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tl="1" saveSubsetFonts="1">
  <p:sldMasterIdLst>
    <p:sldMasterId id="2147483648" r:id="rId1"/>
  </p:sldMasterIdLst>
  <p:notesMasterIdLst>
    <p:notesMasterId r:id="rId110"/>
  </p:notesMasterIdLst>
  <p:handoutMasterIdLst>
    <p:handoutMasterId r:id="rId111"/>
  </p:handoutMasterIdLst>
  <p:sldIdLst>
    <p:sldId id="256" r:id="rId2"/>
    <p:sldId id="300" r:id="rId3"/>
    <p:sldId id="302" r:id="rId4"/>
    <p:sldId id="301" r:id="rId5"/>
    <p:sldId id="383" r:id="rId6"/>
    <p:sldId id="379" r:id="rId7"/>
    <p:sldId id="419" r:id="rId8"/>
    <p:sldId id="334" r:id="rId9"/>
    <p:sldId id="268" r:id="rId10"/>
    <p:sldId id="312" r:id="rId11"/>
    <p:sldId id="420" r:id="rId12"/>
    <p:sldId id="322" r:id="rId13"/>
    <p:sldId id="342" r:id="rId14"/>
    <p:sldId id="303" r:id="rId15"/>
    <p:sldId id="304" r:id="rId16"/>
    <p:sldId id="305" r:id="rId17"/>
    <p:sldId id="306" r:id="rId18"/>
    <p:sldId id="307" r:id="rId19"/>
    <p:sldId id="385" r:id="rId20"/>
    <p:sldId id="362" r:id="rId21"/>
    <p:sldId id="413" r:id="rId22"/>
    <p:sldId id="308" r:id="rId23"/>
    <p:sldId id="309" r:id="rId24"/>
    <p:sldId id="310" r:id="rId25"/>
    <p:sldId id="311" r:id="rId26"/>
    <p:sldId id="320" r:id="rId27"/>
    <p:sldId id="335" r:id="rId28"/>
    <p:sldId id="285" r:id="rId29"/>
    <p:sldId id="258" r:id="rId30"/>
    <p:sldId id="325" r:id="rId31"/>
    <p:sldId id="327" r:id="rId32"/>
    <p:sldId id="274" r:id="rId33"/>
    <p:sldId id="326" r:id="rId34"/>
    <p:sldId id="363" r:id="rId35"/>
    <p:sldId id="336" r:id="rId36"/>
    <p:sldId id="329" r:id="rId37"/>
    <p:sldId id="421" r:id="rId38"/>
    <p:sldId id="422" r:id="rId39"/>
    <p:sldId id="328" r:id="rId40"/>
    <p:sldId id="423" r:id="rId41"/>
    <p:sldId id="375" r:id="rId42"/>
    <p:sldId id="344" r:id="rId43"/>
    <p:sldId id="345" r:id="rId44"/>
    <p:sldId id="346" r:id="rId45"/>
    <p:sldId id="347" r:id="rId46"/>
    <p:sldId id="349" r:id="rId47"/>
    <p:sldId id="366" r:id="rId48"/>
    <p:sldId id="348" r:id="rId49"/>
    <p:sldId id="350" r:id="rId50"/>
    <p:sldId id="424" r:id="rId51"/>
    <p:sldId id="425" r:id="rId52"/>
    <p:sldId id="351" r:id="rId53"/>
    <p:sldId id="352" r:id="rId54"/>
    <p:sldId id="353" r:id="rId55"/>
    <p:sldId id="354" r:id="rId56"/>
    <p:sldId id="355" r:id="rId57"/>
    <p:sldId id="358" r:id="rId58"/>
    <p:sldId id="313" r:id="rId59"/>
    <p:sldId id="443" r:id="rId60"/>
    <p:sldId id="367" r:id="rId61"/>
    <p:sldId id="278" r:id="rId62"/>
    <p:sldId id="417" r:id="rId63"/>
    <p:sldId id="384" r:id="rId64"/>
    <p:sldId id="361" r:id="rId65"/>
    <p:sldId id="432" r:id="rId66"/>
    <p:sldId id="396" r:id="rId67"/>
    <p:sldId id="426" r:id="rId68"/>
    <p:sldId id="433" r:id="rId69"/>
    <p:sldId id="416" r:id="rId70"/>
    <p:sldId id="452" r:id="rId71"/>
    <p:sldId id="447" r:id="rId72"/>
    <p:sldId id="444" r:id="rId73"/>
    <p:sldId id="445" r:id="rId74"/>
    <p:sldId id="446" r:id="rId75"/>
    <p:sldId id="450" r:id="rId76"/>
    <p:sldId id="448" r:id="rId77"/>
    <p:sldId id="449" r:id="rId78"/>
    <p:sldId id="438" r:id="rId79"/>
    <p:sldId id="436" r:id="rId80"/>
    <p:sldId id="434" r:id="rId81"/>
    <p:sldId id="442" r:id="rId82"/>
    <p:sldId id="395" r:id="rId83"/>
    <p:sldId id="399" r:id="rId84"/>
    <p:sldId id="400" r:id="rId85"/>
    <p:sldId id="428" r:id="rId86"/>
    <p:sldId id="397" r:id="rId87"/>
    <p:sldId id="398" r:id="rId88"/>
    <p:sldId id="407" r:id="rId89"/>
    <p:sldId id="427" r:id="rId90"/>
    <p:sldId id="408" r:id="rId91"/>
    <p:sldId id="410" r:id="rId92"/>
    <p:sldId id="418" r:id="rId93"/>
    <p:sldId id="415" r:id="rId94"/>
    <p:sldId id="441" r:id="rId95"/>
    <p:sldId id="411" r:id="rId96"/>
    <p:sldId id="390" r:id="rId97"/>
    <p:sldId id="373" r:id="rId98"/>
    <p:sldId id="370" r:id="rId99"/>
    <p:sldId id="392" r:id="rId100"/>
    <p:sldId id="386" r:id="rId101"/>
    <p:sldId id="387" r:id="rId102"/>
    <p:sldId id="388" r:id="rId103"/>
    <p:sldId id="389" r:id="rId104"/>
    <p:sldId id="393" r:id="rId105"/>
    <p:sldId id="394" r:id="rId106"/>
    <p:sldId id="401" r:id="rId107"/>
    <p:sldId id="402" r:id="rId108"/>
    <p:sldId id="403" r:id="rId109"/>
  </p:sldIdLst>
  <p:sldSz cx="12192000" cy="6858000"/>
  <p:notesSz cx="6797675" cy="9926638"/>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5" userDrawn="1">
          <p15:clr>
            <a:srgbClr val="A4A3A4"/>
          </p15:clr>
        </p15:guide>
        <p15:guide id="2" pos="386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5005" autoAdjust="0"/>
    <p:restoredTop sz="93907" autoAdjust="0"/>
  </p:normalViewPr>
  <p:slideViewPr>
    <p:cSldViewPr snapToGrid="0" showGuides="1">
      <p:cViewPr>
        <p:scale>
          <a:sx n="60" d="100"/>
          <a:sy n="60" d="100"/>
        </p:scale>
        <p:origin x="840" y="152"/>
      </p:cViewPr>
      <p:guideLst>
        <p:guide orient="horz" pos="2205"/>
        <p:guide pos="386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presProps" Target="pres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viewProps" Target="view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notesMaster" Target="notesMasters/notesMaster1.xml"/><Relationship Id="rId115"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6.xml"/><Relationship Id="rId1" Type="http://schemas.microsoft.com/office/2011/relationships/chartStyle" Target="style26.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r>
              <a:rPr lang="he-IL" sz="2400" dirty="0">
                <a:solidFill>
                  <a:schemeClr val="accent2"/>
                </a:solidFill>
              </a:rPr>
              <a:t>משכים</a:t>
            </a:r>
            <a:endParaRPr lang="he-IL" dirty="0">
              <a:solidFill>
                <a:schemeClr val="accent2"/>
              </a:solidFill>
            </a:endParaRPr>
          </a:p>
        </c:rich>
      </c:tx>
      <c:layout>
        <c:manualLayout>
          <c:xMode val="edge"/>
          <c:yMode val="edge"/>
          <c:x val="0.80079210594417005"/>
          <c:y val="4.9074617285039424E-2"/>
        </c:manualLayout>
      </c:layout>
      <c:overlay val="0"/>
      <c:spPr>
        <a:noFill/>
        <a:ln>
          <a:noFill/>
        </a:ln>
        <a:effectLst/>
      </c:spPr>
      <c:txPr>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endParaRPr lang="he-IL"/>
        </a:p>
      </c:txPr>
    </c:title>
    <c:autoTitleDeleted val="0"/>
    <c:plotArea>
      <c:layout/>
      <c:pieChart>
        <c:varyColors val="1"/>
        <c:ser>
          <c:idx val="0"/>
          <c:order val="0"/>
          <c:tx>
            <c:strRef>
              <c:f>רגלים!$B$1</c:f>
              <c:strCache>
                <c:ptCount val="1"/>
                <c:pt idx="0">
                  <c:v>משכים</c:v>
                </c:pt>
              </c:strCache>
            </c:strRef>
          </c:tx>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8AA5-493C-A124-C494B852B8E4}"/>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8AA5-493C-A124-C494B852B8E4}"/>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8AA5-493C-A124-C494B852B8E4}"/>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8AA5-493C-A124-C494B852B8E4}"/>
              </c:ext>
            </c:extLst>
          </c:dPt>
          <c:dPt>
            <c:idx val="4"/>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8AA5-493C-A124-C494B852B8E4}"/>
              </c:ext>
            </c:extLst>
          </c:dPt>
          <c:dPt>
            <c:idx val="5"/>
            <c:bubble3D val="0"/>
            <c:spPr>
              <a:solidFill>
                <a:schemeClr val="accent6"/>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B-8AA5-493C-A124-C494B852B8E4}"/>
              </c:ext>
            </c:extLst>
          </c:dPt>
          <c:dPt>
            <c:idx val="6"/>
            <c:bubble3D val="0"/>
            <c:spPr>
              <a:solidFill>
                <a:schemeClr val="accent1">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D-8AA5-493C-A124-C494B852B8E4}"/>
              </c:ext>
            </c:extLst>
          </c:dPt>
          <c:dPt>
            <c:idx val="7"/>
            <c:bubble3D val="0"/>
            <c:spPr>
              <a:solidFill>
                <a:schemeClr val="accent2">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F-8AA5-493C-A124-C494B852B8E4}"/>
              </c:ext>
            </c:extLst>
          </c:dPt>
          <c:dLbls>
            <c:dLbl>
              <c:idx val="0"/>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1"/>
                      </a:solidFill>
                      <a:latin typeface="+mn-lt"/>
                      <a:ea typeface="+mn-ea"/>
                      <a:cs typeface="+mn-cs"/>
                    </a:defRPr>
                  </a:pPr>
                  <a:endParaRPr lang="he-IL"/>
                </a:p>
              </c:txPr>
              <c:dLblPos val="outEnd"/>
              <c:showLegendKey val="0"/>
              <c:showVal val="1"/>
              <c:showCatName val="1"/>
              <c:showSerName val="0"/>
              <c:showPercent val="1"/>
              <c:showBubbleSize val="0"/>
              <c:extLst>
                <c:ext xmlns:c16="http://schemas.microsoft.com/office/drawing/2014/chart" uri="{C3380CC4-5D6E-409C-BE32-E72D297353CC}">
                  <c16:uniqueId val="{00000001-8AA5-493C-A124-C494B852B8E4}"/>
                </c:ext>
              </c:extLst>
            </c:dLbl>
            <c:dLbl>
              <c:idx val="1"/>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2"/>
                      </a:solidFill>
                      <a:latin typeface="+mn-lt"/>
                      <a:ea typeface="+mn-ea"/>
                      <a:cs typeface="+mn-cs"/>
                    </a:defRPr>
                  </a:pPr>
                  <a:endParaRPr lang="he-IL"/>
                </a:p>
              </c:txPr>
              <c:dLblPos val="outEnd"/>
              <c:showLegendKey val="0"/>
              <c:showVal val="1"/>
              <c:showCatName val="1"/>
              <c:showSerName val="0"/>
              <c:showPercent val="1"/>
              <c:showBubbleSize val="0"/>
              <c:extLst>
                <c:ext xmlns:c16="http://schemas.microsoft.com/office/drawing/2014/chart" uri="{C3380CC4-5D6E-409C-BE32-E72D297353CC}">
                  <c16:uniqueId val="{00000003-8AA5-493C-A124-C494B852B8E4}"/>
                </c:ext>
              </c:extLst>
            </c:dLbl>
            <c:dLbl>
              <c:idx val="2"/>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3"/>
                      </a:solidFill>
                      <a:latin typeface="+mn-lt"/>
                      <a:ea typeface="+mn-ea"/>
                      <a:cs typeface="+mn-cs"/>
                    </a:defRPr>
                  </a:pPr>
                  <a:endParaRPr lang="he-IL"/>
                </a:p>
              </c:txPr>
              <c:dLblPos val="outEnd"/>
              <c:showLegendKey val="0"/>
              <c:showVal val="1"/>
              <c:showCatName val="1"/>
              <c:showSerName val="0"/>
              <c:showPercent val="1"/>
              <c:showBubbleSize val="0"/>
              <c:extLst>
                <c:ext xmlns:c16="http://schemas.microsoft.com/office/drawing/2014/chart" uri="{C3380CC4-5D6E-409C-BE32-E72D297353CC}">
                  <c16:uniqueId val="{00000005-8AA5-493C-A124-C494B852B8E4}"/>
                </c:ext>
              </c:extLst>
            </c:dLbl>
            <c:dLbl>
              <c:idx val="3"/>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4"/>
                      </a:solidFill>
                      <a:latin typeface="+mn-lt"/>
                      <a:ea typeface="+mn-ea"/>
                      <a:cs typeface="+mn-cs"/>
                    </a:defRPr>
                  </a:pPr>
                  <a:endParaRPr lang="he-IL"/>
                </a:p>
              </c:txPr>
              <c:dLblPos val="outEnd"/>
              <c:showLegendKey val="0"/>
              <c:showVal val="1"/>
              <c:showCatName val="1"/>
              <c:showSerName val="0"/>
              <c:showPercent val="1"/>
              <c:showBubbleSize val="0"/>
              <c:extLst>
                <c:ext xmlns:c16="http://schemas.microsoft.com/office/drawing/2014/chart" uri="{C3380CC4-5D6E-409C-BE32-E72D297353CC}">
                  <c16:uniqueId val="{00000007-8AA5-493C-A124-C494B852B8E4}"/>
                </c:ext>
              </c:extLst>
            </c:dLbl>
            <c:dLbl>
              <c:idx val="4"/>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5"/>
                      </a:solidFill>
                      <a:latin typeface="+mn-lt"/>
                      <a:ea typeface="+mn-ea"/>
                      <a:cs typeface="+mn-cs"/>
                    </a:defRPr>
                  </a:pPr>
                  <a:endParaRPr lang="he-IL"/>
                </a:p>
              </c:txPr>
              <c:dLblPos val="outEnd"/>
              <c:showLegendKey val="0"/>
              <c:showVal val="1"/>
              <c:showCatName val="1"/>
              <c:showSerName val="0"/>
              <c:showPercent val="1"/>
              <c:showBubbleSize val="0"/>
              <c:extLst>
                <c:ext xmlns:c16="http://schemas.microsoft.com/office/drawing/2014/chart" uri="{C3380CC4-5D6E-409C-BE32-E72D297353CC}">
                  <c16:uniqueId val="{00000009-8AA5-493C-A124-C494B852B8E4}"/>
                </c:ext>
              </c:extLst>
            </c:dLbl>
            <c:dLbl>
              <c:idx val="5"/>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6"/>
                      </a:solidFill>
                      <a:latin typeface="+mn-lt"/>
                      <a:ea typeface="+mn-ea"/>
                      <a:cs typeface="+mn-cs"/>
                    </a:defRPr>
                  </a:pPr>
                  <a:endParaRPr lang="he-IL"/>
                </a:p>
              </c:txPr>
              <c:dLblPos val="outEnd"/>
              <c:showLegendKey val="0"/>
              <c:showVal val="1"/>
              <c:showCatName val="1"/>
              <c:showSerName val="0"/>
              <c:showPercent val="1"/>
              <c:showBubbleSize val="0"/>
              <c:extLst>
                <c:ext xmlns:c16="http://schemas.microsoft.com/office/drawing/2014/chart" uri="{C3380CC4-5D6E-409C-BE32-E72D297353CC}">
                  <c16:uniqueId val="{0000000B-8AA5-493C-A124-C494B852B8E4}"/>
                </c:ext>
              </c:extLst>
            </c:dLbl>
            <c:dLbl>
              <c:idx val="6"/>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1">
                          <a:lumMod val="60000"/>
                        </a:schemeClr>
                      </a:solidFill>
                      <a:latin typeface="+mn-lt"/>
                      <a:ea typeface="+mn-ea"/>
                      <a:cs typeface="+mn-cs"/>
                    </a:defRPr>
                  </a:pPr>
                  <a:endParaRPr lang="he-IL"/>
                </a:p>
              </c:txPr>
              <c:dLblPos val="outEnd"/>
              <c:showLegendKey val="0"/>
              <c:showVal val="1"/>
              <c:showCatName val="1"/>
              <c:showSerName val="0"/>
              <c:showPercent val="1"/>
              <c:showBubbleSize val="0"/>
              <c:extLst>
                <c:ext xmlns:c16="http://schemas.microsoft.com/office/drawing/2014/chart" uri="{C3380CC4-5D6E-409C-BE32-E72D297353CC}">
                  <c16:uniqueId val="{0000000D-8AA5-493C-A124-C494B852B8E4}"/>
                </c:ext>
              </c:extLst>
            </c:dLbl>
            <c:dLbl>
              <c:idx val="7"/>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2">
                          <a:lumMod val="60000"/>
                        </a:schemeClr>
                      </a:solidFill>
                      <a:latin typeface="+mn-lt"/>
                      <a:ea typeface="+mn-ea"/>
                      <a:cs typeface="+mn-cs"/>
                    </a:defRPr>
                  </a:pPr>
                  <a:endParaRPr lang="he-IL"/>
                </a:p>
              </c:txPr>
              <c:dLblPos val="outEnd"/>
              <c:showLegendKey val="0"/>
              <c:showVal val="1"/>
              <c:showCatName val="1"/>
              <c:showSerName val="0"/>
              <c:showPercent val="1"/>
              <c:showBubbleSize val="0"/>
              <c:extLst>
                <c:ext xmlns:c16="http://schemas.microsoft.com/office/drawing/2014/chart" uri="{C3380CC4-5D6E-409C-BE32-E72D297353CC}">
                  <c16:uniqueId val="{0000000F-8AA5-493C-A124-C494B852B8E4}"/>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1"/>
                    </a:solidFill>
                    <a:latin typeface="+mn-lt"/>
                    <a:ea typeface="+mn-ea"/>
                    <a:cs typeface="+mn-cs"/>
                  </a:defRPr>
                </a:pPr>
                <a:endParaRPr lang="he-IL"/>
              </a:p>
            </c:txPr>
            <c:dLblPos val="out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רגלים!$A$2:$A$9</c:f>
              <c:strCache>
                <c:ptCount val="8"/>
                <c:pt idx="0">
                  <c:v>יסודות ומחקר</c:v>
                </c:pt>
                <c:pt idx="1">
                  <c:v>חברה</c:v>
                </c:pt>
                <c:pt idx="2">
                  <c:v>כלכלה</c:v>
                </c:pt>
                <c:pt idx="3">
                  <c:v>מדינאות</c:v>
                </c:pt>
                <c:pt idx="4">
                  <c:v>הגנה לאומית</c:v>
                </c:pt>
                <c:pt idx="5">
                  <c:v>בכירות ומנהיגות</c:v>
                </c:pt>
                <c:pt idx="6">
                  <c:v>אינטגרטיבי</c:v>
                </c:pt>
                <c:pt idx="7">
                  <c:v>מנהלתי</c:v>
                </c:pt>
              </c:strCache>
            </c:strRef>
          </c:cat>
          <c:val>
            <c:numRef>
              <c:f>רגלים!$B$2:$B$9</c:f>
              <c:numCache>
                <c:formatCode>General</c:formatCode>
                <c:ptCount val="8"/>
                <c:pt idx="0">
                  <c:v>252</c:v>
                </c:pt>
                <c:pt idx="1">
                  <c:v>53</c:v>
                </c:pt>
                <c:pt idx="2">
                  <c:v>18</c:v>
                </c:pt>
                <c:pt idx="3">
                  <c:v>144</c:v>
                </c:pt>
                <c:pt idx="4">
                  <c:v>66</c:v>
                </c:pt>
                <c:pt idx="5">
                  <c:v>28</c:v>
                </c:pt>
                <c:pt idx="6">
                  <c:v>182</c:v>
                </c:pt>
                <c:pt idx="7">
                  <c:v>35</c:v>
                </c:pt>
              </c:numCache>
            </c:numRef>
          </c:val>
          <c:extLst>
            <c:ext xmlns:c16="http://schemas.microsoft.com/office/drawing/2014/chart" uri="{C3380CC4-5D6E-409C-BE32-E72D297353CC}">
              <c16:uniqueId val="{00000010-8AA5-493C-A124-C494B852B8E4}"/>
            </c:ext>
          </c:extLst>
        </c:ser>
        <c:dLbls>
          <c:dLblPos val="outEnd"/>
          <c:showLegendKey val="0"/>
          <c:showVal val="1"/>
          <c:showCatName val="0"/>
          <c:showSerName val="0"/>
          <c:showPercent val="0"/>
          <c:showBubbleSize val="0"/>
          <c:showLeaderLines val="1"/>
        </c:dLbls>
        <c:firstSliceAng val="360"/>
      </c:pieChart>
      <c:spPr>
        <a:noFill/>
        <a:ln>
          <a:noFill/>
        </a:ln>
        <a:effectLst/>
      </c:spPr>
    </c:plotArea>
    <c:plotVisOnly val="1"/>
    <c:dispBlanksAs val="gap"/>
    <c:showDLblsOverMax val="0"/>
  </c:chart>
  <c:spPr>
    <a:noFill/>
    <a:ln>
      <a:noFill/>
    </a:ln>
    <a:effectLst/>
  </c:spPr>
  <c:txPr>
    <a:bodyPr/>
    <a:lstStyle/>
    <a:p>
      <a:pPr>
        <a:defRPr/>
      </a:pPr>
      <a:endParaRPr lang="he-IL"/>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r>
              <a:rPr lang="he-IL" sz="2400">
                <a:solidFill>
                  <a:schemeClr val="accent2"/>
                </a:solidFill>
              </a:rPr>
              <a:t>משכים</a:t>
            </a:r>
            <a:endParaRPr lang="he-IL">
              <a:solidFill>
                <a:schemeClr val="accent2"/>
              </a:solidFill>
            </a:endParaRPr>
          </a:p>
        </c:rich>
      </c:tx>
      <c:layout>
        <c:manualLayout>
          <c:xMode val="edge"/>
          <c:yMode val="edge"/>
          <c:x val="0.66798112498696893"/>
          <c:y val="3.5617118777637936E-2"/>
        </c:manualLayout>
      </c:layout>
      <c:overlay val="0"/>
      <c:spPr>
        <a:noFill/>
        <a:ln>
          <a:noFill/>
        </a:ln>
        <a:effectLst/>
      </c:spPr>
      <c:txPr>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endParaRPr lang="he-IL"/>
        </a:p>
      </c:txPr>
    </c:title>
    <c:autoTitleDeleted val="0"/>
    <c:plotArea>
      <c:layout/>
      <c:pieChart>
        <c:varyColors val="1"/>
        <c:dLbls>
          <c:dLblPos val="outEnd"/>
          <c:showLegendKey val="0"/>
          <c:showVal val="1"/>
          <c:showCatName val="0"/>
          <c:showSerName val="0"/>
          <c:showPercent val="0"/>
          <c:showBubbleSize val="0"/>
          <c:showLeaderLines val="0"/>
        </c:dLbls>
        <c:firstSliceAng val="360"/>
      </c:pieChart>
      <c:spPr>
        <a:noFill/>
        <a:ln>
          <a:noFill/>
        </a:ln>
        <a:effectLst/>
      </c:spPr>
    </c:plotArea>
    <c:plotVisOnly val="1"/>
    <c:dispBlanksAs val="gap"/>
    <c:showDLblsOverMax val="0"/>
  </c:chart>
  <c:spPr>
    <a:noFill/>
    <a:ln>
      <a:noFill/>
    </a:ln>
    <a:effectLst/>
  </c:spPr>
  <c:txPr>
    <a:bodyPr/>
    <a:lstStyle/>
    <a:p>
      <a:pPr>
        <a:defRPr/>
      </a:pPr>
      <a:endParaRPr lang="he-IL"/>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r>
              <a:rPr lang="he-IL" sz="2000" dirty="0">
                <a:solidFill>
                  <a:schemeClr val="accent1"/>
                </a:solidFill>
              </a:rPr>
              <a:t>משכים</a:t>
            </a:r>
            <a:endParaRPr lang="he-IL" dirty="0">
              <a:solidFill>
                <a:schemeClr val="accent1"/>
              </a:solidFill>
            </a:endParaRPr>
          </a:p>
        </c:rich>
      </c:tx>
      <c:layout>
        <c:manualLayout>
          <c:xMode val="edge"/>
          <c:yMode val="edge"/>
          <c:x val="0.81536594433090681"/>
          <c:y val="2.7702203493718394E-2"/>
        </c:manualLayout>
      </c:layout>
      <c:overlay val="0"/>
      <c:spPr>
        <a:noFill/>
        <a:ln>
          <a:noFill/>
        </a:ln>
        <a:effectLst/>
      </c:spPr>
      <c:txPr>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endParaRPr lang="he-IL"/>
        </a:p>
      </c:txPr>
    </c:title>
    <c:autoTitleDeleted val="0"/>
    <c:plotArea>
      <c:layout/>
      <c:pieChart>
        <c:varyColors val="1"/>
        <c:dLbls>
          <c:dLblPos val="outEnd"/>
          <c:showLegendKey val="0"/>
          <c:showVal val="1"/>
          <c:showCatName val="0"/>
          <c:showSerName val="0"/>
          <c:showPercent val="0"/>
          <c:showBubbleSize val="0"/>
          <c:showLeaderLines val="0"/>
        </c:dLbls>
        <c:firstSliceAng val="360"/>
      </c:pieChart>
      <c:spPr>
        <a:noFill/>
        <a:ln>
          <a:noFill/>
        </a:ln>
        <a:effectLst/>
      </c:spPr>
    </c:plotArea>
    <c:plotVisOnly val="1"/>
    <c:dispBlanksAs val="gap"/>
    <c:showDLblsOverMax val="0"/>
  </c:chart>
  <c:spPr>
    <a:noFill/>
    <a:ln>
      <a:noFill/>
    </a:ln>
    <a:effectLst/>
  </c:spPr>
  <c:txPr>
    <a:bodyPr/>
    <a:lstStyle/>
    <a:p>
      <a:pPr>
        <a:defRPr/>
      </a:pPr>
      <a:endParaRPr lang="he-IL"/>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r>
              <a:rPr lang="he-IL" sz="2800" dirty="0"/>
              <a:t>משכים</a:t>
            </a:r>
            <a:endParaRPr lang="he-IL" dirty="0"/>
          </a:p>
        </c:rich>
      </c:tx>
      <c:layout>
        <c:manualLayout>
          <c:xMode val="edge"/>
          <c:yMode val="edge"/>
          <c:x val="0.83564848750178233"/>
          <c:y val="7.8315446025921706E-2"/>
        </c:manualLayout>
      </c:layout>
      <c:overlay val="0"/>
      <c:spPr>
        <a:noFill/>
        <a:ln>
          <a:noFill/>
        </a:ln>
        <a:effectLst/>
      </c:spPr>
      <c:txPr>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endParaRPr lang="he-IL"/>
        </a:p>
      </c:txPr>
    </c:title>
    <c:autoTitleDeleted val="0"/>
    <c:plotArea>
      <c:layout/>
      <c:pieChart>
        <c:varyColors val="1"/>
        <c:ser>
          <c:idx val="0"/>
          <c:order val="0"/>
          <c:tx>
            <c:strRef>
              <c:f>מטלות!$B$1</c:f>
              <c:strCache>
                <c:ptCount val="1"/>
                <c:pt idx="0">
                  <c:v>משכים</c:v>
                </c:pt>
              </c:strCache>
            </c:strRef>
          </c:tx>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0D2E-4200-AD38-E49A4C54C8C9}"/>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0D2E-4200-AD38-E49A4C54C8C9}"/>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0D2E-4200-AD38-E49A4C54C8C9}"/>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0D2E-4200-AD38-E49A4C54C8C9}"/>
              </c:ext>
            </c:extLst>
          </c:dPt>
          <c:dPt>
            <c:idx val="4"/>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0D2E-4200-AD38-E49A4C54C8C9}"/>
              </c:ext>
            </c:extLst>
          </c:dPt>
          <c:dPt>
            <c:idx val="5"/>
            <c:bubble3D val="0"/>
            <c:spPr>
              <a:solidFill>
                <a:schemeClr val="accent6"/>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B-0D2E-4200-AD38-E49A4C54C8C9}"/>
              </c:ext>
            </c:extLst>
          </c:dPt>
          <c:dPt>
            <c:idx val="6"/>
            <c:bubble3D val="0"/>
            <c:spPr>
              <a:solidFill>
                <a:schemeClr val="accent1">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D-0D2E-4200-AD38-E49A4C54C8C9}"/>
              </c:ext>
            </c:extLst>
          </c:dPt>
          <c:dPt>
            <c:idx val="7"/>
            <c:bubble3D val="0"/>
            <c:spPr>
              <a:solidFill>
                <a:schemeClr val="accent2">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F-0D2E-4200-AD38-E49A4C54C8C9}"/>
              </c:ext>
            </c:extLst>
          </c:dPt>
          <c:dPt>
            <c:idx val="8"/>
            <c:bubble3D val="0"/>
            <c:spPr>
              <a:solidFill>
                <a:schemeClr val="accent3">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1-0D2E-4200-AD38-E49A4C54C8C9}"/>
              </c:ext>
            </c:extLst>
          </c:dPt>
          <c:dPt>
            <c:idx val="9"/>
            <c:bubble3D val="0"/>
            <c:spPr>
              <a:solidFill>
                <a:schemeClr val="accent4">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3-0D2E-4200-AD38-E49A4C54C8C9}"/>
              </c:ext>
            </c:extLst>
          </c:dPt>
          <c:dLbls>
            <c:dLbl>
              <c:idx val="0"/>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1"/>
                      </a:solidFill>
                      <a:latin typeface="+mn-lt"/>
                      <a:ea typeface="+mn-ea"/>
                      <a:cs typeface="+mn-cs"/>
                    </a:defRPr>
                  </a:pPr>
                  <a:endParaRPr lang="he-IL"/>
                </a:p>
              </c:txPr>
              <c:dLblPos val="outEnd"/>
              <c:showLegendKey val="0"/>
              <c:showVal val="1"/>
              <c:showCatName val="1"/>
              <c:showSerName val="0"/>
              <c:showPercent val="1"/>
              <c:showBubbleSize val="0"/>
              <c:extLst>
                <c:ext xmlns:c16="http://schemas.microsoft.com/office/drawing/2014/chart" uri="{C3380CC4-5D6E-409C-BE32-E72D297353CC}">
                  <c16:uniqueId val="{00000001-0D2E-4200-AD38-E49A4C54C8C9}"/>
                </c:ext>
              </c:extLst>
            </c:dLbl>
            <c:dLbl>
              <c:idx val="1"/>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2"/>
                      </a:solidFill>
                      <a:latin typeface="+mn-lt"/>
                      <a:ea typeface="+mn-ea"/>
                      <a:cs typeface="+mn-cs"/>
                    </a:defRPr>
                  </a:pPr>
                  <a:endParaRPr lang="he-IL"/>
                </a:p>
              </c:txPr>
              <c:dLblPos val="outEnd"/>
              <c:showLegendKey val="0"/>
              <c:showVal val="1"/>
              <c:showCatName val="1"/>
              <c:showSerName val="0"/>
              <c:showPercent val="1"/>
              <c:showBubbleSize val="0"/>
              <c:extLst>
                <c:ext xmlns:c16="http://schemas.microsoft.com/office/drawing/2014/chart" uri="{C3380CC4-5D6E-409C-BE32-E72D297353CC}">
                  <c16:uniqueId val="{00000003-0D2E-4200-AD38-E49A4C54C8C9}"/>
                </c:ext>
              </c:extLst>
            </c:dLbl>
            <c:dLbl>
              <c:idx val="2"/>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3"/>
                      </a:solidFill>
                      <a:latin typeface="+mn-lt"/>
                      <a:ea typeface="+mn-ea"/>
                      <a:cs typeface="+mn-cs"/>
                    </a:defRPr>
                  </a:pPr>
                  <a:endParaRPr lang="he-IL"/>
                </a:p>
              </c:txPr>
              <c:dLblPos val="outEnd"/>
              <c:showLegendKey val="0"/>
              <c:showVal val="1"/>
              <c:showCatName val="1"/>
              <c:showSerName val="0"/>
              <c:showPercent val="1"/>
              <c:showBubbleSize val="0"/>
              <c:extLst>
                <c:ext xmlns:c16="http://schemas.microsoft.com/office/drawing/2014/chart" uri="{C3380CC4-5D6E-409C-BE32-E72D297353CC}">
                  <c16:uniqueId val="{00000005-0D2E-4200-AD38-E49A4C54C8C9}"/>
                </c:ext>
              </c:extLst>
            </c:dLbl>
            <c:dLbl>
              <c:idx val="3"/>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4"/>
                      </a:solidFill>
                      <a:latin typeface="+mn-lt"/>
                      <a:ea typeface="+mn-ea"/>
                      <a:cs typeface="+mn-cs"/>
                    </a:defRPr>
                  </a:pPr>
                  <a:endParaRPr lang="he-IL"/>
                </a:p>
              </c:txPr>
              <c:dLblPos val="outEnd"/>
              <c:showLegendKey val="0"/>
              <c:showVal val="1"/>
              <c:showCatName val="1"/>
              <c:showSerName val="0"/>
              <c:showPercent val="1"/>
              <c:showBubbleSize val="0"/>
              <c:extLst>
                <c:ext xmlns:c16="http://schemas.microsoft.com/office/drawing/2014/chart" uri="{C3380CC4-5D6E-409C-BE32-E72D297353CC}">
                  <c16:uniqueId val="{00000007-0D2E-4200-AD38-E49A4C54C8C9}"/>
                </c:ext>
              </c:extLst>
            </c:dLbl>
            <c:dLbl>
              <c:idx val="4"/>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5"/>
                      </a:solidFill>
                      <a:latin typeface="+mn-lt"/>
                      <a:ea typeface="+mn-ea"/>
                      <a:cs typeface="+mn-cs"/>
                    </a:defRPr>
                  </a:pPr>
                  <a:endParaRPr lang="he-IL"/>
                </a:p>
              </c:txPr>
              <c:dLblPos val="outEnd"/>
              <c:showLegendKey val="0"/>
              <c:showVal val="1"/>
              <c:showCatName val="1"/>
              <c:showSerName val="0"/>
              <c:showPercent val="1"/>
              <c:showBubbleSize val="0"/>
              <c:extLst>
                <c:ext xmlns:c16="http://schemas.microsoft.com/office/drawing/2014/chart" uri="{C3380CC4-5D6E-409C-BE32-E72D297353CC}">
                  <c16:uniqueId val="{00000009-0D2E-4200-AD38-E49A4C54C8C9}"/>
                </c:ext>
              </c:extLst>
            </c:dLbl>
            <c:dLbl>
              <c:idx val="5"/>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6"/>
                      </a:solidFill>
                      <a:latin typeface="+mn-lt"/>
                      <a:ea typeface="+mn-ea"/>
                      <a:cs typeface="+mn-cs"/>
                    </a:defRPr>
                  </a:pPr>
                  <a:endParaRPr lang="he-IL"/>
                </a:p>
              </c:txPr>
              <c:dLblPos val="outEnd"/>
              <c:showLegendKey val="0"/>
              <c:showVal val="1"/>
              <c:showCatName val="1"/>
              <c:showSerName val="0"/>
              <c:showPercent val="1"/>
              <c:showBubbleSize val="0"/>
              <c:extLst>
                <c:ext xmlns:c16="http://schemas.microsoft.com/office/drawing/2014/chart" uri="{C3380CC4-5D6E-409C-BE32-E72D297353CC}">
                  <c16:uniqueId val="{0000000B-0D2E-4200-AD38-E49A4C54C8C9}"/>
                </c:ext>
              </c:extLst>
            </c:dLbl>
            <c:dLbl>
              <c:idx val="6"/>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1">
                          <a:lumMod val="60000"/>
                        </a:schemeClr>
                      </a:solidFill>
                      <a:latin typeface="+mn-lt"/>
                      <a:ea typeface="+mn-ea"/>
                      <a:cs typeface="+mn-cs"/>
                    </a:defRPr>
                  </a:pPr>
                  <a:endParaRPr lang="he-IL"/>
                </a:p>
              </c:txPr>
              <c:dLblPos val="outEnd"/>
              <c:showLegendKey val="0"/>
              <c:showVal val="1"/>
              <c:showCatName val="1"/>
              <c:showSerName val="0"/>
              <c:showPercent val="1"/>
              <c:showBubbleSize val="0"/>
              <c:extLst>
                <c:ext xmlns:c16="http://schemas.microsoft.com/office/drawing/2014/chart" uri="{C3380CC4-5D6E-409C-BE32-E72D297353CC}">
                  <c16:uniqueId val="{0000000D-0D2E-4200-AD38-E49A4C54C8C9}"/>
                </c:ext>
              </c:extLst>
            </c:dLbl>
            <c:dLbl>
              <c:idx val="7"/>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2">
                          <a:lumMod val="60000"/>
                        </a:schemeClr>
                      </a:solidFill>
                      <a:latin typeface="+mn-lt"/>
                      <a:ea typeface="+mn-ea"/>
                      <a:cs typeface="+mn-cs"/>
                    </a:defRPr>
                  </a:pPr>
                  <a:endParaRPr lang="he-IL"/>
                </a:p>
              </c:txPr>
              <c:dLblPos val="outEnd"/>
              <c:showLegendKey val="0"/>
              <c:showVal val="1"/>
              <c:showCatName val="1"/>
              <c:showSerName val="0"/>
              <c:showPercent val="1"/>
              <c:showBubbleSize val="0"/>
              <c:extLst>
                <c:ext xmlns:c16="http://schemas.microsoft.com/office/drawing/2014/chart" uri="{C3380CC4-5D6E-409C-BE32-E72D297353CC}">
                  <c16:uniqueId val="{0000000F-0D2E-4200-AD38-E49A4C54C8C9}"/>
                </c:ext>
              </c:extLst>
            </c:dLbl>
            <c:dLbl>
              <c:idx val="8"/>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3">
                          <a:lumMod val="60000"/>
                        </a:schemeClr>
                      </a:solidFill>
                      <a:latin typeface="+mn-lt"/>
                      <a:ea typeface="+mn-ea"/>
                      <a:cs typeface="+mn-cs"/>
                    </a:defRPr>
                  </a:pPr>
                  <a:endParaRPr lang="he-IL"/>
                </a:p>
              </c:txPr>
              <c:dLblPos val="outEnd"/>
              <c:showLegendKey val="0"/>
              <c:showVal val="1"/>
              <c:showCatName val="1"/>
              <c:showSerName val="0"/>
              <c:showPercent val="1"/>
              <c:showBubbleSize val="0"/>
              <c:extLst>
                <c:ext xmlns:c16="http://schemas.microsoft.com/office/drawing/2014/chart" uri="{C3380CC4-5D6E-409C-BE32-E72D297353CC}">
                  <c16:uniqueId val="{00000011-0D2E-4200-AD38-E49A4C54C8C9}"/>
                </c:ext>
              </c:extLst>
            </c:dLbl>
            <c:dLbl>
              <c:idx val="9"/>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4">
                          <a:lumMod val="60000"/>
                        </a:schemeClr>
                      </a:solidFill>
                      <a:latin typeface="+mn-lt"/>
                      <a:ea typeface="+mn-ea"/>
                      <a:cs typeface="+mn-cs"/>
                    </a:defRPr>
                  </a:pPr>
                  <a:endParaRPr lang="he-IL"/>
                </a:p>
              </c:txPr>
              <c:dLblPos val="outEnd"/>
              <c:showLegendKey val="0"/>
              <c:showVal val="1"/>
              <c:showCatName val="1"/>
              <c:showSerName val="0"/>
              <c:showPercent val="1"/>
              <c:showBubbleSize val="0"/>
              <c:extLst>
                <c:ext xmlns:c16="http://schemas.microsoft.com/office/drawing/2014/chart" uri="{C3380CC4-5D6E-409C-BE32-E72D297353CC}">
                  <c16:uniqueId val="{00000013-0D2E-4200-AD38-E49A4C54C8C9}"/>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1"/>
                    </a:solidFill>
                    <a:latin typeface="+mn-lt"/>
                    <a:ea typeface="+mn-ea"/>
                    <a:cs typeface="+mn-cs"/>
                  </a:defRPr>
                </a:pPr>
                <a:endParaRPr lang="he-IL"/>
              </a:p>
            </c:txPr>
            <c:dLblPos val="out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מטלות!$A$2:$A$11</c:f>
              <c:strCache>
                <c:ptCount val="2"/>
                <c:pt idx="0">
                  <c:v>מטלה לאור הלימוד</c:v>
                </c:pt>
                <c:pt idx="1">
                  <c:v>ללא מטלה לאור הלימוד</c:v>
                </c:pt>
              </c:strCache>
            </c:strRef>
          </c:cat>
          <c:val>
            <c:numRef>
              <c:f>מטלות!$B$2:$B$11</c:f>
              <c:numCache>
                <c:formatCode>General</c:formatCode>
                <c:ptCount val="10"/>
                <c:pt idx="0">
                  <c:v>543</c:v>
                </c:pt>
                <c:pt idx="1">
                  <c:v>235</c:v>
                </c:pt>
              </c:numCache>
            </c:numRef>
          </c:val>
          <c:extLst>
            <c:ext xmlns:c16="http://schemas.microsoft.com/office/drawing/2014/chart" uri="{C3380CC4-5D6E-409C-BE32-E72D297353CC}">
              <c16:uniqueId val="{00000014-0D2E-4200-AD38-E49A4C54C8C9}"/>
            </c:ext>
          </c:extLst>
        </c:ser>
        <c:dLbls>
          <c:dLblPos val="outEnd"/>
          <c:showLegendKey val="0"/>
          <c:showVal val="1"/>
          <c:showCatName val="0"/>
          <c:showSerName val="0"/>
          <c:showPercent val="0"/>
          <c:showBubbleSize val="0"/>
          <c:showLeaderLines val="1"/>
        </c:dLbls>
        <c:firstSliceAng val="360"/>
      </c:pieChart>
      <c:spPr>
        <a:noFill/>
        <a:ln>
          <a:noFill/>
        </a:ln>
        <a:effectLst/>
      </c:spPr>
    </c:plotArea>
    <c:plotVisOnly val="1"/>
    <c:dispBlanksAs val="gap"/>
    <c:showDLblsOverMax val="0"/>
  </c:chart>
  <c:spPr>
    <a:noFill/>
    <a:ln>
      <a:noFill/>
    </a:ln>
    <a:effectLst/>
  </c:spPr>
  <c:txPr>
    <a:bodyPr/>
    <a:lstStyle/>
    <a:p>
      <a:pPr>
        <a:defRPr/>
      </a:pPr>
      <a:endParaRPr lang="he-IL"/>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r>
              <a:rPr lang="he-IL" sz="2400">
                <a:solidFill>
                  <a:schemeClr val="accent2"/>
                </a:solidFill>
              </a:rPr>
              <a:t>משכים</a:t>
            </a:r>
            <a:endParaRPr lang="he-IL">
              <a:solidFill>
                <a:schemeClr val="accent2"/>
              </a:solidFill>
            </a:endParaRPr>
          </a:p>
        </c:rich>
      </c:tx>
      <c:layout>
        <c:manualLayout>
          <c:xMode val="edge"/>
          <c:yMode val="edge"/>
          <c:x val="0.66798112498696893"/>
          <c:y val="3.5617118777637936E-2"/>
        </c:manualLayout>
      </c:layout>
      <c:overlay val="0"/>
      <c:spPr>
        <a:noFill/>
        <a:ln>
          <a:noFill/>
        </a:ln>
        <a:effectLst/>
      </c:spPr>
      <c:txPr>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endParaRPr lang="he-IL"/>
        </a:p>
      </c:txPr>
    </c:title>
    <c:autoTitleDeleted val="0"/>
    <c:plotArea>
      <c:layout/>
      <c:pieChart>
        <c:varyColors val="1"/>
        <c:dLbls>
          <c:dLblPos val="outEnd"/>
          <c:showLegendKey val="0"/>
          <c:showVal val="1"/>
          <c:showCatName val="0"/>
          <c:showSerName val="0"/>
          <c:showPercent val="0"/>
          <c:showBubbleSize val="0"/>
          <c:showLeaderLines val="0"/>
        </c:dLbls>
        <c:firstSliceAng val="360"/>
      </c:pieChart>
      <c:spPr>
        <a:noFill/>
        <a:ln>
          <a:noFill/>
        </a:ln>
        <a:effectLst/>
      </c:spPr>
    </c:plotArea>
    <c:plotVisOnly val="1"/>
    <c:dispBlanksAs val="gap"/>
    <c:showDLblsOverMax val="0"/>
  </c:chart>
  <c:spPr>
    <a:noFill/>
    <a:ln>
      <a:noFill/>
    </a:ln>
    <a:effectLst/>
  </c:spPr>
  <c:txPr>
    <a:bodyPr/>
    <a:lstStyle/>
    <a:p>
      <a:pPr>
        <a:defRPr/>
      </a:pPr>
      <a:endParaRPr lang="he-IL"/>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000" b="1" i="0" u="none" strike="noStrike" kern="1200" cap="all" baseline="0">
              <a:solidFill>
                <a:schemeClr val="tx1">
                  <a:lumMod val="65000"/>
                  <a:lumOff val="35000"/>
                </a:schemeClr>
              </a:solidFill>
              <a:latin typeface="+mn-lt"/>
              <a:ea typeface="+mn-ea"/>
              <a:cs typeface="+mn-cs"/>
            </a:defRPr>
          </a:pPr>
          <a:endParaRPr lang="he-IL"/>
        </a:p>
      </c:txPr>
    </c:title>
    <c:autoTitleDeleted val="0"/>
    <c:plotArea>
      <c:layout/>
      <c:pieChart>
        <c:varyColors val="1"/>
        <c:ser>
          <c:idx val="0"/>
          <c:order val="0"/>
          <c:tx>
            <c:strRef>
              <c:f>'זיקה לצבא'!$B$1</c:f>
              <c:strCache>
                <c:ptCount val="1"/>
                <c:pt idx="0">
                  <c:v>משכים</c:v>
                </c:pt>
              </c:strCache>
            </c:strRef>
          </c:tx>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A590-4973-BFE7-7582C3E32F9A}"/>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A590-4973-BFE7-7582C3E32F9A}"/>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A590-4973-BFE7-7582C3E32F9A}"/>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A590-4973-BFE7-7582C3E32F9A}"/>
              </c:ext>
            </c:extLst>
          </c:dPt>
          <c:dPt>
            <c:idx val="4"/>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A590-4973-BFE7-7582C3E32F9A}"/>
              </c:ext>
            </c:extLst>
          </c:dPt>
          <c:dPt>
            <c:idx val="5"/>
            <c:bubble3D val="0"/>
            <c:spPr>
              <a:solidFill>
                <a:schemeClr val="accent6"/>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B-A590-4973-BFE7-7582C3E32F9A}"/>
              </c:ext>
            </c:extLst>
          </c:dPt>
          <c:dPt>
            <c:idx val="6"/>
            <c:bubble3D val="0"/>
            <c:spPr>
              <a:solidFill>
                <a:schemeClr val="accent1">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D-A590-4973-BFE7-7582C3E32F9A}"/>
              </c:ext>
            </c:extLst>
          </c:dPt>
          <c:dPt>
            <c:idx val="7"/>
            <c:bubble3D val="0"/>
            <c:spPr>
              <a:solidFill>
                <a:schemeClr val="accent2">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F-A590-4973-BFE7-7582C3E32F9A}"/>
              </c:ext>
            </c:extLst>
          </c:dPt>
          <c:dPt>
            <c:idx val="8"/>
            <c:bubble3D val="0"/>
            <c:spPr>
              <a:solidFill>
                <a:schemeClr val="accent3">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1-A590-4973-BFE7-7582C3E32F9A}"/>
              </c:ext>
            </c:extLst>
          </c:dPt>
          <c:dPt>
            <c:idx val="9"/>
            <c:bubble3D val="0"/>
            <c:spPr>
              <a:solidFill>
                <a:schemeClr val="accent4">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3-A590-4973-BFE7-7582C3E32F9A}"/>
              </c:ext>
            </c:extLst>
          </c:dPt>
          <c:dLbls>
            <c:dLbl>
              <c:idx val="0"/>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accent1"/>
                      </a:solidFill>
                      <a:latin typeface="+mn-lt"/>
                      <a:ea typeface="+mn-ea"/>
                      <a:cs typeface="+mn-cs"/>
                    </a:defRPr>
                  </a:pPr>
                  <a:endParaRPr lang="he-IL"/>
                </a:p>
              </c:txPr>
              <c:dLblPos val="outEnd"/>
              <c:showLegendKey val="0"/>
              <c:showVal val="1"/>
              <c:showCatName val="1"/>
              <c:showSerName val="0"/>
              <c:showPercent val="1"/>
              <c:showBubbleSize val="0"/>
              <c:extLst>
                <c:ext xmlns:c16="http://schemas.microsoft.com/office/drawing/2014/chart" uri="{C3380CC4-5D6E-409C-BE32-E72D297353CC}">
                  <c16:uniqueId val="{00000001-A590-4973-BFE7-7582C3E32F9A}"/>
                </c:ext>
              </c:extLst>
            </c:dLbl>
            <c:dLbl>
              <c:idx val="1"/>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accent2"/>
                      </a:solidFill>
                      <a:latin typeface="+mn-lt"/>
                      <a:ea typeface="+mn-ea"/>
                      <a:cs typeface="+mn-cs"/>
                    </a:defRPr>
                  </a:pPr>
                  <a:endParaRPr lang="he-IL"/>
                </a:p>
              </c:txPr>
              <c:dLblPos val="outEnd"/>
              <c:showLegendKey val="0"/>
              <c:showVal val="1"/>
              <c:showCatName val="1"/>
              <c:showSerName val="0"/>
              <c:showPercent val="1"/>
              <c:showBubbleSize val="0"/>
              <c:extLst>
                <c:ext xmlns:c16="http://schemas.microsoft.com/office/drawing/2014/chart" uri="{C3380CC4-5D6E-409C-BE32-E72D297353CC}">
                  <c16:uniqueId val="{00000003-A590-4973-BFE7-7582C3E32F9A}"/>
                </c:ext>
              </c:extLst>
            </c:dLbl>
            <c:dLbl>
              <c:idx val="2"/>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accent3"/>
                      </a:solidFill>
                      <a:latin typeface="+mn-lt"/>
                      <a:ea typeface="+mn-ea"/>
                      <a:cs typeface="+mn-cs"/>
                    </a:defRPr>
                  </a:pPr>
                  <a:endParaRPr lang="he-IL"/>
                </a:p>
              </c:txPr>
              <c:dLblPos val="outEnd"/>
              <c:showLegendKey val="0"/>
              <c:showVal val="1"/>
              <c:showCatName val="1"/>
              <c:showSerName val="0"/>
              <c:showPercent val="1"/>
              <c:showBubbleSize val="0"/>
              <c:extLst>
                <c:ext xmlns:c16="http://schemas.microsoft.com/office/drawing/2014/chart" uri="{C3380CC4-5D6E-409C-BE32-E72D297353CC}">
                  <c16:uniqueId val="{00000005-A590-4973-BFE7-7582C3E32F9A}"/>
                </c:ext>
              </c:extLst>
            </c:dLbl>
            <c:dLbl>
              <c:idx val="3"/>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accent4"/>
                      </a:solidFill>
                      <a:latin typeface="+mn-lt"/>
                      <a:ea typeface="+mn-ea"/>
                      <a:cs typeface="+mn-cs"/>
                    </a:defRPr>
                  </a:pPr>
                  <a:endParaRPr lang="he-IL"/>
                </a:p>
              </c:txPr>
              <c:dLblPos val="outEnd"/>
              <c:showLegendKey val="0"/>
              <c:showVal val="1"/>
              <c:showCatName val="1"/>
              <c:showSerName val="0"/>
              <c:showPercent val="1"/>
              <c:showBubbleSize val="0"/>
              <c:extLst>
                <c:ext xmlns:c16="http://schemas.microsoft.com/office/drawing/2014/chart" uri="{C3380CC4-5D6E-409C-BE32-E72D297353CC}">
                  <c16:uniqueId val="{00000007-A590-4973-BFE7-7582C3E32F9A}"/>
                </c:ext>
              </c:extLst>
            </c:dLbl>
            <c:dLbl>
              <c:idx val="4"/>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accent5"/>
                      </a:solidFill>
                      <a:latin typeface="+mn-lt"/>
                      <a:ea typeface="+mn-ea"/>
                      <a:cs typeface="+mn-cs"/>
                    </a:defRPr>
                  </a:pPr>
                  <a:endParaRPr lang="he-IL"/>
                </a:p>
              </c:txPr>
              <c:dLblPos val="outEnd"/>
              <c:showLegendKey val="0"/>
              <c:showVal val="1"/>
              <c:showCatName val="1"/>
              <c:showSerName val="0"/>
              <c:showPercent val="1"/>
              <c:showBubbleSize val="0"/>
              <c:extLst>
                <c:ext xmlns:c16="http://schemas.microsoft.com/office/drawing/2014/chart" uri="{C3380CC4-5D6E-409C-BE32-E72D297353CC}">
                  <c16:uniqueId val="{00000009-A590-4973-BFE7-7582C3E32F9A}"/>
                </c:ext>
              </c:extLst>
            </c:dLbl>
            <c:dLbl>
              <c:idx val="5"/>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accent6"/>
                      </a:solidFill>
                      <a:latin typeface="+mn-lt"/>
                      <a:ea typeface="+mn-ea"/>
                      <a:cs typeface="+mn-cs"/>
                    </a:defRPr>
                  </a:pPr>
                  <a:endParaRPr lang="he-IL"/>
                </a:p>
              </c:txPr>
              <c:dLblPos val="outEnd"/>
              <c:showLegendKey val="0"/>
              <c:showVal val="1"/>
              <c:showCatName val="1"/>
              <c:showSerName val="0"/>
              <c:showPercent val="1"/>
              <c:showBubbleSize val="0"/>
              <c:extLst>
                <c:ext xmlns:c16="http://schemas.microsoft.com/office/drawing/2014/chart" uri="{C3380CC4-5D6E-409C-BE32-E72D297353CC}">
                  <c16:uniqueId val="{0000000B-A590-4973-BFE7-7582C3E32F9A}"/>
                </c:ext>
              </c:extLst>
            </c:dLbl>
            <c:dLbl>
              <c:idx val="6"/>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accent1">
                          <a:lumMod val="60000"/>
                        </a:schemeClr>
                      </a:solidFill>
                      <a:latin typeface="+mn-lt"/>
                      <a:ea typeface="+mn-ea"/>
                      <a:cs typeface="+mn-cs"/>
                    </a:defRPr>
                  </a:pPr>
                  <a:endParaRPr lang="he-IL"/>
                </a:p>
              </c:txPr>
              <c:dLblPos val="outEnd"/>
              <c:showLegendKey val="0"/>
              <c:showVal val="1"/>
              <c:showCatName val="1"/>
              <c:showSerName val="0"/>
              <c:showPercent val="1"/>
              <c:showBubbleSize val="0"/>
              <c:extLst>
                <c:ext xmlns:c16="http://schemas.microsoft.com/office/drawing/2014/chart" uri="{C3380CC4-5D6E-409C-BE32-E72D297353CC}">
                  <c16:uniqueId val="{0000000D-A590-4973-BFE7-7582C3E32F9A}"/>
                </c:ext>
              </c:extLst>
            </c:dLbl>
            <c:dLbl>
              <c:idx val="7"/>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accent2">
                          <a:lumMod val="60000"/>
                        </a:schemeClr>
                      </a:solidFill>
                      <a:latin typeface="+mn-lt"/>
                      <a:ea typeface="+mn-ea"/>
                      <a:cs typeface="+mn-cs"/>
                    </a:defRPr>
                  </a:pPr>
                  <a:endParaRPr lang="he-IL"/>
                </a:p>
              </c:txPr>
              <c:dLblPos val="outEnd"/>
              <c:showLegendKey val="0"/>
              <c:showVal val="1"/>
              <c:showCatName val="1"/>
              <c:showSerName val="0"/>
              <c:showPercent val="1"/>
              <c:showBubbleSize val="0"/>
              <c:extLst>
                <c:ext xmlns:c16="http://schemas.microsoft.com/office/drawing/2014/chart" uri="{C3380CC4-5D6E-409C-BE32-E72D297353CC}">
                  <c16:uniqueId val="{0000000F-A590-4973-BFE7-7582C3E32F9A}"/>
                </c:ext>
              </c:extLst>
            </c:dLbl>
            <c:dLbl>
              <c:idx val="8"/>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accent3">
                          <a:lumMod val="60000"/>
                        </a:schemeClr>
                      </a:solidFill>
                      <a:latin typeface="+mn-lt"/>
                      <a:ea typeface="+mn-ea"/>
                      <a:cs typeface="+mn-cs"/>
                    </a:defRPr>
                  </a:pPr>
                  <a:endParaRPr lang="he-IL"/>
                </a:p>
              </c:txPr>
              <c:dLblPos val="outEnd"/>
              <c:showLegendKey val="0"/>
              <c:showVal val="1"/>
              <c:showCatName val="1"/>
              <c:showSerName val="0"/>
              <c:showPercent val="1"/>
              <c:showBubbleSize val="0"/>
              <c:extLst>
                <c:ext xmlns:c16="http://schemas.microsoft.com/office/drawing/2014/chart" uri="{C3380CC4-5D6E-409C-BE32-E72D297353CC}">
                  <c16:uniqueId val="{00000011-A590-4973-BFE7-7582C3E32F9A}"/>
                </c:ext>
              </c:extLst>
            </c:dLbl>
            <c:dLbl>
              <c:idx val="9"/>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accent4">
                          <a:lumMod val="60000"/>
                        </a:schemeClr>
                      </a:solidFill>
                      <a:latin typeface="+mn-lt"/>
                      <a:ea typeface="+mn-ea"/>
                      <a:cs typeface="+mn-cs"/>
                    </a:defRPr>
                  </a:pPr>
                  <a:endParaRPr lang="he-IL"/>
                </a:p>
              </c:txPr>
              <c:dLblPos val="outEnd"/>
              <c:showLegendKey val="0"/>
              <c:showVal val="1"/>
              <c:showCatName val="1"/>
              <c:showSerName val="0"/>
              <c:showPercent val="1"/>
              <c:showBubbleSize val="0"/>
              <c:extLst>
                <c:ext xmlns:c16="http://schemas.microsoft.com/office/drawing/2014/chart" uri="{C3380CC4-5D6E-409C-BE32-E72D297353CC}">
                  <c16:uniqueId val="{00000013-A590-4973-BFE7-7582C3E32F9A}"/>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accent1"/>
                    </a:solidFill>
                    <a:latin typeface="+mn-lt"/>
                    <a:ea typeface="+mn-ea"/>
                    <a:cs typeface="+mn-cs"/>
                  </a:defRPr>
                </a:pPr>
                <a:endParaRPr lang="he-IL"/>
              </a:p>
            </c:txPr>
            <c:dLblPos val="out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'זיקה לצבא'!$A$2:$A$11</c:f>
              <c:strCache>
                <c:ptCount val="3"/>
                <c:pt idx="0">
                  <c:v>זיקה מלאה</c:v>
                </c:pt>
                <c:pt idx="1">
                  <c:v>זיקה חלקית</c:v>
                </c:pt>
                <c:pt idx="2">
                  <c:v>ללא זיקה</c:v>
                </c:pt>
              </c:strCache>
            </c:strRef>
          </c:cat>
          <c:val>
            <c:numRef>
              <c:f>'זיקה לצבא'!$B$2:$B$11</c:f>
              <c:numCache>
                <c:formatCode>General</c:formatCode>
                <c:ptCount val="10"/>
                <c:pt idx="0">
                  <c:v>162</c:v>
                </c:pt>
                <c:pt idx="1">
                  <c:v>231</c:v>
                </c:pt>
                <c:pt idx="2">
                  <c:v>389</c:v>
                </c:pt>
              </c:numCache>
            </c:numRef>
          </c:val>
          <c:extLst>
            <c:ext xmlns:c16="http://schemas.microsoft.com/office/drawing/2014/chart" uri="{C3380CC4-5D6E-409C-BE32-E72D297353CC}">
              <c16:uniqueId val="{00000014-A590-4973-BFE7-7582C3E32F9A}"/>
            </c:ext>
          </c:extLst>
        </c:ser>
        <c:dLbls>
          <c:dLblPos val="outEnd"/>
          <c:showLegendKey val="0"/>
          <c:showVal val="1"/>
          <c:showCatName val="0"/>
          <c:showSerName val="0"/>
          <c:showPercent val="0"/>
          <c:showBubbleSize val="0"/>
          <c:showLeaderLines val="1"/>
        </c:dLbls>
        <c:firstSliceAng val="360"/>
      </c:pieChart>
      <c:spPr>
        <a:noFill/>
        <a:ln>
          <a:noFill/>
        </a:ln>
        <a:effectLst/>
      </c:spPr>
    </c:plotArea>
    <c:plotVisOnly val="1"/>
    <c:dispBlanksAs val="gap"/>
    <c:showDLblsOverMax val="0"/>
  </c:chart>
  <c:spPr>
    <a:noFill/>
    <a:ln>
      <a:noFill/>
    </a:ln>
    <a:effectLst/>
  </c:spPr>
  <c:txPr>
    <a:bodyPr/>
    <a:lstStyle/>
    <a:p>
      <a:pPr>
        <a:defRPr/>
      </a:pPr>
      <a:endParaRPr lang="he-IL"/>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r>
              <a:rPr lang="he-IL" sz="2400">
                <a:solidFill>
                  <a:schemeClr val="accent2"/>
                </a:solidFill>
              </a:rPr>
              <a:t>משכים</a:t>
            </a:r>
            <a:endParaRPr lang="he-IL">
              <a:solidFill>
                <a:schemeClr val="accent2"/>
              </a:solidFill>
            </a:endParaRPr>
          </a:p>
        </c:rich>
      </c:tx>
      <c:layout>
        <c:manualLayout>
          <c:xMode val="edge"/>
          <c:yMode val="edge"/>
          <c:x val="0.66798112498696893"/>
          <c:y val="3.5617118777637936E-2"/>
        </c:manualLayout>
      </c:layout>
      <c:overlay val="0"/>
      <c:spPr>
        <a:noFill/>
        <a:ln>
          <a:noFill/>
        </a:ln>
        <a:effectLst/>
      </c:spPr>
      <c:txPr>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endParaRPr lang="he-IL"/>
        </a:p>
      </c:txPr>
    </c:title>
    <c:autoTitleDeleted val="0"/>
    <c:plotArea>
      <c:layout/>
      <c:pieChart>
        <c:varyColors val="1"/>
        <c:dLbls>
          <c:dLblPos val="outEnd"/>
          <c:showLegendKey val="0"/>
          <c:showVal val="1"/>
          <c:showCatName val="0"/>
          <c:showSerName val="0"/>
          <c:showPercent val="0"/>
          <c:showBubbleSize val="0"/>
          <c:showLeaderLines val="0"/>
        </c:dLbls>
        <c:firstSliceAng val="360"/>
      </c:pieChart>
      <c:spPr>
        <a:noFill/>
        <a:ln>
          <a:noFill/>
        </a:ln>
        <a:effectLst/>
      </c:spPr>
    </c:plotArea>
    <c:plotVisOnly val="1"/>
    <c:dispBlanksAs val="gap"/>
    <c:showDLblsOverMax val="0"/>
  </c:chart>
  <c:spPr>
    <a:noFill/>
    <a:ln>
      <a:noFill/>
    </a:ln>
    <a:effectLst/>
  </c:spPr>
  <c:txPr>
    <a:bodyPr/>
    <a:lstStyle/>
    <a:p>
      <a:pPr>
        <a:defRPr/>
      </a:pPr>
      <a:endParaRPr lang="he-IL"/>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r>
              <a:rPr lang="he-IL" sz="2000" dirty="0">
                <a:solidFill>
                  <a:schemeClr val="accent1"/>
                </a:solidFill>
              </a:rPr>
              <a:t>משכים</a:t>
            </a:r>
            <a:endParaRPr lang="he-IL" dirty="0">
              <a:solidFill>
                <a:schemeClr val="accent1"/>
              </a:solidFill>
            </a:endParaRPr>
          </a:p>
        </c:rich>
      </c:tx>
      <c:layout>
        <c:manualLayout>
          <c:xMode val="edge"/>
          <c:yMode val="edge"/>
          <c:x val="0.81536594433090681"/>
          <c:y val="2.7702203493718394E-2"/>
        </c:manualLayout>
      </c:layout>
      <c:overlay val="0"/>
      <c:spPr>
        <a:noFill/>
        <a:ln>
          <a:noFill/>
        </a:ln>
        <a:effectLst/>
      </c:spPr>
      <c:txPr>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endParaRPr lang="he-IL"/>
        </a:p>
      </c:txPr>
    </c:title>
    <c:autoTitleDeleted val="0"/>
    <c:plotArea>
      <c:layout/>
      <c:pieChart>
        <c:varyColors val="1"/>
        <c:ser>
          <c:idx val="0"/>
          <c:order val="0"/>
          <c:tx>
            <c:strRef>
              <c:f>'ניתוחים ג'!$B$1</c:f>
              <c:strCache>
                <c:ptCount val="1"/>
                <c:pt idx="0">
                  <c:v>משכים</c:v>
                </c:pt>
              </c:strCache>
            </c:strRef>
          </c:tx>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D39C-405C-A632-729053BCBF7B}"/>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D39C-405C-A632-729053BCBF7B}"/>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D39C-405C-A632-729053BCBF7B}"/>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D39C-405C-A632-729053BCBF7B}"/>
              </c:ext>
            </c:extLst>
          </c:dPt>
          <c:dPt>
            <c:idx val="4"/>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D39C-405C-A632-729053BCBF7B}"/>
              </c:ext>
            </c:extLst>
          </c:dPt>
          <c:dPt>
            <c:idx val="5"/>
            <c:bubble3D val="0"/>
            <c:spPr>
              <a:solidFill>
                <a:schemeClr val="accent6"/>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B-D39C-405C-A632-729053BCBF7B}"/>
              </c:ext>
            </c:extLst>
          </c:dPt>
          <c:dPt>
            <c:idx val="6"/>
            <c:bubble3D val="0"/>
            <c:spPr>
              <a:solidFill>
                <a:schemeClr val="accent1">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D-D39C-405C-A632-729053BCBF7B}"/>
              </c:ext>
            </c:extLst>
          </c:dPt>
          <c:dPt>
            <c:idx val="7"/>
            <c:bubble3D val="0"/>
            <c:spPr>
              <a:solidFill>
                <a:schemeClr val="accent2">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F-D39C-405C-A632-729053BCBF7B}"/>
              </c:ext>
            </c:extLst>
          </c:dPt>
          <c:dPt>
            <c:idx val="8"/>
            <c:bubble3D val="0"/>
            <c:spPr>
              <a:solidFill>
                <a:schemeClr val="accent3">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1-D39C-405C-A632-729053BCBF7B}"/>
              </c:ext>
            </c:extLst>
          </c:dPt>
          <c:dPt>
            <c:idx val="9"/>
            <c:bubble3D val="0"/>
            <c:spPr>
              <a:solidFill>
                <a:schemeClr val="accent4">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3-D39C-405C-A632-729053BCBF7B}"/>
              </c:ext>
            </c:extLst>
          </c:dPt>
          <c:dPt>
            <c:idx val="10"/>
            <c:bubble3D val="0"/>
            <c:spPr>
              <a:solidFill>
                <a:schemeClr val="accent5">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5-D39C-405C-A632-729053BCBF7B}"/>
              </c:ext>
            </c:extLst>
          </c:dPt>
          <c:dPt>
            <c:idx val="11"/>
            <c:bubble3D val="0"/>
            <c:spPr>
              <a:solidFill>
                <a:schemeClr val="accent6">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7-D39C-405C-A632-729053BCBF7B}"/>
              </c:ext>
            </c:extLst>
          </c:dPt>
          <c:dLbls>
            <c:dLbl>
              <c:idx val="0"/>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1"/>
                      </a:solidFill>
                      <a:latin typeface="+mn-lt"/>
                      <a:ea typeface="+mn-ea"/>
                      <a:cs typeface="+mn-cs"/>
                    </a:defRPr>
                  </a:pPr>
                  <a:endParaRPr lang="he-IL"/>
                </a:p>
              </c:txPr>
              <c:dLblPos val="outEnd"/>
              <c:showLegendKey val="0"/>
              <c:showVal val="1"/>
              <c:showCatName val="1"/>
              <c:showSerName val="0"/>
              <c:showPercent val="1"/>
              <c:showBubbleSize val="0"/>
              <c:extLst>
                <c:ext xmlns:c16="http://schemas.microsoft.com/office/drawing/2014/chart" uri="{C3380CC4-5D6E-409C-BE32-E72D297353CC}">
                  <c16:uniqueId val="{00000001-D39C-405C-A632-729053BCBF7B}"/>
                </c:ext>
              </c:extLst>
            </c:dLbl>
            <c:dLbl>
              <c:idx val="1"/>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2"/>
                      </a:solidFill>
                      <a:latin typeface="+mn-lt"/>
                      <a:ea typeface="+mn-ea"/>
                      <a:cs typeface="+mn-cs"/>
                    </a:defRPr>
                  </a:pPr>
                  <a:endParaRPr lang="he-IL"/>
                </a:p>
              </c:txPr>
              <c:dLblPos val="outEnd"/>
              <c:showLegendKey val="0"/>
              <c:showVal val="1"/>
              <c:showCatName val="1"/>
              <c:showSerName val="0"/>
              <c:showPercent val="1"/>
              <c:showBubbleSize val="0"/>
              <c:extLst>
                <c:ext xmlns:c16="http://schemas.microsoft.com/office/drawing/2014/chart" uri="{C3380CC4-5D6E-409C-BE32-E72D297353CC}">
                  <c16:uniqueId val="{00000003-D39C-405C-A632-729053BCBF7B}"/>
                </c:ext>
              </c:extLst>
            </c:dLbl>
            <c:dLbl>
              <c:idx val="2"/>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3"/>
                      </a:solidFill>
                      <a:latin typeface="+mn-lt"/>
                      <a:ea typeface="+mn-ea"/>
                      <a:cs typeface="+mn-cs"/>
                    </a:defRPr>
                  </a:pPr>
                  <a:endParaRPr lang="he-IL"/>
                </a:p>
              </c:txPr>
              <c:dLblPos val="outEnd"/>
              <c:showLegendKey val="0"/>
              <c:showVal val="1"/>
              <c:showCatName val="1"/>
              <c:showSerName val="0"/>
              <c:showPercent val="1"/>
              <c:showBubbleSize val="0"/>
              <c:extLst>
                <c:ext xmlns:c16="http://schemas.microsoft.com/office/drawing/2014/chart" uri="{C3380CC4-5D6E-409C-BE32-E72D297353CC}">
                  <c16:uniqueId val="{00000005-D39C-405C-A632-729053BCBF7B}"/>
                </c:ext>
              </c:extLst>
            </c:dLbl>
            <c:dLbl>
              <c:idx val="3"/>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4"/>
                      </a:solidFill>
                      <a:latin typeface="+mn-lt"/>
                      <a:ea typeface="+mn-ea"/>
                      <a:cs typeface="+mn-cs"/>
                    </a:defRPr>
                  </a:pPr>
                  <a:endParaRPr lang="he-IL"/>
                </a:p>
              </c:txPr>
              <c:dLblPos val="outEnd"/>
              <c:showLegendKey val="0"/>
              <c:showVal val="1"/>
              <c:showCatName val="1"/>
              <c:showSerName val="0"/>
              <c:showPercent val="1"/>
              <c:showBubbleSize val="0"/>
              <c:extLst>
                <c:ext xmlns:c16="http://schemas.microsoft.com/office/drawing/2014/chart" uri="{C3380CC4-5D6E-409C-BE32-E72D297353CC}">
                  <c16:uniqueId val="{00000007-D39C-405C-A632-729053BCBF7B}"/>
                </c:ext>
              </c:extLst>
            </c:dLbl>
            <c:dLbl>
              <c:idx val="4"/>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5"/>
                      </a:solidFill>
                      <a:latin typeface="+mn-lt"/>
                      <a:ea typeface="+mn-ea"/>
                      <a:cs typeface="+mn-cs"/>
                    </a:defRPr>
                  </a:pPr>
                  <a:endParaRPr lang="he-IL"/>
                </a:p>
              </c:txPr>
              <c:dLblPos val="outEnd"/>
              <c:showLegendKey val="0"/>
              <c:showVal val="1"/>
              <c:showCatName val="1"/>
              <c:showSerName val="0"/>
              <c:showPercent val="1"/>
              <c:showBubbleSize val="0"/>
              <c:extLst>
                <c:ext xmlns:c16="http://schemas.microsoft.com/office/drawing/2014/chart" uri="{C3380CC4-5D6E-409C-BE32-E72D297353CC}">
                  <c16:uniqueId val="{00000009-D39C-405C-A632-729053BCBF7B}"/>
                </c:ext>
              </c:extLst>
            </c:dLbl>
            <c:dLbl>
              <c:idx val="5"/>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6"/>
                      </a:solidFill>
                      <a:latin typeface="+mn-lt"/>
                      <a:ea typeface="+mn-ea"/>
                      <a:cs typeface="+mn-cs"/>
                    </a:defRPr>
                  </a:pPr>
                  <a:endParaRPr lang="he-IL"/>
                </a:p>
              </c:txPr>
              <c:dLblPos val="outEnd"/>
              <c:showLegendKey val="0"/>
              <c:showVal val="1"/>
              <c:showCatName val="1"/>
              <c:showSerName val="0"/>
              <c:showPercent val="1"/>
              <c:showBubbleSize val="0"/>
              <c:extLst>
                <c:ext xmlns:c16="http://schemas.microsoft.com/office/drawing/2014/chart" uri="{C3380CC4-5D6E-409C-BE32-E72D297353CC}">
                  <c16:uniqueId val="{0000000B-D39C-405C-A632-729053BCBF7B}"/>
                </c:ext>
              </c:extLst>
            </c:dLbl>
            <c:dLbl>
              <c:idx val="6"/>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1">
                          <a:lumMod val="60000"/>
                        </a:schemeClr>
                      </a:solidFill>
                      <a:latin typeface="+mn-lt"/>
                      <a:ea typeface="+mn-ea"/>
                      <a:cs typeface="+mn-cs"/>
                    </a:defRPr>
                  </a:pPr>
                  <a:endParaRPr lang="he-IL"/>
                </a:p>
              </c:txPr>
              <c:dLblPos val="outEnd"/>
              <c:showLegendKey val="0"/>
              <c:showVal val="1"/>
              <c:showCatName val="1"/>
              <c:showSerName val="0"/>
              <c:showPercent val="1"/>
              <c:showBubbleSize val="0"/>
              <c:extLst>
                <c:ext xmlns:c16="http://schemas.microsoft.com/office/drawing/2014/chart" uri="{C3380CC4-5D6E-409C-BE32-E72D297353CC}">
                  <c16:uniqueId val="{0000000D-D39C-405C-A632-729053BCBF7B}"/>
                </c:ext>
              </c:extLst>
            </c:dLbl>
            <c:dLbl>
              <c:idx val="7"/>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2">
                          <a:lumMod val="60000"/>
                        </a:schemeClr>
                      </a:solidFill>
                      <a:latin typeface="+mn-lt"/>
                      <a:ea typeface="+mn-ea"/>
                      <a:cs typeface="+mn-cs"/>
                    </a:defRPr>
                  </a:pPr>
                  <a:endParaRPr lang="he-IL"/>
                </a:p>
              </c:txPr>
              <c:dLblPos val="outEnd"/>
              <c:showLegendKey val="0"/>
              <c:showVal val="1"/>
              <c:showCatName val="1"/>
              <c:showSerName val="0"/>
              <c:showPercent val="1"/>
              <c:showBubbleSize val="0"/>
              <c:extLst>
                <c:ext xmlns:c16="http://schemas.microsoft.com/office/drawing/2014/chart" uri="{C3380CC4-5D6E-409C-BE32-E72D297353CC}">
                  <c16:uniqueId val="{0000000F-D39C-405C-A632-729053BCBF7B}"/>
                </c:ext>
              </c:extLst>
            </c:dLbl>
            <c:dLbl>
              <c:idx val="8"/>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3">
                          <a:lumMod val="60000"/>
                        </a:schemeClr>
                      </a:solidFill>
                      <a:latin typeface="+mn-lt"/>
                      <a:ea typeface="+mn-ea"/>
                      <a:cs typeface="+mn-cs"/>
                    </a:defRPr>
                  </a:pPr>
                  <a:endParaRPr lang="he-IL"/>
                </a:p>
              </c:txPr>
              <c:dLblPos val="outEnd"/>
              <c:showLegendKey val="0"/>
              <c:showVal val="1"/>
              <c:showCatName val="1"/>
              <c:showSerName val="0"/>
              <c:showPercent val="1"/>
              <c:showBubbleSize val="0"/>
              <c:extLst>
                <c:ext xmlns:c16="http://schemas.microsoft.com/office/drawing/2014/chart" uri="{C3380CC4-5D6E-409C-BE32-E72D297353CC}">
                  <c16:uniqueId val="{00000011-D39C-405C-A632-729053BCBF7B}"/>
                </c:ext>
              </c:extLst>
            </c:dLbl>
            <c:dLbl>
              <c:idx val="9"/>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4">
                          <a:lumMod val="60000"/>
                        </a:schemeClr>
                      </a:solidFill>
                      <a:latin typeface="+mn-lt"/>
                      <a:ea typeface="+mn-ea"/>
                      <a:cs typeface="+mn-cs"/>
                    </a:defRPr>
                  </a:pPr>
                  <a:endParaRPr lang="he-IL"/>
                </a:p>
              </c:txPr>
              <c:dLblPos val="outEnd"/>
              <c:showLegendKey val="0"/>
              <c:showVal val="1"/>
              <c:showCatName val="1"/>
              <c:showSerName val="0"/>
              <c:showPercent val="1"/>
              <c:showBubbleSize val="0"/>
              <c:extLst>
                <c:ext xmlns:c16="http://schemas.microsoft.com/office/drawing/2014/chart" uri="{C3380CC4-5D6E-409C-BE32-E72D297353CC}">
                  <c16:uniqueId val="{00000013-D39C-405C-A632-729053BCBF7B}"/>
                </c:ext>
              </c:extLst>
            </c:dLbl>
            <c:dLbl>
              <c:idx val="10"/>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5">
                          <a:lumMod val="60000"/>
                        </a:schemeClr>
                      </a:solidFill>
                      <a:latin typeface="+mn-lt"/>
                      <a:ea typeface="+mn-ea"/>
                      <a:cs typeface="+mn-cs"/>
                    </a:defRPr>
                  </a:pPr>
                  <a:endParaRPr lang="he-IL"/>
                </a:p>
              </c:txPr>
              <c:dLblPos val="outEnd"/>
              <c:showLegendKey val="0"/>
              <c:showVal val="1"/>
              <c:showCatName val="1"/>
              <c:showSerName val="0"/>
              <c:showPercent val="1"/>
              <c:showBubbleSize val="0"/>
              <c:extLst>
                <c:ext xmlns:c16="http://schemas.microsoft.com/office/drawing/2014/chart" uri="{C3380CC4-5D6E-409C-BE32-E72D297353CC}">
                  <c16:uniqueId val="{00000015-D39C-405C-A632-729053BCBF7B}"/>
                </c:ext>
              </c:extLst>
            </c:dLbl>
            <c:dLbl>
              <c:idx val="11"/>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6">
                          <a:lumMod val="60000"/>
                        </a:schemeClr>
                      </a:solidFill>
                      <a:latin typeface="+mn-lt"/>
                      <a:ea typeface="+mn-ea"/>
                      <a:cs typeface="+mn-cs"/>
                    </a:defRPr>
                  </a:pPr>
                  <a:endParaRPr lang="he-IL"/>
                </a:p>
              </c:txPr>
              <c:dLblPos val="outEnd"/>
              <c:showLegendKey val="0"/>
              <c:showVal val="1"/>
              <c:showCatName val="1"/>
              <c:showSerName val="0"/>
              <c:showPercent val="1"/>
              <c:showBubbleSize val="0"/>
              <c:extLst>
                <c:ext xmlns:c16="http://schemas.microsoft.com/office/drawing/2014/chart" uri="{C3380CC4-5D6E-409C-BE32-E72D297353CC}">
                  <c16:uniqueId val="{00000017-D39C-405C-A632-729053BCBF7B}"/>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1"/>
                    </a:solidFill>
                    <a:latin typeface="+mn-lt"/>
                    <a:ea typeface="+mn-ea"/>
                    <a:cs typeface="+mn-cs"/>
                  </a:defRPr>
                </a:pPr>
                <a:endParaRPr lang="he-IL"/>
              </a:p>
            </c:txPr>
            <c:dLblPos val="out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'ניתוחים ג'!$A$2:$A$13</c:f>
              <c:strCache>
                <c:ptCount val="4"/>
                <c:pt idx="0">
                  <c:v>קיץ</c:v>
                </c:pt>
                <c:pt idx="1">
                  <c:v>סמסטר א</c:v>
                </c:pt>
                <c:pt idx="2">
                  <c:v>סמסטר ב</c:v>
                </c:pt>
                <c:pt idx="3">
                  <c:v>שנתי</c:v>
                </c:pt>
              </c:strCache>
            </c:strRef>
          </c:cat>
          <c:val>
            <c:numRef>
              <c:f>'ניתוחים ג'!$B$2:$B$13</c:f>
              <c:numCache>
                <c:formatCode>General</c:formatCode>
                <c:ptCount val="12"/>
                <c:pt idx="0">
                  <c:v>60</c:v>
                </c:pt>
                <c:pt idx="1">
                  <c:v>307</c:v>
                </c:pt>
                <c:pt idx="2">
                  <c:v>338</c:v>
                </c:pt>
                <c:pt idx="3">
                  <c:v>73</c:v>
                </c:pt>
              </c:numCache>
            </c:numRef>
          </c:val>
          <c:extLst>
            <c:ext xmlns:c16="http://schemas.microsoft.com/office/drawing/2014/chart" uri="{C3380CC4-5D6E-409C-BE32-E72D297353CC}">
              <c16:uniqueId val="{00000018-D39C-405C-A632-729053BCBF7B}"/>
            </c:ext>
          </c:extLst>
        </c:ser>
        <c:dLbls>
          <c:dLblPos val="outEnd"/>
          <c:showLegendKey val="0"/>
          <c:showVal val="1"/>
          <c:showCatName val="0"/>
          <c:showSerName val="0"/>
          <c:showPercent val="0"/>
          <c:showBubbleSize val="0"/>
          <c:showLeaderLines val="1"/>
        </c:dLbls>
        <c:firstSliceAng val="360"/>
      </c:pieChart>
      <c:spPr>
        <a:noFill/>
        <a:ln>
          <a:noFill/>
        </a:ln>
        <a:effectLst/>
      </c:spPr>
    </c:plotArea>
    <c:plotVisOnly val="1"/>
    <c:dispBlanksAs val="gap"/>
    <c:showDLblsOverMax val="0"/>
  </c:chart>
  <c:spPr>
    <a:noFill/>
    <a:ln>
      <a:noFill/>
    </a:ln>
    <a:effectLst/>
  </c:spPr>
  <c:txPr>
    <a:bodyPr/>
    <a:lstStyle/>
    <a:p>
      <a:pPr>
        <a:defRPr/>
      </a:pPr>
      <a:endParaRPr lang="he-IL"/>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r>
              <a:rPr lang="he-IL" sz="2400">
                <a:solidFill>
                  <a:schemeClr val="accent2"/>
                </a:solidFill>
              </a:rPr>
              <a:t>משכים</a:t>
            </a:r>
            <a:endParaRPr lang="he-IL">
              <a:solidFill>
                <a:schemeClr val="accent2"/>
              </a:solidFill>
            </a:endParaRPr>
          </a:p>
        </c:rich>
      </c:tx>
      <c:layout>
        <c:manualLayout>
          <c:xMode val="edge"/>
          <c:yMode val="edge"/>
          <c:x val="0.66798112498696893"/>
          <c:y val="3.5617118777637936E-2"/>
        </c:manualLayout>
      </c:layout>
      <c:overlay val="0"/>
      <c:spPr>
        <a:noFill/>
        <a:ln>
          <a:noFill/>
        </a:ln>
        <a:effectLst/>
      </c:spPr>
      <c:txPr>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endParaRPr lang="he-IL"/>
        </a:p>
      </c:txPr>
    </c:title>
    <c:autoTitleDeleted val="0"/>
    <c:plotArea>
      <c:layout/>
      <c:pieChart>
        <c:varyColors val="1"/>
        <c:dLbls>
          <c:dLblPos val="outEnd"/>
          <c:showLegendKey val="0"/>
          <c:showVal val="1"/>
          <c:showCatName val="0"/>
          <c:showSerName val="0"/>
          <c:showPercent val="0"/>
          <c:showBubbleSize val="0"/>
          <c:showLeaderLines val="0"/>
        </c:dLbls>
        <c:firstSliceAng val="360"/>
      </c:pieChart>
      <c:spPr>
        <a:noFill/>
        <a:ln>
          <a:noFill/>
        </a:ln>
        <a:effectLst/>
      </c:spPr>
    </c:plotArea>
    <c:plotVisOnly val="1"/>
    <c:dispBlanksAs val="gap"/>
    <c:showDLblsOverMax val="0"/>
  </c:chart>
  <c:spPr>
    <a:noFill/>
    <a:ln>
      <a:noFill/>
    </a:ln>
    <a:effectLst/>
  </c:spPr>
  <c:txPr>
    <a:bodyPr/>
    <a:lstStyle/>
    <a:p>
      <a:pPr>
        <a:defRPr/>
      </a:pPr>
      <a:endParaRPr lang="he-IL"/>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r>
              <a:rPr lang="he-IL" sz="2000" dirty="0">
                <a:solidFill>
                  <a:schemeClr val="accent1"/>
                </a:solidFill>
              </a:rPr>
              <a:t>משכים</a:t>
            </a:r>
            <a:endParaRPr lang="he-IL" dirty="0">
              <a:solidFill>
                <a:schemeClr val="accent1"/>
              </a:solidFill>
            </a:endParaRPr>
          </a:p>
        </c:rich>
      </c:tx>
      <c:layout>
        <c:manualLayout>
          <c:xMode val="edge"/>
          <c:yMode val="edge"/>
          <c:x val="0.81536594433090681"/>
          <c:y val="2.7702203493718394E-2"/>
        </c:manualLayout>
      </c:layout>
      <c:overlay val="0"/>
      <c:spPr>
        <a:noFill/>
        <a:ln>
          <a:noFill/>
        </a:ln>
        <a:effectLst/>
      </c:spPr>
      <c:txPr>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endParaRPr lang="he-IL"/>
        </a:p>
      </c:txPr>
    </c:title>
    <c:autoTitleDeleted val="0"/>
    <c:plotArea>
      <c:layout/>
      <c:pieChart>
        <c:varyColors val="1"/>
        <c:dLbls>
          <c:dLblPos val="outEnd"/>
          <c:showLegendKey val="0"/>
          <c:showVal val="1"/>
          <c:showCatName val="0"/>
          <c:showSerName val="0"/>
          <c:showPercent val="0"/>
          <c:showBubbleSize val="0"/>
          <c:showLeaderLines val="0"/>
        </c:dLbls>
        <c:firstSliceAng val="360"/>
      </c:pieChart>
      <c:spPr>
        <a:noFill/>
        <a:ln>
          <a:noFill/>
        </a:ln>
        <a:effectLst/>
      </c:spPr>
    </c:plotArea>
    <c:plotVisOnly val="1"/>
    <c:dispBlanksAs val="gap"/>
    <c:showDLblsOverMax val="0"/>
  </c:chart>
  <c:spPr>
    <a:noFill/>
    <a:ln>
      <a:noFill/>
    </a:ln>
    <a:effectLst/>
  </c:spPr>
  <c:txPr>
    <a:bodyPr/>
    <a:lstStyle/>
    <a:p>
      <a:pPr>
        <a:defRPr/>
      </a:pPr>
      <a:endParaRPr lang="he-IL"/>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000" b="1" i="0" u="none" strike="noStrike" kern="1200" cap="all" baseline="0">
              <a:solidFill>
                <a:schemeClr val="accent2"/>
              </a:solidFill>
              <a:effectLst/>
              <a:latin typeface="+mn-lt"/>
              <a:ea typeface="+mn-ea"/>
              <a:cs typeface="+mn-cs"/>
            </a:defRPr>
          </a:pPr>
          <a:endParaRPr lang="he-IL"/>
        </a:p>
      </c:txPr>
    </c:title>
    <c:autoTitleDeleted val="0"/>
    <c:plotArea>
      <c:layout/>
      <c:pieChart>
        <c:varyColors val="1"/>
        <c:ser>
          <c:idx val="0"/>
          <c:order val="0"/>
          <c:tx>
            <c:strRef>
              <c:f>'שיטות הוראה'!$B$1</c:f>
              <c:strCache>
                <c:ptCount val="1"/>
                <c:pt idx="0">
                  <c:v>משכים</c:v>
                </c:pt>
              </c:strCache>
            </c:strRef>
          </c:tx>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E9D5-4351-B591-660EF95D91E5}"/>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E9D5-4351-B591-660EF95D91E5}"/>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E9D5-4351-B591-660EF95D91E5}"/>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E9D5-4351-B591-660EF95D91E5}"/>
              </c:ext>
            </c:extLst>
          </c:dPt>
          <c:dPt>
            <c:idx val="4"/>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E9D5-4351-B591-660EF95D91E5}"/>
              </c:ext>
            </c:extLst>
          </c:dPt>
          <c:dPt>
            <c:idx val="5"/>
            <c:bubble3D val="0"/>
            <c:spPr>
              <a:solidFill>
                <a:schemeClr val="accent6"/>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B-E9D5-4351-B591-660EF95D91E5}"/>
              </c:ext>
            </c:extLst>
          </c:dPt>
          <c:dPt>
            <c:idx val="6"/>
            <c:bubble3D val="0"/>
            <c:spPr>
              <a:solidFill>
                <a:schemeClr val="accent1">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D-E9D5-4351-B591-660EF95D91E5}"/>
              </c:ext>
            </c:extLst>
          </c:dPt>
          <c:dPt>
            <c:idx val="7"/>
            <c:bubble3D val="0"/>
            <c:spPr>
              <a:solidFill>
                <a:schemeClr val="accent2">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F-E9D5-4351-B591-660EF95D91E5}"/>
              </c:ext>
            </c:extLst>
          </c:dPt>
          <c:dPt>
            <c:idx val="8"/>
            <c:bubble3D val="0"/>
            <c:spPr>
              <a:solidFill>
                <a:schemeClr val="accent3">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1-E9D5-4351-B591-660EF95D91E5}"/>
              </c:ext>
            </c:extLst>
          </c:dPt>
          <c:dPt>
            <c:idx val="9"/>
            <c:bubble3D val="0"/>
            <c:spPr>
              <a:solidFill>
                <a:schemeClr val="accent4">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3-E9D5-4351-B591-660EF95D91E5}"/>
              </c:ext>
            </c:extLst>
          </c:dPt>
          <c:dLbls>
            <c:dLbl>
              <c:idx val="0"/>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1"/>
                      </a:solidFill>
                      <a:latin typeface="+mn-lt"/>
                      <a:ea typeface="+mn-ea"/>
                      <a:cs typeface="+mn-cs"/>
                    </a:defRPr>
                  </a:pPr>
                  <a:endParaRPr lang="he-IL"/>
                </a:p>
              </c:txPr>
              <c:dLblPos val="outEnd"/>
              <c:showLegendKey val="0"/>
              <c:showVal val="1"/>
              <c:showCatName val="1"/>
              <c:showSerName val="0"/>
              <c:showPercent val="1"/>
              <c:showBubbleSize val="0"/>
              <c:extLst>
                <c:ext xmlns:c16="http://schemas.microsoft.com/office/drawing/2014/chart" uri="{C3380CC4-5D6E-409C-BE32-E72D297353CC}">
                  <c16:uniqueId val="{00000001-E9D5-4351-B591-660EF95D91E5}"/>
                </c:ext>
              </c:extLst>
            </c:dLbl>
            <c:dLbl>
              <c:idx val="1"/>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2"/>
                      </a:solidFill>
                      <a:latin typeface="+mn-lt"/>
                      <a:ea typeface="+mn-ea"/>
                      <a:cs typeface="+mn-cs"/>
                    </a:defRPr>
                  </a:pPr>
                  <a:endParaRPr lang="he-IL"/>
                </a:p>
              </c:txPr>
              <c:dLblPos val="outEnd"/>
              <c:showLegendKey val="0"/>
              <c:showVal val="1"/>
              <c:showCatName val="1"/>
              <c:showSerName val="0"/>
              <c:showPercent val="1"/>
              <c:showBubbleSize val="0"/>
              <c:extLst>
                <c:ext xmlns:c16="http://schemas.microsoft.com/office/drawing/2014/chart" uri="{C3380CC4-5D6E-409C-BE32-E72D297353CC}">
                  <c16:uniqueId val="{00000003-E9D5-4351-B591-660EF95D91E5}"/>
                </c:ext>
              </c:extLst>
            </c:dLbl>
            <c:dLbl>
              <c:idx val="2"/>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3"/>
                      </a:solidFill>
                      <a:latin typeface="+mn-lt"/>
                      <a:ea typeface="+mn-ea"/>
                      <a:cs typeface="+mn-cs"/>
                    </a:defRPr>
                  </a:pPr>
                  <a:endParaRPr lang="he-IL"/>
                </a:p>
              </c:txPr>
              <c:dLblPos val="outEnd"/>
              <c:showLegendKey val="0"/>
              <c:showVal val="1"/>
              <c:showCatName val="1"/>
              <c:showSerName val="0"/>
              <c:showPercent val="1"/>
              <c:showBubbleSize val="0"/>
              <c:extLst>
                <c:ext xmlns:c16="http://schemas.microsoft.com/office/drawing/2014/chart" uri="{C3380CC4-5D6E-409C-BE32-E72D297353CC}">
                  <c16:uniqueId val="{00000005-E9D5-4351-B591-660EF95D91E5}"/>
                </c:ext>
              </c:extLst>
            </c:dLbl>
            <c:dLbl>
              <c:idx val="3"/>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4"/>
                      </a:solidFill>
                      <a:latin typeface="+mn-lt"/>
                      <a:ea typeface="+mn-ea"/>
                      <a:cs typeface="+mn-cs"/>
                    </a:defRPr>
                  </a:pPr>
                  <a:endParaRPr lang="he-IL"/>
                </a:p>
              </c:txPr>
              <c:dLblPos val="outEnd"/>
              <c:showLegendKey val="0"/>
              <c:showVal val="1"/>
              <c:showCatName val="1"/>
              <c:showSerName val="0"/>
              <c:showPercent val="1"/>
              <c:showBubbleSize val="0"/>
              <c:extLst>
                <c:ext xmlns:c16="http://schemas.microsoft.com/office/drawing/2014/chart" uri="{C3380CC4-5D6E-409C-BE32-E72D297353CC}">
                  <c16:uniqueId val="{00000007-E9D5-4351-B591-660EF95D91E5}"/>
                </c:ext>
              </c:extLst>
            </c:dLbl>
            <c:dLbl>
              <c:idx val="4"/>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5"/>
                      </a:solidFill>
                      <a:latin typeface="+mn-lt"/>
                      <a:ea typeface="+mn-ea"/>
                      <a:cs typeface="+mn-cs"/>
                    </a:defRPr>
                  </a:pPr>
                  <a:endParaRPr lang="he-IL"/>
                </a:p>
              </c:txPr>
              <c:dLblPos val="outEnd"/>
              <c:showLegendKey val="0"/>
              <c:showVal val="1"/>
              <c:showCatName val="1"/>
              <c:showSerName val="0"/>
              <c:showPercent val="1"/>
              <c:showBubbleSize val="0"/>
              <c:extLst>
                <c:ext xmlns:c16="http://schemas.microsoft.com/office/drawing/2014/chart" uri="{C3380CC4-5D6E-409C-BE32-E72D297353CC}">
                  <c16:uniqueId val="{00000009-E9D5-4351-B591-660EF95D91E5}"/>
                </c:ext>
              </c:extLst>
            </c:dLbl>
            <c:dLbl>
              <c:idx val="5"/>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6"/>
                      </a:solidFill>
                      <a:latin typeface="+mn-lt"/>
                      <a:ea typeface="+mn-ea"/>
                      <a:cs typeface="+mn-cs"/>
                    </a:defRPr>
                  </a:pPr>
                  <a:endParaRPr lang="he-IL"/>
                </a:p>
              </c:txPr>
              <c:dLblPos val="outEnd"/>
              <c:showLegendKey val="0"/>
              <c:showVal val="1"/>
              <c:showCatName val="1"/>
              <c:showSerName val="0"/>
              <c:showPercent val="1"/>
              <c:showBubbleSize val="0"/>
              <c:extLst>
                <c:ext xmlns:c16="http://schemas.microsoft.com/office/drawing/2014/chart" uri="{C3380CC4-5D6E-409C-BE32-E72D297353CC}">
                  <c16:uniqueId val="{0000000B-E9D5-4351-B591-660EF95D91E5}"/>
                </c:ext>
              </c:extLst>
            </c:dLbl>
            <c:dLbl>
              <c:idx val="6"/>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1">
                          <a:lumMod val="60000"/>
                        </a:schemeClr>
                      </a:solidFill>
                      <a:latin typeface="+mn-lt"/>
                      <a:ea typeface="+mn-ea"/>
                      <a:cs typeface="+mn-cs"/>
                    </a:defRPr>
                  </a:pPr>
                  <a:endParaRPr lang="he-IL"/>
                </a:p>
              </c:txPr>
              <c:dLblPos val="outEnd"/>
              <c:showLegendKey val="0"/>
              <c:showVal val="1"/>
              <c:showCatName val="1"/>
              <c:showSerName val="0"/>
              <c:showPercent val="1"/>
              <c:showBubbleSize val="0"/>
              <c:extLst>
                <c:ext xmlns:c16="http://schemas.microsoft.com/office/drawing/2014/chart" uri="{C3380CC4-5D6E-409C-BE32-E72D297353CC}">
                  <c16:uniqueId val="{0000000D-E9D5-4351-B591-660EF95D91E5}"/>
                </c:ext>
              </c:extLst>
            </c:dLbl>
            <c:dLbl>
              <c:idx val="7"/>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2">
                          <a:lumMod val="60000"/>
                        </a:schemeClr>
                      </a:solidFill>
                      <a:latin typeface="+mn-lt"/>
                      <a:ea typeface="+mn-ea"/>
                      <a:cs typeface="+mn-cs"/>
                    </a:defRPr>
                  </a:pPr>
                  <a:endParaRPr lang="he-IL"/>
                </a:p>
              </c:txPr>
              <c:dLblPos val="outEnd"/>
              <c:showLegendKey val="0"/>
              <c:showVal val="1"/>
              <c:showCatName val="1"/>
              <c:showSerName val="0"/>
              <c:showPercent val="1"/>
              <c:showBubbleSize val="0"/>
              <c:extLst>
                <c:ext xmlns:c16="http://schemas.microsoft.com/office/drawing/2014/chart" uri="{C3380CC4-5D6E-409C-BE32-E72D297353CC}">
                  <c16:uniqueId val="{0000000F-E9D5-4351-B591-660EF95D91E5}"/>
                </c:ext>
              </c:extLst>
            </c:dLbl>
            <c:dLbl>
              <c:idx val="8"/>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3">
                          <a:lumMod val="60000"/>
                        </a:schemeClr>
                      </a:solidFill>
                      <a:latin typeface="+mn-lt"/>
                      <a:ea typeface="+mn-ea"/>
                      <a:cs typeface="+mn-cs"/>
                    </a:defRPr>
                  </a:pPr>
                  <a:endParaRPr lang="he-IL"/>
                </a:p>
              </c:txPr>
              <c:dLblPos val="outEnd"/>
              <c:showLegendKey val="0"/>
              <c:showVal val="1"/>
              <c:showCatName val="1"/>
              <c:showSerName val="0"/>
              <c:showPercent val="1"/>
              <c:showBubbleSize val="0"/>
              <c:extLst>
                <c:ext xmlns:c16="http://schemas.microsoft.com/office/drawing/2014/chart" uri="{C3380CC4-5D6E-409C-BE32-E72D297353CC}">
                  <c16:uniqueId val="{00000011-E9D5-4351-B591-660EF95D91E5}"/>
                </c:ext>
              </c:extLst>
            </c:dLbl>
            <c:dLbl>
              <c:idx val="9"/>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4">
                          <a:lumMod val="60000"/>
                        </a:schemeClr>
                      </a:solidFill>
                      <a:latin typeface="+mn-lt"/>
                      <a:ea typeface="+mn-ea"/>
                      <a:cs typeface="+mn-cs"/>
                    </a:defRPr>
                  </a:pPr>
                  <a:endParaRPr lang="he-IL"/>
                </a:p>
              </c:txPr>
              <c:dLblPos val="outEnd"/>
              <c:showLegendKey val="0"/>
              <c:showVal val="1"/>
              <c:showCatName val="1"/>
              <c:showSerName val="0"/>
              <c:showPercent val="1"/>
              <c:showBubbleSize val="0"/>
              <c:extLst>
                <c:ext xmlns:c16="http://schemas.microsoft.com/office/drawing/2014/chart" uri="{C3380CC4-5D6E-409C-BE32-E72D297353CC}">
                  <c16:uniqueId val="{00000013-E9D5-4351-B591-660EF95D91E5}"/>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1"/>
                    </a:solidFill>
                    <a:latin typeface="+mn-lt"/>
                    <a:ea typeface="+mn-ea"/>
                    <a:cs typeface="+mn-cs"/>
                  </a:defRPr>
                </a:pPr>
                <a:endParaRPr lang="he-IL"/>
              </a:p>
            </c:txPr>
            <c:dLblPos val="out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'שיטות הוראה'!$A$2:$A$11</c:f>
              <c:strCache>
                <c:ptCount val="5"/>
                <c:pt idx="0">
                  <c:v>יחידני (ימי מחקר)</c:v>
                </c:pt>
                <c:pt idx="1">
                  <c:v>צוותי</c:v>
                </c:pt>
                <c:pt idx="2">
                  <c:v>קבוצתי</c:v>
                </c:pt>
                <c:pt idx="3">
                  <c:v>קורסי (מליאה)</c:v>
                </c:pt>
                <c:pt idx="4">
                  <c:v>קורסי (סיור וביקור)</c:v>
                </c:pt>
              </c:strCache>
            </c:strRef>
          </c:cat>
          <c:val>
            <c:numRef>
              <c:f>'שיטות הוראה'!$B$2:$B$11</c:f>
              <c:numCache>
                <c:formatCode>General</c:formatCode>
                <c:ptCount val="10"/>
                <c:pt idx="0">
                  <c:v>132</c:v>
                </c:pt>
                <c:pt idx="1">
                  <c:v>38</c:v>
                </c:pt>
                <c:pt idx="2">
                  <c:v>93</c:v>
                </c:pt>
                <c:pt idx="3">
                  <c:v>318</c:v>
                </c:pt>
                <c:pt idx="4">
                  <c:v>177</c:v>
                </c:pt>
              </c:numCache>
            </c:numRef>
          </c:val>
          <c:extLst>
            <c:ext xmlns:c16="http://schemas.microsoft.com/office/drawing/2014/chart" uri="{C3380CC4-5D6E-409C-BE32-E72D297353CC}">
              <c16:uniqueId val="{00000014-E9D5-4351-B591-660EF95D91E5}"/>
            </c:ext>
          </c:extLst>
        </c:ser>
        <c:dLbls>
          <c:dLblPos val="outEnd"/>
          <c:showLegendKey val="0"/>
          <c:showVal val="1"/>
          <c:showCatName val="0"/>
          <c:showSerName val="0"/>
          <c:showPercent val="0"/>
          <c:showBubbleSize val="0"/>
          <c:showLeaderLines val="1"/>
        </c:dLbls>
        <c:firstSliceAng val="360"/>
      </c:pieChart>
      <c:spPr>
        <a:noFill/>
        <a:ln>
          <a:noFill/>
        </a:ln>
        <a:effectLst/>
      </c:spPr>
    </c:plotArea>
    <c:plotVisOnly val="1"/>
    <c:dispBlanksAs val="gap"/>
    <c:showDLblsOverMax val="0"/>
  </c:chart>
  <c:spPr>
    <a:noFill/>
    <a:ln>
      <a:noFill/>
    </a:ln>
    <a:effectLst/>
  </c:spPr>
  <c:txPr>
    <a:bodyPr/>
    <a:lstStyle/>
    <a:p>
      <a:pPr>
        <a:defRPr/>
      </a:pPr>
      <a:endParaRPr lang="he-IL"/>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r>
              <a:rPr lang="he-IL" sz="2400">
                <a:solidFill>
                  <a:schemeClr val="accent2"/>
                </a:solidFill>
              </a:rPr>
              <a:t>משכים</a:t>
            </a:r>
            <a:endParaRPr lang="he-IL">
              <a:solidFill>
                <a:schemeClr val="accent2"/>
              </a:solidFill>
            </a:endParaRPr>
          </a:p>
        </c:rich>
      </c:tx>
      <c:layout>
        <c:manualLayout>
          <c:xMode val="edge"/>
          <c:yMode val="edge"/>
          <c:x val="0.66798112498696893"/>
          <c:y val="3.5617118777637936E-2"/>
        </c:manualLayout>
      </c:layout>
      <c:overlay val="0"/>
      <c:spPr>
        <a:noFill/>
        <a:ln>
          <a:noFill/>
        </a:ln>
        <a:effectLst/>
      </c:spPr>
      <c:txPr>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endParaRPr lang="he-IL"/>
        </a:p>
      </c:txPr>
    </c:title>
    <c:autoTitleDeleted val="0"/>
    <c:plotArea>
      <c:layout/>
      <c:pieChart>
        <c:varyColors val="1"/>
        <c:dLbls>
          <c:dLblPos val="outEnd"/>
          <c:showLegendKey val="0"/>
          <c:showVal val="1"/>
          <c:showCatName val="0"/>
          <c:showSerName val="0"/>
          <c:showPercent val="0"/>
          <c:showBubbleSize val="0"/>
          <c:showLeaderLines val="0"/>
        </c:dLbls>
        <c:firstSliceAng val="360"/>
      </c:pieChart>
      <c:spPr>
        <a:noFill/>
        <a:ln>
          <a:noFill/>
        </a:ln>
        <a:effectLst/>
      </c:spPr>
    </c:plotArea>
    <c:plotVisOnly val="1"/>
    <c:dispBlanksAs val="gap"/>
    <c:showDLblsOverMax val="0"/>
  </c:chart>
  <c:spPr>
    <a:noFill/>
    <a:ln>
      <a:noFill/>
    </a:ln>
    <a:effectLst/>
  </c:spPr>
  <c:txPr>
    <a:bodyPr/>
    <a:lstStyle/>
    <a:p>
      <a:pPr>
        <a:defRPr/>
      </a:pPr>
      <a:endParaRPr lang="he-IL"/>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r>
              <a:rPr lang="he-IL" sz="2400">
                <a:solidFill>
                  <a:schemeClr val="accent2"/>
                </a:solidFill>
              </a:rPr>
              <a:t>משכים</a:t>
            </a:r>
            <a:endParaRPr lang="he-IL">
              <a:solidFill>
                <a:schemeClr val="accent2"/>
              </a:solidFill>
            </a:endParaRPr>
          </a:p>
        </c:rich>
      </c:tx>
      <c:layout>
        <c:manualLayout>
          <c:xMode val="edge"/>
          <c:yMode val="edge"/>
          <c:x val="0.66798112498696893"/>
          <c:y val="3.5617118777637936E-2"/>
        </c:manualLayout>
      </c:layout>
      <c:overlay val="0"/>
      <c:spPr>
        <a:noFill/>
        <a:ln>
          <a:noFill/>
        </a:ln>
        <a:effectLst/>
      </c:spPr>
      <c:txPr>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endParaRPr lang="he-IL"/>
        </a:p>
      </c:txPr>
    </c:title>
    <c:autoTitleDeleted val="0"/>
    <c:plotArea>
      <c:layout/>
      <c:pieChart>
        <c:varyColors val="1"/>
        <c:dLbls>
          <c:dLblPos val="outEnd"/>
          <c:showLegendKey val="0"/>
          <c:showVal val="1"/>
          <c:showCatName val="0"/>
          <c:showSerName val="0"/>
          <c:showPercent val="0"/>
          <c:showBubbleSize val="0"/>
          <c:showLeaderLines val="0"/>
        </c:dLbls>
        <c:firstSliceAng val="360"/>
      </c:pieChart>
      <c:spPr>
        <a:noFill/>
        <a:ln>
          <a:noFill/>
        </a:ln>
        <a:effectLst/>
      </c:spPr>
    </c:plotArea>
    <c:plotVisOnly val="1"/>
    <c:dispBlanksAs val="gap"/>
    <c:showDLblsOverMax val="0"/>
  </c:chart>
  <c:spPr>
    <a:noFill/>
    <a:ln>
      <a:noFill/>
    </a:ln>
    <a:effectLst/>
  </c:spPr>
  <c:txPr>
    <a:bodyPr/>
    <a:lstStyle/>
    <a:p>
      <a:pPr>
        <a:defRPr/>
      </a:pPr>
      <a:endParaRPr lang="he-IL"/>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r>
              <a:rPr lang="he-IL" sz="2000" dirty="0">
                <a:solidFill>
                  <a:schemeClr val="accent1"/>
                </a:solidFill>
              </a:rPr>
              <a:t>משכים</a:t>
            </a:r>
            <a:endParaRPr lang="he-IL" dirty="0">
              <a:solidFill>
                <a:schemeClr val="accent1"/>
              </a:solidFill>
            </a:endParaRPr>
          </a:p>
        </c:rich>
      </c:tx>
      <c:layout>
        <c:manualLayout>
          <c:xMode val="edge"/>
          <c:yMode val="edge"/>
          <c:x val="0.84120543983700835"/>
          <c:y val="2.7024543586023457E-2"/>
        </c:manualLayout>
      </c:layout>
      <c:overlay val="0"/>
      <c:spPr>
        <a:noFill/>
        <a:ln>
          <a:noFill/>
        </a:ln>
        <a:effectLst/>
      </c:spPr>
      <c:txPr>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endParaRPr lang="he-IL"/>
        </a:p>
      </c:txPr>
    </c:title>
    <c:autoTitleDeleted val="0"/>
    <c:plotArea>
      <c:layout/>
      <c:pieChart>
        <c:varyColors val="1"/>
        <c:ser>
          <c:idx val="0"/>
          <c:order val="0"/>
          <c:tx>
            <c:strRef>
              <c:f>'מדריך מוביל'!$B$1</c:f>
              <c:strCache>
                <c:ptCount val="1"/>
                <c:pt idx="0">
                  <c:v>משכים</c:v>
                </c:pt>
              </c:strCache>
            </c:strRef>
          </c:tx>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DCCE-485A-A46F-46568E70A5A0}"/>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DCCE-485A-A46F-46568E70A5A0}"/>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DCCE-485A-A46F-46568E70A5A0}"/>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DCCE-485A-A46F-46568E70A5A0}"/>
              </c:ext>
            </c:extLst>
          </c:dPt>
          <c:dPt>
            <c:idx val="4"/>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DCCE-485A-A46F-46568E70A5A0}"/>
              </c:ext>
            </c:extLst>
          </c:dPt>
          <c:dPt>
            <c:idx val="5"/>
            <c:bubble3D val="0"/>
            <c:spPr>
              <a:solidFill>
                <a:schemeClr val="accent6"/>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B-DCCE-485A-A46F-46568E70A5A0}"/>
              </c:ext>
            </c:extLst>
          </c:dPt>
          <c:dPt>
            <c:idx val="6"/>
            <c:bubble3D val="0"/>
            <c:spPr>
              <a:solidFill>
                <a:schemeClr val="accent1">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D-DCCE-485A-A46F-46568E70A5A0}"/>
              </c:ext>
            </c:extLst>
          </c:dPt>
          <c:dPt>
            <c:idx val="7"/>
            <c:bubble3D val="0"/>
            <c:spPr>
              <a:solidFill>
                <a:schemeClr val="accent2">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F-DCCE-485A-A46F-46568E70A5A0}"/>
              </c:ext>
            </c:extLst>
          </c:dPt>
          <c:dPt>
            <c:idx val="8"/>
            <c:bubble3D val="0"/>
            <c:spPr>
              <a:solidFill>
                <a:schemeClr val="accent3">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1-DCCE-485A-A46F-46568E70A5A0}"/>
              </c:ext>
            </c:extLst>
          </c:dPt>
          <c:dPt>
            <c:idx val="9"/>
            <c:bubble3D val="0"/>
            <c:spPr>
              <a:solidFill>
                <a:schemeClr val="accent4">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3-DCCE-485A-A46F-46568E70A5A0}"/>
              </c:ext>
            </c:extLst>
          </c:dPt>
          <c:dLbls>
            <c:dLbl>
              <c:idx val="0"/>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1"/>
                      </a:solidFill>
                      <a:latin typeface="+mn-lt"/>
                      <a:ea typeface="+mn-ea"/>
                      <a:cs typeface="+mn-cs"/>
                    </a:defRPr>
                  </a:pPr>
                  <a:endParaRPr lang="he-IL"/>
                </a:p>
              </c:txPr>
              <c:dLblPos val="outEnd"/>
              <c:showLegendKey val="0"/>
              <c:showVal val="1"/>
              <c:showCatName val="1"/>
              <c:showSerName val="0"/>
              <c:showPercent val="1"/>
              <c:showBubbleSize val="0"/>
              <c:extLst>
                <c:ext xmlns:c16="http://schemas.microsoft.com/office/drawing/2014/chart" uri="{C3380CC4-5D6E-409C-BE32-E72D297353CC}">
                  <c16:uniqueId val="{00000001-DCCE-485A-A46F-46568E70A5A0}"/>
                </c:ext>
              </c:extLst>
            </c:dLbl>
            <c:dLbl>
              <c:idx val="1"/>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2"/>
                      </a:solidFill>
                      <a:latin typeface="+mn-lt"/>
                      <a:ea typeface="+mn-ea"/>
                      <a:cs typeface="+mn-cs"/>
                    </a:defRPr>
                  </a:pPr>
                  <a:endParaRPr lang="he-IL"/>
                </a:p>
              </c:txPr>
              <c:dLblPos val="outEnd"/>
              <c:showLegendKey val="0"/>
              <c:showVal val="1"/>
              <c:showCatName val="1"/>
              <c:showSerName val="0"/>
              <c:showPercent val="1"/>
              <c:showBubbleSize val="0"/>
              <c:extLst>
                <c:ext xmlns:c16="http://schemas.microsoft.com/office/drawing/2014/chart" uri="{C3380CC4-5D6E-409C-BE32-E72D297353CC}">
                  <c16:uniqueId val="{00000003-DCCE-485A-A46F-46568E70A5A0}"/>
                </c:ext>
              </c:extLst>
            </c:dLbl>
            <c:dLbl>
              <c:idx val="2"/>
              <c:layout>
                <c:manualLayout>
                  <c:x val="5.4132686398905533E-2"/>
                  <c:y val="3.4394873654938943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3"/>
                      </a:solidFill>
                      <a:latin typeface="+mn-lt"/>
                      <a:ea typeface="+mn-ea"/>
                      <a:cs typeface="+mn-cs"/>
                    </a:defRPr>
                  </a:pPr>
                  <a:endParaRPr lang="he-IL"/>
                </a:p>
              </c:txPr>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DCCE-485A-A46F-46568E70A5A0}"/>
                </c:ext>
              </c:extLst>
            </c:dLbl>
            <c:dLbl>
              <c:idx val="3"/>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4"/>
                      </a:solidFill>
                      <a:latin typeface="+mn-lt"/>
                      <a:ea typeface="+mn-ea"/>
                      <a:cs typeface="+mn-cs"/>
                    </a:defRPr>
                  </a:pPr>
                  <a:endParaRPr lang="he-IL"/>
                </a:p>
              </c:txPr>
              <c:dLblPos val="outEnd"/>
              <c:showLegendKey val="0"/>
              <c:showVal val="1"/>
              <c:showCatName val="1"/>
              <c:showSerName val="0"/>
              <c:showPercent val="1"/>
              <c:showBubbleSize val="0"/>
              <c:extLst>
                <c:ext xmlns:c16="http://schemas.microsoft.com/office/drawing/2014/chart" uri="{C3380CC4-5D6E-409C-BE32-E72D297353CC}">
                  <c16:uniqueId val="{00000007-DCCE-485A-A46F-46568E70A5A0}"/>
                </c:ext>
              </c:extLst>
            </c:dLbl>
            <c:dLbl>
              <c:idx val="4"/>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5"/>
                      </a:solidFill>
                      <a:latin typeface="+mn-lt"/>
                      <a:ea typeface="+mn-ea"/>
                      <a:cs typeface="+mn-cs"/>
                    </a:defRPr>
                  </a:pPr>
                  <a:endParaRPr lang="he-IL"/>
                </a:p>
              </c:txPr>
              <c:dLblPos val="outEnd"/>
              <c:showLegendKey val="0"/>
              <c:showVal val="1"/>
              <c:showCatName val="1"/>
              <c:showSerName val="0"/>
              <c:showPercent val="1"/>
              <c:showBubbleSize val="0"/>
              <c:extLst>
                <c:ext xmlns:c16="http://schemas.microsoft.com/office/drawing/2014/chart" uri="{C3380CC4-5D6E-409C-BE32-E72D297353CC}">
                  <c16:uniqueId val="{00000009-DCCE-485A-A46F-46568E70A5A0}"/>
                </c:ext>
              </c:extLst>
            </c:dLbl>
            <c:dLbl>
              <c:idx val="5"/>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6"/>
                      </a:solidFill>
                      <a:latin typeface="+mn-lt"/>
                      <a:ea typeface="+mn-ea"/>
                      <a:cs typeface="+mn-cs"/>
                    </a:defRPr>
                  </a:pPr>
                  <a:endParaRPr lang="he-IL"/>
                </a:p>
              </c:txPr>
              <c:dLblPos val="outEnd"/>
              <c:showLegendKey val="0"/>
              <c:showVal val="1"/>
              <c:showCatName val="1"/>
              <c:showSerName val="0"/>
              <c:showPercent val="1"/>
              <c:showBubbleSize val="0"/>
              <c:extLst>
                <c:ext xmlns:c16="http://schemas.microsoft.com/office/drawing/2014/chart" uri="{C3380CC4-5D6E-409C-BE32-E72D297353CC}">
                  <c16:uniqueId val="{0000000B-DCCE-485A-A46F-46568E70A5A0}"/>
                </c:ext>
              </c:extLst>
            </c:dLbl>
            <c:dLbl>
              <c:idx val="6"/>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1">
                          <a:lumMod val="60000"/>
                        </a:schemeClr>
                      </a:solidFill>
                      <a:latin typeface="+mn-lt"/>
                      <a:ea typeface="+mn-ea"/>
                      <a:cs typeface="+mn-cs"/>
                    </a:defRPr>
                  </a:pPr>
                  <a:endParaRPr lang="he-IL"/>
                </a:p>
              </c:txPr>
              <c:dLblPos val="outEnd"/>
              <c:showLegendKey val="0"/>
              <c:showVal val="1"/>
              <c:showCatName val="1"/>
              <c:showSerName val="0"/>
              <c:showPercent val="1"/>
              <c:showBubbleSize val="0"/>
              <c:extLst>
                <c:ext xmlns:c16="http://schemas.microsoft.com/office/drawing/2014/chart" uri="{C3380CC4-5D6E-409C-BE32-E72D297353CC}">
                  <c16:uniqueId val="{0000000D-DCCE-485A-A46F-46568E70A5A0}"/>
                </c:ext>
              </c:extLst>
            </c:dLbl>
            <c:dLbl>
              <c:idx val="7"/>
              <c:layout>
                <c:manualLayout>
                  <c:x val="-9.2595576497871979E-2"/>
                  <c:y val="7.3703300689154885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2">
                          <a:lumMod val="60000"/>
                        </a:schemeClr>
                      </a:solidFill>
                      <a:latin typeface="+mn-lt"/>
                      <a:ea typeface="+mn-ea"/>
                      <a:cs typeface="+mn-cs"/>
                    </a:defRPr>
                  </a:pPr>
                  <a:endParaRPr lang="he-IL"/>
                </a:p>
              </c:txPr>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F-DCCE-485A-A46F-46568E70A5A0}"/>
                </c:ext>
              </c:extLst>
            </c:dLbl>
            <c:dLbl>
              <c:idx val="8"/>
              <c:layout>
                <c:manualLayout>
                  <c:x val="-0.14444909933668029"/>
                  <c:y val="1.9654213517107968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3">
                          <a:lumMod val="60000"/>
                        </a:schemeClr>
                      </a:solidFill>
                      <a:latin typeface="+mn-lt"/>
                      <a:ea typeface="+mn-ea"/>
                      <a:cs typeface="+mn-cs"/>
                    </a:defRPr>
                  </a:pPr>
                  <a:endParaRPr lang="he-IL"/>
                </a:p>
              </c:txPr>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1-DCCE-485A-A46F-46568E70A5A0}"/>
                </c:ext>
              </c:extLst>
            </c:dLbl>
            <c:dLbl>
              <c:idx val="9"/>
              <c:layout>
                <c:manualLayout>
                  <c:x val="-0.13333763015693564"/>
                  <c:y val="-2.4567670172893248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4">
                          <a:lumMod val="60000"/>
                        </a:schemeClr>
                      </a:solidFill>
                      <a:latin typeface="+mn-lt"/>
                      <a:ea typeface="+mn-ea"/>
                      <a:cs typeface="+mn-cs"/>
                    </a:defRPr>
                  </a:pPr>
                  <a:endParaRPr lang="he-IL"/>
                </a:p>
              </c:txPr>
              <c:dLblPos val="bestFit"/>
              <c:showLegendKey val="0"/>
              <c:showVal val="1"/>
              <c:showCatName val="1"/>
              <c:showSerName val="0"/>
              <c:showPercent val="1"/>
              <c:showBubbleSize val="0"/>
              <c:extLst>
                <c:ext xmlns:c15="http://schemas.microsoft.com/office/drawing/2012/chart" uri="{CE6537A1-D6FC-4f65-9D91-7224C49458BB}">
                  <c15:layout>
                    <c:manualLayout>
                      <c:w val="0.28681487111206122"/>
                      <c:h val="8.6478539475275049E-2"/>
                    </c:manualLayout>
                  </c15:layout>
                </c:ext>
                <c:ext xmlns:c16="http://schemas.microsoft.com/office/drawing/2014/chart" uri="{C3380CC4-5D6E-409C-BE32-E72D297353CC}">
                  <c16:uniqueId val="{00000013-DCCE-485A-A46F-46568E70A5A0}"/>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1"/>
                    </a:solidFill>
                    <a:latin typeface="+mn-lt"/>
                    <a:ea typeface="+mn-ea"/>
                    <a:cs typeface="+mn-cs"/>
                  </a:defRPr>
                </a:pPr>
                <a:endParaRPr lang="he-IL"/>
              </a:p>
            </c:txPr>
            <c:dLblPos val="out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'מדריך מוביל'!$A$2:$A$11</c:f>
              <c:strCache>
                <c:ptCount val="10"/>
                <c:pt idx="0">
                  <c:v>מפקד המב"ל</c:v>
                </c:pt>
                <c:pt idx="1">
                  <c:v>מד"ר</c:v>
                </c:pt>
                <c:pt idx="2">
                  <c:v>מדריכה אקדמית</c:v>
                </c:pt>
                <c:pt idx="3">
                  <c:v>מדריך חברתי</c:v>
                </c:pt>
                <c:pt idx="4">
                  <c:v>מדריך כלכלי</c:v>
                </c:pt>
                <c:pt idx="5">
                  <c:v>מדריך צבאי</c:v>
                </c:pt>
                <c:pt idx="6">
                  <c:v>מדריך מדיני</c:v>
                </c:pt>
                <c:pt idx="7">
                  <c:v>רע"ן הדרכה</c:v>
                </c:pt>
                <c:pt idx="8">
                  <c:v>מלו"פ</c:v>
                </c:pt>
                <c:pt idx="9">
                  <c:v>רמ"ד קש"ח</c:v>
                </c:pt>
              </c:strCache>
            </c:strRef>
          </c:cat>
          <c:val>
            <c:numRef>
              <c:f>'מדריך מוביל'!$B$2:$B$11</c:f>
              <c:numCache>
                <c:formatCode>General</c:formatCode>
                <c:ptCount val="10"/>
                <c:pt idx="0">
                  <c:v>65</c:v>
                </c:pt>
                <c:pt idx="1">
                  <c:v>22</c:v>
                </c:pt>
                <c:pt idx="2">
                  <c:v>40</c:v>
                </c:pt>
                <c:pt idx="3">
                  <c:v>115</c:v>
                </c:pt>
                <c:pt idx="4">
                  <c:v>125</c:v>
                </c:pt>
                <c:pt idx="5">
                  <c:v>83</c:v>
                </c:pt>
                <c:pt idx="6">
                  <c:v>141</c:v>
                </c:pt>
                <c:pt idx="7">
                  <c:v>43</c:v>
                </c:pt>
                <c:pt idx="8">
                  <c:v>24</c:v>
                </c:pt>
                <c:pt idx="9">
                  <c:v>16</c:v>
                </c:pt>
              </c:numCache>
            </c:numRef>
          </c:val>
          <c:extLst>
            <c:ext xmlns:c16="http://schemas.microsoft.com/office/drawing/2014/chart" uri="{C3380CC4-5D6E-409C-BE32-E72D297353CC}">
              <c16:uniqueId val="{00000014-DCCE-485A-A46F-46568E70A5A0}"/>
            </c:ext>
          </c:extLst>
        </c:ser>
        <c:dLbls>
          <c:dLblPos val="outEnd"/>
          <c:showLegendKey val="0"/>
          <c:showVal val="1"/>
          <c:showCatName val="0"/>
          <c:showSerName val="0"/>
          <c:showPercent val="0"/>
          <c:showBubbleSize val="0"/>
          <c:showLeaderLines val="1"/>
        </c:dLbls>
        <c:firstSliceAng val="360"/>
      </c:pieChart>
      <c:spPr>
        <a:noFill/>
        <a:ln>
          <a:noFill/>
        </a:ln>
        <a:effectLst/>
      </c:spPr>
    </c:plotArea>
    <c:plotVisOnly val="1"/>
    <c:dispBlanksAs val="gap"/>
    <c:showDLblsOverMax val="0"/>
  </c:chart>
  <c:spPr>
    <a:noFill/>
    <a:ln>
      <a:noFill/>
    </a:ln>
    <a:effectLst/>
  </c:spPr>
  <c:txPr>
    <a:bodyPr/>
    <a:lstStyle/>
    <a:p>
      <a:pPr>
        <a:defRPr/>
      </a:pPr>
      <a:endParaRPr lang="he-IL"/>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r>
              <a:rPr lang="he-IL" sz="2400">
                <a:solidFill>
                  <a:schemeClr val="accent2"/>
                </a:solidFill>
              </a:rPr>
              <a:t>משכים</a:t>
            </a:r>
            <a:endParaRPr lang="he-IL">
              <a:solidFill>
                <a:schemeClr val="accent2"/>
              </a:solidFill>
            </a:endParaRPr>
          </a:p>
        </c:rich>
      </c:tx>
      <c:layout>
        <c:manualLayout>
          <c:xMode val="edge"/>
          <c:yMode val="edge"/>
          <c:x val="0.66798112498696893"/>
          <c:y val="3.5617118777637936E-2"/>
        </c:manualLayout>
      </c:layout>
      <c:overlay val="0"/>
      <c:spPr>
        <a:noFill/>
        <a:ln>
          <a:noFill/>
        </a:ln>
        <a:effectLst/>
      </c:spPr>
      <c:txPr>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endParaRPr lang="he-IL"/>
        </a:p>
      </c:txPr>
    </c:title>
    <c:autoTitleDeleted val="0"/>
    <c:plotArea>
      <c:layout/>
      <c:pieChart>
        <c:varyColors val="1"/>
        <c:dLbls>
          <c:dLblPos val="outEnd"/>
          <c:showLegendKey val="0"/>
          <c:showVal val="1"/>
          <c:showCatName val="0"/>
          <c:showSerName val="0"/>
          <c:showPercent val="0"/>
          <c:showBubbleSize val="0"/>
          <c:showLeaderLines val="0"/>
        </c:dLbls>
        <c:firstSliceAng val="360"/>
      </c:pieChart>
      <c:spPr>
        <a:noFill/>
        <a:ln>
          <a:noFill/>
        </a:ln>
        <a:effectLst/>
      </c:spPr>
    </c:plotArea>
    <c:plotVisOnly val="1"/>
    <c:dispBlanksAs val="gap"/>
    <c:showDLblsOverMax val="0"/>
  </c:chart>
  <c:spPr>
    <a:noFill/>
    <a:ln>
      <a:noFill/>
    </a:ln>
    <a:effectLst/>
  </c:spPr>
  <c:txPr>
    <a:bodyPr/>
    <a:lstStyle/>
    <a:p>
      <a:pPr>
        <a:defRPr/>
      </a:pPr>
      <a:endParaRPr lang="he-IL"/>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r>
              <a:rPr lang="he-IL" sz="2000" dirty="0">
                <a:solidFill>
                  <a:schemeClr val="accent1"/>
                </a:solidFill>
              </a:rPr>
              <a:t>משכים</a:t>
            </a:r>
            <a:endParaRPr lang="he-IL" dirty="0">
              <a:solidFill>
                <a:schemeClr val="accent1"/>
              </a:solidFill>
            </a:endParaRPr>
          </a:p>
        </c:rich>
      </c:tx>
      <c:layout>
        <c:manualLayout>
          <c:xMode val="edge"/>
          <c:yMode val="edge"/>
          <c:x val="0.81536594433090681"/>
          <c:y val="2.7702203493718394E-2"/>
        </c:manualLayout>
      </c:layout>
      <c:overlay val="0"/>
      <c:spPr>
        <a:noFill/>
        <a:ln>
          <a:noFill/>
        </a:ln>
        <a:effectLst/>
      </c:spPr>
      <c:txPr>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endParaRPr lang="he-IL"/>
        </a:p>
      </c:txPr>
    </c:title>
    <c:autoTitleDeleted val="0"/>
    <c:plotArea>
      <c:layout/>
      <c:pieChart>
        <c:varyColors val="1"/>
        <c:dLbls>
          <c:dLblPos val="outEnd"/>
          <c:showLegendKey val="0"/>
          <c:showVal val="1"/>
          <c:showCatName val="0"/>
          <c:showSerName val="0"/>
          <c:showPercent val="0"/>
          <c:showBubbleSize val="0"/>
          <c:showLeaderLines val="0"/>
        </c:dLbls>
        <c:firstSliceAng val="360"/>
      </c:pieChart>
      <c:spPr>
        <a:noFill/>
        <a:ln>
          <a:noFill/>
        </a:ln>
        <a:effectLst/>
      </c:spPr>
    </c:plotArea>
    <c:plotVisOnly val="1"/>
    <c:dispBlanksAs val="gap"/>
    <c:showDLblsOverMax val="0"/>
  </c:chart>
  <c:spPr>
    <a:noFill/>
    <a:ln>
      <a:noFill/>
    </a:ln>
    <a:effectLst/>
  </c:spPr>
  <c:txPr>
    <a:bodyPr/>
    <a:lstStyle/>
    <a:p>
      <a:pPr>
        <a:defRPr/>
      </a:pPr>
      <a:endParaRPr lang="he-IL"/>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endParaRPr lang="he-IL"/>
        </a:p>
      </c:txPr>
    </c:title>
    <c:autoTitleDeleted val="0"/>
    <c:plotArea>
      <c:layout/>
      <c:pieChart>
        <c:varyColors val="1"/>
        <c:ser>
          <c:idx val="0"/>
          <c:order val="0"/>
          <c:tx>
            <c:strRef>
              <c:f>'מיקום הפעילות'!$B$1</c:f>
              <c:strCache>
                <c:ptCount val="1"/>
                <c:pt idx="0">
                  <c:v>משכים</c:v>
                </c:pt>
              </c:strCache>
            </c:strRef>
          </c:tx>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C4CE-405A-B37E-58701850892B}"/>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C4CE-405A-B37E-58701850892B}"/>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C4CE-405A-B37E-58701850892B}"/>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C4CE-405A-B37E-58701850892B}"/>
              </c:ext>
            </c:extLst>
          </c:dPt>
          <c:dPt>
            <c:idx val="4"/>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C4CE-405A-B37E-58701850892B}"/>
              </c:ext>
            </c:extLst>
          </c:dPt>
          <c:dPt>
            <c:idx val="5"/>
            <c:bubble3D val="0"/>
            <c:spPr>
              <a:solidFill>
                <a:schemeClr val="accent6"/>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B-C4CE-405A-B37E-58701850892B}"/>
              </c:ext>
            </c:extLst>
          </c:dPt>
          <c:dPt>
            <c:idx val="6"/>
            <c:bubble3D val="0"/>
            <c:spPr>
              <a:solidFill>
                <a:schemeClr val="accent1">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D-C4CE-405A-B37E-58701850892B}"/>
              </c:ext>
            </c:extLst>
          </c:dPt>
          <c:dPt>
            <c:idx val="7"/>
            <c:bubble3D val="0"/>
            <c:spPr>
              <a:solidFill>
                <a:schemeClr val="accent2">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F-C4CE-405A-B37E-58701850892B}"/>
              </c:ext>
            </c:extLst>
          </c:dPt>
          <c:dPt>
            <c:idx val="8"/>
            <c:bubble3D val="0"/>
            <c:spPr>
              <a:solidFill>
                <a:schemeClr val="accent3">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1-C4CE-405A-B37E-58701850892B}"/>
              </c:ext>
            </c:extLst>
          </c:dPt>
          <c:dPt>
            <c:idx val="9"/>
            <c:bubble3D val="0"/>
            <c:spPr>
              <a:solidFill>
                <a:schemeClr val="accent4">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3-C4CE-405A-B37E-58701850892B}"/>
              </c:ext>
            </c:extLst>
          </c:dPt>
          <c:dLbls>
            <c:dLbl>
              <c:idx val="0"/>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1"/>
                      </a:solidFill>
                      <a:latin typeface="+mn-lt"/>
                      <a:ea typeface="+mn-ea"/>
                      <a:cs typeface="+mn-cs"/>
                    </a:defRPr>
                  </a:pPr>
                  <a:endParaRPr lang="he-IL"/>
                </a:p>
              </c:txPr>
              <c:dLblPos val="outEnd"/>
              <c:showLegendKey val="0"/>
              <c:showVal val="1"/>
              <c:showCatName val="1"/>
              <c:showSerName val="0"/>
              <c:showPercent val="1"/>
              <c:showBubbleSize val="0"/>
              <c:extLst>
                <c:ext xmlns:c16="http://schemas.microsoft.com/office/drawing/2014/chart" uri="{C3380CC4-5D6E-409C-BE32-E72D297353CC}">
                  <c16:uniqueId val="{00000001-C4CE-405A-B37E-58701850892B}"/>
                </c:ext>
              </c:extLst>
            </c:dLbl>
            <c:dLbl>
              <c:idx val="1"/>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2"/>
                      </a:solidFill>
                      <a:latin typeface="+mn-lt"/>
                      <a:ea typeface="+mn-ea"/>
                      <a:cs typeface="+mn-cs"/>
                    </a:defRPr>
                  </a:pPr>
                  <a:endParaRPr lang="he-IL"/>
                </a:p>
              </c:txPr>
              <c:dLblPos val="outEnd"/>
              <c:showLegendKey val="0"/>
              <c:showVal val="1"/>
              <c:showCatName val="1"/>
              <c:showSerName val="0"/>
              <c:showPercent val="1"/>
              <c:showBubbleSize val="0"/>
              <c:extLst>
                <c:ext xmlns:c16="http://schemas.microsoft.com/office/drawing/2014/chart" uri="{C3380CC4-5D6E-409C-BE32-E72D297353CC}">
                  <c16:uniqueId val="{00000003-C4CE-405A-B37E-58701850892B}"/>
                </c:ext>
              </c:extLst>
            </c:dLbl>
            <c:dLbl>
              <c:idx val="2"/>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3"/>
                      </a:solidFill>
                      <a:latin typeface="+mn-lt"/>
                      <a:ea typeface="+mn-ea"/>
                      <a:cs typeface="+mn-cs"/>
                    </a:defRPr>
                  </a:pPr>
                  <a:endParaRPr lang="he-IL"/>
                </a:p>
              </c:txPr>
              <c:dLblPos val="outEnd"/>
              <c:showLegendKey val="0"/>
              <c:showVal val="1"/>
              <c:showCatName val="1"/>
              <c:showSerName val="0"/>
              <c:showPercent val="1"/>
              <c:showBubbleSize val="0"/>
              <c:extLst>
                <c:ext xmlns:c16="http://schemas.microsoft.com/office/drawing/2014/chart" uri="{C3380CC4-5D6E-409C-BE32-E72D297353CC}">
                  <c16:uniqueId val="{00000005-C4CE-405A-B37E-58701850892B}"/>
                </c:ext>
              </c:extLst>
            </c:dLbl>
            <c:dLbl>
              <c:idx val="3"/>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4"/>
                      </a:solidFill>
                      <a:latin typeface="+mn-lt"/>
                      <a:ea typeface="+mn-ea"/>
                      <a:cs typeface="+mn-cs"/>
                    </a:defRPr>
                  </a:pPr>
                  <a:endParaRPr lang="he-IL"/>
                </a:p>
              </c:txPr>
              <c:dLblPos val="outEnd"/>
              <c:showLegendKey val="0"/>
              <c:showVal val="1"/>
              <c:showCatName val="1"/>
              <c:showSerName val="0"/>
              <c:showPercent val="1"/>
              <c:showBubbleSize val="0"/>
              <c:extLst>
                <c:ext xmlns:c16="http://schemas.microsoft.com/office/drawing/2014/chart" uri="{C3380CC4-5D6E-409C-BE32-E72D297353CC}">
                  <c16:uniqueId val="{00000007-C4CE-405A-B37E-58701850892B}"/>
                </c:ext>
              </c:extLst>
            </c:dLbl>
            <c:dLbl>
              <c:idx val="4"/>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5"/>
                      </a:solidFill>
                      <a:latin typeface="+mn-lt"/>
                      <a:ea typeface="+mn-ea"/>
                      <a:cs typeface="+mn-cs"/>
                    </a:defRPr>
                  </a:pPr>
                  <a:endParaRPr lang="he-IL"/>
                </a:p>
              </c:txPr>
              <c:dLblPos val="outEnd"/>
              <c:showLegendKey val="0"/>
              <c:showVal val="1"/>
              <c:showCatName val="1"/>
              <c:showSerName val="0"/>
              <c:showPercent val="1"/>
              <c:showBubbleSize val="0"/>
              <c:extLst>
                <c:ext xmlns:c16="http://schemas.microsoft.com/office/drawing/2014/chart" uri="{C3380CC4-5D6E-409C-BE32-E72D297353CC}">
                  <c16:uniqueId val="{00000009-C4CE-405A-B37E-58701850892B}"/>
                </c:ext>
              </c:extLst>
            </c:dLbl>
            <c:dLbl>
              <c:idx val="5"/>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6"/>
                      </a:solidFill>
                      <a:latin typeface="+mn-lt"/>
                      <a:ea typeface="+mn-ea"/>
                      <a:cs typeface="+mn-cs"/>
                    </a:defRPr>
                  </a:pPr>
                  <a:endParaRPr lang="he-IL"/>
                </a:p>
              </c:txPr>
              <c:dLblPos val="outEnd"/>
              <c:showLegendKey val="0"/>
              <c:showVal val="1"/>
              <c:showCatName val="1"/>
              <c:showSerName val="0"/>
              <c:showPercent val="1"/>
              <c:showBubbleSize val="0"/>
              <c:extLst>
                <c:ext xmlns:c16="http://schemas.microsoft.com/office/drawing/2014/chart" uri="{C3380CC4-5D6E-409C-BE32-E72D297353CC}">
                  <c16:uniqueId val="{0000000B-C4CE-405A-B37E-58701850892B}"/>
                </c:ext>
              </c:extLst>
            </c:dLbl>
            <c:dLbl>
              <c:idx val="6"/>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1">
                          <a:lumMod val="60000"/>
                        </a:schemeClr>
                      </a:solidFill>
                      <a:latin typeface="+mn-lt"/>
                      <a:ea typeface="+mn-ea"/>
                      <a:cs typeface="+mn-cs"/>
                    </a:defRPr>
                  </a:pPr>
                  <a:endParaRPr lang="he-IL"/>
                </a:p>
              </c:txPr>
              <c:dLblPos val="outEnd"/>
              <c:showLegendKey val="0"/>
              <c:showVal val="1"/>
              <c:showCatName val="1"/>
              <c:showSerName val="0"/>
              <c:showPercent val="1"/>
              <c:showBubbleSize val="0"/>
              <c:extLst>
                <c:ext xmlns:c16="http://schemas.microsoft.com/office/drawing/2014/chart" uri="{C3380CC4-5D6E-409C-BE32-E72D297353CC}">
                  <c16:uniqueId val="{0000000D-C4CE-405A-B37E-58701850892B}"/>
                </c:ext>
              </c:extLst>
            </c:dLbl>
            <c:dLbl>
              <c:idx val="7"/>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2">
                          <a:lumMod val="60000"/>
                        </a:schemeClr>
                      </a:solidFill>
                      <a:latin typeface="+mn-lt"/>
                      <a:ea typeface="+mn-ea"/>
                      <a:cs typeface="+mn-cs"/>
                    </a:defRPr>
                  </a:pPr>
                  <a:endParaRPr lang="he-IL"/>
                </a:p>
              </c:txPr>
              <c:dLblPos val="outEnd"/>
              <c:showLegendKey val="0"/>
              <c:showVal val="1"/>
              <c:showCatName val="1"/>
              <c:showSerName val="0"/>
              <c:showPercent val="1"/>
              <c:showBubbleSize val="0"/>
              <c:extLst>
                <c:ext xmlns:c16="http://schemas.microsoft.com/office/drawing/2014/chart" uri="{C3380CC4-5D6E-409C-BE32-E72D297353CC}">
                  <c16:uniqueId val="{0000000F-C4CE-405A-B37E-58701850892B}"/>
                </c:ext>
              </c:extLst>
            </c:dLbl>
            <c:dLbl>
              <c:idx val="8"/>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3">
                          <a:lumMod val="60000"/>
                        </a:schemeClr>
                      </a:solidFill>
                      <a:latin typeface="+mn-lt"/>
                      <a:ea typeface="+mn-ea"/>
                      <a:cs typeface="+mn-cs"/>
                    </a:defRPr>
                  </a:pPr>
                  <a:endParaRPr lang="he-IL"/>
                </a:p>
              </c:txPr>
              <c:dLblPos val="outEnd"/>
              <c:showLegendKey val="0"/>
              <c:showVal val="1"/>
              <c:showCatName val="1"/>
              <c:showSerName val="0"/>
              <c:showPercent val="1"/>
              <c:showBubbleSize val="0"/>
              <c:extLst>
                <c:ext xmlns:c16="http://schemas.microsoft.com/office/drawing/2014/chart" uri="{C3380CC4-5D6E-409C-BE32-E72D297353CC}">
                  <c16:uniqueId val="{00000011-C4CE-405A-B37E-58701850892B}"/>
                </c:ext>
              </c:extLst>
            </c:dLbl>
            <c:dLbl>
              <c:idx val="9"/>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4">
                          <a:lumMod val="60000"/>
                        </a:schemeClr>
                      </a:solidFill>
                      <a:latin typeface="+mn-lt"/>
                      <a:ea typeface="+mn-ea"/>
                      <a:cs typeface="+mn-cs"/>
                    </a:defRPr>
                  </a:pPr>
                  <a:endParaRPr lang="he-IL"/>
                </a:p>
              </c:txPr>
              <c:dLblPos val="outEnd"/>
              <c:showLegendKey val="0"/>
              <c:showVal val="1"/>
              <c:showCatName val="1"/>
              <c:showSerName val="0"/>
              <c:showPercent val="1"/>
              <c:showBubbleSize val="0"/>
              <c:extLst>
                <c:ext xmlns:c16="http://schemas.microsoft.com/office/drawing/2014/chart" uri="{C3380CC4-5D6E-409C-BE32-E72D297353CC}">
                  <c16:uniqueId val="{00000013-C4CE-405A-B37E-58701850892B}"/>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1"/>
                    </a:solidFill>
                    <a:latin typeface="+mn-lt"/>
                    <a:ea typeface="+mn-ea"/>
                    <a:cs typeface="+mn-cs"/>
                  </a:defRPr>
                </a:pPr>
                <a:endParaRPr lang="he-IL"/>
              </a:p>
            </c:txPr>
            <c:dLblPos val="out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'מיקום הפעילות'!$A$2:$A$11</c:f>
              <c:strCache>
                <c:ptCount val="6"/>
                <c:pt idx="0">
                  <c:v>בית/אחר</c:v>
                </c:pt>
                <c:pt idx="1">
                  <c:v>חו"ל</c:v>
                </c:pt>
                <c:pt idx="2">
                  <c:v>מב"ל (כיתה)</c:v>
                </c:pt>
                <c:pt idx="3">
                  <c:v>מב"ל (מליאה)</c:v>
                </c:pt>
                <c:pt idx="4">
                  <c:v>מוסד אקדמי (חיפה)</c:v>
                </c:pt>
                <c:pt idx="5">
                  <c:v>רחבי הארץ</c:v>
                </c:pt>
              </c:strCache>
            </c:strRef>
          </c:cat>
          <c:val>
            <c:numRef>
              <c:f>'מיקום הפעילות'!$B$2:$B$11</c:f>
              <c:numCache>
                <c:formatCode>General</c:formatCode>
                <c:ptCount val="10"/>
                <c:pt idx="0">
                  <c:v>132</c:v>
                </c:pt>
                <c:pt idx="1">
                  <c:v>80</c:v>
                </c:pt>
                <c:pt idx="2">
                  <c:v>86</c:v>
                </c:pt>
                <c:pt idx="3">
                  <c:v>275</c:v>
                </c:pt>
                <c:pt idx="4">
                  <c:v>33</c:v>
                </c:pt>
                <c:pt idx="5">
                  <c:v>167</c:v>
                </c:pt>
              </c:numCache>
            </c:numRef>
          </c:val>
          <c:extLst>
            <c:ext xmlns:c16="http://schemas.microsoft.com/office/drawing/2014/chart" uri="{C3380CC4-5D6E-409C-BE32-E72D297353CC}">
              <c16:uniqueId val="{00000014-C4CE-405A-B37E-58701850892B}"/>
            </c:ext>
          </c:extLst>
        </c:ser>
        <c:dLbls>
          <c:dLblPos val="outEnd"/>
          <c:showLegendKey val="0"/>
          <c:showVal val="1"/>
          <c:showCatName val="0"/>
          <c:showSerName val="0"/>
          <c:showPercent val="0"/>
          <c:showBubbleSize val="0"/>
          <c:showLeaderLines val="1"/>
        </c:dLbls>
        <c:firstSliceAng val="360"/>
      </c:pieChart>
      <c:spPr>
        <a:noFill/>
        <a:ln>
          <a:noFill/>
        </a:ln>
        <a:effectLst/>
      </c:spPr>
    </c:plotArea>
    <c:plotVisOnly val="1"/>
    <c:dispBlanksAs val="gap"/>
    <c:showDLblsOverMax val="0"/>
  </c:chart>
  <c:spPr>
    <a:noFill/>
    <a:ln>
      <a:noFill/>
    </a:ln>
    <a:effectLst/>
  </c:spPr>
  <c:txPr>
    <a:bodyPr/>
    <a:lstStyle/>
    <a:p>
      <a:pPr>
        <a:defRPr/>
      </a:pPr>
      <a:endParaRPr lang="he-IL"/>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r>
              <a:rPr lang="he-IL" sz="2400">
                <a:solidFill>
                  <a:schemeClr val="accent2"/>
                </a:solidFill>
              </a:rPr>
              <a:t>משכים</a:t>
            </a:r>
            <a:endParaRPr lang="he-IL">
              <a:solidFill>
                <a:schemeClr val="accent2"/>
              </a:solidFill>
            </a:endParaRPr>
          </a:p>
        </c:rich>
      </c:tx>
      <c:layout>
        <c:manualLayout>
          <c:xMode val="edge"/>
          <c:yMode val="edge"/>
          <c:x val="0.66798112498696893"/>
          <c:y val="3.5617118777637936E-2"/>
        </c:manualLayout>
      </c:layout>
      <c:overlay val="0"/>
      <c:spPr>
        <a:noFill/>
        <a:ln>
          <a:noFill/>
        </a:ln>
        <a:effectLst/>
      </c:spPr>
      <c:txPr>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endParaRPr lang="he-IL"/>
        </a:p>
      </c:txPr>
    </c:title>
    <c:autoTitleDeleted val="0"/>
    <c:plotArea>
      <c:layout/>
      <c:pieChart>
        <c:varyColors val="1"/>
        <c:dLbls>
          <c:dLblPos val="outEnd"/>
          <c:showLegendKey val="0"/>
          <c:showVal val="1"/>
          <c:showCatName val="0"/>
          <c:showSerName val="0"/>
          <c:showPercent val="0"/>
          <c:showBubbleSize val="0"/>
          <c:showLeaderLines val="0"/>
        </c:dLbls>
        <c:firstSliceAng val="360"/>
      </c:pieChart>
      <c:spPr>
        <a:noFill/>
        <a:ln>
          <a:noFill/>
        </a:ln>
        <a:effectLst/>
      </c:spPr>
    </c:plotArea>
    <c:plotVisOnly val="1"/>
    <c:dispBlanksAs val="gap"/>
    <c:showDLblsOverMax val="0"/>
  </c:chart>
  <c:spPr>
    <a:noFill/>
    <a:ln>
      <a:noFill/>
    </a:ln>
    <a:effectLst/>
  </c:spPr>
  <c:txPr>
    <a:bodyPr/>
    <a:lstStyle/>
    <a:p>
      <a:pPr>
        <a:defRPr/>
      </a:pPr>
      <a:endParaRPr lang="he-IL"/>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r>
              <a:rPr lang="he-IL" sz="2000" dirty="0"/>
              <a:t>משכים</a:t>
            </a:r>
            <a:endParaRPr lang="he-IL" dirty="0"/>
          </a:p>
        </c:rich>
      </c:tx>
      <c:overlay val="0"/>
      <c:spPr>
        <a:noFill/>
        <a:ln>
          <a:noFill/>
        </a:ln>
        <a:effectLst/>
      </c:spPr>
      <c:txPr>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endParaRPr lang="he-IL"/>
        </a:p>
      </c:txPr>
    </c:title>
    <c:autoTitleDeleted val="0"/>
    <c:plotArea>
      <c:layout/>
      <c:pieChart>
        <c:varyColors val="1"/>
        <c:ser>
          <c:idx val="0"/>
          <c:order val="0"/>
          <c:tx>
            <c:strRef>
              <c:f>'שיבוץ להבא'!$B$1</c:f>
              <c:strCache>
                <c:ptCount val="1"/>
                <c:pt idx="0">
                  <c:v>משכים</c:v>
                </c:pt>
              </c:strCache>
            </c:strRef>
          </c:tx>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0326-40FC-87DD-25822BD489D7}"/>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0326-40FC-87DD-25822BD489D7}"/>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0326-40FC-87DD-25822BD489D7}"/>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0326-40FC-87DD-25822BD489D7}"/>
              </c:ext>
            </c:extLst>
          </c:dPt>
          <c:dPt>
            <c:idx val="4"/>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0326-40FC-87DD-25822BD489D7}"/>
              </c:ext>
            </c:extLst>
          </c:dPt>
          <c:dPt>
            <c:idx val="5"/>
            <c:bubble3D val="0"/>
            <c:spPr>
              <a:solidFill>
                <a:schemeClr val="accent6"/>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B-0326-40FC-87DD-25822BD489D7}"/>
              </c:ext>
            </c:extLst>
          </c:dPt>
          <c:dPt>
            <c:idx val="6"/>
            <c:bubble3D val="0"/>
            <c:spPr>
              <a:solidFill>
                <a:schemeClr val="accent1">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D-0326-40FC-87DD-25822BD489D7}"/>
              </c:ext>
            </c:extLst>
          </c:dPt>
          <c:dPt>
            <c:idx val="7"/>
            <c:bubble3D val="0"/>
            <c:spPr>
              <a:solidFill>
                <a:schemeClr val="accent2">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F-0326-40FC-87DD-25822BD489D7}"/>
              </c:ext>
            </c:extLst>
          </c:dPt>
          <c:dPt>
            <c:idx val="8"/>
            <c:bubble3D val="0"/>
            <c:spPr>
              <a:solidFill>
                <a:schemeClr val="accent3">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1-0326-40FC-87DD-25822BD489D7}"/>
              </c:ext>
            </c:extLst>
          </c:dPt>
          <c:dPt>
            <c:idx val="9"/>
            <c:bubble3D val="0"/>
            <c:spPr>
              <a:solidFill>
                <a:schemeClr val="accent4">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3-0326-40FC-87DD-25822BD489D7}"/>
              </c:ext>
            </c:extLst>
          </c:dPt>
          <c:dLbls>
            <c:dLbl>
              <c:idx val="0"/>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1"/>
                      </a:solidFill>
                      <a:latin typeface="+mn-lt"/>
                      <a:ea typeface="+mn-ea"/>
                      <a:cs typeface="+mn-cs"/>
                    </a:defRPr>
                  </a:pPr>
                  <a:endParaRPr lang="he-IL"/>
                </a:p>
              </c:txPr>
              <c:dLblPos val="outEnd"/>
              <c:showLegendKey val="0"/>
              <c:showVal val="1"/>
              <c:showCatName val="1"/>
              <c:showSerName val="0"/>
              <c:showPercent val="1"/>
              <c:showBubbleSize val="0"/>
              <c:extLst>
                <c:ext xmlns:c16="http://schemas.microsoft.com/office/drawing/2014/chart" uri="{C3380CC4-5D6E-409C-BE32-E72D297353CC}">
                  <c16:uniqueId val="{00000001-0326-40FC-87DD-25822BD489D7}"/>
                </c:ext>
              </c:extLst>
            </c:dLbl>
            <c:dLbl>
              <c:idx val="1"/>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2"/>
                      </a:solidFill>
                      <a:latin typeface="+mn-lt"/>
                      <a:ea typeface="+mn-ea"/>
                      <a:cs typeface="+mn-cs"/>
                    </a:defRPr>
                  </a:pPr>
                  <a:endParaRPr lang="he-IL"/>
                </a:p>
              </c:txPr>
              <c:dLblPos val="outEnd"/>
              <c:showLegendKey val="0"/>
              <c:showVal val="1"/>
              <c:showCatName val="1"/>
              <c:showSerName val="0"/>
              <c:showPercent val="1"/>
              <c:showBubbleSize val="0"/>
              <c:extLst>
                <c:ext xmlns:c16="http://schemas.microsoft.com/office/drawing/2014/chart" uri="{C3380CC4-5D6E-409C-BE32-E72D297353CC}">
                  <c16:uniqueId val="{00000003-0326-40FC-87DD-25822BD489D7}"/>
                </c:ext>
              </c:extLst>
            </c:dLbl>
            <c:dLbl>
              <c:idx val="2"/>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3"/>
                      </a:solidFill>
                      <a:latin typeface="+mn-lt"/>
                      <a:ea typeface="+mn-ea"/>
                      <a:cs typeface="+mn-cs"/>
                    </a:defRPr>
                  </a:pPr>
                  <a:endParaRPr lang="he-IL"/>
                </a:p>
              </c:txPr>
              <c:dLblPos val="outEnd"/>
              <c:showLegendKey val="0"/>
              <c:showVal val="1"/>
              <c:showCatName val="1"/>
              <c:showSerName val="0"/>
              <c:showPercent val="1"/>
              <c:showBubbleSize val="0"/>
              <c:extLst>
                <c:ext xmlns:c16="http://schemas.microsoft.com/office/drawing/2014/chart" uri="{C3380CC4-5D6E-409C-BE32-E72D297353CC}">
                  <c16:uniqueId val="{00000005-0326-40FC-87DD-25822BD489D7}"/>
                </c:ext>
              </c:extLst>
            </c:dLbl>
            <c:dLbl>
              <c:idx val="3"/>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4"/>
                      </a:solidFill>
                      <a:latin typeface="+mn-lt"/>
                      <a:ea typeface="+mn-ea"/>
                      <a:cs typeface="+mn-cs"/>
                    </a:defRPr>
                  </a:pPr>
                  <a:endParaRPr lang="he-IL"/>
                </a:p>
              </c:txPr>
              <c:dLblPos val="outEnd"/>
              <c:showLegendKey val="0"/>
              <c:showVal val="1"/>
              <c:showCatName val="1"/>
              <c:showSerName val="0"/>
              <c:showPercent val="1"/>
              <c:showBubbleSize val="0"/>
              <c:extLst>
                <c:ext xmlns:c16="http://schemas.microsoft.com/office/drawing/2014/chart" uri="{C3380CC4-5D6E-409C-BE32-E72D297353CC}">
                  <c16:uniqueId val="{00000007-0326-40FC-87DD-25822BD489D7}"/>
                </c:ext>
              </c:extLst>
            </c:dLbl>
            <c:dLbl>
              <c:idx val="4"/>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5"/>
                      </a:solidFill>
                      <a:latin typeface="+mn-lt"/>
                      <a:ea typeface="+mn-ea"/>
                      <a:cs typeface="+mn-cs"/>
                    </a:defRPr>
                  </a:pPr>
                  <a:endParaRPr lang="he-IL"/>
                </a:p>
              </c:txPr>
              <c:dLblPos val="outEnd"/>
              <c:showLegendKey val="0"/>
              <c:showVal val="1"/>
              <c:showCatName val="1"/>
              <c:showSerName val="0"/>
              <c:showPercent val="1"/>
              <c:showBubbleSize val="0"/>
              <c:extLst>
                <c:ext xmlns:c16="http://schemas.microsoft.com/office/drawing/2014/chart" uri="{C3380CC4-5D6E-409C-BE32-E72D297353CC}">
                  <c16:uniqueId val="{00000009-0326-40FC-87DD-25822BD489D7}"/>
                </c:ext>
              </c:extLst>
            </c:dLbl>
            <c:dLbl>
              <c:idx val="5"/>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6"/>
                      </a:solidFill>
                      <a:latin typeface="+mn-lt"/>
                      <a:ea typeface="+mn-ea"/>
                      <a:cs typeface="+mn-cs"/>
                    </a:defRPr>
                  </a:pPr>
                  <a:endParaRPr lang="he-IL"/>
                </a:p>
              </c:txPr>
              <c:dLblPos val="outEnd"/>
              <c:showLegendKey val="0"/>
              <c:showVal val="1"/>
              <c:showCatName val="1"/>
              <c:showSerName val="0"/>
              <c:showPercent val="1"/>
              <c:showBubbleSize val="0"/>
              <c:extLst>
                <c:ext xmlns:c16="http://schemas.microsoft.com/office/drawing/2014/chart" uri="{C3380CC4-5D6E-409C-BE32-E72D297353CC}">
                  <c16:uniqueId val="{0000000B-0326-40FC-87DD-25822BD489D7}"/>
                </c:ext>
              </c:extLst>
            </c:dLbl>
            <c:dLbl>
              <c:idx val="6"/>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1">
                          <a:lumMod val="60000"/>
                        </a:schemeClr>
                      </a:solidFill>
                      <a:latin typeface="+mn-lt"/>
                      <a:ea typeface="+mn-ea"/>
                      <a:cs typeface="+mn-cs"/>
                    </a:defRPr>
                  </a:pPr>
                  <a:endParaRPr lang="he-IL"/>
                </a:p>
              </c:txPr>
              <c:dLblPos val="outEnd"/>
              <c:showLegendKey val="0"/>
              <c:showVal val="1"/>
              <c:showCatName val="1"/>
              <c:showSerName val="0"/>
              <c:showPercent val="1"/>
              <c:showBubbleSize val="0"/>
              <c:extLst>
                <c:ext xmlns:c16="http://schemas.microsoft.com/office/drawing/2014/chart" uri="{C3380CC4-5D6E-409C-BE32-E72D297353CC}">
                  <c16:uniqueId val="{0000000D-0326-40FC-87DD-25822BD489D7}"/>
                </c:ext>
              </c:extLst>
            </c:dLbl>
            <c:dLbl>
              <c:idx val="7"/>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2">
                          <a:lumMod val="60000"/>
                        </a:schemeClr>
                      </a:solidFill>
                      <a:latin typeface="+mn-lt"/>
                      <a:ea typeface="+mn-ea"/>
                      <a:cs typeface="+mn-cs"/>
                    </a:defRPr>
                  </a:pPr>
                  <a:endParaRPr lang="he-IL"/>
                </a:p>
              </c:txPr>
              <c:dLblPos val="outEnd"/>
              <c:showLegendKey val="0"/>
              <c:showVal val="1"/>
              <c:showCatName val="1"/>
              <c:showSerName val="0"/>
              <c:showPercent val="1"/>
              <c:showBubbleSize val="0"/>
              <c:extLst>
                <c:ext xmlns:c16="http://schemas.microsoft.com/office/drawing/2014/chart" uri="{C3380CC4-5D6E-409C-BE32-E72D297353CC}">
                  <c16:uniqueId val="{0000000F-0326-40FC-87DD-25822BD489D7}"/>
                </c:ext>
              </c:extLst>
            </c:dLbl>
            <c:dLbl>
              <c:idx val="8"/>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3">
                          <a:lumMod val="60000"/>
                        </a:schemeClr>
                      </a:solidFill>
                      <a:latin typeface="+mn-lt"/>
                      <a:ea typeface="+mn-ea"/>
                      <a:cs typeface="+mn-cs"/>
                    </a:defRPr>
                  </a:pPr>
                  <a:endParaRPr lang="he-IL"/>
                </a:p>
              </c:txPr>
              <c:dLblPos val="outEnd"/>
              <c:showLegendKey val="0"/>
              <c:showVal val="1"/>
              <c:showCatName val="1"/>
              <c:showSerName val="0"/>
              <c:showPercent val="1"/>
              <c:showBubbleSize val="0"/>
              <c:extLst>
                <c:ext xmlns:c16="http://schemas.microsoft.com/office/drawing/2014/chart" uri="{C3380CC4-5D6E-409C-BE32-E72D297353CC}">
                  <c16:uniqueId val="{00000011-0326-40FC-87DD-25822BD489D7}"/>
                </c:ext>
              </c:extLst>
            </c:dLbl>
            <c:dLbl>
              <c:idx val="9"/>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4">
                          <a:lumMod val="60000"/>
                        </a:schemeClr>
                      </a:solidFill>
                      <a:latin typeface="+mn-lt"/>
                      <a:ea typeface="+mn-ea"/>
                      <a:cs typeface="+mn-cs"/>
                    </a:defRPr>
                  </a:pPr>
                  <a:endParaRPr lang="he-IL"/>
                </a:p>
              </c:txPr>
              <c:dLblPos val="outEnd"/>
              <c:showLegendKey val="0"/>
              <c:showVal val="1"/>
              <c:showCatName val="1"/>
              <c:showSerName val="0"/>
              <c:showPercent val="1"/>
              <c:showBubbleSize val="0"/>
              <c:extLst>
                <c:ext xmlns:c16="http://schemas.microsoft.com/office/drawing/2014/chart" uri="{C3380CC4-5D6E-409C-BE32-E72D297353CC}">
                  <c16:uniqueId val="{00000013-0326-40FC-87DD-25822BD489D7}"/>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1"/>
                    </a:solidFill>
                    <a:latin typeface="+mn-lt"/>
                    <a:ea typeface="+mn-ea"/>
                    <a:cs typeface="+mn-cs"/>
                  </a:defRPr>
                </a:pPr>
                <a:endParaRPr lang="he-IL"/>
              </a:p>
            </c:txPr>
            <c:dLblPos val="out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'שיבוץ להבא'!$A$2:$A$11</c:f>
              <c:strCache>
                <c:ptCount val="3"/>
                <c:pt idx="0">
                  <c:v>כן</c:v>
                </c:pt>
                <c:pt idx="1">
                  <c:v>לא</c:v>
                </c:pt>
                <c:pt idx="2">
                  <c:v>בדיון</c:v>
                </c:pt>
              </c:strCache>
            </c:strRef>
          </c:cat>
          <c:val>
            <c:numRef>
              <c:f>'שיבוץ להבא'!$B$2:$B$11</c:f>
              <c:numCache>
                <c:formatCode>General</c:formatCode>
                <c:ptCount val="10"/>
                <c:pt idx="0">
                  <c:v>644</c:v>
                </c:pt>
                <c:pt idx="1">
                  <c:v>0</c:v>
                </c:pt>
                <c:pt idx="2">
                  <c:v>134</c:v>
                </c:pt>
              </c:numCache>
            </c:numRef>
          </c:val>
          <c:extLst>
            <c:ext xmlns:c16="http://schemas.microsoft.com/office/drawing/2014/chart" uri="{C3380CC4-5D6E-409C-BE32-E72D297353CC}">
              <c16:uniqueId val="{00000014-0326-40FC-87DD-25822BD489D7}"/>
            </c:ext>
          </c:extLst>
        </c:ser>
        <c:dLbls>
          <c:dLblPos val="outEnd"/>
          <c:showLegendKey val="0"/>
          <c:showVal val="1"/>
          <c:showCatName val="0"/>
          <c:showSerName val="0"/>
          <c:showPercent val="0"/>
          <c:showBubbleSize val="0"/>
          <c:showLeaderLines val="1"/>
        </c:dLbls>
        <c:firstSliceAng val="360"/>
      </c:pieChart>
      <c:spPr>
        <a:noFill/>
        <a:ln>
          <a:noFill/>
        </a:ln>
        <a:effectLst/>
      </c:spPr>
    </c:plotArea>
    <c:plotVisOnly val="1"/>
    <c:dispBlanksAs val="gap"/>
    <c:showDLblsOverMax val="0"/>
  </c:chart>
  <c:spPr>
    <a:noFill/>
    <a:ln>
      <a:noFill/>
    </a:ln>
    <a:effectLst/>
  </c:spPr>
  <c:txPr>
    <a:bodyPr/>
    <a:lstStyle/>
    <a:p>
      <a:pPr>
        <a:defRPr/>
      </a:pPr>
      <a:endParaRPr lang="he-IL"/>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r>
              <a:rPr lang="he-IL" sz="2000" dirty="0">
                <a:solidFill>
                  <a:schemeClr val="tx2"/>
                </a:solidFill>
              </a:rPr>
              <a:t>משכים</a:t>
            </a:r>
            <a:endParaRPr lang="he-IL" dirty="0">
              <a:solidFill>
                <a:schemeClr val="tx2"/>
              </a:solidFill>
            </a:endParaRPr>
          </a:p>
        </c:rich>
      </c:tx>
      <c:layout>
        <c:manualLayout>
          <c:xMode val="edge"/>
          <c:yMode val="edge"/>
          <c:x val="0.81536594433090681"/>
          <c:y val="2.7702203493718394E-2"/>
        </c:manualLayout>
      </c:layout>
      <c:overlay val="0"/>
      <c:spPr>
        <a:noFill/>
        <a:ln>
          <a:noFill/>
        </a:ln>
        <a:effectLst/>
      </c:spPr>
      <c:txPr>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endParaRPr lang="he-IL"/>
        </a:p>
      </c:txPr>
    </c:title>
    <c:autoTitleDeleted val="0"/>
    <c:plotArea>
      <c:layout/>
      <c:pieChart>
        <c:varyColors val="1"/>
        <c:ser>
          <c:idx val="0"/>
          <c:order val="0"/>
          <c:tx>
            <c:strRef>
              <c:f>' קורסים'!$B$1</c:f>
              <c:strCache>
                <c:ptCount val="1"/>
                <c:pt idx="0">
                  <c:v>משכים</c:v>
                </c:pt>
              </c:strCache>
            </c:strRef>
          </c:tx>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3AA6-42DE-AA6D-4EC201E0CACE}"/>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3AA6-42DE-AA6D-4EC201E0CACE}"/>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3AA6-42DE-AA6D-4EC201E0CACE}"/>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3AA6-42DE-AA6D-4EC201E0CACE}"/>
              </c:ext>
            </c:extLst>
          </c:dPt>
          <c:dPt>
            <c:idx val="4"/>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3AA6-42DE-AA6D-4EC201E0CACE}"/>
              </c:ext>
            </c:extLst>
          </c:dPt>
          <c:dPt>
            <c:idx val="5"/>
            <c:bubble3D val="0"/>
            <c:spPr>
              <a:solidFill>
                <a:schemeClr val="accent6"/>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B-3AA6-42DE-AA6D-4EC201E0CACE}"/>
              </c:ext>
            </c:extLst>
          </c:dPt>
          <c:dPt>
            <c:idx val="6"/>
            <c:bubble3D val="0"/>
            <c:spPr>
              <a:solidFill>
                <a:schemeClr val="accent1">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D-3AA6-42DE-AA6D-4EC201E0CACE}"/>
              </c:ext>
            </c:extLst>
          </c:dPt>
          <c:dPt>
            <c:idx val="7"/>
            <c:bubble3D val="0"/>
            <c:spPr>
              <a:solidFill>
                <a:schemeClr val="accent2">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F-3AA6-42DE-AA6D-4EC201E0CACE}"/>
              </c:ext>
            </c:extLst>
          </c:dPt>
          <c:dPt>
            <c:idx val="8"/>
            <c:bubble3D val="0"/>
            <c:spPr>
              <a:solidFill>
                <a:schemeClr val="accent3">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1-3AA6-42DE-AA6D-4EC201E0CACE}"/>
              </c:ext>
            </c:extLst>
          </c:dPt>
          <c:dPt>
            <c:idx val="9"/>
            <c:bubble3D val="0"/>
            <c:spPr>
              <a:solidFill>
                <a:schemeClr val="accent4">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3-3AA6-42DE-AA6D-4EC201E0CACE}"/>
              </c:ext>
            </c:extLst>
          </c:dPt>
          <c:dPt>
            <c:idx val="10"/>
            <c:bubble3D val="0"/>
            <c:spPr>
              <a:solidFill>
                <a:schemeClr val="accent5">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5-3AA6-42DE-AA6D-4EC201E0CACE}"/>
              </c:ext>
            </c:extLst>
          </c:dPt>
          <c:dPt>
            <c:idx val="11"/>
            <c:bubble3D val="0"/>
            <c:spPr>
              <a:solidFill>
                <a:schemeClr val="accent6">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7-3AA6-42DE-AA6D-4EC201E0CACE}"/>
              </c:ext>
            </c:extLst>
          </c:dPt>
          <c:dPt>
            <c:idx val="12"/>
            <c:bubble3D val="0"/>
            <c:spPr>
              <a:solidFill>
                <a:schemeClr val="accent1">
                  <a:lumMod val="80000"/>
                  <a:lumOff val="2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9-3AA6-42DE-AA6D-4EC201E0CACE}"/>
              </c:ext>
            </c:extLst>
          </c:dPt>
          <c:dLbls>
            <c:dLbl>
              <c:idx val="0"/>
              <c:layout>
                <c:manualLayout>
                  <c:x val="-7.2872119758155699E-3"/>
                  <c:y val="-5.5851586064105743E-3"/>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1"/>
                      </a:solidFill>
                      <a:latin typeface="+mn-lt"/>
                      <a:ea typeface="+mn-ea"/>
                      <a:cs typeface="+mn-cs"/>
                    </a:defRPr>
                  </a:pPr>
                  <a:endParaRPr lang="he-IL"/>
                </a:p>
              </c:txPr>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3AA6-42DE-AA6D-4EC201E0CACE}"/>
                </c:ext>
              </c:extLst>
            </c:dLbl>
            <c:dLbl>
              <c:idx val="1"/>
              <c:layout>
                <c:manualLayout>
                  <c:x val="1.0930889688250777E-2"/>
                  <c:y val="2.7925793032052847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2"/>
                      </a:solidFill>
                      <a:latin typeface="+mn-lt"/>
                      <a:ea typeface="+mn-ea"/>
                      <a:cs typeface="+mn-cs"/>
                    </a:defRPr>
                  </a:pPr>
                  <a:endParaRPr lang="he-IL"/>
                </a:p>
              </c:txPr>
              <c:dLblPos val="bestFit"/>
              <c:showLegendKey val="0"/>
              <c:showVal val="1"/>
              <c:showCatName val="1"/>
              <c:showSerName val="0"/>
              <c:showPercent val="1"/>
              <c:showBubbleSize val="0"/>
              <c:extLst>
                <c:ext xmlns:c15="http://schemas.microsoft.com/office/drawing/2012/chart" uri="{CE6537A1-D6FC-4f65-9D91-7224C49458BB}">
                  <c15:layout>
                    <c:manualLayout>
                      <c:w val="0.27816191840732529"/>
                      <c:h val="9.8298791472826108E-2"/>
                    </c:manualLayout>
                  </c15:layout>
                </c:ext>
                <c:ext xmlns:c16="http://schemas.microsoft.com/office/drawing/2014/chart" uri="{C3380CC4-5D6E-409C-BE32-E72D297353CC}">
                  <c16:uniqueId val="{00000003-3AA6-42DE-AA6D-4EC201E0CACE}"/>
                </c:ext>
              </c:extLst>
            </c:dLbl>
            <c:dLbl>
              <c:idx val="2"/>
              <c:layout>
                <c:manualLayout>
                  <c:x val="4.0079665866986004E-2"/>
                  <c:y val="8.0984799792953338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3"/>
                      </a:solidFill>
                      <a:latin typeface="+mn-lt"/>
                      <a:ea typeface="+mn-ea"/>
                      <a:cs typeface="+mn-cs"/>
                    </a:defRPr>
                  </a:pPr>
                  <a:endParaRPr lang="he-IL"/>
                </a:p>
              </c:txPr>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3AA6-42DE-AA6D-4EC201E0CACE}"/>
                </c:ext>
              </c:extLst>
            </c:dLbl>
            <c:dLbl>
              <c:idx val="3"/>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4"/>
                      </a:solidFill>
                      <a:latin typeface="+mn-lt"/>
                      <a:ea typeface="+mn-ea"/>
                      <a:cs typeface="+mn-cs"/>
                    </a:defRPr>
                  </a:pPr>
                  <a:endParaRPr lang="he-IL"/>
                </a:p>
              </c:txPr>
              <c:dLblPos val="outEnd"/>
              <c:showLegendKey val="0"/>
              <c:showVal val="1"/>
              <c:showCatName val="1"/>
              <c:showSerName val="0"/>
              <c:showPercent val="1"/>
              <c:showBubbleSize val="0"/>
              <c:extLst>
                <c:ext xmlns:c16="http://schemas.microsoft.com/office/drawing/2014/chart" uri="{C3380CC4-5D6E-409C-BE32-E72D297353CC}">
                  <c16:uniqueId val="{00000007-3AA6-42DE-AA6D-4EC201E0CACE}"/>
                </c:ext>
              </c:extLst>
            </c:dLbl>
            <c:dLbl>
              <c:idx val="4"/>
              <c:layout>
                <c:manualLayout>
                  <c:x val="9.0135998310743801E-2"/>
                  <c:y val="-5.585158606410575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5"/>
                      </a:solidFill>
                      <a:latin typeface="+mn-lt"/>
                      <a:ea typeface="+mn-ea"/>
                      <a:cs typeface="+mn-cs"/>
                    </a:defRPr>
                  </a:pPr>
                  <a:endParaRPr lang="he-IL"/>
                </a:p>
              </c:txPr>
              <c:dLblPos val="bestFit"/>
              <c:showLegendKey val="0"/>
              <c:showVal val="1"/>
              <c:showCatName val="1"/>
              <c:showSerName val="0"/>
              <c:showPercent val="1"/>
              <c:showBubbleSize val="0"/>
              <c:extLst>
                <c:ext xmlns:c15="http://schemas.microsoft.com/office/drawing/2012/chart" uri="{CE6537A1-D6FC-4f65-9D91-7224C49458BB}">
                  <c15:layout>
                    <c:manualLayout>
                      <c:w val="0.22593541694041527"/>
                      <c:h val="9.8298791472826108E-2"/>
                    </c:manualLayout>
                  </c15:layout>
                </c:ext>
                <c:ext xmlns:c16="http://schemas.microsoft.com/office/drawing/2014/chart" uri="{C3380CC4-5D6E-409C-BE32-E72D297353CC}">
                  <c16:uniqueId val="{00000009-3AA6-42DE-AA6D-4EC201E0CACE}"/>
                </c:ext>
              </c:extLst>
            </c:dLbl>
            <c:dLbl>
              <c:idx val="5"/>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6"/>
                      </a:solidFill>
                      <a:latin typeface="+mn-lt"/>
                      <a:ea typeface="+mn-ea"/>
                      <a:cs typeface="+mn-cs"/>
                    </a:defRPr>
                  </a:pPr>
                  <a:endParaRPr lang="he-IL"/>
                </a:p>
              </c:txPr>
              <c:dLblPos val="outEnd"/>
              <c:showLegendKey val="0"/>
              <c:showVal val="1"/>
              <c:showCatName val="1"/>
              <c:showSerName val="0"/>
              <c:showPercent val="1"/>
              <c:showBubbleSize val="0"/>
              <c:extLst>
                <c:ext xmlns:c16="http://schemas.microsoft.com/office/drawing/2014/chart" uri="{C3380CC4-5D6E-409C-BE32-E72D297353CC}">
                  <c16:uniqueId val="{0000000B-3AA6-42DE-AA6D-4EC201E0CACE}"/>
                </c:ext>
              </c:extLst>
            </c:dLbl>
            <c:dLbl>
              <c:idx val="6"/>
              <c:layout>
                <c:manualLayout>
                  <c:x val="5.8895700969367592E-3"/>
                  <c:y val="1.4732966718344192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1">
                          <a:lumMod val="60000"/>
                        </a:schemeClr>
                      </a:solidFill>
                      <a:latin typeface="+mn-lt"/>
                      <a:ea typeface="+mn-ea"/>
                      <a:cs typeface="+mn-cs"/>
                    </a:defRPr>
                  </a:pPr>
                  <a:endParaRPr lang="he-IL"/>
                </a:p>
              </c:txPr>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D-3AA6-42DE-AA6D-4EC201E0CACE}"/>
                </c:ext>
              </c:extLst>
            </c:dLbl>
            <c:dLbl>
              <c:idx val="7"/>
              <c:layout>
                <c:manualLayout>
                  <c:x val="-3.7080433032530245E-2"/>
                  <c:y val="-1.0239339159366328E-16"/>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2">
                          <a:lumMod val="60000"/>
                        </a:schemeClr>
                      </a:solidFill>
                      <a:latin typeface="+mn-lt"/>
                      <a:ea typeface="+mn-ea"/>
                      <a:cs typeface="+mn-cs"/>
                    </a:defRPr>
                  </a:pPr>
                  <a:endParaRPr lang="he-IL"/>
                </a:p>
              </c:txPr>
              <c:dLblPos val="bestFit"/>
              <c:showLegendKey val="0"/>
              <c:showVal val="1"/>
              <c:showCatName val="1"/>
              <c:showSerName val="0"/>
              <c:showPercent val="1"/>
              <c:showBubbleSize val="0"/>
              <c:extLst>
                <c:ext xmlns:c15="http://schemas.microsoft.com/office/drawing/2012/chart" uri="{CE6537A1-D6FC-4f65-9D91-7224C49458BB}">
                  <c15:layout>
                    <c:manualLayout>
                      <c:w val="0.2813866531556784"/>
                      <c:h val="9.8298791472826108E-2"/>
                    </c:manualLayout>
                  </c15:layout>
                </c:ext>
                <c:ext xmlns:c16="http://schemas.microsoft.com/office/drawing/2014/chart" uri="{C3380CC4-5D6E-409C-BE32-E72D297353CC}">
                  <c16:uniqueId val="{0000000F-3AA6-42DE-AA6D-4EC201E0CACE}"/>
                </c:ext>
              </c:extLst>
            </c:dLbl>
            <c:dLbl>
              <c:idx val="8"/>
              <c:layout>
                <c:manualLayout>
                  <c:x val="-5.8297695806525086E-2"/>
                  <c:y val="-6.0030340164744588E-2"/>
                </c:manualLayout>
              </c:layout>
              <c:spPr>
                <a:noFill/>
                <a:ln>
                  <a:noFill/>
                </a:ln>
                <a:effectLst/>
              </c:spPr>
              <c:txPr>
                <a:bodyPr rot="0" spcFirstLastPara="1" vertOverflow="ellipsis" vert="horz" wrap="square" lIns="38100" tIns="19050" rIns="38100" bIns="19050" anchor="ctr" anchorCtr="1">
                  <a:noAutofit/>
                </a:bodyPr>
                <a:lstStyle/>
                <a:p>
                  <a:pPr>
                    <a:defRPr sz="1400" b="1" i="0" u="none" strike="noStrike" kern="1200" spc="0" baseline="0">
                      <a:solidFill>
                        <a:schemeClr val="accent3">
                          <a:lumMod val="60000"/>
                        </a:schemeClr>
                      </a:solidFill>
                      <a:latin typeface="+mn-lt"/>
                      <a:ea typeface="+mn-ea"/>
                      <a:cs typeface="+mn-cs"/>
                    </a:defRPr>
                  </a:pPr>
                  <a:endParaRPr lang="he-IL"/>
                </a:p>
              </c:txPr>
              <c:dLblPos val="bestFit"/>
              <c:showLegendKey val="0"/>
              <c:showVal val="1"/>
              <c:showCatName val="1"/>
              <c:showSerName val="0"/>
              <c:showPercent val="1"/>
              <c:showBubbleSize val="0"/>
              <c:extLst>
                <c:ext xmlns:c15="http://schemas.microsoft.com/office/drawing/2012/chart" uri="{CE6537A1-D6FC-4f65-9D91-7224C49458BB}">
                  <c15:layout>
                    <c:manualLayout>
                      <c:w val="0.22437298879296738"/>
                      <c:h val="8.5451206966396312E-2"/>
                    </c:manualLayout>
                  </c15:layout>
                </c:ext>
                <c:ext xmlns:c16="http://schemas.microsoft.com/office/drawing/2014/chart" uri="{C3380CC4-5D6E-409C-BE32-E72D297353CC}">
                  <c16:uniqueId val="{00000011-3AA6-42DE-AA6D-4EC201E0CACE}"/>
                </c:ext>
              </c:extLst>
            </c:dLbl>
            <c:dLbl>
              <c:idx val="9"/>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4">
                          <a:lumMod val="60000"/>
                        </a:schemeClr>
                      </a:solidFill>
                      <a:latin typeface="+mn-lt"/>
                      <a:ea typeface="+mn-ea"/>
                      <a:cs typeface="+mn-cs"/>
                    </a:defRPr>
                  </a:pPr>
                  <a:endParaRPr lang="he-IL"/>
                </a:p>
              </c:txPr>
              <c:dLblPos val="outEnd"/>
              <c:showLegendKey val="0"/>
              <c:showVal val="1"/>
              <c:showCatName val="1"/>
              <c:showSerName val="0"/>
              <c:showPercent val="1"/>
              <c:showBubbleSize val="0"/>
              <c:extLst>
                <c:ext xmlns:c16="http://schemas.microsoft.com/office/drawing/2014/chart" uri="{C3380CC4-5D6E-409C-BE32-E72D297353CC}">
                  <c16:uniqueId val="{00000013-3AA6-42DE-AA6D-4EC201E0CACE}"/>
                </c:ext>
              </c:extLst>
            </c:dLbl>
            <c:dLbl>
              <c:idx val="10"/>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5">
                          <a:lumMod val="60000"/>
                        </a:schemeClr>
                      </a:solidFill>
                      <a:latin typeface="+mn-lt"/>
                      <a:ea typeface="+mn-ea"/>
                      <a:cs typeface="+mn-cs"/>
                    </a:defRPr>
                  </a:pPr>
                  <a:endParaRPr lang="he-IL"/>
                </a:p>
              </c:txPr>
              <c:dLblPos val="outEnd"/>
              <c:showLegendKey val="0"/>
              <c:showVal val="1"/>
              <c:showCatName val="1"/>
              <c:showSerName val="0"/>
              <c:showPercent val="1"/>
              <c:showBubbleSize val="0"/>
              <c:extLst>
                <c:ext xmlns:c16="http://schemas.microsoft.com/office/drawing/2014/chart" uri="{C3380CC4-5D6E-409C-BE32-E72D297353CC}">
                  <c16:uniqueId val="{00000015-3AA6-42DE-AA6D-4EC201E0CACE}"/>
                </c:ext>
              </c:extLst>
            </c:dLbl>
            <c:dLbl>
              <c:idx val="11"/>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6">
                          <a:lumMod val="60000"/>
                        </a:schemeClr>
                      </a:solidFill>
                      <a:latin typeface="+mn-lt"/>
                      <a:ea typeface="+mn-ea"/>
                      <a:cs typeface="+mn-cs"/>
                    </a:defRPr>
                  </a:pPr>
                  <a:endParaRPr lang="he-IL"/>
                </a:p>
              </c:txPr>
              <c:dLblPos val="outEnd"/>
              <c:showLegendKey val="0"/>
              <c:showVal val="1"/>
              <c:showCatName val="1"/>
              <c:showSerName val="0"/>
              <c:showPercent val="1"/>
              <c:showBubbleSize val="0"/>
              <c:extLst>
                <c:ext xmlns:c16="http://schemas.microsoft.com/office/drawing/2014/chart" uri="{C3380CC4-5D6E-409C-BE32-E72D297353CC}">
                  <c16:uniqueId val="{00000017-3AA6-42DE-AA6D-4EC201E0CACE}"/>
                </c:ext>
              </c:extLst>
            </c:dLbl>
            <c:dLbl>
              <c:idx val="12"/>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1">
                          <a:lumMod val="80000"/>
                          <a:lumOff val="20000"/>
                        </a:schemeClr>
                      </a:solidFill>
                      <a:latin typeface="+mn-lt"/>
                      <a:ea typeface="+mn-ea"/>
                      <a:cs typeface="+mn-cs"/>
                    </a:defRPr>
                  </a:pPr>
                  <a:endParaRPr lang="he-IL"/>
                </a:p>
              </c:txPr>
              <c:dLblPos val="outEnd"/>
              <c:showLegendKey val="0"/>
              <c:showVal val="1"/>
              <c:showCatName val="1"/>
              <c:showSerName val="0"/>
              <c:showPercent val="1"/>
              <c:showBubbleSize val="0"/>
              <c:extLst>
                <c:ext xmlns:c16="http://schemas.microsoft.com/office/drawing/2014/chart" uri="{C3380CC4-5D6E-409C-BE32-E72D297353CC}">
                  <c16:uniqueId val="{00000019-3AA6-42DE-AA6D-4EC201E0CACE}"/>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1"/>
                    </a:solidFill>
                    <a:latin typeface="+mn-lt"/>
                    <a:ea typeface="+mn-ea"/>
                    <a:cs typeface="+mn-cs"/>
                  </a:defRPr>
                </a:pPr>
                <a:endParaRPr lang="he-IL"/>
              </a:p>
            </c:txPr>
            <c:dLblPos val="out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 קורסים'!$A$2:$A$14</c:f>
              <c:strCache>
                <c:ptCount val="13"/>
                <c:pt idx="0">
                  <c:v>תשתית הבטל"ם</c:v>
                </c:pt>
                <c:pt idx="1">
                  <c:v>גישות ואסכולות</c:v>
                </c:pt>
                <c:pt idx="2">
                  <c:v>גיאוגרפיה של הבטל"ם</c:v>
                </c:pt>
                <c:pt idx="3">
                  <c:v>סיורי בטל"ם</c:v>
                </c:pt>
                <c:pt idx="4">
                  <c:v>כלכלת ישראל</c:v>
                </c:pt>
                <c:pt idx="5">
                  <c:v>החברה הישראלית</c:v>
                </c:pt>
                <c:pt idx="6">
                  <c:v>משפט ציבורי</c:v>
                </c:pt>
                <c:pt idx="7">
                  <c:v>סמינר בחירה</c:v>
                </c:pt>
                <c:pt idx="8">
                  <c:v>קורס מדיניות חוץ</c:v>
                </c:pt>
                <c:pt idx="9">
                  <c:v>קורס סיור ארה"ב</c:v>
                </c:pt>
                <c:pt idx="10">
                  <c:v>מנהיגות בכירות</c:v>
                </c:pt>
                <c:pt idx="11">
                  <c:v>קורס אסטרטגיה</c:v>
                </c:pt>
                <c:pt idx="12">
                  <c:v>סימולציה מדינית</c:v>
                </c:pt>
              </c:strCache>
            </c:strRef>
          </c:cat>
          <c:val>
            <c:numRef>
              <c:f>' קורסים'!$B$2:$B$14</c:f>
              <c:numCache>
                <c:formatCode>General</c:formatCode>
                <c:ptCount val="13"/>
                <c:pt idx="0">
                  <c:v>26</c:v>
                </c:pt>
                <c:pt idx="1">
                  <c:v>17</c:v>
                </c:pt>
                <c:pt idx="2">
                  <c:v>20</c:v>
                </c:pt>
                <c:pt idx="3">
                  <c:v>71</c:v>
                </c:pt>
                <c:pt idx="4">
                  <c:v>18</c:v>
                </c:pt>
                <c:pt idx="5">
                  <c:v>29</c:v>
                </c:pt>
                <c:pt idx="6">
                  <c:v>26</c:v>
                </c:pt>
                <c:pt idx="7">
                  <c:v>12</c:v>
                </c:pt>
                <c:pt idx="8">
                  <c:v>26</c:v>
                </c:pt>
                <c:pt idx="9">
                  <c:v>48</c:v>
                </c:pt>
                <c:pt idx="10">
                  <c:v>16</c:v>
                </c:pt>
                <c:pt idx="11">
                  <c:v>49</c:v>
                </c:pt>
                <c:pt idx="12">
                  <c:v>30</c:v>
                </c:pt>
              </c:numCache>
            </c:numRef>
          </c:val>
          <c:extLst>
            <c:ext xmlns:c16="http://schemas.microsoft.com/office/drawing/2014/chart" uri="{C3380CC4-5D6E-409C-BE32-E72D297353CC}">
              <c16:uniqueId val="{0000001A-3AA6-42DE-AA6D-4EC201E0CACE}"/>
            </c:ext>
          </c:extLst>
        </c:ser>
        <c:dLbls>
          <c:dLblPos val="outEnd"/>
          <c:showLegendKey val="0"/>
          <c:showVal val="1"/>
          <c:showCatName val="0"/>
          <c:showSerName val="0"/>
          <c:showPercent val="0"/>
          <c:showBubbleSize val="0"/>
          <c:showLeaderLines val="1"/>
        </c:dLbls>
        <c:firstSliceAng val="360"/>
      </c:pieChart>
      <c:spPr>
        <a:noFill/>
        <a:ln>
          <a:noFill/>
        </a:ln>
        <a:effectLst/>
      </c:spPr>
    </c:plotArea>
    <c:plotVisOnly val="1"/>
    <c:dispBlanksAs val="gap"/>
    <c:showDLblsOverMax val="0"/>
  </c:chart>
  <c:spPr>
    <a:noFill/>
    <a:ln>
      <a:noFill/>
    </a:ln>
    <a:effectLst/>
  </c:spPr>
  <c:txPr>
    <a:bodyPr/>
    <a:lstStyle/>
    <a:p>
      <a:pPr>
        <a:defRPr/>
      </a:pPr>
      <a:endParaRPr lang="he-IL"/>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r>
              <a:rPr lang="he-IL" sz="2400">
                <a:solidFill>
                  <a:schemeClr val="accent2"/>
                </a:solidFill>
              </a:rPr>
              <a:t>משכים</a:t>
            </a:r>
            <a:endParaRPr lang="he-IL">
              <a:solidFill>
                <a:schemeClr val="accent2"/>
              </a:solidFill>
            </a:endParaRPr>
          </a:p>
        </c:rich>
      </c:tx>
      <c:layout>
        <c:manualLayout>
          <c:xMode val="edge"/>
          <c:yMode val="edge"/>
          <c:x val="0.66798112498696893"/>
          <c:y val="3.5617118777637936E-2"/>
        </c:manualLayout>
      </c:layout>
      <c:overlay val="0"/>
      <c:spPr>
        <a:noFill/>
        <a:ln>
          <a:noFill/>
        </a:ln>
        <a:effectLst/>
      </c:spPr>
      <c:txPr>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endParaRPr lang="he-IL"/>
        </a:p>
      </c:txPr>
    </c:title>
    <c:autoTitleDeleted val="0"/>
    <c:plotArea>
      <c:layout/>
      <c:pieChart>
        <c:varyColors val="1"/>
        <c:dLbls>
          <c:dLblPos val="outEnd"/>
          <c:showLegendKey val="0"/>
          <c:showVal val="1"/>
          <c:showCatName val="0"/>
          <c:showSerName val="0"/>
          <c:showPercent val="0"/>
          <c:showBubbleSize val="0"/>
          <c:showLeaderLines val="0"/>
        </c:dLbls>
        <c:firstSliceAng val="360"/>
      </c:pieChart>
      <c:spPr>
        <a:noFill/>
        <a:ln>
          <a:noFill/>
        </a:ln>
        <a:effectLst/>
      </c:spPr>
    </c:plotArea>
    <c:plotVisOnly val="1"/>
    <c:dispBlanksAs val="gap"/>
    <c:showDLblsOverMax val="0"/>
  </c:chart>
  <c:spPr>
    <a:noFill/>
    <a:ln>
      <a:noFill/>
    </a:ln>
    <a:effectLst/>
  </c:spPr>
  <c:txPr>
    <a:bodyPr/>
    <a:lstStyle/>
    <a:p>
      <a:pPr>
        <a:defRPr/>
      </a:pPr>
      <a:endParaRPr lang="he-IL"/>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r>
              <a:rPr lang="he-IL" sz="2400">
                <a:solidFill>
                  <a:schemeClr val="accent2"/>
                </a:solidFill>
              </a:rPr>
              <a:t>משכים</a:t>
            </a:r>
            <a:endParaRPr lang="he-IL">
              <a:solidFill>
                <a:schemeClr val="accent2"/>
              </a:solidFill>
            </a:endParaRPr>
          </a:p>
        </c:rich>
      </c:tx>
      <c:layout>
        <c:manualLayout>
          <c:xMode val="edge"/>
          <c:yMode val="edge"/>
          <c:x val="0.66798112498696893"/>
          <c:y val="3.5617118777637936E-2"/>
        </c:manualLayout>
      </c:layout>
      <c:overlay val="0"/>
      <c:spPr>
        <a:noFill/>
        <a:ln>
          <a:noFill/>
        </a:ln>
        <a:effectLst/>
      </c:spPr>
      <c:txPr>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endParaRPr lang="he-IL"/>
        </a:p>
      </c:txPr>
    </c:title>
    <c:autoTitleDeleted val="0"/>
    <c:plotArea>
      <c:layout/>
      <c:pieChart>
        <c:varyColors val="1"/>
        <c:dLbls>
          <c:dLblPos val="outEnd"/>
          <c:showLegendKey val="0"/>
          <c:showVal val="1"/>
          <c:showCatName val="0"/>
          <c:showSerName val="0"/>
          <c:showPercent val="0"/>
          <c:showBubbleSize val="0"/>
          <c:showLeaderLines val="0"/>
        </c:dLbls>
        <c:firstSliceAng val="360"/>
      </c:pieChart>
      <c:spPr>
        <a:noFill/>
        <a:ln>
          <a:noFill/>
        </a:ln>
        <a:effectLst/>
      </c:spPr>
    </c:plotArea>
    <c:plotVisOnly val="1"/>
    <c:dispBlanksAs val="gap"/>
    <c:showDLblsOverMax val="0"/>
  </c:chart>
  <c:spPr>
    <a:noFill/>
    <a:ln>
      <a:noFill/>
    </a:ln>
    <a:effectLst/>
  </c:spPr>
  <c:txPr>
    <a:bodyPr/>
    <a:lstStyle/>
    <a:p>
      <a:pPr>
        <a:defRPr/>
      </a:pPr>
      <a:endParaRPr lang="he-IL"/>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r>
              <a:rPr lang="he-IL" sz="2000" dirty="0">
                <a:solidFill>
                  <a:schemeClr val="accent1"/>
                </a:solidFill>
              </a:rPr>
              <a:t>משכים</a:t>
            </a:r>
            <a:endParaRPr lang="he-IL" dirty="0">
              <a:solidFill>
                <a:schemeClr val="accent1"/>
              </a:solidFill>
            </a:endParaRPr>
          </a:p>
        </c:rich>
      </c:tx>
      <c:layout>
        <c:manualLayout>
          <c:xMode val="edge"/>
          <c:yMode val="edge"/>
          <c:x val="0.81536594433090681"/>
          <c:y val="2.7702203493718394E-2"/>
        </c:manualLayout>
      </c:layout>
      <c:overlay val="0"/>
      <c:spPr>
        <a:noFill/>
        <a:ln>
          <a:noFill/>
        </a:ln>
        <a:effectLst/>
      </c:spPr>
      <c:txPr>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endParaRPr lang="he-IL"/>
        </a:p>
      </c:txPr>
    </c:title>
    <c:autoTitleDeleted val="0"/>
    <c:plotArea>
      <c:layout/>
      <c:pieChart>
        <c:varyColors val="1"/>
        <c:dLbls>
          <c:dLblPos val="outEnd"/>
          <c:showLegendKey val="0"/>
          <c:showVal val="1"/>
          <c:showCatName val="0"/>
          <c:showSerName val="0"/>
          <c:showPercent val="0"/>
          <c:showBubbleSize val="0"/>
          <c:showLeaderLines val="0"/>
        </c:dLbls>
        <c:firstSliceAng val="360"/>
      </c:pieChart>
      <c:spPr>
        <a:noFill/>
        <a:ln>
          <a:noFill/>
        </a:ln>
        <a:effectLst/>
      </c:spPr>
    </c:plotArea>
    <c:plotVisOnly val="1"/>
    <c:dispBlanksAs val="gap"/>
    <c:showDLblsOverMax val="0"/>
  </c:chart>
  <c:spPr>
    <a:noFill/>
    <a:ln>
      <a:noFill/>
    </a:ln>
    <a:effectLst/>
  </c:spPr>
  <c:txPr>
    <a:bodyPr/>
    <a:lstStyle/>
    <a:p>
      <a:pPr>
        <a:defRPr/>
      </a:pPr>
      <a:endParaRPr lang="he-IL"/>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cap="all" baseline="0">
                <a:solidFill>
                  <a:schemeClr val="accent1"/>
                </a:solidFill>
                <a:latin typeface="+mn-lt"/>
                <a:ea typeface="+mn-ea"/>
                <a:cs typeface="+mn-cs"/>
              </a:defRPr>
            </a:pPr>
            <a:r>
              <a:rPr lang="he-IL" sz="2800" dirty="0">
                <a:solidFill>
                  <a:schemeClr val="accent1"/>
                </a:solidFill>
              </a:rPr>
              <a:t>משכים</a:t>
            </a:r>
            <a:endParaRPr lang="he-IL" sz="2000" dirty="0">
              <a:solidFill>
                <a:schemeClr val="accent1"/>
              </a:solidFill>
            </a:endParaRPr>
          </a:p>
        </c:rich>
      </c:tx>
      <c:layout>
        <c:manualLayout>
          <c:xMode val="edge"/>
          <c:yMode val="edge"/>
          <c:x val="0.74608489809515544"/>
          <c:y val="6.2564065025214236E-2"/>
        </c:manualLayout>
      </c:layout>
      <c:overlay val="0"/>
      <c:spPr>
        <a:noFill/>
        <a:ln>
          <a:noFill/>
        </a:ln>
        <a:effectLst/>
      </c:spPr>
      <c:txPr>
        <a:bodyPr rot="0" spcFirstLastPara="1" vertOverflow="ellipsis" vert="horz" wrap="square" anchor="ctr" anchorCtr="1"/>
        <a:lstStyle/>
        <a:p>
          <a:pPr>
            <a:defRPr sz="2000" b="1" i="0" u="none" strike="noStrike" kern="1200" cap="all" baseline="0">
              <a:solidFill>
                <a:schemeClr val="accent1"/>
              </a:solidFill>
              <a:latin typeface="+mn-lt"/>
              <a:ea typeface="+mn-ea"/>
              <a:cs typeface="+mn-cs"/>
            </a:defRPr>
          </a:pPr>
          <a:endParaRPr lang="he-IL"/>
        </a:p>
      </c:txPr>
    </c:title>
    <c:autoTitleDeleted val="0"/>
    <c:plotArea>
      <c:layout/>
      <c:pieChart>
        <c:varyColors val="1"/>
        <c:ser>
          <c:idx val="0"/>
          <c:order val="0"/>
          <c:tx>
            <c:strRef>
              <c:f>'ע"פ אקדמי או לא'!$B$1</c:f>
              <c:strCache>
                <c:ptCount val="1"/>
                <c:pt idx="0">
                  <c:v>משכים</c:v>
                </c:pt>
              </c:strCache>
            </c:strRef>
          </c:tx>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6EA1-44BA-8A16-FC082B0BA58B}"/>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6EA1-44BA-8A16-FC082B0BA58B}"/>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6EA1-44BA-8A16-FC082B0BA58B}"/>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6EA1-44BA-8A16-FC082B0BA58B}"/>
              </c:ext>
            </c:extLst>
          </c:dPt>
          <c:dPt>
            <c:idx val="4"/>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6EA1-44BA-8A16-FC082B0BA58B}"/>
              </c:ext>
            </c:extLst>
          </c:dPt>
          <c:dPt>
            <c:idx val="5"/>
            <c:bubble3D val="0"/>
            <c:spPr>
              <a:solidFill>
                <a:schemeClr val="accent6"/>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B-6EA1-44BA-8A16-FC082B0BA58B}"/>
              </c:ext>
            </c:extLst>
          </c:dPt>
          <c:dPt>
            <c:idx val="6"/>
            <c:bubble3D val="0"/>
            <c:spPr>
              <a:solidFill>
                <a:schemeClr val="accent1">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D-6EA1-44BA-8A16-FC082B0BA58B}"/>
              </c:ext>
            </c:extLst>
          </c:dPt>
          <c:dPt>
            <c:idx val="7"/>
            <c:bubble3D val="0"/>
            <c:spPr>
              <a:solidFill>
                <a:schemeClr val="accent2">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F-6EA1-44BA-8A16-FC082B0BA58B}"/>
              </c:ext>
            </c:extLst>
          </c:dPt>
          <c:dPt>
            <c:idx val="8"/>
            <c:bubble3D val="0"/>
            <c:spPr>
              <a:solidFill>
                <a:schemeClr val="accent3">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1-6EA1-44BA-8A16-FC082B0BA58B}"/>
              </c:ext>
            </c:extLst>
          </c:dPt>
          <c:dPt>
            <c:idx val="9"/>
            <c:bubble3D val="0"/>
            <c:spPr>
              <a:solidFill>
                <a:schemeClr val="accent4">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3-6EA1-44BA-8A16-FC082B0BA58B}"/>
              </c:ext>
            </c:extLst>
          </c:dPt>
          <c:dPt>
            <c:idx val="10"/>
            <c:bubble3D val="0"/>
            <c:spPr>
              <a:solidFill>
                <a:schemeClr val="accent5">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5-6EA1-44BA-8A16-FC082B0BA58B}"/>
              </c:ext>
            </c:extLst>
          </c:dPt>
          <c:dPt>
            <c:idx val="11"/>
            <c:bubble3D val="0"/>
            <c:spPr>
              <a:solidFill>
                <a:schemeClr val="accent6">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7-6EA1-44BA-8A16-FC082B0BA58B}"/>
              </c:ext>
            </c:extLst>
          </c:dPt>
          <c:dLbls>
            <c:dLbl>
              <c:idx val="0"/>
              <c:layout>
                <c:manualLayout>
                  <c:x val="-1.616555859551308E-2"/>
                  <c:y val="-1.1620632112061324E-2"/>
                </c:manualLayout>
              </c:layout>
              <c:spPr>
                <a:noFill/>
                <a:ln>
                  <a:noFill/>
                </a:ln>
                <a:effectLst/>
              </c:spPr>
              <c:txPr>
                <a:bodyPr rot="0" spcFirstLastPara="1" vertOverflow="ellipsis" vert="horz" wrap="square" lIns="38100" tIns="19050" rIns="38100" bIns="19050" anchor="ctr" anchorCtr="1">
                  <a:spAutoFit/>
                </a:bodyPr>
                <a:lstStyle/>
                <a:p>
                  <a:pPr>
                    <a:defRPr sz="2000" b="1" i="0" u="none" strike="noStrike" kern="1200" spc="0" baseline="0">
                      <a:solidFill>
                        <a:schemeClr val="accent1"/>
                      </a:solidFill>
                      <a:latin typeface="+mn-lt"/>
                      <a:ea typeface="+mn-ea"/>
                      <a:cs typeface="+mn-cs"/>
                    </a:defRPr>
                  </a:pPr>
                  <a:endParaRPr lang="he-IL"/>
                </a:p>
              </c:txPr>
              <c:dLblPos val="bestFit"/>
              <c:showLegendKey val="0"/>
              <c:showVal val="1"/>
              <c:showCatName val="1"/>
              <c:showSerName val="0"/>
              <c:showPercent val="1"/>
              <c:showBubbleSize val="0"/>
              <c:extLst>
                <c:ext xmlns:c15="http://schemas.microsoft.com/office/drawing/2012/chart" uri="{CE6537A1-D6FC-4f65-9D91-7224C49458BB}">
                  <c15:layout>
                    <c:manualLayout>
                      <c:w val="0.24875321538233819"/>
                      <c:h val="0.20917137801710384"/>
                    </c:manualLayout>
                  </c15:layout>
                </c:ext>
                <c:ext xmlns:c16="http://schemas.microsoft.com/office/drawing/2014/chart" uri="{C3380CC4-5D6E-409C-BE32-E72D297353CC}">
                  <c16:uniqueId val="{00000001-6EA1-44BA-8A16-FC082B0BA58B}"/>
                </c:ext>
              </c:extLst>
            </c:dLbl>
            <c:dLbl>
              <c:idx val="1"/>
              <c:spPr>
                <a:noFill/>
                <a:ln>
                  <a:noFill/>
                </a:ln>
                <a:effectLst/>
              </c:spPr>
              <c:txPr>
                <a:bodyPr rot="0" spcFirstLastPara="1" vertOverflow="ellipsis" vert="horz" wrap="square" lIns="38100" tIns="19050" rIns="38100" bIns="19050" anchor="ctr" anchorCtr="1">
                  <a:spAutoFit/>
                </a:bodyPr>
                <a:lstStyle/>
                <a:p>
                  <a:pPr>
                    <a:defRPr sz="2000" b="1" i="0" u="none" strike="noStrike" kern="1200" spc="0" baseline="0">
                      <a:solidFill>
                        <a:schemeClr val="accent2"/>
                      </a:solidFill>
                      <a:latin typeface="+mn-lt"/>
                      <a:ea typeface="+mn-ea"/>
                      <a:cs typeface="+mn-cs"/>
                    </a:defRPr>
                  </a:pPr>
                  <a:endParaRPr lang="he-IL"/>
                </a:p>
              </c:txPr>
              <c:dLblPos val="outEnd"/>
              <c:showLegendKey val="0"/>
              <c:showVal val="1"/>
              <c:showCatName val="1"/>
              <c:showSerName val="0"/>
              <c:showPercent val="1"/>
              <c:showBubbleSize val="0"/>
              <c:extLst>
                <c:ext xmlns:c16="http://schemas.microsoft.com/office/drawing/2014/chart" uri="{C3380CC4-5D6E-409C-BE32-E72D297353CC}">
                  <c16:uniqueId val="{00000003-6EA1-44BA-8A16-FC082B0BA58B}"/>
                </c:ext>
              </c:extLst>
            </c:dLbl>
            <c:dLbl>
              <c:idx val="2"/>
              <c:spPr>
                <a:noFill/>
                <a:ln>
                  <a:noFill/>
                </a:ln>
                <a:effectLst/>
              </c:spPr>
              <c:txPr>
                <a:bodyPr rot="0" spcFirstLastPara="1" vertOverflow="ellipsis" vert="horz" wrap="square" lIns="38100" tIns="19050" rIns="38100" bIns="19050" anchor="ctr" anchorCtr="1">
                  <a:spAutoFit/>
                </a:bodyPr>
                <a:lstStyle/>
                <a:p>
                  <a:pPr>
                    <a:defRPr sz="2000" b="1" i="0" u="none" strike="noStrike" kern="1200" spc="0" baseline="0">
                      <a:solidFill>
                        <a:schemeClr val="accent3"/>
                      </a:solidFill>
                      <a:latin typeface="+mn-lt"/>
                      <a:ea typeface="+mn-ea"/>
                      <a:cs typeface="+mn-cs"/>
                    </a:defRPr>
                  </a:pPr>
                  <a:endParaRPr lang="he-IL"/>
                </a:p>
              </c:txPr>
              <c:dLblPos val="outEnd"/>
              <c:showLegendKey val="0"/>
              <c:showVal val="1"/>
              <c:showCatName val="1"/>
              <c:showSerName val="0"/>
              <c:showPercent val="1"/>
              <c:showBubbleSize val="0"/>
              <c:extLst>
                <c:ext xmlns:c16="http://schemas.microsoft.com/office/drawing/2014/chart" uri="{C3380CC4-5D6E-409C-BE32-E72D297353CC}">
                  <c16:uniqueId val="{00000005-6EA1-44BA-8A16-FC082B0BA58B}"/>
                </c:ext>
              </c:extLst>
            </c:dLbl>
            <c:dLbl>
              <c:idx val="3"/>
              <c:spPr>
                <a:noFill/>
                <a:ln>
                  <a:noFill/>
                </a:ln>
                <a:effectLst/>
              </c:spPr>
              <c:txPr>
                <a:bodyPr rot="0" spcFirstLastPara="1" vertOverflow="ellipsis" vert="horz" wrap="square" lIns="38100" tIns="19050" rIns="38100" bIns="19050" anchor="ctr" anchorCtr="1">
                  <a:spAutoFit/>
                </a:bodyPr>
                <a:lstStyle/>
                <a:p>
                  <a:pPr>
                    <a:defRPr sz="2000" b="1" i="0" u="none" strike="noStrike" kern="1200" spc="0" baseline="0">
                      <a:solidFill>
                        <a:schemeClr val="accent4"/>
                      </a:solidFill>
                      <a:latin typeface="+mn-lt"/>
                      <a:ea typeface="+mn-ea"/>
                      <a:cs typeface="+mn-cs"/>
                    </a:defRPr>
                  </a:pPr>
                  <a:endParaRPr lang="he-IL"/>
                </a:p>
              </c:txPr>
              <c:dLblPos val="outEnd"/>
              <c:showLegendKey val="0"/>
              <c:showVal val="1"/>
              <c:showCatName val="1"/>
              <c:showSerName val="0"/>
              <c:showPercent val="1"/>
              <c:showBubbleSize val="0"/>
              <c:extLst>
                <c:ext xmlns:c16="http://schemas.microsoft.com/office/drawing/2014/chart" uri="{C3380CC4-5D6E-409C-BE32-E72D297353CC}">
                  <c16:uniqueId val="{00000007-6EA1-44BA-8A16-FC082B0BA58B}"/>
                </c:ext>
              </c:extLst>
            </c:dLbl>
            <c:dLbl>
              <c:idx val="4"/>
              <c:spPr>
                <a:noFill/>
                <a:ln>
                  <a:noFill/>
                </a:ln>
                <a:effectLst/>
              </c:spPr>
              <c:txPr>
                <a:bodyPr rot="0" spcFirstLastPara="1" vertOverflow="ellipsis" vert="horz" wrap="square" lIns="38100" tIns="19050" rIns="38100" bIns="19050" anchor="ctr" anchorCtr="1">
                  <a:spAutoFit/>
                </a:bodyPr>
                <a:lstStyle/>
                <a:p>
                  <a:pPr>
                    <a:defRPr sz="2000" b="1" i="0" u="none" strike="noStrike" kern="1200" spc="0" baseline="0">
                      <a:solidFill>
                        <a:schemeClr val="accent5"/>
                      </a:solidFill>
                      <a:latin typeface="+mn-lt"/>
                      <a:ea typeface="+mn-ea"/>
                      <a:cs typeface="+mn-cs"/>
                    </a:defRPr>
                  </a:pPr>
                  <a:endParaRPr lang="he-IL"/>
                </a:p>
              </c:txPr>
              <c:dLblPos val="outEnd"/>
              <c:showLegendKey val="0"/>
              <c:showVal val="1"/>
              <c:showCatName val="1"/>
              <c:showSerName val="0"/>
              <c:showPercent val="1"/>
              <c:showBubbleSize val="0"/>
              <c:extLst>
                <c:ext xmlns:c16="http://schemas.microsoft.com/office/drawing/2014/chart" uri="{C3380CC4-5D6E-409C-BE32-E72D297353CC}">
                  <c16:uniqueId val="{00000009-6EA1-44BA-8A16-FC082B0BA58B}"/>
                </c:ext>
              </c:extLst>
            </c:dLbl>
            <c:dLbl>
              <c:idx val="5"/>
              <c:spPr>
                <a:noFill/>
                <a:ln>
                  <a:noFill/>
                </a:ln>
                <a:effectLst/>
              </c:spPr>
              <c:txPr>
                <a:bodyPr rot="0" spcFirstLastPara="1" vertOverflow="ellipsis" vert="horz" wrap="square" lIns="38100" tIns="19050" rIns="38100" bIns="19050" anchor="ctr" anchorCtr="1">
                  <a:spAutoFit/>
                </a:bodyPr>
                <a:lstStyle/>
                <a:p>
                  <a:pPr>
                    <a:defRPr sz="2000" b="1" i="0" u="none" strike="noStrike" kern="1200" spc="0" baseline="0">
                      <a:solidFill>
                        <a:schemeClr val="accent6"/>
                      </a:solidFill>
                      <a:latin typeface="+mn-lt"/>
                      <a:ea typeface="+mn-ea"/>
                      <a:cs typeface="+mn-cs"/>
                    </a:defRPr>
                  </a:pPr>
                  <a:endParaRPr lang="he-IL"/>
                </a:p>
              </c:txPr>
              <c:dLblPos val="outEnd"/>
              <c:showLegendKey val="0"/>
              <c:showVal val="1"/>
              <c:showCatName val="1"/>
              <c:showSerName val="0"/>
              <c:showPercent val="1"/>
              <c:showBubbleSize val="0"/>
              <c:extLst>
                <c:ext xmlns:c16="http://schemas.microsoft.com/office/drawing/2014/chart" uri="{C3380CC4-5D6E-409C-BE32-E72D297353CC}">
                  <c16:uniqueId val="{0000000B-6EA1-44BA-8A16-FC082B0BA58B}"/>
                </c:ext>
              </c:extLst>
            </c:dLbl>
            <c:dLbl>
              <c:idx val="6"/>
              <c:spPr>
                <a:noFill/>
                <a:ln>
                  <a:noFill/>
                </a:ln>
                <a:effectLst/>
              </c:spPr>
              <c:txPr>
                <a:bodyPr rot="0" spcFirstLastPara="1" vertOverflow="ellipsis" vert="horz" wrap="square" lIns="38100" tIns="19050" rIns="38100" bIns="19050" anchor="ctr" anchorCtr="1">
                  <a:spAutoFit/>
                </a:bodyPr>
                <a:lstStyle/>
                <a:p>
                  <a:pPr>
                    <a:defRPr sz="2000" b="1" i="0" u="none" strike="noStrike" kern="1200" spc="0" baseline="0">
                      <a:solidFill>
                        <a:schemeClr val="accent1">
                          <a:lumMod val="60000"/>
                        </a:schemeClr>
                      </a:solidFill>
                      <a:latin typeface="+mn-lt"/>
                      <a:ea typeface="+mn-ea"/>
                      <a:cs typeface="+mn-cs"/>
                    </a:defRPr>
                  </a:pPr>
                  <a:endParaRPr lang="he-IL"/>
                </a:p>
              </c:txPr>
              <c:dLblPos val="outEnd"/>
              <c:showLegendKey val="0"/>
              <c:showVal val="1"/>
              <c:showCatName val="1"/>
              <c:showSerName val="0"/>
              <c:showPercent val="1"/>
              <c:showBubbleSize val="0"/>
              <c:extLst>
                <c:ext xmlns:c16="http://schemas.microsoft.com/office/drawing/2014/chart" uri="{C3380CC4-5D6E-409C-BE32-E72D297353CC}">
                  <c16:uniqueId val="{0000000D-6EA1-44BA-8A16-FC082B0BA58B}"/>
                </c:ext>
              </c:extLst>
            </c:dLbl>
            <c:dLbl>
              <c:idx val="7"/>
              <c:spPr>
                <a:noFill/>
                <a:ln>
                  <a:noFill/>
                </a:ln>
                <a:effectLst/>
              </c:spPr>
              <c:txPr>
                <a:bodyPr rot="0" spcFirstLastPara="1" vertOverflow="ellipsis" vert="horz" wrap="square" lIns="38100" tIns="19050" rIns="38100" bIns="19050" anchor="ctr" anchorCtr="1">
                  <a:spAutoFit/>
                </a:bodyPr>
                <a:lstStyle/>
                <a:p>
                  <a:pPr>
                    <a:defRPr sz="2000" b="1" i="0" u="none" strike="noStrike" kern="1200" spc="0" baseline="0">
                      <a:solidFill>
                        <a:schemeClr val="accent2">
                          <a:lumMod val="60000"/>
                        </a:schemeClr>
                      </a:solidFill>
                      <a:latin typeface="+mn-lt"/>
                      <a:ea typeface="+mn-ea"/>
                      <a:cs typeface="+mn-cs"/>
                    </a:defRPr>
                  </a:pPr>
                  <a:endParaRPr lang="he-IL"/>
                </a:p>
              </c:txPr>
              <c:dLblPos val="outEnd"/>
              <c:showLegendKey val="0"/>
              <c:showVal val="1"/>
              <c:showCatName val="1"/>
              <c:showSerName val="0"/>
              <c:showPercent val="1"/>
              <c:showBubbleSize val="0"/>
              <c:extLst>
                <c:ext xmlns:c16="http://schemas.microsoft.com/office/drawing/2014/chart" uri="{C3380CC4-5D6E-409C-BE32-E72D297353CC}">
                  <c16:uniqueId val="{0000000F-6EA1-44BA-8A16-FC082B0BA58B}"/>
                </c:ext>
              </c:extLst>
            </c:dLbl>
            <c:dLbl>
              <c:idx val="8"/>
              <c:spPr>
                <a:noFill/>
                <a:ln>
                  <a:noFill/>
                </a:ln>
                <a:effectLst/>
              </c:spPr>
              <c:txPr>
                <a:bodyPr rot="0" spcFirstLastPara="1" vertOverflow="ellipsis" vert="horz" wrap="square" lIns="38100" tIns="19050" rIns="38100" bIns="19050" anchor="ctr" anchorCtr="1">
                  <a:spAutoFit/>
                </a:bodyPr>
                <a:lstStyle/>
                <a:p>
                  <a:pPr>
                    <a:defRPr sz="2000" b="1" i="0" u="none" strike="noStrike" kern="1200" spc="0" baseline="0">
                      <a:solidFill>
                        <a:schemeClr val="accent3">
                          <a:lumMod val="60000"/>
                        </a:schemeClr>
                      </a:solidFill>
                      <a:latin typeface="+mn-lt"/>
                      <a:ea typeface="+mn-ea"/>
                      <a:cs typeface="+mn-cs"/>
                    </a:defRPr>
                  </a:pPr>
                  <a:endParaRPr lang="he-IL"/>
                </a:p>
              </c:txPr>
              <c:dLblPos val="outEnd"/>
              <c:showLegendKey val="0"/>
              <c:showVal val="1"/>
              <c:showCatName val="1"/>
              <c:showSerName val="0"/>
              <c:showPercent val="1"/>
              <c:showBubbleSize val="0"/>
              <c:extLst>
                <c:ext xmlns:c16="http://schemas.microsoft.com/office/drawing/2014/chart" uri="{C3380CC4-5D6E-409C-BE32-E72D297353CC}">
                  <c16:uniqueId val="{00000011-6EA1-44BA-8A16-FC082B0BA58B}"/>
                </c:ext>
              </c:extLst>
            </c:dLbl>
            <c:dLbl>
              <c:idx val="9"/>
              <c:spPr>
                <a:noFill/>
                <a:ln>
                  <a:noFill/>
                </a:ln>
                <a:effectLst/>
              </c:spPr>
              <c:txPr>
                <a:bodyPr rot="0" spcFirstLastPara="1" vertOverflow="ellipsis" vert="horz" wrap="square" lIns="38100" tIns="19050" rIns="38100" bIns="19050" anchor="ctr" anchorCtr="1">
                  <a:spAutoFit/>
                </a:bodyPr>
                <a:lstStyle/>
                <a:p>
                  <a:pPr>
                    <a:defRPr sz="2000" b="1" i="0" u="none" strike="noStrike" kern="1200" spc="0" baseline="0">
                      <a:solidFill>
                        <a:schemeClr val="accent4">
                          <a:lumMod val="60000"/>
                        </a:schemeClr>
                      </a:solidFill>
                      <a:latin typeface="+mn-lt"/>
                      <a:ea typeface="+mn-ea"/>
                      <a:cs typeface="+mn-cs"/>
                    </a:defRPr>
                  </a:pPr>
                  <a:endParaRPr lang="he-IL"/>
                </a:p>
              </c:txPr>
              <c:dLblPos val="outEnd"/>
              <c:showLegendKey val="0"/>
              <c:showVal val="1"/>
              <c:showCatName val="1"/>
              <c:showSerName val="0"/>
              <c:showPercent val="1"/>
              <c:showBubbleSize val="0"/>
              <c:extLst>
                <c:ext xmlns:c16="http://schemas.microsoft.com/office/drawing/2014/chart" uri="{C3380CC4-5D6E-409C-BE32-E72D297353CC}">
                  <c16:uniqueId val="{00000013-6EA1-44BA-8A16-FC082B0BA58B}"/>
                </c:ext>
              </c:extLst>
            </c:dLbl>
            <c:dLbl>
              <c:idx val="10"/>
              <c:spPr>
                <a:noFill/>
                <a:ln>
                  <a:noFill/>
                </a:ln>
                <a:effectLst/>
              </c:spPr>
              <c:txPr>
                <a:bodyPr rot="0" spcFirstLastPara="1" vertOverflow="ellipsis" vert="horz" wrap="square" lIns="38100" tIns="19050" rIns="38100" bIns="19050" anchor="ctr" anchorCtr="1">
                  <a:spAutoFit/>
                </a:bodyPr>
                <a:lstStyle/>
                <a:p>
                  <a:pPr>
                    <a:defRPr sz="2000" b="1" i="0" u="none" strike="noStrike" kern="1200" spc="0" baseline="0">
                      <a:solidFill>
                        <a:schemeClr val="accent5">
                          <a:lumMod val="60000"/>
                        </a:schemeClr>
                      </a:solidFill>
                      <a:latin typeface="+mn-lt"/>
                      <a:ea typeface="+mn-ea"/>
                      <a:cs typeface="+mn-cs"/>
                    </a:defRPr>
                  </a:pPr>
                  <a:endParaRPr lang="he-IL"/>
                </a:p>
              </c:txPr>
              <c:dLblPos val="outEnd"/>
              <c:showLegendKey val="0"/>
              <c:showVal val="1"/>
              <c:showCatName val="1"/>
              <c:showSerName val="0"/>
              <c:showPercent val="1"/>
              <c:showBubbleSize val="0"/>
              <c:extLst>
                <c:ext xmlns:c16="http://schemas.microsoft.com/office/drawing/2014/chart" uri="{C3380CC4-5D6E-409C-BE32-E72D297353CC}">
                  <c16:uniqueId val="{00000015-6EA1-44BA-8A16-FC082B0BA58B}"/>
                </c:ext>
              </c:extLst>
            </c:dLbl>
            <c:dLbl>
              <c:idx val="11"/>
              <c:spPr>
                <a:noFill/>
                <a:ln>
                  <a:noFill/>
                </a:ln>
                <a:effectLst/>
              </c:spPr>
              <c:txPr>
                <a:bodyPr rot="0" spcFirstLastPara="1" vertOverflow="ellipsis" vert="horz" wrap="square" lIns="38100" tIns="19050" rIns="38100" bIns="19050" anchor="ctr" anchorCtr="1">
                  <a:spAutoFit/>
                </a:bodyPr>
                <a:lstStyle/>
                <a:p>
                  <a:pPr>
                    <a:defRPr sz="2000" b="1" i="0" u="none" strike="noStrike" kern="1200" spc="0" baseline="0">
                      <a:solidFill>
                        <a:schemeClr val="accent6">
                          <a:lumMod val="60000"/>
                        </a:schemeClr>
                      </a:solidFill>
                      <a:latin typeface="+mn-lt"/>
                      <a:ea typeface="+mn-ea"/>
                      <a:cs typeface="+mn-cs"/>
                    </a:defRPr>
                  </a:pPr>
                  <a:endParaRPr lang="he-IL"/>
                </a:p>
              </c:txPr>
              <c:dLblPos val="outEnd"/>
              <c:showLegendKey val="0"/>
              <c:showVal val="1"/>
              <c:showCatName val="1"/>
              <c:showSerName val="0"/>
              <c:showPercent val="1"/>
              <c:showBubbleSize val="0"/>
              <c:extLst>
                <c:ext xmlns:c16="http://schemas.microsoft.com/office/drawing/2014/chart" uri="{C3380CC4-5D6E-409C-BE32-E72D297353CC}">
                  <c16:uniqueId val="{00000017-6EA1-44BA-8A16-FC082B0BA58B}"/>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spc="0" baseline="0">
                    <a:solidFill>
                      <a:schemeClr val="accent1"/>
                    </a:solidFill>
                    <a:latin typeface="+mn-lt"/>
                    <a:ea typeface="+mn-ea"/>
                    <a:cs typeface="+mn-cs"/>
                  </a:defRPr>
                </a:pPr>
                <a:endParaRPr lang="he-IL"/>
              </a:p>
            </c:txPr>
            <c:dLblPos val="out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'ע"פ אקדמי או לא'!$A$2:$A$13</c:f>
              <c:strCache>
                <c:ptCount val="2"/>
                <c:pt idx="0">
                  <c:v>אקדמי</c:v>
                </c:pt>
                <c:pt idx="1">
                  <c:v>לא אקדמי</c:v>
                </c:pt>
              </c:strCache>
            </c:strRef>
          </c:cat>
          <c:val>
            <c:numRef>
              <c:f>'ע"פ אקדמי או לא'!$B$2:$B$13</c:f>
              <c:numCache>
                <c:formatCode>General</c:formatCode>
                <c:ptCount val="12"/>
                <c:pt idx="0">
                  <c:v>547</c:v>
                </c:pt>
                <c:pt idx="1">
                  <c:v>231</c:v>
                </c:pt>
              </c:numCache>
            </c:numRef>
          </c:val>
          <c:extLst>
            <c:ext xmlns:c16="http://schemas.microsoft.com/office/drawing/2014/chart" uri="{C3380CC4-5D6E-409C-BE32-E72D297353CC}">
              <c16:uniqueId val="{00000018-6EA1-44BA-8A16-FC082B0BA58B}"/>
            </c:ext>
          </c:extLst>
        </c:ser>
        <c:dLbls>
          <c:dLblPos val="outEnd"/>
          <c:showLegendKey val="0"/>
          <c:showVal val="1"/>
          <c:showCatName val="0"/>
          <c:showSerName val="0"/>
          <c:showPercent val="0"/>
          <c:showBubbleSize val="0"/>
          <c:showLeaderLines val="1"/>
        </c:dLbls>
        <c:firstSliceAng val="360"/>
      </c:pieChart>
      <c:spPr>
        <a:noFill/>
        <a:ln>
          <a:noFill/>
        </a:ln>
        <a:effectLst/>
      </c:spPr>
    </c:plotArea>
    <c:plotVisOnly val="1"/>
    <c:dispBlanksAs val="gap"/>
    <c:showDLblsOverMax val="0"/>
  </c:chart>
  <c:spPr>
    <a:noFill/>
    <a:ln>
      <a:noFill/>
    </a:ln>
    <a:effectLst/>
  </c:spPr>
  <c:txPr>
    <a:bodyPr/>
    <a:lstStyle/>
    <a:p>
      <a:pPr>
        <a:defRPr/>
      </a:pPr>
      <a:endParaRPr lang="he-IL"/>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r>
              <a:rPr lang="he-IL" sz="2400">
                <a:solidFill>
                  <a:schemeClr val="accent2"/>
                </a:solidFill>
              </a:rPr>
              <a:t>משכים</a:t>
            </a:r>
            <a:endParaRPr lang="he-IL">
              <a:solidFill>
                <a:schemeClr val="accent2"/>
              </a:solidFill>
            </a:endParaRPr>
          </a:p>
        </c:rich>
      </c:tx>
      <c:layout>
        <c:manualLayout>
          <c:xMode val="edge"/>
          <c:yMode val="edge"/>
          <c:x val="0.66798112498696893"/>
          <c:y val="3.5617118777637936E-2"/>
        </c:manualLayout>
      </c:layout>
      <c:overlay val="0"/>
      <c:spPr>
        <a:noFill/>
        <a:ln>
          <a:noFill/>
        </a:ln>
        <a:effectLst/>
      </c:spPr>
      <c:txPr>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endParaRPr lang="he-IL"/>
        </a:p>
      </c:txPr>
    </c:title>
    <c:autoTitleDeleted val="0"/>
    <c:plotArea>
      <c:layout/>
      <c:pieChart>
        <c:varyColors val="1"/>
        <c:dLbls>
          <c:dLblPos val="outEnd"/>
          <c:showLegendKey val="0"/>
          <c:showVal val="1"/>
          <c:showCatName val="0"/>
          <c:showSerName val="0"/>
          <c:showPercent val="0"/>
          <c:showBubbleSize val="0"/>
          <c:showLeaderLines val="0"/>
        </c:dLbls>
        <c:firstSliceAng val="360"/>
      </c:pieChart>
      <c:spPr>
        <a:noFill/>
        <a:ln>
          <a:noFill/>
        </a:ln>
        <a:effectLst/>
      </c:spPr>
    </c:plotArea>
    <c:plotVisOnly val="1"/>
    <c:dispBlanksAs val="gap"/>
    <c:showDLblsOverMax val="0"/>
  </c:chart>
  <c:spPr>
    <a:noFill/>
    <a:ln>
      <a:noFill/>
    </a:ln>
    <a:effectLst/>
  </c:spPr>
  <c:txPr>
    <a:bodyPr/>
    <a:lstStyle/>
    <a:p>
      <a:pPr>
        <a:defRPr/>
      </a:pPr>
      <a:endParaRPr lang="he-IL"/>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000" b="1" i="0" u="none" strike="noStrike" kern="1200" cap="all" baseline="0">
              <a:solidFill>
                <a:schemeClr val="tx1">
                  <a:lumMod val="65000"/>
                  <a:lumOff val="35000"/>
                </a:schemeClr>
              </a:solidFill>
              <a:latin typeface="+mn-lt"/>
              <a:ea typeface="+mn-ea"/>
              <a:cs typeface="+mn-cs"/>
            </a:defRPr>
          </a:pPr>
          <a:endParaRPr lang="he-IL"/>
        </a:p>
      </c:txPr>
    </c:title>
    <c:autoTitleDeleted val="0"/>
    <c:plotArea>
      <c:layout/>
      <c:pieChart>
        <c:varyColors val="1"/>
        <c:ser>
          <c:idx val="0"/>
          <c:order val="0"/>
          <c:tx>
            <c:strRef>
              <c:f>העומק!$B$1</c:f>
              <c:strCache>
                <c:ptCount val="1"/>
                <c:pt idx="0">
                  <c:v>משכים</c:v>
                </c:pt>
              </c:strCache>
            </c:strRef>
          </c:tx>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B424-4D1B-8221-FB4AFC88C3A6}"/>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B424-4D1B-8221-FB4AFC88C3A6}"/>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B424-4D1B-8221-FB4AFC88C3A6}"/>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B424-4D1B-8221-FB4AFC88C3A6}"/>
              </c:ext>
            </c:extLst>
          </c:dPt>
          <c:dPt>
            <c:idx val="4"/>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B424-4D1B-8221-FB4AFC88C3A6}"/>
              </c:ext>
            </c:extLst>
          </c:dPt>
          <c:dPt>
            <c:idx val="5"/>
            <c:bubble3D val="0"/>
            <c:spPr>
              <a:solidFill>
                <a:schemeClr val="accent6"/>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B-B424-4D1B-8221-FB4AFC88C3A6}"/>
              </c:ext>
            </c:extLst>
          </c:dPt>
          <c:dPt>
            <c:idx val="6"/>
            <c:bubble3D val="0"/>
            <c:spPr>
              <a:solidFill>
                <a:schemeClr val="accent1">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D-B424-4D1B-8221-FB4AFC88C3A6}"/>
              </c:ext>
            </c:extLst>
          </c:dPt>
          <c:dPt>
            <c:idx val="7"/>
            <c:bubble3D val="0"/>
            <c:spPr>
              <a:solidFill>
                <a:schemeClr val="accent2">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F-B424-4D1B-8221-FB4AFC88C3A6}"/>
              </c:ext>
            </c:extLst>
          </c:dPt>
          <c:dPt>
            <c:idx val="8"/>
            <c:bubble3D val="0"/>
            <c:spPr>
              <a:solidFill>
                <a:schemeClr val="accent3">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1-B424-4D1B-8221-FB4AFC88C3A6}"/>
              </c:ext>
            </c:extLst>
          </c:dPt>
          <c:dPt>
            <c:idx val="9"/>
            <c:bubble3D val="0"/>
            <c:spPr>
              <a:solidFill>
                <a:schemeClr val="accent4">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3-B424-4D1B-8221-FB4AFC88C3A6}"/>
              </c:ext>
            </c:extLst>
          </c:dPt>
          <c:dLbls>
            <c:dLbl>
              <c:idx val="0"/>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1"/>
                      </a:solidFill>
                      <a:latin typeface="+mn-lt"/>
                      <a:ea typeface="+mn-ea"/>
                      <a:cs typeface="+mn-cs"/>
                    </a:defRPr>
                  </a:pPr>
                  <a:endParaRPr lang="he-IL"/>
                </a:p>
              </c:txPr>
              <c:dLblPos val="outEnd"/>
              <c:showLegendKey val="0"/>
              <c:showVal val="1"/>
              <c:showCatName val="1"/>
              <c:showSerName val="0"/>
              <c:showPercent val="0"/>
              <c:showBubbleSize val="0"/>
              <c:extLst>
                <c:ext xmlns:c16="http://schemas.microsoft.com/office/drawing/2014/chart" uri="{C3380CC4-5D6E-409C-BE32-E72D297353CC}">
                  <c16:uniqueId val="{00000001-B424-4D1B-8221-FB4AFC88C3A6}"/>
                </c:ext>
              </c:extLst>
            </c:dLbl>
            <c:dLbl>
              <c:idx val="1"/>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2"/>
                      </a:solidFill>
                      <a:latin typeface="+mn-lt"/>
                      <a:ea typeface="+mn-ea"/>
                      <a:cs typeface="+mn-cs"/>
                    </a:defRPr>
                  </a:pPr>
                  <a:endParaRPr lang="he-IL"/>
                </a:p>
              </c:txPr>
              <c:dLblPos val="outEnd"/>
              <c:showLegendKey val="0"/>
              <c:showVal val="1"/>
              <c:showCatName val="1"/>
              <c:showSerName val="0"/>
              <c:showPercent val="0"/>
              <c:showBubbleSize val="0"/>
              <c:extLst>
                <c:ext xmlns:c16="http://schemas.microsoft.com/office/drawing/2014/chart" uri="{C3380CC4-5D6E-409C-BE32-E72D297353CC}">
                  <c16:uniqueId val="{00000003-B424-4D1B-8221-FB4AFC88C3A6}"/>
                </c:ext>
              </c:extLst>
            </c:dLbl>
            <c:dLbl>
              <c:idx val="2"/>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3"/>
                      </a:solidFill>
                      <a:latin typeface="+mn-lt"/>
                      <a:ea typeface="+mn-ea"/>
                      <a:cs typeface="+mn-cs"/>
                    </a:defRPr>
                  </a:pPr>
                  <a:endParaRPr lang="he-IL"/>
                </a:p>
              </c:txPr>
              <c:dLblPos val="outEnd"/>
              <c:showLegendKey val="0"/>
              <c:showVal val="1"/>
              <c:showCatName val="1"/>
              <c:showSerName val="0"/>
              <c:showPercent val="0"/>
              <c:showBubbleSize val="0"/>
              <c:extLst>
                <c:ext xmlns:c16="http://schemas.microsoft.com/office/drawing/2014/chart" uri="{C3380CC4-5D6E-409C-BE32-E72D297353CC}">
                  <c16:uniqueId val="{00000005-B424-4D1B-8221-FB4AFC88C3A6}"/>
                </c:ext>
              </c:extLst>
            </c:dLbl>
            <c:dLbl>
              <c:idx val="3"/>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4"/>
                      </a:solidFill>
                      <a:latin typeface="+mn-lt"/>
                      <a:ea typeface="+mn-ea"/>
                      <a:cs typeface="+mn-cs"/>
                    </a:defRPr>
                  </a:pPr>
                  <a:endParaRPr lang="he-IL"/>
                </a:p>
              </c:txPr>
              <c:dLblPos val="outEnd"/>
              <c:showLegendKey val="0"/>
              <c:showVal val="1"/>
              <c:showCatName val="1"/>
              <c:showSerName val="0"/>
              <c:showPercent val="0"/>
              <c:showBubbleSize val="0"/>
              <c:extLst>
                <c:ext xmlns:c16="http://schemas.microsoft.com/office/drawing/2014/chart" uri="{C3380CC4-5D6E-409C-BE32-E72D297353CC}">
                  <c16:uniqueId val="{00000007-B424-4D1B-8221-FB4AFC88C3A6}"/>
                </c:ext>
              </c:extLst>
            </c:dLbl>
            <c:dLbl>
              <c:idx val="4"/>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5"/>
                      </a:solidFill>
                      <a:latin typeface="+mn-lt"/>
                      <a:ea typeface="+mn-ea"/>
                      <a:cs typeface="+mn-cs"/>
                    </a:defRPr>
                  </a:pPr>
                  <a:endParaRPr lang="he-IL"/>
                </a:p>
              </c:txPr>
              <c:dLblPos val="outEnd"/>
              <c:showLegendKey val="0"/>
              <c:showVal val="1"/>
              <c:showCatName val="1"/>
              <c:showSerName val="0"/>
              <c:showPercent val="0"/>
              <c:showBubbleSize val="0"/>
              <c:extLst>
                <c:ext xmlns:c16="http://schemas.microsoft.com/office/drawing/2014/chart" uri="{C3380CC4-5D6E-409C-BE32-E72D297353CC}">
                  <c16:uniqueId val="{00000009-B424-4D1B-8221-FB4AFC88C3A6}"/>
                </c:ext>
              </c:extLst>
            </c:dLbl>
            <c:dLbl>
              <c:idx val="5"/>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6"/>
                      </a:solidFill>
                      <a:latin typeface="+mn-lt"/>
                      <a:ea typeface="+mn-ea"/>
                      <a:cs typeface="+mn-cs"/>
                    </a:defRPr>
                  </a:pPr>
                  <a:endParaRPr lang="he-IL"/>
                </a:p>
              </c:txPr>
              <c:dLblPos val="outEnd"/>
              <c:showLegendKey val="0"/>
              <c:showVal val="1"/>
              <c:showCatName val="1"/>
              <c:showSerName val="0"/>
              <c:showPercent val="0"/>
              <c:showBubbleSize val="0"/>
              <c:extLst>
                <c:ext xmlns:c16="http://schemas.microsoft.com/office/drawing/2014/chart" uri="{C3380CC4-5D6E-409C-BE32-E72D297353CC}">
                  <c16:uniqueId val="{0000000B-B424-4D1B-8221-FB4AFC88C3A6}"/>
                </c:ext>
              </c:extLst>
            </c:dLbl>
            <c:dLbl>
              <c:idx val="6"/>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1">
                          <a:lumMod val="60000"/>
                        </a:schemeClr>
                      </a:solidFill>
                      <a:latin typeface="+mn-lt"/>
                      <a:ea typeface="+mn-ea"/>
                      <a:cs typeface="+mn-cs"/>
                    </a:defRPr>
                  </a:pPr>
                  <a:endParaRPr lang="he-IL"/>
                </a:p>
              </c:txPr>
              <c:dLblPos val="outEnd"/>
              <c:showLegendKey val="0"/>
              <c:showVal val="1"/>
              <c:showCatName val="1"/>
              <c:showSerName val="0"/>
              <c:showPercent val="0"/>
              <c:showBubbleSize val="0"/>
              <c:extLst>
                <c:ext xmlns:c16="http://schemas.microsoft.com/office/drawing/2014/chart" uri="{C3380CC4-5D6E-409C-BE32-E72D297353CC}">
                  <c16:uniqueId val="{0000000D-B424-4D1B-8221-FB4AFC88C3A6}"/>
                </c:ext>
              </c:extLst>
            </c:dLbl>
            <c:dLbl>
              <c:idx val="7"/>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2">
                          <a:lumMod val="60000"/>
                        </a:schemeClr>
                      </a:solidFill>
                      <a:latin typeface="+mn-lt"/>
                      <a:ea typeface="+mn-ea"/>
                      <a:cs typeface="+mn-cs"/>
                    </a:defRPr>
                  </a:pPr>
                  <a:endParaRPr lang="he-IL"/>
                </a:p>
              </c:txPr>
              <c:dLblPos val="outEnd"/>
              <c:showLegendKey val="0"/>
              <c:showVal val="1"/>
              <c:showCatName val="1"/>
              <c:showSerName val="0"/>
              <c:showPercent val="0"/>
              <c:showBubbleSize val="0"/>
              <c:extLst>
                <c:ext xmlns:c16="http://schemas.microsoft.com/office/drawing/2014/chart" uri="{C3380CC4-5D6E-409C-BE32-E72D297353CC}">
                  <c16:uniqueId val="{0000000F-B424-4D1B-8221-FB4AFC88C3A6}"/>
                </c:ext>
              </c:extLst>
            </c:dLbl>
            <c:dLbl>
              <c:idx val="8"/>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3">
                          <a:lumMod val="60000"/>
                        </a:schemeClr>
                      </a:solidFill>
                      <a:latin typeface="+mn-lt"/>
                      <a:ea typeface="+mn-ea"/>
                      <a:cs typeface="+mn-cs"/>
                    </a:defRPr>
                  </a:pPr>
                  <a:endParaRPr lang="he-IL"/>
                </a:p>
              </c:txPr>
              <c:dLblPos val="outEnd"/>
              <c:showLegendKey val="0"/>
              <c:showVal val="1"/>
              <c:showCatName val="1"/>
              <c:showSerName val="0"/>
              <c:showPercent val="0"/>
              <c:showBubbleSize val="0"/>
              <c:extLst>
                <c:ext xmlns:c16="http://schemas.microsoft.com/office/drawing/2014/chart" uri="{C3380CC4-5D6E-409C-BE32-E72D297353CC}">
                  <c16:uniqueId val="{00000011-B424-4D1B-8221-FB4AFC88C3A6}"/>
                </c:ext>
              </c:extLst>
            </c:dLbl>
            <c:dLbl>
              <c:idx val="9"/>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4">
                          <a:lumMod val="60000"/>
                        </a:schemeClr>
                      </a:solidFill>
                      <a:latin typeface="+mn-lt"/>
                      <a:ea typeface="+mn-ea"/>
                      <a:cs typeface="+mn-cs"/>
                    </a:defRPr>
                  </a:pPr>
                  <a:endParaRPr lang="he-IL"/>
                </a:p>
              </c:txPr>
              <c:dLblPos val="outEnd"/>
              <c:showLegendKey val="0"/>
              <c:showVal val="1"/>
              <c:showCatName val="1"/>
              <c:showSerName val="0"/>
              <c:showPercent val="0"/>
              <c:showBubbleSize val="0"/>
              <c:extLst>
                <c:ext xmlns:c16="http://schemas.microsoft.com/office/drawing/2014/chart" uri="{C3380CC4-5D6E-409C-BE32-E72D297353CC}">
                  <c16:uniqueId val="{00000013-B424-4D1B-8221-FB4AFC88C3A6}"/>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1"/>
                    </a:solidFill>
                    <a:latin typeface="+mn-lt"/>
                    <a:ea typeface="+mn-ea"/>
                    <a:cs typeface="+mn-cs"/>
                  </a:defRPr>
                </a:pPr>
                <a:endParaRPr lang="he-IL"/>
              </a:p>
            </c:txPr>
            <c:dLblPos val="out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העומק!$A$2:$A$11</c:f>
              <c:strCache>
                <c:ptCount val="5"/>
                <c:pt idx="0">
                  <c:v>סיורים גיאוגרפיים</c:v>
                </c:pt>
                <c:pt idx="1">
                  <c:v>אסטרטגיה</c:v>
                </c:pt>
                <c:pt idx="2">
                  <c:v>מדינאות וסיורי חו"ל</c:v>
                </c:pt>
                <c:pt idx="3">
                  <c:v>סכסוך הישראלי</c:v>
                </c:pt>
                <c:pt idx="4">
                  <c:v>עבודה שנתית</c:v>
                </c:pt>
              </c:strCache>
            </c:strRef>
          </c:cat>
          <c:val>
            <c:numRef>
              <c:f>העומק!$B$2:$B$11</c:f>
              <c:numCache>
                <c:formatCode>General</c:formatCode>
                <c:ptCount val="10"/>
                <c:pt idx="0">
                  <c:v>71</c:v>
                </c:pt>
                <c:pt idx="1">
                  <c:v>79</c:v>
                </c:pt>
                <c:pt idx="2">
                  <c:v>136</c:v>
                </c:pt>
                <c:pt idx="3">
                  <c:v>55</c:v>
                </c:pt>
                <c:pt idx="4">
                  <c:v>60</c:v>
                </c:pt>
              </c:numCache>
            </c:numRef>
          </c:val>
          <c:extLst>
            <c:ext xmlns:c16="http://schemas.microsoft.com/office/drawing/2014/chart" uri="{C3380CC4-5D6E-409C-BE32-E72D297353CC}">
              <c16:uniqueId val="{00000014-B424-4D1B-8221-FB4AFC88C3A6}"/>
            </c:ext>
          </c:extLst>
        </c:ser>
        <c:dLbls>
          <c:dLblPos val="outEnd"/>
          <c:showLegendKey val="0"/>
          <c:showVal val="1"/>
          <c:showCatName val="0"/>
          <c:showSerName val="0"/>
          <c:showPercent val="0"/>
          <c:showBubbleSize val="0"/>
          <c:showLeaderLines val="1"/>
        </c:dLbls>
        <c:firstSliceAng val="360"/>
      </c:pieChart>
      <c:spPr>
        <a:noFill/>
        <a:ln>
          <a:noFill/>
        </a:ln>
        <a:effectLst/>
      </c:spPr>
    </c:plotArea>
    <c:plotVisOnly val="1"/>
    <c:dispBlanksAs val="gap"/>
    <c:showDLblsOverMax val="0"/>
  </c:chart>
  <c:spPr>
    <a:noFill/>
    <a:ln>
      <a:noFill/>
    </a:ln>
    <a:effectLst/>
  </c:spPr>
  <c:txPr>
    <a:bodyPr/>
    <a:lstStyle/>
    <a:p>
      <a:pPr>
        <a:defRPr/>
      </a:pPr>
      <a:endParaRPr lang="he-IL"/>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654ABC3-0FB7-4C33-A6F8-46536939B73D}" type="doc">
      <dgm:prSet loTypeId="urn:microsoft.com/office/officeart/2005/8/layout/arrow3" loCatId="relationship" qsTypeId="urn:microsoft.com/office/officeart/2005/8/quickstyle/simple1" qsCatId="simple" csTypeId="urn:microsoft.com/office/officeart/2005/8/colors/accent1_2" csCatId="accent1" phldr="1"/>
      <dgm:spPr>
        <a:scene3d>
          <a:camera prst="orthographicFront">
            <a:rot lat="0" lon="0" rev="0"/>
          </a:camera>
          <a:lightRig rig="contrasting" dir="t">
            <a:rot lat="0" lon="0" rev="1500000"/>
          </a:lightRig>
        </a:scene3d>
      </dgm:spPr>
      <dgm:t>
        <a:bodyPr/>
        <a:lstStyle/>
        <a:p>
          <a:pPr rtl="1"/>
          <a:endParaRPr lang="he-IL"/>
        </a:p>
      </dgm:t>
    </dgm:pt>
    <dgm:pt modelId="{24CF3317-4BFB-49DB-9849-1530F57659FD}">
      <dgm:prSet phldrT="[טקסט]"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1"/>
          <a:r>
            <a:rPr lang="he-IL" sz="1800" dirty="0">
              <a:latin typeface="David" panose="020E0502060401010101" pitchFamily="34" charset="-79"/>
              <a:cs typeface="David" panose="020E0502060401010101" pitchFamily="34" charset="-79"/>
            </a:rPr>
            <a:t>יותר ולרוחב </a:t>
          </a:r>
          <a:r>
            <a:rPr lang="he-IL" sz="1050" dirty="0">
              <a:latin typeface="David" panose="020E0502060401010101" pitchFamily="34" charset="-79"/>
              <a:cs typeface="David" panose="020E0502060401010101" pitchFamily="34" charset="-79"/>
            </a:rPr>
            <a:t>(</a:t>
          </a:r>
          <a:r>
            <a:rPr lang="he-IL" sz="1200" dirty="0">
              <a:latin typeface="David" panose="020E0502060401010101" pitchFamily="34" charset="-79"/>
              <a:cs typeface="David" panose="020E0502060401010101" pitchFamily="34" charset="-79"/>
            </a:rPr>
            <a:t>העומק הוא הרוחב)</a:t>
          </a:r>
        </a:p>
      </dgm:t>
    </dgm:pt>
    <dgm:pt modelId="{FE1F5E50-2501-47B9-9AD9-DB1B0D8BC9EE}" type="parTrans" cxnId="{DAFE715F-E8AC-4948-B542-C9E9348ADC7F}">
      <dgm:prSet/>
      <dgm:spPr/>
      <dgm:t>
        <a:bodyPr/>
        <a:lstStyle/>
        <a:p>
          <a:pPr rtl="1"/>
          <a:endParaRPr lang="he-IL"/>
        </a:p>
      </dgm:t>
    </dgm:pt>
    <dgm:pt modelId="{A0F1C9B1-2B46-41D5-B31F-EADCD6455C52}" type="sibTrans" cxnId="{DAFE715F-E8AC-4948-B542-C9E9348ADC7F}">
      <dgm:prSet/>
      <dgm:spPr/>
      <dgm:t>
        <a:bodyPr/>
        <a:lstStyle/>
        <a:p>
          <a:pPr rtl="1"/>
          <a:endParaRPr lang="he-IL"/>
        </a:p>
      </dgm:t>
    </dgm:pt>
    <dgm:pt modelId="{D8CCA0E2-AD8F-42A6-B620-AFC38BDA1BD6}">
      <dgm:prSet phldrT="[טקסט]"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1"/>
          <a:r>
            <a:rPr lang="he-IL" sz="1800" dirty="0">
              <a:latin typeface="David" panose="020E0502060401010101" pitchFamily="34" charset="-79"/>
              <a:cs typeface="David" panose="020E0502060401010101" pitchFamily="34" charset="-79"/>
            </a:rPr>
            <a:t>פחות ולעומק </a:t>
          </a:r>
          <a:r>
            <a:rPr lang="he-IL" sz="1200" dirty="0">
              <a:latin typeface="David" panose="020E0502060401010101" pitchFamily="34" charset="-79"/>
              <a:cs typeface="David" panose="020E0502060401010101" pitchFamily="34" charset="-79"/>
            </a:rPr>
            <a:t>(הרוחב הוא העומק)</a:t>
          </a:r>
        </a:p>
      </dgm:t>
    </dgm:pt>
    <dgm:pt modelId="{FB0AC81F-A980-4D45-A5FC-6497DCEE51B9}" type="parTrans" cxnId="{A25D3E88-26D5-4EF3-B6CF-2AAD671EDB4E}">
      <dgm:prSet/>
      <dgm:spPr/>
      <dgm:t>
        <a:bodyPr/>
        <a:lstStyle/>
        <a:p>
          <a:pPr rtl="1"/>
          <a:endParaRPr lang="he-IL"/>
        </a:p>
      </dgm:t>
    </dgm:pt>
    <dgm:pt modelId="{A86FEE29-5D5C-4324-AF4A-EA1023432E2F}" type="sibTrans" cxnId="{A25D3E88-26D5-4EF3-B6CF-2AAD671EDB4E}">
      <dgm:prSet/>
      <dgm:spPr/>
      <dgm:t>
        <a:bodyPr/>
        <a:lstStyle/>
        <a:p>
          <a:pPr rtl="1"/>
          <a:endParaRPr lang="he-IL"/>
        </a:p>
      </dgm:t>
    </dgm:pt>
    <dgm:pt modelId="{67F9948B-E00B-48D7-953D-C0720E1F5796}" type="pres">
      <dgm:prSet presAssocID="{5654ABC3-0FB7-4C33-A6F8-46536939B73D}" presName="compositeShape" presStyleCnt="0">
        <dgm:presLayoutVars>
          <dgm:chMax val="2"/>
          <dgm:dir/>
          <dgm:resizeHandles val="exact"/>
        </dgm:presLayoutVars>
      </dgm:prSet>
      <dgm:spPr/>
    </dgm:pt>
    <dgm:pt modelId="{DEABD9E1-D69A-47C1-BCE7-EE00F7D1D3AF}" type="pres">
      <dgm:prSet presAssocID="{5654ABC3-0FB7-4C33-A6F8-46536939B73D}" presName="divider" presStyleLbl="fgShp" presStyleIdx="0" presStyleCnt="1"/>
      <dgm:spPr>
        <a:solidFill>
          <a:srgbClr val="00B05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5D8E0769-1B7D-4DAE-BE74-5FE0CEB0F6BD}" type="pres">
      <dgm:prSet presAssocID="{24CF3317-4BFB-49DB-9849-1530F57659FD}" presName="downArrow" presStyleLbl="node1" presStyleIdx="0" presStyleCnt="2"/>
      <dgm:spPr>
        <a:solidFill>
          <a:srgbClr val="00B05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8D1F255E-5D6E-441A-8C20-905921CAEBDA}" type="pres">
      <dgm:prSet presAssocID="{24CF3317-4BFB-49DB-9849-1530F57659FD}" presName="downArrowText" presStyleLbl="revTx" presStyleIdx="0" presStyleCnt="2" custScaleX="177597" custLinFactNeighborX="32" custLinFactNeighborY="-55">
        <dgm:presLayoutVars>
          <dgm:bulletEnabled val="1"/>
        </dgm:presLayoutVars>
      </dgm:prSet>
      <dgm:spPr/>
    </dgm:pt>
    <dgm:pt modelId="{36591505-9FEE-4448-B10B-77943DB41160}" type="pres">
      <dgm:prSet presAssocID="{D8CCA0E2-AD8F-42A6-B620-AFC38BDA1BD6}" presName="upArrow" presStyleLbl="node1" presStyleIdx="1" presStyleCnt="2"/>
      <dgm:spPr>
        <a:solidFill>
          <a:srgbClr val="00B05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C2F3273D-0ABF-4BD5-8735-E91177D47B75}" type="pres">
      <dgm:prSet presAssocID="{D8CCA0E2-AD8F-42A6-B620-AFC38BDA1BD6}" presName="upArrowText" presStyleLbl="revTx" presStyleIdx="1" presStyleCnt="2" custScaleX="193750">
        <dgm:presLayoutVars>
          <dgm:bulletEnabled val="1"/>
        </dgm:presLayoutVars>
      </dgm:prSet>
      <dgm:spPr/>
    </dgm:pt>
  </dgm:ptLst>
  <dgm:cxnLst>
    <dgm:cxn modelId="{DAFE715F-E8AC-4948-B542-C9E9348ADC7F}" srcId="{5654ABC3-0FB7-4C33-A6F8-46536939B73D}" destId="{24CF3317-4BFB-49DB-9849-1530F57659FD}" srcOrd="0" destOrd="0" parTransId="{FE1F5E50-2501-47B9-9AD9-DB1B0D8BC9EE}" sibTransId="{A0F1C9B1-2B46-41D5-B31F-EADCD6455C52}"/>
    <dgm:cxn modelId="{A25D3E88-26D5-4EF3-B6CF-2AAD671EDB4E}" srcId="{5654ABC3-0FB7-4C33-A6F8-46536939B73D}" destId="{D8CCA0E2-AD8F-42A6-B620-AFC38BDA1BD6}" srcOrd="1" destOrd="0" parTransId="{FB0AC81F-A980-4D45-A5FC-6497DCEE51B9}" sibTransId="{A86FEE29-5D5C-4324-AF4A-EA1023432E2F}"/>
    <dgm:cxn modelId="{68361392-63E5-4315-A211-D2DC567B89E8}" type="presOf" srcId="{D8CCA0E2-AD8F-42A6-B620-AFC38BDA1BD6}" destId="{C2F3273D-0ABF-4BD5-8735-E91177D47B75}" srcOrd="0" destOrd="0" presId="urn:microsoft.com/office/officeart/2005/8/layout/arrow3"/>
    <dgm:cxn modelId="{314C8EC8-6213-4FA9-A534-60B600334088}" type="presOf" srcId="{5654ABC3-0FB7-4C33-A6F8-46536939B73D}" destId="{67F9948B-E00B-48D7-953D-C0720E1F5796}" srcOrd="0" destOrd="0" presId="urn:microsoft.com/office/officeart/2005/8/layout/arrow3"/>
    <dgm:cxn modelId="{67A2C2DD-5261-418D-A96A-C6A53A174CA6}" type="presOf" srcId="{24CF3317-4BFB-49DB-9849-1530F57659FD}" destId="{8D1F255E-5D6E-441A-8C20-905921CAEBDA}" srcOrd="0" destOrd="0" presId="urn:microsoft.com/office/officeart/2005/8/layout/arrow3"/>
    <dgm:cxn modelId="{A331574F-727E-4BAE-92BB-320589D0BCA4}" type="presParOf" srcId="{67F9948B-E00B-48D7-953D-C0720E1F5796}" destId="{DEABD9E1-D69A-47C1-BCE7-EE00F7D1D3AF}" srcOrd="0" destOrd="0" presId="urn:microsoft.com/office/officeart/2005/8/layout/arrow3"/>
    <dgm:cxn modelId="{BFB7BF83-69EE-48F4-8AC5-CA9FD38EE929}" type="presParOf" srcId="{67F9948B-E00B-48D7-953D-C0720E1F5796}" destId="{5D8E0769-1B7D-4DAE-BE74-5FE0CEB0F6BD}" srcOrd="1" destOrd="0" presId="urn:microsoft.com/office/officeart/2005/8/layout/arrow3"/>
    <dgm:cxn modelId="{D12655B8-308D-45E2-9A20-2FB2D042E140}" type="presParOf" srcId="{67F9948B-E00B-48D7-953D-C0720E1F5796}" destId="{8D1F255E-5D6E-441A-8C20-905921CAEBDA}" srcOrd="2" destOrd="0" presId="urn:microsoft.com/office/officeart/2005/8/layout/arrow3"/>
    <dgm:cxn modelId="{0D285C50-32AA-4B6D-9549-394A72FC0693}" type="presParOf" srcId="{67F9948B-E00B-48D7-953D-C0720E1F5796}" destId="{36591505-9FEE-4448-B10B-77943DB41160}" srcOrd="3" destOrd="0" presId="urn:microsoft.com/office/officeart/2005/8/layout/arrow3"/>
    <dgm:cxn modelId="{DA2738B6-4277-47B8-8A35-8D625B885D24}" type="presParOf" srcId="{67F9948B-E00B-48D7-953D-C0720E1F5796}" destId="{C2F3273D-0ABF-4BD5-8735-E91177D47B75}" srcOrd="4" destOrd="0" presId="urn:microsoft.com/office/officeart/2005/8/layout/arrow3"/>
  </dgm:cxnLst>
  <dgm:bg>
    <a:solidFill>
      <a:schemeClr val="bg1"/>
    </a:solidFill>
  </dgm:bg>
  <dgm:whole>
    <a:ln>
      <a:solidFill>
        <a:schemeClr val="bg2">
          <a:lumMod val="90000"/>
        </a:schemeClr>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654ABC3-0FB7-4C33-A6F8-46536939B73D}" type="doc">
      <dgm:prSet loTypeId="urn:microsoft.com/office/officeart/2005/8/layout/arrow3" loCatId="relationship" qsTypeId="urn:microsoft.com/office/officeart/2005/8/quickstyle/simple1" qsCatId="simple" csTypeId="urn:microsoft.com/office/officeart/2005/8/colors/accent1_2" csCatId="accent1" phldr="1"/>
      <dgm:spPr>
        <a:scene3d>
          <a:camera prst="orthographicFront">
            <a:rot lat="0" lon="0" rev="0"/>
          </a:camera>
          <a:lightRig rig="contrasting" dir="t">
            <a:rot lat="0" lon="0" rev="1500000"/>
          </a:lightRig>
        </a:scene3d>
      </dgm:spPr>
      <dgm:t>
        <a:bodyPr/>
        <a:lstStyle/>
        <a:p>
          <a:pPr rtl="1"/>
          <a:endParaRPr lang="he-IL"/>
        </a:p>
      </dgm:t>
    </dgm:pt>
    <dgm:pt modelId="{24CF3317-4BFB-49DB-9849-1530F57659FD}">
      <dgm:prSet phldrT="[טקסט]"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1"/>
          <a:r>
            <a:rPr lang="he-IL" sz="1800" dirty="0">
              <a:latin typeface="David" panose="020E0502060401010101" pitchFamily="34" charset="-79"/>
              <a:cs typeface="David" panose="020E0502060401010101" pitchFamily="34" charset="-79"/>
            </a:rPr>
            <a:t>גיבוש צוות בכיר לומד</a:t>
          </a:r>
        </a:p>
      </dgm:t>
    </dgm:pt>
    <dgm:pt modelId="{FE1F5E50-2501-47B9-9AD9-DB1B0D8BC9EE}" type="parTrans" cxnId="{DAFE715F-E8AC-4948-B542-C9E9348ADC7F}">
      <dgm:prSet/>
      <dgm:spPr/>
      <dgm:t>
        <a:bodyPr/>
        <a:lstStyle/>
        <a:p>
          <a:pPr rtl="1"/>
          <a:endParaRPr lang="he-IL"/>
        </a:p>
      </dgm:t>
    </dgm:pt>
    <dgm:pt modelId="{A0F1C9B1-2B46-41D5-B31F-EADCD6455C52}" type="sibTrans" cxnId="{DAFE715F-E8AC-4948-B542-C9E9348ADC7F}">
      <dgm:prSet/>
      <dgm:spPr/>
      <dgm:t>
        <a:bodyPr/>
        <a:lstStyle/>
        <a:p>
          <a:pPr rtl="1"/>
          <a:endParaRPr lang="he-IL"/>
        </a:p>
      </dgm:t>
    </dgm:pt>
    <dgm:pt modelId="{D8CCA0E2-AD8F-42A6-B620-AFC38BDA1BD6}">
      <dgm:prSet phldrT="[טקסט]"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1"/>
          <a:r>
            <a:rPr lang="he-IL" sz="1800" dirty="0">
              <a:latin typeface="David" panose="020E0502060401010101" pitchFamily="34" charset="-79"/>
              <a:cs typeface="David" panose="020E0502060401010101" pitchFamily="34" charset="-79"/>
            </a:rPr>
            <a:t>גיבוש בכיר לומד (איתן)</a:t>
          </a:r>
        </a:p>
      </dgm:t>
    </dgm:pt>
    <dgm:pt modelId="{FB0AC81F-A980-4D45-A5FC-6497DCEE51B9}" type="parTrans" cxnId="{A25D3E88-26D5-4EF3-B6CF-2AAD671EDB4E}">
      <dgm:prSet/>
      <dgm:spPr/>
      <dgm:t>
        <a:bodyPr/>
        <a:lstStyle/>
        <a:p>
          <a:pPr rtl="1"/>
          <a:endParaRPr lang="he-IL"/>
        </a:p>
      </dgm:t>
    </dgm:pt>
    <dgm:pt modelId="{A86FEE29-5D5C-4324-AF4A-EA1023432E2F}" type="sibTrans" cxnId="{A25D3E88-26D5-4EF3-B6CF-2AAD671EDB4E}">
      <dgm:prSet/>
      <dgm:spPr/>
      <dgm:t>
        <a:bodyPr/>
        <a:lstStyle/>
        <a:p>
          <a:pPr rtl="1"/>
          <a:endParaRPr lang="he-IL"/>
        </a:p>
      </dgm:t>
    </dgm:pt>
    <dgm:pt modelId="{67F9948B-E00B-48D7-953D-C0720E1F5796}" type="pres">
      <dgm:prSet presAssocID="{5654ABC3-0FB7-4C33-A6F8-46536939B73D}" presName="compositeShape" presStyleCnt="0">
        <dgm:presLayoutVars>
          <dgm:chMax val="2"/>
          <dgm:dir/>
          <dgm:resizeHandles val="exact"/>
        </dgm:presLayoutVars>
      </dgm:prSet>
      <dgm:spPr/>
    </dgm:pt>
    <dgm:pt modelId="{DEABD9E1-D69A-47C1-BCE7-EE00F7D1D3AF}" type="pres">
      <dgm:prSet presAssocID="{5654ABC3-0FB7-4C33-A6F8-46536939B73D}" presName="divider" presStyleLbl="fgShp" presStyleIdx="0" presStyleCnt="1"/>
      <dgm:spPr>
        <a:solidFill>
          <a:srgbClr val="7030A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5D8E0769-1B7D-4DAE-BE74-5FE0CEB0F6BD}" type="pres">
      <dgm:prSet presAssocID="{24CF3317-4BFB-49DB-9849-1530F57659FD}" presName="downArrow" presStyleLbl="node1" presStyleIdx="0" presStyleCnt="2"/>
      <dgm:spPr>
        <a:solidFill>
          <a:srgbClr val="7030A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8D1F255E-5D6E-441A-8C20-905921CAEBDA}" type="pres">
      <dgm:prSet presAssocID="{24CF3317-4BFB-49DB-9849-1530F57659FD}" presName="downArrowText" presStyleLbl="revTx" presStyleIdx="0" presStyleCnt="2" custScaleX="160757">
        <dgm:presLayoutVars>
          <dgm:bulletEnabled val="1"/>
        </dgm:presLayoutVars>
      </dgm:prSet>
      <dgm:spPr/>
    </dgm:pt>
    <dgm:pt modelId="{36591505-9FEE-4448-B10B-77943DB41160}" type="pres">
      <dgm:prSet presAssocID="{D8CCA0E2-AD8F-42A6-B620-AFC38BDA1BD6}" presName="upArrow" presStyleLbl="node1" presStyleIdx="1" presStyleCnt="2"/>
      <dgm:spPr>
        <a:solidFill>
          <a:srgbClr val="7030A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C2F3273D-0ABF-4BD5-8735-E91177D47B75}" type="pres">
      <dgm:prSet presAssocID="{D8CCA0E2-AD8F-42A6-B620-AFC38BDA1BD6}" presName="upArrowText" presStyleLbl="revTx" presStyleIdx="1" presStyleCnt="2" custScaleX="229112" custLinFactNeighborY="-12930">
        <dgm:presLayoutVars>
          <dgm:bulletEnabled val="1"/>
        </dgm:presLayoutVars>
      </dgm:prSet>
      <dgm:spPr/>
    </dgm:pt>
  </dgm:ptLst>
  <dgm:cxnLst>
    <dgm:cxn modelId="{DAFE715F-E8AC-4948-B542-C9E9348ADC7F}" srcId="{5654ABC3-0FB7-4C33-A6F8-46536939B73D}" destId="{24CF3317-4BFB-49DB-9849-1530F57659FD}" srcOrd="0" destOrd="0" parTransId="{FE1F5E50-2501-47B9-9AD9-DB1B0D8BC9EE}" sibTransId="{A0F1C9B1-2B46-41D5-B31F-EADCD6455C52}"/>
    <dgm:cxn modelId="{A25D3E88-26D5-4EF3-B6CF-2AAD671EDB4E}" srcId="{5654ABC3-0FB7-4C33-A6F8-46536939B73D}" destId="{D8CCA0E2-AD8F-42A6-B620-AFC38BDA1BD6}" srcOrd="1" destOrd="0" parTransId="{FB0AC81F-A980-4D45-A5FC-6497DCEE51B9}" sibTransId="{A86FEE29-5D5C-4324-AF4A-EA1023432E2F}"/>
    <dgm:cxn modelId="{6B659295-22CA-442F-8BA0-31DA7924D602}" type="presOf" srcId="{5654ABC3-0FB7-4C33-A6F8-46536939B73D}" destId="{67F9948B-E00B-48D7-953D-C0720E1F5796}" srcOrd="0" destOrd="0" presId="urn:microsoft.com/office/officeart/2005/8/layout/arrow3"/>
    <dgm:cxn modelId="{8F8A73CC-644F-4960-8B73-87F1A695EBB8}" type="presOf" srcId="{D8CCA0E2-AD8F-42A6-B620-AFC38BDA1BD6}" destId="{C2F3273D-0ABF-4BD5-8735-E91177D47B75}" srcOrd="0" destOrd="0" presId="urn:microsoft.com/office/officeart/2005/8/layout/arrow3"/>
    <dgm:cxn modelId="{6CCFB7F4-9EE9-44B2-8D0B-E6F72FC810F0}" type="presOf" srcId="{24CF3317-4BFB-49DB-9849-1530F57659FD}" destId="{8D1F255E-5D6E-441A-8C20-905921CAEBDA}" srcOrd="0" destOrd="0" presId="urn:microsoft.com/office/officeart/2005/8/layout/arrow3"/>
    <dgm:cxn modelId="{62D21548-AA2B-411D-B69C-AFD51AB84CA0}" type="presParOf" srcId="{67F9948B-E00B-48D7-953D-C0720E1F5796}" destId="{DEABD9E1-D69A-47C1-BCE7-EE00F7D1D3AF}" srcOrd="0" destOrd="0" presId="urn:microsoft.com/office/officeart/2005/8/layout/arrow3"/>
    <dgm:cxn modelId="{4C208579-6A0C-4D47-BCBC-FC2B264D27A4}" type="presParOf" srcId="{67F9948B-E00B-48D7-953D-C0720E1F5796}" destId="{5D8E0769-1B7D-4DAE-BE74-5FE0CEB0F6BD}" srcOrd="1" destOrd="0" presId="urn:microsoft.com/office/officeart/2005/8/layout/arrow3"/>
    <dgm:cxn modelId="{41778B65-88A1-4B49-874D-D59458CBA89A}" type="presParOf" srcId="{67F9948B-E00B-48D7-953D-C0720E1F5796}" destId="{8D1F255E-5D6E-441A-8C20-905921CAEBDA}" srcOrd="2" destOrd="0" presId="urn:microsoft.com/office/officeart/2005/8/layout/arrow3"/>
    <dgm:cxn modelId="{251902C0-CDA6-4B98-B49E-63184D72AC4E}" type="presParOf" srcId="{67F9948B-E00B-48D7-953D-C0720E1F5796}" destId="{36591505-9FEE-4448-B10B-77943DB41160}" srcOrd="3" destOrd="0" presId="urn:microsoft.com/office/officeart/2005/8/layout/arrow3"/>
    <dgm:cxn modelId="{95DF73A1-73DE-41BC-B28F-E3E41D855081}" type="presParOf" srcId="{67F9948B-E00B-48D7-953D-C0720E1F5796}" destId="{C2F3273D-0ABF-4BD5-8735-E91177D47B75}" srcOrd="4" destOrd="0" presId="urn:microsoft.com/office/officeart/2005/8/layout/arrow3"/>
  </dgm:cxnLst>
  <dgm:bg>
    <a:solidFill>
      <a:schemeClr val="bg1"/>
    </a:solidFill>
  </dgm:bg>
  <dgm:whole>
    <a:ln>
      <a:solidFill>
        <a:schemeClr val="bg2">
          <a:lumMod val="90000"/>
        </a:schemeClr>
      </a:solidFill>
    </a:ln>
  </dgm:whole>
  <dgm:extLst>
    <a:ext uri="http://schemas.microsoft.com/office/drawing/2008/diagram">
      <dsp:dataModelExt xmlns:dsp="http://schemas.microsoft.com/office/drawing/2008/diagram" relId="rId21"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654ABC3-0FB7-4C33-A6F8-46536939B73D}" type="doc">
      <dgm:prSet loTypeId="urn:microsoft.com/office/officeart/2005/8/layout/arrow3" loCatId="relationship" qsTypeId="urn:microsoft.com/office/officeart/2005/8/quickstyle/simple1" qsCatId="simple" csTypeId="urn:microsoft.com/office/officeart/2005/8/colors/accent1_2" csCatId="accent1" phldr="1"/>
      <dgm:spPr>
        <a:scene3d>
          <a:camera prst="orthographicFront">
            <a:rot lat="0" lon="0" rev="0"/>
          </a:camera>
          <a:lightRig rig="contrasting" dir="t">
            <a:rot lat="0" lon="0" rev="1500000"/>
          </a:lightRig>
        </a:scene3d>
      </dgm:spPr>
      <dgm:t>
        <a:bodyPr/>
        <a:lstStyle/>
        <a:p>
          <a:pPr rtl="1"/>
          <a:endParaRPr lang="he-IL"/>
        </a:p>
      </dgm:t>
    </dgm:pt>
    <dgm:pt modelId="{24CF3317-4BFB-49DB-9849-1530F57659FD}">
      <dgm:prSet phldrT="[טקסט]"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1"/>
          <a:r>
            <a:rPr lang="he-IL" sz="1800" dirty="0">
              <a:latin typeface="David" panose="020E0502060401010101" pitchFamily="34" charset="-79"/>
              <a:cs typeface="David" panose="020E0502060401010101" pitchFamily="34" charset="-79"/>
            </a:rPr>
            <a:t>המדריך כמפקד וחונך</a:t>
          </a:r>
        </a:p>
      </dgm:t>
    </dgm:pt>
    <dgm:pt modelId="{FE1F5E50-2501-47B9-9AD9-DB1B0D8BC9EE}" type="parTrans" cxnId="{DAFE715F-E8AC-4948-B542-C9E9348ADC7F}">
      <dgm:prSet/>
      <dgm:spPr/>
      <dgm:t>
        <a:bodyPr/>
        <a:lstStyle/>
        <a:p>
          <a:pPr rtl="1"/>
          <a:endParaRPr lang="he-IL"/>
        </a:p>
      </dgm:t>
    </dgm:pt>
    <dgm:pt modelId="{A0F1C9B1-2B46-41D5-B31F-EADCD6455C52}" type="sibTrans" cxnId="{DAFE715F-E8AC-4948-B542-C9E9348ADC7F}">
      <dgm:prSet/>
      <dgm:spPr/>
      <dgm:t>
        <a:bodyPr/>
        <a:lstStyle/>
        <a:p>
          <a:pPr rtl="1"/>
          <a:endParaRPr lang="he-IL"/>
        </a:p>
      </dgm:t>
    </dgm:pt>
    <dgm:pt modelId="{D8CCA0E2-AD8F-42A6-B620-AFC38BDA1BD6}">
      <dgm:prSet phldrT="[טקסט]"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1"/>
          <a:r>
            <a:rPr lang="he-IL" sz="1800" dirty="0">
              <a:latin typeface="David" panose="020E0502060401010101" pitchFamily="34" charset="-79"/>
              <a:cs typeface="David" panose="020E0502060401010101" pitchFamily="34" charset="-79"/>
            </a:rPr>
            <a:t>המדריך </a:t>
          </a:r>
          <a:br>
            <a:rPr lang="en-US" sz="1800" dirty="0">
              <a:latin typeface="David" panose="020E0502060401010101" pitchFamily="34" charset="-79"/>
              <a:cs typeface="David" panose="020E0502060401010101" pitchFamily="34" charset="-79"/>
            </a:rPr>
          </a:br>
          <a:r>
            <a:rPr lang="he-IL" sz="1800" dirty="0">
              <a:latin typeface="David" panose="020E0502060401010101" pitchFamily="34" charset="-79"/>
              <a:cs typeface="David" panose="020E0502060401010101" pitchFamily="34" charset="-79"/>
            </a:rPr>
            <a:t>כמוביל</a:t>
          </a:r>
          <a:r>
            <a:rPr lang="en-US" sz="1800" dirty="0">
              <a:latin typeface="David" panose="020E0502060401010101" pitchFamily="34" charset="-79"/>
              <a:cs typeface="David" panose="020E0502060401010101" pitchFamily="34" charset="-79"/>
            </a:rPr>
            <a:t>/</a:t>
          </a:r>
          <a:r>
            <a:rPr lang="he-IL" sz="1800" dirty="0">
              <a:latin typeface="David" panose="020E0502060401010101" pitchFamily="34" charset="-79"/>
              <a:cs typeface="David" panose="020E0502060401010101" pitchFamily="34" charset="-79"/>
            </a:rPr>
            <a:t> מתאם </a:t>
          </a:r>
          <a:br>
            <a:rPr lang="en-US" sz="1800" dirty="0">
              <a:latin typeface="David" panose="020E0502060401010101" pitchFamily="34" charset="-79"/>
              <a:cs typeface="David" panose="020E0502060401010101" pitchFamily="34" charset="-79"/>
            </a:rPr>
          </a:br>
          <a:r>
            <a:rPr lang="he-IL" sz="1800" dirty="0">
              <a:latin typeface="David" panose="020E0502060401010101" pitchFamily="34" charset="-79"/>
              <a:cs typeface="David" panose="020E0502060401010101" pitchFamily="34" charset="-79"/>
            </a:rPr>
            <a:t>אשכול לימוד</a:t>
          </a:r>
        </a:p>
      </dgm:t>
    </dgm:pt>
    <dgm:pt modelId="{FB0AC81F-A980-4D45-A5FC-6497DCEE51B9}" type="parTrans" cxnId="{A25D3E88-26D5-4EF3-B6CF-2AAD671EDB4E}">
      <dgm:prSet/>
      <dgm:spPr/>
      <dgm:t>
        <a:bodyPr/>
        <a:lstStyle/>
        <a:p>
          <a:pPr rtl="1"/>
          <a:endParaRPr lang="he-IL"/>
        </a:p>
      </dgm:t>
    </dgm:pt>
    <dgm:pt modelId="{A86FEE29-5D5C-4324-AF4A-EA1023432E2F}" type="sibTrans" cxnId="{A25D3E88-26D5-4EF3-B6CF-2AAD671EDB4E}">
      <dgm:prSet/>
      <dgm:spPr/>
      <dgm:t>
        <a:bodyPr/>
        <a:lstStyle/>
        <a:p>
          <a:pPr rtl="1"/>
          <a:endParaRPr lang="he-IL"/>
        </a:p>
      </dgm:t>
    </dgm:pt>
    <dgm:pt modelId="{67F9948B-E00B-48D7-953D-C0720E1F5796}" type="pres">
      <dgm:prSet presAssocID="{5654ABC3-0FB7-4C33-A6F8-46536939B73D}" presName="compositeShape" presStyleCnt="0">
        <dgm:presLayoutVars>
          <dgm:chMax val="2"/>
          <dgm:dir/>
          <dgm:resizeHandles val="exact"/>
        </dgm:presLayoutVars>
      </dgm:prSet>
      <dgm:spPr/>
    </dgm:pt>
    <dgm:pt modelId="{DEABD9E1-D69A-47C1-BCE7-EE00F7D1D3AF}" type="pres">
      <dgm:prSet presAssocID="{5654ABC3-0FB7-4C33-A6F8-46536939B73D}" presName="divider" presStyleLbl="fgShp" presStyleIdx="0" presStyleCnt="1"/>
      <dgm:spPr>
        <a:solidFill>
          <a:schemeClr val="accent5">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5D8E0769-1B7D-4DAE-BE74-5FE0CEB0F6BD}" type="pres">
      <dgm:prSet presAssocID="{24CF3317-4BFB-49DB-9849-1530F57659FD}" presName="downArrow" presStyleLbl="node1" presStyleIdx="0" presStyleCnt="2"/>
      <dgm:spPr>
        <a:solidFill>
          <a:schemeClr val="accent5">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8D1F255E-5D6E-441A-8C20-905921CAEBDA}" type="pres">
      <dgm:prSet presAssocID="{24CF3317-4BFB-49DB-9849-1530F57659FD}" presName="downArrowText" presStyleLbl="revTx" presStyleIdx="0" presStyleCnt="2" custScaleX="160618">
        <dgm:presLayoutVars>
          <dgm:bulletEnabled val="1"/>
        </dgm:presLayoutVars>
      </dgm:prSet>
      <dgm:spPr/>
    </dgm:pt>
    <dgm:pt modelId="{36591505-9FEE-4448-B10B-77943DB41160}" type="pres">
      <dgm:prSet presAssocID="{D8CCA0E2-AD8F-42A6-B620-AFC38BDA1BD6}" presName="upArrow" presStyleLbl="node1" presStyleIdx="1" presStyleCnt="2"/>
      <dgm:spPr>
        <a:solidFill>
          <a:schemeClr val="accent5">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C2F3273D-0ABF-4BD5-8735-E91177D47B75}" type="pres">
      <dgm:prSet presAssocID="{D8CCA0E2-AD8F-42A6-B620-AFC38BDA1BD6}" presName="upArrowText" presStyleLbl="revTx" presStyleIdx="1" presStyleCnt="2" custScaleX="224843">
        <dgm:presLayoutVars>
          <dgm:bulletEnabled val="1"/>
        </dgm:presLayoutVars>
      </dgm:prSet>
      <dgm:spPr/>
    </dgm:pt>
  </dgm:ptLst>
  <dgm:cxnLst>
    <dgm:cxn modelId="{5FE72938-EB40-4229-8590-CC612A858908}" type="presOf" srcId="{5654ABC3-0FB7-4C33-A6F8-46536939B73D}" destId="{67F9948B-E00B-48D7-953D-C0720E1F5796}" srcOrd="0" destOrd="0" presId="urn:microsoft.com/office/officeart/2005/8/layout/arrow3"/>
    <dgm:cxn modelId="{DAFE715F-E8AC-4948-B542-C9E9348ADC7F}" srcId="{5654ABC3-0FB7-4C33-A6F8-46536939B73D}" destId="{24CF3317-4BFB-49DB-9849-1530F57659FD}" srcOrd="0" destOrd="0" parTransId="{FE1F5E50-2501-47B9-9AD9-DB1B0D8BC9EE}" sibTransId="{A0F1C9B1-2B46-41D5-B31F-EADCD6455C52}"/>
    <dgm:cxn modelId="{FEB22C4D-8E2A-46E1-8440-4EDB0092618D}" type="presOf" srcId="{D8CCA0E2-AD8F-42A6-B620-AFC38BDA1BD6}" destId="{C2F3273D-0ABF-4BD5-8735-E91177D47B75}" srcOrd="0" destOrd="0" presId="urn:microsoft.com/office/officeart/2005/8/layout/arrow3"/>
    <dgm:cxn modelId="{A25D3E88-26D5-4EF3-B6CF-2AAD671EDB4E}" srcId="{5654ABC3-0FB7-4C33-A6F8-46536939B73D}" destId="{D8CCA0E2-AD8F-42A6-B620-AFC38BDA1BD6}" srcOrd="1" destOrd="0" parTransId="{FB0AC81F-A980-4D45-A5FC-6497DCEE51B9}" sibTransId="{A86FEE29-5D5C-4324-AF4A-EA1023432E2F}"/>
    <dgm:cxn modelId="{9B955EDE-F56F-42A9-B329-960A23404D02}" type="presOf" srcId="{24CF3317-4BFB-49DB-9849-1530F57659FD}" destId="{8D1F255E-5D6E-441A-8C20-905921CAEBDA}" srcOrd="0" destOrd="0" presId="urn:microsoft.com/office/officeart/2005/8/layout/arrow3"/>
    <dgm:cxn modelId="{24CAE6C0-7A0D-47AE-A151-42F220A6D50C}" type="presParOf" srcId="{67F9948B-E00B-48D7-953D-C0720E1F5796}" destId="{DEABD9E1-D69A-47C1-BCE7-EE00F7D1D3AF}" srcOrd="0" destOrd="0" presId="urn:microsoft.com/office/officeart/2005/8/layout/arrow3"/>
    <dgm:cxn modelId="{C07DDD67-BDB9-4967-9DA0-53EB0482BDAF}" type="presParOf" srcId="{67F9948B-E00B-48D7-953D-C0720E1F5796}" destId="{5D8E0769-1B7D-4DAE-BE74-5FE0CEB0F6BD}" srcOrd="1" destOrd="0" presId="urn:microsoft.com/office/officeart/2005/8/layout/arrow3"/>
    <dgm:cxn modelId="{81DB416A-BAB6-4533-B7F1-D340BD4CE32E}" type="presParOf" srcId="{67F9948B-E00B-48D7-953D-C0720E1F5796}" destId="{8D1F255E-5D6E-441A-8C20-905921CAEBDA}" srcOrd="2" destOrd="0" presId="urn:microsoft.com/office/officeart/2005/8/layout/arrow3"/>
    <dgm:cxn modelId="{5CB5D804-0039-451D-9A8A-307DB0FDA08A}" type="presParOf" srcId="{67F9948B-E00B-48D7-953D-C0720E1F5796}" destId="{36591505-9FEE-4448-B10B-77943DB41160}" srcOrd="3" destOrd="0" presId="urn:microsoft.com/office/officeart/2005/8/layout/arrow3"/>
    <dgm:cxn modelId="{28E2C05B-4B18-48B6-B56D-35BFA374664C}" type="presParOf" srcId="{67F9948B-E00B-48D7-953D-C0720E1F5796}" destId="{C2F3273D-0ABF-4BD5-8735-E91177D47B75}" srcOrd="4" destOrd="0" presId="urn:microsoft.com/office/officeart/2005/8/layout/arrow3"/>
  </dgm:cxnLst>
  <dgm:bg>
    <a:solidFill>
      <a:schemeClr val="bg1"/>
    </a:solidFill>
  </dgm:bg>
  <dgm:whole>
    <a:ln>
      <a:solidFill>
        <a:schemeClr val="bg2">
          <a:lumMod val="90000"/>
        </a:schemeClr>
      </a:solidFill>
    </a:ln>
  </dgm:whole>
  <dgm:extLst>
    <a:ext uri="http://schemas.microsoft.com/office/drawing/2008/diagram">
      <dsp:dataModelExt xmlns:dsp="http://schemas.microsoft.com/office/drawing/2008/diagram" relId="rId2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5654ABC3-0FB7-4C33-A6F8-46536939B73D}" type="doc">
      <dgm:prSet loTypeId="urn:microsoft.com/office/officeart/2005/8/layout/arrow3" loCatId="relationship" qsTypeId="urn:microsoft.com/office/officeart/2005/8/quickstyle/simple1" qsCatId="simple" csTypeId="urn:microsoft.com/office/officeart/2005/8/colors/accent1_2" csCatId="accent1" phldr="1"/>
      <dgm:spPr>
        <a:scene3d>
          <a:camera prst="orthographicFront">
            <a:rot lat="0" lon="0" rev="0"/>
          </a:camera>
          <a:lightRig rig="contrasting" dir="t">
            <a:rot lat="0" lon="0" rev="1500000"/>
          </a:lightRig>
        </a:scene3d>
      </dgm:spPr>
      <dgm:t>
        <a:bodyPr/>
        <a:lstStyle/>
        <a:p>
          <a:pPr rtl="1"/>
          <a:endParaRPr lang="he-IL"/>
        </a:p>
      </dgm:t>
    </dgm:pt>
    <dgm:pt modelId="{24CF3317-4BFB-49DB-9849-1530F57659FD}">
      <dgm:prSet phldrT="[טקסט]"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1"/>
          <a:r>
            <a:rPr lang="he-IL" sz="1800" dirty="0">
              <a:latin typeface="David" panose="020E0502060401010101" pitchFamily="34" charset="-79"/>
              <a:cs typeface="David" panose="020E0502060401010101" pitchFamily="34" charset="-79"/>
            </a:rPr>
            <a:t>העברת התוכן </a:t>
          </a:r>
          <a:br>
            <a:rPr lang="en-US" sz="1800" dirty="0">
              <a:latin typeface="David" panose="020E0502060401010101" pitchFamily="34" charset="-79"/>
              <a:cs typeface="David" panose="020E0502060401010101" pitchFamily="34" charset="-79"/>
            </a:rPr>
          </a:br>
          <a:r>
            <a:rPr lang="he-IL" sz="1800" dirty="0">
              <a:latin typeface="David" panose="020E0502060401010101" pitchFamily="34" charset="-79"/>
              <a:cs typeface="David" panose="020E0502060401010101" pitchFamily="34" charset="-79"/>
            </a:rPr>
            <a:t>ע"י </a:t>
          </a:r>
          <a:br>
            <a:rPr lang="en-US" sz="1800" dirty="0">
              <a:latin typeface="David" panose="020E0502060401010101" pitchFamily="34" charset="-79"/>
              <a:cs typeface="David" panose="020E0502060401010101" pitchFamily="34" charset="-79"/>
            </a:rPr>
          </a:br>
          <a:r>
            <a:rPr lang="he-IL" sz="1800" dirty="0">
              <a:latin typeface="David" panose="020E0502060401010101" pitchFamily="34" charset="-79"/>
              <a:cs typeface="David" panose="020E0502060401010101" pitchFamily="34" charset="-79"/>
            </a:rPr>
            <a:t>חניכים</a:t>
          </a:r>
          <a:r>
            <a:rPr lang="en-US" sz="1800" dirty="0">
              <a:latin typeface="David" panose="020E0502060401010101" pitchFamily="34" charset="-79"/>
              <a:cs typeface="David" panose="020E0502060401010101" pitchFamily="34" charset="-79"/>
            </a:rPr>
            <a:t>/</a:t>
          </a:r>
          <a:r>
            <a:rPr lang="he-IL" sz="1800" dirty="0">
              <a:latin typeface="David" panose="020E0502060401010101" pitchFamily="34" charset="-79"/>
              <a:cs typeface="David" panose="020E0502060401010101" pitchFamily="34" charset="-79"/>
            </a:rPr>
            <a:t> מדריכים</a:t>
          </a:r>
        </a:p>
      </dgm:t>
    </dgm:pt>
    <dgm:pt modelId="{FE1F5E50-2501-47B9-9AD9-DB1B0D8BC9EE}" type="parTrans" cxnId="{DAFE715F-E8AC-4948-B542-C9E9348ADC7F}">
      <dgm:prSet/>
      <dgm:spPr/>
      <dgm:t>
        <a:bodyPr/>
        <a:lstStyle/>
        <a:p>
          <a:pPr rtl="1"/>
          <a:endParaRPr lang="he-IL"/>
        </a:p>
      </dgm:t>
    </dgm:pt>
    <dgm:pt modelId="{A0F1C9B1-2B46-41D5-B31F-EADCD6455C52}" type="sibTrans" cxnId="{DAFE715F-E8AC-4948-B542-C9E9348ADC7F}">
      <dgm:prSet/>
      <dgm:spPr/>
      <dgm:t>
        <a:bodyPr/>
        <a:lstStyle/>
        <a:p>
          <a:pPr rtl="1"/>
          <a:endParaRPr lang="he-IL"/>
        </a:p>
      </dgm:t>
    </dgm:pt>
    <dgm:pt modelId="{D8CCA0E2-AD8F-42A6-B620-AFC38BDA1BD6}">
      <dgm:prSet phldrT="[טקסט]"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1"/>
          <a:r>
            <a:rPr lang="he-IL" sz="1800" dirty="0">
              <a:latin typeface="David" panose="020E0502060401010101" pitchFamily="34" charset="-79"/>
              <a:cs typeface="David" panose="020E0502060401010101" pitchFamily="34" charset="-79"/>
            </a:rPr>
            <a:t>העברת התוכן </a:t>
          </a:r>
          <a:br>
            <a:rPr lang="en-US" sz="1800" dirty="0">
              <a:latin typeface="David" panose="020E0502060401010101" pitchFamily="34" charset="-79"/>
              <a:cs typeface="David" panose="020E0502060401010101" pitchFamily="34" charset="-79"/>
            </a:rPr>
          </a:br>
          <a:r>
            <a:rPr lang="he-IL" sz="1800" dirty="0">
              <a:latin typeface="David" panose="020E0502060401010101" pitchFamily="34" charset="-79"/>
              <a:cs typeface="David" panose="020E0502060401010101" pitchFamily="34" charset="-79"/>
            </a:rPr>
            <a:t>ע"י </a:t>
          </a:r>
          <a:br>
            <a:rPr lang="en-US" sz="1800" dirty="0">
              <a:latin typeface="David" panose="020E0502060401010101" pitchFamily="34" charset="-79"/>
              <a:cs typeface="David" panose="020E0502060401010101" pitchFamily="34" charset="-79"/>
            </a:rPr>
          </a:br>
          <a:r>
            <a:rPr lang="he-IL" sz="1800" dirty="0">
              <a:latin typeface="David" panose="020E0502060401010101" pitchFamily="34" charset="-79"/>
              <a:cs typeface="David" panose="020E0502060401010101" pitchFamily="34" charset="-79"/>
            </a:rPr>
            <a:t>מרצים</a:t>
          </a:r>
          <a:r>
            <a:rPr lang="en-US" sz="1800" dirty="0">
              <a:latin typeface="David" panose="020E0502060401010101" pitchFamily="34" charset="-79"/>
              <a:cs typeface="David" panose="020E0502060401010101" pitchFamily="34" charset="-79"/>
            </a:rPr>
            <a:t>/</a:t>
          </a:r>
          <a:r>
            <a:rPr lang="he-IL" sz="1800" dirty="0">
              <a:latin typeface="David" panose="020E0502060401010101" pitchFamily="34" charset="-79"/>
              <a:cs typeface="David" panose="020E0502060401010101" pitchFamily="34" charset="-79"/>
            </a:rPr>
            <a:t>מומחים</a:t>
          </a:r>
        </a:p>
      </dgm:t>
    </dgm:pt>
    <dgm:pt modelId="{A86FEE29-5D5C-4324-AF4A-EA1023432E2F}" type="sibTrans" cxnId="{A25D3E88-26D5-4EF3-B6CF-2AAD671EDB4E}">
      <dgm:prSet/>
      <dgm:spPr/>
      <dgm:t>
        <a:bodyPr/>
        <a:lstStyle/>
        <a:p>
          <a:pPr rtl="1"/>
          <a:endParaRPr lang="he-IL"/>
        </a:p>
      </dgm:t>
    </dgm:pt>
    <dgm:pt modelId="{FB0AC81F-A980-4D45-A5FC-6497DCEE51B9}" type="parTrans" cxnId="{A25D3E88-26D5-4EF3-B6CF-2AAD671EDB4E}">
      <dgm:prSet/>
      <dgm:spPr/>
      <dgm:t>
        <a:bodyPr/>
        <a:lstStyle/>
        <a:p>
          <a:pPr rtl="1"/>
          <a:endParaRPr lang="he-IL"/>
        </a:p>
      </dgm:t>
    </dgm:pt>
    <dgm:pt modelId="{67F9948B-E00B-48D7-953D-C0720E1F5796}" type="pres">
      <dgm:prSet presAssocID="{5654ABC3-0FB7-4C33-A6F8-46536939B73D}" presName="compositeShape" presStyleCnt="0">
        <dgm:presLayoutVars>
          <dgm:chMax val="2"/>
          <dgm:dir/>
          <dgm:resizeHandles val="exact"/>
        </dgm:presLayoutVars>
      </dgm:prSet>
      <dgm:spPr/>
    </dgm:pt>
    <dgm:pt modelId="{DEABD9E1-D69A-47C1-BCE7-EE00F7D1D3AF}" type="pres">
      <dgm:prSet presAssocID="{5654ABC3-0FB7-4C33-A6F8-46536939B73D}" presName="divider" presStyleLbl="fgShp" presStyleIdx="0" presStyleCnt="1"/>
      <dgm:spPr>
        <a:solidFill>
          <a:srgbClr val="FF505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5D8E0769-1B7D-4DAE-BE74-5FE0CEB0F6BD}" type="pres">
      <dgm:prSet presAssocID="{24CF3317-4BFB-49DB-9849-1530F57659FD}" presName="downArrow" presStyleLbl="node1" presStyleIdx="0" presStyleCnt="2"/>
      <dgm:spPr>
        <a:solidFill>
          <a:srgbClr val="FF505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8D1F255E-5D6E-441A-8C20-905921CAEBDA}" type="pres">
      <dgm:prSet presAssocID="{24CF3317-4BFB-49DB-9849-1530F57659FD}" presName="downArrowText" presStyleLbl="revTx" presStyleIdx="0" presStyleCnt="2" custScaleX="213717" custLinFactNeighborX="760" custLinFactNeighborY="388">
        <dgm:presLayoutVars>
          <dgm:bulletEnabled val="1"/>
        </dgm:presLayoutVars>
      </dgm:prSet>
      <dgm:spPr/>
    </dgm:pt>
    <dgm:pt modelId="{36591505-9FEE-4448-B10B-77943DB41160}" type="pres">
      <dgm:prSet presAssocID="{D8CCA0E2-AD8F-42A6-B620-AFC38BDA1BD6}" presName="upArrow" presStyleLbl="node1" presStyleIdx="1" presStyleCnt="2"/>
      <dgm:spPr>
        <a:solidFill>
          <a:srgbClr val="FF505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C2F3273D-0ABF-4BD5-8735-E91177D47B75}" type="pres">
      <dgm:prSet presAssocID="{D8CCA0E2-AD8F-42A6-B620-AFC38BDA1BD6}" presName="upArrowText" presStyleLbl="revTx" presStyleIdx="1" presStyleCnt="2" custScaleX="245191">
        <dgm:presLayoutVars>
          <dgm:bulletEnabled val="1"/>
        </dgm:presLayoutVars>
      </dgm:prSet>
      <dgm:spPr/>
    </dgm:pt>
  </dgm:ptLst>
  <dgm:cxnLst>
    <dgm:cxn modelId="{D24AF12D-AE23-4333-B781-3DE84B0E61E5}" type="presOf" srcId="{24CF3317-4BFB-49DB-9849-1530F57659FD}" destId="{8D1F255E-5D6E-441A-8C20-905921CAEBDA}" srcOrd="0" destOrd="0" presId="urn:microsoft.com/office/officeart/2005/8/layout/arrow3"/>
    <dgm:cxn modelId="{DAFE715F-E8AC-4948-B542-C9E9348ADC7F}" srcId="{5654ABC3-0FB7-4C33-A6F8-46536939B73D}" destId="{24CF3317-4BFB-49DB-9849-1530F57659FD}" srcOrd="0" destOrd="0" parTransId="{FE1F5E50-2501-47B9-9AD9-DB1B0D8BC9EE}" sibTransId="{A0F1C9B1-2B46-41D5-B31F-EADCD6455C52}"/>
    <dgm:cxn modelId="{A25D3E88-26D5-4EF3-B6CF-2AAD671EDB4E}" srcId="{5654ABC3-0FB7-4C33-A6F8-46536939B73D}" destId="{D8CCA0E2-AD8F-42A6-B620-AFC38BDA1BD6}" srcOrd="1" destOrd="0" parTransId="{FB0AC81F-A980-4D45-A5FC-6497DCEE51B9}" sibTransId="{A86FEE29-5D5C-4324-AF4A-EA1023432E2F}"/>
    <dgm:cxn modelId="{0504E19A-51EB-4E2E-952B-E6564A844AF4}" type="presOf" srcId="{D8CCA0E2-AD8F-42A6-B620-AFC38BDA1BD6}" destId="{C2F3273D-0ABF-4BD5-8735-E91177D47B75}" srcOrd="0" destOrd="0" presId="urn:microsoft.com/office/officeart/2005/8/layout/arrow3"/>
    <dgm:cxn modelId="{DB903ABD-530D-4034-9572-34003812C0F4}" type="presOf" srcId="{5654ABC3-0FB7-4C33-A6F8-46536939B73D}" destId="{67F9948B-E00B-48D7-953D-C0720E1F5796}" srcOrd="0" destOrd="0" presId="urn:microsoft.com/office/officeart/2005/8/layout/arrow3"/>
    <dgm:cxn modelId="{6C4ACC77-6289-4E0D-A425-36EEE9195D4D}" type="presParOf" srcId="{67F9948B-E00B-48D7-953D-C0720E1F5796}" destId="{DEABD9E1-D69A-47C1-BCE7-EE00F7D1D3AF}" srcOrd="0" destOrd="0" presId="urn:microsoft.com/office/officeart/2005/8/layout/arrow3"/>
    <dgm:cxn modelId="{4BE476C7-06AD-43E0-89A3-31160F2E0243}" type="presParOf" srcId="{67F9948B-E00B-48D7-953D-C0720E1F5796}" destId="{5D8E0769-1B7D-4DAE-BE74-5FE0CEB0F6BD}" srcOrd="1" destOrd="0" presId="urn:microsoft.com/office/officeart/2005/8/layout/arrow3"/>
    <dgm:cxn modelId="{394982AB-DF1E-479A-B4A4-C5F1A80EC32F}" type="presParOf" srcId="{67F9948B-E00B-48D7-953D-C0720E1F5796}" destId="{8D1F255E-5D6E-441A-8C20-905921CAEBDA}" srcOrd="2" destOrd="0" presId="urn:microsoft.com/office/officeart/2005/8/layout/arrow3"/>
    <dgm:cxn modelId="{C9B41B7B-C80E-4063-B775-EF6043A7DD80}" type="presParOf" srcId="{67F9948B-E00B-48D7-953D-C0720E1F5796}" destId="{36591505-9FEE-4448-B10B-77943DB41160}" srcOrd="3" destOrd="0" presId="urn:microsoft.com/office/officeart/2005/8/layout/arrow3"/>
    <dgm:cxn modelId="{1A51E004-D5B3-4A65-81B1-11E404D1D3DF}" type="presParOf" srcId="{67F9948B-E00B-48D7-953D-C0720E1F5796}" destId="{C2F3273D-0ABF-4BD5-8735-E91177D47B75}" srcOrd="4" destOrd="0" presId="urn:microsoft.com/office/officeart/2005/8/layout/arrow3"/>
  </dgm:cxnLst>
  <dgm:bg>
    <a:solidFill>
      <a:schemeClr val="bg1"/>
    </a:solidFill>
  </dgm:bg>
  <dgm:whole>
    <a:ln>
      <a:solidFill>
        <a:schemeClr val="bg2">
          <a:lumMod val="90000"/>
        </a:schemeClr>
      </a:solidFill>
    </a:ln>
  </dgm:whole>
  <dgm:extLst>
    <a:ext uri="http://schemas.microsoft.com/office/drawing/2008/diagram">
      <dsp:dataModelExt xmlns:dsp="http://schemas.microsoft.com/office/drawing/2008/diagram" relId="rId3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654ABC3-0FB7-4C33-A6F8-46536939B73D}" type="doc">
      <dgm:prSet loTypeId="urn:microsoft.com/office/officeart/2005/8/layout/arrow3" loCatId="relationship" qsTypeId="urn:microsoft.com/office/officeart/2005/8/quickstyle/simple1" qsCatId="simple" csTypeId="urn:microsoft.com/office/officeart/2005/8/colors/accent1_2" csCatId="accent1" phldr="1"/>
      <dgm:spPr>
        <a:scene3d>
          <a:camera prst="orthographicFront">
            <a:rot lat="0" lon="0" rev="0"/>
          </a:camera>
          <a:lightRig rig="contrasting" dir="t">
            <a:rot lat="0" lon="0" rev="1500000"/>
          </a:lightRig>
        </a:scene3d>
      </dgm:spPr>
      <dgm:t>
        <a:bodyPr/>
        <a:lstStyle/>
        <a:p>
          <a:pPr rtl="1"/>
          <a:endParaRPr lang="he-IL"/>
        </a:p>
      </dgm:t>
    </dgm:pt>
    <dgm:pt modelId="{24CF3317-4BFB-49DB-9849-1530F57659FD}">
      <dgm:prSet phldrT="[טקסט]"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1"/>
          <a:r>
            <a:rPr lang="he-IL" sz="1800" dirty="0">
              <a:latin typeface="David" panose="020E0502060401010101" pitchFamily="34" charset="-79"/>
              <a:cs typeface="David" panose="020E0502060401010101" pitchFamily="34" charset="-79"/>
            </a:rPr>
            <a:t>יציבות התוכן</a:t>
          </a:r>
        </a:p>
      </dgm:t>
    </dgm:pt>
    <dgm:pt modelId="{FE1F5E50-2501-47B9-9AD9-DB1B0D8BC9EE}" type="parTrans" cxnId="{DAFE715F-E8AC-4948-B542-C9E9348ADC7F}">
      <dgm:prSet/>
      <dgm:spPr/>
      <dgm:t>
        <a:bodyPr/>
        <a:lstStyle/>
        <a:p>
          <a:pPr rtl="1"/>
          <a:endParaRPr lang="he-IL"/>
        </a:p>
      </dgm:t>
    </dgm:pt>
    <dgm:pt modelId="{A0F1C9B1-2B46-41D5-B31F-EADCD6455C52}" type="sibTrans" cxnId="{DAFE715F-E8AC-4948-B542-C9E9348ADC7F}">
      <dgm:prSet/>
      <dgm:spPr/>
      <dgm:t>
        <a:bodyPr/>
        <a:lstStyle/>
        <a:p>
          <a:pPr rtl="1"/>
          <a:endParaRPr lang="he-IL"/>
        </a:p>
      </dgm:t>
    </dgm:pt>
    <dgm:pt modelId="{D8CCA0E2-AD8F-42A6-B620-AFC38BDA1BD6}">
      <dgm:prSet phldrT="[טקסט]"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1"/>
          <a:r>
            <a:rPr lang="he-IL" sz="1800" dirty="0">
              <a:latin typeface="David" panose="020E0502060401010101" pitchFamily="34" charset="-79"/>
              <a:cs typeface="David" panose="020E0502060401010101" pitchFamily="34" charset="-79"/>
            </a:rPr>
            <a:t>רלוונטיות והשתנות התוכן</a:t>
          </a:r>
        </a:p>
      </dgm:t>
    </dgm:pt>
    <dgm:pt modelId="{FB0AC81F-A980-4D45-A5FC-6497DCEE51B9}" type="parTrans" cxnId="{A25D3E88-26D5-4EF3-B6CF-2AAD671EDB4E}">
      <dgm:prSet/>
      <dgm:spPr/>
      <dgm:t>
        <a:bodyPr/>
        <a:lstStyle/>
        <a:p>
          <a:pPr rtl="1"/>
          <a:endParaRPr lang="he-IL"/>
        </a:p>
      </dgm:t>
    </dgm:pt>
    <dgm:pt modelId="{A86FEE29-5D5C-4324-AF4A-EA1023432E2F}" type="sibTrans" cxnId="{A25D3E88-26D5-4EF3-B6CF-2AAD671EDB4E}">
      <dgm:prSet/>
      <dgm:spPr/>
      <dgm:t>
        <a:bodyPr/>
        <a:lstStyle/>
        <a:p>
          <a:pPr rtl="1"/>
          <a:endParaRPr lang="he-IL"/>
        </a:p>
      </dgm:t>
    </dgm:pt>
    <dgm:pt modelId="{67F9948B-E00B-48D7-953D-C0720E1F5796}" type="pres">
      <dgm:prSet presAssocID="{5654ABC3-0FB7-4C33-A6F8-46536939B73D}" presName="compositeShape" presStyleCnt="0">
        <dgm:presLayoutVars>
          <dgm:chMax val="2"/>
          <dgm:dir/>
          <dgm:resizeHandles val="exact"/>
        </dgm:presLayoutVars>
      </dgm:prSet>
      <dgm:spPr/>
    </dgm:pt>
    <dgm:pt modelId="{DEABD9E1-D69A-47C1-BCE7-EE00F7D1D3AF}" type="pres">
      <dgm:prSet presAssocID="{5654ABC3-0FB7-4C33-A6F8-46536939B73D}" presName="divider" presStyleLbl="fgShp" presStyleIdx="0" presStyleCnt="1"/>
      <dgm:spPr>
        <a:solidFill>
          <a:schemeClr val="accent2">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5D8E0769-1B7D-4DAE-BE74-5FE0CEB0F6BD}" type="pres">
      <dgm:prSet presAssocID="{24CF3317-4BFB-49DB-9849-1530F57659FD}" presName="downArrow" presStyleLbl="node1" presStyleIdx="0" presStyleCnt="2"/>
      <dgm:spPr>
        <a:solidFill>
          <a:schemeClr val="accent2">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8D1F255E-5D6E-441A-8C20-905921CAEBDA}" type="pres">
      <dgm:prSet presAssocID="{24CF3317-4BFB-49DB-9849-1530F57659FD}" presName="downArrowText" presStyleLbl="revTx" presStyleIdx="0" presStyleCnt="2">
        <dgm:presLayoutVars>
          <dgm:bulletEnabled val="1"/>
        </dgm:presLayoutVars>
      </dgm:prSet>
      <dgm:spPr/>
    </dgm:pt>
    <dgm:pt modelId="{36591505-9FEE-4448-B10B-77943DB41160}" type="pres">
      <dgm:prSet presAssocID="{D8CCA0E2-AD8F-42A6-B620-AFC38BDA1BD6}" presName="upArrow" presStyleLbl="node1" presStyleIdx="1" presStyleCnt="2"/>
      <dgm:spPr>
        <a:solidFill>
          <a:schemeClr val="accent2">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C2F3273D-0ABF-4BD5-8735-E91177D47B75}" type="pres">
      <dgm:prSet presAssocID="{D8CCA0E2-AD8F-42A6-B620-AFC38BDA1BD6}" presName="upArrowText" presStyleLbl="revTx" presStyleIdx="1" presStyleCnt="2" custScaleX="139207">
        <dgm:presLayoutVars>
          <dgm:bulletEnabled val="1"/>
        </dgm:presLayoutVars>
      </dgm:prSet>
      <dgm:spPr/>
    </dgm:pt>
  </dgm:ptLst>
  <dgm:cxnLst>
    <dgm:cxn modelId="{A7FF025F-9309-4513-B180-851A88E9EC7C}" type="presOf" srcId="{24CF3317-4BFB-49DB-9849-1530F57659FD}" destId="{8D1F255E-5D6E-441A-8C20-905921CAEBDA}" srcOrd="0" destOrd="0" presId="urn:microsoft.com/office/officeart/2005/8/layout/arrow3"/>
    <dgm:cxn modelId="{DAFE715F-E8AC-4948-B542-C9E9348ADC7F}" srcId="{5654ABC3-0FB7-4C33-A6F8-46536939B73D}" destId="{24CF3317-4BFB-49DB-9849-1530F57659FD}" srcOrd="0" destOrd="0" parTransId="{FE1F5E50-2501-47B9-9AD9-DB1B0D8BC9EE}" sibTransId="{A0F1C9B1-2B46-41D5-B31F-EADCD6455C52}"/>
    <dgm:cxn modelId="{DC110A87-084E-43B3-A9E2-49D711421B49}" type="presOf" srcId="{D8CCA0E2-AD8F-42A6-B620-AFC38BDA1BD6}" destId="{C2F3273D-0ABF-4BD5-8735-E91177D47B75}" srcOrd="0" destOrd="0" presId="urn:microsoft.com/office/officeart/2005/8/layout/arrow3"/>
    <dgm:cxn modelId="{A25D3E88-26D5-4EF3-B6CF-2AAD671EDB4E}" srcId="{5654ABC3-0FB7-4C33-A6F8-46536939B73D}" destId="{D8CCA0E2-AD8F-42A6-B620-AFC38BDA1BD6}" srcOrd="1" destOrd="0" parTransId="{FB0AC81F-A980-4D45-A5FC-6497DCEE51B9}" sibTransId="{A86FEE29-5D5C-4324-AF4A-EA1023432E2F}"/>
    <dgm:cxn modelId="{E279248D-BAEB-4F5F-B9AF-246FD4CC9177}" type="presOf" srcId="{5654ABC3-0FB7-4C33-A6F8-46536939B73D}" destId="{67F9948B-E00B-48D7-953D-C0720E1F5796}" srcOrd="0" destOrd="0" presId="urn:microsoft.com/office/officeart/2005/8/layout/arrow3"/>
    <dgm:cxn modelId="{E4A647CC-3A68-440A-B8AF-C7736E967AD1}" type="presParOf" srcId="{67F9948B-E00B-48D7-953D-C0720E1F5796}" destId="{DEABD9E1-D69A-47C1-BCE7-EE00F7D1D3AF}" srcOrd="0" destOrd="0" presId="urn:microsoft.com/office/officeart/2005/8/layout/arrow3"/>
    <dgm:cxn modelId="{6EC8006D-E052-4B56-BE97-BCE83A9E52B3}" type="presParOf" srcId="{67F9948B-E00B-48D7-953D-C0720E1F5796}" destId="{5D8E0769-1B7D-4DAE-BE74-5FE0CEB0F6BD}" srcOrd="1" destOrd="0" presId="urn:microsoft.com/office/officeart/2005/8/layout/arrow3"/>
    <dgm:cxn modelId="{7055C811-8CD8-4EF2-8E5C-C3FD36E15B5F}" type="presParOf" srcId="{67F9948B-E00B-48D7-953D-C0720E1F5796}" destId="{8D1F255E-5D6E-441A-8C20-905921CAEBDA}" srcOrd="2" destOrd="0" presId="urn:microsoft.com/office/officeart/2005/8/layout/arrow3"/>
    <dgm:cxn modelId="{DA2FF894-DC82-433C-A07A-4EC8169476FC}" type="presParOf" srcId="{67F9948B-E00B-48D7-953D-C0720E1F5796}" destId="{36591505-9FEE-4448-B10B-77943DB41160}" srcOrd="3" destOrd="0" presId="urn:microsoft.com/office/officeart/2005/8/layout/arrow3"/>
    <dgm:cxn modelId="{813DB2A1-C1CF-4997-847D-665EAA4A7DB8}" type="presParOf" srcId="{67F9948B-E00B-48D7-953D-C0720E1F5796}" destId="{C2F3273D-0ABF-4BD5-8735-E91177D47B75}" srcOrd="4" destOrd="0" presId="urn:microsoft.com/office/officeart/2005/8/layout/arrow3"/>
  </dgm:cxnLst>
  <dgm:bg>
    <a:solidFill>
      <a:schemeClr val="bg1"/>
    </a:solidFill>
  </dgm:bg>
  <dgm:whole>
    <a:ln>
      <a:solidFill>
        <a:schemeClr val="bg2">
          <a:lumMod val="90000"/>
        </a:schemeClr>
      </a:solidFill>
    </a:ln>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654ABC3-0FB7-4C33-A6F8-46536939B73D}" type="doc">
      <dgm:prSet loTypeId="urn:microsoft.com/office/officeart/2005/8/layout/arrow3" loCatId="relationship" qsTypeId="urn:microsoft.com/office/officeart/2005/8/quickstyle/simple1" qsCatId="simple" csTypeId="urn:microsoft.com/office/officeart/2005/8/colors/accent1_2" csCatId="accent1" phldr="1"/>
      <dgm:spPr>
        <a:scene3d>
          <a:camera prst="orthographicFront">
            <a:rot lat="0" lon="0" rev="0"/>
          </a:camera>
          <a:lightRig rig="contrasting" dir="t">
            <a:rot lat="0" lon="0" rev="1500000"/>
          </a:lightRig>
        </a:scene3d>
      </dgm:spPr>
      <dgm:t>
        <a:bodyPr/>
        <a:lstStyle/>
        <a:p>
          <a:pPr rtl="1"/>
          <a:endParaRPr lang="he-IL"/>
        </a:p>
      </dgm:t>
    </dgm:pt>
    <dgm:pt modelId="{24CF3317-4BFB-49DB-9849-1530F57659FD}">
      <dgm:prSet phldrT="[טקסט]"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1"/>
          <a:r>
            <a:rPr lang="he-IL" sz="1800" dirty="0">
              <a:latin typeface="David" panose="020E0502060401010101" pitchFamily="34" charset="-79"/>
              <a:cs typeface="David" panose="020E0502060401010101" pitchFamily="34" charset="-79"/>
            </a:rPr>
            <a:t>תוכן אקדמי</a:t>
          </a:r>
        </a:p>
      </dgm:t>
    </dgm:pt>
    <dgm:pt modelId="{FE1F5E50-2501-47B9-9AD9-DB1B0D8BC9EE}" type="parTrans" cxnId="{DAFE715F-E8AC-4948-B542-C9E9348ADC7F}">
      <dgm:prSet/>
      <dgm:spPr/>
      <dgm:t>
        <a:bodyPr/>
        <a:lstStyle/>
        <a:p>
          <a:pPr rtl="1"/>
          <a:endParaRPr lang="he-IL"/>
        </a:p>
      </dgm:t>
    </dgm:pt>
    <dgm:pt modelId="{A0F1C9B1-2B46-41D5-B31F-EADCD6455C52}" type="sibTrans" cxnId="{DAFE715F-E8AC-4948-B542-C9E9348ADC7F}">
      <dgm:prSet/>
      <dgm:spPr/>
      <dgm:t>
        <a:bodyPr/>
        <a:lstStyle/>
        <a:p>
          <a:pPr rtl="1"/>
          <a:endParaRPr lang="he-IL"/>
        </a:p>
      </dgm:t>
    </dgm:pt>
    <dgm:pt modelId="{D8CCA0E2-AD8F-42A6-B620-AFC38BDA1BD6}">
      <dgm:prSet phldrT="[טקסט]"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1"/>
          <a:r>
            <a:rPr lang="he-IL" sz="1800" dirty="0">
              <a:latin typeface="David" panose="020E0502060401010101" pitchFamily="34" charset="-79"/>
              <a:cs typeface="David" panose="020E0502060401010101" pitchFamily="34" charset="-79"/>
            </a:rPr>
            <a:t>תוכן </a:t>
          </a:r>
          <a:br>
            <a:rPr lang="en-US" sz="1800" dirty="0">
              <a:latin typeface="David" panose="020E0502060401010101" pitchFamily="34" charset="-79"/>
              <a:cs typeface="David" panose="020E0502060401010101" pitchFamily="34" charset="-79"/>
            </a:rPr>
          </a:br>
          <a:r>
            <a:rPr lang="he-IL" sz="1800" dirty="0">
              <a:latin typeface="David" panose="020E0502060401010101" pitchFamily="34" charset="-79"/>
              <a:cs typeface="David" panose="020E0502060401010101" pitchFamily="34" charset="-79"/>
            </a:rPr>
            <a:t>חוץ אקדמי</a:t>
          </a:r>
        </a:p>
      </dgm:t>
    </dgm:pt>
    <dgm:pt modelId="{FB0AC81F-A980-4D45-A5FC-6497DCEE51B9}" type="parTrans" cxnId="{A25D3E88-26D5-4EF3-B6CF-2AAD671EDB4E}">
      <dgm:prSet/>
      <dgm:spPr/>
      <dgm:t>
        <a:bodyPr/>
        <a:lstStyle/>
        <a:p>
          <a:pPr rtl="1"/>
          <a:endParaRPr lang="he-IL"/>
        </a:p>
      </dgm:t>
    </dgm:pt>
    <dgm:pt modelId="{A86FEE29-5D5C-4324-AF4A-EA1023432E2F}" type="sibTrans" cxnId="{A25D3E88-26D5-4EF3-B6CF-2AAD671EDB4E}">
      <dgm:prSet/>
      <dgm:spPr/>
      <dgm:t>
        <a:bodyPr/>
        <a:lstStyle/>
        <a:p>
          <a:pPr rtl="1"/>
          <a:endParaRPr lang="he-IL"/>
        </a:p>
      </dgm:t>
    </dgm:pt>
    <dgm:pt modelId="{67F9948B-E00B-48D7-953D-C0720E1F5796}" type="pres">
      <dgm:prSet presAssocID="{5654ABC3-0FB7-4C33-A6F8-46536939B73D}" presName="compositeShape" presStyleCnt="0">
        <dgm:presLayoutVars>
          <dgm:chMax val="2"/>
          <dgm:dir/>
          <dgm:resizeHandles val="exact"/>
        </dgm:presLayoutVars>
      </dgm:prSet>
      <dgm:spPr/>
    </dgm:pt>
    <dgm:pt modelId="{DEABD9E1-D69A-47C1-BCE7-EE00F7D1D3AF}" type="pres">
      <dgm:prSet presAssocID="{5654ABC3-0FB7-4C33-A6F8-46536939B73D}" presName="divider" presStyleLbl="fgShp" presStyleIdx="0" presStyleCnt="1"/>
      <dgm:spPr>
        <a:solidFill>
          <a:schemeClr val="accent5">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5D8E0769-1B7D-4DAE-BE74-5FE0CEB0F6BD}" type="pres">
      <dgm:prSet presAssocID="{24CF3317-4BFB-49DB-9849-1530F57659FD}" presName="downArrow" presStyleLbl="node1" presStyleIdx="0" presStyleCnt="2"/>
      <dgm:spPr>
        <a:solidFill>
          <a:schemeClr val="accent5">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8D1F255E-5D6E-441A-8C20-905921CAEBDA}" type="pres">
      <dgm:prSet presAssocID="{24CF3317-4BFB-49DB-9849-1530F57659FD}" presName="downArrowText" presStyleLbl="revTx" presStyleIdx="0" presStyleCnt="2" custScaleX="160618">
        <dgm:presLayoutVars>
          <dgm:bulletEnabled val="1"/>
        </dgm:presLayoutVars>
      </dgm:prSet>
      <dgm:spPr/>
    </dgm:pt>
    <dgm:pt modelId="{36591505-9FEE-4448-B10B-77943DB41160}" type="pres">
      <dgm:prSet presAssocID="{D8CCA0E2-AD8F-42A6-B620-AFC38BDA1BD6}" presName="upArrow" presStyleLbl="node1" presStyleIdx="1" presStyleCnt="2"/>
      <dgm:spPr>
        <a:solidFill>
          <a:schemeClr val="accent5">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C2F3273D-0ABF-4BD5-8735-E91177D47B75}" type="pres">
      <dgm:prSet presAssocID="{D8CCA0E2-AD8F-42A6-B620-AFC38BDA1BD6}" presName="upArrowText" presStyleLbl="revTx" presStyleIdx="1" presStyleCnt="2" custScaleX="224843">
        <dgm:presLayoutVars>
          <dgm:bulletEnabled val="1"/>
        </dgm:presLayoutVars>
      </dgm:prSet>
      <dgm:spPr/>
    </dgm:pt>
  </dgm:ptLst>
  <dgm:cxnLst>
    <dgm:cxn modelId="{C1FDFE18-88A3-4CF0-8D3F-45E09C978423}" type="presOf" srcId="{D8CCA0E2-AD8F-42A6-B620-AFC38BDA1BD6}" destId="{C2F3273D-0ABF-4BD5-8735-E91177D47B75}" srcOrd="0" destOrd="0" presId="urn:microsoft.com/office/officeart/2005/8/layout/arrow3"/>
    <dgm:cxn modelId="{DAFE715F-E8AC-4948-B542-C9E9348ADC7F}" srcId="{5654ABC3-0FB7-4C33-A6F8-46536939B73D}" destId="{24CF3317-4BFB-49DB-9849-1530F57659FD}" srcOrd="0" destOrd="0" parTransId="{FE1F5E50-2501-47B9-9AD9-DB1B0D8BC9EE}" sibTransId="{A0F1C9B1-2B46-41D5-B31F-EADCD6455C52}"/>
    <dgm:cxn modelId="{A25D3E88-26D5-4EF3-B6CF-2AAD671EDB4E}" srcId="{5654ABC3-0FB7-4C33-A6F8-46536939B73D}" destId="{D8CCA0E2-AD8F-42A6-B620-AFC38BDA1BD6}" srcOrd="1" destOrd="0" parTransId="{FB0AC81F-A980-4D45-A5FC-6497DCEE51B9}" sibTransId="{A86FEE29-5D5C-4324-AF4A-EA1023432E2F}"/>
    <dgm:cxn modelId="{5B43BFF0-456E-4BA5-9636-ADE71D734DD6}" type="presOf" srcId="{24CF3317-4BFB-49DB-9849-1530F57659FD}" destId="{8D1F255E-5D6E-441A-8C20-905921CAEBDA}" srcOrd="0" destOrd="0" presId="urn:microsoft.com/office/officeart/2005/8/layout/arrow3"/>
    <dgm:cxn modelId="{279281FA-69AE-4BB5-AA21-B5EA3A4C1297}" type="presOf" srcId="{5654ABC3-0FB7-4C33-A6F8-46536939B73D}" destId="{67F9948B-E00B-48D7-953D-C0720E1F5796}" srcOrd="0" destOrd="0" presId="urn:microsoft.com/office/officeart/2005/8/layout/arrow3"/>
    <dgm:cxn modelId="{DF126575-223A-4065-9226-842978255780}" type="presParOf" srcId="{67F9948B-E00B-48D7-953D-C0720E1F5796}" destId="{DEABD9E1-D69A-47C1-BCE7-EE00F7D1D3AF}" srcOrd="0" destOrd="0" presId="urn:microsoft.com/office/officeart/2005/8/layout/arrow3"/>
    <dgm:cxn modelId="{E2281E82-EEF4-410B-BA13-59AAF0804BD7}" type="presParOf" srcId="{67F9948B-E00B-48D7-953D-C0720E1F5796}" destId="{5D8E0769-1B7D-4DAE-BE74-5FE0CEB0F6BD}" srcOrd="1" destOrd="0" presId="urn:microsoft.com/office/officeart/2005/8/layout/arrow3"/>
    <dgm:cxn modelId="{466C0CBC-C09E-4132-B22D-50BE9391694A}" type="presParOf" srcId="{67F9948B-E00B-48D7-953D-C0720E1F5796}" destId="{8D1F255E-5D6E-441A-8C20-905921CAEBDA}" srcOrd="2" destOrd="0" presId="urn:microsoft.com/office/officeart/2005/8/layout/arrow3"/>
    <dgm:cxn modelId="{E99D013B-3433-4D5B-9572-EC51B4869A75}" type="presParOf" srcId="{67F9948B-E00B-48D7-953D-C0720E1F5796}" destId="{36591505-9FEE-4448-B10B-77943DB41160}" srcOrd="3" destOrd="0" presId="urn:microsoft.com/office/officeart/2005/8/layout/arrow3"/>
    <dgm:cxn modelId="{E69EAF19-5AAD-40A9-AAA9-438CB308FC03}" type="presParOf" srcId="{67F9948B-E00B-48D7-953D-C0720E1F5796}" destId="{C2F3273D-0ABF-4BD5-8735-E91177D47B75}" srcOrd="4" destOrd="0" presId="urn:microsoft.com/office/officeart/2005/8/layout/arrow3"/>
  </dgm:cxnLst>
  <dgm:bg>
    <a:solidFill>
      <a:schemeClr val="bg1"/>
    </a:solidFill>
  </dgm:bg>
  <dgm:whole>
    <a:ln>
      <a:solidFill>
        <a:schemeClr val="bg2">
          <a:lumMod val="90000"/>
        </a:schemeClr>
      </a:solidFill>
    </a:ln>
  </dgm:whole>
  <dgm:extLst>
    <a:ext uri="http://schemas.microsoft.com/office/drawing/2008/diagram">
      <dsp:dataModelExt xmlns:dsp="http://schemas.microsoft.com/office/drawing/2008/diagram" relId="rId1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654ABC3-0FB7-4C33-A6F8-46536939B73D}" type="doc">
      <dgm:prSet loTypeId="urn:microsoft.com/office/officeart/2005/8/layout/arrow3" loCatId="relationship" qsTypeId="urn:microsoft.com/office/officeart/2005/8/quickstyle/simple1" qsCatId="simple" csTypeId="urn:microsoft.com/office/officeart/2005/8/colors/accent1_2" csCatId="accent1" phldr="1"/>
      <dgm:spPr>
        <a:scene3d>
          <a:camera prst="orthographicFront">
            <a:rot lat="0" lon="0" rev="0"/>
          </a:camera>
          <a:lightRig rig="contrasting" dir="t">
            <a:rot lat="0" lon="0" rev="1500000"/>
          </a:lightRig>
        </a:scene3d>
      </dgm:spPr>
      <dgm:t>
        <a:bodyPr/>
        <a:lstStyle/>
        <a:p>
          <a:pPr rtl="1"/>
          <a:endParaRPr lang="he-IL"/>
        </a:p>
      </dgm:t>
    </dgm:pt>
    <dgm:pt modelId="{24CF3317-4BFB-49DB-9849-1530F57659FD}">
      <dgm:prSet phldrT="[טקסט]"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1"/>
          <a:r>
            <a:rPr lang="he-IL" sz="1800" dirty="0">
              <a:latin typeface="David" panose="020E0502060401010101" pitchFamily="34" charset="-79"/>
              <a:cs typeface="David" panose="020E0502060401010101" pitchFamily="34" charset="-79"/>
            </a:rPr>
            <a:t>למידה עצמית 'מסע אישי' ובחירה לחניך</a:t>
          </a:r>
        </a:p>
      </dgm:t>
    </dgm:pt>
    <dgm:pt modelId="{FE1F5E50-2501-47B9-9AD9-DB1B0D8BC9EE}" type="parTrans" cxnId="{DAFE715F-E8AC-4948-B542-C9E9348ADC7F}">
      <dgm:prSet/>
      <dgm:spPr/>
      <dgm:t>
        <a:bodyPr/>
        <a:lstStyle/>
        <a:p>
          <a:pPr rtl="1"/>
          <a:endParaRPr lang="he-IL" sz="2000"/>
        </a:p>
      </dgm:t>
    </dgm:pt>
    <dgm:pt modelId="{A0F1C9B1-2B46-41D5-B31F-EADCD6455C52}" type="sibTrans" cxnId="{DAFE715F-E8AC-4948-B542-C9E9348ADC7F}">
      <dgm:prSet/>
      <dgm:spPr/>
      <dgm:t>
        <a:bodyPr/>
        <a:lstStyle/>
        <a:p>
          <a:pPr rtl="1"/>
          <a:endParaRPr lang="he-IL" sz="2000"/>
        </a:p>
      </dgm:t>
    </dgm:pt>
    <dgm:pt modelId="{D8CCA0E2-AD8F-42A6-B620-AFC38BDA1BD6}">
      <dgm:prSet phldrT="[טקסט]"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1"/>
          <a:r>
            <a:rPr lang="he-IL" sz="1800" dirty="0">
              <a:latin typeface="David" panose="020E0502060401010101" pitchFamily="34" charset="-79"/>
              <a:cs typeface="David" panose="020E0502060401010101" pitchFamily="34" charset="-79"/>
            </a:rPr>
            <a:t>למידה מובנית חובה </a:t>
          </a:r>
        </a:p>
      </dgm:t>
    </dgm:pt>
    <dgm:pt modelId="{FB0AC81F-A980-4D45-A5FC-6497DCEE51B9}" type="parTrans" cxnId="{A25D3E88-26D5-4EF3-B6CF-2AAD671EDB4E}">
      <dgm:prSet/>
      <dgm:spPr/>
      <dgm:t>
        <a:bodyPr/>
        <a:lstStyle/>
        <a:p>
          <a:pPr rtl="1"/>
          <a:endParaRPr lang="he-IL" sz="2000"/>
        </a:p>
      </dgm:t>
    </dgm:pt>
    <dgm:pt modelId="{A86FEE29-5D5C-4324-AF4A-EA1023432E2F}" type="sibTrans" cxnId="{A25D3E88-26D5-4EF3-B6CF-2AAD671EDB4E}">
      <dgm:prSet/>
      <dgm:spPr/>
      <dgm:t>
        <a:bodyPr/>
        <a:lstStyle/>
        <a:p>
          <a:pPr rtl="1"/>
          <a:endParaRPr lang="he-IL" sz="2000"/>
        </a:p>
      </dgm:t>
    </dgm:pt>
    <dgm:pt modelId="{DD8B8916-E5B2-4F4F-87A4-1B896623F6C5}">
      <dgm:prSet/>
      <dgm:spPr/>
      <dgm:t>
        <a:bodyPr/>
        <a:lstStyle/>
        <a:p>
          <a:pPr rtl="1"/>
          <a:endParaRPr lang="he-IL" dirty="0"/>
        </a:p>
      </dgm:t>
    </dgm:pt>
    <dgm:pt modelId="{231F566A-F2A3-4AF1-BFC6-32A2C74EDA89}" type="parTrans" cxnId="{F0FBDF6F-3C1F-42A1-AF9F-B662E7534C2E}">
      <dgm:prSet/>
      <dgm:spPr/>
      <dgm:t>
        <a:bodyPr/>
        <a:lstStyle/>
        <a:p>
          <a:pPr rtl="1"/>
          <a:endParaRPr lang="he-IL"/>
        </a:p>
      </dgm:t>
    </dgm:pt>
    <dgm:pt modelId="{6DEB4BF6-9E1D-49C6-BE67-86FE48FC0B33}" type="sibTrans" cxnId="{F0FBDF6F-3C1F-42A1-AF9F-B662E7534C2E}">
      <dgm:prSet/>
      <dgm:spPr/>
      <dgm:t>
        <a:bodyPr/>
        <a:lstStyle/>
        <a:p>
          <a:pPr rtl="1"/>
          <a:endParaRPr lang="he-IL"/>
        </a:p>
      </dgm:t>
    </dgm:pt>
    <dgm:pt modelId="{67F9948B-E00B-48D7-953D-C0720E1F5796}" type="pres">
      <dgm:prSet presAssocID="{5654ABC3-0FB7-4C33-A6F8-46536939B73D}" presName="compositeShape" presStyleCnt="0">
        <dgm:presLayoutVars>
          <dgm:chMax val="2"/>
          <dgm:dir/>
          <dgm:resizeHandles val="exact"/>
        </dgm:presLayoutVars>
      </dgm:prSet>
      <dgm:spPr/>
    </dgm:pt>
    <dgm:pt modelId="{DEABD9E1-D69A-47C1-BCE7-EE00F7D1D3AF}" type="pres">
      <dgm:prSet presAssocID="{5654ABC3-0FB7-4C33-A6F8-46536939B73D}" presName="divider" presStyleLbl="fgShp" presStyleIdx="0" presStyleCn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5D8E0769-1B7D-4DAE-BE74-5FE0CEB0F6BD}" type="pres">
      <dgm:prSet presAssocID="{24CF3317-4BFB-49DB-9849-1530F57659FD}" presName="downArrow" presStyleLbl="node1" presStyleIdx="0" presStyleCnt="2"/>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8D1F255E-5D6E-441A-8C20-905921CAEBDA}" type="pres">
      <dgm:prSet presAssocID="{24CF3317-4BFB-49DB-9849-1530F57659FD}" presName="downArrowText" presStyleLbl="revTx" presStyleIdx="0" presStyleCnt="2" custScaleX="206513">
        <dgm:presLayoutVars>
          <dgm:bulletEnabled val="1"/>
        </dgm:presLayoutVars>
      </dgm:prSet>
      <dgm:spPr/>
    </dgm:pt>
    <dgm:pt modelId="{36591505-9FEE-4448-B10B-77943DB41160}" type="pres">
      <dgm:prSet presAssocID="{D8CCA0E2-AD8F-42A6-B620-AFC38BDA1BD6}" presName="upArrow" presStyleLbl="node1" presStyleIdx="1" presStyleCnt="2"/>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C2F3273D-0ABF-4BD5-8735-E91177D47B75}" type="pres">
      <dgm:prSet presAssocID="{D8CCA0E2-AD8F-42A6-B620-AFC38BDA1BD6}" presName="upArrowText" presStyleLbl="revTx" presStyleIdx="1" presStyleCnt="2" custScaleX="151978">
        <dgm:presLayoutVars>
          <dgm:bulletEnabled val="1"/>
        </dgm:presLayoutVars>
      </dgm:prSet>
      <dgm:spPr/>
    </dgm:pt>
  </dgm:ptLst>
  <dgm:cxnLst>
    <dgm:cxn modelId="{DAFE715F-E8AC-4948-B542-C9E9348ADC7F}" srcId="{5654ABC3-0FB7-4C33-A6F8-46536939B73D}" destId="{24CF3317-4BFB-49DB-9849-1530F57659FD}" srcOrd="0" destOrd="0" parTransId="{FE1F5E50-2501-47B9-9AD9-DB1B0D8BC9EE}" sibTransId="{A0F1C9B1-2B46-41D5-B31F-EADCD6455C52}"/>
    <dgm:cxn modelId="{6AFFAC42-B37B-4BD1-BF30-304AD19E0D44}" type="presOf" srcId="{24CF3317-4BFB-49DB-9849-1530F57659FD}" destId="{8D1F255E-5D6E-441A-8C20-905921CAEBDA}" srcOrd="0" destOrd="0" presId="urn:microsoft.com/office/officeart/2005/8/layout/arrow3"/>
    <dgm:cxn modelId="{F0FBDF6F-3C1F-42A1-AF9F-B662E7534C2E}" srcId="{5654ABC3-0FB7-4C33-A6F8-46536939B73D}" destId="{DD8B8916-E5B2-4F4F-87A4-1B896623F6C5}" srcOrd="2" destOrd="0" parTransId="{231F566A-F2A3-4AF1-BFC6-32A2C74EDA89}" sibTransId="{6DEB4BF6-9E1D-49C6-BE67-86FE48FC0B33}"/>
    <dgm:cxn modelId="{DC8E4873-2604-4E0B-9D69-67C7062D6DD5}" type="presOf" srcId="{D8CCA0E2-AD8F-42A6-B620-AFC38BDA1BD6}" destId="{C2F3273D-0ABF-4BD5-8735-E91177D47B75}" srcOrd="0" destOrd="0" presId="urn:microsoft.com/office/officeart/2005/8/layout/arrow3"/>
    <dgm:cxn modelId="{A25D3E88-26D5-4EF3-B6CF-2AAD671EDB4E}" srcId="{5654ABC3-0FB7-4C33-A6F8-46536939B73D}" destId="{D8CCA0E2-AD8F-42A6-B620-AFC38BDA1BD6}" srcOrd="1" destOrd="0" parTransId="{FB0AC81F-A980-4D45-A5FC-6497DCEE51B9}" sibTransId="{A86FEE29-5D5C-4324-AF4A-EA1023432E2F}"/>
    <dgm:cxn modelId="{E62341BF-761E-4CE5-B1C7-9951EECFED51}" type="presOf" srcId="{5654ABC3-0FB7-4C33-A6F8-46536939B73D}" destId="{67F9948B-E00B-48D7-953D-C0720E1F5796}" srcOrd="0" destOrd="0" presId="urn:microsoft.com/office/officeart/2005/8/layout/arrow3"/>
    <dgm:cxn modelId="{55B74428-99B4-4853-B349-D503273A0721}" type="presParOf" srcId="{67F9948B-E00B-48D7-953D-C0720E1F5796}" destId="{DEABD9E1-D69A-47C1-BCE7-EE00F7D1D3AF}" srcOrd="0" destOrd="0" presId="urn:microsoft.com/office/officeart/2005/8/layout/arrow3"/>
    <dgm:cxn modelId="{F4FD441E-97E4-4EDD-8A5D-4379E0494293}" type="presParOf" srcId="{67F9948B-E00B-48D7-953D-C0720E1F5796}" destId="{5D8E0769-1B7D-4DAE-BE74-5FE0CEB0F6BD}" srcOrd="1" destOrd="0" presId="urn:microsoft.com/office/officeart/2005/8/layout/arrow3"/>
    <dgm:cxn modelId="{7BF14B42-AF17-4916-9ED0-59AE8DC1D469}" type="presParOf" srcId="{67F9948B-E00B-48D7-953D-C0720E1F5796}" destId="{8D1F255E-5D6E-441A-8C20-905921CAEBDA}" srcOrd="2" destOrd="0" presId="urn:microsoft.com/office/officeart/2005/8/layout/arrow3"/>
    <dgm:cxn modelId="{42A030EF-EE0C-4478-A98B-34DD31910379}" type="presParOf" srcId="{67F9948B-E00B-48D7-953D-C0720E1F5796}" destId="{36591505-9FEE-4448-B10B-77943DB41160}" srcOrd="3" destOrd="0" presId="urn:microsoft.com/office/officeart/2005/8/layout/arrow3"/>
    <dgm:cxn modelId="{C4DE5279-4E89-461C-84E4-3E6535EF0013}" type="presParOf" srcId="{67F9948B-E00B-48D7-953D-C0720E1F5796}" destId="{C2F3273D-0ABF-4BD5-8735-E91177D47B75}" srcOrd="4" destOrd="0" presId="urn:microsoft.com/office/officeart/2005/8/layout/arrow3"/>
  </dgm:cxnLst>
  <dgm:bg>
    <a:solidFill>
      <a:schemeClr val="bg1"/>
    </a:solidFill>
  </dgm:bg>
  <dgm:whole>
    <a:ln w="9525" cap="flat" cmpd="sng" algn="ctr">
      <a:solidFill>
        <a:schemeClr val="bg2">
          <a:lumMod val="90000"/>
        </a:schemeClr>
      </a:solidFill>
      <a:prstDash val="solid"/>
      <a:round/>
      <a:headEnd type="none" w="med" len="med"/>
      <a:tailEnd type="none" w="med" len="med"/>
    </a:ln>
  </dgm:whole>
  <dgm:extLst>
    <a:ext uri="http://schemas.microsoft.com/office/drawing/2008/diagram">
      <dsp:dataModelExt xmlns:dsp="http://schemas.microsoft.com/office/drawing/2008/diagram" relId="rId2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654ABC3-0FB7-4C33-A6F8-46536939B73D}" type="doc">
      <dgm:prSet loTypeId="urn:microsoft.com/office/officeart/2005/8/layout/arrow3" loCatId="relationship" qsTypeId="urn:microsoft.com/office/officeart/2005/8/quickstyle/simple1" qsCatId="simple" csTypeId="urn:microsoft.com/office/officeart/2005/8/colors/accent1_2" csCatId="accent1" phldr="1"/>
      <dgm:spPr>
        <a:scene3d>
          <a:camera prst="orthographicFront">
            <a:rot lat="0" lon="0" rev="0"/>
          </a:camera>
          <a:lightRig rig="contrasting" dir="t">
            <a:rot lat="0" lon="0" rev="1500000"/>
          </a:lightRig>
        </a:scene3d>
      </dgm:spPr>
      <dgm:t>
        <a:bodyPr/>
        <a:lstStyle/>
        <a:p>
          <a:pPr rtl="1"/>
          <a:endParaRPr lang="he-IL"/>
        </a:p>
      </dgm:t>
    </dgm:pt>
    <dgm:pt modelId="{24CF3317-4BFB-49DB-9849-1530F57659FD}">
      <dgm:prSet phldrT="[טקסט]"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1"/>
          <a:r>
            <a:rPr lang="he-IL" sz="1800" dirty="0">
              <a:latin typeface="David" panose="020E0502060401010101" pitchFamily="34" charset="-79"/>
              <a:cs typeface="David" panose="020E0502060401010101" pitchFamily="34" charset="-79"/>
            </a:rPr>
            <a:t>העברת תוכן ללומדים</a:t>
          </a:r>
        </a:p>
      </dgm:t>
    </dgm:pt>
    <dgm:pt modelId="{FE1F5E50-2501-47B9-9AD9-DB1B0D8BC9EE}" type="parTrans" cxnId="{DAFE715F-E8AC-4948-B542-C9E9348ADC7F}">
      <dgm:prSet/>
      <dgm:spPr/>
      <dgm:t>
        <a:bodyPr/>
        <a:lstStyle/>
        <a:p>
          <a:pPr rtl="1"/>
          <a:endParaRPr lang="he-IL"/>
        </a:p>
      </dgm:t>
    </dgm:pt>
    <dgm:pt modelId="{A0F1C9B1-2B46-41D5-B31F-EADCD6455C52}" type="sibTrans" cxnId="{DAFE715F-E8AC-4948-B542-C9E9348ADC7F}">
      <dgm:prSet/>
      <dgm:spPr/>
      <dgm:t>
        <a:bodyPr/>
        <a:lstStyle/>
        <a:p>
          <a:pPr rtl="1"/>
          <a:endParaRPr lang="he-IL"/>
        </a:p>
      </dgm:t>
    </dgm:pt>
    <dgm:pt modelId="{D8CCA0E2-AD8F-42A6-B620-AFC38BDA1BD6}">
      <dgm:prSet phldrT="[טקסט]"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1"/>
          <a:r>
            <a:rPr lang="he-IL" sz="1800" dirty="0">
              <a:latin typeface="David" panose="020E0502060401010101" pitchFamily="34" charset="-79"/>
              <a:cs typeface="David" panose="020E0502060401010101" pitchFamily="34" charset="-79"/>
            </a:rPr>
            <a:t>פיתוח יכולות</a:t>
          </a:r>
        </a:p>
        <a:p>
          <a:pPr rtl="1"/>
          <a:r>
            <a:rPr lang="he-IL" sz="1800" dirty="0">
              <a:latin typeface="David" panose="020E0502060401010101" pitchFamily="34" charset="-79"/>
              <a:cs typeface="David" panose="020E0502060401010101" pitchFamily="34" charset="-79"/>
            </a:rPr>
            <a:t>החשיבה</a:t>
          </a:r>
        </a:p>
      </dgm:t>
    </dgm:pt>
    <dgm:pt modelId="{FB0AC81F-A980-4D45-A5FC-6497DCEE51B9}" type="parTrans" cxnId="{A25D3E88-26D5-4EF3-B6CF-2AAD671EDB4E}">
      <dgm:prSet/>
      <dgm:spPr/>
      <dgm:t>
        <a:bodyPr/>
        <a:lstStyle/>
        <a:p>
          <a:pPr rtl="1"/>
          <a:endParaRPr lang="he-IL"/>
        </a:p>
      </dgm:t>
    </dgm:pt>
    <dgm:pt modelId="{A86FEE29-5D5C-4324-AF4A-EA1023432E2F}" type="sibTrans" cxnId="{A25D3E88-26D5-4EF3-B6CF-2AAD671EDB4E}">
      <dgm:prSet/>
      <dgm:spPr/>
      <dgm:t>
        <a:bodyPr/>
        <a:lstStyle/>
        <a:p>
          <a:pPr rtl="1"/>
          <a:endParaRPr lang="he-IL"/>
        </a:p>
      </dgm:t>
    </dgm:pt>
    <dgm:pt modelId="{67F9948B-E00B-48D7-953D-C0720E1F5796}" type="pres">
      <dgm:prSet presAssocID="{5654ABC3-0FB7-4C33-A6F8-46536939B73D}" presName="compositeShape" presStyleCnt="0">
        <dgm:presLayoutVars>
          <dgm:chMax val="2"/>
          <dgm:dir/>
          <dgm:resizeHandles val="exact"/>
        </dgm:presLayoutVars>
      </dgm:prSet>
      <dgm:spPr/>
    </dgm:pt>
    <dgm:pt modelId="{DEABD9E1-D69A-47C1-BCE7-EE00F7D1D3AF}" type="pres">
      <dgm:prSet presAssocID="{5654ABC3-0FB7-4C33-A6F8-46536939B73D}" presName="divider" presStyleLbl="fgShp" presStyleIdx="0" presStyleCnt="1"/>
      <dgm:spPr>
        <a:solidFill>
          <a:srgbClr val="7030A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5D8E0769-1B7D-4DAE-BE74-5FE0CEB0F6BD}" type="pres">
      <dgm:prSet presAssocID="{24CF3317-4BFB-49DB-9849-1530F57659FD}" presName="downArrow" presStyleLbl="node1" presStyleIdx="0" presStyleCnt="2"/>
      <dgm:spPr>
        <a:solidFill>
          <a:srgbClr val="7030A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8D1F255E-5D6E-441A-8C20-905921CAEBDA}" type="pres">
      <dgm:prSet presAssocID="{24CF3317-4BFB-49DB-9849-1530F57659FD}" presName="downArrowText" presStyleLbl="revTx" presStyleIdx="0" presStyleCnt="2" custScaleX="160757">
        <dgm:presLayoutVars>
          <dgm:bulletEnabled val="1"/>
        </dgm:presLayoutVars>
      </dgm:prSet>
      <dgm:spPr/>
    </dgm:pt>
    <dgm:pt modelId="{36591505-9FEE-4448-B10B-77943DB41160}" type="pres">
      <dgm:prSet presAssocID="{D8CCA0E2-AD8F-42A6-B620-AFC38BDA1BD6}" presName="upArrow" presStyleLbl="node1" presStyleIdx="1" presStyleCnt="2"/>
      <dgm:spPr>
        <a:solidFill>
          <a:srgbClr val="7030A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C2F3273D-0ABF-4BD5-8735-E91177D47B75}" type="pres">
      <dgm:prSet presAssocID="{D8CCA0E2-AD8F-42A6-B620-AFC38BDA1BD6}" presName="upArrowText" presStyleLbl="revTx" presStyleIdx="1" presStyleCnt="2" custScaleX="229112" custLinFactNeighborY="-12930">
        <dgm:presLayoutVars>
          <dgm:bulletEnabled val="1"/>
        </dgm:presLayoutVars>
      </dgm:prSet>
      <dgm:spPr/>
    </dgm:pt>
  </dgm:ptLst>
  <dgm:cxnLst>
    <dgm:cxn modelId="{DAFE715F-E8AC-4948-B542-C9E9348ADC7F}" srcId="{5654ABC3-0FB7-4C33-A6F8-46536939B73D}" destId="{24CF3317-4BFB-49DB-9849-1530F57659FD}" srcOrd="0" destOrd="0" parTransId="{FE1F5E50-2501-47B9-9AD9-DB1B0D8BC9EE}" sibTransId="{A0F1C9B1-2B46-41D5-B31F-EADCD6455C52}"/>
    <dgm:cxn modelId="{79532786-A7B8-435B-9275-E227AB151D89}" type="presOf" srcId="{5654ABC3-0FB7-4C33-A6F8-46536939B73D}" destId="{67F9948B-E00B-48D7-953D-C0720E1F5796}" srcOrd="0" destOrd="0" presId="urn:microsoft.com/office/officeart/2005/8/layout/arrow3"/>
    <dgm:cxn modelId="{B0933288-7C9C-4219-9397-C9189224A84E}" type="presOf" srcId="{D8CCA0E2-AD8F-42A6-B620-AFC38BDA1BD6}" destId="{C2F3273D-0ABF-4BD5-8735-E91177D47B75}" srcOrd="0" destOrd="0" presId="urn:microsoft.com/office/officeart/2005/8/layout/arrow3"/>
    <dgm:cxn modelId="{A25D3E88-26D5-4EF3-B6CF-2AAD671EDB4E}" srcId="{5654ABC3-0FB7-4C33-A6F8-46536939B73D}" destId="{D8CCA0E2-AD8F-42A6-B620-AFC38BDA1BD6}" srcOrd="1" destOrd="0" parTransId="{FB0AC81F-A980-4D45-A5FC-6497DCEE51B9}" sibTransId="{A86FEE29-5D5C-4324-AF4A-EA1023432E2F}"/>
    <dgm:cxn modelId="{214B8DDF-543C-44AF-91C1-16C97D1AC498}" type="presOf" srcId="{24CF3317-4BFB-49DB-9849-1530F57659FD}" destId="{8D1F255E-5D6E-441A-8C20-905921CAEBDA}" srcOrd="0" destOrd="0" presId="urn:microsoft.com/office/officeart/2005/8/layout/arrow3"/>
    <dgm:cxn modelId="{0159CE9C-C2B7-4267-B4F6-F563B43705B4}" type="presParOf" srcId="{67F9948B-E00B-48D7-953D-C0720E1F5796}" destId="{DEABD9E1-D69A-47C1-BCE7-EE00F7D1D3AF}" srcOrd="0" destOrd="0" presId="urn:microsoft.com/office/officeart/2005/8/layout/arrow3"/>
    <dgm:cxn modelId="{1BC89885-7D80-4461-9D42-5ED88EE18FDA}" type="presParOf" srcId="{67F9948B-E00B-48D7-953D-C0720E1F5796}" destId="{5D8E0769-1B7D-4DAE-BE74-5FE0CEB0F6BD}" srcOrd="1" destOrd="0" presId="urn:microsoft.com/office/officeart/2005/8/layout/arrow3"/>
    <dgm:cxn modelId="{CEC77518-92E6-4147-97A9-DEBC355AD4A8}" type="presParOf" srcId="{67F9948B-E00B-48D7-953D-C0720E1F5796}" destId="{8D1F255E-5D6E-441A-8C20-905921CAEBDA}" srcOrd="2" destOrd="0" presId="urn:microsoft.com/office/officeart/2005/8/layout/arrow3"/>
    <dgm:cxn modelId="{A8C01882-B75E-4E6B-BFE1-1F1922D5DD24}" type="presParOf" srcId="{67F9948B-E00B-48D7-953D-C0720E1F5796}" destId="{36591505-9FEE-4448-B10B-77943DB41160}" srcOrd="3" destOrd="0" presId="urn:microsoft.com/office/officeart/2005/8/layout/arrow3"/>
    <dgm:cxn modelId="{76ABEF14-AD0D-432F-BF25-71C9A38894A8}" type="presParOf" srcId="{67F9948B-E00B-48D7-953D-C0720E1F5796}" destId="{C2F3273D-0ABF-4BD5-8735-E91177D47B75}" srcOrd="4" destOrd="0" presId="urn:microsoft.com/office/officeart/2005/8/layout/arrow3"/>
  </dgm:cxnLst>
  <dgm:bg>
    <a:solidFill>
      <a:schemeClr val="bg1"/>
    </a:solidFill>
  </dgm:bg>
  <dgm:whole>
    <a:ln>
      <a:solidFill>
        <a:schemeClr val="bg2">
          <a:lumMod val="90000"/>
        </a:schemeClr>
      </a:solidFill>
    </a:ln>
  </dgm:whole>
  <dgm:extLst>
    <a:ext uri="http://schemas.microsoft.com/office/drawing/2008/diagram">
      <dsp:dataModelExt xmlns:dsp="http://schemas.microsoft.com/office/drawing/2008/diagram" relId="rId2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654ABC3-0FB7-4C33-A6F8-46536939B73D}" type="doc">
      <dgm:prSet loTypeId="urn:microsoft.com/office/officeart/2005/8/layout/arrow3" loCatId="relationship" qsTypeId="urn:microsoft.com/office/officeart/2005/8/quickstyle/simple1" qsCatId="simple" csTypeId="urn:microsoft.com/office/officeart/2005/8/colors/accent1_2" csCatId="accent1" phldr="1"/>
      <dgm:spPr>
        <a:scene3d>
          <a:camera prst="orthographicFront">
            <a:rot lat="0" lon="0" rev="0"/>
          </a:camera>
          <a:lightRig rig="contrasting" dir="t">
            <a:rot lat="0" lon="0" rev="1500000"/>
          </a:lightRig>
        </a:scene3d>
      </dgm:spPr>
      <dgm:t>
        <a:bodyPr/>
        <a:lstStyle/>
        <a:p>
          <a:pPr rtl="1"/>
          <a:endParaRPr lang="he-IL"/>
        </a:p>
      </dgm:t>
    </dgm:pt>
    <dgm:pt modelId="{24CF3317-4BFB-49DB-9849-1530F57659FD}">
      <dgm:prSet phldrT="[טקסט]"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1"/>
          <a:r>
            <a:rPr lang="he-IL" sz="1800" dirty="0">
              <a:latin typeface="David" panose="020E0502060401010101" pitchFamily="34" charset="-79"/>
              <a:cs typeface="David" panose="020E0502060401010101" pitchFamily="34" charset="-79"/>
            </a:rPr>
            <a:t>שנת טעינה מקסימלית</a:t>
          </a:r>
        </a:p>
      </dgm:t>
    </dgm:pt>
    <dgm:pt modelId="{FE1F5E50-2501-47B9-9AD9-DB1B0D8BC9EE}" type="parTrans" cxnId="{DAFE715F-E8AC-4948-B542-C9E9348ADC7F}">
      <dgm:prSet/>
      <dgm:spPr/>
      <dgm:t>
        <a:bodyPr/>
        <a:lstStyle/>
        <a:p>
          <a:pPr rtl="1"/>
          <a:endParaRPr lang="he-IL" sz="2000"/>
        </a:p>
      </dgm:t>
    </dgm:pt>
    <dgm:pt modelId="{A0F1C9B1-2B46-41D5-B31F-EADCD6455C52}" type="sibTrans" cxnId="{DAFE715F-E8AC-4948-B542-C9E9348ADC7F}">
      <dgm:prSet/>
      <dgm:spPr/>
      <dgm:t>
        <a:bodyPr/>
        <a:lstStyle/>
        <a:p>
          <a:pPr rtl="1"/>
          <a:endParaRPr lang="he-IL" sz="2000"/>
        </a:p>
      </dgm:t>
    </dgm:pt>
    <dgm:pt modelId="{D8CCA0E2-AD8F-42A6-B620-AFC38BDA1BD6}">
      <dgm:prSet phldrT="[טקסט]"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1"/>
          <a:r>
            <a:rPr lang="he-IL" sz="1800" dirty="0">
              <a:latin typeface="David" panose="020E0502060401010101" pitchFamily="34" charset="-79"/>
              <a:cs typeface="David" panose="020E0502060401010101" pitchFamily="34" charset="-79"/>
            </a:rPr>
            <a:t>שנת הפוגה להמשך הקריירה</a:t>
          </a:r>
        </a:p>
      </dgm:t>
    </dgm:pt>
    <dgm:pt modelId="{FB0AC81F-A980-4D45-A5FC-6497DCEE51B9}" type="parTrans" cxnId="{A25D3E88-26D5-4EF3-B6CF-2AAD671EDB4E}">
      <dgm:prSet/>
      <dgm:spPr/>
      <dgm:t>
        <a:bodyPr/>
        <a:lstStyle/>
        <a:p>
          <a:pPr rtl="1"/>
          <a:endParaRPr lang="he-IL" sz="2000"/>
        </a:p>
      </dgm:t>
    </dgm:pt>
    <dgm:pt modelId="{A86FEE29-5D5C-4324-AF4A-EA1023432E2F}" type="sibTrans" cxnId="{A25D3E88-26D5-4EF3-B6CF-2AAD671EDB4E}">
      <dgm:prSet/>
      <dgm:spPr/>
      <dgm:t>
        <a:bodyPr/>
        <a:lstStyle/>
        <a:p>
          <a:pPr rtl="1"/>
          <a:endParaRPr lang="he-IL" sz="2000"/>
        </a:p>
      </dgm:t>
    </dgm:pt>
    <dgm:pt modelId="{DD8B8916-E5B2-4F4F-87A4-1B896623F6C5}">
      <dgm:prSet/>
      <dgm:spPr/>
      <dgm:t>
        <a:bodyPr/>
        <a:lstStyle/>
        <a:p>
          <a:pPr rtl="1"/>
          <a:endParaRPr lang="he-IL" dirty="0"/>
        </a:p>
      </dgm:t>
    </dgm:pt>
    <dgm:pt modelId="{231F566A-F2A3-4AF1-BFC6-32A2C74EDA89}" type="parTrans" cxnId="{F0FBDF6F-3C1F-42A1-AF9F-B662E7534C2E}">
      <dgm:prSet/>
      <dgm:spPr/>
      <dgm:t>
        <a:bodyPr/>
        <a:lstStyle/>
        <a:p>
          <a:pPr rtl="1"/>
          <a:endParaRPr lang="he-IL"/>
        </a:p>
      </dgm:t>
    </dgm:pt>
    <dgm:pt modelId="{6DEB4BF6-9E1D-49C6-BE67-86FE48FC0B33}" type="sibTrans" cxnId="{F0FBDF6F-3C1F-42A1-AF9F-B662E7534C2E}">
      <dgm:prSet/>
      <dgm:spPr/>
      <dgm:t>
        <a:bodyPr/>
        <a:lstStyle/>
        <a:p>
          <a:pPr rtl="1"/>
          <a:endParaRPr lang="he-IL"/>
        </a:p>
      </dgm:t>
    </dgm:pt>
    <dgm:pt modelId="{67F9948B-E00B-48D7-953D-C0720E1F5796}" type="pres">
      <dgm:prSet presAssocID="{5654ABC3-0FB7-4C33-A6F8-46536939B73D}" presName="compositeShape" presStyleCnt="0">
        <dgm:presLayoutVars>
          <dgm:chMax val="2"/>
          <dgm:dir/>
          <dgm:resizeHandles val="exact"/>
        </dgm:presLayoutVars>
      </dgm:prSet>
      <dgm:spPr/>
    </dgm:pt>
    <dgm:pt modelId="{DEABD9E1-D69A-47C1-BCE7-EE00F7D1D3AF}" type="pres">
      <dgm:prSet presAssocID="{5654ABC3-0FB7-4C33-A6F8-46536939B73D}" presName="divider" presStyleLbl="fgShp" presStyleIdx="0" presStyleCn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5D8E0769-1B7D-4DAE-BE74-5FE0CEB0F6BD}" type="pres">
      <dgm:prSet presAssocID="{24CF3317-4BFB-49DB-9849-1530F57659FD}" presName="downArrow" presStyleLbl="node1" presStyleIdx="0" presStyleCnt="2"/>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8D1F255E-5D6E-441A-8C20-905921CAEBDA}" type="pres">
      <dgm:prSet presAssocID="{24CF3317-4BFB-49DB-9849-1530F57659FD}" presName="downArrowText" presStyleLbl="revTx" presStyleIdx="0" presStyleCnt="2" custScaleX="179216">
        <dgm:presLayoutVars>
          <dgm:bulletEnabled val="1"/>
        </dgm:presLayoutVars>
      </dgm:prSet>
      <dgm:spPr/>
    </dgm:pt>
    <dgm:pt modelId="{36591505-9FEE-4448-B10B-77943DB41160}" type="pres">
      <dgm:prSet presAssocID="{D8CCA0E2-AD8F-42A6-B620-AFC38BDA1BD6}" presName="upArrow" presStyleLbl="node1" presStyleIdx="1" presStyleCnt="2"/>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C2F3273D-0ABF-4BD5-8735-E91177D47B75}" type="pres">
      <dgm:prSet presAssocID="{D8CCA0E2-AD8F-42A6-B620-AFC38BDA1BD6}" presName="upArrowText" presStyleLbl="revTx" presStyleIdx="1" presStyleCnt="2" custScaleX="151978">
        <dgm:presLayoutVars>
          <dgm:bulletEnabled val="1"/>
        </dgm:presLayoutVars>
      </dgm:prSet>
      <dgm:spPr/>
    </dgm:pt>
  </dgm:ptLst>
  <dgm:cxnLst>
    <dgm:cxn modelId="{CDA9DF12-30C9-4982-87EF-D9ED87E71BAD}" type="presOf" srcId="{5654ABC3-0FB7-4C33-A6F8-46536939B73D}" destId="{67F9948B-E00B-48D7-953D-C0720E1F5796}" srcOrd="0" destOrd="0" presId="urn:microsoft.com/office/officeart/2005/8/layout/arrow3"/>
    <dgm:cxn modelId="{DAFE715F-E8AC-4948-B542-C9E9348ADC7F}" srcId="{5654ABC3-0FB7-4C33-A6F8-46536939B73D}" destId="{24CF3317-4BFB-49DB-9849-1530F57659FD}" srcOrd="0" destOrd="0" parTransId="{FE1F5E50-2501-47B9-9AD9-DB1B0D8BC9EE}" sibTransId="{A0F1C9B1-2B46-41D5-B31F-EADCD6455C52}"/>
    <dgm:cxn modelId="{F0FBDF6F-3C1F-42A1-AF9F-B662E7534C2E}" srcId="{5654ABC3-0FB7-4C33-A6F8-46536939B73D}" destId="{DD8B8916-E5B2-4F4F-87A4-1B896623F6C5}" srcOrd="2" destOrd="0" parTransId="{231F566A-F2A3-4AF1-BFC6-32A2C74EDA89}" sibTransId="{6DEB4BF6-9E1D-49C6-BE67-86FE48FC0B33}"/>
    <dgm:cxn modelId="{02AF5370-5AAB-4C9B-A212-72021889677B}" type="presOf" srcId="{D8CCA0E2-AD8F-42A6-B620-AFC38BDA1BD6}" destId="{C2F3273D-0ABF-4BD5-8735-E91177D47B75}" srcOrd="0" destOrd="0" presId="urn:microsoft.com/office/officeart/2005/8/layout/arrow3"/>
    <dgm:cxn modelId="{A25D3E88-26D5-4EF3-B6CF-2AAD671EDB4E}" srcId="{5654ABC3-0FB7-4C33-A6F8-46536939B73D}" destId="{D8CCA0E2-AD8F-42A6-B620-AFC38BDA1BD6}" srcOrd="1" destOrd="0" parTransId="{FB0AC81F-A980-4D45-A5FC-6497DCEE51B9}" sibTransId="{A86FEE29-5D5C-4324-AF4A-EA1023432E2F}"/>
    <dgm:cxn modelId="{2F1457F9-82B3-4FC7-9082-7399DBA042DE}" type="presOf" srcId="{24CF3317-4BFB-49DB-9849-1530F57659FD}" destId="{8D1F255E-5D6E-441A-8C20-905921CAEBDA}" srcOrd="0" destOrd="0" presId="urn:microsoft.com/office/officeart/2005/8/layout/arrow3"/>
    <dgm:cxn modelId="{867891D3-A4CB-4E84-B1B8-A9BE87E321C4}" type="presParOf" srcId="{67F9948B-E00B-48D7-953D-C0720E1F5796}" destId="{DEABD9E1-D69A-47C1-BCE7-EE00F7D1D3AF}" srcOrd="0" destOrd="0" presId="urn:microsoft.com/office/officeart/2005/8/layout/arrow3"/>
    <dgm:cxn modelId="{810B51F2-493A-419B-9CE2-063D9FB7433F}" type="presParOf" srcId="{67F9948B-E00B-48D7-953D-C0720E1F5796}" destId="{5D8E0769-1B7D-4DAE-BE74-5FE0CEB0F6BD}" srcOrd="1" destOrd="0" presId="urn:microsoft.com/office/officeart/2005/8/layout/arrow3"/>
    <dgm:cxn modelId="{314B07AA-121B-43C8-A6AD-7869D20F5E0B}" type="presParOf" srcId="{67F9948B-E00B-48D7-953D-C0720E1F5796}" destId="{8D1F255E-5D6E-441A-8C20-905921CAEBDA}" srcOrd="2" destOrd="0" presId="urn:microsoft.com/office/officeart/2005/8/layout/arrow3"/>
    <dgm:cxn modelId="{D8BE6D33-CF86-407A-9A1B-D2FA49865FCE}" type="presParOf" srcId="{67F9948B-E00B-48D7-953D-C0720E1F5796}" destId="{36591505-9FEE-4448-B10B-77943DB41160}" srcOrd="3" destOrd="0" presId="urn:microsoft.com/office/officeart/2005/8/layout/arrow3"/>
    <dgm:cxn modelId="{E172C719-7FCC-4604-8C79-19162DBD1C00}" type="presParOf" srcId="{67F9948B-E00B-48D7-953D-C0720E1F5796}" destId="{C2F3273D-0ABF-4BD5-8735-E91177D47B75}" srcOrd="4" destOrd="0" presId="urn:microsoft.com/office/officeart/2005/8/layout/arrow3"/>
  </dgm:cxnLst>
  <dgm:bg>
    <a:solidFill>
      <a:schemeClr val="bg1"/>
    </a:solidFill>
  </dgm:bg>
  <dgm:whole>
    <a:ln>
      <a:solidFill>
        <a:schemeClr val="bg2">
          <a:lumMod val="90000"/>
        </a:schemeClr>
      </a:solidFill>
    </a:ln>
  </dgm:whole>
  <dgm:extLst>
    <a:ext uri="http://schemas.microsoft.com/office/drawing/2008/diagram">
      <dsp:dataModelExt xmlns:dsp="http://schemas.microsoft.com/office/drawing/2008/diagram" relId="rId3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654ABC3-0FB7-4C33-A6F8-46536939B73D}" type="doc">
      <dgm:prSet loTypeId="urn:microsoft.com/office/officeart/2005/8/layout/arrow3" loCatId="relationship" qsTypeId="urn:microsoft.com/office/officeart/2005/8/quickstyle/simple1" qsCatId="simple" csTypeId="urn:microsoft.com/office/officeart/2005/8/colors/accent1_2" csCatId="accent1" phldr="1"/>
      <dgm:spPr>
        <a:scene3d>
          <a:camera prst="orthographicFront">
            <a:rot lat="0" lon="0" rev="0"/>
          </a:camera>
          <a:lightRig rig="contrasting" dir="t">
            <a:rot lat="0" lon="0" rev="1500000"/>
          </a:lightRig>
        </a:scene3d>
      </dgm:spPr>
      <dgm:t>
        <a:bodyPr/>
        <a:lstStyle/>
        <a:p>
          <a:pPr rtl="1"/>
          <a:endParaRPr lang="he-IL"/>
        </a:p>
      </dgm:t>
    </dgm:pt>
    <dgm:pt modelId="{24CF3317-4BFB-49DB-9849-1530F57659FD}">
      <dgm:prSet phldrT="[טקסט]"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1"/>
          <a:r>
            <a:rPr lang="he-IL" sz="1800" dirty="0">
              <a:latin typeface="David" panose="020E0502060401010101" pitchFamily="34" charset="-79"/>
              <a:cs typeface="David" panose="020E0502060401010101" pitchFamily="34" charset="-79"/>
            </a:rPr>
            <a:t>יותר עיוני </a:t>
          </a:r>
          <a:br>
            <a:rPr lang="en-US" sz="1800" dirty="0">
              <a:latin typeface="David" panose="020E0502060401010101" pitchFamily="34" charset="-79"/>
              <a:cs typeface="David" panose="020E0502060401010101" pitchFamily="34" charset="-79"/>
            </a:rPr>
          </a:br>
          <a:r>
            <a:rPr lang="he-IL" sz="1800" dirty="0">
              <a:latin typeface="David" panose="020E0502060401010101" pitchFamily="34" charset="-79"/>
              <a:cs typeface="David" panose="020E0502060401010101" pitchFamily="34" charset="-79"/>
            </a:rPr>
            <a:t>יותר מליאה</a:t>
          </a:r>
          <a:endParaRPr lang="he-IL" sz="1200" dirty="0">
            <a:latin typeface="David" panose="020E0502060401010101" pitchFamily="34" charset="-79"/>
            <a:cs typeface="David" panose="020E0502060401010101" pitchFamily="34" charset="-79"/>
          </a:endParaRPr>
        </a:p>
      </dgm:t>
    </dgm:pt>
    <dgm:pt modelId="{FE1F5E50-2501-47B9-9AD9-DB1B0D8BC9EE}" type="parTrans" cxnId="{DAFE715F-E8AC-4948-B542-C9E9348ADC7F}">
      <dgm:prSet/>
      <dgm:spPr/>
      <dgm:t>
        <a:bodyPr/>
        <a:lstStyle/>
        <a:p>
          <a:pPr rtl="1"/>
          <a:endParaRPr lang="he-IL"/>
        </a:p>
      </dgm:t>
    </dgm:pt>
    <dgm:pt modelId="{A0F1C9B1-2B46-41D5-B31F-EADCD6455C52}" type="sibTrans" cxnId="{DAFE715F-E8AC-4948-B542-C9E9348ADC7F}">
      <dgm:prSet/>
      <dgm:spPr/>
      <dgm:t>
        <a:bodyPr/>
        <a:lstStyle/>
        <a:p>
          <a:pPr rtl="1"/>
          <a:endParaRPr lang="he-IL"/>
        </a:p>
      </dgm:t>
    </dgm:pt>
    <dgm:pt modelId="{D8CCA0E2-AD8F-42A6-B620-AFC38BDA1BD6}">
      <dgm:prSet phldrT="[טקסט]"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1"/>
          <a:r>
            <a:rPr lang="he-IL" sz="1800" dirty="0">
              <a:latin typeface="David" panose="020E0502060401010101" pitchFamily="34" charset="-79"/>
              <a:cs typeface="David" panose="020E0502060401010101" pitchFamily="34" charset="-79"/>
            </a:rPr>
            <a:t>יותר מעשי תרגול</a:t>
          </a:r>
          <a:r>
            <a:rPr lang="en-US" sz="1800" dirty="0">
              <a:latin typeface="David" panose="020E0502060401010101" pitchFamily="34" charset="-79"/>
              <a:cs typeface="David" panose="020E0502060401010101" pitchFamily="34" charset="-79"/>
            </a:rPr>
            <a:t>/</a:t>
          </a:r>
          <a:r>
            <a:rPr lang="he-IL" sz="1800" dirty="0">
              <a:latin typeface="David" panose="020E0502060401010101" pitchFamily="34" charset="-79"/>
              <a:cs typeface="David" panose="020E0502060401010101" pitchFamily="34" charset="-79"/>
            </a:rPr>
            <a:t>צוות</a:t>
          </a:r>
          <a:r>
            <a:rPr lang="en-US" sz="1800" dirty="0">
              <a:latin typeface="David" panose="020E0502060401010101" pitchFamily="34" charset="-79"/>
              <a:cs typeface="David" panose="020E0502060401010101" pitchFamily="34" charset="-79"/>
            </a:rPr>
            <a:t>/</a:t>
          </a:r>
          <a:r>
            <a:rPr lang="he-IL" sz="1800" dirty="0">
              <a:latin typeface="David" panose="020E0502060401010101" pitchFamily="34" charset="-79"/>
              <a:cs typeface="David" panose="020E0502060401010101" pitchFamily="34" charset="-79"/>
            </a:rPr>
            <a:t>חוץ</a:t>
          </a:r>
          <a:endParaRPr lang="he-IL" sz="1200" dirty="0">
            <a:latin typeface="David" panose="020E0502060401010101" pitchFamily="34" charset="-79"/>
            <a:cs typeface="David" panose="020E0502060401010101" pitchFamily="34" charset="-79"/>
          </a:endParaRPr>
        </a:p>
      </dgm:t>
    </dgm:pt>
    <dgm:pt modelId="{FB0AC81F-A980-4D45-A5FC-6497DCEE51B9}" type="parTrans" cxnId="{A25D3E88-26D5-4EF3-B6CF-2AAD671EDB4E}">
      <dgm:prSet/>
      <dgm:spPr/>
      <dgm:t>
        <a:bodyPr/>
        <a:lstStyle/>
        <a:p>
          <a:pPr rtl="1"/>
          <a:endParaRPr lang="he-IL"/>
        </a:p>
      </dgm:t>
    </dgm:pt>
    <dgm:pt modelId="{A86FEE29-5D5C-4324-AF4A-EA1023432E2F}" type="sibTrans" cxnId="{A25D3E88-26D5-4EF3-B6CF-2AAD671EDB4E}">
      <dgm:prSet/>
      <dgm:spPr/>
      <dgm:t>
        <a:bodyPr/>
        <a:lstStyle/>
        <a:p>
          <a:pPr rtl="1"/>
          <a:endParaRPr lang="he-IL"/>
        </a:p>
      </dgm:t>
    </dgm:pt>
    <dgm:pt modelId="{67F9948B-E00B-48D7-953D-C0720E1F5796}" type="pres">
      <dgm:prSet presAssocID="{5654ABC3-0FB7-4C33-A6F8-46536939B73D}" presName="compositeShape" presStyleCnt="0">
        <dgm:presLayoutVars>
          <dgm:chMax val="2"/>
          <dgm:dir/>
          <dgm:resizeHandles val="exact"/>
        </dgm:presLayoutVars>
      </dgm:prSet>
      <dgm:spPr/>
    </dgm:pt>
    <dgm:pt modelId="{DEABD9E1-D69A-47C1-BCE7-EE00F7D1D3AF}" type="pres">
      <dgm:prSet presAssocID="{5654ABC3-0FB7-4C33-A6F8-46536939B73D}" presName="divider" presStyleLbl="fgShp" presStyleIdx="0" presStyleCnt="1"/>
      <dgm:spPr>
        <a:solidFill>
          <a:srgbClr val="00B05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5D8E0769-1B7D-4DAE-BE74-5FE0CEB0F6BD}" type="pres">
      <dgm:prSet presAssocID="{24CF3317-4BFB-49DB-9849-1530F57659FD}" presName="downArrow" presStyleLbl="node1" presStyleIdx="0" presStyleCnt="2"/>
      <dgm:spPr>
        <a:solidFill>
          <a:srgbClr val="00B05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8D1F255E-5D6E-441A-8C20-905921CAEBDA}" type="pres">
      <dgm:prSet presAssocID="{24CF3317-4BFB-49DB-9849-1530F57659FD}" presName="downArrowText" presStyleLbl="revTx" presStyleIdx="0" presStyleCnt="2" custScaleX="177597" custLinFactNeighborX="32" custLinFactNeighborY="-55">
        <dgm:presLayoutVars>
          <dgm:bulletEnabled val="1"/>
        </dgm:presLayoutVars>
      </dgm:prSet>
      <dgm:spPr/>
    </dgm:pt>
    <dgm:pt modelId="{36591505-9FEE-4448-B10B-77943DB41160}" type="pres">
      <dgm:prSet presAssocID="{D8CCA0E2-AD8F-42A6-B620-AFC38BDA1BD6}" presName="upArrow" presStyleLbl="node1" presStyleIdx="1" presStyleCnt="2"/>
      <dgm:spPr>
        <a:solidFill>
          <a:srgbClr val="00B05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C2F3273D-0ABF-4BD5-8735-E91177D47B75}" type="pres">
      <dgm:prSet presAssocID="{D8CCA0E2-AD8F-42A6-B620-AFC38BDA1BD6}" presName="upArrowText" presStyleLbl="revTx" presStyleIdx="1" presStyleCnt="2" custScaleX="193750">
        <dgm:presLayoutVars>
          <dgm:bulletEnabled val="1"/>
        </dgm:presLayoutVars>
      </dgm:prSet>
      <dgm:spPr/>
    </dgm:pt>
  </dgm:ptLst>
  <dgm:cxnLst>
    <dgm:cxn modelId="{DAFE715F-E8AC-4948-B542-C9E9348ADC7F}" srcId="{5654ABC3-0FB7-4C33-A6F8-46536939B73D}" destId="{24CF3317-4BFB-49DB-9849-1530F57659FD}" srcOrd="0" destOrd="0" parTransId="{FE1F5E50-2501-47B9-9AD9-DB1B0D8BC9EE}" sibTransId="{A0F1C9B1-2B46-41D5-B31F-EADCD6455C52}"/>
    <dgm:cxn modelId="{A25D3E88-26D5-4EF3-B6CF-2AAD671EDB4E}" srcId="{5654ABC3-0FB7-4C33-A6F8-46536939B73D}" destId="{D8CCA0E2-AD8F-42A6-B620-AFC38BDA1BD6}" srcOrd="1" destOrd="0" parTransId="{FB0AC81F-A980-4D45-A5FC-6497DCEE51B9}" sibTransId="{A86FEE29-5D5C-4324-AF4A-EA1023432E2F}"/>
    <dgm:cxn modelId="{C0694DA7-E392-41D4-B087-33B415F9FA5E}" type="presOf" srcId="{24CF3317-4BFB-49DB-9849-1530F57659FD}" destId="{8D1F255E-5D6E-441A-8C20-905921CAEBDA}" srcOrd="0" destOrd="0" presId="urn:microsoft.com/office/officeart/2005/8/layout/arrow3"/>
    <dgm:cxn modelId="{BAA03AD8-349E-492F-9466-18F13E330B02}" type="presOf" srcId="{D8CCA0E2-AD8F-42A6-B620-AFC38BDA1BD6}" destId="{C2F3273D-0ABF-4BD5-8735-E91177D47B75}" srcOrd="0" destOrd="0" presId="urn:microsoft.com/office/officeart/2005/8/layout/arrow3"/>
    <dgm:cxn modelId="{31EC05E8-EE72-4BED-A89E-86B97D7A65FB}" type="presOf" srcId="{5654ABC3-0FB7-4C33-A6F8-46536939B73D}" destId="{67F9948B-E00B-48D7-953D-C0720E1F5796}" srcOrd="0" destOrd="0" presId="urn:microsoft.com/office/officeart/2005/8/layout/arrow3"/>
    <dgm:cxn modelId="{085A830D-443C-462F-A208-24F78C330B72}" type="presParOf" srcId="{67F9948B-E00B-48D7-953D-C0720E1F5796}" destId="{DEABD9E1-D69A-47C1-BCE7-EE00F7D1D3AF}" srcOrd="0" destOrd="0" presId="urn:microsoft.com/office/officeart/2005/8/layout/arrow3"/>
    <dgm:cxn modelId="{E3D5F607-26B0-464F-914B-AB824E4E69D2}" type="presParOf" srcId="{67F9948B-E00B-48D7-953D-C0720E1F5796}" destId="{5D8E0769-1B7D-4DAE-BE74-5FE0CEB0F6BD}" srcOrd="1" destOrd="0" presId="urn:microsoft.com/office/officeart/2005/8/layout/arrow3"/>
    <dgm:cxn modelId="{1FBA66F8-D2BA-4CE1-95A8-F1B8ACA362EA}" type="presParOf" srcId="{67F9948B-E00B-48D7-953D-C0720E1F5796}" destId="{8D1F255E-5D6E-441A-8C20-905921CAEBDA}" srcOrd="2" destOrd="0" presId="urn:microsoft.com/office/officeart/2005/8/layout/arrow3"/>
    <dgm:cxn modelId="{7662FBB4-74B3-438B-9981-76A52D127B1E}" type="presParOf" srcId="{67F9948B-E00B-48D7-953D-C0720E1F5796}" destId="{36591505-9FEE-4448-B10B-77943DB41160}" srcOrd="3" destOrd="0" presId="urn:microsoft.com/office/officeart/2005/8/layout/arrow3"/>
    <dgm:cxn modelId="{5F7668D4-705B-43C9-BA98-7432F54DDCB3}" type="presParOf" srcId="{67F9948B-E00B-48D7-953D-C0720E1F5796}" destId="{C2F3273D-0ABF-4BD5-8735-E91177D47B75}" srcOrd="4" destOrd="0" presId="urn:microsoft.com/office/officeart/2005/8/layout/arrow3"/>
  </dgm:cxnLst>
  <dgm:bg>
    <a:solidFill>
      <a:schemeClr val="bg1"/>
    </a:solidFill>
  </dgm:bg>
  <dgm:whole>
    <a:ln>
      <a:solidFill>
        <a:schemeClr val="bg2">
          <a:lumMod val="90000"/>
        </a:schemeClr>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654ABC3-0FB7-4C33-A6F8-46536939B73D}" type="doc">
      <dgm:prSet loTypeId="urn:microsoft.com/office/officeart/2005/8/layout/arrow3" loCatId="relationship" qsTypeId="urn:microsoft.com/office/officeart/2005/8/quickstyle/simple1" qsCatId="simple" csTypeId="urn:microsoft.com/office/officeart/2005/8/colors/accent1_2" csCatId="accent1" phldr="1"/>
      <dgm:spPr>
        <a:scene3d>
          <a:camera prst="orthographicFront">
            <a:rot lat="0" lon="0" rev="0"/>
          </a:camera>
          <a:lightRig rig="contrasting" dir="t">
            <a:rot lat="0" lon="0" rev="1500000"/>
          </a:lightRig>
        </a:scene3d>
      </dgm:spPr>
      <dgm:t>
        <a:bodyPr/>
        <a:lstStyle/>
        <a:p>
          <a:pPr rtl="1"/>
          <a:endParaRPr lang="he-IL"/>
        </a:p>
      </dgm:t>
    </dgm:pt>
    <dgm:pt modelId="{24CF3317-4BFB-49DB-9849-1530F57659FD}">
      <dgm:prSet phldrT="[טקסט]"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1"/>
          <a:r>
            <a:rPr lang="he-IL" sz="1800" dirty="0">
              <a:latin typeface="David" panose="020E0502060401010101" pitchFamily="34" charset="-79"/>
              <a:cs typeface="David" panose="020E0502060401010101" pitchFamily="34" charset="-79"/>
            </a:rPr>
            <a:t>שילוב בינ"ל (קורס בינלאומי)</a:t>
          </a:r>
        </a:p>
      </dgm:t>
    </dgm:pt>
    <dgm:pt modelId="{FE1F5E50-2501-47B9-9AD9-DB1B0D8BC9EE}" type="parTrans" cxnId="{DAFE715F-E8AC-4948-B542-C9E9348ADC7F}">
      <dgm:prSet/>
      <dgm:spPr/>
      <dgm:t>
        <a:bodyPr/>
        <a:lstStyle/>
        <a:p>
          <a:pPr rtl="1"/>
          <a:endParaRPr lang="he-IL"/>
        </a:p>
      </dgm:t>
    </dgm:pt>
    <dgm:pt modelId="{A0F1C9B1-2B46-41D5-B31F-EADCD6455C52}" type="sibTrans" cxnId="{DAFE715F-E8AC-4948-B542-C9E9348ADC7F}">
      <dgm:prSet/>
      <dgm:spPr/>
      <dgm:t>
        <a:bodyPr/>
        <a:lstStyle/>
        <a:p>
          <a:pPr rtl="1"/>
          <a:endParaRPr lang="he-IL"/>
        </a:p>
      </dgm:t>
    </dgm:pt>
    <dgm:pt modelId="{D8CCA0E2-AD8F-42A6-B620-AFC38BDA1BD6}">
      <dgm:prSet phldrT="[טקסט]"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1"/>
          <a:r>
            <a:rPr lang="he-IL" sz="1800" dirty="0">
              <a:latin typeface="David" panose="020E0502060401010101" pitchFamily="34" charset="-79"/>
              <a:cs typeface="David" panose="020E0502060401010101" pitchFamily="34" charset="-79"/>
            </a:rPr>
            <a:t>בינ"ל בנפרד</a:t>
          </a:r>
          <a:r>
            <a:rPr lang="en-US" sz="1800" dirty="0">
              <a:latin typeface="David" panose="020E0502060401010101" pitchFamily="34" charset="-79"/>
              <a:cs typeface="David" panose="020E0502060401010101" pitchFamily="34" charset="-79"/>
            </a:rPr>
            <a:t>/</a:t>
          </a:r>
          <a:r>
            <a:rPr lang="he-IL" sz="1800" dirty="0">
              <a:latin typeface="David" panose="020E0502060401010101" pitchFamily="34" charset="-79"/>
              <a:cs typeface="David" panose="020E0502060401010101" pitchFamily="34" charset="-79"/>
            </a:rPr>
            <a:t> </a:t>
          </a:r>
          <a:br>
            <a:rPr lang="en-US" sz="1800" dirty="0">
              <a:latin typeface="David" panose="020E0502060401010101" pitchFamily="34" charset="-79"/>
              <a:cs typeface="David" panose="020E0502060401010101" pitchFamily="34" charset="-79"/>
            </a:rPr>
          </a:br>
          <a:r>
            <a:rPr lang="he-IL" sz="1800" dirty="0">
              <a:latin typeface="David" panose="020E0502060401010101" pitchFamily="34" charset="-79"/>
              <a:cs typeface="David" panose="020E0502060401010101" pitchFamily="34" charset="-79"/>
            </a:rPr>
            <a:t>תוכן ייחודי </a:t>
          </a:r>
          <a:br>
            <a:rPr lang="en-US" sz="1800" dirty="0">
              <a:latin typeface="David" panose="020E0502060401010101" pitchFamily="34" charset="-79"/>
              <a:cs typeface="David" panose="020E0502060401010101" pitchFamily="34" charset="-79"/>
            </a:rPr>
          </a:br>
          <a:r>
            <a:rPr lang="he-IL" sz="1800" dirty="0">
              <a:latin typeface="David" panose="020E0502060401010101" pitchFamily="34" charset="-79"/>
              <a:cs typeface="David" panose="020E0502060401010101" pitchFamily="34" charset="-79"/>
            </a:rPr>
            <a:t>(קורס ישראלי)</a:t>
          </a:r>
        </a:p>
      </dgm:t>
    </dgm:pt>
    <dgm:pt modelId="{FB0AC81F-A980-4D45-A5FC-6497DCEE51B9}" type="parTrans" cxnId="{A25D3E88-26D5-4EF3-B6CF-2AAD671EDB4E}">
      <dgm:prSet/>
      <dgm:spPr/>
      <dgm:t>
        <a:bodyPr/>
        <a:lstStyle/>
        <a:p>
          <a:pPr rtl="1"/>
          <a:endParaRPr lang="he-IL"/>
        </a:p>
      </dgm:t>
    </dgm:pt>
    <dgm:pt modelId="{A86FEE29-5D5C-4324-AF4A-EA1023432E2F}" type="sibTrans" cxnId="{A25D3E88-26D5-4EF3-B6CF-2AAD671EDB4E}">
      <dgm:prSet/>
      <dgm:spPr/>
      <dgm:t>
        <a:bodyPr/>
        <a:lstStyle/>
        <a:p>
          <a:pPr rtl="1"/>
          <a:endParaRPr lang="he-IL"/>
        </a:p>
      </dgm:t>
    </dgm:pt>
    <dgm:pt modelId="{67F9948B-E00B-48D7-953D-C0720E1F5796}" type="pres">
      <dgm:prSet presAssocID="{5654ABC3-0FB7-4C33-A6F8-46536939B73D}" presName="compositeShape" presStyleCnt="0">
        <dgm:presLayoutVars>
          <dgm:chMax val="2"/>
          <dgm:dir/>
          <dgm:resizeHandles val="exact"/>
        </dgm:presLayoutVars>
      </dgm:prSet>
      <dgm:spPr/>
    </dgm:pt>
    <dgm:pt modelId="{DEABD9E1-D69A-47C1-BCE7-EE00F7D1D3AF}" type="pres">
      <dgm:prSet presAssocID="{5654ABC3-0FB7-4C33-A6F8-46536939B73D}" presName="divider" presStyleLbl="fgShp" presStyleIdx="0" presStyleCnt="1"/>
      <dgm:spPr>
        <a:solidFill>
          <a:schemeClr val="accent2">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5D8E0769-1B7D-4DAE-BE74-5FE0CEB0F6BD}" type="pres">
      <dgm:prSet presAssocID="{24CF3317-4BFB-49DB-9849-1530F57659FD}" presName="downArrow" presStyleLbl="node1" presStyleIdx="0" presStyleCnt="2"/>
      <dgm:spPr>
        <a:solidFill>
          <a:schemeClr val="accent2">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8D1F255E-5D6E-441A-8C20-905921CAEBDA}" type="pres">
      <dgm:prSet presAssocID="{24CF3317-4BFB-49DB-9849-1530F57659FD}" presName="downArrowText" presStyleLbl="revTx" presStyleIdx="0" presStyleCnt="2" custScaleX="191607">
        <dgm:presLayoutVars>
          <dgm:bulletEnabled val="1"/>
        </dgm:presLayoutVars>
      </dgm:prSet>
      <dgm:spPr/>
    </dgm:pt>
    <dgm:pt modelId="{36591505-9FEE-4448-B10B-77943DB41160}" type="pres">
      <dgm:prSet presAssocID="{D8CCA0E2-AD8F-42A6-B620-AFC38BDA1BD6}" presName="upArrow" presStyleLbl="node1" presStyleIdx="1" presStyleCnt="2"/>
      <dgm:spPr>
        <a:solidFill>
          <a:schemeClr val="accent2">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C2F3273D-0ABF-4BD5-8735-E91177D47B75}" type="pres">
      <dgm:prSet presAssocID="{D8CCA0E2-AD8F-42A6-B620-AFC38BDA1BD6}" presName="upArrowText" presStyleLbl="revTx" presStyleIdx="1" presStyleCnt="2" custScaleX="258258">
        <dgm:presLayoutVars>
          <dgm:bulletEnabled val="1"/>
        </dgm:presLayoutVars>
      </dgm:prSet>
      <dgm:spPr/>
    </dgm:pt>
  </dgm:ptLst>
  <dgm:cxnLst>
    <dgm:cxn modelId="{AD8D9C39-A378-4B0B-92E9-F7B0D5D3F824}" type="presOf" srcId="{24CF3317-4BFB-49DB-9849-1530F57659FD}" destId="{8D1F255E-5D6E-441A-8C20-905921CAEBDA}" srcOrd="0" destOrd="0" presId="urn:microsoft.com/office/officeart/2005/8/layout/arrow3"/>
    <dgm:cxn modelId="{D587BC5B-BA24-4943-95C3-03E2684D04EB}" type="presOf" srcId="{5654ABC3-0FB7-4C33-A6F8-46536939B73D}" destId="{67F9948B-E00B-48D7-953D-C0720E1F5796}" srcOrd="0" destOrd="0" presId="urn:microsoft.com/office/officeart/2005/8/layout/arrow3"/>
    <dgm:cxn modelId="{DAFE715F-E8AC-4948-B542-C9E9348ADC7F}" srcId="{5654ABC3-0FB7-4C33-A6F8-46536939B73D}" destId="{24CF3317-4BFB-49DB-9849-1530F57659FD}" srcOrd="0" destOrd="0" parTransId="{FE1F5E50-2501-47B9-9AD9-DB1B0D8BC9EE}" sibTransId="{A0F1C9B1-2B46-41D5-B31F-EADCD6455C52}"/>
    <dgm:cxn modelId="{A25D3E88-26D5-4EF3-B6CF-2AAD671EDB4E}" srcId="{5654ABC3-0FB7-4C33-A6F8-46536939B73D}" destId="{D8CCA0E2-AD8F-42A6-B620-AFC38BDA1BD6}" srcOrd="1" destOrd="0" parTransId="{FB0AC81F-A980-4D45-A5FC-6497DCEE51B9}" sibTransId="{A86FEE29-5D5C-4324-AF4A-EA1023432E2F}"/>
    <dgm:cxn modelId="{515795D7-608F-42F1-8CE1-DBE8B44ECD92}" type="presOf" srcId="{D8CCA0E2-AD8F-42A6-B620-AFC38BDA1BD6}" destId="{C2F3273D-0ABF-4BD5-8735-E91177D47B75}" srcOrd="0" destOrd="0" presId="urn:microsoft.com/office/officeart/2005/8/layout/arrow3"/>
    <dgm:cxn modelId="{8280485E-1565-4F4E-9365-8ADF4CE9E612}" type="presParOf" srcId="{67F9948B-E00B-48D7-953D-C0720E1F5796}" destId="{DEABD9E1-D69A-47C1-BCE7-EE00F7D1D3AF}" srcOrd="0" destOrd="0" presId="urn:microsoft.com/office/officeart/2005/8/layout/arrow3"/>
    <dgm:cxn modelId="{34D0533B-B11D-4408-8E87-93D25A3CC720}" type="presParOf" srcId="{67F9948B-E00B-48D7-953D-C0720E1F5796}" destId="{5D8E0769-1B7D-4DAE-BE74-5FE0CEB0F6BD}" srcOrd="1" destOrd="0" presId="urn:microsoft.com/office/officeart/2005/8/layout/arrow3"/>
    <dgm:cxn modelId="{098FB035-4591-41F3-9B78-59C7C5186401}" type="presParOf" srcId="{67F9948B-E00B-48D7-953D-C0720E1F5796}" destId="{8D1F255E-5D6E-441A-8C20-905921CAEBDA}" srcOrd="2" destOrd="0" presId="urn:microsoft.com/office/officeart/2005/8/layout/arrow3"/>
    <dgm:cxn modelId="{45AFEDC1-F459-4D1E-9E3F-5F8F0A24B8D0}" type="presParOf" srcId="{67F9948B-E00B-48D7-953D-C0720E1F5796}" destId="{36591505-9FEE-4448-B10B-77943DB41160}" srcOrd="3" destOrd="0" presId="urn:microsoft.com/office/officeart/2005/8/layout/arrow3"/>
    <dgm:cxn modelId="{A9069C44-C1C6-425C-A496-EED3377B3595}" type="presParOf" srcId="{67F9948B-E00B-48D7-953D-C0720E1F5796}" destId="{C2F3273D-0ABF-4BD5-8735-E91177D47B75}" srcOrd="4" destOrd="0" presId="urn:microsoft.com/office/officeart/2005/8/layout/arrow3"/>
  </dgm:cxnLst>
  <dgm:bg>
    <a:solidFill>
      <a:schemeClr val="bg1"/>
    </a:solidFill>
  </dgm:bg>
  <dgm:whole>
    <a:ln>
      <a:solidFill>
        <a:schemeClr val="bg2">
          <a:lumMod val="90000"/>
        </a:schemeClr>
      </a:solidFill>
    </a:ln>
  </dgm:whole>
  <dgm:extLst>
    <a:ext uri="http://schemas.microsoft.com/office/drawing/2008/diagram">
      <dsp:dataModelExt xmlns:dsp="http://schemas.microsoft.com/office/drawing/2008/diagram" relId="rId11"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654ABC3-0FB7-4C33-A6F8-46536939B73D}" type="doc">
      <dgm:prSet loTypeId="urn:microsoft.com/office/officeart/2005/8/layout/arrow3" loCatId="relationship" qsTypeId="urn:microsoft.com/office/officeart/2005/8/quickstyle/simple1" qsCatId="simple" csTypeId="urn:microsoft.com/office/officeart/2005/8/colors/accent1_2" csCatId="accent1" phldr="1"/>
      <dgm:spPr>
        <a:scene3d>
          <a:camera prst="orthographicFront">
            <a:rot lat="0" lon="0" rev="0"/>
          </a:camera>
          <a:lightRig rig="contrasting" dir="t">
            <a:rot lat="0" lon="0" rev="1500000"/>
          </a:lightRig>
        </a:scene3d>
      </dgm:spPr>
      <dgm:t>
        <a:bodyPr/>
        <a:lstStyle/>
        <a:p>
          <a:pPr rtl="1"/>
          <a:endParaRPr lang="he-IL"/>
        </a:p>
      </dgm:t>
    </dgm:pt>
    <dgm:pt modelId="{24CF3317-4BFB-49DB-9849-1530F57659FD}">
      <dgm:prSet phldrT="[טקסט]"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1"/>
          <a:r>
            <a:rPr lang="he-IL" sz="1800" dirty="0">
              <a:latin typeface="David" panose="020E0502060401010101" pitchFamily="34" charset="-79"/>
              <a:cs typeface="David" panose="020E0502060401010101" pitchFamily="34" charset="-79"/>
            </a:rPr>
            <a:t>קורס </a:t>
          </a:r>
          <a:br>
            <a:rPr lang="en-US" sz="1800" dirty="0">
              <a:latin typeface="David" panose="020E0502060401010101" pitchFamily="34" charset="-79"/>
              <a:cs typeface="David" panose="020E0502060401010101" pitchFamily="34" charset="-79"/>
            </a:rPr>
          </a:br>
          <a:r>
            <a:rPr lang="he-IL" sz="1800" dirty="0">
              <a:latin typeface="David" panose="020E0502060401010101" pitchFamily="34" charset="-79"/>
              <a:cs typeface="David" panose="020E0502060401010101" pitchFamily="34" charset="-79"/>
            </a:rPr>
            <a:t>באוריינטציה צבאית</a:t>
          </a:r>
        </a:p>
      </dgm:t>
    </dgm:pt>
    <dgm:pt modelId="{FE1F5E50-2501-47B9-9AD9-DB1B0D8BC9EE}" type="parTrans" cxnId="{DAFE715F-E8AC-4948-B542-C9E9348ADC7F}">
      <dgm:prSet/>
      <dgm:spPr/>
      <dgm:t>
        <a:bodyPr/>
        <a:lstStyle/>
        <a:p>
          <a:pPr rtl="1"/>
          <a:endParaRPr lang="he-IL"/>
        </a:p>
      </dgm:t>
    </dgm:pt>
    <dgm:pt modelId="{A0F1C9B1-2B46-41D5-B31F-EADCD6455C52}" type="sibTrans" cxnId="{DAFE715F-E8AC-4948-B542-C9E9348ADC7F}">
      <dgm:prSet/>
      <dgm:spPr/>
      <dgm:t>
        <a:bodyPr/>
        <a:lstStyle/>
        <a:p>
          <a:pPr rtl="1"/>
          <a:endParaRPr lang="he-IL"/>
        </a:p>
      </dgm:t>
    </dgm:pt>
    <dgm:pt modelId="{D8CCA0E2-AD8F-42A6-B620-AFC38BDA1BD6}">
      <dgm:prSet phldrT="[טקסט]"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1"/>
          <a:r>
            <a:rPr lang="he-IL" sz="1800" dirty="0">
              <a:latin typeface="David" panose="020E0502060401010101" pitchFamily="34" charset="-79"/>
              <a:cs typeface="David" panose="020E0502060401010101" pitchFamily="34" charset="-79"/>
            </a:rPr>
            <a:t>קורס </a:t>
          </a:r>
        </a:p>
        <a:p>
          <a:pPr rtl="1"/>
          <a:r>
            <a:rPr lang="he-IL" sz="1800" dirty="0">
              <a:latin typeface="David" panose="020E0502060401010101" pitchFamily="34" charset="-79"/>
              <a:cs typeface="David" panose="020E0502060401010101" pitchFamily="34" charset="-79"/>
            </a:rPr>
            <a:t>באוריינטציה אסטרטגיה רבתית</a:t>
          </a:r>
        </a:p>
      </dgm:t>
    </dgm:pt>
    <dgm:pt modelId="{FB0AC81F-A980-4D45-A5FC-6497DCEE51B9}" type="parTrans" cxnId="{A25D3E88-26D5-4EF3-B6CF-2AAD671EDB4E}">
      <dgm:prSet/>
      <dgm:spPr/>
      <dgm:t>
        <a:bodyPr/>
        <a:lstStyle/>
        <a:p>
          <a:pPr rtl="1"/>
          <a:endParaRPr lang="he-IL"/>
        </a:p>
      </dgm:t>
    </dgm:pt>
    <dgm:pt modelId="{A86FEE29-5D5C-4324-AF4A-EA1023432E2F}" type="sibTrans" cxnId="{A25D3E88-26D5-4EF3-B6CF-2AAD671EDB4E}">
      <dgm:prSet/>
      <dgm:spPr/>
      <dgm:t>
        <a:bodyPr/>
        <a:lstStyle/>
        <a:p>
          <a:pPr rtl="1"/>
          <a:endParaRPr lang="he-IL"/>
        </a:p>
      </dgm:t>
    </dgm:pt>
    <dgm:pt modelId="{67F9948B-E00B-48D7-953D-C0720E1F5796}" type="pres">
      <dgm:prSet presAssocID="{5654ABC3-0FB7-4C33-A6F8-46536939B73D}" presName="compositeShape" presStyleCnt="0">
        <dgm:presLayoutVars>
          <dgm:chMax val="2"/>
          <dgm:dir/>
          <dgm:resizeHandles val="exact"/>
        </dgm:presLayoutVars>
      </dgm:prSet>
      <dgm:spPr/>
    </dgm:pt>
    <dgm:pt modelId="{DEABD9E1-D69A-47C1-BCE7-EE00F7D1D3AF}" type="pres">
      <dgm:prSet presAssocID="{5654ABC3-0FB7-4C33-A6F8-46536939B73D}" presName="divider" presStyleLbl="fgShp" presStyleIdx="0" presStyleCnt="1"/>
      <dgm:spPr>
        <a:solidFill>
          <a:srgbClr val="FF505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5D8E0769-1B7D-4DAE-BE74-5FE0CEB0F6BD}" type="pres">
      <dgm:prSet presAssocID="{24CF3317-4BFB-49DB-9849-1530F57659FD}" presName="downArrow" presStyleLbl="node1" presStyleIdx="0" presStyleCnt="2"/>
      <dgm:spPr>
        <a:solidFill>
          <a:srgbClr val="FF505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8D1F255E-5D6E-441A-8C20-905921CAEBDA}" type="pres">
      <dgm:prSet presAssocID="{24CF3317-4BFB-49DB-9849-1530F57659FD}" presName="downArrowText" presStyleLbl="revTx" presStyleIdx="0" presStyleCnt="2" custScaleX="187629" custLinFactNeighborX="760" custLinFactNeighborY="388">
        <dgm:presLayoutVars>
          <dgm:bulletEnabled val="1"/>
        </dgm:presLayoutVars>
      </dgm:prSet>
      <dgm:spPr/>
    </dgm:pt>
    <dgm:pt modelId="{36591505-9FEE-4448-B10B-77943DB41160}" type="pres">
      <dgm:prSet presAssocID="{D8CCA0E2-AD8F-42A6-B620-AFC38BDA1BD6}" presName="upArrow" presStyleLbl="node1" presStyleIdx="1" presStyleCnt="2"/>
      <dgm:spPr>
        <a:solidFill>
          <a:srgbClr val="FF505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C2F3273D-0ABF-4BD5-8735-E91177D47B75}" type="pres">
      <dgm:prSet presAssocID="{D8CCA0E2-AD8F-42A6-B620-AFC38BDA1BD6}" presName="upArrowText" presStyleLbl="revTx" presStyleIdx="1" presStyleCnt="2" custScaleX="182408">
        <dgm:presLayoutVars>
          <dgm:bulletEnabled val="1"/>
        </dgm:presLayoutVars>
      </dgm:prSet>
      <dgm:spPr/>
    </dgm:pt>
  </dgm:ptLst>
  <dgm:cxnLst>
    <dgm:cxn modelId="{4C72A53F-BD41-443C-88B0-F2E9F76B61D3}" type="presOf" srcId="{24CF3317-4BFB-49DB-9849-1530F57659FD}" destId="{8D1F255E-5D6E-441A-8C20-905921CAEBDA}" srcOrd="0" destOrd="0" presId="urn:microsoft.com/office/officeart/2005/8/layout/arrow3"/>
    <dgm:cxn modelId="{DAFE715F-E8AC-4948-B542-C9E9348ADC7F}" srcId="{5654ABC3-0FB7-4C33-A6F8-46536939B73D}" destId="{24CF3317-4BFB-49DB-9849-1530F57659FD}" srcOrd="0" destOrd="0" parTransId="{FE1F5E50-2501-47B9-9AD9-DB1B0D8BC9EE}" sibTransId="{A0F1C9B1-2B46-41D5-B31F-EADCD6455C52}"/>
    <dgm:cxn modelId="{57764566-9344-430E-9A3F-C1ECF2D95360}" type="presOf" srcId="{5654ABC3-0FB7-4C33-A6F8-46536939B73D}" destId="{67F9948B-E00B-48D7-953D-C0720E1F5796}" srcOrd="0" destOrd="0" presId="urn:microsoft.com/office/officeart/2005/8/layout/arrow3"/>
    <dgm:cxn modelId="{A25D3E88-26D5-4EF3-B6CF-2AAD671EDB4E}" srcId="{5654ABC3-0FB7-4C33-A6F8-46536939B73D}" destId="{D8CCA0E2-AD8F-42A6-B620-AFC38BDA1BD6}" srcOrd="1" destOrd="0" parTransId="{FB0AC81F-A980-4D45-A5FC-6497DCEE51B9}" sibTransId="{A86FEE29-5D5C-4324-AF4A-EA1023432E2F}"/>
    <dgm:cxn modelId="{8EFC7DB3-3174-49F3-98A3-26A13A9B74D4}" type="presOf" srcId="{D8CCA0E2-AD8F-42A6-B620-AFC38BDA1BD6}" destId="{C2F3273D-0ABF-4BD5-8735-E91177D47B75}" srcOrd="0" destOrd="0" presId="urn:microsoft.com/office/officeart/2005/8/layout/arrow3"/>
    <dgm:cxn modelId="{94521B3A-1907-49C7-8706-0469AA9E054C}" type="presParOf" srcId="{67F9948B-E00B-48D7-953D-C0720E1F5796}" destId="{DEABD9E1-D69A-47C1-BCE7-EE00F7D1D3AF}" srcOrd="0" destOrd="0" presId="urn:microsoft.com/office/officeart/2005/8/layout/arrow3"/>
    <dgm:cxn modelId="{98BB26C5-C893-46B8-B5DC-44857B5907D1}" type="presParOf" srcId="{67F9948B-E00B-48D7-953D-C0720E1F5796}" destId="{5D8E0769-1B7D-4DAE-BE74-5FE0CEB0F6BD}" srcOrd="1" destOrd="0" presId="urn:microsoft.com/office/officeart/2005/8/layout/arrow3"/>
    <dgm:cxn modelId="{6012170A-C54D-49DE-B02C-BF07407D0B66}" type="presParOf" srcId="{67F9948B-E00B-48D7-953D-C0720E1F5796}" destId="{8D1F255E-5D6E-441A-8C20-905921CAEBDA}" srcOrd="2" destOrd="0" presId="urn:microsoft.com/office/officeart/2005/8/layout/arrow3"/>
    <dgm:cxn modelId="{DF26B4C5-79F7-4085-8B37-90DF0F1FB973}" type="presParOf" srcId="{67F9948B-E00B-48D7-953D-C0720E1F5796}" destId="{36591505-9FEE-4448-B10B-77943DB41160}" srcOrd="3" destOrd="0" presId="urn:microsoft.com/office/officeart/2005/8/layout/arrow3"/>
    <dgm:cxn modelId="{F6EC0BDC-78AF-4E9B-BC8F-FACCDAA9E409}" type="presParOf" srcId="{67F9948B-E00B-48D7-953D-C0720E1F5796}" destId="{C2F3273D-0ABF-4BD5-8735-E91177D47B75}" srcOrd="4" destOrd="0" presId="urn:microsoft.com/office/officeart/2005/8/layout/arrow3"/>
  </dgm:cxnLst>
  <dgm:bg>
    <a:solidFill>
      <a:schemeClr val="bg1"/>
    </a:solidFill>
  </dgm:bg>
  <dgm:whole>
    <a:ln>
      <a:solidFill>
        <a:schemeClr val="bg2">
          <a:lumMod val="90000"/>
        </a:schemeClr>
      </a:solidFill>
    </a:ln>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ABD9E1-D69A-47C1-BCE7-EE00F7D1D3AF}">
      <dsp:nvSpPr>
        <dsp:cNvPr id="0" name=""/>
        <dsp:cNvSpPr/>
      </dsp:nvSpPr>
      <dsp:spPr>
        <a:xfrm rot="21300000">
          <a:off x="8165" y="1072438"/>
          <a:ext cx="2644407" cy="302824"/>
        </a:xfrm>
        <a:prstGeom prst="mathMinus">
          <a:avLst/>
        </a:prstGeom>
        <a:solidFill>
          <a:srgbClr val="00B050"/>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dsp:style>
    </dsp:sp>
    <dsp:sp modelId="{5D8E0769-1B7D-4DAE-BE74-5FE0CEB0F6BD}">
      <dsp:nvSpPr>
        <dsp:cNvPr id="0" name=""/>
        <dsp:cNvSpPr/>
      </dsp:nvSpPr>
      <dsp:spPr>
        <a:xfrm>
          <a:off x="319288" y="122385"/>
          <a:ext cx="798221" cy="979080"/>
        </a:xfrm>
        <a:prstGeom prst="downArrow">
          <a:avLst/>
        </a:prstGeom>
        <a:solidFill>
          <a:srgbClr val="00B050"/>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sp>
    <dsp:sp modelId="{8D1F255E-5D6E-441A-8C20-905921CAEBDA}">
      <dsp:nvSpPr>
        <dsp:cNvPr id="0" name=""/>
        <dsp:cNvSpPr/>
      </dsp:nvSpPr>
      <dsp:spPr>
        <a:xfrm>
          <a:off x="1080119" y="0"/>
          <a:ext cx="1512125" cy="1028034"/>
        </a:xfrm>
        <a:prstGeom prst="rect">
          <a:avLst/>
        </a:prstGeom>
        <a:no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ctr" defTabSz="800100" rtl="1">
            <a:lnSpc>
              <a:spcPct val="90000"/>
            </a:lnSpc>
            <a:spcBef>
              <a:spcPct val="0"/>
            </a:spcBef>
            <a:spcAft>
              <a:spcPct val="35000"/>
            </a:spcAft>
            <a:buNone/>
          </a:pPr>
          <a:r>
            <a:rPr lang="he-IL" sz="1800" kern="1200" dirty="0">
              <a:latin typeface="David" panose="020E0502060401010101" pitchFamily="34" charset="-79"/>
              <a:cs typeface="David" panose="020E0502060401010101" pitchFamily="34" charset="-79"/>
            </a:rPr>
            <a:t>יותר ולרוחב </a:t>
          </a:r>
          <a:r>
            <a:rPr lang="he-IL" sz="1050" kern="1200" dirty="0">
              <a:latin typeface="David" panose="020E0502060401010101" pitchFamily="34" charset="-79"/>
              <a:cs typeface="David" panose="020E0502060401010101" pitchFamily="34" charset="-79"/>
            </a:rPr>
            <a:t>(</a:t>
          </a:r>
          <a:r>
            <a:rPr lang="he-IL" sz="1200" kern="1200" dirty="0">
              <a:latin typeface="David" panose="020E0502060401010101" pitchFamily="34" charset="-79"/>
              <a:cs typeface="David" panose="020E0502060401010101" pitchFamily="34" charset="-79"/>
            </a:rPr>
            <a:t>העומק הוא הרוחב)</a:t>
          </a:r>
        </a:p>
      </dsp:txBody>
      <dsp:txXfrm>
        <a:off x="1080119" y="0"/>
        <a:ext cx="1512125" cy="1028034"/>
      </dsp:txXfrm>
    </dsp:sp>
    <dsp:sp modelId="{36591505-9FEE-4448-B10B-77943DB41160}">
      <dsp:nvSpPr>
        <dsp:cNvPr id="0" name=""/>
        <dsp:cNvSpPr/>
      </dsp:nvSpPr>
      <dsp:spPr>
        <a:xfrm>
          <a:off x="1543228" y="1346236"/>
          <a:ext cx="798221" cy="979080"/>
        </a:xfrm>
        <a:prstGeom prst="upArrow">
          <a:avLst/>
        </a:prstGeom>
        <a:solidFill>
          <a:srgbClr val="00B050"/>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sp>
    <dsp:sp modelId="{C2F3273D-0ABF-4BD5-8735-E91177D47B75}">
      <dsp:nvSpPr>
        <dsp:cNvPr id="0" name=""/>
        <dsp:cNvSpPr/>
      </dsp:nvSpPr>
      <dsp:spPr>
        <a:xfrm>
          <a:off x="0" y="1419667"/>
          <a:ext cx="1649657" cy="1028034"/>
        </a:xfrm>
        <a:prstGeom prst="rect">
          <a:avLst/>
        </a:prstGeom>
        <a:no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ctr" defTabSz="800100" rtl="1">
            <a:lnSpc>
              <a:spcPct val="90000"/>
            </a:lnSpc>
            <a:spcBef>
              <a:spcPct val="0"/>
            </a:spcBef>
            <a:spcAft>
              <a:spcPct val="35000"/>
            </a:spcAft>
            <a:buNone/>
          </a:pPr>
          <a:r>
            <a:rPr lang="he-IL" sz="1800" kern="1200" dirty="0">
              <a:latin typeface="David" panose="020E0502060401010101" pitchFamily="34" charset="-79"/>
              <a:cs typeface="David" panose="020E0502060401010101" pitchFamily="34" charset="-79"/>
            </a:rPr>
            <a:t>פחות ולעומק </a:t>
          </a:r>
          <a:r>
            <a:rPr lang="he-IL" sz="1200" kern="1200" dirty="0">
              <a:latin typeface="David" panose="020E0502060401010101" pitchFamily="34" charset="-79"/>
              <a:cs typeface="David" panose="020E0502060401010101" pitchFamily="34" charset="-79"/>
            </a:rPr>
            <a:t>(הרוחב הוא העומק)</a:t>
          </a:r>
        </a:p>
      </dsp:txBody>
      <dsp:txXfrm>
        <a:off x="0" y="1419667"/>
        <a:ext cx="1649657" cy="102803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ABD9E1-D69A-47C1-BCE7-EE00F7D1D3AF}">
      <dsp:nvSpPr>
        <dsp:cNvPr id="0" name=""/>
        <dsp:cNvSpPr/>
      </dsp:nvSpPr>
      <dsp:spPr>
        <a:xfrm rot="21300000">
          <a:off x="8165" y="1072438"/>
          <a:ext cx="2644407" cy="302824"/>
        </a:xfrm>
        <a:prstGeom prst="mathMinus">
          <a:avLst/>
        </a:prstGeom>
        <a:solidFill>
          <a:srgbClr val="7030A0"/>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dsp:style>
    </dsp:sp>
    <dsp:sp modelId="{5D8E0769-1B7D-4DAE-BE74-5FE0CEB0F6BD}">
      <dsp:nvSpPr>
        <dsp:cNvPr id="0" name=""/>
        <dsp:cNvSpPr/>
      </dsp:nvSpPr>
      <dsp:spPr>
        <a:xfrm>
          <a:off x="319288" y="122385"/>
          <a:ext cx="798221" cy="979080"/>
        </a:xfrm>
        <a:prstGeom prst="downArrow">
          <a:avLst/>
        </a:prstGeom>
        <a:solidFill>
          <a:srgbClr val="7030A0"/>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sp>
    <dsp:sp modelId="{8D1F255E-5D6E-441A-8C20-905921CAEBDA}">
      <dsp:nvSpPr>
        <dsp:cNvPr id="0" name=""/>
        <dsp:cNvSpPr/>
      </dsp:nvSpPr>
      <dsp:spPr>
        <a:xfrm>
          <a:off x="1151537" y="0"/>
          <a:ext cx="1368743" cy="1028034"/>
        </a:xfrm>
        <a:prstGeom prst="rect">
          <a:avLst/>
        </a:prstGeom>
        <a:no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ctr" defTabSz="800100" rtl="1">
            <a:lnSpc>
              <a:spcPct val="90000"/>
            </a:lnSpc>
            <a:spcBef>
              <a:spcPct val="0"/>
            </a:spcBef>
            <a:spcAft>
              <a:spcPct val="35000"/>
            </a:spcAft>
            <a:buNone/>
          </a:pPr>
          <a:r>
            <a:rPr lang="he-IL" sz="1800" kern="1200" dirty="0">
              <a:latin typeface="David" panose="020E0502060401010101" pitchFamily="34" charset="-79"/>
              <a:cs typeface="David" panose="020E0502060401010101" pitchFamily="34" charset="-79"/>
            </a:rPr>
            <a:t>גיבוש צוות בכיר לומד</a:t>
          </a:r>
        </a:p>
      </dsp:txBody>
      <dsp:txXfrm>
        <a:off x="1151537" y="0"/>
        <a:ext cx="1368743" cy="1028034"/>
      </dsp:txXfrm>
    </dsp:sp>
    <dsp:sp modelId="{36591505-9FEE-4448-B10B-77943DB41160}">
      <dsp:nvSpPr>
        <dsp:cNvPr id="0" name=""/>
        <dsp:cNvSpPr/>
      </dsp:nvSpPr>
      <dsp:spPr>
        <a:xfrm>
          <a:off x="1543228" y="1346236"/>
          <a:ext cx="798221" cy="979080"/>
        </a:xfrm>
        <a:prstGeom prst="upArrow">
          <a:avLst/>
        </a:prstGeom>
        <a:solidFill>
          <a:srgbClr val="7030A0"/>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sp>
    <dsp:sp modelId="{C2F3273D-0ABF-4BD5-8735-E91177D47B75}">
      <dsp:nvSpPr>
        <dsp:cNvPr id="0" name=""/>
        <dsp:cNvSpPr/>
      </dsp:nvSpPr>
      <dsp:spPr>
        <a:xfrm>
          <a:off x="-150542" y="1286742"/>
          <a:ext cx="1950742" cy="1028034"/>
        </a:xfrm>
        <a:prstGeom prst="rect">
          <a:avLst/>
        </a:prstGeom>
        <a:no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ctr" defTabSz="800100" rtl="1">
            <a:lnSpc>
              <a:spcPct val="90000"/>
            </a:lnSpc>
            <a:spcBef>
              <a:spcPct val="0"/>
            </a:spcBef>
            <a:spcAft>
              <a:spcPct val="35000"/>
            </a:spcAft>
            <a:buNone/>
          </a:pPr>
          <a:r>
            <a:rPr lang="he-IL" sz="1800" kern="1200" dirty="0">
              <a:latin typeface="David" panose="020E0502060401010101" pitchFamily="34" charset="-79"/>
              <a:cs typeface="David" panose="020E0502060401010101" pitchFamily="34" charset="-79"/>
            </a:rPr>
            <a:t>גיבוש בכיר לומד (איתן)</a:t>
          </a:r>
        </a:p>
      </dsp:txBody>
      <dsp:txXfrm>
        <a:off x="-150542" y="1286742"/>
        <a:ext cx="1950742" cy="102803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ABD9E1-D69A-47C1-BCE7-EE00F7D1D3AF}">
      <dsp:nvSpPr>
        <dsp:cNvPr id="0" name=""/>
        <dsp:cNvSpPr/>
      </dsp:nvSpPr>
      <dsp:spPr>
        <a:xfrm rot="21300000">
          <a:off x="8165" y="1072438"/>
          <a:ext cx="2644407" cy="302824"/>
        </a:xfrm>
        <a:prstGeom prst="mathMinus">
          <a:avLst/>
        </a:prstGeom>
        <a:solidFill>
          <a:schemeClr val="accent5">
            <a:lumMod val="60000"/>
            <a:lumOff val="40000"/>
          </a:schemeClr>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dsp:style>
    </dsp:sp>
    <dsp:sp modelId="{5D8E0769-1B7D-4DAE-BE74-5FE0CEB0F6BD}">
      <dsp:nvSpPr>
        <dsp:cNvPr id="0" name=""/>
        <dsp:cNvSpPr/>
      </dsp:nvSpPr>
      <dsp:spPr>
        <a:xfrm>
          <a:off x="319288" y="122385"/>
          <a:ext cx="798221" cy="979080"/>
        </a:xfrm>
        <a:prstGeom prst="downArrow">
          <a:avLst/>
        </a:prstGeom>
        <a:solidFill>
          <a:schemeClr val="accent5">
            <a:lumMod val="60000"/>
            <a:lumOff val="40000"/>
          </a:schemeClr>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sp>
    <dsp:sp modelId="{8D1F255E-5D6E-441A-8C20-905921CAEBDA}">
      <dsp:nvSpPr>
        <dsp:cNvPr id="0" name=""/>
        <dsp:cNvSpPr/>
      </dsp:nvSpPr>
      <dsp:spPr>
        <a:xfrm>
          <a:off x="1152129" y="0"/>
          <a:ext cx="1367559" cy="1028034"/>
        </a:xfrm>
        <a:prstGeom prst="rect">
          <a:avLst/>
        </a:prstGeom>
        <a:no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ctr" defTabSz="800100" rtl="1">
            <a:lnSpc>
              <a:spcPct val="90000"/>
            </a:lnSpc>
            <a:spcBef>
              <a:spcPct val="0"/>
            </a:spcBef>
            <a:spcAft>
              <a:spcPct val="35000"/>
            </a:spcAft>
            <a:buNone/>
          </a:pPr>
          <a:r>
            <a:rPr lang="he-IL" sz="1800" kern="1200" dirty="0">
              <a:latin typeface="David" panose="020E0502060401010101" pitchFamily="34" charset="-79"/>
              <a:cs typeface="David" panose="020E0502060401010101" pitchFamily="34" charset="-79"/>
            </a:rPr>
            <a:t>המדריך כמפקד וחונך</a:t>
          </a:r>
        </a:p>
      </dsp:txBody>
      <dsp:txXfrm>
        <a:off x="1152129" y="0"/>
        <a:ext cx="1367559" cy="1028034"/>
      </dsp:txXfrm>
    </dsp:sp>
    <dsp:sp modelId="{36591505-9FEE-4448-B10B-77943DB41160}">
      <dsp:nvSpPr>
        <dsp:cNvPr id="0" name=""/>
        <dsp:cNvSpPr/>
      </dsp:nvSpPr>
      <dsp:spPr>
        <a:xfrm>
          <a:off x="1543228" y="1346236"/>
          <a:ext cx="798221" cy="979080"/>
        </a:xfrm>
        <a:prstGeom prst="upArrow">
          <a:avLst/>
        </a:prstGeom>
        <a:solidFill>
          <a:schemeClr val="accent5">
            <a:lumMod val="60000"/>
            <a:lumOff val="40000"/>
          </a:schemeClr>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sp>
    <dsp:sp modelId="{C2F3273D-0ABF-4BD5-8735-E91177D47B75}">
      <dsp:nvSpPr>
        <dsp:cNvPr id="0" name=""/>
        <dsp:cNvSpPr/>
      </dsp:nvSpPr>
      <dsp:spPr>
        <a:xfrm>
          <a:off x="-132368" y="1419667"/>
          <a:ext cx="1914394" cy="1028034"/>
        </a:xfrm>
        <a:prstGeom prst="rect">
          <a:avLst/>
        </a:prstGeom>
        <a:no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ctr" defTabSz="800100" rtl="1">
            <a:lnSpc>
              <a:spcPct val="90000"/>
            </a:lnSpc>
            <a:spcBef>
              <a:spcPct val="0"/>
            </a:spcBef>
            <a:spcAft>
              <a:spcPct val="35000"/>
            </a:spcAft>
            <a:buNone/>
          </a:pPr>
          <a:r>
            <a:rPr lang="he-IL" sz="1800" kern="1200" dirty="0">
              <a:latin typeface="David" panose="020E0502060401010101" pitchFamily="34" charset="-79"/>
              <a:cs typeface="David" panose="020E0502060401010101" pitchFamily="34" charset="-79"/>
            </a:rPr>
            <a:t>המדריך </a:t>
          </a:r>
          <a:br>
            <a:rPr lang="en-US" sz="1800" kern="1200" dirty="0">
              <a:latin typeface="David" panose="020E0502060401010101" pitchFamily="34" charset="-79"/>
              <a:cs typeface="David" panose="020E0502060401010101" pitchFamily="34" charset="-79"/>
            </a:rPr>
          </a:br>
          <a:r>
            <a:rPr lang="he-IL" sz="1800" kern="1200" dirty="0">
              <a:latin typeface="David" panose="020E0502060401010101" pitchFamily="34" charset="-79"/>
              <a:cs typeface="David" panose="020E0502060401010101" pitchFamily="34" charset="-79"/>
            </a:rPr>
            <a:t>כמוביל</a:t>
          </a:r>
          <a:r>
            <a:rPr lang="en-US" sz="1800" kern="1200" dirty="0">
              <a:latin typeface="David" panose="020E0502060401010101" pitchFamily="34" charset="-79"/>
              <a:cs typeface="David" panose="020E0502060401010101" pitchFamily="34" charset="-79"/>
            </a:rPr>
            <a:t>/</a:t>
          </a:r>
          <a:r>
            <a:rPr lang="he-IL" sz="1800" kern="1200" dirty="0">
              <a:latin typeface="David" panose="020E0502060401010101" pitchFamily="34" charset="-79"/>
              <a:cs typeface="David" panose="020E0502060401010101" pitchFamily="34" charset="-79"/>
            </a:rPr>
            <a:t> מתאם </a:t>
          </a:r>
          <a:br>
            <a:rPr lang="en-US" sz="1800" kern="1200" dirty="0">
              <a:latin typeface="David" panose="020E0502060401010101" pitchFamily="34" charset="-79"/>
              <a:cs typeface="David" panose="020E0502060401010101" pitchFamily="34" charset="-79"/>
            </a:rPr>
          </a:br>
          <a:r>
            <a:rPr lang="he-IL" sz="1800" kern="1200" dirty="0">
              <a:latin typeface="David" panose="020E0502060401010101" pitchFamily="34" charset="-79"/>
              <a:cs typeface="David" panose="020E0502060401010101" pitchFamily="34" charset="-79"/>
            </a:rPr>
            <a:t>אשכול לימוד</a:t>
          </a:r>
        </a:p>
      </dsp:txBody>
      <dsp:txXfrm>
        <a:off x="-132368" y="1419667"/>
        <a:ext cx="1914394" cy="102803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ABD9E1-D69A-47C1-BCE7-EE00F7D1D3AF}">
      <dsp:nvSpPr>
        <dsp:cNvPr id="0" name=""/>
        <dsp:cNvSpPr/>
      </dsp:nvSpPr>
      <dsp:spPr>
        <a:xfrm rot="21300000">
          <a:off x="8165" y="1072438"/>
          <a:ext cx="2644407" cy="302824"/>
        </a:xfrm>
        <a:prstGeom prst="mathMinus">
          <a:avLst/>
        </a:prstGeom>
        <a:solidFill>
          <a:srgbClr val="FF5050"/>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dsp:style>
    </dsp:sp>
    <dsp:sp modelId="{5D8E0769-1B7D-4DAE-BE74-5FE0CEB0F6BD}">
      <dsp:nvSpPr>
        <dsp:cNvPr id="0" name=""/>
        <dsp:cNvSpPr/>
      </dsp:nvSpPr>
      <dsp:spPr>
        <a:xfrm>
          <a:off x="319288" y="122385"/>
          <a:ext cx="798221" cy="979080"/>
        </a:xfrm>
        <a:prstGeom prst="downArrow">
          <a:avLst/>
        </a:prstGeom>
        <a:solidFill>
          <a:srgbClr val="FF5050"/>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sp>
    <dsp:sp modelId="{8D1F255E-5D6E-441A-8C20-905921CAEBDA}">
      <dsp:nvSpPr>
        <dsp:cNvPr id="0" name=""/>
        <dsp:cNvSpPr/>
      </dsp:nvSpPr>
      <dsp:spPr>
        <a:xfrm>
          <a:off x="926077" y="3988"/>
          <a:ext cx="1819663" cy="1028034"/>
        </a:xfrm>
        <a:prstGeom prst="rect">
          <a:avLst/>
        </a:prstGeom>
        <a:no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ctr" defTabSz="800100" rtl="1">
            <a:lnSpc>
              <a:spcPct val="90000"/>
            </a:lnSpc>
            <a:spcBef>
              <a:spcPct val="0"/>
            </a:spcBef>
            <a:spcAft>
              <a:spcPct val="35000"/>
            </a:spcAft>
            <a:buNone/>
          </a:pPr>
          <a:r>
            <a:rPr lang="he-IL" sz="1800" kern="1200" dirty="0">
              <a:latin typeface="David" panose="020E0502060401010101" pitchFamily="34" charset="-79"/>
              <a:cs typeface="David" panose="020E0502060401010101" pitchFamily="34" charset="-79"/>
            </a:rPr>
            <a:t>העברת התוכן </a:t>
          </a:r>
          <a:br>
            <a:rPr lang="en-US" sz="1800" kern="1200" dirty="0">
              <a:latin typeface="David" panose="020E0502060401010101" pitchFamily="34" charset="-79"/>
              <a:cs typeface="David" panose="020E0502060401010101" pitchFamily="34" charset="-79"/>
            </a:rPr>
          </a:br>
          <a:r>
            <a:rPr lang="he-IL" sz="1800" kern="1200" dirty="0">
              <a:latin typeface="David" panose="020E0502060401010101" pitchFamily="34" charset="-79"/>
              <a:cs typeface="David" panose="020E0502060401010101" pitchFamily="34" charset="-79"/>
            </a:rPr>
            <a:t>ע"י </a:t>
          </a:r>
          <a:br>
            <a:rPr lang="en-US" sz="1800" kern="1200" dirty="0">
              <a:latin typeface="David" panose="020E0502060401010101" pitchFamily="34" charset="-79"/>
              <a:cs typeface="David" panose="020E0502060401010101" pitchFamily="34" charset="-79"/>
            </a:rPr>
          </a:br>
          <a:r>
            <a:rPr lang="he-IL" sz="1800" kern="1200" dirty="0">
              <a:latin typeface="David" panose="020E0502060401010101" pitchFamily="34" charset="-79"/>
              <a:cs typeface="David" panose="020E0502060401010101" pitchFamily="34" charset="-79"/>
            </a:rPr>
            <a:t>חניכים</a:t>
          </a:r>
          <a:r>
            <a:rPr lang="en-US" sz="1800" kern="1200" dirty="0">
              <a:latin typeface="David" panose="020E0502060401010101" pitchFamily="34" charset="-79"/>
              <a:cs typeface="David" panose="020E0502060401010101" pitchFamily="34" charset="-79"/>
            </a:rPr>
            <a:t>/</a:t>
          </a:r>
          <a:r>
            <a:rPr lang="he-IL" sz="1800" kern="1200" dirty="0">
              <a:latin typeface="David" panose="020E0502060401010101" pitchFamily="34" charset="-79"/>
              <a:cs typeface="David" panose="020E0502060401010101" pitchFamily="34" charset="-79"/>
            </a:rPr>
            <a:t> מדריכים</a:t>
          </a:r>
        </a:p>
      </dsp:txBody>
      <dsp:txXfrm>
        <a:off x="926077" y="3988"/>
        <a:ext cx="1819663" cy="1028034"/>
      </dsp:txXfrm>
    </dsp:sp>
    <dsp:sp modelId="{36591505-9FEE-4448-B10B-77943DB41160}">
      <dsp:nvSpPr>
        <dsp:cNvPr id="0" name=""/>
        <dsp:cNvSpPr/>
      </dsp:nvSpPr>
      <dsp:spPr>
        <a:xfrm>
          <a:off x="1543228" y="1346236"/>
          <a:ext cx="798221" cy="979080"/>
        </a:xfrm>
        <a:prstGeom prst="upArrow">
          <a:avLst/>
        </a:prstGeom>
        <a:solidFill>
          <a:srgbClr val="FF5050"/>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sp>
    <dsp:sp modelId="{C2F3273D-0ABF-4BD5-8735-E91177D47B75}">
      <dsp:nvSpPr>
        <dsp:cNvPr id="0" name=""/>
        <dsp:cNvSpPr/>
      </dsp:nvSpPr>
      <dsp:spPr>
        <a:xfrm>
          <a:off x="-218993" y="1419667"/>
          <a:ext cx="2087644" cy="1028034"/>
        </a:xfrm>
        <a:prstGeom prst="rect">
          <a:avLst/>
        </a:prstGeom>
        <a:no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ctr" defTabSz="800100" rtl="1">
            <a:lnSpc>
              <a:spcPct val="90000"/>
            </a:lnSpc>
            <a:spcBef>
              <a:spcPct val="0"/>
            </a:spcBef>
            <a:spcAft>
              <a:spcPct val="35000"/>
            </a:spcAft>
            <a:buNone/>
          </a:pPr>
          <a:r>
            <a:rPr lang="he-IL" sz="1800" kern="1200" dirty="0">
              <a:latin typeface="David" panose="020E0502060401010101" pitchFamily="34" charset="-79"/>
              <a:cs typeface="David" panose="020E0502060401010101" pitchFamily="34" charset="-79"/>
            </a:rPr>
            <a:t>העברת התוכן </a:t>
          </a:r>
          <a:br>
            <a:rPr lang="en-US" sz="1800" kern="1200" dirty="0">
              <a:latin typeface="David" panose="020E0502060401010101" pitchFamily="34" charset="-79"/>
              <a:cs typeface="David" panose="020E0502060401010101" pitchFamily="34" charset="-79"/>
            </a:rPr>
          </a:br>
          <a:r>
            <a:rPr lang="he-IL" sz="1800" kern="1200" dirty="0">
              <a:latin typeface="David" panose="020E0502060401010101" pitchFamily="34" charset="-79"/>
              <a:cs typeface="David" panose="020E0502060401010101" pitchFamily="34" charset="-79"/>
            </a:rPr>
            <a:t>ע"י </a:t>
          </a:r>
          <a:br>
            <a:rPr lang="en-US" sz="1800" kern="1200" dirty="0">
              <a:latin typeface="David" panose="020E0502060401010101" pitchFamily="34" charset="-79"/>
              <a:cs typeface="David" panose="020E0502060401010101" pitchFamily="34" charset="-79"/>
            </a:rPr>
          </a:br>
          <a:r>
            <a:rPr lang="he-IL" sz="1800" kern="1200" dirty="0">
              <a:latin typeface="David" panose="020E0502060401010101" pitchFamily="34" charset="-79"/>
              <a:cs typeface="David" panose="020E0502060401010101" pitchFamily="34" charset="-79"/>
            </a:rPr>
            <a:t>מרצים</a:t>
          </a:r>
          <a:r>
            <a:rPr lang="en-US" sz="1800" kern="1200" dirty="0">
              <a:latin typeface="David" panose="020E0502060401010101" pitchFamily="34" charset="-79"/>
              <a:cs typeface="David" panose="020E0502060401010101" pitchFamily="34" charset="-79"/>
            </a:rPr>
            <a:t>/</a:t>
          </a:r>
          <a:r>
            <a:rPr lang="he-IL" sz="1800" kern="1200" dirty="0">
              <a:latin typeface="David" panose="020E0502060401010101" pitchFamily="34" charset="-79"/>
              <a:cs typeface="David" panose="020E0502060401010101" pitchFamily="34" charset="-79"/>
            </a:rPr>
            <a:t>מומחים</a:t>
          </a:r>
        </a:p>
      </dsp:txBody>
      <dsp:txXfrm>
        <a:off x="-218993" y="1419667"/>
        <a:ext cx="2087644" cy="10280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ABD9E1-D69A-47C1-BCE7-EE00F7D1D3AF}">
      <dsp:nvSpPr>
        <dsp:cNvPr id="0" name=""/>
        <dsp:cNvSpPr/>
      </dsp:nvSpPr>
      <dsp:spPr>
        <a:xfrm rot="21300000">
          <a:off x="8165" y="1072438"/>
          <a:ext cx="2644407" cy="302824"/>
        </a:xfrm>
        <a:prstGeom prst="mathMinus">
          <a:avLst/>
        </a:prstGeom>
        <a:solidFill>
          <a:schemeClr val="accent2">
            <a:lumMod val="60000"/>
            <a:lumOff val="40000"/>
          </a:schemeClr>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dsp:style>
    </dsp:sp>
    <dsp:sp modelId="{5D8E0769-1B7D-4DAE-BE74-5FE0CEB0F6BD}">
      <dsp:nvSpPr>
        <dsp:cNvPr id="0" name=""/>
        <dsp:cNvSpPr/>
      </dsp:nvSpPr>
      <dsp:spPr>
        <a:xfrm>
          <a:off x="319288" y="122385"/>
          <a:ext cx="798221" cy="979080"/>
        </a:xfrm>
        <a:prstGeom prst="downArrow">
          <a:avLst/>
        </a:prstGeom>
        <a:solidFill>
          <a:schemeClr val="accent2">
            <a:lumMod val="60000"/>
            <a:lumOff val="40000"/>
          </a:schemeClr>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sp>
    <dsp:sp modelId="{8D1F255E-5D6E-441A-8C20-905921CAEBDA}">
      <dsp:nvSpPr>
        <dsp:cNvPr id="0" name=""/>
        <dsp:cNvSpPr/>
      </dsp:nvSpPr>
      <dsp:spPr>
        <a:xfrm>
          <a:off x="1410191" y="0"/>
          <a:ext cx="851436" cy="1028034"/>
        </a:xfrm>
        <a:prstGeom prst="rect">
          <a:avLst/>
        </a:prstGeom>
        <a:no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ctr" defTabSz="800100" rtl="1">
            <a:lnSpc>
              <a:spcPct val="90000"/>
            </a:lnSpc>
            <a:spcBef>
              <a:spcPct val="0"/>
            </a:spcBef>
            <a:spcAft>
              <a:spcPct val="35000"/>
            </a:spcAft>
            <a:buNone/>
          </a:pPr>
          <a:r>
            <a:rPr lang="he-IL" sz="1800" kern="1200" dirty="0">
              <a:latin typeface="David" panose="020E0502060401010101" pitchFamily="34" charset="-79"/>
              <a:cs typeface="David" panose="020E0502060401010101" pitchFamily="34" charset="-79"/>
            </a:rPr>
            <a:t>יציבות התוכן</a:t>
          </a:r>
        </a:p>
      </dsp:txBody>
      <dsp:txXfrm>
        <a:off x="1410191" y="0"/>
        <a:ext cx="851436" cy="1028034"/>
      </dsp:txXfrm>
    </dsp:sp>
    <dsp:sp modelId="{36591505-9FEE-4448-B10B-77943DB41160}">
      <dsp:nvSpPr>
        <dsp:cNvPr id="0" name=""/>
        <dsp:cNvSpPr/>
      </dsp:nvSpPr>
      <dsp:spPr>
        <a:xfrm>
          <a:off x="1543228" y="1346236"/>
          <a:ext cx="798221" cy="979080"/>
        </a:xfrm>
        <a:prstGeom prst="upArrow">
          <a:avLst/>
        </a:prstGeom>
        <a:solidFill>
          <a:schemeClr val="accent2">
            <a:lumMod val="60000"/>
            <a:lumOff val="40000"/>
          </a:schemeClr>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sp>
    <dsp:sp modelId="{C2F3273D-0ABF-4BD5-8735-E91177D47B75}">
      <dsp:nvSpPr>
        <dsp:cNvPr id="0" name=""/>
        <dsp:cNvSpPr/>
      </dsp:nvSpPr>
      <dsp:spPr>
        <a:xfrm>
          <a:off x="232199" y="1419667"/>
          <a:ext cx="1185258" cy="1028034"/>
        </a:xfrm>
        <a:prstGeom prst="rect">
          <a:avLst/>
        </a:prstGeom>
        <a:no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ctr" defTabSz="800100" rtl="1">
            <a:lnSpc>
              <a:spcPct val="90000"/>
            </a:lnSpc>
            <a:spcBef>
              <a:spcPct val="0"/>
            </a:spcBef>
            <a:spcAft>
              <a:spcPct val="35000"/>
            </a:spcAft>
            <a:buNone/>
          </a:pPr>
          <a:r>
            <a:rPr lang="he-IL" sz="1800" kern="1200" dirty="0">
              <a:latin typeface="David" panose="020E0502060401010101" pitchFamily="34" charset="-79"/>
              <a:cs typeface="David" panose="020E0502060401010101" pitchFamily="34" charset="-79"/>
            </a:rPr>
            <a:t>רלוונטיות והשתנות התוכן</a:t>
          </a:r>
        </a:p>
      </dsp:txBody>
      <dsp:txXfrm>
        <a:off x="232199" y="1419667"/>
        <a:ext cx="1185258" cy="102803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ABD9E1-D69A-47C1-BCE7-EE00F7D1D3AF}">
      <dsp:nvSpPr>
        <dsp:cNvPr id="0" name=""/>
        <dsp:cNvSpPr/>
      </dsp:nvSpPr>
      <dsp:spPr>
        <a:xfrm rot="21300000">
          <a:off x="8165" y="1072438"/>
          <a:ext cx="2644407" cy="302824"/>
        </a:xfrm>
        <a:prstGeom prst="mathMinus">
          <a:avLst/>
        </a:prstGeom>
        <a:solidFill>
          <a:schemeClr val="accent5">
            <a:lumMod val="60000"/>
            <a:lumOff val="40000"/>
          </a:schemeClr>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dsp:style>
    </dsp:sp>
    <dsp:sp modelId="{5D8E0769-1B7D-4DAE-BE74-5FE0CEB0F6BD}">
      <dsp:nvSpPr>
        <dsp:cNvPr id="0" name=""/>
        <dsp:cNvSpPr/>
      </dsp:nvSpPr>
      <dsp:spPr>
        <a:xfrm>
          <a:off x="319288" y="122385"/>
          <a:ext cx="798221" cy="979080"/>
        </a:xfrm>
        <a:prstGeom prst="downArrow">
          <a:avLst/>
        </a:prstGeom>
        <a:solidFill>
          <a:schemeClr val="accent5">
            <a:lumMod val="60000"/>
            <a:lumOff val="40000"/>
          </a:schemeClr>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sp>
    <dsp:sp modelId="{8D1F255E-5D6E-441A-8C20-905921CAEBDA}">
      <dsp:nvSpPr>
        <dsp:cNvPr id="0" name=""/>
        <dsp:cNvSpPr/>
      </dsp:nvSpPr>
      <dsp:spPr>
        <a:xfrm>
          <a:off x="1152129" y="0"/>
          <a:ext cx="1367559" cy="1028034"/>
        </a:xfrm>
        <a:prstGeom prst="rect">
          <a:avLst/>
        </a:prstGeom>
        <a:no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ctr" defTabSz="800100" rtl="1">
            <a:lnSpc>
              <a:spcPct val="90000"/>
            </a:lnSpc>
            <a:spcBef>
              <a:spcPct val="0"/>
            </a:spcBef>
            <a:spcAft>
              <a:spcPct val="35000"/>
            </a:spcAft>
            <a:buNone/>
          </a:pPr>
          <a:r>
            <a:rPr lang="he-IL" sz="1800" kern="1200" dirty="0">
              <a:latin typeface="David" panose="020E0502060401010101" pitchFamily="34" charset="-79"/>
              <a:cs typeface="David" panose="020E0502060401010101" pitchFamily="34" charset="-79"/>
            </a:rPr>
            <a:t>תוכן אקדמי</a:t>
          </a:r>
        </a:p>
      </dsp:txBody>
      <dsp:txXfrm>
        <a:off x="1152129" y="0"/>
        <a:ext cx="1367559" cy="1028034"/>
      </dsp:txXfrm>
    </dsp:sp>
    <dsp:sp modelId="{36591505-9FEE-4448-B10B-77943DB41160}">
      <dsp:nvSpPr>
        <dsp:cNvPr id="0" name=""/>
        <dsp:cNvSpPr/>
      </dsp:nvSpPr>
      <dsp:spPr>
        <a:xfrm>
          <a:off x="1543228" y="1346236"/>
          <a:ext cx="798221" cy="979080"/>
        </a:xfrm>
        <a:prstGeom prst="upArrow">
          <a:avLst/>
        </a:prstGeom>
        <a:solidFill>
          <a:schemeClr val="accent5">
            <a:lumMod val="60000"/>
            <a:lumOff val="40000"/>
          </a:schemeClr>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sp>
    <dsp:sp modelId="{C2F3273D-0ABF-4BD5-8735-E91177D47B75}">
      <dsp:nvSpPr>
        <dsp:cNvPr id="0" name=""/>
        <dsp:cNvSpPr/>
      </dsp:nvSpPr>
      <dsp:spPr>
        <a:xfrm>
          <a:off x="-132368" y="1419667"/>
          <a:ext cx="1914394" cy="1028034"/>
        </a:xfrm>
        <a:prstGeom prst="rect">
          <a:avLst/>
        </a:prstGeom>
        <a:no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ctr" defTabSz="800100" rtl="1">
            <a:lnSpc>
              <a:spcPct val="90000"/>
            </a:lnSpc>
            <a:spcBef>
              <a:spcPct val="0"/>
            </a:spcBef>
            <a:spcAft>
              <a:spcPct val="35000"/>
            </a:spcAft>
            <a:buNone/>
          </a:pPr>
          <a:r>
            <a:rPr lang="he-IL" sz="1800" kern="1200" dirty="0">
              <a:latin typeface="David" panose="020E0502060401010101" pitchFamily="34" charset="-79"/>
              <a:cs typeface="David" panose="020E0502060401010101" pitchFamily="34" charset="-79"/>
            </a:rPr>
            <a:t>תוכן </a:t>
          </a:r>
          <a:br>
            <a:rPr lang="en-US" sz="1800" kern="1200" dirty="0">
              <a:latin typeface="David" panose="020E0502060401010101" pitchFamily="34" charset="-79"/>
              <a:cs typeface="David" panose="020E0502060401010101" pitchFamily="34" charset="-79"/>
            </a:rPr>
          </a:br>
          <a:r>
            <a:rPr lang="he-IL" sz="1800" kern="1200" dirty="0">
              <a:latin typeface="David" panose="020E0502060401010101" pitchFamily="34" charset="-79"/>
              <a:cs typeface="David" panose="020E0502060401010101" pitchFamily="34" charset="-79"/>
            </a:rPr>
            <a:t>חוץ אקדמי</a:t>
          </a:r>
        </a:p>
      </dsp:txBody>
      <dsp:txXfrm>
        <a:off x="-132368" y="1419667"/>
        <a:ext cx="1914394" cy="102803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ABD9E1-D69A-47C1-BCE7-EE00F7D1D3AF}">
      <dsp:nvSpPr>
        <dsp:cNvPr id="0" name=""/>
        <dsp:cNvSpPr/>
      </dsp:nvSpPr>
      <dsp:spPr>
        <a:xfrm rot="21300000">
          <a:off x="8165" y="1072438"/>
          <a:ext cx="2644407" cy="302824"/>
        </a:xfrm>
        <a:prstGeom prst="mathMinus">
          <a:avLst/>
        </a:prstGeom>
        <a:solidFill>
          <a:schemeClr val="accent1">
            <a:tint val="60000"/>
            <a:hueOff val="0"/>
            <a:satOff val="0"/>
            <a:lumOff val="0"/>
            <a:alphaOff val="0"/>
          </a:schemeClr>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dsp:style>
    </dsp:sp>
    <dsp:sp modelId="{5D8E0769-1B7D-4DAE-BE74-5FE0CEB0F6BD}">
      <dsp:nvSpPr>
        <dsp:cNvPr id="0" name=""/>
        <dsp:cNvSpPr/>
      </dsp:nvSpPr>
      <dsp:spPr>
        <a:xfrm>
          <a:off x="319288" y="122385"/>
          <a:ext cx="798221" cy="979080"/>
        </a:xfrm>
        <a:prstGeom prst="downArrow">
          <a:avLst/>
        </a:prstGeom>
        <a:solidFill>
          <a:schemeClr val="accent1">
            <a:hueOff val="0"/>
            <a:satOff val="0"/>
            <a:lumOff val="0"/>
            <a:alphaOff val="0"/>
          </a:schemeClr>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sp>
    <dsp:sp modelId="{8D1F255E-5D6E-441A-8C20-905921CAEBDA}">
      <dsp:nvSpPr>
        <dsp:cNvPr id="0" name=""/>
        <dsp:cNvSpPr/>
      </dsp:nvSpPr>
      <dsp:spPr>
        <a:xfrm>
          <a:off x="956746" y="0"/>
          <a:ext cx="1758326" cy="1028034"/>
        </a:xfrm>
        <a:prstGeom prst="rect">
          <a:avLst/>
        </a:prstGeom>
        <a:no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ctr" defTabSz="800100" rtl="1">
            <a:lnSpc>
              <a:spcPct val="90000"/>
            </a:lnSpc>
            <a:spcBef>
              <a:spcPct val="0"/>
            </a:spcBef>
            <a:spcAft>
              <a:spcPct val="35000"/>
            </a:spcAft>
            <a:buNone/>
          </a:pPr>
          <a:r>
            <a:rPr lang="he-IL" sz="1800" kern="1200" dirty="0">
              <a:latin typeface="David" panose="020E0502060401010101" pitchFamily="34" charset="-79"/>
              <a:cs typeface="David" panose="020E0502060401010101" pitchFamily="34" charset="-79"/>
            </a:rPr>
            <a:t>למידה עצמית 'מסע אישי' ובחירה לחניך</a:t>
          </a:r>
        </a:p>
      </dsp:txBody>
      <dsp:txXfrm>
        <a:off x="956746" y="0"/>
        <a:ext cx="1758326" cy="1028034"/>
      </dsp:txXfrm>
    </dsp:sp>
    <dsp:sp modelId="{36591505-9FEE-4448-B10B-77943DB41160}">
      <dsp:nvSpPr>
        <dsp:cNvPr id="0" name=""/>
        <dsp:cNvSpPr/>
      </dsp:nvSpPr>
      <dsp:spPr>
        <a:xfrm>
          <a:off x="1543228" y="1346236"/>
          <a:ext cx="798221" cy="979080"/>
        </a:xfrm>
        <a:prstGeom prst="upArrow">
          <a:avLst/>
        </a:prstGeom>
        <a:solidFill>
          <a:schemeClr val="accent1">
            <a:hueOff val="0"/>
            <a:satOff val="0"/>
            <a:lumOff val="0"/>
            <a:alphaOff val="0"/>
          </a:schemeClr>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sp>
    <dsp:sp modelId="{C2F3273D-0ABF-4BD5-8735-E91177D47B75}">
      <dsp:nvSpPr>
        <dsp:cNvPr id="0" name=""/>
        <dsp:cNvSpPr/>
      </dsp:nvSpPr>
      <dsp:spPr>
        <a:xfrm>
          <a:off x="177830" y="1419667"/>
          <a:ext cx="1293995" cy="1028034"/>
        </a:xfrm>
        <a:prstGeom prst="rect">
          <a:avLst/>
        </a:prstGeom>
        <a:no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ctr" defTabSz="800100" rtl="1">
            <a:lnSpc>
              <a:spcPct val="90000"/>
            </a:lnSpc>
            <a:spcBef>
              <a:spcPct val="0"/>
            </a:spcBef>
            <a:spcAft>
              <a:spcPct val="35000"/>
            </a:spcAft>
            <a:buNone/>
          </a:pPr>
          <a:r>
            <a:rPr lang="he-IL" sz="1800" kern="1200" dirty="0">
              <a:latin typeface="David" panose="020E0502060401010101" pitchFamily="34" charset="-79"/>
              <a:cs typeface="David" panose="020E0502060401010101" pitchFamily="34" charset="-79"/>
            </a:rPr>
            <a:t>למידה מובנית חובה </a:t>
          </a:r>
        </a:p>
      </dsp:txBody>
      <dsp:txXfrm>
        <a:off x="177830" y="1419667"/>
        <a:ext cx="1293995" cy="102803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ABD9E1-D69A-47C1-BCE7-EE00F7D1D3AF}">
      <dsp:nvSpPr>
        <dsp:cNvPr id="0" name=""/>
        <dsp:cNvSpPr/>
      </dsp:nvSpPr>
      <dsp:spPr>
        <a:xfrm rot="21300000">
          <a:off x="8165" y="1072438"/>
          <a:ext cx="2644407" cy="302824"/>
        </a:xfrm>
        <a:prstGeom prst="mathMinus">
          <a:avLst/>
        </a:prstGeom>
        <a:solidFill>
          <a:srgbClr val="7030A0"/>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dsp:style>
    </dsp:sp>
    <dsp:sp modelId="{5D8E0769-1B7D-4DAE-BE74-5FE0CEB0F6BD}">
      <dsp:nvSpPr>
        <dsp:cNvPr id="0" name=""/>
        <dsp:cNvSpPr/>
      </dsp:nvSpPr>
      <dsp:spPr>
        <a:xfrm>
          <a:off x="319288" y="122385"/>
          <a:ext cx="798221" cy="979080"/>
        </a:xfrm>
        <a:prstGeom prst="downArrow">
          <a:avLst/>
        </a:prstGeom>
        <a:solidFill>
          <a:srgbClr val="7030A0"/>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sp>
    <dsp:sp modelId="{8D1F255E-5D6E-441A-8C20-905921CAEBDA}">
      <dsp:nvSpPr>
        <dsp:cNvPr id="0" name=""/>
        <dsp:cNvSpPr/>
      </dsp:nvSpPr>
      <dsp:spPr>
        <a:xfrm>
          <a:off x="1151537" y="0"/>
          <a:ext cx="1368743" cy="1028034"/>
        </a:xfrm>
        <a:prstGeom prst="rect">
          <a:avLst/>
        </a:prstGeom>
        <a:no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ctr" defTabSz="800100" rtl="1">
            <a:lnSpc>
              <a:spcPct val="90000"/>
            </a:lnSpc>
            <a:spcBef>
              <a:spcPct val="0"/>
            </a:spcBef>
            <a:spcAft>
              <a:spcPct val="35000"/>
            </a:spcAft>
            <a:buNone/>
          </a:pPr>
          <a:r>
            <a:rPr lang="he-IL" sz="1800" kern="1200" dirty="0">
              <a:latin typeface="David" panose="020E0502060401010101" pitchFamily="34" charset="-79"/>
              <a:cs typeface="David" panose="020E0502060401010101" pitchFamily="34" charset="-79"/>
            </a:rPr>
            <a:t>העברת תוכן ללומדים</a:t>
          </a:r>
        </a:p>
      </dsp:txBody>
      <dsp:txXfrm>
        <a:off x="1151537" y="0"/>
        <a:ext cx="1368743" cy="1028034"/>
      </dsp:txXfrm>
    </dsp:sp>
    <dsp:sp modelId="{36591505-9FEE-4448-B10B-77943DB41160}">
      <dsp:nvSpPr>
        <dsp:cNvPr id="0" name=""/>
        <dsp:cNvSpPr/>
      </dsp:nvSpPr>
      <dsp:spPr>
        <a:xfrm>
          <a:off x="1543228" y="1346236"/>
          <a:ext cx="798221" cy="979080"/>
        </a:xfrm>
        <a:prstGeom prst="upArrow">
          <a:avLst/>
        </a:prstGeom>
        <a:solidFill>
          <a:srgbClr val="7030A0"/>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sp>
    <dsp:sp modelId="{C2F3273D-0ABF-4BD5-8735-E91177D47B75}">
      <dsp:nvSpPr>
        <dsp:cNvPr id="0" name=""/>
        <dsp:cNvSpPr/>
      </dsp:nvSpPr>
      <dsp:spPr>
        <a:xfrm>
          <a:off x="-150542" y="1286742"/>
          <a:ext cx="1950742" cy="1028034"/>
        </a:xfrm>
        <a:prstGeom prst="rect">
          <a:avLst/>
        </a:prstGeom>
        <a:no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ctr" defTabSz="800100" rtl="1">
            <a:lnSpc>
              <a:spcPct val="90000"/>
            </a:lnSpc>
            <a:spcBef>
              <a:spcPct val="0"/>
            </a:spcBef>
            <a:spcAft>
              <a:spcPct val="35000"/>
            </a:spcAft>
            <a:buNone/>
          </a:pPr>
          <a:r>
            <a:rPr lang="he-IL" sz="1800" kern="1200" dirty="0">
              <a:latin typeface="David" panose="020E0502060401010101" pitchFamily="34" charset="-79"/>
              <a:cs typeface="David" panose="020E0502060401010101" pitchFamily="34" charset="-79"/>
            </a:rPr>
            <a:t>פיתוח יכולות</a:t>
          </a:r>
        </a:p>
        <a:p>
          <a:pPr marL="0" lvl="0" indent="0" algn="ctr" defTabSz="800100" rtl="1">
            <a:lnSpc>
              <a:spcPct val="90000"/>
            </a:lnSpc>
            <a:spcBef>
              <a:spcPct val="0"/>
            </a:spcBef>
            <a:spcAft>
              <a:spcPct val="35000"/>
            </a:spcAft>
            <a:buNone/>
          </a:pPr>
          <a:r>
            <a:rPr lang="he-IL" sz="1800" kern="1200" dirty="0">
              <a:latin typeface="David" panose="020E0502060401010101" pitchFamily="34" charset="-79"/>
              <a:cs typeface="David" panose="020E0502060401010101" pitchFamily="34" charset="-79"/>
            </a:rPr>
            <a:t>החשיבה</a:t>
          </a:r>
        </a:p>
      </dsp:txBody>
      <dsp:txXfrm>
        <a:off x="-150542" y="1286742"/>
        <a:ext cx="1950742" cy="102803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ABD9E1-D69A-47C1-BCE7-EE00F7D1D3AF}">
      <dsp:nvSpPr>
        <dsp:cNvPr id="0" name=""/>
        <dsp:cNvSpPr/>
      </dsp:nvSpPr>
      <dsp:spPr>
        <a:xfrm rot="21300000">
          <a:off x="8165" y="1072438"/>
          <a:ext cx="2644407" cy="302824"/>
        </a:xfrm>
        <a:prstGeom prst="mathMinus">
          <a:avLst/>
        </a:prstGeom>
        <a:solidFill>
          <a:schemeClr val="accent1">
            <a:tint val="60000"/>
            <a:hueOff val="0"/>
            <a:satOff val="0"/>
            <a:lumOff val="0"/>
            <a:alphaOff val="0"/>
          </a:schemeClr>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dsp:style>
    </dsp:sp>
    <dsp:sp modelId="{5D8E0769-1B7D-4DAE-BE74-5FE0CEB0F6BD}">
      <dsp:nvSpPr>
        <dsp:cNvPr id="0" name=""/>
        <dsp:cNvSpPr/>
      </dsp:nvSpPr>
      <dsp:spPr>
        <a:xfrm>
          <a:off x="319288" y="122385"/>
          <a:ext cx="798221" cy="979080"/>
        </a:xfrm>
        <a:prstGeom prst="downArrow">
          <a:avLst/>
        </a:prstGeom>
        <a:solidFill>
          <a:schemeClr val="accent1">
            <a:hueOff val="0"/>
            <a:satOff val="0"/>
            <a:lumOff val="0"/>
            <a:alphaOff val="0"/>
          </a:schemeClr>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sp>
    <dsp:sp modelId="{8D1F255E-5D6E-441A-8C20-905921CAEBDA}">
      <dsp:nvSpPr>
        <dsp:cNvPr id="0" name=""/>
        <dsp:cNvSpPr/>
      </dsp:nvSpPr>
      <dsp:spPr>
        <a:xfrm>
          <a:off x="1072954" y="0"/>
          <a:ext cx="1525909" cy="1028034"/>
        </a:xfrm>
        <a:prstGeom prst="rect">
          <a:avLst/>
        </a:prstGeom>
        <a:no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ctr" defTabSz="800100" rtl="1">
            <a:lnSpc>
              <a:spcPct val="90000"/>
            </a:lnSpc>
            <a:spcBef>
              <a:spcPct val="0"/>
            </a:spcBef>
            <a:spcAft>
              <a:spcPct val="35000"/>
            </a:spcAft>
            <a:buNone/>
          </a:pPr>
          <a:r>
            <a:rPr lang="he-IL" sz="1800" kern="1200" dirty="0">
              <a:latin typeface="David" panose="020E0502060401010101" pitchFamily="34" charset="-79"/>
              <a:cs typeface="David" panose="020E0502060401010101" pitchFamily="34" charset="-79"/>
            </a:rPr>
            <a:t>שנת טעינה מקסימלית</a:t>
          </a:r>
        </a:p>
      </dsp:txBody>
      <dsp:txXfrm>
        <a:off x="1072954" y="0"/>
        <a:ext cx="1525909" cy="1028034"/>
      </dsp:txXfrm>
    </dsp:sp>
    <dsp:sp modelId="{36591505-9FEE-4448-B10B-77943DB41160}">
      <dsp:nvSpPr>
        <dsp:cNvPr id="0" name=""/>
        <dsp:cNvSpPr/>
      </dsp:nvSpPr>
      <dsp:spPr>
        <a:xfrm>
          <a:off x="1543228" y="1346236"/>
          <a:ext cx="798221" cy="979080"/>
        </a:xfrm>
        <a:prstGeom prst="upArrow">
          <a:avLst/>
        </a:prstGeom>
        <a:solidFill>
          <a:schemeClr val="accent1">
            <a:hueOff val="0"/>
            <a:satOff val="0"/>
            <a:lumOff val="0"/>
            <a:alphaOff val="0"/>
          </a:schemeClr>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sp>
    <dsp:sp modelId="{C2F3273D-0ABF-4BD5-8735-E91177D47B75}">
      <dsp:nvSpPr>
        <dsp:cNvPr id="0" name=""/>
        <dsp:cNvSpPr/>
      </dsp:nvSpPr>
      <dsp:spPr>
        <a:xfrm>
          <a:off x="177830" y="1419667"/>
          <a:ext cx="1293995" cy="1028034"/>
        </a:xfrm>
        <a:prstGeom prst="rect">
          <a:avLst/>
        </a:prstGeom>
        <a:no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ctr" defTabSz="800100" rtl="1">
            <a:lnSpc>
              <a:spcPct val="90000"/>
            </a:lnSpc>
            <a:spcBef>
              <a:spcPct val="0"/>
            </a:spcBef>
            <a:spcAft>
              <a:spcPct val="35000"/>
            </a:spcAft>
            <a:buNone/>
          </a:pPr>
          <a:r>
            <a:rPr lang="he-IL" sz="1800" kern="1200" dirty="0">
              <a:latin typeface="David" panose="020E0502060401010101" pitchFamily="34" charset="-79"/>
              <a:cs typeface="David" panose="020E0502060401010101" pitchFamily="34" charset="-79"/>
            </a:rPr>
            <a:t>שנת הפוגה להמשך הקריירה</a:t>
          </a:r>
        </a:p>
      </dsp:txBody>
      <dsp:txXfrm>
        <a:off x="177830" y="1419667"/>
        <a:ext cx="1293995" cy="102803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ABD9E1-D69A-47C1-BCE7-EE00F7D1D3AF}">
      <dsp:nvSpPr>
        <dsp:cNvPr id="0" name=""/>
        <dsp:cNvSpPr/>
      </dsp:nvSpPr>
      <dsp:spPr>
        <a:xfrm rot="21300000">
          <a:off x="8165" y="1072438"/>
          <a:ext cx="2644407" cy="302824"/>
        </a:xfrm>
        <a:prstGeom prst="mathMinus">
          <a:avLst/>
        </a:prstGeom>
        <a:solidFill>
          <a:srgbClr val="00B050"/>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dsp:style>
    </dsp:sp>
    <dsp:sp modelId="{5D8E0769-1B7D-4DAE-BE74-5FE0CEB0F6BD}">
      <dsp:nvSpPr>
        <dsp:cNvPr id="0" name=""/>
        <dsp:cNvSpPr/>
      </dsp:nvSpPr>
      <dsp:spPr>
        <a:xfrm>
          <a:off x="319288" y="122385"/>
          <a:ext cx="798221" cy="979080"/>
        </a:xfrm>
        <a:prstGeom prst="downArrow">
          <a:avLst/>
        </a:prstGeom>
        <a:solidFill>
          <a:srgbClr val="00B050"/>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sp>
    <dsp:sp modelId="{8D1F255E-5D6E-441A-8C20-905921CAEBDA}">
      <dsp:nvSpPr>
        <dsp:cNvPr id="0" name=""/>
        <dsp:cNvSpPr/>
      </dsp:nvSpPr>
      <dsp:spPr>
        <a:xfrm>
          <a:off x="1080119" y="0"/>
          <a:ext cx="1512125" cy="1028034"/>
        </a:xfrm>
        <a:prstGeom prst="rect">
          <a:avLst/>
        </a:prstGeom>
        <a:no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ctr" defTabSz="800100" rtl="1">
            <a:lnSpc>
              <a:spcPct val="90000"/>
            </a:lnSpc>
            <a:spcBef>
              <a:spcPct val="0"/>
            </a:spcBef>
            <a:spcAft>
              <a:spcPct val="35000"/>
            </a:spcAft>
            <a:buNone/>
          </a:pPr>
          <a:r>
            <a:rPr lang="he-IL" sz="1800" kern="1200" dirty="0">
              <a:latin typeface="David" panose="020E0502060401010101" pitchFamily="34" charset="-79"/>
              <a:cs typeface="David" panose="020E0502060401010101" pitchFamily="34" charset="-79"/>
            </a:rPr>
            <a:t>יותר עיוני </a:t>
          </a:r>
          <a:br>
            <a:rPr lang="en-US" sz="1800" kern="1200" dirty="0">
              <a:latin typeface="David" panose="020E0502060401010101" pitchFamily="34" charset="-79"/>
              <a:cs typeface="David" panose="020E0502060401010101" pitchFamily="34" charset="-79"/>
            </a:rPr>
          </a:br>
          <a:r>
            <a:rPr lang="he-IL" sz="1800" kern="1200" dirty="0">
              <a:latin typeface="David" panose="020E0502060401010101" pitchFamily="34" charset="-79"/>
              <a:cs typeface="David" panose="020E0502060401010101" pitchFamily="34" charset="-79"/>
            </a:rPr>
            <a:t>יותר מליאה</a:t>
          </a:r>
          <a:endParaRPr lang="he-IL" sz="1200" kern="1200" dirty="0">
            <a:latin typeface="David" panose="020E0502060401010101" pitchFamily="34" charset="-79"/>
            <a:cs typeface="David" panose="020E0502060401010101" pitchFamily="34" charset="-79"/>
          </a:endParaRPr>
        </a:p>
      </dsp:txBody>
      <dsp:txXfrm>
        <a:off x="1080119" y="0"/>
        <a:ext cx="1512125" cy="1028034"/>
      </dsp:txXfrm>
    </dsp:sp>
    <dsp:sp modelId="{36591505-9FEE-4448-B10B-77943DB41160}">
      <dsp:nvSpPr>
        <dsp:cNvPr id="0" name=""/>
        <dsp:cNvSpPr/>
      </dsp:nvSpPr>
      <dsp:spPr>
        <a:xfrm>
          <a:off x="1543228" y="1346236"/>
          <a:ext cx="798221" cy="979080"/>
        </a:xfrm>
        <a:prstGeom prst="upArrow">
          <a:avLst/>
        </a:prstGeom>
        <a:solidFill>
          <a:srgbClr val="00B050"/>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sp>
    <dsp:sp modelId="{C2F3273D-0ABF-4BD5-8735-E91177D47B75}">
      <dsp:nvSpPr>
        <dsp:cNvPr id="0" name=""/>
        <dsp:cNvSpPr/>
      </dsp:nvSpPr>
      <dsp:spPr>
        <a:xfrm>
          <a:off x="0" y="1419667"/>
          <a:ext cx="1649657" cy="1028034"/>
        </a:xfrm>
        <a:prstGeom prst="rect">
          <a:avLst/>
        </a:prstGeom>
        <a:no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ctr" defTabSz="800100" rtl="1">
            <a:lnSpc>
              <a:spcPct val="90000"/>
            </a:lnSpc>
            <a:spcBef>
              <a:spcPct val="0"/>
            </a:spcBef>
            <a:spcAft>
              <a:spcPct val="35000"/>
            </a:spcAft>
            <a:buNone/>
          </a:pPr>
          <a:r>
            <a:rPr lang="he-IL" sz="1800" kern="1200" dirty="0">
              <a:latin typeface="David" panose="020E0502060401010101" pitchFamily="34" charset="-79"/>
              <a:cs typeface="David" panose="020E0502060401010101" pitchFamily="34" charset="-79"/>
            </a:rPr>
            <a:t>יותר מעשי תרגול</a:t>
          </a:r>
          <a:r>
            <a:rPr lang="en-US" sz="1800" kern="1200" dirty="0">
              <a:latin typeface="David" panose="020E0502060401010101" pitchFamily="34" charset="-79"/>
              <a:cs typeface="David" panose="020E0502060401010101" pitchFamily="34" charset="-79"/>
            </a:rPr>
            <a:t>/</a:t>
          </a:r>
          <a:r>
            <a:rPr lang="he-IL" sz="1800" kern="1200" dirty="0">
              <a:latin typeface="David" panose="020E0502060401010101" pitchFamily="34" charset="-79"/>
              <a:cs typeface="David" panose="020E0502060401010101" pitchFamily="34" charset="-79"/>
            </a:rPr>
            <a:t>צוות</a:t>
          </a:r>
          <a:r>
            <a:rPr lang="en-US" sz="1800" kern="1200" dirty="0">
              <a:latin typeface="David" panose="020E0502060401010101" pitchFamily="34" charset="-79"/>
              <a:cs typeface="David" panose="020E0502060401010101" pitchFamily="34" charset="-79"/>
            </a:rPr>
            <a:t>/</a:t>
          </a:r>
          <a:r>
            <a:rPr lang="he-IL" sz="1800" kern="1200" dirty="0">
              <a:latin typeface="David" panose="020E0502060401010101" pitchFamily="34" charset="-79"/>
              <a:cs typeface="David" panose="020E0502060401010101" pitchFamily="34" charset="-79"/>
            </a:rPr>
            <a:t>חוץ</a:t>
          </a:r>
          <a:endParaRPr lang="he-IL" sz="1200" kern="1200" dirty="0">
            <a:latin typeface="David" panose="020E0502060401010101" pitchFamily="34" charset="-79"/>
            <a:cs typeface="David" panose="020E0502060401010101" pitchFamily="34" charset="-79"/>
          </a:endParaRPr>
        </a:p>
      </dsp:txBody>
      <dsp:txXfrm>
        <a:off x="0" y="1419667"/>
        <a:ext cx="1649657" cy="102803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ABD9E1-D69A-47C1-BCE7-EE00F7D1D3AF}">
      <dsp:nvSpPr>
        <dsp:cNvPr id="0" name=""/>
        <dsp:cNvSpPr/>
      </dsp:nvSpPr>
      <dsp:spPr>
        <a:xfrm rot="21300000">
          <a:off x="8165" y="1072438"/>
          <a:ext cx="2644407" cy="302824"/>
        </a:xfrm>
        <a:prstGeom prst="mathMinus">
          <a:avLst/>
        </a:prstGeom>
        <a:solidFill>
          <a:schemeClr val="accent2">
            <a:lumMod val="60000"/>
            <a:lumOff val="40000"/>
          </a:schemeClr>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dsp:style>
    </dsp:sp>
    <dsp:sp modelId="{5D8E0769-1B7D-4DAE-BE74-5FE0CEB0F6BD}">
      <dsp:nvSpPr>
        <dsp:cNvPr id="0" name=""/>
        <dsp:cNvSpPr/>
      </dsp:nvSpPr>
      <dsp:spPr>
        <a:xfrm>
          <a:off x="319288" y="122385"/>
          <a:ext cx="798221" cy="979080"/>
        </a:xfrm>
        <a:prstGeom prst="downArrow">
          <a:avLst/>
        </a:prstGeom>
        <a:solidFill>
          <a:schemeClr val="accent2">
            <a:lumMod val="60000"/>
            <a:lumOff val="40000"/>
          </a:schemeClr>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sp>
    <dsp:sp modelId="{8D1F255E-5D6E-441A-8C20-905921CAEBDA}">
      <dsp:nvSpPr>
        <dsp:cNvPr id="0" name=""/>
        <dsp:cNvSpPr/>
      </dsp:nvSpPr>
      <dsp:spPr>
        <a:xfrm>
          <a:off x="1020203" y="0"/>
          <a:ext cx="1631411" cy="1028034"/>
        </a:xfrm>
        <a:prstGeom prst="rect">
          <a:avLst/>
        </a:prstGeom>
        <a:no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ctr" defTabSz="800100" rtl="1">
            <a:lnSpc>
              <a:spcPct val="90000"/>
            </a:lnSpc>
            <a:spcBef>
              <a:spcPct val="0"/>
            </a:spcBef>
            <a:spcAft>
              <a:spcPct val="35000"/>
            </a:spcAft>
            <a:buNone/>
          </a:pPr>
          <a:r>
            <a:rPr lang="he-IL" sz="1800" kern="1200" dirty="0">
              <a:latin typeface="David" panose="020E0502060401010101" pitchFamily="34" charset="-79"/>
              <a:cs typeface="David" panose="020E0502060401010101" pitchFamily="34" charset="-79"/>
            </a:rPr>
            <a:t>שילוב בינ"ל (קורס בינלאומי)</a:t>
          </a:r>
        </a:p>
      </dsp:txBody>
      <dsp:txXfrm>
        <a:off x="1020203" y="0"/>
        <a:ext cx="1631411" cy="1028034"/>
      </dsp:txXfrm>
    </dsp:sp>
    <dsp:sp modelId="{36591505-9FEE-4448-B10B-77943DB41160}">
      <dsp:nvSpPr>
        <dsp:cNvPr id="0" name=""/>
        <dsp:cNvSpPr/>
      </dsp:nvSpPr>
      <dsp:spPr>
        <a:xfrm>
          <a:off x="1543228" y="1346236"/>
          <a:ext cx="798221" cy="979080"/>
        </a:xfrm>
        <a:prstGeom prst="upArrow">
          <a:avLst/>
        </a:prstGeom>
        <a:solidFill>
          <a:schemeClr val="accent2">
            <a:lumMod val="60000"/>
            <a:lumOff val="40000"/>
          </a:schemeClr>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sp>
    <dsp:sp modelId="{C2F3273D-0ABF-4BD5-8735-E91177D47B75}">
      <dsp:nvSpPr>
        <dsp:cNvPr id="0" name=""/>
        <dsp:cNvSpPr/>
      </dsp:nvSpPr>
      <dsp:spPr>
        <a:xfrm>
          <a:off x="-274622" y="1419667"/>
          <a:ext cx="2198901" cy="1028034"/>
        </a:xfrm>
        <a:prstGeom prst="rect">
          <a:avLst/>
        </a:prstGeom>
        <a:no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ctr" defTabSz="800100" rtl="1">
            <a:lnSpc>
              <a:spcPct val="90000"/>
            </a:lnSpc>
            <a:spcBef>
              <a:spcPct val="0"/>
            </a:spcBef>
            <a:spcAft>
              <a:spcPct val="35000"/>
            </a:spcAft>
            <a:buNone/>
          </a:pPr>
          <a:r>
            <a:rPr lang="he-IL" sz="1800" kern="1200" dirty="0">
              <a:latin typeface="David" panose="020E0502060401010101" pitchFamily="34" charset="-79"/>
              <a:cs typeface="David" panose="020E0502060401010101" pitchFamily="34" charset="-79"/>
            </a:rPr>
            <a:t>בינ"ל בנפרד</a:t>
          </a:r>
          <a:r>
            <a:rPr lang="en-US" sz="1800" kern="1200" dirty="0">
              <a:latin typeface="David" panose="020E0502060401010101" pitchFamily="34" charset="-79"/>
              <a:cs typeface="David" panose="020E0502060401010101" pitchFamily="34" charset="-79"/>
            </a:rPr>
            <a:t>/</a:t>
          </a:r>
          <a:r>
            <a:rPr lang="he-IL" sz="1800" kern="1200" dirty="0">
              <a:latin typeface="David" panose="020E0502060401010101" pitchFamily="34" charset="-79"/>
              <a:cs typeface="David" panose="020E0502060401010101" pitchFamily="34" charset="-79"/>
            </a:rPr>
            <a:t> </a:t>
          </a:r>
          <a:br>
            <a:rPr lang="en-US" sz="1800" kern="1200" dirty="0">
              <a:latin typeface="David" panose="020E0502060401010101" pitchFamily="34" charset="-79"/>
              <a:cs typeface="David" panose="020E0502060401010101" pitchFamily="34" charset="-79"/>
            </a:rPr>
          </a:br>
          <a:r>
            <a:rPr lang="he-IL" sz="1800" kern="1200" dirty="0">
              <a:latin typeface="David" panose="020E0502060401010101" pitchFamily="34" charset="-79"/>
              <a:cs typeface="David" panose="020E0502060401010101" pitchFamily="34" charset="-79"/>
            </a:rPr>
            <a:t>תוכן ייחודי </a:t>
          </a:r>
          <a:br>
            <a:rPr lang="en-US" sz="1800" kern="1200" dirty="0">
              <a:latin typeface="David" panose="020E0502060401010101" pitchFamily="34" charset="-79"/>
              <a:cs typeface="David" panose="020E0502060401010101" pitchFamily="34" charset="-79"/>
            </a:rPr>
          </a:br>
          <a:r>
            <a:rPr lang="he-IL" sz="1800" kern="1200" dirty="0">
              <a:latin typeface="David" panose="020E0502060401010101" pitchFamily="34" charset="-79"/>
              <a:cs typeface="David" panose="020E0502060401010101" pitchFamily="34" charset="-79"/>
            </a:rPr>
            <a:t>(קורס ישראלי)</a:t>
          </a:r>
        </a:p>
      </dsp:txBody>
      <dsp:txXfrm>
        <a:off x="-274622" y="1419667"/>
        <a:ext cx="2198901" cy="102803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ABD9E1-D69A-47C1-BCE7-EE00F7D1D3AF}">
      <dsp:nvSpPr>
        <dsp:cNvPr id="0" name=""/>
        <dsp:cNvSpPr/>
      </dsp:nvSpPr>
      <dsp:spPr>
        <a:xfrm rot="21300000">
          <a:off x="8165" y="1072438"/>
          <a:ext cx="2644407" cy="302824"/>
        </a:xfrm>
        <a:prstGeom prst="mathMinus">
          <a:avLst/>
        </a:prstGeom>
        <a:solidFill>
          <a:srgbClr val="FF5050"/>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dsp:style>
    </dsp:sp>
    <dsp:sp modelId="{5D8E0769-1B7D-4DAE-BE74-5FE0CEB0F6BD}">
      <dsp:nvSpPr>
        <dsp:cNvPr id="0" name=""/>
        <dsp:cNvSpPr/>
      </dsp:nvSpPr>
      <dsp:spPr>
        <a:xfrm>
          <a:off x="319288" y="122385"/>
          <a:ext cx="798221" cy="979080"/>
        </a:xfrm>
        <a:prstGeom prst="downArrow">
          <a:avLst/>
        </a:prstGeom>
        <a:solidFill>
          <a:srgbClr val="FF5050"/>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sp>
    <dsp:sp modelId="{8D1F255E-5D6E-441A-8C20-905921CAEBDA}">
      <dsp:nvSpPr>
        <dsp:cNvPr id="0" name=""/>
        <dsp:cNvSpPr/>
      </dsp:nvSpPr>
      <dsp:spPr>
        <a:xfrm>
          <a:off x="1043609" y="3988"/>
          <a:ext cx="1597541" cy="1028034"/>
        </a:xfrm>
        <a:prstGeom prst="rect">
          <a:avLst/>
        </a:prstGeom>
        <a:no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ctr" defTabSz="800100" rtl="1">
            <a:lnSpc>
              <a:spcPct val="90000"/>
            </a:lnSpc>
            <a:spcBef>
              <a:spcPct val="0"/>
            </a:spcBef>
            <a:spcAft>
              <a:spcPct val="35000"/>
            </a:spcAft>
            <a:buNone/>
          </a:pPr>
          <a:r>
            <a:rPr lang="he-IL" sz="1800" kern="1200" dirty="0">
              <a:latin typeface="David" panose="020E0502060401010101" pitchFamily="34" charset="-79"/>
              <a:cs typeface="David" panose="020E0502060401010101" pitchFamily="34" charset="-79"/>
            </a:rPr>
            <a:t>קורס </a:t>
          </a:r>
          <a:br>
            <a:rPr lang="en-US" sz="1800" kern="1200" dirty="0">
              <a:latin typeface="David" panose="020E0502060401010101" pitchFamily="34" charset="-79"/>
              <a:cs typeface="David" panose="020E0502060401010101" pitchFamily="34" charset="-79"/>
            </a:rPr>
          </a:br>
          <a:r>
            <a:rPr lang="he-IL" sz="1800" kern="1200" dirty="0">
              <a:latin typeface="David" panose="020E0502060401010101" pitchFamily="34" charset="-79"/>
              <a:cs typeface="David" panose="020E0502060401010101" pitchFamily="34" charset="-79"/>
            </a:rPr>
            <a:t>באוריינטציה צבאית</a:t>
          </a:r>
        </a:p>
      </dsp:txBody>
      <dsp:txXfrm>
        <a:off x="1043609" y="3988"/>
        <a:ext cx="1597541" cy="1028034"/>
      </dsp:txXfrm>
    </dsp:sp>
    <dsp:sp modelId="{36591505-9FEE-4448-B10B-77943DB41160}">
      <dsp:nvSpPr>
        <dsp:cNvPr id="0" name=""/>
        <dsp:cNvSpPr/>
      </dsp:nvSpPr>
      <dsp:spPr>
        <a:xfrm>
          <a:off x="1543228" y="1346236"/>
          <a:ext cx="798221" cy="979080"/>
        </a:xfrm>
        <a:prstGeom prst="upArrow">
          <a:avLst/>
        </a:prstGeom>
        <a:solidFill>
          <a:srgbClr val="FF5050"/>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sp>
    <dsp:sp modelId="{C2F3273D-0ABF-4BD5-8735-E91177D47B75}">
      <dsp:nvSpPr>
        <dsp:cNvPr id="0" name=""/>
        <dsp:cNvSpPr/>
      </dsp:nvSpPr>
      <dsp:spPr>
        <a:xfrm>
          <a:off x="48284" y="1419667"/>
          <a:ext cx="1553087" cy="1028034"/>
        </a:xfrm>
        <a:prstGeom prst="rect">
          <a:avLst/>
        </a:prstGeom>
        <a:no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ctr" defTabSz="800100" rtl="1">
            <a:lnSpc>
              <a:spcPct val="90000"/>
            </a:lnSpc>
            <a:spcBef>
              <a:spcPct val="0"/>
            </a:spcBef>
            <a:spcAft>
              <a:spcPct val="35000"/>
            </a:spcAft>
            <a:buNone/>
          </a:pPr>
          <a:r>
            <a:rPr lang="he-IL" sz="1800" kern="1200" dirty="0">
              <a:latin typeface="David" panose="020E0502060401010101" pitchFamily="34" charset="-79"/>
              <a:cs typeface="David" panose="020E0502060401010101" pitchFamily="34" charset="-79"/>
            </a:rPr>
            <a:t>קורס </a:t>
          </a:r>
        </a:p>
        <a:p>
          <a:pPr marL="0" lvl="0" indent="0" algn="ctr" defTabSz="800100" rtl="1">
            <a:lnSpc>
              <a:spcPct val="90000"/>
            </a:lnSpc>
            <a:spcBef>
              <a:spcPct val="0"/>
            </a:spcBef>
            <a:spcAft>
              <a:spcPct val="35000"/>
            </a:spcAft>
            <a:buNone/>
          </a:pPr>
          <a:r>
            <a:rPr lang="he-IL" sz="1800" kern="1200" dirty="0">
              <a:latin typeface="David" panose="020E0502060401010101" pitchFamily="34" charset="-79"/>
              <a:cs typeface="David" panose="020E0502060401010101" pitchFamily="34" charset="-79"/>
            </a:rPr>
            <a:t>באוריינטציה אסטרטגיה רבתית</a:t>
          </a:r>
        </a:p>
      </dsp:txBody>
      <dsp:txXfrm>
        <a:off x="48284" y="1419667"/>
        <a:ext cx="1553087" cy="1028034"/>
      </dsp:txXfrm>
    </dsp:sp>
  </dsp:spTree>
</dsp:drawing>
</file>

<file path=ppt/diagrams/layout1.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12.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45659" cy="496888"/>
          </a:xfrm>
          <a:prstGeom prst="rect">
            <a:avLst/>
          </a:prstGeom>
        </p:spPr>
        <p:txBody>
          <a:bodyPr vert="horz" lIns="91107" tIns="45554" rIns="91107" bIns="45554" rtlCol="0"/>
          <a:lstStyle>
            <a:lvl1pPr algn="r">
              <a:defRPr sz="1200"/>
            </a:lvl1pPr>
          </a:lstStyle>
          <a:p>
            <a:endParaRPr lang="he-IL"/>
          </a:p>
        </p:txBody>
      </p:sp>
      <p:sp>
        <p:nvSpPr>
          <p:cNvPr id="3" name="Date Placeholder 2"/>
          <p:cNvSpPr>
            <a:spLocks noGrp="1"/>
          </p:cNvSpPr>
          <p:nvPr>
            <p:ph type="dt" sz="quarter" idx="1"/>
          </p:nvPr>
        </p:nvSpPr>
        <p:spPr>
          <a:xfrm>
            <a:off x="3850445" y="0"/>
            <a:ext cx="2945659" cy="496888"/>
          </a:xfrm>
          <a:prstGeom prst="rect">
            <a:avLst/>
          </a:prstGeom>
        </p:spPr>
        <p:txBody>
          <a:bodyPr vert="horz" lIns="91107" tIns="45554" rIns="91107" bIns="45554" rtlCol="0"/>
          <a:lstStyle>
            <a:lvl1pPr algn="l">
              <a:defRPr sz="1200"/>
            </a:lvl1pPr>
          </a:lstStyle>
          <a:p>
            <a:fld id="{CECB23BA-7F34-4B5C-BAE4-A0992124BE1B}" type="datetimeFigureOut">
              <a:rPr lang="he-IL" smtClean="0"/>
              <a:pPr/>
              <a:t>י"ז/סיון/תשע"ז</a:t>
            </a:fld>
            <a:endParaRPr lang="he-IL"/>
          </a:p>
        </p:txBody>
      </p:sp>
      <p:sp>
        <p:nvSpPr>
          <p:cNvPr id="4" name="Footer Placeholder 3"/>
          <p:cNvSpPr>
            <a:spLocks noGrp="1"/>
          </p:cNvSpPr>
          <p:nvPr>
            <p:ph type="ftr" sz="quarter" idx="2"/>
          </p:nvPr>
        </p:nvSpPr>
        <p:spPr>
          <a:xfrm>
            <a:off x="2" y="9429752"/>
            <a:ext cx="2945659" cy="496888"/>
          </a:xfrm>
          <a:prstGeom prst="rect">
            <a:avLst/>
          </a:prstGeom>
        </p:spPr>
        <p:txBody>
          <a:bodyPr vert="horz" lIns="91107" tIns="45554" rIns="91107" bIns="45554" rtlCol="0" anchor="b"/>
          <a:lstStyle>
            <a:lvl1pPr algn="r">
              <a:defRPr sz="1200"/>
            </a:lvl1pPr>
          </a:lstStyle>
          <a:p>
            <a:endParaRPr lang="he-IL"/>
          </a:p>
        </p:txBody>
      </p:sp>
      <p:sp>
        <p:nvSpPr>
          <p:cNvPr id="5" name="Slide Number Placeholder 4"/>
          <p:cNvSpPr>
            <a:spLocks noGrp="1"/>
          </p:cNvSpPr>
          <p:nvPr>
            <p:ph type="sldNum" sz="quarter" idx="3"/>
          </p:nvPr>
        </p:nvSpPr>
        <p:spPr>
          <a:xfrm>
            <a:off x="3850445" y="9429752"/>
            <a:ext cx="2945659" cy="496888"/>
          </a:xfrm>
          <a:prstGeom prst="rect">
            <a:avLst/>
          </a:prstGeom>
        </p:spPr>
        <p:txBody>
          <a:bodyPr vert="horz" lIns="91107" tIns="45554" rIns="91107" bIns="45554" rtlCol="0" anchor="b"/>
          <a:lstStyle>
            <a:lvl1pPr algn="l">
              <a:defRPr sz="1200"/>
            </a:lvl1pPr>
          </a:lstStyle>
          <a:p>
            <a:fld id="{C933272C-A75D-4FF3-81DE-9BFC2F4B696E}" type="slidenum">
              <a:rPr lang="he-IL" smtClean="0"/>
              <a:pPr/>
              <a:t>‹#›</a:t>
            </a:fld>
            <a:endParaRPr lang="he-IL"/>
          </a:p>
        </p:txBody>
      </p:sp>
    </p:spTree>
    <p:extLst>
      <p:ext uri="{BB962C8B-B14F-4D97-AF65-F5344CB8AC3E}">
        <p14:creationId xmlns:p14="http://schemas.microsoft.com/office/powerpoint/2010/main" val="6737655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51598" y="3"/>
            <a:ext cx="2946078" cy="498145"/>
          </a:xfrm>
          <a:prstGeom prst="rect">
            <a:avLst/>
          </a:prstGeom>
        </p:spPr>
        <p:txBody>
          <a:bodyPr vert="horz" lIns="90688" tIns="45345" rIns="90688" bIns="45345" rtlCol="1"/>
          <a:lstStyle>
            <a:lvl1pPr algn="r">
              <a:defRPr sz="1200"/>
            </a:lvl1pPr>
          </a:lstStyle>
          <a:p>
            <a:endParaRPr lang="he-IL"/>
          </a:p>
        </p:txBody>
      </p:sp>
      <p:sp>
        <p:nvSpPr>
          <p:cNvPr id="3" name="מציין מיקום של תאריך 2"/>
          <p:cNvSpPr>
            <a:spLocks noGrp="1"/>
          </p:cNvSpPr>
          <p:nvPr>
            <p:ph type="dt" idx="1"/>
          </p:nvPr>
        </p:nvSpPr>
        <p:spPr>
          <a:xfrm>
            <a:off x="1574" y="3"/>
            <a:ext cx="2946078" cy="498145"/>
          </a:xfrm>
          <a:prstGeom prst="rect">
            <a:avLst/>
          </a:prstGeom>
        </p:spPr>
        <p:txBody>
          <a:bodyPr vert="horz" lIns="90688" tIns="45345" rIns="90688" bIns="45345" rtlCol="1"/>
          <a:lstStyle>
            <a:lvl1pPr algn="l">
              <a:defRPr sz="1200"/>
            </a:lvl1pPr>
          </a:lstStyle>
          <a:p>
            <a:fld id="{C0C6746B-4367-48D5-A72A-2D079182C42A}" type="datetimeFigureOut">
              <a:rPr lang="he-IL" smtClean="0"/>
              <a:pPr/>
              <a:t>י"ז/סיון/תשע"ז</a:t>
            </a:fld>
            <a:endParaRPr lang="he-IL"/>
          </a:p>
        </p:txBody>
      </p:sp>
      <p:sp>
        <p:nvSpPr>
          <p:cNvPr id="4" name="מציין מיקום של תמונת שקופית 3"/>
          <p:cNvSpPr>
            <a:spLocks noGrp="1" noRot="1" noChangeAspect="1"/>
          </p:cNvSpPr>
          <p:nvPr>
            <p:ph type="sldImg" idx="2"/>
          </p:nvPr>
        </p:nvSpPr>
        <p:spPr>
          <a:xfrm>
            <a:off x="420688" y="1241425"/>
            <a:ext cx="5956300" cy="3349625"/>
          </a:xfrm>
          <a:prstGeom prst="rect">
            <a:avLst/>
          </a:prstGeom>
          <a:noFill/>
          <a:ln w="12700">
            <a:solidFill>
              <a:prstClr val="black"/>
            </a:solidFill>
          </a:ln>
        </p:spPr>
        <p:txBody>
          <a:bodyPr vert="horz" lIns="90688" tIns="45345" rIns="90688" bIns="45345" rtlCol="1" anchor="ctr"/>
          <a:lstStyle/>
          <a:p>
            <a:endParaRPr lang="he-IL"/>
          </a:p>
        </p:txBody>
      </p:sp>
      <p:sp>
        <p:nvSpPr>
          <p:cNvPr id="5" name="מציין מיקום של הערות 4"/>
          <p:cNvSpPr>
            <a:spLocks noGrp="1"/>
          </p:cNvSpPr>
          <p:nvPr>
            <p:ph type="body" sz="quarter" idx="3"/>
          </p:nvPr>
        </p:nvSpPr>
        <p:spPr>
          <a:xfrm>
            <a:off x="679139" y="4776517"/>
            <a:ext cx="5439398" cy="3909490"/>
          </a:xfrm>
          <a:prstGeom prst="rect">
            <a:avLst/>
          </a:prstGeom>
        </p:spPr>
        <p:txBody>
          <a:bodyPr vert="horz" lIns="90688" tIns="45345" rIns="90688" bIns="45345" rtlCol="1"/>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51598" y="9428495"/>
            <a:ext cx="2946078" cy="498145"/>
          </a:xfrm>
          <a:prstGeom prst="rect">
            <a:avLst/>
          </a:prstGeom>
        </p:spPr>
        <p:txBody>
          <a:bodyPr vert="horz" lIns="90688" tIns="45345" rIns="90688" bIns="45345"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74" y="9428495"/>
            <a:ext cx="2946078" cy="498145"/>
          </a:xfrm>
          <a:prstGeom prst="rect">
            <a:avLst/>
          </a:prstGeom>
        </p:spPr>
        <p:txBody>
          <a:bodyPr vert="horz" lIns="90688" tIns="45345" rIns="90688" bIns="45345" rtlCol="1" anchor="b"/>
          <a:lstStyle>
            <a:lvl1pPr algn="l">
              <a:defRPr sz="1200"/>
            </a:lvl1pPr>
          </a:lstStyle>
          <a:p>
            <a:fld id="{B948E430-6315-4B6D-A5A7-130DE98174D6}" type="slidenum">
              <a:rPr lang="he-IL" smtClean="0"/>
              <a:pPr/>
              <a:t>‹#›</a:t>
            </a:fld>
            <a:endParaRPr lang="he-IL"/>
          </a:p>
        </p:txBody>
      </p:sp>
    </p:spTree>
    <p:extLst>
      <p:ext uri="{BB962C8B-B14F-4D97-AF65-F5344CB8AC3E}">
        <p14:creationId xmlns:p14="http://schemas.microsoft.com/office/powerpoint/2010/main" val="3769432613"/>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fld id="{B948E430-6315-4B6D-A5A7-130DE98174D6}" type="slidenum">
              <a:rPr lang="he-IL" smtClean="0"/>
              <a:pPr/>
              <a:t>1</a:t>
            </a:fld>
            <a:endParaRPr lang="he-IL"/>
          </a:p>
        </p:txBody>
      </p:sp>
    </p:spTree>
    <p:extLst>
      <p:ext uri="{BB962C8B-B14F-4D97-AF65-F5344CB8AC3E}">
        <p14:creationId xmlns:p14="http://schemas.microsoft.com/office/powerpoint/2010/main" val="16436818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200" b="1" kern="0" dirty="0">
                <a:solidFill>
                  <a:schemeClr val="tx2"/>
                </a:solidFill>
              </a:rPr>
              <a:t>אסטרטג.</a:t>
            </a:r>
            <a:r>
              <a:rPr lang="he-IL" sz="1200" kern="0" dirty="0">
                <a:solidFill>
                  <a:schemeClr val="tx2"/>
                </a:solidFill>
              </a:rPr>
              <a:t> מצביא צבאי או בכיר בשירות המדינה, המסוגל לקיים תהליכי חשיבה ולמידה מתקדמים, באמצעותם הוא חוקר את המציאות ומנסה להבינה באופן בהיר. הבנה המאפשרת לו להבחין בפערי רלוונטיות, להגדיר בצורה טובה יותר את מטרותיה ואף לכוונה מחדש. האסטרטג פועל למימוש פרקטי ורציף של כיווני הפעולה ע"י הכלים העומדים לרשותו ואף יוצר כלים חדשים למימוש מטרותיו.</a:t>
            </a:r>
          </a:p>
          <a:p>
            <a:endParaRPr lang="he-IL" dirty="0"/>
          </a:p>
        </p:txBody>
      </p:sp>
      <p:sp>
        <p:nvSpPr>
          <p:cNvPr id="4" name="מציין מיקום של מספר שקופית 3"/>
          <p:cNvSpPr>
            <a:spLocks noGrp="1"/>
          </p:cNvSpPr>
          <p:nvPr>
            <p:ph type="sldNum" sz="quarter" idx="10"/>
          </p:nvPr>
        </p:nvSpPr>
        <p:spPr/>
        <p:txBody>
          <a:bodyPr/>
          <a:lstStyle/>
          <a:p>
            <a:fld id="{B948E430-6315-4B6D-A5A7-130DE98174D6}" type="slidenum">
              <a:rPr lang="he-IL" smtClean="0"/>
              <a:pPr/>
              <a:t>4</a:t>
            </a:fld>
            <a:endParaRPr lang="he-IL"/>
          </a:p>
        </p:txBody>
      </p:sp>
    </p:spTree>
    <p:extLst>
      <p:ext uri="{BB962C8B-B14F-4D97-AF65-F5344CB8AC3E}">
        <p14:creationId xmlns:p14="http://schemas.microsoft.com/office/powerpoint/2010/main" val="34581284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רציונליים אלטרנטיביים:</a:t>
            </a:r>
          </a:p>
          <a:p>
            <a:pPr marL="171450" indent="-171450">
              <a:lnSpc>
                <a:spcPct val="150000"/>
              </a:lnSpc>
              <a:buClr>
                <a:schemeClr val="accent1"/>
              </a:buClr>
              <a:buFont typeface="Arial" panose="020B0604020202020204" pitchFamily="34" charset="0"/>
              <a:buChar char="•"/>
            </a:pPr>
            <a:r>
              <a:rPr lang="he-IL" sz="1100" b="1" dirty="0">
                <a:solidFill>
                  <a:schemeClr val="accent1">
                    <a:lumMod val="75000"/>
                  </a:schemeClr>
                </a:solidFill>
                <a:latin typeface="David" panose="020E0502060401010101" pitchFamily="34" charset="-79"/>
                <a:cs typeface="David" panose="020E0502060401010101" pitchFamily="34" charset="-79"/>
              </a:rPr>
              <a:t>רציונל ע"פ מערכות- </a:t>
            </a:r>
            <a:r>
              <a:rPr lang="he-IL" sz="1100" dirty="0">
                <a:solidFill>
                  <a:schemeClr val="accent1">
                    <a:lumMod val="75000"/>
                  </a:schemeClr>
                </a:solidFill>
                <a:latin typeface="David" panose="020E0502060401010101" pitchFamily="34" charset="-79"/>
                <a:cs typeface="David" panose="020E0502060401010101" pitchFamily="34" charset="-79"/>
              </a:rPr>
              <a:t>המערכת הפנימית, המערכת האזורית והמערכת הגלובאלית</a:t>
            </a:r>
          </a:p>
          <a:p>
            <a:pPr marL="171450" indent="-171450">
              <a:lnSpc>
                <a:spcPct val="150000"/>
              </a:lnSpc>
              <a:buClr>
                <a:schemeClr val="accent1"/>
              </a:buClr>
              <a:buFont typeface="Arial" panose="020B0604020202020204" pitchFamily="34" charset="0"/>
              <a:buChar char="•"/>
            </a:pPr>
            <a:r>
              <a:rPr lang="he-IL" sz="1100" b="1" dirty="0">
                <a:solidFill>
                  <a:schemeClr val="accent1">
                    <a:lumMod val="75000"/>
                  </a:schemeClr>
                </a:solidFill>
                <a:latin typeface="David" panose="020E0502060401010101" pitchFamily="34" charset="-79"/>
                <a:cs typeface="David" panose="020E0502060401010101" pitchFamily="34" charset="-79"/>
              </a:rPr>
              <a:t>פנתאון משולב תקופות- </a:t>
            </a:r>
            <a:r>
              <a:rPr lang="he-IL" sz="1100" dirty="0">
                <a:solidFill>
                  <a:schemeClr val="accent1">
                    <a:lumMod val="75000"/>
                  </a:schemeClr>
                </a:solidFill>
                <a:latin typeface="David" panose="020E0502060401010101" pitchFamily="34" charset="-79"/>
                <a:cs typeface="David" panose="020E0502060401010101" pitchFamily="34" charset="-79"/>
              </a:rPr>
              <a:t>בסיס, מתקדם ומסכם</a:t>
            </a:r>
          </a:p>
          <a:p>
            <a:pPr marL="171450" indent="-171450">
              <a:lnSpc>
                <a:spcPct val="150000"/>
              </a:lnSpc>
              <a:buClr>
                <a:schemeClr val="accent1"/>
              </a:buClr>
              <a:buFont typeface="Arial" panose="020B0604020202020204" pitchFamily="34" charset="0"/>
              <a:buChar char="•"/>
            </a:pPr>
            <a:r>
              <a:rPr lang="he-IL" sz="1100" b="1" dirty="0">
                <a:solidFill>
                  <a:schemeClr val="accent1">
                    <a:lumMod val="75000"/>
                  </a:schemeClr>
                </a:solidFill>
                <a:latin typeface="David" panose="020E0502060401010101" pitchFamily="34" charset="-79"/>
                <a:cs typeface="David" panose="020E0502060401010101" pitchFamily="34" charset="-79"/>
              </a:rPr>
              <a:t>חלוקה- </a:t>
            </a:r>
            <a:r>
              <a:rPr lang="he-IL" sz="1100" dirty="0">
                <a:solidFill>
                  <a:schemeClr val="accent1">
                    <a:lumMod val="75000"/>
                  </a:schemeClr>
                </a:solidFill>
                <a:latin typeface="David" panose="020E0502060401010101" pitchFamily="34" charset="-79"/>
                <a:cs typeface="David" panose="020E0502060401010101" pitchFamily="34" charset="-79"/>
              </a:rPr>
              <a:t>ע"פ תואר שני, תעודת בוגר, תזה</a:t>
            </a:r>
          </a:p>
          <a:p>
            <a:endParaRPr lang="he-IL" dirty="0"/>
          </a:p>
        </p:txBody>
      </p:sp>
      <p:sp>
        <p:nvSpPr>
          <p:cNvPr id="4" name="מציין מיקום של מספר שקופית 3"/>
          <p:cNvSpPr>
            <a:spLocks noGrp="1"/>
          </p:cNvSpPr>
          <p:nvPr>
            <p:ph type="sldNum" sz="quarter" idx="10"/>
          </p:nvPr>
        </p:nvSpPr>
        <p:spPr/>
        <p:txBody>
          <a:bodyPr/>
          <a:lstStyle/>
          <a:p>
            <a:fld id="{B948E430-6315-4B6D-A5A7-130DE98174D6}" type="slidenum">
              <a:rPr lang="he-IL" smtClean="0"/>
              <a:pPr/>
              <a:t>9</a:t>
            </a:fld>
            <a:endParaRPr lang="he-IL"/>
          </a:p>
        </p:txBody>
      </p:sp>
    </p:spTree>
    <p:extLst>
      <p:ext uri="{BB962C8B-B14F-4D97-AF65-F5344CB8AC3E}">
        <p14:creationId xmlns:p14="http://schemas.microsoft.com/office/powerpoint/2010/main" val="30639304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b="1" dirty="0"/>
              <a:t>אשכול</a:t>
            </a:r>
            <a:r>
              <a:rPr lang="en-US" b="1" dirty="0"/>
              <a:t>/</a:t>
            </a:r>
            <a:r>
              <a:rPr lang="he-IL" b="1" dirty="0"/>
              <a:t>ציר- </a:t>
            </a:r>
            <a:r>
              <a:rPr lang="he-IL" dirty="0"/>
              <a:t>עדיפות להשתמש באשכול שכן גם מונח יותר מוכר באקדמיה וגם לא ‘קושר' אותנו הרמטית לרגלי הפנתאון אלא גם לחלקים האחרים</a:t>
            </a:r>
            <a:endParaRPr lang="en-US" dirty="0"/>
          </a:p>
          <a:p>
            <a:endParaRPr lang="en-US" dirty="0"/>
          </a:p>
          <a:p>
            <a:r>
              <a:rPr lang="he-IL" b="1" dirty="0"/>
              <a:t>שש"ס-</a:t>
            </a:r>
            <a:r>
              <a:rPr lang="he-IL" dirty="0"/>
              <a:t> שעות לימוד בסמסטר. לרוב רבות יותר </a:t>
            </a:r>
            <a:r>
              <a:rPr lang="he-IL" u="sng" dirty="0"/>
              <a:t>מנקודות זכות </a:t>
            </a:r>
            <a:r>
              <a:rPr lang="he-IL" dirty="0"/>
              <a:t>(נ"ז) שכן כוללות זמן תרגול</a:t>
            </a:r>
          </a:p>
        </p:txBody>
      </p:sp>
      <p:sp>
        <p:nvSpPr>
          <p:cNvPr id="4" name="מציין מיקום של מספר שקופית 3"/>
          <p:cNvSpPr>
            <a:spLocks noGrp="1"/>
          </p:cNvSpPr>
          <p:nvPr>
            <p:ph type="sldNum" sz="quarter" idx="10"/>
          </p:nvPr>
        </p:nvSpPr>
        <p:spPr/>
        <p:txBody>
          <a:bodyPr/>
          <a:lstStyle/>
          <a:p>
            <a:fld id="{B948E430-6315-4B6D-A5A7-130DE98174D6}" type="slidenum">
              <a:rPr lang="he-IL" smtClean="0"/>
              <a:pPr/>
              <a:t>26</a:t>
            </a:fld>
            <a:endParaRPr lang="he-IL"/>
          </a:p>
        </p:txBody>
      </p:sp>
    </p:spTree>
    <p:extLst>
      <p:ext uri="{BB962C8B-B14F-4D97-AF65-F5344CB8AC3E}">
        <p14:creationId xmlns:p14="http://schemas.microsoft.com/office/powerpoint/2010/main" val="7552939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B948E430-6315-4B6D-A5A7-130DE98174D6}" type="slidenum">
              <a:rPr lang="he-IL" smtClean="0"/>
              <a:pPr/>
              <a:t>28</a:t>
            </a:fld>
            <a:endParaRPr lang="he-IL"/>
          </a:p>
        </p:txBody>
      </p:sp>
    </p:spTree>
    <p:extLst>
      <p:ext uri="{BB962C8B-B14F-4D97-AF65-F5344CB8AC3E}">
        <p14:creationId xmlns:p14="http://schemas.microsoft.com/office/powerpoint/2010/main" val="34648481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כותרת ותוכן">
    <p:spTree>
      <p:nvGrpSpPr>
        <p:cNvPr id="1" name=""/>
        <p:cNvGrpSpPr/>
        <p:nvPr/>
      </p:nvGrpSpPr>
      <p:grpSpPr>
        <a:xfrm>
          <a:off x="0" y="0"/>
          <a:ext cx="0" cy="0"/>
          <a:chOff x="0" y="0"/>
          <a:chExt cx="0" cy="0"/>
        </a:xfrm>
      </p:grpSpPr>
      <p:sp>
        <p:nvSpPr>
          <p:cNvPr id="7" name="סימן חיסור 6"/>
          <p:cNvSpPr/>
          <p:nvPr userDrawn="1"/>
        </p:nvSpPr>
        <p:spPr>
          <a:xfrm>
            <a:off x="-122549" y="1149772"/>
            <a:ext cx="12424528" cy="180000"/>
          </a:xfrm>
          <a:prstGeom prst="mathMin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srgbClr val="FF0000"/>
              </a:solidFill>
            </a:endParaRPr>
          </a:p>
        </p:txBody>
      </p:sp>
      <p:sp>
        <p:nvSpPr>
          <p:cNvPr id="11" name="TextBox 10"/>
          <p:cNvSpPr txBox="1"/>
          <p:nvPr userDrawn="1"/>
        </p:nvSpPr>
        <p:spPr>
          <a:xfrm>
            <a:off x="11525693" y="6379534"/>
            <a:ext cx="542262" cy="338554"/>
          </a:xfrm>
          <a:prstGeom prst="rect">
            <a:avLst/>
          </a:prstGeom>
          <a:noFill/>
        </p:spPr>
        <p:txBody>
          <a:bodyPr wrap="square" rtlCol="1">
            <a:spAutoFit/>
          </a:bodyPr>
          <a:lstStyle/>
          <a:p>
            <a:r>
              <a:rPr lang="he-IL" sz="1600" b="0" dirty="0">
                <a:solidFill>
                  <a:schemeClr val="accent2"/>
                </a:solidFill>
              </a:rPr>
              <a:t> </a:t>
            </a:r>
            <a:fld id="{BACED41A-D597-4A48-BBC4-3CFA1BBB1333}" type="slidenum">
              <a:rPr lang="he-IL" sz="1600" b="0" i="0" smtClean="0">
                <a:solidFill>
                  <a:schemeClr val="accent2"/>
                </a:solidFill>
                <a:latin typeface="David" panose="020E0502060401010101" pitchFamily="34" charset="-79"/>
                <a:cs typeface="David" panose="020E0502060401010101" pitchFamily="34" charset="-79"/>
              </a:rPr>
              <a:t>‹#›</a:t>
            </a:fld>
            <a:endParaRPr lang="he-IL" sz="1600" b="0" i="0" dirty="0">
              <a:solidFill>
                <a:schemeClr val="accent2"/>
              </a:solidFill>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811093166"/>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p>
        </p:txBody>
      </p:sp>
      <p:sp>
        <p:nvSpPr>
          <p:cNvPr id="3" name="כותרת משנה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p>
        </p:txBody>
      </p:sp>
      <p:sp>
        <p:nvSpPr>
          <p:cNvPr id="4" name="מציין מיקום של תאריך 3"/>
          <p:cNvSpPr>
            <a:spLocks noGrp="1"/>
          </p:cNvSpPr>
          <p:nvPr>
            <p:ph type="dt" sz="half" idx="10"/>
          </p:nvPr>
        </p:nvSpPr>
        <p:spPr/>
        <p:txBody>
          <a:bodyPr/>
          <a:lstStyle>
            <a:lvl1pPr>
              <a:defRPr sz="1400" b="1">
                <a:solidFill>
                  <a:schemeClr val="accent2"/>
                </a:solidFill>
              </a:defRPr>
            </a:lvl1pPr>
          </a:lstStyle>
          <a:p>
            <a:r>
              <a:rPr lang="he-IL"/>
              <a:t>‹#›</a:t>
            </a:r>
            <a:endParaRPr lang="he-IL" dirty="0"/>
          </a:p>
        </p:txBody>
      </p:sp>
      <p:sp>
        <p:nvSpPr>
          <p:cNvPr id="5" name="מציין מיקום של כותרת תחתונה 4"/>
          <p:cNvSpPr>
            <a:spLocks noGrp="1"/>
          </p:cNvSpPr>
          <p:nvPr>
            <p:ph type="ftr" sz="quarter" idx="11"/>
          </p:nvPr>
        </p:nvSpPr>
        <p:spPr/>
        <p:txBody>
          <a:bodyPr/>
          <a:lstStyle/>
          <a:p>
            <a:endParaRPr lang="he-IL"/>
          </a:p>
        </p:txBody>
      </p:sp>
    </p:spTree>
    <p:extLst>
      <p:ext uri="{BB962C8B-B14F-4D97-AF65-F5344CB8AC3E}">
        <p14:creationId xmlns:p14="http://schemas.microsoft.com/office/powerpoint/2010/main" val="255672580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1_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a:xfrm>
            <a:off x="816864" y="228600"/>
            <a:ext cx="10871200" cy="990600"/>
          </a:xfrm>
          <a:prstGeom prst="rect">
            <a:avLst/>
          </a:prstGeom>
        </p:spPr>
        <p:txBody>
          <a:bodyPr/>
          <a:lstStyle/>
          <a:p>
            <a:r>
              <a:rPr lang="he-IL"/>
              <a:t>לחץ כדי לערוך סגנון כותרת של תבנית בסיס</a:t>
            </a:r>
            <a:endParaRPr lang="en-US"/>
          </a:p>
        </p:txBody>
      </p:sp>
      <p:sp>
        <p:nvSpPr>
          <p:cNvPr id="8" name="מציין מיקום תוכן 7"/>
          <p:cNvSpPr>
            <a:spLocks noGrp="1"/>
          </p:cNvSpPr>
          <p:nvPr>
            <p:ph sz="quarter" idx="1"/>
          </p:nvPr>
        </p:nvSpPr>
        <p:spPr>
          <a:xfrm>
            <a:off x="816864" y="1600200"/>
            <a:ext cx="10871200" cy="4495800"/>
          </a:xfrm>
          <a:prstGeom prst="rect">
            <a:avLst/>
          </a:prstGeo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4" name="מציין מיקום של תאריך 13"/>
          <p:cNvSpPr>
            <a:spLocks noGrp="1"/>
          </p:cNvSpPr>
          <p:nvPr>
            <p:ph type="dt" sz="half" idx="10"/>
          </p:nvPr>
        </p:nvSpPr>
        <p:spPr>
          <a:xfrm>
            <a:off x="8128000" y="6248401"/>
            <a:ext cx="3556000" cy="365125"/>
          </a:xfrm>
          <a:prstGeom prst="rect">
            <a:avLst/>
          </a:prstGeom>
        </p:spPr>
        <p:txBody>
          <a:bodyPr/>
          <a:lstStyle>
            <a:lvl1pPr>
              <a:defRPr/>
            </a:lvl1pPr>
          </a:lstStyle>
          <a:p>
            <a:pPr>
              <a:defRPr/>
            </a:pPr>
            <a:fld id="{1318CCB8-D8B0-4E8F-91F2-F04D739502EE}" type="datetime8">
              <a:rPr lang="he-IL"/>
              <a:pPr>
                <a:defRPr/>
              </a:pPr>
              <a:t>11 יוני 17</a:t>
            </a:fld>
            <a:endParaRPr lang="he-IL"/>
          </a:p>
        </p:txBody>
      </p:sp>
      <p:sp>
        <p:nvSpPr>
          <p:cNvPr id="5" name="מציין מיקום של כותרת תחתונה 2"/>
          <p:cNvSpPr>
            <a:spLocks noGrp="1"/>
          </p:cNvSpPr>
          <p:nvPr>
            <p:ph type="ftr" sz="quarter" idx="11"/>
          </p:nvPr>
        </p:nvSpPr>
        <p:spPr>
          <a:xfrm>
            <a:off x="812801" y="6248401"/>
            <a:ext cx="7228417" cy="365125"/>
          </a:xfrm>
          <a:prstGeom prst="rect">
            <a:avLst/>
          </a:prstGeom>
        </p:spPr>
        <p:txBody>
          <a:bodyPr/>
          <a:lstStyle>
            <a:lvl1pPr>
              <a:defRPr/>
            </a:lvl1pPr>
          </a:lstStyle>
          <a:p>
            <a:pPr>
              <a:defRPr/>
            </a:pPr>
            <a:endParaRPr lang="he-IL"/>
          </a:p>
        </p:txBody>
      </p:sp>
      <p:sp>
        <p:nvSpPr>
          <p:cNvPr id="6" name="מציין מיקום של מספר שקופית 22"/>
          <p:cNvSpPr>
            <a:spLocks noGrp="1"/>
          </p:cNvSpPr>
          <p:nvPr>
            <p:ph type="sldNum" sz="quarter" idx="12"/>
          </p:nvPr>
        </p:nvSpPr>
        <p:spPr>
          <a:xfrm>
            <a:off x="0" y="1271589"/>
            <a:ext cx="711200" cy="244475"/>
          </a:xfrm>
          <a:prstGeom prst="rect">
            <a:avLst/>
          </a:prstGeom>
        </p:spPr>
        <p:txBody>
          <a:bodyPr/>
          <a:lstStyle>
            <a:lvl1pPr>
              <a:defRPr/>
            </a:lvl1pPr>
          </a:lstStyle>
          <a:p>
            <a:pPr>
              <a:defRPr/>
            </a:pPr>
            <a:fld id="{9BDCA12D-B90F-4FD1-BDE1-6100E670AFE3}" type="slidenum">
              <a:rPr lang="he-IL"/>
              <a:pPr>
                <a:defRPr/>
              </a:pPr>
              <a:t>‹#›</a:t>
            </a:fld>
            <a:endParaRPr lang="he-IL"/>
          </a:p>
        </p:txBody>
      </p:sp>
    </p:spTree>
    <p:extLst>
      <p:ext uri="{BB962C8B-B14F-4D97-AF65-F5344CB8AC3E}">
        <p14:creationId xmlns:p14="http://schemas.microsoft.com/office/powerpoint/2010/main" val="30138508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16" name="Shape 16"/>
          <p:cNvSpPr>
            <a:spLocks noGrp="1"/>
          </p:cNvSpPr>
          <p:nvPr>
            <p:ph type="sldNum" sz="quarter" idx="2"/>
          </p:nvPr>
        </p:nvSpPr>
        <p:spPr>
          <a:prstGeom prst="rect">
            <a:avLst/>
          </a:prstGeom>
        </p:spPr>
        <p:txBody>
          <a:bodyPr/>
          <a:lstStyle/>
          <a:p>
            <a:fld id="{86CB4B4D-7CA3-9044-876B-883B54F8677D}" type="slidenum">
              <a:rPr>
                <a:solidFill>
                  <a:srgbClr val="514843">
                    <a:lumMod val="60000"/>
                    <a:lumOff val="40000"/>
                  </a:srgbClr>
                </a:solidFill>
              </a:rPr>
              <a:pPr/>
              <a:t>‹#›</a:t>
            </a:fld>
            <a:endParaRPr>
              <a:solidFill>
                <a:srgbClr val="514843">
                  <a:lumMod val="60000"/>
                  <a:lumOff val="40000"/>
                </a:srgbClr>
              </a:solidFill>
            </a:endParaRPr>
          </a:p>
        </p:txBody>
      </p:sp>
    </p:spTree>
    <p:extLst>
      <p:ext uri="{BB962C8B-B14F-4D97-AF65-F5344CB8AC3E}">
        <p14:creationId xmlns:p14="http://schemas.microsoft.com/office/powerpoint/2010/main" val="3459035781"/>
      </p:ext>
    </p:extLst>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400" b="1">
                <a:solidFill>
                  <a:schemeClr val="accent2"/>
                </a:solidFill>
              </a:defRPr>
            </a:lvl1pPr>
          </a:lstStyle>
          <a:p>
            <a:r>
              <a:rPr lang="he-IL"/>
              <a:t>‹#›</a:t>
            </a:r>
            <a:endParaRPr lang="he-IL" dirty="0"/>
          </a:p>
        </p:txBody>
      </p:sp>
      <p:sp>
        <p:nvSpPr>
          <p:cNvPr id="5" name="מציין מיקום של כותרת תחתונה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endParaRPr lang="he-IL" dirty="0"/>
          </a:p>
        </p:txBody>
      </p:sp>
    </p:spTree>
    <p:extLst>
      <p:ext uri="{BB962C8B-B14F-4D97-AF65-F5344CB8AC3E}">
        <p14:creationId xmlns:p14="http://schemas.microsoft.com/office/powerpoint/2010/main" val="1592169218"/>
      </p:ext>
    </p:extLst>
  </p:cSld>
  <p:clrMap bg1="lt1" tx1="dk1" bg2="lt2" tx2="dk2" accent1="accent1" accent2="accent2" accent3="accent3" accent4="accent4" accent5="accent5" accent6="accent6" hlink="hlink" folHlink="folHlink"/>
  <p:sldLayoutIdLst>
    <p:sldLayoutId id="2147483650" r:id="rId1"/>
    <p:sldLayoutId id="2147483649" r:id="rId2"/>
    <p:sldLayoutId id="2147483651" r:id="rId3"/>
    <p:sldLayoutId id="2147483652" r:id="rId4"/>
  </p:sldLayoutIdLst>
  <p:hf sldNum="0" hdr="0" ftr="0" dt="0"/>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sv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jpeg"/><Relationship Id="rId1" Type="http://schemas.openxmlformats.org/officeDocument/2006/relationships/slideLayout" Target="../slideLayouts/slideLayout4.xml"/><Relationship Id="rId5" Type="http://schemas.openxmlformats.org/officeDocument/2006/relationships/image" Target="../media/image42.png"/><Relationship Id="rId4" Type="http://schemas.openxmlformats.org/officeDocument/2006/relationships/image" Target="../media/image41.jpeg"/></Relationships>
</file>

<file path=ppt/slides/_rels/slide101.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4.xml"/></Relationships>
</file>

<file path=ppt/slides/_rels/slide102.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4.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18" Type="http://schemas.openxmlformats.org/officeDocument/2006/relationships/diagramLayout" Target="../diagrams/layout4.xml"/><Relationship Id="rId26" Type="http://schemas.microsoft.com/office/2007/relationships/diagramDrawing" Target="../diagrams/drawing5.xml"/><Relationship Id="rId3" Type="http://schemas.openxmlformats.org/officeDocument/2006/relationships/diagramLayout" Target="../diagrams/layout1.xml"/><Relationship Id="rId21" Type="http://schemas.microsoft.com/office/2007/relationships/diagramDrawing" Target="../diagrams/drawing4.xml"/><Relationship Id="rId7" Type="http://schemas.openxmlformats.org/officeDocument/2006/relationships/diagramData" Target="../diagrams/data2.xml"/><Relationship Id="rId12" Type="http://schemas.openxmlformats.org/officeDocument/2006/relationships/diagramData" Target="../diagrams/data3.xml"/><Relationship Id="rId17" Type="http://schemas.openxmlformats.org/officeDocument/2006/relationships/diagramData" Target="../diagrams/data4.xml"/><Relationship Id="rId25" Type="http://schemas.openxmlformats.org/officeDocument/2006/relationships/diagramColors" Target="../diagrams/colors5.xml"/><Relationship Id="rId2" Type="http://schemas.openxmlformats.org/officeDocument/2006/relationships/diagramData" Target="../diagrams/data1.xml"/><Relationship Id="rId16" Type="http://schemas.microsoft.com/office/2007/relationships/diagramDrawing" Target="../diagrams/drawing3.xml"/><Relationship Id="rId20" Type="http://schemas.openxmlformats.org/officeDocument/2006/relationships/diagramColors" Target="../diagrams/colors4.xml"/><Relationship Id="rId29" Type="http://schemas.openxmlformats.org/officeDocument/2006/relationships/diagramQuickStyle" Target="../diagrams/quickStyle6.xml"/><Relationship Id="rId1" Type="http://schemas.openxmlformats.org/officeDocument/2006/relationships/slideLayout" Target="../slideLayouts/slideLayout1.xml"/><Relationship Id="rId6" Type="http://schemas.microsoft.com/office/2007/relationships/diagramDrawing" Target="../diagrams/drawing1.xml"/><Relationship Id="rId11" Type="http://schemas.microsoft.com/office/2007/relationships/diagramDrawing" Target="../diagrams/drawing2.xml"/><Relationship Id="rId24" Type="http://schemas.openxmlformats.org/officeDocument/2006/relationships/diagramQuickStyle" Target="../diagrams/quickStyle5.xml"/><Relationship Id="rId5" Type="http://schemas.openxmlformats.org/officeDocument/2006/relationships/diagramColors" Target="../diagrams/colors1.xml"/><Relationship Id="rId15" Type="http://schemas.openxmlformats.org/officeDocument/2006/relationships/diagramColors" Target="../diagrams/colors3.xml"/><Relationship Id="rId23" Type="http://schemas.openxmlformats.org/officeDocument/2006/relationships/diagramLayout" Target="../diagrams/layout5.xml"/><Relationship Id="rId28" Type="http://schemas.openxmlformats.org/officeDocument/2006/relationships/diagramLayout" Target="../diagrams/layout6.xml"/><Relationship Id="rId10" Type="http://schemas.openxmlformats.org/officeDocument/2006/relationships/diagramColors" Target="../diagrams/colors2.xml"/><Relationship Id="rId19" Type="http://schemas.openxmlformats.org/officeDocument/2006/relationships/diagramQuickStyle" Target="../diagrams/quickStyle4.xml"/><Relationship Id="rId31" Type="http://schemas.microsoft.com/office/2007/relationships/diagramDrawing" Target="../diagrams/drawing6.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 Id="rId22" Type="http://schemas.openxmlformats.org/officeDocument/2006/relationships/diagramData" Target="../diagrams/data5.xml"/><Relationship Id="rId27" Type="http://schemas.openxmlformats.org/officeDocument/2006/relationships/diagramData" Target="../diagrams/data6.xml"/><Relationship Id="rId30" Type="http://schemas.openxmlformats.org/officeDocument/2006/relationships/diagramColors" Target="../diagrams/colors6.xml"/></Relationships>
</file>

<file path=ppt/slides/_rels/slide12.xml.rels><?xml version="1.0" encoding="UTF-8" standalone="yes"?>
<Relationships xmlns="http://schemas.openxmlformats.org/package/2006/relationships"><Relationship Id="rId8" Type="http://schemas.openxmlformats.org/officeDocument/2006/relationships/diagramLayout" Target="../diagrams/layout8.xml"/><Relationship Id="rId13" Type="http://schemas.openxmlformats.org/officeDocument/2006/relationships/diagramLayout" Target="../diagrams/layout9.xml"/><Relationship Id="rId18" Type="http://schemas.openxmlformats.org/officeDocument/2006/relationships/diagramLayout" Target="../diagrams/layout10.xml"/><Relationship Id="rId26" Type="http://schemas.microsoft.com/office/2007/relationships/diagramDrawing" Target="../diagrams/drawing11.xml"/><Relationship Id="rId3" Type="http://schemas.openxmlformats.org/officeDocument/2006/relationships/diagramLayout" Target="../diagrams/layout7.xml"/><Relationship Id="rId21" Type="http://schemas.microsoft.com/office/2007/relationships/diagramDrawing" Target="../diagrams/drawing10.xml"/><Relationship Id="rId7" Type="http://schemas.openxmlformats.org/officeDocument/2006/relationships/diagramData" Target="../diagrams/data8.xml"/><Relationship Id="rId12" Type="http://schemas.openxmlformats.org/officeDocument/2006/relationships/diagramData" Target="../diagrams/data9.xml"/><Relationship Id="rId17" Type="http://schemas.openxmlformats.org/officeDocument/2006/relationships/diagramData" Target="../diagrams/data10.xml"/><Relationship Id="rId25" Type="http://schemas.openxmlformats.org/officeDocument/2006/relationships/diagramColors" Target="../diagrams/colors11.xml"/><Relationship Id="rId2" Type="http://schemas.openxmlformats.org/officeDocument/2006/relationships/diagramData" Target="../diagrams/data7.xml"/><Relationship Id="rId16" Type="http://schemas.microsoft.com/office/2007/relationships/diagramDrawing" Target="../diagrams/drawing9.xml"/><Relationship Id="rId20" Type="http://schemas.openxmlformats.org/officeDocument/2006/relationships/diagramColors" Target="../diagrams/colors10.xml"/><Relationship Id="rId29" Type="http://schemas.openxmlformats.org/officeDocument/2006/relationships/diagramQuickStyle" Target="../diagrams/quickStyle12.xml"/><Relationship Id="rId1" Type="http://schemas.openxmlformats.org/officeDocument/2006/relationships/slideLayout" Target="../slideLayouts/slideLayout1.xml"/><Relationship Id="rId6" Type="http://schemas.microsoft.com/office/2007/relationships/diagramDrawing" Target="../diagrams/drawing7.xml"/><Relationship Id="rId11" Type="http://schemas.microsoft.com/office/2007/relationships/diagramDrawing" Target="../diagrams/drawing8.xml"/><Relationship Id="rId24" Type="http://schemas.openxmlformats.org/officeDocument/2006/relationships/diagramQuickStyle" Target="../diagrams/quickStyle11.xml"/><Relationship Id="rId5" Type="http://schemas.openxmlformats.org/officeDocument/2006/relationships/diagramColors" Target="../diagrams/colors7.xml"/><Relationship Id="rId15" Type="http://schemas.openxmlformats.org/officeDocument/2006/relationships/diagramColors" Target="../diagrams/colors9.xml"/><Relationship Id="rId23" Type="http://schemas.openxmlformats.org/officeDocument/2006/relationships/diagramLayout" Target="../diagrams/layout11.xml"/><Relationship Id="rId28" Type="http://schemas.openxmlformats.org/officeDocument/2006/relationships/diagramLayout" Target="../diagrams/layout12.xml"/><Relationship Id="rId10" Type="http://schemas.openxmlformats.org/officeDocument/2006/relationships/diagramColors" Target="../diagrams/colors8.xml"/><Relationship Id="rId19" Type="http://schemas.openxmlformats.org/officeDocument/2006/relationships/diagramQuickStyle" Target="../diagrams/quickStyle10.xml"/><Relationship Id="rId31" Type="http://schemas.microsoft.com/office/2007/relationships/diagramDrawing" Target="../diagrams/drawing12.xml"/><Relationship Id="rId4" Type="http://schemas.openxmlformats.org/officeDocument/2006/relationships/diagramQuickStyle" Target="../diagrams/quickStyle7.xml"/><Relationship Id="rId9" Type="http://schemas.openxmlformats.org/officeDocument/2006/relationships/diagramQuickStyle" Target="../diagrams/quickStyle8.xml"/><Relationship Id="rId14" Type="http://schemas.openxmlformats.org/officeDocument/2006/relationships/diagramQuickStyle" Target="../diagrams/quickStyle9.xml"/><Relationship Id="rId22" Type="http://schemas.openxmlformats.org/officeDocument/2006/relationships/diagramData" Target="../diagrams/data11.xml"/><Relationship Id="rId27" Type="http://schemas.openxmlformats.org/officeDocument/2006/relationships/diagramData" Target="../diagrams/data12.xml"/><Relationship Id="rId30" Type="http://schemas.openxmlformats.org/officeDocument/2006/relationships/diagramColors" Target="../diagrams/colors1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1.xml"/><Relationship Id="rId4" Type="http://schemas.openxmlformats.org/officeDocument/2006/relationships/chart" Target="../charts/chart7.xml"/></Relationships>
</file>

<file path=ppt/slides/_rels/slide49.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1.xml"/><Relationship Id="rId4" Type="http://schemas.openxmlformats.org/officeDocument/2006/relationships/chart" Target="../charts/chart12.xml"/></Relationships>
</file>

<file path=ppt/slides/_rels/slide51.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chart" Target="../charts/chart15.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1.xml"/><Relationship Id="rId4" Type="http://schemas.openxmlformats.org/officeDocument/2006/relationships/chart" Target="../charts/chart1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chart" Target="../charts/chart20.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chart" Target="../charts/chart22.xml"/><Relationship Id="rId1" Type="http://schemas.openxmlformats.org/officeDocument/2006/relationships/slideLayout" Target="../slideLayouts/slideLayout1.xml"/><Relationship Id="rId4" Type="http://schemas.openxmlformats.org/officeDocument/2006/relationships/chart" Target="../charts/chart24.xml"/></Relationships>
</file>

<file path=ppt/slides/_rels/slide57.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chart" Target="../charts/chart25.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19.png"/><Relationship Id="rId2" Type="http://schemas.openxmlformats.org/officeDocument/2006/relationships/image" Target="../media/image21.png"/><Relationship Id="rId1" Type="http://schemas.openxmlformats.org/officeDocument/2006/relationships/slideLayout" Target="../slideLayouts/slideLayout1.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jpe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slides/_rels/slide7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microsoft.com/office/2007/relationships/hdphoto" Target="../media/hdphoto1.wdp"/></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1524000" y="2704702"/>
            <a:ext cx="9144000" cy="1404021"/>
          </a:xfrm>
        </p:spPr>
        <p:txBody>
          <a:bodyPr anchor="t"/>
          <a:lstStyle/>
          <a:p>
            <a:r>
              <a:rPr lang="he-IL"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עיצוב מחזור מ"ה</a:t>
            </a:r>
          </a:p>
        </p:txBody>
      </p:sp>
      <p:sp>
        <p:nvSpPr>
          <p:cNvPr id="3" name="כותרת משנה 2"/>
          <p:cNvSpPr>
            <a:spLocks noGrp="1"/>
          </p:cNvSpPr>
          <p:nvPr>
            <p:ph type="subTitle" idx="1"/>
          </p:nvPr>
        </p:nvSpPr>
        <p:spPr>
          <a:xfrm>
            <a:off x="5132241" y="4820533"/>
            <a:ext cx="2000543" cy="578936"/>
          </a:xfrm>
        </p:spPr>
        <p:txBody>
          <a:bodyPr/>
          <a:lstStyle/>
          <a:p>
            <a:r>
              <a:rPr lang="he-IL" sz="2800" b="1" dirty="0">
                <a:solidFill>
                  <a:schemeClr val="accent1">
                    <a:lumMod val="75000"/>
                  </a:schemeClr>
                </a:solidFill>
                <a:latin typeface="David" panose="020E0502060401010101" pitchFamily="34" charset="-79"/>
                <a:cs typeface="David" panose="020E0502060401010101" pitchFamily="34" charset="-79"/>
              </a:rPr>
              <a:t>6.2017</a:t>
            </a:r>
            <a:endParaRPr lang="he-IL" b="1" dirty="0">
              <a:solidFill>
                <a:schemeClr val="accent1">
                  <a:lumMod val="75000"/>
                </a:schemeClr>
              </a:solidFill>
              <a:latin typeface="David" panose="020E0502060401010101" pitchFamily="34" charset="-79"/>
              <a:cs typeface="David" panose="020E0502060401010101" pitchFamily="34" charset="-79"/>
            </a:endParaRPr>
          </a:p>
        </p:txBody>
      </p:sp>
      <p:pic>
        <p:nvPicPr>
          <p:cNvPr id="5" name="תמונה 7" descr="מבל נקי"/>
          <p:cNvPicPr>
            <a:picLocks noChangeAspect="1" noChangeArrowheads="1"/>
          </p:cNvPicPr>
          <p:nvPr/>
        </p:nvPicPr>
        <p:blipFill>
          <a:blip r:embed="rId3" cstate="print"/>
          <a:srcRect/>
          <a:stretch>
            <a:fillRect/>
          </a:stretch>
        </p:blipFill>
        <p:spPr bwMode="auto">
          <a:xfrm>
            <a:off x="10492255" y="549832"/>
            <a:ext cx="1290143" cy="1609631"/>
          </a:xfrm>
          <a:prstGeom prst="rect">
            <a:avLst/>
          </a:prstGeom>
          <a:ln>
            <a:noFill/>
          </a:ln>
          <a:effectLst>
            <a:outerShdw blurRad="292100" dist="139700" dir="2700000" algn="tl" rotWithShape="0">
              <a:srgbClr val="333333">
                <a:alpha val="65000"/>
              </a:srgbClr>
            </a:outerShdw>
          </a:effectLst>
        </p:spPr>
      </p:pic>
      <p:grpSp>
        <p:nvGrpSpPr>
          <p:cNvPr id="6" name="קבוצה 5"/>
          <p:cNvGrpSpPr/>
          <p:nvPr/>
        </p:nvGrpSpPr>
        <p:grpSpPr>
          <a:xfrm>
            <a:off x="287085" y="5518294"/>
            <a:ext cx="1244007" cy="1090325"/>
            <a:chOff x="5273750" y="5018564"/>
            <a:chExt cx="1571202" cy="1472130"/>
          </a:xfrm>
        </p:grpSpPr>
        <p:pic>
          <p:nvPicPr>
            <p:cNvPr id="7" name="תמונה 6"/>
            <p:cNvPicPr>
              <a:picLocks noChangeAspect="1"/>
            </p:cNvPicPr>
            <p:nvPr/>
          </p:nvPicPr>
          <p:blipFill rotWithShape="1">
            <a:blip r:embed="rId4" cstate="print">
              <a:extLst>
                <a:ext uri="{28A0092B-C50C-407E-A947-70E740481C1C}">
                  <a14:useLocalDpi xmlns:a14="http://schemas.microsoft.com/office/drawing/2010/main" val="0"/>
                </a:ext>
              </a:extLst>
            </a:blip>
            <a:srcRect l="6874" r="6278" b="12247"/>
            <a:stretch/>
          </p:blipFill>
          <p:spPr>
            <a:xfrm>
              <a:off x="5273750" y="5018564"/>
              <a:ext cx="1571202" cy="1472130"/>
            </a:xfrm>
            <a:prstGeom prst="rect">
              <a:avLst/>
            </a:prstGeom>
          </p:spPr>
        </p:pic>
        <p:sp>
          <p:nvSpPr>
            <p:cNvPr id="8" name="TextBox 7"/>
            <p:cNvSpPr txBox="1"/>
            <p:nvPr/>
          </p:nvSpPr>
          <p:spPr>
            <a:xfrm rot="20382736">
              <a:off x="5415058" y="5481969"/>
              <a:ext cx="1166760" cy="792464"/>
            </a:xfrm>
            <a:prstGeom prst="rect">
              <a:avLst/>
            </a:prstGeom>
            <a:noFill/>
          </p:spPr>
          <p:txBody>
            <a:bodyPr wrap="square" lIns="0" tIns="0" rIns="0" bIns="0" rtlCol="1" anchor="ctr">
              <a:spAutoFit/>
            </a:bodyPr>
            <a:lstStyle/>
            <a:p>
              <a:pPr algn="ctr"/>
              <a:r>
                <a:rPr lang="en-US" sz="2000" dirty="0">
                  <a:solidFill>
                    <a:schemeClr val="accent2"/>
                  </a:solidFill>
                  <a:latin typeface="AR BERKLEY" panose="02000000000000000000" pitchFamily="2" charset="0"/>
                </a:rPr>
                <a:t>Malop</a:t>
              </a:r>
            </a:p>
            <a:p>
              <a:pPr algn="ctr"/>
              <a:r>
                <a:rPr lang="en-US" sz="2000" dirty="0">
                  <a:solidFill>
                    <a:schemeClr val="accent2"/>
                  </a:solidFill>
                  <a:latin typeface="AR BERKLEY" panose="02000000000000000000" pitchFamily="2" charset="0"/>
                </a:rPr>
                <a:t>inside</a:t>
              </a:r>
            </a:p>
          </p:txBody>
        </p:sp>
      </p:grpSp>
      <p:pic>
        <p:nvPicPr>
          <p:cNvPr id="9" name="בן גוריון.jpg" descr="בן גוריון.jpg"/>
          <p:cNvPicPr>
            <a:picLocks noChangeAspect="1"/>
          </p:cNvPicPr>
          <p:nvPr/>
        </p:nvPicPr>
        <p:blipFill rotWithShape="1">
          <a:blip r:embed="rId5">
            <a:extLst/>
          </a:blip>
          <a:srcRect t="9851" b="6418"/>
          <a:stretch/>
        </p:blipFill>
        <p:spPr>
          <a:xfrm>
            <a:off x="409602" y="549832"/>
            <a:ext cx="1288380" cy="1678455"/>
          </a:xfrm>
          <a:prstGeom prst="rect">
            <a:avLst/>
          </a:prstGeom>
          <a:ln>
            <a:noFill/>
          </a:ln>
          <a:effectLst>
            <a:outerShdw blurRad="292100" dist="139700" dir="2700000" algn="tl" rotWithShape="0">
              <a:srgbClr val="333333">
                <a:alpha val="65000"/>
              </a:srgbClr>
            </a:outerShdw>
          </a:effectLst>
        </p:spPr>
      </p:pic>
      <p:pic>
        <p:nvPicPr>
          <p:cNvPr id="10" name="גרפיקה 9" descr="שעון יד"/>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599686" y="5518294"/>
            <a:ext cx="914400" cy="914400"/>
          </a:xfrm>
          <a:prstGeom prst="rect">
            <a:avLst/>
          </a:prstGeom>
        </p:spPr>
      </p:pic>
      <p:sp>
        <p:nvSpPr>
          <p:cNvPr id="11" name="כותרת משנה 2"/>
          <p:cNvSpPr txBox="1">
            <a:spLocks/>
          </p:cNvSpPr>
          <p:nvPr/>
        </p:nvSpPr>
        <p:spPr>
          <a:xfrm>
            <a:off x="9480337" y="5759596"/>
            <a:ext cx="1481959" cy="578936"/>
          </a:xfrm>
          <a:prstGeom prst="rect">
            <a:avLst/>
          </a:prstGeom>
        </p:spPr>
        <p:txBody>
          <a:bodyPr vert="horz" lIns="91440" tIns="45720" rIns="91440" bIns="45720" rtlCol="1">
            <a:normAutofit/>
          </a:bodyPr>
          <a:lstStyle>
            <a:lvl1pPr marL="0" indent="0" algn="ctr" defTabSz="914400" rtl="1"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1"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1"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he-IL" sz="2800" b="1" dirty="0">
                <a:solidFill>
                  <a:schemeClr val="accent1">
                    <a:lumMod val="75000"/>
                  </a:schemeClr>
                </a:solidFill>
                <a:latin typeface="David" panose="020E0502060401010101" pitchFamily="34" charset="-79"/>
                <a:cs typeface="David" panose="020E0502060401010101" pitchFamily="34" charset="-79"/>
              </a:rPr>
              <a:t>90 דק'</a:t>
            </a:r>
            <a:endParaRPr lang="he-IL" b="1" dirty="0">
              <a:solidFill>
                <a:schemeClr val="accent1">
                  <a:lumMod val="75000"/>
                </a:schemeClr>
              </a:solidFill>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26779192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כותרת 1"/>
          <p:cNvSpPr>
            <a:spLocks noGrp="1"/>
          </p:cNvSpPr>
          <p:nvPr>
            <p:ph type="title" idx="4294967295"/>
          </p:nvPr>
        </p:nvSpPr>
        <p:spPr>
          <a:xfrm>
            <a:off x="877528" y="186327"/>
            <a:ext cx="10515600" cy="1325563"/>
          </a:xfrm>
        </p:spPr>
        <p:txBody>
          <a:bodyPr/>
          <a:lstStyle/>
          <a:p>
            <a:pPr algn="ctr"/>
            <a:r>
              <a:rPr lang="he-IL"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הגיונות תוכנית הלימוד</a:t>
            </a:r>
          </a:p>
        </p:txBody>
      </p:sp>
      <p:sp>
        <p:nvSpPr>
          <p:cNvPr id="3" name="מציין מיקום תוכן 2"/>
          <p:cNvSpPr>
            <a:spLocks noGrp="1"/>
          </p:cNvSpPr>
          <p:nvPr>
            <p:ph idx="4294967295"/>
          </p:nvPr>
        </p:nvSpPr>
        <p:spPr>
          <a:xfrm>
            <a:off x="176981" y="1754733"/>
            <a:ext cx="5878586" cy="4777202"/>
          </a:xfrm>
        </p:spPr>
        <p:txBody>
          <a:bodyPr>
            <a:noAutofit/>
          </a:bodyPr>
          <a:lstStyle/>
          <a:p>
            <a:pPr>
              <a:lnSpc>
                <a:spcPct val="150000"/>
              </a:lnSpc>
              <a:buClr>
                <a:schemeClr val="accent1"/>
              </a:buClr>
            </a:pPr>
            <a:r>
              <a:rPr lang="he-IL" sz="1800" dirty="0">
                <a:solidFill>
                  <a:schemeClr val="accent1">
                    <a:lumMod val="75000"/>
                  </a:schemeClr>
                </a:solidFill>
                <a:latin typeface="David" panose="020E0502060401010101" pitchFamily="34" charset="-79"/>
                <a:cs typeface="David" panose="020E0502060401010101" pitchFamily="34" charset="-79"/>
              </a:rPr>
              <a:t>מב"ל כ'טיל מונחה'- מכוונן סופית בכל מחזור ומחזור</a:t>
            </a:r>
          </a:p>
          <a:p>
            <a:pPr>
              <a:lnSpc>
                <a:spcPct val="150000"/>
              </a:lnSpc>
              <a:buClr>
                <a:schemeClr val="accent1"/>
              </a:buClr>
            </a:pPr>
            <a:r>
              <a:rPr lang="he-IL" sz="1800" dirty="0">
                <a:solidFill>
                  <a:schemeClr val="accent1">
                    <a:lumMod val="75000"/>
                  </a:schemeClr>
                </a:solidFill>
                <a:latin typeface="David" panose="020E0502060401010101" pitchFamily="34" charset="-79"/>
                <a:cs typeface="David" panose="020E0502060401010101" pitchFamily="34" charset="-79"/>
              </a:rPr>
              <a:t>המב"ל שוכנת (מופקדת) תחת גוף צבאי- המכללות </a:t>
            </a:r>
          </a:p>
          <a:p>
            <a:pPr>
              <a:lnSpc>
                <a:spcPct val="150000"/>
              </a:lnSpc>
              <a:buClr>
                <a:schemeClr val="accent1"/>
              </a:buClr>
            </a:pPr>
            <a:r>
              <a:rPr lang="he-IL" sz="1800" dirty="0">
                <a:solidFill>
                  <a:schemeClr val="accent1">
                    <a:lumMod val="75000"/>
                  </a:schemeClr>
                </a:solidFill>
                <a:latin typeface="David" panose="020E0502060401010101" pitchFamily="34" charset="-79"/>
                <a:cs typeface="David" panose="020E0502060401010101" pitchFamily="34" charset="-79"/>
              </a:rPr>
              <a:t>קבוצת לומדים הטרוגנית, משולבת בינ"ל</a:t>
            </a:r>
          </a:p>
          <a:p>
            <a:pPr>
              <a:lnSpc>
                <a:spcPct val="150000"/>
              </a:lnSpc>
              <a:buClr>
                <a:schemeClr val="accent1"/>
              </a:buClr>
            </a:pPr>
            <a:r>
              <a:rPr lang="he-IL" sz="1800" dirty="0">
                <a:solidFill>
                  <a:schemeClr val="accent1">
                    <a:lumMod val="75000"/>
                  </a:schemeClr>
                </a:solidFill>
                <a:latin typeface="David" panose="020E0502060401010101" pitchFamily="34" charset="-79"/>
                <a:cs typeface="David" panose="020E0502060401010101" pitchFamily="34" charset="-79"/>
              </a:rPr>
              <a:t>אירועי שיא מעצבים- סימולציה, עבודת גמר, סיורי חו"ל</a:t>
            </a:r>
          </a:p>
          <a:p>
            <a:pPr>
              <a:lnSpc>
                <a:spcPct val="150000"/>
              </a:lnSpc>
              <a:buClr>
                <a:schemeClr val="accent1"/>
              </a:buClr>
            </a:pPr>
            <a:r>
              <a:rPr lang="he-IL" sz="1800" dirty="0">
                <a:solidFill>
                  <a:schemeClr val="accent1">
                    <a:lumMod val="75000"/>
                  </a:schemeClr>
                </a:solidFill>
                <a:latin typeface="David" panose="020E0502060401010101" pitchFamily="34" charset="-79"/>
                <a:cs typeface="David" panose="020E0502060401010101" pitchFamily="34" charset="-79"/>
              </a:rPr>
              <a:t>מבוסס רשת קשרים אישית והיכרות עם ארגונים ובכירים</a:t>
            </a:r>
          </a:p>
          <a:p>
            <a:pPr>
              <a:lnSpc>
                <a:spcPct val="150000"/>
              </a:lnSpc>
              <a:buClr>
                <a:schemeClr val="accent1"/>
              </a:buClr>
            </a:pPr>
            <a:r>
              <a:rPr lang="he-IL" sz="1800" dirty="0">
                <a:solidFill>
                  <a:schemeClr val="accent1">
                    <a:lumMod val="75000"/>
                  </a:schemeClr>
                </a:solidFill>
                <a:latin typeface="David" panose="020E0502060401010101" pitchFamily="34" charset="-79"/>
                <a:cs typeface="David" panose="020E0502060401010101" pitchFamily="34" charset="-79"/>
              </a:rPr>
              <a:t>למידת בכירים ומתן 'מרווח' התפתחות אישי לבכיר</a:t>
            </a:r>
          </a:p>
          <a:p>
            <a:pPr>
              <a:lnSpc>
                <a:spcPct val="150000"/>
              </a:lnSpc>
              <a:buClr>
                <a:schemeClr val="accent1"/>
              </a:buClr>
            </a:pPr>
            <a:endParaRPr lang="he-IL" sz="2000" dirty="0">
              <a:solidFill>
                <a:schemeClr val="accent1">
                  <a:lumMod val="75000"/>
                </a:schemeClr>
              </a:solidFill>
              <a:latin typeface="David" panose="020E0502060401010101" pitchFamily="34" charset="-79"/>
              <a:cs typeface="David" panose="020E0502060401010101" pitchFamily="34" charset="-79"/>
            </a:endParaRPr>
          </a:p>
        </p:txBody>
      </p:sp>
      <p:sp>
        <p:nvSpPr>
          <p:cNvPr id="4" name="מציין מיקום תוכן 2"/>
          <p:cNvSpPr txBox="1">
            <a:spLocks/>
          </p:cNvSpPr>
          <p:nvPr/>
        </p:nvSpPr>
        <p:spPr>
          <a:xfrm>
            <a:off x="6390163" y="1754733"/>
            <a:ext cx="4923159" cy="4777202"/>
          </a:xfrm>
          <a:prstGeom prst="rect">
            <a:avLst/>
          </a:prstGeom>
        </p:spPr>
        <p:txBody>
          <a:bodyPr vert="horz" lIns="91440" tIns="45720" rIns="91440" bIns="45720" rtlCol="1">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buClr>
                <a:schemeClr val="accent1"/>
              </a:buClr>
            </a:pPr>
            <a:r>
              <a:rPr lang="he-IL" sz="1800" dirty="0">
                <a:solidFill>
                  <a:schemeClr val="accent1">
                    <a:lumMod val="75000"/>
                  </a:schemeClr>
                </a:solidFill>
                <a:latin typeface="David" panose="020E0502060401010101" pitchFamily="34" charset="-79"/>
                <a:cs typeface="David" panose="020E0502060401010101" pitchFamily="34" charset="-79"/>
              </a:rPr>
              <a:t>הכשרה הבכירה במדינה</a:t>
            </a:r>
          </a:p>
          <a:p>
            <a:pPr>
              <a:lnSpc>
                <a:spcPct val="150000"/>
              </a:lnSpc>
              <a:buClr>
                <a:schemeClr val="accent1"/>
              </a:buClr>
            </a:pPr>
            <a:r>
              <a:rPr lang="he-IL" sz="1800" dirty="0">
                <a:solidFill>
                  <a:schemeClr val="accent1">
                    <a:lumMod val="75000"/>
                  </a:schemeClr>
                </a:solidFill>
                <a:latin typeface="David" panose="020E0502060401010101" pitchFamily="34" charset="-79"/>
                <a:cs typeface="David" panose="020E0502060401010101" pitchFamily="34" charset="-79"/>
              </a:rPr>
              <a:t>מבנה דעת </a:t>
            </a:r>
            <a:r>
              <a:rPr lang="he-IL" sz="1800" dirty="0" err="1">
                <a:solidFill>
                  <a:schemeClr val="accent1">
                    <a:lumMod val="75000"/>
                  </a:schemeClr>
                </a:solidFill>
                <a:latin typeface="David" panose="020E0502060401010101" pitchFamily="34" charset="-79"/>
                <a:cs typeface="David" panose="020E0502060401010101" pitchFamily="34" charset="-79"/>
              </a:rPr>
              <a:t>לבטל"ם</a:t>
            </a:r>
            <a:r>
              <a:rPr lang="he-IL" sz="1800" dirty="0">
                <a:solidFill>
                  <a:schemeClr val="accent1">
                    <a:lumMod val="75000"/>
                  </a:schemeClr>
                </a:solidFill>
                <a:latin typeface="David" panose="020E0502060401010101" pitchFamily="34" charset="-79"/>
                <a:cs typeface="David" panose="020E0502060401010101" pitchFamily="34" charset="-79"/>
              </a:rPr>
              <a:t> דמוי פנתאון (4 רגליים בעובי שונה) </a:t>
            </a:r>
          </a:p>
          <a:p>
            <a:pPr>
              <a:lnSpc>
                <a:spcPct val="150000"/>
              </a:lnSpc>
              <a:buClr>
                <a:schemeClr val="accent1"/>
              </a:buClr>
            </a:pPr>
            <a:r>
              <a:rPr lang="he-IL" sz="1800" dirty="0">
                <a:solidFill>
                  <a:schemeClr val="accent1">
                    <a:lumMod val="75000"/>
                  </a:schemeClr>
                </a:solidFill>
                <a:latin typeface="David" panose="020E0502060401010101" pitchFamily="34" charset="-79"/>
                <a:cs typeface="David" panose="020E0502060401010101" pitchFamily="34" charset="-79"/>
              </a:rPr>
              <a:t>אסטרטגיה כציר אינטגרטיבי חוצה</a:t>
            </a:r>
          </a:p>
          <a:p>
            <a:pPr>
              <a:lnSpc>
                <a:spcPct val="150000"/>
              </a:lnSpc>
              <a:buClr>
                <a:schemeClr val="accent1"/>
              </a:buClr>
            </a:pPr>
            <a:r>
              <a:rPr lang="he-IL" sz="1800" dirty="0">
                <a:solidFill>
                  <a:schemeClr val="accent1">
                    <a:lumMod val="75000"/>
                  </a:schemeClr>
                </a:solidFill>
                <a:latin typeface="David" panose="020E0502060401010101" pitchFamily="34" charset="-79"/>
                <a:cs typeface="David" panose="020E0502060401010101" pitchFamily="34" charset="-79"/>
              </a:rPr>
              <a:t>תואר שני בביטחון לאומי כחלק מתוכנית הלימוד</a:t>
            </a:r>
          </a:p>
          <a:p>
            <a:pPr>
              <a:lnSpc>
                <a:spcPct val="150000"/>
              </a:lnSpc>
              <a:buClr>
                <a:schemeClr val="accent1"/>
              </a:buClr>
            </a:pPr>
            <a:r>
              <a:rPr lang="he-IL" sz="1800" dirty="0">
                <a:solidFill>
                  <a:schemeClr val="accent1">
                    <a:lumMod val="75000"/>
                  </a:schemeClr>
                </a:solidFill>
                <a:latin typeface="David" panose="020E0502060401010101" pitchFamily="34" charset="-79"/>
                <a:cs typeface="David" panose="020E0502060401010101" pitchFamily="34" charset="-79"/>
              </a:rPr>
              <a:t>חלוקה ל- 3 עונות (דמוי סמסטרים)</a:t>
            </a:r>
          </a:p>
          <a:p>
            <a:pPr>
              <a:lnSpc>
                <a:spcPct val="150000"/>
              </a:lnSpc>
              <a:buClr>
                <a:schemeClr val="accent1"/>
              </a:buClr>
            </a:pPr>
            <a:r>
              <a:rPr lang="he-IL" sz="1800" dirty="0">
                <a:solidFill>
                  <a:schemeClr val="accent1">
                    <a:lumMod val="75000"/>
                  </a:schemeClr>
                </a:solidFill>
                <a:latin typeface="David" panose="020E0502060401010101" pitchFamily="34" charset="-79"/>
                <a:cs typeface="David" panose="020E0502060401010101" pitchFamily="34" charset="-79"/>
              </a:rPr>
              <a:t>הרוחב הוא העומק (אבל גם העומק חשוב)</a:t>
            </a:r>
          </a:p>
          <a:p>
            <a:pPr>
              <a:lnSpc>
                <a:spcPct val="150000"/>
              </a:lnSpc>
              <a:buClr>
                <a:schemeClr val="accent1"/>
              </a:buClr>
            </a:pPr>
            <a:r>
              <a:rPr lang="he-IL" sz="1800" dirty="0">
                <a:solidFill>
                  <a:schemeClr val="accent1">
                    <a:lumMod val="75000"/>
                  </a:schemeClr>
                </a:solidFill>
                <a:latin typeface="David" panose="020E0502060401010101" pitchFamily="34" charset="-79"/>
                <a:cs typeface="David" panose="020E0502060401010101" pitchFamily="34" charset="-79"/>
              </a:rPr>
              <a:t>תוכנית קוגניטיבית במהותה משולבת תהליך התפתחות אישי מובנה ('מסע לבכירות')</a:t>
            </a:r>
          </a:p>
          <a:p>
            <a:pPr>
              <a:lnSpc>
                <a:spcPct val="150000"/>
              </a:lnSpc>
              <a:buClr>
                <a:schemeClr val="accent1"/>
              </a:buClr>
            </a:pPr>
            <a:r>
              <a:rPr lang="he-IL" sz="1800" dirty="0">
                <a:solidFill>
                  <a:schemeClr val="accent1">
                    <a:lumMod val="75000"/>
                  </a:schemeClr>
                </a:solidFill>
                <a:latin typeface="David" panose="020E0502060401010101" pitchFamily="34" charset="-79"/>
                <a:cs typeface="David" panose="020E0502060401010101" pitchFamily="34" charset="-79"/>
              </a:rPr>
              <a:t>חיבור מובנה בין תיאוריה לעולם המעש</a:t>
            </a:r>
          </a:p>
          <a:p>
            <a:pPr>
              <a:lnSpc>
                <a:spcPct val="150000"/>
              </a:lnSpc>
              <a:buClr>
                <a:schemeClr val="accent1"/>
              </a:buClr>
            </a:pPr>
            <a:endParaRPr lang="he-IL" sz="2000" dirty="0">
              <a:solidFill>
                <a:schemeClr val="accent1">
                  <a:lumMod val="75000"/>
                </a:schemeClr>
              </a:solidFill>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275852280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6" name="בן גוריון.jpg" descr="בן גוריון.jpg"/>
          <p:cNvPicPr>
            <a:picLocks noChangeAspect="1"/>
          </p:cNvPicPr>
          <p:nvPr/>
        </p:nvPicPr>
        <p:blipFill>
          <a:blip r:embed="rId2">
            <a:extLst/>
          </a:blip>
          <a:stretch>
            <a:fillRect/>
          </a:stretch>
        </p:blipFill>
        <p:spPr>
          <a:xfrm>
            <a:off x="5212175" y="1700808"/>
            <a:ext cx="1863329" cy="2899172"/>
          </a:xfrm>
          <a:prstGeom prst="rect">
            <a:avLst/>
          </a:prstGeom>
          <a:ln w="12700">
            <a:miter lim="400000"/>
          </a:ln>
        </p:spPr>
      </p:pic>
      <p:pic>
        <p:nvPicPr>
          <p:cNvPr id="87" name="image.png"/>
          <p:cNvPicPr>
            <a:picLocks noChangeAspect="1"/>
          </p:cNvPicPr>
          <p:nvPr/>
        </p:nvPicPr>
        <p:blipFill>
          <a:blip r:embed="rId3">
            <a:extLst/>
          </a:blip>
          <a:srcRect t="598" r="42854"/>
          <a:stretch>
            <a:fillRect/>
          </a:stretch>
        </p:blipFill>
        <p:spPr>
          <a:xfrm>
            <a:off x="5087888" y="379140"/>
            <a:ext cx="2330314" cy="1581150"/>
          </a:xfrm>
          <a:prstGeom prst="rect">
            <a:avLst/>
          </a:prstGeom>
          <a:ln w="12700">
            <a:miter lim="400000"/>
          </a:ln>
        </p:spPr>
      </p:pic>
      <p:sp>
        <p:nvSpPr>
          <p:cNvPr id="88" name="Shape 88"/>
          <p:cNvSpPr>
            <a:spLocks noGrp="1"/>
          </p:cNvSpPr>
          <p:nvPr>
            <p:ph type="body" sz="half" idx="4294967295"/>
          </p:nvPr>
        </p:nvSpPr>
        <p:spPr>
          <a:xfrm>
            <a:off x="1199535" y="4729165"/>
            <a:ext cx="9252155" cy="1888331"/>
          </a:xfrm>
          <a:prstGeom prst="rect">
            <a:avLst/>
          </a:prstGeom>
        </p:spPr>
        <p:txBody>
          <a:bodyPr>
            <a:normAutofit/>
          </a:bodyPr>
          <a:lstStyle/>
          <a:p>
            <a:pPr>
              <a:lnSpc>
                <a:spcPct val="150000"/>
              </a:lnSpc>
              <a:buSzTx/>
              <a:buNone/>
              <a:defRPr/>
            </a:pPr>
            <a:r>
              <a:rPr dirty="0"/>
              <a:t>	</a:t>
            </a:r>
            <a:r>
              <a:rPr sz="1800" dirty="0" err="1">
                <a:latin typeface="David" panose="020E0502060401010101" pitchFamily="34" charset="-79"/>
                <a:cs typeface="David" panose="020E0502060401010101" pitchFamily="34" charset="-79"/>
              </a:rPr>
              <a:t>המכללה</a:t>
            </a:r>
            <a:r>
              <a:rPr sz="1800" dirty="0">
                <a:latin typeface="David" panose="020E0502060401010101" pitchFamily="34" charset="-79"/>
                <a:cs typeface="David" panose="020E0502060401010101" pitchFamily="34" charset="-79"/>
              </a:rPr>
              <a:t> </a:t>
            </a:r>
            <a:r>
              <a:rPr sz="1800" dirty="0" err="1">
                <a:latin typeface="David" panose="020E0502060401010101" pitchFamily="34" charset="-79"/>
                <a:cs typeface="David" panose="020E0502060401010101" pitchFamily="34" charset="-79"/>
              </a:rPr>
              <a:t>לביטחון</a:t>
            </a:r>
            <a:r>
              <a:rPr sz="1800" dirty="0">
                <a:latin typeface="David" panose="020E0502060401010101" pitchFamily="34" charset="-79"/>
                <a:cs typeface="David" panose="020E0502060401010101" pitchFamily="34" charset="-79"/>
              </a:rPr>
              <a:t> </a:t>
            </a:r>
            <a:r>
              <a:rPr sz="1800" dirty="0" err="1">
                <a:latin typeface="David" panose="020E0502060401010101" pitchFamily="34" charset="-79"/>
                <a:cs typeface="David" panose="020E0502060401010101" pitchFamily="34" charset="-79"/>
              </a:rPr>
              <a:t>לאומי</a:t>
            </a:r>
            <a:r>
              <a:rPr sz="1800" dirty="0">
                <a:latin typeface="David" panose="020E0502060401010101" pitchFamily="34" charset="-79"/>
                <a:cs typeface="David" panose="020E0502060401010101" pitchFamily="34" charset="-79"/>
              </a:rPr>
              <a:t> </a:t>
            </a:r>
            <a:r>
              <a:rPr sz="1800" dirty="0" err="1">
                <a:latin typeface="David" panose="020E0502060401010101" pitchFamily="34" charset="-79"/>
                <a:cs typeface="David" panose="020E0502060401010101" pitchFamily="34" charset="-79"/>
              </a:rPr>
              <a:t>היא</a:t>
            </a:r>
            <a:r>
              <a:rPr sz="1800" dirty="0">
                <a:latin typeface="David" panose="020E0502060401010101" pitchFamily="34" charset="-79"/>
                <a:cs typeface="David" panose="020E0502060401010101" pitchFamily="34" charset="-79"/>
              </a:rPr>
              <a:t> </a:t>
            </a:r>
            <a:r>
              <a:rPr sz="1800" dirty="0" err="1">
                <a:latin typeface="David" panose="020E0502060401010101" pitchFamily="34" charset="-79"/>
                <a:cs typeface="David" panose="020E0502060401010101" pitchFamily="34" charset="-79"/>
              </a:rPr>
              <a:t>המוסד</a:t>
            </a:r>
            <a:r>
              <a:rPr sz="1800" dirty="0">
                <a:latin typeface="David" panose="020E0502060401010101" pitchFamily="34" charset="-79"/>
                <a:cs typeface="David" panose="020E0502060401010101" pitchFamily="34" charset="-79"/>
              </a:rPr>
              <a:t> </a:t>
            </a:r>
            <a:r>
              <a:rPr sz="1800" dirty="0" err="1">
                <a:latin typeface="David" panose="020E0502060401010101" pitchFamily="34" charset="-79"/>
                <a:cs typeface="David" panose="020E0502060401010101" pitchFamily="34" charset="-79"/>
              </a:rPr>
              <a:t>הממלכתי</a:t>
            </a:r>
            <a:r>
              <a:rPr sz="1800" dirty="0">
                <a:latin typeface="David" panose="020E0502060401010101" pitchFamily="34" charset="-79"/>
                <a:cs typeface="David" panose="020E0502060401010101" pitchFamily="34" charset="-79"/>
              </a:rPr>
              <a:t> </a:t>
            </a:r>
            <a:r>
              <a:rPr sz="1800" dirty="0" err="1">
                <a:latin typeface="David" panose="020E0502060401010101" pitchFamily="34" charset="-79"/>
                <a:cs typeface="David" panose="020E0502060401010101" pitchFamily="34" charset="-79"/>
              </a:rPr>
              <a:t>הגבוה</a:t>
            </a:r>
            <a:r>
              <a:rPr sz="1800" dirty="0">
                <a:latin typeface="David" panose="020E0502060401010101" pitchFamily="34" charset="-79"/>
                <a:cs typeface="David" panose="020E0502060401010101" pitchFamily="34" charset="-79"/>
              </a:rPr>
              <a:t> </a:t>
            </a:r>
            <a:r>
              <a:rPr sz="1800" dirty="0" err="1">
                <a:latin typeface="David" panose="020E0502060401010101" pitchFamily="34" charset="-79"/>
                <a:cs typeface="David" panose="020E0502060401010101" pitchFamily="34" charset="-79"/>
              </a:rPr>
              <a:t>במדינה</a:t>
            </a:r>
            <a:r>
              <a:rPr lang="he-IL" sz="1800" dirty="0">
                <a:latin typeface="David" panose="020E0502060401010101" pitchFamily="34" charset="-79"/>
                <a:cs typeface="David" panose="020E0502060401010101" pitchFamily="34" charset="-79"/>
              </a:rPr>
              <a:t>,</a:t>
            </a:r>
            <a:r>
              <a:rPr sz="1800" dirty="0">
                <a:latin typeface="David" panose="020E0502060401010101" pitchFamily="34" charset="-79"/>
                <a:cs typeface="David" panose="020E0502060401010101" pitchFamily="34" charset="-79"/>
              </a:rPr>
              <a:t> </a:t>
            </a:r>
            <a:r>
              <a:rPr sz="1800" dirty="0" err="1">
                <a:latin typeface="David" panose="020E0502060401010101" pitchFamily="34" charset="-79"/>
                <a:cs typeface="David" panose="020E0502060401010101" pitchFamily="34" charset="-79"/>
              </a:rPr>
              <a:t>המכשיר</a:t>
            </a:r>
            <a:r>
              <a:rPr sz="1800" dirty="0">
                <a:latin typeface="David" panose="020E0502060401010101" pitchFamily="34" charset="-79"/>
                <a:cs typeface="David" panose="020E0502060401010101" pitchFamily="34" charset="-79"/>
              </a:rPr>
              <a:t> </a:t>
            </a:r>
            <a:r>
              <a:rPr sz="1800" dirty="0" err="1">
                <a:latin typeface="David" panose="020E0502060401010101" pitchFamily="34" charset="-79"/>
                <a:cs typeface="David" panose="020E0502060401010101" pitchFamily="34" charset="-79"/>
              </a:rPr>
              <a:t>את</a:t>
            </a:r>
            <a:r>
              <a:rPr sz="1800" dirty="0">
                <a:latin typeface="David" panose="020E0502060401010101" pitchFamily="34" charset="-79"/>
                <a:cs typeface="David" panose="020E0502060401010101" pitchFamily="34" charset="-79"/>
              </a:rPr>
              <a:t> </a:t>
            </a:r>
            <a:r>
              <a:rPr sz="1800" dirty="0" err="1">
                <a:latin typeface="David" panose="020E0502060401010101" pitchFamily="34" charset="-79"/>
                <a:cs typeface="David" panose="020E0502060401010101" pitchFamily="34" charset="-79"/>
              </a:rPr>
              <a:t>הסגל</a:t>
            </a:r>
            <a:r>
              <a:rPr sz="1800" dirty="0">
                <a:latin typeface="David" panose="020E0502060401010101" pitchFamily="34" charset="-79"/>
                <a:cs typeface="David" panose="020E0502060401010101" pitchFamily="34" charset="-79"/>
              </a:rPr>
              <a:t> </a:t>
            </a:r>
            <a:r>
              <a:rPr sz="1800" dirty="0" err="1">
                <a:latin typeface="David" panose="020E0502060401010101" pitchFamily="34" charset="-79"/>
                <a:cs typeface="David" panose="020E0502060401010101" pitchFamily="34" charset="-79"/>
              </a:rPr>
              <a:t>הבכיר</a:t>
            </a:r>
            <a:br>
              <a:rPr lang="en-US" sz="1800" dirty="0">
                <a:latin typeface="David" panose="020E0502060401010101" pitchFamily="34" charset="-79"/>
                <a:cs typeface="David" panose="020E0502060401010101" pitchFamily="34" charset="-79"/>
              </a:rPr>
            </a:br>
            <a:r>
              <a:rPr sz="1800" dirty="0">
                <a:latin typeface="David" panose="020E0502060401010101" pitchFamily="34" charset="-79"/>
                <a:cs typeface="David" panose="020E0502060401010101" pitchFamily="34" charset="-79"/>
              </a:rPr>
              <a:t> </a:t>
            </a:r>
            <a:r>
              <a:rPr sz="1800" b="1" dirty="0" err="1">
                <a:latin typeface="David" panose="020E0502060401010101" pitchFamily="34" charset="-79"/>
                <a:cs typeface="David" panose="020E0502060401010101" pitchFamily="34" charset="-79"/>
              </a:rPr>
              <a:t>בצה"ל</a:t>
            </a:r>
            <a:r>
              <a:rPr lang="he-IL" sz="1800" b="1" dirty="0">
                <a:latin typeface="David" panose="020E0502060401010101" pitchFamily="34" charset="-79"/>
                <a:cs typeface="David" panose="020E0502060401010101" pitchFamily="34" charset="-79"/>
              </a:rPr>
              <a:t>,</a:t>
            </a:r>
            <a:r>
              <a:rPr sz="1800" b="1" dirty="0">
                <a:latin typeface="David" panose="020E0502060401010101" pitchFamily="34" charset="-79"/>
                <a:cs typeface="David" panose="020E0502060401010101" pitchFamily="34" charset="-79"/>
              </a:rPr>
              <a:t> </a:t>
            </a:r>
            <a:r>
              <a:rPr sz="1800" b="1" dirty="0" err="1">
                <a:latin typeface="David" panose="020E0502060401010101" pitchFamily="34" charset="-79"/>
                <a:cs typeface="David" panose="020E0502060401010101" pitchFamily="34" charset="-79"/>
              </a:rPr>
              <a:t>במערכות</a:t>
            </a:r>
            <a:r>
              <a:rPr sz="1800" b="1" dirty="0">
                <a:latin typeface="David" panose="020E0502060401010101" pitchFamily="34" charset="-79"/>
                <a:cs typeface="David" panose="020E0502060401010101" pitchFamily="34" charset="-79"/>
              </a:rPr>
              <a:t> </a:t>
            </a:r>
            <a:r>
              <a:rPr sz="1800" b="1" dirty="0" err="1">
                <a:latin typeface="David" panose="020E0502060401010101" pitchFamily="34" charset="-79"/>
                <a:cs typeface="David" panose="020E0502060401010101" pitchFamily="34" charset="-79"/>
              </a:rPr>
              <a:t>הביטחון</a:t>
            </a:r>
            <a:r>
              <a:rPr sz="1800" b="1" dirty="0">
                <a:latin typeface="David" panose="020E0502060401010101" pitchFamily="34" charset="-79"/>
                <a:cs typeface="David" panose="020E0502060401010101" pitchFamily="34" charset="-79"/>
              </a:rPr>
              <a:t> </a:t>
            </a:r>
            <a:r>
              <a:rPr sz="1800" b="1" dirty="0" err="1">
                <a:latin typeface="David" panose="020E0502060401010101" pitchFamily="34" charset="-79"/>
                <a:cs typeface="David" panose="020E0502060401010101" pitchFamily="34" charset="-79"/>
              </a:rPr>
              <a:t>והממשל</a:t>
            </a:r>
            <a:r>
              <a:rPr sz="1800" dirty="0">
                <a:latin typeface="David" panose="020E0502060401010101" pitchFamily="34" charset="-79"/>
                <a:cs typeface="David" panose="020E0502060401010101" pitchFamily="34" charset="-79"/>
              </a:rPr>
              <a:t>,</a:t>
            </a:r>
            <a:r>
              <a:rPr lang="he-IL" sz="1800" dirty="0">
                <a:latin typeface="David" panose="020E0502060401010101" pitchFamily="34" charset="-79"/>
                <a:cs typeface="David" panose="020E0502060401010101" pitchFamily="34" charset="-79"/>
              </a:rPr>
              <a:t> </a:t>
            </a:r>
            <a:r>
              <a:rPr sz="1800" dirty="0" err="1">
                <a:latin typeface="David" panose="020E0502060401010101" pitchFamily="34" charset="-79"/>
                <a:cs typeface="David" panose="020E0502060401010101" pitchFamily="34" charset="-79"/>
              </a:rPr>
              <a:t>לתפקידי</a:t>
            </a:r>
            <a:r>
              <a:rPr sz="1800" dirty="0">
                <a:latin typeface="David" panose="020E0502060401010101" pitchFamily="34" charset="-79"/>
                <a:cs typeface="David" panose="020E0502060401010101" pitchFamily="34" charset="-79"/>
              </a:rPr>
              <a:t> </a:t>
            </a:r>
            <a:r>
              <a:rPr sz="1800" dirty="0" err="1">
                <a:latin typeface="David" panose="020E0502060401010101" pitchFamily="34" charset="-79"/>
                <a:cs typeface="David" panose="020E0502060401010101" pitchFamily="34" charset="-79"/>
              </a:rPr>
              <a:t>פיקוד</a:t>
            </a:r>
            <a:r>
              <a:rPr sz="1800" dirty="0">
                <a:latin typeface="David" panose="020E0502060401010101" pitchFamily="34" charset="-79"/>
                <a:cs typeface="David" panose="020E0502060401010101" pitchFamily="34" charset="-79"/>
              </a:rPr>
              <a:t> </a:t>
            </a:r>
            <a:r>
              <a:rPr sz="1800" dirty="0" err="1">
                <a:latin typeface="David" panose="020E0502060401010101" pitchFamily="34" charset="-79"/>
                <a:cs typeface="David" panose="020E0502060401010101" pitchFamily="34" charset="-79"/>
              </a:rPr>
              <a:t>וניהול</a:t>
            </a:r>
            <a:r>
              <a:rPr sz="1800" dirty="0">
                <a:latin typeface="David" panose="020E0502060401010101" pitchFamily="34" charset="-79"/>
                <a:cs typeface="David" panose="020E0502060401010101" pitchFamily="34" charset="-79"/>
              </a:rPr>
              <a:t> </a:t>
            </a:r>
            <a:r>
              <a:rPr sz="1800" dirty="0" err="1">
                <a:latin typeface="David" panose="020E0502060401010101" pitchFamily="34" charset="-79"/>
                <a:cs typeface="David" panose="020E0502060401010101" pitchFamily="34" charset="-79"/>
              </a:rPr>
              <a:t>בכירים</a:t>
            </a:r>
            <a:endParaRPr sz="1800" dirty="0">
              <a:latin typeface="David" panose="020E0502060401010101" pitchFamily="34" charset="-79"/>
              <a:cs typeface="David" panose="020E0502060401010101" pitchFamily="34" charset="-79"/>
            </a:endParaRPr>
          </a:p>
          <a:p>
            <a:pPr algn="l">
              <a:lnSpc>
                <a:spcPct val="150000"/>
              </a:lnSpc>
              <a:spcBef>
                <a:spcPts val="375"/>
              </a:spcBef>
              <a:buNone/>
              <a:defRPr sz="2400"/>
            </a:pPr>
            <a:r>
              <a:rPr sz="2100" dirty="0" err="1">
                <a:latin typeface="David" panose="020E0502060401010101" pitchFamily="34" charset="-79"/>
                <a:cs typeface="David" panose="020E0502060401010101" pitchFamily="34" charset="-79"/>
              </a:rPr>
              <a:t>החלטת</a:t>
            </a:r>
            <a:r>
              <a:rPr sz="2100" dirty="0">
                <a:latin typeface="David" panose="020E0502060401010101" pitchFamily="34" charset="-79"/>
                <a:cs typeface="David" panose="020E0502060401010101" pitchFamily="34" charset="-79"/>
              </a:rPr>
              <a:t> </a:t>
            </a:r>
            <a:r>
              <a:rPr sz="2100" dirty="0" err="1">
                <a:latin typeface="David" panose="020E0502060401010101" pitchFamily="34" charset="-79"/>
                <a:cs typeface="David" panose="020E0502060401010101" pitchFamily="34" charset="-79"/>
              </a:rPr>
              <a:t>ממשלת</a:t>
            </a:r>
            <a:r>
              <a:rPr sz="2100" dirty="0">
                <a:latin typeface="David" panose="020E0502060401010101" pitchFamily="34" charset="-79"/>
                <a:cs typeface="David" panose="020E0502060401010101" pitchFamily="34" charset="-79"/>
              </a:rPr>
              <a:t> </a:t>
            </a:r>
            <a:r>
              <a:rPr sz="2100" dirty="0" err="1">
                <a:latin typeface="David" panose="020E0502060401010101" pitchFamily="34" charset="-79"/>
                <a:cs typeface="David" panose="020E0502060401010101" pitchFamily="34" charset="-79"/>
              </a:rPr>
              <a:t>ישראל</a:t>
            </a:r>
            <a:r>
              <a:rPr sz="2100" dirty="0">
                <a:latin typeface="David" panose="020E0502060401010101" pitchFamily="34" charset="-79"/>
                <a:cs typeface="David" panose="020E0502060401010101" pitchFamily="34" charset="-79"/>
              </a:rPr>
              <a:t> </a:t>
            </a:r>
            <a:r>
              <a:rPr sz="2100" dirty="0" err="1">
                <a:latin typeface="David" panose="020E0502060401010101" pitchFamily="34" charset="-79"/>
                <a:cs typeface="David" panose="020E0502060401010101" pitchFamily="34" charset="-79"/>
              </a:rPr>
              <a:t>מה</a:t>
            </a:r>
            <a:r>
              <a:rPr lang="he-IL" sz="2100" dirty="0">
                <a:latin typeface="David" panose="020E0502060401010101" pitchFamily="34" charset="-79"/>
                <a:cs typeface="David" panose="020E0502060401010101" pitchFamily="34" charset="-79"/>
              </a:rPr>
              <a:t>-</a:t>
            </a:r>
            <a:r>
              <a:rPr sz="1800" dirty="0">
                <a:latin typeface="David" panose="020E0502060401010101" pitchFamily="34" charset="-79"/>
                <a:cs typeface="David" panose="020E0502060401010101" pitchFamily="34" charset="-79"/>
              </a:rPr>
              <a:t>23</a:t>
            </a:r>
            <a:r>
              <a:rPr sz="2100" dirty="0">
                <a:latin typeface="David" panose="020E0502060401010101" pitchFamily="34" charset="-79"/>
                <a:cs typeface="David" panose="020E0502060401010101" pitchFamily="34" charset="-79"/>
              </a:rPr>
              <a:t> </a:t>
            </a:r>
            <a:r>
              <a:rPr lang="he-IL" sz="2100" dirty="0">
                <a:latin typeface="David" panose="020E0502060401010101" pitchFamily="34" charset="-79"/>
                <a:cs typeface="David" panose="020E0502060401010101" pitchFamily="34" charset="-79"/>
              </a:rPr>
              <a:t> </a:t>
            </a:r>
            <a:r>
              <a:rPr sz="2100" dirty="0" err="1">
                <a:latin typeface="David" panose="020E0502060401010101" pitchFamily="34" charset="-79"/>
                <a:cs typeface="David" panose="020E0502060401010101" pitchFamily="34" charset="-79"/>
              </a:rPr>
              <a:t>במאי</a:t>
            </a:r>
            <a:r>
              <a:rPr sz="2100" dirty="0">
                <a:latin typeface="David" panose="020E0502060401010101" pitchFamily="34" charset="-79"/>
                <a:cs typeface="David" panose="020E0502060401010101" pitchFamily="34" charset="-79"/>
              </a:rPr>
              <a:t> 1976</a:t>
            </a:r>
          </a:p>
        </p:txBody>
      </p:sp>
      <p:pic>
        <p:nvPicPr>
          <p:cNvPr id="89" name="מבל חדש.jpg" descr="מבל חדש"/>
          <p:cNvPicPr>
            <a:picLocks noChangeAspect="1"/>
          </p:cNvPicPr>
          <p:nvPr/>
        </p:nvPicPr>
        <p:blipFill>
          <a:blip r:embed="rId4">
            <a:extLst/>
          </a:blip>
          <a:stretch>
            <a:fillRect/>
          </a:stretch>
        </p:blipFill>
        <p:spPr>
          <a:xfrm>
            <a:off x="609944" y="308763"/>
            <a:ext cx="876487" cy="917972"/>
          </a:xfrm>
          <a:prstGeom prst="rect">
            <a:avLst/>
          </a:prstGeom>
          <a:ln w="12700" cap="flat">
            <a:noFill/>
            <a:miter lim="400000"/>
          </a:ln>
          <a:effectLst/>
        </p:spPr>
      </p:pic>
      <p:pic>
        <p:nvPicPr>
          <p:cNvPr id="90" name="U-IDF1.png" descr="U-IDF1"/>
          <p:cNvPicPr>
            <a:picLocks noChangeAspect="1"/>
          </p:cNvPicPr>
          <p:nvPr/>
        </p:nvPicPr>
        <p:blipFill>
          <a:blip r:embed="rId5">
            <a:extLst/>
          </a:blip>
          <a:stretch>
            <a:fillRect/>
          </a:stretch>
        </p:blipFill>
        <p:spPr>
          <a:xfrm>
            <a:off x="10609766" y="211858"/>
            <a:ext cx="1125382" cy="981075"/>
          </a:xfrm>
          <a:prstGeom prst="rect">
            <a:avLst/>
          </a:prstGeom>
          <a:ln w="12700" cap="flat">
            <a:noFill/>
            <a:miter lim="400000"/>
          </a:ln>
          <a:effectLst/>
        </p:spPr>
      </p:pic>
    </p:spTree>
    <p:extLst>
      <p:ext uri="{BB962C8B-B14F-4D97-AF65-F5344CB8AC3E}">
        <p14:creationId xmlns:p14="http://schemas.microsoft.com/office/powerpoint/2010/main" val="408555949"/>
      </p:ext>
    </p:extLst>
  </p:cSld>
  <p:clrMapOvr>
    <a:masterClrMapping/>
  </p:clrMapOvr>
  <p:transition spd="slow"/>
</p:sld>
</file>

<file path=ppt/slides/slide10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תמונה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62685" y="95250"/>
            <a:ext cx="4473677" cy="6667499"/>
          </a:xfrm>
          <a:prstGeom prst="rect">
            <a:avLst/>
          </a:prstGeom>
        </p:spPr>
      </p:pic>
      <p:pic>
        <p:nvPicPr>
          <p:cNvPr id="4" name="תמונה 3"/>
          <p:cNvPicPr>
            <a:picLocks noChangeAspect="1"/>
          </p:cNvPicPr>
          <p:nvPr/>
        </p:nvPicPr>
        <p:blipFill rotWithShape="1">
          <a:blip r:embed="rId2" cstate="print">
            <a:extLst>
              <a:ext uri="{28A0092B-C50C-407E-A947-70E740481C1C}">
                <a14:useLocalDpi xmlns:a14="http://schemas.microsoft.com/office/drawing/2010/main" val="0"/>
              </a:ext>
            </a:extLst>
          </a:blip>
          <a:srcRect l="-1889" t="39477" r="539" b="-358"/>
          <a:stretch/>
        </p:blipFill>
        <p:spPr>
          <a:xfrm>
            <a:off x="423936" y="461132"/>
            <a:ext cx="7038749" cy="6301617"/>
          </a:xfrm>
          <a:prstGeom prst="rect">
            <a:avLst/>
          </a:prstGeom>
        </p:spPr>
      </p:pic>
    </p:spTree>
    <p:extLst>
      <p:ext uri="{BB962C8B-B14F-4D97-AF65-F5344CB8AC3E}">
        <p14:creationId xmlns:p14="http://schemas.microsoft.com/office/powerpoint/2010/main" val="3795050900"/>
      </p:ext>
    </p:extLst>
  </p:cSld>
  <p:clrMapOvr>
    <a:masterClrMapping/>
  </p:clrMapOvr>
  <p:transition spd="med"/>
</p:sld>
</file>

<file path=ppt/slides/slide10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תמונה 1"/>
          <p:cNvPicPr>
            <a:picLocks noChangeAspect="1"/>
          </p:cNvPicPr>
          <p:nvPr/>
        </p:nvPicPr>
        <p:blipFill rotWithShape="1">
          <a:blip r:embed="rId2" cstate="print">
            <a:extLst>
              <a:ext uri="{28A0092B-C50C-407E-A947-70E740481C1C}">
                <a14:useLocalDpi xmlns:a14="http://schemas.microsoft.com/office/drawing/2010/main" val="0"/>
              </a:ext>
            </a:extLst>
          </a:blip>
          <a:srcRect t="2167" b="9276"/>
          <a:stretch/>
        </p:blipFill>
        <p:spPr>
          <a:xfrm>
            <a:off x="7074245" y="0"/>
            <a:ext cx="5191433" cy="6896070"/>
          </a:xfrm>
          <a:prstGeom prst="rect">
            <a:avLst/>
          </a:prstGeom>
        </p:spPr>
      </p:pic>
      <p:pic>
        <p:nvPicPr>
          <p:cNvPr id="3" name="תמונה 2"/>
          <p:cNvPicPr>
            <a:picLocks noChangeAspect="1"/>
          </p:cNvPicPr>
          <p:nvPr/>
        </p:nvPicPr>
        <p:blipFill rotWithShape="1">
          <a:blip r:embed="rId2" cstate="print">
            <a:extLst>
              <a:ext uri="{28A0092B-C50C-407E-A947-70E740481C1C}">
                <a14:useLocalDpi xmlns:a14="http://schemas.microsoft.com/office/drawing/2010/main" val="0"/>
              </a:ext>
            </a:extLst>
          </a:blip>
          <a:srcRect l="7631" t="40367" r="10183" b="10642"/>
          <a:stretch/>
        </p:blipFill>
        <p:spPr>
          <a:xfrm>
            <a:off x="314632" y="622162"/>
            <a:ext cx="6759613" cy="6044109"/>
          </a:xfrm>
          <a:prstGeom prst="rect">
            <a:avLst/>
          </a:prstGeom>
        </p:spPr>
      </p:pic>
    </p:spTree>
    <p:extLst>
      <p:ext uri="{BB962C8B-B14F-4D97-AF65-F5344CB8AC3E}">
        <p14:creationId xmlns:p14="http://schemas.microsoft.com/office/powerpoint/2010/main" val="1309127871"/>
      </p:ext>
    </p:extLst>
  </p:cSld>
  <p:clrMapOvr>
    <a:masterClrMapping/>
  </p:clrMapOvr>
  <p:transition spd="med"/>
</p:sld>
</file>

<file path=ppt/slides/slide10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2" name="כותרת 1"/>
          <p:cNvSpPr>
            <a:spLocks noGrp="1"/>
          </p:cNvSpPr>
          <p:nvPr>
            <p:ph type="title"/>
          </p:nvPr>
        </p:nvSpPr>
        <p:spPr>
          <a:xfrm>
            <a:off x="2136775" y="228600"/>
            <a:ext cx="8153400" cy="990600"/>
          </a:xfrm>
        </p:spPr>
        <p:txBody>
          <a:bodyPr/>
          <a:lstStyle/>
          <a:p>
            <a:pPr algn="ctr"/>
            <a:r>
              <a:rPr lang="he-IL" sz="3600" b="1" dirty="0">
                <a:solidFill>
                  <a:schemeClr val="accent1"/>
                </a:solidFill>
                <a:cs typeface="David" pitchFamily="2" charset="-79"/>
              </a:rPr>
              <a:t>חזון מב"ל</a:t>
            </a:r>
          </a:p>
        </p:txBody>
      </p:sp>
      <p:sp>
        <p:nvSpPr>
          <p:cNvPr id="5" name="מציין מיקום תוכן 4"/>
          <p:cNvSpPr>
            <a:spLocks noGrp="1"/>
          </p:cNvSpPr>
          <p:nvPr>
            <p:ph sz="quarter" idx="1"/>
          </p:nvPr>
        </p:nvSpPr>
        <p:spPr>
          <a:xfrm>
            <a:off x="766915" y="1231770"/>
            <a:ext cx="10746658" cy="4999856"/>
          </a:xfrm>
        </p:spPr>
        <p:txBody>
          <a:bodyPr>
            <a:noAutofit/>
          </a:bodyPr>
          <a:lstStyle/>
          <a:p>
            <a:pPr>
              <a:buClr>
                <a:schemeClr val="accent1">
                  <a:lumMod val="50000"/>
                </a:schemeClr>
              </a:buClr>
              <a:buSzPct val="100000"/>
              <a:defRPr/>
            </a:pPr>
            <a:r>
              <a:rPr lang="he-IL" sz="1800" dirty="0">
                <a:latin typeface="David" panose="020E0502060401010101" pitchFamily="34" charset="-79"/>
                <a:cs typeface="David" panose="020E0502060401010101" pitchFamily="34" charset="-79"/>
              </a:rPr>
              <a:t>המכללה לביטחון לאומי תהווה מוסד עילית מרכזי ומוביל, אשר יכשיר, יעצב וישביח את הנהגת הביטחון הלאומי הבכירה של מדינת ישראל. המכללה תהווה מוקד של ידע ומקצועיות בתחום הביטחון הלאומי;</a:t>
            </a:r>
            <a:endParaRPr lang="en-US" sz="1800" dirty="0">
              <a:latin typeface="David" panose="020E0502060401010101" pitchFamily="34" charset="-79"/>
              <a:cs typeface="David" panose="020E0502060401010101" pitchFamily="34" charset="-79"/>
            </a:endParaRPr>
          </a:p>
          <a:p>
            <a:pPr>
              <a:buClr>
                <a:schemeClr val="accent1">
                  <a:lumMod val="50000"/>
                </a:schemeClr>
              </a:buClr>
              <a:buSzPct val="100000"/>
              <a:defRPr/>
            </a:pPr>
            <a:r>
              <a:rPr lang="he-IL" sz="1800" dirty="0">
                <a:latin typeface="David" panose="020E0502060401010101" pitchFamily="34" charset="-79"/>
                <a:cs typeface="David" panose="020E0502060401010101" pitchFamily="34" charset="-79"/>
              </a:rPr>
              <a:t>המכללה לביטחון לאומי תכלול בין שורותיה, סגל ותלמידים, מצטיינים ובולטים במערכות הביטחון והממשל. למידה במכללה תהווה תנאי הכרחי לאיוש תפקידים בכירים במערכות אלו;</a:t>
            </a:r>
            <a:endParaRPr lang="en-US" sz="1800" dirty="0">
              <a:latin typeface="David" panose="020E0502060401010101" pitchFamily="34" charset="-79"/>
              <a:cs typeface="David" panose="020E0502060401010101" pitchFamily="34" charset="-79"/>
            </a:endParaRPr>
          </a:p>
          <a:p>
            <a:pPr>
              <a:buClr>
                <a:schemeClr val="accent1">
                  <a:lumMod val="50000"/>
                </a:schemeClr>
              </a:buClr>
              <a:buSzPct val="100000"/>
              <a:defRPr/>
            </a:pPr>
            <a:r>
              <a:rPr lang="he-IL" sz="1800" dirty="0">
                <a:latin typeface="David" panose="020E0502060401010101" pitchFamily="34" charset="-79"/>
                <a:cs typeface="David" panose="020E0502060401010101" pitchFamily="34" charset="-79"/>
              </a:rPr>
              <a:t>המכללה לביטחון לאומי תשאף למצוינות ולחדשנות בכל תחומי הלימוד והעיסוק, בכל הקשור לצוות ההוראה, לתכנים ולמתודות המשקפים את חזית הידע בעולם, כמו גם לביסוסה של תפיסת הוראה איכותית ומתקדמת, אשר תשלב ידע תיאורטי ומעשי, ותישען על מקורות ההוראה והמחקר המקצועיים והמובילים בארץ ובעולם;</a:t>
            </a:r>
            <a:endParaRPr lang="en-US" sz="1800" dirty="0">
              <a:latin typeface="David" panose="020E0502060401010101" pitchFamily="34" charset="-79"/>
              <a:cs typeface="David" panose="020E0502060401010101" pitchFamily="34" charset="-79"/>
            </a:endParaRPr>
          </a:p>
          <a:p>
            <a:pPr>
              <a:buClr>
                <a:schemeClr val="accent1">
                  <a:lumMod val="50000"/>
                </a:schemeClr>
              </a:buClr>
              <a:buSzPct val="100000"/>
              <a:defRPr/>
            </a:pPr>
            <a:r>
              <a:rPr lang="he-IL" sz="1800" dirty="0">
                <a:latin typeface="David" panose="020E0502060401010101" pitchFamily="34" charset="-79"/>
                <a:cs typeface="David" panose="020E0502060401010101" pitchFamily="34" charset="-79"/>
              </a:rPr>
              <a:t>המכללה לביטחון לאומי תהווה מנוף ומוקד לפיתוח ידע חדשני </a:t>
            </a:r>
            <a:r>
              <a:rPr lang="he-IL" sz="1800" dirty="0" err="1">
                <a:latin typeface="David" panose="020E0502060401010101" pitchFamily="34" charset="-79"/>
                <a:cs typeface="David" panose="020E0502060401010101" pitchFamily="34" charset="-79"/>
              </a:rPr>
              <a:t>ולאתגור</a:t>
            </a:r>
            <a:r>
              <a:rPr lang="he-IL" sz="1800" dirty="0">
                <a:latin typeface="David" panose="020E0502060401010101" pitchFamily="34" charset="-79"/>
                <a:cs typeface="David" panose="020E0502060401010101" pitchFamily="34" charset="-79"/>
              </a:rPr>
              <a:t> תפיסות עבור צה"ל ומערכות הבטל"ם, לרבות באמצעות כינון מוסד מחקרי איכותי. המכללה תקיים אינטראקציה מתמדת עם מוסדות הוראה ומחקר, במערכות מקבילות בארץ ובעולם. באמצעות אלה, היא תשאף להשיג קשב משמעותי בקרב מערכות השלטון וכך תוכל להשפיע על החלטותיו; </a:t>
            </a:r>
            <a:endParaRPr lang="en-US" sz="1800" dirty="0">
              <a:latin typeface="David" panose="020E0502060401010101" pitchFamily="34" charset="-79"/>
              <a:cs typeface="David" panose="020E0502060401010101" pitchFamily="34" charset="-79"/>
            </a:endParaRPr>
          </a:p>
          <a:p>
            <a:pPr>
              <a:buClr>
                <a:schemeClr val="accent1">
                  <a:lumMod val="50000"/>
                </a:schemeClr>
              </a:buClr>
              <a:buSzPct val="100000"/>
              <a:defRPr/>
            </a:pPr>
            <a:r>
              <a:rPr lang="he-IL" sz="1800" dirty="0">
                <a:latin typeface="David" panose="020E0502060401010101" pitchFamily="34" charset="-79"/>
                <a:cs typeface="David" panose="020E0502060401010101" pitchFamily="34" charset="-79"/>
              </a:rPr>
              <a:t>בוגרי המכללה לביטחון לאומי יאופיינו כמומחים וכמצוינים בתחומם, בעלי חשיבה, הנושאת תו של איכות מקצועית ייחודית, אשר תתרום לטיוב תהליכי קבלת ההחלטות ברמה הלאומית. הלומדים במכללה יהיו מצויים ובקיאים בהוויה המתמדת והמשתנה של מדינת ישראל, במגמה לחזקה ולקדמה מתוך אחריות ממלכתית;                                     </a:t>
            </a:r>
            <a:endParaRPr lang="en-US" sz="1800" dirty="0">
              <a:latin typeface="David" panose="020E0502060401010101" pitchFamily="34" charset="-79"/>
              <a:cs typeface="David" panose="020E0502060401010101" pitchFamily="34" charset="-79"/>
            </a:endParaRPr>
          </a:p>
          <a:p>
            <a:pPr>
              <a:buClr>
                <a:schemeClr val="accent1">
                  <a:lumMod val="50000"/>
                </a:schemeClr>
              </a:buClr>
              <a:buSzPct val="100000"/>
              <a:defRPr/>
            </a:pPr>
            <a:r>
              <a:rPr lang="he-IL" sz="1800" dirty="0">
                <a:latin typeface="David" panose="020E0502060401010101" pitchFamily="34" charset="-79"/>
                <a:cs typeface="David" panose="020E0502060401010101" pitchFamily="34" charset="-79"/>
              </a:rPr>
              <a:t>המכללה לביטחון לאומי תפעל לקידום תפיסות </a:t>
            </a:r>
            <a:r>
              <a:rPr lang="he-IL" sz="1800" dirty="0" err="1">
                <a:latin typeface="David" panose="020E0502060401010101" pitchFamily="34" charset="-79"/>
                <a:cs typeface="David" panose="020E0502060401010101" pitchFamily="34" charset="-79"/>
              </a:rPr>
              <a:t>שילוביות</a:t>
            </a:r>
            <a:r>
              <a:rPr lang="he-IL" sz="1800" dirty="0">
                <a:latin typeface="David" panose="020E0502060401010101" pitchFamily="34" charset="-79"/>
                <a:cs typeface="David" panose="020E0502060401010101" pitchFamily="34" charset="-79"/>
              </a:rPr>
              <a:t> בקרב קהילת הבטל"ם בישראל, תשקוד על יצירת שפה משותפת בין הלומדים ותטמיע תרבות ונורמות של חשיבה, של אחריות ושל שיתוף פעולה מערכתי.</a:t>
            </a:r>
          </a:p>
          <a:p>
            <a:pPr>
              <a:buClr>
                <a:schemeClr val="accent1">
                  <a:lumMod val="50000"/>
                </a:schemeClr>
              </a:buClr>
              <a:buSzPct val="100000"/>
              <a:defRPr/>
            </a:pPr>
            <a:r>
              <a:rPr lang="he-IL" sz="1800" dirty="0">
                <a:solidFill>
                  <a:srgbClr val="0070C0"/>
                </a:solidFill>
                <a:latin typeface="David" panose="020E0502060401010101" pitchFamily="34" charset="-79"/>
                <a:cs typeface="David" panose="020E0502060401010101" pitchFamily="34" charset="-79"/>
              </a:rPr>
              <a:t>המב"ל </a:t>
            </a:r>
            <a:r>
              <a:rPr lang="he-IL" sz="1800" b="1" dirty="0">
                <a:solidFill>
                  <a:srgbClr val="0070C0"/>
                </a:solidFill>
                <a:latin typeface="David" panose="020E0502060401010101" pitchFamily="34" charset="-79"/>
                <a:cs typeface="David" panose="020E0502060401010101" pitchFamily="34" charset="-79"/>
              </a:rPr>
              <a:t>ככלי אופרטיבי ליצירת הערכת מצב ביטחונית עכשווית </a:t>
            </a:r>
            <a:r>
              <a:rPr lang="he-IL" sz="1800" dirty="0">
                <a:solidFill>
                  <a:srgbClr val="0070C0"/>
                </a:solidFill>
                <a:latin typeface="David" panose="020E0502060401010101" pitchFamily="34" charset="-79"/>
                <a:cs typeface="David" panose="020E0502060401010101" pitchFamily="34" charset="-79"/>
              </a:rPr>
              <a:t>למדינת ישראל כנגזרת ממפג</a:t>
            </a:r>
            <a:r>
              <a:rPr lang="he-IL" sz="1800" b="1" dirty="0">
                <a:solidFill>
                  <a:srgbClr val="0070C0"/>
                </a:solidFill>
                <a:latin typeface="David" panose="020E0502060401010101" pitchFamily="34" charset="-79"/>
                <a:cs typeface="David" panose="020E0502060401010101" pitchFamily="34" charset="-79"/>
              </a:rPr>
              <a:t>שים עם בכירים, סיורים והתנסויות</a:t>
            </a:r>
            <a:r>
              <a:rPr lang="he-IL" sz="1800" dirty="0">
                <a:solidFill>
                  <a:srgbClr val="0070C0"/>
                </a:solidFill>
                <a:latin typeface="David" panose="020E0502060401010101" pitchFamily="34" charset="-79"/>
                <a:cs typeface="David" panose="020E0502060401010101" pitchFamily="34" charset="-79"/>
              </a:rPr>
              <a:t>, </a:t>
            </a:r>
            <a:r>
              <a:rPr lang="he-IL" sz="1800" b="1" dirty="0">
                <a:solidFill>
                  <a:srgbClr val="0070C0"/>
                </a:solidFill>
                <a:latin typeface="David" panose="020E0502060401010101" pitchFamily="34" charset="-79"/>
                <a:cs typeface="David" panose="020E0502060401010101" pitchFamily="34" charset="-79"/>
              </a:rPr>
              <a:t>הניסיון איתו </a:t>
            </a:r>
            <a:r>
              <a:rPr lang="he-IL" sz="1800" dirty="0">
                <a:solidFill>
                  <a:srgbClr val="0070C0"/>
                </a:solidFill>
                <a:latin typeface="David" panose="020E0502060401010101" pitchFamily="34" charset="-79"/>
                <a:cs typeface="David" panose="020E0502060401010101" pitchFamily="34" charset="-79"/>
              </a:rPr>
              <a:t>הגיעו החניכים </a:t>
            </a:r>
            <a:r>
              <a:rPr lang="he-IL" sz="1800" b="1" dirty="0">
                <a:solidFill>
                  <a:srgbClr val="0070C0"/>
                </a:solidFill>
                <a:latin typeface="David" panose="020E0502060401010101" pitchFamily="34" charset="-79"/>
                <a:cs typeface="David" panose="020E0502060401010101" pitchFamily="34" charset="-79"/>
              </a:rPr>
              <a:t>ומחקרי עבודות הגמר </a:t>
            </a:r>
            <a:r>
              <a:rPr lang="he-IL" sz="1800" dirty="0">
                <a:solidFill>
                  <a:srgbClr val="0070C0"/>
                </a:solidFill>
                <a:latin typeface="David" panose="020E0502060401010101" pitchFamily="34" charset="-79"/>
                <a:cs typeface="David" panose="020E0502060401010101" pitchFamily="34" charset="-79"/>
              </a:rPr>
              <a:t>אותם יבצעו (בדומה ל </a:t>
            </a:r>
            <a:r>
              <a:rPr lang="en-US" sz="1800" dirty="0">
                <a:solidFill>
                  <a:srgbClr val="0070C0"/>
                </a:solidFill>
                <a:latin typeface="David" panose="020E0502060401010101" pitchFamily="34" charset="-79"/>
                <a:cs typeface="David" panose="020E0502060401010101" pitchFamily="34" charset="-79"/>
              </a:rPr>
              <a:t>RCDS</a:t>
            </a:r>
            <a:r>
              <a:rPr lang="he-IL" sz="1800" dirty="0">
                <a:solidFill>
                  <a:srgbClr val="0070C0"/>
                </a:solidFill>
                <a:latin typeface="David" panose="020E0502060401010101" pitchFamily="34" charset="-79"/>
                <a:cs typeface="David" panose="020E0502060401010101" pitchFamily="34" charset="-79"/>
              </a:rPr>
              <a:t>)</a:t>
            </a:r>
            <a:endParaRPr lang="en-US" sz="1800" dirty="0">
              <a:solidFill>
                <a:srgbClr val="0070C0"/>
              </a:solidFill>
              <a:latin typeface="David" panose="020E0502060401010101" pitchFamily="34" charset="-79"/>
              <a:cs typeface="David" panose="020E0502060401010101" pitchFamily="34" charset="-79"/>
            </a:endParaRPr>
          </a:p>
          <a:p>
            <a:pPr>
              <a:buClr>
                <a:schemeClr val="accent1">
                  <a:lumMod val="50000"/>
                </a:schemeClr>
              </a:buClr>
              <a:buSzPct val="100000"/>
              <a:defRPr/>
            </a:pPr>
            <a:endParaRPr lang="he-IL" sz="1800" dirty="0">
              <a:latin typeface="David" panose="020E0502060401010101" pitchFamily="34" charset="-79"/>
              <a:cs typeface="David" panose="020E0502060401010101" pitchFamily="34" charset="-79"/>
            </a:endParaRPr>
          </a:p>
          <a:p>
            <a:pPr marL="0" indent="0">
              <a:lnSpc>
                <a:spcPct val="150000"/>
              </a:lnSpc>
              <a:buClr>
                <a:schemeClr val="accent1">
                  <a:lumMod val="50000"/>
                </a:schemeClr>
              </a:buClr>
              <a:buSzPct val="100000"/>
              <a:buNone/>
              <a:defRPr/>
            </a:pPr>
            <a:endParaRPr lang="he-IL" sz="1800" dirty="0">
              <a:latin typeface="David" panose="020E0502060401010101" pitchFamily="34" charset="-79"/>
              <a:cs typeface="David" panose="020E0502060401010101" pitchFamily="34" charset="-79"/>
            </a:endParaRPr>
          </a:p>
          <a:p>
            <a:pPr>
              <a:lnSpc>
                <a:spcPct val="150000"/>
              </a:lnSpc>
              <a:buClr>
                <a:schemeClr val="accent1">
                  <a:lumMod val="50000"/>
                </a:schemeClr>
              </a:buClr>
              <a:buSzPct val="100000"/>
              <a:defRPr/>
            </a:pPr>
            <a:endParaRPr lang="he-IL" sz="1800" dirty="0">
              <a:latin typeface="David" panose="020E0502060401010101" pitchFamily="34" charset="-79"/>
              <a:cs typeface="David" panose="020E0502060401010101" pitchFamily="34" charset="-79"/>
            </a:endParaRPr>
          </a:p>
          <a:p>
            <a:pPr marL="0" indent="0">
              <a:lnSpc>
                <a:spcPct val="150000"/>
              </a:lnSpc>
              <a:buClr>
                <a:schemeClr val="accent1">
                  <a:lumMod val="50000"/>
                </a:schemeClr>
              </a:buClr>
              <a:buSzPct val="100000"/>
              <a:buNone/>
              <a:defRPr/>
            </a:pPr>
            <a:endParaRPr lang="he-IL" sz="2400" b="1" dirty="0">
              <a:latin typeface="David" panose="020E0502060401010101" pitchFamily="34" charset="-79"/>
              <a:cs typeface="David" panose="020E0502060401010101" pitchFamily="34" charset="-79"/>
            </a:endParaRPr>
          </a:p>
          <a:p>
            <a:pPr marL="0" indent="0">
              <a:lnSpc>
                <a:spcPct val="200000"/>
              </a:lnSpc>
              <a:buClr>
                <a:schemeClr val="accent1">
                  <a:lumMod val="50000"/>
                </a:schemeClr>
              </a:buClr>
              <a:buSzPct val="100000"/>
              <a:buNone/>
              <a:defRPr/>
            </a:pPr>
            <a:endParaRPr lang="he-IL" sz="2400" dirty="0">
              <a:latin typeface="David" panose="020E0502060401010101" pitchFamily="34" charset="-79"/>
              <a:cs typeface="David" panose="020E0502060401010101" pitchFamily="34" charset="-79"/>
            </a:endParaRPr>
          </a:p>
          <a:p>
            <a:pPr marL="0" indent="0">
              <a:lnSpc>
                <a:spcPct val="200000"/>
              </a:lnSpc>
              <a:buClr>
                <a:schemeClr val="accent1">
                  <a:lumMod val="50000"/>
                </a:schemeClr>
              </a:buClr>
              <a:buSzPct val="100000"/>
              <a:buNone/>
              <a:defRPr/>
            </a:pPr>
            <a:endParaRPr lang="he-IL" sz="2400" dirty="0">
              <a:latin typeface="David" panose="020E0502060401010101" pitchFamily="34" charset="-79"/>
              <a:cs typeface="David" panose="020E0502060401010101" pitchFamily="34" charset="-79"/>
            </a:endParaRPr>
          </a:p>
          <a:p>
            <a:pPr marL="0" indent="0">
              <a:lnSpc>
                <a:spcPct val="200000"/>
              </a:lnSpc>
              <a:buClr>
                <a:schemeClr val="accent1">
                  <a:lumMod val="50000"/>
                </a:schemeClr>
              </a:buClr>
              <a:buSzPct val="100000"/>
              <a:buNone/>
              <a:defRPr/>
            </a:pPr>
            <a:endParaRPr lang="he-IL" sz="2400" dirty="0">
              <a:latin typeface="David" panose="020E0502060401010101" pitchFamily="34" charset="-79"/>
              <a:cs typeface="David" panose="020E0502060401010101" pitchFamily="34" charset="-79"/>
            </a:endParaRPr>
          </a:p>
          <a:p>
            <a:pPr marL="319088" lvl="1" indent="-319088">
              <a:lnSpc>
                <a:spcPct val="150000"/>
              </a:lnSpc>
              <a:spcBef>
                <a:spcPts val="700"/>
              </a:spcBef>
              <a:buClr>
                <a:schemeClr val="accent1">
                  <a:lumMod val="50000"/>
                </a:schemeClr>
              </a:buClr>
              <a:buSzPct val="100000"/>
              <a:defRPr/>
            </a:pPr>
            <a:endParaRPr lang="he-IL" sz="1800" dirty="0">
              <a:latin typeface="David" panose="020E0502060401010101" pitchFamily="34" charset="-79"/>
              <a:cs typeface="David" panose="020E0502060401010101" pitchFamily="34" charset="-79"/>
            </a:endParaRPr>
          </a:p>
          <a:p>
            <a:pPr>
              <a:lnSpc>
                <a:spcPct val="150000"/>
              </a:lnSpc>
              <a:buClr>
                <a:schemeClr val="accent1">
                  <a:lumMod val="50000"/>
                </a:schemeClr>
              </a:buClr>
              <a:buSzPct val="100000"/>
              <a:defRPr/>
            </a:pPr>
            <a:endParaRPr lang="he-IL" sz="1800" dirty="0">
              <a:latin typeface="David" panose="020E0502060401010101" pitchFamily="34" charset="-79"/>
              <a:cs typeface="David" panose="020E0502060401010101" pitchFamily="34" charset="-79"/>
            </a:endParaRPr>
          </a:p>
          <a:p>
            <a:pPr>
              <a:lnSpc>
                <a:spcPct val="150000"/>
              </a:lnSpc>
              <a:buClr>
                <a:schemeClr val="accent1">
                  <a:lumMod val="50000"/>
                </a:schemeClr>
              </a:buClr>
              <a:buSzPct val="100000"/>
              <a:defRPr/>
            </a:pPr>
            <a:endParaRPr lang="he-IL" sz="1800"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43206580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כותרת 1"/>
          <p:cNvSpPr>
            <a:spLocks noGrp="1"/>
          </p:cNvSpPr>
          <p:nvPr>
            <p:ph type="title" idx="4294967295"/>
          </p:nvPr>
        </p:nvSpPr>
        <p:spPr>
          <a:xfrm>
            <a:off x="877528" y="186327"/>
            <a:ext cx="10515600" cy="1325563"/>
          </a:xfrm>
        </p:spPr>
        <p:txBody>
          <a:bodyPr/>
          <a:lstStyle/>
          <a:p>
            <a:pPr algn="ctr"/>
            <a:r>
              <a:rPr lang="he-IL"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הגישה לעיצוב מ"ה</a:t>
            </a:r>
          </a:p>
        </p:txBody>
      </p:sp>
      <p:sp>
        <p:nvSpPr>
          <p:cNvPr id="3" name="מציין מיקום תוכן 2"/>
          <p:cNvSpPr>
            <a:spLocks noGrp="1"/>
          </p:cNvSpPr>
          <p:nvPr>
            <p:ph idx="4294967295"/>
          </p:nvPr>
        </p:nvSpPr>
        <p:spPr>
          <a:xfrm>
            <a:off x="825911" y="1268040"/>
            <a:ext cx="10586881" cy="5299908"/>
          </a:xfrm>
        </p:spPr>
        <p:txBody>
          <a:bodyPr>
            <a:noAutofit/>
          </a:bodyPr>
          <a:lstStyle/>
          <a:p>
            <a:pPr>
              <a:lnSpc>
                <a:spcPct val="150000"/>
              </a:lnSpc>
              <a:buClr>
                <a:schemeClr val="accent1"/>
              </a:buClr>
            </a:pPr>
            <a:r>
              <a:rPr lang="he-IL" sz="1800" b="1" dirty="0">
                <a:solidFill>
                  <a:schemeClr val="accent1">
                    <a:lumMod val="75000"/>
                  </a:schemeClr>
                </a:solidFill>
                <a:latin typeface="David" panose="020E0502060401010101" pitchFamily="34" charset="-79"/>
                <a:cs typeface="David" panose="020E0502060401010101" pitchFamily="34" charset="-79"/>
              </a:rPr>
              <a:t>יציאה מהפנתאון </a:t>
            </a:r>
            <a:r>
              <a:rPr lang="he-IL" sz="1800" dirty="0">
                <a:solidFill>
                  <a:schemeClr val="accent1">
                    <a:lumMod val="75000"/>
                  </a:schemeClr>
                </a:solidFill>
                <a:latin typeface="David" panose="020E0502060401010101" pitchFamily="34" charset="-79"/>
                <a:cs typeface="David" panose="020E0502060401010101" pitchFamily="34" charset="-79"/>
              </a:rPr>
              <a:t>כמודל מארגן (התוכן- המה?). ניתן לחדדו עם אשכולות נוספים </a:t>
            </a:r>
            <a:r>
              <a:rPr lang="he-IL" sz="1800" dirty="0">
                <a:solidFill>
                  <a:srgbClr val="FF0000"/>
                </a:solidFill>
                <a:latin typeface="David" panose="020E0502060401010101" pitchFamily="34" charset="-79"/>
                <a:cs typeface="David" panose="020E0502060401010101" pitchFamily="34" charset="-79"/>
              </a:rPr>
              <a:t>וחלוקה ל</a:t>
            </a:r>
            <a:r>
              <a:rPr lang="he-IL" sz="1800" u="sng" dirty="0">
                <a:solidFill>
                  <a:srgbClr val="FF0000"/>
                </a:solidFill>
                <a:latin typeface="David" panose="020E0502060401010101" pitchFamily="34" charset="-79"/>
                <a:cs typeface="David" panose="020E0502060401010101" pitchFamily="34" charset="-79"/>
              </a:rPr>
              <a:t>חובה</a:t>
            </a:r>
            <a:r>
              <a:rPr lang="he-IL" sz="1800" dirty="0">
                <a:solidFill>
                  <a:srgbClr val="FF0000"/>
                </a:solidFill>
                <a:latin typeface="David" panose="020E0502060401010101" pitchFamily="34" charset="-79"/>
                <a:cs typeface="David" panose="020E0502060401010101" pitchFamily="34" charset="-79"/>
              </a:rPr>
              <a:t>, </a:t>
            </a:r>
            <a:r>
              <a:rPr lang="he-IL" sz="1800" u="sng" dirty="0">
                <a:solidFill>
                  <a:srgbClr val="FF0000"/>
                </a:solidFill>
                <a:latin typeface="David" panose="020E0502060401010101" pitchFamily="34" charset="-79"/>
                <a:cs typeface="David" panose="020E0502060401010101" pitchFamily="34" charset="-79"/>
              </a:rPr>
              <a:t>ליבה</a:t>
            </a:r>
            <a:r>
              <a:rPr lang="he-IL" sz="1800" dirty="0">
                <a:solidFill>
                  <a:srgbClr val="FF0000"/>
                </a:solidFill>
                <a:latin typeface="David" panose="020E0502060401010101" pitchFamily="34" charset="-79"/>
                <a:cs typeface="David" panose="020E0502060401010101" pitchFamily="34" charset="-79"/>
              </a:rPr>
              <a:t> (חובת בחירה) </a:t>
            </a:r>
            <a:r>
              <a:rPr lang="he-IL" sz="1800" u="sng" dirty="0">
                <a:solidFill>
                  <a:srgbClr val="FF0000"/>
                </a:solidFill>
                <a:latin typeface="David" panose="020E0502060401010101" pitchFamily="34" charset="-79"/>
                <a:cs typeface="David" panose="020E0502060401010101" pitchFamily="34" charset="-79"/>
              </a:rPr>
              <a:t>ורשות</a:t>
            </a:r>
          </a:p>
          <a:p>
            <a:pPr>
              <a:lnSpc>
                <a:spcPct val="150000"/>
              </a:lnSpc>
              <a:buClr>
                <a:schemeClr val="accent1"/>
              </a:buClr>
            </a:pPr>
            <a:r>
              <a:rPr lang="he-IL" sz="1800" dirty="0">
                <a:solidFill>
                  <a:schemeClr val="accent1">
                    <a:lumMod val="75000"/>
                  </a:schemeClr>
                </a:solidFill>
                <a:latin typeface="David" panose="020E0502060401010101" pitchFamily="34" charset="-79"/>
                <a:cs typeface="David" panose="020E0502060401010101" pitchFamily="34" charset="-79"/>
              </a:rPr>
              <a:t>קביעת </a:t>
            </a:r>
            <a:r>
              <a:rPr lang="he-IL" sz="1800" b="1" dirty="0">
                <a:solidFill>
                  <a:schemeClr val="accent1">
                    <a:lumMod val="75000"/>
                  </a:schemeClr>
                </a:solidFill>
                <a:latin typeface="David" panose="020E0502060401010101" pitchFamily="34" charset="-79"/>
                <a:cs typeface="David" panose="020E0502060401010101" pitchFamily="34" charset="-79"/>
              </a:rPr>
              <a:t>מדיניות העומס </a:t>
            </a:r>
            <a:r>
              <a:rPr lang="he-IL" sz="1800" dirty="0">
                <a:solidFill>
                  <a:schemeClr val="accent1">
                    <a:lumMod val="75000"/>
                  </a:schemeClr>
                </a:solidFill>
                <a:latin typeface="David" panose="020E0502060401010101" pitchFamily="34" charset="-79"/>
                <a:cs typeface="David" panose="020E0502060401010101" pitchFamily="34" charset="-79"/>
              </a:rPr>
              <a:t>במחזור מ"ה- כמות והיקף קורסים אקדמיים, מטלות וקריאה וכו'</a:t>
            </a:r>
          </a:p>
          <a:p>
            <a:pPr>
              <a:lnSpc>
                <a:spcPct val="150000"/>
              </a:lnSpc>
              <a:buClr>
                <a:schemeClr val="accent1"/>
              </a:buClr>
            </a:pPr>
            <a:r>
              <a:rPr lang="he-IL" sz="1800" dirty="0">
                <a:solidFill>
                  <a:schemeClr val="accent1">
                    <a:lumMod val="75000"/>
                  </a:schemeClr>
                </a:solidFill>
                <a:latin typeface="David" panose="020E0502060401010101" pitchFamily="34" charset="-79"/>
                <a:cs typeface="David" panose="020E0502060401010101" pitchFamily="34" charset="-79"/>
              </a:rPr>
              <a:t>דיון על </a:t>
            </a:r>
            <a:r>
              <a:rPr lang="he-IL" sz="1800" b="1" dirty="0">
                <a:solidFill>
                  <a:schemeClr val="accent1">
                    <a:lumMod val="75000"/>
                  </a:schemeClr>
                </a:solidFill>
                <a:latin typeface="David" panose="020E0502060401010101" pitchFamily="34" charset="-79"/>
                <a:cs typeface="David" panose="020E0502060401010101" pitchFamily="34" charset="-79"/>
              </a:rPr>
              <a:t>התכנים היציבים </a:t>
            </a:r>
            <a:r>
              <a:rPr lang="he-IL" sz="1800" dirty="0">
                <a:solidFill>
                  <a:schemeClr val="accent1">
                    <a:lumMod val="75000"/>
                  </a:schemeClr>
                </a:solidFill>
                <a:latin typeface="David" panose="020E0502060401010101" pitchFamily="34" charset="-79"/>
                <a:cs typeface="David" panose="020E0502060401010101" pitchFamily="34" charset="-79"/>
              </a:rPr>
              <a:t>(80%) </a:t>
            </a:r>
            <a:r>
              <a:rPr lang="he-IL" sz="1800" dirty="0" err="1">
                <a:solidFill>
                  <a:schemeClr val="accent1">
                    <a:lumMod val="75000"/>
                  </a:schemeClr>
                </a:solidFill>
                <a:latin typeface="David" panose="020E0502060401010101" pitchFamily="34" charset="-79"/>
                <a:cs typeface="David" panose="020E0502060401010101" pitchFamily="34" charset="-79"/>
              </a:rPr>
              <a:t>במב"ל</a:t>
            </a:r>
            <a:r>
              <a:rPr lang="he-IL" sz="1800" dirty="0">
                <a:solidFill>
                  <a:schemeClr val="accent1">
                    <a:lumMod val="75000"/>
                  </a:schemeClr>
                </a:solidFill>
                <a:latin typeface="David" panose="020E0502060401010101" pitchFamily="34" charset="-79"/>
                <a:cs typeface="David" panose="020E0502060401010101" pitchFamily="34" charset="-79"/>
              </a:rPr>
              <a:t>- כל מדריך יציג את תכנים באחריותו</a:t>
            </a:r>
          </a:p>
          <a:p>
            <a:pPr lvl="1">
              <a:lnSpc>
                <a:spcPct val="100000"/>
              </a:lnSpc>
              <a:buClr>
                <a:schemeClr val="accent1"/>
              </a:buClr>
            </a:pPr>
            <a:r>
              <a:rPr lang="he-IL" sz="1600" dirty="0">
                <a:solidFill>
                  <a:schemeClr val="accent1">
                    <a:lumMod val="75000"/>
                  </a:schemeClr>
                </a:solidFill>
                <a:latin typeface="David" panose="020E0502060401010101" pitchFamily="34" charset="-79"/>
                <a:cs typeface="David" panose="020E0502060401010101" pitchFamily="34" charset="-79"/>
              </a:rPr>
              <a:t>א- התוכן </a:t>
            </a:r>
            <a:r>
              <a:rPr lang="he-IL" sz="1600" b="1" dirty="0">
                <a:solidFill>
                  <a:schemeClr val="accent1">
                    <a:lumMod val="75000"/>
                  </a:schemeClr>
                </a:solidFill>
                <a:latin typeface="David" panose="020E0502060401010101" pitchFamily="34" charset="-79"/>
                <a:cs typeface="David" panose="020E0502060401010101" pitchFamily="34" charset="-79"/>
              </a:rPr>
              <a:t>ממשיך</a:t>
            </a:r>
            <a:r>
              <a:rPr lang="he-IL" sz="1600" dirty="0">
                <a:solidFill>
                  <a:schemeClr val="accent1">
                    <a:lumMod val="75000"/>
                  </a:schemeClr>
                </a:solidFill>
                <a:latin typeface="David" panose="020E0502060401010101" pitchFamily="34" charset="-79"/>
                <a:cs typeface="David" panose="020E0502060401010101" pitchFamily="34" charset="-79"/>
              </a:rPr>
              <a:t> כמו במחזור מ"ד</a:t>
            </a:r>
          </a:p>
          <a:p>
            <a:pPr lvl="1">
              <a:lnSpc>
                <a:spcPct val="100000"/>
              </a:lnSpc>
              <a:buClr>
                <a:schemeClr val="accent1"/>
              </a:buClr>
            </a:pPr>
            <a:r>
              <a:rPr lang="he-IL" sz="1600" dirty="0">
                <a:solidFill>
                  <a:schemeClr val="accent1">
                    <a:lumMod val="75000"/>
                  </a:schemeClr>
                </a:solidFill>
                <a:latin typeface="David" panose="020E0502060401010101" pitchFamily="34" charset="-79"/>
                <a:cs typeface="David" panose="020E0502060401010101" pitchFamily="34" charset="-79"/>
              </a:rPr>
              <a:t>ב- התוכן  </a:t>
            </a:r>
            <a:r>
              <a:rPr lang="he-IL" sz="1600" b="1" dirty="0">
                <a:solidFill>
                  <a:schemeClr val="accent1">
                    <a:lumMod val="75000"/>
                  </a:schemeClr>
                </a:solidFill>
                <a:latin typeface="David" panose="020E0502060401010101" pitchFamily="34" charset="-79"/>
                <a:cs typeface="David" panose="020E0502060401010101" pitchFamily="34" charset="-79"/>
              </a:rPr>
              <a:t>לא ממשיך </a:t>
            </a:r>
            <a:r>
              <a:rPr lang="he-IL" sz="1600" dirty="0" err="1">
                <a:solidFill>
                  <a:schemeClr val="accent1">
                    <a:lumMod val="75000"/>
                  </a:schemeClr>
                </a:solidFill>
                <a:latin typeface="David" panose="020E0502060401010101" pitchFamily="34" charset="-79"/>
                <a:cs typeface="David" panose="020E0502060401010101" pitchFamily="34" charset="-79"/>
              </a:rPr>
              <a:t>במ"ה</a:t>
            </a:r>
            <a:endParaRPr lang="he-IL" sz="1600" dirty="0">
              <a:solidFill>
                <a:schemeClr val="accent1">
                  <a:lumMod val="75000"/>
                </a:schemeClr>
              </a:solidFill>
              <a:latin typeface="David" panose="020E0502060401010101" pitchFamily="34" charset="-79"/>
              <a:cs typeface="David" panose="020E0502060401010101" pitchFamily="34" charset="-79"/>
            </a:endParaRPr>
          </a:p>
          <a:p>
            <a:pPr lvl="1">
              <a:lnSpc>
                <a:spcPct val="100000"/>
              </a:lnSpc>
              <a:buClr>
                <a:schemeClr val="accent1"/>
              </a:buClr>
            </a:pPr>
            <a:r>
              <a:rPr lang="he-IL" sz="1600" dirty="0">
                <a:solidFill>
                  <a:schemeClr val="accent1">
                    <a:lumMod val="75000"/>
                  </a:schemeClr>
                </a:solidFill>
                <a:latin typeface="David" panose="020E0502060401010101" pitchFamily="34" charset="-79"/>
                <a:cs typeface="David" panose="020E0502060401010101" pitchFamily="34" charset="-79"/>
              </a:rPr>
              <a:t>ג- התוכן ממשיך עד נדרש לבצע </a:t>
            </a:r>
            <a:r>
              <a:rPr lang="he-IL" sz="1600" b="1" dirty="0">
                <a:solidFill>
                  <a:schemeClr val="accent1">
                    <a:lumMod val="75000"/>
                  </a:schemeClr>
                </a:solidFill>
                <a:latin typeface="David" panose="020E0502060401010101" pitchFamily="34" charset="-79"/>
                <a:cs typeface="David" panose="020E0502060401010101" pitchFamily="34" charset="-79"/>
              </a:rPr>
              <a:t>עליו מספר התאמות </a:t>
            </a:r>
            <a:r>
              <a:rPr lang="he-IL" sz="1600" dirty="0">
                <a:solidFill>
                  <a:schemeClr val="accent1">
                    <a:lumMod val="75000"/>
                  </a:schemeClr>
                </a:solidFill>
                <a:latin typeface="David" panose="020E0502060401010101" pitchFamily="34" charset="-79"/>
                <a:cs typeface="David" panose="020E0502060401010101" pitchFamily="34" charset="-79"/>
              </a:rPr>
              <a:t>(היקף הלימוד, מרצה, שיטת הוראה)</a:t>
            </a:r>
          </a:p>
          <a:p>
            <a:pPr>
              <a:lnSpc>
                <a:spcPct val="150000"/>
              </a:lnSpc>
              <a:buClr>
                <a:schemeClr val="accent1"/>
              </a:buClr>
            </a:pPr>
            <a:r>
              <a:rPr lang="he-IL" sz="1800" dirty="0">
                <a:solidFill>
                  <a:schemeClr val="accent1">
                    <a:lumMod val="75000"/>
                  </a:schemeClr>
                </a:solidFill>
                <a:latin typeface="David" panose="020E0502060401010101" pitchFamily="34" charset="-79"/>
                <a:cs typeface="David" panose="020E0502060401010101" pitchFamily="34" charset="-79"/>
              </a:rPr>
              <a:t>דיון על </a:t>
            </a:r>
            <a:r>
              <a:rPr lang="he-IL" sz="1800" b="1" dirty="0">
                <a:solidFill>
                  <a:schemeClr val="accent1">
                    <a:lumMod val="75000"/>
                  </a:schemeClr>
                </a:solidFill>
                <a:latin typeface="David" panose="020E0502060401010101" pitchFamily="34" charset="-79"/>
                <a:cs typeface="David" panose="020E0502060401010101" pitchFamily="34" charset="-79"/>
              </a:rPr>
              <a:t>התכנים הלא קבועים </a:t>
            </a:r>
            <a:r>
              <a:rPr lang="he-IL" sz="1800" dirty="0">
                <a:solidFill>
                  <a:schemeClr val="accent1">
                    <a:lumMod val="75000"/>
                  </a:schemeClr>
                </a:solidFill>
                <a:latin typeface="David" panose="020E0502060401010101" pitchFamily="34" charset="-79"/>
                <a:cs typeface="David" panose="020E0502060401010101" pitchFamily="34" charset="-79"/>
              </a:rPr>
              <a:t>במב"ל (20%)-</a:t>
            </a:r>
          </a:p>
          <a:p>
            <a:pPr lvl="1">
              <a:lnSpc>
                <a:spcPct val="150000"/>
              </a:lnSpc>
              <a:buClr>
                <a:schemeClr val="accent1"/>
              </a:buClr>
            </a:pPr>
            <a:r>
              <a:rPr lang="he-IL" sz="1600" dirty="0">
                <a:solidFill>
                  <a:schemeClr val="accent1">
                    <a:lumMod val="75000"/>
                  </a:schemeClr>
                </a:solidFill>
                <a:latin typeface="David" panose="020E0502060401010101" pitchFamily="34" charset="-79"/>
                <a:cs typeface="David" panose="020E0502060401010101" pitchFamily="34" charset="-79"/>
              </a:rPr>
              <a:t>כל מדריך יציג תוכן שמבחינתו נדרש להוריד (20%) עם הסבר מנומק ותוכן אלטרנטיבי (20%) להוסיף במקום</a:t>
            </a:r>
          </a:p>
          <a:p>
            <a:pPr>
              <a:lnSpc>
                <a:spcPct val="150000"/>
              </a:lnSpc>
              <a:buClr>
                <a:schemeClr val="accent1"/>
              </a:buClr>
            </a:pPr>
            <a:r>
              <a:rPr lang="he-IL" sz="1800" b="1" dirty="0">
                <a:solidFill>
                  <a:schemeClr val="accent1">
                    <a:lumMod val="75000"/>
                  </a:schemeClr>
                </a:solidFill>
                <a:latin typeface="David" panose="020E0502060401010101" pitchFamily="34" charset="-79"/>
                <a:cs typeface="David" panose="020E0502060401010101" pitchFamily="34" charset="-79"/>
              </a:rPr>
              <a:t>דגשים מרכזיים בעיצוב תוכנית הלימוד- </a:t>
            </a:r>
          </a:p>
          <a:p>
            <a:pPr lvl="1">
              <a:lnSpc>
                <a:spcPct val="100000"/>
              </a:lnSpc>
              <a:buClr>
                <a:schemeClr val="accent1"/>
              </a:buClr>
            </a:pPr>
            <a:r>
              <a:rPr lang="he-IL" sz="1600" dirty="0">
                <a:solidFill>
                  <a:schemeClr val="accent1">
                    <a:lumMod val="75000"/>
                  </a:schemeClr>
                </a:solidFill>
                <a:latin typeface="David" panose="020E0502060401010101" pitchFamily="34" charset="-79"/>
                <a:cs typeface="David" panose="020E0502060401010101" pitchFamily="34" charset="-79"/>
              </a:rPr>
              <a:t>לראות </a:t>
            </a:r>
            <a:r>
              <a:rPr lang="he-IL" sz="1600" u="sng" dirty="0">
                <a:solidFill>
                  <a:schemeClr val="accent1">
                    <a:lumMod val="75000"/>
                  </a:schemeClr>
                </a:solidFill>
                <a:latin typeface="David" panose="020E0502060401010101" pitchFamily="34" charset="-79"/>
                <a:cs typeface="David" panose="020E0502060401010101" pitchFamily="34" charset="-79"/>
              </a:rPr>
              <a:t>שמודל הפנתאון מאוזן </a:t>
            </a:r>
            <a:r>
              <a:rPr lang="he-IL" sz="1600" dirty="0">
                <a:solidFill>
                  <a:schemeClr val="accent1">
                    <a:lumMod val="75000"/>
                  </a:schemeClr>
                </a:solidFill>
                <a:latin typeface="David" panose="020E0502060401010101" pitchFamily="34" charset="-79"/>
                <a:cs typeface="David" panose="020E0502060401010101" pitchFamily="34" charset="-79"/>
              </a:rPr>
              <a:t>בין רגליו (הקורסים השונים) ע"פ דמות הבוגר הנדרש</a:t>
            </a:r>
          </a:p>
          <a:p>
            <a:pPr lvl="1">
              <a:lnSpc>
                <a:spcPct val="100000"/>
              </a:lnSpc>
              <a:buClr>
                <a:schemeClr val="accent1"/>
              </a:buClr>
            </a:pPr>
            <a:r>
              <a:rPr lang="he-IL" sz="1600" dirty="0">
                <a:solidFill>
                  <a:schemeClr val="accent1">
                    <a:lumMod val="75000"/>
                  </a:schemeClr>
                </a:solidFill>
                <a:latin typeface="David" panose="020E0502060401010101" pitchFamily="34" charset="-79"/>
                <a:cs typeface="David" panose="020E0502060401010101" pitchFamily="34" charset="-79"/>
              </a:rPr>
              <a:t>קידום </a:t>
            </a:r>
            <a:r>
              <a:rPr lang="he-IL" sz="1600" u="sng" dirty="0">
                <a:solidFill>
                  <a:schemeClr val="accent1">
                    <a:lumMod val="75000"/>
                  </a:schemeClr>
                </a:solidFill>
                <a:latin typeface="David" panose="020E0502060401010101" pitchFamily="34" charset="-79"/>
                <a:cs typeface="David" panose="020E0502060401010101" pitchFamily="34" charset="-79"/>
              </a:rPr>
              <a:t>מיומנויות הלומד </a:t>
            </a:r>
            <a:r>
              <a:rPr lang="he-IL" sz="1600" dirty="0">
                <a:solidFill>
                  <a:schemeClr val="accent1">
                    <a:lumMod val="75000"/>
                  </a:schemeClr>
                </a:solidFill>
                <a:latin typeface="David" panose="020E0502060401010101" pitchFamily="34" charset="-79"/>
                <a:cs typeface="David" panose="020E0502060401010101" pitchFamily="34" charset="-79"/>
              </a:rPr>
              <a:t>(תהליכי חשיבה גבוהים, עיצוב ותכנון אסטרטגי, יכולות ניהול בכיר וכו')- תוכן נלמד  ושיטות הוראה. </a:t>
            </a:r>
          </a:p>
          <a:p>
            <a:pPr lvl="1">
              <a:lnSpc>
                <a:spcPct val="100000"/>
              </a:lnSpc>
              <a:buClr>
                <a:schemeClr val="accent1"/>
              </a:buClr>
            </a:pPr>
            <a:r>
              <a:rPr lang="he-IL" sz="1600" dirty="0">
                <a:solidFill>
                  <a:schemeClr val="accent1">
                    <a:lumMod val="75000"/>
                  </a:schemeClr>
                </a:solidFill>
                <a:latin typeface="David" panose="020E0502060401010101" pitchFamily="34" charset="-79"/>
                <a:cs typeface="David" panose="020E0502060401010101" pitchFamily="34" charset="-79"/>
              </a:rPr>
              <a:t>מוכנות </a:t>
            </a:r>
            <a:r>
              <a:rPr lang="he-IL" sz="1600" u="sng" dirty="0">
                <a:solidFill>
                  <a:schemeClr val="accent1">
                    <a:lumMod val="75000"/>
                  </a:schemeClr>
                </a:solidFill>
                <a:latin typeface="David" panose="020E0502060401010101" pitchFamily="34" charset="-79"/>
                <a:cs typeface="David" panose="020E0502060401010101" pitchFamily="34" charset="-79"/>
              </a:rPr>
              <a:t>למכרז אקדמיה </a:t>
            </a:r>
            <a:r>
              <a:rPr lang="he-IL" sz="1600" dirty="0">
                <a:solidFill>
                  <a:schemeClr val="accent1">
                    <a:lumMod val="75000"/>
                  </a:schemeClr>
                </a:solidFill>
                <a:latin typeface="David" panose="020E0502060401010101" pitchFamily="34" charset="-79"/>
                <a:cs typeface="David" panose="020E0502060401010101" pitchFamily="34" charset="-79"/>
              </a:rPr>
              <a:t>אחוד</a:t>
            </a:r>
          </a:p>
          <a:p>
            <a:pPr lvl="1">
              <a:lnSpc>
                <a:spcPct val="100000"/>
              </a:lnSpc>
              <a:buClr>
                <a:schemeClr val="accent1"/>
              </a:buClr>
            </a:pPr>
            <a:r>
              <a:rPr lang="he-IL" sz="1600" dirty="0">
                <a:solidFill>
                  <a:schemeClr val="accent1">
                    <a:lumMod val="75000"/>
                  </a:schemeClr>
                </a:solidFill>
                <a:latin typeface="David" panose="020E0502060401010101" pitchFamily="34" charset="-79"/>
                <a:cs typeface="David" panose="020E0502060401010101" pitchFamily="34" charset="-79"/>
              </a:rPr>
              <a:t>קידום יכולת מחקרית- תזה?</a:t>
            </a:r>
          </a:p>
          <a:p>
            <a:pPr>
              <a:buClr>
                <a:schemeClr val="accent1"/>
              </a:buClr>
            </a:pPr>
            <a:endParaRPr lang="he-IL" sz="1800" dirty="0">
              <a:solidFill>
                <a:schemeClr val="accent1">
                  <a:lumMod val="75000"/>
                </a:schemeClr>
              </a:solidFill>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392200465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כותרת 1"/>
          <p:cNvSpPr>
            <a:spLocks noGrp="1"/>
          </p:cNvSpPr>
          <p:nvPr>
            <p:ph type="title" idx="4294967295"/>
          </p:nvPr>
        </p:nvSpPr>
        <p:spPr>
          <a:xfrm>
            <a:off x="877528" y="186327"/>
            <a:ext cx="10515600" cy="1325563"/>
          </a:xfrm>
        </p:spPr>
        <p:txBody>
          <a:bodyPr/>
          <a:lstStyle/>
          <a:p>
            <a:pPr algn="ctr"/>
            <a:r>
              <a:rPr lang="he-IL"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המשך תהליך העיצוב</a:t>
            </a:r>
          </a:p>
        </p:txBody>
      </p:sp>
      <p:sp>
        <p:nvSpPr>
          <p:cNvPr id="3" name="מציין מיקום תוכן 2"/>
          <p:cNvSpPr>
            <a:spLocks noGrp="1"/>
          </p:cNvSpPr>
          <p:nvPr>
            <p:ph idx="4294967295"/>
          </p:nvPr>
        </p:nvSpPr>
        <p:spPr>
          <a:xfrm>
            <a:off x="1041992" y="1602335"/>
            <a:ext cx="9938184" cy="5117442"/>
          </a:xfrm>
        </p:spPr>
        <p:txBody>
          <a:bodyPr>
            <a:noAutofit/>
          </a:bodyPr>
          <a:lstStyle/>
          <a:p>
            <a:pPr>
              <a:lnSpc>
                <a:spcPct val="150000"/>
              </a:lnSpc>
              <a:buClr>
                <a:schemeClr val="accent1"/>
              </a:buClr>
            </a:pPr>
            <a:r>
              <a:rPr lang="en-US" sz="1800" dirty="0">
                <a:solidFill>
                  <a:schemeClr val="accent1">
                    <a:lumMod val="75000"/>
                  </a:schemeClr>
                </a:solidFill>
                <a:latin typeface="David" panose="020E0502060401010101" pitchFamily="34" charset="-79"/>
                <a:cs typeface="+mj-cs"/>
              </a:rPr>
              <a:t>BIG DATA</a:t>
            </a:r>
            <a:r>
              <a:rPr lang="he-IL" sz="1800" dirty="0">
                <a:solidFill>
                  <a:schemeClr val="accent1">
                    <a:lumMod val="75000"/>
                  </a:schemeClr>
                </a:solidFill>
                <a:latin typeface="David" panose="020E0502060401010101" pitchFamily="34" charset="-79"/>
                <a:cs typeface="+mj-cs"/>
              </a:rPr>
              <a:t>:</a:t>
            </a:r>
          </a:p>
          <a:p>
            <a:pPr lvl="1">
              <a:lnSpc>
                <a:spcPct val="150000"/>
              </a:lnSpc>
              <a:buClr>
                <a:schemeClr val="accent1"/>
              </a:buClr>
            </a:pPr>
            <a:r>
              <a:rPr lang="he-IL" sz="1600" dirty="0">
                <a:solidFill>
                  <a:schemeClr val="accent1">
                    <a:lumMod val="75000"/>
                  </a:schemeClr>
                </a:solidFill>
                <a:latin typeface="David" panose="020E0502060401010101" pitchFamily="34" charset="-79"/>
                <a:cs typeface="David" panose="020E0502060401010101" pitchFamily="34" charset="-79"/>
              </a:rPr>
              <a:t>טיוב קובץ אקסל ככלי העל לניתוח תכולת מחזור הלימודים</a:t>
            </a:r>
          </a:p>
          <a:p>
            <a:pPr lvl="1">
              <a:lnSpc>
                <a:spcPct val="150000"/>
              </a:lnSpc>
              <a:buClr>
                <a:schemeClr val="accent1"/>
              </a:buClr>
            </a:pPr>
            <a:r>
              <a:rPr lang="he-IL" sz="1600" dirty="0">
                <a:solidFill>
                  <a:schemeClr val="accent1">
                    <a:lumMod val="75000"/>
                  </a:schemeClr>
                </a:solidFill>
                <a:latin typeface="David" panose="020E0502060401010101" pitchFamily="34" charset="-79"/>
                <a:cs typeface="David" panose="020E0502060401010101" pitchFamily="34" charset="-79"/>
              </a:rPr>
              <a:t>בניית כלי להשוואה ולמידה ממחזורים קודמים (גינאולוגיית שנתונים)</a:t>
            </a:r>
          </a:p>
          <a:p>
            <a:pPr marL="228600" lvl="1">
              <a:lnSpc>
                <a:spcPct val="150000"/>
              </a:lnSpc>
              <a:spcBef>
                <a:spcPts val="1000"/>
              </a:spcBef>
              <a:buClr>
                <a:schemeClr val="accent1"/>
              </a:buClr>
            </a:pPr>
            <a:r>
              <a:rPr lang="he-IL" sz="1800" b="1" dirty="0">
                <a:solidFill>
                  <a:schemeClr val="accent1">
                    <a:lumMod val="75000"/>
                  </a:schemeClr>
                </a:solidFill>
                <a:latin typeface="David" panose="020E0502060401010101" pitchFamily="34" charset="-79"/>
                <a:cs typeface="David" panose="020E0502060401010101" pitchFamily="34" charset="-79"/>
              </a:rPr>
              <a:t>תחקור איכותני </a:t>
            </a:r>
            <a:r>
              <a:rPr lang="he-IL" sz="1800" dirty="0">
                <a:solidFill>
                  <a:schemeClr val="accent1">
                    <a:lumMod val="75000"/>
                  </a:schemeClr>
                </a:solidFill>
                <a:latin typeface="David" panose="020E0502060401010101" pitchFamily="34" charset="-79"/>
                <a:cs typeface="David" panose="020E0502060401010101" pitchFamily="34" charset="-79"/>
              </a:rPr>
              <a:t>של מחזור מ"ד ולמידה ממנו (סוף הקורס)</a:t>
            </a:r>
          </a:p>
          <a:p>
            <a:pPr marL="228600" lvl="1">
              <a:lnSpc>
                <a:spcPct val="150000"/>
              </a:lnSpc>
              <a:spcBef>
                <a:spcPts val="1000"/>
              </a:spcBef>
              <a:buClr>
                <a:schemeClr val="accent1"/>
              </a:buClr>
            </a:pPr>
            <a:r>
              <a:rPr lang="he-IL" sz="1800" b="1" dirty="0">
                <a:solidFill>
                  <a:schemeClr val="accent1">
                    <a:lumMod val="75000"/>
                  </a:schemeClr>
                </a:solidFill>
                <a:latin typeface="David" panose="020E0502060401010101" pitchFamily="34" charset="-79"/>
                <a:cs typeface="David" panose="020E0502060401010101" pitchFamily="34" charset="-79"/>
              </a:rPr>
              <a:t>החלטה על הטכניקה </a:t>
            </a:r>
            <a:r>
              <a:rPr lang="he-IL" sz="1800" dirty="0">
                <a:solidFill>
                  <a:schemeClr val="accent1">
                    <a:lumMod val="75000"/>
                  </a:schemeClr>
                </a:solidFill>
                <a:latin typeface="David" panose="020E0502060401010101" pitchFamily="34" charset="-79"/>
                <a:cs typeface="David" panose="020E0502060401010101" pitchFamily="34" charset="-79"/>
              </a:rPr>
              <a:t>בה ניגשים לתהליך העיצוב של מחזור מ"ה והיערכות הסגל</a:t>
            </a:r>
          </a:p>
          <a:p>
            <a:pPr marL="542925" lvl="2" indent="-277813">
              <a:lnSpc>
                <a:spcPct val="150000"/>
              </a:lnSpc>
              <a:spcBef>
                <a:spcPts val="1000"/>
              </a:spcBef>
              <a:buClr>
                <a:schemeClr val="accent1"/>
              </a:buClr>
            </a:pPr>
            <a:r>
              <a:rPr lang="he-IL" sz="1800" dirty="0">
                <a:solidFill>
                  <a:schemeClr val="accent1">
                    <a:lumMod val="75000"/>
                  </a:schemeClr>
                </a:solidFill>
                <a:latin typeface="David" panose="020E0502060401010101" pitchFamily="34" charset="-79"/>
                <a:cs typeface="David" panose="020E0502060401010101" pitchFamily="34" charset="-79"/>
              </a:rPr>
              <a:t>בחינת מבנה השבוע ומבנה שיעור במב"ל</a:t>
            </a:r>
          </a:p>
          <a:p>
            <a:pPr marL="228600" lvl="1">
              <a:lnSpc>
                <a:spcPct val="150000"/>
              </a:lnSpc>
              <a:spcBef>
                <a:spcPts val="1000"/>
              </a:spcBef>
              <a:buClr>
                <a:schemeClr val="accent1"/>
              </a:buClr>
            </a:pPr>
            <a:r>
              <a:rPr lang="he-IL" sz="1800" b="1" dirty="0">
                <a:solidFill>
                  <a:schemeClr val="accent1">
                    <a:lumMod val="75000"/>
                  </a:schemeClr>
                </a:solidFill>
                <a:latin typeface="David" panose="020E0502060401010101" pitchFamily="34" charset="-79"/>
                <a:cs typeface="David" panose="020E0502060401010101" pitchFamily="34" charset="-79"/>
              </a:rPr>
              <a:t>קבלת מדיניות </a:t>
            </a:r>
            <a:r>
              <a:rPr lang="he-IL" sz="1800" dirty="0">
                <a:solidFill>
                  <a:schemeClr val="accent1">
                    <a:lumMod val="75000"/>
                  </a:schemeClr>
                </a:solidFill>
                <a:latin typeface="David" panose="020E0502060401010101" pitchFamily="34" charset="-79"/>
                <a:cs typeface="David" panose="020E0502060401010101" pitchFamily="34" charset="-79"/>
              </a:rPr>
              <a:t>מפקד המב"ל</a:t>
            </a:r>
          </a:p>
          <a:p>
            <a:pPr marL="228600" lvl="1">
              <a:lnSpc>
                <a:spcPct val="150000"/>
              </a:lnSpc>
              <a:spcBef>
                <a:spcPts val="1000"/>
              </a:spcBef>
              <a:buClr>
                <a:schemeClr val="accent1"/>
              </a:buClr>
            </a:pPr>
            <a:r>
              <a:rPr lang="he-IL" sz="1800" dirty="0">
                <a:solidFill>
                  <a:schemeClr val="accent1">
                    <a:lumMod val="75000"/>
                  </a:schemeClr>
                </a:solidFill>
                <a:latin typeface="David" panose="020E0502060401010101" pitchFamily="34" charset="-79"/>
                <a:cs typeface="David" panose="020E0502060401010101" pitchFamily="34" charset="-79"/>
              </a:rPr>
              <a:t>חיפה- קבלת </a:t>
            </a:r>
            <a:r>
              <a:rPr lang="he-IL" sz="1800" b="1" dirty="0">
                <a:solidFill>
                  <a:schemeClr val="accent1">
                    <a:lumMod val="75000"/>
                  </a:schemeClr>
                </a:solidFill>
                <a:latin typeface="David" panose="020E0502060401010101" pitchFamily="34" charset="-79"/>
                <a:cs typeface="David" panose="020E0502060401010101" pitchFamily="34" charset="-79"/>
              </a:rPr>
              <a:t>כיווני חשיבה </a:t>
            </a:r>
            <a:r>
              <a:rPr lang="he-IL" sz="1800" dirty="0">
                <a:solidFill>
                  <a:schemeClr val="accent1">
                    <a:lumMod val="75000"/>
                  </a:schemeClr>
                </a:solidFill>
                <a:latin typeface="David" panose="020E0502060401010101" pitchFamily="34" charset="-79"/>
                <a:cs typeface="David" panose="020E0502060401010101" pitchFamily="34" charset="-79"/>
              </a:rPr>
              <a:t>לגבי מחזור מ"ה </a:t>
            </a:r>
            <a:r>
              <a:rPr lang="he-IL" sz="1800" b="1" dirty="0">
                <a:solidFill>
                  <a:schemeClr val="accent1">
                    <a:lumMod val="75000"/>
                  </a:schemeClr>
                </a:solidFill>
                <a:latin typeface="David" panose="020E0502060401010101" pitchFamily="34" charset="-79"/>
                <a:cs typeface="David" panose="020E0502060401010101" pitchFamily="34" charset="-79"/>
              </a:rPr>
              <a:t>ובדיקת התכנות </a:t>
            </a:r>
            <a:r>
              <a:rPr lang="he-IL" sz="1800" dirty="0">
                <a:solidFill>
                  <a:schemeClr val="accent1">
                    <a:lumMod val="75000"/>
                  </a:schemeClr>
                </a:solidFill>
                <a:latin typeface="David" panose="020E0502060401010101" pitchFamily="34" charset="-79"/>
                <a:cs typeface="David" panose="020E0502060401010101" pitchFamily="34" charset="-79"/>
              </a:rPr>
              <a:t>למול תוכנית העיצוב (זמינות מרצים</a:t>
            </a:r>
            <a:r>
              <a:rPr lang="en-US" sz="1800" dirty="0">
                <a:solidFill>
                  <a:schemeClr val="accent1">
                    <a:lumMod val="75000"/>
                  </a:schemeClr>
                </a:solidFill>
                <a:latin typeface="David" panose="020E0502060401010101" pitchFamily="34" charset="-79"/>
                <a:cs typeface="David" panose="020E0502060401010101" pitchFamily="34" charset="-79"/>
              </a:rPr>
              <a:t>/</a:t>
            </a:r>
            <a:r>
              <a:rPr lang="he-IL" sz="1800" dirty="0">
                <a:solidFill>
                  <a:schemeClr val="accent1">
                    <a:lumMod val="75000"/>
                  </a:schemeClr>
                </a:solidFill>
                <a:latin typeface="David" panose="020E0502060401010101" pitchFamily="34" charset="-79"/>
                <a:cs typeface="David" panose="020E0502060401010101" pitchFamily="34" charset="-79"/>
              </a:rPr>
              <a:t>הבניית קורסים)</a:t>
            </a:r>
          </a:p>
          <a:p>
            <a:pPr marL="228600" lvl="1">
              <a:lnSpc>
                <a:spcPct val="150000"/>
              </a:lnSpc>
              <a:spcBef>
                <a:spcPts val="1000"/>
              </a:spcBef>
              <a:buClr>
                <a:schemeClr val="accent1"/>
              </a:buClr>
            </a:pPr>
            <a:r>
              <a:rPr lang="he-IL" sz="1800" b="1" dirty="0">
                <a:solidFill>
                  <a:schemeClr val="accent1">
                    <a:lumMod val="75000"/>
                  </a:schemeClr>
                </a:solidFill>
                <a:latin typeface="David" panose="020E0502060401010101" pitchFamily="34" charset="-79"/>
                <a:cs typeface="David" panose="020E0502060401010101" pitchFamily="34" charset="-79"/>
              </a:rPr>
              <a:t>חלוקת מטלות </a:t>
            </a:r>
            <a:r>
              <a:rPr lang="he-IL" sz="1800" dirty="0">
                <a:solidFill>
                  <a:schemeClr val="accent1">
                    <a:lumMod val="75000"/>
                  </a:schemeClr>
                </a:solidFill>
                <a:latin typeface="David" panose="020E0502060401010101" pitchFamily="34" charset="-79"/>
                <a:cs typeface="David" panose="020E0502060401010101" pitchFamily="34" charset="-79"/>
              </a:rPr>
              <a:t>לסגל למול תוכנית מ"ה מעודכנת</a:t>
            </a:r>
          </a:p>
          <a:p>
            <a:pPr marL="228600" lvl="1">
              <a:lnSpc>
                <a:spcPct val="150000"/>
              </a:lnSpc>
              <a:spcBef>
                <a:spcPts val="1000"/>
              </a:spcBef>
              <a:buClr>
                <a:schemeClr val="accent1"/>
              </a:buClr>
            </a:pPr>
            <a:r>
              <a:rPr lang="he-IL" sz="1800" dirty="0">
                <a:solidFill>
                  <a:schemeClr val="accent1">
                    <a:lumMod val="75000"/>
                  </a:schemeClr>
                </a:solidFill>
                <a:latin typeface="David" panose="020E0502060401010101" pitchFamily="34" charset="-79"/>
                <a:cs typeface="David" panose="020E0502060401010101" pitchFamily="34" charset="-79"/>
              </a:rPr>
              <a:t>הכוונת </a:t>
            </a:r>
            <a:r>
              <a:rPr lang="he-IL" sz="1800" b="1" dirty="0">
                <a:solidFill>
                  <a:schemeClr val="accent1">
                    <a:lumMod val="75000"/>
                  </a:schemeClr>
                </a:solidFill>
                <a:latin typeface="David" panose="020E0502060401010101" pitchFamily="34" charset="-79"/>
                <a:cs typeface="David" panose="020E0502060401010101" pitchFamily="34" charset="-79"/>
              </a:rPr>
              <a:t>הפרמטרים הנדרשים במכרז האחוד</a:t>
            </a:r>
          </a:p>
          <a:p>
            <a:pPr marL="228600" lvl="1">
              <a:lnSpc>
                <a:spcPct val="150000"/>
              </a:lnSpc>
              <a:spcBef>
                <a:spcPts val="1000"/>
              </a:spcBef>
              <a:buClr>
                <a:schemeClr val="accent1"/>
              </a:buClr>
            </a:pPr>
            <a:endParaRPr lang="he-IL" sz="2000" dirty="0">
              <a:solidFill>
                <a:schemeClr val="accent1">
                  <a:lumMod val="75000"/>
                </a:schemeClr>
              </a:solidFill>
              <a:latin typeface="David" panose="020E0502060401010101" pitchFamily="34" charset="-79"/>
              <a:cs typeface="David" panose="020E0502060401010101" pitchFamily="34" charset="-79"/>
            </a:endParaRPr>
          </a:p>
          <a:p>
            <a:pPr>
              <a:buClr>
                <a:schemeClr val="accent1"/>
              </a:buClr>
            </a:pPr>
            <a:endParaRPr lang="he-IL" sz="2000" dirty="0">
              <a:solidFill>
                <a:schemeClr val="accent1">
                  <a:lumMod val="75000"/>
                </a:schemeClr>
              </a:solidFill>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93545907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idx="4294967295"/>
          </p:nvPr>
        </p:nvSpPr>
        <p:spPr>
          <a:xfrm>
            <a:off x="877528" y="186327"/>
            <a:ext cx="10515600" cy="1325563"/>
          </a:xfrm>
        </p:spPr>
        <p:txBody>
          <a:bodyPr>
            <a:normAutofit/>
          </a:bodyPr>
          <a:lstStyle/>
          <a:p>
            <a:pPr algn="ctr"/>
            <a:r>
              <a:rPr lang="he-IL"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ניתוח תכולה יציבה </a:t>
            </a:r>
            <a:r>
              <a:rPr lang="he-IL" sz="20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(80% - קורסים המיתולוגים)</a:t>
            </a:r>
            <a:endParaRPr lang="he-IL" sz="36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4" name="טבלה 3"/>
          <p:cNvGraphicFramePr>
            <a:graphicFrameLocks noGrp="1"/>
          </p:cNvGraphicFramePr>
          <p:nvPr>
            <p:extLst/>
          </p:nvPr>
        </p:nvGraphicFramePr>
        <p:xfrm>
          <a:off x="-1" y="1516240"/>
          <a:ext cx="12042767" cy="5112007"/>
        </p:xfrm>
        <a:graphic>
          <a:graphicData uri="http://schemas.openxmlformats.org/drawingml/2006/table">
            <a:tbl>
              <a:tblPr rtl="1" firstRow="1" bandRow="1">
                <a:tableStyleId>{5C22544A-7EE6-4342-B048-85BDC9FD1C3A}</a:tableStyleId>
              </a:tblPr>
              <a:tblGrid>
                <a:gridCol w="1979679">
                  <a:extLst>
                    <a:ext uri="{9D8B030D-6E8A-4147-A177-3AD203B41FA5}">
                      <a16:colId xmlns:a16="http://schemas.microsoft.com/office/drawing/2014/main" val="4115620763"/>
                    </a:ext>
                  </a:extLst>
                </a:gridCol>
                <a:gridCol w="4901152">
                  <a:extLst>
                    <a:ext uri="{9D8B030D-6E8A-4147-A177-3AD203B41FA5}">
                      <a16:colId xmlns:a16="http://schemas.microsoft.com/office/drawing/2014/main" val="808132443"/>
                    </a:ext>
                  </a:extLst>
                </a:gridCol>
                <a:gridCol w="5161936">
                  <a:extLst>
                    <a:ext uri="{9D8B030D-6E8A-4147-A177-3AD203B41FA5}">
                      <a16:colId xmlns:a16="http://schemas.microsoft.com/office/drawing/2014/main" val="2641916249"/>
                    </a:ext>
                  </a:extLst>
                </a:gridCol>
              </a:tblGrid>
              <a:tr h="378667">
                <a:tc>
                  <a:txBody>
                    <a:bodyPr/>
                    <a:lstStyle/>
                    <a:p>
                      <a:pPr algn="ctr" rtl="1"/>
                      <a:r>
                        <a:rPr lang="he-IL" b="1" i="0" dirty="0">
                          <a:latin typeface="David" panose="020E0502060401010101" pitchFamily="34" charset="-79"/>
                          <a:cs typeface="David" panose="020E0502060401010101" pitchFamily="34" charset="-79"/>
                        </a:rPr>
                        <a:t>הקורס</a:t>
                      </a:r>
                    </a:p>
                  </a:txBody>
                  <a:tcPr/>
                </a:tc>
                <a:tc>
                  <a:txBody>
                    <a:bodyPr/>
                    <a:lstStyle/>
                    <a:p>
                      <a:pPr algn="ctr" rtl="1"/>
                      <a:r>
                        <a:rPr lang="he-IL" b="1" i="0" dirty="0">
                          <a:latin typeface="David" panose="020E0502060401010101" pitchFamily="34" charset="-79"/>
                          <a:cs typeface="David" panose="020E0502060401010101" pitchFamily="34" charset="-79"/>
                        </a:rPr>
                        <a:t>ההשתנות</a:t>
                      </a:r>
                    </a:p>
                  </a:txBody>
                  <a:tcPr/>
                </a:tc>
                <a:tc>
                  <a:txBody>
                    <a:bodyPr/>
                    <a:lstStyle/>
                    <a:p>
                      <a:pPr algn="ctr" rtl="1"/>
                      <a:r>
                        <a:rPr lang="he-IL" b="1" i="0" dirty="0">
                          <a:latin typeface="David" panose="020E0502060401010101" pitchFamily="34" charset="-79"/>
                          <a:cs typeface="David" panose="020E0502060401010101" pitchFamily="34" charset="-79"/>
                        </a:rPr>
                        <a:t>המלצה למ"ה</a:t>
                      </a:r>
                    </a:p>
                  </a:txBody>
                  <a:tcPr/>
                </a:tc>
                <a:extLst>
                  <a:ext uri="{0D108BD9-81ED-4DB2-BD59-A6C34878D82A}">
                    <a16:rowId xmlns:a16="http://schemas.microsoft.com/office/drawing/2014/main" val="3710406874"/>
                  </a:ext>
                </a:extLst>
              </a:tr>
              <a:tr h="315556">
                <a:tc>
                  <a:txBody>
                    <a:bodyPr/>
                    <a:lstStyle/>
                    <a:p>
                      <a:pPr rtl="1"/>
                      <a:r>
                        <a:rPr lang="he-IL" sz="1400" b="0" i="0" dirty="0">
                          <a:latin typeface="David" panose="020E0502060401010101" pitchFamily="34" charset="-79"/>
                          <a:cs typeface="David" panose="020E0502060401010101" pitchFamily="34" charset="-79"/>
                        </a:rPr>
                        <a:t>ביטחון לאומי של ישראל</a:t>
                      </a:r>
                    </a:p>
                  </a:txBody>
                  <a:tcPr anchor="ctr"/>
                </a:tc>
                <a:tc>
                  <a:txBody>
                    <a:bodyPr/>
                    <a:lstStyle/>
                    <a:p>
                      <a:pPr rtl="1"/>
                      <a:r>
                        <a:rPr lang="he-IL" sz="1400" b="0" i="0" dirty="0">
                          <a:latin typeface="David" panose="020E0502060401010101" pitchFamily="34" charset="-79"/>
                          <a:cs typeface="David" panose="020E0502060401010101" pitchFamily="34" charset="-79"/>
                        </a:rPr>
                        <a:t>קורס יציב לאורך שנים. לאחרונה התווספו עיבודים צוותיים</a:t>
                      </a:r>
                    </a:p>
                  </a:txBody>
                  <a:tcPr anchor="ctr"/>
                </a:tc>
                <a:tc>
                  <a:txBody>
                    <a:bodyPr/>
                    <a:lstStyle/>
                    <a:p>
                      <a:pPr rtl="1"/>
                      <a:r>
                        <a:rPr lang="he-IL" sz="1400" b="0" i="0" dirty="0">
                          <a:latin typeface="David" panose="020E0502060401010101" pitchFamily="34" charset="-79"/>
                          <a:cs typeface="David" panose="020E0502060401010101" pitchFamily="34" charset="-79"/>
                        </a:rPr>
                        <a:t>לשמר, במתודולוגיה קיימת (תפקיד המדריך?), </a:t>
                      </a:r>
                      <a:r>
                        <a:rPr lang="he-IL" sz="1400" b="0" i="0" dirty="0">
                          <a:solidFill>
                            <a:schemeClr val="accent2">
                              <a:lumMod val="75000"/>
                            </a:schemeClr>
                          </a:solidFill>
                          <a:latin typeface="David" panose="020E0502060401010101" pitchFamily="34" charset="-79"/>
                          <a:cs typeface="David" panose="020E0502060401010101" pitchFamily="34" charset="-79"/>
                        </a:rPr>
                        <a:t>החלפת מרצה (משנה תוכן?)</a:t>
                      </a:r>
                    </a:p>
                  </a:txBody>
                  <a:tcPr anchor="ctr"/>
                </a:tc>
                <a:extLst>
                  <a:ext uri="{0D108BD9-81ED-4DB2-BD59-A6C34878D82A}">
                    <a16:rowId xmlns:a16="http://schemas.microsoft.com/office/drawing/2014/main" val="3694368200"/>
                  </a:ext>
                </a:extLst>
              </a:tr>
              <a:tr h="315556">
                <a:tc>
                  <a:txBody>
                    <a:bodyPr/>
                    <a:lstStyle/>
                    <a:p>
                      <a:pPr rtl="1"/>
                      <a:r>
                        <a:rPr lang="he-IL" sz="1400" b="0" i="0" dirty="0">
                          <a:latin typeface="David" panose="020E0502060401010101" pitchFamily="34" charset="-79"/>
                          <a:cs typeface="David" panose="020E0502060401010101" pitchFamily="34" charset="-79"/>
                        </a:rPr>
                        <a:t>סיורי </a:t>
                      </a:r>
                      <a:r>
                        <a:rPr lang="he-IL" sz="1400" b="0" i="0" dirty="0" err="1">
                          <a:latin typeface="David" panose="020E0502060401010101" pitchFamily="34" charset="-79"/>
                          <a:cs typeface="David" panose="020E0502060401010101" pitchFamily="34" charset="-79"/>
                        </a:rPr>
                        <a:t>בטל"ם</a:t>
                      </a:r>
                      <a:r>
                        <a:rPr lang="he-IL" sz="1400" b="0" i="0" dirty="0">
                          <a:latin typeface="David" panose="020E0502060401010101" pitchFamily="34" charset="-79"/>
                          <a:cs typeface="David" panose="020E0502060401010101" pitchFamily="34" charset="-79"/>
                        </a:rPr>
                        <a:t> בארץ</a:t>
                      </a:r>
                    </a:p>
                  </a:txBody>
                  <a:tcPr anchor="ctr"/>
                </a:tc>
                <a:tc>
                  <a:txBody>
                    <a:bodyPr/>
                    <a:lstStyle/>
                    <a:p>
                      <a:pPr rtl="1"/>
                      <a:r>
                        <a:rPr lang="he-IL" sz="1400" b="0" i="0" dirty="0">
                          <a:latin typeface="David" panose="020E0502060401010101" pitchFamily="34" charset="-79"/>
                          <a:cs typeface="David" panose="020E0502060401010101" pitchFamily="34" charset="-79"/>
                        </a:rPr>
                        <a:t>לאורך השנים התווספו לתוכו לא מעט סיורים</a:t>
                      </a:r>
                    </a:p>
                  </a:txBody>
                  <a:tcPr anchor="ctr"/>
                </a:tc>
                <a:tc>
                  <a:txBody>
                    <a:bodyPr/>
                    <a:lstStyle/>
                    <a:p>
                      <a:pPr rtl="1"/>
                      <a:r>
                        <a:rPr lang="he-IL" sz="1400" b="0" i="0" dirty="0">
                          <a:latin typeface="David" panose="020E0502060401010101" pitchFamily="34" charset="-79"/>
                          <a:cs typeface="David" panose="020E0502060401010101" pitchFamily="34" charset="-79"/>
                        </a:rPr>
                        <a:t>לשמר, בחינת היקף סיורים (אקדום ועומס), עדכון תפיסת הסיורים</a:t>
                      </a:r>
                    </a:p>
                  </a:txBody>
                  <a:tcPr anchor="ctr"/>
                </a:tc>
                <a:extLst>
                  <a:ext uri="{0D108BD9-81ED-4DB2-BD59-A6C34878D82A}">
                    <a16:rowId xmlns:a16="http://schemas.microsoft.com/office/drawing/2014/main" val="3647460606"/>
                  </a:ext>
                </a:extLst>
              </a:tr>
              <a:tr h="315556">
                <a:tc>
                  <a:txBody>
                    <a:bodyPr/>
                    <a:lstStyle/>
                    <a:p>
                      <a:pPr rtl="1"/>
                      <a:r>
                        <a:rPr lang="he-IL" sz="1400" b="0" i="0" dirty="0">
                          <a:latin typeface="David" panose="020E0502060401010101" pitchFamily="34" charset="-79"/>
                          <a:cs typeface="David" panose="020E0502060401010101" pitchFamily="34" charset="-79"/>
                        </a:rPr>
                        <a:t>גישות ואסכולות</a:t>
                      </a:r>
                    </a:p>
                  </a:txBody>
                  <a:tcPr anchor="ctr"/>
                </a:tc>
                <a:tc>
                  <a:txBody>
                    <a:bodyPr/>
                    <a:lstStyle/>
                    <a:p>
                      <a:pPr rtl="1"/>
                      <a:r>
                        <a:rPr lang="he-IL" sz="1400" b="0" i="0" dirty="0">
                          <a:latin typeface="David" panose="020E0502060401010101" pitchFamily="34" charset="-79"/>
                          <a:cs typeface="David" panose="020E0502060401010101" pitchFamily="34" charset="-79"/>
                        </a:rPr>
                        <a:t>בעבר היה קורס לא חובה- בחירה לאלו שממשיכים לתזה</a:t>
                      </a:r>
                    </a:p>
                  </a:txBody>
                  <a:tcPr anchor="ctr"/>
                </a:tc>
                <a:tc>
                  <a:txBody>
                    <a:bodyPr/>
                    <a:lstStyle/>
                    <a:p>
                      <a:pPr rtl="1"/>
                      <a:r>
                        <a:rPr lang="he-IL" sz="1400" b="0" i="0" dirty="0">
                          <a:latin typeface="David" panose="020E0502060401010101" pitchFamily="34" charset="-79"/>
                          <a:cs typeface="David" panose="020E0502060401010101" pitchFamily="34" charset="-79"/>
                        </a:rPr>
                        <a:t>לשמר- חובה לעוסקים במדע המדינה, </a:t>
                      </a:r>
                      <a:r>
                        <a:rPr lang="he-IL" sz="1400" b="0" i="0" dirty="0">
                          <a:solidFill>
                            <a:schemeClr val="accent2">
                              <a:lumMod val="75000"/>
                            </a:schemeClr>
                          </a:solidFill>
                          <a:latin typeface="David" panose="020E0502060401010101" pitchFamily="34" charset="-79"/>
                          <a:cs typeface="David" panose="020E0502060401010101" pitchFamily="34" charset="-79"/>
                        </a:rPr>
                        <a:t>החלפת מרצה (משנה תוכן?)</a:t>
                      </a:r>
                    </a:p>
                  </a:txBody>
                  <a:tcPr anchor="ctr"/>
                </a:tc>
                <a:extLst>
                  <a:ext uri="{0D108BD9-81ED-4DB2-BD59-A6C34878D82A}">
                    <a16:rowId xmlns:a16="http://schemas.microsoft.com/office/drawing/2014/main" val="1583394426"/>
                  </a:ext>
                </a:extLst>
              </a:tr>
              <a:tr h="315556">
                <a:tc>
                  <a:txBody>
                    <a:bodyPr/>
                    <a:lstStyle/>
                    <a:p>
                      <a:pPr rtl="1"/>
                      <a:r>
                        <a:rPr lang="he-IL" sz="1400" b="0" i="0" dirty="0">
                          <a:latin typeface="David" panose="020E0502060401010101" pitchFamily="34" charset="-79"/>
                          <a:cs typeface="David" panose="020E0502060401010101" pitchFamily="34" charset="-79"/>
                        </a:rPr>
                        <a:t>משפט ציבורי</a:t>
                      </a:r>
                    </a:p>
                  </a:txBody>
                  <a:tcPr anchor="ctr"/>
                </a:tc>
                <a:tc>
                  <a:txBody>
                    <a:bodyPr/>
                    <a:lstStyle/>
                    <a:p>
                      <a:pPr rtl="1"/>
                      <a:r>
                        <a:rPr lang="he-IL" sz="1400" b="0" i="0" dirty="0">
                          <a:latin typeface="David" panose="020E0502060401010101" pitchFamily="34" charset="-79"/>
                          <a:cs typeface="David" panose="020E0502060401010101" pitchFamily="34" charset="-79"/>
                        </a:rPr>
                        <a:t>יצא מתוך סימולציה חברתית לקורס לא אקדמי ולבסוף כאקדמי</a:t>
                      </a:r>
                    </a:p>
                  </a:txBody>
                  <a:tcPr anchor="ctr"/>
                </a:tc>
                <a:tc>
                  <a:txBody>
                    <a:bodyPr/>
                    <a:lstStyle/>
                    <a:p>
                      <a:pPr rtl="1"/>
                      <a:r>
                        <a:rPr lang="he-IL" sz="1400" b="0" i="0" dirty="0">
                          <a:solidFill>
                            <a:schemeClr val="accent2">
                              <a:lumMod val="75000"/>
                            </a:schemeClr>
                          </a:solidFill>
                          <a:latin typeface="David" panose="020E0502060401010101" pitchFamily="34" charset="-79"/>
                          <a:cs typeface="David" panose="020E0502060401010101" pitchFamily="34" charset="-79"/>
                        </a:rPr>
                        <a:t>לבחון היקף </a:t>
                      </a:r>
                      <a:r>
                        <a:rPr lang="he-IL" sz="1400" b="0" i="0" dirty="0">
                          <a:latin typeface="David" panose="020E0502060401010101" pitchFamily="34" charset="-79"/>
                          <a:cs typeface="David" panose="020E0502060401010101" pitchFamily="34" charset="-79"/>
                        </a:rPr>
                        <a:t>(השפעה על סוזי), לסכם מיקום בפנתאון (בכירות</a:t>
                      </a:r>
                      <a:r>
                        <a:rPr lang="en-US" sz="1400" b="0" i="0" dirty="0">
                          <a:latin typeface="David" panose="020E0502060401010101" pitchFamily="34" charset="-79"/>
                          <a:cs typeface="David" panose="020E0502060401010101" pitchFamily="34" charset="-79"/>
                        </a:rPr>
                        <a:t>/</a:t>
                      </a:r>
                      <a:r>
                        <a:rPr lang="he-IL" sz="1400" b="0" i="0" dirty="0">
                          <a:latin typeface="David" panose="020E0502060401010101" pitchFamily="34" charset="-79"/>
                          <a:cs typeface="David" panose="020E0502060401010101" pitchFamily="34" charset="-79"/>
                        </a:rPr>
                        <a:t>אינטגרטיבי)</a:t>
                      </a:r>
                    </a:p>
                  </a:txBody>
                  <a:tcPr anchor="ctr"/>
                </a:tc>
                <a:extLst>
                  <a:ext uri="{0D108BD9-81ED-4DB2-BD59-A6C34878D82A}">
                    <a16:rowId xmlns:a16="http://schemas.microsoft.com/office/drawing/2014/main" val="1628137300"/>
                  </a:ext>
                </a:extLst>
              </a:tr>
              <a:tr h="315556">
                <a:tc>
                  <a:txBody>
                    <a:bodyPr/>
                    <a:lstStyle/>
                    <a:p>
                      <a:pPr rtl="1"/>
                      <a:r>
                        <a:rPr lang="he-IL" sz="1400" b="0" i="0" dirty="0">
                          <a:latin typeface="David" panose="020E0502060401010101" pitchFamily="34" charset="-79"/>
                          <a:cs typeface="David" panose="020E0502060401010101" pitchFamily="34" charset="-79"/>
                        </a:rPr>
                        <a:t>כלכלת ישראל</a:t>
                      </a:r>
                    </a:p>
                  </a:txBody>
                  <a:tcPr anchor="ctr"/>
                </a:tc>
                <a:tc>
                  <a:txBody>
                    <a:bodyPr/>
                    <a:lstStyle/>
                    <a:p>
                      <a:pPr rtl="1"/>
                      <a:r>
                        <a:rPr lang="he-IL" sz="1400" b="0" i="0" dirty="0">
                          <a:latin typeface="David" panose="020E0502060401010101" pitchFamily="34" charset="-79"/>
                          <a:cs typeface="David" panose="020E0502060401010101" pitchFamily="34" charset="-79"/>
                        </a:rPr>
                        <a:t>יחסית היצע נמוך של קורסים בעולם התוכן, מרצה ותיק (מידיי)</a:t>
                      </a:r>
                    </a:p>
                  </a:txBody>
                  <a:tcPr anchor="ctr"/>
                </a:tc>
                <a:tc>
                  <a:txBody>
                    <a:bodyPr/>
                    <a:lstStyle/>
                    <a:p>
                      <a:pPr rtl="1"/>
                      <a:r>
                        <a:rPr lang="he-IL" sz="1400" b="0" i="0" dirty="0">
                          <a:solidFill>
                            <a:schemeClr val="accent2">
                              <a:lumMod val="75000"/>
                            </a:schemeClr>
                          </a:solidFill>
                          <a:latin typeface="David" panose="020E0502060401010101" pitchFamily="34" charset="-79"/>
                          <a:cs typeface="David" panose="020E0502060401010101" pitchFamily="34" charset="-79"/>
                        </a:rPr>
                        <a:t>לבחון הרחבת הרגל הכלכלית, נדרש לבחון מרצה רלוונטי אחר</a:t>
                      </a:r>
                    </a:p>
                  </a:txBody>
                  <a:tcPr anchor="ctr"/>
                </a:tc>
                <a:extLst>
                  <a:ext uri="{0D108BD9-81ED-4DB2-BD59-A6C34878D82A}">
                    <a16:rowId xmlns:a16="http://schemas.microsoft.com/office/drawing/2014/main" val="3545199806"/>
                  </a:ext>
                </a:extLst>
              </a:tr>
              <a:tr h="315556">
                <a:tc>
                  <a:txBody>
                    <a:bodyPr/>
                    <a:lstStyle/>
                    <a:p>
                      <a:pPr rtl="1"/>
                      <a:r>
                        <a:rPr lang="he-IL" sz="1400" b="0" i="0" dirty="0">
                          <a:latin typeface="David" panose="020E0502060401010101" pitchFamily="34" charset="-79"/>
                          <a:cs typeface="David" panose="020E0502060401010101" pitchFamily="34" charset="-79"/>
                        </a:rPr>
                        <a:t>חשיבה אסטרטגית</a:t>
                      </a:r>
                    </a:p>
                  </a:txBody>
                  <a:tcPr anchor="ctr"/>
                </a:tc>
                <a:tc>
                  <a:txBody>
                    <a:bodyPr/>
                    <a:lstStyle/>
                    <a:p>
                      <a:pPr rtl="1"/>
                      <a:r>
                        <a:rPr lang="he-IL" sz="1400" b="0" i="0" dirty="0">
                          <a:latin typeface="David" panose="020E0502060401010101" pitchFamily="34" charset="-79"/>
                          <a:cs typeface="David" panose="020E0502060401010101" pitchFamily="34" charset="-79"/>
                        </a:rPr>
                        <a:t>משתנה לאורך השנים ועוטה שמות רבים. עבר תוספת התנסויות</a:t>
                      </a:r>
                    </a:p>
                  </a:txBody>
                  <a:tcPr anchor="ctr"/>
                </a:tc>
                <a:tc>
                  <a:txBody>
                    <a:bodyPr/>
                    <a:lstStyle/>
                    <a:p>
                      <a:pPr rtl="1"/>
                      <a:r>
                        <a:rPr lang="he-IL" sz="1400" b="0" i="0" dirty="0">
                          <a:latin typeface="David" panose="020E0502060401010101" pitchFamily="34" charset="-79"/>
                          <a:cs typeface="David" panose="020E0502060401010101" pitchFamily="34" charset="-79"/>
                        </a:rPr>
                        <a:t>לשמר ולייצב. לבחון ביצוע  סימולציות בתחום החברתי והכלכלי</a:t>
                      </a:r>
                    </a:p>
                  </a:txBody>
                  <a:tcPr anchor="ctr"/>
                </a:tc>
                <a:extLst>
                  <a:ext uri="{0D108BD9-81ED-4DB2-BD59-A6C34878D82A}">
                    <a16:rowId xmlns:a16="http://schemas.microsoft.com/office/drawing/2014/main" val="3375766643"/>
                  </a:ext>
                </a:extLst>
              </a:tr>
              <a:tr h="315556">
                <a:tc>
                  <a:txBody>
                    <a:bodyPr/>
                    <a:lstStyle/>
                    <a:p>
                      <a:pPr rtl="1"/>
                      <a:r>
                        <a:rPr lang="he-IL" sz="1400" b="0" i="0" dirty="0">
                          <a:latin typeface="David" panose="020E0502060401010101" pitchFamily="34" charset="-79"/>
                          <a:cs typeface="David" panose="020E0502060401010101" pitchFamily="34" charset="-79"/>
                        </a:rPr>
                        <a:t>חברה ישראלית</a:t>
                      </a:r>
                    </a:p>
                  </a:txBody>
                  <a:tcPr anchor="ctr"/>
                </a:tc>
                <a:tc>
                  <a:txBody>
                    <a:bodyPr/>
                    <a:lstStyle/>
                    <a:p>
                      <a:pPr rtl="1"/>
                      <a:r>
                        <a:rPr lang="he-IL" sz="1400" b="0" i="0" dirty="0">
                          <a:latin typeface="David" panose="020E0502060401010101" pitchFamily="34" charset="-79"/>
                          <a:cs typeface="David" panose="020E0502060401010101" pitchFamily="34" charset="-79"/>
                        </a:rPr>
                        <a:t>קורס יציב שהחליף מרצים רבים לאורך השנים</a:t>
                      </a:r>
                    </a:p>
                  </a:txBody>
                  <a:tcPr anchor="ctr"/>
                </a:tc>
                <a:tc>
                  <a:txBody>
                    <a:bodyPr/>
                    <a:lstStyle/>
                    <a:p>
                      <a:pPr rtl="1"/>
                      <a:r>
                        <a:rPr lang="he-IL" sz="1400" b="0" i="0" dirty="0">
                          <a:latin typeface="David" panose="020E0502060401010101" pitchFamily="34" charset="-79"/>
                          <a:cs typeface="David" panose="020E0502060401010101" pitchFamily="34" charset="-79"/>
                        </a:rPr>
                        <a:t>לשמר, </a:t>
                      </a:r>
                      <a:r>
                        <a:rPr lang="he-IL" sz="1400" b="0" i="0" dirty="0">
                          <a:solidFill>
                            <a:schemeClr val="accent2">
                              <a:lumMod val="75000"/>
                            </a:schemeClr>
                          </a:solidFill>
                          <a:latin typeface="David" panose="020E0502060401010101" pitchFamily="34" charset="-79"/>
                          <a:cs typeface="David" panose="020E0502060401010101" pitchFamily="34" charset="-79"/>
                        </a:rPr>
                        <a:t>בחינת המרצה והתוכן</a:t>
                      </a:r>
                    </a:p>
                  </a:txBody>
                  <a:tcPr anchor="ctr"/>
                </a:tc>
                <a:extLst>
                  <a:ext uri="{0D108BD9-81ED-4DB2-BD59-A6C34878D82A}">
                    <a16:rowId xmlns:a16="http://schemas.microsoft.com/office/drawing/2014/main" val="1486178981"/>
                  </a:ext>
                </a:extLst>
              </a:tr>
              <a:tr h="315556">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400" b="0" i="0" dirty="0">
                          <a:latin typeface="David" panose="020E0502060401010101" pitchFamily="34" charset="-79"/>
                          <a:cs typeface="David" panose="020E0502060401010101" pitchFamily="34" charset="-79"/>
                        </a:rPr>
                        <a:t>מדיניות חוץ וסימולציה</a:t>
                      </a:r>
                    </a:p>
                  </a:txBody>
                  <a:tcPr anchor="ctr"/>
                </a:tc>
                <a:tc>
                  <a:txBody>
                    <a:bodyPr/>
                    <a:lstStyle/>
                    <a:p>
                      <a:pPr rtl="1"/>
                      <a:r>
                        <a:rPr lang="he-IL" sz="1400" b="0" i="0" dirty="0">
                          <a:latin typeface="David" panose="020E0502060401010101" pitchFamily="34" charset="-79"/>
                          <a:cs typeface="David" panose="020E0502060401010101" pitchFamily="34" charset="-79"/>
                        </a:rPr>
                        <a:t>קורס ותיק. לאחרונה 'הושאל' לקורס אסטרטגיה.</a:t>
                      </a:r>
                    </a:p>
                  </a:txBody>
                  <a:tcPr anchor="ctr"/>
                </a:tc>
                <a:tc>
                  <a:txBody>
                    <a:bodyPr/>
                    <a:lstStyle/>
                    <a:p>
                      <a:pPr rtl="1"/>
                      <a:r>
                        <a:rPr lang="he-IL" sz="1400" b="0" i="0" dirty="0">
                          <a:latin typeface="David" panose="020E0502060401010101" pitchFamily="34" charset="-79"/>
                          <a:cs typeface="David" panose="020E0502060401010101" pitchFamily="34" charset="-79"/>
                        </a:rPr>
                        <a:t>לשמר את נ"ז (3) כקורס נפרד</a:t>
                      </a:r>
                    </a:p>
                  </a:txBody>
                  <a:tcPr anchor="ctr"/>
                </a:tc>
                <a:extLst>
                  <a:ext uri="{0D108BD9-81ED-4DB2-BD59-A6C34878D82A}">
                    <a16:rowId xmlns:a16="http://schemas.microsoft.com/office/drawing/2014/main" val="2166018920"/>
                  </a:ext>
                </a:extLst>
              </a:tr>
              <a:tr h="315556">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400" b="0" i="0" dirty="0">
                          <a:latin typeface="David" panose="020E0502060401010101" pitchFamily="34" charset="-79"/>
                          <a:cs typeface="David" panose="020E0502060401010101" pitchFamily="34" charset="-79"/>
                        </a:rPr>
                        <a:t>קורס (אשכול) מובילות</a:t>
                      </a:r>
                    </a:p>
                  </a:txBody>
                  <a:tcPr anchor="ctr"/>
                </a:tc>
                <a:tc>
                  <a:txBody>
                    <a:bodyPr/>
                    <a:lstStyle/>
                    <a:p>
                      <a:pPr rtl="1"/>
                      <a:r>
                        <a:rPr lang="he-IL" sz="1400" b="1" i="0" dirty="0">
                          <a:latin typeface="David" panose="020E0502060401010101" pitchFamily="34" charset="-79"/>
                          <a:cs typeface="David" panose="020E0502060401010101" pitchFamily="34" charset="-79"/>
                        </a:rPr>
                        <a:t>4 נ"ז- </a:t>
                      </a:r>
                      <a:r>
                        <a:rPr lang="he-IL" sz="1400" b="0" i="0" dirty="0">
                          <a:latin typeface="David" panose="020E0502060401010101" pitchFamily="34" charset="-79"/>
                          <a:cs typeface="David" panose="020E0502060401010101" pitchFamily="34" charset="-79"/>
                        </a:rPr>
                        <a:t>התכנים השתנו  לאורך השנים. </a:t>
                      </a:r>
                      <a:r>
                        <a:rPr lang="he-IL" sz="1400" b="0" i="0" dirty="0" err="1">
                          <a:latin typeface="David" panose="020E0502060401010101" pitchFamily="34" charset="-79"/>
                          <a:cs typeface="David" panose="020E0502060401010101" pitchFamily="34" charset="-79"/>
                        </a:rPr>
                        <a:t>הנ"ז</a:t>
                      </a:r>
                      <a:r>
                        <a:rPr lang="he-IL" sz="1400" b="0" i="0" dirty="0">
                          <a:latin typeface="David" panose="020E0502060401010101" pitchFamily="34" charset="-79"/>
                          <a:cs typeface="David" panose="020E0502060401010101" pitchFamily="34" charset="-79"/>
                        </a:rPr>
                        <a:t> על </a:t>
                      </a:r>
                      <a:r>
                        <a:rPr lang="he-IL" sz="1400" b="1" i="0" dirty="0">
                          <a:latin typeface="David" panose="020E0502060401010101" pitchFamily="34" charset="-79"/>
                          <a:cs typeface="David" panose="020E0502060401010101" pitchFamily="34" charset="-79"/>
                        </a:rPr>
                        <a:t>היותו מאגד</a:t>
                      </a:r>
                    </a:p>
                  </a:txBody>
                  <a:tcPr anchor="ctr"/>
                </a:tc>
                <a:tc>
                  <a:txBody>
                    <a:bodyPr/>
                    <a:lstStyle/>
                    <a:p>
                      <a:pPr rtl="1"/>
                      <a:r>
                        <a:rPr lang="he-IL" sz="1400" b="0" i="0" dirty="0">
                          <a:latin typeface="David" panose="020E0502060401010101" pitchFamily="34" charset="-79"/>
                          <a:cs typeface="David" panose="020E0502060401010101" pitchFamily="34" charset="-79"/>
                        </a:rPr>
                        <a:t>להעביר לתכולה לא יציבה</a:t>
                      </a:r>
                      <a:endParaRPr lang="he-IL" sz="1400" b="1" i="0" dirty="0">
                        <a:latin typeface="David" panose="020E0502060401010101" pitchFamily="34" charset="-79"/>
                        <a:cs typeface="David" panose="020E0502060401010101" pitchFamily="34" charset="-79"/>
                      </a:endParaRPr>
                    </a:p>
                  </a:txBody>
                  <a:tcPr anchor="ctr"/>
                </a:tc>
                <a:extLst>
                  <a:ext uri="{0D108BD9-81ED-4DB2-BD59-A6C34878D82A}">
                    <a16:rowId xmlns:a16="http://schemas.microsoft.com/office/drawing/2014/main" val="2385249657"/>
                  </a:ext>
                </a:extLst>
              </a:tr>
              <a:tr h="315556">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400" b="0" i="0" dirty="0">
                          <a:latin typeface="David" panose="020E0502060401010101" pitchFamily="34" charset="-79"/>
                          <a:cs typeface="David" panose="020E0502060401010101" pitchFamily="34" charset="-79"/>
                        </a:rPr>
                        <a:t>קורס סיור ארה"ב</a:t>
                      </a:r>
                    </a:p>
                  </a:txBody>
                  <a:tcPr anchor="ctr"/>
                </a:tc>
                <a:tc>
                  <a:txBody>
                    <a:bodyPr/>
                    <a:lstStyle/>
                    <a:p>
                      <a:pPr rtl="1"/>
                      <a:r>
                        <a:rPr lang="he-IL" sz="1400" b="0" i="0" dirty="0" err="1">
                          <a:latin typeface="David" panose="020E0502060401010101" pitchFamily="34" charset="-79"/>
                          <a:cs typeface="David" panose="020E0502060401010101" pitchFamily="34" charset="-79"/>
                        </a:rPr>
                        <a:t>אוקדם</a:t>
                      </a:r>
                      <a:r>
                        <a:rPr lang="he-IL" sz="1400" b="0" i="0" dirty="0">
                          <a:latin typeface="David" panose="020E0502060401010101" pitchFamily="34" charset="-79"/>
                          <a:cs typeface="David" panose="020E0502060401010101" pitchFamily="34" charset="-79"/>
                        </a:rPr>
                        <a:t> לאור הצורך להסביר כלפי חוץ את פשר הנסיעה</a:t>
                      </a:r>
                    </a:p>
                  </a:txBody>
                  <a:tcPr anchor="ctr"/>
                </a:tc>
                <a:tc>
                  <a:txBody>
                    <a:bodyPr/>
                    <a:lstStyle/>
                    <a:p>
                      <a:pPr rtl="1"/>
                      <a:r>
                        <a:rPr lang="he-IL" sz="1400" b="0" i="0" dirty="0">
                          <a:latin typeface="David" panose="020E0502060401010101" pitchFamily="34" charset="-79"/>
                          <a:cs typeface="David" panose="020E0502060401010101" pitchFamily="34" charset="-79"/>
                        </a:rPr>
                        <a:t>לשמר, יחד עם שאר סיורי חו"ל</a:t>
                      </a:r>
                    </a:p>
                  </a:txBody>
                  <a:tcPr anchor="ctr"/>
                </a:tc>
                <a:extLst>
                  <a:ext uri="{0D108BD9-81ED-4DB2-BD59-A6C34878D82A}">
                    <a16:rowId xmlns:a16="http://schemas.microsoft.com/office/drawing/2014/main" val="2326913094"/>
                  </a:ext>
                </a:extLst>
              </a:tr>
              <a:tr h="315556">
                <a:tc>
                  <a:txBody>
                    <a:bodyPr/>
                    <a:lstStyle/>
                    <a:p>
                      <a:pPr rtl="1"/>
                      <a:r>
                        <a:rPr lang="he-IL" sz="1400" b="0" i="0" dirty="0">
                          <a:latin typeface="David" panose="020E0502060401010101" pitchFamily="34" charset="-79"/>
                          <a:cs typeface="David" panose="020E0502060401010101" pitchFamily="34" charset="-79"/>
                        </a:rPr>
                        <a:t>3 סמינרים</a:t>
                      </a:r>
                    </a:p>
                  </a:txBody>
                  <a:tcPr anchor="ctr"/>
                </a:tc>
                <a:tc>
                  <a:txBody>
                    <a:bodyPr/>
                    <a:lstStyle/>
                    <a:p>
                      <a:pPr rtl="1"/>
                      <a:r>
                        <a:rPr lang="he-IL" sz="1400" b="0" i="0" dirty="0">
                          <a:latin typeface="David" panose="020E0502060401010101" pitchFamily="34" charset="-79"/>
                          <a:cs typeface="David" panose="020E0502060401010101" pitchFamily="34" charset="-79"/>
                        </a:rPr>
                        <a:t>עובדים יפה מאוד שנים רבות.</a:t>
                      </a:r>
                    </a:p>
                  </a:txBody>
                  <a:tcPr anchor="ctr"/>
                </a:tc>
                <a:tc>
                  <a:txBody>
                    <a:bodyPr/>
                    <a:lstStyle/>
                    <a:p>
                      <a:pPr rtl="1"/>
                      <a:r>
                        <a:rPr lang="he-IL" sz="1400" b="0" i="0" dirty="0">
                          <a:latin typeface="David" panose="020E0502060401010101" pitchFamily="34" charset="-79"/>
                          <a:cs typeface="David" panose="020E0502060401010101" pitchFamily="34" charset="-79"/>
                        </a:rPr>
                        <a:t>לשמר, </a:t>
                      </a:r>
                      <a:r>
                        <a:rPr lang="he-IL" sz="1400" b="0" i="0" dirty="0">
                          <a:solidFill>
                            <a:schemeClr val="accent2">
                              <a:lumMod val="75000"/>
                            </a:schemeClr>
                          </a:solidFill>
                          <a:latin typeface="David" panose="020E0502060401010101" pitchFamily="34" charset="-79"/>
                          <a:cs typeface="David" panose="020E0502060401010101" pitchFamily="34" charset="-79"/>
                        </a:rPr>
                        <a:t>לבחון הוספת 3 סמינרים נוספים</a:t>
                      </a:r>
                    </a:p>
                  </a:txBody>
                  <a:tcPr anchor="ctr"/>
                </a:tc>
                <a:extLst>
                  <a:ext uri="{0D108BD9-81ED-4DB2-BD59-A6C34878D82A}">
                    <a16:rowId xmlns:a16="http://schemas.microsoft.com/office/drawing/2014/main" val="907350235"/>
                  </a:ext>
                </a:extLst>
              </a:tr>
              <a:tr h="315556">
                <a:tc>
                  <a:txBody>
                    <a:bodyPr/>
                    <a:lstStyle/>
                    <a:p>
                      <a:pPr rtl="1"/>
                      <a:r>
                        <a:rPr lang="he-IL" sz="1400" b="0" i="0" dirty="0">
                          <a:solidFill>
                            <a:schemeClr val="accent2"/>
                          </a:solidFill>
                          <a:latin typeface="David" panose="020E0502060401010101" pitchFamily="34" charset="-79"/>
                          <a:cs typeface="David" panose="020E0502060401010101" pitchFamily="34" charset="-79"/>
                        </a:rPr>
                        <a:t>אבות האומה</a:t>
                      </a:r>
                    </a:p>
                  </a:txBody>
                  <a:tcPr anchor="ctr"/>
                </a:tc>
                <a:tc>
                  <a:txBody>
                    <a:bodyPr/>
                    <a:lstStyle/>
                    <a:p>
                      <a:pPr rtl="1"/>
                      <a:r>
                        <a:rPr lang="he-IL" sz="1400" b="0" i="0" dirty="0">
                          <a:latin typeface="David" panose="020E0502060401010101" pitchFamily="34" charset="-79"/>
                          <a:cs typeface="David" panose="020E0502060401010101" pitchFamily="34" charset="-79"/>
                        </a:rPr>
                        <a:t>האם </a:t>
                      </a:r>
                      <a:r>
                        <a:rPr lang="he-IL" sz="1400" b="1" i="0" dirty="0">
                          <a:latin typeface="David" panose="020E0502060401010101" pitchFamily="34" charset="-79"/>
                          <a:cs typeface="David" panose="020E0502060401010101" pitchFamily="34" charset="-79"/>
                        </a:rPr>
                        <a:t>גיאוגרפיה הבטל"ם </a:t>
                      </a:r>
                      <a:r>
                        <a:rPr lang="he-IL" sz="1400" b="0" i="0" dirty="0">
                          <a:latin typeface="David" panose="020E0502060401010101" pitchFamily="34" charset="-79"/>
                          <a:cs typeface="David" panose="020E0502060401010101" pitchFamily="34" charset="-79"/>
                        </a:rPr>
                        <a:t>הוא התחליף? עיסוק בפרויקט הציוני הייחודי</a:t>
                      </a:r>
                    </a:p>
                  </a:txBody>
                  <a:tcPr anchor="ctr"/>
                </a:tc>
                <a:tc>
                  <a:txBody>
                    <a:bodyPr/>
                    <a:lstStyle/>
                    <a:p>
                      <a:pPr rtl="1"/>
                      <a:r>
                        <a:rPr lang="he-IL" sz="1400" b="0" i="0" dirty="0">
                          <a:latin typeface="David" panose="020E0502060401010101" pitchFamily="34" charset="-79"/>
                          <a:cs typeface="David" panose="020E0502060401010101" pitchFamily="34" charset="-79"/>
                        </a:rPr>
                        <a:t>לחשוב על </a:t>
                      </a:r>
                      <a:r>
                        <a:rPr lang="he-IL" sz="1400" b="0" i="0" dirty="0">
                          <a:solidFill>
                            <a:schemeClr val="accent2">
                              <a:lumMod val="75000"/>
                            </a:schemeClr>
                          </a:solidFill>
                          <a:latin typeface="David" panose="020E0502060401010101" pitchFamily="34" charset="-79"/>
                          <a:cs typeface="David" panose="020E0502060401010101" pitchFamily="34" charset="-79"/>
                        </a:rPr>
                        <a:t>קורס ערכי תשתיתי- אקדמי </a:t>
                      </a:r>
                      <a:r>
                        <a:rPr lang="he-IL" sz="1400" b="0" i="0" dirty="0">
                          <a:latin typeface="David" panose="020E0502060401010101" pitchFamily="34" charset="-79"/>
                          <a:cs typeface="David" panose="020E0502060401010101" pitchFamily="34" charset="-79"/>
                        </a:rPr>
                        <a:t>או לא (כולל יום עיון בן גוריון)</a:t>
                      </a:r>
                    </a:p>
                  </a:txBody>
                  <a:tcPr anchor="ctr"/>
                </a:tc>
                <a:extLst>
                  <a:ext uri="{0D108BD9-81ED-4DB2-BD59-A6C34878D82A}">
                    <a16:rowId xmlns:a16="http://schemas.microsoft.com/office/drawing/2014/main" val="2850120194"/>
                  </a:ext>
                </a:extLst>
              </a:tr>
              <a:tr h="315556">
                <a:tc>
                  <a:txBody>
                    <a:bodyPr/>
                    <a:lstStyle/>
                    <a:p>
                      <a:pPr rtl="1"/>
                      <a:r>
                        <a:rPr lang="he-IL" sz="1400" b="0" i="0" dirty="0">
                          <a:solidFill>
                            <a:schemeClr val="accent2"/>
                          </a:solidFill>
                          <a:latin typeface="David" panose="020E0502060401010101" pitchFamily="34" charset="-79"/>
                          <a:cs typeface="David" panose="020E0502060401010101" pitchFamily="34" charset="-79"/>
                        </a:rPr>
                        <a:t>מודיעין+ ימי סייבר</a:t>
                      </a:r>
                    </a:p>
                  </a:txBody>
                  <a:tcPr anchor="ctr"/>
                </a:tc>
                <a:tc>
                  <a:txBody>
                    <a:bodyPr/>
                    <a:lstStyle/>
                    <a:p>
                      <a:pPr rtl="1"/>
                      <a:r>
                        <a:rPr lang="he-IL" sz="1400" b="0" i="0" dirty="0">
                          <a:latin typeface="David" panose="020E0502060401010101" pitchFamily="34" charset="-79"/>
                          <a:cs typeface="David" panose="020E0502060401010101" pitchFamily="34" charset="-79"/>
                        </a:rPr>
                        <a:t>מחזור אחרון לא אקדמי, בעבר היה אקדמי</a:t>
                      </a:r>
                      <a:r>
                        <a:rPr lang="en-US" sz="1400" b="0" i="0" dirty="0">
                          <a:latin typeface="David" panose="020E0502060401010101" pitchFamily="34" charset="-79"/>
                          <a:cs typeface="David" panose="020E0502060401010101" pitchFamily="34" charset="-79"/>
                        </a:rPr>
                        <a:t>/</a:t>
                      </a:r>
                      <a:r>
                        <a:rPr lang="he-IL" sz="1400" b="0" i="0" dirty="0">
                          <a:latin typeface="David" panose="020E0502060401010101" pitchFamily="34" charset="-79"/>
                          <a:cs typeface="David" panose="020E0502060401010101" pitchFamily="34" charset="-79"/>
                        </a:rPr>
                        <a:t>עסק בסייבר</a:t>
                      </a:r>
                    </a:p>
                  </a:txBody>
                  <a:tcPr anchor="ctr"/>
                </a:tc>
                <a:tc>
                  <a:txBody>
                    <a:bodyPr/>
                    <a:lstStyle/>
                    <a:p>
                      <a:pPr rtl="1"/>
                      <a:r>
                        <a:rPr lang="he-IL" sz="1400" b="1" i="0" dirty="0">
                          <a:latin typeface="David" panose="020E0502060401010101" pitchFamily="34" charset="-79"/>
                          <a:cs typeface="David" panose="020E0502060401010101" pitchFamily="34" charset="-79"/>
                        </a:rPr>
                        <a:t>מודיעין-</a:t>
                      </a:r>
                      <a:r>
                        <a:rPr lang="he-IL" sz="1400" b="0" i="0" dirty="0">
                          <a:latin typeface="David" panose="020E0502060401010101" pitchFamily="34" charset="-79"/>
                          <a:cs typeface="David" panose="020E0502060401010101" pitchFamily="34" charset="-79"/>
                        </a:rPr>
                        <a:t> לחבר תחת הגנה לאומית, </a:t>
                      </a:r>
                      <a:r>
                        <a:rPr lang="he-IL" sz="1400" b="1" i="0" dirty="0">
                          <a:solidFill>
                            <a:schemeClr val="accent2">
                              <a:lumMod val="75000"/>
                            </a:schemeClr>
                          </a:solidFill>
                          <a:latin typeface="David" panose="020E0502060401010101" pitchFamily="34" charset="-79"/>
                          <a:cs typeface="David" panose="020E0502060401010101" pitchFamily="34" charset="-79"/>
                        </a:rPr>
                        <a:t>סייבר-</a:t>
                      </a:r>
                      <a:r>
                        <a:rPr lang="he-IL" sz="1400" b="0" i="0" dirty="0">
                          <a:solidFill>
                            <a:schemeClr val="accent2">
                              <a:lumMod val="75000"/>
                            </a:schemeClr>
                          </a:solidFill>
                          <a:latin typeface="David" panose="020E0502060401010101" pitchFamily="34" charset="-79"/>
                          <a:cs typeface="David" panose="020E0502060401010101" pitchFamily="34" charset="-79"/>
                        </a:rPr>
                        <a:t> קורס בניין </a:t>
                      </a:r>
                      <a:r>
                        <a:rPr lang="he-IL" sz="1400" b="0" i="0" dirty="0" err="1">
                          <a:solidFill>
                            <a:schemeClr val="accent2">
                              <a:lumMod val="75000"/>
                            </a:schemeClr>
                          </a:solidFill>
                          <a:latin typeface="David" panose="020E0502060401010101" pitchFamily="34" charset="-79"/>
                          <a:cs typeface="David" panose="020E0502060401010101" pitchFamily="34" charset="-79"/>
                        </a:rPr>
                        <a:t>הכח</a:t>
                      </a:r>
                      <a:r>
                        <a:rPr lang="he-IL" sz="1400" b="0" i="0" dirty="0">
                          <a:solidFill>
                            <a:schemeClr val="accent2">
                              <a:lumMod val="75000"/>
                            </a:schemeClr>
                          </a:solidFill>
                          <a:latin typeface="David" panose="020E0502060401010101" pitchFamily="34" charset="-79"/>
                          <a:cs typeface="David" panose="020E0502060401010101" pitchFamily="34" charset="-79"/>
                        </a:rPr>
                        <a:t>, מו"פ וטכנו'</a:t>
                      </a:r>
                    </a:p>
                  </a:txBody>
                  <a:tcPr anchor="ctr"/>
                </a:tc>
                <a:extLst>
                  <a:ext uri="{0D108BD9-81ED-4DB2-BD59-A6C34878D82A}">
                    <a16:rowId xmlns:a16="http://schemas.microsoft.com/office/drawing/2014/main" val="1086154194"/>
                  </a:ext>
                </a:extLst>
              </a:tr>
              <a:tr h="315556">
                <a:tc>
                  <a:txBody>
                    <a:bodyPr/>
                    <a:lstStyle/>
                    <a:p>
                      <a:pPr rtl="1"/>
                      <a:r>
                        <a:rPr lang="he-IL" sz="1400" b="0" i="0" dirty="0">
                          <a:solidFill>
                            <a:schemeClr val="accent2"/>
                          </a:solidFill>
                          <a:latin typeface="David" panose="020E0502060401010101" pitchFamily="34" charset="-79"/>
                          <a:cs typeface="David" panose="020E0502060401010101" pitchFamily="34" charset="-79"/>
                        </a:rPr>
                        <a:t>מזרח תיכון </a:t>
                      </a:r>
                      <a:r>
                        <a:rPr lang="en-US" sz="1400" b="0" i="0" dirty="0">
                          <a:solidFill>
                            <a:schemeClr val="accent2"/>
                          </a:solidFill>
                          <a:latin typeface="David" panose="020E0502060401010101" pitchFamily="34" charset="-79"/>
                          <a:cs typeface="David" panose="020E0502060401010101" pitchFamily="34" charset="-79"/>
                        </a:rPr>
                        <a:t>/</a:t>
                      </a:r>
                      <a:r>
                        <a:rPr lang="he-IL" sz="1400" b="0" i="0" dirty="0" err="1">
                          <a:solidFill>
                            <a:schemeClr val="accent2"/>
                          </a:solidFill>
                          <a:latin typeface="David" panose="020E0502060401010101" pitchFamily="34" charset="-79"/>
                          <a:cs typeface="David" panose="020E0502060401010101" pitchFamily="34" charset="-79"/>
                        </a:rPr>
                        <a:t>גיאופוליטקה</a:t>
                      </a:r>
                      <a:endParaRPr lang="he-IL" sz="1400" b="0" i="0" dirty="0">
                        <a:solidFill>
                          <a:schemeClr val="accent2"/>
                        </a:solidFill>
                        <a:latin typeface="David" panose="020E0502060401010101" pitchFamily="34" charset="-79"/>
                        <a:cs typeface="David" panose="020E0502060401010101" pitchFamily="34" charset="-79"/>
                      </a:endParaRPr>
                    </a:p>
                  </a:txBody>
                  <a:tcPr anchor="ctr"/>
                </a:tc>
                <a:tc>
                  <a:txBody>
                    <a:bodyPr/>
                    <a:lstStyle/>
                    <a:p>
                      <a:pPr rtl="1"/>
                      <a:r>
                        <a:rPr lang="he-IL" sz="1400" b="0" i="0" dirty="0">
                          <a:latin typeface="David" panose="020E0502060401010101" pitchFamily="34" charset="-79"/>
                          <a:cs typeface="David" panose="020E0502060401010101" pitchFamily="34" charset="-79"/>
                        </a:rPr>
                        <a:t>תחום שהובל שנים רבות ע"י ארנון סופר ונעלם ככה סתם</a:t>
                      </a:r>
                    </a:p>
                  </a:txBody>
                  <a:tcPr anchor="ctr"/>
                </a:tc>
                <a:tc>
                  <a:txBody>
                    <a:bodyPr/>
                    <a:lstStyle/>
                    <a:p>
                      <a:pPr rtl="1"/>
                      <a:r>
                        <a:rPr lang="he-IL" sz="1400" b="0" i="0" dirty="0">
                          <a:latin typeface="David" panose="020E0502060401010101" pitchFamily="34" charset="-79"/>
                          <a:cs typeface="David" panose="020E0502060401010101" pitchFamily="34" charset="-79"/>
                        </a:rPr>
                        <a:t>להעביר לתכולה לא יציבה</a:t>
                      </a:r>
                    </a:p>
                  </a:txBody>
                  <a:tcPr anchor="ctr"/>
                </a:tc>
                <a:extLst>
                  <a:ext uri="{0D108BD9-81ED-4DB2-BD59-A6C34878D82A}">
                    <a16:rowId xmlns:a16="http://schemas.microsoft.com/office/drawing/2014/main" val="3479818512"/>
                  </a:ext>
                </a:extLst>
              </a:tr>
              <a:tr h="315556">
                <a:tc>
                  <a:txBody>
                    <a:bodyPr/>
                    <a:lstStyle/>
                    <a:p>
                      <a:pPr rtl="1"/>
                      <a:r>
                        <a:rPr lang="he-IL" sz="1400" b="0" i="0" dirty="0">
                          <a:solidFill>
                            <a:schemeClr val="accent2"/>
                          </a:solidFill>
                          <a:latin typeface="David" panose="020E0502060401010101" pitchFamily="34" charset="-79"/>
                          <a:cs typeface="David" panose="020E0502060401010101" pitchFamily="34" charset="-79"/>
                        </a:rPr>
                        <a:t>תקשורת</a:t>
                      </a:r>
                    </a:p>
                  </a:txBody>
                  <a:tcPr anchor="ctr"/>
                </a:tc>
                <a:tc>
                  <a:txBody>
                    <a:bodyPr/>
                    <a:lstStyle/>
                    <a:p>
                      <a:pPr rtl="1"/>
                      <a:r>
                        <a:rPr lang="he-IL" sz="1400" b="0" i="0" dirty="0">
                          <a:latin typeface="David" panose="020E0502060401010101" pitchFamily="34" charset="-79"/>
                          <a:cs typeface="David" panose="020E0502060401010101" pitchFamily="34" charset="-79"/>
                        </a:rPr>
                        <a:t>התקיים שנים רבות במגוון מרצים</a:t>
                      </a:r>
                    </a:p>
                  </a:txBody>
                  <a:tcPr anchor="ctr"/>
                </a:tc>
                <a:tc>
                  <a:txBody>
                    <a:bodyPr/>
                    <a:lstStyle/>
                    <a:p>
                      <a:pPr rtl="1"/>
                      <a:r>
                        <a:rPr lang="he-IL" sz="1400" b="0" i="0" dirty="0">
                          <a:latin typeface="David" panose="020E0502060401010101" pitchFamily="34" charset="-79"/>
                          <a:cs typeface="David" panose="020E0502060401010101" pitchFamily="34" charset="-79"/>
                        </a:rPr>
                        <a:t>לא כתכולה יציבה, לבחון אפשרות לשבצו כסמינר בחירה</a:t>
                      </a:r>
                    </a:p>
                  </a:txBody>
                  <a:tcPr anchor="ctr"/>
                </a:tc>
                <a:extLst>
                  <a:ext uri="{0D108BD9-81ED-4DB2-BD59-A6C34878D82A}">
                    <a16:rowId xmlns:a16="http://schemas.microsoft.com/office/drawing/2014/main" val="1830761974"/>
                  </a:ext>
                </a:extLst>
              </a:tr>
            </a:tbl>
          </a:graphicData>
        </a:graphic>
      </p:graphicFrame>
    </p:spTree>
    <p:extLst>
      <p:ext uri="{BB962C8B-B14F-4D97-AF65-F5344CB8AC3E}">
        <p14:creationId xmlns:p14="http://schemas.microsoft.com/office/powerpoint/2010/main" val="427477993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idx="4294967295"/>
          </p:nvPr>
        </p:nvSpPr>
        <p:spPr>
          <a:xfrm>
            <a:off x="877528" y="186327"/>
            <a:ext cx="10515600" cy="1325563"/>
          </a:xfrm>
        </p:spPr>
        <p:txBody>
          <a:bodyPr>
            <a:normAutofit/>
          </a:bodyPr>
          <a:lstStyle/>
          <a:p>
            <a:pPr algn="ctr"/>
            <a:r>
              <a:rPr lang="he-IL"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ניתוח תכולה משתנה</a:t>
            </a:r>
            <a:r>
              <a:rPr lang="en-US"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t>
            </a:r>
            <a:r>
              <a:rPr lang="he-IL"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פריפריאלית </a:t>
            </a:r>
            <a:r>
              <a:rPr lang="he-IL" sz="20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(20%)</a:t>
            </a:r>
          </a:p>
        </p:txBody>
      </p:sp>
      <p:graphicFrame>
        <p:nvGraphicFramePr>
          <p:cNvPr id="4" name="טבלה 3"/>
          <p:cNvGraphicFramePr>
            <a:graphicFrameLocks noGrp="1"/>
          </p:cNvGraphicFramePr>
          <p:nvPr>
            <p:extLst/>
          </p:nvPr>
        </p:nvGraphicFramePr>
        <p:xfrm>
          <a:off x="137652" y="1335495"/>
          <a:ext cx="11841316" cy="4943780"/>
        </p:xfrm>
        <a:graphic>
          <a:graphicData uri="http://schemas.openxmlformats.org/drawingml/2006/table">
            <a:tbl>
              <a:tblPr rtl="1" firstRow="1" bandRow="1">
                <a:tableStyleId>{5C22544A-7EE6-4342-B048-85BDC9FD1C3A}</a:tableStyleId>
              </a:tblPr>
              <a:tblGrid>
                <a:gridCol w="2068052">
                  <a:extLst>
                    <a:ext uri="{9D8B030D-6E8A-4147-A177-3AD203B41FA5}">
                      <a16:colId xmlns:a16="http://schemas.microsoft.com/office/drawing/2014/main" val="4115620763"/>
                    </a:ext>
                  </a:extLst>
                </a:gridCol>
                <a:gridCol w="4726740">
                  <a:extLst>
                    <a:ext uri="{9D8B030D-6E8A-4147-A177-3AD203B41FA5}">
                      <a16:colId xmlns:a16="http://schemas.microsoft.com/office/drawing/2014/main" val="808132443"/>
                    </a:ext>
                  </a:extLst>
                </a:gridCol>
                <a:gridCol w="5046524">
                  <a:extLst>
                    <a:ext uri="{9D8B030D-6E8A-4147-A177-3AD203B41FA5}">
                      <a16:colId xmlns:a16="http://schemas.microsoft.com/office/drawing/2014/main" val="2641916249"/>
                    </a:ext>
                  </a:extLst>
                </a:gridCol>
              </a:tblGrid>
              <a:tr h="363092">
                <a:tc>
                  <a:txBody>
                    <a:bodyPr/>
                    <a:lstStyle/>
                    <a:p>
                      <a:pPr algn="ctr" rtl="1"/>
                      <a:r>
                        <a:rPr lang="he-IL" b="1" i="0" dirty="0">
                          <a:latin typeface="David" panose="020E0502060401010101" pitchFamily="34" charset="-79"/>
                          <a:cs typeface="David" panose="020E0502060401010101" pitchFamily="34" charset="-79"/>
                        </a:rPr>
                        <a:t>התוכן</a:t>
                      </a:r>
                    </a:p>
                  </a:txBody>
                  <a:tcPr/>
                </a:tc>
                <a:tc>
                  <a:txBody>
                    <a:bodyPr/>
                    <a:lstStyle/>
                    <a:p>
                      <a:pPr algn="ctr" rtl="1"/>
                      <a:r>
                        <a:rPr lang="he-IL" b="1" i="0" dirty="0">
                          <a:latin typeface="David" panose="020E0502060401010101" pitchFamily="34" charset="-79"/>
                          <a:cs typeface="David" panose="020E0502060401010101" pitchFamily="34" charset="-79"/>
                        </a:rPr>
                        <a:t>מה בוצע</a:t>
                      </a:r>
                    </a:p>
                  </a:txBody>
                  <a:tcPr/>
                </a:tc>
                <a:tc>
                  <a:txBody>
                    <a:bodyPr/>
                    <a:lstStyle/>
                    <a:p>
                      <a:pPr algn="ctr" rtl="1"/>
                      <a:r>
                        <a:rPr lang="he-IL" b="1" i="0" dirty="0">
                          <a:latin typeface="David" panose="020E0502060401010101" pitchFamily="34" charset="-79"/>
                          <a:cs typeface="David" panose="020E0502060401010101" pitchFamily="34" charset="-79"/>
                        </a:rPr>
                        <a:t>המלצה למ"ה</a:t>
                      </a:r>
                    </a:p>
                  </a:txBody>
                  <a:tcPr/>
                </a:tc>
                <a:extLst>
                  <a:ext uri="{0D108BD9-81ED-4DB2-BD59-A6C34878D82A}">
                    <a16:rowId xmlns:a16="http://schemas.microsoft.com/office/drawing/2014/main" val="3710406874"/>
                  </a:ext>
                </a:extLst>
              </a:tr>
              <a:tr h="332834">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400" b="0" i="0" kern="1200" dirty="0">
                          <a:solidFill>
                            <a:schemeClr val="dk1"/>
                          </a:solidFill>
                          <a:latin typeface="David" panose="020E0502060401010101" pitchFamily="34" charset="-79"/>
                          <a:ea typeface="+mn-ea"/>
                          <a:cs typeface="David" panose="020E0502060401010101" pitchFamily="34" charset="-79"/>
                        </a:rPr>
                        <a:t>קורס (אשכול) מובילות</a:t>
                      </a:r>
                    </a:p>
                  </a:txBody>
                  <a:tcPr anchor="ctr"/>
                </a:tc>
                <a:tc>
                  <a:txBody>
                    <a:bodyPr/>
                    <a:lstStyle/>
                    <a:p>
                      <a:pPr rtl="1"/>
                      <a:r>
                        <a:rPr lang="he-IL" sz="1400" b="1" i="0" dirty="0">
                          <a:latin typeface="David" panose="020E0502060401010101" pitchFamily="34" charset="-79"/>
                          <a:cs typeface="David" panose="020E0502060401010101" pitchFamily="34" charset="-79"/>
                        </a:rPr>
                        <a:t>4 נ"ז- </a:t>
                      </a:r>
                      <a:r>
                        <a:rPr lang="he-IL" sz="1400" b="0" i="0" dirty="0">
                          <a:latin typeface="David" panose="020E0502060401010101" pitchFamily="34" charset="-79"/>
                          <a:cs typeface="David" panose="020E0502060401010101" pitchFamily="34" charset="-79"/>
                        </a:rPr>
                        <a:t>התכנים השתנו  לאורך השנים. </a:t>
                      </a:r>
                      <a:r>
                        <a:rPr lang="he-IL" sz="1400" b="0" i="0" dirty="0" err="1">
                          <a:latin typeface="David" panose="020E0502060401010101" pitchFamily="34" charset="-79"/>
                          <a:cs typeface="David" panose="020E0502060401010101" pitchFamily="34" charset="-79"/>
                        </a:rPr>
                        <a:t>הנ"ז</a:t>
                      </a:r>
                      <a:r>
                        <a:rPr lang="he-IL" sz="1400" b="0" i="0" dirty="0">
                          <a:latin typeface="David" panose="020E0502060401010101" pitchFamily="34" charset="-79"/>
                          <a:cs typeface="David" panose="020E0502060401010101" pitchFamily="34" charset="-79"/>
                        </a:rPr>
                        <a:t> על </a:t>
                      </a:r>
                      <a:r>
                        <a:rPr lang="he-IL" sz="1400" b="1" i="0" dirty="0">
                          <a:latin typeface="David" panose="020E0502060401010101" pitchFamily="34" charset="-79"/>
                          <a:cs typeface="David" panose="020E0502060401010101" pitchFamily="34" charset="-79"/>
                        </a:rPr>
                        <a:t>היותו מאגד</a:t>
                      </a:r>
                    </a:p>
                  </a:txBody>
                  <a:tcPr anchor="ctr"/>
                </a:tc>
                <a:tc>
                  <a:txBody>
                    <a:bodyPr/>
                    <a:lstStyle/>
                    <a:p>
                      <a:pPr rtl="1"/>
                      <a:r>
                        <a:rPr lang="he-IL" sz="1400" b="0" i="0" dirty="0">
                          <a:solidFill>
                            <a:schemeClr val="accent2">
                              <a:lumMod val="75000"/>
                            </a:schemeClr>
                          </a:solidFill>
                          <a:latin typeface="David" panose="020E0502060401010101" pitchFamily="34" charset="-79"/>
                          <a:cs typeface="David" panose="020E0502060401010101" pitchFamily="34" charset="-79"/>
                        </a:rPr>
                        <a:t>ביצוע קורס אקדמי </a:t>
                      </a:r>
                      <a:r>
                        <a:rPr lang="he-IL" sz="1400" b="1" i="0" dirty="0">
                          <a:solidFill>
                            <a:schemeClr val="accent2">
                              <a:lumMod val="75000"/>
                            </a:schemeClr>
                          </a:solidFill>
                          <a:latin typeface="David" panose="020E0502060401010101" pitchFamily="34" charset="-79"/>
                          <a:cs typeface="David" panose="020E0502060401010101" pitchFamily="34" charset="-79"/>
                        </a:rPr>
                        <a:t>ללא מטלה </a:t>
                      </a:r>
                      <a:r>
                        <a:rPr lang="he-IL" sz="1400" b="0" i="0" dirty="0">
                          <a:solidFill>
                            <a:schemeClr val="accent2">
                              <a:lumMod val="75000"/>
                            </a:schemeClr>
                          </a:solidFill>
                          <a:latin typeface="David" panose="020E0502060401010101" pitchFamily="34" charset="-79"/>
                          <a:cs typeface="David" panose="020E0502060401010101" pitchFamily="34" charset="-79"/>
                        </a:rPr>
                        <a:t>(אורלי יחזקאל), או קורס </a:t>
                      </a:r>
                      <a:r>
                        <a:rPr lang="he-IL" sz="1400" b="1" i="0" dirty="0">
                          <a:solidFill>
                            <a:schemeClr val="accent2">
                              <a:lumMod val="75000"/>
                            </a:schemeClr>
                          </a:solidFill>
                          <a:latin typeface="David" panose="020E0502060401010101" pitchFamily="34" charset="-79"/>
                          <a:cs typeface="David" panose="020E0502060401010101" pitchFamily="34" charset="-79"/>
                        </a:rPr>
                        <a:t>במדיניות ציבורית</a:t>
                      </a:r>
                    </a:p>
                  </a:txBody>
                  <a:tcPr anchor="ctr"/>
                </a:tc>
                <a:extLst>
                  <a:ext uri="{0D108BD9-81ED-4DB2-BD59-A6C34878D82A}">
                    <a16:rowId xmlns:a16="http://schemas.microsoft.com/office/drawing/2014/main" val="3694368200"/>
                  </a:ext>
                </a:extLst>
              </a:tr>
              <a:tr h="332834">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400" b="0" i="0" dirty="0">
                          <a:latin typeface="David" panose="020E0502060401010101" pitchFamily="34" charset="-79"/>
                          <a:cs typeface="David" panose="020E0502060401010101" pitchFamily="34" charset="-79"/>
                        </a:rPr>
                        <a:t>קורס מדינאות</a:t>
                      </a:r>
                    </a:p>
                  </a:txBody>
                  <a:tcPr anchor="ctr"/>
                </a:tc>
                <a:tc>
                  <a:txBody>
                    <a:bodyPr/>
                    <a:lstStyle/>
                    <a:p>
                      <a:pPr rtl="1"/>
                      <a:r>
                        <a:rPr lang="he-IL" sz="1400" b="1" i="0" dirty="0">
                          <a:latin typeface="David" panose="020E0502060401010101" pitchFamily="34" charset="-79"/>
                          <a:cs typeface="David" panose="020E0502060401010101" pitchFamily="34" charset="-79"/>
                        </a:rPr>
                        <a:t>4 נ"ז- </a:t>
                      </a:r>
                      <a:r>
                        <a:rPr lang="he-IL" sz="1400" b="0" i="0" dirty="0">
                          <a:latin typeface="David" panose="020E0502060401010101" pitchFamily="34" charset="-79"/>
                          <a:cs typeface="David" panose="020E0502060401010101" pitchFamily="34" charset="-79"/>
                        </a:rPr>
                        <a:t>26 משכים (כולל סיור במשרד החוץ)</a:t>
                      </a:r>
                    </a:p>
                  </a:txBody>
                  <a:tcPr anchor="ctr"/>
                </a:tc>
                <a:tc>
                  <a:txBody>
                    <a:bodyPr/>
                    <a:lstStyle/>
                    <a:p>
                      <a:pPr rtl="1"/>
                      <a:endParaRPr lang="he-IL" sz="1400" b="0" i="0" dirty="0">
                        <a:latin typeface="David" panose="020E0502060401010101" pitchFamily="34" charset="-79"/>
                        <a:cs typeface="David" panose="020E0502060401010101" pitchFamily="34" charset="-79"/>
                      </a:endParaRPr>
                    </a:p>
                  </a:txBody>
                  <a:tcPr anchor="ctr"/>
                </a:tc>
                <a:extLst>
                  <a:ext uri="{0D108BD9-81ED-4DB2-BD59-A6C34878D82A}">
                    <a16:rowId xmlns:a16="http://schemas.microsoft.com/office/drawing/2014/main" val="405645534"/>
                  </a:ext>
                </a:extLst>
              </a:tr>
              <a:tr h="332834">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400" b="0" i="0" kern="1200" dirty="0">
                          <a:solidFill>
                            <a:schemeClr val="dk1"/>
                          </a:solidFill>
                          <a:latin typeface="David" panose="020E0502060401010101" pitchFamily="34" charset="-79"/>
                          <a:ea typeface="+mn-ea"/>
                          <a:cs typeface="David" panose="020E0502060401010101" pitchFamily="34" charset="-79"/>
                        </a:rPr>
                        <a:t>עבודת גמר ואוריינות</a:t>
                      </a:r>
                    </a:p>
                  </a:txBody>
                  <a:tcPr anchor="ctr"/>
                </a:tc>
                <a:tc>
                  <a:txBody>
                    <a:bodyPr/>
                    <a:lstStyle/>
                    <a:p>
                      <a:r>
                        <a:rPr lang="he-IL" sz="1400" b="0" i="0" kern="1200" dirty="0">
                          <a:solidFill>
                            <a:schemeClr val="dk1"/>
                          </a:solidFill>
                          <a:latin typeface="David" panose="020E0502060401010101" pitchFamily="34" charset="-79"/>
                          <a:ea typeface="+mn-ea"/>
                          <a:cs typeface="David" panose="020E0502060401010101" pitchFamily="34" charset="-79"/>
                        </a:rPr>
                        <a:t>11 משכים משותפים במב"ל ועוד כ- 10 ימי כתיבה (מתוך כלל ימי מחקר)</a:t>
                      </a:r>
                    </a:p>
                  </a:txBody>
                  <a:tcPr anchor="ctr"/>
                </a:tc>
                <a:tc>
                  <a:txBody>
                    <a:bodyPr/>
                    <a:lstStyle/>
                    <a:p>
                      <a:pPr rtl="1"/>
                      <a:endParaRPr lang="he-IL" sz="1400" b="0" i="0" dirty="0">
                        <a:latin typeface="David" panose="020E0502060401010101" pitchFamily="34" charset="-79"/>
                        <a:cs typeface="David" panose="020E0502060401010101" pitchFamily="34" charset="-79"/>
                      </a:endParaRPr>
                    </a:p>
                  </a:txBody>
                  <a:tcPr anchor="ctr"/>
                </a:tc>
                <a:extLst>
                  <a:ext uri="{0D108BD9-81ED-4DB2-BD59-A6C34878D82A}">
                    <a16:rowId xmlns:a16="http://schemas.microsoft.com/office/drawing/2014/main" val="643490428"/>
                  </a:ext>
                </a:extLst>
              </a:tr>
              <a:tr h="332834">
                <a:tc>
                  <a:txBody>
                    <a:bodyPr/>
                    <a:lstStyle/>
                    <a:p>
                      <a:r>
                        <a:rPr lang="he-IL" sz="1400" b="0" i="0" kern="1200" dirty="0">
                          <a:solidFill>
                            <a:schemeClr val="dk1"/>
                          </a:solidFill>
                          <a:latin typeface="David" panose="020E0502060401010101" pitchFamily="34" charset="-79"/>
                          <a:ea typeface="+mn-ea"/>
                          <a:cs typeface="David" panose="020E0502060401010101" pitchFamily="34" charset="-79"/>
                        </a:rPr>
                        <a:t>פגרת עבודות</a:t>
                      </a:r>
                    </a:p>
                  </a:txBody>
                  <a:tcPr anchor="ctr"/>
                </a:tc>
                <a:tc>
                  <a:txBody>
                    <a:bodyPr/>
                    <a:lstStyle/>
                    <a:p>
                      <a:pPr marL="0" algn="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9 ימים- הכנה למבחנים, עבודות, עבודת גמר</a:t>
                      </a:r>
                    </a:p>
                  </a:txBody>
                  <a:tcPr anchor="ctr"/>
                </a:tc>
                <a:tc>
                  <a:txBody>
                    <a:bodyPr/>
                    <a:lstStyle/>
                    <a:p>
                      <a:pPr rtl="1"/>
                      <a:endParaRPr lang="he-IL" sz="1400" b="0" i="0" dirty="0">
                        <a:latin typeface="David" panose="020E0502060401010101" pitchFamily="34" charset="-79"/>
                        <a:cs typeface="David" panose="020E0502060401010101" pitchFamily="34" charset="-79"/>
                      </a:endParaRPr>
                    </a:p>
                  </a:txBody>
                  <a:tcPr anchor="ctr"/>
                </a:tc>
                <a:extLst>
                  <a:ext uri="{0D108BD9-81ED-4DB2-BD59-A6C34878D82A}">
                    <a16:rowId xmlns:a16="http://schemas.microsoft.com/office/drawing/2014/main" val="3567178855"/>
                  </a:ext>
                </a:extLst>
              </a:tr>
              <a:tr h="332834">
                <a:tc>
                  <a:txBody>
                    <a:bodyPr/>
                    <a:lstStyle/>
                    <a:p>
                      <a:pPr rtl="1"/>
                      <a:r>
                        <a:rPr lang="he-IL" sz="1400" b="0" i="0" dirty="0">
                          <a:latin typeface="David" panose="020E0502060401010101" pitchFamily="34" charset="-79"/>
                          <a:cs typeface="David" panose="020E0502060401010101" pitchFamily="34" charset="-79"/>
                        </a:rPr>
                        <a:t>לימודי אנגלית</a:t>
                      </a:r>
                    </a:p>
                  </a:txBody>
                  <a:tcPr anchor="ctr"/>
                </a:tc>
                <a:tc>
                  <a:txBody>
                    <a:bodyPr/>
                    <a:lstStyle/>
                    <a:p>
                      <a:pPr rtl="1"/>
                      <a:r>
                        <a:rPr lang="he-IL" sz="1400" b="0" i="0" dirty="0">
                          <a:latin typeface="David" panose="020E0502060401010101" pitchFamily="34" charset="-79"/>
                          <a:cs typeface="David" panose="020E0502060401010101" pitchFamily="34" charset="-79"/>
                        </a:rPr>
                        <a:t>לימוד ב- 3 הקבצות, אולפן בפגרה</a:t>
                      </a:r>
                    </a:p>
                  </a:txBody>
                  <a:tcPr anchor="ctr"/>
                </a:tc>
                <a:tc>
                  <a:txBody>
                    <a:bodyPr/>
                    <a:lstStyle/>
                    <a:p>
                      <a:pPr rtl="1"/>
                      <a:r>
                        <a:rPr lang="he-IL" sz="1400" b="0" i="0" dirty="0">
                          <a:latin typeface="David" panose="020E0502060401010101" pitchFamily="34" charset="-79"/>
                          <a:cs typeface="David" panose="020E0502060401010101" pitchFamily="34" charset="-79"/>
                        </a:rPr>
                        <a:t>מעבר ללימוד יחדני בעזרת שיחות טלפון</a:t>
                      </a:r>
                    </a:p>
                  </a:txBody>
                  <a:tcPr anchor="ctr"/>
                </a:tc>
                <a:extLst>
                  <a:ext uri="{0D108BD9-81ED-4DB2-BD59-A6C34878D82A}">
                    <a16:rowId xmlns:a16="http://schemas.microsoft.com/office/drawing/2014/main" val="1628137300"/>
                  </a:ext>
                </a:extLst>
              </a:tr>
              <a:tr h="332834">
                <a:tc>
                  <a:txBody>
                    <a:bodyPr/>
                    <a:lstStyle/>
                    <a:p>
                      <a:pPr rtl="1"/>
                      <a:r>
                        <a:rPr lang="he-IL" sz="1400" b="0" i="0" dirty="0">
                          <a:latin typeface="David" panose="020E0502060401010101" pitchFamily="34" charset="-79"/>
                          <a:cs typeface="David" panose="020E0502060401010101" pitchFamily="34" charset="-79"/>
                        </a:rPr>
                        <a:t>יום עיון תקשורת</a:t>
                      </a:r>
                      <a:r>
                        <a:rPr lang="en-US" sz="1400" b="0" i="0" dirty="0">
                          <a:latin typeface="David" panose="020E0502060401010101" pitchFamily="34" charset="-79"/>
                          <a:cs typeface="David" panose="020E0502060401010101" pitchFamily="34" charset="-79"/>
                        </a:rPr>
                        <a:t>/</a:t>
                      </a:r>
                      <a:r>
                        <a:rPr lang="he-IL" sz="1400" b="0" i="0" dirty="0">
                          <a:latin typeface="David" panose="020E0502060401010101" pitchFamily="34" charset="-79"/>
                          <a:cs typeface="David" panose="020E0502060401010101" pitchFamily="34" charset="-79"/>
                        </a:rPr>
                        <a:t>דמוקרטיה</a:t>
                      </a:r>
                    </a:p>
                  </a:txBody>
                  <a:tcPr anchor="ctr"/>
                </a:tc>
                <a:tc>
                  <a:txBody>
                    <a:bodyPr/>
                    <a:lstStyle/>
                    <a:p>
                      <a:pPr rtl="1"/>
                      <a:r>
                        <a:rPr lang="he-IL" sz="1400" b="0" i="0" dirty="0">
                          <a:latin typeface="David" panose="020E0502060401010101" pitchFamily="34" charset="-79"/>
                          <a:cs typeface="David" panose="020E0502060401010101" pitchFamily="34" charset="-79"/>
                        </a:rPr>
                        <a:t>שני ימי עיון בני יום כל אחד</a:t>
                      </a:r>
                    </a:p>
                  </a:txBody>
                  <a:tcPr anchor="ctr"/>
                </a:tc>
                <a:tc>
                  <a:txBody>
                    <a:bodyPr/>
                    <a:lstStyle/>
                    <a:p>
                      <a:pPr rtl="1"/>
                      <a:endParaRPr lang="he-IL" sz="1400" b="0" i="0" dirty="0">
                        <a:latin typeface="David" panose="020E0502060401010101" pitchFamily="34" charset="-79"/>
                        <a:cs typeface="David" panose="020E0502060401010101" pitchFamily="34" charset="-79"/>
                      </a:endParaRPr>
                    </a:p>
                  </a:txBody>
                  <a:tcPr anchor="ctr"/>
                </a:tc>
                <a:extLst>
                  <a:ext uri="{0D108BD9-81ED-4DB2-BD59-A6C34878D82A}">
                    <a16:rowId xmlns:a16="http://schemas.microsoft.com/office/drawing/2014/main" val="3545199806"/>
                  </a:ext>
                </a:extLst>
              </a:tr>
              <a:tr h="332834">
                <a:tc>
                  <a:txBody>
                    <a:bodyPr/>
                    <a:lstStyle/>
                    <a:p>
                      <a:pPr rtl="1"/>
                      <a:r>
                        <a:rPr lang="he-IL" sz="1400" b="0" i="0" dirty="0">
                          <a:latin typeface="David" panose="020E0502060401010101" pitchFamily="34" charset="-79"/>
                          <a:cs typeface="David" panose="020E0502060401010101" pitchFamily="34" charset="-79"/>
                        </a:rPr>
                        <a:t>יום עיון בינלאומי (דבל"א)</a:t>
                      </a:r>
                    </a:p>
                  </a:txBody>
                  <a:tcPr anchor="ctr"/>
                </a:tc>
                <a:tc>
                  <a:txBody>
                    <a:bodyPr/>
                    <a:lstStyle/>
                    <a:p>
                      <a:pPr rtl="1"/>
                      <a:endParaRPr lang="he-IL" sz="1400" b="0" i="0" dirty="0">
                        <a:latin typeface="David" panose="020E0502060401010101" pitchFamily="34" charset="-79"/>
                        <a:cs typeface="David" panose="020E0502060401010101" pitchFamily="34" charset="-79"/>
                      </a:endParaRPr>
                    </a:p>
                  </a:txBody>
                  <a:tcPr anchor="ctr"/>
                </a:tc>
                <a:tc>
                  <a:txBody>
                    <a:bodyPr/>
                    <a:lstStyle/>
                    <a:p>
                      <a:pPr rtl="1"/>
                      <a:endParaRPr lang="he-IL" sz="1400" b="0" i="0" dirty="0">
                        <a:latin typeface="David" panose="020E0502060401010101" pitchFamily="34" charset="-79"/>
                        <a:cs typeface="David" panose="020E0502060401010101" pitchFamily="34" charset="-79"/>
                      </a:endParaRPr>
                    </a:p>
                  </a:txBody>
                  <a:tcPr anchor="ctr"/>
                </a:tc>
                <a:extLst>
                  <a:ext uri="{0D108BD9-81ED-4DB2-BD59-A6C34878D82A}">
                    <a16:rowId xmlns:a16="http://schemas.microsoft.com/office/drawing/2014/main" val="1201616114"/>
                  </a:ext>
                </a:extLst>
              </a:tr>
              <a:tr h="332834">
                <a:tc>
                  <a:txBody>
                    <a:bodyPr/>
                    <a:lstStyle/>
                    <a:p>
                      <a:pPr rtl="1"/>
                      <a:r>
                        <a:rPr lang="he-IL" sz="1400" b="0" i="0" dirty="0">
                          <a:latin typeface="David" panose="020E0502060401010101" pitchFamily="34" charset="-79"/>
                          <a:cs typeface="David" panose="020E0502060401010101" pitchFamily="34" charset="-79"/>
                        </a:rPr>
                        <a:t>ימי עיון סין</a:t>
                      </a:r>
                    </a:p>
                  </a:txBody>
                  <a:tcPr anchor="ctr"/>
                </a:tc>
                <a:tc>
                  <a:txBody>
                    <a:bodyPr/>
                    <a:lstStyle/>
                    <a:p>
                      <a:pPr rtl="1"/>
                      <a:r>
                        <a:rPr lang="he-IL" sz="1400" b="0" i="0" dirty="0">
                          <a:latin typeface="David" panose="020E0502060401010101" pitchFamily="34" charset="-79"/>
                          <a:cs typeface="David" panose="020E0502060401010101" pitchFamily="34" charset="-79"/>
                        </a:rPr>
                        <a:t>יומיים בנושא</a:t>
                      </a:r>
                    </a:p>
                  </a:txBody>
                  <a:tcPr anchor="ctr"/>
                </a:tc>
                <a:tc>
                  <a:txBody>
                    <a:bodyPr/>
                    <a:lstStyle/>
                    <a:p>
                      <a:pPr rtl="1"/>
                      <a:endParaRPr lang="he-IL" sz="1400" b="0" i="0" dirty="0">
                        <a:latin typeface="David" panose="020E0502060401010101" pitchFamily="34" charset="-79"/>
                        <a:cs typeface="David" panose="020E0502060401010101" pitchFamily="34" charset="-79"/>
                      </a:endParaRPr>
                    </a:p>
                  </a:txBody>
                  <a:tcPr anchor="ctr"/>
                </a:tc>
                <a:extLst>
                  <a:ext uri="{0D108BD9-81ED-4DB2-BD59-A6C34878D82A}">
                    <a16:rowId xmlns:a16="http://schemas.microsoft.com/office/drawing/2014/main" val="2326913094"/>
                  </a:ext>
                </a:extLst>
              </a:tr>
              <a:tr h="332834">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400" b="0" i="0" kern="1200" dirty="0">
                          <a:solidFill>
                            <a:schemeClr val="dk1"/>
                          </a:solidFill>
                          <a:latin typeface="David" panose="020E0502060401010101" pitchFamily="34" charset="-79"/>
                          <a:ea typeface="+mn-ea"/>
                          <a:cs typeface="David" panose="020E0502060401010101" pitchFamily="34" charset="-79"/>
                        </a:rPr>
                        <a:t>כנס </a:t>
                      </a:r>
                      <a:r>
                        <a:rPr lang="en-US" sz="1400" b="0" i="0" kern="1200" dirty="0">
                          <a:solidFill>
                            <a:schemeClr val="dk1"/>
                          </a:solidFill>
                          <a:latin typeface="David" panose="020E0502060401010101" pitchFamily="34" charset="-79"/>
                          <a:ea typeface="+mn-ea"/>
                          <a:cs typeface="David" panose="020E0502060401010101" pitchFamily="34" charset="-79"/>
                        </a:rPr>
                        <a:t>INSS</a:t>
                      </a:r>
                      <a:endParaRPr lang="he-IL" sz="1400" b="0" i="0" kern="1200" dirty="0">
                        <a:solidFill>
                          <a:schemeClr val="dk1"/>
                        </a:solidFill>
                        <a:latin typeface="David" panose="020E0502060401010101" pitchFamily="34" charset="-79"/>
                        <a:ea typeface="+mn-ea"/>
                        <a:cs typeface="David" panose="020E0502060401010101" pitchFamily="34" charset="-79"/>
                      </a:endParaRPr>
                    </a:p>
                  </a:txBody>
                  <a:tcPr anchor="ctr"/>
                </a:tc>
                <a:tc>
                  <a:txBody>
                    <a:bodyPr/>
                    <a:lstStyle/>
                    <a:p>
                      <a:pPr rtl="1"/>
                      <a:r>
                        <a:rPr lang="he-IL" sz="1400" b="0" i="0" dirty="0">
                          <a:latin typeface="David" panose="020E0502060401010101" pitchFamily="34" charset="-79"/>
                          <a:cs typeface="David" panose="020E0502060401010101" pitchFamily="34" charset="-79"/>
                        </a:rPr>
                        <a:t>יום אחד (מתוך יומיים כנס). השתתפות חובה</a:t>
                      </a:r>
                    </a:p>
                  </a:txBody>
                  <a:tcPr anchor="ctr"/>
                </a:tc>
                <a:tc>
                  <a:txBody>
                    <a:bodyPr/>
                    <a:lstStyle/>
                    <a:p>
                      <a:pPr rtl="1"/>
                      <a:endParaRPr lang="he-IL" sz="1400" b="0" i="0" dirty="0">
                        <a:latin typeface="David" panose="020E0502060401010101" pitchFamily="34" charset="-79"/>
                        <a:cs typeface="David" panose="020E0502060401010101" pitchFamily="34" charset="-79"/>
                      </a:endParaRPr>
                    </a:p>
                  </a:txBody>
                  <a:tcPr anchor="ctr"/>
                </a:tc>
                <a:extLst>
                  <a:ext uri="{0D108BD9-81ED-4DB2-BD59-A6C34878D82A}">
                    <a16:rowId xmlns:a16="http://schemas.microsoft.com/office/drawing/2014/main" val="907350235"/>
                  </a:ext>
                </a:extLst>
              </a:tr>
              <a:tr h="332834">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400" b="0" i="0" kern="1200" dirty="0">
                          <a:solidFill>
                            <a:schemeClr val="dk1"/>
                          </a:solidFill>
                          <a:latin typeface="David" panose="020E0502060401010101" pitchFamily="34" charset="-79"/>
                          <a:ea typeface="+mn-ea"/>
                          <a:cs typeface="David" panose="020E0502060401010101" pitchFamily="34" charset="-79"/>
                        </a:rPr>
                        <a:t>כנס לזכר אמנון ליפקין ז"ל</a:t>
                      </a:r>
                    </a:p>
                  </a:txBody>
                  <a:tcPr anchor="ctr"/>
                </a:tc>
                <a:tc>
                  <a:txBody>
                    <a:bodyPr/>
                    <a:lstStyle/>
                    <a:p>
                      <a:r>
                        <a:rPr lang="he-IL" sz="1400" b="0" i="0" kern="1200" dirty="0">
                          <a:solidFill>
                            <a:schemeClr val="dk1"/>
                          </a:solidFill>
                          <a:latin typeface="David" panose="020E0502060401010101" pitchFamily="34" charset="-79"/>
                          <a:ea typeface="+mn-ea"/>
                          <a:cs typeface="David" panose="020E0502060401010101" pitchFamily="34" charset="-79"/>
                        </a:rPr>
                        <a:t>יום אחד. השתתפות חובה</a:t>
                      </a:r>
                    </a:p>
                  </a:txBody>
                  <a:tcPr anchor="ctr"/>
                </a:tc>
                <a:tc>
                  <a:txBody>
                    <a:bodyPr/>
                    <a:lstStyle/>
                    <a:p>
                      <a:pPr rtl="1"/>
                      <a:endParaRPr lang="he-IL" sz="1400" b="0" i="0" dirty="0">
                        <a:latin typeface="David" panose="020E0502060401010101" pitchFamily="34" charset="-79"/>
                        <a:cs typeface="David" panose="020E0502060401010101" pitchFamily="34" charset="-79"/>
                      </a:endParaRPr>
                    </a:p>
                  </a:txBody>
                  <a:tcPr anchor="ctr"/>
                </a:tc>
                <a:extLst>
                  <a:ext uri="{0D108BD9-81ED-4DB2-BD59-A6C34878D82A}">
                    <a16:rowId xmlns:a16="http://schemas.microsoft.com/office/drawing/2014/main" val="2850120194"/>
                  </a:ext>
                </a:extLst>
              </a:tr>
              <a:tr h="332834">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400" b="0" i="0" kern="1200" dirty="0">
                          <a:solidFill>
                            <a:schemeClr val="dk1"/>
                          </a:solidFill>
                          <a:latin typeface="David" panose="020E0502060401010101" pitchFamily="34" charset="-79"/>
                          <a:ea typeface="+mn-ea"/>
                          <a:cs typeface="David" panose="020E0502060401010101" pitchFamily="34" charset="-79"/>
                        </a:rPr>
                        <a:t>סיורי חו"ל (שאינם ארה"ב)</a:t>
                      </a:r>
                    </a:p>
                  </a:txBody>
                  <a:tcPr anchor="ctr"/>
                </a:tc>
                <a:tc>
                  <a:txBody>
                    <a:bodyPr/>
                    <a:lstStyle/>
                    <a:p>
                      <a:pPr rtl="1"/>
                      <a:r>
                        <a:rPr lang="he-IL" sz="1400" b="0" i="0" dirty="0">
                          <a:latin typeface="David" panose="020E0502060401010101" pitchFamily="34" charset="-79"/>
                          <a:cs typeface="David" panose="020E0502060401010101" pitchFamily="34" charset="-79"/>
                        </a:rPr>
                        <a:t>נאט"ו, רוסיה, ירדן</a:t>
                      </a:r>
                    </a:p>
                  </a:txBody>
                  <a:tcPr anchor="ctr"/>
                </a:tc>
                <a:tc>
                  <a:txBody>
                    <a:bodyPr/>
                    <a:lstStyle/>
                    <a:p>
                      <a:pPr rtl="1"/>
                      <a:endParaRPr lang="he-IL" sz="1400" b="0" i="0" dirty="0">
                        <a:latin typeface="David" panose="020E0502060401010101" pitchFamily="34" charset="-79"/>
                        <a:cs typeface="David" panose="020E0502060401010101" pitchFamily="34" charset="-79"/>
                      </a:endParaRPr>
                    </a:p>
                  </a:txBody>
                  <a:tcPr anchor="ctr"/>
                </a:tc>
                <a:extLst>
                  <a:ext uri="{0D108BD9-81ED-4DB2-BD59-A6C34878D82A}">
                    <a16:rowId xmlns:a16="http://schemas.microsoft.com/office/drawing/2014/main" val="1086154194"/>
                  </a:ext>
                </a:extLst>
              </a:tr>
              <a:tr h="332834">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400" b="0" i="0" kern="1200" dirty="0">
                          <a:solidFill>
                            <a:schemeClr val="dk1"/>
                          </a:solidFill>
                          <a:latin typeface="David" panose="020E0502060401010101" pitchFamily="34" charset="-79"/>
                          <a:ea typeface="+mn-ea"/>
                          <a:cs typeface="David" panose="020E0502060401010101" pitchFamily="34" charset="-79"/>
                        </a:rPr>
                        <a:t>תכני צבא והגנה לאומית</a:t>
                      </a:r>
                    </a:p>
                  </a:txBody>
                  <a:tcPr anchor="ctr"/>
                </a:tc>
                <a:tc>
                  <a:txBody>
                    <a:bodyPr/>
                    <a:lstStyle/>
                    <a:p>
                      <a:r>
                        <a:rPr lang="he-IL" sz="1400" b="0" i="0" kern="1200" dirty="0">
                          <a:solidFill>
                            <a:schemeClr val="dk1"/>
                          </a:solidFill>
                          <a:latin typeface="David" panose="020E0502060401010101" pitchFamily="34" charset="-79"/>
                          <a:ea typeface="+mn-ea"/>
                          <a:cs typeface="David" panose="020E0502060401010101" pitchFamily="34" charset="-79"/>
                        </a:rPr>
                        <a:t>ירדו סיורי זרועות, בוצעו תכנים אחרים</a:t>
                      </a:r>
                    </a:p>
                  </a:txBody>
                  <a:tcPr anchor="ctr"/>
                </a:tc>
                <a:tc>
                  <a:txBody>
                    <a:bodyPr/>
                    <a:lstStyle/>
                    <a:p>
                      <a:endParaRPr lang="he-IL" dirty="0"/>
                    </a:p>
                  </a:txBody>
                  <a:tcPr anchor="ctr"/>
                </a:tc>
                <a:extLst>
                  <a:ext uri="{0D108BD9-81ED-4DB2-BD59-A6C34878D82A}">
                    <a16:rowId xmlns:a16="http://schemas.microsoft.com/office/drawing/2014/main" val="3479818512"/>
                  </a:ext>
                </a:extLst>
              </a:tr>
              <a:tr h="332834">
                <a:tc>
                  <a:txBody>
                    <a:bodyPr/>
                    <a:lstStyle/>
                    <a:p>
                      <a:r>
                        <a:rPr lang="he-IL" sz="1400" b="0" i="0" kern="1200" dirty="0">
                          <a:solidFill>
                            <a:schemeClr val="dk1"/>
                          </a:solidFill>
                          <a:latin typeface="David" panose="020E0502060401010101" pitchFamily="34" charset="-79"/>
                          <a:ea typeface="+mn-ea"/>
                          <a:cs typeface="David" panose="020E0502060401010101" pitchFamily="34" charset="-79"/>
                        </a:rPr>
                        <a:t>ביקור </a:t>
                      </a:r>
                      <a:r>
                        <a:rPr lang="he-IL" sz="1400" b="0" i="0" kern="1200" dirty="0" err="1">
                          <a:solidFill>
                            <a:schemeClr val="dk1"/>
                          </a:solidFill>
                          <a:latin typeface="David" panose="020E0502060401010101" pitchFamily="34" charset="-79"/>
                          <a:ea typeface="+mn-ea"/>
                          <a:cs typeface="David" panose="020E0502060401010101" pitchFamily="34" charset="-79"/>
                        </a:rPr>
                        <a:t>במל"ל</a:t>
                      </a:r>
                      <a:endParaRPr lang="he-IL" sz="1400" b="0" i="0" kern="1200" dirty="0">
                        <a:solidFill>
                          <a:schemeClr val="dk1"/>
                        </a:solidFill>
                        <a:latin typeface="David" panose="020E0502060401010101" pitchFamily="34" charset="-79"/>
                        <a:ea typeface="+mn-ea"/>
                        <a:cs typeface="David" panose="020E0502060401010101" pitchFamily="34" charset="-79"/>
                      </a:endParaRPr>
                    </a:p>
                  </a:txBody>
                  <a:tcPr anchor="ctr"/>
                </a:tc>
                <a:tc>
                  <a:txBody>
                    <a:bodyPr/>
                    <a:lstStyle/>
                    <a:p>
                      <a:pPr marL="0" algn="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יום</a:t>
                      </a:r>
                    </a:p>
                  </a:txBody>
                  <a:tcPr anchor="ctr"/>
                </a:tc>
                <a:tc>
                  <a:txBody>
                    <a:bodyPr/>
                    <a:lstStyle/>
                    <a:p>
                      <a:endParaRPr lang="he-IL" dirty="0"/>
                    </a:p>
                  </a:txBody>
                  <a:tcPr anchor="ctr"/>
                </a:tc>
                <a:extLst>
                  <a:ext uri="{0D108BD9-81ED-4DB2-BD59-A6C34878D82A}">
                    <a16:rowId xmlns:a16="http://schemas.microsoft.com/office/drawing/2014/main" val="1830761974"/>
                  </a:ext>
                </a:extLst>
              </a:tr>
            </a:tbl>
          </a:graphicData>
        </a:graphic>
      </p:graphicFrame>
    </p:spTree>
    <p:extLst>
      <p:ext uri="{BB962C8B-B14F-4D97-AF65-F5344CB8AC3E}">
        <p14:creationId xmlns:p14="http://schemas.microsoft.com/office/powerpoint/2010/main" val="253417491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idx="4294967295"/>
          </p:nvPr>
        </p:nvSpPr>
        <p:spPr>
          <a:xfrm>
            <a:off x="877528" y="186327"/>
            <a:ext cx="10515600" cy="1325563"/>
          </a:xfrm>
        </p:spPr>
        <p:txBody>
          <a:bodyPr>
            <a:normAutofit/>
          </a:bodyPr>
          <a:lstStyle/>
          <a:p>
            <a:pPr algn="ctr"/>
            <a:r>
              <a:rPr lang="he-IL"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המלצה על תכולה חדשה </a:t>
            </a:r>
            <a:r>
              <a:rPr lang="he-IL" sz="20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a:t>
            </a:r>
          </a:p>
        </p:txBody>
      </p:sp>
      <p:graphicFrame>
        <p:nvGraphicFramePr>
          <p:cNvPr id="4" name="טבלה 3"/>
          <p:cNvGraphicFramePr>
            <a:graphicFrameLocks noGrp="1"/>
          </p:cNvGraphicFramePr>
          <p:nvPr>
            <p:extLst/>
          </p:nvPr>
        </p:nvGraphicFramePr>
        <p:xfrm>
          <a:off x="190817" y="1399287"/>
          <a:ext cx="11841316" cy="4102570"/>
        </p:xfrm>
        <a:graphic>
          <a:graphicData uri="http://schemas.openxmlformats.org/drawingml/2006/table">
            <a:tbl>
              <a:tblPr rtl="1" firstRow="1" bandRow="1">
                <a:tableStyleId>{5C22544A-7EE6-4342-B048-85BDC9FD1C3A}</a:tableStyleId>
              </a:tblPr>
              <a:tblGrid>
                <a:gridCol w="2250180">
                  <a:extLst>
                    <a:ext uri="{9D8B030D-6E8A-4147-A177-3AD203B41FA5}">
                      <a16:colId xmlns:a16="http://schemas.microsoft.com/office/drawing/2014/main" val="4115620763"/>
                    </a:ext>
                  </a:extLst>
                </a:gridCol>
                <a:gridCol w="4544612">
                  <a:extLst>
                    <a:ext uri="{9D8B030D-6E8A-4147-A177-3AD203B41FA5}">
                      <a16:colId xmlns:a16="http://schemas.microsoft.com/office/drawing/2014/main" val="808132443"/>
                    </a:ext>
                  </a:extLst>
                </a:gridCol>
                <a:gridCol w="5046524">
                  <a:extLst>
                    <a:ext uri="{9D8B030D-6E8A-4147-A177-3AD203B41FA5}">
                      <a16:colId xmlns:a16="http://schemas.microsoft.com/office/drawing/2014/main" val="2641916249"/>
                    </a:ext>
                  </a:extLst>
                </a:gridCol>
              </a:tblGrid>
              <a:tr h="363092">
                <a:tc>
                  <a:txBody>
                    <a:bodyPr/>
                    <a:lstStyle/>
                    <a:p>
                      <a:pPr algn="ctr" rtl="1"/>
                      <a:r>
                        <a:rPr lang="he-IL" b="1" i="0" dirty="0">
                          <a:latin typeface="David" panose="020E0502060401010101" pitchFamily="34" charset="-79"/>
                          <a:cs typeface="David" panose="020E0502060401010101" pitchFamily="34" charset="-79"/>
                        </a:rPr>
                        <a:t>התוכן</a:t>
                      </a:r>
                    </a:p>
                  </a:txBody>
                  <a:tcPr/>
                </a:tc>
                <a:tc>
                  <a:txBody>
                    <a:bodyPr/>
                    <a:lstStyle/>
                    <a:p>
                      <a:pPr algn="ctr" rtl="1"/>
                      <a:r>
                        <a:rPr lang="he-IL" b="1" i="0" dirty="0">
                          <a:latin typeface="David" panose="020E0502060401010101" pitchFamily="34" charset="-79"/>
                          <a:cs typeface="David" panose="020E0502060401010101" pitchFamily="34" charset="-79"/>
                        </a:rPr>
                        <a:t>מהות ההצעה</a:t>
                      </a:r>
                    </a:p>
                  </a:txBody>
                  <a:tcPr/>
                </a:tc>
                <a:tc>
                  <a:txBody>
                    <a:bodyPr/>
                    <a:lstStyle/>
                    <a:p>
                      <a:pPr algn="ctr" rtl="1"/>
                      <a:r>
                        <a:rPr lang="he-IL" b="1" i="0" dirty="0">
                          <a:latin typeface="David" panose="020E0502060401010101" pitchFamily="34" charset="-79"/>
                          <a:cs typeface="David" panose="020E0502060401010101" pitchFamily="34" charset="-79"/>
                        </a:rPr>
                        <a:t>המלצה למ"ה</a:t>
                      </a:r>
                    </a:p>
                  </a:txBody>
                  <a:tcPr/>
                </a:tc>
                <a:extLst>
                  <a:ext uri="{0D108BD9-81ED-4DB2-BD59-A6C34878D82A}">
                    <a16:rowId xmlns:a16="http://schemas.microsoft.com/office/drawing/2014/main" val="3710406874"/>
                  </a:ext>
                </a:extLst>
              </a:tr>
              <a:tr h="332834">
                <a:tc>
                  <a:txBody>
                    <a:bodyPr/>
                    <a:lstStyle/>
                    <a:p>
                      <a:pPr rtl="1"/>
                      <a:r>
                        <a:rPr lang="he-IL" sz="1600" b="0" i="0" dirty="0">
                          <a:solidFill>
                            <a:schemeClr val="accent2"/>
                          </a:solidFill>
                          <a:latin typeface="David" panose="020E0502060401010101" pitchFamily="34" charset="-79"/>
                          <a:cs typeface="David" panose="020E0502060401010101" pitchFamily="34" charset="-79"/>
                        </a:rPr>
                        <a:t>מזרח תיכון </a:t>
                      </a:r>
                      <a:r>
                        <a:rPr lang="en-US" sz="1600" b="0" i="0" dirty="0">
                          <a:solidFill>
                            <a:schemeClr val="accent2"/>
                          </a:solidFill>
                          <a:latin typeface="David" panose="020E0502060401010101" pitchFamily="34" charset="-79"/>
                          <a:cs typeface="David" panose="020E0502060401010101" pitchFamily="34" charset="-79"/>
                        </a:rPr>
                        <a:t>/</a:t>
                      </a:r>
                      <a:r>
                        <a:rPr lang="he-IL" sz="1600" b="0" i="0" dirty="0" err="1">
                          <a:solidFill>
                            <a:schemeClr val="accent2"/>
                          </a:solidFill>
                          <a:latin typeface="David" panose="020E0502060401010101" pitchFamily="34" charset="-79"/>
                          <a:cs typeface="David" panose="020E0502060401010101" pitchFamily="34" charset="-79"/>
                        </a:rPr>
                        <a:t>גיאופוליטקה</a:t>
                      </a:r>
                      <a:endParaRPr lang="he-IL" sz="1600" b="0" i="0" dirty="0">
                        <a:solidFill>
                          <a:schemeClr val="accent2"/>
                        </a:solidFill>
                        <a:latin typeface="David" panose="020E0502060401010101" pitchFamily="34" charset="-79"/>
                        <a:cs typeface="David" panose="020E0502060401010101" pitchFamily="34" charset="-79"/>
                      </a:endParaRPr>
                    </a:p>
                  </a:txBody>
                  <a:tcPr anchor="ctr"/>
                </a:tc>
                <a:tc>
                  <a:txBody>
                    <a:bodyPr/>
                    <a:lstStyle/>
                    <a:p>
                      <a:pPr rtl="1"/>
                      <a:r>
                        <a:rPr lang="he-IL" sz="1600" b="1" i="0" dirty="0">
                          <a:latin typeface="David" panose="020E0502060401010101" pitchFamily="34" charset="-79"/>
                          <a:cs typeface="David" panose="020E0502060401010101" pitchFamily="34" charset="-79"/>
                        </a:rPr>
                        <a:t>נ"ז? </a:t>
                      </a:r>
                      <a:r>
                        <a:rPr lang="he-IL" sz="1600" b="0" i="0" dirty="0">
                          <a:latin typeface="David" panose="020E0502060401010101" pitchFamily="34" charset="-79"/>
                          <a:cs typeface="David" panose="020E0502060401010101" pitchFamily="34" charset="-79"/>
                        </a:rPr>
                        <a:t>תחום שהובל שנים רבות ע"י ארנון סופר ונעלם פתאום</a:t>
                      </a:r>
                    </a:p>
                  </a:txBody>
                  <a:tcPr anchor="ctr"/>
                </a:tc>
                <a:tc>
                  <a:txBody>
                    <a:bodyPr/>
                    <a:lstStyle/>
                    <a:p>
                      <a:pPr rtl="1"/>
                      <a:r>
                        <a:rPr lang="he-IL" sz="1600" b="0" i="0" dirty="0">
                          <a:solidFill>
                            <a:schemeClr val="accent2">
                              <a:lumMod val="75000"/>
                            </a:schemeClr>
                          </a:solidFill>
                          <a:latin typeface="David" panose="020E0502060401010101" pitchFamily="34" charset="-79"/>
                          <a:cs typeface="David" panose="020E0502060401010101" pitchFamily="34" charset="-79"/>
                        </a:rPr>
                        <a:t>נדרש לבחון השבתו של עולם תוכן זה (מרצה..)</a:t>
                      </a:r>
                    </a:p>
                  </a:txBody>
                  <a:tcPr anchor="ctr"/>
                </a:tc>
                <a:extLst>
                  <a:ext uri="{0D108BD9-81ED-4DB2-BD59-A6C34878D82A}">
                    <a16:rowId xmlns:a16="http://schemas.microsoft.com/office/drawing/2014/main" val="3694368200"/>
                  </a:ext>
                </a:extLst>
              </a:tr>
              <a:tr h="332834">
                <a:tc>
                  <a:txBody>
                    <a:bodyPr/>
                    <a:lstStyle/>
                    <a:p>
                      <a:pPr rtl="1"/>
                      <a:r>
                        <a:rPr lang="he-IL" sz="1600" b="0" i="0" dirty="0">
                          <a:solidFill>
                            <a:schemeClr val="accent2"/>
                          </a:solidFill>
                          <a:latin typeface="David" panose="020E0502060401010101" pitchFamily="34" charset="-79"/>
                          <a:cs typeface="David" panose="020E0502060401010101" pitchFamily="34" charset="-79"/>
                        </a:rPr>
                        <a:t>תקשורת</a:t>
                      </a:r>
                    </a:p>
                  </a:txBody>
                  <a:tcPr anchor="ctr"/>
                </a:tc>
                <a:tc>
                  <a:txBody>
                    <a:bodyPr/>
                    <a:lstStyle/>
                    <a:p>
                      <a:pPr rtl="1"/>
                      <a:r>
                        <a:rPr lang="he-IL" sz="1600" b="0" i="0" dirty="0">
                          <a:latin typeface="David" panose="020E0502060401010101" pitchFamily="34" charset="-79"/>
                          <a:cs typeface="David" panose="020E0502060401010101" pitchFamily="34" charset="-79"/>
                        </a:rPr>
                        <a:t>התקיים שנים רבות במגוון מרצים</a:t>
                      </a:r>
                    </a:p>
                  </a:txBody>
                  <a:tcPr anchor="ctr"/>
                </a:tc>
                <a:tc>
                  <a:txBody>
                    <a:bodyPr/>
                    <a:lstStyle/>
                    <a:p>
                      <a:pPr rtl="1"/>
                      <a:r>
                        <a:rPr lang="he-IL" sz="1600" b="0" i="0" dirty="0">
                          <a:solidFill>
                            <a:schemeClr val="accent2">
                              <a:lumMod val="75000"/>
                            </a:schemeClr>
                          </a:solidFill>
                          <a:latin typeface="David" panose="020E0502060401010101" pitchFamily="34" charset="-79"/>
                          <a:cs typeface="David" panose="020E0502060401010101" pitchFamily="34" charset="-79"/>
                        </a:rPr>
                        <a:t>ניתן לשבצו כסמינר בחירה</a:t>
                      </a:r>
                    </a:p>
                  </a:txBody>
                  <a:tcPr anchor="ctr"/>
                </a:tc>
                <a:extLst>
                  <a:ext uri="{0D108BD9-81ED-4DB2-BD59-A6C34878D82A}">
                    <a16:rowId xmlns:a16="http://schemas.microsoft.com/office/drawing/2014/main" val="3647460606"/>
                  </a:ext>
                </a:extLst>
              </a:tr>
              <a:tr h="332834">
                <a:tc>
                  <a:txBody>
                    <a:bodyPr/>
                    <a:lstStyle/>
                    <a:p>
                      <a:pPr rtl="1"/>
                      <a:endParaRPr lang="he-IL" sz="1600" b="0" i="0" dirty="0">
                        <a:solidFill>
                          <a:schemeClr val="accent2"/>
                        </a:solidFill>
                        <a:latin typeface="David" panose="020E0502060401010101" pitchFamily="34" charset="-79"/>
                        <a:cs typeface="David" panose="020E0502060401010101" pitchFamily="34" charset="-79"/>
                      </a:endParaRPr>
                    </a:p>
                  </a:txBody>
                  <a:tcPr anchor="ctr"/>
                </a:tc>
                <a:tc>
                  <a:txBody>
                    <a:bodyPr/>
                    <a:lstStyle/>
                    <a:p>
                      <a:pPr rtl="1"/>
                      <a:endParaRPr lang="he-IL" sz="1600" b="0" i="0" dirty="0">
                        <a:latin typeface="David" panose="020E0502060401010101" pitchFamily="34" charset="-79"/>
                        <a:cs typeface="David" panose="020E0502060401010101" pitchFamily="34" charset="-79"/>
                      </a:endParaRPr>
                    </a:p>
                  </a:txBody>
                  <a:tcPr anchor="ctr"/>
                </a:tc>
                <a:tc>
                  <a:txBody>
                    <a:bodyPr/>
                    <a:lstStyle/>
                    <a:p>
                      <a:pPr rtl="1"/>
                      <a:endParaRPr lang="he-IL" sz="1600" b="0" i="0" dirty="0">
                        <a:latin typeface="David" panose="020E0502060401010101" pitchFamily="34" charset="-79"/>
                        <a:cs typeface="David" panose="020E0502060401010101" pitchFamily="34" charset="-79"/>
                      </a:endParaRPr>
                    </a:p>
                  </a:txBody>
                  <a:tcPr anchor="ctr"/>
                </a:tc>
                <a:extLst>
                  <a:ext uri="{0D108BD9-81ED-4DB2-BD59-A6C34878D82A}">
                    <a16:rowId xmlns:a16="http://schemas.microsoft.com/office/drawing/2014/main" val="1583394426"/>
                  </a:ext>
                </a:extLst>
              </a:tr>
              <a:tr h="332834">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lang="he-IL" sz="1600" b="0" i="0" dirty="0">
                        <a:latin typeface="David" panose="020E0502060401010101" pitchFamily="34" charset="-79"/>
                        <a:cs typeface="David" panose="020E0502060401010101" pitchFamily="34" charset="-79"/>
                      </a:endParaRPr>
                    </a:p>
                  </a:txBody>
                  <a:tcPr anchor="ctr"/>
                </a:tc>
                <a:tc>
                  <a:txBody>
                    <a:bodyPr/>
                    <a:lstStyle/>
                    <a:p>
                      <a:pPr rtl="1"/>
                      <a:endParaRPr lang="he-IL" sz="1600" b="0" i="0" dirty="0">
                        <a:latin typeface="David" panose="020E0502060401010101" pitchFamily="34" charset="-79"/>
                        <a:cs typeface="David" panose="020E0502060401010101" pitchFamily="34" charset="-79"/>
                      </a:endParaRPr>
                    </a:p>
                  </a:txBody>
                  <a:tcPr anchor="ctr"/>
                </a:tc>
                <a:tc>
                  <a:txBody>
                    <a:bodyPr/>
                    <a:lstStyle/>
                    <a:p>
                      <a:pPr rtl="1"/>
                      <a:endParaRPr lang="he-IL" sz="1600" b="0" i="0" dirty="0">
                        <a:latin typeface="David" panose="020E0502060401010101" pitchFamily="34" charset="-79"/>
                        <a:cs typeface="David" panose="020E0502060401010101" pitchFamily="34" charset="-79"/>
                      </a:endParaRPr>
                    </a:p>
                  </a:txBody>
                  <a:tcPr anchor="ctr"/>
                </a:tc>
                <a:extLst>
                  <a:ext uri="{0D108BD9-81ED-4DB2-BD59-A6C34878D82A}">
                    <a16:rowId xmlns:a16="http://schemas.microsoft.com/office/drawing/2014/main" val="405645534"/>
                  </a:ext>
                </a:extLst>
              </a:tr>
              <a:tr h="332834">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lang="he-IL" sz="1400" b="0" i="0" kern="1200" dirty="0">
                        <a:solidFill>
                          <a:schemeClr val="dk1"/>
                        </a:solidFill>
                        <a:latin typeface="David" panose="020E0502060401010101" pitchFamily="34" charset="-79"/>
                        <a:ea typeface="+mn-ea"/>
                        <a:cs typeface="David" panose="020E0502060401010101" pitchFamily="34" charset="-79"/>
                      </a:endParaRPr>
                    </a:p>
                  </a:txBody>
                  <a:tcPr anchor="ctr"/>
                </a:tc>
                <a:tc>
                  <a:txBody>
                    <a:bodyPr/>
                    <a:lstStyle/>
                    <a:p>
                      <a:endParaRPr lang="he-IL" sz="1400" b="0" i="0" kern="1200" dirty="0">
                        <a:solidFill>
                          <a:schemeClr val="dk1"/>
                        </a:solidFill>
                        <a:latin typeface="David" panose="020E0502060401010101" pitchFamily="34" charset="-79"/>
                        <a:ea typeface="+mn-ea"/>
                        <a:cs typeface="David" panose="020E0502060401010101" pitchFamily="34" charset="-79"/>
                      </a:endParaRPr>
                    </a:p>
                  </a:txBody>
                  <a:tcPr anchor="ctr"/>
                </a:tc>
                <a:tc>
                  <a:txBody>
                    <a:bodyPr/>
                    <a:lstStyle/>
                    <a:p>
                      <a:pPr rtl="1"/>
                      <a:endParaRPr lang="he-IL" sz="1400" b="0" i="0" dirty="0">
                        <a:latin typeface="David" panose="020E0502060401010101" pitchFamily="34" charset="-79"/>
                        <a:cs typeface="David" panose="020E0502060401010101" pitchFamily="34" charset="-79"/>
                      </a:endParaRPr>
                    </a:p>
                  </a:txBody>
                  <a:tcPr anchor="ctr"/>
                </a:tc>
                <a:extLst>
                  <a:ext uri="{0D108BD9-81ED-4DB2-BD59-A6C34878D82A}">
                    <a16:rowId xmlns:a16="http://schemas.microsoft.com/office/drawing/2014/main" val="643490428"/>
                  </a:ext>
                </a:extLst>
              </a:tr>
              <a:tr h="332834">
                <a:tc>
                  <a:txBody>
                    <a:bodyPr/>
                    <a:lstStyle/>
                    <a:p>
                      <a:endParaRPr lang="he-IL" sz="1400" b="0" i="0" kern="1200" dirty="0">
                        <a:solidFill>
                          <a:schemeClr val="dk1"/>
                        </a:solidFill>
                        <a:latin typeface="David" panose="020E0502060401010101" pitchFamily="34" charset="-79"/>
                        <a:ea typeface="+mn-ea"/>
                        <a:cs typeface="David" panose="020E0502060401010101" pitchFamily="34" charset="-79"/>
                      </a:endParaRPr>
                    </a:p>
                  </a:txBody>
                  <a:tcPr anchor="ctr"/>
                </a:tc>
                <a:tc>
                  <a:txBody>
                    <a:bodyPr/>
                    <a:lstStyle/>
                    <a:p>
                      <a:pPr marL="0" algn="r" defTabSz="914400" rtl="1" eaLnBrk="1" latinLnBrk="0" hangingPunct="1"/>
                      <a:endParaRPr lang="he-IL" sz="1400" b="0" i="0" kern="1200" dirty="0">
                        <a:solidFill>
                          <a:schemeClr val="dk1"/>
                        </a:solidFill>
                        <a:latin typeface="David" panose="020E0502060401010101" pitchFamily="34" charset="-79"/>
                        <a:ea typeface="+mn-ea"/>
                        <a:cs typeface="David" panose="020E0502060401010101" pitchFamily="34" charset="-79"/>
                      </a:endParaRPr>
                    </a:p>
                  </a:txBody>
                  <a:tcPr anchor="ctr"/>
                </a:tc>
                <a:tc>
                  <a:txBody>
                    <a:bodyPr/>
                    <a:lstStyle/>
                    <a:p>
                      <a:pPr rtl="1"/>
                      <a:endParaRPr lang="he-IL" sz="1400" b="0" i="0" dirty="0">
                        <a:latin typeface="David" panose="020E0502060401010101" pitchFamily="34" charset="-79"/>
                        <a:cs typeface="David" panose="020E0502060401010101" pitchFamily="34" charset="-79"/>
                      </a:endParaRPr>
                    </a:p>
                  </a:txBody>
                  <a:tcPr anchor="ctr"/>
                </a:tc>
                <a:extLst>
                  <a:ext uri="{0D108BD9-81ED-4DB2-BD59-A6C34878D82A}">
                    <a16:rowId xmlns:a16="http://schemas.microsoft.com/office/drawing/2014/main" val="3567178855"/>
                  </a:ext>
                </a:extLst>
              </a:tr>
              <a:tr h="332834">
                <a:tc>
                  <a:txBody>
                    <a:bodyPr/>
                    <a:lstStyle/>
                    <a:p>
                      <a:pPr rtl="1"/>
                      <a:endParaRPr lang="he-IL" sz="1400" b="0" i="0" dirty="0">
                        <a:latin typeface="David" panose="020E0502060401010101" pitchFamily="34" charset="-79"/>
                        <a:cs typeface="David" panose="020E0502060401010101" pitchFamily="34" charset="-79"/>
                      </a:endParaRPr>
                    </a:p>
                  </a:txBody>
                  <a:tcPr anchor="ctr"/>
                </a:tc>
                <a:tc>
                  <a:txBody>
                    <a:bodyPr/>
                    <a:lstStyle/>
                    <a:p>
                      <a:pPr rtl="1"/>
                      <a:endParaRPr lang="he-IL" sz="1400" b="0" i="0" dirty="0">
                        <a:latin typeface="David" panose="020E0502060401010101" pitchFamily="34" charset="-79"/>
                        <a:cs typeface="David" panose="020E0502060401010101" pitchFamily="34" charset="-79"/>
                      </a:endParaRPr>
                    </a:p>
                  </a:txBody>
                  <a:tcPr anchor="ctr"/>
                </a:tc>
                <a:tc>
                  <a:txBody>
                    <a:bodyPr/>
                    <a:lstStyle/>
                    <a:p>
                      <a:pPr rtl="1"/>
                      <a:endParaRPr lang="he-IL" sz="1400" b="0" i="0" dirty="0">
                        <a:latin typeface="David" panose="020E0502060401010101" pitchFamily="34" charset="-79"/>
                        <a:cs typeface="David" panose="020E0502060401010101" pitchFamily="34" charset="-79"/>
                      </a:endParaRPr>
                    </a:p>
                  </a:txBody>
                  <a:tcPr anchor="ctr"/>
                </a:tc>
                <a:extLst>
                  <a:ext uri="{0D108BD9-81ED-4DB2-BD59-A6C34878D82A}">
                    <a16:rowId xmlns:a16="http://schemas.microsoft.com/office/drawing/2014/main" val="1628137300"/>
                  </a:ext>
                </a:extLst>
              </a:tr>
              <a:tr h="332834">
                <a:tc>
                  <a:txBody>
                    <a:bodyPr/>
                    <a:lstStyle/>
                    <a:p>
                      <a:pPr rtl="1"/>
                      <a:endParaRPr lang="he-IL" sz="1400" b="0" i="0" dirty="0">
                        <a:latin typeface="David" panose="020E0502060401010101" pitchFamily="34" charset="-79"/>
                        <a:cs typeface="David" panose="020E0502060401010101" pitchFamily="34" charset="-79"/>
                      </a:endParaRPr>
                    </a:p>
                  </a:txBody>
                  <a:tcPr anchor="ctr"/>
                </a:tc>
                <a:tc>
                  <a:txBody>
                    <a:bodyPr/>
                    <a:lstStyle/>
                    <a:p>
                      <a:pPr rtl="1"/>
                      <a:endParaRPr lang="he-IL" sz="1400" b="0" i="0" dirty="0">
                        <a:latin typeface="David" panose="020E0502060401010101" pitchFamily="34" charset="-79"/>
                        <a:cs typeface="David" panose="020E0502060401010101" pitchFamily="34" charset="-79"/>
                      </a:endParaRPr>
                    </a:p>
                  </a:txBody>
                  <a:tcPr anchor="ctr"/>
                </a:tc>
                <a:tc>
                  <a:txBody>
                    <a:bodyPr/>
                    <a:lstStyle/>
                    <a:p>
                      <a:pPr rtl="1"/>
                      <a:endParaRPr lang="he-IL" sz="1400" b="0" i="0" dirty="0">
                        <a:latin typeface="David" panose="020E0502060401010101" pitchFamily="34" charset="-79"/>
                        <a:cs typeface="David" panose="020E0502060401010101" pitchFamily="34" charset="-79"/>
                      </a:endParaRPr>
                    </a:p>
                  </a:txBody>
                  <a:tcPr anchor="ctr"/>
                </a:tc>
                <a:extLst>
                  <a:ext uri="{0D108BD9-81ED-4DB2-BD59-A6C34878D82A}">
                    <a16:rowId xmlns:a16="http://schemas.microsoft.com/office/drawing/2014/main" val="3545199806"/>
                  </a:ext>
                </a:extLst>
              </a:tr>
              <a:tr h="332834">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lang="he-IL" sz="1400" b="0" i="0" kern="1200" dirty="0">
                        <a:solidFill>
                          <a:schemeClr val="dk1"/>
                        </a:solidFill>
                        <a:latin typeface="David" panose="020E0502060401010101" pitchFamily="34" charset="-79"/>
                        <a:ea typeface="+mn-ea"/>
                        <a:cs typeface="David" panose="020E0502060401010101" pitchFamily="34" charset="-79"/>
                      </a:endParaRPr>
                    </a:p>
                  </a:txBody>
                  <a:tcPr anchor="ctr"/>
                </a:tc>
                <a:tc>
                  <a:txBody>
                    <a:bodyPr/>
                    <a:lstStyle/>
                    <a:p>
                      <a:pPr rtl="1"/>
                      <a:endParaRPr lang="he-IL" sz="1400" b="0" i="0" dirty="0">
                        <a:latin typeface="David" panose="020E0502060401010101" pitchFamily="34" charset="-79"/>
                        <a:cs typeface="David" panose="020E0502060401010101" pitchFamily="34" charset="-79"/>
                      </a:endParaRPr>
                    </a:p>
                  </a:txBody>
                  <a:tcPr anchor="ctr"/>
                </a:tc>
                <a:tc>
                  <a:txBody>
                    <a:bodyPr/>
                    <a:lstStyle/>
                    <a:p>
                      <a:pPr rtl="1"/>
                      <a:endParaRPr lang="he-IL" sz="1400" b="0" i="0" dirty="0">
                        <a:latin typeface="David" panose="020E0502060401010101" pitchFamily="34" charset="-79"/>
                        <a:cs typeface="David" panose="020E0502060401010101" pitchFamily="34" charset="-79"/>
                      </a:endParaRPr>
                    </a:p>
                  </a:txBody>
                  <a:tcPr anchor="ctr"/>
                </a:tc>
                <a:extLst>
                  <a:ext uri="{0D108BD9-81ED-4DB2-BD59-A6C34878D82A}">
                    <a16:rowId xmlns:a16="http://schemas.microsoft.com/office/drawing/2014/main" val="1086154194"/>
                  </a:ext>
                </a:extLst>
              </a:tr>
              <a:tr h="332834">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lang="he-IL" sz="1400" b="0" i="0" kern="1200" dirty="0">
                        <a:solidFill>
                          <a:schemeClr val="dk1"/>
                        </a:solidFill>
                        <a:latin typeface="David" panose="020E0502060401010101" pitchFamily="34" charset="-79"/>
                        <a:ea typeface="+mn-ea"/>
                        <a:cs typeface="David" panose="020E0502060401010101" pitchFamily="34" charset="-79"/>
                      </a:endParaRPr>
                    </a:p>
                  </a:txBody>
                  <a:tcPr anchor="ctr"/>
                </a:tc>
                <a:tc>
                  <a:txBody>
                    <a:bodyPr/>
                    <a:lstStyle/>
                    <a:p>
                      <a:endParaRPr lang="he-IL" sz="1400" b="0" i="0" kern="1200" dirty="0">
                        <a:solidFill>
                          <a:schemeClr val="dk1"/>
                        </a:solidFill>
                        <a:latin typeface="David" panose="020E0502060401010101" pitchFamily="34" charset="-79"/>
                        <a:ea typeface="+mn-ea"/>
                        <a:cs typeface="David" panose="020E0502060401010101" pitchFamily="34" charset="-79"/>
                      </a:endParaRPr>
                    </a:p>
                  </a:txBody>
                  <a:tcPr anchor="ctr"/>
                </a:tc>
                <a:tc>
                  <a:txBody>
                    <a:bodyPr/>
                    <a:lstStyle/>
                    <a:p>
                      <a:endParaRPr lang="he-IL" dirty="0"/>
                    </a:p>
                  </a:txBody>
                  <a:tcPr anchor="ctr"/>
                </a:tc>
                <a:extLst>
                  <a:ext uri="{0D108BD9-81ED-4DB2-BD59-A6C34878D82A}">
                    <a16:rowId xmlns:a16="http://schemas.microsoft.com/office/drawing/2014/main" val="3479818512"/>
                  </a:ext>
                </a:extLst>
              </a:tr>
              <a:tr h="332834">
                <a:tc>
                  <a:txBody>
                    <a:bodyPr/>
                    <a:lstStyle/>
                    <a:p>
                      <a:endParaRPr lang="he-IL" sz="1400" b="0" i="0" kern="1200" dirty="0">
                        <a:solidFill>
                          <a:schemeClr val="dk1"/>
                        </a:solidFill>
                        <a:latin typeface="David" panose="020E0502060401010101" pitchFamily="34" charset="-79"/>
                        <a:ea typeface="+mn-ea"/>
                        <a:cs typeface="David" panose="020E0502060401010101" pitchFamily="34" charset="-79"/>
                      </a:endParaRPr>
                    </a:p>
                  </a:txBody>
                  <a:tcPr anchor="ctr"/>
                </a:tc>
                <a:tc>
                  <a:txBody>
                    <a:bodyPr/>
                    <a:lstStyle/>
                    <a:p>
                      <a:pPr marL="0" algn="r" defTabSz="914400" rtl="1" eaLnBrk="1" latinLnBrk="0" hangingPunct="1"/>
                      <a:endParaRPr lang="he-IL" sz="1400" b="0" i="0" kern="1200" dirty="0">
                        <a:solidFill>
                          <a:schemeClr val="dk1"/>
                        </a:solidFill>
                        <a:latin typeface="David" panose="020E0502060401010101" pitchFamily="34" charset="-79"/>
                        <a:ea typeface="+mn-ea"/>
                        <a:cs typeface="David" panose="020E0502060401010101" pitchFamily="34" charset="-79"/>
                      </a:endParaRPr>
                    </a:p>
                  </a:txBody>
                  <a:tcPr anchor="ctr"/>
                </a:tc>
                <a:tc>
                  <a:txBody>
                    <a:bodyPr/>
                    <a:lstStyle/>
                    <a:p>
                      <a:endParaRPr lang="he-IL" dirty="0"/>
                    </a:p>
                  </a:txBody>
                  <a:tcPr anchor="ctr"/>
                </a:tc>
                <a:extLst>
                  <a:ext uri="{0D108BD9-81ED-4DB2-BD59-A6C34878D82A}">
                    <a16:rowId xmlns:a16="http://schemas.microsoft.com/office/drawing/2014/main" val="1830761974"/>
                  </a:ext>
                </a:extLst>
              </a:tr>
            </a:tbl>
          </a:graphicData>
        </a:graphic>
      </p:graphicFrame>
      <p:sp>
        <p:nvSpPr>
          <p:cNvPr id="3" name="מלבן: פינות מעוגלות 2"/>
          <p:cNvSpPr/>
          <p:nvPr/>
        </p:nvSpPr>
        <p:spPr>
          <a:xfrm rot="21069164">
            <a:off x="877528" y="5191432"/>
            <a:ext cx="3566653" cy="77674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000"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t>דורש ניהול עומסים אינטגרטיבי</a:t>
            </a:r>
          </a:p>
        </p:txBody>
      </p:sp>
    </p:spTree>
    <p:extLst>
      <p:ext uri="{BB962C8B-B14F-4D97-AF65-F5344CB8AC3E}">
        <p14:creationId xmlns:p14="http://schemas.microsoft.com/office/powerpoint/2010/main" val="11422237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כותרת 1"/>
          <p:cNvSpPr>
            <a:spLocks noGrp="1"/>
          </p:cNvSpPr>
          <p:nvPr>
            <p:ph type="title" idx="4294967295"/>
          </p:nvPr>
        </p:nvSpPr>
        <p:spPr>
          <a:xfrm>
            <a:off x="877528" y="186327"/>
            <a:ext cx="10515600" cy="1325563"/>
          </a:xfrm>
        </p:spPr>
        <p:txBody>
          <a:bodyPr/>
          <a:lstStyle/>
          <a:p>
            <a:pPr algn="ctr"/>
            <a:r>
              <a:rPr lang="he-IL"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מתחים מובנים בתוכנית הלימוד</a:t>
            </a:r>
          </a:p>
        </p:txBody>
      </p:sp>
      <p:grpSp>
        <p:nvGrpSpPr>
          <p:cNvPr id="20" name="קבוצה 19"/>
          <p:cNvGrpSpPr/>
          <p:nvPr/>
        </p:nvGrpSpPr>
        <p:grpSpPr>
          <a:xfrm>
            <a:off x="7536160" y="1570426"/>
            <a:ext cx="2876762" cy="2447702"/>
            <a:chOff x="7536160" y="1570426"/>
            <a:chExt cx="2876762" cy="2447702"/>
          </a:xfrm>
        </p:grpSpPr>
        <p:graphicFrame>
          <p:nvGraphicFramePr>
            <p:cNvPr id="9" name="דיאגרמה 8"/>
            <p:cNvGraphicFramePr/>
            <p:nvPr>
              <p:extLst>
                <p:ext uri="{D42A27DB-BD31-4B8C-83A1-F6EECF244321}">
                  <p14:modId xmlns:p14="http://schemas.microsoft.com/office/powerpoint/2010/main" val="3895154683"/>
                </p:ext>
              </p:extLst>
            </p:nvPr>
          </p:nvGraphicFramePr>
          <p:xfrm>
            <a:off x="7752184" y="1570426"/>
            <a:ext cx="2660738" cy="24477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לחצן פעולה: קדימה או הבא 9">
              <a:hlinkClick r:id="" action="ppaction://noaction" highlightClick="1"/>
            </p:cNvPr>
            <p:cNvSpPr/>
            <p:nvPr/>
          </p:nvSpPr>
          <p:spPr>
            <a:xfrm>
              <a:off x="7536160" y="1570426"/>
              <a:ext cx="357190" cy="428628"/>
            </a:xfrm>
            <a:prstGeom prst="actionButtonForwardNext">
              <a:avLst/>
            </a:prstGeom>
            <a:solidFill>
              <a:srgbClr val="27ED5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solidFill>
                    <a:prstClr val="white"/>
                  </a:solidFill>
                  <a:latin typeface="David" panose="020E0502060401010101" pitchFamily="34" charset="-79"/>
                  <a:cs typeface="David" panose="020E0502060401010101" pitchFamily="34" charset="-79"/>
                </a:rPr>
                <a:t>1</a:t>
              </a:r>
            </a:p>
          </p:txBody>
        </p:sp>
      </p:grpSp>
      <p:grpSp>
        <p:nvGrpSpPr>
          <p:cNvPr id="19" name="קבוצה 18"/>
          <p:cNvGrpSpPr/>
          <p:nvPr/>
        </p:nvGrpSpPr>
        <p:grpSpPr>
          <a:xfrm>
            <a:off x="4655840" y="4174278"/>
            <a:ext cx="2785728" cy="2447702"/>
            <a:chOff x="4655840" y="4174278"/>
            <a:chExt cx="2785728" cy="2447702"/>
          </a:xfrm>
        </p:grpSpPr>
        <p:graphicFrame>
          <p:nvGraphicFramePr>
            <p:cNvPr id="5" name="דיאגרמה 4"/>
            <p:cNvGraphicFramePr/>
            <p:nvPr>
              <p:extLst>
                <p:ext uri="{D42A27DB-BD31-4B8C-83A1-F6EECF244321}">
                  <p14:modId xmlns:p14="http://schemas.microsoft.com/office/powerpoint/2010/main" val="881801817"/>
                </p:ext>
              </p:extLst>
            </p:nvPr>
          </p:nvGraphicFramePr>
          <p:xfrm>
            <a:off x="4780830" y="4174278"/>
            <a:ext cx="2660738" cy="244770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2" name="לחצן פעולה: קדימה או הבא 11">
              <a:hlinkClick r:id="" action="ppaction://noaction" highlightClick="1"/>
            </p:cNvPr>
            <p:cNvSpPr/>
            <p:nvPr/>
          </p:nvSpPr>
          <p:spPr>
            <a:xfrm>
              <a:off x="4655840" y="4174278"/>
              <a:ext cx="357190" cy="428628"/>
            </a:xfrm>
            <a:prstGeom prst="actionButtonForwardNext">
              <a:avLst/>
            </a:prstGeom>
            <a:solidFill>
              <a:schemeClr val="accent2">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solidFill>
                    <a:prstClr val="white"/>
                  </a:solidFill>
                  <a:latin typeface="David" panose="020E0502060401010101" pitchFamily="34" charset="-79"/>
                  <a:cs typeface="David" panose="020E0502060401010101" pitchFamily="34" charset="-79"/>
                </a:rPr>
                <a:t>5</a:t>
              </a:r>
            </a:p>
          </p:txBody>
        </p:sp>
      </p:grpSp>
      <p:grpSp>
        <p:nvGrpSpPr>
          <p:cNvPr id="18" name="קבוצה 17"/>
          <p:cNvGrpSpPr/>
          <p:nvPr/>
        </p:nvGrpSpPr>
        <p:grpSpPr>
          <a:xfrm>
            <a:off x="7619816" y="4174278"/>
            <a:ext cx="2793106" cy="2447702"/>
            <a:chOff x="1715160" y="4163284"/>
            <a:chExt cx="2793106" cy="2447702"/>
          </a:xfrm>
        </p:grpSpPr>
        <p:graphicFrame>
          <p:nvGraphicFramePr>
            <p:cNvPr id="4" name="דיאגרמה 3"/>
            <p:cNvGraphicFramePr/>
            <p:nvPr>
              <p:extLst>
                <p:ext uri="{D42A27DB-BD31-4B8C-83A1-F6EECF244321}">
                  <p14:modId xmlns:p14="http://schemas.microsoft.com/office/powerpoint/2010/main" val="703192056"/>
                </p:ext>
              </p:extLst>
            </p:nvPr>
          </p:nvGraphicFramePr>
          <p:xfrm>
            <a:off x="1847528" y="4163284"/>
            <a:ext cx="2660738" cy="2447702"/>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13" name="לחצן פעולה: קדימה או הבא 12">
              <a:hlinkClick r:id="" action="ppaction://noaction" highlightClick="1"/>
            </p:cNvPr>
            <p:cNvSpPr/>
            <p:nvPr/>
          </p:nvSpPr>
          <p:spPr>
            <a:xfrm>
              <a:off x="1715160" y="4174278"/>
              <a:ext cx="357190" cy="428628"/>
            </a:xfrm>
            <a:prstGeom prst="actionButtonForwardNext">
              <a:avLst/>
            </a:prstGeom>
            <a:solidFill>
              <a:srgbClr val="9ACBF8"/>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solidFill>
                    <a:prstClr val="white"/>
                  </a:solidFill>
                  <a:latin typeface="David" panose="020E0502060401010101" pitchFamily="34" charset="-79"/>
                  <a:cs typeface="David" panose="020E0502060401010101" pitchFamily="34" charset="-79"/>
                </a:rPr>
                <a:t>4</a:t>
              </a:r>
            </a:p>
          </p:txBody>
        </p:sp>
      </p:grpSp>
      <p:grpSp>
        <p:nvGrpSpPr>
          <p:cNvPr id="3" name="קבוצה 2"/>
          <p:cNvGrpSpPr/>
          <p:nvPr/>
        </p:nvGrpSpPr>
        <p:grpSpPr>
          <a:xfrm>
            <a:off x="1715160" y="1570426"/>
            <a:ext cx="2770529" cy="2447702"/>
            <a:chOff x="4655840" y="1570426"/>
            <a:chExt cx="2770529" cy="2447702"/>
          </a:xfrm>
        </p:grpSpPr>
        <p:graphicFrame>
          <p:nvGraphicFramePr>
            <p:cNvPr id="8" name="דיאגרמה 7"/>
            <p:cNvGraphicFramePr/>
            <p:nvPr>
              <p:extLst>
                <p:ext uri="{D42A27DB-BD31-4B8C-83A1-F6EECF244321}">
                  <p14:modId xmlns:p14="http://schemas.microsoft.com/office/powerpoint/2010/main" val="1250226321"/>
                </p:ext>
              </p:extLst>
            </p:nvPr>
          </p:nvGraphicFramePr>
          <p:xfrm>
            <a:off x="4765631" y="1570426"/>
            <a:ext cx="2660738" cy="2447702"/>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
          <p:nvSpPr>
            <p:cNvPr id="14" name="לחצן פעולה: קדימה או הבא 13">
              <a:hlinkClick r:id="" action="ppaction://noaction" highlightClick="1"/>
            </p:cNvPr>
            <p:cNvSpPr/>
            <p:nvPr/>
          </p:nvSpPr>
          <p:spPr>
            <a:xfrm>
              <a:off x="4655840" y="1570426"/>
              <a:ext cx="357190" cy="428628"/>
            </a:xfrm>
            <a:prstGeom prst="actionButtonForwardNext">
              <a:avLst/>
            </a:prstGeom>
            <a:solidFill>
              <a:schemeClr val="accent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solidFill>
                    <a:prstClr val="white"/>
                  </a:solidFill>
                  <a:latin typeface="David" panose="020E0502060401010101" pitchFamily="34" charset="-79"/>
                  <a:cs typeface="David" panose="020E0502060401010101" pitchFamily="34" charset="-79"/>
                </a:rPr>
                <a:t>3</a:t>
              </a:r>
            </a:p>
          </p:txBody>
        </p:sp>
      </p:grpSp>
      <p:grpSp>
        <p:nvGrpSpPr>
          <p:cNvPr id="16" name="קבוצה 15"/>
          <p:cNvGrpSpPr/>
          <p:nvPr/>
        </p:nvGrpSpPr>
        <p:grpSpPr>
          <a:xfrm>
            <a:off x="4707050" y="1570426"/>
            <a:ext cx="2721098" cy="2447702"/>
            <a:chOff x="1715160" y="1570426"/>
            <a:chExt cx="2721098" cy="2447702"/>
          </a:xfrm>
        </p:grpSpPr>
        <p:graphicFrame>
          <p:nvGraphicFramePr>
            <p:cNvPr id="7" name="דיאגרמה 6"/>
            <p:cNvGraphicFramePr/>
            <p:nvPr>
              <p:extLst>
                <p:ext uri="{D42A27DB-BD31-4B8C-83A1-F6EECF244321}">
                  <p14:modId xmlns:p14="http://schemas.microsoft.com/office/powerpoint/2010/main" val="1116605544"/>
                </p:ext>
              </p:extLst>
            </p:nvPr>
          </p:nvGraphicFramePr>
          <p:xfrm>
            <a:off x="1775520" y="1570426"/>
            <a:ext cx="2660738" cy="2447702"/>
          </p:xfrm>
          <a:graphic>
            <a:graphicData uri="http://schemas.openxmlformats.org/drawingml/2006/diagram">
              <dgm:relIds xmlns:dgm="http://schemas.openxmlformats.org/drawingml/2006/diagram" xmlns:r="http://schemas.openxmlformats.org/officeDocument/2006/relationships" r:dm="rId22" r:lo="rId23" r:qs="rId24" r:cs="rId25"/>
            </a:graphicData>
          </a:graphic>
        </p:graphicFrame>
        <p:sp>
          <p:nvSpPr>
            <p:cNvPr id="15" name="לחצן פעולה: קדימה או הבא 14">
              <a:hlinkClick r:id="" action="ppaction://noaction" highlightClick="1"/>
            </p:cNvPr>
            <p:cNvSpPr/>
            <p:nvPr/>
          </p:nvSpPr>
          <p:spPr>
            <a:xfrm>
              <a:off x="1715160" y="1570426"/>
              <a:ext cx="357190" cy="428628"/>
            </a:xfrm>
            <a:prstGeom prst="actionButtonForwardNext">
              <a:avLst/>
            </a:prstGeom>
            <a:solidFill>
              <a:srgbClr val="7030A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solidFill>
                    <a:prstClr val="white"/>
                  </a:solidFill>
                  <a:latin typeface="David" panose="020E0502060401010101" pitchFamily="34" charset="-79"/>
                  <a:cs typeface="David" panose="020E0502060401010101" pitchFamily="34" charset="-79"/>
                </a:rPr>
                <a:t>2</a:t>
              </a:r>
            </a:p>
          </p:txBody>
        </p:sp>
      </p:grpSp>
      <p:grpSp>
        <p:nvGrpSpPr>
          <p:cNvPr id="21" name="קבוצה 20"/>
          <p:cNvGrpSpPr/>
          <p:nvPr/>
        </p:nvGrpSpPr>
        <p:grpSpPr>
          <a:xfrm>
            <a:off x="1630881" y="4140087"/>
            <a:ext cx="2839333" cy="2468987"/>
            <a:chOff x="7536160" y="4173132"/>
            <a:chExt cx="2839333" cy="2468987"/>
          </a:xfrm>
        </p:grpSpPr>
        <p:graphicFrame>
          <p:nvGraphicFramePr>
            <p:cNvPr id="22" name="דיאגרמה 21"/>
            <p:cNvGraphicFramePr/>
            <p:nvPr>
              <p:extLst>
                <p:ext uri="{D42A27DB-BD31-4B8C-83A1-F6EECF244321}">
                  <p14:modId xmlns:p14="http://schemas.microsoft.com/office/powerpoint/2010/main" val="1640175736"/>
                </p:ext>
              </p:extLst>
            </p:nvPr>
          </p:nvGraphicFramePr>
          <p:xfrm>
            <a:off x="7714755" y="4194417"/>
            <a:ext cx="2660738" cy="2447702"/>
          </p:xfrm>
          <a:graphic>
            <a:graphicData uri="http://schemas.openxmlformats.org/drawingml/2006/diagram">
              <dgm:relIds xmlns:dgm="http://schemas.openxmlformats.org/drawingml/2006/diagram" xmlns:r="http://schemas.openxmlformats.org/officeDocument/2006/relationships" r:dm="rId27" r:lo="rId28" r:qs="rId29" r:cs="rId30"/>
            </a:graphicData>
          </a:graphic>
        </p:graphicFrame>
        <p:sp>
          <p:nvSpPr>
            <p:cNvPr id="23" name="לחצן פעולה: קדימה או הבא 22">
              <a:hlinkClick r:id="" action="ppaction://noaction" highlightClick="1"/>
            </p:cNvPr>
            <p:cNvSpPr/>
            <p:nvPr/>
          </p:nvSpPr>
          <p:spPr>
            <a:xfrm>
              <a:off x="7536160" y="4173132"/>
              <a:ext cx="357190" cy="428628"/>
            </a:xfrm>
            <a:prstGeom prst="actionButtonForwardNext">
              <a:avLst/>
            </a:prstGeom>
            <a:solidFill>
              <a:srgbClr val="85DFFF"/>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solidFill>
                    <a:prstClr val="white"/>
                  </a:solidFill>
                  <a:latin typeface="David" panose="020E0502060401010101" pitchFamily="34" charset="-79"/>
                  <a:cs typeface="David" panose="020E0502060401010101" pitchFamily="34" charset="-79"/>
                </a:rPr>
                <a:t>6</a:t>
              </a:r>
            </a:p>
          </p:txBody>
        </p:sp>
      </p:grpSp>
    </p:spTree>
    <p:extLst>
      <p:ext uri="{BB962C8B-B14F-4D97-AF65-F5344CB8AC3E}">
        <p14:creationId xmlns:p14="http://schemas.microsoft.com/office/powerpoint/2010/main" val="7620752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כותרת 1"/>
          <p:cNvSpPr>
            <a:spLocks noGrp="1"/>
          </p:cNvSpPr>
          <p:nvPr>
            <p:ph type="title" idx="4294967295"/>
          </p:nvPr>
        </p:nvSpPr>
        <p:spPr>
          <a:xfrm>
            <a:off x="877528" y="186327"/>
            <a:ext cx="10515600" cy="1325563"/>
          </a:xfrm>
        </p:spPr>
        <p:txBody>
          <a:bodyPr/>
          <a:lstStyle/>
          <a:p>
            <a:pPr algn="ctr"/>
            <a:r>
              <a:rPr lang="he-IL"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מתחים מובנים בתוכנית הלימוד</a:t>
            </a:r>
          </a:p>
        </p:txBody>
      </p:sp>
      <p:grpSp>
        <p:nvGrpSpPr>
          <p:cNvPr id="15" name="קבוצה 14"/>
          <p:cNvGrpSpPr/>
          <p:nvPr/>
        </p:nvGrpSpPr>
        <p:grpSpPr>
          <a:xfrm>
            <a:off x="1631504" y="4266646"/>
            <a:ext cx="2876762" cy="2468221"/>
            <a:chOff x="7536160" y="1543516"/>
            <a:chExt cx="2876762" cy="2468221"/>
          </a:xfrm>
        </p:grpSpPr>
        <p:graphicFrame>
          <p:nvGraphicFramePr>
            <p:cNvPr id="6" name="דיאגרמה 5"/>
            <p:cNvGraphicFramePr/>
            <p:nvPr>
              <p:extLst>
                <p:ext uri="{D42A27DB-BD31-4B8C-83A1-F6EECF244321}">
                  <p14:modId xmlns:p14="http://schemas.microsoft.com/office/powerpoint/2010/main" val="567394771"/>
                </p:ext>
              </p:extLst>
            </p:nvPr>
          </p:nvGraphicFramePr>
          <p:xfrm>
            <a:off x="7752184" y="1564035"/>
            <a:ext cx="2660738" cy="24477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לחצן פעולה: קדימה או הבא 6">
              <a:hlinkClick r:id="" action="ppaction://noaction" highlightClick="1"/>
            </p:cNvPr>
            <p:cNvSpPr/>
            <p:nvPr/>
          </p:nvSpPr>
          <p:spPr>
            <a:xfrm>
              <a:off x="7536160" y="1543516"/>
              <a:ext cx="357190" cy="428628"/>
            </a:xfrm>
            <a:prstGeom prst="actionButtonForwardNext">
              <a:avLst/>
            </a:prstGeom>
            <a:solidFill>
              <a:srgbClr val="27ED5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solidFill>
                    <a:prstClr val="white"/>
                  </a:solidFill>
                  <a:latin typeface="David" panose="020E0502060401010101" pitchFamily="34" charset="-79"/>
                  <a:cs typeface="David" panose="020E0502060401010101" pitchFamily="34" charset="-79"/>
                </a:rPr>
                <a:t>6</a:t>
              </a:r>
            </a:p>
          </p:txBody>
        </p:sp>
      </p:grpSp>
      <p:grpSp>
        <p:nvGrpSpPr>
          <p:cNvPr id="18" name="קבוצה 17"/>
          <p:cNvGrpSpPr/>
          <p:nvPr/>
        </p:nvGrpSpPr>
        <p:grpSpPr>
          <a:xfrm>
            <a:off x="4804290" y="1543133"/>
            <a:ext cx="2785728" cy="2468987"/>
            <a:chOff x="4655840" y="4173132"/>
            <a:chExt cx="2785728" cy="2468987"/>
          </a:xfrm>
        </p:grpSpPr>
        <p:graphicFrame>
          <p:nvGraphicFramePr>
            <p:cNvPr id="4" name="דיאגרמה 3"/>
            <p:cNvGraphicFramePr/>
            <p:nvPr>
              <p:extLst>
                <p:ext uri="{D42A27DB-BD31-4B8C-83A1-F6EECF244321}">
                  <p14:modId xmlns:p14="http://schemas.microsoft.com/office/powerpoint/2010/main" val="2424032178"/>
                </p:ext>
              </p:extLst>
            </p:nvPr>
          </p:nvGraphicFramePr>
          <p:xfrm>
            <a:off x="4780830" y="4194417"/>
            <a:ext cx="2660738" cy="244770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9" name="לחצן פעולה: קדימה או הבא 8">
              <a:hlinkClick r:id="" action="ppaction://noaction" highlightClick="1"/>
            </p:cNvPr>
            <p:cNvSpPr/>
            <p:nvPr/>
          </p:nvSpPr>
          <p:spPr>
            <a:xfrm>
              <a:off x="4655840" y="4173132"/>
              <a:ext cx="357190" cy="428628"/>
            </a:xfrm>
            <a:prstGeom prst="actionButtonForwardNext">
              <a:avLst/>
            </a:prstGeom>
            <a:solidFill>
              <a:schemeClr val="accent2">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solidFill>
                    <a:prstClr val="white"/>
                  </a:solidFill>
                  <a:latin typeface="David" panose="020E0502060401010101" pitchFamily="34" charset="-79"/>
                  <a:cs typeface="David" panose="020E0502060401010101" pitchFamily="34" charset="-79"/>
                </a:rPr>
                <a:t>2</a:t>
              </a:r>
            </a:p>
          </p:txBody>
        </p:sp>
      </p:grpSp>
      <p:grpSp>
        <p:nvGrpSpPr>
          <p:cNvPr id="20" name="קבוצה 19"/>
          <p:cNvGrpSpPr/>
          <p:nvPr/>
        </p:nvGrpSpPr>
        <p:grpSpPr>
          <a:xfrm>
            <a:off x="7755731" y="1564035"/>
            <a:ext cx="2791049" cy="2447702"/>
            <a:chOff x="1715160" y="4158933"/>
            <a:chExt cx="2791049" cy="2447702"/>
          </a:xfrm>
        </p:grpSpPr>
        <p:graphicFrame>
          <p:nvGraphicFramePr>
            <p:cNvPr id="5" name="דיאגרמה 4"/>
            <p:cNvGraphicFramePr/>
            <p:nvPr>
              <p:extLst>
                <p:ext uri="{D42A27DB-BD31-4B8C-83A1-F6EECF244321}">
                  <p14:modId xmlns:p14="http://schemas.microsoft.com/office/powerpoint/2010/main" val="1153403669"/>
                </p:ext>
              </p:extLst>
            </p:nvPr>
          </p:nvGraphicFramePr>
          <p:xfrm>
            <a:off x="1845471" y="4158933"/>
            <a:ext cx="2660738" cy="2447702"/>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10" name="לחצן פעולה: קדימה או הבא 9">
              <a:hlinkClick r:id="" action="ppaction://noaction" highlightClick="1"/>
            </p:cNvPr>
            <p:cNvSpPr/>
            <p:nvPr/>
          </p:nvSpPr>
          <p:spPr>
            <a:xfrm>
              <a:off x="1715160" y="4173132"/>
              <a:ext cx="357190" cy="428628"/>
            </a:xfrm>
            <a:prstGeom prst="actionButtonForwardNext">
              <a:avLst/>
            </a:prstGeom>
            <a:solidFill>
              <a:srgbClr val="FF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solidFill>
                    <a:prstClr val="white"/>
                  </a:solidFill>
                  <a:latin typeface="David" panose="020E0502060401010101" pitchFamily="34" charset="-79"/>
                  <a:cs typeface="David" panose="020E0502060401010101" pitchFamily="34" charset="-79"/>
                </a:rPr>
                <a:t>1</a:t>
              </a:r>
            </a:p>
          </p:txBody>
        </p:sp>
      </p:grpSp>
      <p:grpSp>
        <p:nvGrpSpPr>
          <p:cNvPr id="17" name="קבוצה 16"/>
          <p:cNvGrpSpPr/>
          <p:nvPr/>
        </p:nvGrpSpPr>
        <p:grpSpPr>
          <a:xfrm>
            <a:off x="7755731" y="4246127"/>
            <a:ext cx="2804754" cy="2468221"/>
            <a:chOff x="4655840" y="1543516"/>
            <a:chExt cx="2804754" cy="2468221"/>
          </a:xfrm>
        </p:grpSpPr>
        <p:graphicFrame>
          <p:nvGraphicFramePr>
            <p:cNvPr id="11" name="דיאגרמה 10"/>
            <p:cNvGraphicFramePr/>
            <p:nvPr>
              <p:extLst>
                <p:ext uri="{D42A27DB-BD31-4B8C-83A1-F6EECF244321}">
                  <p14:modId xmlns:p14="http://schemas.microsoft.com/office/powerpoint/2010/main" val="2749978686"/>
                </p:ext>
              </p:extLst>
            </p:nvPr>
          </p:nvGraphicFramePr>
          <p:xfrm>
            <a:off x="4799856" y="1564035"/>
            <a:ext cx="2660738" cy="2447702"/>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
          <p:nvSpPr>
            <p:cNvPr id="13" name="לחצן פעולה: קדימה או הבא 12">
              <a:hlinkClick r:id="" action="ppaction://noaction" highlightClick="1"/>
            </p:cNvPr>
            <p:cNvSpPr/>
            <p:nvPr/>
          </p:nvSpPr>
          <p:spPr>
            <a:xfrm>
              <a:off x="4655840" y="1543516"/>
              <a:ext cx="357190" cy="428628"/>
            </a:xfrm>
            <a:prstGeom prst="actionButtonForwardNext">
              <a:avLst/>
            </a:prstGeom>
            <a:solidFill>
              <a:srgbClr val="7030A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solidFill>
                    <a:prstClr val="white"/>
                  </a:solidFill>
                  <a:latin typeface="David" panose="020E0502060401010101" pitchFamily="34" charset="-79"/>
                  <a:cs typeface="David" panose="020E0502060401010101" pitchFamily="34" charset="-79"/>
                </a:rPr>
                <a:t>4</a:t>
              </a:r>
            </a:p>
          </p:txBody>
        </p:sp>
      </p:grpSp>
      <p:grpSp>
        <p:nvGrpSpPr>
          <p:cNvPr id="19" name="קבוצה 18"/>
          <p:cNvGrpSpPr/>
          <p:nvPr/>
        </p:nvGrpSpPr>
        <p:grpSpPr>
          <a:xfrm>
            <a:off x="1715160" y="1543516"/>
            <a:ext cx="2793106" cy="2447702"/>
            <a:chOff x="1715160" y="1543516"/>
            <a:chExt cx="2793106" cy="2447702"/>
          </a:xfrm>
        </p:grpSpPr>
        <p:graphicFrame>
          <p:nvGraphicFramePr>
            <p:cNvPr id="12" name="דיאגרמה 11"/>
            <p:cNvGraphicFramePr/>
            <p:nvPr>
              <p:extLst>
                <p:ext uri="{D42A27DB-BD31-4B8C-83A1-F6EECF244321}">
                  <p14:modId xmlns:p14="http://schemas.microsoft.com/office/powerpoint/2010/main" val="1581916211"/>
                </p:ext>
              </p:extLst>
            </p:nvPr>
          </p:nvGraphicFramePr>
          <p:xfrm>
            <a:off x="1847528" y="1543516"/>
            <a:ext cx="2660738" cy="2447702"/>
          </p:xfrm>
          <a:graphic>
            <a:graphicData uri="http://schemas.openxmlformats.org/drawingml/2006/diagram">
              <dgm:relIds xmlns:dgm="http://schemas.openxmlformats.org/drawingml/2006/diagram" xmlns:r="http://schemas.openxmlformats.org/officeDocument/2006/relationships" r:dm="rId22" r:lo="rId23" r:qs="rId24" r:cs="rId25"/>
            </a:graphicData>
          </a:graphic>
        </p:graphicFrame>
        <p:sp>
          <p:nvSpPr>
            <p:cNvPr id="14" name="לחצן פעולה: קדימה או הבא 13">
              <a:hlinkClick r:id="" action="ppaction://noaction" highlightClick="1"/>
            </p:cNvPr>
            <p:cNvSpPr/>
            <p:nvPr/>
          </p:nvSpPr>
          <p:spPr>
            <a:xfrm>
              <a:off x="1715160" y="1543516"/>
              <a:ext cx="357190" cy="428628"/>
            </a:xfrm>
            <a:prstGeom prst="actionButtonForwardNext">
              <a:avLst/>
            </a:prstGeom>
            <a:solidFill>
              <a:schemeClr val="accent5">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solidFill>
                    <a:prstClr val="white"/>
                  </a:solidFill>
                  <a:latin typeface="David" panose="020E0502060401010101" pitchFamily="34" charset="-79"/>
                  <a:cs typeface="David" panose="020E0502060401010101" pitchFamily="34" charset="-79"/>
                </a:rPr>
                <a:t>3</a:t>
              </a:r>
            </a:p>
          </p:txBody>
        </p:sp>
      </p:grpSp>
      <p:grpSp>
        <p:nvGrpSpPr>
          <p:cNvPr id="21" name="קבוצה 20"/>
          <p:cNvGrpSpPr/>
          <p:nvPr/>
        </p:nvGrpSpPr>
        <p:grpSpPr>
          <a:xfrm>
            <a:off x="4709698" y="4246127"/>
            <a:ext cx="2880320" cy="2447702"/>
            <a:chOff x="7536160" y="4174278"/>
            <a:chExt cx="2880320" cy="2447702"/>
          </a:xfrm>
        </p:grpSpPr>
        <p:graphicFrame>
          <p:nvGraphicFramePr>
            <p:cNvPr id="22" name="דיאגרמה 21"/>
            <p:cNvGraphicFramePr/>
            <p:nvPr>
              <p:extLst>
                <p:ext uri="{D42A27DB-BD31-4B8C-83A1-F6EECF244321}">
                  <p14:modId xmlns:p14="http://schemas.microsoft.com/office/powerpoint/2010/main" val="347860713"/>
                </p:ext>
              </p:extLst>
            </p:nvPr>
          </p:nvGraphicFramePr>
          <p:xfrm>
            <a:off x="7755742" y="4174278"/>
            <a:ext cx="2660738" cy="2447702"/>
          </p:xfrm>
          <a:graphic>
            <a:graphicData uri="http://schemas.openxmlformats.org/drawingml/2006/diagram">
              <dgm:relIds xmlns:dgm="http://schemas.openxmlformats.org/drawingml/2006/diagram" xmlns:r="http://schemas.openxmlformats.org/officeDocument/2006/relationships" r:dm="rId27" r:lo="rId28" r:qs="rId29" r:cs="rId30"/>
            </a:graphicData>
          </a:graphic>
        </p:graphicFrame>
        <p:sp>
          <p:nvSpPr>
            <p:cNvPr id="23" name="לחצן פעולה: קדימה או הבא 22">
              <a:hlinkClick r:id="" action="ppaction://noaction" highlightClick="1"/>
            </p:cNvPr>
            <p:cNvSpPr/>
            <p:nvPr/>
          </p:nvSpPr>
          <p:spPr>
            <a:xfrm>
              <a:off x="7536160" y="4174278"/>
              <a:ext cx="357190" cy="428628"/>
            </a:xfrm>
            <a:prstGeom prst="actionButtonForwardNext">
              <a:avLst/>
            </a:prstGeom>
            <a:solidFill>
              <a:srgbClr val="DE002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solidFill>
                    <a:prstClr val="white"/>
                  </a:solidFill>
                  <a:latin typeface="David" panose="020E0502060401010101" pitchFamily="34" charset="-79"/>
                  <a:cs typeface="David" panose="020E0502060401010101" pitchFamily="34" charset="-79"/>
                </a:rPr>
                <a:t>5</a:t>
              </a:r>
            </a:p>
          </p:txBody>
        </p:sp>
      </p:grpSp>
    </p:spTree>
    <p:extLst>
      <p:ext uri="{BB962C8B-B14F-4D97-AF65-F5344CB8AC3E}">
        <p14:creationId xmlns:p14="http://schemas.microsoft.com/office/powerpoint/2010/main" val="5251578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כותרת 1"/>
          <p:cNvSpPr>
            <a:spLocks noGrp="1"/>
          </p:cNvSpPr>
          <p:nvPr>
            <p:ph type="title" idx="4294967295"/>
          </p:nvPr>
        </p:nvSpPr>
        <p:spPr>
          <a:xfrm>
            <a:off x="877528" y="186327"/>
            <a:ext cx="10515600" cy="1325563"/>
          </a:xfrm>
        </p:spPr>
        <p:txBody>
          <a:bodyPr/>
          <a:lstStyle/>
          <a:p>
            <a:pPr algn="ctr"/>
            <a:r>
              <a:rPr lang="he-IL"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מימוש 'רוח המכללות' </a:t>
            </a:r>
            <a:r>
              <a:rPr lang="he-IL" sz="3600" b="1" dirty="0" err="1">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במב"ל</a:t>
            </a:r>
            <a:endParaRPr lang="he-IL"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3" name="מציין מיקום תוכן 2"/>
          <p:cNvSpPr txBox="1">
            <a:spLocks/>
          </p:cNvSpPr>
          <p:nvPr/>
        </p:nvSpPr>
        <p:spPr>
          <a:xfrm>
            <a:off x="6096000" y="1957240"/>
            <a:ext cx="4146504" cy="4607942"/>
          </a:xfrm>
          <a:prstGeom prst="rect">
            <a:avLst/>
          </a:prstGeom>
        </p:spPr>
        <p:txBody>
          <a:bodyPr>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54037" lvl="1" indent="-361950">
              <a:lnSpc>
                <a:spcPct val="160000"/>
              </a:lnSpc>
              <a:buClr>
                <a:srgbClr val="800080"/>
              </a:buClr>
              <a:buSzPct val="100000"/>
              <a:buFont typeface="Arial" panose="020B0604020202020204" pitchFamily="34" charset="0"/>
              <a:buBlip>
                <a:blip r:embed="rId2"/>
              </a:buBlip>
              <a:defRPr/>
            </a:pPr>
            <a:r>
              <a:rPr lang="he-IL" sz="2000" kern="0" dirty="0">
                <a:solidFill>
                  <a:schemeClr val="tx2"/>
                </a:solidFill>
                <a:latin typeface="David" panose="020E0502060401010101" pitchFamily="34" charset="-79"/>
                <a:cs typeface="David" panose="020E0502060401010101" pitchFamily="34" charset="-79"/>
              </a:rPr>
              <a:t>פיקודיות</a:t>
            </a:r>
          </a:p>
          <a:p>
            <a:pPr marL="554037" lvl="1" indent="-361950">
              <a:lnSpc>
                <a:spcPct val="160000"/>
              </a:lnSpc>
              <a:buClr>
                <a:srgbClr val="800080"/>
              </a:buClr>
              <a:buSzPct val="100000"/>
              <a:buFont typeface="Arial" panose="020B0604020202020204" pitchFamily="34" charset="0"/>
              <a:buBlip>
                <a:blip r:embed="rId2"/>
              </a:buBlip>
              <a:defRPr/>
            </a:pPr>
            <a:r>
              <a:rPr lang="he-IL" sz="2000" kern="0" dirty="0">
                <a:solidFill>
                  <a:schemeClr val="tx2"/>
                </a:solidFill>
                <a:latin typeface="David" panose="020E0502060401010101" pitchFamily="34" charset="-79"/>
                <a:cs typeface="David" panose="020E0502060401010101" pitchFamily="34" charset="-79"/>
              </a:rPr>
              <a:t>למידה</a:t>
            </a:r>
          </a:p>
          <a:p>
            <a:pPr marL="554037" lvl="1" indent="-361950">
              <a:lnSpc>
                <a:spcPct val="160000"/>
              </a:lnSpc>
              <a:buClr>
                <a:srgbClr val="800080"/>
              </a:buClr>
              <a:buSzPct val="100000"/>
              <a:buFont typeface="Arial" panose="020B0604020202020204" pitchFamily="34" charset="0"/>
              <a:buBlip>
                <a:blip r:embed="rId2"/>
              </a:buBlip>
              <a:defRPr/>
            </a:pPr>
            <a:r>
              <a:rPr lang="he-IL" sz="2000" kern="0" dirty="0">
                <a:solidFill>
                  <a:schemeClr val="tx2"/>
                </a:solidFill>
                <a:latin typeface="David" panose="020E0502060401010101" pitchFamily="34" charset="-79"/>
                <a:cs typeface="David" panose="020E0502060401010101" pitchFamily="34" charset="-79"/>
              </a:rPr>
              <a:t>פתיחות אקדמית</a:t>
            </a:r>
          </a:p>
          <a:p>
            <a:pPr marL="554037" lvl="1" indent="-361950">
              <a:lnSpc>
                <a:spcPct val="160000"/>
              </a:lnSpc>
              <a:buClr>
                <a:srgbClr val="800080"/>
              </a:buClr>
              <a:buSzPct val="100000"/>
              <a:buFont typeface="Arial" panose="020B0604020202020204" pitchFamily="34" charset="0"/>
              <a:buBlip>
                <a:blip r:embed="rId2"/>
              </a:buBlip>
              <a:defRPr/>
            </a:pPr>
            <a:r>
              <a:rPr lang="he-IL" sz="2000" kern="0" dirty="0">
                <a:solidFill>
                  <a:schemeClr val="tx2"/>
                </a:solidFill>
                <a:latin typeface="David" panose="020E0502060401010101" pitchFamily="34" charset="-79"/>
                <a:cs typeface="David" panose="020E0502060401010101" pitchFamily="34" charset="-79"/>
              </a:rPr>
              <a:t>שותפות ורעות בעשייה</a:t>
            </a:r>
          </a:p>
          <a:p>
            <a:pPr marL="554037" lvl="1" indent="-361950">
              <a:lnSpc>
                <a:spcPct val="160000"/>
              </a:lnSpc>
              <a:buClr>
                <a:srgbClr val="800080"/>
              </a:buClr>
              <a:buSzPct val="100000"/>
              <a:buFont typeface="Arial" panose="020B0604020202020204" pitchFamily="34" charset="0"/>
              <a:buBlip>
                <a:blip r:embed="rId2"/>
              </a:buBlip>
              <a:defRPr/>
            </a:pPr>
            <a:r>
              <a:rPr lang="he-IL" sz="2000" kern="0" dirty="0">
                <a:solidFill>
                  <a:schemeClr val="tx2"/>
                </a:solidFill>
                <a:latin typeface="David" panose="020E0502060401010101" pitchFamily="34" charset="-79"/>
                <a:cs typeface="David" panose="020E0502060401010101" pitchFamily="34" charset="-79"/>
              </a:rPr>
              <a:t>יסודיות ואיכות בהדרכה</a:t>
            </a:r>
          </a:p>
          <a:p>
            <a:pPr marL="554037" lvl="1" indent="-361950">
              <a:lnSpc>
                <a:spcPct val="160000"/>
              </a:lnSpc>
              <a:buClr>
                <a:srgbClr val="800080"/>
              </a:buClr>
              <a:buSzPct val="100000"/>
              <a:buFont typeface="Arial" panose="020B0604020202020204" pitchFamily="34" charset="0"/>
              <a:buBlip>
                <a:blip r:embed="rId2"/>
              </a:buBlip>
              <a:defRPr/>
            </a:pPr>
            <a:r>
              <a:rPr lang="he-IL" sz="2000" kern="0" dirty="0">
                <a:solidFill>
                  <a:schemeClr val="tx2"/>
                </a:solidFill>
                <a:latin typeface="David" panose="020E0502060401010101" pitchFamily="34" charset="-79"/>
                <a:cs typeface="David" panose="020E0502060401010101" pitchFamily="34" charset="-79"/>
              </a:rPr>
              <a:t>כבוד האדם והמרכיב האנושי</a:t>
            </a:r>
          </a:p>
          <a:p>
            <a:pPr marL="554037" lvl="1" indent="-361950">
              <a:lnSpc>
                <a:spcPct val="160000"/>
              </a:lnSpc>
              <a:buClr>
                <a:srgbClr val="800080"/>
              </a:buClr>
              <a:buSzPct val="100000"/>
              <a:buFont typeface="Arial" panose="020B0604020202020204" pitchFamily="34" charset="0"/>
              <a:buBlip>
                <a:blip r:embed="rId2"/>
              </a:buBlip>
              <a:defRPr/>
            </a:pPr>
            <a:r>
              <a:rPr lang="he-IL" sz="2000" kern="0" dirty="0">
                <a:solidFill>
                  <a:schemeClr val="tx2"/>
                </a:solidFill>
                <a:latin typeface="David" panose="020E0502060401010101" pitchFamily="34" charset="-79"/>
                <a:cs typeface="David" panose="020E0502060401010101" pitchFamily="34" charset="-79"/>
              </a:rPr>
              <a:t>חתירה לניצחון</a:t>
            </a:r>
          </a:p>
          <a:p>
            <a:pPr marL="554037" lvl="1" indent="-361950">
              <a:lnSpc>
                <a:spcPct val="160000"/>
              </a:lnSpc>
              <a:buClr>
                <a:srgbClr val="800080"/>
              </a:buClr>
              <a:buSzPct val="100000"/>
              <a:buFont typeface="Arial" panose="020B0604020202020204" pitchFamily="34" charset="0"/>
              <a:buBlip>
                <a:blip r:embed="rId2"/>
              </a:buBlip>
              <a:defRPr/>
            </a:pPr>
            <a:r>
              <a:rPr lang="he-IL" sz="2000" kern="0" dirty="0">
                <a:solidFill>
                  <a:schemeClr val="tx2"/>
                </a:solidFill>
                <a:latin typeface="David" panose="020E0502060401010101" pitchFamily="34" charset="-79"/>
                <a:cs typeface="David" panose="020E0502060401010101" pitchFamily="34" charset="-79"/>
              </a:rPr>
              <a:t>משמעת ואתיקה של בכירות</a:t>
            </a:r>
            <a:endParaRPr lang="he-IL" sz="1800" kern="0" dirty="0">
              <a:solidFill>
                <a:schemeClr val="tx2"/>
              </a:solidFill>
            </a:endParaRPr>
          </a:p>
          <a:p>
            <a:pPr marL="554037" lvl="1" indent="-361950">
              <a:lnSpc>
                <a:spcPct val="200000"/>
              </a:lnSpc>
              <a:buClr>
                <a:srgbClr val="800080"/>
              </a:buClr>
              <a:buSzPct val="100000"/>
              <a:buFont typeface="Arial" panose="020B0604020202020204" pitchFamily="34" charset="0"/>
              <a:buBlip>
                <a:blip r:embed="rId2"/>
              </a:buBlip>
              <a:defRPr/>
            </a:pPr>
            <a:endParaRPr lang="he-IL" sz="1800" kern="0" dirty="0">
              <a:solidFill>
                <a:schemeClr val="tx2"/>
              </a:solidFill>
            </a:endParaRPr>
          </a:p>
          <a:p>
            <a:pPr marL="554037" lvl="1" indent="-361950">
              <a:buClr>
                <a:srgbClr val="800080"/>
              </a:buClr>
              <a:buSzPct val="100000"/>
              <a:buFont typeface="Arial" panose="020B0604020202020204" pitchFamily="34" charset="0"/>
              <a:buBlip>
                <a:blip r:embed="rId2"/>
              </a:buBlip>
              <a:defRPr/>
            </a:pPr>
            <a:endParaRPr lang="he-IL" sz="1600" kern="0" dirty="0">
              <a:solidFill>
                <a:schemeClr val="tx2"/>
              </a:solidFill>
            </a:endParaRPr>
          </a:p>
          <a:p>
            <a:pPr marL="819150" lvl="2" indent="-361950">
              <a:buClr>
                <a:srgbClr val="800080"/>
              </a:buClr>
              <a:buSzPct val="100000"/>
              <a:buFont typeface="Arial" panose="020B0604020202020204" pitchFamily="34" charset="0"/>
              <a:buBlip>
                <a:blip r:embed="rId2"/>
              </a:buBlip>
              <a:defRPr/>
            </a:pPr>
            <a:endParaRPr lang="he-IL" sz="1400" kern="0" dirty="0">
              <a:solidFill>
                <a:schemeClr val="tx2"/>
              </a:solidFill>
            </a:endParaRPr>
          </a:p>
          <a:p>
            <a:endParaRPr lang="he-IL" dirty="0"/>
          </a:p>
        </p:txBody>
      </p:sp>
      <p:pic>
        <p:nvPicPr>
          <p:cNvPr id="4" name="מציין מיקום תמונה 3" descr="ספר פתוח על השולחן, מדפי ספרים מטושטשים ברקע" title="תמונה לדוגמה"/>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1776001" y="3141000"/>
            <a:ext cx="4014445" cy="3242260"/>
          </a:xfrm>
          <a:prstGeom prst="rect">
            <a:avLst/>
          </a:prstGeom>
          <a:ln>
            <a:noFill/>
          </a:ln>
          <a:effectLst>
            <a:softEdge rad="112500"/>
          </a:effectLst>
        </p:spPr>
      </p:pic>
      <p:sp>
        <p:nvSpPr>
          <p:cNvPr id="5" name="TextBox 4"/>
          <p:cNvSpPr txBox="1"/>
          <p:nvPr/>
        </p:nvSpPr>
        <p:spPr>
          <a:xfrm rot="21100122">
            <a:off x="2365373" y="1968684"/>
            <a:ext cx="2880320" cy="523220"/>
          </a:xfrm>
          <a:prstGeom prst="rect">
            <a:avLst/>
          </a:prstGeom>
          <a:noFill/>
        </p:spPr>
        <p:txBody>
          <a:bodyPr wrap="square" rtlCol="1">
            <a:spAutoFit/>
          </a:bodyPr>
          <a:lstStyle/>
          <a:p>
            <a:pPr algn="ctr"/>
            <a:r>
              <a:rPr lang="en-US" sz="2800" dirty="0">
                <a:solidFill>
                  <a:srgbClr val="C0504D"/>
                </a:solidFill>
                <a:latin typeface="Times New Roman" panose="02020603050405020304" pitchFamily="18" charset="0"/>
                <a:cs typeface="Times New Roman" panose="02020603050405020304" pitchFamily="18" charset="0"/>
              </a:rPr>
              <a:t>Hidden curriculum</a:t>
            </a:r>
            <a:endParaRPr lang="he-IL" sz="2800" dirty="0">
              <a:solidFill>
                <a:srgbClr val="C0504D"/>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660042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 name="כותרת 1"/>
          <p:cNvSpPr>
            <a:spLocks noGrp="1"/>
          </p:cNvSpPr>
          <p:nvPr>
            <p:ph type="title" idx="4294967295"/>
          </p:nvPr>
        </p:nvSpPr>
        <p:spPr>
          <a:xfrm>
            <a:off x="874713" y="1615731"/>
            <a:ext cx="10515600" cy="2367688"/>
          </a:xfrm>
        </p:spPr>
        <p:txBody>
          <a:bodyPr>
            <a:noAutofit/>
          </a:bodyPr>
          <a:lstStyle/>
          <a:p>
            <a:pPr algn="ctr">
              <a:lnSpc>
                <a:spcPct val="200000"/>
              </a:lnSpc>
            </a:pPr>
            <a:r>
              <a:rPr lang="he-IL"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מה צריך ללמד במב"ל? </a:t>
            </a:r>
            <a:br>
              <a:rPr lang="en-US"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br>
            <a:r>
              <a:rPr lang="he-IL" sz="2800"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he-IL" sz="2800" i="1"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הוויכוח בין האלוף גרשון הכהן לפרופ' ארנון סופר </a:t>
            </a:r>
            <a:r>
              <a:rPr lang="he-IL" sz="2800"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t>
            </a:r>
          </a:p>
        </p:txBody>
      </p:sp>
    </p:spTree>
    <p:extLst>
      <p:ext uri="{BB962C8B-B14F-4D97-AF65-F5344CB8AC3E}">
        <p14:creationId xmlns:p14="http://schemas.microsoft.com/office/powerpoint/2010/main" val="20103954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כותרת 1"/>
          <p:cNvSpPr>
            <a:spLocks noGrp="1"/>
          </p:cNvSpPr>
          <p:nvPr>
            <p:ph type="title" idx="4294967295"/>
          </p:nvPr>
        </p:nvSpPr>
        <p:spPr>
          <a:xfrm>
            <a:off x="877528" y="186327"/>
            <a:ext cx="10515600" cy="1325563"/>
          </a:xfrm>
        </p:spPr>
        <p:txBody>
          <a:bodyPr/>
          <a:lstStyle/>
          <a:p>
            <a:pPr algn="ctr"/>
            <a:r>
              <a:rPr lang="he-IL"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מה צריך ללמד? גרשון הכהן</a:t>
            </a:r>
          </a:p>
        </p:txBody>
      </p:sp>
      <p:sp>
        <p:nvSpPr>
          <p:cNvPr id="3" name="מציין מיקום תוכן 2"/>
          <p:cNvSpPr>
            <a:spLocks noGrp="1"/>
          </p:cNvSpPr>
          <p:nvPr>
            <p:ph idx="4294967295"/>
          </p:nvPr>
        </p:nvSpPr>
        <p:spPr>
          <a:xfrm>
            <a:off x="1312300" y="1527902"/>
            <a:ext cx="9667875" cy="4351338"/>
          </a:xfrm>
        </p:spPr>
        <p:txBody>
          <a:bodyPr>
            <a:noAutofit/>
          </a:bodyPr>
          <a:lstStyle/>
          <a:p>
            <a:pPr marL="0" indent="0" algn="ctr">
              <a:lnSpc>
                <a:spcPct val="150000"/>
              </a:lnSpc>
              <a:buClr>
                <a:schemeClr val="accent1"/>
              </a:buClr>
              <a:buNone/>
            </a:pPr>
            <a:r>
              <a:rPr lang="he-IL" sz="2400" b="1" dirty="0">
                <a:solidFill>
                  <a:schemeClr val="accent1">
                    <a:lumMod val="75000"/>
                  </a:schemeClr>
                </a:solidFill>
                <a:latin typeface="David" panose="020E0502060401010101" pitchFamily="34" charset="-79"/>
                <a:cs typeface="David" panose="020E0502060401010101" pitchFamily="34" charset="-79"/>
              </a:rPr>
              <a:t>תכלית המב"ל </a:t>
            </a:r>
            <a:r>
              <a:rPr lang="he-IL" sz="2400" dirty="0">
                <a:solidFill>
                  <a:schemeClr val="accent1">
                    <a:lumMod val="75000"/>
                  </a:schemeClr>
                </a:solidFill>
                <a:latin typeface="David" panose="020E0502060401010101" pitchFamily="34" charset="-79"/>
                <a:cs typeface="David" panose="020E0502060401010101" pitchFamily="34" charset="-79"/>
              </a:rPr>
              <a:t>מחויבת לשני תוצרים עמם יצא החניך בסיום השנה:</a:t>
            </a:r>
            <a:br>
              <a:rPr lang="en-US" sz="2400" dirty="0">
                <a:solidFill>
                  <a:schemeClr val="accent1">
                    <a:lumMod val="75000"/>
                  </a:schemeClr>
                </a:solidFill>
                <a:latin typeface="David" panose="020E0502060401010101" pitchFamily="34" charset="-79"/>
                <a:cs typeface="David" panose="020E0502060401010101" pitchFamily="34" charset="-79"/>
              </a:rPr>
            </a:br>
            <a:r>
              <a:rPr lang="he-IL" sz="2400" dirty="0">
                <a:solidFill>
                  <a:schemeClr val="accent1">
                    <a:lumMod val="75000"/>
                  </a:schemeClr>
                </a:solidFill>
                <a:latin typeface="David" panose="020E0502060401010101" pitchFamily="34" charset="-79"/>
                <a:cs typeface="David" panose="020E0502060401010101" pitchFamily="34" charset="-79"/>
              </a:rPr>
              <a:t>האחד, </a:t>
            </a:r>
            <a:r>
              <a:rPr lang="he-IL" sz="2400" b="1" dirty="0">
                <a:solidFill>
                  <a:schemeClr val="accent1">
                    <a:lumMod val="75000"/>
                  </a:schemeClr>
                </a:solidFill>
                <a:latin typeface="David" panose="020E0502060401010101" pitchFamily="34" charset="-79"/>
                <a:cs typeface="David" panose="020E0502060401010101" pitchFamily="34" charset="-79"/>
              </a:rPr>
              <a:t>מצפן- על לאומי </a:t>
            </a:r>
            <a:r>
              <a:rPr lang="he-IL" sz="2400" dirty="0">
                <a:solidFill>
                  <a:schemeClr val="accent1">
                    <a:lumMod val="75000"/>
                  </a:schemeClr>
                </a:solidFill>
                <a:latin typeface="David" panose="020E0502060401010101" pitchFamily="34" charset="-79"/>
                <a:cs typeface="David" panose="020E0502060401010101" pitchFamily="34" charset="-79"/>
              </a:rPr>
              <a:t>והשני, </a:t>
            </a:r>
            <a:r>
              <a:rPr lang="he-IL" sz="2400" b="1" dirty="0">
                <a:solidFill>
                  <a:schemeClr val="accent1">
                    <a:lumMod val="75000"/>
                  </a:schemeClr>
                </a:solidFill>
                <a:latin typeface="David" panose="020E0502060401010101" pitchFamily="34" charset="-79"/>
                <a:cs typeface="David" panose="020E0502060401010101" pitchFamily="34" charset="-79"/>
              </a:rPr>
              <a:t>שיעור קומה אישיותי בעל סגולות של בכירות</a:t>
            </a:r>
          </a:p>
          <a:p>
            <a:pPr>
              <a:lnSpc>
                <a:spcPct val="150000"/>
              </a:lnSpc>
              <a:buClr>
                <a:schemeClr val="accent1"/>
              </a:buClr>
            </a:pPr>
            <a:r>
              <a:rPr lang="he-IL" sz="2000" b="1" dirty="0">
                <a:solidFill>
                  <a:schemeClr val="accent1">
                    <a:lumMod val="75000"/>
                  </a:schemeClr>
                </a:solidFill>
                <a:latin typeface="David" panose="020E0502060401010101" pitchFamily="34" charset="-79"/>
                <a:cs typeface="David" panose="020E0502060401010101" pitchFamily="34" charset="-79"/>
              </a:rPr>
              <a:t>מצפן על לאומי: </a:t>
            </a:r>
            <a:r>
              <a:rPr lang="he-IL" sz="2000" dirty="0">
                <a:solidFill>
                  <a:schemeClr val="accent1">
                    <a:lumMod val="75000"/>
                  </a:schemeClr>
                </a:solidFill>
                <a:latin typeface="David" panose="020E0502060401010101" pitchFamily="34" charset="-79"/>
                <a:cs typeface="David" panose="020E0502060401010101" pitchFamily="34" charset="-79"/>
              </a:rPr>
              <a:t>יכולת לתת פתרון לסוגיית ביטחון לאומי תוך שקלול המימדים רוחניים, תרבותיים יחד עם אלו הכרוכים בהפעלת </a:t>
            </a:r>
            <a:r>
              <a:rPr lang="he-IL" sz="2000" dirty="0" err="1">
                <a:solidFill>
                  <a:schemeClr val="accent1">
                    <a:lumMod val="75000"/>
                  </a:schemeClr>
                </a:solidFill>
                <a:latin typeface="David" panose="020E0502060401010101" pitchFamily="34" charset="-79"/>
                <a:cs typeface="David" panose="020E0502060401010101" pitchFamily="34" charset="-79"/>
              </a:rPr>
              <a:t>כח</a:t>
            </a:r>
            <a:r>
              <a:rPr lang="he-IL" sz="2000" dirty="0">
                <a:solidFill>
                  <a:schemeClr val="accent1">
                    <a:lumMod val="75000"/>
                  </a:schemeClr>
                </a:solidFill>
                <a:latin typeface="David" panose="020E0502060401010101" pitchFamily="34" charset="-79"/>
                <a:cs typeface="David" panose="020E0502060401010101" pitchFamily="34" charset="-79"/>
              </a:rPr>
              <a:t> ומשאבים שונים, מתוך הבנת תכלית קיום החברה הישראלית ובראייה ארוכת טווח.</a:t>
            </a:r>
          </a:p>
          <a:p>
            <a:pPr>
              <a:lnSpc>
                <a:spcPct val="150000"/>
              </a:lnSpc>
              <a:buClr>
                <a:schemeClr val="accent1"/>
              </a:buClr>
            </a:pPr>
            <a:r>
              <a:rPr lang="he-IL" sz="2000" b="1" dirty="0">
                <a:solidFill>
                  <a:schemeClr val="accent1">
                    <a:lumMod val="75000"/>
                  </a:schemeClr>
                </a:solidFill>
                <a:latin typeface="David" panose="020E0502060401010101" pitchFamily="34" charset="-79"/>
                <a:cs typeface="David" panose="020E0502060401010101" pitchFamily="34" charset="-79"/>
              </a:rPr>
              <a:t>שיעור קומה ובכירות: </a:t>
            </a:r>
            <a:r>
              <a:rPr lang="he-IL" sz="2000" dirty="0">
                <a:solidFill>
                  <a:schemeClr val="accent1">
                    <a:lumMod val="75000"/>
                  </a:schemeClr>
                </a:solidFill>
                <a:latin typeface="David" panose="020E0502060401010101" pitchFamily="34" charset="-79"/>
                <a:cs typeface="David" panose="020E0502060401010101" pitchFamily="34" charset="-79"/>
              </a:rPr>
              <a:t>יכולת למידה של מצבים חדשים ברגע התהוותם ומסוגלות להבחין </a:t>
            </a:r>
            <a:br>
              <a:rPr lang="en-US" sz="2000" dirty="0">
                <a:solidFill>
                  <a:schemeClr val="accent1">
                    <a:lumMod val="75000"/>
                  </a:schemeClr>
                </a:solidFill>
                <a:latin typeface="David" panose="020E0502060401010101" pitchFamily="34" charset="-79"/>
                <a:cs typeface="David" panose="020E0502060401010101" pitchFamily="34" charset="-79"/>
              </a:rPr>
            </a:br>
            <a:r>
              <a:rPr lang="he-IL" sz="2000" dirty="0">
                <a:solidFill>
                  <a:schemeClr val="accent1">
                    <a:lumMod val="75000"/>
                  </a:schemeClr>
                </a:solidFill>
                <a:latin typeface="David" panose="020E0502060401010101" pitchFamily="34" charset="-79"/>
                <a:cs typeface="David" panose="020E0502060401010101" pitchFamily="34" charset="-79"/>
              </a:rPr>
              <a:t>בייחודיות של אותן תופעות חדשות בהן נדרש הבכיר למענה רלוונטי.</a:t>
            </a:r>
          </a:p>
          <a:p>
            <a:pPr>
              <a:buClr>
                <a:schemeClr val="accent1"/>
              </a:buClr>
            </a:pPr>
            <a:endParaRPr lang="he-IL" sz="2000" dirty="0">
              <a:solidFill>
                <a:schemeClr val="accent1">
                  <a:lumMod val="75000"/>
                </a:schemeClr>
              </a:solidFill>
              <a:latin typeface="David" panose="020E0502060401010101" pitchFamily="34" charset="-79"/>
              <a:cs typeface="David" panose="020E0502060401010101" pitchFamily="34" charset="-79"/>
            </a:endParaRPr>
          </a:p>
        </p:txBody>
      </p:sp>
      <p:pic>
        <p:nvPicPr>
          <p:cNvPr id="5" name="תמונה 4"/>
          <p:cNvPicPr>
            <a:picLocks noChangeAspect="1"/>
          </p:cNvPicPr>
          <p:nvPr/>
        </p:nvPicPr>
        <p:blipFill rotWithShape="1">
          <a:blip r:embed="rId2"/>
          <a:srcRect t="8254" r="10668"/>
          <a:stretch/>
        </p:blipFill>
        <p:spPr>
          <a:xfrm>
            <a:off x="2099481" y="5269020"/>
            <a:ext cx="2153536" cy="1474497"/>
          </a:xfrm>
          <a:prstGeom prst="rect">
            <a:avLst/>
          </a:prstGeom>
          <a:ln>
            <a:noFill/>
          </a:ln>
          <a:effectLst/>
        </p:spPr>
      </p:pic>
      <p:pic>
        <p:nvPicPr>
          <p:cNvPr id="2050" name="Picture 2" descr="תוצאת תמונה עבור מעיין"/>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1072" r="51029"/>
          <a:stretch/>
        </p:blipFill>
        <p:spPr bwMode="auto">
          <a:xfrm>
            <a:off x="150331" y="4553210"/>
            <a:ext cx="1816691" cy="21903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4178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כותרת 1"/>
          <p:cNvSpPr>
            <a:spLocks noGrp="1"/>
          </p:cNvSpPr>
          <p:nvPr>
            <p:ph type="title" idx="4294967295"/>
          </p:nvPr>
        </p:nvSpPr>
        <p:spPr>
          <a:xfrm>
            <a:off x="877528" y="186327"/>
            <a:ext cx="10515600" cy="1325563"/>
          </a:xfrm>
        </p:spPr>
        <p:txBody>
          <a:bodyPr/>
          <a:lstStyle/>
          <a:p>
            <a:pPr algn="ctr"/>
            <a:r>
              <a:rPr lang="he-IL"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מה צריך ללמד? גרשון הכהן</a:t>
            </a:r>
          </a:p>
        </p:txBody>
      </p:sp>
      <p:sp>
        <p:nvSpPr>
          <p:cNvPr id="3" name="מציין מיקום תוכן 2"/>
          <p:cNvSpPr>
            <a:spLocks noGrp="1"/>
          </p:cNvSpPr>
          <p:nvPr>
            <p:ph idx="4294967295"/>
          </p:nvPr>
        </p:nvSpPr>
        <p:spPr>
          <a:xfrm>
            <a:off x="1170040" y="1602333"/>
            <a:ext cx="9810136" cy="4351338"/>
          </a:xfrm>
        </p:spPr>
        <p:txBody>
          <a:bodyPr>
            <a:noAutofit/>
          </a:bodyPr>
          <a:lstStyle/>
          <a:p>
            <a:pPr marL="0" indent="0">
              <a:lnSpc>
                <a:spcPct val="150000"/>
              </a:lnSpc>
              <a:buClr>
                <a:schemeClr val="accent1"/>
              </a:buClr>
              <a:buNone/>
            </a:pPr>
            <a:r>
              <a:rPr lang="he-IL" sz="2400" b="1" dirty="0">
                <a:solidFill>
                  <a:schemeClr val="accent1">
                    <a:lumMod val="75000"/>
                  </a:schemeClr>
                </a:solidFill>
                <a:latin typeface="David" panose="020E0502060401010101" pitchFamily="34" charset="-79"/>
                <a:cs typeface="David" panose="020E0502060401010101" pitchFamily="34" charset="-79"/>
              </a:rPr>
              <a:t>ארבע מגמות (זירות) תוכן שונות:</a:t>
            </a:r>
          </a:p>
          <a:p>
            <a:pPr>
              <a:lnSpc>
                <a:spcPct val="150000"/>
              </a:lnSpc>
              <a:buClr>
                <a:schemeClr val="accent1"/>
              </a:buClr>
            </a:pPr>
            <a:r>
              <a:rPr lang="he-IL" sz="2000" b="1" dirty="0">
                <a:solidFill>
                  <a:schemeClr val="accent1">
                    <a:lumMod val="75000"/>
                  </a:schemeClr>
                </a:solidFill>
                <a:latin typeface="David" panose="020E0502060401010101" pitchFamily="34" charset="-79"/>
                <a:cs typeface="David" panose="020E0502060401010101" pitchFamily="34" charset="-79"/>
              </a:rPr>
              <a:t>המגמה המתודולוגית מעשית- </a:t>
            </a:r>
            <a:r>
              <a:rPr lang="he-IL" sz="2000" dirty="0">
                <a:solidFill>
                  <a:schemeClr val="accent1">
                    <a:lumMod val="75000"/>
                  </a:schemeClr>
                </a:solidFill>
                <a:latin typeface="David" panose="020E0502060401010101" pitchFamily="34" charset="-79"/>
                <a:cs typeface="David" panose="020E0502060401010101" pitchFamily="34" charset="-79"/>
              </a:rPr>
              <a:t>לימוד מערכות מורכבות, הרשתות וכאוס, וכן, יסודות בחשיבה מערכתית-צבאית</a:t>
            </a:r>
            <a:r>
              <a:rPr lang="en-US" sz="2000" dirty="0">
                <a:solidFill>
                  <a:schemeClr val="accent1">
                    <a:lumMod val="75000"/>
                  </a:schemeClr>
                </a:solidFill>
                <a:latin typeface="David" panose="020E0502060401010101" pitchFamily="34" charset="-79"/>
                <a:cs typeface="David" panose="020E0502060401010101" pitchFamily="34" charset="-79"/>
              </a:rPr>
              <a:t>;</a:t>
            </a:r>
            <a:r>
              <a:rPr lang="he-IL" sz="2000" dirty="0">
                <a:solidFill>
                  <a:schemeClr val="accent1">
                    <a:lumMod val="75000"/>
                  </a:schemeClr>
                </a:solidFill>
                <a:latin typeface="David" panose="020E0502060401010101" pitchFamily="34" charset="-79"/>
                <a:cs typeface="David" panose="020E0502060401010101" pitchFamily="34" charset="-79"/>
              </a:rPr>
              <a:t> רכישת מושגי יסוד בביטחון לאומי</a:t>
            </a:r>
          </a:p>
          <a:p>
            <a:pPr>
              <a:lnSpc>
                <a:spcPct val="150000"/>
              </a:lnSpc>
              <a:buClr>
                <a:schemeClr val="accent1"/>
              </a:buClr>
            </a:pPr>
            <a:r>
              <a:rPr lang="he-IL" sz="2000" b="1" dirty="0">
                <a:solidFill>
                  <a:schemeClr val="accent1">
                    <a:lumMod val="75000"/>
                  </a:schemeClr>
                </a:solidFill>
                <a:latin typeface="David" panose="020E0502060401010101" pitchFamily="34" charset="-79"/>
                <a:cs typeface="David" panose="020E0502060401010101" pitchFamily="34" charset="-79"/>
              </a:rPr>
              <a:t>ייחודיות פרויקט מדינת ישראל- </a:t>
            </a:r>
            <a:r>
              <a:rPr lang="he-IL" sz="2000" dirty="0">
                <a:solidFill>
                  <a:schemeClr val="accent1">
                    <a:lumMod val="75000"/>
                  </a:schemeClr>
                </a:solidFill>
                <a:latin typeface="David" panose="020E0502060401010101" pitchFamily="34" charset="-79"/>
                <a:cs typeface="David" panose="020E0502060401010101" pitchFamily="34" charset="-79"/>
              </a:rPr>
              <a:t>אתגר הקיום הביטחוני, חזון היהודי-ציוני, סוגיות בחברה הישראלית, אתגרי ניהול מאמצי השלטון במדינת ישראל, </a:t>
            </a:r>
            <a:r>
              <a:rPr lang="he-IL" sz="2000" dirty="0">
                <a:solidFill>
                  <a:schemeClr val="accent2"/>
                </a:solidFill>
                <a:latin typeface="David" panose="020E0502060401010101" pitchFamily="34" charset="-79"/>
                <a:cs typeface="David" panose="020E0502060401010101" pitchFamily="34" charset="-79"/>
              </a:rPr>
              <a:t>{מגמה זו תומכת בגיבוש מצפן העל של הבכיר}</a:t>
            </a:r>
          </a:p>
          <a:p>
            <a:pPr>
              <a:lnSpc>
                <a:spcPct val="150000"/>
              </a:lnSpc>
              <a:buClr>
                <a:schemeClr val="accent1"/>
              </a:buClr>
            </a:pPr>
            <a:r>
              <a:rPr lang="he-IL" sz="2000" b="1" dirty="0">
                <a:solidFill>
                  <a:schemeClr val="accent1">
                    <a:lumMod val="75000"/>
                  </a:schemeClr>
                </a:solidFill>
                <a:latin typeface="David" panose="020E0502060401010101" pitchFamily="34" charset="-79"/>
                <a:cs typeface="David" panose="020E0502060401010101" pitchFamily="34" charset="-79"/>
              </a:rPr>
              <a:t>תנאי הסביבה </a:t>
            </a:r>
            <a:r>
              <a:rPr lang="he-IL" sz="2000" b="1" dirty="0" err="1">
                <a:solidFill>
                  <a:schemeClr val="accent1">
                    <a:lumMod val="75000"/>
                  </a:schemeClr>
                </a:solidFill>
                <a:latin typeface="David" panose="020E0502060401010101" pitchFamily="34" charset="-79"/>
                <a:cs typeface="David" panose="020E0502060401010101" pitchFamily="34" charset="-79"/>
              </a:rPr>
              <a:t>הגיאו</a:t>
            </a:r>
            <a:r>
              <a:rPr lang="he-IL" sz="2000" b="1" dirty="0">
                <a:solidFill>
                  <a:schemeClr val="accent1">
                    <a:lumMod val="75000"/>
                  </a:schemeClr>
                </a:solidFill>
                <a:latin typeface="David" panose="020E0502060401010101" pitchFamily="34" charset="-79"/>
                <a:cs typeface="David" panose="020E0502060401010101" pitchFamily="34" charset="-79"/>
              </a:rPr>
              <a:t>-פוליטית במזרח התיכון- </a:t>
            </a:r>
            <a:r>
              <a:rPr lang="he-IL" sz="2000" dirty="0">
                <a:solidFill>
                  <a:schemeClr val="accent1">
                    <a:lumMod val="75000"/>
                  </a:schemeClr>
                </a:solidFill>
                <a:latin typeface="David" panose="020E0502060401010101" pitchFamily="34" charset="-79"/>
                <a:cs typeface="David" panose="020E0502060401010101" pitchFamily="34" charset="-79"/>
              </a:rPr>
              <a:t>לימוד התרבות הערבית </a:t>
            </a:r>
            <a:r>
              <a:rPr lang="he-IL" sz="2000" dirty="0" err="1">
                <a:solidFill>
                  <a:schemeClr val="accent1">
                    <a:lumMod val="75000"/>
                  </a:schemeClr>
                </a:solidFill>
                <a:latin typeface="David" panose="020E0502060401010101" pitchFamily="34" charset="-79"/>
                <a:cs typeface="David" panose="020E0502060401010101" pitchFamily="34" charset="-79"/>
              </a:rPr>
              <a:t>והאיסלם</a:t>
            </a:r>
            <a:endParaRPr lang="he-IL" sz="2000" dirty="0">
              <a:solidFill>
                <a:schemeClr val="accent1">
                  <a:lumMod val="75000"/>
                </a:schemeClr>
              </a:solidFill>
              <a:latin typeface="David" panose="020E0502060401010101" pitchFamily="34" charset="-79"/>
              <a:cs typeface="David" panose="020E0502060401010101" pitchFamily="34" charset="-79"/>
            </a:endParaRPr>
          </a:p>
          <a:p>
            <a:pPr>
              <a:lnSpc>
                <a:spcPct val="150000"/>
              </a:lnSpc>
              <a:buClr>
                <a:schemeClr val="accent1"/>
              </a:buClr>
            </a:pPr>
            <a:r>
              <a:rPr lang="he-IL" sz="2000" b="1" dirty="0">
                <a:solidFill>
                  <a:schemeClr val="accent1">
                    <a:lumMod val="75000"/>
                  </a:schemeClr>
                </a:solidFill>
                <a:latin typeface="David" panose="020E0502060401010101" pitchFamily="34" charset="-79"/>
                <a:cs typeface="David" panose="020E0502060401010101" pitchFamily="34" charset="-79"/>
              </a:rPr>
              <a:t>הגורמים הבין-לאומיים- </a:t>
            </a:r>
            <a:r>
              <a:rPr lang="he-IL" sz="2000" dirty="0">
                <a:solidFill>
                  <a:schemeClr val="accent1">
                    <a:lumMod val="75000"/>
                  </a:schemeClr>
                </a:solidFill>
                <a:latin typeface="David" panose="020E0502060401010101" pitchFamily="34" charset="-79"/>
                <a:cs typeface="David" panose="020E0502060401010101" pitchFamily="34" charset="-79"/>
              </a:rPr>
              <a:t>מגמות בכלכלה גלובאלית, משפט בין-לאומי והלכי רוח עיקריים</a:t>
            </a:r>
          </a:p>
          <a:p>
            <a:pPr>
              <a:buClr>
                <a:schemeClr val="accent1"/>
              </a:buClr>
            </a:pPr>
            <a:endParaRPr lang="he-IL" sz="2000" dirty="0">
              <a:solidFill>
                <a:schemeClr val="accent1">
                  <a:lumMod val="75000"/>
                </a:schemeClr>
              </a:solidFill>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30837455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כותרת 1"/>
          <p:cNvSpPr>
            <a:spLocks noGrp="1"/>
          </p:cNvSpPr>
          <p:nvPr>
            <p:ph type="title" idx="4294967295"/>
          </p:nvPr>
        </p:nvSpPr>
        <p:spPr>
          <a:xfrm>
            <a:off x="877528" y="186327"/>
            <a:ext cx="10515600" cy="1325563"/>
          </a:xfrm>
        </p:spPr>
        <p:txBody>
          <a:bodyPr/>
          <a:lstStyle/>
          <a:p>
            <a:pPr algn="ctr"/>
            <a:r>
              <a:rPr lang="he-IL"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מה צריך ללמד? גרשון הכהן</a:t>
            </a:r>
          </a:p>
        </p:txBody>
      </p:sp>
      <p:pic>
        <p:nvPicPr>
          <p:cNvPr id="7" name="תמונה 6"/>
          <p:cNvPicPr>
            <a:picLocks noChangeAspect="1"/>
          </p:cNvPicPr>
          <p:nvPr/>
        </p:nvPicPr>
        <p:blipFill rotWithShape="1">
          <a:blip r:embed="rId2"/>
          <a:srcRect l="29779" t="20539" r="45628" b="47058"/>
          <a:stretch/>
        </p:blipFill>
        <p:spPr>
          <a:xfrm>
            <a:off x="6218301" y="1511890"/>
            <a:ext cx="5764589" cy="4272222"/>
          </a:xfrm>
          <a:prstGeom prst="rect">
            <a:avLst/>
          </a:prstGeom>
          <a:ln>
            <a:noFill/>
          </a:ln>
          <a:effectLst>
            <a:outerShdw blurRad="292100" dist="139700" dir="2700000" algn="tl" rotWithShape="0">
              <a:srgbClr val="333333">
                <a:alpha val="65000"/>
              </a:srgbClr>
            </a:outerShdw>
          </a:effectLst>
        </p:spPr>
      </p:pic>
      <p:pic>
        <p:nvPicPr>
          <p:cNvPr id="8" name="תמונה 7"/>
          <p:cNvPicPr>
            <a:picLocks noChangeAspect="1"/>
          </p:cNvPicPr>
          <p:nvPr/>
        </p:nvPicPr>
        <p:blipFill rotWithShape="1">
          <a:blip r:embed="rId3"/>
          <a:srcRect l="29913" t="25425" r="45232" b="38106"/>
          <a:stretch/>
        </p:blipFill>
        <p:spPr>
          <a:xfrm>
            <a:off x="197047" y="2036253"/>
            <a:ext cx="5661494" cy="4672892"/>
          </a:xfrm>
          <a:prstGeom prst="rect">
            <a:avLst/>
          </a:prstGeom>
          <a:ln>
            <a:noFill/>
          </a:ln>
          <a:effectLst>
            <a:outerShdw blurRad="292100" dist="139700" dir="2700000" algn="tl" rotWithShape="0">
              <a:srgbClr val="333333">
                <a:alpha val="65000"/>
              </a:srgbClr>
            </a:outerShdw>
          </a:effectLst>
        </p:spPr>
      </p:pic>
      <p:sp>
        <p:nvSpPr>
          <p:cNvPr id="9" name="מלבן 8"/>
          <p:cNvSpPr/>
          <p:nvPr/>
        </p:nvSpPr>
        <p:spPr>
          <a:xfrm>
            <a:off x="8240233" y="4210493"/>
            <a:ext cx="1669311" cy="995954"/>
          </a:xfrm>
          <a:prstGeom prst="rect">
            <a:avLst/>
          </a:prstGeom>
          <a:solidFill>
            <a:srgbClr val="FFFF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0" name="מלבן 9"/>
          <p:cNvSpPr/>
          <p:nvPr/>
        </p:nvSpPr>
        <p:spPr>
          <a:xfrm>
            <a:off x="6379534" y="3472566"/>
            <a:ext cx="5433237" cy="408318"/>
          </a:xfrm>
          <a:prstGeom prst="rect">
            <a:avLst/>
          </a:prstGeom>
          <a:solidFill>
            <a:srgbClr val="FFFF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1" name="מלבן 10"/>
          <p:cNvSpPr/>
          <p:nvPr/>
        </p:nvSpPr>
        <p:spPr>
          <a:xfrm>
            <a:off x="10111561" y="4268972"/>
            <a:ext cx="1669311" cy="563526"/>
          </a:xfrm>
          <a:prstGeom prst="rect">
            <a:avLst/>
          </a:prstGeom>
          <a:solidFill>
            <a:srgbClr val="FFFF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2" name="מלבן 11"/>
          <p:cNvSpPr/>
          <p:nvPr/>
        </p:nvSpPr>
        <p:spPr>
          <a:xfrm>
            <a:off x="6394612" y="4497572"/>
            <a:ext cx="1669311" cy="563526"/>
          </a:xfrm>
          <a:prstGeom prst="rect">
            <a:avLst/>
          </a:prstGeom>
          <a:solidFill>
            <a:srgbClr val="FFFF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3" name="מלבן 12"/>
          <p:cNvSpPr/>
          <p:nvPr/>
        </p:nvSpPr>
        <p:spPr>
          <a:xfrm>
            <a:off x="1658679" y="4268972"/>
            <a:ext cx="2641322" cy="468000"/>
          </a:xfrm>
          <a:prstGeom prst="rect">
            <a:avLst/>
          </a:prstGeom>
          <a:solidFill>
            <a:srgbClr val="FFFF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4" name="מלבן 13"/>
          <p:cNvSpPr/>
          <p:nvPr/>
        </p:nvSpPr>
        <p:spPr>
          <a:xfrm rot="19817133">
            <a:off x="3726492" y="5884666"/>
            <a:ext cx="1152000" cy="468000"/>
          </a:xfrm>
          <a:prstGeom prst="rect">
            <a:avLst/>
          </a:prstGeom>
          <a:solidFill>
            <a:srgbClr val="92D05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5" name="מלבן 14"/>
          <p:cNvSpPr/>
          <p:nvPr/>
        </p:nvSpPr>
        <p:spPr>
          <a:xfrm>
            <a:off x="2338822" y="4994254"/>
            <a:ext cx="1224000" cy="360000"/>
          </a:xfrm>
          <a:prstGeom prst="rect">
            <a:avLst/>
          </a:prstGeom>
          <a:solidFill>
            <a:srgbClr val="92D05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Tree>
    <p:extLst>
      <p:ext uri="{BB962C8B-B14F-4D97-AF65-F5344CB8AC3E}">
        <p14:creationId xmlns:p14="http://schemas.microsoft.com/office/powerpoint/2010/main" val="39132359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כותרת 1"/>
          <p:cNvSpPr>
            <a:spLocks noGrp="1"/>
          </p:cNvSpPr>
          <p:nvPr>
            <p:ph type="title" idx="4294967295"/>
          </p:nvPr>
        </p:nvSpPr>
        <p:spPr>
          <a:xfrm>
            <a:off x="877528" y="186327"/>
            <a:ext cx="10515600" cy="1325563"/>
          </a:xfrm>
        </p:spPr>
        <p:txBody>
          <a:bodyPr/>
          <a:lstStyle/>
          <a:p>
            <a:pPr algn="ctr"/>
            <a:r>
              <a:rPr lang="he-IL"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תשובה למה צריך ללמד- ארנון סופר</a:t>
            </a:r>
          </a:p>
        </p:txBody>
      </p:sp>
      <p:sp>
        <p:nvSpPr>
          <p:cNvPr id="3" name="מציין מיקום תוכן 2"/>
          <p:cNvSpPr>
            <a:spLocks noGrp="1"/>
          </p:cNvSpPr>
          <p:nvPr>
            <p:ph idx="4294967295"/>
          </p:nvPr>
        </p:nvSpPr>
        <p:spPr>
          <a:xfrm>
            <a:off x="884900" y="1365786"/>
            <a:ext cx="10471355" cy="5276936"/>
          </a:xfrm>
        </p:spPr>
        <p:txBody>
          <a:bodyPr>
            <a:noAutofit/>
          </a:bodyPr>
          <a:lstStyle/>
          <a:p>
            <a:pPr marL="0" indent="0">
              <a:lnSpc>
                <a:spcPct val="150000"/>
              </a:lnSpc>
              <a:buClr>
                <a:schemeClr val="accent1"/>
              </a:buClr>
              <a:buNone/>
            </a:pPr>
            <a:r>
              <a:rPr lang="he-IL" sz="2000" dirty="0">
                <a:solidFill>
                  <a:schemeClr val="accent1">
                    <a:lumMod val="75000"/>
                  </a:schemeClr>
                </a:solidFill>
                <a:latin typeface="David" panose="020E0502060401010101" pitchFamily="34" charset="-79"/>
                <a:cs typeface="David" panose="020E0502060401010101" pitchFamily="34" charset="-79"/>
              </a:rPr>
              <a:t>המב"ל אינה מכשירה גנרלים אלא </a:t>
            </a:r>
            <a:r>
              <a:rPr lang="he-IL" sz="2000" b="1" dirty="0">
                <a:solidFill>
                  <a:schemeClr val="accent1">
                    <a:lumMod val="75000"/>
                  </a:schemeClr>
                </a:solidFill>
                <a:latin typeface="David" panose="020E0502060401010101" pitchFamily="34" charset="-79"/>
                <a:cs typeface="David" panose="020E0502060401010101" pitchFamily="34" charset="-79"/>
              </a:rPr>
              <a:t>מנהיגים בצמתים החשובים </a:t>
            </a:r>
            <a:r>
              <a:rPr lang="he-IL" sz="2000" dirty="0">
                <a:solidFill>
                  <a:schemeClr val="accent1">
                    <a:lumMod val="75000"/>
                  </a:schemeClr>
                </a:solidFill>
                <a:latin typeface="David" panose="020E0502060401010101" pitchFamily="34" charset="-79"/>
                <a:cs typeface="David" panose="020E0502060401010101" pitchFamily="34" charset="-79"/>
              </a:rPr>
              <a:t>ביותר בממסדים הביטחוניים ו</a:t>
            </a:r>
            <a:r>
              <a:rPr lang="en-US" sz="2000" dirty="0">
                <a:solidFill>
                  <a:schemeClr val="accent1">
                    <a:lumMod val="75000"/>
                  </a:schemeClr>
                </a:solidFill>
                <a:latin typeface="David" panose="020E0502060401010101" pitchFamily="34" charset="-79"/>
                <a:cs typeface="David" panose="020E0502060401010101" pitchFamily="34" charset="-79"/>
              </a:rPr>
              <a:t>/</a:t>
            </a:r>
            <a:r>
              <a:rPr lang="he-IL" sz="2000" dirty="0">
                <a:solidFill>
                  <a:schemeClr val="accent1">
                    <a:lumMod val="75000"/>
                  </a:schemeClr>
                </a:solidFill>
                <a:latin typeface="David" panose="020E0502060401010101" pitchFamily="34" charset="-79"/>
                <a:cs typeface="David" panose="020E0502060401010101" pitchFamily="34" charset="-79"/>
              </a:rPr>
              <a:t>או האזרחיים:</a:t>
            </a:r>
          </a:p>
          <a:p>
            <a:pPr marL="0" indent="0" algn="ctr">
              <a:lnSpc>
                <a:spcPct val="150000"/>
              </a:lnSpc>
              <a:buClr>
                <a:schemeClr val="accent1"/>
              </a:buClr>
              <a:buNone/>
            </a:pPr>
            <a:r>
              <a:rPr lang="he-IL" sz="1800" i="1" dirty="0">
                <a:solidFill>
                  <a:schemeClr val="accent1">
                    <a:lumMod val="75000"/>
                  </a:schemeClr>
                </a:solidFill>
                <a:latin typeface="David" panose="020E0502060401010101" pitchFamily="34" charset="-79"/>
                <a:cs typeface="David" panose="020E0502060401010101" pitchFamily="34" charset="-79"/>
              </a:rPr>
              <a:t>"אנו חייבים להעניק לחניך מב"ל השכלה וידע, שיעשו אותו מצויד יותר. עלינו להעשיר את ניסיונו בניהול הגוף הביטחוני עליו יהיה מופקד, בדרך המיטבית, ולא להתכונן לקראת "איזה רגע </a:t>
            </a:r>
            <a:r>
              <a:rPr lang="he-IL" sz="1800" i="1" dirty="0" err="1">
                <a:solidFill>
                  <a:schemeClr val="accent1">
                    <a:lumMod val="75000"/>
                  </a:schemeClr>
                </a:solidFill>
                <a:latin typeface="David" panose="020E0502060401010101" pitchFamily="34" charset="-79"/>
                <a:cs typeface="David" panose="020E0502060401010101" pitchFamily="34" charset="-79"/>
              </a:rPr>
              <a:t>הירואי</a:t>
            </a:r>
            <a:r>
              <a:rPr lang="he-IL" sz="1800" i="1" dirty="0">
                <a:solidFill>
                  <a:schemeClr val="accent1">
                    <a:lumMod val="75000"/>
                  </a:schemeClr>
                </a:solidFill>
                <a:latin typeface="David" panose="020E0502060401010101" pitchFamily="34" charset="-79"/>
                <a:cs typeface="David" panose="020E0502060401010101" pitchFamily="34" charset="-79"/>
              </a:rPr>
              <a:t> חד-פעמי" כפי שטוען גרשון הכהן</a:t>
            </a:r>
          </a:p>
          <a:p>
            <a:pPr marL="0" indent="0">
              <a:lnSpc>
                <a:spcPct val="150000"/>
              </a:lnSpc>
              <a:buClr>
                <a:schemeClr val="accent1"/>
              </a:buClr>
              <a:buNone/>
            </a:pPr>
            <a:r>
              <a:rPr lang="he-IL" sz="2000" dirty="0">
                <a:solidFill>
                  <a:schemeClr val="accent1">
                    <a:lumMod val="75000"/>
                  </a:schemeClr>
                </a:solidFill>
                <a:latin typeface="David" panose="020E0502060401010101" pitchFamily="34" charset="-79"/>
                <a:cs typeface="David" panose="020E0502060401010101" pitchFamily="34" charset="-79"/>
              </a:rPr>
              <a:t>מב"ל הוא </a:t>
            </a:r>
            <a:r>
              <a:rPr lang="he-IL" sz="2000" b="1" dirty="0">
                <a:solidFill>
                  <a:schemeClr val="accent1">
                    <a:lumMod val="75000"/>
                  </a:schemeClr>
                </a:solidFill>
                <a:latin typeface="David" panose="020E0502060401010101" pitchFamily="34" charset="-79"/>
                <a:cs typeface="David" panose="020E0502060401010101" pitchFamily="34" charset="-79"/>
              </a:rPr>
              <a:t>בית הספר הגבוה </a:t>
            </a:r>
            <a:r>
              <a:rPr lang="he-IL" sz="2000" dirty="0">
                <a:solidFill>
                  <a:schemeClr val="accent1">
                    <a:lumMod val="75000"/>
                  </a:schemeClr>
                </a:solidFill>
                <a:latin typeface="David" panose="020E0502060401010101" pitchFamily="34" charset="-79"/>
                <a:cs typeface="David" panose="020E0502060401010101" pitchFamily="34" charset="-79"/>
              </a:rPr>
              <a:t>לביטחון לאומי של </a:t>
            </a:r>
            <a:r>
              <a:rPr lang="he-IL" sz="2000" b="1" dirty="0">
                <a:solidFill>
                  <a:schemeClr val="accent1">
                    <a:lumMod val="75000"/>
                  </a:schemeClr>
                </a:solidFill>
                <a:latin typeface="David" panose="020E0502060401010101" pitchFamily="34" charset="-79"/>
                <a:cs typeface="David" panose="020E0502060401010101" pitchFamily="34" charset="-79"/>
              </a:rPr>
              <a:t>מדינת ישראל:</a:t>
            </a:r>
          </a:p>
          <a:p>
            <a:pPr marL="0" indent="0" algn="ctr">
              <a:lnSpc>
                <a:spcPct val="150000"/>
              </a:lnSpc>
              <a:buClr>
                <a:schemeClr val="accent1"/>
              </a:buClr>
              <a:buNone/>
            </a:pPr>
            <a:r>
              <a:rPr lang="he-IL" sz="1800" i="1" dirty="0">
                <a:solidFill>
                  <a:schemeClr val="accent1">
                    <a:lumMod val="75000"/>
                  </a:schemeClr>
                </a:solidFill>
                <a:latin typeface="David" panose="020E0502060401010101" pitchFamily="34" charset="-79"/>
                <a:cs typeface="David" panose="020E0502060401010101" pitchFamily="34" charset="-79"/>
              </a:rPr>
              <a:t>"פיתוח שדירת הדרג הבכיר של מערכת הממשל בישראל, בכך מבטאת המכללה את מחויבותה לפתח ולקדם את הלומדים לקראת זהותם העתידית, כשותפים לעיצוב הביטחון הלאומי במדינת ישראל"</a:t>
            </a:r>
          </a:p>
          <a:p>
            <a:pPr marL="0" indent="0">
              <a:lnSpc>
                <a:spcPct val="150000"/>
              </a:lnSpc>
              <a:buClr>
                <a:schemeClr val="accent1"/>
              </a:buClr>
              <a:buNone/>
            </a:pPr>
            <a:r>
              <a:rPr lang="he-IL" sz="2000" dirty="0">
                <a:solidFill>
                  <a:schemeClr val="accent1">
                    <a:lumMod val="75000"/>
                  </a:schemeClr>
                </a:solidFill>
                <a:latin typeface="David" panose="020E0502060401010101" pitchFamily="34" charset="-79"/>
                <a:cs typeface="David" panose="020E0502060401010101" pitchFamily="34" charset="-79"/>
              </a:rPr>
              <a:t>יש ללמד את </a:t>
            </a:r>
            <a:r>
              <a:rPr lang="he-IL" sz="2000" u="sng" dirty="0">
                <a:solidFill>
                  <a:schemeClr val="accent1">
                    <a:lumMod val="75000"/>
                  </a:schemeClr>
                </a:solidFill>
                <a:latin typeface="David" panose="020E0502060401010101" pitchFamily="34" charset="-79"/>
                <a:cs typeface="David" panose="020E0502060401010101" pitchFamily="34" charset="-79"/>
              </a:rPr>
              <a:t>עוצמות המדינה </a:t>
            </a:r>
            <a:r>
              <a:rPr lang="he-IL" sz="2000" dirty="0">
                <a:solidFill>
                  <a:schemeClr val="accent1">
                    <a:lumMod val="75000"/>
                  </a:schemeClr>
                </a:solidFill>
                <a:latin typeface="David" panose="020E0502060401010101" pitchFamily="34" charset="-79"/>
                <a:cs typeface="David" panose="020E0502060401010101" pitchFamily="34" charset="-79"/>
              </a:rPr>
              <a:t>והדרך בה נעשה בהם שימוש בהגנה על </a:t>
            </a:r>
            <a:r>
              <a:rPr lang="he-IL" sz="2000" u="sng" dirty="0">
                <a:solidFill>
                  <a:schemeClr val="accent1">
                    <a:lumMod val="75000"/>
                  </a:schemeClr>
                </a:solidFill>
                <a:latin typeface="David" panose="020E0502060401010101" pitchFamily="34" charset="-79"/>
                <a:cs typeface="David" panose="020E0502060401010101" pitchFamily="34" charset="-79"/>
              </a:rPr>
              <a:t>האינטרסים הלאומיים-</a:t>
            </a:r>
          </a:p>
          <a:p>
            <a:pPr lvl="1">
              <a:lnSpc>
                <a:spcPct val="100000"/>
              </a:lnSpc>
              <a:buClr>
                <a:schemeClr val="accent1"/>
              </a:buClr>
            </a:pPr>
            <a:r>
              <a:rPr lang="he-IL" sz="1800" dirty="0">
                <a:solidFill>
                  <a:schemeClr val="accent1">
                    <a:lumMod val="75000"/>
                  </a:schemeClr>
                </a:solidFill>
                <a:latin typeface="David" panose="020E0502060401010101" pitchFamily="34" charset="-79"/>
                <a:cs typeface="David" panose="020E0502060401010101" pitchFamily="34" charset="-79"/>
              </a:rPr>
              <a:t>עוצמות ביטחוניות</a:t>
            </a:r>
          </a:p>
          <a:p>
            <a:pPr lvl="1">
              <a:lnSpc>
                <a:spcPct val="100000"/>
              </a:lnSpc>
              <a:buClr>
                <a:schemeClr val="accent1"/>
              </a:buClr>
            </a:pPr>
            <a:r>
              <a:rPr lang="he-IL" sz="1800" dirty="0">
                <a:solidFill>
                  <a:schemeClr val="accent1">
                    <a:lumMod val="75000"/>
                  </a:schemeClr>
                </a:solidFill>
                <a:latin typeface="David" panose="020E0502060401010101" pitchFamily="34" charset="-79"/>
                <a:cs typeface="David" panose="020E0502060401010101" pitchFamily="34" charset="-79"/>
              </a:rPr>
              <a:t>מערכות קשרי חוץ </a:t>
            </a:r>
          </a:p>
          <a:p>
            <a:pPr lvl="1">
              <a:lnSpc>
                <a:spcPct val="100000"/>
              </a:lnSpc>
              <a:buClr>
                <a:schemeClr val="accent1"/>
              </a:buClr>
            </a:pPr>
            <a:r>
              <a:rPr lang="he-IL" sz="1800" dirty="0">
                <a:solidFill>
                  <a:schemeClr val="accent1">
                    <a:lumMod val="75000"/>
                  </a:schemeClr>
                </a:solidFill>
                <a:latin typeface="David" panose="020E0502060401010101" pitchFamily="34" charset="-79"/>
                <a:cs typeface="David" panose="020E0502060401010101" pitchFamily="34" charset="-79"/>
              </a:rPr>
              <a:t>כלכלה איתנה</a:t>
            </a:r>
          </a:p>
          <a:p>
            <a:pPr lvl="1">
              <a:lnSpc>
                <a:spcPct val="100000"/>
              </a:lnSpc>
              <a:buClr>
                <a:schemeClr val="accent1"/>
              </a:buClr>
            </a:pPr>
            <a:r>
              <a:rPr lang="he-IL" sz="1800" dirty="0">
                <a:solidFill>
                  <a:schemeClr val="accent1">
                    <a:lumMod val="75000"/>
                  </a:schemeClr>
                </a:solidFill>
                <a:latin typeface="David" panose="020E0502060401010101" pitchFamily="34" charset="-79"/>
                <a:cs typeface="David" panose="020E0502060401010101" pitchFamily="34" charset="-79"/>
              </a:rPr>
              <a:t>חוסן לאומי</a:t>
            </a:r>
          </a:p>
          <a:p>
            <a:pPr marL="0" indent="0">
              <a:lnSpc>
                <a:spcPct val="100000"/>
              </a:lnSpc>
              <a:buClr>
                <a:schemeClr val="accent1"/>
              </a:buClr>
              <a:buNone/>
            </a:pPr>
            <a:r>
              <a:rPr lang="he-IL" sz="2000" dirty="0">
                <a:solidFill>
                  <a:schemeClr val="accent1">
                    <a:lumMod val="75000"/>
                  </a:schemeClr>
                </a:solidFill>
                <a:latin typeface="David" panose="020E0502060401010101" pitchFamily="34" charset="-79"/>
                <a:cs typeface="David" panose="020E0502060401010101" pitchFamily="34" charset="-79"/>
              </a:rPr>
              <a:t>בנוסף, חשוב ללמד את </a:t>
            </a:r>
            <a:r>
              <a:rPr lang="he-IL" sz="2000" b="1" dirty="0">
                <a:solidFill>
                  <a:schemeClr val="accent1">
                    <a:lumMod val="75000"/>
                  </a:schemeClr>
                </a:solidFill>
                <a:latin typeface="David" panose="020E0502060401010101" pitchFamily="34" charset="-79"/>
                <a:cs typeface="David" panose="020E0502060401010101" pitchFamily="34" charset="-79"/>
              </a:rPr>
              <a:t>ייחודה של מדינת ישראל ושל העם היהודי</a:t>
            </a:r>
          </a:p>
          <a:p>
            <a:pPr>
              <a:buClr>
                <a:schemeClr val="accent1"/>
              </a:buClr>
            </a:pPr>
            <a:endParaRPr lang="he-IL" sz="2000" dirty="0">
              <a:solidFill>
                <a:schemeClr val="accent1">
                  <a:lumMod val="75000"/>
                </a:schemeClr>
              </a:solidFill>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10764036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 name="כותרת 1"/>
          <p:cNvSpPr>
            <a:spLocks noGrp="1"/>
          </p:cNvSpPr>
          <p:nvPr>
            <p:ph type="title" idx="4294967295"/>
          </p:nvPr>
        </p:nvSpPr>
        <p:spPr>
          <a:xfrm>
            <a:off x="874713" y="1615731"/>
            <a:ext cx="10515600" cy="2367688"/>
          </a:xfrm>
        </p:spPr>
        <p:txBody>
          <a:bodyPr>
            <a:noAutofit/>
          </a:bodyPr>
          <a:lstStyle/>
          <a:p>
            <a:pPr algn="ctr">
              <a:lnSpc>
                <a:spcPct val="200000"/>
              </a:lnSpc>
            </a:pPr>
            <a:r>
              <a:rPr lang="he-IL"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מה צריך ללמד במב"ל? </a:t>
            </a:r>
            <a:br>
              <a:rPr lang="en-US"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br>
            <a:r>
              <a:rPr lang="he-IL" sz="2800" i="1"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a:t>
            </a:r>
            <a:r>
              <a:rPr lang="he-IL"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he-IL" sz="2800" i="1"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מקורות השוואה נוספים -</a:t>
            </a:r>
          </a:p>
        </p:txBody>
      </p:sp>
    </p:spTree>
    <p:extLst>
      <p:ext uri="{BB962C8B-B14F-4D97-AF65-F5344CB8AC3E}">
        <p14:creationId xmlns:p14="http://schemas.microsoft.com/office/powerpoint/2010/main" val="37215782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כותרת 1"/>
          <p:cNvSpPr>
            <a:spLocks noGrp="1"/>
          </p:cNvSpPr>
          <p:nvPr>
            <p:ph type="title" idx="4294967295"/>
          </p:nvPr>
        </p:nvSpPr>
        <p:spPr>
          <a:xfrm>
            <a:off x="877528" y="186327"/>
            <a:ext cx="10515600" cy="1325563"/>
          </a:xfrm>
        </p:spPr>
        <p:txBody>
          <a:bodyPr/>
          <a:lstStyle/>
          <a:p>
            <a:pPr algn="ctr"/>
            <a:r>
              <a:rPr lang="he-IL"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מבנה ההצגה</a:t>
            </a:r>
          </a:p>
        </p:txBody>
      </p:sp>
      <p:graphicFrame>
        <p:nvGraphicFramePr>
          <p:cNvPr id="5" name="טבלה 4"/>
          <p:cNvGraphicFramePr>
            <a:graphicFrameLocks noGrp="1"/>
          </p:cNvGraphicFramePr>
          <p:nvPr>
            <p:extLst>
              <p:ext uri="{D42A27DB-BD31-4B8C-83A1-F6EECF244321}">
                <p14:modId xmlns:p14="http://schemas.microsoft.com/office/powerpoint/2010/main" val="632463165"/>
              </p:ext>
            </p:extLst>
          </p:nvPr>
        </p:nvGraphicFramePr>
        <p:xfrm>
          <a:off x="2275372" y="1774646"/>
          <a:ext cx="7699695" cy="5074920"/>
        </p:xfrm>
        <a:graphic>
          <a:graphicData uri="http://schemas.openxmlformats.org/drawingml/2006/table">
            <a:tbl>
              <a:tblPr rtl="1" firstRow="1" bandRow="1">
                <a:tableStyleId>{69012ECD-51FC-41F1-AA8D-1B2483CD663E}</a:tableStyleId>
              </a:tblPr>
              <a:tblGrid>
                <a:gridCol w="1284065">
                  <a:extLst>
                    <a:ext uri="{9D8B030D-6E8A-4147-A177-3AD203B41FA5}">
                      <a16:colId xmlns:a16="http://schemas.microsoft.com/office/drawing/2014/main" val="20000"/>
                    </a:ext>
                  </a:extLst>
                </a:gridCol>
                <a:gridCol w="6415630">
                  <a:extLst>
                    <a:ext uri="{9D8B030D-6E8A-4147-A177-3AD203B41FA5}">
                      <a16:colId xmlns:a16="http://schemas.microsoft.com/office/drawing/2014/main" val="20001"/>
                    </a:ext>
                  </a:extLst>
                </a:gridCol>
              </a:tblGrid>
              <a:tr h="509222">
                <a:tc>
                  <a:txBody>
                    <a:bodyPr/>
                    <a:lstStyle/>
                    <a:p>
                      <a:pPr algn="ctr" rtl="1">
                        <a:lnSpc>
                          <a:spcPct val="150000"/>
                        </a:lnSpc>
                      </a:pPr>
                      <a:r>
                        <a:rPr lang="he-IL" sz="2000"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t>פרק</a:t>
                      </a:r>
                    </a:p>
                  </a:txBody>
                  <a:tcPr/>
                </a:tc>
                <a:tc>
                  <a:txBody>
                    <a:bodyPr/>
                    <a:lstStyle/>
                    <a:p>
                      <a:pPr algn="ctr" rtl="1">
                        <a:lnSpc>
                          <a:spcPct val="150000"/>
                        </a:lnSpc>
                      </a:pPr>
                      <a:r>
                        <a:rPr lang="he-IL" sz="2000"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t>תיאור</a:t>
                      </a:r>
                    </a:p>
                  </a:txBody>
                  <a:tcPr/>
                </a:tc>
                <a:extLst>
                  <a:ext uri="{0D108BD9-81ED-4DB2-BD59-A6C34878D82A}">
                    <a16:rowId xmlns:a16="http://schemas.microsoft.com/office/drawing/2014/main" val="10000"/>
                  </a:ext>
                </a:extLst>
              </a:tr>
              <a:tr h="467420">
                <a:tc>
                  <a:txBody>
                    <a:bodyPr/>
                    <a:lstStyle/>
                    <a:p>
                      <a:pPr algn="ctr" rtl="1">
                        <a:lnSpc>
                          <a:spcPct val="150000"/>
                        </a:lnSpc>
                      </a:pPr>
                      <a:r>
                        <a:rPr lang="he-IL" b="1"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t>1#</a:t>
                      </a:r>
                    </a:p>
                  </a:txBody>
                  <a:tcPr/>
                </a:tc>
                <a:tc>
                  <a:txBody>
                    <a:bodyPr/>
                    <a:lstStyle/>
                    <a:p>
                      <a:pPr rtl="1">
                        <a:lnSpc>
                          <a:spcPct val="150000"/>
                        </a:lnSpc>
                      </a:pPr>
                      <a:r>
                        <a:rPr lang="he-IL" b="1" dirty="0" err="1">
                          <a:latin typeface="David" panose="020E0502060401010101" pitchFamily="34" charset="-79"/>
                          <a:cs typeface="David" panose="020E0502060401010101" pitchFamily="34" charset="-79"/>
                        </a:rPr>
                        <a:t>תוכנית</a:t>
                      </a:r>
                      <a:r>
                        <a:rPr lang="he-IL" b="1" dirty="0">
                          <a:latin typeface="David" panose="020E0502060401010101" pitchFamily="34" charset="-79"/>
                          <a:cs typeface="David" panose="020E0502060401010101" pitchFamily="34" charset="-79"/>
                        </a:rPr>
                        <a:t> הלימוד </a:t>
                      </a:r>
                      <a:r>
                        <a:rPr lang="he-IL" b="1" dirty="0" err="1">
                          <a:latin typeface="David" panose="020E0502060401010101" pitchFamily="34" charset="-79"/>
                          <a:cs typeface="David" panose="020E0502060401010101" pitchFamily="34" charset="-79"/>
                        </a:rPr>
                        <a:t>במב"ל</a:t>
                      </a:r>
                      <a:r>
                        <a:rPr lang="he-IL" b="1" dirty="0">
                          <a:latin typeface="David" panose="020E0502060401010101" pitchFamily="34" charset="-79"/>
                          <a:cs typeface="David" panose="020E0502060401010101" pitchFamily="34" charset="-79"/>
                        </a:rPr>
                        <a:t>- </a:t>
                      </a:r>
                      <a:r>
                        <a:rPr lang="he-IL" dirty="0">
                          <a:latin typeface="David" panose="020E0502060401010101" pitchFamily="34" charset="-79"/>
                          <a:cs typeface="David" panose="020E0502060401010101" pitchFamily="34" charset="-79"/>
                        </a:rPr>
                        <a:t>דמות הבוגר ומטרות ההכשרה</a:t>
                      </a:r>
                    </a:p>
                  </a:txBody>
                  <a:tcPr/>
                </a:tc>
                <a:extLst>
                  <a:ext uri="{0D108BD9-81ED-4DB2-BD59-A6C34878D82A}">
                    <a16:rowId xmlns:a16="http://schemas.microsoft.com/office/drawing/2014/main" val="10001"/>
                  </a:ext>
                </a:extLst>
              </a:tr>
              <a:tr h="467420">
                <a:tc>
                  <a:txBody>
                    <a:bodyPr/>
                    <a:lstStyle/>
                    <a:p>
                      <a:pPr marL="0" marR="0" lvl="0" indent="0" algn="ctr" defTabSz="914400" rtl="1" eaLnBrk="1" fontAlgn="auto" latinLnBrk="0" hangingPunct="1">
                        <a:lnSpc>
                          <a:spcPct val="150000"/>
                        </a:lnSpc>
                        <a:spcBef>
                          <a:spcPts val="0"/>
                        </a:spcBef>
                        <a:spcAft>
                          <a:spcPts val="0"/>
                        </a:spcAft>
                        <a:buClrTx/>
                        <a:buSzTx/>
                        <a:buFontTx/>
                        <a:buNone/>
                        <a:tabLst/>
                        <a:defRPr/>
                      </a:pPr>
                      <a:r>
                        <a:rPr lang="he-IL" b="1"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t>2#</a:t>
                      </a:r>
                    </a:p>
                  </a:txBody>
                  <a:tcPr/>
                </a:tc>
                <a:tc>
                  <a:txBody>
                    <a:bodyPr/>
                    <a:lstStyle/>
                    <a:p>
                      <a:pPr rtl="1">
                        <a:lnSpc>
                          <a:spcPct val="150000"/>
                        </a:lnSpc>
                      </a:pPr>
                      <a:r>
                        <a:rPr lang="he-IL" b="1" dirty="0" err="1">
                          <a:latin typeface="David" panose="020E0502060401010101" pitchFamily="34" charset="-79"/>
                          <a:cs typeface="David" panose="020E0502060401010101" pitchFamily="34" charset="-79"/>
                        </a:rPr>
                        <a:t>תוכנית</a:t>
                      </a:r>
                      <a:r>
                        <a:rPr lang="he-IL" b="1" dirty="0">
                          <a:latin typeface="David" panose="020E0502060401010101" pitchFamily="34" charset="-79"/>
                          <a:cs typeface="David" panose="020E0502060401010101" pitchFamily="34" charset="-79"/>
                        </a:rPr>
                        <a:t> הלימוד </a:t>
                      </a:r>
                      <a:r>
                        <a:rPr lang="he-IL" b="1" dirty="0" err="1">
                          <a:latin typeface="David" panose="020E0502060401010101" pitchFamily="34" charset="-79"/>
                          <a:cs typeface="David" panose="020E0502060401010101" pitchFamily="34" charset="-79"/>
                        </a:rPr>
                        <a:t>במב"ל</a:t>
                      </a:r>
                      <a:r>
                        <a:rPr lang="he-IL" b="1" dirty="0">
                          <a:latin typeface="David" panose="020E0502060401010101" pitchFamily="34" charset="-79"/>
                          <a:cs typeface="David" panose="020E0502060401010101" pitchFamily="34" charset="-79"/>
                        </a:rPr>
                        <a:t>- </a:t>
                      </a:r>
                      <a:r>
                        <a:rPr lang="he-IL" dirty="0">
                          <a:latin typeface="David" panose="020E0502060401010101" pitchFamily="34" charset="-79"/>
                          <a:cs typeface="David" panose="020E0502060401010101" pitchFamily="34" charset="-79"/>
                        </a:rPr>
                        <a:t>רציונל ההכשרה ומתחים מובנים</a:t>
                      </a:r>
                    </a:p>
                  </a:txBody>
                  <a:tcPr/>
                </a:tc>
                <a:extLst>
                  <a:ext uri="{0D108BD9-81ED-4DB2-BD59-A6C34878D82A}">
                    <a16:rowId xmlns:a16="http://schemas.microsoft.com/office/drawing/2014/main" val="1190136241"/>
                  </a:ext>
                </a:extLst>
              </a:tr>
              <a:tr h="467420">
                <a:tc>
                  <a:txBody>
                    <a:bodyPr/>
                    <a:lstStyle/>
                    <a:p>
                      <a:pPr algn="ctr" rtl="1">
                        <a:lnSpc>
                          <a:spcPct val="150000"/>
                        </a:lnSpc>
                      </a:pPr>
                      <a:r>
                        <a:rPr lang="he-IL" b="1"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t>3#</a:t>
                      </a:r>
                    </a:p>
                  </a:txBody>
                  <a:tcPr/>
                </a:tc>
                <a:tc>
                  <a:txBody>
                    <a:bodyPr/>
                    <a:lstStyle/>
                    <a:p>
                      <a:pPr rtl="1">
                        <a:lnSpc>
                          <a:spcPct val="150000"/>
                        </a:lnSpc>
                      </a:pPr>
                      <a:r>
                        <a:rPr lang="he-IL" b="1" dirty="0">
                          <a:latin typeface="David" panose="020E0502060401010101" pitchFamily="34" charset="-79"/>
                          <a:cs typeface="David" panose="020E0502060401010101" pitchFamily="34" charset="-79"/>
                        </a:rPr>
                        <a:t>מה צריך ללמד </a:t>
                      </a:r>
                      <a:r>
                        <a:rPr lang="he-IL" b="1" dirty="0" err="1">
                          <a:latin typeface="David" panose="020E0502060401010101" pitchFamily="34" charset="-79"/>
                          <a:cs typeface="David" panose="020E0502060401010101" pitchFamily="34" charset="-79"/>
                        </a:rPr>
                        <a:t>במב"ל</a:t>
                      </a:r>
                      <a:r>
                        <a:rPr lang="he-IL" b="1" dirty="0">
                          <a:latin typeface="David" panose="020E0502060401010101" pitchFamily="34" charset="-79"/>
                          <a:cs typeface="David" panose="020E0502060401010101" pitchFamily="34" charset="-79"/>
                        </a:rPr>
                        <a:t>? </a:t>
                      </a:r>
                      <a:r>
                        <a:rPr lang="he-IL" b="0" dirty="0" err="1">
                          <a:latin typeface="David" panose="020E0502060401010101" pitchFamily="34" charset="-79"/>
                          <a:cs typeface="David" panose="020E0502060401010101" pitchFamily="34" charset="-79"/>
                        </a:rPr>
                        <a:t>הויכוח</a:t>
                      </a:r>
                      <a:r>
                        <a:rPr lang="he-IL" b="0" dirty="0">
                          <a:latin typeface="David" panose="020E0502060401010101" pitchFamily="34" charset="-79"/>
                          <a:cs typeface="David" panose="020E0502060401010101" pitchFamily="34" charset="-79"/>
                        </a:rPr>
                        <a:t> בין גרשון הכהן לארנון סופר</a:t>
                      </a:r>
                    </a:p>
                  </a:txBody>
                  <a:tcPr/>
                </a:tc>
                <a:extLst>
                  <a:ext uri="{0D108BD9-81ED-4DB2-BD59-A6C34878D82A}">
                    <a16:rowId xmlns:a16="http://schemas.microsoft.com/office/drawing/2014/main" val="1639563166"/>
                  </a:ext>
                </a:extLst>
              </a:tr>
              <a:tr h="467420">
                <a:tc>
                  <a:txBody>
                    <a:bodyPr/>
                    <a:lstStyle/>
                    <a:p>
                      <a:pPr algn="ctr" rtl="1">
                        <a:lnSpc>
                          <a:spcPct val="150000"/>
                        </a:lnSpc>
                      </a:pPr>
                      <a:r>
                        <a:rPr lang="he-IL" b="1"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t>4#</a:t>
                      </a:r>
                    </a:p>
                  </a:txBody>
                  <a:tcPr/>
                </a:tc>
                <a:tc>
                  <a:txBody>
                    <a:bodyPr/>
                    <a:lstStyle/>
                    <a:p>
                      <a:pPr rtl="1">
                        <a:lnSpc>
                          <a:spcPct val="150000"/>
                        </a:lnSpc>
                      </a:pPr>
                      <a:r>
                        <a:rPr lang="he-IL" b="1" dirty="0">
                          <a:latin typeface="David" panose="020E0502060401010101" pitchFamily="34" charset="-79"/>
                          <a:cs typeface="David" panose="020E0502060401010101" pitchFamily="34" charset="-79"/>
                        </a:rPr>
                        <a:t>מה צריך ללמד במב"ל? </a:t>
                      </a:r>
                      <a:r>
                        <a:rPr lang="he-IL" dirty="0">
                          <a:latin typeface="David" panose="020E0502060401010101" pitchFamily="34" charset="-79"/>
                          <a:cs typeface="David" panose="020E0502060401010101" pitchFamily="34" charset="-79"/>
                        </a:rPr>
                        <a:t>מקורות השוואה נוספים</a:t>
                      </a:r>
                    </a:p>
                  </a:txBody>
                  <a:tcPr/>
                </a:tc>
                <a:extLst>
                  <a:ext uri="{0D108BD9-81ED-4DB2-BD59-A6C34878D82A}">
                    <a16:rowId xmlns:a16="http://schemas.microsoft.com/office/drawing/2014/main" val="10002"/>
                  </a:ext>
                </a:extLst>
              </a:tr>
              <a:tr h="467420">
                <a:tc>
                  <a:txBody>
                    <a:bodyPr/>
                    <a:lstStyle/>
                    <a:p>
                      <a:pPr marL="0" marR="0" lvl="0" indent="0" algn="ctr" defTabSz="914400" rtl="1" eaLnBrk="1" fontAlgn="auto" latinLnBrk="0" hangingPunct="1">
                        <a:lnSpc>
                          <a:spcPct val="150000"/>
                        </a:lnSpc>
                        <a:spcBef>
                          <a:spcPts val="0"/>
                        </a:spcBef>
                        <a:spcAft>
                          <a:spcPts val="0"/>
                        </a:spcAft>
                        <a:buClrTx/>
                        <a:buSzTx/>
                        <a:buFontTx/>
                        <a:buNone/>
                        <a:tabLst/>
                        <a:defRPr/>
                      </a:pPr>
                      <a:r>
                        <a:rPr lang="he-IL" b="1"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t>5#</a:t>
                      </a:r>
                    </a:p>
                  </a:txBody>
                  <a:tcPr/>
                </a:tc>
                <a:tc>
                  <a:txBody>
                    <a:bodyPr/>
                    <a:lstStyle/>
                    <a:p>
                      <a:pPr marL="0" marR="0" lvl="0" indent="0" algn="r" defTabSz="914400" rtl="1" eaLnBrk="1" fontAlgn="auto" latinLnBrk="0" hangingPunct="1">
                        <a:lnSpc>
                          <a:spcPct val="150000"/>
                        </a:lnSpc>
                        <a:spcBef>
                          <a:spcPts val="0"/>
                        </a:spcBef>
                        <a:spcAft>
                          <a:spcPts val="0"/>
                        </a:spcAft>
                        <a:buClrTx/>
                        <a:buSzTx/>
                        <a:buFontTx/>
                        <a:buNone/>
                        <a:tabLst/>
                        <a:defRPr/>
                      </a:pPr>
                      <a:r>
                        <a:rPr lang="he-IL" b="1" dirty="0">
                          <a:latin typeface="David" panose="020E0502060401010101" pitchFamily="34" charset="-79"/>
                          <a:cs typeface="David" panose="020E0502060401010101" pitchFamily="34" charset="-79"/>
                        </a:rPr>
                        <a:t>מה מלמדים </a:t>
                      </a:r>
                      <a:r>
                        <a:rPr lang="he-IL" b="1" dirty="0" err="1">
                          <a:latin typeface="David" panose="020E0502060401010101" pitchFamily="34" charset="-79"/>
                          <a:cs typeface="David" panose="020E0502060401010101" pitchFamily="34" charset="-79"/>
                        </a:rPr>
                        <a:t>במב"ל</a:t>
                      </a:r>
                      <a:r>
                        <a:rPr lang="he-IL" b="1" dirty="0">
                          <a:latin typeface="David" panose="020E0502060401010101" pitchFamily="34" charset="-79"/>
                          <a:cs typeface="David" panose="020E0502060401010101" pitchFamily="34" charset="-79"/>
                        </a:rPr>
                        <a:t>? </a:t>
                      </a:r>
                      <a:r>
                        <a:rPr lang="he-IL" dirty="0">
                          <a:latin typeface="David" panose="020E0502060401010101" pitchFamily="34" charset="-79"/>
                          <a:cs typeface="David" panose="020E0502060401010101" pitchFamily="34" charset="-79"/>
                        </a:rPr>
                        <a:t>חקר ידיעונים (ל'-מ"ד)</a:t>
                      </a:r>
                    </a:p>
                  </a:txBody>
                  <a:tcPr/>
                </a:tc>
                <a:extLst>
                  <a:ext uri="{0D108BD9-81ED-4DB2-BD59-A6C34878D82A}">
                    <a16:rowId xmlns:a16="http://schemas.microsoft.com/office/drawing/2014/main" val="2647143466"/>
                  </a:ext>
                </a:extLst>
              </a:tr>
              <a:tr h="467420">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b="1"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t>6#</a:t>
                      </a:r>
                      <a:endParaRPr lang="he-IL" dirty="0"/>
                    </a:p>
                  </a:txBody>
                  <a:tcPr/>
                </a:tc>
                <a:tc>
                  <a:txBody>
                    <a:bodyPr/>
                    <a:lstStyle/>
                    <a:p>
                      <a:pPr marL="0" marR="0" lvl="0" indent="0" algn="r" defTabSz="914400" rtl="1" eaLnBrk="1" fontAlgn="auto" latinLnBrk="0" hangingPunct="1">
                        <a:lnSpc>
                          <a:spcPct val="150000"/>
                        </a:lnSpc>
                        <a:spcBef>
                          <a:spcPts val="0"/>
                        </a:spcBef>
                        <a:spcAft>
                          <a:spcPts val="0"/>
                        </a:spcAft>
                        <a:buClrTx/>
                        <a:buSzTx/>
                        <a:buFontTx/>
                        <a:buNone/>
                        <a:tabLst/>
                        <a:defRPr/>
                      </a:pPr>
                      <a:r>
                        <a:rPr lang="he-IL" b="1" dirty="0">
                          <a:latin typeface="David" panose="020E0502060401010101" pitchFamily="34" charset="-79"/>
                          <a:cs typeface="David" panose="020E0502060401010101" pitchFamily="34" charset="-79"/>
                        </a:rPr>
                        <a:t>מה מלמדים </a:t>
                      </a:r>
                      <a:r>
                        <a:rPr lang="he-IL" b="1" dirty="0" err="1">
                          <a:latin typeface="David" panose="020E0502060401010101" pitchFamily="34" charset="-79"/>
                          <a:cs typeface="David" panose="020E0502060401010101" pitchFamily="34" charset="-79"/>
                        </a:rPr>
                        <a:t>במב"ל</a:t>
                      </a:r>
                      <a:r>
                        <a:rPr lang="he-IL" b="1" dirty="0">
                          <a:latin typeface="David" panose="020E0502060401010101" pitchFamily="34" charset="-79"/>
                          <a:cs typeface="David" panose="020E0502060401010101" pitchFamily="34" charset="-79"/>
                        </a:rPr>
                        <a:t>? </a:t>
                      </a:r>
                      <a:r>
                        <a:rPr lang="he-IL" dirty="0">
                          <a:latin typeface="David" panose="020E0502060401010101" pitchFamily="34" charset="-79"/>
                          <a:cs typeface="David" panose="020E0502060401010101" pitchFamily="34" charset="-79"/>
                        </a:rPr>
                        <a:t>ניתוח מחזור מ"ד</a:t>
                      </a:r>
                    </a:p>
                  </a:txBody>
                  <a:tcPr/>
                </a:tc>
                <a:extLst>
                  <a:ext uri="{0D108BD9-81ED-4DB2-BD59-A6C34878D82A}">
                    <a16:rowId xmlns:a16="http://schemas.microsoft.com/office/drawing/2014/main" val="10003"/>
                  </a:ext>
                </a:extLst>
              </a:tr>
              <a:tr h="467420">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David" panose="020E0502060401010101" pitchFamily="34" charset="-79"/>
                          <a:ea typeface="+mn-ea"/>
                          <a:cs typeface="David" panose="020E0502060401010101" pitchFamily="34" charset="-79"/>
                        </a:rPr>
                        <a:t>7#</a:t>
                      </a:r>
                      <a:endParaRPr kumimoji="0" lang="he-IL" sz="1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a:txBody>
                  <a:tcPr/>
                </a:tc>
                <a:tc>
                  <a:txBody>
                    <a:bodyPr/>
                    <a:lstStyle/>
                    <a:p>
                      <a:pPr marL="0" marR="0" lvl="0" indent="0" algn="r" defTabSz="914400" rtl="1" eaLnBrk="1" fontAlgn="auto" latinLnBrk="0" hangingPunct="1">
                        <a:lnSpc>
                          <a:spcPct val="150000"/>
                        </a:lnSpc>
                        <a:spcBef>
                          <a:spcPts val="0"/>
                        </a:spcBef>
                        <a:spcAft>
                          <a:spcPts val="0"/>
                        </a:spcAft>
                        <a:buClrTx/>
                        <a:buSzTx/>
                        <a:buFontTx/>
                        <a:buNone/>
                        <a:tabLst/>
                        <a:defRPr/>
                      </a:pPr>
                      <a:r>
                        <a:rPr lang="he-IL" b="1" dirty="0">
                          <a:latin typeface="David" panose="020E0502060401010101" pitchFamily="34" charset="-79"/>
                          <a:cs typeface="David" panose="020E0502060401010101" pitchFamily="34" charset="-79"/>
                        </a:rPr>
                        <a:t>עיצוב מחזור מ"ה- </a:t>
                      </a:r>
                      <a:r>
                        <a:rPr lang="he-IL" dirty="0">
                          <a:latin typeface="David" panose="020E0502060401010101" pitchFamily="34" charset="-79"/>
                          <a:cs typeface="David" panose="020E0502060401010101" pitchFamily="34" charset="-79"/>
                        </a:rPr>
                        <a:t>מודל מארגן</a:t>
                      </a:r>
                    </a:p>
                  </a:txBody>
                  <a:tcPr/>
                </a:tc>
                <a:extLst>
                  <a:ext uri="{0D108BD9-81ED-4DB2-BD59-A6C34878D82A}">
                    <a16:rowId xmlns:a16="http://schemas.microsoft.com/office/drawing/2014/main" val="10004"/>
                  </a:ext>
                </a:extLst>
              </a:tr>
              <a:tr h="467420">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David" panose="020E0502060401010101" pitchFamily="34" charset="-79"/>
                          <a:ea typeface="+mn-ea"/>
                          <a:cs typeface="David" panose="020E0502060401010101" pitchFamily="34" charset="-79"/>
                        </a:rPr>
                        <a:t>8#</a:t>
                      </a:r>
                      <a:endParaRPr kumimoji="0" lang="he-IL" sz="1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a:txBody>
                  <a:tcPr/>
                </a:tc>
                <a:tc>
                  <a:txBody>
                    <a:bodyPr/>
                    <a:lstStyle/>
                    <a:p>
                      <a:pPr marL="0" marR="0" lvl="0" indent="0" algn="r" defTabSz="914400" rtl="1" eaLnBrk="1" fontAlgn="auto" latinLnBrk="0" hangingPunct="1">
                        <a:lnSpc>
                          <a:spcPct val="150000"/>
                        </a:lnSpc>
                        <a:spcBef>
                          <a:spcPts val="0"/>
                        </a:spcBef>
                        <a:spcAft>
                          <a:spcPts val="0"/>
                        </a:spcAft>
                        <a:buClrTx/>
                        <a:buSzTx/>
                        <a:buFontTx/>
                        <a:buNone/>
                        <a:tabLst/>
                        <a:defRPr/>
                      </a:pPr>
                      <a:r>
                        <a:rPr lang="he-IL" b="1" dirty="0">
                          <a:latin typeface="David" panose="020E0502060401010101" pitchFamily="34" charset="-79"/>
                          <a:cs typeface="David" panose="020E0502060401010101" pitchFamily="34" charset="-79"/>
                        </a:rPr>
                        <a:t>עיצוב מחזור מ"ה- </a:t>
                      </a:r>
                      <a:r>
                        <a:rPr lang="he-IL" b="0" dirty="0">
                          <a:latin typeface="David" panose="020E0502060401010101" pitchFamily="34" charset="-79"/>
                          <a:cs typeface="David" panose="020E0502060401010101" pitchFamily="34" charset="-79"/>
                        </a:rPr>
                        <a:t>קביעת</a:t>
                      </a:r>
                      <a:r>
                        <a:rPr lang="he-IL" b="1" dirty="0">
                          <a:latin typeface="David" panose="020E0502060401010101" pitchFamily="34" charset="-79"/>
                          <a:cs typeface="David" panose="020E0502060401010101" pitchFamily="34" charset="-79"/>
                        </a:rPr>
                        <a:t> </a:t>
                      </a:r>
                      <a:r>
                        <a:rPr lang="he-IL" sz="1800" kern="1200" dirty="0">
                          <a:solidFill>
                            <a:schemeClr val="tx1"/>
                          </a:solidFill>
                          <a:latin typeface="David" panose="020E0502060401010101" pitchFamily="34" charset="-79"/>
                          <a:ea typeface="+mn-ea"/>
                          <a:cs typeface="David" panose="020E0502060401010101" pitchFamily="34" charset="-79"/>
                        </a:rPr>
                        <a:t>מסלולי, תכני </a:t>
                      </a:r>
                      <a:r>
                        <a:rPr lang="he-IL" dirty="0">
                          <a:latin typeface="David" panose="020E0502060401010101" pitchFamily="34" charset="-79"/>
                          <a:cs typeface="David" panose="020E0502060401010101" pitchFamily="34" charset="-79"/>
                        </a:rPr>
                        <a:t>ושיטות הלימוד</a:t>
                      </a:r>
                    </a:p>
                  </a:txBody>
                  <a:tcPr/>
                </a:tc>
                <a:extLst>
                  <a:ext uri="{0D108BD9-81ED-4DB2-BD59-A6C34878D82A}">
                    <a16:rowId xmlns:a16="http://schemas.microsoft.com/office/drawing/2014/main" val="10005"/>
                  </a:ext>
                </a:extLst>
              </a:tr>
              <a:tr h="467420">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David" panose="020E0502060401010101" pitchFamily="34" charset="-79"/>
                          <a:ea typeface="+mn-ea"/>
                          <a:cs typeface="David" panose="020E0502060401010101" pitchFamily="34" charset="-79"/>
                        </a:rPr>
                        <a:t>9#</a:t>
                      </a:r>
                      <a:endParaRPr kumimoji="0" lang="he-IL" sz="1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a:txBody>
                  <a:tcPr/>
                </a:tc>
                <a:tc>
                  <a:txBody>
                    <a:bodyPr/>
                    <a:lstStyle/>
                    <a:p>
                      <a:pPr marL="0" marR="0" lvl="0" indent="0" algn="r" defTabSz="914400" rtl="1" eaLnBrk="1" fontAlgn="auto" latinLnBrk="0" hangingPunct="1">
                        <a:lnSpc>
                          <a:spcPct val="150000"/>
                        </a:lnSpc>
                        <a:spcBef>
                          <a:spcPts val="0"/>
                        </a:spcBef>
                        <a:spcAft>
                          <a:spcPts val="0"/>
                        </a:spcAft>
                        <a:buClrTx/>
                        <a:buSzTx/>
                        <a:buFontTx/>
                        <a:buNone/>
                        <a:tabLst/>
                        <a:defRPr/>
                      </a:pPr>
                      <a:r>
                        <a:rPr lang="he-IL" b="1" dirty="0">
                          <a:latin typeface="David" panose="020E0502060401010101" pitchFamily="34" charset="-79"/>
                          <a:cs typeface="David" panose="020E0502060401010101" pitchFamily="34" charset="-79"/>
                        </a:rPr>
                        <a:t>עיצוב מחזור מ"ה- </a:t>
                      </a:r>
                      <a:r>
                        <a:rPr lang="he-IL" dirty="0">
                          <a:latin typeface="David" panose="020E0502060401010101" pitchFamily="34" charset="-79"/>
                          <a:cs typeface="David" panose="020E0502060401010101" pitchFamily="34" charset="-79"/>
                        </a:rPr>
                        <a:t>היערכות הסגל</a:t>
                      </a: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9791505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כותרת 1"/>
          <p:cNvSpPr>
            <a:spLocks noGrp="1"/>
          </p:cNvSpPr>
          <p:nvPr>
            <p:ph type="title" idx="4294967295"/>
          </p:nvPr>
        </p:nvSpPr>
        <p:spPr>
          <a:xfrm>
            <a:off x="877528" y="186327"/>
            <a:ext cx="10515600" cy="1325563"/>
          </a:xfrm>
        </p:spPr>
        <p:txBody>
          <a:bodyPr>
            <a:normAutofit/>
          </a:bodyPr>
          <a:lstStyle/>
          <a:p>
            <a:pPr algn="ctr"/>
            <a:r>
              <a:rPr lang="he-IL"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אקדמיה- לימודי מדע המדינה</a:t>
            </a:r>
          </a:p>
        </p:txBody>
      </p:sp>
      <p:sp>
        <p:nvSpPr>
          <p:cNvPr id="3" name="מציין מיקום תוכן 2"/>
          <p:cNvSpPr>
            <a:spLocks noGrp="1"/>
          </p:cNvSpPr>
          <p:nvPr>
            <p:ph idx="4294967295"/>
          </p:nvPr>
        </p:nvSpPr>
        <p:spPr>
          <a:xfrm>
            <a:off x="1073898" y="1756449"/>
            <a:ext cx="10080000" cy="4920798"/>
          </a:xfrm>
        </p:spPr>
        <p:txBody>
          <a:bodyPr>
            <a:noAutofit/>
          </a:bodyPr>
          <a:lstStyle/>
          <a:p>
            <a:pPr marL="0" indent="0">
              <a:lnSpc>
                <a:spcPct val="100000"/>
              </a:lnSpc>
              <a:buNone/>
            </a:pPr>
            <a:r>
              <a:rPr lang="he-IL" sz="1600" b="1" dirty="0">
                <a:solidFill>
                  <a:schemeClr val="accent1">
                    <a:lumMod val="75000"/>
                  </a:schemeClr>
                </a:solidFill>
                <a:latin typeface="David" panose="020E0502060401010101" pitchFamily="34" charset="-79"/>
                <a:cs typeface="David" panose="020E0502060401010101" pitchFamily="34" charset="-79"/>
              </a:rPr>
              <a:t>ביטחון לאומי- </a:t>
            </a:r>
            <a:r>
              <a:rPr lang="he-IL" sz="1600" dirty="0">
                <a:solidFill>
                  <a:schemeClr val="accent1">
                    <a:lumMod val="75000"/>
                  </a:schemeClr>
                </a:solidFill>
                <a:latin typeface="David" panose="020E0502060401010101" pitchFamily="34" charset="-79"/>
                <a:cs typeface="David" panose="020E0502060401010101" pitchFamily="34" charset="-79"/>
              </a:rPr>
              <a:t>שלל המרכיבים המקנים למדינה ולתושביה הגנה מפני איומים חיצוניים, מצד מדינות זרות ומצד ארגוני טרור.</a:t>
            </a:r>
          </a:p>
          <a:p>
            <a:pPr marL="0" indent="0">
              <a:lnSpc>
                <a:spcPct val="100000"/>
              </a:lnSpc>
              <a:buNone/>
            </a:pPr>
            <a:r>
              <a:rPr lang="he-IL" sz="1600" dirty="0">
                <a:solidFill>
                  <a:schemeClr val="accent1">
                    <a:lumMod val="75000"/>
                  </a:schemeClr>
                </a:solidFill>
                <a:latin typeface="David" panose="020E0502060401010101" pitchFamily="34" charset="-79"/>
                <a:cs typeface="David" panose="020E0502060401010101" pitchFamily="34" charset="-79"/>
              </a:rPr>
              <a:t>ביטחון לאומי הוא יכולתה של אומה להגן על ערכיה הפנימיים מפני איומים חיצוניים. הביטחון הלאומי הוא העיסוק בהגנה על קיום המדינה, על חיי תושביה, על שלמותה הטריטוריאלית, על עצמאותה, על ביטחון הפנים שלה, על מעמדה בעולם, על המאזן הדמוגרפי, על התפיסה האידאולוגית ועל הביטחון היומיומי בגבולות.</a:t>
            </a:r>
          </a:p>
          <a:p>
            <a:pPr marL="0" lvl="1" indent="0" algn="just">
              <a:lnSpc>
                <a:spcPct val="100000"/>
              </a:lnSpc>
              <a:spcBef>
                <a:spcPts val="1000"/>
              </a:spcBef>
              <a:buClr>
                <a:schemeClr val="accent1"/>
              </a:buClr>
              <a:buNone/>
            </a:pPr>
            <a:r>
              <a:rPr lang="he-IL" sz="1600" b="1" dirty="0">
                <a:solidFill>
                  <a:schemeClr val="accent1">
                    <a:lumMod val="75000"/>
                  </a:schemeClr>
                </a:solidFill>
                <a:latin typeface="David" panose="020E0502060401010101" pitchFamily="34" charset="-79"/>
                <a:cs typeface="David" panose="020E0502060401010101" pitchFamily="34" charset="-79"/>
              </a:rPr>
              <a:t>מדע המדינה- </a:t>
            </a:r>
            <a:r>
              <a:rPr lang="he-IL" sz="1600" dirty="0">
                <a:solidFill>
                  <a:schemeClr val="accent1">
                    <a:lumMod val="75000"/>
                  </a:schemeClr>
                </a:solidFill>
                <a:latin typeface="David" panose="020E0502060401010101" pitchFamily="34" charset="-79"/>
                <a:cs typeface="David" panose="020E0502060401010101" pitchFamily="34" charset="-79"/>
              </a:rPr>
              <a:t>תחום ידע בו נחקרות גישות פוליטיות ומבנים של חברות גדולות, על בסיס ההגדרה של מושג המדינה כפי שהוגדר על ידי אפלטון בשילוב עם ההגדרה המודרנית של המושג.</a:t>
            </a:r>
          </a:p>
          <a:p>
            <a:pPr marL="0" lvl="1" indent="0" algn="just">
              <a:lnSpc>
                <a:spcPct val="100000"/>
              </a:lnSpc>
              <a:spcBef>
                <a:spcPts val="1000"/>
              </a:spcBef>
              <a:buClr>
                <a:schemeClr val="accent1"/>
              </a:buClr>
              <a:buNone/>
            </a:pPr>
            <a:r>
              <a:rPr lang="he-IL" sz="1600" dirty="0">
                <a:solidFill>
                  <a:schemeClr val="accent1">
                    <a:lumMod val="75000"/>
                  </a:schemeClr>
                </a:solidFill>
                <a:latin typeface="David" panose="020E0502060401010101" pitchFamily="34" charset="-79"/>
                <a:cs typeface="David" panose="020E0502060401010101" pitchFamily="34" charset="-79"/>
              </a:rPr>
              <a:t>התחום מתמקד הן ביחסים בתוך המדינה כפי שנקבעים על ידי הממשל, והן באופן רחב ביחסים בין מדינות.</a:t>
            </a:r>
          </a:p>
          <a:p>
            <a:pPr marL="0" lvl="1" indent="0" algn="just">
              <a:lnSpc>
                <a:spcPct val="100000"/>
              </a:lnSpc>
              <a:spcBef>
                <a:spcPts val="1000"/>
              </a:spcBef>
              <a:buClr>
                <a:schemeClr val="accent1"/>
              </a:buClr>
              <a:buNone/>
            </a:pPr>
            <a:r>
              <a:rPr lang="he-IL" sz="1600" b="1" dirty="0">
                <a:solidFill>
                  <a:schemeClr val="accent1">
                    <a:lumMod val="75000"/>
                  </a:schemeClr>
                </a:solidFill>
                <a:latin typeface="David" panose="020E0502060401010101" pitchFamily="34" charset="-79"/>
                <a:cs typeface="David" panose="020E0502060401010101" pitchFamily="34" charset="-79"/>
              </a:rPr>
              <a:t>מדיניות ציבורית- </a:t>
            </a:r>
            <a:r>
              <a:rPr lang="he-IL" sz="1600" dirty="0">
                <a:solidFill>
                  <a:schemeClr val="accent1">
                    <a:lumMod val="75000"/>
                  </a:schemeClr>
                </a:solidFill>
                <a:latin typeface="David" panose="020E0502060401010101" pitchFamily="34" charset="-79"/>
                <a:cs typeface="David" panose="020E0502060401010101" pitchFamily="34" charset="-79"/>
              </a:rPr>
              <a:t>תחום מחקר ולימוד הבודק תהליכי הניהול וקבלת החלטות במסגרות </a:t>
            </a:r>
            <a:r>
              <a:rPr lang="he-IL" sz="1600" dirty="0" err="1">
                <a:solidFill>
                  <a:schemeClr val="accent1">
                    <a:lumMod val="75000"/>
                  </a:schemeClr>
                </a:solidFill>
                <a:latin typeface="David" panose="020E0502060401010101" pitchFamily="34" charset="-79"/>
                <a:cs typeface="David" panose="020E0502060401010101" pitchFamily="34" charset="-79"/>
              </a:rPr>
              <a:t>הממשליות</a:t>
            </a:r>
            <a:r>
              <a:rPr lang="he-IL" sz="1600" dirty="0">
                <a:solidFill>
                  <a:schemeClr val="accent1">
                    <a:lumMod val="75000"/>
                  </a:schemeClr>
                </a:solidFill>
                <a:latin typeface="David" panose="020E0502060401010101" pitchFamily="34" charset="-79"/>
                <a:cs typeface="David" panose="020E0502060401010101" pitchFamily="34" charset="-79"/>
              </a:rPr>
              <a:t> במדינה. המחקר המדיניות הציבורית הוא אינטר-דיסציפלינארי במהותו, וכולל תחומי מחקר רבים בתוכם כלכלה, חברה ומשפט ומדע המדינה. חקר המדיניות הציבורית מתמקד בשלושה שלבים עיקריים: עיצוב המדיניות, ביצוע המדיניות ואופן הערכה שלה. לכל שלב מדדים ואסכולות שונות. </a:t>
            </a:r>
          </a:p>
          <a:p>
            <a:pPr marL="0" lvl="1" indent="0" algn="just">
              <a:lnSpc>
                <a:spcPct val="100000"/>
              </a:lnSpc>
              <a:spcBef>
                <a:spcPts val="1000"/>
              </a:spcBef>
              <a:buClr>
                <a:schemeClr val="accent1"/>
              </a:buClr>
              <a:buNone/>
            </a:pPr>
            <a:r>
              <a:rPr lang="he-IL" sz="1600" dirty="0">
                <a:solidFill>
                  <a:schemeClr val="accent1">
                    <a:lumMod val="75000"/>
                  </a:schemeClr>
                </a:solidFill>
                <a:latin typeface="David" panose="020E0502060401010101" pitchFamily="34" charset="-79"/>
                <a:cs typeface="David" panose="020E0502060401010101" pitchFamily="34" charset="-79"/>
              </a:rPr>
              <a:t>המדיניות הציבורית נלמדת באוניברסיטאות כמקבילה הציבורית-</a:t>
            </a:r>
            <a:r>
              <a:rPr lang="he-IL" sz="1600" dirty="0" err="1">
                <a:solidFill>
                  <a:schemeClr val="accent1">
                    <a:lumMod val="75000"/>
                  </a:schemeClr>
                </a:solidFill>
                <a:latin typeface="David" panose="020E0502060401010101" pitchFamily="34" charset="-79"/>
                <a:cs typeface="David" panose="020E0502060401010101" pitchFamily="34" charset="-79"/>
              </a:rPr>
              <a:t>ממשלית</a:t>
            </a:r>
            <a:r>
              <a:rPr lang="he-IL" sz="1600" dirty="0">
                <a:solidFill>
                  <a:schemeClr val="accent1">
                    <a:lumMod val="75000"/>
                  </a:schemeClr>
                </a:solidFill>
                <a:latin typeface="David" panose="020E0502060401010101" pitchFamily="34" charset="-79"/>
                <a:cs typeface="David" panose="020E0502060401010101" pitchFamily="34" charset="-79"/>
              </a:rPr>
              <a:t> לתואר במנהל עסקים מתוך שאיפה להטמיע בקרב משרתי הציבור. </a:t>
            </a:r>
          </a:p>
          <a:p>
            <a:pPr marL="0" indent="0">
              <a:lnSpc>
                <a:spcPct val="100000"/>
              </a:lnSpc>
              <a:buNone/>
            </a:pPr>
            <a:r>
              <a:rPr lang="he-IL" sz="1600" b="1" dirty="0">
                <a:solidFill>
                  <a:schemeClr val="accent1">
                    <a:lumMod val="75000"/>
                  </a:schemeClr>
                </a:solidFill>
                <a:latin typeface="David" panose="020E0502060401010101" pitchFamily="34" charset="-79"/>
                <a:cs typeface="David" panose="020E0502060401010101" pitchFamily="34" charset="-79"/>
              </a:rPr>
              <a:t>מחשבה מדינית- </a:t>
            </a:r>
            <a:r>
              <a:rPr lang="he-IL" sz="1600" dirty="0">
                <a:solidFill>
                  <a:schemeClr val="accent1">
                    <a:lumMod val="75000"/>
                  </a:schemeClr>
                </a:solidFill>
                <a:latin typeface="David" panose="020E0502060401010101" pitchFamily="34" charset="-79"/>
                <a:cs typeface="David" panose="020E0502060401010101" pitchFamily="34" charset="-79"/>
              </a:rPr>
              <a:t>עיסוק הפילוסופי בענייני המדינה, הפוליטיקה והחברה וביחסי הגומלין בין המערכות הללו. הוגים בתחום זה מעלים לדיון שאלות ערכיות שעוסקות בטיב  המדינה הרצויה, ובודקים כיצד המציאות הפוליטית הקיימת חופפת להגדרתם</a:t>
            </a:r>
          </a:p>
          <a:p>
            <a:pPr marL="0" lvl="1" indent="0">
              <a:lnSpc>
                <a:spcPct val="150000"/>
              </a:lnSpc>
              <a:spcBef>
                <a:spcPts val="1000"/>
              </a:spcBef>
              <a:buClr>
                <a:schemeClr val="accent1"/>
              </a:buClr>
              <a:buNone/>
            </a:pPr>
            <a:r>
              <a:rPr lang="he-IL" sz="1600" b="1" dirty="0">
                <a:solidFill>
                  <a:schemeClr val="accent1">
                    <a:lumMod val="75000"/>
                  </a:schemeClr>
                </a:solidFill>
                <a:latin typeface="David" panose="020E0502060401010101" pitchFamily="34" charset="-79"/>
                <a:cs typeface="David" panose="020E0502060401010101" pitchFamily="34" charset="-79"/>
              </a:rPr>
              <a:t>פוליטיקה-</a:t>
            </a:r>
            <a:r>
              <a:rPr lang="he-IL" sz="1600" dirty="0">
                <a:solidFill>
                  <a:schemeClr val="accent1">
                    <a:lumMod val="75000"/>
                  </a:schemeClr>
                </a:solidFill>
                <a:latin typeface="David" panose="020E0502060401010101" pitchFamily="34" charset="-79"/>
                <a:cs typeface="David" panose="020E0502060401010101" pitchFamily="34" charset="-79"/>
              </a:rPr>
              <a:t> מדיניות (פּוֹלִיטִיקָה) היא תחום הפעילות העוסק בכוחות הפועלים בחברה או במדינה, בשימוש שנעשה בהם ובחלוקתם</a:t>
            </a:r>
          </a:p>
          <a:p>
            <a:pPr>
              <a:buClr>
                <a:schemeClr val="accent1"/>
              </a:buClr>
            </a:pPr>
            <a:endParaRPr lang="he-IL" sz="2000" dirty="0">
              <a:solidFill>
                <a:schemeClr val="accent1">
                  <a:lumMod val="75000"/>
                </a:schemeClr>
              </a:solidFill>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5247060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כותרת 1"/>
          <p:cNvSpPr>
            <a:spLocks noGrp="1"/>
          </p:cNvSpPr>
          <p:nvPr>
            <p:ph type="title" idx="4294967295"/>
          </p:nvPr>
        </p:nvSpPr>
        <p:spPr>
          <a:xfrm>
            <a:off x="877528" y="186327"/>
            <a:ext cx="10515600" cy="1325563"/>
          </a:xfrm>
        </p:spPr>
        <p:txBody>
          <a:bodyPr>
            <a:normAutofit/>
          </a:bodyPr>
          <a:lstStyle/>
          <a:p>
            <a:pPr algn="ctr"/>
            <a:r>
              <a:rPr lang="he-IL"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אקדמיה- לימודי מדע המדינה</a:t>
            </a:r>
          </a:p>
        </p:txBody>
      </p:sp>
      <p:sp>
        <p:nvSpPr>
          <p:cNvPr id="3" name="מציין מיקום תוכן 2"/>
          <p:cNvSpPr>
            <a:spLocks noGrp="1"/>
          </p:cNvSpPr>
          <p:nvPr>
            <p:ph idx="4294967295"/>
          </p:nvPr>
        </p:nvSpPr>
        <p:spPr>
          <a:xfrm>
            <a:off x="1084514" y="1772455"/>
            <a:ext cx="10080000" cy="4862264"/>
          </a:xfrm>
        </p:spPr>
        <p:txBody>
          <a:bodyPr>
            <a:noAutofit/>
          </a:bodyPr>
          <a:lstStyle/>
          <a:p>
            <a:pPr marL="0" indent="0">
              <a:buNone/>
            </a:pPr>
            <a:r>
              <a:rPr lang="he-IL" sz="1600" b="1" dirty="0">
                <a:solidFill>
                  <a:schemeClr val="accent1">
                    <a:lumMod val="75000"/>
                  </a:schemeClr>
                </a:solidFill>
                <a:latin typeface="David" panose="020E0502060401010101" pitchFamily="34" charset="-79"/>
                <a:cs typeface="David" panose="020E0502060401010101" pitchFamily="34" charset="-79"/>
              </a:rPr>
              <a:t>מדיניות חוץ- </a:t>
            </a:r>
            <a:r>
              <a:rPr lang="he-IL" sz="1600" dirty="0">
                <a:solidFill>
                  <a:schemeClr val="accent1">
                    <a:lumMod val="75000"/>
                  </a:schemeClr>
                </a:solidFill>
                <a:latin typeface="David" panose="020E0502060401010101" pitchFamily="34" charset="-79"/>
                <a:cs typeface="David" panose="020E0502060401010101" pitchFamily="34" charset="-79"/>
              </a:rPr>
              <a:t>שם כולל למקבץ יעדים פוליטיים, המגדירים את האופן שבו תנהג מדינה כלשהי ביחס לשאר מדינות העולם.</a:t>
            </a:r>
          </a:p>
          <a:p>
            <a:pPr marL="0" indent="0">
              <a:buNone/>
            </a:pPr>
            <a:r>
              <a:rPr lang="he-IL" sz="1600" dirty="0">
                <a:solidFill>
                  <a:schemeClr val="accent1">
                    <a:lumMod val="75000"/>
                  </a:schemeClr>
                </a:solidFill>
                <a:latin typeface="David" panose="020E0502060401010101" pitchFamily="34" charset="-79"/>
                <a:cs typeface="David" panose="020E0502060401010101" pitchFamily="34" charset="-79"/>
              </a:rPr>
              <a:t>על פי רוב, מדיניות חוץ מעוצבת באופן שיגן על האינטרסים הלאומיים של המדינה, ביטחונה הלאומי, יעדיה האידאולוגיים ועל שגשוגה הכלכלי. מדיניות החוץ עשויה לשקף עניין בשיתוף פעולה בינלאומי הנעשה בדרכי שלום, או בתוקפנות, במלחמה ובניצול של אומות אחרות</a:t>
            </a:r>
          </a:p>
          <a:p>
            <a:pPr marL="0" lvl="1" indent="0" algn="just">
              <a:lnSpc>
                <a:spcPct val="100000"/>
              </a:lnSpc>
              <a:spcBef>
                <a:spcPts val="1000"/>
              </a:spcBef>
              <a:buClr>
                <a:schemeClr val="accent1"/>
              </a:buClr>
              <a:buNone/>
            </a:pPr>
            <a:r>
              <a:rPr lang="he-IL" sz="1600" b="1" dirty="0">
                <a:solidFill>
                  <a:schemeClr val="accent1">
                    <a:lumMod val="75000"/>
                  </a:schemeClr>
                </a:solidFill>
                <a:latin typeface="David" panose="020E0502060401010101" pitchFamily="34" charset="-79"/>
                <a:cs typeface="David" panose="020E0502060401010101" pitchFamily="34" charset="-79"/>
              </a:rPr>
              <a:t>יחב"ל- </a:t>
            </a:r>
            <a:r>
              <a:rPr lang="he-IL" sz="1600" dirty="0">
                <a:solidFill>
                  <a:schemeClr val="accent1">
                    <a:lumMod val="75000"/>
                  </a:schemeClr>
                </a:solidFill>
                <a:latin typeface="David" panose="020E0502060401010101" pitchFamily="34" charset="-79"/>
                <a:cs typeface="David" panose="020E0502060401010101" pitchFamily="34" charset="-79"/>
              </a:rPr>
              <a:t>ענף מחקר העוסק בחקר מדיניות חוץ של מדינות וכן בניתוח סוגיות בינלאומיות ויחסים בין המדינות והממשלים השונים בעולם בעבר ובהווה. הוא מתמקד בניהולן של מערכות בינלאומיות, ארגונים בינלאומיים (ובראשן האו"ם), ארגונים לא ממשלתיים ותאגידים רב-לאומיים.</a:t>
            </a:r>
          </a:p>
          <a:p>
            <a:pPr marL="0" lvl="1" indent="0" algn="just">
              <a:lnSpc>
                <a:spcPct val="100000"/>
              </a:lnSpc>
              <a:spcBef>
                <a:spcPts val="1000"/>
              </a:spcBef>
              <a:buClr>
                <a:schemeClr val="accent1"/>
              </a:buClr>
              <a:buNone/>
            </a:pPr>
            <a:r>
              <a:rPr lang="he-IL" sz="1600" dirty="0">
                <a:solidFill>
                  <a:schemeClr val="accent1">
                    <a:lumMod val="75000"/>
                  </a:schemeClr>
                </a:solidFill>
                <a:latin typeface="David" panose="020E0502060401010101" pitchFamily="34" charset="-79"/>
                <a:cs typeface="David" panose="020E0502060401010101" pitchFamily="34" charset="-79"/>
              </a:rPr>
              <a:t>התחום עצמו נחשב לרוב כאחד הענפים של מדע המדינה, אולם מוסדות אקדמיים רבים בעולם מעדיפים להתייחס אליו כאל תחום לימוד נפרד לחלוטין</a:t>
            </a:r>
            <a:r>
              <a:rPr lang="he-IL" sz="1600" dirty="0"/>
              <a:t>.</a:t>
            </a:r>
          </a:p>
          <a:p>
            <a:pPr marL="0" lvl="1" indent="0" algn="just">
              <a:lnSpc>
                <a:spcPct val="100000"/>
              </a:lnSpc>
              <a:spcBef>
                <a:spcPts val="1000"/>
              </a:spcBef>
              <a:buClr>
                <a:schemeClr val="accent1"/>
              </a:buClr>
              <a:buNone/>
            </a:pPr>
            <a:r>
              <a:rPr lang="he-IL" sz="1600" b="1" dirty="0">
                <a:solidFill>
                  <a:schemeClr val="accent1">
                    <a:lumMod val="75000"/>
                  </a:schemeClr>
                </a:solidFill>
                <a:latin typeface="David" panose="020E0502060401010101" pitchFamily="34" charset="-79"/>
                <a:cs typeface="David" panose="020E0502060401010101" pitchFamily="34" charset="-79"/>
              </a:rPr>
              <a:t>משפט ציבורי- </a:t>
            </a:r>
            <a:r>
              <a:rPr lang="he-IL" sz="1600" dirty="0">
                <a:solidFill>
                  <a:schemeClr val="accent1">
                    <a:lumMod val="75000"/>
                  </a:schemeClr>
                </a:solidFill>
                <a:latin typeface="David" panose="020E0502060401010101" pitchFamily="34" charset="-79"/>
                <a:cs typeface="David" panose="020E0502060401010101" pitchFamily="34" charset="-79"/>
              </a:rPr>
              <a:t>ענף משפטי שתכליתו הסדרת היחסים בין יחידים (אזרחים, חברות) לבין המדינה. בענף זה כלולים המשפט החוקתי, המשפט המנהלי והמשפט הפלילי. זאת בניגוד למשפט הפרטי שהוא תחום של המשפט שתכליתו הסדרת מערכות היחסים בין יחידים או קבוצות ללא כל התערבות של המדינה</a:t>
            </a:r>
          </a:p>
          <a:p>
            <a:pPr marL="0" lvl="1" indent="0">
              <a:lnSpc>
                <a:spcPct val="150000"/>
              </a:lnSpc>
              <a:spcBef>
                <a:spcPts val="1000"/>
              </a:spcBef>
              <a:buClr>
                <a:schemeClr val="accent1"/>
              </a:buClr>
              <a:buNone/>
            </a:pPr>
            <a:endParaRPr lang="he-IL" sz="2000" dirty="0">
              <a:solidFill>
                <a:schemeClr val="accent1">
                  <a:lumMod val="75000"/>
                </a:schemeClr>
              </a:solidFill>
              <a:latin typeface="David" panose="020E0502060401010101" pitchFamily="34" charset="-79"/>
              <a:cs typeface="David" panose="020E0502060401010101" pitchFamily="34" charset="-79"/>
            </a:endParaRPr>
          </a:p>
          <a:p>
            <a:pPr>
              <a:buClr>
                <a:schemeClr val="accent1"/>
              </a:buClr>
            </a:pPr>
            <a:endParaRPr lang="he-IL" sz="2000" dirty="0">
              <a:solidFill>
                <a:schemeClr val="accent1">
                  <a:lumMod val="75000"/>
                </a:schemeClr>
              </a:solidFill>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27369796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כותרת 1"/>
          <p:cNvSpPr>
            <a:spLocks noGrp="1"/>
          </p:cNvSpPr>
          <p:nvPr>
            <p:ph type="title" idx="4294967295"/>
          </p:nvPr>
        </p:nvSpPr>
        <p:spPr>
          <a:xfrm>
            <a:off x="877528" y="186327"/>
            <a:ext cx="10515600" cy="1325563"/>
          </a:xfrm>
        </p:spPr>
        <p:txBody>
          <a:bodyPr/>
          <a:lstStyle/>
          <a:p>
            <a:pPr algn="ctr"/>
            <a:r>
              <a:rPr lang="he-IL"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תוכנית בכירים בשירות המדינה</a:t>
            </a:r>
          </a:p>
        </p:txBody>
      </p:sp>
      <p:sp>
        <p:nvSpPr>
          <p:cNvPr id="3" name="מציין מיקום תוכן 2"/>
          <p:cNvSpPr>
            <a:spLocks noGrp="1"/>
          </p:cNvSpPr>
          <p:nvPr>
            <p:ph idx="4294967295"/>
          </p:nvPr>
        </p:nvSpPr>
        <p:spPr>
          <a:xfrm>
            <a:off x="1312300" y="1602335"/>
            <a:ext cx="9667875" cy="4734670"/>
          </a:xfrm>
        </p:spPr>
        <p:txBody>
          <a:bodyPr>
            <a:noAutofit/>
          </a:bodyPr>
          <a:lstStyle/>
          <a:p>
            <a:pPr>
              <a:lnSpc>
                <a:spcPct val="150000"/>
              </a:lnSpc>
              <a:buClr>
                <a:schemeClr val="accent1"/>
              </a:buClr>
            </a:pPr>
            <a:r>
              <a:rPr lang="he-IL" sz="1800" b="1" dirty="0">
                <a:solidFill>
                  <a:schemeClr val="accent1">
                    <a:lumMod val="75000"/>
                  </a:schemeClr>
                </a:solidFill>
                <a:latin typeface="David" panose="020E0502060401010101" pitchFamily="34" charset="-79"/>
                <a:cs typeface="David" panose="020E0502060401010101" pitchFamily="34" charset="-79"/>
              </a:rPr>
              <a:t>מטרה- </a:t>
            </a:r>
            <a:r>
              <a:rPr lang="he-IL" sz="1800" dirty="0">
                <a:solidFill>
                  <a:schemeClr val="accent1">
                    <a:lumMod val="75000"/>
                  </a:schemeClr>
                </a:solidFill>
                <a:latin typeface="David" panose="020E0502060401010101" pitchFamily="34" charset="-79"/>
                <a:cs typeface="David" panose="020E0502060401010101" pitchFamily="34" charset="-79"/>
              </a:rPr>
              <a:t>התוכנית לתואר שני במדיניות ציבורית באונ' העברית תמצב מחדש את הנהגת השירות הציבורי בישראל ע"י בניית יכולת ניתוח, השוואה והערכה ביקורתית, הכרה והבנה של השירות הציבורי מבחינה מערכתית, והקניית כלים לייזום, הובלה ופיתוח מדיניות.</a:t>
            </a:r>
          </a:p>
          <a:p>
            <a:pPr>
              <a:lnSpc>
                <a:spcPct val="150000"/>
              </a:lnSpc>
              <a:buClr>
                <a:schemeClr val="accent1"/>
              </a:buClr>
            </a:pPr>
            <a:r>
              <a:rPr lang="he-IL" sz="1800" b="1" dirty="0">
                <a:solidFill>
                  <a:schemeClr val="accent1">
                    <a:lumMod val="75000"/>
                  </a:schemeClr>
                </a:solidFill>
                <a:latin typeface="David" panose="020E0502060401010101" pitchFamily="34" charset="-79"/>
                <a:cs typeface="David" panose="020E0502060401010101" pitchFamily="34" charset="-79"/>
              </a:rPr>
              <a:t>רציונל התוכנית- </a:t>
            </a:r>
            <a:r>
              <a:rPr lang="he-IL" sz="1800" dirty="0">
                <a:solidFill>
                  <a:schemeClr val="accent1">
                    <a:lumMod val="75000"/>
                  </a:schemeClr>
                </a:solidFill>
                <a:latin typeface="David" panose="020E0502060401010101" pitchFamily="34" charset="-79"/>
                <a:cs typeface="David" panose="020E0502060401010101" pitchFamily="34" charset="-79"/>
              </a:rPr>
              <a:t>היכולת ליזום לכתוב ולהוביל ניירות מדיניות ככלי עבודה מרכזי הדורש הבנה מכלולית, התנהלות בסביבה פוליטית ובירוקרטית סבוכה ויכולת לממש מדיניות מהמסד ועד לטפחות.</a:t>
            </a:r>
            <a:br>
              <a:rPr lang="en-US" sz="1800" dirty="0">
                <a:solidFill>
                  <a:schemeClr val="accent1">
                    <a:lumMod val="75000"/>
                  </a:schemeClr>
                </a:solidFill>
                <a:latin typeface="David" panose="020E0502060401010101" pitchFamily="34" charset="-79"/>
                <a:cs typeface="David" panose="020E0502060401010101" pitchFamily="34" charset="-79"/>
              </a:rPr>
            </a:br>
            <a:r>
              <a:rPr lang="he-IL" sz="1800" dirty="0">
                <a:solidFill>
                  <a:schemeClr val="accent1">
                    <a:lumMod val="75000"/>
                  </a:schemeClr>
                </a:solidFill>
                <a:latin typeface="David" panose="020E0502060401010101" pitchFamily="34" charset="-79"/>
                <a:cs typeface="David" panose="020E0502060401010101" pitchFamily="34" charset="-79"/>
              </a:rPr>
              <a:t>התוכנית מהווה הזדמנות ליצירת </a:t>
            </a:r>
            <a:r>
              <a:rPr lang="he-IL" sz="1800" b="1" dirty="0">
                <a:solidFill>
                  <a:schemeClr val="accent1">
                    <a:lumMod val="75000"/>
                  </a:schemeClr>
                </a:solidFill>
                <a:latin typeface="David" panose="020E0502060401010101" pitchFamily="34" charset="-79"/>
                <a:cs typeface="David" panose="020E0502060401010101" pitchFamily="34" charset="-79"/>
              </a:rPr>
              <a:t>עתודה ניהולית בכירה בעלת שפה מקצועית משותפת</a:t>
            </a:r>
            <a:r>
              <a:rPr lang="he-IL" sz="1800" dirty="0">
                <a:solidFill>
                  <a:schemeClr val="accent1">
                    <a:lumMod val="75000"/>
                  </a:schemeClr>
                </a:solidFill>
                <a:latin typeface="David" panose="020E0502060401010101" pitchFamily="34" charset="-79"/>
                <a:cs typeface="David" panose="020E0502060401010101" pitchFamily="34" charset="-79"/>
              </a:rPr>
              <a:t>, השותפה לתרבות מקצועית שייסודה בהובלת תהליכי מדיניות משמעותיים ויישומם בפועל.</a:t>
            </a:r>
            <a:br>
              <a:rPr lang="en-US" sz="2000" dirty="0">
                <a:solidFill>
                  <a:schemeClr val="accent1">
                    <a:lumMod val="75000"/>
                  </a:schemeClr>
                </a:solidFill>
                <a:latin typeface="David" panose="020E0502060401010101" pitchFamily="34" charset="-79"/>
                <a:cs typeface="David" panose="020E0502060401010101" pitchFamily="34" charset="-79"/>
              </a:rPr>
            </a:br>
            <a:r>
              <a:rPr lang="he-IL" sz="1800" u="sng" dirty="0">
                <a:solidFill>
                  <a:schemeClr val="accent1">
                    <a:lumMod val="75000"/>
                  </a:schemeClr>
                </a:solidFill>
                <a:latin typeface="David" panose="020E0502060401010101" pitchFamily="34" charset="-79"/>
                <a:cs typeface="David" panose="020E0502060401010101" pitchFamily="34" charset="-79"/>
              </a:rPr>
              <a:t>שלושה צירי התפתחות מרכזיים:</a:t>
            </a:r>
          </a:p>
          <a:p>
            <a:pPr lvl="1">
              <a:lnSpc>
                <a:spcPct val="150000"/>
              </a:lnSpc>
              <a:buClr>
                <a:schemeClr val="accent1"/>
              </a:buClr>
            </a:pPr>
            <a:r>
              <a:rPr lang="he-IL" sz="1800" dirty="0">
                <a:solidFill>
                  <a:schemeClr val="accent1">
                    <a:lumMod val="75000"/>
                  </a:schemeClr>
                </a:solidFill>
                <a:latin typeface="David" panose="020E0502060401010101" pitchFamily="34" charset="-79"/>
                <a:cs typeface="David" panose="020E0502060401010101" pitchFamily="34" charset="-79"/>
              </a:rPr>
              <a:t>כלים לייזום והובלת תהליכי קביעת מדיניות ותכנון בראייה אסטרטגית ומערכתית</a:t>
            </a:r>
          </a:p>
          <a:p>
            <a:pPr lvl="1">
              <a:lnSpc>
                <a:spcPct val="150000"/>
              </a:lnSpc>
              <a:buClr>
                <a:schemeClr val="accent1"/>
              </a:buClr>
            </a:pPr>
            <a:r>
              <a:rPr lang="he-IL" sz="1800" dirty="0">
                <a:solidFill>
                  <a:schemeClr val="accent1">
                    <a:lumMod val="75000"/>
                  </a:schemeClr>
                </a:solidFill>
                <a:latin typeface="David" panose="020E0502060401010101" pitchFamily="34" charset="-79"/>
                <a:cs typeface="David" panose="020E0502060401010101" pitchFamily="34" charset="-79"/>
              </a:rPr>
              <a:t>פיתוח יכולות ניתוח, השוואה והערכה ביקורתית</a:t>
            </a:r>
          </a:p>
          <a:p>
            <a:pPr lvl="1">
              <a:lnSpc>
                <a:spcPct val="150000"/>
              </a:lnSpc>
              <a:buClr>
                <a:schemeClr val="accent1"/>
              </a:buClr>
            </a:pPr>
            <a:r>
              <a:rPr lang="he-IL" sz="1800" dirty="0">
                <a:solidFill>
                  <a:schemeClr val="accent1">
                    <a:lumMod val="75000"/>
                  </a:schemeClr>
                </a:solidFill>
                <a:latin typeface="David" panose="020E0502060401010101" pitchFamily="34" charset="-79"/>
                <a:cs typeface="David" panose="020E0502060401010101" pitchFamily="34" charset="-79"/>
              </a:rPr>
              <a:t>בסיס להיכרות עם מבנה המערכת הציבורית ובמרכזה הממשלתית</a:t>
            </a:r>
          </a:p>
          <a:p>
            <a:pPr marL="0" indent="0">
              <a:lnSpc>
                <a:spcPct val="150000"/>
              </a:lnSpc>
              <a:buClr>
                <a:schemeClr val="accent1"/>
              </a:buClr>
              <a:buNone/>
            </a:pPr>
            <a:endParaRPr lang="he-IL" sz="2000" dirty="0">
              <a:solidFill>
                <a:schemeClr val="accent1">
                  <a:lumMod val="75000"/>
                </a:schemeClr>
              </a:solidFill>
              <a:latin typeface="David" panose="020E0502060401010101" pitchFamily="34" charset="-79"/>
              <a:cs typeface="David" panose="020E0502060401010101" pitchFamily="34" charset="-79"/>
            </a:endParaRPr>
          </a:p>
          <a:p>
            <a:pPr marL="0" indent="0">
              <a:lnSpc>
                <a:spcPct val="150000"/>
              </a:lnSpc>
              <a:buClr>
                <a:schemeClr val="accent1"/>
              </a:buClr>
              <a:buNone/>
            </a:pPr>
            <a:endParaRPr lang="he-IL" sz="2000" dirty="0">
              <a:solidFill>
                <a:schemeClr val="accent1">
                  <a:lumMod val="75000"/>
                </a:schemeClr>
              </a:solidFill>
              <a:latin typeface="David" panose="020E0502060401010101" pitchFamily="34" charset="-79"/>
              <a:cs typeface="David" panose="020E0502060401010101" pitchFamily="34" charset="-79"/>
            </a:endParaRPr>
          </a:p>
          <a:p>
            <a:pPr>
              <a:buClr>
                <a:schemeClr val="accent1"/>
              </a:buClr>
            </a:pPr>
            <a:endParaRPr lang="he-IL" sz="2000" dirty="0">
              <a:solidFill>
                <a:schemeClr val="accent1">
                  <a:lumMod val="75000"/>
                </a:schemeClr>
              </a:solidFill>
              <a:latin typeface="David" panose="020E0502060401010101" pitchFamily="34" charset="-79"/>
              <a:cs typeface="David" panose="020E0502060401010101" pitchFamily="34" charset="-79"/>
            </a:endParaRPr>
          </a:p>
        </p:txBody>
      </p:sp>
      <p:pic>
        <p:nvPicPr>
          <p:cNvPr id="4" name="תמונה 3"/>
          <p:cNvPicPr>
            <a:picLocks noChangeAspect="1"/>
          </p:cNvPicPr>
          <p:nvPr/>
        </p:nvPicPr>
        <p:blipFill>
          <a:blip r:embed="rId2"/>
          <a:stretch>
            <a:fillRect/>
          </a:stretch>
        </p:blipFill>
        <p:spPr>
          <a:xfrm>
            <a:off x="93100" y="250824"/>
            <a:ext cx="1219200" cy="2066925"/>
          </a:xfrm>
          <a:prstGeom prst="rect">
            <a:avLst/>
          </a:prstGeom>
        </p:spPr>
      </p:pic>
      <p:sp>
        <p:nvSpPr>
          <p:cNvPr id="5" name="מלבן: פינות מעוגלות 4"/>
          <p:cNvSpPr/>
          <p:nvPr/>
        </p:nvSpPr>
        <p:spPr>
          <a:xfrm>
            <a:off x="422787" y="5995005"/>
            <a:ext cx="1620000" cy="68400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he-IL" b="1" dirty="0"/>
              <a:t>44 נ"ז </a:t>
            </a:r>
            <a:br>
              <a:rPr lang="en-US" b="1" dirty="0"/>
            </a:br>
            <a:r>
              <a:rPr lang="he-IL" b="1" dirty="0"/>
              <a:t>ע"פ שנתיים</a:t>
            </a:r>
          </a:p>
        </p:txBody>
      </p:sp>
    </p:spTree>
    <p:extLst>
      <p:ext uri="{BB962C8B-B14F-4D97-AF65-F5344CB8AC3E}">
        <p14:creationId xmlns:p14="http://schemas.microsoft.com/office/powerpoint/2010/main" val="12809905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כותרת 1"/>
          <p:cNvSpPr>
            <a:spLocks noGrp="1"/>
          </p:cNvSpPr>
          <p:nvPr>
            <p:ph type="title" idx="4294967295"/>
          </p:nvPr>
        </p:nvSpPr>
        <p:spPr>
          <a:xfrm>
            <a:off x="877528" y="186327"/>
            <a:ext cx="10515600" cy="1325563"/>
          </a:xfrm>
        </p:spPr>
        <p:txBody>
          <a:bodyPr/>
          <a:lstStyle/>
          <a:p>
            <a:pPr algn="ctr"/>
            <a:r>
              <a:rPr lang="he-IL"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התוכנית בכירים בשירות המדינה</a:t>
            </a:r>
          </a:p>
        </p:txBody>
      </p:sp>
      <p:sp>
        <p:nvSpPr>
          <p:cNvPr id="3" name="מציין מיקום תוכן 2"/>
          <p:cNvSpPr>
            <a:spLocks noGrp="1"/>
          </p:cNvSpPr>
          <p:nvPr>
            <p:ph idx="4294967295"/>
          </p:nvPr>
        </p:nvSpPr>
        <p:spPr>
          <a:xfrm>
            <a:off x="1312300" y="1602335"/>
            <a:ext cx="9667875" cy="4734670"/>
          </a:xfrm>
        </p:spPr>
        <p:txBody>
          <a:bodyPr>
            <a:noAutofit/>
          </a:bodyPr>
          <a:lstStyle/>
          <a:p>
            <a:pPr marL="0" indent="0">
              <a:lnSpc>
                <a:spcPct val="150000"/>
              </a:lnSpc>
              <a:buClr>
                <a:schemeClr val="accent1"/>
              </a:buClr>
              <a:buNone/>
            </a:pPr>
            <a:r>
              <a:rPr lang="he-IL" sz="2000" b="1" dirty="0">
                <a:solidFill>
                  <a:schemeClr val="accent1">
                    <a:lumMod val="75000"/>
                  </a:schemeClr>
                </a:solidFill>
                <a:latin typeface="David" panose="020E0502060401010101" pitchFamily="34" charset="-79"/>
                <a:cs typeface="David" panose="020E0502060401010101" pitchFamily="34" charset="-79"/>
              </a:rPr>
              <a:t>מבנה תוכנית הלימודים:</a:t>
            </a:r>
          </a:p>
          <a:p>
            <a:pPr>
              <a:lnSpc>
                <a:spcPct val="150000"/>
              </a:lnSpc>
              <a:buClr>
                <a:schemeClr val="accent1"/>
              </a:buClr>
            </a:pPr>
            <a:r>
              <a:rPr lang="he-IL" sz="1800" b="1" dirty="0">
                <a:solidFill>
                  <a:schemeClr val="accent1">
                    <a:lumMod val="75000"/>
                  </a:schemeClr>
                </a:solidFill>
                <a:latin typeface="David" panose="020E0502060401010101" pitchFamily="34" charset="-79"/>
                <a:cs typeface="David" panose="020E0502060401010101" pitchFamily="34" charset="-79"/>
              </a:rPr>
              <a:t>אשכול ידע רב-תחומי במדעי החברה- </a:t>
            </a:r>
            <a:r>
              <a:rPr lang="he-IL" sz="1800" dirty="0">
                <a:solidFill>
                  <a:schemeClr val="accent1">
                    <a:lumMod val="75000"/>
                  </a:schemeClr>
                </a:solidFill>
                <a:latin typeface="David" panose="020E0502060401010101" pitchFamily="34" charset="-79"/>
                <a:cs typeface="David" panose="020E0502060401010101" pitchFamily="34" charset="-79"/>
              </a:rPr>
              <a:t>חזית המחקר והבנה אינטגרטיבית של תהליכים משפטיים, כלכליים ופוליטיים. במוקד האשכול חשיבה מחודשת על מדינת ישראל בהקשרה העולמי והמקומי.</a:t>
            </a:r>
          </a:p>
          <a:p>
            <a:pPr>
              <a:lnSpc>
                <a:spcPct val="150000"/>
              </a:lnSpc>
              <a:buClr>
                <a:schemeClr val="accent1"/>
              </a:buClr>
            </a:pPr>
            <a:r>
              <a:rPr lang="he-IL" sz="1800" b="1" dirty="0">
                <a:solidFill>
                  <a:schemeClr val="accent1">
                    <a:lumMod val="75000"/>
                  </a:schemeClr>
                </a:solidFill>
                <a:latin typeface="David" panose="020E0502060401010101" pitchFamily="34" charset="-79"/>
                <a:cs typeface="David" panose="020E0502060401010101" pitchFamily="34" charset="-79"/>
              </a:rPr>
              <a:t>אשכול השירות הציבורי- </a:t>
            </a:r>
            <a:r>
              <a:rPr lang="he-IL" sz="1800" dirty="0">
                <a:solidFill>
                  <a:schemeClr val="accent1">
                    <a:lumMod val="75000"/>
                  </a:schemeClr>
                </a:solidFill>
                <a:latin typeface="David" panose="020E0502060401010101" pitchFamily="34" charset="-79"/>
                <a:cs typeface="David" panose="020E0502060401010101" pitchFamily="34" charset="-79"/>
              </a:rPr>
              <a:t>הצגת מודלים של שירות המדינה בארצות שונות ובחינת המודל הישראלי. קורסי הליבה- בחינת רפורמות בשירות המדינה, קורס הבודק גלגולם של ניירות מדיניות דרכי מקרה בוחן, קורס השוואתי על דמויות במגזר הציבורי.</a:t>
            </a:r>
          </a:p>
          <a:p>
            <a:pPr>
              <a:lnSpc>
                <a:spcPct val="150000"/>
              </a:lnSpc>
              <a:buClr>
                <a:schemeClr val="accent1"/>
              </a:buClr>
            </a:pPr>
            <a:r>
              <a:rPr lang="he-IL" sz="1800" b="1" dirty="0">
                <a:solidFill>
                  <a:schemeClr val="accent1">
                    <a:lumMod val="75000"/>
                  </a:schemeClr>
                </a:solidFill>
                <a:latin typeface="David" panose="020E0502060401010101" pitchFamily="34" charset="-79"/>
                <a:cs typeface="David" panose="020E0502060401010101" pitchFamily="34" charset="-79"/>
              </a:rPr>
              <a:t>אשכול מדיניות- </a:t>
            </a:r>
            <a:r>
              <a:rPr lang="he-IL" sz="1800" dirty="0">
                <a:solidFill>
                  <a:schemeClr val="accent1">
                    <a:lumMod val="75000"/>
                  </a:schemeClr>
                </a:solidFill>
                <a:latin typeface="David" panose="020E0502060401010101" pitchFamily="34" charset="-79"/>
                <a:cs typeface="David" panose="020E0502060401010101" pitchFamily="34" charset="-79"/>
              </a:rPr>
              <a:t>יכולת כתיבה, ביקורת והבנה מערכתית של סביבת המדיניות. במרכזו כתיבת ניירות מדיניות ויכולת להוביל שינוי.</a:t>
            </a:r>
          </a:p>
          <a:p>
            <a:pPr>
              <a:lnSpc>
                <a:spcPct val="150000"/>
              </a:lnSpc>
              <a:buClr>
                <a:schemeClr val="accent1"/>
              </a:buClr>
            </a:pPr>
            <a:r>
              <a:rPr lang="he-IL" sz="1800" b="1" dirty="0">
                <a:solidFill>
                  <a:schemeClr val="accent1">
                    <a:lumMod val="75000"/>
                  </a:schemeClr>
                </a:solidFill>
                <a:latin typeface="David" panose="020E0502060401010101" pitchFamily="34" charset="-79"/>
                <a:cs typeface="David" panose="020E0502060401010101" pitchFamily="34" charset="-79"/>
              </a:rPr>
              <a:t>אשכול המנהיגות- </a:t>
            </a:r>
            <a:r>
              <a:rPr lang="he-IL" sz="1800" dirty="0">
                <a:solidFill>
                  <a:schemeClr val="accent1">
                    <a:lumMod val="75000"/>
                  </a:schemeClr>
                </a:solidFill>
                <a:latin typeface="David" panose="020E0502060401010101" pitchFamily="34" charset="-79"/>
                <a:cs typeface="David" panose="020E0502060401010101" pitchFamily="34" charset="-79"/>
              </a:rPr>
              <a:t>תומך את המסע האינטלקטואלי בפן האישי והארגוני הכולל סדנאות אינטנסיביות, תוכנית מנטורינג ועוד</a:t>
            </a:r>
          </a:p>
          <a:p>
            <a:pPr>
              <a:buClr>
                <a:schemeClr val="accent1"/>
              </a:buClr>
            </a:pPr>
            <a:endParaRPr lang="he-IL" sz="2000" dirty="0">
              <a:solidFill>
                <a:schemeClr val="accent1">
                  <a:lumMod val="75000"/>
                </a:schemeClr>
              </a:solidFill>
              <a:latin typeface="David" panose="020E0502060401010101" pitchFamily="34" charset="-79"/>
              <a:cs typeface="David" panose="020E0502060401010101" pitchFamily="34" charset="-79"/>
            </a:endParaRPr>
          </a:p>
        </p:txBody>
      </p:sp>
      <p:pic>
        <p:nvPicPr>
          <p:cNvPr id="4" name="תמונה 3"/>
          <p:cNvPicPr>
            <a:picLocks noChangeAspect="1"/>
          </p:cNvPicPr>
          <p:nvPr/>
        </p:nvPicPr>
        <p:blipFill>
          <a:blip r:embed="rId2"/>
          <a:stretch>
            <a:fillRect/>
          </a:stretch>
        </p:blipFill>
        <p:spPr>
          <a:xfrm>
            <a:off x="93100" y="250824"/>
            <a:ext cx="1219200" cy="2066925"/>
          </a:xfrm>
          <a:prstGeom prst="rect">
            <a:avLst/>
          </a:prstGeom>
        </p:spPr>
      </p:pic>
    </p:spTree>
    <p:extLst>
      <p:ext uri="{BB962C8B-B14F-4D97-AF65-F5344CB8AC3E}">
        <p14:creationId xmlns:p14="http://schemas.microsoft.com/office/powerpoint/2010/main" val="32804059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כותרת 1"/>
          <p:cNvSpPr>
            <a:spLocks noGrp="1"/>
          </p:cNvSpPr>
          <p:nvPr>
            <p:ph type="title" idx="4294967295"/>
          </p:nvPr>
        </p:nvSpPr>
        <p:spPr>
          <a:xfrm>
            <a:off x="877528" y="186327"/>
            <a:ext cx="10515600" cy="1325563"/>
          </a:xfrm>
        </p:spPr>
        <p:txBody>
          <a:bodyPr/>
          <a:lstStyle/>
          <a:p>
            <a:pPr algn="ctr"/>
            <a:r>
              <a:rPr lang="he-IL"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לימודי ביטחון לאומי בעולם</a:t>
            </a:r>
          </a:p>
        </p:txBody>
      </p:sp>
      <p:sp>
        <p:nvSpPr>
          <p:cNvPr id="3" name="מציין מיקום תוכן 2"/>
          <p:cNvSpPr>
            <a:spLocks noGrp="1"/>
          </p:cNvSpPr>
          <p:nvPr>
            <p:ph idx="4294967295"/>
          </p:nvPr>
        </p:nvSpPr>
        <p:spPr>
          <a:xfrm>
            <a:off x="1312300" y="1602335"/>
            <a:ext cx="9667875" cy="4351338"/>
          </a:xfrm>
        </p:spPr>
        <p:txBody>
          <a:bodyPr>
            <a:noAutofit/>
          </a:bodyPr>
          <a:lstStyle/>
          <a:p>
            <a:pPr>
              <a:lnSpc>
                <a:spcPct val="150000"/>
              </a:lnSpc>
              <a:buClr>
                <a:schemeClr val="accent1"/>
              </a:buClr>
            </a:pPr>
            <a:r>
              <a:rPr lang="he-IL" sz="2000" b="1" dirty="0">
                <a:solidFill>
                  <a:schemeClr val="accent1">
                    <a:lumMod val="75000"/>
                  </a:schemeClr>
                </a:solidFill>
                <a:latin typeface="David" panose="020E0502060401010101" pitchFamily="34" charset="-79"/>
                <a:cs typeface="David" panose="020E0502060401010101" pitchFamily="34" charset="-79"/>
              </a:rPr>
              <a:t>ללא רגל החברתית </a:t>
            </a:r>
          </a:p>
          <a:p>
            <a:pPr>
              <a:lnSpc>
                <a:spcPct val="150000"/>
              </a:lnSpc>
              <a:buClr>
                <a:schemeClr val="accent1"/>
              </a:buClr>
            </a:pPr>
            <a:r>
              <a:rPr lang="he-IL" sz="2000" b="1" dirty="0">
                <a:solidFill>
                  <a:schemeClr val="accent1">
                    <a:lumMod val="75000"/>
                  </a:schemeClr>
                </a:solidFill>
                <a:latin typeface="David" panose="020E0502060401010101" pitchFamily="34" charset="-79"/>
                <a:cs typeface="David" panose="020E0502060401010101" pitchFamily="34" charset="-79"/>
              </a:rPr>
              <a:t>בריטניה (</a:t>
            </a:r>
            <a:r>
              <a:rPr lang="en-US" sz="2000" b="1" dirty="0">
                <a:solidFill>
                  <a:schemeClr val="accent1">
                    <a:lumMod val="75000"/>
                  </a:schemeClr>
                </a:solidFill>
                <a:latin typeface="David" panose="020E0502060401010101" pitchFamily="34" charset="-79"/>
                <a:cs typeface="David" panose="020E0502060401010101" pitchFamily="34" charset="-79"/>
              </a:rPr>
              <a:t>RCDS</a:t>
            </a:r>
            <a:r>
              <a:rPr lang="he-IL" sz="2000" b="1" dirty="0">
                <a:solidFill>
                  <a:schemeClr val="accent1">
                    <a:lumMod val="75000"/>
                  </a:schemeClr>
                </a:solidFill>
                <a:latin typeface="David" panose="020E0502060401010101" pitchFamily="34" charset="-79"/>
                <a:cs typeface="David" panose="020E0502060401010101" pitchFamily="34" charset="-79"/>
              </a:rPr>
              <a:t>)- </a:t>
            </a:r>
            <a:r>
              <a:rPr lang="he-IL" sz="2000" dirty="0">
                <a:solidFill>
                  <a:schemeClr val="accent1">
                    <a:lumMod val="75000"/>
                  </a:schemeClr>
                </a:solidFill>
                <a:latin typeface="David" panose="020E0502060401010101" pitchFamily="34" charset="-79"/>
                <a:cs typeface="David" panose="020E0502060401010101" pitchFamily="34" charset="-79"/>
              </a:rPr>
              <a:t>אסטרטגיה גלובאלית ופחות ראיה ביטחונית-צבאית</a:t>
            </a:r>
          </a:p>
          <a:p>
            <a:pPr>
              <a:lnSpc>
                <a:spcPct val="150000"/>
              </a:lnSpc>
              <a:buClr>
                <a:schemeClr val="accent1"/>
              </a:buClr>
            </a:pPr>
            <a:r>
              <a:rPr lang="he-IL" sz="2000" b="1" dirty="0">
                <a:solidFill>
                  <a:schemeClr val="accent1">
                    <a:lumMod val="75000"/>
                  </a:schemeClr>
                </a:solidFill>
                <a:latin typeface="David" panose="020E0502060401010101" pitchFamily="34" charset="-79"/>
                <a:cs typeface="David" panose="020E0502060401010101" pitchFamily="34" charset="-79"/>
              </a:rPr>
              <a:t>מכללות ארה"ב- </a:t>
            </a:r>
            <a:r>
              <a:rPr lang="he-IL" sz="2000" dirty="0">
                <a:solidFill>
                  <a:schemeClr val="accent1">
                    <a:lumMod val="75000"/>
                  </a:schemeClr>
                </a:solidFill>
                <a:latin typeface="David" panose="020E0502060401010101" pitchFamily="34" charset="-79"/>
                <a:cs typeface="David" panose="020E0502060401010101" pitchFamily="34" charset="-79"/>
              </a:rPr>
              <a:t>רכיב </a:t>
            </a:r>
            <a:r>
              <a:rPr lang="he-IL" sz="2000" dirty="0" err="1">
                <a:solidFill>
                  <a:schemeClr val="accent1">
                    <a:lumMod val="75000"/>
                  </a:schemeClr>
                </a:solidFill>
                <a:latin typeface="David" panose="020E0502060401010101" pitchFamily="34" charset="-79"/>
                <a:cs typeface="David" panose="020E0502060401010101" pitchFamily="34" charset="-79"/>
              </a:rPr>
              <a:t>ג'נרי</a:t>
            </a:r>
            <a:r>
              <a:rPr lang="he-IL" sz="2000" dirty="0">
                <a:solidFill>
                  <a:schemeClr val="accent1">
                    <a:lumMod val="75000"/>
                  </a:schemeClr>
                </a:solidFill>
                <a:latin typeface="David" panose="020E0502060401010101" pitchFamily="34" charset="-79"/>
                <a:cs typeface="David" panose="020E0502060401010101" pitchFamily="34" charset="-79"/>
              </a:rPr>
              <a:t> לכולם (66%) יחד עם התמחות צבאית לפי הזרוע בה פועלת המכללה</a:t>
            </a:r>
          </a:p>
          <a:p>
            <a:pPr>
              <a:buClr>
                <a:schemeClr val="accent1"/>
              </a:buClr>
            </a:pPr>
            <a:endParaRPr lang="he-IL" sz="2000" dirty="0">
              <a:solidFill>
                <a:schemeClr val="accent1">
                  <a:lumMod val="75000"/>
                </a:schemeClr>
              </a:solidFill>
              <a:latin typeface="David" panose="020E0502060401010101" pitchFamily="34" charset="-79"/>
              <a:cs typeface="David" panose="020E0502060401010101" pitchFamily="34" charset="-79"/>
            </a:endParaRPr>
          </a:p>
        </p:txBody>
      </p:sp>
      <p:pic>
        <p:nvPicPr>
          <p:cNvPr id="4" name="תמונה 3"/>
          <p:cNvPicPr>
            <a:picLocks noChangeAspect="1"/>
          </p:cNvPicPr>
          <p:nvPr/>
        </p:nvPicPr>
        <p:blipFill>
          <a:blip r:embed="rId2"/>
          <a:stretch>
            <a:fillRect/>
          </a:stretch>
        </p:blipFill>
        <p:spPr>
          <a:xfrm>
            <a:off x="368928" y="4177979"/>
            <a:ext cx="3565120" cy="2474679"/>
          </a:xfrm>
          <a:prstGeom prst="rect">
            <a:avLst/>
          </a:prstGeom>
          <a:ln>
            <a:noFill/>
          </a:ln>
          <a:effectLst>
            <a:outerShdw blurRad="292100" dist="139700" dir="2700000" algn="tl" rotWithShape="0">
              <a:srgbClr val="333333">
                <a:alpha val="65000"/>
              </a:srgbClr>
            </a:outerShdw>
          </a:effectLst>
        </p:spPr>
      </p:pic>
      <p:pic>
        <p:nvPicPr>
          <p:cNvPr id="5" name="תמונה 4"/>
          <p:cNvPicPr>
            <a:picLocks noChangeAspect="1"/>
          </p:cNvPicPr>
          <p:nvPr/>
        </p:nvPicPr>
        <p:blipFill>
          <a:blip r:embed="rId3"/>
          <a:stretch>
            <a:fillRect/>
          </a:stretch>
        </p:blipFill>
        <p:spPr>
          <a:xfrm>
            <a:off x="4395898" y="4177979"/>
            <a:ext cx="4124465" cy="247467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108658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 name="כותרת 1"/>
          <p:cNvSpPr>
            <a:spLocks noGrp="1"/>
          </p:cNvSpPr>
          <p:nvPr>
            <p:ph type="title" idx="4294967295"/>
          </p:nvPr>
        </p:nvSpPr>
        <p:spPr>
          <a:xfrm>
            <a:off x="874713" y="1615731"/>
            <a:ext cx="10515600" cy="2367688"/>
          </a:xfrm>
        </p:spPr>
        <p:txBody>
          <a:bodyPr>
            <a:noAutofit/>
          </a:bodyPr>
          <a:lstStyle/>
          <a:p>
            <a:pPr algn="ctr">
              <a:lnSpc>
                <a:spcPct val="200000"/>
              </a:lnSpc>
            </a:pPr>
            <a:r>
              <a:rPr lang="he-IL"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מה מלמדים </a:t>
            </a:r>
            <a:r>
              <a:rPr lang="he-IL" sz="3600" b="1" dirty="0" err="1">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במב"ל</a:t>
            </a:r>
            <a:r>
              <a:rPr lang="he-IL"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t>
            </a:r>
            <a:br>
              <a:rPr lang="en-US"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br>
            <a:r>
              <a:rPr lang="he-IL" sz="2800" i="1"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a:t>
            </a:r>
            <a:r>
              <a:rPr lang="he-IL"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he-IL" sz="2800" i="1"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חקר ידיעונים (מחזור ל'-מ"ד) -</a:t>
            </a:r>
          </a:p>
        </p:txBody>
      </p:sp>
    </p:spTree>
    <p:extLst>
      <p:ext uri="{BB962C8B-B14F-4D97-AF65-F5344CB8AC3E}">
        <p14:creationId xmlns:p14="http://schemas.microsoft.com/office/powerpoint/2010/main" val="38386939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כותרת 1"/>
          <p:cNvSpPr>
            <a:spLocks noGrp="1"/>
          </p:cNvSpPr>
          <p:nvPr>
            <p:ph type="title" idx="4294967295"/>
          </p:nvPr>
        </p:nvSpPr>
        <p:spPr>
          <a:xfrm>
            <a:off x="877528" y="186327"/>
            <a:ext cx="10515600" cy="1325563"/>
          </a:xfrm>
        </p:spPr>
        <p:txBody>
          <a:bodyPr>
            <a:normAutofit/>
          </a:bodyPr>
          <a:lstStyle/>
          <a:p>
            <a:pPr algn="ctr"/>
            <a:r>
              <a:rPr lang="he-IL"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מונחים</a:t>
            </a:r>
          </a:p>
        </p:txBody>
      </p:sp>
      <p:sp>
        <p:nvSpPr>
          <p:cNvPr id="3" name="מציין מיקום תוכן 2"/>
          <p:cNvSpPr>
            <a:spLocks noGrp="1"/>
          </p:cNvSpPr>
          <p:nvPr>
            <p:ph idx="4294967295"/>
          </p:nvPr>
        </p:nvSpPr>
        <p:spPr>
          <a:xfrm>
            <a:off x="991700" y="1591698"/>
            <a:ext cx="10272252" cy="5025411"/>
          </a:xfrm>
        </p:spPr>
        <p:txBody>
          <a:bodyPr>
            <a:noAutofit/>
          </a:bodyPr>
          <a:lstStyle/>
          <a:p>
            <a:pPr marL="0" indent="0">
              <a:lnSpc>
                <a:spcPct val="150000"/>
              </a:lnSpc>
              <a:buClr>
                <a:schemeClr val="accent1"/>
              </a:buClr>
              <a:buNone/>
            </a:pPr>
            <a:r>
              <a:rPr lang="he-IL" sz="1800" b="1" dirty="0">
                <a:solidFill>
                  <a:schemeClr val="accent1">
                    <a:lumMod val="75000"/>
                  </a:schemeClr>
                </a:solidFill>
                <a:latin typeface="David" panose="020E0502060401010101" pitchFamily="34" charset="-79"/>
                <a:cs typeface="David" panose="020E0502060401010101" pitchFamily="34" charset="-79"/>
              </a:rPr>
              <a:t>קורס- </a:t>
            </a:r>
            <a:r>
              <a:rPr lang="he-IL" sz="1800" dirty="0">
                <a:solidFill>
                  <a:schemeClr val="accent1">
                    <a:lumMod val="75000"/>
                  </a:schemeClr>
                </a:solidFill>
                <a:latin typeface="David" panose="020E0502060401010101" pitchFamily="34" charset="-79"/>
                <a:cs typeface="David" panose="020E0502060401010101" pitchFamily="34" charset="-79"/>
              </a:rPr>
              <a:t>מערכת לימודית בנושא מסוים, המוכרת לקרדיטציה לתואר שני. 3 סוגי קורסים במכללה-</a:t>
            </a:r>
          </a:p>
          <a:p>
            <a:pPr marL="357188" lvl="1" indent="-273050">
              <a:lnSpc>
                <a:spcPct val="100000"/>
              </a:lnSpc>
              <a:buClr>
                <a:schemeClr val="accent1"/>
              </a:buClr>
            </a:pPr>
            <a:r>
              <a:rPr lang="he-IL" sz="1600" b="1" dirty="0">
                <a:solidFill>
                  <a:schemeClr val="accent1">
                    <a:lumMod val="75000"/>
                  </a:schemeClr>
                </a:solidFill>
                <a:latin typeface="David" panose="020E0502060401010101" pitchFamily="34" charset="-79"/>
                <a:cs typeface="David" panose="020E0502060401010101" pitchFamily="34" charset="-79"/>
              </a:rPr>
              <a:t>קורס תשתית- </a:t>
            </a:r>
            <a:r>
              <a:rPr lang="he-IL" sz="1600" dirty="0">
                <a:solidFill>
                  <a:schemeClr val="accent1">
                    <a:lumMod val="75000"/>
                  </a:schemeClr>
                </a:solidFill>
                <a:latin typeface="David" panose="020E0502060401010101" pitchFamily="34" charset="-79"/>
                <a:cs typeface="David" panose="020E0502060401010101" pitchFamily="34" charset="-79"/>
              </a:rPr>
              <a:t>עוסק בידע תשתיתי, </a:t>
            </a:r>
            <a:r>
              <a:rPr lang="he-IL" sz="1600" u="sng" dirty="0">
                <a:solidFill>
                  <a:schemeClr val="accent1">
                    <a:lumMod val="75000"/>
                  </a:schemeClr>
                </a:solidFill>
                <a:latin typeface="David" panose="020E0502060401010101" pitchFamily="34" charset="-79"/>
                <a:cs typeface="David" panose="020E0502060401010101" pitchFamily="34" charset="-79"/>
              </a:rPr>
              <a:t>כלל </a:t>
            </a:r>
            <a:r>
              <a:rPr lang="he-IL" sz="1600" u="sng" dirty="0" err="1">
                <a:solidFill>
                  <a:schemeClr val="accent1">
                    <a:lumMod val="75000"/>
                  </a:schemeClr>
                </a:solidFill>
                <a:latin typeface="David" panose="020E0502060401010101" pitchFamily="34" charset="-79"/>
                <a:cs typeface="David" panose="020E0502060401010101" pitchFamily="34" charset="-79"/>
              </a:rPr>
              <a:t>מב"לי</a:t>
            </a:r>
            <a:r>
              <a:rPr lang="he-IL" sz="1600" dirty="0">
                <a:solidFill>
                  <a:schemeClr val="accent1">
                    <a:lumMod val="75000"/>
                  </a:schemeClr>
                </a:solidFill>
                <a:latin typeface="David" panose="020E0502060401010101" pitchFamily="34" charset="-79"/>
                <a:cs typeface="David" panose="020E0502060401010101" pitchFamily="34" charset="-79"/>
              </a:rPr>
              <a:t>.</a:t>
            </a:r>
          </a:p>
          <a:p>
            <a:pPr marL="357188" lvl="1" indent="-273050">
              <a:lnSpc>
                <a:spcPct val="100000"/>
              </a:lnSpc>
              <a:buClr>
                <a:schemeClr val="accent1"/>
              </a:buClr>
            </a:pPr>
            <a:r>
              <a:rPr lang="he-IL" sz="1600" b="1" dirty="0">
                <a:solidFill>
                  <a:schemeClr val="accent1">
                    <a:lumMod val="75000"/>
                  </a:schemeClr>
                </a:solidFill>
                <a:latin typeface="David" panose="020E0502060401010101" pitchFamily="34" charset="-79"/>
                <a:cs typeface="David" panose="020E0502060401010101" pitchFamily="34" charset="-79"/>
              </a:rPr>
              <a:t>קורס עוגן- </a:t>
            </a:r>
            <a:r>
              <a:rPr lang="he-IL" sz="1600" dirty="0">
                <a:solidFill>
                  <a:schemeClr val="accent1">
                    <a:lumMod val="75000"/>
                  </a:schemeClr>
                </a:solidFill>
                <a:latin typeface="David" panose="020E0502060401010101" pitchFamily="34" charset="-79"/>
                <a:cs typeface="David" panose="020E0502060401010101" pitchFamily="34" charset="-79"/>
              </a:rPr>
              <a:t>מייצג </a:t>
            </a:r>
            <a:r>
              <a:rPr lang="he-IL" sz="1600" u="sng" dirty="0">
                <a:solidFill>
                  <a:schemeClr val="accent1">
                    <a:lumMod val="75000"/>
                  </a:schemeClr>
                </a:solidFill>
                <a:latin typeface="David" panose="020E0502060401010101" pitchFamily="34" charset="-79"/>
                <a:cs typeface="David" panose="020E0502060401010101" pitchFamily="34" charset="-79"/>
              </a:rPr>
              <a:t>אשכול מרכזי </a:t>
            </a:r>
            <a:r>
              <a:rPr lang="he-IL" sz="1600" u="sng" dirty="0" err="1">
                <a:solidFill>
                  <a:schemeClr val="accent1">
                    <a:lumMod val="75000"/>
                  </a:schemeClr>
                </a:solidFill>
                <a:latin typeface="David" panose="020E0502060401010101" pitchFamily="34" charset="-79"/>
                <a:cs typeface="David" panose="020E0502060401010101" pitchFamily="34" charset="-79"/>
              </a:rPr>
              <a:t>בבטל"ם</a:t>
            </a:r>
            <a:r>
              <a:rPr lang="he-IL" sz="1600" u="sng" dirty="0">
                <a:solidFill>
                  <a:schemeClr val="accent1">
                    <a:lumMod val="75000"/>
                  </a:schemeClr>
                </a:solidFill>
                <a:latin typeface="David" panose="020E0502060401010101" pitchFamily="34" charset="-79"/>
                <a:cs typeface="David" panose="020E0502060401010101" pitchFamily="34" charset="-79"/>
              </a:rPr>
              <a:t> </a:t>
            </a:r>
            <a:r>
              <a:rPr lang="he-IL" sz="1600" dirty="0">
                <a:solidFill>
                  <a:schemeClr val="accent1">
                    <a:lumMod val="75000"/>
                  </a:schemeClr>
                </a:solidFill>
                <a:latin typeface="David" panose="020E0502060401010101" pitchFamily="34" charset="-79"/>
                <a:cs typeface="David" panose="020E0502060401010101" pitchFamily="34" charset="-79"/>
              </a:rPr>
              <a:t>ומהווה יסודות מרכזיים באותו התחום.</a:t>
            </a:r>
          </a:p>
          <a:p>
            <a:pPr marL="357188" lvl="1" indent="-273050">
              <a:lnSpc>
                <a:spcPct val="100000"/>
              </a:lnSpc>
              <a:buClr>
                <a:schemeClr val="accent1"/>
              </a:buClr>
            </a:pPr>
            <a:r>
              <a:rPr lang="he-IL" sz="1600" b="1" dirty="0">
                <a:solidFill>
                  <a:schemeClr val="accent1">
                    <a:lumMod val="75000"/>
                  </a:schemeClr>
                </a:solidFill>
                <a:latin typeface="David" panose="020E0502060401010101" pitchFamily="34" charset="-79"/>
                <a:cs typeface="David" panose="020E0502060401010101" pitchFamily="34" charset="-79"/>
              </a:rPr>
              <a:t>קורס</a:t>
            </a:r>
            <a:r>
              <a:rPr lang="en-US" sz="1600" b="1" dirty="0">
                <a:solidFill>
                  <a:schemeClr val="accent1">
                    <a:lumMod val="75000"/>
                  </a:schemeClr>
                </a:solidFill>
                <a:latin typeface="David" panose="020E0502060401010101" pitchFamily="34" charset="-79"/>
                <a:cs typeface="David" panose="020E0502060401010101" pitchFamily="34" charset="-79"/>
              </a:rPr>
              <a:t> </a:t>
            </a:r>
            <a:r>
              <a:rPr lang="he-IL" sz="1600" b="1" dirty="0">
                <a:solidFill>
                  <a:schemeClr val="accent1">
                    <a:lumMod val="75000"/>
                  </a:schemeClr>
                </a:solidFill>
                <a:latin typeface="David" panose="020E0502060401010101" pitchFamily="34" charset="-79"/>
                <a:cs typeface="David" panose="020E0502060401010101" pitchFamily="34" charset="-79"/>
              </a:rPr>
              <a:t>בחירה- </a:t>
            </a:r>
            <a:r>
              <a:rPr lang="he-IL" sz="1600" dirty="0">
                <a:solidFill>
                  <a:schemeClr val="accent1">
                    <a:lumMod val="75000"/>
                  </a:schemeClr>
                </a:solidFill>
                <a:latin typeface="David" panose="020E0502060401010101" pitchFamily="34" charset="-79"/>
                <a:cs typeface="David" panose="020E0502060401010101" pitchFamily="34" charset="-79"/>
              </a:rPr>
              <a:t>מהווה ראשיתה של מגמה ומוקדש להעמקה בנושא מסוים. חלקם מועברים בצורת סמינר</a:t>
            </a:r>
          </a:p>
          <a:p>
            <a:pPr marL="0" indent="0">
              <a:lnSpc>
                <a:spcPct val="150000"/>
              </a:lnSpc>
              <a:buClr>
                <a:schemeClr val="accent1"/>
              </a:buClr>
              <a:buNone/>
            </a:pPr>
            <a:r>
              <a:rPr lang="he-IL" sz="1800" b="1" dirty="0">
                <a:solidFill>
                  <a:schemeClr val="accent1">
                    <a:lumMod val="75000"/>
                  </a:schemeClr>
                </a:solidFill>
                <a:latin typeface="David" panose="020E0502060401010101" pitchFamily="34" charset="-79"/>
                <a:cs typeface="David" panose="020E0502060401010101" pitchFamily="34" charset="-79"/>
              </a:rPr>
              <a:t>נקודת זכות (נ"ז)- </a:t>
            </a:r>
            <a:r>
              <a:rPr lang="he-IL" sz="1800" dirty="0">
                <a:solidFill>
                  <a:schemeClr val="accent1">
                    <a:lumMod val="75000"/>
                  </a:schemeClr>
                </a:solidFill>
                <a:latin typeface="David" panose="020E0502060401010101" pitchFamily="34" charset="-79"/>
                <a:cs typeface="David" panose="020E0502060401010101" pitchFamily="34" charset="-79"/>
              </a:rPr>
              <a:t>14 מפגשים בני שעה  (או 7 משכי מב"ל). לדוגמא- </a:t>
            </a:r>
            <a:r>
              <a:rPr lang="he-IL" sz="1800" u="sng" dirty="0">
                <a:solidFill>
                  <a:schemeClr val="accent1">
                    <a:lumMod val="75000"/>
                  </a:schemeClr>
                </a:solidFill>
                <a:latin typeface="David" panose="020E0502060401010101" pitchFamily="34" charset="-79"/>
                <a:cs typeface="David" panose="020E0502060401010101" pitchFamily="34" charset="-79"/>
              </a:rPr>
              <a:t>סמינר בן 2 נ"ז </a:t>
            </a:r>
            <a:r>
              <a:rPr lang="he-IL" sz="1800" dirty="0">
                <a:solidFill>
                  <a:schemeClr val="accent1">
                    <a:lumMod val="75000"/>
                  </a:schemeClr>
                </a:solidFill>
                <a:latin typeface="David" panose="020E0502060401010101" pitchFamily="34" charset="-79"/>
                <a:cs typeface="David" panose="020E0502060401010101" pitchFamily="34" charset="-79"/>
              </a:rPr>
              <a:t>ניתן לסיום ב- 3 ימי לימוד רצופים</a:t>
            </a:r>
          </a:p>
          <a:p>
            <a:pPr marL="0" lvl="1" indent="0">
              <a:lnSpc>
                <a:spcPct val="150000"/>
              </a:lnSpc>
              <a:spcBef>
                <a:spcPts val="1000"/>
              </a:spcBef>
              <a:buClr>
                <a:schemeClr val="accent1"/>
              </a:buClr>
              <a:buNone/>
            </a:pPr>
            <a:r>
              <a:rPr lang="he-IL" sz="1800" b="1" dirty="0">
                <a:solidFill>
                  <a:schemeClr val="accent1">
                    <a:lumMod val="75000"/>
                  </a:schemeClr>
                </a:solidFill>
                <a:latin typeface="David" panose="020E0502060401010101" pitchFamily="34" charset="-79"/>
                <a:cs typeface="David" panose="020E0502060401010101" pitchFamily="34" charset="-79"/>
              </a:rPr>
              <a:t>אשכול </a:t>
            </a:r>
            <a:r>
              <a:rPr lang="he-IL" sz="1800" dirty="0">
                <a:solidFill>
                  <a:schemeClr val="accent1">
                    <a:lumMod val="75000"/>
                  </a:schemeClr>
                </a:solidFill>
                <a:latin typeface="David" panose="020E0502060401010101" pitchFamily="34" charset="-79"/>
                <a:cs typeface="David" panose="020E0502060401010101" pitchFamily="34" charset="-79"/>
              </a:rPr>
              <a:t>(לפעמים גם רגל או ציר)- מספר קורסים , סדנאות ותהליכי למידה אשר הסך השלם שלהם מייצג תבנית עומק של </a:t>
            </a:r>
            <a:r>
              <a:rPr lang="he-IL" sz="1800" dirty="0" err="1">
                <a:solidFill>
                  <a:schemeClr val="accent1">
                    <a:lumMod val="75000"/>
                  </a:schemeClr>
                </a:solidFill>
                <a:latin typeface="David" panose="020E0502060401010101" pitchFamily="34" charset="-79"/>
                <a:cs typeface="David" panose="020E0502060401010101" pitchFamily="34" charset="-79"/>
              </a:rPr>
              <a:t>לימדי</a:t>
            </a:r>
            <a:r>
              <a:rPr lang="he-IL" sz="1800" dirty="0">
                <a:solidFill>
                  <a:schemeClr val="accent1">
                    <a:lumMod val="75000"/>
                  </a:schemeClr>
                </a:solidFill>
                <a:latin typeface="David" panose="020E0502060401010101" pitchFamily="34" charset="-79"/>
                <a:cs typeface="David" panose="020E0502060401010101" pitchFamily="34" charset="-79"/>
              </a:rPr>
              <a:t> תחום מרכזי. במב"ל</a:t>
            </a:r>
            <a:r>
              <a:rPr lang="he-IL" sz="1800" b="1" dirty="0">
                <a:solidFill>
                  <a:schemeClr val="accent1">
                    <a:lumMod val="75000"/>
                  </a:schemeClr>
                </a:solidFill>
                <a:latin typeface="David" panose="020E0502060401010101" pitchFamily="34" charset="-79"/>
                <a:cs typeface="David" panose="020E0502060401010101" pitchFamily="34" charset="-79"/>
              </a:rPr>
              <a:t> 6 אשכולות מרכזיים</a:t>
            </a:r>
            <a:r>
              <a:rPr lang="he-IL" sz="1800" dirty="0">
                <a:solidFill>
                  <a:schemeClr val="accent1">
                    <a:lumMod val="75000"/>
                  </a:schemeClr>
                </a:solidFill>
                <a:latin typeface="David" panose="020E0502060401010101" pitchFamily="34" charset="-79"/>
                <a:cs typeface="David" panose="020E0502060401010101" pitchFamily="34" charset="-79"/>
              </a:rPr>
              <a:t>: </a:t>
            </a:r>
            <a:r>
              <a:rPr lang="he-IL" sz="1800" b="1" dirty="0">
                <a:solidFill>
                  <a:schemeClr val="accent1">
                    <a:lumMod val="75000"/>
                  </a:schemeClr>
                </a:solidFill>
                <a:latin typeface="David" panose="020E0502060401010101" pitchFamily="34" charset="-79"/>
                <a:cs typeface="David" panose="020E0502060401010101" pitchFamily="34" charset="-79"/>
              </a:rPr>
              <a:t>(1) </a:t>
            </a:r>
            <a:r>
              <a:rPr lang="he-IL" sz="1800" dirty="0">
                <a:solidFill>
                  <a:schemeClr val="accent1">
                    <a:lumMod val="75000"/>
                  </a:schemeClr>
                </a:solidFill>
                <a:latin typeface="David" panose="020E0502060401010101" pitchFamily="34" charset="-79"/>
                <a:cs typeface="David" panose="020E0502060401010101" pitchFamily="34" charset="-79"/>
              </a:rPr>
              <a:t>הביטחון הלאומי- מתכלל את כלל לימוד הביטחון הלאומי</a:t>
            </a:r>
            <a:r>
              <a:rPr lang="en-US" sz="1800" dirty="0">
                <a:solidFill>
                  <a:schemeClr val="accent1">
                    <a:lumMod val="75000"/>
                  </a:schemeClr>
                </a:solidFill>
                <a:latin typeface="David" panose="020E0502060401010101" pitchFamily="34" charset="-79"/>
                <a:cs typeface="David" panose="020E0502060401010101" pitchFamily="34" charset="-79"/>
              </a:rPr>
              <a:t>;</a:t>
            </a:r>
            <a:r>
              <a:rPr lang="he-IL" sz="1800" dirty="0">
                <a:solidFill>
                  <a:schemeClr val="accent1">
                    <a:lumMod val="75000"/>
                  </a:schemeClr>
                </a:solidFill>
                <a:latin typeface="David" panose="020E0502060401010101" pitchFamily="34" charset="-79"/>
                <a:cs typeface="David" panose="020E0502060401010101" pitchFamily="34" charset="-79"/>
              </a:rPr>
              <a:t> </a:t>
            </a:r>
            <a:r>
              <a:rPr lang="he-IL" sz="1800" b="1" dirty="0">
                <a:solidFill>
                  <a:schemeClr val="accent1">
                    <a:lumMod val="75000"/>
                  </a:schemeClr>
                </a:solidFill>
                <a:latin typeface="David" panose="020E0502060401010101" pitchFamily="34" charset="-79"/>
                <a:cs typeface="David" panose="020E0502060401010101" pitchFamily="34" charset="-79"/>
              </a:rPr>
              <a:t>(2) </a:t>
            </a:r>
            <a:r>
              <a:rPr lang="he-IL" sz="1800" dirty="0">
                <a:solidFill>
                  <a:schemeClr val="accent1">
                    <a:lumMod val="75000"/>
                  </a:schemeClr>
                </a:solidFill>
                <a:latin typeface="David" panose="020E0502060401010101" pitchFamily="34" charset="-79"/>
                <a:cs typeface="David" panose="020E0502060401010101" pitchFamily="34" charset="-79"/>
              </a:rPr>
              <a:t>מדינאות ויחסי חוץ</a:t>
            </a:r>
            <a:r>
              <a:rPr lang="en-US" sz="1800" dirty="0">
                <a:solidFill>
                  <a:schemeClr val="accent1">
                    <a:lumMod val="75000"/>
                  </a:schemeClr>
                </a:solidFill>
                <a:latin typeface="David" panose="020E0502060401010101" pitchFamily="34" charset="-79"/>
                <a:cs typeface="David" panose="020E0502060401010101" pitchFamily="34" charset="-79"/>
              </a:rPr>
              <a:t>;</a:t>
            </a:r>
            <a:r>
              <a:rPr lang="he-IL" sz="1800" dirty="0">
                <a:solidFill>
                  <a:schemeClr val="accent1">
                    <a:lumMod val="75000"/>
                  </a:schemeClr>
                </a:solidFill>
                <a:latin typeface="David" panose="020E0502060401010101" pitchFamily="34" charset="-79"/>
                <a:cs typeface="David" panose="020E0502060401010101" pitchFamily="34" charset="-79"/>
              </a:rPr>
              <a:t> </a:t>
            </a:r>
            <a:r>
              <a:rPr lang="he-IL" sz="1800" b="1" dirty="0">
                <a:solidFill>
                  <a:schemeClr val="accent1">
                    <a:lumMod val="75000"/>
                  </a:schemeClr>
                </a:solidFill>
                <a:latin typeface="David" panose="020E0502060401010101" pitchFamily="34" charset="-79"/>
                <a:cs typeface="David" panose="020E0502060401010101" pitchFamily="34" charset="-79"/>
              </a:rPr>
              <a:t>(3) </a:t>
            </a:r>
            <a:r>
              <a:rPr lang="he-IL" sz="1800" dirty="0">
                <a:solidFill>
                  <a:schemeClr val="accent1">
                    <a:lumMod val="75000"/>
                  </a:schemeClr>
                </a:solidFill>
                <a:latin typeface="David" panose="020E0502060401010101" pitchFamily="34" charset="-79"/>
                <a:cs typeface="David" panose="020E0502060401010101" pitchFamily="34" charset="-79"/>
              </a:rPr>
              <a:t>הביטחון</a:t>
            </a:r>
            <a:r>
              <a:rPr lang="en-US" sz="1800" dirty="0">
                <a:solidFill>
                  <a:schemeClr val="accent1">
                    <a:lumMod val="75000"/>
                  </a:schemeClr>
                </a:solidFill>
                <a:latin typeface="David" panose="020E0502060401010101" pitchFamily="34" charset="-79"/>
                <a:cs typeface="David" panose="020E0502060401010101" pitchFamily="34" charset="-79"/>
              </a:rPr>
              <a:t>;</a:t>
            </a:r>
            <a:r>
              <a:rPr lang="he-IL" sz="1800" dirty="0">
                <a:solidFill>
                  <a:schemeClr val="accent1">
                    <a:lumMod val="75000"/>
                  </a:schemeClr>
                </a:solidFill>
                <a:latin typeface="David" panose="020E0502060401010101" pitchFamily="34" charset="-79"/>
                <a:cs typeface="David" panose="020E0502060401010101" pitchFamily="34" charset="-79"/>
              </a:rPr>
              <a:t> </a:t>
            </a:r>
            <a:r>
              <a:rPr lang="he-IL" sz="1800" b="1" dirty="0">
                <a:solidFill>
                  <a:schemeClr val="accent1">
                    <a:lumMod val="75000"/>
                  </a:schemeClr>
                </a:solidFill>
                <a:latin typeface="David" panose="020E0502060401010101" pitchFamily="34" charset="-79"/>
                <a:cs typeface="David" panose="020E0502060401010101" pitchFamily="34" charset="-79"/>
              </a:rPr>
              <a:t>(4) </a:t>
            </a:r>
            <a:r>
              <a:rPr lang="he-IL" sz="1800" dirty="0">
                <a:solidFill>
                  <a:schemeClr val="accent1">
                    <a:lumMod val="75000"/>
                  </a:schemeClr>
                </a:solidFill>
                <a:latin typeface="David" panose="020E0502060401010101" pitchFamily="34" charset="-79"/>
                <a:cs typeface="David" panose="020E0502060401010101" pitchFamily="34" charset="-79"/>
              </a:rPr>
              <a:t>החברה</a:t>
            </a:r>
            <a:r>
              <a:rPr lang="en-US" sz="1800" dirty="0">
                <a:solidFill>
                  <a:schemeClr val="accent1">
                    <a:lumMod val="75000"/>
                  </a:schemeClr>
                </a:solidFill>
                <a:latin typeface="David" panose="020E0502060401010101" pitchFamily="34" charset="-79"/>
                <a:cs typeface="David" panose="020E0502060401010101" pitchFamily="34" charset="-79"/>
              </a:rPr>
              <a:t>;</a:t>
            </a:r>
            <a:r>
              <a:rPr lang="he-IL" sz="1800" dirty="0">
                <a:solidFill>
                  <a:schemeClr val="accent1">
                    <a:lumMod val="75000"/>
                  </a:schemeClr>
                </a:solidFill>
                <a:latin typeface="David" panose="020E0502060401010101" pitchFamily="34" charset="-79"/>
                <a:cs typeface="David" panose="020E0502060401010101" pitchFamily="34" charset="-79"/>
              </a:rPr>
              <a:t> </a:t>
            </a:r>
            <a:r>
              <a:rPr lang="he-IL" sz="1800" b="1" dirty="0">
                <a:solidFill>
                  <a:schemeClr val="accent1">
                    <a:lumMod val="75000"/>
                  </a:schemeClr>
                </a:solidFill>
                <a:latin typeface="David" panose="020E0502060401010101" pitchFamily="34" charset="-79"/>
                <a:cs typeface="David" panose="020E0502060401010101" pitchFamily="34" charset="-79"/>
              </a:rPr>
              <a:t>(5) </a:t>
            </a:r>
            <a:r>
              <a:rPr lang="he-IL" sz="1800" dirty="0">
                <a:solidFill>
                  <a:schemeClr val="accent1">
                    <a:lumMod val="75000"/>
                  </a:schemeClr>
                </a:solidFill>
                <a:latin typeface="David" panose="020E0502060401010101" pitchFamily="34" charset="-79"/>
                <a:cs typeface="David" panose="020E0502060401010101" pitchFamily="34" charset="-79"/>
              </a:rPr>
              <a:t>הכלכלה</a:t>
            </a:r>
            <a:r>
              <a:rPr lang="en-US" sz="1800" dirty="0">
                <a:solidFill>
                  <a:schemeClr val="accent1">
                    <a:lumMod val="75000"/>
                  </a:schemeClr>
                </a:solidFill>
                <a:latin typeface="David" panose="020E0502060401010101" pitchFamily="34" charset="-79"/>
                <a:cs typeface="David" panose="020E0502060401010101" pitchFamily="34" charset="-79"/>
              </a:rPr>
              <a:t>;</a:t>
            </a:r>
            <a:r>
              <a:rPr lang="he-IL" sz="1800" dirty="0">
                <a:solidFill>
                  <a:schemeClr val="accent1">
                    <a:lumMod val="75000"/>
                  </a:schemeClr>
                </a:solidFill>
                <a:latin typeface="David" panose="020E0502060401010101" pitchFamily="34" charset="-79"/>
                <a:cs typeface="David" panose="020E0502060401010101" pitchFamily="34" charset="-79"/>
              </a:rPr>
              <a:t> </a:t>
            </a:r>
            <a:r>
              <a:rPr lang="he-IL" sz="1800" b="1" dirty="0">
                <a:solidFill>
                  <a:schemeClr val="accent1">
                    <a:lumMod val="75000"/>
                  </a:schemeClr>
                </a:solidFill>
                <a:latin typeface="David" panose="020E0502060401010101" pitchFamily="34" charset="-79"/>
                <a:cs typeface="David" panose="020E0502060401010101" pitchFamily="34" charset="-79"/>
              </a:rPr>
              <a:t>(6) </a:t>
            </a:r>
            <a:r>
              <a:rPr lang="he-IL" sz="1800" dirty="0">
                <a:solidFill>
                  <a:schemeClr val="accent1">
                    <a:lumMod val="75000"/>
                  </a:schemeClr>
                </a:solidFill>
                <a:latin typeface="David" panose="020E0502060401010101" pitchFamily="34" charset="-79"/>
                <a:cs typeface="David" panose="020E0502060401010101" pitchFamily="34" charset="-79"/>
              </a:rPr>
              <a:t>המנהיגות והניהול</a:t>
            </a:r>
          </a:p>
          <a:p>
            <a:pPr marL="0" lvl="1" indent="0">
              <a:lnSpc>
                <a:spcPct val="150000"/>
              </a:lnSpc>
              <a:spcBef>
                <a:spcPts val="1000"/>
              </a:spcBef>
              <a:buClr>
                <a:schemeClr val="accent1"/>
              </a:buClr>
              <a:buNone/>
            </a:pPr>
            <a:r>
              <a:rPr lang="he-IL" sz="1800" b="1" dirty="0">
                <a:solidFill>
                  <a:schemeClr val="accent1">
                    <a:lumMod val="75000"/>
                  </a:schemeClr>
                </a:solidFill>
                <a:latin typeface="David" panose="020E0502060401010101" pitchFamily="34" charset="-79"/>
                <a:cs typeface="David" panose="020E0502060401010101" pitchFamily="34" charset="-79"/>
              </a:rPr>
              <a:t>מגמה- </a:t>
            </a:r>
            <a:r>
              <a:rPr lang="he-IL" sz="1800" dirty="0">
                <a:solidFill>
                  <a:schemeClr val="accent1">
                    <a:lumMod val="75000"/>
                  </a:schemeClr>
                </a:solidFill>
                <a:latin typeface="David" panose="020E0502060401010101" pitchFamily="34" charset="-79"/>
                <a:cs typeface="David" panose="020E0502060401010101" pitchFamily="34" charset="-79"/>
              </a:rPr>
              <a:t>תחום התמחות המושתת על </a:t>
            </a:r>
            <a:r>
              <a:rPr lang="he-IL" sz="1800" b="1" dirty="0">
                <a:solidFill>
                  <a:schemeClr val="accent1">
                    <a:lumMod val="75000"/>
                  </a:schemeClr>
                </a:solidFill>
                <a:latin typeface="David" panose="020E0502060401010101" pitchFamily="34" charset="-79"/>
                <a:cs typeface="David" panose="020E0502060401010101" pitchFamily="34" charset="-79"/>
              </a:rPr>
              <a:t>מיזוג בין שתי אשכולות </a:t>
            </a:r>
            <a:r>
              <a:rPr lang="he-IL" sz="1800" dirty="0">
                <a:solidFill>
                  <a:schemeClr val="accent1">
                    <a:lumMod val="75000"/>
                  </a:schemeClr>
                </a:solidFill>
                <a:latin typeface="David" panose="020E0502060401010101" pitchFamily="34" charset="-79"/>
                <a:cs typeface="David" panose="020E0502060401010101" pitchFamily="34" charset="-79"/>
              </a:rPr>
              <a:t>לימוד על מנת ליצור עומק לימודי. שתי המגמות הן-</a:t>
            </a:r>
            <a:r>
              <a:rPr lang="he-IL" sz="1800" b="1" dirty="0">
                <a:solidFill>
                  <a:schemeClr val="accent1">
                    <a:lumMod val="75000"/>
                  </a:schemeClr>
                </a:solidFill>
                <a:latin typeface="David" panose="020E0502060401010101" pitchFamily="34" charset="-79"/>
                <a:cs typeface="David" panose="020E0502060401010101" pitchFamily="34" charset="-79"/>
              </a:rPr>
              <a:t> (1) </a:t>
            </a:r>
            <a:r>
              <a:rPr lang="he-IL" sz="1800" dirty="0">
                <a:solidFill>
                  <a:schemeClr val="accent1">
                    <a:lumMod val="75000"/>
                  </a:schemeClr>
                </a:solidFill>
                <a:latin typeface="David" panose="020E0502060401010101" pitchFamily="34" charset="-79"/>
                <a:cs typeface="David" panose="020E0502060401010101" pitchFamily="34" charset="-79"/>
              </a:rPr>
              <a:t>מגמת </a:t>
            </a:r>
            <a:r>
              <a:rPr lang="he-IL" sz="1800" u="sng" dirty="0">
                <a:solidFill>
                  <a:schemeClr val="accent1">
                    <a:lumMod val="75000"/>
                  </a:schemeClr>
                </a:solidFill>
                <a:latin typeface="David" panose="020E0502060401010101" pitchFamily="34" charset="-79"/>
                <a:cs typeface="David" panose="020E0502060401010101" pitchFamily="34" charset="-79"/>
              </a:rPr>
              <a:t>ביטחון ומדינאות</a:t>
            </a:r>
            <a:r>
              <a:rPr lang="en-US" sz="1800" dirty="0">
                <a:solidFill>
                  <a:schemeClr val="accent1">
                    <a:lumMod val="75000"/>
                  </a:schemeClr>
                </a:solidFill>
                <a:latin typeface="David" panose="020E0502060401010101" pitchFamily="34" charset="-79"/>
                <a:cs typeface="David" panose="020E0502060401010101" pitchFamily="34" charset="-79"/>
              </a:rPr>
              <a:t>;</a:t>
            </a:r>
            <a:r>
              <a:rPr lang="he-IL" sz="1800" dirty="0">
                <a:solidFill>
                  <a:schemeClr val="accent1">
                    <a:lumMod val="75000"/>
                  </a:schemeClr>
                </a:solidFill>
                <a:latin typeface="David" panose="020E0502060401010101" pitchFamily="34" charset="-79"/>
                <a:cs typeface="David" panose="020E0502060401010101" pitchFamily="34" charset="-79"/>
              </a:rPr>
              <a:t> </a:t>
            </a:r>
            <a:r>
              <a:rPr lang="he-IL" sz="1800" b="1" dirty="0">
                <a:solidFill>
                  <a:schemeClr val="accent1">
                    <a:lumMod val="75000"/>
                  </a:schemeClr>
                </a:solidFill>
                <a:latin typeface="David" panose="020E0502060401010101" pitchFamily="34" charset="-79"/>
                <a:cs typeface="David" panose="020E0502060401010101" pitchFamily="34" charset="-79"/>
              </a:rPr>
              <a:t>(2) </a:t>
            </a:r>
            <a:r>
              <a:rPr lang="he-IL" sz="1800" dirty="0">
                <a:solidFill>
                  <a:schemeClr val="accent1">
                    <a:lumMod val="75000"/>
                  </a:schemeClr>
                </a:solidFill>
                <a:latin typeface="David" panose="020E0502060401010101" pitchFamily="34" charset="-79"/>
                <a:cs typeface="David" panose="020E0502060401010101" pitchFamily="34" charset="-79"/>
              </a:rPr>
              <a:t>מגמת </a:t>
            </a:r>
            <a:r>
              <a:rPr lang="he-IL" sz="1800" u="sng" dirty="0">
                <a:solidFill>
                  <a:schemeClr val="accent1">
                    <a:lumMod val="75000"/>
                  </a:schemeClr>
                </a:solidFill>
                <a:latin typeface="David" panose="020E0502060401010101" pitchFamily="34" charset="-79"/>
                <a:cs typeface="David" panose="020E0502060401010101" pitchFamily="34" charset="-79"/>
              </a:rPr>
              <a:t>כלכלה וחברה</a:t>
            </a:r>
          </a:p>
          <a:p>
            <a:pPr marL="0" lvl="1" indent="0">
              <a:lnSpc>
                <a:spcPct val="150000"/>
              </a:lnSpc>
              <a:spcBef>
                <a:spcPts val="1000"/>
              </a:spcBef>
              <a:buClr>
                <a:schemeClr val="accent1"/>
              </a:buClr>
              <a:buNone/>
            </a:pPr>
            <a:r>
              <a:rPr lang="he-IL" sz="1800" b="1" dirty="0">
                <a:solidFill>
                  <a:schemeClr val="accent1">
                    <a:lumMod val="75000"/>
                  </a:schemeClr>
                </a:solidFill>
                <a:latin typeface="David" panose="020E0502060401010101" pitchFamily="34" charset="-79"/>
                <a:cs typeface="David" panose="020E0502060401010101" pitchFamily="34" charset="-79"/>
              </a:rPr>
              <a:t>התמחות-</a:t>
            </a:r>
            <a:r>
              <a:rPr lang="he-IL" sz="1800" dirty="0">
                <a:solidFill>
                  <a:schemeClr val="accent1">
                    <a:lumMod val="75000"/>
                  </a:schemeClr>
                </a:solidFill>
                <a:latin typeface="David" panose="020E0502060401010101" pitchFamily="34" charset="-79"/>
                <a:cs typeface="David" panose="020E0502060401010101" pitchFamily="34" charset="-79"/>
              </a:rPr>
              <a:t> כיום הכוונה ללימודי תואר שני במדע המדינה </a:t>
            </a:r>
            <a:r>
              <a:rPr lang="he-IL" sz="1800" b="1" dirty="0">
                <a:solidFill>
                  <a:schemeClr val="accent1">
                    <a:lumMod val="75000"/>
                  </a:schemeClr>
                </a:solidFill>
                <a:latin typeface="David" panose="020E0502060401010101" pitchFamily="34" charset="-79"/>
                <a:cs typeface="David" panose="020E0502060401010101" pitchFamily="34" charset="-79"/>
              </a:rPr>
              <a:t>בהתמחות</a:t>
            </a:r>
            <a:r>
              <a:rPr lang="he-IL" sz="1800" dirty="0">
                <a:solidFill>
                  <a:schemeClr val="accent1">
                    <a:lumMod val="75000"/>
                  </a:schemeClr>
                </a:solidFill>
                <a:latin typeface="David" panose="020E0502060401010101" pitchFamily="34" charset="-79"/>
                <a:cs typeface="David" panose="020E0502060401010101" pitchFamily="34" charset="-79"/>
              </a:rPr>
              <a:t> </a:t>
            </a:r>
            <a:r>
              <a:rPr lang="he-IL" sz="1800" u="sng" dirty="0">
                <a:solidFill>
                  <a:schemeClr val="accent1">
                    <a:lumMod val="75000"/>
                  </a:schemeClr>
                </a:solidFill>
                <a:latin typeface="David" panose="020E0502060401010101" pitchFamily="34" charset="-79"/>
                <a:cs typeface="David" panose="020E0502060401010101" pitchFamily="34" charset="-79"/>
              </a:rPr>
              <a:t>בתחום הביטחון הלאומי</a:t>
            </a:r>
          </a:p>
          <a:p>
            <a:pPr>
              <a:buClr>
                <a:schemeClr val="accent1"/>
              </a:buClr>
            </a:pPr>
            <a:endParaRPr lang="he-IL" sz="2000" dirty="0">
              <a:solidFill>
                <a:schemeClr val="accent1">
                  <a:lumMod val="75000"/>
                </a:schemeClr>
              </a:solidFill>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32523738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כותרת 1"/>
          <p:cNvSpPr>
            <a:spLocks noGrp="1"/>
          </p:cNvSpPr>
          <p:nvPr>
            <p:ph type="title" idx="4294967295"/>
          </p:nvPr>
        </p:nvSpPr>
        <p:spPr>
          <a:xfrm>
            <a:off x="877528" y="186327"/>
            <a:ext cx="10515600" cy="1325563"/>
          </a:xfrm>
        </p:spPr>
        <p:txBody>
          <a:bodyPr>
            <a:normAutofit/>
          </a:bodyPr>
          <a:lstStyle/>
          <a:p>
            <a:pPr algn="ctr"/>
            <a:r>
              <a:rPr lang="he-IL"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מונחים</a:t>
            </a:r>
          </a:p>
        </p:txBody>
      </p:sp>
      <p:sp>
        <p:nvSpPr>
          <p:cNvPr id="3" name="מציין מיקום תוכן 2"/>
          <p:cNvSpPr>
            <a:spLocks noGrp="1"/>
          </p:cNvSpPr>
          <p:nvPr>
            <p:ph idx="4294967295"/>
          </p:nvPr>
        </p:nvSpPr>
        <p:spPr>
          <a:xfrm>
            <a:off x="952840" y="1591699"/>
            <a:ext cx="10334588" cy="4767060"/>
          </a:xfrm>
        </p:spPr>
        <p:txBody>
          <a:bodyPr>
            <a:noAutofit/>
          </a:bodyPr>
          <a:lstStyle/>
          <a:p>
            <a:pPr marL="0" indent="0">
              <a:lnSpc>
                <a:spcPct val="150000"/>
              </a:lnSpc>
              <a:buClr>
                <a:schemeClr val="accent1"/>
              </a:buClr>
              <a:buNone/>
            </a:pPr>
            <a:r>
              <a:rPr lang="he-IL" sz="1800" b="1" dirty="0">
                <a:solidFill>
                  <a:schemeClr val="accent1">
                    <a:lumMod val="75000"/>
                  </a:schemeClr>
                </a:solidFill>
                <a:latin typeface="David" panose="020E0502060401010101" pitchFamily="34" charset="-79"/>
                <a:cs typeface="David" panose="020E0502060401010101" pitchFamily="34" charset="-79"/>
              </a:rPr>
              <a:t>עונת לימודי התשתית </a:t>
            </a:r>
            <a:r>
              <a:rPr lang="he-IL" sz="1800" b="1" dirty="0">
                <a:solidFill>
                  <a:srgbClr val="FF0000"/>
                </a:solidFill>
                <a:latin typeface="David" panose="020E0502060401010101" pitchFamily="34" charset="-79"/>
                <a:cs typeface="David" panose="020E0502060401010101" pitchFamily="34" charset="-79"/>
              </a:rPr>
              <a:t>(הבסיס</a:t>
            </a:r>
            <a:r>
              <a:rPr lang="en-US" sz="1800" b="1" dirty="0">
                <a:solidFill>
                  <a:srgbClr val="FF0000"/>
                </a:solidFill>
                <a:latin typeface="David" panose="020E0502060401010101" pitchFamily="34" charset="-79"/>
                <a:cs typeface="David" panose="020E0502060401010101" pitchFamily="34" charset="-79"/>
              </a:rPr>
              <a:t>/</a:t>
            </a:r>
            <a:r>
              <a:rPr lang="he-IL" sz="1800" b="1" dirty="0">
                <a:solidFill>
                  <a:srgbClr val="FF0000"/>
                </a:solidFill>
                <a:latin typeface="David" panose="020E0502060401010101" pitchFamily="34" charset="-79"/>
                <a:cs typeface="David" panose="020E0502060401010101" pitchFamily="34" charset="-79"/>
              </a:rPr>
              <a:t>היסודות) </a:t>
            </a:r>
            <a:r>
              <a:rPr lang="he-IL" sz="1800" dirty="0">
                <a:solidFill>
                  <a:schemeClr val="accent1">
                    <a:lumMod val="75000"/>
                  </a:schemeClr>
                </a:solidFill>
                <a:latin typeface="David" panose="020E0502060401010101" pitchFamily="34" charset="-79"/>
                <a:cs typeface="David" panose="020E0502060401010101" pitchFamily="34" charset="-79"/>
              </a:rPr>
              <a:t>(5 ש')- למעשה </a:t>
            </a:r>
            <a:r>
              <a:rPr lang="he-IL" sz="1800" dirty="0" err="1">
                <a:solidFill>
                  <a:schemeClr val="accent1">
                    <a:lumMod val="75000"/>
                  </a:schemeClr>
                </a:solidFill>
                <a:latin typeface="David" panose="020E0502060401010101" pitchFamily="34" charset="-79"/>
                <a:cs typeface="David" panose="020E0502060401010101" pitchFamily="34" charset="-79"/>
              </a:rPr>
              <a:t>סמ</a:t>
            </a:r>
            <a:r>
              <a:rPr lang="he-IL" sz="1800" dirty="0">
                <a:solidFill>
                  <a:schemeClr val="accent1">
                    <a:lumMod val="75000"/>
                  </a:schemeClr>
                </a:solidFill>
                <a:latin typeface="David" panose="020E0502060401010101" pitchFamily="34" charset="-79"/>
                <a:cs typeface="David" panose="020E0502060401010101" pitchFamily="34" charset="-79"/>
              </a:rPr>
              <a:t>' קיץ הפותח את שנת הלימודים. ותפקידה להקנות את היסודות ובסיס התיאוריה והפרקטיקה הנחוצים לתהליכי הלמידה ופיתוח הידע במב"ל. העונה מהווה "גשר":</a:t>
            </a:r>
          </a:p>
          <a:p>
            <a:pPr marL="357188" lvl="1" indent="-273050">
              <a:lnSpc>
                <a:spcPct val="150000"/>
              </a:lnSpc>
              <a:buClr>
                <a:schemeClr val="accent1"/>
              </a:buClr>
            </a:pPr>
            <a:r>
              <a:rPr lang="he-IL" sz="1600" dirty="0">
                <a:solidFill>
                  <a:schemeClr val="accent1">
                    <a:lumMod val="75000"/>
                  </a:schemeClr>
                </a:solidFill>
                <a:latin typeface="David" panose="020E0502060401010101" pitchFamily="34" charset="-79"/>
                <a:cs typeface="David" panose="020E0502060401010101" pitchFamily="34" charset="-79"/>
              </a:rPr>
              <a:t>מהתפקיד מהם מגיעים הלומדים אל תפקיד הלומד (מ'תפקיד לתלמיד')</a:t>
            </a:r>
          </a:p>
          <a:p>
            <a:pPr marL="357188" lvl="1" indent="-273050">
              <a:lnSpc>
                <a:spcPct val="150000"/>
              </a:lnSpc>
              <a:buClr>
                <a:schemeClr val="accent1"/>
              </a:buClr>
            </a:pPr>
            <a:r>
              <a:rPr lang="he-IL" sz="1600" dirty="0">
                <a:solidFill>
                  <a:schemeClr val="accent1">
                    <a:lumMod val="75000"/>
                  </a:schemeClr>
                </a:solidFill>
                <a:latin typeface="David" panose="020E0502060401010101" pitchFamily="34" charset="-79"/>
                <a:cs typeface="David" panose="020E0502060401010101" pitchFamily="34" charset="-79"/>
              </a:rPr>
              <a:t>מאווירת </a:t>
            </a:r>
            <a:r>
              <a:rPr lang="he-IL" sz="1600" dirty="0" err="1">
                <a:solidFill>
                  <a:schemeClr val="accent1">
                    <a:lumMod val="75000"/>
                  </a:schemeClr>
                </a:solidFill>
                <a:latin typeface="David" panose="020E0502060401010101" pitchFamily="34" charset="-79"/>
                <a:cs typeface="David" panose="020E0502060401010101" pitchFamily="34" charset="-79"/>
              </a:rPr>
              <a:t>העשיה</a:t>
            </a:r>
            <a:r>
              <a:rPr lang="he-IL" sz="1600" dirty="0">
                <a:solidFill>
                  <a:schemeClr val="accent1">
                    <a:lumMod val="75000"/>
                  </a:schemeClr>
                </a:solidFill>
                <a:latin typeface="David" panose="020E0502060401010101" pitchFamily="34" charset="-79"/>
                <a:cs typeface="David" panose="020E0502060401010101" pitchFamily="34" charset="-79"/>
              </a:rPr>
              <a:t> ועומס אינטנסיביים לאקלים למידה</a:t>
            </a:r>
          </a:p>
          <a:p>
            <a:pPr marL="357188" lvl="1" indent="-273050">
              <a:lnSpc>
                <a:spcPct val="150000"/>
              </a:lnSpc>
              <a:buClr>
                <a:schemeClr val="accent1"/>
              </a:buClr>
            </a:pPr>
            <a:r>
              <a:rPr lang="he-IL" sz="1600" dirty="0">
                <a:solidFill>
                  <a:schemeClr val="accent1">
                    <a:lumMod val="75000"/>
                  </a:schemeClr>
                </a:solidFill>
                <a:latin typeface="David" panose="020E0502060401010101" pitchFamily="34" charset="-79"/>
                <a:cs typeface="David" panose="020E0502060401010101" pitchFamily="34" charset="-79"/>
              </a:rPr>
              <a:t>ממערכת חברתית מוכרת ופנים ארגונית אל מערכת חברתית הטרוגנית רב-ארגונית</a:t>
            </a:r>
          </a:p>
          <a:p>
            <a:pPr marL="84138" lvl="1" indent="0">
              <a:lnSpc>
                <a:spcPct val="150000"/>
              </a:lnSpc>
              <a:buClr>
                <a:schemeClr val="accent1"/>
              </a:buClr>
              <a:buNone/>
            </a:pPr>
            <a:endParaRPr lang="he-IL" sz="1000" b="1" dirty="0">
              <a:solidFill>
                <a:schemeClr val="accent1">
                  <a:lumMod val="75000"/>
                </a:schemeClr>
              </a:solidFill>
              <a:latin typeface="David" panose="020E0502060401010101" pitchFamily="34" charset="-79"/>
              <a:cs typeface="David" panose="020E0502060401010101" pitchFamily="34" charset="-79"/>
            </a:endParaRPr>
          </a:p>
          <a:p>
            <a:pPr marL="84138" lvl="1" indent="0">
              <a:lnSpc>
                <a:spcPct val="150000"/>
              </a:lnSpc>
              <a:buClr>
                <a:schemeClr val="accent1"/>
              </a:buClr>
              <a:buNone/>
            </a:pPr>
            <a:r>
              <a:rPr lang="he-IL" sz="1800" b="1" dirty="0">
                <a:solidFill>
                  <a:schemeClr val="accent1">
                    <a:lumMod val="75000"/>
                  </a:schemeClr>
                </a:solidFill>
                <a:latin typeface="David" panose="020E0502060401010101" pitchFamily="34" charset="-79"/>
                <a:cs typeface="David" panose="020E0502060401010101" pitchFamily="34" charset="-79"/>
              </a:rPr>
              <a:t>עונת לימודי הליבה </a:t>
            </a:r>
            <a:r>
              <a:rPr lang="he-IL" sz="1800" b="1" dirty="0">
                <a:solidFill>
                  <a:srgbClr val="FF0000"/>
                </a:solidFill>
                <a:latin typeface="David" panose="020E0502060401010101" pitchFamily="34" charset="-79"/>
                <a:cs typeface="David" panose="020E0502060401010101" pitchFamily="34" charset="-79"/>
              </a:rPr>
              <a:t>(העוגן) </a:t>
            </a:r>
            <a:r>
              <a:rPr lang="he-IL" sz="1800" dirty="0">
                <a:solidFill>
                  <a:schemeClr val="accent1">
                    <a:lumMod val="75000"/>
                  </a:schemeClr>
                </a:solidFill>
                <a:latin typeface="David" panose="020E0502060401010101" pitchFamily="34" charset="-79"/>
                <a:cs typeface="David" panose="020E0502060401010101" pitchFamily="34" charset="-79"/>
              </a:rPr>
              <a:t>(15 ש')- מקנה את בסיסי הידע המרכזיים בתחומי האב (אשכולות) של הבטל"ם. מהווה מסגרת ליצירת מכנה משותף בין הלומדים. </a:t>
            </a:r>
            <a:r>
              <a:rPr lang="he-IL" sz="1800" u="sng" dirty="0">
                <a:solidFill>
                  <a:schemeClr val="accent1">
                    <a:lumMod val="75000"/>
                  </a:schemeClr>
                </a:solidFill>
                <a:latin typeface="David" panose="020E0502060401010101" pitchFamily="34" charset="-79"/>
                <a:cs typeface="David" panose="020E0502060401010101" pitchFamily="34" charset="-79"/>
              </a:rPr>
              <a:t>רק בסופה </a:t>
            </a:r>
            <a:r>
              <a:rPr lang="he-IL" sz="1800" dirty="0">
                <a:solidFill>
                  <a:schemeClr val="accent1">
                    <a:lumMod val="75000"/>
                  </a:schemeClr>
                </a:solidFill>
                <a:latin typeface="David" panose="020E0502060401010101" pitchFamily="34" charset="-79"/>
                <a:cs typeface="David" panose="020E0502060401010101" pitchFamily="34" charset="-79"/>
              </a:rPr>
              <a:t>יצביעו התלמידים על התחומים בהם ירצו להעמיק במסגרת המגמות.</a:t>
            </a:r>
          </a:p>
          <a:p>
            <a:pPr marL="84138" lvl="1" indent="0">
              <a:lnSpc>
                <a:spcPct val="150000"/>
              </a:lnSpc>
              <a:buClr>
                <a:schemeClr val="accent1"/>
              </a:buClr>
              <a:buNone/>
            </a:pPr>
            <a:endParaRPr lang="he-IL" sz="1000" b="1" dirty="0">
              <a:solidFill>
                <a:schemeClr val="accent1">
                  <a:lumMod val="75000"/>
                </a:schemeClr>
              </a:solidFill>
              <a:latin typeface="David" panose="020E0502060401010101" pitchFamily="34" charset="-79"/>
              <a:cs typeface="David" panose="020E0502060401010101" pitchFamily="34" charset="-79"/>
            </a:endParaRPr>
          </a:p>
          <a:p>
            <a:pPr marL="84138" lvl="1" indent="0">
              <a:lnSpc>
                <a:spcPct val="150000"/>
              </a:lnSpc>
              <a:buClr>
                <a:schemeClr val="accent1"/>
              </a:buClr>
              <a:buNone/>
            </a:pPr>
            <a:r>
              <a:rPr lang="he-IL" sz="1800" b="1" dirty="0">
                <a:solidFill>
                  <a:schemeClr val="accent1">
                    <a:lumMod val="75000"/>
                  </a:schemeClr>
                </a:solidFill>
                <a:latin typeface="David" panose="020E0502060401010101" pitchFamily="34" charset="-79"/>
                <a:cs typeface="David" panose="020E0502060401010101" pitchFamily="34" charset="-79"/>
              </a:rPr>
              <a:t>עונת לימודים מתקדמים, סיכום </a:t>
            </a:r>
            <a:r>
              <a:rPr lang="he-IL" sz="1800" b="1" dirty="0">
                <a:solidFill>
                  <a:srgbClr val="FF0000"/>
                </a:solidFill>
                <a:latin typeface="David" panose="020E0502060401010101" pitchFamily="34" charset="-79"/>
                <a:cs typeface="David" panose="020E0502060401010101" pitchFamily="34" charset="-79"/>
              </a:rPr>
              <a:t>ויישום</a:t>
            </a:r>
            <a:r>
              <a:rPr lang="he-IL" sz="1800" b="1" dirty="0">
                <a:solidFill>
                  <a:schemeClr val="accent1">
                    <a:lumMod val="75000"/>
                  </a:schemeClr>
                </a:solidFill>
                <a:latin typeface="David" panose="020E0502060401010101" pitchFamily="34" charset="-79"/>
                <a:cs typeface="David" panose="020E0502060401010101" pitchFamily="34" charset="-79"/>
              </a:rPr>
              <a:t> (25 ש')- </a:t>
            </a:r>
            <a:r>
              <a:rPr lang="he-IL" sz="1800" dirty="0">
                <a:solidFill>
                  <a:schemeClr val="accent1">
                    <a:lumMod val="75000"/>
                  </a:schemeClr>
                </a:solidFill>
                <a:latin typeface="David" panose="020E0502060401010101" pitchFamily="34" charset="-79"/>
                <a:cs typeface="David" panose="020E0502060401010101" pitchFamily="34" charset="-79"/>
              </a:rPr>
              <a:t>מאפשרת </a:t>
            </a:r>
            <a:r>
              <a:rPr lang="he-IL" sz="1800" u="sng" dirty="0">
                <a:solidFill>
                  <a:schemeClr val="accent1">
                    <a:lumMod val="75000"/>
                  </a:schemeClr>
                </a:solidFill>
                <a:latin typeface="David" panose="020E0502060401010101" pitchFamily="34" charset="-79"/>
                <a:cs typeface="David" panose="020E0502060401010101" pitchFamily="34" charset="-79"/>
              </a:rPr>
              <a:t>העמקה ומיצוי </a:t>
            </a:r>
            <a:r>
              <a:rPr lang="he-IL" sz="1800" dirty="0">
                <a:solidFill>
                  <a:schemeClr val="accent1">
                    <a:lumMod val="75000"/>
                  </a:schemeClr>
                </a:solidFill>
                <a:latin typeface="David" panose="020E0502060401010101" pitchFamily="34" charset="-79"/>
                <a:cs typeface="David" panose="020E0502060401010101" pitchFamily="34" charset="-79"/>
              </a:rPr>
              <a:t>של תחומי הידע התשתיתיים שנרכשו בעונות הקודמות וכן יצירת </a:t>
            </a:r>
            <a:r>
              <a:rPr lang="he-IL" sz="1800" u="sng" dirty="0">
                <a:solidFill>
                  <a:schemeClr val="accent1">
                    <a:lumMod val="75000"/>
                  </a:schemeClr>
                </a:solidFill>
                <a:latin typeface="David" panose="020E0502060401010101" pitchFamily="34" charset="-79"/>
                <a:cs typeface="David" panose="020E0502060401010101" pitchFamily="34" charset="-79"/>
              </a:rPr>
              <a:t>זיקות וקשרים אינטגרטיביים</a:t>
            </a:r>
            <a:r>
              <a:rPr lang="he-IL" sz="1800" dirty="0">
                <a:solidFill>
                  <a:schemeClr val="accent1">
                    <a:lumMod val="75000"/>
                  </a:schemeClr>
                </a:solidFill>
                <a:latin typeface="David" panose="020E0502060401010101" pitchFamily="34" charset="-79"/>
                <a:cs typeface="David" panose="020E0502060401010101" pitchFamily="34" charset="-79"/>
              </a:rPr>
              <a:t>.</a:t>
            </a:r>
          </a:p>
          <a:p>
            <a:pPr marL="84138" lvl="1" indent="0">
              <a:lnSpc>
                <a:spcPct val="150000"/>
              </a:lnSpc>
              <a:buClr>
                <a:schemeClr val="accent1"/>
              </a:buClr>
              <a:buNone/>
            </a:pPr>
            <a:endParaRPr lang="he-IL" sz="1800" dirty="0">
              <a:solidFill>
                <a:schemeClr val="accent1">
                  <a:lumMod val="75000"/>
                </a:schemeClr>
              </a:solidFill>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22261879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2" name="כותרת 1"/>
          <p:cNvSpPr>
            <a:spLocks noGrp="1"/>
          </p:cNvSpPr>
          <p:nvPr>
            <p:ph type="title"/>
          </p:nvPr>
        </p:nvSpPr>
        <p:spPr>
          <a:xfrm rot="21003349">
            <a:off x="189234" y="1017083"/>
            <a:ext cx="2895502" cy="988698"/>
          </a:xfrm>
        </p:spPr>
        <p:txBody>
          <a:bodyPr>
            <a:noAutofit/>
          </a:bodyPr>
          <a:lstStyle/>
          <a:p>
            <a:pPr algn="ctr">
              <a:lnSpc>
                <a:spcPct val="150000"/>
              </a:lnSpc>
            </a:pPr>
            <a:r>
              <a:rPr lang="he-IL" sz="1800" b="1" dirty="0">
                <a:solidFill>
                  <a:schemeClr val="accent1"/>
                </a:solidFill>
                <a:cs typeface="David" pitchFamily="2" charset="-79"/>
              </a:rPr>
              <a:t>התפתחות תוכנית הלימוד </a:t>
            </a:r>
            <a:br>
              <a:rPr lang="en-US" sz="1800" b="1" dirty="0">
                <a:solidFill>
                  <a:schemeClr val="accent1"/>
                </a:solidFill>
                <a:cs typeface="David" pitchFamily="2" charset="-79"/>
              </a:rPr>
            </a:br>
            <a:r>
              <a:rPr lang="he-IL" sz="1800" b="1" dirty="0" err="1">
                <a:solidFill>
                  <a:schemeClr val="accent1"/>
                </a:solidFill>
                <a:cs typeface="David" pitchFamily="2" charset="-79"/>
              </a:rPr>
              <a:t>במב"ל</a:t>
            </a:r>
            <a:r>
              <a:rPr lang="he-IL" sz="1800" b="1" dirty="0">
                <a:solidFill>
                  <a:schemeClr val="accent1"/>
                </a:solidFill>
                <a:cs typeface="David" pitchFamily="2" charset="-79"/>
              </a:rPr>
              <a:t> לאורך השנים</a:t>
            </a:r>
          </a:p>
        </p:txBody>
      </p:sp>
      <p:sp>
        <p:nvSpPr>
          <p:cNvPr id="9" name="מציין מיקום של מספר שקופית 3"/>
          <p:cNvSpPr txBox="1">
            <a:spLocks/>
          </p:cNvSpPr>
          <p:nvPr/>
        </p:nvSpPr>
        <p:spPr>
          <a:xfrm>
            <a:off x="5848830" y="3932873"/>
            <a:ext cx="533400" cy="244475"/>
          </a:xfrm>
          <a:prstGeom prst="rect">
            <a:avLst/>
          </a:prstGeom>
        </p:spPr>
        <p:txBody>
          <a:bodyPr vert="horz" anchor="ctr" anchorCtr="0">
            <a:normAutofit fontScale="85000" lnSpcReduction="20000"/>
          </a:bodyPr>
          <a:lstStyle>
            <a:defPPr>
              <a:defRPr lang="he-IL"/>
            </a:defPPr>
            <a:lvl1pPr algn="ctr" rtl="1" eaLnBrk="1" fontAlgn="auto" latinLnBrk="0" hangingPunct="1">
              <a:spcBef>
                <a:spcPts val="0"/>
              </a:spcBef>
              <a:spcAft>
                <a:spcPts val="0"/>
              </a:spcAft>
              <a:defRPr kumimoji="0" sz="1400" b="1" kern="1200">
                <a:solidFill>
                  <a:srgbClr val="FFFFFF"/>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a:defRPr/>
            </a:pPr>
            <a:fld id="{06EB743B-6FB8-41BA-B2A9-0C43C8C873DF}" type="slidenum">
              <a:rPr lang="he-IL"/>
              <a:pPr>
                <a:defRPr/>
              </a:pPr>
              <a:t>28</a:t>
            </a:fld>
            <a:endParaRPr lang="he-IL" dirty="0"/>
          </a:p>
        </p:txBody>
      </p:sp>
      <p:graphicFrame>
        <p:nvGraphicFramePr>
          <p:cNvPr id="2" name="טבלה 1"/>
          <p:cNvGraphicFramePr>
            <a:graphicFrameLocks noGrp="1"/>
          </p:cNvGraphicFramePr>
          <p:nvPr>
            <p:extLst>
              <p:ext uri="{D42A27DB-BD31-4B8C-83A1-F6EECF244321}">
                <p14:modId xmlns:p14="http://schemas.microsoft.com/office/powerpoint/2010/main" val="3106536609"/>
              </p:ext>
            </p:extLst>
          </p:nvPr>
        </p:nvGraphicFramePr>
        <p:xfrm>
          <a:off x="4620586" y="3797504"/>
          <a:ext cx="2521442" cy="3060002"/>
        </p:xfrm>
        <a:graphic>
          <a:graphicData uri="http://schemas.openxmlformats.org/drawingml/2006/table">
            <a:tbl>
              <a:tblPr rtl="1" firstRow="1" bandRow="1">
                <a:tableStyleId>{5C22544A-7EE6-4342-B048-85BDC9FD1C3A}</a:tableStyleId>
              </a:tblPr>
              <a:tblGrid>
                <a:gridCol w="468000">
                  <a:extLst>
                    <a:ext uri="{9D8B030D-6E8A-4147-A177-3AD203B41FA5}">
                      <a16:colId xmlns:a16="http://schemas.microsoft.com/office/drawing/2014/main" val="636491969"/>
                    </a:ext>
                  </a:extLst>
                </a:gridCol>
                <a:gridCol w="936000">
                  <a:extLst>
                    <a:ext uri="{9D8B030D-6E8A-4147-A177-3AD203B41FA5}">
                      <a16:colId xmlns:a16="http://schemas.microsoft.com/office/drawing/2014/main" val="644944543"/>
                    </a:ext>
                  </a:extLst>
                </a:gridCol>
                <a:gridCol w="721442">
                  <a:extLst>
                    <a:ext uri="{9D8B030D-6E8A-4147-A177-3AD203B41FA5}">
                      <a16:colId xmlns:a16="http://schemas.microsoft.com/office/drawing/2014/main" val="1422652265"/>
                    </a:ext>
                  </a:extLst>
                </a:gridCol>
                <a:gridCol w="396000">
                  <a:extLst>
                    <a:ext uri="{9D8B030D-6E8A-4147-A177-3AD203B41FA5}">
                      <a16:colId xmlns:a16="http://schemas.microsoft.com/office/drawing/2014/main" val="3817769194"/>
                    </a:ext>
                  </a:extLst>
                </a:gridCol>
              </a:tblGrid>
              <a:tr h="246360">
                <a:tc>
                  <a:txBody>
                    <a:bodyPr/>
                    <a:lstStyle/>
                    <a:p>
                      <a:pPr algn="ctr" rtl="1"/>
                      <a:r>
                        <a:rPr lang="he-IL" sz="900" b="1" i="0" dirty="0">
                          <a:latin typeface="David" panose="020E0502060401010101" pitchFamily="34" charset="-79"/>
                          <a:cs typeface="David" panose="020E0502060401010101" pitchFamily="34" charset="-79"/>
                        </a:rPr>
                        <a:t>מ"ג</a:t>
                      </a:r>
                    </a:p>
                  </a:txBody>
                  <a:tcPr anchor="ctr">
                    <a:lnL w="190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tcPr>
                </a:tc>
                <a:tc>
                  <a:txBody>
                    <a:bodyPr/>
                    <a:lstStyle/>
                    <a:p>
                      <a:pPr algn="ctr" rtl="1"/>
                      <a:r>
                        <a:rPr lang="he-IL" sz="900" b="1" i="0" dirty="0">
                          <a:latin typeface="David" panose="020E0502060401010101" pitchFamily="34" charset="-79"/>
                          <a:cs typeface="David" panose="020E0502060401010101" pitchFamily="34" charset="-79"/>
                        </a:rPr>
                        <a:t>קורס</a:t>
                      </a:r>
                    </a:p>
                  </a:txBody>
                  <a:tcPr anchor="ctr">
                    <a:lnT w="19050" cap="flat" cmpd="sng" algn="ctr">
                      <a:solidFill>
                        <a:schemeClr val="tx1"/>
                      </a:solidFill>
                      <a:prstDash val="solid"/>
                      <a:round/>
                      <a:headEnd type="none" w="med" len="med"/>
                      <a:tailEnd type="none" w="med" len="med"/>
                    </a:lnT>
                  </a:tcPr>
                </a:tc>
                <a:tc>
                  <a:txBody>
                    <a:bodyPr/>
                    <a:lstStyle/>
                    <a:p>
                      <a:pPr algn="ctr" rtl="1"/>
                      <a:r>
                        <a:rPr lang="he-IL" sz="900" b="1" i="0" dirty="0">
                          <a:latin typeface="David" panose="020E0502060401010101" pitchFamily="34" charset="-79"/>
                          <a:cs typeface="David" panose="020E0502060401010101" pitchFamily="34" charset="-79"/>
                        </a:rPr>
                        <a:t>מרצה</a:t>
                      </a:r>
                    </a:p>
                  </a:txBody>
                  <a:tcPr anchor="ctr">
                    <a:lnT w="19050" cap="flat" cmpd="sng" algn="ctr">
                      <a:solidFill>
                        <a:schemeClr val="tx1"/>
                      </a:solidFill>
                      <a:prstDash val="solid"/>
                      <a:round/>
                      <a:headEnd type="none" w="med" len="med"/>
                      <a:tailEnd type="none" w="med" len="med"/>
                    </a:lnT>
                  </a:tcPr>
                </a:tc>
                <a:tc>
                  <a:txBody>
                    <a:bodyPr/>
                    <a:lstStyle/>
                    <a:p>
                      <a:pPr algn="ctr" rtl="1"/>
                      <a:r>
                        <a:rPr lang="he-IL" sz="900" b="1" i="0" dirty="0">
                          <a:latin typeface="David" panose="020E0502060401010101" pitchFamily="34" charset="-79"/>
                          <a:cs typeface="David" panose="020E0502060401010101" pitchFamily="34" charset="-79"/>
                        </a:rPr>
                        <a:t>נ"ז</a:t>
                      </a:r>
                    </a:p>
                  </a:txBody>
                  <a:tcPr anchor="ctr">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285561831"/>
                  </a:ext>
                </a:extLst>
              </a:tr>
              <a:tr h="191743">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קיץ</a:t>
                      </a:r>
                    </a:p>
                  </a:txBody>
                  <a:tcPr marL="0" marR="0" marT="0" marB="0" anchor="ctr">
                    <a:lnL w="19050" cap="flat" cmpd="sng" algn="ctr">
                      <a:solidFill>
                        <a:schemeClr val="tx1"/>
                      </a:solidFill>
                      <a:prstDash val="solid"/>
                      <a:round/>
                      <a:headEnd type="none" w="med" len="med"/>
                      <a:tailEnd type="none" w="med" len="med"/>
                    </a:lnL>
                  </a:tcP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בטל"ם בישראל</a:t>
                      </a:r>
                    </a:p>
                  </a:txBody>
                  <a:tcPr marL="0" marR="0" marT="0" marB="0" anchor="ct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גבי בן-דור</a:t>
                      </a:r>
                    </a:p>
                  </a:txBody>
                  <a:tcPr marL="0" marR="0" marT="0" marB="0" anchor="ctr"/>
                </a:tc>
                <a:tc>
                  <a:txBody>
                    <a:bodyPr/>
                    <a:lstStyle/>
                    <a:p>
                      <a:pPr marL="0" algn="ctr" rtl="1" eaLnBrk="1" latinLnBrk="0" hangingPunct="1"/>
                      <a:r>
                        <a:rPr kumimoji="0" lang="he-IL" sz="1050" b="0" kern="1200" dirty="0">
                          <a:solidFill>
                            <a:schemeClr val="tx1"/>
                          </a:solidFill>
                          <a:latin typeface="David" panose="020E0502060401010101" pitchFamily="34" charset="-79"/>
                          <a:ea typeface="+mn-ea"/>
                          <a:cs typeface="David" panose="020E0502060401010101" pitchFamily="34" charset="-79"/>
                        </a:rPr>
                        <a:t>5</a:t>
                      </a:r>
                    </a:p>
                  </a:txBody>
                  <a:tcPr marL="0" marR="0" marT="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984789307"/>
                  </a:ext>
                </a:extLst>
              </a:tr>
              <a:tr h="191743">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ב</a:t>
                      </a:r>
                    </a:p>
                  </a:txBody>
                  <a:tcPr marL="0" marR="0" marT="0" marB="0" anchor="ctr">
                    <a:lnL w="19050" cap="flat" cmpd="sng" algn="ctr">
                      <a:solidFill>
                        <a:schemeClr val="tx1"/>
                      </a:solidFill>
                      <a:prstDash val="solid"/>
                      <a:round/>
                      <a:headEnd type="none" w="med" len="med"/>
                      <a:tailEnd type="none" w="med" len="med"/>
                    </a:lnL>
                  </a:tcP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גישות ואסכולות</a:t>
                      </a:r>
                    </a:p>
                  </a:txBody>
                  <a:tcPr marL="0" marR="0" marT="0" marB="0" anchor="ct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גבי בן-דור</a:t>
                      </a:r>
                    </a:p>
                  </a:txBody>
                  <a:tcPr marL="0" marR="0" marT="0" marB="0" anchor="ctr"/>
                </a:tc>
                <a:tc>
                  <a:txBody>
                    <a:bodyPr/>
                    <a:lstStyle/>
                    <a:p>
                      <a:pPr marL="0" algn="ctr" rtl="1" eaLnBrk="1" latinLnBrk="0" hangingPunct="1"/>
                      <a:r>
                        <a:rPr kumimoji="0" lang="he-IL" sz="1050" b="0" kern="1200" dirty="0">
                          <a:solidFill>
                            <a:schemeClr val="tx1"/>
                          </a:solidFill>
                          <a:latin typeface="David" panose="020E0502060401010101" pitchFamily="34" charset="-79"/>
                          <a:ea typeface="+mn-ea"/>
                          <a:cs typeface="David" panose="020E0502060401010101" pitchFamily="34" charset="-79"/>
                        </a:rPr>
                        <a:t>4</a:t>
                      </a:r>
                    </a:p>
                  </a:txBody>
                  <a:tcPr marL="0" marR="0" marT="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045605965"/>
                  </a:ext>
                </a:extLst>
              </a:tr>
              <a:tr h="191743">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שנתי</a:t>
                      </a:r>
                    </a:p>
                  </a:txBody>
                  <a:tcPr marL="0" marR="0" marT="0" marB="0" anchor="ctr">
                    <a:lnL w="19050" cap="flat" cmpd="sng" algn="ctr">
                      <a:solidFill>
                        <a:schemeClr val="tx1"/>
                      </a:solidFill>
                      <a:prstDash val="solid"/>
                      <a:round/>
                      <a:headEnd type="none" w="med" len="med"/>
                      <a:tailEnd type="none" w="med" len="med"/>
                    </a:lnL>
                  </a:tcP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סיורי בטל"ם בארץ</a:t>
                      </a:r>
                    </a:p>
                  </a:txBody>
                  <a:tcPr marL="0" marR="0" marT="0" marB="0" anchor="ct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יוסי בן-ארצי</a:t>
                      </a:r>
                    </a:p>
                  </a:txBody>
                  <a:tcPr marL="0" marR="0" marT="0" marB="0" anchor="ctr"/>
                </a:tc>
                <a:tc>
                  <a:txBody>
                    <a:bodyPr/>
                    <a:lstStyle/>
                    <a:p>
                      <a:pPr marL="0" algn="ctr" rtl="1" eaLnBrk="1" latinLnBrk="0" hangingPunct="1"/>
                      <a:r>
                        <a:rPr kumimoji="0" lang="he-IL" sz="1050" b="0" kern="1200" dirty="0">
                          <a:solidFill>
                            <a:schemeClr val="tx1"/>
                          </a:solidFill>
                          <a:latin typeface="David" panose="020E0502060401010101" pitchFamily="34" charset="-79"/>
                          <a:ea typeface="+mn-ea"/>
                          <a:cs typeface="David" panose="020E0502060401010101" pitchFamily="34" charset="-79"/>
                        </a:rPr>
                        <a:t>3</a:t>
                      </a:r>
                    </a:p>
                  </a:txBody>
                  <a:tcPr marL="0" marR="0" marT="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989708792"/>
                  </a:ext>
                </a:extLst>
              </a:tr>
              <a:tr h="191743">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א</a:t>
                      </a:r>
                    </a:p>
                  </a:txBody>
                  <a:tcPr marL="0" marR="0" marT="0" marB="0" anchor="ctr">
                    <a:lnL w="19050" cap="flat" cmpd="sng" algn="ctr">
                      <a:solidFill>
                        <a:schemeClr val="tx1"/>
                      </a:solidFill>
                      <a:prstDash val="solid"/>
                      <a:round/>
                      <a:headEnd type="none" w="med" len="med"/>
                      <a:tailEnd type="none" w="med" len="med"/>
                    </a:lnL>
                  </a:tcP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כלכלת ישראל</a:t>
                      </a:r>
                    </a:p>
                  </a:txBody>
                  <a:tcPr marL="0" marR="0" marT="0" marB="0" anchor="ct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דוד ברודט</a:t>
                      </a:r>
                    </a:p>
                  </a:txBody>
                  <a:tcPr marL="0" marR="0" marT="0" marB="0" anchor="ctr"/>
                </a:tc>
                <a:tc>
                  <a:txBody>
                    <a:bodyPr/>
                    <a:lstStyle/>
                    <a:p>
                      <a:pPr marL="0" algn="ctr" rtl="1" eaLnBrk="1" latinLnBrk="0" hangingPunct="1"/>
                      <a:r>
                        <a:rPr kumimoji="0" lang="he-IL" sz="1050" b="0" kern="1200" dirty="0">
                          <a:solidFill>
                            <a:schemeClr val="tx1"/>
                          </a:solidFill>
                          <a:latin typeface="David" panose="020E0502060401010101" pitchFamily="34" charset="-79"/>
                          <a:ea typeface="+mn-ea"/>
                          <a:cs typeface="David" panose="020E0502060401010101" pitchFamily="34" charset="-79"/>
                        </a:rPr>
                        <a:t>2</a:t>
                      </a:r>
                    </a:p>
                  </a:txBody>
                  <a:tcPr marL="0" marR="0" marT="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359670686"/>
                  </a:ext>
                </a:extLst>
              </a:tr>
              <a:tr h="191743">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א</a:t>
                      </a:r>
                    </a:p>
                  </a:txBody>
                  <a:tcPr marL="0" marR="0" marT="0" marB="0" anchor="ctr">
                    <a:lnL w="19050" cap="flat" cmpd="sng" algn="ctr">
                      <a:solidFill>
                        <a:schemeClr val="tx1"/>
                      </a:solidFill>
                      <a:prstDash val="solid"/>
                      <a:round/>
                      <a:headEnd type="none" w="med" len="med"/>
                      <a:tailEnd type="none" w="med" len="med"/>
                    </a:lnL>
                  </a:tcP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משפט חוקתי</a:t>
                      </a:r>
                    </a:p>
                  </a:txBody>
                  <a:tcPr marL="0" marR="0" marT="0" marB="0" anchor="ct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סוזי נבות</a:t>
                      </a:r>
                    </a:p>
                  </a:txBody>
                  <a:tcPr marL="0" marR="0" marT="0" marB="0" anchor="ctr"/>
                </a:tc>
                <a:tc>
                  <a:txBody>
                    <a:bodyPr/>
                    <a:lstStyle/>
                    <a:p>
                      <a:pPr marL="0" algn="ctr" rtl="1" eaLnBrk="1" latinLnBrk="0" hangingPunct="1"/>
                      <a:r>
                        <a:rPr kumimoji="0" lang="he-IL" sz="1050" b="0" kern="1200" dirty="0">
                          <a:solidFill>
                            <a:schemeClr val="tx1"/>
                          </a:solidFill>
                          <a:latin typeface="David" panose="020E0502060401010101" pitchFamily="34" charset="-79"/>
                          <a:ea typeface="+mn-ea"/>
                          <a:cs typeface="David" panose="020E0502060401010101" pitchFamily="34" charset="-79"/>
                        </a:rPr>
                        <a:t>4</a:t>
                      </a:r>
                    </a:p>
                  </a:txBody>
                  <a:tcPr marL="0" marR="0" marT="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913341071"/>
                  </a:ext>
                </a:extLst>
              </a:tr>
              <a:tr h="328700">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א</a:t>
                      </a:r>
                    </a:p>
                  </a:txBody>
                  <a:tcPr marL="0" marR="0" marT="0" marB="0" anchor="ctr">
                    <a:lnL w="19050" cap="flat" cmpd="sng" algn="ctr">
                      <a:solidFill>
                        <a:schemeClr val="tx1"/>
                      </a:solidFill>
                      <a:prstDash val="solid"/>
                      <a:round/>
                      <a:headEnd type="none" w="med" len="med"/>
                      <a:tailEnd type="none" w="med" len="med"/>
                    </a:lnL>
                  </a:tcP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סמינר- שחיתות</a:t>
                      </a:r>
                      <a:r>
                        <a:rPr kumimoji="0" lang="en-US" sz="900" b="0" kern="1200" dirty="0">
                          <a:solidFill>
                            <a:schemeClr val="tx1"/>
                          </a:solidFill>
                          <a:latin typeface="David" panose="020E0502060401010101" pitchFamily="34" charset="-79"/>
                          <a:ea typeface="+mn-ea"/>
                          <a:cs typeface="David" panose="020E0502060401010101" pitchFamily="34" charset="-79"/>
                        </a:rPr>
                        <a:t>/</a:t>
                      </a:r>
                      <a:r>
                        <a:rPr kumimoji="0" lang="he-IL" sz="900" b="0" kern="1200" dirty="0">
                          <a:solidFill>
                            <a:schemeClr val="tx1"/>
                          </a:solidFill>
                          <a:latin typeface="David" panose="020E0502060401010101" pitchFamily="34" charset="-79"/>
                          <a:ea typeface="+mn-ea"/>
                          <a:cs typeface="David" panose="020E0502060401010101" pitchFamily="34" charset="-79"/>
                        </a:rPr>
                        <a:t> צבא חברה</a:t>
                      </a:r>
                      <a:r>
                        <a:rPr kumimoji="0" lang="en-US" sz="900" b="0" kern="1200" dirty="0">
                          <a:solidFill>
                            <a:schemeClr val="tx1"/>
                          </a:solidFill>
                          <a:latin typeface="David" panose="020E0502060401010101" pitchFamily="34" charset="-79"/>
                          <a:ea typeface="+mn-ea"/>
                          <a:cs typeface="David" panose="020E0502060401010101" pitchFamily="34" charset="-79"/>
                        </a:rPr>
                        <a:t>/</a:t>
                      </a:r>
                      <a:r>
                        <a:rPr kumimoji="0" lang="he-IL" sz="900" b="0" kern="1200" dirty="0">
                          <a:solidFill>
                            <a:schemeClr val="tx1"/>
                          </a:solidFill>
                          <a:latin typeface="David" panose="020E0502060401010101" pitchFamily="34" charset="-79"/>
                          <a:ea typeface="+mn-ea"/>
                          <a:cs typeface="David" panose="020E0502060401010101" pitchFamily="34" charset="-79"/>
                        </a:rPr>
                        <a:t>כלכלה גלו'</a:t>
                      </a:r>
                    </a:p>
                  </a:txBody>
                  <a:tcPr marL="0" marR="0" marT="0" marB="0" anchor="ct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סוזי נבות</a:t>
                      </a:r>
                      <a:r>
                        <a:rPr kumimoji="0" lang="en-US" sz="900" b="0" kern="1200" dirty="0">
                          <a:solidFill>
                            <a:schemeClr val="tx1"/>
                          </a:solidFill>
                          <a:latin typeface="David" panose="020E0502060401010101" pitchFamily="34" charset="-79"/>
                          <a:ea typeface="+mn-ea"/>
                          <a:cs typeface="David" panose="020E0502060401010101" pitchFamily="34" charset="-79"/>
                        </a:rPr>
                        <a:t>/</a:t>
                      </a:r>
                      <a:r>
                        <a:rPr kumimoji="0" lang="he-IL" sz="900" b="0" kern="1200" dirty="0">
                          <a:solidFill>
                            <a:schemeClr val="tx1"/>
                          </a:solidFill>
                          <a:latin typeface="David" panose="020E0502060401010101" pitchFamily="34" charset="-79"/>
                          <a:ea typeface="+mn-ea"/>
                          <a:cs typeface="David" panose="020E0502060401010101" pitchFamily="34" charset="-79"/>
                        </a:rPr>
                        <a:t> גל ראובן</a:t>
                      </a:r>
                      <a:r>
                        <a:rPr kumimoji="0" lang="en-US" sz="900" b="0" kern="1200" dirty="0">
                          <a:solidFill>
                            <a:schemeClr val="tx1"/>
                          </a:solidFill>
                          <a:latin typeface="David" panose="020E0502060401010101" pitchFamily="34" charset="-79"/>
                          <a:ea typeface="+mn-ea"/>
                          <a:cs typeface="David" panose="020E0502060401010101" pitchFamily="34" charset="-79"/>
                        </a:rPr>
                        <a:t>/</a:t>
                      </a:r>
                      <a:r>
                        <a:rPr kumimoji="0" lang="he-IL" sz="900" b="0" kern="1200" dirty="0">
                          <a:solidFill>
                            <a:schemeClr val="tx1"/>
                          </a:solidFill>
                          <a:latin typeface="David" panose="020E0502060401010101" pitchFamily="34" charset="-79"/>
                          <a:ea typeface="+mn-ea"/>
                          <a:cs typeface="David" panose="020E0502060401010101" pitchFamily="34" charset="-79"/>
                        </a:rPr>
                        <a:t>ברודט</a:t>
                      </a:r>
                    </a:p>
                  </a:txBody>
                  <a:tcPr marL="0" marR="0" marT="0" marB="0" anchor="ctr"/>
                </a:tc>
                <a:tc>
                  <a:txBody>
                    <a:bodyPr/>
                    <a:lstStyle/>
                    <a:p>
                      <a:pPr marL="0" algn="ctr" rtl="1" eaLnBrk="1" latinLnBrk="0" hangingPunct="1"/>
                      <a:r>
                        <a:rPr kumimoji="0" lang="he-IL" sz="1050" b="0" kern="1200" dirty="0">
                          <a:solidFill>
                            <a:schemeClr val="tx1"/>
                          </a:solidFill>
                          <a:latin typeface="David" panose="020E0502060401010101" pitchFamily="34" charset="-79"/>
                          <a:ea typeface="+mn-ea"/>
                          <a:cs typeface="David" panose="020E0502060401010101" pitchFamily="34" charset="-79"/>
                        </a:rPr>
                        <a:t>2</a:t>
                      </a:r>
                    </a:p>
                  </a:txBody>
                  <a:tcPr marL="0" marR="0" marT="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364670576"/>
                  </a:ext>
                </a:extLst>
              </a:tr>
              <a:tr h="191743">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ב</a:t>
                      </a:r>
                    </a:p>
                  </a:txBody>
                  <a:tcPr marL="0" marR="0" marT="0" marB="0" anchor="ctr">
                    <a:lnL w="19050" cap="flat" cmpd="sng" algn="ctr">
                      <a:solidFill>
                        <a:schemeClr val="tx1"/>
                      </a:solidFill>
                      <a:prstDash val="solid"/>
                      <a:round/>
                      <a:headEnd type="none" w="med" len="med"/>
                      <a:tailEnd type="none" w="med" len="med"/>
                    </a:lnL>
                  </a:tcP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מדיניות חוץ </a:t>
                      </a:r>
                      <a:r>
                        <a:rPr kumimoji="0" lang="he-IL" sz="900" b="0" kern="1200" dirty="0" err="1">
                          <a:solidFill>
                            <a:schemeClr val="tx1"/>
                          </a:solidFill>
                          <a:latin typeface="David" panose="020E0502060401010101" pitchFamily="34" charset="-79"/>
                          <a:ea typeface="+mn-ea"/>
                          <a:cs typeface="David" panose="020E0502060401010101" pitchFamily="34" charset="-79"/>
                        </a:rPr>
                        <a:t>וסימו</a:t>
                      </a:r>
                      <a:r>
                        <a:rPr kumimoji="0" lang="he-IL" sz="900" b="0" kern="1200" dirty="0">
                          <a:solidFill>
                            <a:schemeClr val="tx1"/>
                          </a:solidFill>
                          <a:latin typeface="David" panose="020E0502060401010101" pitchFamily="34" charset="-79"/>
                          <a:ea typeface="+mn-ea"/>
                          <a:cs typeface="David" panose="020E0502060401010101" pitchFamily="34" charset="-79"/>
                        </a:rPr>
                        <a:t>'</a:t>
                      </a:r>
                    </a:p>
                  </a:txBody>
                  <a:tcPr marL="0" marR="0" marT="0" marB="0" anchor="ct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גבי בן-דור</a:t>
                      </a:r>
                    </a:p>
                  </a:txBody>
                  <a:tcPr marL="0" marR="0" marT="0" marB="0" anchor="ctr"/>
                </a:tc>
                <a:tc>
                  <a:txBody>
                    <a:bodyPr/>
                    <a:lstStyle/>
                    <a:p>
                      <a:pPr marL="0" algn="ctr" rtl="1" eaLnBrk="1" latinLnBrk="0" hangingPunct="1"/>
                      <a:r>
                        <a:rPr kumimoji="0" lang="he-IL" sz="1050" b="0" kern="1200" dirty="0">
                          <a:solidFill>
                            <a:schemeClr val="tx1"/>
                          </a:solidFill>
                          <a:latin typeface="David" panose="020E0502060401010101" pitchFamily="34" charset="-79"/>
                          <a:ea typeface="+mn-ea"/>
                          <a:cs typeface="David" panose="020E0502060401010101" pitchFamily="34" charset="-79"/>
                        </a:rPr>
                        <a:t>4</a:t>
                      </a:r>
                    </a:p>
                  </a:txBody>
                  <a:tcPr marL="0" marR="0" marT="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248471949"/>
                  </a:ext>
                </a:extLst>
              </a:tr>
              <a:tr h="191743">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ב</a:t>
                      </a:r>
                    </a:p>
                  </a:txBody>
                  <a:tcPr marL="0" marR="0" marT="0" marB="0" anchor="ctr">
                    <a:lnL w="19050" cap="flat" cmpd="sng" algn="ctr">
                      <a:solidFill>
                        <a:schemeClr val="tx1"/>
                      </a:solidFill>
                      <a:prstDash val="solid"/>
                      <a:round/>
                      <a:headEnd type="none" w="med" len="med"/>
                      <a:tailEnd type="none" w="med" len="med"/>
                    </a:lnL>
                  </a:tcP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קורס ארה"ב וסיור</a:t>
                      </a:r>
                    </a:p>
                  </a:txBody>
                  <a:tcPr marL="0" marR="0" marT="0" marB="0" anchor="ct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אבי בן-צבי</a:t>
                      </a:r>
                    </a:p>
                  </a:txBody>
                  <a:tcPr marL="0" marR="0" marT="0" marB="0" anchor="ctr"/>
                </a:tc>
                <a:tc>
                  <a:txBody>
                    <a:bodyPr/>
                    <a:lstStyle/>
                    <a:p>
                      <a:pPr marL="0" algn="ctr" rtl="1" eaLnBrk="1" latinLnBrk="0" hangingPunct="1"/>
                      <a:r>
                        <a:rPr kumimoji="0" lang="he-IL" sz="1050" b="0" kern="1200" dirty="0">
                          <a:solidFill>
                            <a:schemeClr val="tx1"/>
                          </a:solidFill>
                          <a:latin typeface="David" panose="020E0502060401010101" pitchFamily="34" charset="-79"/>
                          <a:ea typeface="+mn-ea"/>
                          <a:cs typeface="David" panose="020E0502060401010101" pitchFamily="34" charset="-79"/>
                        </a:rPr>
                        <a:t>3</a:t>
                      </a:r>
                    </a:p>
                  </a:txBody>
                  <a:tcPr marL="0" marR="0" marT="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228435404"/>
                  </a:ext>
                </a:extLst>
              </a:tr>
              <a:tr h="191743">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א</a:t>
                      </a:r>
                    </a:p>
                  </a:txBody>
                  <a:tcPr marL="0" marR="0" marT="0" marB="0" anchor="ctr">
                    <a:lnL w="19050" cap="flat" cmpd="sng" algn="ctr">
                      <a:solidFill>
                        <a:schemeClr val="tx1"/>
                      </a:solidFill>
                      <a:prstDash val="solid"/>
                      <a:round/>
                      <a:headEnd type="none" w="med" len="med"/>
                      <a:tailEnd type="none" w="med" len="med"/>
                    </a:lnL>
                  </a:tcP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החברה הישראלית</a:t>
                      </a:r>
                    </a:p>
                  </a:txBody>
                  <a:tcPr marL="0" marR="0" marT="0" marB="0" anchor="ct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אייל לוין</a:t>
                      </a:r>
                    </a:p>
                  </a:txBody>
                  <a:tcPr marL="0" marR="0" marT="0" marB="0" anchor="ctr"/>
                </a:tc>
                <a:tc>
                  <a:txBody>
                    <a:bodyPr/>
                    <a:lstStyle/>
                    <a:p>
                      <a:pPr marL="0" algn="ctr" rtl="1" eaLnBrk="1" latinLnBrk="0" hangingPunct="1"/>
                      <a:r>
                        <a:rPr kumimoji="0" lang="he-IL" sz="1050" b="0" kern="1200" dirty="0">
                          <a:solidFill>
                            <a:srgbClr val="FF0000"/>
                          </a:solidFill>
                          <a:latin typeface="David" panose="020E0502060401010101" pitchFamily="34" charset="-79"/>
                          <a:ea typeface="+mn-ea"/>
                          <a:cs typeface="David" panose="020E0502060401010101" pitchFamily="34" charset="-79"/>
                        </a:rPr>
                        <a:t>5</a:t>
                      </a:r>
                    </a:p>
                  </a:txBody>
                  <a:tcPr marL="0" marR="0" marT="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85031454"/>
                  </a:ext>
                </a:extLst>
              </a:tr>
              <a:tr h="191743">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שנתי</a:t>
                      </a:r>
                    </a:p>
                  </a:txBody>
                  <a:tcPr marL="0" marR="0" marT="0" marB="0" anchor="ctr">
                    <a:lnL w="19050" cap="flat" cmpd="sng" algn="ctr">
                      <a:solidFill>
                        <a:schemeClr val="tx1"/>
                      </a:solidFill>
                      <a:prstDash val="solid"/>
                      <a:round/>
                      <a:headEnd type="none" w="med" len="med"/>
                      <a:tailEnd type="none" w="med" len="med"/>
                    </a:lnL>
                  </a:tcP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אסטרטגיה</a:t>
                      </a:r>
                    </a:p>
                  </a:txBody>
                  <a:tcPr marL="0" marR="0" marT="0" marB="0" anchor="ct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דימה </a:t>
                      </a:r>
                      <a:r>
                        <a:rPr kumimoji="0" lang="he-IL" sz="900" b="0" kern="1200" dirty="0" err="1">
                          <a:solidFill>
                            <a:schemeClr val="tx1"/>
                          </a:solidFill>
                          <a:latin typeface="David" panose="020E0502060401010101" pitchFamily="34" charset="-79"/>
                          <a:ea typeface="+mn-ea"/>
                          <a:cs typeface="David" panose="020E0502060401010101" pitchFamily="34" charset="-79"/>
                        </a:rPr>
                        <a:t>אדמסקי</a:t>
                      </a:r>
                      <a:endParaRPr kumimoji="0" lang="he-IL" sz="900" b="0" kern="1200" dirty="0">
                        <a:solidFill>
                          <a:schemeClr val="tx1"/>
                        </a:solidFill>
                        <a:latin typeface="David" panose="020E0502060401010101" pitchFamily="34" charset="-79"/>
                        <a:ea typeface="+mn-ea"/>
                        <a:cs typeface="David" panose="020E0502060401010101" pitchFamily="34" charset="-79"/>
                      </a:endParaRPr>
                    </a:p>
                  </a:txBody>
                  <a:tcPr marL="0" marR="0" marT="0" marB="0" anchor="ctr"/>
                </a:tc>
                <a:tc>
                  <a:txBody>
                    <a:bodyPr/>
                    <a:lstStyle/>
                    <a:p>
                      <a:pPr marL="0" algn="ctr" rtl="1" eaLnBrk="1" latinLnBrk="0" hangingPunct="1"/>
                      <a:r>
                        <a:rPr kumimoji="0" lang="he-IL" sz="1050" b="0" kern="1200" dirty="0">
                          <a:solidFill>
                            <a:schemeClr val="tx1"/>
                          </a:solidFill>
                          <a:latin typeface="David" panose="020E0502060401010101" pitchFamily="34" charset="-79"/>
                          <a:ea typeface="+mn-ea"/>
                          <a:cs typeface="David" panose="020E0502060401010101" pitchFamily="34" charset="-79"/>
                        </a:rPr>
                        <a:t>-</a:t>
                      </a:r>
                    </a:p>
                  </a:txBody>
                  <a:tcPr marL="0" marR="0" marT="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305706159"/>
                  </a:ext>
                </a:extLst>
              </a:tr>
              <a:tr h="191743">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שנתי</a:t>
                      </a:r>
                    </a:p>
                  </a:txBody>
                  <a:tcPr marL="0" marR="0" marT="0" marB="0" anchor="ctr">
                    <a:lnL w="19050" cap="flat" cmpd="sng" algn="ctr">
                      <a:solidFill>
                        <a:schemeClr val="tx1"/>
                      </a:solidFill>
                      <a:prstDash val="solid"/>
                      <a:round/>
                      <a:headEnd type="none" w="med" len="med"/>
                      <a:tailEnd type="none" w="med" len="med"/>
                    </a:lnL>
                  </a:tcP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אשכול בכירות</a:t>
                      </a:r>
                    </a:p>
                  </a:txBody>
                  <a:tcPr marL="0" marR="0" marT="0" marB="0" anchor="ct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אהרון כפיר</a:t>
                      </a:r>
                    </a:p>
                  </a:txBody>
                  <a:tcPr marL="0" marR="0" marT="0" marB="0" anchor="ctr"/>
                </a:tc>
                <a:tc>
                  <a:txBody>
                    <a:bodyPr/>
                    <a:lstStyle/>
                    <a:p>
                      <a:pPr marL="0" algn="ctr" rtl="1" eaLnBrk="1" latinLnBrk="0" hangingPunct="1"/>
                      <a:r>
                        <a:rPr kumimoji="0" lang="he-IL" sz="1050" b="0" kern="1200" dirty="0">
                          <a:solidFill>
                            <a:schemeClr val="tx1"/>
                          </a:solidFill>
                          <a:latin typeface="David" panose="020E0502060401010101" pitchFamily="34" charset="-79"/>
                          <a:ea typeface="+mn-ea"/>
                          <a:cs typeface="David" panose="020E0502060401010101" pitchFamily="34" charset="-79"/>
                        </a:rPr>
                        <a:t>4</a:t>
                      </a:r>
                    </a:p>
                  </a:txBody>
                  <a:tcPr marL="0" marR="0" marT="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814886777"/>
                  </a:ext>
                </a:extLst>
              </a:tr>
              <a:tr h="191743">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א</a:t>
                      </a:r>
                    </a:p>
                  </a:txBody>
                  <a:tcPr marL="0" marR="0" marT="0" marB="0" anchor="ctr">
                    <a:lnL w="19050" cap="flat" cmpd="sng" algn="ctr">
                      <a:solidFill>
                        <a:schemeClr val="tx1"/>
                      </a:solidFill>
                      <a:prstDash val="solid"/>
                      <a:round/>
                      <a:headEnd type="none" w="med" len="med"/>
                      <a:tailEnd type="none" w="med" len="med"/>
                    </a:lnL>
                  </a:tcP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המפעל הציוני</a:t>
                      </a:r>
                    </a:p>
                  </a:txBody>
                  <a:tcPr marL="0" marR="0" marT="0" marB="0" anchor="ct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יוסי בן-ארצי</a:t>
                      </a:r>
                    </a:p>
                  </a:txBody>
                  <a:tcPr marL="0" marR="0" marT="0" marB="0" anchor="ctr"/>
                </a:tc>
                <a:tc>
                  <a:txBody>
                    <a:bodyPr/>
                    <a:lstStyle/>
                    <a:p>
                      <a:pPr marL="0" algn="ctr" rtl="1" eaLnBrk="1" latinLnBrk="0" hangingPunct="1"/>
                      <a:r>
                        <a:rPr kumimoji="0" lang="he-IL" sz="1050" b="0" kern="1200" dirty="0">
                          <a:solidFill>
                            <a:schemeClr val="tx1"/>
                          </a:solidFill>
                          <a:latin typeface="David" panose="020E0502060401010101" pitchFamily="34" charset="-79"/>
                          <a:ea typeface="+mn-ea"/>
                          <a:cs typeface="David" panose="020E0502060401010101" pitchFamily="34" charset="-79"/>
                        </a:rPr>
                        <a:t>4</a:t>
                      </a:r>
                    </a:p>
                  </a:txBody>
                  <a:tcPr marL="0" marR="0" marT="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139163029"/>
                  </a:ext>
                </a:extLst>
              </a:tr>
              <a:tr h="375769">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ב</a:t>
                      </a:r>
                    </a:p>
                  </a:txBody>
                  <a:tcPr marL="0" marR="0" marT="0" marB="0" anchor="ctr">
                    <a:lnL w="19050" cap="flat" cmpd="sng" algn="ctr">
                      <a:solidFill>
                        <a:schemeClr val="tx1"/>
                      </a:solidFill>
                      <a:prstDash val="solid"/>
                      <a:round/>
                      <a:headEnd type="none" w="med" len="med"/>
                      <a:tailEnd type="none" w="med" len="med"/>
                    </a:lnL>
                  </a:tcPr>
                </a:tc>
                <a:tc>
                  <a:txBody>
                    <a:bodyPr/>
                    <a:lstStyle/>
                    <a:p>
                      <a:pPr marL="0" algn="ctr" rtl="1" eaLnBrk="1" latinLnBrk="0" hangingPunct="1"/>
                      <a:r>
                        <a:rPr kumimoji="0" lang="he-IL" sz="900" b="0" kern="1200" baseline="0" dirty="0">
                          <a:solidFill>
                            <a:schemeClr val="tx1"/>
                          </a:solidFill>
                          <a:latin typeface="David" panose="020E0502060401010101" pitchFamily="34" charset="-79"/>
                          <a:ea typeface="+mn-ea"/>
                          <a:cs typeface="David" panose="020E0502060401010101" pitchFamily="34" charset="-79"/>
                        </a:rPr>
                        <a:t>בחירה– פילוסופיה</a:t>
                      </a:r>
                      <a:r>
                        <a:rPr kumimoji="0" lang="en-US" sz="900" b="0" kern="1200" baseline="0" dirty="0">
                          <a:solidFill>
                            <a:schemeClr val="tx1"/>
                          </a:solidFill>
                          <a:latin typeface="David" panose="020E0502060401010101" pitchFamily="34" charset="-79"/>
                          <a:ea typeface="+mn-ea"/>
                          <a:cs typeface="David" panose="020E0502060401010101" pitchFamily="34" charset="-79"/>
                        </a:rPr>
                        <a:t>/</a:t>
                      </a:r>
                      <a:r>
                        <a:rPr kumimoji="0" lang="he-IL" sz="900" b="0" kern="1200" baseline="0" dirty="0">
                          <a:solidFill>
                            <a:schemeClr val="tx1"/>
                          </a:solidFill>
                          <a:latin typeface="David" panose="020E0502060401010101" pitchFamily="34" charset="-79"/>
                          <a:ea typeface="+mn-ea"/>
                          <a:cs typeface="David" panose="020E0502060401010101" pitchFamily="34" charset="-79"/>
                        </a:rPr>
                        <a:t> מנהל ציבורי</a:t>
                      </a:r>
                      <a:endParaRPr kumimoji="0" lang="he-IL" sz="900" b="0" kern="1200" dirty="0">
                        <a:solidFill>
                          <a:schemeClr val="tx1"/>
                        </a:solidFill>
                        <a:latin typeface="David" panose="020E0502060401010101" pitchFamily="34" charset="-79"/>
                        <a:ea typeface="+mn-ea"/>
                        <a:cs typeface="David" panose="020E0502060401010101" pitchFamily="34" charset="-79"/>
                      </a:endParaRPr>
                    </a:p>
                  </a:txBody>
                  <a:tcPr marL="0" marR="0" marT="0" marB="0" anchor="ct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900" b="0" kern="1200" dirty="0">
                          <a:solidFill>
                            <a:schemeClr val="tx1"/>
                          </a:solidFill>
                          <a:latin typeface="David" panose="020E0502060401010101" pitchFamily="34" charset="-79"/>
                          <a:ea typeface="+mn-ea"/>
                          <a:cs typeface="David" panose="020E0502060401010101" pitchFamily="34" charset="-79"/>
                        </a:rPr>
                        <a:t>יונתן </a:t>
                      </a:r>
                      <a:r>
                        <a:rPr kumimoji="0" lang="he-IL" sz="900" b="0" kern="1200" dirty="0" err="1">
                          <a:solidFill>
                            <a:schemeClr val="tx1"/>
                          </a:solidFill>
                          <a:latin typeface="David" panose="020E0502060401010101" pitchFamily="34" charset="-79"/>
                          <a:ea typeface="+mn-ea"/>
                          <a:cs typeface="David" panose="020E0502060401010101" pitchFamily="34" charset="-79"/>
                        </a:rPr>
                        <a:t>סמילנסקי</a:t>
                      </a:r>
                      <a:r>
                        <a:rPr kumimoji="0" lang="en-US" sz="900" b="0" kern="1200" dirty="0">
                          <a:solidFill>
                            <a:schemeClr val="tx1"/>
                          </a:solidFill>
                          <a:latin typeface="David" panose="020E0502060401010101" pitchFamily="34" charset="-79"/>
                          <a:ea typeface="+mn-ea"/>
                          <a:cs typeface="David" panose="020E0502060401010101" pitchFamily="34" charset="-79"/>
                        </a:rPr>
                        <a:t>/</a:t>
                      </a:r>
                      <a:r>
                        <a:rPr kumimoji="0" lang="he-IL" sz="900" b="0" kern="1200" dirty="0">
                          <a:solidFill>
                            <a:schemeClr val="tx1"/>
                          </a:solidFill>
                          <a:latin typeface="David" panose="020E0502060401010101" pitchFamily="34" charset="-79"/>
                          <a:ea typeface="+mn-ea"/>
                          <a:cs typeface="David" panose="020E0502060401010101" pitchFamily="34" charset="-79"/>
                        </a:rPr>
                        <a:t> שי צפריר</a:t>
                      </a:r>
                    </a:p>
                  </a:txBody>
                  <a:tcPr marL="0" marR="0" marT="0" marB="0" anchor="ctr"/>
                </a:tc>
                <a:tc>
                  <a:txBody>
                    <a:bodyPr/>
                    <a:lstStyle/>
                    <a:p>
                      <a:pPr marL="0" algn="ctr" rtl="1" eaLnBrk="1" latinLnBrk="0" hangingPunct="1"/>
                      <a:r>
                        <a:rPr kumimoji="0" lang="he-IL" sz="1050" b="0" kern="1200" dirty="0">
                          <a:solidFill>
                            <a:schemeClr val="tx1"/>
                          </a:solidFill>
                          <a:latin typeface="David" panose="020E0502060401010101" pitchFamily="34" charset="-79"/>
                          <a:ea typeface="+mn-ea"/>
                          <a:cs typeface="David" panose="020E0502060401010101" pitchFamily="34" charset="-79"/>
                        </a:rPr>
                        <a:t>2</a:t>
                      </a:r>
                    </a:p>
                  </a:txBody>
                  <a:tcPr marL="0" marR="0" marT="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278065437"/>
                  </a:ext>
                </a:extLst>
              </a:tr>
            </a:tbl>
          </a:graphicData>
        </a:graphic>
      </p:graphicFrame>
      <p:graphicFrame>
        <p:nvGraphicFramePr>
          <p:cNvPr id="18" name="טבלה 17"/>
          <p:cNvGraphicFramePr>
            <a:graphicFrameLocks noGrp="1"/>
          </p:cNvGraphicFramePr>
          <p:nvPr>
            <p:extLst>
              <p:ext uri="{D42A27DB-BD31-4B8C-83A1-F6EECF244321}">
                <p14:modId xmlns:p14="http://schemas.microsoft.com/office/powerpoint/2010/main" val="2443121975"/>
              </p:ext>
            </p:extLst>
          </p:nvPr>
        </p:nvGraphicFramePr>
        <p:xfrm>
          <a:off x="7142028" y="3797997"/>
          <a:ext cx="2521442" cy="3060005"/>
        </p:xfrm>
        <a:graphic>
          <a:graphicData uri="http://schemas.openxmlformats.org/drawingml/2006/table">
            <a:tbl>
              <a:tblPr rtl="1" firstRow="1" bandRow="1">
                <a:tableStyleId>{5C22544A-7EE6-4342-B048-85BDC9FD1C3A}</a:tableStyleId>
              </a:tblPr>
              <a:tblGrid>
                <a:gridCol w="468000">
                  <a:extLst>
                    <a:ext uri="{9D8B030D-6E8A-4147-A177-3AD203B41FA5}">
                      <a16:colId xmlns:a16="http://schemas.microsoft.com/office/drawing/2014/main" val="636491969"/>
                    </a:ext>
                  </a:extLst>
                </a:gridCol>
                <a:gridCol w="936000">
                  <a:extLst>
                    <a:ext uri="{9D8B030D-6E8A-4147-A177-3AD203B41FA5}">
                      <a16:colId xmlns:a16="http://schemas.microsoft.com/office/drawing/2014/main" val="644944543"/>
                    </a:ext>
                  </a:extLst>
                </a:gridCol>
                <a:gridCol w="721442">
                  <a:extLst>
                    <a:ext uri="{9D8B030D-6E8A-4147-A177-3AD203B41FA5}">
                      <a16:colId xmlns:a16="http://schemas.microsoft.com/office/drawing/2014/main" val="1422652265"/>
                    </a:ext>
                  </a:extLst>
                </a:gridCol>
                <a:gridCol w="396000">
                  <a:extLst>
                    <a:ext uri="{9D8B030D-6E8A-4147-A177-3AD203B41FA5}">
                      <a16:colId xmlns:a16="http://schemas.microsoft.com/office/drawing/2014/main" val="3817769194"/>
                    </a:ext>
                  </a:extLst>
                </a:gridCol>
              </a:tblGrid>
              <a:tr h="231872">
                <a:tc>
                  <a:txBody>
                    <a:bodyPr/>
                    <a:lstStyle/>
                    <a:p>
                      <a:pPr algn="ctr" rtl="1"/>
                      <a:r>
                        <a:rPr lang="he-IL" sz="900" b="1" i="0" dirty="0">
                          <a:latin typeface="David" panose="020E0502060401010101" pitchFamily="34" charset="-79"/>
                          <a:cs typeface="David" panose="020E0502060401010101" pitchFamily="34" charset="-79"/>
                        </a:rPr>
                        <a:t>מ"ב</a:t>
                      </a:r>
                    </a:p>
                  </a:txBody>
                  <a:tcPr anchor="ctr">
                    <a:lnL w="190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tcPr>
                </a:tc>
                <a:tc>
                  <a:txBody>
                    <a:bodyPr/>
                    <a:lstStyle/>
                    <a:p>
                      <a:pPr algn="ctr" rtl="1"/>
                      <a:r>
                        <a:rPr lang="he-IL" sz="900" b="1" i="0" dirty="0">
                          <a:latin typeface="David" panose="020E0502060401010101" pitchFamily="34" charset="-79"/>
                          <a:cs typeface="David" panose="020E0502060401010101" pitchFamily="34" charset="-79"/>
                        </a:rPr>
                        <a:t>קורס</a:t>
                      </a:r>
                    </a:p>
                  </a:txBody>
                  <a:tcPr anchor="ctr">
                    <a:lnT w="19050" cap="flat" cmpd="sng" algn="ctr">
                      <a:solidFill>
                        <a:schemeClr val="tx1"/>
                      </a:solidFill>
                      <a:prstDash val="solid"/>
                      <a:round/>
                      <a:headEnd type="none" w="med" len="med"/>
                      <a:tailEnd type="none" w="med" len="med"/>
                    </a:lnT>
                  </a:tcPr>
                </a:tc>
                <a:tc>
                  <a:txBody>
                    <a:bodyPr/>
                    <a:lstStyle/>
                    <a:p>
                      <a:pPr algn="ctr" rtl="1"/>
                      <a:r>
                        <a:rPr lang="he-IL" sz="900" b="1" i="0" dirty="0">
                          <a:latin typeface="David" panose="020E0502060401010101" pitchFamily="34" charset="-79"/>
                          <a:cs typeface="David" panose="020E0502060401010101" pitchFamily="34" charset="-79"/>
                        </a:rPr>
                        <a:t>מרצה</a:t>
                      </a:r>
                    </a:p>
                  </a:txBody>
                  <a:tcPr anchor="ctr">
                    <a:lnT w="19050" cap="flat" cmpd="sng" algn="ctr">
                      <a:solidFill>
                        <a:schemeClr val="tx1"/>
                      </a:solidFill>
                      <a:prstDash val="solid"/>
                      <a:round/>
                      <a:headEnd type="none" w="med" len="med"/>
                      <a:tailEnd type="none" w="med" len="med"/>
                    </a:lnT>
                  </a:tcPr>
                </a:tc>
                <a:tc>
                  <a:txBody>
                    <a:bodyPr/>
                    <a:lstStyle/>
                    <a:p>
                      <a:pPr algn="ctr" rtl="1"/>
                      <a:r>
                        <a:rPr lang="he-IL" sz="900" b="1" i="0" dirty="0">
                          <a:latin typeface="David" panose="020E0502060401010101" pitchFamily="34" charset="-79"/>
                          <a:cs typeface="David" panose="020E0502060401010101" pitchFamily="34" charset="-79"/>
                        </a:rPr>
                        <a:t>נ"ז</a:t>
                      </a:r>
                    </a:p>
                  </a:txBody>
                  <a:tcPr anchor="ctr">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285561831"/>
                  </a:ext>
                </a:extLst>
              </a:tr>
              <a:tr h="176485">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קיץ</a:t>
                      </a:r>
                    </a:p>
                  </a:txBody>
                  <a:tcPr marL="0" marR="0" marT="0" marB="0" anchor="ctr">
                    <a:lnL w="19050" cap="flat" cmpd="sng" algn="ctr">
                      <a:solidFill>
                        <a:schemeClr val="tx1"/>
                      </a:solidFill>
                      <a:prstDash val="solid"/>
                      <a:round/>
                      <a:headEnd type="none" w="med" len="med"/>
                      <a:tailEnd type="none" w="med" len="med"/>
                    </a:lnL>
                  </a:tcP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בטל"ם בישראל</a:t>
                      </a:r>
                    </a:p>
                  </a:txBody>
                  <a:tcPr marL="0" marR="0" marT="0" marB="0" anchor="ct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גבי בן-דור</a:t>
                      </a:r>
                    </a:p>
                  </a:txBody>
                  <a:tcPr marL="0" marR="0" marT="0" marB="0" anchor="ctr"/>
                </a:tc>
                <a:tc>
                  <a:txBody>
                    <a:bodyPr/>
                    <a:lstStyle/>
                    <a:p>
                      <a:pPr marL="0" algn="ctr" rtl="1" eaLnBrk="1" latinLnBrk="0" hangingPunct="1"/>
                      <a:r>
                        <a:rPr kumimoji="0" lang="he-IL" sz="1050" b="0" kern="1200" dirty="0">
                          <a:solidFill>
                            <a:schemeClr val="tx1"/>
                          </a:solidFill>
                          <a:latin typeface="David" panose="020E0502060401010101" pitchFamily="34" charset="-79"/>
                          <a:ea typeface="+mn-ea"/>
                          <a:cs typeface="David" panose="020E0502060401010101" pitchFamily="34" charset="-79"/>
                        </a:rPr>
                        <a:t>5</a:t>
                      </a:r>
                    </a:p>
                  </a:txBody>
                  <a:tcPr marL="0" marR="0" marT="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984789307"/>
                  </a:ext>
                </a:extLst>
              </a:tr>
              <a:tr h="176485">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ב</a:t>
                      </a:r>
                    </a:p>
                  </a:txBody>
                  <a:tcPr marL="0" marR="0" marT="0" marB="0" anchor="ctr">
                    <a:lnL w="19050" cap="flat" cmpd="sng" algn="ctr">
                      <a:solidFill>
                        <a:schemeClr val="tx1"/>
                      </a:solidFill>
                      <a:prstDash val="solid"/>
                      <a:round/>
                      <a:headEnd type="none" w="med" len="med"/>
                      <a:tailEnd type="none" w="med" len="med"/>
                    </a:lnL>
                  </a:tcP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גישות ואסכולות</a:t>
                      </a:r>
                    </a:p>
                  </a:txBody>
                  <a:tcPr marL="0" marR="0" marT="0" marB="0" anchor="ct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גבי בן-דור</a:t>
                      </a:r>
                    </a:p>
                  </a:txBody>
                  <a:tcPr marL="0" marR="0" marT="0" marB="0" anchor="ctr"/>
                </a:tc>
                <a:tc>
                  <a:txBody>
                    <a:bodyPr/>
                    <a:lstStyle/>
                    <a:p>
                      <a:pPr marL="0" algn="ctr" rtl="1" eaLnBrk="1" latinLnBrk="0" hangingPunct="1"/>
                      <a:r>
                        <a:rPr kumimoji="0" lang="he-IL" sz="1050" b="0" kern="1200" dirty="0">
                          <a:solidFill>
                            <a:schemeClr val="tx1"/>
                          </a:solidFill>
                          <a:latin typeface="David" panose="020E0502060401010101" pitchFamily="34" charset="-79"/>
                          <a:ea typeface="+mn-ea"/>
                          <a:cs typeface="David" panose="020E0502060401010101" pitchFamily="34" charset="-79"/>
                        </a:rPr>
                        <a:t>4</a:t>
                      </a:r>
                    </a:p>
                  </a:txBody>
                  <a:tcPr marL="0" marR="0" marT="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045605965"/>
                  </a:ext>
                </a:extLst>
              </a:tr>
              <a:tr h="176485">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שנתי</a:t>
                      </a:r>
                    </a:p>
                  </a:txBody>
                  <a:tcPr marL="0" marR="0" marT="0" marB="0" anchor="ctr">
                    <a:lnL w="19050" cap="flat" cmpd="sng" algn="ctr">
                      <a:solidFill>
                        <a:schemeClr val="tx1"/>
                      </a:solidFill>
                      <a:prstDash val="solid"/>
                      <a:round/>
                      <a:headEnd type="none" w="med" len="med"/>
                      <a:tailEnd type="none" w="med" len="med"/>
                    </a:lnL>
                  </a:tcP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סיורי בטל"ם בארץ</a:t>
                      </a:r>
                    </a:p>
                  </a:txBody>
                  <a:tcPr marL="0" marR="0" marT="0" marB="0" anchor="ct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יוסי בן-ארצי</a:t>
                      </a:r>
                    </a:p>
                  </a:txBody>
                  <a:tcPr marL="0" marR="0" marT="0" marB="0" anchor="ctr"/>
                </a:tc>
                <a:tc>
                  <a:txBody>
                    <a:bodyPr/>
                    <a:lstStyle/>
                    <a:p>
                      <a:pPr marL="0" algn="ctr" rtl="1" eaLnBrk="1" latinLnBrk="0" hangingPunct="1"/>
                      <a:r>
                        <a:rPr kumimoji="0" lang="he-IL" sz="1050" b="0" kern="1200" dirty="0">
                          <a:solidFill>
                            <a:schemeClr val="tx1"/>
                          </a:solidFill>
                          <a:latin typeface="David" panose="020E0502060401010101" pitchFamily="34" charset="-79"/>
                          <a:ea typeface="+mn-ea"/>
                          <a:cs typeface="David" panose="020E0502060401010101" pitchFamily="34" charset="-79"/>
                        </a:rPr>
                        <a:t>3</a:t>
                      </a:r>
                    </a:p>
                  </a:txBody>
                  <a:tcPr marL="0" marR="0" marT="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989708792"/>
                  </a:ext>
                </a:extLst>
              </a:tr>
              <a:tr h="176485">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א</a:t>
                      </a:r>
                    </a:p>
                  </a:txBody>
                  <a:tcPr marL="0" marR="0" marT="0" marB="0" anchor="ctr">
                    <a:lnL w="19050" cap="flat" cmpd="sng" algn="ctr">
                      <a:solidFill>
                        <a:schemeClr val="tx1"/>
                      </a:solidFill>
                      <a:prstDash val="solid"/>
                      <a:round/>
                      <a:headEnd type="none" w="med" len="med"/>
                      <a:tailEnd type="none" w="med" len="med"/>
                    </a:lnL>
                  </a:tcPr>
                </a:tc>
                <a:tc>
                  <a:txBody>
                    <a:bodyPr/>
                    <a:lstStyle/>
                    <a:p>
                      <a:pPr marL="0" algn="ctr" rtl="1" eaLnBrk="1" latinLnBrk="0" hangingPunct="1"/>
                      <a:r>
                        <a:rPr kumimoji="0" lang="he-IL" sz="900" b="1" kern="1200" dirty="0">
                          <a:solidFill>
                            <a:schemeClr val="tx1"/>
                          </a:solidFill>
                          <a:latin typeface="David" panose="020E0502060401010101" pitchFamily="34" charset="-79"/>
                          <a:ea typeface="+mn-ea"/>
                          <a:cs typeface="David" panose="020E0502060401010101" pitchFamily="34" charset="-79"/>
                        </a:rPr>
                        <a:t>בחירה-</a:t>
                      </a:r>
                      <a:r>
                        <a:rPr kumimoji="0" lang="he-IL" sz="900" b="0" kern="1200" dirty="0">
                          <a:solidFill>
                            <a:schemeClr val="tx1"/>
                          </a:solidFill>
                          <a:latin typeface="David" panose="020E0502060401010101" pitchFamily="34" charset="-79"/>
                          <a:ea typeface="+mn-ea"/>
                          <a:cs typeface="David" panose="020E0502060401010101" pitchFamily="34" charset="-79"/>
                        </a:rPr>
                        <a:t> כלכלת ישראל</a:t>
                      </a:r>
                    </a:p>
                  </a:txBody>
                  <a:tcPr marL="0" marR="0" marT="0" marB="0" anchor="ct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דוד ברודט</a:t>
                      </a:r>
                    </a:p>
                  </a:txBody>
                  <a:tcPr marL="0" marR="0" marT="0" marB="0" anchor="ctr"/>
                </a:tc>
                <a:tc>
                  <a:txBody>
                    <a:bodyPr/>
                    <a:lstStyle/>
                    <a:p>
                      <a:pPr marL="0" algn="ctr" rtl="1" eaLnBrk="1" latinLnBrk="0" hangingPunct="1"/>
                      <a:r>
                        <a:rPr kumimoji="0" lang="he-IL" sz="1050" b="0" kern="1200" dirty="0">
                          <a:solidFill>
                            <a:schemeClr val="tx1"/>
                          </a:solidFill>
                          <a:latin typeface="David" panose="020E0502060401010101" pitchFamily="34" charset="-79"/>
                          <a:ea typeface="+mn-ea"/>
                          <a:cs typeface="David" panose="020E0502060401010101" pitchFamily="34" charset="-79"/>
                        </a:rPr>
                        <a:t>2</a:t>
                      </a:r>
                    </a:p>
                  </a:txBody>
                  <a:tcPr marL="0" marR="0" marT="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359670686"/>
                  </a:ext>
                </a:extLst>
              </a:tr>
              <a:tr h="176485">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א</a:t>
                      </a:r>
                    </a:p>
                  </a:txBody>
                  <a:tcPr marL="0" marR="0" marT="0" marB="0" anchor="ctr">
                    <a:lnL w="19050" cap="flat" cmpd="sng" algn="ctr">
                      <a:solidFill>
                        <a:schemeClr val="tx1"/>
                      </a:solidFill>
                      <a:prstDash val="solid"/>
                      <a:round/>
                      <a:headEnd type="none" w="med" len="med"/>
                      <a:tailEnd type="none" w="med" len="med"/>
                    </a:lnL>
                  </a:tcPr>
                </a:tc>
                <a:tc>
                  <a:txBody>
                    <a:bodyPr/>
                    <a:lstStyle/>
                    <a:p>
                      <a:pPr marL="0" algn="ctr" rtl="1" eaLnBrk="1" latinLnBrk="0" hangingPunct="1"/>
                      <a:r>
                        <a:rPr kumimoji="0" lang="he-IL" sz="900" b="1" kern="1200" dirty="0">
                          <a:solidFill>
                            <a:schemeClr val="tx1"/>
                          </a:solidFill>
                          <a:latin typeface="David" panose="020E0502060401010101" pitchFamily="34" charset="-79"/>
                          <a:ea typeface="+mn-ea"/>
                          <a:cs typeface="David" panose="020E0502060401010101" pitchFamily="34" charset="-79"/>
                        </a:rPr>
                        <a:t>בחירה-</a:t>
                      </a:r>
                      <a:r>
                        <a:rPr kumimoji="0" lang="he-IL" sz="900" b="0" kern="1200" dirty="0">
                          <a:solidFill>
                            <a:schemeClr val="tx1"/>
                          </a:solidFill>
                          <a:latin typeface="David" panose="020E0502060401010101" pitchFamily="34" charset="-79"/>
                          <a:ea typeface="+mn-ea"/>
                          <a:cs typeface="David" panose="020E0502060401010101" pitchFamily="34" charset="-79"/>
                        </a:rPr>
                        <a:t> משפט חוקתי</a:t>
                      </a:r>
                    </a:p>
                  </a:txBody>
                  <a:tcPr marL="0" marR="0" marT="0" marB="0" anchor="ct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סוזי נבות</a:t>
                      </a:r>
                    </a:p>
                  </a:txBody>
                  <a:tcPr marL="0" marR="0" marT="0" marB="0" anchor="ctr"/>
                </a:tc>
                <a:tc>
                  <a:txBody>
                    <a:bodyPr/>
                    <a:lstStyle/>
                    <a:p>
                      <a:pPr marL="0" algn="ctr" rtl="1" eaLnBrk="1" latinLnBrk="0" hangingPunct="1"/>
                      <a:r>
                        <a:rPr kumimoji="0" lang="he-IL" sz="1050" b="0" kern="1200" dirty="0">
                          <a:solidFill>
                            <a:schemeClr val="tx1"/>
                          </a:solidFill>
                          <a:latin typeface="David" panose="020E0502060401010101" pitchFamily="34" charset="-79"/>
                          <a:ea typeface="+mn-ea"/>
                          <a:cs typeface="David" panose="020E0502060401010101" pitchFamily="34" charset="-79"/>
                        </a:rPr>
                        <a:t>4</a:t>
                      </a:r>
                    </a:p>
                  </a:txBody>
                  <a:tcPr marL="0" marR="0" marT="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913341071"/>
                  </a:ext>
                </a:extLst>
              </a:tr>
              <a:tr h="357343">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ב</a:t>
                      </a:r>
                    </a:p>
                  </a:txBody>
                  <a:tcPr marL="0" marR="0" marT="0" marB="0" anchor="ctr">
                    <a:lnL w="19050" cap="flat" cmpd="sng" algn="ctr">
                      <a:solidFill>
                        <a:schemeClr val="tx1"/>
                      </a:solidFill>
                      <a:prstDash val="solid"/>
                      <a:round/>
                      <a:headEnd type="none" w="med" len="med"/>
                      <a:tailEnd type="none" w="med" len="med"/>
                    </a:lnL>
                  </a:tcP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סמינר- שחיתות</a:t>
                      </a:r>
                      <a:r>
                        <a:rPr kumimoji="0" lang="en-US" sz="900" b="0" kern="1200" dirty="0">
                          <a:solidFill>
                            <a:schemeClr val="tx1"/>
                          </a:solidFill>
                          <a:latin typeface="David" panose="020E0502060401010101" pitchFamily="34" charset="-79"/>
                          <a:ea typeface="+mn-ea"/>
                          <a:cs typeface="David" panose="020E0502060401010101" pitchFamily="34" charset="-79"/>
                        </a:rPr>
                        <a:t>/</a:t>
                      </a:r>
                      <a:r>
                        <a:rPr kumimoji="0" lang="he-IL" sz="900" b="0" kern="1200" dirty="0">
                          <a:solidFill>
                            <a:schemeClr val="tx1"/>
                          </a:solidFill>
                          <a:latin typeface="David" panose="020E0502060401010101" pitchFamily="34" charset="-79"/>
                          <a:ea typeface="+mn-ea"/>
                          <a:cs typeface="David" panose="020E0502060401010101" pitchFamily="34" charset="-79"/>
                        </a:rPr>
                        <a:t> צבא חברה</a:t>
                      </a:r>
                      <a:r>
                        <a:rPr kumimoji="0" lang="en-US" sz="900" b="0" kern="1200" dirty="0">
                          <a:solidFill>
                            <a:schemeClr val="tx1"/>
                          </a:solidFill>
                          <a:latin typeface="David" panose="020E0502060401010101" pitchFamily="34" charset="-79"/>
                          <a:ea typeface="+mn-ea"/>
                          <a:cs typeface="David" panose="020E0502060401010101" pitchFamily="34" charset="-79"/>
                        </a:rPr>
                        <a:t>/</a:t>
                      </a:r>
                      <a:r>
                        <a:rPr kumimoji="0" lang="he-IL" sz="900" b="0" kern="1200" dirty="0">
                          <a:solidFill>
                            <a:schemeClr val="tx1"/>
                          </a:solidFill>
                          <a:latin typeface="David" panose="020E0502060401010101" pitchFamily="34" charset="-79"/>
                          <a:ea typeface="+mn-ea"/>
                          <a:cs typeface="David" panose="020E0502060401010101" pitchFamily="34" charset="-79"/>
                        </a:rPr>
                        <a:t>כלכלה גלו'</a:t>
                      </a:r>
                    </a:p>
                  </a:txBody>
                  <a:tcPr marL="0" marR="0" marT="0" marB="0" anchor="ct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סוזי נבות</a:t>
                      </a:r>
                      <a:r>
                        <a:rPr kumimoji="0" lang="en-US" sz="900" b="0" kern="1200" dirty="0">
                          <a:solidFill>
                            <a:schemeClr val="tx1"/>
                          </a:solidFill>
                          <a:latin typeface="David" panose="020E0502060401010101" pitchFamily="34" charset="-79"/>
                          <a:ea typeface="+mn-ea"/>
                          <a:cs typeface="David" panose="020E0502060401010101" pitchFamily="34" charset="-79"/>
                        </a:rPr>
                        <a:t>/</a:t>
                      </a:r>
                      <a:r>
                        <a:rPr kumimoji="0" lang="he-IL" sz="900" b="0" kern="1200" dirty="0">
                          <a:solidFill>
                            <a:schemeClr val="tx1"/>
                          </a:solidFill>
                          <a:latin typeface="David" panose="020E0502060401010101" pitchFamily="34" charset="-79"/>
                          <a:ea typeface="+mn-ea"/>
                          <a:cs typeface="David" panose="020E0502060401010101" pitchFamily="34" charset="-79"/>
                        </a:rPr>
                        <a:t> גל ראובן</a:t>
                      </a:r>
                      <a:r>
                        <a:rPr kumimoji="0" lang="en-US" sz="900" b="0" kern="1200" dirty="0">
                          <a:solidFill>
                            <a:schemeClr val="tx1"/>
                          </a:solidFill>
                          <a:latin typeface="David" panose="020E0502060401010101" pitchFamily="34" charset="-79"/>
                          <a:ea typeface="+mn-ea"/>
                          <a:cs typeface="David" panose="020E0502060401010101" pitchFamily="34" charset="-79"/>
                        </a:rPr>
                        <a:t>/</a:t>
                      </a:r>
                      <a:r>
                        <a:rPr kumimoji="0" lang="he-IL" sz="900" b="0" kern="1200" dirty="0">
                          <a:solidFill>
                            <a:schemeClr val="tx1"/>
                          </a:solidFill>
                          <a:latin typeface="David" panose="020E0502060401010101" pitchFamily="34" charset="-79"/>
                          <a:ea typeface="+mn-ea"/>
                          <a:cs typeface="David" panose="020E0502060401010101" pitchFamily="34" charset="-79"/>
                        </a:rPr>
                        <a:t>ברודט</a:t>
                      </a:r>
                    </a:p>
                  </a:txBody>
                  <a:tcPr marL="0" marR="0" marT="0" marB="0" anchor="ctr"/>
                </a:tc>
                <a:tc>
                  <a:txBody>
                    <a:bodyPr/>
                    <a:lstStyle/>
                    <a:p>
                      <a:pPr marL="0" algn="ctr" rtl="1" eaLnBrk="1" latinLnBrk="0" hangingPunct="1"/>
                      <a:r>
                        <a:rPr kumimoji="0" lang="he-IL" sz="1050" b="0" kern="1200" dirty="0">
                          <a:solidFill>
                            <a:schemeClr val="tx1"/>
                          </a:solidFill>
                          <a:latin typeface="David" panose="020E0502060401010101" pitchFamily="34" charset="-79"/>
                          <a:ea typeface="+mn-ea"/>
                          <a:cs typeface="David" panose="020E0502060401010101" pitchFamily="34" charset="-79"/>
                        </a:rPr>
                        <a:t>2</a:t>
                      </a:r>
                    </a:p>
                  </a:txBody>
                  <a:tcPr marL="0" marR="0" marT="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364670576"/>
                  </a:ext>
                </a:extLst>
              </a:tr>
              <a:tr h="176485">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ב</a:t>
                      </a:r>
                    </a:p>
                  </a:txBody>
                  <a:tcPr marL="0" marR="0" marT="0" marB="0" anchor="ctr">
                    <a:lnL w="19050" cap="flat" cmpd="sng" algn="ctr">
                      <a:solidFill>
                        <a:schemeClr val="tx1"/>
                      </a:solidFill>
                      <a:prstDash val="solid"/>
                      <a:round/>
                      <a:headEnd type="none" w="med" len="med"/>
                      <a:tailEnd type="none" w="med" len="med"/>
                    </a:lnL>
                  </a:tcP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מדיניות חוץ </a:t>
                      </a:r>
                      <a:r>
                        <a:rPr kumimoji="0" lang="he-IL" sz="900" b="0" kern="1200" dirty="0" err="1">
                          <a:solidFill>
                            <a:schemeClr val="tx1"/>
                          </a:solidFill>
                          <a:latin typeface="David" panose="020E0502060401010101" pitchFamily="34" charset="-79"/>
                          <a:ea typeface="+mn-ea"/>
                          <a:cs typeface="David" panose="020E0502060401010101" pitchFamily="34" charset="-79"/>
                        </a:rPr>
                        <a:t>וסימו</a:t>
                      </a:r>
                      <a:r>
                        <a:rPr kumimoji="0" lang="he-IL" sz="900" b="0" kern="1200" dirty="0">
                          <a:solidFill>
                            <a:schemeClr val="tx1"/>
                          </a:solidFill>
                          <a:latin typeface="David" panose="020E0502060401010101" pitchFamily="34" charset="-79"/>
                          <a:ea typeface="+mn-ea"/>
                          <a:cs typeface="David" panose="020E0502060401010101" pitchFamily="34" charset="-79"/>
                        </a:rPr>
                        <a:t>'</a:t>
                      </a:r>
                    </a:p>
                  </a:txBody>
                  <a:tcPr marL="0" marR="0" marT="0" marB="0" anchor="ct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גבי בן-דור</a:t>
                      </a:r>
                    </a:p>
                  </a:txBody>
                  <a:tcPr marL="0" marR="0" marT="0" marB="0" anchor="ctr"/>
                </a:tc>
                <a:tc>
                  <a:txBody>
                    <a:bodyPr/>
                    <a:lstStyle/>
                    <a:p>
                      <a:pPr marL="0" algn="ctr" rtl="1" eaLnBrk="1" latinLnBrk="0" hangingPunct="1"/>
                      <a:r>
                        <a:rPr kumimoji="0" lang="he-IL" sz="1050" b="0" kern="1200" dirty="0">
                          <a:solidFill>
                            <a:schemeClr val="tx1"/>
                          </a:solidFill>
                          <a:latin typeface="David" panose="020E0502060401010101" pitchFamily="34" charset="-79"/>
                          <a:ea typeface="+mn-ea"/>
                          <a:cs typeface="David" panose="020E0502060401010101" pitchFamily="34" charset="-79"/>
                        </a:rPr>
                        <a:t>4</a:t>
                      </a:r>
                    </a:p>
                  </a:txBody>
                  <a:tcPr marL="0" marR="0" marT="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248471949"/>
                  </a:ext>
                </a:extLst>
              </a:tr>
              <a:tr h="176485">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ב</a:t>
                      </a:r>
                    </a:p>
                  </a:txBody>
                  <a:tcPr marL="0" marR="0" marT="0" marB="0" anchor="ctr">
                    <a:lnL w="19050" cap="flat" cmpd="sng" algn="ctr">
                      <a:solidFill>
                        <a:schemeClr val="tx1"/>
                      </a:solidFill>
                      <a:prstDash val="solid"/>
                      <a:round/>
                      <a:headEnd type="none" w="med" len="med"/>
                      <a:tailEnd type="none" w="med" len="med"/>
                    </a:lnL>
                  </a:tcP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קורס ארה"ב וסיור</a:t>
                      </a:r>
                    </a:p>
                  </a:txBody>
                  <a:tcPr marL="0" marR="0" marT="0" marB="0" anchor="ct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אבי בן-צבי</a:t>
                      </a:r>
                    </a:p>
                  </a:txBody>
                  <a:tcPr marL="0" marR="0" marT="0" marB="0" anchor="ctr"/>
                </a:tc>
                <a:tc>
                  <a:txBody>
                    <a:bodyPr/>
                    <a:lstStyle/>
                    <a:p>
                      <a:pPr marL="0" algn="ctr" rtl="1" eaLnBrk="1" latinLnBrk="0" hangingPunct="1"/>
                      <a:r>
                        <a:rPr kumimoji="0" lang="he-IL" sz="1050" b="0" kern="1200" dirty="0">
                          <a:solidFill>
                            <a:schemeClr val="tx1"/>
                          </a:solidFill>
                          <a:latin typeface="David" panose="020E0502060401010101" pitchFamily="34" charset="-79"/>
                          <a:ea typeface="+mn-ea"/>
                          <a:cs typeface="David" panose="020E0502060401010101" pitchFamily="34" charset="-79"/>
                        </a:rPr>
                        <a:t>3</a:t>
                      </a:r>
                    </a:p>
                  </a:txBody>
                  <a:tcPr marL="0" marR="0" marT="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228435404"/>
                  </a:ext>
                </a:extLst>
              </a:tr>
              <a:tr h="176485">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א</a:t>
                      </a:r>
                    </a:p>
                  </a:txBody>
                  <a:tcPr marL="0" marR="0" marT="0" marB="0" anchor="ctr">
                    <a:lnL w="19050" cap="flat" cmpd="sng" algn="ctr">
                      <a:solidFill>
                        <a:schemeClr val="tx1"/>
                      </a:solidFill>
                      <a:prstDash val="solid"/>
                      <a:round/>
                      <a:headEnd type="none" w="med" len="med"/>
                      <a:tailEnd type="none" w="med" len="med"/>
                    </a:lnL>
                  </a:tcP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החברה הישראלית</a:t>
                      </a:r>
                    </a:p>
                  </a:txBody>
                  <a:tcPr marL="0" marR="0" marT="0" marB="0" anchor="ct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עוז אלמוג</a:t>
                      </a:r>
                    </a:p>
                  </a:txBody>
                  <a:tcPr marL="0" marR="0" marT="0" marB="0" anchor="ctr"/>
                </a:tc>
                <a:tc>
                  <a:txBody>
                    <a:bodyPr/>
                    <a:lstStyle/>
                    <a:p>
                      <a:pPr marL="0" algn="ctr" rtl="1" eaLnBrk="1" latinLnBrk="0" hangingPunct="1"/>
                      <a:r>
                        <a:rPr kumimoji="0" lang="he-IL" sz="1050" b="0" kern="1200" dirty="0">
                          <a:solidFill>
                            <a:schemeClr val="tx1"/>
                          </a:solidFill>
                          <a:latin typeface="David" panose="020E0502060401010101" pitchFamily="34" charset="-79"/>
                          <a:ea typeface="+mn-ea"/>
                          <a:cs typeface="David" panose="020E0502060401010101" pitchFamily="34" charset="-79"/>
                        </a:rPr>
                        <a:t>2</a:t>
                      </a:r>
                    </a:p>
                  </a:txBody>
                  <a:tcPr marL="0" marR="0" marT="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85031454"/>
                  </a:ext>
                </a:extLst>
              </a:tr>
              <a:tr h="176485">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שנתי</a:t>
                      </a:r>
                    </a:p>
                  </a:txBody>
                  <a:tcPr marL="0" marR="0" marT="0" marB="0" anchor="ctr">
                    <a:lnL w="19050" cap="flat" cmpd="sng" algn="ctr">
                      <a:solidFill>
                        <a:schemeClr val="tx1"/>
                      </a:solidFill>
                      <a:prstDash val="solid"/>
                      <a:round/>
                      <a:headEnd type="none" w="med" len="med"/>
                      <a:tailEnd type="none" w="med" len="med"/>
                    </a:lnL>
                  </a:tcP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מע' למידה לאו' </a:t>
                      </a:r>
                      <a:r>
                        <a:rPr kumimoji="0" lang="he-IL" sz="900" b="0" kern="1200" dirty="0" err="1">
                          <a:solidFill>
                            <a:schemeClr val="tx1"/>
                          </a:solidFill>
                          <a:latin typeface="David" panose="020E0502060401010101" pitchFamily="34" charset="-79"/>
                          <a:ea typeface="+mn-ea"/>
                          <a:cs typeface="David" panose="020E0502060401010101" pitchFamily="34" charset="-79"/>
                        </a:rPr>
                        <a:t>ואסט</a:t>
                      </a:r>
                      <a:r>
                        <a:rPr kumimoji="0" lang="he-IL" sz="900" b="0" kern="1200" dirty="0">
                          <a:solidFill>
                            <a:schemeClr val="tx1"/>
                          </a:solidFill>
                          <a:latin typeface="David" panose="020E0502060401010101" pitchFamily="34" charset="-79"/>
                          <a:ea typeface="+mn-ea"/>
                          <a:cs typeface="David" panose="020E0502060401010101" pitchFamily="34" charset="-79"/>
                        </a:rPr>
                        <a:t>'</a:t>
                      </a:r>
                    </a:p>
                  </a:txBody>
                  <a:tcPr marL="0" marR="0" marT="0" marB="0" anchor="ct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ללא</a:t>
                      </a:r>
                    </a:p>
                  </a:txBody>
                  <a:tcPr marL="0" marR="0" marT="0" marB="0" anchor="ctr"/>
                </a:tc>
                <a:tc>
                  <a:txBody>
                    <a:bodyPr/>
                    <a:lstStyle/>
                    <a:p>
                      <a:pPr marL="0" algn="ctr" rtl="1" eaLnBrk="1" latinLnBrk="0" hangingPunct="1"/>
                      <a:r>
                        <a:rPr kumimoji="0" lang="he-IL" sz="1050" b="0" kern="1200" dirty="0">
                          <a:solidFill>
                            <a:schemeClr val="tx1"/>
                          </a:solidFill>
                          <a:latin typeface="David" panose="020E0502060401010101" pitchFamily="34" charset="-79"/>
                          <a:ea typeface="+mn-ea"/>
                          <a:cs typeface="David" panose="020E0502060401010101" pitchFamily="34" charset="-79"/>
                        </a:rPr>
                        <a:t>-</a:t>
                      </a:r>
                    </a:p>
                  </a:txBody>
                  <a:tcPr marL="0" marR="0" marT="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305706159"/>
                  </a:ext>
                </a:extLst>
              </a:tr>
              <a:tr h="176485">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שנתי</a:t>
                      </a:r>
                    </a:p>
                  </a:txBody>
                  <a:tcPr marL="0" marR="0" marT="0" marB="0" anchor="ctr">
                    <a:lnL w="19050" cap="flat" cmpd="sng" algn="ctr">
                      <a:solidFill>
                        <a:schemeClr val="tx1"/>
                      </a:solidFill>
                      <a:prstDash val="solid"/>
                      <a:round/>
                      <a:headEnd type="none" w="med" len="med"/>
                      <a:tailEnd type="none" w="med" len="med"/>
                    </a:lnL>
                  </a:tcP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אשכול בכירות</a:t>
                      </a:r>
                    </a:p>
                  </a:txBody>
                  <a:tcPr marL="0" marR="0" marT="0" marB="0" anchor="ct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אהרון כפיר</a:t>
                      </a:r>
                    </a:p>
                  </a:txBody>
                  <a:tcPr marL="0" marR="0" marT="0" marB="0" anchor="ctr"/>
                </a:tc>
                <a:tc>
                  <a:txBody>
                    <a:bodyPr/>
                    <a:lstStyle/>
                    <a:p>
                      <a:pPr marL="0" algn="ctr" rtl="1" eaLnBrk="1" latinLnBrk="0" hangingPunct="1"/>
                      <a:r>
                        <a:rPr kumimoji="0" lang="he-IL" sz="1050" b="0" kern="1200" dirty="0">
                          <a:solidFill>
                            <a:schemeClr val="tx1"/>
                          </a:solidFill>
                          <a:latin typeface="David" panose="020E0502060401010101" pitchFamily="34" charset="-79"/>
                          <a:ea typeface="+mn-ea"/>
                          <a:cs typeface="David" panose="020E0502060401010101" pitchFamily="34" charset="-79"/>
                        </a:rPr>
                        <a:t>4</a:t>
                      </a:r>
                    </a:p>
                  </a:txBody>
                  <a:tcPr marL="0" marR="0" marT="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814886777"/>
                  </a:ext>
                </a:extLst>
              </a:tr>
              <a:tr h="176485">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א</a:t>
                      </a:r>
                    </a:p>
                  </a:txBody>
                  <a:tcPr marL="0" marR="0" marT="0" marB="0" anchor="ctr">
                    <a:lnL w="19050" cap="flat" cmpd="sng" algn="ctr">
                      <a:solidFill>
                        <a:schemeClr val="tx1"/>
                      </a:solidFill>
                      <a:prstDash val="solid"/>
                      <a:round/>
                      <a:headEnd type="none" w="med" len="med"/>
                      <a:tailEnd type="none" w="med" len="med"/>
                    </a:lnL>
                  </a:tcP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המפעל הציוני</a:t>
                      </a:r>
                    </a:p>
                  </a:txBody>
                  <a:tcPr marL="0" marR="0" marT="0" marB="0" anchor="ct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יוסי בן-ארצי</a:t>
                      </a:r>
                    </a:p>
                  </a:txBody>
                  <a:tcPr marL="0" marR="0" marT="0" marB="0" anchor="ctr"/>
                </a:tc>
                <a:tc>
                  <a:txBody>
                    <a:bodyPr/>
                    <a:lstStyle/>
                    <a:p>
                      <a:pPr marL="0" algn="ctr" rtl="1" eaLnBrk="1" latinLnBrk="0" hangingPunct="1"/>
                      <a:r>
                        <a:rPr kumimoji="0" lang="he-IL" sz="1050" b="0" kern="1200" dirty="0">
                          <a:solidFill>
                            <a:schemeClr val="tx1"/>
                          </a:solidFill>
                          <a:latin typeface="David" panose="020E0502060401010101" pitchFamily="34" charset="-79"/>
                          <a:ea typeface="+mn-ea"/>
                          <a:cs typeface="David" panose="020E0502060401010101" pitchFamily="34" charset="-79"/>
                        </a:rPr>
                        <a:t>4</a:t>
                      </a:r>
                    </a:p>
                  </a:txBody>
                  <a:tcPr marL="0" marR="0" marT="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139163029"/>
                  </a:ext>
                </a:extLst>
              </a:tr>
              <a:tr h="176485">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שנתי</a:t>
                      </a:r>
                    </a:p>
                  </a:txBody>
                  <a:tcPr marL="0" marR="0" marT="0" marB="0" anchor="ctr">
                    <a:lnL w="19050" cap="flat" cmpd="sng" algn="ctr">
                      <a:solidFill>
                        <a:schemeClr val="tx1"/>
                      </a:solidFill>
                      <a:prstDash val="solid"/>
                      <a:round/>
                      <a:headEnd type="none" w="med" len="med"/>
                      <a:tailEnd type="none" w="med" len="med"/>
                    </a:lnL>
                  </a:tcPr>
                </a:tc>
                <a:tc>
                  <a:txBody>
                    <a:bodyPr/>
                    <a:lstStyle/>
                    <a:p>
                      <a:pPr marL="0" algn="ctr" rtl="1" eaLnBrk="1" latinLnBrk="0" hangingPunct="1"/>
                      <a:r>
                        <a:rPr kumimoji="0" lang="he-IL" sz="900" b="0" kern="1200" baseline="0" dirty="0">
                          <a:solidFill>
                            <a:schemeClr val="tx1"/>
                          </a:solidFill>
                          <a:latin typeface="David" panose="020E0502060401010101" pitchFamily="34" charset="-79"/>
                          <a:ea typeface="+mn-ea"/>
                          <a:cs typeface="David" panose="020E0502060401010101" pitchFamily="34" charset="-79"/>
                        </a:rPr>
                        <a:t>קורס צבא וביטחון</a:t>
                      </a:r>
                      <a:endParaRPr kumimoji="0" lang="he-IL" sz="900" b="0" kern="1200" dirty="0">
                        <a:solidFill>
                          <a:schemeClr val="tx1"/>
                        </a:solidFill>
                        <a:latin typeface="David" panose="020E0502060401010101" pitchFamily="34" charset="-79"/>
                        <a:ea typeface="+mn-ea"/>
                        <a:cs typeface="David" panose="020E0502060401010101" pitchFamily="34" charset="-79"/>
                      </a:endParaRPr>
                    </a:p>
                  </a:txBody>
                  <a:tcPr marL="0" marR="0" marT="0" marB="0" anchor="ct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900" b="0" kern="1200" dirty="0">
                          <a:solidFill>
                            <a:schemeClr val="tx1"/>
                          </a:solidFill>
                          <a:latin typeface="David" panose="020E0502060401010101" pitchFamily="34" charset="-79"/>
                          <a:ea typeface="+mn-ea"/>
                          <a:cs typeface="David" panose="020E0502060401010101" pitchFamily="34" charset="-79"/>
                        </a:rPr>
                        <a:t>ללא</a:t>
                      </a:r>
                    </a:p>
                  </a:txBody>
                  <a:tcPr marL="0" marR="0" marT="0" marB="0" anchor="ctr"/>
                </a:tc>
                <a:tc>
                  <a:txBody>
                    <a:bodyPr/>
                    <a:lstStyle/>
                    <a:p>
                      <a:pPr marL="0" algn="ctr" rtl="1" eaLnBrk="1" latinLnBrk="0" hangingPunct="1"/>
                      <a:r>
                        <a:rPr kumimoji="0" lang="he-IL" sz="1050" b="0" kern="1200" dirty="0">
                          <a:solidFill>
                            <a:schemeClr val="tx1"/>
                          </a:solidFill>
                          <a:latin typeface="David" panose="020E0502060401010101" pitchFamily="34" charset="-79"/>
                          <a:ea typeface="+mn-ea"/>
                          <a:cs typeface="David" panose="020E0502060401010101" pitchFamily="34" charset="-79"/>
                        </a:rPr>
                        <a:t>2</a:t>
                      </a:r>
                    </a:p>
                  </a:txBody>
                  <a:tcPr marL="0" marR="0" marT="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278065437"/>
                  </a:ext>
                </a:extLst>
              </a:tr>
              <a:tr h="176485">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ב</a:t>
                      </a:r>
                    </a:p>
                  </a:txBody>
                  <a:tcPr marL="0" marR="0" marT="0" marB="0" anchor="ctr">
                    <a:lnL w="19050" cap="flat" cmpd="sng" algn="ctr">
                      <a:solidFill>
                        <a:schemeClr val="tx1"/>
                      </a:solidFill>
                      <a:prstDash val="solid"/>
                      <a:round/>
                      <a:headEnd type="none" w="med" len="med"/>
                      <a:tailEnd type="none" w="med" len="med"/>
                    </a:lnL>
                  </a:tcP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תקשורת</a:t>
                      </a:r>
                    </a:p>
                  </a:txBody>
                  <a:tcPr marL="0" marR="0" marT="0" marB="0" anchor="ct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יניב </a:t>
                      </a:r>
                      <a:r>
                        <a:rPr kumimoji="0" lang="he-IL" sz="900" b="0" kern="1200" dirty="0" err="1">
                          <a:solidFill>
                            <a:schemeClr val="tx1"/>
                          </a:solidFill>
                          <a:latin typeface="David" panose="020E0502060401010101" pitchFamily="34" charset="-79"/>
                          <a:ea typeface="+mn-ea"/>
                          <a:cs typeface="David" panose="020E0502060401010101" pitchFamily="34" charset="-79"/>
                        </a:rPr>
                        <a:t>לויתן</a:t>
                      </a:r>
                      <a:endParaRPr kumimoji="0" lang="he-IL" sz="900" b="0" kern="1200" dirty="0">
                        <a:solidFill>
                          <a:schemeClr val="tx1"/>
                        </a:solidFill>
                        <a:latin typeface="David" panose="020E0502060401010101" pitchFamily="34" charset="-79"/>
                        <a:ea typeface="+mn-ea"/>
                        <a:cs typeface="David" panose="020E0502060401010101" pitchFamily="34" charset="-79"/>
                      </a:endParaRPr>
                    </a:p>
                  </a:txBody>
                  <a:tcPr marL="0" marR="0" marT="0" marB="0" anchor="ctr"/>
                </a:tc>
                <a:tc>
                  <a:txBody>
                    <a:bodyPr/>
                    <a:lstStyle/>
                    <a:p>
                      <a:pPr marL="0" algn="ctr" rtl="1" eaLnBrk="1" latinLnBrk="0" hangingPunct="1"/>
                      <a:r>
                        <a:rPr kumimoji="0" lang="he-IL" sz="1050" b="0" kern="1200" dirty="0">
                          <a:solidFill>
                            <a:schemeClr val="tx1"/>
                          </a:solidFill>
                          <a:latin typeface="David" panose="020E0502060401010101" pitchFamily="34" charset="-79"/>
                          <a:ea typeface="+mn-ea"/>
                          <a:cs typeface="David" panose="020E0502060401010101" pitchFamily="34" charset="-79"/>
                        </a:rPr>
                        <a:t>2</a:t>
                      </a:r>
                    </a:p>
                  </a:txBody>
                  <a:tcPr marL="0" marR="0" marT="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246746948"/>
                  </a:ext>
                </a:extLst>
              </a:tr>
              <a:tr h="176485">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א</a:t>
                      </a:r>
                    </a:p>
                  </a:txBody>
                  <a:tcPr marL="0" marR="0" marT="0" marB="0" anchor="ctr">
                    <a:lnL w="19050" cap="flat" cmpd="sng" algn="ctr">
                      <a:solidFill>
                        <a:schemeClr val="tx1"/>
                      </a:solidFill>
                      <a:prstDash val="solid"/>
                      <a:round/>
                      <a:headEnd type="none" w="med" len="med"/>
                      <a:tailEnd type="none" w="med" len="med"/>
                    </a:lnL>
                  </a:tcP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תר' מחשבה חברתי</a:t>
                      </a:r>
                    </a:p>
                  </a:txBody>
                  <a:tcPr marL="0" marR="0" marT="0" marB="0" anchor="ct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תמר הרמן</a:t>
                      </a:r>
                    </a:p>
                  </a:txBody>
                  <a:tcPr marL="0" marR="0" marT="0" marB="0" anchor="ctr"/>
                </a:tc>
                <a:tc>
                  <a:txBody>
                    <a:bodyPr/>
                    <a:lstStyle/>
                    <a:p>
                      <a:pPr marL="0" algn="ctr" rtl="1" eaLnBrk="1" latinLnBrk="0" hangingPunct="1"/>
                      <a:r>
                        <a:rPr kumimoji="0" lang="he-IL" sz="1050" b="0" kern="1200" dirty="0">
                          <a:solidFill>
                            <a:schemeClr val="tx1"/>
                          </a:solidFill>
                          <a:latin typeface="David" panose="020E0502060401010101" pitchFamily="34" charset="-79"/>
                          <a:ea typeface="+mn-ea"/>
                          <a:cs typeface="David" panose="020E0502060401010101" pitchFamily="34" charset="-79"/>
                        </a:rPr>
                        <a:t>5</a:t>
                      </a:r>
                    </a:p>
                  </a:txBody>
                  <a:tcPr marL="0" marR="0" marT="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716255237"/>
                  </a:ext>
                </a:extLst>
              </a:tr>
            </a:tbl>
          </a:graphicData>
        </a:graphic>
      </p:graphicFrame>
      <p:graphicFrame>
        <p:nvGraphicFramePr>
          <p:cNvPr id="19" name="טבלה 18"/>
          <p:cNvGraphicFramePr>
            <a:graphicFrameLocks noGrp="1"/>
          </p:cNvGraphicFramePr>
          <p:nvPr>
            <p:extLst>
              <p:ext uri="{D42A27DB-BD31-4B8C-83A1-F6EECF244321}">
                <p14:modId xmlns:p14="http://schemas.microsoft.com/office/powerpoint/2010/main" val="2428054737"/>
              </p:ext>
            </p:extLst>
          </p:nvPr>
        </p:nvGraphicFramePr>
        <p:xfrm>
          <a:off x="9670558" y="3797999"/>
          <a:ext cx="2521442" cy="3060001"/>
        </p:xfrm>
        <a:graphic>
          <a:graphicData uri="http://schemas.openxmlformats.org/drawingml/2006/table">
            <a:tbl>
              <a:tblPr rtl="1" firstRow="1" bandRow="1">
                <a:tableStyleId>{5C22544A-7EE6-4342-B048-85BDC9FD1C3A}</a:tableStyleId>
              </a:tblPr>
              <a:tblGrid>
                <a:gridCol w="468000">
                  <a:extLst>
                    <a:ext uri="{9D8B030D-6E8A-4147-A177-3AD203B41FA5}">
                      <a16:colId xmlns:a16="http://schemas.microsoft.com/office/drawing/2014/main" val="636491969"/>
                    </a:ext>
                  </a:extLst>
                </a:gridCol>
                <a:gridCol w="936000">
                  <a:extLst>
                    <a:ext uri="{9D8B030D-6E8A-4147-A177-3AD203B41FA5}">
                      <a16:colId xmlns:a16="http://schemas.microsoft.com/office/drawing/2014/main" val="644944543"/>
                    </a:ext>
                  </a:extLst>
                </a:gridCol>
                <a:gridCol w="721442">
                  <a:extLst>
                    <a:ext uri="{9D8B030D-6E8A-4147-A177-3AD203B41FA5}">
                      <a16:colId xmlns:a16="http://schemas.microsoft.com/office/drawing/2014/main" val="1422652265"/>
                    </a:ext>
                  </a:extLst>
                </a:gridCol>
                <a:gridCol w="396000">
                  <a:extLst>
                    <a:ext uri="{9D8B030D-6E8A-4147-A177-3AD203B41FA5}">
                      <a16:colId xmlns:a16="http://schemas.microsoft.com/office/drawing/2014/main" val="3817769194"/>
                    </a:ext>
                  </a:extLst>
                </a:gridCol>
              </a:tblGrid>
              <a:tr h="231872">
                <a:tc>
                  <a:txBody>
                    <a:bodyPr/>
                    <a:lstStyle/>
                    <a:p>
                      <a:pPr algn="ctr" rtl="1"/>
                      <a:r>
                        <a:rPr lang="he-IL" sz="900" b="1" i="0" dirty="0">
                          <a:latin typeface="David" panose="020E0502060401010101" pitchFamily="34" charset="-79"/>
                          <a:cs typeface="David" panose="020E0502060401010101" pitchFamily="34" charset="-79"/>
                        </a:rPr>
                        <a:t>מ"א</a:t>
                      </a:r>
                    </a:p>
                  </a:txBody>
                  <a:tcPr anchor="ctr">
                    <a:lnL w="190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tcPr>
                </a:tc>
                <a:tc>
                  <a:txBody>
                    <a:bodyPr/>
                    <a:lstStyle/>
                    <a:p>
                      <a:pPr algn="ctr" rtl="1"/>
                      <a:r>
                        <a:rPr lang="he-IL" sz="900" b="1" i="0" dirty="0">
                          <a:latin typeface="David" panose="020E0502060401010101" pitchFamily="34" charset="-79"/>
                          <a:cs typeface="David" panose="020E0502060401010101" pitchFamily="34" charset="-79"/>
                        </a:rPr>
                        <a:t>קורס</a:t>
                      </a:r>
                    </a:p>
                  </a:txBody>
                  <a:tcPr anchor="ctr">
                    <a:lnT w="19050" cap="flat" cmpd="sng" algn="ctr">
                      <a:solidFill>
                        <a:schemeClr val="tx1"/>
                      </a:solidFill>
                      <a:prstDash val="solid"/>
                      <a:round/>
                      <a:headEnd type="none" w="med" len="med"/>
                      <a:tailEnd type="none" w="med" len="med"/>
                    </a:lnT>
                  </a:tcPr>
                </a:tc>
                <a:tc>
                  <a:txBody>
                    <a:bodyPr/>
                    <a:lstStyle/>
                    <a:p>
                      <a:pPr algn="ctr" rtl="1"/>
                      <a:r>
                        <a:rPr lang="he-IL" sz="900" b="1" i="0" dirty="0">
                          <a:latin typeface="David" panose="020E0502060401010101" pitchFamily="34" charset="-79"/>
                          <a:cs typeface="David" panose="020E0502060401010101" pitchFamily="34" charset="-79"/>
                        </a:rPr>
                        <a:t>מרצה</a:t>
                      </a:r>
                    </a:p>
                  </a:txBody>
                  <a:tcPr anchor="ctr">
                    <a:lnT w="19050" cap="flat" cmpd="sng" algn="ctr">
                      <a:solidFill>
                        <a:schemeClr val="tx1"/>
                      </a:solidFill>
                      <a:prstDash val="solid"/>
                      <a:round/>
                      <a:headEnd type="none" w="med" len="med"/>
                      <a:tailEnd type="none" w="med" len="med"/>
                    </a:lnT>
                  </a:tcPr>
                </a:tc>
                <a:tc>
                  <a:txBody>
                    <a:bodyPr/>
                    <a:lstStyle/>
                    <a:p>
                      <a:pPr algn="ctr" rtl="1"/>
                      <a:r>
                        <a:rPr lang="he-IL" sz="900" b="1" i="0" dirty="0">
                          <a:latin typeface="David" panose="020E0502060401010101" pitchFamily="34" charset="-79"/>
                          <a:cs typeface="David" panose="020E0502060401010101" pitchFamily="34" charset="-79"/>
                        </a:rPr>
                        <a:t>נ"ז</a:t>
                      </a:r>
                    </a:p>
                  </a:txBody>
                  <a:tcPr anchor="ctr">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285561831"/>
                  </a:ext>
                </a:extLst>
              </a:tr>
              <a:tr h="176485">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קיץ</a:t>
                      </a:r>
                    </a:p>
                  </a:txBody>
                  <a:tcPr marL="0" marR="0" marT="0" marB="0" anchor="ctr">
                    <a:lnL w="19050" cap="flat" cmpd="sng" algn="ctr">
                      <a:solidFill>
                        <a:schemeClr val="tx1"/>
                      </a:solidFill>
                      <a:prstDash val="solid"/>
                      <a:round/>
                      <a:headEnd type="none" w="med" len="med"/>
                      <a:tailEnd type="none" w="med" len="med"/>
                    </a:lnL>
                  </a:tcP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בטל"ם בישראל</a:t>
                      </a:r>
                    </a:p>
                  </a:txBody>
                  <a:tcPr marL="0" marR="0" marT="0" marB="0" anchor="ct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גבי בן-דור</a:t>
                      </a:r>
                    </a:p>
                  </a:txBody>
                  <a:tcPr marL="0" marR="0" marT="0" marB="0" anchor="ctr"/>
                </a:tc>
                <a:tc>
                  <a:txBody>
                    <a:bodyPr/>
                    <a:lstStyle/>
                    <a:p>
                      <a:pPr marL="0" algn="ctr" rtl="1" eaLnBrk="1" latinLnBrk="0" hangingPunct="1"/>
                      <a:r>
                        <a:rPr kumimoji="0" lang="he-IL" sz="1050" b="0" kern="1200" dirty="0">
                          <a:solidFill>
                            <a:schemeClr val="tx1"/>
                          </a:solidFill>
                          <a:latin typeface="David" panose="020E0502060401010101" pitchFamily="34" charset="-79"/>
                          <a:ea typeface="+mn-ea"/>
                          <a:cs typeface="David" panose="020E0502060401010101" pitchFamily="34" charset="-79"/>
                        </a:rPr>
                        <a:t>5</a:t>
                      </a:r>
                    </a:p>
                  </a:txBody>
                  <a:tcPr marL="0" marR="0" marT="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984789307"/>
                  </a:ext>
                </a:extLst>
              </a:tr>
              <a:tr h="176485">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א</a:t>
                      </a:r>
                    </a:p>
                  </a:txBody>
                  <a:tcPr marL="0" marR="0" marT="0" marB="0" anchor="ctr">
                    <a:lnL w="19050" cap="flat" cmpd="sng" algn="ctr">
                      <a:solidFill>
                        <a:schemeClr val="tx1"/>
                      </a:solidFill>
                      <a:prstDash val="solid"/>
                      <a:round/>
                      <a:headEnd type="none" w="med" len="med"/>
                      <a:tailEnd type="none" w="med" len="med"/>
                    </a:lnL>
                  </a:tcP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גישות ואסכולות</a:t>
                      </a:r>
                    </a:p>
                  </a:txBody>
                  <a:tcPr marL="0" marR="0" marT="0" marB="0" anchor="ct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גבי בן-דור</a:t>
                      </a:r>
                    </a:p>
                  </a:txBody>
                  <a:tcPr marL="0" marR="0" marT="0" marB="0" anchor="ctr"/>
                </a:tc>
                <a:tc>
                  <a:txBody>
                    <a:bodyPr/>
                    <a:lstStyle/>
                    <a:p>
                      <a:pPr marL="0" algn="ctr" rtl="1" eaLnBrk="1" latinLnBrk="0" hangingPunct="1"/>
                      <a:r>
                        <a:rPr kumimoji="0" lang="he-IL" sz="1050" b="0" kern="1200" dirty="0">
                          <a:solidFill>
                            <a:schemeClr val="tx1"/>
                          </a:solidFill>
                          <a:latin typeface="David" panose="020E0502060401010101" pitchFamily="34" charset="-79"/>
                          <a:ea typeface="+mn-ea"/>
                          <a:cs typeface="David" panose="020E0502060401010101" pitchFamily="34" charset="-79"/>
                        </a:rPr>
                        <a:t>4</a:t>
                      </a:r>
                    </a:p>
                  </a:txBody>
                  <a:tcPr marL="0" marR="0" marT="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045605965"/>
                  </a:ext>
                </a:extLst>
              </a:tr>
              <a:tr h="176485">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שנתי</a:t>
                      </a:r>
                    </a:p>
                  </a:txBody>
                  <a:tcPr marL="0" marR="0" marT="0" marB="0" anchor="ctr">
                    <a:lnL w="19050" cap="flat" cmpd="sng" algn="ctr">
                      <a:solidFill>
                        <a:schemeClr val="tx1"/>
                      </a:solidFill>
                      <a:prstDash val="solid"/>
                      <a:round/>
                      <a:headEnd type="none" w="med" len="med"/>
                      <a:tailEnd type="none" w="med" len="med"/>
                    </a:lnL>
                  </a:tcP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סיורי בטל"ם בארץ</a:t>
                      </a:r>
                    </a:p>
                  </a:txBody>
                  <a:tcPr marL="0" marR="0" marT="0" marB="0" anchor="ct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יוסי בן-ארצי</a:t>
                      </a:r>
                    </a:p>
                  </a:txBody>
                  <a:tcPr marL="0" marR="0" marT="0" marB="0" anchor="ctr"/>
                </a:tc>
                <a:tc>
                  <a:txBody>
                    <a:bodyPr/>
                    <a:lstStyle/>
                    <a:p>
                      <a:pPr marL="0" algn="ctr" rtl="1" eaLnBrk="1" latinLnBrk="0" hangingPunct="1"/>
                      <a:r>
                        <a:rPr kumimoji="0" lang="he-IL" sz="1050" b="0" kern="1200" dirty="0">
                          <a:solidFill>
                            <a:schemeClr val="tx1"/>
                          </a:solidFill>
                          <a:latin typeface="David" panose="020E0502060401010101" pitchFamily="34" charset="-79"/>
                          <a:ea typeface="+mn-ea"/>
                          <a:cs typeface="David" panose="020E0502060401010101" pitchFamily="34" charset="-79"/>
                        </a:rPr>
                        <a:t>3</a:t>
                      </a:r>
                    </a:p>
                  </a:txBody>
                  <a:tcPr marL="0" marR="0" marT="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989708792"/>
                  </a:ext>
                </a:extLst>
              </a:tr>
              <a:tr h="176485">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א</a:t>
                      </a:r>
                    </a:p>
                  </a:txBody>
                  <a:tcPr marL="0" marR="0" marT="0" marB="0" anchor="ctr">
                    <a:lnL w="19050" cap="flat" cmpd="sng" algn="ctr">
                      <a:solidFill>
                        <a:schemeClr val="tx1"/>
                      </a:solidFill>
                      <a:prstDash val="solid"/>
                      <a:round/>
                      <a:headEnd type="none" w="med" len="med"/>
                      <a:tailEnd type="none" w="med" len="med"/>
                    </a:lnL>
                  </a:tcP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כלכלת ישראל</a:t>
                      </a:r>
                    </a:p>
                  </a:txBody>
                  <a:tcPr marL="0" marR="0" marT="0" marB="0" anchor="ct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דוד ברודט</a:t>
                      </a:r>
                    </a:p>
                  </a:txBody>
                  <a:tcPr marL="0" marR="0" marT="0" marB="0" anchor="ctr"/>
                </a:tc>
                <a:tc>
                  <a:txBody>
                    <a:bodyPr/>
                    <a:lstStyle/>
                    <a:p>
                      <a:pPr marL="0" algn="ctr" rtl="1" eaLnBrk="1" latinLnBrk="0" hangingPunct="1"/>
                      <a:r>
                        <a:rPr kumimoji="0" lang="he-IL" sz="1050" b="0" kern="1200" dirty="0">
                          <a:solidFill>
                            <a:schemeClr val="tx1"/>
                          </a:solidFill>
                          <a:latin typeface="David" panose="020E0502060401010101" pitchFamily="34" charset="-79"/>
                          <a:ea typeface="+mn-ea"/>
                          <a:cs typeface="David" panose="020E0502060401010101" pitchFamily="34" charset="-79"/>
                        </a:rPr>
                        <a:t>2</a:t>
                      </a:r>
                    </a:p>
                  </a:txBody>
                  <a:tcPr marL="0" marR="0" marT="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359670686"/>
                  </a:ext>
                </a:extLst>
              </a:tr>
              <a:tr h="176485">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א</a:t>
                      </a:r>
                    </a:p>
                  </a:txBody>
                  <a:tcPr marL="0" marR="0" marT="0" marB="0" anchor="ctr">
                    <a:lnL w="19050" cap="flat" cmpd="sng" algn="ctr">
                      <a:solidFill>
                        <a:schemeClr val="tx1"/>
                      </a:solidFill>
                      <a:prstDash val="solid"/>
                      <a:round/>
                      <a:headEnd type="none" w="med" len="med"/>
                      <a:tailEnd type="none" w="med" len="med"/>
                    </a:lnL>
                  </a:tcP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 משפט חוקתי</a:t>
                      </a:r>
                    </a:p>
                  </a:txBody>
                  <a:tcPr marL="0" marR="0" marT="0" marB="0" anchor="ct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סוזי נבות</a:t>
                      </a:r>
                    </a:p>
                  </a:txBody>
                  <a:tcPr marL="0" marR="0" marT="0" marB="0" anchor="ctr"/>
                </a:tc>
                <a:tc>
                  <a:txBody>
                    <a:bodyPr/>
                    <a:lstStyle/>
                    <a:p>
                      <a:pPr marL="0" algn="ctr" rtl="1" eaLnBrk="1" latinLnBrk="0" hangingPunct="1"/>
                      <a:r>
                        <a:rPr kumimoji="0" lang="he-IL" sz="1050" b="0" kern="1200" dirty="0">
                          <a:solidFill>
                            <a:schemeClr val="tx1"/>
                          </a:solidFill>
                          <a:latin typeface="David" panose="020E0502060401010101" pitchFamily="34" charset="-79"/>
                          <a:ea typeface="+mn-ea"/>
                          <a:cs typeface="David" panose="020E0502060401010101" pitchFamily="34" charset="-79"/>
                        </a:rPr>
                        <a:t>4</a:t>
                      </a:r>
                    </a:p>
                  </a:txBody>
                  <a:tcPr marL="0" marR="0" marT="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913341071"/>
                  </a:ext>
                </a:extLst>
              </a:tr>
              <a:tr h="357339">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א</a:t>
                      </a:r>
                    </a:p>
                  </a:txBody>
                  <a:tcPr marL="0" marR="0" marT="0" marB="0" anchor="ctr">
                    <a:lnL w="19050" cap="flat" cmpd="sng" algn="ctr">
                      <a:solidFill>
                        <a:schemeClr val="tx1"/>
                      </a:solidFill>
                      <a:prstDash val="solid"/>
                      <a:round/>
                      <a:headEnd type="none" w="med" len="med"/>
                      <a:tailEnd type="none" w="med" len="med"/>
                    </a:lnL>
                  </a:tcP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סמינר- שחיתות</a:t>
                      </a:r>
                      <a:r>
                        <a:rPr kumimoji="0" lang="en-US" sz="900" b="0" kern="1200" dirty="0">
                          <a:solidFill>
                            <a:schemeClr val="tx1"/>
                          </a:solidFill>
                          <a:latin typeface="David" panose="020E0502060401010101" pitchFamily="34" charset="-79"/>
                          <a:ea typeface="+mn-ea"/>
                          <a:cs typeface="David" panose="020E0502060401010101" pitchFamily="34" charset="-79"/>
                        </a:rPr>
                        <a:t>/</a:t>
                      </a:r>
                      <a:r>
                        <a:rPr kumimoji="0" lang="he-IL" sz="900" b="0" kern="1200" dirty="0">
                          <a:solidFill>
                            <a:schemeClr val="tx1"/>
                          </a:solidFill>
                          <a:latin typeface="David" panose="020E0502060401010101" pitchFamily="34" charset="-79"/>
                          <a:ea typeface="+mn-ea"/>
                          <a:cs typeface="David" panose="020E0502060401010101" pitchFamily="34" charset="-79"/>
                        </a:rPr>
                        <a:t> צבא חברה</a:t>
                      </a:r>
                      <a:r>
                        <a:rPr kumimoji="0" lang="en-US" sz="900" b="0" kern="1200" dirty="0">
                          <a:solidFill>
                            <a:schemeClr val="tx1"/>
                          </a:solidFill>
                          <a:latin typeface="David" panose="020E0502060401010101" pitchFamily="34" charset="-79"/>
                          <a:ea typeface="+mn-ea"/>
                          <a:cs typeface="David" panose="020E0502060401010101" pitchFamily="34" charset="-79"/>
                        </a:rPr>
                        <a:t>/</a:t>
                      </a:r>
                      <a:r>
                        <a:rPr kumimoji="0" lang="he-IL" sz="900" b="0" kern="1200" dirty="0">
                          <a:solidFill>
                            <a:schemeClr val="tx1"/>
                          </a:solidFill>
                          <a:latin typeface="David" panose="020E0502060401010101" pitchFamily="34" charset="-79"/>
                          <a:ea typeface="+mn-ea"/>
                          <a:cs typeface="David" panose="020E0502060401010101" pitchFamily="34" charset="-79"/>
                        </a:rPr>
                        <a:t>כלכלה גלו'</a:t>
                      </a:r>
                    </a:p>
                  </a:txBody>
                  <a:tcPr marL="0" marR="0" marT="0" marB="0" anchor="ct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סוזי נבות</a:t>
                      </a:r>
                      <a:r>
                        <a:rPr kumimoji="0" lang="en-US" sz="900" b="0" kern="1200" dirty="0">
                          <a:solidFill>
                            <a:schemeClr val="tx1"/>
                          </a:solidFill>
                          <a:latin typeface="David" panose="020E0502060401010101" pitchFamily="34" charset="-79"/>
                          <a:ea typeface="+mn-ea"/>
                          <a:cs typeface="David" panose="020E0502060401010101" pitchFamily="34" charset="-79"/>
                        </a:rPr>
                        <a:t>/</a:t>
                      </a:r>
                      <a:r>
                        <a:rPr kumimoji="0" lang="he-IL" sz="900" b="0" kern="1200" dirty="0">
                          <a:solidFill>
                            <a:schemeClr val="tx1"/>
                          </a:solidFill>
                          <a:latin typeface="David" panose="020E0502060401010101" pitchFamily="34" charset="-79"/>
                          <a:ea typeface="+mn-ea"/>
                          <a:cs typeface="David" panose="020E0502060401010101" pitchFamily="34" charset="-79"/>
                        </a:rPr>
                        <a:t> גל ראובן</a:t>
                      </a:r>
                      <a:r>
                        <a:rPr kumimoji="0" lang="en-US" sz="900" b="0" kern="1200" dirty="0">
                          <a:solidFill>
                            <a:schemeClr val="tx1"/>
                          </a:solidFill>
                          <a:latin typeface="David" panose="020E0502060401010101" pitchFamily="34" charset="-79"/>
                          <a:ea typeface="+mn-ea"/>
                          <a:cs typeface="David" panose="020E0502060401010101" pitchFamily="34" charset="-79"/>
                        </a:rPr>
                        <a:t>/</a:t>
                      </a:r>
                      <a:r>
                        <a:rPr kumimoji="0" lang="he-IL" sz="900" b="0" kern="1200" dirty="0">
                          <a:solidFill>
                            <a:schemeClr val="tx1"/>
                          </a:solidFill>
                          <a:latin typeface="David" panose="020E0502060401010101" pitchFamily="34" charset="-79"/>
                          <a:ea typeface="+mn-ea"/>
                          <a:cs typeface="David" panose="020E0502060401010101" pitchFamily="34" charset="-79"/>
                        </a:rPr>
                        <a:t>ברודט</a:t>
                      </a:r>
                    </a:p>
                  </a:txBody>
                  <a:tcPr marL="0" marR="0" marT="0" marB="0" anchor="ctr"/>
                </a:tc>
                <a:tc>
                  <a:txBody>
                    <a:bodyPr/>
                    <a:lstStyle/>
                    <a:p>
                      <a:pPr marL="0" algn="ctr" rtl="1" eaLnBrk="1" latinLnBrk="0" hangingPunct="1"/>
                      <a:r>
                        <a:rPr kumimoji="0" lang="he-IL" sz="1050" b="0" kern="1200" dirty="0">
                          <a:solidFill>
                            <a:schemeClr val="tx1"/>
                          </a:solidFill>
                          <a:latin typeface="David" panose="020E0502060401010101" pitchFamily="34" charset="-79"/>
                          <a:ea typeface="+mn-ea"/>
                          <a:cs typeface="David" panose="020E0502060401010101" pitchFamily="34" charset="-79"/>
                        </a:rPr>
                        <a:t>2</a:t>
                      </a:r>
                    </a:p>
                  </a:txBody>
                  <a:tcPr marL="0" marR="0" marT="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364670576"/>
                  </a:ext>
                </a:extLst>
              </a:tr>
              <a:tr h="176485">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ב</a:t>
                      </a:r>
                    </a:p>
                  </a:txBody>
                  <a:tcPr marL="0" marR="0" marT="0" marB="0" anchor="ctr">
                    <a:lnL w="19050" cap="flat" cmpd="sng" algn="ctr">
                      <a:solidFill>
                        <a:schemeClr val="tx1"/>
                      </a:solidFill>
                      <a:prstDash val="solid"/>
                      <a:round/>
                      <a:headEnd type="none" w="med" len="med"/>
                      <a:tailEnd type="none" w="med" len="med"/>
                    </a:lnL>
                  </a:tcP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מדיניות חוץ </a:t>
                      </a:r>
                      <a:r>
                        <a:rPr kumimoji="0" lang="he-IL" sz="900" b="0" kern="1200" dirty="0" err="1">
                          <a:solidFill>
                            <a:schemeClr val="tx1"/>
                          </a:solidFill>
                          <a:latin typeface="David" panose="020E0502060401010101" pitchFamily="34" charset="-79"/>
                          <a:ea typeface="+mn-ea"/>
                          <a:cs typeface="David" panose="020E0502060401010101" pitchFamily="34" charset="-79"/>
                        </a:rPr>
                        <a:t>וסימו</a:t>
                      </a:r>
                      <a:r>
                        <a:rPr kumimoji="0" lang="he-IL" sz="900" b="0" kern="1200" dirty="0">
                          <a:solidFill>
                            <a:schemeClr val="tx1"/>
                          </a:solidFill>
                          <a:latin typeface="David" panose="020E0502060401010101" pitchFamily="34" charset="-79"/>
                          <a:ea typeface="+mn-ea"/>
                          <a:cs typeface="David" panose="020E0502060401010101" pitchFamily="34" charset="-79"/>
                        </a:rPr>
                        <a:t>'</a:t>
                      </a:r>
                    </a:p>
                  </a:txBody>
                  <a:tcPr marL="0" marR="0" marT="0" marB="0" anchor="ct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גבי בן-דור</a:t>
                      </a:r>
                    </a:p>
                  </a:txBody>
                  <a:tcPr marL="0" marR="0" marT="0" marB="0" anchor="ctr"/>
                </a:tc>
                <a:tc>
                  <a:txBody>
                    <a:bodyPr/>
                    <a:lstStyle/>
                    <a:p>
                      <a:pPr marL="0" algn="ctr" rtl="1" eaLnBrk="1" latinLnBrk="0" hangingPunct="1"/>
                      <a:r>
                        <a:rPr kumimoji="0" lang="he-IL" sz="1050" b="0" kern="1200" dirty="0">
                          <a:solidFill>
                            <a:schemeClr val="tx1"/>
                          </a:solidFill>
                          <a:latin typeface="David" panose="020E0502060401010101" pitchFamily="34" charset="-79"/>
                          <a:ea typeface="+mn-ea"/>
                          <a:cs typeface="David" panose="020E0502060401010101" pitchFamily="34" charset="-79"/>
                        </a:rPr>
                        <a:t>4</a:t>
                      </a:r>
                    </a:p>
                  </a:txBody>
                  <a:tcPr marL="0" marR="0" marT="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248471949"/>
                  </a:ext>
                </a:extLst>
              </a:tr>
              <a:tr h="176485">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ב</a:t>
                      </a:r>
                    </a:p>
                  </a:txBody>
                  <a:tcPr marL="0" marR="0" marT="0" marB="0" anchor="ctr">
                    <a:lnL w="19050" cap="flat" cmpd="sng" algn="ctr">
                      <a:solidFill>
                        <a:schemeClr val="tx1"/>
                      </a:solidFill>
                      <a:prstDash val="solid"/>
                      <a:round/>
                      <a:headEnd type="none" w="med" len="med"/>
                      <a:tailEnd type="none" w="med" len="med"/>
                    </a:lnL>
                  </a:tcP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קורס ארה"ב וסיור</a:t>
                      </a:r>
                    </a:p>
                  </a:txBody>
                  <a:tcPr marL="0" marR="0" marT="0" marB="0" anchor="ct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אבי בן-צבי</a:t>
                      </a:r>
                    </a:p>
                  </a:txBody>
                  <a:tcPr marL="0" marR="0" marT="0" marB="0" anchor="ctr"/>
                </a:tc>
                <a:tc>
                  <a:txBody>
                    <a:bodyPr/>
                    <a:lstStyle/>
                    <a:p>
                      <a:pPr marL="0" algn="ctr" rtl="1" eaLnBrk="1" latinLnBrk="0" hangingPunct="1"/>
                      <a:r>
                        <a:rPr kumimoji="0" lang="he-IL" sz="1050" b="0" kern="1200" dirty="0">
                          <a:solidFill>
                            <a:schemeClr val="tx1"/>
                          </a:solidFill>
                          <a:latin typeface="David" panose="020E0502060401010101" pitchFamily="34" charset="-79"/>
                          <a:ea typeface="+mn-ea"/>
                          <a:cs typeface="David" panose="020E0502060401010101" pitchFamily="34" charset="-79"/>
                        </a:rPr>
                        <a:t>3</a:t>
                      </a:r>
                    </a:p>
                  </a:txBody>
                  <a:tcPr marL="0" marR="0" marT="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228435404"/>
                  </a:ext>
                </a:extLst>
              </a:tr>
              <a:tr h="176485">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א</a:t>
                      </a:r>
                    </a:p>
                  </a:txBody>
                  <a:tcPr marL="0" marR="0" marT="0" marB="0" anchor="ctr">
                    <a:lnL w="19050" cap="flat" cmpd="sng" algn="ctr">
                      <a:solidFill>
                        <a:schemeClr val="tx1"/>
                      </a:solidFill>
                      <a:prstDash val="solid"/>
                      <a:round/>
                      <a:headEnd type="none" w="med" len="med"/>
                      <a:tailEnd type="none" w="med" len="med"/>
                    </a:lnL>
                  </a:tcP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החברה הישראלית</a:t>
                      </a:r>
                    </a:p>
                  </a:txBody>
                  <a:tcPr marL="0" marR="0" marT="0" marB="0" anchor="ct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סמי </a:t>
                      </a:r>
                      <a:r>
                        <a:rPr kumimoji="0" lang="he-IL" sz="900" b="0" kern="1200" dirty="0" err="1">
                          <a:solidFill>
                            <a:schemeClr val="tx1"/>
                          </a:solidFill>
                          <a:latin typeface="David" panose="020E0502060401010101" pitchFamily="34" charset="-79"/>
                          <a:ea typeface="+mn-ea"/>
                          <a:cs typeface="David" panose="020E0502060401010101" pitchFamily="34" charset="-79"/>
                        </a:rPr>
                        <a:t>סמוחה</a:t>
                      </a:r>
                      <a:endParaRPr kumimoji="0" lang="he-IL" sz="900" b="0" kern="1200" dirty="0">
                        <a:solidFill>
                          <a:schemeClr val="tx1"/>
                        </a:solidFill>
                        <a:latin typeface="David" panose="020E0502060401010101" pitchFamily="34" charset="-79"/>
                        <a:ea typeface="+mn-ea"/>
                        <a:cs typeface="David" panose="020E0502060401010101" pitchFamily="34" charset="-79"/>
                      </a:endParaRPr>
                    </a:p>
                  </a:txBody>
                  <a:tcPr marL="0" marR="0" marT="0" marB="0" anchor="ctr"/>
                </a:tc>
                <a:tc>
                  <a:txBody>
                    <a:bodyPr/>
                    <a:lstStyle/>
                    <a:p>
                      <a:pPr marL="0" algn="ctr" rtl="1" eaLnBrk="1" latinLnBrk="0" hangingPunct="1"/>
                      <a:r>
                        <a:rPr kumimoji="0" lang="he-IL" sz="1050" b="0" kern="1200" dirty="0">
                          <a:solidFill>
                            <a:schemeClr val="tx1"/>
                          </a:solidFill>
                          <a:latin typeface="David" panose="020E0502060401010101" pitchFamily="34" charset="-79"/>
                          <a:ea typeface="+mn-ea"/>
                          <a:cs typeface="David" panose="020E0502060401010101" pitchFamily="34" charset="-79"/>
                        </a:rPr>
                        <a:t>2</a:t>
                      </a:r>
                    </a:p>
                  </a:txBody>
                  <a:tcPr marL="0" marR="0" marT="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85031454"/>
                  </a:ext>
                </a:extLst>
              </a:tr>
              <a:tr h="176485">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קיץ, א</a:t>
                      </a:r>
                    </a:p>
                  </a:txBody>
                  <a:tcPr marL="0" marR="0" marT="0" marB="0" anchor="ctr">
                    <a:lnL w="19050" cap="flat" cmpd="sng" algn="ctr">
                      <a:solidFill>
                        <a:schemeClr val="tx1"/>
                      </a:solidFill>
                      <a:prstDash val="solid"/>
                      <a:round/>
                      <a:headEnd type="none" w="med" len="med"/>
                      <a:tailEnd type="none" w="med" len="med"/>
                    </a:lnL>
                  </a:tcP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חשיבה </a:t>
                      </a:r>
                      <a:r>
                        <a:rPr kumimoji="0" lang="he-IL" sz="900" b="0" kern="1200" dirty="0" err="1">
                          <a:solidFill>
                            <a:schemeClr val="tx1"/>
                          </a:solidFill>
                          <a:latin typeface="David" panose="020E0502060401010101" pitchFamily="34" charset="-79"/>
                          <a:ea typeface="+mn-ea"/>
                          <a:cs typeface="David" panose="020E0502060401010101" pitchFamily="34" charset="-79"/>
                        </a:rPr>
                        <a:t>אסט+תר</a:t>
                      </a:r>
                      <a:r>
                        <a:rPr kumimoji="0" lang="he-IL" sz="900" b="0" kern="1200" dirty="0">
                          <a:solidFill>
                            <a:schemeClr val="tx1"/>
                          </a:solidFill>
                          <a:latin typeface="David" panose="020E0502060401010101" pitchFamily="34" charset="-79"/>
                          <a:ea typeface="+mn-ea"/>
                          <a:cs typeface="David" panose="020E0502060401010101" pitchFamily="34" charset="-79"/>
                        </a:rPr>
                        <a:t>'</a:t>
                      </a:r>
                    </a:p>
                  </a:txBody>
                  <a:tcPr marL="0" marR="0" marT="0" marB="0" anchor="ct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שלמה חסון</a:t>
                      </a:r>
                    </a:p>
                  </a:txBody>
                  <a:tcPr marL="0" marR="0" marT="0" marB="0" anchor="ctr"/>
                </a:tc>
                <a:tc>
                  <a:txBody>
                    <a:bodyPr/>
                    <a:lstStyle/>
                    <a:p>
                      <a:pPr marL="0" algn="ctr" rtl="1" eaLnBrk="1" latinLnBrk="0" hangingPunct="1"/>
                      <a:r>
                        <a:rPr kumimoji="0" lang="he-IL" sz="1050" b="0" kern="1200" dirty="0">
                          <a:solidFill>
                            <a:schemeClr val="tx1"/>
                          </a:solidFill>
                          <a:latin typeface="David" panose="020E0502060401010101" pitchFamily="34" charset="-79"/>
                          <a:ea typeface="+mn-ea"/>
                          <a:cs typeface="David" panose="020E0502060401010101" pitchFamily="34" charset="-79"/>
                        </a:rPr>
                        <a:t>2+2</a:t>
                      </a:r>
                    </a:p>
                  </a:txBody>
                  <a:tcPr marL="0" marR="0" marT="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305706159"/>
                  </a:ext>
                </a:extLst>
              </a:tr>
              <a:tr h="176485">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שנתי</a:t>
                      </a:r>
                    </a:p>
                  </a:txBody>
                  <a:tcPr marL="0" marR="0" marT="0" marB="0" anchor="ctr">
                    <a:lnL w="19050" cap="flat" cmpd="sng" algn="ctr">
                      <a:solidFill>
                        <a:schemeClr val="tx1"/>
                      </a:solidFill>
                      <a:prstDash val="solid"/>
                      <a:round/>
                      <a:headEnd type="none" w="med" len="med"/>
                      <a:tailEnd type="none" w="med" len="med"/>
                    </a:lnL>
                  </a:tcP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אשכול בכירות</a:t>
                      </a:r>
                    </a:p>
                  </a:txBody>
                  <a:tcPr marL="0" marR="0" marT="0" marB="0" anchor="ct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אהרון כפיר</a:t>
                      </a:r>
                    </a:p>
                  </a:txBody>
                  <a:tcPr marL="0" marR="0" marT="0" marB="0" anchor="ctr"/>
                </a:tc>
                <a:tc>
                  <a:txBody>
                    <a:bodyPr/>
                    <a:lstStyle/>
                    <a:p>
                      <a:pPr marL="0" algn="ctr" rtl="1" eaLnBrk="1" latinLnBrk="0" hangingPunct="1"/>
                      <a:r>
                        <a:rPr kumimoji="0" lang="he-IL" sz="1050" b="0" kern="1200" dirty="0">
                          <a:solidFill>
                            <a:schemeClr val="tx1"/>
                          </a:solidFill>
                          <a:latin typeface="David" panose="020E0502060401010101" pitchFamily="34" charset="-79"/>
                          <a:ea typeface="+mn-ea"/>
                          <a:cs typeface="David" panose="020E0502060401010101" pitchFamily="34" charset="-79"/>
                        </a:rPr>
                        <a:t>4</a:t>
                      </a:r>
                    </a:p>
                  </a:txBody>
                  <a:tcPr marL="0" marR="0" marT="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814886777"/>
                  </a:ext>
                </a:extLst>
              </a:tr>
              <a:tr h="176485">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א</a:t>
                      </a:r>
                    </a:p>
                  </a:txBody>
                  <a:tcPr marL="0" marR="0" marT="0" marB="0" anchor="ctr">
                    <a:lnL w="19050" cap="flat" cmpd="sng" algn="ctr">
                      <a:solidFill>
                        <a:schemeClr val="tx1"/>
                      </a:solidFill>
                      <a:prstDash val="solid"/>
                      <a:round/>
                      <a:headEnd type="none" w="med" len="med"/>
                      <a:tailEnd type="none" w="med" len="med"/>
                    </a:lnL>
                  </a:tcPr>
                </a:tc>
                <a:tc>
                  <a:txBody>
                    <a:bodyPr/>
                    <a:lstStyle/>
                    <a:p>
                      <a:pPr marL="0" algn="ctr" rtl="1" eaLnBrk="1" latinLnBrk="0" hangingPunct="1"/>
                      <a:r>
                        <a:rPr kumimoji="0" lang="he-IL" sz="900" b="0" kern="1200" baseline="0" dirty="0">
                          <a:solidFill>
                            <a:schemeClr val="tx1"/>
                          </a:solidFill>
                          <a:latin typeface="David" panose="020E0502060401010101" pitchFamily="34" charset="-79"/>
                          <a:ea typeface="+mn-ea"/>
                          <a:cs typeface="David" panose="020E0502060401010101" pitchFamily="34" charset="-79"/>
                        </a:rPr>
                        <a:t>גיאופו' של מזה"ת</a:t>
                      </a:r>
                      <a:endParaRPr kumimoji="0" lang="he-IL" sz="900" b="0" kern="1200" dirty="0">
                        <a:solidFill>
                          <a:schemeClr val="tx1"/>
                        </a:solidFill>
                        <a:latin typeface="David" panose="020E0502060401010101" pitchFamily="34" charset="-79"/>
                        <a:ea typeface="+mn-ea"/>
                        <a:cs typeface="David" panose="020E0502060401010101" pitchFamily="34" charset="-79"/>
                      </a:endParaRPr>
                    </a:p>
                  </a:txBody>
                  <a:tcPr marL="0" marR="0" marT="0" marB="0" anchor="ctr"/>
                </a:tc>
                <a:tc>
                  <a:txBody>
                    <a:bodyPr/>
                    <a:lstStyle/>
                    <a:p>
                      <a:pPr marL="0" algn="ctr" rtl="1" eaLnBrk="1" latinLnBrk="0" hangingPunct="1"/>
                      <a:r>
                        <a:rPr kumimoji="0" lang="he-IL" sz="900" b="0" kern="1200" dirty="0" err="1">
                          <a:solidFill>
                            <a:schemeClr val="tx1"/>
                          </a:solidFill>
                          <a:latin typeface="David" panose="020E0502060401010101" pitchFamily="34" charset="-79"/>
                          <a:ea typeface="+mn-ea"/>
                          <a:cs typeface="David" panose="020E0502060401010101" pitchFamily="34" charset="-79"/>
                        </a:rPr>
                        <a:t>רדא</a:t>
                      </a:r>
                      <a:r>
                        <a:rPr kumimoji="0" lang="he-IL" sz="900" b="0" kern="1200" dirty="0">
                          <a:solidFill>
                            <a:schemeClr val="tx1"/>
                          </a:solidFill>
                          <a:latin typeface="David" panose="020E0502060401010101" pitchFamily="34" charset="-79"/>
                          <a:ea typeface="+mn-ea"/>
                          <a:cs typeface="David" panose="020E0502060401010101" pitchFamily="34" charset="-79"/>
                        </a:rPr>
                        <a:t> מנצור</a:t>
                      </a:r>
                    </a:p>
                  </a:txBody>
                  <a:tcPr marL="0" marR="0" marT="0" marB="0" anchor="ctr"/>
                </a:tc>
                <a:tc>
                  <a:txBody>
                    <a:bodyPr/>
                    <a:lstStyle/>
                    <a:p>
                      <a:pPr marL="0" algn="ctr" rtl="1" eaLnBrk="1" latinLnBrk="0" hangingPunct="1"/>
                      <a:r>
                        <a:rPr kumimoji="0" lang="he-IL" sz="1050" b="0" kern="1200" dirty="0">
                          <a:solidFill>
                            <a:schemeClr val="tx1"/>
                          </a:solidFill>
                          <a:latin typeface="David" panose="020E0502060401010101" pitchFamily="34" charset="-79"/>
                          <a:ea typeface="+mn-ea"/>
                          <a:cs typeface="David" panose="020E0502060401010101" pitchFamily="34" charset="-79"/>
                        </a:rPr>
                        <a:t>3</a:t>
                      </a:r>
                    </a:p>
                  </a:txBody>
                  <a:tcPr marL="0" marR="0" marT="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139163029"/>
                  </a:ext>
                </a:extLst>
              </a:tr>
              <a:tr h="176485">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שנתי</a:t>
                      </a:r>
                    </a:p>
                  </a:txBody>
                  <a:tcPr marL="0" marR="0" marT="0" marB="0" anchor="ctr">
                    <a:lnL w="19050" cap="flat" cmpd="sng" algn="ctr">
                      <a:solidFill>
                        <a:schemeClr val="tx1"/>
                      </a:solidFill>
                      <a:prstDash val="solid"/>
                      <a:round/>
                      <a:headEnd type="none" w="med" len="med"/>
                      <a:tailEnd type="none" w="med" len="med"/>
                    </a:lnL>
                  </a:tcPr>
                </a:tc>
                <a:tc>
                  <a:txBody>
                    <a:bodyPr/>
                    <a:lstStyle/>
                    <a:p>
                      <a:pPr marL="0" algn="ctr" rtl="1" eaLnBrk="1" latinLnBrk="0" hangingPunct="1"/>
                      <a:r>
                        <a:rPr kumimoji="0" lang="he-IL" sz="900" b="0" kern="1200" baseline="0" dirty="0" err="1">
                          <a:solidFill>
                            <a:schemeClr val="tx1"/>
                          </a:solidFill>
                          <a:latin typeface="David" panose="020E0502060401010101" pitchFamily="34" charset="-79"/>
                          <a:ea typeface="+mn-ea"/>
                          <a:cs typeface="David" panose="020E0502060401010101" pitchFamily="34" charset="-79"/>
                        </a:rPr>
                        <a:t>גיאו</a:t>
                      </a:r>
                      <a:r>
                        <a:rPr kumimoji="0" lang="he-IL" sz="900" b="0" kern="1200" baseline="0" dirty="0">
                          <a:solidFill>
                            <a:schemeClr val="tx1"/>
                          </a:solidFill>
                          <a:latin typeface="David" panose="020E0502060401010101" pitchFamily="34" charset="-79"/>
                          <a:ea typeface="+mn-ea"/>
                          <a:cs typeface="David" panose="020E0502060401010101" pitchFamily="34" charset="-79"/>
                        </a:rPr>
                        <a:t>-פול' של מזה"ת</a:t>
                      </a:r>
                      <a:endParaRPr kumimoji="0" lang="he-IL" sz="900" b="0" kern="1200" dirty="0">
                        <a:solidFill>
                          <a:schemeClr val="tx1"/>
                        </a:solidFill>
                        <a:latin typeface="David" panose="020E0502060401010101" pitchFamily="34" charset="-79"/>
                        <a:ea typeface="+mn-ea"/>
                        <a:cs typeface="David" panose="020E0502060401010101" pitchFamily="34" charset="-79"/>
                      </a:endParaRPr>
                    </a:p>
                  </a:txBody>
                  <a:tcPr marL="0" marR="0" marT="0" marB="0" anchor="ct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900" b="0" kern="1200" dirty="0">
                          <a:solidFill>
                            <a:schemeClr val="tx1"/>
                          </a:solidFill>
                          <a:latin typeface="David" panose="020E0502060401010101" pitchFamily="34" charset="-79"/>
                          <a:ea typeface="+mn-ea"/>
                          <a:cs typeface="David" panose="020E0502060401010101" pitchFamily="34" charset="-79"/>
                        </a:rPr>
                        <a:t>ארנון סופר</a:t>
                      </a:r>
                    </a:p>
                  </a:txBody>
                  <a:tcPr marL="0" marR="0" marT="0" marB="0" anchor="ctr"/>
                </a:tc>
                <a:tc>
                  <a:txBody>
                    <a:bodyPr/>
                    <a:lstStyle/>
                    <a:p>
                      <a:pPr marL="0" algn="ctr" rtl="1" eaLnBrk="1" latinLnBrk="0" hangingPunct="1"/>
                      <a:r>
                        <a:rPr kumimoji="0" lang="he-IL" sz="1050" b="0" kern="1200" dirty="0">
                          <a:solidFill>
                            <a:schemeClr val="tx1"/>
                          </a:solidFill>
                          <a:latin typeface="David" panose="020E0502060401010101" pitchFamily="34" charset="-79"/>
                          <a:ea typeface="+mn-ea"/>
                          <a:cs typeface="David" panose="020E0502060401010101" pitchFamily="34" charset="-79"/>
                        </a:rPr>
                        <a:t>3</a:t>
                      </a:r>
                    </a:p>
                  </a:txBody>
                  <a:tcPr marL="0" marR="0" marT="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278065437"/>
                  </a:ext>
                </a:extLst>
              </a:tr>
              <a:tr h="176485">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ב</a:t>
                      </a:r>
                    </a:p>
                  </a:txBody>
                  <a:tcPr marL="0" marR="0" marT="0" marB="0" anchor="ctr">
                    <a:lnL w="19050" cap="flat" cmpd="sng" algn="ctr">
                      <a:solidFill>
                        <a:schemeClr val="tx1"/>
                      </a:solidFill>
                      <a:prstDash val="solid"/>
                      <a:round/>
                      <a:headEnd type="none" w="med" len="med"/>
                      <a:tailEnd type="none" w="med" len="med"/>
                    </a:lnL>
                  </a:tcP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תקשורת</a:t>
                      </a:r>
                    </a:p>
                  </a:txBody>
                  <a:tcPr marL="0" marR="0" marT="0" marB="0" anchor="ct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יניב </a:t>
                      </a:r>
                      <a:r>
                        <a:rPr kumimoji="0" lang="he-IL" sz="900" b="0" kern="1200" dirty="0" err="1">
                          <a:solidFill>
                            <a:schemeClr val="tx1"/>
                          </a:solidFill>
                          <a:latin typeface="David" panose="020E0502060401010101" pitchFamily="34" charset="-79"/>
                          <a:ea typeface="+mn-ea"/>
                          <a:cs typeface="David" panose="020E0502060401010101" pitchFamily="34" charset="-79"/>
                        </a:rPr>
                        <a:t>לויתן</a:t>
                      </a:r>
                      <a:endParaRPr kumimoji="0" lang="he-IL" sz="900" b="0" kern="1200" dirty="0">
                        <a:solidFill>
                          <a:schemeClr val="tx1"/>
                        </a:solidFill>
                        <a:latin typeface="David" panose="020E0502060401010101" pitchFamily="34" charset="-79"/>
                        <a:ea typeface="+mn-ea"/>
                        <a:cs typeface="David" panose="020E0502060401010101" pitchFamily="34" charset="-79"/>
                      </a:endParaRPr>
                    </a:p>
                  </a:txBody>
                  <a:tcPr marL="0" marR="0" marT="0" marB="0" anchor="ctr"/>
                </a:tc>
                <a:tc>
                  <a:txBody>
                    <a:bodyPr/>
                    <a:lstStyle/>
                    <a:p>
                      <a:pPr marL="0" algn="ctr" rtl="1" eaLnBrk="1" latinLnBrk="0" hangingPunct="1"/>
                      <a:r>
                        <a:rPr kumimoji="0" lang="he-IL" sz="1050" b="0" kern="1200" dirty="0">
                          <a:solidFill>
                            <a:schemeClr val="tx1"/>
                          </a:solidFill>
                          <a:latin typeface="David" panose="020E0502060401010101" pitchFamily="34" charset="-79"/>
                          <a:ea typeface="+mn-ea"/>
                          <a:cs typeface="David" panose="020E0502060401010101" pitchFamily="34" charset="-79"/>
                        </a:rPr>
                        <a:t>2</a:t>
                      </a:r>
                    </a:p>
                  </a:txBody>
                  <a:tcPr marL="0" marR="0" marT="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246746948"/>
                  </a:ext>
                </a:extLst>
              </a:tr>
              <a:tr h="176485">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ב</a:t>
                      </a:r>
                    </a:p>
                  </a:txBody>
                  <a:tcPr marL="0" marR="0" marT="0" marB="0" anchor="ctr">
                    <a:lnL w="19050" cap="flat" cmpd="sng" algn="ctr">
                      <a:solidFill>
                        <a:schemeClr val="tx1"/>
                      </a:solidFill>
                      <a:prstDash val="solid"/>
                      <a:round/>
                      <a:headEnd type="none" w="med" len="med"/>
                      <a:tailEnd type="none" w="med" len="med"/>
                    </a:lnL>
                  </a:tcP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המרחב </a:t>
                      </a:r>
                      <a:r>
                        <a:rPr kumimoji="0" lang="he-IL" sz="900" b="0" kern="1200" dirty="0" err="1">
                          <a:solidFill>
                            <a:schemeClr val="tx1"/>
                          </a:solidFill>
                          <a:latin typeface="David" panose="020E0502060401010101" pitchFamily="34" charset="-79"/>
                          <a:ea typeface="+mn-ea"/>
                          <a:cs typeface="David" panose="020E0502060401010101" pitchFamily="34" charset="-79"/>
                        </a:rPr>
                        <a:t>הקיברנטי</a:t>
                      </a:r>
                      <a:endParaRPr kumimoji="0" lang="he-IL" sz="900" b="0" kern="1200" dirty="0">
                        <a:solidFill>
                          <a:schemeClr val="tx1"/>
                        </a:solidFill>
                        <a:latin typeface="David" panose="020E0502060401010101" pitchFamily="34" charset="-79"/>
                        <a:ea typeface="+mn-ea"/>
                        <a:cs typeface="David" panose="020E0502060401010101" pitchFamily="34" charset="-79"/>
                      </a:endParaRPr>
                    </a:p>
                  </a:txBody>
                  <a:tcPr marL="0" marR="0" marT="0" marB="0" anchor="ct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עמוס גרנית</a:t>
                      </a:r>
                    </a:p>
                  </a:txBody>
                  <a:tcPr marL="0" marR="0" marT="0" marB="0" anchor="ctr"/>
                </a:tc>
                <a:tc>
                  <a:txBody>
                    <a:bodyPr/>
                    <a:lstStyle/>
                    <a:p>
                      <a:pPr marL="0" algn="ctr" rtl="1" eaLnBrk="1" latinLnBrk="0" hangingPunct="1"/>
                      <a:r>
                        <a:rPr kumimoji="0" lang="he-IL" sz="1050" b="0" kern="1200" dirty="0">
                          <a:solidFill>
                            <a:schemeClr val="tx1"/>
                          </a:solidFill>
                          <a:latin typeface="David" panose="020E0502060401010101" pitchFamily="34" charset="-79"/>
                          <a:ea typeface="+mn-ea"/>
                          <a:cs typeface="David" panose="020E0502060401010101" pitchFamily="34" charset="-79"/>
                        </a:rPr>
                        <a:t>4</a:t>
                      </a:r>
                    </a:p>
                  </a:txBody>
                  <a:tcPr marL="0" marR="0" marT="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716255237"/>
                  </a:ext>
                </a:extLst>
              </a:tr>
            </a:tbl>
          </a:graphicData>
        </a:graphic>
      </p:graphicFrame>
      <p:graphicFrame>
        <p:nvGraphicFramePr>
          <p:cNvPr id="20" name="טבלה 19"/>
          <p:cNvGraphicFramePr>
            <a:graphicFrameLocks noGrp="1"/>
          </p:cNvGraphicFramePr>
          <p:nvPr>
            <p:extLst>
              <p:ext uri="{D42A27DB-BD31-4B8C-83A1-F6EECF244321}">
                <p14:modId xmlns:p14="http://schemas.microsoft.com/office/powerpoint/2010/main" val="214817977"/>
              </p:ext>
            </p:extLst>
          </p:nvPr>
        </p:nvGraphicFramePr>
        <p:xfrm>
          <a:off x="4613498" y="225421"/>
          <a:ext cx="2521442" cy="3383994"/>
        </p:xfrm>
        <a:graphic>
          <a:graphicData uri="http://schemas.openxmlformats.org/drawingml/2006/table">
            <a:tbl>
              <a:tblPr rtl="1" firstRow="1" bandRow="1">
                <a:tableStyleId>{5C22544A-7EE6-4342-B048-85BDC9FD1C3A}</a:tableStyleId>
              </a:tblPr>
              <a:tblGrid>
                <a:gridCol w="468000">
                  <a:extLst>
                    <a:ext uri="{9D8B030D-6E8A-4147-A177-3AD203B41FA5}">
                      <a16:colId xmlns:a16="http://schemas.microsoft.com/office/drawing/2014/main" val="636491969"/>
                    </a:ext>
                  </a:extLst>
                </a:gridCol>
                <a:gridCol w="936000">
                  <a:extLst>
                    <a:ext uri="{9D8B030D-6E8A-4147-A177-3AD203B41FA5}">
                      <a16:colId xmlns:a16="http://schemas.microsoft.com/office/drawing/2014/main" val="644944543"/>
                    </a:ext>
                  </a:extLst>
                </a:gridCol>
                <a:gridCol w="721442">
                  <a:extLst>
                    <a:ext uri="{9D8B030D-6E8A-4147-A177-3AD203B41FA5}">
                      <a16:colId xmlns:a16="http://schemas.microsoft.com/office/drawing/2014/main" val="1422652265"/>
                    </a:ext>
                  </a:extLst>
                </a:gridCol>
                <a:gridCol w="396000">
                  <a:extLst>
                    <a:ext uri="{9D8B030D-6E8A-4147-A177-3AD203B41FA5}">
                      <a16:colId xmlns:a16="http://schemas.microsoft.com/office/drawing/2014/main" val="3817769194"/>
                    </a:ext>
                  </a:extLst>
                </a:gridCol>
              </a:tblGrid>
              <a:tr h="253736">
                <a:tc>
                  <a:txBody>
                    <a:bodyPr/>
                    <a:lstStyle/>
                    <a:p>
                      <a:pPr algn="ctr" rtl="1"/>
                      <a:r>
                        <a:rPr lang="he-IL" sz="900" b="1" i="0" dirty="0">
                          <a:latin typeface="David" panose="020E0502060401010101" pitchFamily="34" charset="-79"/>
                          <a:cs typeface="David" panose="020E0502060401010101" pitchFamily="34" charset="-79"/>
                        </a:rPr>
                        <a:t>מ</a:t>
                      </a:r>
                    </a:p>
                  </a:txBody>
                  <a:tcPr anchor="ctr">
                    <a:lnL w="190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tcPr>
                </a:tc>
                <a:tc>
                  <a:txBody>
                    <a:bodyPr/>
                    <a:lstStyle/>
                    <a:p>
                      <a:pPr algn="ctr" rtl="1"/>
                      <a:r>
                        <a:rPr lang="he-IL" sz="900" b="1" i="0" dirty="0">
                          <a:latin typeface="David" panose="020E0502060401010101" pitchFamily="34" charset="-79"/>
                          <a:cs typeface="David" panose="020E0502060401010101" pitchFamily="34" charset="-79"/>
                        </a:rPr>
                        <a:t>קורס</a:t>
                      </a:r>
                    </a:p>
                  </a:txBody>
                  <a:tcPr anchor="ctr">
                    <a:lnT w="19050" cap="flat" cmpd="sng" algn="ctr">
                      <a:solidFill>
                        <a:schemeClr val="tx1"/>
                      </a:solidFill>
                      <a:prstDash val="solid"/>
                      <a:round/>
                      <a:headEnd type="none" w="med" len="med"/>
                      <a:tailEnd type="none" w="med" len="med"/>
                    </a:lnT>
                  </a:tcPr>
                </a:tc>
                <a:tc>
                  <a:txBody>
                    <a:bodyPr/>
                    <a:lstStyle/>
                    <a:p>
                      <a:pPr algn="ctr" rtl="1"/>
                      <a:r>
                        <a:rPr lang="he-IL" sz="900" b="1" i="0" dirty="0">
                          <a:latin typeface="David" panose="020E0502060401010101" pitchFamily="34" charset="-79"/>
                          <a:cs typeface="David" panose="020E0502060401010101" pitchFamily="34" charset="-79"/>
                        </a:rPr>
                        <a:t>מרצה</a:t>
                      </a:r>
                    </a:p>
                  </a:txBody>
                  <a:tcPr anchor="ctr">
                    <a:lnT w="19050" cap="flat" cmpd="sng" algn="ctr">
                      <a:solidFill>
                        <a:schemeClr val="tx1"/>
                      </a:solidFill>
                      <a:prstDash val="solid"/>
                      <a:round/>
                      <a:headEnd type="none" w="med" len="med"/>
                      <a:tailEnd type="none" w="med" len="med"/>
                    </a:lnT>
                  </a:tcPr>
                </a:tc>
                <a:tc>
                  <a:txBody>
                    <a:bodyPr/>
                    <a:lstStyle/>
                    <a:p>
                      <a:pPr algn="ctr" rtl="1"/>
                      <a:r>
                        <a:rPr lang="he-IL" sz="900" b="1" i="0" dirty="0">
                          <a:latin typeface="David" panose="020E0502060401010101" pitchFamily="34" charset="-79"/>
                          <a:cs typeface="David" panose="020E0502060401010101" pitchFamily="34" charset="-79"/>
                        </a:rPr>
                        <a:t>נ"ז</a:t>
                      </a:r>
                    </a:p>
                  </a:txBody>
                  <a:tcPr anchor="ctr">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285561831"/>
                  </a:ext>
                </a:extLst>
              </a:tr>
              <a:tr h="179605">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קיץ</a:t>
                      </a:r>
                    </a:p>
                  </a:txBody>
                  <a:tcPr marL="0" marR="0" marT="0" marB="0" anchor="ctr">
                    <a:lnL w="19050" cap="flat" cmpd="sng" algn="ctr">
                      <a:solidFill>
                        <a:schemeClr val="tx1"/>
                      </a:solidFill>
                      <a:prstDash val="solid"/>
                      <a:round/>
                      <a:headEnd type="none" w="med" len="med"/>
                      <a:tailEnd type="none" w="med" len="med"/>
                    </a:lnL>
                  </a:tcP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בטל"ם בישראל</a:t>
                      </a:r>
                    </a:p>
                  </a:txBody>
                  <a:tcPr marL="0" marR="0" marT="0" marB="0" anchor="ct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גבי בן-דור</a:t>
                      </a:r>
                    </a:p>
                  </a:txBody>
                  <a:tcPr marL="0" marR="0" marT="0" marB="0" anchor="ctr"/>
                </a:tc>
                <a:tc>
                  <a:txBody>
                    <a:bodyPr/>
                    <a:lstStyle/>
                    <a:p>
                      <a:pPr marL="0" algn="ctr" rtl="1" eaLnBrk="1" latinLnBrk="0" hangingPunct="1"/>
                      <a:r>
                        <a:rPr kumimoji="0" lang="he-IL" sz="1050" b="0" kern="1200" dirty="0">
                          <a:solidFill>
                            <a:schemeClr val="tx1"/>
                          </a:solidFill>
                          <a:latin typeface="David" panose="020E0502060401010101" pitchFamily="34" charset="-79"/>
                          <a:ea typeface="+mn-ea"/>
                          <a:cs typeface="David" panose="020E0502060401010101" pitchFamily="34" charset="-79"/>
                        </a:rPr>
                        <a:t>5</a:t>
                      </a:r>
                    </a:p>
                  </a:txBody>
                  <a:tcPr marL="0" marR="0" marT="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984789307"/>
                  </a:ext>
                </a:extLst>
              </a:tr>
              <a:tr h="179605">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א</a:t>
                      </a:r>
                    </a:p>
                  </a:txBody>
                  <a:tcPr marL="0" marR="0" marT="0" marB="0" anchor="ctr">
                    <a:lnL w="19050" cap="flat" cmpd="sng" algn="ctr">
                      <a:solidFill>
                        <a:schemeClr val="tx1"/>
                      </a:solidFill>
                      <a:prstDash val="solid"/>
                      <a:round/>
                      <a:headEnd type="none" w="med" len="med"/>
                      <a:tailEnd type="none" w="med" len="med"/>
                    </a:lnL>
                  </a:tcP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גישות ואסכולות</a:t>
                      </a:r>
                    </a:p>
                  </a:txBody>
                  <a:tcPr marL="0" marR="0" marT="0" marB="0" anchor="ct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גבי בן-דור</a:t>
                      </a:r>
                    </a:p>
                  </a:txBody>
                  <a:tcPr marL="0" marR="0" marT="0" marB="0" anchor="ctr"/>
                </a:tc>
                <a:tc>
                  <a:txBody>
                    <a:bodyPr/>
                    <a:lstStyle/>
                    <a:p>
                      <a:pPr marL="0" algn="ctr" rtl="1" eaLnBrk="1" latinLnBrk="0" hangingPunct="1"/>
                      <a:r>
                        <a:rPr kumimoji="0" lang="he-IL" sz="1050" b="0" kern="1200" dirty="0">
                          <a:solidFill>
                            <a:schemeClr val="tx1"/>
                          </a:solidFill>
                          <a:latin typeface="David" panose="020E0502060401010101" pitchFamily="34" charset="-79"/>
                          <a:ea typeface="+mn-ea"/>
                          <a:cs typeface="David" panose="020E0502060401010101" pitchFamily="34" charset="-79"/>
                        </a:rPr>
                        <a:t>4</a:t>
                      </a:r>
                    </a:p>
                  </a:txBody>
                  <a:tcPr marL="0" marR="0" marT="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045605965"/>
                  </a:ext>
                </a:extLst>
              </a:tr>
              <a:tr h="179605">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שנתי</a:t>
                      </a:r>
                    </a:p>
                  </a:txBody>
                  <a:tcPr marL="0" marR="0" marT="0" marB="0" anchor="ctr">
                    <a:lnL w="19050" cap="flat" cmpd="sng" algn="ctr">
                      <a:solidFill>
                        <a:schemeClr val="tx1"/>
                      </a:solidFill>
                      <a:prstDash val="solid"/>
                      <a:round/>
                      <a:headEnd type="none" w="med" len="med"/>
                      <a:tailEnd type="none" w="med" len="med"/>
                    </a:lnL>
                  </a:tcP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סיורי בטל"ם בארץ</a:t>
                      </a:r>
                    </a:p>
                  </a:txBody>
                  <a:tcPr marL="0" marR="0" marT="0" marB="0" anchor="ct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יוסי בן-ארצי</a:t>
                      </a:r>
                    </a:p>
                  </a:txBody>
                  <a:tcPr marL="0" marR="0" marT="0" marB="0" anchor="ctr"/>
                </a:tc>
                <a:tc>
                  <a:txBody>
                    <a:bodyPr/>
                    <a:lstStyle/>
                    <a:p>
                      <a:pPr marL="0" algn="ctr" rtl="1" eaLnBrk="1" latinLnBrk="0" hangingPunct="1"/>
                      <a:r>
                        <a:rPr kumimoji="0" lang="he-IL" sz="1050" b="0" kern="1200" dirty="0">
                          <a:solidFill>
                            <a:schemeClr val="tx1"/>
                          </a:solidFill>
                          <a:latin typeface="David" panose="020E0502060401010101" pitchFamily="34" charset="-79"/>
                          <a:ea typeface="+mn-ea"/>
                          <a:cs typeface="David" panose="020E0502060401010101" pitchFamily="34" charset="-79"/>
                        </a:rPr>
                        <a:t>3</a:t>
                      </a:r>
                    </a:p>
                  </a:txBody>
                  <a:tcPr marL="0" marR="0" marT="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989708792"/>
                  </a:ext>
                </a:extLst>
              </a:tr>
              <a:tr h="179605">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א</a:t>
                      </a:r>
                    </a:p>
                  </a:txBody>
                  <a:tcPr marL="0" marR="0" marT="0" marB="0" anchor="ctr">
                    <a:lnL w="19050" cap="flat" cmpd="sng" algn="ctr">
                      <a:solidFill>
                        <a:schemeClr val="tx1"/>
                      </a:solidFill>
                      <a:prstDash val="solid"/>
                      <a:round/>
                      <a:headEnd type="none" w="med" len="med"/>
                      <a:tailEnd type="none" w="med" len="med"/>
                    </a:lnL>
                  </a:tcP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כלכלת ישראל</a:t>
                      </a:r>
                    </a:p>
                  </a:txBody>
                  <a:tcPr marL="0" marR="0" marT="0" marB="0" anchor="ct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דוד ברודט</a:t>
                      </a:r>
                    </a:p>
                  </a:txBody>
                  <a:tcPr marL="0" marR="0" marT="0" marB="0" anchor="ctr"/>
                </a:tc>
                <a:tc>
                  <a:txBody>
                    <a:bodyPr/>
                    <a:lstStyle/>
                    <a:p>
                      <a:pPr marL="0" algn="ctr" rtl="1" eaLnBrk="1" latinLnBrk="0" hangingPunct="1"/>
                      <a:r>
                        <a:rPr kumimoji="0" lang="he-IL" sz="1050" b="0" kern="1200" dirty="0">
                          <a:solidFill>
                            <a:schemeClr val="tx1"/>
                          </a:solidFill>
                          <a:latin typeface="David" panose="020E0502060401010101" pitchFamily="34" charset="-79"/>
                          <a:ea typeface="+mn-ea"/>
                          <a:cs typeface="David" panose="020E0502060401010101" pitchFamily="34" charset="-79"/>
                        </a:rPr>
                        <a:t>2</a:t>
                      </a:r>
                    </a:p>
                  </a:txBody>
                  <a:tcPr marL="0" marR="0" marT="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359670686"/>
                  </a:ext>
                </a:extLst>
              </a:tr>
              <a:tr h="179605">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א</a:t>
                      </a:r>
                    </a:p>
                  </a:txBody>
                  <a:tcPr marL="0" marR="0" marT="0" marB="0" anchor="ctr">
                    <a:lnL w="19050" cap="flat" cmpd="sng" algn="ctr">
                      <a:solidFill>
                        <a:schemeClr val="tx1"/>
                      </a:solidFill>
                      <a:prstDash val="solid"/>
                      <a:round/>
                      <a:headEnd type="none" w="med" len="med"/>
                      <a:tailEnd type="none" w="med" len="med"/>
                    </a:lnL>
                  </a:tcP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 משפט חוקתי</a:t>
                      </a:r>
                    </a:p>
                  </a:txBody>
                  <a:tcPr marL="0" marR="0" marT="0" marB="0" anchor="ct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סוזי נבות</a:t>
                      </a:r>
                    </a:p>
                  </a:txBody>
                  <a:tcPr marL="0" marR="0" marT="0" marB="0" anchor="ctr"/>
                </a:tc>
                <a:tc>
                  <a:txBody>
                    <a:bodyPr/>
                    <a:lstStyle/>
                    <a:p>
                      <a:pPr marL="0" algn="ctr" rtl="1" eaLnBrk="1" latinLnBrk="0" hangingPunct="1"/>
                      <a:r>
                        <a:rPr kumimoji="0" lang="he-IL" sz="1050" b="0" kern="1200" dirty="0">
                          <a:solidFill>
                            <a:schemeClr val="tx1"/>
                          </a:solidFill>
                          <a:latin typeface="David" panose="020E0502060401010101" pitchFamily="34" charset="-79"/>
                          <a:ea typeface="+mn-ea"/>
                          <a:cs typeface="David" panose="020E0502060401010101" pitchFamily="34" charset="-79"/>
                        </a:rPr>
                        <a:t>4</a:t>
                      </a:r>
                    </a:p>
                  </a:txBody>
                  <a:tcPr marL="0" marR="0" marT="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913341071"/>
                  </a:ext>
                </a:extLst>
              </a:tr>
              <a:tr h="307894">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א</a:t>
                      </a:r>
                    </a:p>
                  </a:txBody>
                  <a:tcPr marL="0" marR="0" marT="0" marB="0" anchor="ctr">
                    <a:lnL w="19050" cap="flat" cmpd="sng" algn="ctr">
                      <a:solidFill>
                        <a:schemeClr val="tx1"/>
                      </a:solidFill>
                      <a:prstDash val="solid"/>
                      <a:round/>
                      <a:headEnd type="none" w="med" len="med"/>
                      <a:tailEnd type="none" w="med" len="med"/>
                    </a:lnL>
                  </a:tcP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סמינר- שחיתות</a:t>
                      </a:r>
                      <a:r>
                        <a:rPr kumimoji="0" lang="en-US" sz="900" b="0" kern="1200" dirty="0">
                          <a:solidFill>
                            <a:schemeClr val="tx1"/>
                          </a:solidFill>
                          <a:latin typeface="David" panose="020E0502060401010101" pitchFamily="34" charset="-79"/>
                          <a:ea typeface="+mn-ea"/>
                          <a:cs typeface="David" panose="020E0502060401010101" pitchFamily="34" charset="-79"/>
                        </a:rPr>
                        <a:t>/</a:t>
                      </a:r>
                      <a:r>
                        <a:rPr kumimoji="0" lang="he-IL" sz="900" b="0" kern="1200" dirty="0">
                          <a:solidFill>
                            <a:schemeClr val="tx1"/>
                          </a:solidFill>
                          <a:latin typeface="David" panose="020E0502060401010101" pitchFamily="34" charset="-79"/>
                          <a:ea typeface="+mn-ea"/>
                          <a:cs typeface="David" panose="020E0502060401010101" pitchFamily="34" charset="-79"/>
                        </a:rPr>
                        <a:t> צבא חברה</a:t>
                      </a:r>
                      <a:r>
                        <a:rPr kumimoji="0" lang="en-US" sz="900" b="0" kern="1200" dirty="0">
                          <a:solidFill>
                            <a:schemeClr val="tx1"/>
                          </a:solidFill>
                          <a:latin typeface="David" panose="020E0502060401010101" pitchFamily="34" charset="-79"/>
                          <a:ea typeface="+mn-ea"/>
                          <a:cs typeface="David" panose="020E0502060401010101" pitchFamily="34" charset="-79"/>
                        </a:rPr>
                        <a:t>/</a:t>
                      </a:r>
                      <a:r>
                        <a:rPr kumimoji="0" lang="he-IL" sz="900" b="0" kern="1200" dirty="0">
                          <a:solidFill>
                            <a:schemeClr val="tx1"/>
                          </a:solidFill>
                          <a:latin typeface="David" panose="020E0502060401010101" pitchFamily="34" charset="-79"/>
                          <a:ea typeface="+mn-ea"/>
                          <a:cs typeface="David" panose="020E0502060401010101" pitchFamily="34" charset="-79"/>
                        </a:rPr>
                        <a:t>כלכלה גלו'</a:t>
                      </a:r>
                    </a:p>
                  </a:txBody>
                  <a:tcPr marL="0" marR="0" marT="0" marB="0" anchor="ct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סוזי נבות</a:t>
                      </a:r>
                      <a:r>
                        <a:rPr kumimoji="0" lang="en-US" sz="900" b="0" kern="1200" dirty="0">
                          <a:solidFill>
                            <a:schemeClr val="tx1"/>
                          </a:solidFill>
                          <a:latin typeface="David" panose="020E0502060401010101" pitchFamily="34" charset="-79"/>
                          <a:ea typeface="+mn-ea"/>
                          <a:cs typeface="David" panose="020E0502060401010101" pitchFamily="34" charset="-79"/>
                        </a:rPr>
                        <a:t>/</a:t>
                      </a:r>
                      <a:r>
                        <a:rPr kumimoji="0" lang="he-IL" sz="900" b="0" kern="1200" dirty="0">
                          <a:solidFill>
                            <a:schemeClr val="tx1"/>
                          </a:solidFill>
                          <a:latin typeface="David" panose="020E0502060401010101" pitchFamily="34" charset="-79"/>
                          <a:ea typeface="+mn-ea"/>
                          <a:cs typeface="David" panose="020E0502060401010101" pitchFamily="34" charset="-79"/>
                        </a:rPr>
                        <a:t> גל ראובן</a:t>
                      </a:r>
                      <a:r>
                        <a:rPr kumimoji="0" lang="en-US" sz="900" b="0" kern="1200" dirty="0">
                          <a:solidFill>
                            <a:schemeClr val="tx1"/>
                          </a:solidFill>
                          <a:latin typeface="David" panose="020E0502060401010101" pitchFamily="34" charset="-79"/>
                          <a:ea typeface="+mn-ea"/>
                          <a:cs typeface="David" panose="020E0502060401010101" pitchFamily="34" charset="-79"/>
                        </a:rPr>
                        <a:t>/</a:t>
                      </a:r>
                      <a:r>
                        <a:rPr kumimoji="0" lang="he-IL" sz="900" b="0" kern="1200" dirty="0">
                          <a:solidFill>
                            <a:schemeClr val="tx1"/>
                          </a:solidFill>
                          <a:latin typeface="David" panose="020E0502060401010101" pitchFamily="34" charset="-79"/>
                          <a:ea typeface="+mn-ea"/>
                          <a:cs typeface="David" panose="020E0502060401010101" pitchFamily="34" charset="-79"/>
                        </a:rPr>
                        <a:t>ברודט</a:t>
                      </a:r>
                    </a:p>
                  </a:txBody>
                  <a:tcPr marL="0" marR="0" marT="0" marB="0" anchor="ctr"/>
                </a:tc>
                <a:tc>
                  <a:txBody>
                    <a:bodyPr/>
                    <a:lstStyle/>
                    <a:p>
                      <a:pPr marL="0" algn="ctr" rtl="1" eaLnBrk="1" latinLnBrk="0" hangingPunct="1"/>
                      <a:r>
                        <a:rPr kumimoji="0" lang="he-IL" sz="1050" b="0" kern="1200" dirty="0">
                          <a:solidFill>
                            <a:schemeClr val="tx1"/>
                          </a:solidFill>
                          <a:latin typeface="David" panose="020E0502060401010101" pitchFamily="34" charset="-79"/>
                          <a:ea typeface="+mn-ea"/>
                          <a:cs typeface="David" panose="020E0502060401010101" pitchFamily="34" charset="-79"/>
                        </a:rPr>
                        <a:t>2</a:t>
                      </a:r>
                    </a:p>
                  </a:txBody>
                  <a:tcPr marL="0" marR="0" marT="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364670576"/>
                  </a:ext>
                </a:extLst>
              </a:tr>
              <a:tr h="179605">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ב</a:t>
                      </a:r>
                    </a:p>
                  </a:txBody>
                  <a:tcPr marL="0" marR="0" marT="0" marB="0" anchor="ctr">
                    <a:lnL w="19050" cap="flat" cmpd="sng" algn="ctr">
                      <a:solidFill>
                        <a:schemeClr val="tx1"/>
                      </a:solidFill>
                      <a:prstDash val="solid"/>
                      <a:round/>
                      <a:headEnd type="none" w="med" len="med"/>
                      <a:tailEnd type="none" w="med" len="med"/>
                    </a:lnL>
                  </a:tcP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מדיניות חוץ </a:t>
                      </a:r>
                      <a:r>
                        <a:rPr kumimoji="0" lang="he-IL" sz="900" b="0" kern="1200" dirty="0" err="1">
                          <a:solidFill>
                            <a:schemeClr val="tx1"/>
                          </a:solidFill>
                          <a:latin typeface="David" panose="020E0502060401010101" pitchFamily="34" charset="-79"/>
                          <a:ea typeface="+mn-ea"/>
                          <a:cs typeface="David" panose="020E0502060401010101" pitchFamily="34" charset="-79"/>
                        </a:rPr>
                        <a:t>וסימו</a:t>
                      </a:r>
                      <a:r>
                        <a:rPr kumimoji="0" lang="he-IL" sz="900" b="0" kern="1200" dirty="0">
                          <a:solidFill>
                            <a:schemeClr val="tx1"/>
                          </a:solidFill>
                          <a:latin typeface="David" panose="020E0502060401010101" pitchFamily="34" charset="-79"/>
                          <a:ea typeface="+mn-ea"/>
                          <a:cs typeface="David" panose="020E0502060401010101" pitchFamily="34" charset="-79"/>
                        </a:rPr>
                        <a:t>'</a:t>
                      </a:r>
                    </a:p>
                  </a:txBody>
                  <a:tcPr marL="0" marR="0" marT="0" marB="0" anchor="ct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גבי בן-דור</a:t>
                      </a:r>
                    </a:p>
                  </a:txBody>
                  <a:tcPr marL="0" marR="0" marT="0" marB="0" anchor="ctr"/>
                </a:tc>
                <a:tc>
                  <a:txBody>
                    <a:bodyPr/>
                    <a:lstStyle/>
                    <a:p>
                      <a:pPr marL="0" algn="ctr" rtl="1" eaLnBrk="1" latinLnBrk="0" hangingPunct="1"/>
                      <a:r>
                        <a:rPr kumimoji="0" lang="he-IL" sz="1050" b="0" kern="1200" dirty="0">
                          <a:solidFill>
                            <a:schemeClr val="tx1"/>
                          </a:solidFill>
                          <a:latin typeface="David" panose="020E0502060401010101" pitchFamily="34" charset="-79"/>
                          <a:ea typeface="+mn-ea"/>
                          <a:cs typeface="David" panose="020E0502060401010101" pitchFamily="34" charset="-79"/>
                        </a:rPr>
                        <a:t>4</a:t>
                      </a:r>
                    </a:p>
                  </a:txBody>
                  <a:tcPr marL="0" marR="0" marT="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248471949"/>
                  </a:ext>
                </a:extLst>
              </a:tr>
              <a:tr h="179605">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ב</a:t>
                      </a:r>
                    </a:p>
                  </a:txBody>
                  <a:tcPr marL="0" marR="0" marT="0" marB="0" anchor="ctr">
                    <a:lnL w="19050" cap="flat" cmpd="sng" algn="ctr">
                      <a:solidFill>
                        <a:schemeClr val="tx1"/>
                      </a:solidFill>
                      <a:prstDash val="solid"/>
                      <a:round/>
                      <a:headEnd type="none" w="med" len="med"/>
                      <a:tailEnd type="none" w="med" len="med"/>
                    </a:lnL>
                  </a:tcP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קורס ארה"ב וסיור</a:t>
                      </a:r>
                    </a:p>
                  </a:txBody>
                  <a:tcPr marL="0" marR="0" marT="0" marB="0" anchor="ct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אבי בן-צבי</a:t>
                      </a:r>
                    </a:p>
                  </a:txBody>
                  <a:tcPr marL="0" marR="0" marT="0" marB="0" anchor="ctr"/>
                </a:tc>
                <a:tc>
                  <a:txBody>
                    <a:bodyPr/>
                    <a:lstStyle/>
                    <a:p>
                      <a:pPr marL="0" algn="ctr" rtl="1" eaLnBrk="1" latinLnBrk="0" hangingPunct="1"/>
                      <a:r>
                        <a:rPr kumimoji="0" lang="he-IL" sz="1050" b="0" kern="1200" dirty="0">
                          <a:solidFill>
                            <a:schemeClr val="tx1"/>
                          </a:solidFill>
                          <a:latin typeface="David" panose="020E0502060401010101" pitchFamily="34" charset="-79"/>
                          <a:ea typeface="+mn-ea"/>
                          <a:cs typeface="David" panose="020E0502060401010101" pitchFamily="34" charset="-79"/>
                        </a:rPr>
                        <a:t>3</a:t>
                      </a:r>
                    </a:p>
                  </a:txBody>
                  <a:tcPr marL="0" marR="0" marT="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228435404"/>
                  </a:ext>
                </a:extLst>
              </a:tr>
              <a:tr h="179605">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א</a:t>
                      </a:r>
                    </a:p>
                  </a:txBody>
                  <a:tcPr marL="0" marR="0" marT="0" marB="0" anchor="ctr">
                    <a:lnL w="19050" cap="flat" cmpd="sng" algn="ctr">
                      <a:solidFill>
                        <a:schemeClr val="tx1"/>
                      </a:solidFill>
                      <a:prstDash val="solid"/>
                      <a:round/>
                      <a:headEnd type="none" w="med" len="med"/>
                      <a:tailEnd type="none" w="med" len="med"/>
                    </a:lnL>
                  </a:tcP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החברה הישראלית</a:t>
                      </a:r>
                    </a:p>
                  </a:txBody>
                  <a:tcPr marL="0" marR="0" marT="0" marB="0" anchor="ct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סמי </a:t>
                      </a:r>
                      <a:r>
                        <a:rPr kumimoji="0" lang="he-IL" sz="900" b="0" kern="1200" dirty="0" err="1">
                          <a:solidFill>
                            <a:schemeClr val="tx1"/>
                          </a:solidFill>
                          <a:latin typeface="David" panose="020E0502060401010101" pitchFamily="34" charset="-79"/>
                          <a:ea typeface="+mn-ea"/>
                          <a:cs typeface="David" panose="020E0502060401010101" pitchFamily="34" charset="-79"/>
                        </a:rPr>
                        <a:t>סמוחה</a:t>
                      </a:r>
                      <a:endParaRPr kumimoji="0" lang="he-IL" sz="900" b="0" kern="1200" dirty="0">
                        <a:solidFill>
                          <a:schemeClr val="tx1"/>
                        </a:solidFill>
                        <a:latin typeface="David" panose="020E0502060401010101" pitchFamily="34" charset="-79"/>
                        <a:ea typeface="+mn-ea"/>
                        <a:cs typeface="David" panose="020E0502060401010101" pitchFamily="34" charset="-79"/>
                      </a:endParaRPr>
                    </a:p>
                  </a:txBody>
                  <a:tcPr marL="0" marR="0" marT="0" marB="0" anchor="ctr"/>
                </a:tc>
                <a:tc>
                  <a:txBody>
                    <a:bodyPr/>
                    <a:lstStyle/>
                    <a:p>
                      <a:pPr marL="0" algn="ctr" rtl="1" eaLnBrk="1" latinLnBrk="0" hangingPunct="1"/>
                      <a:r>
                        <a:rPr kumimoji="0" lang="he-IL" sz="1050" b="0" kern="1200" dirty="0">
                          <a:solidFill>
                            <a:schemeClr val="tx1"/>
                          </a:solidFill>
                          <a:latin typeface="David" panose="020E0502060401010101" pitchFamily="34" charset="-79"/>
                          <a:ea typeface="+mn-ea"/>
                          <a:cs typeface="David" panose="020E0502060401010101" pitchFamily="34" charset="-79"/>
                        </a:rPr>
                        <a:t>2</a:t>
                      </a:r>
                    </a:p>
                  </a:txBody>
                  <a:tcPr marL="0" marR="0" marT="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85031454"/>
                  </a:ext>
                </a:extLst>
              </a:tr>
              <a:tr h="179605">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שנתי</a:t>
                      </a:r>
                    </a:p>
                  </a:txBody>
                  <a:tcPr marL="0" marR="0" marT="0" marB="0" anchor="ctr">
                    <a:lnL w="19050" cap="flat" cmpd="sng" algn="ctr">
                      <a:solidFill>
                        <a:schemeClr val="tx1"/>
                      </a:solidFill>
                      <a:prstDash val="solid"/>
                      <a:round/>
                      <a:headEnd type="none" w="med" len="med"/>
                      <a:tailEnd type="none" w="med" len="med"/>
                    </a:lnL>
                  </a:tcP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אומנות המערכה</a:t>
                      </a:r>
                    </a:p>
                  </a:txBody>
                  <a:tcPr marL="0" marR="0" marT="0" marB="0" anchor="ct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מ. דדו</a:t>
                      </a:r>
                    </a:p>
                  </a:txBody>
                  <a:tcPr marL="0" marR="0" marT="0" marB="0" anchor="ctr"/>
                </a:tc>
                <a:tc>
                  <a:txBody>
                    <a:bodyPr/>
                    <a:lstStyle/>
                    <a:p>
                      <a:pPr marL="0" algn="ctr" rtl="1" eaLnBrk="1" latinLnBrk="0" hangingPunct="1"/>
                      <a:r>
                        <a:rPr kumimoji="0" lang="he-IL" sz="1050" b="0" kern="1200" dirty="0">
                          <a:solidFill>
                            <a:schemeClr val="tx1"/>
                          </a:solidFill>
                          <a:latin typeface="David" panose="020E0502060401010101" pitchFamily="34" charset="-79"/>
                          <a:ea typeface="+mn-ea"/>
                          <a:cs typeface="David" panose="020E0502060401010101" pitchFamily="34" charset="-79"/>
                        </a:rPr>
                        <a:t>?</a:t>
                      </a:r>
                    </a:p>
                  </a:txBody>
                  <a:tcPr marL="0" marR="0" marT="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305706159"/>
                  </a:ext>
                </a:extLst>
              </a:tr>
              <a:tr h="179605">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שנתי</a:t>
                      </a:r>
                    </a:p>
                  </a:txBody>
                  <a:tcPr marL="0" marR="0" marT="0" marB="0" anchor="ctr">
                    <a:lnL w="19050" cap="flat" cmpd="sng" algn="ctr">
                      <a:solidFill>
                        <a:schemeClr val="tx1"/>
                      </a:solidFill>
                      <a:prstDash val="solid"/>
                      <a:round/>
                      <a:headEnd type="none" w="med" len="med"/>
                      <a:tailEnd type="none" w="med" len="med"/>
                    </a:lnL>
                  </a:tcP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אשכול בכירות</a:t>
                      </a:r>
                    </a:p>
                  </a:txBody>
                  <a:tcPr marL="0" marR="0" marT="0" marB="0" anchor="ctr"/>
                </a:tc>
                <a:tc>
                  <a:txBody>
                    <a:bodyPr/>
                    <a:lstStyle/>
                    <a:p>
                      <a:pPr marL="0" algn="ctr" rtl="1" eaLnBrk="1" latinLnBrk="0" hangingPunct="1"/>
                      <a:r>
                        <a:rPr kumimoji="0" lang="he-IL" sz="900" b="0" kern="1200" dirty="0" err="1">
                          <a:solidFill>
                            <a:schemeClr val="tx1"/>
                          </a:solidFill>
                          <a:latin typeface="David" panose="020E0502060401010101" pitchFamily="34" charset="-79"/>
                          <a:ea typeface="+mn-ea"/>
                          <a:cs typeface="David" panose="020E0502060401010101" pitchFamily="34" charset="-79"/>
                        </a:rPr>
                        <a:t>אדיגס</a:t>
                      </a:r>
                      <a:endParaRPr kumimoji="0" lang="he-IL" sz="900" b="0" kern="1200" dirty="0">
                        <a:solidFill>
                          <a:schemeClr val="tx1"/>
                        </a:solidFill>
                        <a:latin typeface="David" panose="020E0502060401010101" pitchFamily="34" charset="-79"/>
                        <a:ea typeface="+mn-ea"/>
                        <a:cs typeface="David" panose="020E0502060401010101" pitchFamily="34" charset="-79"/>
                      </a:endParaRPr>
                    </a:p>
                  </a:txBody>
                  <a:tcPr marL="0" marR="0" marT="0" marB="0" anchor="ctr"/>
                </a:tc>
                <a:tc>
                  <a:txBody>
                    <a:bodyPr/>
                    <a:lstStyle/>
                    <a:p>
                      <a:pPr marL="0" algn="ctr" rtl="1" eaLnBrk="1" latinLnBrk="0" hangingPunct="1"/>
                      <a:r>
                        <a:rPr kumimoji="0" lang="he-IL" sz="1050" b="0" kern="1200" dirty="0">
                          <a:solidFill>
                            <a:schemeClr val="tx1"/>
                          </a:solidFill>
                          <a:latin typeface="David" panose="020E0502060401010101" pitchFamily="34" charset="-79"/>
                          <a:ea typeface="+mn-ea"/>
                          <a:cs typeface="David" panose="020E0502060401010101" pitchFamily="34" charset="-79"/>
                        </a:rPr>
                        <a:t>4</a:t>
                      </a:r>
                    </a:p>
                  </a:txBody>
                  <a:tcPr marL="0" marR="0" marT="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814886777"/>
                  </a:ext>
                </a:extLst>
              </a:tr>
              <a:tr h="179605">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קיץ, א</a:t>
                      </a:r>
                    </a:p>
                  </a:txBody>
                  <a:tcPr marL="0" marR="0" marT="0" marB="0" anchor="ctr">
                    <a:lnL w="19050" cap="flat" cmpd="sng" algn="ctr">
                      <a:solidFill>
                        <a:schemeClr val="tx1"/>
                      </a:solidFill>
                      <a:prstDash val="solid"/>
                      <a:round/>
                      <a:headEnd type="none" w="med" len="med"/>
                      <a:tailEnd type="none" w="med" len="med"/>
                    </a:lnL>
                  </a:tcP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מזרח תיכון א +ב</a:t>
                      </a:r>
                    </a:p>
                  </a:txBody>
                  <a:tcPr marL="0" marR="0" marT="0" marB="0" anchor="ct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מאיר ליטבק</a:t>
                      </a:r>
                    </a:p>
                  </a:txBody>
                  <a:tcPr marL="0" marR="0" marT="0" marB="0" anchor="ctr"/>
                </a:tc>
                <a:tc>
                  <a:txBody>
                    <a:bodyPr/>
                    <a:lstStyle/>
                    <a:p>
                      <a:pPr marL="0" algn="ctr" rtl="1" eaLnBrk="1" latinLnBrk="0" hangingPunct="1"/>
                      <a:r>
                        <a:rPr kumimoji="0" lang="he-IL" sz="1050" b="0" kern="1200" dirty="0">
                          <a:solidFill>
                            <a:schemeClr val="tx1"/>
                          </a:solidFill>
                          <a:latin typeface="David" panose="020E0502060401010101" pitchFamily="34" charset="-79"/>
                          <a:ea typeface="+mn-ea"/>
                          <a:cs typeface="David" panose="020E0502060401010101" pitchFamily="34" charset="-79"/>
                        </a:rPr>
                        <a:t>1+1</a:t>
                      </a:r>
                    </a:p>
                  </a:txBody>
                  <a:tcPr marL="0" marR="0" marT="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139163029"/>
                  </a:ext>
                </a:extLst>
              </a:tr>
              <a:tr h="179605">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א</a:t>
                      </a:r>
                    </a:p>
                  </a:txBody>
                  <a:tcPr marL="0" marR="0" marT="0" marB="0" anchor="ctr">
                    <a:lnL w="19050" cap="flat" cmpd="sng" algn="ctr">
                      <a:solidFill>
                        <a:schemeClr val="tx1"/>
                      </a:solidFill>
                      <a:prstDash val="solid"/>
                      <a:round/>
                      <a:headEnd type="none" w="med" len="med"/>
                      <a:tailEnd type="none" w="med" len="med"/>
                    </a:lnL>
                  </a:tcPr>
                </a:tc>
                <a:tc>
                  <a:txBody>
                    <a:bodyPr/>
                    <a:lstStyle/>
                    <a:p>
                      <a:pPr marL="0" algn="ctr" rtl="1" eaLnBrk="1" latinLnBrk="0" hangingPunct="1"/>
                      <a:r>
                        <a:rPr kumimoji="0" lang="he-IL" sz="900" b="0" kern="1200" baseline="0" dirty="0">
                          <a:solidFill>
                            <a:schemeClr val="tx1"/>
                          </a:solidFill>
                          <a:latin typeface="David" panose="020E0502060401010101" pitchFamily="34" charset="-79"/>
                          <a:ea typeface="+mn-ea"/>
                          <a:cs typeface="David" panose="020E0502060401010101" pitchFamily="34" charset="-79"/>
                        </a:rPr>
                        <a:t>גיאופו' של מזה"ת</a:t>
                      </a:r>
                      <a:endParaRPr kumimoji="0" lang="he-IL" sz="900" b="0" kern="1200" dirty="0">
                        <a:solidFill>
                          <a:schemeClr val="tx1"/>
                        </a:solidFill>
                        <a:latin typeface="David" panose="020E0502060401010101" pitchFamily="34" charset="-79"/>
                        <a:ea typeface="+mn-ea"/>
                        <a:cs typeface="David" panose="020E0502060401010101" pitchFamily="34" charset="-79"/>
                      </a:endParaRPr>
                    </a:p>
                  </a:txBody>
                  <a:tcPr marL="0" marR="0" marT="0" marB="0" anchor="ct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900" b="0" kern="1200" dirty="0">
                          <a:solidFill>
                            <a:schemeClr val="tx1"/>
                          </a:solidFill>
                          <a:latin typeface="David" panose="020E0502060401010101" pitchFamily="34" charset="-79"/>
                          <a:ea typeface="+mn-ea"/>
                          <a:cs typeface="David" panose="020E0502060401010101" pitchFamily="34" charset="-79"/>
                        </a:rPr>
                        <a:t>ארנון סופר</a:t>
                      </a:r>
                    </a:p>
                  </a:txBody>
                  <a:tcPr marL="0" marR="0" marT="0" marB="0" anchor="ctr"/>
                </a:tc>
                <a:tc>
                  <a:txBody>
                    <a:bodyPr/>
                    <a:lstStyle/>
                    <a:p>
                      <a:pPr marL="0" algn="ctr" rtl="1" eaLnBrk="1" latinLnBrk="0" hangingPunct="1"/>
                      <a:r>
                        <a:rPr kumimoji="0" lang="he-IL" sz="1050" b="0" kern="1200" dirty="0">
                          <a:solidFill>
                            <a:schemeClr val="tx1"/>
                          </a:solidFill>
                          <a:latin typeface="David" panose="020E0502060401010101" pitchFamily="34" charset="-79"/>
                          <a:ea typeface="+mn-ea"/>
                          <a:cs typeface="David" panose="020E0502060401010101" pitchFamily="34" charset="-79"/>
                        </a:rPr>
                        <a:t>3</a:t>
                      </a:r>
                    </a:p>
                  </a:txBody>
                  <a:tcPr marL="0" marR="0" marT="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278065437"/>
                  </a:ext>
                </a:extLst>
              </a:tr>
              <a:tr h="179605">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קיץ</a:t>
                      </a:r>
                    </a:p>
                  </a:txBody>
                  <a:tcPr marL="0" marR="0" marT="0" marB="0" anchor="ctr">
                    <a:lnL w="19050" cap="flat" cmpd="sng" algn="ctr">
                      <a:solidFill>
                        <a:schemeClr val="tx1"/>
                      </a:solidFill>
                      <a:prstDash val="solid"/>
                      <a:round/>
                      <a:headEnd type="none" w="med" len="med"/>
                      <a:tailEnd type="none" w="med" len="med"/>
                    </a:lnL>
                  </a:tcP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מנהיגות בהובלת שינוי</a:t>
                      </a:r>
                    </a:p>
                  </a:txBody>
                  <a:tcPr marL="0" marR="0" marT="0" marB="0" anchor="ct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אורלי יחזקאל</a:t>
                      </a:r>
                    </a:p>
                  </a:txBody>
                  <a:tcPr marL="0" marR="0" marT="0" marB="0" anchor="ctr"/>
                </a:tc>
                <a:tc>
                  <a:txBody>
                    <a:bodyPr/>
                    <a:lstStyle/>
                    <a:p>
                      <a:pPr marL="0" algn="ctr" rtl="1" eaLnBrk="1" latinLnBrk="0" hangingPunct="1"/>
                      <a:r>
                        <a:rPr kumimoji="0" lang="he-IL" sz="1050" b="0" kern="1200" dirty="0">
                          <a:solidFill>
                            <a:schemeClr val="tx1"/>
                          </a:solidFill>
                          <a:latin typeface="David" panose="020E0502060401010101" pitchFamily="34" charset="-79"/>
                          <a:ea typeface="+mn-ea"/>
                          <a:cs typeface="David" panose="020E0502060401010101" pitchFamily="34" charset="-79"/>
                        </a:rPr>
                        <a:t>3</a:t>
                      </a:r>
                    </a:p>
                  </a:txBody>
                  <a:tcPr marL="0" marR="0" marT="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246746948"/>
                  </a:ext>
                </a:extLst>
              </a:tr>
              <a:tr h="179605">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ב</a:t>
                      </a:r>
                    </a:p>
                  </a:txBody>
                  <a:tcPr marL="0" marR="0" marT="0" marB="0" anchor="ctr">
                    <a:lnL w="19050" cap="flat" cmpd="sng" algn="ctr">
                      <a:solidFill>
                        <a:schemeClr val="tx1"/>
                      </a:solidFill>
                      <a:prstDash val="solid"/>
                      <a:round/>
                      <a:headEnd type="none" w="med" len="med"/>
                      <a:tailEnd type="none" w="med" len="med"/>
                    </a:lnL>
                  </a:tcP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המרחב </a:t>
                      </a:r>
                      <a:r>
                        <a:rPr kumimoji="0" lang="he-IL" sz="900" b="0" kern="1200" dirty="0" err="1">
                          <a:solidFill>
                            <a:schemeClr val="tx1"/>
                          </a:solidFill>
                          <a:latin typeface="David" panose="020E0502060401010101" pitchFamily="34" charset="-79"/>
                          <a:ea typeface="+mn-ea"/>
                          <a:cs typeface="David" panose="020E0502060401010101" pitchFamily="34" charset="-79"/>
                        </a:rPr>
                        <a:t>הקיברנטי</a:t>
                      </a:r>
                      <a:endParaRPr kumimoji="0" lang="he-IL" sz="900" b="0" kern="1200" dirty="0">
                        <a:solidFill>
                          <a:schemeClr val="tx1"/>
                        </a:solidFill>
                        <a:latin typeface="David" panose="020E0502060401010101" pitchFamily="34" charset="-79"/>
                        <a:ea typeface="+mn-ea"/>
                        <a:cs typeface="David" panose="020E0502060401010101" pitchFamily="34" charset="-79"/>
                      </a:endParaRPr>
                    </a:p>
                  </a:txBody>
                  <a:tcPr marL="0" marR="0" marT="0" marB="0" anchor="ct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עמוס גרנית</a:t>
                      </a:r>
                    </a:p>
                  </a:txBody>
                  <a:tcPr marL="0" marR="0" marT="0" marB="0" anchor="ctr"/>
                </a:tc>
                <a:tc>
                  <a:txBody>
                    <a:bodyPr/>
                    <a:lstStyle/>
                    <a:p>
                      <a:pPr marL="0" algn="ctr" rtl="1" eaLnBrk="1" latinLnBrk="0" hangingPunct="1"/>
                      <a:r>
                        <a:rPr kumimoji="0" lang="he-IL" sz="1050" b="0" kern="1200" dirty="0">
                          <a:solidFill>
                            <a:schemeClr val="tx1"/>
                          </a:solidFill>
                          <a:latin typeface="David" panose="020E0502060401010101" pitchFamily="34" charset="-79"/>
                          <a:ea typeface="+mn-ea"/>
                          <a:cs typeface="David" panose="020E0502060401010101" pitchFamily="34" charset="-79"/>
                        </a:rPr>
                        <a:t>4</a:t>
                      </a:r>
                    </a:p>
                  </a:txBody>
                  <a:tcPr marL="0" marR="0" marT="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716255237"/>
                  </a:ext>
                </a:extLst>
              </a:tr>
              <a:tr h="307894">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ב</a:t>
                      </a:r>
                    </a:p>
                  </a:txBody>
                  <a:tcPr marL="0" marR="0" marT="0" marB="0" anchor="ctr">
                    <a:lnL w="19050" cap="flat" cmpd="sng" algn="ctr">
                      <a:solidFill>
                        <a:schemeClr val="tx1"/>
                      </a:solidFill>
                      <a:prstDash val="solid"/>
                      <a:round/>
                      <a:headEnd type="none" w="med" len="med"/>
                      <a:tailEnd type="none" w="med" len="med"/>
                    </a:lnL>
                  </a:tcP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בחירה- לוחמה </a:t>
                      </a:r>
                      <a:r>
                        <a:rPr kumimoji="0" lang="he-IL" sz="900" b="0" kern="1200" dirty="0" err="1">
                          <a:solidFill>
                            <a:schemeClr val="tx1"/>
                          </a:solidFill>
                          <a:latin typeface="David" panose="020E0502060401010101" pitchFamily="34" charset="-79"/>
                          <a:ea typeface="+mn-ea"/>
                          <a:cs typeface="David" panose="020E0502060401010101" pitchFamily="34" charset="-79"/>
                        </a:rPr>
                        <a:t>כלכ</a:t>
                      </a:r>
                      <a:r>
                        <a:rPr kumimoji="0" lang="he-IL" sz="900" b="0" kern="1200" dirty="0">
                          <a:solidFill>
                            <a:schemeClr val="tx1"/>
                          </a:solidFill>
                          <a:latin typeface="David" panose="020E0502060401010101" pitchFamily="34" charset="-79"/>
                          <a:ea typeface="+mn-ea"/>
                          <a:cs typeface="David" panose="020E0502060401010101" pitchFamily="34" charset="-79"/>
                        </a:rPr>
                        <a:t>'</a:t>
                      </a:r>
                      <a:r>
                        <a:rPr kumimoji="0" lang="en-US" sz="900" b="0" kern="1200" dirty="0">
                          <a:solidFill>
                            <a:schemeClr val="tx1"/>
                          </a:solidFill>
                          <a:latin typeface="David" panose="020E0502060401010101" pitchFamily="34" charset="-79"/>
                          <a:ea typeface="+mn-ea"/>
                          <a:cs typeface="David" panose="020E0502060401010101" pitchFamily="34" charset="-79"/>
                        </a:rPr>
                        <a:t>/</a:t>
                      </a:r>
                      <a:r>
                        <a:rPr kumimoji="0" lang="he-IL" sz="900" b="0" kern="1200" dirty="0">
                          <a:solidFill>
                            <a:schemeClr val="tx1"/>
                          </a:solidFill>
                          <a:latin typeface="David" panose="020E0502060401010101" pitchFamily="34" charset="-79"/>
                          <a:ea typeface="+mn-ea"/>
                          <a:cs typeface="David" panose="020E0502060401010101" pitchFamily="34" charset="-79"/>
                        </a:rPr>
                        <a:t> מו"מ בהקשר בטל"ם</a:t>
                      </a:r>
                    </a:p>
                  </a:txBody>
                  <a:tcPr marL="0" marR="0" marT="0" marB="0" anchor="ct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אודי לוי</a:t>
                      </a:r>
                      <a:r>
                        <a:rPr kumimoji="0" lang="en-US" sz="900" b="0" kern="1200" dirty="0">
                          <a:solidFill>
                            <a:schemeClr val="tx1"/>
                          </a:solidFill>
                          <a:latin typeface="David" panose="020E0502060401010101" pitchFamily="34" charset="-79"/>
                          <a:ea typeface="+mn-ea"/>
                          <a:cs typeface="David" panose="020E0502060401010101" pitchFamily="34" charset="-79"/>
                        </a:rPr>
                        <a:t>/</a:t>
                      </a:r>
                      <a:r>
                        <a:rPr kumimoji="0" lang="he-IL" sz="900" b="0" kern="1200" dirty="0">
                          <a:solidFill>
                            <a:schemeClr val="tx1"/>
                          </a:solidFill>
                          <a:latin typeface="David" panose="020E0502060401010101" pitchFamily="34" charset="-79"/>
                          <a:ea typeface="+mn-ea"/>
                          <a:cs typeface="David" panose="020E0502060401010101" pitchFamily="34" charset="-79"/>
                        </a:rPr>
                        <a:t> ליאור לוטן</a:t>
                      </a:r>
                    </a:p>
                  </a:txBody>
                  <a:tcPr marL="0" marR="0" marT="0" marB="0" anchor="ctr"/>
                </a:tc>
                <a:tc>
                  <a:txBody>
                    <a:bodyPr/>
                    <a:lstStyle/>
                    <a:p>
                      <a:pPr marL="0" algn="ctr" rtl="1" eaLnBrk="1" latinLnBrk="0" hangingPunct="1"/>
                      <a:r>
                        <a:rPr kumimoji="0" lang="he-IL" sz="1050" b="0" kern="1200" dirty="0">
                          <a:solidFill>
                            <a:schemeClr val="tx1"/>
                          </a:solidFill>
                          <a:latin typeface="David" panose="020E0502060401010101" pitchFamily="34" charset="-79"/>
                          <a:ea typeface="+mn-ea"/>
                          <a:cs typeface="David" panose="020E0502060401010101" pitchFamily="34" charset="-79"/>
                        </a:rPr>
                        <a:t>2</a:t>
                      </a:r>
                    </a:p>
                  </a:txBody>
                  <a:tcPr marL="0" marR="0" marT="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619626456"/>
                  </a:ext>
                </a:extLst>
              </a:tr>
            </a:tbl>
          </a:graphicData>
        </a:graphic>
      </p:graphicFrame>
      <p:graphicFrame>
        <p:nvGraphicFramePr>
          <p:cNvPr id="21" name="טבלה 20"/>
          <p:cNvGraphicFramePr>
            <a:graphicFrameLocks noGrp="1"/>
          </p:cNvGraphicFramePr>
          <p:nvPr>
            <p:extLst>
              <p:ext uri="{D42A27DB-BD31-4B8C-83A1-F6EECF244321}">
                <p14:modId xmlns:p14="http://schemas.microsoft.com/office/powerpoint/2010/main" val="2404598631"/>
              </p:ext>
            </p:extLst>
          </p:nvPr>
        </p:nvGraphicFramePr>
        <p:xfrm>
          <a:off x="7135661" y="225421"/>
          <a:ext cx="2521889" cy="3528004"/>
        </p:xfrm>
        <a:graphic>
          <a:graphicData uri="http://schemas.openxmlformats.org/drawingml/2006/table">
            <a:tbl>
              <a:tblPr rtl="1" firstRow="1" bandRow="1">
                <a:tableStyleId>{5C22544A-7EE6-4342-B048-85BDC9FD1C3A}</a:tableStyleId>
              </a:tblPr>
              <a:tblGrid>
                <a:gridCol w="351906">
                  <a:extLst>
                    <a:ext uri="{9D8B030D-6E8A-4147-A177-3AD203B41FA5}">
                      <a16:colId xmlns:a16="http://schemas.microsoft.com/office/drawing/2014/main" val="636491969"/>
                    </a:ext>
                  </a:extLst>
                </a:gridCol>
                <a:gridCol w="1052541">
                  <a:extLst>
                    <a:ext uri="{9D8B030D-6E8A-4147-A177-3AD203B41FA5}">
                      <a16:colId xmlns:a16="http://schemas.microsoft.com/office/drawing/2014/main" val="644944543"/>
                    </a:ext>
                  </a:extLst>
                </a:gridCol>
                <a:gridCol w="721442">
                  <a:extLst>
                    <a:ext uri="{9D8B030D-6E8A-4147-A177-3AD203B41FA5}">
                      <a16:colId xmlns:a16="http://schemas.microsoft.com/office/drawing/2014/main" val="1422652265"/>
                    </a:ext>
                  </a:extLst>
                </a:gridCol>
                <a:gridCol w="396000">
                  <a:extLst>
                    <a:ext uri="{9D8B030D-6E8A-4147-A177-3AD203B41FA5}">
                      <a16:colId xmlns:a16="http://schemas.microsoft.com/office/drawing/2014/main" val="3817769194"/>
                    </a:ext>
                  </a:extLst>
                </a:gridCol>
              </a:tblGrid>
              <a:tr h="230588">
                <a:tc>
                  <a:txBody>
                    <a:bodyPr/>
                    <a:lstStyle/>
                    <a:p>
                      <a:pPr algn="ctr" rtl="1"/>
                      <a:r>
                        <a:rPr lang="he-IL" sz="900" b="1" i="0" dirty="0">
                          <a:latin typeface="David" panose="020E0502060401010101" pitchFamily="34" charset="-79"/>
                          <a:cs typeface="David" panose="020E0502060401010101" pitchFamily="34" charset="-79"/>
                        </a:rPr>
                        <a:t>ל"ט</a:t>
                      </a:r>
                    </a:p>
                  </a:txBody>
                  <a:tcPr marL="72000" marR="72000" anchor="ctr">
                    <a:lnL w="190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tcPr>
                </a:tc>
                <a:tc>
                  <a:txBody>
                    <a:bodyPr/>
                    <a:lstStyle/>
                    <a:p>
                      <a:pPr algn="ctr" rtl="1"/>
                      <a:r>
                        <a:rPr lang="he-IL" sz="900" b="1" i="0" dirty="0">
                          <a:latin typeface="David" panose="020E0502060401010101" pitchFamily="34" charset="-79"/>
                          <a:cs typeface="David" panose="020E0502060401010101" pitchFamily="34" charset="-79"/>
                        </a:rPr>
                        <a:t>קורס</a:t>
                      </a:r>
                    </a:p>
                  </a:txBody>
                  <a:tcPr anchor="ctr">
                    <a:lnT w="19050" cap="flat" cmpd="sng" algn="ctr">
                      <a:solidFill>
                        <a:schemeClr val="tx1"/>
                      </a:solidFill>
                      <a:prstDash val="solid"/>
                      <a:round/>
                      <a:headEnd type="none" w="med" len="med"/>
                      <a:tailEnd type="none" w="med" len="med"/>
                    </a:lnT>
                  </a:tcPr>
                </a:tc>
                <a:tc>
                  <a:txBody>
                    <a:bodyPr/>
                    <a:lstStyle/>
                    <a:p>
                      <a:pPr algn="ctr" rtl="1"/>
                      <a:r>
                        <a:rPr lang="he-IL" sz="900" b="1" i="0" dirty="0">
                          <a:latin typeface="David" panose="020E0502060401010101" pitchFamily="34" charset="-79"/>
                          <a:cs typeface="David" panose="020E0502060401010101" pitchFamily="34" charset="-79"/>
                        </a:rPr>
                        <a:t>מרצה</a:t>
                      </a:r>
                    </a:p>
                  </a:txBody>
                  <a:tcPr anchor="ctr">
                    <a:lnT w="19050" cap="flat" cmpd="sng" algn="ctr">
                      <a:solidFill>
                        <a:schemeClr val="tx1"/>
                      </a:solidFill>
                      <a:prstDash val="solid"/>
                      <a:round/>
                      <a:headEnd type="none" w="med" len="med"/>
                      <a:tailEnd type="none" w="med" len="med"/>
                    </a:lnT>
                  </a:tcPr>
                </a:tc>
                <a:tc>
                  <a:txBody>
                    <a:bodyPr/>
                    <a:lstStyle/>
                    <a:p>
                      <a:pPr algn="ctr" rtl="1"/>
                      <a:r>
                        <a:rPr lang="he-IL" sz="900" b="1" i="0" dirty="0">
                          <a:latin typeface="David" panose="020E0502060401010101" pitchFamily="34" charset="-79"/>
                          <a:cs typeface="David" panose="020E0502060401010101" pitchFamily="34" charset="-79"/>
                        </a:rPr>
                        <a:t>נ"ז</a:t>
                      </a:r>
                    </a:p>
                  </a:txBody>
                  <a:tcPr anchor="ctr">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285561831"/>
                  </a:ext>
                </a:extLst>
              </a:tr>
              <a:tr h="161412">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קיץ</a:t>
                      </a:r>
                    </a:p>
                  </a:txBody>
                  <a:tcPr marL="0" marR="0" marT="0" marB="0" anchor="ctr">
                    <a:lnL w="19050" cap="flat" cmpd="sng" algn="ctr">
                      <a:solidFill>
                        <a:schemeClr val="tx1"/>
                      </a:solidFill>
                      <a:prstDash val="solid"/>
                      <a:round/>
                      <a:headEnd type="none" w="med" len="med"/>
                      <a:tailEnd type="none" w="med" len="med"/>
                    </a:lnL>
                  </a:tcP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בטל"ם בישראל</a:t>
                      </a:r>
                    </a:p>
                  </a:txBody>
                  <a:tcPr marL="0" marR="0" marT="0" marB="0" anchor="ct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גבי בן-דור</a:t>
                      </a:r>
                    </a:p>
                  </a:txBody>
                  <a:tcPr marL="0" marR="0" marT="0" marB="0" anchor="ctr"/>
                </a:tc>
                <a:tc>
                  <a:txBody>
                    <a:bodyPr/>
                    <a:lstStyle/>
                    <a:p>
                      <a:pPr marL="0" algn="ctr" rtl="1" eaLnBrk="1" latinLnBrk="0" hangingPunct="1"/>
                      <a:r>
                        <a:rPr kumimoji="0" lang="he-IL" sz="1050" b="0" kern="1200" dirty="0">
                          <a:solidFill>
                            <a:schemeClr val="tx1"/>
                          </a:solidFill>
                          <a:latin typeface="David" panose="020E0502060401010101" pitchFamily="34" charset="-79"/>
                          <a:ea typeface="+mn-ea"/>
                          <a:cs typeface="David" panose="020E0502060401010101" pitchFamily="34" charset="-79"/>
                        </a:rPr>
                        <a:t>5</a:t>
                      </a:r>
                    </a:p>
                  </a:txBody>
                  <a:tcPr marL="0" marR="0" marT="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984789307"/>
                  </a:ext>
                </a:extLst>
              </a:tr>
              <a:tr h="161412">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א</a:t>
                      </a:r>
                    </a:p>
                  </a:txBody>
                  <a:tcPr marL="0" marR="0" marT="0" marB="0" anchor="ctr">
                    <a:lnL w="19050" cap="flat" cmpd="sng" algn="ctr">
                      <a:solidFill>
                        <a:schemeClr val="tx1"/>
                      </a:solidFill>
                      <a:prstDash val="solid"/>
                      <a:round/>
                      <a:headEnd type="none" w="med" len="med"/>
                      <a:tailEnd type="none" w="med" len="med"/>
                    </a:lnL>
                  </a:tcP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גישות ואסכולות</a:t>
                      </a:r>
                    </a:p>
                  </a:txBody>
                  <a:tcPr marL="0" marR="0" marT="0" marB="0" anchor="ct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גבי בן-דור</a:t>
                      </a:r>
                    </a:p>
                  </a:txBody>
                  <a:tcPr marL="0" marR="0" marT="0" marB="0" anchor="ctr"/>
                </a:tc>
                <a:tc>
                  <a:txBody>
                    <a:bodyPr/>
                    <a:lstStyle/>
                    <a:p>
                      <a:pPr marL="0" algn="ctr" rtl="1" eaLnBrk="1" latinLnBrk="0" hangingPunct="1"/>
                      <a:r>
                        <a:rPr kumimoji="0" lang="he-IL" sz="1050" b="0" kern="1200" dirty="0">
                          <a:solidFill>
                            <a:schemeClr val="tx1"/>
                          </a:solidFill>
                          <a:latin typeface="David" panose="020E0502060401010101" pitchFamily="34" charset="-79"/>
                          <a:ea typeface="+mn-ea"/>
                          <a:cs typeface="David" panose="020E0502060401010101" pitchFamily="34" charset="-79"/>
                        </a:rPr>
                        <a:t>4</a:t>
                      </a:r>
                    </a:p>
                  </a:txBody>
                  <a:tcPr marL="0" marR="0" marT="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045605965"/>
                  </a:ext>
                </a:extLst>
              </a:tr>
              <a:tr h="161412">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שנתי</a:t>
                      </a:r>
                    </a:p>
                  </a:txBody>
                  <a:tcPr marL="0" marR="0" marT="0" marB="0" anchor="ctr">
                    <a:lnL w="19050" cap="flat" cmpd="sng" algn="ctr">
                      <a:solidFill>
                        <a:schemeClr val="tx1"/>
                      </a:solidFill>
                      <a:prstDash val="solid"/>
                      <a:round/>
                      <a:headEnd type="none" w="med" len="med"/>
                      <a:tailEnd type="none" w="med" len="med"/>
                    </a:lnL>
                  </a:tcP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סיורי בטל"ם בארץ</a:t>
                      </a:r>
                    </a:p>
                  </a:txBody>
                  <a:tcPr marL="0" marR="0" marT="0" marB="0" anchor="ct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ארנון סופר</a:t>
                      </a:r>
                    </a:p>
                  </a:txBody>
                  <a:tcPr marL="0" marR="0" marT="0" marB="0" anchor="ctr"/>
                </a:tc>
                <a:tc>
                  <a:txBody>
                    <a:bodyPr/>
                    <a:lstStyle/>
                    <a:p>
                      <a:pPr marL="0" algn="ctr" rtl="1" eaLnBrk="1" latinLnBrk="0" hangingPunct="1"/>
                      <a:r>
                        <a:rPr kumimoji="0" lang="he-IL" sz="1050" b="0" kern="1200" dirty="0">
                          <a:solidFill>
                            <a:schemeClr val="tx1"/>
                          </a:solidFill>
                          <a:latin typeface="David" panose="020E0502060401010101" pitchFamily="34" charset="-79"/>
                          <a:ea typeface="+mn-ea"/>
                          <a:cs typeface="David" panose="020E0502060401010101" pitchFamily="34" charset="-79"/>
                        </a:rPr>
                        <a:t>3</a:t>
                      </a:r>
                    </a:p>
                  </a:txBody>
                  <a:tcPr marL="0" marR="0" marT="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989708792"/>
                  </a:ext>
                </a:extLst>
              </a:tr>
              <a:tr h="161412">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קיץ</a:t>
                      </a:r>
                    </a:p>
                  </a:txBody>
                  <a:tcPr marL="0" marR="0" marT="0" marB="0" anchor="ctr">
                    <a:lnL w="19050" cap="flat" cmpd="sng" algn="ctr">
                      <a:solidFill>
                        <a:schemeClr val="tx1"/>
                      </a:solidFill>
                      <a:prstDash val="solid"/>
                      <a:round/>
                      <a:headEnd type="none" w="med" len="med"/>
                      <a:tailEnd type="none" w="med" len="med"/>
                    </a:lnL>
                  </a:tcP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כלכלת ישראל</a:t>
                      </a:r>
                    </a:p>
                  </a:txBody>
                  <a:tcPr marL="0" marR="0" marT="0" marB="0" anchor="ct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דוד ברודט</a:t>
                      </a:r>
                    </a:p>
                  </a:txBody>
                  <a:tcPr marL="0" marR="0" marT="0" marB="0" anchor="ctr"/>
                </a:tc>
                <a:tc>
                  <a:txBody>
                    <a:bodyPr/>
                    <a:lstStyle/>
                    <a:p>
                      <a:pPr marL="0" algn="ctr" rtl="1" eaLnBrk="1" latinLnBrk="0" hangingPunct="1"/>
                      <a:r>
                        <a:rPr kumimoji="0" lang="he-IL" sz="1050" b="0" kern="1200" dirty="0">
                          <a:solidFill>
                            <a:schemeClr val="tx1"/>
                          </a:solidFill>
                          <a:latin typeface="David" panose="020E0502060401010101" pitchFamily="34" charset="-79"/>
                          <a:ea typeface="+mn-ea"/>
                          <a:cs typeface="David" panose="020E0502060401010101" pitchFamily="34" charset="-79"/>
                        </a:rPr>
                        <a:t>2</a:t>
                      </a:r>
                    </a:p>
                  </a:txBody>
                  <a:tcPr marL="0" marR="0" marT="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359670686"/>
                  </a:ext>
                </a:extLst>
              </a:tr>
              <a:tr h="161412">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א</a:t>
                      </a:r>
                    </a:p>
                  </a:txBody>
                  <a:tcPr marL="0" marR="0" marT="0" marB="0" anchor="ctr">
                    <a:lnL w="19050" cap="flat" cmpd="sng" algn="ctr">
                      <a:solidFill>
                        <a:schemeClr val="tx1"/>
                      </a:solidFill>
                      <a:prstDash val="solid"/>
                      <a:round/>
                      <a:headEnd type="none" w="med" len="med"/>
                      <a:tailEnd type="none" w="med" len="med"/>
                    </a:lnL>
                  </a:tcP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 משפט חוקתי</a:t>
                      </a:r>
                    </a:p>
                  </a:txBody>
                  <a:tcPr marL="0" marR="0" marT="0" marB="0" anchor="ct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סוזי נבות</a:t>
                      </a:r>
                    </a:p>
                  </a:txBody>
                  <a:tcPr marL="0" marR="0" marT="0" marB="0" anchor="ctr"/>
                </a:tc>
                <a:tc>
                  <a:txBody>
                    <a:bodyPr/>
                    <a:lstStyle/>
                    <a:p>
                      <a:pPr marL="0" algn="ctr" rtl="1" eaLnBrk="1" latinLnBrk="0" hangingPunct="1"/>
                      <a:r>
                        <a:rPr kumimoji="0" lang="he-IL" sz="1050" b="0" kern="1200" dirty="0">
                          <a:solidFill>
                            <a:schemeClr val="tx1"/>
                          </a:solidFill>
                          <a:latin typeface="David" panose="020E0502060401010101" pitchFamily="34" charset="-79"/>
                          <a:ea typeface="+mn-ea"/>
                          <a:cs typeface="David" panose="020E0502060401010101" pitchFamily="34" charset="-79"/>
                        </a:rPr>
                        <a:t>4</a:t>
                      </a:r>
                    </a:p>
                  </a:txBody>
                  <a:tcPr marL="0" marR="0" marT="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913341071"/>
                  </a:ext>
                </a:extLst>
              </a:tr>
              <a:tr h="276706">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א</a:t>
                      </a:r>
                    </a:p>
                  </a:txBody>
                  <a:tcPr marL="0" marR="0" marT="0" marB="0" anchor="ctr">
                    <a:lnL w="19050" cap="flat" cmpd="sng" algn="ctr">
                      <a:solidFill>
                        <a:schemeClr val="tx1"/>
                      </a:solidFill>
                      <a:prstDash val="solid"/>
                      <a:round/>
                      <a:headEnd type="none" w="med" len="med"/>
                      <a:tailEnd type="none" w="med" len="med"/>
                    </a:lnL>
                  </a:tcP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סמינר- שחיתות</a:t>
                      </a:r>
                      <a:r>
                        <a:rPr kumimoji="0" lang="en-US" sz="900" b="0" kern="1200" dirty="0">
                          <a:solidFill>
                            <a:schemeClr val="tx1"/>
                          </a:solidFill>
                          <a:latin typeface="David" panose="020E0502060401010101" pitchFamily="34" charset="-79"/>
                          <a:ea typeface="+mn-ea"/>
                          <a:cs typeface="David" panose="020E0502060401010101" pitchFamily="34" charset="-79"/>
                        </a:rPr>
                        <a:t>/</a:t>
                      </a:r>
                      <a:r>
                        <a:rPr kumimoji="0" lang="he-IL" sz="900" b="0" kern="1200" dirty="0">
                          <a:solidFill>
                            <a:schemeClr val="tx1"/>
                          </a:solidFill>
                          <a:latin typeface="David" panose="020E0502060401010101" pitchFamily="34" charset="-79"/>
                          <a:ea typeface="+mn-ea"/>
                          <a:cs typeface="David" panose="020E0502060401010101" pitchFamily="34" charset="-79"/>
                        </a:rPr>
                        <a:t> ממשל </a:t>
                      </a:r>
                      <a:r>
                        <a:rPr kumimoji="0" lang="he-IL" sz="900" b="0" kern="1200" dirty="0" err="1">
                          <a:solidFill>
                            <a:schemeClr val="tx1"/>
                          </a:solidFill>
                          <a:latin typeface="David" panose="020E0502060401010101" pitchFamily="34" charset="-79"/>
                          <a:ea typeface="+mn-ea"/>
                          <a:cs typeface="David" panose="020E0502060401010101" pitchFamily="34" charset="-79"/>
                        </a:rPr>
                        <a:t>ופוליטקה</a:t>
                      </a:r>
                      <a:r>
                        <a:rPr kumimoji="0" lang="en-US" sz="900" b="0" kern="1200" dirty="0">
                          <a:solidFill>
                            <a:schemeClr val="tx1"/>
                          </a:solidFill>
                          <a:latin typeface="David" panose="020E0502060401010101" pitchFamily="34" charset="-79"/>
                          <a:ea typeface="+mn-ea"/>
                          <a:cs typeface="David" panose="020E0502060401010101" pitchFamily="34" charset="-79"/>
                        </a:rPr>
                        <a:t>/</a:t>
                      </a:r>
                      <a:r>
                        <a:rPr kumimoji="0" lang="he-IL" sz="900" b="0" kern="1200" dirty="0">
                          <a:solidFill>
                            <a:schemeClr val="tx1"/>
                          </a:solidFill>
                          <a:latin typeface="David" panose="020E0502060401010101" pitchFamily="34" charset="-79"/>
                          <a:ea typeface="+mn-ea"/>
                          <a:cs typeface="David" panose="020E0502060401010101" pitchFamily="34" charset="-79"/>
                        </a:rPr>
                        <a:t>כלכלה גלו'</a:t>
                      </a:r>
                    </a:p>
                  </a:txBody>
                  <a:tcPr marL="0" marR="0" marT="0" marB="0" anchor="ct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סוזי נבות</a:t>
                      </a:r>
                      <a:r>
                        <a:rPr kumimoji="0" lang="en-US" sz="900" b="0" kern="1200" dirty="0">
                          <a:solidFill>
                            <a:schemeClr val="tx1"/>
                          </a:solidFill>
                          <a:latin typeface="David" panose="020E0502060401010101" pitchFamily="34" charset="-79"/>
                          <a:ea typeface="+mn-ea"/>
                          <a:cs typeface="David" panose="020E0502060401010101" pitchFamily="34" charset="-79"/>
                        </a:rPr>
                        <a:t>/</a:t>
                      </a:r>
                      <a:r>
                        <a:rPr kumimoji="0" lang="he-IL" sz="900" b="0" kern="1200" dirty="0">
                          <a:solidFill>
                            <a:schemeClr val="tx1"/>
                          </a:solidFill>
                          <a:latin typeface="David" panose="020E0502060401010101" pitchFamily="34" charset="-79"/>
                          <a:ea typeface="+mn-ea"/>
                          <a:cs typeface="David" panose="020E0502060401010101" pitchFamily="34" charset="-79"/>
                        </a:rPr>
                        <a:t> נורמן ביילי</a:t>
                      </a:r>
                      <a:r>
                        <a:rPr kumimoji="0" lang="en-US" sz="900" b="0" kern="1200" dirty="0">
                          <a:solidFill>
                            <a:schemeClr val="tx1"/>
                          </a:solidFill>
                          <a:latin typeface="David" panose="020E0502060401010101" pitchFamily="34" charset="-79"/>
                          <a:ea typeface="+mn-ea"/>
                          <a:cs typeface="David" panose="020E0502060401010101" pitchFamily="34" charset="-79"/>
                        </a:rPr>
                        <a:t>/</a:t>
                      </a:r>
                      <a:r>
                        <a:rPr kumimoji="0" lang="he-IL" sz="900" b="0" kern="1200" dirty="0">
                          <a:solidFill>
                            <a:schemeClr val="tx1"/>
                          </a:solidFill>
                          <a:latin typeface="David" panose="020E0502060401010101" pitchFamily="34" charset="-79"/>
                          <a:ea typeface="+mn-ea"/>
                          <a:cs typeface="David" panose="020E0502060401010101" pitchFamily="34" charset="-79"/>
                        </a:rPr>
                        <a:t>ברודט</a:t>
                      </a:r>
                    </a:p>
                  </a:txBody>
                  <a:tcPr marL="0" marR="0" marT="0" marB="0" anchor="ctr"/>
                </a:tc>
                <a:tc>
                  <a:txBody>
                    <a:bodyPr/>
                    <a:lstStyle/>
                    <a:p>
                      <a:pPr marL="0" algn="ctr" rtl="1" eaLnBrk="1" latinLnBrk="0" hangingPunct="1"/>
                      <a:r>
                        <a:rPr kumimoji="0" lang="he-IL" sz="1050" b="0" kern="1200" dirty="0">
                          <a:solidFill>
                            <a:schemeClr val="tx1"/>
                          </a:solidFill>
                          <a:latin typeface="David" panose="020E0502060401010101" pitchFamily="34" charset="-79"/>
                          <a:ea typeface="+mn-ea"/>
                          <a:cs typeface="David" panose="020E0502060401010101" pitchFamily="34" charset="-79"/>
                        </a:rPr>
                        <a:t>2</a:t>
                      </a:r>
                    </a:p>
                  </a:txBody>
                  <a:tcPr marL="0" marR="0" marT="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364670576"/>
                  </a:ext>
                </a:extLst>
              </a:tr>
              <a:tr h="161412">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ב</a:t>
                      </a:r>
                    </a:p>
                  </a:txBody>
                  <a:tcPr marL="0" marR="0" marT="0" marB="0" anchor="ctr">
                    <a:lnL w="19050" cap="flat" cmpd="sng" algn="ctr">
                      <a:solidFill>
                        <a:schemeClr val="tx1"/>
                      </a:solidFill>
                      <a:prstDash val="solid"/>
                      <a:round/>
                      <a:headEnd type="none" w="med" len="med"/>
                      <a:tailEnd type="none" w="med" len="med"/>
                    </a:lnL>
                  </a:tcP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מדיניות חוץ </a:t>
                      </a:r>
                      <a:r>
                        <a:rPr kumimoji="0" lang="he-IL" sz="900" b="0" kern="1200" dirty="0" err="1">
                          <a:solidFill>
                            <a:schemeClr val="tx1"/>
                          </a:solidFill>
                          <a:latin typeface="David" panose="020E0502060401010101" pitchFamily="34" charset="-79"/>
                          <a:ea typeface="+mn-ea"/>
                          <a:cs typeface="David" panose="020E0502060401010101" pitchFamily="34" charset="-79"/>
                        </a:rPr>
                        <a:t>וסימו</a:t>
                      </a:r>
                      <a:r>
                        <a:rPr kumimoji="0" lang="he-IL" sz="900" b="0" kern="1200" dirty="0">
                          <a:solidFill>
                            <a:schemeClr val="tx1"/>
                          </a:solidFill>
                          <a:latin typeface="David" panose="020E0502060401010101" pitchFamily="34" charset="-79"/>
                          <a:ea typeface="+mn-ea"/>
                          <a:cs typeface="David" panose="020E0502060401010101" pitchFamily="34" charset="-79"/>
                        </a:rPr>
                        <a:t>'</a:t>
                      </a:r>
                    </a:p>
                  </a:txBody>
                  <a:tcPr marL="0" marR="0" marT="0" marB="0" anchor="ct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גבי בן-דור</a:t>
                      </a:r>
                    </a:p>
                  </a:txBody>
                  <a:tcPr marL="0" marR="0" marT="0" marB="0" anchor="ctr"/>
                </a:tc>
                <a:tc>
                  <a:txBody>
                    <a:bodyPr/>
                    <a:lstStyle/>
                    <a:p>
                      <a:pPr marL="0" algn="ctr" rtl="1" eaLnBrk="1" latinLnBrk="0" hangingPunct="1"/>
                      <a:r>
                        <a:rPr kumimoji="0" lang="he-IL" sz="1050" b="0" kern="1200" dirty="0">
                          <a:solidFill>
                            <a:schemeClr val="tx1"/>
                          </a:solidFill>
                          <a:latin typeface="David" panose="020E0502060401010101" pitchFamily="34" charset="-79"/>
                          <a:ea typeface="+mn-ea"/>
                          <a:cs typeface="David" panose="020E0502060401010101" pitchFamily="34" charset="-79"/>
                        </a:rPr>
                        <a:t>4</a:t>
                      </a:r>
                    </a:p>
                  </a:txBody>
                  <a:tcPr marL="0" marR="0" marT="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248471949"/>
                  </a:ext>
                </a:extLst>
              </a:tr>
              <a:tr h="161412">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ב</a:t>
                      </a:r>
                    </a:p>
                  </a:txBody>
                  <a:tcPr marL="0" marR="0" marT="0" marB="0" anchor="ctr">
                    <a:lnL w="19050" cap="flat" cmpd="sng" algn="ctr">
                      <a:solidFill>
                        <a:schemeClr val="tx1"/>
                      </a:solidFill>
                      <a:prstDash val="solid"/>
                      <a:round/>
                      <a:headEnd type="none" w="med" len="med"/>
                      <a:tailEnd type="none" w="med" len="med"/>
                    </a:lnL>
                  </a:tcP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קורס ארה"ב וסיור</a:t>
                      </a:r>
                    </a:p>
                  </a:txBody>
                  <a:tcPr marL="0" marR="0" marT="0" marB="0" anchor="ct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אבי בן-צבי</a:t>
                      </a:r>
                    </a:p>
                  </a:txBody>
                  <a:tcPr marL="0" marR="0" marT="0" marB="0" anchor="ctr"/>
                </a:tc>
                <a:tc>
                  <a:txBody>
                    <a:bodyPr/>
                    <a:lstStyle/>
                    <a:p>
                      <a:pPr marL="0" algn="ctr" rtl="1" eaLnBrk="1" latinLnBrk="0" hangingPunct="1"/>
                      <a:r>
                        <a:rPr kumimoji="0" lang="he-IL" sz="1050" b="0" kern="1200" dirty="0">
                          <a:solidFill>
                            <a:schemeClr val="tx1"/>
                          </a:solidFill>
                          <a:latin typeface="David" panose="020E0502060401010101" pitchFamily="34" charset="-79"/>
                          <a:ea typeface="+mn-ea"/>
                          <a:cs typeface="David" panose="020E0502060401010101" pitchFamily="34" charset="-79"/>
                        </a:rPr>
                        <a:t>3</a:t>
                      </a:r>
                    </a:p>
                  </a:txBody>
                  <a:tcPr marL="0" marR="0" marT="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228435404"/>
                  </a:ext>
                </a:extLst>
              </a:tr>
              <a:tr h="161412">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א</a:t>
                      </a:r>
                    </a:p>
                  </a:txBody>
                  <a:tcPr marL="0" marR="0" marT="0" marB="0" anchor="ctr">
                    <a:lnL w="19050" cap="flat" cmpd="sng" algn="ctr">
                      <a:solidFill>
                        <a:schemeClr val="tx1"/>
                      </a:solidFill>
                      <a:prstDash val="solid"/>
                      <a:round/>
                      <a:headEnd type="none" w="med" len="med"/>
                      <a:tailEnd type="none" w="med" len="med"/>
                    </a:lnL>
                  </a:tcP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החברה הישראלית</a:t>
                      </a:r>
                    </a:p>
                  </a:txBody>
                  <a:tcPr marL="0" marR="0" marT="0" marB="0" anchor="ct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סמי </a:t>
                      </a:r>
                      <a:r>
                        <a:rPr kumimoji="0" lang="he-IL" sz="900" b="0" kern="1200" dirty="0" err="1">
                          <a:solidFill>
                            <a:schemeClr val="tx1"/>
                          </a:solidFill>
                          <a:latin typeface="David" panose="020E0502060401010101" pitchFamily="34" charset="-79"/>
                          <a:ea typeface="+mn-ea"/>
                          <a:cs typeface="David" panose="020E0502060401010101" pitchFamily="34" charset="-79"/>
                        </a:rPr>
                        <a:t>סמוחה</a:t>
                      </a:r>
                      <a:endParaRPr kumimoji="0" lang="he-IL" sz="900" b="0" kern="1200" dirty="0">
                        <a:solidFill>
                          <a:schemeClr val="tx1"/>
                        </a:solidFill>
                        <a:latin typeface="David" panose="020E0502060401010101" pitchFamily="34" charset="-79"/>
                        <a:ea typeface="+mn-ea"/>
                        <a:cs typeface="David" panose="020E0502060401010101" pitchFamily="34" charset="-79"/>
                      </a:endParaRPr>
                    </a:p>
                  </a:txBody>
                  <a:tcPr marL="0" marR="0" marT="0" marB="0" anchor="ctr"/>
                </a:tc>
                <a:tc>
                  <a:txBody>
                    <a:bodyPr/>
                    <a:lstStyle/>
                    <a:p>
                      <a:pPr marL="0" algn="ctr" rtl="1" eaLnBrk="1" latinLnBrk="0" hangingPunct="1"/>
                      <a:r>
                        <a:rPr kumimoji="0" lang="he-IL" sz="1050" b="0" kern="1200" dirty="0">
                          <a:solidFill>
                            <a:schemeClr val="tx1"/>
                          </a:solidFill>
                          <a:latin typeface="David" panose="020E0502060401010101" pitchFamily="34" charset="-79"/>
                          <a:ea typeface="+mn-ea"/>
                          <a:cs typeface="David" panose="020E0502060401010101" pitchFamily="34" charset="-79"/>
                        </a:rPr>
                        <a:t>3</a:t>
                      </a:r>
                    </a:p>
                  </a:txBody>
                  <a:tcPr marL="0" marR="0" marT="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85031454"/>
                  </a:ext>
                </a:extLst>
              </a:tr>
              <a:tr h="161412">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ב</a:t>
                      </a:r>
                    </a:p>
                  </a:txBody>
                  <a:tcPr marL="0" marR="0" marT="0" marB="0" anchor="ctr">
                    <a:lnL w="19050" cap="flat" cmpd="sng" algn="ctr">
                      <a:solidFill>
                        <a:schemeClr val="tx1"/>
                      </a:solidFill>
                      <a:prstDash val="solid"/>
                      <a:round/>
                      <a:headEnd type="none" w="med" len="med"/>
                      <a:tailEnd type="none" w="med" len="med"/>
                    </a:lnL>
                  </a:tcP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משחק </a:t>
                      </a:r>
                      <a:r>
                        <a:rPr kumimoji="0" lang="he-IL" sz="900" b="0" kern="1200" dirty="0" err="1">
                          <a:solidFill>
                            <a:schemeClr val="tx1"/>
                          </a:solidFill>
                          <a:latin typeface="David" panose="020E0502060401010101" pitchFamily="34" charset="-79"/>
                          <a:ea typeface="+mn-ea"/>
                          <a:cs typeface="David" panose="020E0502060401010101" pitchFamily="34" charset="-79"/>
                        </a:rPr>
                        <a:t>סימו</a:t>
                      </a:r>
                      <a:r>
                        <a:rPr kumimoji="0" lang="he-IL" sz="900" b="0" kern="1200" dirty="0">
                          <a:solidFill>
                            <a:schemeClr val="tx1"/>
                          </a:solidFill>
                          <a:latin typeface="David" panose="020E0502060401010101" pitchFamily="34" charset="-79"/>
                          <a:ea typeface="+mn-ea"/>
                          <a:cs typeface="David" panose="020E0502060401010101" pitchFamily="34" charset="-79"/>
                        </a:rPr>
                        <a:t>' אסטרטגי</a:t>
                      </a:r>
                    </a:p>
                  </a:txBody>
                  <a:tcPr marL="0" marR="0" marT="0" marB="0" anchor="ct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מ. דדו+</a:t>
                      </a:r>
                      <a:r>
                        <a:rPr kumimoji="0" lang="en-US" sz="900" b="0" kern="1200" dirty="0">
                          <a:solidFill>
                            <a:schemeClr val="tx1"/>
                          </a:solidFill>
                          <a:latin typeface="David" panose="020E0502060401010101" pitchFamily="34" charset="-79"/>
                          <a:ea typeface="+mn-ea"/>
                          <a:cs typeface="David" panose="020E0502060401010101" pitchFamily="34" charset="-79"/>
                        </a:rPr>
                        <a:t> </a:t>
                      </a:r>
                      <a:r>
                        <a:rPr kumimoji="0" lang="he-IL" sz="900" b="0" kern="1200" dirty="0">
                          <a:solidFill>
                            <a:schemeClr val="tx1"/>
                          </a:solidFill>
                          <a:latin typeface="David" panose="020E0502060401010101" pitchFamily="34" charset="-79"/>
                          <a:ea typeface="+mn-ea"/>
                          <a:cs typeface="David" panose="020E0502060401010101" pitchFamily="34" charset="-79"/>
                        </a:rPr>
                        <a:t>בן דור</a:t>
                      </a:r>
                    </a:p>
                  </a:txBody>
                  <a:tcPr marL="0" marR="0" marT="0" marB="0" anchor="ctr"/>
                </a:tc>
                <a:tc>
                  <a:txBody>
                    <a:bodyPr/>
                    <a:lstStyle/>
                    <a:p>
                      <a:pPr marL="0" algn="ctr" rtl="1" eaLnBrk="1" latinLnBrk="0" hangingPunct="1"/>
                      <a:r>
                        <a:rPr kumimoji="0" lang="he-IL" sz="1050" b="0" kern="1200" dirty="0">
                          <a:solidFill>
                            <a:schemeClr val="tx1"/>
                          </a:solidFill>
                          <a:latin typeface="David" panose="020E0502060401010101" pitchFamily="34" charset="-79"/>
                          <a:ea typeface="+mn-ea"/>
                          <a:cs typeface="David" panose="020E0502060401010101" pitchFamily="34" charset="-79"/>
                        </a:rPr>
                        <a:t>?</a:t>
                      </a:r>
                    </a:p>
                  </a:txBody>
                  <a:tcPr marL="0" marR="0" marT="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305706159"/>
                  </a:ext>
                </a:extLst>
              </a:tr>
              <a:tr h="161412">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קיץ</a:t>
                      </a:r>
                    </a:p>
                  </a:txBody>
                  <a:tcPr marL="0" marR="0" marT="0" marB="0" anchor="ctr">
                    <a:lnL w="19050" cap="flat" cmpd="sng" algn="ctr">
                      <a:solidFill>
                        <a:schemeClr val="tx1"/>
                      </a:solidFill>
                      <a:prstDash val="solid"/>
                      <a:round/>
                      <a:headEnd type="none" w="med" len="med"/>
                      <a:tailEnd type="none" w="med" len="med"/>
                    </a:lnL>
                  </a:tcP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אשכול בכירות</a:t>
                      </a:r>
                    </a:p>
                  </a:txBody>
                  <a:tcPr marL="0" marR="0" marT="0" marB="0" anchor="ctr"/>
                </a:tc>
                <a:tc>
                  <a:txBody>
                    <a:bodyPr/>
                    <a:lstStyle/>
                    <a:p>
                      <a:pPr marL="0" algn="ctr" rtl="1" eaLnBrk="1" latinLnBrk="0" hangingPunct="1"/>
                      <a:r>
                        <a:rPr kumimoji="0" lang="he-IL" sz="900" b="0" kern="1200" dirty="0" err="1">
                          <a:solidFill>
                            <a:schemeClr val="tx1"/>
                          </a:solidFill>
                          <a:latin typeface="David" panose="020E0502060401010101" pitchFamily="34" charset="-79"/>
                          <a:ea typeface="+mn-ea"/>
                          <a:cs typeface="David" panose="020E0502060401010101" pitchFamily="34" charset="-79"/>
                        </a:rPr>
                        <a:t>אדיגס</a:t>
                      </a:r>
                      <a:endParaRPr kumimoji="0" lang="he-IL" sz="900" b="0" kern="1200" dirty="0">
                        <a:solidFill>
                          <a:schemeClr val="tx1"/>
                        </a:solidFill>
                        <a:latin typeface="David" panose="020E0502060401010101" pitchFamily="34" charset="-79"/>
                        <a:ea typeface="+mn-ea"/>
                        <a:cs typeface="David" panose="020E0502060401010101" pitchFamily="34" charset="-79"/>
                      </a:endParaRPr>
                    </a:p>
                  </a:txBody>
                  <a:tcPr marL="0" marR="0" marT="0" marB="0" anchor="ctr"/>
                </a:tc>
                <a:tc>
                  <a:txBody>
                    <a:bodyPr/>
                    <a:lstStyle/>
                    <a:p>
                      <a:pPr marL="0" algn="ctr" rtl="1" eaLnBrk="1" latinLnBrk="0" hangingPunct="1"/>
                      <a:r>
                        <a:rPr kumimoji="0" lang="he-IL" sz="1050" b="0" kern="1200" dirty="0">
                          <a:solidFill>
                            <a:schemeClr val="tx1"/>
                          </a:solidFill>
                          <a:latin typeface="David" panose="020E0502060401010101" pitchFamily="34" charset="-79"/>
                          <a:ea typeface="+mn-ea"/>
                          <a:cs typeface="David" panose="020E0502060401010101" pitchFamily="34" charset="-79"/>
                        </a:rPr>
                        <a:t>4</a:t>
                      </a:r>
                    </a:p>
                  </a:txBody>
                  <a:tcPr marL="0" marR="0" marT="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814886777"/>
                  </a:ext>
                </a:extLst>
              </a:tr>
              <a:tr h="161412">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קיץ, א</a:t>
                      </a:r>
                    </a:p>
                  </a:txBody>
                  <a:tcPr marL="0" marR="0" marT="0" marB="0" anchor="ctr">
                    <a:lnL w="19050" cap="flat" cmpd="sng" algn="ctr">
                      <a:solidFill>
                        <a:schemeClr val="tx1"/>
                      </a:solidFill>
                      <a:prstDash val="solid"/>
                      <a:round/>
                      <a:headEnd type="none" w="med" len="med"/>
                      <a:tailEnd type="none" w="med" len="med"/>
                    </a:lnL>
                  </a:tcP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מזרח תיכון א +ב</a:t>
                      </a:r>
                    </a:p>
                  </a:txBody>
                  <a:tcPr marL="0" marR="0" marT="0" marB="0" anchor="ct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שאול משעל</a:t>
                      </a:r>
                    </a:p>
                  </a:txBody>
                  <a:tcPr marL="0" marR="0" marT="0" marB="0" anchor="ctr"/>
                </a:tc>
                <a:tc>
                  <a:txBody>
                    <a:bodyPr/>
                    <a:lstStyle/>
                    <a:p>
                      <a:pPr marL="0" algn="ctr" rtl="1" eaLnBrk="1" latinLnBrk="0" hangingPunct="1"/>
                      <a:r>
                        <a:rPr kumimoji="0" lang="he-IL" sz="1050" b="0" kern="1200" dirty="0">
                          <a:solidFill>
                            <a:schemeClr val="tx1"/>
                          </a:solidFill>
                          <a:latin typeface="David" panose="020E0502060401010101" pitchFamily="34" charset="-79"/>
                          <a:ea typeface="+mn-ea"/>
                          <a:cs typeface="David" panose="020E0502060401010101" pitchFamily="34" charset="-79"/>
                        </a:rPr>
                        <a:t>2+3</a:t>
                      </a:r>
                    </a:p>
                  </a:txBody>
                  <a:tcPr marL="0" marR="0" marT="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139163029"/>
                  </a:ext>
                </a:extLst>
              </a:tr>
              <a:tr h="161412">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א</a:t>
                      </a:r>
                    </a:p>
                  </a:txBody>
                  <a:tcPr marL="0" marR="0" marT="0" marB="0" anchor="ctr">
                    <a:lnL w="19050" cap="flat" cmpd="sng" algn="ctr">
                      <a:solidFill>
                        <a:schemeClr val="tx1"/>
                      </a:solidFill>
                      <a:prstDash val="solid"/>
                      <a:round/>
                      <a:headEnd type="none" w="med" len="med"/>
                      <a:tailEnd type="none" w="med" len="med"/>
                    </a:lnL>
                  </a:tcPr>
                </a:tc>
                <a:tc>
                  <a:txBody>
                    <a:bodyPr/>
                    <a:lstStyle/>
                    <a:p>
                      <a:pPr marL="0" algn="ctr" rtl="1" eaLnBrk="1" latinLnBrk="0" hangingPunct="1"/>
                      <a:r>
                        <a:rPr kumimoji="0" lang="he-IL" sz="900" b="0" kern="1200" baseline="0" dirty="0">
                          <a:solidFill>
                            <a:schemeClr val="tx1"/>
                          </a:solidFill>
                          <a:latin typeface="David" panose="020E0502060401010101" pitchFamily="34" charset="-79"/>
                          <a:ea typeface="+mn-ea"/>
                          <a:cs typeface="David" panose="020E0502060401010101" pitchFamily="34" charset="-79"/>
                        </a:rPr>
                        <a:t>גיאופו' של מזה"ת</a:t>
                      </a:r>
                      <a:endParaRPr kumimoji="0" lang="he-IL" sz="900" b="0" kern="1200" dirty="0">
                        <a:solidFill>
                          <a:schemeClr val="tx1"/>
                        </a:solidFill>
                        <a:latin typeface="David" panose="020E0502060401010101" pitchFamily="34" charset="-79"/>
                        <a:ea typeface="+mn-ea"/>
                        <a:cs typeface="David" panose="020E0502060401010101" pitchFamily="34" charset="-79"/>
                      </a:endParaRPr>
                    </a:p>
                  </a:txBody>
                  <a:tcPr marL="0" marR="0" marT="0" marB="0" anchor="ct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900" b="0" kern="1200" dirty="0">
                          <a:solidFill>
                            <a:schemeClr val="tx1"/>
                          </a:solidFill>
                          <a:latin typeface="David" panose="020E0502060401010101" pitchFamily="34" charset="-79"/>
                          <a:ea typeface="+mn-ea"/>
                          <a:cs typeface="David" panose="020E0502060401010101" pitchFamily="34" charset="-79"/>
                        </a:rPr>
                        <a:t>ארנון סופר</a:t>
                      </a:r>
                    </a:p>
                  </a:txBody>
                  <a:tcPr marL="0" marR="0" marT="0" marB="0" anchor="ctr"/>
                </a:tc>
                <a:tc>
                  <a:txBody>
                    <a:bodyPr/>
                    <a:lstStyle/>
                    <a:p>
                      <a:pPr marL="0" algn="ctr" rtl="1" eaLnBrk="1" latinLnBrk="0" hangingPunct="1"/>
                      <a:r>
                        <a:rPr kumimoji="0" lang="he-IL" sz="1050" b="0" kern="1200" dirty="0">
                          <a:solidFill>
                            <a:schemeClr val="tx1"/>
                          </a:solidFill>
                          <a:latin typeface="David" panose="020E0502060401010101" pitchFamily="34" charset="-79"/>
                          <a:ea typeface="+mn-ea"/>
                          <a:cs typeface="David" panose="020E0502060401010101" pitchFamily="34" charset="-79"/>
                        </a:rPr>
                        <a:t>3</a:t>
                      </a:r>
                    </a:p>
                  </a:txBody>
                  <a:tcPr marL="0" marR="0" marT="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278065437"/>
                  </a:ext>
                </a:extLst>
              </a:tr>
              <a:tr h="161412">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קיץ</a:t>
                      </a:r>
                    </a:p>
                  </a:txBody>
                  <a:tcPr marL="0" marR="0" marT="0" marB="0" anchor="ctr">
                    <a:lnL w="19050" cap="flat" cmpd="sng" algn="ctr">
                      <a:solidFill>
                        <a:schemeClr val="tx1"/>
                      </a:solidFill>
                      <a:prstDash val="solid"/>
                      <a:round/>
                      <a:headEnd type="none" w="med" len="med"/>
                      <a:tailEnd type="none" w="med" len="med"/>
                    </a:lnL>
                  </a:tcP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מנהיגות בהובלת שינוי</a:t>
                      </a:r>
                    </a:p>
                  </a:txBody>
                  <a:tcPr marL="0" marR="0" marT="0" marB="0" anchor="ct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אורלי יחזקאל</a:t>
                      </a:r>
                    </a:p>
                  </a:txBody>
                  <a:tcPr marL="0" marR="0" marT="0" marB="0" anchor="ctr"/>
                </a:tc>
                <a:tc>
                  <a:txBody>
                    <a:bodyPr/>
                    <a:lstStyle/>
                    <a:p>
                      <a:pPr marL="0" algn="ctr" rtl="1" eaLnBrk="1" latinLnBrk="0" hangingPunct="1"/>
                      <a:r>
                        <a:rPr kumimoji="0" lang="he-IL" sz="1050" b="0" kern="1200" dirty="0">
                          <a:solidFill>
                            <a:schemeClr val="tx1"/>
                          </a:solidFill>
                          <a:latin typeface="David" panose="020E0502060401010101" pitchFamily="34" charset="-79"/>
                          <a:ea typeface="+mn-ea"/>
                          <a:cs typeface="David" panose="020E0502060401010101" pitchFamily="34" charset="-79"/>
                        </a:rPr>
                        <a:t>3</a:t>
                      </a:r>
                    </a:p>
                  </a:txBody>
                  <a:tcPr marL="0" marR="0" marT="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246746948"/>
                  </a:ext>
                </a:extLst>
              </a:tr>
              <a:tr h="161412">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קיץ</a:t>
                      </a:r>
                    </a:p>
                  </a:txBody>
                  <a:tcPr marL="0" marR="0" marT="0" marB="0" anchor="ctr">
                    <a:lnL w="19050" cap="flat" cmpd="sng" algn="ctr">
                      <a:solidFill>
                        <a:schemeClr val="tx1"/>
                      </a:solidFill>
                      <a:prstDash val="solid"/>
                      <a:round/>
                      <a:headEnd type="none" w="med" len="med"/>
                      <a:tailEnd type="none" w="med" len="med"/>
                    </a:lnL>
                  </a:tcP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מערכות מורכבות</a:t>
                      </a:r>
                    </a:p>
                  </a:txBody>
                  <a:tcPr marL="0" marR="0" marT="0" marB="0" anchor="ct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פיני יחזקאל</a:t>
                      </a:r>
                    </a:p>
                  </a:txBody>
                  <a:tcPr marL="0" marR="0" marT="0" marB="0" anchor="ctr"/>
                </a:tc>
                <a:tc>
                  <a:txBody>
                    <a:bodyPr/>
                    <a:lstStyle/>
                    <a:p>
                      <a:pPr marL="0" algn="ctr" rtl="1" eaLnBrk="1" latinLnBrk="0" hangingPunct="1"/>
                      <a:r>
                        <a:rPr kumimoji="0" lang="he-IL" sz="1050" b="0" kern="1200" dirty="0">
                          <a:solidFill>
                            <a:schemeClr val="tx1"/>
                          </a:solidFill>
                          <a:latin typeface="David" panose="020E0502060401010101" pitchFamily="34" charset="-79"/>
                          <a:ea typeface="+mn-ea"/>
                          <a:cs typeface="David" panose="020E0502060401010101" pitchFamily="34" charset="-79"/>
                        </a:rPr>
                        <a:t>2</a:t>
                      </a:r>
                    </a:p>
                  </a:txBody>
                  <a:tcPr marL="0" marR="0" marT="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871013896"/>
                  </a:ext>
                </a:extLst>
              </a:tr>
              <a:tr h="161412">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א</a:t>
                      </a:r>
                    </a:p>
                  </a:txBody>
                  <a:tcPr marL="0" marR="0" marT="0" marB="0" anchor="ctr">
                    <a:lnL w="19050" cap="flat" cmpd="sng" algn="ctr">
                      <a:solidFill>
                        <a:schemeClr val="tx1"/>
                      </a:solidFill>
                      <a:prstDash val="solid"/>
                      <a:round/>
                      <a:headEnd type="none" w="med" len="med"/>
                      <a:tailEnd type="none" w="med" len="med"/>
                    </a:lnL>
                  </a:tcP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סדנת מחקר</a:t>
                      </a:r>
                    </a:p>
                  </a:txBody>
                  <a:tcPr marL="0" marR="0" marT="0" marB="0" anchor="ct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רות לין</a:t>
                      </a:r>
                    </a:p>
                  </a:txBody>
                  <a:tcPr marL="0" marR="0" marT="0" marB="0" anchor="ctr"/>
                </a:tc>
                <a:tc>
                  <a:txBody>
                    <a:bodyPr/>
                    <a:lstStyle/>
                    <a:p>
                      <a:pPr marL="0" algn="ctr" rtl="1" eaLnBrk="1" latinLnBrk="0" hangingPunct="1"/>
                      <a:r>
                        <a:rPr kumimoji="0" lang="he-IL" sz="1050" b="0" kern="1200" dirty="0">
                          <a:solidFill>
                            <a:schemeClr val="tx1"/>
                          </a:solidFill>
                          <a:latin typeface="David" panose="020E0502060401010101" pitchFamily="34" charset="-79"/>
                          <a:ea typeface="+mn-ea"/>
                          <a:cs typeface="David" panose="020E0502060401010101" pitchFamily="34" charset="-79"/>
                        </a:rPr>
                        <a:t>4</a:t>
                      </a:r>
                    </a:p>
                  </a:txBody>
                  <a:tcPr marL="0" marR="0" marT="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56456863"/>
                  </a:ext>
                </a:extLst>
              </a:tr>
              <a:tr h="161412">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א</a:t>
                      </a:r>
                    </a:p>
                  </a:txBody>
                  <a:tcPr marL="0" marR="0" marT="0" marB="0" anchor="ctr">
                    <a:lnL w="19050" cap="flat" cmpd="sng" algn="ctr">
                      <a:solidFill>
                        <a:schemeClr val="tx1"/>
                      </a:solidFill>
                      <a:prstDash val="solid"/>
                      <a:round/>
                      <a:headEnd type="none" w="med" len="med"/>
                      <a:tailEnd type="none" w="med" len="med"/>
                    </a:lnL>
                  </a:tcP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תקשורת</a:t>
                      </a:r>
                    </a:p>
                  </a:txBody>
                  <a:tcPr marL="0" marR="0" marT="0" marB="0" anchor="ct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גבי </a:t>
                      </a:r>
                      <a:r>
                        <a:rPr kumimoji="0" lang="he-IL" sz="900" b="0" kern="1200" dirty="0" err="1">
                          <a:solidFill>
                            <a:schemeClr val="tx1"/>
                          </a:solidFill>
                          <a:latin typeface="David" panose="020E0502060401010101" pitchFamily="34" charset="-79"/>
                          <a:ea typeface="+mn-ea"/>
                          <a:cs typeface="David" panose="020E0502060401010101" pitchFamily="34" charset="-79"/>
                        </a:rPr>
                        <a:t>ויימן</a:t>
                      </a:r>
                      <a:endParaRPr kumimoji="0" lang="he-IL" sz="900" b="0" kern="1200" dirty="0">
                        <a:solidFill>
                          <a:schemeClr val="tx1"/>
                        </a:solidFill>
                        <a:latin typeface="David" panose="020E0502060401010101" pitchFamily="34" charset="-79"/>
                        <a:ea typeface="+mn-ea"/>
                        <a:cs typeface="David" panose="020E0502060401010101" pitchFamily="34" charset="-79"/>
                      </a:endParaRPr>
                    </a:p>
                  </a:txBody>
                  <a:tcPr marL="0" marR="0" marT="0" marB="0" anchor="ctr"/>
                </a:tc>
                <a:tc>
                  <a:txBody>
                    <a:bodyPr/>
                    <a:lstStyle/>
                    <a:p>
                      <a:pPr marL="0" algn="ctr" rtl="1" eaLnBrk="1" latinLnBrk="0" hangingPunct="1"/>
                      <a:r>
                        <a:rPr kumimoji="0" lang="he-IL" sz="1050" b="0" kern="1200" dirty="0">
                          <a:solidFill>
                            <a:schemeClr val="tx1"/>
                          </a:solidFill>
                          <a:latin typeface="David" panose="020E0502060401010101" pitchFamily="34" charset="-79"/>
                          <a:ea typeface="+mn-ea"/>
                          <a:cs typeface="David" panose="020E0502060401010101" pitchFamily="34" charset="-79"/>
                        </a:rPr>
                        <a:t>2</a:t>
                      </a:r>
                    </a:p>
                  </a:txBody>
                  <a:tcPr marL="0" marR="0" marT="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530121677"/>
                  </a:ext>
                </a:extLst>
              </a:tr>
              <a:tr h="161412">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ב</a:t>
                      </a:r>
                    </a:p>
                  </a:txBody>
                  <a:tcPr marL="0" marR="0" marT="0" marB="0" anchor="ctr">
                    <a:lnL w="19050" cap="flat" cmpd="sng" algn="ctr">
                      <a:solidFill>
                        <a:schemeClr val="tx1"/>
                      </a:solidFill>
                      <a:prstDash val="solid"/>
                      <a:round/>
                      <a:headEnd type="none" w="med" len="med"/>
                      <a:tailEnd type="none" w="med" len="med"/>
                    </a:lnL>
                  </a:tcP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מודיעין לקברניטים</a:t>
                      </a:r>
                    </a:p>
                  </a:txBody>
                  <a:tcPr marL="0" marR="0" marT="0" marB="0" anchor="ct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אמנון </a:t>
                      </a:r>
                      <a:r>
                        <a:rPr kumimoji="0" lang="he-IL" sz="900" b="0" kern="1200" dirty="0" err="1">
                          <a:solidFill>
                            <a:schemeClr val="tx1"/>
                          </a:solidFill>
                          <a:latin typeface="David" panose="020E0502060401010101" pitchFamily="34" charset="-79"/>
                          <a:ea typeface="+mn-ea"/>
                          <a:cs typeface="David" panose="020E0502060401010101" pitchFamily="34" charset="-79"/>
                        </a:rPr>
                        <a:t>סופרין</a:t>
                      </a:r>
                      <a:endParaRPr kumimoji="0" lang="he-IL" sz="900" b="0" kern="1200" dirty="0">
                        <a:solidFill>
                          <a:schemeClr val="tx1"/>
                        </a:solidFill>
                        <a:latin typeface="David" panose="020E0502060401010101" pitchFamily="34" charset="-79"/>
                        <a:ea typeface="+mn-ea"/>
                        <a:cs typeface="David" panose="020E0502060401010101" pitchFamily="34" charset="-79"/>
                      </a:endParaRPr>
                    </a:p>
                  </a:txBody>
                  <a:tcPr marL="0" marR="0" marT="0" marB="0" anchor="ctr"/>
                </a:tc>
                <a:tc>
                  <a:txBody>
                    <a:bodyPr/>
                    <a:lstStyle/>
                    <a:p>
                      <a:pPr marL="0" algn="ctr" rtl="1" eaLnBrk="1" latinLnBrk="0" hangingPunct="1"/>
                      <a:r>
                        <a:rPr kumimoji="0" lang="he-IL" sz="1050" b="0" kern="1200" dirty="0">
                          <a:solidFill>
                            <a:schemeClr val="tx1"/>
                          </a:solidFill>
                          <a:latin typeface="David" panose="020E0502060401010101" pitchFamily="34" charset="-79"/>
                          <a:ea typeface="+mn-ea"/>
                          <a:cs typeface="David" panose="020E0502060401010101" pitchFamily="34" charset="-79"/>
                        </a:rPr>
                        <a:t>2</a:t>
                      </a:r>
                    </a:p>
                  </a:txBody>
                  <a:tcPr marL="0" marR="0" marT="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716255237"/>
                  </a:ext>
                </a:extLst>
              </a:tr>
              <a:tr h="276706">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ב</a:t>
                      </a:r>
                    </a:p>
                  </a:txBody>
                  <a:tcPr marL="0" marR="0" marT="0" marB="0" anchor="ctr">
                    <a:lnL w="19050" cap="flat" cmpd="sng" algn="ctr">
                      <a:solidFill>
                        <a:schemeClr val="tx1"/>
                      </a:solidFill>
                      <a:prstDash val="solid"/>
                      <a:round/>
                      <a:headEnd type="none" w="med" len="med"/>
                      <a:tailEnd type="none" w="med" len="med"/>
                    </a:lnL>
                  </a:tcPr>
                </a:tc>
                <a:tc>
                  <a:txBody>
                    <a:bodyPr/>
                    <a:lstStyle/>
                    <a:p>
                      <a:pPr marL="0" algn="ctr" rtl="1" eaLnBrk="1" latinLnBrk="0" hangingPunct="1"/>
                      <a:r>
                        <a:rPr kumimoji="0" lang="he-IL" sz="900" b="0" kern="1200" dirty="0" err="1">
                          <a:solidFill>
                            <a:schemeClr val="tx1"/>
                          </a:solidFill>
                          <a:latin typeface="David" panose="020E0502060401010101" pitchFamily="34" charset="-79"/>
                          <a:ea typeface="+mn-ea"/>
                          <a:cs typeface="David" panose="020E0502060401010101" pitchFamily="34" charset="-79"/>
                        </a:rPr>
                        <a:t>בח</a:t>
                      </a:r>
                      <a:r>
                        <a:rPr kumimoji="0" lang="he-IL" sz="900" b="0" kern="1200" dirty="0">
                          <a:solidFill>
                            <a:schemeClr val="tx1"/>
                          </a:solidFill>
                          <a:latin typeface="David" panose="020E0502060401010101" pitchFamily="34" charset="-79"/>
                          <a:ea typeface="+mn-ea"/>
                          <a:cs typeface="David" panose="020E0502060401010101" pitchFamily="34" charset="-79"/>
                        </a:rPr>
                        <a:t>'- אתגרי בטל"ם, </a:t>
                      </a:r>
                      <a:br>
                        <a:rPr kumimoji="0" lang="en-US" sz="900" b="0" kern="1200" dirty="0">
                          <a:solidFill>
                            <a:schemeClr val="tx1"/>
                          </a:solidFill>
                          <a:latin typeface="David" panose="020E0502060401010101" pitchFamily="34" charset="-79"/>
                          <a:ea typeface="+mn-ea"/>
                          <a:cs typeface="David" panose="020E0502060401010101" pitchFamily="34" charset="-79"/>
                        </a:rPr>
                      </a:br>
                      <a:r>
                        <a:rPr kumimoji="0" lang="he-IL" sz="900" b="0" kern="1200" dirty="0">
                          <a:solidFill>
                            <a:schemeClr val="tx1"/>
                          </a:solidFill>
                          <a:latin typeface="David" panose="020E0502060401010101" pitchFamily="34" charset="-79"/>
                          <a:ea typeface="+mn-ea"/>
                          <a:cs typeface="David" panose="020E0502060401010101" pitchFamily="34" charset="-79"/>
                        </a:rPr>
                        <a:t>מימון טרור, דוק' בטל"ם</a:t>
                      </a:r>
                    </a:p>
                  </a:txBody>
                  <a:tcPr marL="0" marR="0" marT="0" marB="0" anchor="ct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דן </a:t>
                      </a:r>
                      <a:r>
                        <a:rPr kumimoji="0" lang="he-IL" sz="900" b="0" kern="1200" dirty="0" err="1">
                          <a:solidFill>
                            <a:schemeClr val="tx1"/>
                          </a:solidFill>
                          <a:latin typeface="David" panose="020E0502060401010101" pitchFamily="34" charset="-79"/>
                          <a:ea typeface="+mn-ea"/>
                          <a:cs typeface="David" panose="020E0502060401010101" pitchFamily="34" charset="-79"/>
                        </a:rPr>
                        <a:t>שיפטן</a:t>
                      </a:r>
                      <a:r>
                        <a:rPr kumimoji="0" lang="he-IL" sz="900" b="0" kern="1200" dirty="0">
                          <a:solidFill>
                            <a:schemeClr val="tx1"/>
                          </a:solidFill>
                          <a:latin typeface="David" panose="020E0502060401010101" pitchFamily="34" charset="-79"/>
                          <a:ea typeface="+mn-ea"/>
                          <a:cs typeface="David" panose="020E0502060401010101" pitchFamily="34" charset="-79"/>
                        </a:rPr>
                        <a:t>, איל </a:t>
                      </a:r>
                      <a:r>
                        <a:rPr kumimoji="0" lang="he-IL" sz="900" b="0" kern="1200" dirty="0" err="1">
                          <a:solidFill>
                            <a:schemeClr val="tx1"/>
                          </a:solidFill>
                          <a:latin typeface="David" panose="020E0502060401010101" pitchFamily="34" charset="-79"/>
                          <a:ea typeface="+mn-ea"/>
                          <a:cs typeface="David" panose="020E0502060401010101" pitchFamily="34" charset="-79"/>
                        </a:rPr>
                        <a:t>פסקוביץ</a:t>
                      </a:r>
                      <a:r>
                        <a:rPr kumimoji="0" lang="he-IL" sz="900" b="0" kern="1200" dirty="0">
                          <a:solidFill>
                            <a:schemeClr val="tx1"/>
                          </a:solidFill>
                          <a:latin typeface="David" panose="020E0502060401010101" pitchFamily="34" charset="-79"/>
                          <a:ea typeface="+mn-ea"/>
                          <a:cs typeface="David" panose="020E0502060401010101" pitchFamily="34" charset="-79"/>
                        </a:rPr>
                        <a:t>, בן צבי</a:t>
                      </a:r>
                    </a:p>
                  </a:txBody>
                  <a:tcPr marL="0" marR="0" marT="0" marB="0" anchor="ctr"/>
                </a:tc>
                <a:tc>
                  <a:txBody>
                    <a:bodyPr/>
                    <a:lstStyle/>
                    <a:p>
                      <a:pPr marL="0" algn="ctr" rtl="1" eaLnBrk="1" latinLnBrk="0" hangingPunct="1"/>
                      <a:r>
                        <a:rPr kumimoji="0" lang="he-IL" sz="1050" b="0" kern="1200" dirty="0">
                          <a:solidFill>
                            <a:schemeClr val="tx1"/>
                          </a:solidFill>
                          <a:latin typeface="David" panose="020E0502060401010101" pitchFamily="34" charset="-79"/>
                          <a:ea typeface="+mn-ea"/>
                          <a:cs typeface="David" panose="020E0502060401010101" pitchFamily="34" charset="-79"/>
                        </a:rPr>
                        <a:t>2</a:t>
                      </a:r>
                    </a:p>
                  </a:txBody>
                  <a:tcPr marL="0" marR="0" marT="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619626456"/>
                  </a:ext>
                </a:extLst>
              </a:tr>
            </a:tbl>
          </a:graphicData>
        </a:graphic>
      </p:graphicFrame>
      <p:graphicFrame>
        <p:nvGraphicFramePr>
          <p:cNvPr id="22" name="טבלה 21"/>
          <p:cNvGraphicFramePr>
            <a:graphicFrameLocks noGrp="1"/>
          </p:cNvGraphicFramePr>
          <p:nvPr>
            <p:extLst>
              <p:ext uri="{D42A27DB-BD31-4B8C-83A1-F6EECF244321}">
                <p14:modId xmlns:p14="http://schemas.microsoft.com/office/powerpoint/2010/main" val="4229143980"/>
              </p:ext>
            </p:extLst>
          </p:nvPr>
        </p:nvGraphicFramePr>
        <p:xfrm>
          <a:off x="9658992" y="225421"/>
          <a:ext cx="2520000" cy="3388741"/>
        </p:xfrm>
        <a:graphic>
          <a:graphicData uri="http://schemas.openxmlformats.org/drawingml/2006/table">
            <a:tbl>
              <a:tblPr rtl="1" firstRow="1" bandRow="1">
                <a:tableStyleId>{5C22544A-7EE6-4342-B048-85BDC9FD1C3A}</a:tableStyleId>
              </a:tblPr>
              <a:tblGrid>
                <a:gridCol w="323368">
                  <a:extLst>
                    <a:ext uri="{9D8B030D-6E8A-4147-A177-3AD203B41FA5}">
                      <a16:colId xmlns:a16="http://schemas.microsoft.com/office/drawing/2014/main" val="636491969"/>
                    </a:ext>
                  </a:extLst>
                </a:gridCol>
                <a:gridCol w="1079829">
                  <a:extLst>
                    <a:ext uri="{9D8B030D-6E8A-4147-A177-3AD203B41FA5}">
                      <a16:colId xmlns:a16="http://schemas.microsoft.com/office/drawing/2014/main" val="644944543"/>
                    </a:ext>
                  </a:extLst>
                </a:gridCol>
                <a:gridCol w="721030">
                  <a:extLst>
                    <a:ext uri="{9D8B030D-6E8A-4147-A177-3AD203B41FA5}">
                      <a16:colId xmlns:a16="http://schemas.microsoft.com/office/drawing/2014/main" val="1422652265"/>
                    </a:ext>
                  </a:extLst>
                </a:gridCol>
                <a:gridCol w="395773">
                  <a:extLst>
                    <a:ext uri="{9D8B030D-6E8A-4147-A177-3AD203B41FA5}">
                      <a16:colId xmlns:a16="http://schemas.microsoft.com/office/drawing/2014/main" val="3817769194"/>
                    </a:ext>
                  </a:extLst>
                </a:gridCol>
              </a:tblGrid>
              <a:tr h="232105">
                <a:tc>
                  <a:txBody>
                    <a:bodyPr/>
                    <a:lstStyle/>
                    <a:p>
                      <a:pPr algn="ctr" rtl="1"/>
                      <a:r>
                        <a:rPr lang="he-IL" sz="900" b="1" i="0" dirty="0">
                          <a:latin typeface="David" panose="020E0502060401010101" pitchFamily="34" charset="-79"/>
                          <a:cs typeface="David" panose="020E0502060401010101" pitchFamily="34" charset="-79"/>
                        </a:rPr>
                        <a:t>ל"ח</a:t>
                      </a:r>
                    </a:p>
                  </a:txBody>
                  <a:tcPr marL="72000" marR="72000" anchor="ctr">
                    <a:lnL w="190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tcPr>
                </a:tc>
                <a:tc>
                  <a:txBody>
                    <a:bodyPr/>
                    <a:lstStyle/>
                    <a:p>
                      <a:pPr algn="ctr" rtl="1"/>
                      <a:r>
                        <a:rPr lang="he-IL" sz="900" b="1" i="0" dirty="0">
                          <a:latin typeface="David" panose="020E0502060401010101" pitchFamily="34" charset="-79"/>
                          <a:cs typeface="David" panose="020E0502060401010101" pitchFamily="34" charset="-79"/>
                        </a:rPr>
                        <a:t>קורס</a:t>
                      </a:r>
                    </a:p>
                  </a:txBody>
                  <a:tcPr anchor="ctr">
                    <a:lnT w="19050" cap="flat" cmpd="sng" algn="ctr">
                      <a:solidFill>
                        <a:schemeClr val="tx1"/>
                      </a:solidFill>
                      <a:prstDash val="solid"/>
                      <a:round/>
                      <a:headEnd type="none" w="med" len="med"/>
                      <a:tailEnd type="none" w="med" len="med"/>
                    </a:lnT>
                  </a:tcPr>
                </a:tc>
                <a:tc>
                  <a:txBody>
                    <a:bodyPr/>
                    <a:lstStyle/>
                    <a:p>
                      <a:pPr algn="ctr" rtl="1"/>
                      <a:r>
                        <a:rPr lang="he-IL" sz="900" b="1" i="0" dirty="0">
                          <a:latin typeface="David" panose="020E0502060401010101" pitchFamily="34" charset="-79"/>
                          <a:cs typeface="David" panose="020E0502060401010101" pitchFamily="34" charset="-79"/>
                        </a:rPr>
                        <a:t>מרצה</a:t>
                      </a:r>
                    </a:p>
                  </a:txBody>
                  <a:tcPr anchor="ctr">
                    <a:lnT w="19050" cap="flat" cmpd="sng" algn="ctr">
                      <a:solidFill>
                        <a:schemeClr val="tx1"/>
                      </a:solidFill>
                      <a:prstDash val="solid"/>
                      <a:round/>
                      <a:headEnd type="none" w="med" len="med"/>
                      <a:tailEnd type="none" w="med" len="med"/>
                    </a:lnT>
                  </a:tcPr>
                </a:tc>
                <a:tc>
                  <a:txBody>
                    <a:bodyPr/>
                    <a:lstStyle/>
                    <a:p>
                      <a:pPr algn="ctr" rtl="1"/>
                      <a:r>
                        <a:rPr lang="he-IL" sz="900" b="1" i="0" dirty="0">
                          <a:latin typeface="David" panose="020E0502060401010101" pitchFamily="34" charset="-79"/>
                          <a:cs typeface="David" panose="020E0502060401010101" pitchFamily="34" charset="-79"/>
                        </a:rPr>
                        <a:t>נ"ז</a:t>
                      </a:r>
                    </a:p>
                  </a:txBody>
                  <a:tcPr anchor="ctr">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285561831"/>
                  </a:ext>
                </a:extLst>
              </a:tr>
              <a:tr h="162474">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קיץ</a:t>
                      </a:r>
                    </a:p>
                  </a:txBody>
                  <a:tcPr marL="0" marR="0" marT="0" marB="0" anchor="ctr">
                    <a:lnL w="19050" cap="flat" cmpd="sng" algn="ctr">
                      <a:solidFill>
                        <a:schemeClr val="tx1"/>
                      </a:solidFill>
                      <a:prstDash val="solid"/>
                      <a:round/>
                      <a:headEnd type="none" w="med" len="med"/>
                      <a:tailEnd type="none" w="med" len="med"/>
                    </a:lnL>
                  </a:tcP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בטל"ם בישראל</a:t>
                      </a:r>
                    </a:p>
                  </a:txBody>
                  <a:tcPr marL="0" marR="0" marT="0" marB="0" anchor="ct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גבי בן-דור</a:t>
                      </a:r>
                    </a:p>
                  </a:txBody>
                  <a:tcPr marL="0" marR="0" marT="0" marB="0" anchor="ctr"/>
                </a:tc>
                <a:tc>
                  <a:txBody>
                    <a:bodyPr/>
                    <a:lstStyle/>
                    <a:p>
                      <a:pPr marL="0" algn="ctr" rtl="1" eaLnBrk="1" latinLnBrk="0" hangingPunct="1"/>
                      <a:r>
                        <a:rPr kumimoji="0" lang="he-IL" sz="1050" b="0" kern="1200" dirty="0">
                          <a:solidFill>
                            <a:schemeClr val="tx1"/>
                          </a:solidFill>
                          <a:latin typeface="David" panose="020E0502060401010101" pitchFamily="34" charset="-79"/>
                          <a:ea typeface="+mn-ea"/>
                          <a:cs typeface="David" panose="020E0502060401010101" pitchFamily="34" charset="-79"/>
                        </a:rPr>
                        <a:t>5</a:t>
                      </a:r>
                    </a:p>
                  </a:txBody>
                  <a:tcPr marL="0" marR="0" marT="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984789307"/>
                  </a:ext>
                </a:extLst>
              </a:tr>
              <a:tr h="162474">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א</a:t>
                      </a:r>
                    </a:p>
                  </a:txBody>
                  <a:tcPr marL="0" marR="0" marT="0" marB="0" anchor="ctr">
                    <a:lnL w="19050" cap="flat" cmpd="sng" algn="ctr">
                      <a:solidFill>
                        <a:schemeClr val="tx1"/>
                      </a:solidFill>
                      <a:prstDash val="solid"/>
                      <a:round/>
                      <a:headEnd type="none" w="med" len="med"/>
                      <a:tailEnd type="none" w="med" len="med"/>
                    </a:lnL>
                  </a:tcP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גישות ואסכולות</a:t>
                      </a:r>
                    </a:p>
                  </a:txBody>
                  <a:tcPr marL="0" marR="0" marT="0" marB="0" anchor="ct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גבי בן-דור</a:t>
                      </a:r>
                    </a:p>
                  </a:txBody>
                  <a:tcPr marL="0" marR="0" marT="0" marB="0" anchor="ctr"/>
                </a:tc>
                <a:tc>
                  <a:txBody>
                    <a:bodyPr/>
                    <a:lstStyle/>
                    <a:p>
                      <a:pPr marL="0" algn="ctr" rtl="1" eaLnBrk="1" latinLnBrk="0" hangingPunct="1"/>
                      <a:r>
                        <a:rPr kumimoji="0" lang="he-IL" sz="1050" b="0" kern="1200" dirty="0">
                          <a:solidFill>
                            <a:schemeClr val="tx1"/>
                          </a:solidFill>
                          <a:latin typeface="David" panose="020E0502060401010101" pitchFamily="34" charset="-79"/>
                          <a:ea typeface="+mn-ea"/>
                          <a:cs typeface="David" panose="020E0502060401010101" pitchFamily="34" charset="-79"/>
                        </a:rPr>
                        <a:t>4</a:t>
                      </a:r>
                    </a:p>
                  </a:txBody>
                  <a:tcPr marL="0" marR="0" marT="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045605965"/>
                  </a:ext>
                </a:extLst>
              </a:tr>
              <a:tr h="162474">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שנתי</a:t>
                      </a:r>
                    </a:p>
                  </a:txBody>
                  <a:tcPr marL="0" marR="0" marT="0" marB="0" anchor="ctr">
                    <a:lnL w="19050" cap="flat" cmpd="sng" algn="ctr">
                      <a:solidFill>
                        <a:schemeClr val="tx1"/>
                      </a:solidFill>
                      <a:prstDash val="solid"/>
                      <a:round/>
                      <a:headEnd type="none" w="med" len="med"/>
                      <a:tailEnd type="none" w="med" len="med"/>
                    </a:lnL>
                  </a:tcP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סיורי בטל"ם בארץ</a:t>
                      </a:r>
                    </a:p>
                  </a:txBody>
                  <a:tcPr marL="0" marR="0" marT="0" marB="0" anchor="ct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ארנון סופר</a:t>
                      </a:r>
                    </a:p>
                  </a:txBody>
                  <a:tcPr marL="0" marR="0" marT="0" marB="0" anchor="ctr"/>
                </a:tc>
                <a:tc>
                  <a:txBody>
                    <a:bodyPr/>
                    <a:lstStyle/>
                    <a:p>
                      <a:pPr marL="0" algn="ctr" rtl="1" eaLnBrk="1" latinLnBrk="0" hangingPunct="1"/>
                      <a:r>
                        <a:rPr kumimoji="0" lang="he-IL" sz="1050" b="0" kern="1200" dirty="0">
                          <a:solidFill>
                            <a:schemeClr val="tx1"/>
                          </a:solidFill>
                          <a:latin typeface="David" panose="020E0502060401010101" pitchFamily="34" charset="-79"/>
                          <a:ea typeface="+mn-ea"/>
                          <a:cs typeface="David" panose="020E0502060401010101" pitchFamily="34" charset="-79"/>
                        </a:rPr>
                        <a:t>3</a:t>
                      </a:r>
                    </a:p>
                  </a:txBody>
                  <a:tcPr marL="0" marR="0" marT="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989708792"/>
                  </a:ext>
                </a:extLst>
              </a:tr>
              <a:tr h="162474">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קיץ</a:t>
                      </a:r>
                    </a:p>
                  </a:txBody>
                  <a:tcPr marL="0" marR="0" marT="0" marB="0" anchor="ctr">
                    <a:lnL w="19050" cap="flat" cmpd="sng" algn="ctr">
                      <a:solidFill>
                        <a:schemeClr val="tx1"/>
                      </a:solidFill>
                      <a:prstDash val="solid"/>
                      <a:round/>
                      <a:headEnd type="none" w="med" len="med"/>
                      <a:tailEnd type="none" w="med" len="med"/>
                    </a:lnL>
                  </a:tcP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כלכלת ישראל</a:t>
                      </a:r>
                    </a:p>
                  </a:txBody>
                  <a:tcPr marL="0" marR="0" marT="0" marB="0" anchor="ct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דוד ברודט</a:t>
                      </a:r>
                    </a:p>
                  </a:txBody>
                  <a:tcPr marL="0" marR="0" marT="0" marB="0" anchor="ctr"/>
                </a:tc>
                <a:tc>
                  <a:txBody>
                    <a:bodyPr/>
                    <a:lstStyle/>
                    <a:p>
                      <a:pPr marL="0" algn="ctr" rtl="1" eaLnBrk="1" latinLnBrk="0" hangingPunct="1"/>
                      <a:r>
                        <a:rPr kumimoji="0" lang="he-IL" sz="1050" b="0" kern="1200" dirty="0">
                          <a:solidFill>
                            <a:schemeClr val="tx1"/>
                          </a:solidFill>
                          <a:latin typeface="David" panose="020E0502060401010101" pitchFamily="34" charset="-79"/>
                          <a:ea typeface="+mn-ea"/>
                          <a:cs typeface="David" panose="020E0502060401010101" pitchFamily="34" charset="-79"/>
                        </a:rPr>
                        <a:t>2</a:t>
                      </a:r>
                    </a:p>
                  </a:txBody>
                  <a:tcPr marL="0" marR="0" marT="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359670686"/>
                  </a:ext>
                </a:extLst>
              </a:tr>
              <a:tr h="162474">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א</a:t>
                      </a:r>
                    </a:p>
                  </a:txBody>
                  <a:tcPr marL="0" marR="0" marT="0" marB="0" anchor="ctr">
                    <a:lnL w="19050" cap="flat" cmpd="sng" algn="ctr">
                      <a:solidFill>
                        <a:schemeClr val="tx1"/>
                      </a:solidFill>
                      <a:prstDash val="solid"/>
                      <a:round/>
                      <a:headEnd type="none" w="med" len="med"/>
                      <a:tailEnd type="none" w="med" len="med"/>
                    </a:lnL>
                  </a:tcP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 משפט חוקתי</a:t>
                      </a:r>
                    </a:p>
                  </a:txBody>
                  <a:tcPr marL="0" marR="0" marT="0" marB="0" anchor="ct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סוזי נבות</a:t>
                      </a:r>
                    </a:p>
                  </a:txBody>
                  <a:tcPr marL="0" marR="0" marT="0" marB="0" anchor="ctr"/>
                </a:tc>
                <a:tc>
                  <a:txBody>
                    <a:bodyPr/>
                    <a:lstStyle/>
                    <a:p>
                      <a:pPr marL="0" algn="ctr" rtl="1" eaLnBrk="1" latinLnBrk="0" hangingPunct="1"/>
                      <a:r>
                        <a:rPr kumimoji="0" lang="he-IL" sz="1050" b="0" kern="1200" dirty="0">
                          <a:solidFill>
                            <a:schemeClr val="tx1"/>
                          </a:solidFill>
                          <a:latin typeface="David" panose="020E0502060401010101" pitchFamily="34" charset="-79"/>
                          <a:ea typeface="+mn-ea"/>
                          <a:cs typeface="David" panose="020E0502060401010101" pitchFamily="34" charset="-79"/>
                        </a:rPr>
                        <a:t>4</a:t>
                      </a:r>
                    </a:p>
                  </a:txBody>
                  <a:tcPr marL="0" marR="0" marT="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913341071"/>
                  </a:ext>
                </a:extLst>
              </a:tr>
              <a:tr h="278526">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א</a:t>
                      </a:r>
                    </a:p>
                  </a:txBody>
                  <a:tcPr marL="0" marR="0" marT="0" marB="0" anchor="ctr">
                    <a:lnL w="19050" cap="flat" cmpd="sng" algn="ctr">
                      <a:solidFill>
                        <a:schemeClr val="tx1"/>
                      </a:solidFill>
                      <a:prstDash val="solid"/>
                      <a:round/>
                      <a:headEnd type="none" w="med" len="med"/>
                      <a:tailEnd type="none" w="med" len="med"/>
                    </a:lnL>
                  </a:tcP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סמינר- שחיתות</a:t>
                      </a:r>
                      <a:r>
                        <a:rPr kumimoji="0" lang="en-US" sz="900" b="0" kern="1200" dirty="0">
                          <a:solidFill>
                            <a:schemeClr val="tx1"/>
                          </a:solidFill>
                          <a:latin typeface="David" panose="020E0502060401010101" pitchFamily="34" charset="-79"/>
                          <a:ea typeface="+mn-ea"/>
                          <a:cs typeface="David" panose="020E0502060401010101" pitchFamily="34" charset="-79"/>
                        </a:rPr>
                        <a:t>/</a:t>
                      </a:r>
                      <a:r>
                        <a:rPr kumimoji="0" lang="he-IL" sz="900" b="0" kern="1200" dirty="0">
                          <a:solidFill>
                            <a:schemeClr val="tx1"/>
                          </a:solidFill>
                          <a:latin typeface="David" panose="020E0502060401010101" pitchFamily="34" charset="-79"/>
                          <a:ea typeface="+mn-ea"/>
                          <a:cs typeface="David" panose="020E0502060401010101" pitchFamily="34" charset="-79"/>
                        </a:rPr>
                        <a:t> </a:t>
                      </a:r>
                      <a:r>
                        <a:rPr kumimoji="0" lang="he-IL" sz="900" b="0" kern="1200" dirty="0" err="1">
                          <a:solidFill>
                            <a:schemeClr val="tx1"/>
                          </a:solidFill>
                          <a:latin typeface="David" panose="020E0502060401010101" pitchFamily="34" charset="-79"/>
                          <a:ea typeface="+mn-ea"/>
                          <a:cs typeface="David" panose="020E0502060401010101" pitchFamily="34" charset="-79"/>
                        </a:rPr>
                        <a:t>מימד</a:t>
                      </a:r>
                      <a:r>
                        <a:rPr kumimoji="0" lang="he-IL" sz="900" b="0" kern="1200" dirty="0">
                          <a:solidFill>
                            <a:schemeClr val="tx1"/>
                          </a:solidFill>
                          <a:latin typeface="David" panose="020E0502060401010101" pitchFamily="34" charset="-79"/>
                          <a:ea typeface="+mn-ea"/>
                          <a:cs typeface="David" panose="020E0502060401010101" pitchFamily="34" charset="-79"/>
                        </a:rPr>
                        <a:t> אזורי</a:t>
                      </a:r>
                      <a:r>
                        <a:rPr kumimoji="0" lang="en-US" sz="900" b="0" kern="1200" dirty="0">
                          <a:solidFill>
                            <a:schemeClr val="tx1"/>
                          </a:solidFill>
                          <a:latin typeface="David" panose="020E0502060401010101" pitchFamily="34" charset="-79"/>
                          <a:ea typeface="+mn-ea"/>
                          <a:cs typeface="David" panose="020E0502060401010101" pitchFamily="34" charset="-79"/>
                        </a:rPr>
                        <a:t>/</a:t>
                      </a:r>
                      <a:r>
                        <a:rPr kumimoji="0" lang="he-IL" sz="900" b="0" kern="1200" dirty="0">
                          <a:solidFill>
                            <a:schemeClr val="tx1"/>
                          </a:solidFill>
                          <a:latin typeface="David" panose="020E0502060401010101" pitchFamily="34" charset="-79"/>
                          <a:ea typeface="+mn-ea"/>
                          <a:cs typeface="David" panose="020E0502060401010101" pitchFamily="34" charset="-79"/>
                        </a:rPr>
                        <a:t>כלכלה גלו'</a:t>
                      </a:r>
                    </a:p>
                  </a:txBody>
                  <a:tcPr marL="0" marR="0" marT="0" marB="0" anchor="ct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יצחק זמיר</a:t>
                      </a:r>
                      <a:r>
                        <a:rPr kumimoji="0" lang="en-US" sz="900" b="0" kern="1200" dirty="0">
                          <a:solidFill>
                            <a:schemeClr val="tx1"/>
                          </a:solidFill>
                          <a:latin typeface="David" panose="020E0502060401010101" pitchFamily="34" charset="-79"/>
                          <a:ea typeface="+mn-ea"/>
                          <a:cs typeface="David" panose="020E0502060401010101" pitchFamily="34" charset="-79"/>
                        </a:rPr>
                        <a:t>/</a:t>
                      </a:r>
                      <a:r>
                        <a:rPr kumimoji="0" lang="he-IL" sz="900" b="0" kern="1200" dirty="0">
                          <a:solidFill>
                            <a:schemeClr val="tx1"/>
                          </a:solidFill>
                          <a:latin typeface="David" panose="020E0502060401010101" pitchFamily="34" charset="-79"/>
                          <a:ea typeface="+mn-ea"/>
                          <a:cs typeface="David" panose="020E0502060401010101" pitchFamily="34" charset="-79"/>
                        </a:rPr>
                        <a:t> </a:t>
                      </a:r>
                      <a:r>
                        <a:rPr kumimoji="0" lang="he-IL" sz="900" b="0" kern="1200" dirty="0" err="1">
                          <a:solidFill>
                            <a:schemeClr val="tx1"/>
                          </a:solidFill>
                          <a:latin typeface="David" panose="020E0502060401010101" pitchFamily="34" charset="-79"/>
                          <a:ea typeface="+mn-ea"/>
                          <a:cs typeface="David" panose="020E0502060401010101" pitchFamily="34" charset="-79"/>
                        </a:rPr>
                        <a:t>שיפטן</a:t>
                      </a:r>
                      <a:r>
                        <a:rPr kumimoji="0" lang="en-US" sz="900" b="0" kern="1200" dirty="0">
                          <a:solidFill>
                            <a:schemeClr val="tx1"/>
                          </a:solidFill>
                          <a:latin typeface="David" panose="020E0502060401010101" pitchFamily="34" charset="-79"/>
                          <a:ea typeface="+mn-ea"/>
                          <a:cs typeface="David" panose="020E0502060401010101" pitchFamily="34" charset="-79"/>
                        </a:rPr>
                        <a:t>/</a:t>
                      </a:r>
                      <a:r>
                        <a:rPr kumimoji="0" lang="he-IL" sz="900" b="0" kern="1200" dirty="0">
                          <a:solidFill>
                            <a:schemeClr val="tx1"/>
                          </a:solidFill>
                          <a:latin typeface="David" panose="020E0502060401010101" pitchFamily="34" charset="-79"/>
                          <a:ea typeface="+mn-ea"/>
                          <a:cs typeface="David" panose="020E0502060401010101" pitchFamily="34" charset="-79"/>
                        </a:rPr>
                        <a:t>ברודט</a:t>
                      </a:r>
                    </a:p>
                  </a:txBody>
                  <a:tcPr marL="0" marR="0" marT="0" marB="0" anchor="ctr"/>
                </a:tc>
                <a:tc>
                  <a:txBody>
                    <a:bodyPr/>
                    <a:lstStyle/>
                    <a:p>
                      <a:pPr marL="0" algn="ctr" rtl="1" eaLnBrk="1" latinLnBrk="0" hangingPunct="1"/>
                      <a:r>
                        <a:rPr kumimoji="0" lang="he-IL" sz="1050" b="0" kern="1200" dirty="0">
                          <a:solidFill>
                            <a:schemeClr val="tx1"/>
                          </a:solidFill>
                          <a:latin typeface="David" panose="020E0502060401010101" pitchFamily="34" charset="-79"/>
                          <a:ea typeface="+mn-ea"/>
                          <a:cs typeface="David" panose="020E0502060401010101" pitchFamily="34" charset="-79"/>
                        </a:rPr>
                        <a:t>2</a:t>
                      </a:r>
                    </a:p>
                  </a:txBody>
                  <a:tcPr marL="0" marR="0" marT="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364670576"/>
                  </a:ext>
                </a:extLst>
              </a:tr>
              <a:tr h="162474">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ב</a:t>
                      </a:r>
                    </a:p>
                  </a:txBody>
                  <a:tcPr marL="0" marR="0" marT="0" marB="0" anchor="ctr">
                    <a:lnL w="19050" cap="flat" cmpd="sng" algn="ctr">
                      <a:solidFill>
                        <a:schemeClr val="tx1"/>
                      </a:solidFill>
                      <a:prstDash val="solid"/>
                      <a:round/>
                      <a:headEnd type="none" w="med" len="med"/>
                      <a:tailEnd type="none" w="med" len="med"/>
                    </a:lnL>
                  </a:tcP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סימולציה אירן</a:t>
                      </a:r>
                    </a:p>
                  </a:txBody>
                  <a:tcPr marL="0" marR="0" marT="0" marB="0" anchor="ct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גבי בן-דור</a:t>
                      </a:r>
                    </a:p>
                  </a:txBody>
                  <a:tcPr marL="0" marR="0" marT="0" marB="0" anchor="ctr"/>
                </a:tc>
                <a:tc>
                  <a:txBody>
                    <a:bodyPr/>
                    <a:lstStyle/>
                    <a:p>
                      <a:pPr marL="0" algn="ctr" rtl="1" eaLnBrk="1" latinLnBrk="0" hangingPunct="1"/>
                      <a:r>
                        <a:rPr kumimoji="0" lang="he-IL" sz="1050" b="0" kern="1200" dirty="0">
                          <a:solidFill>
                            <a:schemeClr val="tx1"/>
                          </a:solidFill>
                          <a:latin typeface="David" panose="020E0502060401010101" pitchFamily="34" charset="-79"/>
                          <a:ea typeface="+mn-ea"/>
                          <a:cs typeface="David" panose="020E0502060401010101" pitchFamily="34" charset="-79"/>
                        </a:rPr>
                        <a:t>3</a:t>
                      </a:r>
                    </a:p>
                  </a:txBody>
                  <a:tcPr marL="0" marR="0" marT="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248471949"/>
                  </a:ext>
                </a:extLst>
              </a:tr>
              <a:tr h="162474">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א</a:t>
                      </a:r>
                    </a:p>
                  </a:txBody>
                  <a:tcPr marL="0" marR="0" marT="0" marB="0" anchor="ctr">
                    <a:lnL w="19050" cap="flat" cmpd="sng" algn="ctr">
                      <a:solidFill>
                        <a:schemeClr val="tx1"/>
                      </a:solidFill>
                      <a:prstDash val="solid"/>
                      <a:round/>
                      <a:headEnd type="none" w="med" len="med"/>
                      <a:tailEnd type="none" w="med" len="med"/>
                    </a:lnL>
                  </a:tcP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החברה הישראלית</a:t>
                      </a:r>
                    </a:p>
                  </a:txBody>
                  <a:tcPr marL="0" marR="0" marT="0" marB="0" anchor="ct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סמי </a:t>
                      </a:r>
                      <a:r>
                        <a:rPr kumimoji="0" lang="he-IL" sz="900" b="0" kern="1200" dirty="0" err="1">
                          <a:solidFill>
                            <a:schemeClr val="tx1"/>
                          </a:solidFill>
                          <a:latin typeface="David" panose="020E0502060401010101" pitchFamily="34" charset="-79"/>
                          <a:ea typeface="+mn-ea"/>
                          <a:cs typeface="David" panose="020E0502060401010101" pitchFamily="34" charset="-79"/>
                        </a:rPr>
                        <a:t>סמוחה</a:t>
                      </a:r>
                      <a:endParaRPr kumimoji="0" lang="he-IL" sz="900" b="0" kern="1200" dirty="0">
                        <a:solidFill>
                          <a:schemeClr val="tx1"/>
                        </a:solidFill>
                        <a:latin typeface="David" panose="020E0502060401010101" pitchFamily="34" charset="-79"/>
                        <a:ea typeface="+mn-ea"/>
                        <a:cs typeface="David" panose="020E0502060401010101" pitchFamily="34" charset="-79"/>
                      </a:endParaRPr>
                    </a:p>
                  </a:txBody>
                  <a:tcPr marL="0" marR="0" marT="0" marB="0" anchor="ctr"/>
                </a:tc>
                <a:tc>
                  <a:txBody>
                    <a:bodyPr/>
                    <a:lstStyle/>
                    <a:p>
                      <a:pPr marL="0" algn="ctr" rtl="1" eaLnBrk="1" latinLnBrk="0" hangingPunct="1"/>
                      <a:r>
                        <a:rPr kumimoji="0" lang="he-IL" sz="1050" b="0" kern="1200" dirty="0">
                          <a:solidFill>
                            <a:schemeClr val="tx1"/>
                          </a:solidFill>
                          <a:latin typeface="David" panose="020E0502060401010101" pitchFamily="34" charset="-79"/>
                          <a:ea typeface="+mn-ea"/>
                          <a:cs typeface="David" panose="020E0502060401010101" pitchFamily="34" charset="-79"/>
                        </a:rPr>
                        <a:t>2</a:t>
                      </a:r>
                    </a:p>
                  </a:txBody>
                  <a:tcPr marL="0" marR="0" marT="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85031454"/>
                  </a:ext>
                </a:extLst>
              </a:tr>
              <a:tr h="162474">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קיץ</a:t>
                      </a:r>
                    </a:p>
                  </a:txBody>
                  <a:tcPr marL="0" marR="0" marT="0" marB="0" anchor="ctr">
                    <a:lnL w="19050" cap="flat" cmpd="sng" algn="ctr">
                      <a:solidFill>
                        <a:schemeClr val="tx1"/>
                      </a:solidFill>
                      <a:prstDash val="solid"/>
                      <a:round/>
                      <a:headEnd type="none" w="med" len="med"/>
                      <a:tailEnd type="none" w="med" len="med"/>
                    </a:lnL>
                  </a:tcP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אומנות המערכה</a:t>
                      </a:r>
                    </a:p>
                  </a:txBody>
                  <a:tcPr marL="0" marR="0" marT="0" marB="0" anchor="ct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מ. דדו</a:t>
                      </a:r>
                    </a:p>
                  </a:txBody>
                  <a:tcPr marL="0" marR="0" marT="0" marB="0" anchor="ctr"/>
                </a:tc>
                <a:tc>
                  <a:txBody>
                    <a:bodyPr/>
                    <a:lstStyle/>
                    <a:p>
                      <a:pPr marL="0" algn="ctr" rtl="1" eaLnBrk="1" latinLnBrk="0" hangingPunct="1"/>
                      <a:r>
                        <a:rPr kumimoji="0" lang="he-IL" sz="1050" b="0" kern="1200" dirty="0">
                          <a:solidFill>
                            <a:schemeClr val="tx1"/>
                          </a:solidFill>
                          <a:latin typeface="David" panose="020E0502060401010101" pitchFamily="34" charset="-79"/>
                          <a:ea typeface="+mn-ea"/>
                          <a:cs typeface="David" panose="020E0502060401010101" pitchFamily="34" charset="-79"/>
                        </a:rPr>
                        <a:t>2</a:t>
                      </a:r>
                    </a:p>
                  </a:txBody>
                  <a:tcPr marL="0" marR="0" marT="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305706159"/>
                  </a:ext>
                </a:extLst>
              </a:tr>
              <a:tr h="162474">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קיץ</a:t>
                      </a:r>
                    </a:p>
                  </a:txBody>
                  <a:tcPr marL="0" marR="0" marT="0" marB="0" anchor="ctr">
                    <a:lnL w="19050" cap="flat" cmpd="sng" algn="ctr">
                      <a:solidFill>
                        <a:schemeClr val="tx1"/>
                      </a:solidFill>
                      <a:prstDash val="solid"/>
                      <a:round/>
                      <a:headEnd type="none" w="med" len="med"/>
                      <a:tailEnd type="none" w="med" len="med"/>
                    </a:lnL>
                  </a:tcP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אשכול בכירות</a:t>
                      </a:r>
                    </a:p>
                  </a:txBody>
                  <a:tcPr marL="0" marR="0" marT="0" marB="0" anchor="ct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אהרון כפיר</a:t>
                      </a:r>
                    </a:p>
                  </a:txBody>
                  <a:tcPr marL="0" marR="0" marT="0" marB="0" anchor="ctr"/>
                </a:tc>
                <a:tc>
                  <a:txBody>
                    <a:bodyPr/>
                    <a:lstStyle/>
                    <a:p>
                      <a:pPr marL="0" algn="ctr" rtl="1" eaLnBrk="1" latinLnBrk="0" hangingPunct="1"/>
                      <a:r>
                        <a:rPr kumimoji="0" lang="he-IL" sz="1050" b="0" kern="1200" dirty="0">
                          <a:solidFill>
                            <a:schemeClr val="tx1"/>
                          </a:solidFill>
                          <a:latin typeface="David" panose="020E0502060401010101" pitchFamily="34" charset="-79"/>
                          <a:ea typeface="+mn-ea"/>
                          <a:cs typeface="David" panose="020E0502060401010101" pitchFamily="34" charset="-79"/>
                        </a:rPr>
                        <a:t>4</a:t>
                      </a:r>
                    </a:p>
                  </a:txBody>
                  <a:tcPr marL="0" marR="0" marT="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814886777"/>
                  </a:ext>
                </a:extLst>
              </a:tr>
              <a:tr h="162474">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א</a:t>
                      </a:r>
                    </a:p>
                  </a:txBody>
                  <a:tcPr marL="0" marR="0" marT="0" marB="0" anchor="ctr">
                    <a:lnL w="19050" cap="flat" cmpd="sng" algn="ctr">
                      <a:solidFill>
                        <a:schemeClr val="tx1"/>
                      </a:solidFill>
                      <a:prstDash val="solid"/>
                      <a:round/>
                      <a:headEnd type="none" w="med" len="med"/>
                      <a:tailEnd type="none" w="med" len="med"/>
                    </a:lnL>
                  </a:tcP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פרספקטיבות של האחר</a:t>
                      </a:r>
                    </a:p>
                  </a:txBody>
                  <a:tcPr marL="0" marR="0" marT="0" marB="0" anchor="ct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שאול משעל</a:t>
                      </a:r>
                    </a:p>
                  </a:txBody>
                  <a:tcPr marL="0" marR="0" marT="0" marB="0" anchor="ctr"/>
                </a:tc>
                <a:tc>
                  <a:txBody>
                    <a:bodyPr/>
                    <a:lstStyle/>
                    <a:p>
                      <a:pPr marL="0" algn="ctr" rtl="1" eaLnBrk="1" latinLnBrk="0" hangingPunct="1"/>
                      <a:r>
                        <a:rPr kumimoji="0" lang="he-IL" sz="1050" b="0" kern="1200" dirty="0">
                          <a:solidFill>
                            <a:schemeClr val="tx1"/>
                          </a:solidFill>
                          <a:latin typeface="David" panose="020E0502060401010101" pitchFamily="34" charset="-79"/>
                          <a:ea typeface="+mn-ea"/>
                          <a:cs typeface="David" panose="020E0502060401010101" pitchFamily="34" charset="-79"/>
                        </a:rPr>
                        <a:t>4</a:t>
                      </a:r>
                    </a:p>
                  </a:txBody>
                  <a:tcPr marL="0" marR="0" marT="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139163029"/>
                  </a:ext>
                </a:extLst>
              </a:tr>
              <a:tr h="162474">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א</a:t>
                      </a:r>
                    </a:p>
                  </a:txBody>
                  <a:tcPr marL="0" marR="0" marT="0" marB="0" anchor="ctr">
                    <a:lnL w="19050" cap="flat" cmpd="sng" algn="ctr">
                      <a:solidFill>
                        <a:schemeClr val="tx1"/>
                      </a:solidFill>
                      <a:prstDash val="solid"/>
                      <a:round/>
                      <a:headEnd type="none" w="med" len="med"/>
                      <a:tailEnd type="none" w="med" len="med"/>
                    </a:lnL>
                  </a:tcPr>
                </a:tc>
                <a:tc>
                  <a:txBody>
                    <a:bodyPr/>
                    <a:lstStyle/>
                    <a:p>
                      <a:pPr marL="0" algn="ctr" rtl="1" eaLnBrk="1" latinLnBrk="0" hangingPunct="1"/>
                      <a:r>
                        <a:rPr kumimoji="0" lang="he-IL" sz="900" b="0" kern="1200" baseline="0" dirty="0">
                          <a:solidFill>
                            <a:schemeClr val="tx1"/>
                          </a:solidFill>
                          <a:latin typeface="David" panose="020E0502060401010101" pitchFamily="34" charset="-79"/>
                          <a:ea typeface="+mn-ea"/>
                          <a:cs typeface="David" panose="020E0502060401010101" pitchFamily="34" charset="-79"/>
                        </a:rPr>
                        <a:t>גיאופו' של מזה"ת</a:t>
                      </a:r>
                      <a:endParaRPr kumimoji="0" lang="he-IL" sz="900" b="0" kern="1200" dirty="0">
                        <a:solidFill>
                          <a:schemeClr val="tx1"/>
                        </a:solidFill>
                        <a:latin typeface="David" panose="020E0502060401010101" pitchFamily="34" charset="-79"/>
                        <a:ea typeface="+mn-ea"/>
                        <a:cs typeface="David" panose="020E0502060401010101" pitchFamily="34" charset="-79"/>
                      </a:endParaRPr>
                    </a:p>
                  </a:txBody>
                  <a:tcPr marL="0" marR="0" marT="0" marB="0" anchor="ct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900" b="0" kern="1200" dirty="0">
                          <a:solidFill>
                            <a:schemeClr val="tx1"/>
                          </a:solidFill>
                          <a:latin typeface="David" panose="020E0502060401010101" pitchFamily="34" charset="-79"/>
                          <a:ea typeface="+mn-ea"/>
                          <a:cs typeface="David" panose="020E0502060401010101" pitchFamily="34" charset="-79"/>
                        </a:rPr>
                        <a:t>ארנון סופר</a:t>
                      </a:r>
                    </a:p>
                  </a:txBody>
                  <a:tcPr marL="0" marR="0" marT="0" marB="0" anchor="ctr"/>
                </a:tc>
                <a:tc>
                  <a:txBody>
                    <a:bodyPr/>
                    <a:lstStyle/>
                    <a:p>
                      <a:pPr marL="0" algn="ctr" rtl="1" eaLnBrk="1" latinLnBrk="0" hangingPunct="1"/>
                      <a:r>
                        <a:rPr kumimoji="0" lang="he-IL" sz="1050" b="0" kern="1200" dirty="0">
                          <a:solidFill>
                            <a:schemeClr val="tx1"/>
                          </a:solidFill>
                          <a:latin typeface="David" panose="020E0502060401010101" pitchFamily="34" charset="-79"/>
                          <a:ea typeface="+mn-ea"/>
                          <a:cs typeface="David" panose="020E0502060401010101" pitchFamily="34" charset="-79"/>
                        </a:rPr>
                        <a:t>3</a:t>
                      </a:r>
                    </a:p>
                  </a:txBody>
                  <a:tcPr marL="0" marR="0" marT="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278065437"/>
                  </a:ext>
                </a:extLst>
              </a:tr>
              <a:tr h="162474">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קיץ</a:t>
                      </a:r>
                    </a:p>
                  </a:txBody>
                  <a:tcPr marL="0" marR="0" marT="0" marB="0" anchor="ctr">
                    <a:lnL w="19050" cap="flat" cmpd="sng" algn="ctr">
                      <a:solidFill>
                        <a:schemeClr val="tx1"/>
                      </a:solidFill>
                      <a:prstDash val="solid"/>
                      <a:round/>
                      <a:headEnd type="none" w="med" len="med"/>
                      <a:tailEnd type="none" w="med" len="med"/>
                    </a:lnL>
                  </a:tcP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מנהיגות בהובלת שינוי</a:t>
                      </a:r>
                    </a:p>
                  </a:txBody>
                  <a:tcPr marL="0" marR="0" marT="0" marB="0" anchor="ct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אורלי יחזקאל</a:t>
                      </a:r>
                    </a:p>
                  </a:txBody>
                  <a:tcPr marL="0" marR="0" marT="0" marB="0" anchor="ctr"/>
                </a:tc>
                <a:tc>
                  <a:txBody>
                    <a:bodyPr/>
                    <a:lstStyle/>
                    <a:p>
                      <a:pPr marL="0" algn="ctr" rtl="1" eaLnBrk="1" latinLnBrk="0" hangingPunct="1"/>
                      <a:r>
                        <a:rPr kumimoji="0" lang="he-IL" sz="1050" b="0" kern="1200" dirty="0">
                          <a:solidFill>
                            <a:schemeClr val="tx1"/>
                          </a:solidFill>
                          <a:latin typeface="David" panose="020E0502060401010101" pitchFamily="34" charset="-79"/>
                          <a:ea typeface="+mn-ea"/>
                          <a:cs typeface="David" panose="020E0502060401010101" pitchFamily="34" charset="-79"/>
                        </a:rPr>
                        <a:t>2</a:t>
                      </a:r>
                    </a:p>
                  </a:txBody>
                  <a:tcPr marL="0" marR="0" marT="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246746948"/>
                  </a:ext>
                </a:extLst>
              </a:tr>
              <a:tr h="162474">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קיץ</a:t>
                      </a:r>
                    </a:p>
                  </a:txBody>
                  <a:tcPr marL="0" marR="0" marT="0" marB="0" anchor="ctr">
                    <a:lnL w="19050" cap="flat" cmpd="sng" algn="ctr">
                      <a:solidFill>
                        <a:schemeClr val="tx1"/>
                      </a:solidFill>
                      <a:prstDash val="solid"/>
                      <a:round/>
                      <a:headEnd type="none" w="med" len="med"/>
                      <a:tailEnd type="none" w="med" len="med"/>
                    </a:lnL>
                  </a:tcP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מערכות מורכבות</a:t>
                      </a:r>
                    </a:p>
                  </a:txBody>
                  <a:tcPr marL="0" marR="0" marT="0" marB="0" anchor="ct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פיני יחזקאל</a:t>
                      </a:r>
                    </a:p>
                  </a:txBody>
                  <a:tcPr marL="0" marR="0" marT="0" marB="0" anchor="ctr"/>
                </a:tc>
                <a:tc>
                  <a:txBody>
                    <a:bodyPr/>
                    <a:lstStyle/>
                    <a:p>
                      <a:pPr marL="0" algn="ctr" rtl="1" eaLnBrk="1" latinLnBrk="0" hangingPunct="1"/>
                      <a:r>
                        <a:rPr kumimoji="0" lang="he-IL" sz="1050" b="0" kern="1200" dirty="0">
                          <a:solidFill>
                            <a:schemeClr val="tx1"/>
                          </a:solidFill>
                          <a:latin typeface="David" panose="020E0502060401010101" pitchFamily="34" charset="-79"/>
                          <a:ea typeface="+mn-ea"/>
                          <a:cs typeface="David" panose="020E0502060401010101" pitchFamily="34" charset="-79"/>
                        </a:rPr>
                        <a:t>2</a:t>
                      </a:r>
                    </a:p>
                  </a:txBody>
                  <a:tcPr marL="0" marR="0" marT="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871013896"/>
                  </a:ext>
                </a:extLst>
              </a:tr>
              <a:tr h="162474">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א</a:t>
                      </a:r>
                    </a:p>
                  </a:txBody>
                  <a:tcPr marL="0" marR="0" marT="0" marB="0" anchor="ctr">
                    <a:lnL w="19050" cap="flat" cmpd="sng" algn="ctr">
                      <a:solidFill>
                        <a:schemeClr val="tx1"/>
                      </a:solidFill>
                      <a:prstDash val="solid"/>
                      <a:round/>
                      <a:headEnd type="none" w="med" len="med"/>
                      <a:tailEnd type="none" w="med" len="med"/>
                    </a:lnL>
                  </a:tcP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ממשל ופוליטיקה</a:t>
                      </a:r>
                    </a:p>
                  </a:txBody>
                  <a:tcPr marL="0" marR="0" marT="0" marB="0" anchor="ct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גבי בן-דור</a:t>
                      </a:r>
                    </a:p>
                  </a:txBody>
                  <a:tcPr marL="0" marR="0" marT="0" marB="0" anchor="ctr"/>
                </a:tc>
                <a:tc>
                  <a:txBody>
                    <a:bodyPr/>
                    <a:lstStyle/>
                    <a:p>
                      <a:pPr marL="0" algn="ctr" rtl="1" eaLnBrk="1" latinLnBrk="0" hangingPunct="1"/>
                      <a:r>
                        <a:rPr kumimoji="0" lang="he-IL" sz="1050" b="0" kern="1200" dirty="0">
                          <a:solidFill>
                            <a:schemeClr val="tx1"/>
                          </a:solidFill>
                          <a:latin typeface="David" panose="020E0502060401010101" pitchFamily="34" charset="-79"/>
                          <a:ea typeface="+mn-ea"/>
                          <a:cs typeface="David" panose="020E0502060401010101" pitchFamily="34" charset="-79"/>
                        </a:rPr>
                        <a:t>2</a:t>
                      </a:r>
                    </a:p>
                  </a:txBody>
                  <a:tcPr marL="0" marR="0" marT="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56456863"/>
                  </a:ext>
                </a:extLst>
              </a:tr>
              <a:tr h="162474">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א</a:t>
                      </a:r>
                    </a:p>
                  </a:txBody>
                  <a:tcPr marL="0" marR="0" marT="0" marB="0" anchor="ctr">
                    <a:lnL w="19050" cap="flat" cmpd="sng" algn="ctr">
                      <a:solidFill>
                        <a:schemeClr val="tx1"/>
                      </a:solidFill>
                      <a:prstDash val="solid"/>
                      <a:round/>
                      <a:headEnd type="none" w="med" len="med"/>
                      <a:tailEnd type="none" w="med" len="med"/>
                    </a:lnL>
                  </a:tcP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אתיקה צבאית</a:t>
                      </a:r>
                    </a:p>
                  </a:txBody>
                  <a:tcPr marL="0" marR="0" marT="0" marB="0" anchor="ct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דניאל </a:t>
                      </a:r>
                      <a:r>
                        <a:rPr kumimoji="0" lang="he-IL" sz="900" b="0" kern="1200" dirty="0" err="1">
                          <a:solidFill>
                            <a:schemeClr val="tx1"/>
                          </a:solidFill>
                          <a:latin typeface="David" panose="020E0502060401010101" pitchFamily="34" charset="-79"/>
                          <a:ea typeface="+mn-ea"/>
                          <a:cs typeface="David" panose="020E0502060401010101" pitchFamily="34" charset="-79"/>
                        </a:rPr>
                        <a:t>סטטמן</a:t>
                      </a:r>
                      <a:endParaRPr kumimoji="0" lang="he-IL" sz="900" b="0" kern="1200" dirty="0">
                        <a:solidFill>
                          <a:schemeClr val="tx1"/>
                        </a:solidFill>
                        <a:latin typeface="David" panose="020E0502060401010101" pitchFamily="34" charset="-79"/>
                        <a:ea typeface="+mn-ea"/>
                        <a:cs typeface="David" panose="020E0502060401010101" pitchFamily="34" charset="-79"/>
                      </a:endParaRPr>
                    </a:p>
                  </a:txBody>
                  <a:tcPr marL="0" marR="0" marT="0" marB="0" anchor="ctr"/>
                </a:tc>
                <a:tc>
                  <a:txBody>
                    <a:bodyPr/>
                    <a:lstStyle/>
                    <a:p>
                      <a:pPr marL="0" algn="ctr" rtl="1" eaLnBrk="1" latinLnBrk="0" hangingPunct="1"/>
                      <a:r>
                        <a:rPr kumimoji="0" lang="he-IL" sz="1050" b="0" kern="1200" dirty="0">
                          <a:solidFill>
                            <a:schemeClr val="tx1"/>
                          </a:solidFill>
                          <a:latin typeface="David" panose="020E0502060401010101" pitchFamily="34" charset="-79"/>
                          <a:ea typeface="+mn-ea"/>
                          <a:cs typeface="David" panose="020E0502060401010101" pitchFamily="34" charset="-79"/>
                        </a:rPr>
                        <a:t>2</a:t>
                      </a:r>
                    </a:p>
                  </a:txBody>
                  <a:tcPr marL="0" marR="0" marT="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530121677"/>
                  </a:ext>
                </a:extLst>
              </a:tr>
              <a:tr h="162474">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ב</a:t>
                      </a:r>
                    </a:p>
                  </a:txBody>
                  <a:tcPr marL="0" marR="0" marT="0" marB="0" anchor="ctr">
                    <a:lnL w="19050" cap="flat" cmpd="sng" algn="ctr">
                      <a:solidFill>
                        <a:schemeClr val="tx1"/>
                      </a:solidFill>
                      <a:prstDash val="solid"/>
                      <a:round/>
                      <a:headEnd type="none" w="med" len="med"/>
                      <a:tailEnd type="none" w="med" len="med"/>
                    </a:lnL>
                  </a:tcP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מודיעין לקברניטים</a:t>
                      </a:r>
                    </a:p>
                  </a:txBody>
                  <a:tcPr marL="0" marR="0" marT="0" marB="0" anchor="ct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אמנון </a:t>
                      </a:r>
                      <a:r>
                        <a:rPr kumimoji="0" lang="he-IL" sz="900" b="0" kern="1200" dirty="0" err="1">
                          <a:solidFill>
                            <a:schemeClr val="tx1"/>
                          </a:solidFill>
                          <a:latin typeface="David" panose="020E0502060401010101" pitchFamily="34" charset="-79"/>
                          <a:ea typeface="+mn-ea"/>
                          <a:cs typeface="David" panose="020E0502060401010101" pitchFamily="34" charset="-79"/>
                        </a:rPr>
                        <a:t>סופרין</a:t>
                      </a:r>
                      <a:endParaRPr kumimoji="0" lang="he-IL" sz="900" b="0" kern="1200" dirty="0">
                        <a:solidFill>
                          <a:schemeClr val="tx1"/>
                        </a:solidFill>
                        <a:latin typeface="David" panose="020E0502060401010101" pitchFamily="34" charset="-79"/>
                        <a:ea typeface="+mn-ea"/>
                        <a:cs typeface="David" panose="020E0502060401010101" pitchFamily="34" charset="-79"/>
                      </a:endParaRPr>
                    </a:p>
                  </a:txBody>
                  <a:tcPr marL="0" marR="0" marT="0" marB="0" anchor="ctr"/>
                </a:tc>
                <a:tc>
                  <a:txBody>
                    <a:bodyPr/>
                    <a:lstStyle/>
                    <a:p>
                      <a:pPr marL="0" algn="ctr" rtl="1" eaLnBrk="1" latinLnBrk="0" hangingPunct="1"/>
                      <a:r>
                        <a:rPr kumimoji="0" lang="he-IL" sz="1050" b="0" kern="1200" dirty="0">
                          <a:solidFill>
                            <a:schemeClr val="tx1"/>
                          </a:solidFill>
                          <a:latin typeface="David" panose="020E0502060401010101" pitchFamily="34" charset="-79"/>
                          <a:ea typeface="+mn-ea"/>
                          <a:cs typeface="David" panose="020E0502060401010101" pitchFamily="34" charset="-79"/>
                        </a:rPr>
                        <a:t>2</a:t>
                      </a:r>
                    </a:p>
                  </a:txBody>
                  <a:tcPr marL="0" marR="0" marT="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716255237"/>
                  </a:ext>
                </a:extLst>
              </a:tr>
              <a:tr h="278526">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ב</a:t>
                      </a:r>
                    </a:p>
                  </a:txBody>
                  <a:tcPr marL="0" marR="0" marT="0" marB="0" anchor="ctr">
                    <a:lnL w="19050" cap="flat" cmpd="sng" algn="ctr">
                      <a:solidFill>
                        <a:schemeClr val="tx1"/>
                      </a:solidFill>
                      <a:prstDash val="solid"/>
                      <a:round/>
                      <a:headEnd type="none" w="med" len="med"/>
                      <a:tailEnd type="none" w="med" len="med"/>
                    </a:lnL>
                  </a:tcP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תופעת המלחמה </a:t>
                      </a:r>
                      <a:br>
                        <a:rPr kumimoji="0" lang="en-US" sz="900" b="0" kern="1200" dirty="0">
                          <a:solidFill>
                            <a:schemeClr val="tx1"/>
                          </a:solidFill>
                          <a:latin typeface="David" panose="020E0502060401010101" pitchFamily="34" charset="-79"/>
                          <a:ea typeface="+mn-ea"/>
                          <a:cs typeface="David" panose="020E0502060401010101" pitchFamily="34" charset="-79"/>
                        </a:rPr>
                      </a:br>
                      <a:r>
                        <a:rPr kumimoji="0" lang="he-IL" sz="900" b="0" kern="1200" dirty="0">
                          <a:solidFill>
                            <a:schemeClr val="tx1"/>
                          </a:solidFill>
                          <a:latin typeface="David" panose="020E0502060401010101" pitchFamily="34" charset="-79"/>
                          <a:ea typeface="+mn-ea"/>
                          <a:cs typeface="David" panose="020E0502060401010101" pitchFamily="34" charset="-79"/>
                        </a:rPr>
                        <a:t>ואומנות המערכה</a:t>
                      </a:r>
                    </a:p>
                  </a:txBody>
                  <a:tcPr marL="0" marR="0" marT="0" marB="0" anchor="ct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גבי בן-דור וברון</a:t>
                      </a:r>
                    </a:p>
                  </a:txBody>
                  <a:tcPr marL="0" marR="0" marT="0" marB="0" anchor="ctr"/>
                </a:tc>
                <a:tc>
                  <a:txBody>
                    <a:bodyPr/>
                    <a:lstStyle/>
                    <a:p>
                      <a:pPr marL="0" algn="ctr" rtl="1" eaLnBrk="1" latinLnBrk="0" hangingPunct="1"/>
                      <a:r>
                        <a:rPr kumimoji="0" lang="he-IL" sz="1050" b="0" kern="1200" dirty="0">
                          <a:solidFill>
                            <a:schemeClr val="tx1"/>
                          </a:solidFill>
                          <a:latin typeface="David" panose="020E0502060401010101" pitchFamily="34" charset="-79"/>
                          <a:ea typeface="+mn-ea"/>
                          <a:cs typeface="David" panose="020E0502060401010101" pitchFamily="34" charset="-79"/>
                        </a:rPr>
                        <a:t>4</a:t>
                      </a:r>
                    </a:p>
                  </a:txBody>
                  <a:tcPr marL="0" marR="0" marT="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619626456"/>
                  </a:ext>
                </a:extLst>
              </a:tr>
            </a:tbl>
          </a:graphicData>
        </a:graphic>
      </p:graphicFrame>
      <p:graphicFrame>
        <p:nvGraphicFramePr>
          <p:cNvPr id="23" name="טבלה 22"/>
          <p:cNvGraphicFramePr>
            <a:graphicFrameLocks noGrp="1"/>
          </p:cNvGraphicFramePr>
          <p:nvPr>
            <p:extLst>
              <p:ext uri="{D42A27DB-BD31-4B8C-83A1-F6EECF244321}">
                <p14:modId xmlns:p14="http://schemas.microsoft.com/office/powerpoint/2010/main" val="843382631"/>
              </p:ext>
            </p:extLst>
          </p:nvPr>
        </p:nvGraphicFramePr>
        <p:xfrm>
          <a:off x="2092056" y="3797504"/>
          <a:ext cx="2521442" cy="3059998"/>
        </p:xfrm>
        <a:graphic>
          <a:graphicData uri="http://schemas.openxmlformats.org/drawingml/2006/table">
            <a:tbl>
              <a:tblPr rtl="1" firstRow="1" bandRow="1">
                <a:tableStyleId>{5C22544A-7EE6-4342-B048-85BDC9FD1C3A}</a:tableStyleId>
              </a:tblPr>
              <a:tblGrid>
                <a:gridCol w="468000">
                  <a:extLst>
                    <a:ext uri="{9D8B030D-6E8A-4147-A177-3AD203B41FA5}">
                      <a16:colId xmlns:a16="http://schemas.microsoft.com/office/drawing/2014/main" val="636491969"/>
                    </a:ext>
                  </a:extLst>
                </a:gridCol>
                <a:gridCol w="936000">
                  <a:extLst>
                    <a:ext uri="{9D8B030D-6E8A-4147-A177-3AD203B41FA5}">
                      <a16:colId xmlns:a16="http://schemas.microsoft.com/office/drawing/2014/main" val="644944543"/>
                    </a:ext>
                  </a:extLst>
                </a:gridCol>
                <a:gridCol w="721442">
                  <a:extLst>
                    <a:ext uri="{9D8B030D-6E8A-4147-A177-3AD203B41FA5}">
                      <a16:colId xmlns:a16="http://schemas.microsoft.com/office/drawing/2014/main" val="1422652265"/>
                    </a:ext>
                  </a:extLst>
                </a:gridCol>
                <a:gridCol w="396000">
                  <a:extLst>
                    <a:ext uri="{9D8B030D-6E8A-4147-A177-3AD203B41FA5}">
                      <a16:colId xmlns:a16="http://schemas.microsoft.com/office/drawing/2014/main" val="3817769194"/>
                    </a:ext>
                  </a:extLst>
                </a:gridCol>
              </a:tblGrid>
              <a:tr h="280848">
                <a:tc>
                  <a:txBody>
                    <a:bodyPr/>
                    <a:lstStyle/>
                    <a:p>
                      <a:pPr algn="ctr" rtl="1"/>
                      <a:r>
                        <a:rPr lang="he-IL" sz="900" b="1" i="0" dirty="0">
                          <a:latin typeface="David" panose="020E0502060401010101" pitchFamily="34" charset="-79"/>
                          <a:cs typeface="David" panose="020E0502060401010101" pitchFamily="34" charset="-79"/>
                        </a:rPr>
                        <a:t>מ"ד</a:t>
                      </a:r>
                    </a:p>
                  </a:txBody>
                  <a:tcPr anchor="ctr">
                    <a:lnL w="190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tcPr>
                </a:tc>
                <a:tc>
                  <a:txBody>
                    <a:bodyPr/>
                    <a:lstStyle/>
                    <a:p>
                      <a:pPr algn="ctr" rtl="1"/>
                      <a:r>
                        <a:rPr lang="he-IL" sz="900" b="1" i="0" dirty="0">
                          <a:latin typeface="David" panose="020E0502060401010101" pitchFamily="34" charset="-79"/>
                          <a:cs typeface="David" panose="020E0502060401010101" pitchFamily="34" charset="-79"/>
                        </a:rPr>
                        <a:t>קורס</a:t>
                      </a:r>
                    </a:p>
                  </a:txBody>
                  <a:tcPr anchor="ctr">
                    <a:lnT w="19050" cap="flat" cmpd="sng" algn="ctr">
                      <a:solidFill>
                        <a:schemeClr val="tx1"/>
                      </a:solidFill>
                      <a:prstDash val="solid"/>
                      <a:round/>
                      <a:headEnd type="none" w="med" len="med"/>
                      <a:tailEnd type="none" w="med" len="med"/>
                    </a:lnT>
                  </a:tcPr>
                </a:tc>
                <a:tc>
                  <a:txBody>
                    <a:bodyPr/>
                    <a:lstStyle/>
                    <a:p>
                      <a:pPr algn="ctr" rtl="1"/>
                      <a:r>
                        <a:rPr lang="he-IL" sz="900" b="1" i="0" dirty="0">
                          <a:latin typeface="David" panose="020E0502060401010101" pitchFamily="34" charset="-79"/>
                          <a:cs typeface="David" panose="020E0502060401010101" pitchFamily="34" charset="-79"/>
                        </a:rPr>
                        <a:t>מרצה</a:t>
                      </a:r>
                    </a:p>
                  </a:txBody>
                  <a:tcPr anchor="ctr">
                    <a:lnT w="19050" cap="flat" cmpd="sng" algn="ctr">
                      <a:solidFill>
                        <a:schemeClr val="tx1"/>
                      </a:solidFill>
                      <a:prstDash val="solid"/>
                      <a:round/>
                      <a:headEnd type="none" w="med" len="med"/>
                      <a:tailEnd type="none" w="med" len="med"/>
                    </a:lnT>
                  </a:tcPr>
                </a:tc>
                <a:tc>
                  <a:txBody>
                    <a:bodyPr/>
                    <a:lstStyle/>
                    <a:p>
                      <a:pPr algn="ctr" rtl="1"/>
                      <a:r>
                        <a:rPr lang="he-IL" sz="900" b="1" i="0" dirty="0">
                          <a:latin typeface="David" panose="020E0502060401010101" pitchFamily="34" charset="-79"/>
                          <a:cs typeface="David" panose="020E0502060401010101" pitchFamily="34" charset="-79"/>
                        </a:rPr>
                        <a:t>נ"ז</a:t>
                      </a:r>
                    </a:p>
                  </a:txBody>
                  <a:tcPr anchor="ctr">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285561831"/>
                  </a:ext>
                </a:extLst>
              </a:tr>
              <a:tr h="218585">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קיץ</a:t>
                      </a:r>
                    </a:p>
                  </a:txBody>
                  <a:tcPr marL="0" marR="0" marT="0" marB="0" anchor="ctr">
                    <a:lnL w="19050" cap="flat" cmpd="sng" algn="ctr">
                      <a:solidFill>
                        <a:schemeClr val="tx1"/>
                      </a:solidFill>
                      <a:prstDash val="solid"/>
                      <a:round/>
                      <a:headEnd type="none" w="med" len="med"/>
                      <a:tailEnd type="none" w="med" len="med"/>
                    </a:lnL>
                  </a:tcP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בטל"ם בישראל</a:t>
                      </a:r>
                    </a:p>
                  </a:txBody>
                  <a:tcPr marL="0" marR="0" marT="0" marB="0" anchor="ct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גבי בן-דור</a:t>
                      </a:r>
                    </a:p>
                  </a:txBody>
                  <a:tcPr marL="0" marR="0" marT="0" marB="0" anchor="ctr"/>
                </a:tc>
                <a:tc>
                  <a:txBody>
                    <a:bodyPr/>
                    <a:lstStyle/>
                    <a:p>
                      <a:pPr marL="0" algn="ctr" rtl="1" eaLnBrk="1" latinLnBrk="0" hangingPunct="1"/>
                      <a:r>
                        <a:rPr kumimoji="0" lang="he-IL" sz="1050" b="0" kern="1200" dirty="0">
                          <a:solidFill>
                            <a:schemeClr val="tx1"/>
                          </a:solidFill>
                          <a:latin typeface="David" panose="020E0502060401010101" pitchFamily="34" charset="-79"/>
                          <a:ea typeface="+mn-ea"/>
                          <a:cs typeface="David" panose="020E0502060401010101" pitchFamily="34" charset="-79"/>
                        </a:rPr>
                        <a:t>5</a:t>
                      </a:r>
                    </a:p>
                  </a:txBody>
                  <a:tcPr marL="0" marR="0" marT="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984789307"/>
                  </a:ext>
                </a:extLst>
              </a:tr>
              <a:tr h="218585">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א</a:t>
                      </a:r>
                    </a:p>
                  </a:txBody>
                  <a:tcPr marL="0" marR="0" marT="0" marB="0" anchor="ctr">
                    <a:lnL w="19050" cap="flat" cmpd="sng" algn="ctr">
                      <a:solidFill>
                        <a:schemeClr val="tx1"/>
                      </a:solidFill>
                      <a:prstDash val="solid"/>
                      <a:round/>
                      <a:headEnd type="none" w="med" len="med"/>
                      <a:tailEnd type="none" w="med" len="med"/>
                    </a:lnL>
                  </a:tcP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גישות ואסכולות</a:t>
                      </a:r>
                    </a:p>
                  </a:txBody>
                  <a:tcPr marL="0" marR="0" marT="0" marB="0" anchor="ct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גבי בן-דור</a:t>
                      </a:r>
                    </a:p>
                  </a:txBody>
                  <a:tcPr marL="0" marR="0" marT="0" marB="0" anchor="ctr"/>
                </a:tc>
                <a:tc>
                  <a:txBody>
                    <a:bodyPr/>
                    <a:lstStyle/>
                    <a:p>
                      <a:pPr marL="0" algn="ctr" rtl="1" eaLnBrk="1" latinLnBrk="0" hangingPunct="1"/>
                      <a:r>
                        <a:rPr kumimoji="0" lang="he-IL" sz="1050" b="0" kern="1200" dirty="0">
                          <a:solidFill>
                            <a:schemeClr val="tx1"/>
                          </a:solidFill>
                          <a:latin typeface="David" panose="020E0502060401010101" pitchFamily="34" charset="-79"/>
                          <a:ea typeface="+mn-ea"/>
                          <a:cs typeface="David" panose="020E0502060401010101" pitchFamily="34" charset="-79"/>
                        </a:rPr>
                        <a:t>4</a:t>
                      </a:r>
                    </a:p>
                  </a:txBody>
                  <a:tcPr marL="0" marR="0" marT="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045605965"/>
                  </a:ext>
                </a:extLst>
              </a:tr>
              <a:tr h="218585">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שנתי</a:t>
                      </a:r>
                    </a:p>
                  </a:txBody>
                  <a:tcPr marL="0" marR="0" marT="0" marB="0" anchor="ctr">
                    <a:lnL w="19050" cap="flat" cmpd="sng" algn="ctr">
                      <a:solidFill>
                        <a:schemeClr val="tx1"/>
                      </a:solidFill>
                      <a:prstDash val="solid"/>
                      <a:round/>
                      <a:headEnd type="none" w="med" len="med"/>
                      <a:tailEnd type="none" w="med" len="med"/>
                    </a:lnL>
                  </a:tcP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סיורי בטל"ם בארץ</a:t>
                      </a:r>
                    </a:p>
                  </a:txBody>
                  <a:tcPr marL="0" marR="0" marT="0" marB="0" anchor="ct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יוסי בן-ארצי</a:t>
                      </a:r>
                    </a:p>
                  </a:txBody>
                  <a:tcPr marL="0" marR="0" marT="0" marB="0" anchor="ctr"/>
                </a:tc>
                <a:tc>
                  <a:txBody>
                    <a:bodyPr/>
                    <a:lstStyle/>
                    <a:p>
                      <a:pPr marL="0" algn="ctr" rtl="1" eaLnBrk="1" latinLnBrk="0" hangingPunct="1"/>
                      <a:r>
                        <a:rPr kumimoji="0" lang="he-IL" sz="1050" b="0" kern="1200" dirty="0">
                          <a:solidFill>
                            <a:schemeClr val="tx1"/>
                          </a:solidFill>
                          <a:latin typeface="David" panose="020E0502060401010101" pitchFamily="34" charset="-79"/>
                          <a:ea typeface="+mn-ea"/>
                          <a:cs typeface="David" panose="020E0502060401010101" pitchFamily="34" charset="-79"/>
                        </a:rPr>
                        <a:t>3</a:t>
                      </a:r>
                    </a:p>
                  </a:txBody>
                  <a:tcPr marL="0" marR="0" marT="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989708792"/>
                  </a:ext>
                </a:extLst>
              </a:tr>
              <a:tr h="218585">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א</a:t>
                      </a:r>
                    </a:p>
                  </a:txBody>
                  <a:tcPr marL="0" marR="0" marT="0" marB="0" anchor="ctr">
                    <a:lnL w="19050" cap="flat" cmpd="sng" algn="ctr">
                      <a:solidFill>
                        <a:schemeClr val="tx1"/>
                      </a:solidFill>
                      <a:prstDash val="solid"/>
                      <a:round/>
                      <a:headEnd type="none" w="med" len="med"/>
                      <a:tailEnd type="none" w="med" len="med"/>
                    </a:lnL>
                  </a:tcP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כלכלת ישראל</a:t>
                      </a:r>
                    </a:p>
                  </a:txBody>
                  <a:tcPr marL="0" marR="0" marT="0" marB="0" anchor="ct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דוד ברודט</a:t>
                      </a:r>
                    </a:p>
                  </a:txBody>
                  <a:tcPr marL="0" marR="0" marT="0" marB="0" anchor="ctr"/>
                </a:tc>
                <a:tc>
                  <a:txBody>
                    <a:bodyPr/>
                    <a:lstStyle/>
                    <a:p>
                      <a:pPr marL="0" algn="ctr" rtl="1" eaLnBrk="1" latinLnBrk="0" hangingPunct="1"/>
                      <a:r>
                        <a:rPr kumimoji="0" lang="he-IL" sz="1050" b="0" kern="1200" dirty="0">
                          <a:solidFill>
                            <a:schemeClr val="tx1"/>
                          </a:solidFill>
                          <a:latin typeface="David" panose="020E0502060401010101" pitchFamily="34" charset="-79"/>
                          <a:ea typeface="+mn-ea"/>
                          <a:cs typeface="David" panose="020E0502060401010101" pitchFamily="34" charset="-79"/>
                        </a:rPr>
                        <a:t>2</a:t>
                      </a:r>
                    </a:p>
                  </a:txBody>
                  <a:tcPr marL="0" marR="0" marT="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359670686"/>
                  </a:ext>
                </a:extLst>
              </a:tr>
              <a:tr h="218585">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א</a:t>
                      </a:r>
                    </a:p>
                  </a:txBody>
                  <a:tcPr marL="0" marR="0" marT="0" marB="0" anchor="ctr">
                    <a:lnL w="19050" cap="flat" cmpd="sng" algn="ctr">
                      <a:solidFill>
                        <a:schemeClr val="tx1"/>
                      </a:solidFill>
                      <a:prstDash val="solid"/>
                      <a:round/>
                      <a:headEnd type="none" w="med" len="med"/>
                      <a:tailEnd type="none" w="med" len="med"/>
                    </a:lnL>
                  </a:tcP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משפט חוקתי</a:t>
                      </a:r>
                    </a:p>
                  </a:txBody>
                  <a:tcPr marL="0" marR="0" marT="0" marB="0" anchor="ct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סוזי נבות</a:t>
                      </a:r>
                    </a:p>
                  </a:txBody>
                  <a:tcPr marL="0" marR="0" marT="0" marB="0" anchor="ctr"/>
                </a:tc>
                <a:tc>
                  <a:txBody>
                    <a:bodyPr/>
                    <a:lstStyle/>
                    <a:p>
                      <a:pPr marL="0" algn="ctr" rtl="1" eaLnBrk="1" latinLnBrk="0" hangingPunct="1"/>
                      <a:r>
                        <a:rPr kumimoji="0" lang="he-IL" sz="1050" b="0" kern="1200" dirty="0">
                          <a:solidFill>
                            <a:schemeClr val="tx1"/>
                          </a:solidFill>
                          <a:latin typeface="David" panose="020E0502060401010101" pitchFamily="34" charset="-79"/>
                          <a:ea typeface="+mn-ea"/>
                          <a:cs typeface="David" panose="020E0502060401010101" pitchFamily="34" charset="-79"/>
                        </a:rPr>
                        <a:t>4</a:t>
                      </a:r>
                    </a:p>
                  </a:txBody>
                  <a:tcPr marL="0" marR="0" marT="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913341071"/>
                  </a:ext>
                </a:extLst>
              </a:tr>
              <a:tr h="374715">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ב</a:t>
                      </a:r>
                    </a:p>
                  </a:txBody>
                  <a:tcPr marL="0" marR="0" marT="0" marB="0" anchor="ctr">
                    <a:lnL w="19050" cap="flat" cmpd="sng" algn="ctr">
                      <a:solidFill>
                        <a:schemeClr val="tx1"/>
                      </a:solidFill>
                      <a:prstDash val="solid"/>
                      <a:round/>
                      <a:headEnd type="none" w="med" len="med"/>
                      <a:tailEnd type="none" w="med" len="med"/>
                    </a:lnL>
                  </a:tcP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סמינר- שחיתות</a:t>
                      </a:r>
                      <a:r>
                        <a:rPr kumimoji="0" lang="en-US" sz="900" b="0" kern="1200" dirty="0">
                          <a:solidFill>
                            <a:schemeClr val="tx1"/>
                          </a:solidFill>
                          <a:latin typeface="David" panose="020E0502060401010101" pitchFamily="34" charset="-79"/>
                          <a:ea typeface="+mn-ea"/>
                          <a:cs typeface="David" panose="020E0502060401010101" pitchFamily="34" charset="-79"/>
                        </a:rPr>
                        <a:t>/</a:t>
                      </a:r>
                      <a:r>
                        <a:rPr kumimoji="0" lang="he-IL" sz="900" b="0" kern="1200" dirty="0">
                          <a:solidFill>
                            <a:schemeClr val="tx1"/>
                          </a:solidFill>
                          <a:latin typeface="David" panose="020E0502060401010101" pitchFamily="34" charset="-79"/>
                          <a:ea typeface="+mn-ea"/>
                          <a:cs typeface="David" panose="020E0502060401010101" pitchFamily="34" charset="-79"/>
                        </a:rPr>
                        <a:t> צבא חברה</a:t>
                      </a:r>
                      <a:r>
                        <a:rPr kumimoji="0" lang="en-US" sz="900" b="0" kern="1200" dirty="0">
                          <a:solidFill>
                            <a:schemeClr val="tx1"/>
                          </a:solidFill>
                          <a:latin typeface="David" panose="020E0502060401010101" pitchFamily="34" charset="-79"/>
                          <a:ea typeface="+mn-ea"/>
                          <a:cs typeface="David" panose="020E0502060401010101" pitchFamily="34" charset="-79"/>
                        </a:rPr>
                        <a:t>/</a:t>
                      </a:r>
                      <a:r>
                        <a:rPr kumimoji="0" lang="he-IL" sz="900" b="0" kern="1200" dirty="0">
                          <a:solidFill>
                            <a:schemeClr val="tx1"/>
                          </a:solidFill>
                          <a:latin typeface="David" panose="020E0502060401010101" pitchFamily="34" charset="-79"/>
                          <a:ea typeface="+mn-ea"/>
                          <a:cs typeface="David" panose="020E0502060401010101" pitchFamily="34" charset="-79"/>
                        </a:rPr>
                        <a:t>כלכלה גלו'</a:t>
                      </a:r>
                    </a:p>
                  </a:txBody>
                  <a:tcPr marL="0" marR="0" marT="0" marB="0" anchor="ct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סוזי נבות</a:t>
                      </a:r>
                      <a:r>
                        <a:rPr kumimoji="0" lang="en-US" sz="900" b="0" kern="1200" dirty="0">
                          <a:solidFill>
                            <a:schemeClr val="tx1"/>
                          </a:solidFill>
                          <a:latin typeface="David" panose="020E0502060401010101" pitchFamily="34" charset="-79"/>
                          <a:ea typeface="+mn-ea"/>
                          <a:cs typeface="David" panose="020E0502060401010101" pitchFamily="34" charset="-79"/>
                        </a:rPr>
                        <a:t>/</a:t>
                      </a:r>
                      <a:r>
                        <a:rPr kumimoji="0" lang="he-IL" sz="900" b="0" kern="1200" dirty="0">
                          <a:solidFill>
                            <a:schemeClr val="tx1"/>
                          </a:solidFill>
                          <a:latin typeface="David" panose="020E0502060401010101" pitchFamily="34" charset="-79"/>
                          <a:ea typeface="+mn-ea"/>
                          <a:cs typeface="David" panose="020E0502060401010101" pitchFamily="34" charset="-79"/>
                        </a:rPr>
                        <a:t> </a:t>
                      </a:r>
                      <a:r>
                        <a:rPr kumimoji="0" lang="he-IL" sz="900" b="0" kern="1200" dirty="0" err="1">
                          <a:solidFill>
                            <a:schemeClr val="tx1"/>
                          </a:solidFill>
                          <a:latin typeface="David" panose="020E0502060401010101" pitchFamily="34" charset="-79"/>
                          <a:ea typeface="+mn-ea"/>
                          <a:cs typeface="David" panose="020E0502060401010101" pitchFamily="34" charset="-79"/>
                        </a:rPr>
                        <a:t>ממד"ה</a:t>
                      </a:r>
                      <a:r>
                        <a:rPr kumimoji="0" lang="en-US" sz="900" b="0" kern="1200" dirty="0">
                          <a:solidFill>
                            <a:schemeClr val="tx1"/>
                          </a:solidFill>
                          <a:latin typeface="David" panose="020E0502060401010101" pitchFamily="34" charset="-79"/>
                          <a:ea typeface="+mn-ea"/>
                          <a:cs typeface="David" panose="020E0502060401010101" pitchFamily="34" charset="-79"/>
                        </a:rPr>
                        <a:t>/</a:t>
                      </a:r>
                      <a:r>
                        <a:rPr kumimoji="0" lang="he-IL" sz="900" b="0" kern="1200" dirty="0">
                          <a:solidFill>
                            <a:schemeClr val="tx1"/>
                          </a:solidFill>
                          <a:latin typeface="David" panose="020E0502060401010101" pitchFamily="34" charset="-79"/>
                          <a:ea typeface="+mn-ea"/>
                          <a:cs typeface="David" panose="020E0502060401010101" pitchFamily="34" charset="-79"/>
                        </a:rPr>
                        <a:t>ברודט</a:t>
                      </a:r>
                    </a:p>
                  </a:txBody>
                  <a:tcPr marL="0" marR="0" marT="0" marB="0" anchor="ctr"/>
                </a:tc>
                <a:tc>
                  <a:txBody>
                    <a:bodyPr/>
                    <a:lstStyle/>
                    <a:p>
                      <a:pPr marL="0" algn="ctr" rtl="1" eaLnBrk="1" latinLnBrk="0" hangingPunct="1"/>
                      <a:r>
                        <a:rPr kumimoji="0" lang="he-IL" sz="1050" b="0" kern="1200" dirty="0">
                          <a:solidFill>
                            <a:schemeClr val="tx1"/>
                          </a:solidFill>
                          <a:latin typeface="David" panose="020E0502060401010101" pitchFamily="34" charset="-79"/>
                          <a:ea typeface="+mn-ea"/>
                          <a:cs typeface="David" panose="020E0502060401010101" pitchFamily="34" charset="-79"/>
                        </a:rPr>
                        <a:t>2</a:t>
                      </a:r>
                    </a:p>
                  </a:txBody>
                  <a:tcPr marL="0" marR="0" marT="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364670576"/>
                  </a:ext>
                </a:extLst>
              </a:tr>
              <a:tr h="218585">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ב</a:t>
                      </a:r>
                    </a:p>
                  </a:txBody>
                  <a:tcPr marL="0" marR="0" marT="0" marB="0" anchor="ctr">
                    <a:lnL w="19050" cap="flat" cmpd="sng" algn="ctr">
                      <a:solidFill>
                        <a:schemeClr val="tx1"/>
                      </a:solidFill>
                      <a:prstDash val="solid"/>
                      <a:round/>
                      <a:headEnd type="none" w="med" len="med"/>
                      <a:tailEnd type="none" w="med" len="med"/>
                    </a:lnL>
                  </a:tcP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מדיניות חוץ </a:t>
                      </a:r>
                      <a:r>
                        <a:rPr kumimoji="0" lang="he-IL" sz="900" b="0" kern="1200" dirty="0" err="1">
                          <a:solidFill>
                            <a:schemeClr val="tx1"/>
                          </a:solidFill>
                          <a:latin typeface="David" panose="020E0502060401010101" pitchFamily="34" charset="-79"/>
                          <a:ea typeface="+mn-ea"/>
                          <a:cs typeface="David" panose="020E0502060401010101" pitchFamily="34" charset="-79"/>
                        </a:rPr>
                        <a:t>וסימו</a:t>
                      </a:r>
                      <a:r>
                        <a:rPr kumimoji="0" lang="he-IL" sz="900" b="0" kern="1200" dirty="0">
                          <a:solidFill>
                            <a:schemeClr val="tx1"/>
                          </a:solidFill>
                          <a:latin typeface="David" panose="020E0502060401010101" pitchFamily="34" charset="-79"/>
                          <a:ea typeface="+mn-ea"/>
                          <a:cs typeface="David" panose="020E0502060401010101" pitchFamily="34" charset="-79"/>
                        </a:rPr>
                        <a:t>'</a:t>
                      </a:r>
                    </a:p>
                  </a:txBody>
                  <a:tcPr marL="0" marR="0" marT="0" marB="0" anchor="ct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ערן </a:t>
                      </a:r>
                      <a:r>
                        <a:rPr kumimoji="0" lang="he-IL" sz="900" b="0" kern="1200" dirty="0" err="1">
                          <a:solidFill>
                            <a:schemeClr val="tx1"/>
                          </a:solidFill>
                          <a:latin typeface="David" panose="020E0502060401010101" pitchFamily="34" charset="-79"/>
                          <a:ea typeface="+mn-ea"/>
                          <a:cs typeface="David" panose="020E0502060401010101" pitchFamily="34" charset="-79"/>
                        </a:rPr>
                        <a:t>לרמן</a:t>
                      </a:r>
                      <a:endParaRPr kumimoji="0" lang="he-IL" sz="900" b="0" kern="1200" dirty="0">
                        <a:solidFill>
                          <a:schemeClr val="tx1"/>
                        </a:solidFill>
                        <a:latin typeface="David" panose="020E0502060401010101" pitchFamily="34" charset="-79"/>
                        <a:ea typeface="+mn-ea"/>
                        <a:cs typeface="David" panose="020E0502060401010101" pitchFamily="34" charset="-79"/>
                      </a:endParaRPr>
                    </a:p>
                  </a:txBody>
                  <a:tcPr marL="0" marR="0" marT="0" marB="0" anchor="ctr"/>
                </a:tc>
                <a:tc>
                  <a:txBody>
                    <a:bodyPr/>
                    <a:lstStyle/>
                    <a:p>
                      <a:pPr marL="0" algn="ctr" rtl="1" eaLnBrk="1" latinLnBrk="0" hangingPunct="1"/>
                      <a:r>
                        <a:rPr kumimoji="0" lang="he-IL" sz="1050" b="0" kern="1200" dirty="0">
                          <a:solidFill>
                            <a:schemeClr val="tx1"/>
                          </a:solidFill>
                          <a:latin typeface="David" panose="020E0502060401010101" pitchFamily="34" charset="-79"/>
                          <a:ea typeface="+mn-ea"/>
                          <a:cs typeface="David" panose="020E0502060401010101" pitchFamily="34" charset="-79"/>
                        </a:rPr>
                        <a:t>4</a:t>
                      </a:r>
                    </a:p>
                  </a:txBody>
                  <a:tcPr marL="0" marR="0" marT="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248471949"/>
                  </a:ext>
                </a:extLst>
              </a:tr>
              <a:tr h="218585">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ב</a:t>
                      </a:r>
                    </a:p>
                  </a:txBody>
                  <a:tcPr marL="0" marR="0" marT="0" marB="0" anchor="ctr">
                    <a:lnL w="19050" cap="flat" cmpd="sng" algn="ctr">
                      <a:solidFill>
                        <a:schemeClr val="tx1"/>
                      </a:solidFill>
                      <a:prstDash val="solid"/>
                      <a:round/>
                      <a:headEnd type="none" w="med" len="med"/>
                      <a:tailEnd type="none" w="med" len="med"/>
                    </a:lnL>
                  </a:tcP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קורס ארה"ב וסיור</a:t>
                      </a:r>
                    </a:p>
                  </a:txBody>
                  <a:tcPr marL="0" marR="0" marT="0" marB="0" anchor="ct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אבי בן-צבי</a:t>
                      </a:r>
                    </a:p>
                  </a:txBody>
                  <a:tcPr marL="0" marR="0" marT="0" marB="0" anchor="ctr"/>
                </a:tc>
                <a:tc>
                  <a:txBody>
                    <a:bodyPr/>
                    <a:lstStyle/>
                    <a:p>
                      <a:pPr marL="0" algn="ctr" rtl="1" eaLnBrk="1" latinLnBrk="0" hangingPunct="1"/>
                      <a:r>
                        <a:rPr kumimoji="0" lang="he-IL" sz="1050" b="0" kern="1200" dirty="0">
                          <a:solidFill>
                            <a:schemeClr val="tx1"/>
                          </a:solidFill>
                          <a:latin typeface="David" panose="020E0502060401010101" pitchFamily="34" charset="-79"/>
                          <a:ea typeface="+mn-ea"/>
                          <a:cs typeface="David" panose="020E0502060401010101" pitchFamily="34" charset="-79"/>
                        </a:rPr>
                        <a:t>3</a:t>
                      </a:r>
                    </a:p>
                  </a:txBody>
                  <a:tcPr marL="0" marR="0" marT="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228435404"/>
                  </a:ext>
                </a:extLst>
              </a:tr>
              <a:tr h="218585">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א</a:t>
                      </a:r>
                    </a:p>
                  </a:txBody>
                  <a:tcPr marL="0" marR="0" marT="0" marB="0" anchor="ctr">
                    <a:lnL w="19050" cap="flat" cmpd="sng" algn="ctr">
                      <a:solidFill>
                        <a:schemeClr val="tx1"/>
                      </a:solidFill>
                      <a:prstDash val="solid"/>
                      <a:round/>
                      <a:headEnd type="none" w="med" len="med"/>
                      <a:tailEnd type="none" w="med" len="med"/>
                    </a:lnL>
                  </a:tcP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החברה הישראלית</a:t>
                      </a:r>
                    </a:p>
                  </a:txBody>
                  <a:tcPr marL="0" marR="0" marT="0" marB="0" anchor="ct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אייל לוין</a:t>
                      </a:r>
                    </a:p>
                  </a:txBody>
                  <a:tcPr marL="0" marR="0" marT="0" marB="0" anchor="ctr"/>
                </a:tc>
                <a:tc>
                  <a:txBody>
                    <a:bodyPr/>
                    <a:lstStyle/>
                    <a:p>
                      <a:pPr marL="0" algn="ctr" rtl="1" eaLnBrk="1" latinLnBrk="0" hangingPunct="1"/>
                      <a:r>
                        <a:rPr kumimoji="0" lang="he-IL" sz="1050" b="0" kern="1200" dirty="0">
                          <a:solidFill>
                            <a:schemeClr val="tx1"/>
                          </a:solidFill>
                          <a:latin typeface="David" panose="020E0502060401010101" pitchFamily="34" charset="-79"/>
                          <a:ea typeface="+mn-ea"/>
                          <a:cs typeface="David" panose="020E0502060401010101" pitchFamily="34" charset="-79"/>
                        </a:rPr>
                        <a:t>4</a:t>
                      </a:r>
                    </a:p>
                  </a:txBody>
                  <a:tcPr marL="0" marR="0" marT="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85031454"/>
                  </a:ext>
                </a:extLst>
              </a:tr>
              <a:tr h="218585">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שנתי</a:t>
                      </a:r>
                    </a:p>
                  </a:txBody>
                  <a:tcPr marL="0" marR="0" marT="0" marB="0" anchor="ctr">
                    <a:lnL w="19050" cap="flat" cmpd="sng" algn="ctr">
                      <a:solidFill>
                        <a:schemeClr val="tx1"/>
                      </a:solidFill>
                      <a:prstDash val="solid"/>
                      <a:round/>
                      <a:headEnd type="none" w="med" len="med"/>
                      <a:tailEnd type="none" w="med" len="med"/>
                    </a:lnL>
                  </a:tcP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אסטרטגיה</a:t>
                      </a:r>
                    </a:p>
                  </a:txBody>
                  <a:tcPr marL="0" marR="0" marT="0" marB="0" anchor="ct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דימה </a:t>
                      </a:r>
                      <a:r>
                        <a:rPr kumimoji="0" lang="he-IL" sz="900" b="0" kern="1200" dirty="0" err="1">
                          <a:solidFill>
                            <a:schemeClr val="tx1"/>
                          </a:solidFill>
                          <a:latin typeface="David" panose="020E0502060401010101" pitchFamily="34" charset="-79"/>
                          <a:ea typeface="+mn-ea"/>
                          <a:cs typeface="David" panose="020E0502060401010101" pitchFamily="34" charset="-79"/>
                        </a:rPr>
                        <a:t>אדמסקי</a:t>
                      </a:r>
                      <a:endParaRPr kumimoji="0" lang="he-IL" sz="900" b="0" kern="1200" dirty="0">
                        <a:solidFill>
                          <a:schemeClr val="tx1"/>
                        </a:solidFill>
                        <a:latin typeface="David" panose="020E0502060401010101" pitchFamily="34" charset="-79"/>
                        <a:ea typeface="+mn-ea"/>
                        <a:cs typeface="David" panose="020E0502060401010101" pitchFamily="34" charset="-79"/>
                      </a:endParaRPr>
                    </a:p>
                  </a:txBody>
                  <a:tcPr marL="0" marR="0" marT="0" marB="0" anchor="ctr"/>
                </a:tc>
                <a:tc>
                  <a:txBody>
                    <a:bodyPr/>
                    <a:lstStyle/>
                    <a:p>
                      <a:pPr marL="0" algn="ctr" rtl="1" eaLnBrk="1" latinLnBrk="0" hangingPunct="1"/>
                      <a:r>
                        <a:rPr kumimoji="0" lang="he-IL" sz="1050" b="0" kern="1200" dirty="0">
                          <a:solidFill>
                            <a:schemeClr val="tx1"/>
                          </a:solidFill>
                          <a:latin typeface="David" panose="020E0502060401010101" pitchFamily="34" charset="-79"/>
                          <a:ea typeface="+mn-ea"/>
                          <a:cs typeface="David" panose="020E0502060401010101" pitchFamily="34" charset="-79"/>
                        </a:rPr>
                        <a:t>5</a:t>
                      </a:r>
                    </a:p>
                  </a:txBody>
                  <a:tcPr marL="0" marR="0" marT="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305706159"/>
                  </a:ext>
                </a:extLst>
              </a:tr>
              <a:tr h="218585">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שנתי</a:t>
                      </a:r>
                    </a:p>
                  </a:txBody>
                  <a:tcPr marL="0" marR="0" marT="0" marB="0" anchor="ctr">
                    <a:lnL w="19050" cap="flat" cmpd="sng" algn="ctr">
                      <a:solidFill>
                        <a:schemeClr val="tx1"/>
                      </a:solidFill>
                      <a:prstDash val="solid"/>
                      <a:round/>
                      <a:headEnd type="none" w="med" len="med"/>
                      <a:tailEnd type="none" w="med" len="med"/>
                    </a:lnL>
                  </a:tcP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אשכול בכירות</a:t>
                      </a:r>
                    </a:p>
                  </a:txBody>
                  <a:tcPr marL="0" marR="0" marT="0" marB="0" anchor="ct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אהרון כפיר</a:t>
                      </a:r>
                    </a:p>
                  </a:txBody>
                  <a:tcPr marL="0" marR="0" marT="0" marB="0" anchor="ctr"/>
                </a:tc>
                <a:tc>
                  <a:txBody>
                    <a:bodyPr/>
                    <a:lstStyle/>
                    <a:p>
                      <a:pPr marL="0" algn="ctr" rtl="1" eaLnBrk="1" latinLnBrk="0" hangingPunct="1"/>
                      <a:r>
                        <a:rPr kumimoji="0" lang="he-IL" sz="1050" b="0" kern="1200" dirty="0">
                          <a:solidFill>
                            <a:schemeClr val="tx1"/>
                          </a:solidFill>
                          <a:latin typeface="David" panose="020E0502060401010101" pitchFamily="34" charset="-79"/>
                          <a:ea typeface="+mn-ea"/>
                          <a:cs typeface="David" panose="020E0502060401010101" pitchFamily="34" charset="-79"/>
                        </a:rPr>
                        <a:t>4</a:t>
                      </a:r>
                    </a:p>
                  </a:txBody>
                  <a:tcPr marL="0" marR="0" marT="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814886777"/>
                  </a:ext>
                </a:extLst>
              </a:tr>
              <a:tr h="218585">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א</a:t>
                      </a:r>
                    </a:p>
                  </a:txBody>
                  <a:tcPr marL="0" marR="0" marT="0" marB="0" anchor="ctr">
                    <a:lnL w="19050" cap="flat" cmpd="sng" algn="ctr">
                      <a:solidFill>
                        <a:schemeClr val="tx1"/>
                      </a:solidFill>
                      <a:prstDash val="solid"/>
                      <a:round/>
                      <a:headEnd type="none" w="med" len="med"/>
                      <a:tailEnd type="none" w="med" len="med"/>
                    </a:lnL>
                  </a:tcP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גיאוגרפיית הבטל"ם</a:t>
                      </a:r>
                    </a:p>
                  </a:txBody>
                  <a:tcPr marL="0" marR="0" marT="0" marB="0" anchor="ct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יוסי בן-ארצי</a:t>
                      </a:r>
                    </a:p>
                  </a:txBody>
                  <a:tcPr marL="0" marR="0" marT="0" marB="0" anchor="ctr"/>
                </a:tc>
                <a:tc>
                  <a:txBody>
                    <a:bodyPr/>
                    <a:lstStyle/>
                    <a:p>
                      <a:pPr marL="0" algn="ctr" rtl="1" eaLnBrk="1" latinLnBrk="0" hangingPunct="1"/>
                      <a:r>
                        <a:rPr kumimoji="0" lang="he-IL" sz="1050" b="0" kern="1200" dirty="0">
                          <a:solidFill>
                            <a:schemeClr val="tx1"/>
                          </a:solidFill>
                          <a:latin typeface="David" panose="020E0502060401010101" pitchFamily="34" charset="-79"/>
                          <a:ea typeface="+mn-ea"/>
                          <a:cs typeface="David" panose="020E0502060401010101" pitchFamily="34" charset="-79"/>
                        </a:rPr>
                        <a:t>4</a:t>
                      </a:r>
                    </a:p>
                  </a:txBody>
                  <a:tcPr marL="0" marR="0" marT="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139163029"/>
                  </a:ext>
                </a:extLst>
              </a:tr>
            </a:tbl>
          </a:graphicData>
        </a:graphic>
      </p:graphicFrame>
    </p:spTree>
    <p:extLst>
      <p:ext uri="{BB962C8B-B14F-4D97-AF65-F5344CB8AC3E}">
        <p14:creationId xmlns:p14="http://schemas.microsoft.com/office/powerpoint/2010/main" val="35476501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כותרת 1"/>
          <p:cNvSpPr>
            <a:spLocks noGrp="1"/>
          </p:cNvSpPr>
          <p:nvPr>
            <p:ph type="title" idx="4294967295"/>
          </p:nvPr>
        </p:nvSpPr>
        <p:spPr>
          <a:xfrm>
            <a:off x="877528" y="186327"/>
            <a:ext cx="10515600" cy="1325563"/>
          </a:xfrm>
        </p:spPr>
        <p:txBody>
          <a:bodyPr>
            <a:normAutofit/>
          </a:bodyPr>
          <a:lstStyle/>
          <a:p>
            <a:pPr algn="ctr"/>
            <a:r>
              <a:rPr lang="he-IL"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גורמים להשתנות בין מחזורים</a:t>
            </a:r>
          </a:p>
        </p:txBody>
      </p:sp>
      <p:sp>
        <p:nvSpPr>
          <p:cNvPr id="3" name="מציין מיקום תוכן 2"/>
          <p:cNvSpPr>
            <a:spLocks noGrp="1"/>
          </p:cNvSpPr>
          <p:nvPr>
            <p:ph idx="4294967295"/>
          </p:nvPr>
        </p:nvSpPr>
        <p:spPr>
          <a:xfrm>
            <a:off x="707924" y="1591699"/>
            <a:ext cx="10272252" cy="4351338"/>
          </a:xfrm>
        </p:spPr>
        <p:txBody>
          <a:bodyPr>
            <a:noAutofit/>
          </a:bodyPr>
          <a:lstStyle/>
          <a:p>
            <a:pPr>
              <a:lnSpc>
                <a:spcPct val="150000"/>
              </a:lnSpc>
              <a:buClr>
                <a:schemeClr val="accent1"/>
              </a:buClr>
            </a:pPr>
            <a:r>
              <a:rPr lang="he-IL" sz="2000" b="1" dirty="0">
                <a:solidFill>
                  <a:schemeClr val="accent1">
                    <a:lumMod val="75000"/>
                  </a:schemeClr>
                </a:solidFill>
                <a:latin typeface="David" panose="020E0502060401010101" pitchFamily="34" charset="-79"/>
                <a:cs typeface="David" panose="020E0502060401010101" pitchFamily="34" charset="-79"/>
              </a:rPr>
              <a:t>לקחים </a:t>
            </a:r>
            <a:r>
              <a:rPr lang="he-IL" sz="2000" dirty="0">
                <a:solidFill>
                  <a:schemeClr val="accent1">
                    <a:lumMod val="75000"/>
                  </a:schemeClr>
                </a:solidFill>
                <a:latin typeface="David" panose="020E0502060401010101" pitchFamily="34" charset="-79"/>
                <a:cs typeface="David" panose="020E0502060401010101" pitchFamily="34" charset="-79"/>
              </a:rPr>
              <a:t>שעלו במחזור האחרון</a:t>
            </a:r>
          </a:p>
          <a:p>
            <a:pPr>
              <a:lnSpc>
                <a:spcPct val="150000"/>
              </a:lnSpc>
              <a:buClr>
                <a:schemeClr val="accent1"/>
              </a:buClr>
            </a:pPr>
            <a:r>
              <a:rPr lang="he-IL" sz="2000" b="1" dirty="0">
                <a:solidFill>
                  <a:schemeClr val="accent1">
                    <a:lumMod val="75000"/>
                  </a:schemeClr>
                </a:solidFill>
                <a:latin typeface="David" panose="020E0502060401010101" pitchFamily="34" charset="-79"/>
                <a:cs typeface="David" panose="020E0502060401010101" pitchFamily="34" charset="-79"/>
              </a:rPr>
              <a:t>השתנות הסביבה </a:t>
            </a:r>
            <a:r>
              <a:rPr lang="he-IL" sz="2000" dirty="0">
                <a:solidFill>
                  <a:schemeClr val="accent1">
                    <a:lumMod val="75000"/>
                  </a:schemeClr>
                </a:solidFill>
                <a:latin typeface="David" panose="020E0502060401010101" pitchFamily="34" charset="-79"/>
                <a:cs typeface="David" panose="020E0502060401010101" pitchFamily="34" charset="-79"/>
              </a:rPr>
              <a:t>ושמירה על רלוונטיות (מלחמת לבנון ה- 2, איום הגרעין, כניסת הרוסים לאזור)</a:t>
            </a:r>
          </a:p>
          <a:p>
            <a:pPr>
              <a:lnSpc>
                <a:spcPct val="150000"/>
              </a:lnSpc>
              <a:buClr>
                <a:schemeClr val="accent1"/>
              </a:buClr>
            </a:pPr>
            <a:r>
              <a:rPr lang="he-IL" sz="2000" b="1" dirty="0">
                <a:solidFill>
                  <a:schemeClr val="accent1">
                    <a:lumMod val="75000"/>
                  </a:schemeClr>
                </a:solidFill>
                <a:latin typeface="David" panose="020E0502060401010101" pitchFamily="34" charset="-79"/>
                <a:cs typeface="David" panose="020E0502060401010101" pitchFamily="34" charset="-79"/>
              </a:rPr>
              <a:t>'רוח המפקד'- </a:t>
            </a:r>
            <a:r>
              <a:rPr lang="he-IL" sz="2000" dirty="0">
                <a:solidFill>
                  <a:schemeClr val="accent1">
                    <a:lumMod val="75000"/>
                  </a:schemeClr>
                </a:solidFill>
                <a:latin typeface="David" panose="020E0502060401010101" pitchFamily="34" charset="-79"/>
                <a:cs typeface="David" panose="020E0502060401010101" pitchFamily="34" charset="-79"/>
              </a:rPr>
              <a:t>חילופי מפקדי מכללה ודגשיהם. (וכן הנחיות מטה כללי)</a:t>
            </a:r>
          </a:p>
          <a:p>
            <a:pPr>
              <a:lnSpc>
                <a:spcPct val="150000"/>
              </a:lnSpc>
              <a:buClr>
                <a:schemeClr val="accent1"/>
              </a:buClr>
            </a:pPr>
            <a:r>
              <a:rPr lang="he-IL" sz="2000" dirty="0">
                <a:solidFill>
                  <a:schemeClr val="accent1">
                    <a:lumMod val="75000"/>
                  </a:schemeClr>
                </a:solidFill>
                <a:latin typeface="David" panose="020E0502060401010101" pitchFamily="34" charset="-79"/>
                <a:cs typeface="David" panose="020E0502060401010101" pitchFamily="34" charset="-79"/>
              </a:rPr>
              <a:t>חוסר </a:t>
            </a:r>
            <a:r>
              <a:rPr lang="he-IL" sz="2000" b="1" dirty="0">
                <a:solidFill>
                  <a:schemeClr val="accent1">
                    <a:lumMod val="75000"/>
                  </a:schemeClr>
                </a:solidFill>
                <a:latin typeface="David" panose="020E0502060401010101" pitchFamily="34" charset="-79"/>
                <a:cs typeface="David" panose="020E0502060401010101" pitchFamily="34" charset="-79"/>
              </a:rPr>
              <a:t>תשומת לב ואובדן ידע </a:t>
            </a:r>
            <a:r>
              <a:rPr lang="he-IL" sz="2000" dirty="0">
                <a:solidFill>
                  <a:schemeClr val="accent1">
                    <a:lumMod val="75000"/>
                  </a:schemeClr>
                </a:solidFill>
                <a:latin typeface="David" panose="020E0502060401010101" pitchFamily="34" charset="-79"/>
                <a:cs typeface="David" panose="020E0502060401010101" pitchFamily="34" charset="-79"/>
              </a:rPr>
              <a:t>מקומי, </a:t>
            </a:r>
            <a:r>
              <a:rPr lang="he-IL" sz="2000" b="1" dirty="0">
                <a:solidFill>
                  <a:schemeClr val="accent1">
                    <a:lumMod val="75000"/>
                  </a:schemeClr>
                </a:solidFill>
                <a:latin typeface="David" panose="020E0502060401010101" pitchFamily="34" charset="-79"/>
                <a:cs typeface="David" panose="020E0502060401010101" pitchFamily="34" charset="-79"/>
              </a:rPr>
              <a:t>פערי תאום</a:t>
            </a:r>
            <a:r>
              <a:rPr lang="en-US" sz="2000" b="1" dirty="0">
                <a:solidFill>
                  <a:schemeClr val="accent1">
                    <a:lumMod val="75000"/>
                  </a:schemeClr>
                </a:solidFill>
                <a:latin typeface="David" panose="020E0502060401010101" pitchFamily="34" charset="-79"/>
                <a:cs typeface="David" panose="020E0502060401010101" pitchFamily="34" charset="-79"/>
              </a:rPr>
              <a:t>/</a:t>
            </a:r>
            <a:r>
              <a:rPr lang="he-IL" sz="2000" b="1" dirty="0">
                <a:solidFill>
                  <a:schemeClr val="accent1">
                    <a:lumMod val="75000"/>
                  </a:schemeClr>
                </a:solidFill>
                <a:latin typeface="David" panose="020E0502060401010101" pitchFamily="34" charset="-79"/>
                <a:cs typeface="David" panose="020E0502060401010101" pitchFamily="34" charset="-79"/>
              </a:rPr>
              <a:t>זמינות </a:t>
            </a:r>
            <a:r>
              <a:rPr lang="he-IL" sz="2000" dirty="0">
                <a:solidFill>
                  <a:schemeClr val="accent1">
                    <a:lumMod val="75000"/>
                  </a:schemeClr>
                </a:solidFill>
                <a:latin typeface="David" panose="020E0502060401010101" pitchFamily="34" charset="-79"/>
                <a:cs typeface="David" panose="020E0502060401010101" pitchFamily="34" charset="-79"/>
              </a:rPr>
              <a:t>מרצים</a:t>
            </a:r>
          </a:p>
          <a:p>
            <a:pPr>
              <a:lnSpc>
                <a:spcPct val="150000"/>
              </a:lnSpc>
              <a:buClr>
                <a:schemeClr val="accent1"/>
              </a:buClr>
            </a:pPr>
            <a:r>
              <a:rPr lang="he-IL" sz="2000" b="1" dirty="0">
                <a:solidFill>
                  <a:schemeClr val="accent1">
                    <a:lumMod val="75000"/>
                  </a:schemeClr>
                </a:solidFill>
                <a:latin typeface="David" panose="020E0502060401010101" pitchFamily="34" charset="-79"/>
                <a:cs typeface="David" panose="020E0502060401010101" pitchFamily="34" charset="-79"/>
              </a:rPr>
              <a:t>ניצול הזדמנויות מחד- </a:t>
            </a:r>
            <a:r>
              <a:rPr lang="he-IL" sz="2000" dirty="0">
                <a:solidFill>
                  <a:schemeClr val="accent1">
                    <a:lumMod val="75000"/>
                  </a:schemeClr>
                </a:solidFill>
                <a:latin typeface="David" panose="020E0502060401010101" pitchFamily="34" charset="-79"/>
                <a:cs typeface="David" panose="020E0502060401010101" pitchFamily="34" charset="-79"/>
              </a:rPr>
              <a:t>כוכבים פנויים למול </a:t>
            </a:r>
            <a:r>
              <a:rPr lang="he-IL" sz="2000" b="1" dirty="0">
                <a:solidFill>
                  <a:schemeClr val="accent1">
                    <a:lumMod val="75000"/>
                  </a:schemeClr>
                </a:solidFill>
                <a:latin typeface="David" panose="020E0502060401010101" pitchFamily="34" charset="-79"/>
                <a:cs typeface="David" panose="020E0502060401010101" pitchFamily="34" charset="-79"/>
              </a:rPr>
              <a:t>חילופי גברי </a:t>
            </a:r>
            <a:r>
              <a:rPr lang="he-IL" sz="2000" dirty="0">
                <a:solidFill>
                  <a:schemeClr val="accent1">
                    <a:lumMod val="75000"/>
                  </a:schemeClr>
                </a:solidFill>
                <a:latin typeface="David" panose="020E0502060401010101" pitchFamily="34" charset="-79"/>
                <a:cs typeface="David" panose="020E0502060401010101" pitchFamily="34" charset="-79"/>
              </a:rPr>
              <a:t>(מרצים שנס </a:t>
            </a:r>
            <a:r>
              <a:rPr lang="he-IL" sz="2000" dirty="0" err="1">
                <a:solidFill>
                  <a:schemeClr val="accent1">
                    <a:lumMod val="75000"/>
                  </a:schemeClr>
                </a:solidFill>
                <a:latin typeface="David" panose="020E0502060401010101" pitchFamily="34" charset="-79"/>
                <a:cs typeface="David" panose="020E0502060401010101" pitchFamily="34" charset="-79"/>
              </a:rPr>
              <a:t>ליחם</a:t>
            </a:r>
            <a:r>
              <a:rPr lang="he-IL" sz="2000" dirty="0">
                <a:solidFill>
                  <a:schemeClr val="accent1">
                    <a:lumMod val="75000"/>
                  </a:schemeClr>
                </a:solidFill>
                <a:latin typeface="David" panose="020E0502060401010101" pitchFamily="34" charset="-79"/>
                <a:cs typeface="David" panose="020E0502060401010101" pitchFamily="34" charset="-79"/>
              </a:rPr>
              <a:t>)</a:t>
            </a:r>
          </a:p>
          <a:p>
            <a:pPr>
              <a:lnSpc>
                <a:spcPct val="150000"/>
              </a:lnSpc>
              <a:buClr>
                <a:schemeClr val="accent1"/>
              </a:buClr>
            </a:pPr>
            <a:r>
              <a:rPr lang="he-IL" sz="2000" b="1" dirty="0">
                <a:solidFill>
                  <a:schemeClr val="accent1">
                    <a:lumMod val="75000"/>
                  </a:schemeClr>
                </a:solidFill>
                <a:latin typeface="David" panose="020E0502060401010101" pitchFamily="34" charset="-79"/>
                <a:cs typeface="David" panose="020E0502060401010101" pitchFamily="34" charset="-79"/>
              </a:rPr>
              <a:t>מערכת </a:t>
            </a:r>
            <a:r>
              <a:rPr lang="he-IL" sz="2000" b="1" dirty="0" err="1">
                <a:solidFill>
                  <a:schemeClr val="accent1">
                    <a:lumMod val="75000"/>
                  </a:schemeClr>
                </a:solidFill>
                <a:latin typeface="David" panose="020E0502060401010101" pitchFamily="34" charset="-79"/>
                <a:cs typeface="David" panose="020E0502060401010101" pitchFamily="34" charset="-79"/>
              </a:rPr>
              <a:t>איזונים</a:t>
            </a:r>
            <a:r>
              <a:rPr lang="he-IL" sz="2000" b="1" dirty="0">
                <a:solidFill>
                  <a:schemeClr val="accent1">
                    <a:lumMod val="75000"/>
                  </a:schemeClr>
                </a:solidFill>
                <a:latin typeface="David" panose="020E0502060401010101" pitchFamily="34" charset="-79"/>
                <a:cs typeface="David" panose="020E0502060401010101" pitchFamily="34" charset="-79"/>
              </a:rPr>
              <a:t> </a:t>
            </a:r>
            <a:r>
              <a:rPr lang="he-IL" sz="2000" dirty="0">
                <a:solidFill>
                  <a:schemeClr val="accent1">
                    <a:lumMod val="75000"/>
                  </a:schemeClr>
                </a:solidFill>
                <a:latin typeface="David" panose="020E0502060401010101" pitchFamily="34" charset="-79"/>
                <a:cs typeface="David" panose="020E0502060401010101" pitchFamily="34" charset="-79"/>
              </a:rPr>
              <a:t>בין תוכן אקדמי לחוץ- אקדמי</a:t>
            </a:r>
          </a:p>
          <a:p>
            <a:pPr>
              <a:buClr>
                <a:schemeClr val="accent1"/>
              </a:buClr>
            </a:pPr>
            <a:endParaRPr lang="he-IL" sz="2000" dirty="0">
              <a:solidFill>
                <a:schemeClr val="accent1">
                  <a:lumMod val="75000"/>
                </a:schemeClr>
              </a:solidFill>
              <a:latin typeface="David" panose="020E0502060401010101" pitchFamily="34" charset="-79"/>
              <a:cs typeface="David" panose="020E0502060401010101" pitchFamily="34" charset="-79"/>
            </a:endParaRPr>
          </a:p>
        </p:txBody>
      </p:sp>
      <p:sp>
        <p:nvSpPr>
          <p:cNvPr id="6" name="מלבן: פינות מעוגלות 5"/>
          <p:cNvSpPr/>
          <p:nvPr/>
        </p:nvSpPr>
        <p:spPr>
          <a:xfrm>
            <a:off x="265818" y="4678327"/>
            <a:ext cx="5326907" cy="1924492"/>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lIns="36000" rtlCol="1" anchor="t"/>
          <a:lstStyle/>
          <a:p>
            <a:r>
              <a:rPr lang="he-IL" sz="2000" b="1" dirty="0">
                <a:solidFill>
                  <a:schemeClr val="accent1">
                    <a:lumMod val="75000"/>
                  </a:schemeClr>
                </a:solidFill>
                <a:latin typeface="David" panose="020E0502060401010101" pitchFamily="34" charset="-79"/>
                <a:cs typeface="David" panose="020E0502060401010101" pitchFamily="34" charset="-79"/>
              </a:rPr>
              <a:t>כלים לשימור יציבות תוכנית הלימוד:</a:t>
            </a:r>
          </a:p>
          <a:p>
            <a:pPr marL="361950" indent="-276225">
              <a:lnSpc>
                <a:spcPct val="150000"/>
              </a:lnSpc>
              <a:buFont typeface="+mj-lt"/>
              <a:buAutoNum type="arabicPeriod"/>
            </a:pPr>
            <a:r>
              <a:rPr lang="he-IL" sz="2000" dirty="0">
                <a:solidFill>
                  <a:schemeClr val="accent1">
                    <a:lumMod val="75000"/>
                  </a:schemeClr>
                </a:solidFill>
                <a:latin typeface="David" panose="020E0502060401010101" pitchFamily="34" charset="-79"/>
                <a:cs typeface="David" panose="020E0502060401010101" pitchFamily="34" charset="-79"/>
              </a:rPr>
              <a:t>תחקור למול </a:t>
            </a:r>
            <a:r>
              <a:rPr lang="he-IL" sz="2000" b="1" u="sng" dirty="0">
                <a:solidFill>
                  <a:schemeClr val="accent1">
                    <a:lumMod val="75000"/>
                  </a:schemeClr>
                </a:solidFill>
                <a:latin typeface="David" panose="020E0502060401010101" pitchFamily="34" charset="-79"/>
                <a:cs typeface="David" panose="020E0502060401010101" pitchFamily="34" charset="-79"/>
              </a:rPr>
              <a:t>מספר</a:t>
            </a:r>
            <a:r>
              <a:rPr lang="he-IL" sz="2000" b="1" dirty="0">
                <a:solidFill>
                  <a:schemeClr val="accent1">
                    <a:lumMod val="75000"/>
                  </a:schemeClr>
                </a:solidFill>
                <a:latin typeface="David" panose="020E0502060401010101" pitchFamily="34" charset="-79"/>
                <a:cs typeface="David" panose="020E0502060401010101" pitchFamily="34" charset="-79"/>
              </a:rPr>
              <a:t> מחזורים </a:t>
            </a:r>
            <a:r>
              <a:rPr lang="he-IL" sz="2000" dirty="0">
                <a:solidFill>
                  <a:schemeClr val="accent1">
                    <a:lumMod val="75000"/>
                  </a:schemeClr>
                </a:solidFill>
                <a:latin typeface="David" panose="020E0502060401010101" pitchFamily="34" charset="-79"/>
                <a:cs typeface="David" panose="020E0502060401010101" pitchFamily="34" charset="-79"/>
              </a:rPr>
              <a:t>אחורה (מע' לומדת)</a:t>
            </a:r>
          </a:p>
          <a:p>
            <a:pPr marL="361950" indent="-276225">
              <a:lnSpc>
                <a:spcPct val="150000"/>
              </a:lnSpc>
              <a:buFont typeface="+mj-lt"/>
              <a:buAutoNum type="arabicPeriod"/>
            </a:pPr>
            <a:r>
              <a:rPr lang="he-IL" sz="2000" dirty="0">
                <a:solidFill>
                  <a:schemeClr val="accent1">
                    <a:lumMod val="75000"/>
                  </a:schemeClr>
                </a:solidFill>
                <a:latin typeface="David" panose="020E0502060401010101" pitchFamily="34" charset="-79"/>
                <a:cs typeface="David" panose="020E0502060401010101" pitchFamily="34" charset="-79"/>
              </a:rPr>
              <a:t>הבנת </a:t>
            </a:r>
            <a:r>
              <a:rPr lang="he-IL" sz="2000" b="1" dirty="0">
                <a:solidFill>
                  <a:schemeClr val="accent1">
                    <a:lumMod val="75000"/>
                  </a:schemeClr>
                </a:solidFill>
                <a:latin typeface="David" panose="020E0502060401010101" pitchFamily="34" charset="-79"/>
                <a:cs typeface="David" panose="020E0502060401010101" pitchFamily="34" charset="-79"/>
              </a:rPr>
              <a:t>רציונל התוכנית </a:t>
            </a:r>
            <a:r>
              <a:rPr lang="he-IL" sz="2000" dirty="0">
                <a:solidFill>
                  <a:schemeClr val="accent1">
                    <a:lumMod val="75000"/>
                  </a:schemeClr>
                </a:solidFill>
                <a:latin typeface="David" panose="020E0502060401010101" pitchFamily="34" charset="-79"/>
                <a:cs typeface="David" panose="020E0502060401010101" pitchFamily="34" charset="-79"/>
              </a:rPr>
              <a:t>לעומק וההגיונות הפנימיים</a:t>
            </a:r>
          </a:p>
          <a:p>
            <a:pPr marL="361950" indent="-276225">
              <a:lnSpc>
                <a:spcPct val="150000"/>
              </a:lnSpc>
              <a:buFont typeface="+mj-lt"/>
              <a:buAutoNum type="arabicPeriod"/>
            </a:pPr>
            <a:r>
              <a:rPr lang="he-IL" sz="2000" b="1" dirty="0">
                <a:solidFill>
                  <a:schemeClr val="accent1">
                    <a:lumMod val="75000"/>
                  </a:schemeClr>
                </a:solidFill>
                <a:latin typeface="David" panose="020E0502060401010101" pitchFamily="34" charset="-79"/>
                <a:cs typeface="David" panose="020E0502060401010101" pitchFamily="34" charset="-79"/>
              </a:rPr>
              <a:t>מוקדי ידע </a:t>
            </a:r>
            <a:r>
              <a:rPr lang="he-IL" sz="2000" dirty="0">
                <a:solidFill>
                  <a:schemeClr val="accent1">
                    <a:lumMod val="75000"/>
                  </a:schemeClr>
                </a:solidFill>
                <a:latin typeface="David" panose="020E0502060401010101" pitchFamily="34" charset="-79"/>
                <a:cs typeface="David" panose="020E0502060401010101" pitchFamily="34" charset="-79"/>
              </a:rPr>
              <a:t>במב"ל והיוועצות </a:t>
            </a:r>
            <a:r>
              <a:rPr lang="he-IL" sz="2000" b="1" dirty="0">
                <a:solidFill>
                  <a:schemeClr val="accent1">
                    <a:lumMod val="75000"/>
                  </a:schemeClr>
                </a:solidFill>
                <a:latin typeface="David" panose="020E0502060401010101" pitchFamily="34" charset="-79"/>
                <a:cs typeface="David" panose="020E0502060401010101" pitchFamily="34" charset="-79"/>
              </a:rPr>
              <a:t>בשותף האקדמי</a:t>
            </a:r>
          </a:p>
        </p:txBody>
      </p:sp>
    </p:spTree>
    <p:extLst>
      <p:ext uri="{BB962C8B-B14F-4D97-AF65-F5344CB8AC3E}">
        <p14:creationId xmlns:p14="http://schemas.microsoft.com/office/powerpoint/2010/main" val="12926850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 name="כותרת 1"/>
          <p:cNvSpPr>
            <a:spLocks noGrp="1"/>
          </p:cNvSpPr>
          <p:nvPr>
            <p:ph type="title" idx="4294967295"/>
          </p:nvPr>
        </p:nvSpPr>
        <p:spPr>
          <a:xfrm>
            <a:off x="874713" y="1417953"/>
            <a:ext cx="10515600" cy="4047988"/>
          </a:xfrm>
        </p:spPr>
        <p:txBody>
          <a:bodyPr>
            <a:noAutofit/>
          </a:bodyPr>
          <a:lstStyle/>
          <a:p>
            <a:pPr algn="ctr">
              <a:lnSpc>
                <a:spcPct val="200000"/>
              </a:lnSpc>
            </a:pPr>
            <a:r>
              <a:rPr lang="he-IL" sz="3600" b="1" dirty="0" err="1">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תוכנית</a:t>
            </a:r>
            <a:r>
              <a:rPr lang="he-IL"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הלימוד </a:t>
            </a:r>
            <a:r>
              <a:rPr lang="he-IL" sz="3600" b="1" dirty="0" err="1">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במב"ל</a:t>
            </a:r>
            <a:br>
              <a:rPr lang="he-IL"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br>
            <a:r>
              <a:rPr lang="he-IL" sz="2800" i="1"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 דמות הבוגר ומטרות ההכשרה -</a:t>
            </a:r>
          </a:p>
        </p:txBody>
      </p:sp>
    </p:spTree>
    <p:extLst>
      <p:ext uri="{BB962C8B-B14F-4D97-AF65-F5344CB8AC3E}">
        <p14:creationId xmlns:p14="http://schemas.microsoft.com/office/powerpoint/2010/main" val="36443975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כותרת 1"/>
          <p:cNvSpPr>
            <a:spLocks noGrp="1"/>
          </p:cNvSpPr>
          <p:nvPr>
            <p:ph type="title" idx="4294967295"/>
          </p:nvPr>
        </p:nvSpPr>
        <p:spPr>
          <a:xfrm>
            <a:off x="877528" y="186327"/>
            <a:ext cx="10515600" cy="1325563"/>
          </a:xfrm>
        </p:spPr>
        <p:txBody>
          <a:bodyPr>
            <a:normAutofit/>
          </a:bodyPr>
          <a:lstStyle/>
          <a:p>
            <a:pPr algn="ctr"/>
            <a:r>
              <a:rPr lang="he-IL"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שינויים מרכזיים: מחזור ל'- מ"ד</a:t>
            </a:r>
          </a:p>
        </p:txBody>
      </p:sp>
      <p:graphicFrame>
        <p:nvGraphicFramePr>
          <p:cNvPr id="6" name="טבלה 5"/>
          <p:cNvGraphicFramePr>
            <a:graphicFrameLocks noGrp="1"/>
          </p:cNvGraphicFramePr>
          <p:nvPr>
            <p:extLst>
              <p:ext uri="{D42A27DB-BD31-4B8C-83A1-F6EECF244321}">
                <p14:modId xmlns:p14="http://schemas.microsoft.com/office/powerpoint/2010/main" val="3762383544"/>
              </p:ext>
            </p:extLst>
          </p:nvPr>
        </p:nvGraphicFramePr>
        <p:xfrm>
          <a:off x="384048" y="1330586"/>
          <a:ext cx="11548825" cy="5366880"/>
        </p:xfrm>
        <a:graphic>
          <a:graphicData uri="http://schemas.openxmlformats.org/drawingml/2006/table">
            <a:tbl>
              <a:tblPr rtl="1" firstRow="1" bandRow="1">
                <a:tableStyleId>{5C22544A-7EE6-4342-B048-85BDC9FD1C3A}</a:tableStyleId>
              </a:tblPr>
              <a:tblGrid>
                <a:gridCol w="564330">
                  <a:extLst>
                    <a:ext uri="{9D8B030D-6E8A-4147-A177-3AD203B41FA5}">
                      <a16:colId xmlns:a16="http://schemas.microsoft.com/office/drawing/2014/main" val="4188032393"/>
                    </a:ext>
                  </a:extLst>
                </a:gridCol>
                <a:gridCol w="487355">
                  <a:extLst>
                    <a:ext uri="{9D8B030D-6E8A-4147-A177-3AD203B41FA5}">
                      <a16:colId xmlns:a16="http://schemas.microsoft.com/office/drawing/2014/main" val="3527866981"/>
                    </a:ext>
                  </a:extLst>
                </a:gridCol>
                <a:gridCol w="902928">
                  <a:extLst>
                    <a:ext uri="{9D8B030D-6E8A-4147-A177-3AD203B41FA5}">
                      <a16:colId xmlns:a16="http://schemas.microsoft.com/office/drawing/2014/main" val="522138150"/>
                    </a:ext>
                  </a:extLst>
                </a:gridCol>
                <a:gridCol w="9594212">
                  <a:extLst>
                    <a:ext uri="{9D8B030D-6E8A-4147-A177-3AD203B41FA5}">
                      <a16:colId xmlns:a16="http://schemas.microsoft.com/office/drawing/2014/main" val="1192400319"/>
                    </a:ext>
                  </a:extLst>
                </a:gridCol>
              </a:tblGrid>
              <a:tr h="273803">
                <a:tc>
                  <a:txBody>
                    <a:bodyPr/>
                    <a:lstStyle/>
                    <a:p>
                      <a:pPr algn="ctr" rtl="1"/>
                      <a:r>
                        <a:rPr lang="he-IL" b="1" i="0" dirty="0">
                          <a:latin typeface="David" panose="020E0502060401010101" pitchFamily="34" charset="-79"/>
                          <a:cs typeface="David" panose="020E0502060401010101" pitchFamily="34" charset="-79"/>
                        </a:rPr>
                        <a:t>מח'</a:t>
                      </a:r>
                    </a:p>
                  </a:txBody>
                  <a:tcPr marT="18000" marB="18000"/>
                </a:tc>
                <a:tc>
                  <a:txBody>
                    <a:bodyPr/>
                    <a:lstStyle/>
                    <a:p>
                      <a:pPr algn="ctr" rtl="1"/>
                      <a:r>
                        <a:rPr lang="he-IL" b="1" i="0" dirty="0">
                          <a:latin typeface="David" panose="020E0502060401010101" pitchFamily="34" charset="-79"/>
                          <a:cs typeface="David" panose="020E0502060401010101" pitchFamily="34" charset="-79"/>
                        </a:rPr>
                        <a:t>נ"ז</a:t>
                      </a:r>
                    </a:p>
                  </a:txBody>
                  <a:tcPr marT="18000" marB="18000"/>
                </a:tc>
                <a:tc>
                  <a:txBody>
                    <a:bodyPr/>
                    <a:lstStyle/>
                    <a:p>
                      <a:pPr algn="ctr" rtl="1"/>
                      <a:r>
                        <a:rPr lang="he-IL" b="1" i="0" dirty="0">
                          <a:latin typeface="David" panose="020E0502060401010101" pitchFamily="34" charset="-79"/>
                          <a:cs typeface="David" panose="020E0502060401010101" pitchFamily="34" charset="-79"/>
                        </a:rPr>
                        <a:t>קורסים</a:t>
                      </a:r>
                    </a:p>
                  </a:txBody>
                  <a:tcPr marT="18000" marB="18000"/>
                </a:tc>
                <a:tc>
                  <a:txBody>
                    <a:bodyPr/>
                    <a:lstStyle/>
                    <a:p>
                      <a:pPr algn="ctr" rtl="1"/>
                      <a:r>
                        <a:rPr lang="he-IL" b="1" i="0" dirty="0">
                          <a:latin typeface="David" panose="020E0502060401010101" pitchFamily="34" charset="-79"/>
                          <a:cs typeface="David" panose="020E0502060401010101" pitchFamily="34" charset="-79"/>
                        </a:rPr>
                        <a:t>השתנות מרכזית</a:t>
                      </a:r>
                    </a:p>
                  </a:txBody>
                  <a:tcPr marT="18000" marB="18000"/>
                </a:tc>
                <a:extLst>
                  <a:ext uri="{0D108BD9-81ED-4DB2-BD59-A6C34878D82A}">
                    <a16:rowId xmlns:a16="http://schemas.microsoft.com/office/drawing/2014/main" val="733306204"/>
                  </a:ext>
                </a:extLst>
              </a:tr>
              <a:tr h="425915">
                <a:tc>
                  <a:txBody>
                    <a:bodyPr/>
                    <a:lstStyle/>
                    <a:p>
                      <a:pPr algn="ctr" rtl="1"/>
                      <a:r>
                        <a:rPr lang="he-IL" sz="1400" b="0" i="0" dirty="0">
                          <a:latin typeface="David" panose="020E0502060401010101" pitchFamily="34" charset="-79"/>
                          <a:cs typeface="David" panose="020E0502060401010101" pitchFamily="34" charset="-79"/>
                        </a:rPr>
                        <a:t>ל</a:t>
                      </a:r>
                    </a:p>
                  </a:txBody>
                  <a:tcPr marT="18000" marB="18000" anchor="ctr"/>
                </a:tc>
                <a:tc>
                  <a:txBody>
                    <a:bodyPr/>
                    <a:lstStyle/>
                    <a:p>
                      <a:pPr algn="ctr" rtl="1"/>
                      <a:r>
                        <a:rPr lang="he-IL" sz="1400" b="0" i="0" dirty="0">
                          <a:latin typeface="David" panose="020E0502060401010101" pitchFamily="34" charset="-79"/>
                          <a:cs typeface="David" panose="020E0502060401010101" pitchFamily="34" charset="-79"/>
                        </a:rPr>
                        <a:t>44</a:t>
                      </a:r>
                    </a:p>
                  </a:txBody>
                  <a:tcPr marT="18000" marB="18000" anchor="ctr"/>
                </a:tc>
                <a:tc>
                  <a:txBody>
                    <a:bodyPr/>
                    <a:lstStyle/>
                    <a:p>
                      <a:pPr algn="ctr" rtl="1"/>
                      <a:r>
                        <a:rPr lang="he-IL" sz="1400" b="0" i="0" dirty="0">
                          <a:latin typeface="David" panose="020E0502060401010101" pitchFamily="34" charset="-79"/>
                          <a:cs typeface="David" panose="020E0502060401010101" pitchFamily="34" charset="-79"/>
                        </a:rPr>
                        <a:t>14</a:t>
                      </a:r>
                    </a:p>
                  </a:txBody>
                  <a:tcPr marT="18000" marB="18000" anchor="ctr"/>
                </a:tc>
                <a:tc>
                  <a:txBody>
                    <a:bodyPr/>
                    <a:lstStyle/>
                    <a:p>
                      <a:pPr rtl="1"/>
                      <a:r>
                        <a:rPr lang="he-IL" sz="1400" b="0" i="0" dirty="0">
                          <a:solidFill>
                            <a:srgbClr val="FF0000"/>
                          </a:solidFill>
                          <a:latin typeface="David" panose="020E0502060401010101" pitchFamily="34" charset="-79"/>
                          <a:cs typeface="David" panose="020E0502060401010101" pitchFamily="34" charset="-79"/>
                        </a:rPr>
                        <a:t>עמוס ידלין, </a:t>
                      </a:r>
                      <a:r>
                        <a:rPr lang="he-IL" sz="1400" b="0" i="0" dirty="0">
                          <a:latin typeface="David" panose="020E0502060401010101" pitchFamily="34" charset="-79"/>
                          <a:cs typeface="David" panose="020E0502060401010101" pitchFamily="34" charset="-79"/>
                        </a:rPr>
                        <a:t>מבנה שנה ראה הרחבה, 2 מגמות, משחק אסטרטגי- אודיסאה, </a:t>
                      </a:r>
                      <a:r>
                        <a:rPr lang="he-IL" sz="1400" b="0" i="0" u="sng" dirty="0">
                          <a:latin typeface="David" panose="020E0502060401010101" pitchFamily="34" charset="-79"/>
                          <a:cs typeface="David" panose="020E0502060401010101" pitchFamily="34" charset="-79"/>
                        </a:rPr>
                        <a:t>קורס שיטות מחקר </a:t>
                      </a:r>
                      <a:r>
                        <a:rPr lang="he-IL" sz="1400" b="0" i="0" dirty="0">
                          <a:latin typeface="David" panose="020E0502060401010101" pitchFamily="34" charset="-79"/>
                          <a:cs typeface="David" panose="020E0502060401010101" pitchFamily="34" charset="-79"/>
                        </a:rPr>
                        <a:t>(חובה- 4 נ"ז</a:t>
                      </a:r>
                      <a:r>
                        <a:rPr lang="he-IL" sz="1400" b="0" i="0" u="none" dirty="0">
                          <a:latin typeface="David" panose="020E0502060401010101" pitchFamily="34" charset="-79"/>
                          <a:cs typeface="David" panose="020E0502060401010101" pitchFamily="34" charset="-79"/>
                        </a:rPr>
                        <a:t>), </a:t>
                      </a:r>
                      <a:r>
                        <a:rPr lang="he-IL" sz="1400" b="1" i="0" u="none" dirty="0">
                          <a:latin typeface="David" panose="020E0502060401010101" pitchFamily="34" charset="-79"/>
                          <a:cs typeface="David" panose="020E0502060401010101" pitchFamily="34" charset="-79"/>
                        </a:rPr>
                        <a:t>קורס גישות ואסכולות </a:t>
                      </a:r>
                      <a:r>
                        <a:rPr lang="he-IL" sz="1400" b="0" i="0" u="none" dirty="0">
                          <a:latin typeface="David" panose="020E0502060401010101" pitchFamily="34" charset="-79"/>
                          <a:cs typeface="David" panose="020E0502060401010101" pitchFamily="34" charset="-79"/>
                        </a:rPr>
                        <a:t>(4 נ"ז) ו- </a:t>
                      </a:r>
                      <a:r>
                        <a:rPr lang="he-IL" sz="1400" b="1" i="0" u="none" dirty="0">
                          <a:latin typeface="David" panose="020E0502060401010101" pitchFamily="34" charset="-79"/>
                          <a:cs typeface="David" panose="020E0502060401010101" pitchFamily="34" charset="-79"/>
                        </a:rPr>
                        <a:t>סדנת מחקר </a:t>
                      </a:r>
                      <a:r>
                        <a:rPr lang="he-IL" sz="1400" b="0" i="0" u="none" dirty="0">
                          <a:latin typeface="David" panose="020E0502060401010101" pitchFamily="34" charset="-79"/>
                          <a:cs typeface="David" panose="020E0502060401010101" pitchFamily="34" charset="-79"/>
                        </a:rPr>
                        <a:t>(4 נ"ז)- ר</a:t>
                      </a:r>
                      <a:r>
                        <a:rPr lang="he-IL" sz="1400" b="0" i="0" u="sng" dirty="0">
                          <a:latin typeface="David" panose="020E0502060401010101" pitchFamily="34" charset="-79"/>
                          <a:cs typeface="David" panose="020E0502060401010101" pitchFamily="34" charset="-79"/>
                        </a:rPr>
                        <a:t>שות </a:t>
                      </a:r>
                      <a:r>
                        <a:rPr lang="he-IL" sz="1400" b="0" i="0" u="none" dirty="0">
                          <a:latin typeface="David" panose="020E0502060401010101" pitchFamily="34" charset="-79"/>
                          <a:cs typeface="David" panose="020E0502060401010101" pitchFamily="34" charset="-79"/>
                        </a:rPr>
                        <a:t>למי שמסלול תזה (או בעל תואר שני), סימולציות מדינית</a:t>
                      </a:r>
                      <a:r>
                        <a:rPr lang="en-US" sz="1400" b="0" i="0" u="none" dirty="0">
                          <a:latin typeface="David" panose="020E0502060401010101" pitchFamily="34" charset="-79"/>
                          <a:cs typeface="David" panose="020E0502060401010101" pitchFamily="34" charset="-79"/>
                        </a:rPr>
                        <a:t> </a:t>
                      </a:r>
                      <a:r>
                        <a:rPr lang="he-IL" sz="1400" b="0" i="0" u="none" dirty="0">
                          <a:latin typeface="David" panose="020E0502060401010101" pitchFamily="34" charset="-79"/>
                          <a:cs typeface="David" panose="020E0502060401010101" pitchFamily="34" charset="-79"/>
                        </a:rPr>
                        <a:t>וחברתית הינם </a:t>
                      </a:r>
                      <a:r>
                        <a:rPr lang="he-IL" sz="1400" b="0" i="0" u="sng" dirty="0">
                          <a:latin typeface="David" panose="020E0502060401010101" pitchFamily="34" charset="-79"/>
                          <a:cs typeface="David" panose="020E0502060401010101" pitchFamily="34" charset="-79"/>
                        </a:rPr>
                        <a:t>קורסי בחירה </a:t>
                      </a:r>
                      <a:r>
                        <a:rPr lang="he-IL" sz="1400" b="0" i="0" u="none" dirty="0">
                          <a:latin typeface="David" panose="020E0502060401010101" pitchFamily="34" charset="-79"/>
                          <a:cs typeface="David" panose="020E0502060401010101" pitchFamily="34" charset="-79"/>
                        </a:rPr>
                        <a:t>במגמות </a:t>
                      </a:r>
                      <a:r>
                        <a:rPr lang="he-IL" sz="1400" b="0" i="0" u="sng" dirty="0">
                          <a:latin typeface="David" panose="020E0502060401010101" pitchFamily="34" charset="-79"/>
                          <a:cs typeface="David" panose="020E0502060401010101" pitchFamily="34" charset="-79"/>
                        </a:rPr>
                        <a:t>וללא קרדיטציה</a:t>
                      </a:r>
                    </a:p>
                  </a:txBody>
                  <a:tcPr marT="18000" marB="18000"/>
                </a:tc>
                <a:extLst>
                  <a:ext uri="{0D108BD9-81ED-4DB2-BD59-A6C34878D82A}">
                    <a16:rowId xmlns:a16="http://schemas.microsoft.com/office/drawing/2014/main" val="2998420830"/>
                  </a:ext>
                </a:extLst>
              </a:tr>
              <a:tr h="212958">
                <a:tc>
                  <a:txBody>
                    <a:bodyPr/>
                    <a:lstStyle/>
                    <a:p>
                      <a:pPr algn="ctr" rtl="1"/>
                      <a:r>
                        <a:rPr lang="he-IL" sz="1400" b="0" i="0" dirty="0">
                          <a:latin typeface="David" panose="020E0502060401010101" pitchFamily="34" charset="-79"/>
                          <a:cs typeface="David" panose="020E0502060401010101" pitchFamily="34" charset="-79"/>
                        </a:rPr>
                        <a:t>ל"א</a:t>
                      </a:r>
                    </a:p>
                  </a:txBody>
                  <a:tcPr marT="18000" marB="18000" anchor="ctr"/>
                </a:tc>
                <a:tc>
                  <a:txBody>
                    <a:bodyPr/>
                    <a:lstStyle/>
                    <a:p>
                      <a:pPr algn="ctr" rtl="1"/>
                      <a:r>
                        <a:rPr lang="he-IL" sz="1400" b="0" i="0" dirty="0">
                          <a:latin typeface="David" panose="020E0502060401010101" pitchFamily="34" charset="-79"/>
                          <a:cs typeface="David" panose="020E0502060401010101" pitchFamily="34" charset="-79"/>
                        </a:rPr>
                        <a:t>44</a:t>
                      </a:r>
                    </a:p>
                  </a:txBody>
                  <a:tcPr marT="18000" marB="18000" anchor="ctr"/>
                </a:tc>
                <a:tc>
                  <a:txBody>
                    <a:bodyPr/>
                    <a:lstStyle/>
                    <a:p>
                      <a:pPr algn="ctr" rtl="1"/>
                      <a:r>
                        <a:rPr lang="he-IL" sz="1400" b="0" i="0" dirty="0">
                          <a:latin typeface="David" panose="020E0502060401010101" pitchFamily="34" charset="-79"/>
                          <a:cs typeface="David" panose="020E0502060401010101" pitchFamily="34" charset="-79"/>
                        </a:rPr>
                        <a:t>12</a:t>
                      </a:r>
                    </a:p>
                  </a:txBody>
                  <a:tcPr marT="18000" marB="18000" anchor="ctr"/>
                </a:tc>
                <a:tc>
                  <a:txBody>
                    <a:bodyPr/>
                    <a:lstStyle/>
                    <a:p>
                      <a:pPr rtl="1"/>
                      <a:r>
                        <a:rPr lang="he-IL" sz="1400" b="0" i="0" dirty="0">
                          <a:latin typeface="David" panose="020E0502060401010101" pitchFamily="34" charset="-79"/>
                          <a:cs typeface="David" panose="020E0502060401010101" pitchFamily="34" charset="-79"/>
                        </a:rPr>
                        <a:t>החלטת רמטכ"ל- איחוד מב"ל, </a:t>
                      </a:r>
                      <a:r>
                        <a:rPr lang="he-IL" sz="1400" b="0" i="0" dirty="0" err="1">
                          <a:latin typeface="David" panose="020E0502060401010101" pitchFamily="34" charset="-79"/>
                          <a:cs typeface="David" panose="020E0502060401010101" pitchFamily="34" charset="-79"/>
                        </a:rPr>
                        <a:t>קומ"מ</a:t>
                      </a:r>
                      <a:r>
                        <a:rPr lang="he-IL" sz="1400" b="0" i="0" dirty="0">
                          <a:latin typeface="David" panose="020E0502060401010101" pitchFamily="34" charset="-79"/>
                          <a:cs typeface="David" panose="020E0502060401010101" pitchFamily="34" charset="-79"/>
                        </a:rPr>
                        <a:t> ומפנה, משפט חוקתי עדיין אינו אקדמי, כניסת קורס מנהיגות, סימולציה כלכלית</a:t>
                      </a:r>
                    </a:p>
                  </a:txBody>
                  <a:tcPr marT="18000" marB="18000"/>
                </a:tc>
                <a:extLst>
                  <a:ext uri="{0D108BD9-81ED-4DB2-BD59-A6C34878D82A}">
                    <a16:rowId xmlns:a16="http://schemas.microsoft.com/office/drawing/2014/main" val="2423617039"/>
                  </a:ext>
                </a:extLst>
              </a:tr>
              <a:tr h="212958">
                <a:tc>
                  <a:txBody>
                    <a:bodyPr/>
                    <a:lstStyle/>
                    <a:p>
                      <a:pPr algn="ctr" rtl="1"/>
                      <a:r>
                        <a:rPr lang="he-IL" sz="1400" b="0" i="0" dirty="0">
                          <a:latin typeface="David" panose="020E0502060401010101" pitchFamily="34" charset="-79"/>
                          <a:cs typeface="David" panose="020E0502060401010101" pitchFamily="34" charset="-79"/>
                        </a:rPr>
                        <a:t>ל"ב</a:t>
                      </a:r>
                    </a:p>
                  </a:txBody>
                  <a:tcPr marT="18000" marB="18000" anchor="ctr"/>
                </a:tc>
                <a:tc>
                  <a:txBody>
                    <a:bodyPr/>
                    <a:lstStyle/>
                    <a:p>
                      <a:pPr algn="ctr" rtl="1"/>
                      <a:r>
                        <a:rPr lang="he-IL" sz="1400" b="0" i="0" dirty="0">
                          <a:latin typeface="David" panose="020E0502060401010101" pitchFamily="34" charset="-79"/>
                          <a:cs typeface="David" panose="020E0502060401010101" pitchFamily="34" charset="-79"/>
                        </a:rPr>
                        <a:t>?</a:t>
                      </a:r>
                    </a:p>
                  </a:txBody>
                  <a:tcPr marT="18000" marB="18000" anchor="ctr"/>
                </a:tc>
                <a:tc>
                  <a:txBody>
                    <a:bodyPr/>
                    <a:lstStyle/>
                    <a:p>
                      <a:pPr algn="ctr" rtl="1"/>
                      <a:r>
                        <a:rPr lang="he-IL" sz="1400" b="0" i="0" dirty="0">
                          <a:latin typeface="David" panose="020E0502060401010101" pitchFamily="34" charset="-79"/>
                          <a:cs typeface="David" panose="020E0502060401010101" pitchFamily="34" charset="-79"/>
                        </a:rPr>
                        <a:t>14</a:t>
                      </a:r>
                    </a:p>
                  </a:txBody>
                  <a:tcPr marT="18000" marB="18000" anchor="ctr"/>
                </a:tc>
                <a:tc>
                  <a:txBody>
                    <a:bodyPr/>
                    <a:lstStyle/>
                    <a:p>
                      <a:pPr rtl="1"/>
                      <a:r>
                        <a:rPr lang="he-IL" sz="1400" b="0" i="0" kern="1200" dirty="0">
                          <a:solidFill>
                            <a:srgbClr val="FF0000"/>
                          </a:solidFill>
                          <a:latin typeface="David" panose="020E0502060401010101" pitchFamily="34" charset="-79"/>
                          <a:ea typeface="+mn-ea"/>
                          <a:cs typeface="David" panose="020E0502060401010101" pitchFamily="34" charset="-79"/>
                        </a:rPr>
                        <a:t>אייל בן ראובן</a:t>
                      </a:r>
                      <a:r>
                        <a:rPr lang="he-IL" sz="1400" b="0" i="0" dirty="0">
                          <a:latin typeface="David" panose="020E0502060401010101" pitchFamily="34" charset="-79"/>
                          <a:cs typeface="David" panose="020E0502060401010101" pitchFamily="34" charset="-79"/>
                        </a:rPr>
                        <a:t>, עיצוב פרופיל הבכיר (דמות הבוגר בידיעון), גישות ואסכולות הופך לחובה, הצמדת קורסי מב"ל פנימיים עם אקדמיים (6 ש"ס)</a:t>
                      </a:r>
                    </a:p>
                  </a:txBody>
                  <a:tcPr marT="18000" marB="18000"/>
                </a:tc>
                <a:extLst>
                  <a:ext uri="{0D108BD9-81ED-4DB2-BD59-A6C34878D82A}">
                    <a16:rowId xmlns:a16="http://schemas.microsoft.com/office/drawing/2014/main" val="2559799755"/>
                  </a:ext>
                </a:extLst>
              </a:tr>
              <a:tr h="425915">
                <a:tc>
                  <a:txBody>
                    <a:bodyPr/>
                    <a:lstStyle/>
                    <a:p>
                      <a:pPr algn="ctr" rtl="1"/>
                      <a:r>
                        <a:rPr lang="he-IL" sz="1400" b="0" i="0" dirty="0">
                          <a:latin typeface="David" panose="020E0502060401010101" pitchFamily="34" charset="-79"/>
                          <a:cs typeface="David" panose="020E0502060401010101" pitchFamily="34" charset="-79"/>
                        </a:rPr>
                        <a:t>ל"ג</a:t>
                      </a:r>
                    </a:p>
                  </a:txBody>
                  <a:tcPr marT="18000" marB="18000" anchor="ctr">
                    <a:lnB w="12700" cap="flat" cmpd="sng" algn="ctr">
                      <a:solidFill>
                        <a:schemeClr val="tx1"/>
                      </a:solidFill>
                      <a:prstDash val="solid"/>
                      <a:round/>
                      <a:headEnd type="none" w="med" len="med"/>
                      <a:tailEnd type="none" w="med" len="med"/>
                    </a:lnB>
                  </a:tcPr>
                </a:tc>
                <a:tc>
                  <a:txBody>
                    <a:bodyPr/>
                    <a:lstStyle/>
                    <a:p>
                      <a:pPr algn="ctr" rtl="1"/>
                      <a:r>
                        <a:rPr lang="he-IL" sz="1400" b="0" i="0" dirty="0">
                          <a:latin typeface="David" panose="020E0502060401010101" pitchFamily="34" charset="-79"/>
                          <a:cs typeface="David" panose="020E0502060401010101" pitchFamily="34" charset="-79"/>
                        </a:rPr>
                        <a:t>44</a:t>
                      </a:r>
                    </a:p>
                  </a:txBody>
                  <a:tcPr marT="18000" marB="18000" anchor="ctr">
                    <a:lnB w="12700" cap="flat" cmpd="sng" algn="ctr">
                      <a:solidFill>
                        <a:schemeClr val="tx1"/>
                      </a:solidFill>
                      <a:prstDash val="solid"/>
                      <a:round/>
                      <a:headEnd type="none" w="med" len="med"/>
                      <a:tailEnd type="none" w="med" len="med"/>
                    </a:lnB>
                  </a:tcPr>
                </a:tc>
                <a:tc>
                  <a:txBody>
                    <a:bodyPr/>
                    <a:lstStyle/>
                    <a:p>
                      <a:pPr algn="ctr" rtl="1"/>
                      <a:r>
                        <a:rPr lang="he-IL" sz="1400" b="0" i="0" dirty="0">
                          <a:latin typeface="David" panose="020E0502060401010101" pitchFamily="34" charset="-79"/>
                          <a:cs typeface="David" panose="020E0502060401010101" pitchFamily="34" charset="-79"/>
                        </a:rPr>
                        <a:t>15</a:t>
                      </a:r>
                    </a:p>
                  </a:txBody>
                  <a:tcPr marT="18000" marB="18000" anchor="ctr">
                    <a:lnB w="12700" cap="flat" cmpd="sng" algn="ctr">
                      <a:solidFill>
                        <a:schemeClr val="tx1"/>
                      </a:solidFill>
                      <a:prstDash val="solid"/>
                      <a:round/>
                      <a:headEnd type="none" w="med" len="med"/>
                      <a:tailEnd type="none" w="med" len="med"/>
                    </a:lnB>
                  </a:tcPr>
                </a:tc>
                <a:tc>
                  <a:txBody>
                    <a:bodyPr/>
                    <a:lstStyle/>
                    <a:p>
                      <a:pPr rtl="1"/>
                      <a:r>
                        <a:rPr lang="he-IL" sz="1400" b="0" i="0" dirty="0">
                          <a:latin typeface="David" panose="020E0502060401010101" pitchFamily="34" charset="-79"/>
                          <a:cs typeface="David" panose="020E0502060401010101" pitchFamily="34" charset="-79"/>
                        </a:rPr>
                        <a:t>מעבר ל- 3 עונות (יסודות- 5ש, אוניברסיטה- 15 ש', מב"ל-25ש'), חלוקה תוכן לתשתית&gt;עוגן&gt;בחירה (ראה ידיעון), לראשונה נכנסת הערכת סגל. כן לראשונה התחילו הקורסים </a:t>
                      </a:r>
                      <a:r>
                        <a:rPr lang="he-IL" sz="1400" b="0" i="0" u="sng" dirty="0">
                          <a:latin typeface="David" panose="020E0502060401010101" pitchFamily="34" charset="-79"/>
                          <a:cs typeface="David" panose="020E0502060401010101" pitchFamily="34" charset="-79"/>
                        </a:rPr>
                        <a:t>שחיתות שלטונית וכלכלה גלובאלית </a:t>
                      </a:r>
                      <a:r>
                        <a:rPr lang="he-IL" sz="1400" b="0" i="0" dirty="0">
                          <a:latin typeface="David" panose="020E0502060401010101" pitchFamily="34" charset="-79"/>
                          <a:cs typeface="David" panose="020E0502060401010101" pitchFamily="34" charset="-79"/>
                        </a:rPr>
                        <a:t>(קורס ולא סמינר)</a:t>
                      </a:r>
                    </a:p>
                  </a:txBody>
                  <a:tcPr marT="18000" marB="18000"/>
                </a:tc>
                <a:extLst>
                  <a:ext uri="{0D108BD9-81ED-4DB2-BD59-A6C34878D82A}">
                    <a16:rowId xmlns:a16="http://schemas.microsoft.com/office/drawing/2014/main" val="4193250381"/>
                  </a:ext>
                </a:extLst>
              </a:tr>
              <a:tr h="425915">
                <a:tc>
                  <a:txBody>
                    <a:bodyPr/>
                    <a:lstStyle/>
                    <a:p>
                      <a:pPr algn="ctr" rtl="1"/>
                      <a:r>
                        <a:rPr lang="he-IL" sz="1400" b="0" i="0" dirty="0">
                          <a:latin typeface="David" panose="020E0502060401010101" pitchFamily="34" charset="-79"/>
                          <a:cs typeface="David" panose="020E0502060401010101" pitchFamily="34" charset="-79"/>
                        </a:rPr>
                        <a:t>ל"ד</a:t>
                      </a:r>
                    </a:p>
                  </a:txBody>
                  <a:tcPr marT="18000" marB="18000" anchor="ctr">
                    <a:lnT w="12700" cap="flat" cmpd="sng" algn="ctr">
                      <a:solidFill>
                        <a:schemeClr val="tx1"/>
                      </a:solidFill>
                      <a:prstDash val="solid"/>
                      <a:round/>
                      <a:headEnd type="none" w="med" len="med"/>
                      <a:tailEnd type="none" w="med" len="med"/>
                    </a:lnT>
                  </a:tcPr>
                </a:tc>
                <a:tc>
                  <a:txBody>
                    <a:bodyPr/>
                    <a:lstStyle/>
                    <a:p>
                      <a:pPr algn="ctr" rtl="1"/>
                      <a:r>
                        <a:rPr lang="he-IL" sz="1400" b="0" i="0" dirty="0">
                          <a:latin typeface="David" panose="020E0502060401010101" pitchFamily="34" charset="-79"/>
                          <a:cs typeface="David" panose="020E0502060401010101" pitchFamily="34" charset="-79"/>
                        </a:rPr>
                        <a:t>53</a:t>
                      </a:r>
                    </a:p>
                  </a:txBody>
                  <a:tcPr marT="18000" marB="18000" anchor="ctr">
                    <a:lnT w="12700" cap="flat" cmpd="sng" algn="ctr">
                      <a:solidFill>
                        <a:schemeClr val="tx1"/>
                      </a:solidFill>
                      <a:prstDash val="solid"/>
                      <a:round/>
                      <a:headEnd type="none" w="med" len="med"/>
                      <a:tailEnd type="none" w="med" len="med"/>
                    </a:lnT>
                  </a:tcPr>
                </a:tc>
                <a:tc>
                  <a:txBody>
                    <a:bodyPr/>
                    <a:lstStyle/>
                    <a:p>
                      <a:pPr algn="ctr" rtl="1"/>
                      <a:r>
                        <a:rPr lang="he-IL" sz="1400" b="0" i="0" dirty="0">
                          <a:latin typeface="David" panose="020E0502060401010101" pitchFamily="34" charset="-79"/>
                          <a:cs typeface="David" panose="020E0502060401010101" pitchFamily="34" charset="-79"/>
                        </a:rPr>
                        <a:t>15</a:t>
                      </a:r>
                    </a:p>
                  </a:txBody>
                  <a:tcPr marT="18000" marB="18000" anchor="ctr">
                    <a:lnT w="12700" cap="flat" cmpd="sng" algn="ctr">
                      <a:solidFill>
                        <a:schemeClr val="tx1"/>
                      </a:solidFill>
                      <a:prstDash val="solid"/>
                      <a:round/>
                      <a:headEnd type="none" w="med" len="med"/>
                      <a:tailEnd type="none" w="med" len="med"/>
                    </a:lnT>
                  </a:tcPr>
                </a:tc>
                <a:tc>
                  <a:txBody>
                    <a:bodyPr/>
                    <a:lstStyle/>
                    <a:p>
                      <a:pPr rtl="1"/>
                      <a:r>
                        <a:rPr lang="he-IL" sz="1400" b="0" i="0" kern="1200" dirty="0">
                          <a:solidFill>
                            <a:srgbClr val="FF0000"/>
                          </a:solidFill>
                          <a:latin typeface="David" panose="020E0502060401010101" pitchFamily="34" charset="-79"/>
                          <a:ea typeface="+mn-ea"/>
                          <a:cs typeface="David" panose="020E0502060401010101" pitchFamily="34" charset="-79"/>
                        </a:rPr>
                        <a:t>גרשון הכהן, </a:t>
                      </a:r>
                      <a:r>
                        <a:rPr lang="he-IL" sz="1400" b="0" i="0" dirty="0">
                          <a:latin typeface="David" panose="020E0502060401010101" pitchFamily="34" charset="-79"/>
                          <a:cs typeface="David" panose="020E0502060401010101" pitchFamily="34" charset="-79"/>
                        </a:rPr>
                        <a:t>45 נ"ז עם מטלות, 8 נ"ז- חובת שמיעה בלבד (לבחירת החניך איפה יגיש מטלה), שילוב </a:t>
                      </a:r>
                      <a:r>
                        <a:rPr lang="he-IL" sz="1400" b="1" i="0" dirty="0">
                          <a:latin typeface="David" panose="020E0502060401010101" pitchFamily="34" charset="-79"/>
                          <a:cs typeface="David" panose="020E0502060401010101" pitchFamily="34" charset="-79"/>
                        </a:rPr>
                        <a:t>חניכים בינ"ל, </a:t>
                      </a:r>
                      <a:r>
                        <a:rPr lang="he-IL" sz="1400" b="0" i="0" dirty="0">
                          <a:latin typeface="David" panose="020E0502060401010101" pitchFamily="34" charset="-79"/>
                          <a:cs typeface="David" panose="020E0502060401010101" pitchFamily="34" charset="-79"/>
                        </a:rPr>
                        <a:t>הידיעון מחולק ע"פ </a:t>
                      </a:r>
                      <a:r>
                        <a:rPr lang="he-IL" sz="1400" b="1" i="0" dirty="0">
                          <a:latin typeface="David" panose="020E0502060401010101" pitchFamily="34" charset="-79"/>
                          <a:cs typeface="David" panose="020E0502060401010101" pitchFamily="34" charset="-79"/>
                        </a:rPr>
                        <a:t>עונות ולא ע"פ אשכולות </a:t>
                      </a:r>
                      <a:r>
                        <a:rPr lang="he-IL" sz="1400" b="0" i="0" dirty="0">
                          <a:latin typeface="David" panose="020E0502060401010101" pitchFamily="34" charset="-79"/>
                          <a:cs typeface="David" panose="020E0502060401010101" pitchFamily="34" charset="-79"/>
                        </a:rPr>
                        <a:t>(דורש הגדרת קורס שנתי), כלכלת ישראל וברודט הופך לחובה, כמו גם משפט חוקתי (ללא סוזי), סימולציה מסכמת מקבל קרדיט</a:t>
                      </a:r>
                    </a:p>
                  </a:txBody>
                  <a:tcPr marT="18000" marB="18000"/>
                </a:tc>
                <a:extLst>
                  <a:ext uri="{0D108BD9-81ED-4DB2-BD59-A6C34878D82A}">
                    <a16:rowId xmlns:a16="http://schemas.microsoft.com/office/drawing/2014/main" val="3835321074"/>
                  </a:ext>
                </a:extLst>
              </a:tr>
              <a:tr h="425915">
                <a:tc>
                  <a:txBody>
                    <a:bodyPr/>
                    <a:lstStyle/>
                    <a:p>
                      <a:pPr algn="ctr" rtl="1"/>
                      <a:r>
                        <a:rPr lang="he-IL" sz="1400" b="0" i="0" dirty="0">
                          <a:latin typeface="David" panose="020E0502060401010101" pitchFamily="34" charset="-79"/>
                          <a:cs typeface="David" panose="020E0502060401010101" pitchFamily="34" charset="-79"/>
                        </a:rPr>
                        <a:t>ל"ה</a:t>
                      </a:r>
                    </a:p>
                  </a:txBody>
                  <a:tcPr marT="18000" marB="18000" anchor="ctr"/>
                </a:tc>
                <a:tc>
                  <a:txBody>
                    <a:bodyPr/>
                    <a:lstStyle/>
                    <a:p>
                      <a:pPr algn="ctr" rtl="1"/>
                      <a:r>
                        <a:rPr lang="he-IL" sz="1400" b="0" i="0" dirty="0">
                          <a:latin typeface="David" panose="020E0502060401010101" pitchFamily="34" charset="-79"/>
                          <a:cs typeface="David" panose="020E0502060401010101" pitchFamily="34" charset="-79"/>
                        </a:rPr>
                        <a:t>55</a:t>
                      </a:r>
                    </a:p>
                  </a:txBody>
                  <a:tcPr marT="18000" marB="18000" anchor="ctr"/>
                </a:tc>
                <a:tc>
                  <a:txBody>
                    <a:bodyPr/>
                    <a:lstStyle/>
                    <a:p>
                      <a:pPr algn="ctr" rtl="1"/>
                      <a:r>
                        <a:rPr lang="he-IL" sz="1400" b="0" i="0" dirty="0">
                          <a:latin typeface="David" panose="020E0502060401010101" pitchFamily="34" charset="-79"/>
                          <a:cs typeface="David" panose="020E0502060401010101" pitchFamily="34" charset="-79"/>
                        </a:rPr>
                        <a:t>16</a:t>
                      </a:r>
                    </a:p>
                  </a:txBody>
                  <a:tcPr marT="18000" marB="18000" anchor="ctr"/>
                </a:tc>
                <a:tc>
                  <a:txBody>
                    <a:bodyPr/>
                    <a:lstStyle/>
                    <a:p>
                      <a:pPr rtl="1"/>
                      <a:r>
                        <a:rPr lang="he-IL" sz="1400" b="0" i="0" dirty="0">
                          <a:latin typeface="David" panose="020E0502060401010101" pitchFamily="34" charset="-79"/>
                          <a:cs typeface="David" panose="020E0502060401010101" pitchFamily="34" charset="-79"/>
                        </a:rPr>
                        <a:t>45 נ"ז עם מטלות, 10 נ"ז- חובת שמיעה בלבד, תחילת שיטת הסמינרים, עצם היותך חלק ממגמה מהווה קורס של 6 נ"ז (לכל מגמה של מנחה אקדמי- חברתי</a:t>
                      </a:r>
                      <a:r>
                        <a:rPr lang="en-US" sz="1400" b="0" i="0" dirty="0">
                          <a:latin typeface="David" panose="020E0502060401010101" pitchFamily="34" charset="-79"/>
                          <a:cs typeface="David" panose="020E0502060401010101" pitchFamily="34" charset="-79"/>
                        </a:rPr>
                        <a:t>/</a:t>
                      </a:r>
                      <a:r>
                        <a:rPr lang="he-IL" sz="1400" b="0" i="0" dirty="0">
                          <a:latin typeface="David" panose="020E0502060401010101" pitchFamily="34" charset="-79"/>
                          <a:cs typeface="David" panose="020E0502060401010101" pitchFamily="34" charset="-79"/>
                        </a:rPr>
                        <a:t>כלכלי- פרופ' גדעון פישמן, בטחוני</a:t>
                      </a:r>
                      <a:r>
                        <a:rPr lang="en-US" sz="1400" b="0" i="0" dirty="0">
                          <a:latin typeface="David" panose="020E0502060401010101" pitchFamily="34" charset="-79"/>
                          <a:cs typeface="David" panose="020E0502060401010101" pitchFamily="34" charset="-79"/>
                        </a:rPr>
                        <a:t>/</a:t>
                      </a:r>
                      <a:r>
                        <a:rPr lang="he-IL" sz="1400" b="0" i="0" dirty="0">
                          <a:latin typeface="David" panose="020E0502060401010101" pitchFamily="34" charset="-79"/>
                          <a:cs typeface="David" panose="020E0502060401010101" pitchFamily="34" charset="-79"/>
                        </a:rPr>
                        <a:t>מדיני- אבי בן-צבי</a:t>
                      </a:r>
                    </a:p>
                  </a:txBody>
                  <a:tcPr marT="18000" marB="18000"/>
                </a:tc>
                <a:extLst>
                  <a:ext uri="{0D108BD9-81ED-4DB2-BD59-A6C34878D82A}">
                    <a16:rowId xmlns:a16="http://schemas.microsoft.com/office/drawing/2014/main" val="1609251347"/>
                  </a:ext>
                </a:extLst>
              </a:tr>
              <a:tr h="212958">
                <a:tc>
                  <a:txBody>
                    <a:bodyPr/>
                    <a:lstStyle/>
                    <a:p>
                      <a:pPr algn="ctr" rtl="1"/>
                      <a:r>
                        <a:rPr lang="he-IL" sz="1400" b="0" i="0" dirty="0">
                          <a:latin typeface="David" panose="020E0502060401010101" pitchFamily="34" charset="-79"/>
                          <a:cs typeface="David" panose="020E0502060401010101" pitchFamily="34" charset="-79"/>
                        </a:rPr>
                        <a:t>ל"ו</a:t>
                      </a:r>
                    </a:p>
                  </a:txBody>
                  <a:tcPr marT="18000" marB="18000" anchor="ctr"/>
                </a:tc>
                <a:tc>
                  <a:txBody>
                    <a:bodyPr/>
                    <a:lstStyle/>
                    <a:p>
                      <a:pPr algn="ctr" rtl="1"/>
                      <a:r>
                        <a:rPr lang="he-IL" sz="1400" b="0" i="0" dirty="0">
                          <a:latin typeface="David" panose="020E0502060401010101" pitchFamily="34" charset="-79"/>
                          <a:cs typeface="David" panose="020E0502060401010101" pitchFamily="34" charset="-79"/>
                        </a:rPr>
                        <a:t>52</a:t>
                      </a:r>
                    </a:p>
                  </a:txBody>
                  <a:tcPr marT="18000" marB="18000" anchor="ctr"/>
                </a:tc>
                <a:tc>
                  <a:txBody>
                    <a:bodyPr/>
                    <a:lstStyle/>
                    <a:p>
                      <a:pPr algn="ctr" rtl="1"/>
                      <a:r>
                        <a:rPr lang="he-IL" sz="1400" b="0" i="0" dirty="0">
                          <a:latin typeface="David" panose="020E0502060401010101" pitchFamily="34" charset="-79"/>
                          <a:cs typeface="David" panose="020E0502060401010101" pitchFamily="34" charset="-79"/>
                        </a:rPr>
                        <a:t>15</a:t>
                      </a:r>
                    </a:p>
                  </a:txBody>
                  <a:tcPr marT="18000" marB="18000" anchor="ctr"/>
                </a:tc>
                <a:tc>
                  <a:txBody>
                    <a:bodyPr/>
                    <a:lstStyle/>
                    <a:p>
                      <a:pPr rtl="1"/>
                      <a:r>
                        <a:rPr lang="he-IL" sz="1400" b="0" i="0" dirty="0">
                          <a:latin typeface="David" panose="020E0502060401010101" pitchFamily="34" charset="-79"/>
                          <a:cs typeface="David" panose="020E0502060401010101" pitchFamily="34" charset="-79"/>
                        </a:rPr>
                        <a:t>46 נ"ז עם מטלות, קיום סימולציה חברתית עם נ"ז, סדנת מחקר (קורס בחירה למי שעושה תזה)</a:t>
                      </a:r>
                    </a:p>
                  </a:txBody>
                  <a:tcPr marT="18000" marB="18000"/>
                </a:tc>
                <a:extLst>
                  <a:ext uri="{0D108BD9-81ED-4DB2-BD59-A6C34878D82A}">
                    <a16:rowId xmlns:a16="http://schemas.microsoft.com/office/drawing/2014/main" val="230016122"/>
                  </a:ext>
                </a:extLst>
              </a:tr>
              <a:tr h="212958">
                <a:tc>
                  <a:txBody>
                    <a:bodyPr/>
                    <a:lstStyle/>
                    <a:p>
                      <a:pPr algn="ctr" rtl="1"/>
                      <a:r>
                        <a:rPr lang="he-IL" sz="1400" b="0" i="0" dirty="0">
                          <a:latin typeface="David" panose="020E0502060401010101" pitchFamily="34" charset="-79"/>
                          <a:cs typeface="David" panose="020E0502060401010101" pitchFamily="34" charset="-79"/>
                        </a:rPr>
                        <a:t>ל"ז</a:t>
                      </a:r>
                    </a:p>
                  </a:txBody>
                  <a:tcPr marT="18000" marB="18000" anchor="ctr"/>
                </a:tc>
                <a:tc>
                  <a:txBody>
                    <a:bodyPr/>
                    <a:lstStyle/>
                    <a:p>
                      <a:pPr algn="ctr" rtl="1"/>
                      <a:r>
                        <a:rPr lang="he-IL" sz="1400" b="0" i="0" dirty="0">
                          <a:latin typeface="David" panose="020E0502060401010101" pitchFamily="34" charset="-79"/>
                          <a:cs typeface="David" panose="020E0502060401010101" pitchFamily="34" charset="-79"/>
                        </a:rPr>
                        <a:t>50</a:t>
                      </a:r>
                    </a:p>
                  </a:txBody>
                  <a:tcPr marT="18000" marB="18000" anchor="ctr"/>
                </a:tc>
                <a:tc>
                  <a:txBody>
                    <a:bodyPr/>
                    <a:lstStyle/>
                    <a:p>
                      <a:pPr algn="ctr" rtl="1"/>
                      <a:r>
                        <a:rPr lang="he-IL" sz="1400" b="0" i="0" dirty="0">
                          <a:latin typeface="David" panose="020E0502060401010101" pitchFamily="34" charset="-79"/>
                          <a:cs typeface="David" panose="020E0502060401010101" pitchFamily="34" charset="-79"/>
                        </a:rPr>
                        <a:t>16</a:t>
                      </a:r>
                    </a:p>
                  </a:txBody>
                  <a:tcPr marT="18000" marB="18000" anchor="ctr"/>
                </a:tc>
                <a:tc>
                  <a:txBody>
                    <a:bodyPr/>
                    <a:lstStyle/>
                    <a:p>
                      <a:pPr rtl="1"/>
                      <a:r>
                        <a:rPr lang="he-IL" sz="1400" b="0" i="0" dirty="0">
                          <a:latin typeface="David" panose="020E0502060401010101" pitchFamily="34" charset="-79"/>
                          <a:cs typeface="David" panose="020E0502060401010101" pitchFamily="34" charset="-79"/>
                        </a:rPr>
                        <a:t>45 נ"ז עם מטלות. יום אחד מתחיל ב 10:30 עד 18:00, מרכז המחקר בידיעון, סימולציה בנושא אירן, נכנס סיור ירושלים, תחילת סוזי נבות</a:t>
                      </a:r>
                    </a:p>
                  </a:txBody>
                  <a:tcPr marT="18000" marB="18000"/>
                </a:tc>
                <a:extLst>
                  <a:ext uri="{0D108BD9-81ED-4DB2-BD59-A6C34878D82A}">
                    <a16:rowId xmlns:a16="http://schemas.microsoft.com/office/drawing/2014/main" val="1239543255"/>
                  </a:ext>
                </a:extLst>
              </a:tr>
              <a:tr h="212958">
                <a:tc>
                  <a:txBody>
                    <a:bodyPr/>
                    <a:lstStyle/>
                    <a:p>
                      <a:pPr algn="ctr" rtl="1"/>
                      <a:r>
                        <a:rPr lang="he-IL" sz="1400" b="0" i="0" dirty="0">
                          <a:latin typeface="David" panose="020E0502060401010101" pitchFamily="34" charset="-79"/>
                          <a:cs typeface="David" panose="020E0502060401010101" pitchFamily="34" charset="-79"/>
                        </a:rPr>
                        <a:t>ל"ח</a:t>
                      </a:r>
                    </a:p>
                  </a:txBody>
                  <a:tcPr marT="18000" marB="18000" anchor="ctr"/>
                </a:tc>
                <a:tc>
                  <a:txBody>
                    <a:bodyPr/>
                    <a:lstStyle/>
                    <a:p>
                      <a:pPr algn="ctr" rtl="1"/>
                      <a:r>
                        <a:rPr lang="he-IL" sz="1400" b="0" i="0" dirty="0">
                          <a:latin typeface="David" panose="020E0502060401010101" pitchFamily="34" charset="-79"/>
                          <a:cs typeface="David" panose="020E0502060401010101" pitchFamily="34" charset="-79"/>
                        </a:rPr>
                        <a:t>56</a:t>
                      </a:r>
                    </a:p>
                  </a:txBody>
                  <a:tcPr marT="18000" marB="18000" anchor="ctr"/>
                </a:tc>
                <a:tc>
                  <a:txBody>
                    <a:bodyPr/>
                    <a:lstStyle/>
                    <a:p>
                      <a:pPr algn="ctr" rtl="1"/>
                      <a:r>
                        <a:rPr lang="he-IL" sz="1400" b="0" i="0" dirty="0">
                          <a:latin typeface="David" panose="020E0502060401010101" pitchFamily="34" charset="-79"/>
                          <a:cs typeface="David" panose="020E0502060401010101" pitchFamily="34" charset="-79"/>
                        </a:rPr>
                        <a:t>18</a:t>
                      </a:r>
                    </a:p>
                  </a:txBody>
                  <a:tcPr marT="18000" marB="18000" anchor="ctr"/>
                </a:tc>
                <a:tc>
                  <a:txBody>
                    <a:bodyPr/>
                    <a:lstStyle/>
                    <a:p>
                      <a:pPr rtl="1"/>
                      <a:r>
                        <a:rPr lang="he-IL" sz="1400" b="0" i="0" dirty="0">
                          <a:latin typeface="David" panose="020E0502060401010101" pitchFamily="34" charset="-79"/>
                          <a:cs typeface="David" panose="020E0502060401010101" pitchFamily="34" charset="-79"/>
                        </a:rPr>
                        <a:t>52 עם מטלות, ירד 'עיגול' דמות הבוגר מהידיעון, בנוסף לסימולציה על אירן קיימת סימולציה מדינית</a:t>
                      </a:r>
                      <a:r>
                        <a:rPr lang="en-US" sz="1400" b="0" i="0" dirty="0">
                          <a:latin typeface="David" panose="020E0502060401010101" pitchFamily="34" charset="-79"/>
                          <a:cs typeface="David" panose="020E0502060401010101" pitchFamily="34" charset="-79"/>
                        </a:rPr>
                        <a:t>/</a:t>
                      </a:r>
                      <a:r>
                        <a:rPr lang="he-IL" sz="1400" b="0" i="0" dirty="0">
                          <a:latin typeface="David" panose="020E0502060401010101" pitchFamily="34" charset="-79"/>
                          <a:cs typeface="David" panose="020E0502060401010101" pitchFamily="34" charset="-79"/>
                        </a:rPr>
                        <a:t>חברתית</a:t>
                      </a:r>
                    </a:p>
                  </a:txBody>
                  <a:tcPr marT="18000" marB="18000"/>
                </a:tc>
                <a:extLst>
                  <a:ext uri="{0D108BD9-81ED-4DB2-BD59-A6C34878D82A}">
                    <a16:rowId xmlns:a16="http://schemas.microsoft.com/office/drawing/2014/main" val="3446687046"/>
                  </a:ext>
                </a:extLst>
              </a:tr>
              <a:tr h="212958">
                <a:tc>
                  <a:txBody>
                    <a:bodyPr/>
                    <a:lstStyle/>
                    <a:p>
                      <a:pPr algn="ctr" rtl="1"/>
                      <a:r>
                        <a:rPr lang="he-IL" sz="1400" b="0" i="0" dirty="0">
                          <a:latin typeface="David" panose="020E0502060401010101" pitchFamily="34" charset="-79"/>
                          <a:cs typeface="David" panose="020E0502060401010101" pitchFamily="34" charset="-79"/>
                        </a:rPr>
                        <a:t>ל"ט</a:t>
                      </a:r>
                    </a:p>
                  </a:txBody>
                  <a:tcPr marT="18000" marB="18000" anchor="ctr"/>
                </a:tc>
                <a:tc>
                  <a:txBody>
                    <a:bodyPr/>
                    <a:lstStyle/>
                    <a:p>
                      <a:pPr algn="ctr" rtl="1"/>
                      <a:r>
                        <a:rPr lang="he-IL" sz="1400" b="0" i="0" dirty="0">
                          <a:latin typeface="David" panose="020E0502060401010101" pitchFamily="34" charset="-79"/>
                          <a:cs typeface="David" panose="020E0502060401010101" pitchFamily="34" charset="-79"/>
                        </a:rPr>
                        <a:t>48</a:t>
                      </a:r>
                    </a:p>
                  </a:txBody>
                  <a:tcPr marT="18000" marB="18000" anchor="ctr"/>
                </a:tc>
                <a:tc>
                  <a:txBody>
                    <a:bodyPr/>
                    <a:lstStyle/>
                    <a:p>
                      <a:pPr algn="ctr" rtl="1"/>
                      <a:r>
                        <a:rPr lang="he-IL" sz="1400" b="0" i="0" dirty="0">
                          <a:latin typeface="David" panose="020E0502060401010101" pitchFamily="34" charset="-79"/>
                          <a:cs typeface="David" panose="020E0502060401010101" pitchFamily="34" charset="-79"/>
                        </a:rPr>
                        <a:t>20</a:t>
                      </a:r>
                    </a:p>
                  </a:txBody>
                  <a:tcPr marT="18000" marB="18000" anchor="ctr"/>
                </a:tc>
                <a:tc>
                  <a:txBody>
                    <a:bodyPr/>
                    <a:lstStyle/>
                    <a:p>
                      <a:pPr rtl="1"/>
                      <a:r>
                        <a:rPr lang="he-IL" sz="1400" b="0" i="0" dirty="0">
                          <a:latin typeface="David" panose="020E0502060401010101" pitchFamily="34" charset="-79"/>
                          <a:cs typeface="David" panose="020E0502060401010101" pitchFamily="34" charset="-79"/>
                        </a:rPr>
                        <a:t>סיורי מודיעין, סיורי מערכת אכיפת החוק וזרועות צה"ל נכנסו לקורס סיורי בטל"ם, </a:t>
                      </a:r>
                      <a:r>
                        <a:rPr lang="he-IL" sz="1400" b="0" i="0" dirty="0" err="1">
                          <a:latin typeface="David" panose="020E0502060401010101" pitchFamily="34" charset="-79"/>
                          <a:cs typeface="David" panose="020E0502060401010101" pitchFamily="34" charset="-79"/>
                        </a:rPr>
                        <a:t>אדיג'ס</a:t>
                      </a:r>
                      <a:r>
                        <a:rPr lang="he-IL" sz="1400" b="0" i="0" dirty="0">
                          <a:latin typeface="David" panose="020E0502060401010101" pitchFamily="34" charset="-79"/>
                          <a:cs typeface="David" panose="020E0502060401010101" pitchFamily="34" charset="-79"/>
                        </a:rPr>
                        <a:t> לראשונה במסגרת אשכול בכירות</a:t>
                      </a:r>
                    </a:p>
                  </a:txBody>
                  <a:tcPr marT="18000" marB="18000"/>
                </a:tc>
                <a:extLst>
                  <a:ext uri="{0D108BD9-81ED-4DB2-BD59-A6C34878D82A}">
                    <a16:rowId xmlns:a16="http://schemas.microsoft.com/office/drawing/2014/main" val="336779510"/>
                  </a:ext>
                </a:extLst>
              </a:tr>
              <a:tr h="425915">
                <a:tc>
                  <a:txBody>
                    <a:bodyPr/>
                    <a:lstStyle/>
                    <a:p>
                      <a:pPr algn="ctr" rtl="1"/>
                      <a:r>
                        <a:rPr lang="he-IL" sz="1400" b="0" i="0" dirty="0">
                          <a:latin typeface="David" panose="020E0502060401010101" pitchFamily="34" charset="-79"/>
                          <a:cs typeface="David" panose="020E0502060401010101" pitchFamily="34" charset="-79"/>
                        </a:rPr>
                        <a:t>מ</a:t>
                      </a:r>
                    </a:p>
                  </a:txBody>
                  <a:tcPr marT="18000" marB="18000" anchor="ctr">
                    <a:lnB w="12700" cap="flat" cmpd="sng" algn="ctr">
                      <a:solidFill>
                        <a:schemeClr val="tx1"/>
                      </a:solidFill>
                      <a:prstDash val="solid"/>
                      <a:round/>
                      <a:headEnd type="none" w="med" len="med"/>
                      <a:tailEnd type="none" w="med" len="med"/>
                    </a:lnB>
                  </a:tcPr>
                </a:tc>
                <a:tc>
                  <a:txBody>
                    <a:bodyPr/>
                    <a:lstStyle/>
                    <a:p>
                      <a:pPr algn="ctr" rtl="1"/>
                      <a:r>
                        <a:rPr lang="he-IL" sz="1400" b="0" i="0" dirty="0">
                          <a:latin typeface="David" panose="020E0502060401010101" pitchFamily="34" charset="-79"/>
                          <a:cs typeface="David" panose="020E0502060401010101" pitchFamily="34" charset="-79"/>
                        </a:rPr>
                        <a:t>53</a:t>
                      </a:r>
                    </a:p>
                  </a:txBody>
                  <a:tcPr marT="18000" marB="18000" anchor="ctr">
                    <a:lnB w="12700" cap="flat" cmpd="sng" algn="ctr">
                      <a:solidFill>
                        <a:schemeClr val="tx1"/>
                      </a:solidFill>
                      <a:prstDash val="solid"/>
                      <a:round/>
                      <a:headEnd type="none" w="med" len="med"/>
                      <a:tailEnd type="none" w="med" len="med"/>
                    </a:lnB>
                  </a:tcPr>
                </a:tc>
                <a:tc>
                  <a:txBody>
                    <a:bodyPr/>
                    <a:lstStyle/>
                    <a:p>
                      <a:pPr algn="ctr" rtl="1"/>
                      <a:r>
                        <a:rPr lang="he-IL" sz="1400" b="0" i="0" dirty="0">
                          <a:latin typeface="David" panose="020E0502060401010101" pitchFamily="34" charset="-79"/>
                          <a:cs typeface="David" panose="020E0502060401010101" pitchFamily="34" charset="-79"/>
                        </a:rPr>
                        <a:t>18</a:t>
                      </a:r>
                    </a:p>
                  </a:txBody>
                  <a:tcPr marT="18000" marB="18000" anchor="ctr">
                    <a:lnB w="12700" cap="flat" cmpd="sng" algn="ctr">
                      <a:solidFill>
                        <a:schemeClr val="tx1"/>
                      </a:solidFill>
                      <a:prstDash val="solid"/>
                      <a:round/>
                      <a:headEnd type="none" w="med" len="med"/>
                      <a:tailEnd type="none" w="med" len="med"/>
                    </a:lnB>
                  </a:tcPr>
                </a:tc>
                <a:tc>
                  <a:txBody>
                    <a:bodyPr/>
                    <a:lstStyle/>
                    <a:p>
                      <a:pPr rtl="1"/>
                      <a:r>
                        <a:rPr lang="he-IL" sz="1400" b="0" i="0" kern="1200" dirty="0">
                          <a:solidFill>
                            <a:srgbClr val="FF0000"/>
                          </a:solidFill>
                          <a:latin typeface="David" panose="020E0502060401010101" pitchFamily="34" charset="-79"/>
                          <a:ea typeface="+mn-ea"/>
                          <a:cs typeface="David" panose="020E0502060401010101" pitchFamily="34" charset="-79"/>
                        </a:rPr>
                        <a:t>יוסי </a:t>
                      </a:r>
                      <a:r>
                        <a:rPr lang="he-IL" sz="1400" b="0" i="0" kern="1200" dirty="0" err="1">
                          <a:solidFill>
                            <a:srgbClr val="FF0000"/>
                          </a:solidFill>
                          <a:latin typeface="David" panose="020E0502060401010101" pitchFamily="34" charset="-79"/>
                          <a:ea typeface="+mn-ea"/>
                          <a:cs typeface="David" panose="020E0502060401010101" pitchFamily="34" charset="-79"/>
                        </a:rPr>
                        <a:t>ביידץ</a:t>
                      </a:r>
                      <a:r>
                        <a:rPr lang="he-IL" sz="1400" b="0" i="0" dirty="0">
                          <a:latin typeface="David" panose="020E0502060401010101" pitchFamily="34" charset="-79"/>
                          <a:cs typeface="David" panose="020E0502060401010101" pitchFamily="34" charset="-79"/>
                        </a:rPr>
                        <a:t>, נכנסו קורסי המפעל הציוני א ו- ב, וכן סמינר צבא-חברה, קורס ממד הסייבר, </a:t>
                      </a:r>
                      <a:r>
                        <a:rPr lang="he-IL" sz="1400" b="1" i="0" dirty="0">
                          <a:latin typeface="David" panose="020E0502060401010101" pitchFamily="34" charset="-79"/>
                          <a:cs typeface="David" panose="020E0502060401010101" pitchFamily="34" charset="-79"/>
                        </a:rPr>
                        <a:t>קורס סיור לארה"ב </a:t>
                      </a:r>
                      <a:r>
                        <a:rPr lang="he-IL" sz="1400" b="1" i="0" dirty="0" err="1">
                          <a:latin typeface="David" panose="020E0502060401010101" pitchFamily="34" charset="-79"/>
                          <a:cs typeface="David" panose="020E0502060401010101" pitchFamily="34" charset="-79"/>
                        </a:rPr>
                        <a:t>אוקדם</a:t>
                      </a:r>
                      <a:r>
                        <a:rPr lang="he-IL" sz="1400" b="1" i="0" dirty="0">
                          <a:latin typeface="David" panose="020E0502060401010101" pitchFamily="34" charset="-79"/>
                          <a:cs typeface="David" panose="020E0502060401010101" pitchFamily="34" charset="-79"/>
                        </a:rPr>
                        <a:t>, </a:t>
                      </a:r>
                      <a:r>
                        <a:rPr lang="he-IL" sz="1400" b="0" i="0" dirty="0">
                          <a:latin typeface="David" panose="020E0502060401010101" pitchFamily="34" charset="-79"/>
                          <a:cs typeface="David" panose="020E0502060401010101" pitchFamily="34" charset="-79"/>
                        </a:rPr>
                        <a:t>תחילת מסע אישי לחברה, מדיניות חוץ וסימולציה מדינית אוחדו לקורס, הוגדרו למרכז מחקר נושאים בהם יעסוק בשנת העבודה</a:t>
                      </a:r>
                    </a:p>
                  </a:txBody>
                  <a:tcPr marT="18000" marB="18000"/>
                </a:tc>
                <a:extLst>
                  <a:ext uri="{0D108BD9-81ED-4DB2-BD59-A6C34878D82A}">
                    <a16:rowId xmlns:a16="http://schemas.microsoft.com/office/drawing/2014/main" val="409802690"/>
                  </a:ext>
                </a:extLst>
              </a:tr>
              <a:tr h="212958">
                <a:tc>
                  <a:txBody>
                    <a:bodyPr/>
                    <a:lstStyle/>
                    <a:p>
                      <a:pPr algn="ctr" rtl="1"/>
                      <a:r>
                        <a:rPr lang="he-IL" sz="1400" b="0" i="0" dirty="0">
                          <a:latin typeface="David" panose="020E0502060401010101" pitchFamily="34" charset="-79"/>
                          <a:cs typeface="David" panose="020E0502060401010101" pitchFamily="34" charset="-79"/>
                        </a:rPr>
                        <a:t>מ"א</a:t>
                      </a:r>
                    </a:p>
                  </a:txBody>
                  <a:tcPr marT="18000" marB="18000" anchor="ctr">
                    <a:lnT w="12700" cap="flat" cmpd="sng" algn="ctr">
                      <a:solidFill>
                        <a:schemeClr val="tx1"/>
                      </a:solidFill>
                      <a:prstDash val="solid"/>
                      <a:round/>
                      <a:headEnd type="none" w="med" len="med"/>
                      <a:tailEnd type="none" w="med" len="med"/>
                    </a:lnT>
                  </a:tcPr>
                </a:tc>
                <a:tc>
                  <a:txBody>
                    <a:bodyPr/>
                    <a:lstStyle/>
                    <a:p>
                      <a:pPr algn="ctr" rtl="1"/>
                      <a:r>
                        <a:rPr lang="he-IL" sz="1400" b="1" i="0" dirty="0">
                          <a:solidFill>
                            <a:schemeClr val="accent2"/>
                          </a:solidFill>
                          <a:effectLst/>
                          <a:latin typeface="David" panose="020E0502060401010101" pitchFamily="34" charset="-79"/>
                          <a:cs typeface="David" panose="020E0502060401010101" pitchFamily="34" charset="-79"/>
                        </a:rPr>
                        <a:t>45</a:t>
                      </a:r>
                    </a:p>
                  </a:txBody>
                  <a:tcPr marT="18000" marB="18000" anchor="ctr">
                    <a:lnT w="12700" cap="flat" cmpd="sng" algn="ctr">
                      <a:solidFill>
                        <a:schemeClr val="tx1"/>
                      </a:solidFill>
                      <a:prstDash val="solid"/>
                      <a:round/>
                      <a:headEnd type="none" w="med" len="med"/>
                      <a:tailEnd type="none" w="med" len="med"/>
                    </a:lnT>
                  </a:tcPr>
                </a:tc>
                <a:tc>
                  <a:txBody>
                    <a:bodyPr/>
                    <a:lstStyle/>
                    <a:p>
                      <a:pPr algn="ctr" rtl="1"/>
                      <a:r>
                        <a:rPr lang="he-IL" sz="1400" b="1" i="0" dirty="0">
                          <a:solidFill>
                            <a:schemeClr val="accent2"/>
                          </a:solidFill>
                          <a:effectLst/>
                          <a:latin typeface="David" panose="020E0502060401010101" pitchFamily="34" charset="-79"/>
                          <a:cs typeface="David" panose="020E0502060401010101" pitchFamily="34" charset="-79"/>
                        </a:rPr>
                        <a:t>14</a:t>
                      </a:r>
                    </a:p>
                  </a:txBody>
                  <a:tcPr marT="18000" marB="18000" anchor="ctr">
                    <a:lnT w="12700" cap="flat" cmpd="sng" algn="ctr">
                      <a:solidFill>
                        <a:schemeClr val="tx1"/>
                      </a:solidFill>
                      <a:prstDash val="solid"/>
                      <a:round/>
                      <a:headEnd type="none" w="med" len="med"/>
                      <a:tailEnd type="none" w="med" len="med"/>
                    </a:lnT>
                  </a:tcPr>
                </a:tc>
                <a:tc>
                  <a:txBody>
                    <a:bodyPr/>
                    <a:lstStyle/>
                    <a:p>
                      <a:pPr rtl="1"/>
                      <a:r>
                        <a:rPr lang="he-IL" sz="1400" b="0" i="0" dirty="0">
                          <a:latin typeface="David" panose="020E0502060401010101" pitchFamily="34" charset="-79"/>
                          <a:cs typeface="David" panose="020E0502060401010101" pitchFamily="34" charset="-79"/>
                        </a:rPr>
                        <a:t>תחילת יישום מב"ל כתנאי לתא"ל, ירידה בהיקף צבירת  נ"ז, גישות ואסכולות- רק למי שעושה תזה</a:t>
                      </a:r>
                    </a:p>
                  </a:txBody>
                  <a:tcPr marT="18000" marB="18000"/>
                </a:tc>
                <a:extLst>
                  <a:ext uri="{0D108BD9-81ED-4DB2-BD59-A6C34878D82A}">
                    <a16:rowId xmlns:a16="http://schemas.microsoft.com/office/drawing/2014/main" val="2781764897"/>
                  </a:ext>
                </a:extLst>
              </a:tr>
              <a:tr h="212958">
                <a:tc>
                  <a:txBody>
                    <a:bodyPr/>
                    <a:lstStyle/>
                    <a:p>
                      <a:pPr algn="ctr" rtl="1"/>
                      <a:r>
                        <a:rPr lang="he-IL" sz="1400" b="0" i="0" dirty="0">
                          <a:latin typeface="David" panose="020E0502060401010101" pitchFamily="34" charset="-79"/>
                          <a:cs typeface="David" panose="020E0502060401010101" pitchFamily="34" charset="-79"/>
                        </a:rPr>
                        <a:t>מ"ב</a:t>
                      </a:r>
                    </a:p>
                  </a:txBody>
                  <a:tcPr marT="18000" marB="18000" anchor="ctr"/>
                </a:tc>
                <a:tc>
                  <a:txBody>
                    <a:bodyPr/>
                    <a:lstStyle/>
                    <a:p>
                      <a:pPr algn="ctr" rtl="1"/>
                      <a:r>
                        <a:rPr lang="he-IL" sz="1400" b="1" i="0" dirty="0">
                          <a:solidFill>
                            <a:schemeClr val="accent2"/>
                          </a:solidFill>
                          <a:effectLst/>
                          <a:latin typeface="David" panose="020E0502060401010101" pitchFamily="34" charset="-79"/>
                          <a:cs typeface="David" panose="020E0502060401010101" pitchFamily="34" charset="-79"/>
                        </a:rPr>
                        <a:t>43</a:t>
                      </a:r>
                    </a:p>
                  </a:txBody>
                  <a:tcPr marT="18000" marB="18000" anchor="ctr"/>
                </a:tc>
                <a:tc>
                  <a:txBody>
                    <a:bodyPr/>
                    <a:lstStyle/>
                    <a:p>
                      <a:pPr algn="ctr" rtl="1"/>
                      <a:r>
                        <a:rPr lang="he-IL" sz="1400" b="1" i="0" dirty="0">
                          <a:solidFill>
                            <a:schemeClr val="accent2"/>
                          </a:solidFill>
                          <a:effectLst/>
                          <a:latin typeface="David" panose="020E0502060401010101" pitchFamily="34" charset="-79"/>
                          <a:cs typeface="David" panose="020E0502060401010101" pitchFamily="34" charset="-79"/>
                        </a:rPr>
                        <a:t>13</a:t>
                      </a:r>
                    </a:p>
                  </a:txBody>
                  <a:tcPr marT="18000" marB="18000" anchor="ctr"/>
                </a:tc>
                <a:tc>
                  <a:txBody>
                    <a:bodyPr/>
                    <a:lstStyle/>
                    <a:p>
                      <a:pPr rtl="1"/>
                      <a:r>
                        <a:rPr lang="he-IL" sz="1400" b="0" i="0" dirty="0">
                          <a:latin typeface="David" panose="020E0502060401010101" pitchFamily="34" charset="-79"/>
                          <a:cs typeface="David" panose="020E0502060401010101" pitchFamily="34" charset="-79"/>
                        </a:rPr>
                        <a:t>תרגיל מסכם מהווה 15% מציון החניך במב"ל, קיום תרגיל מחשבה חברתי, יצירת חטיבת לימוד-  מע' למידה לאומיות ואסטרטגיה</a:t>
                      </a:r>
                    </a:p>
                  </a:txBody>
                  <a:tcPr marT="18000" marB="18000"/>
                </a:tc>
                <a:extLst>
                  <a:ext uri="{0D108BD9-81ED-4DB2-BD59-A6C34878D82A}">
                    <a16:rowId xmlns:a16="http://schemas.microsoft.com/office/drawing/2014/main" val="3648787729"/>
                  </a:ext>
                </a:extLst>
              </a:tr>
              <a:tr h="212958">
                <a:tc>
                  <a:txBody>
                    <a:bodyPr/>
                    <a:lstStyle/>
                    <a:p>
                      <a:pPr algn="ctr" rtl="1"/>
                      <a:r>
                        <a:rPr lang="he-IL" sz="1400" b="0" i="0" dirty="0">
                          <a:latin typeface="David" panose="020E0502060401010101" pitchFamily="34" charset="-79"/>
                          <a:cs typeface="David" panose="020E0502060401010101" pitchFamily="34" charset="-79"/>
                        </a:rPr>
                        <a:t>מ"ג</a:t>
                      </a:r>
                    </a:p>
                  </a:txBody>
                  <a:tcPr marT="18000" marB="18000" anchor="ctr"/>
                </a:tc>
                <a:tc>
                  <a:txBody>
                    <a:bodyPr/>
                    <a:lstStyle/>
                    <a:p>
                      <a:pPr algn="ctr" rtl="1"/>
                      <a:r>
                        <a:rPr lang="he-IL" sz="1400" b="1" i="0" dirty="0">
                          <a:solidFill>
                            <a:schemeClr val="accent2"/>
                          </a:solidFill>
                          <a:effectLst/>
                          <a:latin typeface="David" panose="020E0502060401010101" pitchFamily="34" charset="-79"/>
                          <a:cs typeface="David" panose="020E0502060401010101" pitchFamily="34" charset="-79"/>
                        </a:rPr>
                        <a:t>42</a:t>
                      </a:r>
                    </a:p>
                  </a:txBody>
                  <a:tcPr marT="18000" marB="18000" anchor="ctr"/>
                </a:tc>
                <a:tc>
                  <a:txBody>
                    <a:bodyPr/>
                    <a:lstStyle/>
                    <a:p>
                      <a:pPr algn="ctr" rtl="1"/>
                      <a:r>
                        <a:rPr lang="he-IL" sz="1400" b="1" i="0" dirty="0">
                          <a:solidFill>
                            <a:schemeClr val="accent2"/>
                          </a:solidFill>
                          <a:effectLst/>
                          <a:latin typeface="David" panose="020E0502060401010101" pitchFamily="34" charset="-79"/>
                          <a:cs typeface="David" panose="020E0502060401010101" pitchFamily="34" charset="-79"/>
                        </a:rPr>
                        <a:t>12</a:t>
                      </a:r>
                    </a:p>
                  </a:txBody>
                  <a:tcPr marT="18000" marB="18000" anchor="ctr"/>
                </a:tc>
                <a:tc>
                  <a:txBody>
                    <a:bodyPr/>
                    <a:lstStyle/>
                    <a:p>
                      <a:pPr rtl="1"/>
                      <a:r>
                        <a:rPr lang="he-IL" sz="1400" b="0" i="0" kern="1200" dirty="0">
                          <a:solidFill>
                            <a:srgbClr val="FF0000"/>
                          </a:solidFill>
                          <a:latin typeface="David" panose="020E0502060401010101" pitchFamily="34" charset="-79"/>
                          <a:ea typeface="+mn-ea"/>
                          <a:cs typeface="David" panose="020E0502060401010101" pitchFamily="34" charset="-79"/>
                        </a:rPr>
                        <a:t>תמיר היימן</a:t>
                      </a:r>
                      <a:r>
                        <a:rPr lang="he-IL" sz="1400" b="0" i="0" dirty="0">
                          <a:latin typeface="David" panose="020E0502060401010101" pitchFamily="34" charset="-79"/>
                          <a:cs typeface="David" panose="020E0502060401010101" pitchFamily="34" charset="-79"/>
                        </a:rPr>
                        <a:t>, חיזוק קורס אסטרטגיה, קורסי בחירה- פילוסופיה</a:t>
                      </a:r>
                      <a:r>
                        <a:rPr lang="en-US" sz="1400" b="0" i="0" dirty="0">
                          <a:latin typeface="David" panose="020E0502060401010101" pitchFamily="34" charset="-79"/>
                          <a:cs typeface="David" panose="020E0502060401010101" pitchFamily="34" charset="-79"/>
                        </a:rPr>
                        <a:t>/</a:t>
                      </a:r>
                      <a:r>
                        <a:rPr lang="he-IL" sz="1400" b="0" i="0" dirty="0">
                          <a:latin typeface="David" panose="020E0502060401010101" pitchFamily="34" charset="-79"/>
                          <a:cs typeface="David" panose="020E0502060401010101" pitchFamily="34" charset="-79"/>
                        </a:rPr>
                        <a:t>מנהל ציבורי (טוב למי שמשרת בשירות הציבורי  בהתמודדות על תפקידים)</a:t>
                      </a:r>
                    </a:p>
                  </a:txBody>
                  <a:tcPr marT="18000" marB="18000"/>
                </a:tc>
                <a:extLst>
                  <a:ext uri="{0D108BD9-81ED-4DB2-BD59-A6C34878D82A}">
                    <a16:rowId xmlns:a16="http://schemas.microsoft.com/office/drawing/2014/main" val="3018282076"/>
                  </a:ext>
                </a:extLst>
              </a:tr>
              <a:tr h="212958">
                <a:tc>
                  <a:txBody>
                    <a:bodyPr/>
                    <a:lstStyle/>
                    <a:p>
                      <a:pPr algn="ctr" rtl="1"/>
                      <a:r>
                        <a:rPr lang="he-IL" sz="1400" b="0" i="0" dirty="0">
                          <a:latin typeface="David" panose="020E0502060401010101" pitchFamily="34" charset="-79"/>
                          <a:cs typeface="David" panose="020E0502060401010101" pitchFamily="34" charset="-79"/>
                        </a:rPr>
                        <a:t>מ"ד</a:t>
                      </a:r>
                    </a:p>
                  </a:txBody>
                  <a:tcPr marT="18000" marB="18000" anchor="ctr"/>
                </a:tc>
                <a:tc>
                  <a:txBody>
                    <a:bodyPr/>
                    <a:lstStyle/>
                    <a:p>
                      <a:pPr algn="ctr" rtl="1"/>
                      <a:r>
                        <a:rPr lang="he-IL" sz="1400" b="1" i="0" dirty="0">
                          <a:solidFill>
                            <a:schemeClr val="accent2"/>
                          </a:solidFill>
                          <a:effectLst/>
                          <a:latin typeface="David" panose="020E0502060401010101" pitchFamily="34" charset="-79"/>
                          <a:cs typeface="David" panose="020E0502060401010101" pitchFamily="34" charset="-79"/>
                        </a:rPr>
                        <a:t>44</a:t>
                      </a:r>
                    </a:p>
                  </a:txBody>
                  <a:tcPr marT="18000" marB="18000" anchor="ctr"/>
                </a:tc>
                <a:tc>
                  <a:txBody>
                    <a:bodyPr/>
                    <a:lstStyle/>
                    <a:p>
                      <a:pPr algn="ctr" rtl="1"/>
                      <a:r>
                        <a:rPr lang="he-IL" sz="1400" b="1" i="0" dirty="0">
                          <a:solidFill>
                            <a:schemeClr val="accent2"/>
                          </a:solidFill>
                          <a:effectLst/>
                          <a:latin typeface="David" panose="020E0502060401010101" pitchFamily="34" charset="-79"/>
                          <a:cs typeface="David" panose="020E0502060401010101" pitchFamily="34" charset="-79"/>
                        </a:rPr>
                        <a:t>12</a:t>
                      </a:r>
                    </a:p>
                  </a:txBody>
                  <a:tcPr marT="18000" marB="18000" anchor="ctr"/>
                </a:tc>
                <a:tc>
                  <a:txBody>
                    <a:bodyPr/>
                    <a:lstStyle/>
                    <a:p>
                      <a:pPr rtl="1"/>
                      <a:r>
                        <a:rPr lang="he-IL" sz="1400" b="0" i="0" dirty="0">
                          <a:latin typeface="David" panose="020E0502060401010101" pitchFamily="34" charset="-79"/>
                          <a:cs typeface="David" panose="020E0502060401010101" pitchFamily="34" charset="-79"/>
                        </a:rPr>
                        <a:t>ללא קורסי בחירה, חניכים עם פטור בכלכלה</a:t>
                      </a:r>
                      <a:r>
                        <a:rPr lang="en-US" sz="1400" b="0" i="0" dirty="0">
                          <a:latin typeface="David" panose="020E0502060401010101" pitchFamily="34" charset="-79"/>
                          <a:cs typeface="David" panose="020E0502060401010101" pitchFamily="34" charset="-79"/>
                        </a:rPr>
                        <a:t>/</a:t>
                      </a:r>
                      <a:r>
                        <a:rPr lang="he-IL" sz="1400" b="0" i="0" dirty="0">
                          <a:latin typeface="David" panose="020E0502060401010101" pitchFamily="34" charset="-79"/>
                          <a:cs typeface="David" panose="020E0502060401010101" pitchFamily="34" charset="-79"/>
                        </a:rPr>
                        <a:t>משפט יסיימו עם 38 נ"ז, תוספת סימולציות משמעותי לקורס אסטרטגיה</a:t>
                      </a:r>
                    </a:p>
                  </a:txBody>
                  <a:tcPr marT="18000" marB="18000"/>
                </a:tc>
                <a:extLst>
                  <a:ext uri="{0D108BD9-81ED-4DB2-BD59-A6C34878D82A}">
                    <a16:rowId xmlns:a16="http://schemas.microsoft.com/office/drawing/2014/main" val="4208392179"/>
                  </a:ext>
                </a:extLst>
              </a:tr>
              <a:tr h="212958">
                <a:tc>
                  <a:txBody>
                    <a:bodyPr/>
                    <a:lstStyle/>
                    <a:p>
                      <a:pPr algn="ctr" rtl="1"/>
                      <a:endParaRPr lang="he-IL" sz="1400" b="0" i="0" dirty="0">
                        <a:latin typeface="David" panose="020E0502060401010101" pitchFamily="34" charset="-79"/>
                        <a:cs typeface="David" panose="020E0502060401010101" pitchFamily="34" charset="-79"/>
                      </a:endParaRPr>
                    </a:p>
                  </a:txBody>
                  <a:tcPr marT="18000" marB="18000" anchor="ctr"/>
                </a:tc>
                <a:tc>
                  <a:txBody>
                    <a:bodyPr/>
                    <a:lstStyle/>
                    <a:p>
                      <a:pPr algn="ctr" rtl="1"/>
                      <a:endParaRPr lang="he-IL" sz="1400" b="0" i="0" dirty="0">
                        <a:latin typeface="David" panose="020E0502060401010101" pitchFamily="34" charset="-79"/>
                        <a:cs typeface="David" panose="020E0502060401010101" pitchFamily="34" charset="-79"/>
                      </a:endParaRPr>
                    </a:p>
                  </a:txBody>
                  <a:tcPr marT="18000" marB="18000" anchor="ctr"/>
                </a:tc>
                <a:tc>
                  <a:txBody>
                    <a:bodyPr/>
                    <a:lstStyle/>
                    <a:p>
                      <a:pPr algn="ctr" rtl="1"/>
                      <a:endParaRPr lang="he-IL" sz="1400" b="0" i="0" dirty="0">
                        <a:latin typeface="David" panose="020E0502060401010101" pitchFamily="34" charset="-79"/>
                        <a:cs typeface="David" panose="020E0502060401010101" pitchFamily="34" charset="-79"/>
                      </a:endParaRPr>
                    </a:p>
                  </a:txBody>
                  <a:tcPr marT="18000" marB="18000" anchor="ctr"/>
                </a:tc>
                <a:tc>
                  <a:txBody>
                    <a:bodyPr/>
                    <a:lstStyle/>
                    <a:p>
                      <a:pPr rtl="1"/>
                      <a:endParaRPr lang="he-IL" sz="1400" b="0" i="0" dirty="0">
                        <a:latin typeface="David" panose="020E0502060401010101" pitchFamily="34" charset="-79"/>
                        <a:cs typeface="David" panose="020E0502060401010101" pitchFamily="34" charset="-79"/>
                      </a:endParaRPr>
                    </a:p>
                  </a:txBody>
                  <a:tcPr marT="18000" marB="18000"/>
                </a:tc>
                <a:extLst>
                  <a:ext uri="{0D108BD9-81ED-4DB2-BD59-A6C34878D82A}">
                    <a16:rowId xmlns:a16="http://schemas.microsoft.com/office/drawing/2014/main" val="3143307362"/>
                  </a:ext>
                </a:extLst>
              </a:tr>
            </a:tbl>
          </a:graphicData>
        </a:graphic>
      </p:graphicFrame>
    </p:spTree>
    <p:extLst>
      <p:ext uri="{BB962C8B-B14F-4D97-AF65-F5344CB8AC3E}">
        <p14:creationId xmlns:p14="http://schemas.microsoft.com/office/powerpoint/2010/main" val="11630041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כותרת 1"/>
          <p:cNvSpPr>
            <a:spLocks noGrp="1"/>
          </p:cNvSpPr>
          <p:nvPr>
            <p:ph type="title" idx="4294967295"/>
          </p:nvPr>
        </p:nvSpPr>
        <p:spPr>
          <a:xfrm>
            <a:off x="877528" y="186327"/>
            <a:ext cx="10515600" cy="1325563"/>
          </a:xfrm>
        </p:spPr>
        <p:txBody>
          <a:bodyPr>
            <a:normAutofit/>
          </a:bodyPr>
          <a:lstStyle/>
          <a:p>
            <a:pPr algn="ctr"/>
            <a:r>
              <a:rPr lang="he-IL"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סיווג הקורסים ע"פ אשכולות (ל-מ"ד)</a:t>
            </a:r>
          </a:p>
        </p:txBody>
      </p:sp>
      <p:graphicFrame>
        <p:nvGraphicFramePr>
          <p:cNvPr id="3" name="טבלה 2"/>
          <p:cNvGraphicFramePr>
            <a:graphicFrameLocks noGrp="1"/>
          </p:cNvGraphicFramePr>
          <p:nvPr>
            <p:extLst>
              <p:ext uri="{D42A27DB-BD31-4B8C-83A1-F6EECF244321}">
                <p14:modId xmlns:p14="http://schemas.microsoft.com/office/powerpoint/2010/main" val="1697761362"/>
              </p:ext>
            </p:extLst>
          </p:nvPr>
        </p:nvGraphicFramePr>
        <p:xfrm>
          <a:off x="294963" y="1219282"/>
          <a:ext cx="11602068" cy="5375520"/>
        </p:xfrm>
        <a:graphic>
          <a:graphicData uri="http://schemas.openxmlformats.org/drawingml/2006/table">
            <a:tbl>
              <a:tblPr rtl="1" firstRow="1" bandRow="1">
                <a:tableStyleId>{5C22544A-7EE6-4342-B048-85BDC9FD1C3A}</a:tableStyleId>
              </a:tblPr>
              <a:tblGrid>
                <a:gridCol w="1933678">
                  <a:extLst>
                    <a:ext uri="{9D8B030D-6E8A-4147-A177-3AD203B41FA5}">
                      <a16:colId xmlns:a16="http://schemas.microsoft.com/office/drawing/2014/main" val="2035471279"/>
                    </a:ext>
                  </a:extLst>
                </a:gridCol>
                <a:gridCol w="1933678">
                  <a:extLst>
                    <a:ext uri="{9D8B030D-6E8A-4147-A177-3AD203B41FA5}">
                      <a16:colId xmlns:a16="http://schemas.microsoft.com/office/drawing/2014/main" val="2263354236"/>
                    </a:ext>
                  </a:extLst>
                </a:gridCol>
                <a:gridCol w="1933678">
                  <a:extLst>
                    <a:ext uri="{9D8B030D-6E8A-4147-A177-3AD203B41FA5}">
                      <a16:colId xmlns:a16="http://schemas.microsoft.com/office/drawing/2014/main" val="204794582"/>
                    </a:ext>
                  </a:extLst>
                </a:gridCol>
                <a:gridCol w="1933678">
                  <a:extLst>
                    <a:ext uri="{9D8B030D-6E8A-4147-A177-3AD203B41FA5}">
                      <a16:colId xmlns:a16="http://schemas.microsoft.com/office/drawing/2014/main" val="597909778"/>
                    </a:ext>
                  </a:extLst>
                </a:gridCol>
                <a:gridCol w="1933678">
                  <a:extLst>
                    <a:ext uri="{9D8B030D-6E8A-4147-A177-3AD203B41FA5}">
                      <a16:colId xmlns:a16="http://schemas.microsoft.com/office/drawing/2014/main" val="3849172263"/>
                    </a:ext>
                  </a:extLst>
                </a:gridCol>
                <a:gridCol w="1933678">
                  <a:extLst>
                    <a:ext uri="{9D8B030D-6E8A-4147-A177-3AD203B41FA5}">
                      <a16:colId xmlns:a16="http://schemas.microsoft.com/office/drawing/2014/main" val="3468020126"/>
                    </a:ext>
                  </a:extLst>
                </a:gridCol>
              </a:tblGrid>
              <a:tr h="612000">
                <a:tc>
                  <a:txBody>
                    <a:bodyPr/>
                    <a:lstStyle/>
                    <a:p>
                      <a:pPr algn="ctr" rtl="1"/>
                      <a:r>
                        <a:rPr lang="he-IL" b="1" i="0" dirty="0">
                          <a:latin typeface="David" panose="020E0502060401010101" pitchFamily="34" charset="-79"/>
                          <a:cs typeface="David" panose="020E0502060401010101" pitchFamily="34" charset="-79"/>
                        </a:rPr>
                        <a:t>בטל"ם (אינטגרטיבי)</a:t>
                      </a:r>
                    </a:p>
                  </a:txBody>
                  <a:tcPr anchor="ctr"/>
                </a:tc>
                <a:tc>
                  <a:txBody>
                    <a:bodyPr/>
                    <a:lstStyle/>
                    <a:p>
                      <a:pPr algn="ctr" rtl="1"/>
                      <a:r>
                        <a:rPr lang="he-IL" b="1" i="0" dirty="0">
                          <a:latin typeface="David" panose="020E0502060401010101" pitchFamily="34" charset="-79"/>
                          <a:cs typeface="David" panose="020E0502060401010101" pitchFamily="34" charset="-79"/>
                        </a:rPr>
                        <a:t>ביטחון</a:t>
                      </a:r>
                    </a:p>
                  </a:txBody>
                  <a:tcPr anchor="ctr"/>
                </a:tc>
                <a:tc>
                  <a:txBody>
                    <a:bodyPr/>
                    <a:lstStyle/>
                    <a:p>
                      <a:pPr algn="ctr" rtl="1"/>
                      <a:r>
                        <a:rPr lang="he-IL" b="1" i="0" dirty="0">
                          <a:latin typeface="David" panose="020E0502060401010101" pitchFamily="34" charset="-79"/>
                          <a:cs typeface="David" panose="020E0502060401010101" pitchFamily="34" charset="-79"/>
                        </a:rPr>
                        <a:t>מדיני </a:t>
                      </a:r>
                      <a:r>
                        <a:rPr lang="he-IL" sz="1600" b="0" i="0" dirty="0">
                          <a:latin typeface="David" panose="020E0502060401010101" pitchFamily="34" charset="-79"/>
                          <a:cs typeface="David" panose="020E0502060401010101" pitchFamily="34" charset="-79"/>
                        </a:rPr>
                        <a:t>(מדיניות חוץ, דיפלומטיה ויחב"ל)</a:t>
                      </a:r>
                      <a:endParaRPr lang="he-IL" b="0" i="0" dirty="0">
                        <a:latin typeface="David" panose="020E0502060401010101" pitchFamily="34" charset="-79"/>
                        <a:cs typeface="David" panose="020E0502060401010101" pitchFamily="34" charset="-79"/>
                      </a:endParaRPr>
                    </a:p>
                  </a:txBody>
                  <a:tcPr anchor="ctr"/>
                </a:tc>
                <a:tc>
                  <a:txBody>
                    <a:bodyPr/>
                    <a:lstStyle/>
                    <a:p>
                      <a:pPr algn="ctr" rtl="1"/>
                      <a:r>
                        <a:rPr lang="he-IL" b="1" i="0" dirty="0">
                          <a:latin typeface="David" panose="020E0502060401010101" pitchFamily="34" charset="-79"/>
                          <a:cs typeface="David" panose="020E0502060401010101" pitchFamily="34" charset="-79"/>
                        </a:rPr>
                        <a:t>חברתי</a:t>
                      </a:r>
                    </a:p>
                  </a:txBody>
                  <a:tcPr anchor="ctr"/>
                </a:tc>
                <a:tc>
                  <a:txBody>
                    <a:bodyPr/>
                    <a:lstStyle/>
                    <a:p>
                      <a:pPr algn="ctr" rtl="1"/>
                      <a:r>
                        <a:rPr lang="he-IL" b="1" i="0" dirty="0">
                          <a:latin typeface="David" panose="020E0502060401010101" pitchFamily="34" charset="-79"/>
                          <a:cs typeface="David" panose="020E0502060401010101" pitchFamily="34" charset="-79"/>
                        </a:rPr>
                        <a:t>כלכלה</a:t>
                      </a:r>
                    </a:p>
                  </a:txBody>
                  <a:tcPr anchor="ctr"/>
                </a:tc>
                <a:tc>
                  <a:txBody>
                    <a:bodyPr/>
                    <a:lstStyle/>
                    <a:p>
                      <a:pPr algn="ctr" rtl="1"/>
                      <a:r>
                        <a:rPr lang="he-IL" b="1" i="0" dirty="0">
                          <a:latin typeface="David" panose="020E0502060401010101" pitchFamily="34" charset="-79"/>
                          <a:cs typeface="David" panose="020E0502060401010101" pitchFamily="34" charset="-79"/>
                        </a:rPr>
                        <a:t>מנהיגות </a:t>
                      </a:r>
                      <a:br>
                        <a:rPr lang="en-US" b="1" i="0" dirty="0">
                          <a:latin typeface="David" panose="020E0502060401010101" pitchFamily="34" charset="-79"/>
                          <a:cs typeface="David" panose="020E0502060401010101" pitchFamily="34" charset="-79"/>
                        </a:rPr>
                      </a:br>
                      <a:r>
                        <a:rPr lang="he-IL" b="1" i="0" dirty="0">
                          <a:latin typeface="David" panose="020E0502060401010101" pitchFamily="34" charset="-79"/>
                          <a:cs typeface="David" panose="020E0502060401010101" pitchFamily="34" charset="-79"/>
                        </a:rPr>
                        <a:t>וניהול בכיר</a:t>
                      </a:r>
                    </a:p>
                  </a:txBody>
                  <a:tcPr anchor="ctr"/>
                </a:tc>
                <a:extLst>
                  <a:ext uri="{0D108BD9-81ED-4DB2-BD59-A6C34878D82A}">
                    <a16:rowId xmlns:a16="http://schemas.microsoft.com/office/drawing/2014/main" val="4140959404"/>
                  </a:ext>
                </a:extLst>
              </a:tr>
              <a:tr h="2772000">
                <a:tc>
                  <a:txBody>
                    <a:bodyPr/>
                    <a:lstStyle/>
                    <a:p>
                      <a:pPr marL="171450" indent="-171450" rtl="1">
                        <a:lnSpc>
                          <a:spcPct val="150000"/>
                        </a:lnSpc>
                        <a:buFont typeface="Arial" panose="020B0604020202020204" pitchFamily="34" charset="0"/>
                        <a:buChar char="•"/>
                      </a:pPr>
                      <a:r>
                        <a:rPr lang="he-IL" sz="1200" b="1" i="0" dirty="0">
                          <a:latin typeface="David" panose="020E0502060401010101" pitchFamily="34" charset="-79"/>
                          <a:cs typeface="David" panose="020E0502060401010101" pitchFamily="34" charset="-79"/>
                        </a:rPr>
                        <a:t>מבוא לביטחון לאומי (ל)</a:t>
                      </a:r>
                    </a:p>
                    <a:p>
                      <a:pPr marL="171450" indent="-171450" rtl="1">
                        <a:lnSpc>
                          <a:spcPct val="150000"/>
                        </a:lnSpc>
                        <a:buFont typeface="Arial" panose="020B0604020202020204" pitchFamily="34" charset="0"/>
                        <a:buChar char="•"/>
                      </a:pPr>
                      <a:r>
                        <a:rPr lang="he-IL" sz="1200" b="0" i="0" dirty="0">
                          <a:latin typeface="David" panose="020E0502060401010101" pitchFamily="34" charset="-79"/>
                          <a:cs typeface="David" panose="020E0502060401010101" pitchFamily="34" charset="-79"/>
                        </a:rPr>
                        <a:t>סוגיות באסטרטגיה (סמינר)</a:t>
                      </a:r>
                    </a:p>
                    <a:p>
                      <a:pPr marL="171450" indent="-171450" rtl="1">
                        <a:lnSpc>
                          <a:spcPct val="150000"/>
                        </a:lnSpc>
                        <a:buFont typeface="Arial" panose="020B0604020202020204" pitchFamily="34" charset="0"/>
                        <a:buChar char="•"/>
                      </a:pPr>
                      <a:r>
                        <a:rPr lang="he-IL" sz="1200" b="1" i="0" dirty="0">
                          <a:latin typeface="David" panose="020E0502060401010101" pitchFamily="34" charset="-79"/>
                          <a:cs typeface="David" panose="020E0502060401010101" pitchFamily="34" charset="-79"/>
                        </a:rPr>
                        <a:t>גיאוגרפיה של הבטל"ם (ל)</a:t>
                      </a:r>
                    </a:p>
                    <a:p>
                      <a:pPr marL="171450" marR="0" lvl="0" indent="-171450" algn="r" defTabSz="914400" rtl="1" eaLnBrk="1" fontAlgn="auto" latinLnBrk="0" hangingPunct="1">
                        <a:lnSpc>
                          <a:spcPct val="150000"/>
                        </a:lnSpc>
                        <a:spcBef>
                          <a:spcPts val="0"/>
                        </a:spcBef>
                        <a:spcAft>
                          <a:spcPts val="0"/>
                        </a:spcAft>
                        <a:buClrTx/>
                        <a:buSzTx/>
                        <a:buFont typeface="Arial" panose="020B0604020202020204" pitchFamily="34" charset="0"/>
                        <a:buChar char="•"/>
                        <a:tabLst/>
                        <a:defRPr/>
                      </a:pPr>
                      <a:r>
                        <a:rPr lang="he-IL" sz="1200" b="0" i="0" dirty="0">
                          <a:latin typeface="David" panose="020E0502060401010101" pitchFamily="34" charset="-79"/>
                          <a:cs typeface="David" panose="020E0502060401010101" pitchFamily="34" charset="-79"/>
                        </a:rPr>
                        <a:t>משחק</a:t>
                      </a:r>
                      <a:r>
                        <a:rPr lang="en-US" sz="1200" b="0" i="0" dirty="0">
                          <a:latin typeface="David" panose="020E0502060401010101" pitchFamily="34" charset="-79"/>
                          <a:cs typeface="David" panose="020E0502060401010101" pitchFamily="34" charset="-79"/>
                        </a:rPr>
                        <a:t>/</a:t>
                      </a:r>
                      <a:r>
                        <a:rPr lang="he-IL" sz="1200" b="0" i="0" dirty="0">
                          <a:latin typeface="David" panose="020E0502060401010101" pitchFamily="34" charset="-79"/>
                          <a:cs typeface="David" panose="020E0502060401010101" pitchFamily="34" charset="-79"/>
                        </a:rPr>
                        <a:t>סימולציה מחשבה אסטרטגי מסכם (אודיסאה)</a:t>
                      </a:r>
                    </a:p>
                    <a:p>
                      <a:pPr marL="171450" marR="0" lvl="0" indent="-171450" algn="r" defTabSz="914400" rtl="1" eaLnBrk="1" fontAlgn="auto" latinLnBrk="0" hangingPunct="1">
                        <a:lnSpc>
                          <a:spcPct val="150000"/>
                        </a:lnSpc>
                        <a:spcBef>
                          <a:spcPts val="0"/>
                        </a:spcBef>
                        <a:spcAft>
                          <a:spcPts val="0"/>
                        </a:spcAft>
                        <a:buClrTx/>
                        <a:buSzTx/>
                        <a:buFont typeface="Arial" panose="020B0604020202020204" pitchFamily="34" charset="0"/>
                        <a:buChar char="•"/>
                        <a:tabLst/>
                        <a:defRPr/>
                      </a:pPr>
                      <a:r>
                        <a:rPr lang="he-IL" sz="1200" b="0" i="0" dirty="0">
                          <a:latin typeface="David" panose="020E0502060401010101" pitchFamily="34" charset="-79"/>
                          <a:cs typeface="David" panose="020E0502060401010101" pitchFamily="34" charset="-79"/>
                        </a:rPr>
                        <a:t>חשיבה אסטרטגית</a:t>
                      </a:r>
                    </a:p>
                    <a:p>
                      <a:pPr marL="171450" marR="0" lvl="0" indent="-171450" algn="r" defTabSz="914400" rtl="1" eaLnBrk="1" fontAlgn="auto" latinLnBrk="0" hangingPunct="1">
                        <a:lnSpc>
                          <a:spcPct val="150000"/>
                        </a:lnSpc>
                        <a:spcBef>
                          <a:spcPts val="0"/>
                        </a:spcBef>
                        <a:spcAft>
                          <a:spcPts val="0"/>
                        </a:spcAft>
                        <a:buClrTx/>
                        <a:buSzTx/>
                        <a:buFont typeface="Arial" panose="020B0604020202020204" pitchFamily="34" charset="0"/>
                        <a:buChar char="•"/>
                        <a:tabLst/>
                        <a:defRPr/>
                      </a:pPr>
                      <a:r>
                        <a:rPr lang="he-IL" sz="1200" b="0" i="0" dirty="0">
                          <a:latin typeface="David" panose="020E0502060401010101" pitchFamily="34" charset="-79"/>
                          <a:cs typeface="David" panose="020E0502060401010101" pitchFamily="34" charset="-79"/>
                        </a:rPr>
                        <a:t>עיונים בביטחון לאומי</a:t>
                      </a:r>
                    </a:p>
                    <a:p>
                      <a:pPr marL="171450" indent="-171450" rtl="1">
                        <a:lnSpc>
                          <a:spcPct val="150000"/>
                        </a:lnSpc>
                        <a:buFont typeface="Arial" panose="020B0604020202020204" pitchFamily="34" charset="0"/>
                        <a:buChar char="•"/>
                      </a:pPr>
                      <a:r>
                        <a:rPr lang="he-IL" sz="1200" b="1" i="0" dirty="0">
                          <a:latin typeface="David" panose="020E0502060401010101" pitchFamily="34" charset="-79"/>
                          <a:cs typeface="David" panose="020E0502060401010101" pitchFamily="34" charset="-79"/>
                        </a:rPr>
                        <a:t>סיורי חו"ל </a:t>
                      </a:r>
                      <a:r>
                        <a:rPr lang="he-IL" sz="1200" b="0" i="0" dirty="0">
                          <a:latin typeface="David" panose="020E0502060401010101" pitchFamily="34" charset="-79"/>
                          <a:cs typeface="David" panose="020E0502060401010101" pitchFamily="34" charset="-79"/>
                        </a:rPr>
                        <a:t>(לא נ"ז בהתחלה)</a:t>
                      </a:r>
                    </a:p>
                    <a:p>
                      <a:pPr marL="171450" marR="0" lvl="0" indent="-171450" algn="r" defTabSz="914400" rtl="1" eaLnBrk="1" fontAlgn="auto" latinLnBrk="0" hangingPunct="1">
                        <a:lnSpc>
                          <a:spcPct val="150000"/>
                        </a:lnSpc>
                        <a:spcBef>
                          <a:spcPts val="0"/>
                        </a:spcBef>
                        <a:spcAft>
                          <a:spcPts val="0"/>
                        </a:spcAft>
                        <a:buClrTx/>
                        <a:buSzTx/>
                        <a:buFont typeface="Arial" panose="020B0604020202020204" pitchFamily="34" charset="0"/>
                        <a:buChar char="•"/>
                        <a:tabLst/>
                        <a:defRPr/>
                      </a:pPr>
                      <a:r>
                        <a:rPr lang="he-IL" sz="1200" b="0" i="0" dirty="0">
                          <a:latin typeface="David" panose="020E0502060401010101" pitchFamily="34" charset="-79"/>
                          <a:cs typeface="David" panose="020E0502060401010101" pitchFamily="34" charset="-79"/>
                        </a:rPr>
                        <a:t>תשתית הערכית של הבטל"ם</a:t>
                      </a:r>
                    </a:p>
                    <a:p>
                      <a:pPr marL="171450" marR="0" lvl="0" indent="-171450" algn="r" defTabSz="914400" rtl="1" eaLnBrk="1" fontAlgn="auto" latinLnBrk="0" hangingPunct="1">
                        <a:lnSpc>
                          <a:spcPct val="150000"/>
                        </a:lnSpc>
                        <a:spcBef>
                          <a:spcPts val="0"/>
                        </a:spcBef>
                        <a:spcAft>
                          <a:spcPts val="0"/>
                        </a:spcAft>
                        <a:buClrTx/>
                        <a:buSzTx/>
                        <a:buFont typeface="Arial" panose="020B0604020202020204" pitchFamily="34" charset="0"/>
                        <a:buChar char="•"/>
                        <a:tabLst/>
                        <a:defRPr/>
                      </a:pPr>
                      <a:r>
                        <a:rPr lang="he-IL" sz="1200" b="1" i="0" dirty="0" err="1">
                          <a:latin typeface="David" panose="020E0502060401010101" pitchFamily="34" charset="-79"/>
                          <a:cs typeface="David" panose="020E0502060401010101" pitchFamily="34" charset="-79"/>
                        </a:rPr>
                        <a:t>גיאופוליטקה</a:t>
                      </a:r>
                      <a:r>
                        <a:rPr lang="he-IL" sz="1200" b="1" i="0" dirty="0">
                          <a:latin typeface="David" panose="020E0502060401010101" pitchFamily="34" charset="-79"/>
                          <a:cs typeface="David" panose="020E0502060401010101" pitchFamily="34" charset="-79"/>
                        </a:rPr>
                        <a:t> ואסטרטגיה</a:t>
                      </a:r>
                    </a:p>
                    <a:p>
                      <a:pPr marL="171450" marR="0" lvl="0" indent="-171450" algn="r" defTabSz="914400" rtl="1" eaLnBrk="1" fontAlgn="auto" latinLnBrk="0" hangingPunct="1">
                        <a:lnSpc>
                          <a:spcPct val="150000"/>
                        </a:lnSpc>
                        <a:spcBef>
                          <a:spcPts val="0"/>
                        </a:spcBef>
                        <a:spcAft>
                          <a:spcPts val="0"/>
                        </a:spcAft>
                        <a:buClrTx/>
                        <a:buSzTx/>
                        <a:buFont typeface="Arial" panose="020B0604020202020204" pitchFamily="34" charset="0"/>
                        <a:buChar char="•"/>
                        <a:tabLst/>
                        <a:defRPr/>
                      </a:pPr>
                      <a:r>
                        <a:rPr lang="he-IL" sz="1200" b="0" i="0" dirty="0">
                          <a:latin typeface="David" panose="020E0502060401010101" pitchFamily="34" charset="-79"/>
                          <a:cs typeface="David" panose="020E0502060401010101" pitchFamily="34" charset="-79"/>
                        </a:rPr>
                        <a:t>זירת  התודעה</a:t>
                      </a:r>
                    </a:p>
                    <a:p>
                      <a:pPr marL="171450" indent="-171450" rtl="1">
                        <a:lnSpc>
                          <a:spcPct val="150000"/>
                        </a:lnSpc>
                        <a:buFont typeface="Arial" panose="020B0604020202020204" pitchFamily="34" charset="0"/>
                        <a:buChar char="•"/>
                      </a:pPr>
                      <a:r>
                        <a:rPr lang="he-IL" sz="1200" b="0" i="0" dirty="0">
                          <a:latin typeface="David" panose="020E0502060401010101" pitchFamily="34" charset="-79"/>
                          <a:cs typeface="David" panose="020E0502060401010101" pitchFamily="34" charset="-79"/>
                        </a:rPr>
                        <a:t>שיטות מחקר וכתיבה מדעית</a:t>
                      </a:r>
                    </a:p>
                    <a:p>
                      <a:pPr marL="171450" indent="-171450" rtl="1">
                        <a:lnSpc>
                          <a:spcPct val="150000"/>
                        </a:lnSpc>
                        <a:buFont typeface="Arial" panose="020B0604020202020204" pitchFamily="34" charset="0"/>
                        <a:buChar char="•"/>
                      </a:pPr>
                      <a:r>
                        <a:rPr lang="he-IL" sz="1200" b="1" i="0" dirty="0">
                          <a:latin typeface="David" panose="020E0502060401010101" pitchFamily="34" charset="-79"/>
                          <a:cs typeface="David" panose="020E0502060401010101" pitchFamily="34" charset="-79"/>
                        </a:rPr>
                        <a:t>דוקטרינת הביטחון של ישראל</a:t>
                      </a:r>
                    </a:p>
                    <a:p>
                      <a:pPr marL="171450" indent="-171450" rtl="1">
                        <a:lnSpc>
                          <a:spcPct val="150000"/>
                        </a:lnSpc>
                        <a:buFont typeface="Arial" panose="020B0604020202020204" pitchFamily="34" charset="0"/>
                        <a:buChar char="•"/>
                      </a:pPr>
                      <a:r>
                        <a:rPr lang="he-IL" sz="1200" b="0" i="0" dirty="0">
                          <a:latin typeface="David" panose="020E0502060401010101" pitchFamily="34" charset="-79"/>
                          <a:cs typeface="David" panose="020E0502060401010101" pitchFamily="34" charset="-79"/>
                        </a:rPr>
                        <a:t>ישראל 2048: סימולציה מודרכת של תכנון אסטרטגי</a:t>
                      </a:r>
                    </a:p>
                    <a:p>
                      <a:pPr marL="171450" indent="-171450" rtl="1">
                        <a:lnSpc>
                          <a:spcPct val="150000"/>
                        </a:lnSpc>
                        <a:buFont typeface="Arial" panose="020B0604020202020204" pitchFamily="34" charset="0"/>
                        <a:buChar char="•"/>
                      </a:pPr>
                      <a:r>
                        <a:rPr lang="he-IL" sz="1200" b="0" i="0" dirty="0">
                          <a:latin typeface="David" panose="020E0502060401010101" pitchFamily="34" charset="-79"/>
                          <a:cs typeface="David" panose="020E0502060401010101" pitchFamily="34" charset="-79"/>
                        </a:rPr>
                        <a:t>פרספקטיבות על האחר</a:t>
                      </a:r>
                    </a:p>
                    <a:p>
                      <a:pPr marL="171450" indent="-171450" rtl="1">
                        <a:lnSpc>
                          <a:spcPct val="150000"/>
                        </a:lnSpc>
                        <a:buFont typeface="Arial" panose="020B0604020202020204" pitchFamily="34" charset="0"/>
                        <a:buChar char="•"/>
                      </a:pPr>
                      <a:r>
                        <a:rPr lang="he-IL" sz="1200" b="0" i="0" dirty="0">
                          <a:latin typeface="David" panose="020E0502060401010101" pitchFamily="34" charset="-79"/>
                          <a:cs typeface="David" panose="020E0502060401010101" pitchFamily="34" charset="-79"/>
                        </a:rPr>
                        <a:t>המפעל הציוני א ו- ב</a:t>
                      </a:r>
                    </a:p>
                  </a:txBody>
                  <a:tcPr marL="0" marR="0" marT="36000" marB="36000"/>
                </a:tc>
                <a:tc>
                  <a:txBody>
                    <a:bodyPr/>
                    <a:lstStyle/>
                    <a:p>
                      <a:pPr marL="171450" indent="-171450" rtl="1">
                        <a:lnSpc>
                          <a:spcPct val="150000"/>
                        </a:lnSpc>
                        <a:buFont typeface="Arial" panose="020B0604020202020204" pitchFamily="34" charset="0"/>
                        <a:buChar char="•"/>
                      </a:pPr>
                      <a:r>
                        <a:rPr lang="he-IL" sz="1200" b="0" i="0" dirty="0">
                          <a:latin typeface="David" panose="020E0502060401010101" pitchFamily="34" charset="-79"/>
                          <a:cs typeface="David" panose="020E0502060401010101" pitchFamily="34" charset="-79"/>
                        </a:rPr>
                        <a:t>צה"ל ומערכת הביטחון</a:t>
                      </a:r>
                    </a:p>
                    <a:p>
                      <a:pPr marL="171450" indent="-171450" rtl="1">
                        <a:lnSpc>
                          <a:spcPct val="150000"/>
                        </a:lnSpc>
                        <a:buFont typeface="Arial" panose="020B0604020202020204" pitchFamily="34" charset="0"/>
                        <a:buChar char="•"/>
                      </a:pPr>
                      <a:r>
                        <a:rPr lang="he-IL" sz="1200" b="0" i="0" dirty="0">
                          <a:latin typeface="David" panose="020E0502060401010101" pitchFamily="34" charset="-79"/>
                          <a:cs typeface="David" panose="020E0502060401010101" pitchFamily="34" charset="-79"/>
                        </a:rPr>
                        <a:t>התשתית </a:t>
                      </a:r>
                      <a:r>
                        <a:rPr lang="he-IL" sz="1200" b="0" i="0" dirty="0" err="1">
                          <a:latin typeface="David" panose="020E0502060401010101" pitchFamily="34" charset="-79"/>
                          <a:cs typeface="David" panose="020E0502060401010101" pitchFamily="34" charset="-79"/>
                        </a:rPr>
                        <a:t>האסט</a:t>
                      </a:r>
                      <a:r>
                        <a:rPr lang="he-IL" sz="1200" b="0" i="0" dirty="0">
                          <a:latin typeface="David" panose="020E0502060401010101" pitchFamily="34" charset="-79"/>
                          <a:cs typeface="David" panose="020E0502060401010101" pitchFamily="34" charset="-79"/>
                        </a:rPr>
                        <a:t>' ומו"פ בטחוני</a:t>
                      </a:r>
                    </a:p>
                    <a:p>
                      <a:pPr marL="171450" indent="-171450" rtl="1">
                        <a:lnSpc>
                          <a:spcPct val="150000"/>
                        </a:lnSpc>
                        <a:buFont typeface="Arial" panose="020B0604020202020204" pitchFamily="34" charset="0"/>
                        <a:buChar char="•"/>
                      </a:pPr>
                      <a:r>
                        <a:rPr lang="he-IL" sz="1200" b="0" i="0" dirty="0">
                          <a:latin typeface="David" panose="020E0502060401010101" pitchFamily="34" charset="-79"/>
                          <a:cs typeface="David" panose="020E0502060401010101" pitchFamily="34" charset="-79"/>
                        </a:rPr>
                        <a:t>דילמות בעבודת מע' אכיפת החוק בישראל</a:t>
                      </a:r>
                    </a:p>
                    <a:p>
                      <a:pPr marL="171450" marR="0" lvl="0" indent="-171450" algn="r" defTabSz="914400" rtl="1" eaLnBrk="1" fontAlgn="auto" latinLnBrk="0" hangingPunct="1">
                        <a:lnSpc>
                          <a:spcPct val="150000"/>
                        </a:lnSpc>
                        <a:spcBef>
                          <a:spcPts val="0"/>
                        </a:spcBef>
                        <a:spcAft>
                          <a:spcPts val="0"/>
                        </a:spcAft>
                        <a:buClrTx/>
                        <a:buSzTx/>
                        <a:buFont typeface="Arial" panose="020B0604020202020204" pitchFamily="34" charset="0"/>
                        <a:buChar char="•"/>
                        <a:tabLst/>
                        <a:defRPr/>
                      </a:pPr>
                      <a:r>
                        <a:rPr lang="he-IL" sz="1200" b="0" i="0" dirty="0">
                          <a:latin typeface="David" panose="020E0502060401010101" pitchFamily="34" charset="-79"/>
                          <a:cs typeface="David" panose="020E0502060401010101" pitchFamily="34" charset="-79"/>
                        </a:rPr>
                        <a:t>טרור ולחימה בטרור</a:t>
                      </a:r>
                    </a:p>
                    <a:p>
                      <a:pPr marL="171450" marR="0" lvl="0" indent="-171450" algn="r" defTabSz="914400" rtl="1" eaLnBrk="1" fontAlgn="auto" latinLnBrk="0" hangingPunct="1">
                        <a:lnSpc>
                          <a:spcPct val="150000"/>
                        </a:lnSpc>
                        <a:spcBef>
                          <a:spcPts val="0"/>
                        </a:spcBef>
                        <a:spcAft>
                          <a:spcPts val="0"/>
                        </a:spcAft>
                        <a:buClrTx/>
                        <a:buSzTx/>
                        <a:buFont typeface="Arial" panose="020B0604020202020204" pitchFamily="34" charset="0"/>
                        <a:buChar char="•"/>
                        <a:tabLst/>
                        <a:defRPr/>
                      </a:pPr>
                      <a:r>
                        <a:rPr lang="he-IL" sz="1200" b="0" i="0" dirty="0">
                          <a:latin typeface="David" panose="020E0502060401010101" pitchFamily="34" charset="-79"/>
                          <a:cs typeface="David" panose="020E0502060401010101" pitchFamily="34" charset="-79"/>
                        </a:rPr>
                        <a:t>מגמות תמורות במלחמה וביטוין בעידן המודרני</a:t>
                      </a:r>
                    </a:p>
                    <a:p>
                      <a:pPr marL="171450" marR="0" lvl="0" indent="-171450" algn="r" defTabSz="914400" rtl="1" eaLnBrk="1" fontAlgn="auto" latinLnBrk="0" hangingPunct="1">
                        <a:lnSpc>
                          <a:spcPct val="150000"/>
                        </a:lnSpc>
                        <a:spcBef>
                          <a:spcPts val="0"/>
                        </a:spcBef>
                        <a:spcAft>
                          <a:spcPts val="0"/>
                        </a:spcAft>
                        <a:buClrTx/>
                        <a:buSzTx/>
                        <a:buFont typeface="Arial" panose="020B0604020202020204" pitchFamily="34" charset="0"/>
                        <a:buChar char="•"/>
                        <a:tabLst/>
                        <a:defRPr/>
                      </a:pPr>
                      <a:r>
                        <a:rPr lang="he-IL" sz="1200" b="0" i="0" dirty="0">
                          <a:latin typeface="David" panose="020E0502060401010101" pitchFamily="34" charset="-79"/>
                          <a:cs typeface="David" panose="020E0502060401010101" pitchFamily="34" charset="-79"/>
                        </a:rPr>
                        <a:t>מודיעין, הערכה והפתעה בעימותים מודרניים</a:t>
                      </a:r>
                    </a:p>
                    <a:p>
                      <a:pPr marL="171450" indent="-171450" rtl="1">
                        <a:lnSpc>
                          <a:spcPct val="150000"/>
                        </a:lnSpc>
                        <a:buFont typeface="Arial" panose="020B0604020202020204" pitchFamily="34" charset="0"/>
                        <a:buChar char="•"/>
                      </a:pPr>
                      <a:r>
                        <a:rPr lang="he-IL" sz="1200" b="0" i="0" dirty="0">
                          <a:latin typeface="David" panose="020E0502060401010101" pitchFamily="34" charset="-79"/>
                          <a:cs typeface="David" panose="020E0502060401010101" pitchFamily="34" charset="-79"/>
                        </a:rPr>
                        <a:t>לימוד המודיעין</a:t>
                      </a:r>
                    </a:p>
                    <a:p>
                      <a:pPr marL="171450" indent="-171450" rtl="1">
                        <a:lnSpc>
                          <a:spcPct val="150000"/>
                        </a:lnSpc>
                        <a:buFont typeface="Arial" panose="020B0604020202020204" pitchFamily="34" charset="0"/>
                        <a:buChar char="•"/>
                      </a:pPr>
                      <a:r>
                        <a:rPr lang="he-IL" sz="1200" b="0" i="0" dirty="0">
                          <a:latin typeface="David" panose="020E0502060401010101" pitchFamily="34" charset="-79"/>
                          <a:cs typeface="David" panose="020E0502060401010101" pitchFamily="34" charset="-79"/>
                        </a:rPr>
                        <a:t>אמנות המערכה ושינוי בתופעת מלחמה (מתיאוריה לפרקטיקה)</a:t>
                      </a:r>
                    </a:p>
                    <a:p>
                      <a:pPr marL="171450" indent="-171450" rtl="1">
                        <a:lnSpc>
                          <a:spcPct val="150000"/>
                        </a:lnSpc>
                        <a:buFont typeface="Arial" panose="020B0604020202020204" pitchFamily="34" charset="0"/>
                        <a:buChar char="•"/>
                      </a:pPr>
                      <a:r>
                        <a:rPr lang="he-IL" sz="1200" b="0" i="0" dirty="0">
                          <a:latin typeface="David" panose="020E0502060401010101" pitchFamily="34" charset="-79"/>
                          <a:cs typeface="David" panose="020E0502060401010101" pitchFamily="34" charset="-79"/>
                        </a:rPr>
                        <a:t>המרחב </a:t>
                      </a:r>
                      <a:r>
                        <a:rPr lang="he-IL" sz="1200" b="0" i="0" dirty="0" err="1">
                          <a:latin typeface="David" panose="020E0502060401010101" pitchFamily="34" charset="-79"/>
                          <a:cs typeface="David" panose="020E0502060401010101" pitchFamily="34" charset="-79"/>
                        </a:rPr>
                        <a:t>הקיברנטי</a:t>
                      </a:r>
                      <a:r>
                        <a:rPr lang="he-IL" sz="1200" b="0" i="0" dirty="0">
                          <a:latin typeface="David" panose="020E0502060401010101" pitchFamily="34" charset="-79"/>
                          <a:cs typeface="David" panose="020E0502060401010101" pitchFamily="34" charset="-79"/>
                        </a:rPr>
                        <a:t> והסייבר</a:t>
                      </a:r>
                    </a:p>
                    <a:p>
                      <a:pPr marL="171450" indent="-171450" rtl="1">
                        <a:lnSpc>
                          <a:spcPct val="150000"/>
                        </a:lnSpc>
                        <a:buFont typeface="Arial" panose="020B0604020202020204" pitchFamily="34" charset="0"/>
                        <a:buChar char="•"/>
                      </a:pPr>
                      <a:r>
                        <a:rPr lang="he-IL" sz="1200" b="0" i="0" dirty="0">
                          <a:latin typeface="David" panose="020E0502060401010101" pitchFamily="34" charset="-79"/>
                          <a:cs typeface="David" panose="020E0502060401010101" pitchFamily="34" charset="-79"/>
                        </a:rPr>
                        <a:t>המלחמה כתופעה רב-</a:t>
                      </a:r>
                      <a:r>
                        <a:rPr lang="he-IL" sz="1200" b="0" i="0" dirty="0" err="1">
                          <a:latin typeface="David" panose="020E0502060401010101" pitchFamily="34" charset="-79"/>
                          <a:cs typeface="David" panose="020E0502060401010101" pitchFamily="34" charset="-79"/>
                        </a:rPr>
                        <a:t>מימדית</a:t>
                      </a:r>
                      <a:r>
                        <a:rPr lang="he-IL" sz="1200" b="0" i="0" dirty="0">
                          <a:latin typeface="David" panose="020E0502060401010101" pitchFamily="34" charset="-79"/>
                          <a:cs typeface="David" panose="020E0502060401010101" pitchFamily="34" charset="-79"/>
                        </a:rPr>
                        <a:t> </a:t>
                      </a:r>
                      <a:r>
                        <a:rPr lang="he-IL" sz="1200" b="0" i="0" dirty="0" err="1">
                          <a:latin typeface="David" panose="020E0502060401010101" pitchFamily="34" charset="-79"/>
                          <a:cs typeface="David" panose="020E0502060401010101" pitchFamily="34" charset="-79"/>
                        </a:rPr>
                        <a:t>אסט</a:t>
                      </a:r>
                      <a:r>
                        <a:rPr lang="he-IL" sz="1200" b="0" i="0" dirty="0">
                          <a:latin typeface="David" panose="020E0502060401010101" pitchFamily="34" charset="-79"/>
                          <a:cs typeface="David" panose="020E0502060401010101" pitchFamily="34" charset="-79"/>
                        </a:rPr>
                        <a:t> בפתח המאה </a:t>
                      </a:r>
                      <a:r>
                        <a:rPr lang="he-IL" sz="1200" b="0" i="0" dirty="0" err="1">
                          <a:latin typeface="David" panose="020E0502060401010101" pitchFamily="34" charset="-79"/>
                          <a:cs typeface="David" panose="020E0502060401010101" pitchFamily="34" charset="-79"/>
                        </a:rPr>
                        <a:t>המאה</a:t>
                      </a:r>
                      <a:r>
                        <a:rPr lang="he-IL" sz="1200" b="0" i="0" dirty="0">
                          <a:latin typeface="David" panose="020E0502060401010101" pitchFamily="34" charset="-79"/>
                          <a:cs typeface="David" panose="020E0502060401010101" pitchFamily="34" charset="-79"/>
                        </a:rPr>
                        <a:t> ה-21</a:t>
                      </a:r>
                    </a:p>
                    <a:p>
                      <a:pPr marL="171450" indent="-171450" rtl="1">
                        <a:lnSpc>
                          <a:spcPct val="150000"/>
                        </a:lnSpc>
                        <a:buFont typeface="Arial" panose="020B0604020202020204" pitchFamily="34" charset="0"/>
                        <a:buChar char="•"/>
                      </a:pPr>
                      <a:r>
                        <a:rPr lang="he-IL" sz="1200" b="0" i="0" dirty="0">
                          <a:latin typeface="David" panose="020E0502060401010101" pitchFamily="34" charset="-79"/>
                          <a:cs typeface="David" panose="020E0502060401010101" pitchFamily="34" charset="-79"/>
                        </a:rPr>
                        <a:t>מלחמת יום הכיפורים</a:t>
                      </a:r>
                    </a:p>
                    <a:p>
                      <a:pPr marL="171450" indent="-171450" rtl="1">
                        <a:lnSpc>
                          <a:spcPct val="150000"/>
                        </a:lnSpc>
                        <a:buFont typeface="Arial" panose="020B0604020202020204" pitchFamily="34" charset="0"/>
                        <a:buChar char="•"/>
                      </a:pPr>
                      <a:r>
                        <a:rPr lang="he-IL" sz="1200" b="0" i="0" dirty="0">
                          <a:latin typeface="David" panose="020E0502060401010101" pitchFamily="34" charset="-79"/>
                          <a:cs typeface="David" panose="020E0502060401010101" pitchFamily="34" charset="-79"/>
                        </a:rPr>
                        <a:t>אתיקה צבאית</a:t>
                      </a:r>
                    </a:p>
                  </a:txBody>
                  <a:tcPr marL="0" marR="0" marT="36000" marB="36000"/>
                </a:tc>
                <a:tc>
                  <a:txBody>
                    <a:bodyPr/>
                    <a:lstStyle/>
                    <a:p>
                      <a:pPr marL="171450" indent="-171450" rtl="1">
                        <a:lnSpc>
                          <a:spcPct val="150000"/>
                        </a:lnSpc>
                        <a:buFont typeface="Arial" panose="020B0604020202020204" pitchFamily="34" charset="0"/>
                        <a:buChar char="•"/>
                      </a:pPr>
                      <a:r>
                        <a:rPr lang="he-IL" sz="1200" b="1" i="0" dirty="0">
                          <a:latin typeface="David" panose="020E0502060401010101" pitchFamily="34" charset="-79"/>
                          <a:cs typeface="David" panose="020E0502060401010101" pitchFamily="34" charset="-79"/>
                        </a:rPr>
                        <a:t>סימולציה מדינית </a:t>
                      </a:r>
                      <a:r>
                        <a:rPr lang="he-IL" sz="1200" b="0" i="0" dirty="0">
                          <a:latin typeface="David" panose="020E0502060401010101" pitchFamily="34" charset="-79"/>
                          <a:cs typeface="David" panose="020E0502060401010101" pitchFamily="34" charset="-79"/>
                        </a:rPr>
                        <a:t>(עם מדיניות חוץ, דיפלומטיה ויחב"ל)</a:t>
                      </a:r>
                    </a:p>
                    <a:p>
                      <a:pPr marL="171450" marR="0" lvl="0" indent="-171450" algn="r" defTabSz="914400" rtl="1" eaLnBrk="1" fontAlgn="auto" latinLnBrk="0" hangingPunct="1">
                        <a:lnSpc>
                          <a:spcPct val="150000"/>
                        </a:lnSpc>
                        <a:spcBef>
                          <a:spcPts val="0"/>
                        </a:spcBef>
                        <a:spcAft>
                          <a:spcPts val="0"/>
                        </a:spcAft>
                        <a:buClrTx/>
                        <a:buSzTx/>
                        <a:buFont typeface="Arial" panose="020B0604020202020204" pitchFamily="34" charset="0"/>
                        <a:buChar char="•"/>
                        <a:tabLst/>
                        <a:defRPr/>
                      </a:pPr>
                      <a:r>
                        <a:rPr lang="he-IL" sz="1200" b="1" i="0" dirty="0">
                          <a:latin typeface="David" panose="020E0502060401010101" pitchFamily="34" charset="-79"/>
                          <a:cs typeface="David" panose="020E0502060401010101" pitchFamily="34" charset="-79"/>
                        </a:rPr>
                        <a:t>גישות ואסכולות במדע מדינה </a:t>
                      </a:r>
                      <a:r>
                        <a:rPr lang="he-IL" sz="1200" b="0" i="0" dirty="0">
                          <a:latin typeface="David" panose="020E0502060401010101" pitchFamily="34" charset="-79"/>
                          <a:cs typeface="David" panose="020E0502060401010101" pitchFamily="34" charset="-79"/>
                        </a:rPr>
                        <a:t>(לעיתים באשכול אינטגרטיבי)</a:t>
                      </a:r>
                    </a:p>
                    <a:p>
                      <a:pPr marL="171450" indent="-171450" rtl="1">
                        <a:lnSpc>
                          <a:spcPct val="150000"/>
                        </a:lnSpc>
                        <a:buFont typeface="Arial" panose="020B0604020202020204" pitchFamily="34" charset="0"/>
                        <a:buChar char="•"/>
                      </a:pPr>
                      <a:r>
                        <a:rPr lang="he-IL" sz="1200" b="1" i="0" dirty="0">
                          <a:latin typeface="David" panose="020E0502060401010101" pitchFamily="34" charset="-79"/>
                          <a:cs typeface="David" panose="020E0502060401010101" pitchFamily="34" charset="-79"/>
                        </a:rPr>
                        <a:t>ישראל במזרח התיכון א', ב'</a:t>
                      </a:r>
                    </a:p>
                    <a:p>
                      <a:pPr marL="171450" indent="-171450" rtl="1">
                        <a:lnSpc>
                          <a:spcPct val="150000"/>
                        </a:lnSpc>
                        <a:buFont typeface="Arial" panose="020B0604020202020204" pitchFamily="34" charset="0"/>
                        <a:buChar char="•"/>
                      </a:pPr>
                      <a:r>
                        <a:rPr lang="he-IL" sz="1200" b="0" i="0" dirty="0">
                          <a:latin typeface="David" panose="020E0502060401010101" pitchFamily="34" charset="-79"/>
                          <a:cs typeface="David" panose="020E0502060401010101" pitchFamily="34" charset="-79"/>
                        </a:rPr>
                        <a:t>ישראל במערכת הבינלאומית</a:t>
                      </a:r>
                    </a:p>
                    <a:p>
                      <a:pPr marL="171450" marR="0" lvl="0" indent="-171450" algn="r" defTabSz="914400" rtl="1" eaLnBrk="1" fontAlgn="auto" latinLnBrk="0" hangingPunct="1">
                        <a:lnSpc>
                          <a:spcPct val="150000"/>
                        </a:lnSpc>
                        <a:spcBef>
                          <a:spcPts val="0"/>
                        </a:spcBef>
                        <a:spcAft>
                          <a:spcPts val="0"/>
                        </a:spcAft>
                        <a:buClrTx/>
                        <a:buSzTx/>
                        <a:buFont typeface="Arial" panose="020B0604020202020204" pitchFamily="34" charset="0"/>
                        <a:buChar char="•"/>
                        <a:tabLst/>
                        <a:defRPr/>
                      </a:pPr>
                      <a:r>
                        <a:rPr lang="he-IL" sz="1200" b="0" i="0" dirty="0">
                          <a:latin typeface="David" panose="020E0502060401010101" pitchFamily="34" charset="-79"/>
                          <a:cs typeface="David" panose="020E0502060401010101" pitchFamily="34" charset="-79"/>
                        </a:rPr>
                        <a:t>תיאוריות ביחסים בינלאומיים</a:t>
                      </a:r>
                    </a:p>
                    <a:p>
                      <a:pPr marL="171450" indent="-171450" rtl="1">
                        <a:lnSpc>
                          <a:spcPct val="150000"/>
                        </a:lnSpc>
                        <a:buFont typeface="Arial" panose="020B0604020202020204" pitchFamily="34" charset="0"/>
                        <a:buChar char="•"/>
                      </a:pPr>
                      <a:r>
                        <a:rPr lang="he-IL" sz="1200" b="0" i="0" dirty="0">
                          <a:latin typeface="David" panose="020E0502060401010101" pitchFamily="34" charset="-79"/>
                          <a:cs typeface="David" panose="020E0502060401010101" pitchFamily="34" charset="-79"/>
                        </a:rPr>
                        <a:t>בטל"ם בישראל- ממד גלובאלי</a:t>
                      </a:r>
                    </a:p>
                    <a:p>
                      <a:pPr marL="171450" marR="0" lvl="0" indent="-171450" algn="r" defTabSz="914400" rtl="1" eaLnBrk="1" fontAlgn="auto" latinLnBrk="0" hangingPunct="1">
                        <a:lnSpc>
                          <a:spcPct val="150000"/>
                        </a:lnSpc>
                        <a:spcBef>
                          <a:spcPts val="0"/>
                        </a:spcBef>
                        <a:spcAft>
                          <a:spcPts val="0"/>
                        </a:spcAft>
                        <a:buClrTx/>
                        <a:buSzTx/>
                        <a:buFont typeface="Arial" panose="020B0604020202020204" pitchFamily="34" charset="0"/>
                        <a:buChar char="•"/>
                        <a:tabLst/>
                        <a:defRPr/>
                      </a:pPr>
                      <a:r>
                        <a:rPr lang="he-IL" sz="1200" b="0" i="0" dirty="0">
                          <a:latin typeface="David" panose="020E0502060401010101" pitchFamily="34" charset="-79"/>
                          <a:cs typeface="David" panose="020E0502060401010101" pitchFamily="34" charset="-79"/>
                        </a:rPr>
                        <a:t>בטל"ם בישראל- ממד אזורי</a:t>
                      </a:r>
                    </a:p>
                    <a:p>
                      <a:pPr marL="171450" indent="-171450" rtl="1">
                        <a:lnSpc>
                          <a:spcPct val="150000"/>
                        </a:lnSpc>
                        <a:buFont typeface="Arial" panose="020B0604020202020204" pitchFamily="34" charset="0"/>
                        <a:buChar char="•"/>
                      </a:pPr>
                      <a:r>
                        <a:rPr lang="he-IL" sz="1200" b="0" i="0" dirty="0">
                          <a:latin typeface="David" panose="020E0502060401010101" pitchFamily="34" charset="-79"/>
                          <a:cs typeface="David" panose="020E0502060401010101" pitchFamily="34" charset="-79"/>
                        </a:rPr>
                        <a:t>בטל"ם במדינה המודרנית</a:t>
                      </a:r>
                    </a:p>
                    <a:p>
                      <a:pPr marL="171450" indent="-171450" rtl="1">
                        <a:lnSpc>
                          <a:spcPct val="150000"/>
                        </a:lnSpc>
                        <a:buFont typeface="Arial" panose="020B0604020202020204" pitchFamily="34" charset="0"/>
                        <a:buChar char="•"/>
                      </a:pPr>
                      <a:r>
                        <a:rPr lang="he-IL" sz="1200" b="0" i="0" dirty="0">
                          <a:latin typeface="David" panose="020E0502060401010101" pitchFamily="34" charset="-79"/>
                          <a:cs typeface="David" panose="020E0502060401010101" pitchFamily="34" charset="-79"/>
                        </a:rPr>
                        <a:t>סוגיות</a:t>
                      </a:r>
                      <a:r>
                        <a:rPr lang="en-US" sz="1200" b="0" i="0" dirty="0">
                          <a:latin typeface="David" panose="020E0502060401010101" pitchFamily="34" charset="-79"/>
                          <a:cs typeface="David" panose="020E0502060401010101" pitchFamily="34" charset="-79"/>
                        </a:rPr>
                        <a:t>/</a:t>
                      </a:r>
                      <a:r>
                        <a:rPr lang="he-IL" sz="1200" b="0" i="0" dirty="0">
                          <a:latin typeface="David" panose="020E0502060401010101" pitchFamily="34" charset="-79"/>
                          <a:cs typeface="David" panose="020E0502060401010101" pitchFamily="34" charset="-79"/>
                        </a:rPr>
                        <a:t>אתגרים עכשוויים בפוליטיקה עולמית (בחירה)</a:t>
                      </a:r>
                    </a:p>
                    <a:p>
                      <a:pPr marL="171450" marR="0" lvl="0" indent="-171450" algn="r" defTabSz="914400" rtl="1" eaLnBrk="1" fontAlgn="auto" latinLnBrk="0" hangingPunct="1">
                        <a:lnSpc>
                          <a:spcPct val="150000"/>
                        </a:lnSpc>
                        <a:spcBef>
                          <a:spcPts val="0"/>
                        </a:spcBef>
                        <a:spcAft>
                          <a:spcPts val="0"/>
                        </a:spcAft>
                        <a:buClrTx/>
                        <a:buSzTx/>
                        <a:buFont typeface="Arial" panose="020B0604020202020204" pitchFamily="34" charset="0"/>
                        <a:buChar char="•"/>
                        <a:tabLst/>
                        <a:defRPr/>
                      </a:pPr>
                      <a:r>
                        <a:rPr lang="he-IL" sz="1200" b="1" i="0" dirty="0">
                          <a:latin typeface="David" panose="020E0502060401010101" pitchFamily="34" charset="-79"/>
                          <a:cs typeface="David" panose="020E0502060401010101" pitchFamily="34" charset="-79"/>
                        </a:rPr>
                        <a:t>תקשורת </a:t>
                      </a:r>
                      <a:r>
                        <a:rPr lang="he-IL" sz="1200" b="1" i="0" dirty="0" err="1">
                          <a:latin typeface="David" panose="020E0502060401010101" pitchFamily="34" charset="-79"/>
                          <a:cs typeface="David" panose="020E0502060401010101" pitchFamily="34" charset="-79"/>
                        </a:rPr>
                        <a:t>ובטל"ם</a:t>
                      </a:r>
                      <a:endParaRPr lang="he-IL" sz="1200" b="1" i="0" dirty="0">
                        <a:latin typeface="David" panose="020E0502060401010101" pitchFamily="34" charset="-79"/>
                        <a:cs typeface="David" panose="020E0502060401010101" pitchFamily="34" charset="-79"/>
                      </a:endParaRPr>
                    </a:p>
                    <a:p>
                      <a:pPr marL="171450" marR="0" lvl="0" indent="-171450" algn="r" defTabSz="914400" rtl="1" eaLnBrk="1" fontAlgn="auto" latinLnBrk="0" hangingPunct="1">
                        <a:lnSpc>
                          <a:spcPct val="150000"/>
                        </a:lnSpc>
                        <a:spcBef>
                          <a:spcPts val="0"/>
                        </a:spcBef>
                        <a:spcAft>
                          <a:spcPts val="0"/>
                        </a:spcAft>
                        <a:buClrTx/>
                        <a:buSzTx/>
                        <a:buFont typeface="Arial" panose="020B0604020202020204" pitchFamily="34" charset="0"/>
                        <a:buChar char="•"/>
                        <a:tabLst/>
                        <a:defRPr/>
                      </a:pPr>
                      <a:r>
                        <a:rPr lang="he-IL" sz="1200" b="0" i="0" dirty="0">
                          <a:latin typeface="David" panose="020E0502060401010101" pitchFamily="34" charset="-79"/>
                          <a:cs typeface="David" panose="020E0502060401010101" pitchFamily="34" charset="-79"/>
                        </a:rPr>
                        <a:t>ממשל ופוליטיקה בישראל בסוגיות ביטחון (סמינר  בחירה)</a:t>
                      </a:r>
                    </a:p>
                  </a:txBody>
                  <a:tcPr marL="0" marR="0" marT="36000" marB="36000"/>
                </a:tc>
                <a:tc>
                  <a:txBody>
                    <a:bodyPr/>
                    <a:lstStyle/>
                    <a:p>
                      <a:pPr marL="171450" indent="-171450" rtl="1">
                        <a:lnSpc>
                          <a:spcPct val="150000"/>
                        </a:lnSpc>
                        <a:buFont typeface="Arial" panose="020B0604020202020204" pitchFamily="34" charset="0"/>
                        <a:buChar char="•"/>
                      </a:pPr>
                      <a:r>
                        <a:rPr lang="he-IL" sz="1200" b="1" i="0" dirty="0">
                          <a:latin typeface="David" panose="020E0502060401010101" pitchFamily="34" charset="-79"/>
                          <a:cs typeface="David" panose="020E0502060401010101" pitchFamily="34" charset="-79"/>
                        </a:rPr>
                        <a:t>החברה הישראלית (ל)</a:t>
                      </a:r>
                    </a:p>
                    <a:p>
                      <a:pPr marL="171450" indent="-171450" rtl="1">
                        <a:lnSpc>
                          <a:spcPct val="150000"/>
                        </a:lnSpc>
                        <a:buFont typeface="Arial" panose="020B0604020202020204" pitchFamily="34" charset="0"/>
                        <a:buChar char="•"/>
                      </a:pPr>
                      <a:r>
                        <a:rPr lang="he-IL" sz="1200" b="0" i="0" dirty="0">
                          <a:latin typeface="David" panose="020E0502060401010101" pitchFamily="34" charset="-79"/>
                          <a:cs typeface="David" panose="020E0502060401010101" pitchFamily="34" charset="-79"/>
                        </a:rPr>
                        <a:t>החברה והמשטר בישראל</a:t>
                      </a:r>
                    </a:p>
                    <a:p>
                      <a:pPr marL="171450" indent="-171450" rtl="1">
                        <a:lnSpc>
                          <a:spcPct val="150000"/>
                        </a:lnSpc>
                        <a:buFont typeface="Arial" panose="020B0604020202020204" pitchFamily="34" charset="0"/>
                        <a:buChar char="•"/>
                      </a:pPr>
                      <a:r>
                        <a:rPr lang="he-IL" sz="1200" b="0" i="0" dirty="0">
                          <a:latin typeface="David" panose="020E0502060401010101" pitchFamily="34" charset="-79"/>
                          <a:cs typeface="David" panose="020E0502060401010101" pitchFamily="34" charset="-79"/>
                        </a:rPr>
                        <a:t>סימולציה חב' (במעגל נחוקה) כולל את </a:t>
                      </a:r>
                      <a:r>
                        <a:rPr lang="he-IL" sz="1200" b="1" i="0" dirty="0">
                          <a:latin typeface="David" panose="020E0502060401010101" pitchFamily="34" charset="-79"/>
                          <a:cs typeface="David" panose="020E0502060401010101" pitchFamily="34" charset="-79"/>
                        </a:rPr>
                        <a:t>קורס משפט חוקתי</a:t>
                      </a:r>
                    </a:p>
                    <a:p>
                      <a:pPr marL="171450" indent="-171450" rtl="1">
                        <a:lnSpc>
                          <a:spcPct val="150000"/>
                        </a:lnSpc>
                        <a:buFont typeface="Arial" panose="020B0604020202020204" pitchFamily="34" charset="0"/>
                        <a:buChar char="•"/>
                      </a:pPr>
                      <a:r>
                        <a:rPr lang="he-IL" sz="1200" b="1" i="0" dirty="0">
                          <a:latin typeface="David" panose="020E0502060401010101" pitchFamily="34" charset="-79"/>
                          <a:cs typeface="David" panose="020E0502060401010101" pitchFamily="34" charset="-79"/>
                        </a:rPr>
                        <a:t>שחיתות שלטונית (בחירה)</a:t>
                      </a:r>
                    </a:p>
                    <a:p>
                      <a:pPr marL="171450" marR="0" lvl="0" indent="-171450" algn="r" defTabSz="914400" rtl="1" eaLnBrk="1" fontAlgn="auto" latinLnBrk="0" hangingPunct="1">
                        <a:lnSpc>
                          <a:spcPct val="150000"/>
                        </a:lnSpc>
                        <a:spcBef>
                          <a:spcPts val="0"/>
                        </a:spcBef>
                        <a:spcAft>
                          <a:spcPts val="0"/>
                        </a:spcAft>
                        <a:buClrTx/>
                        <a:buSzTx/>
                        <a:buFont typeface="Arial" panose="020B0604020202020204" pitchFamily="34" charset="0"/>
                        <a:buChar char="•"/>
                        <a:tabLst/>
                        <a:defRPr/>
                      </a:pPr>
                      <a:r>
                        <a:rPr lang="he-IL" sz="1200" b="0" i="0" dirty="0">
                          <a:latin typeface="David" panose="020E0502060401010101" pitchFamily="34" charset="-79"/>
                          <a:cs typeface="David" panose="020E0502060401010101" pitchFamily="34" charset="-79"/>
                        </a:rPr>
                        <a:t>זהות ציונית יהודית וחוסן לאומי</a:t>
                      </a:r>
                    </a:p>
                    <a:p>
                      <a:pPr marL="171450" marR="0" lvl="0" indent="-171450" algn="r" defTabSz="914400" rtl="1" eaLnBrk="1" fontAlgn="auto" latinLnBrk="0" hangingPunct="1">
                        <a:lnSpc>
                          <a:spcPct val="150000"/>
                        </a:lnSpc>
                        <a:spcBef>
                          <a:spcPts val="0"/>
                        </a:spcBef>
                        <a:spcAft>
                          <a:spcPts val="0"/>
                        </a:spcAft>
                        <a:buClrTx/>
                        <a:buSzTx/>
                        <a:buFont typeface="Arial" panose="020B0604020202020204" pitchFamily="34" charset="0"/>
                        <a:buChar char="•"/>
                        <a:tabLst/>
                        <a:defRPr/>
                      </a:pPr>
                      <a:r>
                        <a:rPr lang="he-IL" sz="1200" b="0" i="0" dirty="0">
                          <a:latin typeface="David" panose="020E0502060401010101" pitchFamily="34" charset="-79"/>
                          <a:cs typeface="David" panose="020E0502060401010101" pitchFamily="34" charset="-79"/>
                        </a:rPr>
                        <a:t>תרגיל מחשבה חברתי</a:t>
                      </a:r>
                    </a:p>
                  </a:txBody>
                  <a:tcPr marL="0" marR="0" marT="36000" marB="36000"/>
                </a:tc>
                <a:tc>
                  <a:txBody>
                    <a:bodyPr/>
                    <a:lstStyle/>
                    <a:p>
                      <a:pPr marL="171450" indent="-171450" rtl="1">
                        <a:lnSpc>
                          <a:spcPct val="150000"/>
                        </a:lnSpc>
                        <a:buFont typeface="Arial" panose="020B0604020202020204" pitchFamily="34" charset="0"/>
                        <a:buChar char="•"/>
                      </a:pPr>
                      <a:r>
                        <a:rPr lang="he-IL" sz="1200" b="0" i="0" dirty="0">
                          <a:latin typeface="David" panose="020E0502060401010101" pitchFamily="34" charset="-79"/>
                          <a:cs typeface="David" panose="020E0502060401010101" pitchFamily="34" charset="-79"/>
                        </a:rPr>
                        <a:t>מיקרו כלכלה א' ו- ב'</a:t>
                      </a:r>
                    </a:p>
                    <a:p>
                      <a:pPr marL="171450" indent="-171450" rtl="1">
                        <a:lnSpc>
                          <a:spcPct val="150000"/>
                        </a:lnSpc>
                        <a:buFont typeface="Arial" panose="020B0604020202020204" pitchFamily="34" charset="0"/>
                        <a:buChar char="•"/>
                      </a:pPr>
                      <a:r>
                        <a:rPr lang="he-IL" sz="1200" b="0" i="0" dirty="0">
                          <a:latin typeface="David" panose="020E0502060401010101" pitchFamily="34" charset="-79"/>
                          <a:cs typeface="David" panose="020E0502060401010101" pitchFamily="34" charset="-79"/>
                        </a:rPr>
                        <a:t>סוגיות בכלכלת ישראל ומו"פ</a:t>
                      </a:r>
                    </a:p>
                    <a:p>
                      <a:pPr marL="171450" indent="-171450" rtl="1">
                        <a:lnSpc>
                          <a:spcPct val="150000"/>
                        </a:lnSpc>
                        <a:buFont typeface="Arial" panose="020B0604020202020204" pitchFamily="34" charset="0"/>
                        <a:buChar char="•"/>
                      </a:pPr>
                      <a:r>
                        <a:rPr lang="he-IL" sz="1200" b="0" i="0" dirty="0">
                          <a:latin typeface="David" panose="020E0502060401010101" pitchFamily="34" charset="-79"/>
                          <a:cs typeface="David" panose="020E0502060401010101" pitchFamily="34" charset="-79"/>
                        </a:rPr>
                        <a:t>כלכלה וביטחון לאומי בישראל</a:t>
                      </a:r>
                    </a:p>
                    <a:p>
                      <a:pPr marL="171450" indent="-171450" rtl="1">
                        <a:lnSpc>
                          <a:spcPct val="150000"/>
                        </a:lnSpc>
                        <a:buFont typeface="Arial" panose="020B0604020202020204" pitchFamily="34" charset="0"/>
                        <a:buChar char="•"/>
                      </a:pPr>
                      <a:r>
                        <a:rPr lang="he-IL" sz="1200" b="1" i="0" dirty="0">
                          <a:latin typeface="David" panose="020E0502060401010101" pitchFamily="34" charset="-79"/>
                          <a:cs typeface="David" panose="020E0502060401010101" pitchFamily="34" charset="-79"/>
                        </a:rPr>
                        <a:t>כלכלה לאומית וגלובאלית</a:t>
                      </a:r>
                    </a:p>
                    <a:p>
                      <a:pPr marL="171450" indent="-171450" rtl="1">
                        <a:lnSpc>
                          <a:spcPct val="150000"/>
                        </a:lnSpc>
                        <a:buFont typeface="Arial" panose="020B0604020202020204" pitchFamily="34" charset="0"/>
                        <a:buChar char="•"/>
                      </a:pPr>
                      <a:r>
                        <a:rPr lang="he-IL" sz="1200" b="1" i="0" dirty="0">
                          <a:latin typeface="David" panose="020E0502060401010101" pitchFamily="34" charset="-79"/>
                          <a:cs typeface="David" panose="020E0502060401010101" pitchFamily="34" charset="-79"/>
                        </a:rPr>
                        <a:t>מימון טרור</a:t>
                      </a:r>
                    </a:p>
                  </a:txBody>
                  <a:tcPr marL="0" marR="0" marT="36000" marB="36000"/>
                </a:tc>
                <a:tc>
                  <a:txBody>
                    <a:bodyPr/>
                    <a:lstStyle/>
                    <a:p>
                      <a:pPr marL="171450" indent="-171450" rtl="1">
                        <a:lnSpc>
                          <a:spcPct val="150000"/>
                        </a:lnSpc>
                        <a:buFont typeface="Arial" panose="020B0604020202020204" pitchFamily="34" charset="0"/>
                        <a:buChar char="•"/>
                      </a:pPr>
                      <a:r>
                        <a:rPr lang="he-IL" sz="1200" b="0" i="0" dirty="0">
                          <a:latin typeface="David" panose="020E0502060401010101" pitchFamily="34" charset="-79"/>
                          <a:cs typeface="David" panose="020E0502060401010101" pitchFamily="34" charset="-79"/>
                        </a:rPr>
                        <a:t>מנהיגות</a:t>
                      </a:r>
                    </a:p>
                    <a:p>
                      <a:pPr marL="171450" indent="-171450" rtl="1">
                        <a:lnSpc>
                          <a:spcPct val="150000"/>
                        </a:lnSpc>
                        <a:buFont typeface="Arial" panose="020B0604020202020204" pitchFamily="34" charset="0"/>
                        <a:buChar char="•"/>
                      </a:pPr>
                      <a:r>
                        <a:rPr lang="he-IL" sz="1200" b="0" i="0" dirty="0">
                          <a:latin typeface="David" panose="020E0502060401010101" pitchFamily="34" charset="-79"/>
                          <a:cs typeface="David" panose="020E0502060401010101" pitchFamily="34" charset="-79"/>
                        </a:rPr>
                        <a:t>מנהיג והנהגה במדינת ישראל</a:t>
                      </a:r>
                    </a:p>
                    <a:p>
                      <a:pPr marL="171450" marR="0" lvl="0" indent="-171450" algn="r" defTabSz="914400" rtl="1" eaLnBrk="1" fontAlgn="auto" latinLnBrk="0" hangingPunct="1">
                        <a:lnSpc>
                          <a:spcPct val="150000"/>
                        </a:lnSpc>
                        <a:spcBef>
                          <a:spcPts val="0"/>
                        </a:spcBef>
                        <a:spcAft>
                          <a:spcPts val="0"/>
                        </a:spcAft>
                        <a:buClrTx/>
                        <a:buSzTx/>
                        <a:buFont typeface="Arial" panose="020B0604020202020204" pitchFamily="34" charset="0"/>
                        <a:buChar char="•"/>
                        <a:tabLst/>
                        <a:defRPr/>
                      </a:pPr>
                      <a:r>
                        <a:rPr lang="he-IL" sz="1200" b="0" i="0" dirty="0">
                          <a:latin typeface="David" panose="020E0502060401010101" pitchFamily="34" charset="-79"/>
                          <a:cs typeface="David" panose="020E0502060401010101" pitchFamily="34" charset="-79"/>
                        </a:rPr>
                        <a:t>מדיניות ציבורית- יציבות ושינוי</a:t>
                      </a:r>
                    </a:p>
                    <a:p>
                      <a:pPr marL="171450" indent="-171450" rtl="1">
                        <a:lnSpc>
                          <a:spcPct val="150000"/>
                        </a:lnSpc>
                        <a:buFont typeface="Arial" panose="020B0604020202020204" pitchFamily="34" charset="0"/>
                        <a:buChar char="•"/>
                      </a:pPr>
                      <a:r>
                        <a:rPr lang="he-IL" sz="1200" b="0" i="0" dirty="0">
                          <a:latin typeface="David" panose="020E0502060401010101" pitchFamily="34" charset="-79"/>
                          <a:cs typeface="David" panose="020E0502060401010101" pitchFamily="34" charset="-79"/>
                        </a:rPr>
                        <a:t>מנהיגות מובילה שינוי</a:t>
                      </a:r>
                    </a:p>
                    <a:p>
                      <a:pPr marL="171450" marR="0" lvl="0" indent="-171450" algn="r" defTabSz="914400" rtl="1" eaLnBrk="1" fontAlgn="auto" latinLnBrk="0" hangingPunct="1">
                        <a:lnSpc>
                          <a:spcPct val="150000"/>
                        </a:lnSpc>
                        <a:spcBef>
                          <a:spcPts val="0"/>
                        </a:spcBef>
                        <a:spcAft>
                          <a:spcPts val="0"/>
                        </a:spcAft>
                        <a:buClrTx/>
                        <a:buSzTx/>
                        <a:buFont typeface="Arial" panose="020B0604020202020204" pitchFamily="34" charset="0"/>
                        <a:buChar char="•"/>
                        <a:tabLst/>
                        <a:defRPr/>
                      </a:pPr>
                      <a:r>
                        <a:rPr lang="he-IL" sz="1200" b="0" i="0" dirty="0">
                          <a:latin typeface="David" panose="020E0502060401010101" pitchFamily="34" charset="-79"/>
                          <a:cs typeface="David" panose="020E0502060401010101" pitchFamily="34" charset="-79"/>
                        </a:rPr>
                        <a:t>ניהול שינוי בארגונים מורכבים</a:t>
                      </a:r>
                      <a:endParaRPr lang="he-IL" sz="1200" b="1" i="0" dirty="0">
                        <a:latin typeface="David" panose="020E0502060401010101" pitchFamily="34" charset="-79"/>
                        <a:cs typeface="David" panose="020E0502060401010101" pitchFamily="34" charset="-79"/>
                      </a:endParaRPr>
                    </a:p>
                    <a:p>
                      <a:pPr marL="171450" indent="-171450" rtl="1">
                        <a:lnSpc>
                          <a:spcPct val="150000"/>
                        </a:lnSpc>
                        <a:buFont typeface="Arial" panose="020B0604020202020204" pitchFamily="34" charset="0"/>
                        <a:buChar char="•"/>
                      </a:pPr>
                      <a:r>
                        <a:rPr lang="he-IL" sz="1200" b="1" i="0" dirty="0">
                          <a:latin typeface="David" panose="020E0502060401010101" pitchFamily="34" charset="-79"/>
                          <a:cs typeface="David" panose="020E0502060401010101" pitchFamily="34" charset="-79"/>
                        </a:rPr>
                        <a:t>אשכול מובילות (אוסף)- </a:t>
                      </a:r>
                      <a:r>
                        <a:rPr lang="he-IL" sz="1200" b="0" i="0" dirty="0" err="1">
                          <a:latin typeface="David" panose="020E0502060401010101" pitchFamily="34" charset="-79"/>
                          <a:cs typeface="David" panose="020E0502060401010101" pitchFamily="34" charset="-79"/>
                        </a:rPr>
                        <a:t>אדיג"ס</a:t>
                      </a:r>
                      <a:r>
                        <a:rPr lang="he-IL" sz="1200" b="0" i="0" dirty="0">
                          <a:latin typeface="David" panose="020E0502060401010101" pitchFamily="34" charset="-79"/>
                          <a:cs typeface="David" panose="020E0502060401010101" pitchFamily="34" charset="-79"/>
                        </a:rPr>
                        <a:t> בתוכו</a:t>
                      </a:r>
                    </a:p>
                    <a:p>
                      <a:pPr marL="171450" marR="0" lvl="0" indent="-171450" algn="r" defTabSz="914400" rtl="1" eaLnBrk="1" fontAlgn="auto" latinLnBrk="0" hangingPunct="1">
                        <a:lnSpc>
                          <a:spcPct val="150000"/>
                        </a:lnSpc>
                        <a:spcBef>
                          <a:spcPts val="0"/>
                        </a:spcBef>
                        <a:spcAft>
                          <a:spcPts val="0"/>
                        </a:spcAft>
                        <a:buClrTx/>
                        <a:buSzTx/>
                        <a:buFont typeface="Arial" panose="020B0604020202020204" pitchFamily="34" charset="0"/>
                        <a:buChar char="•"/>
                        <a:tabLst/>
                        <a:defRPr/>
                      </a:pPr>
                      <a:r>
                        <a:rPr lang="he-IL" sz="1200" b="0" i="0" dirty="0">
                          <a:latin typeface="David" panose="020E0502060401010101" pitchFamily="34" charset="-79"/>
                          <a:cs typeface="David" panose="020E0502060401010101" pitchFamily="34" charset="-79"/>
                        </a:rPr>
                        <a:t>מנהל ציבורי</a:t>
                      </a:r>
                    </a:p>
                    <a:p>
                      <a:pPr marL="171450" marR="0" lvl="0" indent="-171450" algn="r" defTabSz="914400" rtl="1" eaLnBrk="1" fontAlgn="auto" latinLnBrk="0" hangingPunct="1">
                        <a:lnSpc>
                          <a:spcPct val="150000"/>
                        </a:lnSpc>
                        <a:spcBef>
                          <a:spcPts val="0"/>
                        </a:spcBef>
                        <a:spcAft>
                          <a:spcPts val="0"/>
                        </a:spcAft>
                        <a:buClrTx/>
                        <a:buSzTx/>
                        <a:buFont typeface="Arial" panose="020B0604020202020204" pitchFamily="34" charset="0"/>
                        <a:buChar char="•"/>
                        <a:tabLst/>
                        <a:defRPr/>
                      </a:pPr>
                      <a:r>
                        <a:rPr lang="he-IL" sz="1200" b="0" i="0" dirty="0">
                          <a:latin typeface="David" panose="020E0502060401010101" pitchFamily="34" charset="-79"/>
                          <a:cs typeface="David" panose="020E0502060401010101" pitchFamily="34" charset="-79"/>
                        </a:rPr>
                        <a:t>חשיבה המערכתית </a:t>
                      </a:r>
                      <a:r>
                        <a:rPr lang="he-IL" sz="1200" b="0" i="0" dirty="0" err="1">
                          <a:latin typeface="David" panose="020E0502060401010101" pitchFamily="34" charset="-79"/>
                          <a:cs typeface="David" panose="020E0502060401010101" pitchFamily="34" charset="-79"/>
                        </a:rPr>
                        <a:t>והשילוביות</a:t>
                      </a:r>
                      <a:r>
                        <a:rPr lang="he-IL" sz="1200" b="0" i="0" dirty="0">
                          <a:latin typeface="David" panose="020E0502060401010101" pitchFamily="34" charset="-79"/>
                          <a:cs typeface="David" panose="020E0502060401010101" pitchFamily="34" charset="-79"/>
                        </a:rPr>
                        <a:t> </a:t>
                      </a:r>
                      <a:r>
                        <a:rPr lang="he-IL" sz="1200" b="0" i="0" dirty="0" err="1">
                          <a:latin typeface="David" panose="020E0502060401010101" pitchFamily="34" charset="-79"/>
                          <a:cs typeface="David" panose="020E0502060401010101" pitchFamily="34" charset="-79"/>
                        </a:rPr>
                        <a:t>בבטל"ם</a:t>
                      </a:r>
                      <a:r>
                        <a:rPr lang="he-IL" sz="1200" b="0" i="0" dirty="0">
                          <a:latin typeface="David" panose="020E0502060401010101" pitchFamily="34" charset="-79"/>
                          <a:cs typeface="David" panose="020E0502060401010101" pitchFamily="34" charset="-79"/>
                        </a:rPr>
                        <a:t>- מתיאוריה פרקטיקה</a:t>
                      </a:r>
                    </a:p>
                    <a:p>
                      <a:pPr marL="171450" marR="0" lvl="0" indent="-171450" algn="r" defTabSz="914400" rtl="1" eaLnBrk="1" fontAlgn="auto" latinLnBrk="0" hangingPunct="1">
                        <a:lnSpc>
                          <a:spcPct val="150000"/>
                        </a:lnSpc>
                        <a:spcBef>
                          <a:spcPts val="0"/>
                        </a:spcBef>
                        <a:spcAft>
                          <a:spcPts val="0"/>
                        </a:spcAft>
                        <a:buClrTx/>
                        <a:buSzTx/>
                        <a:buFont typeface="Arial" panose="020B0604020202020204" pitchFamily="34" charset="0"/>
                        <a:buChar char="•"/>
                        <a:tabLst/>
                        <a:defRPr/>
                      </a:pPr>
                      <a:r>
                        <a:rPr lang="he-IL" sz="1200" b="0" i="0" dirty="0">
                          <a:latin typeface="David" panose="020E0502060401010101" pitchFamily="34" charset="-79"/>
                          <a:cs typeface="David" panose="020E0502060401010101" pitchFamily="34" charset="-79"/>
                        </a:rPr>
                        <a:t>מערכות מורכבות</a:t>
                      </a:r>
                    </a:p>
                    <a:p>
                      <a:pPr marL="171450" marR="0" lvl="0" indent="-171450" algn="r" defTabSz="914400" rtl="1" eaLnBrk="1" fontAlgn="auto" latinLnBrk="0" hangingPunct="1">
                        <a:lnSpc>
                          <a:spcPct val="150000"/>
                        </a:lnSpc>
                        <a:spcBef>
                          <a:spcPts val="0"/>
                        </a:spcBef>
                        <a:spcAft>
                          <a:spcPts val="0"/>
                        </a:spcAft>
                        <a:buClrTx/>
                        <a:buSzTx/>
                        <a:buFont typeface="Arial" panose="020B0604020202020204" pitchFamily="34" charset="0"/>
                        <a:buChar char="•"/>
                        <a:tabLst/>
                        <a:defRPr/>
                      </a:pPr>
                      <a:r>
                        <a:rPr lang="he-IL" sz="1200" b="0" i="0" dirty="0">
                          <a:latin typeface="David" panose="020E0502060401010101" pitchFamily="34" charset="-79"/>
                          <a:cs typeface="David" panose="020E0502060401010101" pitchFamily="34" charset="-79"/>
                        </a:rPr>
                        <a:t>כאוס, מע' מורכבות ורשתות- סביבה ניהולית חדשה</a:t>
                      </a:r>
                    </a:p>
                  </a:txBody>
                  <a:tcPr marL="0" marR="0" marT="36000" marB="36000"/>
                </a:tc>
                <a:extLst>
                  <a:ext uri="{0D108BD9-81ED-4DB2-BD59-A6C34878D82A}">
                    <a16:rowId xmlns:a16="http://schemas.microsoft.com/office/drawing/2014/main" val="1048244844"/>
                  </a:ext>
                </a:extLst>
              </a:tr>
            </a:tbl>
          </a:graphicData>
        </a:graphic>
      </p:graphicFrame>
    </p:spTree>
    <p:extLst>
      <p:ext uri="{BB962C8B-B14F-4D97-AF65-F5344CB8AC3E}">
        <p14:creationId xmlns:p14="http://schemas.microsoft.com/office/powerpoint/2010/main" val="35756533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כותרת 1"/>
          <p:cNvSpPr>
            <a:spLocks noGrp="1"/>
          </p:cNvSpPr>
          <p:nvPr>
            <p:ph type="title" idx="4294967295"/>
          </p:nvPr>
        </p:nvSpPr>
        <p:spPr>
          <a:xfrm>
            <a:off x="877528" y="186327"/>
            <a:ext cx="10515600" cy="1325563"/>
          </a:xfrm>
        </p:spPr>
        <p:txBody>
          <a:bodyPr>
            <a:normAutofit/>
          </a:bodyPr>
          <a:lstStyle/>
          <a:p>
            <a:pPr algn="ctr"/>
            <a:r>
              <a:rPr lang="he-IL"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השתנות תוכנית מב"ל לאורך השנים</a:t>
            </a:r>
          </a:p>
        </p:txBody>
      </p:sp>
      <p:sp>
        <p:nvSpPr>
          <p:cNvPr id="3" name="מציין מיקום תוכן 2"/>
          <p:cNvSpPr>
            <a:spLocks noGrp="1"/>
          </p:cNvSpPr>
          <p:nvPr>
            <p:ph idx="4294967295"/>
          </p:nvPr>
        </p:nvSpPr>
        <p:spPr>
          <a:xfrm>
            <a:off x="2723536" y="1279806"/>
            <a:ext cx="8914496" cy="5504452"/>
          </a:xfrm>
        </p:spPr>
        <p:txBody>
          <a:bodyPr>
            <a:noAutofit/>
          </a:bodyPr>
          <a:lstStyle/>
          <a:p>
            <a:pPr marL="0" indent="0">
              <a:lnSpc>
                <a:spcPct val="150000"/>
              </a:lnSpc>
              <a:buClr>
                <a:schemeClr val="accent1"/>
              </a:buClr>
              <a:buNone/>
            </a:pPr>
            <a:r>
              <a:rPr lang="he-IL" sz="2000" b="1" dirty="0">
                <a:solidFill>
                  <a:schemeClr val="accent1">
                    <a:lumMod val="75000"/>
                  </a:schemeClr>
                </a:solidFill>
                <a:latin typeface="David" panose="020E0502060401010101" pitchFamily="34" charset="-79"/>
                <a:cs typeface="David" panose="020E0502060401010101" pitchFamily="34" charset="-79"/>
              </a:rPr>
              <a:t>קורסים אלמותיים:</a:t>
            </a:r>
          </a:p>
          <a:p>
            <a:pPr>
              <a:lnSpc>
                <a:spcPct val="150000"/>
              </a:lnSpc>
              <a:buClr>
                <a:schemeClr val="accent1"/>
              </a:buClr>
            </a:pPr>
            <a:r>
              <a:rPr lang="he-IL" sz="1600" b="1" dirty="0">
                <a:solidFill>
                  <a:schemeClr val="accent1">
                    <a:lumMod val="75000"/>
                  </a:schemeClr>
                </a:solidFill>
                <a:latin typeface="David" panose="020E0502060401010101" pitchFamily="34" charset="-79"/>
                <a:cs typeface="David" panose="020E0502060401010101" pitchFamily="34" charset="-79"/>
              </a:rPr>
              <a:t>בטל"ם בישראל- </a:t>
            </a:r>
            <a:r>
              <a:rPr lang="he-IL" sz="1600" dirty="0">
                <a:solidFill>
                  <a:schemeClr val="accent1">
                    <a:lumMod val="75000"/>
                  </a:schemeClr>
                </a:solidFill>
                <a:latin typeface="David" panose="020E0502060401010101" pitchFamily="34" charset="-79"/>
                <a:cs typeface="David" panose="020E0502060401010101" pitchFamily="34" charset="-79"/>
              </a:rPr>
              <a:t>גבי בן-דור</a:t>
            </a:r>
          </a:p>
          <a:p>
            <a:pPr>
              <a:lnSpc>
                <a:spcPct val="150000"/>
              </a:lnSpc>
              <a:buClr>
                <a:schemeClr val="accent1"/>
              </a:buClr>
            </a:pPr>
            <a:r>
              <a:rPr lang="he-IL" sz="1600" b="1" dirty="0">
                <a:solidFill>
                  <a:schemeClr val="accent1">
                    <a:lumMod val="75000"/>
                  </a:schemeClr>
                </a:solidFill>
                <a:latin typeface="David" panose="020E0502060401010101" pitchFamily="34" charset="-79"/>
                <a:cs typeface="David" panose="020E0502060401010101" pitchFamily="34" charset="-79"/>
              </a:rPr>
              <a:t>גישות ואסכולות.-</a:t>
            </a:r>
            <a:r>
              <a:rPr lang="he-IL" sz="1600" dirty="0">
                <a:solidFill>
                  <a:schemeClr val="accent1">
                    <a:lumMod val="75000"/>
                  </a:schemeClr>
                </a:solidFill>
                <a:latin typeface="David" panose="020E0502060401010101" pitchFamily="34" charset="-79"/>
                <a:cs typeface="David" panose="020E0502060401010101" pitchFamily="34" charset="-79"/>
              </a:rPr>
              <a:t> גבי בן-דור</a:t>
            </a:r>
          </a:p>
          <a:p>
            <a:pPr>
              <a:lnSpc>
                <a:spcPct val="150000"/>
              </a:lnSpc>
              <a:buClr>
                <a:schemeClr val="accent1"/>
              </a:buClr>
            </a:pPr>
            <a:r>
              <a:rPr lang="he-IL" sz="1600" b="1" dirty="0">
                <a:solidFill>
                  <a:schemeClr val="accent1">
                    <a:lumMod val="75000"/>
                  </a:schemeClr>
                </a:solidFill>
                <a:latin typeface="David" panose="020E0502060401010101" pitchFamily="34" charset="-79"/>
                <a:cs typeface="David" panose="020E0502060401010101" pitchFamily="34" charset="-79"/>
              </a:rPr>
              <a:t>סיורי בטל"ם בארץ- </a:t>
            </a:r>
            <a:r>
              <a:rPr lang="he-IL" sz="1600" dirty="0">
                <a:solidFill>
                  <a:schemeClr val="accent1">
                    <a:lumMod val="75000"/>
                  </a:schemeClr>
                </a:solidFill>
                <a:latin typeface="David" panose="020E0502060401010101" pitchFamily="34" charset="-79"/>
                <a:cs typeface="David" panose="020E0502060401010101" pitchFamily="34" charset="-79"/>
              </a:rPr>
              <a:t>יוסי בן-ארצי</a:t>
            </a:r>
          </a:p>
          <a:p>
            <a:pPr>
              <a:lnSpc>
                <a:spcPct val="150000"/>
              </a:lnSpc>
              <a:buClr>
                <a:schemeClr val="accent1"/>
              </a:buClr>
            </a:pPr>
            <a:r>
              <a:rPr lang="he-IL" sz="1600" b="1" dirty="0">
                <a:solidFill>
                  <a:schemeClr val="accent1">
                    <a:lumMod val="75000"/>
                  </a:schemeClr>
                </a:solidFill>
                <a:latin typeface="David" panose="020E0502060401010101" pitchFamily="34" charset="-79"/>
                <a:cs typeface="David" panose="020E0502060401010101" pitchFamily="34" charset="-79"/>
              </a:rPr>
              <a:t>כלכלת ישראל- </a:t>
            </a:r>
            <a:r>
              <a:rPr lang="he-IL" sz="1600" dirty="0">
                <a:solidFill>
                  <a:schemeClr val="accent1">
                    <a:lumMod val="75000"/>
                  </a:schemeClr>
                </a:solidFill>
                <a:latin typeface="David" panose="020E0502060401010101" pitchFamily="34" charset="-79"/>
                <a:cs typeface="David" panose="020E0502060401010101" pitchFamily="34" charset="-79"/>
              </a:rPr>
              <a:t>דוד ברודט</a:t>
            </a:r>
          </a:p>
          <a:p>
            <a:pPr>
              <a:lnSpc>
                <a:spcPct val="150000"/>
              </a:lnSpc>
              <a:buClr>
                <a:schemeClr val="accent1"/>
              </a:buClr>
            </a:pPr>
            <a:r>
              <a:rPr lang="he-IL" sz="1600" b="1" dirty="0">
                <a:solidFill>
                  <a:schemeClr val="accent1">
                    <a:lumMod val="75000"/>
                  </a:schemeClr>
                </a:solidFill>
                <a:latin typeface="David" panose="020E0502060401010101" pitchFamily="34" charset="-79"/>
                <a:cs typeface="David" panose="020E0502060401010101" pitchFamily="34" charset="-79"/>
              </a:rPr>
              <a:t>משפט חוקתי- </a:t>
            </a:r>
            <a:r>
              <a:rPr lang="he-IL" sz="1600" dirty="0">
                <a:solidFill>
                  <a:schemeClr val="accent1">
                    <a:lumMod val="75000"/>
                  </a:schemeClr>
                </a:solidFill>
                <a:latin typeface="David" panose="020E0502060401010101" pitchFamily="34" charset="-79"/>
                <a:cs typeface="David" panose="020E0502060401010101" pitchFamily="34" charset="-79"/>
              </a:rPr>
              <a:t>סוזי נבות</a:t>
            </a:r>
          </a:p>
          <a:p>
            <a:pPr>
              <a:lnSpc>
                <a:spcPct val="150000"/>
              </a:lnSpc>
              <a:buClr>
                <a:schemeClr val="accent1"/>
              </a:buClr>
            </a:pPr>
            <a:r>
              <a:rPr lang="he-IL" sz="1600" b="1" dirty="0">
                <a:solidFill>
                  <a:schemeClr val="accent1">
                    <a:lumMod val="75000"/>
                  </a:schemeClr>
                </a:solidFill>
                <a:latin typeface="David" panose="020E0502060401010101" pitchFamily="34" charset="-79"/>
                <a:cs typeface="David" panose="020E0502060401010101" pitchFamily="34" charset="-79"/>
              </a:rPr>
              <a:t>שלושת הסמינרים</a:t>
            </a:r>
          </a:p>
          <a:p>
            <a:pPr>
              <a:lnSpc>
                <a:spcPct val="150000"/>
              </a:lnSpc>
              <a:buClr>
                <a:schemeClr val="accent1"/>
              </a:buClr>
            </a:pPr>
            <a:r>
              <a:rPr lang="he-IL" sz="1600" b="1" dirty="0">
                <a:solidFill>
                  <a:schemeClr val="accent1">
                    <a:lumMod val="75000"/>
                  </a:schemeClr>
                </a:solidFill>
                <a:latin typeface="David" panose="020E0502060401010101" pitchFamily="34" charset="-79"/>
                <a:cs typeface="David" panose="020E0502060401010101" pitchFamily="34" charset="-79"/>
              </a:rPr>
              <a:t>מדיניות חוץ וסימולציה- </a:t>
            </a:r>
            <a:r>
              <a:rPr lang="he-IL" sz="1600" dirty="0">
                <a:solidFill>
                  <a:schemeClr val="accent1">
                    <a:lumMod val="75000"/>
                  </a:schemeClr>
                </a:solidFill>
                <a:latin typeface="David" panose="020E0502060401010101" pitchFamily="34" charset="-79"/>
                <a:cs typeface="David" panose="020E0502060401010101" pitchFamily="34" charset="-79"/>
              </a:rPr>
              <a:t>גבי בן-דור</a:t>
            </a:r>
          </a:p>
          <a:p>
            <a:pPr>
              <a:lnSpc>
                <a:spcPct val="150000"/>
              </a:lnSpc>
              <a:buClr>
                <a:schemeClr val="accent1"/>
              </a:buClr>
            </a:pPr>
            <a:r>
              <a:rPr lang="he-IL" sz="1600" b="1" dirty="0">
                <a:solidFill>
                  <a:schemeClr val="accent1">
                    <a:lumMod val="75000"/>
                  </a:schemeClr>
                </a:solidFill>
                <a:latin typeface="David" panose="020E0502060401010101" pitchFamily="34" charset="-79"/>
                <a:cs typeface="David" panose="020E0502060401010101" pitchFamily="34" charset="-79"/>
              </a:rPr>
              <a:t>חברה ישראלית- </a:t>
            </a:r>
            <a:r>
              <a:rPr lang="he-IL" sz="1600" dirty="0">
                <a:solidFill>
                  <a:schemeClr val="accent1">
                    <a:lumMod val="75000"/>
                  </a:schemeClr>
                </a:solidFill>
                <a:latin typeface="David" panose="020E0502060401010101" pitchFamily="34" charset="-79"/>
                <a:cs typeface="David" panose="020E0502060401010101" pitchFamily="34" charset="-79"/>
              </a:rPr>
              <a:t>החליף מרצים</a:t>
            </a:r>
          </a:p>
          <a:p>
            <a:pPr>
              <a:lnSpc>
                <a:spcPct val="150000"/>
              </a:lnSpc>
              <a:buClr>
                <a:schemeClr val="accent1"/>
              </a:buClr>
            </a:pPr>
            <a:r>
              <a:rPr lang="he-IL" sz="1600" b="1" dirty="0">
                <a:solidFill>
                  <a:schemeClr val="accent1">
                    <a:lumMod val="75000"/>
                  </a:schemeClr>
                </a:solidFill>
                <a:latin typeface="David" panose="020E0502060401010101" pitchFamily="34" charset="-79"/>
                <a:cs typeface="David" panose="020E0502060401010101" pitchFamily="34" charset="-79"/>
              </a:rPr>
              <a:t>קורס סיור ארה"ב </a:t>
            </a:r>
            <a:r>
              <a:rPr lang="he-IL" sz="1600" dirty="0">
                <a:solidFill>
                  <a:schemeClr val="accent1">
                    <a:lumMod val="75000"/>
                  </a:schemeClr>
                </a:solidFill>
                <a:latin typeface="David" panose="020E0502060401010101" pitchFamily="34" charset="-79"/>
                <a:cs typeface="David" panose="020E0502060401010101" pitchFamily="34" charset="-79"/>
              </a:rPr>
              <a:t>(</a:t>
            </a:r>
            <a:r>
              <a:rPr lang="he-IL" sz="1600" dirty="0" err="1">
                <a:solidFill>
                  <a:schemeClr val="accent1">
                    <a:lumMod val="75000"/>
                  </a:schemeClr>
                </a:solidFill>
                <a:latin typeface="David" panose="020E0502060401010101" pitchFamily="34" charset="-79"/>
                <a:cs typeface="David" panose="020E0502060401010101" pitchFamily="34" charset="-79"/>
              </a:rPr>
              <a:t>אוקדם</a:t>
            </a:r>
            <a:r>
              <a:rPr lang="he-IL" sz="1600" dirty="0">
                <a:solidFill>
                  <a:schemeClr val="accent1">
                    <a:lumMod val="75000"/>
                  </a:schemeClr>
                </a:solidFill>
                <a:latin typeface="David" panose="020E0502060401010101" pitchFamily="34" charset="-79"/>
                <a:cs typeface="David" panose="020E0502060401010101" pitchFamily="34" charset="-79"/>
              </a:rPr>
              <a:t> במחזור- מ')</a:t>
            </a:r>
          </a:p>
          <a:p>
            <a:pPr>
              <a:lnSpc>
                <a:spcPct val="150000"/>
              </a:lnSpc>
              <a:buClr>
                <a:schemeClr val="accent1"/>
              </a:buClr>
            </a:pPr>
            <a:r>
              <a:rPr lang="he-IL" sz="1600" b="1" dirty="0">
                <a:solidFill>
                  <a:schemeClr val="accent1">
                    <a:lumMod val="75000"/>
                  </a:schemeClr>
                </a:solidFill>
                <a:latin typeface="David" panose="020E0502060401010101" pitchFamily="34" charset="-79"/>
                <a:cs typeface="David" panose="020E0502060401010101" pitchFamily="34" charset="-79"/>
              </a:rPr>
              <a:t>החלפת שמות- אומנות המערכה </a:t>
            </a:r>
            <a:r>
              <a:rPr lang="he-IL" sz="1600" dirty="0">
                <a:solidFill>
                  <a:schemeClr val="accent1">
                    <a:lumMod val="75000"/>
                  </a:schemeClr>
                </a:solidFill>
                <a:latin typeface="David" panose="020E0502060401010101" pitchFamily="34" charset="-79"/>
                <a:cs typeface="David" panose="020E0502060401010101" pitchFamily="34" charset="-79"/>
              </a:rPr>
              <a:t>(מ. דדו, 2 נ"ז)+</a:t>
            </a:r>
            <a:r>
              <a:rPr lang="en-US" sz="1600" dirty="0">
                <a:solidFill>
                  <a:schemeClr val="accent1">
                    <a:lumMod val="75000"/>
                  </a:schemeClr>
                </a:solidFill>
                <a:latin typeface="David" panose="020E0502060401010101" pitchFamily="34" charset="-79"/>
                <a:cs typeface="David" panose="020E0502060401010101" pitchFamily="34" charset="-79"/>
              </a:rPr>
              <a:t> </a:t>
            </a:r>
            <a:r>
              <a:rPr lang="he-IL" sz="1600" dirty="0">
                <a:solidFill>
                  <a:schemeClr val="accent1">
                    <a:lumMod val="75000"/>
                  </a:schemeClr>
                </a:solidFill>
                <a:latin typeface="David" panose="020E0502060401010101" pitchFamily="34" charset="-79"/>
                <a:cs typeface="David" panose="020E0502060401010101" pitchFamily="34" charset="-79"/>
              </a:rPr>
              <a:t> </a:t>
            </a:r>
            <a:r>
              <a:rPr lang="he-IL" sz="1600" b="1" dirty="0">
                <a:solidFill>
                  <a:schemeClr val="accent1">
                    <a:lumMod val="75000"/>
                  </a:schemeClr>
                </a:solidFill>
                <a:latin typeface="David" panose="020E0502060401010101" pitchFamily="34" charset="-79"/>
                <a:cs typeface="David" panose="020E0502060401010101" pitchFamily="34" charset="-79"/>
              </a:rPr>
              <a:t>מערכות מורכבות </a:t>
            </a:r>
            <a:r>
              <a:rPr lang="he-IL" sz="1600" dirty="0">
                <a:solidFill>
                  <a:schemeClr val="accent1">
                    <a:lumMod val="75000"/>
                  </a:schemeClr>
                </a:solidFill>
                <a:latin typeface="David" panose="020E0502060401010101" pitchFamily="34" charset="-79"/>
                <a:cs typeface="David" panose="020E0502060401010101" pitchFamily="34" charset="-79"/>
              </a:rPr>
              <a:t>(פיני יחזקאל, 2 נ"ז)</a:t>
            </a:r>
          </a:p>
          <a:p>
            <a:pPr>
              <a:lnSpc>
                <a:spcPct val="150000"/>
              </a:lnSpc>
              <a:buClr>
                <a:schemeClr val="accent1"/>
              </a:buClr>
            </a:pPr>
            <a:endParaRPr lang="he-IL" sz="1600" dirty="0">
              <a:solidFill>
                <a:schemeClr val="accent1">
                  <a:lumMod val="75000"/>
                </a:schemeClr>
              </a:solidFill>
              <a:latin typeface="David" panose="020E0502060401010101" pitchFamily="34" charset="-79"/>
              <a:cs typeface="David" panose="020E0502060401010101" pitchFamily="34" charset="-79"/>
            </a:endParaRPr>
          </a:p>
          <a:p>
            <a:pPr>
              <a:lnSpc>
                <a:spcPct val="150000"/>
              </a:lnSpc>
              <a:buClr>
                <a:schemeClr val="accent1"/>
              </a:buClr>
            </a:pPr>
            <a:endParaRPr lang="he-IL" sz="1800" dirty="0">
              <a:solidFill>
                <a:schemeClr val="accent1">
                  <a:lumMod val="75000"/>
                </a:schemeClr>
              </a:solidFill>
              <a:latin typeface="David" panose="020E0502060401010101" pitchFamily="34" charset="-79"/>
              <a:cs typeface="David" panose="020E0502060401010101" pitchFamily="34" charset="-79"/>
            </a:endParaRPr>
          </a:p>
          <a:p>
            <a:pPr>
              <a:lnSpc>
                <a:spcPct val="150000"/>
              </a:lnSpc>
              <a:buClr>
                <a:schemeClr val="accent1"/>
              </a:buClr>
            </a:pPr>
            <a:endParaRPr lang="he-IL" sz="1800" dirty="0">
              <a:solidFill>
                <a:schemeClr val="accent1">
                  <a:lumMod val="75000"/>
                </a:schemeClr>
              </a:solidFill>
              <a:latin typeface="David" panose="020E0502060401010101" pitchFamily="34" charset="-79"/>
              <a:cs typeface="David" panose="020E0502060401010101" pitchFamily="34" charset="-79"/>
            </a:endParaRPr>
          </a:p>
          <a:p>
            <a:pPr>
              <a:lnSpc>
                <a:spcPct val="150000"/>
              </a:lnSpc>
              <a:buClr>
                <a:schemeClr val="accent1"/>
              </a:buClr>
            </a:pPr>
            <a:endParaRPr lang="he-IL" sz="1800" dirty="0">
              <a:solidFill>
                <a:schemeClr val="accent1">
                  <a:lumMod val="75000"/>
                </a:schemeClr>
              </a:solidFill>
              <a:latin typeface="David" panose="020E0502060401010101" pitchFamily="34" charset="-79"/>
              <a:cs typeface="David" panose="020E0502060401010101" pitchFamily="34" charset="-79"/>
            </a:endParaRPr>
          </a:p>
          <a:p>
            <a:pPr>
              <a:lnSpc>
                <a:spcPct val="150000"/>
              </a:lnSpc>
              <a:buClr>
                <a:schemeClr val="accent1"/>
              </a:buClr>
            </a:pPr>
            <a:endParaRPr lang="he-IL" sz="1800" dirty="0">
              <a:solidFill>
                <a:schemeClr val="accent1">
                  <a:lumMod val="75000"/>
                </a:schemeClr>
              </a:solidFill>
              <a:latin typeface="David" panose="020E0502060401010101" pitchFamily="34" charset="-79"/>
              <a:cs typeface="David" panose="020E0502060401010101" pitchFamily="34" charset="-79"/>
            </a:endParaRPr>
          </a:p>
          <a:p>
            <a:pPr>
              <a:lnSpc>
                <a:spcPct val="150000"/>
              </a:lnSpc>
              <a:buClr>
                <a:schemeClr val="accent1"/>
              </a:buClr>
            </a:pPr>
            <a:endParaRPr lang="he-IL" sz="2000" dirty="0">
              <a:solidFill>
                <a:schemeClr val="accent1">
                  <a:lumMod val="75000"/>
                </a:schemeClr>
              </a:solidFill>
              <a:latin typeface="David" panose="020E0502060401010101" pitchFamily="34" charset="-79"/>
              <a:cs typeface="David" panose="020E0502060401010101" pitchFamily="34" charset="-79"/>
            </a:endParaRPr>
          </a:p>
          <a:p>
            <a:pPr>
              <a:buClr>
                <a:schemeClr val="accent1"/>
              </a:buClr>
            </a:pPr>
            <a:endParaRPr lang="he-IL" sz="2000" dirty="0">
              <a:solidFill>
                <a:schemeClr val="accent1">
                  <a:lumMod val="75000"/>
                </a:schemeClr>
              </a:solidFill>
              <a:latin typeface="David" panose="020E0502060401010101" pitchFamily="34" charset="-79"/>
              <a:cs typeface="David" panose="020E0502060401010101" pitchFamily="34" charset="-79"/>
            </a:endParaRPr>
          </a:p>
        </p:txBody>
      </p:sp>
      <p:sp>
        <p:nvSpPr>
          <p:cNvPr id="4" name="מציין מיקום תוכן 2"/>
          <p:cNvSpPr txBox="1">
            <a:spLocks/>
          </p:cNvSpPr>
          <p:nvPr/>
        </p:nvSpPr>
        <p:spPr>
          <a:xfrm>
            <a:off x="88489" y="1279806"/>
            <a:ext cx="6337739" cy="4755936"/>
          </a:xfrm>
          <a:prstGeom prst="rect">
            <a:avLst/>
          </a:prstGeom>
        </p:spPr>
        <p:txBody>
          <a:bodyPr vert="horz" lIns="91440" tIns="45720" rIns="91440" bIns="45720" rtlCol="1">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Clr>
                <a:schemeClr val="accent1"/>
              </a:buClr>
              <a:buFont typeface="Arial" panose="020B0604020202020204" pitchFamily="34" charset="0"/>
              <a:buNone/>
            </a:pPr>
            <a:r>
              <a:rPr lang="he-IL" sz="2000" b="1" dirty="0">
                <a:solidFill>
                  <a:schemeClr val="accent1">
                    <a:lumMod val="75000"/>
                  </a:schemeClr>
                </a:solidFill>
                <a:latin typeface="David" panose="020E0502060401010101" pitchFamily="34" charset="-79"/>
                <a:cs typeface="David" panose="020E0502060401010101" pitchFamily="34" charset="-79"/>
              </a:rPr>
              <a:t>קורסים אקדמיים שנכחדו:</a:t>
            </a:r>
          </a:p>
          <a:p>
            <a:pPr>
              <a:lnSpc>
                <a:spcPct val="150000"/>
              </a:lnSpc>
              <a:buClr>
                <a:schemeClr val="accent1"/>
              </a:buClr>
            </a:pPr>
            <a:r>
              <a:rPr lang="he-IL" sz="1600" b="1" dirty="0">
                <a:solidFill>
                  <a:schemeClr val="accent1">
                    <a:lumMod val="75000"/>
                  </a:schemeClr>
                </a:solidFill>
                <a:latin typeface="David" panose="020E0502060401010101" pitchFamily="34" charset="-79"/>
                <a:cs typeface="David" panose="020E0502060401010101" pitchFamily="34" charset="-79"/>
              </a:rPr>
              <a:t>מזרח תיכון וגאופוליטיקה </a:t>
            </a:r>
            <a:r>
              <a:rPr lang="he-IL" sz="1600" dirty="0">
                <a:solidFill>
                  <a:schemeClr val="accent1">
                    <a:lumMod val="75000"/>
                  </a:schemeClr>
                </a:solidFill>
                <a:latin typeface="David" panose="020E0502060401010101" pitchFamily="34" charset="-79"/>
                <a:cs typeface="David" panose="020E0502060401010101" pitchFamily="34" charset="-79"/>
              </a:rPr>
              <a:t>(ירידת ארנון סופר מהבמה, 3 נ"ז)</a:t>
            </a:r>
          </a:p>
          <a:p>
            <a:pPr>
              <a:lnSpc>
                <a:spcPct val="150000"/>
              </a:lnSpc>
              <a:buClr>
                <a:schemeClr val="accent1"/>
              </a:buClr>
            </a:pPr>
            <a:r>
              <a:rPr lang="he-IL" sz="1600" b="1" dirty="0">
                <a:solidFill>
                  <a:schemeClr val="accent1">
                    <a:lumMod val="75000"/>
                  </a:schemeClr>
                </a:solidFill>
                <a:latin typeface="David" panose="020E0502060401010101" pitchFamily="34" charset="-79"/>
                <a:cs typeface="David" panose="020E0502060401010101" pitchFamily="34" charset="-79"/>
              </a:rPr>
              <a:t>אשכול מנהיגות והובלת תהליכי שינוי </a:t>
            </a:r>
            <a:r>
              <a:rPr lang="he-IL" sz="1600" dirty="0">
                <a:solidFill>
                  <a:schemeClr val="accent1">
                    <a:lumMod val="75000"/>
                  </a:schemeClr>
                </a:solidFill>
                <a:latin typeface="David" panose="020E0502060401010101" pitchFamily="34" charset="-79"/>
                <a:cs typeface="David" panose="020E0502060401010101" pitchFamily="34" charset="-79"/>
              </a:rPr>
              <a:t>(פרופ' אורלי יחזקאל, 3 נ"ז, </a:t>
            </a:r>
            <a:r>
              <a:rPr lang="he-IL" sz="1600" dirty="0" err="1">
                <a:solidFill>
                  <a:schemeClr val="accent1">
                    <a:lumMod val="75000"/>
                  </a:schemeClr>
                </a:solidFill>
                <a:latin typeface="David" panose="020E0502060401010101" pitchFamily="34" charset="-79"/>
                <a:cs typeface="David" panose="020E0502060401010101" pitchFamily="34" charset="-79"/>
              </a:rPr>
              <a:t>אדיג'ס</a:t>
            </a:r>
            <a:r>
              <a:rPr lang="he-IL" sz="1600" dirty="0">
                <a:solidFill>
                  <a:schemeClr val="accent1">
                    <a:lumMod val="75000"/>
                  </a:schemeClr>
                </a:solidFill>
                <a:latin typeface="David" panose="020E0502060401010101" pitchFamily="34" charset="-79"/>
                <a:cs typeface="David" panose="020E0502060401010101" pitchFamily="34" charset="-79"/>
              </a:rPr>
              <a:t>, 4 נ"ז)</a:t>
            </a:r>
          </a:p>
          <a:p>
            <a:pPr>
              <a:lnSpc>
                <a:spcPct val="150000"/>
              </a:lnSpc>
              <a:buClr>
                <a:schemeClr val="accent1"/>
              </a:buClr>
            </a:pPr>
            <a:r>
              <a:rPr lang="he-IL" sz="1600" b="1" dirty="0">
                <a:solidFill>
                  <a:schemeClr val="accent1">
                    <a:lumMod val="75000"/>
                  </a:schemeClr>
                </a:solidFill>
                <a:latin typeface="David" panose="020E0502060401010101" pitchFamily="34" charset="-79"/>
                <a:cs typeface="David" panose="020E0502060401010101" pitchFamily="34" charset="-79"/>
              </a:rPr>
              <a:t>מודיעין לקברניטים </a:t>
            </a:r>
            <a:r>
              <a:rPr lang="he-IL" sz="1600" dirty="0">
                <a:solidFill>
                  <a:schemeClr val="accent1">
                    <a:lumMod val="75000"/>
                  </a:schemeClr>
                </a:solidFill>
                <a:latin typeface="David" panose="020E0502060401010101" pitchFamily="34" charset="-79"/>
                <a:cs typeface="David" panose="020E0502060401010101" pitchFamily="34" charset="-79"/>
              </a:rPr>
              <a:t>(אמנון </a:t>
            </a:r>
            <a:r>
              <a:rPr lang="he-IL" sz="1600" dirty="0" err="1">
                <a:solidFill>
                  <a:schemeClr val="accent1">
                    <a:lumMod val="75000"/>
                  </a:schemeClr>
                </a:solidFill>
                <a:latin typeface="David" panose="020E0502060401010101" pitchFamily="34" charset="-79"/>
                <a:cs typeface="David" panose="020E0502060401010101" pitchFamily="34" charset="-79"/>
              </a:rPr>
              <a:t>סופרין</a:t>
            </a:r>
            <a:r>
              <a:rPr lang="he-IL" sz="1600" dirty="0">
                <a:solidFill>
                  <a:schemeClr val="accent1">
                    <a:lumMod val="75000"/>
                  </a:schemeClr>
                </a:solidFill>
                <a:latin typeface="David" panose="020E0502060401010101" pitchFamily="34" charset="-79"/>
                <a:cs typeface="David" panose="020E0502060401010101" pitchFamily="34" charset="-79"/>
              </a:rPr>
              <a:t>, 2 נ"ז)</a:t>
            </a:r>
          </a:p>
          <a:p>
            <a:pPr>
              <a:lnSpc>
                <a:spcPct val="150000"/>
              </a:lnSpc>
              <a:buClr>
                <a:schemeClr val="accent1"/>
              </a:buClr>
            </a:pPr>
            <a:r>
              <a:rPr lang="he-IL" sz="1600" b="1" dirty="0">
                <a:solidFill>
                  <a:schemeClr val="accent1">
                    <a:lumMod val="75000"/>
                  </a:schemeClr>
                </a:solidFill>
                <a:latin typeface="David" panose="020E0502060401010101" pitchFamily="34" charset="-79"/>
                <a:cs typeface="David" panose="020E0502060401010101" pitchFamily="34" charset="-79"/>
              </a:rPr>
              <a:t>ממד הסייבר</a:t>
            </a:r>
            <a:r>
              <a:rPr lang="en-US" sz="1600" b="1" dirty="0">
                <a:solidFill>
                  <a:schemeClr val="accent1">
                    <a:lumMod val="75000"/>
                  </a:schemeClr>
                </a:solidFill>
                <a:latin typeface="David" panose="020E0502060401010101" pitchFamily="34" charset="-79"/>
                <a:cs typeface="David" panose="020E0502060401010101" pitchFamily="34" charset="-79"/>
              </a:rPr>
              <a:t>/</a:t>
            </a:r>
            <a:r>
              <a:rPr lang="he-IL" sz="1600" b="1" dirty="0">
                <a:solidFill>
                  <a:schemeClr val="accent1">
                    <a:lumMod val="75000"/>
                  </a:schemeClr>
                </a:solidFill>
                <a:latin typeface="David" panose="020E0502060401010101" pitchFamily="34" charset="-79"/>
                <a:cs typeface="David" panose="020E0502060401010101" pitchFamily="34" charset="-79"/>
              </a:rPr>
              <a:t> המרחב </a:t>
            </a:r>
            <a:r>
              <a:rPr lang="he-IL" sz="1600" b="1" dirty="0" err="1">
                <a:solidFill>
                  <a:schemeClr val="accent1">
                    <a:lumMod val="75000"/>
                  </a:schemeClr>
                </a:solidFill>
                <a:latin typeface="David" panose="020E0502060401010101" pitchFamily="34" charset="-79"/>
                <a:cs typeface="David" panose="020E0502060401010101" pitchFamily="34" charset="-79"/>
              </a:rPr>
              <a:t>הקיברנטי</a:t>
            </a:r>
            <a:r>
              <a:rPr lang="he-IL" sz="1600" b="1" dirty="0">
                <a:solidFill>
                  <a:schemeClr val="accent1">
                    <a:lumMod val="75000"/>
                  </a:schemeClr>
                </a:solidFill>
                <a:latin typeface="David" panose="020E0502060401010101" pitchFamily="34" charset="-79"/>
                <a:cs typeface="David" panose="020E0502060401010101" pitchFamily="34" charset="-79"/>
              </a:rPr>
              <a:t> </a:t>
            </a:r>
            <a:r>
              <a:rPr lang="he-IL" sz="1600" dirty="0">
                <a:solidFill>
                  <a:schemeClr val="accent1">
                    <a:lumMod val="75000"/>
                  </a:schemeClr>
                </a:solidFill>
                <a:latin typeface="David" panose="020E0502060401010101" pitchFamily="34" charset="-79"/>
                <a:cs typeface="David" panose="020E0502060401010101" pitchFamily="34" charset="-79"/>
              </a:rPr>
              <a:t>(עמוס גרנית, 4 נ"ז)</a:t>
            </a:r>
          </a:p>
          <a:p>
            <a:pPr>
              <a:lnSpc>
                <a:spcPct val="150000"/>
              </a:lnSpc>
              <a:buClr>
                <a:schemeClr val="accent1"/>
              </a:buClr>
            </a:pPr>
            <a:r>
              <a:rPr lang="he-IL" sz="1600" b="1" dirty="0">
                <a:solidFill>
                  <a:schemeClr val="accent1">
                    <a:lumMod val="75000"/>
                  </a:schemeClr>
                </a:solidFill>
                <a:latin typeface="David" panose="020E0502060401010101" pitchFamily="34" charset="-79"/>
                <a:cs typeface="David" panose="020E0502060401010101" pitchFamily="34" charset="-79"/>
              </a:rPr>
              <a:t>תקשורת </a:t>
            </a:r>
            <a:r>
              <a:rPr lang="he-IL" sz="1600" dirty="0">
                <a:solidFill>
                  <a:schemeClr val="accent1">
                    <a:lumMod val="75000"/>
                  </a:schemeClr>
                </a:solidFill>
                <a:latin typeface="David" panose="020E0502060401010101" pitchFamily="34" charset="-79"/>
                <a:cs typeface="David" panose="020E0502060401010101" pitchFamily="34" charset="-79"/>
              </a:rPr>
              <a:t>(גבי </a:t>
            </a:r>
            <a:r>
              <a:rPr lang="he-IL" sz="1600" dirty="0" err="1">
                <a:solidFill>
                  <a:schemeClr val="accent1">
                    <a:lumMod val="75000"/>
                  </a:schemeClr>
                </a:solidFill>
                <a:latin typeface="David" panose="020E0502060401010101" pitchFamily="34" charset="-79"/>
                <a:cs typeface="David" panose="020E0502060401010101" pitchFamily="34" charset="-79"/>
              </a:rPr>
              <a:t>ויימן</a:t>
            </a:r>
            <a:r>
              <a:rPr lang="en-US" sz="1600" dirty="0">
                <a:solidFill>
                  <a:schemeClr val="accent1">
                    <a:lumMod val="75000"/>
                  </a:schemeClr>
                </a:solidFill>
                <a:latin typeface="David" panose="020E0502060401010101" pitchFamily="34" charset="-79"/>
                <a:cs typeface="David" panose="020E0502060401010101" pitchFamily="34" charset="-79"/>
              </a:rPr>
              <a:t>/</a:t>
            </a:r>
            <a:r>
              <a:rPr lang="he-IL" sz="1600" dirty="0">
                <a:solidFill>
                  <a:schemeClr val="accent1">
                    <a:lumMod val="75000"/>
                  </a:schemeClr>
                </a:solidFill>
                <a:latin typeface="David" panose="020E0502060401010101" pitchFamily="34" charset="-79"/>
                <a:cs typeface="David" panose="020E0502060401010101" pitchFamily="34" charset="-79"/>
              </a:rPr>
              <a:t>יניב </a:t>
            </a:r>
            <a:r>
              <a:rPr lang="he-IL" sz="1600" dirty="0" err="1">
                <a:solidFill>
                  <a:schemeClr val="accent1">
                    <a:lumMod val="75000"/>
                  </a:schemeClr>
                </a:solidFill>
                <a:latin typeface="David" panose="020E0502060401010101" pitchFamily="34" charset="-79"/>
                <a:cs typeface="David" panose="020E0502060401010101" pitchFamily="34" charset="-79"/>
              </a:rPr>
              <a:t>לויתן</a:t>
            </a:r>
            <a:r>
              <a:rPr lang="he-IL" sz="1600" dirty="0">
                <a:solidFill>
                  <a:schemeClr val="accent1">
                    <a:lumMod val="75000"/>
                  </a:schemeClr>
                </a:solidFill>
                <a:latin typeface="David" panose="020E0502060401010101" pitchFamily="34" charset="-79"/>
                <a:cs typeface="David" panose="020E0502060401010101" pitchFamily="34" charset="-79"/>
              </a:rPr>
              <a:t>, 2 נ"ז)</a:t>
            </a:r>
          </a:p>
          <a:p>
            <a:pPr>
              <a:lnSpc>
                <a:spcPct val="150000"/>
              </a:lnSpc>
              <a:buClr>
                <a:schemeClr val="accent1"/>
              </a:buClr>
            </a:pPr>
            <a:r>
              <a:rPr lang="he-IL" sz="1600" b="1" dirty="0">
                <a:solidFill>
                  <a:schemeClr val="accent1">
                    <a:lumMod val="75000"/>
                  </a:schemeClr>
                </a:solidFill>
                <a:latin typeface="David" panose="020E0502060401010101" pitchFamily="34" charset="-79"/>
                <a:cs typeface="David" panose="020E0502060401010101" pitchFamily="34" charset="-79"/>
              </a:rPr>
              <a:t>קורסי בחירה- </a:t>
            </a:r>
            <a:r>
              <a:rPr lang="he-IL" sz="1600" dirty="0">
                <a:solidFill>
                  <a:schemeClr val="accent1">
                    <a:lumMod val="75000"/>
                  </a:schemeClr>
                </a:solidFill>
                <a:latin typeface="David" panose="020E0502060401010101" pitchFamily="34" charset="-79"/>
                <a:cs typeface="David" panose="020E0502060401010101" pitchFamily="34" charset="-79"/>
              </a:rPr>
              <a:t>פילוסופיה</a:t>
            </a:r>
            <a:r>
              <a:rPr lang="en-US" sz="1600" dirty="0">
                <a:solidFill>
                  <a:schemeClr val="accent1">
                    <a:lumMod val="75000"/>
                  </a:schemeClr>
                </a:solidFill>
                <a:latin typeface="David" panose="020E0502060401010101" pitchFamily="34" charset="-79"/>
                <a:cs typeface="David" panose="020E0502060401010101" pitchFamily="34" charset="-79"/>
              </a:rPr>
              <a:t>/</a:t>
            </a:r>
            <a:r>
              <a:rPr lang="he-IL" sz="1600" dirty="0">
                <a:solidFill>
                  <a:schemeClr val="accent1">
                    <a:lumMod val="75000"/>
                  </a:schemeClr>
                </a:solidFill>
                <a:latin typeface="David" panose="020E0502060401010101" pitchFamily="34" charset="-79"/>
                <a:cs typeface="David" panose="020E0502060401010101" pitchFamily="34" charset="-79"/>
              </a:rPr>
              <a:t> מנהל ציבורי</a:t>
            </a:r>
            <a:r>
              <a:rPr lang="en-US" sz="1600" dirty="0">
                <a:solidFill>
                  <a:schemeClr val="accent1">
                    <a:lumMod val="75000"/>
                  </a:schemeClr>
                </a:solidFill>
                <a:latin typeface="David" panose="020E0502060401010101" pitchFamily="34" charset="-79"/>
                <a:cs typeface="David" panose="020E0502060401010101" pitchFamily="34" charset="-79"/>
              </a:rPr>
              <a:t>/</a:t>
            </a:r>
            <a:r>
              <a:rPr lang="he-IL" sz="1600" dirty="0">
                <a:solidFill>
                  <a:schemeClr val="accent1">
                    <a:lumMod val="75000"/>
                  </a:schemeClr>
                </a:solidFill>
                <a:latin typeface="David" panose="020E0502060401010101" pitchFamily="34" charset="-79"/>
                <a:cs typeface="David" panose="020E0502060401010101" pitchFamily="34" charset="-79"/>
              </a:rPr>
              <a:t> לוחמה כלכלית</a:t>
            </a:r>
            <a:r>
              <a:rPr lang="en-US" sz="1600" dirty="0">
                <a:solidFill>
                  <a:schemeClr val="accent1">
                    <a:lumMod val="75000"/>
                  </a:schemeClr>
                </a:solidFill>
                <a:latin typeface="David" panose="020E0502060401010101" pitchFamily="34" charset="-79"/>
                <a:cs typeface="David" panose="020E0502060401010101" pitchFamily="34" charset="-79"/>
              </a:rPr>
              <a:t>/</a:t>
            </a:r>
            <a:r>
              <a:rPr lang="he-IL" sz="1600" dirty="0">
                <a:solidFill>
                  <a:schemeClr val="accent1">
                    <a:lumMod val="75000"/>
                  </a:schemeClr>
                </a:solidFill>
                <a:latin typeface="David" panose="020E0502060401010101" pitchFamily="34" charset="-79"/>
                <a:cs typeface="David" panose="020E0502060401010101" pitchFamily="34" charset="-79"/>
              </a:rPr>
              <a:t> מימון טרור</a:t>
            </a:r>
          </a:p>
          <a:p>
            <a:pPr>
              <a:lnSpc>
                <a:spcPct val="150000"/>
              </a:lnSpc>
              <a:buClr>
                <a:schemeClr val="accent1"/>
              </a:buClr>
            </a:pPr>
            <a:endParaRPr lang="he-IL" sz="1800" dirty="0">
              <a:solidFill>
                <a:schemeClr val="accent1">
                  <a:lumMod val="75000"/>
                </a:schemeClr>
              </a:solidFill>
              <a:latin typeface="David" panose="020E0502060401010101" pitchFamily="34" charset="-79"/>
              <a:cs typeface="David" panose="020E0502060401010101" pitchFamily="34" charset="-79"/>
            </a:endParaRPr>
          </a:p>
          <a:p>
            <a:pPr>
              <a:lnSpc>
                <a:spcPct val="150000"/>
              </a:lnSpc>
              <a:buClr>
                <a:schemeClr val="accent1"/>
              </a:buClr>
            </a:pPr>
            <a:endParaRPr lang="he-IL" sz="1800" dirty="0">
              <a:solidFill>
                <a:schemeClr val="accent1">
                  <a:lumMod val="75000"/>
                </a:schemeClr>
              </a:solidFill>
              <a:latin typeface="David" panose="020E0502060401010101" pitchFamily="34" charset="-79"/>
              <a:cs typeface="David" panose="020E0502060401010101" pitchFamily="34" charset="-79"/>
            </a:endParaRPr>
          </a:p>
          <a:p>
            <a:pPr>
              <a:lnSpc>
                <a:spcPct val="150000"/>
              </a:lnSpc>
              <a:buClr>
                <a:schemeClr val="accent1"/>
              </a:buClr>
            </a:pPr>
            <a:endParaRPr lang="he-IL" sz="2000" dirty="0">
              <a:solidFill>
                <a:schemeClr val="accent1">
                  <a:lumMod val="75000"/>
                </a:schemeClr>
              </a:solidFill>
              <a:latin typeface="David" panose="020E0502060401010101" pitchFamily="34" charset="-79"/>
              <a:cs typeface="David" panose="020E0502060401010101" pitchFamily="34" charset="-79"/>
            </a:endParaRPr>
          </a:p>
          <a:p>
            <a:pPr>
              <a:buClr>
                <a:schemeClr val="accent1"/>
              </a:buClr>
            </a:pPr>
            <a:endParaRPr lang="he-IL" sz="2000" dirty="0">
              <a:solidFill>
                <a:schemeClr val="accent1">
                  <a:lumMod val="75000"/>
                </a:schemeClr>
              </a:solidFill>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25481377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כותרת 1"/>
          <p:cNvSpPr>
            <a:spLocks noGrp="1"/>
          </p:cNvSpPr>
          <p:nvPr>
            <p:ph type="title" idx="4294967295"/>
          </p:nvPr>
        </p:nvSpPr>
        <p:spPr>
          <a:xfrm>
            <a:off x="877528" y="186327"/>
            <a:ext cx="10515600" cy="1325563"/>
          </a:xfrm>
        </p:spPr>
        <p:txBody>
          <a:bodyPr>
            <a:normAutofit/>
          </a:bodyPr>
          <a:lstStyle/>
          <a:p>
            <a:pPr algn="ctr"/>
            <a:r>
              <a:rPr lang="he-IL"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מבנה עונה</a:t>
            </a:r>
          </a:p>
        </p:txBody>
      </p:sp>
      <p:sp>
        <p:nvSpPr>
          <p:cNvPr id="4" name="מלבן 3"/>
          <p:cNvSpPr/>
          <p:nvPr/>
        </p:nvSpPr>
        <p:spPr>
          <a:xfrm>
            <a:off x="10377383" y="2115874"/>
            <a:ext cx="1512000" cy="1080000"/>
          </a:xfrm>
          <a:prstGeom prst="rect">
            <a:avLst/>
          </a:prstGeom>
        </p:spPr>
        <p:style>
          <a:lnRef idx="2">
            <a:schemeClr val="accent1"/>
          </a:lnRef>
          <a:fillRef idx="1">
            <a:schemeClr val="lt1"/>
          </a:fillRef>
          <a:effectRef idx="0">
            <a:schemeClr val="accent1"/>
          </a:effectRef>
          <a:fontRef idx="minor">
            <a:schemeClr val="dk1"/>
          </a:fontRef>
        </p:style>
        <p:txBody>
          <a:bodyPr lIns="36000" tIns="36000" rIns="36000" bIns="36000" rtlCol="1" anchor="ctr"/>
          <a:lstStyle/>
          <a:p>
            <a:pPr algn="ctr"/>
            <a:r>
              <a:rPr lang="he-IL" sz="1600" b="1" dirty="0">
                <a:latin typeface="David" panose="020E0502060401010101" pitchFamily="34" charset="-79"/>
                <a:cs typeface="David" panose="020E0502060401010101" pitchFamily="34" charset="-79"/>
              </a:rPr>
              <a:t>עונת מבואות (6 ש')</a:t>
            </a:r>
          </a:p>
          <a:p>
            <a:pPr algn="ctr"/>
            <a:r>
              <a:rPr lang="he-IL" sz="1600" b="1" dirty="0">
                <a:latin typeface="David" panose="020E0502060401010101" pitchFamily="34" charset="-79"/>
                <a:cs typeface="David" panose="020E0502060401010101" pitchFamily="34" charset="-79"/>
              </a:rPr>
              <a:t>לימוד במב"ל</a:t>
            </a:r>
          </a:p>
          <a:p>
            <a:pPr algn="ctr"/>
            <a:r>
              <a:rPr lang="he-IL" sz="1400" dirty="0">
                <a:latin typeface="David" panose="020E0502060401010101" pitchFamily="34" charset="-79"/>
                <a:cs typeface="David" panose="020E0502060401010101" pitchFamily="34" charset="-79"/>
              </a:rPr>
              <a:t>קורסי בסיס </a:t>
            </a:r>
            <a:r>
              <a:rPr lang="he-IL" sz="1400" dirty="0" err="1">
                <a:latin typeface="David" panose="020E0502060401010101" pitchFamily="34" charset="-79"/>
                <a:cs typeface="David" panose="020E0502060401010101" pitchFamily="34" charset="-79"/>
              </a:rPr>
              <a:t>בבטל"ם</a:t>
            </a:r>
            <a:r>
              <a:rPr lang="he-IL" sz="1400" dirty="0">
                <a:latin typeface="David" panose="020E0502060401010101" pitchFamily="34" charset="-79"/>
                <a:cs typeface="David" panose="020E0502060401010101" pitchFamily="34" charset="-79"/>
              </a:rPr>
              <a:t>, כלכלה, סטטיסטיקה, מחשב </a:t>
            </a:r>
          </a:p>
        </p:txBody>
      </p:sp>
      <p:sp>
        <p:nvSpPr>
          <p:cNvPr id="7" name="מלבן 6"/>
          <p:cNvSpPr/>
          <p:nvPr/>
        </p:nvSpPr>
        <p:spPr>
          <a:xfrm>
            <a:off x="8286321" y="2115873"/>
            <a:ext cx="1836000" cy="1080000"/>
          </a:xfrm>
          <a:prstGeom prst="rect">
            <a:avLst/>
          </a:prstGeom>
        </p:spPr>
        <p:style>
          <a:lnRef idx="2">
            <a:schemeClr val="accent1"/>
          </a:lnRef>
          <a:fillRef idx="1">
            <a:schemeClr val="lt1"/>
          </a:fillRef>
          <a:effectRef idx="0">
            <a:schemeClr val="accent1"/>
          </a:effectRef>
          <a:fontRef idx="minor">
            <a:schemeClr val="dk1"/>
          </a:fontRef>
        </p:style>
        <p:txBody>
          <a:bodyPr lIns="36000" tIns="36000" rIns="36000" bIns="36000" rtlCol="1" anchor="ctr"/>
          <a:lstStyle/>
          <a:p>
            <a:pPr algn="ctr"/>
            <a:r>
              <a:rPr lang="he-IL" b="1" dirty="0" err="1">
                <a:latin typeface="David" panose="020E0502060401010101" pitchFamily="34" charset="-79"/>
                <a:cs typeface="David" panose="020E0502060401010101" pitchFamily="34" charset="-79"/>
              </a:rPr>
              <a:t>סמ</a:t>
            </a:r>
            <a:r>
              <a:rPr lang="he-IL" b="1" dirty="0">
                <a:latin typeface="David" panose="020E0502060401010101" pitchFamily="34" charset="-79"/>
                <a:cs typeface="David" panose="020E0502060401010101" pitchFamily="34" charset="-79"/>
              </a:rPr>
              <a:t>' א' (13 ש')</a:t>
            </a:r>
          </a:p>
          <a:p>
            <a:pPr algn="ctr"/>
            <a:r>
              <a:rPr lang="he-IL" i="1" dirty="0">
                <a:latin typeface="David" panose="020E0502060401010101" pitchFamily="34" charset="-79"/>
                <a:cs typeface="David" panose="020E0502060401010101" pitchFamily="34" charset="-79"/>
              </a:rPr>
              <a:t>לימוד במב"ל ובחיפה </a:t>
            </a:r>
            <a:r>
              <a:rPr lang="he-IL" sz="1400" dirty="0">
                <a:latin typeface="David" panose="020E0502060401010101" pitchFamily="34" charset="-79"/>
                <a:cs typeface="David" panose="020E0502060401010101" pitchFamily="34" charset="-79"/>
              </a:rPr>
              <a:t>(חיפה- ג, ד)</a:t>
            </a:r>
          </a:p>
        </p:txBody>
      </p:sp>
      <p:sp>
        <p:nvSpPr>
          <p:cNvPr id="8" name="מלבן 7"/>
          <p:cNvSpPr/>
          <p:nvPr/>
        </p:nvSpPr>
        <p:spPr>
          <a:xfrm>
            <a:off x="7130917" y="2115873"/>
            <a:ext cx="1152000" cy="1080000"/>
          </a:xfrm>
          <a:prstGeom prst="rect">
            <a:avLst/>
          </a:prstGeom>
        </p:spPr>
        <p:style>
          <a:lnRef idx="2">
            <a:schemeClr val="accent1"/>
          </a:lnRef>
          <a:fillRef idx="1">
            <a:schemeClr val="lt1"/>
          </a:fillRef>
          <a:effectRef idx="0">
            <a:schemeClr val="accent1"/>
          </a:effectRef>
          <a:fontRef idx="minor">
            <a:schemeClr val="dk1"/>
          </a:fontRef>
        </p:style>
        <p:txBody>
          <a:bodyPr lIns="36000" tIns="36000" rIns="36000" bIns="36000" rtlCol="1" anchor="ctr"/>
          <a:lstStyle/>
          <a:p>
            <a:pPr algn="ctr"/>
            <a:r>
              <a:rPr lang="he-IL" sz="1600" b="1" dirty="0">
                <a:latin typeface="David" panose="020E0502060401010101" pitchFamily="34" charset="-79"/>
                <a:cs typeface="David" panose="020E0502060401010101" pitchFamily="34" charset="-79"/>
              </a:rPr>
              <a:t>בחינות ומחקר</a:t>
            </a:r>
          </a:p>
          <a:p>
            <a:pPr algn="ctr"/>
            <a:r>
              <a:rPr lang="he-IL" sz="1600" b="1" dirty="0">
                <a:latin typeface="David" panose="020E0502060401010101" pitchFamily="34" charset="-79"/>
                <a:cs typeface="David" panose="020E0502060401010101" pitchFamily="34" charset="-79"/>
              </a:rPr>
              <a:t>סוף סמסטר </a:t>
            </a:r>
            <a:br>
              <a:rPr lang="en-US" sz="1600" b="1" dirty="0">
                <a:latin typeface="David" panose="020E0502060401010101" pitchFamily="34" charset="-79"/>
                <a:cs typeface="David" panose="020E0502060401010101" pitchFamily="34" charset="-79"/>
              </a:rPr>
            </a:br>
            <a:r>
              <a:rPr lang="he-IL" sz="1600" b="1" dirty="0">
                <a:latin typeface="David" panose="020E0502060401010101" pitchFamily="34" charset="-79"/>
                <a:cs typeface="David" panose="020E0502060401010101" pitchFamily="34" charset="-79"/>
              </a:rPr>
              <a:t>(2 ש')</a:t>
            </a:r>
          </a:p>
          <a:p>
            <a:pPr algn="ctr"/>
            <a:r>
              <a:rPr lang="he-IL" sz="1400" dirty="0">
                <a:latin typeface="David" panose="020E0502060401010101" pitchFamily="34" charset="-79"/>
                <a:cs typeface="David" panose="020E0502060401010101" pitchFamily="34" charset="-79"/>
              </a:rPr>
              <a:t>סיום החובות האקדמיים</a:t>
            </a:r>
          </a:p>
        </p:txBody>
      </p:sp>
      <p:sp>
        <p:nvSpPr>
          <p:cNvPr id="9" name="מלבן 8"/>
          <p:cNvSpPr/>
          <p:nvPr/>
        </p:nvSpPr>
        <p:spPr>
          <a:xfrm>
            <a:off x="4869719" y="2115872"/>
            <a:ext cx="1945758" cy="1080000"/>
          </a:xfrm>
          <a:prstGeom prst="rect">
            <a:avLst/>
          </a:prstGeom>
        </p:spPr>
        <p:style>
          <a:lnRef idx="2">
            <a:schemeClr val="accent1"/>
          </a:lnRef>
          <a:fillRef idx="1">
            <a:schemeClr val="lt1"/>
          </a:fillRef>
          <a:effectRef idx="0">
            <a:schemeClr val="accent1"/>
          </a:effectRef>
          <a:fontRef idx="minor">
            <a:schemeClr val="dk1"/>
          </a:fontRef>
        </p:style>
        <p:txBody>
          <a:bodyPr lIns="36000" tIns="36000" rIns="36000" bIns="36000" rtlCol="1" anchor="ctr"/>
          <a:lstStyle/>
          <a:p>
            <a:pPr algn="ctr"/>
            <a:r>
              <a:rPr lang="he-IL" b="1" dirty="0">
                <a:latin typeface="David" panose="020E0502060401010101" pitchFamily="34" charset="-79"/>
                <a:cs typeface="David" panose="020E0502060401010101" pitchFamily="34" charset="-79"/>
              </a:rPr>
              <a:t>עונת מב"ל א' (12 ש')</a:t>
            </a:r>
          </a:p>
          <a:p>
            <a:pPr algn="ctr"/>
            <a:r>
              <a:rPr lang="he-IL" i="1" dirty="0">
                <a:latin typeface="David" panose="020E0502060401010101" pitchFamily="34" charset="-79"/>
                <a:cs typeface="David" panose="020E0502060401010101" pitchFamily="34" charset="-79"/>
              </a:rPr>
              <a:t>לימוד במב"ל </a:t>
            </a:r>
            <a:br>
              <a:rPr lang="en-US" i="1" dirty="0">
                <a:latin typeface="David" panose="020E0502060401010101" pitchFamily="34" charset="-79"/>
                <a:cs typeface="David" panose="020E0502060401010101" pitchFamily="34" charset="-79"/>
              </a:rPr>
            </a:br>
            <a:r>
              <a:rPr lang="he-IL" sz="1400" dirty="0">
                <a:latin typeface="David" panose="020E0502060401010101" pitchFamily="34" charset="-79"/>
                <a:cs typeface="David" panose="020E0502060401010101" pitchFamily="34" charset="-79"/>
              </a:rPr>
              <a:t>מאופיין במשחקי סימולציה</a:t>
            </a:r>
          </a:p>
        </p:txBody>
      </p:sp>
      <p:sp>
        <p:nvSpPr>
          <p:cNvPr id="10" name="מלבן 9"/>
          <p:cNvSpPr/>
          <p:nvPr/>
        </p:nvSpPr>
        <p:spPr>
          <a:xfrm>
            <a:off x="3677449" y="2115871"/>
            <a:ext cx="1188000" cy="1080000"/>
          </a:xfrm>
          <a:prstGeom prst="rect">
            <a:avLst/>
          </a:prstGeom>
        </p:spPr>
        <p:style>
          <a:lnRef idx="2">
            <a:schemeClr val="accent1"/>
          </a:lnRef>
          <a:fillRef idx="1">
            <a:schemeClr val="lt1"/>
          </a:fillRef>
          <a:effectRef idx="0">
            <a:schemeClr val="accent1"/>
          </a:effectRef>
          <a:fontRef idx="minor">
            <a:schemeClr val="dk1"/>
          </a:fontRef>
        </p:style>
        <p:txBody>
          <a:bodyPr lIns="36000" tIns="36000" rIns="36000" bIns="36000" rtlCol="1" anchor="ctr"/>
          <a:lstStyle/>
          <a:p>
            <a:pPr algn="ctr"/>
            <a:r>
              <a:rPr lang="he-IL" sz="1600" b="1" dirty="0">
                <a:latin typeface="David" panose="020E0502060401010101" pitchFamily="34" charset="-79"/>
                <a:cs typeface="David" panose="020E0502060401010101" pitchFamily="34" charset="-79"/>
              </a:rPr>
              <a:t>חופשת פסח- </a:t>
            </a:r>
            <a:br>
              <a:rPr lang="en-US" sz="1600" b="1" dirty="0">
                <a:latin typeface="David" panose="020E0502060401010101" pitchFamily="34" charset="-79"/>
                <a:cs typeface="David" panose="020E0502060401010101" pitchFamily="34" charset="-79"/>
              </a:rPr>
            </a:br>
            <a:r>
              <a:rPr lang="he-IL" sz="1600" b="1" dirty="0">
                <a:latin typeface="David" panose="020E0502060401010101" pitchFamily="34" charset="-79"/>
                <a:cs typeface="David" panose="020E0502060401010101" pitchFamily="34" charset="-79"/>
              </a:rPr>
              <a:t>מחקר וכתיבה </a:t>
            </a:r>
            <a:br>
              <a:rPr lang="en-US" sz="1600" b="1" dirty="0">
                <a:latin typeface="David" panose="020E0502060401010101" pitchFamily="34" charset="-79"/>
                <a:cs typeface="David" panose="020E0502060401010101" pitchFamily="34" charset="-79"/>
              </a:rPr>
            </a:br>
            <a:r>
              <a:rPr lang="he-IL" sz="1600" b="1" dirty="0">
                <a:latin typeface="David" panose="020E0502060401010101" pitchFamily="34" charset="-79"/>
                <a:cs typeface="David" panose="020E0502060401010101" pitchFamily="34" charset="-79"/>
              </a:rPr>
              <a:t>(2 ש')</a:t>
            </a:r>
          </a:p>
          <a:p>
            <a:pPr algn="ctr"/>
            <a:r>
              <a:rPr lang="he-IL" sz="1400" dirty="0">
                <a:latin typeface="David" panose="020E0502060401010101" pitchFamily="34" charset="-79"/>
                <a:cs typeface="David" panose="020E0502060401010101" pitchFamily="34" charset="-79"/>
              </a:rPr>
              <a:t>חופשה והמשך עבודות</a:t>
            </a:r>
          </a:p>
        </p:txBody>
      </p:sp>
      <p:sp>
        <p:nvSpPr>
          <p:cNvPr id="11" name="מלבן 10"/>
          <p:cNvSpPr/>
          <p:nvPr/>
        </p:nvSpPr>
        <p:spPr>
          <a:xfrm>
            <a:off x="1621822" y="2115871"/>
            <a:ext cx="1764000" cy="1080000"/>
          </a:xfrm>
          <a:prstGeom prst="rect">
            <a:avLst/>
          </a:prstGeom>
        </p:spPr>
        <p:style>
          <a:lnRef idx="2">
            <a:schemeClr val="accent1"/>
          </a:lnRef>
          <a:fillRef idx="1">
            <a:schemeClr val="lt1"/>
          </a:fillRef>
          <a:effectRef idx="0">
            <a:schemeClr val="accent1"/>
          </a:effectRef>
          <a:fontRef idx="minor">
            <a:schemeClr val="dk1"/>
          </a:fontRef>
        </p:style>
        <p:txBody>
          <a:bodyPr lIns="36000" tIns="36000" rIns="36000" bIns="36000" rtlCol="1" anchor="ctr"/>
          <a:lstStyle/>
          <a:p>
            <a:pPr algn="ctr"/>
            <a:r>
              <a:rPr lang="he-IL" b="1" dirty="0">
                <a:latin typeface="David" panose="020E0502060401010101" pitchFamily="34" charset="-79"/>
                <a:cs typeface="David" panose="020E0502060401010101" pitchFamily="34" charset="-79"/>
              </a:rPr>
              <a:t>עונת מב"ל ב' </a:t>
            </a:r>
            <a:br>
              <a:rPr lang="en-US" b="1" dirty="0">
                <a:latin typeface="David" panose="020E0502060401010101" pitchFamily="34" charset="-79"/>
                <a:cs typeface="David" panose="020E0502060401010101" pitchFamily="34" charset="-79"/>
              </a:rPr>
            </a:br>
            <a:r>
              <a:rPr lang="he-IL" b="1" dirty="0">
                <a:latin typeface="David" panose="020E0502060401010101" pitchFamily="34" charset="-79"/>
                <a:cs typeface="David" panose="020E0502060401010101" pitchFamily="34" charset="-79"/>
              </a:rPr>
              <a:t>(8 ש')</a:t>
            </a:r>
          </a:p>
          <a:p>
            <a:pPr algn="ctr"/>
            <a:r>
              <a:rPr lang="he-IL" i="1" dirty="0">
                <a:latin typeface="David" panose="020E0502060401010101" pitchFamily="34" charset="-79"/>
                <a:cs typeface="David" panose="020E0502060401010101" pitchFamily="34" charset="-79"/>
              </a:rPr>
              <a:t>סיורי חו"ל </a:t>
            </a:r>
            <a:br>
              <a:rPr lang="en-US" i="1" dirty="0">
                <a:latin typeface="David" panose="020E0502060401010101" pitchFamily="34" charset="-79"/>
                <a:cs typeface="David" panose="020E0502060401010101" pitchFamily="34" charset="-79"/>
              </a:rPr>
            </a:br>
            <a:r>
              <a:rPr lang="he-IL" sz="1400" dirty="0">
                <a:latin typeface="David" panose="020E0502060401010101" pitchFamily="34" charset="-79"/>
                <a:cs typeface="David" panose="020E0502060401010101" pitchFamily="34" charset="-79"/>
              </a:rPr>
              <a:t>סיום עבודה שנתית</a:t>
            </a:r>
          </a:p>
        </p:txBody>
      </p:sp>
      <p:sp>
        <p:nvSpPr>
          <p:cNvPr id="12" name="מלבן 11"/>
          <p:cNvSpPr/>
          <p:nvPr/>
        </p:nvSpPr>
        <p:spPr>
          <a:xfrm>
            <a:off x="332296" y="2115870"/>
            <a:ext cx="1296000" cy="1080000"/>
          </a:xfrm>
          <a:prstGeom prst="rect">
            <a:avLst/>
          </a:prstGeom>
        </p:spPr>
        <p:style>
          <a:lnRef idx="2">
            <a:schemeClr val="accent1"/>
          </a:lnRef>
          <a:fillRef idx="1">
            <a:schemeClr val="lt1"/>
          </a:fillRef>
          <a:effectRef idx="0">
            <a:schemeClr val="accent1"/>
          </a:effectRef>
          <a:fontRef idx="minor">
            <a:schemeClr val="dk1"/>
          </a:fontRef>
        </p:style>
        <p:txBody>
          <a:bodyPr lIns="36000" tIns="36000" rIns="36000" bIns="36000" rtlCol="1" anchor="ctr"/>
          <a:lstStyle/>
          <a:p>
            <a:pPr algn="ctr"/>
            <a:r>
              <a:rPr lang="he-IL" b="1" dirty="0">
                <a:latin typeface="David" panose="020E0502060401010101" pitchFamily="34" charset="-79"/>
                <a:cs typeface="David" panose="020E0502060401010101" pitchFamily="34" charset="-79"/>
              </a:rPr>
              <a:t>עונת סיכום </a:t>
            </a:r>
            <a:br>
              <a:rPr lang="en-US" b="1" dirty="0">
                <a:latin typeface="David" panose="020E0502060401010101" pitchFamily="34" charset="-79"/>
                <a:cs typeface="David" panose="020E0502060401010101" pitchFamily="34" charset="-79"/>
              </a:rPr>
            </a:br>
            <a:r>
              <a:rPr lang="he-IL" b="1" dirty="0">
                <a:latin typeface="David" panose="020E0502060401010101" pitchFamily="34" charset="-79"/>
                <a:cs typeface="David" panose="020E0502060401010101" pitchFamily="34" charset="-79"/>
              </a:rPr>
              <a:t>(5 ש')</a:t>
            </a:r>
          </a:p>
          <a:p>
            <a:pPr algn="ctr"/>
            <a:r>
              <a:rPr lang="he-IL" i="1" dirty="0">
                <a:latin typeface="David" panose="020E0502060401010101" pitchFamily="34" charset="-79"/>
                <a:cs typeface="David" panose="020E0502060401010101" pitchFamily="34" charset="-79"/>
              </a:rPr>
              <a:t>משחק מחשבה מסכם</a:t>
            </a:r>
            <a:endParaRPr lang="he-IL" sz="1400" dirty="0">
              <a:latin typeface="David" panose="020E0502060401010101" pitchFamily="34" charset="-79"/>
              <a:cs typeface="David" panose="020E0502060401010101" pitchFamily="34" charset="-79"/>
            </a:endParaRPr>
          </a:p>
        </p:txBody>
      </p:sp>
      <p:sp>
        <p:nvSpPr>
          <p:cNvPr id="5" name="TextBox 4"/>
          <p:cNvSpPr txBox="1"/>
          <p:nvPr/>
        </p:nvSpPr>
        <p:spPr>
          <a:xfrm>
            <a:off x="4104167" y="1575688"/>
            <a:ext cx="7785217" cy="400110"/>
          </a:xfrm>
          <a:prstGeom prst="rect">
            <a:avLst/>
          </a:prstGeom>
          <a:noFill/>
        </p:spPr>
        <p:txBody>
          <a:bodyPr wrap="square" rtlCol="1">
            <a:spAutoFit/>
          </a:bodyPr>
          <a:lstStyle/>
          <a:p>
            <a:r>
              <a:rPr lang="he-IL" sz="2000" b="1" dirty="0">
                <a:latin typeface="David" panose="020E0502060401010101" pitchFamily="34" charset="-79"/>
                <a:cs typeface="David" panose="020E0502060401010101" pitchFamily="34" charset="-79"/>
              </a:rPr>
              <a:t>מבנה שנתי- </a:t>
            </a:r>
            <a:r>
              <a:rPr lang="he-IL" sz="2000" b="1"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t>רב עונתי </a:t>
            </a:r>
            <a:r>
              <a:rPr lang="he-IL" sz="2000" dirty="0">
                <a:latin typeface="David" panose="020E0502060401010101" pitchFamily="34" charset="-79"/>
                <a:cs typeface="David" panose="020E0502060401010101" pitchFamily="34" charset="-79"/>
              </a:rPr>
              <a:t>(סה"כ 48 ש'), תחילת ספטמבר ועד תחילת אוגוסט (ל- ל"א)</a:t>
            </a:r>
          </a:p>
        </p:txBody>
      </p:sp>
      <p:sp>
        <p:nvSpPr>
          <p:cNvPr id="13" name="מלבן 12"/>
          <p:cNvSpPr/>
          <p:nvPr/>
        </p:nvSpPr>
        <p:spPr>
          <a:xfrm>
            <a:off x="10373979" y="3876129"/>
            <a:ext cx="1512000" cy="1080000"/>
          </a:xfrm>
          <a:prstGeom prst="rect">
            <a:avLst/>
          </a:prstGeom>
        </p:spPr>
        <p:style>
          <a:lnRef idx="2">
            <a:schemeClr val="accent1"/>
          </a:lnRef>
          <a:fillRef idx="1">
            <a:schemeClr val="lt1"/>
          </a:fillRef>
          <a:effectRef idx="0">
            <a:schemeClr val="accent1"/>
          </a:effectRef>
          <a:fontRef idx="minor">
            <a:schemeClr val="dk1"/>
          </a:fontRef>
        </p:style>
        <p:txBody>
          <a:bodyPr lIns="36000" tIns="36000" rIns="36000" bIns="36000" rtlCol="1" anchor="ctr"/>
          <a:lstStyle/>
          <a:p>
            <a:pPr algn="ctr"/>
            <a:r>
              <a:rPr lang="he-IL" sz="1600" b="1" dirty="0">
                <a:latin typeface="David" panose="020E0502060401010101" pitchFamily="34" charset="-79"/>
                <a:cs typeface="David" panose="020E0502060401010101" pitchFamily="34" charset="-79"/>
              </a:rPr>
              <a:t>עונת יסודות (6 ש')</a:t>
            </a:r>
          </a:p>
          <a:p>
            <a:pPr algn="ctr"/>
            <a:r>
              <a:rPr lang="he-IL" sz="1600" b="1" dirty="0">
                <a:latin typeface="David" panose="020E0502060401010101" pitchFamily="34" charset="-79"/>
                <a:cs typeface="David" panose="020E0502060401010101" pitchFamily="34" charset="-79"/>
              </a:rPr>
              <a:t>לימוד במב"ל</a:t>
            </a:r>
          </a:p>
          <a:p>
            <a:pPr algn="ctr"/>
            <a:r>
              <a:rPr lang="he-IL" sz="1400" dirty="0">
                <a:latin typeface="David" panose="020E0502060401010101" pitchFamily="34" charset="-79"/>
                <a:cs typeface="David" panose="020E0502060401010101" pitchFamily="34" charset="-79"/>
              </a:rPr>
              <a:t>כולל חופשת סוכות</a:t>
            </a:r>
          </a:p>
        </p:txBody>
      </p:sp>
      <p:sp>
        <p:nvSpPr>
          <p:cNvPr id="14" name="מלבן 13"/>
          <p:cNvSpPr/>
          <p:nvPr/>
        </p:nvSpPr>
        <p:spPr>
          <a:xfrm>
            <a:off x="8282917" y="3876128"/>
            <a:ext cx="1836000" cy="1080000"/>
          </a:xfrm>
          <a:prstGeom prst="rect">
            <a:avLst/>
          </a:prstGeom>
        </p:spPr>
        <p:style>
          <a:lnRef idx="2">
            <a:schemeClr val="accent1"/>
          </a:lnRef>
          <a:fillRef idx="1">
            <a:schemeClr val="lt1"/>
          </a:fillRef>
          <a:effectRef idx="0">
            <a:schemeClr val="accent1"/>
          </a:effectRef>
          <a:fontRef idx="minor">
            <a:schemeClr val="dk1"/>
          </a:fontRef>
        </p:style>
        <p:txBody>
          <a:bodyPr lIns="36000" tIns="36000" rIns="36000" bIns="36000" rtlCol="1" anchor="ctr"/>
          <a:lstStyle/>
          <a:p>
            <a:pPr algn="ctr"/>
            <a:r>
              <a:rPr lang="he-IL" b="1" dirty="0">
                <a:latin typeface="David" panose="020E0502060401010101" pitchFamily="34" charset="-79"/>
                <a:cs typeface="David" panose="020E0502060401010101" pitchFamily="34" charset="-79"/>
              </a:rPr>
              <a:t>עונת אונ' (7 ש')</a:t>
            </a:r>
          </a:p>
          <a:p>
            <a:pPr algn="ctr"/>
            <a:r>
              <a:rPr lang="he-IL" i="1" dirty="0">
                <a:latin typeface="David" panose="020E0502060401010101" pitchFamily="34" charset="-79"/>
                <a:cs typeface="David" panose="020E0502060401010101" pitchFamily="34" charset="-79"/>
              </a:rPr>
              <a:t>לימוד במב"ל ובחיפה </a:t>
            </a:r>
            <a:r>
              <a:rPr lang="he-IL" sz="1400" dirty="0">
                <a:latin typeface="David" panose="020E0502060401010101" pitchFamily="34" charset="-79"/>
                <a:cs typeface="David" panose="020E0502060401010101" pitchFamily="34" charset="-79"/>
              </a:rPr>
              <a:t>(חיפה- א', ד', מחקר- ג')</a:t>
            </a:r>
          </a:p>
        </p:txBody>
      </p:sp>
      <p:sp>
        <p:nvSpPr>
          <p:cNvPr id="16" name="מלבן 15"/>
          <p:cNvSpPr/>
          <p:nvPr/>
        </p:nvSpPr>
        <p:spPr>
          <a:xfrm>
            <a:off x="5926617" y="3876125"/>
            <a:ext cx="1945758" cy="1080000"/>
          </a:xfrm>
          <a:prstGeom prst="rect">
            <a:avLst/>
          </a:prstGeom>
        </p:spPr>
        <p:style>
          <a:lnRef idx="2">
            <a:schemeClr val="accent1"/>
          </a:lnRef>
          <a:fillRef idx="1">
            <a:schemeClr val="lt1"/>
          </a:fillRef>
          <a:effectRef idx="0">
            <a:schemeClr val="accent1"/>
          </a:effectRef>
          <a:fontRef idx="minor">
            <a:schemeClr val="dk1"/>
          </a:fontRef>
        </p:style>
        <p:txBody>
          <a:bodyPr lIns="36000" tIns="36000" rIns="36000" bIns="36000" rtlCol="1" anchor="ctr"/>
          <a:lstStyle/>
          <a:p>
            <a:pPr algn="ctr"/>
            <a:r>
              <a:rPr lang="he-IL" b="1" dirty="0">
                <a:latin typeface="David" panose="020E0502060401010101" pitchFamily="34" charset="-79"/>
                <a:cs typeface="David" panose="020E0502060401010101" pitchFamily="34" charset="-79"/>
              </a:rPr>
              <a:t>עונת מב"ל א' (11 ש') </a:t>
            </a:r>
            <a:r>
              <a:rPr lang="he-IL" sz="1600" b="1" dirty="0">
                <a:latin typeface="David" panose="020E0502060401010101" pitchFamily="34" charset="-79"/>
                <a:cs typeface="David" panose="020E0502060401010101" pitchFamily="34" charset="-79"/>
              </a:rPr>
              <a:t>(כולל חנוכה),</a:t>
            </a:r>
            <a:r>
              <a:rPr lang="he-IL" sz="1600" i="1" dirty="0">
                <a:latin typeface="David" panose="020E0502060401010101" pitchFamily="34" charset="-79"/>
                <a:cs typeface="David" panose="020E0502060401010101" pitchFamily="34" charset="-79"/>
              </a:rPr>
              <a:t> </a:t>
            </a:r>
            <a:r>
              <a:rPr lang="he-IL" i="1" dirty="0">
                <a:latin typeface="David" panose="020E0502060401010101" pitchFamily="34" charset="-79"/>
                <a:cs typeface="David" panose="020E0502060401010101" pitchFamily="34" charset="-79"/>
              </a:rPr>
              <a:t>במב"ל </a:t>
            </a:r>
            <a:br>
              <a:rPr lang="en-US" i="1" dirty="0">
                <a:latin typeface="David" panose="020E0502060401010101" pitchFamily="34" charset="-79"/>
                <a:cs typeface="David" panose="020E0502060401010101" pitchFamily="34" charset="-79"/>
              </a:rPr>
            </a:br>
            <a:r>
              <a:rPr lang="he-IL" sz="1400" dirty="0">
                <a:latin typeface="David" panose="020E0502060401010101" pitchFamily="34" charset="-79"/>
                <a:cs typeface="David" panose="020E0502060401010101" pitchFamily="34" charset="-79"/>
              </a:rPr>
              <a:t>העמקת אשכול חברתי, וכלכלי עם משחק </a:t>
            </a:r>
            <a:r>
              <a:rPr lang="he-IL" sz="1400" dirty="0" err="1">
                <a:latin typeface="David" panose="020E0502060401010101" pitchFamily="34" charset="-79"/>
                <a:cs typeface="David" panose="020E0502060401010101" pitchFamily="34" charset="-79"/>
              </a:rPr>
              <a:t>סימו</a:t>
            </a:r>
            <a:r>
              <a:rPr lang="he-IL" sz="1400" dirty="0">
                <a:latin typeface="David" panose="020E0502060401010101" pitchFamily="34" charset="-79"/>
                <a:cs typeface="David" panose="020E0502060401010101" pitchFamily="34" charset="-79"/>
              </a:rPr>
              <a:t>'</a:t>
            </a:r>
          </a:p>
        </p:txBody>
      </p:sp>
      <p:sp>
        <p:nvSpPr>
          <p:cNvPr id="18" name="מלבן 17"/>
          <p:cNvSpPr/>
          <p:nvPr/>
        </p:nvSpPr>
        <p:spPr>
          <a:xfrm>
            <a:off x="3677449" y="3876125"/>
            <a:ext cx="1994106" cy="1080000"/>
          </a:xfrm>
          <a:prstGeom prst="rect">
            <a:avLst/>
          </a:prstGeom>
        </p:spPr>
        <p:style>
          <a:lnRef idx="2">
            <a:schemeClr val="accent1"/>
          </a:lnRef>
          <a:fillRef idx="1">
            <a:schemeClr val="lt1"/>
          </a:fillRef>
          <a:effectRef idx="0">
            <a:schemeClr val="accent1"/>
          </a:effectRef>
          <a:fontRef idx="minor">
            <a:schemeClr val="dk1"/>
          </a:fontRef>
        </p:style>
        <p:txBody>
          <a:bodyPr lIns="36000" tIns="36000" rIns="36000" bIns="36000" rtlCol="1" anchor="ctr"/>
          <a:lstStyle/>
          <a:p>
            <a:pPr algn="ctr"/>
            <a:r>
              <a:rPr lang="he-IL" b="1" dirty="0">
                <a:latin typeface="David" panose="020E0502060401010101" pitchFamily="34" charset="-79"/>
                <a:cs typeface="David" panose="020E0502060401010101" pitchFamily="34" charset="-79"/>
              </a:rPr>
              <a:t>עונת מב"ל ב' (11 ש')</a:t>
            </a:r>
          </a:p>
          <a:p>
            <a:pPr algn="ctr"/>
            <a:r>
              <a:rPr lang="he-IL" sz="1400" dirty="0">
                <a:latin typeface="David" panose="020E0502060401010101" pitchFamily="34" charset="-79"/>
                <a:cs typeface="David" panose="020E0502060401010101" pitchFamily="34" charset="-79"/>
              </a:rPr>
              <a:t>העמקת המדיני והביטחוני עם </a:t>
            </a:r>
            <a:r>
              <a:rPr lang="he-IL" sz="1400" dirty="0" err="1">
                <a:latin typeface="David" panose="020E0502060401010101" pitchFamily="34" charset="-79"/>
                <a:cs typeface="David" panose="020E0502060401010101" pitchFamily="34" charset="-79"/>
              </a:rPr>
              <a:t>סימו</a:t>
            </a:r>
            <a:r>
              <a:rPr lang="he-IL" sz="1400" dirty="0">
                <a:latin typeface="David" panose="020E0502060401010101" pitchFamily="34" charset="-79"/>
                <a:cs typeface="David" panose="020E0502060401010101" pitchFamily="34" charset="-79"/>
              </a:rPr>
              <a:t>', סיורים בארץ ובמזה"ת</a:t>
            </a:r>
          </a:p>
        </p:txBody>
      </p:sp>
      <p:sp>
        <p:nvSpPr>
          <p:cNvPr id="20" name="TextBox 19"/>
          <p:cNvSpPr txBox="1"/>
          <p:nvPr/>
        </p:nvSpPr>
        <p:spPr>
          <a:xfrm>
            <a:off x="3858769" y="3436527"/>
            <a:ext cx="8027212" cy="400110"/>
          </a:xfrm>
          <a:prstGeom prst="rect">
            <a:avLst/>
          </a:prstGeom>
          <a:noFill/>
        </p:spPr>
        <p:txBody>
          <a:bodyPr wrap="square" rtlCol="1">
            <a:spAutoFit/>
          </a:bodyPr>
          <a:lstStyle/>
          <a:p>
            <a:r>
              <a:rPr lang="he-IL" sz="2000" b="1" dirty="0">
                <a:latin typeface="David" panose="020E0502060401010101" pitchFamily="34" charset="-79"/>
                <a:cs typeface="David" panose="020E0502060401010101" pitchFamily="34" charset="-79"/>
              </a:rPr>
              <a:t>מבנה שנתי- </a:t>
            </a:r>
            <a:r>
              <a:rPr lang="he-IL" sz="2000" b="1"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t>רב עונתי </a:t>
            </a:r>
            <a:r>
              <a:rPr lang="he-IL" sz="2000" dirty="0">
                <a:latin typeface="David" panose="020E0502060401010101" pitchFamily="34" charset="-79"/>
                <a:cs typeface="David" panose="020E0502060401010101" pitchFamily="34" charset="-79"/>
              </a:rPr>
              <a:t>אחר (ל"ב- ל"ג)</a:t>
            </a:r>
          </a:p>
        </p:txBody>
      </p:sp>
      <p:sp>
        <p:nvSpPr>
          <p:cNvPr id="21" name="מלבן 20"/>
          <p:cNvSpPr/>
          <p:nvPr/>
        </p:nvSpPr>
        <p:spPr>
          <a:xfrm>
            <a:off x="1555812" y="3876125"/>
            <a:ext cx="1994106" cy="1080000"/>
          </a:xfrm>
          <a:prstGeom prst="rect">
            <a:avLst/>
          </a:prstGeom>
        </p:spPr>
        <p:style>
          <a:lnRef idx="2">
            <a:schemeClr val="accent1"/>
          </a:lnRef>
          <a:fillRef idx="1">
            <a:schemeClr val="lt1"/>
          </a:fillRef>
          <a:effectRef idx="0">
            <a:schemeClr val="accent1"/>
          </a:effectRef>
          <a:fontRef idx="minor">
            <a:schemeClr val="dk1"/>
          </a:fontRef>
        </p:style>
        <p:txBody>
          <a:bodyPr lIns="36000" tIns="36000" rIns="36000" bIns="36000" rtlCol="1" anchor="ctr"/>
          <a:lstStyle/>
          <a:p>
            <a:pPr algn="ctr"/>
            <a:r>
              <a:rPr lang="he-IL" b="1" dirty="0">
                <a:latin typeface="David" panose="020E0502060401010101" pitchFamily="34" charset="-79"/>
                <a:cs typeface="David" panose="020E0502060401010101" pitchFamily="34" charset="-79"/>
              </a:rPr>
              <a:t>עונת מב"ל ג' (13 ש')</a:t>
            </a:r>
          </a:p>
          <a:p>
            <a:pPr algn="ctr"/>
            <a:r>
              <a:rPr lang="he-IL" sz="1400" dirty="0">
                <a:latin typeface="David" panose="020E0502060401010101" pitchFamily="34" charset="-79"/>
                <a:cs typeface="David" panose="020E0502060401010101" pitchFamily="34" charset="-79"/>
              </a:rPr>
              <a:t>סיורים לחו"ל וסיום עב' שנתית, העמקה באשכול </a:t>
            </a:r>
            <a:r>
              <a:rPr lang="he-IL" sz="1400" dirty="0" err="1">
                <a:latin typeface="David" panose="020E0502060401010101" pitchFamily="34" charset="-79"/>
                <a:cs typeface="David" panose="020E0502060401010101" pitchFamily="34" charset="-79"/>
              </a:rPr>
              <a:t>הבטל"מ</a:t>
            </a:r>
            <a:r>
              <a:rPr lang="he-IL" sz="1400" dirty="0">
                <a:latin typeface="David" panose="020E0502060401010101" pitchFamily="34" charset="-79"/>
                <a:cs typeface="David" panose="020E0502060401010101" pitchFamily="34" charset="-79"/>
              </a:rPr>
              <a:t>, משחק חשיבה מסכם</a:t>
            </a:r>
          </a:p>
        </p:txBody>
      </p:sp>
      <p:sp>
        <p:nvSpPr>
          <p:cNvPr id="22" name="מלבן 21"/>
          <p:cNvSpPr/>
          <p:nvPr/>
        </p:nvSpPr>
        <p:spPr>
          <a:xfrm>
            <a:off x="9797531" y="5560105"/>
            <a:ext cx="2016000" cy="1080000"/>
          </a:xfrm>
          <a:prstGeom prst="rect">
            <a:avLst/>
          </a:prstGeom>
        </p:spPr>
        <p:style>
          <a:lnRef idx="2">
            <a:schemeClr val="accent1"/>
          </a:lnRef>
          <a:fillRef idx="1">
            <a:schemeClr val="lt1"/>
          </a:fillRef>
          <a:effectRef idx="0">
            <a:schemeClr val="accent1"/>
          </a:effectRef>
          <a:fontRef idx="minor">
            <a:schemeClr val="dk1"/>
          </a:fontRef>
        </p:style>
        <p:txBody>
          <a:bodyPr lIns="36000" tIns="36000" rIns="36000" bIns="36000" rtlCol="1" anchor="ctr"/>
          <a:lstStyle/>
          <a:p>
            <a:pPr algn="ctr"/>
            <a:r>
              <a:rPr lang="he-IL" sz="1600" b="1" dirty="0">
                <a:latin typeface="David" panose="020E0502060401010101" pitchFamily="34" charset="-79"/>
                <a:cs typeface="David" panose="020E0502060401010101" pitchFamily="34" charset="-79"/>
              </a:rPr>
              <a:t>עונת תשתית (5 ש')</a:t>
            </a:r>
          </a:p>
          <a:p>
            <a:pPr algn="ctr"/>
            <a:r>
              <a:rPr lang="he-IL" sz="1600" b="1" dirty="0">
                <a:latin typeface="David" panose="020E0502060401010101" pitchFamily="34" charset="-79"/>
                <a:cs typeface="David" panose="020E0502060401010101" pitchFamily="34" charset="-79"/>
              </a:rPr>
              <a:t>לימוד במב"ל</a:t>
            </a:r>
          </a:p>
          <a:p>
            <a:pPr algn="ctr"/>
            <a:r>
              <a:rPr lang="he-IL" sz="1400" dirty="0">
                <a:latin typeface="David" panose="020E0502060401010101" pitchFamily="34" charset="-79"/>
                <a:cs typeface="David" panose="020E0502060401010101" pitchFamily="34" charset="-79"/>
              </a:rPr>
              <a:t>כולל חופשת סוכות </a:t>
            </a:r>
            <a:br>
              <a:rPr lang="en-US" sz="1400" dirty="0">
                <a:latin typeface="David" panose="020E0502060401010101" pitchFamily="34" charset="-79"/>
                <a:cs typeface="David" panose="020E0502060401010101" pitchFamily="34" charset="-79"/>
              </a:rPr>
            </a:br>
            <a:r>
              <a:rPr lang="he-IL" sz="1400" dirty="0">
                <a:latin typeface="David" panose="020E0502060401010101" pitchFamily="34" charset="-79"/>
                <a:cs typeface="David" panose="020E0502060401010101" pitchFamily="34" charset="-79"/>
              </a:rPr>
              <a:t>לימוד קורסי תשתית</a:t>
            </a:r>
          </a:p>
        </p:txBody>
      </p:sp>
      <p:sp>
        <p:nvSpPr>
          <p:cNvPr id="24" name="מלבן 23"/>
          <p:cNvSpPr/>
          <p:nvPr/>
        </p:nvSpPr>
        <p:spPr>
          <a:xfrm>
            <a:off x="6899496" y="5560101"/>
            <a:ext cx="1945758" cy="1080000"/>
          </a:xfrm>
          <a:prstGeom prst="rect">
            <a:avLst/>
          </a:prstGeom>
        </p:spPr>
        <p:style>
          <a:lnRef idx="2">
            <a:schemeClr val="accent1"/>
          </a:lnRef>
          <a:fillRef idx="1">
            <a:schemeClr val="lt1"/>
          </a:fillRef>
          <a:effectRef idx="0">
            <a:schemeClr val="accent1"/>
          </a:effectRef>
          <a:fontRef idx="minor">
            <a:schemeClr val="dk1"/>
          </a:fontRef>
        </p:style>
        <p:txBody>
          <a:bodyPr lIns="36000" tIns="36000" rIns="36000" bIns="36000" rtlCol="1" anchor="ctr"/>
          <a:lstStyle/>
          <a:p>
            <a:pPr algn="ctr"/>
            <a:r>
              <a:rPr lang="he-IL" b="1" dirty="0">
                <a:latin typeface="David" panose="020E0502060401010101" pitchFamily="34" charset="-79"/>
                <a:cs typeface="David" panose="020E0502060401010101" pitchFamily="34" charset="-79"/>
              </a:rPr>
              <a:t>עונת הליבה</a:t>
            </a:r>
            <a:r>
              <a:rPr lang="en-US" b="1" dirty="0">
                <a:latin typeface="David" panose="020E0502060401010101" pitchFamily="34" charset="-79"/>
                <a:cs typeface="David" panose="020E0502060401010101" pitchFamily="34" charset="-79"/>
              </a:rPr>
              <a:t>/</a:t>
            </a:r>
            <a:r>
              <a:rPr lang="he-IL" b="1" dirty="0">
                <a:latin typeface="David" panose="020E0502060401010101" pitchFamily="34" charset="-79"/>
                <a:cs typeface="David" panose="020E0502060401010101" pitchFamily="34" charset="-79"/>
              </a:rPr>
              <a:t>העוגן </a:t>
            </a:r>
            <a:br>
              <a:rPr lang="en-US" b="1" dirty="0">
                <a:latin typeface="David" panose="020E0502060401010101" pitchFamily="34" charset="-79"/>
                <a:cs typeface="David" panose="020E0502060401010101" pitchFamily="34" charset="-79"/>
              </a:rPr>
            </a:br>
            <a:r>
              <a:rPr lang="he-IL" b="1" dirty="0">
                <a:latin typeface="David" panose="020E0502060401010101" pitchFamily="34" charset="-79"/>
                <a:cs typeface="David" panose="020E0502060401010101" pitchFamily="34" charset="-79"/>
              </a:rPr>
              <a:t>(15 ש') </a:t>
            </a:r>
            <a:r>
              <a:rPr lang="he-IL" i="1" dirty="0">
                <a:latin typeface="David" panose="020E0502060401010101" pitchFamily="34" charset="-79"/>
                <a:cs typeface="David" panose="020E0502060401010101" pitchFamily="34" charset="-79"/>
              </a:rPr>
              <a:t>במב"ל ובחיפה</a:t>
            </a:r>
            <a:br>
              <a:rPr lang="en-US" i="1" dirty="0">
                <a:latin typeface="David" panose="020E0502060401010101" pitchFamily="34" charset="-79"/>
                <a:cs typeface="David" panose="020E0502060401010101" pitchFamily="34" charset="-79"/>
              </a:rPr>
            </a:br>
            <a:r>
              <a:rPr lang="he-IL" sz="1400" dirty="0">
                <a:latin typeface="David" panose="020E0502060401010101" pitchFamily="34" charset="-79"/>
                <a:cs typeface="David" panose="020E0502060401010101" pitchFamily="34" charset="-79"/>
              </a:rPr>
              <a:t>(חיפה- ב', מחקר-ימי א', בגלל בינ"ל)</a:t>
            </a:r>
          </a:p>
        </p:txBody>
      </p:sp>
      <p:sp>
        <p:nvSpPr>
          <p:cNvPr id="26" name="TextBox 25"/>
          <p:cNvSpPr txBox="1"/>
          <p:nvPr/>
        </p:nvSpPr>
        <p:spPr>
          <a:xfrm>
            <a:off x="3931253" y="5120503"/>
            <a:ext cx="8027212" cy="400110"/>
          </a:xfrm>
          <a:prstGeom prst="rect">
            <a:avLst/>
          </a:prstGeom>
          <a:noFill/>
        </p:spPr>
        <p:txBody>
          <a:bodyPr wrap="square" rtlCol="1">
            <a:spAutoFit/>
          </a:bodyPr>
          <a:lstStyle/>
          <a:p>
            <a:r>
              <a:rPr lang="he-IL" sz="2000" b="1" dirty="0">
                <a:latin typeface="David" panose="020E0502060401010101" pitchFamily="34" charset="-79"/>
                <a:cs typeface="David" panose="020E0502060401010101" pitchFamily="34" charset="-79"/>
              </a:rPr>
              <a:t>מבנה שנתי- </a:t>
            </a:r>
            <a:r>
              <a:rPr lang="he-IL" sz="2000" b="1"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t>שלוש עונתי </a:t>
            </a:r>
            <a:r>
              <a:rPr lang="he-IL" sz="2000" dirty="0">
                <a:latin typeface="David" panose="020E0502060401010101" pitchFamily="34" charset="-79"/>
                <a:cs typeface="David" panose="020E0502060401010101" pitchFamily="34" charset="-79"/>
              </a:rPr>
              <a:t>(סה"כ 48 ש'), (ל"ד ואילך)</a:t>
            </a:r>
          </a:p>
        </p:txBody>
      </p:sp>
      <p:sp>
        <p:nvSpPr>
          <p:cNvPr id="27" name="מלבן 26"/>
          <p:cNvSpPr/>
          <p:nvPr/>
        </p:nvSpPr>
        <p:spPr>
          <a:xfrm>
            <a:off x="3848492" y="5560101"/>
            <a:ext cx="1994106" cy="1080000"/>
          </a:xfrm>
          <a:prstGeom prst="rect">
            <a:avLst/>
          </a:prstGeom>
        </p:spPr>
        <p:style>
          <a:lnRef idx="2">
            <a:schemeClr val="accent1"/>
          </a:lnRef>
          <a:fillRef idx="1">
            <a:schemeClr val="lt1"/>
          </a:fillRef>
          <a:effectRef idx="0">
            <a:schemeClr val="accent1"/>
          </a:effectRef>
          <a:fontRef idx="minor">
            <a:schemeClr val="dk1"/>
          </a:fontRef>
        </p:style>
        <p:txBody>
          <a:bodyPr lIns="36000" tIns="36000" rIns="36000" bIns="36000" rtlCol="1" anchor="ctr"/>
          <a:lstStyle/>
          <a:p>
            <a:pPr algn="ctr"/>
            <a:r>
              <a:rPr lang="he-IL" b="1" dirty="0">
                <a:latin typeface="David" panose="020E0502060401010101" pitchFamily="34" charset="-79"/>
                <a:cs typeface="David" panose="020E0502060401010101" pitchFamily="34" charset="-79"/>
              </a:rPr>
              <a:t>עונת מתקדמת והסיכום (26 ש')</a:t>
            </a:r>
          </a:p>
          <a:p>
            <a:pPr algn="ctr"/>
            <a:r>
              <a:rPr lang="he-IL" sz="1400" dirty="0">
                <a:latin typeface="David" panose="020E0502060401010101" pitchFamily="34" charset="-79"/>
                <a:cs typeface="David" panose="020E0502060401010101" pitchFamily="34" charset="-79"/>
              </a:rPr>
              <a:t>העמקת הלימודים</a:t>
            </a:r>
          </a:p>
        </p:txBody>
      </p:sp>
    </p:spTree>
    <p:extLst>
      <p:ext uri="{BB962C8B-B14F-4D97-AF65-F5344CB8AC3E}">
        <p14:creationId xmlns:p14="http://schemas.microsoft.com/office/powerpoint/2010/main" val="23178418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 name="אליפסה 20"/>
          <p:cNvSpPr/>
          <p:nvPr/>
        </p:nvSpPr>
        <p:spPr>
          <a:xfrm>
            <a:off x="3687096" y="3007564"/>
            <a:ext cx="5378245" cy="2636157"/>
          </a:xfrm>
          <a:prstGeom prst="ellipse">
            <a:avLst/>
          </a:prstGeom>
        </p:spPr>
        <p:style>
          <a:lnRef idx="2">
            <a:schemeClr val="accent2"/>
          </a:lnRef>
          <a:fillRef idx="1">
            <a:schemeClr val="lt1"/>
          </a:fillRef>
          <a:effectRef idx="0">
            <a:schemeClr val="accent2"/>
          </a:effectRef>
          <a:fontRef idx="minor">
            <a:schemeClr val="dk1"/>
          </a:fontRef>
        </p:style>
        <p:txBody>
          <a:bodyPr rtlCol="1" anchor="ctr"/>
          <a:lstStyle/>
          <a:p>
            <a:pPr algn="ctr"/>
            <a:endParaRPr lang="he-IL"/>
          </a:p>
        </p:txBody>
      </p:sp>
      <p:sp>
        <p:nvSpPr>
          <p:cNvPr id="2" name="כותרת 1"/>
          <p:cNvSpPr>
            <a:spLocks noGrp="1"/>
          </p:cNvSpPr>
          <p:nvPr>
            <p:ph type="title" idx="4294967295"/>
          </p:nvPr>
        </p:nvSpPr>
        <p:spPr>
          <a:xfrm>
            <a:off x="877528" y="186327"/>
            <a:ext cx="10515600" cy="1325563"/>
          </a:xfrm>
        </p:spPr>
        <p:txBody>
          <a:bodyPr>
            <a:normAutofit/>
          </a:bodyPr>
          <a:lstStyle/>
          <a:p>
            <a:pPr algn="ctr"/>
            <a:r>
              <a:rPr lang="he-IL"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מבנה תוכנית מב"ל מחזור ל"ח </a:t>
            </a:r>
            <a:r>
              <a:rPr lang="he-IL" sz="20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(2010-11), 52 נ"ז</a:t>
            </a:r>
            <a:endParaRPr lang="he-IL" sz="36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5" name="מלבן 4"/>
          <p:cNvSpPr/>
          <p:nvPr/>
        </p:nvSpPr>
        <p:spPr>
          <a:xfrm>
            <a:off x="7089059" y="5860031"/>
            <a:ext cx="1440000" cy="684000"/>
          </a:xfrm>
          <a:prstGeom prst="rect">
            <a:avLst/>
          </a:prstGeom>
        </p:spPr>
        <p:style>
          <a:lnRef idx="2">
            <a:schemeClr val="accent5"/>
          </a:lnRef>
          <a:fillRef idx="1">
            <a:schemeClr val="lt1"/>
          </a:fillRef>
          <a:effectRef idx="0">
            <a:schemeClr val="accent5"/>
          </a:effectRef>
          <a:fontRef idx="minor">
            <a:schemeClr val="dk1"/>
          </a:fontRef>
        </p:style>
        <p:txBody>
          <a:bodyPr lIns="36000" tIns="36000" rIns="36000" bIns="36000" rtlCol="1" anchor="ctr"/>
          <a:lstStyle/>
          <a:p>
            <a:pPr algn="ctr"/>
            <a:r>
              <a:rPr lang="he-IL" sz="1600" dirty="0">
                <a:latin typeface="David" panose="020E0502060401010101" pitchFamily="34" charset="-79"/>
                <a:cs typeface="David" panose="020E0502060401010101" pitchFamily="34" charset="-79"/>
              </a:rPr>
              <a:t>מנהיגות וניהול</a:t>
            </a:r>
            <a:br>
              <a:rPr lang="en-US" sz="1600" dirty="0">
                <a:latin typeface="David" panose="020E0502060401010101" pitchFamily="34" charset="-79"/>
                <a:cs typeface="David" panose="020E0502060401010101" pitchFamily="34" charset="-79"/>
              </a:rPr>
            </a:br>
            <a:r>
              <a:rPr lang="he-IL" sz="1600" dirty="0">
                <a:latin typeface="David" panose="020E0502060401010101" pitchFamily="34" charset="-79"/>
                <a:cs typeface="David" panose="020E0502060401010101" pitchFamily="34" charset="-79"/>
              </a:rPr>
              <a:t> (3)</a:t>
            </a:r>
          </a:p>
        </p:txBody>
      </p:sp>
      <p:sp>
        <p:nvSpPr>
          <p:cNvPr id="6" name="מלבן 5"/>
          <p:cNvSpPr/>
          <p:nvPr/>
        </p:nvSpPr>
        <p:spPr>
          <a:xfrm>
            <a:off x="4209059" y="5860031"/>
            <a:ext cx="1440000" cy="684000"/>
          </a:xfrm>
          <a:prstGeom prst="rect">
            <a:avLst/>
          </a:prstGeom>
        </p:spPr>
        <p:style>
          <a:lnRef idx="2">
            <a:schemeClr val="accent5"/>
          </a:lnRef>
          <a:fillRef idx="1">
            <a:schemeClr val="lt1"/>
          </a:fillRef>
          <a:effectRef idx="0">
            <a:schemeClr val="accent5"/>
          </a:effectRef>
          <a:fontRef idx="minor">
            <a:schemeClr val="dk1"/>
          </a:fontRef>
        </p:style>
        <p:txBody>
          <a:bodyPr lIns="36000" tIns="36000" rIns="36000" bIns="36000" rtlCol="1" anchor="ctr"/>
          <a:lstStyle/>
          <a:p>
            <a:pPr algn="ctr"/>
            <a:r>
              <a:rPr lang="he-IL" sz="1600" dirty="0">
                <a:latin typeface="David" panose="020E0502060401010101" pitchFamily="34" charset="-79"/>
                <a:cs typeface="David" panose="020E0502060401010101" pitchFamily="34" charset="-79"/>
              </a:rPr>
              <a:t>חשיבה </a:t>
            </a:r>
            <a:r>
              <a:rPr lang="he-IL" sz="1600" dirty="0" err="1">
                <a:latin typeface="David" panose="020E0502060401010101" pitchFamily="34" charset="-79"/>
                <a:cs typeface="David" panose="020E0502060401010101" pitchFamily="34" charset="-79"/>
              </a:rPr>
              <a:t>אסטרגית</a:t>
            </a:r>
            <a:r>
              <a:rPr lang="he-IL" sz="1600" dirty="0">
                <a:latin typeface="David" panose="020E0502060401010101" pitchFamily="34" charset="-79"/>
                <a:cs typeface="David" panose="020E0502060401010101" pitchFamily="34" charset="-79"/>
              </a:rPr>
              <a:t> במערכות מורכבות (4)</a:t>
            </a:r>
          </a:p>
        </p:txBody>
      </p:sp>
      <p:sp>
        <p:nvSpPr>
          <p:cNvPr id="7" name="מלבן 6"/>
          <p:cNvSpPr/>
          <p:nvPr/>
        </p:nvSpPr>
        <p:spPr>
          <a:xfrm>
            <a:off x="5649059" y="5860031"/>
            <a:ext cx="1440000" cy="684000"/>
          </a:xfrm>
          <a:prstGeom prst="rect">
            <a:avLst/>
          </a:prstGeom>
        </p:spPr>
        <p:style>
          <a:lnRef idx="2">
            <a:schemeClr val="accent5"/>
          </a:lnRef>
          <a:fillRef idx="1">
            <a:schemeClr val="lt1"/>
          </a:fillRef>
          <a:effectRef idx="0">
            <a:schemeClr val="accent5"/>
          </a:effectRef>
          <a:fontRef idx="minor">
            <a:schemeClr val="dk1"/>
          </a:fontRef>
        </p:style>
        <p:txBody>
          <a:bodyPr lIns="36000" tIns="36000" rIns="36000" bIns="36000" rtlCol="1" anchor="ctr"/>
          <a:lstStyle/>
          <a:p>
            <a:pPr algn="ctr"/>
            <a:r>
              <a:rPr lang="he-IL" sz="1600" dirty="0">
                <a:latin typeface="David" panose="020E0502060401010101" pitchFamily="34" charset="-79"/>
                <a:cs typeface="David" panose="020E0502060401010101" pitchFamily="34" charset="-79"/>
              </a:rPr>
              <a:t>ביטחון לאומי- תשתית מושגית  (5)</a:t>
            </a:r>
          </a:p>
        </p:txBody>
      </p:sp>
      <p:sp>
        <p:nvSpPr>
          <p:cNvPr id="8" name="אליפסה 7"/>
          <p:cNvSpPr/>
          <p:nvPr/>
        </p:nvSpPr>
        <p:spPr>
          <a:xfrm>
            <a:off x="2884511" y="5094281"/>
            <a:ext cx="1026193" cy="684000"/>
          </a:xfrm>
          <a:prstGeom prst="ellipse">
            <a:avLst/>
          </a:prstGeom>
        </p:spPr>
        <p:style>
          <a:lnRef idx="2">
            <a:schemeClr val="accent1"/>
          </a:lnRef>
          <a:fillRef idx="1">
            <a:schemeClr val="lt1"/>
          </a:fillRef>
          <a:effectRef idx="0">
            <a:schemeClr val="accent1"/>
          </a:effectRef>
          <a:fontRef idx="minor">
            <a:schemeClr val="dk1"/>
          </a:fontRef>
        </p:style>
        <p:txBody>
          <a:bodyPr lIns="0" tIns="0" rIns="0" bIns="0" rtlCol="1" anchor="ctr"/>
          <a:lstStyle/>
          <a:p>
            <a:pPr algn="ctr"/>
            <a:r>
              <a:rPr lang="he-IL" sz="1400" dirty="0">
                <a:latin typeface="David" panose="020E0502060401010101" pitchFamily="34" charset="-79"/>
                <a:cs typeface="David" panose="020E0502060401010101" pitchFamily="34" charset="-79"/>
              </a:rPr>
              <a:t>אוריינות אקדמית</a:t>
            </a:r>
          </a:p>
        </p:txBody>
      </p:sp>
      <p:sp>
        <p:nvSpPr>
          <p:cNvPr id="9" name="אליפסה 8"/>
          <p:cNvSpPr/>
          <p:nvPr/>
        </p:nvSpPr>
        <p:spPr>
          <a:xfrm>
            <a:off x="2769059" y="5792168"/>
            <a:ext cx="1026193" cy="684000"/>
          </a:xfrm>
          <a:prstGeom prst="ellipse">
            <a:avLst/>
          </a:prstGeom>
        </p:spPr>
        <p:style>
          <a:lnRef idx="2">
            <a:schemeClr val="accent1"/>
          </a:lnRef>
          <a:fillRef idx="1">
            <a:schemeClr val="lt1"/>
          </a:fillRef>
          <a:effectRef idx="0">
            <a:schemeClr val="accent1"/>
          </a:effectRef>
          <a:fontRef idx="minor">
            <a:schemeClr val="dk1"/>
          </a:fontRef>
        </p:style>
        <p:txBody>
          <a:bodyPr lIns="0" tIns="0" rIns="0" bIns="0" rtlCol="1" anchor="ctr"/>
          <a:lstStyle/>
          <a:p>
            <a:pPr algn="ctr"/>
            <a:r>
              <a:rPr lang="he-IL" sz="1400" dirty="0">
                <a:latin typeface="David" panose="020E0502060401010101" pitchFamily="34" charset="-79"/>
                <a:cs typeface="David" panose="020E0502060401010101" pitchFamily="34" charset="-79"/>
              </a:rPr>
              <a:t>סדנת ערביות</a:t>
            </a:r>
          </a:p>
        </p:txBody>
      </p:sp>
      <p:sp>
        <p:nvSpPr>
          <p:cNvPr id="10" name="מלבן 9"/>
          <p:cNvSpPr/>
          <p:nvPr/>
        </p:nvSpPr>
        <p:spPr>
          <a:xfrm>
            <a:off x="7089059" y="4752281"/>
            <a:ext cx="1440000" cy="684000"/>
          </a:xfrm>
          <a:prstGeom prst="rect">
            <a:avLst/>
          </a:prstGeom>
        </p:spPr>
        <p:style>
          <a:lnRef idx="2">
            <a:schemeClr val="accent5"/>
          </a:lnRef>
          <a:fillRef idx="1">
            <a:schemeClr val="lt1"/>
          </a:fillRef>
          <a:effectRef idx="0">
            <a:schemeClr val="accent5"/>
          </a:effectRef>
          <a:fontRef idx="minor">
            <a:schemeClr val="dk1"/>
          </a:fontRef>
        </p:style>
        <p:txBody>
          <a:bodyPr lIns="36000" tIns="36000" rIns="36000" bIns="36000" rtlCol="1" anchor="ctr"/>
          <a:lstStyle/>
          <a:p>
            <a:pPr algn="ctr"/>
            <a:r>
              <a:rPr lang="he-IL" sz="1600" dirty="0">
                <a:latin typeface="David" panose="020E0502060401010101" pitchFamily="34" charset="-79"/>
                <a:cs typeface="David" panose="020E0502060401010101" pitchFamily="34" charset="-79"/>
              </a:rPr>
              <a:t>מודיעין לקברניטים</a:t>
            </a:r>
            <a:br>
              <a:rPr lang="en-US" sz="1600" dirty="0">
                <a:latin typeface="David" panose="020E0502060401010101" pitchFamily="34" charset="-79"/>
                <a:cs typeface="David" panose="020E0502060401010101" pitchFamily="34" charset="-79"/>
              </a:rPr>
            </a:br>
            <a:r>
              <a:rPr lang="he-IL" sz="1600" dirty="0">
                <a:latin typeface="David" panose="020E0502060401010101" pitchFamily="34" charset="-79"/>
                <a:cs typeface="David" panose="020E0502060401010101" pitchFamily="34" charset="-79"/>
              </a:rPr>
              <a:t> (2)</a:t>
            </a:r>
          </a:p>
        </p:txBody>
      </p:sp>
      <p:sp>
        <p:nvSpPr>
          <p:cNvPr id="11" name="מלבן 10"/>
          <p:cNvSpPr/>
          <p:nvPr/>
        </p:nvSpPr>
        <p:spPr>
          <a:xfrm>
            <a:off x="4209059" y="4752281"/>
            <a:ext cx="1440000" cy="684000"/>
          </a:xfrm>
          <a:prstGeom prst="rect">
            <a:avLst/>
          </a:prstGeom>
          <a:solidFill>
            <a:schemeClr val="accent5">
              <a:lumMod val="20000"/>
              <a:lumOff val="80000"/>
            </a:schemeClr>
          </a:solidFill>
        </p:spPr>
        <p:style>
          <a:lnRef idx="2">
            <a:schemeClr val="accent5"/>
          </a:lnRef>
          <a:fillRef idx="1">
            <a:schemeClr val="lt1"/>
          </a:fillRef>
          <a:effectRef idx="0">
            <a:schemeClr val="accent5"/>
          </a:effectRef>
          <a:fontRef idx="minor">
            <a:schemeClr val="dk1"/>
          </a:fontRef>
        </p:style>
        <p:txBody>
          <a:bodyPr lIns="36000" tIns="36000" rIns="36000" bIns="36000" rtlCol="1" anchor="ctr"/>
          <a:lstStyle/>
          <a:p>
            <a:pPr algn="ctr"/>
            <a:r>
              <a:rPr lang="he-IL" sz="1600" dirty="0">
                <a:latin typeface="David" panose="020E0502060401010101" pitchFamily="34" charset="-79"/>
                <a:cs typeface="David" panose="020E0502060401010101" pitchFamily="34" charset="-79"/>
              </a:rPr>
              <a:t>אתיקה צבאית (2**)</a:t>
            </a:r>
          </a:p>
        </p:txBody>
      </p:sp>
      <p:sp>
        <p:nvSpPr>
          <p:cNvPr id="12" name="מלבן 11"/>
          <p:cNvSpPr/>
          <p:nvPr/>
        </p:nvSpPr>
        <p:spPr>
          <a:xfrm>
            <a:off x="5649059" y="4752281"/>
            <a:ext cx="1440000" cy="684000"/>
          </a:xfrm>
          <a:prstGeom prst="rect">
            <a:avLst/>
          </a:prstGeom>
        </p:spPr>
        <p:style>
          <a:lnRef idx="2">
            <a:schemeClr val="accent5"/>
          </a:lnRef>
          <a:fillRef idx="1">
            <a:schemeClr val="lt1"/>
          </a:fillRef>
          <a:effectRef idx="0">
            <a:schemeClr val="accent5"/>
          </a:effectRef>
          <a:fontRef idx="minor">
            <a:schemeClr val="dk1"/>
          </a:fontRef>
        </p:style>
        <p:txBody>
          <a:bodyPr lIns="36000" tIns="36000" rIns="36000" bIns="36000" rtlCol="1" anchor="ctr"/>
          <a:lstStyle/>
          <a:p>
            <a:pPr algn="ctr"/>
            <a:r>
              <a:rPr lang="he-IL" sz="1600" dirty="0">
                <a:latin typeface="David" panose="020E0502060401010101" pitchFamily="34" charset="-79"/>
                <a:cs typeface="David" panose="020E0502060401010101" pitchFamily="34" charset="-79"/>
              </a:rPr>
              <a:t>פרספקטיבות על האחר (4)</a:t>
            </a:r>
          </a:p>
        </p:txBody>
      </p:sp>
      <p:sp>
        <p:nvSpPr>
          <p:cNvPr id="13" name="מלבן 12"/>
          <p:cNvSpPr/>
          <p:nvPr/>
        </p:nvSpPr>
        <p:spPr>
          <a:xfrm>
            <a:off x="7089059" y="4054394"/>
            <a:ext cx="1440000" cy="684000"/>
          </a:xfrm>
          <a:prstGeom prst="rect">
            <a:avLst/>
          </a:prstGeom>
        </p:spPr>
        <p:style>
          <a:lnRef idx="2">
            <a:schemeClr val="accent5"/>
          </a:lnRef>
          <a:fillRef idx="1">
            <a:schemeClr val="lt1"/>
          </a:fillRef>
          <a:effectRef idx="0">
            <a:schemeClr val="accent5"/>
          </a:effectRef>
          <a:fontRef idx="minor">
            <a:schemeClr val="dk1"/>
          </a:fontRef>
        </p:style>
        <p:txBody>
          <a:bodyPr lIns="36000" tIns="36000" rIns="36000" bIns="36000" rtlCol="1" anchor="ctr"/>
          <a:lstStyle/>
          <a:p>
            <a:pPr algn="ctr"/>
            <a:r>
              <a:rPr lang="he-IL" sz="1600" dirty="0">
                <a:latin typeface="David" panose="020E0502060401010101" pitchFamily="34" charset="-79"/>
                <a:cs typeface="David" panose="020E0502060401010101" pitchFamily="34" charset="-79"/>
              </a:rPr>
              <a:t>גישות ואסכולות במדע המדינה</a:t>
            </a:r>
            <a:br>
              <a:rPr lang="en-US" sz="1600" dirty="0">
                <a:latin typeface="David" panose="020E0502060401010101" pitchFamily="34" charset="-79"/>
                <a:cs typeface="David" panose="020E0502060401010101" pitchFamily="34" charset="-79"/>
              </a:rPr>
            </a:br>
            <a:r>
              <a:rPr lang="he-IL" sz="1600" dirty="0">
                <a:latin typeface="David" panose="020E0502060401010101" pitchFamily="34" charset="-79"/>
                <a:cs typeface="David" panose="020E0502060401010101" pitchFamily="34" charset="-79"/>
              </a:rPr>
              <a:t> (4)</a:t>
            </a:r>
          </a:p>
        </p:txBody>
      </p:sp>
      <p:sp>
        <p:nvSpPr>
          <p:cNvPr id="14" name="מלבן 13"/>
          <p:cNvSpPr/>
          <p:nvPr/>
        </p:nvSpPr>
        <p:spPr>
          <a:xfrm>
            <a:off x="4209059" y="4054394"/>
            <a:ext cx="1440000" cy="684000"/>
          </a:xfrm>
          <a:prstGeom prst="rect">
            <a:avLst/>
          </a:prstGeom>
          <a:solidFill>
            <a:schemeClr val="accent4">
              <a:lumMod val="40000"/>
              <a:lumOff val="60000"/>
            </a:schemeClr>
          </a:solidFill>
        </p:spPr>
        <p:style>
          <a:lnRef idx="2">
            <a:schemeClr val="accent5"/>
          </a:lnRef>
          <a:fillRef idx="1">
            <a:schemeClr val="lt1"/>
          </a:fillRef>
          <a:effectRef idx="0">
            <a:schemeClr val="accent5"/>
          </a:effectRef>
          <a:fontRef idx="minor">
            <a:schemeClr val="dk1"/>
          </a:fontRef>
        </p:style>
        <p:txBody>
          <a:bodyPr lIns="36000" tIns="36000" rIns="36000" bIns="36000" rtlCol="1" anchor="ctr"/>
          <a:lstStyle/>
          <a:p>
            <a:pPr algn="ctr"/>
            <a:r>
              <a:rPr lang="he-IL" sz="1600" dirty="0">
                <a:latin typeface="David" panose="020E0502060401010101" pitchFamily="34" charset="-79"/>
                <a:cs typeface="David" panose="020E0502060401010101" pitchFamily="34" charset="-79"/>
              </a:rPr>
              <a:t>משפט ציבורי (2*)</a:t>
            </a:r>
          </a:p>
        </p:txBody>
      </p:sp>
      <p:sp>
        <p:nvSpPr>
          <p:cNvPr id="15" name="מלבן 14"/>
          <p:cNvSpPr/>
          <p:nvPr/>
        </p:nvSpPr>
        <p:spPr>
          <a:xfrm>
            <a:off x="5649059" y="4054394"/>
            <a:ext cx="1440000" cy="684000"/>
          </a:xfrm>
          <a:prstGeom prst="rect">
            <a:avLst/>
          </a:prstGeom>
        </p:spPr>
        <p:style>
          <a:lnRef idx="2">
            <a:schemeClr val="accent5"/>
          </a:lnRef>
          <a:fillRef idx="1">
            <a:schemeClr val="lt1"/>
          </a:fillRef>
          <a:effectRef idx="0">
            <a:schemeClr val="accent5"/>
          </a:effectRef>
          <a:fontRef idx="minor">
            <a:schemeClr val="dk1"/>
          </a:fontRef>
        </p:style>
        <p:txBody>
          <a:bodyPr lIns="36000" tIns="36000" rIns="36000" bIns="36000" rtlCol="1" anchor="ctr"/>
          <a:lstStyle/>
          <a:p>
            <a:pPr algn="ctr"/>
            <a:r>
              <a:rPr lang="he-IL" sz="1600" dirty="0">
                <a:latin typeface="David" panose="020E0502060401010101" pitchFamily="34" charset="-79"/>
                <a:cs typeface="David" panose="020E0502060401010101" pitchFamily="34" charset="-79"/>
              </a:rPr>
              <a:t>גיאופוליטיקה ואסטרטגיה</a:t>
            </a:r>
            <a:r>
              <a:rPr lang="en-US" sz="1600" dirty="0">
                <a:latin typeface="David" panose="020E0502060401010101" pitchFamily="34" charset="-79"/>
                <a:cs typeface="David" panose="020E0502060401010101" pitchFamily="34" charset="-79"/>
              </a:rPr>
              <a:t>/</a:t>
            </a:r>
            <a:br>
              <a:rPr lang="en-US" sz="1600" dirty="0">
                <a:latin typeface="David" panose="020E0502060401010101" pitchFamily="34" charset="-79"/>
                <a:cs typeface="David" panose="020E0502060401010101" pitchFamily="34" charset="-79"/>
              </a:rPr>
            </a:br>
            <a:r>
              <a:rPr lang="he-IL" sz="1600" dirty="0">
                <a:latin typeface="David" panose="020E0502060401010101" pitchFamily="34" charset="-79"/>
                <a:cs typeface="David" panose="020E0502060401010101" pitchFamily="34" charset="-79"/>
              </a:rPr>
              <a:t>דוקט' </a:t>
            </a:r>
            <a:r>
              <a:rPr lang="he-IL" sz="1600" dirty="0" err="1">
                <a:latin typeface="David" panose="020E0502060401010101" pitchFamily="34" charset="-79"/>
                <a:cs typeface="David" panose="020E0502060401010101" pitchFamily="34" charset="-79"/>
              </a:rPr>
              <a:t>בטל"ם</a:t>
            </a:r>
            <a:r>
              <a:rPr lang="he-IL" sz="1600" dirty="0">
                <a:latin typeface="David" panose="020E0502060401010101" pitchFamily="34" charset="-79"/>
                <a:cs typeface="David" panose="020E0502060401010101" pitchFamily="34" charset="-79"/>
              </a:rPr>
              <a:t> (3)</a:t>
            </a:r>
          </a:p>
        </p:txBody>
      </p:sp>
      <p:sp>
        <p:nvSpPr>
          <p:cNvPr id="16" name="מלבן 15"/>
          <p:cNvSpPr/>
          <p:nvPr/>
        </p:nvSpPr>
        <p:spPr>
          <a:xfrm>
            <a:off x="7089059" y="3356507"/>
            <a:ext cx="1440000" cy="684000"/>
          </a:xfrm>
          <a:prstGeom prst="rect">
            <a:avLst/>
          </a:prstGeom>
          <a:solidFill>
            <a:schemeClr val="accent5">
              <a:lumMod val="20000"/>
              <a:lumOff val="80000"/>
            </a:schemeClr>
          </a:solidFill>
        </p:spPr>
        <p:style>
          <a:lnRef idx="2">
            <a:schemeClr val="accent5"/>
          </a:lnRef>
          <a:fillRef idx="1">
            <a:schemeClr val="lt1"/>
          </a:fillRef>
          <a:effectRef idx="0">
            <a:schemeClr val="accent5"/>
          </a:effectRef>
          <a:fontRef idx="minor">
            <a:schemeClr val="dk1"/>
          </a:fontRef>
        </p:style>
        <p:txBody>
          <a:bodyPr lIns="36000" tIns="36000" rIns="36000" bIns="36000" rtlCol="1" anchor="ctr"/>
          <a:lstStyle/>
          <a:p>
            <a:pPr algn="ctr"/>
            <a:r>
              <a:rPr lang="he-IL" sz="1600" dirty="0">
                <a:latin typeface="David" panose="020E0502060401010101" pitchFamily="34" charset="-79"/>
                <a:cs typeface="David" panose="020E0502060401010101" pitchFamily="34" charset="-79"/>
              </a:rPr>
              <a:t>ממשל ופוליטיקה</a:t>
            </a:r>
            <a:br>
              <a:rPr lang="en-US" sz="1600" dirty="0">
                <a:latin typeface="David" panose="020E0502060401010101" pitchFamily="34" charset="-79"/>
                <a:cs typeface="David" panose="020E0502060401010101" pitchFamily="34" charset="-79"/>
              </a:rPr>
            </a:br>
            <a:r>
              <a:rPr lang="he-IL" sz="1600" dirty="0">
                <a:latin typeface="David" panose="020E0502060401010101" pitchFamily="34" charset="-79"/>
                <a:cs typeface="David" panose="020E0502060401010101" pitchFamily="34" charset="-79"/>
              </a:rPr>
              <a:t> (2**)</a:t>
            </a:r>
          </a:p>
        </p:txBody>
      </p:sp>
      <p:sp>
        <p:nvSpPr>
          <p:cNvPr id="17" name="מלבן 16"/>
          <p:cNvSpPr/>
          <p:nvPr/>
        </p:nvSpPr>
        <p:spPr>
          <a:xfrm>
            <a:off x="4209059" y="3356507"/>
            <a:ext cx="1440000" cy="684000"/>
          </a:xfrm>
          <a:prstGeom prst="rect">
            <a:avLst/>
          </a:prstGeom>
        </p:spPr>
        <p:style>
          <a:lnRef idx="2">
            <a:schemeClr val="accent5"/>
          </a:lnRef>
          <a:fillRef idx="1">
            <a:schemeClr val="lt1"/>
          </a:fillRef>
          <a:effectRef idx="0">
            <a:schemeClr val="accent5"/>
          </a:effectRef>
          <a:fontRef idx="minor">
            <a:schemeClr val="dk1"/>
          </a:fontRef>
        </p:style>
        <p:txBody>
          <a:bodyPr lIns="36000" tIns="36000" rIns="36000" bIns="36000" rtlCol="1" anchor="ctr"/>
          <a:lstStyle/>
          <a:p>
            <a:pPr algn="ctr"/>
            <a:r>
              <a:rPr lang="he-IL" sz="1600" dirty="0">
                <a:latin typeface="David" panose="020E0502060401010101" pitchFamily="34" charset="-79"/>
                <a:cs typeface="David" panose="020E0502060401010101" pitchFamily="34" charset="-79"/>
              </a:rPr>
              <a:t>סמינר בחירה (2)</a:t>
            </a:r>
          </a:p>
        </p:txBody>
      </p:sp>
      <p:sp>
        <p:nvSpPr>
          <p:cNvPr id="18" name="מלבן 17"/>
          <p:cNvSpPr/>
          <p:nvPr/>
        </p:nvSpPr>
        <p:spPr>
          <a:xfrm>
            <a:off x="5649059" y="3356507"/>
            <a:ext cx="1440000" cy="684000"/>
          </a:xfrm>
          <a:prstGeom prst="rect">
            <a:avLst/>
          </a:prstGeom>
          <a:solidFill>
            <a:schemeClr val="accent4">
              <a:lumMod val="40000"/>
              <a:lumOff val="60000"/>
            </a:schemeClr>
          </a:solidFill>
        </p:spPr>
        <p:style>
          <a:lnRef idx="2">
            <a:schemeClr val="accent5"/>
          </a:lnRef>
          <a:fillRef idx="1">
            <a:schemeClr val="lt1"/>
          </a:fillRef>
          <a:effectRef idx="0">
            <a:schemeClr val="accent5"/>
          </a:effectRef>
          <a:fontRef idx="minor">
            <a:schemeClr val="dk1"/>
          </a:fontRef>
        </p:style>
        <p:txBody>
          <a:bodyPr lIns="36000" tIns="36000" rIns="36000" bIns="36000" rtlCol="1" anchor="ctr"/>
          <a:lstStyle/>
          <a:p>
            <a:pPr algn="ctr"/>
            <a:r>
              <a:rPr lang="he-IL" sz="1600" dirty="0">
                <a:latin typeface="David" panose="020E0502060401010101" pitchFamily="34" charset="-79"/>
                <a:cs typeface="David" panose="020E0502060401010101" pitchFamily="34" charset="-79"/>
              </a:rPr>
              <a:t>כלכלה (2*)</a:t>
            </a:r>
          </a:p>
        </p:txBody>
      </p:sp>
      <p:sp>
        <p:nvSpPr>
          <p:cNvPr id="19" name="אליפסה 18"/>
          <p:cNvSpPr/>
          <p:nvPr/>
        </p:nvSpPr>
        <p:spPr>
          <a:xfrm>
            <a:off x="8366857" y="3007564"/>
            <a:ext cx="1026193" cy="684000"/>
          </a:xfrm>
          <a:prstGeom prst="ellipse">
            <a:avLst/>
          </a:prstGeom>
        </p:spPr>
        <p:style>
          <a:lnRef idx="2">
            <a:schemeClr val="accent1"/>
          </a:lnRef>
          <a:fillRef idx="1">
            <a:schemeClr val="lt1"/>
          </a:fillRef>
          <a:effectRef idx="0">
            <a:schemeClr val="accent1"/>
          </a:effectRef>
          <a:fontRef idx="minor">
            <a:schemeClr val="dk1"/>
          </a:fontRef>
        </p:style>
        <p:txBody>
          <a:bodyPr lIns="0" tIns="0" rIns="0" bIns="0" rtlCol="1" anchor="ctr"/>
          <a:lstStyle/>
          <a:p>
            <a:pPr algn="ctr"/>
            <a:r>
              <a:rPr lang="he-IL" sz="1400" dirty="0">
                <a:latin typeface="David" panose="020E0502060401010101" pitchFamily="34" charset="-79"/>
                <a:cs typeface="David" panose="020E0502060401010101" pitchFamily="34" charset="-79"/>
              </a:rPr>
              <a:t>ציונות באתגרי התקופה</a:t>
            </a:r>
          </a:p>
        </p:txBody>
      </p:sp>
      <p:sp>
        <p:nvSpPr>
          <p:cNvPr id="20" name="אליפסה 19"/>
          <p:cNvSpPr/>
          <p:nvPr/>
        </p:nvSpPr>
        <p:spPr>
          <a:xfrm>
            <a:off x="8475438" y="3760212"/>
            <a:ext cx="1026193" cy="684000"/>
          </a:xfrm>
          <a:prstGeom prst="ellipse">
            <a:avLst/>
          </a:prstGeom>
        </p:spPr>
        <p:style>
          <a:lnRef idx="2">
            <a:schemeClr val="accent1"/>
          </a:lnRef>
          <a:fillRef idx="1">
            <a:schemeClr val="lt1"/>
          </a:fillRef>
          <a:effectRef idx="0">
            <a:schemeClr val="accent1"/>
          </a:effectRef>
          <a:fontRef idx="minor">
            <a:schemeClr val="dk1"/>
          </a:fontRef>
        </p:style>
        <p:txBody>
          <a:bodyPr lIns="0" tIns="0" rIns="0" bIns="0" rtlCol="1" anchor="ctr"/>
          <a:lstStyle/>
          <a:p>
            <a:pPr algn="ctr"/>
            <a:r>
              <a:rPr lang="he-IL" sz="1400" dirty="0">
                <a:latin typeface="David" panose="020E0502060401010101" pitchFamily="34" charset="-79"/>
                <a:cs typeface="David" panose="020E0502060401010101" pitchFamily="34" charset="-79"/>
              </a:rPr>
              <a:t>משפט בינלאומי</a:t>
            </a:r>
          </a:p>
        </p:txBody>
      </p:sp>
      <p:sp>
        <p:nvSpPr>
          <p:cNvPr id="22" name="מלבן 21"/>
          <p:cNvSpPr/>
          <p:nvPr/>
        </p:nvSpPr>
        <p:spPr>
          <a:xfrm>
            <a:off x="6926856" y="1404804"/>
            <a:ext cx="1548581" cy="684000"/>
          </a:xfrm>
          <a:prstGeom prst="rect">
            <a:avLst/>
          </a:prstGeom>
        </p:spPr>
        <p:style>
          <a:lnRef idx="2">
            <a:schemeClr val="accent5"/>
          </a:lnRef>
          <a:fillRef idx="1">
            <a:schemeClr val="lt1"/>
          </a:fillRef>
          <a:effectRef idx="0">
            <a:schemeClr val="accent5"/>
          </a:effectRef>
          <a:fontRef idx="minor">
            <a:schemeClr val="dk1"/>
          </a:fontRef>
        </p:style>
        <p:txBody>
          <a:bodyPr lIns="36000" tIns="36000" rIns="36000" bIns="36000" rtlCol="1" anchor="ctr"/>
          <a:lstStyle/>
          <a:p>
            <a:pPr algn="ctr"/>
            <a:r>
              <a:rPr lang="he-IL" sz="1600" dirty="0">
                <a:latin typeface="David" panose="020E0502060401010101" pitchFamily="34" charset="-79"/>
                <a:cs typeface="David" panose="020E0502060401010101" pitchFamily="34" charset="-79"/>
              </a:rPr>
              <a:t>משחק חשיבה בתכנון אסטרטגי בענייני חוץ-אירן (3)</a:t>
            </a:r>
          </a:p>
        </p:txBody>
      </p:sp>
      <p:sp>
        <p:nvSpPr>
          <p:cNvPr id="23" name="מלבן 22"/>
          <p:cNvSpPr/>
          <p:nvPr/>
        </p:nvSpPr>
        <p:spPr>
          <a:xfrm>
            <a:off x="4046857" y="1404804"/>
            <a:ext cx="1440000" cy="684000"/>
          </a:xfrm>
          <a:prstGeom prst="rect">
            <a:avLst/>
          </a:prstGeom>
        </p:spPr>
        <p:style>
          <a:lnRef idx="2">
            <a:schemeClr val="accent5"/>
          </a:lnRef>
          <a:fillRef idx="1">
            <a:schemeClr val="lt1"/>
          </a:fillRef>
          <a:effectRef idx="0">
            <a:schemeClr val="accent5"/>
          </a:effectRef>
          <a:fontRef idx="minor">
            <a:schemeClr val="dk1"/>
          </a:fontRef>
        </p:style>
        <p:txBody>
          <a:bodyPr lIns="36000" tIns="36000" rIns="36000" bIns="36000" rtlCol="1" anchor="ctr"/>
          <a:lstStyle/>
          <a:p>
            <a:pPr algn="ctr"/>
            <a:r>
              <a:rPr lang="he-IL" sz="1600" dirty="0">
                <a:latin typeface="David" panose="020E0502060401010101" pitchFamily="34" charset="-79"/>
                <a:cs typeface="David" panose="020E0502060401010101" pitchFamily="34" charset="-79"/>
              </a:rPr>
              <a:t>החברה הישראלית (2)</a:t>
            </a:r>
          </a:p>
        </p:txBody>
      </p:sp>
      <p:sp>
        <p:nvSpPr>
          <p:cNvPr id="24" name="מלבן 23"/>
          <p:cNvSpPr/>
          <p:nvPr/>
        </p:nvSpPr>
        <p:spPr>
          <a:xfrm>
            <a:off x="5486857" y="1404804"/>
            <a:ext cx="1440000" cy="684000"/>
          </a:xfrm>
          <a:prstGeom prst="rect">
            <a:avLst/>
          </a:prstGeom>
        </p:spPr>
        <p:style>
          <a:lnRef idx="2">
            <a:schemeClr val="accent5"/>
          </a:lnRef>
          <a:fillRef idx="1">
            <a:schemeClr val="lt1"/>
          </a:fillRef>
          <a:effectRef idx="0">
            <a:schemeClr val="accent5"/>
          </a:effectRef>
          <a:fontRef idx="minor">
            <a:schemeClr val="dk1"/>
          </a:fontRef>
        </p:style>
        <p:txBody>
          <a:bodyPr lIns="36000" tIns="36000" rIns="36000" bIns="36000" rtlCol="1" anchor="ctr"/>
          <a:lstStyle/>
          <a:p>
            <a:pPr algn="ctr"/>
            <a:r>
              <a:rPr lang="he-IL" sz="1600" dirty="0">
                <a:latin typeface="David" panose="020E0502060401010101" pitchFamily="34" charset="-79"/>
                <a:cs typeface="David" panose="020E0502060401010101" pitchFamily="34" charset="-79"/>
              </a:rPr>
              <a:t>סימולציה בנושא </a:t>
            </a:r>
            <a:r>
              <a:rPr lang="he-IL" sz="1600" dirty="0" err="1">
                <a:latin typeface="David" panose="020E0502060401010101" pitchFamily="34" charset="-79"/>
                <a:cs typeface="David" panose="020E0502060401010101" pitchFamily="34" charset="-79"/>
              </a:rPr>
              <a:t>בטל"ם</a:t>
            </a:r>
            <a:r>
              <a:rPr lang="he-IL" sz="1600" dirty="0">
                <a:latin typeface="David" panose="020E0502060401010101" pitchFamily="34" charset="-79"/>
                <a:cs typeface="David" panose="020E0502060401010101" pitchFamily="34" charset="-79"/>
              </a:rPr>
              <a:t> רלוונטי (3)</a:t>
            </a:r>
          </a:p>
        </p:txBody>
      </p:sp>
      <p:sp>
        <p:nvSpPr>
          <p:cNvPr id="25" name="מלבן 24"/>
          <p:cNvSpPr/>
          <p:nvPr/>
        </p:nvSpPr>
        <p:spPr>
          <a:xfrm>
            <a:off x="4766856" y="2107254"/>
            <a:ext cx="1440000" cy="684000"/>
          </a:xfrm>
          <a:prstGeom prst="rect">
            <a:avLst/>
          </a:prstGeom>
        </p:spPr>
        <p:style>
          <a:lnRef idx="2">
            <a:schemeClr val="accent5"/>
          </a:lnRef>
          <a:fillRef idx="1">
            <a:schemeClr val="lt1"/>
          </a:fillRef>
          <a:effectRef idx="0">
            <a:schemeClr val="accent5"/>
          </a:effectRef>
          <a:fontRef idx="minor">
            <a:schemeClr val="dk1"/>
          </a:fontRef>
        </p:style>
        <p:txBody>
          <a:bodyPr lIns="36000" tIns="36000" rIns="36000" bIns="36000" rtlCol="1" anchor="ctr"/>
          <a:lstStyle/>
          <a:p>
            <a:pPr algn="ctr"/>
            <a:r>
              <a:rPr lang="he-IL" sz="1600" dirty="0">
                <a:latin typeface="David" panose="020E0502060401010101" pitchFamily="34" charset="-79"/>
                <a:cs typeface="David" panose="020E0502060401010101" pitchFamily="34" charset="-79"/>
              </a:rPr>
              <a:t>קורס בחירה (2)</a:t>
            </a:r>
          </a:p>
          <a:p>
            <a:pPr algn="ctr"/>
            <a:r>
              <a:rPr lang="en-US" sz="1600" dirty="0">
                <a:latin typeface="David" panose="020E0502060401010101" pitchFamily="34" charset="-79"/>
                <a:cs typeface="David" panose="020E0502060401010101" pitchFamily="34" charset="-79"/>
              </a:rPr>
              <a:t>/</a:t>
            </a:r>
            <a:r>
              <a:rPr lang="he-IL" sz="1600" dirty="0">
                <a:latin typeface="David" panose="020E0502060401010101" pitchFamily="34" charset="-79"/>
                <a:cs typeface="David" panose="020E0502060401010101" pitchFamily="34" charset="-79"/>
              </a:rPr>
              <a:t> </a:t>
            </a:r>
          </a:p>
          <a:p>
            <a:pPr algn="ctr"/>
            <a:r>
              <a:rPr lang="he-IL" sz="1600" dirty="0">
                <a:latin typeface="David" panose="020E0502060401010101" pitchFamily="34" charset="-79"/>
                <a:cs typeface="David" panose="020E0502060401010101" pitchFamily="34" charset="-79"/>
              </a:rPr>
              <a:t>סדנת מחקר (4)</a:t>
            </a:r>
          </a:p>
        </p:txBody>
      </p:sp>
      <p:sp>
        <p:nvSpPr>
          <p:cNvPr id="26" name="מלבן 25"/>
          <p:cNvSpPr/>
          <p:nvPr/>
        </p:nvSpPr>
        <p:spPr>
          <a:xfrm>
            <a:off x="6206856" y="2107254"/>
            <a:ext cx="1440000" cy="684000"/>
          </a:xfrm>
          <a:prstGeom prst="rect">
            <a:avLst/>
          </a:prstGeom>
        </p:spPr>
        <p:style>
          <a:lnRef idx="2">
            <a:schemeClr val="accent5"/>
          </a:lnRef>
          <a:fillRef idx="1">
            <a:schemeClr val="lt1"/>
          </a:fillRef>
          <a:effectRef idx="0">
            <a:schemeClr val="accent5"/>
          </a:effectRef>
          <a:fontRef idx="minor">
            <a:schemeClr val="dk1"/>
          </a:fontRef>
        </p:style>
        <p:txBody>
          <a:bodyPr lIns="36000" tIns="36000" rIns="36000" bIns="36000" rtlCol="1" anchor="ctr"/>
          <a:lstStyle/>
          <a:p>
            <a:pPr algn="ctr"/>
            <a:r>
              <a:rPr lang="he-IL" sz="1600" dirty="0">
                <a:latin typeface="David" panose="020E0502060401010101" pitchFamily="34" charset="-79"/>
                <a:cs typeface="David" panose="020E0502060401010101" pitchFamily="34" charset="-79"/>
              </a:rPr>
              <a:t>אומנת המערכה ושינוי בתופעת המלחמה (4)</a:t>
            </a:r>
          </a:p>
        </p:txBody>
      </p:sp>
      <p:sp>
        <p:nvSpPr>
          <p:cNvPr id="27" name="חץ: למעלה 26"/>
          <p:cNvSpPr/>
          <p:nvPr/>
        </p:nvSpPr>
        <p:spPr>
          <a:xfrm>
            <a:off x="363794" y="1189708"/>
            <a:ext cx="2405265" cy="5286460"/>
          </a:xfrm>
          <a:prstGeom prst="upArrow">
            <a:avLst/>
          </a:prstGeom>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sp>
        <p:nvSpPr>
          <p:cNvPr id="28" name="אליפסה 27"/>
          <p:cNvSpPr/>
          <p:nvPr/>
        </p:nvSpPr>
        <p:spPr>
          <a:xfrm>
            <a:off x="1053330" y="5758411"/>
            <a:ext cx="1026193" cy="612000"/>
          </a:xfrm>
          <a:prstGeom prst="ellipse">
            <a:avLst/>
          </a:prstGeom>
        </p:spPr>
        <p:style>
          <a:lnRef idx="2">
            <a:schemeClr val="accent1"/>
          </a:lnRef>
          <a:fillRef idx="1">
            <a:schemeClr val="lt1"/>
          </a:fillRef>
          <a:effectRef idx="0">
            <a:schemeClr val="accent1"/>
          </a:effectRef>
          <a:fontRef idx="minor">
            <a:schemeClr val="dk1"/>
          </a:fontRef>
        </p:style>
        <p:txBody>
          <a:bodyPr lIns="0" tIns="0" rIns="0" bIns="0" rtlCol="1" anchor="ctr"/>
          <a:lstStyle/>
          <a:p>
            <a:pPr algn="ctr"/>
            <a:r>
              <a:rPr lang="he-IL" sz="1400" dirty="0">
                <a:latin typeface="David" panose="020E0502060401010101" pitchFamily="34" charset="-79"/>
                <a:cs typeface="David" panose="020E0502060401010101" pitchFamily="34" charset="-79"/>
              </a:rPr>
              <a:t>ימי עיון </a:t>
            </a:r>
            <a:r>
              <a:rPr lang="he-IL" sz="1400" dirty="0" err="1">
                <a:latin typeface="David" panose="020E0502060401010101" pitchFamily="34" charset="-79"/>
                <a:cs typeface="David" panose="020E0502060401010101" pitchFamily="34" charset="-79"/>
              </a:rPr>
              <a:t>בטל"ם</a:t>
            </a:r>
            <a:endParaRPr lang="he-IL" sz="1400" dirty="0">
              <a:latin typeface="David" panose="020E0502060401010101" pitchFamily="34" charset="-79"/>
              <a:cs typeface="David" panose="020E0502060401010101" pitchFamily="34" charset="-79"/>
            </a:endParaRPr>
          </a:p>
        </p:txBody>
      </p:sp>
      <p:sp>
        <p:nvSpPr>
          <p:cNvPr id="29" name="אליפסה 28"/>
          <p:cNvSpPr/>
          <p:nvPr/>
        </p:nvSpPr>
        <p:spPr>
          <a:xfrm>
            <a:off x="1079034" y="5035287"/>
            <a:ext cx="1026193" cy="612000"/>
          </a:xfrm>
          <a:prstGeom prst="ellipse">
            <a:avLst/>
          </a:prstGeom>
        </p:spPr>
        <p:style>
          <a:lnRef idx="2">
            <a:schemeClr val="accent1"/>
          </a:lnRef>
          <a:fillRef idx="1">
            <a:schemeClr val="lt1"/>
          </a:fillRef>
          <a:effectRef idx="0">
            <a:schemeClr val="accent1"/>
          </a:effectRef>
          <a:fontRef idx="minor">
            <a:schemeClr val="dk1"/>
          </a:fontRef>
        </p:style>
        <p:txBody>
          <a:bodyPr lIns="0" tIns="0" rIns="0" bIns="0" rtlCol="1" anchor="ctr"/>
          <a:lstStyle/>
          <a:p>
            <a:pPr algn="ctr"/>
            <a:r>
              <a:rPr lang="he-IL" sz="1400" dirty="0">
                <a:latin typeface="David" panose="020E0502060401010101" pitchFamily="34" charset="-79"/>
                <a:cs typeface="David" panose="020E0502060401010101" pitchFamily="34" charset="-79"/>
              </a:rPr>
              <a:t>מפגשי בכירים</a:t>
            </a:r>
          </a:p>
        </p:txBody>
      </p:sp>
      <p:sp>
        <p:nvSpPr>
          <p:cNvPr id="30" name="אליפסה 29"/>
          <p:cNvSpPr/>
          <p:nvPr/>
        </p:nvSpPr>
        <p:spPr>
          <a:xfrm>
            <a:off x="1057279" y="4312163"/>
            <a:ext cx="1026193" cy="612000"/>
          </a:xfrm>
          <a:prstGeom prst="ellipse">
            <a:avLst/>
          </a:prstGeom>
        </p:spPr>
        <p:style>
          <a:lnRef idx="2">
            <a:schemeClr val="accent1"/>
          </a:lnRef>
          <a:fillRef idx="1">
            <a:schemeClr val="lt1"/>
          </a:fillRef>
          <a:effectRef idx="0">
            <a:schemeClr val="accent1"/>
          </a:effectRef>
          <a:fontRef idx="minor">
            <a:schemeClr val="dk1"/>
          </a:fontRef>
        </p:style>
        <p:txBody>
          <a:bodyPr lIns="0" tIns="0" rIns="0" bIns="0" rtlCol="1" anchor="ctr"/>
          <a:lstStyle/>
          <a:p>
            <a:pPr algn="ctr"/>
            <a:r>
              <a:rPr lang="he-IL" sz="1400" dirty="0">
                <a:latin typeface="David" panose="020E0502060401010101" pitchFamily="34" charset="-79"/>
                <a:cs typeface="David" panose="020E0502060401010101" pitchFamily="34" charset="-79"/>
              </a:rPr>
              <a:t>סיורי </a:t>
            </a:r>
            <a:r>
              <a:rPr lang="he-IL" sz="1400" dirty="0" err="1">
                <a:latin typeface="David" panose="020E0502060401010101" pitchFamily="34" charset="-79"/>
                <a:cs typeface="David" panose="020E0502060401010101" pitchFamily="34" charset="-79"/>
              </a:rPr>
              <a:t>בטל"ם</a:t>
            </a:r>
            <a:r>
              <a:rPr lang="he-IL" sz="1400" dirty="0">
                <a:latin typeface="David" panose="020E0502060401010101" pitchFamily="34" charset="-79"/>
                <a:cs typeface="David" panose="020E0502060401010101" pitchFamily="34" charset="-79"/>
              </a:rPr>
              <a:t> חו"ל</a:t>
            </a:r>
          </a:p>
        </p:txBody>
      </p:sp>
      <p:sp>
        <p:nvSpPr>
          <p:cNvPr id="32" name="מלבן 31"/>
          <p:cNvSpPr/>
          <p:nvPr/>
        </p:nvSpPr>
        <p:spPr>
          <a:xfrm>
            <a:off x="1013570" y="3493321"/>
            <a:ext cx="1116000" cy="684000"/>
          </a:xfrm>
          <a:prstGeom prst="rect">
            <a:avLst/>
          </a:prstGeom>
        </p:spPr>
        <p:style>
          <a:lnRef idx="2">
            <a:schemeClr val="accent5"/>
          </a:lnRef>
          <a:fillRef idx="1">
            <a:schemeClr val="lt1"/>
          </a:fillRef>
          <a:effectRef idx="0">
            <a:schemeClr val="accent5"/>
          </a:effectRef>
          <a:fontRef idx="minor">
            <a:schemeClr val="dk1"/>
          </a:fontRef>
        </p:style>
        <p:txBody>
          <a:bodyPr lIns="36000" tIns="36000" rIns="36000" bIns="36000" rtlCol="1" anchor="ctr"/>
          <a:lstStyle/>
          <a:p>
            <a:pPr algn="ctr"/>
            <a:r>
              <a:rPr lang="he-IL" sz="1600" dirty="0">
                <a:latin typeface="David" panose="020E0502060401010101" pitchFamily="34" charset="-79"/>
                <a:cs typeface="David" panose="020E0502060401010101" pitchFamily="34" charset="-79"/>
              </a:rPr>
              <a:t>סיורי </a:t>
            </a:r>
            <a:r>
              <a:rPr lang="he-IL" sz="1600" dirty="0" err="1">
                <a:latin typeface="David" panose="020E0502060401010101" pitchFamily="34" charset="-79"/>
                <a:cs typeface="David" panose="020E0502060401010101" pitchFamily="34" charset="-79"/>
              </a:rPr>
              <a:t>בטל"ם</a:t>
            </a:r>
            <a:r>
              <a:rPr lang="he-IL" sz="1600" dirty="0">
                <a:latin typeface="David" panose="020E0502060401010101" pitchFamily="34" charset="-79"/>
                <a:cs typeface="David" panose="020E0502060401010101" pitchFamily="34" charset="-79"/>
              </a:rPr>
              <a:t> ישראל (4)</a:t>
            </a:r>
          </a:p>
        </p:txBody>
      </p:sp>
      <p:sp>
        <p:nvSpPr>
          <p:cNvPr id="33" name="מלבן 32"/>
          <p:cNvSpPr/>
          <p:nvPr/>
        </p:nvSpPr>
        <p:spPr>
          <a:xfrm>
            <a:off x="1013570" y="2686153"/>
            <a:ext cx="1116000" cy="684000"/>
          </a:xfrm>
          <a:prstGeom prst="rect">
            <a:avLst/>
          </a:prstGeom>
        </p:spPr>
        <p:style>
          <a:lnRef idx="2">
            <a:schemeClr val="accent5"/>
          </a:lnRef>
          <a:fillRef idx="1">
            <a:schemeClr val="lt1"/>
          </a:fillRef>
          <a:effectRef idx="0">
            <a:schemeClr val="accent5"/>
          </a:effectRef>
          <a:fontRef idx="minor">
            <a:schemeClr val="dk1"/>
          </a:fontRef>
        </p:style>
        <p:txBody>
          <a:bodyPr lIns="36000" tIns="36000" rIns="36000" bIns="36000" rtlCol="1" anchor="ctr"/>
          <a:lstStyle/>
          <a:p>
            <a:pPr algn="ctr"/>
            <a:r>
              <a:rPr lang="he-IL" sz="1600" dirty="0">
                <a:latin typeface="David" panose="020E0502060401010101" pitchFamily="34" charset="-79"/>
                <a:cs typeface="David" panose="020E0502060401010101" pitchFamily="34" charset="-79"/>
              </a:rPr>
              <a:t>אשכול</a:t>
            </a:r>
            <a:br>
              <a:rPr lang="en-US" sz="1600" dirty="0">
                <a:latin typeface="David" panose="020E0502060401010101" pitchFamily="34" charset="-79"/>
                <a:cs typeface="David" panose="020E0502060401010101" pitchFamily="34" charset="-79"/>
              </a:rPr>
            </a:br>
            <a:r>
              <a:rPr lang="he-IL" sz="1600" dirty="0">
                <a:latin typeface="David" panose="020E0502060401010101" pitchFamily="34" charset="-79"/>
                <a:cs typeface="David" panose="020E0502060401010101" pitchFamily="34" charset="-79"/>
              </a:rPr>
              <a:t>סדנאות מנהיגות (4)</a:t>
            </a:r>
          </a:p>
        </p:txBody>
      </p:sp>
      <p:sp>
        <p:nvSpPr>
          <p:cNvPr id="34" name="מלבן 33"/>
          <p:cNvSpPr/>
          <p:nvPr/>
        </p:nvSpPr>
        <p:spPr>
          <a:xfrm>
            <a:off x="924228" y="1598120"/>
            <a:ext cx="1338959" cy="684000"/>
          </a:xfrm>
          <a:prstGeom prst="rect">
            <a:avLst/>
          </a:prstGeom>
          <a:noFill/>
          <a:ln>
            <a:noFill/>
          </a:ln>
        </p:spPr>
        <p:style>
          <a:lnRef idx="2">
            <a:schemeClr val="accent5"/>
          </a:lnRef>
          <a:fillRef idx="1">
            <a:schemeClr val="lt1"/>
          </a:fillRef>
          <a:effectRef idx="0">
            <a:schemeClr val="accent5"/>
          </a:effectRef>
          <a:fontRef idx="minor">
            <a:schemeClr val="dk1"/>
          </a:fontRef>
        </p:style>
        <p:txBody>
          <a:bodyPr lIns="36000" tIns="36000" rIns="36000" bIns="36000" rtlCol="1" anchor="ctr"/>
          <a:lstStyle/>
          <a:p>
            <a:pPr algn="ctr"/>
            <a:r>
              <a:rPr lang="he-IL" sz="1600" b="1" dirty="0">
                <a:latin typeface="David" panose="020E0502060401010101" pitchFamily="34" charset="-79"/>
                <a:cs typeface="David" panose="020E0502060401010101" pitchFamily="34" charset="-79"/>
              </a:rPr>
              <a:t>ציר </a:t>
            </a:r>
            <a:br>
              <a:rPr lang="en-US" sz="1600" b="1" dirty="0">
                <a:latin typeface="David" panose="020E0502060401010101" pitchFamily="34" charset="-79"/>
                <a:cs typeface="David" panose="020E0502060401010101" pitchFamily="34" charset="-79"/>
              </a:rPr>
            </a:br>
            <a:r>
              <a:rPr lang="he-IL" sz="1600" b="1" dirty="0">
                <a:latin typeface="David" panose="020E0502060401010101" pitchFamily="34" charset="-79"/>
                <a:cs typeface="David" panose="020E0502060401010101" pitchFamily="34" charset="-79"/>
              </a:rPr>
              <a:t>פיתוח אישי </a:t>
            </a:r>
            <a:r>
              <a:rPr lang="he-IL" sz="1600" dirty="0">
                <a:latin typeface="David" panose="020E0502060401010101" pitchFamily="34" charset="-79"/>
                <a:cs typeface="David" panose="020E0502060401010101" pitchFamily="34" charset="-79"/>
              </a:rPr>
              <a:t>"למידת שטח"</a:t>
            </a:r>
          </a:p>
        </p:txBody>
      </p:sp>
      <p:sp>
        <p:nvSpPr>
          <p:cNvPr id="35" name="סוגר מסולסל ימני 34"/>
          <p:cNvSpPr/>
          <p:nvPr/>
        </p:nvSpPr>
        <p:spPr>
          <a:xfrm>
            <a:off x="9567998" y="5453840"/>
            <a:ext cx="229812" cy="950434"/>
          </a:xfrm>
          <a:prstGeom prst="rightBrace">
            <a:avLst/>
          </a:prstGeom>
          <a:ln/>
        </p:spPr>
        <p:style>
          <a:lnRef idx="1">
            <a:schemeClr val="dk1"/>
          </a:lnRef>
          <a:fillRef idx="0">
            <a:schemeClr val="dk1"/>
          </a:fillRef>
          <a:effectRef idx="0">
            <a:schemeClr val="dk1"/>
          </a:effectRef>
          <a:fontRef idx="minor">
            <a:schemeClr val="tx1"/>
          </a:fontRef>
        </p:style>
        <p:txBody>
          <a:bodyPr rtlCol="1" anchor="ctr"/>
          <a:lstStyle/>
          <a:p>
            <a:pPr algn="ctr"/>
            <a:endParaRPr lang="he-IL" dirty="0"/>
          </a:p>
        </p:txBody>
      </p:sp>
      <p:sp>
        <p:nvSpPr>
          <p:cNvPr id="36" name="מלבן 35"/>
          <p:cNvSpPr/>
          <p:nvPr/>
        </p:nvSpPr>
        <p:spPr>
          <a:xfrm>
            <a:off x="10039487" y="5611155"/>
            <a:ext cx="1338959" cy="684000"/>
          </a:xfrm>
          <a:prstGeom prst="rect">
            <a:avLst/>
          </a:prstGeom>
          <a:noFill/>
          <a:ln>
            <a:noFill/>
          </a:ln>
        </p:spPr>
        <p:style>
          <a:lnRef idx="2">
            <a:schemeClr val="accent5"/>
          </a:lnRef>
          <a:fillRef idx="1">
            <a:schemeClr val="lt1"/>
          </a:fillRef>
          <a:effectRef idx="0">
            <a:schemeClr val="accent5"/>
          </a:effectRef>
          <a:fontRef idx="minor">
            <a:schemeClr val="dk1"/>
          </a:fontRef>
        </p:style>
        <p:txBody>
          <a:bodyPr lIns="36000" tIns="36000" rIns="36000" bIns="36000" rtlCol="1" anchor="ctr"/>
          <a:lstStyle/>
          <a:p>
            <a:pPr algn="ctr"/>
            <a:r>
              <a:rPr lang="he-IL" sz="1600" b="1" dirty="0">
                <a:latin typeface="David" panose="020E0502060401010101" pitchFamily="34" charset="-79"/>
                <a:cs typeface="David" panose="020E0502060401010101" pitchFamily="34" charset="-79"/>
              </a:rPr>
              <a:t>תקופה ראשונה- לימודי הבסיס (12)</a:t>
            </a:r>
            <a:endParaRPr lang="he-IL" sz="1600" dirty="0">
              <a:latin typeface="David" panose="020E0502060401010101" pitchFamily="34" charset="-79"/>
              <a:cs typeface="David" panose="020E0502060401010101" pitchFamily="34" charset="-79"/>
            </a:endParaRPr>
          </a:p>
        </p:txBody>
      </p:sp>
      <p:sp>
        <p:nvSpPr>
          <p:cNvPr id="37" name="סוגר מסולסל ימני 36"/>
          <p:cNvSpPr/>
          <p:nvPr/>
        </p:nvSpPr>
        <p:spPr>
          <a:xfrm>
            <a:off x="9567998" y="3949302"/>
            <a:ext cx="229812" cy="950434"/>
          </a:xfrm>
          <a:prstGeom prst="rightBrace">
            <a:avLst/>
          </a:prstGeom>
          <a:ln/>
        </p:spPr>
        <p:style>
          <a:lnRef idx="1">
            <a:schemeClr val="dk1"/>
          </a:lnRef>
          <a:fillRef idx="0">
            <a:schemeClr val="dk1"/>
          </a:fillRef>
          <a:effectRef idx="0">
            <a:schemeClr val="dk1"/>
          </a:effectRef>
          <a:fontRef idx="minor">
            <a:schemeClr val="tx1"/>
          </a:fontRef>
        </p:style>
        <p:txBody>
          <a:bodyPr rtlCol="1" anchor="ctr"/>
          <a:lstStyle/>
          <a:p>
            <a:pPr algn="ctr"/>
            <a:endParaRPr lang="he-IL" dirty="0"/>
          </a:p>
        </p:txBody>
      </p:sp>
      <p:sp>
        <p:nvSpPr>
          <p:cNvPr id="38" name="מלבן 37"/>
          <p:cNvSpPr/>
          <p:nvPr/>
        </p:nvSpPr>
        <p:spPr>
          <a:xfrm>
            <a:off x="10039487" y="4106617"/>
            <a:ext cx="1338959" cy="684000"/>
          </a:xfrm>
          <a:prstGeom prst="rect">
            <a:avLst/>
          </a:prstGeom>
          <a:noFill/>
          <a:ln>
            <a:noFill/>
          </a:ln>
        </p:spPr>
        <p:style>
          <a:lnRef idx="2">
            <a:schemeClr val="accent5"/>
          </a:lnRef>
          <a:fillRef idx="1">
            <a:schemeClr val="lt1"/>
          </a:fillRef>
          <a:effectRef idx="0">
            <a:schemeClr val="accent5"/>
          </a:effectRef>
          <a:fontRef idx="minor">
            <a:schemeClr val="dk1"/>
          </a:fontRef>
        </p:style>
        <p:txBody>
          <a:bodyPr lIns="36000" tIns="36000" rIns="36000" bIns="36000" rtlCol="1" anchor="ctr"/>
          <a:lstStyle/>
          <a:p>
            <a:pPr algn="ctr"/>
            <a:r>
              <a:rPr lang="he-IL" sz="1600" b="1" dirty="0">
                <a:latin typeface="David" panose="020E0502060401010101" pitchFamily="34" charset="-79"/>
                <a:cs typeface="David" panose="020E0502060401010101" pitchFamily="34" charset="-79"/>
              </a:rPr>
              <a:t>תקופה שניה- ליבת הלמידה הנושאית (19)</a:t>
            </a:r>
            <a:endParaRPr lang="he-IL" sz="1600" dirty="0">
              <a:latin typeface="David" panose="020E0502060401010101" pitchFamily="34" charset="-79"/>
              <a:cs typeface="David" panose="020E0502060401010101" pitchFamily="34" charset="-79"/>
            </a:endParaRPr>
          </a:p>
        </p:txBody>
      </p:sp>
      <p:sp>
        <p:nvSpPr>
          <p:cNvPr id="39" name="סוגר מסולסל ימני 38"/>
          <p:cNvSpPr/>
          <p:nvPr/>
        </p:nvSpPr>
        <p:spPr>
          <a:xfrm>
            <a:off x="9567998" y="1653368"/>
            <a:ext cx="229812" cy="950434"/>
          </a:xfrm>
          <a:prstGeom prst="rightBrace">
            <a:avLst/>
          </a:prstGeom>
          <a:ln/>
        </p:spPr>
        <p:style>
          <a:lnRef idx="1">
            <a:schemeClr val="dk1"/>
          </a:lnRef>
          <a:fillRef idx="0">
            <a:schemeClr val="dk1"/>
          </a:fillRef>
          <a:effectRef idx="0">
            <a:schemeClr val="dk1"/>
          </a:effectRef>
          <a:fontRef idx="minor">
            <a:schemeClr val="tx1"/>
          </a:fontRef>
        </p:style>
        <p:txBody>
          <a:bodyPr rtlCol="1" anchor="ctr"/>
          <a:lstStyle/>
          <a:p>
            <a:pPr algn="ctr"/>
            <a:endParaRPr lang="he-IL" dirty="0"/>
          </a:p>
        </p:txBody>
      </p:sp>
      <p:sp>
        <p:nvSpPr>
          <p:cNvPr id="40" name="מלבן 39"/>
          <p:cNvSpPr/>
          <p:nvPr/>
        </p:nvSpPr>
        <p:spPr>
          <a:xfrm>
            <a:off x="10039487" y="1710818"/>
            <a:ext cx="1592074" cy="853655"/>
          </a:xfrm>
          <a:prstGeom prst="rect">
            <a:avLst/>
          </a:prstGeom>
          <a:noFill/>
          <a:ln>
            <a:noFill/>
          </a:ln>
        </p:spPr>
        <p:style>
          <a:lnRef idx="2">
            <a:schemeClr val="accent5"/>
          </a:lnRef>
          <a:fillRef idx="1">
            <a:schemeClr val="lt1"/>
          </a:fillRef>
          <a:effectRef idx="0">
            <a:schemeClr val="accent5"/>
          </a:effectRef>
          <a:fontRef idx="minor">
            <a:schemeClr val="dk1"/>
          </a:fontRef>
        </p:style>
        <p:txBody>
          <a:bodyPr lIns="36000" tIns="36000" rIns="36000" bIns="36000" rtlCol="1" anchor="ctr"/>
          <a:lstStyle/>
          <a:p>
            <a:pPr algn="ctr"/>
            <a:r>
              <a:rPr lang="he-IL" sz="1600" b="1" dirty="0">
                <a:latin typeface="David" panose="020E0502060401010101" pitchFamily="34" charset="-79"/>
                <a:cs typeface="David" panose="020E0502060401010101" pitchFamily="34" charset="-79"/>
              </a:rPr>
              <a:t>תקופה שלישית- לימודים מתקדמים, תרגילי יישום וסיכום (14)</a:t>
            </a:r>
            <a:endParaRPr lang="he-IL" sz="1600"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35342912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כותרת 1"/>
          <p:cNvSpPr>
            <a:spLocks noGrp="1"/>
          </p:cNvSpPr>
          <p:nvPr>
            <p:ph type="title" idx="4294967295"/>
          </p:nvPr>
        </p:nvSpPr>
        <p:spPr>
          <a:xfrm>
            <a:off x="877528" y="186327"/>
            <a:ext cx="10515600" cy="1325563"/>
          </a:xfrm>
        </p:spPr>
        <p:txBody>
          <a:bodyPr>
            <a:normAutofit/>
          </a:bodyPr>
          <a:lstStyle/>
          <a:p>
            <a:pPr algn="ctr"/>
            <a:r>
              <a:rPr lang="he-IL"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התפתחות סיורי בטל"ם בישראל</a:t>
            </a:r>
          </a:p>
        </p:txBody>
      </p:sp>
      <p:graphicFrame>
        <p:nvGraphicFramePr>
          <p:cNvPr id="3" name="טבלה 2"/>
          <p:cNvGraphicFramePr>
            <a:graphicFrameLocks noGrp="1"/>
          </p:cNvGraphicFramePr>
          <p:nvPr>
            <p:extLst>
              <p:ext uri="{D42A27DB-BD31-4B8C-83A1-F6EECF244321}">
                <p14:modId xmlns:p14="http://schemas.microsoft.com/office/powerpoint/2010/main" val="3294704613"/>
              </p:ext>
            </p:extLst>
          </p:nvPr>
        </p:nvGraphicFramePr>
        <p:xfrm>
          <a:off x="576071" y="1191850"/>
          <a:ext cx="11100816" cy="5512680"/>
        </p:xfrm>
        <a:graphic>
          <a:graphicData uri="http://schemas.openxmlformats.org/drawingml/2006/table">
            <a:tbl>
              <a:tblPr rtl="1" firstRow="1" bandRow="1">
                <a:tableStyleId>{5C22544A-7EE6-4342-B048-85BDC9FD1C3A}</a:tableStyleId>
              </a:tblPr>
              <a:tblGrid>
                <a:gridCol w="3700272">
                  <a:extLst>
                    <a:ext uri="{9D8B030D-6E8A-4147-A177-3AD203B41FA5}">
                      <a16:colId xmlns:a16="http://schemas.microsoft.com/office/drawing/2014/main" val="597909778"/>
                    </a:ext>
                  </a:extLst>
                </a:gridCol>
                <a:gridCol w="3700272">
                  <a:extLst>
                    <a:ext uri="{9D8B030D-6E8A-4147-A177-3AD203B41FA5}">
                      <a16:colId xmlns:a16="http://schemas.microsoft.com/office/drawing/2014/main" val="3849172263"/>
                    </a:ext>
                  </a:extLst>
                </a:gridCol>
                <a:gridCol w="3700272">
                  <a:extLst>
                    <a:ext uri="{9D8B030D-6E8A-4147-A177-3AD203B41FA5}">
                      <a16:colId xmlns:a16="http://schemas.microsoft.com/office/drawing/2014/main" val="3468020126"/>
                    </a:ext>
                  </a:extLst>
                </a:gridCol>
              </a:tblGrid>
              <a:tr h="612000">
                <a:tc>
                  <a:txBody>
                    <a:bodyPr/>
                    <a:lstStyle/>
                    <a:p>
                      <a:pPr algn="ctr" rtl="1"/>
                      <a:r>
                        <a:rPr lang="he-IL" b="1" i="0" dirty="0">
                          <a:latin typeface="David" panose="020E0502060401010101" pitchFamily="34" charset="-79"/>
                          <a:cs typeface="David" panose="020E0502060401010101" pitchFamily="34" charset="-79"/>
                        </a:rPr>
                        <a:t>ל"ה </a:t>
                      </a:r>
                      <a:br>
                        <a:rPr lang="en-US" b="1" i="0" dirty="0">
                          <a:latin typeface="David" panose="020E0502060401010101" pitchFamily="34" charset="-79"/>
                          <a:cs typeface="David" panose="020E0502060401010101" pitchFamily="34" charset="-79"/>
                        </a:rPr>
                      </a:br>
                      <a:r>
                        <a:rPr lang="he-IL" b="1" i="0" dirty="0">
                          <a:latin typeface="David" panose="020E0502060401010101" pitchFamily="34" charset="-79"/>
                          <a:cs typeface="David" panose="020E0502060401010101" pitchFamily="34" charset="-79"/>
                        </a:rPr>
                        <a:t>(ארנון סופר)</a:t>
                      </a:r>
                    </a:p>
                  </a:txBody>
                  <a:tcPr anchor="ctr"/>
                </a:tc>
                <a:tc>
                  <a:txBody>
                    <a:bodyPr/>
                    <a:lstStyle/>
                    <a:p>
                      <a:pPr algn="ctr" rtl="1"/>
                      <a:r>
                        <a:rPr lang="he-IL" b="1" i="0" dirty="0">
                          <a:latin typeface="David" panose="020E0502060401010101" pitchFamily="34" charset="-79"/>
                          <a:cs typeface="David" panose="020E0502060401010101" pitchFamily="34" charset="-79"/>
                        </a:rPr>
                        <a:t>מ"א-מ"ג</a:t>
                      </a:r>
                    </a:p>
                    <a:p>
                      <a:pPr algn="ctr" rtl="1"/>
                      <a:r>
                        <a:rPr lang="he-IL" b="1" i="0" dirty="0">
                          <a:latin typeface="David" panose="020E0502060401010101" pitchFamily="34" charset="-79"/>
                          <a:cs typeface="David" panose="020E0502060401010101" pitchFamily="34" charset="-79"/>
                        </a:rPr>
                        <a:t>(יוסי בן ארצי)</a:t>
                      </a:r>
                    </a:p>
                  </a:txBody>
                  <a:tcPr anchor="ct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b="1" i="0" dirty="0">
                          <a:latin typeface="David" panose="020E0502060401010101" pitchFamily="34" charset="-79"/>
                          <a:cs typeface="David" panose="020E0502060401010101" pitchFamily="34" charset="-79"/>
                        </a:rPr>
                        <a:t>מ"ד </a:t>
                      </a:r>
                      <a:br>
                        <a:rPr lang="en-US" b="1" i="0" dirty="0">
                          <a:latin typeface="David" panose="020E0502060401010101" pitchFamily="34" charset="-79"/>
                          <a:cs typeface="David" panose="020E0502060401010101" pitchFamily="34" charset="-79"/>
                        </a:rPr>
                      </a:br>
                      <a:r>
                        <a:rPr lang="he-IL" b="1" i="0" dirty="0">
                          <a:latin typeface="David" panose="020E0502060401010101" pitchFamily="34" charset="-79"/>
                          <a:cs typeface="David" panose="020E0502060401010101" pitchFamily="34" charset="-79"/>
                        </a:rPr>
                        <a:t>(יוסי בן ארצי)</a:t>
                      </a:r>
                    </a:p>
                  </a:txBody>
                  <a:tcPr anchor="ctr"/>
                </a:tc>
                <a:extLst>
                  <a:ext uri="{0D108BD9-81ED-4DB2-BD59-A6C34878D82A}">
                    <a16:rowId xmlns:a16="http://schemas.microsoft.com/office/drawing/2014/main" val="4140959404"/>
                  </a:ext>
                </a:extLst>
              </a:tr>
              <a:tr h="2772000">
                <a:tc>
                  <a:txBody>
                    <a:bodyPr/>
                    <a:lstStyle/>
                    <a:p>
                      <a:pPr marL="0" indent="0" rtl="1">
                        <a:lnSpc>
                          <a:spcPct val="150000"/>
                        </a:lnSpc>
                        <a:buFont typeface="Arial" panose="020B0604020202020204" pitchFamily="34" charset="0"/>
                        <a:buNone/>
                      </a:pPr>
                      <a:r>
                        <a:rPr lang="he-IL" sz="1400" b="1" i="0" dirty="0">
                          <a:latin typeface="David" panose="020E0502060401010101" pitchFamily="34" charset="-79"/>
                          <a:cs typeface="David" panose="020E0502060401010101" pitchFamily="34" charset="-79"/>
                        </a:rPr>
                        <a:t>גיאוגרפי:</a:t>
                      </a:r>
                    </a:p>
                    <a:p>
                      <a:pPr marL="171450" indent="-171450" rtl="1">
                        <a:lnSpc>
                          <a:spcPct val="150000"/>
                        </a:lnSpc>
                        <a:buFont typeface="Arial" panose="020B0604020202020204" pitchFamily="34" charset="0"/>
                        <a:buChar char="•"/>
                      </a:pPr>
                      <a:r>
                        <a:rPr lang="he-IL" sz="1400" b="0" i="0" dirty="0">
                          <a:latin typeface="David" panose="020E0502060401010101" pitchFamily="34" charset="-79"/>
                          <a:cs typeface="David" panose="020E0502060401010101" pitchFamily="34" charset="-79"/>
                        </a:rPr>
                        <a:t>סיור דרום </a:t>
                      </a:r>
                      <a:r>
                        <a:rPr lang="he-IL" sz="1400" b="0" i="0" dirty="0">
                          <a:solidFill>
                            <a:srgbClr val="FF0000"/>
                          </a:solidFill>
                          <a:latin typeface="David" panose="020E0502060401010101" pitchFamily="34" charset="-79"/>
                          <a:cs typeface="David" panose="020E0502060401010101" pitchFamily="34" charset="-79"/>
                        </a:rPr>
                        <a:t>(3 ימים)</a:t>
                      </a:r>
                    </a:p>
                    <a:p>
                      <a:pPr marL="171450" indent="-171450" rtl="1">
                        <a:lnSpc>
                          <a:spcPct val="150000"/>
                        </a:lnSpc>
                        <a:buFont typeface="Arial" panose="020B0604020202020204" pitchFamily="34" charset="0"/>
                        <a:buChar char="•"/>
                      </a:pPr>
                      <a:r>
                        <a:rPr lang="he-IL" sz="1400" b="0" i="0" dirty="0">
                          <a:latin typeface="David" panose="020E0502060401010101" pitchFamily="34" charset="-79"/>
                          <a:cs typeface="David" panose="020E0502060401010101" pitchFamily="34" charset="-79"/>
                        </a:rPr>
                        <a:t>סיור צפון (3 ימים)</a:t>
                      </a:r>
                    </a:p>
                    <a:p>
                      <a:pPr marL="171450" indent="-171450" rtl="1">
                        <a:lnSpc>
                          <a:spcPct val="150000"/>
                        </a:lnSpc>
                        <a:buFont typeface="Arial" panose="020B0604020202020204" pitchFamily="34" charset="0"/>
                        <a:buChar char="•"/>
                      </a:pPr>
                      <a:r>
                        <a:rPr lang="he-IL" sz="1400" b="0" i="0" dirty="0">
                          <a:latin typeface="David" panose="020E0502060401010101" pitchFamily="34" charset="-79"/>
                          <a:cs typeface="David" panose="020E0502060401010101" pitchFamily="34" charset="-79"/>
                        </a:rPr>
                        <a:t>סיור מרכז (2 ימים)</a:t>
                      </a:r>
                    </a:p>
                    <a:p>
                      <a:pPr marL="0" indent="0" rtl="1">
                        <a:lnSpc>
                          <a:spcPct val="150000"/>
                        </a:lnSpc>
                        <a:buFont typeface="Arial" panose="020B0604020202020204" pitchFamily="34" charset="0"/>
                        <a:buNone/>
                      </a:pPr>
                      <a:endParaRPr lang="he-IL" sz="1400" b="0" i="0" dirty="0">
                        <a:latin typeface="David" panose="020E0502060401010101" pitchFamily="34" charset="-79"/>
                        <a:cs typeface="David" panose="020E0502060401010101" pitchFamily="34" charset="-79"/>
                      </a:endParaRPr>
                    </a:p>
                  </a:txBody>
                  <a:tcPr marL="0" marR="0" marT="36000" marB="36000"/>
                </a:tc>
                <a:tc>
                  <a:txBody>
                    <a:bodyPr/>
                    <a:lstStyle/>
                    <a:p>
                      <a:pPr marL="0" indent="0" rtl="1">
                        <a:lnSpc>
                          <a:spcPct val="150000"/>
                        </a:lnSpc>
                        <a:buFont typeface="Arial" panose="020B0604020202020204" pitchFamily="34" charset="0"/>
                        <a:buNone/>
                      </a:pPr>
                      <a:r>
                        <a:rPr lang="he-IL" sz="1400" b="1" i="0" dirty="0">
                          <a:latin typeface="David" panose="020E0502060401010101" pitchFamily="34" charset="-79"/>
                          <a:cs typeface="David" panose="020E0502060401010101" pitchFamily="34" charset="-79"/>
                        </a:rPr>
                        <a:t>גיאוגרפי:</a:t>
                      </a:r>
                    </a:p>
                    <a:p>
                      <a:pPr marL="171450" indent="-171450" rtl="1">
                        <a:lnSpc>
                          <a:spcPct val="150000"/>
                        </a:lnSpc>
                        <a:buFont typeface="Arial" panose="020B0604020202020204" pitchFamily="34" charset="0"/>
                        <a:buChar char="•"/>
                      </a:pPr>
                      <a:r>
                        <a:rPr lang="he-IL" sz="1400" b="0" i="0" dirty="0">
                          <a:latin typeface="David" panose="020E0502060401010101" pitchFamily="34" charset="-79"/>
                          <a:cs typeface="David" panose="020E0502060401010101" pitchFamily="34" charset="-79"/>
                        </a:rPr>
                        <a:t>סיור דרום (3 ימים)</a:t>
                      </a:r>
                    </a:p>
                    <a:p>
                      <a:pPr marL="171450" indent="-171450" rtl="1">
                        <a:lnSpc>
                          <a:spcPct val="150000"/>
                        </a:lnSpc>
                        <a:buFont typeface="Arial" panose="020B0604020202020204" pitchFamily="34" charset="0"/>
                        <a:buChar char="•"/>
                      </a:pPr>
                      <a:r>
                        <a:rPr lang="he-IL" sz="1400" b="0" i="0" dirty="0">
                          <a:latin typeface="David" panose="020E0502060401010101" pitchFamily="34" charset="-79"/>
                          <a:cs typeface="David" panose="020E0502060401010101" pitchFamily="34" charset="-79"/>
                        </a:rPr>
                        <a:t>סיור צפון (3 ימים)</a:t>
                      </a:r>
                    </a:p>
                    <a:p>
                      <a:pPr marL="171450" indent="-171450" rtl="1">
                        <a:lnSpc>
                          <a:spcPct val="150000"/>
                        </a:lnSpc>
                        <a:buFont typeface="Arial" panose="020B0604020202020204" pitchFamily="34" charset="0"/>
                        <a:buChar char="•"/>
                      </a:pPr>
                      <a:r>
                        <a:rPr lang="he-IL" sz="1400" b="0" i="0" dirty="0">
                          <a:latin typeface="David" panose="020E0502060401010101" pitchFamily="34" charset="-79"/>
                          <a:cs typeface="David" panose="020E0502060401010101" pitchFamily="34" charset="-79"/>
                        </a:rPr>
                        <a:t>סיור ירושלים</a:t>
                      </a:r>
                    </a:p>
                    <a:p>
                      <a:pPr marL="171450" indent="-171450" rtl="1">
                        <a:lnSpc>
                          <a:spcPct val="150000"/>
                        </a:lnSpc>
                        <a:buFont typeface="Arial" panose="020B0604020202020204" pitchFamily="34" charset="0"/>
                        <a:buChar char="•"/>
                      </a:pPr>
                      <a:r>
                        <a:rPr lang="he-IL" sz="1400" b="0" i="0" dirty="0">
                          <a:latin typeface="David" panose="020E0502060401010101" pitchFamily="34" charset="-79"/>
                          <a:cs typeface="David" panose="020E0502060401010101" pitchFamily="34" charset="-79"/>
                        </a:rPr>
                        <a:t>סיור יהודה וחברון</a:t>
                      </a:r>
                    </a:p>
                    <a:p>
                      <a:pPr marL="171450" indent="-171450" rtl="1">
                        <a:lnSpc>
                          <a:spcPct val="150000"/>
                        </a:lnSpc>
                        <a:buFont typeface="Arial" panose="020B0604020202020204" pitchFamily="34" charset="0"/>
                        <a:buChar char="•"/>
                      </a:pPr>
                      <a:r>
                        <a:rPr lang="he-IL" sz="1400" b="0" i="0" dirty="0">
                          <a:latin typeface="David" panose="020E0502060401010101" pitchFamily="34" charset="-79"/>
                          <a:cs typeface="David" panose="020E0502060401010101" pitchFamily="34" charset="-79"/>
                        </a:rPr>
                        <a:t>סיור שומרון והבקעה</a:t>
                      </a:r>
                    </a:p>
                    <a:p>
                      <a:pPr marL="171450" indent="-171450" rtl="1">
                        <a:lnSpc>
                          <a:spcPct val="150000"/>
                        </a:lnSpc>
                        <a:buFont typeface="Arial" panose="020B0604020202020204" pitchFamily="34" charset="0"/>
                        <a:buChar char="•"/>
                      </a:pPr>
                      <a:r>
                        <a:rPr lang="he-IL" sz="1400" b="0" i="0" dirty="0">
                          <a:latin typeface="David" panose="020E0502060401010101" pitchFamily="34" charset="-79"/>
                          <a:cs typeface="David" panose="020E0502060401010101" pitchFamily="34" charset="-79"/>
                        </a:rPr>
                        <a:t>סיור ת"א</a:t>
                      </a:r>
                    </a:p>
                    <a:p>
                      <a:pPr marL="0" indent="0" rtl="1">
                        <a:lnSpc>
                          <a:spcPct val="150000"/>
                        </a:lnSpc>
                        <a:buFont typeface="Arial" panose="020B0604020202020204" pitchFamily="34" charset="0"/>
                        <a:buNone/>
                      </a:pPr>
                      <a:r>
                        <a:rPr lang="he-IL" sz="1400" b="1" i="0" dirty="0" err="1">
                          <a:latin typeface="David" panose="020E0502060401010101" pitchFamily="34" charset="-79"/>
                          <a:cs typeface="David" panose="020E0502060401010101" pitchFamily="34" charset="-79"/>
                        </a:rPr>
                        <a:t>תכניים</a:t>
                      </a:r>
                      <a:r>
                        <a:rPr lang="he-IL" sz="1400" b="1" i="0" dirty="0">
                          <a:latin typeface="David" panose="020E0502060401010101" pitchFamily="34" charset="-79"/>
                          <a:cs typeface="David" panose="020E0502060401010101" pitchFamily="34" charset="-79"/>
                        </a:rPr>
                        <a:t> (מערכות):</a:t>
                      </a:r>
                    </a:p>
                    <a:p>
                      <a:pPr marL="171450" indent="-171450" rtl="1">
                        <a:lnSpc>
                          <a:spcPct val="150000"/>
                        </a:lnSpc>
                        <a:buFont typeface="Arial" panose="020B0604020202020204" pitchFamily="34" charset="0"/>
                        <a:buChar char="•"/>
                      </a:pPr>
                      <a:r>
                        <a:rPr lang="he-IL" sz="1400" b="0" i="0" dirty="0">
                          <a:latin typeface="David" panose="020E0502060401010101" pitchFamily="34" charset="-79"/>
                          <a:cs typeface="David" panose="020E0502060401010101" pitchFamily="34" charset="-79"/>
                        </a:rPr>
                        <a:t>מודיעין- מוסד, שב"כ, אמ"ן</a:t>
                      </a:r>
                    </a:p>
                    <a:p>
                      <a:pPr marL="171450" indent="-171450" rtl="1">
                        <a:lnSpc>
                          <a:spcPct val="150000"/>
                        </a:lnSpc>
                        <a:buFont typeface="Arial" panose="020B0604020202020204" pitchFamily="34" charset="0"/>
                        <a:buChar char="•"/>
                      </a:pPr>
                      <a:r>
                        <a:rPr lang="he-IL" sz="1400" b="0" i="0" dirty="0">
                          <a:latin typeface="David" panose="020E0502060401010101" pitchFamily="34" charset="-79"/>
                          <a:cs typeface="David" panose="020E0502060401010101" pitchFamily="34" charset="-79"/>
                        </a:rPr>
                        <a:t>צה"ל- ח"א, ח"י, </a:t>
                      </a:r>
                      <a:r>
                        <a:rPr lang="he-IL" sz="1400" b="0" i="0" dirty="0" err="1">
                          <a:latin typeface="David" panose="020E0502060401010101" pitchFamily="34" charset="-79"/>
                          <a:cs typeface="David" panose="020E0502060401010101" pitchFamily="34" charset="-79"/>
                        </a:rPr>
                        <a:t>ז"י</a:t>
                      </a:r>
                      <a:r>
                        <a:rPr lang="he-IL" sz="1400" b="0" i="0" dirty="0">
                          <a:latin typeface="David" panose="020E0502060401010101" pitchFamily="34" charset="-79"/>
                          <a:cs typeface="David" panose="020E0502060401010101" pitchFamily="34" charset="-79"/>
                        </a:rPr>
                        <a:t>, פקע"ר</a:t>
                      </a:r>
                    </a:p>
                    <a:p>
                      <a:pPr marL="171450" indent="-171450" rtl="1">
                        <a:lnSpc>
                          <a:spcPct val="150000"/>
                        </a:lnSpc>
                        <a:buFont typeface="Arial" panose="020B0604020202020204" pitchFamily="34" charset="0"/>
                        <a:buChar char="•"/>
                      </a:pPr>
                      <a:r>
                        <a:rPr lang="he-IL" sz="1400" b="0" i="0" dirty="0">
                          <a:solidFill>
                            <a:srgbClr val="0070C0"/>
                          </a:solidFill>
                          <a:latin typeface="David" panose="020E0502060401010101" pitchFamily="34" charset="-79"/>
                          <a:cs typeface="David" panose="020E0502060401010101" pitchFamily="34" charset="-79"/>
                        </a:rPr>
                        <a:t>מע' אכיפה</a:t>
                      </a:r>
                      <a:r>
                        <a:rPr lang="en-US" sz="1400" b="0" i="0" dirty="0">
                          <a:solidFill>
                            <a:srgbClr val="0070C0"/>
                          </a:solidFill>
                          <a:latin typeface="David" panose="020E0502060401010101" pitchFamily="34" charset="-79"/>
                          <a:cs typeface="David" panose="020E0502060401010101" pitchFamily="34" charset="-79"/>
                        </a:rPr>
                        <a:t>/</a:t>
                      </a:r>
                      <a:r>
                        <a:rPr lang="he-IL" sz="1400" b="0" i="0" dirty="0">
                          <a:solidFill>
                            <a:srgbClr val="0070C0"/>
                          </a:solidFill>
                          <a:latin typeface="David" panose="020E0502060401010101" pitchFamily="34" charset="-79"/>
                          <a:cs typeface="David" panose="020E0502060401010101" pitchFamily="34" charset="-79"/>
                        </a:rPr>
                        <a:t>שלטון- שב"ס, משטרה, משפט</a:t>
                      </a:r>
                    </a:p>
                    <a:p>
                      <a:pPr marL="171450" indent="-171450" rtl="1">
                        <a:lnSpc>
                          <a:spcPct val="150000"/>
                        </a:lnSpc>
                        <a:buFont typeface="Arial" panose="020B0604020202020204" pitchFamily="34" charset="0"/>
                        <a:buChar char="•"/>
                      </a:pPr>
                      <a:r>
                        <a:rPr lang="he-IL" sz="1400" b="0" i="0" dirty="0">
                          <a:solidFill>
                            <a:srgbClr val="0070C0"/>
                          </a:solidFill>
                          <a:latin typeface="David" panose="020E0502060401010101" pitchFamily="34" charset="-79"/>
                          <a:cs typeface="David" panose="020E0502060401010101" pitchFamily="34" charset="-79"/>
                        </a:rPr>
                        <a:t>מע' כלכלית- משרד אוצר, בנק ישראל, בורסה, ביטוח</a:t>
                      </a:r>
                    </a:p>
                    <a:p>
                      <a:pPr marL="171450" indent="-171450" rtl="1">
                        <a:lnSpc>
                          <a:spcPct val="150000"/>
                        </a:lnSpc>
                        <a:buFont typeface="Arial" panose="020B0604020202020204" pitchFamily="34" charset="0"/>
                        <a:buChar char="•"/>
                      </a:pPr>
                      <a:r>
                        <a:rPr lang="he-IL" sz="1400" b="0" i="0" dirty="0">
                          <a:solidFill>
                            <a:srgbClr val="0070C0"/>
                          </a:solidFill>
                          <a:latin typeface="David" panose="020E0502060401010101" pitchFamily="34" charset="-79"/>
                          <a:cs typeface="David" panose="020E0502060401010101" pitchFamily="34" charset="-79"/>
                        </a:rPr>
                        <a:t>תשתיות לאומיות- בתי זיקוק, חשמל, דלק וגז</a:t>
                      </a:r>
                      <a:endParaRPr lang="he-IL" sz="1400" b="1" i="0" dirty="0">
                        <a:solidFill>
                          <a:srgbClr val="0070C0"/>
                        </a:solidFill>
                        <a:latin typeface="David" panose="020E0502060401010101" pitchFamily="34" charset="-79"/>
                        <a:cs typeface="David" panose="020E0502060401010101" pitchFamily="34" charset="-79"/>
                      </a:endParaRPr>
                    </a:p>
                  </a:txBody>
                  <a:tcPr marL="0" marR="0" marT="36000" marB="36000"/>
                </a:tc>
                <a:tc>
                  <a:txBody>
                    <a:bodyPr/>
                    <a:lstStyle/>
                    <a:p>
                      <a:pPr marL="0" indent="0" rtl="1">
                        <a:lnSpc>
                          <a:spcPct val="150000"/>
                        </a:lnSpc>
                        <a:buFont typeface="Arial" panose="020B0604020202020204" pitchFamily="34" charset="0"/>
                        <a:buNone/>
                      </a:pPr>
                      <a:r>
                        <a:rPr lang="he-IL" sz="1400" b="1" i="0" dirty="0">
                          <a:latin typeface="David" panose="020E0502060401010101" pitchFamily="34" charset="-79"/>
                          <a:cs typeface="David" panose="020E0502060401010101" pitchFamily="34" charset="-79"/>
                        </a:rPr>
                        <a:t>גיאוגרפי:</a:t>
                      </a:r>
                    </a:p>
                    <a:p>
                      <a:pPr marL="171450" indent="-171450" rtl="1">
                        <a:lnSpc>
                          <a:spcPct val="150000"/>
                        </a:lnSpc>
                        <a:buFont typeface="Arial" panose="020B0604020202020204" pitchFamily="34" charset="0"/>
                        <a:buChar char="•"/>
                      </a:pPr>
                      <a:r>
                        <a:rPr lang="he-IL" sz="1400" b="0" i="0" dirty="0">
                          <a:latin typeface="David" panose="020E0502060401010101" pitchFamily="34" charset="-79"/>
                          <a:cs typeface="David" panose="020E0502060401010101" pitchFamily="34" charset="-79"/>
                        </a:rPr>
                        <a:t>סיור דרום- דרומי</a:t>
                      </a:r>
                      <a:r>
                        <a:rPr lang="en-US" sz="1400" b="0" i="0" dirty="0">
                          <a:latin typeface="David" panose="020E0502060401010101" pitchFamily="34" charset="-79"/>
                          <a:cs typeface="David" panose="020E0502060401010101" pitchFamily="34" charset="-79"/>
                        </a:rPr>
                        <a:t>/</a:t>
                      </a:r>
                      <a:r>
                        <a:rPr lang="he-IL" sz="1400" b="0" i="0" dirty="0">
                          <a:latin typeface="David" panose="020E0502060401010101" pitchFamily="34" charset="-79"/>
                          <a:cs typeface="David" panose="020E0502060401010101" pitchFamily="34" charset="-79"/>
                        </a:rPr>
                        <a:t>צפוני (2 ימים*2)</a:t>
                      </a:r>
                    </a:p>
                    <a:p>
                      <a:pPr marL="171450" indent="-171450" rtl="1">
                        <a:lnSpc>
                          <a:spcPct val="150000"/>
                        </a:lnSpc>
                        <a:buFont typeface="Arial" panose="020B0604020202020204" pitchFamily="34" charset="0"/>
                        <a:buChar char="•"/>
                      </a:pPr>
                      <a:r>
                        <a:rPr lang="he-IL" sz="1400" b="0" i="0" dirty="0">
                          <a:latin typeface="David" panose="020E0502060401010101" pitchFamily="34" charset="-79"/>
                          <a:cs typeface="David" panose="020E0502060401010101" pitchFamily="34" charset="-79"/>
                        </a:rPr>
                        <a:t>סיור צפון- גליל מערבי</a:t>
                      </a:r>
                      <a:r>
                        <a:rPr lang="en-US" sz="1400" b="0" i="0" dirty="0">
                          <a:latin typeface="David" panose="020E0502060401010101" pitchFamily="34" charset="-79"/>
                          <a:cs typeface="David" panose="020E0502060401010101" pitchFamily="34" charset="-79"/>
                        </a:rPr>
                        <a:t>/</a:t>
                      </a:r>
                      <a:r>
                        <a:rPr lang="he-IL" sz="1400" b="0" i="0" dirty="0">
                          <a:latin typeface="David" panose="020E0502060401010101" pitchFamily="34" charset="-79"/>
                          <a:cs typeface="David" panose="020E0502060401010101" pitchFamily="34" charset="-79"/>
                        </a:rPr>
                        <a:t>מזרחי (2 ימים, 1 יום)</a:t>
                      </a:r>
                    </a:p>
                    <a:p>
                      <a:pPr marL="171450" indent="-171450" rtl="1">
                        <a:lnSpc>
                          <a:spcPct val="150000"/>
                        </a:lnSpc>
                        <a:buFont typeface="Arial" panose="020B0604020202020204" pitchFamily="34" charset="0"/>
                        <a:buChar char="•"/>
                      </a:pPr>
                      <a:r>
                        <a:rPr lang="he-IL" sz="1400" b="0" i="0" dirty="0">
                          <a:latin typeface="David" panose="020E0502060401010101" pitchFamily="34" charset="-79"/>
                          <a:cs typeface="David" panose="020E0502060401010101" pitchFamily="34" charset="-79"/>
                        </a:rPr>
                        <a:t>סיור גולן  (2 יום)</a:t>
                      </a:r>
                    </a:p>
                    <a:p>
                      <a:pPr marL="171450" indent="-171450" rtl="1">
                        <a:lnSpc>
                          <a:spcPct val="150000"/>
                        </a:lnSpc>
                        <a:buFont typeface="Arial" panose="020B0604020202020204" pitchFamily="34" charset="0"/>
                        <a:buChar char="•"/>
                      </a:pPr>
                      <a:r>
                        <a:rPr lang="he-IL" sz="1400" b="0" i="0" dirty="0">
                          <a:latin typeface="David" panose="020E0502060401010101" pitchFamily="34" charset="-79"/>
                          <a:cs typeface="David" panose="020E0502060401010101" pitchFamily="34" charset="-79"/>
                        </a:rPr>
                        <a:t>סיור חיפה (1 יום)</a:t>
                      </a:r>
                    </a:p>
                    <a:p>
                      <a:pPr marL="171450" indent="-171450" rtl="1">
                        <a:lnSpc>
                          <a:spcPct val="150000"/>
                        </a:lnSpc>
                        <a:buFont typeface="Arial" panose="020B0604020202020204" pitchFamily="34" charset="0"/>
                        <a:buChar char="•"/>
                      </a:pPr>
                      <a:r>
                        <a:rPr lang="he-IL" sz="1400" b="0" i="0" dirty="0">
                          <a:latin typeface="David" panose="020E0502060401010101" pitchFamily="34" charset="-79"/>
                          <a:cs typeface="David" panose="020E0502060401010101" pitchFamily="34" charset="-79"/>
                        </a:rPr>
                        <a:t>סיור ירושלים (2 ימים)</a:t>
                      </a:r>
                    </a:p>
                    <a:p>
                      <a:pPr marL="171450" indent="-171450" rtl="1">
                        <a:lnSpc>
                          <a:spcPct val="150000"/>
                        </a:lnSpc>
                        <a:buFont typeface="Arial" panose="020B0604020202020204" pitchFamily="34" charset="0"/>
                        <a:buChar char="•"/>
                      </a:pPr>
                      <a:r>
                        <a:rPr lang="he-IL" sz="1400" b="0" i="0" dirty="0">
                          <a:latin typeface="David" panose="020E0502060401010101" pitchFamily="34" charset="-79"/>
                          <a:cs typeface="David" panose="020E0502060401010101" pitchFamily="34" charset="-79"/>
                        </a:rPr>
                        <a:t>סיור יהודה ושומרון (2 ימים)</a:t>
                      </a:r>
                    </a:p>
                    <a:p>
                      <a:pPr marL="171450" indent="-171450" rtl="1">
                        <a:lnSpc>
                          <a:spcPct val="150000"/>
                        </a:lnSpc>
                        <a:buFont typeface="Arial" panose="020B0604020202020204" pitchFamily="34" charset="0"/>
                        <a:buChar char="•"/>
                      </a:pPr>
                      <a:r>
                        <a:rPr lang="he-IL" sz="1400" b="0" i="0" dirty="0">
                          <a:latin typeface="David" panose="020E0502060401010101" pitchFamily="34" charset="-79"/>
                          <a:cs typeface="David" panose="020E0502060401010101" pitchFamily="34" charset="-79"/>
                        </a:rPr>
                        <a:t>סיור הבקעה (1 יום)</a:t>
                      </a:r>
                    </a:p>
                    <a:p>
                      <a:pPr marL="171450" indent="-171450" rtl="1">
                        <a:lnSpc>
                          <a:spcPct val="150000"/>
                        </a:lnSpc>
                        <a:buFont typeface="Arial" panose="020B0604020202020204" pitchFamily="34" charset="0"/>
                        <a:buChar char="•"/>
                      </a:pPr>
                      <a:r>
                        <a:rPr lang="he-IL" sz="1400" b="0" i="0" dirty="0">
                          <a:solidFill>
                            <a:srgbClr val="FF0000"/>
                          </a:solidFill>
                          <a:latin typeface="David" panose="020E0502060401010101" pitchFamily="34" charset="-79"/>
                          <a:cs typeface="David" panose="020E0502060401010101" pitchFamily="34" charset="-79"/>
                        </a:rPr>
                        <a:t>סיור ת"א</a:t>
                      </a:r>
                    </a:p>
                    <a:p>
                      <a:pPr marL="0" indent="0" rtl="1">
                        <a:lnSpc>
                          <a:spcPct val="150000"/>
                        </a:lnSpc>
                        <a:buFont typeface="Arial" panose="020B0604020202020204" pitchFamily="34" charset="0"/>
                        <a:buNone/>
                      </a:pPr>
                      <a:r>
                        <a:rPr lang="he-IL" sz="1400" b="1" i="0" dirty="0" err="1">
                          <a:latin typeface="David" panose="020E0502060401010101" pitchFamily="34" charset="-79"/>
                          <a:cs typeface="David" panose="020E0502060401010101" pitchFamily="34" charset="-79"/>
                        </a:rPr>
                        <a:t>תכניים</a:t>
                      </a:r>
                      <a:r>
                        <a:rPr lang="he-IL" sz="1400" b="1" i="0" dirty="0">
                          <a:latin typeface="David" panose="020E0502060401010101" pitchFamily="34" charset="-79"/>
                          <a:cs typeface="David" panose="020E0502060401010101" pitchFamily="34" charset="-79"/>
                        </a:rPr>
                        <a:t> (מערכות):</a:t>
                      </a:r>
                    </a:p>
                    <a:p>
                      <a:pPr marL="171450" indent="-171450" rtl="1">
                        <a:lnSpc>
                          <a:spcPct val="150000"/>
                        </a:lnSpc>
                        <a:buFont typeface="Arial" panose="020B0604020202020204" pitchFamily="34" charset="0"/>
                        <a:buChar char="•"/>
                      </a:pPr>
                      <a:r>
                        <a:rPr lang="he-IL" sz="1400" b="0" i="0" dirty="0">
                          <a:latin typeface="David" panose="020E0502060401010101" pitchFamily="34" charset="-79"/>
                          <a:cs typeface="David" panose="020E0502060401010101" pitchFamily="34" charset="-79"/>
                        </a:rPr>
                        <a:t>מודיעין- מוסד, שב"כ, אמ"ן</a:t>
                      </a:r>
                    </a:p>
                    <a:p>
                      <a:pPr marL="171450" indent="-171450" rtl="1">
                        <a:lnSpc>
                          <a:spcPct val="150000"/>
                        </a:lnSpc>
                        <a:buFont typeface="Arial" panose="020B0604020202020204" pitchFamily="34" charset="0"/>
                        <a:buChar char="•"/>
                      </a:pPr>
                      <a:r>
                        <a:rPr lang="he-IL" sz="1400" b="0" i="0" strike="sngStrike" baseline="0" dirty="0">
                          <a:solidFill>
                            <a:srgbClr val="FF0000"/>
                          </a:solidFill>
                          <a:latin typeface="David" panose="020E0502060401010101" pitchFamily="34" charset="-79"/>
                          <a:cs typeface="David" panose="020E0502060401010101" pitchFamily="34" charset="-79"/>
                        </a:rPr>
                        <a:t>צה"ל- ח"א, ח"י, </a:t>
                      </a:r>
                      <a:r>
                        <a:rPr lang="he-IL" sz="1400" b="0" i="0" strike="sngStrike" baseline="0" dirty="0" err="1">
                          <a:solidFill>
                            <a:srgbClr val="FF0000"/>
                          </a:solidFill>
                          <a:latin typeface="David" panose="020E0502060401010101" pitchFamily="34" charset="-79"/>
                          <a:cs typeface="David" panose="020E0502060401010101" pitchFamily="34" charset="-79"/>
                        </a:rPr>
                        <a:t>ז"י</a:t>
                      </a:r>
                      <a:r>
                        <a:rPr lang="he-IL" sz="1400" b="0" i="0" strike="sngStrike" baseline="0" dirty="0">
                          <a:solidFill>
                            <a:srgbClr val="FF0000"/>
                          </a:solidFill>
                          <a:latin typeface="David" panose="020E0502060401010101" pitchFamily="34" charset="-79"/>
                          <a:cs typeface="David" panose="020E0502060401010101" pitchFamily="34" charset="-79"/>
                        </a:rPr>
                        <a:t>, פקע"ר</a:t>
                      </a:r>
                    </a:p>
                    <a:p>
                      <a:pPr marL="171450" indent="-171450" rtl="1">
                        <a:lnSpc>
                          <a:spcPct val="150000"/>
                        </a:lnSpc>
                        <a:buFont typeface="Arial" panose="020B0604020202020204" pitchFamily="34" charset="0"/>
                        <a:buChar char="•"/>
                      </a:pPr>
                      <a:r>
                        <a:rPr lang="he-IL" sz="1400" b="0" i="0" dirty="0">
                          <a:solidFill>
                            <a:srgbClr val="FF0000"/>
                          </a:solidFill>
                          <a:latin typeface="David" panose="020E0502060401010101" pitchFamily="34" charset="-79"/>
                          <a:cs typeface="David" panose="020E0502060401010101" pitchFamily="34" charset="-79"/>
                        </a:rPr>
                        <a:t>אכיפה</a:t>
                      </a:r>
                      <a:r>
                        <a:rPr lang="en-US" sz="1400" b="0" i="0" dirty="0">
                          <a:solidFill>
                            <a:srgbClr val="FF0000"/>
                          </a:solidFill>
                          <a:latin typeface="David" panose="020E0502060401010101" pitchFamily="34" charset="-79"/>
                          <a:cs typeface="David" panose="020E0502060401010101" pitchFamily="34" charset="-79"/>
                        </a:rPr>
                        <a:t>/</a:t>
                      </a:r>
                      <a:r>
                        <a:rPr lang="he-IL" sz="1400" b="0" i="0" dirty="0">
                          <a:solidFill>
                            <a:srgbClr val="FF0000"/>
                          </a:solidFill>
                          <a:latin typeface="David" panose="020E0502060401010101" pitchFamily="34" charset="-79"/>
                          <a:cs typeface="David" panose="020E0502060401010101" pitchFamily="34" charset="-79"/>
                        </a:rPr>
                        <a:t>שלטון- שב"ס, משטרה, משפט</a:t>
                      </a:r>
                    </a:p>
                    <a:p>
                      <a:pPr marL="171450" indent="-171450" rtl="1">
                        <a:lnSpc>
                          <a:spcPct val="150000"/>
                        </a:lnSpc>
                        <a:buFont typeface="Arial" panose="020B0604020202020204" pitchFamily="34" charset="0"/>
                        <a:buChar char="•"/>
                      </a:pPr>
                      <a:r>
                        <a:rPr lang="he-IL" sz="1400" b="0" i="0" dirty="0">
                          <a:solidFill>
                            <a:srgbClr val="FF0000"/>
                          </a:solidFill>
                          <a:latin typeface="David" panose="020E0502060401010101" pitchFamily="34" charset="-79"/>
                          <a:cs typeface="David" panose="020E0502060401010101" pitchFamily="34" charset="-79"/>
                        </a:rPr>
                        <a:t>מע' כלכלית- משרד אוצר, בנק ישראל, בורסה, ביטוח</a:t>
                      </a:r>
                    </a:p>
                    <a:p>
                      <a:pPr marL="171450" indent="-171450" rtl="1">
                        <a:lnSpc>
                          <a:spcPct val="150000"/>
                        </a:lnSpc>
                        <a:buFont typeface="Arial" panose="020B0604020202020204" pitchFamily="34" charset="0"/>
                        <a:buChar char="•"/>
                      </a:pPr>
                      <a:r>
                        <a:rPr lang="he-IL" sz="1400" b="0" i="0" dirty="0">
                          <a:solidFill>
                            <a:srgbClr val="FF0000"/>
                          </a:solidFill>
                          <a:latin typeface="David" panose="020E0502060401010101" pitchFamily="34" charset="-79"/>
                          <a:cs typeface="David" panose="020E0502060401010101" pitchFamily="34" charset="-79"/>
                        </a:rPr>
                        <a:t>תשתיות לאומיות- בתי זיקוק, חשמל, דלק וגז</a:t>
                      </a:r>
                      <a:endParaRPr lang="he-IL" sz="1400" b="1" i="0" dirty="0">
                        <a:solidFill>
                          <a:srgbClr val="FF0000"/>
                        </a:solidFill>
                        <a:latin typeface="David" panose="020E0502060401010101" pitchFamily="34" charset="-79"/>
                        <a:cs typeface="David" panose="020E0502060401010101" pitchFamily="34" charset="-79"/>
                      </a:endParaRPr>
                    </a:p>
                  </a:txBody>
                  <a:tcPr marL="0" marR="0" marT="36000" marB="36000"/>
                </a:tc>
                <a:extLst>
                  <a:ext uri="{0D108BD9-81ED-4DB2-BD59-A6C34878D82A}">
                    <a16:rowId xmlns:a16="http://schemas.microsoft.com/office/drawing/2014/main" val="1048244844"/>
                  </a:ext>
                </a:extLst>
              </a:tr>
            </a:tbl>
          </a:graphicData>
        </a:graphic>
      </p:graphicFrame>
    </p:spTree>
    <p:extLst>
      <p:ext uri="{BB962C8B-B14F-4D97-AF65-F5344CB8AC3E}">
        <p14:creationId xmlns:p14="http://schemas.microsoft.com/office/powerpoint/2010/main" val="21661193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כותרת 1"/>
          <p:cNvSpPr>
            <a:spLocks noGrp="1"/>
          </p:cNvSpPr>
          <p:nvPr>
            <p:ph type="title" idx="4294967295"/>
          </p:nvPr>
        </p:nvSpPr>
        <p:spPr>
          <a:xfrm>
            <a:off x="877528" y="186327"/>
            <a:ext cx="10515600" cy="1325563"/>
          </a:xfrm>
        </p:spPr>
        <p:txBody>
          <a:bodyPr>
            <a:normAutofit/>
          </a:bodyPr>
          <a:lstStyle/>
          <a:p>
            <a:pPr algn="ctr"/>
            <a:r>
              <a:rPr lang="he-IL"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שקלול האשכולות בציון הסופי</a:t>
            </a:r>
          </a:p>
        </p:txBody>
      </p:sp>
      <p:graphicFrame>
        <p:nvGraphicFramePr>
          <p:cNvPr id="4" name="טבלה 3"/>
          <p:cNvGraphicFramePr>
            <a:graphicFrameLocks noGrp="1"/>
          </p:cNvGraphicFramePr>
          <p:nvPr>
            <p:extLst>
              <p:ext uri="{D42A27DB-BD31-4B8C-83A1-F6EECF244321}">
                <p14:modId xmlns:p14="http://schemas.microsoft.com/office/powerpoint/2010/main" val="1296733544"/>
              </p:ext>
            </p:extLst>
          </p:nvPr>
        </p:nvGraphicFramePr>
        <p:xfrm>
          <a:off x="2113363" y="2171108"/>
          <a:ext cx="7995680" cy="3688080"/>
        </p:xfrm>
        <a:graphic>
          <a:graphicData uri="http://schemas.openxmlformats.org/drawingml/2006/table">
            <a:tbl>
              <a:tblPr rtl="1" firstRow="1" bandRow="1">
                <a:tableStyleId>{5C22544A-7EE6-4342-B048-85BDC9FD1C3A}</a:tableStyleId>
              </a:tblPr>
              <a:tblGrid>
                <a:gridCol w="2998380">
                  <a:extLst>
                    <a:ext uri="{9D8B030D-6E8A-4147-A177-3AD203B41FA5}">
                      <a16:colId xmlns:a16="http://schemas.microsoft.com/office/drawing/2014/main" val="2035471279"/>
                    </a:ext>
                  </a:extLst>
                </a:gridCol>
                <a:gridCol w="1249325">
                  <a:extLst>
                    <a:ext uri="{9D8B030D-6E8A-4147-A177-3AD203B41FA5}">
                      <a16:colId xmlns:a16="http://schemas.microsoft.com/office/drawing/2014/main" val="2263354236"/>
                    </a:ext>
                  </a:extLst>
                </a:gridCol>
                <a:gridCol w="1249325">
                  <a:extLst>
                    <a:ext uri="{9D8B030D-6E8A-4147-A177-3AD203B41FA5}">
                      <a16:colId xmlns:a16="http://schemas.microsoft.com/office/drawing/2014/main" val="567124269"/>
                    </a:ext>
                  </a:extLst>
                </a:gridCol>
                <a:gridCol w="1249325">
                  <a:extLst>
                    <a:ext uri="{9D8B030D-6E8A-4147-A177-3AD203B41FA5}">
                      <a16:colId xmlns:a16="http://schemas.microsoft.com/office/drawing/2014/main" val="3439190410"/>
                    </a:ext>
                  </a:extLst>
                </a:gridCol>
                <a:gridCol w="1249325">
                  <a:extLst>
                    <a:ext uri="{9D8B030D-6E8A-4147-A177-3AD203B41FA5}">
                      <a16:colId xmlns:a16="http://schemas.microsoft.com/office/drawing/2014/main" val="1911251862"/>
                    </a:ext>
                  </a:extLst>
                </a:gridCol>
              </a:tblGrid>
              <a:tr h="640080">
                <a:tc>
                  <a:txBody>
                    <a:bodyPr/>
                    <a:lstStyle/>
                    <a:p>
                      <a:pPr algn="ctr" rtl="1"/>
                      <a:r>
                        <a:rPr lang="he-IL" b="1" i="0" dirty="0">
                          <a:latin typeface="David" panose="020E0502060401010101" pitchFamily="34" charset="-79"/>
                          <a:cs typeface="David" panose="020E0502060401010101" pitchFamily="34" charset="-79"/>
                        </a:rPr>
                        <a:t>אשכול</a:t>
                      </a:r>
                    </a:p>
                  </a:txBody>
                  <a:tcPr anchor="ctr"/>
                </a:tc>
                <a:tc>
                  <a:txBody>
                    <a:bodyPr/>
                    <a:lstStyle/>
                    <a:p>
                      <a:pPr algn="ctr" rtl="1"/>
                      <a:r>
                        <a:rPr lang="he-IL" b="1" i="0" dirty="0">
                          <a:latin typeface="David" panose="020E0502060401010101" pitchFamily="34" charset="-79"/>
                          <a:cs typeface="David" panose="020E0502060401010101" pitchFamily="34" charset="-79"/>
                        </a:rPr>
                        <a:t>ל'</a:t>
                      </a:r>
                    </a:p>
                    <a:p>
                      <a:pPr algn="ctr" rtl="1"/>
                      <a:r>
                        <a:rPr lang="he-IL" b="1" i="0" dirty="0">
                          <a:latin typeface="David" panose="020E0502060401010101" pitchFamily="34" charset="-79"/>
                          <a:cs typeface="David" panose="020E0502060401010101" pitchFamily="34" charset="-79"/>
                        </a:rPr>
                        <a:t>משקל יחסי (%)</a:t>
                      </a:r>
                    </a:p>
                  </a:txBody>
                  <a:tcPr anchor="ct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800" b="1" i="0" u="none" strike="noStrike" kern="1200" cap="none" spc="0" normalizeH="0" baseline="0" noProof="0" dirty="0">
                          <a:ln>
                            <a:noFill/>
                          </a:ln>
                          <a:solidFill>
                            <a:prstClr val="white"/>
                          </a:solidFill>
                          <a:effectLst/>
                          <a:uLnTx/>
                          <a:uFillTx/>
                          <a:latin typeface="David" panose="020E0502060401010101" pitchFamily="34" charset="-79"/>
                          <a:ea typeface="+mn-ea"/>
                          <a:cs typeface="David" panose="020E0502060401010101" pitchFamily="34" charset="-79"/>
                        </a:rPr>
                        <a:t>ל"א</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800" b="1" i="0" u="none" strike="noStrike" kern="1200" cap="none" spc="0" normalizeH="0" baseline="0" noProof="0" dirty="0">
                          <a:ln>
                            <a:noFill/>
                          </a:ln>
                          <a:solidFill>
                            <a:prstClr val="white"/>
                          </a:solidFill>
                          <a:effectLst/>
                          <a:uLnTx/>
                          <a:uFillTx/>
                          <a:latin typeface="David" panose="020E0502060401010101" pitchFamily="34" charset="-79"/>
                          <a:ea typeface="+mn-ea"/>
                          <a:cs typeface="David" panose="020E0502060401010101" pitchFamily="34" charset="-79"/>
                        </a:rPr>
                        <a:t>משקל יחסי (%)</a:t>
                      </a:r>
                    </a:p>
                  </a:txBody>
                  <a:tcPr anchor="ct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800" b="1" i="0" u="none" strike="noStrike" kern="1200" cap="none" spc="0" normalizeH="0" baseline="0" noProof="0" dirty="0">
                          <a:ln>
                            <a:noFill/>
                          </a:ln>
                          <a:solidFill>
                            <a:prstClr val="white"/>
                          </a:solidFill>
                          <a:effectLst/>
                          <a:uLnTx/>
                          <a:uFillTx/>
                          <a:latin typeface="David" panose="020E0502060401010101" pitchFamily="34" charset="-79"/>
                          <a:ea typeface="+mn-ea"/>
                          <a:cs typeface="David" panose="020E0502060401010101" pitchFamily="34" charset="-79"/>
                        </a:rPr>
                        <a:t>ל"ב</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800" b="1" i="0" u="none" strike="noStrike" kern="1200" cap="none" spc="0" normalizeH="0" baseline="0" noProof="0" dirty="0">
                          <a:ln>
                            <a:noFill/>
                          </a:ln>
                          <a:solidFill>
                            <a:prstClr val="white"/>
                          </a:solidFill>
                          <a:effectLst/>
                          <a:uLnTx/>
                          <a:uFillTx/>
                          <a:latin typeface="David" panose="020E0502060401010101" pitchFamily="34" charset="-79"/>
                          <a:ea typeface="+mn-ea"/>
                          <a:cs typeface="David" panose="020E0502060401010101" pitchFamily="34" charset="-79"/>
                        </a:rPr>
                        <a:t>משקל יחסי (%)</a:t>
                      </a:r>
                    </a:p>
                  </a:txBody>
                  <a:tcPr anchor="ct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800" b="1" i="0" u="none" strike="noStrike" kern="1200" cap="none" spc="0" normalizeH="0" baseline="0" noProof="0" dirty="0">
                          <a:ln>
                            <a:noFill/>
                          </a:ln>
                          <a:solidFill>
                            <a:prstClr val="white"/>
                          </a:solidFill>
                          <a:effectLst/>
                          <a:uLnTx/>
                          <a:uFillTx/>
                          <a:latin typeface="David" panose="020E0502060401010101" pitchFamily="34" charset="-79"/>
                          <a:ea typeface="+mn-ea"/>
                          <a:cs typeface="David" panose="020E0502060401010101" pitchFamily="34" charset="-79"/>
                        </a:rPr>
                        <a:t>מ"ד</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800" b="1" i="0" u="none" strike="noStrike" kern="1200" cap="none" spc="0" normalizeH="0" baseline="0" noProof="0" dirty="0">
                          <a:ln>
                            <a:noFill/>
                          </a:ln>
                          <a:solidFill>
                            <a:prstClr val="white"/>
                          </a:solidFill>
                          <a:effectLst/>
                          <a:uLnTx/>
                          <a:uFillTx/>
                          <a:latin typeface="David" panose="020E0502060401010101" pitchFamily="34" charset="-79"/>
                          <a:ea typeface="+mn-ea"/>
                          <a:cs typeface="David" panose="020E0502060401010101" pitchFamily="34" charset="-79"/>
                        </a:rPr>
                        <a:t>משקל יחסי (%)</a:t>
                      </a:r>
                    </a:p>
                  </a:txBody>
                  <a:tcPr anchor="ctr"/>
                </a:tc>
                <a:extLst>
                  <a:ext uri="{0D108BD9-81ED-4DB2-BD59-A6C34878D82A}">
                    <a16:rowId xmlns:a16="http://schemas.microsoft.com/office/drawing/2014/main" val="4140959404"/>
                  </a:ext>
                </a:extLst>
              </a:tr>
              <a:tr h="370840">
                <a:tc>
                  <a:txBody>
                    <a:bodyPr/>
                    <a:lstStyle/>
                    <a:p>
                      <a:pPr rtl="1"/>
                      <a:r>
                        <a:rPr lang="he-IL" sz="2000" b="0" i="0" dirty="0">
                          <a:latin typeface="David" panose="020E0502060401010101" pitchFamily="34" charset="-79"/>
                          <a:cs typeface="David" panose="020E0502060401010101" pitchFamily="34" charset="-79"/>
                        </a:rPr>
                        <a:t>אשכול בטל"ם </a:t>
                      </a:r>
                      <a:r>
                        <a:rPr lang="he-IL" sz="2000" b="1" i="0" dirty="0">
                          <a:latin typeface="David" panose="020E0502060401010101" pitchFamily="34" charset="-79"/>
                          <a:cs typeface="David" panose="020E0502060401010101" pitchFamily="34" charset="-79"/>
                        </a:rPr>
                        <a:t>(אינטגרטיבי)</a:t>
                      </a:r>
                    </a:p>
                  </a:txBody>
                  <a:tcPr/>
                </a:tc>
                <a:tc>
                  <a:txBody>
                    <a:bodyPr/>
                    <a:lstStyle/>
                    <a:p>
                      <a:pPr algn="ctr" rtl="1"/>
                      <a:r>
                        <a:rPr lang="he-IL" sz="2000" b="0" i="0" dirty="0">
                          <a:latin typeface="David" panose="020E0502060401010101" pitchFamily="34" charset="-79"/>
                          <a:cs typeface="David" panose="020E0502060401010101" pitchFamily="34" charset="-79"/>
                        </a:rPr>
                        <a:t>25%</a:t>
                      </a:r>
                    </a:p>
                  </a:txBody>
                  <a:tcPr/>
                </a:tc>
                <a:tc>
                  <a:txBody>
                    <a:bodyPr/>
                    <a:lstStyle/>
                    <a:p>
                      <a:pPr algn="ctr" rtl="1"/>
                      <a:r>
                        <a:rPr lang="he-IL" sz="2000" b="0" i="0" dirty="0">
                          <a:latin typeface="David" panose="020E0502060401010101" pitchFamily="34" charset="-79"/>
                          <a:cs typeface="David" panose="020E0502060401010101" pitchFamily="34" charset="-79"/>
                        </a:rPr>
                        <a:t>35%</a:t>
                      </a:r>
                    </a:p>
                  </a:txBody>
                  <a:tcPr/>
                </a:tc>
                <a:tc>
                  <a:txBody>
                    <a:bodyPr/>
                    <a:lstStyle/>
                    <a:p>
                      <a:pPr algn="ctr" rtl="1"/>
                      <a:r>
                        <a:rPr lang="he-IL" sz="2000" b="0" i="0" dirty="0">
                          <a:latin typeface="David" panose="020E0502060401010101" pitchFamily="34" charset="-79"/>
                          <a:cs typeface="David" panose="020E0502060401010101" pitchFamily="34" charset="-79"/>
                        </a:rPr>
                        <a:t>32%</a:t>
                      </a:r>
                    </a:p>
                  </a:txBody>
                  <a:tcPr/>
                </a:tc>
                <a:tc>
                  <a:txBody>
                    <a:bodyPr/>
                    <a:lstStyle/>
                    <a:p>
                      <a:pPr algn="ctr" rtl="1"/>
                      <a:endParaRPr lang="he-IL" sz="2000" b="0" i="0" dirty="0">
                        <a:latin typeface="David" panose="020E0502060401010101" pitchFamily="34" charset="-79"/>
                        <a:cs typeface="David" panose="020E0502060401010101" pitchFamily="34" charset="-79"/>
                      </a:endParaRPr>
                    </a:p>
                  </a:txBody>
                  <a:tcPr/>
                </a:tc>
                <a:extLst>
                  <a:ext uri="{0D108BD9-81ED-4DB2-BD59-A6C34878D82A}">
                    <a16:rowId xmlns:a16="http://schemas.microsoft.com/office/drawing/2014/main" val="1048244844"/>
                  </a:ext>
                </a:extLst>
              </a:tr>
              <a:tr h="370840">
                <a:tc>
                  <a:txBody>
                    <a:bodyPr/>
                    <a:lstStyle/>
                    <a:p>
                      <a:pPr rtl="1"/>
                      <a:r>
                        <a:rPr lang="he-IL" sz="2000" b="0" i="0" dirty="0">
                          <a:latin typeface="David" panose="020E0502060401010101" pitchFamily="34" charset="-79"/>
                          <a:cs typeface="David" panose="020E0502060401010101" pitchFamily="34" charset="-79"/>
                        </a:rPr>
                        <a:t>אשכול הביטחון</a:t>
                      </a:r>
                    </a:p>
                  </a:txBody>
                  <a:tcPr/>
                </a:tc>
                <a:tc>
                  <a:txBody>
                    <a:bodyPr/>
                    <a:lstStyle/>
                    <a:p>
                      <a:pPr algn="ctr" rtl="1"/>
                      <a:r>
                        <a:rPr lang="he-IL" sz="2000" b="0" i="0" dirty="0">
                          <a:latin typeface="David" panose="020E0502060401010101" pitchFamily="34" charset="-79"/>
                          <a:cs typeface="David" panose="020E0502060401010101" pitchFamily="34" charset="-79"/>
                        </a:rPr>
                        <a:t>15%</a:t>
                      </a:r>
                    </a:p>
                  </a:txBody>
                  <a:tcPr/>
                </a:tc>
                <a:tc>
                  <a:txBody>
                    <a:bodyPr/>
                    <a:lstStyle/>
                    <a:p>
                      <a:pPr algn="ctr" rtl="1"/>
                      <a:r>
                        <a:rPr lang="he-IL" sz="2000" b="0" i="0" dirty="0">
                          <a:latin typeface="David" panose="020E0502060401010101" pitchFamily="34" charset="-79"/>
                          <a:cs typeface="David" panose="020E0502060401010101" pitchFamily="34" charset="-79"/>
                        </a:rPr>
                        <a:t>11%</a:t>
                      </a:r>
                    </a:p>
                  </a:txBody>
                  <a:tcPr/>
                </a:tc>
                <a:tc>
                  <a:txBody>
                    <a:bodyPr/>
                    <a:lstStyle/>
                    <a:p>
                      <a:pPr algn="ctr" rtl="1"/>
                      <a:r>
                        <a:rPr lang="he-IL" sz="2000" b="0" i="0" dirty="0">
                          <a:latin typeface="David" panose="020E0502060401010101" pitchFamily="34" charset="-79"/>
                          <a:cs typeface="David" panose="020E0502060401010101" pitchFamily="34" charset="-79"/>
                        </a:rPr>
                        <a:t>18%</a:t>
                      </a:r>
                    </a:p>
                  </a:txBody>
                  <a:tcPr/>
                </a:tc>
                <a:tc>
                  <a:txBody>
                    <a:bodyPr/>
                    <a:lstStyle/>
                    <a:p>
                      <a:pPr algn="ctr" rtl="1"/>
                      <a:endParaRPr lang="he-IL" sz="2000" b="0" i="0" dirty="0">
                        <a:latin typeface="David" panose="020E0502060401010101" pitchFamily="34" charset="-79"/>
                        <a:cs typeface="David" panose="020E0502060401010101" pitchFamily="34" charset="-79"/>
                      </a:endParaRPr>
                    </a:p>
                  </a:txBody>
                  <a:tcPr/>
                </a:tc>
                <a:extLst>
                  <a:ext uri="{0D108BD9-81ED-4DB2-BD59-A6C34878D82A}">
                    <a16:rowId xmlns:a16="http://schemas.microsoft.com/office/drawing/2014/main" val="2122167929"/>
                  </a:ext>
                </a:extLst>
              </a:tr>
              <a:tr h="370840">
                <a:tc>
                  <a:txBody>
                    <a:bodyPr/>
                    <a:lstStyle/>
                    <a:p>
                      <a:pPr rtl="1"/>
                      <a:r>
                        <a:rPr lang="he-IL" sz="2000" b="0" i="0" dirty="0">
                          <a:latin typeface="David" panose="020E0502060401010101" pitchFamily="34" charset="-79"/>
                          <a:cs typeface="David" panose="020E0502060401010101" pitchFamily="34" charset="-79"/>
                        </a:rPr>
                        <a:t>אשכול המדיני</a:t>
                      </a:r>
                    </a:p>
                  </a:txBody>
                  <a:tcPr/>
                </a:tc>
                <a:tc>
                  <a:txBody>
                    <a:bodyPr/>
                    <a:lstStyle/>
                    <a:p>
                      <a:pPr algn="ctr" rtl="1"/>
                      <a:r>
                        <a:rPr lang="he-IL" sz="2000" b="0" i="0" dirty="0">
                          <a:latin typeface="David" panose="020E0502060401010101" pitchFamily="34" charset="-79"/>
                          <a:cs typeface="David" panose="020E0502060401010101" pitchFamily="34" charset="-79"/>
                        </a:rPr>
                        <a:t>15%</a:t>
                      </a:r>
                    </a:p>
                  </a:txBody>
                  <a:tcPr/>
                </a:tc>
                <a:tc>
                  <a:txBody>
                    <a:bodyPr/>
                    <a:lstStyle/>
                    <a:p>
                      <a:pPr algn="ctr" rtl="1"/>
                      <a:r>
                        <a:rPr lang="he-IL" sz="2000" b="0" i="0" dirty="0">
                          <a:latin typeface="David" panose="020E0502060401010101" pitchFamily="34" charset="-79"/>
                          <a:cs typeface="David" panose="020E0502060401010101" pitchFamily="34" charset="-79"/>
                        </a:rPr>
                        <a:t>14%</a:t>
                      </a:r>
                    </a:p>
                  </a:txBody>
                  <a:tcPr/>
                </a:tc>
                <a:tc>
                  <a:txBody>
                    <a:bodyPr/>
                    <a:lstStyle/>
                    <a:p>
                      <a:pPr algn="ctr" rtl="1"/>
                      <a:r>
                        <a:rPr lang="he-IL" sz="2000" b="0" i="0" dirty="0">
                          <a:latin typeface="David" panose="020E0502060401010101" pitchFamily="34" charset="-79"/>
                          <a:cs typeface="David" panose="020E0502060401010101" pitchFamily="34" charset="-79"/>
                        </a:rPr>
                        <a:t>8%</a:t>
                      </a:r>
                    </a:p>
                  </a:txBody>
                  <a:tcPr/>
                </a:tc>
                <a:tc>
                  <a:txBody>
                    <a:bodyPr/>
                    <a:lstStyle/>
                    <a:p>
                      <a:pPr algn="ctr" rtl="1"/>
                      <a:endParaRPr lang="he-IL" sz="2000" b="0" i="0" dirty="0">
                        <a:latin typeface="David" panose="020E0502060401010101" pitchFamily="34" charset="-79"/>
                        <a:cs typeface="David" panose="020E0502060401010101" pitchFamily="34" charset="-79"/>
                      </a:endParaRPr>
                    </a:p>
                  </a:txBody>
                  <a:tcPr/>
                </a:tc>
                <a:extLst>
                  <a:ext uri="{0D108BD9-81ED-4DB2-BD59-A6C34878D82A}">
                    <a16:rowId xmlns:a16="http://schemas.microsoft.com/office/drawing/2014/main" val="1216146828"/>
                  </a:ext>
                </a:extLst>
              </a:tr>
              <a:tr h="370840">
                <a:tc>
                  <a:txBody>
                    <a:bodyPr/>
                    <a:lstStyle/>
                    <a:p>
                      <a:pPr rtl="1"/>
                      <a:r>
                        <a:rPr lang="he-IL" sz="2000" b="0" i="0" dirty="0">
                          <a:latin typeface="David" panose="020E0502060401010101" pitchFamily="34" charset="-79"/>
                          <a:cs typeface="David" panose="020E0502060401010101" pitchFamily="34" charset="-79"/>
                        </a:rPr>
                        <a:t>אשכול החברה</a:t>
                      </a:r>
                    </a:p>
                  </a:txBody>
                  <a:tcPr/>
                </a:tc>
                <a:tc>
                  <a:txBody>
                    <a:bodyPr/>
                    <a:lstStyle/>
                    <a:p>
                      <a:pPr algn="ctr" rtl="1"/>
                      <a:r>
                        <a:rPr lang="he-IL" sz="2000" b="0" i="0" dirty="0">
                          <a:latin typeface="David" panose="020E0502060401010101" pitchFamily="34" charset="-79"/>
                          <a:cs typeface="David" panose="020E0502060401010101" pitchFamily="34" charset="-79"/>
                        </a:rPr>
                        <a:t>15%</a:t>
                      </a:r>
                    </a:p>
                  </a:txBody>
                  <a:tcPr/>
                </a:tc>
                <a:tc>
                  <a:txBody>
                    <a:bodyPr/>
                    <a:lstStyle/>
                    <a:p>
                      <a:pPr algn="ctr" rtl="1"/>
                      <a:r>
                        <a:rPr lang="he-IL" sz="2000" b="0" i="0" dirty="0">
                          <a:latin typeface="David" panose="020E0502060401010101" pitchFamily="34" charset="-79"/>
                          <a:cs typeface="David" panose="020E0502060401010101" pitchFamily="34" charset="-79"/>
                        </a:rPr>
                        <a:t>12%</a:t>
                      </a:r>
                    </a:p>
                  </a:txBody>
                  <a:tcPr/>
                </a:tc>
                <a:tc>
                  <a:txBody>
                    <a:bodyPr/>
                    <a:lstStyle/>
                    <a:p>
                      <a:pPr algn="ctr" rtl="1"/>
                      <a:r>
                        <a:rPr lang="he-IL" sz="2000" b="0" i="0" dirty="0">
                          <a:latin typeface="David" panose="020E0502060401010101" pitchFamily="34" charset="-79"/>
                          <a:cs typeface="David" panose="020E0502060401010101" pitchFamily="34" charset="-79"/>
                        </a:rPr>
                        <a:t>12%</a:t>
                      </a:r>
                    </a:p>
                  </a:txBody>
                  <a:tcPr/>
                </a:tc>
                <a:tc>
                  <a:txBody>
                    <a:bodyPr/>
                    <a:lstStyle/>
                    <a:p>
                      <a:pPr algn="ctr" rtl="1"/>
                      <a:endParaRPr lang="he-IL" sz="2000" b="0" i="0" dirty="0">
                        <a:latin typeface="David" panose="020E0502060401010101" pitchFamily="34" charset="-79"/>
                        <a:cs typeface="David" panose="020E0502060401010101" pitchFamily="34" charset="-79"/>
                      </a:endParaRPr>
                    </a:p>
                  </a:txBody>
                  <a:tcPr/>
                </a:tc>
                <a:extLst>
                  <a:ext uri="{0D108BD9-81ED-4DB2-BD59-A6C34878D82A}">
                    <a16:rowId xmlns:a16="http://schemas.microsoft.com/office/drawing/2014/main" val="2126077582"/>
                  </a:ext>
                </a:extLst>
              </a:tr>
              <a:tr h="370840">
                <a:tc>
                  <a:txBody>
                    <a:bodyPr/>
                    <a:lstStyle/>
                    <a:p>
                      <a:pPr rtl="1"/>
                      <a:r>
                        <a:rPr lang="he-IL" sz="2000" b="0" i="0" dirty="0">
                          <a:latin typeface="David" panose="020E0502060401010101" pitchFamily="34" charset="-79"/>
                          <a:cs typeface="David" panose="020E0502060401010101" pitchFamily="34" charset="-79"/>
                        </a:rPr>
                        <a:t>אשכול הכלכלה</a:t>
                      </a:r>
                    </a:p>
                  </a:txBody>
                  <a:tcPr/>
                </a:tc>
                <a:tc>
                  <a:txBody>
                    <a:bodyPr/>
                    <a:lstStyle/>
                    <a:p>
                      <a:pPr algn="ctr" rtl="1"/>
                      <a:r>
                        <a:rPr lang="he-IL" sz="2000" b="0" i="0" dirty="0">
                          <a:latin typeface="David" panose="020E0502060401010101" pitchFamily="34" charset="-79"/>
                          <a:cs typeface="David" panose="020E0502060401010101" pitchFamily="34" charset="-79"/>
                        </a:rPr>
                        <a:t>5%</a:t>
                      </a:r>
                    </a:p>
                  </a:txBody>
                  <a:tcPr/>
                </a:tc>
                <a:tc>
                  <a:txBody>
                    <a:bodyPr/>
                    <a:lstStyle/>
                    <a:p>
                      <a:pPr algn="ctr" rtl="1"/>
                      <a:r>
                        <a:rPr lang="he-IL" sz="2000" b="0" i="0" dirty="0">
                          <a:latin typeface="David" panose="020E0502060401010101" pitchFamily="34" charset="-79"/>
                          <a:cs typeface="David" panose="020E0502060401010101" pitchFamily="34" charset="-79"/>
                        </a:rPr>
                        <a:t>9%</a:t>
                      </a:r>
                    </a:p>
                  </a:txBody>
                  <a:tcPr/>
                </a:tc>
                <a:tc>
                  <a:txBody>
                    <a:bodyPr/>
                    <a:lstStyle/>
                    <a:p>
                      <a:pPr algn="ctr" rtl="1"/>
                      <a:r>
                        <a:rPr lang="he-IL" sz="2000" b="0" i="0" dirty="0">
                          <a:latin typeface="David" panose="020E0502060401010101" pitchFamily="34" charset="-79"/>
                          <a:cs typeface="David" panose="020E0502060401010101" pitchFamily="34" charset="-79"/>
                        </a:rPr>
                        <a:t>8%</a:t>
                      </a:r>
                    </a:p>
                  </a:txBody>
                  <a:tcPr/>
                </a:tc>
                <a:tc>
                  <a:txBody>
                    <a:bodyPr/>
                    <a:lstStyle/>
                    <a:p>
                      <a:pPr algn="ctr" rtl="1"/>
                      <a:endParaRPr lang="he-IL" sz="2000" b="0" i="0" dirty="0">
                        <a:latin typeface="David" panose="020E0502060401010101" pitchFamily="34" charset="-79"/>
                        <a:cs typeface="David" panose="020E0502060401010101" pitchFamily="34" charset="-79"/>
                      </a:endParaRPr>
                    </a:p>
                  </a:txBody>
                  <a:tcPr/>
                </a:tc>
                <a:extLst>
                  <a:ext uri="{0D108BD9-81ED-4DB2-BD59-A6C34878D82A}">
                    <a16:rowId xmlns:a16="http://schemas.microsoft.com/office/drawing/2014/main" val="937802056"/>
                  </a:ext>
                </a:extLst>
              </a:tr>
              <a:tr h="370840">
                <a:tc>
                  <a:txBody>
                    <a:bodyPr/>
                    <a:lstStyle/>
                    <a:p>
                      <a:pPr rtl="1"/>
                      <a:r>
                        <a:rPr lang="he-IL" sz="2000" b="0" i="0" dirty="0">
                          <a:latin typeface="David" panose="020E0502060401010101" pitchFamily="34" charset="-79"/>
                          <a:cs typeface="David" panose="020E0502060401010101" pitchFamily="34" charset="-79"/>
                        </a:rPr>
                        <a:t>אשכול מנהיגות  ניהול בכיר</a:t>
                      </a:r>
                    </a:p>
                  </a:txBody>
                  <a:tcPr/>
                </a:tc>
                <a:tc>
                  <a:txBody>
                    <a:bodyPr/>
                    <a:lstStyle/>
                    <a:p>
                      <a:pPr algn="ctr" rtl="1"/>
                      <a:r>
                        <a:rPr lang="he-IL" sz="2000" b="0" i="0" dirty="0">
                          <a:latin typeface="David" panose="020E0502060401010101" pitchFamily="34" charset="-79"/>
                          <a:cs typeface="David" panose="020E0502060401010101" pitchFamily="34" charset="-79"/>
                        </a:rPr>
                        <a:t>15%</a:t>
                      </a:r>
                    </a:p>
                  </a:txBody>
                  <a:tcPr/>
                </a:tc>
                <a:tc>
                  <a:txBody>
                    <a:bodyPr/>
                    <a:lstStyle/>
                    <a:p>
                      <a:pPr algn="ctr" rtl="1"/>
                      <a:r>
                        <a:rPr lang="he-IL" sz="2000" b="0" i="0" dirty="0">
                          <a:latin typeface="David" panose="020E0502060401010101" pitchFamily="34" charset="-79"/>
                          <a:cs typeface="David" panose="020E0502060401010101" pitchFamily="34" charset="-79"/>
                        </a:rPr>
                        <a:t>10%</a:t>
                      </a:r>
                    </a:p>
                  </a:txBody>
                  <a:tcPr/>
                </a:tc>
                <a:tc>
                  <a:txBody>
                    <a:bodyPr/>
                    <a:lstStyle/>
                    <a:p>
                      <a:pPr algn="ctr" rtl="1"/>
                      <a:r>
                        <a:rPr lang="he-IL" sz="2000" b="0" i="0" dirty="0">
                          <a:latin typeface="David" panose="020E0502060401010101" pitchFamily="34" charset="-79"/>
                          <a:cs typeface="David" panose="020E0502060401010101" pitchFamily="34" charset="-79"/>
                        </a:rPr>
                        <a:t>12%</a:t>
                      </a:r>
                    </a:p>
                  </a:txBody>
                  <a:tcPr/>
                </a:tc>
                <a:tc>
                  <a:txBody>
                    <a:bodyPr/>
                    <a:lstStyle/>
                    <a:p>
                      <a:pPr algn="ctr" rtl="1"/>
                      <a:endParaRPr lang="he-IL" sz="2000" b="0" i="0" dirty="0">
                        <a:latin typeface="David" panose="020E0502060401010101" pitchFamily="34" charset="-79"/>
                        <a:cs typeface="David" panose="020E0502060401010101" pitchFamily="34" charset="-79"/>
                      </a:endParaRPr>
                    </a:p>
                  </a:txBody>
                  <a:tcPr/>
                </a:tc>
                <a:extLst>
                  <a:ext uri="{0D108BD9-81ED-4DB2-BD59-A6C34878D82A}">
                    <a16:rowId xmlns:a16="http://schemas.microsoft.com/office/drawing/2014/main" val="2285138640"/>
                  </a:ext>
                </a:extLst>
              </a:tr>
              <a:tr h="370840">
                <a:tc>
                  <a:txBody>
                    <a:bodyPr/>
                    <a:lstStyle/>
                    <a:p>
                      <a:pPr rtl="1"/>
                      <a:r>
                        <a:rPr lang="he-IL" sz="2000" b="0" i="0" dirty="0">
                          <a:latin typeface="David" panose="020E0502060401010101" pitchFamily="34" charset="-79"/>
                          <a:cs typeface="David" panose="020E0502060401010101" pitchFamily="34" charset="-79"/>
                        </a:rPr>
                        <a:t>עבודה שנתית</a:t>
                      </a:r>
                    </a:p>
                  </a:txBody>
                  <a:tcPr/>
                </a:tc>
                <a:tc>
                  <a:txBody>
                    <a:bodyPr/>
                    <a:lstStyle/>
                    <a:p>
                      <a:pPr algn="ctr" rtl="1"/>
                      <a:r>
                        <a:rPr lang="he-IL" sz="2000" b="0" i="0" dirty="0">
                          <a:latin typeface="David" panose="020E0502060401010101" pitchFamily="34" charset="-79"/>
                          <a:cs typeface="David" panose="020E0502060401010101" pitchFamily="34" charset="-79"/>
                        </a:rPr>
                        <a:t>10%</a:t>
                      </a:r>
                    </a:p>
                  </a:txBody>
                  <a:tcPr/>
                </a:tc>
                <a:tc>
                  <a:txBody>
                    <a:bodyPr/>
                    <a:lstStyle/>
                    <a:p>
                      <a:pPr algn="ctr" rtl="1"/>
                      <a:r>
                        <a:rPr lang="he-IL" sz="2000" b="0" i="0" dirty="0">
                          <a:latin typeface="David" panose="020E0502060401010101" pitchFamily="34" charset="-79"/>
                          <a:cs typeface="David" panose="020E0502060401010101" pitchFamily="34" charset="-79"/>
                        </a:rPr>
                        <a:t>9%</a:t>
                      </a:r>
                    </a:p>
                  </a:txBody>
                  <a:tcPr/>
                </a:tc>
                <a:tc>
                  <a:txBody>
                    <a:bodyPr/>
                    <a:lstStyle/>
                    <a:p>
                      <a:pPr algn="ctr" rtl="1"/>
                      <a:r>
                        <a:rPr lang="he-IL" sz="2000" b="0" i="0" dirty="0">
                          <a:latin typeface="David" panose="020E0502060401010101" pitchFamily="34" charset="-79"/>
                          <a:cs typeface="David" panose="020E0502060401010101" pitchFamily="34" charset="-79"/>
                        </a:rPr>
                        <a:t>10%</a:t>
                      </a:r>
                    </a:p>
                  </a:txBody>
                  <a:tcPr/>
                </a:tc>
                <a:tc>
                  <a:txBody>
                    <a:bodyPr/>
                    <a:lstStyle/>
                    <a:p>
                      <a:pPr algn="ctr" rtl="1"/>
                      <a:r>
                        <a:rPr lang="he-IL" sz="2000" b="0" i="0" dirty="0">
                          <a:latin typeface="David" panose="020E0502060401010101" pitchFamily="34" charset="-79"/>
                          <a:cs typeface="David" panose="020E0502060401010101" pitchFamily="34" charset="-79"/>
                        </a:rPr>
                        <a:t>20%</a:t>
                      </a:r>
                    </a:p>
                  </a:txBody>
                  <a:tcPr/>
                </a:tc>
                <a:extLst>
                  <a:ext uri="{0D108BD9-81ED-4DB2-BD59-A6C34878D82A}">
                    <a16:rowId xmlns:a16="http://schemas.microsoft.com/office/drawing/2014/main" val="2775093095"/>
                  </a:ext>
                </a:extLst>
              </a:tr>
            </a:tbl>
          </a:graphicData>
        </a:graphic>
      </p:graphicFrame>
    </p:spTree>
    <p:extLst>
      <p:ext uri="{BB962C8B-B14F-4D97-AF65-F5344CB8AC3E}">
        <p14:creationId xmlns:p14="http://schemas.microsoft.com/office/powerpoint/2010/main" val="5254962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כותרת 1"/>
          <p:cNvSpPr>
            <a:spLocks noGrp="1"/>
          </p:cNvSpPr>
          <p:nvPr>
            <p:ph type="title" idx="4294967295"/>
          </p:nvPr>
        </p:nvSpPr>
        <p:spPr>
          <a:xfrm>
            <a:off x="877528" y="186327"/>
            <a:ext cx="10515600" cy="1325563"/>
          </a:xfrm>
        </p:spPr>
        <p:txBody>
          <a:bodyPr>
            <a:normAutofit/>
          </a:bodyPr>
          <a:lstStyle/>
          <a:p>
            <a:pPr algn="ctr"/>
            <a:r>
              <a:rPr lang="he-IL"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דמות הבוגר מב"ל </a:t>
            </a:r>
            <a:r>
              <a:rPr lang="he-IL" sz="20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(2005-2011)</a:t>
            </a:r>
            <a:endParaRPr lang="he-IL" sz="36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28" name="מציין מיקום תוכן 4"/>
          <p:cNvSpPr txBox="1">
            <a:spLocks/>
          </p:cNvSpPr>
          <p:nvPr/>
        </p:nvSpPr>
        <p:spPr>
          <a:xfrm>
            <a:off x="414676" y="2534476"/>
            <a:ext cx="11127313" cy="4110876"/>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Clr>
                <a:schemeClr val="accent1">
                  <a:lumMod val="50000"/>
                </a:schemeClr>
              </a:buClr>
              <a:buSzPct val="100000"/>
              <a:buFont typeface="Arial" panose="020B0604020202020204" pitchFamily="34" charset="0"/>
              <a:buNone/>
              <a:defRPr/>
            </a:pPr>
            <a:r>
              <a:rPr lang="he-IL" sz="1600" b="1" dirty="0">
                <a:latin typeface="David" panose="020E0502060401010101" pitchFamily="34" charset="-79"/>
                <a:cs typeface="David" panose="020E0502060401010101" pitchFamily="34" charset="-79"/>
              </a:rPr>
              <a:t>מרכיבי האתגר:</a:t>
            </a:r>
          </a:p>
          <a:p>
            <a:pPr>
              <a:lnSpc>
                <a:spcPct val="100000"/>
              </a:lnSpc>
              <a:buClr>
                <a:schemeClr val="accent1">
                  <a:lumMod val="50000"/>
                </a:schemeClr>
              </a:buClr>
              <a:buSzPct val="100000"/>
              <a:defRPr/>
            </a:pPr>
            <a:r>
              <a:rPr lang="he-IL" sz="1600" dirty="0">
                <a:latin typeface="David" panose="020E0502060401010101" pitchFamily="34" charset="-79"/>
                <a:cs typeface="David" panose="020E0502060401010101" pitchFamily="34" charset="-79"/>
              </a:rPr>
              <a:t>תפקוד אפקטיבי ורלוונטי תוך זיהוי מגמות חדשות המציינות שינוי</a:t>
            </a:r>
          </a:p>
          <a:p>
            <a:pPr>
              <a:lnSpc>
                <a:spcPct val="100000"/>
              </a:lnSpc>
              <a:buClr>
                <a:schemeClr val="accent1">
                  <a:lumMod val="50000"/>
                </a:schemeClr>
              </a:buClr>
              <a:buSzPct val="100000"/>
              <a:defRPr/>
            </a:pPr>
            <a:r>
              <a:rPr lang="he-IL" sz="1600" dirty="0">
                <a:latin typeface="David" panose="020E0502060401010101" pitchFamily="34" charset="-79"/>
                <a:cs typeface="David" panose="020E0502060401010101" pitchFamily="34" charset="-79"/>
              </a:rPr>
              <a:t>עיצוב וסיוע בעיצוב תפיסה אסטרטגית, עקרונות פעולה ומדיניות מנחה</a:t>
            </a:r>
          </a:p>
          <a:p>
            <a:pPr>
              <a:lnSpc>
                <a:spcPct val="100000"/>
              </a:lnSpc>
              <a:buClr>
                <a:schemeClr val="accent1">
                  <a:lumMod val="50000"/>
                </a:schemeClr>
              </a:buClr>
              <a:buSzPct val="100000"/>
              <a:defRPr/>
            </a:pPr>
            <a:r>
              <a:rPr lang="he-IL" sz="1600" dirty="0">
                <a:latin typeface="David" panose="020E0502060401010101" pitchFamily="34" charset="-79"/>
                <a:cs typeface="David" panose="020E0502060401010101" pitchFamily="34" charset="-79"/>
              </a:rPr>
              <a:t>עיצוב הנחלת מסר מוביל, ערכים וסטנדרטים, המבטאים את ערכי הארגון, ערכי מערכות הביטחון הלאומי וערכי ישראל כמדינה יהודית ודמוקרטית</a:t>
            </a:r>
          </a:p>
          <a:p>
            <a:pPr>
              <a:lnSpc>
                <a:spcPct val="100000"/>
              </a:lnSpc>
              <a:buClr>
                <a:schemeClr val="accent1">
                  <a:lumMod val="50000"/>
                </a:schemeClr>
              </a:buClr>
              <a:buSzPct val="100000"/>
              <a:defRPr/>
            </a:pPr>
            <a:r>
              <a:rPr lang="he-IL" sz="1600" dirty="0">
                <a:latin typeface="David" panose="020E0502060401010101" pitchFamily="34" charset="-79"/>
                <a:cs typeface="David" panose="020E0502060401010101" pitchFamily="34" charset="-79"/>
              </a:rPr>
              <a:t>ייצוג התחום עליו מופקד הקצין</a:t>
            </a:r>
            <a:r>
              <a:rPr lang="en-US" sz="1600" dirty="0">
                <a:latin typeface="David" panose="020E0502060401010101" pitchFamily="34" charset="-79"/>
                <a:cs typeface="David" panose="020E0502060401010101" pitchFamily="34" charset="-79"/>
              </a:rPr>
              <a:t>/</a:t>
            </a:r>
            <a:r>
              <a:rPr lang="he-IL" sz="1600" dirty="0">
                <a:latin typeface="David" panose="020E0502060401010101" pitchFamily="34" charset="-79"/>
                <a:cs typeface="David" panose="020E0502060401010101" pitchFamily="34" charset="-79"/>
              </a:rPr>
              <a:t>הפקיד הבכיר מול מוקדי השפעה, תוך התמודדות עם הזדמנויות ואתגרים בסביבה הלאומית </a:t>
            </a:r>
            <a:br>
              <a:rPr lang="en-US" sz="1600" dirty="0">
                <a:latin typeface="David" panose="020E0502060401010101" pitchFamily="34" charset="-79"/>
                <a:cs typeface="David" panose="020E0502060401010101" pitchFamily="34" charset="-79"/>
              </a:rPr>
            </a:br>
            <a:r>
              <a:rPr lang="he-IL" sz="1600" dirty="0">
                <a:latin typeface="David" panose="020E0502060401010101" pitchFamily="34" charset="-79"/>
                <a:cs typeface="David" panose="020E0502060401010101" pitchFamily="34" charset="-79"/>
              </a:rPr>
              <a:t>והרב-לאומית, לשם קידום למידה, דיאלוג ושיתוף פעולה בין מערכות הבטל"ם לסביבה ולארגונים אחרים.</a:t>
            </a:r>
          </a:p>
          <a:p>
            <a:pPr>
              <a:lnSpc>
                <a:spcPct val="100000"/>
              </a:lnSpc>
              <a:buClr>
                <a:schemeClr val="accent1">
                  <a:lumMod val="50000"/>
                </a:schemeClr>
              </a:buClr>
              <a:buSzPct val="100000"/>
              <a:defRPr/>
            </a:pPr>
            <a:r>
              <a:rPr lang="he-IL" sz="1600" dirty="0">
                <a:latin typeface="David" panose="020E0502060401010101" pitchFamily="34" charset="-79"/>
                <a:cs typeface="David" panose="020E0502060401010101" pitchFamily="34" charset="-79"/>
              </a:rPr>
              <a:t>רתימת הרמות הממונות לקידום המשימות והנושאים עליהם מופקד</a:t>
            </a:r>
          </a:p>
          <a:p>
            <a:pPr>
              <a:lnSpc>
                <a:spcPct val="100000"/>
              </a:lnSpc>
              <a:buClr>
                <a:schemeClr val="accent1">
                  <a:lumMod val="50000"/>
                </a:schemeClr>
              </a:buClr>
              <a:buSzPct val="100000"/>
              <a:defRPr/>
            </a:pPr>
            <a:r>
              <a:rPr lang="he-IL" sz="1600" dirty="0">
                <a:latin typeface="David" panose="020E0502060401010101" pitchFamily="34" charset="-79"/>
                <a:cs typeface="David" panose="020E0502060401010101" pitchFamily="34" charset="-79"/>
              </a:rPr>
              <a:t>רגישות, אחריות ומחויבות לשיקולים ממלכתיים, ציבוריים ולאומיים</a:t>
            </a:r>
          </a:p>
          <a:p>
            <a:pPr>
              <a:lnSpc>
                <a:spcPct val="100000"/>
              </a:lnSpc>
              <a:buClr>
                <a:schemeClr val="accent1">
                  <a:lumMod val="50000"/>
                </a:schemeClr>
              </a:buClr>
              <a:buSzPct val="100000"/>
              <a:defRPr/>
            </a:pPr>
            <a:r>
              <a:rPr lang="he-IL" sz="1600" dirty="0">
                <a:latin typeface="David" panose="020E0502060401010101" pitchFamily="34" charset="-79"/>
                <a:cs typeface="David" panose="020E0502060401010101" pitchFamily="34" charset="-79"/>
              </a:rPr>
              <a:t>שותפות אקטיבית ומשפיעה בפורומים </a:t>
            </a:r>
            <a:r>
              <a:rPr lang="he-IL" sz="1600" dirty="0" err="1">
                <a:latin typeface="David" panose="020E0502060401010101" pitchFamily="34" charset="-79"/>
                <a:cs typeface="David" panose="020E0502060401010101" pitchFamily="34" charset="-79"/>
              </a:rPr>
              <a:t>חוצי</a:t>
            </a:r>
            <a:r>
              <a:rPr lang="he-IL" sz="1600" dirty="0">
                <a:latin typeface="David" panose="020E0502060401010101" pitchFamily="34" charset="-79"/>
                <a:cs typeface="David" panose="020E0502060401010101" pitchFamily="34" charset="-79"/>
              </a:rPr>
              <a:t> ארגון בישראל, תוך זיהוי פוטנציאל פיתוח וניהול שיתופי פעולה בין ארגונים חדשים</a:t>
            </a:r>
          </a:p>
          <a:p>
            <a:pPr>
              <a:lnSpc>
                <a:spcPct val="100000"/>
              </a:lnSpc>
              <a:buClr>
                <a:schemeClr val="accent1">
                  <a:lumMod val="50000"/>
                </a:schemeClr>
              </a:buClr>
              <a:buSzPct val="100000"/>
              <a:defRPr/>
            </a:pPr>
            <a:r>
              <a:rPr lang="he-IL" sz="1600" dirty="0">
                <a:latin typeface="David" panose="020E0502060401010101" pitchFamily="34" charset="-79"/>
                <a:cs typeface="David" panose="020E0502060401010101" pitchFamily="34" charset="-79"/>
              </a:rPr>
              <a:t>פיתוח ומיסוד תשתיות ידע ותפיסות מקצועיות להובלת שינוי, למידה והשתנות מתמדת</a:t>
            </a:r>
          </a:p>
          <a:p>
            <a:pPr>
              <a:lnSpc>
                <a:spcPct val="100000"/>
              </a:lnSpc>
              <a:buClr>
                <a:schemeClr val="accent1">
                  <a:lumMod val="50000"/>
                </a:schemeClr>
              </a:buClr>
              <a:buSzPct val="100000"/>
              <a:defRPr/>
            </a:pPr>
            <a:r>
              <a:rPr lang="he-IL" sz="1600" dirty="0">
                <a:latin typeface="David" panose="020E0502060401010101" pitchFamily="34" charset="-79"/>
                <a:cs typeface="David" panose="020E0502060401010101" pitchFamily="34" charset="-79"/>
              </a:rPr>
              <a:t>ייזום, הטמעה, אינטגרציה ובקרה של תהליכי ניהול, </a:t>
            </a:r>
            <a:r>
              <a:rPr lang="he-IL" sz="1600" dirty="0" err="1">
                <a:latin typeface="David" panose="020E0502060401010101" pitchFamily="34" charset="-79"/>
                <a:cs typeface="David" panose="020E0502060401010101" pitchFamily="34" charset="-79"/>
              </a:rPr>
              <a:t>תעדוף</a:t>
            </a:r>
            <a:r>
              <a:rPr lang="he-IL" sz="1600" dirty="0">
                <a:latin typeface="David" panose="020E0502060401010101" pitchFamily="34" charset="-79"/>
                <a:cs typeface="David" panose="020E0502060401010101" pitchFamily="34" charset="-79"/>
              </a:rPr>
              <a:t> משאבים ויכולות ארגוניות</a:t>
            </a:r>
            <a:endParaRPr lang="he-IL" sz="1800" dirty="0">
              <a:latin typeface="David" panose="020E0502060401010101" pitchFamily="34" charset="-79"/>
              <a:cs typeface="David" panose="020E0502060401010101" pitchFamily="34" charset="-79"/>
            </a:endParaRPr>
          </a:p>
          <a:p>
            <a:pPr marL="0" indent="0">
              <a:lnSpc>
                <a:spcPct val="150000"/>
              </a:lnSpc>
              <a:buClr>
                <a:schemeClr val="accent1">
                  <a:lumMod val="50000"/>
                </a:schemeClr>
              </a:buClr>
              <a:buSzPct val="100000"/>
              <a:buFont typeface="Arial" panose="020B0604020202020204" pitchFamily="34" charset="0"/>
              <a:buNone/>
              <a:defRPr/>
            </a:pPr>
            <a:endParaRPr lang="he-IL" sz="1800" dirty="0">
              <a:latin typeface="David" panose="020E0502060401010101" pitchFamily="34" charset="-79"/>
              <a:cs typeface="David" panose="020E0502060401010101" pitchFamily="34" charset="-79"/>
            </a:endParaRPr>
          </a:p>
          <a:p>
            <a:pPr>
              <a:lnSpc>
                <a:spcPct val="150000"/>
              </a:lnSpc>
              <a:buClr>
                <a:schemeClr val="accent1">
                  <a:lumMod val="50000"/>
                </a:schemeClr>
              </a:buClr>
              <a:buSzPct val="100000"/>
              <a:defRPr/>
            </a:pPr>
            <a:endParaRPr lang="he-IL" sz="1800" dirty="0">
              <a:latin typeface="David" panose="020E0502060401010101" pitchFamily="34" charset="-79"/>
              <a:cs typeface="David" panose="020E0502060401010101" pitchFamily="34" charset="-79"/>
            </a:endParaRPr>
          </a:p>
          <a:p>
            <a:pPr marL="0" indent="0">
              <a:lnSpc>
                <a:spcPct val="150000"/>
              </a:lnSpc>
              <a:buClr>
                <a:schemeClr val="accent1">
                  <a:lumMod val="50000"/>
                </a:schemeClr>
              </a:buClr>
              <a:buSzPct val="100000"/>
              <a:buFont typeface="Arial" panose="020B0604020202020204" pitchFamily="34" charset="0"/>
              <a:buNone/>
              <a:defRPr/>
            </a:pPr>
            <a:endParaRPr lang="he-IL" sz="2400" b="1" dirty="0">
              <a:latin typeface="David" panose="020E0502060401010101" pitchFamily="34" charset="-79"/>
              <a:cs typeface="David" panose="020E0502060401010101" pitchFamily="34" charset="-79"/>
            </a:endParaRPr>
          </a:p>
          <a:p>
            <a:pPr marL="0" indent="0">
              <a:lnSpc>
                <a:spcPct val="200000"/>
              </a:lnSpc>
              <a:buClr>
                <a:schemeClr val="accent1">
                  <a:lumMod val="50000"/>
                </a:schemeClr>
              </a:buClr>
              <a:buSzPct val="100000"/>
              <a:buFont typeface="Arial" panose="020B0604020202020204" pitchFamily="34" charset="0"/>
              <a:buNone/>
              <a:defRPr/>
            </a:pPr>
            <a:endParaRPr lang="he-IL" sz="2400" dirty="0">
              <a:latin typeface="David" panose="020E0502060401010101" pitchFamily="34" charset="-79"/>
              <a:cs typeface="David" panose="020E0502060401010101" pitchFamily="34" charset="-79"/>
            </a:endParaRPr>
          </a:p>
          <a:p>
            <a:pPr marL="0" indent="0">
              <a:lnSpc>
                <a:spcPct val="200000"/>
              </a:lnSpc>
              <a:buClr>
                <a:schemeClr val="accent1">
                  <a:lumMod val="50000"/>
                </a:schemeClr>
              </a:buClr>
              <a:buSzPct val="100000"/>
              <a:buFont typeface="Arial" panose="020B0604020202020204" pitchFamily="34" charset="0"/>
              <a:buNone/>
              <a:defRPr/>
            </a:pPr>
            <a:endParaRPr lang="he-IL" sz="2400" dirty="0">
              <a:latin typeface="David" panose="020E0502060401010101" pitchFamily="34" charset="-79"/>
              <a:cs typeface="David" panose="020E0502060401010101" pitchFamily="34" charset="-79"/>
            </a:endParaRPr>
          </a:p>
          <a:p>
            <a:pPr marL="0" indent="0">
              <a:lnSpc>
                <a:spcPct val="200000"/>
              </a:lnSpc>
              <a:buClr>
                <a:schemeClr val="accent1">
                  <a:lumMod val="50000"/>
                </a:schemeClr>
              </a:buClr>
              <a:buSzPct val="100000"/>
              <a:buFont typeface="Arial" panose="020B0604020202020204" pitchFamily="34" charset="0"/>
              <a:buNone/>
              <a:defRPr/>
            </a:pPr>
            <a:endParaRPr lang="he-IL" sz="2400" dirty="0">
              <a:latin typeface="David" panose="020E0502060401010101" pitchFamily="34" charset="-79"/>
              <a:cs typeface="David" panose="020E0502060401010101" pitchFamily="34" charset="-79"/>
            </a:endParaRPr>
          </a:p>
          <a:p>
            <a:pPr marL="319088" lvl="1" indent="-319088">
              <a:lnSpc>
                <a:spcPct val="150000"/>
              </a:lnSpc>
              <a:spcBef>
                <a:spcPts val="700"/>
              </a:spcBef>
              <a:buClr>
                <a:schemeClr val="accent1">
                  <a:lumMod val="50000"/>
                </a:schemeClr>
              </a:buClr>
              <a:buSzPct val="100000"/>
              <a:defRPr/>
            </a:pPr>
            <a:endParaRPr lang="he-IL" sz="1800" dirty="0">
              <a:latin typeface="David" panose="020E0502060401010101" pitchFamily="34" charset="-79"/>
              <a:cs typeface="David" panose="020E0502060401010101" pitchFamily="34" charset="-79"/>
            </a:endParaRPr>
          </a:p>
          <a:p>
            <a:pPr>
              <a:lnSpc>
                <a:spcPct val="150000"/>
              </a:lnSpc>
              <a:buClr>
                <a:schemeClr val="accent1">
                  <a:lumMod val="50000"/>
                </a:schemeClr>
              </a:buClr>
              <a:buSzPct val="100000"/>
              <a:defRPr/>
            </a:pPr>
            <a:endParaRPr lang="he-IL" sz="1800" dirty="0">
              <a:latin typeface="David" panose="020E0502060401010101" pitchFamily="34" charset="-79"/>
              <a:cs typeface="David" panose="020E0502060401010101" pitchFamily="34" charset="-79"/>
            </a:endParaRPr>
          </a:p>
          <a:p>
            <a:pPr>
              <a:lnSpc>
                <a:spcPct val="150000"/>
              </a:lnSpc>
              <a:buClr>
                <a:schemeClr val="accent1">
                  <a:lumMod val="50000"/>
                </a:schemeClr>
              </a:buClr>
              <a:buSzPct val="100000"/>
              <a:defRPr/>
            </a:pPr>
            <a:endParaRPr lang="he-IL" sz="1800" dirty="0">
              <a:latin typeface="David" panose="020E0502060401010101" pitchFamily="34" charset="-79"/>
              <a:cs typeface="David" panose="020E0502060401010101" pitchFamily="34" charset="-79"/>
            </a:endParaRPr>
          </a:p>
        </p:txBody>
      </p:sp>
      <p:sp>
        <p:nvSpPr>
          <p:cNvPr id="29" name="מלבן מעוגל 1"/>
          <p:cNvSpPr/>
          <p:nvPr/>
        </p:nvSpPr>
        <p:spPr>
          <a:xfrm>
            <a:off x="2333893" y="1474854"/>
            <a:ext cx="7560840" cy="1113769"/>
          </a:xfrm>
          <a:prstGeom prst="roundRect">
            <a:avLst/>
          </a:prstGeom>
        </p:spPr>
        <p:style>
          <a:lnRef idx="3">
            <a:schemeClr val="lt1"/>
          </a:lnRef>
          <a:fillRef idx="1">
            <a:schemeClr val="accent1"/>
          </a:fillRef>
          <a:effectRef idx="1">
            <a:schemeClr val="accent1"/>
          </a:effectRef>
          <a:fontRef idx="minor">
            <a:schemeClr val="lt1"/>
          </a:fontRef>
        </p:style>
        <p:txBody>
          <a:bodyPr rtlCol="1" anchor="ctr"/>
          <a:lstStyle/>
          <a:p>
            <a:pPr algn="ctr"/>
            <a:r>
              <a:rPr lang="he-IL" b="1" dirty="0">
                <a:solidFill>
                  <a:schemeClr val="bg1"/>
                </a:solidFill>
                <a:latin typeface="David" panose="020E0502060401010101" pitchFamily="34" charset="-79"/>
                <a:cs typeface="David" panose="020E0502060401010101" pitchFamily="34" charset="-79"/>
              </a:rPr>
              <a:t>הדרג הבכיר בביטחון לאומי- מהות האתגר:</a:t>
            </a:r>
          </a:p>
          <a:p>
            <a:pPr marL="85725">
              <a:lnSpc>
                <a:spcPct val="150000"/>
              </a:lnSpc>
            </a:pPr>
            <a:r>
              <a:rPr lang="he-IL" sz="1600" dirty="0">
                <a:solidFill>
                  <a:schemeClr val="bg1"/>
                </a:solidFill>
                <a:latin typeface="David" panose="020E0502060401010101" pitchFamily="34" charset="-79"/>
                <a:cs typeface="David" panose="020E0502060401010101" pitchFamily="34" charset="-79"/>
              </a:rPr>
              <a:t>דרג בעל סמכות, אחריות, מוטת שליטה וממשקים לאומיים. מנהיג, מתכלל ומנהל התמודדות מערכת הבטל"ם שבתחומו. </a:t>
            </a:r>
            <a:r>
              <a:rPr lang="he-IL" sz="1600" dirty="0">
                <a:solidFill>
                  <a:schemeClr val="bg1"/>
                </a:solidFill>
                <a:latin typeface="David" panose="020E0502060401010101" pitchFamily="34" charset="-79"/>
                <a:cs typeface="David" panose="020E0502060401010101" pitchFamily="34" charset="-79"/>
                <a:sym typeface="Wingdings" panose="05000000000000000000" pitchFamily="2" charset="2"/>
              </a:rPr>
              <a:t>שותף ומסייע, במישרין ובעקיפין, בקידום מטרות מדינת ישראל</a:t>
            </a:r>
            <a:endParaRPr lang="he-IL" sz="1600" dirty="0">
              <a:solidFill>
                <a:schemeClr val="bg1"/>
              </a:solidFill>
            </a:endParaRPr>
          </a:p>
        </p:txBody>
      </p:sp>
      <p:sp>
        <p:nvSpPr>
          <p:cNvPr id="30" name="אליפסה 29"/>
          <p:cNvSpPr/>
          <p:nvPr/>
        </p:nvSpPr>
        <p:spPr>
          <a:xfrm rot="20975496">
            <a:off x="182030" y="562567"/>
            <a:ext cx="1899575" cy="573081"/>
          </a:xfrm>
          <a:prstGeom prst="ellipse">
            <a:avLst/>
          </a:prstGeom>
          <a:solidFill>
            <a:srgbClr val="C00000"/>
          </a:solidFill>
        </p:spPr>
        <p:style>
          <a:lnRef idx="0">
            <a:schemeClr val="accent1"/>
          </a:lnRef>
          <a:fillRef idx="3">
            <a:schemeClr val="accent1"/>
          </a:fillRef>
          <a:effectRef idx="3">
            <a:schemeClr val="accent1"/>
          </a:effectRef>
          <a:fontRef idx="minor">
            <a:schemeClr val="lt1"/>
          </a:fontRef>
        </p:style>
        <p:txBody>
          <a:bodyPr rtlCol="1" anchor="ctr"/>
          <a:lstStyle/>
          <a:p>
            <a:pPr algn="ctr"/>
            <a:r>
              <a:rPr lang="he-IL" b="1" dirty="0">
                <a:latin typeface="David" panose="020E0502060401010101" pitchFamily="34" charset="-79"/>
                <a:cs typeface="David" panose="020E0502060401010101" pitchFamily="34" charset="-79"/>
              </a:rPr>
              <a:t>עד </a:t>
            </a:r>
            <a:br>
              <a:rPr lang="en-US" b="1" dirty="0">
                <a:latin typeface="David" panose="020E0502060401010101" pitchFamily="34" charset="-79"/>
                <a:cs typeface="David" panose="020E0502060401010101" pitchFamily="34" charset="-79"/>
              </a:rPr>
            </a:br>
            <a:r>
              <a:rPr lang="he-IL" b="1" dirty="0">
                <a:latin typeface="David" panose="020E0502060401010101" pitchFamily="34" charset="-79"/>
                <a:cs typeface="David" panose="020E0502060401010101" pitchFamily="34" charset="-79"/>
              </a:rPr>
              <a:t>יוסי </a:t>
            </a:r>
            <a:r>
              <a:rPr lang="he-IL" b="1" dirty="0" err="1">
                <a:latin typeface="David" panose="020E0502060401010101" pitchFamily="34" charset="-79"/>
                <a:cs typeface="David" panose="020E0502060401010101" pitchFamily="34" charset="-79"/>
              </a:rPr>
              <a:t>ביידץ</a:t>
            </a:r>
            <a:endParaRPr lang="he-IL" b="1"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42409542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כותרת 1"/>
          <p:cNvSpPr>
            <a:spLocks noGrp="1"/>
          </p:cNvSpPr>
          <p:nvPr>
            <p:ph type="title" idx="4294967295"/>
          </p:nvPr>
        </p:nvSpPr>
        <p:spPr>
          <a:xfrm>
            <a:off x="877528" y="186327"/>
            <a:ext cx="10515600" cy="1325563"/>
          </a:xfrm>
        </p:spPr>
        <p:txBody>
          <a:bodyPr>
            <a:normAutofit/>
          </a:bodyPr>
          <a:lstStyle/>
          <a:p>
            <a:pPr algn="ctr"/>
            <a:r>
              <a:rPr lang="he-IL"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דמות הבוגר מב"ל </a:t>
            </a:r>
            <a:r>
              <a:rPr lang="he-IL" sz="28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(2005-2011)</a:t>
            </a:r>
            <a:endParaRPr lang="he-IL"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4" name="טבעת 5"/>
          <p:cNvSpPr/>
          <p:nvPr/>
        </p:nvSpPr>
        <p:spPr>
          <a:xfrm>
            <a:off x="3342513" y="1278000"/>
            <a:ext cx="5580000" cy="5580000"/>
          </a:xfrm>
          <a:prstGeom prst="donut">
            <a:avLst>
              <a:gd name="adj" fmla="val 8190"/>
            </a:avLst>
          </a:prstGeom>
          <a:solidFill>
            <a:schemeClr val="bg1">
              <a:lumMod val="85000"/>
            </a:schemeClr>
          </a:solidFill>
        </p:spPr>
        <p:style>
          <a:lnRef idx="0">
            <a:schemeClr val="accent1"/>
          </a:lnRef>
          <a:fillRef idx="3">
            <a:schemeClr val="accent1"/>
          </a:fillRef>
          <a:effectRef idx="3">
            <a:schemeClr val="accent1"/>
          </a:effectRef>
          <a:fontRef idx="minor">
            <a:schemeClr val="lt1"/>
          </a:fontRef>
        </p:style>
        <p:txBody>
          <a:bodyPr rtlCol="1" anchor="ctr"/>
          <a:lstStyle/>
          <a:p>
            <a:pPr algn="ctr"/>
            <a:endParaRPr lang="he-IL">
              <a:solidFill>
                <a:schemeClr val="tx1"/>
              </a:solidFill>
            </a:endParaRPr>
          </a:p>
        </p:txBody>
      </p:sp>
      <p:sp>
        <p:nvSpPr>
          <p:cNvPr id="5" name="אליפסה 4"/>
          <p:cNvSpPr/>
          <p:nvPr/>
        </p:nvSpPr>
        <p:spPr>
          <a:xfrm>
            <a:off x="5091579" y="3016825"/>
            <a:ext cx="2052000" cy="2052000"/>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1" anchor="ctr"/>
          <a:lstStyle/>
          <a:p>
            <a:pPr algn="ctr"/>
            <a:endParaRPr lang="he-IL"/>
          </a:p>
        </p:txBody>
      </p:sp>
      <p:sp>
        <p:nvSpPr>
          <p:cNvPr id="6" name="TextBox 5"/>
          <p:cNvSpPr txBox="1"/>
          <p:nvPr/>
        </p:nvSpPr>
        <p:spPr>
          <a:xfrm>
            <a:off x="5283692" y="3146635"/>
            <a:ext cx="1633230" cy="1661026"/>
          </a:xfrm>
          <a:prstGeom prst="rect">
            <a:avLst/>
          </a:prstGeom>
          <a:noFill/>
        </p:spPr>
        <p:txBody>
          <a:bodyPr wrap="square" lIns="0" tIns="0" rIns="0" bIns="0" rtlCol="1">
            <a:noAutofit/>
          </a:bodyPr>
          <a:lstStyle/>
          <a:p>
            <a:pPr algn="ctr"/>
            <a:r>
              <a:rPr lang="he-IL" b="1" dirty="0">
                <a:latin typeface="David" panose="020E0502060401010101" pitchFamily="34" charset="-79"/>
                <a:cs typeface="David" panose="020E0502060401010101" pitchFamily="34" charset="-79"/>
              </a:rPr>
              <a:t>ערכים</a:t>
            </a:r>
            <a:endParaRPr lang="he-IL" sz="1200" b="1" dirty="0">
              <a:latin typeface="David" panose="020E0502060401010101" pitchFamily="34" charset="-79"/>
              <a:cs typeface="David" panose="020E0502060401010101" pitchFamily="34" charset="-79"/>
            </a:endParaRPr>
          </a:p>
          <a:p>
            <a:pPr marL="180975" indent="-95250">
              <a:buFont typeface="Arial" panose="020B0604020202020204" pitchFamily="34" charset="0"/>
              <a:buChar char="•"/>
            </a:pPr>
            <a:r>
              <a:rPr lang="he-IL" sz="1000" dirty="0">
                <a:latin typeface="David" panose="020E0502060401010101" pitchFamily="34" charset="-79"/>
                <a:cs typeface="David" panose="020E0502060401010101" pitchFamily="34" charset="-79"/>
              </a:rPr>
              <a:t>הקשבה וכבוד לזולת</a:t>
            </a:r>
          </a:p>
          <a:p>
            <a:pPr marL="180975" indent="-95250">
              <a:buFont typeface="Arial" panose="020B0604020202020204" pitchFamily="34" charset="0"/>
              <a:buChar char="•"/>
            </a:pPr>
            <a:r>
              <a:rPr lang="he-IL" sz="1000" dirty="0">
                <a:latin typeface="David" panose="020E0502060401010101" pitchFamily="34" charset="-79"/>
                <a:cs typeface="David" panose="020E0502060401010101" pitchFamily="34" charset="-79"/>
              </a:rPr>
              <a:t>מכוונות לעיצוב והשפעה</a:t>
            </a:r>
          </a:p>
          <a:p>
            <a:pPr marL="180975" indent="-95250">
              <a:buFont typeface="Arial" panose="020B0604020202020204" pitchFamily="34" charset="0"/>
              <a:buChar char="•"/>
            </a:pPr>
            <a:r>
              <a:rPr lang="he-IL" sz="1000" dirty="0">
                <a:latin typeface="David" panose="020E0502060401010101" pitchFamily="34" charset="-79"/>
                <a:cs typeface="David" panose="020E0502060401010101" pitchFamily="34" charset="-79"/>
              </a:rPr>
              <a:t>אינטגריטי</a:t>
            </a:r>
          </a:p>
          <a:p>
            <a:pPr marL="180975" indent="-95250">
              <a:buFont typeface="Arial" panose="020B0604020202020204" pitchFamily="34" charset="0"/>
              <a:buChar char="•"/>
            </a:pPr>
            <a:r>
              <a:rPr lang="he-IL" sz="1000" dirty="0">
                <a:latin typeface="David" panose="020E0502060401010101" pitchFamily="34" charset="-79"/>
                <a:cs typeface="David" panose="020E0502060401010101" pitchFamily="34" charset="-79"/>
              </a:rPr>
              <a:t>הזדהות עם המערכת, בצד פתיחות לבחינת הנחות יסוד</a:t>
            </a:r>
          </a:p>
          <a:p>
            <a:pPr marL="180975" indent="-95250">
              <a:buFont typeface="Arial" panose="020B0604020202020204" pitchFamily="34" charset="0"/>
              <a:buChar char="•"/>
            </a:pPr>
            <a:r>
              <a:rPr lang="he-IL" sz="1000" dirty="0">
                <a:latin typeface="David" panose="020E0502060401010101" pitchFamily="34" charset="-79"/>
                <a:cs typeface="David" panose="020E0502060401010101" pitchFamily="34" charset="-79"/>
              </a:rPr>
              <a:t>גישה ממלכתית ומערכתית</a:t>
            </a:r>
          </a:p>
          <a:p>
            <a:pPr marL="180975" indent="-95250">
              <a:buFont typeface="Arial" panose="020B0604020202020204" pitchFamily="34" charset="0"/>
              <a:buChar char="•"/>
            </a:pPr>
            <a:r>
              <a:rPr lang="he-IL" sz="1000" dirty="0">
                <a:latin typeface="David" panose="020E0502060401010101" pitchFamily="34" charset="-79"/>
                <a:cs typeface="David" panose="020E0502060401010101" pitchFamily="34" charset="-79"/>
              </a:rPr>
              <a:t>אומץ להכריע ולהוביל ע"פ דרכו</a:t>
            </a:r>
          </a:p>
          <a:p>
            <a:pPr marL="180975" indent="-95250">
              <a:buFont typeface="Arial" panose="020B0604020202020204" pitchFamily="34" charset="0"/>
              <a:buChar char="•"/>
            </a:pPr>
            <a:r>
              <a:rPr lang="he-IL" sz="1000" dirty="0">
                <a:latin typeface="David" panose="020E0502060401010101" pitchFamily="34" charset="-79"/>
                <a:cs typeface="David" panose="020E0502060401010101" pitchFamily="34" charset="-79"/>
              </a:rPr>
              <a:t>מחויבות ללמידה והתפתחות</a:t>
            </a:r>
          </a:p>
          <a:p>
            <a:pPr marL="180975" indent="-95250">
              <a:buFont typeface="Arial" panose="020B0604020202020204" pitchFamily="34" charset="0"/>
              <a:buChar char="•"/>
            </a:pPr>
            <a:r>
              <a:rPr lang="he-IL" sz="1000" dirty="0">
                <a:latin typeface="David" panose="020E0502060401010101" pitchFamily="34" charset="-79"/>
                <a:cs typeface="David" panose="020E0502060401010101" pitchFamily="34" charset="-79"/>
              </a:rPr>
              <a:t>קשב לערכים אוניברסליים</a:t>
            </a:r>
            <a:endParaRPr lang="he-IL" sz="1050" dirty="0">
              <a:latin typeface="David" panose="020E0502060401010101" pitchFamily="34" charset="-79"/>
              <a:cs typeface="David" panose="020E0502060401010101" pitchFamily="34" charset="-79"/>
            </a:endParaRPr>
          </a:p>
        </p:txBody>
      </p:sp>
      <p:cxnSp>
        <p:nvCxnSpPr>
          <p:cNvPr id="7" name="מחבר ישר 6"/>
          <p:cNvCxnSpPr/>
          <p:nvPr/>
        </p:nvCxnSpPr>
        <p:spPr>
          <a:xfrm flipV="1">
            <a:off x="6124835" y="1705323"/>
            <a:ext cx="7255" cy="1296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מחבר ישר 7"/>
          <p:cNvCxnSpPr/>
          <p:nvPr/>
        </p:nvCxnSpPr>
        <p:spPr>
          <a:xfrm>
            <a:off x="7033150" y="4476268"/>
            <a:ext cx="1152000" cy="725548"/>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מחבר ישר 8"/>
          <p:cNvCxnSpPr/>
          <p:nvPr/>
        </p:nvCxnSpPr>
        <p:spPr>
          <a:xfrm flipH="1">
            <a:off x="4091677" y="4503002"/>
            <a:ext cx="1116000" cy="720080"/>
          </a:xfrm>
          <a:prstGeom prst="line">
            <a:avLst/>
          </a:prstGeom>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6097082" y="2249488"/>
            <a:ext cx="1539921" cy="360040"/>
          </a:xfrm>
          <a:prstGeom prst="rect">
            <a:avLst/>
          </a:prstGeom>
          <a:noFill/>
        </p:spPr>
        <p:txBody>
          <a:bodyPr wrap="square" lIns="0" tIns="0" rIns="0" bIns="0" rtlCol="1">
            <a:noAutofit/>
          </a:bodyPr>
          <a:lstStyle/>
          <a:p>
            <a:pPr marL="180975" indent="-95250">
              <a:buFont typeface="Arial" panose="020B0604020202020204" pitchFamily="34" charset="0"/>
              <a:buChar char="•"/>
            </a:pPr>
            <a:r>
              <a:rPr lang="he-IL" sz="1000" dirty="0">
                <a:latin typeface="David" panose="020E0502060401010101" pitchFamily="34" charset="-79"/>
                <a:cs typeface="David" panose="020E0502060401010101" pitchFamily="34" charset="-79"/>
              </a:rPr>
              <a:t>הבנת מורכבות וראיה רב- </a:t>
            </a:r>
            <a:r>
              <a:rPr lang="he-IL" sz="1000" dirty="0" err="1">
                <a:latin typeface="David" panose="020E0502060401010101" pitchFamily="34" charset="-79"/>
                <a:cs typeface="David" panose="020E0502060401010101" pitchFamily="34" charset="-79"/>
              </a:rPr>
              <a:t>מימדית</a:t>
            </a:r>
            <a:r>
              <a:rPr lang="he-IL" sz="1000" dirty="0">
                <a:latin typeface="David" panose="020E0502060401010101" pitchFamily="34" charset="-79"/>
                <a:cs typeface="David" panose="020E0502060401010101" pitchFamily="34" charset="-79"/>
              </a:rPr>
              <a:t> ורב תחומית</a:t>
            </a:r>
          </a:p>
          <a:p>
            <a:pPr marL="85725"/>
            <a:endParaRPr lang="he-IL" sz="1050" dirty="0">
              <a:latin typeface="David" panose="020E0502060401010101" pitchFamily="34" charset="-79"/>
              <a:cs typeface="David" panose="020E0502060401010101" pitchFamily="34" charset="-79"/>
            </a:endParaRPr>
          </a:p>
        </p:txBody>
      </p:sp>
      <p:sp>
        <p:nvSpPr>
          <p:cNvPr id="11" name="TextBox 10"/>
          <p:cNvSpPr txBox="1"/>
          <p:nvPr/>
        </p:nvSpPr>
        <p:spPr>
          <a:xfrm>
            <a:off x="4468651" y="2244646"/>
            <a:ext cx="1539921" cy="206690"/>
          </a:xfrm>
          <a:prstGeom prst="rect">
            <a:avLst/>
          </a:prstGeom>
          <a:noFill/>
        </p:spPr>
        <p:txBody>
          <a:bodyPr wrap="square" lIns="0" tIns="0" rIns="0" bIns="0" rtlCol="1">
            <a:noAutofit/>
          </a:bodyPr>
          <a:lstStyle/>
          <a:p>
            <a:pPr marL="180975" indent="-95250">
              <a:buFont typeface="Arial" panose="020B0604020202020204" pitchFamily="34" charset="0"/>
              <a:buChar char="•"/>
            </a:pPr>
            <a:r>
              <a:rPr lang="he-IL" sz="1000" dirty="0">
                <a:latin typeface="David" panose="020E0502060401010101" pitchFamily="34" charset="-79"/>
                <a:cs typeface="David" panose="020E0502060401010101" pitchFamily="34" charset="-79"/>
              </a:rPr>
              <a:t>יכולת לשמש דמות ייצוגית ברמה לאומית</a:t>
            </a:r>
          </a:p>
          <a:p>
            <a:pPr marL="85725"/>
            <a:endParaRPr lang="he-IL" sz="1000" dirty="0">
              <a:latin typeface="David" panose="020E0502060401010101" pitchFamily="34" charset="-79"/>
              <a:cs typeface="David" panose="020E0502060401010101" pitchFamily="34" charset="-79"/>
            </a:endParaRPr>
          </a:p>
          <a:p>
            <a:pPr marL="85725"/>
            <a:endParaRPr lang="he-IL" sz="1050" dirty="0">
              <a:latin typeface="David" panose="020E0502060401010101" pitchFamily="34" charset="-79"/>
              <a:cs typeface="David" panose="020E0502060401010101" pitchFamily="34" charset="-79"/>
            </a:endParaRPr>
          </a:p>
        </p:txBody>
      </p:sp>
      <p:sp>
        <p:nvSpPr>
          <p:cNvPr id="12" name="TextBox 11"/>
          <p:cNvSpPr txBox="1"/>
          <p:nvPr/>
        </p:nvSpPr>
        <p:spPr>
          <a:xfrm>
            <a:off x="6457122" y="2734186"/>
            <a:ext cx="1539921" cy="364882"/>
          </a:xfrm>
          <a:prstGeom prst="rect">
            <a:avLst/>
          </a:prstGeom>
          <a:noFill/>
        </p:spPr>
        <p:txBody>
          <a:bodyPr wrap="square" lIns="0" tIns="0" rIns="0" bIns="0" rtlCol="1">
            <a:noAutofit/>
          </a:bodyPr>
          <a:lstStyle/>
          <a:p>
            <a:pPr marL="180975" indent="-95250">
              <a:buFont typeface="Arial" panose="020B0604020202020204" pitchFamily="34" charset="0"/>
              <a:buChar char="•"/>
            </a:pPr>
            <a:r>
              <a:rPr lang="he-IL" sz="1000" dirty="0">
                <a:latin typeface="David" panose="020E0502060401010101" pitchFamily="34" charset="-79"/>
                <a:cs typeface="David" panose="020E0502060401010101" pitchFamily="34" charset="-79"/>
              </a:rPr>
              <a:t>הערכת משמעויות למהלכים ארגוניים בסביבה משתנה</a:t>
            </a:r>
          </a:p>
          <a:p>
            <a:pPr marL="85725"/>
            <a:endParaRPr lang="he-IL" sz="1050" dirty="0">
              <a:latin typeface="David" panose="020E0502060401010101" pitchFamily="34" charset="-79"/>
              <a:cs typeface="David" panose="020E0502060401010101" pitchFamily="34" charset="-79"/>
            </a:endParaRPr>
          </a:p>
        </p:txBody>
      </p:sp>
      <p:sp>
        <p:nvSpPr>
          <p:cNvPr id="13" name="TextBox 12"/>
          <p:cNvSpPr txBox="1"/>
          <p:nvPr/>
        </p:nvSpPr>
        <p:spPr>
          <a:xfrm>
            <a:off x="6937234" y="3223727"/>
            <a:ext cx="1369875" cy="296417"/>
          </a:xfrm>
          <a:prstGeom prst="rect">
            <a:avLst/>
          </a:prstGeom>
          <a:noFill/>
        </p:spPr>
        <p:txBody>
          <a:bodyPr wrap="square" lIns="0" tIns="0" rIns="0" bIns="0" rtlCol="1">
            <a:noAutofit/>
          </a:bodyPr>
          <a:lstStyle/>
          <a:p>
            <a:pPr marL="180975" indent="-95250">
              <a:buFont typeface="Arial" panose="020B0604020202020204" pitchFamily="34" charset="0"/>
              <a:buChar char="•"/>
            </a:pPr>
            <a:r>
              <a:rPr lang="he-IL" sz="1000" dirty="0">
                <a:latin typeface="David" panose="020E0502060401010101" pitchFamily="34" charset="-79"/>
                <a:cs typeface="David" panose="020E0502060401010101" pitchFamily="34" charset="-79"/>
              </a:rPr>
              <a:t>יכולת לזהות מגמות, </a:t>
            </a:r>
            <a:br>
              <a:rPr lang="en-US" sz="1000" dirty="0">
                <a:latin typeface="David" panose="020E0502060401010101" pitchFamily="34" charset="-79"/>
                <a:cs typeface="David" panose="020E0502060401010101" pitchFamily="34" charset="-79"/>
              </a:rPr>
            </a:br>
            <a:r>
              <a:rPr lang="he-IL" sz="1000" dirty="0">
                <a:latin typeface="David" panose="020E0502060401010101" pitchFamily="34" charset="-79"/>
                <a:cs typeface="David" panose="020E0502060401010101" pitchFamily="34" charset="-79"/>
              </a:rPr>
              <a:t>איומים ומשברים </a:t>
            </a:r>
            <a:r>
              <a:rPr lang="he-IL" sz="1000" dirty="0" err="1">
                <a:latin typeface="David" panose="020E0502060401010101" pitchFamily="34" charset="-79"/>
                <a:cs typeface="David" panose="020E0502060401010101" pitchFamily="34" charset="-79"/>
              </a:rPr>
              <a:t>באיבם</a:t>
            </a:r>
            <a:endParaRPr lang="he-IL" sz="1000" dirty="0">
              <a:latin typeface="David" panose="020E0502060401010101" pitchFamily="34" charset="-79"/>
              <a:cs typeface="David" panose="020E0502060401010101" pitchFamily="34" charset="-79"/>
            </a:endParaRPr>
          </a:p>
          <a:p>
            <a:pPr marL="85725"/>
            <a:endParaRPr lang="he-IL" sz="1050" dirty="0">
              <a:latin typeface="David" panose="020E0502060401010101" pitchFamily="34" charset="-79"/>
              <a:cs typeface="David" panose="020E0502060401010101" pitchFamily="34" charset="-79"/>
            </a:endParaRPr>
          </a:p>
        </p:txBody>
      </p:sp>
      <p:sp>
        <p:nvSpPr>
          <p:cNvPr id="14" name="TextBox 13"/>
          <p:cNvSpPr txBox="1"/>
          <p:nvPr/>
        </p:nvSpPr>
        <p:spPr>
          <a:xfrm>
            <a:off x="6889170" y="3644801"/>
            <a:ext cx="1539921" cy="275386"/>
          </a:xfrm>
          <a:prstGeom prst="rect">
            <a:avLst/>
          </a:prstGeom>
          <a:noFill/>
        </p:spPr>
        <p:txBody>
          <a:bodyPr wrap="square" lIns="0" tIns="0" rIns="0" bIns="0" rtlCol="1">
            <a:noAutofit/>
          </a:bodyPr>
          <a:lstStyle/>
          <a:p>
            <a:pPr marL="180975" indent="-95250">
              <a:buFont typeface="Arial" panose="020B0604020202020204" pitchFamily="34" charset="0"/>
              <a:buChar char="•"/>
            </a:pPr>
            <a:r>
              <a:rPr lang="he-IL" sz="1000" dirty="0">
                <a:latin typeface="David" panose="020E0502060401010101" pitchFamily="34" charset="-79"/>
                <a:cs typeface="David" panose="020E0502060401010101" pitchFamily="34" charset="-79"/>
              </a:rPr>
              <a:t>חשיבה פורצת מסגרות ותבניות</a:t>
            </a:r>
          </a:p>
          <a:p>
            <a:pPr marL="85725"/>
            <a:endParaRPr lang="he-IL" sz="1050" dirty="0">
              <a:latin typeface="David" panose="020E0502060401010101" pitchFamily="34" charset="-79"/>
              <a:cs typeface="David" panose="020E0502060401010101" pitchFamily="34" charset="-79"/>
            </a:endParaRPr>
          </a:p>
        </p:txBody>
      </p:sp>
      <p:sp>
        <p:nvSpPr>
          <p:cNvPr id="15" name="TextBox 14"/>
          <p:cNvSpPr txBox="1"/>
          <p:nvPr/>
        </p:nvSpPr>
        <p:spPr>
          <a:xfrm>
            <a:off x="6889170" y="4044846"/>
            <a:ext cx="1539921" cy="220866"/>
          </a:xfrm>
          <a:prstGeom prst="rect">
            <a:avLst/>
          </a:prstGeom>
          <a:noFill/>
        </p:spPr>
        <p:txBody>
          <a:bodyPr wrap="square" lIns="0" tIns="0" rIns="0" bIns="0" rtlCol="1">
            <a:noAutofit/>
          </a:bodyPr>
          <a:lstStyle/>
          <a:p>
            <a:pPr marL="180975" indent="-95250">
              <a:buFont typeface="Arial" panose="020B0604020202020204" pitchFamily="34" charset="0"/>
              <a:buChar char="•"/>
            </a:pPr>
            <a:r>
              <a:rPr lang="he-IL" sz="1000" dirty="0">
                <a:latin typeface="David" panose="020E0502060401010101" pitchFamily="34" charset="-79"/>
                <a:cs typeface="David" panose="020E0502060401010101" pitchFamily="34" charset="-79"/>
              </a:rPr>
              <a:t>אינטלקטואליות  </a:t>
            </a:r>
            <a:br>
              <a:rPr lang="en-US" sz="1000" dirty="0">
                <a:latin typeface="David" panose="020E0502060401010101" pitchFamily="34" charset="-79"/>
                <a:cs typeface="David" panose="020E0502060401010101" pitchFamily="34" charset="-79"/>
              </a:rPr>
            </a:br>
            <a:r>
              <a:rPr lang="he-IL" sz="1000" dirty="0">
                <a:latin typeface="David" panose="020E0502060401010101" pitchFamily="34" charset="-79"/>
                <a:cs typeface="David" panose="020E0502060401010101" pitchFamily="34" charset="-79"/>
              </a:rPr>
              <a:t>ורוחב אופקים</a:t>
            </a:r>
          </a:p>
          <a:p>
            <a:pPr marL="85725"/>
            <a:endParaRPr lang="he-IL" sz="1050" dirty="0">
              <a:latin typeface="David" panose="020E0502060401010101" pitchFamily="34" charset="-79"/>
              <a:cs typeface="David" panose="020E0502060401010101" pitchFamily="34" charset="-79"/>
            </a:endParaRPr>
          </a:p>
        </p:txBody>
      </p:sp>
      <p:sp>
        <p:nvSpPr>
          <p:cNvPr id="16" name="TextBox 15"/>
          <p:cNvSpPr txBox="1"/>
          <p:nvPr/>
        </p:nvSpPr>
        <p:spPr>
          <a:xfrm>
            <a:off x="4252627" y="2643614"/>
            <a:ext cx="1611929" cy="325955"/>
          </a:xfrm>
          <a:prstGeom prst="rect">
            <a:avLst/>
          </a:prstGeom>
          <a:noFill/>
        </p:spPr>
        <p:txBody>
          <a:bodyPr wrap="square" lIns="0" tIns="0" rIns="0" bIns="0" rtlCol="1">
            <a:noAutofit/>
          </a:bodyPr>
          <a:lstStyle/>
          <a:p>
            <a:pPr marL="180975" indent="-95250">
              <a:buFont typeface="Arial" panose="020B0604020202020204" pitchFamily="34" charset="0"/>
              <a:buChar char="•"/>
            </a:pPr>
            <a:r>
              <a:rPr lang="he-IL" sz="1000" dirty="0">
                <a:latin typeface="David" panose="020E0502060401010101" pitchFamily="34" charset="-79"/>
                <a:cs typeface="David" panose="020E0502060401010101" pitchFamily="34" charset="-79"/>
              </a:rPr>
              <a:t>יכולת </a:t>
            </a:r>
            <a:r>
              <a:rPr lang="he-IL" sz="1000" dirty="0" err="1">
                <a:latin typeface="David" panose="020E0502060401010101" pitchFamily="34" charset="-79"/>
                <a:cs typeface="David" panose="020E0502060401010101" pitchFamily="34" charset="-79"/>
              </a:rPr>
              <a:t>להחשף</a:t>
            </a:r>
            <a:r>
              <a:rPr lang="he-IL" sz="1000" dirty="0">
                <a:latin typeface="David" panose="020E0502060401010101" pitchFamily="34" charset="-79"/>
                <a:cs typeface="David" panose="020E0502060401010101" pitchFamily="34" charset="-79"/>
              </a:rPr>
              <a:t> באופן ייצוגי מול גורמי תקשורת וקב' השפעה</a:t>
            </a:r>
          </a:p>
          <a:p>
            <a:pPr marL="180975" indent="-95250">
              <a:buFont typeface="Arial" panose="020B0604020202020204" pitchFamily="34" charset="0"/>
              <a:buChar char="•"/>
            </a:pPr>
            <a:endParaRPr lang="he-IL" sz="1000" dirty="0">
              <a:latin typeface="David" panose="020E0502060401010101" pitchFamily="34" charset="-79"/>
              <a:cs typeface="David" panose="020E0502060401010101" pitchFamily="34" charset="-79"/>
            </a:endParaRPr>
          </a:p>
          <a:p>
            <a:pPr marL="85725"/>
            <a:endParaRPr lang="he-IL" sz="1050" dirty="0">
              <a:latin typeface="David" panose="020E0502060401010101" pitchFamily="34" charset="-79"/>
              <a:cs typeface="David" panose="020E0502060401010101" pitchFamily="34" charset="-79"/>
            </a:endParaRPr>
          </a:p>
        </p:txBody>
      </p:sp>
      <p:sp>
        <p:nvSpPr>
          <p:cNvPr id="17" name="TextBox 16"/>
          <p:cNvSpPr txBox="1"/>
          <p:nvPr/>
        </p:nvSpPr>
        <p:spPr>
          <a:xfrm>
            <a:off x="3892587" y="3111920"/>
            <a:ext cx="1539921" cy="470337"/>
          </a:xfrm>
          <a:prstGeom prst="rect">
            <a:avLst/>
          </a:prstGeom>
          <a:noFill/>
        </p:spPr>
        <p:txBody>
          <a:bodyPr wrap="square" lIns="0" tIns="0" rIns="0" bIns="0" rtlCol="1">
            <a:noAutofit/>
          </a:bodyPr>
          <a:lstStyle/>
          <a:p>
            <a:pPr marL="180975" indent="-95250">
              <a:buFont typeface="Arial" panose="020B0604020202020204" pitchFamily="34" charset="0"/>
              <a:buChar char="•"/>
            </a:pPr>
            <a:r>
              <a:rPr lang="he-IL" sz="1000" dirty="0">
                <a:latin typeface="David" panose="020E0502060401010101" pitchFamily="34" charset="-79"/>
                <a:cs typeface="David" panose="020E0502060401010101" pitchFamily="34" charset="-79"/>
              </a:rPr>
              <a:t>יכולת לרתום ולגייס גורמים בסביבה לשותפויות תוך</a:t>
            </a:r>
            <a:br>
              <a:rPr lang="en-US" sz="1000" dirty="0">
                <a:latin typeface="David" panose="020E0502060401010101" pitchFamily="34" charset="-79"/>
                <a:cs typeface="David" panose="020E0502060401010101" pitchFamily="34" charset="-79"/>
              </a:rPr>
            </a:br>
            <a:r>
              <a:rPr lang="he-IL" sz="1000" dirty="0">
                <a:latin typeface="David" panose="020E0502060401010101" pitchFamily="34" charset="-79"/>
                <a:cs typeface="David" panose="020E0502060401010101" pitchFamily="34" charset="-79"/>
              </a:rPr>
              <a:t>  מו"מ (בסביבה קונפליקט)</a:t>
            </a:r>
          </a:p>
          <a:p>
            <a:pPr marL="180975" indent="-95250">
              <a:buFont typeface="Arial" panose="020B0604020202020204" pitchFamily="34" charset="0"/>
              <a:buChar char="•"/>
            </a:pPr>
            <a:endParaRPr lang="he-IL" sz="1000" dirty="0">
              <a:latin typeface="David" panose="020E0502060401010101" pitchFamily="34" charset="-79"/>
              <a:cs typeface="David" panose="020E0502060401010101" pitchFamily="34" charset="-79"/>
            </a:endParaRPr>
          </a:p>
          <a:p>
            <a:pPr marL="85725"/>
            <a:endParaRPr lang="he-IL" sz="1050" dirty="0">
              <a:latin typeface="David" panose="020E0502060401010101" pitchFamily="34" charset="-79"/>
              <a:cs typeface="David" panose="020E0502060401010101" pitchFamily="34" charset="-79"/>
            </a:endParaRPr>
          </a:p>
        </p:txBody>
      </p:sp>
      <p:sp>
        <p:nvSpPr>
          <p:cNvPr id="18" name="TextBox 17"/>
          <p:cNvSpPr txBox="1"/>
          <p:nvPr/>
        </p:nvSpPr>
        <p:spPr>
          <a:xfrm>
            <a:off x="3604555" y="3766278"/>
            <a:ext cx="1539921" cy="392043"/>
          </a:xfrm>
          <a:prstGeom prst="rect">
            <a:avLst/>
          </a:prstGeom>
          <a:noFill/>
        </p:spPr>
        <p:txBody>
          <a:bodyPr wrap="square" lIns="0" tIns="0" rIns="0" bIns="0" rtlCol="1">
            <a:noAutofit/>
          </a:bodyPr>
          <a:lstStyle/>
          <a:p>
            <a:pPr marL="180975" indent="-95250">
              <a:buFont typeface="Arial" panose="020B0604020202020204" pitchFamily="34" charset="0"/>
              <a:buChar char="•"/>
            </a:pPr>
            <a:r>
              <a:rPr lang="he-IL" sz="1000" dirty="0">
                <a:latin typeface="David" panose="020E0502060401010101" pitchFamily="34" charset="-79"/>
                <a:cs typeface="David" panose="020E0502060401010101" pitchFamily="34" charset="-79"/>
              </a:rPr>
              <a:t>יכולת להציב מסרים </a:t>
            </a:r>
            <a:br>
              <a:rPr lang="en-US" sz="1000" dirty="0">
                <a:latin typeface="David" panose="020E0502060401010101" pitchFamily="34" charset="-79"/>
                <a:cs typeface="David" panose="020E0502060401010101" pitchFamily="34" charset="-79"/>
              </a:rPr>
            </a:br>
            <a:r>
              <a:rPr lang="he-IL" sz="1000" dirty="0">
                <a:latin typeface="David" panose="020E0502060401010101" pitchFamily="34" charset="-79"/>
                <a:cs typeface="David" panose="020E0502060401010101" pitchFamily="34" charset="-79"/>
              </a:rPr>
              <a:t>ולהוביל ולגייס את אנשיו</a:t>
            </a:r>
            <a:br>
              <a:rPr lang="en-US" sz="1000" dirty="0">
                <a:latin typeface="David" panose="020E0502060401010101" pitchFamily="34" charset="-79"/>
                <a:cs typeface="David" panose="020E0502060401010101" pitchFamily="34" charset="-79"/>
              </a:rPr>
            </a:br>
            <a:r>
              <a:rPr lang="he-IL" sz="1000" dirty="0">
                <a:latin typeface="David" panose="020E0502060401010101" pitchFamily="34" charset="-79"/>
                <a:cs typeface="David" panose="020E0502060401010101" pitchFamily="34" charset="-79"/>
              </a:rPr>
              <a:t>למימוש הדרך</a:t>
            </a:r>
          </a:p>
          <a:p>
            <a:pPr marL="180975" indent="-95250">
              <a:buFont typeface="Arial" panose="020B0604020202020204" pitchFamily="34" charset="0"/>
              <a:buChar char="•"/>
            </a:pPr>
            <a:endParaRPr lang="he-IL" sz="1000" dirty="0">
              <a:latin typeface="David" panose="020E0502060401010101" pitchFamily="34" charset="-79"/>
              <a:cs typeface="David" panose="020E0502060401010101" pitchFamily="34" charset="-79"/>
            </a:endParaRPr>
          </a:p>
          <a:p>
            <a:pPr marL="85725"/>
            <a:endParaRPr lang="he-IL" sz="1050" dirty="0">
              <a:latin typeface="David" panose="020E0502060401010101" pitchFamily="34" charset="-79"/>
              <a:cs typeface="David" panose="020E0502060401010101" pitchFamily="34" charset="-79"/>
            </a:endParaRPr>
          </a:p>
        </p:txBody>
      </p:sp>
      <p:sp>
        <p:nvSpPr>
          <p:cNvPr id="19" name="TextBox 18"/>
          <p:cNvSpPr txBox="1"/>
          <p:nvPr/>
        </p:nvSpPr>
        <p:spPr>
          <a:xfrm>
            <a:off x="6321174" y="5047083"/>
            <a:ext cx="1539921" cy="368425"/>
          </a:xfrm>
          <a:prstGeom prst="rect">
            <a:avLst/>
          </a:prstGeom>
          <a:noFill/>
        </p:spPr>
        <p:txBody>
          <a:bodyPr wrap="square" lIns="0" tIns="0" rIns="0" bIns="0" rtlCol="1">
            <a:noAutofit/>
          </a:bodyPr>
          <a:lstStyle/>
          <a:p>
            <a:pPr marL="180975" indent="-95250">
              <a:buFont typeface="Arial" panose="020B0604020202020204" pitchFamily="34" charset="0"/>
              <a:buChar char="•"/>
            </a:pPr>
            <a:r>
              <a:rPr lang="he-IL" sz="1000" dirty="0">
                <a:latin typeface="David" panose="020E0502060401010101" pitchFamily="34" charset="-79"/>
                <a:cs typeface="David" panose="020E0502060401010101" pitchFamily="34" charset="-79"/>
              </a:rPr>
              <a:t>יכולת לגבש עקרונות ומדיניות מנחה בתחומו</a:t>
            </a:r>
          </a:p>
          <a:p>
            <a:pPr marL="180975" indent="-95250">
              <a:buFont typeface="Arial" panose="020B0604020202020204" pitchFamily="34" charset="0"/>
              <a:buChar char="•"/>
            </a:pPr>
            <a:endParaRPr lang="he-IL" sz="1000" dirty="0">
              <a:latin typeface="David" panose="020E0502060401010101" pitchFamily="34" charset="-79"/>
              <a:cs typeface="David" panose="020E0502060401010101" pitchFamily="34" charset="-79"/>
            </a:endParaRPr>
          </a:p>
          <a:p>
            <a:pPr marL="85725"/>
            <a:endParaRPr lang="he-IL" sz="1050" dirty="0">
              <a:latin typeface="David" panose="020E0502060401010101" pitchFamily="34" charset="-79"/>
              <a:cs typeface="David" panose="020E0502060401010101" pitchFamily="34" charset="-79"/>
            </a:endParaRPr>
          </a:p>
        </p:txBody>
      </p:sp>
      <p:sp>
        <p:nvSpPr>
          <p:cNvPr id="20" name="TextBox 19"/>
          <p:cNvSpPr txBox="1"/>
          <p:nvPr/>
        </p:nvSpPr>
        <p:spPr>
          <a:xfrm>
            <a:off x="6340277" y="5496054"/>
            <a:ext cx="1539921" cy="368425"/>
          </a:xfrm>
          <a:prstGeom prst="rect">
            <a:avLst/>
          </a:prstGeom>
          <a:noFill/>
        </p:spPr>
        <p:txBody>
          <a:bodyPr wrap="square" lIns="0" tIns="0" rIns="0" bIns="0" rtlCol="1">
            <a:noAutofit/>
          </a:bodyPr>
          <a:lstStyle/>
          <a:p>
            <a:pPr marL="180975" indent="-95250">
              <a:buFont typeface="Arial" panose="020B0604020202020204" pitchFamily="34" charset="0"/>
              <a:buChar char="•"/>
            </a:pPr>
            <a:r>
              <a:rPr lang="he-IL" sz="1000" dirty="0">
                <a:latin typeface="David" panose="020E0502060401010101" pitchFamily="34" charset="-79"/>
                <a:cs typeface="David" panose="020E0502060401010101" pitchFamily="34" charset="-79"/>
              </a:rPr>
              <a:t>יכולת קבלת החלטות בצמתים מכריעים</a:t>
            </a:r>
          </a:p>
          <a:p>
            <a:pPr marL="180975" indent="-95250">
              <a:buFont typeface="Arial" panose="020B0604020202020204" pitchFamily="34" charset="0"/>
              <a:buChar char="•"/>
            </a:pPr>
            <a:endParaRPr lang="he-IL" sz="1000" dirty="0">
              <a:latin typeface="David" panose="020E0502060401010101" pitchFamily="34" charset="-79"/>
              <a:cs typeface="David" panose="020E0502060401010101" pitchFamily="34" charset="-79"/>
            </a:endParaRPr>
          </a:p>
          <a:p>
            <a:pPr marL="85725"/>
            <a:endParaRPr lang="he-IL" sz="1050" dirty="0">
              <a:latin typeface="David" panose="020E0502060401010101" pitchFamily="34" charset="-79"/>
              <a:cs typeface="David" panose="020E0502060401010101" pitchFamily="34" charset="-79"/>
            </a:endParaRPr>
          </a:p>
        </p:txBody>
      </p:sp>
      <p:sp>
        <p:nvSpPr>
          <p:cNvPr id="21" name="TextBox 20"/>
          <p:cNvSpPr txBox="1"/>
          <p:nvPr/>
        </p:nvSpPr>
        <p:spPr>
          <a:xfrm>
            <a:off x="4368890" y="5047083"/>
            <a:ext cx="1611929" cy="368425"/>
          </a:xfrm>
          <a:prstGeom prst="rect">
            <a:avLst/>
          </a:prstGeom>
          <a:noFill/>
        </p:spPr>
        <p:txBody>
          <a:bodyPr wrap="square" lIns="0" tIns="0" rIns="0" bIns="0" rtlCol="1">
            <a:noAutofit/>
          </a:bodyPr>
          <a:lstStyle/>
          <a:p>
            <a:pPr marL="180975" indent="-95250">
              <a:buFont typeface="Arial" panose="020B0604020202020204" pitchFamily="34" charset="0"/>
              <a:buChar char="•"/>
            </a:pPr>
            <a:r>
              <a:rPr lang="he-IL" sz="1000" dirty="0">
                <a:latin typeface="David" panose="020E0502060401010101" pitchFamily="34" charset="-79"/>
                <a:cs typeface="David" panose="020E0502060401010101" pitchFamily="34" charset="-79"/>
              </a:rPr>
              <a:t>יכולת לשלב מאמצים ארגוניים להשגת ומימוש היעדים</a:t>
            </a:r>
          </a:p>
          <a:p>
            <a:pPr marL="180975" indent="-95250">
              <a:buFont typeface="Arial" panose="020B0604020202020204" pitchFamily="34" charset="0"/>
              <a:buChar char="•"/>
            </a:pPr>
            <a:endParaRPr lang="he-IL" sz="1000" dirty="0">
              <a:latin typeface="David" panose="020E0502060401010101" pitchFamily="34" charset="-79"/>
              <a:cs typeface="David" panose="020E0502060401010101" pitchFamily="34" charset="-79"/>
            </a:endParaRPr>
          </a:p>
          <a:p>
            <a:pPr marL="85725"/>
            <a:endParaRPr lang="he-IL" sz="1050" dirty="0">
              <a:latin typeface="David" panose="020E0502060401010101" pitchFamily="34" charset="-79"/>
              <a:cs typeface="David" panose="020E0502060401010101" pitchFamily="34" charset="-79"/>
            </a:endParaRPr>
          </a:p>
        </p:txBody>
      </p:sp>
      <p:sp>
        <p:nvSpPr>
          <p:cNvPr id="22" name="TextBox 21"/>
          <p:cNvSpPr txBox="1"/>
          <p:nvPr/>
        </p:nvSpPr>
        <p:spPr>
          <a:xfrm>
            <a:off x="4345901" y="5496054"/>
            <a:ext cx="1539921" cy="368425"/>
          </a:xfrm>
          <a:prstGeom prst="rect">
            <a:avLst/>
          </a:prstGeom>
          <a:noFill/>
        </p:spPr>
        <p:txBody>
          <a:bodyPr wrap="square" lIns="0" tIns="0" rIns="0" bIns="0" rtlCol="1">
            <a:noAutofit/>
          </a:bodyPr>
          <a:lstStyle/>
          <a:p>
            <a:pPr marL="180975" indent="-95250">
              <a:buFont typeface="Arial" panose="020B0604020202020204" pitchFamily="34" charset="0"/>
              <a:buChar char="•"/>
            </a:pPr>
            <a:r>
              <a:rPr lang="he-IL" sz="1000" dirty="0">
                <a:latin typeface="David" panose="020E0502060401010101" pitchFamily="34" charset="-79"/>
                <a:cs typeface="David" panose="020E0502060401010101" pitchFamily="34" charset="-79"/>
              </a:rPr>
              <a:t>ניהול קונפליקטים ונטרול משברים</a:t>
            </a:r>
          </a:p>
          <a:p>
            <a:pPr marL="180975" indent="-95250">
              <a:buFont typeface="Arial" panose="020B0604020202020204" pitchFamily="34" charset="0"/>
              <a:buChar char="•"/>
            </a:pPr>
            <a:endParaRPr lang="he-IL" sz="1000" dirty="0">
              <a:latin typeface="David" panose="020E0502060401010101" pitchFamily="34" charset="-79"/>
              <a:cs typeface="David" panose="020E0502060401010101" pitchFamily="34" charset="-79"/>
            </a:endParaRPr>
          </a:p>
          <a:p>
            <a:pPr marL="85725"/>
            <a:endParaRPr lang="he-IL" sz="1050" dirty="0">
              <a:latin typeface="David" panose="020E0502060401010101" pitchFamily="34" charset="-79"/>
              <a:cs typeface="David" panose="020E0502060401010101" pitchFamily="34" charset="-79"/>
            </a:endParaRPr>
          </a:p>
        </p:txBody>
      </p:sp>
      <p:sp>
        <p:nvSpPr>
          <p:cNvPr id="23" name="TextBox 22"/>
          <p:cNvSpPr txBox="1"/>
          <p:nvPr/>
        </p:nvSpPr>
        <p:spPr>
          <a:xfrm>
            <a:off x="5279686" y="5878128"/>
            <a:ext cx="1709245" cy="368425"/>
          </a:xfrm>
          <a:prstGeom prst="rect">
            <a:avLst/>
          </a:prstGeom>
          <a:noFill/>
        </p:spPr>
        <p:txBody>
          <a:bodyPr wrap="square" lIns="0" tIns="0" rIns="0" bIns="0" rtlCol="1">
            <a:noAutofit/>
          </a:bodyPr>
          <a:lstStyle/>
          <a:p>
            <a:pPr marL="180975" indent="-95250">
              <a:buFont typeface="Arial" panose="020B0604020202020204" pitchFamily="34" charset="0"/>
              <a:buChar char="•"/>
            </a:pPr>
            <a:r>
              <a:rPr lang="he-IL" sz="1000" dirty="0">
                <a:latin typeface="David" panose="020E0502060401010101" pitchFamily="34" charset="-79"/>
                <a:cs typeface="David" panose="020E0502060401010101" pitchFamily="34" charset="-79"/>
              </a:rPr>
              <a:t>יכולת ליצור סדרי עדיפויות במאמץ הארגוני ולתעדף משאבים</a:t>
            </a:r>
          </a:p>
          <a:p>
            <a:pPr marL="180975" indent="-95250">
              <a:buFont typeface="Arial" panose="020B0604020202020204" pitchFamily="34" charset="0"/>
              <a:buChar char="•"/>
            </a:pPr>
            <a:endParaRPr lang="he-IL" sz="1000" dirty="0">
              <a:latin typeface="David" panose="020E0502060401010101" pitchFamily="34" charset="-79"/>
              <a:cs typeface="David" panose="020E0502060401010101" pitchFamily="34" charset="-79"/>
            </a:endParaRPr>
          </a:p>
          <a:p>
            <a:pPr marL="85725"/>
            <a:endParaRPr lang="he-IL" sz="1050" dirty="0">
              <a:latin typeface="David" panose="020E0502060401010101" pitchFamily="34" charset="-79"/>
              <a:cs typeface="David" panose="020E0502060401010101" pitchFamily="34" charset="-79"/>
            </a:endParaRPr>
          </a:p>
        </p:txBody>
      </p:sp>
      <p:sp>
        <p:nvSpPr>
          <p:cNvPr id="24" name="TextBox 23"/>
          <p:cNvSpPr txBox="1"/>
          <p:nvPr/>
        </p:nvSpPr>
        <p:spPr>
          <a:xfrm rot="2613005">
            <a:off x="7153975" y="2167517"/>
            <a:ext cx="1539921" cy="264518"/>
          </a:xfrm>
          <a:prstGeom prst="rect">
            <a:avLst/>
          </a:prstGeom>
          <a:noFill/>
        </p:spPr>
        <p:txBody>
          <a:bodyPr wrap="square" lIns="0" tIns="0" rIns="0" bIns="0" rtlCol="1">
            <a:noAutofit/>
          </a:bodyPr>
          <a:lstStyle/>
          <a:p>
            <a:pPr marL="85725" algn="ctr"/>
            <a:r>
              <a:rPr lang="he-IL" b="1" dirty="0">
                <a:latin typeface="David" panose="020E0502060401010101" pitchFamily="34" charset="-79"/>
                <a:cs typeface="David" panose="020E0502060401010101" pitchFamily="34" charset="-79"/>
              </a:rPr>
              <a:t>חשיבה מערכתית</a:t>
            </a:r>
            <a:endParaRPr lang="he-IL" dirty="0">
              <a:latin typeface="David" panose="020E0502060401010101" pitchFamily="34" charset="-79"/>
              <a:cs typeface="David" panose="020E0502060401010101" pitchFamily="34" charset="-79"/>
            </a:endParaRPr>
          </a:p>
        </p:txBody>
      </p:sp>
      <p:sp>
        <p:nvSpPr>
          <p:cNvPr id="25" name="TextBox 24"/>
          <p:cNvSpPr txBox="1"/>
          <p:nvPr/>
        </p:nvSpPr>
        <p:spPr>
          <a:xfrm>
            <a:off x="4943231" y="6388091"/>
            <a:ext cx="2361871" cy="264518"/>
          </a:xfrm>
          <a:prstGeom prst="rect">
            <a:avLst/>
          </a:prstGeom>
          <a:noFill/>
        </p:spPr>
        <p:txBody>
          <a:bodyPr wrap="square" lIns="0" tIns="0" rIns="0" bIns="0" rtlCol="1">
            <a:noAutofit/>
          </a:bodyPr>
          <a:lstStyle/>
          <a:p>
            <a:pPr marL="85725" algn="ctr"/>
            <a:r>
              <a:rPr lang="he-IL" b="1" dirty="0">
                <a:latin typeface="David" panose="020E0502060401010101" pitchFamily="34" charset="-79"/>
                <a:cs typeface="David" panose="020E0502060401010101" pitchFamily="34" charset="-79"/>
              </a:rPr>
              <a:t>ניהול אינטגרציה ארגונית</a:t>
            </a:r>
            <a:endParaRPr lang="he-IL" dirty="0">
              <a:latin typeface="David" panose="020E0502060401010101" pitchFamily="34" charset="-79"/>
              <a:cs typeface="David" panose="020E0502060401010101" pitchFamily="34" charset="-79"/>
            </a:endParaRPr>
          </a:p>
        </p:txBody>
      </p:sp>
      <p:sp>
        <p:nvSpPr>
          <p:cNvPr id="26" name="TextBox 25"/>
          <p:cNvSpPr txBox="1"/>
          <p:nvPr/>
        </p:nvSpPr>
        <p:spPr>
          <a:xfrm rot="18802427">
            <a:off x="3399027" y="2194841"/>
            <a:ext cx="1682175" cy="369332"/>
          </a:xfrm>
          <a:prstGeom prst="rect">
            <a:avLst/>
          </a:prstGeom>
          <a:noFill/>
        </p:spPr>
        <p:txBody>
          <a:bodyPr wrap="square" rtlCol="1">
            <a:spAutoFit/>
          </a:bodyPr>
          <a:lstStyle/>
          <a:p>
            <a:r>
              <a:rPr lang="he-IL" b="1" dirty="0">
                <a:latin typeface="David" panose="020E0502060401010101" pitchFamily="34" charset="-79"/>
                <a:cs typeface="David" panose="020E0502060401010101" pitchFamily="34" charset="-79"/>
              </a:rPr>
              <a:t>מנהיגות בכירה,</a:t>
            </a:r>
          </a:p>
        </p:txBody>
      </p:sp>
      <p:sp>
        <p:nvSpPr>
          <p:cNvPr id="27" name="TextBox 26"/>
          <p:cNvSpPr txBox="1"/>
          <p:nvPr/>
        </p:nvSpPr>
        <p:spPr>
          <a:xfrm rot="17036952">
            <a:off x="2780490" y="3427345"/>
            <a:ext cx="1682175" cy="369332"/>
          </a:xfrm>
          <a:prstGeom prst="rect">
            <a:avLst/>
          </a:prstGeom>
          <a:noFill/>
        </p:spPr>
        <p:txBody>
          <a:bodyPr wrap="square" rtlCol="1">
            <a:spAutoFit/>
          </a:bodyPr>
          <a:lstStyle/>
          <a:p>
            <a:r>
              <a:rPr lang="he-IL" b="1" dirty="0">
                <a:latin typeface="David" panose="020E0502060401010101" pitchFamily="34" charset="-79"/>
                <a:cs typeface="David" panose="020E0502060401010101" pitchFamily="34" charset="-79"/>
              </a:rPr>
              <a:t>הובלה ורתימה</a:t>
            </a:r>
          </a:p>
        </p:txBody>
      </p:sp>
    </p:spTree>
    <p:extLst>
      <p:ext uri="{BB962C8B-B14F-4D97-AF65-F5344CB8AC3E}">
        <p14:creationId xmlns:p14="http://schemas.microsoft.com/office/powerpoint/2010/main" val="3408721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כותרת 1"/>
          <p:cNvSpPr>
            <a:spLocks noGrp="1"/>
          </p:cNvSpPr>
          <p:nvPr>
            <p:ph type="title" idx="4294967295"/>
          </p:nvPr>
        </p:nvSpPr>
        <p:spPr>
          <a:xfrm>
            <a:off x="877528" y="186327"/>
            <a:ext cx="10515600" cy="1325563"/>
          </a:xfrm>
        </p:spPr>
        <p:txBody>
          <a:bodyPr>
            <a:normAutofit/>
          </a:bodyPr>
          <a:lstStyle/>
          <a:p>
            <a:pPr algn="ctr"/>
            <a:r>
              <a:rPr lang="he-IL"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תובנות מניתוח הידיעונים </a:t>
            </a:r>
            <a:r>
              <a:rPr lang="he-IL" sz="20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(ל'-מ"ד)</a:t>
            </a:r>
          </a:p>
        </p:txBody>
      </p:sp>
      <p:sp>
        <p:nvSpPr>
          <p:cNvPr id="3" name="מציין מיקום תוכן 2"/>
          <p:cNvSpPr>
            <a:spLocks noGrp="1"/>
          </p:cNvSpPr>
          <p:nvPr>
            <p:ph idx="4294967295"/>
          </p:nvPr>
        </p:nvSpPr>
        <p:spPr>
          <a:xfrm>
            <a:off x="920361" y="1591698"/>
            <a:ext cx="10440000" cy="5266302"/>
          </a:xfrm>
        </p:spPr>
        <p:txBody>
          <a:bodyPr>
            <a:noAutofit/>
          </a:bodyPr>
          <a:lstStyle/>
          <a:p>
            <a:pPr>
              <a:lnSpc>
                <a:spcPct val="150000"/>
              </a:lnSpc>
              <a:buClr>
                <a:schemeClr val="accent1"/>
              </a:buClr>
            </a:pPr>
            <a:r>
              <a:rPr lang="he-IL" sz="1800" b="1" dirty="0">
                <a:solidFill>
                  <a:schemeClr val="accent1">
                    <a:lumMod val="75000"/>
                  </a:schemeClr>
                </a:solidFill>
                <a:latin typeface="David" panose="020E0502060401010101" pitchFamily="34" charset="-79"/>
                <a:cs typeface="David" panose="020E0502060401010101" pitchFamily="34" charset="-79"/>
              </a:rPr>
              <a:t>ירידה משמעותית בהיקף נ"ז </a:t>
            </a:r>
            <a:r>
              <a:rPr lang="he-IL" sz="1800" dirty="0">
                <a:solidFill>
                  <a:schemeClr val="accent1">
                    <a:lumMod val="75000"/>
                  </a:schemeClr>
                </a:solidFill>
                <a:latin typeface="David" panose="020E0502060401010101" pitchFamily="34" charset="-79"/>
                <a:cs typeface="David" panose="020E0502060401010101" pitchFamily="34" charset="-79"/>
              </a:rPr>
              <a:t>לאורך השנים (54 לכיוון 36). </a:t>
            </a:r>
          </a:p>
          <a:p>
            <a:pPr>
              <a:lnSpc>
                <a:spcPct val="150000"/>
              </a:lnSpc>
              <a:buClr>
                <a:schemeClr val="accent1"/>
              </a:buClr>
            </a:pPr>
            <a:r>
              <a:rPr lang="he-IL" sz="1800" dirty="0">
                <a:solidFill>
                  <a:schemeClr val="accent1">
                    <a:lumMod val="75000"/>
                  </a:schemeClr>
                </a:solidFill>
                <a:latin typeface="David" panose="020E0502060401010101" pitchFamily="34" charset="-79"/>
                <a:cs typeface="David" panose="020E0502060401010101" pitchFamily="34" charset="-79"/>
              </a:rPr>
              <a:t>מעבר הידיעונים (והלימוד) </a:t>
            </a:r>
            <a:r>
              <a:rPr lang="he-IL" sz="1800" b="1" dirty="0">
                <a:solidFill>
                  <a:schemeClr val="accent1">
                    <a:lumMod val="75000"/>
                  </a:schemeClr>
                </a:solidFill>
                <a:latin typeface="David" panose="020E0502060401010101" pitchFamily="34" charset="-79"/>
                <a:cs typeface="David" panose="020E0502060401010101" pitchFamily="34" charset="-79"/>
              </a:rPr>
              <a:t>מרציונל אשכולות לרציונל עונות לימוד </a:t>
            </a:r>
            <a:r>
              <a:rPr lang="he-IL" sz="1800" dirty="0">
                <a:solidFill>
                  <a:schemeClr val="accent1">
                    <a:lumMod val="75000"/>
                  </a:schemeClr>
                </a:solidFill>
                <a:latin typeface="David" panose="020E0502060401010101" pitchFamily="34" charset="-79"/>
                <a:cs typeface="David" panose="020E0502060401010101" pitchFamily="34" charset="-79"/>
              </a:rPr>
              <a:t>(מתוכני לכרונולוגי) </a:t>
            </a:r>
          </a:p>
          <a:p>
            <a:pPr>
              <a:lnSpc>
                <a:spcPct val="150000"/>
              </a:lnSpc>
              <a:buClr>
                <a:schemeClr val="accent1"/>
              </a:buClr>
            </a:pPr>
            <a:r>
              <a:rPr lang="he-IL" sz="1800" b="1" dirty="0">
                <a:solidFill>
                  <a:schemeClr val="accent1">
                    <a:lumMod val="75000"/>
                  </a:schemeClr>
                </a:solidFill>
                <a:latin typeface="David" panose="020E0502060401010101" pitchFamily="34" charset="-79"/>
                <a:cs typeface="David" panose="020E0502060401010101" pitchFamily="34" charset="-79"/>
              </a:rPr>
              <a:t> העלמות המגמות </a:t>
            </a:r>
            <a:r>
              <a:rPr lang="he-IL" sz="1800" dirty="0">
                <a:solidFill>
                  <a:schemeClr val="accent1">
                    <a:lumMod val="75000"/>
                  </a:schemeClr>
                </a:solidFill>
                <a:latin typeface="David" panose="020E0502060401010101" pitchFamily="34" charset="-79"/>
                <a:cs typeface="David" panose="020E0502060401010101" pitchFamily="34" charset="-79"/>
              </a:rPr>
              <a:t>ויכולת </a:t>
            </a:r>
            <a:r>
              <a:rPr lang="he-IL" sz="1800" b="1" dirty="0">
                <a:solidFill>
                  <a:schemeClr val="accent1">
                    <a:lumMod val="75000"/>
                  </a:schemeClr>
                </a:solidFill>
                <a:latin typeface="David" panose="020E0502060401010101" pitchFamily="34" charset="-79"/>
                <a:cs typeface="David" panose="020E0502060401010101" pitchFamily="34" charset="-79"/>
              </a:rPr>
              <a:t>הבחירה והעמקה </a:t>
            </a:r>
            <a:r>
              <a:rPr lang="he-IL" sz="1800" dirty="0">
                <a:solidFill>
                  <a:schemeClr val="accent1">
                    <a:lumMod val="75000"/>
                  </a:schemeClr>
                </a:solidFill>
                <a:latin typeface="David" panose="020E0502060401010101" pitchFamily="34" charset="-79"/>
                <a:cs typeface="David" panose="020E0502060401010101" pitchFamily="34" charset="-79"/>
              </a:rPr>
              <a:t>של החניכים. עצם היותך חלק ממגמה הקנה  לך נ"ז (6)</a:t>
            </a:r>
            <a:r>
              <a:rPr lang="en-US" sz="1800" dirty="0">
                <a:solidFill>
                  <a:schemeClr val="accent1">
                    <a:lumMod val="75000"/>
                  </a:schemeClr>
                </a:solidFill>
                <a:latin typeface="David" panose="020E0502060401010101" pitchFamily="34" charset="-79"/>
                <a:cs typeface="David" panose="020E0502060401010101" pitchFamily="34" charset="-79"/>
              </a:rPr>
              <a:t> </a:t>
            </a:r>
            <a:endParaRPr lang="he-IL" sz="1800" dirty="0">
              <a:solidFill>
                <a:schemeClr val="accent1">
                  <a:lumMod val="75000"/>
                </a:schemeClr>
              </a:solidFill>
              <a:latin typeface="David" panose="020E0502060401010101" pitchFamily="34" charset="-79"/>
              <a:cs typeface="David" panose="020E0502060401010101" pitchFamily="34" charset="-79"/>
            </a:endParaRPr>
          </a:p>
          <a:p>
            <a:pPr>
              <a:lnSpc>
                <a:spcPct val="150000"/>
              </a:lnSpc>
              <a:buClr>
                <a:schemeClr val="accent1"/>
              </a:buClr>
            </a:pPr>
            <a:r>
              <a:rPr lang="he-IL" sz="1800" b="1" dirty="0">
                <a:solidFill>
                  <a:schemeClr val="accent1">
                    <a:lumMod val="75000"/>
                  </a:schemeClr>
                </a:solidFill>
                <a:latin typeface="David" panose="020E0502060401010101" pitchFamily="34" charset="-79"/>
                <a:cs typeface="David" panose="020E0502060401010101" pitchFamily="34" charset="-79"/>
              </a:rPr>
              <a:t>מסלול המחקרי </a:t>
            </a:r>
            <a:r>
              <a:rPr lang="he-IL" sz="1800" dirty="0">
                <a:solidFill>
                  <a:schemeClr val="accent1">
                    <a:lumMod val="75000"/>
                  </a:schemeClr>
                </a:solidFill>
                <a:latin typeface="David" panose="020E0502060401010101" pitchFamily="34" charset="-79"/>
                <a:cs typeface="David" panose="020E0502060401010101" pitchFamily="34" charset="-79"/>
              </a:rPr>
              <a:t>עם תזה ואתו קורסי שיטות המחקר נעלמו עם השנים</a:t>
            </a:r>
          </a:p>
          <a:p>
            <a:pPr>
              <a:lnSpc>
                <a:spcPct val="150000"/>
              </a:lnSpc>
              <a:buClr>
                <a:schemeClr val="accent1"/>
              </a:buClr>
            </a:pPr>
            <a:r>
              <a:rPr lang="he-IL" sz="1800" b="1" dirty="0">
                <a:solidFill>
                  <a:schemeClr val="accent1">
                    <a:lumMod val="75000"/>
                  </a:schemeClr>
                </a:solidFill>
                <a:latin typeface="David" panose="020E0502060401010101" pitchFamily="34" charset="-79"/>
                <a:cs typeface="David" panose="020E0502060401010101" pitchFamily="34" charset="-79"/>
              </a:rPr>
              <a:t>קורס סיורי </a:t>
            </a:r>
            <a:r>
              <a:rPr lang="he-IL" sz="1800" b="1" dirty="0" err="1">
                <a:solidFill>
                  <a:schemeClr val="accent1">
                    <a:lumMod val="75000"/>
                  </a:schemeClr>
                </a:solidFill>
                <a:latin typeface="David" panose="020E0502060401010101" pitchFamily="34" charset="-79"/>
                <a:cs typeface="David" panose="020E0502060401010101" pitchFamily="34" charset="-79"/>
              </a:rPr>
              <a:t>בטל"ם</a:t>
            </a:r>
            <a:r>
              <a:rPr lang="he-IL" sz="1800" b="1" dirty="0">
                <a:solidFill>
                  <a:schemeClr val="accent1">
                    <a:lumMod val="75000"/>
                  </a:schemeClr>
                </a:solidFill>
                <a:latin typeface="David" panose="020E0502060401010101" pitchFamily="34" charset="-79"/>
                <a:cs typeface="David" panose="020E0502060401010101" pitchFamily="34" charset="-79"/>
              </a:rPr>
              <a:t>- </a:t>
            </a:r>
            <a:r>
              <a:rPr lang="he-IL" sz="1800" dirty="0">
                <a:solidFill>
                  <a:schemeClr val="accent1">
                    <a:lumMod val="75000"/>
                  </a:schemeClr>
                </a:solidFill>
                <a:latin typeface="David" panose="020E0502060401010101" pitchFamily="34" charset="-79"/>
                <a:cs typeface="David" panose="020E0502060401010101" pitchFamily="34" charset="-79"/>
              </a:rPr>
              <a:t>היקף </a:t>
            </a:r>
            <a:r>
              <a:rPr lang="he-IL" sz="1800" u="sng" dirty="0">
                <a:solidFill>
                  <a:schemeClr val="accent1">
                    <a:lumMod val="75000"/>
                  </a:schemeClr>
                </a:solidFill>
                <a:latin typeface="David" panose="020E0502060401010101" pitchFamily="34" charset="-79"/>
                <a:cs typeface="David" panose="020E0502060401010101" pitchFamily="34" charset="-79"/>
              </a:rPr>
              <a:t>הסיורים הגיאוגרפיים</a:t>
            </a:r>
            <a:r>
              <a:rPr lang="he-IL" sz="1800" dirty="0">
                <a:solidFill>
                  <a:schemeClr val="accent1">
                    <a:lumMod val="75000"/>
                  </a:schemeClr>
                </a:solidFill>
                <a:latin typeface="David" panose="020E0502060401010101" pitchFamily="34" charset="-79"/>
                <a:cs typeface="David" panose="020E0502060401010101" pitchFamily="34" charset="-79"/>
              </a:rPr>
              <a:t> עלה מאוד ומאפייני </a:t>
            </a:r>
            <a:r>
              <a:rPr lang="he-IL" sz="1800" u="sng" dirty="0">
                <a:solidFill>
                  <a:schemeClr val="accent1">
                    <a:lumMod val="75000"/>
                  </a:schemeClr>
                </a:solidFill>
                <a:latin typeface="David" panose="020E0502060401010101" pitchFamily="34" charset="-79"/>
                <a:cs typeface="David" panose="020E0502060401010101" pitchFamily="34" charset="-79"/>
              </a:rPr>
              <a:t>הסיורים התוכניים </a:t>
            </a:r>
            <a:r>
              <a:rPr lang="he-IL" sz="1800" dirty="0">
                <a:solidFill>
                  <a:schemeClr val="accent1">
                    <a:lumMod val="75000"/>
                  </a:schemeClr>
                </a:solidFill>
                <a:latin typeface="David" panose="020E0502060401010101" pitchFamily="34" charset="-79"/>
                <a:cs typeface="David" panose="020E0502060401010101" pitchFamily="34" charset="-79"/>
              </a:rPr>
              <a:t>נעלמו כרעיון מארגן (מערכת אכיפת החוק, מערכת כלכלית, תשתיות לאומיות)</a:t>
            </a:r>
          </a:p>
          <a:p>
            <a:pPr>
              <a:lnSpc>
                <a:spcPct val="150000"/>
              </a:lnSpc>
              <a:buClr>
                <a:schemeClr val="accent1"/>
              </a:buClr>
            </a:pPr>
            <a:r>
              <a:rPr lang="he-IL" sz="1800" dirty="0" err="1">
                <a:solidFill>
                  <a:schemeClr val="accent1">
                    <a:lumMod val="75000"/>
                  </a:schemeClr>
                </a:solidFill>
                <a:latin typeface="David" panose="020E0502060401010101" pitchFamily="34" charset="-79"/>
                <a:cs typeface="David" panose="020E0502060401010101" pitchFamily="34" charset="-79"/>
              </a:rPr>
              <a:t>בלאגן</a:t>
            </a:r>
            <a:r>
              <a:rPr lang="he-IL" sz="1800" dirty="0">
                <a:solidFill>
                  <a:schemeClr val="accent1">
                    <a:lumMod val="75000"/>
                  </a:schemeClr>
                </a:solidFill>
                <a:latin typeface="David" panose="020E0502060401010101" pitchFamily="34" charset="-79"/>
                <a:cs typeface="David" panose="020E0502060401010101" pitchFamily="34" charset="-79"/>
              </a:rPr>
              <a:t> בין קורסים המקנים נ"ז לתואר לכאלו שלא (חוסר בקיאות מב"ל בנושא)</a:t>
            </a:r>
          </a:p>
          <a:p>
            <a:pPr>
              <a:lnSpc>
                <a:spcPct val="150000"/>
              </a:lnSpc>
              <a:buClr>
                <a:schemeClr val="accent1"/>
              </a:buClr>
            </a:pPr>
            <a:r>
              <a:rPr lang="he-IL" sz="1800" dirty="0">
                <a:solidFill>
                  <a:schemeClr val="accent1">
                    <a:lumMod val="75000"/>
                  </a:schemeClr>
                </a:solidFill>
                <a:latin typeface="David" panose="020E0502060401010101" pitchFamily="34" charset="-79"/>
                <a:cs typeface="David" panose="020E0502060401010101" pitchFamily="34" charset="-79"/>
              </a:rPr>
              <a:t>ירידה בגמישות המובנה של יכולת להשתתף בקורס </a:t>
            </a:r>
            <a:r>
              <a:rPr lang="he-IL" sz="1800" b="1" dirty="0">
                <a:solidFill>
                  <a:schemeClr val="accent1">
                    <a:lumMod val="75000"/>
                  </a:schemeClr>
                </a:solidFill>
                <a:latin typeface="David" panose="020E0502060401010101" pitchFamily="34" charset="-79"/>
                <a:cs typeface="David" panose="020E0502060401010101" pitchFamily="34" charset="-79"/>
              </a:rPr>
              <a:t>ללא חובת הגשת מטלה.</a:t>
            </a:r>
            <a:r>
              <a:rPr lang="he-IL" sz="1800" dirty="0">
                <a:solidFill>
                  <a:schemeClr val="accent1">
                    <a:lumMod val="75000"/>
                  </a:schemeClr>
                </a:solidFill>
                <a:latin typeface="David" panose="020E0502060401010101" pitchFamily="34" charset="-79"/>
                <a:cs typeface="David" panose="020E0502060401010101" pitchFamily="34" charset="-79"/>
              </a:rPr>
              <a:t> </a:t>
            </a:r>
            <a:endParaRPr lang="he-IL" sz="2000" dirty="0">
              <a:solidFill>
                <a:schemeClr val="accent1">
                  <a:lumMod val="75000"/>
                </a:schemeClr>
              </a:solidFill>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22798739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idx="4294967295"/>
          </p:nvPr>
        </p:nvSpPr>
        <p:spPr>
          <a:xfrm>
            <a:off x="877528" y="186327"/>
            <a:ext cx="10515600" cy="1325563"/>
          </a:xfrm>
        </p:spPr>
        <p:txBody>
          <a:bodyPr/>
          <a:lstStyle/>
          <a:p>
            <a:pPr algn="ctr"/>
            <a:r>
              <a:rPr lang="he-IL"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דמות הבוגר</a:t>
            </a:r>
          </a:p>
        </p:txBody>
      </p:sp>
      <p:sp>
        <p:nvSpPr>
          <p:cNvPr id="5" name="מציין מיקום תוכן 2"/>
          <p:cNvSpPr txBox="1">
            <a:spLocks/>
          </p:cNvSpPr>
          <p:nvPr/>
        </p:nvSpPr>
        <p:spPr>
          <a:xfrm>
            <a:off x="3643284" y="1432449"/>
            <a:ext cx="7245434" cy="5037051"/>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92087" lvl="1" indent="0" algn="ctr">
              <a:lnSpc>
                <a:spcPct val="160000"/>
              </a:lnSpc>
              <a:buClr>
                <a:srgbClr val="800080"/>
              </a:buClr>
              <a:buSzPct val="100000"/>
              <a:buFont typeface="Arial" panose="020B0604020202020204" pitchFamily="34" charset="0"/>
              <a:buNone/>
              <a:defRPr/>
            </a:pPr>
            <a:r>
              <a:rPr lang="he-IL" sz="2000" b="1" kern="0" dirty="0">
                <a:solidFill>
                  <a:schemeClr val="tx2"/>
                </a:solidFill>
                <a:effectLst>
                  <a:outerShdw blurRad="38100" dist="38100" dir="2700000" algn="tl">
                    <a:srgbClr val="000000">
                      <a:alpha val="43137"/>
                    </a:srgbClr>
                  </a:outerShdw>
                </a:effectLst>
              </a:rPr>
              <a:t>'אסטרטג של ביטחון לאומי' </a:t>
            </a:r>
          </a:p>
          <a:p>
            <a:pPr marL="192087" lvl="1" indent="0">
              <a:lnSpc>
                <a:spcPct val="160000"/>
              </a:lnSpc>
              <a:buClr>
                <a:srgbClr val="800080"/>
              </a:buClr>
              <a:buSzPct val="100000"/>
              <a:buFont typeface="Arial" panose="020B0604020202020204" pitchFamily="34" charset="0"/>
              <a:buNone/>
              <a:defRPr/>
            </a:pPr>
            <a:r>
              <a:rPr lang="he-IL" sz="1600" b="1" kern="0" dirty="0">
                <a:solidFill>
                  <a:schemeClr val="tx2"/>
                </a:solidFill>
              </a:rPr>
              <a:t>אסטרטג.</a:t>
            </a:r>
            <a:r>
              <a:rPr lang="he-IL" sz="1600" kern="0" dirty="0">
                <a:solidFill>
                  <a:schemeClr val="tx2"/>
                </a:solidFill>
              </a:rPr>
              <a:t> מצביא צבאי או בכיר בשירות המדינה, המסוגל לקיים תהליכי חשיבה ולמידה מתקדמים, באמצעותם הוא חוקר את המציאות </a:t>
            </a:r>
            <a:r>
              <a:rPr lang="he-IL" sz="1600" kern="0" dirty="0">
                <a:solidFill>
                  <a:schemeClr val="accent2">
                    <a:lumMod val="75000"/>
                  </a:schemeClr>
                </a:solidFill>
              </a:rPr>
              <a:t>ומנסה להבינה באופן בהיר. הבנה המאפשרת לו להבחין </a:t>
            </a:r>
            <a:r>
              <a:rPr lang="he-IL" sz="1600" kern="0" dirty="0">
                <a:solidFill>
                  <a:schemeClr val="tx2"/>
                </a:solidFill>
              </a:rPr>
              <a:t>בפערי רלוונטיות</a:t>
            </a:r>
            <a:r>
              <a:rPr lang="he-IL" sz="1600" kern="0" dirty="0">
                <a:solidFill>
                  <a:schemeClr val="accent2">
                    <a:lumMod val="75000"/>
                  </a:schemeClr>
                </a:solidFill>
              </a:rPr>
              <a:t>, להגדיר בצורה טובה יותר את מטרותיה ואף לכוונה מחדש</a:t>
            </a:r>
            <a:r>
              <a:rPr lang="he-IL" sz="1600" kern="0" dirty="0">
                <a:solidFill>
                  <a:schemeClr val="tx2"/>
                </a:solidFill>
              </a:rPr>
              <a:t>. האסטרטג פועל למימוש פרקטי ורציף של כיווני הפעולה ע"י הכלים העומדים לרשותו ואף יוצר כלים חדשים למימוש מטרותיו.</a:t>
            </a:r>
          </a:p>
          <a:p>
            <a:pPr marL="192087" lvl="1" indent="0">
              <a:buClr>
                <a:srgbClr val="800080"/>
              </a:buClr>
              <a:buSzPct val="100000"/>
              <a:buFont typeface="Arial" panose="020B0604020202020204" pitchFamily="34" charset="0"/>
              <a:buNone/>
              <a:defRPr/>
            </a:pPr>
            <a:endParaRPr lang="he-IL" sz="1600" kern="0" dirty="0">
              <a:solidFill>
                <a:schemeClr val="tx2"/>
              </a:solidFill>
            </a:endParaRPr>
          </a:p>
          <a:p>
            <a:pPr marL="192087" lvl="1" indent="0">
              <a:lnSpc>
                <a:spcPct val="160000"/>
              </a:lnSpc>
              <a:buClr>
                <a:srgbClr val="800080"/>
              </a:buClr>
              <a:buSzPct val="100000"/>
              <a:buFont typeface="Arial" panose="020B0604020202020204" pitchFamily="34" charset="0"/>
              <a:buNone/>
              <a:defRPr/>
            </a:pPr>
            <a:r>
              <a:rPr lang="he-IL" sz="1600" b="1" kern="0" dirty="0">
                <a:solidFill>
                  <a:schemeClr val="tx2"/>
                </a:solidFill>
              </a:rPr>
              <a:t>הביטחון הלאומי. </a:t>
            </a:r>
            <a:r>
              <a:rPr lang="he-IL" sz="1600" kern="0" dirty="0">
                <a:solidFill>
                  <a:schemeClr val="tx2"/>
                </a:solidFill>
              </a:rPr>
              <a:t>מערכת המורכבת ממקורות עוצמה- כלכלה, הגנה לאומית, מדינאות וחוסן חברתי. מאפייני עוצמה אלו והחיבורים ביניהם מהווים את תשתית הידע של הבוגר.</a:t>
            </a:r>
          </a:p>
          <a:p>
            <a:pPr marL="192087" lvl="1" indent="0">
              <a:buClr>
                <a:srgbClr val="800080"/>
              </a:buClr>
              <a:buSzPct val="100000"/>
              <a:buFont typeface="Arial" panose="020B0604020202020204" pitchFamily="34" charset="0"/>
              <a:buNone/>
              <a:defRPr/>
            </a:pPr>
            <a:endParaRPr lang="he-IL" sz="1600" b="1" kern="0" dirty="0">
              <a:solidFill>
                <a:schemeClr val="tx2"/>
              </a:solidFill>
            </a:endParaRPr>
          </a:p>
          <a:p>
            <a:pPr marL="192087" lvl="1" indent="0" algn="ctr">
              <a:lnSpc>
                <a:spcPct val="160000"/>
              </a:lnSpc>
              <a:buClr>
                <a:srgbClr val="800080"/>
              </a:buClr>
              <a:buSzPct val="100000"/>
              <a:buFont typeface="Arial" panose="020B0604020202020204" pitchFamily="34" charset="0"/>
              <a:buNone/>
              <a:defRPr/>
            </a:pPr>
            <a:r>
              <a:rPr lang="he-IL" sz="1600" kern="0" dirty="0">
                <a:solidFill>
                  <a:schemeClr val="tx2"/>
                </a:solidFill>
              </a:rPr>
              <a:t>הידע הנדרש בתחום הביטחון הלאומי בתוספת כישורי חשיבה אסטרטגית מייצרים את </a:t>
            </a:r>
            <a:r>
              <a:rPr lang="he-IL" sz="1600" b="1" kern="0" dirty="0">
                <a:solidFill>
                  <a:schemeClr val="tx2"/>
                </a:solidFill>
              </a:rPr>
              <a:t>אסטרטג הביטחון הלאומי</a:t>
            </a:r>
            <a:r>
              <a:rPr lang="he-IL" sz="1500" kern="0" dirty="0">
                <a:solidFill>
                  <a:schemeClr val="tx2"/>
                </a:solidFill>
              </a:rPr>
              <a:t>.</a:t>
            </a:r>
            <a:endParaRPr lang="he-IL" sz="1500" dirty="0"/>
          </a:p>
        </p:txBody>
      </p:sp>
      <p:pic>
        <p:nvPicPr>
          <p:cNvPr id="6" name="בן גוריון.jpg" descr="בן גוריון.jpg"/>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462264" y="3520449"/>
            <a:ext cx="1908968" cy="2664000"/>
          </a:xfrm>
          <a:prstGeom prst="rect">
            <a:avLst/>
          </a:prstGeom>
          <a:ln>
            <a:noFill/>
          </a:ln>
          <a:effectLst>
            <a:softEdge rad="112500"/>
          </a:effectLst>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62265" y="1432449"/>
            <a:ext cx="1908968" cy="20160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1743153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כותרת 1"/>
          <p:cNvSpPr>
            <a:spLocks noGrp="1"/>
          </p:cNvSpPr>
          <p:nvPr>
            <p:ph type="title" idx="4294967295"/>
          </p:nvPr>
        </p:nvSpPr>
        <p:spPr>
          <a:xfrm>
            <a:off x="877528" y="186327"/>
            <a:ext cx="10515600" cy="1325563"/>
          </a:xfrm>
        </p:spPr>
        <p:txBody>
          <a:bodyPr>
            <a:normAutofit/>
          </a:bodyPr>
          <a:lstStyle/>
          <a:p>
            <a:pPr algn="ctr"/>
            <a:r>
              <a:rPr lang="he-IL"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תובנות מניתוח הידיעונים </a:t>
            </a:r>
            <a:r>
              <a:rPr lang="he-IL" sz="20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(ל'-מ"ד)</a:t>
            </a:r>
          </a:p>
        </p:txBody>
      </p:sp>
      <p:sp>
        <p:nvSpPr>
          <p:cNvPr id="3" name="מציין מיקום תוכן 2"/>
          <p:cNvSpPr>
            <a:spLocks noGrp="1"/>
          </p:cNvSpPr>
          <p:nvPr>
            <p:ph idx="4294967295"/>
          </p:nvPr>
        </p:nvSpPr>
        <p:spPr>
          <a:xfrm>
            <a:off x="909728" y="1591698"/>
            <a:ext cx="10440000" cy="5266302"/>
          </a:xfrm>
        </p:spPr>
        <p:txBody>
          <a:bodyPr>
            <a:noAutofit/>
          </a:bodyPr>
          <a:lstStyle/>
          <a:p>
            <a:pPr>
              <a:lnSpc>
                <a:spcPct val="150000"/>
              </a:lnSpc>
              <a:buClr>
                <a:schemeClr val="accent1"/>
              </a:buClr>
            </a:pPr>
            <a:r>
              <a:rPr lang="he-IL" sz="1800" b="1" dirty="0">
                <a:solidFill>
                  <a:schemeClr val="accent1">
                    <a:lumMod val="75000"/>
                  </a:schemeClr>
                </a:solidFill>
                <a:latin typeface="David" panose="020E0502060401010101" pitchFamily="34" charset="-79"/>
                <a:cs typeface="David" panose="020E0502060401010101" pitchFamily="34" charset="-79"/>
              </a:rPr>
              <a:t>'משחק' עם תמהיל העונות- </a:t>
            </a:r>
            <a:r>
              <a:rPr lang="he-IL" sz="1800" dirty="0">
                <a:solidFill>
                  <a:schemeClr val="accent1">
                    <a:lumMod val="75000"/>
                  </a:schemeClr>
                </a:solidFill>
                <a:latin typeface="David" panose="020E0502060401010101" pitchFamily="34" charset="-79"/>
                <a:cs typeface="David" panose="020E0502060401010101" pitchFamily="34" charset="-79"/>
              </a:rPr>
              <a:t>חלוקת משנה (עונות משנה), עיתוי הקורסים ומטלות יכולים להוות </a:t>
            </a:r>
            <a:r>
              <a:rPr lang="he-IL" sz="1800" b="1" dirty="0">
                <a:solidFill>
                  <a:schemeClr val="accent1">
                    <a:lumMod val="75000"/>
                  </a:schemeClr>
                </a:solidFill>
                <a:latin typeface="David" panose="020E0502060401010101" pitchFamily="34" charset="-79"/>
                <a:cs typeface="David" panose="020E0502060401010101" pitchFamily="34" charset="-79"/>
              </a:rPr>
              <a:t>מפתח בעיצוב מחזור מ"ה</a:t>
            </a:r>
          </a:p>
          <a:p>
            <a:pPr>
              <a:lnSpc>
                <a:spcPct val="150000"/>
              </a:lnSpc>
              <a:buClr>
                <a:schemeClr val="accent1"/>
              </a:buClr>
            </a:pPr>
            <a:r>
              <a:rPr lang="he-IL" sz="1800" b="1" dirty="0">
                <a:solidFill>
                  <a:schemeClr val="accent1">
                    <a:lumMod val="75000"/>
                  </a:schemeClr>
                </a:solidFill>
                <a:latin typeface="David" panose="020E0502060401010101" pitchFamily="34" charset="-79"/>
                <a:cs typeface="David" panose="020E0502060401010101" pitchFamily="34" charset="-79"/>
              </a:rPr>
              <a:t>שבוע הלימוד </a:t>
            </a:r>
            <a:r>
              <a:rPr lang="he-IL" sz="1800" dirty="0">
                <a:solidFill>
                  <a:schemeClr val="accent1">
                    <a:lumMod val="75000"/>
                  </a:schemeClr>
                </a:solidFill>
                <a:latin typeface="David" panose="020E0502060401010101" pitchFamily="34" charset="-79"/>
                <a:cs typeface="David" panose="020E0502060401010101" pitchFamily="34" charset="-79"/>
              </a:rPr>
              <a:t>שמר על מבנה זהה של כ- 40 ש' לימוד עם אותו </a:t>
            </a:r>
            <a:r>
              <a:rPr lang="he-IL" sz="1800" b="1" dirty="0">
                <a:solidFill>
                  <a:schemeClr val="accent1">
                    <a:lumMod val="75000"/>
                  </a:schemeClr>
                </a:solidFill>
                <a:latin typeface="David" panose="020E0502060401010101" pitchFamily="34" charset="-79"/>
                <a:cs typeface="David" panose="020E0502060401010101" pitchFamily="34" charset="-79"/>
              </a:rPr>
              <a:t>מבנה משכים </a:t>
            </a:r>
            <a:r>
              <a:rPr lang="he-IL" sz="1800" dirty="0">
                <a:solidFill>
                  <a:schemeClr val="accent1">
                    <a:lumMod val="75000"/>
                  </a:schemeClr>
                </a:solidFill>
                <a:latin typeface="David" panose="020E0502060401010101" pitchFamily="34" charset="-79"/>
                <a:cs typeface="David" panose="020E0502060401010101" pitchFamily="34" charset="-79"/>
              </a:rPr>
              <a:t>(לפעמים יש יום שמתחיל ב- 10)</a:t>
            </a:r>
          </a:p>
          <a:p>
            <a:pPr>
              <a:lnSpc>
                <a:spcPct val="150000"/>
              </a:lnSpc>
              <a:buClr>
                <a:schemeClr val="accent1"/>
              </a:buClr>
            </a:pPr>
            <a:r>
              <a:rPr lang="he-IL" sz="1800" dirty="0">
                <a:solidFill>
                  <a:schemeClr val="accent1">
                    <a:lumMod val="75000"/>
                  </a:schemeClr>
                </a:solidFill>
                <a:latin typeface="David" panose="020E0502060401010101" pitchFamily="34" charset="-79"/>
                <a:cs typeface="David" panose="020E0502060401010101" pitchFamily="34" charset="-79"/>
              </a:rPr>
              <a:t>קורסי </a:t>
            </a:r>
            <a:r>
              <a:rPr lang="he-IL" sz="1800" b="1" dirty="0">
                <a:solidFill>
                  <a:schemeClr val="accent1">
                    <a:lumMod val="75000"/>
                  </a:schemeClr>
                </a:solidFill>
                <a:latin typeface="David" panose="020E0502060401010101" pitchFamily="34" charset="-79"/>
                <a:cs typeface="David" panose="020E0502060401010101" pitchFamily="34" charset="-79"/>
              </a:rPr>
              <a:t>הביטחון והצבא </a:t>
            </a:r>
            <a:r>
              <a:rPr lang="he-IL" sz="1800" dirty="0">
                <a:solidFill>
                  <a:schemeClr val="accent1">
                    <a:lumMod val="75000"/>
                  </a:schemeClr>
                </a:solidFill>
                <a:latin typeface="David" panose="020E0502060401010101" pitchFamily="34" charset="-79"/>
                <a:cs typeface="David" panose="020E0502060401010101" pitchFamily="34" charset="-79"/>
              </a:rPr>
              <a:t>האקדמיים נעלמים עם השנים</a:t>
            </a:r>
          </a:p>
          <a:p>
            <a:pPr>
              <a:lnSpc>
                <a:spcPct val="150000"/>
              </a:lnSpc>
              <a:buClr>
                <a:schemeClr val="accent1"/>
              </a:buClr>
            </a:pPr>
            <a:r>
              <a:rPr lang="he-IL" sz="1800" b="1" dirty="0">
                <a:solidFill>
                  <a:schemeClr val="accent1">
                    <a:lumMod val="75000"/>
                  </a:schemeClr>
                </a:solidFill>
                <a:latin typeface="David" panose="020E0502060401010101" pitchFamily="34" charset="-79"/>
                <a:cs typeface="David" panose="020E0502060401010101" pitchFamily="34" charset="-79"/>
              </a:rPr>
              <a:t>סימולציות- </a:t>
            </a:r>
            <a:r>
              <a:rPr lang="he-IL" sz="1800" dirty="0">
                <a:solidFill>
                  <a:schemeClr val="accent1">
                    <a:lumMod val="75000"/>
                  </a:schemeClr>
                </a:solidFill>
                <a:latin typeface="David" panose="020E0502060401010101" pitchFamily="34" charset="-79"/>
                <a:cs typeface="David" panose="020E0502060401010101" pitchFamily="34" charset="-79"/>
              </a:rPr>
              <a:t>שירתו את כל אשכולות הבטל"ם (עבר) ולא (רק) את לימודי האסטרטגיה (כיום)</a:t>
            </a:r>
          </a:p>
          <a:p>
            <a:pPr>
              <a:lnSpc>
                <a:spcPct val="150000"/>
              </a:lnSpc>
              <a:buClr>
                <a:schemeClr val="accent1"/>
              </a:buClr>
            </a:pPr>
            <a:r>
              <a:rPr lang="he-IL" sz="1800" b="1" dirty="0">
                <a:solidFill>
                  <a:schemeClr val="accent1">
                    <a:lumMod val="75000"/>
                  </a:schemeClr>
                </a:solidFill>
                <a:latin typeface="David" panose="020E0502060401010101" pitchFamily="34" charset="-79"/>
                <a:cs typeface="David" panose="020E0502060401010101" pitchFamily="34" charset="-79"/>
              </a:rPr>
              <a:t>עבודת הגמר </a:t>
            </a:r>
            <a:r>
              <a:rPr lang="he-IL" sz="1800" dirty="0">
                <a:solidFill>
                  <a:schemeClr val="accent1">
                    <a:lumMod val="75000"/>
                  </a:schemeClr>
                </a:solidFill>
                <a:latin typeface="David" panose="020E0502060401010101" pitchFamily="34" charset="-79"/>
                <a:cs typeface="David" panose="020E0502060401010101" pitchFamily="34" charset="-79"/>
              </a:rPr>
              <a:t>הולכת ותופסת נפח בציון השנתי (מ- 10% ל- 20%)</a:t>
            </a:r>
          </a:p>
          <a:p>
            <a:pPr>
              <a:lnSpc>
                <a:spcPct val="150000"/>
              </a:lnSpc>
              <a:buClr>
                <a:schemeClr val="accent1"/>
              </a:buClr>
            </a:pPr>
            <a:r>
              <a:rPr lang="he-IL" sz="1800" b="1" dirty="0">
                <a:solidFill>
                  <a:schemeClr val="accent1">
                    <a:lumMod val="75000"/>
                  </a:schemeClr>
                </a:solidFill>
                <a:latin typeface="David" panose="020E0502060401010101" pitchFamily="34" charset="-79"/>
                <a:cs typeface="David" panose="020E0502060401010101" pitchFamily="34" charset="-79"/>
              </a:rPr>
              <a:t>היקפי המטלות </a:t>
            </a:r>
            <a:r>
              <a:rPr lang="he-IL" sz="1800" dirty="0">
                <a:solidFill>
                  <a:schemeClr val="accent1">
                    <a:lumMod val="75000"/>
                  </a:schemeClr>
                </a:solidFill>
                <a:latin typeface="David" panose="020E0502060401010101" pitchFamily="34" charset="-79"/>
                <a:cs typeface="David" panose="020E0502060401010101" pitchFamily="34" charset="-79"/>
              </a:rPr>
              <a:t>(כמות מילים) נעלמו עם הזמן מהידיעון- עבודת גמר (100 ע'), סמינר (40 ע'), רפרט (10 ע'), נייר עמדה (5 ע')</a:t>
            </a:r>
          </a:p>
          <a:p>
            <a:pPr>
              <a:lnSpc>
                <a:spcPct val="150000"/>
              </a:lnSpc>
              <a:buClr>
                <a:schemeClr val="accent1"/>
              </a:buClr>
            </a:pPr>
            <a:r>
              <a:rPr lang="he-IL" sz="1800" dirty="0">
                <a:solidFill>
                  <a:schemeClr val="accent1">
                    <a:lumMod val="75000"/>
                  </a:schemeClr>
                </a:solidFill>
                <a:latin typeface="David" panose="020E0502060401010101" pitchFamily="34" charset="-79"/>
                <a:cs typeface="David" panose="020E0502060401010101" pitchFamily="34" charset="-79"/>
              </a:rPr>
              <a:t>אין התייחסות כלל </a:t>
            </a:r>
            <a:r>
              <a:rPr lang="he-IL" sz="1800" b="1" dirty="0">
                <a:solidFill>
                  <a:schemeClr val="accent1">
                    <a:lumMod val="75000"/>
                  </a:schemeClr>
                </a:solidFill>
                <a:latin typeface="David" panose="020E0502060401010101" pitchFamily="34" charset="-79"/>
                <a:cs typeface="David" panose="020E0502060401010101" pitchFamily="34" charset="-79"/>
              </a:rPr>
              <a:t>לתפקיד המדריכים </a:t>
            </a:r>
            <a:r>
              <a:rPr lang="he-IL" sz="1800" dirty="0">
                <a:solidFill>
                  <a:schemeClr val="accent1">
                    <a:lumMod val="75000"/>
                  </a:schemeClr>
                </a:solidFill>
                <a:latin typeface="David" panose="020E0502060401010101" pitchFamily="34" charset="-79"/>
                <a:cs typeface="David" panose="020E0502060401010101" pitchFamily="34" charset="-79"/>
              </a:rPr>
              <a:t>בידיעון. בנוסף, במחזורים המוקדמים אינם מהווים רכיב </a:t>
            </a:r>
            <a:r>
              <a:rPr lang="he-IL" sz="1800" b="1" dirty="0">
                <a:solidFill>
                  <a:schemeClr val="accent1">
                    <a:lumMod val="75000"/>
                  </a:schemeClr>
                </a:solidFill>
                <a:latin typeface="David" panose="020E0502060401010101" pitchFamily="34" charset="-79"/>
                <a:cs typeface="David" panose="020E0502060401010101" pitchFamily="34" charset="-79"/>
              </a:rPr>
              <a:t>בציון הסופי של הבוגר</a:t>
            </a:r>
          </a:p>
          <a:p>
            <a:pPr>
              <a:lnSpc>
                <a:spcPct val="150000"/>
              </a:lnSpc>
              <a:buClr>
                <a:schemeClr val="accent1"/>
              </a:buClr>
            </a:pPr>
            <a:r>
              <a:rPr lang="he-IL" sz="1800" b="1" dirty="0">
                <a:solidFill>
                  <a:schemeClr val="accent1">
                    <a:lumMod val="75000"/>
                  </a:schemeClr>
                </a:solidFill>
                <a:latin typeface="David" panose="020E0502060401010101" pitchFamily="34" charset="-79"/>
                <a:cs typeface="David" panose="020E0502060401010101" pitchFamily="34" charset="-79"/>
              </a:rPr>
              <a:t>לימוד בצוותים </a:t>
            </a:r>
            <a:r>
              <a:rPr lang="he-IL" sz="1800" dirty="0">
                <a:solidFill>
                  <a:schemeClr val="accent1">
                    <a:lumMod val="75000"/>
                  </a:schemeClr>
                </a:solidFill>
                <a:latin typeface="David" panose="020E0502060401010101" pitchFamily="34" charset="-79"/>
                <a:cs typeface="David" panose="020E0502060401010101" pitchFamily="34" charset="-79"/>
              </a:rPr>
              <a:t>לא מופיע כרכיב מרכזי בשיטות ההוראה </a:t>
            </a:r>
            <a:r>
              <a:rPr lang="he-IL" sz="1800" dirty="0" err="1">
                <a:solidFill>
                  <a:schemeClr val="accent1">
                    <a:lumMod val="75000"/>
                  </a:schemeClr>
                </a:solidFill>
                <a:latin typeface="David" panose="020E0502060401010101" pitchFamily="34" charset="-79"/>
                <a:cs typeface="David" panose="020E0502060401010101" pitchFamily="34" charset="-79"/>
              </a:rPr>
              <a:t>במב"ל</a:t>
            </a:r>
            <a:endParaRPr lang="he-IL" sz="1800" dirty="0">
              <a:solidFill>
                <a:schemeClr val="accent1">
                  <a:lumMod val="75000"/>
                </a:schemeClr>
              </a:solidFill>
              <a:latin typeface="David" panose="020E0502060401010101" pitchFamily="34" charset="-79"/>
              <a:cs typeface="David" panose="020E0502060401010101" pitchFamily="34" charset="-79"/>
            </a:endParaRPr>
          </a:p>
          <a:p>
            <a:pPr>
              <a:lnSpc>
                <a:spcPct val="150000"/>
              </a:lnSpc>
              <a:buClr>
                <a:schemeClr val="accent1"/>
              </a:buClr>
            </a:pPr>
            <a:r>
              <a:rPr lang="he-IL" sz="1800" b="1" dirty="0">
                <a:solidFill>
                  <a:schemeClr val="accent1">
                    <a:lumMod val="75000"/>
                  </a:schemeClr>
                </a:solidFill>
                <a:latin typeface="David" panose="020E0502060401010101" pitchFamily="34" charset="-79"/>
                <a:cs typeface="David" panose="020E0502060401010101" pitchFamily="34" charset="-79"/>
              </a:rPr>
              <a:t>עומס</a:t>
            </a:r>
            <a:r>
              <a:rPr lang="he-IL" sz="1800" dirty="0">
                <a:solidFill>
                  <a:schemeClr val="accent1">
                    <a:lumMod val="75000"/>
                  </a:schemeClr>
                </a:solidFill>
                <a:latin typeface="David" panose="020E0502060401010101" pitchFamily="34" charset="-79"/>
                <a:cs typeface="David" panose="020E0502060401010101" pitchFamily="34" charset="-79"/>
              </a:rPr>
              <a:t> לא עולה כתמה בידיעון ולא מתווך ללומדים</a:t>
            </a:r>
          </a:p>
          <a:p>
            <a:pPr>
              <a:lnSpc>
                <a:spcPct val="150000"/>
              </a:lnSpc>
              <a:buClr>
                <a:schemeClr val="accent1"/>
              </a:buClr>
            </a:pPr>
            <a:endParaRPr lang="he-IL" sz="1800" dirty="0">
              <a:solidFill>
                <a:schemeClr val="accent1">
                  <a:lumMod val="75000"/>
                </a:schemeClr>
              </a:solidFill>
              <a:latin typeface="David" panose="020E0502060401010101" pitchFamily="34" charset="-79"/>
              <a:cs typeface="David" panose="020E0502060401010101" pitchFamily="34" charset="-79"/>
            </a:endParaRPr>
          </a:p>
          <a:p>
            <a:pPr>
              <a:buClr>
                <a:schemeClr val="accent1"/>
              </a:buClr>
            </a:pPr>
            <a:endParaRPr lang="he-IL" sz="2000" dirty="0">
              <a:solidFill>
                <a:schemeClr val="accent1">
                  <a:lumMod val="75000"/>
                </a:schemeClr>
              </a:solidFill>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2290498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כותרת 1"/>
          <p:cNvSpPr>
            <a:spLocks noGrp="1"/>
          </p:cNvSpPr>
          <p:nvPr>
            <p:ph type="title" idx="4294967295"/>
          </p:nvPr>
        </p:nvSpPr>
        <p:spPr>
          <a:xfrm>
            <a:off x="877528" y="186327"/>
            <a:ext cx="10515600" cy="1325563"/>
          </a:xfrm>
        </p:spPr>
        <p:txBody>
          <a:bodyPr/>
          <a:lstStyle/>
          <a:p>
            <a:pPr algn="ctr"/>
            <a:r>
              <a:rPr lang="he-IL"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סוגיות בפנתאון</a:t>
            </a:r>
          </a:p>
        </p:txBody>
      </p:sp>
      <p:pic>
        <p:nvPicPr>
          <p:cNvPr id="4" name="תמונה 3"/>
          <p:cNvPicPr>
            <a:picLocks noChangeAspect="1"/>
          </p:cNvPicPr>
          <p:nvPr/>
        </p:nvPicPr>
        <p:blipFill>
          <a:blip r:embed="rId2"/>
          <a:stretch>
            <a:fillRect/>
          </a:stretch>
        </p:blipFill>
        <p:spPr>
          <a:xfrm>
            <a:off x="102595" y="3896834"/>
            <a:ext cx="5120000" cy="2880000"/>
          </a:xfrm>
          <a:prstGeom prst="rect">
            <a:avLst/>
          </a:prstGeom>
          <a:ln>
            <a:noFill/>
          </a:ln>
          <a:effectLst>
            <a:outerShdw blurRad="292100" dist="139700" dir="2700000" algn="tl" rotWithShape="0">
              <a:srgbClr val="333333">
                <a:alpha val="65000"/>
              </a:srgbClr>
            </a:outerShdw>
          </a:effectLst>
        </p:spPr>
      </p:pic>
      <p:sp>
        <p:nvSpPr>
          <p:cNvPr id="3" name="מציין מיקום תוכן 2"/>
          <p:cNvSpPr txBox="1">
            <a:spLocks/>
          </p:cNvSpPr>
          <p:nvPr/>
        </p:nvSpPr>
        <p:spPr>
          <a:xfrm>
            <a:off x="920060" y="1456482"/>
            <a:ext cx="10440000" cy="5061276"/>
          </a:xfrm>
          <a:prstGeom prst="rect">
            <a:avLst/>
          </a:prstGeom>
        </p:spPr>
        <p:txBody>
          <a:bodyPr>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92087" lvl="1" indent="0" algn="ctr">
              <a:lnSpc>
                <a:spcPct val="160000"/>
              </a:lnSpc>
              <a:buClr>
                <a:srgbClr val="800080"/>
              </a:buClr>
              <a:buSzPct val="100000"/>
              <a:buNone/>
              <a:defRPr/>
            </a:pPr>
            <a:r>
              <a:rPr lang="he-IL" sz="1600" kern="0" dirty="0">
                <a:solidFill>
                  <a:schemeClr val="tx2"/>
                </a:solidFill>
                <a:latin typeface="David" panose="020E0502060401010101" pitchFamily="34" charset="-79"/>
                <a:cs typeface="David" panose="020E0502060401010101" pitchFamily="34" charset="-79"/>
              </a:rPr>
              <a:t>חשוב להשתמש במונח </a:t>
            </a:r>
            <a:r>
              <a:rPr lang="he-IL" sz="1600" b="1" kern="0" dirty="0">
                <a:solidFill>
                  <a:schemeClr val="tx2"/>
                </a:solidFill>
                <a:latin typeface="David" panose="020E0502060401010101" pitchFamily="34" charset="-79"/>
                <a:cs typeface="David" panose="020E0502060401010101" pitchFamily="34" charset="-79"/>
              </a:rPr>
              <a:t>אשכול</a:t>
            </a:r>
            <a:r>
              <a:rPr lang="he-IL" sz="1600" kern="0" dirty="0">
                <a:solidFill>
                  <a:schemeClr val="tx2"/>
                </a:solidFill>
                <a:latin typeface="David" panose="020E0502060401010101" pitchFamily="34" charset="-79"/>
                <a:cs typeface="David" panose="020E0502060401010101" pitchFamily="34" charset="-79"/>
              </a:rPr>
              <a:t> ולא </a:t>
            </a:r>
            <a:r>
              <a:rPr lang="he-IL" sz="1600" b="1" kern="0" dirty="0">
                <a:solidFill>
                  <a:schemeClr val="tx2"/>
                </a:solidFill>
                <a:latin typeface="David" panose="020E0502060401010101" pitchFamily="34" charset="-79"/>
                <a:cs typeface="David" panose="020E0502060401010101" pitchFamily="34" charset="-79"/>
              </a:rPr>
              <a:t>רגל</a:t>
            </a:r>
            <a:r>
              <a:rPr lang="he-IL" sz="1600" kern="0" dirty="0">
                <a:solidFill>
                  <a:schemeClr val="tx2"/>
                </a:solidFill>
                <a:latin typeface="David" panose="020E0502060401010101" pitchFamily="34" charset="-79"/>
                <a:cs typeface="David" panose="020E0502060401010101" pitchFamily="34" charset="-79"/>
              </a:rPr>
              <a:t> בתיאור רכיבי הפנתאון (מייצר גמישות רבה יותר בפירוקו לתת-רכיבים)</a:t>
            </a:r>
          </a:p>
          <a:p>
            <a:pPr marL="554037" lvl="1" indent="-361950">
              <a:lnSpc>
                <a:spcPct val="160000"/>
              </a:lnSpc>
              <a:buClr>
                <a:srgbClr val="800080"/>
              </a:buClr>
              <a:buSzPct val="100000"/>
              <a:buFont typeface="Arial" panose="020B0604020202020204" pitchFamily="34" charset="0"/>
              <a:buBlip>
                <a:blip r:embed="rId3"/>
              </a:buBlip>
              <a:defRPr/>
            </a:pPr>
            <a:r>
              <a:rPr lang="he-IL" sz="1600" b="1" kern="0" dirty="0">
                <a:solidFill>
                  <a:schemeClr val="tx2"/>
                </a:solidFill>
                <a:latin typeface="David" panose="020E0502060401010101" pitchFamily="34" charset="-79"/>
                <a:cs typeface="David" panose="020E0502060401010101" pitchFamily="34" charset="-79"/>
              </a:rPr>
              <a:t>קיים פער בהגדרות ברורות לאשכולות, רציונל ההכשרה הפנימי, תכולות וקשרים האינטגרטיביים: </a:t>
            </a:r>
            <a:r>
              <a:rPr lang="he-IL" sz="1600" kern="0" dirty="0">
                <a:solidFill>
                  <a:schemeClr val="tx2"/>
                </a:solidFill>
                <a:latin typeface="David" panose="020E0502060401010101" pitchFamily="34" charset="-79"/>
                <a:cs typeface="David" panose="020E0502060401010101" pitchFamily="34" charset="-79"/>
              </a:rPr>
              <a:t>1) </a:t>
            </a:r>
            <a:r>
              <a:rPr lang="he-IL" sz="1600" u="sng" kern="0" dirty="0">
                <a:solidFill>
                  <a:schemeClr val="tx2"/>
                </a:solidFill>
                <a:latin typeface="David" panose="020E0502060401010101" pitchFamily="34" charset="-79"/>
                <a:cs typeface="David" panose="020E0502060401010101" pitchFamily="34" charset="-79"/>
              </a:rPr>
              <a:t>הגנה לאומית </a:t>
            </a:r>
            <a:r>
              <a:rPr lang="he-IL" sz="1600" kern="0" dirty="0">
                <a:solidFill>
                  <a:schemeClr val="tx2"/>
                </a:solidFill>
                <a:latin typeface="David" panose="020E0502060401010101" pitchFamily="34" charset="-79"/>
                <a:cs typeface="David" panose="020E0502060401010101" pitchFamily="34" charset="-79"/>
              </a:rPr>
              <a:t>(מודיעין?), 2) </a:t>
            </a:r>
            <a:r>
              <a:rPr lang="he-IL" sz="1600" u="sng" kern="0" dirty="0">
                <a:solidFill>
                  <a:schemeClr val="tx2"/>
                </a:solidFill>
                <a:latin typeface="David" panose="020E0502060401010101" pitchFamily="34" charset="-79"/>
                <a:cs typeface="David" panose="020E0502060401010101" pitchFamily="34" charset="-79"/>
              </a:rPr>
              <a:t>מדיני</a:t>
            </a:r>
            <a:r>
              <a:rPr lang="he-IL" sz="1600" kern="0" dirty="0">
                <a:solidFill>
                  <a:schemeClr val="tx2"/>
                </a:solidFill>
                <a:latin typeface="David" panose="020E0502060401010101" pitchFamily="34" charset="-79"/>
                <a:cs typeface="David" panose="020E0502060401010101" pitchFamily="34" charset="-79"/>
              </a:rPr>
              <a:t> (דיפלומטיה, מדיניות חוץ ויחב"ל?), 3) חברה</a:t>
            </a:r>
            <a:r>
              <a:rPr lang="en-US" sz="1600" kern="0" dirty="0">
                <a:solidFill>
                  <a:schemeClr val="tx2"/>
                </a:solidFill>
                <a:latin typeface="David" panose="020E0502060401010101" pitchFamily="34" charset="-79"/>
                <a:cs typeface="David" panose="020E0502060401010101" pitchFamily="34" charset="-79"/>
              </a:rPr>
              <a:t>;</a:t>
            </a:r>
            <a:r>
              <a:rPr lang="he-IL" sz="1600" kern="0" dirty="0">
                <a:solidFill>
                  <a:schemeClr val="tx2"/>
                </a:solidFill>
                <a:latin typeface="David" panose="020E0502060401010101" pitchFamily="34" charset="-79"/>
                <a:cs typeface="David" panose="020E0502060401010101" pitchFamily="34" charset="-79"/>
              </a:rPr>
              <a:t> 4) כלכלה</a:t>
            </a:r>
            <a:r>
              <a:rPr lang="en-US" sz="1600" kern="0" dirty="0">
                <a:solidFill>
                  <a:schemeClr val="tx2"/>
                </a:solidFill>
                <a:latin typeface="David" panose="020E0502060401010101" pitchFamily="34" charset="-79"/>
                <a:cs typeface="David" panose="020E0502060401010101" pitchFamily="34" charset="-79"/>
              </a:rPr>
              <a:t>;</a:t>
            </a:r>
            <a:r>
              <a:rPr lang="he-IL" sz="1600" kern="0" dirty="0">
                <a:solidFill>
                  <a:schemeClr val="tx2"/>
                </a:solidFill>
                <a:latin typeface="David" panose="020E0502060401010101" pitchFamily="34" charset="-79"/>
                <a:cs typeface="David" panose="020E0502060401010101" pitchFamily="34" charset="-79"/>
              </a:rPr>
              <a:t> 5) בכירות והובלה (מנהיגות)</a:t>
            </a:r>
          </a:p>
          <a:p>
            <a:pPr marL="554037" lvl="1" indent="-361950">
              <a:lnSpc>
                <a:spcPct val="160000"/>
              </a:lnSpc>
              <a:buClr>
                <a:srgbClr val="800080"/>
              </a:buClr>
              <a:buSzPct val="100000"/>
              <a:buBlip>
                <a:blip r:embed="rId3"/>
              </a:buBlip>
              <a:defRPr/>
            </a:pPr>
            <a:r>
              <a:rPr lang="he-IL" sz="1600" b="1" kern="0" dirty="0">
                <a:solidFill>
                  <a:schemeClr val="tx2"/>
                </a:solidFill>
                <a:latin typeface="David" panose="020E0502060401010101" pitchFamily="34" charset="-79"/>
                <a:cs typeface="David" panose="020E0502060401010101" pitchFamily="34" charset="-79"/>
              </a:rPr>
              <a:t>אשכול </a:t>
            </a:r>
            <a:r>
              <a:rPr lang="he-IL" sz="1600" b="1" kern="0" dirty="0" err="1">
                <a:solidFill>
                  <a:schemeClr val="tx2"/>
                </a:solidFill>
                <a:latin typeface="David" panose="020E0502060401010101" pitchFamily="34" charset="-79"/>
                <a:cs typeface="David" panose="020E0502060401010101" pitchFamily="34" charset="-79"/>
              </a:rPr>
              <a:t>בטל"ם</a:t>
            </a:r>
            <a:r>
              <a:rPr lang="he-IL" sz="1600" b="1" kern="0" dirty="0">
                <a:solidFill>
                  <a:schemeClr val="tx2"/>
                </a:solidFill>
                <a:latin typeface="David" panose="020E0502060401010101" pitchFamily="34" charset="-79"/>
                <a:cs typeface="David" panose="020E0502060401010101" pitchFamily="34" charset="-79"/>
              </a:rPr>
              <a:t> (אינטגרטיבי?)- </a:t>
            </a:r>
            <a:r>
              <a:rPr lang="he-IL" sz="1600" kern="0" dirty="0">
                <a:solidFill>
                  <a:schemeClr val="tx2"/>
                </a:solidFill>
                <a:latin typeface="David" panose="020E0502060401010101" pitchFamily="34" charset="-79"/>
                <a:cs typeface="David" panose="020E0502060401010101" pitchFamily="34" charset="-79"/>
              </a:rPr>
              <a:t>האם קיים ומה כולל?</a:t>
            </a:r>
          </a:p>
          <a:p>
            <a:pPr marL="554037" lvl="1" indent="-361950">
              <a:lnSpc>
                <a:spcPct val="160000"/>
              </a:lnSpc>
              <a:buClr>
                <a:srgbClr val="800080"/>
              </a:buClr>
              <a:buSzPct val="100000"/>
              <a:buBlip>
                <a:blip r:embed="rId3"/>
              </a:buBlip>
              <a:defRPr/>
            </a:pPr>
            <a:r>
              <a:rPr lang="he-IL" sz="1600" b="1" kern="0" dirty="0">
                <a:solidFill>
                  <a:schemeClr val="tx2"/>
                </a:solidFill>
                <a:latin typeface="David" panose="020E0502060401010101" pitchFamily="34" charset="-79"/>
                <a:cs typeface="David" panose="020E0502060401010101" pitchFamily="34" charset="-79"/>
              </a:rPr>
              <a:t>אשכול</a:t>
            </a:r>
            <a:r>
              <a:rPr lang="he-IL" sz="1600" kern="0" dirty="0">
                <a:solidFill>
                  <a:schemeClr val="tx2"/>
                </a:solidFill>
                <a:latin typeface="David" panose="020E0502060401010101" pitchFamily="34" charset="-79"/>
                <a:cs typeface="David" panose="020E0502060401010101" pitchFamily="34" charset="-79"/>
              </a:rPr>
              <a:t> </a:t>
            </a:r>
            <a:r>
              <a:rPr lang="he-IL" sz="1600" b="1" kern="0" dirty="0">
                <a:solidFill>
                  <a:schemeClr val="tx2"/>
                </a:solidFill>
                <a:latin typeface="David" panose="020E0502060401010101" pitchFamily="34" charset="-79"/>
                <a:cs typeface="David" panose="020E0502060401010101" pitchFamily="34" charset="-79"/>
              </a:rPr>
              <a:t>חקר מדע המדינה</a:t>
            </a:r>
            <a:r>
              <a:rPr lang="he-IL" sz="1600" kern="0" dirty="0">
                <a:solidFill>
                  <a:schemeClr val="tx2"/>
                </a:solidFill>
                <a:latin typeface="David" panose="020E0502060401010101" pitchFamily="34" charset="-79"/>
                <a:cs typeface="David" panose="020E0502060401010101" pitchFamily="34" charset="-79"/>
              </a:rPr>
              <a:t>? האם קיים ומה כולל?</a:t>
            </a:r>
          </a:p>
          <a:p>
            <a:pPr marL="554037" lvl="1" indent="-361950">
              <a:lnSpc>
                <a:spcPct val="160000"/>
              </a:lnSpc>
              <a:buClr>
                <a:srgbClr val="800080"/>
              </a:buClr>
              <a:buSzPct val="100000"/>
              <a:buBlip>
                <a:blip r:embed="rId3"/>
              </a:buBlip>
              <a:defRPr/>
            </a:pPr>
            <a:r>
              <a:rPr lang="he-IL" sz="1600" b="1" kern="0" dirty="0">
                <a:solidFill>
                  <a:schemeClr val="tx2"/>
                </a:solidFill>
                <a:latin typeface="David" panose="020E0502060401010101" pitchFamily="34" charset="-79"/>
                <a:cs typeface="David" panose="020E0502060401010101" pitchFamily="34" charset="-79"/>
              </a:rPr>
              <a:t>תשתית גרעין לאומי-ערכי</a:t>
            </a:r>
            <a:r>
              <a:rPr lang="he-IL" sz="1600" kern="0" dirty="0">
                <a:solidFill>
                  <a:schemeClr val="tx2"/>
                </a:solidFill>
                <a:latin typeface="David" panose="020E0502060401010101" pitchFamily="34" charset="-79"/>
                <a:cs typeface="David" panose="020E0502060401010101" pitchFamily="34" charset="-79"/>
              </a:rPr>
              <a:t> מה כוללת?</a:t>
            </a:r>
          </a:p>
          <a:p>
            <a:pPr marL="554037" lvl="1" indent="-361950">
              <a:lnSpc>
                <a:spcPct val="160000"/>
              </a:lnSpc>
              <a:buClr>
                <a:srgbClr val="800080"/>
              </a:buClr>
              <a:buSzPct val="100000"/>
              <a:buBlip>
                <a:blip r:embed="rId3"/>
              </a:buBlip>
              <a:defRPr/>
            </a:pPr>
            <a:r>
              <a:rPr lang="he-IL" sz="1600" b="1" kern="0" dirty="0">
                <a:solidFill>
                  <a:schemeClr val="tx2"/>
                </a:solidFill>
                <a:latin typeface="David" panose="020E0502060401010101" pitchFamily="34" charset="-79"/>
                <a:cs typeface="David" panose="020E0502060401010101" pitchFamily="34" charset="-79"/>
              </a:rPr>
              <a:t>אשכול בכירות והובלה </a:t>
            </a:r>
            <a:r>
              <a:rPr lang="he-IL" sz="1600" kern="0" dirty="0">
                <a:solidFill>
                  <a:schemeClr val="tx2"/>
                </a:solidFill>
                <a:latin typeface="David" panose="020E0502060401010101" pitchFamily="34" charset="-79"/>
                <a:cs typeface="David" panose="020E0502060401010101" pitchFamily="34" charset="-79"/>
              </a:rPr>
              <a:t>(מנהיגות) והאם נדרש? מה כולל? </a:t>
            </a:r>
          </a:p>
          <a:p>
            <a:pPr marL="554037" lvl="1" indent="-361950">
              <a:lnSpc>
                <a:spcPct val="160000"/>
              </a:lnSpc>
              <a:buClr>
                <a:srgbClr val="800080"/>
              </a:buClr>
              <a:buSzPct val="100000"/>
              <a:buBlip>
                <a:blip r:embed="rId3"/>
              </a:buBlip>
              <a:defRPr/>
            </a:pPr>
            <a:r>
              <a:rPr lang="he-IL" sz="1600" b="1" kern="0" dirty="0">
                <a:solidFill>
                  <a:schemeClr val="tx2"/>
                </a:solidFill>
                <a:latin typeface="David" panose="020E0502060401010101" pitchFamily="34" charset="-79"/>
                <a:cs typeface="David" panose="020E0502060401010101" pitchFamily="34" charset="-79"/>
              </a:rPr>
              <a:t>סימולציה מדינית- </a:t>
            </a:r>
            <a:r>
              <a:rPr lang="he-IL" sz="1600" kern="0" dirty="0">
                <a:solidFill>
                  <a:schemeClr val="tx2"/>
                </a:solidFill>
                <a:latin typeface="David" panose="020E0502060401010101" pitchFamily="34" charset="-79"/>
                <a:cs typeface="David" panose="020E0502060401010101" pitchFamily="34" charset="-79"/>
              </a:rPr>
              <a:t>היכן ממוקמת? (אשכול אינטגרטיבי</a:t>
            </a:r>
            <a:r>
              <a:rPr lang="en-US" sz="1600" kern="0" dirty="0">
                <a:solidFill>
                  <a:schemeClr val="tx2"/>
                </a:solidFill>
                <a:latin typeface="David" panose="020E0502060401010101" pitchFamily="34" charset="-79"/>
                <a:cs typeface="David" panose="020E0502060401010101" pitchFamily="34" charset="-79"/>
              </a:rPr>
              <a:t>/</a:t>
            </a:r>
            <a:r>
              <a:rPr lang="he-IL" sz="1600" kern="0" dirty="0">
                <a:solidFill>
                  <a:schemeClr val="tx2"/>
                </a:solidFill>
                <a:latin typeface="David" panose="020E0502060401010101" pitchFamily="34" charset="-79"/>
                <a:cs typeface="David" panose="020E0502060401010101" pitchFamily="34" charset="-79"/>
              </a:rPr>
              <a:t>אשכול מדיני? </a:t>
            </a:r>
          </a:p>
          <a:p>
            <a:pPr marL="554037" lvl="1" indent="-361950">
              <a:lnSpc>
                <a:spcPct val="160000"/>
              </a:lnSpc>
              <a:buClr>
                <a:srgbClr val="800080"/>
              </a:buClr>
              <a:buSzPct val="100000"/>
              <a:buBlip>
                <a:blip r:embed="rId3"/>
              </a:buBlip>
              <a:defRPr/>
            </a:pPr>
            <a:r>
              <a:rPr lang="he-IL" sz="1600" b="1" kern="0" dirty="0">
                <a:solidFill>
                  <a:schemeClr val="tx2"/>
                </a:solidFill>
                <a:latin typeface="David" panose="020E0502060401010101" pitchFamily="34" charset="-79"/>
                <a:cs typeface="David" panose="020E0502060401010101" pitchFamily="34" charset="-79"/>
              </a:rPr>
              <a:t>הקורס משפט ציבורי- </a:t>
            </a:r>
            <a:r>
              <a:rPr lang="he-IL" sz="1600" kern="0" dirty="0">
                <a:solidFill>
                  <a:schemeClr val="tx2"/>
                </a:solidFill>
                <a:latin typeface="David" panose="020E0502060401010101" pitchFamily="34" charset="-79"/>
                <a:cs typeface="David" panose="020E0502060401010101" pitchFamily="34" charset="-79"/>
              </a:rPr>
              <a:t>היכן ממוקם? אשכול בכירות</a:t>
            </a:r>
            <a:r>
              <a:rPr lang="en-US" sz="1600" kern="0" dirty="0">
                <a:solidFill>
                  <a:schemeClr val="tx2"/>
                </a:solidFill>
                <a:latin typeface="David" panose="020E0502060401010101" pitchFamily="34" charset="-79"/>
                <a:cs typeface="David" panose="020E0502060401010101" pitchFamily="34" charset="-79"/>
              </a:rPr>
              <a:t>/</a:t>
            </a:r>
            <a:r>
              <a:rPr lang="he-IL" sz="1600" kern="0" dirty="0">
                <a:solidFill>
                  <a:schemeClr val="tx2"/>
                </a:solidFill>
                <a:latin typeface="David" panose="020E0502060401010101" pitchFamily="34" charset="-79"/>
                <a:cs typeface="David" panose="020E0502060401010101" pitchFamily="34" charset="-79"/>
              </a:rPr>
              <a:t>חברתי?</a:t>
            </a:r>
          </a:p>
          <a:p>
            <a:pPr marL="554037" lvl="1" indent="-361950">
              <a:lnSpc>
                <a:spcPct val="160000"/>
              </a:lnSpc>
              <a:buClr>
                <a:srgbClr val="800080"/>
              </a:buClr>
              <a:buSzPct val="100000"/>
              <a:buFont typeface="Arial" panose="020B0604020202020204" pitchFamily="34" charset="0"/>
              <a:buBlip>
                <a:blip r:embed="rId3"/>
              </a:buBlip>
              <a:defRPr/>
            </a:pPr>
            <a:r>
              <a:rPr lang="he-IL" sz="1600" kern="0" dirty="0">
                <a:solidFill>
                  <a:schemeClr val="tx2"/>
                </a:solidFill>
                <a:latin typeface="David" panose="020E0502060401010101" pitchFamily="34" charset="-79"/>
                <a:cs typeface="David" panose="020E0502060401010101" pitchFamily="34" charset="-79"/>
              </a:rPr>
              <a:t>האם יש צורך לחלק כל אשכול לקורסים- של תכני </a:t>
            </a:r>
            <a:r>
              <a:rPr lang="he-IL" sz="1600" b="1" kern="0" dirty="0">
                <a:solidFill>
                  <a:schemeClr val="tx2"/>
                </a:solidFill>
                <a:latin typeface="David" panose="020E0502060401010101" pitchFamily="34" charset="-79"/>
                <a:cs typeface="David" panose="020E0502060401010101" pitchFamily="34" charset="-79"/>
              </a:rPr>
              <a:t>יסודות</a:t>
            </a:r>
            <a:r>
              <a:rPr lang="he-IL" sz="1600" kern="0" dirty="0">
                <a:solidFill>
                  <a:schemeClr val="tx2"/>
                </a:solidFill>
                <a:latin typeface="David" panose="020E0502060401010101" pitchFamily="34" charset="-79"/>
                <a:cs typeface="David" panose="020E0502060401010101" pitchFamily="34" charset="-79"/>
              </a:rPr>
              <a:t> (תיאורטי)</a:t>
            </a:r>
            <a:br>
              <a:rPr lang="en-US" sz="1600" kern="0" dirty="0">
                <a:solidFill>
                  <a:schemeClr val="tx2"/>
                </a:solidFill>
                <a:latin typeface="David" panose="020E0502060401010101" pitchFamily="34" charset="-79"/>
                <a:cs typeface="David" panose="020E0502060401010101" pitchFamily="34" charset="-79"/>
              </a:rPr>
            </a:br>
            <a:r>
              <a:rPr lang="he-IL" sz="1600" kern="0" dirty="0">
                <a:solidFill>
                  <a:schemeClr val="tx2"/>
                </a:solidFill>
                <a:latin typeface="David" panose="020E0502060401010101" pitchFamily="34" charset="-79"/>
                <a:cs typeface="David" panose="020E0502060401010101" pitchFamily="34" charset="-79"/>
              </a:rPr>
              <a:t>ותוכן </a:t>
            </a:r>
            <a:r>
              <a:rPr lang="he-IL" sz="1600" b="1" kern="0" dirty="0">
                <a:solidFill>
                  <a:schemeClr val="tx2"/>
                </a:solidFill>
                <a:latin typeface="David" panose="020E0502060401010101" pitchFamily="34" charset="-79"/>
                <a:cs typeface="David" panose="020E0502060401010101" pitchFamily="34" charset="-79"/>
              </a:rPr>
              <a:t>מתקדם </a:t>
            </a:r>
            <a:r>
              <a:rPr lang="he-IL" sz="1600" kern="0" dirty="0">
                <a:solidFill>
                  <a:schemeClr val="tx2"/>
                </a:solidFill>
                <a:latin typeface="David" panose="020E0502060401010101" pitchFamily="34" charset="-79"/>
                <a:cs typeface="David" panose="020E0502060401010101" pitchFamily="34" charset="-79"/>
              </a:rPr>
              <a:t>(יישומי)?</a:t>
            </a:r>
          </a:p>
          <a:p>
            <a:pPr marL="554037" lvl="1" indent="-361950">
              <a:lnSpc>
                <a:spcPct val="160000"/>
              </a:lnSpc>
              <a:buClr>
                <a:srgbClr val="800080"/>
              </a:buClr>
              <a:buSzPct val="100000"/>
              <a:buFont typeface="Arial" panose="020B0604020202020204" pitchFamily="34" charset="0"/>
              <a:buBlip>
                <a:blip r:embed="rId3"/>
              </a:buBlip>
              <a:defRPr/>
            </a:pPr>
            <a:endParaRPr lang="he-IL" sz="1800" kern="0" dirty="0">
              <a:solidFill>
                <a:schemeClr val="tx2"/>
              </a:solidFill>
              <a:latin typeface="David" panose="020E0502060401010101" pitchFamily="34" charset="-79"/>
              <a:cs typeface="David" panose="020E0502060401010101" pitchFamily="34" charset="-79"/>
            </a:endParaRPr>
          </a:p>
          <a:p>
            <a:endParaRPr lang="he-IL" dirty="0"/>
          </a:p>
        </p:txBody>
      </p:sp>
    </p:spTree>
    <p:extLst>
      <p:ext uri="{BB962C8B-B14F-4D97-AF65-F5344CB8AC3E}">
        <p14:creationId xmlns:p14="http://schemas.microsoft.com/office/powerpoint/2010/main" val="101645066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 name="כותרת 1"/>
          <p:cNvSpPr>
            <a:spLocks noGrp="1"/>
          </p:cNvSpPr>
          <p:nvPr>
            <p:ph type="title" idx="4294967295"/>
          </p:nvPr>
        </p:nvSpPr>
        <p:spPr>
          <a:xfrm>
            <a:off x="874713" y="1615731"/>
            <a:ext cx="10515600" cy="2367688"/>
          </a:xfrm>
        </p:spPr>
        <p:txBody>
          <a:bodyPr>
            <a:noAutofit/>
          </a:bodyPr>
          <a:lstStyle/>
          <a:p>
            <a:pPr algn="ctr">
              <a:lnSpc>
                <a:spcPct val="200000"/>
              </a:lnSpc>
            </a:pPr>
            <a:r>
              <a:rPr lang="he-IL"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מה מלמדים </a:t>
            </a:r>
            <a:r>
              <a:rPr lang="he-IL" sz="3600" b="1" dirty="0" err="1">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במב"ל</a:t>
            </a:r>
            <a:r>
              <a:rPr lang="he-IL"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t>
            </a:r>
            <a:br>
              <a:rPr lang="en-US"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br>
            <a:r>
              <a:rPr lang="he-IL" sz="2800" i="1"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 ניתוח מחזור מ"ד -</a:t>
            </a:r>
          </a:p>
        </p:txBody>
      </p:sp>
    </p:spTree>
    <p:extLst>
      <p:ext uri="{BB962C8B-B14F-4D97-AF65-F5344CB8AC3E}">
        <p14:creationId xmlns:p14="http://schemas.microsoft.com/office/powerpoint/2010/main" val="31143382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כותרת 1"/>
          <p:cNvSpPr>
            <a:spLocks noGrp="1"/>
          </p:cNvSpPr>
          <p:nvPr>
            <p:ph type="title" idx="4294967295"/>
          </p:nvPr>
        </p:nvSpPr>
        <p:spPr>
          <a:xfrm>
            <a:off x="877528" y="186327"/>
            <a:ext cx="10515600" cy="1325563"/>
          </a:xfrm>
        </p:spPr>
        <p:txBody>
          <a:bodyPr>
            <a:normAutofit/>
          </a:bodyPr>
          <a:lstStyle/>
          <a:p>
            <a:pPr algn="ctr"/>
            <a:r>
              <a:rPr lang="he-IL"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שאילתות לטבלת הנתונים</a:t>
            </a:r>
          </a:p>
        </p:txBody>
      </p:sp>
      <p:sp>
        <p:nvSpPr>
          <p:cNvPr id="3" name="מציין מיקום תוכן 2"/>
          <p:cNvSpPr>
            <a:spLocks noGrp="1"/>
          </p:cNvSpPr>
          <p:nvPr>
            <p:ph idx="4294967295"/>
          </p:nvPr>
        </p:nvSpPr>
        <p:spPr>
          <a:xfrm>
            <a:off x="1312300" y="1634231"/>
            <a:ext cx="9667875" cy="4755936"/>
          </a:xfrm>
        </p:spPr>
        <p:txBody>
          <a:bodyPr>
            <a:noAutofit/>
          </a:bodyPr>
          <a:lstStyle/>
          <a:p>
            <a:pPr>
              <a:lnSpc>
                <a:spcPct val="150000"/>
              </a:lnSpc>
              <a:buClr>
                <a:schemeClr val="accent1"/>
              </a:buClr>
            </a:pPr>
            <a:r>
              <a:rPr lang="he-IL" sz="1600" b="1" dirty="0">
                <a:solidFill>
                  <a:schemeClr val="accent1">
                    <a:lumMod val="75000"/>
                  </a:schemeClr>
                </a:solidFill>
                <a:latin typeface="David" panose="020E0502060401010101" pitchFamily="34" charset="-79"/>
                <a:cs typeface="David" panose="020E0502060401010101" pitchFamily="34" charset="-79"/>
              </a:rPr>
              <a:t>כמות הקורסים </a:t>
            </a:r>
            <a:r>
              <a:rPr lang="he-IL" sz="1600" dirty="0">
                <a:solidFill>
                  <a:schemeClr val="accent1">
                    <a:lumMod val="75000"/>
                  </a:schemeClr>
                </a:solidFill>
                <a:latin typeface="David" panose="020E0502060401010101" pitchFamily="34" charset="-79"/>
                <a:cs typeface="David" panose="020E0502060401010101" pitchFamily="34" charset="-79"/>
              </a:rPr>
              <a:t>במחזור (היכן נמצא </a:t>
            </a:r>
            <a:r>
              <a:rPr lang="he-IL" sz="1600" u="sng" dirty="0">
                <a:solidFill>
                  <a:schemeClr val="accent1">
                    <a:lumMod val="75000"/>
                  </a:schemeClr>
                </a:solidFill>
                <a:latin typeface="David" panose="020E0502060401010101" pitchFamily="34" charset="-79"/>
                <a:cs typeface="David" panose="020E0502060401010101" pitchFamily="34" charset="-79"/>
              </a:rPr>
              <a:t>הרוחב</a:t>
            </a:r>
            <a:r>
              <a:rPr lang="he-IL" sz="1600" dirty="0">
                <a:solidFill>
                  <a:schemeClr val="accent1">
                    <a:lumMod val="75000"/>
                  </a:schemeClr>
                </a:solidFill>
                <a:latin typeface="David" panose="020E0502060401010101" pitchFamily="34" charset="-79"/>
                <a:cs typeface="David" panose="020E0502060401010101" pitchFamily="34" charset="-79"/>
              </a:rPr>
              <a:t>) ? </a:t>
            </a:r>
            <a:r>
              <a:rPr lang="he-IL" sz="1600" b="1" dirty="0">
                <a:solidFill>
                  <a:schemeClr val="accent1">
                    <a:lumMod val="75000"/>
                  </a:schemeClr>
                </a:solidFill>
                <a:latin typeface="David" panose="020E0502060401010101" pitchFamily="34" charset="-79"/>
                <a:cs typeface="David" panose="020E0502060401010101" pitchFamily="34" charset="-79"/>
              </a:rPr>
              <a:t>היקף נ"ז </a:t>
            </a:r>
            <a:r>
              <a:rPr lang="he-IL" sz="1600" dirty="0">
                <a:solidFill>
                  <a:schemeClr val="accent1">
                    <a:lumMod val="75000"/>
                  </a:schemeClr>
                </a:solidFill>
                <a:latin typeface="David" panose="020E0502060401010101" pitchFamily="34" charset="-79"/>
                <a:cs typeface="David" panose="020E0502060401010101" pitchFamily="34" charset="-79"/>
              </a:rPr>
              <a:t>(</a:t>
            </a:r>
            <a:r>
              <a:rPr lang="he-IL" sz="1600" u="sng" dirty="0">
                <a:solidFill>
                  <a:schemeClr val="accent1">
                    <a:lumMod val="75000"/>
                  </a:schemeClr>
                </a:solidFill>
                <a:latin typeface="David" panose="020E0502060401010101" pitchFamily="34" charset="-79"/>
                <a:cs typeface="David" panose="020E0502060401010101" pitchFamily="34" charset="-79"/>
              </a:rPr>
              <a:t>העומק</a:t>
            </a:r>
            <a:r>
              <a:rPr lang="he-IL" sz="1600" dirty="0">
                <a:solidFill>
                  <a:schemeClr val="accent1">
                    <a:lumMod val="75000"/>
                  </a:schemeClr>
                </a:solidFill>
                <a:latin typeface="David" panose="020E0502060401010101" pitchFamily="34" charset="-79"/>
                <a:cs typeface="David" panose="020E0502060401010101" pitchFamily="34" charset="-79"/>
              </a:rPr>
              <a:t>) ? כמות </a:t>
            </a:r>
            <a:r>
              <a:rPr lang="he-IL" sz="1600" b="1" dirty="0">
                <a:solidFill>
                  <a:schemeClr val="accent1">
                    <a:lumMod val="75000"/>
                  </a:schemeClr>
                </a:solidFill>
                <a:latin typeface="David" panose="020E0502060401010101" pitchFamily="34" charset="-79"/>
                <a:cs typeface="David" panose="020E0502060401010101" pitchFamily="34" charset="-79"/>
              </a:rPr>
              <a:t>המשכים</a:t>
            </a:r>
            <a:r>
              <a:rPr lang="he-IL" sz="1600" dirty="0">
                <a:solidFill>
                  <a:schemeClr val="accent1">
                    <a:lumMod val="75000"/>
                  </a:schemeClr>
                </a:solidFill>
                <a:latin typeface="David" panose="020E0502060401010101" pitchFamily="34" charset="-79"/>
                <a:cs typeface="David" panose="020E0502060401010101" pitchFamily="34" charset="-79"/>
              </a:rPr>
              <a:t>?</a:t>
            </a:r>
          </a:p>
          <a:p>
            <a:pPr>
              <a:lnSpc>
                <a:spcPct val="150000"/>
              </a:lnSpc>
              <a:buClr>
                <a:schemeClr val="accent1"/>
              </a:buClr>
            </a:pPr>
            <a:r>
              <a:rPr lang="he-IL" sz="1600" dirty="0">
                <a:solidFill>
                  <a:schemeClr val="accent1">
                    <a:lumMod val="75000"/>
                  </a:schemeClr>
                </a:solidFill>
                <a:latin typeface="David" panose="020E0502060401010101" pitchFamily="34" charset="-79"/>
                <a:cs typeface="David" panose="020E0502060401010101" pitchFamily="34" charset="-79"/>
              </a:rPr>
              <a:t>היקף </a:t>
            </a:r>
            <a:r>
              <a:rPr lang="he-IL" sz="1600" b="1" dirty="0">
                <a:solidFill>
                  <a:schemeClr val="accent1">
                    <a:lumMod val="75000"/>
                  </a:schemeClr>
                </a:solidFill>
                <a:latin typeface="David" panose="020E0502060401010101" pitchFamily="34" charset="-79"/>
                <a:cs typeface="David" panose="020E0502060401010101" pitchFamily="34" charset="-79"/>
              </a:rPr>
              <a:t>התוכן האקדמי </a:t>
            </a:r>
            <a:r>
              <a:rPr lang="he-IL" sz="1600" dirty="0">
                <a:solidFill>
                  <a:schemeClr val="accent1">
                    <a:lumMod val="75000"/>
                  </a:schemeClr>
                </a:solidFill>
                <a:latin typeface="David" panose="020E0502060401010101" pitchFamily="34" charset="-79"/>
                <a:cs typeface="David" panose="020E0502060401010101" pitchFamily="34" charset="-79"/>
              </a:rPr>
              <a:t>לעומת </a:t>
            </a:r>
            <a:r>
              <a:rPr lang="he-IL" sz="1600" b="1" dirty="0">
                <a:solidFill>
                  <a:schemeClr val="accent1">
                    <a:lumMod val="75000"/>
                  </a:schemeClr>
                </a:solidFill>
                <a:latin typeface="David" panose="020E0502060401010101" pitchFamily="34" charset="-79"/>
                <a:cs typeface="David" panose="020E0502060401010101" pitchFamily="34" charset="-79"/>
              </a:rPr>
              <a:t>התוכן החוץ-אקדמי</a:t>
            </a:r>
            <a:r>
              <a:rPr lang="he-IL" sz="1600" dirty="0">
                <a:solidFill>
                  <a:schemeClr val="accent1">
                    <a:lumMod val="75000"/>
                  </a:schemeClr>
                </a:solidFill>
                <a:latin typeface="David" panose="020E0502060401010101" pitchFamily="34" charset="-79"/>
                <a:cs typeface="David" panose="020E0502060401010101" pitchFamily="34" charset="-79"/>
              </a:rPr>
              <a:t>?</a:t>
            </a:r>
          </a:p>
          <a:p>
            <a:pPr>
              <a:lnSpc>
                <a:spcPct val="150000"/>
              </a:lnSpc>
              <a:buClr>
                <a:schemeClr val="accent1"/>
              </a:buClr>
            </a:pPr>
            <a:r>
              <a:rPr lang="he-IL" sz="1600" dirty="0">
                <a:solidFill>
                  <a:schemeClr val="accent1">
                    <a:lumMod val="75000"/>
                  </a:schemeClr>
                </a:solidFill>
                <a:latin typeface="David" panose="020E0502060401010101" pitchFamily="34" charset="-79"/>
                <a:cs typeface="David" panose="020E0502060401010101" pitchFamily="34" charset="-79"/>
              </a:rPr>
              <a:t>אופן חלוקת העומס </a:t>
            </a:r>
            <a:r>
              <a:rPr lang="he-IL" sz="1600" b="1" dirty="0">
                <a:solidFill>
                  <a:schemeClr val="accent1">
                    <a:lumMod val="75000"/>
                  </a:schemeClr>
                </a:solidFill>
                <a:latin typeface="David" panose="020E0502060401010101" pitchFamily="34" charset="-79"/>
                <a:cs typeface="David" panose="020E0502060401010101" pitchFamily="34" charset="-79"/>
              </a:rPr>
              <a:t>בין עונות הלימוד</a:t>
            </a:r>
            <a:r>
              <a:rPr lang="he-IL" sz="1600" dirty="0">
                <a:solidFill>
                  <a:schemeClr val="accent1">
                    <a:lumMod val="75000"/>
                  </a:schemeClr>
                </a:solidFill>
                <a:latin typeface="David" panose="020E0502060401010101" pitchFamily="34" charset="-79"/>
                <a:cs typeface="David" panose="020E0502060401010101" pitchFamily="34" charset="-79"/>
              </a:rPr>
              <a:t>? </a:t>
            </a:r>
            <a:r>
              <a:rPr lang="he-IL" sz="1600" b="1" dirty="0">
                <a:solidFill>
                  <a:schemeClr val="accent1">
                    <a:lumMod val="75000"/>
                  </a:schemeClr>
                </a:solidFill>
                <a:latin typeface="David" panose="020E0502060401010101" pitchFamily="34" charset="-79"/>
                <a:cs typeface="David" panose="020E0502060401010101" pitchFamily="34" charset="-79"/>
              </a:rPr>
              <a:t>כמות המטלות </a:t>
            </a:r>
            <a:r>
              <a:rPr lang="he-IL" sz="1600" dirty="0">
                <a:solidFill>
                  <a:schemeClr val="accent1">
                    <a:lumMod val="75000"/>
                  </a:schemeClr>
                </a:solidFill>
                <a:latin typeface="David" panose="020E0502060401010101" pitchFamily="34" charset="-79"/>
                <a:cs typeface="David" panose="020E0502060401010101" pitchFamily="34" charset="-79"/>
              </a:rPr>
              <a:t>וכמות</a:t>
            </a:r>
            <a:r>
              <a:rPr lang="he-IL" sz="1600" b="1" dirty="0">
                <a:solidFill>
                  <a:schemeClr val="accent1">
                    <a:lumMod val="75000"/>
                  </a:schemeClr>
                </a:solidFill>
                <a:latin typeface="David" panose="020E0502060401010101" pitchFamily="34" charset="-79"/>
                <a:cs typeface="David" panose="020E0502060401010101" pitchFamily="34" charset="-79"/>
              </a:rPr>
              <a:t> הקריאה הנדרשת </a:t>
            </a:r>
            <a:r>
              <a:rPr lang="he-IL" sz="1600" dirty="0">
                <a:solidFill>
                  <a:schemeClr val="accent1">
                    <a:lumMod val="75000"/>
                  </a:schemeClr>
                </a:solidFill>
                <a:latin typeface="David" panose="020E0502060401010101" pitchFamily="34" charset="-79"/>
                <a:cs typeface="David" panose="020E0502060401010101" pitchFamily="34" charset="-79"/>
              </a:rPr>
              <a:t>בכל עונה ואופיין?</a:t>
            </a:r>
          </a:p>
          <a:p>
            <a:pPr>
              <a:lnSpc>
                <a:spcPct val="150000"/>
              </a:lnSpc>
              <a:buClr>
                <a:schemeClr val="accent1"/>
              </a:buClr>
            </a:pPr>
            <a:r>
              <a:rPr lang="he-IL" sz="1600" dirty="0">
                <a:solidFill>
                  <a:schemeClr val="accent1">
                    <a:lumMod val="75000"/>
                  </a:schemeClr>
                </a:solidFill>
                <a:latin typeface="David" panose="020E0502060401010101" pitchFamily="34" charset="-79"/>
                <a:cs typeface="David" panose="020E0502060401010101" pitchFamily="34" charset="-79"/>
              </a:rPr>
              <a:t>אופן חלוקת המחזור ע"פ </a:t>
            </a:r>
            <a:r>
              <a:rPr lang="he-IL" sz="1600" b="1" dirty="0">
                <a:solidFill>
                  <a:schemeClr val="accent1">
                    <a:lumMod val="75000"/>
                  </a:schemeClr>
                </a:solidFill>
                <a:latin typeface="David" panose="020E0502060401010101" pitchFamily="34" charset="-79"/>
                <a:cs typeface="David" panose="020E0502060401010101" pitchFamily="34" charset="-79"/>
              </a:rPr>
              <a:t>רגלי הבטל"ם</a:t>
            </a:r>
            <a:r>
              <a:rPr lang="he-IL" sz="1600" dirty="0">
                <a:solidFill>
                  <a:schemeClr val="accent1">
                    <a:lumMod val="75000"/>
                  </a:schemeClr>
                </a:solidFill>
                <a:latin typeface="David" panose="020E0502060401010101" pitchFamily="34" charset="-79"/>
                <a:cs typeface="David" panose="020E0502060401010101" pitchFamily="34" charset="-79"/>
              </a:rPr>
              <a:t>? והיקף </a:t>
            </a:r>
            <a:r>
              <a:rPr lang="he-IL" sz="1600" b="1" dirty="0">
                <a:solidFill>
                  <a:schemeClr val="accent1">
                    <a:lumMod val="75000"/>
                  </a:schemeClr>
                </a:solidFill>
                <a:latin typeface="David" panose="020E0502060401010101" pitchFamily="34" charset="-79"/>
                <a:cs typeface="David" panose="020E0502060401010101" pitchFamily="34" charset="-79"/>
              </a:rPr>
              <a:t>התוכן האינטגרטיבי</a:t>
            </a:r>
            <a:r>
              <a:rPr lang="he-IL" sz="1600" dirty="0">
                <a:solidFill>
                  <a:schemeClr val="accent1">
                    <a:lumMod val="75000"/>
                  </a:schemeClr>
                </a:solidFill>
                <a:latin typeface="David" panose="020E0502060401010101" pitchFamily="34" charset="-79"/>
                <a:cs typeface="David" panose="020E0502060401010101" pitchFamily="34" charset="-79"/>
              </a:rPr>
              <a:t>? היקף התכנים בעלי </a:t>
            </a:r>
            <a:r>
              <a:rPr lang="he-IL" sz="1600" b="1" dirty="0">
                <a:solidFill>
                  <a:schemeClr val="accent1">
                    <a:lumMod val="75000"/>
                  </a:schemeClr>
                </a:solidFill>
                <a:latin typeface="David" panose="020E0502060401010101" pitchFamily="34" charset="-79"/>
                <a:cs typeface="David" panose="020E0502060401010101" pitchFamily="34" charset="-79"/>
              </a:rPr>
              <a:t>זיקה צבאית</a:t>
            </a:r>
            <a:r>
              <a:rPr lang="he-IL" sz="1600" dirty="0">
                <a:solidFill>
                  <a:schemeClr val="accent1">
                    <a:lumMod val="75000"/>
                  </a:schemeClr>
                </a:solidFill>
                <a:latin typeface="David" panose="020E0502060401010101" pitchFamily="34" charset="-79"/>
                <a:cs typeface="David" panose="020E0502060401010101" pitchFamily="34" charset="-79"/>
              </a:rPr>
              <a:t>?</a:t>
            </a:r>
          </a:p>
          <a:p>
            <a:pPr>
              <a:lnSpc>
                <a:spcPct val="150000"/>
              </a:lnSpc>
              <a:buClr>
                <a:schemeClr val="accent1"/>
              </a:buClr>
            </a:pPr>
            <a:r>
              <a:rPr lang="he-IL" sz="1600" dirty="0">
                <a:solidFill>
                  <a:schemeClr val="accent1">
                    <a:lumMod val="75000"/>
                  </a:schemeClr>
                </a:solidFill>
                <a:latin typeface="David" panose="020E0502060401010101" pitchFamily="34" charset="-79"/>
                <a:cs typeface="David" panose="020E0502060401010101" pitchFamily="34" charset="-79"/>
              </a:rPr>
              <a:t>היכן </a:t>
            </a:r>
            <a:r>
              <a:rPr lang="he-IL" sz="1600" b="1" dirty="0">
                <a:solidFill>
                  <a:schemeClr val="accent1">
                    <a:lumMod val="75000"/>
                  </a:schemeClr>
                </a:solidFill>
                <a:latin typeface="David" panose="020E0502060401010101" pitchFamily="34" charset="-79"/>
                <a:cs typeface="David" panose="020E0502060401010101" pitchFamily="34" charset="-79"/>
              </a:rPr>
              <a:t>נמצא העומק </a:t>
            </a:r>
            <a:r>
              <a:rPr lang="he-IL" sz="1600" dirty="0">
                <a:solidFill>
                  <a:schemeClr val="accent1">
                    <a:lumMod val="75000"/>
                  </a:schemeClr>
                </a:solidFill>
                <a:latin typeface="David" panose="020E0502060401010101" pitchFamily="34" charset="-79"/>
                <a:cs typeface="David" panose="020E0502060401010101" pitchFamily="34" charset="-79"/>
              </a:rPr>
              <a:t>במב"ל? מספר התחומים  בהם אנו מגיעים לעומק רב ואף ליישום הנלמד?</a:t>
            </a:r>
          </a:p>
          <a:p>
            <a:pPr>
              <a:lnSpc>
                <a:spcPct val="150000"/>
              </a:lnSpc>
              <a:buClr>
                <a:schemeClr val="accent1"/>
              </a:buClr>
            </a:pPr>
            <a:r>
              <a:rPr lang="he-IL" sz="1600" dirty="0">
                <a:solidFill>
                  <a:schemeClr val="accent1">
                    <a:lumMod val="75000"/>
                  </a:schemeClr>
                </a:solidFill>
                <a:latin typeface="David" panose="020E0502060401010101" pitchFamily="34" charset="-79"/>
                <a:cs typeface="David" panose="020E0502060401010101" pitchFamily="34" charset="-79"/>
              </a:rPr>
              <a:t>חלוקת </a:t>
            </a:r>
            <a:r>
              <a:rPr lang="he-IL" sz="1600" b="1" dirty="0">
                <a:solidFill>
                  <a:schemeClr val="accent1">
                    <a:lumMod val="75000"/>
                  </a:schemeClr>
                </a:solidFill>
                <a:latin typeface="David" panose="020E0502060401010101" pitchFamily="34" charset="-79"/>
                <a:cs typeface="David" panose="020E0502060401010101" pitchFamily="34" charset="-79"/>
              </a:rPr>
              <a:t>העומס בין המדריכים </a:t>
            </a:r>
            <a:r>
              <a:rPr lang="he-IL" sz="1600" dirty="0">
                <a:solidFill>
                  <a:schemeClr val="accent1">
                    <a:lumMod val="75000"/>
                  </a:schemeClr>
                </a:solidFill>
                <a:latin typeface="David" panose="020E0502060401010101" pitchFamily="34" charset="-79"/>
                <a:cs typeface="David" panose="020E0502060401010101" pitchFamily="34" charset="-79"/>
              </a:rPr>
              <a:t>בהובלת תחומי תוכן? אופן </a:t>
            </a:r>
            <a:r>
              <a:rPr lang="he-IL" sz="1600" b="1" dirty="0">
                <a:solidFill>
                  <a:schemeClr val="accent1">
                    <a:lumMod val="75000"/>
                  </a:schemeClr>
                </a:solidFill>
                <a:latin typeface="David" panose="020E0502060401010101" pitchFamily="34" charset="-79"/>
                <a:cs typeface="David" panose="020E0502060401010101" pitchFamily="34" charset="-79"/>
              </a:rPr>
              <a:t>פיזור העומס </a:t>
            </a:r>
            <a:r>
              <a:rPr lang="he-IL" sz="1600" dirty="0">
                <a:solidFill>
                  <a:schemeClr val="accent1">
                    <a:lumMod val="75000"/>
                  </a:schemeClr>
                </a:solidFill>
                <a:latin typeface="David" panose="020E0502060401010101" pitchFamily="34" charset="-79"/>
                <a:cs typeface="David" panose="020E0502060401010101" pitchFamily="34" charset="-79"/>
              </a:rPr>
              <a:t>ע"פ עונות השנה?</a:t>
            </a:r>
          </a:p>
          <a:p>
            <a:pPr>
              <a:lnSpc>
                <a:spcPct val="150000"/>
              </a:lnSpc>
              <a:buClr>
                <a:schemeClr val="accent1"/>
              </a:buClr>
            </a:pPr>
            <a:r>
              <a:rPr lang="he-IL" sz="1600" b="1" dirty="0">
                <a:solidFill>
                  <a:schemeClr val="accent1">
                    <a:lumMod val="75000"/>
                  </a:schemeClr>
                </a:solidFill>
                <a:latin typeface="David" panose="020E0502060401010101" pitchFamily="34" charset="-79"/>
                <a:cs typeface="David" panose="020E0502060401010101" pitchFamily="34" charset="-79"/>
              </a:rPr>
              <a:t>תמהיל שיטות הלימוד?</a:t>
            </a:r>
            <a:r>
              <a:rPr lang="he-IL" sz="1600" dirty="0">
                <a:solidFill>
                  <a:schemeClr val="accent1">
                    <a:lumMod val="75000"/>
                  </a:schemeClr>
                </a:solidFill>
                <a:latin typeface="David" panose="020E0502060401010101" pitchFamily="34" charset="-79"/>
                <a:cs typeface="David" panose="020E0502060401010101" pitchFamily="34" charset="-79"/>
              </a:rPr>
              <a:t> (א) מליאה, (ב) צוות אורגני (עיבודים וכו'), (ג) קבוצה (ע"פ  עניין), (ד) יחידני</a:t>
            </a:r>
          </a:p>
          <a:p>
            <a:pPr>
              <a:lnSpc>
                <a:spcPct val="150000"/>
              </a:lnSpc>
              <a:buClr>
                <a:schemeClr val="accent1"/>
              </a:buClr>
            </a:pPr>
            <a:r>
              <a:rPr lang="he-IL" sz="1600" dirty="0">
                <a:solidFill>
                  <a:schemeClr val="accent1">
                    <a:lumMod val="75000"/>
                  </a:schemeClr>
                </a:solidFill>
                <a:latin typeface="David" panose="020E0502060401010101" pitchFamily="34" charset="-79"/>
                <a:cs typeface="David" panose="020E0502060401010101" pitchFamily="34" charset="-79"/>
              </a:rPr>
              <a:t>היכן לומדים? היקף הלימוד במתחם מב"ל ומחוצה לה? (במוסד אקדמי, ברחבי הארץ, בחו"ל)</a:t>
            </a:r>
          </a:p>
          <a:p>
            <a:pPr>
              <a:lnSpc>
                <a:spcPct val="150000"/>
              </a:lnSpc>
              <a:buClr>
                <a:schemeClr val="accent1"/>
              </a:buClr>
            </a:pPr>
            <a:r>
              <a:rPr lang="he-IL" sz="1600" dirty="0">
                <a:solidFill>
                  <a:schemeClr val="accent1">
                    <a:lumMod val="75000"/>
                  </a:schemeClr>
                </a:solidFill>
                <a:latin typeface="David" panose="020E0502060401010101" pitchFamily="34" charset="-79"/>
                <a:cs typeface="David" panose="020E0502060401010101" pitchFamily="34" charset="-79"/>
              </a:rPr>
              <a:t>היקף </a:t>
            </a:r>
            <a:r>
              <a:rPr lang="he-IL" sz="1600" b="1" dirty="0">
                <a:solidFill>
                  <a:schemeClr val="accent1">
                    <a:lumMod val="75000"/>
                  </a:schemeClr>
                </a:solidFill>
                <a:latin typeface="David" panose="020E0502060401010101" pitchFamily="34" charset="-79"/>
                <a:cs typeface="David" panose="020E0502060401010101" pitchFamily="34" charset="-79"/>
              </a:rPr>
              <a:t>שיתוף הבינלאומיים </a:t>
            </a:r>
            <a:r>
              <a:rPr lang="he-IL" sz="1600" dirty="0">
                <a:solidFill>
                  <a:schemeClr val="accent1">
                    <a:lumMod val="75000"/>
                  </a:schemeClr>
                </a:solidFill>
                <a:latin typeface="David" panose="020E0502060401010101" pitchFamily="34" charset="-79"/>
                <a:cs typeface="David" panose="020E0502060401010101" pitchFamily="34" charset="-79"/>
              </a:rPr>
              <a:t>במב"ל? באיזה תכנים הם לא משתתפים או שנדרשים בהם התאמות?</a:t>
            </a:r>
          </a:p>
          <a:p>
            <a:pPr>
              <a:lnSpc>
                <a:spcPct val="150000"/>
              </a:lnSpc>
              <a:buClr>
                <a:schemeClr val="accent1"/>
              </a:buClr>
            </a:pPr>
            <a:r>
              <a:rPr lang="he-IL" sz="1600" dirty="0">
                <a:solidFill>
                  <a:schemeClr val="accent1">
                    <a:lumMod val="75000"/>
                  </a:schemeClr>
                </a:solidFill>
                <a:latin typeface="David" panose="020E0502060401010101" pitchFamily="34" charset="-79"/>
                <a:cs typeface="David" panose="020E0502060401010101" pitchFamily="34" charset="-79"/>
              </a:rPr>
              <a:t>היקף </a:t>
            </a:r>
            <a:r>
              <a:rPr lang="he-IL" sz="1600" b="1" dirty="0">
                <a:solidFill>
                  <a:schemeClr val="accent1">
                    <a:lumMod val="75000"/>
                  </a:schemeClr>
                </a:solidFill>
                <a:latin typeface="David" panose="020E0502060401010101" pitchFamily="34" charset="-79"/>
                <a:cs typeface="David" panose="020E0502060401010101" pitchFamily="34" charset="-79"/>
              </a:rPr>
              <a:t>התוכן הגמיש </a:t>
            </a:r>
            <a:r>
              <a:rPr lang="he-IL" sz="1600" dirty="0">
                <a:solidFill>
                  <a:schemeClr val="accent1">
                    <a:lumMod val="75000"/>
                  </a:schemeClr>
                </a:solidFill>
                <a:latin typeface="David" panose="020E0502060401010101" pitchFamily="34" charset="-79"/>
                <a:cs typeface="David" panose="020E0502060401010101" pitchFamily="34" charset="-79"/>
              </a:rPr>
              <a:t>במב"ל שאינו דורש תוכן לפניו וניתן לשבצו ע"פ כל שנת הלימוד?</a:t>
            </a:r>
          </a:p>
          <a:p>
            <a:pPr>
              <a:lnSpc>
                <a:spcPct val="150000"/>
              </a:lnSpc>
              <a:buClr>
                <a:schemeClr val="accent1"/>
              </a:buClr>
            </a:pPr>
            <a:endParaRPr lang="he-IL" sz="2000" dirty="0">
              <a:solidFill>
                <a:schemeClr val="accent1">
                  <a:lumMod val="75000"/>
                </a:schemeClr>
              </a:solidFill>
              <a:latin typeface="David" panose="020E0502060401010101" pitchFamily="34" charset="-79"/>
              <a:cs typeface="David" panose="020E0502060401010101" pitchFamily="34" charset="-79"/>
            </a:endParaRPr>
          </a:p>
          <a:p>
            <a:pPr>
              <a:buClr>
                <a:schemeClr val="accent1"/>
              </a:buClr>
            </a:pPr>
            <a:endParaRPr lang="he-IL" sz="2000" dirty="0">
              <a:solidFill>
                <a:schemeClr val="accent1">
                  <a:lumMod val="75000"/>
                </a:schemeClr>
              </a:solidFill>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414437101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כותרת 1"/>
          <p:cNvSpPr>
            <a:spLocks noGrp="1"/>
          </p:cNvSpPr>
          <p:nvPr>
            <p:ph type="title" idx="4294967295"/>
          </p:nvPr>
        </p:nvSpPr>
        <p:spPr>
          <a:xfrm>
            <a:off x="877528" y="186327"/>
            <a:ext cx="10515600" cy="1325563"/>
          </a:xfrm>
        </p:spPr>
        <p:txBody>
          <a:bodyPr>
            <a:normAutofit/>
          </a:bodyPr>
          <a:lstStyle/>
          <a:p>
            <a:pPr algn="ctr"/>
            <a:r>
              <a:rPr lang="he-IL"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כלי עזר- טבלת אקסל של מחזור הלימוד</a:t>
            </a:r>
          </a:p>
        </p:txBody>
      </p:sp>
      <p:graphicFrame>
        <p:nvGraphicFramePr>
          <p:cNvPr id="7" name="טבלה 6"/>
          <p:cNvGraphicFramePr>
            <a:graphicFrameLocks noGrp="1"/>
          </p:cNvGraphicFramePr>
          <p:nvPr>
            <p:extLst/>
          </p:nvPr>
        </p:nvGraphicFramePr>
        <p:xfrm>
          <a:off x="138225" y="2009554"/>
          <a:ext cx="11940366" cy="1828800"/>
        </p:xfrm>
        <a:graphic>
          <a:graphicData uri="http://schemas.openxmlformats.org/drawingml/2006/table">
            <a:tbl>
              <a:tblPr rtl="1"/>
              <a:tblGrid>
                <a:gridCol w="243907">
                  <a:extLst>
                    <a:ext uri="{9D8B030D-6E8A-4147-A177-3AD203B41FA5}">
                      <a16:colId xmlns:a16="http://schemas.microsoft.com/office/drawing/2014/main" val="946842640"/>
                    </a:ext>
                  </a:extLst>
                </a:gridCol>
                <a:gridCol w="365860">
                  <a:extLst>
                    <a:ext uri="{9D8B030D-6E8A-4147-A177-3AD203B41FA5}">
                      <a16:colId xmlns:a16="http://schemas.microsoft.com/office/drawing/2014/main" val="807148280"/>
                    </a:ext>
                  </a:extLst>
                </a:gridCol>
                <a:gridCol w="676288">
                  <a:extLst>
                    <a:ext uri="{9D8B030D-6E8A-4147-A177-3AD203B41FA5}">
                      <a16:colId xmlns:a16="http://schemas.microsoft.com/office/drawing/2014/main" val="827966770"/>
                    </a:ext>
                  </a:extLst>
                </a:gridCol>
                <a:gridCol w="831502">
                  <a:extLst>
                    <a:ext uri="{9D8B030D-6E8A-4147-A177-3AD203B41FA5}">
                      <a16:colId xmlns:a16="http://schemas.microsoft.com/office/drawing/2014/main" val="4260460009"/>
                    </a:ext>
                  </a:extLst>
                </a:gridCol>
                <a:gridCol w="665200">
                  <a:extLst>
                    <a:ext uri="{9D8B030D-6E8A-4147-A177-3AD203B41FA5}">
                      <a16:colId xmlns:a16="http://schemas.microsoft.com/office/drawing/2014/main" val="186634733"/>
                    </a:ext>
                  </a:extLst>
                </a:gridCol>
                <a:gridCol w="376948">
                  <a:extLst>
                    <a:ext uri="{9D8B030D-6E8A-4147-A177-3AD203B41FA5}">
                      <a16:colId xmlns:a16="http://schemas.microsoft.com/office/drawing/2014/main" val="1921467213"/>
                    </a:ext>
                  </a:extLst>
                </a:gridCol>
                <a:gridCol w="609768">
                  <a:extLst>
                    <a:ext uri="{9D8B030D-6E8A-4147-A177-3AD203B41FA5}">
                      <a16:colId xmlns:a16="http://schemas.microsoft.com/office/drawing/2014/main" val="893070424"/>
                    </a:ext>
                  </a:extLst>
                </a:gridCol>
                <a:gridCol w="509987">
                  <a:extLst>
                    <a:ext uri="{9D8B030D-6E8A-4147-A177-3AD203B41FA5}">
                      <a16:colId xmlns:a16="http://schemas.microsoft.com/office/drawing/2014/main" val="2981839030"/>
                    </a:ext>
                  </a:extLst>
                </a:gridCol>
                <a:gridCol w="376948">
                  <a:extLst>
                    <a:ext uri="{9D8B030D-6E8A-4147-A177-3AD203B41FA5}">
                      <a16:colId xmlns:a16="http://schemas.microsoft.com/office/drawing/2014/main" val="203004666"/>
                    </a:ext>
                  </a:extLst>
                </a:gridCol>
                <a:gridCol w="388035">
                  <a:extLst>
                    <a:ext uri="{9D8B030D-6E8A-4147-A177-3AD203B41FA5}">
                      <a16:colId xmlns:a16="http://schemas.microsoft.com/office/drawing/2014/main" val="2757644702"/>
                    </a:ext>
                  </a:extLst>
                </a:gridCol>
                <a:gridCol w="421295">
                  <a:extLst>
                    <a:ext uri="{9D8B030D-6E8A-4147-A177-3AD203B41FA5}">
                      <a16:colId xmlns:a16="http://schemas.microsoft.com/office/drawing/2014/main" val="1439477157"/>
                    </a:ext>
                  </a:extLst>
                </a:gridCol>
                <a:gridCol w="421295">
                  <a:extLst>
                    <a:ext uri="{9D8B030D-6E8A-4147-A177-3AD203B41FA5}">
                      <a16:colId xmlns:a16="http://schemas.microsoft.com/office/drawing/2014/main" val="2521563563"/>
                    </a:ext>
                  </a:extLst>
                </a:gridCol>
                <a:gridCol w="421295">
                  <a:extLst>
                    <a:ext uri="{9D8B030D-6E8A-4147-A177-3AD203B41FA5}">
                      <a16:colId xmlns:a16="http://schemas.microsoft.com/office/drawing/2014/main" val="2636245827"/>
                    </a:ext>
                  </a:extLst>
                </a:gridCol>
                <a:gridCol w="609768">
                  <a:extLst>
                    <a:ext uri="{9D8B030D-6E8A-4147-A177-3AD203B41FA5}">
                      <a16:colId xmlns:a16="http://schemas.microsoft.com/office/drawing/2014/main" val="3164465528"/>
                    </a:ext>
                  </a:extLst>
                </a:gridCol>
                <a:gridCol w="509987">
                  <a:extLst>
                    <a:ext uri="{9D8B030D-6E8A-4147-A177-3AD203B41FA5}">
                      <a16:colId xmlns:a16="http://schemas.microsoft.com/office/drawing/2014/main" val="3119029867"/>
                    </a:ext>
                  </a:extLst>
                </a:gridCol>
                <a:gridCol w="509987">
                  <a:extLst>
                    <a:ext uri="{9D8B030D-6E8A-4147-A177-3AD203B41FA5}">
                      <a16:colId xmlns:a16="http://schemas.microsoft.com/office/drawing/2014/main" val="2538206153"/>
                    </a:ext>
                  </a:extLst>
                </a:gridCol>
                <a:gridCol w="432380">
                  <a:extLst>
                    <a:ext uri="{9D8B030D-6E8A-4147-A177-3AD203B41FA5}">
                      <a16:colId xmlns:a16="http://schemas.microsoft.com/office/drawing/2014/main" val="278535041"/>
                    </a:ext>
                  </a:extLst>
                </a:gridCol>
                <a:gridCol w="388035">
                  <a:extLst>
                    <a:ext uri="{9D8B030D-6E8A-4147-A177-3AD203B41FA5}">
                      <a16:colId xmlns:a16="http://schemas.microsoft.com/office/drawing/2014/main" val="1606912460"/>
                    </a:ext>
                  </a:extLst>
                </a:gridCol>
                <a:gridCol w="665200">
                  <a:extLst>
                    <a:ext uri="{9D8B030D-6E8A-4147-A177-3AD203B41FA5}">
                      <a16:colId xmlns:a16="http://schemas.microsoft.com/office/drawing/2014/main" val="2040593765"/>
                    </a:ext>
                  </a:extLst>
                </a:gridCol>
                <a:gridCol w="576509">
                  <a:extLst>
                    <a:ext uri="{9D8B030D-6E8A-4147-A177-3AD203B41FA5}">
                      <a16:colId xmlns:a16="http://schemas.microsoft.com/office/drawing/2014/main" val="3700651141"/>
                    </a:ext>
                  </a:extLst>
                </a:gridCol>
                <a:gridCol w="554334">
                  <a:extLst>
                    <a:ext uri="{9D8B030D-6E8A-4147-A177-3AD203B41FA5}">
                      <a16:colId xmlns:a16="http://schemas.microsoft.com/office/drawing/2014/main" val="1596691378"/>
                    </a:ext>
                  </a:extLst>
                </a:gridCol>
                <a:gridCol w="809329">
                  <a:extLst>
                    <a:ext uri="{9D8B030D-6E8A-4147-A177-3AD203B41FA5}">
                      <a16:colId xmlns:a16="http://schemas.microsoft.com/office/drawing/2014/main" val="122954132"/>
                    </a:ext>
                  </a:extLst>
                </a:gridCol>
                <a:gridCol w="576509">
                  <a:extLst>
                    <a:ext uri="{9D8B030D-6E8A-4147-A177-3AD203B41FA5}">
                      <a16:colId xmlns:a16="http://schemas.microsoft.com/office/drawing/2014/main" val="1398163313"/>
                    </a:ext>
                  </a:extLst>
                </a:gridCol>
              </a:tblGrid>
              <a:tr h="1059442">
                <a:tc>
                  <a:txBody>
                    <a:bodyPr/>
                    <a:lstStyle/>
                    <a:p>
                      <a:pPr algn="ctr" rtl="1" fontAlgn="ctr"/>
                      <a:r>
                        <a:rPr lang="he-IL" sz="1300" b="1" i="0" u="none" strike="noStrike">
                          <a:solidFill>
                            <a:srgbClr val="000000"/>
                          </a:solidFill>
                          <a:effectLst/>
                          <a:latin typeface="David" panose="020E0502060401010101" pitchFamily="34" charset="-79"/>
                          <a:cs typeface="David" panose="020E0502060401010101" pitchFamily="34" charset="-79"/>
                        </a:rPr>
                        <a:t>מס'</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1" fontAlgn="ctr"/>
                      <a:r>
                        <a:rPr lang="he-IL" sz="1300" b="1" i="0" u="none" strike="noStrike" dirty="0">
                          <a:solidFill>
                            <a:srgbClr val="000000"/>
                          </a:solidFill>
                          <a:effectLst/>
                          <a:latin typeface="David" panose="020E0502060401010101" pitchFamily="34" charset="-79"/>
                          <a:cs typeface="David" panose="020E0502060401010101" pitchFamily="34" charset="-79"/>
                        </a:rPr>
                        <a:t>מחזור</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1" fontAlgn="ctr"/>
                      <a:r>
                        <a:rPr lang="he-IL" sz="1300" b="1" i="0" u="none" strike="noStrike">
                          <a:solidFill>
                            <a:srgbClr val="000000"/>
                          </a:solidFill>
                          <a:effectLst/>
                          <a:latin typeface="David" panose="020E0502060401010101" pitchFamily="34" charset="-79"/>
                          <a:cs typeface="David" panose="020E0502060401010101" pitchFamily="34" charset="-79"/>
                        </a:rPr>
                        <a:t>תחום תוכן</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1" fontAlgn="ctr"/>
                      <a:r>
                        <a:rPr lang="he-IL" sz="1300" b="1" i="0" u="none" strike="noStrike">
                          <a:solidFill>
                            <a:srgbClr val="000000"/>
                          </a:solidFill>
                          <a:effectLst/>
                          <a:latin typeface="David" panose="020E0502060401010101" pitchFamily="34" charset="-79"/>
                          <a:cs typeface="David" panose="020E0502060401010101" pitchFamily="34" charset="-79"/>
                        </a:rPr>
                        <a:t>יחידת הלימוד- תאור ראשי</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1" fontAlgn="ctr"/>
                      <a:r>
                        <a:rPr lang="he-IL" sz="1300" b="1" i="0" u="none" strike="noStrike" dirty="0">
                          <a:solidFill>
                            <a:srgbClr val="000000"/>
                          </a:solidFill>
                          <a:effectLst/>
                          <a:latin typeface="David" panose="020E0502060401010101" pitchFamily="34" charset="-79"/>
                          <a:cs typeface="David" panose="020E0502060401010101" pitchFamily="34" charset="-79"/>
                        </a:rPr>
                        <a:t>יחידת הלימוד- </a:t>
                      </a:r>
                      <a:r>
                        <a:rPr lang="he-IL" sz="1300" b="1" i="0" u="none" strike="noStrike" dirty="0" err="1">
                          <a:solidFill>
                            <a:srgbClr val="000000"/>
                          </a:solidFill>
                          <a:effectLst/>
                          <a:latin typeface="David" panose="020E0502060401010101" pitchFamily="34" charset="-79"/>
                          <a:cs typeface="David" panose="020E0502060401010101" pitchFamily="34" charset="-79"/>
                        </a:rPr>
                        <a:t>תאור</a:t>
                      </a:r>
                      <a:r>
                        <a:rPr lang="he-IL" sz="1300" b="1" i="0" u="none" strike="noStrike" dirty="0">
                          <a:solidFill>
                            <a:srgbClr val="000000"/>
                          </a:solidFill>
                          <a:effectLst/>
                          <a:latin typeface="David" panose="020E0502060401010101" pitchFamily="34" charset="-79"/>
                          <a:cs typeface="David" panose="020E0502060401010101" pitchFamily="34" charset="-79"/>
                        </a:rPr>
                        <a:t> משני</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1" fontAlgn="ctr"/>
                      <a:r>
                        <a:rPr lang="he-IL" sz="1300" b="1" i="0" u="none" strike="noStrike">
                          <a:solidFill>
                            <a:srgbClr val="000000"/>
                          </a:solidFill>
                          <a:effectLst/>
                          <a:latin typeface="David" panose="020E0502060401010101" pitchFamily="34" charset="-79"/>
                          <a:cs typeface="David" panose="020E0502060401010101" pitchFamily="34" charset="-79"/>
                        </a:rPr>
                        <a:t>עונת הלימוד</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1" fontAlgn="ctr"/>
                      <a:r>
                        <a:rPr lang="he-IL" sz="1300" b="1" i="0" u="none" strike="noStrike">
                          <a:solidFill>
                            <a:srgbClr val="000000"/>
                          </a:solidFill>
                          <a:effectLst/>
                          <a:latin typeface="David" panose="020E0502060401010101" pitchFamily="34" charset="-79"/>
                          <a:cs typeface="David" panose="020E0502060401010101" pitchFamily="34" charset="-79"/>
                        </a:rPr>
                        <a:t>תוכן אקדמי/ חוץ-אקדמי</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1" fontAlgn="ctr"/>
                      <a:r>
                        <a:rPr lang="he-IL" sz="1300" b="1" i="0" u="none" strike="noStrike">
                          <a:solidFill>
                            <a:srgbClr val="000000"/>
                          </a:solidFill>
                          <a:effectLst/>
                          <a:latin typeface="David" panose="020E0502060401010101" pitchFamily="34" charset="-79"/>
                          <a:cs typeface="David" panose="020E0502060401010101" pitchFamily="34" charset="-79"/>
                        </a:rPr>
                        <a:t>מיקום הפעילות</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1" fontAlgn="ctr"/>
                      <a:r>
                        <a:rPr lang="he-IL" sz="1300" b="1" i="0" u="none" strike="noStrike">
                          <a:solidFill>
                            <a:srgbClr val="000000"/>
                          </a:solidFill>
                          <a:effectLst/>
                          <a:latin typeface="David" panose="020E0502060401010101" pitchFamily="34" charset="-79"/>
                          <a:cs typeface="David" panose="020E0502060401010101" pitchFamily="34" charset="-79"/>
                        </a:rPr>
                        <a:t>הקף (נ"ז)</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1" fontAlgn="ctr"/>
                      <a:r>
                        <a:rPr lang="he-IL" sz="1300" b="1" i="0" u="none" strike="noStrike">
                          <a:solidFill>
                            <a:srgbClr val="000000"/>
                          </a:solidFill>
                          <a:effectLst/>
                          <a:latin typeface="David" panose="020E0502060401010101" pitchFamily="34" charset="-79"/>
                          <a:cs typeface="David" panose="020E0502060401010101" pitchFamily="34" charset="-79"/>
                        </a:rPr>
                        <a:t>הקף (משך)</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1" fontAlgn="ctr"/>
                      <a:r>
                        <a:rPr lang="he-IL" sz="1300" b="1" i="0" u="none" strike="noStrike">
                          <a:solidFill>
                            <a:srgbClr val="000000"/>
                          </a:solidFill>
                          <a:effectLst/>
                          <a:latin typeface="David" panose="020E0502060401010101" pitchFamily="34" charset="-79"/>
                          <a:cs typeface="David" panose="020E0502060401010101" pitchFamily="34" charset="-79"/>
                        </a:rPr>
                        <a:t>עומק לימוד</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1" fontAlgn="ctr"/>
                      <a:r>
                        <a:rPr lang="he-IL" sz="1300" b="1" i="0" u="none" strike="noStrike">
                          <a:solidFill>
                            <a:srgbClr val="000000"/>
                          </a:solidFill>
                          <a:effectLst/>
                          <a:latin typeface="David" panose="020E0502060401010101" pitchFamily="34" charset="-79"/>
                          <a:cs typeface="David" panose="020E0502060401010101" pitchFamily="34" charset="-79"/>
                        </a:rPr>
                        <a:t>מטלה</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1" fontAlgn="ctr"/>
                      <a:r>
                        <a:rPr lang="he-IL" sz="1300" b="1" i="0" u="none" strike="noStrike">
                          <a:solidFill>
                            <a:srgbClr val="000000"/>
                          </a:solidFill>
                          <a:effectLst/>
                          <a:latin typeface="David" panose="020E0502060401010101" pitchFamily="34" charset="-79"/>
                          <a:cs typeface="David" panose="020E0502060401010101" pitchFamily="34" charset="-79"/>
                        </a:rPr>
                        <a:t>היקף הקריאה</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1" fontAlgn="ctr"/>
                      <a:r>
                        <a:rPr lang="he-IL" sz="1300" b="1" i="0" u="none" strike="noStrike">
                          <a:solidFill>
                            <a:srgbClr val="000000"/>
                          </a:solidFill>
                          <a:effectLst/>
                          <a:latin typeface="David" panose="020E0502060401010101" pitchFamily="34" charset="-79"/>
                          <a:cs typeface="David" panose="020E0502060401010101" pitchFamily="34" charset="-79"/>
                        </a:rPr>
                        <a:t>מתכונת הביצוע</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1" fontAlgn="ctr"/>
                      <a:r>
                        <a:rPr lang="he-IL" sz="1300" b="1" i="0" u="none" strike="noStrike">
                          <a:solidFill>
                            <a:srgbClr val="000000"/>
                          </a:solidFill>
                          <a:effectLst/>
                          <a:latin typeface="David" panose="020E0502060401010101" pitchFamily="34" charset="-79"/>
                          <a:cs typeface="David" panose="020E0502060401010101" pitchFamily="34" charset="-79"/>
                        </a:rPr>
                        <a:t>מוביל אקדמי</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1" fontAlgn="ctr"/>
                      <a:r>
                        <a:rPr lang="he-IL" sz="1300" b="1" i="0" u="none" strike="noStrike" dirty="0">
                          <a:solidFill>
                            <a:srgbClr val="000000"/>
                          </a:solidFill>
                          <a:effectLst/>
                          <a:latin typeface="David" panose="020E0502060401010101" pitchFamily="34" charset="-79"/>
                          <a:cs typeface="David" panose="020E0502060401010101" pitchFamily="34" charset="-79"/>
                        </a:rPr>
                        <a:t>מוביל מב"ל</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1" fontAlgn="ctr"/>
                      <a:r>
                        <a:rPr lang="he-IL" sz="1300" b="1" i="0" u="none" strike="noStrike">
                          <a:solidFill>
                            <a:srgbClr val="000000"/>
                          </a:solidFill>
                          <a:effectLst/>
                          <a:latin typeface="David" panose="020E0502060401010101" pitchFamily="34" charset="-79"/>
                          <a:cs typeface="David" panose="020E0502060401010101" pitchFamily="34" charset="-79"/>
                        </a:rPr>
                        <a:t>רמת החשיבות</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1" fontAlgn="ctr"/>
                      <a:r>
                        <a:rPr lang="he-IL" sz="1300" b="1" i="0" u="none" strike="noStrike">
                          <a:solidFill>
                            <a:srgbClr val="000000"/>
                          </a:solidFill>
                          <a:effectLst/>
                          <a:latin typeface="David" panose="020E0502060401010101" pitchFamily="34" charset="-79"/>
                          <a:cs typeface="David" panose="020E0502060401010101" pitchFamily="34" charset="-79"/>
                        </a:rPr>
                        <a:t>נוכחות בינ"ל</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1" fontAlgn="ctr"/>
                      <a:r>
                        <a:rPr lang="he-IL" sz="1300" b="1" i="0" u="none" strike="noStrike">
                          <a:solidFill>
                            <a:srgbClr val="000000"/>
                          </a:solidFill>
                          <a:effectLst/>
                          <a:latin typeface="David" panose="020E0502060401010101" pitchFamily="34" charset="-79"/>
                          <a:cs typeface="David" panose="020E0502060401010101" pitchFamily="34" charset="-79"/>
                        </a:rPr>
                        <a:t>תוכן מקדים נדרש</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1" fontAlgn="ctr"/>
                      <a:r>
                        <a:rPr lang="he-IL" sz="1300" b="1" i="0" u="none" strike="noStrike">
                          <a:solidFill>
                            <a:srgbClr val="000000"/>
                          </a:solidFill>
                          <a:effectLst/>
                          <a:latin typeface="David" panose="020E0502060401010101" pitchFamily="34" charset="-79"/>
                          <a:cs typeface="David" panose="020E0502060401010101" pitchFamily="34" charset="-79"/>
                        </a:rPr>
                        <a:t>זיקת התוכן לצבא</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1" fontAlgn="ctr"/>
                      <a:r>
                        <a:rPr lang="he-IL" sz="1300" b="1" i="0" u="none" strike="noStrike">
                          <a:solidFill>
                            <a:srgbClr val="000000"/>
                          </a:solidFill>
                          <a:effectLst/>
                          <a:latin typeface="David" panose="020E0502060401010101" pitchFamily="34" charset="-79"/>
                          <a:cs typeface="David" panose="020E0502060401010101" pitchFamily="34" charset="-79"/>
                        </a:rPr>
                        <a:t>שיבוץ למחזור הבא</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1" fontAlgn="ctr"/>
                      <a:r>
                        <a:rPr lang="he-IL" sz="1300" b="1" i="0" u="none" strike="noStrike">
                          <a:solidFill>
                            <a:srgbClr val="000000"/>
                          </a:solidFill>
                          <a:effectLst/>
                          <a:latin typeface="David" panose="020E0502060401010101" pitchFamily="34" charset="-79"/>
                          <a:cs typeface="David" panose="020E0502060401010101" pitchFamily="34" charset="-79"/>
                        </a:rPr>
                        <a:t>הערות</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1" fontAlgn="ctr"/>
                      <a:r>
                        <a:rPr lang="he-IL" sz="1300" b="1" i="0" u="none" strike="noStrike" dirty="0">
                          <a:solidFill>
                            <a:srgbClr val="000000"/>
                          </a:solidFill>
                          <a:effectLst/>
                          <a:latin typeface="David" panose="020E0502060401010101" pitchFamily="34" charset="-79"/>
                          <a:cs typeface="David" panose="020E0502060401010101" pitchFamily="34" charset="-79"/>
                        </a:rPr>
                        <a:t>קישור לתחקיר</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239069555"/>
                  </a:ext>
                </a:extLst>
              </a:tr>
              <a:tr h="769358">
                <a:tc>
                  <a:txBody>
                    <a:bodyPr/>
                    <a:lstStyle/>
                    <a:p>
                      <a:pPr algn="ctr" rtl="0" fontAlgn="ctr"/>
                      <a:r>
                        <a:rPr lang="he-IL" sz="1300" b="0" i="0" u="none" strike="noStrike">
                          <a:solidFill>
                            <a:srgbClr val="000000"/>
                          </a:solidFill>
                          <a:effectLst/>
                          <a:latin typeface="David" panose="020E0502060401010101" pitchFamily="34" charset="-79"/>
                          <a:cs typeface="David" panose="020E0502060401010101" pitchFamily="34" charset="-79"/>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rtl="1" fontAlgn="ctr"/>
                      <a:r>
                        <a:rPr lang="he-IL" sz="1300" b="0" i="0" u="none" strike="noStrike">
                          <a:solidFill>
                            <a:srgbClr val="000000"/>
                          </a:solidFill>
                          <a:effectLst/>
                          <a:latin typeface="David" panose="020E0502060401010101" pitchFamily="34" charset="-79"/>
                          <a:cs typeface="David" panose="020E0502060401010101" pitchFamily="34" charset="-79"/>
                        </a:rPr>
                        <a:t>מ"ד</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rtl="1" fontAlgn="ctr"/>
                      <a:r>
                        <a:rPr lang="he-IL" sz="1300" b="0" i="0" u="none" strike="noStrike">
                          <a:solidFill>
                            <a:srgbClr val="000000"/>
                          </a:solidFill>
                          <a:effectLst/>
                          <a:latin typeface="David" panose="020E0502060401010101" pitchFamily="34" charset="-79"/>
                          <a:cs typeface="David" panose="020E0502060401010101" pitchFamily="34" charset="-79"/>
                        </a:rPr>
                        <a:t>חברה</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rtl="1" fontAlgn="ctr"/>
                      <a:r>
                        <a:rPr lang="he-IL" sz="1300" b="1" i="0" u="none" strike="noStrike">
                          <a:solidFill>
                            <a:srgbClr val="000000"/>
                          </a:solidFill>
                          <a:effectLst/>
                          <a:latin typeface="David" panose="020E0502060401010101" pitchFamily="34" charset="-79"/>
                          <a:cs typeface="David" panose="020E0502060401010101" pitchFamily="34" charset="-79"/>
                        </a:rPr>
                        <a:t>קורס משפט ציבורי</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rtl="1" fontAlgn="ctr"/>
                      <a:r>
                        <a:rPr lang="he-IL" sz="1300" b="0" i="0" u="none" strike="noStrike">
                          <a:solidFill>
                            <a:srgbClr val="000000"/>
                          </a:solidFill>
                          <a:effectLst/>
                          <a:latin typeface="David" panose="020E0502060401010101" pitchFamily="34" charset="-79"/>
                          <a:cs typeface="David" panose="020E0502060401010101" pitchFamily="34" charset="-79"/>
                        </a:rPr>
                        <a:t>הרצאות מליאה</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rtl="1" fontAlgn="ctr"/>
                      <a:r>
                        <a:rPr lang="he-IL" sz="1300" b="0" i="0" u="none" strike="noStrike">
                          <a:solidFill>
                            <a:srgbClr val="000000"/>
                          </a:solidFill>
                          <a:effectLst/>
                          <a:latin typeface="David" panose="020E0502060401010101" pitchFamily="34" charset="-79"/>
                          <a:cs typeface="David" panose="020E0502060401010101" pitchFamily="34" charset="-79"/>
                        </a:rPr>
                        <a:t>א</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rtl="1" fontAlgn="ctr"/>
                      <a:r>
                        <a:rPr lang="he-IL" sz="1300" b="0" i="0" u="none" strike="noStrike">
                          <a:solidFill>
                            <a:srgbClr val="000000"/>
                          </a:solidFill>
                          <a:effectLst/>
                          <a:latin typeface="David" panose="020E0502060401010101" pitchFamily="34" charset="-79"/>
                          <a:cs typeface="David" panose="020E0502060401010101" pitchFamily="34" charset="-79"/>
                        </a:rPr>
                        <a:t>אקדמי</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rtl="1" fontAlgn="ctr"/>
                      <a:r>
                        <a:rPr lang="he-IL" sz="1300" b="0" i="0" u="none" strike="noStrike" dirty="0">
                          <a:solidFill>
                            <a:srgbClr val="000000"/>
                          </a:solidFill>
                          <a:effectLst/>
                          <a:latin typeface="David" panose="020E0502060401010101" pitchFamily="34" charset="-79"/>
                          <a:cs typeface="David" panose="020E0502060401010101" pitchFamily="34" charset="-79"/>
                        </a:rPr>
                        <a:t>מב"ל (מליאה)</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rtl="0" fontAlgn="ctr"/>
                      <a:r>
                        <a:rPr lang="he-IL" sz="1300" b="0" i="0" u="none" strike="noStrike">
                          <a:solidFill>
                            <a:srgbClr val="000000"/>
                          </a:solidFill>
                          <a:effectLst/>
                          <a:latin typeface="David" panose="020E0502060401010101" pitchFamily="34" charset="-79"/>
                          <a:cs typeface="David" panose="020E0502060401010101" pitchFamily="34" charset="-79"/>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rtl="0" fontAlgn="ctr"/>
                      <a:r>
                        <a:rPr lang="he-IL" sz="1300" b="0" i="0" u="none" strike="noStrike">
                          <a:solidFill>
                            <a:srgbClr val="FF0000"/>
                          </a:solidFill>
                          <a:effectLst/>
                          <a:latin typeface="David" panose="020E0502060401010101" pitchFamily="34" charset="-79"/>
                          <a:cs typeface="David" panose="020E0502060401010101" pitchFamily="34" charset="-79"/>
                        </a:rPr>
                        <a:t>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rtl="1" fontAlgn="ctr"/>
                      <a:r>
                        <a:rPr lang="he-IL" sz="1300" b="0" i="0" u="none" strike="noStrike">
                          <a:solidFill>
                            <a:srgbClr val="000000"/>
                          </a:solidFill>
                          <a:effectLst/>
                          <a:latin typeface="David" panose="020E0502060401010101" pitchFamily="34" charset="-79"/>
                          <a:cs typeface="David" panose="020E0502060401010101" pitchFamily="34" charset="-79"/>
                        </a:rPr>
                        <a:t>עומק</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rtl="1" fontAlgn="ctr"/>
                      <a:r>
                        <a:rPr lang="he-IL" sz="1300" b="0" i="0" u="none" strike="noStrike">
                          <a:solidFill>
                            <a:srgbClr val="000000"/>
                          </a:solidFill>
                          <a:effectLst/>
                          <a:latin typeface="David" panose="020E0502060401010101" pitchFamily="34" charset="-79"/>
                          <a:cs typeface="David" panose="020E0502060401010101" pitchFamily="34" charset="-79"/>
                        </a:rPr>
                        <a:t>מבחן</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rtl="1" fontAlgn="ctr"/>
                      <a:r>
                        <a:rPr lang="he-IL" sz="1300" b="0" i="0" u="none" strike="noStrike">
                          <a:solidFill>
                            <a:srgbClr val="000000"/>
                          </a:solidFill>
                          <a:effectLst/>
                          <a:latin typeface="David" panose="020E0502060401010101" pitchFamily="34" charset="-79"/>
                          <a:cs typeface="David" panose="020E0502060401010101" pitchFamily="34" charset="-79"/>
                        </a:rPr>
                        <a:t>גבוה</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rtl="1" fontAlgn="ctr"/>
                      <a:r>
                        <a:rPr lang="he-IL" sz="1300" b="0" i="0" u="none" strike="noStrike">
                          <a:solidFill>
                            <a:srgbClr val="000000"/>
                          </a:solidFill>
                          <a:effectLst/>
                          <a:latin typeface="David" panose="020E0502060401010101" pitchFamily="34" charset="-79"/>
                          <a:cs typeface="David" panose="020E0502060401010101" pitchFamily="34" charset="-79"/>
                        </a:rPr>
                        <a:t>קורסי (מליאה)</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rtl="1" fontAlgn="ctr"/>
                      <a:r>
                        <a:rPr lang="he-IL" sz="1300" b="0" i="0" u="none" strike="noStrike">
                          <a:solidFill>
                            <a:srgbClr val="000000"/>
                          </a:solidFill>
                          <a:effectLst/>
                          <a:latin typeface="David" panose="020E0502060401010101" pitchFamily="34" charset="-79"/>
                          <a:cs typeface="David" panose="020E0502060401010101" pitchFamily="34" charset="-79"/>
                        </a:rPr>
                        <a:t>פרו' סוזי נבות</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rtl="1" fontAlgn="ctr"/>
                      <a:r>
                        <a:rPr lang="he-IL" sz="1300" b="0" i="0" u="none" strike="noStrike">
                          <a:solidFill>
                            <a:srgbClr val="000000"/>
                          </a:solidFill>
                          <a:effectLst/>
                          <a:latin typeface="David" panose="020E0502060401010101" pitchFamily="34" charset="-79"/>
                          <a:cs typeface="David" panose="020E0502060401010101" pitchFamily="34" charset="-79"/>
                        </a:rPr>
                        <a:t>מדריך חברתי</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rtl="1" fontAlgn="ctr"/>
                      <a:r>
                        <a:rPr lang="he-IL" sz="1300" b="0" i="0" u="none" strike="noStrike">
                          <a:solidFill>
                            <a:srgbClr val="000000"/>
                          </a:solidFill>
                          <a:effectLst/>
                          <a:latin typeface="David" panose="020E0502060401010101" pitchFamily="34" charset="-79"/>
                          <a:cs typeface="David" panose="020E0502060401010101" pitchFamily="34" charset="-79"/>
                        </a:rPr>
                        <a:t>ליבה</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rtl="1" fontAlgn="ctr"/>
                      <a:r>
                        <a:rPr lang="he-IL" sz="1300" b="0" i="0" u="none" strike="noStrike">
                          <a:solidFill>
                            <a:srgbClr val="000000"/>
                          </a:solidFill>
                          <a:effectLst/>
                          <a:latin typeface="David" panose="020E0502060401010101" pitchFamily="34" charset="-79"/>
                          <a:cs typeface="David" panose="020E0502060401010101" pitchFamily="34" charset="-79"/>
                        </a:rPr>
                        <a:t>כן</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rtl="1" fontAlgn="ctr"/>
                      <a:r>
                        <a:rPr lang="he-IL" sz="1300" b="0" i="0" u="none" strike="noStrike">
                          <a:solidFill>
                            <a:srgbClr val="000000"/>
                          </a:solidFill>
                          <a:effectLst/>
                          <a:latin typeface="David" panose="020E0502060401010101" pitchFamily="34" charset="-79"/>
                          <a:cs typeface="David" panose="020E0502060401010101" pitchFamily="34" charset="-79"/>
                        </a:rPr>
                        <a:t>ללא</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rtl="1" fontAlgn="ctr"/>
                      <a:r>
                        <a:rPr lang="he-IL" sz="1300" b="0" i="0" u="none" strike="noStrike">
                          <a:solidFill>
                            <a:srgbClr val="000000"/>
                          </a:solidFill>
                          <a:effectLst/>
                          <a:latin typeface="David" panose="020E0502060401010101" pitchFamily="34" charset="-79"/>
                          <a:cs typeface="David" panose="020E0502060401010101" pitchFamily="34" charset="-79"/>
                        </a:rPr>
                        <a:t>לא</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rtl="1" fontAlgn="ctr"/>
                      <a:r>
                        <a:rPr lang="he-IL" sz="1300" b="0" i="0" u="none" strike="noStrike">
                          <a:solidFill>
                            <a:srgbClr val="000000"/>
                          </a:solidFill>
                          <a:effectLst/>
                          <a:latin typeface="David" panose="020E0502060401010101" pitchFamily="34" charset="-79"/>
                          <a:cs typeface="David" panose="020E0502060401010101" pitchFamily="34" charset="-79"/>
                        </a:rPr>
                        <a:t>כן</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rtl="1" fontAlgn="ctr"/>
                      <a:r>
                        <a:rPr lang="he-IL" sz="1300" b="0" i="0" u="none" strike="noStrike">
                          <a:solidFill>
                            <a:srgbClr val="000000"/>
                          </a:solidFill>
                          <a:effectLst/>
                          <a:latin typeface="David" panose="020E0502060401010101" pitchFamily="34" charset="-79"/>
                          <a:cs typeface="David" panose="020E0502060401010101" pitchFamily="34" charset="-79"/>
                        </a:rPr>
                        <a:t>אפשרי לפטור</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rtl="0" fontAlgn="ctr"/>
                      <a:r>
                        <a:rPr lang="he-IL" sz="1300" b="0" i="0" u="none" strike="noStrike" dirty="0">
                          <a:solidFill>
                            <a:srgbClr val="000000"/>
                          </a:solidFill>
                          <a:effectLst/>
                          <a:latin typeface="David" panose="020E0502060401010101" pitchFamily="34" charset="-79"/>
                          <a:cs typeface="David" panose="020E0502060401010101" pitchFamily="34" charset="-79"/>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1839695866"/>
                  </a:ext>
                </a:extLst>
              </a:tr>
            </a:tbl>
          </a:graphicData>
        </a:graphic>
      </p:graphicFrame>
    </p:spTree>
    <p:extLst>
      <p:ext uri="{BB962C8B-B14F-4D97-AF65-F5344CB8AC3E}">
        <p14:creationId xmlns:p14="http://schemas.microsoft.com/office/powerpoint/2010/main" val="74424988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כותרת 1"/>
          <p:cNvSpPr>
            <a:spLocks noGrp="1"/>
          </p:cNvSpPr>
          <p:nvPr>
            <p:ph type="title" idx="4294967295"/>
          </p:nvPr>
        </p:nvSpPr>
        <p:spPr>
          <a:xfrm>
            <a:off x="877528" y="186327"/>
            <a:ext cx="10515600" cy="1325563"/>
          </a:xfrm>
        </p:spPr>
        <p:txBody>
          <a:bodyPr>
            <a:normAutofit/>
          </a:bodyPr>
          <a:lstStyle/>
          <a:p>
            <a:pPr algn="ctr"/>
            <a:r>
              <a:rPr lang="he-IL"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ניתוח מ"ד- חלוקה בין אשכולות הבטל"ם</a:t>
            </a:r>
            <a:endParaRPr lang="he-IL" sz="36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3" name="מציין מיקום תוכן 2"/>
          <p:cNvSpPr>
            <a:spLocks noGrp="1"/>
          </p:cNvSpPr>
          <p:nvPr>
            <p:ph idx="4294967295"/>
          </p:nvPr>
        </p:nvSpPr>
        <p:spPr>
          <a:xfrm>
            <a:off x="2237210" y="1653414"/>
            <a:ext cx="9667875" cy="2570028"/>
          </a:xfrm>
        </p:spPr>
        <p:txBody>
          <a:bodyPr>
            <a:noAutofit/>
          </a:bodyPr>
          <a:lstStyle/>
          <a:p>
            <a:pPr>
              <a:lnSpc>
                <a:spcPct val="150000"/>
              </a:lnSpc>
              <a:buClr>
                <a:schemeClr val="accent1"/>
              </a:buClr>
            </a:pPr>
            <a:r>
              <a:rPr lang="he-IL" sz="1800" b="1" dirty="0">
                <a:solidFill>
                  <a:schemeClr val="accent1">
                    <a:lumMod val="75000"/>
                  </a:schemeClr>
                </a:solidFill>
                <a:latin typeface="David" panose="020E0502060401010101" pitchFamily="34" charset="-79"/>
                <a:cs typeface="David" panose="020E0502060401010101" pitchFamily="34" charset="-79"/>
              </a:rPr>
              <a:t>כמות המשכים-778. שווה ערך ל- 195 ימי לימוד </a:t>
            </a:r>
            <a:r>
              <a:rPr lang="he-IL" sz="1800" dirty="0">
                <a:solidFill>
                  <a:schemeClr val="accent1">
                    <a:lumMod val="75000"/>
                  </a:schemeClr>
                </a:solidFill>
                <a:latin typeface="David" panose="020E0502060401010101" pitchFamily="34" charset="-79"/>
                <a:cs typeface="David" panose="020E0502060401010101" pitchFamily="34" charset="-79"/>
              </a:rPr>
              <a:t>(כולל 32 ימי מחקר וכתיבה- עם פגרת עבודות)</a:t>
            </a:r>
          </a:p>
          <a:p>
            <a:pPr marL="0" indent="0">
              <a:lnSpc>
                <a:spcPct val="150000"/>
              </a:lnSpc>
              <a:buClr>
                <a:schemeClr val="accent1"/>
              </a:buClr>
              <a:buNone/>
            </a:pPr>
            <a:endParaRPr lang="he-IL" sz="2000" dirty="0">
              <a:solidFill>
                <a:schemeClr val="accent1">
                  <a:lumMod val="75000"/>
                </a:schemeClr>
              </a:solidFill>
              <a:latin typeface="David" panose="020E0502060401010101" pitchFamily="34" charset="-79"/>
              <a:cs typeface="David" panose="020E0502060401010101" pitchFamily="34" charset="-79"/>
            </a:endParaRPr>
          </a:p>
          <a:p>
            <a:pPr>
              <a:buClr>
                <a:schemeClr val="accent1"/>
              </a:buClr>
            </a:pPr>
            <a:endParaRPr lang="he-IL" sz="2000" dirty="0">
              <a:solidFill>
                <a:schemeClr val="accent1">
                  <a:lumMod val="75000"/>
                </a:schemeClr>
              </a:solidFill>
              <a:latin typeface="David" panose="020E0502060401010101" pitchFamily="34" charset="-79"/>
              <a:cs typeface="David" panose="020E0502060401010101" pitchFamily="34" charset="-79"/>
            </a:endParaRPr>
          </a:p>
        </p:txBody>
      </p:sp>
      <p:sp>
        <p:nvSpPr>
          <p:cNvPr id="4" name="מלבן: פינות מעוגלות 3"/>
          <p:cNvSpPr/>
          <p:nvPr/>
        </p:nvSpPr>
        <p:spPr>
          <a:xfrm>
            <a:off x="7434432" y="3429000"/>
            <a:ext cx="4470653" cy="1924492"/>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lIns="36000" rtlCol="1" anchor="t"/>
          <a:lstStyle/>
          <a:p>
            <a:r>
              <a:rPr lang="he-IL" sz="2000" b="1" dirty="0">
                <a:solidFill>
                  <a:schemeClr val="accent1">
                    <a:lumMod val="75000"/>
                  </a:schemeClr>
                </a:solidFill>
                <a:latin typeface="David" panose="020E0502060401010101" pitchFamily="34" charset="-79"/>
                <a:cs typeface="David" panose="020E0502060401010101" pitchFamily="34" charset="-79"/>
              </a:rPr>
              <a:t>נקודה למחשבה:</a:t>
            </a:r>
          </a:p>
          <a:p>
            <a:pPr marL="85725">
              <a:lnSpc>
                <a:spcPct val="150000"/>
              </a:lnSpc>
            </a:pPr>
            <a:r>
              <a:rPr lang="he-IL" sz="2000" dirty="0">
                <a:solidFill>
                  <a:schemeClr val="accent1">
                    <a:lumMod val="75000"/>
                  </a:schemeClr>
                </a:solidFill>
                <a:latin typeface="David" panose="020E0502060401010101" pitchFamily="34" charset="-79"/>
                <a:cs typeface="David" panose="020E0502060401010101" pitchFamily="34" charset="-79"/>
              </a:rPr>
              <a:t>זכאות לתואר שני מינימלית היא </a:t>
            </a:r>
            <a:r>
              <a:rPr lang="he-IL" sz="2000" b="1" dirty="0">
                <a:solidFill>
                  <a:schemeClr val="accent1">
                    <a:lumMod val="75000"/>
                  </a:schemeClr>
                </a:solidFill>
                <a:latin typeface="David" panose="020E0502060401010101" pitchFamily="34" charset="-79"/>
                <a:cs typeface="David" panose="020E0502060401010101" pitchFamily="34" charset="-79"/>
              </a:rPr>
              <a:t>36 נ"ז. </a:t>
            </a:r>
            <a:r>
              <a:rPr lang="he-IL" sz="2000" dirty="0">
                <a:solidFill>
                  <a:schemeClr val="accent1">
                    <a:lumMod val="75000"/>
                  </a:schemeClr>
                </a:solidFill>
                <a:latin typeface="David" panose="020E0502060401010101" pitchFamily="34" charset="-79"/>
                <a:cs typeface="David" panose="020E0502060401010101" pitchFamily="34" charset="-79"/>
              </a:rPr>
              <a:t>שזה </a:t>
            </a:r>
            <a:r>
              <a:rPr lang="he-IL" sz="2000" b="1" dirty="0">
                <a:solidFill>
                  <a:schemeClr val="accent1">
                    <a:lumMod val="75000"/>
                  </a:schemeClr>
                </a:solidFill>
                <a:latin typeface="David" panose="020E0502060401010101" pitchFamily="34" charset="-79"/>
                <a:cs typeface="David" panose="020E0502060401010101" pitchFamily="34" charset="-79"/>
              </a:rPr>
              <a:t>63 ימי לימוד מלאים</a:t>
            </a:r>
            <a:r>
              <a:rPr lang="he-IL" sz="2000" dirty="0">
                <a:solidFill>
                  <a:schemeClr val="accent1">
                    <a:lumMod val="75000"/>
                  </a:schemeClr>
                </a:solidFill>
                <a:latin typeface="David" panose="020E0502060401010101" pitchFamily="34" charset="-79"/>
                <a:cs typeface="David" panose="020E0502060401010101" pitchFamily="34" charset="-79"/>
              </a:rPr>
              <a:t> (252 משכים).</a:t>
            </a:r>
          </a:p>
          <a:p>
            <a:pPr marL="85725">
              <a:lnSpc>
                <a:spcPct val="150000"/>
              </a:lnSpc>
            </a:pPr>
            <a:r>
              <a:rPr lang="he-IL" sz="2000" dirty="0">
                <a:solidFill>
                  <a:schemeClr val="accent1">
                    <a:lumMod val="75000"/>
                  </a:schemeClr>
                </a:solidFill>
                <a:latin typeface="David" panose="020E0502060401010101" pitchFamily="34" charset="-79"/>
                <a:cs typeface="David" panose="020E0502060401010101" pitchFamily="34" charset="-79"/>
              </a:rPr>
              <a:t>בשנת מב"ל 'נכנסים' </a:t>
            </a:r>
            <a:r>
              <a:rPr lang="he-IL" sz="2000" b="1" dirty="0">
                <a:solidFill>
                  <a:schemeClr val="accent1">
                    <a:lumMod val="75000"/>
                  </a:schemeClr>
                </a:solidFill>
                <a:latin typeface="David" panose="020E0502060401010101" pitchFamily="34" charset="-79"/>
                <a:cs typeface="David" panose="020E0502060401010101" pitchFamily="34" charset="-79"/>
              </a:rPr>
              <a:t>3 תארים שניים</a:t>
            </a:r>
          </a:p>
        </p:txBody>
      </p:sp>
      <p:graphicFrame>
        <p:nvGraphicFramePr>
          <p:cNvPr id="7" name="תרשים 6">
            <a:extLst>
              <a:ext uri="{FF2B5EF4-FFF2-40B4-BE49-F238E27FC236}">
                <a16:creationId xmlns:a16="http://schemas.microsoft.com/office/drawing/2014/main" id="{81153FDF-1905-4F0F-96E0-F46C635A67CB}"/>
              </a:ext>
            </a:extLst>
          </p:cNvPr>
          <p:cNvGraphicFramePr>
            <a:graphicFrameLocks/>
          </p:cNvGraphicFramePr>
          <p:nvPr>
            <p:extLst/>
          </p:nvPr>
        </p:nvGraphicFramePr>
        <p:xfrm>
          <a:off x="-1" y="2196662"/>
          <a:ext cx="6132513" cy="464116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1500976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כותרת 1"/>
          <p:cNvSpPr>
            <a:spLocks noGrp="1"/>
          </p:cNvSpPr>
          <p:nvPr>
            <p:ph type="title" idx="4294967295"/>
          </p:nvPr>
        </p:nvSpPr>
        <p:spPr>
          <a:xfrm>
            <a:off x="877528" y="186327"/>
            <a:ext cx="10515600" cy="1325563"/>
          </a:xfrm>
        </p:spPr>
        <p:txBody>
          <a:bodyPr>
            <a:normAutofit/>
          </a:bodyPr>
          <a:lstStyle/>
          <a:p>
            <a:pPr algn="ctr"/>
            <a:r>
              <a:rPr lang="he-IL"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ניתוח מ"ד- היקף קורסים אקדמיים</a:t>
            </a:r>
            <a:endParaRPr lang="he-IL" sz="36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3" name="מציין מיקום תוכן 2"/>
          <p:cNvSpPr>
            <a:spLocks noGrp="1"/>
          </p:cNvSpPr>
          <p:nvPr>
            <p:ph idx="4294967295"/>
          </p:nvPr>
        </p:nvSpPr>
        <p:spPr>
          <a:xfrm>
            <a:off x="6600496" y="1653414"/>
            <a:ext cx="5304589" cy="2570028"/>
          </a:xfrm>
        </p:spPr>
        <p:txBody>
          <a:bodyPr>
            <a:noAutofit/>
          </a:bodyPr>
          <a:lstStyle/>
          <a:p>
            <a:pPr>
              <a:lnSpc>
                <a:spcPct val="150000"/>
              </a:lnSpc>
              <a:buClr>
                <a:schemeClr val="accent1"/>
              </a:buClr>
            </a:pPr>
            <a:r>
              <a:rPr lang="he-IL" sz="1800" b="1" dirty="0">
                <a:solidFill>
                  <a:schemeClr val="accent1">
                    <a:lumMod val="75000"/>
                  </a:schemeClr>
                </a:solidFill>
                <a:latin typeface="David" panose="020E0502060401010101" pitchFamily="34" charset="-79"/>
                <a:cs typeface="David" panose="020E0502060401010101" pitchFamily="34" charset="-79"/>
              </a:rPr>
              <a:t>היקף נ"ז- </a:t>
            </a:r>
            <a:r>
              <a:rPr lang="he-IL" sz="1800" dirty="0">
                <a:solidFill>
                  <a:schemeClr val="accent1">
                    <a:lumMod val="75000"/>
                  </a:schemeClr>
                </a:solidFill>
                <a:latin typeface="David" panose="020E0502060401010101" pitchFamily="34" charset="-79"/>
                <a:cs typeface="David" panose="020E0502060401010101" pitchFamily="34" charset="-79"/>
              </a:rPr>
              <a:t>44, על פני </a:t>
            </a:r>
            <a:r>
              <a:rPr lang="he-IL" sz="1800" b="1" dirty="0">
                <a:solidFill>
                  <a:schemeClr val="accent1">
                    <a:lumMod val="75000"/>
                  </a:schemeClr>
                </a:solidFill>
                <a:latin typeface="David" panose="020E0502060401010101" pitchFamily="34" charset="-79"/>
                <a:cs typeface="David" panose="020E0502060401010101" pitchFamily="34" charset="-79"/>
              </a:rPr>
              <a:t>12 קורסים </a:t>
            </a:r>
            <a:r>
              <a:rPr lang="he-IL" sz="1800" dirty="0">
                <a:solidFill>
                  <a:schemeClr val="accent1">
                    <a:lumMod val="75000"/>
                  </a:schemeClr>
                </a:solidFill>
                <a:latin typeface="David" panose="020E0502060401010101" pitchFamily="34" charset="-79"/>
                <a:cs typeface="David" panose="020E0502060401010101" pitchFamily="34" charset="-79"/>
              </a:rPr>
              <a:t>(וסמינרים) אקדמיים</a:t>
            </a:r>
          </a:p>
          <a:p>
            <a:pPr>
              <a:lnSpc>
                <a:spcPct val="150000"/>
              </a:lnSpc>
              <a:buClr>
                <a:schemeClr val="accent1"/>
              </a:buClr>
            </a:pPr>
            <a:r>
              <a:rPr lang="he-IL" sz="1800" b="1" dirty="0">
                <a:solidFill>
                  <a:schemeClr val="accent1">
                    <a:lumMod val="75000"/>
                  </a:schemeClr>
                </a:solidFill>
                <a:latin typeface="David" panose="020E0502060401010101" pitchFamily="34" charset="-79"/>
                <a:cs typeface="David" panose="020E0502060401010101" pitchFamily="34" charset="-79"/>
              </a:rPr>
              <a:t>שקף הבא- ניתוח </a:t>
            </a:r>
            <a:r>
              <a:rPr lang="he-IL" sz="1800" dirty="0">
                <a:solidFill>
                  <a:schemeClr val="accent1">
                    <a:lumMod val="75000"/>
                  </a:schemeClr>
                </a:solidFill>
                <a:latin typeface="David" panose="020E0502060401010101" pitchFamily="34" charset="-79"/>
                <a:cs typeface="David" panose="020E0502060401010101" pitchFamily="34" charset="-79"/>
              </a:rPr>
              <a:t>היקף הלימוד נדרש למול מצב בפועל</a:t>
            </a:r>
          </a:p>
          <a:p>
            <a:pPr marL="0" indent="0">
              <a:lnSpc>
                <a:spcPct val="150000"/>
              </a:lnSpc>
              <a:buClr>
                <a:schemeClr val="accent1"/>
              </a:buClr>
              <a:buNone/>
            </a:pPr>
            <a:endParaRPr lang="he-IL" sz="2000" dirty="0">
              <a:solidFill>
                <a:schemeClr val="accent1">
                  <a:lumMod val="75000"/>
                </a:schemeClr>
              </a:solidFill>
              <a:latin typeface="David" panose="020E0502060401010101" pitchFamily="34" charset="-79"/>
              <a:cs typeface="David" panose="020E0502060401010101" pitchFamily="34" charset="-79"/>
            </a:endParaRPr>
          </a:p>
          <a:p>
            <a:pPr>
              <a:buClr>
                <a:schemeClr val="accent1"/>
              </a:buClr>
            </a:pPr>
            <a:endParaRPr lang="he-IL" sz="2000" dirty="0">
              <a:solidFill>
                <a:schemeClr val="accent1">
                  <a:lumMod val="75000"/>
                </a:schemeClr>
              </a:solidFill>
              <a:latin typeface="David" panose="020E0502060401010101" pitchFamily="34" charset="-79"/>
              <a:cs typeface="David" panose="020E0502060401010101" pitchFamily="34" charset="-79"/>
            </a:endParaRPr>
          </a:p>
        </p:txBody>
      </p:sp>
      <p:graphicFrame>
        <p:nvGraphicFramePr>
          <p:cNvPr id="6" name="תרשים 5">
            <a:extLst>
              <a:ext uri="{FF2B5EF4-FFF2-40B4-BE49-F238E27FC236}">
                <a16:creationId xmlns:a16="http://schemas.microsoft.com/office/drawing/2014/main" id="{81153FDF-1905-4F0F-96E0-F46C635A67CB}"/>
              </a:ext>
            </a:extLst>
          </p:cNvPr>
          <p:cNvGraphicFramePr>
            <a:graphicFrameLocks/>
          </p:cNvGraphicFramePr>
          <p:nvPr/>
        </p:nvGraphicFramePr>
        <p:xfrm>
          <a:off x="-1" y="2417379"/>
          <a:ext cx="6600497" cy="442408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תרשים 7">
            <a:extLst>
              <a:ext uri="{FF2B5EF4-FFF2-40B4-BE49-F238E27FC236}">
                <a16:creationId xmlns:a16="http://schemas.microsoft.com/office/drawing/2014/main" id="{57276EF1-762E-4CF3-8708-CB52E2CA62ED}"/>
              </a:ext>
            </a:extLst>
          </p:cNvPr>
          <p:cNvGraphicFramePr>
            <a:graphicFrameLocks/>
          </p:cNvGraphicFramePr>
          <p:nvPr>
            <p:extLst>
              <p:ext uri="{D42A27DB-BD31-4B8C-83A1-F6EECF244321}">
                <p14:modId xmlns:p14="http://schemas.microsoft.com/office/powerpoint/2010/main" val="2438605897"/>
              </p:ext>
            </p:extLst>
          </p:nvPr>
        </p:nvGraphicFramePr>
        <p:xfrm>
          <a:off x="131433" y="2179674"/>
          <a:ext cx="6971116" cy="45477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6824975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כותרת 1"/>
          <p:cNvSpPr>
            <a:spLocks noGrp="1"/>
          </p:cNvSpPr>
          <p:nvPr>
            <p:ph type="title" idx="4294967295"/>
          </p:nvPr>
        </p:nvSpPr>
        <p:spPr>
          <a:xfrm>
            <a:off x="877528" y="186327"/>
            <a:ext cx="10515600" cy="1325563"/>
          </a:xfrm>
        </p:spPr>
        <p:txBody>
          <a:bodyPr>
            <a:normAutofit/>
          </a:bodyPr>
          <a:lstStyle/>
          <a:p>
            <a:pPr algn="ctr"/>
            <a:r>
              <a:rPr lang="he-IL"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ניתוח מ"ד- היקף קורסים אקדמיים</a:t>
            </a:r>
            <a:endParaRPr lang="he-IL" sz="36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6" name="תרשים 5">
            <a:extLst>
              <a:ext uri="{FF2B5EF4-FFF2-40B4-BE49-F238E27FC236}">
                <a16:creationId xmlns:a16="http://schemas.microsoft.com/office/drawing/2014/main" id="{81153FDF-1905-4F0F-96E0-F46C635A67CB}"/>
              </a:ext>
            </a:extLst>
          </p:cNvPr>
          <p:cNvGraphicFramePr>
            <a:graphicFrameLocks/>
          </p:cNvGraphicFramePr>
          <p:nvPr/>
        </p:nvGraphicFramePr>
        <p:xfrm>
          <a:off x="-1" y="2417379"/>
          <a:ext cx="6600497" cy="442408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טבלה 3"/>
          <p:cNvGraphicFramePr>
            <a:graphicFrameLocks noGrp="1"/>
          </p:cNvGraphicFramePr>
          <p:nvPr>
            <p:extLst>
              <p:ext uri="{D42A27DB-BD31-4B8C-83A1-F6EECF244321}">
                <p14:modId xmlns:p14="http://schemas.microsoft.com/office/powerpoint/2010/main" val="2855871656"/>
              </p:ext>
            </p:extLst>
          </p:nvPr>
        </p:nvGraphicFramePr>
        <p:xfrm>
          <a:off x="297713" y="1323977"/>
          <a:ext cx="11075531" cy="5486400"/>
        </p:xfrm>
        <a:graphic>
          <a:graphicData uri="http://schemas.openxmlformats.org/drawingml/2006/table">
            <a:tbl>
              <a:tblPr rtl="1" firstRow="1" bandRow="1">
                <a:tableStyleId>{5C22544A-7EE6-4342-B048-85BDC9FD1C3A}</a:tableStyleId>
              </a:tblPr>
              <a:tblGrid>
                <a:gridCol w="2293039">
                  <a:extLst>
                    <a:ext uri="{9D8B030D-6E8A-4147-A177-3AD203B41FA5}">
                      <a16:colId xmlns:a16="http://schemas.microsoft.com/office/drawing/2014/main" val="3069310842"/>
                    </a:ext>
                  </a:extLst>
                </a:gridCol>
                <a:gridCol w="499731">
                  <a:extLst>
                    <a:ext uri="{9D8B030D-6E8A-4147-A177-3AD203B41FA5}">
                      <a16:colId xmlns:a16="http://schemas.microsoft.com/office/drawing/2014/main" val="4230377075"/>
                    </a:ext>
                  </a:extLst>
                </a:gridCol>
                <a:gridCol w="2828260">
                  <a:extLst>
                    <a:ext uri="{9D8B030D-6E8A-4147-A177-3AD203B41FA5}">
                      <a16:colId xmlns:a16="http://schemas.microsoft.com/office/drawing/2014/main" val="2105653800"/>
                    </a:ext>
                  </a:extLst>
                </a:gridCol>
                <a:gridCol w="1722474">
                  <a:extLst>
                    <a:ext uri="{9D8B030D-6E8A-4147-A177-3AD203B41FA5}">
                      <a16:colId xmlns:a16="http://schemas.microsoft.com/office/drawing/2014/main" val="3856500122"/>
                    </a:ext>
                  </a:extLst>
                </a:gridCol>
                <a:gridCol w="1499191">
                  <a:extLst>
                    <a:ext uri="{9D8B030D-6E8A-4147-A177-3AD203B41FA5}">
                      <a16:colId xmlns:a16="http://schemas.microsoft.com/office/drawing/2014/main" val="702417781"/>
                    </a:ext>
                  </a:extLst>
                </a:gridCol>
                <a:gridCol w="2232836">
                  <a:extLst>
                    <a:ext uri="{9D8B030D-6E8A-4147-A177-3AD203B41FA5}">
                      <a16:colId xmlns:a16="http://schemas.microsoft.com/office/drawing/2014/main" val="1557743512"/>
                    </a:ext>
                  </a:extLst>
                </a:gridCol>
              </a:tblGrid>
              <a:tr h="364800">
                <a:tc>
                  <a:txBody>
                    <a:bodyPr/>
                    <a:lstStyle/>
                    <a:p>
                      <a:pPr algn="ctr" rtl="1"/>
                      <a:r>
                        <a:rPr lang="he-IL" sz="1800" baseline="0" dirty="0">
                          <a:latin typeface="Times New Roman" panose="02020603050405020304" pitchFamily="18" charset="0"/>
                          <a:cs typeface="David" panose="020E0502060401010101" pitchFamily="34" charset="-79"/>
                        </a:rPr>
                        <a:t>הקורס </a:t>
                      </a:r>
                    </a:p>
                  </a:txBody>
                  <a:tcPr anchor="ctr"/>
                </a:tc>
                <a:tc>
                  <a:txBody>
                    <a:bodyPr/>
                    <a:lstStyle/>
                    <a:p>
                      <a:pPr algn="ctr" rtl="1"/>
                      <a:r>
                        <a:rPr lang="he-IL" sz="1800" baseline="0" dirty="0">
                          <a:latin typeface="Times New Roman" panose="02020603050405020304" pitchFamily="18" charset="0"/>
                          <a:cs typeface="David" panose="020E0502060401010101" pitchFamily="34" charset="-79"/>
                        </a:rPr>
                        <a:t>נ"ז</a:t>
                      </a:r>
                    </a:p>
                  </a:txBody>
                  <a:tcPr anchor="ctr"/>
                </a:tc>
                <a:tc>
                  <a:txBody>
                    <a:bodyPr/>
                    <a:lstStyle/>
                    <a:p>
                      <a:pPr algn="ctr" rtl="1"/>
                      <a:r>
                        <a:rPr lang="he-IL" sz="1800" baseline="0" dirty="0">
                          <a:latin typeface="Times New Roman" panose="02020603050405020304" pitchFamily="18" charset="0"/>
                          <a:cs typeface="David" panose="020E0502060401010101" pitchFamily="34" charset="-79"/>
                        </a:rPr>
                        <a:t>היקף זמן נדרש</a:t>
                      </a:r>
                    </a:p>
                  </a:txBody>
                  <a:tcPr anchor="ctr"/>
                </a:tc>
                <a:tc>
                  <a:txBody>
                    <a:bodyPr/>
                    <a:lstStyle/>
                    <a:p>
                      <a:pPr algn="ctr" rtl="1"/>
                      <a:r>
                        <a:rPr lang="he-IL" sz="1800" baseline="0" dirty="0">
                          <a:latin typeface="Times New Roman" panose="02020603050405020304" pitchFamily="18" charset="0"/>
                          <a:cs typeface="David" panose="020E0502060401010101" pitchFamily="34" charset="-79"/>
                        </a:rPr>
                        <a:t>היקף זמן בפועל</a:t>
                      </a:r>
                    </a:p>
                  </a:txBody>
                  <a:tcPr anchor="ctr"/>
                </a:tc>
                <a:tc>
                  <a:txBody>
                    <a:bodyPr/>
                    <a:lstStyle/>
                    <a:p>
                      <a:pPr algn="ctr" rtl="1"/>
                      <a:r>
                        <a:rPr lang="he-IL" sz="1800" baseline="0" dirty="0">
                          <a:latin typeface="Times New Roman" panose="02020603050405020304" pitchFamily="18" charset="0"/>
                          <a:cs typeface="David" panose="020E0502060401010101" pitchFamily="34" charset="-79"/>
                        </a:rPr>
                        <a:t>הפער</a:t>
                      </a:r>
                    </a:p>
                  </a:txBody>
                  <a:tcPr anchor="ctr"/>
                </a:tc>
                <a:tc>
                  <a:txBody>
                    <a:bodyPr/>
                    <a:lstStyle/>
                    <a:p>
                      <a:pPr algn="ctr" rtl="1"/>
                      <a:r>
                        <a:rPr lang="he-IL" sz="1800" baseline="0" dirty="0">
                          <a:latin typeface="Times New Roman" panose="02020603050405020304" pitchFamily="18" charset="0"/>
                          <a:cs typeface="David" panose="020E0502060401010101" pitchFamily="34" charset="-79"/>
                        </a:rPr>
                        <a:t>המלצות</a:t>
                      </a:r>
                    </a:p>
                  </a:txBody>
                  <a:tcPr anchor="ctr"/>
                </a:tc>
                <a:extLst>
                  <a:ext uri="{0D108BD9-81ED-4DB2-BD59-A6C34878D82A}">
                    <a16:rowId xmlns:a16="http://schemas.microsoft.com/office/drawing/2014/main" val="3680226225"/>
                  </a:ext>
                </a:extLst>
              </a:tr>
              <a:tr h="364800">
                <a:tc>
                  <a:txBody>
                    <a:bodyPr/>
                    <a:lstStyle/>
                    <a:p>
                      <a:pPr rtl="1"/>
                      <a:r>
                        <a:rPr lang="he-IL" sz="1800" baseline="0" dirty="0">
                          <a:latin typeface="Times New Roman" panose="02020603050405020304" pitchFamily="18" charset="0"/>
                          <a:cs typeface="David" panose="020E0502060401010101" pitchFamily="34" charset="-79"/>
                        </a:rPr>
                        <a:t>תשתית הבטל"ם</a:t>
                      </a:r>
                    </a:p>
                  </a:txBody>
                  <a:tcPr/>
                </a:tc>
                <a:tc>
                  <a:txBody>
                    <a:bodyPr/>
                    <a:lstStyle/>
                    <a:p>
                      <a:pPr algn="ctr" rtl="1"/>
                      <a:r>
                        <a:rPr lang="he-IL" sz="1800" baseline="0" dirty="0">
                          <a:latin typeface="Times New Roman" panose="02020603050405020304" pitchFamily="18" charset="0"/>
                          <a:cs typeface="David" panose="020E0502060401010101" pitchFamily="34" charset="-79"/>
                        </a:rPr>
                        <a:t>5</a:t>
                      </a:r>
                    </a:p>
                  </a:txBody>
                  <a:tcPr/>
                </a:tc>
                <a:tc>
                  <a:txBody>
                    <a:bodyPr/>
                    <a:lstStyle/>
                    <a:p>
                      <a:pPr algn="ctr" rtl="1"/>
                      <a:r>
                        <a:rPr lang="he-IL" sz="1800" baseline="0" dirty="0">
                          <a:latin typeface="Times New Roman" panose="02020603050405020304" pitchFamily="18" charset="0"/>
                          <a:cs typeface="David" panose="020E0502060401010101" pitchFamily="34" charset="-79"/>
                        </a:rPr>
                        <a:t>70 ש', 35 משכים, 8 ימים</a:t>
                      </a:r>
                    </a:p>
                  </a:txBody>
                  <a:tcPr/>
                </a:tc>
                <a:tc>
                  <a:txBody>
                    <a:bodyPr/>
                    <a:lstStyle/>
                    <a:p>
                      <a:pPr algn="ctr" rtl="1"/>
                      <a:r>
                        <a:rPr lang="he-IL" sz="1800" baseline="0" dirty="0">
                          <a:latin typeface="Times New Roman" panose="02020603050405020304" pitchFamily="18" charset="0"/>
                          <a:cs typeface="David" panose="020E0502060401010101" pitchFamily="34" charset="-79"/>
                        </a:rPr>
                        <a:t>26 משכים</a:t>
                      </a:r>
                    </a:p>
                  </a:txBody>
                  <a:tcPr/>
                </a:tc>
                <a:tc>
                  <a:txBody>
                    <a:bodyPr/>
                    <a:lstStyle/>
                    <a:p>
                      <a:pPr algn="ctr" rtl="1"/>
                      <a:r>
                        <a:rPr lang="he-IL" sz="1800" b="1" baseline="0" dirty="0">
                          <a:solidFill>
                            <a:srgbClr val="FF0000"/>
                          </a:solidFill>
                          <a:latin typeface="Times New Roman" panose="02020603050405020304" pitchFamily="18" charset="0"/>
                          <a:cs typeface="David" panose="020E0502060401010101" pitchFamily="34" charset="-79"/>
                        </a:rPr>
                        <a:t>(9-) משכים</a:t>
                      </a:r>
                    </a:p>
                  </a:txBody>
                  <a:tcPr/>
                </a:tc>
                <a:tc>
                  <a:txBody>
                    <a:bodyPr/>
                    <a:lstStyle/>
                    <a:p>
                      <a:pPr algn="ctr" rtl="1"/>
                      <a:r>
                        <a:rPr lang="he-IL" sz="1800" kern="1200" baseline="0" dirty="0">
                          <a:solidFill>
                            <a:schemeClr val="dk1"/>
                          </a:solidFill>
                          <a:latin typeface="Times New Roman" panose="02020603050405020304" pitchFamily="18" charset="0"/>
                          <a:ea typeface="+mn-ea"/>
                          <a:cs typeface="David" panose="020E0502060401010101" pitchFamily="34" charset="-79"/>
                        </a:rPr>
                        <a:t>קורס באורך מלא</a:t>
                      </a:r>
                    </a:p>
                  </a:txBody>
                  <a:tcPr/>
                </a:tc>
                <a:extLst>
                  <a:ext uri="{0D108BD9-81ED-4DB2-BD59-A6C34878D82A}">
                    <a16:rowId xmlns:a16="http://schemas.microsoft.com/office/drawing/2014/main" val="1958736493"/>
                  </a:ext>
                </a:extLst>
              </a:tr>
              <a:tr h="364800">
                <a:tc>
                  <a:txBody>
                    <a:bodyPr/>
                    <a:lstStyle/>
                    <a:p>
                      <a:pPr rtl="1"/>
                      <a:r>
                        <a:rPr lang="he-IL" sz="1800" baseline="0" dirty="0">
                          <a:latin typeface="Times New Roman" panose="02020603050405020304" pitchFamily="18" charset="0"/>
                          <a:cs typeface="David" panose="020E0502060401010101" pitchFamily="34" charset="-79"/>
                        </a:rPr>
                        <a:t>חשיבה אסטרטגית</a:t>
                      </a:r>
                    </a:p>
                  </a:txBody>
                  <a:tcPr/>
                </a:tc>
                <a:tc>
                  <a:txBody>
                    <a:bodyPr/>
                    <a:lstStyle/>
                    <a:p>
                      <a:pPr algn="ctr" rtl="1"/>
                      <a:r>
                        <a:rPr lang="he-IL" sz="1800" baseline="0" dirty="0">
                          <a:latin typeface="Times New Roman" panose="02020603050405020304" pitchFamily="18" charset="0"/>
                          <a:cs typeface="David" panose="020E0502060401010101" pitchFamily="34" charset="-79"/>
                        </a:rPr>
                        <a:t>5</a:t>
                      </a:r>
                    </a:p>
                  </a:txBody>
                  <a:tcPr/>
                </a:tc>
                <a:tc>
                  <a:txBody>
                    <a:bodyPr/>
                    <a:lstStyle/>
                    <a:p>
                      <a:pPr algn="ctr" rtl="1"/>
                      <a:r>
                        <a:rPr lang="he-IL" sz="1800" baseline="0" dirty="0">
                          <a:latin typeface="Times New Roman" panose="02020603050405020304" pitchFamily="18" charset="0"/>
                          <a:cs typeface="David" panose="020E0502060401010101" pitchFamily="34" charset="-79"/>
                        </a:rPr>
                        <a:t>70 ש', 35 משכים, 8 ימים</a:t>
                      </a:r>
                    </a:p>
                  </a:txBody>
                  <a:tcPr/>
                </a:tc>
                <a:tc>
                  <a:txBody>
                    <a:bodyPr/>
                    <a:lstStyle/>
                    <a:p>
                      <a:pPr algn="ctr" rtl="1"/>
                      <a:r>
                        <a:rPr lang="he-IL" sz="1800" baseline="0" dirty="0">
                          <a:latin typeface="Times New Roman" panose="02020603050405020304" pitchFamily="18" charset="0"/>
                          <a:cs typeface="David" panose="020E0502060401010101" pitchFamily="34" charset="-79"/>
                        </a:rPr>
                        <a:t>49 משכים</a:t>
                      </a: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1800" b="1" baseline="0" dirty="0">
                          <a:solidFill>
                            <a:schemeClr val="accent1"/>
                          </a:solidFill>
                          <a:latin typeface="Times New Roman" panose="02020603050405020304" pitchFamily="18" charset="0"/>
                          <a:cs typeface="David" panose="020E0502060401010101" pitchFamily="34" charset="-79"/>
                        </a:rPr>
                        <a:t>(14+) משכים</a:t>
                      </a: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1800" kern="1200" baseline="0" dirty="0">
                          <a:solidFill>
                            <a:schemeClr val="dk1"/>
                          </a:solidFill>
                          <a:latin typeface="Times New Roman" panose="02020603050405020304" pitchFamily="18" charset="0"/>
                          <a:ea typeface="+mn-ea"/>
                          <a:cs typeface="David" panose="020E0502060401010101" pitchFamily="34" charset="-79"/>
                        </a:rPr>
                        <a:t>לחלק ל-2 קורסים?</a:t>
                      </a:r>
                    </a:p>
                  </a:txBody>
                  <a:tcPr/>
                </a:tc>
                <a:extLst>
                  <a:ext uri="{0D108BD9-81ED-4DB2-BD59-A6C34878D82A}">
                    <a16:rowId xmlns:a16="http://schemas.microsoft.com/office/drawing/2014/main" val="1826212258"/>
                  </a:ext>
                </a:extLst>
              </a:tr>
              <a:tr h="364800">
                <a:tc>
                  <a:txBody>
                    <a:bodyPr/>
                    <a:lstStyle/>
                    <a:p>
                      <a:pPr rtl="1"/>
                      <a:r>
                        <a:rPr lang="he-IL" sz="1800" baseline="0" dirty="0">
                          <a:latin typeface="Times New Roman" panose="02020603050405020304" pitchFamily="18" charset="0"/>
                          <a:cs typeface="David" panose="020E0502060401010101" pitchFamily="34" charset="-79"/>
                        </a:rPr>
                        <a:t>גישות ואסכולות</a:t>
                      </a:r>
                    </a:p>
                  </a:txBody>
                  <a:tcPr/>
                </a:tc>
                <a:tc>
                  <a:txBody>
                    <a:bodyPr/>
                    <a:lstStyle/>
                    <a:p>
                      <a:pPr algn="ctr" rtl="1"/>
                      <a:r>
                        <a:rPr lang="he-IL" sz="1800" baseline="0" dirty="0">
                          <a:latin typeface="Times New Roman" panose="02020603050405020304" pitchFamily="18" charset="0"/>
                          <a:cs typeface="David" panose="020E0502060401010101" pitchFamily="34" charset="-79"/>
                        </a:rPr>
                        <a:t>4</a:t>
                      </a: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1800" baseline="0" dirty="0">
                          <a:latin typeface="Times New Roman" panose="02020603050405020304" pitchFamily="18" charset="0"/>
                          <a:cs typeface="David" panose="020E0502060401010101" pitchFamily="34" charset="-79"/>
                        </a:rPr>
                        <a:t>56 ש', 28 משכים, 7 ימים</a:t>
                      </a:r>
                    </a:p>
                  </a:txBody>
                  <a:tcPr/>
                </a:tc>
                <a:tc>
                  <a:txBody>
                    <a:bodyPr/>
                    <a:lstStyle/>
                    <a:p>
                      <a:pPr algn="ctr" rtl="1"/>
                      <a:r>
                        <a:rPr lang="he-IL" sz="1800" baseline="0" dirty="0">
                          <a:latin typeface="Times New Roman" panose="02020603050405020304" pitchFamily="18" charset="0"/>
                          <a:cs typeface="David" panose="020E0502060401010101" pitchFamily="34" charset="-79"/>
                        </a:rPr>
                        <a:t>17 משכים</a:t>
                      </a: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1800" b="1" kern="1200" baseline="0" dirty="0">
                          <a:solidFill>
                            <a:srgbClr val="FF0000"/>
                          </a:solidFill>
                          <a:latin typeface="Times New Roman" panose="02020603050405020304" pitchFamily="18" charset="0"/>
                          <a:ea typeface="+mn-ea"/>
                          <a:cs typeface="David" panose="020E0502060401010101" pitchFamily="34" charset="-79"/>
                        </a:rPr>
                        <a:t>(11-) משכים</a:t>
                      </a: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1800" kern="1200" baseline="0" dirty="0">
                          <a:solidFill>
                            <a:schemeClr val="dk1"/>
                          </a:solidFill>
                          <a:latin typeface="Times New Roman" panose="02020603050405020304" pitchFamily="18" charset="0"/>
                          <a:ea typeface="+mn-ea"/>
                          <a:cs typeface="David" panose="020E0502060401010101" pitchFamily="34" charset="-79"/>
                        </a:rPr>
                        <a:t>קורס באורך מלא</a:t>
                      </a:r>
                    </a:p>
                  </a:txBody>
                  <a:tcPr/>
                </a:tc>
                <a:extLst>
                  <a:ext uri="{0D108BD9-81ED-4DB2-BD59-A6C34878D82A}">
                    <a16:rowId xmlns:a16="http://schemas.microsoft.com/office/drawing/2014/main" val="2000710898"/>
                  </a:ext>
                </a:extLst>
              </a:tr>
              <a:tr h="364800">
                <a:tc>
                  <a:txBody>
                    <a:bodyPr/>
                    <a:lstStyle/>
                    <a:p>
                      <a:pPr rtl="1"/>
                      <a:r>
                        <a:rPr lang="he-IL" sz="1800" baseline="0" dirty="0">
                          <a:latin typeface="Times New Roman" panose="02020603050405020304" pitchFamily="18" charset="0"/>
                          <a:cs typeface="David" panose="020E0502060401010101" pitchFamily="34" charset="-79"/>
                        </a:rPr>
                        <a:t>גיאוגרפיה של הבטל"ם</a:t>
                      </a:r>
                    </a:p>
                  </a:txBody>
                  <a:tcPr/>
                </a:tc>
                <a:tc>
                  <a:txBody>
                    <a:bodyPr/>
                    <a:lstStyle/>
                    <a:p>
                      <a:pPr algn="ctr" rtl="1"/>
                      <a:r>
                        <a:rPr lang="he-IL" sz="1800" baseline="0" dirty="0">
                          <a:latin typeface="Times New Roman" panose="02020603050405020304" pitchFamily="18" charset="0"/>
                          <a:cs typeface="David" panose="020E0502060401010101" pitchFamily="34" charset="-79"/>
                        </a:rPr>
                        <a:t>4</a:t>
                      </a: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1800" baseline="0" dirty="0">
                          <a:latin typeface="Times New Roman" panose="02020603050405020304" pitchFamily="18" charset="0"/>
                          <a:cs typeface="David" panose="020E0502060401010101" pitchFamily="34" charset="-79"/>
                        </a:rPr>
                        <a:t>56 ש', 28 משכים, 7 ימים</a:t>
                      </a:r>
                    </a:p>
                  </a:txBody>
                  <a:tcPr/>
                </a:tc>
                <a:tc>
                  <a:txBody>
                    <a:bodyPr/>
                    <a:lstStyle/>
                    <a:p>
                      <a:pPr algn="ctr" rtl="1"/>
                      <a:r>
                        <a:rPr lang="he-IL" sz="1800" baseline="0" dirty="0">
                          <a:latin typeface="Times New Roman" panose="02020603050405020304" pitchFamily="18" charset="0"/>
                          <a:cs typeface="David" panose="020E0502060401010101" pitchFamily="34" charset="-79"/>
                        </a:rPr>
                        <a:t>20 משכים</a:t>
                      </a: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1800" b="1" kern="1200" baseline="0" dirty="0">
                          <a:solidFill>
                            <a:srgbClr val="FF0000"/>
                          </a:solidFill>
                          <a:latin typeface="Times New Roman" panose="02020603050405020304" pitchFamily="18" charset="0"/>
                          <a:ea typeface="+mn-ea"/>
                          <a:cs typeface="David" panose="020E0502060401010101" pitchFamily="34" charset="-79"/>
                        </a:rPr>
                        <a:t>(8-) משכים</a:t>
                      </a: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1800" kern="1200" baseline="0" dirty="0">
                          <a:solidFill>
                            <a:schemeClr val="dk1"/>
                          </a:solidFill>
                          <a:latin typeface="Times New Roman" panose="02020603050405020304" pitchFamily="18" charset="0"/>
                          <a:ea typeface="+mn-ea"/>
                          <a:cs typeface="David" panose="020E0502060401010101" pitchFamily="34" charset="-79"/>
                        </a:rPr>
                        <a:t>מהות הקורס?</a:t>
                      </a:r>
                    </a:p>
                  </a:txBody>
                  <a:tcPr/>
                </a:tc>
                <a:extLst>
                  <a:ext uri="{0D108BD9-81ED-4DB2-BD59-A6C34878D82A}">
                    <a16:rowId xmlns:a16="http://schemas.microsoft.com/office/drawing/2014/main" val="2350182930"/>
                  </a:ext>
                </a:extLst>
              </a:tr>
              <a:tr h="364800">
                <a:tc>
                  <a:txBody>
                    <a:bodyPr/>
                    <a:lstStyle/>
                    <a:p>
                      <a:pPr rtl="1"/>
                      <a:r>
                        <a:rPr lang="he-IL" sz="1800" baseline="0" dirty="0">
                          <a:latin typeface="Times New Roman" panose="02020603050405020304" pitchFamily="18" charset="0"/>
                          <a:cs typeface="David" panose="020E0502060401010101" pitchFamily="34" charset="-79"/>
                        </a:rPr>
                        <a:t>סיורי </a:t>
                      </a:r>
                      <a:r>
                        <a:rPr lang="he-IL" sz="1800" baseline="0" dirty="0" err="1">
                          <a:latin typeface="Times New Roman" panose="02020603050405020304" pitchFamily="18" charset="0"/>
                          <a:cs typeface="David" panose="020E0502060401010101" pitchFamily="34" charset="-79"/>
                        </a:rPr>
                        <a:t>בטל"ם</a:t>
                      </a:r>
                      <a:endParaRPr lang="he-IL" sz="1800" baseline="0" dirty="0">
                        <a:latin typeface="Times New Roman" panose="02020603050405020304" pitchFamily="18" charset="0"/>
                        <a:cs typeface="David" panose="020E0502060401010101" pitchFamily="34" charset="-79"/>
                      </a:endParaRPr>
                    </a:p>
                  </a:txBody>
                  <a:tcPr/>
                </a:tc>
                <a:tc>
                  <a:txBody>
                    <a:bodyPr/>
                    <a:lstStyle/>
                    <a:p>
                      <a:pPr algn="ctr" rtl="1"/>
                      <a:r>
                        <a:rPr lang="he-IL" sz="1800" baseline="0" dirty="0">
                          <a:latin typeface="Times New Roman" panose="02020603050405020304" pitchFamily="18" charset="0"/>
                          <a:cs typeface="David" panose="020E0502060401010101" pitchFamily="34" charset="-79"/>
                        </a:rPr>
                        <a:t>3</a:t>
                      </a:r>
                    </a:p>
                  </a:txBody>
                  <a:tcPr/>
                </a:tc>
                <a:tc>
                  <a:txBody>
                    <a:bodyPr/>
                    <a:lstStyle/>
                    <a:p>
                      <a:pPr algn="ctr" rtl="1"/>
                      <a:r>
                        <a:rPr lang="he-IL" sz="1800" baseline="0" dirty="0">
                          <a:latin typeface="Times New Roman" panose="02020603050405020304" pitchFamily="18" charset="0"/>
                          <a:cs typeface="David" panose="020E0502060401010101" pitchFamily="34" charset="-79"/>
                        </a:rPr>
                        <a:t>42 ש', 21 משכים, 5 ימים</a:t>
                      </a:r>
                    </a:p>
                  </a:txBody>
                  <a:tcPr/>
                </a:tc>
                <a:tc>
                  <a:txBody>
                    <a:bodyPr/>
                    <a:lstStyle/>
                    <a:p>
                      <a:pPr algn="ctr" rtl="1"/>
                      <a:r>
                        <a:rPr lang="he-IL" sz="1800" baseline="0" dirty="0">
                          <a:latin typeface="Times New Roman" panose="02020603050405020304" pitchFamily="18" charset="0"/>
                          <a:cs typeface="David" panose="020E0502060401010101" pitchFamily="34" charset="-79"/>
                        </a:rPr>
                        <a:t>71 משכים</a:t>
                      </a: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1800" b="1" kern="1200" baseline="0" dirty="0">
                          <a:solidFill>
                            <a:schemeClr val="accent1"/>
                          </a:solidFill>
                          <a:latin typeface="Times New Roman" panose="02020603050405020304" pitchFamily="18" charset="0"/>
                          <a:ea typeface="+mn-ea"/>
                          <a:cs typeface="David" panose="020E0502060401010101" pitchFamily="34" charset="-79"/>
                        </a:rPr>
                        <a:t>(51+) משכים</a:t>
                      </a: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1800" kern="1200" baseline="0" dirty="0">
                          <a:solidFill>
                            <a:schemeClr val="dk1"/>
                          </a:solidFill>
                          <a:latin typeface="Times New Roman" panose="02020603050405020304" pitchFamily="18" charset="0"/>
                          <a:ea typeface="+mn-ea"/>
                          <a:cs typeface="David" panose="020E0502060401010101" pitchFamily="34" charset="-79"/>
                        </a:rPr>
                        <a:t>עדכון תפיסת הסיורים</a:t>
                      </a:r>
                    </a:p>
                  </a:txBody>
                  <a:tcPr/>
                </a:tc>
                <a:extLst>
                  <a:ext uri="{0D108BD9-81ED-4DB2-BD59-A6C34878D82A}">
                    <a16:rowId xmlns:a16="http://schemas.microsoft.com/office/drawing/2014/main" val="2832581100"/>
                  </a:ext>
                </a:extLst>
              </a:tr>
              <a:tr h="364800">
                <a:tc>
                  <a:txBody>
                    <a:bodyPr/>
                    <a:lstStyle/>
                    <a:p>
                      <a:pPr rtl="1"/>
                      <a:r>
                        <a:rPr lang="he-IL" sz="1800" baseline="0" dirty="0">
                          <a:latin typeface="Times New Roman" panose="02020603050405020304" pitchFamily="18" charset="0"/>
                          <a:cs typeface="David" panose="020E0502060401010101" pitchFamily="34" charset="-79"/>
                        </a:rPr>
                        <a:t>כלכלת ישראל</a:t>
                      </a:r>
                    </a:p>
                  </a:txBody>
                  <a:tcPr/>
                </a:tc>
                <a:tc>
                  <a:txBody>
                    <a:bodyPr/>
                    <a:lstStyle/>
                    <a:p>
                      <a:pPr algn="ctr" rtl="1"/>
                      <a:r>
                        <a:rPr lang="he-IL" sz="1800" baseline="0" dirty="0">
                          <a:latin typeface="Times New Roman" panose="02020603050405020304" pitchFamily="18" charset="0"/>
                          <a:cs typeface="David" panose="020E0502060401010101" pitchFamily="34" charset="-79"/>
                        </a:rPr>
                        <a:t>2</a:t>
                      </a:r>
                    </a:p>
                  </a:txBody>
                  <a:tcPr/>
                </a:tc>
                <a:tc>
                  <a:txBody>
                    <a:bodyPr/>
                    <a:lstStyle/>
                    <a:p>
                      <a:pPr algn="ctr" rtl="1"/>
                      <a:r>
                        <a:rPr lang="he-IL" sz="1800" baseline="0" dirty="0">
                          <a:latin typeface="Times New Roman" panose="02020603050405020304" pitchFamily="18" charset="0"/>
                          <a:cs typeface="David" panose="020E0502060401010101" pitchFamily="34" charset="-79"/>
                        </a:rPr>
                        <a:t>28 ש', 14 משכים, 3.5 ימים</a:t>
                      </a:r>
                    </a:p>
                  </a:txBody>
                  <a:tcPr/>
                </a:tc>
                <a:tc>
                  <a:txBody>
                    <a:bodyPr/>
                    <a:lstStyle/>
                    <a:p>
                      <a:pPr algn="ctr" rtl="1"/>
                      <a:r>
                        <a:rPr lang="he-IL" sz="1800" baseline="0" dirty="0">
                          <a:latin typeface="Times New Roman" panose="02020603050405020304" pitchFamily="18" charset="0"/>
                          <a:cs typeface="David" panose="020E0502060401010101" pitchFamily="34" charset="-79"/>
                        </a:rPr>
                        <a:t>18 משכים</a:t>
                      </a: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David" panose="020E0502060401010101" pitchFamily="34" charset="-79"/>
                        </a:rPr>
                        <a:t>~</a:t>
                      </a: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1800" kern="1200" baseline="0" noProof="0" dirty="0">
                          <a:solidFill>
                            <a:schemeClr val="dk1"/>
                          </a:solidFill>
                          <a:latin typeface="Times New Roman" panose="02020603050405020304" pitchFamily="18" charset="0"/>
                          <a:ea typeface="+mn-ea"/>
                          <a:cs typeface="David" panose="020E0502060401010101" pitchFamily="34" charset="-79"/>
                        </a:rPr>
                        <a:t>הגדלת קורס</a:t>
                      </a:r>
                      <a:r>
                        <a:rPr lang="en-US" sz="1800" kern="1200" baseline="0" noProof="0" dirty="0">
                          <a:solidFill>
                            <a:schemeClr val="dk1"/>
                          </a:solidFill>
                          <a:latin typeface="Times New Roman" panose="02020603050405020304" pitchFamily="18" charset="0"/>
                          <a:ea typeface="+mn-ea"/>
                          <a:cs typeface="David" panose="020E0502060401010101" pitchFamily="34" charset="-79"/>
                        </a:rPr>
                        <a:t>/</a:t>
                      </a:r>
                      <a:r>
                        <a:rPr lang="he-IL" sz="1800" kern="1200" baseline="0" noProof="0" dirty="0">
                          <a:solidFill>
                            <a:schemeClr val="dk1"/>
                          </a:solidFill>
                          <a:latin typeface="Times New Roman" panose="02020603050405020304" pitchFamily="18" charset="0"/>
                          <a:ea typeface="+mn-ea"/>
                          <a:cs typeface="David" panose="020E0502060401010101" pitchFamily="34" charset="-79"/>
                        </a:rPr>
                        <a:t>הכפלתו</a:t>
                      </a:r>
                    </a:p>
                  </a:txBody>
                  <a:tcPr/>
                </a:tc>
                <a:extLst>
                  <a:ext uri="{0D108BD9-81ED-4DB2-BD59-A6C34878D82A}">
                    <a16:rowId xmlns:a16="http://schemas.microsoft.com/office/drawing/2014/main" val="3219336055"/>
                  </a:ext>
                </a:extLst>
              </a:tr>
              <a:tr h="364800">
                <a:tc>
                  <a:txBody>
                    <a:bodyPr/>
                    <a:lstStyle/>
                    <a:p>
                      <a:pPr rtl="1"/>
                      <a:r>
                        <a:rPr lang="he-IL" sz="1800" baseline="0" dirty="0">
                          <a:latin typeface="Times New Roman" panose="02020603050405020304" pitchFamily="18" charset="0"/>
                          <a:cs typeface="David" panose="020E0502060401010101" pitchFamily="34" charset="-79"/>
                        </a:rPr>
                        <a:t>משפט ציבורי</a:t>
                      </a:r>
                    </a:p>
                  </a:txBody>
                  <a:tcPr/>
                </a:tc>
                <a:tc>
                  <a:txBody>
                    <a:bodyPr/>
                    <a:lstStyle/>
                    <a:p>
                      <a:pPr algn="ctr" rtl="1"/>
                      <a:r>
                        <a:rPr lang="he-IL" sz="1800" baseline="0" dirty="0">
                          <a:latin typeface="Times New Roman" panose="02020603050405020304" pitchFamily="18" charset="0"/>
                          <a:cs typeface="David" panose="020E0502060401010101" pitchFamily="34" charset="-79"/>
                        </a:rPr>
                        <a:t>4</a:t>
                      </a: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David" panose="020E0502060401010101" pitchFamily="34" charset="-79"/>
                        </a:rPr>
                        <a:t>56 ש', 28 משכים, 7 ימים</a:t>
                      </a:r>
                    </a:p>
                  </a:txBody>
                  <a:tcPr/>
                </a:tc>
                <a:tc>
                  <a:txBody>
                    <a:bodyPr/>
                    <a:lstStyle/>
                    <a:p>
                      <a:pPr algn="ctr" rtl="1"/>
                      <a:r>
                        <a:rPr lang="he-IL" sz="1800" baseline="0" dirty="0">
                          <a:latin typeface="Times New Roman" panose="02020603050405020304" pitchFamily="18" charset="0"/>
                          <a:cs typeface="David" panose="020E0502060401010101" pitchFamily="34" charset="-79"/>
                        </a:rPr>
                        <a:t>26 משכים</a:t>
                      </a: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David" panose="020E0502060401010101" pitchFamily="34" charset="-79"/>
                        </a:rPr>
                        <a:t>~</a:t>
                      </a: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1800" kern="1200" baseline="0" noProof="0" dirty="0">
                          <a:solidFill>
                            <a:schemeClr val="dk1"/>
                          </a:solidFill>
                          <a:latin typeface="Times New Roman" panose="02020603050405020304" pitchFamily="18" charset="0"/>
                          <a:ea typeface="+mn-ea"/>
                          <a:cs typeface="David" panose="020E0502060401010101" pitchFamily="34" charset="-79"/>
                        </a:rPr>
                        <a:t>צמצום הקורס</a:t>
                      </a:r>
                    </a:p>
                  </a:txBody>
                  <a:tcPr/>
                </a:tc>
                <a:extLst>
                  <a:ext uri="{0D108BD9-81ED-4DB2-BD59-A6C34878D82A}">
                    <a16:rowId xmlns:a16="http://schemas.microsoft.com/office/drawing/2014/main" val="2849592346"/>
                  </a:ext>
                </a:extLst>
              </a:tr>
              <a:tr h="364800">
                <a:tc>
                  <a:txBody>
                    <a:bodyPr/>
                    <a:lstStyle/>
                    <a:p>
                      <a:pPr rtl="1"/>
                      <a:r>
                        <a:rPr lang="he-IL" sz="1800" baseline="0" dirty="0">
                          <a:latin typeface="Times New Roman" panose="02020603050405020304" pitchFamily="18" charset="0"/>
                          <a:cs typeface="David" panose="020E0502060401010101" pitchFamily="34" charset="-79"/>
                        </a:rPr>
                        <a:t>החברה הישראלית</a:t>
                      </a:r>
                    </a:p>
                  </a:txBody>
                  <a:tcPr/>
                </a:tc>
                <a:tc>
                  <a:txBody>
                    <a:bodyPr/>
                    <a:lstStyle/>
                    <a:p>
                      <a:pPr algn="ctr" rtl="1"/>
                      <a:r>
                        <a:rPr lang="he-IL" sz="1800" baseline="0" dirty="0">
                          <a:latin typeface="Times New Roman" panose="02020603050405020304" pitchFamily="18" charset="0"/>
                          <a:cs typeface="David" panose="020E0502060401010101" pitchFamily="34" charset="-79"/>
                        </a:rPr>
                        <a:t>4</a:t>
                      </a: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David" panose="020E0502060401010101" pitchFamily="34" charset="-79"/>
                        </a:rPr>
                        <a:t>56 ש', 28 משכים, 7 ימים</a:t>
                      </a:r>
                    </a:p>
                  </a:txBody>
                  <a:tcPr/>
                </a:tc>
                <a:tc>
                  <a:txBody>
                    <a:bodyPr/>
                    <a:lstStyle/>
                    <a:p>
                      <a:pPr algn="ctr" rtl="1"/>
                      <a:r>
                        <a:rPr lang="he-IL" sz="1800" baseline="0" dirty="0">
                          <a:latin typeface="Times New Roman" panose="02020603050405020304" pitchFamily="18" charset="0"/>
                          <a:cs typeface="David" panose="020E0502060401010101" pitchFamily="34" charset="-79"/>
                        </a:rPr>
                        <a:t>29 משכים</a:t>
                      </a:r>
                    </a:p>
                  </a:txBody>
                  <a:tcPr/>
                </a:tc>
                <a:tc>
                  <a:txBody>
                    <a:bodyPr/>
                    <a:lstStyle/>
                    <a:p>
                      <a:pPr algn="ctr" rtl="1"/>
                      <a:r>
                        <a:rPr lang="he-IL" sz="1800" baseline="0" dirty="0">
                          <a:latin typeface="Times New Roman" panose="02020603050405020304" pitchFamily="18" charset="0"/>
                          <a:cs typeface="David" panose="020E0502060401010101" pitchFamily="34" charset="-79"/>
                        </a:rPr>
                        <a:t>~</a:t>
                      </a:r>
                    </a:p>
                  </a:txBody>
                  <a:tcPr/>
                </a:tc>
                <a:tc>
                  <a:txBody>
                    <a:bodyPr/>
                    <a:lstStyle/>
                    <a:p>
                      <a:pPr algn="ctr" rtl="1"/>
                      <a:endParaRPr lang="he-IL" sz="1800" kern="1200" baseline="0" dirty="0">
                        <a:solidFill>
                          <a:schemeClr val="dk1"/>
                        </a:solidFill>
                        <a:latin typeface="Times New Roman" panose="02020603050405020304" pitchFamily="18" charset="0"/>
                        <a:ea typeface="+mn-ea"/>
                        <a:cs typeface="David" panose="020E0502060401010101" pitchFamily="34" charset="-79"/>
                      </a:endParaRPr>
                    </a:p>
                  </a:txBody>
                  <a:tcPr/>
                </a:tc>
                <a:extLst>
                  <a:ext uri="{0D108BD9-81ED-4DB2-BD59-A6C34878D82A}">
                    <a16:rowId xmlns:a16="http://schemas.microsoft.com/office/drawing/2014/main" val="3801411717"/>
                  </a:ext>
                </a:extLst>
              </a:tr>
              <a:tr h="364800">
                <a:tc>
                  <a:txBody>
                    <a:bodyPr/>
                    <a:lstStyle/>
                    <a:p>
                      <a:pPr rtl="1"/>
                      <a:r>
                        <a:rPr lang="he-IL" sz="1800" baseline="0" dirty="0">
                          <a:latin typeface="Times New Roman" panose="02020603050405020304" pitchFamily="18" charset="0"/>
                          <a:cs typeface="David" panose="020E0502060401010101" pitchFamily="34" charset="-79"/>
                        </a:rPr>
                        <a:t>סיור ארה"ב</a:t>
                      </a:r>
                    </a:p>
                  </a:txBody>
                  <a:tcPr/>
                </a:tc>
                <a:tc>
                  <a:txBody>
                    <a:bodyPr/>
                    <a:lstStyle/>
                    <a:p>
                      <a:pPr algn="ctr" rtl="1"/>
                      <a:r>
                        <a:rPr lang="he-IL" sz="1800" baseline="0" dirty="0">
                          <a:latin typeface="Times New Roman" panose="02020603050405020304" pitchFamily="18" charset="0"/>
                          <a:cs typeface="David" panose="020E0502060401010101" pitchFamily="34" charset="-79"/>
                        </a:rPr>
                        <a:t>3</a:t>
                      </a:r>
                    </a:p>
                  </a:txBody>
                  <a:tcPr/>
                </a:tc>
                <a:tc>
                  <a:txBody>
                    <a:bodyPr/>
                    <a:lstStyle/>
                    <a:p>
                      <a:pPr algn="ctr" rtl="1"/>
                      <a:r>
                        <a:rPr lang="he-IL" sz="1800" baseline="0" dirty="0">
                          <a:latin typeface="Times New Roman" panose="02020603050405020304" pitchFamily="18" charset="0"/>
                          <a:cs typeface="David" panose="020E0502060401010101" pitchFamily="34" charset="-79"/>
                        </a:rPr>
                        <a:t>42 ש', 21 משכים, 5 ימים</a:t>
                      </a:r>
                    </a:p>
                  </a:txBody>
                  <a:tcPr/>
                </a:tc>
                <a:tc>
                  <a:txBody>
                    <a:bodyPr/>
                    <a:lstStyle/>
                    <a:p>
                      <a:pPr algn="ctr" rtl="1"/>
                      <a:r>
                        <a:rPr lang="he-IL" sz="1800" baseline="0" dirty="0">
                          <a:latin typeface="Times New Roman" panose="02020603050405020304" pitchFamily="18" charset="0"/>
                          <a:cs typeface="David" panose="020E0502060401010101" pitchFamily="34" charset="-79"/>
                        </a:rPr>
                        <a:t>48 משכים</a:t>
                      </a: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1800" b="1" kern="1200" baseline="0" dirty="0">
                          <a:solidFill>
                            <a:schemeClr val="accent1"/>
                          </a:solidFill>
                          <a:latin typeface="Times New Roman" panose="02020603050405020304" pitchFamily="18" charset="0"/>
                          <a:ea typeface="+mn-ea"/>
                          <a:cs typeface="David" panose="020E0502060401010101" pitchFamily="34" charset="-79"/>
                        </a:rPr>
                        <a:t>(27+) משכים</a:t>
                      </a: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1800" kern="1200" baseline="0" dirty="0">
                          <a:solidFill>
                            <a:schemeClr val="dk1"/>
                          </a:solidFill>
                          <a:latin typeface="Times New Roman" panose="02020603050405020304" pitchFamily="18" charset="0"/>
                          <a:ea typeface="+mn-ea"/>
                          <a:cs typeface="David" panose="020E0502060401010101" pitchFamily="34" charset="-79"/>
                        </a:rPr>
                        <a:t>קבלת נ"ז גבוה יותר</a:t>
                      </a:r>
                    </a:p>
                  </a:txBody>
                  <a:tcPr/>
                </a:tc>
                <a:extLst>
                  <a:ext uri="{0D108BD9-81ED-4DB2-BD59-A6C34878D82A}">
                    <a16:rowId xmlns:a16="http://schemas.microsoft.com/office/drawing/2014/main" val="2271721068"/>
                  </a:ext>
                </a:extLst>
              </a:tr>
              <a:tr h="364800">
                <a:tc>
                  <a:txBody>
                    <a:bodyPr/>
                    <a:lstStyle/>
                    <a:p>
                      <a:pPr rtl="1"/>
                      <a:r>
                        <a:rPr lang="he-IL" sz="1800" baseline="0" dirty="0">
                          <a:latin typeface="Times New Roman" panose="02020603050405020304" pitchFamily="18" charset="0"/>
                          <a:cs typeface="David" panose="020E0502060401010101" pitchFamily="34" charset="-79"/>
                        </a:rPr>
                        <a:t>אשכול בכירות</a:t>
                      </a:r>
                    </a:p>
                  </a:txBody>
                  <a:tcPr/>
                </a:tc>
                <a:tc>
                  <a:txBody>
                    <a:bodyPr/>
                    <a:lstStyle/>
                    <a:p>
                      <a:pPr algn="ctr" rtl="1"/>
                      <a:r>
                        <a:rPr lang="he-IL" sz="1800" baseline="0" dirty="0">
                          <a:latin typeface="Times New Roman" panose="02020603050405020304" pitchFamily="18" charset="0"/>
                          <a:cs typeface="David" panose="020E0502060401010101" pitchFamily="34" charset="-79"/>
                        </a:rPr>
                        <a:t>4</a:t>
                      </a: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David" panose="020E0502060401010101" pitchFamily="34" charset="-79"/>
                        </a:rPr>
                        <a:t>56 ש', 28 משכים, 7 ימים</a:t>
                      </a:r>
                    </a:p>
                  </a:txBody>
                  <a:tcPr/>
                </a:tc>
                <a:tc>
                  <a:txBody>
                    <a:bodyPr/>
                    <a:lstStyle/>
                    <a:p>
                      <a:pPr algn="ctr" rtl="1"/>
                      <a:r>
                        <a:rPr lang="he-IL" sz="1800" baseline="0" dirty="0">
                          <a:latin typeface="Times New Roman" panose="02020603050405020304" pitchFamily="18" charset="0"/>
                          <a:cs typeface="David" panose="020E0502060401010101" pitchFamily="34" charset="-79"/>
                        </a:rPr>
                        <a:t>16 משכים</a:t>
                      </a: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1800" b="1" kern="1200" baseline="0" dirty="0">
                          <a:solidFill>
                            <a:srgbClr val="FF0000"/>
                          </a:solidFill>
                          <a:latin typeface="Times New Roman" panose="02020603050405020304" pitchFamily="18" charset="0"/>
                          <a:ea typeface="+mn-ea"/>
                          <a:cs typeface="David" panose="020E0502060401010101" pitchFamily="34" charset="-79"/>
                        </a:rPr>
                        <a:t>(12-) משכים</a:t>
                      </a: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1800" kern="1200" baseline="0" dirty="0">
                          <a:solidFill>
                            <a:schemeClr val="dk1"/>
                          </a:solidFill>
                          <a:latin typeface="Times New Roman" panose="02020603050405020304" pitchFamily="18" charset="0"/>
                          <a:ea typeface="+mn-ea"/>
                          <a:cs typeface="David" panose="020E0502060401010101" pitchFamily="34" charset="-79"/>
                        </a:rPr>
                        <a:t>קורס אקדמי סדור</a:t>
                      </a:r>
                    </a:p>
                  </a:txBody>
                  <a:tcPr/>
                </a:tc>
                <a:extLst>
                  <a:ext uri="{0D108BD9-81ED-4DB2-BD59-A6C34878D82A}">
                    <a16:rowId xmlns:a16="http://schemas.microsoft.com/office/drawing/2014/main" val="2381707101"/>
                  </a:ext>
                </a:extLst>
              </a:tr>
              <a:tr h="364800">
                <a:tc>
                  <a:txBody>
                    <a:bodyPr/>
                    <a:lstStyle/>
                    <a:p>
                      <a:pPr rtl="1"/>
                      <a:r>
                        <a:rPr lang="he-IL" sz="1800" baseline="0" dirty="0">
                          <a:latin typeface="Times New Roman" panose="02020603050405020304" pitchFamily="18" charset="0"/>
                          <a:cs typeface="David" panose="020E0502060401010101" pitchFamily="34" charset="-79"/>
                        </a:rPr>
                        <a:t>מדינאות חוץ</a:t>
                      </a:r>
                    </a:p>
                  </a:txBody>
                  <a:tcPr/>
                </a:tc>
                <a:tc>
                  <a:txBody>
                    <a:bodyPr/>
                    <a:lstStyle/>
                    <a:p>
                      <a:pPr algn="ctr" rtl="1"/>
                      <a:r>
                        <a:rPr lang="he-IL" sz="1800" baseline="0" dirty="0">
                          <a:latin typeface="Times New Roman" panose="02020603050405020304" pitchFamily="18" charset="0"/>
                          <a:cs typeface="David" panose="020E0502060401010101" pitchFamily="34" charset="-79"/>
                        </a:rPr>
                        <a:t>4</a:t>
                      </a: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David" panose="020E0502060401010101" pitchFamily="34" charset="-79"/>
                        </a:rPr>
                        <a:t>56 ש', 28 משכים, 7 ימים</a:t>
                      </a:r>
                    </a:p>
                  </a:txBody>
                  <a:tcPr/>
                </a:tc>
                <a:tc>
                  <a:txBody>
                    <a:bodyPr/>
                    <a:lstStyle/>
                    <a:p>
                      <a:pPr algn="ctr" rtl="1"/>
                      <a:r>
                        <a:rPr lang="he-IL" sz="1800" baseline="0" dirty="0">
                          <a:latin typeface="Times New Roman" panose="02020603050405020304" pitchFamily="18" charset="0"/>
                          <a:cs typeface="David" panose="020E0502060401010101" pitchFamily="34" charset="-79"/>
                        </a:rPr>
                        <a:t>26 משכים</a:t>
                      </a:r>
                    </a:p>
                  </a:txBody>
                  <a:tcPr/>
                </a:tc>
                <a:tc>
                  <a:txBody>
                    <a:bodyPr/>
                    <a:lstStyle/>
                    <a:p>
                      <a:pPr algn="ctr" rtl="1"/>
                      <a:r>
                        <a:rPr lang="he-IL" sz="1800" baseline="0" dirty="0">
                          <a:latin typeface="Times New Roman" panose="02020603050405020304" pitchFamily="18" charset="0"/>
                          <a:cs typeface="David" panose="020E0502060401010101" pitchFamily="34" charset="-79"/>
                        </a:rPr>
                        <a:t>~</a:t>
                      </a:r>
                    </a:p>
                  </a:txBody>
                  <a:tcPr/>
                </a:tc>
                <a:tc>
                  <a:txBody>
                    <a:bodyPr/>
                    <a:lstStyle/>
                    <a:p>
                      <a:pPr algn="ctr" rtl="1"/>
                      <a:endParaRPr lang="he-IL" sz="1800" kern="1200" baseline="0" dirty="0">
                        <a:solidFill>
                          <a:schemeClr val="dk1"/>
                        </a:solidFill>
                        <a:latin typeface="Times New Roman" panose="02020603050405020304" pitchFamily="18" charset="0"/>
                        <a:ea typeface="+mn-ea"/>
                        <a:cs typeface="David" panose="020E0502060401010101" pitchFamily="34" charset="-79"/>
                      </a:endParaRPr>
                    </a:p>
                  </a:txBody>
                  <a:tcPr/>
                </a:tc>
                <a:extLst>
                  <a:ext uri="{0D108BD9-81ED-4DB2-BD59-A6C34878D82A}">
                    <a16:rowId xmlns:a16="http://schemas.microsoft.com/office/drawing/2014/main" val="1684242502"/>
                  </a:ext>
                </a:extLst>
              </a:tr>
              <a:tr h="364800">
                <a:tc>
                  <a:txBody>
                    <a:bodyPr/>
                    <a:lstStyle/>
                    <a:p>
                      <a:pPr rtl="1"/>
                      <a:r>
                        <a:rPr lang="he-IL" sz="1800" baseline="0" dirty="0">
                          <a:latin typeface="Times New Roman" panose="02020603050405020304" pitchFamily="18" charset="0"/>
                          <a:cs typeface="David" panose="020E0502060401010101" pitchFamily="34" charset="-79"/>
                        </a:rPr>
                        <a:t>סימולציה מדינית</a:t>
                      </a:r>
                    </a:p>
                  </a:txBody>
                  <a:tcPr/>
                </a:tc>
                <a:tc>
                  <a:txBody>
                    <a:bodyPr/>
                    <a:lstStyle/>
                    <a:p>
                      <a:pPr algn="ctr" rtl="1"/>
                      <a:r>
                        <a:rPr lang="he-IL" sz="1800" baseline="0" dirty="0">
                          <a:latin typeface="Times New Roman" panose="02020603050405020304" pitchFamily="18" charset="0"/>
                          <a:cs typeface="David" panose="020E0502060401010101" pitchFamily="34" charset="-79"/>
                        </a:rPr>
                        <a:t>~</a:t>
                      </a: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David" panose="020E0502060401010101" pitchFamily="34" charset="-79"/>
                        </a:rPr>
                        <a:t>קורס מדינאות או אסטרטגיה?</a:t>
                      </a:r>
                    </a:p>
                  </a:txBody>
                  <a:tcPr/>
                </a:tc>
                <a:tc>
                  <a:txBody>
                    <a:bodyPr/>
                    <a:lstStyle/>
                    <a:p>
                      <a:pPr algn="ctr" rtl="1"/>
                      <a:r>
                        <a:rPr lang="he-IL" sz="1800" baseline="0" dirty="0">
                          <a:latin typeface="Times New Roman" panose="02020603050405020304" pitchFamily="18" charset="0"/>
                          <a:cs typeface="David" panose="020E0502060401010101" pitchFamily="34" charset="-79"/>
                        </a:rPr>
                        <a:t>30 משכים</a:t>
                      </a: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1800" b="1" kern="1200" baseline="0" dirty="0">
                          <a:solidFill>
                            <a:schemeClr val="accent1"/>
                          </a:solidFill>
                          <a:latin typeface="Times New Roman" panose="02020603050405020304" pitchFamily="18" charset="0"/>
                          <a:ea typeface="+mn-ea"/>
                          <a:cs typeface="David" panose="020E0502060401010101" pitchFamily="34" charset="-79"/>
                        </a:rPr>
                        <a:t>(30+) משכים</a:t>
                      </a: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1800" kern="1200" baseline="0" dirty="0">
                          <a:solidFill>
                            <a:schemeClr val="dk1"/>
                          </a:solidFill>
                          <a:latin typeface="Times New Roman" panose="02020603050405020304" pitchFamily="18" charset="0"/>
                          <a:ea typeface="+mn-ea"/>
                          <a:cs typeface="David" panose="020E0502060401010101" pitchFamily="34" charset="-79"/>
                        </a:rPr>
                        <a:t>לאן לחבר?</a:t>
                      </a:r>
                    </a:p>
                  </a:txBody>
                  <a:tcPr/>
                </a:tc>
                <a:extLst>
                  <a:ext uri="{0D108BD9-81ED-4DB2-BD59-A6C34878D82A}">
                    <a16:rowId xmlns:a16="http://schemas.microsoft.com/office/drawing/2014/main" val="3404511657"/>
                  </a:ext>
                </a:extLst>
              </a:tr>
              <a:tr h="364800">
                <a:tc>
                  <a:txBody>
                    <a:bodyPr/>
                    <a:lstStyle/>
                    <a:p>
                      <a:pPr rtl="1"/>
                      <a:r>
                        <a:rPr lang="he-IL" sz="1800" baseline="0" dirty="0">
                          <a:latin typeface="Times New Roman" panose="02020603050405020304" pitchFamily="18" charset="0"/>
                          <a:cs typeface="David" panose="020E0502060401010101" pitchFamily="34" charset="-79"/>
                        </a:rPr>
                        <a:t>סמינר בחירה</a:t>
                      </a:r>
                    </a:p>
                  </a:txBody>
                  <a:tcPr/>
                </a:tc>
                <a:tc>
                  <a:txBody>
                    <a:bodyPr/>
                    <a:lstStyle/>
                    <a:p>
                      <a:pPr algn="ctr" rtl="1"/>
                      <a:r>
                        <a:rPr lang="he-IL" sz="1800" baseline="0" dirty="0">
                          <a:latin typeface="Times New Roman" panose="02020603050405020304" pitchFamily="18" charset="0"/>
                          <a:cs typeface="David" panose="020E0502060401010101" pitchFamily="34" charset="-79"/>
                        </a:rPr>
                        <a:t>2</a:t>
                      </a:r>
                    </a:p>
                  </a:txBody>
                  <a:tcPr/>
                </a:tc>
                <a:tc>
                  <a:txBody>
                    <a:bodyPr/>
                    <a:lstStyle/>
                    <a:p>
                      <a:pPr algn="ctr" rtl="1"/>
                      <a:r>
                        <a:rPr lang="he-IL" sz="1800" baseline="0" dirty="0">
                          <a:latin typeface="Times New Roman" panose="02020603050405020304" pitchFamily="18" charset="0"/>
                          <a:cs typeface="David" panose="020E0502060401010101" pitchFamily="34" charset="-79"/>
                        </a:rPr>
                        <a:t>28 ש', 14 משכים, 3.5 ימים</a:t>
                      </a:r>
                    </a:p>
                  </a:txBody>
                  <a:tcPr/>
                </a:tc>
                <a:tc>
                  <a:txBody>
                    <a:bodyPr/>
                    <a:lstStyle/>
                    <a:p>
                      <a:pPr algn="ctr" rtl="1"/>
                      <a:r>
                        <a:rPr lang="he-IL" sz="1800" baseline="0" dirty="0">
                          <a:latin typeface="Times New Roman" panose="02020603050405020304" pitchFamily="18" charset="0"/>
                          <a:cs typeface="David" panose="020E0502060401010101" pitchFamily="34" charset="-79"/>
                        </a:rPr>
                        <a:t>12 משכים</a:t>
                      </a:r>
                    </a:p>
                  </a:txBody>
                  <a:tcPr/>
                </a:tc>
                <a:tc>
                  <a:txBody>
                    <a:bodyPr/>
                    <a:lstStyle/>
                    <a:p>
                      <a:pPr algn="ctr" rtl="1"/>
                      <a:r>
                        <a:rPr lang="he-IL" sz="1800" baseline="0" dirty="0">
                          <a:latin typeface="Times New Roman" panose="02020603050405020304" pitchFamily="18" charset="0"/>
                          <a:cs typeface="David" panose="020E0502060401010101" pitchFamily="34" charset="-79"/>
                        </a:rPr>
                        <a:t>~</a:t>
                      </a:r>
                    </a:p>
                  </a:txBody>
                  <a:tcPr/>
                </a:tc>
                <a:tc>
                  <a:txBody>
                    <a:bodyPr/>
                    <a:lstStyle/>
                    <a:p>
                      <a:pPr algn="ctr" rtl="1"/>
                      <a:r>
                        <a:rPr lang="he-IL" sz="1800" kern="1200" baseline="0" dirty="0">
                          <a:solidFill>
                            <a:schemeClr val="dk1"/>
                          </a:solidFill>
                          <a:latin typeface="Times New Roman" panose="02020603050405020304" pitchFamily="18" charset="0"/>
                          <a:ea typeface="+mn-ea"/>
                          <a:cs typeface="David" panose="020E0502060401010101" pitchFamily="34" charset="-79"/>
                        </a:rPr>
                        <a:t>הוספת סמינר 3 ימים</a:t>
                      </a:r>
                    </a:p>
                  </a:txBody>
                  <a:tcPr/>
                </a:tc>
                <a:extLst>
                  <a:ext uri="{0D108BD9-81ED-4DB2-BD59-A6C34878D82A}">
                    <a16:rowId xmlns:a16="http://schemas.microsoft.com/office/drawing/2014/main" val="2510265218"/>
                  </a:ext>
                </a:extLst>
              </a:tr>
              <a:tr h="364800">
                <a:tc>
                  <a:txBody>
                    <a:bodyPr/>
                    <a:lstStyle/>
                    <a:p>
                      <a:pPr algn="ctr" rtl="1"/>
                      <a:r>
                        <a:rPr lang="he-IL" sz="1800" b="1" baseline="0" dirty="0">
                          <a:latin typeface="Times New Roman" panose="02020603050405020304" pitchFamily="18" charset="0"/>
                          <a:cs typeface="David" panose="020E0502060401010101" pitchFamily="34" charset="-79"/>
                        </a:rPr>
                        <a:t>12 קורסים</a:t>
                      </a:r>
                    </a:p>
                  </a:txBody>
                  <a:tcPr/>
                </a:tc>
                <a:tc>
                  <a:txBody>
                    <a:bodyPr/>
                    <a:lstStyle/>
                    <a:p>
                      <a:pPr algn="ctr" rtl="1"/>
                      <a:r>
                        <a:rPr lang="he-IL" sz="1800" b="1" baseline="0" dirty="0">
                          <a:latin typeface="Times New Roman" panose="02020603050405020304" pitchFamily="18" charset="0"/>
                          <a:cs typeface="David" panose="020E0502060401010101" pitchFamily="34" charset="-79"/>
                        </a:rPr>
                        <a:t>44</a:t>
                      </a:r>
                    </a:p>
                  </a:txBody>
                  <a:tcPr/>
                </a:tc>
                <a:tc>
                  <a:txBody>
                    <a:bodyPr/>
                    <a:lstStyle/>
                    <a:p>
                      <a:pPr algn="ctr" rtl="1"/>
                      <a:r>
                        <a:rPr lang="he-IL" sz="1800" b="1" baseline="0" dirty="0">
                          <a:latin typeface="Times New Roman" panose="02020603050405020304" pitchFamily="18" charset="0"/>
                          <a:cs typeface="David" panose="020E0502060401010101" pitchFamily="34" charset="-79"/>
                        </a:rPr>
                        <a:t>616 ש', 308 משכים, 77 ימים</a:t>
                      </a:r>
                    </a:p>
                  </a:txBody>
                  <a:tcPr/>
                </a:tc>
                <a:tc>
                  <a:txBody>
                    <a:bodyPr/>
                    <a:lstStyle/>
                    <a:p>
                      <a:pPr algn="ctr" rtl="1"/>
                      <a:endParaRPr lang="he-IL" sz="1800" b="1" baseline="0" dirty="0">
                        <a:latin typeface="Times New Roman" panose="02020603050405020304" pitchFamily="18" charset="0"/>
                        <a:cs typeface="David" panose="020E0502060401010101" pitchFamily="34" charset="-79"/>
                      </a:endParaRPr>
                    </a:p>
                  </a:txBody>
                  <a:tcPr/>
                </a:tc>
                <a:tc>
                  <a:txBody>
                    <a:bodyPr/>
                    <a:lstStyle/>
                    <a:p>
                      <a:pPr algn="ctr" rtl="1"/>
                      <a:endParaRPr lang="he-IL" sz="1800" b="1" baseline="0" dirty="0">
                        <a:latin typeface="Times New Roman" panose="02020603050405020304" pitchFamily="18" charset="0"/>
                        <a:cs typeface="David" panose="020E0502060401010101" pitchFamily="34" charset="-79"/>
                      </a:endParaRPr>
                    </a:p>
                  </a:txBody>
                  <a:tcPr/>
                </a:tc>
                <a:tc>
                  <a:txBody>
                    <a:bodyPr/>
                    <a:lstStyle/>
                    <a:p>
                      <a:pPr algn="ctr" rtl="1"/>
                      <a:endParaRPr lang="he-IL" sz="1800" kern="1200" baseline="0" dirty="0">
                        <a:solidFill>
                          <a:schemeClr val="dk1"/>
                        </a:solidFill>
                        <a:latin typeface="Times New Roman" panose="02020603050405020304" pitchFamily="18" charset="0"/>
                        <a:ea typeface="+mn-ea"/>
                        <a:cs typeface="David" panose="020E0502060401010101" pitchFamily="34" charset="-79"/>
                      </a:endParaRPr>
                    </a:p>
                  </a:txBody>
                  <a:tcPr/>
                </a:tc>
                <a:extLst>
                  <a:ext uri="{0D108BD9-81ED-4DB2-BD59-A6C34878D82A}">
                    <a16:rowId xmlns:a16="http://schemas.microsoft.com/office/drawing/2014/main" val="308124168"/>
                  </a:ext>
                </a:extLst>
              </a:tr>
            </a:tbl>
          </a:graphicData>
        </a:graphic>
      </p:graphicFrame>
    </p:spTree>
    <p:extLst>
      <p:ext uri="{BB962C8B-B14F-4D97-AF65-F5344CB8AC3E}">
        <p14:creationId xmlns:p14="http://schemas.microsoft.com/office/powerpoint/2010/main" val="108688792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כותרת 1"/>
          <p:cNvSpPr>
            <a:spLocks noGrp="1"/>
          </p:cNvSpPr>
          <p:nvPr>
            <p:ph type="title" idx="4294967295"/>
          </p:nvPr>
        </p:nvSpPr>
        <p:spPr>
          <a:xfrm>
            <a:off x="877528" y="186327"/>
            <a:ext cx="10515600" cy="1325563"/>
          </a:xfrm>
        </p:spPr>
        <p:txBody>
          <a:bodyPr>
            <a:normAutofit/>
          </a:bodyPr>
          <a:lstStyle/>
          <a:p>
            <a:pPr algn="ctr"/>
            <a:r>
              <a:rPr lang="he-IL"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ניתוח מ"ד- תוכן אקדמי</a:t>
            </a:r>
            <a:r>
              <a:rPr lang="en-US"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t>
            </a:r>
            <a:r>
              <a:rPr lang="he-IL"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חוץ-אקדמי</a:t>
            </a:r>
            <a:endParaRPr lang="he-IL" sz="36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6" name="תרשים 5">
            <a:extLst>
              <a:ext uri="{FF2B5EF4-FFF2-40B4-BE49-F238E27FC236}">
                <a16:creationId xmlns:a16="http://schemas.microsoft.com/office/drawing/2014/main" id="{81153FDF-1905-4F0F-96E0-F46C635A67CB}"/>
              </a:ext>
            </a:extLst>
          </p:cNvPr>
          <p:cNvGraphicFramePr>
            <a:graphicFrameLocks/>
          </p:cNvGraphicFramePr>
          <p:nvPr/>
        </p:nvGraphicFramePr>
        <p:xfrm>
          <a:off x="-1" y="2417379"/>
          <a:ext cx="6600497" cy="442408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תרשים 7">
            <a:extLst>
              <a:ext uri="{FF2B5EF4-FFF2-40B4-BE49-F238E27FC236}">
                <a16:creationId xmlns:a16="http://schemas.microsoft.com/office/drawing/2014/main" id="{EC74EECD-E485-40C1-8B18-35F754EC7B53}"/>
              </a:ext>
            </a:extLst>
          </p:cNvPr>
          <p:cNvGraphicFramePr>
            <a:graphicFrameLocks/>
          </p:cNvGraphicFramePr>
          <p:nvPr/>
        </p:nvGraphicFramePr>
        <p:xfrm>
          <a:off x="2594" y="1684944"/>
          <a:ext cx="7890673" cy="5184223"/>
        </p:xfrm>
        <a:graphic>
          <a:graphicData uri="http://schemas.openxmlformats.org/drawingml/2006/chart">
            <c:chart xmlns:c="http://schemas.openxmlformats.org/drawingml/2006/chart" xmlns:r="http://schemas.openxmlformats.org/officeDocument/2006/relationships" r:id="rId3"/>
          </a:graphicData>
        </a:graphic>
      </p:graphicFrame>
      <p:sp>
        <p:nvSpPr>
          <p:cNvPr id="9" name="מציין מיקום תוכן 2"/>
          <p:cNvSpPr txBox="1">
            <a:spLocks/>
          </p:cNvSpPr>
          <p:nvPr/>
        </p:nvSpPr>
        <p:spPr>
          <a:xfrm>
            <a:off x="6528619" y="1653413"/>
            <a:ext cx="5376466" cy="3099339"/>
          </a:xfrm>
          <a:prstGeom prst="rect">
            <a:avLst/>
          </a:prstGeom>
        </p:spPr>
        <p:txBody>
          <a:bodyPr vert="horz" lIns="91440" tIns="45720" rIns="91440" bIns="45720" rtlCol="1">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Clr>
                <a:schemeClr val="accent1"/>
              </a:buClr>
              <a:buFont typeface="Arial" panose="020B0604020202020204" pitchFamily="34" charset="0"/>
              <a:buNone/>
            </a:pPr>
            <a:r>
              <a:rPr lang="he-IL" sz="1800" b="1" dirty="0">
                <a:solidFill>
                  <a:schemeClr val="accent1">
                    <a:lumMod val="75000"/>
                  </a:schemeClr>
                </a:solidFill>
                <a:latin typeface="David" panose="020E0502060401010101" pitchFamily="34" charset="-79"/>
                <a:cs typeface="David" panose="020E0502060401010101" pitchFamily="34" charset="-79"/>
              </a:rPr>
              <a:t>מסקנות:</a:t>
            </a:r>
          </a:p>
          <a:p>
            <a:pPr>
              <a:lnSpc>
                <a:spcPct val="150000"/>
              </a:lnSpc>
              <a:buClr>
                <a:schemeClr val="accent1"/>
              </a:buClr>
            </a:pPr>
            <a:r>
              <a:rPr lang="he-IL" sz="1800" dirty="0">
                <a:solidFill>
                  <a:schemeClr val="accent1">
                    <a:lumMod val="75000"/>
                  </a:schemeClr>
                </a:solidFill>
                <a:latin typeface="David" panose="020E0502060401010101" pitchFamily="34" charset="-79"/>
                <a:cs typeface="David" panose="020E0502060401010101" pitchFamily="34" charset="-79"/>
              </a:rPr>
              <a:t>ניתן לראות ש- 70% </a:t>
            </a:r>
            <a:r>
              <a:rPr lang="he-IL" sz="1800" dirty="0" err="1">
                <a:solidFill>
                  <a:schemeClr val="accent1">
                    <a:lumMod val="75000"/>
                  </a:schemeClr>
                </a:solidFill>
                <a:latin typeface="David" panose="020E0502060401010101" pitchFamily="34" charset="-79"/>
                <a:cs typeface="David" panose="020E0502060401010101" pitchFamily="34" charset="-79"/>
              </a:rPr>
              <a:t>ממב"ל</a:t>
            </a:r>
            <a:r>
              <a:rPr lang="he-IL" sz="1800" dirty="0">
                <a:solidFill>
                  <a:schemeClr val="accent1">
                    <a:lumMod val="75000"/>
                  </a:schemeClr>
                </a:solidFill>
                <a:latin typeface="David" panose="020E0502060401010101" pitchFamily="34" charset="-79"/>
                <a:cs typeface="David" panose="020E0502060401010101" pitchFamily="34" charset="-79"/>
              </a:rPr>
              <a:t> </a:t>
            </a:r>
            <a:r>
              <a:rPr lang="he-IL" sz="1800" dirty="0" err="1">
                <a:solidFill>
                  <a:schemeClr val="accent1">
                    <a:lumMod val="75000"/>
                  </a:schemeClr>
                </a:solidFill>
                <a:latin typeface="David" panose="020E0502060401010101" pitchFamily="34" charset="-79"/>
                <a:cs typeface="David" panose="020E0502060401010101" pitchFamily="34" charset="-79"/>
              </a:rPr>
              <a:t>מאוקדם</a:t>
            </a:r>
            <a:r>
              <a:rPr lang="he-IL" sz="1800" dirty="0">
                <a:solidFill>
                  <a:schemeClr val="accent1">
                    <a:lumMod val="75000"/>
                  </a:schemeClr>
                </a:solidFill>
                <a:latin typeface="David" panose="020E0502060401010101" pitchFamily="34" charset="-79"/>
                <a:cs typeface="David" panose="020E0502060401010101" pitchFamily="34" charset="-79"/>
              </a:rPr>
              <a:t> שזה פי 2  ממה שנדרש.</a:t>
            </a:r>
          </a:p>
          <a:p>
            <a:pPr>
              <a:lnSpc>
                <a:spcPct val="150000"/>
              </a:lnSpc>
              <a:buClr>
                <a:schemeClr val="accent1"/>
              </a:buClr>
            </a:pPr>
            <a:r>
              <a:rPr lang="he-IL" sz="1800" dirty="0">
                <a:solidFill>
                  <a:schemeClr val="accent1">
                    <a:lumMod val="75000"/>
                  </a:schemeClr>
                </a:solidFill>
                <a:latin typeface="David" panose="020E0502060401010101" pitchFamily="34" charset="-79"/>
                <a:cs typeface="David" panose="020E0502060401010101" pitchFamily="34" charset="-79"/>
              </a:rPr>
              <a:t>ההיקף נובע </a:t>
            </a:r>
            <a:r>
              <a:rPr lang="he-IL" sz="1800" b="1" dirty="0">
                <a:solidFill>
                  <a:schemeClr val="accent1">
                    <a:lumMod val="75000"/>
                  </a:schemeClr>
                </a:solidFill>
                <a:latin typeface="David" panose="020E0502060401010101" pitchFamily="34" charset="-79"/>
                <a:cs typeface="David" panose="020E0502060401010101" pitchFamily="34" charset="-79"/>
              </a:rPr>
              <a:t>מגודל הקורסים </a:t>
            </a:r>
            <a:r>
              <a:rPr lang="he-IL" sz="1800" dirty="0">
                <a:solidFill>
                  <a:schemeClr val="accent1">
                    <a:lumMod val="75000"/>
                  </a:schemeClr>
                </a:solidFill>
                <a:latin typeface="David" panose="020E0502060401010101" pitchFamily="34" charset="-79"/>
                <a:cs typeface="David" panose="020E0502060401010101" pitchFamily="34" charset="-79"/>
              </a:rPr>
              <a:t>(כמות משכים) ולא </a:t>
            </a:r>
            <a:r>
              <a:rPr lang="he-IL" sz="1800" b="1" dirty="0">
                <a:solidFill>
                  <a:schemeClr val="accent1">
                    <a:lumMod val="75000"/>
                  </a:schemeClr>
                </a:solidFill>
                <a:latin typeface="David" panose="020E0502060401010101" pitchFamily="34" charset="-79"/>
                <a:cs typeface="David" panose="020E0502060401010101" pitchFamily="34" charset="-79"/>
              </a:rPr>
              <a:t>מכמות הקורסים </a:t>
            </a:r>
            <a:r>
              <a:rPr lang="he-IL" sz="1800" dirty="0">
                <a:solidFill>
                  <a:schemeClr val="accent1">
                    <a:lumMod val="75000"/>
                  </a:schemeClr>
                </a:solidFill>
                <a:latin typeface="David" panose="020E0502060401010101" pitchFamily="34" charset="-79"/>
                <a:cs typeface="David" panose="020E0502060401010101" pitchFamily="34" charset="-79"/>
              </a:rPr>
              <a:t>(תואר שני סטנדרטי מכיל כ- 9-12 קורסים) שכן יש דמיון לתארים שניים אחרים</a:t>
            </a:r>
          </a:p>
          <a:p>
            <a:pPr>
              <a:lnSpc>
                <a:spcPct val="150000"/>
              </a:lnSpc>
              <a:buClr>
                <a:schemeClr val="accent1"/>
              </a:buClr>
            </a:pPr>
            <a:endParaRPr lang="he-IL" sz="1800" dirty="0">
              <a:solidFill>
                <a:schemeClr val="accent1">
                  <a:lumMod val="75000"/>
                </a:schemeClr>
              </a:solidFill>
              <a:latin typeface="David" panose="020E0502060401010101" pitchFamily="34" charset="-79"/>
              <a:cs typeface="David" panose="020E0502060401010101" pitchFamily="34" charset="-79"/>
            </a:endParaRPr>
          </a:p>
          <a:p>
            <a:pPr marL="0" indent="0">
              <a:lnSpc>
                <a:spcPct val="150000"/>
              </a:lnSpc>
              <a:buClr>
                <a:schemeClr val="accent1"/>
              </a:buClr>
              <a:buFont typeface="Arial" panose="020B0604020202020204" pitchFamily="34" charset="0"/>
              <a:buNone/>
            </a:pPr>
            <a:endParaRPr lang="he-IL" sz="2000" dirty="0">
              <a:solidFill>
                <a:schemeClr val="accent1">
                  <a:lumMod val="75000"/>
                </a:schemeClr>
              </a:solidFill>
              <a:latin typeface="David" panose="020E0502060401010101" pitchFamily="34" charset="-79"/>
              <a:cs typeface="David" panose="020E0502060401010101" pitchFamily="34" charset="-79"/>
            </a:endParaRPr>
          </a:p>
          <a:p>
            <a:pPr>
              <a:buClr>
                <a:schemeClr val="accent1"/>
              </a:buClr>
            </a:pPr>
            <a:endParaRPr lang="he-IL" sz="2000" dirty="0">
              <a:solidFill>
                <a:schemeClr val="accent1">
                  <a:lumMod val="75000"/>
                </a:schemeClr>
              </a:solidFill>
              <a:latin typeface="David" panose="020E0502060401010101" pitchFamily="34" charset="-79"/>
              <a:cs typeface="David" panose="020E0502060401010101" pitchFamily="34" charset="-79"/>
            </a:endParaRPr>
          </a:p>
        </p:txBody>
      </p:sp>
      <p:graphicFrame>
        <p:nvGraphicFramePr>
          <p:cNvPr id="10" name="תרשים 9">
            <a:extLst/>
          </p:cNvPr>
          <p:cNvGraphicFramePr>
            <a:graphicFrameLocks/>
          </p:cNvGraphicFramePr>
          <p:nvPr>
            <p:extLst/>
          </p:nvPr>
        </p:nvGraphicFramePr>
        <p:xfrm>
          <a:off x="-1" y="2389678"/>
          <a:ext cx="5499346" cy="437153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2127990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כותרת 1"/>
          <p:cNvSpPr>
            <a:spLocks noGrp="1"/>
          </p:cNvSpPr>
          <p:nvPr>
            <p:ph type="title" idx="4294967295"/>
          </p:nvPr>
        </p:nvSpPr>
        <p:spPr>
          <a:xfrm>
            <a:off x="877528" y="186327"/>
            <a:ext cx="10515600" cy="1325563"/>
          </a:xfrm>
        </p:spPr>
        <p:txBody>
          <a:bodyPr>
            <a:normAutofit/>
          </a:bodyPr>
          <a:lstStyle/>
          <a:p>
            <a:pPr algn="ctr"/>
            <a:r>
              <a:rPr lang="he-IL"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ניתוח מ"ד- היכן נמצא העומק במב"ל</a:t>
            </a:r>
            <a:endParaRPr lang="he-IL" sz="36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6" name="תרשים 5">
            <a:extLst>
              <a:ext uri="{FF2B5EF4-FFF2-40B4-BE49-F238E27FC236}">
                <a16:creationId xmlns:a16="http://schemas.microsoft.com/office/drawing/2014/main" id="{81153FDF-1905-4F0F-96E0-F46C635A67CB}"/>
              </a:ext>
            </a:extLst>
          </p:cNvPr>
          <p:cNvGraphicFramePr>
            <a:graphicFrameLocks/>
          </p:cNvGraphicFramePr>
          <p:nvPr/>
        </p:nvGraphicFramePr>
        <p:xfrm>
          <a:off x="-1" y="2417379"/>
          <a:ext cx="6600497" cy="4424087"/>
        </p:xfrm>
        <a:graphic>
          <a:graphicData uri="http://schemas.openxmlformats.org/drawingml/2006/chart">
            <c:chart xmlns:c="http://schemas.openxmlformats.org/drawingml/2006/chart" xmlns:r="http://schemas.openxmlformats.org/officeDocument/2006/relationships" r:id="rId2"/>
          </a:graphicData>
        </a:graphic>
      </p:graphicFrame>
      <p:sp>
        <p:nvSpPr>
          <p:cNvPr id="9" name="מציין מיקום תוכן 2"/>
          <p:cNvSpPr txBox="1">
            <a:spLocks/>
          </p:cNvSpPr>
          <p:nvPr/>
        </p:nvSpPr>
        <p:spPr>
          <a:xfrm>
            <a:off x="7207045" y="1653414"/>
            <a:ext cx="4698040" cy="3597012"/>
          </a:xfrm>
          <a:prstGeom prst="rect">
            <a:avLst/>
          </a:prstGeom>
        </p:spPr>
        <p:txBody>
          <a:bodyPr vert="horz" lIns="91440" tIns="45720" rIns="91440" bIns="45720" rtlCol="1">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Clr>
                <a:schemeClr val="accent1"/>
              </a:buClr>
              <a:buFont typeface="Arial" panose="020B0604020202020204" pitchFamily="34" charset="0"/>
              <a:buNone/>
            </a:pPr>
            <a:r>
              <a:rPr lang="he-IL" sz="1800" b="1" dirty="0">
                <a:solidFill>
                  <a:schemeClr val="accent1">
                    <a:lumMod val="75000"/>
                  </a:schemeClr>
                </a:solidFill>
                <a:latin typeface="David" panose="020E0502060401010101" pitchFamily="34" charset="-79"/>
                <a:cs typeface="David" panose="020E0502060401010101" pitchFamily="34" charset="-79"/>
              </a:rPr>
              <a:t>מסקנות:</a:t>
            </a:r>
          </a:p>
          <a:p>
            <a:pPr>
              <a:lnSpc>
                <a:spcPct val="150000"/>
              </a:lnSpc>
              <a:buClr>
                <a:schemeClr val="accent1"/>
              </a:buClr>
            </a:pPr>
            <a:r>
              <a:rPr lang="he-IL" sz="1800" dirty="0">
                <a:solidFill>
                  <a:schemeClr val="accent1">
                    <a:lumMod val="75000"/>
                  </a:schemeClr>
                </a:solidFill>
                <a:latin typeface="David" panose="020E0502060401010101" pitchFamily="34" charset="-79"/>
                <a:cs typeface="David" panose="020E0502060401010101" pitchFamily="34" charset="-79"/>
              </a:rPr>
              <a:t>מדינאות וסיורי חו"ל מהווים את הנתח המשמעותי ביותר- </a:t>
            </a:r>
            <a:r>
              <a:rPr lang="he-IL" sz="1800" b="1" dirty="0">
                <a:solidFill>
                  <a:schemeClr val="accent1">
                    <a:lumMod val="75000"/>
                  </a:schemeClr>
                </a:solidFill>
                <a:latin typeface="David" panose="020E0502060401010101" pitchFamily="34" charset="-79"/>
                <a:cs typeface="David" panose="020E0502060401010101" pitchFamily="34" charset="-79"/>
              </a:rPr>
              <a:t>136 משכים</a:t>
            </a:r>
          </a:p>
          <a:p>
            <a:pPr>
              <a:lnSpc>
                <a:spcPct val="150000"/>
              </a:lnSpc>
              <a:buClr>
                <a:schemeClr val="accent1"/>
              </a:buClr>
            </a:pPr>
            <a:r>
              <a:rPr lang="he-IL" sz="1800" dirty="0">
                <a:solidFill>
                  <a:schemeClr val="accent1">
                    <a:lumMod val="75000"/>
                  </a:schemeClr>
                </a:solidFill>
                <a:latin typeface="David" panose="020E0502060401010101" pitchFamily="34" charset="-79"/>
                <a:cs typeface="David" panose="020E0502060401010101" pitchFamily="34" charset="-79"/>
              </a:rPr>
              <a:t>סיורים גיאוגרפיים והכרת סוגיות </a:t>
            </a:r>
            <a:r>
              <a:rPr lang="he-IL" sz="1800" dirty="0" err="1">
                <a:solidFill>
                  <a:schemeClr val="accent1">
                    <a:lumMod val="75000"/>
                  </a:schemeClr>
                </a:solidFill>
                <a:latin typeface="David" panose="020E0502060401010101" pitchFamily="34" charset="-79"/>
                <a:cs typeface="David" panose="020E0502060401010101" pitchFamily="34" charset="-79"/>
              </a:rPr>
              <a:t>בטל"ם</a:t>
            </a:r>
            <a:r>
              <a:rPr lang="he-IL" sz="1800" dirty="0">
                <a:solidFill>
                  <a:schemeClr val="accent1">
                    <a:lumMod val="75000"/>
                  </a:schemeClr>
                </a:solidFill>
                <a:latin typeface="David" panose="020E0502060401010101" pitchFamily="34" charset="-79"/>
                <a:cs typeface="David" panose="020E0502060401010101" pitchFamily="34" charset="-79"/>
              </a:rPr>
              <a:t> בישראל- </a:t>
            </a:r>
            <a:r>
              <a:rPr lang="he-IL" sz="1800" b="1" dirty="0">
                <a:solidFill>
                  <a:schemeClr val="accent1">
                    <a:lumMod val="75000"/>
                  </a:schemeClr>
                </a:solidFill>
                <a:latin typeface="David" panose="020E0502060401010101" pitchFamily="34" charset="-79"/>
                <a:cs typeface="David" panose="020E0502060401010101" pitchFamily="34" charset="-79"/>
              </a:rPr>
              <a:t>71 משכים</a:t>
            </a:r>
          </a:p>
          <a:p>
            <a:pPr>
              <a:lnSpc>
                <a:spcPct val="150000"/>
              </a:lnSpc>
              <a:buClr>
                <a:schemeClr val="accent1"/>
              </a:buClr>
            </a:pPr>
            <a:r>
              <a:rPr lang="he-IL" sz="1800" dirty="0">
                <a:solidFill>
                  <a:schemeClr val="accent1">
                    <a:lumMod val="75000"/>
                  </a:schemeClr>
                </a:solidFill>
                <a:latin typeface="David" panose="020E0502060401010101" pitchFamily="34" charset="-79"/>
                <a:cs typeface="David" panose="020E0502060401010101" pitchFamily="34" charset="-79"/>
              </a:rPr>
              <a:t>קורס אסטרטגיה- </a:t>
            </a:r>
            <a:r>
              <a:rPr lang="he-IL" sz="1800" b="1" dirty="0">
                <a:solidFill>
                  <a:schemeClr val="accent1">
                    <a:lumMod val="75000"/>
                  </a:schemeClr>
                </a:solidFill>
                <a:latin typeface="David" panose="020E0502060401010101" pitchFamily="34" charset="-79"/>
                <a:cs typeface="David" panose="020E0502060401010101" pitchFamily="34" charset="-79"/>
              </a:rPr>
              <a:t>49 משכים </a:t>
            </a:r>
            <a:r>
              <a:rPr lang="he-IL" sz="1800" dirty="0">
                <a:solidFill>
                  <a:schemeClr val="accent1">
                    <a:lumMod val="75000"/>
                  </a:schemeClr>
                </a:solidFill>
                <a:latin typeface="David" panose="020E0502060401010101" pitchFamily="34" charset="-79"/>
                <a:cs typeface="David" panose="020E0502060401010101" pitchFamily="34" charset="-79"/>
              </a:rPr>
              <a:t>(ללא סימולציה מדינית הכוללת </a:t>
            </a:r>
            <a:r>
              <a:rPr lang="he-IL" sz="1800" b="1" dirty="0">
                <a:solidFill>
                  <a:schemeClr val="accent1">
                    <a:lumMod val="75000"/>
                  </a:schemeClr>
                </a:solidFill>
                <a:latin typeface="David" panose="020E0502060401010101" pitchFamily="34" charset="-79"/>
                <a:cs typeface="David" panose="020E0502060401010101" pitchFamily="34" charset="-79"/>
              </a:rPr>
              <a:t>30 משכים</a:t>
            </a:r>
            <a:r>
              <a:rPr lang="he-IL" sz="1800" dirty="0">
                <a:solidFill>
                  <a:schemeClr val="accent1">
                    <a:lumMod val="75000"/>
                  </a:schemeClr>
                </a:solidFill>
                <a:latin typeface="David" panose="020E0502060401010101" pitchFamily="34" charset="-79"/>
                <a:cs typeface="David" panose="020E0502060401010101" pitchFamily="34" charset="-79"/>
              </a:rPr>
              <a:t>)</a:t>
            </a:r>
          </a:p>
          <a:p>
            <a:pPr marL="0" indent="0">
              <a:lnSpc>
                <a:spcPct val="150000"/>
              </a:lnSpc>
              <a:buClr>
                <a:schemeClr val="accent1"/>
              </a:buClr>
              <a:buFont typeface="Arial" panose="020B0604020202020204" pitchFamily="34" charset="0"/>
              <a:buNone/>
            </a:pPr>
            <a:endParaRPr lang="he-IL" sz="2000" dirty="0">
              <a:solidFill>
                <a:schemeClr val="accent1">
                  <a:lumMod val="75000"/>
                </a:schemeClr>
              </a:solidFill>
              <a:latin typeface="David" panose="020E0502060401010101" pitchFamily="34" charset="-79"/>
              <a:cs typeface="David" panose="020E0502060401010101" pitchFamily="34" charset="-79"/>
            </a:endParaRPr>
          </a:p>
          <a:p>
            <a:pPr>
              <a:buClr>
                <a:schemeClr val="accent1"/>
              </a:buClr>
            </a:pPr>
            <a:endParaRPr lang="he-IL" sz="2000" dirty="0">
              <a:solidFill>
                <a:schemeClr val="accent1">
                  <a:lumMod val="75000"/>
                </a:schemeClr>
              </a:solidFill>
              <a:latin typeface="David" panose="020E0502060401010101" pitchFamily="34" charset="-79"/>
              <a:cs typeface="David" panose="020E0502060401010101" pitchFamily="34" charset="-79"/>
            </a:endParaRPr>
          </a:p>
        </p:txBody>
      </p:sp>
      <p:graphicFrame>
        <p:nvGraphicFramePr>
          <p:cNvPr id="8" name="תרשים 7">
            <a:extLst>
              <a:ext uri="{FF2B5EF4-FFF2-40B4-BE49-F238E27FC236}">
                <a16:creationId xmlns:a16="http://schemas.microsoft.com/office/drawing/2014/main" id="{3AB3D406-6067-4FBE-9357-C8A2D69DADDD}"/>
              </a:ext>
            </a:extLst>
          </p:cNvPr>
          <p:cNvGraphicFramePr>
            <a:graphicFrameLocks/>
          </p:cNvGraphicFramePr>
          <p:nvPr>
            <p:extLst>
              <p:ext uri="{D42A27DB-BD31-4B8C-83A1-F6EECF244321}">
                <p14:modId xmlns:p14="http://schemas.microsoft.com/office/powerpoint/2010/main" val="1312985226"/>
              </p:ext>
            </p:extLst>
          </p:nvPr>
        </p:nvGraphicFramePr>
        <p:xfrm>
          <a:off x="461194" y="1779640"/>
          <a:ext cx="6637696" cy="490162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519624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כותרת 1"/>
          <p:cNvSpPr>
            <a:spLocks noGrp="1"/>
          </p:cNvSpPr>
          <p:nvPr>
            <p:ph type="title" idx="4294967295"/>
          </p:nvPr>
        </p:nvSpPr>
        <p:spPr>
          <a:xfrm>
            <a:off x="877528" y="186327"/>
            <a:ext cx="10515600" cy="1325563"/>
          </a:xfrm>
        </p:spPr>
        <p:txBody>
          <a:bodyPr/>
          <a:lstStyle/>
          <a:p>
            <a:pPr algn="ctr"/>
            <a:r>
              <a:rPr lang="he-IL"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דמות בוגר מב"ל</a:t>
            </a:r>
          </a:p>
        </p:txBody>
      </p:sp>
      <p:sp>
        <p:nvSpPr>
          <p:cNvPr id="5" name="מציין מיקום תוכן 4"/>
          <p:cNvSpPr txBox="1">
            <a:spLocks/>
          </p:cNvSpPr>
          <p:nvPr/>
        </p:nvSpPr>
        <p:spPr>
          <a:xfrm>
            <a:off x="1533829" y="1412491"/>
            <a:ext cx="9193161" cy="1967349"/>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50000"/>
              </a:lnSpc>
              <a:buClr>
                <a:schemeClr val="accent1">
                  <a:lumMod val="50000"/>
                </a:schemeClr>
              </a:buClr>
              <a:buSzPct val="100000"/>
              <a:buFont typeface="Arial" panose="020B0604020202020204" pitchFamily="34" charset="0"/>
              <a:buNone/>
              <a:defRPr/>
            </a:pPr>
            <a:r>
              <a:rPr lang="he-IL" sz="2000" b="1" dirty="0">
                <a:solidFill>
                  <a:schemeClr val="accent1"/>
                </a:solidFill>
                <a:latin typeface="David" panose="020E0502060401010101" pitchFamily="34" charset="-79"/>
                <a:cs typeface="David" panose="020E0502060401010101" pitchFamily="34" charset="-79"/>
              </a:rPr>
              <a:t>"אסטרטג של ביטחון לאומי ובעל תחושת אחריות לאומית"</a:t>
            </a:r>
          </a:p>
          <a:p>
            <a:pPr marL="0" indent="0" algn="ctr">
              <a:lnSpc>
                <a:spcPct val="150000"/>
              </a:lnSpc>
              <a:buClr>
                <a:schemeClr val="accent1">
                  <a:lumMod val="50000"/>
                </a:schemeClr>
              </a:buClr>
              <a:buSzPct val="100000"/>
              <a:buFont typeface="Arial" panose="020B0604020202020204" pitchFamily="34" charset="0"/>
              <a:buNone/>
              <a:defRPr/>
            </a:pPr>
            <a:r>
              <a:rPr lang="he-IL" sz="1800" i="1" dirty="0">
                <a:latin typeface="David" panose="020E0502060401010101" pitchFamily="34" charset="-79"/>
                <a:cs typeface="David" panose="020E0502060401010101" pitchFamily="34" charset="-79"/>
              </a:rPr>
              <a:t>מסוגל לייצר פרשנות ביקורתית למציאות מורכבת, </a:t>
            </a:r>
            <a:br>
              <a:rPr lang="en-US" sz="1800" i="1" dirty="0">
                <a:latin typeface="David" panose="020E0502060401010101" pitchFamily="34" charset="-79"/>
                <a:cs typeface="David" panose="020E0502060401010101" pitchFamily="34" charset="-79"/>
              </a:rPr>
            </a:br>
            <a:r>
              <a:rPr lang="he-IL" sz="1800" i="1" dirty="0">
                <a:latin typeface="David" panose="020E0502060401010101" pitchFamily="34" charset="-79"/>
                <a:cs typeface="David" panose="020E0502060401010101" pitchFamily="34" charset="-79"/>
              </a:rPr>
              <a:t>ע"י מחקר רב-</a:t>
            </a:r>
            <a:r>
              <a:rPr lang="he-IL" sz="1800" i="1" dirty="0" err="1">
                <a:latin typeface="David" panose="020E0502060401010101" pitchFamily="34" charset="-79"/>
                <a:cs typeface="David" panose="020E0502060401010101" pitchFamily="34" charset="-79"/>
              </a:rPr>
              <a:t>מימדי</a:t>
            </a:r>
            <a:r>
              <a:rPr lang="he-IL" sz="1800" i="1" dirty="0">
                <a:latin typeface="David" panose="020E0502060401010101" pitchFamily="34" charset="-79"/>
                <a:cs typeface="David" panose="020E0502060401010101" pitchFamily="34" charset="-79"/>
              </a:rPr>
              <a:t>, סינתזה של רכיבי הביטחון הלאומי, חשיבה יצירתית ושמיעת דעות, </a:t>
            </a:r>
            <a:br>
              <a:rPr lang="en-US" sz="1800" i="1" dirty="0">
                <a:latin typeface="David" panose="020E0502060401010101" pitchFamily="34" charset="-79"/>
                <a:cs typeface="David" panose="020E0502060401010101" pitchFamily="34" charset="-79"/>
              </a:rPr>
            </a:br>
            <a:r>
              <a:rPr lang="he-IL" sz="1800" i="1" dirty="0">
                <a:latin typeface="David" panose="020E0502060401010101" pitchFamily="34" charset="-79"/>
                <a:cs typeface="David" panose="020E0502060401010101" pitchFamily="34" charset="-79"/>
              </a:rPr>
              <a:t>ולגבש תוכנית פעולה חדשה, המעוררת שינוי ומשפיעה על ביטחון מדינת ישראל</a:t>
            </a:r>
          </a:p>
          <a:p>
            <a:pPr marL="0" indent="0">
              <a:lnSpc>
                <a:spcPct val="150000"/>
              </a:lnSpc>
              <a:buClr>
                <a:schemeClr val="accent1">
                  <a:lumMod val="50000"/>
                </a:schemeClr>
              </a:buClr>
              <a:buSzPct val="100000"/>
              <a:buFont typeface="Arial" panose="020B0604020202020204" pitchFamily="34" charset="0"/>
              <a:buNone/>
              <a:defRPr/>
            </a:pPr>
            <a:r>
              <a:rPr lang="he-IL" sz="1600" b="1" dirty="0">
                <a:latin typeface="David" panose="020E0502060401010101" pitchFamily="34" charset="-79"/>
                <a:cs typeface="David" panose="020E0502060401010101" pitchFamily="34" charset="-79"/>
              </a:rPr>
              <a:t>מרכיבי דמות הבוגר:</a:t>
            </a:r>
          </a:p>
          <a:p>
            <a:pPr>
              <a:lnSpc>
                <a:spcPct val="150000"/>
              </a:lnSpc>
              <a:buClr>
                <a:schemeClr val="accent1">
                  <a:lumMod val="50000"/>
                </a:schemeClr>
              </a:buClr>
              <a:buSzPct val="100000"/>
              <a:defRPr/>
            </a:pPr>
            <a:r>
              <a:rPr lang="he-IL" sz="1600" dirty="0">
                <a:latin typeface="David" panose="020E0502060401010101" pitchFamily="34" charset="-79"/>
                <a:cs typeface="David" panose="020E0502060401010101" pitchFamily="34" charset="-79"/>
              </a:rPr>
              <a:t>רחב </a:t>
            </a:r>
            <a:r>
              <a:rPr lang="he-IL" sz="1600" b="1" dirty="0">
                <a:latin typeface="David" panose="020E0502060401010101" pitchFamily="34" charset="-79"/>
                <a:cs typeface="David" panose="020E0502060401010101" pitchFamily="34" charset="-79"/>
              </a:rPr>
              <a:t>אופקים ומשכיל, </a:t>
            </a:r>
            <a:r>
              <a:rPr lang="he-IL" sz="1600" dirty="0">
                <a:latin typeface="David" panose="020E0502060401010101" pitchFamily="34" charset="-79"/>
                <a:cs typeface="David" panose="020E0502060401010101" pitchFamily="34" charset="-79"/>
              </a:rPr>
              <a:t>בקיא</a:t>
            </a:r>
            <a:r>
              <a:rPr lang="he-IL" sz="1600" b="1" dirty="0">
                <a:latin typeface="David" panose="020E0502060401010101" pitchFamily="34" charset="-79"/>
                <a:cs typeface="David" panose="020E0502060401010101" pitchFamily="34" charset="-79"/>
              </a:rPr>
              <a:t> באתגרי הבטל"ם </a:t>
            </a:r>
            <a:r>
              <a:rPr lang="he-IL" sz="1600" dirty="0">
                <a:latin typeface="David" panose="020E0502060401010101" pitchFamily="34" charset="-79"/>
                <a:cs typeface="David" panose="020E0502060401010101" pitchFamily="34" charset="-79"/>
              </a:rPr>
              <a:t>לעומקם</a:t>
            </a:r>
          </a:p>
          <a:p>
            <a:pPr>
              <a:lnSpc>
                <a:spcPct val="150000"/>
              </a:lnSpc>
              <a:buClr>
                <a:schemeClr val="accent1">
                  <a:lumMod val="50000"/>
                </a:schemeClr>
              </a:buClr>
              <a:buSzPct val="100000"/>
              <a:defRPr/>
            </a:pPr>
            <a:r>
              <a:rPr lang="he-IL" sz="1600" dirty="0">
                <a:latin typeface="David" panose="020E0502060401010101" pitchFamily="34" charset="-79"/>
                <a:cs typeface="David" panose="020E0502060401010101" pitchFamily="34" charset="-79"/>
              </a:rPr>
              <a:t>בעל כושר </a:t>
            </a:r>
            <a:r>
              <a:rPr lang="he-IL" sz="1600" b="1" dirty="0">
                <a:latin typeface="David" panose="020E0502060401010101" pitchFamily="34" charset="-79"/>
                <a:cs typeface="David" panose="020E0502060401010101" pitchFamily="34" charset="-79"/>
              </a:rPr>
              <a:t>למידה וחשיבה ביקורתית</a:t>
            </a:r>
          </a:p>
          <a:p>
            <a:pPr>
              <a:lnSpc>
                <a:spcPct val="150000"/>
              </a:lnSpc>
              <a:buClr>
                <a:schemeClr val="accent1">
                  <a:lumMod val="50000"/>
                </a:schemeClr>
              </a:buClr>
              <a:buSzPct val="100000"/>
              <a:defRPr/>
            </a:pPr>
            <a:r>
              <a:rPr lang="he-IL" sz="1600" b="1" dirty="0">
                <a:latin typeface="David" panose="020E0502060401010101" pitchFamily="34" charset="-79"/>
                <a:cs typeface="David" panose="020E0502060401010101" pitchFamily="34" charset="-79"/>
              </a:rPr>
              <a:t>ערכי, </a:t>
            </a:r>
            <a:r>
              <a:rPr lang="he-IL" sz="1600" dirty="0">
                <a:latin typeface="David" panose="020E0502060401010101" pitchFamily="34" charset="-79"/>
                <a:cs typeface="David" panose="020E0502060401010101" pitchFamily="34" charset="-79"/>
              </a:rPr>
              <a:t>ממלכתי, ישראלי, אוהב את מולדתו (פטריוט)</a:t>
            </a:r>
          </a:p>
          <a:p>
            <a:pPr>
              <a:lnSpc>
                <a:spcPct val="150000"/>
              </a:lnSpc>
              <a:buClr>
                <a:schemeClr val="accent1">
                  <a:lumMod val="50000"/>
                </a:schemeClr>
              </a:buClr>
              <a:buSzPct val="100000"/>
              <a:defRPr/>
            </a:pPr>
            <a:r>
              <a:rPr lang="he-IL" sz="1600" dirty="0">
                <a:latin typeface="David" panose="020E0502060401010101" pitchFamily="34" charset="-79"/>
                <a:cs typeface="David" panose="020E0502060401010101" pitchFamily="34" charset="-79"/>
              </a:rPr>
              <a:t>בעל </a:t>
            </a:r>
            <a:r>
              <a:rPr lang="he-IL" sz="1600" b="1" dirty="0">
                <a:latin typeface="David" panose="020E0502060401010101" pitchFamily="34" charset="-79"/>
                <a:cs typeface="David" panose="020E0502060401010101" pitchFamily="34" charset="-79"/>
              </a:rPr>
              <a:t>ראיה </a:t>
            </a:r>
            <a:r>
              <a:rPr lang="he-IL" sz="1600" b="1" dirty="0" err="1">
                <a:latin typeface="David" panose="020E0502060401010101" pitchFamily="34" charset="-79"/>
                <a:cs typeface="David" panose="020E0502060401010101" pitchFamily="34" charset="-79"/>
              </a:rPr>
              <a:t>חזונית</a:t>
            </a:r>
            <a:r>
              <a:rPr lang="he-IL" sz="1600" b="1" dirty="0">
                <a:latin typeface="David" panose="020E0502060401010101" pitchFamily="34" charset="-79"/>
                <a:cs typeface="David" panose="020E0502060401010101" pitchFamily="34" charset="-79"/>
              </a:rPr>
              <a:t>, מנהיגותית, יוצר מוטיבציה </a:t>
            </a:r>
            <a:r>
              <a:rPr lang="he-IL" sz="1600" dirty="0">
                <a:latin typeface="David" panose="020E0502060401010101" pitchFamily="34" charset="-79"/>
                <a:cs typeface="David" panose="020E0502060401010101" pitchFamily="34" charset="-79"/>
              </a:rPr>
              <a:t>והשראה</a:t>
            </a:r>
          </a:p>
          <a:p>
            <a:pPr>
              <a:lnSpc>
                <a:spcPct val="150000"/>
              </a:lnSpc>
              <a:buClr>
                <a:schemeClr val="accent1">
                  <a:lumMod val="50000"/>
                </a:schemeClr>
              </a:buClr>
              <a:buSzPct val="100000"/>
              <a:defRPr/>
            </a:pPr>
            <a:r>
              <a:rPr lang="he-IL" sz="1600" dirty="0">
                <a:latin typeface="David" panose="020E0502060401010101" pitchFamily="34" charset="-79"/>
                <a:cs typeface="David" panose="020E0502060401010101" pitchFamily="34" charset="-79"/>
              </a:rPr>
              <a:t>בכיר, מהווה </a:t>
            </a:r>
            <a:r>
              <a:rPr lang="he-IL" sz="1600" b="1" dirty="0">
                <a:latin typeface="David" panose="020E0502060401010101" pitchFamily="34" charset="-79"/>
                <a:cs typeface="David" panose="020E0502060401010101" pitchFamily="34" charset="-79"/>
              </a:rPr>
              <a:t>דוגמא ומופת בהתנהלותו </a:t>
            </a:r>
            <a:r>
              <a:rPr lang="he-IL" sz="1600" dirty="0">
                <a:latin typeface="David" panose="020E0502060401010101" pitchFamily="34" charset="-79"/>
                <a:cs typeface="David" panose="020E0502060401010101" pitchFamily="34" charset="-79"/>
              </a:rPr>
              <a:t>ובהתנהגותו</a:t>
            </a:r>
          </a:p>
          <a:p>
            <a:pPr>
              <a:lnSpc>
                <a:spcPct val="150000"/>
              </a:lnSpc>
              <a:buClr>
                <a:schemeClr val="accent1">
                  <a:lumMod val="50000"/>
                </a:schemeClr>
              </a:buClr>
              <a:buSzPct val="100000"/>
              <a:defRPr/>
            </a:pPr>
            <a:r>
              <a:rPr lang="he-IL" sz="1600" dirty="0">
                <a:latin typeface="David" panose="020E0502060401010101" pitchFamily="34" charset="-79"/>
                <a:cs typeface="David" panose="020E0502060401010101" pitchFamily="34" charset="-79"/>
              </a:rPr>
              <a:t>יכולות תכנון וניהול- </a:t>
            </a:r>
            <a:r>
              <a:rPr lang="he-IL" sz="1600" b="1" dirty="0">
                <a:latin typeface="David" panose="020E0502060401010101" pitchFamily="34" charset="-79"/>
                <a:cs typeface="David" panose="020E0502060401010101" pitchFamily="34" charset="-79"/>
              </a:rPr>
              <a:t>רוצה ומסוגל להוביל שינוי</a:t>
            </a:r>
            <a:endParaRPr lang="he-IL" sz="1600" dirty="0">
              <a:latin typeface="David" panose="020E0502060401010101" pitchFamily="34" charset="-79"/>
              <a:cs typeface="David" panose="020E0502060401010101" pitchFamily="34" charset="-79"/>
            </a:endParaRPr>
          </a:p>
          <a:p>
            <a:pPr>
              <a:lnSpc>
                <a:spcPct val="150000"/>
              </a:lnSpc>
              <a:buClr>
                <a:schemeClr val="accent1">
                  <a:lumMod val="50000"/>
                </a:schemeClr>
              </a:buClr>
              <a:buSzPct val="100000"/>
              <a:defRPr/>
            </a:pPr>
            <a:endParaRPr lang="he-IL" sz="1600" dirty="0">
              <a:latin typeface="David" panose="020E0502060401010101" pitchFamily="34" charset="-79"/>
              <a:cs typeface="David" panose="020E0502060401010101" pitchFamily="34" charset="-79"/>
            </a:endParaRPr>
          </a:p>
          <a:p>
            <a:pPr>
              <a:buClr>
                <a:schemeClr val="accent1">
                  <a:lumMod val="50000"/>
                </a:schemeClr>
              </a:buClr>
              <a:buSzPct val="100000"/>
              <a:defRPr/>
            </a:pPr>
            <a:endParaRPr lang="he-IL" sz="1800" dirty="0">
              <a:solidFill>
                <a:schemeClr val="accent1"/>
              </a:solidFill>
              <a:latin typeface="David" panose="020E0502060401010101" pitchFamily="34" charset="-79"/>
              <a:cs typeface="David" panose="020E0502060401010101" pitchFamily="34" charset="-79"/>
            </a:endParaRPr>
          </a:p>
          <a:p>
            <a:pPr>
              <a:lnSpc>
                <a:spcPct val="150000"/>
              </a:lnSpc>
              <a:buClr>
                <a:schemeClr val="accent1">
                  <a:lumMod val="50000"/>
                </a:schemeClr>
              </a:buClr>
              <a:buSzPct val="100000"/>
              <a:defRPr/>
            </a:pPr>
            <a:endParaRPr lang="he-IL" sz="1800" dirty="0">
              <a:latin typeface="David" panose="020E0502060401010101" pitchFamily="34" charset="-79"/>
              <a:cs typeface="David" panose="020E0502060401010101" pitchFamily="34" charset="-79"/>
            </a:endParaRPr>
          </a:p>
          <a:p>
            <a:pPr>
              <a:lnSpc>
                <a:spcPct val="150000"/>
              </a:lnSpc>
              <a:buClr>
                <a:schemeClr val="accent1">
                  <a:lumMod val="50000"/>
                </a:schemeClr>
              </a:buClr>
              <a:buSzPct val="100000"/>
              <a:defRPr/>
            </a:pPr>
            <a:endParaRPr lang="he-IL" sz="1800" dirty="0">
              <a:latin typeface="David" panose="020E0502060401010101" pitchFamily="34" charset="-79"/>
              <a:cs typeface="David" panose="020E0502060401010101" pitchFamily="34" charset="-79"/>
            </a:endParaRPr>
          </a:p>
          <a:p>
            <a:pPr marL="0" indent="0">
              <a:lnSpc>
                <a:spcPct val="150000"/>
              </a:lnSpc>
              <a:buClr>
                <a:schemeClr val="accent1">
                  <a:lumMod val="50000"/>
                </a:schemeClr>
              </a:buClr>
              <a:buSzPct val="100000"/>
              <a:buFont typeface="Arial" panose="020B0604020202020204" pitchFamily="34" charset="0"/>
              <a:buNone/>
              <a:defRPr/>
            </a:pPr>
            <a:endParaRPr lang="he-IL" sz="2400" b="1" dirty="0">
              <a:latin typeface="David" panose="020E0502060401010101" pitchFamily="34" charset="-79"/>
              <a:cs typeface="David" panose="020E0502060401010101" pitchFamily="34" charset="-79"/>
            </a:endParaRPr>
          </a:p>
          <a:p>
            <a:pPr marL="0" indent="0">
              <a:lnSpc>
                <a:spcPct val="200000"/>
              </a:lnSpc>
              <a:buClr>
                <a:schemeClr val="accent1">
                  <a:lumMod val="50000"/>
                </a:schemeClr>
              </a:buClr>
              <a:buSzPct val="100000"/>
              <a:buFont typeface="Arial" panose="020B0604020202020204" pitchFamily="34" charset="0"/>
              <a:buNone/>
              <a:defRPr/>
            </a:pPr>
            <a:endParaRPr lang="he-IL" sz="2400" dirty="0">
              <a:latin typeface="David" panose="020E0502060401010101" pitchFamily="34" charset="-79"/>
              <a:cs typeface="David" panose="020E0502060401010101" pitchFamily="34" charset="-79"/>
            </a:endParaRPr>
          </a:p>
          <a:p>
            <a:pPr marL="0" indent="0">
              <a:lnSpc>
                <a:spcPct val="200000"/>
              </a:lnSpc>
              <a:buClr>
                <a:schemeClr val="accent1">
                  <a:lumMod val="50000"/>
                </a:schemeClr>
              </a:buClr>
              <a:buSzPct val="100000"/>
              <a:buFont typeface="Arial" panose="020B0604020202020204" pitchFamily="34" charset="0"/>
              <a:buNone/>
              <a:defRPr/>
            </a:pPr>
            <a:endParaRPr lang="he-IL" sz="2400" dirty="0">
              <a:latin typeface="David" panose="020E0502060401010101" pitchFamily="34" charset="-79"/>
              <a:cs typeface="David" panose="020E0502060401010101" pitchFamily="34" charset="-79"/>
            </a:endParaRPr>
          </a:p>
          <a:p>
            <a:pPr marL="0" indent="0">
              <a:lnSpc>
                <a:spcPct val="200000"/>
              </a:lnSpc>
              <a:buClr>
                <a:schemeClr val="accent1">
                  <a:lumMod val="50000"/>
                </a:schemeClr>
              </a:buClr>
              <a:buSzPct val="100000"/>
              <a:buFont typeface="Arial" panose="020B0604020202020204" pitchFamily="34" charset="0"/>
              <a:buNone/>
              <a:defRPr/>
            </a:pPr>
            <a:endParaRPr lang="he-IL" sz="2400" dirty="0">
              <a:latin typeface="David" panose="020E0502060401010101" pitchFamily="34" charset="-79"/>
              <a:cs typeface="David" panose="020E0502060401010101" pitchFamily="34" charset="-79"/>
            </a:endParaRPr>
          </a:p>
          <a:p>
            <a:pPr marL="319088" lvl="1" indent="-319088">
              <a:lnSpc>
                <a:spcPct val="150000"/>
              </a:lnSpc>
              <a:spcBef>
                <a:spcPts val="700"/>
              </a:spcBef>
              <a:buClr>
                <a:schemeClr val="accent1">
                  <a:lumMod val="50000"/>
                </a:schemeClr>
              </a:buClr>
              <a:buSzPct val="100000"/>
              <a:defRPr/>
            </a:pPr>
            <a:endParaRPr lang="he-IL" sz="1800" dirty="0">
              <a:latin typeface="David" panose="020E0502060401010101" pitchFamily="34" charset="-79"/>
              <a:cs typeface="David" panose="020E0502060401010101" pitchFamily="34" charset="-79"/>
            </a:endParaRPr>
          </a:p>
          <a:p>
            <a:pPr>
              <a:lnSpc>
                <a:spcPct val="150000"/>
              </a:lnSpc>
              <a:buClr>
                <a:schemeClr val="accent1">
                  <a:lumMod val="50000"/>
                </a:schemeClr>
              </a:buClr>
              <a:buSzPct val="100000"/>
              <a:defRPr/>
            </a:pPr>
            <a:endParaRPr lang="he-IL" sz="1800" dirty="0">
              <a:latin typeface="David" panose="020E0502060401010101" pitchFamily="34" charset="-79"/>
              <a:cs typeface="David" panose="020E0502060401010101" pitchFamily="34" charset="-79"/>
            </a:endParaRPr>
          </a:p>
          <a:p>
            <a:pPr>
              <a:lnSpc>
                <a:spcPct val="150000"/>
              </a:lnSpc>
              <a:buClr>
                <a:schemeClr val="accent1">
                  <a:lumMod val="50000"/>
                </a:schemeClr>
              </a:buClr>
              <a:buSzPct val="100000"/>
              <a:defRPr/>
            </a:pPr>
            <a:endParaRPr lang="he-IL" sz="1800" dirty="0">
              <a:latin typeface="David" panose="020E0502060401010101" pitchFamily="34" charset="-79"/>
              <a:cs typeface="David" panose="020E0502060401010101" pitchFamily="34" charset="-79"/>
            </a:endParaRPr>
          </a:p>
        </p:txBody>
      </p:sp>
      <p:pic>
        <p:nvPicPr>
          <p:cNvPr id="6" name="תמונה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38861" y="3219340"/>
            <a:ext cx="4189401" cy="3879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מציין מיקום תוכן 2"/>
          <p:cNvSpPr txBox="1">
            <a:spLocks/>
          </p:cNvSpPr>
          <p:nvPr/>
        </p:nvSpPr>
        <p:spPr bwMode="auto">
          <a:xfrm>
            <a:off x="1612490" y="3458211"/>
            <a:ext cx="3399925" cy="2880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319088" indent="-319088" algn="r" rtl="1" fontAlgn="base">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r" rtl="1" fontAlgn="base">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r" rtl="1" fontAlgn="base">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r" rtl="1" fontAlgn="base">
              <a:spcBef>
                <a:spcPts val="400"/>
              </a:spcBef>
              <a:spcAft>
                <a:spcPct val="0"/>
              </a:spcAft>
              <a:buClr>
                <a:srgbClr val="0BD0D9"/>
              </a:buClr>
              <a:buSzPct val="75000"/>
              <a:buFont typeface="Wingdings" pitchFamily="2" charset="2"/>
              <a:buChar char=""/>
              <a:defRPr sz="2000" kern="1200">
                <a:solidFill>
                  <a:schemeClr val="tx1"/>
                </a:solidFill>
                <a:latin typeface="+mn-lt"/>
                <a:ea typeface="+mn-ea"/>
                <a:cs typeface="+mn-cs"/>
              </a:defRPr>
            </a:lvl4pPr>
            <a:lvl5pPr marL="1828800" indent="-228600" algn="r" rtl="1" fontAlgn="base">
              <a:spcBef>
                <a:spcPts val="400"/>
              </a:spcBef>
              <a:spcAft>
                <a:spcPct val="0"/>
              </a:spcAft>
              <a:buClr>
                <a:srgbClr val="10CF9B"/>
              </a:buClr>
              <a:buSzPct val="65000"/>
              <a:buFont typeface="Wingdings" pitchFamily="2" charset="2"/>
              <a:buChar char=""/>
              <a:defRPr sz="2000" kern="1200">
                <a:solidFill>
                  <a:schemeClr val="tx1"/>
                </a:solidFill>
                <a:latin typeface="+mn-lt"/>
                <a:ea typeface="+mn-ea"/>
                <a:cs typeface="+mn-cs"/>
              </a:defRPr>
            </a:lvl5pPr>
            <a:lvl6pPr marL="2103120" indent="-228600" algn="r" rtl="1"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r" rtl="1"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r" rtl="1"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r" rtl="1"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lnSpc>
                <a:spcPct val="150000"/>
              </a:lnSpc>
              <a:buNone/>
            </a:pPr>
            <a:r>
              <a:rPr lang="he-IL" altLang="he-IL" sz="1600" b="1" dirty="0">
                <a:latin typeface="David" panose="020E0502060401010101" pitchFamily="34" charset="-79"/>
                <a:cs typeface="David" panose="020E0502060401010101" pitchFamily="34" charset="-79"/>
              </a:rPr>
              <a:t>הערך המוסף ללימודים במב"ל:</a:t>
            </a:r>
          </a:p>
          <a:p>
            <a:pPr marL="176213" indent="-176213">
              <a:lnSpc>
                <a:spcPct val="150000"/>
              </a:lnSpc>
              <a:buFont typeface="Arial" panose="020B0604020202020204" pitchFamily="34" charset="0"/>
              <a:buChar char="•"/>
            </a:pPr>
            <a:r>
              <a:rPr lang="he-IL" altLang="he-IL" sz="1600" dirty="0">
                <a:latin typeface="David" panose="020E0502060401010101" pitchFamily="34" charset="-79"/>
                <a:cs typeface="David" panose="020E0502060401010101" pitchFamily="34" charset="-79"/>
              </a:rPr>
              <a:t>ראיה רחבה של המציאות הביטחונית של ישראל וחשיפה לאתגרים העומדים בפניה</a:t>
            </a:r>
          </a:p>
          <a:p>
            <a:pPr marL="176213" indent="-176213">
              <a:lnSpc>
                <a:spcPct val="150000"/>
              </a:lnSpc>
              <a:buFont typeface="Arial" panose="020B0604020202020204" pitchFamily="34" charset="0"/>
              <a:buChar char="•"/>
            </a:pPr>
            <a:r>
              <a:rPr lang="he-IL" altLang="he-IL" sz="1600" dirty="0">
                <a:latin typeface="David" panose="020E0502060401010101" pitchFamily="34" charset="-79"/>
                <a:cs typeface="David" panose="020E0502060401010101" pitchFamily="34" charset="-79"/>
              </a:rPr>
              <a:t>הפעלת חשיבה רב-תחומית ורב-</a:t>
            </a:r>
            <a:r>
              <a:rPr lang="he-IL" altLang="he-IL" sz="1600" dirty="0" err="1">
                <a:latin typeface="David" panose="020E0502060401010101" pitchFamily="34" charset="-79"/>
                <a:cs typeface="David" panose="020E0502060401010101" pitchFamily="34" charset="-79"/>
              </a:rPr>
              <a:t>מימדית</a:t>
            </a:r>
            <a:endParaRPr lang="he-IL" altLang="he-IL" sz="1600" dirty="0">
              <a:latin typeface="David" panose="020E0502060401010101" pitchFamily="34" charset="-79"/>
              <a:cs typeface="David" panose="020E0502060401010101" pitchFamily="34" charset="-79"/>
            </a:endParaRPr>
          </a:p>
          <a:p>
            <a:pPr marL="176213" indent="-176213">
              <a:lnSpc>
                <a:spcPct val="150000"/>
              </a:lnSpc>
              <a:buFont typeface="Arial" panose="020B0604020202020204" pitchFamily="34" charset="0"/>
              <a:buChar char="•"/>
            </a:pPr>
            <a:r>
              <a:rPr lang="he-IL" altLang="he-IL" sz="1600" dirty="0">
                <a:latin typeface="David" panose="020E0502060401010101" pitchFamily="34" charset="-79"/>
                <a:cs typeface="David" panose="020E0502060401010101" pitchFamily="34" charset="-79"/>
              </a:rPr>
              <a:t>'קץ התמימות'- חשיפה לבכירים ולמנגנונים והבנת 'הוראות השימוש'</a:t>
            </a:r>
          </a:p>
          <a:p>
            <a:pPr marL="176213" indent="-176213">
              <a:lnSpc>
                <a:spcPct val="150000"/>
              </a:lnSpc>
              <a:buFont typeface="Arial" panose="020B0604020202020204" pitchFamily="34" charset="0"/>
              <a:buChar char="•"/>
            </a:pPr>
            <a:r>
              <a:rPr lang="he-IL" altLang="he-IL" sz="1600" dirty="0">
                <a:latin typeface="David" panose="020E0502060401010101" pitchFamily="34" charset="-79"/>
                <a:cs typeface="David" panose="020E0502060401010101" pitchFamily="34" charset="-79"/>
              </a:rPr>
              <a:t>הבנת טקטיקה נדרשת לאור אסטרטגיה נרחבת</a:t>
            </a:r>
          </a:p>
        </p:txBody>
      </p:sp>
    </p:spTree>
    <p:extLst>
      <p:ext uri="{BB962C8B-B14F-4D97-AF65-F5344CB8AC3E}">
        <p14:creationId xmlns:p14="http://schemas.microsoft.com/office/powerpoint/2010/main" val="78922631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כותרת 1"/>
          <p:cNvSpPr>
            <a:spLocks noGrp="1"/>
          </p:cNvSpPr>
          <p:nvPr>
            <p:ph type="title" idx="4294967295"/>
          </p:nvPr>
        </p:nvSpPr>
        <p:spPr>
          <a:xfrm>
            <a:off x="877528" y="186327"/>
            <a:ext cx="10515600" cy="1325563"/>
          </a:xfrm>
        </p:spPr>
        <p:txBody>
          <a:bodyPr>
            <a:normAutofit/>
          </a:bodyPr>
          <a:lstStyle/>
          <a:p>
            <a:pPr algn="ctr"/>
            <a:r>
              <a:rPr lang="he-IL"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ניתוח מ"ד- קיום מטלה</a:t>
            </a:r>
            <a:endParaRPr lang="he-IL" sz="36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6" name="תרשים 5">
            <a:extLst>
              <a:ext uri="{FF2B5EF4-FFF2-40B4-BE49-F238E27FC236}">
                <a16:creationId xmlns:a16="http://schemas.microsoft.com/office/drawing/2014/main" id="{81153FDF-1905-4F0F-96E0-F46C635A67CB}"/>
              </a:ext>
            </a:extLst>
          </p:cNvPr>
          <p:cNvGraphicFramePr>
            <a:graphicFrameLocks/>
          </p:cNvGraphicFramePr>
          <p:nvPr/>
        </p:nvGraphicFramePr>
        <p:xfrm>
          <a:off x="-1" y="2417379"/>
          <a:ext cx="6600497" cy="442408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תרשים 7">
            <a:extLst>
              <a:ext uri="{FF2B5EF4-FFF2-40B4-BE49-F238E27FC236}">
                <a16:creationId xmlns:a16="http://schemas.microsoft.com/office/drawing/2014/main" id="{EC74EECD-E485-40C1-8B18-35F754EC7B53}"/>
              </a:ext>
            </a:extLst>
          </p:cNvPr>
          <p:cNvGraphicFramePr>
            <a:graphicFrameLocks/>
          </p:cNvGraphicFramePr>
          <p:nvPr/>
        </p:nvGraphicFramePr>
        <p:xfrm>
          <a:off x="2594" y="1684944"/>
          <a:ext cx="7890673" cy="5184223"/>
        </p:xfrm>
        <a:graphic>
          <a:graphicData uri="http://schemas.openxmlformats.org/drawingml/2006/chart">
            <c:chart xmlns:c="http://schemas.openxmlformats.org/drawingml/2006/chart" xmlns:r="http://schemas.openxmlformats.org/officeDocument/2006/relationships" r:id="rId3"/>
          </a:graphicData>
        </a:graphic>
      </p:graphicFrame>
      <p:sp>
        <p:nvSpPr>
          <p:cNvPr id="9" name="מציין מיקום תוכן 2"/>
          <p:cNvSpPr txBox="1">
            <a:spLocks/>
          </p:cNvSpPr>
          <p:nvPr/>
        </p:nvSpPr>
        <p:spPr>
          <a:xfrm>
            <a:off x="7257098" y="1653414"/>
            <a:ext cx="4647987" cy="3066070"/>
          </a:xfrm>
          <a:prstGeom prst="rect">
            <a:avLst/>
          </a:prstGeom>
        </p:spPr>
        <p:txBody>
          <a:bodyPr vert="horz" lIns="91440" tIns="45720" rIns="91440" bIns="45720" rtlCol="1">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Clr>
                <a:schemeClr val="accent1"/>
              </a:buClr>
              <a:buFont typeface="Arial" panose="020B0604020202020204" pitchFamily="34" charset="0"/>
              <a:buNone/>
            </a:pPr>
            <a:r>
              <a:rPr lang="he-IL" sz="1800" b="1" dirty="0">
                <a:solidFill>
                  <a:schemeClr val="accent1">
                    <a:lumMod val="75000"/>
                  </a:schemeClr>
                </a:solidFill>
                <a:latin typeface="David" panose="020E0502060401010101" pitchFamily="34" charset="-79"/>
                <a:cs typeface="David" panose="020E0502060401010101" pitchFamily="34" charset="-79"/>
              </a:rPr>
              <a:t>מסקנות:</a:t>
            </a:r>
          </a:p>
          <a:p>
            <a:pPr>
              <a:lnSpc>
                <a:spcPct val="150000"/>
              </a:lnSpc>
              <a:buClr>
                <a:schemeClr val="accent1"/>
              </a:buClr>
            </a:pPr>
            <a:r>
              <a:rPr lang="he-IL" sz="1800" dirty="0">
                <a:solidFill>
                  <a:schemeClr val="accent1">
                    <a:lumMod val="75000"/>
                  </a:schemeClr>
                </a:solidFill>
                <a:latin typeface="David" panose="020E0502060401010101" pitchFamily="34" charset="-79"/>
                <a:cs typeface="David" panose="020E0502060401010101" pitchFamily="34" charset="-79"/>
              </a:rPr>
              <a:t>ניתן לראות שיחסית קיימות לא מעט מטלות המתייחסות למס' משכים רב. </a:t>
            </a:r>
          </a:p>
          <a:p>
            <a:pPr>
              <a:lnSpc>
                <a:spcPct val="150000"/>
              </a:lnSpc>
              <a:buClr>
                <a:schemeClr val="accent1"/>
              </a:buClr>
            </a:pPr>
            <a:r>
              <a:rPr lang="he-IL" sz="1800" dirty="0">
                <a:solidFill>
                  <a:schemeClr val="accent1">
                    <a:lumMod val="75000"/>
                  </a:schemeClr>
                </a:solidFill>
                <a:latin typeface="David" panose="020E0502060401010101" pitchFamily="34" charset="-79"/>
                <a:cs typeface="David" panose="020E0502060401010101" pitchFamily="34" charset="-79"/>
              </a:rPr>
              <a:t>בעבר החניכים נכחו בכלל הקורסים האקדמיים והחליטו באיזה הוא מגיש מטלה אקדמית לציון</a:t>
            </a:r>
            <a:r>
              <a:rPr lang="en-US" sz="1800" dirty="0">
                <a:solidFill>
                  <a:schemeClr val="accent1">
                    <a:lumMod val="75000"/>
                  </a:schemeClr>
                </a:solidFill>
                <a:latin typeface="David" panose="020E0502060401010101" pitchFamily="34" charset="-79"/>
                <a:cs typeface="David" panose="020E0502060401010101" pitchFamily="34" charset="-79"/>
              </a:rPr>
              <a:t> </a:t>
            </a:r>
            <a:br>
              <a:rPr lang="en-US" sz="1800" dirty="0">
                <a:solidFill>
                  <a:schemeClr val="accent1">
                    <a:lumMod val="75000"/>
                  </a:schemeClr>
                </a:solidFill>
                <a:latin typeface="David" panose="020E0502060401010101" pitchFamily="34" charset="-79"/>
                <a:cs typeface="David" panose="020E0502060401010101" pitchFamily="34" charset="-79"/>
              </a:rPr>
            </a:br>
            <a:endParaRPr lang="he-IL" sz="1800" dirty="0">
              <a:solidFill>
                <a:schemeClr val="accent1">
                  <a:lumMod val="75000"/>
                </a:schemeClr>
              </a:solidFill>
              <a:latin typeface="David" panose="020E0502060401010101" pitchFamily="34" charset="-79"/>
              <a:cs typeface="David" panose="020E0502060401010101" pitchFamily="34" charset="-79"/>
            </a:endParaRPr>
          </a:p>
          <a:p>
            <a:pPr marL="0" indent="0">
              <a:lnSpc>
                <a:spcPct val="150000"/>
              </a:lnSpc>
              <a:buClr>
                <a:schemeClr val="accent1"/>
              </a:buClr>
              <a:buFont typeface="Arial" panose="020B0604020202020204" pitchFamily="34" charset="0"/>
              <a:buNone/>
            </a:pPr>
            <a:endParaRPr lang="he-IL" sz="2000" dirty="0">
              <a:solidFill>
                <a:schemeClr val="accent1">
                  <a:lumMod val="75000"/>
                </a:schemeClr>
              </a:solidFill>
              <a:latin typeface="David" panose="020E0502060401010101" pitchFamily="34" charset="-79"/>
              <a:cs typeface="David" panose="020E0502060401010101" pitchFamily="34" charset="-79"/>
            </a:endParaRPr>
          </a:p>
          <a:p>
            <a:pPr>
              <a:buClr>
                <a:schemeClr val="accent1"/>
              </a:buClr>
            </a:pPr>
            <a:endParaRPr lang="he-IL" sz="2000" dirty="0">
              <a:solidFill>
                <a:schemeClr val="accent1">
                  <a:lumMod val="75000"/>
                </a:schemeClr>
              </a:solidFill>
              <a:latin typeface="David" panose="020E0502060401010101" pitchFamily="34" charset="-79"/>
              <a:cs typeface="David" panose="020E0502060401010101" pitchFamily="34" charset="-79"/>
            </a:endParaRPr>
          </a:p>
        </p:txBody>
      </p:sp>
      <p:graphicFrame>
        <p:nvGraphicFramePr>
          <p:cNvPr id="10" name="תרשים 9">
            <a:extLst>
              <a:ext uri="{FF2B5EF4-FFF2-40B4-BE49-F238E27FC236}">
                <a16:creationId xmlns:a16="http://schemas.microsoft.com/office/drawing/2014/main" id="{7B2EAE06-DBD4-441E-9DCC-C7BE75FFF9D6}"/>
              </a:ext>
            </a:extLst>
          </p:cNvPr>
          <p:cNvGraphicFramePr>
            <a:graphicFrameLocks/>
          </p:cNvGraphicFramePr>
          <p:nvPr>
            <p:extLst/>
          </p:nvPr>
        </p:nvGraphicFramePr>
        <p:xfrm>
          <a:off x="144189" y="1818291"/>
          <a:ext cx="6971314" cy="470277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4105339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כותרת 1"/>
          <p:cNvSpPr>
            <a:spLocks noGrp="1"/>
          </p:cNvSpPr>
          <p:nvPr>
            <p:ph type="title" idx="4294967295"/>
          </p:nvPr>
        </p:nvSpPr>
        <p:spPr>
          <a:xfrm>
            <a:off x="877528" y="186327"/>
            <a:ext cx="10515600" cy="1325563"/>
          </a:xfrm>
        </p:spPr>
        <p:txBody>
          <a:bodyPr>
            <a:normAutofit/>
          </a:bodyPr>
          <a:lstStyle/>
          <a:p>
            <a:pPr algn="ctr"/>
            <a:r>
              <a:rPr lang="he-IL"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ניתוח מ"ד- תוכן בזיקה צבאית</a:t>
            </a:r>
            <a:endParaRPr lang="he-IL" sz="36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6" name="תרשים 5">
            <a:extLst>
              <a:ext uri="{FF2B5EF4-FFF2-40B4-BE49-F238E27FC236}">
                <a16:creationId xmlns:a16="http://schemas.microsoft.com/office/drawing/2014/main" id="{81153FDF-1905-4F0F-96E0-F46C635A67CB}"/>
              </a:ext>
            </a:extLst>
          </p:cNvPr>
          <p:cNvGraphicFramePr>
            <a:graphicFrameLocks/>
          </p:cNvGraphicFramePr>
          <p:nvPr/>
        </p:nvGraphicFramePr>
        <p:xfrm>
          <a:off x="-1" y="2417379"/>
          <a:ext cx="6600497" cy="4424087"/>
        </p:xfrm>
        <a:graphic>
          <a:graphicData uri="http://schemas.openxmlformats.org/drawingml/2006/chart">
            <c:chart xmlns:c="http://schemas.openxmlformats.org/drawingml/2006/chart" xmlns:r="http://schemas.openxmlformats.org/officeDocument/2006/relationships" r:id="rId2"/>
          </a:graphicData>
        </a:graphic>
      </p:graphicFrame>
      <p:sp>
        <p:nvSpPr>
          <p:cNvPr id="9" name="מציין מיקום תוכן 2"/>
          <p:cNvSpPr txBox="1">
            <a:spLocks/>
          </p:cNvSpPr>
          <p:nvPr/>
        </p:nvSpPr>
        <p:spPr>
          <a:xfrm>
            <a:off x="6600496" y="1653414"/>
            <a:ext cx="5304589" cy="2570028"/>
          </a:xfrm>
          <a:prstGeom prst="rect">
            <a:avLst/>
          </a:prstGeom>
        </p:spPr>
        <p:txBody>
          <a:bodyPr vert="horz" lIns="91440" tIns="45720" rIns="91440" bIns="45720" rtlCol="1">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Clr>
                <a:schemeClr val="accent1"/>
              </a:buClr>
              <a:buFont typeface="Arial" panose="020B0604020202020204" pitchFamily="34" charset="0"/>
              <a:buNone/>
            </a:pPr>
            <a:r>
              <a:rPr lang="he-IL" sz="1800" b="1" dirty="0">
                <a:solidFill>
                  <a:schemeClr val="accent1">
                    <a:lumMod val="75000"/>
                  </a:schemeClr>
                </a:solidFill>
                <a:latin typeface="David" panose="020E0502060401010101" pitchFamily="34" charset="-79"/>
                <a:cs typeface="David" panose="020E0502060401010101" pitchFamily="34" charset="-79"/>
              </a:rPr>
              <a:t>מסקנות:</a:t>
            </a:r>
          </a:p>
          <a:p>
            <a:pPr>
              <a:lnSpc>
                <a:spcPct val="150000"/>
              </a:lnSpc>
              <a:buClr>
                <a:schemeClr val="accent1"/>
              </a:buClr>
            </a:pPr>
            <a:r>
              <a:rPr lang="he-IL" sz="1800" dirty="0">
                <a:solidFill>
                  <a:schemeClr val="accent1">
                    <a:lumMod val="75000"/>
                  </a:schemeClr>
                </a:solidFill>
                <a:latin typeface="David" panose="020E0502060401010101" pitchFamily="34" charset="-79"/>
                <a:cs typeface="David" panose="020E0502060401010101" pitchFamily="34" charset="-79"/>
              </a:rPr>
              <a:t>ניתן לראות </a:t>
            </a:r>
            <a:r>
              <a:rPr lang="he-IL" sz="1800" dirty="0" err="1">
                <a:solidFill>
                  <a:schemeClr val="accent1">
                    <a:lumMod val="75000"/>
                  </a:schemeClr>
                </a:solidFill>
                <a:latin typeface="David" panose="020E0502060401010101" pitchFamily="34" charset="-79"/>
                <a:cs typeface="David" panose="020E0502060401010101" pitchFamily="34" charset="-79"/>
              </a:rPr>
              <a:t>שמב"ל</a:t>
            </a:r>
            <a:r>
              <a:rPr lang="he-IL" sz="1800" dirty="0">
                <a:solidFill>
                  <a:schemeClr val="accent1">
                    <a:lumMod val="75000"/>
                  </a:schemeClr>
                </a:solidFill>
                <a:latin typeface="David" panose="020E0502060401010101" pitchFamily="34" charset="-79"/>
                <a:cs typeface="David" panose="020E0502060401010101" pitchFamily="34" charset="-79"/>
              </a:rPr>
              <a:t> </a:t>
            </a:r>
            <a:r>
              <a:rPr lang="he-IL" sz="1800" b="1" dirty="0">
                <a:solidFill>
                  <a:schemeClr val="accent1">
                    <a:lumMod val="75000"/>
                  </a:schemeClr>
                </a:solidFill>
                <a:latin typeface="David" panose="020E0502060401010101" pitchFamily="34" charset="-79"/>
                <a:cs typeface="David" panose="020E0502060401010101" pitchFamily="34" charset="-79"/>
              </a:rPr>
              <a:t>ב- 50% מהזמן </a:t>
            </a:r>
            <a:r>
              <a:rPr lang="he-IL" sz="1800" dirty="0">
                <a:solidFill>
                  <a:schemeClr val="accent1">
                    <a:lumMod val="75000"/>
                  </a:schemeClr>
                </a:solidFill>
                <a:latin typeface="David" panose="020E0502060401010101" pitchFamily="34" charset="-79"/>
                <a:cs typeface="David" panose="020E0502060401010101" pitchFamily="34" charset="-79"/>
              </a:rPr>
              <a:t>נוגע בתכנים צבאיים (הגנה לאומית)- בזיקה מלאה או חלקית. </a:t>
            </a:r>
          </a:p>
          <a:p>
            <a:pPr>
              <a:lnSpc>
                <a:spcPct val="150000"/>
              </a:lnSpc>
              <a:buClr>
                <a:schemeClr val="accent1"/>
              </a:buClr>
            </a:pPr>
            <a:endParaRPr lang="he-IL" sz="1800" dirty="0">
              <a:solidFill>
                <a:schemeClr val="accent1">
                  <a:lumMod val="75000"/>
                </a:schemeClr>
              </a:solidFill>
              <a:latin typeface="David" panose="020E0502060401010101" pitchFamily="34" charset="-79"/>
              <a:cs typeface="David" panose="020E0502060401010101" pitchFamily="34" charset="-79"/>
            </a:endParaRPr>
          </a:p>
          <a:p>
            <a:pPr marL="0" indent="0">
              <a:lnSpc>
                <a:spcPct val="150000"/>
              </a:lnSpc>
              <a:buClr>
                <a:schemeClr val="accent1"/>
              </a:buClr>
              <a:buFont typeface="Arial" panose="020B0604020202020204" pitchFamily="34" charset="0"/>
              <a:buNone/>
            </a:pPr>
            <a:endParaRPr lang="he-IL" sz="2000" dirty="0">
              <a:solidFill>
                <a:schemeClr val="accent1">
                  <a:lumMod val="75000"/>
                </a:schemeClr>
              </a:solidFill>
              <a:latin typeface="David" panose="020E0502060401010101" pitchFamily="34" charset="-79"/>
              <a:cs typeface="David" panose="020E0502060401010101" pitchFamily="34" charset="-79"/>
            </a:endParaRPr>
          </a:p>
          <a:p>
            <a:pPr>
              <a:buClr>
                <a:schemeClr val="accent1"/>
              </a:buClr>
            </a:pPr>
            <a:endParaRPr lang="he-IL" sz="2000" dirty="0">
              <a:solidFill>
                <a:schemeClr val="accent1">
                  <a:lumMod val="75000"/>
                </a:schemeClr>
              </a:solidFill>
              <a:latin typeface="David" panose="020E0502060401010101" pitchFamily="34" charset="-79"/>
              <a:cs typeface="David" panose="020E0502060401010101" pitchFamily="34" charset="-79"/>
            </a:endParaRPr>
          </a:p>
        </p:txBody>
      </p:sp>
      <p:graphicFrame>
        <p:nvGraphicFramePr>
          <p:cNvPr id="7" name="תרשים 6">
            <a:extLst>
              <a:ext uri="{FF2B5EF4-FFF2-40B4-BE49-F238E27FC236}">
                <a16:creationId xmlns:a16="http://schemas.microsoft.com/office/drawing/2014/main" id="{4AA35208-2ABE-459B-AA29-F1DF9F9FE0AB}"/>
              </a:ext>
            </a:extLst>
          </p:cNvPr>
          <p:cNvGraphicFramePr>
            <a:graphicFrameLocks/>
          </p:cNvGraphicFramePr>
          <p:nvPr>
            <p:extLst/>
          </p:nvPr>
        </p:nvGraphicFramePr>
        <p:xfrm>
          <a:off x="0" y="1653415"/>
          <a:ext cx="6957848" cy="518805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5360642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כותרת 1"/>
          <p:cNvSpPr>
            <a:spLocks noGrp="1"/>
          </p:cNvSpPr>
          <p:nvPr>
            <p:ph type="title" idx="4294967295"/>
          </p:nvPr>
        </p:nvSpPr>
        <p:spPr>
          <a:xfrm>
            <a:off x="877528" y="186327"/>
            <a:ext cx="10515600" cy="1325563"/>
          </a:xfrm>
        </p:spPr>
        <p:txBody>
          <a:bodyPr>
            <a:normAutofit/>
          </a:bodyPr>
          <a:lstStyle/>
          <a:p>
            <a:pPr algn="ctr"/>
            <a:r>
              <a:rPr lang="he-IL"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ניתוח מ"ד- עומס בין עונות</a:t>
            </a:r>
            <a:endParaRPr lang="he-IL" sz="36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3" name="מציין מיקום תוכן 2"/>
          <p:cNvSpPr>
            <a:spLocks noGrp="1"/>
          </p:cNvSpPr>
          <p:nvPr>
            <p:ph idx="4294967295"/>
          </p:nvPr>
        </p:nvSpPr>
        <p:spPr>
          <a:xfrm>
            <a:off x="2237210" y="1653414"/>
            <a:ext cx="9667875" cy="2570028"/>
          </a:xfrm>
        </p:spPr>
        <p:txBody>
          <a:bodyPr>
            <a:noAutofit/>
          </a:bodyPr>
          <a:lstStyle/>
          <a:p>
            <a:pPr marL="0" indent="0">
              <a:lnSpc>
                <a:spcPct val="150000"/>
              </a:lnSpc>
              <a:buClr>
                <a:schemeClr val="accent1"/>
              </a:buClr>
              <a:buNone/>
            </a:pPr>
            <a:r>
              <a:rPr lang="he-IL" sz="1800" b="1" dirty="0">
                <a:solidFill>
                  <a:schemeClr val="accent1">
                    <a:lumMod val="75000"/>
                  </a:schemeClr>
                </a:solidFill>
                <a:latin typeface="David" panose="020E0502060401010101" pitchFamily="34" charset="-79"/>
                <a:cs typeface="David" panose="020E0502060401010101" pitchFamily="34" charset="-79"/>
              </a:rPr>
              <a:t>מסקנות:</a:t>
            </a:r>
          </a:p>
          <a:p>
            <a:pPr>
              <a:lnSpc>
                <a:spcPct val="150000"/>
              </a:lnSpc>
              <a:buClr>
                <a:schemeClr val="accent1"/>
              </a:buClr>
            </a:pPr>
            <a:r>
              <a:rPr lang="he-IL" sz="1800" dirty="0">
                <a:solidFill>
                  <a:schemeClr val="accent1">
                    <a:lumMod val="75000"/>
                  </a:schemeClr>
                </a:solidFill>
                <a:latin typeface="David" panose="020E0502060401010101" pitchFamily="34" charset="-79"/>
                <a:cs typeface="David" panose="020E0502060401010101" pitchFamily="34" charset="-79"/>
              </a:rPr>
              <a:t>?</a:t>
            </a:r>
          </a:p>
          <a:p>
            <a:pPr>
              <a:lnSpc>
                <a:spcPct val="150000"/>
              </a:lnSpc>
              <a:buClr>
                <a:schemeClr val="accent1"/>
              </a:buClr>
            </a:pPr>
            <a:endParaRPr lang="he-IL" sz="1800" dirty="0">
              <a:solidFill>
                <a:schemeClr val="accent1">
                  <a:lumMod val="75000"/>
                </a:schemeClr>
              </a:solidFill>
              <a:latin typeface="David" panose="020E0502060401010101" pitchFamily="34" charset="-79"/>
              <a:cs typeface="David" panose="020E0502060401010101" pitchFamily="34" charset="-79"/>
            </a:endParaRPr>
          </a:p>
          <a:p>
            <a:pPr marL="0" indent="0">
              <a:lnSpc>
                <a:spcPct val="150000"/>
              </a:lnSpc>
              <a:buClr>
                <a:schemeClr val="accent1"/>
              </a:buClr>
              <a:buNone/>
            </a:pPr>
            <a:endParaRPr lang="he-IL" sz="2000" dirty="0">
              <a:solidFill>
                <a:schemeClr val="accent1">
                  <a:lumMod val="75000"/>
                </a:schemeClr>
              </a:solidFill>
              <a:latin typeface="David" panose="020E0502060401010101" pitchFamily="34" charset="-79"/>
              <a:cs typeface="David" panose="020E0502060401010101" pitchFamily="34" charset="-79"/>
            </a:endParaRPr>
          </a:p>
          <a:p>
            <a:pPr>
              <a:buClr>
                <a:schemeClr val="accent1"/>
              </a:buClr>
            </a:pPr>
            <a:endParaRPr lang="he-IL" sz="2000" dirty="0">
              <a:solidFill>
                <a:schemeClr val="accent1">
                  <a:lumMod val="75000"/>
                </a:schemeClr>
              </a:solidFill>
              <a:latin typeface="David" panose="020E0502060401010101" pitchFamily="34" charset="-79"/>
              <a:cs typeface="David" panose="020E0502060401010101" pitchFamily="34" charset="-79"/>
            </a:endParaRPr>
          </a:p>
        </p:txBody>
      </p:sp>
      <p:graphicFrame>
        <p:nvGraphicFramePr>
          <p:cNvPr id="6" name="תרשים 5">
            <a:extLst>
              <a:ext uri="{FF2B5EF4-FFF2-40B4-BE49-F238E27FC236}">
                <a16:creationId xmlns:a16="http://schemas.microsoft.com/office/drawing/2014/main" id="{81153FDF-1905-4F0F-96E0-F46C635A67CB}"/>
              </a:ext>
            </a:extLst>
          </p:cNvPr>
          <p:cNvGraphicFramePr>
            <a:graphicFrameLocks/>
          </p:cNvGraphicFramePr>
          <p:nvPr/>
        </p:nvGraphicFramePr>
        <p:xfrm>
          <a:off x="-1" y="2417379"/>
          <a:ext cx="6600497" cy="442408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תרשים 7">
            <a:extLst>
              <a:ext uri="{FF2B5EF4-FFF2-40B4-BE49-F238E27FC236}">
                <a16:creationId xmlns:a16="http://schemas.microsoft.com/office/drawing/2014/main" id="{EC74EECD-E485-40C1-8B18-35F754EC7B53}"/>
              </a:ext>
            </a:extLst>
          </p:cNvPr>
          <p:cNvGraphicFramePr>
            <a:graphicFrameLocks/>
          </p:cNvGraphicFramePr>
          <p:nvPr>
            <p:extLst/>
          </p:nvPr>
        </p:nvGraphicFramePr>
        <p:xfrm>
          <a:off x="-819526" y="2037310"/>
          <a:ext cx="7890673" cy="518422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2876209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כותרת 1"/>
          <p:cNvSpPr>
            <a:spLocks noGrp="1"/>
          </p:cNvSpPr>
          <p:nvPr>
            <p:ph type="title" idx="4294967295"/>
          </p:nvPr>
        </p:nvSpPr>
        <p:spPr>
          <a:xfrm>
            <a:off x="877528" y="186327"/>
            <a:ext cx="10515600" cy="1325563"/>
          </a:xfrm>
        </p:spPr>
        <p:txBody>
          <a:bodyPr>
            <a:normAutofit/>
          </a:bodyPr>
          <a:lstStyle/>
          <a:p>
            <a:pPr algn="ctr"/>
            <a:r>
              <a:rPr lang="he-IL"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ניתוח מ"ד- שיטות הלימוד</a:t>
            </a:r>
            <a:endParaRPr lang="he-IL" sz="36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6" name="תרשים 5">
            <a:extLst>
              <a:ext uri="{FF2B5EF4-FFF2-40B4-BE49-F238E27FC236}">
                <a16:creationId xmlns:a16="http://schemas.microsoft.com/office/drawing/2014/main" id="{81153FDF-1905-4F0F-96E0-F46C635A67CB}"/>
              </a:ext>
            </a:extLst>
          </p:cNvPr>
          <p:cNvGraphicFramePr>
            <a:graphicFrameLocks/>
          </p:cNvGraphicFramePr>
          <p:nvPr/>
        </p:nvGraphicFramePr>
        <p:xfrm>
          <a:off x="-1" y="2417379"/>
          <a:ext cx="6600497" cy="442408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תרשים 7">
            <a:extLst>
              <a:ext uri="{FF2B5EF4-FFF2-40B4-BE49-F238E27FC236}">
                <a16:creationId xmlns:a16="http://schemas.microsoft.com/office/drawing/2014/main" id="{EC74EECD-E485-40C1-8B18-35F754EC7B53}"/>
              </a:ext>
            </a:extLst>
          </p:cNvPr>
          <p:cNvGraphicFramePr>
            <a:graphicFrameLocks/>
          </p:cNvGraphicFramePr>
          <p:nvPr/>
        </p:nvGraphicFramePr>
        <p:xfrm>
          <a:off x="2594" y="1684944"/>
          <a:ext cx="7890673" cy="5184223"/>
        </p:xfrm>
        <a:graphic>
          <a:graphicData uri="http://schemas.openxmlformats.org/drawingml/2006/chart">
            <c:chart xmlns:c="http://schemas.openxmlformats.org/drawingml/2006/chart" xmlns:r="http://schemas.openxmlformats.org/officeDocument/2006/relationships" r:id="rId3"/>
          </a:graphicData>
        </a:graphic>
      </p:graphicFrame>
      <p:sp>
        <p:nvSpPr>
          <p:cNvPr id="9" name="מציין מיקום תוכן 2"/>
          <p:cNvSpPr txBox="1">
            <a:spLocks/>
          </p:cNvSpPr>
          <p:nvPr/>
        </p:nvSpPr>
        <p:spPr>
          <a:xfrm>
            <a:off x="6833419" y="1653414"/>
            <a:ext cx="5071666" cy="2570028"/>
          </a:xfrm>
          <a:prstGeom prst="rect">
            <a:avLst/>
          </a:prstGeom>
        </p:spPr>
        <p:txBody>
          <a:bodyPr vert="horz" lIns="91440" tIns="45720" rIns="91440" bIns="45720" rtlCol="1">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Clr>
                <a:schemeClr val="accent1"/>
              </a:buClr>
              <a:buFont typeface="Arial" panose="020B0604020202020204" pitchFamily="34" charset="0"/>
              <a:buNone/>
            </a:pPr>
            <a:r>
              <a:rPr lang="he-IL" sz="1800" b="1" dirty="0">
                <a:solidFill>
                  <a:schemeClr val="accent1">
                    <a:lumMod val="75000"/>
                  </a:schemeClr>
                </a:solidFill>
                <a:latin typeface="David" panose="020E0502060401010101" pitchFamily="34" charset="-79"/>
                <a:cs typeface="David" panose="020E0502060401010101" pitchFamily="34" charset="-79"/>
              </a:rPr>
              <a:t>מסקנות:</a:t>
            </a:r>
          </a:p>
          <a:p>
            <a:pPr>
              <a:lnSpc>
                <a:spcPct val="150000"/>
              </a:lnSpc>
              <a:buClr>
                <a:schemeClr val="accent1"/>
              </a:buClr>
            </a:pPr>
            <a:r>
              <a:rPr lang="he-IL" sz="1800" b="1" dirty="0">
                <a:solidFill>
                  <a:schemeClr val="accent1">
                    <a:lumMod val="75000"/>
                  </a:schemeClr>
                </a:solidFill>
                <a:latin typeface="David" panose="020E0502060401010101" pitchFamily="34" charset="-79"/>
                <a:cs typeface="David" panose="020E0502060401010101" pitchFamily="34" charset="-79"/>
              </a:rPr>
              <a:t>למידה כקורס </a:t>
            </a:r>
            <a:r>
              <a:rPr lang="he-IL" sz="1800" dirty="0">
                <a:solidFill>
                  <a:schemeClr val="accent1">
                    <a:lumMod val="75000"/>
                  </a:schemeClr>
                </a:solidFill>
                <a:latin typeface="David" panose="020E0502060401010101" pitchFamily="34" charset="-79"/>
                <a:cs typeface="David" panose="020E0502060401010101" pitchFamily="34" charset="-79"/>
              </a:rPr>
              <a:t>(מליאה</a:t>
            </a:r>
            <a:r>
              <a:rPr lang="en-US" sz="1800" dirty="0">
                <a:solidFill>
                  <a:schemeClr val="accent1">
                    <a:lumMod val="75000"/>
                  </a:schemeClr>
                </a:solidFill>
                <a:latin typeface="David" panose="020E0502060401010101" pitchFamily="34" charset="-79"/>
                <a:cs typeface="David" panose="020E0502060401010101" pitchFamily="34" charset="-79"/>
              </a:rPr>
              <a:t>/</a:t>
            </a:r>
            <a:r>
              <a:rPr lang="he-IL" sz="1800" dirty="0">
                <a:solidFill>
                  <a:schemeClr val="accent1">
                    <a:lumMod val="75000"/>
                  </a:schemeClr>
                </a:solidFill>
                <a:latin typeface="David" panose="020E0502060401010101" pitchFamily="34" charset="-79"/>
                <a:cs typeface="David" panose="020E0502060401010101" pitchFamily="34" charset="-79"/>
              </a:rPr>
              <a:t>סיור) הינה 65% מכלל הלמידה</a:t>
            </a:r>
          </a:p>
          <a:p>
            <a:pPr>
              <a:lnSpc>
                <a:spcPct val="150000"/>
              </a:lnSpc>
              <a:buClr>
                <a:schemeClr val="accent1"/>
              </a:buClr>
            </a:pPr>
            <a:r>
              <a:rPr lang="he-IL" sz="1800" dirty="0">
                <a:solidFill>
                  <a:schemeClr val="accent1">
                    <a:lumMod val="75000"/>
                  </a:schemeClr>
                </a:solidFill>
                <a:latin typeface="David" panose="020E0502060401010101" pitchFamily="34" charset="-79"/>
                <a:cs typeface="David" panose="020E0502060401010101" pitchFamily="34" charset="-79"/>
              </a:rPr>
              <a:t>למידה </a:t>
            </a:r>
            <a:r>
              <a:rPr lang="he-IL" sz="1800" u="sng" dirty="0">
                <a:solidFill>
                  <a:schemeClr val="accent1">
                    <a:lumMod val="75000"/>
                  </a:schemeClr>
                </a:solidFill>
                <a:latin typeface="David" panose="020E0502060401010101" pitchFamily="34" charset="-79"/>
                <a:cs typeface="David" panose="020E0502060401010101" pitchFamily="34" charset="-79"/>
              </a:rPr>
              <a:t>בקבוצה</a:t>
            </a:r>
            <a:r>
              <a:rPr lang="he-IL" sz="1800" dirty="0">
                <a:solidFill>
                  <a:schemeClr val="accent1">
                    <a:lumMod val="75000"/>
                  </a:schemeClr>
                </a:solidFill>
                <a:latin typeface="David" panose="020E0502060401010101" pitchFamily="34" charset="-79"/>
                <a:cs typeface="David" panose="020E0502060401010101" pitchFamily="34" charset="-79"/>
              </a:rPr>
              <a:t> (סדנא, סימולציה וכו') </a:t>
            </a:r>
            <a:r>
              <a:rPr lang="he-IL" sz="1800" b="1" dirty="0">
                <a:solidFill>
                  <a:schemeClr val="accent1">
                    <a:lumMod val="75000"/>
                  </a:schemeClr>
                </a:solidFill>
                <a:latin typeface="David" panose="020E0502060401010101" pitchFamily="34" charset="-79"/>
                <a:cs typeface="David" panose="020E0502060401010101" pitchFamily="34" charset="-79"/>
              </a:rPr>
              <a:t>כפולה בהיקף המשכים</a:t>
            </a:r>
            <a:r>
              <a:rPr lang="he-IL" sz="1800" dirty="0">
                <a:solidFill>
                  <a:schemeClr val="accent1">
                    <a:lumMod val="75000"/>
                  </a:schemeClr>
                </a:solidFill>
                <a:latin typeface="David" panose="020E0502060401010101" pitchFamily="34" charset="-79"/>
                <a:cs typeface="David" panose="020E0502060401010101" pitchFamily="34" charset="-79"/>
              </a:rPr>
              <a:t> מלימוד </a:t>
            </a:r>
            <a:r>
              <a:rPr lang="he-IL" sz="1800" u="sng" dirty="0">
                <a:solidFill>
                  <a:schemeClr val="accent1">
                    <a:lumMod val="75000"/>
                  </a:schemeClr>
                </a:solidFill>
                <a:latin typeface="David" panose="020E0502060401010101" pitchFamily="34" charset="-79"/>
                <a:cs typeface="David" panose="020E0502060401010101" pitchFamily="34" charset="-79"/>
              </a:rPr>
              <a:t>בצוותים</a:t>
            </a:r>
            <a:r>
              <a:rPr lang="he-IL" sz="1800" dirty="0">
                <a:solidFill>
                  <a:schemeClr val="accent1">
                    <a:lumMod val="75000"/>
                  </a:schemeClr>
                </a:solidFill>
                <a:latin typeface="David" panose="020E0502060401010101" pitchFamily="34" charset="-79"/>
                <a:cs typeface="David" panose="020E0502060401010101" pitchFamily="34" charset="-79"/>
              </a:rPr>
              <a:t> האורגניים. יחד הם מהווים כ- 20% משיטות הלימוד</a:t>
            </a:r>
          </a:p>
          <a:p>
            <a:pPr>
              <a:lnSpc>
                <a:spcPct val="150000"/>
              </a:lnSpc>
              <a:buClr>
                <a:schemeClr val="accent1"/>
              </a:buClr>
            </a:pPr>
            <a:r>
              <a:rPr lang="he-IL" sz="1800" b="1" dirty="0">
                <a:solidFill>
                  <a:schemeClr val="accent1">
                    <a:lumMod val="75000"/>
                  </a:schemeClr>
                </a:solidFill>
                <a:latin typeface="David" panose="020E0502060401010101" pitchFamily="34" charset="-79"/>
                <a:cs typeface="David" panose="020E0502060401010101" pitchFamily="34" charset="-79"/>
              </a:rPr>
              <a:t>למידה עצמית </a:t>
            </a:r>
            <a:r>
              <a:rPr lang="he-IL" sz="1800" dirty="0">
                <a:solidFill>
                  <a:schemeClr val="accent1">
                    <a:lumMod val="75000"/>
                  </a:schemeClr>
                </a:solidFill>
                <a:latin typeface="David" panose="020E0502060401010101" pitchFamily="34" charset="-79"/>
                <a:cs typeface="David" panose="020E0502060401010101" pitchFamily="34" charset="-79"/>
              </a:rPr>
              <a:t>מהווה 20% מנתח שיטות הלימוד</a:t>
            </a:r>
          </a:p>
          <a:p>
            <a:pPr>
              <a:lnSpc>
                <a:spcPct val="150000"/>
              </a:lnSpc>
              <a:buClr>
                <a:schemeClr val="accent1"/>
              </a:buClr>
            </a:pPr>
            <a:endParaRPr lang="he-IL" sz="1800" dirty="0">
              <a:solidFill>
                <a:schemeClr val="accent1">
                  <a:lumMod val="75000"/>
                </a:schemeClr>
              </a:solidFill>
              <a:latin typeface="David" panose="020E0502060401010101" pitchFamily="34" charset="-79"/>
              <a:cs typeface="David" panose="020E0502060401010101" pitchFamily="34" charset="-79"/>
            </a:endParaRPr>
          </a:p>
          <a:p>
            <a:pPr>
              <a:lnSpc>
                <a:spcPct val="150000"/>
              </a:lnSpc>
              <a:buClr>
                <a:schemeClr val="accent1"/>
              </a:buClr>
            </a:pPr>
            <a:endParaRPr lang="he-IL" sz="1800" dirty="0">
              <a:solidFill>
                <a:schemeClr val="accent1">
                  <a:lumMod val="75000"/>
                </a:schemeClr>
              </a:solidFill>
              <a:latin typeface="David" panose="020E0502060401010101" pitchFamily="34" charset="-79"/>
              <a:cs typeface="David" panose="020E0502060401010101" pitchFamily="34" charset="-79"/>
            </a:endParaRPr>
          </a:p>
          <a:p>
            <a:pPr marL="0" indent="0">
              <a:lnSpc>
                <a:spcPct val="150000"/>
              </a:lnSpc>
              <a:buClr>
                <a:schemeClr val="accent1"/>
              </a:buClr>
              <a:buFont typeface="Arial" panose="020B0604020202020204" pitchFamily="34" charset="0"/>
              <a:buNone/>
            </a:pPr>
            <a:endParaRPr lang="he-IL" sz="2000" dirty="0">
              <a:solidFill>
                <a:schemeClr val="accent1">
                  <a:lumMod val="75000"/>
                </a:schemeClr>
              </a:solidFill>
              <a:latin typeface="David" panose="020E0502060401010101" pitchFamily="34" charset="-79"/>
              <a:cs typeface="David" panose="020E0502060401010101" pitchFamily="34" charset="-79"/>
            </a:endParaRPr>
          </a:p>
          <a:p>
            <a:pPr>
              <a:buClr>
                <a:schemeClr val="accent1"/>
              </a:buClr>
            </a:pPr>
            <a:endParaRPr lang="he-IL" sz="2000" dirty="0">
              <a:solidFill>
                <a:schemeClr val="accent1">
                  <a:lumMod val="75000"/>
                </a:schemeClr>
              </a:solidFill>
              <a:latin typeface="David" panose="020E0502060401010101" pitchFamily="34" charset="-79"/>
              <a:cs typeface="David" panose="020E0502060401010101" pitchFamily="34" charset="-79"/>
            </a:endParaRPr>
          </a:p>
        </p:txBody>
      </p:sp>
      <p:graphicFrame>
        <p:nvGraphicFramePr>
          <p:cNvPr id="10" name="תרשים 9">
            <a:extLst>
              <a:ext uri="{FF2B5EF4-FFF2-40B4-BE49-F238E27FC236}">
                <a16:creationId xmlns:a16="http://schemas.microsoft.com/office/drawing/2014/main" id="{DAB023E6-CA6C-4E08-91B6-7CAA828DA773}"/>
              </a:ext>
            </a:extLst>
          </p:cNvPr>
          <p:cNvGraphicFramePr>
            <a:graphicFrameLocks/>
          </p:cNvGraphicFramePr>
          <p:nvPr>
            <p:extLst/>
          </p:nvPr>
        </p:nvGraphicFramePr>
        <p:xfrm>
          <a:off x="-1" y="1653414"/>
          <a:ext cx="7031422" cy="510969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101938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כותרת 1"/>
          <p:cNvSpPr>
            <a:spLocks noGrp="1"/>
          </p:cNvSpPr>
          <p:nvPr>
            <p:ph type="title" idx="4294967295"/>
          </p:nvPr>
        </p:nvSpPr>
        <p:spPr>
          <a:xfrm>
            <a:off x="877528" y="186327"/>
            <a:ext cx="10515600" cy="1325563"/>
          </a:xfrm>
        </p:spPr>
        <p:txBody>
          <a:bodyPr/>
          <a:lstStyle/>
          <a:p>
            <a:pPr algn="ctr"/>
            <a:r>
              <a:rPr lang="he-IL"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מתכונת הלימוד במב"ל</a:t>
            </a:r>
          </a:p>
        </p:txBody>
      </p:sp>
      <p:sp>
        <p:nvSpPr>
          <p:cNvPr id="3" name="מלבן מעוגל 84"/>
          <p:cNvSpPr/>
          <p:nvPr/>
        </p:nvSpPr>
        <p:spPr>
          <a:xfrm>
            <a:off x="9084424" y="2110274"/>
            <a:ext cx="828000" cy="3168352"/>
          </a:xfrm>
          <a:prstGeom prst="roundRect">
            <a:avLst/>
          </a:prstGeom>
        </p:spPr>
        <p:style>
          <a:lnRef idx="2">
            <a:schemeClr val="accent2"/>
          </a:lnRef>
          <a:fillRef idx="1">
            <a:schemeClr val="lt1"/>
          </a:fillRef>
          <a:effectRef idx="0">
            <a:schemeClr val="accent2"/>
          </a:effectRef>
          <a:fontRef idx="minor">
            <a:schemeClr val="dk1"/>
          </a:fontRef>
        </p:style>
        <p:txBody>
          <a:bodyPr rtlCol="1" anchor="ctr"/>
          <a:lstStyle/>
          <a:p>
            <a:pPr algn="ctr"/>
            <a:endParaRPr lang="he-IL"/>
          </a:p>
        </p:txBody>
      </p:sp>
      <p:sp>
        <p:nvSpPr>
          <p:cNvPr id="4" name="מלבן מעוגל 73"/>
          <p:cNvSpPr/>
          <p:nvPr/>
        </p:nvSpPr>
        <p:spPr>
          <a:xfrm>
            <a:off x="5496529" y="2110274"/>
            <a:ext cx="825120" cy="3168352"/>
          </a:xfrm>
          <a:prstGeom prst="roundRect">
            <a:avLst/>
          </a:prstGeom>
        </p:spPr>
        <p:style>
          <a:lnRef idx="2">
            <a:schemeClr val="accent2"/>
          </a:lnRef>
          <a:fillRef idx="1">
            <a:schemeClr val="lt1"/>
          </a:fillRef>
          <a:effectRef idx="0">
            <a:schemeClr val="accent2"/>
          </a:effectRef>
          <a:fontRef idx="minor">
            <a:schemeClr val="dk1"/>
          </a:fontRef>
        </p:style>
        <p:txBody>
          <a:bodyPr rtlCol="1" anchor="ctr"/>
          <a:lstStyle/>
          <a:p>
            <a:pPr algn="ctr"/>
            <a:endParaRPr lang="he-IL"/>
          </a:p>
        </p:txBody>
      </p:sp>
      <p:sp>
        <p:nvSpPr>
          <p:cNvPr id="5" name="מלבן מעוגל 1"/>
          <p:cNvSpPr/>
          <p:nvPr/>
        </p:nvSpPr>
        <p:spPr>
          <a:xfrm>
            <a:off x="2171776" y="2110274"/>
            <a:ext cx="1728000" cy="3168352"/>
          </a:xfrm>
          <a:prstGeom prst="roundRect">
            <a:avLst/>
          </a:prstGeom>
        </p:spPr>
        <p:style>
          <a:lnRef idx="2">
            <a:schemeClr val="accent2"/>
          </a:lnRef>
          <a:fillRef idx="1">
            <a:schemeClr val="lt1"/>
          </a:fillRef>
          <a:effectRef idx="0">
            <a:schemeClr val="accent2"/>
          </a:effectRef>
          <a:fontRef idx="minor">
            <a:schemeClr val="dk1"/>
          </a:fontRef>
        </p:style>
        <p:txBody>
          <a:bodyPr rtlCol="1" anchor="ctr"/>
          <a:lstStyle/>
          <a:p>
            <a:pPr algn="ctr"/>
            <a:endParaRPr lang="he-IL"/>
          </a:p>
        </p:txBody>
      </p:sp>
      <p:sp>
        <p:nvSpPr>
          <p:cNvPr id="6" name="אליפסה 5"/>
          <p:cNvSpPr/>
          <p:nvPr/>
        </p:nvSpPr>
        <p:spPr>
          <a:xfrm>
            <a:off x="3580866" y="3560084"/>
            <a:ext cx="216000" cy="216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base">
              <a:spcBef>
                <a:spcPct val="0"/>
              </a:spcBef>
              <a:spcAft>
                <a:spcPct val="0"/>
              </a:spcAft>
            </a:pPr>
            <a:r>
              <a:rPr lang="he-IL" sz="1200" b="1" dirty="0">
                <a:solidFill>
                  <a:prstClr val="white"/>
                </a:solidFill>
                <a:latin typeface="David" panose="020E0502060401010101" pitchFamily="34" charset="-79"/>
                <a:cs typeface="David" panose="020E0502060401010101" pitchFamily="34" charset="-79"/>
              </a:rPr>
              <a:t>א</a:t>
            </a:r>
          </a:p>
        </p:txBody>
      </p:sp>
      <p:sp>
        <p:nvSpPr>
          <p:cNvPr id="7" name="אליפסה 6"/>
          <p:cNvSpPr/>
          <p:nvPr/>
        </p:nvSpPr>
        <p:spPr>
          <a:xfrm>
            <a:off x="3580866" y="3938126"/>
            <a:ext cx="216000" cy="216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base">
              <a:spcBef>
                <a:spcPct val="0"/>
              </a:spcBef>
              <a:spcAft>
                <a:spcPct val="0"/>
              </a:spcAft>
            </a:pPr>
            <a:r>
              <a:rPr lang="he-IL" sz="1200" b="1" dirty="0">
                <a:solidFill>
                  <a:prstClr val="white"/>
                </a:solidFill>
                <a:latin typeface="David" panose="020E0502060401010101" pitchFamily="34" charset="-79"/>
                <a:cs typeface="David" panose="020E0502060401010101" pitchFamily="34" charset="-79"/>
              </a:rPr>
              <a:t>ב</a:t>
            </a:r>
          </a:p>
        </p:txBody>
      </p:sp>
      <p:sp>
        <p:nvSpPr>
          <p:cNvPr id="8" name="אליפסה 7"/>
          <p:cNvSpPr/>
          <p:nvPr/>
        </p:nvSpPr>
        <p:spPr>
          <a:xfrm>
            <a:off x="3580866" y="4316168"/>
            <a:ext cx="216000" cy="216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base">
              <a:spcBef>
                <a:spcPct val="0"/>
              </a:spcBef>
              <a:spcAft>
                <a:spcPct val="0"/>
              </a:spcAft>
            </a:pPr>
            <a:r>
              <a:rPr lang="he-IL" sz="1200" b="1" dirty="0">
                <a:solidFill>
                  <a:prstClr val="white"/>
                </a:solidFill>
                <a:latin typeface="David" panose="020E0502060401010101" pitchFamily="34" charset="-79"/>
                <a:cs typeface="David" panose="020E0502060401010101" pitchFamily="34" charset="-79"/>
              </a:rPr>
              <a:t>ג</a:t>
            </a:r>
          </a:p>
        </p:txBody>
      </p:sp>
      <p:sp>
        <p:nvSpPr>
          <p:cNvPr id="9" name="אליפסה 8"/>
          <p:cNvSpPr/>
          <p:nvPr/>
        </p:nvSpPr>
        <p:spPr>
          <a:xfrm>
            <a:off x="3580866" y="4694210"/>
            <a:ext cx="216000" cy="216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base">
              <a:spcBef>
                <a:spcPct val="0"/>
              </a:spcBef>
              <a:spcAft>
                <a:spcPct val="0"/>
              </a:spcAft>
            </a:pPr>
            <a:r>
              <a:rPr lang="he-IL" sz="1200" b="1" dirty="0">
                <a:solidFill>
                  <a:prstClr val="white"/>
                </a:solidFill>
                <a:latin typeface="David" panose="020E0502060401010101" pitchFamily="34" charset="-79"/>
                <a:cs typeface="David" panose="020E0502060401010101" pitchFamily="34" charset="-79"/>
              </a:rPr>
              <a:t>ד</a:t>
            </a:r>
          </a:p>
        </p:txBody>
      </p:sp>
      <p:sp>
        <p:nvSpPr>
          <p:cNvPr id="10" name="אליפסה 9"/>
          <p:cNvSpPr/>
          <p:nvPr/>
        </p:nvSpPr>
        <p:spPr>
          <a:xfrm>
            <a:off x="3148818" y="3560060"/>
            <a:ext cx="216000" cy="216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base">
              <a:spcBef>
                <a:spcPct val="0"/>
              </a:spcBef>
              <a:spcAft>
                <a:spcPct val="0"/>
              </a:spcAft>
            </a:pPr>
            <a:r>
              <a:rPr lang="he-IL" sz="1200" b="1" dirty="0">
                <a:solidFill>
                  <a:prstClr val="white"/>
                </a:solidFill>
                <a:latin typeface="David" panose="020E0502060401010101" pitchFamily="34" charset="-79"/>
                <a:cs typeface="David" panose="020E0502060401010101" pitchFamily="34" charset="-79"/>
              </a:rPr>
              <a:t>א</a:t>
            </a:r>
          </a:p>
        </p:txBody>
      </p:sp>
      <p:sp>
        <p:nvSpPr>
          <p:cNvPr id="11" name="אליפסה 10"/>
          <p:cNvSpPr/>
          <p:nvPr/>
        </p:nvSpPr>
        <p:spPr>
          <a:xfrm>
            <a:off x="3148818" y="3938102"/>
            <a:ext cx="216000" cy="216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base">
              <a:spcBef>
                <a:spcPct val="0"/>
              </a:spcBef>
              <a:spcAft>
                <a:spcPct val="0"/>
              </a:spcAft>
            </a:pPr>
            <a:r>
              <a:rPr lang="he-IL" sz="1200" b="1" dirty="0">
                <a:solidFill>
                  <a:prstClr val="white"/>
                </a:solidFill>
                <a:latin typeface="David" panose="020E0502060401010101" pitchFamily="34" charset="-79"/>
                <a:cs typeface="David" panose="020E0502060401010101" pitchFamily="34" charset="-79"/>
              </a:rPr>
              <a:t>ב</a:t>
            </a:r>
          </a:p>
        </p:txBody>
      </p:sp>
      <p:sp>
        <p:nvSpPr>
          <p:cNvPr id="12" name="אליפסה 11"/>
          <p:cNvSpPr/>
          <p:nvPr/>
        </p:nvSpPr>
        <p:spPr>
          <a:xfrm>
            <a:off x="3148818" y="4316144"/>
            <a:ext cx="216000" cy="216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base">
              <a:spcBef>
                <a:spcPct val="0"/>
              </a:spcBef>
              <a:spcAft>
                <a:spcPct val="0"/>
              </a:spcAft>
            </a:pPr>
            <a:r>
              <a:rPr lang="he-IL" sz="1200" b="1" dirty="0">
                <a:solidFill>
                  <a:prstClr val="white"/>
                </a:solidFill>
                <a:latin typeface="David" panose="020E0502060401010101" pitchFamily="34" charset="-79"/>
                <a:cs typeface="David" panose="020E0502060401010101" pitchFamily="34" charset="-79"/>
              </a:rPr>
              <a:t>ג</a:t>
            </a:r>
          </a:p>
        </p:txBody>
      </p:sp>
      <p:sp>
        <p:nvSpPr>
          <p:cNvPr id="13" name="אליפסה 12"/>
          <p:cNvSpPr/>
          <p:nvPr/>
        </p:nvSpPr>
        <p:spPr>
          <a:xfrm>
            <a:off x="3148818" y="4694186"/>
            <a:ext cx="216000" cy="216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base">
              <a:spcBef>
                <a:spcPct val="0"/>
              </a:spcBef>
              <a:spcAft>
                <a:spcPct val="0"/>
              </a:spcAft>
            </a:pPr>
            <a:r>
              <a:rPr lang="he-IL" sz="1200" b="1" dirty="0">
                <a:solidFill>
                  <a:prstClr val="white"/>
                </a:solidFill>
                <a:latin typeface="David" panose="020E0502060401010101" pitchFamily="34" charset="-79"/>
                <a:cs typeface="David" panose="020E0502060401010101" pitchFamily="34" charset="-79"/>
              </a:rPr>
              <a:t>ד</a:t>
            </a:r>
          </a:p>
        </p:txBody>
      </p:sp>
      <p:sp>
        <p:nvSpPr>
          <p:cNvPr id="14" name="אליפסה 13"/>
          <p:cNvSpPr/>
          <p:nvPr/>
        </p:nvSpPr>
        <p:spPr>
          <a:xfrm>
            <a:off x="2716794" y="3560084"/>
            <a:ext cx="216000" cy="216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base">
              <a:spcBef>
                <a:spcPct val="0"/>
              </a:spcBef>
              <a:spcAft>
                <a:spcPct val="0"/>
              </a:spcAft>
            </a:pPr>
            <a:r>
              <a:rPr lang="he-IL" sz="1200" b="1" dirty="0">
                <a:solidFill>
                  <a:prstClr val="white"/>
                </a:solidFill>
                <a:latin typeface="David" panose="020E0502060401010101" pitchFamily="34" charset="-79"/>
                <a:cs typeface="David" panose="020E0502060401010101" pitchFamily="34" charset="-79"/>
              </a:rPr>
              <a:t>א</a:t>
            </a:r>
          </a:p>
        </p:txBody>
      </p:sp>
      <p:sp>
        <p:nvSpPr>
          <p:cNvPr id="15" name="אליפסה 14"/>
          <p:cNvSpPr/>
          <p:nvPr/>
        </p:nvSpPr>
        <p:spPr>
          <a:xfrm>
            <a:off x="2716794" y="3938126"/>
            <a:ext cx="216000" cy="216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base">
              <a:spcBef>
                <a:spcPct val="0"/>
              </a:spcBef>
              <a:spcAft>
                <a:spcPct val="0"/>
              </a:spcAft>
            </a:pPr>
            <a:r>
              <a:rPr lang="he-IL" sz="1200" b="1" dirty="0">
                <a:solidFill>
                  <a:prstClr val="white"/>
                </a:solidFill>
                <a:latin typeface="David" panose="020E0502060401010101" pitchFamily="34" charset="-79"/>
                <a:cs typeface="David" panose="020E0502060401010101" pitchFamily="34" charset="-79"/>
              </a:rPr>
              <a:t>ב</a:t>
            </a:r>
          </a:p>
        </p:txBody>
      </p:sp>
      <p:sp>
        <p:nvSpPr>
          <p:cNvPr id="16" name="אליפסה 15"/>
          <p:cNvSpPr/>
          <p:nvPr/>
        </p:nvSpPr>
        <p:spPr>
          <a:xfrm>
            <a:off x="2716794" y="4316168"/>
            <a:ext cx="216000" cy="216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base">
              <a:spcBef>
                <a:spcPct val="0"/>
              </a:spcBef>
              <a:spcAft>
                <a:spcPct val="0"/>
              </a:spcAft>
            </a:pPr>
            <a:r>
              <a:rPr lang="he-IL" sz="1200" b="1" dirty="0">
                <a:solidFill>
                  <a:prstClr val="white"/>
                </a:solidFill>
                <a:latin typeface="David" panose="020E0502060401010101" pitchFamily="34" charset="-79"/>
                <a:cs typeface="David" panose="020E0502060401010101" pitchFamily="34" charset="-79"/>
              </a:rPr>
              <a:t>ג</a:t>
            </a:r>
          </a:p>
        </p:txBody>
      </p:sp>
      <p:sp>
        <p:nvSpPr>
          <p:cNvPr id="17" name="אליפסה 16"/>
          <p:cNvSpPr/>
          <p:nvPr/>
        </p:nvSpPr>
        <p:spPr>
          <a:xfrm>
            <a:off x="2716794" y="4694210"/>
            <a:ext cx="216000" cy="216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base">
              <a:spcBef>
                <a:spcPct val="0"/>
              </a:spcBef>
              <a:spcAft>
                <a:spcPct val="0"/>
              </a:spcAft>
            </a:pPr>
            <a:r>
              <a:rPr lang="he-IL" sz="1200" b="1" dirty="0">
                <a:solidFill>
                  <a:prstClr val="white"/>
                </a:solidFill>
                <a:latin typeface="David" panose="020E0502060401010101" pitchFamily="34" charset="-79"/>
                <a:cs typeface="David" panose="020E0502060401010101" pitchFamily="34" charset="-79"/>
              </a:rPr>
              <a:t>ד</a:t>
            </a:r>
          </a:p>
        </p:txBody>
      </p:sp>
      <p:sp>
        <p:nvSpPr>
          <p:cNvPr id="18" name="אליפסה 17"/>
          <p:cNvSpPr/>
          <p:nvPr/>
        </p:nvSpPr>
        <p:spPr>
          <a:xfrm>
            <a:off x="2284746" y="3560060"/>
            <a:ext cx="216000" cy="216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base">
              <a:spcBef>
                <a:spcPct val="0"/>
              </a:spcBef>
              <a:spcAft>
                <a:spcPct val="0"/>
              </a:spcAft>
            </a:pPr>
            <a:r>
              <a:rPr lang="he-IL" sz="1200" b="1" dirty="0">
                <a:solidFill>
                  <a:prstClr val="white"/>
                </a:solidFill>
                <a:latin typeface="David" panose="020E0502060401010101" pitchFamily="34" charset="-79"/>
                <a:cs typeface="David" panose="020E0502060401010101" pitchFamily="34" charset="-79"/>
              </a:rPr>
              <a:t>א</a:t>
            </a:r>
          </a:p>
        </p:txBody>
      </p:sp>
      <p:sp>
        <p:nvSpPr>
          <p:cNvPr id="19" name="אליפסה 18"/>
          <p:cNvSpPr/>
          <p:nvPr/>
        </p:nvSpPr>
        <p:spPr>
          <a:xfrm>
            <a:off x="2284746" y="3938102"/>
            <a:ext cx="216000" cy="216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base">
              <a:spcBef>
                <a:spcPct val="0"/>
              </a:spcBef>
              <a:spcAft>
                <a:spcPct val="0"/>
              </a:spcAft>
            </a:pPr>
            <a:r>
              <a:rPr lang="he-IL" sz="1200" b="1" dirty="0">
                <a:solidFill>
                  <a:prstClr val="white"/>
                </a:solidFill>
                <a:latin typeface="David" panose="020E0502060401010101" pitchFamily="34" charset="-79"/>
                <a:cs typeface="David" panose="020E0502060401010101" pitchFamily="34" charset="-79"/>
              </a:rPr>
              <a:t>ב</a:t>
            </a:r>
          </a:p>
        </p:txBody>
      </p:sp>
      <p:sp>
        <p:nvSpPr>
          <p:cNvPr id="20" name="אליפסה 19"/>
          <p:cNvSpPr/>
          <p:nvPr/>
        </p:nvSpPr>
        <p:spPr>
          <a:xfrm>
            <a:off x="2284746" y="4316144"/>
            <a:ext cx="216000" cy="216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base">
              <a:spcBef>
                <a:spcPct val="0"/>
              </a:spcBef>
              <a:spcAft>
                <a:spcPct val="0"/>
              </a:spcAft>
            </a:pPr>
            <a:r>
              <a:rPr lang="he-IL" sz="1200" b="1" dirty="0">
                <a:solidFill>
                  <a:prstClr val="white"/>
                </a:solidFill>
                <a:latin typeface="David" panose="020E0502060401010101" pitchFamily="34" charset="-79"/>
                <a:cs typeface="David" panose="020E0502060401010101" pitchFamily="34" charset="-79"/>
              </a:rPr>
              <a:t>ג</a:t>
            </a:r>
          </a:p>
        </p:txBody>
      </p:sp>
      <p:sp>
        <p:nvSpPr>
          <p:cNvPr id="21" name="אליפסה 20"/>
          <p:cNvSpPr/>
          <p:nvPr/>
        </p:nvSpPr>
        <p:spPr>
          <a:xfrm>
            <a:off x="2284746" y="4694186"/>
            <a:ext cx="216000" cy="216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base">
              <a:spcBef>
                <a:spcPct val="0"/>
              </a:spcBef>
              <a:spcAft>
                <a:spcPct val="0"/>
              </a:spcAft>
            </a:pPr>
            <a:r>
              <a:rPr lang="he-IL" sz="1200" b="1" dirty="0">
                <a:solidFill>
                  <a:prstClr val="white"/>
                </a:solidFill>
                <a:latin typeface="David" panose="020E0502060401010101" pitchFamily="34" charset="-79"/>
                <a:cs typeface="David" panose="020E0502060401010101" pitchFamily="34" charset="-79"/>
              </a:rPr>
              <a:t>ד</a:t>
            </a:r>
          </a:p>
        </p:txBody>
      </p:sp>
      <p:sp>
        <p:nvSpPr>
          <p:cNvPr id="22" name="TextBox 21"/>
          <p:cNvSpPr txBox="1"/>
          <p:nvPr/>
        </p:nvSpPr>
        <p:spPr>
          <a:xfrm>
            <a:off x="3512752" y="3236026"/>
            <a:ext cx="351000" cy="323165"/>
          </a:xfrm>
          <a:prstGeom prst="rect">
            <a:avLst/>
          </a:prstGeom>
          <a:noFill/>
        </p:spPr>
        <p:txBody>
          <a:bodyPr wrap="square" lIns="0" tIns="0" rIns="0" bIns="0" rtlCol="1">
            <a:spAutoFit/>
          </a:bodyPr>
          <a:lstStyle/>
          <a:p>
            <a:pPr algn="ctr" fontAlgn="base">
              <a:spcBef>
                <a:spcPct val="0"/>
              </a:spcBef>
              <a:spcAft>
                <a:spcPct val="0"/>
              </a:spcAft>
            </a:pPr>
            <a:r>
              <a:rPr lang="he-IL" sz="1050" b="1" dirty="0">
                <a:solidFill>
                  <a:prstClr val="black"/>
                </a:solidFill>
                <a:latin typeface="David" panose="020E0502060401010101" pitchFamily="34" charset="-79"/>
                <a:cs typeface="David" panose="020E0502060401010101" pitchFamily="34" charset="-79"/>
              </a:rPr>
              <a:t>צוות</a:t>
            </a:r>
            <a:br>
              <a:rPr lang="en-US" sz="1050" b="1" dirty="0">
                <a:solidFill>
                  <a:prstClr val="black"/>
                </a:solidFill>
                <a:latin typeface="David" panose="020E0502060401010101" pitchFamily="34" charset="-79"/>
                <a:cs typeface="David" panose="020E0502060401010101" pitchFamily="34" charset="-79"/>
              </a:rPr>
            </a:br>
            <a:r>
              <a:rPr lang="he-IL" sz="1050" b="1" dirty="0">
                <a:solidFill>
                  <a:prstClr val="black"/>
                </a:solidFill>
                <a:latin typeface="David" panose="020E0502060401010101" pitchFamily="34" charset="-79"/>
                <a:cs typeface="David" panose="020E0502060401010101" pitchFamily="34" charset="-79"/>
              </a:rPr>
              <a:t> 1</a:t>
            </a:r>
          </a:p>
        </p:txBody>
      </p:sp>
      <p:sp>
        <p:nvSpPr>
          <p:cNvPr id="23" name="TextBox 22"/>
          <p:cNvSpPr txBox="1"/>
          <p:nvPr/>
        </p:nvSpPr>
        <p:spPr>
          <a:xfrm>
            <a:off x="3086861" y="3236026"/>
            <a:ext cx="351000" cy="323165"/>
          </a:xfrm>
          <a:prstGeom prst="rect">
            <a:avLst/>
          </a:prstGeom>
          <a:noFill/>
        </p:spPr>
        <p:txBody>
          <a:bodyPr wrap="square" lIns="0" tIns="0" rIns="0" bIns="0" rtlCol="1">
            <a:spAutoFit/>
          </a:bodyPr>
          <a:lstStyle/>
          <a:p>
            <a:pPr algn="ctr" fontAlgn="base">
              <a:spcBef>
                <a:spcPct val="0"/>
              </a:spcBef>
              <a:spcAft>
                <a:spcPct val="0"/>
              </a:spcAft>
            </a:pPr>
            <a:r>
              <a:rPr lang="he-IL" sz="1050" b="1" dirty="0">
                <a:solidFill>
                  <a:prstClr val="black"/>
                </a:solidFill>
                <a:latin typeface="David" panose="020E0502060401010101" pitchFamily="34" charset="-79"/>
                <a:cs typeface="David" panose="020E0502060401010101" pitchFamily="34" charset="-79"/>
              </a:rPr>
              <a:t>צוות</a:t>
            </a:r>
            <a:br>
              <a:rPr lang="en-US" sz="1050" b="1" dirty="0">
                <a:solidFill>
                  <a:prstClr val="black"/>
                </a:solidFill>
                <a:latin typeface="David" panose="020E0502060401010101" pitchFamily="34" charset="-79"/>
                <a:cs typeface="David" panose="020E0502060401010101" pitchFamily="34" charset="-79"/>
              </a:rPr>
            </a:br>
            <a:r>
              <a:rPr lang="he-IL" sz="1050" b="1" dirty="0">
                <a:solidFill>
                  <a:prstClr val="black"/>
                </a:solidFill>
                <a:latin typeface="David" panose="020E0502060401010101" pitchFamily="34" charset="-79"/>
                <a:cs typeface="David" panose="020E0502060401010101" pitchFamily="34" charset="-79"/>
              </a:rPr>
              <a:t> 2</a:t>
            </a:r>
          </a:p>
        </p:txBody>
      </p:sp>
      <p:sp>
        <p:nvSpPr>
          <p:cNvPr id="24" name="TextBox 23"/>
          <p:cNvSpPr txBox="1"/>
          <p:nvPr/>
        </p:nvSpPr>
        <p:spPr>
          <a:xfrm>
            <a:off x="2656630" y="3236026"/>
            <a:ext cx="351000" cy="323165"/>
          </a:xfrm>
          <a:prstGeom prst="rect">
            <a:avLst/>
          </a:prstGeom>
          <a:noFill/>
        </p:spPr>
        <p:txBody>
          <a:bodyPr wrap="square" lIns="0" tIns="0" rIns="0" bIns="0" rtlCol="1">
            <a:spAutoFit/>
          </a:bodyPr>
          <a:lstStyle/>
          <a:p>
            <a:pPr algn="ctr" fontAlgn="base">
              <a:spcBef>
                <a:spcPct val="0"/>
              </a:spcBef>
              <a:spcAft>
                <a:spcPct val="0"/>
              </a:spcAft>
            </a:pPr>
            <a:r>
              <a:rPr lang="he-IL" sz="1050" b="1" dirty="0">
                <a:solidFill>
                  <a:prstClr val="black"/>
                </a:solidFill>
                <a:latin typeface="David" panose="020E0502060401010101" pitchFamily="34" charset="-79"/>
                <a:cs typeface="David" panose="020E0502060401010101" pitchFamily="34" charset="-79"/>
              </a:rPr>
              <a:t>צוות</a:t>
            </a:r>
            <a:br>
              <a:rPr lang="en-US" sz="1050" b="1" dirty="0">
                <a:solidFill>
                  <a:prstClr val="black"/>
                </a:solidFill>
                <a:latin typeface="David" panose="020E0502060401010101" pitchFamily="34" charset="-79"/>
                <a:cs typeface="David" panose="020E0502060401010101" pitchFamily="34" charset="-79"/>
              </a:rPr>
            </a:br>
            <a:r>
              <a:rPr lang="he-IL" sz="1050" b="1" dirty="0">
                <a:solidFill>
                  <a:prstClr val="black"/>
                </a:solidFill>
                <a:latin typeface="David" panose="020E0502060401010101" pitchFamily="34" charset="-79"/>
                <a:cs typeface="David" panose="020E0502060401010101" pitchFamily="34" charset="-79"/>
              </a:rPr>
              <a:t> 3</a:t>
            </a:r>
          </a:p>
        </p:txBody>
      </p:sp>
      <p:sp>
        <p:nvSpPr>
          <p:cNvPr id="25" name="TextBox 24"/>
          <p:cNvSpPr txBox="1"/>
          <p:nvPr/>
        </p:nvSpPr>
        <p:spPr>
          <a:xfrm>
            <a:off x="2222765" y="3236026"/>
            <a:ext cx="351000" cy="323165"/>
          </a:xfrm>
          <a:prstGeom prst="rect">
            <a:avLst/>
          </a:prstGeom>
          <a:noFill/>
        </p:spPr>
        <p:txBody>
          <a:bodyPr wrap="square" lIns="0" tIns="0" rIns="0" bIns="0" rtlCol="1">
            <a:spAutoFit/>
          </a:bodyPr>
          <a:lstStyle/>
          <a:p>
            <a:pPr algn="ctr" fontAlgn="base">
              <a:spcBef>
                <a:spcPct val="0"/>
              </a:spcBef>
              <a:spcAft>
                <a:spcPct val="0"/>
              </a:spcAft>
            </a:pPr>
            <a:r>
              <a:rPr lang="he-IL" sz="1050" b="1" dirty="0">
                <a:solidFill>
                  <a:prstClr val="black"/>
                </a:solidFill>
                <a:latin typeface="David" panose="020E0502060401010101" pitchFamily="34" charset="-79"/>
                <a:cs typeface="David" panose="020E0502060401010101" pitchFamily="34" charset="-79"/>
              </a:rPr>
              <a:t>צוות</a:t>
            </a:r>
            <a:br>
              <a:rPr lang="en-US" sz="1050" b="1" dirty="0">
                <a:solidFill>
                  <a:prstClr val="black"/>
                </a:solidFill>
                <a:latin typeface="David" panose="020E0502060401010101" pitchFamily="34" charset="-79"/>
                <a:cs typeface="David" panose="020E0502060401010101" pitchFamily="34" charset="-79"/>
              </a:rPr>
            </a:br>
            <a:r>
              <a:rPr lang="he-IL" sz="1050" b="1" dirty="0">
                <a:solidFill>
                  <a:prstClr val="black"/>
                </a:solidFill>
                <a:latin typeface="David" panose="020E0502060401010101" pitchFamily="34" charset="-79"/>
                <a:cs typeface="David" panose="020E0502060401010101" pitchFamily="34" charset="-79"/>
              </a:rPr>
              <a:t>4</a:t>
            </a:r>
          </a:p>
        </p:txBody>
      </p:sp>
      <p:sp>
        <p:nvSpPr>
          <p:cNvPr id="26" name="TextBox 25"/>
          <p:cNvSpPr txBox="1"/>
          <p:nvPr/>
        </p:nvSpPr>
        <p:spPr>
          <a:xfrm>
            <a:off x="2646840" y="2307048"/>
            <a:ext cx="818065" cy="438582"/>
          </a:xfrm>
          <a:prstGeom prst="rect">
            <a:avLst/>
          </a:prstGeom>
          <a:noFill/>
        </p:spPr>
        <p:txBody>
          <a:bodyPr wrap="square" lIns="0" tIns="0" rIns="0" bIns="0" rtlCol="1">
            <a:spAutoFit/>
          </a:bodyPr>
          <a:lstStyle/>
          <a:p>
            <a:pPr algn="ctr" fontAlgn="base">
              <a:spcBef>
                <a:spcPct val="0"/>
              </a:spcBef>
              <a:spcAft>
                <a:spcPct val="0"/>
              </a:spcAft>
            </a:pPr>
            <a:r>
              <a:rPr lang="he-IL" b="1" dirty="0">
                <a:solidFill>
                  <a:prstClr val="black"/>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קורס </a:t>
            </a:r>
            <a:br>
              <a:rPr lang="en-US" b="1" dirty="0">
                <a:solidFill>
                  <a:prstClr val="black"/>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br>
            <a:r>
              <a:rPr lang="he-IL" sz="1050" dirty="0">
                <a:solidFill>
                  <a:prstClr val="black"/>
                </a:solidFill>
                <a:latin typeface="David" panose="020E0502060401010101" pitchFamily="34" charset="-79"/>
                <a:cs typeface="David" panose="020E0502060401010101" pitchFamily="34" charset="-79"/>
              </a:rPr>
              <a:t>(מליאה</a:t>
            </a:r>
            <a:r>
              <a:rPr lang="en-US" sz="1050" dirty="0">
                <a:solidFill>
                  <a:prstClr val="black"/>
                </a:solidFill>
                <a:latin typeface="David" panose="020E0502060401010101" pitchFamily="34" charset="-79"/>
                <a:cs typeface="David" panose="020E0502060401010101" pitchFamily="34" charset="-79"/>
              </a:rPr>
              <a:t>/</a:t>
            </a:r>
            <a:r>
              <a:rPr lang="he-IL" sz="1050" dirty="0">
                <a:solidFill>
                  <a:prstClr val="black"/>
                </a:solidFill>
                <a:latin typeface="David" panose="020E0502060401010101" pitchFamily="34" charset="-79"/>
                <a:cs typeface="David" panose="020E0502060401010101" pitchFamily="34" charset="-79"/>
              </a:rPr>
              <a:t>סיור)</a:t>
            </a:r>
            <a:endParaRPr lang="he-IL" sz="825" dirty="0">
              <a:solidFill>
                <a:prstClr val="black"/>
              </a:solidFill>
              <a:latin typeface="David" panose="020E0502060401010101" pitchFamily="34" charset="-79"/>
              <a:cs typeface="David" panose="020E0502060401010101" pitchFamily="34" charset="-79"/>
            </a:endParaRPr>
          </a:p>
        </p:txBody>
      </p:sp>
      <p:sp>
        <p:nvSpPr>
          <p:cNvPr id="27" name="TextBox 26"/>
          <p:cNvSpPr txBox="1"/>
          <p:nvPr/>
        </p:nvSpPr>
        <p:spPr>
          <a:xfrm>
            <a:off x="6720322" y="2307048"/>
            <a:ext cx="833912" cy="446276"/>
          </a:xfrm>
          <a:prstGeom prst="rect">
            <a:avLst/>
          </a:prstGeom>
          <a:noFill/>
        </p:spPr>
        <p:txBody>
          <a:bodyPr wrap="square" lIns="0" tIns="0" rIns="0" bIns="0" rtlCol="1">
            <a:spAutoFit/>
          </a:bodyPr>
          <a:lstStyle/>
          <a:p>
            <a:pPr algn="ctr" fontAlgn="base">
              <a:spcBef>
                <a:spcPct val="0"/>
              </a:spcBef>
              <a:spcAft>
                <a:spcPct val="0"/>
              </a:spcAft>
            </a:pPr>
            <a:r>
              <a:rPr lang="he-IL" b="1" dirty="0">
                <a:solidFill>
                  <a:prstClr val="black"/>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קבוצה </a:t>
            </a:r>
            <a:br>
              <a:rPr lang="en-US" b="1" dirty="0">
                <a:solidFill>
                  <a:prstClr val="black"/>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br>
            <a:r>
              <a:rPr lang="he-IL" sz="1100" dirty="0">
                <a:solidFill>
                  <a:prstClr val="black"/>
                </a:solidFill>
                <a:latin typeface="David" panose="020E0502060401010101" pitchFamily="34" charset="-79"/>
                <a:cs typeface="David" panose="020E0502060401010101" pitchFamily="34" charset="-79"/>
              </a:rPr>
              <a:t>(ע"פ עניין)</a:t>
            </a:r>
          </a:p>
        </p:txBody>
      </p:sp>
      <p:sp>
        <p:nvSpPr>
          <p:cNvPr id="28" name="אליפסה 27"/>
          <p:cNvSpPr/>
          <p:nvPr/>
        </p:nvSpPr>
        <p:spPr>
          <a:xfrm>
            <a:off x="7536184" y="3560060"/>
            <a:ext cx="216000" cy="216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base">
              <a:spcBef>
                <a:spcPct val="0"/>
              </a:spcBef>
              <a:spcAft>
                <a:spcPct val="0"/>
              </a:spcAft>
            </a:pPr>
            <a:r>
              <a:rPr lang="he-IL" sz="1200" b="1" dirty="0">
                <a:solidFill>
                  <a:prstClr val="white"/>
                </a:solidFill>
                <a:latin typeface="David" panose="020E0502060401010101" pitchFamily="34" charset="-79"/>
                <a:cs typeface="David" panose="020E0502060401010101" pitchFamily="34" charset="-79"/>
              </a:rPr>
              <a:t>א</a:t>
            </a:r>
          </a:p>
        </p:txBody>
      </p:sp>
      <p:sp>
        <p:nvSpPr>
          <p:cNvPr id="29" name="אליפסה 28"/>
          <p:cNvSpPr/>
          <p:nvPr/>
        </p:nvSpPr>
        <p:spPr>
          <a:xfrm>
            <a:off x="7266154" y="3938078"/>
            <a:ext cx="216000" cy="216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base">
              <a:spcBef>
                <a:spcPct val="0"/>
              </a:spcBef>
              <a:spcAft>
                <a:spcPct val="0"/>
              </a:spcAft>
            </a:pPr>
            <a:r>
              <a:rPr lang="he-IL" sz="1200" b="1" dirty="0">
                <a:solidFill>
                  <a:prstClr val="white"/>
                </a:solidFill>
                <a:latin typeface="David" panose="020E0502060401010101" pitchFamily="34" charset="-79"/>
                <a:cs typeface="David" panose="020E0502060401010101" pitchFamily="34" charset="-79"/>
              </a:rPr>
              <a:t>ב</a:t>
            </a:r>
          </a:p>
        </p:txBody>
      </p:sp>
      <p:sp>
        <p:nvSpPr>
          <p:cNvPr id="30" name="אליפסה 29"/>
          <p:cNvSpPr/>
          <p:nvPr/>
        </p:nvSpPr>
        <p:spPr>
          <a:xfrm>
            <a:off x="6942118" y="4316144"/>
            <a:ext cx="216000" cy="216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base">
              <a:spcBef>
                <a:spcPct val="0"/>
              </a:spcBef>
              <a:spcAft>
                <a:spcPct val="0"/>
              </a:spcAft>
            </a:pPr>
            <a:r>
              <a:rPr lang="he-IL" sz="1200" b="1" dirty="0">
                <a:solidFill>
                  <a:prstClr val="white"/>
                </a:solidFill>
                <a:latin typeface="David" panose="020E0502060401010101" pitchFamily="34" charset="-79"/>
                <a:cs typeface="David" panose="020E0502060401010101" pitchFamily="34" charset="-79"/>
              </a:rPr>
              <a:t>ג</a:t>
            </a:r>
          </a:p>
        </p:txBody>
      </p:sp>
      <p:sp>
        <p:nvSpPr>
          <p:cNvPr id="31" name="אליפסה 30"/>
          <p:cNvSpPr/>
          <p:nvPr/>
        </p:nvSpPr>
        <p:spPr>
          <a:xfrm>
            <a:off x="6618130" y="4694162"/>
            <a:ext cx="216000" cy="216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base">
              <a:spcBef>
                <a:spcPct val="0"/>
              </a:spcBef>
              <a:spcAft>
                <a:spcPct val="0"/>
              </a:spcAft>
            </a:pPr>
            <a:r>
              <a:rPr lang="he-IL" sz="1200" b="1" dirty="0">
                <a:solidFill>
                  <a:prstClr val="white"/>
                </a:solidFill>
                <a:latin typeface="David" panose="020E0502060401010101" pitchFamily="34" charset="-79"/>
                <a:cs typeface="David" panose="020E0502060401010101" pitchFamily="34" charset="-79"/>
              </a:rPr>
              <a:t>ד</a:t>
            </a:r>
          </a:p>
        </p:txBody>
      </p:sp>
      <p:sp>
        <p:nvSpPr>
          <p:cNvPr id="32" name="TextBox 31"/>
          <p:cNvSpPr txBox="1"/>
          <p:nvPr/>
        </p:nvSpPr>
        <p:spPr>
          <a:xfrm>
            <a:off x="8136108" y="2307048"/>
            <a:ext cx="770529" cy="446276"/>
          </a:xfrm>
          <a:prstGeom prst="rect">
            <a:avLst/>
          </a:prstGeom>
          <a:noFill/>
        </p:spPr>
        <p:txBody>
          <a:bodyPr wrap="square" lIns="0" tIns="0" rIns="0" bIns="0" rtlCol="1">
            <a:spAutoFit/>
          </a:bodyPr>
          <a:lstStyle/>
          <a:p>
            <a:pPr algn="ctr" fontAlgn="base">
              <a:spcBef>
                <a:spcPct val="0"/>
              </a:spcBef>
              <a:spcAft>
                <a:spcPct val="0"/>
              </a:spcAft>
            </a:pPr>
            <a:r>
              <a:rPr lang="he-IL" b="1" dirty="0">
                <a:solidFill>
                  <a:prstClr val="black"/>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חברותא </a:t>
            </a:r>
            <a:r>
              <a:rPr lang="he-IL" sz="1100" dirty="0">
                <a:solidFill>
                  <a:prstClr val="black"/>
                </a:solidFill>
                <a:latin typeface="David" panose="020E0502060401010101" pitchFamily="34" charset="-79"/>
                <a:cs typeface="David" panose="020E0502060401010101" pitchFamily="34" charset="-79"/>
              </a:rPr>
              <a:t>(קבוצה קטנה)</a:t>
            </a:r>
            <a:endParaRPr lang="he-IL" sz="700" dirty="0">
              <a:solidFill>
                <a:prstClr val="black"/>
              </a:solidFill>
              <a:latin typeface="David" panose="020E0502060401010101" pitchFamily="34" charset="-79"/>
              <a:cs typeface="David" panose="020E0502060401010101" pitchFamily="34" charset="-79"/>
            </a:endParaRPr>
          </a:p>
        </p:txBody>
      </p:sp>
      <p:sp>
        <p:nvSpPr>
          <p:cNvPr id="33" name="אליפסה 32"/>
          <p:cNvSpPr/>
          <p:nvPr/>
        </p:nvSpPr>
        <p:spPr>
          <a:xfrm>
            <a:off x="8577886" y="3560084"/>
            <a:ext cx="216000" cy="216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base">
              <a:spcBef>
                <a:spcPct val="0"/>
              </a:spcBef>
              <a:spcAft>
                <a:spcPct val="0"/>
              </a:spcAft>
            </a:pPr>
            <a:r>
              <a:rPr lang="he-IL" sz="1200" b="1" dirty="0">
                <a:solidFill>
                  <a:prstClr val="white"/>
                </a:solidFill>
                <a:latin typeface="David" panose="020E0502060401010101" pitchFamily="34" charset="-79"/>
                <a:cs typeface="David" panose="020E0502060401010101" pitchFamily="34" charset="-79"/>
              </a:rPr>
              <a:t>א</a:t>
            </a:r>
          </a:p>
        </p:txBody>
      </p:sp>
      <p:sp>
        <p:nvSpPr>
          <p:cNvPr id="34" name="אליפסה 33"/>
          <p:cNvSpPr/>
          <p:nvPr/>
        </p:nvSpPr>
        <p:spPr>
          <a:xfrm>
            <a:off x="8307856" y="3938126"/>
            <a:ext cx="216000" cy="216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base">
              <a:spcBef>
                <a:spcPct val="0"/>
              </a:spcBef>
              <a:spcAft>
                <a:spcPct val="0"/>
              </a:spcAft>
            </a:pPr>
            <a:r>
              <a:rPr lang="he-IL" sz="1200" b="1" dirty="0">
                <a:solidFill>
                  <a:prstClr val="white"/>
                </a:solidFill>
                <a:latin typeface="David" panose="020E0502060401010101" pitchFamily="34" charset="-79"/>
                <a:cs typeface="David" panose="020E0502060401010101" pitchFamily="34" charset="-79"/>
              </a:rPr>
              <a:t>ב</a:t>
            </a:r>
          </a:p>
        </p:txBody>
      </p:sp>
      <p:sp>
        <p:nvSpPr>
          <p:cNvPr id="35" name="TextBox 34"/>
          <p:cNvSpPr txBox="1"/>
          <p:nvPr/>
        </p:nvSpPr>
        <p:spPr>
          <a:xfrm>
            <a:off x="9192392" y="2307048"/>
            <a:ext cx="648024" cy="446276"/>
          </a:xfrm>
          <a:prstGeom prst="rect">
            <a:avLst/>
          </a:prstGeom>
          <a:noFill/>
        </p:spPr>
        <p:txBody>
          <a:bodyPr wrap="square" lIns="0" tIns="0" rIns="0" bIns="0" rtlCol="1">
            <a:spAutoFit/>
          </a:bodyPr>
          <a:lstStyle/>
          <a:p>
            <a:pPr algn="ctr" fontAlgn="base">
              <a:spcBef>
                <a:spcPct val="0"/>
              </a:spcBef>
              <a:spcAft>
                <a:spcPct val="0"/>
              </a:spcAft>
            </a:pPr>
            <a:r>
              <a:rPr lang="he-IL" b="1" dirty="0">
                <a:solidFill>
                  <a:prstClr val="black"/>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יחידני </a:t>
            </a:r>
            <a:r>
              <a:rPr lang="he-IL" sz="1100" dirty="0">
                <a:solidFill>
                  <a:prstClr val="black"/>
                </a:solidFill>
                <a:latin typeface="David" panose="020E0502060401010101" pitchFamily="34" charset="-79"/>
                <a:cs typeface="David" panose="020E0502060401010101" pitchFamily="34" charset="-79"/>
              </a:rPr>
              <a:t>(גם מקוון)</a:t>
            </a:r>
          </a:p>
        </p:txBody>
      </p:sp>
      <p:sp>
        <p:nvSpPr>
          <p:cNvPr id="36" name="אליפסה 35"/>
          <p:cNvSpPr/>
          <p:nvPr/>
        </p:nvSpPr>
        <p:spPr>
          <a:xfrm>
            <a:off x="9408392" y="3560060"/>
            <a:ext cx="216000" cy="216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base">
              <a:spcBef>
                <a:spcPct val="0"/>
              </a:spcBef>
              <a:spcAft>
                <a:spcPct val="0"/>
              </a:spcAft>
            </a:pPr>
            <a:r>
              <a:rPr lang="he-IL" sz="1200" b="1" dirty="0">
                <a:solidFill>
                  <a:prstClr val="white"/>
                </a:solidFill>
                <a:latin typeface="David" panose="020E0502060401010101" pitchFamily="34" charset="-79"/>
                <a:cs typeface="David" panose="020E0502060401010101" pitchFamily="34" charset="-79"/>
              </a:rPr>
              <a:t>א</a:t>
            </a:r>
          </a:p>
        </p:txBody>
      </p:sp>
      <p:sp>
        <p:nvSpPr>
          <p:cNvPr id="37" name="TextBox 36"/>
          <p:cNvSpPr txBox="1"/>
          <p:nvPr/>
        </p:nvSpPr>
        <p:spPr>
          <a:xfrm>
            <a:off x="5588780" y="2307048"/>
            <a:ext cx="651237" cy="446276"/>
          </a:xfrm>
          <a:prstGeom prst="rect">
            <a:avLst/>
          </a:prstGeom>
          <a:noFill/>
        </p:spPr>
        <p:txBody>
          <a:bodyPr wrap="square" lIns="0" tIns="0" rIns="0" bIns="0" rtlCol="1">
            <a:spAutoFit/>
          </a:bodyPr>
          <a:lstStyle/>
          <a:p>
            <a:pPr algn="ctr" fontAlgn="base">
              <a:spcBef>
                <a:spcPct val="0"/>
              </a:spcBef>
              <a:spcAft>
                <a:spcPct val="0"/>
              </a:spcAft>
            </a:pPr>
            <a:r>
              <a:rPr lang="he-IL" b="1" dirty="0">
                <a:solidFill>
                  <a:prstClr val="black"/>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צוות </a:t>
            </a:r>
            <a:r>
              <a:rPr lang="he-IL" sz="1100" dirty="0">
                <a:solidFill>
                  <a:prstClr val="black"/>
                </a:solidFill>
                <a:latin typeface="David" panose="020E0502060401010101" pitchFamily="34" charset="-79"/>
                <a:cs typeface="David" panose="020E0502060401010101" pitchFamily="34" charset="-79"/>
              </a:rPr>
              <a:t>(אורגני)</a:t>
            </a:r>
          </a:p>
        </p:txBody>
      </p:sp>
      <p:sp>
        <p:nvSpPr>
          <p:cNvPr id="38" name="אליפסה 37"/>
          <p:cNvSpPr/>
          <p:nvPr/>
        </p:nvSpPr>
        <p:spPr>
          <a:xfrm>
            <a:off x="5804235" y="3560084"/>
            <a:ext cx="216000" cy="216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base">
              <a:spcBef>
                <a:spcPct val="0"/>
              </a:spcBef>
              <a:spcAft>
                <a:spcPct val="0"/>
              </a:spcAft>
            </a:pPr>
            <a:r>
              <a:rPr lang="he-IL" sz="1200" b="1" dirty="0">
                <a:solidFill>
                  <a:prstClr val="white"/>
                </a:solidFill>
                <a:latin typeface="David" panose="020E0502060401010101" pitchFamily="34" charset="-79"/>
                <a:cs typeface="David" panose="020E0502060401010101" pitchFamily="34" charset="-79"/>
              </a:rPr>
              <a:t>א</a:t>
            </a:r>
          </a:p>
        </p:txBody>
      </p:sp>
      <p:sp>
        <p:nvSpPr>
          <p:cNvPr id="39" name="אליפסה 38"/>
          <p:cNvSpPr/>
          <p:nvPr/>
        </p:nvSpPr>
        <p:spPr>
          <a:xfrm>
            <a:off x="5804235" y="3938126"/>
            <a:ext cx="216000" cy="216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base">
              <a:spcBef>
                <a:spcPct val="0"/>
              </a:spcBef>
              <a:spcAft>
                <a:spcPct val="0"/>
              </a:spcAft>
            </a:pPr>
            <a:r>
              <a:rPr lang="he-IL" sz="1200" b="1" dirty="0">
                <a:solidFill>
                  <a:prstClr val="white"/>
                </a:solidFill>
                <a:latin typeface="David" panose="020E0502060401010101" pitchFamily="34" charset="-79"/>
                <a:cs typeface="David" panose="020E0502060401010101" pitchFamily="34" charset="-79"/>
              </a:rPr>
              <a:t>ב</a:t>
            </a:r>
          </a:p>
        </p:txBody>
      </p:sp>
      <p:sp>
        <p:nvSpPr>
          <p:cNvPr id="40" name="אליפסה 39"/>
          <p:cNvSpPr/>
          <p:nvPr/>
        </p:nvSpPr>
        <p:spPr>
          <a:xfrm>
            <a:off x="5804235" y="4316168"/>
            <a:ext cx="216000" cy="216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base">
              <a:spcBef>
                <a:spcPct val="0"/>
              </a:spcBef>
              <a:spcAft>
                <a:spcPct val="0"/>
              </a:spcAft>
            </a:pPr>
            <a:r>
              <a:rPr lang="he-IL" sz="1200" b="1" dirty="0">
                <a:solidFill>
                  <a:prstClr val="white"/>
                </a:solidFill>
                <a:latin typeface="David" panose="020E0502060401010101" pitchFamily="34" charset="-79"/>
                <a:cs typeface="David" panose="020E0502060401010101" pitchFamily="34" charset="-79"/>
              </a:rPr>
              <a:t>ג</a:t>
            </a:r>
          </a:p>
        </p:txBody>
      </p:sp>
      <p:sp>
        <p:nvSpPr>
          <p:cNvPr id="41" name="אליפסה 40"/>
          <p:cNvSpPr/>
          <p:nvPr/>
        </p:nvSpPr>
        <p:spPr>
          <a:xfrm>
            <a:off x="5804235" y="4694210"/>
            <a:ext cx="216000" cy="216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base">
              <a:spcBef>
                <a:spcPct val="0"/>
              </a:spcBef>
              <a:spcAft>
                <a:spcPct val="0"/>
              </a:spcAft>
            </a:pPr>
            <a:r>
              <a:rPr lang="he-IL" sz="1200" b="1" dirty="0">
                <a:solidFill>
                  <a:prstClr val="white"/>
                </a:solidFill>
                <a:latin typeface="David" panose="020E0502060401010101" pitchFamily="34" charset="-79"/>
                <a:cs typeface="David" panose="020E0502060401010101" pitchFamily="34" charset="-79"/>
              </a:rPr>
              <a:t>ד</a:t>
            </a:r>
          </a:p>
        </p:txBody>
      </p:sp>
      <p:sp>
        <p:nvSpPr>
          <p:cNvPr id="42" name="TextBox 41"/>
          <p:cNvSpPr txBox="1"/>
          <p:nvPr/>
        </p:nvSpPr>
        <p:spPr>
          <a:xfrm>
            <a:off x="5736121" y="3236026"/>
            <a:ext cx="351000" cy="323165"/>
          </a:xfrm>
          <a:prstGeom prst="rect">
            <a:avLst/>
          </a:prstGeom>
          <a:noFill/>
        </p:spPr>
        <p:txBody>
          <a:bodyPr wrap="square" lIns="0" tIns="0" rIns="0" bIns="0" rtlCol="1">
            <a:spAutoFit/>
          </a:bodyPr>
          <a:lstStyle/>
          <a:p>
            <a:pPr algn="ctr" fontAlgn="base">
              <a:spcBef>
                <a:spcPct val="0"/>
              </a:spcBef>
              <a:spcAft>
                <a:spcPct val="0"/>
              </a:spcAft>
            </a:pPr>
            <a:r>
              <a:rPr lang="he-IL" sz="1050" b="1" dirty="0">
                <a:solidFill>
                  <a:prstClr val="black"/>
                </a:solidFill>
                <a:latin typeface="David" panose="020E0502060401010101" pitchFamily="34" charset="-79"/>
                <a:cs typeface="David" panose="020E0502060401010101" pitchFamily="34" charset="-79"/>
              </a:rPr>
              <a:t>צוות</a:t>
            </a:r>
            <a:br>
              <a:rPr lang="en-US" sz="1050" b="1" dirty="0">
                <a:solidFill>
                  <a:prstClr val="black"/>
                </a:solidFill>
                <a:latin typeface="David" panose="020E0502060401010101" pitchFamily="34" charset="-79"/>
                <a:cs typeface="David" panose="020E0502060401010101" pitchFamily="34" charset="-79"/>
              </a:rPr>
            </a:br>
            <a:r>
              <a:rPr lang="he-IL" sz="1050" b="1" dirty="0">
                <a:solidFill>
                  <a:prstClr val="black"/>
                </a:solidFill>
                <a:latin typeface="David" panose="020E0502060401010101" pitchFamily="34" charset="-79"/>
                <a:cs typeface="David" panose="020E0502060401010101" pitchFamily="34" charset="-79"/>
              </a:rPr>
              <a:t> 1</a:t>
            </a:r>
          </a:p>
        </p:txBody>
      </p:sp>
      <p:sp>
        <p:nvSpPr>
          <p:cNvPr id="43" name="TextBox 42"/>
          <p:cNvSpPr txBox="1"/>
          <p:nvPr/>
        </p:nvSpPr>
        <p:spPr>
          <a:xfrm>
            <a:off x="4367808" y="2307049"/>
            <a:ext cx="810138" cy="276999"/>
          </a:xfrm>
          <a:prstGeom prst="rect">
            <a:avLst/>
          </a:prstGeom>
          <a:noFill/>
        </p:spPr>
        <p:txBody>
          <a:bodyPr wrap="square" lIns="0" tIns="0" rIns="0" bIns="0" rtlCol="1">
            <a:spAutoFit/>
          </a:bodyPr>
          <a:lstStyle/>
          <a:p>
            <a:pPr algn="ctr" fontAlgn="base">
              <a:spcBef>
                <a:spcPct val="0"/>
              </a:spcBef>
              <a:spcAft>
                <a:spcPct val="0"/>
              </a:spcAft>
            </a:pPr>
            <a:r>
              <a:rPr lang="he-IL" b="1" dirty="0">
                <a:solidFill>
                  <a:prstClr val="black"/>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דו- צוותי</a:t>
            </a:r>
          </a:p>
        </p:txBody>
      </p:sp>
      <p:sp>
        <p:nvSpPr>
          <p:cNvPr id="44" name="אליפסה 43"/>
          <p:cNvSpPr/>
          <p:nvPr/>
        </p:nvSpPr>
        <p:spPr>
          <a:xfrm>
            <a:off x="4877010" y="3568460"/>
            <a:ext cx="216000" cy="216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base">
              <a:spcBef>
                <a:spcPct val="0"/>
              </a:spcBef>
              <a:spcAft>
                <a:spcPct val="0"/>
              </a:spcAft>
            </a:pPr>
            <a:r>
              <a:rPr lang="he-IL" sz="1200" b="1" dirty="0">
                <a:solidFill>
                  <a:prstClr val="white"/>
                </a:solidFill>
                <a:latin typeface="David" panose="020E0502060401010101" pitchFamily="34" charset="-79"/>
                <a:cs typeface="David" panose="020E0502060401010101" pitchFamily="34" charset="-79"/>
              </a:rPr>
              <a:t>א</a:t>
            </a:r>
          </a:p>
        </p:txBody>
      </p:sp>
      <p:sp>
        <p:nvSpPr>
          <p:cNvPr id="45" name="אליפסה 44"/>
          <p:cNvSpPr/>
          <p:nvPr/>
        </p:nvSpPr>
        <p:spPr>
          <a:xfrm>
            <a:off x="4877010" y="3946502"/>
            <a:ext cx="216000" cy="216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base">
              <a:spcBef>
                <a:spcPct val="0"/>
              </a:spcBef>
              <a:spcAft>
                <a:spcPct val="0"/>
              </a:spcAft>
            </a:pPr>
            <a:r>
              <a:rPr lang="he-IL" sz="1200" b="1" dirty="0">
                <a:solidFill>
                  <a:prstClr val="white"/>
                </a:solidFill>
                <a:latin typeface="David" panose="020E0502060401010101" pitchFamily="34" charset="-79"/>
                <a:cs typeface="David" panose="020E0502060401010101" pitchFamily="34" charset="-79"/>
              </a:rPr>
              <a:t>ב</a:t>
            </a:r>
          </a:p>
        </p:txBody>
      </p:sp>
      <p:sp>
        <p:nvSpPr>
          <p:cNvPr id="46" name="אליפסה 45"/>
          <p:cNvSpPr/>
          <p:nvPr/>
        </p:nvSpPr>
        <p:spPr>
          <a:xfrm>
            <a:off x="4877010" y="4324544"/>
            <a:ext cx="216000" cy="216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base">
              <a:spcBef>
                <a:spcPct val="0"/>
              </a:spcBef>
              <a:spcAft>
                <a:spcPct val="0"/>
              </a:spcAft>
            </a:pPr>
            <a:r>
              <a:rPr lang="he-IL" sz="1200" b="1" dirty="0">
                <a:solidFill>
                  <a:prstClr val="white"/>
                </a:solidFill>
                <a:latin typeface="David" panose="020E0502060401010101" pitchFamily="34" charset="-79"/>
                <a:cs typeface="David" panose="020E0502060401010101" pitchFamily="34" charset="-79"/>
              </a:rPr>
              <a:t>ג</a:t>
            </a:r>
          </a:p>
        </p:txBody>
      </p:sp>
      <p:sp>
        <p:nvSpPr>
          <p:cNvPr id="47" name="אליפסה 46"/>
          <p:cNvSpPr/>
          <p:nvPr/>
        </p:nvSpPr>
        <p:spPr>
          <a:xfrm>
            <a:off x="4877010" y="4702586"/>
            <a:ext cx="216000" cy="216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base">
              <a:spcBef>
                <a:spcPct val="0"/>
              </a:spcBef>
              <a:spcAft>
                <a:spcPct val="0"/>
              </a:spcAft>
            </a:pPr>
            <a:r>
              <a:rPr lang="he-IL" sz="1200" b="1" dirty="0">
                <a:solidFill>
                  <a:prstClr val="white"/>
                </a:solidFill>
                <a:latin typeface="David" panose="020E0502060401010101" pitchFamily="34" charset="-79"/>
                <a:cs typeface="David" panose="020E0502060401010101" pitchFamily="34" charset="-79"/>
              </a:rPr>
              <a:t>ד</a:t>
            </a:r>
          </a:p>
        </p:txBody>
      </p:sp>
      <p:sp>
        <p:nvSpPr>
          <p:cNvPr id="48" name="אליפסה 47"/>
          <p:cNvSpPr/>
          <p:nvPr/>
        </p:nvSpPr>
        <p:spPr>
          <a:xfrm>
            <a:off x="4444962" y="3568436"/>
            <a:ext cx="216000" cy="216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base">
              <a:spcBef>
                <a:spcPct val="0"/>
              </a:spcBef>
              <a:spcAft>
                <a:spcPct val="0"/>
              </a:spcAft>
            </a:pPr>
            <a:r>
              <a:rPr lang="he-IL" sz="1200" b="1" dirty="0">
                <a:solidFill>
                  <a:prstClr val="white"/>
                </a:solidFill>
                <a:latin typeface="David" panose="020E0502060401010101" pitchFamily="34" charset="-79"/>
                <a:cs typeface="David" panose="020E0502060401010101" pitchFamily="34" charset="-79"/>
              </a:rPr>
              <a:t>א</a:t>
            </a:r>
          </a:p>
        </p:txBody>
      </p:sp>
      <p:sp>
        <p:nvSpPr>
          <p:cNvPr id="49" name="אליפסה 48"/>
          <p:cNvSpPr/>
          <p:nvPr/>
        </p:nvSpPr>
        <p:spPr>
          <a:xfrm>
            <a:off x="4444962" y="3946478"/>
            <a:ext cx="216000" cy="216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base">
              <a:spcBef>
                <a:spcPct val="0"/>
              </a:spcBef>
              <a:spcAft>
                <a:spcPct val="0"/>
              </a:spcAft>
            </a:pPr>
            <a:r>
              <a:rPr lang="he-IL" sz="1200" b="1" dirty="0">
                <a:solidFill>
                  <a:prstClr val="white"/>
                </a:solidFill>
                <a:latin typeface="David" panose="020E0502060401010101" pitchFamily="34" charset="-79"/>
                <a:cs typeface="David" panose="020E0502060401010101" pitchFamily="34" charset="-79"/>
              </a:rPr>
              <a:t>ב</a:t>
            </a:r>
          </a:p>
        </p:txBody>
      </p:sp>
      <p:sp>
        <p:nvSpPr>
          <p:cNvPr id="50" name="אליפסה 49"/>
          <p:cNvSpPr/>
          <p:nvPr/>
        </p:nvSpPr>
        <p:spPr>
          <a:xfrm>
            <a:off x="4444962" y="4324520"/>
            <a:ext cx="216000" cy="216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base">
              <a:spcBef>
                <a:spcPct val="0"/>
              </a:spcBef>
              <a:spcAft>
                <a:spcPct val="0"/>
              </a:spcAft>
            </a:pPr>
            <a:r>
              <a:rPr lang="he-IL" sz="1200" b="1" dirty="0">
                <a:solidFill>
                  <a:prstClr val="white"/>
                </a:solidFill>
                <a:latin typeface="David" panose="020E0502060401010101" pitchFamily="34" charset="-79"/>
                <a:cs typeface="David" panose="020E0502060401010101" pitchFamily="34" charset="-79"/>
              </a:rPr>
              <a:t>ג</a:t>
            </a:r>
          </a:p>
        </p:txBody>
      </p:sp>
      <p:sp>
        <p:nvSpPr>
          <p:cNvPr id="51" name="אליפסה 50"/>
          <p:cNvSpPr/>
          <p:nvPr/>
        </p:nvSpPr>
        <p:spPr>
          <a:xfrm>
            <a:off x="4444962" y="4702562"/>
            <a:ext cx="216000" cy="216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base">
              <a:spcBef>
                <a:spcPct val="0"/>
              </a:spcBef>
              <a:spcAft>
                <a:spcPct val="0"/>
              </a:spcAft>
            </a:pPr>
            <a:r>
              <a:rPr lang="he-IL" sz="1200" b="1" dirty="0">
                <a:solidFill>
                  <a:prstClr val="white"/>
                </a:solidFill>
                <a:latin typeface="David" panose="020E0502060401010101" pitchFamily="34" charset="-79"/>
                <a:cs typeface="David" panose="020E0502060401010101" pitchFamily="34" charset="-79"/>
              </a:rPr>
              <a:t>ד</a:t>
            </a:r>
          </a:p>
        </p:txBody>
      </p:sp>
      <p:sp>
        <p:nvSpPr>
          <p:cNvPr id="52" name="TextBox 51"/>
          <p:cNvSpPr txBox="1"/>
          <p:nvPr/>
        </p:nvSpPr>
        <p:spPr>
          <a:xfrm>
            <a:off x="4808896" y="3244402"/>
            <a:ext cx="351000" cy="323165"/>
          </a:xfrm>
          <a:prstGeom prst="rect">
            <a:avLst/>
          </a:prstGeom>
          <a:noFill/>
        </p:spPr>
        <p:txBody>
          <a:bodyPr wrap="square" lIns="0" tIns="0" rIns="0" bIns="0" rtlCol="1">
            <a:spAutoFit/>
          </a:bodyPr>
          <a:lstStyle/>
          <a:p>
            <a:pPr algn="ctr" fontAlgn="base">
              <a:spcBef>
                <a:spcPct val="0"/>
              </a:spcBef>
              <a:spcAft>
                <a:spcPct val="0"/>
              </a:spcAft>
            </a:pPr>
            <a:r>
              <a:rPr lang="he-IL" sz="1050" b="1" dirty="0">
                <a:solidFill>
                  <a:prstClr val="black"/>
                </a:solidFill>
                <a:latin typeface="David" panose="020E0502060401010101" pitchFamily="34" charset="-79"/>
                <a:cs typeface="David" panose="020E0502060401010101" pitchFamily="34" charset="-79"/>
              </a:rPr>
              <a:t>צוות</a:t>
            </a:r>
            <a:br>
              <a:rPr lang="en-US" sz="1050" b="1" dirty="0">
                <a:solidFill>
                  <a:prstClr val="black"/>
                </a:solidFill>
                <a:latin typeface="David" panose="020E0502060401010101" pitchFamily="34" charset="-79"/>
                <a:cs typeface="David" panose="020E0502060401010101" pitchFamily="34" charset="-79"/>
              </a:rPr>
            </a:br>
            <a:r>
              <a:rPr lang="he-IL" sz="1050" b="1" dirty="0">
                <a:solidFill>
                  <a:prstClr val="black"/>
                </a:solidFill>
                <a:latin typeface="David" panose="020E0502060401010101" pitchFamily="34" charset="-79"/>
                <a:cs typeface="David" panose="020E0502060401010101" pitchFamily="34" charset="-79"/>
              </a:rPr>
              <a:t> 1</a:t>
            </a:r>
          </a:p>
        </p:txBody>
      </p:sp>
      <p:sp>
        <p:nvSpPr>
          <p:cNvPr id="53" name="TextBox 52"/>
          <p:cNvSpPr txBox="1"/>
          <p:nvPr/>
        </p:nvSpPr>
        <p:spPr>
          <a:xfrm>
            <a:off x="4383005" y="3244402"/>
            <a:ext cx="351000" cy="323165"/>
          </a:xfrm>
          <a:prstGeom prst="rect">
            <a:avLst/>
          </a:prstGeom>
          <a:noFill/>
        </p:spPr>
        <p:txBody>
          <a:bodyPr wrap="square" lIns="0" tIns="0" rIns="0" bIns="0" rtlCol="1">
            <a:spAutoFit/>
          </a:bodyPr>
          <a:lstStyle/>
          <a:p>
            <a:pPr algn="ctr" fontAlgn="base">
              <a:spcBef>
                <a:spcPct val="0"/>
              </a:spcBef>
              <a:spcAft>
                <a:spcPct val="0"/>
              </a:spcAft>
            </a:pPr>
            <a:r>
              <a:rPr lang="he-IL" sz="1050" b="1" dirty="0">
                <a:solidFill>
                  <a:prstClr val="black"/>
                </a:solidFill>
                <a:latin typeface="David" panose="020E0502060401010101" pitchFamily="34" charset="-79"/>
                <a:cs typeface="David" panose="020E0502060401010101" pitchFamily="34" charset="-79"/>
              </a:rPr>
              <a:t>צוות</a:t>
            </a:r>
            <a:br>
              <a:rPr lang="en-US" sz="1050" b="1" dirty="0">
                <a:solidFill>
                  <a:prstClr val="black"/>
                </a:solidFill>
                <a:latin typeface="David" panose="020E0502060401010101" pitchFamily="34" charset="-79"/>
                <a:cs typeface="David" panose="020E0502060401010101" pitchFamily="34" charset="-79"/>
              </a:rPr>
            </a:br>
            <a:r>
              <a:rPr lang="he-IL" sz="1050" b="1" dirty="0">
                <a:solidFill>
                  <a:prstClr val="black"/>
                </a:solidFill>
                <a:latin typeface="David" panose="020E0502060401010101" pitchFamily="34" charset="-79"/>
                <a:cs typeface="David" panose="020E0502060401010101" pitchFamily="34" charset="-79"/>
              </a:rPr>
              <a:t> 2</a:t>
            </a:r>
          </a:p>
        </p:txBody>
      </p:sp>
    </p:spTree>
    <p:extLst>
      <p:ext uri="{BB962C8B-B14F-4D97-AF65-F5344CB8AC3E}">
        <p14:creationId xmlns:p14="http://schemas.microsoft.com/office/powerpoint/2010/main" val="299791330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כותרת 1"/>
          <p:cNvSpPr>
            <a:spLocks noGrp="1"/>
          </p:cNvSpPr>
          <p:nvPr>
            <p:ph type="title" idx="4294967295"/>
          </p:nvPr>
        </p:nvSpPr>
        <p:spPr>
          <a:xfrm>
            <a:off x="877528" y="186327"/>
            <a:ext cx="10515600" cy="1325563"/>
          </a:xfrm>
        </p:spPr>
        <p:txBody>
          <a:bodyPr>
            <a:normAutofit/>
          </a:bodyPr>
          <a:lstStyle/>
          <a:p>
            <a:pPr algn="ctr"/>
            <a:r>
              <a:rPr lang="he-IL"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ניתוח מ"ד- חלוקת הובלה בסגל</a:t>
            </a:r>
            <a:endParaRPr lang="he-IL" sz="36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6" name="תרשים 5">
            <a:extLst>
              <a:ext uri="{FF2B5EF4-FFF2-40B4-BE49-F238E27FC236}">
                <a16:creationId xmlns:a16="http://schemas.microsoft.com/office/drawing/2014/main" id="{81153FDF-1905-4F0F-96E0-F46C635A67CB}"/>
              </a:ext>
            </a:extLst>
          </p:cNvPr>
          <p:cNvGraphicFramePr>
            <a:graphicFrameLocks/>
          </p:cNvGraphicFramePr>
          <p:nvPr/>
        </p:nvGraphicFramePr>
        <p:xfrm>
          <a:off x="-1" y="2417379"/>
          <a:ext cx="6600497" cy="4424087"/>
        </p:xfrm>
        <a:graphic>
          <a:graphicData uri="http://schemas.openxmlformats.org/drawingml/2006/chart">
            <c:chart xmlns:c="http://schemas.openxmlformats.org/drawingml/2006/chart" xmlns:r="http://schemas.openxmlformats.org/officeDocument/2006/relationships" r:id="rId2"/>
          </a:graphicData>
        </a:graphic>
      </p:graphicFrame>
      <p:sp>
        <p:nvSpPr>
          <p:cNvPr id="9" name="מציין מיקום תוכן 2"/>
          <p:cNvSpPr txBox="1">
            <a:spLocks/>
          </p:cNvSpPr>
          <p:nvPr/>
        </p:nvSpPr>
        <p:spPr>
          <a:xfrm>
            <a:off x="7240992" y="1653414"/>
            <a:ext cx="4664093" cy="3375786"/>
          </a:xfrm>
          <a:prstGeom prst="rect">
            <a:avLst/>
          </a:prstGeom>
        </p:spPr>
        <p:txBody>
          <a:bodyPr vert="horz" lIns="91440" tIns="45720" rIns="91440" bIns="45720" rtlCol="1">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Clr>
                <a:schemeClr val="accent1"/>
              </a:buClr>
              <a:buFont typeface="Arial" panose="020B0604020202020204" pitchFamily="34" charset="0"/>
              <a:buNone/>
            </a:pPr>
            <a:r>
              <a:rPr lang="he-IL" sz="1800" b="1" dirty="0">
                <a:solidFill>
                  <a:schemeClr val="accent1">
                    <a:lumMod val="75000"/>
                  </a:schemeClr>
                </a:solidFill>
                <a:latin typeface="David" panose="020E0502060401010101" pitchFamily="34" charset="-79"/>
                <a:cs typeface="David" panose="020E0502060401010101" pitchFamily="34" charset="-79"/>
              </a:rPr>
              <a:t>מסקנות:</a:t>
            </a:r>
          </a:p>
          <a:p>
            <a:pPr>
              <a:lnSpc>
                <a:spcPct val="150000"/>
              </a:lnSpc>
              <a:buClr>
                <a:schemeClr val="accent1"/>
              </a:buClr>
            </a:pPr>
            <a:r>
              <a:rPr lang="he-IL" sz="1800" dirty="0">
                <a:solidFill>
                  <a:schemeClr val="accent1">
                    <a:lumMod val="75000"/>
                  </a:schemeClr>
                </a:solidFill>
                <a:latin typeface="David" panose="020E0502060401010101" pitchFamily="34" charset="-79"/>
                <a:cs typeface="David" panose="020E0502060401010101" pitchFamily="34" charset="-79"/>
              </a:rPr>
              <a:t>4 המדריכים מובילים </a:t>
            </a:r>
            <a:r>
              <a:rPr lang="he-IL" sz="1800" b="1" dirty="0">
                <a:solidFill>
                  <a:schemeClr val="accent1">
                    <a:lumMod val="75000"/>
                  </a:schemeClr>
                </a:solidFill>
                <a:latin typeface="David" panose="020E0502060401010101" pitchFamily="34" charset="-79"/>
                <a:cs typeface="David" panose="020E0502060401010101" pitchFamily="34" charset="-79"/>
              </a:rPr>
              <a:t>כ- 70%</a:t>
            </a:r>
            <a:r>
              <a:rPr lang="he-IL" sz="1800" dirty="0">
                <a:solidFill>
                  <a:schemeClr val="accent1">
                    <a:lumMod val="75000"/>
                  </a:schemeClr>
                </a:solidFill>
                <a:latin typeface="David" panose="020E0502060401010101" pitchFamily="34" charset="-79"/>
                <a:cs typeface="David" panose="020E0502060401010101" pitchFamily="34" charset="-79"/>
              </a:rPr>
              <a:t> מתכולת תכני המב"ל </a:t>
            </a:r>
          </a:p>
          <a:p>
            <a:pPr>
              <a:lnSpc>
                <a:spcPct val="150000"/>
              </a:lnSpc>
              <a:buClr>
                <a:schemeClr val="accent1"/>
              </a:buClr>
            </a:pPr>
            <a:r>
              <a:rPr lang="he-IL" sz="1800" dirty="0">
                <a:solidFill>
                  <a:schemeClr val="accent1">
                    <a:lumMod val="75000"/>
                  </a:schemeClr>
                </a:solidFill>
                <a:latin typeface="David" panose="020E0502060401010101" pitchFamily="34" charset="-79"/>
                <a:cs typeface="David" panose="020E0502060401010101" pitchFamily="34" charset="-79"/>
              </a:rPr>
              <a:t>כל מדריך מוביל </a:t>
            </a:r>
            <a:r>
              <a:rPr lang="he-IL" sz="1800" b="1" dirty="0">
                <a:solidFill>
                  <a:schemeClr val="accent1">
                    <a:lumMod val="75000"/>
                  </a:schemeClr>
                </a:solidFill>
                <a:latin typeface="David" panose="020E0502060401010101" pitchFamily="34" charset="-79"/>
                <a:cs typeface="David" panose="020E0502060401010101" pitchFamily="34" charset="-79"/>
              </a:rPr>
              <a:t>בממוצע 30 ימים </a:t>
            </a:r>
            <a:r>
              <a:rPr lang="he-IL" sz="1800" dirty="0">
                <a:solidFill>
                  <a:schemeClr val="accent1">
                    <a:lumMod val="75000"/>
                  </a:schemeClr>
                </a:solidFill>
                <a:latin typeface="David" panose="020E0502060401010101" pitchFamily="34" charset="-79"/>
                <a:cs typeface="David" panose="020E0502060401010101" pitchFamily="34" charset="-79"/>
              </a:rPr>
              <a:t>במהלך השנה (במצטבר)</a:t>
            </a:r>
          </a:p>
          <a:p>
            <a:pPr>
              <a:lnSpc>
                <a:spcPct val="150000"/>
              </a:lnSpc>
              <a:buClr>
                <a:schemeClr val="accent1"/>
              </a:buClr>
            </a:pPr>
            <a:r>
              <a:rPr lang="he-IL" sz="1800" dirty="0">
                <a:solidFill>
                  <a:schemeClr val="accent1">
                    <a:lumMod val="75000"/>
                  </a:schemeClr>
                </a:solidFill>
                <a:latin typeface="David" panose="020E0502060401010101" pitchFamily="34" charset="-79"/>
                <a:cs typeface="David" panose="020E0502060401010101" pitchFamily="34" charset="-79"/>
              </a:rPr>
              <a:t>מפקד המב"ל אחראי על </a:t>
            </a:r>
            <a:r>
              <a:rPr lang="he-IL" sz="1800" b="1" dirty="0">
                <a:solidFill>
                  <a:schemeClr val="accent1">
                    <a:lumMod val="75000"/>
                  </a:schemeClr>
                </a:solidFill>
                <a:latin typeface="David" panose="020E0502060401010101" pitchFamily="34" charset="-79"/>
                <a:cs typeface="David" panose="020E0502060401010101" pitchFamily="34" charset="-79"/>
              </a:rPr>
              <a:t>כ- 10% </a:t>
            </a:r>
            <a:r>
              <a:rPr lang="he-IL" sz="1800" dirty="0">
                <a:solidFill>
                  <a:schemeClr val="accent1">
                    <a:lumMod val="75000"/>
                  </a:schemeClr>
                </a:solidFill>
                <a:latin typeface="David" panose="020E0502060401010101" pitchFamily="34" charset="-79"/>
                <a:cs typeface="David" panose="020E0502060401010101" pitchFamily="34" charset="-79"/>
              </a:rPr>
              <a:t>מהתכולה באופן ישיר. </a:t>
            </a:r>
            <a:r>
              <a:rPr lang="he-IL" sz="1800" b="1" dirty="0">
                <a:solidFill>
                  <a:schemeClr val="accent1">
                    <a:lumMod val="75000"/>
                  </a:schemeClr>
                </a:solidFill>
                <a:latin typeface="David" panose="020E0502060401010101" pitchFamily="34" charset="-79"/>
                <a:cs typeface="David" panose="020E0502060401010101" pitchFamily="34" charset="-79"/>
              </a:rPr>
              <a:t>15 ימים במצטבר בהובלתו</a:t>
            </a:r>
          </a:p>
          <a:p>
            <a:pPr>
              <a:lnSpc>
                <a:spcPct val="150000"/>
              </a:lnSpc>
              <a:buClr>
                <a:schemeClr val="accent1"/>
              </a:buClr>
            </a:pPr>
            <a:endParaRPr lang="he-IL" sz="1800" dirty="0">
              <a:solidFill>
                <a:schemeClr val="accent1">
                  <a:lumMod val="75000"/>
                </a:schemeClr>
              </a:solidFill>
              <a:latin typeface="David" panose="020E0502060401010101" pitchFamily="34" charset="-79"/>
              <a:cs typeface="David" panose="020E0502060401010101" pitchFamily="34" charset="-79"/>
            </a:endParaRPr>
          </a:p>
          <a:p>
            <a:pPr marL="0" indent="0">
              <a:lnSpc>
                <a:spcPct val="150000"/>
              </a:lnSpc>
              <a:buClr>
                <a:schemeClr val="accent1"/>
              </a:buClr>
              <a:buFont typeface="Arial" panose="020B0604020202020204" pitchFamily="34" charset="0"/>
              <a:buNone/>
            </a:pPr>
            <a:endParaRPr lang="he-IL" sz="2000" dirty="0">
              <a:solidFill>
                <a:schemeClr val="accent1">
                  <a:lumMod val="75000"/>
                </a:schemeClr>
              </a:solidFill>
              <a:latin typeface="David" panose="020E0502060401010101" pitchFamily="34" charset="-79"/>
              <a:cs typeface="David" panose="020E0502060401010101" pitchFamily="34" charset="-79"/>
            </a:endParaRPr>
          </a:p>
          <a:p>
            <a:pPr>
              <a:buClr>
                <a:schemeClr val="accent1"/>
              </a:buClr>
            </a:pPr>
            <a:endParaRPr lang="he-IL" sz="2000" dirty="0">
              <a:solidFill>
                <a:schemeClr val="accent1">
                  <a:lumMod val="75000"/>
                </a:schemeClr>
              </a:solidFill>
              <a:latin typeface="David" panose="020E0502060401010101" pitchFamily="34" charset="-79"/>
              <a:cs typeface="David" panose="020E0502060401010101" pitchFamily="34" charset="-79"/>
            </a:endParaRPr>
          </a:p>
        </p:txBody>
      </p:sp>
      <p:graphicFrame>
        <p:nvGraphicFramePr>
          <p:cNvPr id="10" name="תרשים 9">
            <a:extLst>
              <a:ext uri="{FF2B5EF4-FFF2-40B4-BE49-F238E27FC236}">
                <a16:creationId xmlns:a16="http://schemas.microsoft.com/office/drawing/2014/main" id="{BBE51A94-9ED1-47AD-BDD6-5397815E7ECF}"/>
              </a:ext>
            </a:extLst>
          </p:cNvPr>
          <p:cNvGraphicFramePr>
            <a:graphicFrameLocks/>
          </p:cNvGraphicFramePr>
          <p:nvPr>
            <p:extLst>
              <p:ext uri="{D42A27DB-BD31-4B8C-83A1-F6EECF244321}">
                <p14:modId xmlns:p14="http://schemas.microsoft.com/office/powerpoint/2010/main" val="1845191803"/>
              </p:ext>
            </p:extLst>
          </p:nvPr>
        </p:nvGraphicFramePr>
        <p:xfrm>
          <a:off x="191606" y="1511890"/>
          <a:ext cx="6857779" cy="51693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2174724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כותרת 1"/>
          <p:cNvSpPr>
            <a:spLocks noGrp="1"/>
          </p:cNvSpPr>
          <p:nvPr>
            <p:ph type="title" idx="4294967295"/>
          </p:nvPr>
        </p:nvSpPr>
        <p:spPr>
          <a:xfrm>
            <a:off x="877528" y="186327"/>
            <a:ext cx="10515600" cy="1325563"/>
          </a:xfrm>
        </p:spPr>
        <p:txBody>
          <a:bodyPr>
            <a:normAutofit/>
          </a:bodyPr>
          <a:lstStyle/>
          <a:p>
            <a:pPr algn="ctr"/>
            <a:r>
              <a:rPr lang="he-IL"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ניתוח מ"ד- מיקום הלימודים</a:t>
            </a:r>
            <a:endParaRPr lang="he-IL" sz="36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6" name="תרשים 5">
            <a:extLst>
              <a:ext uri="{FF2B5EF4-FFF2-40B4-BE49-F238E27FC236}">
                <a16:creationId xmlns:a16="http://schemas.microsoft.com/office/drawing/2014/main" id="{81153FDF-1905-4F0F-96E0-F46C635A67CB}"/>
              </a:ext>
            </a:extLst>
          </p:cNvPr>
          <p:cNvGraphicFramePr>
            <a:graphicFrameLocks/>
          </p:cNvGraphicFramePr>
          <p:nvPr/>
        </p:nvGraphicFramePr>
        <p:xfrm>
          <a:off x="-1" y="2417379"/>
          <a:ext cx="6600497" cy="442408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תרשים 7">
            <a:extLst>
              <a:ext uri="{FF2B5EF4-FFF2-40B4-BE49-F238E27FC236}">
                <a16:creationId xmlns:a16="http://schemas.microsoft.com/office/drawing/2014/main" id="{EC74EECD-E485-40C1-8B18-35F754EC7B53}"/>
              </a:ext>
            </a:extLst>
          </p:cNvPr>
          <p:cNvGraphicFramePr>
            <a:graphicFrameLocks/>
          </p:cNvGraphicFramePr>
          <p:nvPr/>
        </p:nvGraphicFramePr>
        <p:xfrm>
          <a:off x="2594" y="1684944"/>
          <a:ext cx="7890673" cy="5184223"/>
        </p:xfrm>
        <a:graphic>
          <a:graphicData uri="http://schemas.openxmlformats.org/drawingml/2006/chart">
            <c:chart xmlns:c="http://schemas.openxmlformats.org/drawingml/2006/chart" xmlns:r="http://schemas.openxmlformats.org/officeDocument/2006/relationships" r:id="rId3"/>
          </a:graphicData>
        </a:graphic>
      </p:graphicFrame>
      <p:sp>
        <p:nvSpPr>
          <p:cNvPr id="9" name="מציין מיקום תוכן 2"/>
          <p:cNvSpPr txBox="1">
            <a:spLocks/>
          </p:cNvSpPr>
          <p:nvPr/>
        </p:nvSpPr>
        <p:spPr>
          <a:xfrm>
            <a:off x="6223820" y="1653413"/>
            <a:ext cx="5681266" cy="3950973"/>
          </a:xfrm>
          <a:prstGeom prst="rect">
            <a:avLst/>
          </a:prstGeom>
        </p:spPr>
        <p:txBody>
          <a:bodyPr vert="horz" lIns="91440" tIns="45720" rIns="91440" bIns="45720" rtlCol="1">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Clr>
                <a:schemeClr val="accent1"/>
              </a:buClr>
              <a:buFont typeface="Arial" panose="020B0604020202020204" pitchFamily="34" charset="0"/>
              <a:buNone/>
            </a:pPr>
            <a:r>
              <a:rPr lang="he-IL" sz="1800" b="1" dirty="0">
                <a:solidFill>
                  <a:schemeClr val="accent1">
                    <a:lumMod val="75000"/>
                  </a:schemeClr>
                </a:solidFill>
                <a:latin typeface="David" panose="020E0502060401010101" pitchFamily="34" charset="-79"/>
                <a:cs typeface="David" panose="020E0502060401010101" pitchFamily="34" charset="-79"/>
              </a:rPr>
              <a:t>מסקנות:</a:t>
            </a:r>
          </a:p>
          <a:p>
            <a:pPr>
              <a:lnSpc>
                <a:spcPct val="150000"/>
              </a:lnSpc>
              <a:buClr>
                <a:schemeClr val="accent1"/>
              </a:buClr>
            </a:pPr>
            <a:r>
              <a:rPr lang="he-IL" sz="1800" dirty="0">
                <a:solidFill>
                  <a:schemeClr val="accent1">
                    <a:lumMod val="75000"/>
                  </a:schemeClr>
                </a:solidFill>
                <a:latin typeface="David" panose="020E0502060401010101" pitchFamily="34" charset="-79"/>
                <a:cs typeface="David" panose="020E0502060401010101" pitchFamily="34" charset="-79"/>
              </a:rPr>
              <a:t>8 ימי לימוד באוניברסיטת חיפה בלבד!! (4% בלבד)</a:t>
            </a:r>
          </a:p>
          <a:p>
            <a:pPr>
              <a:lnSpc>
                <a:spcPct val="150000"/>
              </a:lnSpc>
              <a:buClr>
                <a:schemeClr val="accent1"/>
              </a:buClr>
            </a:pPr>
            <a:r>
              <a:rPr lang="he-IL" sz="1800" dirty="0">
                <a:solidFill>
                  <a:schemeClr val="accent1">
                    <a:lumMod val="75000"/>
                  </a:schemeClr>
                </a:solidFill>
                <a:latin typeface="David" panose="020E0502060401010101" pitchFamily="34" charset="-79"/>
                <a:cs typeface="David" panose="020E0502060401010101" pitchFamily="34" charset="-79"/>
              </a:rPr>
              <a:t>32 ימי לימוד בבית (20%)- יום בשבוע במשך השנה כולה!</a:t>
            </a:r>
          </a:p>
          <a:p>
            <a:pPr>
              <a:lnSpc>
                <a:spcPct val="150000"/>
              </a:lnSpc>
              <a:buClr>
                <a:schemeClr val="accent1"/>
              </a:buClr>
            </a:pPr>
            <a:r>
              <a:rPr lang="he-IL" sz="1800" dirty="0">
                <a:solidFill>
                  <a:schemeClr val="accent1">
                    <a:lumMod val="75000"/>
                  </a:schemeClr>
                </a:solidFill>
                <a:latin typeface="David" panose="020E0502060401010101" pitchFamily="34" charset="-79"/>
                <a:cs typeface="David" panose="020E0502060401010101" pitchFamily="34" charset="-79"/>
              </a:rPr>
              <a:t>20 ימי לימוד נמצאים בחו"ל (10%)</a:t>
            </a:r>
          </a:p>
          <a:p>
            <a:pPr>
              <a:lnSpc>
                <a:spcPct val="150000"/>
              </a:lnSpc>
              <a:buClr>
                <a:schemeClr val="accent1"/>
              </a:buClr>
            </a:pPr>
            <a:r>
              <a:rPr lang="he-IL" sz="1800" dirty="0">
                <a:solidFill>
                  <a:schemeClr val="accent1">
                    <a:lumMod val="75000"/>
                  </a:schemeClr>
                </a:solidFill>
                <a:latin typeface="David" panose="020E0502060401010101" pitchFamily="34" charset="-79"/>
                <a:cs typeface="David" panose="020E0502060401010101" pitchFamily="34" charset="-79"/>
              </a:rPr>
              <a:t>40 ימי לימוד מסיירים ברחבי הארץ (22%)</a:t>
            </a:r>
          </a:p>
          <a:p>
            <a:pPr>
              <a:lnSpc>
                <a:spcPct val="150000"/>
              </a:lnSpc>
              <a:buClr>
                <a:schemeClr val="accent1"/>
              </a:buClr>
            </a:pPr>
            <a:r>
              <a:rPr lang="he-IL" sz="1800" dirty="0">
                <a:solidFill>
                  <a:schemeClr val="accent1">
                    <a:lumMod val="75000"/>
                  </a:schemeClr>
                </a:solidFill>
                <a:latin typeface="David" panose="020E0502060401010101" pitchFamily="34" charset="-79"/>
                <a:cs typeface="David" panose="020E0502060401010101" pitchFamily="34" charset="-79"/>
              </a:rPr>
              <a:t>כ- 100 ימים נמצאים במכללות- במליאה</a:t>
            </a:r>
            <a:r>
              <a:rPr lang="en-US" sz="1800" dirty="0">
                <a:solidFill>
                  <a:schemeClr val="accent1">
                    <a:lumMod val="75000"/>
                  </a:schemeClr>
                </a:solidFill>
                <a:latin typeface="David" panose="020E0502060401010101" pitchFamily="34" charset="-79"/>
                <a:cs typeface="David" panose="020E0502060401010101" pitchFamily="34" charset="-79"/>
              </a:rPr>
              <a:t>/</a:t>
            </a:r>
            <a:r>
              <a:rPr lang="he-IL" sz="1800" dirty="0">
                <a:solidFill>
                  <a:schemeClr val="accent1">
                    <a:lumMod val="75000"/>
                  </a:schemeClr>
                </a:solidFill>
                <a:latin typeface="David" panose="020E0502060401010101" pitchFamily="34" charset="-79"/>
                <a:cs typeface="David" panose="020E0502060401010101" pitchFamily="34" charset="-79"/>
              </a:rPr>
              <a:t>כיתה (כ- 45% מהזמן)</a:t>
            </a:r>
          </a:p>
          <a:p>
            <a:pPr>
              <a:lnSpc>
                <a:spcPct val="150000"/>
              </a:lnSpc>
              <a:buClr>
                <a:schemeClr val="accent1"/>
              </a:buClr>
            </a:pPr>
            <a:endParaRPr lang="he-IL" sz="1800" dirty="0">
              <a:solidFill>
                <a:schemeClr val="accent1">
                  <a:lumMod val="75000"/>
                </a:schemeClr>
              </a:solidFill>
              <a:latin typeface="David" panose="020E0502060401010101" pitchFamily="34" charset="-79"/>
              <a:cs typeface="David" panose="020E0502060401010101" pitchFamily="34" charset="-79"/>
            </a:endParaRPr>
          </a:p>
          <a:p>
            <a:pPr marL="0" indent="0">
              <a:lnSpc>
                <a:spcPct val="150000"/>
              </a:lnSpc>
              <a:buClr>
                <a:schemeClr val="accent1"/>
              </a:buClr>
              <a:buFont typeface="Arial" panose="020B0604020202020204" pitchFamily="34" charset="0"/>
              <a:buNone/>
            </a:pPr>
            <a:endParaRPr lang="he-IL" sz="2000" dirty="0">
              <a:solidFill>
                <a:schemeClr val="accent1">
                  <a:lumMod val="75000"/>
                </a:schemeClr>
              </a:solidFill>
              <a:latin typeface="David" panose="020E0502060401010101" pitchFamily="34" charset="-79"/>
              <a:cs typeface="David" panose="020E0502060401010101" pitchFamily="34" charset="-79"/>
            </a:endParaRPr>
          </a:p>
          <a:p>
            <a:pPr>
              <a:buClr>
                <a:schemeClr val="accent1"/>
              </a:buClr>
            </a:pPr>
            <a:endParaRPr lang="he-IL" sz="2000" dirty="0">
              <a:solidFill>
                <a:schemeClr val="accent1">
                  <a:lumMod val="75000"/>
                </a:schemeClr>
              </a:solidFill>
              <a:latin typeface="David" panose="020E0502060401010101" pitchFamily="34" charset="-79"/>
              <a:cs typeface="David" panose="020E0502060401010101" pitchFamily="34" charset="-79"/>
            </a:endParaRPr>
          </a:p>
        </p:txBody>
      </p:sp>
      <p:graphicFrame>
        <p:nvGraphicFramePr>
          <p:cNvPr id="7" name="תרשים 6">
            <a:extLst>
              <a:ext uri="{FF2B5EF4-FFF2-40B4-BE49-F238E27FC236}">
                <a16:creationId xmlns:a16="http://schemas.microsoft.com/office/drawing/2014/main" id="{8CB9E358-73F8-4C6A-A251-A0EC69BEB3AB}"/>
              </a:ext>
            </a:extLst>
          </p:cNvPr>
          <p:cNvGraphicFramePr>
            <a:graphicFrameLocks/>
          </p:cNvGraphicFramePr>
          <p:nvPr>
            <p:extLst>
              <p:ext uri="{D42A27DB-BD31-4B8C-83A1-F6EECF244321}">
                <p14:modId xmlns:p14="http://schemas.microsoft.com/office/powerpoint/2010/main" val="3774445006"/>
              </p:ext>
            </p:extLst>
          </p:nvPr>
        </p:nvGraphicFramePr>
        <p:xfrm>
          <a:off x="-289037" y="1845145"/>
          <a:ext cx="7178567" cy="499632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42357545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כותרת 1"/>
          <p:cNvSpPr>
            <a:spLocks noGrp="1"/>
          </p:cNvSpPr>
          <p:nvPr>
            <p:ph type="title" idx="4294967295"/>
          </p:nvPr>
        </p:nvSpPr>
        <p:spPr>
          <a:xfrm>
            <a:off x="877528" y="186327"/>
            <a:ext cx="10515600" cy="1325563"/>
          </a:xfrm>
        </p:spPr>
        <p:txBody>
          <a:bodyPr>
            <a:normAutofit/>
          </a:bodyPr>
          <a:lstStyle/>
          <a:p>
            <a:pPr algn="ctr"/>
            <a:r>
              <a:rPr lang="he-IL"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ניתוח מ"ד- שיבוץ למחזור הבא</a:t>
            </a:r>
            <a:endParaRPr lang="he-IL" sz="36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6" name="תרשים 5">
            <a:extLst>
              <a:ext uri="{FF2B5EF4-FFF2-40B4-BE49-F238E27FC236}">
                <a16:creationId xmlns:a16="http://schemas.microsoft.com/office/drawing/2014/main" id="{81153FDF-1905-4F0F-96E0-F46C635A67CB}"/>
              </a:ext>
            </a:extLst>
          </p:cNvPr>
          <p:cNvGraphicFramePr>
            <a:graphicFrameLocks/>
          </p:cNvGraphicFramePr>
          <p:nvPr/>
        </p:nvGraphicFramePr>
        <p:xfrm>
          <a:off x="-1" y="2417379"/>
          <a:ext cx="6600497" cy="4424087"/>
        </p:xfrm>
        <a:graphic>
          <a:graphicData uri="http://schemas.openxmlformats.org/drawingml/2006/chart">
            <c:chart xmlns:c="http://schemas.openxmlformats.org/drawingml/2006/chart" xmlns:r="http://schemas.openxmlformats.org/officeDocument/2006/relationships" r:id="rId2"/>
          </a:graphicData>
        </a:graphic>
      </p:graphicFrame>
      <p:sp>
        <p:nvSpPr>
          <p:cNvPr id="9" name="מציין מיקום תוכן 2"/>
          <p:cNvSpPr txBox="1">
            <a:spLocks/>
          </p:cNvSpPr>
          <p:nvPr/>
        </p:nvSpPr>
        <p:spPr>
          <a:xfrm>
            <a:off x="6263148" y="1653414"/>
            <a:ext cx="5641937" cy="2570028"/>
          </a:xfrm>
          <a:prstGeom prst="rect">
            <a:avLst/>
          </a:prstGeom>
        </p:spPr>
        <p:txBody>
          <a:bodyPr vert="horz" lIns="91440" tIns="45720" rIns="91440" bIns="45720" rtlCol="1">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Clr>
                <a:schemeClr val="accent1"/>
              </a:buClr>
              <a:buFont typeface="Arial" panose="020B0604020202020204" pitchFamily="34" charset="0"/>
              <a:buNone/>
            </a:pPr>
            <a:r>
              <a:rPr lang="he-IL" sz="1800" b="1" dirty="0">
                <a:solidFill>
                  <a:schemeClr val="accent1">
                    <a:lumMod val="75000"/>
                  </a:schemeClr>
                </a:solidFill>
                <a:latin typeface="David" panose="020E0502060401010101" pitchFamily="34" charset="-79"/>
                <a:cs typeface="David" panose="020E0502060401010101" pitchFamily="34" charset="-79"/>
              </a:rPr>
              <a:t>מסקנות:</a:t>
            </a:r>
          </a:p>
          <a:p>
            <a:pPr>
              <a:lnSpc>
                <a:spcPct val="150000"/>
              </a:lnSpc>
              <a:buClr>
                <a:schemeClr val="accent1"/>
              </a:buClr>
            </a:pPr>
            <a:r>
              <a:rPr lang="he-IL" sz="1800" dirty="0">
                <a:solidFill>
                  <a:schemeClr val="accent1">
                    <a:lumMod val="75000"/>
                  </a:schemeClr>
                </a:solidFill>
                <a:latin typeface="David" panose="020E0502060401010101" pitchFamily="34" charset="-79"/>
                <a:cs typeface="David" panose="020E0502060401010101" pitchFamily="34" charset="-79"/>
              </a:rPr>
              <a:t>134 משכים (35 ימים המהווים כ- 18%) הינם בדיון לגבי שיבוצם  </a:t>
            </a:r>
            <a:r>
              <a:rPr lang="he-IL" sz="1800" dirty="0" err="1">
                <a:solidFill>
                  <a:schemeClr val="accent1">
                    <a:lumMod val="75000"/>
                  </a:schemeClr>
                </a:solidFill>
                <a:latin typeface="David" panose="020E0502060401010101" pitchFamily="34" charset="-79"/>
                <a:cs typeface="David" panose="020E0502060401010101" pitchFamily="34" charset="-79"/>
              </a:rPr>
              <a:t>במ"ה</a:t>
            </a:r>
            <a:r>
              <a:rPr lang="he-IL" sz="1800" dirty="0">
                <a:solidFill>
                  <a:schemeClr val="accent1">
                    <a:lumMod val="75000"/>
                  </a:schemeClr>
                </a:solidFill>
                <a:latin typeface="David" panose="020E0502060401010101" pitchFamily="34" charset="-79"/>
                <a:cs typeface="David" panose="020E0502060401010101" pitchFamily="34" charset="-79"/>
              </a:rPr>
              <a:t> לאור לקחים עכשוויים מהרצת מחזור מ"ד וחקר הידיעונים שבוצע</a:t>
            </a:r>
          </a:p>
          <a:p>
            <a:pPr>
              <a:lnSpc>
                <a:spcPct val="150000"/>
              </a:lnSpc>
              <a:buClr>
                <a:schemeClr val="accent1"/>
              </a:buClr>
            </a:pPr>
            <a:endParaRPr lang="he-IL" sz="1800" dirty="0">
              <a:solidFill>
                <a:schemeClr val="accent1">
                  <a:lumMod val="75000"/>
                </a:schemeClr>
              </a:solidFill>
              <a:latin typeface="David" panose="020E0502060401010101" pitchFamily="34" charset="-79"/>
              <a:cs typeface="David" panose="020E0502060401010101" pitchFamily="34" charset="-79"/>
            </a:endParaRPr>
          </a:p>
          <a:p>
            <a:pPr marL="0" indent="0">
              <a:lnSpc>
                <a:spcPct val="150000"/>
              </a:lnSpc>
              <a:buClr>
                <a:schemeClr val="accent1"/>
              </a:buClr>
              <a:buFont typeface="Arial" panose="020B0604020202020204" pitchFamily="34" charset="0"/>
              <a:buNone/>
            </a:pPr>
            <a:endParaRPr lang="he-IL" sz="2000" dirty="0">
              <a:solidFill>
                <a:schemeClr val="accent1">
                  <a:lumMod val="75000"/>
                </a:schemeClr>
              </a:solidFill>
              <a:latin typeface="David" panose="020E0502060401010101" pitchFamily="34" charset="-79"/>
              <a:cs typeface="David" panose="020E0502060401010101" pitchFamily="34" charset="-79"/>
            </a:endParaRPr>
          </a:p>
          <a:p>
            <a:pPr>
              <a:buClr>
                <a:schemeClr val="accent1"/>
              </a:buClr>
            </a:pPr>
            <a:endParaRPr lang="he-IL" sz="2000" dirty="0">
              <a:solidFill>
                <a:schemeClr val="accent1">
                  <a:lumMod val="75000"/>
                </a:schemeClr>
              </a:solidFill>
              <a:latin typeface="David" panose="020E0502060401010101" pitchFamily="34" charset="-79"/>
              <a:cs typeface="David" panose="020E0502060401010101" pitchFamily="34" charset="-79"/>
            </a:endParaRPr>
          </a:p>
        </p:txBody>
      </p:sp>
      <p:graphicFrame>
        <p:nvGraphicFramePr>
          <p:cNvPr id="8" name="תרשים 7">
            <a:extLst>
              <a:ext uri="{FF2B5EF4-FFF2-40B4-BE49-F238E27FC236}">
                <a16:creationId xmlns:a16="http://schemas.microsoft.com/office/drawing/2014/main" id="{C64414E5-8A5C-41C8-A274-D943F543F917}"/>
              </a:ext>
            </a:extLst>
          </p:cNvPr>
          <p:cNvGraphicFramePr>
            <a:graphicFrameLocks/>
          </p:cNvGraphicFramePr>
          <p:nvPr>
            <p:extLst/>
          </p:nvPr>
        </p:nvGraphicFramePr>
        <p:xfrm>
          <a:off x="-37205" y="1931962"/>
          <a:ext cx="6624473" cy="49260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9385981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כותרת 1"/>
          <p:cNvSpPr>
            <a:spLocks noGrp="1"/>
          </p:cNvSpPr>
          <p:nvPr>
            <p:ph type="title" idx="4294967295"/>
          </p:nvPr>
        </p:nvSpPr>
        <p:spPr>
          <a:xfrm>
            <a:off x="874713" y="1615731"/>
            <a:ext cx="10515600" cy="2367688"/>
          </a:xfrm>
        </p:spPr>
        <p:txBody>
          <a:bodyPr>
            <a:noAutofit/>
          </a:bodyPr>
          <a:lstStyle/>
          <a:p>
            <a:pPr algn="ctr">
              <a:lnSpc>
                <a:spcPct val="200000"/>
              </a:lnSpc>
            </a:pPr>
            <a:r>
              <a:rPr lang="he-IL"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עיצוב מחזור מ"ה</a:t>
            </a:r>
            <a:br>
              <a:rPr lang="he-IL"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br>
            <a:r>
              <a:rPr lang="he-IL" sz="2800" i="1"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 מודל מארגן -</a:t>
            </a:r>
          </a:p>
        </p:txBody>
      </p:sp>
    </p:spTree>
    <p:extLst>
      <p:ext uri="{BB962C8B-B14F-4D97-AF65-F5344CB8AC3E}">
        <p14:creationId xmlns:p14="http://schemas.microsoft.com/office/powerpoint/2010/main" val="175122230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idx="4294967295"/>
          </p:nvPr>
        </p:nvSpPr>
        <p:spPr>
          <a:xfrm>
            <a:off x="877528" y="186327"/>
            <a:ext cx="10515600" cy="1325563"/>
          </a:xfrm>
        </p:spPr>
        <p:txBody>
          <a:bodyPr/>
          <a:lstStyle/>
          <a:p>
            <a:pPr algn="ctr"/>
            <a:r>
              <a:rPr lang="he-IL"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עיצוב מ"ה- סטאטוס מפקד המב"ל</a:t>
            </a:r>
          </a:p>
        </p:txBody>
      </p:sp>
      <p:sp>
        <p:nvSpPr>
          <p:cNvPr id="4" name="מציין מיקום תוכן 2"/>
          <p:cNvSpPr txBox="1">
            <a:spLocks/>
          </p:cNvSpPr>
          <p:nvPr/>
        </p:nvSpPr>
        <p:spPr>
          <a:xfrm>
            <a:off x="1229032" y="1515664"/>
            <a:ext cx="9819408" cy="3512962"/>
          </a:xfrm>
          <a:prstGeom prst="rect">
            <a:avLst/>
          </a:prstGeom>
        </p:spPr>
        <p:txBody>
          <a:bodyPr vert="horz" lIns="91440" tIns="45720" rIns="91440" bIns="45720" rtlCol="1">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Clr>
                <a:schemeClr val="accent1"/>
              </a:buClr>
              <a:buNone/>
            </a:pPr>
            <a:r>
              <a:rPr lang="he-IL" sz="2400" b="1" dirty="0">
                <a:solidFill>
                  <a:schemeClr val="accent1">
                    <a:lumMod val="75000"/>
                  </a:schemeClr>
                </a:solidFill>
                <a:latin typeface="David" panose="020E0502060401010101" pitchFamily="34" charset="-79"/>
                <a:cs typeface="David" panose="020E0502060401010101" pitchFamily="34" charset="-79"/>
              </a:rPr>
              <a:t>מטרות הדיון:</a:t>
            </a:r>
          </a:p>
          <a:p>
            <a:pPr>
              <a:lnSpc>
                <a:spcPct val="100000"/>
              </a:lnSpc>
              <a:buClr>
                <a:schemeClr val="accent1"/>
              </a:buClr>
            </a:pPr>
            <a:r>
              <a:rPr lang="he-IL" sz="1800" b="1" dirty="0">
                <a:solidFill>
                  <a:schemeClr val="accent1">
                    <a:lumMod val="75000"/>
                  </a:schemeClr>
                </a:solidFill>
                <a:latin typeface="David" panose="020E0502060401010101" pitchFamily="34" charset="-79"/>
                <a:cs typeface="David" panose="020E0502060401010101" pitchFamily="34" charset="-79"/>
              </a:rPr>
              <a:t>העמקה</a:t>
            </a:r>
            <a:r>
              <a:rPr lang="he-IL" sz="1800" dirty="0">
                <a:solidFill>
                  <a:schemeClr val="accent1">
                    <a:lumMod val="75000"/>
                  </a:schemeClr>
                </a:solidFill>
                <a:latin typeface="David" panose="020E0502060401010101" pitchFamily="34" charset="-79"/>
                <a:cs typeface="David" panose="020E0502060401010101" pitchFamily="34" charset="-79"/>
              </a:rPr>
              <a:t> בתהליך עיצוב מ"ה וגנאט ההתקדמות, </a:t>
            </a:r>
            <a:r>
              <a:rPr lang="he-IL" sz="1800" b="1" dirty="0">
                <a:solidFill>
                  <a:schemeClr val="accent1">
                    <a:lumMod val="75000"/>
                  </a:schemeClr>
                </a:solidFill>
                <a:latin typeface="David" panose="020E0502060401010101" pitchFamily="34" charset="-79"/>
                <a:cs typeface="David" panose="020E0502060401010101" pitchFamily="34" charset="-79"/>
              </a:rPr>
              <a:t>מיקוד תהליך תחקור מ"ד</a:t>
            </a:r>
          </a:p>
          <a:p>
            <a:pPr>
              <a:lnSpc>
                <a:spcPct val="150000"/>
              </a:lnSpc>
              <a:buClr>
                <a:schemeClr val="accent1"/>
              </a:buClr>
            </a:pPr>
            <a:r>
              <a:rPr lang="he-IL" sz="1800" dirty="0">
                <a:solidFill>
                  <a:schemeClr val="accent1">
                    <a:lumMod val="75000"/>
                  </a:schemeClr>
                </a:solidFill>
                <a:latin typeface="David" panose="020E0502060401010101" pitchFamily="34" charset="-79"/>
                <a:cs typeface="David" panose="020E0502060401010101" pitchFamily="34" charset="-79"/>
              </a:rPr>
              <a:t>אישור </a:t>
            </a:r>
            <a:r>
              <a:rPr lang="he-IL" sz="1800" b="1" dirty="0">
                <a:solidFill>
                  <a:schemeClr val="accent1">
                    <a:lumMod val="75000"/>
                  </a:schemeClr>
                </a:solidFill>
                <a:latin typeface="David" panose="020E0502060401010101" pitchFamily="34" charset="-79"/>
                <a:cs typeface="David" panose="020E0502060401010101" pitchFamily="34" charset="-79"/>
              </a:rPr>
              <a:t>מסלולי, אשכולות ותכני </a:t>
            </a:r>
            <a:r>
              <a:rPr lang="he-IL" sz="1800" b="1" dirty="0" err="1">
                <a:solidFill>
                  <a:schemeClr val="accent1">
                    <a:lumMod val="75000"/>
                  </a:schemeClr>
                </a:solidFill>
                <a:latin typeface="David" panose="020E0502060401010101" pitchFamily="34" charset="-79"/>
                <a:cs typeface="David" panose="020E0502060401010101" pitchFamily="34" charset="-79"/>
              </a:rPr>
              <a:t>מב"ל</a:t>
            </a:r>
            <a:r>
              <a:rPr lang="he-IL" sz="1800" b="1" dirty="0">
                <a:solidFill>
                  <a:schemeClr val="accent1">
                    <a:lumMod val="75000"/>
                  </a:schemeClr>
                </a:solidFill>
                <a:latin typeface="David" panose="020E0502060401010101" pitchFamily="34" charset="-79"/>
                <a:cs typeface="David" panose="020E0502060401010101" pitchFamily="34" charset="-79"/>
              </a:rPr>
              <a:t> </a:t>
            </a:r>
            <a:r>
              <a:rPr lang="he-IL" sz="1800" dirty="0">
                <a:solidFill>
                  <a:schemeClr val="accent1">
                    <a:lumMod val="75000"/>
                  </a:schemeClr>
                </a:solidFill>
                <a:latin typeface="David" panose="020E0502060401010101" pitchFamily="34" charset="-79"/>
                <a:cs typeface="David" panose="020E0502060401010101" pitchFamily="34" charset="-79"/>
              </a:rPr>
              <a:t>מחזור מ"ה ושינויים נדרשים בנקודת העבודה מול </a:t>
            </a:r>
            <a:r>
              <a:rPr lang="he-IL" sz="1800" b="1" dirty="0">
                <a:solidFill>
                  <a:schemeClr val="accent1">
                    <a:lumMod val="75000"/>
                  </a:schemeClr>
                </a:solidFill>
                <a:latin typeface="David" panose="020E0502060401010101" pitchFamily="34" charset="-79"/>
                <a:cs typeface="David" panose="020E0502060401010101" pitchFamily="34" charset="-79"/>
              </a:rPr>
              <a:t>המוסד האקדמי</a:t>
            </a:r>
          </a:p>
          <a:p>
            <a:pPr>
              <a:lnSpc>
                <a:spcPct val="150000"/>
              </a:lnSpc>
              <a:buClr>
                <a:schemeClr val="accent1"/>
              </a:buClr>
            </a:pPr>
            <a:r>
              <a:rPr lang="he-IL" sz="1800" dirty="0">
                <a:solidFill>
                  <a:schemeClr val="accent1">
                    <a:lumMod val="75000"/>
                  </a:schemeClr>
                </a:solidFill>
                <a:latin typeface="David" panose="020E0502060401010101" pitchFamily="34" charset="-79"/>
                <a:cs typeface="David" panose="020E0502060401010101" pitchFamily="34" charset="-79"/>
              </a:rPr>
              <a:t>אישור </a:t>
            </a:r>
            <a:r>
              <a:rPr lang="he-IL" sz="1800" b="1" dirty="0">
                <a:solidFill>
                  <a:schemeClr val="accent1">
                    <a:lumMod val="75000"/>
                  </a:schemeClr>
                </a:solidFill>
                <a:latin typeface="David" panose="020E0502060401010101" pitchFamily="34" charset="-79"/>
                <a:cs typeface="David" panose="020E0502060401010101" pitchFamily="34" charset="-79"/>
              </a:rPr>
              <a:t>פריסה עקרונית של גרף מ"ה </a:t>
            </a:r>
            <a:r>
              <a:rPr lang="he-IL" sz="1800" dirty="0">
                <a:solidFill>
                  <a:schemeClr val="accent1">
                    <a:lumMod val="75000"/>
                  </a:schemeClr>
                </a:solidFill>
                <a:latin typeface="David" panose="020E0502060401010101" pitchFamily="34" charset="-79"/>
                <a:cs typeface="David" panose="020E0502060401010101" pitchFamily="34" charset="-79"/>
              </a:rPr>
              <a:t>(פריסת העונות, מבנה שבוע, מסלולי לימוד ואקדמיה, עוגנים ואילוצים)</a:t>
            </a:r>
          </a:p>
          <a:p>
            <a:pPr>
              <a:lnSpc>
                <a:spcPct val="150000"/>
              </a:lnSpc>
              <a:buClr>
                <a:schemeClr val="accent1"/>
              </a:buClr>
            </a:pPr>
            <a:r>
              <a:rPr lang="he-IL" sz="1800" dirty="0">
                <a:solidFill>
                  <a:schemeClr val="accent1">
                    <a:lumMod val="75000"/>
                  </a:schemeClr>
                </a:solidFill>
                <a:latin typeface="David" panose="020E0502060401010101" pitchFamily="34" charset="-79"/>
                <a:cs typeface="David" panose="020E0502060401010101" pitchFamily="34" charset="-79"/>
              </a:rPr>
              <a:t>אישור</a:t>
            </a:r>
            <a:r>
              <a:rPr lang="he-IL" sz="1800" b="1" dirty="0">
                <a:solidFill>
                  <a:schemeClr val="accent1">
                    <a:lumMod val="75000"/>
                  </a:schemeClr>
                </a:solidFill>
                <a:latin typeface="David" panose="020E0502060401010101" pitchFamily="34" charset="-79"/>
                <a:cs typeface="David" panose="020E0502060401010101" pitchFamily="34" charset="-79"/>
              </a:rPr>
              <a:t> חלוקת תפקידי סגל </a:t>
            </a:r>
            <a:r>
              <a:rPr lang="he-IL" sz="1800" b="1" dirty="0" err="1">
                <a:solidFill>
                  <a:schemeClr val="accent1">
                    <a:lumMod val="75000"/>
                  </a:schemeClr>
                </a:solidFill>
                <a:latin typeface="David" panose="020E0502060401010101" pitchFamily="34" charset="-79"/>
                <a:cs typeface="David" panose="020E0502060401010101" pitchFamily="34" charset="-79"/>
              </a:rPr>
              <a:t>מב"ל</a:t>
            </a:r>
            <a:r>
              <a:rPr lang="he-IL" sz="1800" b="1" dirty="0">
                <a:solidFill>
                  <a:schemeClr val="accent1">
                    <a:lumMod val="75000"/>
                  </a:schemeClr>
                </a:solidFill>
                <a:latin typeface="David" panose="020E0502060401010101" pitchFamily="34" charset="-79"/>
                <a:cs typeface="David" panose="020E0502060401010101" pitchFamily="34" charset="-79"/>
              </a:rPr>
              <a:t> מ"ה- </a:t>
            </a:r>
            <a:r>
              <a:rPr lang="he-IL" sz="1800" dirty="0">
                <a:solidFill>
                  <a:schemeClr val="accent1">
                    <a:lumMod val="75000"/>
                  </a:schemeClr>
                </a:solidFill>
                <a:latin typeface="David" panose="020E0502060401010101" pitchFamily="34" charset="-79"/>
                <a:cs typeface="David" panose="020E0502060401010101" pitchFamily="34" charset="-79"/>
              </a:rPr>
              <a:t>הובלת</a:t>
            </a:r>
            <a:r>
              <a:rPr lang="he-IL" sz="1800" b="1" dirty="0">
                <a:solidFill>
                  <a:schemeClr val="accent1">
                    <a:lumMod val="75000"/>
                  </a:schemeClr>
                </a:solidFill>
                <a:latin typeface="David" panose="020E0502060401010101" pitchFamily="34" charset="-79"/>
                <a:cs typeface="David" panose="020E0502060401010101" pitchFamily="34" charset="-79"/>
              </a:rPr>
              <a:t> </a:t>
            </a:r>
            <a:r>
              <a:rPr lang="he-IL" sz="1800" dirty="0">
                <a:solidFill>
                  <a:schemeClr val="accent1">
                    <a:lumMod val="75000"/>
                  </a:schemeClr>
                </a:solidFill>
                <a:latin typeface="David" panose="020E0502060401010101" pitchFamily="34" charset="-79"/>
                <a:cs typeface="David" panose="020E0502060401010101" pitchFamily="34" charset="-79"/>
              </a:rPr>
              <a:t>אשכול ותכנים, צוותים, תפקידים ותכולות נוספות (סגל מרובד)</a:t>
            </a:r>
          </a:p>
          <a:p>
            <a:pPr>
              <a:lnSpc>
                <a:spcPct val="150000"/>
              </a:lnSpc>
              <a:buClr>
                <a:schemeClr val="accent1"/>
              </a:buClr>
            </a:pPr>
            <a:r>
              <a:rPr lang="he-IL" sz="1800" dirty="0">
                <a:solidFill>
                  <a:schemeClr val="accent1">
                    <a:lumMod val="75000"/>
                  </a:schemeClr>
                </a:solidFill>
                <a:latin typeface="David" panose="020E0502060401010101" pitchFamily="34" charset="-79"/>
                <a:cs typeface="David" panose="020E0502060401010101" pitchFamily="34" charset="-79"/>
              </a:rPr>
              <a:t>אישור </a:t>
            </a:r>
            <a:r>
              <a:rPr lang="he-IL" sz="1800" b="1" dirty="0">
                <a:solidFill>
                  <a:schemeClr val="accent1">
                    <a:lumMod val="75000"/>
                  </a:schemeClr>
                </a:solidFill>
                <a:latin typeface="David" panose="020E0502060401010101" pitchFamily="34" charset="-79"/>
                <a:cs typeface="David" panose="020E0502060401010101" pitchFamily="34" charset="-79"/>
              </a:rPr>
              <a:t>תפיסת הלמידה מ"ה </a:t>
            </a:r>
            <a:r>
              <a:rPr lang="he-IL" sz="1800" dirty="0">
                <a:solidFill>
                  <a:schemeClr val="accent1">
                    <a:lumMod val="75000"/>
                  </a:schemeClr>
                </a:solidFill>
                <a:latin typeface="David" panose="020E0502060401010101" pitchFamily="34" charset="-79"/>
                <a:cs typeface="David" panose="020E0502060401010101" pitchFamily="34" charset="-79"/>
              </a:rPr>
              <a:t>(הצגת תמהיל שיטות הלימוד החדש)</a:t>
            </a:r>
          </a:p>
        </p:txBody>
      </p:sp>
      <p:sp>
        <p:nvSpPr>
          <p:cNvPr id="3" name="אליפסה 2"/>
          <p:cNvSpPr/>
          <p:nvPr/>
        </p:nvSpPr>
        <p:spPr>
          <a:xfrm rot="21253666">
            <a:off x="674051" y="724408"/>
            <a:ext cx="1318435" cy="723014"/>
          </a:xfrm>
          <a:prstGeom prst="ellipse">
            <a:avLst/>
          </a:prstGeom>
        </p:spPr>
        <p:style>
          <a:lnRef idx="0">
            <a:schemeClr val="accent2"/>
          </a:lnRef>
          <a:fillRef idx="3">
            <a:schemeClr val="accent2"/>
          </a:fillRef>
          <a:effectRef idx="3">
            <a:schemeClr val="accent2"/>
          </a:effectRef>
          <a:fontRef idx="minor">
            <a:schemeClr val="lt1"/>
          </a:fontRef>
        </p:style>
        <p:txBody>
          <a:bodyPr rtlCol="1" anchor="ctr"/>
          <a:lstStyle/>
          <a:p>
            <a:pPr algn="ctr"/>
            <a:r>
              <a:rPr lang="he-IL" sz="2400" b="1"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t>12.6</a:t>
            </a:r>
          </a:p>
        </p:txBody>
      </p:sp>
      <p:pic>
        <p:nvPicPr>
          <p:cNvPr id="5" name="תמונה 4"/>
          <p:cNvPicPr>
            <a:picLocks noChangeAspect="1"/>
          </p:cNvPicPr>
          <p:nvPr/>
        </p:nvPicPr>
        <p:blipFill>
          <a:blip r:embed="rId2"/>
          <a:stretch>
            <a:fillRect/>
          </a:stretch>
        </p:blipFill>
        <p:spPr>
          <a:xfrm>
            <a:off x="0" y="4579310"/>
            <a:ext cx="4051005" cy="227869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971324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כותרת 1"/>
          <p:cNvSpPr>
            <a:spLocks noGrp="1"/>
          </p:cNvSpPr>
          <p:nvPr>
            <p:ph type="title" idx="4294967295"/>
          </p:nvPr>
        </p:nvSpPr>
        <p:spPr>
          <a:xfrm>
            <a:off x="877528" y="186327"/>
            <a:ext cx="10515600" cy="1325563"/>
          </a:xfrm>
        </p:spPr>
        <p:txBody>
          <a:bodyPr/>
          <a:lstStyle/>
          <a:p>
            <a:pPr algn="ctr"/>
            <a:r>
              <a:rPr lang="he-IL"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מטרות ההכשרה</a:t>
            </a:r>
          </a:p>
        </p:txBody>
      </p:sp>
      <p:sp>
        <p:nvSpPr>
          <p:cNvPr id="8" name="מציין מיקום תוכן 4"/>
          <p:cNvSpPr txBox="1">
            <a:spLocks/>
          </p:cNvSpPr>
          <p:nvPr/>
        </p:nvSpPr>
        <p:spPr>
          <a:xfrm>
            <a:off x="609601" y="1438005"/>
            <a:ext cx="11044136" cy="5260504"/>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50000"/>
              </a:lnSpc>
              <a:buClr>
                <a:schemeClr val="accent1">
                  <a:lumMod val="50000"/>
                </a:schemeClr>
              </a:buClr>
              <a:buSzPct val="100000"/>
              <a:buFont typeface="Arial" panose="020B0604020202020204" pitchFamily="34" charset="0"/>
              <a:buNone/>
              <a:defRPr/>
            </a:pPr>
            <a:r>
              <a:rPr lang="he-IL" sz="2000" b="1" dirty="0">
                <a:latin typeface="David" panose="020E0502060401010101" pitchFamily="34" charset="-79"/>
                <a:cs typeface="David" panose="020E0502060401010101" pitchFamily="34" charset="-79"/>
              </a:rPr>
              <a:t>ייעוד:   </a:t>
            </a:r>
            <a:r>
              <a:rPr lang="he-IL" sz="2000" b="1" dirty="0">
                <a:solidFill>
                  <a:schemeClr val="accent1"/>
                </a:solidFill>
                <a:latin typeface="David" panose="020E0502060401010101" pitchFamily="34" charset="-79"/>
                <a:cs typeface="David" panose="020E0502060401010101" pitchFamily="34" charset="-79"/>
              </a:rPr>
              <a:t>הכשרת אסטרטג רחב אופקים למדינת ישראל ובעל תחושת אחריות לאומית </a:t>
            </a:r>
          </a:p>
          <a:p>
            <a:pPr marL="0" indent="0">
              <a:lnSpc>
                <a:spcPct val="100000"/>
              </a:lnSpc>
              <a:buClr>
                <a:schemeClr val="accent1">
                  <a:lumMod val="50000"/>
                </a:schemeClr>
              </a:buClr>
              <a:buSzPct val="100000"/>
              <a:buFont typeface="Arial" panose="020B0604020202020204" pitchFamily="34" charset="0"/>
              <a:buNone/>
              <a:defRPr/>
            </a:pPr>
            <a:r>
              <a:rPr lang="he-IL" sz="1800" b="1" dirty="0">
                <a:latin typeface="David" panose="020E0502060401010101" pitchFamily="34" charset="-79"/>
                <a:cs typeface="David" panose="020E0502060401010101" pitchFamily="34" charset="-79"/>
              </a:rPr>
              <a:t>מטרות ההכשרה:</a:t>
            </a:r>
          </a:p>
          <a:p>
            <a:pPr>
              <a:lnSpc>
                <a:spcPct val="100000"/>
              </a:lnSpc>
              <a:buClr>
                <a:schemeClr val="accent1">
                  <a:lumMod val="50000"/>
                </a:schemeClr>
              </a:buClr>
              <a:buSzPct val="100000"/>
              <a:defRPr/>
            </a:pPr>
            <a:r>
              <a:rPr lang="he-IL" sz="1600" dirty="0">
                <a:latin typeface="David" panose="020E0502060401010101" pitchFamily="34" charset="-79"/>
                <a:cs typeface="David" panose="020E0502060401010101" pitchFamily="34" charset="-79"/>
              </a:rPr>
              <a:t>לימוד ומחקר של המרכיבים הביטחוניים, המדיניים, החברתיים, הכלכליים והטכנולוגיים של מדינת ישראל וניתוח קשרי הגומלין ביניהם.</a:t>
            </a:r>
            <a:endParaRPr lang="en-US" sz="1600" dirty="0">
              <a:latin typeface="David" panose="020E0502060401010101" pitchFamily="34" charset="-79"/>
              <a:cs typeface="David" panose="020E0502060401010101" pitchFamily="34" charset="-79"/>
            </a:endParaRPr>
          </a:p>
          <a:p>
            <a:pPr>
              <a:lnSpc>
                <a:spcPct val="100000"/>
              </a:lnSpc>
              <a:buClr>
                <a:schemeClr val="accent1">
                  <a:lumMod val="50000"/>
                </a:schemeClr>
              </a:buClr>
              <a:buSzPct val="100000"/>
              <a:defRPr/>
            </a:pPr>
            <a:r>
              <a:rPr lang="he-IL" sz="1600" dirty="0">
                <a:latin typeface="David" panose="020E0502060401010101" pitchFamily="34" charset="-79"/>
                <a:cs typeface="David" panose="020E0502060401010101" pitchFamily="34" charset="-79"/>
              </a:rPr>
              <a:t>פיתוח חשיבה מערכתית ואסטרטגית באמצעות קידום רעיונות ותפיסות ניהוליים, פיקודיים וערכיים בקרב הלומדים</a:t>
            </a:r>
            <a:endParaRPr lang="en-US" sz="1600" dirty="0">
              <a:latin typeface="David" panose="020E0502060401010101" pitchFamily="34" charset="-79"/>
              <a:cs typeface="David" panose="020E0502060401010101" pitchFamily="34" charset="-79"/>
            </a:endParaRPr>
          </a:p>
          <a:p>
            <a:pPr>
              <a:lnSpc>
                <a:spcPct val="100000"/>
              </a:lnSpc>
              <a:buClr>
                <a:schemeClr val="accent1">
                  <a:lumMod val="50000"/>
                </a:schemeClr>
              </a:buClr>
              <a:buSzPct val="100000"/>
              <a:defRPr/>
            </a:pPr>
            <a:r>
              <a:rPr lang="he-IL" sz="1600" dirty="0">
                <a:latin typeface="David" panose="020E0502060401010101" pitchFamily="34" charset="-79"/>
                <a:cs typeface="David" panose="020E0502060401010101" pitchFamily="34" charset="-79"/>
              </a:rPr>
              <a:t>יצירת רשת מובילים בכירים המבוססת על תשתית ערכית ומערכת מושגים משותפת.</a:t>
            </a:r>
            <a:endParaRPr lang="en-US" sz="1600" dirty="0">
              <a:latin typeface="David" panose="020E0502060401010101" pitchFamily="34" charset="-79"/>
              <a:cs typeface="David" panose="020E0502060401010101" pitchFamily="34" charset="-79"/>
            </a:endParaRPr>
          </a:p>
          <a:p>
            <a:pPr>
              <a:lnSpc>
                <a:spcPct val="100000"/>
              </a:lnSpc>
              <a:buClr>
                <a:schemeClr val="accent1">
                  <a:lumMod val="50000"/>
                </a:schemeClr>
              </a:buClr>
              <a:buSzPct val="100000"/>
              <a:defRPr/>
            </a:pPr>
            <a:r>
              <a:rPr lang="he-IL" sz="1600" dirty="0">
                <a:latin typeface="David" panose="020E0502060401010101" pitchFamily="34" charset="-79"/>
                <a:cs typeface="David" panose="020E0502060401010101" pitchFamily="34" charset="-79"/>
              </a:rPr>
              <a:t> פיתוח ידע באמצעות חקר סוגיות הביטחון הלאומי, במטרה לסייע למערכות הביטחון והממשל הישראלי.</a:t>
            </a:r>
            <a:endParaRPr lang="en-US" sz="1600" dirty="0">
              <a:latin typeface="David" panose="020E0502060401010101" pitchFamily="34" charset="-79"/>
              <a:cs typeface="David" panose="020E0502060401010101" pitchFamily="34" charset="-79"/>
            </a:endParaRPr>
          </a:p>
          <a:p>
            <a:pPr>
              <a:lnSpc>
                <a:spcPct val="100000"/>
              </a:lnSpc>
              <a:buClr>
                <a:schemeClr val="accent1">
                  <a:lumMod val="50000"/>
                </a:schemeClr>
              </a:buClr>
              <a:buSzPct val="100000"/>
              <a:defRPr/>
            </a:pPr>
            <a:r>
              <a:rPr lang="he-IL" sz="1600" dirty="0">
                <a:latin typeface="David" panose="020E0502060401010101" pitchFamily="34" charset="-79"/>
                <a:cs typeface="David" panose="020E0502060401010101" pitchFamily="34" charset="-79"/>
              </a:rPr>
              <a:t>צמיחה אישית של  החניכים לקראת שיעור קומה מנהיגותי בכיר.</a:t>
            </a:r>
          </a:p>
          <a:p>
            <a:pPr marL="0" indent="0">
              <a:lnSpc>
                <a:spcPct val="150000"/>
              </a:lnSpc>
              <a:buClr>
                <a:schemeClr val="accent1">
                  <a:lumMod val="50000"/>
                </a:schemeClr>
              </a:buClr>
              <a:buSzPct val="100000"/>
              <a:buFont typeface="Arial" panose="020B0604020202020204" pitchFamily="34" charset="0"/>
              <a:buNone/>
              <a:defRPr/>
            </a:pPr>
            <a:r>
              <a:rPr lang="he-IL" sz="1800" b="1" dirty="0">
                <a:latin typeface="David" panose="020E0502060401010101" pitchFamily="34" charset="-79"/>
                <a:cs typeface="David" panose="020E0502060401010101" pitchFamily="34" charset="-79"/>
              </a:rPr>
              <a:t>הישגים נדרשים:</a:t>
            </a:r>
          </a:p>
          <a:p>
            <a:pPr>
              <a:lnSpc>
                <a:spcPct val="100000"/>
              </a:lnSpc>
              <a:buClr>
                <a:schemeClr val="accent1">
                  <a:lumMod val="50000"/>
                </a:schemeClr>
              </a:buClr>
              <a:buSzPct val="100000"/>
              <a:defRPr/>
            </a:pPr>
            <a:r>
              <a:rPr lang="he-IL" sz="1600" dirty="0">
                <a:latin typeface="David" panose="020E0502060401010101" pitchFamily="34" charset="-79"/>
                <a:cs typeface="David" panose="020E0502060401010101" pitchFamily="34" charset="-79"/>
              </a:rPr>
              <a:t>התלמיד יישם דפוסי </a:t>
            </a:r>
            <a:r>
              <a:rPr lang="he-IL" sz="1600" b="1" dirty="0">
                <a:latin typeface="David" panose="020E0502060401010101" pitchFamily="34" charset="-79"/>
                <a:cs typeface="David" panose="020E0502060401010101" pitchFamily="34" charset="-79"/>
              </a:rPr>
              <a:t>למידה וחקירה ביקורתיים ויצירתיים</a:t>
            </a:r>
            <a:r>
              <a:rPr lang="he-IL" sz="1600" dirty="0">
                <a:latin typeface="David" panose="020E0502060401010101" pitchFamily="34" charset="-79"/>
                <a:cs typeface="David" panose="020E0502060401010101" pitchFamily="34" charset="-79"/>
              </a:rPr>
              <a:t>, המתאימים למסגרת עיסוקו ברמות הבכירות בתחומי הביטחון הלאומי;</a:t>
            </a:r>
            <a:endParaRPr lang="en-US" sz="1600" dirty="0">
              <a:latin typeface="David" panose="020E0502060401010101" pitchFamily="34" charset="-79"/>
              <a:cs typeface="David" panose="020E0502060401010101" pitchFamily="34" charset="-79"/>
            </a:endParaRPr>
          </a:p>
          <a:p>
            <a:pPr>
              <a:lnSpc>
                <a:spcPct val="100000"/>
              </a:lnSpc>
              <a:buClr>
                <a:schemeClr val="accent1">
                  <a:lumMod val="50000"/>
                </a:schemeClr>
              </a:buClr>
              <a:buSzPct val="100000"/>
              <a:defRPr/>
            </a:pPr>
            <a:r>
              <a:rPr lang="he-IL" sz="1600" dirty="0">
                <a:latin typeface="David" panose="020E0502060401010101" pitchFamily="34" charset="-79"/>
                <a:cs typeface="David" panose="020E0502060401010101" pitchFamily="34" charset="-79"/>
              </a:rPr>
              <a:t>התלמיד יבין את </a:t>
            </a:r>
            <a:r>
              <a:rPr lang="he-IL" sz="1600" b="1" dirty="0">
                <a:latin typeface="David" panose="020E0502060401010101" pitchFamily="34" charset="-79"/>
                <a:cs typeface="David" panose="020E0502060401010101" pitchFamily="34" charset="-79"/>
              </a:rPr>
              <a:t>המרכיבים העיקריים המכוננים את משוואת הביטחון הלאומי</a:t>
            </a:r>
            <a:r>
              <a:rPr lang="he-IL" sz="1600" dirty="0">
                <a:latin typeface="David" panose="020E0502060401010101" pitchFamily="34" charset="-79"/>
                <a:cs typeface="David" panose="020E0502060401010101" pitchFamily="34" charset="-79"/>
              </a:rPr>
              <a:t>, ובהם: צבא וביטחון, יחסי חוץ, כלכלה, חברה, סדרי חוק וממשל;</a:t>
            </a:r>
            <a:endParaRPr lang="en-US" sz="1600" dirty="0">
              <a:latin typeface="David" panose="020E0502060401010101" pitchFamily="34" charset="-79"/>
              <a:cs typeface="David" panose="020E0502060401010101" pitchFamily="34" charset="-79"/>
            </a:endParaRPr>
          </a:p>
          <a:p>
            <a:pPr>
              <a:lnSpc>
                <a:spcPct val="100000"/>
              </a:lnSpc>
              <a:buClr>
                <a:schemeClr val="accent1">
                  <a:lumMod val="50000"/>
                </a:schemeClr>
              </a:buClr>
              <a:buSzPct val="100000"/>
              <a:defRPr/>
            </a:pPr>
            <a:r>
              <a:rPr lang="he-IL" sz="1600" dirty="0">
                <a:latin typeface="David" panose="020E0502060401010101" pitchFamily="34" charset="-79"/>
                <a:cs typeface="David" panose="020E0502060401010101" pitchFamily="34" charset="-79"/>
              </a:rPr>
              <a:t>התלמיד יצטייד </a:t>
            </a:r>
            <a:r>
              <a:rPr lang="he-IL" sz="1600" b="1" dirty="0">
                <a:latin typeface="David" panose="020E0502060401010101" pitchFamily="34" charset="-79"/>
                <a:cs typeface="David" panose="020E0502060401010101" pitchFamily="34" charset="-79"/>
              </a:rPr>
              <a:t>בכלים מנהיגותיים</a:t>
            </a:r>
            <a:r>
              <a:rPr lang="he-IL" sz="1600" dirty="0">
                <a:latin typeface="David" panose="020E0502060401010101" pitchFamily="34" charset="-79"/>
                <a:cs typeface="David" panose="020E0502060401010101" pitchFamily="34" charset="-79"/>
              </a:rPr>
              <a:t>, וכלי חשיבה ברמה המערכתית והאסטרטגית  המתאימים לסביבת הפעולה הבכירה, בה ייבחן בהוויית המעשה.</a:t>
            </a:r>
            <a:endParaRPr lang="en-US" sz="1600" dirty="0">
              <a:latin typeface="David" panose="020E0502060401010101" pitchFamily="34" charset="-79"/>
              <a:cs typeface="David" panose="020E0502060401010101" pitchFamily="34" charset="-79"/>
            </a:endParaRPr>
          </a:p>
          <a:p>
            <a:pPr>
              <a:lnSpc>
                <a:spcPct val="100000"/>
              </a:lnSpc>
              <a:buClr>
                <a:schemeClr val="accent1">
                  <a:lumMod val="50000"/>
                </a:schemeClr>
              </a:buClr>
              <a:buSzPct val="100000"/>
              <a:defRPr/>
            </a:pPr>
            <a:r>
              <a:rPr lang="he-IL" sz="1600" dirty="0">
                <a:latin typeface="David" panose="020E0502060401010101" pitchFamily="34" charset="-79"/>
                <a:cs typeface="David" panose="020E0502060401010101" pitchFamily="34" charset="-79"/>
              </a:rPr>
              <a:t>התלמיד יהיה </a:t>
            </a:r>
            <a:r>
              <a:rPr lang="he-IL" sz="1600" b="1" dirty="0">
                <a:latin typeface="David" panose="020E0502060401010101" pitchFamily="34" charset="-79"/>
                <a:cs typeface="David" panose="020E0502060401010101" pitchFamily="34" charset="-79"/>
              </a:rPr>
              <a:t>שותף ביצירת ידע </a:t>
            </a:r>
            <a:r>
              <a:rPr lang="he-IL" sz="1600" dirty="0">
                <a:latin typeface="David" panose="020E0502060401010101" pitchFamily="34" charset="-79"/>
                <a:cs typeface="David" panose="020E0502060401010101" pitchFamily="34" charset="-79"/>
              </a:rPr>
              <a:t>באמצעות חקר סוגיות הביטחון הלאומי במדינת ישראל.</a:t>
            </a:r>
            <a:endParaRPr lang="en-US" sz="1600" dirty="0">
              <a:latin typeface="David" panose="020E0502060401010101" pitchFamily="34" charset="-79"/>
              <a:cs typeface="David" panose="020E0502060401010101" pitchFamily="34" charset="-79"/>
            </a:endParaRPr>
          </a:p>
          <a:p>
            <a:pPr marL="0" indent="0">
              <a:buClr>
                <a:schemeClr val="accent1">
                  <a:lumMod val="50000"/>
                </a:schemeClr>
              </a:buClr>
              <a:buSzPct val="100000"/>
              <a:buFont typeface="Arial" panose="020B0604020202020204" pitchFamily="34" charset="0"/>
              <a:buNone/>
              <a:defRPr/>
            </a:pPr>
            <a:endParaRPr lang="en-US" sz="1600" dirty="0">
              <a:latin typeface="David" panose="020E0502060401010101" pitchFamily="34" charset="-79"/>
              <a:cs typeface="David" panose="020E0502060401010101" pitchFamily="34" charset="-79"/>
            </a:endParaRPr>
          </a:p>
          <a:p>
            <a:pPr>
              <a:buClr>
                <a:schemeClr val="accent1">
                  <a:lumMod val="50000"/>
                </a:schemeClr>
              </a:buClr>
              <a:buSzPct val="100000"/>
              <a:defRPr/>
            </a:pPr>
            <a:endParaRPr lang="he-IL" sz="1800" dirty="0">
              <a:latin typeface="David" panose="020E0502060401010101" pitchFamily="34" charset="-79"/>
              <a:cs typeface="David" panose="020E0502060401010101" pitchFamily="34" charset="-79"/>
            </a:endParaRPr>
          </a:p>
          <a:p>
            <a:pPr marL="0" indent="0">
              <a:lnSpc>
                <a:spcPct val="150000"/>
              </a:lnSpc>
              <a:buClr>
                <a:schemeClr val="accent1">
                  <a:lumMod val="50000"/>
                </a:schemeClr>
              </a:buClr>
              <a:buSzPct val="100000"/>
              <a:buFont typeface="Arial" panose="020B0604020202020204" pitchFamily="34" charset="0"/>
              <a:buNone/>
              <a:defRPr/>
            </a:pPr>
            <a:endParaRPr lang="he-IL" sz="1800" dirty="0">
              <a:latin typeface="David" panose="020E0502060401010101" pitchFamily="34" charset="-79"/>
              <a:cs typeface="David" panose="020E0502060401010101" pitchFamily="34" charset="-79"/>
            </a:endParaRPr>
          </a:p>
          <a:p>
            <a:pPr>
              <a:lnSpc>
                <a:spcPct val="150000"/>
              </a:lnSpc>
              <a:buClr>
                <a:schemeClr val="accent1">
                  <a:lumMod val="50000"/>
                </a:schemeClr>
              </a:buClr>
              <a:buSzPct val="100000"/>
              <a:defRPr/>
            </a:pPr>
            <a:endParaRPr lang="he-IL" sz="1800" dirty="0">
              <a:latin typeface="David" panose="020E0502060401010101" pitchFamily="34" charset="-79"/>
              <a:cs typeface="David" panose="020E0502060401010101" pitchFamily="34" charset="-79"/>
            </a:endParaRPr>
          </a:p>
          <a:p>
            <a:pPr marL="0" indent="0">
              <a:lnSpc>
                <a:spcPct val="150000"/>
              </a:lnSpc>
              <a:buClr>
                <a:schemeClr val="accent1">
                  <a:lumMod val="50000"/>
                </a:schemeClr>
              </a:buClr>
              <a:buSzPct val="100000"/>
              <a:buFont typeface="Arial" panose="020B0604020202020204" pitchFamily="34" charset="0"/>
              <a:buNone/>
              <a:defRPr/>
            </a:pPr>
            <a:endParaRPr lang="he-IL" sz="2400" b="1" dirty="0">
              <a:latin typeface="David" panose="020E0502060401010101" pitchFamily="34" charset="-79"/>
              <a:cs typeface="David" panose="020E0502060401010101" pitchFamily="34" charset="-79"/>
            </a:endParaRPr>
          </a:p>
          <a:p>
            <a:pPr marL="0" indent="0">
              <a:lnSpc>
                <a:spcPct val="200000"/>
              </a:lnSpc>
              <a:buClr>
                <a:schemeClr val="accent1">
                  <a:lumMod val="50000"/>
                </a:schemeClr>
              </a:buClr>
              <a:buSzPct val="100000"/>
              <a:buFont typeface="Arial" panose="020B0604020202020204" pitchFamily="34" charset="0"/>
              <a:buNone/>
              <a:defRPr/>
            </a:pPr>
            <a:endParaRPr lang="he-IL" sz="2400" dirty="0">
              <a:latin typeface="David" panose="020E0502060401010101" pitchFamily="34" charset="-79"/>
              <a:cs typeface="David" panose="020E0502060401010101" pitchFamily="34" charset="-79"/>
            </a:endParaRPr>
          </a:p>
          <a:p>
            <a:pPr marL="0" indent="0">
              <a:lnSpc>
                <a:spcPct val="200000"/>
              </a:lnSpc>
              <a:buClr>
                <a:schemeClr val="accent1">
                  <a:lumMod val="50000"/>
                </a:schemeClr>
              </a:buClr>
              <a:buSzPct val="100000"/>
              <a:buFont typeface="Arial" panose="020B0604020202020204" pitchFamily="34" charset="0"/>
              <a:buNone/>
              <a:defRPr/>
            </a:pPr>
            <a:endParaRPr lang="he-IL" sz="2400" dirty="0">
              <a:latin typeface="David" panose="020E0502060401010101" pitchFamily="34" charset="-79"/>
              <a:cs typeface="David" panose="020E0502060401010101" pitchFamily="34" charset="-79"/>
            </a:endParaRPr>
          </a:p>
          <a:p>
            <a:pPr marL="0" indent="0">
              <a:lnSpc>
                <a:spcPct val="200000"/>
              </a:lnSpc>
              <a:buClr>
                <a:schemeClr val="accent1">
                  <a:lumMod val="50000"/>
                </a:schemeClr>
              </a:buClr>
              <a:buSzPct val="100000"/>
              <a:buFont typeface="Arial" panose="020B0604020202020204" pitchFamily="34" charset="0"/>
              <a:buNone/>
              <a:defRPr/>
            </a:pPr>
            <a:endParaRPr lang="he-IL" sz="2400" dirty="0">
              <a:latin typeface="David" panose="020E0502060401010101" pitchFamily="34" charset="-79"/>
              <a:cs typeface="David" panose="020E0502060401010101" pitchFamily="34" charset="-79"/>
            </a:endParaRPr>
          </a:p>
          <a:p>
            <a:pPr marL="319088" lvl="1" indent="-319088">
              <a:lnSpc>
                <a:spcPct val="150000"/>
              </a:lnSpc>
              <a:spcBef>
                <a:spcPts val="700"/>
              </a:spcBef>
              <a:buClr>
                <a:schemeClr val="accent1">
                  <a:lumMod val="50000"/>
                </a:schemeClr>
              </a:buClr>
              <a:buSzPct val="100000"/>
              <a:defRPr/>
            </a:pPr>
            <a:endParaRPr lang="he-IL" sz="1800" dirty="0">
              <a:latin typeface="David" panose="020E0502060401010101" pitchFamily="34" charset="-79"/>
              <a:cs typeface="David" panose="020E0502060401010101" pitchFamily="34" charset="-79"/>
            </a:endParaRPr>
          </a:p>
          <a:p>
            <a:pPr>
              <a:lnSpc>
                <a:spcPct val="150000"/>
              </a:lnSpc>
              <a:buClr>
                <a:schemeClr val="accent1">
                  <a:lumMod val="50000"/>
                </a:schemeClr>
              </a:buClr>
              <a:buSzPct val="100000"/>
              <a:defRPr/>
            </a:pPr>
            <a:endParaRPr lang="he-IL" sz="1800" dirty="0">
              <a:latin typeface="David" panose="020E0502060401010101" pitchFamily="34" charset="-79"/>
              <a:cs typeface="David" panose="020E0502060401010101" pitchFamily="34" charset="-79"/>
            </a:endParaRPr>
          </a:p>
          <a:p>
            <a:pPr>
              <a:lnSpc>
                <a:spcPct val="150000"/>
              </a:lnSpc>
              <a:buClr>
                <a:schemeClr val="accent1">
                  <a:lumMod val="50000"/>
                </a:schemeClr>
              </a:buClr>
              <a:buSzPct val="100000"/>
              <a:defRPr/>
            </a:pPr>
            <a:endParaRPr lang="he-IL" sz="1800"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403965219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תמונה 15"/>
          <p:cNvPicPr>
            <a:picLocks noChangeAspect="1"/>
          </p:cNvPicPr>
          <p:nvPr/>
        </p:nvPicPr>
        <p:blipFill>
          <a:blip r:embed="rId2"/>
          <a:stretch>
            <a:fillRect/>
          </a:stretch>
        </p:blipFill>
        <p:spPr>
          <a:xfrm>
            <a:off x="8935523" y="5510345"/>
            <a:ext cx="1600000" cy="90000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2" name="כותרת 1"/>
          <p:cNvSpPr>
            <a:spLocks noGrp="1"/>
          </p:cNvSpPr>
          <p:nvPr>
            <p:ph type="title" idx="4294967295"/>
          </p:nvPr>
        </p:nvSpPr>
        <p:spPr>
          <a:xfrm>
            <a:off x="877528" y="186327"/>
            <a:ext cx="10515600" cy="1325563"/>
          </a:xfrm>
        </p:spPr>
        <p:txBody>
          <a:bodyPr/>
          <a:lstStyle/>
          <a:p>
            <a:pPr algn="ctr"/>
            <a:r>
              <a:rPr lang="he-IL"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הגישה לעיצוב מ"ה</a:t>
            </a:r>
          </a:p>
        </p:txBody>
      </p:sp>
      <p:sp>
        <p:nvSpPr>
          <p:cNvPr id="4" name="מלבן: פינות מעוגלות 3"/>
          <p:cNvSpPr/>
          <p:nvPr/>
        </p:nvSpPr>
        <p:spPr>
          <a:xfrm>
            <a:off x="9526782" y="2009570"/>
            <a:ext cx="2052084" cy="1297172"/>
          </a:xfrm>
          <a:prstGeom prst="roundRect">
            <a:avLst/>
          </a:prstGeom>
        </p:spPr>
        <p:style>
          <a:lnRef idx="0">
            <a:schemeClr val="accent1"/>
          </a:lnRef>
          <a:fillRef idx="3">
            <a:schemeClr val="accent1"/>
          </a:fillRef>
          <a:effectRef idx="3">
            <a:schemeClr val="accent1"/>
          </a:effectRef>
          <a:fontRef idx="minor">
            <a:schemeClr val="lt1"/>
          </a:fontRef>
        </p:style>
        <p:txBody>
          <a:bodyPr lIns="36000" tIns="36000" rIns="36000" bIns="36000" rtlCol="1" anchor="ctr"/>
          <a:lstStyle/>
          <a:p>
            <a:pPr algn="ctr"/>
            <a:r>
              <a:rPr lang="he-IL" sz="2400" dirty="0">
                <a:latin typeface="David" panose="020E0502060401010101" pitchFamily="34" charset="-79"/>
                <a:cs typeface="David" panose="020E0502060401010101" pitchFamily="34" charset="-79"/>
              </a:rPr>
              <a:t>החלטה על </a:t>
            </a:r>
            <a:br>
              <a:rPr lang="en-US" sz="2400" dirty="0">
                <a:latin typeface="David" panose="020E0502060401010101" pitchFamily="34" charset="-79"/>
                <a:cs typeface="David" panose="020E0502060401010101" pitchFamily="34" charset="-79"/>
              </a:rPr>
            </a:br>
            <a:r>
              <a:rPr lang="he-IL" sz="2400" dirty="0">
                <a:latin typeface="David" panose="020E0502060401010101" pitchFamily="34" charset="-79"/>
                <a:cs typeface="David" panose="020E0502060401010101" pitchFamily="34" charset="-79"/>
              </a:rPr>
              <a:t>תכני מ"ה</a:t>
            </a:r>
          </a:p>
        </p:txBody>
      </p:sp>
      <p:sp>
        <p:nvSpPr>
          <p:cNvPr id="5" name="מלבן: פינות מעוגלות 4"/>
          <p:cNvSpPr/>
          <p:nvPr/>
        </p:nvSpPr>
        <p:spPr>
          <a:xfrm>
            <a:off x="6547472" y="2009570"/>
            <a:ext cx="2052084" cy="1297172"/>
          </a:xfrm>
          <a:prstGeom prst="roundRect">
            <a:avLst/>
          </a:prstGeom>
        </p:spPr>
        <p:style>
          <a:lnRef idx="0">
            <a:schemeClr val="accent1"/>
          </a:lnRef>
          <a:fillRef idx="3">
            <a:schemeClr val="accent1"/>
          </a:fillRef>
          <a:effectRef idx="3">
            <a:schemeClr val="accent1"/>
          </a:effectRef>
          <a:fontRef idx="minor">
            <a:schemeClr val="lt1"/>
          </a:fontRef>
        </p:style>
        <p:txBody>
          <a:bodyPr lIns="36000" tIns="36000" rIns="36000" bIns="36000" rtlCol="1" anchor="ctr"/>
          <a:lstStyle/>
          <a:p>
            <a:pPr algn="ctr"/>
            <a:r>
              <a:rPr lang="he-IL" sz="2400" dirty="0">
                <a:latin typeface="David" panose="020E0502060401010101" pitchFamily="34" charset="-79"/>
                <a:cs typeface="David" panose="020E0502060401010101" pitchFamily="34" charset="-79"/>
              </a:rPr>
              <a:t>הפנתאון </a:t>
            </a:r>
            <a:br>
              <a:rPr lang="en-US" sz="2400" dirty="0">
                <a:latin typeface="David" panose="020E0502060401010101" pitchFamily="34" charset="-79"/>
                <a:cs typeface="David" panose="020E0502060401010101" pitchFamily="34" charset="-79"/>
              </a:rPr>
            </a:br>
            <a:r>
              <a:rPr lang="he-IL" sz="2400" dirty="0">
                <a:latin typeface="David" panose="020E0502060401010101" pitchFamily="34" charset="-79"/>
                <a:cs typeface="David" panose="020E0502060401010101" pitchFamily="34" charset="-79"/>
              </a:rPr>
              <a:t>כמודל מארגן</a:t>
            </a:r>
          </a:p>
        </p:txBody>
      </p:sp>
      <p:sp>
        <p:nvSpPr>
          <p:cNvPr id="7" name="מלבן: פינות מעוגלות 6"/>
          <p:cNvSpPr/>
          <p:nvPr/>
        </p:nvSpPr>
        <p:spPr>
          <a:xfrm>
            <a:off x="9526782" y="3609779"/>
            <a:ext cx="2052084" cy="675167"/>
          </a:xfrm>
          <a:prstGeom prst="roundRect">
            <a:avLst/>
          </a:prstGeom>
        </p:spPr>
        <p:style>
          <a:lnRef idx="0">
            <a:schemeClr val="accent2"/>
          </a:lnRef>
          <a:fillRef idx="3">
            <a:schemeClr val="accent2"/>
          </a:fillRef>
          <a:effectRef idx="3">
            <a:schemeClr val="accent2"/>
          </a:effectRef>
          <a:fontRef idx="minor">
            <a:schemeClr val="lt1"/>
          </a:fontRef>
        </p:style>
        <p:txBody>
          <a:bodyPr lIns="36000" tIns="36000" rIns="36000" bIns="36000" rtlCol="1" anchor="ctr"/>
          <a:lstStyle/>
          <a:p>
            <a:pPr algn="ctr"/>
            <a:r>
              <a:rPr lang="he-IL" dirty="0">
                <a:latin typeface="David" panose="020E0502060401010101" pitchFamily="34" charset="-79"/>
                <a:cs typeface="David" panose="020E0502060401010101" pitchFamily="34" charset="-79"/>
              </a:rPr>
              <a:t>קביעת תוכן יציב </a:t>
            </a:r>
            <a:br>
              <a:rPr lang="en-US" dirty="0">
                <a:latin typeface="David" panose="020E0502060401010101" pitchFamily="34" charset="-79"/>
                <a:cs typeface="David" panose="020E0502060401010101" pitchFamily="34" charset="-79"/>
              </a:rPr>
            </a:br>
            <a:r>
              <a:rPr lang="he-IL" dirty="0">
                <a:latin typeface="David" panose="020E0502060401010101" pitchFamily="34" charset="-79"/>
                <a:cs typeface="David" panose="020E0502060401010101" pitchFamily="34" charset="-79"/>
              </a:rPr>
              <a:t>(כולל היקף)</a:t>
            </a:r>
          </a:p>
        </p:txBody>
      </p:sp>
      <p:sp>
        <p:nvSpPr>
          <p:cNvPr id="8" name="מלבן: פינות מעוגלות 7"/>
          <p:cNvSpPr/>
          <p:nvPr/>
        </p:nvSpPr>
        <p:spPr>
          <a:xfrm>
            <a:off x="9526782" y="4423165"/>
            <a:ext cx="2052084" cy="675167"/>
          </a:xfrm>
          <a:prstGeom prst="roundRect">
            <a:avLst/>
          </a:prstGeom>
        </p:spPr>
        <p:style>
          <a:lnRef idx="0">
            <a:schemeClr val="accent2"/>
          </a:lnRef>
          <a:fillRef idx="3">
            <a:schemeClr val="accent2"/>
          </a:fillRef>
          <a:effectRef idx="3">
            <a:schemeClr val="accent2"/>
          </a:effectRef>
          <a:fontRef idx="minor">
            <a:schemeClr val="lt1"/>
          </a:fontRef>
        </p:style>
        <p:txBody>
          <a:bodyPr lIns="36000" tIns="36000" rIns="36000" bIns="36000" rtlCol="1" anchor="ctr"/>
          <a:lstStyle/>
          <a:p>
            <a:pPr algn="ctr"/>
            <a:r>
              <a:rPr lang="he-IL" dirty="0">
                <a:latin typeface="David" panose="020E0502060401010101" pitchFamily="34" charset="-79"/>
                <a:cs typeface="David" panose="020E0502060401010101" pitchFamily="34" charset="-79"/>
              </a:rPr>
              <a:t>קביעת תוכן משתנה</a:t>
            </a:r>
            <a:r>
              <a:rPr lang="en-US" dirty="0">
                <a:latin typeface="David" panose="020E0502060401010101" pitchFamily="34" charset="-79"/>
                <a:cs typeface="David" panose="020E0502060401010101" pitchFamily="34" charset="-79"/>
              </a:rPr>
              <a:t>/</a:t>
            </a:r>
            <a:r>
              <a:rPr lang="he-IL" dirty="0">
                <a:latin typeface="David" panose="020E0502060401010101" pitchFamily="34" charset="-79"/>
                <a:cs typeface="David" panose="020E0502060401010101" pitchFamily="34" charset="-79"/>
              </a:rPr>
              <a:t>פריפריאלי</a:t>
            </a:r>
          </a:p>
        </p:txBody>
      </p:sp>
      <p:sp>
        <p:nvSpPr>
          <p:cNvPr id="10" name="מלבן: פינות מעוגלות 9"/>
          <p:cNvSpPr/>
          <p:nvPr/>
        </p:nvSpPr>
        <p:spPr>
          <a:xfrm>
            <a:off x="3568163" y="2009570"/>
            <a:ext cx="2052084" cy="1297172"/>
          </a:xfrm>
          <a:prstGeom prst="roundRect">
            <a:avLst/>
          </a:prstGeom>
        </p:spPr>
        <p:style>
          <a:lnRef idx="0">
            <a:schemeClr val="accent1"/>
          </a:lnRef>
          <a:fillRef idx="3">
            <a:schemeClr val="accent1"/>
          </a:fillRef>
          <a:effectRef idx="3">
            <a:schemeClr val="accent1"/>
          </a:effectRef>
          <a:fontRef idx="minor">
            <a:schemeClr val="lt1"/>
          </a:fontRef>
        </p:style>
        <p:txBody>
          <a:bodyPr lIns="36000" tIns="36000" rIns="36000" bIns="36000" rtlCol="1" anchor="ctr"/>
          <a:lstStyle/>
          <a:p>
            <a:pPr algn="ctr"/>
            <a:r>
              <a:rPr lang="he-IL" sz="2400" dirty="0">
                <a:latin typeface="David" panose="020E0502060401010101" pitchFamily="34" charset="-79"/>
                <a:cs typeface="David" panose="020E0502060401010101" pitchFamily="34" charset="-79"/>
              </a:rPr>
              <a:t>תפיסת הלמידה </a:t>
            </a:r>
            <a:r>
              <a:rPr lang="he-IL" sz="2400" dirty="0" err="1">
                <a:latin typeface="David" panose="020E0502060401010101" pitchFamily="34" charset="-79"/>
                <a:cs typeface="David" panose="020E0502060401010101" pitchFamily="34" charset="-79"/>
              </a:rPr>
              <a:t>במ"ה</a:t>
            </a:r>
            <a:endParaRPr lang="he-IL" sz="2400" dirty="0">
              <a:latin typeface="David" panose="020E0502060401010101" pitchFamily="34" charset="-79"/>
              <a:cs typeface="David" panose="020E0502060401010101" pitchFamily="34" charset="-79"/>
            </a:endParaRPr>
          </a:p>
        </p:txBody>
      </p:sp>
      <p:sp>
        <p:nvSpPr>
          <p:cNvPr id="11" name="מלבן: פינות מעוגלות 10"/>
          <p:cNvSpPr/>
          <p:nvPr/>
        </p:nvSpPr>
        <p:spPr>
          <a:xfrm>
            <a:off x="3568163" y="3591168"/>
            <a:ext cx="2052084" cy="675167"/>
          </a:xfrm>
          <a:prstGeom prst="roundRect">
            <a:avLst/>
          </a:prstGeom>
        </p:spPr>
        <p:style>
          <a:lnRef idx="0">
            <a:schemeClr val="accent2"/>
          </a:lnRef>
          <a:fillRef idx="3">
            <a:schemeClr val="accent2"/>
          </a:fillRef>
          <a:effectRef idx="3">
            <a:schemeClr val="accent2"/>
          </a:effectRef>
          <a:fontRef idx="minor">
            <a:schemeClr val="lt1"/>
          </a:fontRef>
        </p:style>
        <p:txBody>
          <a:bodyPr lIns="36000" tIns="36000" rIns="36000" bIns="36000" rtlCol="1" anchor="ctr"/>
          <a:lstStyle/>
          <a:p>
            <a:pPr algn="ctr"/>
            <a:r>
              <a:rPr lang="he-IL" dirty="0">
                <a:latin typeface="David" panose="020E0502060401010101" pitchFamily="34" charset="-79"/>
                <a:cs typeface="David" panose="020E0502060401010101" pitchFamily="34" charset="-79"/>
              </a:rPr>
              <a:t>מבנה שנתי לגרף- </a:t>
            </a:r>
            <a:br>
              <a:rPr lang="en-US" dirty="0">
                <a:latin typeface="David" panose="020E0502060401010101" pitchFamily="34" charset="-79"/>
                <a:cs typeface="David" panose="020E0502060401010101" pitchFamily="34" charset="-79"/>
              </a:rPr>
            </a:br>
            <a:r>
              <a:rPr lang="he-IL" dirty="0">
                <a:latin typeface="David" panose="020E0502060401010101" pitchFamily="34" charset="-79"/>
                <a:cs typeface="David" panose="020E0502060401010101" pitchFamily="34" charset="-79"/>
              </a:rPr>
              <a:t>מבנה עונות ושבוע</a:t>
            </a:r>
          </a:p>
        </p:txBody>
      </p:sp>
      <p:sp>
        <p:nvSpPr>
          <p:cNvPr id="12" name="מלבן: פינות מעוגלות 11"/>
          <p:cNvSpPr/>
          <p:nvPr/>
        </p:nvSpPr>
        <p:spPr>
          <a:xfrm>
            <a:off x="3568163" y="4423165"/>
            <a:ext cx="2052084" cy="675167"/>
          </a:xfrm>
          <a:prstGeom prst="roundRect">
            <a:avLst/>
          </a:prstGeom>
        </p:spPr>
        <p:style>
          <a:lnRef idx="0">
            <a:schemeClr val="accent2"/>
          </a:lnRef>
          <a:fillRef idx="3">
            <a:schemeClr val="accent2"/>
          </a:fillRef>
          <a:effectRef idx="3">
            <a:schemeClr val="accent2"/>
          </a:effectRef>
          <a:fontRef idx="minor">
            <a:schemeClr val="lt1"/>
          </a:fontRef>
        </p:style>
        <p:txBody>
          <a:bodyPr lIns="36000" tIns="36000" rIns="36000" bIns="36000" rtlCol="1" anchor="ctr"/>
          <a:lstStyle/>
          <a:p>
            <a:pPr algn="ctr"/>
            <a:r>
              <a:rPr lang="he-IL" dirty="0">
                <a:latin typeface="David" panose="020E0502060401010101" pitchFamily="34" charset="-79"/>
                <a:cs typeface="David" panose="020E0502060401010101" pitchFamily="34" charset="-79"/>
              </a:rPr>
              <a:t>גיבוש תמהיל </a:t>
            </a:r>
            <a:br>
              <a:rPr lang="en-US" dirty="0">
                <a:latin typeface="David" panose="020E0502060401010101" pitchFamily="34" charset="-79"/>
                <a:cs typeface="David" panose="020E0502060401010101" pitchFamily="34" charset="-79"/>
              </a:rPr>
            </a:br>
            <a:r>
              <a:rPr lang="he-IL" dirty="0">
                <a:latin typeface="David" panose="020E0502060401010101" pitchFamily="34" charset="-79"/>
                <a:cs typeface="David" panose="020E0502060401010101" pitchFamily="34" charset="-79"/>
              </a:rPr>
              <a:t>שיטות הלימוד</a:t>
            </a:r>
          </a:p>
        </p:txBody>
      </p:sp>
      <p:pic>
        <p:nvPicPr>
          <p:cNvPr id="15" name="תמונה 14"/>
          <p:cNvPicPr>
            <a:picLocks noChangeAspect="1"/>
          </p:cNvPicPr>
          <p:nvPr/>
        </p:nvPicPr>
        <p:blipFill>
          <a:blip r:embed="rId3"/>
          <a:stretch>
            <a:fillRect/>
          </a:stretch>
        </p:blipFill>
        <p:spPr>
          <a:xfrm>
            <a:off x="10357288" y="5404020"/>
            <a:ext cx="1600000" cy="90000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17" name="מלבן: פינות מעוגלות 16"/>
          <p:cNvSpPr/>
          <p:nvPr/>
        </p:nvSpPr>
        <p:spPr>
          <a:xfrm>
            <a:off x="588854" y="2009570"/>
            <a:ext cx="2052084" cy="1297172"/>
          </a:xfrm>
          <a:prstGeom prst="roundRect">
            <a:avLst/>
          </a:prstGeom>
        </p:spPr>
        <p:style>
          <a:lnRef idx="0">
            <a:schemeClr val="accent1"/>
          </a:lnRef>
          <a:fillRef idx="3">
            <a:schemeClr val="accent1"/>
          </a:fillRef>
          <a:effectRef idx="3">
            <a:schemeClr val="accent1"/>
          </a:effectRef>
          <a:fontRef idx="minor">
            <a:schemeClr val="lt1"/>
          </a:fontRef>
        </p:style>
        <p:txBody>
          <a:bodyPr lIns="36000" tIns="36000" rIns="36000" bIns="36000" rtlCol="1" anchor="ctr"/>
          <a:lstStyle/>
          <a:p>
            <a:pPr algn="ctr"/>
            <a:r>
              <a:rPr lang="he-IL" sz="2400" dirty="0">
                <a:latin typeface="David" panose="020E0502060401010101" pitchFamily="34" charset="-79"/>
                <a:cs typeface="David" panose="020E0502060401010101" pitchFamily="34" charset="-79"/>
              </a:rPr>
              <a:t>ייצוב </a:t>
            </a:r>
            <a:br>
              <a:rPr lang="en-US" sz="2400" dirty="0">
                <a:latin typeface="David" panose="020E0502060401010101" pitchFamily="34" charset="-79"/>
                <a:cs typeface="David" panose="020E0502060401010101" pitchFamily="34" charset="-79"/>
              </a:rPr>
            </a:br>
            <a:r>
              <a:rPr lang="he-IL" sz="2400" dirty="0">
                <a:latin typeface="David" panose="020E0502060401010101" pitchFamily="34" charset="-79"/>
                <a:cs typeface="David" panose="020E0502060401010101" pitchFamily="34" charset="-79"/>
              </a:rPr>
              <a:t>מחזור מ"ה</a:t>
            </a:r>
          </a:p>
        </p:txBody>
      </p:sp>
      <p:sp>
        <p:nvSpPr>
          <p:cNvPr id="18" name="מלבן: פינות מעוגלות 17"/>
          <p:cNvSpPr/>
          <p:nvPr/>
        </p:nvSpPr>
        <p:spPr>
          <a:xfrm>
            <a:off x="588854" y="3591168"/>
            <a:ext cx="2052084" cy="675167"/>
          </a:xfrm>
          <a:prstGeom prst="roundRect">
            <a:avLst/>
          </a:prstGeom>
        </p:spPr>
        <p:style>
          <a:lnRef idx="0">
            <a:schemeClr val="accent2"/>
          </a:lnRef>
          <a:fillRef idx="3">
            <a:schemeClr val="accent2"/>
          </a:fillRef>
          <a:effectRef idx="3">
            <a:schemeClr val="accent2"/>
          </a:effectRef>
          <a:fontRef idx="minor">
            <a:schemeClr val="lt1"/>
          </a:fontRef>
        </p:style>
        <p:txBody>
          <a:bodyPr lIns="36000" tIns="36000" rIns="36000" bIns="36000" rtlCol="1" anchor="ctr"/>
          <a:lstStyle/>
          <a:p>
            <a:pPr algn="ctr"/>
            <a:r>
              <a:rPr lang="he-IL" dirty="0">
                <a:latin typeface="David" panose="020E0502060401010101" pitchFamily="34" charset="-79"/>
                <a:cs typeface="David" panose="020E0502060401010101" pitchFamily="34" charset="-79"/>
              </a:rPr>
              <a:t>פיתוח התכנים </a:t>
            </a:r>
            <a:br>
              <a:rPr lang="en-US" dirty="0">
                <a:latin typeface="David" panose="020E0502060401010101" pitchFamily="34" charset="-79"/>
                <a:cs typeface="David" panose="020E0502060401010101" pitchFamily="34" charset="-79"/>
              </a:rPr>
            </a:br>
            <a:r>
              <a:rPr lang="he-IL" dirty="0">
                <a:latin typeface="David" panose="020E0502060401010101" pitchFamily="34" charset="-79"/>
                <a:cs typeface="David" panose="020E0502060401010101" pitchFamily="34" charset="-79"/>
              </a:rPr>
              <a:t>(מול </a:t>
            </a:r>
            <a:r>
              <a:rPr lang="he-IL" dirty="0" err="1">
                <a:latin typeface="David" panose="020E0502060401010101" pitchFamily="34" charset="-79"/>
                <a:cs typeface="David" panose="020E0502060401010101" pitchFamily="34" charset="-79"/>
              </a:rPr>
              <a:t>אונ</a:t>
            </a:r>
            <a:r>
              <a:rPr lang="he-IL" dirty="0">
                <a:latin typeface="David" panose="020E0502060401010101" pitchFamily="34" charset="-79"/>
                <a:cs typeface="David" panose="020E0502060401010101" pitchFamily="34" charset="-79"/>
              </a:rPr>
              <a:t>', מרצים ועוד)</a:t>
            </a:r>
          </a:p>
        </p:txBody>
      </p:sp>
      <p:sp>
        <p:nvSpPr>
          <p:cNvPr id="19" name="מלבן: פינות מעוגלות 18"/>
          <p:cNvSpPr/>
          <p:nvPr/>
        </p:nvSpPr>
        <p:spPr>
          <a:xfrm>
            <a:off x="588854" y="4423165"/>
            <a:ext cx="2052084" cy="675167"/>
          </a:xfrm>
          <a:prstGeom prst="roundRect">
            <a:avLst/>
          </a:prstGeom>
        </p:spPr>
        <p:style>
          <a:lnRef idx="0">
            <a:schemeClr val="accent2"/>
          </a:lnRef>
          <a:fillRef idx="3">
            <a:schemeClr val="accent2"/>
          </a:fillRef>
          <a:effectRef idx="3">
            <a:schemeClr val="accent2"/>
          </a:effectRef>
          <a:fontRef idx="minor">
            <a:schemeClr val="lt1"/>
          </a:fontRef>
        </p:style>
        <p:txBody>
          <a:bodyPr lIns="36000" tIns="36000" rIns="36000" bIns="36000" rtlCol="1" anchor="ctr"/>
          <a:lstStyle/>
          <a:p>
            <a:pPr algn="ctr"/>
            <a:r>
              <a:rPr lang="he-IL" dirty="0">
                <a:latin typeface="David" panose="020E0502060401010101" pitchFamily="34" charset="-79"/>
                <a:cs typeface="David" panose="020E0502060401010101" pitchFamily="34" charset="-79"/>
              </a:rPr>
              <a:t>סימולציית גרף, קיבוע עוגנים והקפאת תצורה</a:t>
            </a:r>
          </a:p>
        </p:txBody>
      </p:sp>
      <p:sp>
        <p:nvSpPr>
          <p:cNvPr id="20" name="מלבן: פינות מעוגלות 19"/>
          <p:cNvSpPr/>
          <p:nvPr/>
        </p:nvSpPr>
        <p:spPr>
          <a:xfrm>
            <a:off x="588854" y="5255162"/>
            <a:ext cx="2052084" cy="675167"/>
          </a:xfrm>
          <a:prstGeom prst="roundRect">
            <a:avLst/>
          </a:prstGeom>
        </p:spPr>
        <p:style>
          <a:lnRef idx="0">
            <a:schemeClr val="accent2"/>
          </a:lnRef>
          <a:fillRef idx="3">
            <a:schemeClr val="accent2"/>
          </a:fillRef>
          <a:effectRef idx="3">
            <a:schemeClr val="accent2"/>
          </a:effectRef>
          <a:fontRef idx="minor">
            <a:schemeClr val="lt1"/>
          </a:fontRef>
        </p:style>
        <p:txBody>
          <a:bodyPr lIns="36000" tIns="36000" rIns="36000" bIns="36000" rtlCol="1" anchor="ctr"/>
          <a:lstStyle/>
          <a:p>
            <a:pPr algn="ctr"/>
            <a:r>
              <a:rPr lang="he-IL" dirty="0">
                <a:latin typeface="David" panose="020E0502060401010101" pitchFamily="34" charset="-79"/>
                <a:cs typeface="David" panose="020E0502060401010101" pitchFamily="34" charset="-79"/>
              </a:rPr>
              <a:t>גיבוש תוכנית</a:t>
            </a:r>
            <a:br>
              <a:rPr lang="en-US" dirty="0">
                <a:latin typeface="David" panose="020E0502060401010101" pitchFamily="34" charset="-79"/>
                <a:cs typeface="David" panose="020E0502060401010101" pitchFamily="34" charset="-79"/>
              </a:rPr>
            </a:br>
            <a:r>
              <a:rPr lang="he-IL" dirty="0">
                <a:latin typeface="David" panose="020E0502060401010101" pitchFamily="34" charset="-79"/>
                <a:cs typeface="David" panose="020E0502060401010101" pitchFamily="34" charset="-79"/>
              </a:rPr>
              <a:t>הכנת הסגל</a:t>
            </a:r>
          </a:p>
        </p:txBody>
      </p:sp>
      <p:sp>
        <p:nvSpPr>
          <p:cNvPr id="21" name="מלבן: פינות מעוגלות 20"/>
          <p:cNvSpPr/>
          <p:nvPr/>
        </p:nvSpPr>
        <p:spPr>
          <a:xfrm>
            <a:off x="6563827" y="5263150"/>
            <a:ext cx="2052084" cy="675167"/>
          </a:xfrm>
          <a:prstGeom prst="roundRect">
            <a:avLst/>
          </a:prstGeom>
        </p:spPr>
        <p:style>
          <a:lnRef idx="0">
            <a:schemeClr val="accent2"/>
          </a:lnRef>
          <a:fillRef idx="3">
            <a:schemeClr val="accent2"/>
          </a:fillRef>
          <a:effectRef idx="3">
            <a:schemeClr val="accent2"/>
          </a:effectRef>
          <a:fontRef idx="minor">
            <a:schemeClr val="lt1"/>
          </a:fontRef>
        </p:style>
        <p:txBody>
          <a:bodyPr lIns="36000" tIns="36000" rIns="36000" bIns="36000" rtlCol="1" anchor="ctr"/>
          <a:lstStyle/>
          <a:p>
            <a:pPr algn="ctr"/>
            <a:r>
              <a:rPr lang="he-IL" dirty="0">
                <a:latin typeface="David" panose="020E0502060401010101" pitchFamily="34" charset="-79"/>
                <a:cs typeface="David" panose="020E0502060401010101" pitchFamily="34" charset="-79"/>
              </a:rPr>
              <a:t>חלוקת תפקידים למדריכים</a:t>
            </a:r>
          </a:p>
        </p:txBody>
      </p:sp>
      <p:sp>
        <p:nvSpPr>
          <p:cNvPr id="22" name="חץ: שמאלה 21"/>
          <p:cNvSpPr/>
          <p:nvPr/>
        </p:nvSpPr>
        <p:spPr>
          <a:xfrm>
            <a:off x="8797355" y="2477402"/>
            <a:ext cx="531628" cy="361507"/>
          </a:xfrm>
          <a:prstGeom prst="leftArrow">
            <a:avLst/>
          </a:prstGeom>
          <a:solidFill>
            <a:schemeClr val="accent2">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24" name="חץ: שמאלה 23"/>
          <p:cNvSpPr/>
          <p:nvPr/>
        </p:nvSpPr>
        <p:spPr>
          <a:xfrm>
            <a:off x="2838736" y="2477402"/>
            <a:ext cx="531628" cy="361507"/>
          </a:xfrm>
          <a:prstGeom prst="leftArrow">
            <a:avLst/>
          </a:prstGeom>
          <a:solidFill>
            <a:schemeClr val="accent2">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25" name="מלבן: פינות מעוגלות 24"/>
          <p:cNvSpPr/>
          <p:nvPr/>
        </p:nvSpPr>
        <p:spPr>
          <a:xfrm>
            <a:off x="588854" y="6072761"/>
            <a:ext cx="2052084" cy="675167"/>
          </a:xfrm>
          <a:prstGeom prst="roundRect">
            <a:avLst/>
          </a:prstGeom>
          <a:solidFill>
            <a:schemeClr val="accent3">
              <a:lumMod val="60000"/>
              <a:lumOff val="40000"/>
            </a:schemeClr>
          </a:solidFill>
        </p:spPr>
        <p:style>
          <a:lnRef idx="0">
            <a:schemeClr val="accent2"/>
          </a:lnRef>
          <a:fillRef idx="3">
            <a:schemeClr val="accent2"/>
          </a:fillRef>
          <a:effectRef idx="3">
            <a:schemeClr val="accent2"/>
          </a:effectRef>
          <a:fontRef idx="minor">
            <a:schemeClr val="lt1"/>
          </a:fontRef>
        </p:style>
        <p:txBody>
          <a:bodyPr lIns="36000" tIns="36000" rIns="36000" bIns="36000" rtlCol="1" anchor="ctr"/>
          <a:lstStyle/>
          <a:p>
            <a:pPr algn="ctr"/>
            <a:r>
              <a:rPr lang="he-IL" dirty="0">
                <a:latin typeface="David" panose="020E0502060401010101" pitchFamily="34" charset="-79"/>
                <a:cs typeface="David" panose="020E0502060401010101" pitchFamily="34" charset="-79"/>
              </a:rPr>
              <a:t>מכרז אקדמיה אחוד</a:t>
            </a:r>
          </a:p>
        </p:txBody>
      </p:sp>
      <p:pic>
        <p:nvPicPr>
          <p:cNvPr id="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42855" y="1511890"/>
            <a:ext cx="833133" cy="87984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Lst>
        </p:spPr>
      </p:pic>
      <p:pic>
        <p:nvPicPr>
          <p:cNvPr id="30" name="גרפיקה 29" descr="פגיעה במטרה"/>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139523" y="1555812"/>
            <a:ext cx="792000" cy="792000"/>
          </a:xfrm>
          <a:prstGeom prst="rect">
            <a:avLst/>
          </a:prstGeom>
        </p:spPr>
      </p:pic>
      <p:sp>
        <p:nvSpPr>
          <p:cNvPr id="27" name="מלבן: פינות מעוגלות 26"/>
          <p:cNvSpPr/>
          <p:nvPr/>
        </p:nvSpPr>
        <p:spPr>
          <a:xfrm>
            <a:off x="6563827" y="6020025"/>
            <a:ext cx="2052084" cy="675167"/>
          </a:xfrm>
          <a:prstGeom prst="roundRect">
            <a:avLst/>
          </a:prstGeom>
        </p:spPr>
        <p:style>
          <a:lnRef idx="0">
            <a:schemeClr val="accent2"/>
          </a:lnRef>
          <a:fillRef idx="3">
            <a:schemeClr val="accent2"/>
          </a:fillRef>
          <a:effectRef idx="3">
            <a:schemeClr val="accent2"/>
          </a:effectRef>
          <a:fontRef idx="minor">
            <a:schemeClr val="lt1"/>
          </a:fontRef>
        </p:style>
        <p:txBody>
          <a:bodyPr lIns="36000" tIns="36000" rIns="36000" bIns="36000" rtlCol="1" anchor="ctr"/>
          <a:lstStyle/>
          <a:p>
            <a:pPr algn="ctr"/>
            <a:r>
              <a:rPr lang="he-IL" dirty="0">
                <a:latin typeface="David" panose="020E0502060401010101" pitchFamily="34" charset="-79"/>
                <a:cs typeface="David" panose="020E0502060401010101" pitchFamily="34" charset="-79"/>
              </a:rPr>
              <a:t>קביעה ותאום </a:t>
            </a:r>
            <a:br>
              <a:rPr lang="en-US" dirty="0">
                <a:latin typeface="David" panose="020E0502060401010101" pitchFamily="34" charset="-79"/>
                <a:cs typeface="David" panose="020E0502060401010101" pitchFamily="34" charset="-79"/>
              </a:rPr>
            </a:br>
            <a:r>
              <a:rPr lang="he-IL" dirty="0">
                <a:latin typeface="David" panose="020E0502060401010101" pitchFamily="34" charset="-79"/>
                <a:cs typeface="David" panose="020E0502060401010101" pitchFamily="34" charset="-79"/>
              </a:rPr>
              <a:t>מרצים</a:t>
            </a:r>
          </a:p>
        </p:txBody>
      </p:sp>
      <p:pic>
        <p:nvPicPr>
          <p:cNvPr id="6" name="תמונה 5"/>
          <p:cNvPicPr>
            <a:picLocks noChangeAspect="1"/>
          </p:cNvPicPr>
          <p:nvPr/>
        </p:nvPicPr>
        <p:blipFill>
          <a:blip r:embed="rId7"/>
          <a:stretch>
            <a:fillRect/>
          </a:stretch>
        </p:blipFill>
        <p:spPr>
          <a:xfrm>
            <a:off x="6420386" y="3641721"/>
            <a:ext cx="2304000" cy="1296000"/>
          </a:xfrm>
          <a:prstGeom prst="rect">
            <a:avLst/>
          </a:prstGeom>
          <a:ln>
            <a:noFill/>
          </a:ln>
          <a:effectLst>
            <a:outerShdw blurRad="292100" dist="139700" dir="2700000" algn="tl" rotWithShape="0">
              <a:srgbClr val="333333">
                <a:alpha val="65000"/>
              </a:srgbClr>
            </a:outerShdw>
          </a:effectLst>
        </p:spPr>
      </p:pic>
      <p:sp>
        <p:nvSpPr>
          <p:cNvPr id="9" name="חץ: שמאלה-ימינה 8"/>
          <p:cNvSpPr/>
          <p:nvPr/>
        </p:nvSpPr>
        <p:spPr>
          <a:xfrm>
            <a:off x="5813859" y="2519818"/>
            <a:ext cx="540000" cy="360000"/>
          </a:xfrm>
          <a:prstGeom prst="leftRightArrow">
            <a:avLst/>
          </a:prstGeom>
          <a:solidFill>
            <a:schemeClr val="accent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28" name="מלבן: פינות מעוגלות 27"/>
          <p:cNvSpPr/>
          <p:nvPr/>
        </p:nvSpPr>
        <p:spPr>
          <a:xfrm>
            <a:off x="3576340" y="5285178"/>
            <a:ext cx="2052084" cy="675167"/>
          </a:xfrm>
          <a:prstGeom prst="roundRect">
            <a:avLst/>
          </a:prstGeom>
        </p:spPr>
        <p:style>
          <a:lnRef idx="0">
            <a:schemeClr val="accent2"/>
          </a:lnRef>
          <a:fillRef idx="3">
            <a:schemeClr val="accent2"/>
          </a:fillRef>
          <a:effectRef idx="3">
            <a:schemeClr val="accent2"/>
          </a:effectRef>
          <a:fontRef idx="minor">
            <a:schemeClr val="lt1"/>
          </a:fontRef>
        </p:style>
        <p:txBody>
          <a:bodyPr lIns="36000" tIns="36000" rIns="36000" bIns="36000" rtlCol="1" anchor="ctr"/>
          <a:lstStyle/>
          <a:p>
            <a:pPr algn="ctr"/>
            <a:r>
              <a:rPr lang="he-IL" dirty="0">
                <a:latin typeface="David" panose="020E0502060401010101" pitchFamily="34" charset="-79"/>
                <a:cs typeface="David" panose="020E0502060401010101" pitchFamily="34" charset="-79"/>
              </a:rPr>
              <a:t>עמידה במודל </a:t>
            </a:r>
            <a:br>
              <a:rPr lang="en-US" dirty="0">
                <a:latin typeface="David" panose="020E0502060401010101" pitchFamily="34" charset="-79"/>
                <a:cs typeface="David" panose="020E0502060401010101" pitchFamily="34" charset="-79"/>
              </a:rPr>
            </a:br>
            <a:r>
              <a:rPr lang="he-IL" dirty="0">
                <a:latin typeface="David" panose="020E0502060401010101" pitchFamily="34" charset="-79"/>
                <a:cs typeface="David" panose="020E0502060401010101" pitchFamily="34" charset="-79"/>
              </a:rPr>
              <a:t>לימוד באקדמיה</a:t>
            </a:r>
          </a:p>
        </p:txBody>
      </p:sp>
    </p:spTree>
    <p:extLst>
      <p:ext uri="{BB962C8B-B14F-4D97-AF65-F5344CB8AC3E}">
        <p14:creationId xmlns:p14="http://schemas.microsoft.com/office/powerpoint/2010/main" val="111162889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כותרת 1"/>
          <p:cNvSpPr>
            <a:spLocks noGrp="1"/>
          </p:cNvSpPr>
          <p:nvPr>
            <p:ph type="title" idx="4294967295"/>
          </p:nvPr>
        </p:nvSpPr>
        <p:spPr>
          <a:xfrm>
            <a:off x="877528" y="186327"/>
            <a:ext cx="10515600" cy="1325563"/>
          </a:xfrm>
        </p:spPr>
        <p:txBody>
          <a:bodyPr/>
          <a:lstStyle/>
          <a:p>
            <a:pPr algn="ctr"/>
            <a:r>
              <a:rPr lang="he-IL"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צוות העיצוב מחזור מ"ה</a:t>
            </a:r>
          </a:p>
        </p:txBody>
      </p:sp>
      <p:sp>
        <p:nvSpPr>
          <p:cNvPr id="3" name="מציין מיקום תוכן 2"/>
          <p:cNvSpPr>
            <a:spLocks noGrp="1"/>
          </p:cNvSpPr>
          <p:nvPr>
            <p:ph idx="4294967295"/>
          </p:nvPr>
        </p:nvSpPr>
        <p:spPr>
          <a:xfrm>
            <a:off x="1041992" y="1602335"/>
            <a:ext cx="9938184" cy="4670874"/>
          </a:xfrm>
        </p:spPr>
        <p:txBody>
          <a:bodyPr>
            <a:noAutofit/>
          </a:bodyPr>
          <a:lstStyle/>
          <a:p>
            <a:pPr marL="0" indent="0">
              <a:lnSpc>
                <a:spcPct val="150000"/>
              </a:lnSpc>
              <a:buClr>
                <a:schemeClr val="accent1"/>
              </a:buClr>
              <a:buNone/>
            </a:pPr>
            <a:r>
              <a:rPr lang="he-IL" sz="2000" b="1" dirty="0">
                <a:solidFill>
                  <a:schemeClr val="accent1">
                    <a:lumMod val="75000"/>
                  </a:schemeClr>
                </a:solidFill>
                <a:latin typeface="David" panose="020E0502060401010101" pitchFamily="34" charset="-79"/>
                <a:cs typeface="David" panose="020E0502060401010101" pitchFamily="34" charset="-79"/>
              </a:rPr>
              <a:t>מפקד המב"ל</a:t>
            </a:r>
          </a:p>
          <a:p>
            <a:pPr marL="0" indent="0">
              <a:lnSpc>
                <a:spcPct val="150000"/>
              </a:lnSpc>
              <a:buClr>
                <a:schemeClr val="accent1"/>
              </a:buClr>
              <a:buNone/>
            </a:pPr>
            <a:endParaRPr lang="he-IL" sz="2000" b="1" dirty="0">
              <a:solidFill>
                <a:schemeClr val="accent1">
                  <a:lumMod val="75000"/>
                </a:schemeClr>
              </a:solidFill>
              <a:latin typeface="David" panose="020E0502060401010101" pitchFamily="34" charset="-79"/>
              <a:cs typeface="David" panose="020E0502060401010101" pitchFamily="34" charset="-79"/>
            </a:endParaRPr>
          </a:p>
          <a:p>
            <a:pPr marL="0" indent="0">
              <a:lnSpc>
                <a:spcPct val="150000"/>
              </a:lnSpc>
              <a:buClr>
                <a:schemeClr val="accent1"/>
              </a:buClr>
              <a:buNone/>
            </a:pPr>
            <a:r>
              <a:rPr lang="he-IL" sz="2000" b="1" dirty="0">
                <a:solidFill>
                  <a:schemeClr val="accent1">
                    <a:lumMod val="75000"/>
                  </a:schemeClr>
                </a:solidFill>
                <a:latin typeface="David" panose="020E0502060401010101" pitchFamily="34" charset="-79"/>
                <a:cs typeface="David" panose="020E0502060401010101" pitchFamily="34" charset="-79"/>
              </a:rPr>
              <a:t>צוות היגוי-</a:t>
            </a:r>
          </a:p>
          <a:p>
            <a:pPr marL="0" lvl="1" indent="0">
              <a:lnSpc>
                <a:spcPct val="150000"/>
              </a:lnSpc>
              <a:spcBef>
                <a:spcPts val="1000"/>
              </a:spcBef>
              <a:buClr>
                <a:schemeClr val="accent1"/>
              </a:buClr>
              <a:buNone/>
            </a:pPr>
            <a:r>
              <a:rPr lang="he-IL" sz="1800" dirty="0">
                <a:solidFill>
                  <a:schemeClr val="accent1">
                    <a:lumMod val="75000"/>
                  </a:schemeClr>
                </a:solidFill>
                <a:latin typeface="David" panose="020E0502060401010101" pitchFamily="34" charset="-79"/>
                <a:cs typeface="David" panose="020E0502060401010101" pitchFamily="34" charset="-79"/>
              </a:rPr>
              <a:t>מד"ר המב"ל, נציג מוסד אקדמי, מדריך רלוונטי (ע"פ עניין), </a:t>
            </a:r>
            <a:r>
              <a:rPr lang="he-IL" sz="1800" dirty="0" err="1">
                <a:solidFill>
                  <a:schemeClr val="accent1">
                    <a:lumMod val="75000"/>
                  </a:schemeClr>
                </a:solidFill>
                <a:latin typeface="David" panose="020E0502060401010101" pitchFamily="34" charset="-79"/>
                <a:cs typeface="David" panose="020E0502060401010101" pitchFamily="34" charset="-79"/>
              </a:rPr>
              <a:t>רע"ן</a:t>
            </a:r>
            <a:r>
              <a:rPr lang="he-IL" sz="1800" dirty="0">
                <a:solidFill>
                  <a:schemeClr val="accent1">
                    <a:lumMod val="75000"/>
                  </a:schemeClr>
                </a:solidFill>
                <a:latin typeface="David" panose="020E0502060401010101" pitchFamily="34" charset="-79"/>
                <a:cs typeface="David" panose="020E0502060401010101" pitchFamily="34" charset="-79"/>
              </a:rPr>
              <a:t> הדרכה (הנכנס), מדריכה אקדמית, </a:t>
            </a:r>
            <a:r>
              <a:rPr lang="he-IL" sz="1800" dirty="0" err="1">
                <a:solidFill>
                  <a:schemeClr val="accent1">
                    <a:lumMod val="75000"/>
                  </a:schemeClr>
                </a:solidFill>
                <a:latin typeface="David" panose="020E0502060401010101" pitchFamily="34" charset="-79"/>
                <a:cs typeface="David" panose="020E0502060401010101" pitchFamily="34" charset="-79"/>
              </a:rPr>
              <a:t>רע"ן</a:t>
            </a:r>
            <a:r>
              <a:rPr lang="he-IL" sz="1800" dirty="0">
                <a:solidFill>
                  <a:schemeClr val="accent1">
                    <a:lumMod val="75000"/>
                  </a:schemeClr>
                </a:solidFill>
                <a:latin typeface="David" panose="020E0502060401010101" pitchFamily="34" charset="-79"/>
                <a:cs typeface="David" panose="020E0502060401010101" pitchFamily="34" charset="-79"/>
              </a:rPr>
              <a:t> </a:t>
            </a:r>
            <a:r>
              <a:rPr lang="he-IL" sz="1800" dirty="0" err="1">
                <a:solidFill>
                  <a:schemeClr val="accent1">
                    <a:lumMod val="75000"/>
                  </a:schemeClr>
                </a:solidFill>
                <a:latin typeface="David" panose="020E0502060401010101" pitchFamily="34" charset="-79"/>
                <a:cs typeface="David" panose="020E0502060401010101" pitchFamily="34" charset="-79"/>
              </a:rPr>
              <a:t>מלו"פ</a:t>
            </a:r>
            <a:endParaRPr lang="he-IL" sz="1800" dirty="0">
              <a:solidFill>
                <a:schemeClr val="accent1">
                  <a:lumMod val="75000"/>
                </a:schemeClr>
              </a:solidFill>
              <a:latin typeface="David" panose="020E0502060401010101" pitchFamily="34" charset="-79"/>
              <a:cs typeface="David" panose="020E0502060401010101" pitchFamily="34" charset="-79"/>
            </a:endParaRPr>
          </a:p>
          <a:p>
            <a:pPr marL="0" lvl="1" indent="0">
              <a:lnSpc>
                <a:spcPct val="150000"/>
              </a:lnSpc>
              <a:spcBef>
                <a:spcPts val="1000"/>
              </a:spcBef>
              <a:buClr>
                <a:schemeClr val="accent1"/>
              </a:buClr>
              <a:buNone/>
            </a:pPr>
            <a:endParaRPr lang="he-IL" sz="2000" b="1" dirty="0">
              <a:solidFill>
                <a:schemeClr val="accent1">
                  <a:lumMod val="75000"/>
                </a:schemeClr>
              </a:solidFill>
              <a:latin typeface="David" panose="020E0502060401010101" pitchFamily="34" charset="-79"/>
              <a:cs typeface="David" panose="020E0502060401010101" pitchFamily="34" charset="-79"/>
            </a:endParaRPr>
          </a:p>
          <a:p>
            <a:pPr marL="0" lvl="1" indent="0">
              <a:lnSpc>
                <a:spcPct val="150000"/>
              </a:lnSpc>
              <a:spcBef>
                <a:spcPts val="1000"/>
              </a:spcBef>
              <a:buClr>
                <a:schemeClr val="accent1"/>
              </a:buClr>
              <a:buNone/>
            </a:pPr>
            <a:r>
              <a:rPr lang="he-IL" sz="2000" b="1" dirty="0">
                <a:solidFill>
                  <a:schemeClr val="accent1">
                    <a:lumMod val="75000"/>
                  </a:schemeClr>
                </a:solidFill>
                <a:latin typeface="David" panose="020E0502060401010101" pitchFamily="34" charset="-79"/>
                <a:cs typeface="David" panose="020E0502060401010101" pitchFamily="34" charset="-79"/>
              </a:rPr>
              <a:t>צוות מורחב-</a:t>
            </a:r>
          </a:p>
          <a:p>
            <a:pPr marL="0" lvl="1" indent="0">
              <a:lnSpc>
                <a:spcPct val="150000"/>
              </a:lnSpc>
              <a:spcBef>
                <a:spcPts val="1000"/>
              </a:spcBef>
              <a:buClr>
                <a:schemeClr val="accent1"/>
              </a:buClr>
              <a:buNone/>
            </a:pPr>
            <a:r>
              <a:rPr lang="he-IL" sz="1800" dirty="0">
                <a:solidFill>
                  <a:schemeClr val="accent1">
                    <a:lumMod val="75000"/>
                  </a:schemeClr>
                </a:solidFill>
                <a:latin typeface="David" panose="020E0502060401010101" pitchFamily="34" charset="-79"/>
                <a:cs typeface="David" panose="020E0502060401010101" pitchFamily="34" charset="-79"/>
              </a:rPr>
              <a:t>מדריכי המב"ל (הווה</a:t>
            </a:r>
            <a:r>
              <a:rPr lang="en-US" sz="1800" dirty="0">
                <a:solidFill>
                  <a:schemeClr val="accent1">
                    <a:lumMod val="75000"/>
                  </a:schemeClr>
                </a:solidFill>
                <a:latin typeface="David" panose="020E0502060401010101" pitchFamily="34" charset="-79"/>
                <a:cs typeface="David" panose="020E0502060401010101" pitchFamily="34" charset="-79"/>
              </a:rPr>
              <a:t>/</a:t>
            </a:r>
            <a:r>
              <a:rPr lang="he-IL" sz="1800" dirty="0">
                <a:solidFill>
                  <a:schemeClr val="accent1">
                    <a:lumMod val="75000"/>
                  </a:schemeClr>
                </a:solidFill>
                <a:latin typeface="David" panose="020E0502060401010101" pitchFamily="34" charset="-79"/>
                <a:cs typeface="David" panose="020E0502060401010101" pitchFamily="34" charset="-79"/>
              </a:rPr>
              <a:t>עתיד), מרצים אקדמיים ומומחים</a:t>
            </a:r>
          </a:p>
          <a:p>
            <a:pPr marL="228600" lvl="1">
              <a:lnSpc>
                <a:spcPct val="150000"/>
              </a:lnSpc>
              <a:spcBef>
                <a:spcPts val="1000"/>
              </a:spcBef>
              <a:buClr>
                <a:schemeClr val="accent1"/>
              </a:buClr>
            </a:pPr>
            <a:endParaRPr lang="he-IL" sz="1800" b="1" dirty="0">
              <a:solidFill>
                <a:schemeClr val="accent1">
                  <a:lumMod val="75000"/>
                </a:schemeClr>
              </a:solidFill>
              <a:latin typeface="David" panose="020E0502060401010101" pitchFamily="34" charset="-79"/>
              <a:cs typeface="David" panose="020E0502060401010101" pitchFamily="34" charset="-79"/>
            </a:endParaRPr>
          </a:p>
          <a:p>
            <a:pPr marL="228600" lvl="1">
              <a:lnSpc>
                <a:spcPct val="150000"/>
              </a:lnSpc>
              <a:spcBef>
                <a:spcPts val="1000"/>
              </a:spcBef>
              <a:buClr>
                <a:schemeClr val="accent1"/>
              </a:buClr>
            </a:pPr>
            <a:endParaRPr lang="he-IL" sz="2000" dirty="0">
              <a:solidFill>
                <a:schemeClr val="accent1">
                  <a:lumMod val="75000"/>
                </a:schemeClr>
              </a:solidFill>
              <a:latin typeface="David" panose="020E0502060401010101" pitchFamily="34" charset="-79"/>
              <a:cs typeface="David" panose="020E0502060401010101" pitchFamily="34" charset="-79"/>
            </a:endParaRPr>
          </a:p>
          <a:p>
            <a:pPr>
              <a:buClr>
                <a:schemeClr val="accent1"/>
              </a:buClr>
            </a:pPr>
            <a:endParaRPr lang="he-IL" sz="2000" dirty="0">
              <a:solidFill>
                <a:schemeClr val="accent1">
                  <a:lumMod val="75000"/>
                </a:schemeClr>
              </a:solidFill>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396721332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idx="4294967295"/>
          </p:nvPr>
        </p:nvSpPr>
        <p:spPr>
          <a:xfrm>
            <a:off x="877528" y="186327"/>
            <a:ext cx="10515600" cy="1325563"/>
          </a:xfrm>
        </p:spPr>
        <p:txBody>
          <a:bodyPr>
            <a:normAutofit/>
          </a:bodyPr>
          <a:lstStyle/>
          <a:p>
            <a:pPr algn="ctr"/>
            <a:r>
              <a:rPr lang="he-IL" sz="3600" b="1" dirty="0" err="1">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גאנט</a:t>
            </a:r>
            <a:r>
              <a:rPr lang="he-IL"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עיצוב מ"ה</a:t>
            </a:r>
          </a:p>
        </p:txBody>
      </p:sp>
      <p:graphicFrame>
        <p:nvGraphicFramePr>
          <p:cNvPr id="4" name="טבלה 3"/>
          <p:cNvGraphicFramePr>
            <a:graphicFrameLocks noGrp="1"/>
          </p:cNvGraphicFramePr>
          <p:nvPr>
            <p:extLst>
              <p:ext uri="{D42A27DB-BD31-4B8C-83A1-F6EECF244321}">
                <p14:modId xmlns:p14="http://schemas.microsoft.com/office/powerpoint/2010/main" val="3361422507"/>
              </p:ext>
            </p:extLst>
          </p:nvPr>
        </p:nvGraphicFramePr>
        <p:xfrm>
          <a:off x="255184" y="1575075"/>
          <a:ext cx="11706445" cy="5177765"/>
        </p:xfrm>
        <a:graphic>
          <a:graphicData uri="http://schemas.openxmlformats.org/drawingml/2006/table">
            <a:tbl>
              <a:tblPr rtl="1" firstRow="1" bandRow="1">
                <a:tableStyleId>{5C22544A-7EE6-4342-B048-85BDC9FD1C3A}</a:tableStyleId>
              </a:tblPr>
              <a:tblGrid>
                <a:gridCol w="5677787">
                  <a:extLst>
                    <a:ext uri="{9D8B030D-6E8A-4147-A177-3AD203B41FA5}">
                      <a16:colId xmlns:a16="http://schemas.microsoft.com/office/drawing/2014/main" val="457723842"/>
                    </a:ext>
                  </a:extLst>
                </a:gridCol>
                <a:gridCol w="765544">
                  <a:extLst>
                    <a:ext uri="{9D8B030D-6E8A-4147-A177-3AD203B41FA5}">
                      <a16:colId xmlns:a16="http://schemas.microsoft.com/office/drawing/2014/main" val="1402858275"/>
                    </a:ext>
                  </a:extLst>
                </a:gridCol>
                <a:gridCol w="1116419">
                  <a:extLst>
                    <a:ext uri="{9D8B030D-6E8A-4147-A177-3AD203B41FA5}">
                      <a16:colId xmlns:a16="http://schemas.microsoft.com/office/drawing/2014/main" val="108727118"/>
                    </a:ext>
                  </a:extLst>
                </a:gridCol>
                <a:gridCol w="4146695">
                  <a:extLst>
                    <a:ext uri="{9D8B030D-6E8A-4147-A177-3AD203B41FA5}">
                      <a16:colId xmlns:a16="http://schemas.microsoft.com/office/drawing/2014/main" val="2962244556"/>
                    </a:ext>
                  </a:extLst>
                </a:gridCol>
              </a:tblGrid>
              <a:tr h="363338">
                <a:tc>
                  <a:txBody>
                    <a:bodyPr/>
                    <a:lstStyle/>
                    <a:p>
                      <a:pPr algn="ctr" rtl="1"/>
                      <a:r>
                        <a:rPr lang="he-IL" b="1" i="0"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t>נושא</a:t>
                      </a:r>
                    </a:p>
                  </a:txBody>
                  <a:tcPr/>
                </a:tc>
                <a:tc>
                  <a:txBody>
                    <a:bodyPr/>
                    <a:lstStyle/>
                    <a:p>
                      <a:pPr algn="ctr" rtl="1"/>
                      <a:r>
                        <a:rPr lang="he-IL" b="1" i="0"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t>תאריך</a:t>
                      </a:r>
                    </a:p>
                  </a:txBody>
                  <a:tcPr/>
                </a:tc>
                <a:tc>
                  <a:txBody>
                    <a:bodyPr/>
                    <a:lstStyle/>
                    <a:p>
                      <a:pPr algn="ctr" rtl="1"/>
                      <a:r>
                        <a:rPr lang="he-IL" b="1" i="0"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t>משתתפים</a:t>
                      </a:r>
                    </a:p>
                  </a:txBody>
                  <a:tcPr/>
                </a:tc>
                <a:tc>
                  <a:txBody>
                    <a:bodyPr/>
                    <a:lstStyle/>
                    <a:p>
                      <a:pPr algn="ctr" rtl="1"/>
                      <a:r>
                        <a:rPr lang="he-IL" sz="1800" b="1" i="0" kern="1200" dirty="0">
                          <a:solidFill>
                            <a:schemeClr val="lt1"/>
                          </a:solidFill>
                          <a:effectLst>
                            <a:outerShdw blurRad="38100" dist="38100" dir="2700000" algn="tl">
                              <a:srgbClr val="000000">
                                <a:alpha val="43137"/>
                              </a:srgbClr>
                            </a:outerShdw>
                          </a:effectLst>
                          <a:latin typeface="David" panose="020E0502060401010101" pitchFamily="34" charset="-79"/>
                          <a:ea typeface="+mn-ea"/>
                          <a:cs typeface="David" panose="020E0502060401010101" pitchFamily="34" charset="-79"/>
                        </a:rPr>
                        <a:t>הערות</a:t>
                      </a:r>
                    </a:p>
                  </a:txBody>
                  <a:tcPr/>
                </a:tc>
                <a:extLst>
                  <a:ext uri="{0D108BD9-81ED-4DB2-BD59-A6C34878D82A}">
                    <a16:rowId xmlns:a16="http://schemas.microsoft.com/office/drawing/2014/main" val="3214219508"/>
                  </a:ext>
                </a:extLst>
              </a:tr>
              <a:tr h="575285">
                <a:tc>
                  <a:txBody>
                    <a:bodyPr/>
                    <a:lstStyle/>
                    <a:p>
                      <a:pPr rtl="1">
                        <a:lnSpc>
                          <a:spcPct val="100000"/>
                        </a:lnSpc>
                      </a:pPr>
                      <a:r>
                        <a:rPr lang="he-IL" sz="1600" b="1" i="0" dirty="0">
                          <a:latin typeface="David" panose="020E0502060401010101" pitchFamily="34" charset="-79"/>
                          <a:cs typeface="David" panose="020E0502060401010101" pitchFamily="34" charset="-79"/>
                        </a:rPr>
                        <a:t>טעינה: </a:t>
                      </a:r>
                      <a:r>
                        <a:rPr lang="he-IL" sz="1600" b="0" i="0" dirty="0">
                          <a:latin typeface="David" panose="020E0502060401010101" pitchFamily="34" charset="-79"/>
                          <a:cs typeface="David" panose="020E0502060401010101" pitchFamily="34" charset="-79"/>
                        </a:rPr>
                        <a:t>1) דמות הבוגר  2) מבנה דעת ורציונל (פנתאון), 3) מודל העיצוב 4) מחקר ידיעונים+ ממצאי מחזור נוכחי, </a:t>
                      </a:r>
                      <a:r>
                        <a:rPr lang="he-IL" sz="1600" b="1" i="0" dirty="0">
                          <a:latin typeface="David" panose="020E0502060401010101" pitchFamily="34" charset="-79"/>
                          <a:cs typeface="David" panose="020E0502060401010101" pitchFamily="34" charset="-79"/>
                        </a:rPr>
                        <a:t>ניתוח ראשוני של תכולה יציבה</a:t>
                      </a:r>
                      <a:endParaRPr lang="he-IL" sz="1600" b="0" i="0" dirty="0">
                        <a:latin typeface="David" panose="020E0502060401010101" pitchFamily="34" charset="-79"/>
                        <a:cs typeface="David" panose="020E0502060401010101" pitchFamily="34" charset="-79"/>
                      </a:endParaRPr>
                    </a:p>
                  </a:txBody>
                  <a:tcPr anchor="ctr"/>
                </a:tc>
                <a:tc>
                  <a:txBody>
                    <a:bodyPr/>
                    <a:lstStyle/>
                    <a:p>
                      <a:pPr algn="ctr" rtl="1">
                        <a:lnSpc>
                          <a:spcPct val="100000"/>
                        </a:lnSpc>
                      </a:pPr>
                      <a:r>
                        <a:rPr lang="he-IL" sz="1600" b="0" i="0" dirty="0">
                          <a:latin typeface="David" panose="020E0502060401010101" pitchFamily="34" charset="-79"/>
                          <a:cs typeface="David" panose="020E0502060401010101" pitchFamily="34" charset="-79"/>
                        </a:rPr>
                        <a:t>30.4</a:t>
                      </a:r>
                    </a:p>
                  </a:txBody>
                  <a:tcPr anchor="ctr"/>
                </a:tc>
                <a:tc>
                  <a:txBody>
                    <a:bodyPr/>
                    <a:lstStyle/>
                    <a:p>
                      <a:pPr algn="ctr" rtl="1">
                        <a:lnSpc>
                          <a:spcPct val="100000"/>
                        </a:lnSpc>
                      </a:pPr>
                      <a:r>
                        <a:rPr lang="he-IL" sz="1600" b="0" i="0" dirty="0">
                          <a:latin typeface="David" panose="020E0502060401010101" pitchFamily="34" charset="-79"/>
                          <a:cs typeface="David" panose="020E0502060401010101" pitchFamily="34" charset="-79"/>
                        </a:rPr>
                        <a:t>צוות מורחב</a:t>
                      </a:r>
                    </a:p>
                  </a:txBody>
                  <a:tcPr anchor="ctr"/>
                </a:tc>
                <a:tc>
                  <a:txBody>
                    <a:bodyPr/>
                    <a:lstStyle/>
                    <a:p>
                      <a:pPr rtl="1">
                        <a:lnSpc>
                          <a:spcPct val="100000"/>
                        </a:lnSpc>
                      </a:pPr>
                      <a:r>
                        <a:rPr lang="he-IL" sz="1600" b="0" i="0" dirty="0">
                          <a:latin typeface="David" panose="020E0502060401010101" pitchFamily="34" charset="-79"/>
                          <a:cs typeface="David" panose="020E0502060401010101" pitchFamily="34" charset="-79"/>
                        </a:rPr>
                        <a:t>במקביל- עבודה מול מוסד אקדמי על שינויים גדולים</a:t>
                      </a:r>
                    </a:p>
                  </a:txBody>
                  <a:tcPr anchor="ctr"/>
                </a:tc>
                <a:extLst>
                  <a:ext uri="{0D108BD9-81ED-4DB2-BD59-A6C34878D82A}">
                    <a16:rowId xmlns:a16="http://schemas.microsoft.com/office/drawing/2014/main" val="2399153647"/>
                  </a:ext>
                </a:extLst>
              </a:tr>
              <a:tr h="333060">
                <a:tc>
                  <a:txBody>
                    <a:bodyPr/>
                    <a:lstStyle/>
                    <a:p>
                      <a:pPr rtl="1">
                        <a:lnSpc>
                          <a:spcPct val="100000"/>
                        </a:lnSpc>
                      </a:pPr>
                      <a:r>
                        <a:rPr lang="he-IL" sz="1600" b="1" i="0" dirty="0">
                          <a:latin typeface="David" panose="020E0502060401010101" pitchFamily="34" charset="-79"/>
                          <a:cs typeface="David" panose="020E0502060401010101" pitchFamily="34" charset="-79"/>
                        </a:rPr>
                        <a:t>חלוקת תפקידים </a:t>
                      </a:r>
                      <a:r>
                        <a:rPr lang="he-IL" sz="1600" b="0" i="0" dirty="0">
                          <a:latin typeface="David" panose="020E0502060401010101" pitchFamily="34" charset="-79"/>
                          <a:cs typeface="David" panose="020E0502060401010101" pitchFamily="34" charset="-79"/>
                        </a:rPr>
                        <a:t>לסגל מב"ל</a:t>
                      </a:r>
                    </a:p>
                  </a:txBody>
                  <a:tcPr anchor="ctr"/>
                </a:tc>
                <a:tc>
                  <a:txBody>
                    <a:bodyPr/>
                    <a:lstStyle/>
                    <a:p>
                      <a:pPr algn="ctr" rtl="1">
                        <a:lnSpc>
                          <a:spcPct val="100000"/>
                        </a:lnSpc>
                      </a:pPr>
                      <a:r>
                        <a:rPr lang="he-IL" sz="1600" b="0" i="0" dirty="0">
                          <a:latin typeface="David" panose="020E0502060401010101" pitchFamily="34" charset="-79"/>
                          <a:cs typeface="David" panose="020E0502060401010101" pitchFamily="34" charset="-79"/>
                        </a:rPr>
                        <a:t>11.5</a:t>
                      </a:r>
                    </a:p>
                  </a:txBody>
                  <a:tcPr anchor="ctr"/>
                </a:tc>
                <a:tc>
                  <a:txBody>
                    <a:bodyPr/>
                    <a:lstStyle/>
                    <a:p>
                      <a:pPr algn="ctr" rtl="1">
                        <a:lnSpc>
                          <a:spcPct val="100000"/>
                        </a:lnSpc>
                      </a:pPr>
                      <a:r>
                        <a:rPr lang="he-IL" sz="1600" b="0" i="0" dirty="0">
                          <a:latin typeface="David" panose="020E0502060401010101" pitchFamily="34" charset="-79"/>
                          <a:cs typeface="David" panose="020E0502060401010101" pitchFamily="34" charset="-79"/>
                        </a:rPr>
                        <a:t>צוות מורחב</a:t>
                      </a:r>
                    </a:p>
                  </a:txBody>
                  <a:tcPr anchor="ctr"/>
                </a:tc>
                <a:tc>
                  <a:txBody>
                    <a:bodyPr/>
                    <a:lstStyle/>
                    <a:p>
                      <a:pPr rtl="1">
                        <a:lnSpc>
                          <a:spcPct val="100000"/>
                        </a:lnSpc>
                      </a:pPr>
                      <a:r>
                        <a:rPr lang="he-IL" sz="1600" b="0" i="0" dirty="0">
                          <a:latin typeface="David" panose="020E0502060401010101" pitchFamily="34" charset="-79"/>
                          <a:cs typeface="David" panose="020E0502060401010101" pitchFamily="34" charset="-79"/>
                        </a:rPr>
                        <a:t>תחילת עבודת מדריכים על התכולות שבאחריותן</a:t>
                      </a:r>
                    </a:p>
                  </a:txBody>
                  <a:tcPr anchor="ctr"/>
                </a:tc>
                <a:extLst>
                  <a:ext uri="{0D108BD9-81ED-4DB2-BD59-A6C34878D82A}">
                    <a16:rowId xmlns:a16="http://schemas.microsoft.com/office/drawing/2014/main" val="3104720304"/>
                  </a:ext>
                </a:extLst>
              </a:tr>
              <a:tr h="575285">
                <a:tc>
                  <a:txBody>
                    <a:bodyPr/>
                    <a:lstStyle/>
                    <a:p>
                      <a:pPr rtl="1">
                        <a:lnSpc>
                          <a:spcPct val="100000"/>
                        </a:lnSpc>
                      </a:pPr>
                      <a:r>
                        <a:rPr lang="he-IL" sz="1600" b="0" i="0" dirty="0">
                          <a:latin typeface="David" panose="020E0502060401010101" pitchFamily="34" charset="-79"/>
                          <a:cs typeface="David" panose="020E0502060401010101" pitchFamily="34" charset="-79"/>
                        </a:rPr>
                        <a:t>(1) גיבוש תכני הלימוד+ מסלולי לימוד, (2) דיון ראשוני על תפיסת הלמידה</a:t>
                      </a:r>
                    </a:p>
                  </a:txBody>
                  <a:tcPr anchor="ctr"/>
                </a:tc>
                <a:tc>
                  <a:txBody>
                    <a:bodyPr/>
                    <a:lstStyle/>
                    <a:p>
                      <a:pPr algn="ctr" rtl="1">
                        <a:lnSpc>
                          <a:spcPct val="100000"/>
                        </a:lnSpc>
                      </a:pPr>
                      <a:r>
                        <a:rPr lang="he-IL" sz="1600" b="0" i="0" dirty="0">
                          <a:latin typeface="David" panose="020E0502060401010101" pitchFamily="34" charset="-79"/>
                          <a:cs typeface="David" panose="020E0502060401010101" pitchFamily="34" charset="-79"/>
                        </a:rPr>
                        <a:t>4.6</a:t>
                      </a:r>
                    </a:p>
                  </a:txBody>
                  <a:tcPr anchor="ctr"/>
                </a:tc>
                <a:tc>
                  <a:txBody>
                    <a:bodyPr/>
                    <a:lstStyle/>
                    <a:p>
                      <a:pPr algn="ctr" rtl="1">
                        <a:lnSpc>
                          <a:spcPct val="100000"/>
                        </a:lnSpc>
                      </a:pPr>
                      <a:r>
                        <a:rPr lang="he-IL" sz="1600" b="0" i="0" dirty="0">
                          <a:latin typeface="David" panose="020E0502060401010101" pitchFamily="34" charset="-79"/>
                          <a:cs typeface="David" panose="020E0502060401010101" pitchFamily="34" charset="-79"/>
                        </a:rPr>
                        <a:t>צוות מורחב</a:t>
                      </a:r>
                    </a:p>
                  </a:txBody>
                  <a:tcPr anchor="ctr"/>
                </a:tc>
                <a:tc>
                  <a:txBody>
                    <a:bodyPr/>
                    <a:lstStyle/>
                    <a:p>
                      <a:pPr rtl="1">
                        <a:lnSpc>
                          <a:spcPct val="100000"/>
                        </a:lnSpc>
                      </a:pPr>
                      <a:endParaRPr lang="he-IL" sz="1600" b="0" i="0" dirty="0">
                        <a:latin typeface="David" panose="020E0502060401010101" pitchFamily="34" charset="-79"/>
                        <a:cs typeface="David" panose="020E0502060401010101" pitchFamily="34" charset="-79"/>
                      </a:endParaRPr>
                    </a:p>
                  </a:txBody>
                  <a:tcPr anchor="ctr"/>
                </a:tc>
                <a:extLst>
                  <a:ext uri="{0D108BD9-81ED-4DB2-BD59-A6C34878D82A}">
                    <a16:rowId xmlns:a16="http://schemas.microsoft.com/office/drawing/2014/main" val="1483740563"/>
                  </a:ext>
                </a:extLst>
              </a:tr>
              <a:tr h="575285">
                <a:tc>
                  <a:txBody>
                    <a:bodyPr/>
                    <a:lstStyle/>
                    <a:p>
                      <a:pPr rtl="1">
                        <a:lnSpc>
                          <a:spcPct val="100000"/>
                        </a:lnSpc>
                      </a:pPr>
                      <a:r>
                        <a:rPr lang="he-IL" sz="1600" b="1" i="0" dirty="0">
                          <a:solidFill>
                            <a:schemeClr val="accent1"/>
                          </a:solidFill>
                          <a:latin typeface="David" panose="020E0502060401010101" pitchFamily="34" charset="-79"/>
                          <a:cs typeface="David" panose="020E0502060401010101" pitchFamily="34" charset="-79"/>
                        </a:rPr>
                        <a:t>מפקד המב"ל: </a:t>
                      </a:r>
                      <a:r>
                        <a:rPr lang="he-IL" sz="1600" b="0" i="0" dirty="0">
                          <a:solidFill>
                            <a:schemeClr val="accent1"/>
                          </a:solidFill>
                          <a:latin typeface="David" panose="020E0502060401010101" pitchFamily="34" charset="-79"/>
                          <a:cs typeface="David" panose="020E0502060401010101" pitchFamily="34" charset="-79"/>
                        </a:rPr>
                        <a:t>תיקוף</a:t>
                      </a:r>
                      <a:r>
                        <a:rPr lang="he-IL" sz="1600" b="1" i="0" dirty="0">
                          <a:solidFill>
                            <a:schemeClr val="accent1"/>
                          </a:solidFill>
                          <a:latin typeface="David" panose="020E0502060401010101" pitchFamily="34" charset="-79"/>
                          <a:cs typeface="David" panose="020E0502060401010101" pitchFamily="34" charset="-79"/>
                        </a:rPr>
                        <a:t> </a:t>
                      </a:r>
                      <a:r>
                        <a:rPr lang="he-IL" sz="1600" b="0" i="0" dirty="0">
                          <a:solidFill>
                            <a:schemeClr val="accent1"/>
                          </a:solidFill>
                          <a:latin typeface="David" panose="020E0502060401010101" pitchFamily="34" charset="-79"/>
                          <a:cs typeface="David" panose="020E0502060401010101" pitchFamily="34" charset="-79"/>
                        </a:rPr>
                        <a:t>מסלולי, אשכולות ותכני הלימוד, הכוונת שיטות הלימוד, פריסה עקרונית שנתית- עונות ושבוע, תפקידי הסגל</a:t>
                      </a:r>
                    </a:p>
                  </a:txBody>
                  <a:tcPr anchor="ctr"/>
                </a:tc>
                <a:tc>
                  <a:txBody>
                    <a:bodyPr/>
                    <a:lstStyle/>
                    <a:p>
                      <a:pPr algn="ctr" rtl="1">
                        <a:lnSpc>
                          <a:spcPct val="100000"/>
                        </a:lnSpc>
                      </a:pPr>
                      <a:r>
                        <a:rPr lang="he-IL" sz="1600" b="0" i="0" dirty="0">
                          <a:solidFill>
                            <a:schemeClr val="accent1"/>
                          </a:solidFill>
                          <a:latin typeface="David" panose="020E0502060401010101" pitchFamily="34" charset="-79"/>
                          <a:cs typeface="David" panose="020E0502060401010101" pitchFamily="34" charset="-79"/>
                        </a:rPr>
                        <a:t>12.6</a:t>
                      </a:r>
                    </a:p>
                  </a:txBody>
                  <a:tcPr anchor="ctr"/>
                </a:tc>
                <a:tc>
                  <a:txBody>
                    <a:bodyPr/>
                    <a:lstStyle/>
                    <a:p>
                      <a:pPr algn="ctr" rtl="1">
                        <a:lnSpc>
                          <a:spcPct val="100000"/>
                        </a:lnSpc>
                      </a:pPr>
                      <a:r>
                        <a:rPr lang="he-IL" sz="1600" b="0" i="0" dirty="0">
                          <a:solidFill>
                            <a:schemeClr val="accent1"/>
                          </a:solidFill>
                          <a:latin typeface="David" panose="020E0502060401010101" pitchFamily="34" charset="-79"/>
                          <a:cs typeface="David" panose="020E0502060401010101" pitchFamily="34" charset="-79"/>
                        </a:rPr>
                        <a:t>אלוף</a:t>
                      </a:r>
                    </a:p>
                    <a:p>
                      <a:pPr algn="ctr" rtl="1">
                        <a:lnSpc>
                          <a:spcPct val="100000"/>
                        </a:lnSpc>
                      </a:pPr>
                      <a:r>
                        <a:rPr lang="he-IL" sz="1600" b="0" i="0" dirty="0">
                          <a:solidFill>
                            <a:schemeClr val="accent1"/>
                          </a:solidFill>
                          <a:latin typeface="David" panose="020E0502060401010101" pitchFamily="34" charset="-79"/>
                          <a:cs typeface="David" panose="020E0502060401010101" pitchFamily="34" charset="-79"/>
                        </a:rPr>
                        <a:t>צוות מורחב</a:t>
                      </a:r>
                    </a:p>
                  </a:txBody>
                  <a:tcPr anchor="ctr"/>
                </a:tc>
                <a:tc>
                  <a:txBody>
                    <a:bodyPr/>
                    <a:lstStyle/>
                    <a:p>
                      <a:pPr rtl="1">
                        <a:lnSpc>
                          <a:spcPct val="100000"/>
                        </a:lnSpc>
                      </a:pPr>
                      <a:r>
                        <a:rPr lang="he-IL" sz="1600" b="0" i="0" dirty="0">
                          <a:solidFill>
                            <a:schemeClr val="accent1"/>
                          </a:solidFill>
                          <a:latin typeface="David" panose="020E0502060401010101" pitchFamily="34" charset="-79"/>
                          <a:cs typeface="David" panose="020E0502060401010101" pitchFamily="34" charset="-79"/>
                        </a:rPr>
                        <a:t>על המדריכים להביא מידע לגבי תכולות שבתחום אחריותם בהן קיימת המלצה לשינוי </a:t>
                      </a:r>
                      <a:r>
                        <a:rPr lang="he-IL" sz="1600" b="0" i="0" dirty="0" err="1">
                          <a:solidFill>
                            <a:schemeClr val="accent1"/>
                          </a:solidFill>
                          <a:latin typeface="David" panose="020E0502060401010101" pitchFamily="34" charset="-79"/>
                          <a:cs typeface="David" panose="020E0502060401010101" pitchFamily="34" charset="-79"/>
                        </a:rPr>
                        <a:t>במ"ה</a:t>
                      </a:r>
                      <a:endParaRPr lang="he-IL" sz="1600" b="0" i="0" dirty="0">
                        <a:solidFill>
                          <a:schemeClr val="accent1"/>
                        </a:solidFill>
                        <a:latin typeface="David" panose="020E0502060401010101" pitchFamily="34" charset="-79"/>
                        <a:cs typeface="David" panose="020E0502060401010101" pitchFamily="34" charset="-79"/>
                      </a:endParaRPr>
                    </a:p>
                  </a:txBody>
                  <a:tcPr anchor="ctr"/>
                </a:tc>
                <a:extLst>
                  <a:ext uri="{0D108BD9-81ED-4DB2-BD59-A6C34878D82A}">
                    <a16:rowId xmlns:a16="http://schemas.microsoft.com/office/drawing/2014/main" val="620698781"/>
                  </a:ext>
                </a:extLst>
              </a:tr>
              <a:tr h="333060">
                <a:tc>
                  <a:txBody>
                    <a:bodyPr/>
                    <a:lstStyle/>
                    <a:p>
                      <a:r>
                        <a:rPr lang="he-IL" sz="1600" b="1" i="0" kern="1200" dirty="0">
                          <a:solidFill>
                            <a:schemeClr val="dk1"/>
                          </a:solidFill>
                          <a:latin typeface="David" panose="020E0502060401010101" pitchFamily="34" charset="-79"/>
                          <a:ea typeface="+mn-ea"/>
                          <a:cs typeface="David" panose="020E0502060401010101" pitchFamily="34" charset="-79"/>
                        </a:rPr>
                        <a:t>העמקה: </a:t>
                      </a:r>
                      <a:r>
                        <a:rPr lang="he-IL" sz="1600" b="0" i="0" kern="1200" dirty="0">
                          <a:solidFill>
                            <a:schemeClr val="dk1"/>
                          </a:solidFill>
                          <a:latin typeface="David" panose="020E0502060401010101" pitchFamily="34" charset="-79"/>
                          <a:ea typeface="+mn-ea"/>
                          <a:cs typeface="David" panose="020E0502060401010101" pitchFamily="34" charset="-79"/>
                        </a:rPr>
                        <a:t>(א) בחינה טכנית למבנה התואר (נ"ז, הכרה בקורסים) ומימוש מסלולי הלימוד</a:t>
                      </a:r>
                      <a:r>
                        <a:rPr lang="en-US" sz="1600" b="0" i="0" kern="1200" dirty="0">
                          <a:solidFill>
                            <a:schemeClr val="dk1"/>
                          </a:solidFill>
                          <a:latin typeface="David" panose="020E0502060401010101" pitchFamily="34" charset="-79"/>
                          <a:ea typeface="+mn-ea"/>
                          <a:cs typeface="David" panose="020E0502060401010101" pitchFamily="34" charset="-79"/>
                        </a:rPr>
                        <a:t>;</a:t>
                      </a:r>
                      <a:r>
                        <a:rPr lang="he-IL" sz="1600" b="0" i="0" kern="1200" dirty="0">
                          <a:solidFill>
                            <a:schemeClr val="dk1"/>
                          </a:solidFill>
                          <a:latin typeface="David" panose="020E0502060401010101" pitchFamily="34" charset="-79"/>
                          <a:ea typeface="+mn-ea"/>
                          <a:cs typeface="David" panose="020E0502060401010101" pitchFamily="34" charset="-79"/>
                        </a:rPr>
                        <a:t> (ב) שיטות לימוד</a:t>
                      </a:r>
                      <a:r>
                        <a:rPr lang="en-US" sz="1600" b="0" i="0" kern="1200" dirty="0">
                          <a:solidFill>
                            <a:schemeClr val="dk1"/>
                          </a:solidFill>
                          <a:latin typeface="David" panose="020E0502060401010101" pitchFamily="34" charset="-79"/>
                          <a:ea typeface="+mn-ea"/>
                          <a:cs typeface="David" panose="020E0502060401010101" pitchFamily="34" charset="-79"/>
                        </a:rPr>
                        <a:t>;</a:t>
                      </a:r>
                      <a:r>
                        <a:rPr lang="he-IL" sz="1600" b="0" i="0" kern="1200" dirty="0">
                          <a:solidFill>
                            <a:schemeClr val="dk1"/>
                          </a:solidFill>
                          <a:latin typeface="David" panose="020E0502060401010101" pitchFamily="34" charset="-79"/>
                          <a:ea typeface="+mn-ea"/>
                          <a:cs typeface="David" panose="020E0502060401010101" pitchFamily="34" charset="-79"/>
                        </a:rPr>
                        <a:t> (ג) סימולציית גרף</a:t>
                      </a:r>
                      <a:r>
                        <a:rPr lang="he-IL" sz="1600" b="0" i="1" kern="1200" dirty="0">
                          <a:solidFill>
                            <a:schemeClr val="dk1"/>
                          </a:solidFill>
                          <a:latin typeface="David" panose="020E0502060401010101" pitchFamily="34" charset="-79"/>
                          <a:ea typeface="+mn-ea"/>
                          <a:cs typeface="David" panose="020E0502060401010101" pitchFamily="34" charset="-79"/>
                        </a:rPr>
                        <a:t> (1)</a:t>
                      </a:r>
                    </a:p>
                  </a:txBody>
                  <a:tcPr anchor="ctr"/>
                </a:tc>
                <a:tc>
                  <a:txBody>
                    <a:bodyPr/>
                    <a:lstStyle/>
                    <a:p>
                      <a:pPr marL="0" algn="ctr" defTabSz="914400" rtl="1" eaLnBrk="1" latinLnBrk="0" hangingPunct="1">
                        <a:lnSpc>
                          <a:spcPct val="100000"/>
                        </a:lnSpc>
                      </a:pPr>
                      <a:r>
                        <a:rPr lang="he-IL" sz="1600" b="0" i="0" kern="1200" dirty="0">
                          <a:solidFill>
                            <a:schemeClr val="dk1"/>
                          </a:solidFill>
                          <a:latin typeface="David" panose="020E0502060401010101" pitchFamily="34" charset="-79"/>
                          <a:ea typeface="+mn-ea"/>
                          <a:cs typeface="David" panose="020E0502060401010101" pitchFamily="34" charset="-79"/>
                        </a:rPr>
                        <a:t>?</a:t>
                      </a:r>
                    </a:p>
                  </a:txBody>
                  <a:tcPr anchor="ctr"/>
                </a:tc>
                <a:tc>
                  <a:txBody>
                    <a:bodyPr/>
                    <a:lstStyle/>
                    <a:p>
                      <a:pPr algn="ctr"/>
                      <a:r>
                        <a:rPr lang="he-IL" sz="1600" b="0" i="0" kern="1200" dirty="0">
                          <a:solidFill>
                            <a:schemeClr val="dk1"/>
                          </a:solidFill>
                          <a:latin typeface="David" panose="020E0502060401010101" pitchFamily="34" charset="-79"/>
                          <a:ea typeface="+mn-ea"/>
                          <a:cs typeface="David" panose="020E0502060401010101" pitchFamily="34" charset="-79"/>
                        </a:rPr>
                        <a:t>צוות היגוי</a:t>
                      </a:r>
                    </a:p>
                  </a:txBody>
                  <a:tcPr anchor="ctr"/>
                </a:tc>
                <a:tc>
                  <a:txBody>
                    <a:bodyPr/>
                    <a:lstStyle/>
                    <a:p>
                      <a:r>
                        <a:rPr lang="he-IL" sz="1600" b="0" i="0" kern="1200" dirty="0">
                          <a:solidFill>
                            <a:schemeClr val="dk1"/>
                          </a:solidFill>
                          <a:latin typeface="David" panose="020E0502060401010101" pitchFamily="34" charset="-79"/>
                          <a:ea typeface="+mn-ea"/>
                          <a:cs typeface="David" panose="020E0502060401010101" pitchFamily="34" charset="-79"/>
                        </a:rPr>
                        <a:t>בשיתוף מוסד אקדמי</a:t>
                      </a:r>
                    </a:p>
                  </a:txBody>
                  <a:tcPr anchor="ctr"/>
                </a:tc>
                <a:extLst>
                  <a:ext uri="{0D108BD9-81ED-4DB2-BD59-A6C34878D82A}">
                    <a16:rowId xmlns:a16="http://schemas.microsoft.com/office/drawing/2014/main" val="1768182145"/>
                  </a:ext>
                </a:extLst>
              </a:tr>
              <a:tr h="333060">
                <a:tc>
                  <a:txBody>
                    <a:bodyPr/>
                    <a:lstStyle/>
                    <a:p>
                      <a:pPr rtl="1">
                        <a:lnSpc>
                          <a:spcPct val="100000"/>
                        </a:lnSpc>
                      </a:pPr>
                      <a:r>
                        <a:rPr lang="he-IL" sz="1600" b="0" i="0" dirty="0">
                          <a:latin typeface="David" panose="020E0502060401010101" pitchFamily="34" charset="-79"/>
                          <a:cs typeface="David" panose="020E0502060401010101" pitchFamily="34" charset="-79"/>
                        </a:rPr>
                        <a:t>עיצוב </a:t>
                      </a:r>
                      <a:r>
                        <a:rPr lang="he-IL" sz="1600" b="1" i="0" dirty="0">
                          <a:latin typeface="David" panose="020E0502060401010101" pitchFamily="34" charset="-79"/>
                          <a:cs typeface="David" panose="020E0502060401010101" pitchFamily="34" charset="-79"/>
                        </a:rPr>
                        <a:t>הכנת הסגל מ"ה + תוכנית הלימוד השנתית לסגל</a:t>
                      </a:r>
                    </a:p>
                  </a:txBody>
                  <a:tcPr anchor="ctr"/>
                </a:tc>
                <a:tc>
                  <a:txBody>
                    <a:bodyPr/>
                    <a:lstStyle/>
                    <a:p>
                      <a:pPr algn="ctr" rtl="1">
                        <a:lnSpc>
                          <a:spcPct val="100000"/>
                        </a:lnSpc>
                      </a:pPr>
                      <a:r>
                        <a:rPr lang="he-IL" sz="1600" b="0" i="0" dirty="0">
                          <a:latin typeface="David" panose="020E0502060401010101" pitchFamily="34" charset="-79"/>
                          <a:cs typeface="David" panose="020E0502060401010101" pitchFamily="34" charset="-79"/>
                        </a:rPr>
                        <a:t>?</a:t>
                      </a:r>
                    </a:p>
                  </a:txBody>
                  <a:tcPr anchor="ctr"/>
                </a:tc>
                <a:tc>
                  <a:txBody>
                    <a:bodyPr/>
                    <a:lstStyle/>
                    <a:p>
                      <a:pPr algn="ctr" rtl="1">
                        <a:lnSpc>
                          <a:spcPct val="100000"/>
                        </a:lnSpc>
                      </a:pPr>
                      <a:r>
                        <a:rPr lang="he-IL" sz="1600" b="0" i="0" dirty="0">
                          <a:latin typeface="David" panose="020E0502060401010101" pitchFamily="34" charset="-79"/>
                          <a:cs typeface="David" panose="020E0502060401010101" pitchFamily="34" charset="-79"/>
                        </a:rPr>
                        <a:t>צוות היגוי</a:t>
                      </a:r>
                    </a:p>
                  </a:txBody>
                  <a:tcPr anchor="ctr"/>
                </a:tc>
                <a:tc>
                  <a:txBody>
                    <a:bodyPr/>
                    <a:lstStyle/>
                    <a:p>
                      <a:pPr rtl="1">
                        <a:lnSpc>
                          <a:spcPct val="100000"/>
                        </a:lnSpc>
                      </a:pPr>
                      <a:endParaRPr lang="he-IL" sz="1600" b="0" i="0" kern="1200" dirty="0">
                        <a:solidFill>
                          <a:schemeClr val="dk1"/>
                        </a:solidFill>
                        <a:latin typeface="David" panose="020E0502060401010101" pitchFamily="34" charset="-79"/>
                        <a:ea typeface="+mn-ea"/>
                        <a:cs typeface="David" panose="020E0502060401010101" pitchFamily="34" charset="-79"/>
                      </a:endParaRPr>
                    </a:p>
                  </a:txBody>
                  <a:tcPr anchor="ctr"/>
                </a:tc>
                <a:extLst>
                  <a:ext uri="{0D108BD9-81ED-4DB2-BD59-A6C34878D82A}">
                    <a16:rowId xmlns:a16="http://schemas.microsoft.com/office/drawing/2014/main" val="386688883"/>
                  </a:ext>
                </a:extLst>
              </a:tr>
              <a:tr h="575285">
                <a:tc>
                  <a:txBody>
                    <a:bodyPr/>
                    <a:lstStyle/>
                    <a:p>
                      <a:pPr rtl="1">
                        <a:lnSpc>
                          <a:spcPct val="100000"/>
                        </a:lnSpc>
                      </a:pPr>
                      <a:r>
                        <a:rPr lang="he-IL" sz="1600" b="1" i="0" dirty="0">
                          <a:latin typeface="David" panose="020E0502060401010101" pitchFamily="34" charset="-79"/>
                          <a:cs typeface="David" panose="020E0502060401010101" pitchFamily="34" charset="-79"/>
                        </a:rPr>
                        <a:t>סגל*- </a:t>
                      </a:r>
                      <a:r>
                        <a:rPr lang="he-IL" sz="1600" b="0" i="0" dirty="0">
                          <a:latin typeface="David" panose="020E0502060401010101" pitchFamily="34" charset="-79"/>
                          <a:cs typeface="David" panose="020E0502060401010101" pitchFamily="34" charset="-79"/>
                        </a:rPr>
                        <a:t>הצגת אשכולות ותכולות שבאחריותם במשולב עם תפיסות הלימוד שסוכמו+ אופן מימוש מסלולים</a:t>
                      </a:r>
                    </a:p>
                  </a:txBody>
                  <a:tcPr anchor="ctr"/>
                </a:tc>
                <a:tc>
                  <a:txBody>
                    <a:bodyPr/>
                    <a:lstStyle/>
                    <a:p>
                      <a:pPr marL="0" algn="ctr" defTabSz="914400" rtl="1" eaLnBrk="1" latinLnBrk="0" hangingPunct="1">
                        <a:lnSpc>
                          <a:spcPct val="100000"/>
                        </a:lnSpc>
                      </a:pPr>
                      <a:r>
                        <a:rPr lang="he-IL" sz="1600" b="0" i="0" kern="1200" dirty="0">
                          <a:solidFill>
                            <a:srgbClr val="FF0000"/>
                          </a:solidFill>
                          <a:latin typeface="David" panose="020E0502060401010101" pitchFamily="34" charset="-79"/>
                          <a:ea typeface="+mn-ea"/>
                          <a:cs typeface="David" panose="020E0502060401010101" pitchFamily="34" charset="-79"/>
                        </a:rPr>
                        <a:t>27.6</a:t>
                      </a:r>
                    </a:p>
                  </a:txBody>
                  <a:tcPr anchor="ctr"/>
                </a:tc>
                <a:tc>
                  <a:txBody>
                    <a:bodyPr/>
                    <a:lstStyle/>
                    <a:p>
                      <a:pPr algn="ctr" rtl="1">
                        <a:lnSpc>
                          <a:spcPct val="100000"/>
                        </a:lnSpc>
                      </a:pPr>
                      <a:r>
                        <a:rPr lang="he-IL" sz="1600" b="0" i="0" dirty="0">
                          <a:latin typeface="David" panose="020E0502060401010101" pitchFamily="34" charset="-79"/>
                          <a:cs typeface="David" panose="020E0502060401010101" pitchFamily="34" charset="-79"/>
                        </a:rPr>
                        <a:t>צוות מורחב</a:t>
                      </a:r>
                    </a:p>
                  </a:txBody>
                  <a:tcPr anchor="ctr"/>
                </a:tc>
                <a:tc>
                  <a:txBody>
                    <a:bodyPr/>
                    <a:lstStyle/>
                    <a:p>
                      <a:pPr rtl="1">
                        <a:lnSpc>
                          <a:spcPct val="100000"/>
                        </a:lnSpc>
                      </a:pPr>
                      <a:r>
                        <a:rPr lang="he-IL" sz="1600" b="0" i="0" dirty="0">
                          <a:latin typeface="David" panose="020E0502060401010101" pitchFamily="34" charset="-79"/>
                          <a:cs typeface="David" panose="020E0502060401010101" pitchFamily="34" charset="-79"/>
                        </a:rPr>
                        <a:t>תפיסת סיורים (ארץ וחו"ל), מבנה קורס חדש, ימי עיון, סמינרים, חקירה עצמית, מתוקשב</a:t>
                      </a:r>
                    </a:p>
                  </a:txBody>
                  <a:tcPr anchor="ctr"/>
                </a:tc>
                <a:extLst>
                  <a:ext uri="{0D108BD9-81ED-4DB2-BD59-A6C34878D82A}">
                    <a16:rowId xmlns:a16="http://schemas.microsoft.com/office/drawing/2014/main" val="111558994"/>
                  </a:ext>
                </a:extLst>
              </a:tr>
              <a:tr h="333060">
                <a:tc>
                  <a:txBody>
                    <a:bodyPr/>
                    <a:lstStyle/>
                    <a:p>
                      <a:pPr rtl="1">
                        <a:lnSpc>
                          <a:spcPct val="100000"/>
                        </a:lnSpc>
                      </a:pPr>
                      <a:r>
                        <a:rPr lang="he-IL" sz="1600" b="1" i="0" dirty="0">
                          <a:latin typeface="David" panose="020E0502060401010101" pitchFamily="34" charset="-79"/>
                          <a:cs typeface="David" panose="020E0502060401010101" pitchFamily="34" charset="-79"/>
                        </a:rPr>
                        <a:t>סימולציית גרף </a:t>
                      </a:r>
                      <a:r>
                        <a:rPr lang="he-IL" sz="1600" b="1" i="1" dirty="0">
                          <a:latin typeface="David" panose="020E0502060401010101" pitchFamily="34" charset="-79"/>
                          <a:cs typeface="David" panose="020E0502060401010101" pitchFamily="34" charset="-79"/>
                        </a:rPr>
                        <a:t>(</a:t>
                      </a:r>
                      <a:r>
                        <a:rPr lang="he-IL" sz="1600" b="0" i="1" dirty="0">
                          <a:latin typeface="David" panose="020E0502060401010101" pitchFamily="34" charset="-79"/>
                          <a:cs typeface="David" panose="020E0502060401010101" pitchFamily="34" charset="-79"/>
                        </a:rPr>
                        <a:t>2) </a:t>
                      </a:r>
                      <a:endParaRPr lang="he-IL" sz="1600" b="0" i="0" dirty="0">
                        <a:latin typeface="David" panose="020E0502060401010101" pitchFamily="34" charset="-79"/>
                        <a:cs typeface="David" panose="020E0502060401010101" pitchFamily="34" charset="-79"/>
                      </a:endParaRPr>
                    </a:p>
                  </a:txBody>
                  <a:tcPr anchor="ctr"/>
                </a:tc>
                <a:tc>
                  <a:txBody>
                    <a:bodyPr/>
                    <a:lstStyle/>
                    <a:p>
                      <a:pPr algn="ctr" rtl="1">
                        <a:lnSpc>
                          <a:spcPct val="100000"/>
                        </a:lnSpc>
                      </a:pPr>
                      <a:r>
                        <a:rPr lang="he-IL" sz="1600" b="0" i="0" dirty="0">
                          <a:solidFill>
                            <a:srgbClr val="FF0000"/>
                          </a:solidFill>
                          <a:latin typeface="David" panose="020E0502060401010101" pitchFamily="34" charset="-79"/>
                          <a:cs typeface="David" panose="020E0502060401010101" pitchFamily="34" charset="-79"/>
                        </a:rPr>
                        <a:t>27.6</a:t>
                      </a:r>
                    </a:p>
                  </a:txBody>
                  <a:tcPr anchor="ctr"/>
                </a:tc>
                <a:tc>
                  <a:txBody>
                    <a:bodyPr/>
                    <a:lstStyle/>
                    <a:p>
                      <a:pPr algn="ctr" rtl="1">
                        <a:lnSpc>
                          <a:spcPct val="100000"/>
                        </a:lnSpc>
                      </a:pPr>
                      <a:r>
                        <a:rPr lang="he-IL" sz="1600" b="0" i="0" dirty="0">
                          <a:latin typeface="David" panose="020E0502060401010101" pitchFamily="34" charset="-79"/>
                          <a:cs typeface="David" panose="020E0502060401010101" pitchFamily="34" charset="-79"/>
                        </a:rPr>
                        <a:t>צוות היגוי</a:t>
                      </a:r>
                    </a:p>
                  </a:txBody>
                  <a:tcPr anchor="ctr"/>
                </a:tc>
                <a:tc>
                  <a:txBody>
                    <a:bodyPr/>
                    <a:lstStyle/>
                    <a:p>
                      <a:pPr rtl="1">
                        <a:lnSpc>
                          <a:spcPct val="100000"/>
                        </a:lnSpc>
                      </a:pPr>
                      <a:r>
                        <a:rPr lang="he-IL" sz="1600" b="0" i="0" dirty="0">
                          <a:latin typeface="David" panose="020E0502060401010101" pitchFamily="34" charset="-79"/>
                          <a:cs typeface="David" panose="020E0502060401010101" pitchFamily="34" charset="-79"/>
                        </a:rPr>
                        <a:t>הבניית התוכן ושיטות הלימוד לתוך גרף השנתי</a:t>
                      </a:r>
                    </a:p>
                  </a:txBody>
                  <a:tcPr anchor="ctr"/>
                </a:tc>
                <a:extLst>
                  <a:ext uri="{0D108BD9-81ED-4DB2-BD59-A6C34878D82A}">
                    <a16:rowId xmlns:a16="http://schemas.microsoft.com/office/drawing/2014/main" val="2830503461"/>
                  </a:ext>
                </a:extLst>
              </a:tr>
              <a:tr h="333060">
                <a:tc>
                  <a:txBody>
                    <a:bodyPr/>
                    <a:lstStyle/>
                    <a:p>
                      <a:pPr rtl="1">
                        <a:lnSpc>
                          <a:spcPct val="100000"/>
                        </a:lnSpc>
                      </a:pPr>
                      <a:r>
                        <a:rPr lang="he-IL" sz="1600" b="1" i="0" dirty="0">
                          <a:latin typeface="David" panose="020E0502060401010101" pitchFamily="34" charset="-79"/>
                          <a:cs typeface="David" panose="020E0502060401010101" pitchFamily="34" charset="-79"/>
                        </a:rPr>
                        <a:t>תחקיר מחזור מ"ד </a:t>
                      </a:r>
                      <a:r>
                        <a:rPr lang="he-IL" sz="1600" b="0" i="0" dirty="0">
                          <a:latin typeface="David" panose="020E0502060401010101" pitchFamily="34" charset="-79"/>
                          <a:cs typeface="David" panose="020E0502060401010101" pitchFamily="34" charset="-79"/>
                        </a:rPr>
                        <a:t>(במסגרת </a:t>
                      </a:r>
                      <a:r>
                        <a:rPr lang="he-IL" sz="1600" b="0" i="0" dirty="0" err="1">
                          <a:latin typeface="David" panose="020E0502060401010101" pitchFamily="34" charset="-79"/>
                          <a:cs typeface="David" panose="020E0502060401010101" pitchFamily="34" charset="-79"/>
                        </a:rPr>
                        <a:t>הכנ"ס</a:t>
                      </a:r>
                      <a:r>
                        <a:rPr lang="he-IL" sz="1600" b="0" i="0" dirty="0">
                          <a:latin typeface="David" panose="020E0502060401010101" pitchFamily="34" charset="-79"/>
                          <a:cs typeface="David" panose="020E0502060401010101" pitchFamily="34" charset="-79"/>
                        </a:rPr>
                        <a:t>)</a:t>
                      </a:r>
                    </a:p>
                  </a:txBody>
                  <a:tcPr anchor="ctr"/>
                </a:tc>
                <a:tc>
                  <a:txBody>
                    <a:bodyPr/>
                    <a:lstStyle/>
                    <a:p>
                      <a:pPr algn="ctr" rtl="1">
                        <a:lnSpc>
                          <a:spcPct val="100000"/>
                        </a:lnSpc>
                      </a:pPr>
                      <a:endParaRPr lang="he-IL" sz="1600" b="0" i="0" dirty="0">
                        <a:solidFill>
                          <a:srgbClr val="FF0000"/>
                        </a:solidFill>
                        <a:latin typeface="David" panose="020E0502060401010101" pitchFamily="34" charset="-79"/>
                        <a:cs typeface="David" panose="020E0502060401010101" pitchFamily="34" charset="-79"/>
                      </a:endParaRPr>
                    </a:p>
                  </a:txBody>
                  <a:tcPr anchor="ctr"/>
                </a:tc>
                <a:tc>
                  <a:txBody>
                    <a:bodyPr/>
                    <a:lstStyle/>
                    <a:p>
                      <a:pPr algn="ctr" rtl="1">
                        <a:lnSpc>
                          <a:spcPct val="100000"/>
                        </a:lnSpc>
                      </a:pPr>
                      <a:r>
                        <a:rPr lang="he-IL" sz="1600" b="0" i="0" dirty="0">
                          <a:latin typeface="David" panose="020E0502060401010101" pitchFamily="34" charset="-79"/>
                          <a:cs typeface="David" panose="020E0502060401010101" pitchFamily="34" charset="-79"/>
                        </a:rPr>
                        <a:t>צוות מורחב</a:t>
                      </a:r>
                    </a:p>
                  </a:txBody>
                  <a:tcPr anchor="ctr"/>
                </a:tc>
                <a:tc>
                  <a:txBody>
                    <a:bodyPr/>
                    <a:lstStyle/>
                    <a:p>
                      <a:pPr rtl="1">
                        <a:lnSpc>
                          <a:spcPct val="100000"/>
                        </a:lnSpc>
                      </a:pPr>
                      <a:endParaRPr lang="he-IL" sz="1600" b="0" i="0" dirty="0">
                        <a:latin typeface="David" panose="020E0502060401010101" pitchFamily="34" charset="-79"/>
                        <a:cs typeface="David" panose="020E0502060401010101" pitchFamily="34" charset="-79"/>
                      </a:endParaRPr>
                    </a:p>
                  </a:txBody>
                  <a:tcPr anchor="ctr"/>
                </a:tc>
                <a:extLst>
                  <a:ext uri="{0D108BD9-81ED-4DB2-BD59-A6C34878D82A}">
                    <a16:rowId xmlns:a16="http://schemas.microsoft.com/office/drawing/2014/main" val="2238417273"/>
                  </a:ext>
                </a:extLst>
              </a:tr>
              <a:tr h="575285">
                <a:tc>
                  <a:txBody>
                    <a:bodyPr/>
                    <a:lstStyle/>
                    <a:p>
                      <a:pPr rtl="1">
                        <a:lnSpc>
                          <a:spcPct val="100000"/>
                        </a:lnSpc>
                      </a:pPr>
                      <a:r>
                        <a:rPr lang="he-IL" sz="1600" b="1" i="0" dirty="0">
                          <a:latin typeface="David" panose="020E0502060401010101" pitchFamily="34" charset="-79"/>
                          <a:cs typeface="David" panose="020E0502060401010101" pitchFamily="34" charset="-79"/>
                        </a:rPr>
                        <a:t>מפקד המב"ל: הקפאת תצורה </a:t>
                      </a:r>
                      <a:r>
                        <a:rPr lang="he-IL" sz="1600" b="0" i="0" dirty="0">
                          <a:latin typeface="David" panose="020E0502060401010101" pitchFamily="34" charset="-79"/>
                          <a:cs typeface="David" panose="020E0502060401010101" pitchFamily="34" charset="-79"/>
                        </a:rPr>
                        <a:t>מ"ה + קביעת </a:t>
                      </a:r>
                      <a:r>
                        <a:rPr lang="he-IL" sz="1600" b="1" i="0" dirty="0">
                          <a:latin typeface="David" panose="020E0502060401010101" pitchFamily="34" charset="-79"/>
                          <a:cs typeface="David" panose="020E0502060401010101" pitchFamily="34" charset="-79"/>
                        </a:rPr>
                        <a:t>מדדי הערכה ומוקדי תחקור </a:t>
                      </a:r>
                      <a:r>
                        <a:rPr lang="he-IL" sz="1600" b="0" i="0" dirty="0">
                          <a:latin typeface="David" panose="020E0502060401010101" pitchFamily="34" charset="-79"/>
                          <a:cs typeface="David" panose="020E0502060401010101" pitchFamily="34" charset="-79"/>
                        </a:rPr>
                        <a:t>למ"ה + התווית </a:t>
                      </a:r>
                      <a:r>
                        <a:rPr lang="he-IL" sz="1600" b="1" i="0" dirty="0">
                          <a:latin typeface="David" panose="020E0502060401010101" pitchFamily="34" charset="-79"/>
                          <a:cs typeface="David" panose="020E0502060401010101" pitchFamily="34" charset="-79"/>
                        </a:rPr>
                        <a:t>תוכנית פיתוח הדרכתית </a:t>
                      </a:r>
                      <a:r>
                        <a:rPr lang="he-IL" sz="1600" b="0" i="0" dirty="0">
                          <a:latin typeface="David" panose="020E0502060401010101" pitchFamily="34" charset="-79"/>
                          <a:cs typeface="David" panose="020E0502060401010101" pitchFamily="34" charset="-79"/>
                        </a:rPr>
                        <a:t>ארוכת טווח </a:t>
                      </a:r>
                      <a:endParaRPr lang="he-IL" sz="1600" b="1" i="0" dirty="0">
                        <a:latin typeface="David" panose="020E0502060401010101" pitchFamily="34" charset="-79"/>
                        <a:cs typeface="David" panose="020E0502060401010101" pitchFamily="34" charset="-79"/>
                      </a:endParaRPr>
                    </a:p>
                  </a:txBody>
                  <a:tcPr anchor="ctr"/>
                </a:tc>
                <a:tc>
                  <a:txBody>
                    <a:bodyPr/>
                    <a:lstStyle/>
                    <a:p>
                      <a:pPr algn="ctr" rtl="1">
                        <a:lnSpc>
                          <a:spcPct val="100000"/>
                        </a:lnSpc>
                      </a:pPr>
                      <a:r>
                        <a:rPr lang="he-IL" sz="1600" b="0" i="0" dirty="0">
                          <a:latin typeface="David" panose="020E0502060401010101" pitchFamily="34" charset="-79"/>
                          <a:cs typeface="David" panose="020E0502060401010101" pitchFamily="34" charset="-79"/>
                        </a:rPr>
                        <a:t>?</a:t>
                      </a:r>
                    </a:p>
                  </a:txBody>
                  <a:tcPr anchor="ctr"/>
                </a:tc>
                <a:tc>
                  <a:txBody>
                    <a:bodyPr/>
                    <a:lstStyle/>
                    <a:p>
                      <a:pPr algn="ctr" rtl="1">
                        <a:lnSpc>
                          <a:spcPct val="100000"/>
                        </a:lnSpc>
                      </a:pPr>
                      <a:r>
                        <a:rPr lang="he-IL" sz="1600" b="0" i="0" dirty="0">
                          <a:latin typeface="David" panose="020E0502060401010101" pitchFamily="34" charset="-79"/>
                          <a:cs typeface="David" panose="020E0502060401010101" pitchFamily="34" charset="-79"/>
                        </a:rPr>
                        <a:t>אלוף </a:t>
                      </a:r>
                      <a:br>
                        <a:rPr lang="en-US" sz="1600" b="0" i="0" dirty="0">
                          <a:latin typeface="David" panose="020E0502060401010101" pitchFamily="34" charset="-79"/>
                          <a:cs typeface="David" panose="020E0502060401010101" pitchFamily="34" charset="-79"/>
                        </a:rPr>
                      </a:br>
                      <a:r>
                        <a:rPr lang="he-IL" sz="1600" b="0" i="0" dirty="0">
                          <a:latin typeface="David" panose="020E0502060401010101" pitchFamily="34" charset="-79"/>
                          <a:cs typeface="David" panose="020E0502060401010101" pitchFamily="34" charset="-79"/>
                        </a:rPr>
                        <a:t>צוות מורחב</a:t>
                      </a:r>
                    </a:p>
                  </a:txBody>
                  <a:tcPr anchor="ctr"/>
                </a:tc>
                <a:tc>
                  <a:txBody>
                    <a:bodyPr/>
                    <a:lstStyle/>
                    <a:p>
                      <a:pPr rtl="1">
                        <a:lnSpc>
                          <a:spcPct val="100000"/>
                        </a:lnSpc>
                      </a:pPr>
                      <a:r>
                        <a:rPr lang="he-IL" sz="1600" b="0" i="0" dirty="0">
                          <a:latin typeface="David" panose="020E0502060401010101" pitchFamily="34" charset="-79"/>
                          <a:cs typeface="David" panose="020E0502060401010101" pitchFamily="34" charset="-79"/>
                        </a:rPr>
                        <a:t>בחינת שפיות לתמהיל החדש ולתפיסת לימוד עדכנית</a:t>
                      </a:r>
                    </a:p>
                    <a:p>
                      <a:pPr rtl="1">
                        <a:lnSpc>
                          <a:spcPct val="100000"/>
                        </a:lnSpc>
                      </a:pPr>
                      <a:r>
                        <a:rPr lang="he-IL" sz="1600" b="0" i="0" dirty="0">
                          <a:latin typeface="David" panose="020E0502060401010101" pitchFamily="34" charset="-79"/>
                          <a:cs typeface="David" panose="020E0502060401010101" pitchFamily="34" charset="-79"/>
                        </a:rPr>
                        <a:t>* קבלת תחקיר מלא של מ"ד להיזון חוזר</a:t>
                      </a:r>
                    </a:p>
                  </a:txBody>
                  <a:tcPr anchor="ctr"/>
                </a:tc>
                <a:extLst>
                  <a:ext uri="{0D108BD9-81ED-4DB2-BD59-A6C34878D82A}">
                    <a16:rowId xmlns:a16="http://schemas.microsoft.com/office/drawing/2014/main" val="2584993983"/>
                  </a:ext>
                </a:extLst>
              </a:tr>
            </a:tbl>
          </a:graphicData>
        </a:graphic>
      </p:graphicFrame>
    </p:spTree>
    <p:extLst>
      <p:ext uri="{BB962C8B-B14F-4D97-AF65-F5344CB8AC3E}">
        <p14:creationId xmlns:p14="http://schemas.microsoft.com/office/powerpoint/2010/main" val="351341672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כותרת 1"/>
          <p:cNvSpPr>
            <a:spLocks noGrp="1"/>
          </p:cNvSpPr>
          <p:nvPr>
            <p:ph type="title" idx="4294967295"/>
          </p:nvPr>
        </p:nvSpPr>
        <p:spPr>
          <a:xfrm>
            <a:off x="877528" y="186327"/>
            <a:ext cx="10515600" cy="1325563"/>
          </a:xfrm>
        </p:spPr>
        <p:txBody>
          <a:bodyPr/>
          <a:lstStyle/>
          <a:p>
            <a:pPr algn="ctr"/>
            <a:r>
              <a:rPr lang="he-IL"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סוגיות למחזור מ"ה- אוניברסיטת חיפה</a:t>
            </a:r>
          </a:p>
        </p:txBody>
      </p:sp>
      <p:sp>
        <p:nvSpPr>
          <p:cNvPr id="4" name="מציין מיקום תוכן 2"/>
          <p:cNvSpPr txBox="1">
            <a:spLocks/>
          </p:cNvSpPr>
          <p:nvPr/>
        </p:nvSpPr>
        <p:spPr>
          <a:xfrm>
            <a:off x="691118" y="1473714"/>
            <a:ext cx="10895122" cy="5054907"/>
          </a:xfrm>
          <a:prstGeom prst="rect">
            <a:avLst/>
          </a:prstGeom>
        </p:spPr>
        <p:txBody>
          <a:bodyPr vert="horz" lIns="91440" tIns="45720" rIns="91440" bIns="45720" rtlCol="1">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buClr>
                <a:schemeClr val="accent1"/>
              </a:buClr>
            </a:pPr>
            <a:r>
              <a:rPr lang="he-IL" sz="1600" b="1" dirty="0">
                <a:solidFill>
                  <a:schemeClr val="accent1">
                    <a:lumMod val="75000"/>
                  </a:schemeClr>
                </a:solidFill>
                <a:latin typeface="David" panose="020E0502060401010101" pitchFamily="34" charset="-79"/>
                <a:cs typeface="David" panose="020E0502060401010101" pitchFamily="34" charset="-79"/>
              </a:rPr>
              <a:t>פיצול המחזור למסלולים- (א) </a:t>
            </a:r>
            <a:r>
              <a:rPr lang="he-IL" sz="1600" dirty="0">
                <a:solidFill>
                  <a:schemeClr val="accent1">
                    <a:lumMod val="75000"/>
                  </a:schemeClr>
                </a:solidFill>
                <a:latin typeface="David" panose="020E0502060401010101" pitchFamily="34" charset="-79"/>
                <a:cs typeface="David" panose="020E0502060401010101" pitchFamily="34" charset="-79"/>
              </a:rPr>
              <a:t>תואר שני ללא תזה</a:t>
            </a:r>
            <a:r>
              <a:rPr lang="en-US" sz="1600" dirty="0">
                <a:solidFill>
                  <a:schemeClr val="accent1">
                    <a:lumMod val="75000"/>
                  </a:schemeClr>
                </a:solidFill>
                <a:latin typeface="David" panose="020E0502060401010101" pitchFamily="34" charset="-79"/>
                <a:cs typeface="David" panose="020E0502060401010101" pitchFamily="34" charset="-79"/>
              </a:rPr>
              <a:t>;</a:t>
            </a:r>
            <a:r>
              <a:rPr lang="he-IL" sz="1600" dirty="0">
                <a:solidFill>
                  <a:schemeClr val="accent1">
                    <a:lumMod val="75000"/>
                  </a:schemeClr>
                </a:solidFill>
                <a:latin typeface="David" panose="020E0502060401010101" pitchFamily="34" charset="-79"/>
                <a:cs typeface="David" panose="020E0502060401010101" pitchFamily="34" charset="-79"/>
              </a:rPr>
              <a:t> </a:t>
            </a:r>
            <a:r>
              <a:rPr lang="he-IL" sz="1600" b="1" dirty="0">
                <a:solidFill>
                  <a:schemeClr val="accent1">
                    <a:lumMod val="75000"/>
                  </a:schemeClr>
                </a:solidFill>
                <a:latin typeface="David" panose="020E0502060401010101" pitchFamily="34" charset="-79"/>
                <a:cs typeface="David" panose="020E0502060401010101" pitchFamily="34" charset="-79"/>
              </a:rPr>
              <a:t>(ב) </a:t>
            </a:r>
            <a:r>
              <a:rPr lang="he-IL" sz="1600" dirty="0">
                <a:solidFill>
                  <a:schemeClr val="accent1">
                    <a:lumMod val="75000"/>
                  </a:schemeClr>
                </a:solidFill>
                <a:latin typeface="David" panose="020E0502060401010101" pitchFamily="34" charset="-79"/>
                <a:cs typeface="David" panose="020E0502060401010101" pitchFamily="34" charset="-79"/>
              </a:rPr>
              <a:t>תואר שני עם תזה</a:t>
            </a:r>
            <a:r>
              <a:rPr lang="en-US" sz="1600" dirty="0">
                <a:solidFill>
                  <a:schemeClr val="accent1">
                    <a:lumMod val="75000"/>
                  </a:schemeClr>
                </a:solidFill>
                <a:latin typeface="David" panose="020E0502060401010101" pitchFamily="34" charset="-79"/>
                <a:cs typeface="David" panose="020E0502060401010101" pitchFamily="34" charset="-79"/>
              </a:rPr>
              <a:t>;</a:t>
            </a:r>
            <a:r>
              <a:rPr lang="he-IL" sz="1600" dirty="0">
                <a:solidFill>
                  <a:schemeClr val="accent1">
                    <a:lumMod val="75000"/>
                  </a:schemeClr>
                </a:solidFill>
                <a:latin typeface="David" panose="020E0502060401010101" pitchFamily="34" charset="-79"/>
                <a:cs typeface="David" panose="020E0502060401010101" pitchFamily="34" charset="-79"/>
              </a:rPr>
              <a:t> </a:t>
            </a:r>
            <a:r>
              <a:rPr lang="he-IL" sz="1600" b="1" dirty="0">
                <a:solidFill>
                  <a:schemeClr val="accent1">
                    <a:lumMod val="75000"/>
                  </a:schemeClr>
                </a:solidFill>
                <a:latin typeface="David" panose="020E0502060401010101" pitchFamily="34" charset="-79"/>
                <a:cs typeface="David" panose="020E0502060401010101" pitchFamily="34" charset="-79"/>
              </a:rPr>
              <a:t>(ג) </a:t>
            </a:r>
            <a:r>
              <a:rPr lang="he-IL" sz="1600" dirty="0">
                <a:solidFill>
                  <a:schemeClr val="accent1">
                    <a:lumMod val="75000"/>
                  </a:schemeClr>
                </a:solidFill>
                <a:latin typeface="David" panose="020E0502060401010101" pitchFamily="34" charset="-79"/>
                <a:cs typeface="David" panose="020E0502060401010101" pitchFamily="34" charset="-79"/>
              </a:rPr>
              <a:t>תעודת בוגר מב"ל</a:t>
            </a:r>
          </a:p>
          <a:p>
            <a:pPr>
              <a:lnSpc>
                <a:spcPct val="150000"/>
              </a:lnSpc>
              <a:buClr>
                <a:schemeClr val="accent1"/>
              </a:buClr>
            </a:pPr>
            <a:r>
              <a:rPr lang="he-IL" sz="1600" b="1" dirty="0">
                <a:solidFill>
                  <a:schemeClr val="accent1">
                    <a:lumMod val="75000"/>
                  </a:schemeClr>
                </a:solidFill>
                <a:latin typeface="David" panose="020E0502060401010101" pitchFamily="34" charset="-79"/>
                <a:cs typeface="David" panose="020E0502060401010101" pitchFamily="34" charset="-79"/>
              </a:rPr>
              <a:t>תכולה יציבה וקיימת-  </a:t>
            </a:r>
            <a:r>
              <a:rPr lang="he-IL" sz="1600" dirty="0">
                <a:solidFill>
                  <a:schemeClr val="accent1">
                    <a:lumMod val="75000"/>
                  </a:schemeClr>
                </a:solidFill>
                <a:latin typeface="David" panose="020E0502060401010101" pitchFamily="34" charset="-79"/>
                <a:cs typeface="David" panose="020E0502060401010101" pitchFamily="34" charset="-79"/>
              </a:rPr>
              <a:t>התאמות ותאומים נדרשים </a:t>
            </a:r>
            <a:r>
              <a:rPr lang="he-IL" sz="1600" u="sng" dirty="0">
                <a:solidFill>
                  <a:schemeClr val="accent1">
                    <a:lumMod val="75000"/>
                  </a:schemeClr>
                </a:solidFill>
                <a:latin typeface="David" panose="020E0502060401010101" pitchFamily="34" charset="-79"/>
                <a:cs typeface="David" panose="020E0502060401010101" pitchFamily="34" charset="-79"/>
              </a:rPr>
              <a:t>לתכנים</a:t>
            </a:r>
            <a:r>
              <a:rPr lang="en-US" sz="1600" dirty="0">
                <a:solidFill>
                  <a:schemeClr val="accent1">
                    <a:lumMod val="75000"/>
                  </a:schemeClr>
                </a:solidFill>
                <a:latin typeface="David" panose="020E0502060401010101" pitchFamily="34" charset="-79"/>
                <a:cs typeface="David" panose="020E0502060401010101" pitchFamily="34" charset="-79"/>
              </a:rPr>
              <a:t>/</a:t>
            </a:r>
            <a:r>
              <a:rPr lang="he-IL" sz="1600" dirty="0">
                <a:solidFill>
                  <a:schemeClr val="accent1">
                    <a:lumMod val="75000"/>
                  </a:schemeClr>
                </a:solidFill>
                <a:latin typeface="David" panose="020E0502060401010101" pitchFamily="34" charset="-79"/>
                <a:cs typeface="David" panose="020E0502060401010101" pitchFamily="34" charset="-79"/>
              </a:rPr>
              <a:t> </a:t>
            </a:r>
            <a:r>
              <a:rPr lang="he-IL" sz="1600" u="sng" dirty="0">
                <a:solidFill>
                  <a:schemeClr val="accent1">
                    <a:lumMod val="75000"/>
                  </a:schemeClr>
                </a:solidFill>
                <a:latin typeface="David" panose="020E0502060401010101" pitchFamily="34" charset="-79"/>
                <a:cs typeface="David" panose="020E0502060401010101" pitchFamily="34" charset="-79"/>
              </a:rPr>
              <a:t>מרצים</a:t>
            </a:r>
            <a:r>
              <a:rPr lang="en-US" sz="1600" dirty="0">
                <a:solidFill>
                  <a:schemeClr val="accent1">
                    <a:lumMod val="75000"/>
                  </a:schemeClr>
                </a:solidFill>
                <a:latin typeface="David" panose="020E0502060401010101" pitchFamily="34" charset="-79"/>
                <a:cs typeface="David" panose="020E0502060401010101" pitchFamily="34" charset="-79"/>
              </a:rPr>
              <a:t>/</a:t>
            </a:r>
            <a:r>
              <a:rPr lang="he-IL" sz="1600" dirty="0">
                <a:solidFill>
                  <a:schemeClr val="accent1">
                    <a:lumMod val="75000"/>
                  </a:schemeClr>
                </a:solidFill>
                <a:latin typeface="David" panose="020E0502060401010101" pitchFamily="34" charset="-79"/>
                <a:cs typeface="David" panose="020E0502060401010101" pitchFamily="34" charset="-79"/>
              </a:rPr>
              <a:t> </a:t>
            </a:r>
            <a:r>
              <a:rPr lang="he-IL" sz="1600" u="sng" dirty="0">
                <a:solidFill>
                  <a:schemeClr val="accent1">
                    <a:lumMod val="75000"/>
                  </a:schemeClr>
                </a:solidFill>
                <a:latin typeface="David" panose="020E0502060401010101" pitchFamily="34" charset="-79"/>
                <a:cs typeface="David" panose="020E0502060401010101" pitchFamily="34" charset="-79"/>
              </a:rPr>
              <a:t>מתכונות לימוד </a:t>
            </a:r>
            <a:r>
              <a:rPr lang="he-IL" sz="1600" dirty="0">
                <a:solidFill>
                  <a:schemeClr val="accent1">
                    <a:lumMod val="75000"/>
                  </a:schemeClr>
                </a:solidFill>
                <a:latin typeface="David" panose="020E0502060401010101" pitchFamily="34" charset="-79"/>
                <a:cs typeface="David" panose="020E0502060401010101" pitchFamily="34" charset="-79"/>
              </a:rPr>
              <a:t>(למידת בכירים). היקף נ"ז</a:t>
            </a:r>
            <a:endParaRPr lang="he-IL" sz="1600" u="sng" dirty="0">
              <a:solidFill>
                <a:schemeClr val="accent1">
                  <a:lumMod val="75000"/>
                </a:schemeClr>
              </a:solidFill>
              <a:latin typeface="David" panose="020E0502060401010101" pitchFamily="34" charset="-79"/>
              <a:cs typeface="David" panose="020E0502060401010101" pitchFamily="34" charset="-79"/>
            </a:endParaRPr>
          </a:p>
          <a:p>
            <a:pPr>
              <a:lnSpc>
                <a:spcPct val="150000"/>
              </a:lnSpc>
              <a:buClr>
                <a:schemeClr val="accent1"/>
              </a:buClr>
            </a:pPr>
            <a:r>
              <a:rPr lang="he-IL" sz="1600" b="1" dirty="0">
                <a:solidFill>
                  <a:schemeClr val="accent1">
                    <a:lumMod val="75000"/>
                  </a:schemeClr>
                </a:solidFill>
                <a:latin typeface="David" panose="020E0502060401010101" pitchFamily="34" charset="-79"/>
                <a:cs typeface="David" panose="020E0502060401010101" pitchFamily="34" charset="-79"/>
              </a:rPr>
              <a:t>תכולות נוספות </a:t>
            </a:r>
            <a:r>
              <a:rPr lang="he-IL" sz="1600" b="1" dirty="0" err="1">
                <a:solidFill>
                  <a:schemeClr val="accent1">
                    <a:lumMod val="75000"/>
                  </a:schemeClr>
                </a:solidFill>
                <a:latin typeface="David" panose="020E0502060401010101" pitchFamily="34" charset="-79"/>
                <a:cs typeface="David" panose="020E0502060401010101" pitchFamily="34" charset="-79"/>
              </a:rPr>
              <a:t>למ"ה</a:t>
            </a:r>
            <a:r>
              <a:rPr lang="he-IL" sz="1600" b="1" dirty="0">
                <a:solidFill>
                  <a:schemeClr val="accent1">
                    <a:lumMod val="75000"/>
                  </a:schemeClr>
                </a:solidFill>
                <a:latin typeface="David" panose="020E0502060401010101" pitchFamily="34" charset="-79"/>
                <a:cs typeface="David" panose="020E0502060401010101" pitchFamily="34" charset="-79"/>
              </a:rPr>
              <a:t>- </a:t>
            </a:r>
            <a:r>
              <a:rPr lang="he-IL" sz="1600" dirty="0">
                <a:solidFill>
                  <a:schemeClr val="accent1">
                    <a:lumMod val="75000"/>
                  </a:schemeClr>
                </a:solidFill>
                <a:latin typeface="David" panose="020E0502060401010101" pitchFamily="34" charset="-79"/>
                <a:cs typeface="David" panose="020E0502060401010101" pitchFamily="34" charset="-79"/>
              </a:rPr>
              <a:t>תכנים שנכחדו ונדרשים בשנית, התאמות ברגלי פנתאון (כלכלי ועוד), קורסים לפיתוח </a:t>
            </a:r>
            <a:r>
              <a:rPr lang="he-IL" sz="1600" dirty="0" err="1">
                <a:solidFill>
                  <a:schemeClr val="accent1">
                    <a:lumMod val="75000"/>
                  </a:schemeClr>
                </a:solidFill>
                <a:latin typeface="David" panose="020E0502060401010101" pitchFamily="34" charset="-79"/>
                <a:cs typeface="David" panose="020E0502060401010101" pitchFamily="34" charset="-79"/>
              </a:rPr>
              <a:t>יכלות</a:t>
            </a:r>
            <a:r>
              <a:rPr lang="he-IL" sz="1600" dirty="0">
                <a:solidFill>
                  <a:schemeClr val="accent1">
                    <a:lumMod val="75000"/>
                  </a:schemeClr>
                </a:solidFill>
                <a:latin typeface="David" panose="020E0502060401010101" pitchFamily="34" charset="-79"/>
                <a:cs typeface="David" panose="020E0502060401010101" pitchFamily="34" charset="-79"/>
              </a:rPr>
              <a:t> חשיבה, קורס מקוון, הרחבת היקף 'סמינרים' (קורס מזורז) שנתי ל-2</a:t>
            </a:r>
          </a:p>
          <a:p>
            <a:pPr>
              <a:lnSpc>
                <a:spcPct val="150000"/>
              </a:lnSpc>
              <a:buClr>
                <a:schemeClr val="accent1"/>
              </a:buClr>
            </a:pPr>
            <a:r>
              <a:rPr lang="he-IL" sz="1600" b="1" dirty="0">
                <a:solidFill>
                  <a:schemeClr val="accent1">
                    <a:lumMod val="75000"/>
                  </a:schemeClr>
                </a:solidFill>
                <a:latin typeface="David" panose="020E0502060401010101" pitchFamily="34" charset="-79"/>
                <a:cs typeface="David" panose="020E0502060401010101" pitchFamily="34" charset="-79"/>
              </a:rPr>
              <a:t>מבניות</a:t>
            </a:r>
            <a:r>
              <a:rPr lang="he-IL" sz="1600" dirty="0">
                <a:solidFill>
                  <a:schemeClr val="accent1">
                    <a:lumMod val="75000"/>
                  </a:schemeClr>
                </a:solidFill>
                <a:latin typeface="David" panose="020E0502060401010101" pitchFamily="34" charset="-79"/>
                <a:cs typeface="David" panose="020E0502060401010101" pitchFamily="34" charset="-79"/>
              </a:rPr>
              <a:t> </a:t>
            </a:r>
            <a:r>
              <a:rPr lang="he-IL" sz="1600" b="1" dirty="0">
                <a:solidFill>
                  <a:schemeClr val="accent1">
                    <a:lumMod val="75000"/>
                  </a:schemeClr>
                </a:solidFill>
                <a:latin typeface="David" panose="020E0502060401010101" pitchFamily="34" charset="-79"/>
                <a:cs typeface="David" panose="020E0502060401010101" pitchFamily="34" charset="-79"/>
              </a:rPr>
              <a:t>הלימוד האקדמי</a:t>
            </a:r>
            <a:r>
              <a:rPr lang="he-IL" sz="1600" dirty="0">
                <a:solidFill>
                  <a:schemeClr val="accent1">
                    <a:lumMod val="75000"/>
                  </a:schemeClr>
                </a:solidFill>
                <a:latin typeface="David" panose="020E0502060401010101" pitchFamily="34" charset="-79"/>
                <a:cs typeface="David" panose="020E0502060401010101" pitchFamily="34" charset="-79"/>
              </a:rPr>
              <a:t>- סמסטרים בהם לומדים, מיקום הלימודים, ימי הלימוד בשבוע, מבנה יום הלימוד והמשכים, פריסת התכנים (יסודות ותוכן מתקדם), קיום אפשרויות בחירה (תוכן במקביל)</a:t>
            </a:r>
          </a:p>
          <a:p>
            <a:pPr>
              <a:lnSpc>
                <a:spcPct val="150000"/>
              </a:lnSpc>
              <a:buClr>
                <a:schemeClr val="accent1"/>
              </a:buClr>
            </a:pPr>
            <a:r>
              <a:rPr lang="he-IL" sz="1600" b="1" dirty="0">
                <a:solidFill>
                  <a:schemeClr val="accent1">
                    <a:lumMod val="75000"/>
                  </a:schemeClr>
                </a:solidFill>
                <a:latin typeface="David" panose="020E0502060401010101" pitchFamily="34" charset="-79"/>
                <a:cs typeface="David" panose="020E0502060401010101" pitchFamily="34" charset="-79"/>
              </a:rPr>
              <a:t>תשתיות הלימוד ומרחבי הלמידה- </a:t>
            </a:r>
            <a:r>
              <a:rPr lang="he-IL" sz="1600" u="sng" dirty="0">
                <a:solidFill>
                  <a:schemeClr val="accent1">
                    <a:lumMod val="75000"/>
                  </a:schemeClr>
                </a:solidFill>
                <a:latin typeface="David" panose="020E0502060401010101" pitchFamily="34" charset="-79"/>
                <a:cs typeface="David" panose="020E0502060401010101" pitchFamily="34" charset="-79"/>
              </a:rPr>
              <a:t>תשתית</a:t>
            </a:r>
            <a:r>
              <a:rPr lang="he-IL" sz="1600" b="1" u="sng" dirty="0">
                <a:solidFill>
                  <a:schemeClr val="accent1">
                    <a:lumMod val="75000"/>
                  </a:schemeClr>
                </a:solidFill>
                <a:latin typeface="David" panose="020E0502060401010101" pitchFamily="34" charset="-79"/>
                <a:cs typeface="David" panose="020E0502060401010101" pitchFamily="34" charset="-79"/>
              </a:rPr>
              <a:t> </a:t>
            </a:r>
            <a:r>
              <a:rPr lang="he-IL" sz="1600" u="sng" dirty="0">
                <a:solidFill>
                  <a:schemeClr val="accent1">
                    <a:lumMod val="75000"/>
                  </a:schemeClr>
                </a:solidFill>
                <a:latin typeface="David" panose="020E0502060401010101" pitchFamily="34" charset="-79"/>
                <a:cs typeface="David" panose="020E0502060401010101" pitchFamily="34" charset="-79"/>
              </a:rPr>
              <a:t>פיזית </a:t>
            </a:r>
            <a:r>
              <a:rPr lang="he-IL" sz="1600" dirty="0">
                <a:solidFill>
                  <a:schemeClr val="accent1">
                    <a:lumMod val="75000"/>
                  </a:schemeClr>
                </a:solidFill>
                <a:latin typeface="David" panose="020E0502060401010101" pitchFamily="34" charset="-79"/>
                <a:cs typeface="David" panose="020E0502060401010101" pitchFamily="34" charset="-79"/>
              </a:rPr>
              <a:t>מכבדת לבכירים, </a:t>
            </a:r>
            <a:r>
              <a:rPr lang="he-IL" sz="1600" u="sng" dirty="0">
                <a:solidFill>
                  <a:schemeClr val="accent1">
                    <a:lumMod val="75000"/>
                  </a:schemeClr>
                </a:solidFill>
                <a:latin typeface="David" panose="020E0502060401010101" pitchFamily="34" charset="-79"/>
                <a:cs typeface="David" panose="020E0502060401010101" pitchFamily="34" charset="-79"/>
              </a:rPr>
              <a:t>סביבת לימוד ווירטואלית</a:t>
            </a:r>
            <a:r>
              <a:rPr lang="he-IL" sz="1600" dirty="0">
                <a:solidFill>
                  <a:schemeClr val="accent1">
                    <a:lumMod val="75000"/>
                  </a:schemeClr>
                </a:solidFill>
                <a:latin typeface="David" panose="020E0502060401010101" pitchFamily="34" charset="-79"/>
                <a:cs typeface="David" panose="020E0502060401010101" pitchFamily="34" charset="-79"/>
              </a:rPr>
              <a:t> תומכת וכלי לימוד חדשניים ומאתגרים</a:t>
            </a:r>
          </a:p>
          <a:p>
            <a:pPr>
              <a:lnSpc>
                <a:spcPct val="150000"/>
              </a:lnSpc>
              <a:buClr>
                <a:schemeClr val="accent1"/>
              </a:buClr>
            </a:pPr>
            <a:r>
              <a:rPr lang="he-IL" sz="1600" b="1" dirty="0">
                <a:solidFill>
                  <a:schemeClr val="accent1">
                    <a:lumMod val="75000"/>
                  </a:schemeClr>
                </a:solidFill>
                <a:latin typeface="David" panose="020E0502060401010101" pitchFamily="34" charset="-79"/>
                <a:cs typeface="David" panose="020E0502060401010101" pitchFamily="34" charset="-79"/>
              </a:rPr>
              <a:t>ראש אקדמי </a:t>
            </a:r>
            <a:r>
              <a:rPr lang="he-IL" sz="1600" dirty="0">
                <a:solidFill>
                  <a:schemeClr val="accent1">
                    <a:lumMod val="75000"/>
                  </a:schemeClr>
                </a:solidFill>
                <a:latin typeface="David" panose="020E0502060401010101" pitchFamily="34" charset="-79"/>
                <a:cs typeface="David" panose="020E0502060401010101" pitchFamily="34" charset="-79"/>
              </a:rPr>
              <a:t>זמין ומעורב מול מב"ל במהלך מ"ה (תמיכה במסלול מחקרי, אינטגרציה תוכנית אקדמית עם חוץ-אקדמית, ניהול שינויים)</a:t>
            </a:r>
          </a:p>
          <a:p>
            <a:pPr>
              <a:lnSpc>
                <a:spcPct val="150000"/>
              </a:lnSpc>
              <a:buClr>
                <a:schemeClr val="accent1"/>
              </a:buClr>
            </a:pPr>
            <a:r>
              <a:rPr lang="he-IL" sz="1600" b="1" dirty="0">
                <a:solidFill>
                  <a:schemeClr val="accent1">
                    <a:lumMod val="75000"/>
                  </a:schemeClr>
                </a:solidFill>
                <a:latin typeface="David" panose="020E0502060401010101" pitchFamily="34" charset="-79"/>
                <a:cs typeface="David" panose="020E0502060401010101" pitchFamily="34" charset="-79"/>
              </a:rPr>
              <a:t>מנגנון להמשך עיצוב ופיתוח </a:t>
            </a:r>
            <a:r>
              <a:rPr lang="he-IL" sz="1600" dirty="0">
                <a:solidFill>
                  <a:schemeClr val="accent1">
                    <a:lumMod val="75000"/>
                  </a:schemeClr>
                </a:solidFill>
                <a:latin typeface="David" panose="020E0502060401010101" pitchFamily="34" charset="-79"/>
                <a:cs typeface="David" panose="020E0502060401010101" pitchFamily="34" charset="-79"/>
              </a:rPr>
              <a:t>מחזור מ"ה מול האוניברסיטה- </a:t>
            </a:r>
            <a:r>
              <a:rPr lang="he-IL" sz="1600" b="1" dirty="0">
                <a:solidFill>
                  <a:schemeClr val="accent1">
                    <a:lumMod val="75000"/>
                  </a:schemeClr>
                </a:solidFill>
                <a:latin typeface="David" panose="020E0502060401010101" pitchFamily="34" charset="-79"/>
                <a:cs typeface="David" panose="020E0502060401010101" pitchFamily="34" charset="-79"/>
              </a:rPr>
              <a:t>לו"ז קצר מאוד</a:t>
            </a:r>
          </a:p>
          <a:p>
            <a:pPr lvl="1">
              <a:lnSpc>
                <a:spcPct val="150000"/>
              </a:lnSpc>
              <a:buClr>
                <a:schemeClr val="accent1"/>
              </a:buClr>
            </a:pPr>
            <a:r>
              <a:rPr lang="he-IL" sz="1400" dirty="0">
                <a:solidFill>
                  <a:schemeClr val="accent1">
                    <a:lumMod val="75000"/>
                  </a:schemeClr>
                </a:solidFill>
                <a:latin typeface="David" panose="020E0502060401010101" pitchFamily="34" charset="-79"/>
                <a:cs typeface="David" panose="020E0502060401010101" pitchFamily="34" charset="-79"/>
              </a:rPr>
              <a:t>שותפות בתהליך </a:t>
            </a:r>
            <a:r>
              <a:rPr lang="he-IL" sz="1400" u="sng" dirty="0">
                <a:solidFill>
                  <a:schemeClr val="accent1">
                    <a:lumMod val="75000"/>
                  </a:schemeClr>
                </a:solidFill>
                <a:latin typeface="David" panose="020E0502060401010101" pitchFamily="34" charset="-79"/>
                <a:cs typeface="David" panose="020E0502060401010101" pitchFamily="34" charset="-79"/>
              </a:rPr>
              <a:t>תחקיר מ"ד </a:t>
            </a:r>
            <a:r>
              <a:rPr lang="he-IL" sz="1400" dirty="0">
                <a:solidFill>
                  <a:schemeClr val="accent1">
                    <a:lumMod val="75000"/>
                  </a:schemeClr>
                </a:solidFill>
                <a:latin typeface="David" panose="020E0502060401010101" pitchFamily="34" charset="-79"/>
                <a:cs typeface="David" panose="020E0502060401010101" pitchFamily="34" charset="-79"/>
              </a:rPr>
              <a:t>מול סגל (אקדמי </a:t>
            </a:r>
            <a:r>
              <a:rPr lang="he-IL" sz="1400" dirty="0" err="1">
                <a:solidFill>
                  <a:schemeClr val="accent1">
                    <a:lumMod val="75000"/>
                  </a:schemeClr>
                </a:solidFill>
                <a:latin typeface="David" panose="020E0502060401010101" pitchFamily="34" charset="-79"/>
                <a:cs typeface="David" panose="020E0502060401010101" pitchFamily="34" charset="-79"/>
              </a:rPr>
              <a:t>ומב"ל</a:t>
            </a:r>
            <a:r>
              <a:rPr lang="he-IL" sz="1400" dirty="0">
                <a:solidFill>
                  <a:schemeClr val="accent1">
                    <a:lumMod val="75000"/>
                  </a:schemeClr>
                </a:solidFill>
                <a:latin typeface="David" panose="020E0502060401010101" pitchFamily="34" charset="-79"/>
                <a:cs typeface="David" panose="020E0502060401010101" pitchFamily="34" charset="-79"/>
              </a:rPr>
              <a:t>) ומול החניכים והיערכות משותפת </a:t>
            </a:r>
            <a:r>
              <a:rPr lang="he-IL" sz="1400" u="sng" dirty="0">
                <a:solidFill>
                  <a:schemeClr val="accent1">
                    <a:lumMod val="75000"/>
                  </a:schemeClr>
                </a:solidFill>
                <a:latin typeface="David" panose="020E0502060401010101" pitchFamily="34" charset="-79"/>
                <a:cs typeface="David" panose="020E0502060401010101" pitchFamily="34" charset="-79"/>
              </a:rPr>
              <a:t>להכנת הסגל</a:t>
            </a:r>
            <a:r>
              <a:rPr lang="he-IL" sz="1400" dirty="0">
                <a:solidFill>
                  <a:schemeClr val="accent1">
                    <a:lumMod val="75000"/>
                  </a:schemeClr>
                </a:solidFill>
                <a:latin typeface="David" panose="020E0502060401010101" pitchFamily="34" charset="-79"/>
                <a:cs typeface="David" panose="020E0502060401010101" pitchFamily="34" charset="-79"/>
              </a:rPr>
              <a:t> בקיץ</a:t>
            </a:r>
            <a:endParaRPr lang="he-IL" sz="1400" u="sng" dirty="0">
              <a:solidFill>
                <a:schemeClr val="accent1">
                  <a:lumMod val="75000"/>
                </a:schemeClr>
              </a:solidFill>
              <a:latin typeface="David" panose="020E0502060401010101" pitchFamily="34" charset="-79"/>
              <a:cs typeface="David" panose="020E0502060401010101" pitchFamily="34" charset="-79"/>
            </a:endParaRPr>
          </a:p>
          <a:p>
            <a:pPr>
              <a:lnSpc>
                <a:spcPct val="150000"/>
              </a:lnSpc>
              <a:buClr>
                <a:schemeClr val="accent1"/>
              </a:buClr>
            </a:pPr>
            <a:r>
              <a:rPr lang="he-IL" sz="1600" b="1" dirty="0">
                <a:solidFill>
                  <a:schemeClr val="accent1">
                    <a:lumMod val="75000"/>
                  </a:schemeClr>
                </a:solidFill>
                <a:latin typeface="David" panose="020E0502060401010101" pitchFamily="34" charset="-79"/>
                <a:cs typeface="David" panose="020E0502060401010101" pitchFamily="34" charset="-79"/>
              </a:rPr>
              <a:t>בחינת היקף וסוג המטלות האקדמיות- </a:t>
            </a:r>
            <a:r>
              <a:rPr lang="he-IL" sz="1600" dirty="0">
                <a:solidFill>
                  <a:schemeClr val="accent1">
                    <a:lumMod val="75000"/>
                  </a:schemeClr>
                </a:solidFill>
                <a:latin typeface="David" panose="020E0502060401010101" pitchFamily="34" charset="-79"/>
                <a:cs typeface="David" panose="020E0502060401010101" pitchFamily="34" charset="-79"/>
              </a:rPr>
              <a:t>למול בכירות הלומדים, עומס הקורס</a:t>
            </a:r>
          </a:p>
        </p:txBody>
      </p:sp>
    </p:spTree>
    <p:extLst>
      <p:ext uri="{BB962C8B-B14F-4D97-AF65-F5344CB8AC3E}">
        <p14:creationId xmlns:p14="http://schemas.microsoft.com/office/powerpoint/2010/main" val="316049472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כותרת 1"/>
          <p:cNvSpPr>
            <a:spLocks noGrp="1"/>
          </p:cNvSpPr>
          <p:nvPr>
            <p:ph type="title" idx="4294967295"/>
          </p:nvPr>
        </p:nvSpPr>
        <p:spPr>
          <a:xfrm>
            <a:off x="874713" y="2264323"/>
            <a:ext cx="10515600" cy="2367688"/>
          </a:xfrm>
        </p:spPr>
        <p:txBody>
          <a:bodyPr>
            <a:noAutofit/>
          </a:bodyPr>
          <a:lstStyle/>
          <a:p>
            <a:pPr algn="ctr">
              <a:lnSpc>
                <a:spcPct val="200000"/>
              </a:lnSpc>
            </a:pPr>
            <a:r>
              <a:rPr lang="he-IL"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עיצוב מחזור מ"ה</a:t>
            </a:r>
            <a:br>
              <a:rPr lang="he-IL"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br>
            <a:r>
              <a:rPr lang="he-IL" sz="2800" i="1"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 קביעת מסלולי, תכני ושיטות הלימוד –</a:t>
            </a:r>
          </a:p>
        </p:txBody>
      </p:sp>
    </p:spTree>
    <p:extLst>
      <p:ext uri="{BB962C8B-B14F-4D97-AF65-F5344CB8AC3E}">
        <p14:creationId xmlns:p14="http://schemas.microsoft.com/office/powerpoint/2010/main" val="386571957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p:cNvPicPr>
            <a:picLocks noChangeAspect="1"/>
          </p:cNvPicPr>
          <p:nvPr/>
        </p:nvPicPr>
        <p:blipFill>
          <a:blip r:embed="rId2"/>
          <a:stretch>
            <a:fillRect/>
          </a:stretch>
        </p:blipFill>
        <p:spPr>
          <a:xfrm>
            <a:off x="123664" y="4599814"/>
            <a:ext cx="2167595" cy="2161348"/>
          </a:xfrm>
          <a:prstGeom prst="rect">
            <a:avLst/>
          </a:prstGeom>
        </p:spPr>
      </p:pic>
      <p:sp>
        <p:nvSpPr>
          <p:cNvPr id="2" name="כותרת 1"/>
          <p:cNvSpPr>
            <a:spLocks noGrp="1"/>
          </p:cNvSpPr>
          <p:nvPr>
            <p:ph type="title" idx="4294967295"/>
          </p:nvPr>
        </p:nvSpPr>
        <p:spPr>
          <a:xfrm>
            <a:off x="877528" y="186327"/>
            <a:ext cx="10515600" cy="1325563"/>
          </a:xfrm>
        </p:spPr>
        <p:txBody>
          <a:bodyPr/>
          <a:lstStyle/>
          <a:p>
            <a:pPr algn="ctr"/>
            <a:r>
              <a:rPr lang="he-IL"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מחזור מ"ה- מגוון מסלולי הלימוד</a:t>
            </a:r>
          </a:p>
        </p:txBody>
      </p:sp>
      <p:sp>
        <p:nvSpPr>
          <p:cNvPr id="4" name="מציין מיקום תוכן 2"/>
          <p:cNvSpPr txBox="1">
            <a:spLocks/>
          </p:cNvSpPr>
          <p:nvPr/>
        </p:nvSpPr>
        <p:spPr>
          <a:xfrm>
            <a:off x="685133" y="1400144"/>
            <a:ext cx="10878121" cy="5361018"/>
          </a:xfrm>
          <a:prstGeom prst="rect">
            <a:avLst/>
          </a:prstGeom>
        </p:spPr>
        <p:txBody>
          <a:bodyPr vert="horz" lIns="91440" tIns="45720" rIns="91440" bIns="45720" rtlCol="1">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Clr>
                <a:schemeClr val="accent1"/>
              </a:buClr>
              <a:buNone/>
            </a:pPr>
            <a:r>
              <a:rPr lang="he-IL" sz="1800" b="1" dirty="0">
                <a:solidFill>
                  <a:schemeClr val="accent1">
                    <a:lumMod val="75000"/>
                  </a:schemeClr>
                </a:solidFill>
                <a:latin typeface="David" panose="020E0502060401010101" pitchFamily="34" charset="-79"/>
                <a:cs typeface="David" panose="020E0502060401010101" pitchFamily="34" charset="-79"/>
              </a:rPr>
              <a:t>הצורך- </a:t>
            </a:r>
            <a:r>
              <a:rPr lang="he-IL" sz="1800" dirty="0">
                <a:solidFill>
                  <a:schemeClr val="accent1">
                    <a:lumMod val="75000"/>
                  </a:schemeClr>
                </a:solidFill>
                <a:latin typeface="David" panose="020E0502060401010101" pitchFamily="34" charset="-79"/>
                <a:cs typeface="David" panose="020E0502060401010101" pitchFamily="34" charset="-79"/>
              </a:rPr>
              <a:t>עליה בהיקף חניכים עם תואר שני, קיום רצף הכשרה, פער במחקר וידע בתחום הביטחון, מצוינות אישית והעמקה, </a:t>
            </a:r>
            <a:r>
              <a:rPr lang="he-IL" sz="1800" dirty="0" err="1">
                <a:solidFill>
                  <a:schemeClr val="accent1">
                    <a:lumMod val="75000"/>
                  </a:schemeClr>
                </a:solidFill>
                <a:latin typeface="David" panose="020E0502060401010101" pitchFamily="34" charset="-79"/>
                <a:cs typeface="David" panose="020E0502060401010101" pitchFamily="34" charset="-79"/>
              </a:rPr>
              <a:t>מנמ"ש</a:t>
            </a:r>
            <a:endParaRPr lang="he-IL" sz="1800" dirty="0">
              <a:solidFill>
                <a:schemeClr val="accent1">
                  <a:lumMod val="75000"/>
                </a:schemeClr>
              </a:solidFill>
              <a:latin typeface="David" panose="020E0502060401010101" pitchFamily="34" charset="-79"/>
              <a:cs typeface="David" panose="020E0502060401010101" pitchFamily="34" charset="-79"/>
            </a:endParaRPr>
          </a:p>
          <a:p>
            <a:pPr marL="0" indent="0">
              <a:lnSpc>
                <a:spcPct val="150000"/>
              </a:lnSpc>
              <a:buClr>
                <a:schemeClr val="accent1"/>
              </a:buClr>
              <a:buNone/>
            </a:pPr>
            <a:r>
              <a:rPr lang="he-IL" sz="1800" b="1" dirty="0">
                <a:solidFill>
                  <a:schemeClr val="accent1">
                    <a:lumMod val="75000"/>
                  </a:schemeClr>
                </a:solidFill>
                <a:latin typeface="David" panose="020E0502060401010101" pitchFamily="34" charset="-79"/>
                <a:cs typeface="David" panose="020E0502060401010101" pitchFamily="34" charset="-79"/>
              </a:rPr>
              <a:t>המלצה- קיום 3 מסלולי לימוד במחזור מ"ה:</a:t>
            </a:r>
          </a:p>
          <a:p>
            <a:pPr>
              <a:lnSpc>
                <a:spcPct val="100000"/>
              </a:lnSpc>
              <a:buClr>
                <a:schemeClr val="accent1"/>
              </a:buClr>
            </a:pPr>
            <a:r>
              <a:rPr lang="he-IL" sz="1800" b="1" dirty="0">
                <a:solidFill>
                  <a:schemeClr val="accent1">
                    <a:lumMod val="75000"/>
                  </a:schemeClr>
                </a:solidFill>
                <a:latin typeface="David" panose="020E0502060401010101" pitchFamily="34" charset="-79"/>
                <a:cs typeface="David" panose="020E0502060401010101" pitchFamily="34" charset="-79"/>
              </a:rPr>
              <a:t>מסלול מרכזי לתואר שני לא-מחקרי </a:t>
            </a:r>
            <a:r>
              <a:rPr lang="he-IL" sz="1800" dirty="0">
                <a:solidFill>
                  <a:schemeClr val="accent1">
                    <a:lumMod val="75000"/>
                  </a:schemeClr>
                </a:solidFill>
                <a:latin typeface="David" panose="020E0502060401010101" pitchFamily="34" charset="-79"/>
                <a:cs typeface="David" panose="020E0502060401010101" pitchFamily="34" charset="-79"/>
              </a:rPr>
              <a:t>(התמחות בביטחון לאומי)- 90% מחניכי מב"ל</a:t>
            </a:r>
          </a:p>
          <a:p>
            <a:pPr>
              <a:lnSpc>
                <a:spcPct val="100000"/>
              </a:lnSpc>
              <a:buClr>
                <a:schemeClr val="accent1"/>
              </a:buClr>
            </a:pPr>
            <a:r>
              <a:rPr lang="he-IL" sz="1600" b="1" dirty="0">
                <a:solidFill>
                  <a:schemeClr val="accent1">
                    <a:lumMod val="75000"/>
                  </a:schemeClr>
                </a:solidFill>
                <a:latin typeface="David" panose="020E0502060401010101" pitchFamily="34" charset="-79"/>
                <a:cs typeface="David" panose="020E0502060401010101" pitchFamily="34" charset="-79"/>
              </a:rPr>
              <a:t>מסלול לתואר שני מחקרי </a:t>
            </a:r>
            <a:r>
              <a:rPr lang="he-IL" sz="1600" dirty="0">
                <a:solidFill>
                  <a:schemeClr val="accent1">
                    <a:lumMod val="75000"/>
                  </a:schemeClr>
                </a:solidFill>
                <a:latin typeface="David" panose="020E0502060401010101" pitchFamily="34" charset="-79"/>
                <a:cs typeface="David" panose="020E0502060401010101" pitchFamily="34" charset="-79"/>
              </a:rPr>
              <a:t>(עם תזה)- עד 6 משתתפים</a:t>
            </a:r>
          </a:p>
          <a:p>
            <a:pPr>
              <a:lnSpc>
                <a:spcPct val="100000"/>
              </a:lnSpc>
              <a:buClr>
                <a:schemeClr val="accent1"/>
              </a:buClr>
            </a:pPr>
            <a:r>
              <a:rPr lang="he-IL" sz="1600" b="1" dirty="0">
                <a:solidFill>
                  <a:schemeClr val="accent1">
                    <a:lumMod val="75000"/>
                  </a:schemeClr>
                </a:solidFill>
                <a:latin typeface="David" panose="020E0502060401010101" pitchFamily="34" charset="-79"/>
                <a:cs typeface="David" panose="020E0502060401010101" pitchFamily="34" charset="-79"/>
              </a:rPr>
              <a:t>מסלול לימודי תעודה</a:t>
            </a:r>
            <a:r>
              <a:rPr lang="he-IL" sz="1600" dirty="0">
                <a:solidFill>
                  <a:schemeClr val="accent1">
                    <a:lumMod val="75000"/>
                  </a:schemeClr>
                </a:solidFill>
                <a:latin typeface="David" panose="020E0502060401010101" pitchFamily="34" charset="-79"/>
                <a:cs typeface="David" panose="020E0502060401010101" pitchFamily="34" charset="-79"/>
              </a:rPr>
              <a:t>- 1-3 משתתפים (חריגים בלבד!)</a:t>
            </a:r>
          </a:p>
          <a:p>
            <a:pPr marL="0" indent="0">
              <a:lnSpc>
                <a:spcPct val="150000"/>
              </a:lnSpc>
              <a:buClr>
                <a:schemeClr val="accent1"/>
              </a:buClr>
              <a:buNone/>
            </a:pPr>
            <a:r>
              <a:rPr lang="he-IL" sz="1800" b="1" dirty="0">
                <a:solidFill>
                  <a:schemeClr val="accent1">
                    <a:lumMod val="75000"/>
                  </a:schemeClr>
                </a:solidFill>
                <a:latin typeface="David" panose="020E0502060401010101" pitchFamily="34" charset="-79"/>
                <a:cs typeface="David" panose="020E0502060401010101" pitchFamily="34" charset="-79"/>
              </a:rPr>
              <a:t>עקרונות המימוש:</a:t>
            </a:r>
          </a:p>
          <a:p>
            <a:pPr>
              <a:lnSpc>
                <a:spcPct val="100000"/>
              </a:lnSpc>
              <a:buClr>
                <a:schemeClr val="accent1"/>
              </a:buClr>
            </a:pPr>
            <a:r>
              <a:rPr lang="he-IL" sz="1600" b="1" dirty="0">
                <a:solidFill>
                  <a:schemeClr val="accent1">
                    <a:lumMod val="75000"/>
                  </a:schemeClr>
                </a:solidFill>
                <a:latin typeface="David" panose="020E0502060401010101" pitchFamily="34" charset="-79"/>
                <a:cs typeface="David" panose="020E0502060401010101" pitchFamily="34" charset="-79"/>
              </a:rPr>
              <a:t>החלטה בעניין מסלול אקדמי לחניך- לקראת סיום עונת התשתית </a:t>
            </a:r>
            <a:r>
              <a:rPr lang="he-IL" sz="1600" dirty="0">
                <a:solidFill>
                  <a:schemeClr val="accent1">
                    <a:lumMod val="75000"/>
                  </a:schemeClr>
                </a:solidFill>
                <a:latin typeface="David" panose="020E0502060401010101" pitchFamily="34" charset="-79"/>
                <a:cs typeface="David" panose="020E0502060401010101" pitchFamily="34" charset="-79"/>
              </a:rPr>
              <a:t>(חריגה מהמסלול מרכזי דורשת אישור מפקד המב"ל וראש אקדמי)</a:t>
            </a:r>
          </a:p>
          <a:p>
            <a:pPr>
              <a:lnSpc>
                <a:spcPct val="100000"/>
              </a:lnSpc>
              <a:buClr>
                <a:schemeClr val="accent1"/>
              </a:buClr>
            </a:pPr>
            <a:r>
              <a:rPr lang="he-IL" sz="1600" b="1" dirty="0">
                <a:solidFill>
                  <a:schemeClr val="accent1">
                    <a:lumMod val="75000"/>
                  </a:schemeClr>
                </a:solidFill>
                <a:latin typeface="David" panose="020E0502060401010101" pitchFamily="34" charset="-79"/>
                <a:cs typeface="David" panose="020E0502060401010101" pitchFamily="34" charset="-79"/>
              </a:rPr>
              <a:t>סדנת מחקר א' ו- ב' (חובה לתואר מחקרי)- </a:t>
            </a:r>
            <a:r>
              <a:rPr lang="he-IL" sz="1600" dirty="0">
                <a:solidFill>
                  <a:schemeClr val="accent1">
                    <a:lumMod val="75000"/>
                  </a:schemeClr>
                </a:solidFill>
                <a:latin typeface="David" panose="020E0502060401010101" pitchFamily="34" charset="-79"/>
                <a:cs typeface="David" panose="020E0502060401010101" pitchFamily="34" charset="-79"/>
              </a:rPr>
              <a:t>תבוצע </a:t>
            </a:r>
            <a:r>
              <a:rPr lang="he-IL" sz="1600" u="sng" dirty="0">
                <a:solidFill>
                  <a:srgbClr val="FF0000"/>
                </a:solidFill>
                <a:latin typeface="David" panose="020E0502060401010101" pitchFamily="34" charset="-79"/>
                <a:cs typeface="David" panose="020E0502060401010101" pitchFamily="34" charset="-79"/>
              </a:rPr>
              <a:t>במקביל</a:t>
            </a:r>
            <a:r>
              <a:rPr lang="en-US" sz="1600" u="sng" dirty="0">
                <a:solidFill>
                  <a:srgbClr val="FF0000"/>
                </a:solidFill>
                <a:latin typeface="David" panose="020E0502060401010101" pitchFamily="34" charset="-79"/>
                <a:cs typeface="David" panose="020E0502060401010101" pitchFamily="34" charset="-79"/>
              </a:rPr>
              <a:t>/</a:t>
            </a:r>
            <a:r>
              <a:rPr lang="he-IL" sz="1600" u="sng" dirty="0">
                <a:solidFill>
                  <a:srgbClr val="FF0000"/>
                </a:solidFill>
                <a:latin typeface="David" panose="020E0502060401010101" pitchFamily="34" charset="-79"/>
                <a:cs typeface="David" panose="020E0502060401010101" pitchFamily="34" charset="-79"/>
              </a:rPr>
              <a:t>תחליף</a:t>
            </a:r>
            <a:r>
              <a:rPr lang="he-IL" sz="1600" dirty="0">
                <a:solidFill>
                  <a:srgbClr val="FF0000"/>
                </a:solidFill>
                <a:latin typeface="David" panose="020E0502060401010101" pitchFamily="34" charset="-79"/>
                <a:cs typeface="David" panose="020E0502060401010101" pitchFamily="34" charset="-79"/>
              </a:rPr>
              <a:t> </a:t>
            </a:r>
            <a:r>
              <a:rPr lang="he-IL" sz="1600" dirty="0">
                <a:solidFill>
                  <a:schemeClr val="accent1">
                    <a:lumMod val="75000"/>
                  </a:schemeClr>
                </a:solidFill>
                <a:latin typeface="David" panose="020E0502060401010101" pitchFamily="34" charset="-79"/>
                <a:cs typeface="David" panose="020E0502060401010101" pitchFamily="34" charset="-79"/>
              </a:rPr>
              <a:t>לתכולות מב"ל אחרות להפחתת העומס</a:t>
            </a:r>
          </a:p>
          <a:p>
            <a:pPr marL="536575" lvl="1" indent="-263525">
              <a:lnSpc>
                <a:spcPct val="100000"/>
              </a:lnSpc>
              <a:buClr>
                <a:schemeClr val="accent1"/>
              </a:buClr>
            </a:pPr>
            <a:r>
              <a:rPr lang="he-IL" sz="1600" dirty="0">
                <a:solidFill>
                  <a:schemeClr val="accent1">
                    <a:lumMod val="75000"/>
                  </a:schemeClr>
                </a:solidFill>
                <a:latin typeface="David" panose="020E0502060401010101" pitchFamily="34" charset="-79"/>
                <a:cs typeface="David" panose="020E0502060401010101" pitchFamily="34" charset="-79"/>
              </a:rPr>
              <a:t>פחות מ- 4 משתתפים ידרוש מענה פרטני לחניך</a:t>
            </a:r>
          </a:p>
          <a:p>
            <a:pPr>
              <a:lnSpc>
                <a:spcPct val="100000"/>
              </a:lnSpc>
              <a:buClr>
                <a:schemeClr val="accent1"/>
              </a:buClr>
            </a:pPr>
            <a:r>
              <a:rPr lang="he-IL" sz="1600" b="1" dirty="0">
                <a:solidFill>
                  <a:schemeClr val="accent1">
                    <a:lumMod val="75000"/>
                  </a:schemeClr>
                </a:solidFill>
                <a:latin typeface="David" panose="020E0502060401010101" pitchFamily="34" charset="-79"/>
                <a:cs typeface="David" panose="020E0502060401010101" pitchFamily="34" charset="-79"/>
              </a:rPr>
              <a:t>הובלת מסלול מחקרי- </a:t>
            </a:r>
            <a:r>
              <a:rPr lang="he-IL" sz="1600" dirty="0">
                <a:solidFill>
                  <a:schemeClr val="accent1">
                    <a:lumMod val="75000"/>
                  </a:schemeClr>
                </a:solidFill>
                <a:latin typeface="David" panose="020E0502060401010101" pitchFamily="34" charset="-79"/>
                <a:cs typeface="David" panose="020E0502060401010101" pitchFamily="34" charset="-79"/>
              </a:rPr>
              <a:t>מדריכה אקדמית בתאום הראש האקדמי של התוכנית</a:t>
            </a:r>
          </a:p>
          <a:p>
            <a:pPr>
              <a:lnSpc>
                <a:spcPct val="100000"/>
              </a:lnSpc>
              <a:buClr>
                <a:schemeClr val="accent1"/>
              </a:buClr>
            </a:pPr>
            <a:r>
              <a:rPr lang="he-IL" sz="1600" b="1" dirty="0">
                <a:solidFill>
                  <a:schemeClr val="accent1">
                    <a:lumMod val="75000"/>
                  </a:schemeClr>
                </a:solidFill>
                <a:latin typeface="David" panose="020E0502060401010101" pitchFamily="34" charset="-79"/>
                <a:cs typeface="David" panose="020E0502060401010101" pitchFamily="34" charset="-79"/>
              </a:rPr>
              <a:t>מדיניות עידוד </a:t>
            </a:r>
            <a:r>
              <a:rPr lang="he-IL" sz="1600" dirty="0">
                <a:solidFill>
                  <a:schemeClr val="accent1">
                    <a:lumMod val="75000"/>
                  </a:schemeClr>
                </a:solidFill>
                <a:latin typeface="David" panose="020E0502060401010101" pitchFamily="34" charset="-79"/>
                <a:cs typeface="David" panose="020E0502060401010101" pitchFamily="34" charset="-79"/>
              </a:rPr>
              <a:t>מגוון מסלולי הלימוד </a:t>
            </a:r>
            <a:r>
              <a:rPr lang="he-IL" sz="1600" dirty="0" err="1">
                <a:solidFill>
                  <a:schemeClr val="accent1">
                    <a:lumMod val="75000"/>
                  </a:schemeClr>
                </a:solidFill>
                <a:latin typeface="David" panose="020E0502060401010101" pitchFamily="34" charset="-79"/>
                <a:cs typeface="David" panose="020E0502060401010101" pitchFamily="34" charset="-79"/>
              </a:rPr>
              <a:t>במ"ה</a:t>
            </a:r>
            <a:r>
              <a:rPr lang="he-IL" sz="1600" dirty="0">
                <a:solidFill>
                  <a:schemeClr val="accent1">
                    <a:lumMod val="75000"/>
                  </a:schemeClr>
                </a:solidFill>
                <a:latin typeface="David" panose="020E0502060401010101" pitchFamily="34" charset="-79"/>
                <a:cs typeface="David" panose="020E0502060401010101" pitchFamily="34" charset="-79"/>
              </a:rPr>
              <a:t>- </a:t>
            </a:r>
            <a:r>
              <a:rPr lang="he-IL" sz="1600" b="1" dirty="0" err="1">
                <a:solidFill>
                  <a:schemeClr val="accent1">
                    <a:lumMod val="75000"/>
                  </a:schemeClr>
                </a:solidFill>
                <a:latin typeface="David" panose="020E0502060401010101" pitchFamily="34" charset="-79"/>
                <a:cs typeface="David" panose="020E0502060401010101" pitchFamily="34" charset="-79"/>
              </a:rPr>
              <a:t>לל"ש</a:t>
            </a:r>
            <a:r>
              <a:rPr lang="he-IL" sz="1600" b="1" dirty="0">
                <a:solidFill>
                  <a:schemeClr val="accent1">
                    <a:lumMod val="75000"/>
                  </a:schemeClr>
                </a:solidFill>
                <a:latin typeface="David" panose="020E0502060401010101" pitchFamily="34" charset="-79"/>
                <a:cs typeface="David" panose="020E0502060401010101" pitchFamily="34" charset="-79"/>
              </a:rPr>
              <a:t> </a:t>
            </a:r>
            <a:r>
              <a:rPr lang="he-IL" sz="1600" dirty="0">
                <a:solidFill>
                  <a:schemeClr val="accent1">
                    <a:lumMod val="75000"/>
                  </a:schemeClr>
                </a:solidFill>
                <a:latin typeface="David" panose="020E0502060401010101" pitchFamily="34" charset="-79"/>
                <a:cs typeface="David" panose="020E0502060401010101" pitchFamily="34" charset="-79"/>
              </a:rPr>
              <a:t>(בעתיד בו לכולם תואר שני נכוון למסלול תעודה: '</a:t>
            </a:r>
            <a:r>
              <a:rPr lang="he-IL" sz="1600" dirty="0" err="1">
                <a:solidFill>
                  <a:schemeClr val="accent1">
                    <a:lumMod val="75000"/>
                  </a:schemeClr>
                </a:solidFill>
                <a:latin typeface="David" panose="020E0502060401010101" pitchFamily="34" charset="-79"/>
                <a:cs typeface="David" panose="020E0502060401010101" pitchFamily="34" charset="-79"/>
              </a:rPr>
              <a:t>מב"ל</a:t>
            </a:r>
            <a:r>
              <a:rPr lang="he-IL" sz="1600" dirty="0">
                <a:solidFill>
                  <a:schemeClr val="accent1">
                    <a:lumMod val="75000"/>
                  </a:schemeClr>
                </a:solidFill>
                <a:latin typeface="David" panose="020E0502060401010101" pitchFamily="34" charset="-79"/>
                <a:cs typeface="David" panose="020E0502060401010101" pitchFamily="34" charset="-79"/>
              </a:rPr>
              <a:t> ללא מגבלות')</a:t>
            </a:r>
          </a:p>
          <a:p>
            <a:pPr>
              <a:lnSpc>
                <a:spcPct val="100000"/>
              </a:lnSpc>
              <a:buClr>
                <a:schemeClr val="accent1"/>
              </a:buClr>
            </a:pPr>
            <a:r>
              <a:rPr lang="he-IL" sz="1600" b="1" dirty="0">
                <a:solidFill>
                  <a:schemeClr val="accent1">
                    <a:lumMod val="75000"/>
                  </a:schemeClr>
                </a:solidFill>
                <a:latin typeface="David" panose="020E0502060401010101" pitchFamily="34" charset="-79"/>
                <a:cs typeface="David" panose="020E0502060401010101" pitchFamily="34" charset="-79"/>
              </a:rPr>
              <a:t>תעודת בוגר מב"ל </a:t>
            </a:r>
            <a:r>
              <a:rPr lang="he-IL" sz="1600" dirty="0">
                <a:solidFill>
                  <a:schemeClr val="accent1">
                    <a:lumMod val="75000"/>
                  </a:schemeClr>
                </a:solidFill>
                <a:latin typeface="David" panose="020E0502060401010101" pitchFamily="34" charset="-79"/>
                <a:cs typeface="David" panose="020E0502060401010101" pitchFamily="34" charset="-79"/>
              </a:rPr>
              <a:t>(ללא תואר)- נדרש </a:t>
            </a:r>
            <a:r>
              <a:rPr lang="he-IL" sz="1600" u="sng" dirty="0">
                <a:solidFill>
                  <a:schemeClr val="accent1">
                    <a:lumMod val="75000"/>
                  </a:schemeClr>
                </a:solidFill>
                <a:latin typeface="David" panose="020E0502060401010101" pitchFamily="34" charset="-79"/>
                <a:cs typeface="David" panose="020E0502060401010101" pitchFamily="34" charset="-79"/>
              </a:rPr>
              <a:t>לחדד</a:t>
            </a:r>
            <a:r>
              <a:rPr lang="he-IL" sz="1600" dirty="0">
                <a:solidFill>
                  <a:schemeClr val="accent1">
                    <a:lumMod val="75000"/>
                  </a:schemeClr>
                </a:solidFill>
                <a:latin typeface="David" panose="020E0502060401010101" pitchFamily="34" charset="-79"/>
                <a:cs typeface="David" panose="020E0502060401010101" pitchFamily="34" charset="-79"/>
              </a:rPr>
              <a:t> את הדרישות מבוגר מב"ל </a:t>
            </a:r>
            <a:r>
              <a:rPr lang="he-IL" sz="1600" dirty="0" err="1">
                <a:solidFill>
                  <a:schemeClr val="accent1">
                    <a:lumMod val="75000"/>
                  </a:schemeClr>
                </a:solidFill>
                <a:latin typeface="David" panose="020E0502060401010101" pitchFamily="34" charset="-79"/>
                <a:cs typeface="David" panose="020E0502060401010101" pitchFamily="34" charset="-79"/>
              </a:rPr>
              <a:t>ולציינם</a:t>
            </a:r>
            <a:r>
              <a:rPr lang="he-IL" sz="1600" dirty="0">
                <a:solidFill>
                  <a:schemeClr val="accent1">
                    <a:lumMod val="75000"/>
                  </a:schemeClr>
                </a:solidFill>
                <a:latin typeface="David" panose="020E0502060401010101" pitchFamily="34" charset="-79"/>
                <a:cs typeface="David" panose="020E0502060401010101" pitchFamily="34" charset="-79"/>
              </a:rPr>
              <a:t> בידיעון (כיום ערבוב עם דרישות התואר השני)</a:t>
            </a:r>
          </a:p>
          <a:p>
            <a:pPr>
              <a:lnSpc>
                <a:spcPct val="150000"/>
              </a:lnSpc>
              <a:buClr>
                <a:schemeClr val="accent1"/>
              </a:buClr>
            </a:pPr>
            <a:endParaRPr lang="he-IL" sz="1600" dirty="0">
              <a:solidFill>
                <a:schemeClr val="accent1">
                  <a:lumMod val="75000"/>
                </a:schemeClr>
              </a:solidFill>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272128689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idx="4294967295"/>
          </p:nvPr>
        </p:nvSpPr>
        <p:spPr>
          <a:xfrm>
            <a:off x="877528" y="377262"/>
            <a:ext cx="10515600" cy="1134628"/>
          </a:xfrm>
        </p:spPr>
        <p:txBody>
          <a:bodyPr/>
          <a:lstStyle/>
          <a:p>
            <a:pPr algn="ctr"/>
            <a:r>
              <a:rPr lang="he-IL"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מחזור מ"ה- מגוון מסלולי הלימוד</a:t>
            </a:r>
          </a:p>
        </p:txBody>
      </p:sp>
      <p:sp>
        <p:nvSpPr>
          <p:cNvPr id="4" name="מציין מיקום תוכן 2"/>
          <p:cNvSpPr txBox="1">
            <a:spLocks/>
          </p:cNvSpPr>
          <p:nvPr/>
        </p:nvSpPr>
        <p:spPr>
          <a:xfrm>
            <a:off x="691118" y="1306449"/>
            <a:ext cx="10895122" cy="674243"/>
          </a:xfrm>
          <a:prstGeom prst="rect">
            <a:avLst/>
          </a:prstGeom>
        </p:spPr>
        <p:txBody>
          <a:bodyPr vert="horz" lIns="91440" tIns="45720" rIns="91440" bIns="45720" rtlCol="1">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Clr>
                <a:schemeClr val="accent1"/>
              </a:buClr>
              <a:buNone/>
            </a:pPr>
            <a:r>
              <a:rPr lang="he-IL" sz="1600" b="1" dirty="0">
                <a:solidFill>
                  <a:schemeClr val="accent1">
                    <a:lumMod val="75000"/>
                  </a:schemeClr>
                </a:solidFill>
                <a:latin typeface="David" panose="020E0502060401010101" pitchFamily="34" charset="-79"/>
                <a:cs typeface="David" panose="020E0502060401010101" pitchFamily="34" charset="-79"/>
              </a:rPr>
              <a:t>בחינת האפשרות ל- 3 מסלולי לימוד:</a:t>
            </a:r>
            <a:r>
              <a:rPr lang="he-IL" sz="1600" dirty="0">
                <a:solidFill>
                  <a:schemeClr val="accent1">
                    <a:lumMod val="75000"/>
                  </a:schemeClr>
                </a:solidFill>
                <a:latin typeface="David" panose="020E0502060401010101" pitchFamily="34" charset="-79"/>
                <a:cs typeface="David" panose="020E0502060401010101" pitchFamily="34" charset="-79"/>
              </a:rPr>
              <a:t> </a:t>
            </a:r>
            <a:r>
              <a:rPr lang="he-IL" sz="1600" b="1" dirty="0">
                <a:solidFill>
                  <a:schemeClr val="accent1">
                    <a:lumMod val="75000"/>
                  </a:schemeClr>
                </a:solidFill>
                <a:latin typeface="David" panose="020E0502060401010101" pitchFamily="34" charset="-79"/>
                <a:cs typeface="David" panose="020E0502060401010101" pitchFamily="34" charset="-79"/>
              </a:rPr>
              <a:t>(א) </a:t>
            </a:r>
            <a:r>
              <a:rPr lang="he-IL" sz="1600" dirty="0">
                <a:solidFill>
                  <a:schemeClr val="accent1">
                    <a:lumMod val="75000"/>
                  </a:schemeClr>
                </a:solidFill>
                <a:latin typeface="David" panose="020E0502060401010101" pitchFamily="34" charset="-79"/>
                <a:cs typeface="David" panose="020E0502060401010101" pitchFamily="34" charset="-79"/>
              </a:rPr>
              <a:t>תואר שני רגיל (התמחות בביטחון לאומי)</a:t>
            </a:r>
            <a:r>
              <a:rPr lang="en-US" sz="1600" dirty="0">
                <a:solidFill>
                  <a:schemeClr val="accent1">
                    <a:lumMod val="75000"/>
                  </a:schemeClr>
                </a:solidFill>
                <a:latin typeface="David" panose="020E0502060401010101" pitchFamily="34" charset="-79"/>
                <a:cs typeface="David" panose="020E0502060401010101" pitchFamily="34" charset="-79"/>
              </a:rPr>
              <a:t>;</a:t>
            </a:r>
            <a:r>
              <a:rPr lang="he-IL" sz="1600" dirty="0">
                <a:solidFill>
                  <a:schemeClr val="accent1">
                    <a:lumMod val="75000"/>
                  </a:schemeClr>
                </a:solidFill>
                <a:latin typeface="David" panose="020E0502060401010101" pitchFamily="34" charset="-79"/>
                <a:cs typeface="David" panose="020E0502060401010101" pitchFamily="34" charset="-79"/>
              </a:rPr>
              <a:t> </a:t>
            </a:r>
            <a:r>
              <a:rPr lang="he-IL" sz="1600" b="1" dirty="0">
                <a:solidFill>
                  <a:schemeClr val="accent1">
                    <a:lumMod val="75000"/>
                  </a:schemeClr>
                </a:solidFill>
                <a:latin typeface="David" panose="020E0502060401010101" pitchFamily="34" charset="-79"/>
                <a:cs typeface="David" panose="020E0502060401010101" pitchFamily="34" charset="-79"/>
              </a:rPr>
              <a:t>(ב)</a:t>
            </a:r>
            <a:r>
              <a:rPr lang="he-IL" sz="1600" dirty="0">
                <a:solidFill>
                  <a:schemeClr val="accent1">
                    <a:lumMod val="75000"/>
                  </a:schemeClr>
                </a:solidFill>
                <a:latin typeface="David" panose="020E0502060401010101" pitchFamily="34" charset="-79"/>
                <a:cs typeface="David" panose="020E0502060401010101" pitchFamily="34" charset="-79"/>
              </a:rPr>
              <a:t> תואר שני מחקרי (עם תזה)</a:t>
            </a:r>
            <a:r>
              <a:rPr lang="en-US" sz="1600" dirty="0">
                <a:solidFill>
                  <a:schemeClr val="accent1">
                    <a:lumMod val="75000"/>
                  </a:schemeClr>
                </a:solidFill>
                <a:latin typeface="David" panose="020E0502060401010101" pitchFamily="34" charset="-79"/>
                <a:cs typeface="David" panose="020E0502060401010101" pitchFamily="34" charset="-79"/>
              </a:rPr>
              <a:t>;</a:t>
            </a:r>
            <a:r>
              <a:rPr lang="he-IL" sz="1600" dirty="0">
                <a:solidFill>
                  <a:schemeClr val="accent1">
                    <a:lumMod val="75000"/>
                  </a:schemeClr>
                </a:solidFill>
                <a:latin typeface="David" panose="020E0502060401010101" pitchFamily="34" charset="-79"/>
                <a:cs typeface="David" panose="020E0502060401010101" pitchFamily="34" charset="-79"/>
              </a:rPr>
              <a:t> </a:t>
            </a:r>
            <a:r>
              <a:rPr lang="he-IL" sz="1600" b="1" dirty="0">
                <a:solidFill>
                  <a:schemeClr val="accent1">
                    <a:lumMod val="75000"/>
                  </a:schemeClr>
                </a:solidFill>
                <a:latin typeface="David" panose="020E0502060401010101" pitchFamily="34" charset="-79"/>
                <a:cs typeface="David" panose="020E0502060401010101" pitchFamily="34" charset="-79"/>
              </a:rPr>
              <a:t>(ג) </a:t>
            </a:r>
            <a:r>
              <a:rPr lang="he-IL" sz="1600" dirty="0">
                <a:solidFill>
                  <a:schemeClr val="accent1">
                    <a:lumMod val="75000"/>
                  </a:schemeClr>
                </a:solidFill>
                <a:latin typeface="David" panose="020E0502060401010101" pitchFamily="34" charset="-79"/>
                <a:cs typeface="David" panose="020E0502060401010101" pitchFamily="34" charset="-79"/>
              </a:rPr>
              <a:t>לימודי תעודה</a:t>
            </a:r>
            <a:endParaRPr lang="he-IL" sz="1600" dirty="0">
              <a:solidFill>
                <a:schemeClr val="bg1">
                  <a:lumMod val="75000"/>
                </a:schemeClr>
              </a:solidFill>
              <a:latin typeface="David" panose="020E0502060401010101" pitchFamily="34" charset="-79"/>
              <a:cs typeface="David" panose="020E0502060401010101" pitchFamily="34" charset="-79"/>
            </a:endParaRPr>
          </a:p>
        </p:txBody>
      </p:sp>
      <p:graphicFrame>
        <p:nvGraphicFramePr>
          <p:cNvPr id="5" name="טבלה 4"/>
          <p:cNvGraphicFramePr>
            <a:graphicFrameLocks noGrp="1"/>
          </p:cNvGraphicFramePr>
          <p:nvPr>
            <p:extLst>
              <p:ext uri="{D42A27DB-BD31-4B8C-83A1-F6EECF244321}">
                <p14:modId xmlns:p14="http://schemas.microsoft.com/office/powerpoint/2010/main" val="4823426"/>
              </p:ext>
            </p:extLst>
          </p:nvPr>
        </p:nvGraphicFramePr>
        <p:xfrm>
          <a:off x="452282" y="1742727"/>
          <a:ext cx="11029046" cy="4602480"/>
        </p:xfrm>
        <a:graphic>
          <a:graphicData uri="http://schemas.openxmlformats.org/drawingml/2006/table">
            <a:tbl>
              <a:tblPr rtl="1" firstRow="1" bandRow="1">
                <a:tableStyleId>{5C22544A-7EE6-4342-B048-85BDC9FD1C3A}</a:tableStyleId>
              </a:tblPr>
              <a:tblGrid>
                <a:gridCol w="1325792">
                  <a:extLst>
                    <a:ext uri="{9D8B030D-6E8A-4147-A177-3AD203B41FA5}">
                      <a16:colId xmlns:a16="http://schemas.microsoft.com/office/drawing/2014/main" val="2393984601"/>
                    </a:ext>
                  </a:extLst>
                </a:gridCol>
                <a:gridCol w="3234418">
                  <a:extLst>
                    <a:ext uri="{9D8B030D-6E8A-4147-A177-3AD203B41FA5}">
                      <a16:colId xmlns:a16="http://schemas.microsoft.com/office/drawing/2014/main" val="4115620763"/>
                    </a:ext>
                  </a:extLst>
                </a:gridCol>
                <a:gridCol w="3234418">
                  <a:extLst>
                    <a:ext uri="{9D8B030D-6E8A-4147-A177-3AD203B41FA5}">
                      <a16:colId xmlns:a16="http://schemas.microsoft.com/office/drawing/2014/main" val="808132443"/>
                    </a:ext>
                  </a:extLst>
                </a:gridCol>
                <a:gridCol w="3234418">
                  <a:extLst>
                    <a:ext uri="{9D8B030D-6E8A-4147-A177-3AD203B41FA5}">
                      <a16:colId xmlns:a16="http://schemas.microsoft.com/office/drawing/2014/main" val="2641916249"/>
                    </a:ext>
                  </a:extLst>
                </a:gridCol>
              </a:tblGrid>
              <a:tr h="547882">
                <a:tc>
                  <a:txBody>
                    <a:bodyPr/>
                    <a:lstStyle/>
                    <a:p>
                      <a:pPr algn="ctr" rtl="1"/>
                      <a:r>
                        <a:rPr lang="he-IL" sz="1800" b="1" i="0" kern="1200" dirty="0">
                          <a:solidFill>
                            <a:schemeClr val="lt1"/>
                          </a:solidFill>
                          <a:latin typeface="David" panose="020E0502060401010101" pitchFamily="34" charset="-79"/>
                          <a:ea typeface="+mn-ea"/>
                          <a:cs typeface="David" panose="020E0502060401010101" pitchFamily="34" charset="-79"/>
                        </a:rPr>
                        <a:t>הבוגר</a:t>
                      </a:r>
                    </a:p>
                  </a:txBody>
                  <a:tcPr anchor="ctr"/>
                </a:tc>
                <a:tc>
                  <a:txBody>
                    <a:bodyPr/>
                    <a:lstStyle/>
                    <a:p>
                      <a:pPr algn="ctr" rtl="1"/>
                      <a:r>
                        <a:rPr lang="he-IL" b="1" i="0" dirty="0">
                          <a:latin typeface="David" panose="020E0502060401010101" pitchFamily="34" charset="-79"/>
                          <a:cs typeface="David" panose="020E0502060401010101" pitchFamily="34" charset="-79"/>
                        </a:rPr>
                        <a:t>תואר שני- מסלול </a:t>
                      </a:r>
                      <a:r>
                        <a:rPr lang="he-IL" b="1" i="0" u="sng" dirty="0">
                          <a:latin typeface="David" panose="020E0502060401010101" pitchFamily="34" charset="-79"/>
                          <a:cs typeface="David" panose="020E0502060401010101" pitchFamily="34" charset="-79"/>
                        </a:rPr>
                        <a:t>מרכזי</a:t>
                      </a:r>
                      <a:r>
                        <a:rPr lang="he-IL" b="1" i="0" dirty="0">
                          <a:latin typeface="David" panose="020E0502060401010101" pitchFamily="34" charset="-79"/>
                          <a:cs typeface="David" panose="020E0502060401010101" pitchFamily="34" charset="-79"/>
                        </a:rPr>
                        <a:t> לא-מחקרי </a:t>
                      </a:r>
                      <a:br>
                        <a:rPr lang="en-US" b="1" i="0" dirty="0">
                          <a:latin typeface="David" panose="020E0502060401010101" pitchFamily="34" charset="-79"/>
                          <a:cs typeface="David" panose="020E0502060401010101" pitchFamily="34" charset="-79"/>
                        </a:rPr>
                      </a:br>
                      <a:r>
                        <a:rPr lang="he-IL" b="0" i="0" dirty="0">
                          <a:latin typeface="David" panose="020E0502060401010101" pitchFamily="34" charset="-79"/>
                          <a:cs typeface="David" panose="020E0502060401010101" pitchFamily="34" charset="-79"/>
                        </a:rPr>
                        <a:t>(מגמת ביטחון לאומי)</a:t>
                      </a:r>
                    </a:p>
                  </a:txBody>
                  <a:tcPr anchor="ctr"/>
                </a:tc>
                <a:tc>
                  <a:txBody>
                    <a:bodyPr/>
                    <a:lstStyle/>
                    <a:p>
                      <a:pPr algn="ctr" rtl="1"/>
                      <a:r>
                        <a:rPr lang="he-IL" b="1" i="0" dirty="0">
                          <a:latin typeface="David" panose="020E0502060401010101" pitchFamily="34" charset="-79"/>
                          <a:cs typeface="David" panose="020E0502060401010101" pitchFamily="34" charset="-79"/>
                        </a:rPr>
                        <a:t>תואר שני- מסלול מחקרי </a:t>
                      </a:r>
                      <a:br>
                        <a:rPr lang="en-US" b="1" i="0" dirty="0">
                          <a:latin typeface="David" panose="020E0502060401010101" pitchFamily="34" charset="-79"/>
                          <a:cs typeface="David" panose="020E0502060401010101" pitchFamily="34" charset="-79"/>
                        </a:rPr>
                      </a:br>
                      <a:r>
                        <a:rPr lang="he-IL" b="0" i="0" dirty="0">
                          <a:latin typeface="David" panose="020E0502060401010101" pitchFamily="34" charset="-79"/>
                          <a:cs typeface="David" panose="020E0502060401010101" pitchFamily="34" charset="-79"/>
                        </a:rPr>
                        <a:t>(עם תזה)</a:t>
                      </a:r>
                    </a:p>
                  </a:txBody>
                  <a:tcPr anchor="ctr"/>
                </a:tc>
                <a:tc>
                  <a:txBody>
                    <a:bodyPr/>
                    <a:lstStyle/>
                    <a:p>
                      <a:pPr algn="ctr" rtl="1"/>
                      <a:r>
                        <a:rPr lang="he-IL" b="1" i="0" dirty="0">
                          <a:latin typeface="David" panose="020E0502060401010101" pitchFamily="34" charset="-79"/>
                          <a:cs typeface="David" panose="020E0502060401010101" pitchFamily="34" charset="-79"/>
                        </a:rPr>
                        <a:t>מסלול לימודי תעודה </a:t>
                      </a:r>
                      <a:br>
                        <a:rPr lang="en-US" b="1" i="0" dirty="0">
                          <a:latin typeface="David" panose="020E0502060401010101" pitchFamily="34" charset="-79"/>
                          <a:cs typeface="David" panose="020E0502060401010101" pitchFamily="34" charset="-79"/>
                        </a:rPr>
                      </a:br>
                      <a:r>
                        <a:rPr lang="he-IL" sz="1800" b="0" i="0" kern="1200" dirty="0">
                          <a:solidFill>
                            <a:schemeClr val="lt1"/>
                          </a:solidFill>
                          <a:latin typeface="David" panose="020E0502060401010101" pitchFamily="34" charset="-79"/>
                          <a:ea typeface="+mn-ea"/>
                          <a:cs typeface="David" panose="020E0502060401010101" pitchFamily="34" charset="-79"/>
                        </a:rPr>
                        <a:t>(בוגר מב"ל)</a:t>
                      </a:r>
                    </a:p>
                  </a:txBody>
                  <a:tcPr anchor="ctr"/>
                </a:tc>
                <a:extLst>
                  <a:ext uri="{0D108BD9-81ED-4DB2-BD59-A6C34878D82A}">
                    <a16:rowId xmlns:a16="http://schemas.microsoft.com/office/drawing/2014/main" val="3710406874"/>
                  </a:ext>
                </a:extLst>
              </a:tr>
              <a:tr h="704420">
                <a:tc>
                  <a:txBody>
                    <a:bodyPr/>
                    <a:lstStyle/>
                    <a:p>
                      <a:pPr marL="0" indent="0" algn="ctr" defTabSz="914400" rtl="1" eaLnBrk="1" latinLnBrk="0" hangingPunct="1">
                        <a:buFont typeface="Arial" panose="020B0604020202020204" pitchFamily="34" charset="0"/>
                        <a:buNone/>
                      </a:pPr>
                      <a:r>
                        <a:rPr lang="he-IL" sz="1600" b="0" i="0" kern="1200" dirty="0">
                          <a:solidFill>
                            <a:schemeClr val="dk1"/>
                          </a:solidFill>
                          <a:latin typeface="David" panose="020E0502060401010101" pitchFamily="34" charset="-79"/>
                          <a:ea typeface="+mn-ea"/>
                          <a:cs typeface="David" panose="020E0502060401010101" pitchFamily="34" charset="-79"/>
                        </a:rPr>
                        <a:t>קהל </a:t>
                      </a:r>
                      <a:br>
                        <a:rPr lang="en-US" sz="1600" b="0" i="0" kern="1200" dirty="0">
                          <a:solidFill>
                            <a:schemeClr val="dk1"/>
                          </a:solidFill>
                          <a:latin typeface="David" panose="020E0502060401010101" pitchFamily="34" charset="-79"/>
                          <a:ea typeface="+mn-ea"/>
                          <a:cs typeface="David" panose="020E0502060401010101" pitchFamily="34" charset="-79"/>
                        </a:rPr>
                      </a:br>
                      <a:r>
                        <a:rPr lang="he-IL" sz="1600" b="0" i="0" kern="1200" dirty="0">
                          <a:solidFill>
                            <a:schemeClr val="dk1"/>
                          </a:solidFill>
                          <a:latin typeface="David" panose="020E0502060401010101" pitchFamily="34" charset="-79"/>
                          <a:ea typeface="+mn-ea"/>
                          <a:cs typeface="David" panose="020E0502060401010101" pitchFamily="34" charset="-79"/>
                        </a:rPr>
                        <a:t>היעד</a:t>
                      </a:r>
                    </a:p>
                  </a:txBody>
                  <a:tcPr anchor="ctr"/>
                </a:tc>
                <a:tc>
                  <a:txBody>
                    <a:bodyPr/>
                    <a:lstStyle/>
                    <a:p>
                      <a:pPr marL="176213" indent="-176213" algn="r" defTabSz="914400" rtl="1" eaLnBrk="1" latinLnBrk="0" hangingPunct="1">
                        <a:buFont typeface="Arial" panose="020B0604020202020204" pitchFamily="34" charset="0"/>
                        <a:buChar char="•"/>
                      </a:pPr>
                      <a:r>
                        <a:rPr lang="he-IL" sz="1600" b="0" i="0" kern="1200" dirty="0">
                          <a:solidFill>
                            <a:schemeClr val="dk1"/>
                          </a:solidFill>
                          <a:latin typeface="David" panose="020E0502060401010101" pitchFamily="34" charset="-79"/>
                          <a:ea typeface="+mn-ea"/>
                          <a:cs typeface="David" panose="020E0502060401010101" pitchFamily="34" charset="-79"/>
                        </a:rPr>
                        <a:t>בעלי תואר ראשון בלבד </a:t>
                      </a:r>
                    </a:p>
                    <a:p>
                      <a:pPr marL="176213" indent="-176213" algn="r" defTabSz="914400" rtl="1" eaLnBrk="1" latinLnBrk="0" hangingPunct="1">
                        <a:buFont typeface="Arial" panose="020B0604020202020204" pitchFamily="34" charset="0"/>
                        <a:buChar char="•"/>
                      </a:pPr>
                      <a:r>
                        <a:rPr lang="he-IL" sz="1600" b="0" i="0" kern="1200" dirty="0">
                          <a:solidFill>
                            <a:schemeClr val="dk1"/>
                          </a:solidFill>
                          <a:latin typeface="David" panose="020E0502060401010101" pitchFamily="34" charset="-79"/>
                          <a:ea typeface="+mn-ea"/>
                          <a:cs typeface="David" panose="020E0502060401010101" pitchFamily="34" charset="-79"/>
                        </a:rPr>
                        <a:t>בעלי תואר שני שאינו במדע המדינה</a:t>
                      </a:r>
                    </a:p>
                    <a:p>
                      <a:pPr marL="176213" indent="-176213" algn="r" defTabSz="914400" rtl="1" eaLnBrk="1" latinLnBrk="0" hangingPunct="1">
                        <a:buFont typeface="Arial" panose="020B0604020202020204" pitchFamily="34" charset="0"/>
                        <a:buChar char="•"/>
                      </a:pPr>
                      <a:r>
                        <a:rPr lang="he-IL" sz="1600" b="1" i="0" kern="1200" dirty="0">
                          <a:solidFill>
                            <a:schemeClr val="dk1"/>
                          </a:solidFill>
                          <a:latin typeface="David" panose="020E0502060401010101" pitchFamily="34" charset="-79"/>
                          <a:ea typeface="+mn-ea"/>
                          <a:cs typeface="David" panose="020E0502060401010101" pitchFamily="34" charset="-79"/>
                        </a:rPr>
                        <a:t>90%+</a:t>
                      </a:r>
                      <a:r>
                        <a:rPr lang="he-IL" sz="1600" b="0" i="0" kern="1200" dirty="0">
                          <a:solidFill>
                            <a:schemeClr val="dk1"/>
                          </a:solidFill>
                          <a:latin typeface="David" panose="020E0502060401010101" pitchFamily="34" charset="-79"/>
                          <a:ea typeface="+mn-ea"/>
                          <a:cs typeface="David" panose="020E0502060401010101" pitchFamily="34" charset="-79"/>
                        </a:rPr>
                        <a:t> מחניכי המחזור</a:t>
                      </a:r>
                    </a:p>
                  </a:txBody>
                  <a:tcPr marL="36000" marR="72000"/>
                </a:tc>
                <a:tc>
                  <a:txBody>
                    <a:bodyPr/>
                    <a:lstStyle/>
                    <a:p>
                      <a:pPr marL="176213" indent="-176213" algn="r" defTabSz="914400" rtl="1" eaLnBrk="1" latinLnBrk="0" hangingPunct="1">
                        <a:buFont typeface="Arial" panose="020B0604020202020204" pitchFamily="34" charset="0"/>
                        <a:buChar char="•"/>
                      </a:pPr>
                      <a:r>
                        <a:rPr lang="he-IL" sz="1600" b="0" i="0" kern="1200" dirty="0">
                          <a:solidFill>
                            <a:schemeClr val="dk1"/>
                          </a:solidFill>
                          <a:latin typeface="David" panose="020E0502060401010101" pitchFamily="34" charset="-79"/>
                          <a:ea typeface="+mn-ea"/>
                          <a:cs typeface="David" panose="020E0502060401010101" pitchFamily="34" charset="-79"/>
                        </a:rPr>
                        <a:t>בעלי תואר שני במדע המדינה</a:t>
                      </a:r>
                      <a:r>
                        <a:rPr lang="en-US" sz="1600" b="0" i="0" kern="1200" dirty="0">
                          <a:solidFill>
                            <a:schemeClr val="dk1"/>
                          </a:solidFill>
                          <a:latin typeface="David" panose="020E0502060401010101" pitchFamily="34" charset="-79"/>
                          <a:ea typeface="+mn-ea"/>
                          <a:cs typeface="David" panose="020E0502060401010101" pitchFamily="34" charset="-79"/>
                        </a:rPr>
                        <a:t>/</a:t>
                      </a:r>
                      <a:r>
                        <a:rPr lang="he-IL" sz="1600" b="0" i="0" kern="1200" dirty="0">
                          <a:solidFill>
                            <a:schemeClr val="dk1"/>
                          </a:solidFill>
                          <a:latin typeface="David" panose="020E0502060401010101" pitchFamily="34" charset="-79"/>
                          <a:ea typeface="+mn-ea"/>
                          <a:cs typeface="David" panose="020E0502060401010101" pitchFamily="34" charset="-79"/>
                        </a:rPr>
                        <a:t>ממשל</a:t>
                      </a:r>
                    </a:p>
                    <a:p>
                      <a:pPr marL="176213" indent="-176213" algn="r" defTabSz="914400" rtl="1" eaLnBrk="1" latinLnBrk="0" hangingPunct="1">
                        <a:buFont typeface="Arial" panose="020B0604020202020204" pitchFamily="34" charset="0"/>
                        <a:buChar char="•"/>
                      </a:pPr>
                      <a:r>
                        <a:rPr lang="he-IL" sz="1600" b="0" i="0" kern="1200" dirty="0">
                          <a:solidFill>
                            <a:schemeClr val="dk1"/>
                          </a:solidFill>
                          <a:latin typeface="David" panose="020E0502060401010101" pitchFamily="34" charset="-79"/>
                          <a:ea typeface="+mn-ea"/>
                          <a:cs typeface="David" panose="020E0502060401010101" pitchFamily="34" charset="-79"/>
                        </a:rPr>
                        <a:t>בעלי יכולות</a:t>
                      </a:r>
                      <a:r>
                        <a:rPr lang="en-US" sz="1600" b="0" i="0" kern="1200" dirty="0">
                          <a:solidFill>
                            <a:schemeClr val="dk1"/>
                          </a:solidFill>
                          <a:latin typeface="David" panose="020E0502060401010101" pitchFamily="34" charset="-79"/>
                          <a:ea typeface="+mn-ea"/>
                          <a:cs typeface="David" panose="020E0502060401010101" pitchFamily="34" charset="-79"/>
                        </a:rPr>
                        <a:t>/</a:t>
                      </a:r>
                      <a:r>
                        <a:rPr lang="he-IL" sz="1600" b="0" i="0" kern="1200" dirty="0">
                          <a:solidFill>
                            <a:schemeClr val="dk1"/>
                          </a:solidFill>
                          <a:latin typeface="David" panose="020E0502060401010101" pitchFamily="34" charset="-79"/>
                          <a:ea typeface="+mn-ea"/>
                          <a:cs typeface="David" panose="020E0502060401010101" pitchFamily="34" charset="-79"/>
                        </a:rPr>
                        <a:t>שאיפות מחקריות (דוק')</a:t>
                      </a:r>
                    </a:p>
                    <a:p>
                      <a:pPr marL="176213" indent="-176213" algn="r" defTabSz="914400" rtl="1" eaLnBrk="1" latinLnBrk="0" hangingPunct="1">
                        <a:buFont typeface="Arial" panose="020B0604020202020204" pitchFamily="34" charset="0"/>
                        <a:buChar char="•"/>
                      </a:pPr>
                      <a:r>
                        <a:rPr lang="he-IL" sz="1600" b="1" i="0" kern="1200" dirty="0">
                          <a:solidFill>
                            <a:schemeClr val="dk1"/>
                          </a:solidFill>
                          <a:latin typeface="David" panose="020E0502060401010101" pitchFamily="34" charset="-79"/>
                          <a:ea typeface="+mn-ea"/>
                          <a:cs typeface="David" panose="020E0502060401010101" pitchFamily="34" charset="-79"/>
                        </a:rPr>
                        <a:t>עד 6 </a:t>
                      </a:r>
                      <a:r>
                        <a:rPr lang="he-IL" sz="1600" b="0" i="0" kern="1200" dirty="0">
                          <a:solidFill>
                            <a:schemeClr val="dk1"/>
                          </a:solidFill>
                          <a:latin typeface="David" panose="020E0502060401010101" pitchFamily="34" charset="-79"/>
                          <a:ea typeface="+mn-ea"/>
                          <a:cs typeface="David" panose="020E0502060401010101" pitchFamily="34" charset="-79"/>
                        </a:rPr>
                        <a:t>חניכים במחזור</a:t>
                      </a:r>
                    </a:p>
                  </a:txBody>
                  <a:tcPr marL="36000" marR="72000"/>
                </a:tc>
                <a:tc>
                  <a:txBody>
                    <a:bodyPr/>
                    <a:lstStyle/>
                    <a:p>
                      <a:pPr marL="176213" indent="-176213" algn="r" defTabSz="914400" rtl="1" eaLnBrk="1" latinLnBrk="0" hangingPunct="1">
                        <a:buFont typeface="Arial" panose="020B0604020202020204" pitchFamily="34" charset="0"/>
                        <a:buChar char="•"/>
                      </a:pPr>
                      <a:r>
                        <a:rPr lang="he-IL" sz="1600" b="0" i="0" kern="1200" dirty="0">
                          <a:solidFill>
                            <a:schemeClr val="dk1"/>
                          </a:solidFill>
                          <a:latin typeface="David" panose="020E0502060401010101" pitchFamily="34" charset="-79"/>
                          <a:ea typeface="+mn-ea"/>
                          <a:cs typeface="David" panose="020E0502060401010101" pitchFamily="34" charset="-79"/>
                        </a:rPr>
                        <a:t>לחניכים </a:t>
                      </a:r>
                      <a:r>
                        <a:rPr lang="he-IL" sz="1600" b="0" i="0" u="sng" kern="1200" dirty="0">
                          <a:solidFill>
                            <a:schemeClr val="dk1"/>
                          </a:solidFill>
                          <a:latin typeface="David" panose="020E0502060401010101" pitchFamily="34" charset="-79"/>
                          <a:ea typeface="+mn-ea"/>
                          <a:cs typeface="David" panose="020E0502060401010101" pitchFamily="34" charset="-79"/>
                        </a:rPr>
                        <a:t>עם תואר שני </a:t>
                      </a:r>
                      <a:r>
                        <a:rPr lang="he-IL" sz="1600" b="0" i="0" kern="1200" dirty="0">
                          <a:solidFill>
                            <a:schemeClr val="dk1"/>
                          </a:solidFill>
                          <a:latin typeface="David" panose="020E0502060401010101" pitchFamily="34" charset="-79"/>
                          <a:ea typeface="+mn-ea"/>
                          <a:cs typeface="David" panose="020E0502060401010101" pitchFamily="34" charset="-79"/>
                        </a:rPr>
                        <a:t>רלוונטי!</a:t>
                      </a:r>
                    </a:p>
                    <a:p>
                      <a:pPr marL="176213" indent="-176213" algn="r" defTabSz="914400" rtl="1" eaLnBrk="1" latinLnBrk="0" hangingPunct="1">
                        <a:buFont typeface="Arial" panose="020B0604020202020204" pitchFamily="34" charset="0"/>
                        <a:buChar char="•"/>
                      </a:pPr>
                      <a:r>
                        <a:rPr lang="he-IL" sz="1600" b="0" i="0" kern="1200" dirty="0">
                          <a:solidFill>
                            <a:schemeClr val="dk1"/>
                          </a:solidFill>
                          <a:latin typeface="David" panose="020E0502060401010101" pitchFamily="34" charset="-79"/>
                          <a:ea typeface="+mn-ea"/>
                          <a:cs typeface="David" panose="020E0502060401010101" pitchFamily="34" charset="-79"/>
                        </a:rPr>
                        <a:t>עמוסים במיוחד (</a:t>
                      </a:r>
                      <a:r>
                        <a:rPr lang="he-IL" sz="1600" b="0" i="0" kern="1200" dirty="0" err="1">
                          <a:solidFill>
                            <a:schemeClr val="dk1"/>
                          </a:solidFill>
                          <a:latin typeface="David" panose="020E0502060401010101" pitchFamily="34" charset="-79"/>
                          <a:ea typeface="+mn-ea"/>
                          <a:cs typeface="David" panose="020E0502060401010101" pitchFamily="34" charset="-79"/>
                        </a:rPr>
                        <a:t>תו"כ</a:t>
                      </a:r>
                      <a:r>
                        <a:rPr lang="he-IL" sz="1600" b="0" i="0" kern="1200" dirty="0">
                          <a:solidFill>
                            <a:schemeClr val="dk1"/>
                          </a:solidFill>
                          <a:latin typeface="David" panose="020E0502060401010101" pitchFamily="34" charset="-79"/>
                          <a:ea typeface="+mn-ea"/>
                          <a:cs typeface="David" panose="020E0502060401010101" pitchFamily="34" charset="-79"/>
                        </a:rPr>
                        <a:t> תפקיד)</a:t>
                      </a:r>
                    </a:p>
                    <a:p>
                      <a:pPr marL="176213" indent="-176213" algn="r" defTabSz="914400" rtl="1" eaLnBrk="1" latinLnBrk="0" hangingPunct="1">
                        <a:buFont typeface="Arial" panose="020B0604020202020204" pitchFamily="34" charset="0"/>
                        <a:buChar char="•"/>
                      </a:pPr>
                      <a:r>
                        <a:rPr lang="he-IL" sz="1600" b="1" i="0" kern="1200" dirty="0">
                          <a:solidFill>
                            <a:schemeClr val="dk1"/>
                          </a:solidFill>
                          <a:latin typeface="David" panose="020E0502060401010101" pitchFamily="34" charset="-79"/>
                          <a:ea typeface="+mn-ea"/>
                          <a:cs typeface="David" panose="020E0502060401010101" pitchFamily="34" charset="-79"/>
                        </a:rPr>
                        <a:t>בודדים</a:t>
                      </a:r>
                      <a:r>
                        <a:rPr lang="he-IL" sz="1600" b="0" i="0" kern="1200" dirty="0">
                          <a:solidFill>
                            <a:schemeClr val="dk1"/>
                          </a:solidFill>
                          <a:latin typeface="David" panose="020E0502060401010101" pitchFamily="34" charset="-79"/>
                          <a:ea typeface="+mn-ea"/>
                          <a:cs typeface="David" panose="020E0502060401010101" pitchFamily="34" charset="-79"/>
                        </a:rPr>
                        <a:t> כחריגים</a:t>
                      </a:r>
                    </a:p>
                  </a:txBody>
                  <a:tcPr marL="36000" marR="72000"/>
                </a:tc>
                <a:extLst>
                  <a:ext uri="{0D108BD9-81ED-4DB2-BD59-A6C34878D82A}">
                    <a16:rowId xmlns:a16="http://schemas.microsoft.com/office/drawing/2014/main" val="3694368200"/>
                  </a:ext>
                </a:extLst>
              </a:tr>
              <a:tr h="704420">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1600" b="0" i="0" kern="1200" dirty="0">
                          <a:solidFill>
                            <a:schemeClr val="dk1"/>
                          </a:solidFill>
                          <a:latin typeface="David" panose="020E0502060401010101" pitchFamily="34" charset="-79"/>
                          <a:ea typeface="+mn-ea"/>
                          <a:cs typeface="David" panose="020E0502060401010101" pitchFamily="34" charset="-79"/>
                        </a:rPr>
                        <a:t>השפעות </a:t>
                      </a:r>
                      <a:br>
                        <a:rPr lang="en-US" sz="1600" b="0" i="0" kern="1200" dirty="0">
                          <a:solidFill>
                            <a:schemeClr val="dk1"/>
                          </a:solidFill>
                          <a:latin typeface="David" panose="020E0502060401010101" pitchFamily="34" charset="-79"/>
                          <a:ea typeface="+mn-ea"/>
                          <a:cs typeface="David" panose="020E0502060401010101" pitchFamily="34" charset="-79"/>
                        </a:rPr>
                      </a:br>
                      <a:r>
                        <a:rPr lang="he-IL" sz="1600" b="0" i="0" kern="1200" dirty="0">
                          <a:solidFill>
                            <a:schemeClr val="dk1"/>
                          </a:solidFill>
                          <a:latin typeface="David" panose="020E0502060401010101" pitchFamily="34" charset="-79"/>
                          <a:ea typeface="+mn-ea"/>
                          <a:cs typeface="David" panose="020E0502060401010101" pitchFamily="34" charset="-79"/>
                        </a:rPr>
                        <a:t>רחבות</a:t>
                      </a:r>
                      <a:r>
                        <a:rPr lang="en-US" sz="1600" b="0" i="0" kern="1200" dirty="0">
                          <a:solidFill>
                            <a:schemeClr val="dk1"/>
                          </a:solidFill>
                          <a:latin typeface="David" panose="020E0502060401010101" pitchFamily="34" charset="-79"/>
                          <a:ea typeface="+mn-ea"/>
                          <a:cs typeface="David" panose="020E0502060401010101" pitchFamily="34" charset="-79"/>
                        </a:rPr>
                        <a:t>/</a:t>
                      </a:r>
                      <a:r>
                        <a:rPr lang="he-IL" sz="1600" b="0" i="0" kern="1200" dirty="0">
                          <a:solidFill>
                            <a:schemeClr val="dk1"/>
                          </a:solidFill>
                          <a:latin typeface="David" panose="020E0502060401010101" pitchFamily="34" charset="-79"/>
                          <a:ea typeface="+mn-ea"/>
                          <a:cs typeface="David" panose="020E0502060401010101" pitchFamily="34" charset="-79"/>
                        </a:rPr>
                        <a:t> סיכונים</a:t>
                      </a:r>
                    </a:p>
                  </a:txBody>
                  <a:tcPr anchor="ctr"/>
                </a:tc>
                <a:tc>
                  <a:txBody>
                    <a:bodyPr/>
                    <a:lstStyle/>
                    <a:p>
                      <a:pPr marL="176213" marR="0" lvl="0" indent="-176213"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he-IL" sz="1600" b="0" i="0" kern="1200" dirty="0">
                          <a:solidFill>
                            <a:schemeClr val="dk1"/>
                          </a:solidFill>
                          <a:latin typeface="David" panose="020E0502060401010101" pitchFamily="34" charset="-79"/>
                          <a:ea typeface="+mn-ea"/>
                          <a:cs typeface="David" panose="020E0502060401010101" pitchFamily="34" charset="-79"/>
                        </a:rPr>
                        <a:t>ריבוי מסלולים- פגיעה בלכידות הכיתה</a:t>
                      </a:r>
                    </a:p>
                  </a:txBody>
                  <a:tcPr marL="36000" marR="72000"/>
                </a:tc>
                <a:tc>
                  <a:txBody>
                    <a:bodyPr/>
                    <a:lstStyle/>
                    <a:p>
                      <a:pPr marL="176213" indent="-176213" algn="r" defTabSz="914400" rtl="1" eaLnBrk="1" latinLnBrk="0" hangingPunct="1">
                        <a:buFont typeface="Arial" panose="020B0604020202020204" pitchFamily="34" charset="0"/>
                        <a:buChar char="•"/>
                      </a:pPr>
                      <a:r>
                        <a:rPr lang="he-IL" sz="1600" b="1" i="0" kern="1200" dirty="0">
                          <a:solidFill>
                            <a:schemeClr val="dk1"/>
                          </a:solidFill>
                          <a:latin typeface="David" panose="020E0502060401010101" pitchFamily="34" charset="-79"/>
                          <a:ea typeface="+mn-ea"/>
                          <a:cs typeface="David" panose="020E0502060401010101" pitchFamily="34" charset="-79"/>
                        </a:rPr>
                        <a:t>מיקוד יתר בתזה </a:t>
                      </a:r>
                      <a:r>
                        <a:rPr lang="he-IL" sz="1600" b="0" i="0" kern="1200" dirty="0">
                          <a:solidFill>
                            <a:schemeClr val="dk1"/>
                          </a:solidFill>
                          <a:latin typeface="David" panose="020E0502060401010101" pitchFamily="34" charset="-79"/>
                          <a:ea typeface="+mn-ea"/>
                          <a:cs typeface="David" panose="020E0502060401010101" pitchFamily="34" charset="-79"/>
                        </a:rPr>
                        <a:t>על חשבון תוכן אחר</a:t>
                      </a:r>
                    </a:p>
                    <a:p>
                      <a:pPr marL="176213" indent="-176213" algn="r" defTabSz="914400" rtl="1" eaLnBrk="1" latinLnBrk="0" hangingPunct="1">
                        <a:buFont typeface="Arial" panose="020B0604020202020204" pitchFamily="34" charset="0"/>
                        <a:buChar char="•"/>
                      </a:pPr>
                      <a:r>
                        <a:rPr lang="he-IL" sz="1600" b="0" i="0" kern="1200" dirty="0">
                          <a:solidFill>
                            <a:schemeClr val="dk1"/>
                          </a:solidFill>
                          <a:latin typeface="David" panose="020E0502060401010101" pitchFamily="34" charset="-79"/>
                          <a:ea typeface="+mn-ea"/>
                          <a:cs typeface="David" panose="020E0502060401010101" pitchFamily="34" charset="-79"/>
                        </a:rPr>
                        <a:t>נשירה </a:t>
                      </a:r>
                      <a:r>
                        <a:rPr lang="he-IL" sz="1600" b="0" i="0" kern="1200" dirty="0" err="1">
                          <a:solidFill>
                            <a:schemeClr val="dk1"/>
                          </a:solidFill>
                          <a:latin typeface="David" panose="020E0502060401010101" pitchFamily="34" charset="-79"/>
                          <a:ea typeface="+mn-ea"/>
                          <a:cs typeface="David" panose="020E0502060401010101" pitchFamily="34" charset="-79"/>
                        </a:rPr>
                        <a:t>תו"כ</a:t>
                      </a:r>
                      <a:r>
                        <a:rPr lang="he-IL" sz="1600" b="0" i="0" kern="1200" dirty="0">
                          <a:solidFill>
                            <a:schemeClr val="dk1"/>
                          </a:solidFill>
                          <a:latin typeface="David" panose="020E0502060401010101" pitchFamily="34" charset="-79"/>
                          <a:ea typeface="+mn-ea"/>
                          <a:cs typeface="David" panose="020E0502060401010101" pitchFamily="34" charset="-79"/>
                        </a:rPr>
                        <a:t> השנה לתואר שני רגיל</a:t>
                      </a:r>
                    </a:p>
                    <a:p>
                      <a:pPr marL="176213" indent="-176213" algn="r" defTabSz="914400" rtl="1" eaLnBrk="1" latinLnBrk="0" hangingPunct="1">
                        <a:buFont typeface="Arial" panose="020B0604020202020204" pitchFamily="34" charset="0"/>
                        <a:buChar char="•"/>
                      </a:pPr>
                      <a:r>
                        <a:rPr lang="he-IL" sz="1600" b="0" i="0" kern="1200" dirty="0">
                          <a:solidFill>
                            <a:schemeClr val="dk1"/>
                          </a:solidFill>
                          <a:latin typeface="David" panose="020E0502060401010101" pitchFamily="34" charset="-79"/>
                          <a:ea typeface="+mn-ea"/>
                          <a:cs typeface="David" panose="020E0502060401010101" pitchFamily="34" charset="-79"/>
                        </a:rPr>
                        <a:t>נדרשות פחות נ"ז (36&lt;) למסלול תזה</a:t>
                      </a:r>
                    </a:p>
                  </a:txBody>
                  <a:tcPr marL="36000" marR="72000"/>
                </a:tc>
                <a:tc>
                  <a:txBody>
                    <a:bodyPr/>
                    <a:lstStyle/>
                    <a:p>
                      <a:pPr marL="176213" indent="-176213" algn="r" defTabSz="914400" rtl="1" eaLnBrk="1" latinLnBrk="0" hangingPunct="1">
                        <a:buFont typeface="Arial" panose="020B0604020202020204" pitchFamily="34" charset="0"/>
                        <a:buChar char="•"/>
                      </a:pPr>
                      <a:r>
                        <a:rPr lang="he-IL" sz="1600" b="0" i="0" kern="1200" dirty="0">
                          <a:solidFill>
                            <a:schemeClr val="dk1"/>
                          </a:solidFill>
                          <a:latin typeface="David" panose="020E0502060401010101" pitchFamily="34" charset="-79"/>
                          <a:ea typeface="+mn-ea"/>
                          <a:cs typeface="David" panose="020E0502060401010101" pitchFamily="34" charset="-79"/>
                        </a:rPr>
                        <a:t>חוסר מחויבות כלפי התוכן האקדמי ו'זליגה' לתחומים אחרים</a:t>
                      </a:r>
                    </a:p>
                  </a:txBody>
                  <a:tcPr marL="36000" marR="72000"/>
                </a:tc>
                <a:extLst>
                  <a:ext uri="{0D108BD9-81ED-4DB2-BD59-A6C34878D82A}">
                    <a16:rowId xmlns:a16="http://schemas.microsoft.com/office/drawing/2014/main" val="3827932943"/>
                  </a:ext>
                </a:extLst>
              </a:tr>
              <a:tr h="495703">
                <a:tc>
                  <a:txBody>
                    <a:bodyPr/>
                    <a:lstStyle/>
                    <a:p>
                      <a:pPr algn="ctr" rtl="1"/>
                      <a:r>
                        <a:rPr lang="he-IL" sz="1600" b="0" i="0" kern="1200" dirty="0">
                          <a:solidFill>
                            <a:schemeClr val="dk1"/>
                          </a:solidFill>
                          <a:latin typeface="David" panose="020E0502060401010101" pitchFamily="34" charset="-79"/>
                          <a:ea typeface="+mn-ea"/>
                          <a:cs typeface="David" panose="020E0502060401010101" pitchFamily="34" charset="-79"/>
                        </a:rPr>
                        <a:t>האתגר</a:t>
                      </a:r>
                    </a:p>
                  </a:txBody>
                  <a:tcPr anchor="ctr"/>
                </a:tc>
                <a:tc>
                  <a:txBody>
                    <a:bodyPr/>
                    <a:lstStyle/>
                    <a:p>
                      <a:pPr marL="176213" indent="-176213" algn="r" defTabSz="914400" rtl="1" eaLnBrk="1" latinLnBrk="0" hangingPunct="1">
                        <a:buFont typeface="Arial" panose="020B0604020202020204" pitchFamily="34" charset="0"/>
                        <a:buChar char="•"/>
                      </a:pPr>
                      <a:r>
                        <a:rPr lang="he-IL" sz="1600" b="0" i="0" kern="1200" dirty="0">
                          <a:solidFill>
                            <a:schemeClr val="dk1"/>
                          </a:solidFill>
                          <a:latin typeface="David" panose="020E0502060401010101" pitchFamily="34" charset="-79"/>
                          <a:ea typeface="+mn-ea"/>
                          <a:cs typeface="David" panose="020E0502060401010101" pitchFamily="34" charset="-79"/>
                        </a:rPr>
                        <a:t>קיום תואר שני </a:t>
                      </a:r>
                      <a:r>
                        <a:rPr lang="he-IL" sz="1600" b="1" i="0" kern="1200" dirty="0">
                          <a:solidFill>
                            <a:schemeClr val="dk1"/>
                          </a:solidFill>
                          <a:latin typeface="David" panose="020E0502060401010101" pitchFamily="34" charset="-79"/>
                          <a:ea typeface="+mn-ea"/>
                          <a:cs typeface="David" panose="020E0502060401010101" pitchFamily="34" charset="-79"/>
                        </a:rPr>
                        <a:t>בהתמחות אחרת </a:t>
                      </a:r>
                      <a:r>
                        <a:rPr lang="he-IL" sz="1600" b="0" i="0" kern="1200" dirty="0">
                          <a:solidFill>
                            <a:schemeClr val="dk1"/>
                          </a:solidFill>
                          <a:latin typeface="David" panose="020E0502060401010101" pitchFamily="34" charset="-79"/>
                          <a:ea typeface="+mn-ea"/>
                          <a:cs typeface="David" panose="020E0502060401010101" pitchFamily="34" charset="-79"/>
                        </a:rPr>
                        <a:t>דוג' </a:t>
                      </a:r>
                      <a:r>
                        <a:rPr lang="he-IL" sz="1600" b="0" i="0" u="sng" kern="1200" dirty="0">
                          <a:solidFill>
                            <a:schemeClr val="dk1"/>
                          </a:solidFill>
                          <a:latin typeface="David" panose="020E0502060401010101" pitchFamily="34" charset="-79"/>
                          <a:ea typeface="+mn-ea"/>
                          <a:cs typeface="David" panose="020E0502060401010101" pitchFamily="34" charset="-79"/>
                        </a:rPr>
                        <a:t>מנהל ציבורי </a:t>
                      </a:r>
                      <a:r>
                        <a:rPr lang="he-IL" sz="1600" b="0" i="0" kern="1200" dirty="0">
                          <a:solidFill>
                            <a:schemeClr val="dk1"/>
                          </a:solidFill>
                          <a:latin typeface="David" panose="020E0502060401010101" pitchFamily="34" charset="-79"/>
                          <a:ea typeface="+mn-ea"/>
                          <a:cs typeface="David" panose="020E0502060401010101" pitchFamily="34" charset="-79"/>
                        </a:rPr>
                        <a:t>{דורש מיפוי הצורך}</a:t>
                      </a:r>
                    </a:p>
                  </a:txBody>
                  <a:tcPr marL="36000" marR="72000"/>
                </a:tc>
                <a:tc>
                  <a:txBody>
                    <a:bodyPr/>
                    <a:lstStyle/>
                    <a:p>
                      <a:pPr marL="176213" indent="-176213" algn="r" defTabSz="914400" rtl="1" eaLnBrk="1" latinLnBrk="0" hangingPunct="1">
                        <a:buFont typeface="Arial" panose="020B0604020202020204" pitchFamily="34" charset="0"/>
                        <a:buChar char="•"/>
                      </a:pPr>
                      <a:r>
                        <a:rPr lang="he-IL" sz="1600" b="0" i="0" kern="1200" dirty="0">
                          <a:solidFill>
                            <a:schemeClr val="dk1"/>
                          </a:solidFill>
                          <a:latin typeface="David" panose="020E0502060401010101" pitchFamily="34" charset="-79"/>
                          <a:ea typeface="+mn-ea"/>
                          <a:cs typeface="David" panose="020E0502060401010101" pitchFamily="34" charset="-79"/>
                        </a:rPr>
                        <a:t>הצעת המחקר מהווה עבודה השנתית</a:t>
                      </a:r>
                    </a:p>
                    <a:p>
                      <a:pPr marL="176213" indent="-176213" algn="r" defTabSz="914400" rtl="1" eaLnBrk="1" latinLnBrk="0" hangingPunct="1">
                        <a:buFont typeface="Arial" panose="020B0604020202020204" pitchFamily="34" charset="0"/>
                        <a:buChar char="•"/>
                      </a:pPr>
                      <a:r>
                        <a:rPr lang="he-IL" sz="1600" b="0" i="0" kern="1200" dirty="0">
                          <a:solidFill>
                            <a:schemeClr val="dk1"/>
                          </a:solidFill>
                          <a:latin typeface="David" panose="020E0502060401010101" pitchFamily="34" charset="-79"/>
                          <a:ea typeface="+mn-ea"/>
                          <a:cs typeface="David" panose="020E0502060401010101" pitchFamily="34" charset="-79"/>
                        </a:rPr>
                        <a:t>סיום התזה בזמן</a:t>
                      </a:r>
                      <a:r>
                        <a:rPr lang="en-US" sz="1600" b="0" i="0" kern="1200" dirty="0">
                          <a:solidFill>
                            <a:schemeClr val="dk1"/>
                          </a:solidFill>
                          <a:latin typeface="David" panose="020E0502060401010101" pitchFamily="34" charset="-79"/>
                          <a:ea typeface="+mn-ea"/>
                          <a:cs typeface="David" panose="020E0502060401010101" pitchFamily="34" charset="-79"/>
                        </a:rPr>
                        <a:t>/</a:t>
                      </a:r>
                      <a:r>
                        <a:rPr lang="he-IL" sz="1600" b="0" i="0" kern="1200" dirty="0">
                          <a:solidFill>
                            <a:schemeClr val="dk1"/>
                          </a:solidFill>
                          <a:latin typeface="David" panose="020E0502060401010101" pitchFamily="34" charset="-79"/>
                          <a:ea typeface="+mn-ea"/>
                          <a:cs typeface="David" panose="020E0502060401010101" pitchFamily="34" charset="-79"/>
                        </a:rPr>
                        <a:t>בשנה העוקבת</a:t>
                      </a:r>
                    </a:p>
                  </a:txBody>
                  <a:tcPr marL="36000" marR="72000"/>
                </a:tc>
                <a:tc>
                  <a:txBody>
                    <a:bodyPr/>
                    <a:lstStyle/>
                    <a:p>
                      <a:pPr marL="176213" indent="-176213" algn="r" defTabSz="914400" rtl="1" eaLnBrk="1" latinLnBrk="0" hangingPunct="1">
                        <a:buFont typeface="Arial" panose="020B0604020202020204" pitchFamily="34" charset="0"/>
                        <a:buChar char="•"/>
                      </a:pPr>
                      <a:r>
                        <a:rPr lang="he-IL" sz="1600" b="0" i="0" kern="1200" dirty="0">
                          <a:solidFill>
                            <a:schemeClr val="dk1"/>
                          </a:solidFill>
                          <a:latin typeface="David" panose="020E0502060401010101" pitchFamily="34" charset="-79"/>
                          <a:ea typeface="+mn-ea"/>
                          <a:cs typeface="David" panose="020E0502060401010101" pitchFamily="34" charset="-79"/>
                        </a:rPr>
                        <a:t>ליווי חניכים עם </a:t>
                      </a:r>
                      <a:r>
                        <a:rPr lang="he-IL" sz="1600" b="0" i="0" kern="1200" dirty="0" err="1">
                          <a:solidFill>
                            <a:schemeClr val="dk1"/>
                          </a:solidFill>
                          <a:latin typeface="David" panose="020E0502060401010101" pitchFamily="34" charset="-79"/>
                          <a:ea typeface="+mn-ea"/>
                          <a:cs typeface="David" panose="020E0502060401010101" pitchFamily="34" charset="-79"/>
                        </a:rPr>
                        <a:t>מנמ"ש</a:t>
                      </a:r>
                      <a:r>
                        <a:rPr lang="he-IL" sz="1600" b="0" i="0" kern="1200" dirty="0">
                          <a:solidFill>
                            <a:schemeClr val="dk1"/>
                          </a:solidFill>
                          <a:latin typeface="David" panose="020E0502060401010101" pitchFamily="34" charset="-79"/>
                          <a:ea typeface="+mn-ea"/>
                          <a:cs typeface="David" panose="020E0502060401010101" pitchFamily="34" charset="-79"/>
                        </a:rPr>
                        <a:t> וללא תואר שני בלימודים </a:t>
                      </a:r>
                      <a:r>
                        <a:rPr lang="he-IL" sz="1600" b="0" i="0" kern="1200" dirty="0" err="1">
                          <a:solidFill>
                            <a:schemeClr val="dk1"/>
                          </a:solidFill>
                          <a:latin typeface="David" panose="020E0502060401010101" pitchFamily="34" charset="-79"/>
                          <a:ea typeface="+mn-ea"/>
                          <a:cs typeface="David" panose="020E0502060401010101" pitchFamily="34" charset="-79"/>
                        </a:rPr>
                        <a:t>במב"ל</a:t>
                      </a:r>
                      <a:r>
                        <a:rPr lang="he-IL" sz="1600" b="0" i="0" kern="1200" dirty="0">
                          <a:solidFill>
                            <a:schemeClr val="dk1"/>
                          </a:solidFill>
                          <a:latin typeface="David" panose="020E0502060401010101" pitchFamily="34" charset="-79"/>
                          <a:ea typeface="+mn-ea"/>
                          <a:cs typeface="David" panose="020E0502060401010101" pitchFamily="34" charset="-79"/>
                        </a:rPr>
                        <a:t> (נלחמים על כל חניך)</a:t>
                      </a:r>
                    </a:p>
                  </a:txBody>
                  <a:tcPr marL="36000" marR="72000"/>
                </a:tc>
                <a:extLst>
                  <a:ext uri="{0D108BD9-81ED-4DB2-BD59-A6C34878D82A}">
                    <a16:rowId xmlns:a16="http://schemas.microsoft.com/office/drawing/2014/main" val="3647460606"/>
                  </a:ext>
                </a:extLst>
              </a:tr>
              <a:tr h="495703">
                <a:tc>
                  <a:txBody>
                    <a:bodyPr/>
                    <a:lstStyle/>
                    <a:p>
                      <a:pPr algn="ctr" rtl="1"/>
                      <a:r>
                        <a:rPr lang="he-IL" sz="1600" b="0" i="0" kern="1200" dirty="0">
                          <a:solidFill>
                            <a:schemeClr val="dk1"/>
                          </a:solidFill>
                          <a:latin typeface="David" panose="020E0502060401010101" pitchFamily="34" charset="-79"/>
                          <a:ea typeface="+mn-ea"/>
                          <a:cs typeface="David" panose="020E0502060401010101" pitchFamily="34" charset="-79"/>
                        </a:rPr>
                        <a:t>תוכן נוסף</a:t>
                      </a:r>
                    </a:p>
                  </a:txBody>
                  <a:tcPr anchor="ctr"/>
                </a:tc>
                <a:tc>
                  <a:txBody>
                    <a:bodyPr/>
                    <a:lstStyle/>
                    <a:p>
                      <a:pPr marL="176213" indent="-176213" algn="r" defTabSz="914400" rtl="1" eaLnBrk="1" latinLnBrk="0" hangingPunct="1">
                        <a:buFont typeface="Arial" panose="020B0604020202020204" pitchFamily="34" charset="0"/>
                        <a:buChar char="•"/>
                      </a:pPr>
                      <a:r>
                        <a:rPr lang="he-IL" sz="1600" b="0" i="0" kern="1200" dirty="0">
                          <a:solidFill>
                            <a:schemeClr val="dk1"/>
                          </a:solidFill>
                          <a:latin typeface="David" panose="020E0502060401010101" pitchFamily="34" charset="-79"/>
                          <a:ea typeface="+mn-ea"/>
                          <a:cs typeface="David" panose="020E0502060401010101" pitchFamily="34" charset="-79"/>
                        </a:rPr>
                        <a:t>התמחות אחרת- נדרש מבחר </a:t>
                      </a:r>
                      <a:r>
                        <a:rPr lang="he-IL" sz="1600" b="1" i="0" kern="1200" dirty="0">
                          <a:solidFill>
                            <a:schemeClr val="dk1"/>
                          </a:solidFill>
                          <a:latin typeface="David" panose="020E0502060401010101" pitchFamily="34" charset="-79"/>
                          <a:ea typeface="+mn-ea"/>
                          <a:cs typeface="David" panose="020E0502060401010101" pitchFamily="34" charset="-79"/>
                        </a:rPr>
                        <a:t>קורסי בחירה </a:t>
                      </a:r>
                      <a:r>
                        <a:rPr lang="he-IL" sz="1600" b="0" i="0" kern="1200" dirty="0">
                          <a:solidFill>
                            <a:schemeClr val="dk1"/>
                          </a:solidFill>
                          <a:latin typeface="David" panose="020E0502060401010101" pitchFamily="34" charset="-79"/>
                          <a:ea typeface="+mn-ea"/>
                          <a:cs typeface="David" panose="020E0502060401010101" pitchFamily="34" charset="-79"/>
                        </a:rPr>
                        <a:t>(כ- 4 קורסים)</a:t>
                      </a:r>
                    </a:p>
                  </a:txBody>
                  <a:tcPr marL="36000" marR="72000"/>
                </a:tc>
                <a:tc>
                  <a:txBody>
                    <a:bodyPr/>
                    <a:lstStyle/>
                    <a:p>
                      <a:pPr marL="176213" indent="-176213" algn="r" defTabSz="914400" rtl="1" eaLnBrk="1" latinLnBrk="0" hangingPunct="1">
                        <a:buFont typeface="Arial" panose="020B0604020202020204" pitchFamily="34" charset="0"/>
                        <a:buChar char="•"/>
                      </a:pPr>
                      <a:r>
                        <a:rPr lang="he-IL" sz="1600" b="1" i="0" kern="1200" dirty="0">
                          <a:solidFill>
                            <a:schemeClr val="dk1"/>
                          </a:solidFill>
                          <a:latin typeface="David" panose="020E0502060401010101" pitchFamily="34" charset="-79"/>
                          <a:ea typeface="+mn-ea"/>
                          <a:cs typeface="David" panose="020E0502060401010101" pitchFamily="34" charset="-79"/>
                        </a:rPr>
                        <a:t>סדנת מחקר א' ו- ב' </a:t>
                      </a:r>
                      <a:r>
                        <a:rPr lang="he-IL" sz="1600" b="0" i="0" kern="1200" dirty="0">
                          <a:solidFill>
                            <a:schemeClr val="dk1"/>
                          </a:solidFill>
                          <a:latin typeface="David" panose="020E0502060401010101" pitchFamily="34" charset="-79"/>
                          <a:ea typeface="+mn-ea"/>
                          <a:cs typeface="David" panose="020E0502060401010101" pitchFamily="34" charset="-79"/>
                        </a:rPr>
                        <a:t>(א'- במוסד אקדמי, ב'- ניתן במרוכז </a:t>
                      </a:r>
                      <a:r>
                        <a:rPr lang="he-IL" sz="1600" b="0" i="0" kern="1200" dirty="0" err="1">
                          <a:solidFill>
                            <a:schemeClr val="dk1"/>
                          </a:solidFill>
                          <a:latin typeface="David" panose="020E0502060401010101" pitchFamily="34" charset="-79"/>
                          <a:ea typeface="+mn-ea"/>
                          <a:cs typeface="David" panose="020E0502060401010101" pitchFamily="34" charset="-79"/>
                        </a:rPr>
                        <a:t>במב"ל</a:t>
                      </a:r>
                      <a:r>
                        <a:rPr lang="he-IL" sz="1600" b="0" i="0" kern="1200" dirty="0">
                          <a:solidFill>
                            <a:schemeClr val="dk1"/>
                          </a:solidFill>
                          <a:latin typeface="David" panose="020E0502060401010101" pitchFamily="34" charset="-79"/>
                          <a:ea typeface="+mn-ea"/>
                          <a:cs typeface="David" panose="020E0502060401010101" pitchFamily="34" charset="-79"/>
                        </a:rPr>
                        <a:t>)</a:t>
                      </a:r>
                    </a:p>
                  </a:txBody>
                  <a:tcPr marL="36000" marR="72000"/>
                </a:tc>
                <a:tc>
                  <a:txBody>
                    <a:bodyPr/>
                    <a:lstStyle/>
                    <a:p>
                      <a:pPr marL="176213" indent="-176213" algn="r" defTabSz="914400" rtl="1" eaLnBrk="1" latinLnBrk="0" hangingPunct="1">
                        <a:buFont typeface="Arial" panose="020B0604020202020204" pitchFamily="34" charset="0"/>
                        <a:buChar char="•"/>
                      </a:pPr>
                      <a:endParaRPr lang="he-IL" sz="1600" b="0" i="0" kern="1200" dirty="0">
                        <a:solidFill>
                          <a:schemeClr val="dk1"/>
                        </a:solidFill>
                        <a:latin typeface="David" panose="020E0502060401010101" pitchFamily="34" charset="-79"/>
                        <a:ea typeface="+mn-ea"/>
                        <a:cs typeface="David" panose="020E0502060401010101" pitchFamily="34" charset="-79"/>
                      </a:endParaRPr>
                    </a:p>
                  </a:txBody>
                  <a:tcPr marL="36000" marR="72000"/>
                </a:tc>
                <a:extLst>
                  <a:ext uri="{0D108BD9-81ED-4DB2-BD59-A6C34878D82A}">
                    <a16:rowId xmlns:a16="http://schemas.microsoft.com/office/drawing/2014/main" val="1583394426"/>
                  </a:ext>
                </a:extLst>
              </a:tr>
              <a:tr h="704420">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1600" b="0" i="0" kern="1200" dirty="0">
                          <a:solidFill>
                            <a:schemeClr val="dk1"/>
                          </a:solidFill>
                          <a:latin typeface="David" panose="020E0502060401010101" pitchFamily="34" charset="-79"/>
                          <a:ea typeface="+mn-ea"/>
                          <a:cs typeface="David" panose="020E0502060401010101" pitchFamily="34" charset="-79"/>
                        </a:rPr>
                        <a:t>השפעות </a:t>
                      </a:r>
                      <a:br>
                        <a:rPr lang="en-US" sz="1600" b="0" i="0" kern="1200" dirty="0">
                          <a:solidFill>
                            <a:schemeClr val="dk1"/>
                          </a:solidFill>
                          <a:latin typeface="David" panose="020E0502060401010101" pitchFamily="34" charset="-79"/>
                          <a:ea typeface="+mn-ea"/>
                          <a:cs typeface="David" panose="020E0502060401010101" pitchFamily="34" charset="-79"/>
                        </a:rPr>
                      </a:br>
                      <a:r>
                        <a:rPr lang="he-IL" sz="1600" b="0" i="0" kern="1200" dirty="0">
                          <a:solidFill>
                            <a:schemeClr val="dk1"/>
                          </a:solidFill>
                          <a:latin typeface="David" panose="020E0502060401010101" pitchFamily="34" charset="-79"/>
                          <a:ea typeface="+mn-ea"/>
                          <a:cs typeface="David" panose="020E0502060401010101" pitchFamily="34" charset="-79"/>
                        </a:rPr>
                        <a:t>על מבנה</a:t>
                      </a:r>
                      <a:br>
                        <a:rPr lang="en-US" sz="1600" b="0" i="0" kern="1200" dirty="0">
                          <a:solidFill>
                            <a:schemeClr val="dk1"/>
                          </a:solidFill>
                          <a:latin typeface="David" panose="020E0502060401010101" pitchFamily="34" charset="-79"/>
                          <a:ea typeface="+mn-ea"/>
                          <a:cs typeface="David" panose="020E0502060401010101" pitchFamily="34" charset="-79"/>
                        </a:rPr>
                      </a:br>
                      <a:r>
                        <a:rPr lang="he-IL" sz="1600" b="0" i="0" kern="1200" dirty="0">
                          <a:solidFill>
                            <a:schemeClr val="dk1"/>
                          </a:solidFill>
                          <a:latin typeface="David" panose="020E0502060401010101" pitchFamily="34" charset="-79"/>
                          <a:ea typeface="+mn-ea"/>
                          <a:cs typeface="David" panose="020E0502060401010101" pitchFamily="34" charset="-79"/>
                        </a:rPr>
                        <a:t>שבוע הלימוד </a:t>
                      </a:r>
                    </a:p>
                  </a:txBody>
                  <a:tcPr anchor="ctr"/>
                </a:tc>
                <a:tc>
                  <a:txBody>
                    <a:bodyPr/>
                    <a:lstStyle/>
                    <a:p>
                      <a:pPr marL="176213" marR="0" lvl="0" indent="-176213"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he-IL" sz="1600" b="0" i="0" kern="1200" dirty="0">
                          <a:solidFill>
                            <a:schemeClr val="dk1"/>
                          </a:solidFill>
                          <a:latin typeface="David" panose="020E0502060401010101" pitchFamily="34" charset="-79"/>
                          <a:ea typeface="+mn-ea"/>
                          <a:cs typeface="David" panose="020E0502060401010101" pitchFamily="34" charset="-79"/>
                        </a:rPr>
                        <a:t>תאומים רבים (בעתיד- תוספת עלות)</a:t>
                      </a:r>
                    </a:p>
                    <a:p>
                      <a:pPr marL="0" marR="0" lvl="0" indent="0" algn="r" defTabSz="914400" rtl="1" eaLnBrk="1" fontAlgn="auto" latinLnBrk="0" hangingPunct="1">
                        <a:lnSpc>
                          <a:spcPct val="100000"/>
                        </a:lnSpc>
                        <a:spcBef>
                          <a:spcPts val="0"/>
                        </a:spcBef>
                        <a:spcAft>
                          <a:spcPts val="0"/>
                        </a:spcAft>
                        <a:buClrTx/>
                        <a:buSzTx/>
                        <a:buFont typeface="Arial" panose="020B0604020202020204" pitchFamily="34" charset="0"/>
                        <a:buNone/>
                        <a:tabLst/>
                        <a:defRPr/>
                      </a:pPr>
                      <a:endParaRPr lang="he-IL" sz="1600" b="0" i="0" kern="1200" dirty="0">
                        <a:solidFill>
                          <a:schemeClr val="dk1"/>
                        </a:solidFill>
                        <a:latin typeface="David" panose="020E0502060401010101" pitchFamily="34" charset="-79"/>
                        <a:ea typeface="+mn-ea"/>
                        <a:cs typeface="David" panose="020E0502060401010101" pitchFamily="34" charset="-79"/>
                      </a:endParaRPr>
                    </a:p>
                  </a:txBody>
                  <a:tcPr marL="36000" marR="72000"/>
                </a:tc>
                <a:tc>
                  <a:txBody>
                    <a:bodyPr/>
                    <a:lstStyle/>
                    <a:p>
                      <a:pPr marL="176213" indent="-176213" algn="r" defTabSz="914400" rtl="1" eaLnBrk="1" latinLnBrk="0" hangingPunct="1">
                        <a:buFont typeface="Arial" panose="020B0604020202020204" pitchFamily="34" charset="0"/>
                        <a:buChar char="•"/>
                      </a:pPr>
                      <a:r>
                        <a:rPr lang="he-IL" sz="1600" b="1" i="0" kern="1200" dirty="0">
                          <a:solidFill>
                            <a:schemeClr val="dk1"/>
                          </a:solidFill>
                          <a:latin typeface="David" panose="020E0502060401010101" pitchFamily="34" charset="-79"/>
                          <a:ea typeface="+mn-ea"/>
                          <a:cs typeface="David" panose="020E0502060401010101" pitchFamily="34" charset="-79"/>
                        </a:rPr>
                        <a:t>במקביל</a:t>
                      </a:r>
                      <a:r>
                        <a:rPr lang="he-IL" sz="1600" b="0" i="0" kern="1200" dirty="0">
                          <a:solidFill>
                            <a:schemeClr val="dk1"/>
                          </a:solidFill>
                          <a:latin typeface="David" panose="020E0502060401010101" pitchFamily="34" charset="-79"/>
                          <a:ea typeface="+mn-ea"/>
                          <a:cs typeface="David" panose="020E0502060401010101" pitchFamily="34" charset="-79"/>
                        </a:rPr>
                        <a:t> לתוכן בחירה של תואר שני רגיל</a:t>
                      </a:r>
                    </a:p>
                    <a:p>
                      <a:pPr marL="176213" indent="-176213" algn="r" defTabSz="914400" rtl="1" eaLnBrk="1" latinLnBrk="0" hangingPunct="1">
                        <a:buFont typeface="Arial" panose="020B0604020202020204" pitchFamily="34" charset="0"/>
                        <a:buChar char="•"/>
                      </a:pPr>
                      <a:r>
                        <a:rPr lang="he-IL" sz="1600" b="1" i="0" kern="1200" dirty="0">
                          <a:solidFill>
                            <a:schemeClr val="dk1"/>
                          </a:solidFill>
                          <a:latin typeface="David" panose="020E0502060401010101" pitchFamily="34" charset="-79"/>
                          <a:ea typeface="+mn-ea"/>
                          <a:cs typeface="David" panose="020E0502060401010101" pitchFamily="34" charset="-79"/>
                        </a:rPr>
                        <a:t>אחרי</a:t>
                      </a:r>
                      <a:r>
                        <a:rPr lang="he-IL" sz="1600" b="0" i="0" kern="1200" dirty="0">
                          <a:solidFill>
                            <a:schemeClr val="dk1"/>
                          </a:solidFill>
                          <a:latin typeface="David" panose="020E0502060401010101" pitchFamily="34" charset="-79"/>
                          <a:ea typeface="+mn-ea"/>
                          <a:cs typeface="David" panose="020E0502060401010101" pitchFamily="34" charset="-79"/>
                        </a:rPr>
                        <a:t> שעות מב"ל הסטנדרטיות (</a:t>
                      </a:r>
                      <a:r>
                        <a:rPr lang="en-US" sz="1600" b="0" i="0" kern="1200" dirty="0">
                          <a:solidFill>
                            <a:schemeClr val="dk1"/>
                          </a:solidFill>
                          <a:latin typeface="David" panose="020E0502060401010101" pitchFamily="34" charset="-79"/>
                          <a:ea typeface="+mn-ea"/>
                          <a:cs typeface="David" panose="020E0502060401010101" pitchFamily="34" charset="-79"/>
                        </a:rPr>
                        <a:t>on top</a:t>
                      </a:r>
                      <a:r>
                        <a:rPr lang="he-IL" sz="1600" b="0" i="0" kern="1200" dirty="0">
                          <a:solidFill>
                            <a:schemeClr val="dk1"/>
                          </a:solidFill>
                          <a:latin typeface="David" panose="020E0502060401010101" pitchFamily="34" charset="-79"/>
                          <a:ea typeface="+mn-ea"/>
                          <a:cs typeface="David" panose="020E0502060401010101" pitchFamily="34" charset="-79"/>
                        </a:rPr>
                        <a:t>)</a:t>
                      </a:r>
                    </a:p>
                    <a:p>
                      <a:pPr marL="176213" indent="-176213" algn="r" defTabSz="914400" rtl="1" eaLnBrk="1" latinLnBrk="0" hangingPunct="1">
                        <a:buFont typeface="Arial" panose="020B0604020202020204" pitchFamily="34" charset="0"/>
                        <a:buChar char="•"/>
                      </a:pPr>
                      <a:r>
                        <a:rPr lang="he-IL" sz="1600" b="1" i="0" kern="1200" dirty="0">
                          <a:solidFill>
                            <a:schemeClr val="accent1">
                              <a:lumMod val="75000"/>
                            </a:schemeClr>
                          </a:solidFill>
                          <a:latin typeface="David" panose="020E0502060401010101" pitchFamily="34" charset="-79"/>
                          <a:ea typeface="+mn-ea"/>
                          <a:cs typeface="David" panose="020E0502060401010101" pitchFamily="34" charset="-79"/>
                        </a:rPr>
                        <a:t>קורס תשתית </a:t>
                      </a:r>
                      <a:r>
                        <a:rPr lang="he-IL" sz="1600" b="0" i="0" u="sng" kern="1200" dirty="0">
                          <a:solidFill>
                            <a:schemeClr val="accent1">
                              <a:lumMod val="75000"/>
                            </a:schemeClr>
                          </a:solidFill>
                          <a:latin typeface="David" panose="020E0502060401010101" pitchFamily="34" charset="-79"/>
                          <a:ea typeface="+mn-ea"/>
                          <a:cs typeface="David" panose="020E0502060401010101" pitchFamily="34" charset="-79"/>
                        </a:rPr>
                        <a:t>לכלל</a:t>
                      </a:r>
                      <a:r>
                        <a:rPr lang="he-IL" sz="1600" b="0" i="0" kern="1200" dirty="0">
                          <a:solidFill>
                            <a:schemeClr val="accent1">
                              <a:lumMod val="75000"/>
                            </a:schemeClr>
                          </a:solidFill>
                          <a:latin typeface="David" panose="020E0502060401010101" pitchFamily="34" charset="-79"/>
                          <a:ea typeface="+mn-ea"/>
                          <a:cs typeface="David" panose="020E0502060401010101" pitchFamily="34" charset="-79"/>
                        </a:rPr>
                        <a:t> חניכי מב"ל</a:t>
                      </a:r>
                    </a:p>
                  </a:txBody>
                  <a:tcPr marL="36000" marR="72000"/>
                </a:tc>
                <a:tc>
                  <a:txBody>
                    <a:bodyPr/>
                    <a:lstStyle/>
                    <a:p>
                      <a:pPr marL="176213" indent="-176213" algn="r" defTabSz="914400" rtl="1" eaLnBrk="1" latinLnBrk="0" hangingPunct="1">
                        <a:buFont typeface="Arial" panose="020B0604020202020204" pitchFamily="34" charset="0"/>
                        <a:buChar char="•"/>
                      </a:pPr>
                      <a:r>
                        <a:rPr lang="he-IL" sz="1600" b="0" i="0" kern="1200" dirty="0">
                          <a:solidFill>
                            <a:schemeClr val="dk1"/>
                          </a:solidFill>
                          <a:latin typeface="David" panose="020E0502060401010101" pitchFamily="34" charset="-79"/>
                          <a:ea typeface="+mn-ea"/>
                          <a:cs typeface="David" panose="020E0502060401010101" pitchFamily="34" charset="-79"/>
                        </a:rPr>
                        <a:t>הקלת התעודה- הורדת יום הלימוד במוסד האקדמי (יום אוניברסיטה)</a:t>
                      </a:r>
                    </a:p>
                  </a:txBody>
                  <a:tcPr marL="36000" marR="72000"/>
                </a:tc>
                <a:extLst>
                  <a:ext uri="{0D108BD9-81ED-4DB2-BD59-A6C34878D82A}">
                    <a16:rowId xmlns:a16="http://schemas.microsoft.com/office/drawing/2014/main" val="3479818512"/>
                  </a:ext>
                </a:extLst>
              </a:tr>
              <a:tr h="286986">
                <a:tc>
                  <a:txBody>
                    <a:bodyPr/>
                    <a:lstStyle/>
                    <a:p>
                      <a:pPr algn="ctr"/>
                      <a:r>
                        <a:rPr lang="he-IL" sz="1600" b="0" i="0" kern="1200" dirty="0">
                          <a:solidFill>
                            <a:schemeClr val="dk1"/>
                          </a:solidFill>
                          <a:effectLst>
                            <a:outerShdw blurRad="38100" dist="38100" dir="2700000" algn="tl">
                              <a:srgbClr val="000000">
                                <a:alpha val="43137"/>
                              </a:srgbClr>
                            </a:outerShdw>
                          </a:effectLst>
                          <a:latin typeface="David" panose="020E0502060401010101" pitchFamily="34" charset="-79"/>
                          <a:ea typeface="+mn-ea"/>
                          <a:cs typeface="David" panose="020E0502060401010101" pitchFamily="34" charset="-79"/>
                        </a:rPr>
                        <a:t>סיכום</a:t>
                      </a:r>
                    </a:p>
                  </a:txBody>
                  <a:tcPr anchor="ctr"/>
                </a:tc>
                <a:tc>
                  <a:txBody>
                    <a:bodyPr/>
                    <a:lstStyle/>
                    <a:p>
                      <a:pPr marL="176213" indent="-176213" algn="r" defTabSz="914400" rtl="1" eaLnBrk="1" latinLnBrk="0" hangingPunct="1">
                        <a:buFont typeface="Arial" panose="020B0604020202020204" pitchFamily="34" charset="0"/>
                        <a:buChar char="•"/>
                      </a:pPr>
                      <a:r>
                        <a:rPr lang="he-IL" sz="1600" b="0" i="0" kern="1200" dirty="0">
                          <a:solidFill>
                            <a:schemeClr val="dk1"/>
                          </a:solidFill>
                          <a:effectLst>
                            <a:outerShdw blurRad="38100" dist="38100" dir="2700000" algn="tl">
                              <a:srgbClr val="000000">
                                <a:alpha val="43137"/>
                              </a:srgbClr>
                            </a:outerShdw>
                          </a:effectLst>
                          <a:latin typeface="David" panose="020E0502060401010101" pitchFamily="34" charset="-79"/>
                          <a:ea typeface="+mn-ea"/>
                          <a:cs typeface="David" panose="020E0502060401010101" pitchFamily="34" charset="-79"/>
                        </a:rPr>
                        <a:t>בחינת </a:t>
                      </a:r>
                      <a:r>
                        <a:rPr lang="he-IL" sz="1600" b="1" i="0" kern="1200" dirty="0">
                          <a:solidFill>
                            <a:schemeClr val="dk1"/>
                          </a:solidFill>
                          <a:effectLst>
                            <a:outerShdw blurRad="38100" dist="38100" dir="2700000" algn="tl">
                              <a:srgbClr val="000000">
                                <a:alpha val="43137"/>
                              </a:srgbClr>
                            </a:outerShdw>
                          </a:effectLst>
                          <a:latin typeface="David" panose="020E0502060401010101" pitchFamily="34" charset="-79"/>
                          <a:ea typeface="+mn-ea"/>
                          <a:cs typeface="David" panose="020E0502060401010101" pitchFamily="34" charset="-79"/>
                        </a:rPr>
                        <a:t>התמחות נוספת </a:t>
                      </a:r>
                      <a:r>
                        <a:rPr lang="he-IL" sz="1600" b="0" i="0" kern="1200" dirty="0">
                          <a:solidFill>
                            <a:schemeClr val="dk1"/>
                          </a:solidFill>
                          <a:effectLst>
                            <a:outerShdw blurRad="38100" dist="38100" dir="2700000" algn="tl">
                              <a:srgbClr val="000000">
                                <a:alpha val="43137"/>
                              </a:srgbClr>
                            </a:outerShdw>
                          </a:effectLst>
                          <a:latin typeface="David" panose="020E0502060401010101" pitchFamily="34" charset="-79"/>
                          <a:ea typeface="+mn-ea"/>
                          <a:cs typeface="David" panose="020E0502060401010101" pitchFamily="34" charset="-79"/>
                        </a:rPr>
                        <a:t>(דומה למגמה)</a:t>
                      </a:r>
                    </a:p>
                  </a:txBody>
                  <a:tcPr marL="36000" marR="72000"/>
                </a:tc>
                <a:tc>
                  <a:txBody>
                    <a:bodyPr/>
                    <a:lstStyle/>
                    <a:p>
                      <a:pPr marL="176213" indent="-176213" algn="r" defTabSz="914400" rtl="1" eaLnBrk="1" latinLnBrk="0" hangingPunct="1">
                        <a:buFont typeface="Arial" panose="020B0604020202020204" pitchFamily="34" charset="0"/>
                        <a:buChar char="•"/>
                      </a:pPr>
                      <a:r>
                        <a:rPr lang="he-IL" sz="1600" b="0" i="0" kern="1200" dirty="0">
                          <a:solidFill>
                            <a:schemeClr val="dk1"/>
                          </a:solidFill>
                          <a:effectLst>
                            <a:outerShdw blurRad="38100" dist="38100" dir="2700000" algn="tl">
                              <a:srgbClr val="000000">
                                <a:alpha val="43137"/>
                              </a:srgbClr>
                            </a:outerShdw>
                          </a:effectLst>
                          <a:latin typeface="David" panose="020E0502060401010101" pitchFamily="34" charset="-79"/>
                          <a:ea typeface="+mn-ea"/>
                          <a:cs typeface="David" panose="020E0502060401010101" pitchFamily="34" charset="-79"/>
                        </a:rPr>
                        <a:t>מימוש </a:t>
                      </a:r>
                      <a:r>
                        <a:rPr lang="he-IL" sz="1600" b="1" i="0" kern="1200" dirty="0">
                          <a:solidFill>
                            <a:schemeClr val="dk1"/>
                          </a:solidFill>
                          <a:effectLst>
                            <a:outerShdw blurRad="38100" dist="38100" dir="2700000" algn="tl">
                              <a:srgbClr val="000000">
                                <a:alpha val="43137"/>
                              </a:srgbClr>
                            </a:outerShdw>
                          </a:effectLst>
                          <a:latin typeface="David" panose="020E0502060401010101" pitchFamily="34" charset="-79"/>
                          <a:ea typeface="+mn-ea"/>
                          <a:cs typeface="David" panose="020E0502060401010101" pitchFamily="34" charset="-79"/>
                        </a:rPr>
                        <a:t>מסלול מחקרי </a:t>
                      </a:r>
                      <a:r>
                        <a:rPr lang="he-IL" sz="1600" b="0" i="0" kern="1200" dirty="0" err="1">
                          <a:solidFill>
                            <a:schemeClr val="dk1"/>
                          </a:solidFill>
                          <a:effectLst>
                            <a:outerShdw blurRad="38100" dist="38100" dir="2700000" algn="tl">
                              <a:srgbClr val="000000">
                                <a:alpha val="43137"/>
                              </a:srgbClr>
                            </a:outerShdw>
                          </a:effectLst>
                          <a:latin typeface="David" panose="020E0502060401010101" pitchFamily="34" charset="-79"/>
                          <a:ea typeface="+mn-ea"/>
                          <a:cs typeface="David" panose="020E0502060401010101" pitchFamily="34" charset="-79"/>
                        </a:rPr>
                        <a:t>במ"ה</a:t>
                      </a:r>
                      <a:endParaRPr lang="he-IL" sz="1600" b="0" i="0" kern="1200" dirty="0">
                        <a:solidFill>
                          <a:schemeClr val="dk1"/>
                        </a:solidFill>
                        <a:effectLst>
                          <a:outerShdw blurRad="38100" dist="38100" dir="2700000" algn="tl">
                            <a:srgbClr val="000000">
                              <a:alpha val="43137"/>
                            </a:srgbClr>
                          </a:outerShdw>
                        </a:effectLst>
                        <a:latin typeface="David" panose="020E0502060401010101" pitchFamily="34" charset="-79"/>
                        <a:ea typeface="+mn-ea"/>
                        <a:cs typeface="David" panose="020E0502060401010101" pitchFamily="34" charset="-79"/>
                      </a:endParaRPr>
                    </a:p>
                  </a:txBody>
                  <a:tcPr marL="36000" marR="72000"/>
                </a:tc>
                <a:tc>
                  <a:txBody>
                    <a:bodyPr/>
                    <a:lstStyle/>
                    <a:p>
                      <a:pPr marL="176213" indent="-176213" algn="r" defTabSz="914400" rtl="1" eaLnBrk="1" latinLnBrk="0" hangingPunct="1">
                        <a:buFont typeface="Arial" panose="020B0604020202020204" pitchFamily="34" charset="0"/>
                        <a:buChar char="•"/>
                      </a:pPr>
                      <a:r>
                        <a:rPr lang="he-IL" sz="1600" b="1" i="0" kern="1200" dirty="0">
                          <a:solidFill>
                            <a:schemeClr val="dk1"/>
                          </a:solidFill>
                          <a:effectLst>
                            <a:outerShdw blurRad="38100" dist="38100" dir="2700000" algn="tl">
                              <a:srgbClr val="000000">
                                <a:alpha val="43137"/>
                              </a:srgbClr>
                            </a:outerShdw>
                          </a:effectLst>
                          <a:latin typeface="David" panose="020E0502060401010101" pitchFamily="34" charset="-79"/>
                          <a:ea typeface="+mn-ea"/>
                          <a:cs typeface="David" panose="020E0502060401010101" pitchFamily="34" charset="-79"/>
                        </a:rPr>
                        <a:t>מוצא אחרון לעת הזו</a:t>
                      </a:r>
                    </a:p>
                  </a:txBody>
                  <a:tcPr marL="36000" marR="72000"/>
                </a:tc>
                <a:extLst>
                  <a:ext uri="{0D108BD9-81ED-4DB2-BD59-A6C34878D82A}">
                    <a16:rowId xmlns:a16="http://schemas.microsoft.com/office/drawing/2014/main" val="1830761974"/>
                  </a:ext>
                </a:extLst>
              </a:tr>
            </a:tbl>
          </a:graphicData>
        </a:graphic>
      </p:graphicFrame>
      <p:sp>
        <p:nvSpPr>
          <p:cNvPr id="6" name="מציין מיקום תוכן 2"/>
          <p:cNvSpPr txBox="1">
            <a:spLocks/>
          </p:cNvSpPr>
          <p:nvPr/>
        </p:nvSpPr>
        <p:spPr>
          <a:xfrm>
            <a:off x="586206" y="6410631"/>
            <a:ext cx="10895122" cy="424109"/>
          </a:xfrm>
          <a:prstGeom prst="rect">
            <a:avLst/>
          </a:prstGeom>
        </p:spPr>
        <p:txBody>
          <a:bodyPr vert="horz" lIns="91440" tIns="45720" rIns="91440" bIns="45720" rtlCol="1">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Clr>
                <a:schemeClr val="accent1"/>
              </a:buClr>
              <a:buNone/>
            </a:pPr>
            <a:r>
              <a:rPr lang="he-IL" sz="1600" b="1" dirty="0">
                <a:solidFill>
                  <a:schemeClr val="accent1">
                    <a:lumMod val="75000"/>
                  </a:schemeClr>
                </a:solidFill>
                <a:latin typeface="David" panose="020E0502060401010101" pitchFamily="34" charset="-79"/>
                <a:cs typeface="David" panose="020E0502060401010101" pitchFamily="34" charset="-79"/>
              </a:rPr>
              <a:t>* מגמות- </a:t>
            </a:r>
            <a:r>
              <a:rPr lang="he-IL" sz="1600" dirty="0">
                <a:solidFill>
                  <a:schemeClr val="accent1">
                    <a:lumMod val="75000"/>
                  </a:schemeClr>
                </a:solidFill>
                <a:latin typeface="David" panose="020E0502060401010101" pitchFamily="34" charset="-79"/>
                <a:cs typeface="David" panose="020E0502060401010101" pitchFamily="34" charset="-79"/>
              </a:rPr>
              <a:t>בעבר היו מגמות בתחום </a:t>
            </a:r>
            <a:r>
              <a:rPr lang="he-IL" sz="1600" u="sng" dirty="0">
                <a:solidFill>
                  <a:schemeClr val="accent1">
                    <a:lumMod val="75000"/>
                  </a:schemeClr>
                </a:solidFill>
                <a:latin typeface="David" panose="020E0502060401010101" pitchFamily="34" charset="-79"/>
                <a:cs typeface="David" panose="020E0502060401010101" pitchFamily="34" charset="-79"/>
              </a:rPr>
              <a:t>צבאי-מדיני </a:t>
            </a:r>
            <a:r>
              <a:rPr lang="he-IL" sz="1600" dirty="0">
                <a:solidFill>
                  <a:schemeClr val="accent1">
                    <a:lumMod val="75000"/>
                  </a:schemeClr>
                </a:solidFill>
                <a:latin typeface="David" panose="020E0502060401010101" pitchFamily="34" charset="-79"/>
                <a:cs typeface="David" panose="020E0502060401010101" pitchFamily="34" charset="-79"/>
              </a:rPr>
              <a:t>ומגמה בתחום </a:t>
            </a:r>
            <a:r>
              <a:rPr lang="he-IL" sz="1600" u="sng" dirty="0">
                <a:solidFill>
                  <a:schemeClr val="accent1">
                    <a:lumMod val="75000"/>
                  </a:schemeClr>
                </a:solidFill>
                <a:latin typeface="David" panose="020E0502060401010101" pitchFamily="34" charset="-79"/>
                <a:cs typeface="David" panose="020E0502060401010101" pitchFamily="34" charset="-79"/>
              </a:rPr>
              <a:t>כלכלי-חברתי</a:t>
            </a:r>
            <a:endParaRPr lang="he-IL" sz="1600" u="sng" dirty="0">
              <a:solidFill>
                <a:schemeClr val="bg1">
                  <a:lumMod val="75000"/>
                </a:schemeClr>
              </a:solidFill>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31461144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כותרת 1"/>
          <p:cNvSpPr>
            <a:spLocks noGrp="1"/>
          </p:cNvSpPr>
          <p:nvPr>
            <p:ph type="title" idx="4294967295"/>
          </p:nvPr>
        </p:nvSpPr>
        <p:spPr>
          <a:xfrm>
            <a:off x="877528" y="186327"/>
            <a:ext cx="10515600" cy="1325563"/>
          </a:xfrm>
        </p:spPr>
        <p:txBody>
          <a:bodyPr/>
          <a:lstStyle/>
          <a:p>
            <a:pPr algn="ctr"/>
            <a:r>
              <a:rPr lang="he-IL"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מגוון מסלולי לימוד- אילוסטרציה</a:t>
            </a:r>
          </a:p>
        </p:txBody>
      </p:sp>
      <p:graphicFrame>
        <p:nvGraphicFramePr>
          <p:cNvPr id="5" name="טבלה 4"/>
          <p:cNvGraphicFramePr>
            <a:graphicFrameLocks noGrp="1"/>
          </p:cNvGraphicFramePr>
          <p:nvPr>
            <p:extLst>
              <p:ext uri="{D42A27DB-BD31-4B8C-83A1-F6EECF244321}">
                <p14:modId xmlns:p14="http://schemas.microsoft.com/office/powerpoint/2010/main" val="900258214"/>
              </p:ext>
            </p:extLst>
          </p:nvPr>
        </p:nvGraphicFramePr>
        <p:xfrm>
          <a:off x="10109077" y="2048739"/>
          <a:ext cx="1620000" cy="2346960"/>
        </p:xfrm>
        <a:graphic>
          <a:graphicData uri="http://schemas.openxmlformats.org/drawingml/2006/table">
            <a:tbl>
              <a:tblPr rtl="1" firstRow="1" bandRow="1">
                <a:tableStyleId>{5C22544A-7EE6-4342-B048-85BDC9FD1C3A}</a:tableStyleId>
              </a:tblPr>
              <a:tblGrid>
                <a:gridCol w="1620000">
                  <a:extLst>
                    <a:ext uri="{9D8B030D-6E8A-4147-A177-3AD203B41FA5}">
                      <a16:colId xmlns:a16="http://schemas.microsoft.com/office/drawing/2014/main" val="372491275"/>
                    </a:ext>
                  </a:extLst>
                </a:gridCol>
              </a:tblGrid>
              <a:tr h="598442">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t>מסלול רגיל</a:t>
                      </a:r>
                    </a:p>
                    <a:p>
                      <a:pPr algn="ctr" rtl="1"/>
                      <a:r>
                        <a:rPr lang="he-IL" sz="1600" dirty="0">
                          <a:latin typeface="David" panose="020E0502060401010101" pitchFamily="34" charset="-79"/>
                          <a:cs typeface="David" panose="020E0502060401010101" pitchFamily="34" charset="-79"/>
                        </a:rPr>
                        <a:t>יום בחיפה</a:t>
                      </a:r>
                    </a:p>
                  </a:txBody>
                  <a:tcPr/>
                </a:tc>
                <a:extLst>
                  <a:ext uri="{0D108BD9-81ED-4DB2-BD59-A6C34878D82A}">
                    <a16:rowId xmlns:a16="http://schemas.microsoft.com/office/drawing/2014/main" val="2110049768"/>
                  </a:ext>
                </a:extLst>
              </a:tr>
              <a:tr h="568519">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1600" dirty="0">
                          <a:latin typeface="David" panose="020E0502060401010101" pitchFamily="34" charset="-79"/>
                          <a:cs typeface="David" panose="020E0502060401010101" pitchFamily="34" charset="-79"/>
                        </a:rPr>
                        <a:t>גישות ואסכולות </a:t>
                      </a:r>
                      <a:br>
                        <a:rPr lang="en-US" sz="1600" dirty="0">
                          <a:latin typeface="David" panose="020E0502060401010101" pitchFamily="34" charset="-79"/>
                          <a:cs typeface="David" panose="020E0502060401010101" pitchFamily="34" charset="-79"/>
                        </a:rPr>
                      </a:br>
                      <a:r>
                        <a:rPr lang="he-IL" sz="1600" dirty="0">
                          <a:latin typeface="David" panose="020E0502060401010101" pitchFamily="34" charset="-79"/>
                          <a:cs typeface="David" panose="020E0502060401010101" pitchFamily="34" charset="-79"/>
                        </a:rPr>
                        <a:t>במדע המדינה</a:t>
                      </a:r>
                    </a:p>
                  </a:txBody>
                  <a:tcPr/>
                </a:tc>
                <a:extLst>
                  <a:ext uri="{0D108BD9-81ED-4DB2-BD59-A6C34878D82A}">
                    <a16:rowId xmlns:a16="http://schemas.microsoft.com/office/drawing/2014/main" val="2119828437"/>
                  </a:ext>
                </a:extLst>
              </a:tr>
              <a:tr h="568519">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1600" dirty="0">
                          <a:latin typeface="David" panose="020E0502060401010101" pitchFamily="34" charset="-79"/>
                          <a:cs typeface="David" panose="020E0502060401010101" pitchFamily="34" charset="-79"/>
                        </a:rPr>
                        <a:t>תרגול (עיבוד קב') </a:t>
                      </a:r>
                      <a:br>
                        <a:rPr lang="en-US" sz="1600" dirty="0">
                          <a:latin typeface="David" panose="020E0502060401010101" pitchFamily="34" charset="-79"/>
                          <a:cs typeface="David" panose="020E0502060401010101" pitchFamily="34" charset="-79"/>
                        </a:rPr>
                      </a:br>
                      <a:r>
                        <a:rPr lang="he-IL" sz="1600" dirty="0">
                          <a:latin typeface="David" panose="020E0502060401010101" pitchFamily="34" charset="-79"/>
                          <a:cs typeface="David" panose="020E0502060401010101" pitchFamily="34" charset="-79"/>
                        </a:rPr>
                        <a:t>גישות ואסכולות</a:t>
                      </a:r>
                    </a:p>
                  </a:txBody>
                  <a:tcPr/>
                </a:tc>
                <a:extLst>
                  <a:ext uri="{0D108BD9-81ED-4DB2-BD59-A6C34878D82A}">
                    <a16:rowId xmlns:a16="http://schemas.microsoft.com/office/drawing/2014/main" val="1871170265"/>
                  </a:ext>
                </a:extLst>
              </a:tr>
              <a:tr h="568519">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1600" dirty="0">
                          <a:latin typeface="David" panose="020E0502060401010101" pitchFamily="34" charset="-79"/>
                          <a:cs typeface="David" panose="020E0502060401010101" pitchFamily="34" charset="-79"/>
                        </a:rPr>
                        <a:t>גיאוגרפיית הבטל"ם</a:t>
                      </a:r>
                    </a:p>
                  </a:txBody>
                  <a:tcPr/>
                </a:tc>
                <a:extLst>
                  <a:ext uri="{0D108BD9-81ED-4DB2-BD59-A6C34878D82A}">
                    <a16:rowId xmlns:a16="http://schemas.microsoft.com/office/drawing/2014/main" val="819330263"/>
                  </a:ext>
                </a:extLst>
              </a:tr>
            </a:tbl>
          </a:graphicData>
        </a:graphic>
      </p:graphicFrame>
      <p:graphicFrame>
        <p:nvGraphicFramePr>
          <p:cNvPr id="6" name="טבלה 5"/>
          <p:cNvGraphicFramePr>
            <a:graphicFrameLocks noGrp="1"/>
          </p:cNvGraphicFramePr>
          <p:nvPr>
            <p:extLst>
              <p:ext uri="{D42A27DB-BD31-4B8C-83A1-F6EECF244321}">
                <p14:modId xmlns:p14="http://schemas.microsoft.com/office/powerpoint/2010/main" val="3483148730"/>
              </p:ext>
            </p:extLst>
          </p:nvPr>
        </p:nvGraphicFramePr>
        <p:xfrm>
          <a:off x="8326357" y="2048739"/>
          <a:ext cx="1620000" cy="2926080"/>
        </p:xfrm>
        <a:graphic>
          <a:graphicData uri="http://schemas.openxmlformats.org/drawingml/2006/table">
            <a:tbl>
              <a:tblPr rtl="1" firstRow="1" bandRow="1">
                <a:tableStyleId>{5C22544A-7EE6-4342-B048-85BDC9FD1C3A}</a:tableStyleId>
              </a:tblPr>
              <a:tblGrid>
                <a:gridCol w="1620000">
                  <a:extLst>
                    <a:ext uri="{9D8B030D-6E8A-4147-A177-3AD203B41FA5}">
                      <a16:colId xmlns:a16="http://schemas.microsoft.com/office/drawing/2014/main" val="372491275"/>
                    </a:ext>
                  </a:extLst>
                </a:gridCol>
              </a:tblGrid>
              <a:tr h="370840">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t>מסלול מחקרי</a:t>
                      </a:r>
                    </a:p>
                    <a:p>
                      <a:pPr algn="ctr" rtl="1"/>
                      <a:r>
                        <a:rPr lang="he-IL" sz="1600" dirty="0">
                          <a:latin typeface="David" panose="020E0502060401010101" pitchFamily="34" charset="-79"/>
                          <a:cs typeface="David" panose="020E0502060401010101" pitchFamily="34" charset="-79"/>
                        </a:rPr>
                        <a:t>יום בחיפה</a:t>
                      </a:r>
                    </a:p>
                  </a:txBody>
                  <a:tcPr/>
                </a:tc>
                <a:extLst>
                  <a:ext uri="{0D108BD9-81ED-4DB2-BD59-A6C34878D82A}">
                    <a16:rowId xmlns:a16="http://schemas.microsoft.com/office/drawing/2014/main" val="2110049768"/>
                  </a:ext>
                </a:extLst>
              </a:tr>
              <a:tr h="370840">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1600" dirty="0">
                          <a:latin typeface="David" panose="020E0502060401010101" pitchFamily="34" charset="-79"/>
                          <a:cs typeface="David" panose="020E0502060401010101" pitchFamily="34" charset="-79"/>
                        </a:rPr>
                        <a:t>גישות ואסכולות </a:t>
                      </a:r>
                      <a:br>
                        <a:rPr lang="en-US" sz="1600" dirty="0">
                          <a:latin typeface="David" panose="020E0502060401010101" pitchFamily="34" charset="-79"/>
                          <a:cs typeface="David" panose="020E0502060401010101" pitchFamily="34" charset="-79"/>
                        </a:rPr>
                      </a:br>
                      <a:r>
                        <a:rPr lang="he-IL" sz="1600" dirty="0">
                          <a:latin typeface="David" panose="020E0502060401010101" pitchFamily="34" charset="-79"/>
                          <a:cs typeface="David" panose="020E0502060401010101" pitchFamily="34" charset="-79"/>
                        </a:rPr>
                        <a:t>במדע המדינה</a:t>
                      </a:r>
                    </a:p>
                  </a:txBody>
                  <a:tcPr/>
                </a:tc>
                <a:extLst>
                  <a:ext uri="{0D108BD9-81ED-4DB2-BD59-A6C34878D82A}">
                    <a16:rowId xmlns:a16="http://schemas.microsoft.com/office/drawing/2014/main" val="2119828437"/>
                  </a:ext>
                </a:extLst>
              </a:tr>
              <a:tr h="370840">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1600" dirty="0">
                          <a:latin typeface="David" panose="020E0502060401010101" pitchFamily="34" charset="-79"/>
                          <a:cs typeface="David" panose="020E0502060401010101" pitchFamily="34" charset="-79"/>
                        </a:rPr>
                        <a:t>תרגול (עיבוד קב') </a:t>
                      </a:r>
                      <a:br>
                        <a:rPr lang="en-US" sz="1600" dirty="0">
                          <a:latin typeface="David" panose="020E0502060401010101" pitchFamily="34" charset="-79"/>
                          <a:cs typeface="David" panose="020E0502060401010101" pitchFamily="34" charset="-79"/>
                        </a:rPr>
                      </a:br>
                      <a:r>
                        <a:rPr lang="he-IL" sz="1600" dirty="0">
                          <a:latin typeface="David" panose="020E0502060401010101" pitchFamily="34" charset="-79"/>
                          <a:cs typeface="David" panose="020E0502060401010101" pitchFamily="34" charset="-79"/>
                        </a:rPr>
                        <a:t>גישות ואסכולות</a:t>
                      </a:r>
                    </a:p>
                  </a:txBody>
                  <a:tcPr/>
                </a:tc>
                <a:extLst>
                  <a:ext uri="{0D108BD9-81ED-4DB2-BD59-A6C34878D82A}">
                    <a16:rowId xmlns:a16="http://schemas.microsoft.com/office/drawing/2014/main" val="1871170265"/>
                  </a:ext>
                </a:extLst>
              </a:tr>
              <a:tr h="370840">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1600" dirty="0">
                          <a:latin typeface="David" panose="020E0502060401010101" pitchFamily="34" charset="-79"/>
                          <a:cs typeface="David" panose="020E0502060401010101" pitchFamily="34" charset="-79"/>
                        </a:rPr>
                        <a:t>גיאוגרפיית</a:t>
                      </a:r>
                      <a:br>
                        <a:rPr lang="en-US" sz="1600" dirty="0">
                          <a:latin typeface="David" panose="020E0502060401010101" pitchFamily="34" charset="-79"/>
                          <a:cs typeface="David" panose="020E0502060401010101" pitchFamily="34" charset="-79"/>
                        </a:rPr>
                      </a:br>
                      <a:r>
                        <a:rPr lang="he-IL" sz="1600" dirty="0">
                          <a:latin typeface="David" panose="020E0502060401010101" pitchFamily="34" charset="-79"/>
                          <a:cs typeface="David" panose="020E0502060401010101" pitchFamily="34" charset="-79"/>
                        </a:rPr>
                        <a:t>הבטל"ם</a:t>
                      </a:r>
                    </a:p>
                  </a:txBody>
                  <a:tcPr/>
                </a:tc>
                <a:extLst>
                  <a:ext uri="{0D108BD9-81ED-4DB2-BD59-A6C34878D82A}">
                    <a16:rowId xmlns:a16="http://schemas.microsoft.com/office/drawing/2014/main" val="819330263"/>
                  </a:ext>
                </a:extLst>
              </a:tr>
              <a:tr h="370840">
                <a:tc>
                  <a:txBody>
                    <a:bodyPr/>
                    <a:lstStyle/>
                    <a:p>
                      <a:pPr algn="ctr" rtl="1"/>
                      <a:r>
                        <a:rPr lang="he-IL" sz="1600" b="1" dirty="0">
                          <a:latin typeface="David" panose="020E0502060401010101" pitchFamily="34" charset="-79"/>
                          <a:cs typeface="David" panose="020E0502060401010101" pitchFamily="34" charset="-79"/>
                        </a:rPr>
                        <a:t>שיטות מחקר </a:t>
                      </a:r>
                      <a:br>
                        <a:rPr lang="en-US" sz="1600" b="1" dirty="0">
                          <a:latin typeface="David" panose="020E0502060401010101" pitchFamily="34" charset="-79"/>
                          <a:cs typeface="David" panose="020E0502060401010101" pitchFamily="34" charset="-79"/>
                        </a:rPr>
                      </a:br>
                      <a:r>
                        <a:rPr lang="he-IL" sz="1600" b="1" dirty="0">
                          <a:latin typeface="David" panose="020E0502060401010101" pitchFamily="34" charset="-79"/>
                          <a:cs typeface="David" panose="020E0502060401010101" pitchFamily="34" charset="-79"/>
                        </a:rPr>
                        <a:t>א'</a:t>
                      </a:r>
                    </a:p>
                  </a:txBody>
                  <a:tcPr/>
                </a:tc>
                <a:extLst>
                  <a:ext uri="{0D108BD9-81ED-4DB2-BD59-A6C34878D82A}">
                    <a16:rowId xmlns:a16="http://schemas.microsoft.com/office/drawing/2014/main" val="4125899967"/>
                  </a:ext>
                </a:extLst>
              </a:tr>
            </a:tbl>
          </a:graphicData>
        </a:graphic>
      </p:graphicFrame>
      <p:graphicFrame>
        <p:nvGraphicFramePr>
          <p:cNvPr id="7" name="טבלה 6"/>
          <p:cNvGraphicFramePr>
            <a:graphicFrameLocks noGrp="1"/>
          </p:cNvGraphicFramePr>
          <p:nvPr>
            <p:extLst>
              <p:ext uri="{D42A27DB-BD31-4B8C-83A1-F6EECF244321}">
                <p14:modId xmlns:p14="http://schemas.microsoft.com/office/powerpoint/2010/main" val="3559762737"/>
              </p:ext>
            </p:extLst>
          </p:nvPr>
        </p:nvGraphicFramePr>
        <p:xfrm>
          <a:off x="6554263" y="2048739"/>
          <a:ext cx="1620000" cy="2346960"/>
        </p:xfrm>
        <a:graphic>
          <a:graphicData uri="http://schemas.openxmlformats.org/drawingml/2006/table">
            <a:tbl>
              <a:tblPr rtl="1" firstRow="1" bandRow="1">
                <a:tableStyleId>{5C22544A-7EE6-4342-B048-85BDC9FD1C3A}</a:tableStyleId>
              </a:tblPr>
              <a:tblGrid>
                <a:gridCol w="1620000">
                  <a:extLst>
                    <a:ext uri="{9D8B030D-6E8A-4147-A177-3AD203B41FA5}">
                      <a16:colId xmlns:a16="http://schemas.microsoft.com/office/drawing/2014/main" val="372491275"/>
                    </a:ext>
                  </a:extLst>
                </a:gridCol>
              </a:tblGrid>
              <a:tr h="370840">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t>מסלול מחקרי</a:t>
                      </a:r>
                    </a:p>
                    <a:p>
                      <a:pPr algn="ctr" rtl="1"/>
                      <a:r>
                        <a:rPr lang="he-IL" sz="1600" dirty="0">
                          <a:latin typeface="David" panose="020E0502060401010101" pitchFamily="34" charset="-79"/>
                          <a:cs typeface="David" panose="020E0502060401010101" pitchFamily="34" charset="-79"/>
                        </a:rPr>
                        <a:t>יום בחיפה</a:t>
                      </a:r>
                    </a:p>
                  </a:txBody>
                  <a:tcPr/>
                </a:tc>
                <a:extLst>
                  <a:ext uri="{0D108BD9-81ED-4DB2-BD59-A6C34878D82A}">
                    <a16:rowId xmlns:a16="http://schemas.microsoft.com/office/drawing/2014/main" val="2110049768"/>
                  </a:ext>
                </a:extLst>
              </a:tr>
              <a:tr h="370840">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1600" dirty="0">
                          <a:latin typeface="David" panose="020E0502060401010101" pitchFamily="34" charset="-79"/>
                          <a:cs typeface="David" panose="020E0502060401010101" pitchFamily="34" charset="-79"/>
                        </a:rPr>
                        <a:t>גישות ואסכולות </a:t>
                      </a:r>
                      <a:br>
                        <a:rPr lang="en-US" sz="1600" dirty="0">
                          <a:latin typeface="David" panose="020E0502060401010101" pitchFamily="34" charset="-79"/>
                          <a:cs typeface="David" panose="020E0502060401010101" pitchFamily="34" charset="-79"/>
                        </a:rPr>
                      </a:br>
                      <a:r>
                        <a:rPr lang="he-IL" sz="1600" dirty="0">
                          <a:latin typeface="David" panose="020E0502060401010101" pitchFamily="34" charset="-79"/>
                          <a:cs typeface="David" panose="020E0502060401010101" pitchFamily="34" charset="-79"/>
                        </a:rPr>
                        <a:t>במדע המדינה</a:t>
                      </a:r>
                    </a:p>
                  </a:txBody>
                  <a:tcPr/>
                </a:tc>
                <a:extLst>
                  <a:ext uri="{0D108BD9-81ED-4DB2-BD59-A6C34878D82A}">
                    <a16:rowId xmlns:a16="http://schemas.microsoft.com/office/drawing/2014/main" val="2119828437"/>
                  </a:ext>
                </a:extLst>
              </a:tr>
              <a:tr h="370840">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1600" dirty="0">
                          <a:latin typeface="David" panose="020E0502060401010101" pitchFamily="34" charset="-79"/>
                          <a:cs typeface="David" panose="020E0502060401010101" pitchFamily="34" charset="-79"/>
                        </a:rPr>
                        <a:t>תרגול (עיבוד קב') </a:t>
                      </a:r>
                      <a:br>
                        <a:rPr lang="en-US" sz="1600" dirty="0">
                          <a:latin typeface="David" panose="020E0502060401010101" pitchFamily="34" charset="-79"/>
                          <a:cs typeface="David" panose="020E0502060401010101" pitchFamily="34" charset="-79"/>
                        </a:rPr>
                      </a:br>
                      <a:r>
                        <a:rPr lang="he-IL" sz="1600" dirty="0">
                          <a:latin typeface="David" panose="020E0502060401010101" pitchFamily="34" charset="-79"/>
                          <a:cs typeface="David" panose="020E0502060401010101" pitchFamily="34" charset="-79"/>
                        </a:rPr>
                        <a:t>גישות ואסכולות</a:t>
                      </a:r>
                    </a:p>
                  </a:txBody>
                  <a:tcPr/>
                </a:tc>
                <a:extLst>
                  <a:ext uri="{0D108BD9-81ED-4DB2-BD59-A6C34878D82A}">
                    <a16:rowId xmlns:a16="http://schemas.microsoft.com/office/drawing/2014/main" val="1871170265"/>
                  </a:ext>
                </a:extLst>
              </a:tr>
              <a:tr h="370840">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1600" b="1" dirty="0">
                          <a:latin typeface="David" panose="020E0502060401010101" pitchFamily="34" charset="-79"/>
                          <a:cs typeface="David" panose="020E0502060401010101" pitchFamily="34" charset="-79"/>
                        </a:rPr>
                        <a:t>שיטות מחקר </a:t>
                      </a:r>
                      <a:br>
                        <a:rPr lang="en-US" sz="1600" b="1" dirty="0">
                          <a:latin typeface="David" panose="020E0502060401010101" pitchFamily="34" charset="-79"/>
                          <a:cs typeface="David" panose="020E0502060401010101" pitchFamily="34" charset="-79"/>
                        </a:rPr>
                      </a:br>
                      <a:r>
                        <a:rPr lang="he-IL" sz="1600" b="1" dirty="0">
                          <a:latin typeface="David" panose="020E0502060401010101" pitchFamily="34" charset="-79"/>
                          <a:cs typeface="David" panose="020E0502060401010101" pitchFamily="34" charset="-79"/>
                        </a:rPr>
                        <a:t>א'</a:t>
                      </a:r>
                    </a:p>
                  </a:txBody>
                  <a:tcPr/>
                </a:tc>
                <a:extLst>
                  <a:ext uri="{0D108BD9-81ED-4DB2-BD59-A6C34878D82A}">
                    <a16:rowId xmlns:a16="http://schemas.microsoft.com/office/drawing/2014/main" val="819330263"/>
                  </a:ext>
                </a:extLst>
              </a:tr>
            </a:tbl>
          </a:graphicData>
        </a:graphic>
      </p:graphicFrame>
      <p:sp>
        <p:nvSpPr>
          <p:cNvPr id="8" name="TextBox 7"/>
          <p:cNvSpPr txBox="1"/>
          <p:nvPr/>
        </p:nvSpPr>
        <p:spPr>
          <a:xfrm>
            <a:off x="8402711" y="5018561"/>
            <a:ext cx="1467293" cy="584775"/>
          </a:xfrm>
          <a:prstGeom prst="rect">
            <a:avLst/>
          </a:prstGeom>
          <a:noFill/>
        </p:spPr>
        <p:txBody>
          <a:bodyPr wrap="square" rtlCol="1">
            <a:spAutoFit/>
          </a:bodyPr>
          <a:lstStyle/>
          <a:p>
            <a:pPr algn="ctr"/>
            <a:r>
              <a:rPr lang="he-IL" sz="1600" dirty="0">
                <a:solidFill>
                  <a:schemeClr val="accent2"/>
                </a:solidFill>
                <a:latin typeface="David" panose="020E0502060401010101" pitchFamily="34" charset="-79"/>
                <a:cs typeface="David" panose="020E0502060401010101" pitchFamily="34" charset="-79"/>
              </a:rPr>
              <a:t>מסלול מחקרי:</a:t>
            </a:r>
            <a:br>
              <a:rPr lang="en-US" sz="1600" dirty="0">
                <a:solidFill>
                  <a:schemeClr val="accent2"/>
                </a:solidFill>
                <a:latin typeface="David" panose="020E0502060401010101" pitchFamily="34" charset="-79"/>
                <a:cs typeface="David" panose="020E0502060401010101" pitchFamily="34" charset="-79"/>
              </a:rPr>
            </a:br>
            <a:r>
              <a:rPr lang="he-IL" sz="1600" dirty="0">
                <a:solidFill>
                  <a:schemeClr val="accent2"/>
                </a:solidFill>
                <a:latin typeface="David" panose="020E0502060401010101" pitchFamily="34" charset="-79"/>
                <a:cs typeface="David" panose="020E0502060401010101" pitchFamily="34" charset="-79"/>
              </a:rPr>
              <a:t>משך נוסף</a:t>
            </a:r>
          </a:p>
        </p:txBody>
      </p:sp>
      <p:sp>
        <p:nvSpPr>
          <p:cNvPr id="9" name="TextBox 8"/>
          <p:cNvSpPr txBox="1"/>
          <p:nvPr/>
        </p:nvSpPr>
        <p:spPr>
          <a:xfrm>
            <a:off x="6630617" y="4399377"/>
            <a:ext cx="1467293" cy="584775"/>
          </a:xfrm>
          <a:prstGeom prst="rect">
            <a:avLst/>
          </a:prstGeom>
          <a:noFill/>
        </p:spPr>
        <p:txBody>
          <a:bodyPr wrap="square" rtlCol="1">
            <a:spAutoFit/>
          </a:bodyPr>
          <a:lstStyle/>
          <a:p>
            <a:pPr algn="ctr"/>
            <a:r>
              <a:rPr lang="he-IL" sz="1600" dirty="0">
                <a:solidFill>
                  <a:schemeClr val="accent2"/>
                </a:solidFill>
                <a:latin typeface="David" panose="020E0502060401010101" pitchFamily="34" charset="-79"/>
                <a:cs typeface="David" panose="020E0502060401010101" pitchFamily="34" charset="-79"/>
              </a:rPr>
              <a:t>מסלול מחקרי: פטור מקורס</a:t>
            </a:r>
          </a:p>
        </p:txBody>
      </p:sp>
      <p:sp>
        <p:nvSpPr>
          <p:cNvPr id="10" name="TextBox 9"/>
          <p:cNvSpPr txBox="1"/>
          <p:nvPr/>
        </p:nvSpPr>
        <p:spPr>
          <a:xfrm>
            <a:off x="8049037" y="3273720"/>
            <a:ext cx="393405" cy="492443"/>
          </a:xfrm>
          <a:prstGeom prst="rect">
            <a:avLst/>
          </a:prstGeom>
          <a:noFill/>
        </p:spPr>
        <p:txBody>
          <a:bodyPr wrap="square" lIns="0" tIns="0" rIns="0" bIns="0" rtlCol="1">
            <a:spAutoFit/>
          </a:bodyPr>
          <a:lstStyle/>
          <a:p>
            <a:pPr algn="ctr"/>
            <a:r>
              <a:rPr lang="en-US" sz="3200" b="1" dirty="0">
                <a:solidFill>
                  <a:schemeClr val="accent2"/>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a:t>
            </a:r>
            <a:endParaRPr lang="he-IL" sz="3200" b="1" dirty="0">
              <a:solidFill>
                <a:schemeClr val="accent2"/>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endParaRPr>
          </a:p>
        </p:txBody>
      </p:sp>
      <p:sp>
        <p:nvSpPr>
          <p:cNvPr id="11" name="TextBox 10"/>
          <p:cNvSpPr txBox="1"/>
          <p:nvPr/>
        </p:nvSpPr>
        <p:spPr>
          <a:xfrm>
            <a:off x="10323871" y="1601243"/>
            <a:ext cx="1405206" cy="400110"/>
          </a:xfrm>
          <a:prstGeom prst="rect">
            <a:avLst/>
          </a:prstGeom>
          <a:noFill/>
        </p:spPr>
        <p:txBody>
          <a:bodyPr wrap="square" rtlCol="1">
            <a:spAutoFit/>
          </a:bodyPr>
          <a:lstStyle/>
          <a:p>
            <a:r>
              <a:rPr lang="he-IL" sz="2000" b="1" dirty="0">
                <a:latin typeface="David" panose="020E0502060401010101" pitchFamily="34" charset="-79"/>
                <a:cs typeface="David" panose="020E0502060401010101" pitchFamily="34" charset="-79"/>
              </a:rPr>
              <a:t>עונת הליבה:</a:t>
            </a:r>
          </a:p>
        </p:txBody>
      </p:sp>
      <p:graphicFrame>
        <p:nvGraphicFramePr>
          <p:cNvPr id="19" name="טבלה 18"/>
          <p:cNvGraphicFramePr>
            <a:graphicFrameLocks noGrp="1"/>
          </p:cNvGraphicFramePr>
          <p:nvPr>
            <p:extLst>
              <p:ext uri="{D42A27DB-BD31-4B8C-83A1-F6EECF244321}">
                <p14:modId xmlns:p14="http://schemas.microsoft.com/office/powerpoint/2010/main" val="1809387653"/>
              </p:ext>
            </p:extLst>
          </p:nvPr>
        </p:nvGraphicFramePr>
        <p:xfrm>
          <a:off x="4058198" y="2048739"/>
          <a:ext cx="1620000" cy="1767840"/>
        </p:xfrm>
        <a:graphic>
          <a:graphicData uri="http://schemas.openxmlformats.org/drawingml/2006/table">
            <a:tbl>
              <a:tblPr rtl="1" firstRow="1" bandRow="1">
                <a:tableStyleId>{5C22544A-7EE6-4342-B048-85BDC9FD1C3A}</a:tableStyleId>
              </a:tblPr>
              <a:tblGrid>
                <a:gridCol w="1620000">
                  <a:extLst>
                    <a:ext uri="{9D8B030D-6E8A-4147-A177-3AD203B41FA5}">
                      <a16:colId xmlns:a16="http://schemas.microsoft.com/office/drawing/2014/main" val="372491275"/>
                    </a:ext>
                  </a:extLst>
                </a:gridCol>
              </a:tblGrid>
              <a:tr h="598442">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t>מסלול רגיל</a:t>
                      </a:r>
                    </a:p>
                    <a:p>
                      <a:pPr algn="ctr" rtl="1"/>
                      <a:r>
                        <a:rPr lang="he-IL" sz="1600" dirty="0" err="1">
                          <a:latin typeface="David" panose="020E0502060401010101" pitchFamily="34" charset="-79"/>
                          <a:cs typeface="David" panose="020E0502060401010101" pitchFamily="34" charset="-79"/>
                        </a:rPr>
                        <a:t>במב"ל</a:t>
                      </a:r>
                      <a:endParaRPr lang="he-IL" sz="1600" dirty="0">
                        <a:latin typeface="David" panose="020E0502060401010101" pitchFamily="34" charset="-79"/>
                        <a:cs typeface="David" panose="020E0502060401010101" pitchFamily="34" charset="-79"/>
                      </a:endParaRPr>
                    </a:p>
                  </a:txBody>
                  <a:tcPr/>
                </a:tc>
                <a:extLst>
                  <a:ext uri="{0D108BD9-81ED-4DB2-BD59-A6C34878D82A}">
                    <a16:rowId xmlns:a16="http://schemas.microsoft.com/office/drawing/2014/main" val="2110049768"/>
                  </a:ext>
                </a:extLst>
              </a:tr>
              <a:tr h="568519">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1600" dirty="0">
                          <a:latin typeface="David" panose="020E0502060401010101" pitchFamily="34" charset="-79"/>
                          <a:cs typeface="David" panose="020E0502060401010101" pitchFamily="34" charset="-79"/>
                        </a:rPr>
                        <a:t>סמינר בחירה </a:t>
                      </a:r>
                      <a:r>
                        <a:rPr lang="en-US" sz="1600" dirty="0">
                          <a:solidFill>
                            <a:schemeClr val="accent2"/>
                          </a:solidFill>
                          <a:latin typeface="David" panose="020E0502060401010101" pitchFamily="34" charset="-79"/>
                          <a:cs typeface="David" panose="020E0502060401010101" pitchFamily="34" charset="-79"/>
                        </a:rPr>
                        <a:t>/</a:t>
                      </a:r>
                      <a:r>
                        <a:rPr lang="he-IL" sz="1600" dirty="0">
                          <a:solidFill>
                            <a:schemeClr val="accent2"/>
                          </a:solidFill>
                          <a:latin typeface="David" panose="020E0502060401010101" pitchFamily="34" charset="-79"/>
                          <a:cs typeface="David" panose="020E0502060401010101" pitchFamily="34" charset="-79"/>
                        </a:rPr>
                        <a:t> </a:t>
                      </a:r>
                      <a:r>
                        <a:rPr lang="he-IL" sz="1600" kern="1200" dirty="0">
                          <a:solidFill>
                            <a:schemeClr val="dk1"/>
                          </a:solidFill>
                          <a:latin typeface="David" panose="020E0502060401010101" pitchFamily="34" charset="-79"/>
                          <a:ea typeface="+mn-ea"/>
                          <a:cs typeface="David" panose="020E0502060401010101" pitchFamily="34" charset="-79"/>
                        </a:rPr>
                        <a:t>פגרת עבודות</a:t>
                      </a:r>
                    </a:p>
                  </a:txBody>
                  <a:tcPr/>
                </a:tc>
                <a:extLst>
                  <a:ext uri="{0D108BD9-81ED-4DB2-BD59-A6C34878D82A}">
                    <a16:rowId xmlns:a16="http://schemas.microsoft.com/office/drawing/2014/main" val="2119828437"/>
                  </a:ext>
                </a:extLst>
              </a:tr>
              <a:tr h="568519">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1600" dirty="0">
                          <a:latin typeface="David" panose="020E0502060401010101" pitchFamily="34" charset="-79"/>
                          <a:cs typeface="David" panose="020E0502060401010101" pitchFamily="34" charset="-79"/>
                        </a:rPr>
                        <a:t>קורס אקדמי </a:t>
                      </a:r>
                      <a:br>
                        <a:rPr lang="en-US" sz="1600" dirty="0">
                          <a:latin typeface="David" panose="020E0502060401010101" pitchFamily="34" charset="-79"/>
                          <a:cs typeface="David" panose="020E0502060401010101" pitchFamily="34" charset="-79"/>
                        </a:rPr>
                      </a:br>
                      <a:r>
                        <a:rPr lang="he-IL" sz="1600" dirty="0">
                          <a:latin typeface="David" panose="020E0502060401010101" pitchFamily="34" charset="-79"/>
                          <a:cs typeface="David" panose="020E0502060401010101" pitchFamily="34" charset="-79"/>
                        </a:rPr>
                        <a:t>פרוס </a:t>
                      </a:r>
                    </a:p>
                  </a:txBody>
                  <a:tcPr/>
                </a:tc>
                <a:extLst>
                  <a:ext uri="{0D108BD9-81ED-4DB2-BD59-A6C34878D82A}">
                    <a16:rowId xmlns:a16="http://schemas.microsoft.com/office/drawing/2014/main" val="1871170265"/>
                  </a:ext>
                </a:extLst>
              </a:tr>
            </a:tbl>
          </a:graphicData>
        </a:graphic>
      </p:graphicFrame>
      <p:graphicFrame>
        <p:nvGraphicFramePr>
          <p:cNvPr id="20" name="טבלה 19"/>
          <p:cNvGraphicFramePr>
            <a:graphicFrameLocks noGrp="1"/>
          </p:cNvGraphicFramePr>
          <p:nvPr>
            <p:extLst>
              <p:ext uri="{D42A27DB-BD31-4B8C-83A1-F6EECF244321}">
                <p14:modId xmlns:p14="http://schemas.microsoft.com/office/powerpoint/2010/main" val="2116308747"/>
              </p:ext>
            </p:extLst>
          </p:nvPr>
        </p:nvGraphicFramePr>
        <p:xfrm>
          <a:off x="2275478" y="2048739"/>
          <a:ext cx="1620000" cy="2349650"/>
        </p:xfrm>
        <a:graphic>
          <a:graphicData uri="http://schemas.openxmlformats.org/drawingml/2006/table">
            <a:tbl>
              <a:tblPr rtl="1" firstRow="1" bandRow="1">
                <a:tableStyleId>{5C22544A-7EE6-4342-B048-85BDC9FD1C3A}</a:tableStyleId>
              </a:tblPr>
              <a:tblGrid>
                <a:gridCol w="1620000">
                  <a:extLst>
                    <a:ext uri="{9D8B030D-6E8A-4147-A177-3AD203B41FA5}">
                      <a16:colId xmlns:a16="http://schemas.microsoft.com/office/drawing/2014/main" val="372491275"/>
                    </a:ext>
                  </a:extLst>
                </a:gridCol>
              </a:tblGrid>
              <a:tr h="604651">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t>מסלול מחקרי</a:t>
                      </a:r>
                    </a:p>
                    <a:p>
                      <a:pPr algn="ctr" rtl="1"/>
                      <a:r>
                        <a:rPr lang="he-IL" sz="1600" dirty="0" err="1">
                          <a:latin typeface="David" panose="020E0502060401010101" pitchFamily="34" charset="-79"/>
                          <a:cs typeface="David" panose="020E0502060401010101" pitchFamily="34" charset="-79"/>
                        </a:rPr>
                        <a:t>במב"ל</a:t>
                      </a:r>
                      <a:endParaRPr lang="he-IL" sz="1600" dirty="0">
                        <a:latin typeface="David" panose="020E0502060401010101" pitchFamily="34" charset="-79"/>
                        <a:cs typeface="David" panose="020E0502060401010101" pitchFamily="34" charset="-79"/>
                      </a:endParaRPr>
                    </a:p>
                  </a:txBody>
                  <a:tcPr/>
                </a:tc>
                <a:extLst>
                  <a:ext uri="{0D108BD9-81ED-4DB2-BD59-A6C34878D82A}">
                    <a16:rowId xmlns:a16="http://schemas.microsoft.com/office/drawing/2014/main" val="2110049768"/>
                  </a:ext>
                </a:extLst>
              </a:tr>
              <a:tr h="574419">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1600" dirty="0">
                          <a:latin typeface="David" panose="020E0502060401010101" pitchFamily="34" charset="-79"/>
                          <a:cs typeface="David" panose="020E0502060401010101" pitchFamily="34" charset="-79"/>
                        </a:rPr>
                        <a:t>שיטות מחקר ב' </a:t>
                      </a:r>
                      <a:r>
                        <a:rPr lang="he-IL" sz="1600" b="1" dirty="0">
                          <a:latin typeface="David" panose="020E0502060401010101" pitchFamily="34" charset="-79"/>
                          <a:cs typeface="David" panose="020E0502060401010101" pitchFamily="34" charset="-79"/>
                        </a:rPr>
                        <a:t>מואץ </a:t>
                      </a:r>
                      <a:r>
                        <a:rPr lang="he-IL" sz="1600" b="0" dirty="0">
                          <a:latin typeface="David" panose="020E0502060401010101" pitchFamily="34" charset="-79"/>
                          <a:cs typeface="David" panose="020E0502060401010101" pitchFamily="34" charset="-79"/>
                        </a:rPr>
                        <a:t>(3 ימים)</a:t>
                      </a:r>
                    </a:p>
                  </a:txBody>
                  <a:tcPr/>
                </a:tc>
                <a:extLst>
                  <a:ext uri="{0D108BD9-81ED-4DB2-BD59-A6C34878D82A}">
                    <a16:rowId xmlns:a16="http://schemas.microsoft.com/office/drawing/2014/main" val="2119828437"/>
                  </a:ext>
                </a:extLst>
              </a:tr>
              <a:tr h="580465">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1600" dirty="0">
                          <a:latin typeface="David" panose="020E0502060401010101" pitchFamily="34" charset="-79"/>
                          <a:cs typeface="David" panose="020E0502060401010101" pitchFamily="34" charset="-79"/>
                        </a:rPr>
                        <a:t>שיטות מחקר ב' </a:t>
                      </a:r>
                      <a:r>
                        <a:rPr lang="he-IL" sz="1600" b="1" dirty="0">
                          <a:latin typeface="David" panose="020E0502060401010101" pitchFamily="34" charset="-79"/>
                          <a:cs typeface="David" panose="020E0502060401010101" pitchFamily="34" charset="-79"/>
                        </a:rPr>
                        <a:t>פרוס </a:t>
                      </a:r>
                      <a:r>
                        <a:rPr lang="he-IL" sz="1600" b="0" dirty="0">
                          <a:latin typeface="David" panose="020E0502060401010101" pitchFamily="34" charset="-79"/>
                          <a:cs typeface="David" panose="020E0502060401010101" pitchFamily="34" charset="-79"/>
                        </a:rPr>
                        <a:t>(משך חלופי)</a:t>
                      </a:r>
                    </a:p>
                  </a:txBody>
                  <a:tcPr/>
                </a:tc>
                <a:extLst>
                  <a:ext uri="{0D108BD9-81ED-4DB2-BD59-A6C34878D82A}">
                    <a16:rowId xmlns:a16="http://schemas.microsoft.com/office/drawing/2014/main" val="3174479407"/>
                  </a:ext>
                </a:extLst>
              </a:tr>
              <a:tr h="580465">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1600" b="0" dirty="0">
                          <a:latin typeface="David" panose="020E0502060401010101" pitchFamily="34" charset="-79"/>
                          <a:cs typeface="David" panose="020E0502060401010101" pitchFamily="34" charset="-79"/>
                        </a:rPr>
                        <a:t>שיטות מחקר ב'</a:t>
                      </a:r>
                    </a:p>
                    <a:p>
                      <a:pPr marL="0" marR="0" lvl="0" indent="0" algn="ctr" defTabSz="914400" rtl="1" eaLnBrk="1" fontAlgn="auto" latinLnBrk="0" hangingPunct="1">
                        <a:lnSpc>
                          <a:spcPct val="100000"/>
                        </a:lnSpc>
                        <a:spcBef>
                          <a:spcPts val="0"/>
                        </a:spcBef>
                        <a:spcAft>
                          <a:spcPts val="0"/>
                        </a:spcAft>
                        <a:buClrTx/>
                        <a:buSzTx/>
                        <a:buFontTx/>
                        <a:buNone/>
                        <a:tabLst/>
                        <a:defRPr/>
                      </a:pPr>
                      <a:r>
                        <a:rPr lang="he-IL" sz="1600" b="1" dirty="0">
                          <a:latin typeface="David" panose="020E0502060401010101" pitchFamily="34" charset="-79"/>
                          <a:cs typeface="David" panose="020E0502060401010101" pitchFamily="34" charset="-79"/>
                        </a:rPr>
                        <a:t>פרוס </a:t>
                      </a:r>
                      <a:r>
                        <a:rPr lang="he-IL" sz="1600" b="0" dirty="0">
                          <a:latin typeface="David" panose="020E0502060401010101" pitchFamily="34" charset="-79"/>
                          <a:cs typeface="David" panose="020E0502060401010101" pitchFamily="34" charset="-79"/>
                        </a:rPr>
                        <a:t>(משך נוסף)</a:t>
                      </a:r>
                    </a:p>
                  </a:txBody>
                  <a:tcPr/>
                </a:tc>
                <a:extLst>
                  <a:ext uri="{0D108BD9-81ED-4DB2-BD59-A6C34878D82A}">
                    <a16:rowId xmlns:a16="http://schemas.microsoft.com/office/drawing/2014/main" val="2760531183"/>
                  </a:ext>
                </a:extLst>
              </a:tr>
            </a:tbl>
          </a:graphicData>
        </a:graphic>
      </p:graphicFrame>
      <p:sp>
        <p:nvSpPr>
          <p:cNvPr id="23" name="TextBox 22"/>
          <p:cNvSpPr txBox="1"/>
          <p:nvPr/>
        </p:nvSpPr>
        <p:spPr>
          <a:xfrm>
            <a:off x="414677" y="2632143"/>
            <a:ext cx="1792813" cy="584775"/>
          </a:xfrm>
          <a:prstGeom prst="rect">
            <a:avLst/>
          </a:prstGeom>
          <a:noFill/>
        </p:spPr>
        <p:txBody>
          <a:bodyPr wrap="square" rtlCol="1">
            <a:spAutoFit/>
          </a:bodyPr>
          <a:lstStyle/>
          <a:p>
            <a:pPr algn="ctr"/>
            <a:r>
              <a:rPr lang="he-IL" sz="1600" dirty="0">
                <a:solidFill>
                  <a:schemeClr val="accent2"/>
                </a:solidFill>
                <a:latin typeface="David" panose="020E0502060401010101" pitchFamily="34" charset="-79"/>
                <a:cs typeface="David" panose="020E0502060401010101" pitchFamily="34" charset="-79"/>
              </a:rPr>
              <a:t>חלופי: סמינר בחירה</a:t>
            </a:r>
            <a:r>
              <a:rPr lang="en-US" sz="1600" dirty="0">
                <a:solidFill>
                  <a:schemeClr val="accent2"/>
                </a:solidFill>
                <a:latin typeface="David" panose="020E0502060401010101" pitchFamily="34" charset="-79"/>
                <a:cs typeface="David" panose="020E0502060401010101" pitchFamily="34" charset="-79"/>
              </a:rPr>
              <a:t>/</a:t>
            </a:r>
            <a:r>
              <a:rPr lang="he-IL" sz="1600" dirty="0">
                <a:solidFill>
                  <a:schemeClr val="accent2"/>
                </a:solidFill>
                <a:latin typeface="David" panose="020E0502060401010101" pitchFamily="34" charset="-79"/>
                <a:cs typeface="David" panose="020E0502060401010101" pitchFamily="34" charset="-79"/>
              </a:rPr>
              <a:t> פגרת עבודות</a:t>
            </a:r>
          </a:p>
        </p:txBody>
      </p:sp>
      <p:sp>
        <p:nvSpPr>
          <p:cNvPr id="25" name="TextBox 24"/>
          <p:cNvSpPr txBox="1"/>
          <p:nvPr/>
        </p:nvSpPr>
        <p:spPr>
          <a:xfrm>
            <a:off x="3679277" y="1601243"/>
            <a:ext cx="1998921" cy="400110"/>
          </a:xfrm>
          <a:prstGeom prst="rect">
            <a:avLst/>
          </a:prstGeom>
          <a:noFill/>
        </p:spPr>
        <p:txBody>
          <a:bodyPr wrap="square" rtlCol="1">
            <a:spAutoFit/>
          </a:bodyPr>
          <a:lstStyle/>
          <a:p>
            <a:r>
              <a:rPr lang="he-IL" sz="2000" b="1" dirty="0">
                <a:latin typeface="David" panose="020E0502060401010101" pitchFamily="34" charset="-79"/>
                <a:cs typeface="David" panose="020E0502060401010101" pitchFamily="34" charset="-79"/>
              </a:rPr>
              <a:t>עונה מתקדמת:</a:t>
            </a:r>
          </a:p>
        </p:txBody>
      </p:sp>
      <p:sp>
        <p:nvSpPr>
          <p:cNvPr id="26" name="TextBox 25"/>
          <p:cNvSpPr txBox="1"/>
          <p:nvPr/>
        </p:nvSpPr>
        <p:spPr>
          <a:xfrm>
            <a:off x="577437" y="3358646"/>
            <a:ext cx="1467293" cy="338554"/>
          </a:xfrm>
          <a:prstGeom prst="rect">
            <a:avLst/>
          </a:prstGeom>
          <a:noFill/>
        </p:spPr>
        <p:txBody>
          <a:bodyPr wrap="square" rtlCol="1">
            <a:spAutoFit/>
          </a:bodyPr>
          <a:lstStyle/>
          <a:p>
            <a:pPr algn="ctr"/>
            <a:r>
              <a:rPr lang="he-IL" sz="1600" dirty="0">
                <a:solidFill>
                  <a:schemeClr val="accent2"/>
                </a:solidFill>
                <a:latin typeface="David" panose="020E0502060401010101" pitchFamily="34" charset="-79"/>
                <a:cs typeface="David" panose="020E0502060401010101" pitchFamily="34" charset="-79"/>
              </a:rPr>
              <a:t>פטור מקורס</a:t>
            </a:r>
          </a:p>
        </p:txBody>
      </p:sp>
      <p:sp>
        <p:nvSpPr>
          <p:cNvPr id="27" name="TextBox 26"/>
          <p:cNvSpPr txBox="1"/>
          <p:nvPr/>
        </p:nvSpPr>
        <p:spPr>
          <a:xfrm>
            <a:off x="577437" y="3893756"/>
            <a:ext cx="1467293" cy="338554"/>
          </a:xfrm>
          <a:prstGeom prst="rect">
            <a:avLst/>
          </a:prstGeom>
          <a:noFill/>
        </p:spPr>
        <p:txBody>
          <a:bodyPr wrap="square" rtlCol="1">
            <a:spAutoFit/>
          </a:bodyPr>
          <a:lstStyle/>
          <a:p>
            <a:pPr algn="ctr"/>
            <a:r>
              <a:rPr lang="he-IL" sz="1600" dirty="0">
                <a:solidFill>
                  <a:schemeClr val="accent2"/>
                </a:solidFill>
                <a:latin typeface="David" panose="020E0502060401010101" pitchFamily="34" charset="-79"/>
                <a:cs typeface="David" panose="020E0502060401010101" pitchFamily="34" charset="-79"/>
              </a:rPr>
              <a:t>משך נוסף</a:t>
            </a:r>
          </a:p>
        </p:txBody>
      </p:sp>
      <p:sp>
        <p:nvSpPr>
          <p:cNvPr id="28" name="מציין מיקום תוכן 2"/>
          <p:cNvSpPr txBox="1">
            <a:spLocks/>
          </p:cNvSpPr>
          <p:nvPr/>
        </p:nvSpPr>
        <p:spPr>
          <a:xfrm>
            <a:off x="236338" y="5310948"/>
            <a:ext cx="6550951" cy="1279335"/>
          </a:xfrm>
          <a:prstGeom prst="rect">
            <a:avLst/>
          </a:prstGeom>
        </p:spPr>
        <p:txBody>
          <a:bodyPr vert="horz" lIns="91440" tIns="45720" rIns="91440" bIns="45720" rtlCol="1">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buClr>
                <a:schemeClr val="accent1"/>
              </a:buClr>
            </a:pPr>
            <a:r>
              <a:rPr lang="he-IL" sz="1800" b="1" dirty="0">
                <a:solidFill>
                  <a:schemeClr val="accent1">
                    <a:lumMod val="75000"/>
                  </a:schemeClr>
                </a:solidFill>
                <a:latin typeface="David" panose="020E0502060401010101" pitchFamily="34" charset="-79"/>
                <a:cs typeface="David" panose="020E0502060401010101" pitchFamily="34" charset="-79"/>
              </a:rPr>
              <a:t>מסלול לתעודה- </a:t>
            </a:r>
            <a:r>
              <a:rPr lang="he-IL" sz="1800" dirty="0">
                <a:solidFill>
                  <a:schemeClr val="accent1">
                    <a:lumMod val="75000"/>
                  </a:schemeClr>
                </a:solidFill>
                <a:latin typeface="David" panose="020E0502060401010101" pitchFamily="34" charset="-79"/>
                <a:cs typeface="David" panose="020E0502060401010101" pitchFamily="34" charset="-79"/>
              </a:rPr>
              <a:t> אינו פטור מנוכחות בקורסים אלא מביצוע מטלות הקורס</a:t>
            </a:r>
          </a:p>
          <a:p>
            <a:pPr>
              <a:lnSpc>
                <a:spcPct val="100000"/>
              </a:lnSpc>
              <a:buClr>
                <a:schemeClr val="accent1"/>
              </a:buClr>
            </a:pPr>
            <a:r>
              <a:rPr lang="he-IL" sz="1800" b="1" dirty="0">
                <a:solidFill>
                  <a:schemeClr val="accent1">
                    <a:lumMod val="75000"/>
                  </a:schemeClr>
                </a:solidFill>
                <a:latin typeface="David" panose="020E0502060401010101" pitchFamily="34" charset="-79"/>
                <a:cs typeface="David" panose="020E0502060401010101" pitchFamily="34" charset="-79"/>
              </a:rPr>
              <a:t>עיתוי</a:t>
            </a:r>
            <a:r>
              <a:rPr lang="he-IL" sz="1800" dirty="0">
                <a:solidFill>
                  <a:schemeClr val="accent1">
                    <a:lumMod val="75000"/>
                  </a:schemeClr>
                </a:solidFill>
                <a:latin typeface="David" panose="020E0502060401010101" pitchFamily="34" charset="-79"/>
                <a:cs typeface="David" panose="020E0502060401010101" pitchFamily="34" charset="-79"/>
              </a:rPr>
              <a:t> קורסי המחקר (מיקום בעונות) ביחס לצורך שלהם בכתיבת התזה?</a:t>
            </a:r>
          </a:p>
          <a:p>
            <a:pPr>
              <a:lnSpc>
                <a:spcPct val="100000"/>
              </a:lnSpc>
              <a:buClr>
                <a:schemeClr val="accent1"/>
              </a:buClr>
            </a:pPr>
            <a:r>
              <a:rPr lang="he-IL" sz="1800" dirty="0">
                <a:solidFill>
                  <a:schemeClr val="accent1">
                    <a:lumMod val="75000"/>
                  </a:schemeClr>
                </a:solidFill>
                <a:latin typeface="David" panose="020E0502060401010101" pitchFamily="34" charset="-79"/>
                <a:cs typeface="David" panose="020E0502060401010101" pitchFamily="34" charset="-79"/>
              </a:rPr>
              <a:t>יכולת קיום </a:t>
            </a:r>
            <a:r>
              <a:rPr lang="he-IL" sz="1800" b="1" dirty="0">
                <a:solidFill>
                  <a:schemeClr val="accent1">
                    <a:lumMod val="75000"/>
                  </a:schemeClr>
                </a:solidFill>
                <a:latin typeface="David" panose="020E0502060401010101" pitchFamily="34" charset="-79"/>
                <a:cs typeface="David" panose="020E0502060401010101" pitchFamily="34" charset="-79"/>
              </a:rPr>
              <a:t>מגמות</a:t>
            </a:r>
            <a:r>
              <a:rPr lang="en-US" sz="1800" b="1" dirty="0">
                <a:solidFill>
                  <a:schemeClr val="accent1">
                    <a:lumMod val="75000"/>
                  </a:schemeClr>
                </a:solidFill>
                <a:latin typeface="David" panose="020E0502060401010101" pitchFamily="34" charset="-79"/>
                <a:cs typeface="David" panose="020E0502060401010101" pitchFamily="34" charset="-79"/>
              </a:rPr>
              <a:t>/</a:t>
            </a:r>
            <a:r>
              <a:rPr lang="he-IL" sz="1800" b="1" dirty="0">
                <a:solidFill>
                  <a:schemeClr val="accent1">
                    <a:lumMod val="75000"/>
                  </a:schemeClr>
                </a:solidFill>
                <a:latin typeface="David" panose="020E0502060401010101" pitchFamily="34" charset="-79"/>
                <a:cs typeface="David" panose="020E0502060401010101" pitchFamily="34" charset="-79"/>
              </a:rPr>
              <a:t>התמחויות </a:t>
            </a:r>
            <a:r>
              <a:rPr lang="he-IL" sz="1800" dirty="0">
                <a:solidFill>
                  <a:schemeClr val="accent1">
                    <a:lumMod val="75000"/>
                  </a:schemeClr>
                </a:solidFill>
                <a:latin typeface="David" panose="020E0502060401010101" pitchFamily="34" charset="-79"/>
                <a:cs typeface="David" panose="020E0502060401010101" pitchFamily="34" charset="-79"/>
              </a:rPr>
              <a:t>במקביל למגוון מסלולי לימוד?</a:t>
            </a:r>
            <a:endParaRPr lang="he-IL" sz="1800" dirty="0">
              <a:solidFill>
                <a:schemeClr val="bg1">
                  <a:lumMod val="75000"/>
                </a:schemeClr>
              </a:solidFill>
              <a:latin typeface="David" panose="020E0502060401010101" pitchFamily="34" charset="-79"/>
              <a:cs typeface="David" panose="020E0502060401010101" pitchFamily="34" charset="-79"/>
            </a:endParaRPr>
          </a:p>
        </p:txBody>
      </p:sp>
      <p:sp>
        <p:nvSpPr>
          <p:cNvPr id="21" name="TextBox 20"/>
          <p:cNvSpPr txBox="1"/>
          <p:nvPr/>
        </p:nvSpPr>
        <p:spPr>
          <a:xfrm>
            <a:off x="8555580" y="1616632"/>
            <a:ext cx="1405206" cy="369332"/>
          </a:xfrm>
          <a:prstGeom prst="rect">
            <a:avLst/>
          </a:prstGeom>
          <a:noFill/>
        </p:spPr>
        <p:txBody>
          <a:bodyPr wrap="square" rtlCol="1">
            <a:spAutoFit/>
          </a:bodyPr>
          <a:lstStyle/>
          <a:p>
            <a:r>
              <a:rPr lang="he-IL" dirty="0">
                <a:latin typeface="David" panose="020E0502060401010101" pitchFamily="34" charset="-79"/>
                <a:cs typeface="David" panose="020E0502060401010101" pitchFamily="34" charset="-79"/>
              </a:rPr>
              <a:t>אפשרות א':</a:t>
            </a:r>
          </a:p>
        </p:txBody>
      </p:sp>
      <p:sp>
        <p:nvSpPr>
          <p:cNvPr id="22" name="TextBox 21"/>
          <p:cNvSpPr txBox="1"/>
          <p:nvPr/>
        </p:nvSpPr>
        <p:spPr>
          <a:xfrm>
            <a:off x="6787289" y="1616632"/>
            <a:ext cx="1405206" cy="369332"/>
          </a:xfrm>
          <a:prstGeom prst="rect">
            <a:avLst/>
          </a:prstGeom>
          <a:noFill/>
        </p:spPr>
        <p:txBody>
          <a:bodyPr wrap="square" rtlCol="1">
            <a:spAutoFit/>
          </a:bodyPr>
          <a:lstStyle/>
          <a:p>
            <a:r>
              <a:rPr lang="he-IL" dirty="0">
                <a:latin typeface="David" panose="020E0502060401010101" pitchFamily="34" charset="-79"/>
                <a:cs typeface="David" panose="020E0502060401010101" pitchFamily="34" charset="-79"/>
              </a:rPr>
              <a:t>אפשרות ב':</a:t>
            </a:r>
          </a:p>
        </p:txBody>
      </p:sp>
      <p:sp>
        <p:nvSpPr>
          <p:cNvPr id="24" name="TextBox 23"/>
          <p:cNvSpPr txBox="1"/>
          <p:nvPr/>
        </p:nvSpPr>
        <p:spPr>
          <a:xfrm>
            <a:off x="2553916" y="1616632"/>
            <a:ext cx="1405206" cy="369332"/>
          </a:xfrm>
          <a:prstGeom prst="rect">
            <a:avLst/>
          </a:prstGeom>
          <a:noFill/>
        </p:spPr>
        <p:txBody>
          <a:bodyPr wrap="square" rtlCol="1">
            <a:spAutoFit/>
          </a:bodyPr>
          <a:lstStyle/>
          <a:p>
            <a:r>
              <a:rPr lang="he-IL" dirty="0">
                <a:latin typeface="David" panose="020E0502060401010101" pitchFamily="34" charset="-79"/>
                <a:cs typeface="David" panose="020E0502060401010101" pitchFamily="34" charset="-79"/>
              </a:rPr>
              <a:t>אפשרות א':</a:t>
            </a:r>
          </a:p>
        </p:txBody>
      </p:sp>
    </p:spTree>
    <p:extLst>
      <p:ext uri="{BB962C8B-B14F-4D97-AF65-F5344CB8AC3E}">
        <p14:creationId xmlns:p14="http://schemas.microsoft.com/office/powerpoint/2010/main" val="95318001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כותרת 1"/>
          <p:cNvSpPr>
            <a:spLocks noGrp="1"/>
          </p:cNvSpPr>
          <p:nvPr>
            <p:ph type="title" idx="4294967295"/>
          </p:nvPr>
        </p:nvSpPr>
        <p:spPr>
          <a:xfrm>
            <a:off x="877528" y="186327"/>
            <a:ext cx="10515600" cy="1325563"/>
          </a:xfrm>
        </p:spPr>
        <p:txBody>
          <a:bodyPr/>
          <a:lstStyle/>
          <a:p>
            <a:pPr algn="ctr"/>
            <a:r>
              <a:rPr lang="he-IL"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מדיניות עידוד ביצוע תואר מחקרי</a:t>
            </a:r>
            <a:endParaRPr lang="he-IL" sz="36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5" name="מלבן מעוגל 1"/>
          <p:cNvSpPr/>
          <p:nvPr/>
        </p:nvSpPr>
        <p:spPr>
          <a:xfrm>
            <a:off x="1618591" y="2351744"/>
            <a:ext cx="8965324" cy="2703732"/>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1"/>
          </a:fillRef>
          <a:effectRef idx="1">
            <a:schemeClr val="accent1"/>
          </a:effectRef>
          <a:fontRef idx="minor">
            <a:schemeClr val="lt1"/>
          </a:fontRef>
        </p:style>
        <p:txBody>
          <a:bodyPr rtlCol="1" anchor="ctr"/>
          <a:lstStyle/>
          <a:p>
            <a:pPr algn="ctr">
              <a:lnSpc>
                <a:spcPct val="150000"/>
              </a:lnSpc>
            </a:pPr>
            <a:r>
              <a:rPr lang="he-IL" sz="2000" b="1" dirty="0">
                <a:solidFill>
                  <a:schemeClr val="bg1"/>
                </a:solidFill>
                <a:latin typeface="David" panose="020E0502060401010101" pitchFamily="34" charset="-79"/>
                <a:cs typeface="David" panose="020E0502060401010101" pitchFamily="34" charset="-79"/>
              </a:rPr>
              <a:t>"</a:t>
            </a:r>
            <a:r>
              <a:rPr lang="he-IL" sz="2000" i="1" dirty="0">
                <a:solidFill>
                  <a:schemeClr val="bg1"/>
                </a:solidFill>
                <a:latin typeface="David" panose="020E0502060401010101" pitchFamily="34" charset="-79"/>
                <a:cs typeface="David" panose="020E0502060401010101" pitchFamily="34" charset="-79"/>
              </a:rPr>
              <a:t>במסגרת שנת הלימודים יסיימו כל החניכים את הלימודים לתואר שני במסלול לא מחקרי. חניך שמעוניין להמשיך את לימודיו למסלול מחקרי, הכולל תזה, ואף למסלול דוקטורט, </a:t>
            </a:r>
            <a:br>
              <a:rPr lang="en-US" sz="2000" i="1" dirty="0">
                <a:solidFill>
                  <a:schemeClr val="bg1"/>
                </a:solidFill>
                <a:latin typeface="David" panose="020E0502060401010101" pitchFamily="34" charset="-79"/>
                <a:cs typeface="David" panose="020E0502060401010101" pitchFamily="34" charset="-79"/>
              </a:rPr>
            </a:br>
            <a:r>
              <a:rPr lang="he-IL" sz="2000" i="1" dirty="0">
                <a:solidFill>
                  <a:schemeClr val="bg1"/>
                </a:solidFill>
                <a:latin typeface="David" panose="020E0502060401010101" pitchFamily="34" charset="-79"/>
                <a:cs typeface="David" panose="020E0502060401010101" pitchFamily="34" charset="-79"/>
              </a:rPr>
              <a:t>יוכל לעשות כן לאחר סיום שנת הלימודים. </a:t>
            </a:r>
            <a:br>
              <a:rPr lang="en-US" sz="2000" i="1" dirty="0">
                <a:solidFill>
                  <a:schemeClr val="bg1"/>
                </a:solidFill>
                <a:latin typeface="David" panose="020E0502060401010101" pitchFamily="34" charset="-79"/>
                <a:cs typeface="David" panose="020E0502060401010101" pitchFamily="34" charset="-79"/>
              </a:rPr>
            </a:br>
            <a:r>
              <a:rPr lang="he-IL" sz="2000" i="1" dirty="0">
                <a:solidFill>
                  <a:schemeClr val="bg1"/>
                </a:solidFill>
                <a:latin typeface="David" panose="020E0502060401010101" pitchFamily="34" charset="-79"/>
                <a:cs typeface="David" panose="020E0502060401010101" pitchFamily="34" charset="-79"/>
              </a:rPr>
              <a:t>המשך הלימודים יתנהל בקשר ישיר עם פרופ' גבי בן דור ואוניברסיטת חיפה".</a:t>
            </a:r>
          </a:p>
          <a:p>
            <a:pPr algn="ctr">
              <a:lnSpc>
                <a:spcPct val="150000"/>
              </a:lnSpc>
            </a:pPr>
            <a:r>
              <a:rPr lang="he-IL" sz="2000" b="1" dirty="0">
                <a:solidFill>
                  <a:schemeClr val="bg1"/>
                </a:solidFill>
                <a:latin typeface="David" panose="020E0502060401010101" pitchFamily="34" charset="-79"/>
                <a:cs typeface="David" panose="020E0502060401010101" pitchFamily="34" charset="-79"/>
              </a:rPr>
              <a:t>							ידיעון מ"ד</a:t>
            </a:r>
            <a:endParaRPr lang="he-IL" sz="2000" dirty="0">
              <a:solidFill>
                <a:schemeClr val="bg1"/>
              </a:solidFill>
            </a:endParaRPr>
          </a:p>
        </p:txBody>
      </p:sp>
    </p:spTree>
    <p:extLst>
      <p:ext uri="{BB962C8B-B14F-4D97-AF65-F5344CB8AC3E}">
        <p14:creationId xmlns:p14="http://schemas.microsoft.com/office/powerpoint/2010/main" val="59470927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idx="4294967295"/>
          </p:nvPr>
        </p:nvSpPr>
        <p:spPr>
          <a:xfrm>
            <a:off x="877528" y="186327"/>
            <a:ext cx="10515600" cy="1325563"/>
          </a:xfrm>
        </p:spPr>
        <p:txBody>
          <a:bodyPr/>
          <a:lstStyle/>
          <a:p>
            <a:pPr algn="ctr"/>
            <a:r>
              <a:rPr lang="he-IL"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ניתוח תכני מב"ל- הערת אזהרה</a:t>
            </a:r>
          </a:p>
        </p:txBody>
      </p:sp>
      <p:sp>
        <p:nvSpPr>
          <p:cNvPr id="4" name="מציין מיקום תוכן 2"/>
          <p:cNvSpPr txBox="1">
            <a:spLocks/>
          </p:cNvSpPr>
          <p:nvPr/>
        </p:nvSpPr>
        <p:spPr>
          <a:xfrm>
            <a:off x="1828800" y="1491553"/>
            <a:ext cx="9757440" cy="3843359"/>
          </a:xfrm>
          <a:prstGeom prst="rect">
            <a:avLst/>
          </a:prstGeom>
        </p:spPr>
        <p:txBody>
          <a:bodyPr vert="horz" lIns="91440" tIns="45720" rIns="91440" bIns="45720" rtlCol="1">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buClr>
                <a:schemeClr val="accent1"/>
              </a:buClr>
            </a:pPr>
            <a:r>
              <a:rPr lang="he-IL" sz="1800" dirty="0">
                <a:solidFill>
                  <a:schemeClr val="accent1">
                    <a:lumMod val="75000"/>
                  </a:schemeClr>
                </a:solidFill>
                <a:latin typeface="David" panose="020E0502060401010101" pitchFamily="34" charset="-79"/>
                <a:cs typeface="David" panose="020E0502060401010101" pitchFamily="34" charset="-79"/>
              </a:rPr>
              <a:t>עמידה בתנאי קבלת תואר שני- 36 נ"ז לפחות</a:t>
            </a:r>
          </a:p>
          <a:p>
            <a:pPr>
              <a:lnSpc>
                <a:spcPct val="150000"/>
              </a:lnSpc>
              <a:buClr>
                <a:schemeClr val="accent1"/>
              </a:buClr>
            </a:pPr>
            <a:r>
              <a:rPr lang="he-IL" sz="1800" dirty="0">
                <a:solidFill>
                  <a:schemeClr val="accent1">
                    <a:lumMod val="75000"/>
                  </a:schemeClr>
                </a:solidFill>
                <a:latin typeface="David" panose="020E0502060401010101" pitchFamily="34" charset="-79"/>
                <a:cs typeface="David" panose="020E0502060401010101" pitchFamily="34" charset="-79"/>
              </a:rPr>
              <a:t>העלאת העומס והקושי בלוותר</a:t>
            </a:r>
          </a:p>
          <a:p>
            <a:pPr>
              <a:lnSpc>
                <a:spcPct val="150000"/>
              </a:lnSpc>
              <a:buClr>
                <a:schemeClr val="accent1"/>
              </a:buClr>
            </a:pPr>
            <a:r>
              <a:rPr lang="he-IL" sz="1800" dirty="0">
                <a:solidFill>
                  <a:schemeClr val="accent1">
                    <a:lumMod val="75000"/>
                  </a:schemeClr>
                </a:solidFill>
                <a:latin typeface="David" panose="020E0502060401010101" pitchFamily="34" charset="-79"/>
                <a:cs typeface="David" panose="020E0502060401010101" pitchFamily="34" charset="-79"/>
              </a:rPr>
              <a:t>הטיות בין רגלי הביטחון הלאומי (פגיעה בהגיונות הפנתאון ורציונל ההכשרה)</a:t>
            </a:r>
          </a:p>
          <a:p>
            <a:pPr>
              <a:lnSpc>
                <a:spcPct val="150000"/>
              </a:lnSpc>
              <a:buClr>
                <a:schemeClr val="accent1"/>
              </a:buClr>
            </a:pPr>
            <a:r>
              <a:rPr lang="he-IL" sz="1800" dirty="0">
                <a:solidFill>
                  <a:schemeClr val="accent1">
                    <a:lumMod val="75000"/>
                  </a:schemeClr>
                </a:solidFill>
                <a:latin typeface="David" panose="020E0502060401010101" pitchFamily="34" charset="-79"/>
                <a:cs typeface="David" panose="020E0502060401010101" pitchFamily="34" charset="-79"/>
              </a:rPr>
              <a:t>אקדמיה כתו תקן לאיכות- בקיאות המרצים, היקף הלימודים ועומקם, חובת קריאה וקיום מטלות</a:t>
            </a:r>
          </a:p>
          <a:p>
            <a:pPr>
              <a:lnSpc>
                <a:spcPct val="150000"/>
              </a:lnSpc>
              <a:buClr>
                <a:schemeClr val="accent1"/>
              </a:buClr>
            </a:pPr>
            <a:r>
              <a:rPr lang="he-IL" sz="1800" dirty="0">
                <a:solidFill>
                  <a:schemeClr val="accent1">
                    <a:lumMod val="75000"/>
                  </a:schemeClr>
                </a:solidFill>
                <a:latin typeface="David" panose="020E0502060401010101" pitchFamily="34" charset="-79"/>
                <a:cs typeface="David" panose="020E0502060401010101" pitchFamily="34" charset="-79"/>
              </a:rPr>
              <a:t>קשר הדוק בין המילים למנגינה- מרצים, תכני הלימוד ושיטות הלימוד</a:t>
            </a:r>
          </a:p>
          <a:p>
            <a:pPr>
              <a:lnSpc>
                <a:spcPct val="150000"/>
              </a:lnSpc>
              <a:buClr>
                <a:schemeClr val="accent1"/>
              </a:buClr>
            </a:pPr>
            <a:r>
              <a:rPr lang="he-IL" sz="1800" dirty="0">
                <a:solidFill>
                  <a:schemeClr val="accent1">
                    <a:lumMod val="75000"/>
                  </a:schemeClr>
                </a:solidFill>
                <a:latin typeface="David" panose="020E0502060401010101" pitchFamily="34" charset="-79"/>
                <a:cs typeface="David" panose="020E0502060401010101" pitchFamily="34" charset="-79"/>
              </a:rPr>
              <a:t>שינויים רבים מידיי לעיכול ומימוש למול לוחות זמנים מ"ה ('אם זה לא שבור אל תתקן')</a:t>
            </a:r>
          </a:p>
          <a:p>
            <a:pPr>
              <a:lnSpc>
                <a:spcPct val="150000"/>
              </a:lnSpc>
              <a:buClr>
                <a:schemeClr val="accent1"/>
              </a:buClr>
            </a:pPr>
            <a:r>
              <a:rPr lang="he-IL" sz="1800" dirty="0">
                <a:solidFill>
                  <a:schemeClr val="accent1">
                    <a:lumMod val="75000"/>
                  </a:schemeClr>
                </a:solidFill>
                <a:latin typeface="David" panose="020E0502060401010101" pitchFamily="34" charset="-79"/>
                <a:cs typeface="David" panose="020E0502060401010101" pitchFamily="34" charset="-79"/>
              </a:rPr>
              <a:t>שנה לפני מכרז אקדמיה אחוד</a:t>
            </a:r>
          </a:p>
        </p:txBody>
      </p:sp>
      <p:pic>
        <p:nvPicPr>
          <p:cNvPr id="3" name="תמונה 2"/>
          <p:cNvPicPr>
            <a:picLocks noChangeAspect="1"/>
          </p:cNvPicPr>
          <p:nvPr/>
        </p:nvPicPr>
        <p:blipFill>
          <a:blip r:embed="rId2"/>
          <a:stretch>
            <a:fillRect/>
          </a:stretch>
        </p:blipFill>
        <p:spPr>
          <a:xfrm>
            <a:off x="42533" y="5338499"/>
            <a:ext cx="2710500" cy="1466336"/>
          </a:xfrm>
          <a:prstGeom prst="rect">
            <a:avLst/>
          </a:prstGeom>
          <a:ln>
            <a:noFill/>
          </a:ln>
          <a:effectLst>
            <a:outerShdw blurRad="292100" dist="139700" dir="2700000" algn="tl" rotWithShape="0">
              <a:srgbClr val="333333">
                <a:alpha val="65000"/>
              </a:srgbClr>
            </a:outerShdw>
          </a:effectLst>
        </p:spPr>
      </p:pic>
      <p:sp>
        <p:nvSpPr>
          <p:cNvPr id="6" name="מלבן מעוגל 1"/>
          <p:cNvSpPr/>
          <p:nvPr/>
        </p:nvSpPr>
        <p:spPr>
          <a:xfrm>
            <a:off x="3431458" y="5334912"/>
            <a:ext cx="7708490" cy="1469923"/>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1"/>
          </a:fillRef>
          <a:effectRef idx="1">
            <a:schemeClr val="accent1"/>
          </a:effectRef>
          <a:fontRef idx="minor">
            <a:schemeClr val="lt1"/>
          </a:fontRef>
        </p:style>
        <p:txBody>
          <a:bodyPr rtlCol="1" anchor="ctr"/>
          <a:lstStyle/>
          <a:p>
            <a:pPr algn="ctr">
              <a:lnSpc>
                <a:spcPct val="150000"/>
              </a:lnSpc>
            </a:pPr>
            <a:r>
              <a:rPr lang="he-IL" sz="2000" b="1" dirty="0">
                <a:solidFill>
                  <a:schemeClr val="bg1"/>
                </a:solidFill>
                <a:latin typeface="David" panose="020E0502060401010101" pitchFamily="34" charset="-79"/>
                <a:cs typeface="David" panose="020E0502060401010101" pitchFamily="34" charset="-79"/>
              </a:rPr>
              <a:t>תואר שני= 36 נ"ז </a:t>
            </a:r>
            <a:r>
              <a:rPr lang="he-IL" sz="2000" dirty="0">
                <a:solidFill>
                  <a:schemeClr val="bg1"/>
                </a:solidFill>
                <a:latin typeface="David" panose="020E0502060401010101" pitchFamily="34" charset="-79"/>
                <a:cs typeface="David" panose="020E0502060401010101" pitchFamily="34" charset="-79"/>
              </a:rPr>
              <a:t>(לרוב- </a:t>
            </a:r>
            <a:r>
              <a:rPr lang="he-IL" sz="2000" b="1" dirty="0">
                <a:solidFill>
                  <a:schemeClr val="bg1"/>
                </a:solidFill>
                <a:latin typeface="David" panose="020E0502060401010101" pitchFamily="34" charset="-79"/>
                <a:cs typeface="David" panose="020E0502060401010101" pitchFamily="34" charset="-79"/>
              </a:rPr>
              <a:t>9 קורסים </a:t>
            </a:r>
            <a:r>
              <a:rPr lang="he-IL" sz="2000" dirty="0">
                <a:solidFill>
                  <a:schemeClr val="bg1"/>
                </a:solidFill>
                <a:latin typeface="David" panose="020E0502060401010101" pitchFamily="34" charset="-79"/>
                <a:cs typeface="David" panose="020E0502060401010101" pitchFamily="34" charset="-79"/>
              </a:rPr>
              <a:t>*</a:t>
            </a:r>
            <a:r>
              <a:rPr lang="he-IL" sz="2000" b="1" dirty="0">
                <a:solidFill>
                  <a:schemeClr val="bg1"/>
                </a:solidFill>
                <a:latin typeface="David" panose="020E0502060401010101" pitchFamily="34" charset="-79"/>
                <a:cs typeface="David" panose="020E0502060401010101" pitchFamily="34" charset="-79"/>
              </a:rPr>
              <a:t> 4 נ"ז </a:t>
            </a:r>
            <a:r>
              <a:rPr lang="he-IL" sz="2000" dirty="0">
                <a:solidFill>
                  <a:schemeClr val="bg1"/>
                </a:solidFill>
                <a:latin typeface="David" panose="020E0502060401010101" pitchFamily="34" charset="-79"/>
                <a:cs typeface="David" panose="020E0502060401010101" pitchFamily="34" charset="-79"/>
              </a:rPr>
              <a:t>כל אחד)</a:t>
            </a:r>
          </a:p>
          <a:p>
            <a:pPr algn="ctr">
              <a:lnSpc>
                <a:spcPct val="150000"/>
              </a:lnSpc>
            </a:pPr>
            <a:r>
              <a:rPr lang="he-IL" sz="2000" b="1" dirty="0">
                <a:solidFill>
                  <a:schemeClr val="bg1"/>
                </a:solidFill>
                <a:latin typeface="David" panose="020E0502060401010101" pitchFamily="34" charset="-79"/>
                <a:cs typeface="David" panose="020E0502060401010101" pitchFamily="34" charset="-79"/>
              </a:rPr>
              <a:t>2 נ"ז-</a:t>
            </a:r>
            <a:r>
              <a:rPr lang="he-IL" sz="2000" dirty="0">
                <a:solidFill>
                  <a:schemeClr val="bg1"/>
                </a:solidFill>
                <a:latin typeface="David" panose="020E0502060401010101" pitchFamily="34" charset="-79"/>
                <a:cs typeface="David" panose="020E0502060401010101" pitchFamily="34" charset="-79"/>
              </a:rPr>
              <a:t> 13</a:t>
            </a:r>
            <a:r>
              <a:rPr lang="en-US" sz="2000" dirty="0">
                <a:solidFill>
                  <a:schemeClr val="bg1"/>
                </a:solidFill>
                <a:latin typeface="David" panose="020E0502060401010101" pitchFamily="34" charset="-79"/>
                <a:cs typeface="David" panose="020E0502060401010101" pitchFamily="34" charset="-79"/>
              </a:rPr>
              <a:t>/</a:t>
            </a:r>
            <a:r>
              <a:rPr lang="he-IL" sz="2000" dirty="0">
                <a:solidFill>
                  <a:schemeClr val="bg1"/>
                </a:solidFill>
                <a:latin typeface="David" panose="020E0502060401010101" pitchFamily="34" charset="-79"/>
                <a:cs typeface="David" panose="020E0502060401010101" pitchFamily="34" charset="-79"/>
              </a:rPr>
              <a:t>12 משכים </a:t>
            </a:r>
            <a:r>
              <a:rPr lang="he-IL" sz="1600" dirty="0">
                <a:solidFill>
                  <a:schemeClr val="bg1"/>
                </a:solidFill>
                <a:latin typeface="David" panose="020E0502060401010101" pitchFamily="34" charset="-79"/>
                <a:cs typeface="David" panose="020E0502060401010101" pitchFamily="34" charset="-79"/>
              </a:rPr>
              <a:t>(1.5 ש' כל אחד) </a:t>
            </a:r>
            <a:r>
              <a:rPr lang="he-IL" sz="2000" dirty="0">
                <a:solidFill>
                  <a:schemeClr val="bg1"/>
                </a:solidFill>
                <a:latin typeface="David" panose="020E0502060401010101" pitchFamily="34" charset="-79"/>
                <a:cs typeface="David" panose="020E0502060401010101" pitchFamily="34" charset="-79"/>
              </a:rPr>
              <a:t>ע"פ סמסטר</a:t>
            </a:r>
          </a:p>
          <a:p>
            <a:pPr algn="ctr">
              <a:lnSpc>
                <a:spcPct val="150000"/>
              </a:lnSpc>
            </a:pPr>
            <a:r>
              <a:rPr lang="he-IL" sz="2000" dirty="0">
                <a:solidFill>
                  <a:schemeClr val="bg1"/>
                </a:solidFill>
                <a:latin typeface="David" panose="020E0502060401010101" pitchFamily="34" charset="-79"/>
                <a:cs typeface="David" panose="020E0502060401010101" pitchFamily="34" charset="-79"/>
              </a:rPr>
              <a:t>היקף הקורס (4</a:t>
            </a:r>
            <a:r>
              <a:rPr lang="en-US" sz="2000" dirty="0">
                <a:solidFill>
                  <a:schemeClr val="bg1"/>
                </a:solidFill>
                <a:latin typeface="David" panose="020E0502060401010101" pitchFamily="34" charset="-79"/>
                <a:cs typeface="David" panose="020E0502060401010101" pitchFamily="34" charset="-79"/>
              </a:rPr>
              <a:t>/</a:t>
            </a:r>
            <a:r>
              <a:rPr lang="he-IL" sz="2000" dirty="0">
                <a:solidFill>
                  <a:schemeClr val="bg1"/>
                </a:solidFill>
                <a:latin typeface="David" panose="020E0502060401010101" pitchFamily="34" charset="-79"/>
                <a:cs typeface="David" panose="020E0502060401010101" pitchFamily="34" charset="-79"/>
              </a:rPr>
              <a:t>2 נ"ז)= </a:t>
            </a:r>
            <a:r>
              <a:rPr lang="he-IL" sz="2000" b="1" dirty="0">
                <a:solidFill>
                  <a:schemeClr val="bg1"/>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עומק</a:t>
            </a:r>
            <a:r>
              <a:rPr lang="he-IL" sz="2000" dirty="0">
                <a:solidFill>
                  <a:schemeClr val="bg1"/>
                </a:solidFill>
                <a:latin typeface="David" panose="020E0502060401010101" pitchFamily="34" charset="-79"/>
                <a:cs typeface="David" panose="020E0502060401010101" pitchFamily="34" charset="-79"/>
              </a:rPr>
              <a:t> המב"ל, כמות הקורסים (12</a:t>
            </a:r>
            <a:r>
              <a:rPr lang="en-US" sz="2000" dirty="0">
                <a:solidFill>
                  <a:schemeClr val="bg1"/>
                </a:solidFill>
                <a:latin typeface="David" panose="020E0502060401010101" pitchFamily="34" charset="-79"/>
                <a:cs typeface="David" panose="020E0502060401010101" pitchFamily="34" charset="-79"/>
              </a:rPr>
              <a:t>/</a:t>
            </a:r>
            <a:r>
              <a:rPr lang="he-IL" sz="2000" dirty="0">
                <a:solidFill>
                  <a:schemeClr val="bg1"/>
                </a:solidFill>
                <a:latin typeface="David" panose="020E0502060401010101" pitchFamily="34" charset="-79"/>
                <a:cs typeface="David" panose="020E0502060401010101" pitchFamily="34" charset="-79"/>
              </a:rPr>
              <a:t>9)= </a:t>
            </a:r>
            <a:r>
              <a:rPr lang="he-IL" sz="2000" b="1" dirty="0">
                <a:solidFill>
                  <a:schemeClr val="bg1"/>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רוחב</a:t>
            </a:r>
            <a:r>
              <a:rPr lang="he-IL" sz="2000" dirty="0">
                <a:solidFill>
                  <a:schemeClr val="bg1"/>
                </a:solidFill>
                <a:latin typeface="David" panose="020E0502060401010101" pitchFamily="34" charset="-79"/>
                <a:cs typeface="David" panose="020E0502060401010101" pitchFamily="34" charset="-79"/>
              </a:rPr>
              <a:t> המב"ל</a:t>
            </a:r>
            <a:endParaRPr lang="he-IL" sz="2000" dirty="0">
              <a:solidFill>
                <a:schemeClr val="bg1"/>
              </a:solidFill>
            </a:endParaRPr>
          </a:p>
        </p:txBody>
      </p:sp>
    </p:spTree>
    <p:extLst>
      <p:ext uri="{BB962C8B-B14F-4D97-AF65-F5344CB8AC3E}">
        <p14:creationId xmlns:p14="http://schemas.microsoft.com/office/powerpoint/2010/main" val="42070291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3" name="כותרת 1"/>
          <p:cNvSpPr txBox="1">
            <a:spLocks/>
          </p:cNvSpPr>
          <p:nvPr/>
        </p:nvSpPr>
        <p:spPr>
          <a:xfrm>
            <a:off x="874713" y="1417953"/>
            <a:ext cx="10515600" cy="4047988"/>
          </a:xfrm>
          <a:prstGeom prst="rect">
            <a:avLst/>
          </a:prstGeom>
        </p:spPr>
        <p:txBody>
          <a:bodyPr vert="horz" lIns="91440" tIns="45720" rIns="91440" bIns="45720" rtlCol="1" anchor="ctr">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200000"/>
              </a:lnSpc>
            </a:pPr>
            <a:r>
              <a:rPr lang="he-IL" sz="3600" b="1" dirty="0" err="1">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תוכנית</a:t>
            </a:r>
            <a:r>
              <a:rPr lang="he-IL"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הלימוד </a:t>
            </a:r>
            <a:r>
              <a:rPr lang="he-IL" sz="3600" b="1" dirty="0" err="1">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במב"ל</a:t>
            </a:r>
            <a:br>
              <a:rPr lang="he-IL"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br>
            <a:r>
              <a:rPr lang="he-IL" sz="2800" i="1"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 רציונל ההכשרה ומתחים מובנים -</a:t>
            </a:r>
          </a:p>
        </p:txBody>
      </p:sp>
    </p:spTree>
    <p:extLst>
      <p:ext uri="{BB962C8B-B14F-4D97-AF65-F5344CB8AC3E}">
        <p14:creationId xmlns:p14="http://schemas.microsoft.com/office/powerpoint/2010/main" val="362014113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p:cNvPicPr>
            <a:picLocks noChangeAspect="1"/>
          </p:cNvPicPr>
          <p:nvPr/>
        </p:nvPicPr>
        <p:blipFill rotWithShape="1">
          <a:blip r:embed="rId2"/>
          <a:srcRect l="12271" t="16050" r="12910" b="6749"/>
          <a:stretch/>
        </p:blipFill>
        <p:spPr>
          <a:xfrm>
            <a:off x="233920" y="180753"/>
            <a:ext cx="11958080" cy="6590363"/>
          </a:xfrm>
          <a:prstGeom prst="rect">
            <a:avLst/>
          </a:prstGeom>
        </p:spPr>
      </p:pic>
      <p:grpSp>
        <p:nvGrpSpPr>
          <p:cNvPr id="5" name="קבוצה 4"/>
          <p:cNvGrpSpPr/>
          <p:nvPr/>
        </p:nvGrpSpPr>
        <p:grpSpPr>
          <a:xfrm>
            <a:off x="10603669" y="4588849"/>
            <a:ext cx="1260000" cy="1260000"/>
            <a:chOff x="10321779" y="4554583"/>
            <a:chExt cx="1260000" cy="1260000"/>
          </a:xfrm>
        </p:grpSpPr>
        <p:pic>
          <p:nvPicPr>
            <p:cNvPr id="6" name="גרפיקה 5" descr="טאבלט"/>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321779" y="4554583"/>
              <a:ext cx="1260000" cy="1260000"/>
            </a:xfrm>
            <a:prstGeom prst="rect">
              <a:avLst/>
            </a:prstGeom>
          </p:spPr>
        </p:pic>
        <p:sp>
          <p:nvSpPr>
            <p:cNvPr id="7" name="TextBox 6"/>
            <p:cNvSpPr txBox="1"/>
            <p:nvPr/>
          </p:nvSpPr>
          <p:spPr>
            <a:xfrm>
              <a:off x="10555013" y="4904016"/>
              <a:ext cx="793532" cy="582852"/>
            </a:xfrm>
            <a:prstGeom prst="rect">
              <a:avLst/>
            </a:prstGeom>
            <a:noFill/>
          </p:spPr>
          <p:txBody>
            <a:bodyPr wrap="square" lIns="0" tIns="0" rIns="0" bIns="0" rtlCol="1">
              <a:spAutoFit/>
            </a:bodyPr>
            <a:lstStyle/>
            <a:p>
              <a:pPr algn="ctr">
                <a:lnSpc>
                  <a:spcPts val="1500"/>
                </a:lnSpc>
              </a:pPr>
              <a:r>
                <a:rPr lang="he-IL" sz="1400" dirty="0">
                  <a:solidFill>
                    <a:schemeClr val="bg2">
                      <a:lumMod val="25000"/>
                    </a:schemeClr>
                  </a:solidFill>
                  <a:latin typeface="David" panose="020E0502060401010101" pitchFamily="34" charset="-79"/>
                  <a:cs typeface="David" panose="020E0502060401010101" pitchFamily="34" charset="-79"/>
                </a:rPr>
                <a:t>כלכלת ישראל </a:t>
              </a:r>
              <a:br>
                <a:rPr lang="en-US" sz="1400" dirty="0">
                  <a:solidFill>
                    <a:schemeClr val="bg2">
                      <a:lumMod val="25000"/>
                    </a:schemeClr>
                  </a:solidFill>
                  <a:latin typeface="David" panose="020E0502060401010101" pitchFamily="34" charset="-79"/>
                  <a:cs typeface="David" panose="020E0502060401010101" pitchFamily="34" charset="-79"/>
                </a:rPr>
              </a:br>
              <a:r>
                <a:rPr lang="he-IL" sz="1400" dirty="0">
                  <a:solidFill>
                    <a:schemeClr val="bg2">
                      <a:lumMod val="25000"/>
                    </a:schemeClr>
                  </a:solidFill>
                  <a:latin typeface="David" panose="020E0502060401010101" pitchFamily="34" charset="-79"/>
                  <a:cs typeface="David" panose="020E0502060401010101" pitchFamily="34" charset="-79"/>
                </a:rPr>
                <a:t>(2)</a:t>
              </a:r>
            </a:p>
          </p:txBody>
        </p:sp>
      </p:grpSp>
      <p:grpSp>
        <p:nvGrpSpPr>
          <p:cNvPr id="8" name="קבוצה 7"/>
          <p:cNvGrpSpPr/>
          <p:nvPr/>
        </p:nvGrpSpPr>
        <p:grpSpPr>
          <a:xfrm>
            <a:off x="10601662" y="3444354"/>
            <a:ext cx="1260000" cy="1260000"/>
            <a:chOff x="10321779" y="4554583"/>
            <a:chExt cx="1260000" cy="1260000"/>
          </a:xfrm>
        </p:grpSpPr>
        <p:pic>
          <p:nvPicPr>
            <p:cNvPr id="9" name="גרפיקה 8" descr="טאבלט"/>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21779" y="4554583"/>
              <a:ext cx="1260000" cy="1260000"/>
            </a:xfrm>
            <a:prstGeom prst="rect">
              <a:avLst/>
            </a:prstGeom>
          </p:spPr>
        </p:pic>
        <p:sp>
          <p:nvSpPr>
            <p:cNvPr id="10" name="TextBox 9"/>
            <p:cNvSpPr txBox="1"/>
            <p:nvPr/>
          </p:nvSpPr>
          <p:spPr>
            <a:xfrm>
              <a:off x="10555013" y="4904016"/>
              <a:ext cx="793532" cy="582852"/>
            </a:xfrm>
            <a:prstGeom prst="rect">
              <a:avLst/>
            </a:prstGeom>
            <a:noFill/>
          </p:spPr>
          <p:txBody>
            <a:bodyPr wrap="square" lIns="0" tIns="0" rIns="0" bIns="0" rtlCol="1">
              <a:spAutoFit/>
            </a:bodyPr>
            <a:lstStyle/>
            <a:p>
              <a:pPr algn="ctr">
                <a:lnSpc>
                  <a:spcPts val="1500"/>
                </a:lnSpc>
              </a:pPr>
              <a:r>
                <a:rPr lang="he-IL" sz="1400" dirty="0">
                  <a:solidFill>
                    <a:srgbClr val="FF0000"/>
                  </a:solidFill>
                  <a:latin typeface="David" panose="020E0502060401010101" pitchFamily="34" charset="-79"/>
                  <a:cs typeface="David" panose="020E0502060401010101" pitchFamily="34" charset="-79"/>
                </a:rPr>
                <a:t>כלכלה מתקדם </a:t>
              </a:r>
              <a:br>
                <a:rPr lang="en-US" sz="1400" dirty="0">
                  <a:solidFill>
                    <a:srgbClr val="FF0000"/>
                  </a:solidFill>
                  <a:latin typeface="David" panose="020E0502060401010101" pitchFamily="34" charset="-79"/>
                  <a:cs typeface="David" panose="020E0502060401010101" pitchFamily="34" charset="-79"/>
                </a:rPr>
              </a:br>
              <a:r>
                <a:rPr lang="he-IL" sz="1400" dirty="0">
                  <a:solidFill>
                    <a:srgbClr val="FF0000"/>
                  </a:solidFill>
                  <a:latin typeface="David" panose="020E0502060401010101" pitchFamily="34" charset="-79"/>
                  <a:cs typeface="David" panose="020E0502060401010101" pitchFamily="34" charset="-79"/>
                </a:rPr>
                <a:t>(2)</a:t>
              </a:r>
            </a:p>
          </p:txBody>
        </p:sp>
      </p:grpSp>
      <p:grpSp>
        <p:nvGrpSpPr>
          <p:cNvPr id="11" name="קבוצה 10"/>
          <p:cNvGrpSpPr/>
          <p:nvPr/>
        </p:nvGrpSpPr>
        <p:grpSpPr>
          <a:xfrm>
            <a:off x="10613412" y="2192951"/>
            <a:ext cx="1260000" cy="1260000"/>
            <a:chOff x="10321779" y="4554583"/>
            <a:chExt cx="1260000" cy="1260000"/>
          </a:xfrm>
        </p:grpSpPr>
        <p:pic>
          <p:nvPicPr>
            <p:cNvPr id="12" name="גרפיקה 11" descr="טאבלט"/>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321779" y="4554583"/>
              <a:ext cx="1260000" cy="1260000"/>
            </a:xfrm>
            <a:prstGeom prst="rect">
              <a:avLst/>
            </a:prstGeom>
          </p:spPr>
        </p:pic>
        <p:sp>
          <p:nvSpPr>
            <p:cNvPr id="13" name="TextBox 12"/>
            <p:cNvSpPr txBox="1"/>
            <p:nvPr/>
          </p:nvSpPr>
          <p:spPr>
            <a:xfrm>
              <a:off x="10555013" y="4904016"/>
              <a:ext cx="793532" cy="582852"/>
            </a:xfrm>
            <a:prstGeom prst="rect">
              <a:avLst/>
            </a:prstGeom>
            <a:noFill/>
          </p:spPr>
          <p:txBody>
            <a:bodyPr wrap="square" lIns="0" tIns="0" rIns="0" bIns="0" rtlCol="1">
              <a:spAutoFit/>
            </a:bodyPr>
            <a:lstStyle/>
            <a:p>
              <a:pPr algn="ctr">
                <a:lnSpc>
                  <a:spcPts val="1500"/>
                </a:lnSpc>
              </a:pPr>
              <a:r>
                <a:rPr lang="he-IL" sz="1400" dirty="0">
                  <a:solidFill>
                    <a:schemeClr val="bg2">
                      <a:lumMod val="25000"/>
                    </a:schemeClr>
                  </a:solidFill>
                  <a:latin typeface="David" panose="020E0502060401010101" pitchFamily="34" charset="-79"/>
                  <a:cs typeface="David" panose="020E0502060401010101" pitchFamily="34" charset="-79"/>
                </a:rPr>
                <a:t>סמינר כלכלה גלוב' (2)</a:t>
              </a:r>
            </a:p>
          </p:txBody>
        </p:sp>
      </p:grpSp>
      <p:grpSp>
        <p:nvGrpSpPr>
          <p:cNvPr id="14" name="קבוצה 13"/>
          <p:cNvGrpSpPr/>
          <p:nvPr/>
        </p:nvGrpSpPr>
        <p:grpSpPr>
          <a:xfrm>
            <a:off x="3318495" y="523623"/>
            <a:ext cx="1260000" cy="1260000"/>
            <a:chOff x="10321779" y="4554583"/>
            <a:chExt cx="1260000" cy="1260000"/>
          </a:xfrm>
        </p:grpSpPr>
        <p:pic>
          <p:nvPicPr>
            <p:cNvPr id="15" name="גרפיקה 14" descr="טאבלט"/>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321779" y="4554583"/>
              <a:ext cx="1260000" cy="1260000"/>
            </a:xfrm>
            <a:prstGeom prst="rect">
              <a:avLst/>
            </a:prstGeom>
          </p:spPr>
        </p:pic>
        <p:sp>
          <p:nvSpPr>
            <p:cNvPr id="16" name="TextBox 15"/>
            <p:cNvSpPr txBox="1"/>
            <p:nvPr/>
          </p:nvSpPr>
          <p:spPr>
            <a:xfrm>
              <a:off x="10555013" y="4904016"/>
              <a:ext cx="793532" cy="580287"/>
            </a:xfrm>
            <a:prstGeom prst="rect">
              <a:avLst/>
            </a:prstGeom>
            <a:noFill/>
          </p:spPr>
          <p:txBody>
            <a:bodyPr wrap="square" lIns="0" tIns="0" rIns="0" bIns="0" rtlCol="1">
              <a:spAutoFit/>
            </a:bodyPr>
            <a:lstStyle/>
            <a:p>
              <a:pPr algn="ctr">
                <a:lnSpc>
                  <a:spcPts val="1500"/>
                </a:lnSpc>
              </a:pPr>
              <a:r>
                <a:rPr lang="he-IL" sz="1400" dirty="0">
                  <a:solidFill>
                    <a:schemeClr val="bg2">
                      <a:lumMod val="25000"/>
                    </a:schemeClr>
                  </a:solidFill>
                  <a:latin typeface="David" panose="020E0502060401010101" pitchFamily="34" charset="-79"/>
                  <a:cs typeface="David" panose="020E0502060401010101" pitchFamily="34" charset="-79"/>
                </a:rPr>
                <a:t>מנהיגות והובלת שינוי </a:t>
              </a:r>
              <a:r>
                <a:rPr lang="he-IL" sz="1400" dirty="0">
                  <a:solidFill>
                    <a:srgbClr val="FF0000"/>
                  </a:solidFill>
                  <a:latin typeface="David" panose="020E0502060401010101" pitchFamily="34" charset="-79"/>
                  <a:cs typeface="David" panose="020E0502060401010101" pitchFamily="34" charset="-79"/>
                </a:rPr>
                <a:t>(4</a:t>
              </a:r>
              <a:r>
                <a:rPr lang="he-IL" sz="1400" dirty="0">
                  <a:solidFill>
                    <a:srgbClr val="FF0000"/>
                  </a:solidFill>
                  <a:latin typeface="David" panose="020E0502060401010101" pitchFamily="34" charset="-79"/>
                  <a:cs typeface="David" panose="020E0502060401010101" pitchFamily="34" charset="-79"/>
                  <a:sym typeface="Wingdings" panose="05000000000000000000" pitchFamily="2" charset="2"/>
                </a:rPr>
                <a:t></a:t>
              </a:r>
              <a:r>
                <a:rPr lang="he-IL" sz="1400" dirty="0">
                  <a:solidFill>
                    <a:srgbClr val="FF0000"/>
                  </a:solidFill>
                  <a:latin typeface="David" panose="020E0502060401010101" pitchFamily="34" charset="-79"/>
                  <a:cs typeface="David" panose="020E0502060401010101" pitchFamily="34" charset="-79"/>
                </a:rPr>
                <a:t>0)</a:t>
              </a:r>
              <a:endParaRPr lang="he-IL" sz="1400" dirty="0">
                <a:solidFill>
                  <a:schemeClr val="bg2">
                    <a:lumMod val="25000"/>
                  </a:schemeClr>
                </a:solidFill>
                <a:latin typeface="David" panose="020E0502060401010101" pitchFamily="34" charset="-79"/>
                <a:cs typeface="David" panose="020E0502060401010101" pitchFamily="34" charset="-79"/>
              </a:endParaRPr>
            </a:p>
          </p:txBody>
        </p:sp>
      </p:grpSp>
      <p:grpSp>
        <p:nvGrpSpPr>
          <p:cNvPr id="17" name="קבוצה 16"/>
          <p:cNvGrpSpPr/>
          <p:nvPr/>
        </p:nvGrpSpPr>
        <p:grpSpPr>
          <a:xfrm>
            <a:off x="7889821" y="5459575"/>
            <a:ext cx="1260000" cy="1260000"/>
            <a:chOff x="10321779" y="4554583"/>
            <a:chExt cx="1260000" cy="1260000"/>
          </a:xfrm>
        </p:grpSpPr>
        <p:pic>
          <p:nvPicPr>
            <p:cNvPr id="18" name="גרפיקה 17" descr="טאבלט"/>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321779" y="4554583"/>
              <a:ext cx="1260000" cy="1260000"/>
            </a:xfrm>
            <a:prstGeom prst="rect">
              <a:avLst/>
            </a:prstGeom>
          </p:spPr>
        </p:pic>
        <p:sp>
          <p:nvSpPr>
            <p:cNvPr id="19" name="TextBox 18"/>
            <p:cNvSpPr txBox="1"/>
            <p:nvPr/>
          </p:nvSpPr>
          <p:spPr>
            <a:xfrm>
              <a:off x="10555013" y="4904016"/>
              <a:ext cx="793532" cy="582852"/>
            </a:xfrm>
            <a:prstGeom prst="rect">
              <a:avLst/>
            </a:prstGeom>
            <a:noFill/>
          </p:spPr>
          <p:txBody>
            <a:bodyPr wrap="square" lIns="0" tIns="0" rIns="0" bIns="0" rtlCol="1">
              <a:spAutoFit/>
            </a:bodyPr>
            <a:lstStyle/>
            <a:p>
              <a:pPr algn="ctr">
                <a:lnSpc>
                  <a:spcPts val="1500"/>
                </a:lnSpc>
              </a:pPr>
              <a:r>
                <a:rPr lang="he-IL" sz="1400" dirty="0">
                  <a:solidFill>
                    <a:schemeClr val="bg2">
                      <a:lumMod val="25000"/>
                    </a:schemeClr>
                  </a:solidFill>
                  <a:latin typeface="David" panose="020E0502060401010101" pitchFamily="34" charset="-79"/>
                  <a:cs typeface="David" panose="020E0502060401010101" pitchFamily="34" charset="-79"/>
                </a:rPr>
                <a:t>המפעל הציוני (4) </a:t>
              </a:r>
              <a:r>
                <a:rPr lang="he-IL" sz="1400" strike="sngStrike" dirty="0">
                  <a:solidFill>
                    <a:srgbClr val="FF0000"/>
                  </a:solidFill>
                  <a:latin typeface="David" panose="020E0502060401010101" pitchFamily="34" charset="-79"/>
                  <a:cs typeface="David" panose="020E0502060401010101" pitchFamily="34" charset="-79"/>
                </a:rPr>
                <a:t>גיאוגרפיה</a:t>
              </a:r>
            </a:p>
          </p:txBody>
        </p:sp>
      </p:grpSp>
      <p:grpSp>
        <p:nvGrpSpPr>
          <p:cNvPr id="20" name="קבוצה 19"/>
          <p:cNvGrpSpPr/>
          <p:nvPr/>
        </p:nvGrpSpPr>
        <p:grpSpPr>
          <a:xfrm>
            <a:off x="1500577" y="5123207"/>
            <a:ext cx="1260000" cy="1260000"/>
            <a:chOff x="10321779" y="4554583"/>
            <a:chExt cx="1260000" cy="1260000"/>
          </a:xfrm>
        </p:grpSpPr>
        <p:pic>
          <p:nvPicPr>
            <p:cNvPr id="21" name="גרפיקה 20" descr="טאבלט"/>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21779" y="4554583"/>
              <a:ext cx="1260000" cy="1260000"/>
            </a:xfrm>
            <a:prstGeom prst="rect">
              <a:avLst/>
            </a:prstGeom>
          </p:spPr>
        </p:pic>
        <p:sp>
          <p:nvSpPr>
            <p:cNvPr id="22" name="TextBox 21"/>
            <p:cNvSpPr txBox="1"/>
            <p:nvPr/>
          </p:nvSpPr>
          <p:spPr>
            <a:xfrm>
              <a:off x="10555013" y="4978447"/>
              <a:ext cx="793532" cy="390492"/>
            </a:xfrm>
            <a:prstGeom prst="rect">
              <a:avLst/>
            </a:prstGeom>
            <a:noFill/>
          </p:spPr>
          <p:txBody>
            <a:bodyPr wrap="square" lIns="0" tIns="0" rIns="0" bIns="0" rtlCol="1">
              <a:spAutoFit/>
            </a:bodyPr>
            <a:lstStyle/>
            <a:p>
              <a:pPr algn="ctr">
                <a:lnSpc>
                  <a:spcPts val="1500"/>
                </a:lnSpc>
              </a:pPr>
              <a:r>
                <a:rPr lang="he-IL" sz="1400" dirty="0">
                  <a:solidFill>
                    <a:srgbClr val="FF0000"/>
                  </a:solidFill>
                  <a:latin typeface="David" panose="020E0502060401010101" pitchFamily="34" charset="-79"/>
                  <a:cs typeface="David" panose="020E0502060401010101" pitchFamily="34" charset="-79"/>
                </a:rPr>
                <a:t>מזה"ת </a:t>
              </a:r>
              <a:br>
                <a:rPr lang="en-US" sz="1400" dirty="0">
                  <a:solidFill>
                    <a:srgbClr val="FF0000"/>
                  </a:solidFill>
                  <a:latin typeface="David" panose="020E0502060401010101" pitchFamily="34" charset="-79"/>
                  <a:cs typeface="David" panose="020E0502060401010101" pitchFamily="34" charset="-79"/>
                </a:rPr>
              </a:br>
              <a:r>
                <a:rPr lang="he-IL" sz="1400" dirty="0">
                  <a:solidFill>
                    <a:srgbClr val="FF0000"/>
                  </a:solidFill>
                  <a:latin typeface="David" panose="020E0502060401010101" pitchFamily="34" charset="-79"/>
                  <a:cs typeface="David" panose="020E0502060401010101" pitchFamily="34" charset="-79"/>
                </a:rPr>
                <a:t>(</a:t>
              </a:r>
              <a:r>
                <a:rPr lang="en-US" sz="1400" dirty="0">
                  <a:solidFill>
                    <a:srgbClr val="FF0000"/>
                  </a:solidFill>
                  <a:latin typeface="David" panose="020E0502060401010101" pitchFamily="34" charset="-79"/>
                  <a:cs typeface="David" panose="020E0502060401010101" pitchFamily="34" charset="-79"/>
                </a:rPr>
                <a:t>?</a:t>
              </a:r>
              <a:r>
                <a:rPr lang="he-IL" sz="1400" dirty="0">
                  <a:solidFill>
                    <a:srgbClr val="FF0000"/>
                  </a:solidFill>
                  <a:latin typeface="David" panose="020E0502060401010101" pitchFamily="34" charset="-79"/>
                  <a:cs typeface="David" panose="020E0502060401010101" pitchFamily="34" charset="-79"/>
                </a:rPr>
                <a:t>)</a:t>
              </a:r>
            </a:p>
          </p:txBody>
        </p:sp>
      </p:grpSp>
      <p:grpSp>
        <p:nvGrpSpPr>
          <p:cNvPr id="23" name="קבוצה 22"/>
          <p:cNvGrpSpPr/>
          <p:nvPr/>
        </p:nvGrpSpPr>
        <p:grpSpPr>
          <a:xfrm>
            <a:off x="2302365" y="4588849"/>
            <a:ext cx="1260000" cy="1260000"/>
            <a:chOff x="10321779" y="4554583"/>
            <a:chExt cx="1260000" cy="1260000"/>
          </a:xfrm>
        </p:grpSpPr>
        <p:pic>
          <p:nvPicPr>
            <p:cNvPr id="24" name="גרפיקה 23" descr="טאבלט"/>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321779" y="4554583"/>
              <a:ext cx="1260000" cy="1260000"/>
            </a:xfrm>
            <a:prstGeom prst="rect">
              <a:avLst/>
            </a:prstGeom>
          </p:spPr>
        </p:pic>
        <p:sp>
          <p:nvSpPr>
            <p:cNvPr id="25" name="TextBox 24"/>
            <p:cNvSpPr txBox="1"/>
            <p:nvPr/>
          </p:nvSpPr>
          <p:spPr>
            <a:xfrm>
              <a:off x="10555013" y="4904016"/>
              <a:ext cx="793532" cy="580287"/>
            </a:xfrm>
            <a:prstGeom prst="rect">
              <a:avLst/>
            </a:prstGeom>
            <a:noFill/>
          </p:spPr>
          <p:txBody>
            <a:bodyPr wrap="square" lIns="0" tIns="0" rIns="0" bIns="0" rtlCol="1">
              <a:spAutoFit/>
            </a:bodyPr>
            <a:lstStyle/>
            <a:p>
              <a:pPr algn="ctr">
                <a:lnSpc>
                  <a:spcPts val="1500"/>
                </a:lnSpc>
              </a:pPr>
              <a:r>
                <a:rPr lang="he-IL" sz="1400" dirty="0">
                  <a:solidFill>
                    <a:schemeClr val="bg2">
                      <a:lumMod val="25000"/>
                    </a:schemeClr>
                  </a:solidFill>
                  <a:latin typeface="David" panose="020E0502060401010101" pitchFamily="34" charset="-79"/>
                  <a:cs typeface="David" panose="020E0502060401010101" pitchFamily="34" charset="-79"/>
                </a:rPr>
                <a:t>מדיניות </a:t>
              </a:r>
              <a:br>
                <a:rPr lang="en-US" sz="1400" dirty="0">
                  <a:solidFill>
                    <a:schemeClr val="bg2">
                      <a:lumMod val="25000"/>
                    </a:schemeClr>
                  </a:solidFill>
                  <a:latin typeface="David" panose="020E0502060401010101" pitchFamily="34" charset="-79"/>
                  <a:cs typeface="David" panose="020E0502060401010101" pitchFamily="34" charset="-79"/>
                </a:rPr>
              </a:br>
              <a:r>
                <a:rPr lang="he-IL" sz="1400" dirty="0">
                  <a:solidFill>
                    <a:schemeClr val="bg2">
                      <a:lumMod val="25000"/>
                    </a:schemeClr>
                  </a:solidFill>
                  <a:latin typeface="David" panose="020E0502060401010101" pitchFamily="34" charset="-79"/>
                  <a:cs typeface="David" panose="020E0502060401010101" pitchFamily="34" charset="-79"/>
                </a:rPr>
                <a:t>חוץ</a:t>
              </a:r>
              <a:br>
                <a:rPr lang="en-US" sz="1400" dirty="0">
                  <a:solidFill>
                    <a:schemeClr val="bg2">
                      <a:lumMod val="25000"/>
                    </a:schemeClr>
                  </a:solidFill>
                  <a:latin typeface="David" panose="020E0502060401010101" pitchFamily="34" charset="-79"/>
                  <a:cs typeface="David" panose="020E0502060401010101" pitchFamily="34" charset="-79"/>
                </a:rPr>
              </a:br>
              <a:r>
                <a:rPr lang="he-IL" sz="1400" dirty="0">
                  <a:solidFill>
                    <a:schemeClr val="bg2">
                      <a:lumMod val="25000"/>
                    </a:schemeClr>
                  </a:solidFill>
                  <a:latin typeface="David" panose="020E0502060401010101" pitchFamily="34" charset="-79"/>
                  <a:cs typeface="David" panose="020E0502060401010101" pitchFamily="34" charset="-79"/>
                </a:rPr>
                <a:t> </a:t>
              </a:r>
              <a:r>
                <a:rPr lang="he-IL" sz="1400" dirty="0">
                  <a:solidFill>
                    <a:srgbClr val="FF0000"/>
                  </a:solidFill>
                  <a:latin typeface="David" panose="020E0502060401010101" pitchFamily="34" charset="-79"/>
                  <a:cs typeface="David" panose="020E0502060401010101" pitchFamily="34" charset="-79"/>
                </a:rPr>
                <a:t>(4</a:t>
              </a:r>
              <a:r>
                <a:rPr lang="he-IL" sz="1400" dirty="0">
                  <a:solidFill>
                    <a:srgbClr val="FF0000"/>
                  </a:solidFill>
                  <a:latin typeface="David" panose="020E0502060401010101" pitchFamily="34" charset="-79"/>
                  <a:cs typeface="David" panose="020E0502060401010101" pitchFamily="34" charset="-79"/>
                  <a:sym typeface="Wingdings" panose="05000000000000000000" pitchFamily="2" charset="2"/>
                </a:rPr>
                <a:t></a:t>
              </a:r>
              <a:r>
                <a:rPr lang="he-IL" sz="1400" dirty="0">
                  <a:solidFill>
                    <a:srgbClr val="FF0000"/>
                  </a:solidFill>
                  <a:latin typeface="David" panose="020E0502060401010101" pitchFamily="34" charset="-79"/>
                  <a:cs typeface="David" panose="020E0502060401010101" pitchFamily="34" charset="-79"/>
                </a:rPr>
                <a:t>2)</a:t>
              </a:r>
              <a:endParaRPr lang="he-IL" sz="1400" dirty="0">
                <a:solidFill>
                  <a:schemeClr val="bg2">
                    <a:lumMod val="25000"/>
                  </a:schemeClr>
                </a:solidFill>
                <a:latin typeface="David" panose="020E0502060401010101" pitchFamily="34" charset="-79"/>
                <a:cs typeface="David" panose="020E0502060401010101" pitchFamily="34" charset="-79"/>
              </a:endParaRPr>
            </a:p>
          </p:txBody>
        </p:sp>
      </p:grpSp>
      <p:grpSp>
        <p:nvGrpSpPr>
          <p:cNvPr id="26" name="קבוצה 25"/>
          <p:cNvGrpSpPr/>
          <p:nvPr/>
        </p:nvGrpSpPr>
        <p:grpSpPr>
          <a:xfrm>
            <a:off x="2302365" y="3669762"/>
            <a:ext cx="1260000" cy="1260000"/>
            <a:chOff x="10321779" y="4554583"/>
            <a:chExt cx="1260000" cy="1260000"/>
          </a:xfrm>
        </p:grpSpPr>
        <p:pic>
          <p:nvPicPr>
            <p:cNvPr id="27" name="גרפיקה 26" descr="טאבלט"/>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321779" y="4554583"/>
              <a:ext cx="1260000" cy="1260000"/>
            </a:xfrm>
            <a:prstGeom prst="rect">
              <a:avLst/>
            </a:prstGeom>
          </p:spPr>
        </p:pic>
        <p:sp>
          <p:nvSpPr>
            <p:cNvPr id="28" name="TextBox 27"/>
            <p:cNvSpPr txBox="1"/>
            <p:nvPr/>
          </p:nvSpPr>
          <p:spPr>
            <a:xfrm>
              <a:off x="10555013" y="4904016"/>
              <a:ext cx="793532" cy="582852"/>
            </a:xfrm>
            <a:prstGeom prst="rect">
              <a:avLst/>
            </a:prstGeom>
            <a:noFill/>
          </p:spPr>
          <p:txBody>
            <a:bodyPr wrap="square" lIns="0" tIns="0" rIns="0" bIns="0" rtlCol="1">
              <a:spAutoFit/>
            </a:bodyPr>
            <a:lstStyle/>
            <a:p>
              <a:pPr algn="ctr">
                <a:lnSpc>
                  <a:spcPts val="1500"/>
                </a:lnSpc>
              </a:pPr>
              <a:r>
                <a:rPr lang="he-IL" sz="1400" dirty="0">
                  <a:solidFill>
                    <a:schemeClr val="bg2">
                      <a:lumMod val="25000"/>
                    </a:schemeClr>
                  </a:solidFill>
                  <a:latin typeface="David" panose="020E0502060401010101" pitchFamily="34" charset="-79"/>
                  <a:cs typeface="David" panose="020E0502060401010101" pitchFamily="34" charset="-79"/>
                </a:rPr>
                <a:t>סיור חו"ל מערב </a:t>
              </a:r>
              <a:r>
                <a:rPr lang="he-IL" sz="1100" dirty="0">
                  <a:solidFill>
                    <a:schemeClr val="bg2">
                      <a:lumMod val="25000"/>
                    </a:schemeClr>
                  </a:solidFill>
                  <a:latin typeface="David" panose="020E0502060401010101" pitchFamily="34" charset="-79"/>
                  <a:cs typeface="+mj-cs"/>
                </a:rPr>
                <a:t>(</a:t>
              </a:r>
              <a:r>
                <a:rPr lang="en-US" sz="1100" dirty="0">
                  <a:solidFill>
                    <a:schemeClr val="bg2">
                      <a:lumMod val="25000"/>
                    </a:schemeClr>
                  </a:solidFill>
                  <a:latin typeface="David" panose="020E0502060401010101" pitchFamily="34" charset="-79"/>
                  <a:cs typeface="+mj-cs"/>
                </a:rPr>
                <a:t>USA</a:t>
              </a:r>
              <a:r>
                <a:rPr lang="he-IL" sz="1100" dirty="0">
                  <a:solidFill>
                    <a:schemeClr val="bg2">
                      <a:lumMod val="25000"/>
                    </a:schemeClr>
                  </a:solidFill>
                  <a:latin typeface="David" panose="020E0502060401010101" pitchFamily="34" charset="-79"/>
                  <a:cs typeface="+mj-cs"/>
                </a:rPr>
                <a:t>) </a:t>
              </a:r>
              <a:r>
                <a:rPr lang="he-IL" sz="1400" dirty="0">
                  <a:solidFill>
                    <a:schemeClr val="bg2">
                      <a:lumMod val="25000"/>
                    </a:schemeClr>
                  </a:solidFill>
                  <a:latin typeface="David" panose="020E0502060401010101" pitchFamily="34" charset="-79"/>
                  <a:cs typeface="David" panose="020E0502060401010101" pitchFamily="34" charset="-79"/>
                </a:rPr>
                <a:t>(3)</a:t>
              </a:r>
            </a:p>
          </p:txBody>
        </p:sp>
      </p:grpSp>
      <p:grpSp>
        <p:nvGrpSpPr>
          <p:cNvPr id="29" name="קבוצה 28"/>
          <p:cNvGrpSpPr/>
          <p:nvPr/>
        </p:nvGrpSpPr>
        <p:grpSpPr>
          <a:xfrm>
            <a:off x="1482084" y="4163797"/>
            <a:ext cx="1260000" cy="1260000"/>
            <a:chOff x="10321779" y="4554583"/>
            <a:chExt cx="1260000" cy="1260000"/>
          </a:xfrm>
        </p:grpSpPr>
        <p:pic>
          <p:nvPicPr>
            <p:cNvPr id="30" name="גרפיקה 29" descr="טאבלט"/>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321779" y="4554583"/>
              <a:ext cx="1260000" cy="1260000"/>
            </a:xfrm>
            <a:prstGeom prst="rect">
              <a:avLst/>
            </a:prstGeom>
          </p:spPr>
        </p:pic>
        <p:sp>
          <p:nvSpPr>
            <p:cNvPr id="31" name="TextBox 30"/>
            <p:cNvSpPr txBox="1"/>
            <p:nvPr/>
          </p:nvSpPr>
          <p:spPr>
            <a:xfrm>
              <a:off x="10555013" y="4904016"/>
              <a:ext cx="793532" cy="775212"/>
            </a:xfrm>
            <a:prstGeom prst="rect">
              <a:avLst/>
            </a:prstGeom>
            <a:noFill/>
          </p:spPr>
          <p:txBody>
            <a:bodyPr wrap="square" lIns="0" tIns="0" rIns="0" bIns="0" rtlCol="1">
              <a:spAutoFit/>
            </a:bodyPr>
            <a:lstStyle/>
            <a:p>
              <a:pPr algn="ctr">
                <a:lnSpc>
                  <a:spcPts val="1500"/>
                </a:lnSpc>
              </a:pPr>
              <a:r>
                <a:rPr lang="he-IL" sz="1400" dirty="0">
                  <a:solidFill>
                    <a:schemeClr val="bg2">
                      <a:lumMod val="25000"/>
                    </a:schemeClr>
                  </a:solidFill>
                  <a:latin typeface="David" panose="020E0502060401010101" pitchFamily="34" charset="-79"/>
                  <a:cs typeface="David" panose="020E0502060401010101" pitchFamily="34" charset="-79"/>
                </a:rPr>
                <a:t>סיור</a:t>
              </a:r>
              <a:br>
                <a:rPr lang="en-US" sz="1400" dirty="0">
                  <a:solidFill>
                    <a:schemeClr val="bg2">
                      <a:lumMod val="25000"/>
                    </a:schemeClr>
                  </a:solidFill>
                  <a:latin typeface="David" panose="020E0502060401010101" pitchFamily="34" charset="-79"/>
                  <a:cs typeface="David" panose="020E0502060401010101" pitchFamily="34" charset="-79"/>
                </a:rPr>
              </a:br>
              <a:r>
                <a:rPr lang="he-IL" sz="1400" dirty="0">
                  <a:solidFill>
                    <a:schemeClr val="bg2">
                      <a:lumMod val="25000"/>
                    </a:schemeClr>
                  </a:solidFill>
                  <a:latin typeface="David" panose="020E0502060401010101" pitchFamily="34" charset="-79"/>
                  <a:cs typeface="David" panose="020E0502060401010101" pitchFamily="34" charset="-79"/>
                </a:rPr>
                <a:t>נאט"ו וא"א (-) </a:t>
              </a:r>
              <a:br>
                <a:rPr lang="en-US" sz="1400" dirty="0">
                  <a:solidFill>
                    <a:schemeClr val="bg2">
                      <a:lumMod val="25000"/>
                    </a:schemeClr>
                  </a:solidFill>
                  <a:latin typeface="David" panose="020E0502060401010101" pitchFamily="34" charset="-79"/>
                  <a:cs typeface="David" panose="020E0502060401010101" pitchFamily="34" charset="-79"/>
                </a:rPr>
              </a:br>
              <a:endParaRPr lang="he-IL" sz="1400" dirty="0">
                <a:solidFill>
                  <a:schemeClr val="bg2">
                    <a:lumMod val="25000"/>
                  </a:schemeClr>
                </a:solidFill>
                <a:latin typeface="David" panose="020E0502060401010101" pitchFamily="34" charset="-79"/>
                <a:cs typeface="David" panose="020E0502060401010101" pitchFamily="34" charset="-79"/>
              </a:endParaRPr>
            </a:p>
          </p:txBody>
        </p:sp>
      </p:grpSp>
      <p:grpSp>
        <p:nvGrpSpPr>
          <p:cNvPr id="32" name="קבוצה 31"/>
          <p:cNvGrpSpPr/>
          <p:nvPr/>
        </p:nvGrpSpPr>
        <p:grpSpPr>
          <a:xfrm>
            <a:off x="2302365" y="2195125"/>
            <a:ext cx="1260000" cy="1260000"/>
            <a:chOff x="10321779" y="4554583"/>
            <a:chExt cx="1260000" cy="1260000"/>
          </a:xfrm>
        </p:grpSpPr>
        <p:pic>
          <p:nvPicPr>
            <p:cNvPr id="33" name="גרפיקה 32" descr="טאבלט"/>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321779" y="4554583"/>
              <a:ext cx="1260000" cy="1260000"/>
            </a:xfrm>
            <a:prstGeom prst="rect">
              <a:avLst/>
            </a:prstGeom>
          </p:spPr>
        </p:pic>
        <p:sp>
          <p:nvSpPr>
            <p:cNvPr id="34" name="TextBox 33"/>
            <p:cNvSpPr txBox="1"/>
            <p:nvPr/>
          </p:nvSpPr>
          <p:spPr>
            <a:xfrm>
              <a:off x="10555013" y="4904016"/>
              <a:ext cx="793532" cy="577081"/>
            </a:xfrm>
            <a:prstGeom prst="rect">
              <a:avLst/>
            </a:prstGeom>
            <a:noFill/>
          </p:spPr>
          <p:txBody>
            <a:bodyPr wrap="square" lIns="0" tIns="0" rIns="0" bIns="0" rtlCol="1">
              <a:spAutoFit/>
            </a:bodyPr>
            <a:lstStyle/>
            <a:p>
              <a:pPr algn="ctr">
                <a:lnSpc>
                  <a:spcPts val="1500"/>
                </a:lnSpc>
              </a:pPr>
              <a:r>
                <a:rPr lang="he-IL" sz="1400" dirty="0">
                  <a:solidFill>
                    <a:schemeClr val="bg2">
                      <a:lumMod val="25000"/>
                    </a:schemeClr>
                  </a:solidFill>
                  <a:latin typeface="David" panose="020E0502060401010101" pitchFamily="34" charset="-79"/>
                  <a:cs typeface="David" panose="020E0502060401010101" pitchFamily="34" charset="-79"/>
                </a:rPr>
                <a:t>סיור חו"ל מזרח</a:t>
              </a:r>
              <a:br>
                <a:rPr lang="en-US" sz="1400" dirty="0">
                  <a:solidFill>
                    <a:schemeClr val="bg2">
                      <a:lumMod val="25000"/>
                    </a:schemeClr>
                  </a:solidFill>
                  <a:latin typeface="David" panose="020E0502060401010101" pitchFamily="34" charset="-79"/>
                  <a:cs typeface="David" panose="020E0502060401010101" pitchFamily="34" charset="-79"/>
                </a:rPr>
              </a:br>
              <a:r>
                <a:rPr lang="he-IL" sz="1400" dirty="0">
                  <a:solidFill>
                    <a:srgbClr val="FF0000"/>
                  </a:solidFill>
                  <a:latin typeface="David" panose="020E0502060401010101" pitchFamily="34" charset="-79"/>
                  <a:cs typeface="David" panose="020E0502060401010101" pitchFamily="34" charset="-79"/>
                </a:rPr>
                <a:t>(0</a:t>
              </a:r>
              <a:r>
                <a:rPr lang="he-IL" sz="1400" dirty="0">
                  <a:solidFill>
                    <a:srgbClr val="FF0000"/>
                  </a:solidFill>
                  <a:latin typeface="David" panose="020E0502060401010101" pitchFamily="34" charset="-79"/>
                  <a:cs typeface="David" panose="020E0502060401010101" pitchFamily="34" charset="-79"/>
                  <a:sym typeface="Wingdings" panose="05000000000000000000" pitchFamily="2" charset="2"/>
                </a:rPr>
                <a:t></a:t>
              </a:r>
              <a:r>
                <a:rPr lang="he-IL" sz="1400" dirty="0">
                  <a:solidFill>
                    <a:srgbClr val="FF0000"/>
                  </a:solidFill>
                  <a:latin typeface="David" panose="020E0502060401010101" pitchFamily="34" charset="-79"/>
                  <a:cs typeface="David" panose="020E0502060401010101" pitchFamily="34" charset="-79"/>
                </a:rPr>
                <a:t>3)</a:t>
              </a:r>
            </a:p>
          </p:txBody>
        </p:sp>
      </p:grpSp>
      <p:grpSp>
        <p:nvGrpSpPr>
          <p:cNvPr id="35" name="קבוצה 34"/>
          <p:cNvGrpSpPr/>
          <p:nvPr/>
        </p:nvGrpSpPr>
        <p:grpSpPr>
          <a:xfrm>
            <a:off x="4382345" y="2150419"/>
            <a:ext cx="1260000" cy="1260000"/>
            <a:chOff x="10321779" y="4554583"/>
            <a:chExt cx="1260000" cy="1260000"/>
          </a:xfrm>
        </p:grpSpPr>
        <p:pic>
          <p:nvPicPr>
            <p:cNvPr id="36" name="גרפיקה 35" descr="טאבלט"/>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321779" y="4554583"/>
              <a:ext cx="1260000" cy="1260000"/>
            </a:xfrm>
            <a:prstGeom prst="rect">
              <a:avLst/>
            </a:prstGeom>
          </p:spPr>
        </p:pic>
        <p:sp>
          <p:nvSpPr>
            <p:cNvPr id="37" name="TextBox 36"/>
            <p:cNvSpPr txBox="1"/>
            <p:nvPr/>
          </p:nvSpPr>
          <p:spPr>
            <a:xfrm>
              <a:off x="10555013" y="4904016"/>
              <a:ext cx="793532" cy="582852"/>
            </a:xfrm>
            <a:prstGeom prst="rect">
              <a:avLst/>
            </a:prstGeom>
            <a:noFill/>
          </p:spPr>
          <p:txBody>
            <a:bodyPr wrap="square" lIns="0" tIns="0" rIns="0" bIns="0" rtlCol="1">
              <a:spAutoFit/>
            </a:bodyPr>
            <a:lstStyle/>
            <a:p>
              <a:pPr algn="ctr">
                <a:lnSpc>
                  <a:spcPts val="1500"/>
                </a:lnSpc>
              </a:pPr>
              <a:r>
                <a:rPr lang="he-IL" sz="1400" dirty="0">
                  <a:solidFill>
                    <a:schemeClr val="bg2">
                      <a:lumMod val="25000"/>
                    </a:schemeClr>
                  </a:solidFill>
                  <a:latin typeface="David" panose="020E0502060401010101" pitchFamily="34" charset="-79"/>
                  <a:cs typeface="David" panose="020E0502060401010101" pitchFamily="34" charset="-79"/>
                </a:rPr>
                <a:t>סמינר </a:t>
              </a:r>
              <a:br>
                <a:rPr lang="en-US" sz="1400" dirty="0">
                  <a:solidFill>
                    <a:schemeClr val="bg2">
                      <a:lumMod val="25000"/>
                    </a:schemeClr>
                  </a:solidFill>
                  <a:latin typeface="David" panose="020E0502060401010101" pitchFamily="34" charset="-79"/>
                  <a:cs typeface="David" panose="020E0502060401010101" pitchFamily="34" charset="-79"/>
                </a:rPr>
              </a:br>
              <a:r>
                <a:rPr lang="he-IL" sz="1400" dirty="0">
                  <a:solidFill>
                    <a:schemeClr val="bg2">
                      <a:lumMod val="25000"/>
                    </a:schemeClr>
                  </a:solidFill>
                  <a:latin typeface="David" panose="020E0502060401010101" pitchFamily="34" charset="-79"/>
                  <a:cs typeface="David" panose="020E0502060401010101" pitchFamily="34" charset="-79"/>
                </a:rPr>
                <a:t>צבא-חברה </a:t>
              </a:r>
              <a:br>
                <a:rPr lang="en-US" sz="1400" dirty="0">
                  <a:solidFill>
                    <a:schemeClr val="bg2">
                      <a:lumMod val="25000"/>
                    </a:schemeClr>
                  </a:solidFill>
                  <a:latin typeface="David" panose="020E0502060401010101" pitchFamily="34" charset="-79"/>
                  <a:cs typeface="David" panose="020E0502060401010101" pitchFamily="34" charset="-79"/>
                </a:rPr>
              </a:br>
              <a:r>
                <a:rPr lang="he-IL" sz="1400" dirty="0">
                  <a:solidFill>
                    <a:schemeClr val="bg2">
                      <a:lumMod val="25000"/>
                    </a:schemeClr>
                  </a:solidFill>
                  <a:latin typeface="David" panose="020E0502060401010101" pitchFamily="34" charset="-79"/>
                  <a:cs typeface="David" panose="020E0502060401010101" pitchFamily="34" charset="-79"/>
                </a:rPr>
                <a:t>(2)</a:t>
              </a:r>
            </a:p>
          </p:txBody>
        </p:sp>
      </p:grpSp>
      <p:grpSp>
        <p:nvGrpSpPr>
          <p:cNvPr id="41" name="קבוצה 40"/>
          <p:cNvGrpSpPr/>
          <p:nvPr/>
        </p:nvGrpSpPr>
        <p:grpSpPr>
          <a:xfrm>
            <a:off x="5961664" y="4305905"/>
            <a:ext cx="1260000" cy="1260000"/>
            <a:chOff x="10321779" y="4554583"/>
            <a:chExt cx="1260000" cy="1260000"/>
          </a:xfrm>
        </p:grpSpPr>
        <p:pic>
          <p:nvPicPr>
            <p:cNvPr id="42" name="גרפיקה 41" descr="טאבלט"/>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321779" y="4554583"/>
              <a:ext cx="1260000" cy="1260000"/>
            </a:xfrm>
            <a:prstGeom prst="rect">
              <a:avLst/>
            </a:prstGeom>
          </p:spPr>
        </p:pic>
        <p:sp>
          <p:nvSpPr>
            <p:cNvPr id="43" name="TextBox 42"/>
            <p:cNvSpPr txBox="1"/>
            <p:nvPr/>
          </p:nvSpPr>
          <p:spPr>
            <a:xfrm>
              <a:off x="10555013" y="4904016"/>
              <a:ext cx="793532" cy="582852"/>
            </a:xfrm>
            <a:prstGeom prst="rect">
              <a:avLst/>
            </a:prstGeom>
            <a:noFill/>
          </p:spPr>
          <p:txBody>
            <a:bodyPr wrap="square" lIns="0" tIns="0" rIns="0" bIns="0" rtlCol="1">
              <a:spAutoFit/>
            </a:bodyPr>
            <a:lstStyle/>
            <a:p>
              <a:pPr algn="ctr">
                <a:lnSpc>
                  <a:spcPts val="1500"/>
                </a:lnSpc>
              </a:pPr>
              <a:r>
                <a:rPr lang="he-IL" sz="1400" dirty="0">
                  <a:solidFill>
                    <a:schemeClr val="bg2">
                      <a:lumMod val="25000"/>
                    </a:schemeClr>
                  </a:solidFill>
                  <a:latin typeface="David" panose="020E0502060401010101" pitchFamily="34" charset="-79"/>
                  <a:cs typeface="David" panose="020E0502060401010101" pitchFamily="34" charset="-79"/>
                </a:rPr>
                <a:t>סיורי </a:t>
              </a:r>
              <a:r>
                <a:rPr lang="he-IL" sz="1400" dirty="0" err="1">
                  <a:solidFill>
                    <a:schemeClr val="bg2">
                      <a:lumMod val="25000"/>
                    </a:schemeClr>
                  </a:solidFill>
                  <a:latin typeface="David" panose="020E0502060401010101" pitchFamily="34" charset="-79"/>
                  <a:cs typeface="David" panose="020E0502060401010101" pitchFamily="34" charset="-79"/>
                </a:rPr>
                <a:t>בטל"ם</a:t>
              </a:r>
              <a:r>
                <a:rPr lang="he-IL" sz="1400" dirty="0">
                  <a:solidFill>
                    <a:schemeClr val="bg2">
                      <a:lumMod val="25000"/>
                    </a:schemeClr>
                  </a:solidFill>
                  <a:latin typeface="David" panose="020E0502060401010101" pitchFamily="34" charset="-79"/>
                  <a:cs typeface="David" panose="020E0502060401010101" pitchFamily="34" charset="-79"/>
                </a:rPr>
                <a:t> </a:t>
              </a:r>
              <a:br>
                <a:rPr lang="en-US" sz="1400" dirty="0">
                  <a:solidFill>
                    <a:schemeClr val="bg2">
                      <a:lumMod val="25000"/>
                    </a:schemeClr>
                  </a:solidFill>
                  <a:latin typeface="David" panose="020E0502060401010101" pitchFamily="34" charset="-79"/>
                  <a:cs typeface="David" panose="020E0502060401010101" pitchFamily="34" charset="-79"/>
                </a:rPr>
              </a:br>
              <a:r>
                <a:rPr lang="he-IL" sz="1400" dirty="0">
                  <a:solidFill>
                    <a:srgbClr val="FF0000"/>
                  </a:solidFill>
                  <a:latin typeface="David" panose="020E0502060401010101" pitchFamily="34" charset="-79"/>
                  <a:cs typeface="David" panose="020E0502060401010101" pitchFamily="34" charset="-79"/>
                </a:rPr>
                <a:t>(3</a:t>
              </a:r>
              <a:r>
                <a:rPr lang="he-IL" sz="1400" dirty="0">
                  <a:solidFill>
                    <a:srgbClr val="FF0000"/>
                  </a:solidFill>
                  <a:latin typeface="David" panose="020E0502060401010101" pitchFamily="34" charset="-79"/>
                  <a:cs typeface="David" panose="020E0502060401010101" pitchFamily="34" charset="-79"/>
                  <a:sym typeface="Wingdings" panose="05000000000000000000" pitchFamily="2" charset="2"/>
                </a:rPr>
                <a:t></a:t>
              </a:r>
              <a:r>
                <a:rPr lang="he-IL" sz="1400" dirty="0">
                  <a:solidFill>
                    <a:srgbClr val="FF0000"/>
                  </a:solidFill>
                  <a:latin typeface="David" panose="020E0502060401010101" pitchFamily="34" charset="-79"/>
                  <a:cs typeface="David" panose="020E0502060401010101" pitchFamily="34" charset="-79"/>
                </a:rPr>
                <a:t>4)</a:t>
              </a:r>
              <a:endParaRPr lang="he-IL" sz="1400" dirty="0">
                <a:solidFill>
                  <a:schemeClr val="bg2">
                    <a:lumMod val="25000"/>
                  </a:schemeClr>
                </a:solidFill>
                <a:latin typeface="David" panose="020E0502060401010101" pitchFamily="34" charset="-79"/>
                <a:cs typeface="David" panose="020E0502060401010101" pitchFamily="34" charset="-79"/>
              </a:endParaRPr>
            </a:p>
          </p:txBody>
        </p:sp>
      </p:grpSp>
      <p:grpSp>
        <p:nvGrpSpPr>
          <p:cNvPr id="44" name="קבוצה 43"/>
          <p:cNvGrpSpPr/>
          <p:nvPr/>
        </p:nvGrpSpPr>
        <p:grpSpPr>
          <a:xfrm rot="21260253">
            <a:off x="5897394" y="2225723"/>
            <a:ext cx="1260000" cy="1260000"/>
            <a:chOff x="10300759" y="4533563"/>
            <a:chExt cx="1260000" cy="1260000"/>
          </a:xfrm>
        </p:grpSpPr>
        <p:pic>
          <p:nvPicPr>
            <p:cNvPr id="45" name="גרפיקה 44" descr="טאבלט"/>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300759" y="4533563"/>
              <a:ext cx="1260000" cy="1260000"/>
            </a:xfrm>
            <a:prstGeom prst="rect">
              <a:avLst/>
            </a:prstGeom>
          </p:spPr>
        </p:pic>
        <p:sp>
          <p:nvSpPr>
            <p:cNvPr id="46" name="TextBox 45"/>
            <p:cNvSpPr txBox="1"/>
            <p:nvPr/>
          </p:nvSpPr>
          <p:spPr>
            <a:xfrm>
              <a:off x="10555013" y="4904016"/>
              <a:ext cx="793532" cy="582852"/>
            </a:xfrm>
            <a:prstGeom prst="rect">
              <a:avLst/>
            </a:prstGeom>
            <a:noFill/>
          </p:spPr>
          <p:txBody>
            <a:bodyPr wrap="square" lIns="0" tIns="0" rIns="0" bIns="0" rtlCol="1">
              <a:spAutoFit/>
            </a:bodyPr>
            <a:lstStyle/>
            <a:p>
              <a:pPr algn="ctr">
                <a:lnSpc>
                  <a:spcPts val="1500"/>
                </a:lnSpc>
              </a:pPr>
              <a:r>
                <a:rPr lang="he-IL" sz="1400" dirty="0">
                  <a:solidFill>
                    <a:schemeClr val="bg2">
                      <a:lumMod val="25000"/>
                    </a:schemeClr>
                  </a:solidFill>
                  <a:latin typeface="David" panose="020E0502060401010101" pitchFamily="34" charset="-79"/>
                  <a:cs typeface="David" panose="020E0502060401010101" pitchFamily="34" charset="-79"/>
                </a:rPr>
                <a:t>סימולציה מדינית</a:t>
              </a:r>
              <a:br>
                <a:rPr lang="en-US" sz="1400" dirty="0">
                  <a:solidFill>
                    <a:schemeClr val="bg2">
                      <a:lumMod val="25000"/>
                    </a:schemeClr>
                  </a:solidFill>
                  <a:latin typeface="David" panose="020E0502060401010101" pitchFamily="34" charset="-79"/>
                  <a:cs typeface="David" panose="020E0502060401010101" pitchFamily="34" charset="-79"/>
                </a:rPr>
              </a:br>
              <a:r>
                <a:rPr lang="he-IL" sz="1400" dirty="0">
                  <a:solidFill>
                    <a:schemeClr val="bg2">
                      <a:lumMod val="25000"/>
                    </a:schemeClr>
                  </a:solidFill>
                  <a:latin typeface="David" panose="020E0502060401010101" pitchFamily="34" charset="-79"/>
                  <a:cs typeface="David" panose="020E0502060401010101" pitchFamily="34" charset="-79"/>
                </a:rPr>
                <a:t>(-)</a:t>
              </a:r>
            </a:p>
          </p:txBody>
        </p:sp>
      </p:grpSp>
      <p:grpSp>
        <p:nvGrpSpPr>
          <p:cNvPr id="47" name="קבוצה 46"/>
          <p:cNvGrpSpPr/>
          <p:nvPr/>
        </p:nvGrpSpPr>
        <p:grpSpPr>
          <a:xfrm>
            <a:off x="5950795" y="2876989"/>
            <a:ext cx="1260000" cy="1260000"/>
            <a:chOff x="10321779" y="4554583"/>
            <a:chExt cx="1260000" cy="1260000"/>
          </a:xfrm>
        </p:grpSpPr>
        <p:pic>
          <p:nvPicPr>
            <p:cNvPr id="48" name="גרפיקה 47" descr="טאבלט"/>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321779" y="4554583"/>
              <a:ext cx="1260000" cy="1260000"/>
            </a:xfrm>
            <a:prstGeom prst="rect">
              <a:avLst/>
            </a:prstGeom>
          </p:spPr>
        </p:pic>
        <p:sp>
          <p:nvSpPr>
            <p:cNvPr id="49" name="TextBox 48"/>
            <p:cNvSpPr txBox="1"/>
            <p:nvPr/>
          </p:nvSpPr>
          <p:spPr>
            <a:xfrm>
              <a:off x="10555013" y="4904016"/>
              <a:ext cx="793532" cy="582852"/>
            </a:xfrm>
            <a:prstGeom prst="rect">
              <a:avLst/>
            </a:prstGeom>
            <a:noFill/>
          </p:spPr>
          <p:txBody>
            <a:bodyPr wrap="square" lIns="0" tIns="0" rIns="0" bIns="0" rtlCol="1">
              <a:spAutoFit/>
            </a:bodyPr>
            <a:lstStyle/>
            <a:p>
              <a:pPr algn="ctr">
                <a:lnSpc>
                  <a:spcPts val="1500"/>
                </a:lnSpc>
              </a:pPr>
              <a:r>
                <a:rPr lang="he-IL" sz="1400" dirty="0">
                  <a:solidFill>
                    <a:schemeClr val="bg2">
                      <a:lumMod val="25000"/>
                    </a:schemeClr>
                  </a:solidFill>
                  <a:latin typeface="David" panose="020E0502060401010101" pitchFamily="34" charset="-79"/>
                  <a:cs typeface="David" panose="020E0502060401010101" pitchFamily="34" charset="-79"/>
                </a:rPr>
                <a:t>חשיבה אסטרטגית (5)</a:t>
              </a:r>
            </a:p>
          </p:txBody>
        </p:sp>
      </p:grpSp>
      <p:grpSp>
        <p:nvGrpSpPr>
          <p:cNvPr id="50" name="קבוצה 49"/>
          <p:cNvGrpSpPr/>
          <p:nvPr/>
        </p:nvGrpSpPr>
        <p:grpSpPr>
          <a:xfrm>
            <a:off x="8008055" y="906636"/>
            <a:ext cx="1260000" cy="1260000"/>
            <a:chOff x="10321779" y="4554583"/>
            <a:chExt cx="1260000" cy="1260000"/>
          </a:xfrm>
        </p:grpSpPr>
        <p:pic>
          <p:nvPicPr>
            <p:cNvPr id="51" name="גרפיקה 50" descr="טאבלט"/>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321779" y="4554583"/>
              <a:ext cx="1260000" cy="1260000"/>
            </a:xfrm>
            <a:prstGeom prst="rect">
              <a:avLst/>
            </a:prstGeom>
          </p:spPr>
        </p:pic>
        <p:sp>
          <p:nvSpPr>
            <p:cNvPr id="52" name="TextBox 51"/>
            <p:cNvSpPr txBox="1"/>
            <p:nvPr/>
          </p:nvSpPr>
          <p:spPr>
            <a:xfrm>
              <a:off x="10555013" y="4904016"/>
              <a:ext cx="793532" cy="582852"/>
            </a:xfrm>
            <a:prstGeom prst="rect">
              <a:avLst/>
            </a:prstGeom>
            <a:noFill/>
          </p:spPr>
          <p:txBody>
            <a:bodyPr wrap="square" lIns="0" tIns="0" rIns="0" bIns="0" rtlCol="1">
              <a:spAutoFit/>
            </a:bodyPr>
            <a:lstStyle/>
            <a:p>
              <a:pPr algn="ctr">
                <a:lnSpc>
                  <a:spcPts val="1500"/>
                </a:lnSpc>
              </a:pPr>
              <a:r>
                <a:rPr lang="he-IL" sz="1400" dirty="0">
                  <a:solidFill>
                    <a:schemeClr val="bg2">
                      <a:lumMod val="25000"/>
                    </a:schemeClr>
                  </a:solidFill>
                  <a:latin typeface="David" panose="020E0502060401010101" pitchFamily="34" charset="-79"/>
                  <a:cs typeface="David" panose="020E0502060401010101" pitchFamily="34" charset="-79"/>
                </a:rPr>
                <a:t>משפט ציבורי </a:t>
              </a:r>
              <a:br>
                <a:rPr lang="en-US" sz="1400" dirty="0">
                  <a:solidFill>
                    <a:schemeClr val="bg2">
                      <a:lumMod val="25000"/>
                    </a:schemeClr>
                  </a:solidFill>
                  <a:latin typeface="David" panose="020E0502060401010101" pitchFamily="34" charset="-79"/>
                  <a:cs typeface="David" panose="020E0502060401010101" pitchFamily="34" charset="-79"/>
                </a:rPr>
              </a:br>
              <a:r>
                <a:rPr lang="he-IL" sz="1400" dirty="0">
                  <a:solidFill>
                    <a:schemeClr val="bg2">
                      <a:lumMod val="25000"/>
                    </a:schemeClr>
                  </a:solidFill>
                  <a:latin typeface="David" panose="020E0502060401010101" pitchFamily="34" charset="-79"/>
                  <a:cs typeface="David" panose="020E0502060401010101" pitchFamily="34" charset="-79"/>
                </a:rPr>
                <a:t>(4)</a:t>
              </a:r>
            </a:p>
          </p:txBody>
        </p:sp>
      </p:grpSp>
      <p:grpSp>
        <p:nvGrpSpPr>
          <p:cNvPr id="53" name="קבוצה 52"/>
          <p:cNvGrpSpPr/>
          <p:nvPr/>
        </p:nvGrpSpPr>
        <p:grpSpPr>
          <a:xfrm>
            <a:off x="8169970" y="4588849"/>
            <a:ext cx="1260000" cy="1260000"/>
            <a:chOff x="10321779" y="4554583"/>
            <a:chExt cx="1260000" cy="1260000"/>
          </a:xfrm>
        </p:grpSpPr>
        <p:pic>
          <p:nvPicPr>
            <p:cNvPr id="54" name="גרפיקה 53" descr="טאבלט"/>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321779" y="4554583"/>
              <a:ext cx="1260000" cy="1260000"/>
            </a:xfrm>
            <a:prstGeom prst="rect">
              <a:avLst/>
            </a:prstGeom>
          </p:spPr>
        </p:pic>
        <p:sp>
          <p:nvSpPr>
            <p:cNvPr id="55" name="TextBox 54"/>
            <p:cNvSpPr txBox="1"/>
            <p:nvPr/>
          </p:nvSpPr>
          <p:spPr>
            <a:xfrm>
              <a:off x="10555013" y="4904016"/>
              <a:ext cx="793532" cy="582852"/>
            </a:xfrm>
            <a:prstGeom prst="rect">
              <a:avLst/>
            </a:prstGeom>
            <a:noFill/>
          </p:spPr>
          <p:txBody>
            <a:bodyPr wrap="square" lIns="0" tIns="0" rIns="0" bIns="0" rtlCol="1">
              <a:spAutoFit/>
            </a:bodyPr>
            <a:lstStyle/>
            <a:p>
              <a:pPr algn="ctr">
                <a:lnSpc>
                  <a:spcPts val="1500"/>
                </a:lnSpc>
              </a:pPr>
              <a:r>
                <a:rPr lang="he-IL" sz="1400" dirty="0">
                  <a:solidFill>
                    <a:schemeClr val="bg2">
                      <a:lumMod val="25000"/>
                    </a:schemeClr>
                  </a:solidFill>
                  <a:latin typeface="David" panose="020E0502060401010101" pitchFamily="34" charset="-79"/>
                  <a:cs typeface="David" panose="020E0502060401010101" pitchFamily="34" charset="-79"/>
                </a:rPr>
                <a:t>החברה הישראלית </a:t>
              </a:r>
              <a:br>
                <a:rPr lang="en-US" sz="1400" dirty="0">
                  <a:solidFill>
                    <a:schemeClr val="bg2">
                      <a:lumMod val="25000"/>
                    </a:schemeClr>
                  </a:solidFill>
                  <a:latin typeface="David" panose="020E0502060401010101" pitchFamily="34" charset="-79"/>
                  <a:cs typeface="David" panose="020E0502060401010101" pitchFamily="34" charset="-79"/>
                </a:rPr>
              </a:br>
              <a:r>
                <a:rPr lang="he-IL" sz="1400" dirty="0">
                  <a:solidFill>
                    <a:schemeClr val="bg2">
                      <a:lumMod val="25000"/>
                    </a:schemeClr>
                  </a:solidFill>
                  <a:latin typeface="David" panose="020E0502060401010101" pitchFamily="34" charset="-79"/>
                  <a:cs typeface="David" panose="020E0502060401010101" pitchFamily="34" charset="-79"/>
                </a:rPr>
                <a:t>(4)</a:t>
              </a:r>
            </a:p>
          </p:txBody>
        </p:sp>
      </p:grpSp>
      <p:grpSp>
        <p:nvGrpSpPr>
          <p:cNvPr id="56" name="קבוצה 55"/>
          <p:cNvGrpSpPr/>
          <p:nvPr/>
        </p:nvGrpSpPr>
        <p:grpSpPr>
          <a:xfrm>
            <a:off x="3709521" y="5853986"/>
            <a:ext cx="1260000" cy="1260000"/>
            <a:chOff x="10321779" y="4554583"/>
            <a:chExt cx="1260000" cy="1260000"/>
          </a:xfrm>
        </p:grpSpPr>
        <p:pic>
          <p:nvPicPr>
            <p:cNvPr id="57" name="גרפיקה 56" descr="טאבלט"/>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321779" y="4554583"/>
              <a:ext cx="1260000" cy="1260000"/>
            </a:xfrm>
            <a:prstGeom prst="rect">
              <a:avLst/>
            </a:prstGeom>
          </p:spPr>
        </p:pic>
        <p:sp>
          <p:nvSpPr>
            <p:cNvPr id="58" name="TextBox 57"/>
            <p:cNvSpPr txBox="1"/>
            <p:nvPr/>
          </p:nvSpPr>
          <p:spPr>
            <a:xfrm>
              <a:off x="10555013" y="4904016"/>
              <a:ext cx="793532" cy="582852"/>
            </a:xfrm>
            <a:prstGeom prst="rect">
              <a:avLst/>
            </a:prstGeom>
            <a:noFill/>
          </p:spPr>
          <p:txBody>
            <a:bodyPr wrap="square" lIns="0" tIns="0" rIns="0" bIns="0" rtlCol="1">
              <a:spAutoFit/>
            </a:bodyPr>
            <a:lstStyle/>
            <a:p>
              <a:pPr algn="ctr">
                <a:lnSpc>
                  <a:spcPts val="1500"/>
                </a:lnSpc>
              </a:pPr>
              <a:r>
                <a:rPr lang="he-IL" sz="1400" dirty="0">
                  <a:solidFill>
                    <a:srgbClr val="FF0000"/>
                  </a:solidFill>
                  <a:latin typeface="David" panose="020E0502060401010101" pitchFamily="34" charset="-79"/>
                  <a:cs typeface="David" panose="020E0502060401010101" pitchFamily="34" charset="-79"/>
                </a:rPr>
                <a:t>גישות ואסכולות </a:t>
              </a:r>
              <a:r>
                <a:rPr lang="he-IL" sz="1400" dirty="0">
                  <a:solidFill>
                    <a:schemeClr val="bg2">
                      <a:lumMod val="25000"/>
                    </a:schemeClr>
                  </a:solidFill>
                  <a:latin typeface="David" panose="020E0502060401010101" pitchFamily="34" charset="-79"/>
                  <a:cs typeface="David" panose="020E0502060401010101" pitchFamily="34" charset="-79"/>
                </a:rPr>
                <a:t>(4)</a:t>
              </a:r>
            </a:p>
          </p:txBody>
        </p:sp>
      </p:grpSp>
      <p:grpSp>
        <p:nvGrpSpPr>
          <p:cNvPr id="59" name="קבוצה 58"/>
          <p:cNvGrpSpPr/>
          <p:nvPr/>
        </p:nvGrpSpPr>
        <p:grpSpPr>
          <a:xfrm>
            <a:off x="2585529" y="5824185"/>
            <a:ext cx="1260000" cy="1260000"/>
            <a:chOff x="10321779" y="4554583"/>
            <a:chExt cx="1260000" cy="1260000"/>
          </a:xfrm>
        </p:grpSpPr>
        <p:pic>
          <p:nvPicPr>
            <p:cNvPr id="60" name="גרפיקה 59" descr="טאבלט"/>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321779" y="4554583"/>
              <a:ext cx="1260000" cy="1260000"/>
            </a:xfrm>
            <a:prstGeom prst="rect">
              <a:avLst/>
            </a:prstGeom>
          </p:spPr>
        </p:pic>
        <p:sp>
          <p:nvSpPr>
            <p:cNvPr id="61" name="TextBox 60"/>
            <p:cNvSpPr txBox="1"/>
            <p:nvPr/>
          </p:nvSpPr>
          <p:spPr>
            <a:xfrm>
              <a:off x="10555013" y="4904016"/>
              <a:ext cx="793532" cy="582852"/>
            </a:xfrm>
            <a:prstGeom prst="rect">
              <a:avLst/>
            </a:prstGeom>
            <a:noFill/>
          </p:spPr>
          <p:txBody>
            <a:bodyPr wrap="square" lIns="0" tIns="0" rIns="0" bIns="0" rtlCol="1">
              <a:spAutoFit/>
            </a:bodyPr>
            <a:lstStyle/>
            <a:p>
              <a:pPr algn="ctr">
                <a:lnSpc>
                  <a:spcPts val="1500"/>
                </a:lnSpc>
              </a:pPr>
              <a:r>
                <a:rPr lang="he-IL" sz="1400" dirty="0">
                  <a:solidFill>
                    <a:schemeClr val="bg2">
                      <a:lumMod val="25000"/>
                    </a:schemeClr>
                  </a:solidFill>
                  <a:latin typeface="David" panose="020E0502060401010101" pitchFamily="34" charset="-79"/>
                  <a:cs typeface="David" panose="020E0502060401010101" pitchFamily="34" charset="-79"/>
                </a:rPr>
                <a:t>תשתית הבטל"ם לישראל (5)</a:t>
              </a:r>
            </a:p>
          </p:txBody>
        </p:sp>
      </p:grpSp>
      <p:sp>
        <p:nvSpPr>
          <p:cNvPr id="62" name="TextBox 61"/>
          <p:cNvSpPr txBox="1"/>
          <p:nvPr/>
        </p:nvSpPr>
        <p:spPr>
          <a:xfrm rot="20995196">
            <a:off x="5486109" y="1940082"/>
            <a:ext cx="2125372" cy="523220"/>
          </a:xfrm>
          <a:prstGeom prst="rect">
            <a:avLst/>
          </a:prstGeom>
          <a:noFill/>
        </p:spPr>
        <p:txBody>
          <a:bodyPr wrap="square" rtlCol="1">
            <a:spAutoFit/>
          </a:bodyPr>
          <a:lstStyle/>
          <a:p>
            <a:pPr algn="ctr"/>
            <a:r>
              <a:rPr lang="he-IL" sz="2800" b="1" dirty="0">
                <a:solidFill>
                  <a:schemeClr val="accent2"/>
                </a:solidFill>
                <a:effectLst>
                  <a:outerShdw blurRad="38100" dist="38100" dir="2700000" algn="tl">
                    <a:srgbClr val="000000">
                      <a:alpha val="43137"/>
                    </a:srgbClr>
                  </a:outerShdw>
                </a:effectLst>
                <a:latin typeface="Guttman Yad-Brush" panose="02010401010101010101" pitchFamily="2" charset="-79"/>
                <a:cs typeface="Guttman Yad-Brush" panose="02010401010101010101" pitchFamily="2" charset="-79"/>
              </a:rPr>
              <a:t>אינטגרטיבי</a:t>
            </a:r>
          </a:p>
        </p:txBody>
      </p:sp>
      <p:grpSp>
        <p:nvGrpSpPr>
          <p:cNvPr id="63" name="קבוצה 62"/>
          <p:cNvGrpSpPr/>
          <p:nvPr/>
        </p:nvGrpSpPr>
        <p:grpSpPr>
          <a:xfrm>
            <a:off x="159221" y="5739218"/>
            <a:ext cx="1260000" cy="1260000"/>
            <a:chOff x="10321779" y="4554583"/>
            <a:chExt cx="1260000" cy="1260000"/>
          </a:xfrm>
        </p:grpSpPr>
        <p:pic>
          <p:nvPicPr>
            <p:cNvPr id="64" name="גרפיקה 63" descr="טאבלט"/>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21779" y="4554583"/>
              <a:ext cx="1260000" cy="1260000"/>
            </a:xfrm>
            <a:prstGeom prst="rect">
              <a:avLst/>
            </a:prstGeom>
          </p:spPr>
        </p:pic>
        <p:sp>
          <p:nvSpPr>
            <p:cNvPr id="65" name="TextBox 64"/>
            <p:cNvSpPr txBox="1"/>
            <p:nvPr/>
          </p:nvSpPr>
          <p:spPr>
            <a:xfrm>
              <a:off x="10555013" y="4904016"/>
              <a:ext cx="793532" cy="582852"/>
            </a:xfrm>
            <a:prstGeom prst="rect">
              <a:avLst/>
            </a:prstGeom>
            <a:noFill/>
          </p:spPr>
          <p:txBody>
            <a:bodyPr wrap="square" lIns="0" tIns="0" rIns="0" bIns="0" rtlCol="1">
              <a:spAutoFit/>
            </a:bodyPr>
            <a:lstStyle/>
            <a:p>
              <a:pPr algn="ctr">
                <a:lnSpc>
                  <a:spcPts val="1500"/>
                </a:lnSpc>
              </a:pPr>
              <a:r>
                <a:rPr lang="he-IL" sz="1400" dirty="0">
                  <a:solidFill>
                    <a:srgbClr val="FF0000"/>
                  </a:solidFill>
                  <a:latin typeface="David" panose="020E0502060401010101" pitchFamily="34" charset="-79"/>
                  <a:cs typeface="David" panose="020E0502060401010101" pitchFamily="34" charset="-79"/>
                </a:rPr>
                <a:t>סמינר מחקר א, ב' (2+2)</a:t>
              </a:r>
            </a:p>
          </p:txBody>
        </p:sp>
      </p:grpSp>
      <p:grpSp>
        <p:nvGrpSpPr>
          <p:cNvPr id="66" name="קבוצה 65"/>
          <p:cNvGrpSpPr/>
          <p:nvPr/>
        </p:nvGrpSpPr>
        <p:grpSpPr>
          <a:xfrm>
            <a:off x="10780055" y="309166"/>
            <a:ext cx="1260000" cy="1260000"/>
            <a:chOff x="10321779" y="4554583"/>
            <a:chExt cx="1260000" cy="1260000"/>
          </a:xfrm>
        </p:grpSpPr>
        <p:pic>
          <p:nvPicPr>
            <p:cNvPr id="67" name="גרפיקה 66" descr="טאבלט"/>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21779" y="4554583"/>
              <a:ext cx="1260000" cy="1260000"/>
            </a:xfrm>
            <a:prstGeom prst="rect">
              <a:avLst/>
            </a:prstGeom>
          </p:spPr>
        </p:pic>
        <p:sp>
          <p:nvSpPr>
            <p:cNvPr id="68" name="TextBox 67"/>
            <p:cNvSpPr txBox="1"/>
            <p:nvPr/>
          </p:nvSpPr>
          <p:spPr>
            <a:xfrm>
              <a:off x="10555013" y="4904016"/>
              <a:ext cx="793532" cy="582852"/>
            </a:xfrm>
            <a:prstGeom prst="rect">
              <a:avLst/>
            </a:prstGeom>
            <a:noFill/>
          </p:spPr>
          <p:txBody>
            <a:bodyPr wrap="square" lIns="0" tIns="0" rIns="0" bIns="0" rtlCol="1">
              <a:spAutoFit/>
            </a:bodyPr>
            <a:lstStyle/>
            <a:p>
              <a:pPr algn="ctr">
                <a:lnSpc>
                  <a:spcPts val="1500"/>
                </a:lnSpc>
              </a:pPr>
              <a:r>
                <a:rPr lang="he-IL" sz="1400" dirty="0">
                  <a:solidFill>
                    <a:schemeClr val="bg2">
                      <a:lumMod val="25000"/>
                    </a:schemeClr>
                  </a:solidFill>
                  <a:latin typeface="David" panose="020E0502060401010101" pitchFamily="34" charset="-79"/>
                  <a:cs typeface="David" panose="020E0502060401010101" pitchFamily="34" charset="-79"/>
                </a:rPr>
                <a:t>קורס מתוקשב</a:t>
              </a:r>
              <a:br>
                <a:rPr lang="en-US" sz="1400" dirty="0">
                  <a:solidFill>
                    <a:schemeClr val="bg2">
                      <a:lumMod val="25000"/>
                    </a:schemeClr>
                  </a:solidFill>
                  <a:latin typeface="David" panose="020E0502060401010101" pitchFamily="34" charset="-79"/>
                  <a:cs typeface="David" panose="020E0502060401010101" pitchFamily="34" charset="-79"/>
                </a:rPr>
              </a:br>
              <a:r>
                <a:rPr lang="he-IL" sz="1400" dirty="0">
                  <a:solidFill>
                    <a:srgbClr val="FF0000"/>
                  </a:solidFill>
                  <a:latin typeface="David" panose="020E0502060401010101" pitchFamily="34" charset="-79"/>
                  <a:cs typeface="David" panose="020E0502060401010101" pitchFamily="34" charset="-79"/>
                </a:rPr>
                <a:t>(</a:t>
              </a:r>
              <a:r>
                <a:rPr lang="en-US" sz="1400" dirty="0">
                  <a:solidFill>
                    <a:srgbClr val="FF0000"/>
                  </a:solidFill>
                  <a:latin typeface="David" panose="020E0502060401010101" pitchFamily="34" charset="-79"/>
                  <a:cs typeface="David" panose="020E0502060401010101" pitchFamily="34" charset="-79"/>
                </a:rPr>
                <a:t>4</a:t>
              </a:r>
              <a:r>
                <a:rPr lang="he-IL" sz="1400" dirty="0">
                  <a:solidFill>
                    <a:srgbClr val="FF0000"/>
                  </a:solidFill>
                  <a:latin typeface="David" panose="020E0502060401010101" pitchFamily="34" charset="-79"/>
                  <a:cs typeface="David" panose="020E0502060401010101" pitchFamily="34" charset="-79"/>
                </a:rPr>
                <a:t>)</a:t>
              </a:r>
            </a:p>
          </p:txBody>
        </p:sp>
      </p:grpSp>
      <p:grpSp>
        <p:nvGrpSpPr>
          <p:cNvPr id="69" name="קבוצה 68"/>
          <p:cNvGrpSpPr/>
          <p:nvPr/>
        </p:nvGrpSpPr>
        <p:grpSpPr>
          <a:xfrm>
            <a:off x="7925419" y="2192951"/>
            <a:ext cx="1260000" cy="1260000"/>
            <a:chOff x="10321779" y="4554583"/>
            <a:chExt cx="1260000" cy="1260000"/>
          </a:xfrm>
        </p:grpSpPr>
        <p:pic>
          <p:nvPicPr>
            <p:cNvPr id="70" name="גרפיקה 69" descr="טאבלט"/>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321779" y="4554583"/>
              <a:ext cx="1260000" cy="1260000"/>
            </a:xfrm>
            <a:prstGeom prst="rect">
              <a:avLst/>
            </a:prstGeom>
          </p:spPr>
        </p:pic>
        <p:sp>
          <p:nvSpPr>
            <p:cNvPr id="71" name="TextBox 70"/>
            <p:cNvSpPr txBox="1"/>
            <p:nvPr/>
          </p:nvSpPr>
          <p:spPr>
            <a:xfrm>
              <a:off x="10555013" y="4904016"/>
              <a:ext cx="793532" cy="582852"/>
            </a:xfrm>
            <a:prstGeom prst="rect">
              <a:avLst/>
            </a:prstGeom>
            <a:noFill/>
          </p:spPr>
          <p:txBody>
            <a:bodyPr wrap="square" lIns="0" tIns="0" rIns="0" bIns="0" rtlCol="1">
              <a:spAutoFit/>
            </a:bodyPr>
            <a:lstStyle/>
            <a:p>
              <a:pPr algn="ctr">
                <a:lnSpc>
                  <a:spcPts val="1500"/>
                </a:lnSpc>
              </a:pPr>
              <a:r>
                <a:rPr lang="he-IL" sz="1400" dirty="0">
                  <a:solidFill>
                    <a:schemeClr val="bg2">
                      <a:lumMod val="25000"/>
                    </a:schemeClr>
                  </a:solidFill>
                  <a:latin typeface="David" panose="020E0502060401010101" pitchFamily="34" charset="-79"/>
                  <a:cs typeface="David" panose="020E0502060401010101" pitchFamily="34" charset="-79"/>
                </a:rPr>
                <a:t>סמינר שחיתות ציבורית (2)</a:t>
              </a:r>
            </a:p>
          </p:txBody>
        </p:sp>
      </p:grpSp>
      <p:grpSp>
        <p:nvGrpSpPr>
          <p:cNvPr id="79" name="קבוצה 78"/>
          <p:cNvGrpSpPr/>
          <p:nvPr/>
        </p:nvGrpSpPr>
        <p:grpSpPr>
          <a:xfrm>
            <a:off x="1403352" y="658599"/>
            <a:ext cx="10532738" cy="5498890"/>
            <a:chOff x="1403352" y="658599"/>
            <a:chExt cx="10532738" cy="5498890"/>
          </a:xfrm>
        </p:grpSpPr>
        <p:grpSp>
          <p:nvGrpSpPr>
            <p:cNvPr id="77" name="קבוצה 76"/>
            <p:cNvGrpSpPr/>
            <p:nvPr/>
          </p:nvGrpSpPr>
          <p:grpSpPr>
            <a:xfrm>
              <a:off x="1403352" y="1643796"/>
              <a:ext cx="10532738" cy="4513693"/>
              <a:chOff x="1403352" y="1643796"/>
              <a:chExt cx="10532738" cy="4513693"/>
            </a:xfrm>
          </p:grpSpPr>
          <p:sp>
            <p:nvSpPr>
              <p:cNvPr id="72" name="אליפסה 71"/>
              <p:cNvSpPr/>
              <p:nvPr/>
            </p:nvSpPr>
            <p:spPr>
              <a:xfrm>
                <a:off x="10323229" y="1824621"/>
                <a:ext cx="1612861" cy="4095422"/>
              </a:xfrm>
              <a:prstGeom prst="ellipse">
                <a:avLst/>
              </a:prstGeom>
              <a:noFill/>
              <a:ln w="19050">
                <a:solidFill>
                  <a:schemeClr val="accent6"/>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73" name="אליפסה 72"/>
              <p:cNvSpPr/>
              <p:nvPr/>
            </p:nvSpPr>
            <p:spPr>
              <a:xfrm>
                <a:off x="7860020" y="1668670"/>
                <a:ext cx="1612861" cy="4095422"/>
              </a:xfrm>
              <a:prstGeom prst="ellipse">
                <a:avLst/>
              </a:prstGeom>
              <a:noFill/>
              <a:ln w="19050">
                <a:solidFill>
                  <a:schemeClr val="accent6"/>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74" name="אליפסה 73"/>
              <p:cNvSpPr/>
              <p:nvPr/>
            </p:nvSpPr>
            <p:spPr>
              <a:xfrm>
                <a:off x="5785233" y="1643796"/>
                <a:ext cx="1612861" cy="4095422"/>
              </a:xfrm>
              <a:prstGeom prst="ellipse">
                <a:avLst/>
              </a:prstGeom>
              <a:noFill/>
              <a:ln w="19050">
                <a:solidFill>
                  <a:schemeClr val="accent6"/>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75" name="אליפסה 74"/>
              <p:cNvSpPr/>
              <p:nvPr/>
            </p:nvSpPr>
            <p:spPr>
              <a:xfrm>
                <a:off x="3808275" y="1765127"/>
                <a:ext cx="1612861" cy="4095422"/>
              </a:xfrm>
              <a:prstGeom prst="ellipse">
                <a:avLst/>
              </a:prstGeom>
              <a:noFill/>
              <a:ln w="19050">
                <a:solidFill>
                  <a:schemeClr val="accent6"/>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76" name="אליפסה 75"/>
              <p:cNvSpPr/>
              <p:nvPr/>
            </p:nvSpPr>
            <p:spPr>
              <a:xfrm>
                <a:off x="1403352" y="2062067"/>
                <a:ext cx="2115302" cy="4095422"/>
              </a:xfrm>
              <a:prstGeom prst="ellipse">
                <a:avLst/>
              </a:prstGeom>
              <a:noFill/>
              <a:ln w="19050">
                <a:solidFill>
                  <a:schemeClr val="accent6"/>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grpSp>
        <p:sp>
          <p:nvSpPr>
            <p:cNvPr id="78" name="אליפסה 77"/>
            <p:cNvSpPr/>
            <p:nvPr/>
          </p:nvSpPr>
          <p:spPr>
            <a:xfrm>
              <a:off x="2768833" y="658599"/>
              <a:ext cx="1967454" cy="1148950"/>
            </a:xfrm>
            <a:prstGeom prst="ellipse">
              <a:avLst/>
            </a:prstGeom>
            <a:noFill/>
            <a:ln w="19050">
              <a:solidFill>
                <a:schemeClr val="accent6"/>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grpSp>
    </p:spTree>
    <p:extLst>
      <p:ext uri="{BB962C8B-B14F-4D97-AF65-F5344CB8AC3E}">
        <p14:creationId xmlns:p14="http://schemas.microsoft.com/office/powerpoint/2010/main" val="3438870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down)">
                                      <p:cBhvr>
                                        <p:cTn id="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idx="4294967295"/>
          </p:nvPr>
        </p:nvSpPr>
        <p:spPr>
          <a:xfrm>
            <a:off x="877528" y="186327"/>
            <a:ext cx="10515600" cy="1325563"/>
          </a:xfrm>
        </p:spPr>
        <p:txBody>
          <a:bodyPr>
            <a:normAutofit/>
          </a:bodyPr>
          <a:lstStyle/>
          <a:p>
            <a:pPr algn="ctr"/>
            <a:r>
              <a:rPr lang="he-IL"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אשכול הגנה לאומית</a:t>
            </a:r>
            <a:endParaRPr lang="he-IL" sz="36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4" name="מציין מיקום תוכן 4"/>
          <p:cNvSpPr txBox="1">
            <a:spLocks/>
          </p:cNvSpPr>
          <p:nvPr/>
        </p:nvSpPr>
        <p:spPr>
          <a:xfrm>
            <a:off x="924231" y="1452897"/>
            <a:ext cx="10373031" cy="4633271"/>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Clr>
                <a:schemeClr val="accent1"/>
              </a:buClr>
              <a:buSzPct val="100000"/>
              <a:buNone/>
              <a:defRPr/>
            </a:pPr>
            <a:r>
              <a:rPr lang="he-IL" sz="1800" b="1" dirty="0">
                <a:solidFill>
                  <a:schemeClr val="accent1">
                    <a:lumMod val="75000"/>
                  </a:schemeClr>
                </a:solidFill>
                <a:latin typeface="David" panose="020E0502060401010101" pitchFamily="34" charset="-79"/>
                <a:cs typeface="David" panose="020E0502060401010101" pitchFamily="34" charset="-79"/>
              </a:rPr>
              <a:t>מטרות:</a:t>
            </a:r>
          </a:p>
          <a:p>
            <a:pPr marL="342900" indent="-342900">
              <a:lnSpc>
                <a:spcPct val="100000"/>
              </a:lnSpc>
              <a:buClr>
                <a:schemeClr val="accent1"/>
              </a:buClr>
              <a:buSzPct val="100000"/>
              <a:buFont typeface="+mj-lt"/>
              <a:buAutoNum type="arabicPeriod"/>
              <a:defRPr/>
            </a:pPr>
            <a:r>
              <a:rPr lang="he-IL" sz="1600" b="1" dirty="0">
                <a:solidFill>
                  <a:schemeClr val="accent1">
                    <a:lumMod val="75000"/>
                  </a:schemeClr>
                </a:solidFill>
                <a:latin typeface="David" panose="020E0502060401010101" pitchFamily="34" charset="-79"/>
                <a:cs typeface="David" panose="020E0502060401010101" pitchFamily="34" charset="-79"/>
              </a:rPr>
              <a:t>היכרות עם מושגי יסוד </a:t>
            </a:r>
            <a:r>
              <a:rPr lang="he-IL" sz="1600" dirty="0">
                <a:solidFill>
                  <a:schemeClr val="accent1">
                    <a:lumMod val="75000"/>
                  </a:schemeClr>
                </a:solidFill>
                <a:latin typeface="David" panose="020E0502060401010101" pitchFamily="34" charset="-79"/>
                <a:cs typeface="David" panose="020E0502060401010101" pitchFamily="34" charset="-79"/>
              </a:rPr>
              <a:t>בתפיסת הביטחון הלאומי (התגוננות והגנה, הרתעה, התרעה ומודיעין, ניצחון והכרעה)</a:t>
            </a:r>
          </a:p>
          <a:p>
            <a:pPr marL="342900" indent="-342900">
              <a:lnSpc>
                <a:spcPct val="100000"/>
              </a:lnSpc>
              <a:buClr>
                <a:schemeClr val="accent1"/>
              </a:buClr>
              <a:buSzPct val="100000"/>
              <a:buFont typeface="+mj-lt"/>
              <a:buAutoNum type="arabicPeriod"/>
              <a:defRPr/>
            </a:pPr>
            <a:r>
              <a:rPr lang="he-IL" sz="1600" dirty="0">
                <a:solidFill>
                  <a:schemeClr val="accent1">
                    <a:lumMod val="75000"/>
                  </a:schemeClr>
                </a:solidFill>
                <a:latin typeface="David" panose="020E0502060401010101" pitchFamily="34" charset="-79"/>
                <a:cs typeface="David" panose="020E0502060401010101" pitchFamily="34" charset="-79"/>
              </a:rPr>
              <a:t>חקירת </a:t>
            </a:r>
            <a:r>
              <a:rPr lang="he-IL" sz="1600" b="1" dirty="0">
                <a:solidFill>
                  <a:schemeClr val="accent1">
                    <a:lumMod val="75000"/>
                  </a:schemeClr>
                </a:solidFill>
                <a:latin typeface="David" panose="020E0502060401010101" pitchFamily="34" charset="-79"/>
                <a:cs typeface="David" panose="020E0502060401010101" pitchFamily="34" charset="-79"/>
              </a:rPr>
              <a:t>מסמך אסטרטגיית צה"ל </a:t>
            </a:r>
            <a:r>
              <a:rPr lang="he-IL" sz="1600" dirty="0">
                <a:solidFill>
                  <a:schemeClr val="accent1">
                    <a:lumMod val="75000"/>
                  </a:schemeClr>
                </a:solidFill>
                <a:latin typeface="David" panose="020E0502060401010101" pitchFamily="34" charset="-79"/>
                <a:cs typeface="David" panose="020E0502060401010101" pitchFamily="34" charset="-79"/>
              </a:rPr>
              <a:t>(הסביבה המבצעית, הפעלת </a:t>
            </a:r>
            <a:r>
              <a:rPr lang="he-IL" sz="1600" dirty="0" err="1">
                <a:solidFill>
                  <a:schemeClr val="accent1">
                    <a:lumMod val="75000"/>
                  </a:schemeClr>
                </a:solidFill>
                <a:latin typeface="David" panose="020E0502060401010101" pitchFamily="34" charset="-79"/>
                <a:cs typeface="David" panose="020E0502060401010101" pitchFamily="34" charset="-79"/>
              </a:rPr>
              <a:t>הכח</a:t>
            </a:r>
            <a:r>
              <a:rPr lang="he-IL" sz="1600" dirty="0">
                <a:solidFill>
                  <a:schemeClr val="accent1">
                    <a:lumMod val="75000"/>
                  </a:schemeClr>
                </a:solidFill>
                <a:latin typeface="David" panose="020E0502060401010101" pitchFamily="34" charset="-79"/>
                <a:cs typeface="David" panose="020E0502060401010101" pitchFamily="34" charset="-79"/>
              </a:rPr>
              <a:t>, בניין </a:t>
            </a:r>
            <a:r>
              <a:rPr lang="he-IL" sz="1600" dirty="0" err="1">
                <a:solidFill>
                  <a:schemeClr val="accent1">
                    <a:lumMod val="75000"/>
                  </a:schemeClr>
                </a:solidFill>
                <a:latin typeface="David" panose="020E0502060401010101" pitchFamily="34" charset="-79"/>
                <a:cs typeface="David" panose="020E0502060401010101" pitchFamily="34" charset="-79"/>
              </a:rPr>
              <a:t>כח</a:t>
            </a:r>
            <a:r>
              <a:rPr lang="he-IL" sz="1600" dirty="0">
                <a:solidFill>
                  <a:schemeClr val="accent1">
                    <a:lumMod val="75000"/>
                  </a:schemeClr>
                </a:solidFill>
                <a:latin typeface="David" panose="020E0502060401010101" pitchFamily="34" charset="-79"/>
                <a:cs typeface="David" panose="020E0502060401010101" pitchFamily="34" charset="-79"/>
              </a:rPr>
              <a:t>, </a:t>
            </a:r>
            <a:r>
              <a:rPr lang="he-IL" sz="1600" dirty="0" err="1">
                <a:solidFill>
                  <a:schemeClr val="accent1">
                    <a:lumMod val="75000"/>
                  </a:schemeClr>
                </a:solidFill>
                <a:latin typeface="David" panose="020E0502060401010101" pitchFamily="34" charset="-79"/>
                <a:cs typeface="David" panose="020E0502060401010101" pitchFamily="34" charset="-79"/>
              </a:rPr>
              <a:t>פו"ש</a:t>
            </a:r>
            <a:r>
              <a:rPr lang="he-IL" sz="1600" dirty="0">
                <a:solidFill>
                  <a:schemeClr val="accent1">
                    <a:lumMod val="75000"/>
                  </a:schemeClr>
                </a:solidFill>
                <a:latin typeface="David" panose="020E0502060401010101" pitchFamily="34" charset="-79"/>
                <a:cs typeface="David" panose="020E0502060401010101" pitchFamily="34" charset="-79"/>
              </a:rPr>
              <a:t> וארגון) </a:t>
            </a:r>
          </a:p>
          <a:p>
            <a:pPr marL="342900" indent="-342900">
              <a:lnSpc>
                <a:spcPct val="100000"/>
              </a:lnSpc>
              <a:buClr>
                <a:schemeClr val="accent1"/>
              </a:buClr>
              <a:buSzPct val="100000"/>
              <a:buFont typeface="+mj-lt"/>
              <a:buAutoNum type="arabicPeriod"/>
              <a:defRPr/>
            </a:pPr>
            <a:r>
              <a:rPr lang="he-IL" sz="1600" dirty="0">
                <a:solidFill>
                  <a:schemeClr val="accent1">
                    <a:lumMod val="75000"/>
                  </a:schemeClr>
                </a:solidFill>
                <a:latin typeface="David" panose="020E0502060401010101" pitchFamily="34" charset="-79"/>
                <a:cs typeface="David" panose="020E0502060401010101" pitchFamily="34" charset="-79"/>
              </a:rPr>
              <a:t>הכרת תהליך ממדינית למעשה הצבאי: </a:t>
            </a:r>
            <a:r>
              <a:rPr lang="he-IL" sz="1600" b="1" dirty="0">
                <a:solidFill>
                  <a:schemeClr val="accent1">
                    <a:lumMod val="75000"/>
                  </a:schemeClr>
                </a:solidFill>
                <a:latin typeface="David" panose="020E0502060401010101" pitchFamily="34" charset="-79"/>
                <a:cs typeface="David" panose="020E0502060401010101" pitchFamily="34" charset="-79"/>
              </a:rPr>
              <a:t>שיח דרג מדיני-צבאי</a:t>
            </a:r>
          </a:p>
          <a:p>
            <a:pPr marL="342900" indent="-342900">
              <a:lnSpc>
                <a:spcPct val="100000"/>
              </a:lnSpc>
              <a:buClr>
                <a:schemeClr val="accent1"/>
              </a:buClr>
              <a:buSzPct val="100000"/>
              <a:buFont typeface="+mj-lt"/>
              <a:buAutoNum type="arabicPeriod"/>
              <a:defRPr/>
            </a:pPr>
            <a:r>
              <a:rPr lang="he-IL" sz="1600" dirty="0">
                <a:solidFill>
                  <a:schemeClr val="accent1">
                    <a:lumMod val="75000"/>
                  </a:schemeClr>
                </a:solidFill>
                <a:latin typeface="David" panose="020E0502060401010101" pitchFamily="34" charset="-79"/>
                <a:cs typeface="David" panose="020E0502060401010101" pitchFamily="34" charset="-79"/>
              </a:rPr>
              <a:t>תמורות בחשיבה הצבאית ובסביבת הלחימה </a:t>
            </a:r>
            <a:r>
              <a:rPr lang="he-IL" sz="1600" b="1" dirty="0">
                <a:solidFill>
                  <a:schemeClr val="accent1">
                    <a:lumMod val="75000"/>
                  </a:schemeClr>
                </a:solidFill>
                <a:latin typeface="David" panose="020E0502060401010101" pitchFamily="34" charset="-79"/>
                <a:cs typeface="David" panose="020E0502060401010101" pitchFamily="34" charset="-79"/>
              </a:rPr>
              <a:t>(</a:t>
            </a:r>
            <a:r>
              <a:rPr lang="en-US" sz="1600" b="1" dirty="0">
                <a:solidFill>
                  <a:schemeClr val="accent1">
                    <a:lumMod val="75000"/>
                  </a:schemeClr>
                </a:solidFill>
                <a:latin typeface="David" panose="020E0502060401010101" pitchFamily="34" charset="-79"/>
                <a:cs typeface="David" panose="020E0502060401010101" pitchFamily="34" charset="-79"/>
              </a:rPr>
              <a:t>RMA</a:t>
            </a:r>
            <a:r>
              <a:rPr lang="he-IL" sz="1600" b="1" dirty="0">
                <a:solidFill>
                  <a:schemeClr val="accent1">
                    <a:lumMod val="75000"/>
                  </a:schemeClr>
                </a:solidFill>
                <a:latin typeface="David" panose="020E0502060401010101" pitchFamily="34" charset="-79"/>
                <a:cs typeface="David" panose="020E0502060401010101" pitchFamily="34" charset="-79"/>
              </a:rPr>
              <a:t>). </a:t>
            </a:r>
            <a:r>
              <a:rPr lang="he-IL" sz="1600" dirty="0">
                <a:solidFill>
                  <a:schemeClr val="accent1">
                    <a:lumMod val="75000"/>
                  </a:schemeClr>
                </a:solidFill>
                <a:latin typeface="David" panose="020E0502060401010101" pitchFamily="34" charset="-79"/>
                <a:cs typeface="David" panose="020E0502060401010101" pitchFamily="34" charset="-79"/>
              </a:rPr>
              <a:t>(ממד </a:t>
            </a:r>
            <a:r>
              <a:rPr lang="he-IL" sz="1600" b="1" dirty="0">
                <a:solidFill>
                  <a:schemeClr val="accent1">
                    <a:lumMod val="75000"/>
                  </a:schemeClr>
                </a:solidFill>
                <a:latin typeface="David" panose="020E0502060401010101" pitchFamily="34" charset="-79"/>
                <a:cs typeface="David" panose="020E0502060401010101" pitchFamily="34" charset="-79"/>
              </a:rPr>
              <a:t>הסייבר</a:t>
            </a:r>
            <a:r>
              <a:rPr lang="he-IL" sz="1600" dirty="0">
                <a:solidFill>
                  <a:schemeClr val="accent1">
                    <a:lumMod val="75000"/>
                  </a:schemeClr>
                </a:solidFill>
                <a:latin typeface="David" panose="020E0502060401010101" pitchFamily="34" charset="-79"/>
                <a:cs typeface="David" panose="020E0502060401010101" pitchFamily="34" charset="-79"/>
              </a:rPr>
              <a:t> כמקרה בוחן)</a:t>
            </a:r>
          </a:p>
          <a:p>
            <a:pPr marL="342900" indent="-342900">
              <a:lnSpc>
                <a:spcPct val="100000"/>
              </a:lnSpc>
              <a:buClr>
                <a:schemeClr val="accent1"/>
              </a:buClr>
              <a:buSzPct val="100000"/>
              <a:buFont typeface="+mj-lt"/>
              <a:buAutoNum type="arabicPeriod"/>
              <a:defRPr/>
            </a:pPr>
            <a:r>
              <a:rPr lang="he-IL" sz="1600" dirty="0">
                <a:solidFill>
                  <a:schemeClr val="accent1">
                    <a:lumMod val="75000"/>
                  </a:schemeClr>
                </a:solidFill>
                <a:latin typeface="David" panose="020E0502060401010101" pitchFamily="34" charset="-79"/>
                <a:cs typeface="David" panose="020E0502060401010101" pitchFamily="34" charset="-79"/>
              </a:rPr>
              <a:t>הכרת </a:t>
            </a:r>
            <a:r>
              <a:rPr lang="he-IL" sz="1600" b="1" dirty="0">
                <a:solidFill>
                  <a:schemeClr val="accent1">
                    <a:lumMod val="75000"/>
                  </a:schemeClr>
                </a:solidFill>
                <a:latin typeface="David" panose="020E0502060401010101" pitchFamily="34" charset="-79"/>
                <a:cs typeface="David" panose="020E0502060401010101" pitchFamily="34" charset="-79"/>
              </a:rPr>
              <a:t>גופי הביטחון הלאומי וקהיליית המודיעין </a:t>
            </a:r>
            <a:r>
              <a:rPr lang="he-IL" sz="1600" dirty="0">
                <a:solidFill>
                  <a:schemeClr val="accent1">
                    <a:lumMod val="75000"/>
                  </a:schemeClr>
                </a:solidFill>
                <a:latin typeface="David" panose="020E0502060401010101" pitchFamily="34" charset="-79"/>
                <a:cs typeface="David" panose="020E0502060401010101" pitchFamily="34" charset="-79"/>
              </a:rPr>
              <a:t>(מודיעין לבכירים)</a:t>
            </a:r>
          </a:p>
          <a:p>
            <a:pPr marL="0" indent="0">
              <a:lnSpc>
                <a:spcPct val="150000"/>
              </a:lnSpc>
              <a:buClr>
                <a:schemeClr val="accent1"/>
              </a:buClr>
              <a:buSzPct val="100000"/>
              <a:buNone/>
              <a:defRPr/>
            </a:pPr>
            <a:r>
              <a:rPr lang="he-IL" sz="1800" b="1" dirty="0">
                <a:solidFill>
                  <a:schemeClr val="accent1">
                    <a:lumMod val="75000"/>
                  </a:schemeClr>
                </a:solidFill>
                <a:latin typeface="David" panose="020E0502060401010101" pitchFamily="34" charset="-79"/>
                <a:cs typeface="David" panose="020E0502060401010101" pitchFamily="34" charset="-79"/>
              </a:rPr>
              <a:t>רציונל מארגן:</a:t>
            </a:r>
          </a:p>
          <a:p>
            <a:pPr>
              <a:lnSpc>
                <a:spcPct val="100000"/>
              </a:lnSpc>
              <a:buClr>
                <a:schemeClr val="accent1"/>
              </a:buClr>
              <a:buSzPct val="100000"/>
              <a:defRPr/>
            </a:pPr>
            <a:r>
              <a:rPr lang="he-IL" sz="1600" b="1" dirty="0">
                <a:solidFill>
                  <a:schemeClr val="accent1">
                    <a:lumMod val="75000"/>
                  </a:schemeClr>
                </a:solidFill>
                <a:latin typeface="David" panose="020E0502060401010101" pitchFamily="34" charset="-79"/>
                <a:cs typeface="David" panose="020E0502060401010101" pitchFamily="34" charset="-79"/>
              </a:rPr>
              <a:t>מסמך אסטרטגיית צה"ל</a:t>
            </a:r>
            <a:r>
              <a:rPr lang="he-IL" sz="1600" dirty="0">
                <a:solidFill>
                  <a:schemeClr val="accent1">
                    <a:lumMod val="75000"/>
                  </a:schemeClr>
                </a:solidFill>
                <a:latin typeface="David" panose="020E0502060401010101" pitchFamily="34" charset="-79"/>
                <a:cs typeface="David" panose="020E0502060401010101" pitchFamily="34" charset="-79"/>
              </a:rPr>
              <a:t> כמטריה רעיונית מארגנת- רלוונטית ומתעדכנת</a:t>
            </a:r>
          </a:p>
          <a:p>
            <a:pPr>
              <a:lnSpc>
                <a:spcPct val="100000"/>
              </a:lnSpc>
              <a:buClr>
                <a:schemeClr val="accent1"/>
              </a:buClr>
              <a:buSzPct val="100000"/>
              <a:defRPr/>
            </a:pPr>
            <a:r>
              <a:rPr lang="he-IL" sz="1600" dirty="0">
                <a:solidFill>
                  <a:schemeClr val="accent1">
                    <a:lumMod val="75000"/>
                  </a:schemeClr>
                </a:solidFill>
                <a:latin typeface="David" panose="020E0502060401010101" pitchFamily="34" charset="-79"/>
                <a:cs typeface="David" panose="020E0502060401010101" pitchFamily="34" charset="-79"/>
              </a:rPr>
              <a:t>לימוד תכני ההגנה לאומית דרך </a:t>
            </a:r>
            <a:r>
              <a:rPr lang="he-IL" sz="1600" b="1" dirty="0">
                <a:solidFill>
                  <a:schemeClr val="accent1">
                    <a:lumMod val="75000"/>
                  </a:schemeClr>
                </a:solidFill>
                <a:latin typeface="David" panose="020E0502060401010101" pitchFamily="34" charset="-79"/>
                <a:cs typeface="David" panose="020E0502060401010101" pitchFamily="34" charset="-79"/>
              </a:rPr>
              <a:t>לימודי האסטרטגיה</a:t>
            </a:r>
          </a:p>
          <a:p>
            <a:pPr marL="0" indent="0">
              <a:lnSpc>
                <a:spcPct val="150000"/>
              </a:lnSpc>
              <a:buClr>
                <a:schemeClr val="accent1"/>
              </a:buClr>
              <a:buSzPct val="100000"/>
              <a:buNone/>
              <a:defRPr/>
            </a:pPr>
            <a:r>
              <a:rPr lang="he-IL" sz="1800" b="1" dirty="0">
                <a:solidFill>
                  <a:schemeClr val="accent1">
                    <a:lumMod val="75000"/>
                  </a:schemeClr>
                </a:solidFill>
                <a:latin typeface="David" panose="020E0502060401010101" pitchFamily="34" charset="-79"/>
                <a:cs typeface="David" panose="020E0502060401010101" pitchFamily="34" charset="-79"/>
              </a:rPr>
              <a:t>תכולה מרכזית:</a:t>
            </a:r>
          </a:p>
          <a:p>
            <a:pPr marL="0" indent="0">
              <a:lnSpc>
                <a:spcPct val="150000"/>
              </a:lnSpc>
              <a:buClr>
                <a:schemeClr val="accent1"/>
              </a:buClr>
              <a:buSzPct val="100000"/>
              <a:buNone/>
              <a:defRPr/>
            </a:pPr>
            <a:endParaRPr lang="he-IL" sz="1800" dirty="0">
              <a:solidFill>
                <a:schemeClr val="accent1">
                  <a:lumMod val="75000"/>
                </a:schemeClr>
              </a:solidFill>
              <a:latin typeface="David" panose="020E0502060401010101" pitchFamily="34" charset="-79"/>
              <a:cs typeface="David" panose="020E0502060401010101" pitchFamily="34" charset="-79"/>
            </a:endParaRPr>
          </a:p>
          <a:p>
            <a:pPr>
              <a:lnSpc>
                <a:spcPct val="100000"/>
              </a:lnSpc>
              <a:buClr>
                <a:schemeClr val="accent1"/>
              </a:buClr>
              <a:buSzPct val="100000"/>
              <a:defRPr/>
            </a:pPr>
            <a:endParaRPr lang="he-IL" sz="1800" b="1" dirty="0">
              <a:solidFill>
                <a:schemeClr val="accent1">
                  <a:lumMod val="75000"/>
                </a:schemeClr>
              </a:solidFill>
              <a:latin typeface="David" panose="020E0502060401010101" pitchFamily="34" charset="-79"/>
              <a:cs typeface="David" panose="020E0502060401010101" pitchFamily="34" charset="-79"/>
            </a:endParaRPr>
          </a:p>
          <a:p>
            <a:pPr>
              <a:lnSpc>
                <a:spcPct val="100000"/>
              </a:lnSpc>
              <a:buClr>
                <a:schemeClr val="accent1"/>
              </a:buClr>
              <a:buSzPct val="100000"/>
              <a:defRPr/>
            </a:pPr>
            <a:endParaRPr lang="he-IL" sz="1800" b="1" dirty="0">
              <a:solidFill>
                <a:schemeClr val="accent1">
                  <a:lumMod val="75000"/>
                </a:schemeClr>
              </a:solidFill>
              <a:latin typeface="David" panose="020E0502060401010101" pitchFamily="34" charset="-79"/>
              <a:cs typeface="David" panose="020E0502060401010101" pitchFamily="34" charset="-79"/>
            </a:endParaRPr>
          </a:p>
          <a:p>
            <a:pPr>
              <a:lnSpc>
                <a:spcPct val="100000"/>
              </a:lnSpc>
              <a:buClr>
                <a:schemeClr val="accent1"/>
              </a:buClr>
              <a:buSzPct val="100000"/>
              <a:defRPr/>
            </a:pPr>
            <a:endParaRPr lang="he-IL" sz="1800" b="1" dirty="0">
              <a:solidFill>
                <a:schemeClr val="accent1">
                  <a:lumMod val="75000"/>
                </a:schemeClr>
              </a:solidFill>
              <a:latin typeface="David" panose="020E0502060401010101" pitchFamily="34" charset="-79"/>
              <a:cs typeface="David" panose="020E0502060401010101" pitchFamily="34" charset="-79"/>
            </a:endParaRPr>
          </a:p>
          <a:p>
            <a:pPr>
              <a:lnSpc>
                <a:spcPct val="150000"/>
              </a:lnSpc>
              <a:buClr>
                <a:schemeClr val="accent1">
                  <a:lumMod val="50000"/>
                </a:schemeClr>
              </a:buClr>
              <a:buSzPct val="100000"/>
              <a:defRPr/>
            </a:pPr>
            <a:endParaRPr lang="he-IL" sz="1800" dirty="0">
              <a:latin typeface="David" panose="020E0502060401010101" pitchFamily="34" charset="-79"/>
              <a:cs typeface="David" panose="020E0502060401010101" pitchFamily="34" charset="-79"/>
            </a:endParaRPr>
          </a:p>
          <a:p>
            <a:pPr>
              <a:lnSpc>
                <a:spcPct val="150000"/>
              </a:lnSpc>
              <a:buClr>
                <a:schemeClr val="accent1">
                  <a:lumMod val="50000"/>
                </a:schemeClr>
              </a:buClr>
              <a:buSzPct val="100000"/>
              <a:defRPr/>
            </a:pPr>
            <a:endParaRPr lang="he-IL" sz="1800" dirty="0">
              <a:latin typeface="David" panose="020E0502060401010101" pitchFamily="34" charset="-79"/>
              <a:cs typeface="David" panose="020E0502060401010101" pitchFamily="34" charset="-79"/>
            </a:endParaRPr>
          </a:p>
          <a:p>
            <a:pPr marL="0" indent="0">
              <a:lnSpc>
                <a:spcPct val="150000"/>
              </a:lnSpc>
              <a:buClr>
                <a:schemeClr val="accent1">
                  <a:lumMod val="50000"/>
                </a:schemeClr>
              </a:buClr>
              <a:buSzPct val="100000"/>
              <a:buFont typeface="Arial" panose="020B0604020202020204" pitchFamily="34" charset="0"/>
              <a:buNone/>
              <a:defRPr/>
            </a:pPr>
            <a:endParaRPr lang="he-IL" sz="2400" b="1" dirty="0">
              <a:latin typeface="David" panose="020E0502060401010101" pitchFamily="34" charset="-79"/>
              <a:cs typeface="David" panose="020E0502060401010101" pitchFamily="34" charset="-79"/>
            </a:endParaRPr>
          </a:p>
          <a:p>
            <a:pPr marL="0" indent="0">
              <a:lnSpc>
                <a:spcPct val="200000"/>
              </a:lnSpc>
              <a:buClr>
                <a:schemeClr val="accent1">
                  <a:lumMod val="50000"/>
                </a:schemeClr>
              </a:buClr>
              <a:buSzPct val="100000"/>
              <a:buFont typeface="Arial" panose="020B0604020202020204" pitchFamily="34" charset="0"/>
              <a:buNone/>
              <a:defRPr/>
            </a:pPr>
            <a:endParaRPr lang="he-IL" sz="2400" dirty="0">
              <a:latin typeface="David" panose="020E0502060401010101" pitchFamily="34" charset="-79"/>
              <a:cs typeface="David" panose="020E0502060401010101" pitchFamily="34" charset="-79"/>
            </a:endParaRPr>
          </a:p>
          <a:p>
            <a:pPr marL="0" indent="0">
              <a:lnSpc>
                <a:spcPct val="200000"/>
              </a:lnSpc>
              <a:buClr>
                <a:schemeClr val="accent1">
                  <a:lumMod val="50000"/>
                </a:schemeClr>
              </a:buClr>
              <a:buSzPct val="100000"/>
              <a:buFont typeface="Arial" panose="020B0604020202020204" pitchFamily="34" charset="0"/>
              <a:buNone/>
              <a:defRPr/>
            </a:pPr>
            <a:endParaRPr lang="he-IL" sz="2400" dirty="0">
              <a:latin typeface="David" panose="020E0502060401010101" pitchFamily="34" charset="-79"/>
              <a:cs typeface="David" panose="020E0502060401010101" pitchFamily="34" charset="-79"/>
            </a:endParaRPr>
          </a:p>
          <a:p>
            <a:pPr marL="0" indent="0">
              <a:lnSpc>
                <a:spcPct val="200000"/>
              </a:lnSpc>
              <a:buClr>
                <a:schemeClr val="accent1">
                  <a:lumMod val="50000"/>
                </a:schemeClr>
              </a:buClr>
              <a:buSzPct val="100000"/>
              <a:buFont typeface="Arial" panose="020B0604020202020204" pitchFamily="34" charset="0"/>
              <a:buNone/>
              <a:defRPr/>
            </a:pPr>
            <a:endParaRPr lang="he-IL" sz="2400" dirty="0">
              <a:latin typeface="David" panose="020E0502060401010101" pitchFamily="34" charset="-79"/>
              <a:cs typeface="David" panose="020E0502060401010101" pitchFamily="34" charset="-79"/>
            </a:endParaRPr>
          </a:p>
          <a:p>
            <a:pPr marL="319088" lvl="1" indent="-319088">
              <a:lnSpc>
                <a:spcPct val="150000"/>
              </a:lnSpc>
              <a:spcBef>
                <a:spcPts val="700"/>
              </a:spcBef>
              <a:buClr>
                <a:schemeClr val="accent1">
                  <a:lumMod val="50000"/>
                </a:schemeClr>
              </a:buClr>
              <a:buSzPct val="100000"/>
              <a:defRPr/>
            </a:pPr>
            <a:endParaRPr lang="he-IL" sz="1800" dirty="0">
              <a:latin typeface="David" panose="020E0502060401010101" pitchFamily="34" charset="-79"/>
              <a:cs typeface="David" panose="020E0502060401010101" pitchFamily="34" charset="-79"/>
            </a:endParaRPr>
          </a:p>
          <a:p>
            <a:pPr>
              <a:lnSpc>
                <a:spcPct val="150000"/>
              </a:lnSpc>
              <a:buClr>
                <a:schemeClr val="accent1">
                  <a:lumMod val="50000"/>
                </a:schemeClr>
              </a:buClr>
              <a:buSzPct val="100000"/>
              <a:defRPr/>
            </a:pPr>
            <a:endParaRPr lang="he-IL" sz="1800" dirty="0">
              <a:latin typeface="David" panose="020E0502060401010101" pitchFamily="34" charset="-79"/>
              <a:cs typeface="David" panose="020E0502060401010101" pitchFamily="34" charset="-79"/>
            </a:endParaRPr>
          </a:p>
          <a:p>
            <a:pPr>
              <a:lnSpc>
                <a:spcPct val="150000"/>
              </a:lnSpc>
              <a:buClr>
                <a:schemeClr val="accent1">
                  <a:lumMod val="50000"/>
                </a:schemeClr>
              </a:buClr>
              <a:buSzPct val="100000"/>
              <a:defRPr/>
            </a:pPr>
            <a:endParaRPr lang="he-IL" sz="1800" dirty="0">
              <a:latin typeface="David" panose="020E0502060401010101" pitchFamily="34" charset="-79"/>
              <a:cs typeface="David" panose="020E0502060401010101" pitchFamily="34" charset="-79"/>
            </a:endParaRPr>
          </a:p>
        </p:txBody>
      </p:sp>
      <p:pic>
        <p:nvPicPr>
          <p:cNvPr id="6" name="תמונה 5"/>
          <p:cNvPicPr>
            <a:picLocks noChangeAspect="1"/>
          </p:cNvPicPr>
          <p:nvPr/>
        </p:nvPicPr>
        <p:blipFill rotWithShape="1">
          <a:blip r:embed="rId2"/>
          <a:srcRect l="3875" t="58099" r="10695" b="29572"/>
          <a:stretch/>
        </p:blipFill>
        <p:spPr>
          <a:xfrm>
            <a:off x="363792" y="5726168"/>
            <a:ext cx="8869626" cy="720000"/>
          </a:xfrm>
          <a:prstGeom prst="rect">
            <a:avLst/>
          </a:prstGeom>
        </p:spPr>
      </p:pic>
      <p:sp>
        <p:nvSpPr>
          <p:cNvPr id="7" name="מלבן: פינות מעוגלות 6"/>
          <p:cNvSpPr/>
          <p:nvPr/>
        </p:nvSpPr>
        <p:spPr>
          <a:xfrm>
            <a:off x="1806291" y="5582168"/>
            <a:ext cx="432000" cy="288000"/>
          </a:xfrm>
          <a:prstGeom prst="roundRect">
            <a:avLst/>
          </a:prstGeom>
          <a:solidFill>
            <a:schemeClr val="accent5">
              <a:lumMod val="60000"/>
              <a:lumOff val="40000"/>
            </a:schemeClr>
          </a:solidFill>
          <a:ln>
            <a:noFill/>
          </a:ln>
          <a:effectLst/>
          <a:scene3d>
            <a:camera prst="orthographicFront">
              <a:rot lat="0" lon="0" rev="0"/>
            </a:camera>
            <a:lightRig rig="contrasting" dir="t">
              <a:rot lat="0" lon="0" rev="7800000"/>
            </a:lightRig>
          </a:scene3d>
          <a:sp3d>
            <a:bevelT w="139700" h="139700"/>
          </a:sp3d>
        </p:spPr>
        <p:style>
          <a:lnRef idx="0">
            <a:schemeClr val="accent5"/>
          </a:lnRef>
          <a:fillRef idx="3">
            <a:schemeClr val="accent5"/>
          </a:fillRef>
          <a:effectRef idx="3">
            <a:schemeClr val="accent5"/>
          </a:effectRef>
          <a:fontRef idx="minor">
            <a:schemeClr val="lt1"/>
          </a:fontRef>
        </p:style>
        <p:txBody>
          <a:bodyPr lIns="0" tIns="36000" rIns="0" bIns="36000" rtlCol="1" anchor="ctr"/>
          <a:lstStyle/>
          <a:p>
            <a:pPr algn="ctr"/>
            <a:r>
              <a:rPr lang="he-IL" sz="1200" b="1" dirty="0">
                <a:solidFill>
                  <a:schemeClr val="bg1"/>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יו"ע דבל"א</a:t>
            </a:r>
          </a:p>
        </p:txBody>
      </p:sp>
      <p:sp>
        <p:nvSpPr>
          <p:cNvPr id="8" name="מלבן: פינות מעוגלות 7"/>
          <p:cNvSpPr/>
          <p:nvPr/>
        </p:nvSpPr>
        <p:spPr>
          <a:xfrm>
            <a:off x="5775171" y="5186168"/>
            <a:ext cx="1116000" cy="396000"/>
          </a:xfrm>
          <a:prstGeom prst="roundRect">
            <a:avLst/>
          </a:prstGeom>
          <a:solidFill>
            <a:schemeClr val="accent2">
              <a:lumMod val="60000"/>
              <a:lumOff val="40000"/>
            </a:schemeClr>
          </a:solidFill>
          <a:ln>
            <a:solidFill>
              <a:schemeClr val="bg1"/>
            </a:solidFill>
          </a:ln>
          <a:effectLst/>
          <a:scene3d>
            <a:camera prst="orthographicFront">
              <a:rot lat="0" lon="0" rev="0"/>
            </a:camera>
            <a:lightRig rig="contrasting" dir="t">
              <a:rot lat="0" lon="0" rev="7800000"/>
            </a:lightRig>
          </a:scene3d>
          <a:sp3d>
            <a:bevelT w="139700" h="139700"/>
          </a:sp3d>
        </p:spPr>
        <p:style>
          <a:lnRef idx="0">
            <a:schemeClr val="accent5"/>
          </a:lnRef>
          <a:fillRef idx="3">
            <a:schemeClr val="accent5"/>
          </a:fillRef>
          <a:effectRef idx="3">
            <a:schemeClr val="accent5"/>
          </a:effectRef>
          <a:fontRef idx="minor">
            <a:schemeClr val="lt1"/>
          </a:fontRef>
        </p:style>
        <p:txBody>
          <a:bodyPr lIns="36000" tIns="36000" rIns="36000" bIns="36000" rtlCol="1" anchor="ctr"/>
          <a:lstStyle/>
          <a:p>
            <a:pPr algn="ctr"/>
            <a:r>
              <a:rPr lang="he-IL" sz="1400" b="1" dirty="0">
                <a:solidFill>
                  <a:schemeClr val="bg1"/>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אסטרטגיה</a:t>
            </a:r>
            <a:br>
              <a:rPr lang="en-US" sz="1400" b="1" dirty="0">
                <a:solidFill>
                  <a:schemeClr val="bg1"/>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br>
            <a:r>
              <a:rPr lang="en-US" sz="1400" b="1" dirty="0">
                <a:solidFill>
                  <a:schemeClr val="bg1"/>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 </a:t>
            </a:r>
            <a:r>
              <a:rPr lang="he-IL" sz="1400" b="1" dirty="0">
                <a:solidFill>
                  <a:schemeClr val="bg1"/>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ב' (5</a:t>
            </a:r>
            <a:r>
              <a:rPr lang="en-US" sz="1400" b="1" dirty="0">
                <a:solidFill>
                  <a:schemeClr val="bg1"/>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a:t>
            </a:r>
            <a:r>
              <a:rPr lang="he-IL" sz="1400" b="1" dirty="0">
                <a:solidFill>
                  <a:schemeClr val="bg1"/>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4)</a:t>
            </a:r>
          </a:p>
        </p:txBody>
      </p:sp>
      <p:pic>
        <p:nvPicPr>
          <p:cNvPr id="9" name="תמונה 8"/>
          <p:cNvPicPr>
            <a:picLocks noChangeAspect="1"/>
          </p:cNvPicPr>
          <p:nvPr/>
        </p:nvPicPr>
        <p:blipFill rotWithShape="1">
          <a:blip r:embed="rId3"/>
          <a:srcRect l="39331" t="21426" r="40611" b="27597"/>
          <a:stretch/>
        </p:blipFill>
        <p:spPr>
          <a:xfrm>
            <a:off x="363792" y="2038662"/>
            <a:ext cx="1780908" cy="254592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8659968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idx="4294967295"/>
          </p:nvPr>
        </p:nvSpPr>
        <p:spPr>
          <a:xfrm>
            <a:off x="877528" y="186327"/>
            <a:ext cx="10515600" cy="1325563"/>
          </a:xfrm>
        </p:spPr>
        <p:txBody>
          <a:bodyPr>
            <a:normAutofit/>
          </a:bodyPr>
          <a:lstStyle/>
          <a:p>
            <a:pPr algn="ctr"/>
            <a:r>
              <a:rPr lang="he-IL"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אשכול מדיני</a:t>
            </a:r>
            <a:endParaRPr lang="he-IL" sz="36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4" name="מציין מיקום תוכן 4"/>
          <p:cNvSpPr txBox="1">
            <a:spLocks/>
          </p:cNvSpPr>
          <p:nvPr/>
        </p:nvSpPr>
        <p:spPr>
          <a:xfrm>
            <a:off x="924231" y="1452897"/>
            <a:ext cx="10373031" cy="4633271"/>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Clr>
                <a:schemeClr val="accent1"/>
              </a:buClr>
              <a:buSzPct val="100000"/>
              <a:buNone/>
              <a:defRPr/>
            </a:pPr>
            <a:r>
              <a:rPr lang="he-IL" sz="1800" b="1" dirty="0">
                <a:solidFill>
                  <a:schemeClr val="accent1">
                    <a:lumMod val="75000"/>
                  </a:schemeClr>
                </a:solidFill>
                <a:latin typeface="David" panose="020E0502060401010101" pitchFamily="34" charset="-79"/>
                <a:cs typeface="David" panose="020E0502060401010101" pitchFamily="34" charset="-79"/>
              </a:rPr>
              <a:t>מטרות:</a:t>
            </a:r>
          </a:p>
          <a:p>
            <a:pPr marL="342900" indent="-342900">
              <a:lnSpc>
                <a:spcPct val="100000"/>
              </a:lnSpc>
              <a:buClr>
                <a:schemeClr val="accent1"/>
              </a:buClr>
              <a:buSzPct val="100000"/>
              <a:buFont typeface="+mj-lt"/>
              <a:buAutoNum type="arabicPeriod"/>
              <a:defRPr/>
            </a:pPr>
            <a:r>
              <a:rPr lang="he-IL" sz="1600" dirty="0">
                <a:solidFill>
                  <a:schemeClr val="accent1">
                    <a:lumMod val="75000"/>
                  </a:schemeClr>
                </a:solidFill>
                <a:latin typeface="David" panose="020E0502060401010101" pitchFamily="34" charset="-79"/>
                <a:cs typeface="David" panose="020E0502060401010101" pitchFamily="34" charset="-79"/>
              </a:rPr>
              <a:t>הכרת מושגי יסוד, מגמות ושחקנים מרכזיים במערכת הבינ"ל והאזורית</a:t>
            </a:r>
          </a:p>
          <a:p>
            <a:pPr marL="342900" indent="-342900">
              <a:lnSpc>
                <a:spcPct val="100000"/>
              </a:lnSpc>
              <a:buClr>
                <a:schemeClr val="accent1"/>
              </a:buClr>
              <a:buSzPct val="100000"/>
              <a:buFont typeface="+mj-lt"/>
              <a:buAutoNum type="arabicPeriod"/>
              <a:defRPr/>
            </a:pPr>
            <a:r>
              <a:rPr lang="he-IL" sz="1600" dirty="0">
                <a:solidFill>
                  <a:schemeClr val="accent1">
                    <a:lumMod val="75000"/>
                  </a:schemeClr>
                </a:solidFill>
                <a:latin typeface="David" panose="020E0502060401010101" pitchFamily="34" charset="-79"/>
                <a:cs typeface="David" panose="020E0502060401010101" pitchFamily="34" charset="-79"/>
              </a:rPr>
              <a:t>הכרת האתגרים העיקריים של מדיניות החוץ הישראלית</a:t>
            </a:r>
          </a:p>
          <a:p>
            <a:pPr marL="342900" indent="-342900">
              <a:lnSpc>
                <a:spcPct val="100000"/>
              </a:lnSpc>
              <a:buClr>
                <a:schemeClr val="accent1"/>
              </a:buClr>
              <a:buSzPct val="100000"/>
              <a:buFont typeface="+mj-lt"/>
              <a:buAutoNum type="arabicPeriod"/>
              <a:defRPr/>
            </a:pPr>
            <a:r>
              <a:rPr lang="he-IL" sz="1600" dirty="0">
                <a:solidFill>
                  <a:schemeClr val="accent1">
                    <a:lumMod val="75000"/>
                  </a:schemeClr>
                </a:solidFill>
                <a:latin typeface="David" panose="020E0502060401010101" pitchFamily="34" charset="-79"/>
                <a:cs typeface="David" panose="020E0502060401010101" pitchFamily="34" charset="-79"/>
              </a:rPr>
              <a:t>הכרת תהליכי עיצוב מדיניות וקבלת החלטות בישראל בנושאים מדיניים- ביטחוניים</a:t>
            </a:r>
          </a:p>
          <a:p>
            <a:pPr marL="342900" indent="-342900">
              <a:lnSpc>
                <a:spcPct val="100000"/>
              </a:lnSpc>
              <a:buClr>
                <a:schemeClr val="accent1"/>
              </a:buClr>
              <a:buSzPct val="100000"/>
              <a:buFont typeface="+mj-lt"/>
              <a:buAutoNum type="arabicPeriod"/>
              <a:defRPr/>
            </a:pPr>
            <a:r>
              <a:rPr lang="he-IL" sz="1600" dirty="0">
                <a:solidFill>
                  <a:schemeClr val="accent1">
                    <a:lumMod val="75000"/>
                  </a:schemeClr>
                </a:solidFill>
                <a:latin typeface="David" panose="020E0502060401010101" pitchFamily="34" charset="-79"/>
                <a:cs typeface="David" panose="020E0502060401010101" pitchFamily="34" charset="-79"/>
              </a:rPr>
              <a:t>הכרת העבודה הדיפלומטית ואתגרי משרד החוץ</a:t>
            </a:r>
          </a:p>
          <a:p>
            <a:pPr marL="342900" indent="-342900">
              <a:lnSpc>
                <a:spcPct val="100000"/>
              </a:lnSpc>
              <a:buClr>
                <a:schemeClr val="accent1"/>
              </a:buClr>
              <a:buSzPct val="100000"/>
              <a:buFont typeface="+mj-lt"/>
              <a:buAutoNum type="arabicPeriod"/>
              <a:defRPr/>
            </a:pPr>
            <a:r>
              <a:rPr lang="he-IL" sz="1600" dirty="0">
                <a:solidFill>
                  <a:schemeClr val="accent1">
                    <a:lumMod val="75000"/>
                  </a:schemeClr>
                </a:solidFill>
                <a:latin typeface="David" panose="020E0502060401010101" pitchFamily="34" charset="-79"/>
                <a:cs typeface="David" panose="020E0502060401010101" pitchFamily="34" charset="-79"/>
              </a:rPr>
              <a:t>פיתוח חשיבה מערכתית והתנסות בשימוש בכלים מדיניים במסגרת מערכה ביטחונית-מדינית (סימולציה)</a:t>
            </a:r>
          </a:p>
          <a:p>
            <a:pPr marL="0" indent="0">
              <a:lnSpc>
                <a:spcPct val="150000"/>
              </a:lnSpc>
              <a:buClr>
                <a:schemeClr val="accent1"/>
              </a:buClr>
              <a:buSzPct val="100000"/>
              <a:buNone/>
              <a:defRPr/>
            </a:pPr>
            <a:r>
              <a:rPr lang="he-IL" sz="1800" b="1" dirty="0">
                <a:solidFill>
                  <a:schemeClr val="accent1">
                    <a:lumMod val="75000"/>
                  </a:schemeClr>
                </a:solidFill>
                <a:latin typeface="David" panose="020E0502060401010101" pitchFamily="34" charset="-79"/>
                <a:cs typeface="David" panose="020E0502060401010101" pitchFamily="34" charset="-79"/>
              </a:rPr>
              <a:t>רציונל מארגן:</a:t>
            </a:r>
          </a:p>
          <a:p>
            <a:pPr>
              <a:lnSpc>
                <a:spcPct val="100000"/>
              </a:lnSpc>
              <a:buClr>
                <a:schemeClr val="accent1"/>
              </a:buClr>
              <a:buSzPct val="100000"/>
              <a:defRPr/>
            </a:pPr>
            <a:r>
              <a:rPr lang="he-IL" sz="1600" b="1" dirty="0">
                <a:solidFill>
                  <a:schemeClr val="accent1">
                    <a:lumMod val="75000"/>
                  </a:schemeClr>
                </a:solidFill>
                <a:latin typeface="David" panose="020E0502060401010101" pitchFamily="34" charset="-79"/>
                <a:cs typeface="David" panose="020E0502060401010101" pitchFamily="34" charset="-79"/>
              </a:rPr>
              <a:t>מהסכסוך</a:t>
            </a:r>
            <a:r>
              <a:rPr lang="he-IL" sz="1600" dirty="0">
                <a:solidFill>
                  <a:schemeClr val="accent1">
                    <a:lumMod val="75000"/>
                  </a:schemeClr>
                </a:solidFill>
                <a:latin typeface="David" panose="020E0502060401010101" pitchFamily="34" charset="-79"/>
                <a:cs typeface="David" panose="020E0502060401010101" pitchFamily="34" charset="-79"/>
              </a:rPr>
              <a:t> הישראלי-פלסטיני </a:t>
            </a:r>
            <a:r>
              <a:rPr lang="he-IL" sz="1600" dirty="0">
                <a:solidFill>
                  <a:schemeClr val="accent1">
                    <a:lumMod val="75000"/>
                  </a:schemeClr>
                </a:solidFill>
                <a:latin typeface="David" panose="020E0502060401010101" pitchFamily="34" charset="-79"/>
                <a:cs typeface="David" panose="020E0502060401010101" pitchFamily="34" charset="-79"/>
                <a:sym typeface="Wingdings" panose="05000000000000000000" pitchFamily="2" charset="2"/>
              </a:rPr>
              <a:t></a:t>
            </a:r>
            <a:r>
              <a:rPr lang="he-IL" sz="1600" dirty="0">
                <a:solidFill>
                  <a:schemeClr val="accent1">
                    <a:lumMod val="75000"/>
                  </a:schemeClr>
                </a:solidFill>
                <a:latin typeface="David" panose="020E0502060401010101" pitchFamily="34" charset="-79"/>
                <a:cs typeface="David" panose="020E0502060401010101" pitchFamily="34" charset="-79"/>
              </a:rPr>
              <a:t> למערכת </a:t>
            </a:r>
            <a:r>
              <a:rPr lang="he-IL" sz="1600" b="1" dirty="0">
                <a:solidFill>
                  <a:schemeClr val="accent1">
                    <a:lumMod val="75000"/>
                  </a:schemeClr>
                </a:solidFill>
                <a:latin typeface="David" panose="020E0502060401010101" pitchFamily="34" charset="-79"/>
                <a:cs typeface="David" panose="020E0502060401010101" pitchFamily="34" charset="-79"/>
              </a:rPr>
              <a:t>האזורית</a:t>
            </a:r>
            <a:r>
              <a:rPr lang="he-IL" sz="1600" dirty="0">
                <a:solidFill>
                  <a:schemeClr val="accent1">
                    <a:lumMod val="75000"/>
                  </a:schemeClr>
                </a:solidFill>
                <a:latin typeface="David" panose="020E0502060401010101" pitchFamily="34" charset="-79"/>
                <a:cs typeface="David" panose="020E0502060401010101" pitchFamily="34" charset="-79"/>
              </a:rPr>
              <a:t> של מזה"ת </a:t>
            </a:r>
            <a:r>
              <a:rPr lang="he-IL" sz="1600" dirty="0">
                <a:solidFill>
                  <a:schemeClr val="accent1">
                    <a:lumMod val="75000"/>
                  </a:schemeClr>
                </a:solidFill>
                <a:latin typeface="David" panose="020E0502060401010101" pitchFamily="34" charset="-79"/>
                <a:cs typeface="David" panose="020E0502060401010101" pitchFamily="34" charset="-79"/>
                <a:sym typeface="Wingdings" panose="05000000000000000000" pitchFamily="2" charset="2"/>
              </a:rPr>
              <a:t> </a:t>
            </a:r>
            <a:r>
              <a:rPr lang="he-IL" sz="1600" dirty="0">
                <a:solidFill>
                  <a:schemeClr val="accent1">
                    <a:lumMod val="75000"/>
                  </a:schemeClr>
                </a:solidFill>
                <a:latin typeface="David" panose="020E0502060401010101" pitchFamily="34" charset="-79"/>
                <a:cs typeface="David" panose="020E0502060401010101" pitchFamily="34" charset="-79"/>
              </a:rPr>
              <a:t>למערכת </a:t>
            </a:r>
            <a:r>
              <a:rPr lang="he-IL" sz="1600" b="1" dirty="0">
                <a:solidFill>
                  <a:schemeClr val="accent1">
                    <a:lumMod val="75000"/>
                  </a:schemeClr>
                </a:solidFill>
                <a:latin typeface="David" panose="020E0502060401010101" pitchFamily="34" charset="-79"/>
                <a:cs typeface="David" panose="020E0502060401010101" pitchFamily="34" charset="-79"/>
              </a:rPr>
              <a:t>הגלובאלית</a:t>
            </a:r>
          </a:p>
          <a:p>
            <a:pPr>
              <a:lnSpc>
                <a:spcPct val="100000"/>
              </a:lnSpc>
              <a:buClr>
                <a:schemeClr val="accent1"/>
              </a:buClr>
              <a:buSzPct val="100000"/>
              <a:defRPr/>
            </a:pPr>
            <a:r>
              <a:rPr lang="he-IL" sz="1600" b="1" dirty="0">
                <a:solidFill>
                  <a:schemeClr val="accent1">
                    <a:lumMod val="75000"/>
                  </a:schemeClr>
                </a:solidFill>
                <a:latin typeface="David" panose="020E0502060401010101" pitchFamily="34" charset="-79"/>
                <a:cs typeface="David" panose="020E0502060401010101" pitchFamily="34" charset="-79"/>
              </a:rPr>
              <a:t>מהמוכר</a:t>
            </a:r>
            <a:r>
              <a:rPr lang="he-IL" sz="1600" dirty="0">
                <a:solidFill>
                  <a:schemeClr val="accent1">
                    <a:lumMod val="75000"/>
                  </a:schemeClr>
                </a:solidFill>
                <a:latin typeface="David" panose="020E0502060401010101" pitchFamily="34" charset="-79"/>
                <a:cs typeface="David" panose="020E0502060401010101" pitchFamily="34" charset="-79"/>
              </a:rPr>
              <a:t> (מערב- ארה"ב ואירופה) </a:t>
            </a:r>
            <a:r>
              <a:rPr lang="he-IL" sz="1600" b="1" dirty="0">
                <a:solidFill>
                  <a:schemeClr val="accent1">
                    <a:lumMod val="75000"/>
                  </a:schemeClr>
                </a:solidFill>
                <a:latin typeface="David" panose="020E0502060401010101" pitchFamily="34" charset="-79"/>
                <a:cs typeface="David" panose="020E0502060401010101" pitchFamily="34" charset="-79"/>
              </a:rPr>
              <a:t>לזר ולאחר </a:t>
            </a:r>
            <a:r>
              <a:rPr lang="he-IL" sz="1600" dirty="0">
                <a:solidFill>
                  <a:schemeClr val="accent1">
                    <a:lumMod val="75000"/>
                  </a:schemeClr>
                </a:solidFill>
                <a:latin typeface="David" panose="020E0502060401010101" pitchFamily="34" charset="-79"/>
                <a:cs typeface="David" panose="020E0502060401010101" pitchFamily="34" charset="-79"/>
              </a:rPr>
              <a:t>(מזרח- רוסיה</a:t>
            </a:r>
            <a:r>
              <a:rPr lang="en-US" sz="1600" dirty="0">
                <a:solidFill>
                  <a:schemeClr val="accent1">
                    <a:lumMod val="75000"/>
                  </a:schemeClr>
                </a:solidFill>
                <a:latin typeface="David" panose="020E0502060401010101" pitchFamily="34" charset="-79"/>
                <a:cs typeface="David" panose="020E0502060401010101" pitchFamily="34" charset="-79"/>
              </a:rPr>
              <a:t>/</a:t>
            </a:r>
            <a:r>
              <a:rPr lang="he-IL" sz="1600" dirty="0">
                <a:solidFill>
                  <a:schemeClr val="accent1">
                    <a:lumMod val="75000"/>
                  </a:schemeClr>
                </a:solidFill>
                <a:latin typeface="David" panose="020E0502060401010101" pitchFamily="34" charset="-79"/>
                <a:cs typeface="David" panose="020E0502060401010101" pitchFamily="34" charset="-79"/>
              </a:rPr>
              <a:t>סין..). לימוד על עצמך דרך מערכות </a:t>
            </a:r>
            <a:r>
              <a:rPr lang="he-IL" sz="1600" dirty="0" err="1">
                <a:solidFill>
                  <a:schemeClr val="accent1">
                    <a:lumMod val="75000"/>
                  </a:schemeClr>
                </a:solidFill>
                <a:latin typeface="David" panose="020E0502060401010101" pitchFamily="34" charset="-79"/>
                <a:cs typeface="David" panose="020E0502060401010101" pitchFamily="34" charset="-79"/>
              </a:rPr>
              <a:t>בטל"ם</a:t>
            </a:r>
            <a:r>
              <a:rPr lang="he-IL" sz="1600" dirty="0">
                <a:solidFill>
                  <a:schemeClr val="accent1">
                    <a:lumMod val="75000"/>
                  </a:schemeClr>
                </a:solidFill>
                <a:latin typeface="David" panose="020E0502060401010101" pitchFamily="34" charset="-79"/>
                <a:cs typeface="David" panose="020E0502060401010101" pitchFamily="34" charset="-79"/>
              </a:rPr>
              <a:t> </a:t>
            </a:r>
            <a:r>
              <a:rPr lang="he-IL" sz="1600" b="1" dirty="0">
                <a:solidFill>
                  <a:schemeClr val="accent1">
                    <a:lumMod val="75000"/>
                  </a:schemeClr>
                </a:solidFill>
                <a:latin typeface="David" panose="020E0502060401010101" pitchFamily="34" charset="-79"/>
                <a:cs typeface="David" panose="020E0502060401010101" pitchFamily="34" charset="-79"/>
              </a:rPr>
              <a:t>אחרות</a:t>
            </a:r>
          </a:p>
          <a:p>
            <a:pPr marL="0" indent="0">
              <a:lnSpc>
                <a:spcPct val="150000"/>
              </a:lnSpc>
              <a:buClr>
                <a:schemeClr val="accent1"/>
              </a:buClr>
              <a:buSzPct val="100000"/>
              <a:buNone/>
              <a:defRPr/>
            </a:pPr>
            <a:r>
              <a:rPr lang="he-IL" sz="1800" b="1" dirty="0">
                <a:solidFill>
                  <a:schemeClr val="accent1">
                    <a:lumMod val="75000"/>
                  </a:schemeClr>
                </a:solidFill>
                <a:latin typeface="David" panose="020E0502060401010101" pitchFamily="34" charset="-79"/>
                <a:cs typeface="David" panose="020E0502060401010101" pitchFamily="34" charset="-79"/>
              </a:rPr>
              <a:t>תכולה מרכזית:</a:t>
            </a:r>
          </a:p>
          <a:p>
            <a:pPr marL="0" indent="0">
              <a:lnSpc>
                <a:spcPct val="150000"/>
              </a:lnSpc>
              <a:buClr>
                <a:schemeClr val="accent1"/>
              </a:buClr>
              <a:buSzPct val="100000"/>
              <a:buNone/>
              <a:defRPr/>
            </a:pPr>
            <a:endParaRPr lang="he-IL" sz="1800" dirty="0">
              <a:solidFill>
                <a:schemeClr val="accent1">
                  <a:lumMod val="75000"/>
                </a:schemeClr>
              </a:solidFill>
              <a:latin typeface="David" panose="020E0502060401010101" pitchFamily="34" charset="-79"/>
              <a:cs typeface="David" panose="020E0502060401010101" pitchFamily="34" charset="-79"/>
            </a:endParaRPr>
          </a:p>
          <a:p>
            <a:pPr>
              <a:lnSpc>
                <a:spcPct val="100000"/>
              </a:lnSpc>
              <a:buClr>
                <a:schemeClr val="accent1"/>
              </a:buClr>
              <a:buSzPct val="100000"/>
              <a:defRPr/>
            </a:pPr>
            <a:endParaRPr lang="he-IL" sz="1800" b="1" dirty="0">
              <a:solidFill>
                <a:schemeClr val="accent1">
                  <a:lumMod val="75000"/>
                </a:schemeClr>
              </a:solidFill>
              <a:latin typeface="David" panose="020E0502060401010101" pitchFamily="34" charset="-79"/>
              <a:cs typeface="David" panose="020E0502060401010101" pitchFamily="34" charset="-79"/>
            </a:endParaRPr>
          </a:p>
          <a:p>
            <a:pPr>
              <a:lnSpc>
                <a:spcPct val="100000"/>
              </a:lnSpc>
              <a:buClr>
                <a:schemeClr val="accent1"/>
              </a:buClr>
              <a:buSzPct val="100000"/>
              <a:defRPr/>
            </a:pPr>
            <a:endParaRPr lang="he-IL" sz="1800" b="1" dirty="0">
              <a:solidFill>
                <a:schemeClr val="accent1">
                  <a:lumMod val="75000"/>
                </a:schemeClr>
              </a:solidFill>
              <a:latin typeface="David" panose="020E0502060401010101" pitchFamily="34" charset="-79"/>
              <a:cs typeface="David" panose="020E0502060401010101" pitchFamily="34" charset="-79"/>
            </a:endParaRPr>
          </a:p>
          <a:p>
            <a:pPr>
              <a:lnSpc>
                <a:spcPct val="100000"/>
              </a:lnSpc>
              <a:buClr>
                <a:schemeClr val="accent1"/>
              </a:buClr>
              <a:buSzPct val="100000"/>
              <a:defRPr/>
            </a:pPr>
            <a:endParaRPr lang="he-IL" sz="1800" b="1" dirty="0">
              <a:solidFill>
                <a:schemeClr val="accent1">
                  <a:lumMod val="75000"/>
                </a:schemeClr>
              </a:solidFill>
              <a:latin typeface="David" panose="020E0502060401010101" pitchFamily="34" charset="-79"/>
              <a:cs typeface="David" panose="020E0502060401010101" pitchFamily="34" charset="-79"/>
            </a:endParaRPr>
          </a:p>
          <a:p>
            <a:pPr>
              <a:lnSpc>
                <a:spcPct val="150000"/>
              </a:lnSpc>
              <a:buClr>
                <a:schemeClr val="accent1">
                  <a:lumMod val="50000"/>
                </a:schemeClr>
              </a:buClr>
              <a:buSzPct val="100000"/>
              <a:defRPr/>
            </a:pPr>
            <a:endParaRPr lang="he-IL" sz="1800" dirty="0">
              <a:latin typeface="David" panose="020E0502060401010101" pitchFamily="34" charset="-79"/>
              <a:cs typeface="David" panose="020E0502060401010101" pitchFamily="34" charset="-79"/>
            </a:endParaRPr>
          </a:p>
          <a:p>
            <a:pPr>
              <a:lnSpc>
                <a:spcPct val="150000"/>
              </a:lnSpc>
              <a:buClr>
                <a:schemeClr val="accent1">
                  <a:lumMod val="50000"/>
                </a:schemeClr>
              </a:buClr>
              <a:buSzPct val="100000"/>
              <a:defRPr/>
            </a:pPr>
            <a:endParaRPr lang="he-IL" sz="1800" dirty="0">
              <a:latin typeface="David" panose="020E0502060401010101" pitchFamily="34" charset="-79"/>
              <a:cs typeface="David" panose="020E0502060401010101" pitchFamily="34" charset="-79"/>
            </a:endParaRPr>
          </a:p>
          <a:p>
            <a:pPr marL="0" indent="0">
              <a:lnSpc>
                <a:spcPct val="150000"/>
              </a:lnSpc>
              <a:buClr>
                <a:schemeClr val="accent1">
                  <a:lumMod val="50000"/>
                </a:schemeClr>
              </a:buClr>
              <a:buSzPct val="100000"/>
              <a:buFont typeface="Arial" panose="020B0604020202020204" pitchFamily="34" charset="0"/>
              <a:buNone/>
              <a:defRPr/>
            </a:pPr>
            <a:endParaRPr lang="he-IL" sz="2400" b="1" dirty="0">
              <a:latin typeface="David" panose="020E0502060401010101" pitchFamily="34" charset="-79"/>
              <a:cs typeface="David" panose="020E0502060401010101" pitchFamily="34" charset="-79"/>
            </a:endParaRPr>
          </a:p>
          <a:p>
            <a:pPr marL="0" indent="0">
              <a:lnSpc>
                <a:spcPct val="200000"/>
              </a:lnSpc>
              <a:buClr>
                <a:schemeClr val="accent1">
                  <a:lumMod val="50000"/>
                </a:schemeClr>
              </a:buClr>
              <a:buSzPct val="100000"/>
              <a:buFont typeface="Arial" panose="020B0604020202020204" pitchFamily="34" charset="0"/>
              <a:buNone/>
              <a:defRPr/>
            </a:pPr>
            <a:endParaRPr lang="he-IL" sz="2400" dirty="0">
              <a:latin typeface="David" panose="020E0502060401010101" pitchFamily="34" charset="-79"/>
              <a:cs typeface="David" panose="020E0502060401010101" pitchFamily="34" charset="-79"/>
            </a:endParaRPr>
          </a:p>
          <a:p>
            <a:pPr marL="0" indent="0">
              <a:lnSpc>
                <a:spcPct val="200000"/>
              </a:lnSpc>
              <a:buClr>
                <a:schemeClr val="accent1">
                  <a:lumMod val="50000"/>
                </a:schemeClr>
              </a:buClr>
              <a:buSzPct val="100000"/>
              <a:buFont typeface="Arial" panose="020B0604020202020204" pitchFamily="34" charset="0"/>
              <a:buNone/>
              <a:defRPr/>
            </a:pPr>
            <a:endParaRPr lang="he-IL" sz="2400" dirty="0">
              <a:latin typeface="David" panose="020E0502060401010101" pitchFamily="34" charset="-79"/>
              <a:cs typeface="David" panose="020E0502060401010101" pitchFamily="34" charset="-79"/>
            </a:endParaRPr>
          </a:p>
          <a:p>
            <a:pPr marL="0" indent="0">
              <a:lnSpc>
                <a:spcPct val="200000"/>
              </a:lnSpc>
              <a:buClr>
                <a:schemeClr val="accent1">
                  <a:lumMod val="50000"/>
                </a:schemeClr>
              </a:buClr>
              <a:buSzPct val="100000"/>
              <a:buFont typeface="Arial" panose="020B0604020202020204" pitchFamily="34" charset="0"/>
              <a:buNone/>
              <a:defRPr/>
            </a:pPr>
            <a:endParaRPr lang="he-IL" sz="2400" dirty="0">
              <a:latin typeface="David" panose="020E0502060401010101" pitchFamily="34" charset="-79"/>
              <a:cs typeface="David" panose="020E0502060401010101" pitchFamily="34" charset="-79"/>
            </a:endParaRPr>
          </a:p>
          <a:p>
            <a:pPr marL="319088" lvl="1" indent="-319088">
              <a:lnSpc>
                <a:spcPct val="150000"/>
              </a:lnSpc>
              <a:spcBef>
                <a:spcPts val="700"/>
              </a:spcBef>
              <a:buClr>
                <a:schemeClr val="accent1">
                  <a:lumMod val="50000"/>
                </a:schemeClr>
              </a:buClr>
              <a:buSzPct val="100000"/>
              <a:defRPr/>
            </a:pPr>
            <a:endParaRPr lang="he-IL" sz="1800" dirty="0">
              <a:latin typeface="David" panose="020E0502060401010101" pitchFamily="34" charset="-79"/>
              <a:cs typeface="David" panose="020E0502060401010101" pitchFamily="34" charset="-79"/>
            </a:endParaRPr>
          </a:p>
          <a:p>
            <a:pPr>
              <a:lnSpc>
                <a:spcPct val="150000"/>
              </a:lnSpc>
              <a:buClr>
                <a:schemeClr val="accent1">
                  <a:lumMod val="50000"/>
                </a:schemeClr>
              </a:buClr>
              <a:buSzPct val="100000"/>
              <a:defRPr/>
            </a:pPr>
            <a:endParaRPr lang="he-IL" sz="1800" dirty="0">
              <a:latin typeface="David" panose="020E0502060401010101" pitchFamily="34" charset="-79"/>
              <a:cs typeface="David" panose="020E0502060401010101" pitchFamily="34" charset="-79"/>
            </a:endParaRPr>
          </a:p>
          <a:p>
            <a:pPr>
              <a:lnSpc>
                <a:spcPct val="150000"/>
              </a:lnSpc>
              <a:buClr>
                <a:schemeClr val="accent1">
                  <a:lumMod val="50000"/>
                </a:schemeClr>
              </a:buClr>
              <a:buSzPct val="100000"/>
              <a:defRPr/>
            </a:pPr>
            <a:endParaRPr lang="he-IL" sz="1800" dirty="0">
              <a:latin typeface="David" panose="020E0502060401010101" pitchFamily="34" charset="-79"/>
              <a:cs typeface="David" panose="020E0502060401010101" pitchFamily="34" charset="-79"/>
            </a:endParaRPr>
          </a:p>
        </p:txBody>
      </p:sp>
      <p:pic>
        <p:nvPicPr>
          <p:cNvPr id="3" name="תמונה 2"/>
          <p:cNvPicPr>
            <a:picLocks noChangeAspect="1"/>
          </p:cNvPicPr>
          <p:nvPr/>
        </p:nvPicPr>
        <p:blipFill rotWithShape="1">
          <a:blip r:embed="rId2"/>
          <a:srcRect t="67848" r="9873" b="21190"/>
          <a:stretch/>
        </p:blipFill>
        <p:spPr>
          <a:xfrm>
            <a:off x="157048" y="5923023"/>
            <a:ext cx="11049542" cy="756000"/>
          </a:xfrm>
          <a:prstGeom prst="rect">
            <a:avLst/>
          </a:prstGeom>
        </p:spPr>
      </p:pic>
      <p:sp>
        <p:nvSpPr>
          <p:cNvPr id="5" name="מלבן: פינות מעוגלות 4"/>
          <p:cNvSpPr/>
          <p:nvPr/>
        </p:nvSpPr>
        <p:spPr>
          <a:xfrm>
            <a:off x="5267819" y="5330168"/>
            <a:ext cx="828000" cy="468000"/>
          </a:xfrm>
          <a:prstGeom prst="roundRect">
            <a:avLst/>
          </a:prstGeom>
          <a:solidFill>
            <a:schemeClr val="tx1"/>
          </a:solidFill>
          <a:ln>
            <a:noFill/>
          </a:ln>
          <a:effectLst/>
          <a:scene3d>
            <a:camera prst="orthographicFront">
              <a:rot lat="0" lon="0" rev="0"/>
            </a:camera>
            <a:lightRig rig="contrasting" dir="t">
              <a:rot lat="0" lon="0" rev="7800000"/>
            </a:lightRig>
          </a:scene3d>
          <a:sp3d>
            <a:bevelT w="139700" h="139700"/>
          </a:sp3d>
        </p:spPr>
        <p:style>
          <a:lnRef idx="0">
            <a:schemeClr val="accent5"/>
          </a:lnRef>
          <a:fillRef idx="3">
            <a:schemeClr val="accent5"/>
          </a:fillRef>
          <a:effectRef idx="3">
            <a:schemeClr val="accent5"/>
          </a:effectRef>
          <a:fontRef idx="minor">
            <a:schemeClr val="lt1"/>
          </a:fontRef>
        </p:style>
        <p:txBody>
          <a:bodyPr lIns="36000" tIns="36000" rIns="36000" bIns="36000" rtlCol="1" anchor="ctr"/>
          <a:lstStyle/>
          <a:p>
            <a:pPr algn="ctr"/>
            <a:r>
              <a:rPr lang="he-IL" sz="1400" b="1" dirty="0">
                <a:solidFill>
                  <a:schemeClr val="bg1"/>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סימולציה מדינית</a:t>
            </a:r>
          </a:p>
        </p:txBody>
      </p:sp>
    </p:spTree>
    <p:extLst>
      <p:ext uri="{BB962C8B-B14F-4D97-AF65-F5344CB8AC3E}">
        <p14:creationId xmlns:p14="http://schemas.microsoft.com/office/powerpoint/2010/main" val="177536635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idx="4294967295"/>
          </p:nvPr>
        </p:nvSpPr>
        <p:spPr>
          <a:xfrm>
            <a:off x="877528" y="186327"/>
            <a:ext cx="10515600" cy="1325563"/>
          </a:xfrm>
        </p:spPr>
        <p:txBody>
          <a:bodyPr>
            <a:normAutofit/>
          </a:bodyPr>
          <a:lstStyle/>
          <a:p>
            <a:pPr algn="ctr"/>
            <a:r>
              <a:rPr lang="he-IL"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אשכול כלכלי</a:t>
            </a:r>
            <a:endParaRPr lang="he-IL" sz="36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4" name="מציין מיקום תוכן 4"/>
          <p:cNvSpPr txBox="1">
            <a:spLocks/>
          </p:cNvSpPr>
          <p:nvPr/>
        </p:nvSpPr>
        <p:spPr>
          <a:xfrm>
            <a:off x="924231" y="1452897"/>
            <a:ext cx="10373031" cy="4633271"/>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Clr>
                <a:schemeClr val="accent1"/>
              </a:buClr>
              <a:buSzPct val="100000"/>
              <a:buNone/>
              <a:defRPr/>
            </a:pPr>
            <a:r>
              <a:rPr lang="he-IL" sz="1800" b="1" dirty="0">
                <a:solidFill>
                  <a:schemeClr val="accent1">
                    <a:lumMod val="75000"/>
                  </a:schemeClr>
                </a:solidFill>
                <a:latin typeface="David" panose="020E0502060401010101" pitchFamily="34" charset="-79"/>
                <a:cs typeface="David" panose="020E0502060401010101" pitchFamily="34" charset="-79"/>
              </a:rPr>
              <a:t>מטרות:</a:t>
            </a:r>
          </a:p>
          <a:p>
            <a:pPr marL="342900" indent="-342900">
              <a:lnSpc>
                <a:spcPct val="100000"/>
              </a:lnSpc>
              <a:spcAft>
                <a:spcPts val="600"/>
              </a:spcAft>
              <a:buClr>
                <a:schemeClr val="accent1"/>
              </a:buClr>
              <a:buSzPct val="100000"/>
              <a:buFont typeface="+mj-lt"/>
              <a:buAutoNum type="arabicPeriod"/>
              <a:defRPr/>
            </a:pPr>
            <a:r>
              <a:rPr lang="he-IL" sz="1600" dirty="0">
                <a:solidFill>
                  <a:schemeClr val="accent1">
                    <a:lumMod val="75000"/>
                  </a:schemeClr>
                </a:solidFill>
                <a:latin typeface="David" panose="020E0502060401010101" pitchFamily="34" charset="-79"/>
                <a:cs typeface="David" panose="020E0502060401010101" pitchFamily="34" charset="-79"/>
              </a:rPr>
              <a:t>הקניית </a:t>
            </a:r>
            <a:r>
              <a:rPr lang="he-IL" sz="1600" b="1" dirty="0">
                <a:solidFill>
                  <a:schemeClr val="accent1">
                    <a:lumMod val="75000"/>
                  </a:schemeClr>
                </a:solidFill>
                <a:latin typeface="David" panose="020E0502060401010101" pitchFamily="34" charset="-79"/>
                <a:cs typeface="David" panose="020E0502060401010101" pitchFamily="34" charset="-79"/>
              </a:rPr>
              <a:t>מושגים בסיסיים בכלכלה</a:t>
            </a:r>
            <a:r>
              <a:rPr lang="he-IL" sz="1600" dirty="0">
                <a:solidFill>
                  <a:schemeClr val="accent1">
                    <a:lumMod val="75000"/>
                  </a:schemeClr>
                </a:solidFill>
                <a:latin typeface="David" panose="020E0502060401010101" pitchFamily="34" charset="-79"/>
                <a:cs typeface="David" panose="020E0502060401010101" pitchFamily="34" charset="-79"/>
              </a:rPr>
              <a:t>, תוך הדגשת ביטויים במשק הישראלי. </a:t>
            </a:r>
          </a:p>
          <a:p>
            <a:pPr marL="342900" indent="-342900">
              <a:lnSpc>
                <a:spcPct val="100000"/>
              </a:lnSpc>
              <a:spcAft>
                <a:spcPts val="600"/>
              </a:spcAft>
              <a:buClr>
                <a:schemeClr val="accent1"/>
              </a:buClr>
              <a:buSzPct val="100000"/>
              <a:buFont typeface="+mj-lt"/>
              <a:buAutoNum type="arabicPeriod"/>
              <a:defRPr/>
            </a:pPr>
            <a:r>
              <a:rPr lang="he-IL" sz="1600" dirty="0">
                <a:solidFill>
                  <a:schemeClr val="accent1">
                    <a:lumMod val="75000"/>
                  </a:schemeClr>
                </a:solidFill>
                <a:latin typeface="David" panose="020E0502060401010101" pitchFamily="34" charset="-79"/>
                <a:cs typeface="David" panose="020E0502060401010101" pitchFamily="34" charset="-79"/>
              </a:rPr>
              <a:t>הכרת </a:t>
            </a:r>
            <a:r>
              <a:rPr lang="he-IL" sz="1600" b="1" dirty="0">
                <a:solidFill>
                  <a:schemeClr val="accent1">
                    <a:lumMod val="75000"/>
                  </a:schemeClr>
                </a:solidFill>
                <a:latin typeface="David" panose="020E0502060401010101" pitchFamily="34" charset="-79"/>
                <a:cs typeface="David" panose="020E0502060401010101" pitchFamily="34" charset="-79"/>
              </a:rPr>
              <a:t>המערכת הכלכלית בישראל</a:t>
            </a:r>
            <a:r>
              <a:rPr lang="he-IL" sz="1600" dirty="0">
                <a:solidFill>
                  <a:schemeClr val="accent1">
                    <a:lumMod val="75000"/>
                  </a:schemeClr>
                </a:solidFill>
                <a:latin typeface="David" panose="020E0502060401010101" pitchFamily="34" charset="-79"/>
                <a:cs typeface="David" panose="020E0502060401010101" pitchFamily="34" charset="-79"/>
              </a:rPr>
              <a:t>, האתגרים הכלכליים של מקבלי ההחלטות והכלים העומדים לרשותם בקביעת מדיניות כלכלית. </a:t>
            </a:r>
          </a:p>
          <a:p>
            <a:pPr marL="342900" indent="-342900">
              <a:lnSpc>
                <a:spcPct val="100000"/>
              </a:lnSpc>
              <a:buClr>
                <a:schemeClr val="accent1"/>
              </a:buClr>
              <a:buSzPct val="100000"/>
              <a:buFont typeface="+mj-lt"/>
              <a:buAutoNum type="arabicPeriod"/>
              <a:defRPr/>
            </a:pPr>
            <a:r>
              <a:rPr lang="he-IL" sz="1600" dirty="0">
                <a:solidFill>
                  <a:schemeClr val="accent1">
                    <a:lumMod val="75000"/>
                  </a:schemeClr>
                </a:solidFill>
                <a:latin typeface="David" panose="020E0502060401010101" pitchFamily="34" charset="-79"/>
                <a:cs typeface="David" panose="020E0502060401010101" pitchFamily="34" charset="-79"/>
              </a:rPr>
              <a:t>בחינת </a:t>
            </a:r>
            <a:r>
              <a:rPr lang="he-IL" sz="1600" b="1" dirty="0">
                <a:solidFill>
                  <a:schemeClr val="accent1">
                    <a:lumMod val="75000"/>
                  </a:schemeClr>
                </a:solidFill>
                <a:latin typeface="David" panose="020E0502060401010101" pitchFamily="34" charset="-79"/>
                <a:cs typeface="David" panose="020E0502060401010101" pitchFamily="34" charset="-79"/>
              </a:rPr>
              <a:t>יחסי הגומלין </a:t>
            </a:r>
            <a:r>
              <a:rPr lang="he-IL" sz="1600" dirty="0">
                <a:solidFill>
                  <a:schemeClr val="accent1">
                    <a:lumMod val="75000"/>
                  </a:schemeClr>
                </a:solidFill>
                <a:latin typeface="David" panose="020E0502060401010101" pitchFamily="34" charset="-79"/>
                <a:cs typeface="David" panose="020E0502060401010101" pitchFamily="34" charset="-79"/>
              </a:rPr>
              <a:t>של כלכלה והמרכיבים האחרים של הבטל"ם (חברתי וביטחוני)</a:t>
            </a:r>
          </a:p>
          <a:p>
            <a:pPr marL="342900" indent="-342900">
              <a:lnSpc>
                <a:spcPct val="100000"/>
              </a:lnSpc>
              <a:buClr>
                <a:schemeClr val="accent1"/>
              </a:buClr>
              <a:buSzPct val="100000"/>
              <a:buFont typeface="+mj-lt"/>
              <a:buAutoNum type="arabicPeriod"/>
              <a:defRPr/>
            </a:pPr>
            <a:r>
              <a:rPr lang="he-IL" sz="1600" dirty="0">
                <a:solidFill>
                  <a:schemeClr val="accent1">
                    <a:lumMod val="75000"/>
                  </a:schemeClr>
                </a:solidFill>
                <a:latin typeface="David" panose="020E0502060401010101" pitchFamily="34" charset="-79"/>
                <a:cs typeface="David" panose="020E0502060401010101" pitchFamily="34" charset="-79"/>
              </a:rPr>
              <a:t>העמקה </a:t>
            </a:r>
            <a:r>
              <a:rPr lang="he-IL" sz="1600" b="1" dirty="0">
                <a:solidFill>
                  <a:schemeClr val="accent1">
                    <a:lumMod val="75000"/>
                  </a:schemeClr>
                </a:solidFill>
                <a:latin typeface="David" panose="020E0502060401010101" pitchFamily="34" charset="-79"/>
                <a:cs typeface="David" panose="020E0502060401010101" pitchFamily="34" charset="-79"/>
              </a:rPr>
              <a:t>בכלכלה האזורית והגלובאלית </a:t>
            </a:r>
            <a:r>
              <a:rPr lang="he-IL" sz="1600" dirty="0">
                <a:solidFill>
                  <a:schemeClr val="accent1">
                    <a:lumMod val="75000"/>
                  </a:schemeClr>
                </a:solidFill>
                <a:latin typeface="David" panose="020E0502060401010101" pitchFamily="34" charset="-79"/>
                <a:cs typeface="David" panose="020E0502060401010101" pitchFamily="34" charset="-79"/>
              </a:rPr>
              <a:t>והשתלבות ישראל בתוכן.</a:t>
            </a:r>
          </a:p>
          <a:p>
            <a:pPr marL="342900" indent="-342900">
              <a:lnSpc>
                <a:spcPct val="100000"/>
              </a:lnSpc>
              <a:buClr>
                <a:schemeClr val="accent1"/>
              </a:buClr>
              <a:buSzPct val="100000"/>
              <a:buFont typeface="+mj-lt"/>
              <a:buAutoNum type="arabicPeriod"/>
              <a:defRPr/>
            </a:pPr>
            <a:r>
              <a:rPr lang="he-IL" sz="1600" dirty="0">
                <a:solidFill>
                  <a:srgbClr val="FF0000"/>
                </a:solidFill>
                <a:latin typeface="David" panose="020E0502060401010101" pitchFamily="34" charset="-79"/>
                <a:cs typeface="David" panose="020E0502060401010101" pitchFamily="34" charset="-79"/>
              </a:rPr>
              <a:t>יכולת חשיבה כלכלית לבכיר</a:t>
            </a:r>
          </a:p>
          <a:p>
            <a:pPr marL="0" indent="0">
              <a:lnSpc>
                <a:spcPct val="150000"/>
              </a:lnSpc>
              <a:buClr>
                <a:schemeClr val="accent1"/>
              </a:buClr>
              <a:buSzPct val="100000"/>
              <a:buNone/>
              <a:defRPr/>
            </a:pPr>
            <a:r>
              <a:rPr lang="he-IL" sz="1800" b="1" dirty="0">
                <a:solidFill>
                  <a:schemeClr val="accent1">
                    <a:lumMod val="75000"/>
                  </a:schemeClr>
                </a:solidFill>
                <a:latin typeface="David" panose="020E0502060401010101" pitchFamily="34" charset="-79"/>
                <a:cs typeface="David" panose="020E0502060401010101" pitchFamily="34" charset="-79"/>
              </a:rPr>
              <a:t>רציונל מארגן:</a:t>
            </a:r>
          </a:p>
          <a:p>
            <a:pPr>
              <a:lnSpc>
                <a:spcPct val="100000"/>
              </a:lnSpc>
              <a:buClr>
                <a:schemeClr val="accent1"/>
              </a:buClr>
              <a:buSzPct val="100000"/>
              <a:defRPr/>
            </a:pPr>
            <a:r>
              <a:rPr lang="he-IL" sz="1600" dirty="0">
                <a:solidFill>
                  <a:schemeClr val="accent1">
                    <a:lumMod val="75000"/>
                  </a:schemeClr>
                </a:solidFill>
                <a:latin typeface="David" panose="020E0502060401010101" pitchFamily="34" charset="-79"/>
                <a:cs typeface="David" panose="020E0502060401010101" pitchFamily="34" charset="-79"/>
              </a:rPr>
              <a:t>תשתית מושגית תחילה: מיקרו-מאקרו (כלכלה ללא כלכלנים)</a:t>
            </a:r>
          </a:p>
          <a:p>
            <a:pPr>
              <a:lnSpc>
                <a:spcPct val="100000"/>
              </a:lnSpc>
              <a:buClr>
                <a:schemeClr val="accent1"/>
              </a:buClr>
              <a:buSzPct val="100000"/>
              <a:defRPr/>
            </a:pPr>
            <a:r>
              <a:rPr lang="he-IL" sz="1600" dirty="0">
                <a:solidFill>
                  <a:schemeClr val="accent1">
                    <a:lumMod val="75000"/>
                  </a:schemeClr>
                </a:solidFill>
                <a:latin typeface="David" panose="020E0502060401010101" pitchFamily="34" charset="-79"/>
                <a:cs typeface="David" panose="020E0502060401010101" pitchFamily="34" charset="-79"/>
              </a:rPr>
              <a:t>ממגזר </a:t>
            </a:r>
            <a:r>
              <a:rPr lang="he-IL" sz="1600" b="1" dirty="0">
                <a:solidFill>
                  <a:schemeClr val="accent1">
                    <a:lumMod val="75000"/>
                  </a:schemeClr>
                </a:solidFill>
                <a:latin typeface="David" panose="020E0502060401010101" pitchFamily="34" charset="-79"/>
                <a:cs typeface="David" panose="020E0502060401010101" pitchFamily="34" charset="-79"/>
              </a:rPr>
              <a:t>הפרטי</a:t>
            </a:r>
            <a:r>
              <a:rPr lang="he-IL" sz="1600" dirty="0">
                <a:solidFill>
                  <a:schemeClr val="accent1">
                    <a:lumMod val="75000"/>
                  </a:schemeClr>
                </a:solidFill>
                <a:latin typeface="David" panose="020E0502060401010101" pitchFamily="34" charset="-79"/>
                <a:cs typeface="David" panose="020E0502060401010101" pitchFamily="34" charset="-79"/>
              </a:rPr>
              <a:t> למגזר </a:t>
            </a:r>
            <a:r>
              <a:rPr lang="he-IL" sz="1600" b="1" dirty="0">
                <a:solidFill>
                  <a:schemeClr val="accent1">
                    <a:lumMod val="75000"/>
                  </a:schemeClr>
                </a:solidFill>
                <a:latin typeface="David" panose="020E0502060401010101" pitchFamily="34" charset="-79"/>
                <a:cs typeface="David" panose="020E0502060401010101" pitchFamily="34" charset="-79"/>
              </a:rPr>
              <a:t>הציבורי</a:t>
            </a:r>
          </a:p>
          <a:p>
            <a:pPr>
              <a:lnSpc>
                <a:spcPct val="100000"/>
              </a:lnSpc>
              <a:buClr>
                <a:schemeClr val="accent1"/>
              </a:buClr>
              <a:buSzPct val="100000"/>
              <a:defRPr/>
            </a:pPr>
            <a:r>
              <a:rPr lang="he-IL" sz="1600" dirty="0">
                <a:solidFill>
                  <a:schemeClr val="accent1">
                    <a:lumMod val="75000"/>
                  </a:schemeClr>
                </a:solidFill>
                <a:latin typeface="David" panose="020E0502060401010101" pitchFamily="34" charset="-79"/>
                <a:cs typeface="David" panose="020E0502060401010101" pitchFamily="34" charset="-79"/>
              </a:rPr>
              <a:t>מכלכלה </a:t>
            </a:r>
            <a:r>
              <a:rPr lang="he-IL" sz="1600" b="1" dirty="0">
                <a:solidFill>
                  <a:schemeClr val="accent1">
                    <a:lumMod val="75000"/>
                  </a:schemeClr>
                </a:solidFill>
                <a:latin typeface="David" panose="020E0502060401010101" pitchFamily="34" charset="-79"/>
                <a:cs typeface="David" panose="020E0502060401010101" pitchFamily="34" charset="-79"/>
              </a:rPr>
              <a:t>אזורית</a:t>
            </a:r>
            <a:r>
              <a:rPr lang="he-IL" sz="1600" dirty="0">
                <a:solidFill>
                  <a:schemeClr val="accent1">
                    <a:lumMod val="75000"/>
                  </a:schemeClr>
                </a:solidFill>
                <a:latin typeface="David" panose="020E0502060401010101" pitchFamily="34" charset="-79"/>
                <a:cs typeface="David" panose="020E0502060401010101" pitchFamily="34" charset="-79"/>
              </a:rPr>
              <a:t> לכלכלה </a:t>
            </a:r>
            <a:r>
              <a:rPr lang="he-IL" sz="1600" b="1" dirty="0">
                <a:solidFill>
                  <a:schemeClr val="accent1">
                    <a:lumMod val="75000"/>
                  </a:schemeClr>
                </a:solidFill>
                <a:latin typeface="David" panose="020E0502060401010101" pitchFamily="34" charset="-79"/>
                <a:cs typeface="David" panose="020E0502060401010101" pitchFamily="34" charset="-79"/>
              </a:rPr>
              <a:t>גלובאלית</a:t>
            </a:r>
          </a:p>
          <a:p>
            <a:pPr marL="0" indent="0">
              <a:lnSpc>
                <a:spcPct val="150000"/>
              </a:lnSpc>
              <a:buClr>
                <a:schemeClr val="accent1"/>
              </a:buClr>
              <a:buSzPct val="100000"/>
              <a:buNone/>
              <a:defRPr/>
            </a:pPr>
            <a:r>
              <a:rPr lang="he-IL" sz="1800" b="1" dirty="0">
                <a:solidFill>
                  <a:schemeClr val="accent1">
                    <a:lumMod val="75000"/>
                  </a:schemeClr>
                </a:solidFill>
                <a:latin typeface="David" panose="020E0502060401010101" pitchFamily="34" charset="-79"/>
                <a:cs typeface="David" panose="020E0502060401010101" pitchFamily="34" charset="-79"/>
              </a:rPr>
              <a:t>תכולה מרכזית:</a:t>
            </a:r>
          </a:p>
          <a:p>
            <a:pPr marL="0" indent="0">
              <a:lnSpc>
                <a:spcPct val="150000"/>
              </a:lnSpc>
              <a:buClr>
                <a:schemeClr val="accent1"/>
              </a:buClr>
              <a:buSzPct val="100000"/>
              <a:buNone/>
              <a:defRPr/>
            </a:pPr>
            <a:endParaRPr lang="he-IL" sz="1800" dirty="0">
              <a:solidFill>
                <a:schemeClr val="accent1">
                  <a:lumMod val="75000"/>
                </a:schemeClr>
              </a:solidFill>
              <a:latin typeface="David" panose="020E0502060401010101" pitchFamily="34" charset="-79"/>
              <a:cs typeface="David" panose="020E0502060401010101" pitchFamily="34" charset="-79"/>
            </a:endParaRPr>
          </a:p>
          <a:p>
            <a:pPr>
              <a:lnSpc>
                <a:spcPct val="100000"/>
              </a:lnSpc>
              <a:buClr>
                <a:schemeClr val="accent1"/>
              </a:buClr>
              <a:buSzPct val="100000"/>
              <a:defRPr/>
            </a:pPr>
            <a:endParaRPr lang="he-IL" sz="1800" b="1" dirty="0">
              <a:solidFill>
                <a:schemeClr val="accent1">
                  <a:lumMod val="75000"/>
                </a:schemeClr>
              </a:solidFill>
              <a:latin typeface="David" panose="020E0502060401010101" pitchFamily="34" charset="-79"/>
              <a:cs typeface="David" panose="020E0502060401010101" pitchFamily="34" charset="-79"/>
            </a:endParaRPr>
          </a:p>
          <a:p>
            <a:pPr>
              <a:lnSpc>
                <a:spcPct val="100000"/>
              </a:lnSpc>
              <a:buClr>
                <a:schemeClr val="accent1"/>
              </a:buClr>
              <a:buSzPct val="100000"/>
              <a:defRPr/>
            </a:pPr>
            <a:endParaRPr lang="he-IL" sz="1800" b="1" dirty="0">
              <a:solidFill>
                <a:schemeClr val="accent1">
                  <a:lumMod val="75000"/>
                </a:schemeClr>
              </a:solidFill>
              <a:latin typeface="David" panose="020E0502060401010101" pitchFamily="34" charset="-79"/>
              <a:cs typeface="David" panose="020E0502060401010101" pitchFamily="34" charset="-79"/>
            </a:endParaRPr>
          </a:p>
          <a:p>
            <a:pPr>
              <a:lnSpc>
                <a:spcPct val="100000"/>
              </a:lnSpc>
              <a:buClr>
                <a:schemeClr val="accent1"/>
              </a:buClr>
              <a:buSzPct val="100000"/>
              <a:defRPr/>
            </a:pPr>
            <a:endParaRPr lang="he-IL" sz="1800" b="1" dirty="0">
              <a:solidFill>
                <a:schemeClr val="accent1">
                  <a:lumMod val="75000"/>
                </a:schemeClr>
              </a:solidFill>
              <a:latin typeface="David" panose="020E0502060401010101" pitchFamily="34" charset="-79"/>
              <a:cs typeface="David" panose="020E0502060401010101" pitchFamily="34" charset="-79"/>
            </a:endParaRPr>
          </a:p>
          <a:p>
            <a:pPr>
              <a:lnSpc>
                <a:spcPct val="150000"/>
              </a:lnSpc>
              <a:buClr>
                <a:schemeClr val="accent1">
                  <a:lumMod val="50000"/>
                </a:schemeClr>
              </a:buClr>
              <a:buSzPct val="100000"/>
              <a:defRPr/>
            </a:pPr>
            <a:endParaRPr lang="he-IL" sz="1800" dirty="0">
              <a:latin typeface="David" panose="020E0502060401010101" pitchFamily="34" charset="-79"/>
              <a:cs typeface="David" panose="020E0502060401010101" pitchFamily="34" charset="-79"/>
            </a:endParaRPr>
          </a:p>
          <a:p>
            <a:pPr>
              <a:lnSpc>
                <a:spcPct val="150000"/>
              </a:lnSpc>
              <a:buClr>
                <a:schemeClr val="accent1">
                  <a:lumMod val="50000"/>
                </a:schemeClr>
              </a:buClr>
              <a:buSzPct val="100000"/>
              <a:defRPr/>
            </a:pPr>
            <a:endParaRPr lang="he-IL" sz="1800" dirty="0">
              <a:latin typeface="David" panose="020E0502060401010101" pitchFamily="34" charset="-79"/>
              <a:cs typeface="David" panose="020E0502060401010101" pitchFamily="34" charset="-79"/>
            </a:endParaRPr>
          </a:p>
          <a:p>
            <a:pPr marL="0" indent="0">
              <a:lnSpc>
                <a:spcPct val="150000"/>
              </a:lnSpc>
              <a:buClr>
                <a:schemeClr val="accent1">
                  <a:lumMod val="50000"/>
                </a:schemeClr>
              </a:buClr>
              <a:buSzPct val="100000"/>
              <a:buFont typeface="Arial" panose="020B0604020202020204" pitchFamily="34" charset="0"/>
              <a:buNone/>
              <a:defRPr/>
            </a:pPr>
            <a:endParaRPr lang="he-IL" sz="2400" b="1" dirty="0">
              <a:latin typeface="David" panose="020E0502060401010101" pitchFamily="34" charset="-79"/>
              <a:cs typeface="David" panose="020E0502060401010101" pitchFamily="34" charset="-79"/>
            </a:endParaRPr>
          </a:p>
          <a:p>
            <a:pPr marL="0" indent="0">
              <a:lnSpc>
                <a:spcPct val="200000"/>
              </a:lnSpc>
              <a:buClr>
                <a:schemeClr val="accent1">
                  <a:lumMod val="50000"/>
                </a:schemeClr>
              </a:buClr>
              <a:buSzPct val="100000"/>
              <a:buFont typeface="Arial" panose="020B0604020202020204" pitchFamily="34" charset="0"/>
              <a:buNone/>
              <a:defRPr/>
            </a:pPr>
            <a:endParaRPr lang="he-IL" sz="2400" dirty="0">
              <a:latin typeface="David" panose="020E0502060401010101" pitchFamily="34" charset="-79"/>
              <a:cs typeface="David" panose="020E0502060401010101" pitchFamily="34" charset="-79"/>
            </a:endParaRPr>
          </a:p>
          <a:p>
            <a:pPr marL="0" indent="0">
              <a:lnSpc>
                <a:spcPct val="200000"/>
              </a:lnSpc>
              <a:buClr>
                <a:schemeClr val="accent1">
                  <a:lumMod val="50000"/>
                </a:schemeClr>
              </a:buClr>
              <a:buSzPct val="100000"/>
              <a:buFont typeface="Arial" panose="020B0604020202020204" pitchFamily="34" charset="0"/>
              <a:buNone/>
              <a:defRPr/>
            </a:pPr>
            <a:endParaRPr lang="he-IL" sz="2400" dirty="0">
              <a:latin typeface="David" panose="020E0502060401010101" pitchFamily="34" charset="-79"/>
              <a:cs typeface="David" panose="020E0502060401010101" pitchFamily="34" charset="-79"/>
            </a:endParaRPr>
          </a:p>
          <a:p>
            <a:pPr marL="0" indent="0">
              <a:lnSpc>
                <a:spcPct val="200000"/>
              </a:lnSpc>
              <a:buClr>
                <a:schemeClr val="accent1">
                  <a:lumMod val="50000"/>
                </a:schemeClr>
              </a:buClr>
              <a:buSzPct val="100000"/>
              <a:buFont typeface="Arial" panose="020B0604020202020204" pitchFamily="34" charset="0"/>
              <a:buNone/>
              <a:defRPr/>
            </a:pPr>
            <a:endParaRPr lang="he-IL" sz="2400" dirty="0">
              <a:latin typeface="David" panose="020E0502060401010101" pitchFamily="34" charset="-79"/>
              <a:cs typeface="David" panose="020E0502060401010101" pitchFamily="34" charset="-79"/>
            </a:endParaRPr>
          </a:p>
          <a:p>
            <a:pPr marL="319088" lvl="1" indent="-319088">
              <a:lnSpc>
                <a:spcPct val="150000"/>
              </a:lnSpc>
              <a:spcBef>
                <a:spcPts val="700"/>
              </a:spcBef>
              <a:buClr>
                <a:schemeClr val="accent1">
                  <a:lumMod val="50000"/>
                </a:schemeClr>
              </a:buClr>
              <a:buSzPct val="100000"/>
              <a:defRPr/>
            </a:pPr>
            <a:endParaRPr lang="he-IL" sz="1800" dirty="0">
              <a:latin typeface="David" panose="020E0502060401010101" pitchFamily="34" charset="-79"/>
              <a:cs typeface="David" panose="020E0502060401010101" pitchFamily="34" charset="-79"/>
            </a:endParaRPr>
          </a:p>
          <a:p>
            <a:pPr>
              <a:lnSpc>
                <a:spcPct val="150000"/>
              </a:lnSpc>
              <a:buClr>
                <a:schemeClr val="accent1">
                  <a:lumMod val="50000"/>
                </a:schemeClr>
              </a:buClr>
              <a:buSzPct val="100000"/>
              <a:defRPr/>
            </a:pPr>
            <a:endParaRPr lang="he-IL" sz="1800" dirty="0">
              <a:latin typeface="David" panose="020E0502060401010101" pitchFamily="34" charset="-79"/>
              <a:cs typeface="David" panose="020E0502060401010101" pitchFamily="34" charset="-79"/>
            </a:endParaRPr>
          </a:p>
          <a:p>
            <a:pPr>
              <a:lnSpc>
                <a:spcPct val="150000"/>
              </a:lnSpc>
              <a:buClr>
                <a:schemeClr val="accent1">
                  <a:lumMod val="50000"/>
                </a:schemeClr>
              </a:buClr>
              <a:buSzPct val="100000"/>
              <a:defRPr/>
            </a:pPr>
            <a:endParaRPr lang="he-IL" sz="1800" dirty="0">
              <a:latin typeface="David" panose="020E0502060401010101" pitchFamily="34" charset="-79"/>
              <a:cs typeface="David" panose="020E0502060401010101" pitchFamily="34" charset="-79"/>
            </a:endParaRPr>
          </a:p>
        </p:txBody>
      </p:sp>
      <p:pic>
        <p:nvPicPr>
          <p:cNvPr id="6" name="תמונה 5"/>
          <p:cNvPicPr>
            <a:picLocks noChangeAspect="1"/>
          </p:cNvPicPr>
          <p:nvPr/>
        </p:nvPicPr>
        <p:blipFill rotWithShape="1">
          <a:blip r:embed="rId2"/>
          <a:srcRect l="7419" t="36882" r="8874" b="52760"/>
          <a:stretch/>
        </p:blipFill>
        <p:spPr>
          <a:xfrm>
            <a:off x="180752" y="6071930"/>
            <a:ext cx="9570357" cy="666132"/>
          </a:xfrm>
          <a:prstGeom prst="rect">
            <a:avLst/>
          </a:prstGeom>
        </p:spPr>
      </p:pic>
      <p:sp>
        <p:nvSpPr>
          <p:cNvPr id="7" name="מלבן: פינות מעוגלות 6"/>
          <p:cNvSpPr/>
          <p:nvPr/>
        </p:nvSpPr>
        <p:spPr>
          <a:xfrm>
            <a:off x="2013691" y="5565502"/>
            <a:ext cx="900000" cy="432000"/>
          </a:xfrm>
          <a:prstGeom prst="roundRect">
            <a:avLst/>
          </a:prstGeom>
          <a:solidFill>
            <a:schemeClr val="bg1">
              <a:lumMod val="65000"/>
            </a:schemeClr>
          </a:solidFill>
          <a:ln>
            <a:solidFill>
              <a:schemeClr val="bg1"/>
            </a:solidFill>
          </a:ln>
          <a:effectLst/>
          <a:scene3d>
            <a:camera prst="orthographicFront">
              <a:rot lat="0" lon="0" rev="0"/>
            </a:camera>
            <a:lightRig rig="contrasting" dir="t">
              <a:rot lat="0" lon="0" rev="7800000"/>
            </a:lightRig>
          </a:scene3d>
          <a:sp3d>
            <a:bevelT w="139700" h="139700"/>
          </a:sp3d>
        </p:spPr>
        <p:style>
          <a:lnRef idx="0">
            <a:schemeClr val="accent5"/>
          </a:lnRef>
          <a:fillRef idx="3">
            <a:schemeClr val="accent5"/>
          </a:fillRef>
          <a:effectRef idx="3">
            <a:schemeClr val="accent5"/>
          </a:effectRef>
          <a:fontRef idx="minor">
            <a:schemeClr val="lt1"/>
          </a:fontRef>
        </p:style>
        <p:txBody>
          <a:bodyPr lIns="0" tIns="36000" rIns="0" bIns="36000" rtlCol="1" anchor="ctr"/>
          <a:lstStyle/>
          <a:p>
            <a:pPr algn="ctr"/>
            <a:r>
              <a:rPr lang="he-IL" sz="1400" b="1" dirty="0" err="1">
                <a:solidFill>
                  <a:schemeClr val="bg1"/>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סמ</a:t>
            </a:r>
            <a:r>
              <a:rPr lang="he-IL" sz="1400" b="1" dirty="0">
                <a:solidFill>
                  <a:schemeClr val="bg1"/>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 שחיתות ציבורית (2)</a:t>
            </a:r>
          </a:p>
        </p:txBody>
      </p:sp>
    </p:spTree>
    <p:extLst>
      <p:ext uri="{BB962C8B-B14F-4D97-AF65-F5344CB8AC3E}">
        <p14:creationId xmlns:p14="http://schemas.microsoft.com/office/powerpoint/2010/main" val="148972889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idx="4294967295"/>
          </p:nvPr>
        </p:nvSpPr>
        <p:spPr>
          <a:xfrm>
            <a:off x="877528" y="186327"/>
            <a:ext cx="10515600" cy="1325563"/>
          </a:xfrm>
        </p:spPr>
        <p:txBody>
          <a:bodyPr>
            <a:normAutofit/>
          </a:bodyPr>
          <a:lstStyle/>
          <a:p>
            <a:pPr algn="ctr"/>
            <a:r>
              <a:rPr lang="he-IL"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אשכול חברתי</a:t>
            </a:r>
            <a:endParaRPr lang="he-IL" sz="36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4" name="מציין מיקום תוכן 4"/>
          <p:cNvSpPr txBox="1">
            <a:spLocks/>
          </p:cNvSpPr>
          <p:nvPr/>
        </p:nvSpPr>
        <p:spPr>
          <a:xfrm>
            <a:off x="924231" y="1452897"/>
            <a:ext cx="10373031" cy="4633271"/>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Clr>
                <a:schemeClr val="accent1"/>
              </a:buClr>
              <a:buSzPct val="100000"/>
              <a:buNone/>
              <a:defRPr/>
            </a:pPr>
            <a:r>
              <a:rPr lang="he-IL" sz="1800" b="1" dirty="0">
                <a:solidFill>
                  <a:schemeClr val="accent1">
                    <a:lumMod val="75000"/>
                  </a:schemeClr>
                </a:solidFill>
                <a:latin typeface="David" panose="020E0502060401010101" pitchFamily="34" charset="-79"/>
                <a:cs typeface="David" panose="020E0502060401010101" pitchFamily="34" charset="-79"/>
              </a:rPr>
              <a:t>מטרות:</a:t>
            </a:r>
          </a:p>
          <a:p>
            <a:pPr marL="342900" indent="-342900">
              <a:lnSpc>
                <a:spcPct val="100000"/>
              </a:lnSpc>
              <a:buClr>
                <a:schemeClr val="accent1"/>
              </a:buClr>
              <a:buSzPct val="100000"/>
              <a:buFont typeface="+mj-lt"/>
              <a:buAutoNum type="arabicPeriod"/>
              <a:defRPr/>
            </a:pPr>
            <a:r>
              <a:rPr lang="he-IL" sz="1600" dirty="0">
                <a:solidFill>
                  <a:schemeClr val="accent1">
                    <a:lumMod val="75000"/>
                  </a:schemeClr>
                </a:solidFill>
                <a:latin typeface="David" panose="020E0502060401010101" pitchFamily="34" charset="-79"/>
                <a:cs typeface="David" panose="020E0502060401010101" pitchFamily="34" charset="-79"/>
              </a:rPr>
              <a:t>היכרות עם </a:t>
            </a:r>
            <a:r>
              <a:rPr lang="he-IL" sz="1600" b="1" dirty="0">
                <a:solidFill>
                  <a:schemeClr val="accent1">
                    <a:lumMod val="75000"/>
                  </a:schemeClr>
                </a:solidFill>
                <a:latin typeface="David" panose="020E0502060401010101" pitchFamily="34" charset="-79"/>
                <a:cs typeface="David" panose="020E0502060401010101" pitchFamily="34" charset="-79"/>
              </a:rPr>
              <a:t>מתחים ושסעים </a:t>
            </a:r>
            <a:r>
              <a:rPr lang="he-IL" sz="1600" dirty="0">
                <a:solidFill>
                  <a:schemeClr val="accent1">
                    <a:lumMod val="75000"/>
                  </a:schemeClr>
                </a:solidFill>
                <a:latin typeface="David" panose="020E0502060401010101" pitchFamily="34" charset="-79"/>
                <a:cs typeface="David" panose="020E0502060401010101" pitchFamily="34" charset="-79"/>
              </a:rPr>
              <a:t>מרכזיים בחברה הישראלית:</a:t>
            </a:r>
          </a:p>
          <a:p>
            <a:pPr marL="457200" lvl="1" indent="0">
              <a:lnSpc>
                <a:spcPct val="150000"/>
              </a:lnSpc>
              <a:buClr>
                <a:schemeClr val="accent1"/>
              </a:buClr>
              <a:buSzPct val="100000"/>
              <a:buNone/>
              <a:defRPr/>
            </a:pPr>
            <a:r>
              <a:rPr lang="he-IL" sz="1600" dirty="0">
                <a:solidFill>
                  <a:schemeClr val="accent2"/>
                </a:solidFill>
                <a:latin typeface="David" panose="020E0502060401010101" pitchFamily="34" charset="-79"/>
                <a:cs typeface="David" panose="020E0502060401010101" pitchFamily="34" charset="-79"/>
                <a:sym typeface="Wingdings" panose="05000000000000000000" pitchFamily="2" charset="2"/>
              </a:rPr>
              <a:t></a:t>
            </a:r>
            <a:r>
              <a:rPr lang="he-IL" sz="1600" dirty="0">
                <a:solidFill>
                  <a:schemeClr val="accent1">
                    <a:lumMod val="75000"/>
                  </a:schemeClr>
                </a:solidFill>
                <a:latin typeface="David" panose="020E0502060401010101" pitchFamily="34" charset="-79"/>
                <a:cs typeface="David" panose="020E0502060401010101" pitchFamily="34" charset="-79"/>
                <a:sym typeface="Wingdings" panose="05000000000000000000" pitchFamily="2" charset="2"/>
              </a:rPr>
              <a:t> </a:t>
            </a:r>
            <a:r>
              <a:rPr lang="he-IL" sz="1600" dirty="0">
                <a:solidFill>
                  <a:schemeClr val="accent1">
                    <a:lumMod val="75000"/>
                  </a:schemeClr>
                </a:solidFill>
                <a:latin typeface="David" panose="020E0502060401010101" pitchFamily="34" charset="-79"/>
                <a:cs typeface="David" panose="020E0502060401010101" pitchFamily="34" charset="-79"/>
              </a:rPr>
              <a:t>מדינה יהודית-דמוקרטית		</a:t>
            </a:r>
            <a:r>
              <a:rPr lang="he-IL" sz="1600" dirty="0">
                <a:solidFill>
                  <a:schemeClr val="accent2"/>
                </a:solidFill>
                <a:latin typeface="David" panose="020E0502060401010101" pitchFamily="34" charset="-79"/>
                <a:cs typeface="David" panose="020E0502060401010101" pitchFamily="34" charset="-79"/>
                <a:sym typeface="Wingdings" panose="05000000000000000000" pitchFamily="2" charset="2"/>
              </a:rPr>
              <a:t>  </a:t>
            </a:r>
            <a:r>
              <a:rPr lang="he-IL" sz="1600" dirty="0">
                <a:solidFill>
                  <a:schemeClr val="accent1">
                    <a:lumMod val="75000"/>
                  </a:schemeClr>
                </a:solidFill>
                <a:latin typeface="David" panose="020E0502060401010101" pitchFamily="34" charset="-79"/>
                <a:cs typeface="David" panose="020E0502060401010101" pitchFamily="34" charset="-79"/>
              </a:rPr>
              <a:t>מיעוטים בישראל		</a:t>
            </a:r>
            <a:r>
              <a:rPr lang="he-IL" sz="1600" dirty="0">
                <a:solidFill>
                  <a:schemeClr val="accent2"/>
                </a:solidFill>
                <a:latin typeface="David" panose="020E0502060401010101" pitchFamily="34" charset="-79"/>
                <a:cs typeface="David" panose="020E0502060401010101" pitchFamily="34" charset="-79"/>
                <a:sym typeface="Wingdings" panose="05000000000000000000" pitchFamily="2" charset="2"/>
              </a:rPr>
              <a:t>  </a:t>
            </a:r>
            <a:r>
              <a:rPr lang="he-IL" sz="1600" dirty="0">
                <a:solidFill>
                  <a:schemeClr val="accent1">
                    <a:lumMod val="75000"/>
                  </a:schemeClr>
                </a:solidFill>
                <a:latin typeface="David" panose="020E0502060401010101" pitchFamily="34" charset="-79"/>
                <a:cs typeface="David" panose="020E0502060401010101" pitchFamily="34" charset="-79"/>
                <a:sym typeface="Wingdings" panose="05000000000000000000" pitchFamily="2" charset="2"/>
              </a:rPr>
              <a:t>מרכז-פריפריה</a:t>
            </a:r>
          </a:p>
          <a:p>
            <a:pPr marL="457200" lvl="1" indent="0">
              <a:lnSpc>
                <a:spcPct val="150000"/>
              </a:lnSpc>
              <a:buClr>
                <a:schemeClr val="accent1"/>
              </a:buClr>
              <a:buSzPct val="100000"/>
              <a:buNone/>
              <a:defRPr/>
            </a:pPr>
            <a:r>
              <a:rPr lang="he-IL" sz="1600" dirty="0">
                <a:solidFill>
                  <a:schemeClr val="accent2"/>
                </a:solidFill>
                <a:latin typeface="David" panose="020E0502060401010101" pitchFamily="34" charset="-79"/>
                <a:cs typeface="David" panose="020E0502060401010101" pitchFamily="34" charset="-79"/>
                <a:sym typeface="Wingdings" panose="05000000000000000000" pitchFamily="2" charset="2"/>
              </a:rPr>
              <a:t> </a:t>
            </a:r>
            <a:r>
              <a:rPr lang="he-IL" sz="1600" dirty="0">
                <a:solidFill>
                  <a:schemeClr val="accent1">
                    <a:lumMod val="75000"/>
                  </a:schemeClr>
                </a:solidFill>
                <a:latin typeface="David" panose="020E0502060401010101" pitchFamily="34" charset="-79"/>
                <a:cs typeface="David" panose="020E0502060401010101" pitchFamily="34" charset="-79"/>
                <a:sym typeface="Wingdings" panose="05000000000000000000" pitchFamily="2" charset="2"/>
              </a:rPr>
              <a:t>קפיטליזם- מדינת רווחה</a:t>
            </a:r>
            <a:r>
              <a:rPr lang="he-IL" sz="1600" dirty="0">
                <a:solidFill>
                  <a:schemeClr val="accent2"/>
                </a:solidFill>
                <a:latin typeface="David" panose="020E0502060401010101" pitchFamily="34" charset="-79"/>
                <a:cs typeface="David" panose="020E0502060401010101" pitchFamily="34" charset="-79"/>
                <a:sym typeface="Wingdings" panose="05000000000000000000" pitchFamily="2" charset="2"/>
              </a:rPr>
              <a:t>		  </a:t>
            </a:r>
            <a:r>
              <a:rPr lang="he-IL" sz="1600" dirty="0">
                <a:solidFill>
                  <a:schemeClr val="accent1">
                    <a:lumMod val="75000"/>
                  </a:schemeClr>
                </a:solidFill>
                <a:latin typeface="David" panose="020E0502060401010101" pitchFamily="34" charset="-79"/>
                <a:cs typeface="David" panose="020E0502060401010101" pitchFamily="34" charset="-79"/>
                <a:sym typeface="Wingdings" panose="05000000000000000000" pitchFamily="2" charset="2"/>
              </a:rPr>
              <a:t>חינוך וערכים</a:t>
            </a:r>
            <a:r>
              <a:rPr lang="he-IL" sz="1600" dirty="0">
                <a:solidFill>
                  <a:schemeClr val="accent2"/>
                </a:solidFill>
                <a:latin typeface="David" panose="020E0502060401010101" pitchFamily="34" charset="-79"/>
                <a:cs typeface="David" panose="020E0502060401010101" pitchFamily="34" charset="-79"/>
                <a:sym typeface="Wingdings" panose="05000000000000000000" pitchFamily="2" charset="2"/>
              </a:rPr>
              <a:t>		  </a:t>
            </a:r>
            <a:r>
              <a:rPr lang="he-IL" sz="1600" dirty="0">
                <a:solidFill>
                  <a:schemeClr val="accent1">
                    <a:lumMod val="75000"/>
                  </a:schemeClr>
                </a:solidFill>
                <a:latin typeface="David" panose="020E0502060401010101" pitchFamily="34" charset="-79"/>
                <a:cs typeface="David" panose="020E0502060401010101" pitchFamily="34" charset="-79"/>
                <a:sym typeface="Wingdings" panose="05000000000000000000" pitchFamily="2" charset="2"/>
              </a:rPr>
              <a:t>מסתננים- פליטים- שוהים בלתי חוקיים</a:t>
            </a:r>
            <a:endParaRPr lang="he-IL" sz="1600" dirty="0">
              <a:solidFill>
                <a:schemeClr val="accent1">
                  <a:lumMod val="75000"/>
                </a:schemeClr>
              </a:solidFill>
              <a:latin typeface="David" panose="020E0502060401010101" pitchFamily="34" charset="-79"/>
              <a:cs typeface="David" panose="020E0502060401010101" pitchFamily="34" charset="-79"/>
            </a:endParaRPr>
          </a:p>
          <a:p>
            <a:pPr marL="457200" lvl="1" indent="0">
              <a:lnSpc>
                <a:spcPct val="150000"/>
              </a:lnSpc>
              <a:buClr>
                <a:schemeClr val="accent1"/>
              </a:buClr>
              <a:buSzPct val="100000"/>
              <a:buNone/>
              <a:defRPr/>
            </a:pPr>
            <a:r>
              <a:rPr lang="he-IL" sz="1600" dirty="0">
                <a:solidFill>
                  <a:schemeClr val="accent2"/>
                </a:solidFill>
                <a:latin typeface="David" panose="020E0502060401010101" pitchFamily="34" charset="-79"/>
                <a:cs typeface="David" panose="020E0502060401010101" pitchFamily="34" charset="-79"/>
                <a:sym typeface="Wingdings" panose="05000000000000000000" pitchFamily="2" charset="2"/>
              </a:rPr>
              <a:t> </a:t>
            </a:r>
            <a:r>
              <a:rPr lang="he-IL" sz="1600" dirty="0">
                <a:solidFill>
                  <a:schemeClr val="accent1">
                    <a:lumMod val="75000"/>
                  </a:schemeClr>
                </a:solidFill>
                <a:latin typeface="David" panose="020E0502060401010101" pitchFamily="34" charset="-79"/>
                <a:cs typeface="David" panose="020E0502060401010101" pitchFamily="34" charset="-79"/>
                <a:sym typeface="Wingdings" panose="05000000000000000000" pitchFamily="2" charset="2"/>
              </a:rPr>
              <a:t>צ</a:t>
            </a:r>
            <a:r>
              <a:rPr lang="he-IL" sz="1600" dirty="0">
                <a:solidFill>
                  <a:schemeClr val="accent1">
                    <a:lumMod val="75000"/>
                  </a:schemeClr>
                </a:solidFill>
                <a:latin typeface="David" panose="020E0502060401010101" pitchFamily="34" charset="-79"/>
                <a:cs typeface="David" panose="020E0502060401010101" pitchFamily="34" charset="-79"/>
              </a:rPr>
              <a:t>ה"ל כ'צבא העם'</a:t>
            </a:r>
          </a:p>
          <a:p>
            <a:pPr marL="0" indent="0">
              <a:lnSpc>
                <a:spcPct val="150000"/>
              </a:lnSpc>
              <a:buClr>
                <a:schemeClr val="accent1"/>
              </a:buClr>
              <a:buSzPct val="100000"/>
              <a:buNone/>
              <a:defRPr/>
            </a:pPr>
            <a:r>
              <a:rPr lang="he-IL" sz="1800" b="1" dirty="0">
                <a:solidFill>
                  <a:schemeClr val="accent1">
                    <a:lumMod val="75000"/>
                  </a:schemeClr>
                </a:solidFill>
                <a:latin typeface="David" panose="020E0502060401010101" pitchFamily="34" charset="-79"/>
                <a:cs typeface="David" panose="020E0502060401010101" pitchFamily="34" charset="-79"/>
              </a:rPr>
              <a:t>רציונל מארגן:</a:t>
            </a:r>
          </a:p>
          <a:p>
            <a:pPr>
              <a:lnSpc>
                <a:spcPct val="100000"/>
              </a:lnSpc>
              <a:buClr>
                <a:schemeClr val="accent1"/>
              </a:buClr>
              <a:buSzPct val="100000"/>
              <a:defRPr/>
            </a:pPr>
            <a:r>
              <a:rPr lang="he-IL" sz="1600" dirty="0">
                <a:solidFill>
                  <a:schemeClr val="accent1">
                    <a:lumMod val="75000"/>
                  </a:schemeClr>
                </a:solidFill>
                <a:latin typeface="David" panose="020E0502060401010101" pitchFamily="34" charset="-79"/>
                <a:cs typeface="David" panose="020E0502060401010101" pitchFamily="34" charset="-79"/>
              </a:rPr>
              <a:t>עצם העיסוק ברגל זו (ייחודי </a:t>
            </a:r>
            <a:r>
              <a:rPr lang="he-IL" sz="1600" dirty="0" err="1">
                <a:solidFill>
                  <a:schemeClr val="accent1">
                    <a:lumMod val="75000"/>
                  </a:schemeClr>
                </a:solidFill>
                <a:latin typeface="David" panose="020E0502060401010101" pitchFamily="34" charset="-79"/>
                <a:cs typeface="David" panose="020E0502060401010101" pitchFamily="34" charset="-79"/>
              </a:rPr>
              <a:t>למב"ל</a:t>
            </a:r>
            <a:r>
              <a:rPr lang="he-IL" sz="1600" dirty="0">
                <a:solidFill>
                  <a:schemeClr val="accent1">
                    <a:lumMod val="75000"/>
                  </a:schemeClr>
                </a:solidFill>
                <a:latin typeface="David" panose="020E0502060401010101" pitchFamily="34" charset="-79"/>
                <a:cs typeface="David" panose="020E0502060401010101" pitchFamily="34" charset="-79"/>
              </a:rPr>
              <a:t>), </a:t>
            </a:r>
            <a:r>
              <a:rPr lang="he-IL" sz="1600" b="1" dirty="0">
                <a:solidFill>
                  <a:schemeClr val="accent1">
                    <a:lumMod val="75000"/>
                  </a:schemeClr>
                </a:solidFill>
                <a:latin typeface="David" panose="020E0502060401010101" pitchFamily="34" charset="-79"/>
                <a:cs typeface="David" panose="020E0502060401010101" pitchFamily="34" charset="-79"/>
              </a:rPr>
              <a:t>אוסף </a:t>
            </a:r>
            <a:r>
              <a:rPr lang="he-IL" sz="1600" b="1" dirty="0" err="1">
                <a:solidFill>
                  <a:schemeClr val="accent1">
                    <a:lumMod val="75000"/>
                  </a:schemeClr>
                </a:solidFill>
                <a:latin typeface="David" panose="020E0502060401010101" pitchFamily="34" charset="-79"/>
                <a:cs typeface="David" panose="020E0502060401010101" pitchFamily="34" charset="-79"/>
              </a:rPr>
              <a:t>מתועדף</a:t>
            </a:r>
            <a:r>
              <a:rPr lang="he-IL" sz="1600" b="1" dirty="0">
                <a:solidFill>
                  <a:schemeClr val="accent1">
                    <a:lumMod val="75000"/>
                  </a:schemeClr>
                </a:solidFill>
                <a:latin typeface="David" panose="020E0502060401010101" pitchFamily="34" charset="-79"/>
                <a:cs typeface="David" panose="020E0502060401010101" pitchFamily="34" charset="-79"/>
              </a:rPr>
              <a:t> </a:t>
            </a:r>
            <a:r>
              <a:rPr lang="he-IL" sz="1600" dirty="0">
                <a:solidFill>
                  <a:schemeClr val="accent1">
                    <a:lumMod val="75000"/>
                  </a:schemeClr>
                </a:solidFill>
                <a:latin typeface="David" panose="020E0502060401010101" pitchFamily="34" charset="-79"/>
                <a:cs typeface="David" panose="020E0502060401010101" pitchFamily="34" charset="-79"/>
              </a:rPr>
              <a:t>של בעיות ושסעים בחברה בישראל, </a:t>
            </a:r>
            <a:r>
              <a:rPr lang="he-IL" sz="1600" b="1" dirty="0">
                <a:solidFill>
                  <a:schemeClr val="accent1">
                    <a:lumMod val="75000"/>
                  </a:schemeClr>
                </a:solidFill>
                <a:latin typeface="David" panose="020E0502060401010101" pitchFamily="34" charset="-79"/>
                <a:cs typeface="David" panose="020E0502060401010101" pitchFamily="34" charset="-79"/>
              </a:rPr>
              <a:t>חיבור אישי </a:t>
            </a:r>
            <a:r>
              <a:rPr lang="he-IL" sz="1600" dirty="0">
                <a:solidFill>
                  <a:schemeClr val="accent1">
                    <a:lumMod val="75000"/>
                  </a:schemeClr>
                </a:solidFill>
                <a:latin typeface="David" panose="020E0502060401010101" pitchFamily="34" charset="-79"/>
                <a:cs typeface="David" panose="020E0502060401010101" pitchFamily="34" charset="-79"/>
              </a:rPr>
              <a:t>של התכנים לחניך</a:t>
            </a:r>
          </a:p>
          <a:p>
            <a:pPr marL="0" indent="0">
              <a:lnSpc>
                <a:spcPct val="200000"/>
              </a:lnSpc>
              <a:buClr>
                <a:schemeClr val="accent1"/>
              </a:buClr>
              <a:buSzPct val="100000"/>
              <a:buNone/>
              <a:defRPr/>
            </a:pPr>
            <a:r>
              <a:rPr lang="he-IL" sz="1800" b="1" dirty="0">
                <a:solidFill>
                  <a:schemeClr val="accent1">
                    <a:lumMod val="75000"/>
                  </a:schemeClr>
                </a:solidFill>
                <a:latin typeface="David" panose="020E0502060401010101" pitchFamily="34" charset="-79"/>
                <a:cs typeface="David" panose="020E0502060401010101" pitchFamily="34" charset="-79"/>
              </a:rPr>
              <a:t>תכולה מרכזית:</a:t>
            </a:r>
          </a:p>
          <a:p>
            <a:pPr marL="0" indent="0">
              <a:lnSpc>
                <a:spcPct val="150000"/>
              </a:lnSpc>
              <a:buClr>
                <a:schemeClr val="accent1"/>
              </a:buClr>
              <a:buSzPct val="100000"/>
              <a:buNone/>
              <a:defRPr/>
            </a:pPr>
            <a:endParaRPr lang="he-IL" sz="1800" dirty="0">
              <a:solidFill>
                <a:schemeClr val="accent1">
                  <a:lumMod val="75000"/>
                </a:schemeClr>
              </a:solidFill>
              <a:latin typeface="David" panose="020E0502060401010101" pitchFamily="34" charset="-79"/>
              <a:cs typeface="David" panose="020E0502060401010101" pitchFamily="34" charset="-79"/>
            </a:endParaRPr>
          </a:p>
          <a:p>
            <a:pPr>
              <a:lnSpc>
                <a:spcPct val="100000"/>
              </a:lnSpc>
              <a:buClr>
                <a:schemeClr val="accent1"/>
              </a:buClr>
              <a:buSzPct val="100000"/>
              <a:defRPr/>
            </a:pPr>
            <a:endParaRPr lang="he-IL" sz="1800" b="1" dirty="0">
              <a:solidFill>
                <a:schemeClr val="accent1">
                  <a:lumMod val="75000"/>
                </a:schemeClr>
              </a:solidFill>
              <a:latin typeface="David" panose="020E0502060401010101" pitchFamily="34" charset="-79"/>
              <a:cs typeface="David" panose="020E0502060401010101" pitchFamily="34" charset="-79"/>
            </a:endParaRPr>
          </a:p>
          <a:p>
            <a:pPr>
              <a:lnSpc>
                <a:spcPct val="100000"/>
              </a:lnSpc>
              <a:buClr>
                <a:schemeClr val="accent1"/>
              </a:buClr>
              <a:buSzPct val="100000"/>
              <a:defRPr/>
            </a:pPr>
            <a:endParaRPr lang="he-IL" sz="1800" b="1" dirty="0">
              <a:solidFill>
                <a:schemeClr val="accent1">
                  <a:lumMod val="75000"/>
                </a:schemeClr>
              </a:solidFill>
              <a:latin typeface="David" panose="020E0502060401010101" pitchFamily="34" charset="-79"/>
              <a:cs typeface="David" panose="020E0502060401010101" pitchFamily="34" charset="-79"/>
            </a:endParaRPr>
          </a:p>
          <a:p>
            <a:pPr>
              <a:lnSpc>
                <a:spcPct val="100000"/>
              </a:lnSpc>
              <a:buClr>
                <a:schemeClr val="accent1"/>
              </a:buClr>
              <a:buSzPct val="100000"/>
              <a:defRPr/>
            </a:pPr>
            <a:endParaRPr lang="he-IL" sz="1800" b="1" dirty="0">
              <a:solidFill>
                <a:schemeClr val="accent1">
                  <a:lumMod val="75000"/>
                </a:schemeClr>
              </a:solidFill>
              <a:latin typeface="David" panose="020E0502060401010101" pitchFamily="34" charset="-79"/>
              <a:cs typeface="David" panose="020E0502060401010101" pitchFamily="34" charset="-79"/>
            </a:endParaRPr>
          </a:p>
          <a:p>
            <a:pPr>
              <a:lnSpc>
                <a:spcPct val="150000"/>
              </a:lnSpc>
              <a:buClr>
                <a:schemeClr val="accent1">
                  <a:lumMod val="50000"/>
                </a:schemeClr>
              </a:buClr>
              <a:buSzPct val="100000"/>
              <a:defRPr/>
            </a:pPr>
            <a:endParaRPr lang="he-IL" sz="1800" dirty="0">
              <a:latin typeface="David" panose="020E0502060401010101" pitchFamily="34" charset="-79"/>
              <a:cs typeface="David" panose="020E0502060401010101" pitchFamily="34" charset="-79"/>
            </a:endParaRPr>
          </a:p>
          <a:p>
            <a:pPr>
              <a:lnSpc>
                <a:spcPct val="150000"/>
              </a:lnSpc>
              <a:buClr>
                <a:schemeClr val="accent1">
                  <a:lumMod val="50000"/>
                </a:schemeClr>
              </a:buClr>
              <a:buSzPct val="100000"/>
              <a:defRPr/>
            </a:pPr>
            <a:endParaRPr lang="he-IL" sz="1800" dirty="0">
              <a:latin typeface="David" panose="020E0502060401010101" pitchFamily="34" charset="-79"/>
              <a:cs typeface="David" panose="020E0502060401010101" pitchFamily="34" charset="-79"/>
            </a:endParaRPr>
          </a:p>
          <a:p>
            <a:pPr marL="0" indent="0">
              <a:lnSpc>
                <a:spcPct val="150000"/>
              </a:lnSpc>
              <a:buClr>
                <a:schemeClr val="accent1">
                  <a:lumMod val="50000"/>
                </a:schemeClr>
              </a:buClr>
              <a:buSzPct val="100000"/>
              <a:buFont typeface="Arial" panose="020B0604020202020204" pitchFamily="34" charset="0"/>
              <a:buNone/>
              <a:defRPr/>
            </a:pPr>
            <a:endParaRPr lang="he-IL" sz="2400" b="1" dirty="0">
              <a:latin typeface="David" panose="020E0502060401010101" pitchFamily="34" charset="-79"/>
              <a:cs typeface="David" panose="020E0502060401010101" pitchFamily="34" charset="-79"/>
            </a:endParaRPr>
          </a:p>
          <a:p>
            <a:pPr marL="0" indent="0">
              <a:lnSpc>
                <a:spcPct val="200000"/>
              </a:lnSpc>
              <a:buClr>
                <a:schemeClr val="accent1">
                  <a:lumMod val="50000"/>
                </a:schemeClr>
              </a:buClr>
              <a:buSzPct val="100000"/>
              <a:buFont typeface="Arial" panose="020B0604020202020204" pitchFamily="34" charset="0"/>
              <a:buNone/>
              <a:defRPr/>
            </a:pPr>
            <a:endParaRPr lang="he-IL" sz="2400" dirty="0">
              <a:latin typeface="David" panose="020E0502060401010101" pitchFamily="34" charset="-79"/>
              <a:cs typeface="David" panose="020E0502060401010101" pitchFamily="34" charset="-79"/>
            </a:endParaRPr>
          </a:p>
          <a:p>
            <a:pPr marL="0" indent="0">
              <a:lnSpc>
                <a:spcPct val="200000"/>
              </a:lnSpc>
              <a:buClr>
                <a:schemeClr val="accent1">
                  <a:lumMod val="50000"/>
                </a:schemeClr>
              </a:buClr>
              <a:buSzPct val="100000"/>
              <a:buFont typeface="Arial" panose="020B0604020202020204" pitchFamily="34" charset="0"/>
              <a:buNone/>
              <a:defRPr/>
            </a:pPr>
            <a:endParaRPr lang="he-IL" sz="2400" dirty="0">
              <a:latin typeface="David" panose="020E0502060401010101" pitchFamily="34" charset="-79"/>
              <a:cs typeface="David" panose="020E0502060401010101" pitchFamily="34" charset="-79"/>
            </a:endParaRPr>
          </a:p>
          <a:p>
            <a:pPr marL="0" indent="0">
              <a:lnSpc>
                <a:spcPct val="200000"/>
              </a:lnSpc>
              <a:buClr>
                <a:schemeClr val="accent1">
                  <a:lumMod val="50000"/>
                </a:schemeClr>
              </a:buClr>
              <a:buSzPct val="100000"/>
              <a:buFont typeface="Arial" panose="020B0604020202020204" pitchFamily="34" charset="0"/>
              <a:buNone/>
              <a:defRPr/>
            </a:pPr>
            <a:endParaRPr lang="he-IL" sz="2400" dirty="0">
              <a:latin typeface="David" panose="020E0502060401010101" pitchFamily="34" charset="-79"/>
              <a:cs typeface="David" panose="020E0502060401010101" pitchFamily="34" charset="-79"/>
            </a:endParaRPr>
          </a:p>
          <a:p>
            <a:pPr marL="319088" lvl="1" indent="-319088">
              <a:lnSpc>
                <a:spcPct val="150000"/>
              </a:lnSpc>
              <a:spcBef>
                <a:spcPts val="700"/>
              </a:spcBef>
              <a:buClr>
                <a:schemeClr val="accent1">
                  <a:lumMod val="50000"/>
                </a:schemeClr>
              </a:buClr>
              <a:buSzPct val="100000"/>
              <a:defRPr/>
            </a:pPr>
            <a:endParaRPr lang="he-IL" sz="1800" dirty="0">
              <a:latin typeface="David" panose="020E0502060401010101" pitchFamily="34" charset="-79"/>
              <a:cs typeface="David" panose="020E0502060401010101" pitchFamily="34" charset="-79"/>
            </a:endParaRPr>
          </a:p>
          <a:p>
            <a:pPr>
              <a:lnSpc>
                <a:spcPct val="150000"/>
              </a:lnSpc>
              <a:buClr>
                <a:schemeClr val="accent1">
                  <a:lumMod val="50000"/>
                </a:schemeClr>
              </a:buClr>
              <a:buSzPct val="100000"/>
              <a:defRPr/>
            </a:pPr>
            <a:endParaRPr lang="he-IL" sz="1800" dirty="0">
              <a:latin typeface="David" panose="020E0502060401010101" pitchFamily="34" charset="-79"/>
              <a:cs typeface="David" panose="020E0502060401010101" pitchFamily="34" charset="-79"/>
            </a:endParaRPr>
          </a:p>
          <a:p>
            <a:pPr>
              <a:lnSpc>
                <a:spcPct val="150000"/>
              </a:lnSpc>
              <a:buClr>
                <a:schemeClr val="accent1">
                  <a:lumMod val="50000"/>
                </a:schemeClr>
              </a:buClr>
              <a:buSzPct val="100000"/>
              <a:defRPr/>
            </a:pPr>
            <a:endParaRPr lang="he-IL" sz="1800" dirty="0">
              <a:latin typeface="David" panose="020E0502060401010101" pitchFamily="34" charset="-79"/>
              <a:cs typeface="David" panose="020E0502060401010101" pitchFamily="34" charset="-79"/>
            </a:endParaRPr>
          </a:p>
        </p:txBody>
      </p:sp>
      <p:pic>
        <p:nvPicPr>
          <p:cNvPr id="6" name="תמונה 5"/>
          <p:cNvPicPr>
            <a:picLocks noChangeAspect="1"/>
          </p:cNvPicPr>
          <p:nvPr/>
        </p:nvPicPr>
        <p:blipFill rotWithShape="1">
          <a:blip r:embed="rId2"/>
          <a:srcRect l="3714" t="48065" r="18382" b="40636"/>
          <a:stretch/>
        </p:blipFill>
        <p:spPr>
          <a:xfrm>
            <a:off x="186814" y="5858643"/>
            <a:ext cx="8917858" cy="727591"/>
          </a:xfrm>
          <a:prstGeom prst="rect">
            <a:avLst/>
          </a:prstGeom>
        </p:spPr>
      </p:pic>
      <p:sp>
        <p:nvSpPr>
          <p:cNvPr id="7" name="מלבן: פינות מעוגלות 6"/>
          <p:cNvSpPr/>
          <p:nvPr/>
        </p:nvSpPr>
        <p:spPr>
          <a:xfrm>
            <a:off x="2582590" y="5500301"/>
            <a:ext cx="900000" cy="432000"/>
          </a:xfrm>
          <a:prstGeom prst="roundRect">
            <a:avLst/>
          </a:prstGeom>
          <a:solidFill>
            <a:srgbClr val="7030A0"/>
          </a:solidFill>
          <a:ln>
            <a:solidFill>
              <a:schemeClr val="bg1"/>
            </a:solidFill>
          </a:ln>
          <a:effectLst/>
          <a:scene3d>
            <a:camera prst="orthographicFront">
              <a:rot lat="0" lon="0" rev="0"/>
            </a:camera>
            <a:lightRig rig="contrasting" dir="t">
              <a:rot lat="0" lon="0" rev="7800000"/>
            </a:lightRig>
          </a:scene3d>
          <a:sp3d>
            <a:bevelT w="139700" h="139700"/>
          </a:sp3d>
        </p:spPr>
        <p:style>
          <a:lnRef idx="0">
            <a:schemeClr val="accent5"/>
          </a:lnRef>
          <a:fillRef idx="3">
            <a:schemeClr val="accent5"/>
          </a:fillRef>
          <a:effectRef idx="3">
            <a:schemeClr val="accent5"/>
          </a:effectRef>
          <a:fontRef idx="minor">
            <a:schemeClr val="lt1"/>
          </a:fontRef>
        </p:style>
        <p:txBody>
          <a:bodyPr lIns="0" tIns="36000" rIns="0" bIns="36000" rtlCol="1" anchor="ctr"/>
          <a:lstStyle/>
          <a:p>
            <a:pPr algn="ctr"/>
            <a:r>
              <a:rPr lang="he-IL" sz="1400" b="1" dirty="0" err="1">
                <a:solidFill>
                  <a:schemeClr val="bg1"/>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סמ</a:t>
            </a:r>
            <a:r>
              <a:rPr lang="he-IL" sz="1400" b="1" dirty="0">
                <a:solidFill>
                  <a:schemeClr val="bg1"/>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 צבא </a:t>
            </a:r>
            <a:br>
              <a:rPr lang="en-US" sz="1400" b="1" dirty="0">
                <a:solidFill>
                  <a:schemeClr val="bg1"/>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br>
            <a:r>
              <a:rPr lang="he-IL" sz="1400" b="1" dirty="0">
                <a:solidFill>
                  <a:schemeClr val="bg1"/>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חברה (2)</a:t>
            </a:r>
          </a:p>
        </p:txBody>
      </p:sp>
      <p:sp>
        <p:nvSpPr>
          <p:cNvPr id="8" name="מלבן: פינות מעוגלות 7"/>
          <p:cNvSpPr/>
          <p:nvPr/>
        </p:nvSpPr>
        <p:spPr>
          <a:xfrm>
            <a:off x="8323693" y="5500301"/>
            <a:ext cx="900000" cy="432000"/>
          </a:xfrm>
          <a:prstGeom prst="roundRect">
            <a:avLst/>
          </a:prstGeom>
          <a:solidFill>
            <a:schemeClr val="bg1">
              <a:lumMod val="65000"/>
            </a:schemeClr>
          </a:solidFill>
          <a:ln>
            <a:noFill/>
          </a:ln>
          <a:effectLst/>
          <a:scene3d>
            <a:camera prst="orthographicFront">
              <a:rot lat="0" lon="0" rev="0"/>
            </a:camera>
            <a:lightRig rig="contrasting" dir="t">
              <a:rot lat="0" lon="0" rev="7800000"/>
            </a:lightRig>
          </a:scene3d>
          <a:sp3d>
            <a:bevelT w="139700" h="139700"/>
          </a:sp3d>
        </p:spPr>
        <p:style>
          <a:lnRef idx="0">
            <a:schemeClr val="accent5"/>
          </a:lnRef>
          <a:fillRef idx="3">
            <a:schemeClr val="accent5"/>
          </a:fillRef>
          <a:effectRef idx="3">
            <a:schemeClr val="accent5"/>
          </a:effectRef>
          <a:fontRef idx="minor">
            <a:schemeClr val="lt1"/>
          </a:fontRef>
        </p:style>
        <p:txBody>
          <a:bodyPr lIns="0" tIns="36000" rIns="0" bIns="36000" rtlCol="1" anchor="ctr"/>
          <a:lstStyle/>
          <a:p>
            <a:pPr algn="ctr"/>
            <a:r>
              <a:rPr lang="he-IL" sz="1400" b="1" dirty="0">
                <a:solidFill>
                  <a:schemeClr val="bg1"/>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המפעל הציוני</a:t>
            </a:r>
          </a:p>
        </p:txBody>
      </p:sp>
    </p:spTree>
    <p:extLst>
      <p:ext uri="{BB962C8B-B14F-4D97-AF65-F5344CB8AC3E}">
        <p14:creationId xmlns:p14="http://schemas.microsoft.com/office/powerpoint/2010/main" val="326124197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idx="4294967295"/>
          </p:nvPr>
        </p:nvSpPr>
        <p:spPr>
          <a:xfrm>
            <a:off x="877528" y="186327"/>
            <a:ext cx="10515600" cy="1325563"/>
          </a:xfrm>
        </p:spPr>
        <p:txBody>
          <a:bodyPr>
            <a:normAutofit/>
          </a:bodyPr>
          <a:lstStyle/>
          <a:p>
            <a:pPr algn="ctr"/>
            <a:r>
              <a:rPr lang="he-IL"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אשכול אינטגרטיבי</a:t>
            </a:r>
            <a:endParaRPr lang="he-IL" sz="36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4" name="מציין מיקום תוכן 4"/>
          <p:cNvSpPr txBox="1">
            <a:spLocks/>
          </p:cNvSpPr>
          <p:nvPr/>
        </p:nvSpPr>
        <p:spPr>
          <a:xfrm>
            <a:off x="924231" y="1452897"/>
            <a:ext cx="10373031" cy="4633271"/>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Clr>
                <a:schemeClr val="accent1"/>
              </a:buClr>
              <a:buSzPct val="100000"/>
              <a:buNone/>
              <a:defRPr/>
            </a:pPr>
            <a:r>
              <a:rPr lang="he-IL" sz="1800" b="1" dirty="0">
                <a:solidFill>
                  <a:schemeClr val="accent1">
                    <a:lumMod val="75000"/>
                  </a:schemeClr>
                </a:solidFill>
                <a:latin typeface="David" panose="020E0502060401010101" pitchFamily="34" charset="-79"/>
                <a:cs typeface="David" panose="020E0502060401010101" pitchFamily="34" charset="-79"/>
              </a:rPr>
              <a:t>מטרות:</a:t>
            </a:r>
          </a:p>
          <a:p>
            <a:pPr marL="342900" indent="-342900">
              <a:lnSpc>
                <a:spcPct val="100000"/>
              </a:lnSpc>
              <a:buClr>
                <a:schemeClr val="accent1"/>
              </a:buClr>
              <a:buSzPct val="100000"/>
              <a:buFont typeface="+mj-lt"/>
              <a:buAutoNum type="arabicPeriod"/>
              <a:defRPr/>
            </a:pPr>
            <a:r>
              <a:rPr lang="he-IL" sz="1600" dirty="0">
                <a:solidFill>
                  <a:schemeClr val="accent1">
                    <a:lumMod val="75000"/>
                  </a:schemeClr>
                </a:solidFill>
                <a:latin typeface="David" panose="020E0502060401010101" pitchFamily="34" charset="-79"/>
                <a:cs typeface="David" panose="020E0502060401010101" pitchFamily="34" charset="-79"/>
              </a:rPr>
              <a:t>לימודי </a:t>
            </a:r>
            <a:r>
              <a:rPr lang="he-IL" sz="1600" b="1" dirty="0">
                <a:solidFill>
                  <a:schemeClr val="accent1">
                    <a:lumMod val="75000"/>
                  </a:schemeClr>
                </a:solidFill>
                <a:latin typeface="David" panose="020E0502060401010101" pitchFamily="34" charset="-79"/>
                <a:cs typeface="David" panose="020E0502060401010101" pitchFamily="34" charset="-79"/>
              </a:rPr>
              <a:t>אסטרטגיה ותהליך העיצוב</a:t>
            </a:r>
          </a:p>
          <a:p>
            <a:pPr marL="342900" indent="-342900">
              <a:lnSpc>
                <a:spcPct val="100000"/>
              </a:lnSpc>
              <a:buClr>
                <a:schemeClr val="accent1"/>
              </a:buClr>
              <a:buSzPct val="100000"/>
              <a:buFont typeface="+mj-lt"/>
              <a:buAutoNum type="arabicPeriod"/>
              <a:defRPr/>
            </a:pPr>
            <a:r>
              <a:rPr lang="he-IL" sz="1600" dirty="0">
                <a:solidFill>
                  <a:schemeClr val="accent1">
                    <a:lumMod val="75000"/>
                  </a:schemeClr>
                </a:solidFill>
                <a:latin typeface="David" panose="020E0502060401010101" pitchFamily="34" charset="-79"/>
                <a:cs typeface="David" panose="020E0502060401010101" pitchFamily="34" charset="-79"/>
              </a:rPr>
              <a:t>חיבור כלל </a:t>
            </a:r>
            <a:r>
              <a:rPr lang="he-IL" sz="1600" b="1" dirty="0">
                <a:solidFill>
                  <a:schemeClr val="accent1">
                    <a:lumMod val="75000"/>
                  </a:schemeClr>
                </a:solidFill>
                <a:latin typeface="David" panose="020E0502060401010101" pitchFamily="34" charset="-79"/>
                <a:cs typeface="David" panose="020E0502060401010101" pitchFamily="34" charset="-79"/>
              </a:rPr>
              <a:t>תכני הלימוד ומעבר מתיאוריה לפרקטיקה ועולם המעש </a:t>
            </a:r>
            <a:r>
              <a:rPr lang="he-IL" sz="1600" dirty="0">
                <a:solidFill>
                  <a:schemeClr val="accent1">
                    <a:lumMod val="75000"/>
                  </a:schemeClr>
                </a:solidFill>
                <a:latin typeface="David" panose="020E0502060401010101" pitchFamily="34" charset="-79"/>
                <a:cs typeface="David" panose="020E0502060401010101" pitchFamily="34" charset="-79"/>
              </a:rPr>
              <a:t>של הביטחון הלאומי (תוך חיכוך עם המציאות)</a:t>
            </a:r>
          </a:p>
          <a:p>
            <a:pPr marL="342900" indent="-342900">
              <a:lnSpc>
                <a:spcPct val="100000"/>
              </a:lnSpc>
              <a:buClr>
                <a:schemeClr val="accent1"/>
              </a:buClr>
              <a:buSzPct val="100000"/>
              <a:buFont typeface="+mj-lt"/>
              <a:buAutoNum type="arabicPeriod"/>
              <a:defRPr/>
            </a:pPr>
            <a:endParaRPr lang="he-IL" sz="1600" dirty="0">
              <a:solidFill>
                <a:schemeClr val="accent1">
                  <a:lumMod val="75000"/>
                </a:schemeClr>
              </a:solidFill>
              <a:latin typeface="David" panose="020E0502060401010101" pitchFamily="34" charset="-79"/>
              <a:cs typeface="David" panose="020E0502060401010101" pitchFamily="34" charset="-79"/>
            </a:endParaRPr>
          </a:p>
          <a:p>
            <a:pPr marL="0" indent="0">
              <a:lnSpc>
                <a:spcPct val="150000"/>
              </a:lnSpc>
              <a:buClr>
                <a:schemeClr val="accent1"/>
              </a:buClr>
              <a:buSzPct val="100000"/>
              <a:buNone/>
              <a:defRPr/>
            </a:pPr>
            <a:r>
              <a:rPr lang="he-IL" sz="1800" b="1" dirty="0">
                <a:solidFill>
                  <a:schemeClr val="accent1">
                    <a:lumMod val="75000"/>
                  </a:schemeClr>
                </a:solidFill>
                <a:latin typeface="David" panose="020E0502060401010101" pitchFamily="34" charset="-79"/>
                <a:cs typeface="David" panose="020E0502060401010101" pitchFamily="34" charset="-79"/>
              </a:rPr>
              <a:t>רציונל מארגן:</a:t>
            </a:r>
          </a:p>
          <a:p>
            <a:pPr>
              <a:lnSpc>
                <a:spcPct val="100000"/>
              </a:lnSpc>
              <a:buClr>
                <a:schemeClr val="accent1"/>
              </a:buClr>
              <a:buSzPct val="100000"/>
              <a:defRPr/>
            </a:pPr>
            <a:r>
              <a:rPr lang="he-IL" sz="1600" b="1" dirty="0">
                <a:solidFill>
                  <a:schemeClr val="accent1">
                    <a:lumMod val="75000"/>
                  </a:schemeClr>
                </a:solidFill>
                <a:latin typeface="David" panose="020E0502060401010101" pitchFamily="34" charset="-79"/>
                <a:cs typeface="David" panose="020E0502060401010101" pitchFamily="34" charset="-79"/>
              </a:rPr>
              <a:t>אינטגרציה של כלל האשכולות </a:t>
            </a:r>
            <a:r>
              <a:rPr lang="he-IL" sz="1600" dirty="0">
                <a:solidFill>
                  <a:schemeClr val="accent1">
                    <a:lumMod val="75000"/>
                  </a:schemeClr>
                </a:solidFill>
                <a:latin typeface="David" panose="020E0502060401010101" pitchFamily="34" charset="-79"/>
                <a:cs typeface="David" panose="020E0502060401010101" pitchFamily="34" charset="-79"/>
              </a:rPr>
              <a:t>לידי מענה 'ביטחון לאומי' מסונכרן ואפקטיבי דרך </a:t>
            </a:r>
            <a:r>
              <a:rPr lang="he-IL" sz="1600" b="1" dirty="0">
                <a:solidFill>
                  <a:schemeClr val="accent1">
                    <a:lumMod val="75000"/>
                  </a:schemeClr>
                </a:solidFill>
                <a:latin typeface="David" panose="020E0502060401010101" pitchFamily="34" charset="-79"/>
                <a:cs typeface="David" panose="020E0502060401010101" pitchFamily="34" charset="-79"/>
              </a:rPr>
              <a:t>תהליך חשיבה ועיצוב אסטרטגיים</a:t>
            </a:r>
          </a:p>
          <a:p>
            <a:pPr>
              <a:lnSpc>
                <a:spcPct val="100000"/>
              </a:lnSpc>
              <a:buClr>
                <a:schemeClr val="accent1"/>
              </a:buClr>
              <a:buSzPct val="100000"/>
              <a:defRPr/>
            </a:pPr>
            <a:r>
              <a:rPr lang="he-IL" sz="1600" b="1" dirty="0">
                <a:solidFill>
                  <a:schemeClr val="accent1">
                    <a:lumMod val="75000"/>
                  </a:schemeClr>
                </a:solidFill>
                <a:latin typeface="David" panose="020E0502060401010101" pitchFamily="34" charset="-79"/>
                <a:cs typeface="David" panose="020E0502060401010101" pitchFamily="34" charset="-79"/>
              </a:rPr>
              <a:t>סיורים בארץ </a:t>
            </a:r>
            <a:r>
              <a:rPr lang="he-IL" sz="1600" b="1" dirty="0">
                <a:solidFill>
                  <a:schemeClr val="accent1">
                    <a:lumMod val="75000"/>
                  </a:schemeClr>
                </a:solidFill>
                <a:latin typeface="David" panose="020E0502060401010101" pitchFamily="34" charset="-79"/>
                <a:cs typeface="David" panose="020E0502060401010101" pitchFamily="34" charset="-79"/>
                <a:sym typeface="Wingdings" panose="05000000000000000000" pitchFamily="2" charset="2"/>
              </a:rPr>
              <a:t> חו"ל </a:t>
            </a:r>
            <a:r>
              <a:rPr lang="he-IL" sz="1600" dirty="0">
                <a:solidFill>
                  <a:schemeClr val="accent1">
                    <a:lumMod val="75000"/>
                  </a:schemeClr>
                </a:solidFill>
                <a:latin typeface="David" panose="020E0502060401010101" pitchFamily="34" charset="-79"/>
                <a:cs typeface="David" panose="020E0502060401010101" pitchFamily="34" charset="-79"/>
                <a:sym typeface="Wingdings" panose="05000000000000000000" pitchFamily="2" charset="2"/>
              </a:rPr>
              <a:t>ככלי מרכזי לאינטגרציה של כלל רגלי הביטחון הלאומי</a:t>
            </a:r>
            <a:endParaRPr lang="he-IL" sz="1600" dirty="0">
              <a:solidFill>
                <a:schemeClr val="accent1">
                  <a:lumMod val="75000"/>
                </a:schemeClr>
              </a:solidFill>
              <a:latin typeface="David" panose="020E0502060401010101" pitchFamily="34" charset="-79"/>
              <a:cs typeface="David" panose="020E0502060401010101" pitchFamily="34" charset="-79"/>
            </a:endParaRPr>
          </a:p>
          <a:p>
            <a:pPr marL="0" indent="0">
              <a:lnSpc>
                <a:spcPct val="150000"/>
              </a:lnSpc>
              <a:buClr>
                <a:schemeClr val="accent1"/>
              </a:buClr>
              <a:buSzPct val="100000"/>
              <a:buNone/>
              <a:defRPr/>
            </a:pPr>
            <a:r>
              <a:rPr lang="he-IL" sz="1800" b="1" dirty="0">
                <a:solidFill>
                  <a:schemeClr val="accent1">
                    <a:lumMod val="75000"/>
                  </a:schemeClr>
                </a:solidFill>
                <a:latin typeface="David" panose="020E0502060401010101" pitchFamily="34" charset="-79"/>
                <a:cs typeface="David" panose="020E0502060401010101" pitchFamily="34" charset="-79"/>
              </a:rPr>
              <a:t>תכולה מרכזית:</a:t>
            </a:r>
          </a:p>
          <a:p>
            <a:pPr marL="0" indent="0">
              <a:lnSpc>
                <a:spcPct val="150000"/>
              </a:lnSpc>
              <a:buClr>
                <a:schemeClr val="accent1"/>
              </a:buClr>
              <a:buSzPct val="100000"/>
              <a:buNone/>
              <a:defRPr/>
            </a:pPr>
            <a:endParaRPr lang="he-IL" sz="1800" dirty="0">
              <a:solidFill>
                <a:schemeClr val="accent1">
                  <a:lumMod val="75000"/>
                </a:schemeClr>
              </a:solidFill>
              <a:latin typeface="David" panose="020E0502060401010101" pitchFamily="34" charset="-79"/>
              <a:cs typeface="David" panose="020E0502060401010101" pitchFamily="34" charset="-79"/>
            </a:endParaRPr>
          </a:p>
          <a:p>
            <a:pPr>
              <a:lnSpc>
                <a:spcPct val="100000"/>
              </a:lnSpc>
              <a:buClr>
                <a:schemeClr val="accent1"/>
              </a:buClr>
              <a:buSzPct val="100000"/>
              <a:defRPr/>
            </a:pPr>
            <a:endParaRPr lang="he-IL" sz="1800" b="1" dirty="0">
              <a:solidFill>
                <a:schemeClr val="accent1">
                  <a:lumMod val="75000"/>
                </a:schemeClr>
              </a:solidFill>
              <a:latin typeface="David" panose="020E0502060401010101" pitchFamily="34" charset="-79"/>
              <a:cs typeface="David" panose="020E0502060401010101" pitchFamily="34" charset="-79"/>
            </a:endParaRPr>
          </a:p>
          <a:p>
            <a:pPr>
              <a:lnSpc>
                <a:spcPct val="100000"/>
              </a:lnSpc>
              <a:buClr>
                <a:schemeClr val="accent1"/>
              </a:buClr>
              <a:buSzPct val="100000"/>
              <a:defRPr/>
            </a:pPr>
            <a:endParaRPr lang="he-IL" sz="1800" b="1" dirty="0">
              <a:solidFill>
                <a:schemeClr val="accent1">
                  <a:lumMod val="75000"/>
                </a:schemeClr>
              </a:solidFill>
              <a:latin typeface="David" panose="020E0502060401010101" pitchFamily="34" charset="-79"/>
              <a:cs typeface="David" panose="020E0502060401010101" pitchFamily="34" charset="-79"/>
            </a:endParaRPr>
          </a:p>
          <a:p>
            <a:pPr>
              <a:lnSpc>
                <a:spcPct val="100000"/>
              </a:lnSpc>
              <a:buClr>
                <a:schemeClr val="accent1"/>
              </a:buClr>
              <a:buSzPct val="100000"/>
              <a:defRPr/>
            </a:pPr>
            <a:endParaRPr lang="he-IL" sz="1800" b="1" dirty="0">
              <a:solidFill>
                <a:schemeClr val="accent1">
                  <a:lumMod val="75000"/>
                </a:schemeClr>
              </a:solidFill>
              <a:latin typeface="David" panose="020E0502060401010101" pitchFamily="34" charset="-79"/>
              <a:cs typeface="David" panose="020E0502060401010101" pitchFamily="34" charset="-79"/>
            </a:endParaRPr>
          </a:p>
          <a:p>
            <a:pPr>
              <a:lnSpc>
                <a:spcPct val="150000"/>
              </a:lnSpc>
              <a:buClr>
                <a:schemeClr val="accent1">
                  <a:lumMod val="50000"/>
                </a:schemeClr>
              </a:buClr>
              <a:buSzPct val="100000"/>
              <a:defRPr/>
            </a:pPr>
            <a:endParaRPr lang="he-IL" sz="1800" dirty="0">
              <a:latin typeface="David" panose="020E0502060401010101" pitchFamily="34" charset="-79"/>
              <a:cs typeface="David" panose="020E0502060401010101" pitchFamily="34" charset="-79"/>
            </a:endParaRPr>
          </a:p>
          <a:p>
            <a:pPr>
              <a:lnSpc>
                <a:spcPct val="150000"/>
              </a:lnSpc>
              <a:buClr>
                <a:schemeClr val="accent1">
                  <a:lumMod val="50000"/>
                </a:schemeClr>
              </a:buClr>
              <a:buSzPct val="100000"/>
              <a:defRPr/>
            </a:pPr>
            <a:endParaRPr lang="he-IL" sz="1800" dirty="0">
              <a:latin typeface="David" panose="020E0502060401010101" pitchFamily="34" charset="-79"/>
              <a:cs typeface="David" panose="020E0502060401010101" pitchFamily="34" charset="-79"/>
            </a:endParaRPr>
          </a:p>
          <a:p>
            <a:pPr marL="0" indent="0">
              <a:lnSpc>
                <a:spcPct val="150000"/>
              </a:lnSpc>
              <a:buClr>
                <a:schemeClr val="accent1">
                  <a:lumMod val="50000"/>
                </a:schemeClr>
              </a:buClr>
              <a:buSzPct val="100000"/>
              <a:buFont typeface="Arial" panose="020B0604020202020204" pitchFamily="34" charset="0"/>
              <a:buNone/>
              <a:defRPr/>
            </a:pPr>
            <a:endParaRPr lang="he-IL" sz="2400" b="1" dirty="0">
              <a:latin typeface="David" panose="020E0502060401010101" pitchFamily="34" charset="-79"/>
              <a:cs typeface="David" panose="020E0502060401010101" pitchFamily="34" charset="-79"/>
            </a:endParaRPr>
          </a:p>
          <a:p>
            <a:pPr marL="0" indent="0">
              <a:lnSpc>
                <a:spcPct val="200000"/>
              </a:lnSpc>
              <a:buClr>
                <a:schemeClr val="accent1">
                  <a:lumMod val="50000"/>
                </a:schemeClr>
              </a:buClr>
              <a:buSzPct val="100000"/>
              <a:buFont typeface="Arial" panose="020B0604020202020204" pitchFamily="34" charset="0"/>
              <a:buNone/>
              <a:defRPr/>
            </a:pPr>
            <a:endParaRPr lang="he-IL" sz="2400" dirty="0">
              <a:latin typeface="David" panose="020E0502060401010101" pitchFamily="34" charset="-79"/>
              <a:cs typeface="David" panose="020E0502060401010101" pitchFamily="34" charset="-79"/>
            </a:endParaRPr>
          </a:p>
          <a:p>
            <a:pPr marL="0" indent="0">
              <a:lnSpc>
                <a:spcPct val="200000"/>
              </a:lnSpc>
              <a:buClr>
                <a:schemeClr val="accent1">
                  <a:lumMod val="50000"/>
                </a:schemeClr>
              </a:buClr>
              <a:buSzPct val="100000"/>
              <a:buFont typeface="Arial" panose="020B0604020202020204" pitchFamily="34" charset="0"/>
              <a:buNone/>
              <a:defRPr/>
            </a:pPr>
            <a:endParaRPr lang="he-IL" sz="2400" dirty="0">
              <a:latin typeface="David" panose="020E0502060401010101" pitchFamily="34" charset="-79"/>
              <a:cs typeface="David" panose="020E0502060401010101" pitchFamily="34" charset="-79"/>
            </a:endParaRPr>
          </a:p>
          <a:p>
            <a:pPr marL="0" indent="0">
              <a:lnSpc>
                <a:spcPct val="200000"/>
              </a:lnSpc>
              <a:buClr>
                <a:schemeClr val="accent1">
                  <a:lumMod val="50000"/>
                </a:schemeClr>
              </a:buClr>
              <a:buSzPct val="100000"/>
              <a:buFont typeface="Arial" panose="020B0604020202020204" pitchFamily="34" charset="0"/>
              <a:buNone/>
              <a:defRPr/>
            </a:pPr>
            <a:endParaRPr lang="he-IL" sz="2400" dirty="0">
              <a:latin typeface="David" panose="020E0502060401010101" pitchFamily="34" charset="-79"/>
              <a:cs typeface="David" panose="020E0502060401010101" pitchFamily="34" charset="-79"/>
            </a:endParaRPr>
          </a:p>
          <a:p>
            <a:pPr marL="319088" lvl="1" indent="-319088">
              <a:lnSpc>
                <a:spcPct val="150000"/>
              </a:lnSpc>
              <a:spcBef>
                <a:spcPts val="700"/>
              </a:spcBef>
              <a:buClr>
                <a:schemeClr val="accent1">
                  <a:lumMod val="50000"/>
                </a:schemeClr>
              </a:buClr>
              <a:buSzPct val="100000"/>
              <a:defRPr/>
            </a:pPr>
            <a:endParaRPr lang="he-IL" sz="1800" dirty="0">
              <a:latin typeface="David" panose="020E0502060401010101" pitchFamily="34" charset="-79"/>
              <a:cs typeface="David" panose="020E0502060401010101" pitchFamily="34" charset="-79"/>
            </a:endParaRPr>
          </a:p>
          <a:p>
            <a:pPr>
              <a:lnSpc>
                <a:spcPct val="150000"/>
              </a:lnSpc>
              <a:buClr>
                <a:schemeClr val="accent1">
                  <a:lumMod val="50000"/>
                </a:schemeClr>
              </a:buClr>
              <a:buSzPct val="100000"/>
              <a:defRPr/>
            </a:pPr>
            <a:endParaRPr lang="he-IL" sz="1800" dirty="0">
              <a:latin typeface="David" panose="020E0502060401010101" pitchFamily="34" charset="-79"/>
              <a:cs typeface="David" panose="020E0502060401010101" pitchFamily="34" charset="-79"/>
            </a:endParaRPr>
          </a:p>
          <a:p>
            <a:pPr>
              <a:lnSpc>
                <a:spcPct val="150000"/>
              </a:lnSpc>
              <a:buClr>
                <a:schemeClr val="accent1">
                  <a:lumMod val="50000"/>
                </a:schemeClr>
              </a:buClr>
              <a:buSzPct val="100000"/>
              <a:defRPr/>
            </a:pPr>
            <a:endParaRPr lang="he-IL" sz="1800" dirty="0">
              <a:latin typeface="David" panose="020E0502060401010101" pitchFamily="34" charset="-79"/>
              <a:cs typeface="David" panose="020E0502060401010101" pitchFamily="34" charset="-79"/>
            </a:endParaRPr>
          </a:p>
        </p:txBody>
      </p:sp>
      <p:sp>
        <p:nvSpPr>
          <p:cNvPr id="6" name="מלבן: פינות מעוגלות 5"/>
          <p:cNvSpPr/>
          <p:nvPr/>
        </p:nvSpPr>
        <p:spPr>
          <a:xfrm>
            <a:off x="6418968" y="5186168"/>
            <a:ext cx="1620000" cy="288000"/>
          </a:xfrm>
          <a:prstGeom prst="roundRect">
            <a:avLst/>
          </a:prstGeom>
          <a:solidFill>
            <a:schemeClr val="accent4">
              <a:lumMod val="50000"/>
            </a:schemeClr>
          </a:solidFill>
          <a:ln>
            <a:solidFill>
              <a:schemeClr val="accent4">
                <a:lumMod val="50000"/>
              </a:schemeClr>
            </a:solidFill>
          </a:ln>
          <a:effectLst/>
          <a:scene3d>
            <a:camera prst="orthographicFront">
              <a:rot lat="0" lon="0" rev="0"/>
            </a:camera>
            <a:lightRig rig="contrasting" dir="t">
              <a:rot lat="0" lon="0" rev="7800000"/>
            </a:lightRig>
          </a:scene3d>
          <a:sp3d>
            <a:bevelT w="139700" h="139700"/>
          </a:sp3d>
        </p:spPr>
        <p:style>
          <a:lnRef idx="0">
            <a:schemeClr val="accent5"/>
          </a:lnRef>
          <a:fillRef idx="3">
            <a:schemeClr val="accent5"/>
          </a:fillRef>
          <a:effectRef idx="3">
            <a:schemeClr val="accent5"/>
          </a:effectRef>
          <a:fontRef idx="minor">
            <a:schemeClr val="lt1"/>
          </a:fontRef>
        </p:style>
        <p:txBody>
          <a:bodyPr lIns="36000" tIns="36000" rIns="36000" bIns="36000" rtlCol="1" anchor="ctr"/>
          <a:lstStyle/>
          <a:p>
            <a:pPr algn="ctr"/>
            <a:r>
              <a:rPr lang="he-IL" sz="1400" b="1" dirty="0">
                <a:solidFill>
                  <a:schemeClr val="bg1"/>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עבודה שנתית</a:t>
            </a:r>
          </a:p>
        </p:txBody>
      </p:sp>
      <p:pic>
        <p:nvPicPr>
          <p:cNvPr id="5" name="תמונה 4"/>
          <p:cNvPicPr>
            <a:picLocks noChangeAspect="1"/>
          </p:cNvPicPr>
          <p:nvPr/>
        </p:nvPicPr>
        <p:blipFill rotWithShape="1">
          <a:blip r:embed="rId2"/>
          <a:srcRect l="4770" t="20080" r="10295" b="68448"/>
          <a:stretch/>
        </p:blipFill>
        <p:spPr>
          <a:xfrm>
            <a:off x="329608" y="5708168"/>
            <a:ext cx="9950561" cy="756000"/>
          </a:xfrm>
          <a:prstGeom prst="rect">
            <a:avLst/>
          </a:prstGeom>
        </p:spPr>
      </p:pic>
    </p:spTree>
    <p:extLst>
      <p:ext uri="{BB962C8B-B14F-4D97-AF65-F5344CB8AC3E}">
        <p14:creationId xmlns:p14="http://schemas.microsoft.com/office/powerpoint/2010/main" val="235027881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idx="4294967295"/>
          </p:nvPr>
        </p:nvSpPr>
        <p:spPr>
          <a:xfrm>
            <a:off x="877528" y="186327"/>
            <a:ext cx="10515600" cy="1325563"/>
          </a:xfrm>
        </p:spPr>
        <p:txBody>
          <a:bodyPr>
            <a:normAutofit/>
          </a:bodyPr>
          <a:lstStyle/>
          <a:p>
            <a:pPr algn="ctr"/>
            <a:r>
              <a:rPr lang="he-IL"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אשכול בכירות</a:t>
            </a:r>
            <a:endParaRPr lang="he-IL" sz="36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4" name="מציין מיקום תוכן 4"/>
          <p:cNvSpPr txBox="1">
            <a:spLocks/>
          </p:cNvSpPr>
          <p:nvPr/>
        </p:nvSpPr>
        <p:spPr>
          <a:xfrm>
            <a:off x="924231" y="1452897"/>
            <a:ext cx="10373031" cy="4633271"/>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Clr>
                <a:schemeClr val="accent1"/>
              </a:buClr>
              <a:buSzPct val="100000"/>
              <a:buNone/>
              <a:defRPr/>
            </a:pPr>
            <a:r>
              <a:rPr lang="he-IL" sz="1800" b="1" dirty="0">
                <a:solidFill>
                  <a:schemeClr val="accent1">
                    <a:lumMod val="75000"/>
                  </a:schemeClr>
                </a:solidFill>
                <a:latin typeface="David" panose="020E0502060401010101" pitchFamily="34" charset="-79"/>
                <a:cs typeface="David" panose="020E0502060401010101" pitchFamily="34" charset="-79"/>
              </a:rPr>
              <a:t>בכיר- </a:t>
            </a:r>
            <a:r>
              <a:rPr lang="he-IL" sz="1800" b="1" i="1" dirty="0">
                <a:solidFill>
                  <a:schemeClr val="accent1">
                    <a:lumMod val="75000"/>
                  </a:schemeClr>
                </a:solidFill>
                <a:latin typeface="David" panose="020E0502060401010101" pitchFamily="34" charset="-79"/>
                <a:cs typeface="David" panose="020E0502060401010101" pitchFamily="34" charset="-79"/>
              </a:rPr>
              <a:t>"</a:t>
            </a:r>
            <a:r>
              <a:rPr lang="he-IL" sz="1800" i="1" dirty="0">
                <a:solidFill>
                  <a:schemeClr val="accent1">
                    <a:lumMod val="75000"/>
                  </a:schemeClr>
                </a:solidFill>
                <a:latin typeface="David" panose="020E0502060401010101" pitchFamily="34" charset="-79"/>
                <a:cs typeface="David" panose="020E0502060401010101" pitchFamily="34" charset="-79"/>
              </a:rPr>
              <a:t>דרג בעל סמכות, אחריות, מוטת שליטה וממשקים לאומיים. מנהיג, מתכלל ומנהל התמודדות של מערכת הבטל"ם שבתחומו. שותף ומסייע, במישרין ובעקיפין, בקידום מטרות מדינת ישראל"</a:t>
            </a:r>
          </a:p>
          <a:p>
            <a:pPr marL="0" indent="0">
              <a:lnSpc>
                <a:spcPct val="100000"/>
              </a:lnSpc>
              <a:buClr>
                <a:schemeClr val="accent1"/>
              </a:buClr>
              <a:buSzPct val="100000"/>
              <a:buNone/>
              <a:defRPr/>
            </a:pPr>
            <a:r>
              <a:rPr lang="he-IL" sz="1800" b="1" dirty="0">
                <a:solidFill>
                  <a:schemeClr val="accent1">
                    <a:lumMod val="75000"/>
                  </a:schemeClr>
                </a:solidFill>
                <a:latin typeface="David" panose="020E0502060401010101" pitchFamily="34" charset="-79"/>
                <a:cs typeface="David" panose="020E0502060401010101" pitchFamily="34" charset="-79"/>
              </a:rPr>
              <a:t>מטרות:</a:t>
            </a:r>
          </a:p>
          <a:p>
            <a:pPr marL="342900" indent="-342900">
              <a:lnSpc>
                <a:spcPct val="100000"/>
              </a:lnSpc>
              <a:buClr>
                <a:schemeClr val="accent1"/>
              </a:buClr>
              <a:buSzPct val="100000"/>
              <a:buFont typeface="+mj-lt"/>
              <a:buAutoNum type="arabicPeriod"/>
              <a:defRPr/>
            </a:pPr>
            <a:r>
              <a:rPr lang="he-IL" sz="1600" b="1" dirty="0">
                <a:solidFill>
                  <a:schemeClr val="accent1">
                    <a:lumMod val="75000"/>
                  </a:schemeClr>
                </a:solidFill>
                <a:latin typeface="David" panose="020E0502060401010101" pitchFamily="34" charset="-79"/>
                <a:cs typeface="David" panose="020E0502060401010101" pitchFamily="34" charset="-79"/>
              </a:rPr>
              <a:t>מודעות ופיתוח אישי- </a:t>
            </a:r>
            <a:r>
              <a:rPr lang="he-IL" sz="1600" dirty="0">
                <a:solidFill>
                  <a:schemeClr val="accent1">
                    <a:lumMod val="75000"/>
                  </a:schemeClr>
                </a:solidFill>
                <a:latin typeface="David" panose="020E0502060401010101" pitchFamily="34" charset="-79"/>
                <a:cs typeface="David" panose="020E0502060401010101" pitchFamily="34" charset="-79"/>
              </a:rPr>
              <a:t>העלאת החוסן האישי להתמודדות עם אתגרי המחר</a:t>
            </a:r>
          </a:p>
          <a:p>
            <a:pPr marL="342900" indent="-342900">
              <a:lnSpc>
                <a:spcPct val="100000"/>
              </a:lnSpc>
              <a:buClr>
                <a:schemeClr val="accent1"/>
              </a:buClr>
              <a:buSzPct val="100000"/>
              <a:buFont typeface="+mj-lt"/>
              <a:buAutoNum type="arabicPeriod"/>
              <a:defRPr/>
            </a:pPr>
            <a:r>
              <a:rPr lang="he-IL" sz="1600" dirty="0">
                <a:solidFill>
                  <a:schemeClr val="accent1">
                    <a:lumMod val="75000"/>
                  </a:schemeClr>
                </a:solidFill>
                <a:latin typeface="David" panose="020E0502060401010101" pitchFamily="34" charset="-79"/>
                <a:cs typeface="David" panose="020E0502060401010101" pitchFamily="34" charset="-79"/>
              </a:rPr>
              <a:t>גיבוש </a:t>
            </a:r>
            <a:r>
              <a:rPr lang="he-IL" sz="1600" b="1" dirty="0">
                <a:solidFill>
                  <a:schemeClr val="accent1">
                    <a:lumMod val="75000"/>
                  </a:schemeClr>
                </a:solidFill>
                <a:latin typeface="David" panose="020E0502060401010101" pitchFamily="34" charset="-79"/>
                <a:cs typeface="David" panose="020E0502060401010101" pitchFamily="34" charset="-79"/>
              </a:rPr>
              <a:t>תפישת מנהיגות (מצביאות)  </a:t>
            </a:r>
            <a:r>
              <a:rPr lang="he-IL" sz="1600" dirty="0">
                <a:solidFill>
                  <a:schemeClr val="accent1">
                    <a:lumMod val="75000"/>
                  </a:schemeClr>
                </a:solidFill>
                <a:latin typeface="David" panose="020E0502060401010101" pitchFamily="34" charset="-79"/>
                <a:cs typeface="David" panose="020E0502060401010101" pitchFamily="34" charset="-79"/>
              </a:rPr>
              <a:t>נדרשת</a:t>
            </a:r>
            <a:r>
              <a:rPr lang="he-IL" sz="1600" b="1" dirty="0">
                <a:solidFill>
                  <a:schemeClr val="accent1">
                    <a:lumMod val="75000"/>
                  </a:schemeClr>
                </a:solidFill>
                <a:latin typeface="David" panose="020E0502060401010101" pitchFamily="34" charset="-79"/>
                <a:cs typeface="David" panose="020E0502060401010101" pitchFamily="34" charset="-79"/>
              </a:rPr>
              <a:t> </a:t>
            </a:r>
            <a:r>
              <a:rPr lang="he-IL" sz="1600" dirty="0">
                <a:solidFill>
                  <a:schemeClr val="accent1">
                    <a:lumMod val="75000"/>
                  </a:schemeClr>
                </a:solidFill>
                <a:latin typeface="David" panose="020E0502060401010101" pitchFamily="34" charset="-79"/>
                <a:cs typeface="David" panose="020E0502060401010101" pitchFamily="34" charset="-79"/>
              </a:rPr>
              <a:t>לסביבה הבכירה </a:t>
            </a:r>
            <a:r>
              <a:rPr lang="he-IL" sz="1600" b="1" dirty="0">
                <a:solidFill>
                  <a:schemeClr val="accent1">
                    <a:lumMod val="75000"/>
                  </a:schemeClr>
                </a:solidFill>
                <a:latin typeface="David" panose="020E0502060401010101" pitchFamily="34" charset="-79"/>
                <a:cs typeface="David" panose="020E0502060401010101" pitchFamily="34" charset="-79"/>
              </a:rPr>
              <a:t>ואתיקה</a:t>
            </a:r>
            <a:r>
              <a:rPr lang="he-IL" sz="1600" dirty="0">
                <a:solidFill>
                  <a:schemeClr val="accent1">
                    <a:lumMod val="75000"/>
                  </a:schemeClr>
                </a:solidFill>
                <a:latin typeface="David" panose="020E0502060401010101" pitchFamily="34" charset="-79"/>
                <a:cs typeface="David" panose="020E0502060401010101" pitchFamily="34" charset="-79"/>
              </a:rPr>
              <a:t> של בכירות</a:t>
            </a:r>
          </a:p>
          <a:p>
            <a:pPr marL="342900" indent="-342900">
              <a:lnSpc>
                <a:spcPct val="100000"/>
              </a:lnSpc>
              <a:buClr>
                <a:schemeClr val="accent1"/>
              </a:buClr>
              <a:buSzPct val="100000"/>
              <a:buFont typeface="+mj-lt"/>
              <a:buAutoNum type="arabicPeriod"/>
              <a:defRPr/>
            </a:pPr>
            <a:r>
              <a:rPr lang="he-IL" sz="1600" dirty="0">
                <a:solidFill>
                  <a:schemeClr val="accent1">
                    <a:lumMod val="75000"/>
                  </a:schemeClr>
                </a:solidFill>
                <a:latin typeface="David" panose="020E0502060401010101" pitchFamily="34" charset="-79"/>
                <a:cs typeface="David" panose="020E0502060401010101" pitchFamily="34" charset="-79"/>
              </a:rPr>
              <a:t>שכלול </a:t>
            </a:r>
            <a:r>
              <a:rPr lang="he-IL" sz="1600" b="1" dirty="0">
                <a:solidFill>
                  <a:schemeClr val="accent1">
                    <a:lumMod val="75000"/>
                  </a:schemeClr>
                </a:solidFill>
                <a:latin typeface="David" panose="020E0502060401010101" pitchFamily="34" charset="-79"/>
                <a:cs typeface="David" panose="020E0502060401010101" pitchFamily="34" charset="-79"/>
              </a:rPr>
              <a:t>'ארגז הכלים הניהולי' </a:t>
            </a:r>
            <a:r>
              <a:rPr lang="he-IL" sz="1600" dirty="0">
                <a:solidFill>
                  <a:schemeClr val="accent1">
                    <a:lumMod val="75000"/>
                  </a:schemeClr>
                </a:solidFill>
                <a:latin typeface="David" panose="020E0502060401010101" pitchFamily="34" charset="-79"/>
                <a:cs typeface="David" panose="020E0502060401010101" pitchFamily="34" charset="-79"/>
              </a:rPr>
              <a:t>הנדרש ברמות הבכירות ומיומנויות השפעה </a:t>
            </a:r>
            <a:r>
              <a:rPr lang="he-IL" sz="1600" b="1" dirty="0">
                <a:solidFill>
                  <a:schemeClr val="accent1">
                    <a:lumMod val="75000"/>
                  </a:schemeClr>
                </a:solidFill>
                <a:latin typeface="David" panose="020E0502060401010101" pitchFamily="34" charset="-79"/>
                <a:cs typeface="David" panose="020E0502060401010101" pitchFamily="34" charset="-79"/>
              </a:rPr>
              <a:t>והובלת תהליכי שינוי</a:t>
            </a:r>
          </a:p>
          <a:p>
            <a:pPr marL="342900" indent="-342900">
              <a:lnSpc>
                <a:spcPct val="100000"/>
              </a:lnSpc>
              <a:buClr>
                <a:schemeClr val="accent1"/>
              </a:buClr>
              <a:buSzPct val="100000"/>
              <a:buFont typeface="+mj-lt"/>
              <a:buAutoNum type="arabicPeriod"/>
              <a:defRPr/>
            </a:pPr>
            <a:r>
              <a:rPr lang="he-IL" sz="1600" dirty="0">
                <a:solidFill>
                  <a:schemeClr val="accent1">
                    <a:lumMod val="75000"/>
                  </a:schemeClr>
                </a:solidFill>
                <a:latin typeface="David" panose="020E0502060401010101" pitchFamily="34" charset="-79"/>
                <a:cs typeface="David" panose="020E0502060401010101" pitchFamily="34" charset="-79"/>
              </a:rPr>
              <a:t>יצירת </a:t>
            </a:r>
            <a:r>
              <a:rPr lang="he-IL" sz="1600" b="1" dirty="0">
                <a:solidFill>
                  <a:schemeClr val="accent1">
                    <a:lumMod val="75000"/>
                  </a:schemeClr>
                </a:solidFill>
                <a:latin typeface="David" panose="020E0502060401010101" pitchFamily="34" charset="-79"/>
                <a:cs typeface="David" panose="020E0502060401010101" pitchFamily="34" charset="-79"/>
              </a:rPr>
              <a:t>רשת עמיתים </a:t>
            </a:r>
            <a:r>
              <a:rPr lang="he-IL" sz="1600" dirty="0">
                <a:solidFill>
                  <a:schemeClr val="accent1">
                    <a:lumMod val="75000"/>
                  </a:schemeClr>
                </a:solidFill>
                <a:latin typeface="David" panose="020E0502060401010101" pitchFamily="34" charset="-79"/>
                <a:cs typeface="David" panose="020E0502060401010101" pitchFamily="34" charset="-79"/>
              </a:rPr>
              <a:t>מעובה, משמעותית וארוכת טווח</a:t>
            </a:r>
          </a:p>
          <a:p>
            <a:pPr marL="0" indent="0">
              <a:lnSpc>
                <a:spcPct val="150000"/>
              </a:lnSpc>
              <a:buClr>
                <a:schemeClr val="accent1"/>
              </a:buClr>
              <a:buSzPct val="100000"/>
              <a:buNone/>
              <a:defRPr/>
            </a:pPr>
            <a:r>
              <a:rPr lang="he-IL" sz="1800" b="1" dirty="0">
                <a:solidFill>
                  <a:schemeClr val="accent1">
                    <a:lumMod val="75000"/>
                  </a:schemeClr>
                </a:solidFill>
                <a:latin typeface="David" panose="020E0502060401010101" pitchFamily="34" charset="-79"/>
                <a:cs typeface="David" panose="020E0502060401010101" pitchFamily="34" charset="-79"/>
              </a:rPr>
              <a:t>רציונל מארגן:</a:t>
            </a:r>
          </a:p>
          <a:p>
            <a:pPr>
              <a:lnSpc>
                <a:spcPct val="100000"/>
              </a:lnSpc>
              <a:buClr>
                <a:schemeClr val="accent1"/>
              </a:buClr>
              <a:buSzPct val="100000"/>
              <a:defRPr/>
            </a:pPr>
            <a:r>
              <a:rPr lang="he-IL" sz="1600" b="1" dirty="0">
                <a:solidFill>
                  <a:schemeClr val="accent1">
                    <a:lumMod val="75000"/>
                  </a:schemeClr>
                </a:solidFill>
                <a:latin typeface="David" panose="020E0502060401010101" pitchFamily="34" charset="-79"/>
                <a:cs typeface="David" panose="020E0502060401010101" pitchFamily="34" charset="-79"/>
              </a:rPr>
              <a:t>מאבחון אישי </a:t>
            </a:r>
            <a:r>
              <a:rPr lang="he-IL" sz="1600" dirty="0">
                <a:solidFill>
                  <a:schemeClr val="accent1">
                    <a:lumMod val="75000"/>
                  </a:schemeClr>
                </a:solidFill>
                <a:latin typeface="David" panose="020E0502060401010101" pitchFamily="34" charset="-79"/>
                <a:cs typeface="David" panose="020E0502060401010101" pitchFamily="34" charset="-79"/>
              </a:rPr>
              <a:t>לתרגול ועבודה על </a:t>
            </a:r>
            <a:r>
              <a:rPr lang="he-IL" sz="1600" b="1" dirty="0">
                <a:solidFill>
                  <a:schemeClr val="accent1">
                    <a:lumMod val="75000"/>
                  </a:schemeClr>
                </a:solidFill>
                <a:latin typeface="David" panose="020E0502060401010101" pitchFamily="34" charset="-79"/>
                <a:cs typeface="David" panose="020E0502060401010101" pitchFamily="34" charset="-79"/>
              </a:rPr>
              <a:t>יעדים אישיים לאורך הקורס </a:t>
            </a:r>
            <a:r>
              <a:rPr lang="he-IL" sz="1600" dirty="0">
                <a:solidFill>
                  <a:schemeClr val="accent1">
                    <a:lumMod val="75000"/>
                  </a:schemeClr>
                </a:solidFill>
                <a:latin typeface="David" panose="020E0502060401010101" pitchFamily="34" charset="-79"/>
                <a:cs typeface="David" panose="020E0502060401010101" pitchFamily="34" charset="-79"/>
              </a:rPr>
              <a:t>ועד</a:t>
            </a:r>
            <a:r>
              <a:rPr lang="he-IL" sz="1600" b="1" dirty="0">
                <a:solidFill>
                  <a:schemeClr val="accent1">
                    <a:lumMod val="75000"/>
                  </a:schemeClr>
                </a:solidFill>
                <a:latin typeface="David" panose="020E0502060401010101" pitchFamily="34" charset="-79"/>
                <a:cs typeface="David" panose="020E0502060401010101" pitchFamily="34" charset="-79"/>
              </a:rPr>
              <a:t> מוכנות לכניסה לתפקיד </a:t>
            </a:r>
            <a:r>
              <a:rPr lang="he-IL" sz="1600" dirty="0">
                <a:solidFill>
                  <a:schemeClr val="accent1">
                    <a:lumMod val="75000"/>
                  </a:schemeClr>
                </a:solidFill>
                <a:latin typeface="David" panose="020E0502060401010101" pitchFamily="34" charset="-79"/>
                <a:cs typeface="David" panose="020E0502060401010101" pitchFamily="34" charset="-79"/>
              </a:rPr>
              <a:t>בסופו</a:t>
            </a:r>
          </a:p>
          <a:p>
            <a:pPr>
              <a:lnSpc>
                <a:spcPct val="100000"/>
              </a:lnSpc>
              <a:buClr>
                <a:schemeClr val="accent1"/>
              </a:buClr>
              <a:buSzPct val="100000"/>
              <a:defRPr/>
            </a:pPr>
            <a:r>
              <a:rPr lang="he-IL" sz="1600" b="1" dirty="0">
                <a:solidFill>
                  <a:schemeClr val="accent1">
                    <a:lumMod val="75000"/>
                  </a:schemeClr>
                </a:solidFill>
                <a:latin typeface="David" panose="020E0502060401010101" pitchFamily="34" charset="-79"/>
                <a:cs typeface="David" panose="020E0502060401010101" pitchFamily="34" charset="-79"/>
              </a:rPr>
              <a:t>מיצוי ה'מרחב </a:t>
            </a:r>
            <a:r>
              <a:rPr lang="he-IL" sz="1600" b="1" dirty="0" err="1">
                <a:solidFill>
                  <a:schemeClr val="accent1">
                    <a:lumMod val="75000"/>
                  </a:schemeClr>
                </a:solidFill>
                <a:latin typeface="David" panose="020E0502060401010101" pitchFamily="34" charset="-79"/>
                <a:cs typeface="David" panose="020E0502060401010101" pitchFamily="34" charset="-79"/>
              </a:rPr>
              <a:t>הקורסי</a:t>
            </a:r>
            <a:r>
              <a:rPr lang="he-IL" sz="1600" b="1" dirty="0">
                <a:solidFill>
                  <a:schemeClr val="accent1">
                    <a:lumMod val="75000"/>
                  </a:schemeClr>
                </a:solidFill>
                <a:latin typeface="David" panose="020E0502060401010101" pitchFamily="34" charset="-79"/>
                <a:cs typeface="David" panose="020E0502060401010101" pitchFamily="34" charset="-79"/>
              </a:rPr>
              <a:t>'- </a:t>
            </a:r>
            <a:r>
              <a:rPr lang="he-IL" sz="1600" dirty="0">
                <a:solidFill>
                  <a:schemeClr val="accent1">
                    <a:lumMod val="75000"/>
                  </a:schemeClr>
                </a:solidFill>
                <a:latin typeface="David" panose="020E0502060401010101" pitchFamily="34" charset="-79"/>
                <a:cs typeface="David" panose="020E0502060401010101" pitchFamily="34" charset="-79"/>
              </a:rPr>
              <a:t>בכירים, חניכים, סגל ומפקד </a:t>
            </a:r>
            <a:r>
              <a:rPr lang="he-IL" sz="1600" dirty="0" err="1">
                <a:solidFill>
                  <a:schemeClr val="accent1">
                    <a:lumMod val="75000"/>
                  </a:schemeClr>
                </a:solidFill>
                <a:latin typeface="David" panose="020E0502060401010101" pitchFamily="34" charset="-79"/>
                <a:cs typeface="David" panose="020E0502060401010101" pitchFamily="34" charset="-79"/>
              </a:rPr>
              <a:t>המב"ל</a:t>
            </a:r>
            <a:r>
              <a:rPr lang="he-IL" sz="1600" dirty="0">
                <a:solidFill>
                  <a:schemeClr val="accent1">
                    <a:lumMod val="75000"/>
                  </a:schemeClr>
                </a:solidFill>
                <a:latin typeface="David" panose="020E0502060401010101" pitchFamily="34" charset="-79"/>
                <a:cs typeface="David" panose="020E0502060401010101" pitchFamily="34" charset="-79"/>
              </a:rPr>
              <a:t>, התנסויות ועוד ללמידה על מנהיגות והובלת שינוי</a:t>
            </a:r>
          </a:p>
          <a:p>
            <a:pPr>
              <a:lnSpc>
                <a:spcPct val="100000"/>
              </a:lnSpc>
              <a:buClr>
                <a:schemeClr val="accent1"/>
              </a:buClr>
              <a:buSzPct val="100000"/>
              <a:defRPr/>
            </a:pPr>
            <a:r>
              <a:rPr lang="he-IL" sz="1600" dirty="0">
                <a:solidFill>
                  <a:schemeClr val="accent1">
                    <a:lumMod val="75000"/>
                  </a:schemeClr>
                </a:solidFill>
                <a:latin typeface="David" panose="020E0502060401010101" pitchFamily="34" charset="-79"/>
                <a:cs typeface="David" panose="020E0502060401010101" pitchFamily="34" charset="-79"/>
              </a:rPr>
              <a:t>קשר הדוק ללימודי אסטרטגיה</a:t>
            </a:r>
          </a:p>
          <a:p>
            <a:pPr marL="0" indent="0">
              <a:lnSpc>
                <a:spcPct val="150000"/>
              </a:lnSpc>
              <a:buClr>
                <a:schemeClr val="accent1"/>
              </a:buClr>
              <a:buSzPct val="100000"/>
              <a:buNone/>
              <a:defRPr/>
            </a:pPr>
            <a:r>
              <a:rPr lang="he-IL" sz="1800" b="1" dirty="0">
                <a:solidFill>
                  <a:schemeClr val="accent1">
                    <a:lumMod val="75000"/>
                  </a:schemeClr>
                </a:solidFill>
                <a:latin typeface="David" panose="020E0502060401010101" pitchFamily="34" charset="-79"/>
                <a:cs typeface="David" panose="020E0502060401010101" pitchFamily="34" charset="-79"/>
              </a:rPr>
              <a:t>תכולה מרכזית:</a:t>
            </a:r>
          </a:p>
          <a:p>
            <a:pPr marL="0" indent="0">
              <a:lnSpc>
                <a:spcPct val="150000"/>
              </a:lnSpc>
              <a:buClr>
                <a:schemeClr val="accent1"/>
              </a:buClr>
              <a:buSzPct val="100000"/>
              <a:buNone/>
              <a:defRPr/>
            </a:pPr>
            <a:endParaRPr lang="he-IL" sz="1800" dirty="0">
              <a:solidFill>
                <a:schemeClr val="accent1">
                  <a:lumMod val="75000"/>
                </a:schemeClr>
              </a:solidFill>
              <a:latin typeface="David" panose="020E0502060401010101" pitchFamily="34" charset="-79"/>
              <a:cs typeface="David" panose="020E0502060401010101" pitchFamily="34" charset="-79"/>
            </a:endParaRPr>
          </a:p>
          <a:p>
            <a:pPr>
              <a:lnSpc>
                <a:spcPct val="100000"/>
              </a:lnSpc>
              <a:buClr>
                <a:schemeClr val="accent1"/>
              </a:buClr>
              <a:buSzPct val="100000"/>
              <a:defRPr/>
            </a:pPr>
            <a:endParaRPr lang="he-IL" sz="1800" b="1" dirty="0">
              <a:solidFill>
                <a:schemeClr val="accent1">
                  <a:lumMod val="75000"/>
                </a:schemeClr>
              </a:solidFill>
              <a:latin typeface="David" panose="020E0502060401010101" pitchFamily="34" charset="-79"/>
              <a:cs typeface="David" panose="020E0502060401010101" pitchFamily="34" charset="-79"/>
            </a:endParaRPr>
          </a:p>
          <a:p>
            <a:pPr>
              <a:lnSpc>
                <a:spcPct val="100000"/>
              </a:lnSpc>
              <a:buClr>
                <a:schemeClr val="accent1"/>
              </a:buClr>
              <a:buSzPct val="100000"/>
              <a:defRPr/>
            </a:pPr>
            <a:endParaRPr lang="he-IL" sz="1800" b="1" dirty="0">
              <a:solidFill>
                <a:schemeClr val="accent1">
                  <a:lumMod val="75000"/>
                </a:schemeClr>
              </a:solidFill>
              <a:latin typeface="David" panose="020E0502060401010101" pitchFamily="34" charset="-79"/>
              <a:cs typeface="David" panose="020E0502060401010101" pitchFamily="34" charset="-79"/>
            </a:endParaRPr>
          </a:p>
          <a:p>
            <a:pPr>
              <a:lnSpc>
                <a:spcPct val="100000"/>
              </a:lnSpc>
              <a:buClr>
                <a:schemeClr val="accent1"/>
              </a:buClr>
              <a:buSzPct val="100000"/>
              <a:defRPr/>
            </a:pPr>
            <a:endParaRPr lang="he-IL" sz="1800" b="1" dirty="0">
              <a:solidFill>
                <a:schemeClr val="accent1">
                  <a:lumMod val="75000"/>
                </a:schemeClr>
              </a:solidFill>
              <a:latin typeface="David" panose="020E0502060401010101" pitchFamily="34" charset="-79"/>
              <a:cs typeface="David" panose="020E0502060401010101" pitchFamily="34" charset="-79"/>
            </a:endParaRPr>
          </a:p>
          <a:p>
            <a:pPr>
              <a:lnSpc>
                <a:spcPct val="150000"/>
              </a:lnSpc>
              <a:buClr>
                <a:schemeClr val="accent1">
                  <a:lumMod val="50000"/>
                </a:schemeClr>
              </a:buClr>
              <a:buSzPct val="100000"/>
              <a:defRPr/>
            </a:pPr>
            <a:endParaRPr lang="he-IL" sz="1800" dirty="0">
              <a:latin typeface="David" panose="020E0502060401010101" pitchFamily="34" charset="-79"/>
              <a:cs typeface="David" panose="020E0502060401010101" pitchFamily="34" charset="-79"/>
            </a:endParaRPr>
          </a:p>
          <a:p>
            <a:pPr>
              <a:lnSpc>
                <a:spcPct val="150000"/>
              </a:lnSpc>
              <a:buClr>
                <a:schemeClr val="accent1">
                  <a:lumMod val="50000"/>
                </a:schemeClr>
              </a:buClr>
              <a:buSzPct val="100000"/>
              <a:defRPr/>
            </a:pPr>
            <a:endParaRPr lang="he-IL" sz="1800" dirty="0">
              <a:latin typeface="David" panose="020E0502060401010101" pitchFamily="34" charset="-79"/>
              <a:cs typeface="David" panose="020E0502060401010101" pitchFamily="34" charset="-79"/>
            </a:endParaRPr>
          </a:p>
          <a:p>
            <a:pPr marL="0" indent="0">
              <a:lnSpc>
                <a:spcPct val="150000"/>
              </a:lnSpc>
              <a:buClr>
                <a:schemeClr val="accent1">
                  <a:lumMod val="50000"/>
                </a:schemeClr>
              </a:buClr>
              <a:buSzPct val="100000"/>
              <a:buFont typeface="Arial" panose="020B0604020202020204" pitchFamily="34" charset="0"/>
              <a:buNone/>
              <a:defRPr/>
            </a:pPr>
            <a:endParaRPr lang="he-IL" sz="2400" b="1" dirty="0">
              <a:latin typeface="David" panose="020E0502060401010101" pitchFamily="34" charset="-79"/>
              <a:cs typeface="David" panose="020E0502060401010101" pitchFamily="34" charset="-79"/>
            </a:endParaRPr>
          </a:p>
          <a:p>
            <a:pPr marL="0" indent="0">
              <a:lnSpc>
                <a:spcPct val="200000"/>
              </a:lnSpc>
              <a:buClr>
                <a:schemeClr val="accent1">
                  <a:lumMod val="50000"/>
                </a:schemeClr>
              </a:buClr>
              <a:buSzPct val="100000"/>
              <a:buFont typeface="Arial" panose="020B0604020202020204" pitchFamily="34" charset="0"/>
              <a:buNone/>
              <a:defRPr/>
            </a:pPr>
            <a:endParaRPr lang="he-IL" sz="2400" dirty="0">
              <a:latin typeface="David" panose="020E0502060401010101" pitchFamily="34" charset="-79"/>
              <a:cs typeface="David" panose="020E0502060401010101" pitchFamily="34" charset="-79"/>
            </a:endParaRPr>
          </a:p>
          <a:p>
            <a:pPr marL="0" indent="0">
              <a:lnSpc>
                <a:spcPct val="200000"/>
              </a:lnSpc>
              <a:buClr>
                <a:schemeClr val="accent1">
                  <a:lumMod val="50000"/>
                </a:schemeClr>
              </a:buClr>
              <a:buSzPct val="100000"/>
              <a:buFont typeface="Arial" panose="020B0604020202020204" pitchFamily="34" charset="0"/>
              <a:buNone/>
              <a:defRPr/>
            </a:pPr>
            <a:endParaRPr lang="he-IL" sz="2400" dirty="0">
              <a:latin typeface="David" panose="020E0502060401010101" pitchFamily="34" charset="-79"/>
              <a:cs typeface="David" panose="020E0502060401010101" pitchFamily="34" charset="-79"/>
            </a:endParaRPr>
          </a:p>
          <a:p>
            <a:pPr marL="0" indent="0">
              <a:lnSpc>
                <a:spcPct val="200000"/>
              </a:lnSpc>
              <a:buClr>
                <a:schemeClr val="accent1">
                  <a:lumMod val="50000"/>
                </a:schemeClr>
              </a:buClr>
              <a:buSzPct val="100000"/>
              <a:buFont typeface="Arial" panose="020B0604020202020204" pitchFamily="34" charset="0"/>
              <a:buNone/>
              <a:defRPr/>
            </a:pPr>
            <a:endParaRPr lang="he-IL" sz="2400" dirty="0">
              <a:latin typeface="David" panose="020E0502060401010101" pitchFamily="34" charset="-79"/>
              <a:cs typeface="David" panose="020E0502060401010101" pitchFamily="34" charset="-79"/>
            </a:endParaRPr>
          </a:p>
          <a:p>
            <a:pPr marL="319088" lvl="1" indent="-319088">
              <a:lnSpc>
                <a:spcPct val="150000"/>
              </a:lnSpc>
              <a:spcBef>
                <a:spcPts val="700"/>
              </a:spcBef>
              <a:buClr>
                <a:schemeClr val="accent1">
                  <a:lumMod val="50000"/>
                </a:schemeClr>
              </a:buClr>
              <a:buSzPct val="100000"/>
              <a:defRPr/>
            </a:pPr>
            <a:endParaRPr lang="he-IL" sz="1800" dirty="0">
              <a:latin typeface="David" panose="020E0502060401010101" pitchFamily="34" charset="-79"/>
              <a:cs typeface="David" panose="020E0502060401010101" pitchFamily="34" charset="-79"/>
            </a:endParaRPr>
          </a:p>
          <a:p>
            <a:pPr>
              <a:lnSpc>
                <a:spcPct val="150000"/>
              </a:lnSpc>
              <a:buClr>
                <a:schemeClr val="accent1">
                  <a:lumMod val="50000"/>
                </a:schemeClr>
              </a:buClr>
              <a:buSzPct val="100000"/>
              <a:defRPr/>
            </a:pPr>
            <a:endParaRPr lang="he-IL" sz="1800" dirty="0">
              <a:latin typeface="David" panose="020E0502060401010101" pitchFamily="34" charset="-79"/>
              <a:cs typeface="David" panose="020E0502060401010101" pitchFamily="34" charset="-79"/>
            </a:endParaRPr>
          </a:p>
          <a:p>
            <a:pPr>
              <a:lnSpc>
                <a:spcPct val="150000"/>
              </a:lnSpc>
              <a:buClr>
                <a:schemeClr val="accent1">
                  <a:lumMod val="50000"/>
                </a:schemeClr>
              </a:buClr>
              <a:buSzPct val="100000"/>
              <a:defRPr/>
            </a:pPr>
            <a:endParaRPr lang="he-IL" sz="1800" dirty="0">
              <a:latin typeface="David" panose="020E0502060401010101" pitchFamily="34" charset="-79"/>
              <a:cs typeface="David" panose="020E0502060401010101" pitchFamily="34" charset="-79"/>
            </a:endParaRPr>
          </a:p>
        </p:txBody>
      </p:sp>
      <p:sp>
        <p:nvSpPr>
          <p:cNvPr id="8" name="מלבן: פינות מעוגלות 7"/>
          <p:cNvSpPr/>
          <p:nvPr/>
        </p:nvSpPr>
        <p:spPr>
          <a:xfrm>
            <a:off x="5845484" y="5690168"/>
            <a:ext cx="1500014" cy="396000"/>
          </a:xfrm>
          <a:prstGeom prst="roundRect">
            <a:avLst/>
          </a:prstGeom>
          <a:solidFill>
            <a:schemeClr val="accent2">
              <a:lumMod val="60000"/>
              <a:lumOff val="40000"/>
            </a:schemeClr>
          </a:solidFill>
          <a:ln>
            <a:solidFill>
              <a:schemeClr val="bg1"/>
            </a:solidFill>
          </a:ln>
          <a:effectLst/>
          <a:scene3d>
            <a:camera prst="orthographicFront">
              <a:rot lat="0" lon="0" rev="0"/>
            </a:camera>
            <a:lightRig rig="contrasting" dir="t">
              <a:rot lat="0" lon="0" rev="7800000"/>
            </a:lightRig>
          </a:scene3d>
          <a:sp3d>
            <a:bevelT w="139700" h="139700"/>
          </a:sp3d>
        </p:spPr>
        <p:style>
          <a:lnRef idx="0">
            <a:schemeClr val="accent5"/>
          </a:lnRef>
          <a:fillRef idx="3">
            <a:schemeClr val="accent5"/>
          </a:fillRef>
          <a:effectRef idx="3">
            <a:schemeClr val="accent5"/>
          </a:effectRef>
          <a:fontRef idx="minor">
            <a:schemeClr val="lt1"/>
          </a:fontRef>
        </p:style>
        <p:txBody>
          <a:bodyPr lIns="36000" tIns="36000" rIns="36000" bIns="36000" rtlCol="1" anchor="ctr"/>
          <a:lstStyle/>
          <a:p>
            <a:pPr algn="ctr"/>
            <a:r>
              <a:rPr lang="he-IL" sz="1400" b="1" dirty="0">
                <a:solidFill>
                  <a:schemeClr val="bg1"/>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אסטרטגיה</a:t>
            </a:r>
            <a:br>
              <a:rPr lang="en-US" sz="1400" b="1" dirty="0">
                <a:solidFill>
                  <a:schemeClr val="bg1"/>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br>
            <a:r>
              <a:rPr lang="en-US" sz="1400" b="1" dirty="0">
                <a:solidFill>
                  <a:schemeClr val="bg1"/>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 </a:t>
            </a:r>
            <a:r>
              <a:rPr lang="he-IL" sz="1400" b="1" dirty="0">
                <a:solidFill>
                  <a:schemeClr val="bg1"/>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ב' (5</a:t>
            </a:r>
            <a:r>
              <a:rPr lang="en-US" sz="1400" b="1" dirty="0">
                <a:solidFill>
                  <a:schemeClr val="bg1"/>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a:t>
            </a:r>
            <a:r>
              <a:rPr lang="he-IL" sz="1400" b="1" dirty="0">
                <a:solidFill>
                  <a:schemeClr val="bg1"/>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4)</a:t>
            </a:r>
          </a:p>
        </p:txBody>
      </p:sp>
      <p:pic>
        <p:nvPicPr>
          <p:cNvPr id="5" name="תמונה 4"/>
          <p:cNvPicPr>
            <a:picLocks noChangeAspect="1"/>
          </p:cNvPicPr>
          <p:nvPr/>
        </p:nvPicPr>
        <p:blipFill rotWithShape="1">
          <a:blip r:embed="rId2"/>
          <a:srcRect l="4570" t="30632" r="9726" b="61536"/>
          <a:stretch/>
        </p:blipFill>
        <p:spPr>
          <a:xfrm>
            <a:off x="148856" y="6164825"/>
            <a:ext cx="9271590" cy="601211"/>
          </a:xfrm>
          <a:prstGeom prst="rect">
            <a:avLst/>
          </a:prstGeom>
        </p:spPr>
      </p:pic>
    </p:spTree>
    <p:extLst>
      <p:ext uri="{BB962C8B-B14F-4D97-AF65-F5344CB8AC3E}">
        <p14:creationId xmlns:p14="http://schemas.microsoft.com/office/powerpoint/2010/main" val="246813539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idx="4294967295"/>
          </p:nvPr>
        </p:nvSpPr>
        <p:spPr>
          <a:xfrm>
            <a:off x="877528" y="186327"/>
            <a:ext cx="10515600" cy="1325563"/>
          </a:xfrm>
        </p:spPr>
        <p:txBody>
          <a:bodyPr>
            <a:normAutofit/>
          </a:bodyPr>
          <a:lstStyle/>
          <a:p>
            <a:pPr algn="ctr"/>
            <a:r>
              <a:rPr lang="he-IL"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אשכול גרעין לאומי-ערכי</a:t>
            </a:r>
            <a:endParaRPr lang="he-IL" sz="36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4" name="מציין מיקום תוכן 4"/>
          <p:cNvSpPr txBox="1">
            <a:spLocks/>
          </p:cNvSpPr>
          <p:nvPr/>
        </p:nvSpPr>
        <p:spPr>
          <a:xfrm>
            <a:off x="924231" y="1452897"/>
            <a:ext cx="10373031" cy="4633271"/>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Clr>
                <a:schemeClr val="accent1"/>
              </a:buClr>
              <a:buSzPct val="100000"/>
              <a:buNone/>
              <a:defRPr/>
            </a:pPr>
            <a:r>
              <a:rPr lang="he-IL" sz="1800" b="1" dirty="0">
                <a:solidFill>
                  <a:schemeClr val="accent1">
                    <a:lumMod val="75000"/>
                  </a:schemeClr>
                </a:solidFill>
                <a:latin typeface="David" panose="020E0502060401010101" pitchFamily="34" charset="-79"/>
                <a:cs typeface="David" panose="020E0502060401010101" pitchFamily="34" charset="-79"/>
              </a:rPr>
              <a:t>מטרות:</a:t>
            </a:r>
          </a:p>
          <a:p>
            <a:pPr marL="342900" indent="-342900">
              <a:lnSpc>
                <a:spcPct val="100000"/>
              </a:lnSpc>
              <a:buClr>
                <a:schemeClr val="accent1"/>
              </a:buClr>
              <a:buSzPct val="100000"/>
              <a:buFont typeface="+mj-lt"/>
              <a:buAutoNum type="arabicPeriod"/>
              <a:defRPr/>
            </a:pPr>
            <a:r>
              <a:rPr lang="he-IL" sz="1600" dirty="0">
                <a:solidFill>
                  <a:schemeClr val="accent1">
                    <a:lumMod val="75000"/>
                  </a:schemeClr>
                </a:solidFill>
                <a:latin typeface="David" panose="020E0502060401010101" pitchFamily="34" charset="-79"/>
                <a:cs typeface="David" panose="020E0502060401010101" pitchFamily="34" charset="-79"/>
              </a:rPr>
              <a:t>לימוד </a:t>
            </a:r>
            <a:r>
              <a:rPr lang="he-IL" sz="1600" b="1" dirty="0">
                <a:solidFill>
                  <a:schemeClr val="accent1">
                    <a:lumMod val="75000"/>
                  </a:schemeClr>
                </a:solidFill>
                <a:latin typeface="David" panose="020E0502060401010101" pitchFamily="34" charset="-79"/>
                <a:cs typeface="David" panose="020E0502060401010101" pitchFamily="34" charset="-79"/>
              </a:rPr>
              <a:t>ייחודה של מדינת ישראל והעם היהודי </a:t>
            </a:r>
            <a:r>
              <a:rPr lang="he-IL" sz="1600" dirty="0">
                <a:solidFill>
                  <a:schemeClr val="accent1">
                    <a:lumMod val="75000"/>
                  </a:schemeClr>
                </a:solidFill>
                <a:latin typeface="David" panose="020E0502060401010101" pitchFamily="34" charset="-79"/>
                <a:cs typeface="David" panose="020E0502060401010101" pitchFamily="34" charset="-79"/>
              </a:rPr>
              <a:t>('לשם מה') </a:t>
            </a:r>
            <a:r>
              <a:rPr lang="he-IL" sz="1600" b="1" dirty="0">
                <a:solidFill>
                  <a:schemeClr val="accent1">
                    <a:lumMod val="75000"/>
                  </a:schemeClr>
                </a:solidFill>
                <a:latin typeface="David" panose="020E0502060401010101" pitchFamily="34" charset="-79"/>
                <a:cs typeface="David" panose="020E0502060401010101" pitchFamily="34" charset="-79"/>
              </a:rPr>
              <a:t>וגיבוש תחושת אחריות לאומית</a:t>
            </a:r>
          </a:p>
          <a:p>
            <a:pPr marL="342900" indent="-342900">
              <a:lnSpc>
                <a:spcPct val="100000"/>
              </a:lnSpc>
              <a:buClr>
                <a:schemeClr val="accent1"/>
              </a:buClr>
              <a:buSzPct val="100000"/>
              <a:buFont typeface="+mj-lt"/>
              <a:buAutoNum type="arabicPeriod"/>
              <a:defRPr/>
            </a:pPr>
            <a:r>
              <a:rPr lang="he-IL" sz="1600" dirty="0">
                <a:solidFill>
                  <a:schemeClr val="accent1">
                    <a:lumMod val="75000"/>
                  </a:schemeClr>
                </a:solidFill>
                <a:latin typeface="David" panose="020E0502060401010101" pitchFamily="34" charset="-79"/>
                <a:cs typeface="David" panose="020E0502060401010101" pitchFamily="34" charset="-79"/>
              </a:rPr>
              <a:t>גיבוש  </a:t>
            </a:r>
            <a:r>
              <a:rPr lang="he-IL" sz="1600" b="1" dirty="0">
                <a:solidFill>
                  <a:schemeClr val="accent1">
                    <a:lumMod val="75000"/>
                  </a:schemeClr>
                </a:solidFill>
                <a:latin typeface="David" panose="020E0502060401010101" pitchFamily="34" charset="-79"/>
                <a:cs typeface="David" panose="020E0502060401010101" pitchFamily="34" charset="-79"/>
              </a:rPr>
              <a:t>מצפן על לאומי לבכיר </a:t>
            </a:r>
            <a:r>
              <a:rPr lang="he-IL" sz="1600" dirty="0">
                <a:solidFill>
                  <a:schemeClr val="accent1">
                    <a:lumMod val="75000"/>
                  </a:schemeClr>
                </a:solidFill>
                <a:latin typeface="David" panose="020E0502060401010101" pitchFamily="34" charset="-79"/>
                <a:cs typeface="David" panose="020E0502060401010101" pitchFamily="34" charset="-79"/>
              </a:rPr>
              <a:t>ויכולת לתת פתרון לסוגיית ביטחון לאומי תוך שקלול המימדים רוחניים, תרבותיים יחד עם אלו הכרוכים בהפעלת </a:t>
            </a:r>
            <a:r>
              <a:rPr lang="he-IL" sz="1600" dirty="0" err="1">
                <a:solidFill>
                  <a:schemeClr val="accent1">
                    <a:lumMod val="75000"/>
                  </a:schemeClr>
                </a:solidFill>
                <a:latin typeface="David" panose="020E0502060401010101" pitchFamily="34" charset="-79"/>
                <a:cs typeface="David" panose="020E0502060401010101" pitchFamily="34" charset="-79"/>
              </a:rPr>
              <a:t>כח</a:t>
            </a:r>
            <a:r>
              <a:rPr lang="he-IL" sz="1600" dirty="0">
                <a:solidFill>
                  <a:schemeClr val="accent1">
                    <a:lumMod val="75000"/>
                  </a:schemeClr>
                </a:solidFill>
                <a:latin typeface="David" panose="020E0502060401010101" pitchFamily="34" charset="-79"/>
                <a:cs typeface="David" panose="020E0502060401010101" pitchFamily="34" charset="-79"/>
              </a:rPr>
              <a:t> ומשאבים שונים, מתוך הבנת תכלית קיום החברה הישראלית ובראייה ארוכת טווח.</a:t>
            </a:r>
          </a:p>
          <a:p>
            <a:pPr marL="342900" indent="-342900">
              <a:lnSpc>
                <a:spcPct val="100000"/>
              </a:lnSpc>
              <a:buClr>
                <a:schemeClr val="accent1"/>
              </a:buClr>
              <a:buSzPct val="100000"/>
              <a:buFont typeface="+mj-lt"/>
              <a:buAutoNum type="arabicPeriod"/>
              <a:defRPr/>
            </a:pPr>
            <a:endParaRPr lang="he-IL" sz="1600" dirty="0">
              <a:solidFill>
                <a:schemeClr val="accent1">
                  <a:lumMod val="75000"/>
                </a:schemeClr>
              </a:solidFill>
              <a:latin typeface="David" panose="020E0502060401010101" pitchFamily="34" charset="-79"/>
              <a:cs typeface="David" panose="020E0502060401010101" pitchFamily="34" charset="-79"/>
            </a:endParaRPr>
          </a:p>
          <a:p>
            <a:pPr marL="0" indent="0">
              <a:lnSpc>
                <a:spcPct val="150000"/>
              </a:lnSpc>
              <a:buClr>
                <a:schemeClr val="accent1"/>
              </a:buClr>
              <a:buSzPct val="100000"/>
              <a:buNone/>
              <a:defRPr/>
            </a:pPr>
            <a:r>
              <a:rPr lang="he-IL" sz="1800" b="1" dirty="0">
                <a:solidFill>
                  <a:schemeClr val="accent1">
                    <a:lumMod val="75000"/>
                  </a:schemeClr>
                </a:solidFill>
                <a:latin typeface="David" panose="020E0502060401010101" pitchFamily="34" charset="-79"/>
                <a:cs typeface="David" panose="020E0502060401010101" pitchFamily="34" charset="-79"/>
              </a:rPr>
              <a:t>רציונל מארגן:</a:t>
            </a:r>
          </a:p>
          <a:p>
            <a:pPr>
              <a:lnSpc>
                <a:spcPct val="100000"/>
              </a:lnSpc>
              <a:buClr>
                <a:schemeClr val="accent1"/>
              </a:buClr>
              <a:buSzPct val="100000"/>
              <a:defRPr/>
            </a:pPr>
            <a:r>
              <a:rPr lang="he-IL" sz="1600" b="1" dirty="0">
                <a:solidFill>
                  <a:schemeClr val="accent1">
                    <a:lumMod val="75000"/>
                  </a:schemeClr>
                </a:solidFill>
                <a:latin typeface="David" panose="020E0502060401010101" pitchFamily="34" charset="-79"/>
                <a:cs typeface="David" panose="020E0502060401010101" pitchFamily="34" charset="-79"/>
              </a:rPr>
              <a:t>'פתיחה חזקה' </a:t>
            </a:r>
            <a:r>
              <a:rPr lang="he-IL" sz="1600" dirty="0">
                <a:solidFill>
                  <a:schemeClr val="accent1">
                    <a:lumMod val="75000"/>
                  </a:schemeClr>
                </a:solidFill>
                <a:latin typeface="David" panose="020E0502060401010101" pitchFamily="34" charset="-79"/>
                <a:cs typeface="David" panose="020E0502060401010101" pitchFamily="34" charset="-79"/>
              </a:rPr>
              <a:t>עם הנושא בתחילת הקורס </a:t>
            </a:r>
            <a:r>
              <a:rPr lang="he-IL" sz="1600" b="1" dirty="0">
                <a:solidFill>
                  <a:schemeClr val="accent1">
                    <a:lumMod val="75000"/>
                  </a:schemeClr>
                </a:solidFill>
                <a:latin typeface="David" panose="020E0502060401010101" pitchFamily="34" charset="-79"/>
                <a:cs typeface="David" panose="020E0502060401010101" pitchFamily="34" charset="-79"/>
              </a:rPr>
              <a:t>ויצירת קונטקסט </a:t>
            </a:r>
            <a:r>
              <a:rPr lang="he-IL" sz="1600" dirty="0">
                <a:solidFill>
                  <a:schemeClr val="accent1">
                    <a:lumMod val="75000"/>
                  </a:schemeClr>
                </a:solidFill>
                <a:latin typeface="David" panose="020E0502060401010101" pitchFamily="34" charset="-79"/>
                <a:cs typeface="David" panose="020E0502060401010101" pitchFamily="34" charset="-79"/>
              </a:rPr>
              <a:t>לניתוח התכנים הנלמדים במהלך הקורס</a:t>
            </a:r>
          </a:p>
          <a:p>
            <a:pPr marL="0" indent="0">
              <a:lnSpc>
                <a:spcPct val="150000"/>
              </a:lnSpc>
              <a:buClr>
                <a:schemeClr val="accent1"/>
              </a:buClr>
              <a:buSzPct val="100000"/>
              <a:buNone/>
              <a:defRPr/>
            </a:pPr>
            <a:endParaRPr lang="he-IL" sz="1800" b="1" dirty="0">
              <a:solidFill>
                <a:schemeClr val="accent1">
                  <a:lumMod val="75000"/>
                </a:schemeClr>
              </a:solidFill>
              <a:latin typeface="David" panose="020E0502060401010101" pitchFamily="34" charset="-79"/>
              <a:cs typeface="David" panose="020E0502060401010101" pitchFamily="34" charset="-79"/>
            </a:endParaRPr>
          </a:p>
          <a:p>
            <a:pPr marL="0" indent="0">
              <a:lnSpc>
                <a:spcPct val="150000"/>
              </a:lnSpc>
              <a:buClr>
                <a:schemeClr val="accent1"/>
              </a:buClr>
              <a:buSzPct val="100000"/>
              <a:buNone/>
              <a:defRPr/>
            </a:pPr>
            <a:r>
              <a:rPr lang="he-IL" sz="1800" b="1" dirty="0">
                <a:solidFill>
                  <a:schemeClr val="accent1">
                    <a:lumMod val="75000"/>
                  </a:schemeClr>
                </a:solidFill>
                <a:latin typeface="David" panose="020E0502060401010101" pitchFamily="34" charset="-79"/>
                <a:cs typeface="David" panose="020E0502060401010101" pitchFamily="34" charset="-79"/>
              </a:rPr>
              <a:t>תכולה מרכזית:</a:t>
            </a:r>
          </a:p>
          <a:p>
            <a:pPr marL="0" indent="0">
              <a:lnSpc>
                <a:spcPct val="150000"/>
              </a:lnSpc>
              <a:buClr>
                <a:schemeClr val="accent1"/>
              </a:buClr>
              <a:buSzPct val="100000"/>
              <a:buNone/>
              <a:defRPr/>
            </a:pPr>
            <a:endParaRPr lang="he-IL" sz="1800" dirty="0">
              <a:solidFill>
                <a:schemeClr val="accent1">
                  <a:lumMod val="75000"/>
                </a:schemeClr>
              </a:solidFill>
              <a:latin typeface="David" panose="020E0502060401010101" pitchFamily="34" charset="-79"/>
              <a:cs typeface="David" panose="020E0502060401010101" pitchFamily="34" charset="-79"/>
            </a:endParaRPr>
          </a:p>
          <a:p>
            <a:pPr>
              <a:lnSpc>
                <a:spcPct val="100000"/>
              </a:lnSpc>
              <a:buClr>
                <a:schemeClr val="accent1"/>
              </a:buClr>
              <a:buSzPct val="100000"/>
              <a:defRPr/>
            </a:pPr>
            <a:endParaRPr lang="he-IL" sz="1800" b="1" dirty="0">
              <a:solidFill>
                <a:schemeClr val="accent1">
                  <a:lumMod val="75000"/>
                </a:schemeClr>
              </a:solidFill>
              <a:latin typeface="David" panose="020E0502060401010101" pitchFamily="34" charset="-79"/>
              <a:cs typeface="David" panose="020E0502060401010101" pitchFamily="34" charset="-79"/>
            </a:endParaRPr>
          </a:p>
          <a:p>
            <a:pPr>
              <a:lnSpc>
                <a:spcPct val="100000"/>
              </a:lnSpc>
              <a:buClr>
                <a:schemeClr val="accent1"/>
              </a:buClr>
              <a:buSzPct val="100000"/>
              <a:defRPr/>
            </a:pPr>
            <a:endParaRPr lang="he-IL" sz="1800" b="1" dirty="0">
              <a:solidFill>
                <a:schemeClr val="accent1">
                  <a:lumMod val="75000"/>
                </a:schemeClr>
              </a:solidFill>
              <a:latin typeface="David" panose="020E0502060401010101" pitchFamily="34" charset="-79"/>
              <a:cs typeface="David" panose="020E0502060401010101" pitchFamily="34" charset="-79"/>
            </a:endParaRPr>
          </a:p>
          <a:p>
            <a:pPr>
              <a:lnSpc>
                <a:spcPct val="100000"/>
              </a:lnSpc>
              <a:buClr>
                <a:schemeClr val="accent1"/>
              </a:buClr>
              <a:buSzPct val="100000"/>
              <a:defRPr/>
            </a:pPr>
            <a:endParaRPr lang="he-IL" sz="1800" b="1" dirty="0">
              <a:solidFill>
                <a:schemeClr val="accent1">
                  <a:lumMod val="75000"/>
                </a:schemeClr>
              </a:solidFill>
              <a:latin typeface="David" panose="020E0502060401010101" pitchFamily="34" charset="-79"/>
              <a:cs typeface="David" panose="020E0502060401010101" pitchFamily="34" charset="-79"/>
            </a:endParaRPr>
          </a:p>
          <a:p>
            <a:pPr>
              <a:lnSpc>
                <a:spcPct val="150000"/>
              </a:lnSpc>
              <a:buClr>
                <a:schemeClr val="accent1">
                  <a:lumMod val="50000"/>
                </a:schemeClr>
              </a:buClr>
              <a:buSzPct val="100000"/>
              <a:defRPr/>
            </a:pPr>
            <a:endParaRPr lang="he-IL" sz="1800" dirty="0">
              <a:latin typeface="David" panose="020E0502060401010101" pitchFamily="34" charset="-79"/>
              <a:cs typeface="David" panose="020E0502060401010101" pitchFamily="34" charset="-79"/>
            </a:endParaRPr>
          </a:p>
          <a:p>
            <a:pPr>
              <a:lnSpc>
                <a:spcPct val="150000"/>
              </a:lnSpc>
              <a:buClr>
                <a:schemeClr val="accent1">
                  <a:lumMod val="50000"/>
                </a:schemeClr>
              </a:buClr>
              <a:buSzPct val="100000"/>
              <a:defRPr/>
            </a:pPr>
            <a:endParaRPr lang="he-IL" sz="1800" dirty="0">
              <a:latin typeface="David" panose="020E0502060401010101" pitchFamily="34" charset="-79"/>
              <a:cs typeface="David" panose="020E0502060401010101" pitchFamily="34" charset="-79"/>
            </a:endParaRPr>
          </a:p>
          <a:p>
            <a:pPr marL="0" indent="0">
              <a:lnSpc>
                <a:spcPct val="150000"/>
              </a:lnSpc>
              <a:buClr>
                <a:schemeClr val="accent1">
                  <a:lumMod val="50000"/>
                </a:schemeClr>
              </a:buClr>
              <a:buSzPct val="100000"/>
              <a:buFont typeface="Arial" panose="020B0604020202020204" pitchFamily="34" charset="0"/>
              <a:buNone/>
              <a:defRPr/>
            </a:pPr>
            <a:endParaRPr lang="he-IL" sz="2400" b="1" dirty="0">
              <a:latin typeface="David" panose="020E0502060401010101" pitchFamily="34" charset="-79"/>
              <a:cs typeface="David" panose="020E0502060401010101" pitchFamily="34" charset="-79"/>
            </a:endParaRPr>
          </a:p>
          <a:p>
            <a:pPr marL="0" indent="0">
              <a:lnSpc>
                <a:spcPct val="200000"/>
              </a:lnSpc>
              <a:buClr>
                <a:schemeClr val="accent1">
                  <a:lumMod val="50000"/>
                </a:schemeClr>
              </a:buClr>
              <a:buSzPct val="100000"/>
              <a:buFont typeface="Arial" panose="020B0604020202020204" pitchFamily="34" charset="0"/>
              <a:buNone/>
              <a:defRPr/>
            </a:pPr>
            <a:endParaRPr lang="he-IL" sz="2400" dirty="0">
              <a:latin typeface="David" panose="020E0502060401010101" pitchFamily="34" charset="-79"/>
              <a:cs typeface="David" panose="020E0502060401010101" pitchFamily="34" charset="-79"/>
            </a:endParaRPr>
          </a:p>
          <a:p>
            <a:pPr marL="0" indent="0">
              <a:lnSpc>
                <a:spcPct val="200000"/>
              </a:lnSpc>
              <a:buClr>
                <a:schemeClr val="accent1">
                  <a:lumMod val="50000"/>
                </a:schemeClr>
              </a:buClr>
              <a:buSzPct val="100000"/>
              <a:buFont typeface="Arial" panose="020B0604020202020204" pitchFamily="34" charset="0"/>
              <a:buNone/>
              <a:defRPr/>
            </a:pPr>
            <a:endParaRPr lang="he-IL" sz="2400" dirty="0">
              <a:latin typeface="David" panose="020E0502060401010101" pitchFamily="34" charset="-79"/>
              <a:cs typeface="David" panose="020E0502060401010101" pitchFamily="34" charset="-79"/>
            </a:endParaRPr>
          </a:p>
          <a:p>
            <a:pPr marL="0" indent="0">
              <a:lnSpc>
                <a:spcPct val="200000"/>
              </a:lnSpc>
              <a:buClr>
                <a:schemeClr val="accent1">
                  <a:lumMod val="50000"/>
                </a:schemeClr>
              </a:buClr>
              <a:buSzPct val="100000"/>
              <a:buFont typeface="Arial" panose="020B0604020202020204" pitchFamily="34" charset="0"/>
              <a:buNone/>
              <a:defRPr/>
            </a:pPr>
            <a:endParaRPr lang="he-IL" sz="2400" dirty="0">
              <a:latin typeface="David" panose="020E0502060401010101" pitchFamily="34" charset="-79"/>
              <a:cs typeface="David" panose="020E0502060401010101" pitchFamily="34" charset="-79"/>
            </a:endParaRPr>
          </a:p>
          <a:p>
            <a:pPr marL="319088" lvl="1" indent="-319088">
              <a:lnSpc>
                <a:spcPct val="150000"/>
              </a:lnSpc>
              <a:spcBef>
                <a:spcPts val="700"/>
              </a:spcBef>
              <a:buClr>
                <a:schemeClr val="accent1">
                  <a:lumMod val="50000"/>
                </a:schemeClr>
              </a:buClr>
              <a:buSzPct val="100000"/>
              <a:defRPr/>
            </a:pPr>
            <a:endParaRPr lang="he-IL" sz="1800" dirty="0">
              <a:latin typeface="David" panose="020E0502060401010101" pitchFamily="34" charset="-79"/>
              <a:cs typeface="David" panose="020E0502060401010101" pitchFamily="34" charset="-79"/>
            </a:endParaRPr>
          </a:p>
          <a:p>
            <a:pPr>
              <a:lnSpc>
                <a:spcPct val="150000"/>
              </a:lnSpc>
              <a:buClr>
                <a:schemeClr val="accent1">
                  <a:lumMod val="50000"/>
                </a:schemeClr>
              </a:buClr>
              <a:buSzPct val="100000"/>
              <a:defRPr/>
            </a:pPr>
            <a:endParaRPr lang="he-IL" sz="1800" dirty="0">
              <a:latin typeface="David" panose="020E0502060401010101" pitchFamily="34" charset="-79"/>
              <a:cs typeface="David" panose="020E0502060401010101" pitchFamily="34" charset="-79"/>
            </a:endParaRPr>
          </a:p>
          <a:p>
            <a:pPr>
              <a:lnSpc>
                <a:spcPct val="150000"/>
              </a:lnSpc>
              <a:buClr>
                <a:schemeClr val="accent1">
                  <a:lumMod val="50000"/>
                </a:schemeClr>
              </a:buClr>
              <a:buSzPct val="100000"/>
              <a:defRPr/>
            </a:pPr>
            <a:endParaRPr lang="he-IL" sz="1800" dirty="0">
              <a:latin typeface="David" panose="020E0502060401010101" pitchFamily="34" charset="-79"/>
              <a:cs typeface="David" panose="020E0502060401010101" pitchFamily="34" charset="-79"/>
            </a:endParaRPr>
          </a:p>
        </p:txBody>
      </p:sp>
      <p:sp>
        <p:nvSpPr>
          <p:cNvPr id="9" name="מלבן: פינות מעוגלות 8"/>
          <p:cNvSpPr/>
          <p:nvPr/>
        </p:nvSpPr>
        <p:spPr>
          <a:xfrm>
            <a:off x="2178533" y="5464204"/>
            <a:ext cx="900000" cy="432000"/>
          </a:xfrm>
          <a:prstGeom prst="roundRect">
            <a:avLst/>
          </a:prstGeom>
          <a:solidFill>
            <a:schemeClr val="bg1">
              <a:lumMod val="65000"/>
            </a:schemeClr>
          </a:solidFill>
          <a:ln>
            <a:noFill/>
          </a:ln>
          <a:effectLst/>
          <a:scene3d>
            <a:camera prst="orthographicFront">
              <a:rot lat="0" lon="0" rev="0"/>
            </a:camera>
            <a:lightRig rig="contrasting" dir="t">
              <a:rot lat="0" lon="0" rev="7800000"/>
            </a:lightRig>
          </a:scene3d>
          <a:sp3d>
            <a:bevelT w="139700" h="139700"/>
          </a:sp3d>
        </p:spPr>
        <p:style>
          <a:lnRef idx="0">
            <a:schemeClr val="accent5"/>
          </a:lnRef>
          <a:fillRef idx="3">
            <a:schemeClr val="accent5"/>
          </a:fillRef>
          <a:effectRef idx="3">
            <a:schemeClr val="accent5"/>
          </a:effectRef>
          <a:fontRef idx="minor">
            <a:schemeClr val="lt1"/>
          </a:fontRef>
        </p:style>
        <p:txBody>
          <a:bodyPr lIns="0" tIns="36000" rIns="0" bIns="36000" rtlCol="1" anchor="ctr"/>
          <a:lstStyle/>
          <a:p>
            <a:pPr algn="ctr"/>
            <a:r>
              <a:rPr lang="he-IL" sz="1400" b="1" dirty="0">
                <a:solidFill>
                  <a:schemeClr val="bg1"/>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המפעל הציוני</a:t>
            </a:r>
          </a:p>
        </p:txBody>
      </p:sp>
    </p:spTree>
    <p:extLst>
      <p:ext uri="{BB962C8B-B14F-4D97-AF65-F5344CB8AC3E}">
        <p14:creationId xmlns:p14="http://schemas.microsoft.com/office/powerpoint/2010/main" val="107859518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idx="4294967295"/>
          </p:nvPr>
        </p:nvSpPr>
        <p:spPr>
          <a:xfrm>
            <a:off x="877528" y="186327"/>
            <a:ext cx="10515600" cy="1325563"/>
          </a:xfrm>
        </p:spPr>
        <p:txBody>
          <a:bodyPr>
            <a:normAutofit/>
          </a:bodyPr>
          <a:lstStyle/>
          <a:p>
            <a:pPr algn="ctr"/>
            <a:r>
              <a:rPr lang="he-IL"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עקרונות פריסת גרף מ"ה</a:t>
            </a:r>
            <a:endParaRPr lang="he-IL" sz="36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4" name="מציין מיקום תוכן 4"/>
          <p:cNvSpPr txBox="1">
            <a:spLocks/>
          </p:cNvSpPr>
          <p:nvPr/>
        </p:nvSpPr>
        <p:spPr>
          <a:xfrm>
            <a:off x="924231" y="1452897"/>
            <a:ext cx="10373031" cy="5292031"/>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buClr>
                <a:schemeClr val="accent1"/>
              </a:buClr>
              <a:buSzPct val="100000"/>
              <a:defRPr/>
            </a:pPr>
            <a:r>
              <a:rPr lang="he-IL" sz="1800" b="1" dirty="0">
                <a:solidFill>
                  <a:schemeClr val="accent1">
                    <a:lumMod val="75000"/>
                  </a:schemeClr>
                </a:solidFill>
                <a:latin typeface="David" panose="020E0502060401010101" pitchFamily="34" charset="-79"/>
                <a:cs typeface="David" panose="020E0502060401010101" pitchFamily="34" charset="-79"/>
              </a:rPr>
              <a:t>'אבנים גדולות'- </a:t>
            </a:r>
            <a:r>
              <a:rPr lang="he-IL" sz="1800" dirty="0">
                <a:solidFill>
                  <a:schemeClr val="accent1">
                    <a:lumMod val="75000"/>
                  </a:schemeClr>
                </a:solidFill>
                <a:latin typeface="David" panose="020E0502060401010101" pitchFamily="34" charset="-79"/>
                <a:cs typeface="David" panose="020E0502060401010101" pitchFamily="34" charset="-79"/>
              </a:rPr>
              <a:t>חגים ומועדים, </a:t>
            </a:r>
            <a:r>
              <a:rPr lang="he-IL" sz="1800" dirty="0" err="1">
                <a:solidFill>
                  <a:schemeClr val="accent1">
                    <a:lumMod val="75000"/>
                  </a:schemeClr>
                </a:solidFill>
                <a:latin typeface="David" panose="020E0502060401010101" pitchFamily="34" charset="-79"/>
                <a:cs typeface="David" panose="020E0502060401010101" pitchFamily="34" charset="-79"/>
              </a:rPr>
              <a:t>מז"א</a:t>
            </a:r>
            <a:r>
              <a:rPr lang="he-IL" sz="1800" dirty="0">
                <a:solidFill>
                  <a:schemeClr val="accent1">
                    <a:lumMod val="75000"/>
                  </a:schemeClr>
                </a:solidFill>
                <a:latin typeface="David" panose="020E0502060401010101" pitchFamily="34" charset="-79"/>
                <a:cs typeface="David" panose="020E0502060401010101" pitchFamily="34" charset="-79"/>
              </a:rPr>
              <a:t> (סיורי חו"ל וארץ), תאום אקדמיה, מבנה השבוע, לו"ז המכללות ומפקד המב"ל</a:t>
            </a:r>
          </a:p>
          <a:p>
            <a:pPr>
              <a:lnSpc>
                <a:spcPct val="100000"/>
              </a:lnSpc>
              <a:buClr>
                <a:schemeClr val="accent1"/>
              </a:buClr>
              <a:buSzPct val="100000"/>
              <a:defRPr/>
            </a:pPr>
            <a:r>
              <a:rPr lang="he-IL" sz="1800" dirty="0">
                <a:solidFill>
                  <a:schemeClr val="accent1">
                    <a:lumMod val="75000"/>
                  </a:schemeClr>
                </a:solidFill>
                <a:latin typeface="David" panose="020E0502060401010101" pitchFamily="34" charset="-79"/>
                <a:cs typeface="David" panose="020E0502060401010101" pitchFamily="34" charset="-79"/>
              </a:rPr>
              <a:t>עונתי-</a:t>
            </a:r>
          </a:p>
          <a:p>
            <a:pPr lvl="1">
              <a:lnSpc>
                <a:spcPct val="100000"/>
              </a:lnSpc>
              <a:buClr>
                <a:schemeClr val="accent1"/>
              </a:buClr>
              <a:buSzPct val="100000"/>
              <a:defRPr/>
            </a:pPr>
            <a:r>
              <a:rPr lang="he-IL" sz="1800" b="1" dirty="0">
                <a:solidFill>
                  <a:schemeClr val="accent1">
                    <a:lumMod val="75000"/>
                  </a:schemeClr>
                </a:solidFill>
                <a:latin typeface="David" panose="020E0502060401010101" pitchFamily="34" charset="-79"/>
                <a:cs typeface="David" panose="020E0502060401010101" pitchFamily="34" charset="-79"/>
              </a:rPr>
              <a:t>תשתית: </a:t>
            </a:r>
            <a:r>
              <a:rPr lang="he-IL" sz="1800" dirty="0">
                <a:solidFill>
                  <a:schemeClr val="accent1">
                    <a:lumMod val="75000"/>
                  </a:schemeClr>
                </a:solidFill>
                <a:latin typeface="David" panose="020E0502060401010101" pitchFamily="34" charset="-79"/>
                <a:cs typeface="David" panose="020E0502060401010101" pitchFamily="34" charset="-79"/>
              </a:rPr>
              <a:t>היכרות וגיבוש, חקר מדע המדינה, יסודות הבטל"ם, תשתית ערכית-לאומית, מחשבה אסטרטגית </a:t>
            </a:r>
          </a:p>
          <a:p>
            <a:pPr lvl="1">
              <a:lnSpc>
                <a:spcPct val="100000"/>
              </a:lnSpc>
              <a:buClr>
                <a:schemeClr val="accent1"/>
              </a:buClr>
              <a:buSzPct val="100000"/>
              <a:defRPr/>
            </a:pPr>
            <a:r>
              <a:rPr lang="he-IL" sz="1800" b="1" dirty="0">
                <a:solidFill>
                  <a:schemeClr val="accent1">
                    <a:lumMod val="75000"/>
                  </a:schemeClr>
                </a:solidFill>
                <a:latin typeface="David" panose="020E0502060401010101" pitchFamily="34" charset="-79"/>
                <a:cs typeface="David" panose="020E0502060401010101" pitchFamily="34" charset="-79"/>
              </a:rPr>
              <a:t>ליבה: </a:t>
            </a:r>
            <a:r>
              <a:rPr lang="he-IL" sz="1800" dirty="0">
                <a:solidFill>
                  <a:schemeClr val="accent1">
                    <a:lumMod val="75000"/>
                  </a:schemeClr>
                </a:solidFill>
                <a:latin typeface="David" panose="020E0502060401010101" pitchFamily="34" charset="-79"/>
                <a:cs typeface="David" panose="020E0502060401010101" pitchFamily="34" charset="-79"/>
              </a:rPr>
              <a:t>ליבת 4 רגלי הבטל"ם, העמקה באסטרטגיה, אינטגרציה בישראל (סיורים), יום לימוד באונ' חיפה</a:t>
            </a:r>
          </a:p>
          <a:p>
            <a:pPr lvl="1">
              <a:lnSpc>
                <a:spcPct val="100000"/>
              </a:lnSpc>
              <a:buClr>
                <a:schemeClr val="accent1"/>
              </a:buClr>
              <a:buSzPct val="100000"/>
              <a:defRPr/>
            </a:pPr>
            <a:r>
              <a:rPr lang="he-IL" sz="1800" b="1" dirty="0">
                <a:solidFill>
                  <a:schemeClr val="accent1">
                    <a:lumMod val="75000"/>
                  </a:schemeClr>
                </a:solidFill>
                <a:latin typeface="David" panose="020E0502060401010101" pitchFamily="34" charset="-79"/>
                <a:cs typeface="David" panose="020E0502060401010101" pitchFamily="34" charset="-79"/>
              </a:rPr>
              <a:t>מתקדמת: </a:t>
            </a:r>
            <a:r>
              <a:rPr lang="he-IL" sz="1800" dirty="0">
                <a:solidFill>
                  <a:schemeClr val="accent1">
                    <a:lumMod val="75000"/>
                  </a:schemeClr>
                </a:solidFill>
                <a:latin typeface="David" panose="020E0502060401010101" pitchFamily="34" charset="-79"/>
                <a:cs typeface="David" panose="020E0502060401010101" pitchFamily="34" charset="-79"/>
              </a:rPr>
              <a:t>קורסים מתקדמים (העמקה), אינטגרציה בסיורי חו"ל, הכנה לתפקיד הבא (מנהיגות מובילה שינוי)</a:t>
            </a:r>
          </a:p>
          <a:p>
            <a:pPr marL="457200" lvl="1" indent="0">
              <a:lnSpc>
                <a:spcPct val="150000"/>
              </a:lnSpc>
              <a:buClr>
                <a:schemeClr val="accent1"/>
              </a:buClr>
              <a:buSzPct val="100000"/>
              <a:buNone/>
              <a:defRPr/>
            </a:pPr>
            <a:r>
              <a:rPr lang="he-IL" b="1" baseline="30000" dirty="0">
                <a:solidFill>
                  <a:schemeClr val="accent2"/>
                </a:solidFill>
                <a:latin typeface="David" panose="020E0502060401010101" pitchFamily="34" charset="-79"/>
                <a:cs typeface="David" panose="020E0502060401010101" pitchFamily="34" charset="-79"/>
              </a:rPr>
              <a:t>*</a:t>
            </a:r>
            <a:r>
              <a:rPr lang="he-IL" sz="1600" dirty="0">
                <a:solidFill>
                  <a:schemeClr val="accent1">
                    <a:lumMod val="75000"/>
                  </a:schemeClr>
                </a:solidFill>
                <a:latin typeface="David" panose="020E0502060401010101" pitchFamily="34" charset="-79"/>
                <a:cs typeface="David" panose="020E0502060401010101" pitchFamily="34" charset="-79"/>
              </a:rPr>
              <a:t>  נכוון שקורס אקדמי יגמר </a:t>
            </a:r>
            <a:r>
              <a:rPr lang="he-IL" sz="1600" b="1" dirty="0">
                <a:solidFill>
                  <a:schemeClr val="accent1">
                    <a:lumMod val="75000"/>
                  </a:schemeClr>
                </a:solidFill>
                <a:latin typeface="David" panose="020E0502060401010101" pitchFamily="34" charset="-79"/>
                <a:cs typeface="David" panose="020E0502060401010101" pitchFamily="34" charset="-79"/>
              </a:rPr>
              <a:t>בסוף עונה </a:t>
            </a:r>
            <a:r>
              <a:rPr lang="he-IL" sz="1600" dirty="0">
                <a:solidFill>
                  <a:schemeClr val="accent1">
                    <a:lumMod val="75000"/>
                  </a:schemeClr>
                </a:solidFill>
                <a:latin typeface="David" panose="020E0502060401010101" pitchFamily="34" charset="-79"/>
                <a:cs typeface="David" panose="020E0502060401010101" pitchFamily="34" charset="-79"/>
              </a:rPr>
              <a:t>(בדומה לאקדמיה)</a:t>
            </a:r>
          </a:p>
          <a:p>
            <a:pPr marL="457200" lvl="1" indent="0">
              <a:lnSpc>
                <a:spcPct val="100000"/>
              </a:lnSpc>
              <a:buClr>
                <a:schemeClr val="accent1"/>
              </a:buClr>
              <a:buSzPct val="100000"/>
              <a:buNone/>
              <a:defRPr/>
            </a:pPr>
            <a:r>
              <a:rPr lang="he-IL" b="1" baseline="30000" dirty="0">
                <a:solidFill>
                  <a:schemeClr val="accent2"/>
                </a:solidFill>
                <a:latin typeface="David" panose="020E0502060401010101" pitchFamily="34" charset="-79"/>
                <a:cs typeface="David" panose="020E0502060401010101" pitchFamily="34" charset="-79"/>
              </a:rPr>
              <a:t>*</a:t>
            </a:r>
            <a:r>
              <a:rPr lang="he-IL" sz="1600" dirty="0">
                <a:solidFill>
                  <a:schemeClr val="accent1">
                    <a:lumMod val="75000"/>
                  </a:schemeClr>
                </a:solidFill>
                <a:latin typeface="David" panose="020E0502060401010101" pitchFamily="34" charset="-79"/>
                <a:cs typeface="David" panose="020E0502060401010101" pitchFamily="34" charset="-79"/>
              </a:rPr>
              <a:t>  אופטימלית לקורס </a:t>
            </a:r>
            <a:r>
              <a:rPr lang="he-IL" sz="1600" b="1" dirty="0">
                <a:solidFill>
                  <a:schemeClr val="accent1">
                    <a:lumMod val="75000"/>
                  </a:schemeClr>
                </a:solidFill>
                <a:latin typeface="David" panose="020E0502060401010101" pitchFamily="34" charset="-79"/>
                <a:cs typeface="David" panose="020E0502060401010101" pitchFamily="34" charset="-79"/>
              </a:rPr>
              <a:t>מוצמד רכיב יישומי '</a:t>
            </a:r>
            <a:r>
              <a:rPr lang="he-IL" sz="1600" b="1" dirty="0" err="1">
                <a:solidFill>
                  <a:schemeClr val="accent1">
                    <a:lumMod val="75000"/>
                  </a:schemeClr>
                </a:solidFill>
                <a:latin typeface="David" panose="020E0502060401010101" pitchFamily="34" charset="-79"/>
                <a:cs typeface="David" panose="020E0502060401010101" pitchFamily="34" charset="-79"/>
              </a:rPr>
              <a:t>מב"לי</a:t>
            </a:r>
            <a:r>
              <a:rPr lang="he-IL" sz="1600" b="1" dirty="0">
                <a:solidFill>
                  <a:schemeClr val="accent1">
                    <a:lumMod val="75000"/>
                  </a:schemeClr>
                </a:solidFill>
                <a:latin typeface="David" panose="020E0502060401010101" pitchFamily="34" charset="-79"/>
                <a:cs typeface="David" panose="020E0502060401010101" pitchFamily="34" charset="-79"/>
              </a:rPr>
              <a:t>' קיים</a:t>
            </a:r>
            <a:r>
              <a:rPr lang="he-IL" sz="1600" dirty="0">
                <a:solidFill>
                  <a:schemeClr val="accent1">
                    <a:lumMod val="75000"/>
                  </a:schemeClr>
                </a:solidFill>
                <a:latin typeface="David" panose="020E0502060401010101" pitchFamily="34" charset="-79"/>
                <a:cs typeface="David" panose="020E0502060401010101" pitchFamily="34" charset="-79"/>
              </a:rPr>
              <a:t> (סימולציה מדינית, סיור נאט"ו)- הלימה בין הקורס למטלה ומשכים נדרשים</a:t>
            </a:r>
          </a:p>
          <a:p>
            <a:pPr>
              <a:lnSpc>
                <a:spcPct val="150000"/>
              </a:lnSpc>
              <a:buClr>
                <a:schemeClr val="accent1"/>
              </a:buClr>
              <a:buSzPct val="100000"/>
              <a:defRPr/>
            </a:pPr>
            <a:r>
              <a:rPr lang="he-IL" sz="1800" b="1" dirty="0">
                <a:solidFill>
                  <a:schemeClr val="accent1">
                    <a:lumMod val="75000"/>
                  </a:schemeClr>
                </a:solidFill>
                <a:latin typeface="David" panose="020E0502060401010101" pitchFamily="34" charset="-79"/>
                <a:cs typeface="David" panose="020E0502060401010101" pitchFamily="34" charset="-79"/>
              </a:rPr>
              <a:t>פיזור העומס </a:t>
            </a:r>
            <a:r>
              <a:rPr lang="he-IL" sz="1800" dirty="0">
                <a:solidFill>
                  <a:schemeClr val="accent1">
                    <a:lumMod val="75000"/>
                  </a:schemeClr>
                </a:solidFill>
                <a:latin typeface="David" panose="020E0502060401010101" pitchFamily="34" charset="-79"/>
                <a:cs typeface="David" panose="020E0502060401010101" pitchFamily="34" charset="-79"/>
              </a:rPr>
              <a:t>על פני השנה (לחניך ולסגל), ריווח המטלות ו</a:t>
            </a:r>
            <a:r>
              <a:rPr lang="he-IL" sz="1800" b="1" dirty="0">
                <a:solidFill>
                  <a:schemeClr val="accent1">
                    <a:lumMod val="75000"/>
                  </a:schemeClr>
                </a:solidFill>
                <a:latin typeface="David" panose="020E0502060401010101" pitchFamily="34" charset="-79"/>
                <a:cs typeface="David" panose="020E0502060401010101" pitchFamily="34" charset="-79"/>
              </a:rPr>
              <a:t>מתן זמן מספק </a:t>
            </a:r>
            <a:r>
              <a:rPr lang="he-IL" sz="1800" dirty="0">
                <a:solidFill>
                  <a:schemeClr val="accent1">
                    <a:lumMod val="75000"/>
                  </a:schemeClr>
                </a:solidFill>
                <a:latin typeface="David" panose="020E0502060401010101" pitchFamily="34" charset="-79"/>
                <a:cs typeface="David" panose="020E0502060401010101" pitchFamily="34" charset="-79"/>
              </a:rPr>
              <a:t>להכנתם</a:t>
            </a:r>
          </a:p>
          <a:p>
            <a:pPr>
              <a:lnSpc>
                <a:spcPct val="150000"/>
              </a:lnSpc>
              <a:buClr>
                <a:schemeClr val="accent1"/>
              </a:buClr>
              <a:buSzPct val="100000"/>
              <a:defRPr/>
            </a:pPr>
            <a:r>
              <a:rPr lang="he-IL" sz="1800" b="1" dirty="0">
                <a:solidFill>
                  <a:schemeClr val="accent1">
                    <a:lumMod val="75000"/>
                  </a:schemeClr>
                </a:solidFill>
                <a:latin typeface="David" panose="020E0502060401010101" pitchFamily="34" charset="-79"/>
                <a:cs typeface="David" panose="020E0502060401010101" pitchFamily="34" charset="-79"/>
              </a:rPr>
              <a:t>שמירת עניין הלומד: גיוון שיטות </a:t>
            </a:r>
            <a:r>
              <a:rPr lang="he-IL" sz="1800" dirty="0">
                <a:solidFill>
                  <a:schemeClr val="accent1">
                    <a:lumMod val="75000"/>
                  </a:schemeClr>
                </a:solidFill>
                <a:latin typeface="David" panose="020E0502060401010101" pitchFamily="34" charset="-79"/>
                <a:cs typeface="David" panose="020E0502060401010101" pitchFamily="34" charset="-79"/>
              </a:rPr>
              <a:t>ותמהיל פסיבי</a:t>
            </a:r>
            <a:r>
              <a:rPr lang="en-US" sz="1800" dirty="0">
                <a:solidFill>
                  <a:schemeClr val="accent1">
                    <a:lumMod val="75000"/>
                  </a:schemeClr>
                </a:solidFill>
                <a:latin typeface="David" panose="020E0502060401010101" pitchFamily="34" charset="-79"/>
                <a:cs typeface="David" panose="020E0502060401010101" pitchFamily="34" charset="-79"/>
              </a:rPr>
              <a:t>/</a:t>
            </a:r>
            <a:r>
              <a:rPr lang="he-IL" sz="1800" dirty="0">
                <a:solidFill>
                  <a:schemeClr val="accent1">
                    <a:lumMod val="75000"/>
                  </a:schemeClr>
                </a:solidFill>
                <a:latin typeface="David" panose="020E0502060401010101" pitchFamily="34" charset="-79"/>
                <a:cs typeface="David" panose="020E0502060401010101" pitchFamily="34" charset="-79"/>
              </a:rPr>
              <a:t>אקטיבי, </a:t>
            </a:r>
            <a:r>
              <a:rPr lang="he-IL" sz="1800" b="1" dirty="0">
                <a:solidFill>
                  <a:schemeClr val="accent1">
                    <a:lumMod val="75000"/>
                  </a:schemeClr>
                </a:solidFill>
                <a:latin typeface="David" panose="020E0502060401010101" pitchFamily="34" charset="-79"/>
                <a:cs typeface="David" panose="020E0502060401010101" pitchFamily="34" charset="-79"/>
              </a:rPr>
              <a:t>נק' שיא </a:t>
            </a:r>
            <a:r>
              <a:rPr lang="he-IL" sz="1800" dirty="0">
                <a:solidFill>
                  <a:schemeClr val="accent1">
                    <a:lumMod val="75000"/>
                  </a:schemeClr>
                </a:solidFill>
                <a:latin typeface="David" panose="020E0502060401010101" pitchFamily="34" charset="-79"/>
                <a:cs typeface="David" panose="020E0502060401010101" pitchFamily="34" charset="-79"/>
              </a:rPr>
              <a:t>פזורות עם </a:t>
            </a:r>
            <a:r>
              <a:rPr lang="he-IL" sz="1800" b="1" dirty="0">
                <a:solidFill>
                  <a:schemeClr val="accent1">
                    <a:lumMod val="75000"/>
                  </a:schemeClr>
                </a:solidFill>
                <a:latin typeface="David" panose="020E0502060401010101" pitchFamily="34" charset="-79"/>
                <a:cs typeface="David" panose="020E0502060401010101" pitchFamily="34" charset="-79"/>
              </a:rPr>
              <a:t>זמן להפנמה</a:t>
            </a:r>
            <a:r>
              <a:rPr lang="he-IL" sz="1800" dirty="0">
                <a:solidFill>
                  <a:schemeClr val="accent1">
                    <a:lumMod val="75000"/>
                  </a:schemeClr>
                </a:solidFill>
                <a:latin typeface="David" panose="020E0502060401010101" pitchFamily="34" charset="-79"/>
                <a:cs typeface="David" panose="020E0502060401010101" pitchFamily="34" charset="-79"/>
              </a:rPr>
              <a:t>, מתח מבצעי </a:t>
            </a:r>
            <a:r>
              <a:rPr lang="he-IL" sz="1800" b="1" dirty="0">
                <a:solidFill>
                  <a:schemeClr val="accent1">
                    <a:lumMod val="75000"/>
                  </a:schemeClr>
                </a:solidFill>
                <a:latin typeface="David" panose="020E0502060401010101" pitchFamily="34" charset="-79"/>
                <a:cs typeface="David" panose="020E0502060401010101" pitchFamily="34" charset="-79"/>
              </a:rPr>
              <a:t>בסוף השנה</a:t>
            </a:r>
          </a:p>
          <a:p>
            <a:pPr>
              <a:lnSpc>
                <a:spcPct val="150000"/>
              </a:lnSpc>
              <a:buClr>
                <a:schemeClr val="accent1"/>
              </a:buClr>
              <a:buSzPct val="100000"/>
              <a:defRPr/>
            </a:pPr>
            <a:r>
              <a:rPr lang="he-IL" sz="1800" b="1" dirty="0">
                <a:solidFill>
                  <a:schemeClr val="accent1">
                    <a:lumMod val="75000"/>
                  </a:schemeClr>
                </a:solidFill>
                <a:latin typeface="David" panose="020E0502060401010101" pitchFamily="34" charset="-79"/>
                <a:cs typeface="David" panose="020E0502060401010101" pitchFamily="34" charset="-79"/>
              </a:rPr>
              <a:t>חליפה מותאמת לחניך- </a:t>
            </a:r>
            <a:r>
              <a:rPr lang="he-IL" sz="1800" dirty="0">
                <a:solidFill>
                  <a:schemeClr val="accent1">
                    <a:lumMod val="75000"/>
                  </a:schemeClr>
                </a:solidFill>
                <a:latin typeface="David" panose="020E0502060401010101" pitchFamily="34" charset="-79"/>
                <a:cs typeface="David" panose="020E0502060401010101" pitchFamily="34" charset="-79"/>
              </a:rPr>
              <a:t>אפשור</a:t>
            </a:r>
            <a:r>
              <a:rPr lang="he-IL" sz="1800" b="1" dirty="0">
                <a:solidFill>
                  <a:schemeClr val="accent1">
                    <a:lumMod val="75000"/>
                  </a:schemeClr>
                </a:solidFill>
                <a:latin typeface="David" panose="020E0502060401010101" pitchFamily="34" charset="-79"/>
                <a:cs typeface="David" panose="020E0502060401010101" pitchFamily="34" charset="-79"/>
              </a:rPr>
              <a:t> יכולת בחירה</a:t>
            </a:r>
            <a:r>
              <a:rPr lang="en-US" sz="1800" b="1" dirty="0">
                <a:solidFill>
                  <a:schemeClr val="accent1">
                    <a:lumMod val="75000"/>
                  </a:schemeClr>
                </a:solidFill>
                <a:latin typeface="David" panose="020E0502060401010101" pitchFamily="34" charset="-79"/>
                <a:cs typeface="David" panose="020E0502060401010101" pitchFamily="34" charset="-79"/>
              </a:rPr>
              <a:t>/</a:t>
            </a:r>
            <a:r>
              <a:rPr lang="he-IL" sz="1800" b="1" dirty="0">
                <a:solidFill>
                  <a:schemeClr val="accent1">
                    <a:lumMod val="75000"/>
                  </a:schemeClr>
                </a:solidFill>
                <a:latin typeface="David" panose="020E0502060401010101" pitchFamily="34" charset="-79"/>
                <a:cs typeface="David" panose="020E0502060401010101" pitchFamily="34" charset="-79"/>
              </a:rPr>
              <a:t>העמקה לחניך </a:t>
            </a:r>
            <a:r>
              <a:rPr lang="he-IL" sz="1800" dirty="0">
                <a:solidFill>
                  <a:schemeClr val="accent1">
                    <a:lumMod val="75000"/>
                  </a:schemeClr>
                </a:solidFill>
                <a:latin typeface="David" panose="020E0502060401010101" pitchFamily="34" charset="-79"/>
                <a:cs typeface="David" panose="020E0502060401010101" pitchFamily="34" charset="-79"/>
              </a:rPr>
              <a:t>במבנה השנה (באמצעות סמינר, קורס מתוקשב וכו')</a:t>
            </a:r>
          </a:p>
          <a:p>
            <a:pPr>
              <a:lnSpc>
                <a:spcPct val="150000"/>
              </a:lnSpc>
              <a:buClr>
                <a:schemeClr val="accent1"/>
              </a:buClr>
              <a:buSzPct val="100000"/>
              <a:defRPr/>
            </a:pPr>
            <a:r>
              <a:rPr lang="he-IL" sz="1800" b="1" dirty="0">
                <a:solidFill>
                  <a:schemeClr val="accent1">
                    <a:lumMod val="75000"/>
                  </a:schemeClr>
                </a:solidFill>
                <a:latin typeface="David" panose="020E0502060401010101" pitchFamily="34" charset="-79"/>
                <a:cs typeface="David" panose="020E0502060401010101" pitchFamily="34" charset="-79"/>
              </a:rPr>
              <a:t>מיצוי הזדמנויות למידה- גמישות </a:t>
            </a:r>
            <a:r>
              <a:rPr lang="he-IL" sz="1800" dirty="0">
                <a:solidFill>
                  <a:schemeClr val="accent1">
                    <a:lumMod val="75000"/>
                  </a:schemeClr>
                </a:solidFill>
                <a:latin typeface="David" panose="020E0502060401010101" pitchFamily="34" charset="-79"/>
                <a:cs typeface="David" panose="020E0502060401010101" pitchFamily="34" charset="-79"/>
              </a:rPr>
              <a:t>המב"ל</a:t>
            </a:r>
            <a:r>
              <a:rPr lang="he-IL" sz="1800" b="1" dirty="0">
                <a:solidFill>
                  <a:schemeClr val="accent1">
                    <a:lumMod val="75000"/>
                  </a:schemeClr>
                </a:solidFill>
                <a:latin typeface="David" panose="020E0502060401010101" pitchFamily="34" charset="-79"/>
                <a:cs typeface="David" panose="020E0502060401010101" pitchFamily="34" charset="-79"/>
              </a:rPr>
              <a:t> לשינויים </a:t>
            </a:r>
            <a:r>
              <a:rPr lang="he-IL" sz="1800" dirty="0">
                <a:solidFill>
                  <a:schemeClr val="accent1">
                    <a:lumMod val="75000"/>
                  </a:schemeClr>
                </a:solidFill>
                <a:latin typeface="David" panose="020E0502060401010101" pitchFamily="34" charset="-79"/>
                <a:cs typeface="David" panose="020E0502060401010101" pitchFamily="34" charset="-79"/>
              </a:rPr>
              <a:t>וקיום</a:t>
            </a:r>
            <a:r>
              <a:rPr lang="he-IL" sz="1800" b="1" dirty="0">
                <a:solidFill>
                  <a:schemeClr val="accent1">
                    <a:lumMod val="75000"/>
                  </a:schemeClr>
                </a:solidFill>
                <a:latin typeface="David" panose="020E0502060401010101" pitchFamily="34" charset="-79"/>
                <a:cs typeface="David" panose="020E0502060401010101" pitchFamily="34" charset="-79"/>
              </a:rPr>
              <a:t> 'חללים ריקים' </a:t>
            </a:r>
          </a:p>
          <a:p>
            <a:pPr>
              <a:lnSpc>
                <a:spcPct val="150000"/>
              </a:lnSpc>
              <a:buClr>
                <a:schemeClr val="accent1"/>
              </a:buClr>
              <a:buSzPct val="100000"/>
              <a:defRPr/>
            </a:pPr>
            <a:r>
              <a:rPr lang="he-IL" sz="1800" b="1" dirty="0">
                <a:solidFill>
                  <a:schemeClr val="accent1">
                    <a:lumMod val="75000"/>
                  </a:schemeClr>
                </a:solidFill>
                <a:latin typeface="David" panose="020E0502060401010101" pitchFamily="34" charset="-79"/>
                <a:cs typeface="David" panose="020E0502060401010101" pitchFamily="34" charset="-79"/>
              </a:rPr>
              <a:t>אורחות חיים והפוגה-  </a:t>
            </a:r>
            <a:r>
              <a:rPr lang="he-IL" sz="1800" dirty="0">
                <a:solidFill>
                  <a:schemeClr val="accent1">
                    <a:lumMod val="75000"/>
                  </a:schemeClr>
                </a:solidFill>
                <a:latin typeface="David" panose="020E0502060401010101" pitchFamily="34" charset="-79"/>
                <a:cs typeface="David" panose="020E0502060401010101" pitchFamily="34" charset="-79"/>
              </a:rPr>
              <a:t>חופש מובנה אחרי חו"ל, פיזור סיורים גיאוגרפיים, </a:t>
            </a:r>
            <a:r>
              <a:rPr lang="he-IL" sz="1800" b="1" dirty="0">
                <a:solidFill>
                  <a:srgbClr val="7030A0"/>
                </a:solidFill>
                <a:latin typeface="David" panose="020E0502060401010101" pitchFamily="34" charset="-79"/>
                <a:cs typeface="David" panose="020E0502060401010101" pitchFamily="34" charset="-79"/>
              </a:rPr>
              <a:t>ימים סגולים</a:t>
            </a:r>
          </a:p>
          <a:p>
            <a:pPr>
              <a:lnSpc>
                <a:spcPct val="100000"/>
              </a:lnSpc>
              <a:buClr>
                <a:schemeClr val="accent1"/>
              </a:buClr>
              <a:buSzPct val="100000"/>
              <a:defRPr/>
            </a:pPr>
            <a:endParaRPr lang="he-IL" sz="1800" b="1" dirty="0">
              <a:solidFill>
                <a:schemeClr val="accent1">
                  <a:lumMod val="75000"/>
                </a:schemeClr>
              </a:solidFill>
              <a:latin typeface="David" panose="020E0502060401010101" pitchFamily="34" charset="-79"/>
              <a:cs typeface="David" panose="020E0502060401010101" pitchFamily="34" charset="-79"/>
            </a:endParaRPr>
          </a:p>
          <a:p>
            <a:pPr>
              <a:lnSpc>
                <a:spcPct val="100000"/>
              </a:lnSpc>
              <a:buClr>
                <a:schemeClr val="accent1"/>
              </a:buClr>
              <a:buSzPct val="100000"/>
              <a:defRPr/>
            </a:pPr>
            <a:endParaRPr lang="he-IL" sz="1800" b="1" dirty="0">
              <a:solidFill>
                <a:schemeClr val="accent1">
                  <a:lumMod val="75000"/>
                </a:schemeClr>
              </a:solidFill>
              <a:latin typeface="David" panose="020E0502060401010101" pitchFamily="34" charset="-79"/>
              <a:cs typeface="David" panose="020E0502060401010101" pitchFamily="34" charset="-79"/>
            </a:endParaRPr>
          </a:p>
          <a:p>
            <a:pPr>
              <a:lnSpc>
                <a:spcPct val="100000"/>
              </a:lnSpc>
              <a:buClr>
                <a:schemeClr val="accent1"/>
              </a:buClr>
              <a:buSzPct val="100000"/>
              <a:defRPr/>
            </a:pPr>
            <a:endParaRPr lang="he-IL" sz="1800" b="1" dirty="0">
              <a:solidFill>
                <a:schemeClr val="accent1">
                  <a:lumMod val="75000"/>
                </a:schemeClr>
              </a:solidFill>
              <a:latin typeface="David" panose="020E0502060401010101" pitchFamily="34" charset="-79"/>
              <a:cs typeface="David" panose="020E0502060401010101" pitchFamily="34" charset="-79"/>
            </a:endParaRPr>
          </a:p>
          <a:p>
            <a:pPr>
              <a:lnSpc>
                <a:spcPct val="150000"/>
              </a:lnSpc>
              <a:buClr>
                <a:schemeClr val="accent1">
                  <a:lumMod val="50000"/>
                </a:schemeClr>
              </a:buClr>
              <a:buSzPct val="100000"/>
              <a:defRPr/>
            </a:pPr>
            <a:endParaRPr lang="he-IL" sz="1800" dirty="0">
              <a:latin typeface="David" panose="020E0502060401010101" pitchFamily="34" charset="-79"/>
              <a:cs typeface="David" panose="020E0502060401010101" pitchFamily="34" charset="-79"/>
            </a:endParaRPr>
          </a:p>
          <a:p>
            <a:pPr>
              <a:lnSpc>
                <a:spcPct val="150000"/>
              </a:lnSpc>
              <a:buClr>
                <a:schemeClr val="accent1">
                  <a:lumMod val="50000"/>
                </a:schemeClr>
              </a:buClr>
              <a:buSzPct val="100000"/>
              <a:defRPr/>
            </a:pPr>
            <a:endParaRPr lang="he-IL" sz="1800" dirty="0">
              <a:latin typeface="David" panose="020E0502060401010101" pitchFamily="34" charset="-79"/>
              <a:cs typeface="David" panose="020E0502060401010101" pitchFamily="34" charset="-79"/>
            </a:endParaRPr>
          </a:p>
          <a:p>
            <a:pPr marL="0" indent="0">
              <a:lnSpc>
                <a:spcPct val="150000"/>
              </a:lnSpc>
              <a:buClr>
                <a:schemeClr val="accent1">
                  <a:lumMod val="50000"/>
                </a:schemeClr>
              </a:buClr>
              <a:buSzPct val="100000"/>
              <a:buFont typeface="Arial" panose="020B0604020202020204" pitchFamily="34" charset="0"/>
              <a:buNone/>
              <a:defRPr/>
            </a:pPr>
            <a:endParaRPr lang="he-IL" sz="2400" b="1" dirty="0">
              <a:latin typeface="David" panose="020E0502060401010101" pitchFamily="34" charset="-79"/>
              <a:cs typeface="David" panose="020E0502060401010101" pitchFamily="34" charset="-79"/>
            </a:endParaRPr>
          </a:p>
          <a:p>
            <a:pPr marL="0" indent="0">
              <a:lnSpc>
                <a:spcPct val="200000"/>
              </a:lnSpc>
              <a:buClr>
                <a:schemeClr val="accent1">
                  <a:lumMod val="50000"/>
                </a:schemeClr>
              </a:buClr>
              <a:buSzPct val="100000"/>
              <a:buFont typeface="Arial" panose="020B0604020202020204" pitchFamily="34" charset="0"/>
              <a:buNone/>
              <a:defRPr/>
            </a:pPr>
            <a:endParaRPr lang="he-IL" sz="2400" dirty="0">
              <a:latin typeface="David" panose="020E0502060401010101" pitchFamily="34" charset="-79"/>
              <a:cs typeface="David" panose="020E0502060401010101" pitchFamily="34" charset="-79"/>
            </a:endParaRPr>
          </a:p>
          <a:p>
            <a:pPr marL="0" indent="0">
              <a:lnSpc>
                <a:spcPct val="200000"/>
              </a:lnSpc>
              <a:buClr>
                <a:schemeClr val="accent1">
                  <a:lumMod val="50000"/>
                </a:schemeClr>
              </a:buClr>
              <a:buSzPct val="100000"/>
              <a:buFont typeface="Arial" panose="020B0604020202020204" pitchFamily="34" charset="0"/>
              <a:buNone/>
              <a:defRPr/>
            </a:pPr>
            <a:endParaRPr lang="he-IL" sz="2400" dirty="0">
              <a:latin typeface="David" panose="020E0502060401010101" pitchFamily="34" charset="-79"/>
              <a:cs typeface="David" panose="020E0502060401010101" pitchFamily="34" charset="-79"/>
            </a:endParaRPr>
          </a:p>
          <a:p>
            <a:pPr marL="0" indent="0">
              <a:lnSpc>
                <a:spcPct val="200000"/>
              </a:lnSpc>
              <a:buClr>
                <a:schemeClr val="accent1">
                  <a:lumMod val="50000"/>
                </a:schemeClr>
              </a:buClr>
              <a:buSzPct val="100000"/>
              <a:buFont typeface="Arial" panose="020B0604020202020204" pitchFamily="34" charset="0"/>
              <a:buNone/>
              <a:defRPr/>
            </a:pPr>
            <a:endParaRPr lang="he-IL" sz="2400" dirty="0">
              <a:latin typeface="David" panose="020E0502060401010101" pitchFamily="34" charset="-79"/>
              <a:cs typeface="David" panose="020E0502060401010101" pitchFamily="34" charset="-79"/>
            </a:endParaRPr>
          </a:p>
          <a:p>
            <a:pPr marL="319088" lvl="1" indent="-319088">
              <a:lnSpc>
                <a:spcPct val="150000"/>
              </a:lnSpc>
              <a:spcBef>
                <a:spcPts val="700"/>
              </a:spcBef>
              <a:buClr>
                <a:schemeClr val="accent1">
                  <a:lumMod val="50000"/>
                </a:schemeClr>
              </a:buClr>
              <a:buSzPct val="100000"/>
              <a:defRPr/>
            </a:pPr>
            <a:endParaRPr lang="he-IL" sz="1800" dirty="0">
              <a:latin typeface="David" panose="020E0502060401010101" pitchFamily="34" charset="-79"/>
              <a:cs typeface="David" panose="020E0502060401010101" pitchFamily="34" charset="-79"/>
            </a:endParaRPr>
          </a:p>
          <a:p>
            <a:pPr>
              <a:lnSpc>
                <a:spcPct val="150000"/>
              </a:lnSpc>
              <a:buClr>
                <a:schemeClr val="accent1">
                  <a:lumMod val="50000"/>
                </a:schemeClr>
              </a:buClr>
              <a:buSzPct val="100000"/>
              <a:defRPr/>
            </a:pPr>
            <a:endParaRPr lang="he-IL" sz="1800" dirty="0">
              <a:latin typeface="David" panose="020E0502060401010101" pitchFamily="34" charset="-79"/>
              <a:cs typeface="David" panose="020E0502060401010101" pitchFamily="34" charset="-79"/>
            </a:endParaRPr>
          </a:p>
          <a:p>
            <a:pPr>
              <a:lnSpc>
                <a:spcPct val="150000"/>
              </a:lnSpc>
              <a:buClr>
                <a:schemeClr val="accent1">
                  <a:lumMod val="50000"/>
                </a:schemeClr>
              </a:buClr>
              <a:buSzPct val="100000"/>
              <a:defRPr/>
            </a:pPr>
            <a:endParaRPr lang="he-IL" sz="1800"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371674309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4" name="מלבן 113"/>
          <p:cNvSpPr/>
          <p:nvPr/>
        </p:nvSpPr>
        <p:spPr>
          <a:xfrm>
            <a:off x="486465" y="5385063"/>
            <a:ext cx="5084669" cy="1080000"/>
          </a:xfrm>
          <a:prstGeom prst="rect">
            <a:avLst/>
          </a:prstGeom>
          <a:solidFill>
            <a:schemeClr val="accent1">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13" name="מלבן 112"/>
          <p:cNvSpPr/>
          <p:nvPr/>
        </p:nvSpPr>
        <p:spPr>
          <a:xfrm>
            <a:off x="5653548" y="5390445"/>
            <a:ext cx="3410202" cy="1080000"/>
          </a:xfrm>
          <a:prstGeom prst="rect">
            <a:avLst/>
          </a:prstGeom>
          <a:solidFill>
            <a:schemeClr val="accent1">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12" name="מלבן 111"/>
          <p:cNvSpPr/>
          <p:nvPr/>
        </p:nvSpPr>
        <p:spPr>
          <a:xfrm>
            <a:off x="483678" y="1419545"/>
            <a:ext cx="5087456" cy="1080000"/>
          </a:xfrm>
          <a:prstGeom prst="rect">
            <a:avLst/>
          </a:prstGeom>
          <a:solidFill>
            <a:schemeClr val="accent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11" name="מלבן 110"/>
          <p:cNvSpPr/>
          <p:nvPr/>
        </p:nvSpPr>
        <p:spPr>
          <a:xfrm>
            <a:off x="5653548" y="1440829"/>
            <a:ext cx="3415844" cy="1080000"/>
          </a:xfrm>
          <a:prstGeom prst="rect">
            <a:avLst/>
          </a:prstGeom>
          <a:solidFill>
            <a:schemeClr val="accent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2" name="כותרת 1"/>
          <p:cNvSpPr>
            <a:spLocks noGrp="1"/>
          </p:cNvSpPr>
          <p:nvPr>
            <p:ph type="title" idx="4294967295"/>
          </p:nvPr>
        </p:nvSpPr>
        <p:spPr>
          <a:xfrm>
            <a:off x="877528" y="-44898"/>
            <a:ext cx="10515600" cy="1325563"/>
          </a:xfrm>
        </p:spPr>
        <p:txBody>
          <a:bodyPr>
            <a:normAutofit/>
          </a:bodyPr>
          <a:lstStyle/>
          <a:p>
            <a:pPr algn="ctr"/>
            <a:r>
              <a:rPr lang="he-IL"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מחזור מ"ה- פריסה עקרונית</a:t>
            </a:r>
            <a:endParaRPr lang="he-IL" sz="36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0" name="TextBox 9"/>
          <p:cNvSpPr txBox="1"/>
          <p:nvPr/>
        </p:nvSpPr>
        <p:spPr>
          <a:xfrm>
            <a:off x="11245643" y="2764622"/>
            <a:ext cx="798872" cy="369332"/>
          </a:xfrm>
          <a:prstGeom prst="rect">
            <a:avLst/>
          </a:prstGeom>
          <a:noFill/>
        </p:spPr>
        <p:txBody>
          <a:bodyPr wrap="square" rtlCol="1">
            <a:spAutoFit/>
          </a:bodyPr>
          <a:lstStyle/>
          <a:p>
            <a:r>
              <a:rPr lang="he-IL" b="1" dirty="0">
                <a:solidFill>
                  <a:schemeClr val="tx1">
                    <a:lumMod val="65000"/>
                    <a:lumOff val="35000"/>
                  </a:schemeClr>
                </a:solidFill>
                <a:latin typeface="David" panose="020E0502060401010101" pitchFamily="34" charset="-79"/>
                <a:cs typeface="David" panose="020E0502060401010101" pitchFamily="34" charset="-79"/>
              </a:rPr>
              <a:t>כלכלי</a:t>
            </a:r>
          </a:p>
        </p:txBody>
      </p:sp>
      <p:sp>
        <p:nvSpPr>
          <p:cNvPr id="11" name="TextBox 10"/>
          <p:cNvSpPr txBox="1"/>
          <p:nvPr/>
        </p:nvSpPr>
        <p:spPr>
          <a:xfrm>
            <a:off x="11245643" y="3489757"/>
            <a:ext cx="798872" cy="369332"/>
          </a:xfrm>
          <a:prstGeom prst="rect">
            <a:avLst/>
          </a:prstGeom>
          <a:noFill/>
        </p:spPr>
        <p:txBody>
          <a:bodyPr wrap="square" rtlCol="1">
            <a:spAutoFit/>
          </a:bodyPr>
          <a:lstStyle/>
          <a:p>
            <a:r>
              <a:rPr lang="he-IL" b="1" dirty="0">
                <a:solidFill>
                  <a:schemeClr val="tx1">
                    <a:lumMod val="65000"/>
                    <a:lumOff val="35000"/>
                  </a:schemeClr>
                </a:solidFill>
                <a:latin typeface="David" panose="020E0502060401010101" pitchFamily="34" charset="-79"/>
                <a:cs typeface="David" panose="020E0502060401010101" pitchFamily="34" charset="-79"/>
              </a:rPr>
              <a:t>חברתי</a:t>
            </a:r>
          </a:p>
        </p:txBody>
      </p:sp>
      <p:sp>
        <p:nvSpPr>
          <p:cNvPr id="12" name="TextBox 11"/>
          <p:cNvSpPr txBox="1"/>
          <p:nvPr/>
        </p:nvSpPr>
        <p:spPr>
          <a:xfrm>
            <a:off x="11090786" y="4099468"/>
            <a:ext cx="953729" cy="646331"/>
          </a:xfrm>
          <a:prstGeom prst="rect">
            <a:avLst/>
          </a:prstGeom>
          <a:noFill/>
        </p:spPr>
        <p:txBody>
          <a:bodyPr wrap="square" rtlCol="1">
            <a:spAutoFit/>
          </a:bodyPr>
          <a:lstStyle/>
          <a:p>
            <a:r>
              <a:rPr lang="he-IL" b="1" dirty="0">
                <a:solidFill>
                  <a:schemeClr val="tx1">
                    <a:lumMod val="65000"/>
                    <a:lumOff val="35000"/>
                  </a:schemeClr>
                </a:solidFill>
                <a:latin typeface="David" panose="020E0502060401010101" pitchFamily="34" charset="-79"/>
                <a:cs typeface="David" panose="020E0502060401010101" pitchFamily="34" charset="-79"/>
              </a:rPr>
              <a:t>הגנה לאומית</a:t>
            </a:r>
          </a:p>
        </p:txBody>
      </p:sp>
      <p:sp>
        <p:nvSpPr>
          <p:cNvPr id="13" name="TextBox 12"/>
          <p:cNvSpPr txBox="1"/>
          <p:nvPr/>
        </p:nvSpPr>
        <p:spPr>
          <a:xfrm>
            <a:off x="11245643" y="4845649"/>
            <a:ext cx="798872" cy="369332"/>
          </a:xfrm>
          <a:prstGeom prst="rect">
            <a:avLst/>
          </a:prstGeom>
          <a:noFill/>
        </p:spPr>
        <p:txBody>
          <a:bodyPr wrap="square" rtlCol="1">
            <a:spAutoFit/>
          </a:bodyPr>
          <a:lstStyle/>
          <a:p>
            <a:r>
              <a:rPr lang="he-IL" b="1" dirty="0">
                <a:solidFill>
                  <a:schemeClr val="tx1">
                    <a:lumMod val="65000"/>
                    <a:lumOff val="35000"/>
                  </a:schemeClr>
                </a:solidFill>
                <a:latin typeface="David" panose="020E0502060401010101" pitchFamily="34" charset="-79"/>
                <a:cs typeface="David" panose="020E0502060401010101" pitchFamily="34" charset="-79"/>
              </a:rPr>
              <a:t>מדיני</a:t>
            </a:r>
          </a:p>
        </p:txBody>
      </p:sp>
      <p:sp>
        <p:nvSpPr>
          <p:cNvPr id="14" name="TextBox 13"/>
          <p:cNvSpPr txBox="1"/>
          <p:nvPr/>
        </p:nvSpPr>
        <p:spPr>
          <a:xfrm>
            <a:off x="10776154" y="5607280"/>
            <a:ext cx="1268361" cy="646331"/>
          </a:xfrm>
          <a:prstGeom prst="rect">
            <a:avLst/>
          </a:prstGeom>
          <a:noFill/>
        </p:spPr>
        <p:txBody>
          <a:bodyPr wrap="square" rtlCol="1">
            <a:spAutoFit/>
          </a:bodyPr>
          <a:lstStyle/>
          <a:p>
            <a:r>
              <a:rPr lang="he-IL" b="1" dirty="0">
                <a:latin typeface="David" panose="020E0502060401010101" pitchFamily="34" charset="-79"/>
                <a:cs typeface="David" panose="020E0502060401010101" pitchFamily="34" charset="-79"/>
              </a:rPr>
              <a:t>יסודות</a:t>
            </a:r>
            <a:r>
              <a:rPr lang="en-US" b="1" dirty="0">
                <a:latin typeface="David" panose="020E0502060401010101" pitchFamily="34" charset="-79"/>
                <a:cs typeface="David" panose="020E0502060401010101" pitchFamily="34" charset="-79"/>
              </a:rPr>
              <a:t> </a:t>
            </a:r>
            <a:br>
              <a:rPr lang="en-US" b="1" dirty="0">
                <a:latin typeface="David" panose="020E0502060401010101" pitchFamily="34" charset="-79"/>
                <a:cs typeface="David" panose="020E0502060401010101" pitchFamily="34" charset="-79"/>
              </a:rPr>
            </a:br>
            <a:r>
              <a:rPr lang="he-IL" b="1" dirty="0">
                <a:latin typeface="David" panose="020E0502060401010101" pitchFamily="34" charset="-79"/>
                <a:cs typeface="David" panose="020E0502060401010101" pitchFamily="34" charset="-79"/>
              </a:rPr>
              <a:t>ומחקר</a:t>
            </a:r>
          </a:p>
        </p:txBody>
      </p:sp>
      <p:sp>
        <p:nvSpPr>
          <p:cNvPr id="3" name="מלבן 2"/>
          <p:cNvSpPr/>
          <p:nvPr/>
        </p:nvSpPr>
        <p:spPr>
          <a:xfrm>
            <a:off x="9169220" y="2585520"/>
            <a:ext cx="1719578" cy="2736000"/>
          </a:xfrm>
          <a:prstGeom prst="rect">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5" name="מלבן 4"/>
          <p:cNvSpPr/>
          <p:nvPr/>
        </p:nvSpPr>
        <p:spPr>
          <a:xfrm>
            <a:off x="5653547" y="2585520"/>
            <a:ext cx="3420000" cy="2736000"/>
          </a:xfrm>
          <a:prstGeom prst="rect">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6" name="מלבן 5"/>
          <p:cNvSpPr/>
          <p:nvPr/>
        </p:nvSpPr>
        <p:spPr>
          <a:xfrm>
            <a:off x="486464" y="2585520"/>
            <a:ext cx="5084670" cy="2736000"/>
          </a:xfrm>
          <a:prstGeom prst="rect">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7" name="מלבן 6"/>
          <p:cNvSpPr/>
          <p:nvPr/>
        </p:nvSpPr>
        <p:spPr>
          <a:xfrm>
            <a:off x="9169218" y="5390445"/>
            <a:ext cx="1719579" cy="1080000"/>
          </a:xfrm>
          <a:prstGeom prst="rect">
            <a:avLst/>
          </a:prstGeom>
          <a:solidFill>
            <a:schemeClr val="accent1">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6" name="מלבן 15"/>
          <p:cNvSpPr/>
          <p:nvPr/>
        </p:nvSpPr>
        <p:spPr>
          <a:xfrm>
            <a:off x="9169219" y="1426287"/>
            <a:ext cx="1714661" cy="1080000"/>
          </a:xfrm>
          <a:prstGeom prst="rect">
            <a:avLst/>
          </a:prstGeom>
          <a:solidFill>
            <a:schemeClr val="accent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7" name="TextBox 16"/>
          <p:cNvSpPr txBox="1"/>
          <p:nvPr/>
        </p:nvSpPr>
        <p:spPr>
          <a:xfrm>
            <a:off x="10776154" y="1643122"/>
            <a:ext cx="1268361" cy="646331"/>
          </a:xfrm>
          <a:prstGeom prst="rect">
            <a:avLst/>
          </a:prstGeom>
          <a:noFill/>
        </p:spPr>
        <p:txBody>
          <a:bodyPr wrap="square" rtlCol="1">
            <a:spAutoFit/>
          </a:bodyPr>
          <a:lstStyle/>
          <a:p>
            <a:r>
              <a:rPr lang="he-IL" b="1" dirty="0">
                <a:latin typeface="David" panose="020E0502060401010101" pitchFamily="34" charset="-79"/>
                <a:cs typeface="David" panose="020E0502060401010101" pitchFamily="34" charset="-79"/>
              </a:rPr>
              <a:t>אינטגרטיבי ובכירות</a:t>
            </a:r>
          </a:p>
        </p:txBody>
      </p:sp>
      <p:sp>
        <p:nvSpPr>
          <p:cNvPr id="18" name="TextBox 17"/>
          <p:cNvSpPr txBox="1"/>
          <p:nvPr/>
        </p:nvSpPr>
        <p:spPr>
          <a:xfrm>
            <a:off x="9229287" y="6447690"/>
            <a:ext cx="1599440" cy="400110"/>
          </a:xfrm>
          <a:prstGeom prst="rect">
            <a:avLst/>
          </a:prstGeom>
          <a:noFill/>
        </p:spPr>
        <p:txBody>
          <a:bodyPr wrap="square" rtlCol="1">
            <a:spAutoFit/>
          </a:bodyPr>
          <a:lstStyle/>
          <a:p>
            <a:pPr algn="ctr"/>
            <a:r>
              <a:rPr lang="he-IL" sz="2000" b="1" dirty="0">
                <a:solidFill>
                  <a:schemeClr val="accent2">
                    <a:lumMod val="75000"/>
                  </a:schemeClr>
                </a:solidFill>
                <a:latin typeface="David" panose="020E0502060401010101" pitchFamily="34" charset="-79"/>
                <a:cs typeface="David" panose="020E0502060401010101" pitchFamily="34" charset="-79"/>
              </a:rPr>
              <a:t>עונת התשתית</a:t>
            </a:r>
          </a:p>
        </p:txBody>
      </p:sp>
      <p:sp>
        <p:nvSpPr>
          <p:cNvPr id="19" name="TextBox 18"/>
          <p:cNvSpPr txBox="1"/>
          <p:nvPr/>
        </p:nvSpPr>
        <p:spPr>
          <a:xfrm>
            <a:off x="6301092" y="6447690"/>
            <a:ext cx="2115114" cy="400110"/>
          </a:xfrm>
          <a:prstGeom prst="rect">
            <a:avLst/>
          </a:prstGeom>
          <a:noFill/>
        </p:spPr>
        <p:txBody>
          <a:bodyPr wrap="square" rtlCol="1">
            <a:spAutoFit/>
          </a:bodyPr>
          <a:lstStyle/>
          <a:p>
            <a:pPr algn="ctr"/>
            <a:r>
              <a:rPr lang="he-IL" sz="2000" b="1" dirty="0">
                <a:solidFill>
                  <a:schemeClr val="accent2">
                    <a:lumMod val="75000"/>
                  </a:schemeClr>
                </a:solidFill>
                <a:latin typeface="David" panose="020E0502060401010101" pitchFamily="34" charset="-79"/>
                <a:cs typeface="David" panose="020E0502060401010101" pitchFamily="34" charset="-79"/>
              </a:rPr>
              <a:t>עונת הליבה</a:t>
            </a:r>
          </a:p>
        </p:txBody>
      </p:sp>
      <p:sp>
        <p:nvSpPr>
          <p:cNvPr id="20" name="TextBox 19"/>
          <p:cNvSpPr txBox="1"/>
          <p:nvPr/>
        </p:nvSpPr>
        <p:spPr>
          <a:xfrm>
            <a:off x="2132555" y="6447690"/>
            <a:ext cx="1763451" cy="400110"/>
          </a:xfrm>
          <a:prstGeom prst="rect">
            <a:avLst/>
          </a:prstGeom>
          <a:noFill/>
        </p:spPr>
        <p:txBody>
          <a:bodyPr wrap="square" rtlCol="1">
            <a:spAutoFit/>
          </a:bodyPr>
          <a:lstStyle/>
          <a:p>
            <a:pPr algn="ctr"/>
            <a:r>
              <a:rPr lang="he-IL" sz="2000" b="1" dirty="0">
                <a:solidFill>
                  <a:schemeClr val="accent2">
                    <a:lumMod val="75000"/>
                  </a:schemeClr>
                </a:solidFill>
                <a:latin typeface="David" panose="020E0502060401010101" pitchFamily="34" charset="-79"/>
                <a:cs typeface="David" panose="020E0502060401010101" pitchFamily="34" charset="-79"/>
              </a:rPr>
              <a:t>עונה מתקדמת</a:t>
            </a:r>
          </a:p>
        </p:txBody>
      </p:sp>
      <p:sp>
        <p:nvSpPr>
          <p:cNvPr id="45" name="TextBox 44"/>
          <p:cNvSpPr txBox="1"/>
          <p:nvPr/>
        </p:nvSpPr>
        <p:spPr>
          <a:xfrm rot="5400000">
            <a:off x="10417349" y="902826"/>
            <a:ext cx="826679" cy="338554"/>
          </a:xfrm>
          <a:prstGeom prst="rect">
            <a:avLst/>
          </a:prstGeom>
          <a:noFill/>
        </p:spPr>
        <p:txBody>
          <a:bodyPr wrap="square" rtlCol="1">
            <a:spAutoFit/>
          </a:bodyPr>
          <a:lstStyle/>
          <a:p>
            <a:r>
              <a:rPr lang="he-IL" sz="1600" dirty="0">
                <a:solidFill>
                  <a:schemeClr val="accent1"/>
                </a:solidFill>
                <a:latin typeface="David" panose="020E0502060401010101" pitchFamily="34" charset="-79"/>
                <a:cs typeface="David" panose="020E0502060401010101" pitchFamily="34" charset="-79"/>
              </a:rPr>
              <a:t>ספט'</a:t>
            </a:r>
          </a:p>
        </p:txBody>
      </p:sp>
      <p:sp>
        <p:nvSpPr>
          <p:cNvPr id="46" name="TextBox 45"/>
          <p:cNvSpPr txBox="1"/>
          <p:nvPr/>
        </p:nvSpPr>
        <p:spPr>
          <a:xfrm rot="5400000">
            <a:off x="9407063" y="863497"/>
            <a:ext cx="905337" cy="338554"/>
          </a:xfrm>
          <a:prstGeom prst="rect">
            <a:avLst/>
          </a:prstGeom>
          <a:noFill/>
        </p:spPr>
        <p:txBody>
          <a:bodyPr wrap="square" rtlCol="1">
            <a:spAutoFit/>
          </a:bodyPr>
          <a:lstStyle/>
          <a:p>
            <a:r>
              <a:rPr lang="he-IL" sz="1600" dirty="0">
                <a:solidFill>
                  <a:schemeClr val="accent1"/>
                </a:solidFill>
                <a:latin typeface="David" panose="020E0502060401010101" pitchFamily="34" charset="-79"/>
                <a:cs typeface="David" panose="020E0502060401010101" pitchFamily="34" charset="-79"/>
              </a:rPr>
              <a:t>אוק'</a:t>
            </a:r>
          </a:p>
        </p:txBody>
      </p:sp>
      <p:sp>
        <p:nvSpPr>
          <p:cNvPr id="47" name="TextBox 46"/>
          <p:cNvSpPr txBox="1"/>
          <p:nvPr/>
        </p:nvSpPr>
        <p:spPr>
          <a:xfrm rot="5400000">
            <a:off x="8586604" y="902826"/>
            <a:ext cx="826678" cy="338554"/>
          </a:xfrm>
          <a:prstGeom prst="rect">
            <a:avLst/>
          </a:prstGeom>
          <a:noFill/>
        </p:spPr>
        <p:txBody>
          <a:bodyPr wrap="square" rtlCol="1">
            <a:spAutoFit/>
          </a:bodyPr>
          <a:lstStyle/>
          <a:p>
            <a:r>
              <a:rPr lang="he-IL" sz="1600" dirty="0">
                <a:solidFill>
                  <a:schemeClr val="accent1"/>
                </a:solidFill>
                <a:latin typeface="David" panose="020E0502060401010101" pitchFamily="34" charset="-79"/>
                <a:cs typeface="David" panose="020E0502060401010101" pitchFamily="34" charset="-79"/>
              </a:rPr>
              <a:t>נוב'</a:t>
            </a:r>
          </a:p>
        </p:txBody>
      </p:sp>
      <p:sp>
        <p:nvSpPr>
          <p:cNvPr id="48" name="TextBox 47"/>
          <p:cNvSpPr txBox="1"/>
          <p:nvPr/>
        </p:nvSpPr>
        <p:spPr>
          <a:xfrm rot="5400000">
            <a:off x="7673139" y="993378"/>
            <a:ext cx="645574" cy="338554"/>
          </a:xfrm>
          <a:prstGeom prst="rect">
            <a:avLst/>
          </a:prstGeom>
          <a:noFill/>
        </p:spPr>
        <p:txBody>
          <a:bodyPr wrap="square" rtlCol="1">
            <a:spAutoFit/>
          </a:bodyPr>
          <a:lstStyle/>
          <a:p>
            <a:r>
              <a:rPr lang="he-IL" sz="1600" dirty="0">
                <a:solidFill>
                  <a:schemeClr val="accent1"/>
                </a:solidFill>
                <a:latin typeface="David" panose="020E0502060401010101" pitchFamily="34" charset="-79"/>
                <a:cs typeface="David" panose="020E0502060401010101" pitchFamily="34" charset="-79"/>
              </a:rPr>
              <a:t>דצמ'</a:t>
            </a:r>
          </a:p>
        </p:txBody>
      </p:sp>
      <p:sp>
        <p:nvSpPr>
          <p:cNvPr id="49" name="TextBox 48"/>
          <p:cNvSpPr txBox="1"/>
          <p:nvPr/>
        </p:nvSpPr>
        <p:spPr>
          <a:xfrm rot="5400000">
            <a:off x="6779478" y="993378"/>
            <a:ext cx="645574" cy="338554"/>
          </a:xfrm>
          <a:prstGeom prst="rect">
            <a:avLst/>
          </a:prstGeom>
          <a:noFill/>
        </p:spPr>
        <p:txBody>
          <a:bodyPr wrap="square" rtlCol="1">
            <a:spAutoFit/>
          </a:bodyPr>
          <a:lstStyle/>
          <a:p>
            <a:r>
              <a:rPr lang="he-IL" sz="1600" dirty="0" err="1">
                <a:solidFill>
                  <a:schemeClr val="accent1"/>
                </a:solidFill>
                <a:latin typeface="David" panose="020E0502060401010101" pitchFamily="34" charset="-79"/>
                <a:cs typeface="David" panose="020E0502060401010101" pitchFamily="34" charset="-79"/>
              </a:rPr>
              <a:t>ינו</a:t>
            </a:r>
            <a:r>
              <a:rPr lang="he-IL" sz="1600" dirty="0">
                <a:solidFill>
                  <a:schemeClr val="accent1"/>
                </a:solidFill>
                <a:latin typeface="David" panose="020E0502060401010101" pitchFamily="34" charset="-79"/>
                <a:cs typeface="David" panose="020E0502060401010101" pitchFamily="34" charset="-79"/>
              </a:rPr>
              <a:t>'</a:t>
            </a:r>
          </a:p>
        </p:txBody>
      </p:sp>
      <p:sp>
        <p:nvSpPr>
          <p:cNvPr id="50" name="TextBox 49"/>
          <p:cNvSpPr txBox="1"/>
          <p:nvPr/>
        </p:nvSpPr>
        <p:spPr>
          <a:xfrm rot="5400000">
            <a:off x="5728475" y="993378"/>
            <a:ext cx="645574" cy="338554"/>
          </a:xfrm>
          <a:prstGeom prst="rect">
            <a:avLst/>
          </a:prstGeom>
          <a:noFill/>
        </p:spPr>
        <p:txBody>
          <a:bodyPr wrap="square" rtlCol="1">
            <a:spAutoFit/>
          </a:bodyPr>
          <a:lstStyle/>
          <a:p>
            <a:r>
              <a:rPr lang="he-IL" sz="1600" dirty="0" err="1">
                <a:solidFill>
                  <a:schemeClr val="accent1"/>
                </a:solidFill>
                <a:latin typeface="David" panose="020E0502060401010101" pitchFamily="34" charset="-79"/>
                <a:cs typeface="David" panose="020E0502060401010101" pitchFamily="34" charset="-79"/>
              </a:rPr>
              <a:t>פבר</a:t>
            </a:r>
            <a:r>
              <a:rPr lang="he-IL" sz="1600" dirty="0">
                <a:solidFill>
                  <a:schemeClr val="accent1"/>
                </a:solidFill>
                <a:latin typeface="David" panose="020E0502060401010101" pitchFamily="34" charset="-79"/>
                <a:cs typeface="David" panose="020E0502060401010101" pitchFamily="34" charset="-79"/>
              </a:rPr>
              <a:t>'</a:t>
            </a:r>
          </a:p>
        </p:txBody>
      </p:sp>
      <p:sp>
        <p:nvSpPr>
          <p:cNvPr id="51" name="TextBox 50"/>
          <p:cNvSpPr txBox="1"/>
          <p:nvPr/>
        </p:nvSpPr>
        <p:spPr>
          <a:xfrm rot="5400000">
            <a:off x="4747625" y="993378"/>
            <a:ext cx="645574" cy="338554"/>
          </a:xfrm>
          <a:prstGeom prst="rect">
            <a:avLst/>
          </a:prstGeom>
          <a:noFill/>
        </p:spPr>
        <p:txBody>
          <a:bodyPr wrap="square" rtlCol="1">
            <a:spAutoFit/>
          </a:bodyPr>
          <a:lstStyle/>
          <a:p>
            <a:r>
              <a:rPr lang="he-IL" sz="1600" dirty="0">
                <a:solidFill>
                  <a:schemeClr val="accent1"/>
                </a:solidFill>
                <a:latin typeface="David" panose="020E0502060401010101" pitchFamily="34" charset="-79"/>
                <a:cs typeface="David" panose="020E0502060401010101" pitchFamily="34" charset="-79"/>
              </a:rPr>
              <a:t>מרץ</a:t>
            </a:r>
          </a:p>
        </p:txBody>
      </p:sp>
      <p:sp>
        <p:nvSpPr>
          <p:cNvPr id="52" name="TextBox 51"/>
          <p:cNvSpPr txBox="1"/>
          <p:nvPr/>
        </p:nvSpPr>
        <p:spPr>
          <a:xfrm rot="5400000">
            <a:off x="3778128" y="993378"/>
            <a:ext cx="645574" cy="338554"/>
          </a:xfrm>
          <a:prstGeom prst="rect">
            <a:avLst/>
          </a:prstGeom>
          <a:noFill/>
        </p:spPr>
        <p:txBody>
          <a:bodyPr wrap="square" rtlCol="1">
            <a:spAutoFit/>
          </a:bodyPr>
          <a:lstStyle/>
          <a:p>
            <a:r>
              <a:rPr lang="he-IL" sz="1600" dirty="0">
                <a:solidFill>
                  <a:schemeClr val="accent1"/>
                </a:solidFill>
                <a:latin typeface="David" panose="020E0502060401010101" pitchFamily="34" charset="-79"/>
                <a:cs typeface="David" panose="020E0502060401010101" pitchFamily="34" charset="-79"/>
              </a:rPr>
              <a:t>אפר'</a:t>
            </a:r>
          </a:p>
        </p:txBody>
      </p:sp>
      <p:sp>
        <p:nvSpPr>
          <p:cNvPr id="53" name="TextBox 52"/>
          <p:cNvSpPr txBox="1"/>
          <p:nvPr/>
        </p:nvSpPr>
        <p:spPr>
          <a:xfrm rot="5400000">
            <a:off x="2819223" y="993378"/>
            <a:ext cx="645574" cy="338554"/>
          </a:xfrm>
          <a:prstGeom prst="rect">
            <a:avLst/>
          </a:prstGeom>
          <a:noFill/>
        </p:spPr>
        <p:txBody>
          <a:bodyPr wrap="square" rtlCol="1">
            <a:spAutoFit/>
          </a:bodyPr>
          <a:lstStyle/>
          <a:p>
            <a:r>
              <a:rPr lang="he-IL" sz="1600" dirty="0">
                <a:solidFill>
                  <a:schemeClr val="accent1"/>
                </a:solidFill>
                <a:latin typeface="David" panose="020E0502060401010101" pitchFamily="34" charset="-79"/>
                <a:cs typeface="David" panose="020E0502060401010101" pitchFamily="34" charset="-79"/>
              </a:rPr>
              <a:t>מאי</a:t>
            </a:r>
          </a:p>
        </p:txBody>
      </p:sp>
      <p:sp>
        <p:nvSpPr>
          <p:cNvPr id="54" name="TextBox 53"/>
          <p:cNvSpPr txBox="1"/>
          <p:nvPr/>
        </p:nvSpPr>
        <p:spPr>
          <a:xfrm rot="5400000">
            <a:off x="1402986" y="993378"/>
            <a:ext cx="645574" cy="338554"/>
          </a:xfrm>
          <a:prstGeom prst="rect">
            <a:avLst/>
          </a:prstGeom>
          <a:noFill/>
        </p:spPr>
        <p:txBody>
          <a:bodyPr wrap="square" rtlCol="1">
            <a:spAutoFit/>
          </a:bodyPr>
          <a:lstStyle/>
          <a:p>
            <a:r>
              <a:rPr lang="he-IL" sz="1600" dirty="0">
                <a:solidFill>
                  <a:schemeClr val="accent1"/>
                </a:solidFill>
                <a:latin typeface="David" panose="020E0502060401010101" pitchFamily="34" charset="-79"/>
                <a:cs typeface="David" panose="020E0502060401010101" pitchFamily="34" charset="-79"/>
              </a:rPr>
              <a:t>יוני</a:t>
            </a:r>
          </a:p>
        </p:txBody>
      </p:sp>
      <p:sp>
        <p:nvSpPr>
          <p:cNvPr id="55" name="TextBox 54"/>
          <p:cNvSpPr txBox="1"/>
          <p:nvPr/>
        </p:nvSpPr>
        <p:spPr>
          <a:xfrm rot="5400000">
            <a:off x="651399" y="993378"/>
            <a:ext cx="645574" cy="338554"/>
          </a:xfrm>
          <a:prstGeom prst="rect">
            <a:avLst/>
          </a:prstGeom>
          <a:noFill/>
        </p:spPr>
        <p:txBody>
          <a:bodyPr wrap="square" rtlCol="1">
            <a:spAutoFit/>
          </a:bodyPr>
          <a:lstStyle/>
          <a:p>
            <a:r>
              <a:rPr lang="he-IL" sz="1600" dirty="0">
                <a:solidFill>
                  <a:schemeClr val="accent1"/>
                </a:solidFill>
                <a:latin typeface="David" panose="020E0502060401010101" pitchFamily="34" charset="-79"/>
                <a:cs typeface="David" panose="020E0502060401010101" pitchFamily="34" charset="-79"/>
              </a:rPr>
              <a:t>יולי</a:t>
            </a:r>
          </a:p>
        </p:txBody>
      </p:sp>
      <p:grpSp>
        <p:nvGrpSpPr>
          <p:cNvPr id="58" name="קבוצה 57"/>
          <p:cNvGrpSpPr/>
          <p:nvPr/>
        </p:nvGrpSpPr>
        <p:grpSpPr>
          <a:xfrm>
            <a:off x="5689001" y="2621166"/>
            <a:ext cx="438265" cy="2664000"/>
            <a:chOff x="5561185" y="2581838"/>
            <a:chExt cx="438265" cy="2736000"/>
          </a:xfrm>
        </p:grpSpPr>
        <p:sp>
          <p:nvSpPr>
            <p:cNvPr id="56" name="מלבן 55"/>
            <p:cNvSpPr/>
            <p:nvPr/>
          </p:nvSpPr>
          <p:spPr>
            <a:xfrm>
              <a:off x="5561185" y="2581838"/>
              <a:ext cx="432000" cy="2736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57" name="TextBox 56"/>
            <p:cNvSpPr txBox="1"/>
            <p:nvPr/>
          </p:nvSpPr>
          <p:spPr>
            <a:xfrm rot="5400000">
              <a:off x="5069122" y="3749783"/>
              <a:ext cx="1460546" cy="400110"/>
            </a:xfrm>
            <a:prstGeom prst="rect">
              <a:avLst/>
            </a:prstGeom>
            <a:noFill/>
          </p:spPr>
          <p:txBody>
            <a:bodyPr wrap="square" rtlCol="1">
              <a:spAutoFit/>
            </a:bodyPr>
            <a:lstStyle/>
            <a:p>
              <a:pPr algn="ctr"/>
              <a:r>
                <a:rPr lang="he-IL" sz="2000" dirty="0">
                  <a:solidFill>
                    <a:schemeClr val="bg1"/>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פגרת עבודות</a:t>
              </a:r>
            </a:p>
          </p:txBody>
        </p:sp>
      </p:grpSp>
      <p:grpSp>
        <p:nvGrpSpPr>
          <p:cNvPr id="66" name="קבוצה 65"/>
          <p:cNvGrpSpPr/>
          <p:nvPr/>
        </p:nvGrpSpPr>
        <p:grpSpPr>
          <a:xfrm>
            <a:off x="9215287" y="2629393"/>
            <a:ext cx="432000" cy="2664000"/>
            <a:chOff x="9097303" y="2590065"/>
            <a:chExt cx="432000" cy="2664000"/>
          </a:xfrm>
        </p:grpSpPr>
        <p:sp>
          <p:nvSpPr>
            <p:cNvPr id="64" name="מלבן 63"/>
            <p:cNvSpPr/>
            <p:nvPr/>
          </p:nvSpPr>
          <p:spPr>
            <a:xfrm>
              <a:off x="9097303" y="2590065"/>
              <a:ext cx="432000" cy="2664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65" name="TextBox 64"/>
            <p:cNvSpPr txBox="1"/>
            <p:nvPr/>
          </p:nvSpPr>
          <p:spPr>
            <a:xfrm rot="5400000">
              <a:off x="8449132" y="3722010"/>
              <a:ext cx="1728342" cy="400110"/>
            </a:xfrm>
            <a:prstGeom prst="rect">
              <a:avLst/>
            </a:prstGeom>
            <a:noFill/>
          </p:spPr>
          <p:txBody>
            <a:bodyPr wrap="square" rtlCol="1">
              <a:spAutoFit/>
            </a:bodyPr>
            <a:lstStyle/>
            <a:p>
              <a:pPr algn="ctr"/>
              <a:r>
                <a:rPr lang="he-IL" sz="2000" dirty="0">
                  <a:solidFill>
                    <a:schemeClr val="bg1"/>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חגי תשרי</a:t>
              </a:r>
            </a:p>
          </p:txBody>
        </p:sp>
      </p:grpSp>
      <p:sp>
        <p:nvSpPr>
          <p:cNvPr id="69" name="מלבן: פינות מעוגלות 68"/>
          <p:cNvSpPr/>
          <p:nvPr/>
        </p:nvSpPr>
        <p:spPr>
          <a:xfrm>
            <a:off x="9715095" y="5499066"/>
            <a:ext cx="1116000" cy="360000"/>
          </a:xfrm>
          <a:prstGeom prst="roundRect">
            <a:avLst/>
          </a:prstGeom>
          <a:solidFill>
            <a:schemeClr val="accent2">
              <a:lumMod val="75000"/>
            </a:schemeClr>
          </a:solidFill>
          <a:ln>
            <a:solidFill>
              <a:schemeClr val="bg1"/>
            </a:solidFill>
          </a:ln>
          <a:effectLst/>
          <a:scene3d>
            <a:camera prst="orthographicFront">
              <a:rot lat="0" lon="0" rev="0"/>
            </a:camera>
            <a:lightRig rig="contrasting" dir="t">
              <a:rot lat="0" lon="0" rev="7800000"/>
            </a:lightRig>
          </a:scene3d>
          <a:sp3d>
            <a:bevelT w="139700" h="139700"/>
          </a:sp3d>
        </p:spPr>
        <p:style>
          <a:lnRef idx="0">
            <a:schemeClr val="accent5"/>
          </a:lnRef>
          <a:fillRef idx="3">
            <a:schemeClr val="accent5"/>
          </a:fillRef>
          <a:effectRef idx="3">
            <a:schemeClr val="accent5"/>
          </a:effectRef>
          <a:fontRef idx="minor">
            <a:schemeClr val="lt1"/>
          </a:fontRef>
        </p:style>
        <p:txBody>
          <a:bodyPr lIns="36000" tIns="36000" rIns="36000" bIns="36000" rtlCol="1" anchor="ctr"/>
          <a:lstStyle/>
          <a:p>
            <a:pPr algn="ctr"/>
            <a:r>
              <a:rPr lang="he-IL" sz="1400" b="1" dirty="0">
                <a:solidFill>
                  <a:schemeClr val="bg1"/>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תשתית</a:t>
            </a:r>
            <a:br>
              <a:rPr lang="en-US" sz="1400" b="1" dirty="0">
                <a:solidFill>
                  <a:schemeClr val="bg1"/>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br>
            <a:r>
              <a:rPr lang="he-IL" sz="1400" b="1" dirty="0">
                <a:solidFill>
                  <a:schemeClr val="bg1"/>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הבטל"ם (5)</a:t>
            </a:r>
          </a:p>
        </p:txBody>
      </p:sp>
      <p:sp>
        <p:nvSpPr>
          <p:cNvPr id="79" name="מלבן: פינות מעוגלות 78"/>
          <p:cNvSpPr/>
          <p:nvPr/>
        </p:nvSpPr>
        <p:spPr>
          <a:xfrm>
            <a:off x="4771660" y="1508835"/>
            <a:ext cx="684000" cy="396000"/>
          </a:xfrm>
          <a:prstGeom prst="roundRect">
            <a:avLst/>
          </a:prstGeom>
          <a:solidFill>
            <a:schemeClr val="tx1"/>
          </a:solidFill>
          <a:ln>
            <a:noFill/>
          </a:ln>
          <a:effectLst/>
          <a:scene3d>
            <a:camera prst="orthographicFront">
              <a:rot lat="0" lon="0" rev="0"/>
            </a:camera>
            <a:lightRig rig="contrasting" dir="t">
              <a:rot lat="0" lon="0" rev="7800000"/>
            </a:lightRig>
          </a:scene3d>
          <a:sp3d>
            <a:bevelT w="139700" h="139700"/>
          </a:sp3d>
        </p:spPr>
        <p:style>
          <a:lnRef idx="0">
            <a:schemeClr val="accent5"/>
          </a:lnRef>
          <a:fillRef idx="3">
            <a:schemeClr val="accent5"/>
          </a:fillRef>
          <a:effectRef idx="3">
            <a:schemeClr val="accent5"/>
          </a:effectRef>
          <a:fontRef idx="minor">
            <a:schemeClr val="lt1"/>
          </a:fontRef>
        </p:style>
        <p:txBody>
          <a:bodyPr lIns="0" tIns="36000" rIns="0" bIns="36000" rtlCol="1" anchor="ctr"/>
          <a:lstStyle/>
          <a:p>
            <a:pPr algn="ctr"/>
            <a:r>
              <a:rPr lang="he-IL" sz="1400" b="1" dirty="0">
                <a:solidFill>
                  <a:schemeClr val="bg1"/>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סימולציה מדינית</a:t>
            </a:r>
          </a:p>
        </p:txBody>
      </p:sp>
      <p:sp>
        <p:nvSpPr>
          <p:cNvPr id="84" name="מלבן: פינות מעוגלות 83"/>
          <p:cNvSpPr/>
          <p:nvPr/>
        </p:nvSpPr>
        <p:spPr>
          <a:xfrm>
            <a:off x="2216249" y="4814315"/>
            <a:ext cx="864000" cy="432000"/>
          </a:xfrm>
          <a:prstGeom prst="roundRect">
            <a:avLst/>
          </a:prstGeom>
          <a:solidFill>
            <a:schemeClr val="tx1"/>
          </a:solidFill>
          <a:ln>
            <a:solidFill>
              <a:schemeClr val="bg1"/>
            </a:solidFill>
          </a:ln>
          <a:effectLst/>
          <a:scene3d>
            <a:camera prst="orthographicFront">
              <a:rot lat="0" lon="0" rev="0"/>
            </a:camera>
            <a:lightRig rig="contrasting" dir="t">
              <a:rot lat="0" lon="0" rev="7800000"/>
            </a:lightRig>
          </a:scene3d>
          <a:sp3d>
            <a:bevelT w="139700" h="139700"/>
          </a:sp3d>
        </p:spPr>
        <p:style>
          <a:lnRef idx="0">
            <a:schemeClr val="accent5"/>
          </a:lnRef>
          <a:fillRef idx="3">
            <a:schemeClr val="accent5"/>
          </a:fillRef>
          <a:effectRef idx="3">
            <a:schemeClr val="accent5"/>
          </a:effectRef>
          <a:fontRef idx="minor">
            <a:schemeClr val="lt1"/>
          </a:fontRef>
        </p:style>
        <p:txBody>
          <a:bodyPr lIns="36000" tIns="36000" rIns="36000" bIns="36000" rtlCol="1" anchor="ctr"/>
          <a:lstStyle/>
          <a:p>
            <a:pPr algn="ctr"/>
            <a:r>
              <a:rPr lang="he-IL" sz="1400" b="1" dirty="0">
                <a:solidFill>
                  <a:schemeClr val="bg1"/>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סיור חו"ל </a:t>
            </a:r>
            <a:br>
              <a:rPr lang="en-US" sz="1400" b="1" dirty="0">
                <a:solidFill>
                  <a:schemeClr val="bg1"/>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br>
            <a:r>
              <a:rPr lang="he-IL" sz="1400" b="1" dirty="0">
                <a:solidFill>
                  <a:schemeClr val="bg1"/>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מערב (3)</a:t>
            </a:r>
          </a:p>
        </p:txBody>
      </p:sp>
      <p:sp>
        <p:nvSpPr>
          <p:cNvPr id="85" name="מלבן: פינות מעוגלות 84"/>
          <p:cNvSpPr/>
          <p:nvPr/>
        </p:nvSpPr>
        <p:spPr>
          <a:xfrm>
            <a:off x="1227486" y="4814315"/>
            <a:ext cx="864000" cy="432000"/>
          </a:xfrm>
          <a:prstGeom prst="roundRect">
            <a:avLst/>
          </a:prstGeom>
          <a:solidFill>
            <a:schemeClr val="tx1"/>
          </a:solidFill>
          <a:ln>
            <a:solidFill>
              <a:schemeClr val="bg1"/>
            </a:solidFill>
          </a:ln>
          <a:effectLst/>
          <a:scene3d>
            <a:camera prst="orthographicFront">
              <a:rot lat="0" lon="0" rev="0"/>
            </a:camera>
            <a:lightRig rig="contrasting" dir="t">
              <a:rot lat="0" lon="0" rev="7800000"/>
            </a:lightRig>
          </a:scene3d>
          <a:sp3d>
            <a:bevelT w="139700" h="139700"/>
          </a:sp3d>
        </p:spPr>
        <p:style>
          <a:lnRef idx="0">
            <a:schemeClr val="accent5"/>
          </a:lnRef>
          <a:fillRef idx="3">
            <a:schemeClr val="accent5"/>
          </a:fillRef>
          <a:effectRef idx="3">
            <a:schemeClr val="accent5"/>
          </a:effectRef>
          <a:fontRef idx="minor">
            <a:schemeClr val="lt1"/>
          </a:fontRef>
        </p:style>
        <p:txBody>
          <a:bodyPr lIns="36000" tIns="36000" rIns="36000" bIns="36000" rtlCol="1" anchor="ctr"/>
          <a:lstStyle/>
          <a:p>
            <a:pPr algn="ctr"/>
            <a:r>
              <a:rPr lang="he-IL" sz="1400" b="1" dirty="0">
                <a:solidFill>
                  <a:schemeClr val="bg1"/>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סיור חו"ל </a:t>
            </a:r>
            <a:br>
              <a:rPr lang="en-US" sz="1400" b="1" dirty="0">
                <a:solidFill>
                  <a:schemeClr val="bg1"/>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br>
            <a:r>
              <a:rPr lang="he-IL" sz="1400" b="1" dirty="0">
                <a:solidFill>
                  <a:schemeClr val="bg1"/>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מזרח (3)</a:t>
            </a:r>
          </a:p>
        </p:txBody>
      </p:sp>
      <p:grpSp>
        <p:nvGrpSpPr>
          <p:cNvPr id="89" name="קבוצה 88"/>
          <p:cNvGrpSpPr/>
          <p:nvPr/>
        </p:nvGrpSpPr>
        <p:grpSpPr>
          <a:xfrm>
            <a:off x="4131976" y="2626084"/>
            <a:ext cx="276999" cy="2664000"/>
            <a:chOff x="3905840" y="2626084"/>
            <a:chExt cx="276999" cy="2664000"/>
          </a:xfrm>
        </p:grpSpPr>
        <p:sp>
          <p:nvSpPr>
            <p:cNvPr id="87" name="מלבן 86"/>
            <p:cNvSpPr/>
            <p:nvPr/>
          </p:nvSpPr>
          <p:spPr>
            <a:xfrm>
              <a:off x="3936340" y="2626084"/>
              <a:ext cx="216000" cy="2664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88" name="TextBox 87"/>
            <p:cNvSpPr txBox="1"/>
            <p:nvPr/>
          </p:nvSpPr>
          <p:spPr>
            <a:xfrm rot="5400000">
              <a:off x="3333284" y="3819585"/>
              <a:ext cx="1422111" cy="276999"/>
            </a:xfrm>
            <a:prstGeom prst="rect">
              <a:avLst/>
            </a:prstGeom>
            <a:noFill/>
          </p:spPr>
          <p:txBody>
            <a:bodyPr wrap="square" lIns="0" tIns="0" rIns="0" bIns="0" rtlCol="1">
              <a:spAutoFit/>
            </a:bodyPr>
            <a:lstStyle/>
            <a:p>
              <a:pPr algn="ctr"/>
              <a:r>
                <a:rPr lang="he-IL" dirty="0">
                  <a:solidFill>
                    <a:schemeClr val="bg1"/>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חופשת פסח</a:t>
              </a:r>
            </a:p>
          </p:txBody>
        </p:sp>
      </p:grpSp>
      <p:sp>
        <p:nvSpPr>
          <p:cNvPr id="74" name="מלבן: פינות מעוגלות 73"/>
          <p:cNvSpPr/>
          <p:nvPr/>
        </p:nvSpPr>
        <p:spPr>
          <a:xfrm>
            <a:off x="3192190" y="2733288"/>
            <a:ext cx="900000" cy="432000"/>
          </a:xfrm>
          <a:prstGeom prst="roundRect">
            <a:avLst/>
          </a:prstGeom>
          <a:solidFill>
            <a:schemeClr val="accent6"/>
          </a:solidFill>
          <a:ln>
            <a:solidFill>
              <a:schemeClr val="bg1"/>
            </a:solidFill>
          </a:ln>
          <a:effectLst/>
          <a:scene3d>
            <a:camera prst="orthographicFront">
              <a:rot lat="0" lon="0" rev="0"/>
            </a:camera>
            <a:lightRig rig="contrasting" dir="t">
              <a:rot lat="0" lon="0" rev="7800000"/>
            </a:lightRig>
          </a:scene3d>
          <a:sp3d>
            <a:bevelT w="139700" h="139700"/>
          </a:sp3d>
        </p:spPr>
        <p:style>
          <a:lnRef idx="0">
            <a:schemeClr val="accent5"/>
          </a:lnRef>
          <a:fillRef idx="3">
            <a:schemeClr val="accent5"/>
          </a:fillRef>
          <a:effectRef idx="3">
            <a:schemeClr val="accent5"/>
          </a:effectRef>
          <a:fontRef idx="minor">
            <a:schemeClr val="lt1"/>
          </a:fontRef>
        </p:style>
        <p:txBody>
          <a:bodyPr lIns="0" tIns="36000" rIns="0" bIns="36000" rtlCol="1" anchor="ctr"/>
          <a:lstStyle/>
          <a:p>
            <a:pPr algn="ctr"/>
            <a:r>
              <a:rPr lang="he-IL" sz="1400" b="1" dirty="0" err="1">
                <a:solidFill>
                  <a:schemeClr val="bg1"/>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סמ</a:t>
            </a:r>
            <a:r>
              <a:rPr lang="he-IL" sz="1400" b="1" dirty="0">
                <a:solidFill>
                  <a:schemeClr val="bg1"/>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 כלכלה גלוב' (2)</a:t>
            </a:r>
          </a:p>
        </p:txBody>
      </p:sp>
      <p:sp>
        <p:nvSpPr>
          <p:cNvPr id="75" name="מלבן: פינות מעוגלות 74"/>
          <p:cNvSpPr/>
          <p:nvPr/>
        </p:nvSpPr>
        <p:spPr>
          <a:xfrm>
            <a:off x="3192190" y="3458423"/>
            <a:ext cx="900000" cy="432000"/>
          </a:xfrm>
          <a:prstGeom prst="roundRect">
            <a:avLst/>
          </a:prstGeom>
          <a:solidFill>
            <a:schemeClr val="bg1">
              <a:lumMod val="65000"/>
            </a:schemeClr>
          </a:solidFill>
          <a:ln>
            <a:solidFill>
              <a:schemeClr val="bg1"/>
            </a:solidFill>
          </a:ln>
          <a:effectLst/>
          <a:scene3d>
            <a:camera prst="orthographicFront">
              <a:rot lat="0" lon="0" rev="0"/>
            </a:camera>
            <a:lightRig rig="contrasting" dir="t">
              <a:rot lat="0" lon="0" rev="7800000"/>
            </a:lightRig>
          </a:scene3d>
          <a:sp3d>
            <a:bevelT w="139700" h="139700"/>
          </a:sp3d>
        </p:spPr>
        <p:style>
          <a:lnRef idx="0">
            <a:schemeClr val="accent5"/>
          </a:lnRef>
          <a:fillRef idx="3">
            <a:schemeClr val="accent5"/>
          </a:fillRef>
          <a:effectRef idx="3">
            <a:schemeClr val="accent5"/>
          </a:effectRef>
          <a:fontRef idx="minor">
            <a:schemeClr val="lt1"/>
          </a:fontRef>
        </p:style>
        <p:txBody>
          <a:bodyPr lIns="0" tIns="36000" rIns="0" bIns="36000" rtlCol="1" anchor="ctr"/>
          <a:lstStyle/>
          <a:p>
            <a:pPr algn="ctr"/>
            <a:r>
              <a:rPr lang="he-IL" sz="1400" b="1" dirty="0" err="1">
                <a:solidFill>
                  <a:schemeClr val="bg1"/>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סמ</a:t>
            </a:r>
            <a:r>
              <a:rPr lang="he-IL" sz="1400" b="1" dirty="0">
                <a:solidFill>
                  <a:schemeClr val="bg1"/>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 שחיתות ציבורית (2)</a:t>
            </a:r>
          </a:p>
        </p:txBody>
      </p:sp>
      <p:sp>
        <p:nvSpPr>
          <p:cNvPr id="76" name="מלבן: פינות מעוגלות 75"/>
          <p:cNvSpPr/>
          <p:nvPr/>
        </p:nvSpPr>
        <p:spPr>
          <a:xfrm>
            <a:off x="3192190" y="4154664"/>
            <a:ext cx="900000" cy="432000"/>
          </a:xfrm>
          <a:prstGeom prst="roundRect">
            <a:avLst/>
          </a:prstGeom>
          <a:solidFill>
            <a:srgbClr val="7030A0"/>
          </a:solidFill>
          <a:ln>
            <a:solidFill>
              <a:schemeClr val="bg1"/>
            </a:solidFill>
          </a:ln>
          <a:effectLst/>
          <a:scene3d>
            <a:camera prst="orthographicFront">
              <a:rot lat="0" lon="0" rev="0"/>
            </a:camera>
            <a:lightRig rig="contrasting" dir="t">
              <a:rot lat="0" lon="0" rev="7800000"/>
            </a:lightRig>
          </a:scene3d>
          <a:sp3d>
            <a:bevelT w="139700" h="139700"/>
          </a:sp3d>
        </p:spPr>
        <p:style>
          <a:lnRef idx="0">
            <a:schemeClr val="accent5"/>
          </a:lnRef>
          <a:fillRef idx="3">
            <a:schemeClr val="accent5"/>
          </a:fillRef>
          <a:effectRef idx="3">
            <a:schemeClr val="accent5"/>
          </a:effectRef>
          <a:fontRef idx="minor">
            <a:schemeClr val="lt1"/>
          </a:fontRef>
        </p:style>
        <p:txBody>
          <a:bodyPr lIns="0" tIns="36000" rIns="0" bIns="36000" rtlCol="1" anchor="ctr"/>
          <a:lstStyle/>
          <a:p>
            <a:pPr algn="ctr"/>
            <a:r>
              <a:rPr lang="he-IL" sz="1400" b="1" dirty="0" err="1">
                <a:solidFill>
                  <a:schemeClr val="bg1"/>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סמ</a:t>
            </a:r>
            <a:r>
              <a:rPr lang="he-IL" sz="1400" b="1" dirty="0">
                <a:solidFill>
                  <a:schemeClr val="bg1"/>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 צבא </a:t>
            </a:r>
            <a:br>
              <a:rPr lang="en-US" sz="1400" b="1" dirty="0">
                <a:solidFill>
                  <a:schemeClr val="bg1"/>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br>
            <a:r>
              <a:rPr lang="he-IL" sz="1400" b="1" dirty="0">
                <a:solidFill>
                  <a:schemeClr val="bg1"/>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חברה (2)</a:t>
            </a:r>
          </a:p>
        </p:txBody>
      </p:sp>
      <p:sp>
        <p:nvSpPr>
          <p:cNvPr id="82" name="מלבן: פינות מעוגלות 81"/>
          <p:cNvSpPr/>
          <p:nvPr/>
        </p:nvSpPr>
        <p:spPr>
          <a:xfrm>
            <a:off x="4407089" y="4814315"/>
            <a:ext cx="612000" cy="432000"/>
          </a:xfrm>
          <a:prstGeom prst="roundRect">
            <a:avLst/>
          </a:prstGeom>
          <a:solidFill>
            <a:schemeClr val="tx1"/>
          </a:solidFill>
          <a:ln>
            <a:noFill/>
          </a:ln>
          <a:effectLst/>
          <a:scene3d>
            <a:camera prst="orthographicFront">
              <a:rot lat="0" lon="0" rev="0"/>
            </a:camera>
            <a:lightRig rig="contrasting" dir="t">
              <a:rot lat="0" lon="0" rev="7800000"/>
            </a:lightRig>
          </a:scene3d>
          <a:sp3d>
            <a:bevelT w="139700" h="139700"/>
          </a:sp3d>
        </p:spPr>
        <p:style>
          <a:lnRef idx="0">
            <a:schemeClr val="accent5"/>
          </a:lnRef>
          <a:fillRef idx="3">
            <a:schemeClr val="accent5"/>
          </a:fillRef>
          <a:effectRef idx="3">
            <a:schemeClr val="accent5"/>
          </a:effectRef>
          <a:fontRef idx="minor">
            <a:schemeClr val="lt1"/>
          </a:fontRef>
        </p:style>
        <p:txBody>
          <a:bodyPr lIns="36000" tIns="36000" rIns="36000" bIns="36000" rtlCol="1" anchor="ctr"/>
          <a:lstStyle/>
          <a:p>
            <a:pPr algn="ctr"/>
            <a:r>
              <a:rPr lang="he-IL" sz="1400" b="1" dirty="0">
                <a:solidFill>
                  <a:schemeClr val="bg1"/>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סיור </a:t>
            </a:r>
            <a:br>
              <a:rPr lang="en-US" sz="1400" b="1" dirty="0">
                <a:solidFill>
                  <a:schemeClr val="bg1"/>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br>
            <a:r>
              <a:rPr lang="he-IL" sz="1400" b="1" dirty="0">
                <a:solidFill>
                  <a:schemeClr val="bg1"/>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נאט"ו</a:t>
            </a:r>
          </a:p>
        </p:txBody>
      </p:sp>
      <p:sp>
        <p:nvSpPr>
          <p:cNvPr id="94" name="מלבן: פינות מעוגלות 93"/>
          <p:cNvSpPr/>
          <p:nvPr/>
        </p:nvSpPr>
        <p:spPr>
          <a:xfrm>
            <a:off x="9710042" y="4904315"/>
            <a:ext cx="1116000" cy="252000"/>
          </a:xfrm>
          <a:prstGeom prst="roundRect">
            <a:avLst/>
          </a:prstGeom>
          <a:solidFill>
            <a:srgbClr val="C00000"/>
          </a:solidFill>
          <a:ln>
            <a:solidFill>
              <a:schemeClr val="bg1"/>
            </a:solidFill>
          </a:ln>
          <a:effectLst/>
          <a:scene3d>
            <a:camera prst="orthographicFront">
              <a:rot lat="0" lon="0" rev="0"/>
            </a:camera>
            <a:lightRig rig="contrasting" dir="t">
              <a:rot lat="0" lon="0" rev="7800000"/>
            </a:lightRig>
          </a:scene3d>
          <a:sp3d>
            <a:bevelT w="139700" h="139700"/>
          </a:sp3d>
        </p:spPr>
        <p:style>
          <a:lnRef idx="0">
            <a:schemeClr val="accent5"/>
          </a:lnRef>
          <a:fillRef idx="3">
            <a:schemeClr val="accent5"/>
          </a:fillRef>
          <a:effectRef idx="3">
            <a:schemeClr val="accent5"/>
          </a:effectRef>
          <a:fontRef idx="minor">
            <a:schemeClr val="lt1"/>
          </a:fontRef>
        </p:style>
        <p:txBody>
          <a:bodyPr lIns="36000" tIns="36000" rIns="36000" bIns="36000" rtlCol="1" anchor="ctr"/>
          <a:lstStyle/>
          <a:p>
            <a:pPr algn="ctr"/>
            <a:r>
              <a:rPr lang="he-IL" sz="1400" b="1" dirty="0">
                <a:solidFill>
                  <a:schemeClr val="bg1"/>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מזה"ת (0)</a:t>
            </a:r>
          </a:p>
        </p:txBody>
      </p:sp>
      <p:sp>
        <p:nvSpPr>
          <p:cNvPr id="95" name="מלבן: פינות מעוגלות 94"/>
          <p:cNvSpPr/>
          <p:nvPr/>
        </p:nvSpPr>
        <p:spPr>
          <a:xfrm>
            <a:off x="1480690" y="2733288"/>
            <a:ext cx="1116000" cy="432000"/>
          </a:xfrm>
          <a:prstGeom prst="roundRect">
            <a:avLst/>
          </a:prstGeom>
          <a:solidFill>
            <a:srgbClr val="C00000"/>
          </a:solidFill>
          <a:ln>
            <a:noFill/>
          </a:ln>
          <a:effectLst/>
          <a:scene3d>
            <a:camera prst="orthographicFront">
              <a:rot lat="0" lon="0" rev="0"/>
            </a:camera>
            <a:lightRig rig="contrasting" dir="t">
              <a:rot lat="0" lon="0" rev="7800000"/>
            </a:lightRig>
          </a:scene3d>
          <a:sp3d>
            <a:bevelT w="139700" h="139700"/>
          </a:sp3d>
        </p:spPr>
        <p:style>
          <a:lnRef idx="0">
            <a:schemeClr val="accent5"/>
          </a:lnRef>
          <a:fillRef idx="3">
            <a:schemeClr val="accent5"/>
          </a:fillRef>
          <a:effectRef idx="3">
            <a:schemeClr val="accent5"/>
          </a:effectRef>
          <a:fontRef idx="minor">
            <a:schemeClr val="lt1"/>
          </a:fontRef>
        </p:style>
        <p:txBody>
          <a:bodyPr lIns="36000" tIns="36000" rIns="36000" bIns="36000" rtlCol="1" anchor="ctr"/>
          <a:lstStyle/>
          <a:p>
            <a:pPr algn="ctr"/>
            <a:r>
              <a:rPr lang="he-IL" sz="1400" b="1" dirty="0">
                <a:solidFill>
                  <a:schemeClr val="bg1"/>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כלכלה </a:t>
            </a:r>
            <a:br>
              <a:rPr lang="en-US" sz="1400" b="1" dirty="0">
                <a:solidFill>
                  <a:schemeClr val="bg1"/>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br>
            <a:r>
              <a:rPr lang="he-IL" sz="1400" b="1" dirty="0">
                <a:solidFill>
                  <a:schemeClr val="bg1"/>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ב' (0)</a:t>
            </a:r>
          </a:p>
        </p:txBody>
      </p:sp>
      <p:grpSp>
        <p:nvGrpSpPr>
          <p:cNvPr id="102" name="קבוצה 101"/>
          <p:cNvGrpSpPr/>
          <p:nvPr/>
        </p:nvGrpSpPr>
        <p:grpSpPr>
          <a:xfrm>
            <a:off x="6193769" y="3530423"/>
            <a:ext cx="2838350" cy="288000"/>
            <a:chOff x="7322102" y="2143868"/>
            <a:chExt cx="2838350" cy="288000"/>
          </a:xfrm>
          <a:solidFill>
            <a:schemeClr val="bg1">
              <a:lumMod val="65000"/>
            </a:schemeClr>
          </a:solidFill>
        </p:grpSpPr>
        <p:sp>
          <p:nvSpPr>
            <p:cNvPr id="103" name="מלבן: פינות מעוגלות 102"/>
            <p:cNvSpPr/>
            <p:nvPr/>
          </p:nvSpPr>
          <p:spPr>
            <a:xfrm>
              <a:off x="8540452" y="2143868"/>
              <a:ext cx="1620000" cy="288000"/>
            </a:xfrm>
            <a:prstGeom prst="roundRect">
              <a:avLst/>
            </a:prstGeom>
            <a:grpFill/>
            <a:ln>
              <a:solidFill>
                <a:schemeClr val="bg1"/>
              </a:solidFill>
            </a:ln>
            <a:effectLst/>
            <a:scene3d>
              <a:camera prst="orthographicFront">
                <a:rot lat="0" lon="0" rev="0"/>
              </a:camera>
              <a:lightRig rig="contrasting" dir="t">
                <a:rot lat="0" lon="0" rev="7800000"/>
              </a:lightRig>
            </a:scene3d>
            <a:sp3d>
              <a:bevelT w="139700" h="139700"/>
            </a:sp3d>
          </p:spPr>
          <p:style>
            <a:lnRef idx="0">
              <a:schemeClr val="accent5"/>
            </a:lnRef>
            <a:fillRef idx="3">
              <a:schemeClr val="accent5"/>
            </a:fillRef>
            <a:effectRef idx="3">
              <a:schemeClr val="accent5"/>
            </a:effectRef>
            <a:fontRef idx="minor">
              <a:schemeClr val="lt1"/>
            </a:fontRef>
          </p:style>
          <p:txBody>
            <a:bodyPr lIns="36000" tIns="36000" rIns="36000" bIns="36000" rtlCol="1" anchor="ctr"/>
            <a:lstStyle/>
            <a:p>
              <a:pPr algn="ctr"/>
              <a:r>
                <a:rPr lang="he-IL" sz="1400" b="1" dirty="0">
                  <a:solidFill>
                    <a:schemeClr val="bg1"/>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החברה הישראלית (4)</a:t>
              </a:r>
            </a:p>
          </p:txBody>
        </p:sp>
        <p:cxnSp>
          <p:nvCxnSpPr>
            <p:cNvPr id="104" name="מחבר חץ ישר 103"/>
            <p:cNvCxnSpPr/>
            <p:nvPr/>
          </p:nvCxnSpPr>
          <p:spPr>
            <a:xfrm flipH="1">
              <a:off x="7322102" y="2287868"/>
              <a:ext cx="1224000" cy="0"/>
            </a:xfrm>
            <a:prstGeom prst="straightConnector1">
              <a:avLst/>
            </a:prstGeom>
            <a:grpFill/>
            <a:ln w="19050">
              <a:solidFill>
                <a:schemeClr val="bg1"/>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105" name="קבוצה 104"/>
          <p:cNvGrpSpPr/>
          <p:nvPr/>
        </p:nvGrpSpPr>
        <p:grpSpPr>
          <a:xfrm>
            <a:off x="6193769" y="5494661"/>
            <a:ext cx="2838350" cy="288000"/>
            <a:chOff x="7322102" y="2143868"/>
            <a:chExt cx="2838350" cy="288000"/>
          </a:xfrm>
          <a:solidFill>
            <a:schemeClr val="accent2">
              <a:lumMod val="75000"/>
            </a:schemeClr>
          </a:solidFill>
        </p:grpSpPr>
        <p:sp>
          <p:nvSpPr>
            <p:cNvPr id="106" name="מלבן: פינות מעוגלות 105"/>
            <p:cNvSpPr/>
            <p:nvPr/>
          </p:nvSpPr>
          <p:spPr>
            <a:xfrm>
              <a:off x="8540452" y="2143868"/>
              <a:ext cx="1620000" cy="288000"/>
            </a:xfrm>
            <a:prstGeom prst="roundRect">
              <a:avLst/>
            </a:prstGeom>
            <a:grpFill/>
            <a:ln>
              <a:solidFill>
                <a:schemeClr val="bg1"/>
              </a:solidFill>
            </a:ln>
            <a:effectLst/>
            <a:scene3d>
              <a:camera prst="orthographicFront">
                <a:rot lat="0" lon="0" rev="0"/>
              </a:camera>
              <a:lightRig rig="contrasting" dir="t">
                <a:rot lat="0" lon="0" rev="7800000"/>
              </a:lightRig>
            </a:scene3d>
            <a:sp3d>
              <a:bevelT w="139700" h="139700"/>
            </a:sp3d>
          </p:spPr>
          <p:style>
            <a:lnRef idx="0">
              <a:schemeClr val="accent5"/>
            </a:lnRef>
            <a:fillRef idx="3">
              <a:schemeClr val="accent5"/>
            </a:fillRef>
            <a:effectRef idx="3">
              <a:schemeClr val="accent5"/>
            </a:effectRef>
            <a:fontRef idx="minor">
              <a:schemeClr val="lt1"/>
            </a:fontRef>
          </p:style>
          <p:txBody>
            <a:bodyPr lIns="36000" tIns="36000" rIns="36000" bIns="36000" rtlCol="1" anchor="ctr"/>
            <a:lstStyle/>
            <a:p>
              <a:pPr algn="ctr"/>
              <a:r>
                <a:rPr lang="he-IL" sz="1400" b="1" dirty="0">
                  <a:solidFill>
                    <a:schemeClr val="bg1"/>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גישות </a:t>
              </a:r>
              <a:r>
                <a:rPr lang="he-IL" sz="1400" b="1" dirty="0" err="1">
                  <a:solidFill>
                    <a:schemeClr val="bg1"/>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ואסכ</a:t>
              </a:r>
              <a:r>
                <a:rPr lang="he-IL" sz="1400" b="1" dirty="0">
                  <a:solidFill>
                    <a:schemeClr val="bg1"/>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 חיפה (4)</a:t>
              </a:r>
            </a:p>
          </p:txBody>
        </p:sp>
        <p:cxnSp>
          <p:nvCxnSpPr>
            <p:cNvPr id="107" name="מחבר חץ ישר 106"/>
            <p:cNvCxnSpPr/>
            <p:nvPr/>
          </p:nvCxnSpPr>
          <p:spPr>
            <a:xfrm flipH="1">
              <a:off x="7322102" y="2287868"/>
              <a:ext cx="1224000" cy="0"/>
            </a:xfrm>
            <a:prstGeom prst="straightConnector1">
              <a:avLst/>
            </a:prstGeom>
            <a:grpFill/>
            <a:ln w="19050">
              <a:solidFill>
                <a:schemeClr val="accent2">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108" name="קבוצה 107"/>
          <p:cNvGrpSpPr/>
          <p:nvPr/>
        </p:nvGrpSpPr>
        <p:grpSpPr>
          <a:xfrm>
            <a:off x="6193769" y="5834161"/>
            <a:ext cx="2838350" cy="288000"/>
            <a:chOff x="7322102" y="2143868"/>
            <a:chExt cx="2838350" cy="288000"/>
          </a:xfrm>
          <a:solidFill>
            <a:schemeClr val="accent2">
              <a:lumMod val="75000"/>
            </a:schemeClr>
          </a:solidFill>
        </p:grpSpPr>
        <p:sp>
          <p:nvSpPr>
            <p:cNvPr id="109" name="מלבן: פינות מעוגלות 108"/>
            <p:cNvSpPr/>
            <p:nvPr/>
          </p:nvSpPr>
          <p:spPr>
            <a:xfrm>
              <a:off x="8540452" y="2143868"/>
              <a:ext cx="1620000" cy="288000"/>
            </a:xfrm>
            <a:prstGeom prst="roundRect">
              <a:avLst/>
            </a:prstGeom>
            <a:grpFill/>
            <a:ln>
              <a:solidFill>
                <a:schemeClr val="bg1"/>
              </a:solidFill>
            </a:ln>
            <a:effectLst/>
            <a:scene3d>
              <a:camera prst="orthographicFront">
                <a:rot lat="0" lon="0" rev="0"/>
              </a:camera>
              <a:lightRig rig="contrasting" dir="t">
                <a:rot lat="0" lon="0" rev="7800000"/>
              </a:lightRig>
            </a:scene3d>
            <a:sp3d>
              <a:bevelT w="139700" h="139700"/>
            </a:sp3d>
          </p:spPr>
          <p:style>
            <a:lnRef idx="0">
              <a:schemeClr val="accent5"/>
            </a:lnRef>
            <a:fillRef idx="3">
              <a:schemeClr val="accent5"/>
            </a:fillRef>
            <a:effectRef idx="3">
              <a:schemeClr val="accent5"/>
            </a:effectRef>
            <a:fontRef idx="minor">
              <a:schemeClr val="lt1"/>
            </a:fontRef>
          </p:style>
          <p:txBody>
            <a:bodyPr lIns="36000" tIns="36000" rIns="36000" bIns="36000" rtlCol="1" anchor="ctr"/>
            <a:lstStyle/>
            <a:p>
              <a:pPr algn="ctr"/>
              <a:r>
                <a:rPr lang="he-IL" sz="1400" b="1" dirty="0">
                  <a:solidFill>
                    <a:schemeClr val="bg1"/>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המפעל הציוני (4)</a:t>
              </a:r>
            </a:p>
          </p:txBody>
        </p:sp>
        <p:cxnSp>
          <p:nvCxnSpPr>
            <p:cNvPr id="110" name="מחבר חץ ישר 109"/>
            <p:cNvCxnSpPr/>
            <p:nvPr/>
          </p:nvCxnSpPr>
          <p:spPr>
            <a:xfrm flipH="1">
              <a:off x="7322102" y="2287868"/>
              <a:ext cx="1224000" cy="0"/>
            </a:xfrm>
            <a:prstGeom prst="straightConnector1">
              <a:avLst/>
            </a:prstGeom>
            <a:grpFill/>
            <a:ln w="19050">
              <a:solidFill>
                <a:schemeClr val="accent2">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118" name="קבוצה 117"/>
          <p:cNvGrpSpPr/>
          <p:nvPr/>
        </p:nvGrpSpPr>
        <p:grpSpPr>
          <a:xfrm>
            <a:off x="7278096" y="2733288"/>
            <a:ext cx="1743395" cy="432000"/>
            <a:chOff x="7160908" y="2694059"/>
            <a:chExt cx="1743395" cy="432000"/>
          </a:xfrm>
          <a:solidFill>
            <a:schemeClr val="accent6"/>
          </a:solidFill>
        </p:grpSpPr>
        <p:sp>
          <p:nvSpPr>
            <p:cNvPr id="73" name="מלבן: פינות מעוגלות 72"/>
            <p:cNvSpPr/>
            <p:nvPr/>
          </p:nvSpPr>
          <p:spPr>
            <a:xfrm>
              <a:off x="7788303" y="2694059"/>
              <a:ext cx="1116000" cy="432000"/>
            </a:xfrm>
            <a:prstGeom prst="roundRect">
              <a:avLst/>
            </a:prstGeom>
            <a:grpFill/>
            <a:ln>
              <a:noFill/>
            </a:ln>
            <a:effectLst/>
            <a:scene3d>
              <a:camera prst="orthographicFront">
                <a:rot lat="0" lon="0" rev="0"/>
              </a:camera>
              <a:lightRig rig="contrasting" dir="t">
                <a:rot lat="0" lon="0" rev="7800000"/>
              </a:lightRig>
            </a:scene3d>
            <a:sp3d>
              <a:bevelT w="139700" h="139700"/>
            </a:sp3d>
          </p:spPr>
          <p:style>
            <a:lnRef idx="0">
              <a:schemeClr val="accent5"/>
            </a:lnRef>
            <a:fillRef idx="3">
              <a:schemeClr val="accent5"/>
            </a:fillRef>
            <a:effectRef idx="3">
              <a:schemeClr val="accent5"/>
            </a:effectRef>
            <a:fontRef idx="minor">
              <a:schemeClr val="lt1"/>
            </a:fontRef>
          </p:style>
          <p:txBody>
            <a:bodyPr lIns="36000" tIns="36000" rIns="36000" bIns="36000" rtlCol="1" anchor="ctr"/>
            <a:lstStyle/>
            <a:p>
              <a:pPr algn="ctr"/>
              <a:r>
                <a:rPr lang="he-IL" sz="1400" b="1" dirty="0">
                  <a:solidFill>
                    <a:schemeClr val="bg1"/>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כלכלה </a:t>
              </a:r>
              <a:br>
                <a:rPr lang="en-US" sz="1400" b="1" dirty="0">
                  <a:solidFill>
                    <a:schemeClr val="bg1"/>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br>
              <a:r>
                <a:rPr lang="he-IL" sz="1400" b="1" dirty="0">
                  <a:solidFill>
                    <a:schemeClr val="bg1"/>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א' (2)</a:t>
              </a:r>
            </a:p>
          </p:txBody>
        </p:sp>
        <p:cxnSp>
          <p:nvCxnSpPr>
            <p:cNvPr id="115" name="מחבר חץ ישר 114"/>
            <p:cNvCxnSpPr>
              <a:cxnSpLocks/>
            </p:cNvCxnSpPr>
            <p:nvPr/>
          </p:nvCxnSpPr>
          <p:spPr>
            <a:xfrm flipH="1">
              <a:off x="7160908" y="2915753"/>
              <a:ext cx="612000" cy="0"/>
            </a:xfrm>
            <a:prstGeom prst="straightConnector1">
              <a:avLst/>
            </a:prstGeom>
            <a:grpFill/>
            <a:ln w="19050">
              <a:solidFill>
                <a:schemeClr val="accent2">
                  <a:lumMod val="60000"/>
                  <a:lumOff val="40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119" name="קבוצה 118"/>
          <p:cNvGrpSpPr/>
          <p:nvPr/>
        </p:nvGrpSpPr>
        <p:grpSpPr>
          <a:xfrm>
            <a:off x="5053444" y="4814315"/>
            <a:ext cx="2221870" cy="432000"/>
            <a:chOff x="6682433" y="2694059"/>
            <a:chExt cx="2221870" cy="432000"/>
          </a:xfrm>
          <a:solidFill>
            <a:schemeClr val="tx1"/>
          </a:solidFill>
        </p:grpSpPr>
        <p:sp>
          <p:nvSpPr>
            <p:cNvPr id="120" name="מלבן: פינות מעוגלות 119"/>
            <p:cNvSpPr/>
            <p:nvPr/>
          </p:nvSpPr>
          <p:spPr>
            <a:xfrm>
              <a:off x="7788303" y="2694059"/>
              <a:ext cx="1116000" cy="432000"/>
            </a:xfrm>
            <a:prstGeom prst="roundRect">
              <a:avLst/>
            </a:prstGeom>
            <a:grpFill/>
            <a:ln>
              <a:solidFill>
                <a:schemeClr val="bg1"/>
              </a:solidFill>
            </a:ln>
            <a:effectLst/>
            <a:scene3d>
              <a:camera prst="orthographicFront">
                <a:rot lat="0" lon="0" rev="0"/>
              </a:camera>
              <a:lightRig rig="contrasting" dir="t">
                <a:rot lat="0" lon="0" rev="7800000"/>
              </a:lightRig>
            </a:scene3d>
            <a:sp3d>
              <a:bevelT w="139700" h="139700"/>
            </a:sp3d>
          </p:spPr>
          <p:style>
            <a:lnRef idx="0">
              <a:schemeClr val="accent5"/>
            </a:lnRef>
            <a:fillRef idx="3">
              <a:schemeClr val="accent5"/>
            </a:fillRef>
            <a:effectRef idx="3">
              <a:schemeClr val="accent5"/>
            </a:effectRef>
            <a:fontRef idx="minor">
              <a:schemeClr val="lt1"/>
            </a:fontRef>
          </p:style>
          <p:txBody>
            <a:bodyPr lIns="36000" tIns="36000" rIns="36000" bIns="36000" rtlCol="1" anchor="ctr"/>
            <a:lstStyle/>
            <a:p>
              <a:pPr algn="ctr"/>
              <a:r>
                <a:rPr lang="he-IL" sz="1400" b="1" dirty="0">
                  <a:solidFill>
                    <a:schemeClr val="bg1"/>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מדינאות </a:t>
              </a:r>
              <a:br>
                <a:rPr lang="en-US" sz="1400" b="1" dirty="0">
                  <a:solidFill>
                    <a:schemeClr val="bg1"/>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br>
              <a:r>
                <a:rPr lang="he-IL" sz="1400" b="1" dirty="0">
                  <a:solidFill>
                    <a:schemeClr val="bg1"/>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 (4</a:t>
              </a:r>
              <a:r>
                <a:rPr lang="en-US" sz="1400" b="1" dirty="0">
                  <a:solidFill>
                    <a:schemeClr val="bg1"/>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a:t>
              </a:r>
              <a:r>
                <a:rPr lang="he-IL" sz="1400" b="1" dirty="0">
                  <a:solidFill>
                    <a:schemeClr val="bg1"/>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2)</a:t>
              </a:r>
            </a:p>
          </p:txBody>
        </p:sp>
        <p:cxnSp>
          <p:nvCxnSpPr>
            <p:cNvPr id="121" name="מחבר חץ ישר 120"/>
            <p:cNvCxnSpPr>
              <a:cxnSpLocks/>
            </p:cNvCxnSpPr>
            <p:nvPr/>
          </p:nvCxnSpPr>
          <p:spPr>
            <a:xfrm flipH="1">
              <a:off x="6682433" y="2915753"/>
              <a:ext cx="1116000" cy="0"/>
            </a:xfrm>
            <a:prstGeom prst="straightConnector1">
              <a:avLst/>
            </a:prstGeom>
            <a:grpFill/>
            <a:ln w="19050">
              <a:solidFill>
                <a:schemeClr val="bg1"/>
              </a:solidFill>
              <a:prstDash val="dash"/>
              <a:tailEnd type="triangle"/>
            </a:ln>
          </p:spPr>
          <p:style>
            <a:lnRef idx="1">
              <a:schemeClr val="accent1"/>
            </a:lnRef>
            <a:fillRef idx="0">
              <a:schemeClr val="accent1"/>
            </a:fillRef>
            <a:effectRef idx="0">
              <a:schemeClr val="accent1"/>
            </a:effectRef>
            <a:fontRef idx="minor">
              <a:schemeClr val="tx1"/>
            </a:fontRef>
          </p:style>
        </p:cxnSp>
      </p:grpSp>
      <p:sp>
        <p:nvSpPr>
          <p:cNvPr id="123" name="מלבן 122"/>
          <p:cNvSpPr/>
          <p:nvPr/>
        </p:nvSpPr>
        <p:spPr>
          <a:xfrm>
            <a:off x="5690792" y="5410331"/>
            <a:ext cx="432000" cy="1044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96" name="מלבן: פינות מעוגלות 95"/>
          <p:cNvSpPr/>
          <p:nvPr/>
        </p:nvSpPr>
        <p:spPr>
          <a:xfrm>
            <a:off x="3263901" y="5494661"/>
            <a:ext cx="864000" cy="432000"/>
          </a:xfrm>
          <a:prstGeom prst="roundRect">
            <a:avLst/>
          </a:prstGeom>
          <a:solidFill>
            <a:schemeClr val="accent4">
              <a:lumMod val="50000"/>
            </a:schemeClr>
          </a:solidFill>
          <a:ln>
            <a:solidFill>
              <a:schemeClr val="bg1"/>
            </a:solidFill>
          </a:ln>
          <a:effectLst/>
          <a:scene3d>
            <a:camera prst="orthographicFront">
              <a:rot lat="0" lon="0" rev="0"/>
            </a:camera>
            <a:lightRig rig="contrasting" dir="t">
              <a:rot lat="0" lon="0" rev="7800000"/>
            </a:lightRig>
          </a:scene3d>
          <a:sp3d>
            <a:bevelT w="139700" h="139700"/>
          </a:sp3d>
        </p:spPr>
        <p:style>
          <a:lnRef idx="0">
            <a:schemeClr val="accent5"/>
          </a:lnRef>
          <a:fillRef idx="3">
            <a:schemeClr val="accent5"/>
          </a:fillRef>
          <a:effectRef idx="3">
            <a:schemeClr val="accent5"/>
          </a:effectRef>
          <a:fontRef idx="minor">
            <a:schemeClr val="lt1"/>
          </a:fontRef>
        </p:style>
        <p:txBody>
          <a:bodyPr lIns="36000" tIns="36000" rIns="36000" bIns="36000" rtlCol="1" anchor="ctr"/>
          <a:lstStyle/>
          <a:p>
            <a:pPr algn="ctr"/>
            <a:r>
              <a:rPr lang="he-IL" sz="1400" b="1" dirty="0">
                <a:solidFill>
                  <a:schemeClr val="bg1"/>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מחקר ב' (</a:t>
            </a:r>
            <a:r>
              <a:rPr lang="he-IL" sz="1400" b="1" dirty="0" err="1">
                <a:solidFill>
                  <a:schemeClr val="bg1"/>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במב"ל</a:t>
            </a:r>
            <a:r>
              <a:rPr lang="he-IL" sz="1400" b="1" dirty="0">
                <a:solidFill>
                  <a:schemeClr val="bg1"/>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 2</a:t>
            </a:r>
          </a:p>
        </p:txBody>
      </p:sp>
      <p:sp>
        <p:nvSpPr>
          <p:cNvPr id="125" name="מלבן 124"/>
          <p:cNvSpPr/>
          <p:nvPr/>
        </p:nvSpPr>
        <p:spPr>
          <a:xfrm>
            <a:off x="5682610" y="1459811"/>
            <a:ext cx="432000" cy="1044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grpSp>
        <p:nvGrpSpPr>
          <p:cNvPr id="98" name="קבוצה 97"/>
          <p:cNvGrpSpPr/>
          <p:nvPr/>
        </p:nvGrpSpPr>
        <p:grpSpPr>
          <a:xfrm>
            <a:off x="4631538" y="1842262"/>
            <a:ext cx="4400581" cy="288000"/>
            <a:chOff x="3549439" y="2000380"/>
            <a:chExt cx="4400581" cy="288000"/>
          </a:xfrm>
        </p:grpSpPr>
        <p:cxnSp>
          <p:nvCxnSpPr>
            <p:cNvPr id="39" name="מחבר חץ ישר 38"/>
            <p:cNvCxnSpPr/>
            <p:nvPr/>
          </p:nvCxnSpPr>
          <p:spPr>
            <a:xfrm flipH="1">
              <a:off x="3549439" y="2155013"/>
              <a:ext cx="2880000" cy="0"/>
            </a:xfrm>
            <a:prstGeom prst="straightConnector1">
              <a:avLst/>
            </a:prstGeom>
            <a:ln w="19050">
              <a:solidFill>
                <a:schemeClr val="accent2">
                  <a:lumMod val="60000"/>
                  <a:lumOff val="40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80" name="מלבן: פינות מעוגלות 79"/>
            <p:cNvSpPr/>
            <p:nvPr/>
          </p:nvSpPr>
          <p:spPr>
            <a:xfrm>
              <a:off x="6330020" y="2000380"/>
              <a:ext cx="1620000" cy="288000"/>
            </a:xfrm>
            <a:prstGeom prst="roundRect">
              <a:avLst/>
            </a:prstGeom>
            <a:solidFill>
              <a:schemeClr val="accent2">
                <a:lumMod val="60000"/>
                <a:lumOff val="40000"/>
              </a:schemeClr>
            </a:solidFill>
            <a:ln>
              <a:solidFill>
                <a:schemeClr val="bg1"/>
              </a:solidFill>
            </a:ln>
            <a:effectLst/>
            <a:scene3d>
              <a:camera prst="orthographicFront">
                <a:rot lat="0" lon="0" rev="0"/>
              </a:camera>
              <a:lightRig rig="contrasting" dir="t">
                <a:rot lat="0" lon="0" rev="7800000"/>
              </a:lightRig>
            </a:scene3d>
            <a:sp3d>
              <a:bevelT w="139700" h="139700"/>
            </a:sp3d>
          </p:spPr>
          <p:style>
            <a:lnRef idx="0">
              <a:schemeClr val="accent5"/>
            </a:lnRef>
            <a:fillRef idx="3">
              <a:schemeClr val="accent5"/>
            </a:fillRef>
            <a:effectRef idx="3">
              <a:schemeClr val="accent5"/>
            </a:effectRef>
            <a:fontRef idx="minor">
              <a:schemeClr val="lt1"/>
            </a:fontRef>
          </p:style>
          <p:txBody>
            <a:bodyPr lIns="36000" tIns="36000" rIns="36000" bIns="36000" rtlCol="1" anchor="ctr"/>
            <a:lstStyle/>
            <a:p>
              <a:pPr algn="ctr"/>
              <a:r>
                <a:rPr lang="he-IL" sz="1400" b="1" dirty="0">
                  <a:solidFill>
                    <a:schemeClr val="bg1"/>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סיורים גיאוגרפיים (4)</a:t>
              </a:r>
            </a:p>
          </p:txBody>
        </p:sp>
      </p:grpSp>
      <p:cxnSp>
        <p:nvCxnSpPr>
          <p:cNvPr id="126" name="מחבר חץ ישר 125"/>
          <p:cNvCxnSpPr>
            <a:cxnSpLocks/>
          </p:cNvCxnSpPr>
          <p:nvPr/>
        </p:nvCxnSpPr>
        <p:spPr>
          <a:xfrm flipH="1">
            <a:off x="5462979" y="1706835"/>
            <a:ext cx="648000" cy="0"/>
          </a:xfrm>
          <a:prstGeom prst="straightConnector1">
            <a:avLst/>
          </a:prstGeom>
          <a:ln w="19050">
            <a:solidFill>
              <a:schemeClr val="accent2">
                <a:lumMod val="60000"/>
                <a:lumOff val="40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27" name="מלבן: פינות מעוגלות 126"/>
          <p:cNvSpPr/>
          <p:nvPr/>
        </p:nvSpPr>
        <p:spPr>
          <a:xfrm rot="20900953">
            <a:off x="604858" y="3358465"/>
            <a:ext cx="1339427" cy="646148"/>
          </a:xfrm>
          <a:prstGeom prst="roundRect">
            <a:avLst/>
          </a:prstGeom>
          <a:solidFill>
            <a:srgbClr val="C00000"/>
          </a:solidFill>
          <a:ln>
            <a:noFill/>
          </a:ln>
          <a:effectLst/>
          <a:scene3d>
            <a:camera prst="orthographicFront">
              <a:rot lat="0" lon="0" rev="0"/>
            </a:camera>
            <a:lightRig rig="contrasting" dir="t">
              <a:rot lat="0" lon="0" rev="7800000"/>
            </a:lightRig>
          </a:scene3d>
          <a:sp3d>
            <a:bevelT w="139700" h="139700"/>
          </a:sp3d>
        </p:spPr>
        <p:style>
          <a:lnRef idx="0">
            <a:schemeClr val="accent5"/>
          </a:lnRef>
          <a:fillRef idx="3">
            <a:schemeClr val="accent5"/>
          </a:fillRef>
          <a:effectRef idx="3">
            <a:schemeClr val="accent5"/>
          </a:effectRef>
          <a:fontRef idx="minor">
            <a:schemeClr val="lt1"/>
          </a:fontRef>
        </p:style>
        <p:txBody>
          <a:bodyPr lIns="36000" tIns="36000" rIns="36000" bIns="36000" rtlCol="1" anchor="ctr"/>
          <a:lstStyle/>
          <a:p>
            <a:pPr algn="ctr"/>
            <a:r>
              <a:rPr lang="he-IL" sz="1400" b="1" dirty="0">
                <a:solidFill>
                  <a:schemeClr val="bg1"/>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קורס מתוקשב מדיניות ציבורית</a:t>
            </a:r>
            <a:r>
              <a:rPr lang="en-US" sz="1400" b="1" dirty="0">
                <a:solidFill>
                  <a:schemeClr val="bg1"/>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a:t>
            </a:r>
            <a:r>
              <a:rPr lang="he-IL" sz="1400" b="1" dirty="0">
                <a:solidFill>
                  <a:schemeClr val="bg1"/>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 תקשורת (4</a:t>
            </a:r>
            <a:r>
              <a:rPr lang="en-US" sz="1400" b="1" dirty="0">
                <a:solidFill>
                  <a:schemeClr val="bg1"/>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a:t>
            </a:r>
            <a:r>
              <a:rPr lang="he-IL" sz="1400" b="1" dirty="0">
                <a:solidFill>
                  <a:schemeClr val="bg1"/>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2)</a:t>
            </a:r>
          </a:p>
        </p:txBody>
      </p:sp>
      <p:sp>
        <p:nvSpPr>
          <p:cNvPr id="131" name="מלבן: פינות מעוגלות 130"/>
          <p:cNvSpPr/>
          <p:nvPr/>
        </p:nvSpPr>
        <p:spPr>
          <a:xfrm>
            <a:off x="10290624" y="2162725"/>
            <a:ext cx="540000" cy="324000"/>
          </a:xfrm>
          <a:prstGeom prst="roundRect">
            <a:avLst/>
          </a:prstGeom>
          <a:solidFill>
            <a:srgbClr val="00B0F0"/>
          </a:solidFill>
          <a:ln>
            <a:noFill/>
          </a:ln>
          <a:effectLst/>
          <a:scene3d>
            <a:camera prst="orthographicFront">
              <a:rot lat="0" lon="0" rev="0"/>
            </a:camera>
            <a:lightRig rig="contrasting" dir="t">
              <a:rot lat="0" lon="0" rev="7800000"/>
            </a:lightRig>
          </a:scene3d>
          <a:sp3d>
            <a:bevelT w="139700" h="139700"/>
          </a:sp3d>
        </p:spPr>
        <p:style>
          <a:lnRef idx="0">
            <a:schemeClr val="accent5"/>
          </a:lnRef>
          <a:fillRef idx="3">
            <a:schemeClr val="accent5"/>
          </a:fillRef>
          <a:effectRef idx="3">
            <a:schemeClr val="accent5"/>
          </a:effectRef>
          <a:fontRef idx="minor">
            <a:schemeClr val="lt1"/>
          </a:fontRef>
        </p:style>
        <p:txBody>
          <a:bodyPr lIns="0" tIns="36000" rIns="0" bIns="36000" rtlCol="1" anchor="ctr"/>
          <a:lstStyle/>
          <a:p>
            <a:pPr algn="ctr"/>
            <a:r>
              <a:rPr lang="he-IL" sz="1400" b="1" dirty="0">
                <a:solidFill>
                  <a:schemeClr val="bg1"/>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פיתוח </a:t>
            </a:r>
            <a:br>
              <a:rPr lang="en-US" sz="1400" b="1" dirty="0">
                <a:solidFill>
                  <a:schemeClr val="bg1"/>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br>
            <a:r>
              <a:rPr lang="he-IL" sz="1400" b="1" dirty="0">
                <a:solidFill>
                  <a:schemeClr val="bg1"/>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אישי</a:t>
            </a:r>
          </a:p>
        </p:txBody>
      </p:sp>
      <p:sp>
        <p:nvSpPr>
          <p:cNvPr id="132" name="מלבן: פינות מעוגלות 131"/>
          <p:cNvSpPr/>
          <p:nvPr/>
        </p:nvSpPr>
        <p:spPr>
          <a:xfrm>
            <a:off x="5493432" y="1508835"/>
            <a:ext cx="684000" cy="396000"/>
          </a:xfrm>
          <a:prstGeom prst="roundRect">
            <a:avLst/>
          </a:prstGeom>
          <a:solidFill>
            <a:srgbClr val="7030A0"/>
          </a:solidFill>
          <a:ln>
            <a:noFill/>
          </a:ln>
          <a:effectLst/>
          <a:scene3d>
            <a:camera prst="orthographicFront">
              <a:rot lat="0" lon="0" rev="0"/>
            </a:camera>
            <a:lightRig rig="contrasting" dir="t">
              <a:rot lat="0" lon="0" rev="7800000"/>
            </a:lightRig>
          </a:scene3d>
          <a:sp3d>
            <a:bevelT w="139700" h="139700"/>
          </a:sp3d>
        </p:spPr>
        <p:style>
          <a:lnRef idx="0">
            <a:schemeClr val="accent5"/>
          </a:lnRef>
          <a:fillRef idx="3">
            <a:schemeClr val="accent5"/>
          </a:fillRef>
          <a:effectRef idx="3">
            <a:schemeClr val="accent5"/>
          </a:effectRef>
          <a:fontRef idx="minor">
            <a:schemeClr val="lt1"/>
          </a:fontRef>
        </p:style>
        <p:txBody>
          <a:bodyPr lIns="0" tIns="36000" rIns="0" bIns="36000" rtlCol="1" anchor="ctr"/>
          <a:lstStyle/>
          <a:p>
            <a:pPr algn="ctr"/>
            <a:r>
              <a:rPr lang="he-IL" sz="1400" b="1" dirty="0">
                <a:solidFill>
                  <a:schemeClr val="bg1"/>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סימולציה 1#</a:t>
            </a:r>
          </a:p>
        </p:txBody>
      </p:sp>
      <p:sp>
        <p:nvSpPr>
          <p:cNvPr id="77" name="מלבן: פינות מעוגלות 76"/>
          <p:cNvSpPr/>
          <p:nvPr/>
        </p:nvSpPr>
        <p:spPr>
          <a:xfrm>
            <a:off x="9715906" y="1494930"/>
            <a:ext cx="1116000" cy="288000"/>
          </a:xfrm>
          <a:prstGeom prst="roundRect">
            <a:avLst/>
          </a:prstGeom>
          <a:solidFill>
            <a:schemeClr val="accent2">
              <a:lumMod val="60000"/>
              <a:lumOff val="40000"/>
            </a:schemeClr>
          </a:solidFill>
          <a:ln>
            <a:solidFill>
              <a:schemeClr val="bg1"/>
            </a:solidFill>
          </a:ln>
          <a:effectLst/>
          <a:scene3d>
            <a:camera prst="orthographicFront">
              <a:rot lat="0" lon="0" rev="0"/>
            </a:camera>
            <a:lightRig rig="contrasting" dir="t">
              <a:rot lat="0" lon="0" rev="7800000"/>
            </a:lightRig>
          </a:scene3d>
          <a:sp3d>
            <a:bevelT w="139700" h="139700"/>
          </a:sp3d>
        </p:spPr>
        <p:style>
          <a:lnRef idx="0">
            <a:schemeClr val="accent5"/>
          </a:lnRef>
          <a:fillRef idx="3">
            <a:schemeClr val="accent5"/>
          </a:fillRef>
          <a:effectRef idx="3">
            <a:schemeClr val="accent5"/>
          </a:effectRef>
          <a:fontRef idx="minor">
            <a:schemeClr val="lt1"/>
          </a:fontRef>
        </p:style>
        <p:txBody>
          <a:bodyPr lIns="36000" tIns="36000" rIns="36000" bIns="36000" rtlCol="1" anchor="ctr"/>
          <a:lstStyle/>
          <a:p>
            <a:pPr algn="ctr"/>
            <a:r>
              <a:rPr lang="he-IL" sz="1400" b="1" dirty="0" err="1">
                <a:solidFill>
                  <a:schemeClr val="bg1"/>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אסט</a:t>
            </a:r>
            <a:r>
              <a:rPr lang="he-IL" sz="1400" b="1" dirty="0">
                <a:solidFill>
                  <a:schemeClr val="bg1"/>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a:t>
            </a:r>
            <a:r>
              <a:rPr lang="en-US" sz="1400" b="1" dirty="0">
                <a:solidFill>
                  <a:schemeClr val="bg1"/>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 </a:t>
            </a:r>
            <a:r>
              <a:rPr lang="he-IL" sz="1400" b="1" dirty="0">
                <a:solidFill>
                  <a:schemeClr val="bg1"/>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א' (0)</a:t>
            </a:r>
          </a:p>
        </p:txBody>
      </p:sp>
      <p:sp>
        <p:nvSpPr>
          <p:cNvPr id="133" name="מלבן: פינות מעוגלות 132"/>
          <p:cNvSpPr/>
          <p:nvPr/>
        </p:nvSpPr>
        <p:spPr>
          <a:xfrm>
            <a:off x="7412119" y="4226664"/>
            <a:ext cx="1620000" cy="288000"/>
          </a:xfrm>
          <a:prstGeom prst="roundRect">
            <a:avLst/>
          </a:prstGeom>
          <a:solidFill>
            <a:srgbClr val="7030A0"/>
          </a:solidFill>
          <a:ln>
            <a:noFill/>
          </a:ln>
          <a:effectLst/>
          <a:scene3d>
            <a:camera prst="orthographicFront">
              <a:rot lat="0" lon="0" rev="0"/>
            </a:camera>
            <a:lightRig rig="contrasting" dir="t">
              <a:rot lat="0" lon="0" rev="7800000"/>
            </a:lightRig>
          </a:scene3d>
          <a:sp3d>
            <a:bevelT w="139700" h="139700"/>
          </a:sp3d>
        </p:spPr>
        <p:style>
          <a:lnRef idx="0">
            <a:schemeClr val="accent5"/>
          </a:lnRef>
          <a:fillRef idx="3">
            <a:schemeClr val="accent5"/>
          </a:fillRef>
          <a:effectRef idx="3">
            <a:schemeClr val="accent5"/>
          </a:effectRef>
          <a:fontRef idx="minor">
            <a:schemeClr val="lt1"/>
          </a:fontRef>
        </p:style>
        <p:txBody>
          <a:bodyPr lIns="36000" tIns="36000" rIns="36000" bIns="36000" rtlCol="1" anchor="ctr"/>
          <a:lstStyle/>
          <a:p>
            <a:pPr algn="ctr"/>
            <a:r>
              <a:rPr lang="he-IL" sz="1400" b="1" dirty="0">
                <a:solidFill>
                  <a:schemeClr val="bg1"/>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תכני הגנה  ומודיעין</a:t>
            </a:r>
          </a:p>
        </p:txBody>
      </p:sp>
      <p:sp>
        <p:nvSpPr>
          <p:cNvPr id="135" name="מלבן 134"/>
          <p:cNvSpPr/>
          <p:nvPr/>
        </p:nvSpPr>
        <p:spPr>
          <a:xfrm>
            <a:off x="9216621" y="1441998"/>
            <a:ext cx="432000" cy="1044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grpSp>
        <p:nvGrpSpPr>
          <p:cNvPr id="100" name="קבוצה 99"/>
          <p:cNvGrpSpPr/>
          <p:nvPr/>
        </p:nvGrpSpPr>
        <p:grpSpPr>
          <a:xfrm>
            <a:off x="7307592" y="2183997"/>
            <a:ext cx="2922503" cy="288000"/>
            <a:chOff x="7054037" y="2143868"/>
            <a:chExt cx="3106415" cy="288000"/>
          </a:xfrm>
          <a:solidFill>
            <a:schemeClr val="accent5">
              <a:lumMod val="60000"/>
              <a:lumOff val="40000"/>
            </a:schemeClr>
          </a:solidFill>
        </p:grpSpPr>
        <p:sp>
          <p:nvSpPr>
            <p:cNvPr id="90" name="מלבן: פינות מעוגלות 89"/>
            <p:cNvSpPr/>
            <p:nvPr/>
          </p:nvSpPr>
          <p:spPr>
            <a:xfrm>
              <a:off x="8540452" y="2143868"/>
              <a:ext cx="1620000" cy="288000"/>
            </a:xfrm>
            <a:prstGeom prst="roundRect">
              <a:avLst/>
            </a:prstGeom>
            <a:grpFill/>
            <a:ln>
              <a:solidFill>
                <a:schemeClr val="bg1"/>
              </a:solidFill>
            </a:ln>
            <a:effectLst/>
            <a:scene3d>
              <a:camera prst="orthographicFront">
                <a:rot lat="0" lon="0" rev="0"/>
              </a:camera>
              <a:lightRig rig="contrasting" dir="t">
                <a:rot lat="0" lon="0" rev="7800000"/>
              </a:lightRig>
            </a:scene3d>
            <a:sp3d>
              <a:bevelT w="139700" h="139700"/>
            </a:sp3d>
          </p:spPr>
          <p:style>
            <a:lnRef idx="0">
              <a:schemeClr val="accent5"/>
            </a:lnRef>
            <a:fillRef idx="3">
              <a:schemeClr val="accent5"/>
            </a:fillRef>
            <a:effectRef idx="3">
              <a:schemeClr val="accent5"/>
            </a:effectRef>
            <a:fontRef idx="minor">
              <a:schemeClr val="lt1"/>
            </a:fontRef>
          </p:style>
          <p:txBody>
            <a:bodyPr lIns="36000" tIns="36000" rIns="36000" bIns="36000" rtlCol="1" anchor="ctr"/>
            <a:lstStyle/>
            <a:p>
              <a:pPr algn="ctr"/>
              <a:r>
                <a:rPr lang="he-IL" sz="1400" b="1" dirty="0">
                  <a:solidFill>
                    <a:schemeClr val="bg1"/>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משפט ציבורי</a:t>
              </a:r>
              <a:r>
                <a:rPr lang="en-US" sz="1400" b="1" dirty="0">
                  <a:solidFill>
                    <a:schemeClr val="bg1"/>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 </a:t>
              </a:r>
              <a:r>
                <a:rPr lang="he-IL" sz="1400" b="1" dirty="0">
                  <a:solidFill>
                    <a:schemeClr val="bg1"/>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(4)</a:t>
              </a:r>
            </a:p>
          </p:txBody>
        </p:sp>
        <p:cxnSp>
          <p:nvCxnSpPr>
            <p:cNvPr id="99" name="מחבר חץ ישר 98"/>
            <p:cNvCxnSpPr/>
            <p:nvPr/>
          </p:nvCxnSpPr>
          <p:spPr>
            <a:xfrm flipH="1">
              <a:off x="7054037" y="2287868"/>
              <a:ext cx="1492353" cy="0"/>
            </a:xfrm>
            <a:prstGeom prst="straightConnector1">
              <a:avLst/>
            </a:prstGeom>
            <a:grpFill/>
            <a:ln w="19050">
              <a:solidFill>
                <a:schemeClr val="accent1">
                  <a:lumMod val="60000"/>
                  <a:lumOff val="40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sp>
        <p:nvSpPr>
          <p:cNvPr id="136" name="מלבן 135"/>
          <p:cNvSpPr/>
          <p:nvPr/>
        </p:nvSpPr>
        <p:spPr>
          <a:xfrm>
            <a:off x="9206736" y="5408600"/>
            <a:ext cx="432000" cy="1044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37" name="מלבן 136"/>
          <p:cNvSpPr/>
          <p:nvPr/>
        </p:nvSpPr>
        <p:spPr>
          <a:xfrm>
            <a:off x="4155387" y="1437790"/>
            <a:ext cx="216000" cy="1044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grpSp>
        <p:nvGrpSpPr>
          <p:cNvPr id="128" name="קבוצה 127"/>
          <p:cNvGrpSpPr/>
          <p:nvPr/>
        </p:nvGrpSpPr>
        <p:grpSpPr>
          <a:xfrm>
            <a:off x="1649175" y="2096280"/>
            <a:ext cx="5550886" cy="396000"/>
            <a:chOff x="4009775" y="2143868"/>
            <a:chExt cx="5550886" cy="288000"/>
          </a:xfrm>
          <a:solidFill>
            <a:srgbClr val="00B0F0"/>
          </a:solidFill>
        </p:grpSpPr>
        <p:cxnSp>
          <p:nvCxnSpPr>
            <p:cNvPr id="130" name="מחבר חץ ישר 129"/>
            <p:cNvCxnSpPr/>
            <p:nvPr/>
          </p:nvCxnSpPr>
          <p:spPr>
            <a:xfrm flipH="1">
              <a:off x="4009775" y="2287868"/>
              <a:ext cx="4536000" cy="0"/>
            </a:xfrm>
            <a:prstGeom prst="straightConnector1">
              <a:avLst/>
            </a:prstGeom>
            <a:grpFill/>
            <a:ln w="19050">
              <a:solidFill>
                <a:srgbClr val="00B0F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29" name="מלבן: פינות מעוגלות 128"/>
            <p:cNvSpPr/>
            <p:nvPr/>
          </p:nvSpPr>
          <p:spPr>
            <a:xfrm>
              <a:off x="8552661" y="2143868"/>
              <a:ext cx="1008000" cy="288000"/>
            </a:xfrm>
            <a:prstGeom prst="roundRect">
              <a:avLst/>
            </a:prstGeom>
            <a:grpFill/>
            <a:ln>
              <a:noFill/>
            </a:ln>
            <a:effectLst/>
            <a:scene3d>
              <a:camera prst="orthographicFront">
                <a:rot lat="0" lon="0" rev="0"/>
              </a:camera>
              <a:lightRig rig="contrasting" dir="t">
                <a:rot lat="0" lon="0" rev="7800000"/>
              </a:lightRig>
            </a:scene3d>
            <a:sp3d>
              <a:bevelT w="139700" h="139700"/>
            </a:sp3d>
          </p:spPr>
          <p:style>
            <a:lnRef idx="0">
              <a:schemeClr val="accent5"/>
            </a:lnRef>
            <a:fillRef idx="3">
              <a:schemeClr val="accent5"/>
            </a:fillRef>
            <a:effectRef idx="3">
              <a:schemeClr val="accent5"/>
            </a:effectRef>
            <a:fontRef idx="minor">
              <a:schemeClr val="lt1"/>
            </a:fontRef>
          </p:style>
          <p:txBody>
            <a:bodyPr lIns="0" tIns="36000" rIns="0" bIns="36000" rtlCol="1" anchor="ctr"/>
            <a:lstStyle/>
            <a:p>
              <a:pPr algn="ctr"/>
              <a:r>
                <a:rPr lang="he-IL" sz="1400" b="1" dirty="0">
                  <a:solidFill>
                    <a:schemeClr val="bg1"/>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מנהיגות </a:t>
              </a:r>
              <a:br>
                <a:rPr lang="en-US" sz="1400" b="1" dirty="0">
                  <a:solidFill>
                    <a:schemeClr val="bg1"/>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br>
              <a:r>
                <a:rPr lang="he-IL" sz="1400" b="1" dirty="0">
                  <a:solidFill>
                    <a:schemeClr val="bg1"/>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מובילה שינוי</a:t>
              </a:r>
            </a:p>
          </p:txBody>
        </p:sp>
      </p:grpSp>
      <p:sp>
        <p:nvSpPr>
          <p:cNvPr id="138" name="מלבן 137"/>
          <p:cNvSpPr/>
          <p:nvPr/>
        </p:nvSpPr>
        <p:spPr>
          <a:xfrm>
            <a:off x="4158216" y="5456161"/>
            <a:ext cx="216000" cy="1044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grpSp>
        <p:nvGrpSpPr>
          <p:cNvPr id="139" name="קבוצה 138"/>
          <p:cNvGrpSpPr/>
          <p:nvPr/>
        </p:nvGrpSpPr>
        <p:grpSpPr>
          <a:xfrm>
            <a:off x="3052836" y="6167561"/>
            <a:ext cx="5964328" cy="288000"/>
            <a:chOff x="4196124" y="2143868"/>
            <a:chExt cx="5964328" cy="288000"/>
          </a:xfrm>
          <a:solidFill>
            <a:schemeClr val="accent4">
              <a:lumMod val="50000"/>
            </a:schemeClr>
          </a:solidFill>
        </p:grpSpPr>
        <p:sp>
          <p:nvSpPr>
            <p:cNvPr id="140" name="מלבן: פינות מעוגלות 139"/>
            <p:cNvSpPr/>
            <p:nvPr/>
          </p:nvSpPr>
          <p:spPr>
            <a:xfrm>
              <a:off x="8540452" y="2143868"/>
              <a:ext cx="1620000" cy="288000"/>
            </a:xfrm>
            <a:prstGeom prst="roundRect">
              <a:avLst/>
            </a:prstGeom>
            <a:grpFill/>
            <a:ln>
              <a:solidFill>
                <a:schemeClr val="accent4">
                  <a:lumMod val="50000"/>
                </a:schemeClr>
              </a:solidFill>
            </a:ln>
            <a:effectLst/>
            <a:scene3d>
              <a:camera prst="orthographicFront">
                <a:rot lat="0" lon="0" rev="0"/>
              </a:camera>
              <a:lightRig rig="contrasting" dir="t">
                <a:rot lat="0" lon="0" rev="7800000"/>
              </a:lightRig>
            </a:scene3d>
            <a:sp3d>
              <a:bevelT w="139700" h="139700"/>
            </a:sp3d>
          </p:spPr>
          <p:style>
            <a:lnRef idx="0">
              <a:schemeClr val="accent5"/>
            </a:lnRef>
            <a:fillRef idx="3">
              <a:schemeClr val="accent5"/>
            </a:fillRef>
            <a:effectRef idx="3">
              <a:schemeClr val="accent5"/>
            </a:effectRef>
            <a:fontRef idx="minor">
              <a:schemeClr val="lt1"/>
            </a:fontRef>
          </p:style>
          <p:txBody>
            <a:bodyPr lIns="36000" tIns="36000" rIns="36000" bIns="36000" rtlCol="1" anchor="ctr"/>
            <a:lstStyle/>
            <a:p>
              <a:pPr algn="ctr"/>
              <a:r>
                <a:rPr lang="he-IL" sz="1400" b="1" dirty="0">
                  <a:solidFill>
                    <a:schemeClr val="bg1"/>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עבודה שנתית</a:t>
              </a:r>
            </a:p>
          </p:txBody>
        </p:sp>
        <p:cxnSp>
          <p:nvCxnSpPr>
            <p:cNvPr id="141" name="מחבר חץ ישר 140"/>
            <p:cNvCxnSpPr/>
            <p:nvPr/>
          </p:nvCxnSpPr>
          <p:spPr>
            <a:xfrm flipH="1">
              <a:off x="4196124" y="2287868"/>
              <a:ext cx="4356000" cy="0"/>
            </a:xfrm>
            <a:prstGeom prst="straightConnector1">
              <a:avLst/>
            </a:prstGeom>
            <a:grpFill/>
            <a:ln w="19050">
              <a:solidFill>
                <a:schemeClr val="accent4">
                  <a:lumMod val="50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sp>
        <p:nvSpPr>
          <p:cNvPr id="97" name="מלבן: פינות מעוגלות 96"/>
          <p:cNvSpPr/>
          <p:nvPr/>
        </p:nvSpPr>
        <p:spPr>
          <a:xfrm>
            <a:off x="6159314" y="6164939"/>
            <a:ext cx="1116000" cy="288000"/>
          </a:xfrm>
          <a:prstGeom prst="roundRect">
            <a:avLst/>
          </a:prstGeom>
          <a:solidFill>
            <a:schemeClr val="accent4">
              <a:lumMod val="50000"/>
            </a:schemeClr>
          </a:solidFill>
          <a:ln>
            <a:solidFill>
              <a:schemeClr val="bg1"/>
            </a:solidFill>
          </a:ln>
          <a:effectLst/>
          <a:scene3d>
            <a:camera prst="orthographicFront">
              <a:rot lat="0" lon="0" rev="0"/>
            </a:camera>
            <a:lightRig rig="contrasting" dir="t">
              <a:rot lat="0" lon="0" rev="7800000"/>
            </a:lightRig>
          </a:scene3d>
          <a:sp3d>
            <a:bevelT w="139700" h="139700"/>
          </a:sp3d>
        </p:spPr>
        <p:style>
          <a:lnRef idx="0">
            <a:schemeClr val="accent5"/>
          </a:lnRef>
          <a:fillRef idx="3">
            <a:schemeClr val="accent5"/>
          </a:fillRef>
          <a:effectRef idx="3">
            <a:schemeClr val="accent5"/>
          </a:effectRef>
          <a:fontRef idx="minor">
            <a:schemeClr val="lt1"/>
          </a:fontRef>
        </p:style>
        <p:txBody>
          <a:bodyPr lIns="36000" tIns="36000" rIns="36000" bIns="36000" rtlCol="1" anchor="ctr"/>
          <a:lstStyle/>
          <a:p>
            <a:pPr algn="ctr"/>
            <a:r>
              <a:rPr lang="he-IL" sz="1400" b="1" dirty="0">
                <a:solidFill>
                  <a:schemeClr val="bg1"/>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מחקר א' (2)</a:t>
            </a:r>
          </a:p>
        </p:txBody>
      </p:sp>
      <p:sp>
        <p:nvSpPr>
          <p:cNvPr id="143" name="מלבן: פינות מעוגלות 142"/>
          <p:cNvSpPr/>
          <p:nvPr/>
        </p:nvSpPr>
        <p:spPr>
          <a:xfrm>
            <a:off x="3408949" y="4886315"/>
            <a:ext cx="432000" cy="288000"/>
          </a:xfrm>
          <a:prstGeom prst="roundRect">
            <a:avLst/>
          </a:prstGeom>
          <a:solidFill>
            <a:schemeClr val="accent5">
              <a:lumMod val="60000"/>
              <a:lumOff val="40000"/>
            </a:schemeClr>
          </a:solidFill>
          <a:ln>
            <a:noFill/>
          </a:ln>
          <a:effectLst/>
          <a:scene3d>
            <a:camera prst="orthographicFront">
              <a:rot lat="0" lon="0" rev="0"/>
            </a:camera>
            <a:lightRig rig="contrasting" dir="t">
              <a:rot lat="0" lon="0" rev="7800000"/>
            </a:lightRig>
          </a:scene3d>
          <a:sp3d>
            <a:bevelT w="139700" h="139700"/>
          </a:sp3d>
        </p:spPr>
        <p:style>
          <a:lnRef idx="0">
            <a:schemeClr val="accent5"/>
          </a:lnRef>
          <a:fillRef idx="3">
            <a:schemeClr val="accent5"/>
          </a:fillRef>
          <a:effectRef idx="3">
            <a:schemeClr val="accent5"/>
          </a:effectRef>
          <a:fontRef idx="minor">
            <a:schemeClr val="lt1"/>
          </a:fontRef>
        </p:style>
        <p:txBody>
          <a:bodyPr lIns="0" tIns="36000" rIns="0" bIns="36000" rtlCol="1" anchor="ctr"/>
          <a:lstStyle/>
          <a:p>
            <a:pPr algn="ctr"/>
            <a:r>
              <a:rPr lang="he-IL" sz="1200" b="1" dirty="0">
                <a:solidFill>
                  <a:schemeClr val="bg1"/>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יו"ע דבל"א</a:t>
            </a:r>
          </a:p>
        </p:txBody>
      </p:sp>
      <p:sp>
        <p:nvSpPr>
          <p:cNvPr id="144" name="מלבן: פינות מעוגלות 143"/>
          <p:cNvSpPr/>
          <p:nvPr/>
        </p:nvSpPr>
        <p:spPr>
          <a:xfrm>
            <a:off x="2625460" y="4226664"/>
            <a:ext cx="288000" cy="288000"/>
          </a:xfrm>
          <a:prstGeom prst="roundRect">
            <a:avLst/>
          </a:prstGeom>
          <a:solidFill>
            <a:schemeClr val="accent5">
              <a:lumMod val="60000"/>
              <a:lumOff val="40000"/>
            </a:schemeClr>
          </a:solidFill>
          <a:ln>
            <a:noFill/>
          </a:ln>
          <a:effectLst/>
          <a:scene3d>
            <a:camera prst="orthographicFront">
              <a:rot lat="0" lon="0" rev="0"/>
            </a:camera>
            <a:lightRig rig="contrasting" dir="t">
              <a:rot lat="0" lon="0" rev="7800000"/>
            </a:lightRig>
          </a:scene3d>
          <a:sp3d>
            <a:bevelT w="139700" h="139700"/>
          </a:sp3d>
        </p:spPr>
        <p:style>
          <a:lnRef idx="0">
            <a:schemeClr val="accent5"/>
          </a:lnRef>
          <a:fillRef idx="3">
            <a:schemeClr val="accent5"/>
          </a:fillRef>
          <a:effectRef idx="3">
            <a:schemeClr val="accent5"/>
          </a:effectRef>
          <a:fontRef idx="minor">
            <a:schemeClr val="lt1"/>
          </a:fontRef>
        </p:style>
        <p:txBody>
          <a:bodyPr lIns="0" tIns="36000" rIns="0" bIns="36000" rtlCol="1" anchor="ctr"/>
          <a:lstStyle/>
          <a:p>
            <a:pPr algn="ctr"/>
            <a:r>
              <a:rPr lang="he-IL" sz="1200" b="1" dirty="0">
                <a:solidFill>
                  <a:schemeClr val="bg1"/>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יו"ע</a:t>
            </a:r>
          </a:p>
        </p:txBody>
      </p:sp>
      <p:sp>
        <p:nvSpPr>
          <p:cNvPr id="146" name="מלבן: פינות מעוגלות 145"/>
          <p:cNvSpPr/>
          <p:nvPr/>
        </p:nvSpPr>
        <p:spPr>
          <a:xfrm>
            <a:off x="2107995" y="4226664"/>
            <a:ext cx="288000" cy="288000"/>
          </a:xfrm>
          <a:prstGeom prst="roundRect">
            <a:avLst/>
          </a:prstGeom>
          <a:solidFill>
            <a:schemeClr val="accent5">
              <a:lumMod val="60000"/>
              <a:lumOff val="40000"/>
            </a:schemeClr>
          </a:solidFill>
          <a:ln>
            <a:noFill/>
          </a:ln>
          <a:effectLst/>
          <a:scene3d>
            <a:camera prst="orthographicFront">
              <a:rot lat="0" lon="0" rev="0"/>
            </a:camera>
            <a:lightRig rig="contrasting" dir="t">
              <a:rot lat="0" lon="0" rev="7800000"/>
            </a:lightRig>
          </a:scene3d>
          <a:sp3d>
            <a:bevelT w="139700" h="139700"/>
          </a:sp3d>
        </p:spPr>
        <p:style>
          <a:lnRef idx="0">
            <a:schemeClr val="accent5"/>
          </a:lnRef>
          <a:fillRef idx="3">
            <a:schemeClr val="accent5"/>
          </a:fillRef>
          <a:effectRef idx="3">
            <a:schemeClr val="accent5"/>
          </a:effectRef>
          <a:fontRef idx="minor">
            <a:schemeClr val="lt1"/>
          </a:fontRef>
        </p:style>
        <p:txBody>
          <a:bodyPr lIns="0" tIns="36000" rIns="0" bIns="36000" rtlCol="1" anchor="ctr"/>
          <a:lstStyle/>
          <a:p>
            <a:pPr algn="ctr"/>
            <a:r>
              <a:rPr lang="he-IL" sz="1200" b="1" dirty="0">
                <a:solidFill>
                  <a:schemeClr val="bg1"/>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יו"ע</a:t>
            </a:r>
          </a:p>
        </p:txBody>
      </p:sp>
      <p:sp>
        <p:nvSpPr>
          <p:cNvPr id="148" name="מלבן: פינות מעוגלות 147"/>
          <p:cNvSpPr/>
          <p:nvPr/>
        </p:nvSpPr>
        <p:spPr>
          <a:xfrm>
            <a:off x="4460266" y="4226664"/>
            <a:ext cx="468000" cy="288000"/>
          </a:xfrm>
          <a:prstGeom prst="roundRect">
            <a:avLst/>
          </a:prstGeom>
          <a:solidFill>
            <a:srgbClr val="7030A0"/>
          </a:solidFill>
          <a:ln>
            <a:noFill/>
          </a:ln>
          <a:effectLst/>
          <a:scene3d>
            <a:camera prst="orthographicFront">
              <a:rot lat="0" lon="0" rev="0"/>
            </a:camera>
            <a:lightRig rig="contrasting" dir="t">
              <a:rot lat="0" lon="0" rev="7800000"/>
            </a:lightRig>
          </a:scene3d>
          <a:sp3d>
            <a:bevelT w="139700" h="139700"/>
          </a:sp3d>
        </p:spPr>
        <p:style>
          <a:lnRef idx="0">
            <a:schemeClr val="accent5"/>
          </a:lnRef>
          <a:fillRef idx="3">
            <a:schemeClr val="accent5"/>
          </a:fillRef>
          <a:effectRef idx="3">
            <a:schemeClr val="accent5"/>
          </a:effectRef>
          <a:fontRef idx="minor">
            <a:schemeClr val="lt1"/>
          </a:fontRef>
        </p:style>
        <p:txBody>
          <a:bodyPr lIns="0" tIns="36000" rIns="0" bIns="36000" rtlCol="1" anchor="ctr"/>
          <a:lstStyle/>
          <a:p>
            <a:pPr algn="ctr"/>
            <a:r>
              <a:rPr lang="he-IL" sz="1400" b="1" dirty="0">
                <a:solidFill>
                  <a:schemeClr val="bg1"/>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סייבר</a:t>
            </a:r>
          </a:p>
        </p:txBody>
      </p:sp>
      <p:sp>
        <p:nvSpPr>
          <p:cNvPr id="101" name="מלבן: פינות מעוגלות 100"/>
          <p:cNvSpPr/>
          <p:nvPr/>
        </p:nvSpPr>
        <p:spPr>
          <a:xfrm>
            <a:off x="9721621" y="6197057"/>
            <a:ext cx="720000" cy="252000"/>
          </a:xfrm>
          <a:prstGeom prst="roundRect">
            <a:avLst/>
          </a:prstGeom>
          <a:solidFill>
            <a:schemeClr val="accent4">
              <a:lumMod val="50000"/>
            </a:schemeClr>
          </a:solidFill>
          <a:ln>
            <a:noFill/>
          </a:ln>
          <a:effectLst/>
          <a:scene3d>
            <a:camera prst="orthographicFront">
              <a:rot lat="0" lon="0" rev="0"/>
            </a:camera>
            <a:lightRig rig="contrasting" dir="t">
              <a:rot lat="0" lon="0" rev="7800000"/>
            </a:lightRig>
          </a:scene3d>
          <a:sp3d>
            <a:bevelT w="139700" h="139700"/>
          </a:sp3d>
        </p:spPr>
        <p:style>
          <a:lnRef idx="0">
            <a:schemeClr val="accent5"/>
          </a:lnRef>
          <a:fillRef idx="3">
            <a:schemeClr val="accent5"/>
          </a:fillRef>
          <a:effectRef idx="3">
            <a:schemeClr val="accent5"/>
          </a:effectRef>
          <a:fontRef idx="minor">
            <a:schemeClr val="lt1"/>
          </a:fontRef>
        </p:style>
        <p:txBody>
          <a:bodyPr lIns="36000" tIns="36000" rIns="36000" bIns="36000" rtlCol="1" anchor="ctr"/>
          <a:lstStyle/>
          <a:p>
            <a:pPr algn="ctr"/>
            <a:r>
              <a:rPr lang="he-IL" sz="1400" b="1" dirty="0">
                <a:solidFill>
                  <a:schemeClr val="bg1"/>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אוריינות</a:t>
            </a:r>
          </a:p>
        </p:txBody>
      </p:sp>
      <p:sp>
        <p:nvSpPr>
          <p:cNvPr id="78" name="מלבן: פינות מעוגלות 77"/>
          <p:cNvSpPr/>
          <p:nvPr/>
        </p:nvSpPr>
        <p:spPr>
          <a:xfrm>
            <a:off x="6191213" y="1508835"/>
            <a:ext cx="1044000" cy="396000"/>
          </a:xfrm>
          <a:prstGeom prst="roundRect">
            <a:avLst/>
          </a:prstGeom>
          <a:solidFill>
            <a:schemeClr val="accent2">
              <a:lumMod val="60000"/>
              <a:lumOff val="40000"/>
            </a:schemeClr>
          </a:solidFill>
          <a:ln>
            <a:solidFill>
              <a:schemeClr val="bg1"/>
            </a:solidFill>
          </a:ln>
          <a:effectLst/>
          <a:scene3d>
            <a:camera prst="orthographicFront">
              <a:rot lat="0" lon="0" rev="0"/>
            </a:camera>
            <a:lightRig rig="contrasting" dir="t">
              <a:rot lat="0" lon="0" rev="7800000"/>
            </a:lightRig>
          </a:scene3d>
          <a:sp3d>
            <a:bevelT w="139700" h="139700"/>
          </a:sp3d>
        </p:spPr>
        <p:style>
          <a:lnRef idx="0">
            <a:schemeClr val="accent5"/>
          </a:lnRef>
          <a:fillRef idx="3">
            <a:schemeClr val="accent5"/>
          </a:fillRef>
          <a:effectRef idx="3">
            <a:schemeClr val="accent5"/>
          </a:effectRef>
          <a:fontRef idx="minor">
            <a:schemeClr val="lt1"/>
          </a:fontRef>
        </p:style>
        <p:txBody>
          <a:bodyPr lIns="36000" tIns="36000" rIns="36000" bIns="36000" rtlCol="1" anchor="ctr"/>
          <a:lstStyle/>
          <a:p>
            <a:pPr algn="ctr"/>
            <a:r>
              <a:rPr lang="he-IL" sz="1400" b="1" dirty="0">
                <a:solidFill>
                  <a:schemeClr val="bg1"/>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אסטרטגיה</a:t>
            </a:r>
            <a:br>
              <a:rPr lang="en-US" sz="1400" b="1" dirty="0">
                <a:solidFill>
                  <a:schemeClr val="bg1"/>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br>
            <a:r>
              <a:rPr lang="en-US" sz="1400" b="1" dirty="0">
                <a:solidFill>
                  <a:schemeClr val="bg1"/>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 </a:t>
            </a:r>
            <a:r>
              <a:rPr lang="he-IL" sz="1400" b="1" dirty="0">
                <a:solidFill>
                  <a:schemeClr val="bg1"/>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ב' (5)</a:t>
            </a:r>
          </a:p>
        </p:txBody>
      </p:sp>
      <p:sp>
        <p:nvSpPr>
          <p:cNvPr id="116" name="מלבן: פינות מעוגלות 115"/>
          <p:cNvSpPr/>
          <p:nvPr/>
        </p:nvSpPr>
        <p:spPr>
          <a:xfrm>
            <a:off x="662836" y="4886315"/>
            <a:ext cx="468000" cy="288000"/>
          </a:xfrm>
          <a:prstGeom prst="roundRect">
            <a:avLst/>
          </a:prstGeom>
          <a:solidFill>
            <a:schemeClr val="tx1"/>
          </a:solidFill>
          <a:ln>
            <a:noFill/>
          </a:ln>
          <a:effectLst/>
          <a:scene3d>
            <a:camera prst="orthographicFront">
              <a:rot lat="0" lon="0" rev="0"/>
            </a:camera>
            <a:lightRig rig="contrasting" dir="t">
              <a:rot lat="0" lon="0" rev="7800000"/>
            </a:lightRig>
          </a:scene3d>
          <a:sp3d>
            <a:bevelT w="139700" h="139700"/>
          </a:sp3d>
        </p:spPr>
        <p:style>
          <a:lnRef idx="0">
            <a:schemeClr val="accent5"/>
          </a:lnRef>
          <a:fillRef idx="3">
            <a:schemeClr val="accent5"/>
          </a:fillRef>
          <a:effectRef idx="3">
            <a:schemeClr val="accent5"/>
          </a:effectRef>
          <a:fontRef idx="minor">
            <a:schemeClr val="lt1"/>
          </a:fontRef>
        </p:style>
        <p:txBody>
          <a:bodyPr lIns="36000" tIns="36000" rIns="36000" bIns="36000" rtlCol="1" anchor="ctr"/>
          <a:lstStyle/>
          <a:p>
            <a:pPr algn="ctr"/>
            <a:r>
              <a:rPr lang="he-IL" sz="1400" b="1" dirty="0">
                <a:solidFill>
                  <a:schemeClr val="bg1"/>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ירדן</a:t>
            </a:r>
          </a:p>
        </p:txBody>
      </p:sp>
      <p:sp>
        <p:nvSpPr>
          <p:cNvPr id="117" name="מלבן: פינות מעוגלות 116"/>
          <p:cNvSpPr/>
          <p:nvPr/>
        </p:nvSpPr>
        <p:spPr>
          <a:xfrm>
            <a:off x="5036418" y="2805288"/>
            <a:ext cx="432000" cy="288000"/>
          </a:xfrm>
          <a:prstGeom prst="roundRect">
            <a:avLst/>
          </a:prstGeom>
          <a:solidFill>
            <a:schemeClr val="accent5">
              <a:lumMod val="60000"/>
              <a:lumOff val="40000"/>
            </a:schemeClr>
          </a:solidFill>
          <a:ln>
            <a:noFill/>
          </a:ln>
          <a:effectLst/>
          <a:scene3d>
            <a:camera prst="orthographicFront">
              <a:rot lat="0" lon="0" rev="0"/>
            </a:camera>
            <a:lightRig rig="contrasting" dir="t">
              <a:rot lat="0" lon="0" rev="7800000"/>
            </a:lightRig>
          </a:scene3d>
          <a:sp3d>
            <a:bevelT w="139700" h="139700"/>
          </a:sp3d>
        </p:spPr>
        <p:style>
          <a:lnRef idx="0">
            <a:schemeClr val="accent5"/>
          </a:lnRef>
          <a:fillRef idx="3">
            <a:schemeClr val="accent5"/>
          </a:fillRef>
          <a:effectRef idx="3">
            <a:schemeClr val="accent5"/>
          </a:effectRef>
          <a:fontRef idx="minor">
            <a:schemeClr val="lt1"/>
          </a:fontRef>
        </p:style>
        <p:txBody>
          <a:bodyPr lIns="0" tIns="36000" rIns="0" bIns="36000" rtlCol="1" anchor="ctr"/>
          <a:lstStyle/>
          <a:p>
            <a:pPr algn="ctr"/>
            <a:r>
              <a:rPr lang="he-IL" sz="1200" b="1" dirty="0">
                <a:solidFill>
                  <a:schemeClr val="bg1"/>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יו"ע תקציב</a:t>
            </a:r>
          </a:p>
        </p:txBody>
      </p:sp>
      <p:sp>
        <p:nvSpPr>
          <p:cNvPr id="122" name="מלבן: פינות מעוגלות 121"/>
          <p:cNvSpPr/>
          <p:nvPr/>
        </p:nvSpPr>
        <p:spPr>
          <a:xfrm>
            <a:off x="4433511" y="2805288"/>
            <a:ext cx="504000" cy="288000"/>
          </a:xfrm>
          <a:prstGeom prst="roundRect">
            <a:avLst/>
          </a:prstGeom>
          <a:solidFill>
            <a:schemeClr val="accent5">
              <a:lumMod val="60000"/>
              <a:lumOff val="40000"/>
            </a:schemeClr>
          </a:solidFill>
          <a:ln>
            <a:noFill/>
          </a:ln>
          <a:effectLst/>
          <a:scene3d>
            <a:camera prst="orthographicFront">
              <a:rot lat="0" lon="0" rev="0"/>
            </a:camera>
            <a:lightRig rig="contrasting" dir="t">
              <a:rot lat="0" lon="0" rev="7800000"/>
            </a:lightRig>
          </a:scene3d>
          <a:sp3d>
            <a:bevelT w="139700" h="139700"/>
          </a:sp3d>
        </p:spPr>
        <p:style>
          <a:lnRef idx="0">
            <a:schemeClr val="accent5"/>
          </a:lnRef>
          <a:fillRef idx="3">
            <a:schemeClr val="accent5"/>
          </a:fillRef>
          <a:effectRef idx="3">
            <a:schemeClr val="accent5"/>
          </a:effectRef>
          <a:fontRef idx="minor">
            <a:schemeClr val="lt1"/>
          </a:fontRef>
        </p:style>
        <p:txBody>
          <a:bodyPr lIns="0" tIns="36000" rIns="0" bIns="36000" rtlCol="1" anchor="ctr"/>
          <a:lstStyle/>
          <a:p>
            <a:pPr algn="ctr"/>
            <a:r>
              <a:rPr lang="he-IL" sz="1200" b="1" dirty="0">
                <a:solidFill>
                  <a:schemeClr val="bg1"/>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סיור תשתיות</a:t>
            </a:r>
          </a:p>
        </p:txBody>
      </p:sp>
      <p:sp>
        <p:nvSpPr>
          <p:cNvPr id="124" name="מלבן: פינות מעוגלות 123"/>
          <p:cNvSpPr/>
          <p:nvPr/>
        </p:nvSpPr>
        <p:spPr>
          <a:xfrm>
            <a:off x="5000183" y="3530423"/>
            <a:ext cx="504000" cy="288000"/>
          </a:xfrm>
          <a:prstGeom prst="roundRect">
            <a:avLst/>
          </a:prstGeom>
          <a:solidFill>
            <a:schemeClr val="accent5">
              <a:lumMod val="60000"/>
              <a:lumOff val="40000"/>
            </a:schemeClr>
          </a:solidFill>
          <a:ln>
            <a:noFill/>
          </a:ln>
          <a:effectLst/>
          <a:scene3d>
            <a:camera prst="orthographicFront">
              <a:rot lat="0" lon="0" rev="0"/>
            </a:camera>
            <a:lightRig rig="contrasting" dir="t">
              <a:rot lat="0" lon="0" rev="7800000"/>
            </a:lightRig>
          </a:scene3d>
          <a:sp3d>
            <a:bevelT w="139700" h="139700"/>
          </a:sp3d>
        </p:spPr>
        <p:style>
          <a:lnRef idx="0">
            <a:schemeClr val="accent5"/>
          </a:lnRef>
          <a:fillRef idx="3">
            <a:schemeClr val="accent5"/>
          </a:fillRef>
          <a:effectRef idx="3">
            <a:schemeClr val="accent5"/>
          </a:effectRef>
          <a:fontRef idx="minor">
            <a:schemeClr val="lt1"/>
          </a:fontRef>
        </p:style>
        <p:txBody>
          <a:bodyPr lIns="0" tIns="36000" rIns="0" bIns="36000" rtlCol="1" anchor="ctr"/>
          <a:lstStyle/>
          <a:p>
            <a:pPr algn="ctr"/>
            <a:r>
              <a:rPr lang="he-IL" sz="1200" b="1" dirty="0">
                <a:solidFill>
                  <a:schemeClr val="bg1"/>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מסע אישי</a:t>
            </a:r>
          </a:p>
        </p:txBody>
      </p:sp>
      <p:sp>
        <p:nvSpPr>
          <p:cNvPr id="142" name="מלבן: פינות מעוגלות 141"/>
          <p:cNvSpPr/>
          <p:nvPr/>
        </p:nvSpPr>
        <p:spPr>
          <a:xfrm>
            <a:off x="4469511" y="3530423"/>
            <a:ext cx="432000" cy="288000"/>
          </a:xfrm>
          <a:prstGeom prst="roundRect">
            <a:avLst/>
          </a:prstGeom>
          <a:solidFill>
            <a:schemeClr val="accent5">
              <a:lumMod val="60000"/>
              <a:lumOff val="40000"/>
            </a:schemeClr>
          </a:solidFill>
          <a:ln>
            <a:noFill/>
          </a:ln>
          <a:effectLst/>
          <a:scene3d>
            <a:camera prst="orthographicFront">
              <a:rot lat="0" lon="0" rev="0"/>
            </a:camera>
            <a:lightRig rig="contrasting" dir="t">
              <a:rot lat="0" lon="0" rev="7800000"/>
            </a:lightRig>
          </a:scene3d>
          <a:sp3d>
            <a:bevelT w="139700" h="139700"/>
          </a:sp3d>
        </p:spPr>
        <p:style>
          <a:lnRef idx="0">
            <a:schemeClr val="accent5"/>
          </a:lnRef>
          <a:fillRef idx="3">
            <a:schemeClr val="accent5"/>
          </a:fillRef>
          <a:effectRef idx="3">
            <a:schemeClr val="accent5"/>
          </a:effectRef>
          <a:fontRef idx="minor">
            <a:schemeClr val="lt1"/>
          </a:fontRef>
        </p:style>
        <p:txBody>
          <a:bodyPr lIns="0" tIns="36000" rIns="0" bIns="36000" rtlCol="1" anchor="ctr"/>
          <a:lstStyle/>
          <a:p>
            <a:pPr algn="ctr"/>
            <a:r>
              <a:rPr lang="he-IL" sz="1200" b="1" dirty="0">
                <a:solidFill>
                  <a:schemeClr val="bg1"/>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יו"ע דמוק'</a:t>
            </a:r>
          </a:p>
        </p:txBody>
      </p:sp>
      <p:sp>
        <p:nvSpPr>
          <p:cNvPr id="149" name="מלבן: פינות מעוגלות 148"/>
          <p:cNvSpPr/>
          <p:nvPr/>
        </p:nvSpPr>
        <p:spPr>
          <a:xfrm>
            <a:off x="3490104" y="2143849"/>
            <a:ext cx="504000" cy="288000"/>
          </a:xfrm>
          <a:prstGeom prst="roundRect">
            <a:avLst/>
          </a:prstGeom>
          <a:solidFill>
            <a:schemeClr val="accent5">
              <a:lumMod val="60000"/>
              <a:lumOff val="40000"/>
            </a:schemeClr>
          </a:solidFill>
          <a:ln>
            <a:noFill/>
          </a:ln>
          <a:effectLst/>
          <a:scene3d>
            <a:camera prst="orthographicFront">
              <a:rot lat="0" lon="0" rev="0"/>
            </a:camera>
            <a:lightRig rig="contrasting" dir="t">
              <a:rot lat="0" lon="0" rev="7800000"/>
            </a:lightRig>
          </a:scene3d>
          <a:sp3d>
            <a:bevelT w="139700" h="139700"/>
          </a:sp3d>
        </p:spPr>
        <p:style>
          <a:lnRef idx="0">
            <a:schemeClr val="accent5"/>
          </a:lnRef>
          <a:fillRef idx="3">
            <a:schemeClr val="accent5"/>
          </a:fillRef>
          <a:effectRef idx="3">
            <a:schemeClr val="accent5"/>
          </a:effectRef>
          <a:fontRef idx="minor">
            <a:schemeClr val="lt1"/>
          </a:fontRef>
        </p:style>
        <p:txBody>
          <a:bodyPr lIns="0" tIns="36000" rIns="0" bIns="36000" rtlCol="1" anchor="ctr"/>
          <a:lstStyle/>
          <a:p>
            <a:pPr algn="ctr"/>
            <a:r>
              <a:rPr lang="he-IL" sz="1200" b="1" dirty="0">
                <a:solidFill>
                  <a:schemeClr val="bg1"/>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מפגשי בכירים</a:t>
            </a:r>
          </a:p>
        </p:txBody>
      </p:sp>
      <p:sp>
        <p:nvSpPr>
          <p:cNvPr id="150" name="מלבן: פינות מעוגלות 149"/>
          <p:cNvSpPr/>
          <p:nvPr/>
        </p:nvSpPr>
        <p:spPr>
          <a:xfrm>
            <a:off x="2362767" y="2143849"/>
            <a:ext cx="504000" cy="288000"/>
          </a:xfrm>
          <a:prstGeom prst="roundRect">
            <a:avLst/>
          </a:prstGeom>
          <a:solidFill>
            <a:schemeClr val="accent5">
              <a:lumMod val="60000"/>
              <a:lumOff val="40000"/>
            </a:schemeClr>
          </a:solidFill>
          <a:ln>
            <a:noFill/>
          </a:ln>
          <a:effectLst/>
          <a:scene3d>
            <a:camera prst="orthographicFront">
              <a:rot lat="0" lon="0" rev="0"/>
            </a:camera>
            <a:lightRig rig="contrasting" dir="t">
              <a:rot lat="0" lon="0" rev="7800000"/>
            </a:lightRig>
          </a:scene3d>
          <a:sp3d>
            <a:bevelT w="139700" h="139700"/>
          </a:sp3d>
        </p:spPr>
        <p:style>
          <a:lnRef idx="0">
            <a:schemeClr val="accent5"/>
          </a:lnRef>
          <a:fillRef idx="3">
            <a:schemeClr val="accent5"/>
          </a:fillRef>
          <a:effectRef idx="3">
            <a:schemeClr val="accent5"/>
          </a:effectRef>
          <a:fontRef idx="minor">
            <a:schemeClr val="lt1"/>
          </a:fontRef>
        </p:style>
        <p:txBody>
          <a:bodyPr lIns="0" tIns="36000" rIns="0" bIns="36000" rtlCol="1" anchor="ctr"/>
          <a:lstStyle/>
          <a:p>
            <a:pPr algn="ctr"/>
            <a:r>
              <a:rPr lang="he-IL" sz="1200" b="1" dirty="0">
                <a:solidFill>
                  <a:schemeClr val="bg1"/>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במת חניך</a:t>
            </a:r>
          </a:p>
        </p:txBody>
      </p:sp>
      <p:sp>
        <p:nvSpPr>
          <p:cNvPr id="151" name="מלבן: פינות מעוגלות 150"/>
          <p:cNvSpPr/>
          <p:nvPr/>
        </p:nvSpPr>
        <p:spPr>
          <a:xfrm>
            <a:off x="4617440" y="2143849"/>
            <a:ext cx="504000" cy="288000"/>
          </a:xfrm>
          <a:prstGeom prst="roundRect">
            <a:avLst/>
          </a:prstGeom>
          <a:solidFill>
            <a:schemeClr val="accent5">
              <a:lumMod val="60000"/>
              <a:lumOff val="40000"/>
            </a:schemeClr>
          </a:solidFill>
          <a:ln>
            <a:noFill/>
          </a:ln>
          <a:effectLst/>
          <a:scene3d>
            <a:camera prst="orthographicFront">
              <a:rot lat="0" lon="0" rev="0"/>
            </a:camera>
            <a:lightRig rig="contrasting" dir="t">
              <a:rot lat="0" lon="0" rev="7800000"/>
            </a:lightRig>
          </a:scene3d>
          <a:sp3d>
            <a:bevelT w="139700" h="139700"/>
          </a:sp3d>
        </p:spPr>
        <p:style>
          <a:lnRef idx="0">
            <a:schemeClr val="accent5"/>
          </a:lnRef>
          <a:fillRef idx="3">
            <a:schemeClr val="accent5"/>
          </a:fillRef>
          <a:effectRef idx="3">
            <a:schemeClr val="accent5"/>
          </a:effectRef>
          <a:fontRef idx="minor">
            <a:schemeClr val="lt1"/>
          </a:fontRef>
        </p:style>
        <p:txBody>
          <a:bodyPr lIns="0" tIns="36000" rIns="0" bIns="36000" rtlCol="1" anchor="ctr"/>
          <a:lstStyle/>
          <a:p>
            <a:pPr algn="ctr"/>
            <a:r>
              <a:rPr lang="he-IL" sz="1200" b="1" dirty="0">
                <a:solidFill>
                  <a:schemeClr val="bg1"/>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שעת מפקד</a:t>
            </a:r>
          </a:p>
        </p:txBody>
      </p:sp>
      <p:sp>
        <p:nvSpPr>
          <p:cNvPr id="152" name="מלבן: פינות מעוגלות 151"/>
          <p:cNvSpPr/>
          <p:nvPr/>
        </p:nvSpPr>
        <p:spPr>
          <a:xfrm>
            <a:off x="2769460" y="1508835"/>
            <a:ext cx="684000" cy="396000"/>
          </a:xfrm>
          <a:prstGeom prst="roundRect">
            <a:avLst/>
          </a:prstGeom>
          <a:solidFill>
            <a:srgbClr val="7030A0"/>
          </a:solidFill>
          <a:ln>
            <a:noFill/>
          </a:ln>
          <a:effectLst/>
          <a:scene3d>
            <a:camera prst="orthographicFront">
              <a:rot lat="0" lon="0" rev="0"/>
            </a:camera>
            <a:lightRig rig="contrasting" dir="t">
              <a:rot lat="0" lon="0" rev="7800000"/>
            </a:lightRig>
          </a:scene3d>
          <a:sp3d>
            <a:bevelT w="139700" h="139700"/>
          </a:sp3d>
        </p:spPr>
        <p:style>
          <a:lnRef idx="0">
            <a:schemeClr val="accent5"/>
          </a:lnRef>
          <a:fillRef idx="3">
            <a:schemeClr val="accent5"/>
          </a:fillRef>
          <a:effectRef idx="3">
            <a:schemeClr val="accent5"/>
          </a:effectRef>
          <a:fontRef idx="minor">
            <a:schemeClr val="lt1"/>
          </a:fontRef>
        </p:style>
        <p:txBody>
          <a:bodyPr lIns="0" tIns="36000" rIns="0" bIns="36000" rtlCol="1" anchor="ctr"/>
          <a:lstStyle/>
          <a:p>
            <a:pPr algn="ctr"/>
            <a:r>
              <a:rPr lang="he-IL" sz="1400" b="1" dirty="0">
                <a:solidFill>
                  <a:schemeClr val="bg1"/>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סימולציה3#</a:t>
            </a:r>
          </a:p>
        </p:txBody>
      </p:sp>
      <p:sp>
        <p:nvSpPr>
          <p:cNvPr id="153" name="מלבן: פינות מעוגלות 152"/>
          <p:cNvSpPr/>
          <p:nvPr/>
        </p:nvSpPr>
        <p:spPr>
          <a:xfrm>
            <a:off x="1045735" y="2125849"/>
            <a:ext cx="576000" cy="324000"/>
          </a:xfrm>
          <a:prstGeom prst="roundRect">
            <a:avLst/>
          </a:prstGeom>
          <a:solidFill>
            <a:srgbClr val="00B0F0"/>
          </a:solidFill>
          <a:ln>
            <a:noFill/>
          </a:ln>
          <a:effectLst/>
          <a:scene3d>
            <a:camera prst="orthographicFront">
              <a:rot lat="0" lon="0" rev="0"/>
            </a:camera>
            <a:lightRig rig="contrasting" dir="t">
              <a:rot lat="0" lon="0" rev="7800000"/>
            </a:lightRig>
          </a:scene3d>
          <a:sp3d>
            <a:bevelT w="139700" h="139700"/>
          </a:sp3d>
        </p:spPr>
        <p:style>
          <a:lnRef idx="0">
            <a:schemeClr val="accent5"/>
          </a:lnRef>
          <a:fillRef idx="3">
            <a:schemeClr val="accent5"/>
          </a:fillRef>
          <a:effectRef idx="3">
            <a:schemeClr val="accent5"/>
          </a:effectRef>
          <a:fontRef idx="minor">
            <a:schemeClr val="lt1"/>
          </a:fontRef>
        </p:style>
        <p:txBody>
          <a:bodyPr lIns="0" tIns="36000" rIns="0" bIns="36000" rtlCol="1" anchor="ctr"/>
          <a:lstStyle/>
          <a:p>
            <a:pPr algn="ctr"/>
            <a:r>
              <a:rPr lang="he-IL" sz="1400" b="1" dirty="0">
                <a:solidFill>
                  <a:schemeClr val="bg1"/>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מוכנות לתפקיד</a:t>
            </a:r>
          </a:p>
        </p:txBody>
      </p:sp>
      <p:cxnSp>
        <p:nvCxnSpPr>
          <p:cNvPr id="8" name="מחבר ישר 7"/>
          <p:cNvCxnSpPr/>
          <p:nvPr/>
        </p:nvCxnSpPr>
        <p:spPr>
          <a:xfrm>
            <a:off x="7285947" y="1437790"/>
            <a:ext cx="0" cy="5040000"/>
          </a:xfrm>
          <a:prstGeom prst="line">
            <a:avLst/>
          </a:prstGeom>
          <a:ln w="3175">
            <a:solidFill>
              <a:schemeClr val="bg1"/>
            </a:solidFill>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55041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כותרת 1"/>
          <p:cNvSpPr>
            <a:spLocks noGrp="1"/>
          </p:cNvSpPr>
          <p:nvPr>
            <p:ph type="title" idx="4294967295"/>
          </p:nvPr>
        </p:nvSpPr>
        <p:spPr>
          <a:xfrm>
            <a:off x="877528" y="186327"/>
            <a:ext cx="10515600" cy="1325563"/>
          </a:xfrm>
        </p:spPr>
        <p:txBody>
          <a:bodyPr/>
          <a:lstStyle/>
          <a:p>
            <a:pPr algn="ctr"/>
            <a:r>
              <a:rPr lang="he-IL"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המתח המובנה בהכשרה </a:t>
            </a:r>
            <a:r>
              <a:rPr lang="he-IL" sz="3600" b="1" dirty="0" err="1">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במב"ל</a:t>
            </a:r>
            <a:endParaRPr lang="he-IL"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3" name="מציין מיקום תוכן 2"/>
          <p:cNvSpPr>
            <a:spLocks noGrp="1"/>
          </p:cNvSpPr>
          <p:nvPr>
            <p:ph idx="4294967295"/>
          </p:nvPr>
        </p:nvSpPr>
        <p:spPr>
          <a:xfrm>
            <a:off x="1063256" y="1602332"/>
            <a:ext cx="9916919" cy="5032383"/>
          </a:xfrm>
        </p:spPr>
        <p:txBody>
          <a:bodyPr>
            <a:noAutofit/>
          </a:bodyPr>
          <a:lstStyle/>
          <a:p>
            <a:pPr marL="0" indent="0">
              <a:lnSpc>
                <a:spcPct val="150000"/>
              </a:lnSpc>
              <a:buClr>
                <a:schemeClr val="accent1"/>
              </a:buClr>
              <a:buNone/>
            </a:pPr>
            <a:r>
              <a:rPr lang="he-IL" sz="2000" dirty="0">
                <a:solidFill>
                  <a:schemeClr val="accent1">
                    <a:lumMod val="75000"/>
                  </a:schemeClr>
                </a:solidFill>
                <a:latin typeface="David" panose="020E0502060401010101" pitchFamily="34" charset="-79"/>
                <a:cs typeface="David" panose="020E0502060401010101" pitchFamily="34" charset="-79"/>
              </a:rPr>
              <a:t>המכללה לביטחון לאומי, הוקמה מתוקף החלטת ממשלת ישראל, ו"הופקדה" בידי צה"ל, כנראה גם מתוך הנחה שיכולותיו הארגוניות-לוגיסטיות ועוצמותיו האחרות יאפשרו לו לשאת בנטל הקמת המוסד וניהולו. עם זאת, מאז הקמתה ממוקמת המכללה, ב"קו תפר" עדין כפול: </a:t>
            </a:r>
          </a:p>
          <a:p>
            <a:pPr lvl="1">
              <a:lnSpc>
                <a:spcPct val="150000"/>
              </a:lnSpc>
              <a:buClr>
                <a:schemeClr val="accent1"/>
              </a:buClr>
            </a:pPr>
            <a:r>
              <a:rPr lang="he-IL" sz="2000" dirty="0">
                <a:solidFill>
                  <a:schemeClr val="accent1">
                    <a:lumMod val="75000"/>
                  </a:schemeClr>
                </a:solidFill>
                <a:latin typeface="David" panose="020E0502060401010101" pitchFamily="34" charset="-79"/>
                <a:cs typeface="David" panose="020E0502060401010101" pitchFamily="34" charset="-79"/>
              </a:rPr>
              <a:t>זה שבין </a:t>
            </a:r>
            <a:r>
              <a:rPr lang="he-IL" sz="2000" b="1" dirty="0">
                <a:solidFill>
                  <a:schemeClr val="accent1">
                    <a:lumMod val="75000"/>
                  </a:schemeClr>
                </a:solidFill>
                <a:latin typeface="David" panose="020E0502060401010101" pitchFamily="34" charset="-79"/>
                <a:cs typeface="David" panose="020E0502060401010101" pitchFamily="34" charset="-79"/>
              </a:rPr>
              <a:t>הממסד הצבאי-ביטחוני </a:t>
            </a:r>
            <a:r>
              <a:rPr lang="he-IL" sz="2000" dirty="0">
                <a:solidFill>
                  <a:schemeClr val="accent1">
                    <a:lumMod val="75000"/>
                  </a:schemeClr>
                </a:solidFill>
                <a:latin typeface="David" panose="020E0502060401010101" pitchFamily="34" charset="-79"/>
                <a:cs typeface="David" panose="020E0502060401010101" pitchFamily="34" charset="-79"/>
              </a:rPr>
              <a:t>ובין </a:t>
            </a:r>
            <a:r>
              <a:rPr lang="he-IL" sz="2000" b="1" dirty="0">
                <a:solidFill>
                  <a:schemeClr val="accent1">
                    <a:lumMod val="75000"/>
                  </a:schemeClr>
                </a:solidFill>
                <a:latin typeface="David" panose="020E0502060401010101" pitchFamily="34" charset="-79"/>
                <a:cs typeface="David" panose="020E0502060401010101" pitchFamily="34" charset="-79"/>
              </a:rPr>
              <a:t>הממסד האזרחי </a:t>
            </a:r>
            <a:r>
              <a:rPr lang="he-IL" sz="2000" dirty="0">
                <a:solidFill>
                  <a:schemeClr val="accent1">
                    <a:lumMod val="75000"/>
                  </a:schemeClr>
                </a:solidFill>
                <a:latin typeface="David" panose="020E0502060401010101" pitchFamily="34" charset="-79"/>
                <a:cs typeface="David" panose="020E0502060401010101" pitchFamily="34" charset="-79"/>
              </a:rPr>
              <a:t>של המדינה</a:t>
            </a:r>
          </a:p>
          <a:p>
            <a:pPr lvl="1">
              <a:lnSpc>
                <a:spcPct val="150000"/>
              </a:lnSpc>
              <a:buClr>
                <a:schemeClr val="accent1"/>
              </a:buClr>
            </a:pPr>
            <a:r>
              <a:rPr lang="he-IL" sz="2000" dirty="0">
                <a:solidFill>
                  <a:schemeClr val="accent1">
                    <a:lumMod val="75000"/>
                  </a:schemeClr>
                </a:solidFill>
                <a:latin typeface="David" panose="020E0502060401010101" pitchFamily="34" charset="-79"/>
                <a:cs typeface="David" panose="020E0502060401010101" pitchFamily="34" charset="-79"/>
              </a:rPr>
              <a:t>בין היותה </a:t>
            </a:r>
            <a:r>
              <a:rPr lang="he-IL" sz="2000" b="1" dirty="0">
                <a:solidFill>
                  <a:schemeClr val="accent1">
                    <a:lumMod val="75000"/>
                  </a:schemeClr>
                </a:solidFill>
                <a:latin typeface="David" panose="020E0502060401010101" pitchFamily="34" charset="-79"/>
                <a:cs typeface="David" panose="020E0502060401010101" pitchFamily="34" charset="-79"/>
              </a:rPr>
              <a:t>ביה"ס ממסדי צבאי-בטחוני </a:t>
            </a:r>
            <a:r>
              <a:rPr lang="he-IL" sz="2000" dirty="0">
                <a:solidFill>
                  <a:schemeClr val="accent1">
                    <a:lumMod val="75000"/>
                  </a:schemeClr>
                </a:solidFill>
                <a:latin typeface="David" panose="020E0502060401010101" pitchFamily="34" charset="-79"/>
                <a:cs typeface="David" panose="020E0502060401010101" pitchFamily="34" charset="-79"/>
              </a:rPr>
              <a:t>ובין קרבתה הרבה </a:t>
            </a:r>
            <a:r>
              <a:rPr lang="he-IL" sz="2000" b="1" dirty="0">
                <a:solidFill>
                  <a:schemeClr val="accent1">
                    <a:lumMod val="75000"/>
                  </a:schemeClr>
                </a:solidFill>
                <a:latin typeface="David" panose="020E0502060401010101" pitchFamily="34" charset="-79"/>
                <a:cs typeface="David" panose="020E0502060401010101" pitchFamily="34" charset="-79"/>
              </a:rPr>
              <a:t>לעולם האקדמי</a:t>
            </a:r>
          </a:p>
          <a:p>
            <a:pPr marL="0" indent="0" algn="ctr">
              <a:lnSpc>
                <a:spcPct val="100000"/>
              </a:lnSpc>
              <a:buClr>
                <a:schemeClr val="accent1"/>
              </a:buClr>
              <a:buNone/>
            </a:pPr>
            <a:endParaRPr lang="he-IL" sz="2000" i="1" dirty="0">
              <a:solidFill>
                <a:schemeClr val="accent1">
                  <a:lumMod val="75000"/>
                </a:schemeClr>
              </a:solidFill>
              <a:latin typeface="David" panose="020E0502060401010101" pitchFamily="34" charset="-79"/>
              <a:cs typeface="David" panose="020E0502060401010101" pitchFamily="34" charset="-79"/>
            </a:endParaRPr>
          </a:p>
          <a:p>
            <a:pPr marL="0" indent="0" algn="ctr">
              <a:lnSpc>
                <a:spcPct val="150000"/>
              </a:lnSpc>
              <a:buClr>
                <a:schemeClr val="accent1"/>
              </a:buClr>
              <a:buNone/>
            </a:pPr>
            <a:r>
              <a:rPr lang="he-IL" sz="2000" i="1" dirty="0">
                <a:solidFill>
                  <a:schemeClr val="accent1">
                    <a:lumMod val="75000"/>
                  </a:schemeClr>
                </a:solidFill>
                <a:latin typeface="David" panose="020E0502060401010101" pitchFamily="34" charset="-79"/>
                <a:cs typeface="David" panose="020E0502060401010101" pitchFamily="34" charset="-79"/>
              </a:rPr>
              <a:t>"לא מיליטריזציה של השירות הציבורי תיווצר כאן ובאותה המידה מן הצד השני</a:t>
            </a:r>
            <a:br>
              <a:rPr lang="en-US" sz="2000" i="1" dirty="0">
                <a:solidFill>
                  <a:schemeClr val="accent1">
                    <a:lumMod val="75000"/>
                  </a:schemeClr>
                </a:solidFill>
                <a:latin typeface="David" panose="020E0502060401010101" pitchFamily="34" charset="-79"/>
                <a:cs typeface="David" panose="020E0502060401010101" pitchFamily="34" charset="-79"/>
              </a:rPr>
            </a:br>
            <a:r>
              <a:rPr lang="he-IL" sz="2000" i="1" dirty="0">
                <a:solidFill>
                  <a:schemeClr val="accent1">
                    <a:lumMod val="75000"/>
                  </a:schemeClr>
                </a:solidFill>
                <a:latin typeface="David" panose="020E0502060401010101" pitchFamily="34" charset="-79"/>
                <a:cs typeface="David" panose="020E0502060401010101" pitchFamily="34" charset="-79"/>
              </a:rPr>
              <a:t> לא מגרסה אזרחית אקדמית של החשיבה הצבאית מבוקשת כאן".</a:t>
            </a:r>
          </a:p>
          <a:p>
            <a:pPr marL="0" indent="0" algn="ctr">
              <a:lnSpc>
                <a:spcPct val="150000"/>
              </a:lnSpc>
              <a:buClr>
                <a:schemeClr val="accent1"/>
              </a:buClr>
              <a:buNone/>
            </a:pPr>
            <a:r>
              <a:rPr lang="he-IL" sz="2000" i="1" dirty="0">
                <a:solidFill>
                  <a:schemeClr val="accent1">
                    <a:lumMod val="75000"/>
                  </a:schemeClr>
                </a:solidFill>
                <a:latin typeface="David" panose="020E0502060401010101" pitchFamily="34" charset="-79"/>
                <a:cs typeface="David" panose="020E0502060401010101" pitchFamily="34" charset="-79"/>
              </a:rPr>
              <a:t>						גרשון הכהן, ידיעון המב"ל</a:t>
            </a:r>
          </a:p>
          <a:p>
            <a:pPr>
              <a:buClr>
                <a:schemeClr val="accent1"/>
              </a:buClr>
            </a:pPr>
            <a:endParaRPr lang="he-IL" sz="2000" dirty="0">
              <a:solidFill>
                <a:schemeClr val="accent1">
                  <a:lumMod val="75000"/>
                </a:schemeClr>
              </a:solidFill>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291608235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idx="4294967295"/>
          </p:nvPr>
        </p:nvSpPr>
        <p:spPr>
          <a:xfrm>
            <a:off x="877528" y="186327"/>
            <a:ext cx="10515600" cy="1325563"/>
          </a:xfrm>
        </p:spPr>
        <p:txBody>
          <a:bodyPr/>
          <a:lstStyle/>
          <a:p>
            <a:pPr algn="ctr"/>
            <a:r>
              <a:rPr lang="he-IL"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מחזור מ"ה- מקורות ושימושים</a:t>
            </a:r>
          </a:p>
        </p:txBody>
      </p:sp>
      <p:graphicFrame>
        <p:nvGraphicFramePr>
          <p:cNvPr id="5" name="טבלה 4"/>
          <p:cNvGraphicFramePr>
            <a:graphicFrameLocks noGrp="1"/>
          </p:cNvGraphicFramePr>
          <p:nvPr>
            <p:extLst>
              <p:ext uri="{D42A27DB-BD31-4B8C-83A1-F6EECF244321}">
                <p14:modId xmlns:p14="http://schemas.microsoft.com/office/powerpoint/2010/main" val="3130474213"/>
              </p:ext>
            </p:extLst>
          </p:nvPr>
        </p:nvGraphicFramePr>
        <p:xfrm>
          <a:off x="238805" y="1554219"/>
          <a:ext cx="11808000" cy="4815840"/>
        </p:xfrm>
        <a:graphic>
          <a:graphicData uri="http://schemas.openxmlformats.org/drawingml/2006/table">
            <a:tbl>
              <a:tblPr rtl="1" firstRow="1" bandRow="1">
                <a:tableStyleId>{5C22544A-7EE6-4342-B048-85BDC9FD1C3A}</a:tableStyleId>
              </a:tblPr>
              <a:tblGrid>
                <a:gridCol w="5184000">
                  <a:extLst>
                    <a:ext uri="{9D8B030D-6E8A-4147-A177-3AD203B41FA5}">
                      <a16:colId xmlns:a16="http://schemas.microsoft.com/office/drawing/2014/main" val="808132443"/>
                    </a:ext>
                  </a:extLst>
                </a:gridCol>
                <a:gridCol w="720000">
                  <a:extLst>
                    <a:ext uri="{9D8B030D-6E8A-4147-A177-3AD203B41FA5}">
                      <a16:colId xmlns:a16="http://schemas.microsoft.com/office/drawing/2014/main" val="1883017671"/>
                    </a:ext>
                  </a:extLst>
                </a:gridCol>
                <a:gridCol w="5184000">
                  <a:extLst>
                    <a:ext uri="{9D8B030D-6E8A-4147-A177-3AD203B41FA5}">
                      <a16:colId xmlns:a16="http://schemas.microsoft.com/office/drawing/2014/main" val="2641916249"/>
                    </a:ext>
                  </a:extLst>
                </a:gridCol>
                <a:gridCol w="720000">
                  <a:extLst>
                    <a:ext uri="{9D8B030D-6E8A-4147-A177-3AD203B41FA5}">
                      <a16:colId xmlns:a16="http://schemas.microsoft.com/office/drawing/2014/main" val="3390870410"/>
                    </a:ext>
                  </a:extLst>
                </a:gridCol>
              </a:tblGrid>
              <a:tr h="363092">
                <a:tc gridSpan="2">
                  <a:txBody>
                    <a:bodyPr/>
                    <a:lstStyle/>
                    <a:p>
                      <a:pPr algn="ctr" rtl="1"/>
                      <a:r>
                        <a:rPr lang="he-IL" sz="2400" b="1" i="0" dirty="0">
                          <a:latin typeface="David" panose="020E0502060401010101" pitchFamily="34" charset="-79"/>
                          <a:cs typeface="David" panose="020E0502060401010101" pitchFamily="34" charset="-79"/>
                        </a:rPr>
                        <a:t>מקורות</a:t>
                      </a:r>
                      <a:endParaRPr lang="he-IL" sz="2400" b="0" i="0" dirty="0">
                        <a:latin typeface="David" panose="020E0502060401010101" pitchFamily="34" charset="-79"/>
                        <a:cs typeface="David" panose="020E0502060401010101" pitchFamily="34" charset="-79"/>
                      </a:endParaRPr>
                    </a:p>
                  </a:txBody>
                  <a:tcPr anchor="ctr"/>
                </a:tc>
                <a:tc hMerge="1">
                  <a:txBody>
                    <a:bodyPr/>
                    <a:lstStyle/>
                    <a:p>
                      <a:pPr algn="ctr" rtl="1"/>
                      <a:endParaRPr lang="he-IL" b="0" i="0" dirty="0">
                        <a:latin typeface="David" panose="020E0502060401010101" pitchFamily="34" charset="-79"/>
                        <a:cs typeface="David" panose="020E0502060401010101" pitchFamily="34" charset="-79"/>
                      </a:endParaRPr>
                    </a:p>
                  </a:txBody>
                  <a:tcPr anchor="ctr"/>
                </a:tc>
                <a:tc gridSpan="2">
                  <a:txBody>
                    <a:bodyPr/>
                    <a:lstStyle/>
                    <a:p>
                      <a:pPr algn="ctr" rtl="1"/>
                      <a:r>
                        <a:rPr lang="he-IL" sz="2400" b="1" i="0" dirty="0">
                          <a:latin typeface="David" panose="020E0502060401010101" pitchFamily="34" charset="-79"/>
                          <a:cs typeface="David" panose="020E0502060401010101" pitchFamily="34" charset="-79"/>
                        </a:rPr>
                        <a:t>שימושים</a:t>
                      </a:r>
                    </a:p>
                  </a:txBody>
                  <a:tcPr anchor="ctr"/>
                </a:tc>
                <a:tc hMerge="1">
                  <a:txBody>
                    <a:bodyPr/>
                    <a:lstStyle/>
                    <a:p>
                      <a:pPr algn="ctr" rtl="1"/>
                      <a:endParaRPr lang="he-IL" b="1" i="0" dirty="0">
                        <a:latin typeface="David" panose="020E0502060401010101" pitchFamily="34" charset="-79"/>
                        <a:cs typeface="David" panose="020E0502060401010101" pitchFamily="34" charset="-79"/>
                      </a:endParaRPr>
                    </a:p>
                  </a:txBody>
                  <a:tcPr anchor="ctr"/>
                </a:tc>
                <a:extLst>
                  <a:ext uri="{0D108BD9-81ED-4DB2-BD59-A6C34878D82A}">
                    <a16:rowId xmlns:a16="http://schemas.microsoft.com/office/drawing/2014/main" val="3710406874"/>
                  </a:ext>
                </a:extLst>
              </a:tr>
              <a:tr h="332834">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600" b="1" i="0" kern="1200" dirty="0">
                          <a:solidFill>
                            <a:schemeClr val="dk1"/>
                          </a:solidFill>
                          <a:latin typeface="David" panose="020E0502060401010101" pitchFamily="34" charset="-79"/>
                          <a:ea typeface="+mn-ea"/>
                          <a:cs typeface="David" panose="020E0502060401010101" pitchFamily="34" charset="-79"/>
                        </a:rPr>
                        <a:t>ביטול</a:t>
                      </a:r>
                      <a:r>
                        <a:rPr lang="he-IL" sz="1600" b="0" i="0" kern="1200" dirty="0">
                          <a:solidFill>
                            <a:schemeClr val="dk1"/>
                          </a:solidFill>
                          <a:latin typeface="David" panose="020E0502060401010101" pitchFamily="34" charset="-79"/>
                          <a:ea typeface="+mn-ea"/>
                          <a:cs typeface="David" panose="020E0502060401010101" pitchFamily="34" charset="-79"/>
                        </a:rPr>
                        <a:t> קורס מודיעין (ביקורי קהילייה וימי סייבר נשארים)</a:t>
                      </a:r>
                    </a:p>
                  </a:txBody>
                  <a:tcPr marL="36000" marR="72000"/>
                </a:tc>
                <a:tc>
                  <a:txBody>
                    <a:bodyPr/>
                    <a:lstStyle/>
                    <a:p>
                      <a:pPr algn="ctr"/>
                      <a:r>
                        <a:rPr lang="he-IL" sz="1600" b="0" i="0" u="none" strike="noStrike" kern="1200" dirty="0">
                          <a:solidFill>
                            <a:srgbClr val="0070C0"/>
                          </a:solidFill>
                          <a:effectLst/>
                          <a:latin typeface="David" panose="020E0502060401010101" pitchFamily="34" charset="-79"/>
                          <a:ea typeface="+mn-ea"/>
                          <a:cs typeface="David" panose="020E0502060401010101" pitchFamily="34" charset="-79"/>
                        </a:rPr>
                        <a:t>9</a:t>
                      </a:r>
                    </a:p>
                  </a:txBody>
                  <a:tcPr marL="36000" marR="72000"/>
                </a:tc>
                <a:tc>
                  <a:txBody>
                    <a:bodyPr/>
                    <a:lstStyle/>
                    <a:p>
                      <a:pPr marL="0" indent="0" algn="r" defTabSz="914400" rtl="1" eaLnBrk="1" latinLnBrk="0" hangingPunct="1">
                        <a:buFont typeface="Arial" panose="020B0604020202020204" pitchFamily="34" charset="0"/>
                        <a:buNone/>
                      </a:pPr>
                      <a:r>
                        <a:rPr lang="he-IL" sz="1600" b="0" i="0" kern="1200" dirty="0">
                          <a:solidFill>
                            <a:schemeClr val="dk1"/>
                          </a:solidFill>
                          <a:latin typeface="David" panose="020E0502060401010101" pitchFamily="34" charset="-79"/>
                          <a:ea typeface="+mn-ea"/>
                          <a:cs typeface="David" panose="020E0502060401010101" pitchFamily="34" charset="-79"/>
                        </a:rPr>
                        <a:t>{חדש} קורס מזה"ת (לא אקדמי)</a:t>
                      </a:r>
                    </a:p>
                  </a:txBody>
                  <a:tcPr marL="36000" marR="72000"/>
                </a:tc>
                <a:tc>
                  <a:txBody>
                    <a:bodyPr/>
                    <a:lstStyle/>
                    <a:p>
                      <a:pPr marL="0" indent="0" algn="ctr" defTabSz="914400" rtl="1" eaLnBrk="1" latinLnBrk="0" hangingPunct="1">
                        <a:buFont typeface="Arial" panose="020B0604020202020204" pitchFamily="34" charset="0"/>
                        <a:buNone/>
                      </a:pPr>
                      <a:r>
                        <a:rPr lang="he-IL" sz="1600" b="0" i="0" kern="1200" dirty="0">
                          <a:solidFill>
                            <a:srgbClr val="FF0000"/>
                          </a:solidFill>
                          <a:latin typeface="David" panose="020E0502060401010101" pitchFamily="34" charset="-79"/>
                          <a:ea typeface="+mn-ea"/>
                          <a:cs typeface="David" panose="020E0502060401010101" pitchFamily="34" charset="-79"/>
                        </a:rPr>
                        <a:t>8-12</a:t>
                      </a:r>
                    </a:p>
                  </a:txBody>
                  <a:tcPr marL="36000" marR="72000"/>
                </a:tc>
                <a:extLst>
                  <a:ext uri="{0D108BD9-81ED-4DB2-BD59-A6C34878D82A}">
                    <a16:rowId xmlns:a16="http://schemas.microsoft.com/office/drawing/2014/main" val="3694368200"/>
                  </a:ext>
                </a:extLst>
              </a:tr>
              <a:tr h="332834">
                <a:tc>
                  <a:txBody>
                    <a:bodyPr/>
                    <a:lstStyle/>
                    <a:p>
                      <a:pPr marL="0" indent="0" algn="r" defTabSz="914400" rtl="1" eaLnBrk="1" latinLnBrk="0" hangingPunct="1">
                        <a:buFont typeface="Arial" panose="020B0604020202020204" pitchFamily="34" charset="0"/>
                        <a:buNone/>
                      </a:pPr>
                      <a:r>
                        <a:rPr lang="he-IL" sz="1600" b="0" i="0" kern="1200" dirty="0">
                          <a:solidFill>
                            <a:schemeClr val="dk1"/>
                          </a:solidFill>
                          <a:latin typeface="David" panose="020E0502060401010101" pitchFamily="34" charset="-79"/>
                          <a:ea typeface="+mn-ea"/>
                          <a:cs typeface="David" panose="020E0502060401010101" pitchFamily="34" charset="-79"/>
                        </a:rPr>
                        <a:t>ביטול ימי עיון סין (ישולב בסיור חו"ל מזרח)</a:t>
                      </a:r>
                    </a:p>
                  </a:txBody>
                  <a:tcPr marL="36000" marR="72000"/>
                </a:tc>
                <a:tc>
                  <a:txBody>
                    <a:bodyPr/>
                    <a:lstStyle/>
                    <a:p>
                      <a:pPr marL="0" indent="0" algn="ctr" defTabSz="914400" rtl="1" eaLnBrk="1" latinLnBrk="0" hangingPunct="1">
                        <a:buFont typeface="Arial" panose="020B0604020202020204" pitchFamily="34" charset="0"/>
                        <a:buNone/>
                      </a:pPr>
                      <a:r>
                        <a:rPr lang="he-IL" sz="1600" b="0" i="0" u="none" strike="noStrike" kern="1200" dirty="0">
                          <a:solidFill>
                            <a:srgbClr val="0070C0"/>
                          </a:solidFill>
                          <a:effectLst/>
                          <a:latin typeface="David" panose="020E0502060401010101" pitchFamily="34" charset="-79"/>
                          <a:ea typeface="+mn-ea"/>
                          <a:cs typeface="David" panose="020E0502060401010101" pitchFamily="34" charset="-79"/>
                        </a:rPr>
                        <a:t>8</a:t>
                      </a:r>
                    </a:p>
                  </a:txBody>
                  <a:tcPr marL="36000" marR="72000"/>
                </a:tc>
                <a:tc rowSpan="2">
                  <a:txBody>
                    <a:bodyPr/>
                    <a:lstStyle/>
                    <a:p>
                      <a:pPr marL="0" marR="0" lvl="0" indent="0" algn="r" defTabSz="914400" rtl="1" eaLnBrk="1" fontAlgn="auto" latinLnBrk="0" hangingPunct="1">
                        <a:lnSpc>
                          <a:spcPct val="100000"/>
                        </a:lnSpc>
                        <a:spcBef>
                          <a:spcPts val="0"/>
                        </a:spcBef>
                        <a:spcAft>
                          <a:spcPts val="0"/>
                        </a:spcAft>
                        <a:buClrTx/>
                        <a:buSzTx/>
                        <a:buFont typeface="Arial" panose="020B0604020202020204" pitchFamily="34" charset="0"/>
                        <a:buNone/>
                        <a:tabLst/>
                        <a:defRPr/>
                      </a:pPr>
                      <a:r>
                        <a:rPr lang="he-IL" sz="1600" b="0" i="0" kern="1200" dirty="0">
                          <a:solidFill>
                            <a:schemeClr val="dk1"/>
                          </a:solidFill>
                          <a:latin typeface="David" panose="020E0502060401010101" pitchFamily="34" charset="-79"/>
                          <a:ea typeface="+mn-ea"/>
                          <a:cs typeface="David" panose="020E0502060401010101" pitchFamily="34" charset="-79"/>
                        </a:rPr>
                        <a:t>{מחודש} קורס חו"ל מזרח כולל חקירה אסטרטגית (רוסיה+)</a:t>
                      </a:r>
                    </a:p>
                  </a:txBody>
                  <a:tcPr marL="36000" marR="72000" anchor="ctr"/>
                </a:tc>
                <a:tc rowSpan="2">
                  <a:txBody>
                    <a:bodyPr/>
                    <a:lstStyle/>
                    <a:p>
                      <a:pPr marL="0" indent="0" algn="ctr" defTabSz="914400" rtl="1" eaLnBrk="1" latinLnBrk="0" hangingPunct="1">
                        <a:buFont typeface="Arial" panose="020B0604020202020204" pitchFamily="34" charset="0"/>
                        <a:buNone/>
                      </a:pPr>
                      <a:r>
                        <a:rPr lang="he-IL" sz="1600" b="0" i="0" kern="1200" dirty="0">
                          <a:solidFill>
                            <a:srgbClr val="FF0000"/>
                          </a:solidFill>
                          <a:latin typeface="David" panose="020E0502060401010101" pitchFamily="34" charset="-79"/>
                          <a:ea typeface="+mn-ea"/>
                          <a:cs typeface="David" panose="020E0502060401010101" pitchFamily="34" charset="-79"/>
                        </a:rPr>
                        <a:t>16</a:t>
                      </a:r>
                    </a:p>
                  </a:txBody>
                  <a:tcPr marL="36000" marR="72000" anchor="ctr"/>
                </a:tc>
                <a:extLst>
                  <a:ext uri="{0D108BD9-81ED-4DB2-BD59-A6C34878D82A}">
                    <a16:rowId xmlns:a16="http://schemas.microsoft.com/office/drawing/2014/main" val="1830761974"/>
                  </a:ext>
                </a:extLst>
              </a:tr>
              <a:tr h="332834">
                <a:tc>
                  <a:txBody>
                    <a:bodyPr/>
                    <a:lstStyle/>
                    <a:p>
                      <a:pPr marL="0" marR="0" lvl="0" indent="0" algn="r" defTabSz="914400" rtl="1" eaLnBrk="1" fontAlgn="auto" latinLnBrk="0" hangingPunct="1">
                        <a:lnSpc>
                          <a:spcPct val="100000"/>
                        </a:lnSpc>
                        <a:spcBef>
                          <a:spcPts val="0"/>
                        </a:spcBef>
                        <a:spcAft>
                          <a:spcPts val="0"/>
                        </a:spcAft>
                        <a:buClrTx/>
                        <a:buSzTx/>
                        <a:buFont typeface="Arial" panose="020B0604020202020204" pitchFamily="34" charset="0"/>
                        <a:buNone/>
                        <a:tabLst/>
                        <a:defRPr/>
                      </a:pPr>
                      <a:r>
                        <a:rPr lang="he-IL" sz="1600" b="0" i="0" kern="1200" dirty="0">
                          <a:solidFill>
                            <a:srgbClr val="FF0000"/>
                          </a:solidFill>
                          <a:latin typeface="David" panose="020E0502060401010101" pitchFamily="34" charset="-79"/>
                          <a:ea typeface="+mn-ea"/>
                          <a:cs typeface="David" panose="020E0502060401010101" pitchFamily="34" charset="-79"/>
                        </a:rPr>
                        <a:t>התנסות אסטרטגית שלישית (תשולב בסיור חו"ל מזרח)</a:t>
                      </a:r>
                    </a:p>
                  </a:txBody>
                  <a:tcPr marL="36000" marR="72000"/>
                </a:tc>
                <a:tc>
                  <a:txBody>
                    <a:bodyPr/>
                    <a:lstStyle/>
                    <a:p>
                      <a:pPr marL="0" indent="0" algn="ctr" defTabSz="914400" rtl="1" eaLnBrk="1" latinLnBrk="0" hangingPunct="1">
                        <a:buFont typeface="Arial" panose="020B0604020202020204" pitchFamily="34" charset="0"/>
                        <a:buNone/>
                      </a:pPr>
                      <a:r>
                        <a:rPr lang="he-IL" sz="1600" b="0" i="0" u="none" strike="noStrike" kern="1200" dirty="0">
                          <a:solidFill>
                            <a:srgbClr val="0070C0"/>
                          </a:solidFill>
                          <a:effectLst/>
                          <a:latin typeface="David" panose="020E0502060401010101" pitchFamily="34" charset="-79"/>
                          <a:ea typeface="+mn-ea"/>
                          <a:cs typeface="David" panose="020E0502060401010101" pitchFamily="34" charset="-79"/>
                        </a:rPr>
                        <a:t>12</a:t>
                      </a:r>
                    </a:p>
                  </a:txBody>
                  <a:tcPr marL="36000" marR="72000"/>
                </a:tc>
                <a:tc vMerge="1">
                  <a:txBody>
                    <a:bodyPr/>
                    <a:lstStyle/>
                    <a:p>
                      <a:pPr marL="0" marR="0" lvl="0" indent="0" algn="r" defTabSz="914400" rtl="1" eaLnBrk="1" fontAlgn="auto" latinLnBrk="0" hangingPunct="1">
                        <a:lnSpc>
                          <a:spcPct val="100000"/>
                        </a:lnSpc>
                        <a:spcBef>
                          <a:spcPts val="0"/>
                        </a:spcBef>
                        <a:spcAft>
                          <a:spcPts val="0"/>
                        </a:spcAft>
                        <a:buClrTx/>
                        <a:buSzTx/>
                        <a:buFont typeface="Arial" panose="020B0604020202020204" pitchFamily="34" charset="0"/>
                        <a:buNone/>
                        <a:tabLst/>
                        <a:defRPr/>
                      </a:pPr>
                      <a:endParaRPr lang="he-IL" sz="1600" b="0" i="0" kern="1200" dirty="0">
                        <a:solidFill>
                          <a:schemeClr val="dk1"/>
                        </a:solidFill>
                        <a:latin typeface="David" panose="020E0502060401010101" pitchFamily="34" charset="-79"/>
                        <a:ea typeface="+mn-ea"/>
                        <a:cs typeface="David" panose="020E0502060401010101" pitchFamily="34" charset="-79"/>
                      </a:endParaRPr>
                    </a:p>
                  </a:txBody>
                  <a:tcPr marL="36000" marR="72000"/>
                </a:tc>
                <a:tc vMerge="1">
                  <a:txBody>
                    <a:bodyPr/>
                    <a:lstStyle/>
                    <a:p>
                      <a:pPr marL="0" indent="0" algn="ctr" defTabSz="914400" rtl="1" eaLnBrk="1" latinLnBrk="0" hangingPunct="1">
                        <a:buFont typeface="Arial" panose="020B0604020202020204" pitchFamily="34" charset="0"/>
                        <a:buNone/>
                      </a:pPr>
                      <a:endParaRPr lang="he-IL" sz="1600" b="0" i="0" kern="1200" dirty="0">
                        <a:solidFill>
                          <a:srgbClr val="FF0000"/>
                        </a:solidFill>
                        <a:latin typeface="David" panose="020E0502060401010101" pitchFamily="34" charset="-79"/>
                        <a:ea typeface="+mn-ea"/>
                        <a:cs typeface="David" panose="020E0502060401010101" pitchFamily="34" charset="-79"/>
                      </a:endParaRPr>
                    </a:p>
                  </a:txBody>
                  <a:tcPr marL="36000" marR="72000"/>
                </a:tc>
                <a:extLst>
                  <a:ext uri="{0D108BD9-81ED-4DB2-BD59-A6C34878D82A}">
                    <a16:rowId xmlns:a16="http://schemas.microsoft.com/office/drawing/2014/main" val="400485610"/>
                  </a:ext>
                </a:extLst>
              </a:tr>
              <a:tr h="332834">
                <a:tc>
                  <a:txBody>
                    <a:bodyPr/>
                    <a:lstStyle/>
                    <a:p>
                      <a:pPr marL="0" indent="0" algn="r" defTabSz="914400" rtl="1" eaLnBrk="1" latinLnBrk="0" hangingPunct="1">
                        <a:buFont typeface="Arial" panose="020B0604020202020204" pitchFamily="34" charset="0"/>
                        <a:buNone/>
                      </a:pPr>
                      <a:r>
                        <a:rPr lang="he-IL" sz="1600" b="0" i="0" kern="1200" dirty="0">
                          <a:solidFill>
                            <a:schemeClr val="dk1"/>
                          </a:solidFill>
                          <a:latin typeface="David" panose="020E0502060401010101" pitchFamily="34" charset="-79"/>
                          <a:ea typeface="+mn-ea"/>
                          <a:cs typeface="David" panose="020E0502060401010101" pitchFamily="34" charset="-79"/>
                        </a:rPr>
                        <a:t>קורס מדיניות חוץ (4 נ"ז) + ביקור </a:t>
                      </a:r>
                      <a:r>
                        <a:rPr lang="he-IL" sz="1600" b="0" i="0" kern="1200" dirty="0" err="1">
                          <a:solidFill>
                            <a:schemeClr val="dk1"/>
                          </a:solidFill>
                          <a:latin typeface="David" panose="020E0502060401010101" pitchFamily="34" charset="-79"/>
                          <a:ea typeface="+mn-ea"/>
                          <a:cs typeface="David" panose="020E0502060401010101" pitchFamily="34" charset="-79"/>
                        </a:rPr>
                        <a:t>משה"ח</a:t>
                      </a:r>
                      <a:endParaRPr lang="he-IL" sz="1600" b="0" i="0" kern="1200" dirty="0">
                        <a:solidFill>
                          <a:schemeClr val="dk1"/>
                        </a:solidFill>
                        <a:latin typeface="David" panose="020E0502060401010101" pitchFamily="34" charset="-79"/>
                        <a:ea typeface="+mn-ea"/>
                        <a:cs typeface="David" panose="020E0502060401010101" pitchFamily="34" charset="-79"/>
                      </a:endParaRPr>
                    </a:p>
                  </a:txBody>
                  <a:tcPr marL="36000" marR="72000"/>
                </a:tc>
                <a:tc>
                  <a:txBody>
                    <a:bodyPr/>
                    <a:lstStyle/>
                    <a:p>
                      <a:pPr marL="0" indent="0" algn="ctr" defTabSz="914400" rtl="1" eaLnBrk="1" latinLnBrk="0" hangingPunct="1">
                        <a:buFont typeface="Arial" panose="020B0604020202020204" pitchFamily="34" charset="0"/>
                        <a:buNone/>
                      </a:pPr>
                      <a:r>
                        <a:rPr lang="he-IL" sz="1600" b="0" i="0" u="none" strike="noStrike" kern="1200" dirty="0">
                          <a:solidFill>
                            <a:srgbClr val="0070C0"/>
                          </a:solidFill>
                          <a:effectLst/>
                          <a:latin typeface="David" panose="020E0502060401010101" pitchFamily="34" charset="-79"/>
                          <a:ea typeface="+mn-ea"/>
                          <a:cs typeface="David" panose="020E0502060401010101" pitchFamily="34" charset="-79"/>
                        </a:rPr>
                        <a:t>26</a:t>
                      </a:r>
                    </a:p>
                  </a:txBody>
                  <a:tcPr marL="36000" marR="72000"/>
                </a:tc>
                <a:tc>
                  <a:txBody>
                    <a:bodyPr/>
                    <a:lstStyle/>
                    <a:p>
                      <a:pPr marL="0" indent="0" algn="r" defTabSz="914400" rtl="1" eaLnBrk="1" latinLnBrk="0" hangingPunct="1">
                        <a:buFont typeface="Arial" panose="020B0604020202020204" pitchFamily="34" charset="0"/>
                        <a:buNone/>
                      </a:pPr>
                      <a:r>
                        <a:rPr lang="he-IL" sz="1600" b="0" i="0" kern="1200" dirty="0">
                          <a:solidFill>
                            <a:schemeClr val="dk1"/>
                          </a:solidFill>
                          <a:latin typeface="David" panose="020E0502060401010101" pitchFamily="34" charset="-79"/>
                          <a:ea typeface="+mn-ea"/>
                          <a:cs typeface="David" panose="020E0502060401010101" pitchFamily="34" charset="-79"/>
                        </a:rPr>
                        <a:t>{מחודש} קורס מדיניות חוץ מצומצם (2 נ"ז)+</a:t>
                      </a:r>
                      <a:r>
                        <a:rPr lang="en-US" sz="1600" b="0" i="0" kern="1200" dirty="0">
                          <a:solidFill>
                            <a:schemeClr val="dk1"/>
                          </a:solidFill>
                          <a:latin typeface="David" panose="020E0502060401010101" pitchFamily="34" charset="-79"/>
                          <a:ea typeface="+mn-ea"/>
                          <a:cs typeface="David" panose="020E0502060401010101" pitchFamily="34" charset="-79"/>
                        </a:rPr>
                        <a:t> </a:t>
                      </a:r>
                      <a:r>
                        <a:rPr lang="he-IL" sz="1600" b="0" i="0" kern="1200" dirty="0">
                          <a:solidFill>
                            <a:schemeClr val="dk1"/>
                          </a:solidFill>
                          <a:latin typeface="David" panose="020E0502060401010101" pitchFamily="34" charset="-79"/>
                          <a:ea typeface="+mn-ea"/>
                          <a:cs typeface="David" panose="020E0502060401010101" pitchFamily="34" charset="-79"/>
                        </a:rPr>
                        <a:t>יום </a:t>
                      </a:r>
                      <a:r>
                        <a:rPr lang="he-IL" sz="1600" b="0" i="0" kern="1200" dirty="0" err="1">
                          <a:solidFill>
                            <a:schemeClr val="dk1"/>
                          </a:solidFill>
                          <a:latin typeface="David" panose="020E0502060401010101" pitchFamily="34" charset="-79"/>
                          <a:ea typeface="+mn-ea"/>
                          <a:cs typeface="David" panose="020E0502060401010101" pitchFamily="34" charset="-79"/>
                        </a:rPr>
                        <a:t>משה"ח</a:t>
                      </a:r>
                      <a:endParaRPr lang="he-IL" sz="1600" b="0" i="0" kern="1200" dirty="0">
                        <a:solidFill>
                          <a:schemeClr val="dk1"/>
                        </a:solidFill>
                        <a:latin typeface="David" panose="020E0502060401010101" pitchFamily="34" charset="-79"/>
                        <a:ea typeface="+mn-ea"/>
                        <a:cs typeface="David" panose="020E0502060401010101" pitchFamily="34" charset="-79"/>
                      </a:endParaRPr>
                    </a:p>
                  </a:txBody>
                  <a:tcPr marL="36000" marR="72000"/>
                </a:tc>
                <a:tc>
                  <a:txBody>
                    <a:bodyPr/>
                    <a:lstStyle/>
                    <a:p>
                      <a:pPr marL="0" indent="0" algn="ctr" defTabSz="914400" rtl="1" eaLnBrk="1" latinLnBrk="0" hangingPunct="1">
                        <a:buFont typeface="Arial" panose="020B0604020202020204" pitchFamily="34" charset="0"/>
                        <a:buNone/>
                      </a:pPr>
                      <a:r>
                        <a:rPr lang="he-IL" sz="1600" b="0" i="0" kern="1200" dirty="0">
                          <a:solidFill>
                            <a:srgbClr val="FF0000"/>
                          </a:solidFill>
                          <a:latin typeface="David" panose="020E0502060401010101" pitchFamily="34" charset="-79"/>
                          <a:ea typeface="+mn-ea"/>
                          <a:cs typeface="David" panose="020E0502060401010101" pitchFamily="34" charset="-79"/>
                        </a:rPr>
                        <a:t>16</a:t>
                      </a:r>
                    </a:p>
                  </a:txBody>
                  <a:tcPr marL="36000" marR="72000"/>
                </a:tc>
                <a:extLst>
                  <a:ext uri="{0D108BD9-81ED-4DB2-BD59-A6C34878D82A}">
                    <a16:rowId xmlns:a16="http://schemas.microsoft.com/office/drawing/2014/main" val="3347645724"/>
                  </a:ext>
                </a:extLst>
              </a:tr>
              <a:tr h="332834">
                <a:tc>
                  <a:txBody>
                    <a:bodyPr/>
                    <a:lstStyle/>
                    <a:p>
                      <a:pPr marL="0" indent="0" algn="r" defTabSz="914400" rtl="1" eaLnBrk="1" latinLnBrk="0" hangingPunct="1">
                        <a:buFont typeface="Arial" panose="020B0604020202020204" pitchFamily="34" charset="0"/>
                        <a:buNone/>
                      </a:pPr>
                      <a:r>
                        <a:rPr lang="he-IL" sz="1600" b="0" i="0" kern="1200" dirty="0">
                          <a:solidFill>
                            <a:schemeClr val="dk1"/>
                          </a:solidFill>
                          <a:latin typeface="David" panose="020E0502060401010101" pitchFamily="34" charset="-79"/>
                          <a:ea typeface="+mn-ea"/>
                          <a:cs typeface="David" panose="020E0502060401010101" pitchFamily="34" charset="-79"/>
                        </a:rPr>
                        <a:t>אשכול בכירות (4 נ"ז)- הורדת סדנאות</a:t>
                      </a:r>
                      <a:r>
                        <a:rPr lang="en-US" sz="1600" b="0" i="0" kern="1200" dirty="0">
                          <a:solidFill>
                            <a:schemeClr val="dk1"/>
                          </a:solidFill>
                          <a:latin typeface="David" panose="020E0502060401010101" pitchFamily="34" charset="-79"/>
                          <a:ea typeface="+mn-ea"/>
                          <a:cs typeface="David" panose="020E0502060401010101" pitchFamily="34" charset="-79"/>
                        </a:rPr>
                        <a:t>/</a:t>
                      </a:r>
                      <a:r>
                        <a:rPr lang="he-IL" sz="1600" b="0" i="0" kern="1200" dirty="0">
                          <a:solidFill>
                            <a:schemeClr val="dk1"/>
                          </a:solidFill>
                          <a:latin typeface="David" panose="020E0502060401010101" pitchFamily="34" charset="-79"/>
                          <a:ea typeface="+mn-ea"/>
                          <a:cs typeface="David" panose="020E0502060401010101" pitchFamily="34" charset="-79"/>
                        </a:rPr>
                        <a:t> קורס מצומצם</a:t>
                      </a:r>
                    </a:p>
                  </a:txBody>
                  <a:tcPr marL="36000" marR="72000"/>
                </a:tc>
                <a:tc>
                  <a:txBody>
                    <a:bodyPr/>
                    <a:lstStyle/>
                    <a:p>
                      <a:pPr marL="0" indent="0" algn="ctr" defTabSz="914400" rtl="1" eaLnBrk="1" latinLnBrk="0" hangingPunct="1">
                        <a:buFont typeface="Arial" panose="020B0604020202020204" pitchFamily="34" charset="0"/>
                        <a:buNone/>
                      </a:pPr>
                      <a:r>
                        <a:rPr lang="he-IL" sz="1600" b="0" i="0" u="none" strike="noStrike" kern="1200" dirty="0">
                          <a:solidFill>
                            <a:srgbClr val="0070C0"/>
                          </a:solidFill>
                          <a:effectLst/>
                          <a:latin typeface="David" panose="020E0502060401010101" pitchFamily="34" charset="-79"/>
                          <a:ea typeface="+mn-ea"/>
                          <a:cs typeface="David" panose="020E0502060401010101" pitchFamily="34" charset="-79"/>
                        </a:rPr>
                        <a:t>16</a:t>
                      </a:r>
                    </a:p>
                  </a:txBody>
                  <a:tcPr marL="36000" marR="72000"/>
                </a:tc>
                <a:tc>
                  <a:txBody>
                    <a:bodyPr/>
                    <a:lstStyle/>
                    <a:p>
                      <a:pPr marL="0" indent="0" algn="r" defTabSz="914400" rtl="1" eaLnBrk="1" latinLnBrk="0" hangingPunct="1">
                        <a:buFont typeface="Arial" panose="020B0604020202020204" pitchFamily="34" charset="0"/>
                        <a:buNone/>
                      </a:pPr>
                      <a:r>
                        <a:rPr lang="he-IL" sz="1600" b="0" i="0" kern="1200" dirty="0">
                          <a:solidFill>
                            <a:schemeClr val="dk1"/>
                          </a:solidFill>
                          <a:latin typeface="David" panose="020E0502060401010101" pitchFamily="34" charset="-79"/>
                          <a:ea typeface="+mn-ea"/>
                          <a:cs typeface="David" panose="020E0502060401010101" pitchFamily="34" charset="-79"/>
                        </a:rPr>
                        <a:t>{מחודש} קורס מנהיגות והובלת שינוי (לא אקדמי)+ מוכנות לתפקיד</a:t>
                      </a:r>
                    </a:p>
                  </a:txBody>
                  <a:tcPr marL="36000" marR="72000"/>
                </a:tc>
                <a:tc>
                  <a:txBody>
                    <a:bodyPr/>
                    <a:lstStyle/>
                    <a:p>
                      <a:pPr marL="0" indent="0" algn="ctr" defTabSz="914400" rtl="1" eaLnBrk="1" latinLnBrk="0" hangingPunct="1">
                        <a:buFont typeface="Arial" panose="020B0604020202020204" pitchFamily="34" charset="0"/>
                        <a:buNone/>
                      </a:pPr>
                      <a:r>
                        <a:rPr lang="he-IL" sz="1600" b="0" i="0" kern="1200" dirty="0">
                          <a:solidFill>
                            <a:srgbClr val="FF0000"/>
                          </a:solidFill>
                          <a:latin typeface="David" panose="020E0502060401010101" pitchFamily="34" charset="-79"/>
                          <a:ea typeface="+mn-ea"/>
                          <a:cs typeface="David" panose="020E0502060401010101" pitchFamily="34" charset="-79"/>
                        </a:rPr>
                        <a:t>16</a:t>
                      </a:r>
                    </a:p>
                  </a:txBody>
                  <a:tcPr marL="36000" marR="72000"/>
                </a:tc>
                <a:extLst>
                  <a:ext uri="{0D108BD9-81ED-4DB2-BD59-A6C34878D82A}">
                    <a16:rowId xmlns:a16="http://schemas.microsoft.com/office/drawing/2014/main" val="1373163584"/>
                  </a:ext>
                </a:extLst>
              </a:tr>
              <a:tr h="332834">
                <a:tc>
                  <a:txBody>
                    <a:bodyPr/>
                    <a:lstStyle/>
                    <a:p>
                      <a:pPr marL="0" indent="0" algn="r" defTabSz="914400" rtl="1" eaLnBrk="1" latinLnBrk="0" hangingPunct="1">
                        <a:buFont typeface="Arial" panose="020B0604020202020204" pitchFamily="34" charset="0"/>
                        <a:buNone/>
                      </a:pPr>
                      <a:r>
                        <a:rPr lang="he-IL" sz="1600" b="0" i="0" kern="1200" dirty="0">
                          <a:solidFill>
                            <a:schemeClr val="dk1"/>
                          </a:solidFill>
                          <a:latin typeface="David" panose="020E0502060401010101" pitchFamily="34" charset="-79"/>
                          <a:ea typeface="+mn-ea"/>
                          <a:cs typeface="David" panose="020E0502060401010101" pitchFamily="34" charset="-79"/>
                        </a:rPr>
                        <a:t>משפט ציבורי (4 נ"ז)- צמצום ל-2 נ"ז</a:t>
                      </a:r>
                      <a:r>
                        <a:rPr lang="en-US" sz="1600" b="0" i="0" kern="1200" dirty="0">
                          <a:solidFill>
                            <a:schemeClr val="dk1"/>
                          </a:solidFill>
                          <a:latin typeface="David" panose="020E0502060401010101" pitchFamily="34" charset="-79"/>
                          <a:ea typeface="+mn-ea"/>
                          <a:cs typeface="David" panose="020E0502060401010101" pitchFamily="34" charset="-79"/>
                        </a:rPr>
                        <a:t>/</a:t>
                      </a:r>
                      <a:r>
                        <a:rPr lang="he-IL" sz="1600" b="0" i="0" kern="1200" dirty="0">
                          <a:solidFill>
                            <a:schemeClr val="dk1"/>
                          </a:solidFill>
                          <a:latin typeface="David" panose="020E0502060401010101" pitchFamily="34" charset="-79"/>
                          <a:ea typeface="+mn-ea"/>
                          <a:cs typeface="David" panose="020E0502060401010101" pitchFamily="34" charset="-79"/>
                        </a:rPr>
                        <a:t> </a:t>
                      </a:r>
                      <a:r>
                        <a:rPr lang="he-IL" sz="1600" b="0" i="0" u="sng" kern="1200" dirty="0">
                          <a:solidFill>
                            <a:schemeClr val="dk1"/>
                          </a:solidFill>
                          <a:latin typeface="David" panose="020E0502060401010101" pitchFamily="34" charset="-79"/>
                          <a:ea typeface="+mn-ea"/>
                          <a:cs typeface="David" panose="020E0502060401010101" pitchFamily="34" charset="-79"/>
                        </a:rPr>
                        <a:t>הפיכתו ללא אקדמי</a:t>
                      </a:r>
                    </a:p>
                  </a:txBody>
                  <a:tcPr marL="36000" marR="72000"/>
                </a:tc>
                <a:tc>
                  <a:txBody>
                    <a:bodyPr/>
                    <a:lstStyle/>
                    <a:p>
                      <a:pPr marL="0" indent="0" algn="ctr" defTabSz="914400" rtl="1" eaLnBrk="1" latinLnBrk="0" hangingPunct="1">
                        <a:buFont typeface="Arial" panose="020B0604020202020204" pitchFamily="34" charset="0"/>
                        <a:buNone/>
                      </a:pPr>
                      <a:r>
                        <a:rPr lang="he-IL" sz="1600" b="0" i="0" u="none" strike="noStrike" kern="1200" dirty="0">
                          <a:solidFill>
                            <a:srgbClr val="0070C0"/>
                          </a:solidFill>
                          <a:effectLst/>
                          <a:latin typeface="David" panose="020E0502060401010101" pitchFamily="34" charset="-79"/>
                          <a:ea typeface="+mn-ea"/>
                          <a:cs typeface="David" panose="020E0502060401010101" pitchFamily="34" charset="-79"/>
                        </a:rPr>
                        <a:t>-</a:t>
                      </a:r>
                      <a:endParaRPr lang="he-IL" sz="1600" b="1" i="0" u="none" strike="noStrike" kern="1200" dirty="0">
                        <a:solidFill>
                          <a:srgbClr val="0070C0"/>
                        </a:solidFill>
                        <a:effectLst/>
                        <a:latin typeface="David" panose="020E0502060401010101" pitchFamily="34" charset="-79"/>
                        <a:ea typeface="+mn-ea"/>
                        <a:cs typeface="David" panose="020E0502060401010101" pitchFamily="34" charset="-79"/>
                      </a:endParaRPr>
                    </a:p>
                  </a:txBody>
                  <a:tcPr marL="36000" marR="72000"/>
                </a:tc>
                <a:tc>
                  <a:txBody>
                    <a:bodyPr/>
                    <a:lstStyle/>
                    <a:p>
                      <a:pPr marL="0" marR="0" lvl="0" indent="0" algn="r" defTabSz="914400" rtl="1" eaLnBrk="1" fontAlgn="auto" latinLnBrk="0" hangingPunct="1">
                        <a:lnSpc>
                          <a:spcPct val="100000"/>
                        </a:lnSpc>
                        <a:spcBef>
                          <a:spcPts val="0"/>
                        </a:spcBef>
                        <a:spcAft>
                          <a:spcPts val="0"/>
                        </a:spcAft>
                        <a:buClrTx/>
                        <a:buSzTx/>
                        <a:buFont typeface="Arial" panose="020B0604020202020204" pitchFamily="34" charset="0"/>
                        <a:buNone/>
                        <a:tabLst/>
                        <a:defRPr/>
                      </a:pPr>
                      <a:r>
                        <a:rPr lang="he-IL" sz="1600" b="0" i="0" kern="1200" dirty="0">
                          <a:solidFill>
                            <a:schemeClr val="dk1"/>
                          </a:solidFill>
                          <a:latin typeface="David" panose="020E0502060401010101" pitchFamily="34" charset="-79"/>
                          <a:ea typeface="+mn-ea"/>
                          <a:cs typeface="David" panose="020E0502060401010101" pitchFamily="34" charset="-79"/>
                        </a:rPr>
                        <a:t>{חדש} קורס כלכלה מתקדם (לא אקדמי)</a:t>
                      </a:r>
                    </a:p>
                  </a:txBody>
                  <a:tcPr marL="36000" marR="72000"/>
                </a:tc>
                <a:tc>
                  <a:txBody>
                    <a:bodyPr/>
                    <a:lstStyle/>
                    <a:p>
                      <a:pPr marL="0" indent="0" algn="ctr" defTabSz="914400" rtl="1" eaLnBrk="1" latinLnBrk="0" hangingPunct="1">
                        <a:buFont typeface="Arial" panose="020B0604020202020204" pitchFamily="34" charset="0"/>
                        <a:buNone/>
                      </a:pPr>
                      <a:r>
                        <a:rPr lang="he-IL" sz="1600" b="0" i="0" kern="1200" dirty="0">
                          <a:solidFill>
                            <a:srgbClr val="FF0000"/>
                          </a:solidFill>
                          <a:latin typeface="David" panose="020E0502060401010101" pitchFamily="34" charset="-79"/>
                          <a:ea typeface="+mn-ea"/>
                          <a:cs typeface="David" panose="020E0502060401010101" pitchFamily="34" charset="-79"/>
                        </a:rPr>
                        <a:t>8-12</a:t>
                      </a:r>
                    </a:p>
                  </a:txBody>
                  <a:tcPr marL="36000" marR="72000"/>
                </a:tc>
                <a:extLst>
                  <a:ext uri="{0D108BD9-81ED-4DB2-BD59-A6C34878D82A}">
                    <a16:rowId xmlns:a16="http://schemas.microsoft.com/office/drawing/2014/main" val="2498187194"/>
                  </a:ext>
                </a:extLst>
              </a:tr>
              <a:tr h="332834">
                <a:tc>
                  <a:txBody>
                    <a:bodyPr/>
                    <a:lstStyle/>
                    <a:p>
                      <a:pPr marL="0" marR="0" lvl="0" indent="0" algn="r" defTabSz="914400" rtl="1" eaLnBrk="1" fontAlgn="auto" latinLnBrk="0" hangingPunct="1">
                        <a:lnSpc>
                          <a:spcPct val="100000"/>
                        </a:lnSpc>
                        <a:spcBef>
                          <a:spcPts val="0"/>
                        </a:spcBef>
                        <a:spcAft>
                          <a:spcPts val="0"/>
                        </a:spcAft>
                        <a:buClrTx/>
                        <a:buSzTx/>
                        <a:buFont typeface="Arial" panose="020B0604020202020204" pitchFamily="34" charset="0"/>
                        <a:buNone/>
                        <a:tabLst/>
                        <a:defRPr/>
                      </a:pPr>
                      <a:r>
                        <a:rPr lang="he-IL" sz="1600" b="0" i="0" kern="1200" dirty="0">
                          <a:solidFill>
                            <a:schemeClr val="dk1"/>
                          </a:solidFill>
                          <a:latin typeface="David" panose="020E0502060401010101" pitchFamily="34" charset="-79"/>
                          <a:ea typeface="+mn-ea"/>
                          <a:cs typeface="David" panose="020E0502060401010101" pitchFamily="34" charset="-79"/>
                        </a:rPr>
                        <a:t>חברה ישראלית (4 נ"ז)- צמצום ל-2 נ"ז</a:t>
                      </a:r>
                      <a:endParaRPr lang="he-IL" sz="1600" b="0" i="0" u="sng" kern="1200" dirty="0">
                        <a:solidFill>
                          <a:schemeClr val="dk1"/>
                        </a:solidFill>
                        <a:latin typeface="David" panose="020E0502060401010101" pitchFamily="34" charset="-79"/>
                        <a:ea typeface="+mn-ea"/>
                        <a:cs typeface="David" panose="020E0502060401010101" pitchFamily="34" charset="-79"/>
                      </a:endParaRPr>
                    </a:p>
                  </a:txBody>
                  <a:tcPr marL="36000" marR="72000"/>
                </a:tc>
                <a:tc>
                  <a:txBody>
                    <a:bodyPr/>
                    <a:lstStyle/>
                    <a:p>
                      <a:pPr marL="0" indent="0" algn="ctr" defTabSz="914400" rtl="1" eaLnBrk="1" latinLnBrk="0" hangingPunct="1">
                        <a:buFont typeface="Arial" panose="020B0604020202020204" pitchFamily="34" charset="0"/>
                        <a:buNone/>
                      </a:pPr>
                      <a:r>
                        <a:rPr lang="he-IL" sz="1600" b="0" i="0" u="none" strike="noStrike" kern="1200" dirty="0">
                          <a:solidFill>
                            <a:srgbClr val="0070C0"/>
                          </a:solidFill>
                          <a:effectLst/>
                          <a:latin typeface="David" panose="020E0502060401010101" pitchFamily="34" charset="-79"/>
                          <a:ea typeface="+mn-ea"/>
                          <a:cs typeface="David" panose="020E0502060401010101" pitchFamily="34" charset="-79"/>
                        </a:rPr>
                        <a:t>-</a:t>
                      </a:r>
                    </a:p>
                  </a:txBody>
                  <a:tcPr marL="36000" marR="72000"/>
                </a:tc>
                <a:tc>
                  <a:txBody>
                    <a:bodyPr/>
                    <a:lstStyle/>
                    <a:p>
                      <a:pPr marL="0" marR="0" lvl="0" indent="0" algn="r" defTabSz="914400" rtl="1" eaLnBrk="1" fontAlgn="auto" latinLnBrk="0" hangingPunct="1">
                        <a:lnSpc>
                          <a:spcPct val="100000"/>
                        </a:lnSpc>
                        <a:spcBef>
                          <a:spcPts val="0"/>
                        </a:spcBef>
                        <a:spcAft>
                          <a:spcPts val="0"/>
                        </a:spcAft>
                        <a:buClrTx/>
                        <a:buSzTx/>
                        <a:buFont typeface="Arial" panose="020B0604020202020204" pitchFamily="34" charset="0"/>
                        <a:buNone/>
                        <a:tabLst/>
                        <a:defRPr/>
                      </a:pPr>
                      <a:endParaRPr lang="he-IL" sz="1600" b="0" i="0" kern="1200" dirty="0">
                        <a:solidFill>
                          <a:schemeClr val="dk1"/>
                        </a:solidFill>
                        <a:latin typeface="David" panose="020E0502060401010101" pitchFamily="34" charset="-79"/>
                        <a:ea typeface="+mn-ea"/>
                        <a:cs typeface="David" panose="020E0502060401010101" pitchFamily="34" charset="-79"/>
                      </a:endParaRPr>
                    </a:p>
                  </a:txBody>
                  <a:tcPr marL="36000" marR="72000"/>
                </a:tc>
                <a:tc>
                  <a:txBody>
                    <a:bodyPr/>
                    <a:lstStyle/>
                    <a:p>
                      <a:pPr marL="0" indent="0" algn="ctr" defTabSz="914400" rtl="1" eaLnBrk="1" latinLnBrk="0" hangingPunct="1">
                        <a:buFont typeface="Arial" panose="020B0604020202020204" pitchFamily="34" charset="0"/>
                        <a:buNone/>
                      </a:pPr>
                      <a:endParaRPr lang="he-IL" sz="1600" b="0" i="0" kern="1200" dirty="0">
                        <a:solidFill>
                          <a:srgbClr val="FF0000"/>
                        </a:solidFill>
                        <a:latin typeface="David" panose="020E0502060401010101" pitchFamily="34" charset="-79"/>
                        <a:ea typeface="+mn-ea"/>
                        <a:cs typeface="David" panose="020E0502060401010101" pitchFamily="34" charset="-79"/>
                      </a:endParaRPr>
                    </a:p>
                  </a:txBody>
                  <a:tcPr marL="36000" marR="72000"/>
                </a:tc>
                <a:extLst>
                  <a:ext uri="{0D108BD9-81ED-4DB2-BD59-A6C34878D82A}">
                    <a16:rowId xmlns:a16="http://schemas.microsoft.com/office/drawing/2014/main" val="1224032680"/>
                  </a:ext>
                </a:extLst>
              </a:tr>
              <a:tr h="332834">
                <a:tc>
                  <a:txBody>
                    <a:bodyPr/>
                    <a:lstStyle/>
                    <a:p>
                      <a:pPr marL="0" indent="0" algn="r" defTabSz="914400" rtl="1" eaLnBrk="1" latinLnBrk="0" hangingPunct="1">
                        <a:buFont typeface="Arial" panose="020B0604020202020204" pitchFamily="34" charset="0"/>
                        <a:buNone/>
                      </a:pPr>
                      <a:r>
                        <a:rPr lang="he-IL" sz="1600" b="0" i="0" kern="1200" dirty="0">
                          <a:solidFill>
                            <a:schemeClr val="dk1"/>
                          </a:solidFill>
                          <a:latin typeface="David" panose="020E0502060401010101" pitchFamily="34" charset="-79"/>
                          <a:ea typeface="+mn-ea"/>
                          <a:cs typeface="David" panose="020E0502060401010101" pitchFamily="34" charset="-79"/>
                        </a:rPr>
                        <a:t>שינוי תפיסת הסיורים גיאוגרפיים</a:t>
                      </a:r>
                    </a:p>
                  </a:txBody>
                  <a:tcPr marL="36000" marR="72000"/>
                </a:tc>
                <a:tc>
                  <a:txBody>
                    <a:bodyPr/>
                    <a:lstStyle/>
                    <a:p>
                      <a:pPr marL="0" indent="0" algn="ctr" defTabSz="914400" rtl="1" eaLnBrk="1" latinLnBrk="0" hangingPunct="1">
                        <a:buFont typeface="Arial" panose="020B0604020202020204" pitchFamily="34" charset="0"/>
                        <a:buNone/>
                      </a:pPr>
                      <a:r>
                        <a:rPr lang="he-IL" sz="1600" b="0" i="0" u="none" strike="noStrike" kern="1200" dirty="0">
                          <a:solidFill>
                            <a:srgbClr val="0070C0"/>
                          </a:solidFill>
                          <a:effectLst/>
                          <a:latin typeface="David" panose="020E0502060401010101" pitchFamily="34" charset="-79"/>
                          <a:ea typeface="+mn-ea"/>
                          <a:cs typeface="David" panose="020E0502060401010101" pitchFamily="34" charset="-79"/>
                        </a:rPr>
                        <a:t>8</a:t>
                      </a:r>
                    </a:p>
                  </a:txBody>
                  <a:tcPr marL="36000" marR="72000"/>
                </a:tc>
                <a:tc>
                  <a:txBody>
                    <a:bodyPr/>
                    <a:lstStyle/>
                    <a:p>
                      <a:pPr marL="0" indent="0" algn="r" defTabSz="914400" rtl="1" eaLnBrk="1" latinLnBrk="0" hangingPunct="1">
                        <a:buFont typeface="Arial" panose="020B0604020202020204" pitchFamily="34" charset="0"/>
                        <a:buNone/>
                      </a:pPr>
                      <a:r>
                        <a:rPr lang="he-IL" sz="1600" b="0" i="0" kern="1200" dirty="0">
                          <a:solidFill>
                            <a:schemeClr val="dk1"/>
                          </a:solidFill>
                          <a:latin typeface="David" panose="020E0502060401010101" pitchFamily="34" charset="-79"/>
                          <a:ea typeface="+mn-ea"/>
                          <a:cs typeface="David" panose="020E0502060401010101" pitchFamily="34" charset="-79"/>
                        </a:rPr>
                        <a:t>אוריינות- קריאה מהירה, כתיבה, חיפוש מידע </a:t>
                      </a:r>
                      <a:r>
                        <a:rPr lang="he-IL" sz="1600" b="1" i="0" kern="1200" dirty="0">
                          <a:solidFill>
                            <a:schemeClr val="dk1"/>
                          </a:solidFill>
                          <a:latin typeface="David" panose="020E0502060401010101" pitchFamily="34" charset="-79"/>
                          <a:ea typeface="+mn-ea"/>
                          <a:cs typeface="David" panose="020E0502060401010101" pitchFamily="34" charset="-79"/>
                        </a:rPr>
                        <a:t>(חליפה אישית לחניך)</a:t>
                      </a:r>
                    </a:p>
                  </a:txBody>
                  <a:tcPr marL="36000" marR="72000"/>
                </a:tc>
                <a:tc>
                  <a:txBody>
                    <a:bodyPr/>
                    <a:lstStyle/>
                    <a:p>
                      <a:pPr marL="0" indent="0" algn="ctr" defTabSz="914400" rtl="1" eaLnBrk="1" latinLnBrk="0" hangingPunct="1">
                        <a:buFont typeface="Arial" panose="020B0604020202020204" pitchFamily="34" charset="0"/>
                        <a:buNone/>
                      </a:pPr>
                      <a:r>
                        <a:rPr lang="he-IL" sz="1600" b="0" i="0" kern="1200" dirty="0">
                          <a:solidFill>
                            <a:srgbClr val="FF0000"/>
                          </a:solidFill>
                          <a:latin typeface="David" panose="020E0502060401010101" pitchFamily="34" charset="-79"/>
                          <a:ea typeface="+mn-ea"/>
                          <a:cs typeface="David" panose="020E0502060401010101" pitchFamily="34" charset="-79"/>
                        </a:rPr>
                        <a:t>3</a:t>
                      </a:r>
                    </a:p>
                  </a:txBody>
                  <a:tcPr marL="36000" marR="72000"/>
                </a:tc>
                <a:extLst>
                  <a:ext uri="{0D108BD9-81ED-4DB2-BD59-A6C34878D82A}">
                    <a16:rowId xmlns:a16="http://schemas.microsoft.com/office/drawing/2014/main" val="4222066549"/>
                  </a:ext>
                </a:extLst>
              </a:tr>
              <a:tr h="332834">
                <a:tc>
                  <a:txBody>
                    <a:bodyPr/>
                    <a:lstStyle/>
                    <a:p>
                      <a:pPr marL="0" indent="0" algn="r" defTabSz="914400" rtl="1" eaLnBrk="1" latinLnBrk="0" hangingPunct="1">
                        <a:buFont typeface="Arial" panose="020B0604020202020204" pitchFamily="34" charset="0"/>
                        <a:buNone/>
                      </a:pPr>
                      <a:r>
                        <a:rPr lang="he-IL" sz="1600" b="0" i="0" kern="1200" dirty="0">
                          <a:solidFill>
                            <a:schemeClr val="dk1"/>
                          </a:solidFill>
                          <a:latin typeface="David" panose="020E0502060401010101" pitchFamily="34" charset="-79"/>
                          <a:ea typeface="+mn-ea"/>
                          <a:cs typeface="David" panose="020E0502060401010101" pitchFamily="34" charset="-79"/>
                        </a:rPr>
                        <a:t>הורדת ימי סיורים בצה"ל</a:t>
                      </a:r>
                    </a:p>
                  </a:txBody>
                  <a:tcPr marL="36000" marR="72000"/>
                </a:tc>
                <a:tc>
                  <a:txBody>
                    <a:bodyPr/>
                    <a:lstStyle/>
                    <a:p>
                      <a:pPr marL="0" indent="0" algn="ctr" defTabSz="914400" rtl="1" eaLnBrk="1" latinLnBrk="0" hangingPunct="1">
                        <a:buFont typeface="Arial" panose="020B0604020202020204" pitchFamily="34" charset="0"/>
                        <a:buNone/>
                      </a:pPr>
                      <a:r>
                        <a:rPr lang="he-IL" sz="1600" b="0" i="0" u="none" strike="noStrike" kern="1200" dirty="0">
                          <a:solidFill>
                            <a:srgbClr val="0070C0"/>
                          </a:solidFill>
                          <a:effectLst/>
                          <a:latin typeface="David" panose="020E0502060401010101" pitchFamily="34" charset="-79"/>
                          <a:ea typeface="+mn-ea"/>
                          <a:cs typeface="David" panose="020E0502060401010101" pitchFamily="34" charset="-79"/>
                        </a:rPr>
                        <a:t>12</a:t>
                      </a:r>
                    </a:p>
                  </a:txBody>
                  <a:tcPr marL="36000" marR="72000"/>
                </a:tc>
                <a:tc>
                  <a:txBody>
                    <a:bodyPr/>
                    <a:lstStyle/>
                    <a:p>
                      <a:pPr marL="0" marR="0" lvl="0" indent="0" algn="r" defTabSz="914400" rtl="1" eaLnBrk="1" fontAlgn="auto" latinLnBrk="0" hangingPunct="1">
                        <a:lnSpc>
                          <a:spcPct val="100000"/>
                        </a:lnSpc>
                        <a:spcBef>
                          <a:spcPts val="0"/>
                        </a:spcBef>
                        <a:spcAft>
                          <a:spcPts val="0"/>
                        </a:spcAft>
                        <a:buClrTx/>
                        <a:buSzTx/>
                        <a:buFont typeface="Arial" panose="020B0604020202020204" pitchFamily="34" charset="0"/>
                        <a:buNone/>
                        <a:tabLst/>
                        <a:defRPr/>
                      </a:pPr>
                      <a:r>
                        <a:rPr lang="he-IL" sz="1600" b="0" i="0" kern="1200" dirty="0">
                          <a:solidFill>
                            <a:schemeClr val="dk1"/>
                          </a:solidFill>
                          <a:latin typeface="David" panose="020E0502060401010101" pitchFamily="34" charset="-79"/>
                          <a:ea typeface="+mn-ea"/>
                          <a:cs typeface="David" panose="020E0502060401010101" pitchFamily="34" charset="-79"/>
                        </a:rPr>
                        <a:t>{אופציונאלי} קורס מתוקשב (עומס מטלות אך ללא משכים)</a:t>
                      </a:r>
                    </a:p>
                  </a:txBody>
                  <a:tcPr marL="36000" marR="72000"/>
                </a:tc>
                <a:tc>
                  <a:txBody>
                    <a:bodyPr/>
                    <a:lstStyle/>
                    <a:p>
                      <a:pPr marL="0" indent="0" algn="ctr" defTabSz="914400" rtl="1" eaLnBrk="1" latinLnBrk="0" hangingPunct="1">
                        <a:buFont typeface="Arial" panose="020B0604020202020204" pitchFamily="34" charset="0"/>
                        <a:buNone/>
                      </a:pPr>
                      <a:endParaRPr lang="he-IL" sz="1600" b="0" i="0" kern="1200" dirty="0">
                        <a:solidFill>
                          <a:srgbClr val="FF0000"/>
                        </a:solidFill>
                        <a:latin typeface="David" panose="020E0502060401010101" pitchFamily="34" charset="-79"/>
                        <a:ea typeface="+mn-ea"/>
                        <a:cs typeface="David" panose="020E0502060401010101" pitchFamily="34" charset="-79"/>
                      </a:endParaRPr>
                    </a:p>
                  </a:txBody>
                  <a:tcPr marL="36000" marR="72000"/>
                </a:tc>
                <a:extLst>
                  <a:ext uri="{0D108BD9-81ED-4DB2-BD59-A6C34878D82A}">
                    <a16:rowId xmlns:a16="http://schemas.microsoft.com/office/drawing/2014/main" val="525918616"/>
                  </a:ext>
                </a:extLst>
              </a:tr>
              <a:tr h="332834">
                <a:tc>
                  <a:txBody>
                    <a:bodyPr/>
                    <a:lstStyle/>
                    <a:p>
                      <a:pPr marL="0" indent="0" algn="r" defTabSz="914400" rtl="1" eaLnBrk="1" latinLnBrk="0" hangingPunct="1">
                        <a:buFont typeface="Arial" panose="020B0604020202020204" pitchFamily="34" charset="0"/>
                        <a:buNone/>
                      </a:pPr>
                      <a:r>
                        <a:rPr lang="he-IL" sz="1600" b="0" i="0" kern="1200" dirty="0">
                          <a:solidFill>
                            <a:schemeClr val="dk1"/>
                          </a:solidFill>
                          <a:latin typeface="David" panose="020E0502060401010101" pitchFamily="34" charset="-79"/>
                          <a:ea typeface="+mn-ea"/>
                          <a:cs typeface="David" panose="020E0502060401010101" pitchFamily="34" charset="-79"/>
                        </a:rPr>
                        <a:t>צמצום יו"ע</a:t>
                      </a:r>
                      <a:r>
                        <a:rPr lang="en-US" sz="1600" b="0" i="0" kern="1200" dirty="0">
                          <a:solidFill>
                            <a:schemeClr val="dk1"/>
                          </a:solidFill>
                          <a:latin typeface="David" panose="020E0502060401010101" pitchFamily="34" charset="-79"/>
                          <a:ea typeface="+mn-ea"/>
                          <a:cs typeface="David" panose="020E0502060401010101" pitchFamily="34" charset="-79"/>
                        </a:rPr>
                        <a:t> </a:t>
                      </a:r>
                      <a:r>
                        <a:rPr lang="he-IL" sz="1600" b="0" i="0" kern="1200" dirty="0">
                          <a:solidFill>
                            <a:schemeClr val="dk1"/>
                          </a:solidFill>
                          <a:latin typeface="David" panose="020E0502060401010101" pitchFamily="34" charset="-79"/>
                          <a:ea typeface="+mn-ea"/>
                          <a:cs typeface="David" panose="020E0502060401010101" pitchFamily="34" charset="-79"/>
                        </a:rPr>
                        <a:t> (6</a:t>
                      </a:r>
                      <a:r>
                        <a:rPr lang="en-US" sz="1600" b="0" i="0" kern="1200" dirty="0">
                          <a:solidFill>
                            <a:schemeClr val="dk1"/>
                          </a:solidFill>
                          <a:latin typeface="David" panose="020E0502060401010101" pitchFamily="34" charset="-79"/>
                          <a:ea typeface="+mn-ea"/>
                          <a:cs typeface="David" panose="020E0502060401010101" pitchFamily="34" charset="-79"/>
                        </a:rPr>
                        <a:t>/</a:t>
                      </a:r>
                      <a:r>
                        <a:rPr lang="he-IL" sz="1600" b="0" i="0" kern="1200" dirty="0">
                          <a:solidFill>
                            <a:schemeClr val="dk1"/>
                          </a:solidFill>
                          <a:latin typeface="David" panose="020E0502060401010101" pitchFamily="34" charset="-79"/>
                          <a:ea typeface="+mn-ea"/>
                          <a:cs typeface="David" panose="020E0502060401010101" pitchFamily="34" charset="-79"/>
                        </a:rPr>
                        <a:t>3) (תקשורת</a:t>
                      </a:r>
                      <a:r>
                        <a:rPr lang="en-US" sz="1600" b="0" i="0" kern="1200" dirty="0">
                          <a:solidFill>
                            <a:schemeClr val="dk1"/>
                          </a:solidFill>
                          <a:latin typeface="David" panose="020E0502060401010101" pitchFamily="34" charset="-79"/>
                          <a:ea typeface="+mn-ea"/>
                          <a:cs typeface="David" panose="020E0502060401010101" pitchFamily="34" charset="-79"/>
                        </a:rPr>
                        <a:t>/</a:t>
                      </a:r>
                      <a:r>
                        <a:rPr lang="he-IL" sz="1600" b="0" i="0" kern="1200" dirty="0">
                          <a:solidFill>
                            <a:schemeClr val="dk1"/>
                          </a:solidFill>
                          <a:latin typeface="David" panose="020E0502060401010101" pitchFamily="34" charset="-79"/>
                          <a:ea typeface="+mn-ea"/>
                          <a:cs typeface="David" panose="020E0502060401010101" pitchFamily="34" charset="-79"/>
                        </a:rPr>
                        <a:t>דבל"א</a:t>
                      </a:r>
                      <a:r>
                        <a:rPr lang="en-US" sz="1600" b="0" i="0" kern="1200" dirty="0">
                          <a:solidFill>
                            <a:schemeClr val="dk1"/>
                          </a:solidFill>
                          <a:latin typeface="David" panose="020E0502060401010101" pitchFamily="34" charset="-79"/>
                          <a:ea typeface="+mn-ea"/>
                          <a:cs typeface="David" panose="020E0502060401010101" pitchFamily="34" charset="-79"/>
                        </a:rPr>
                        <a:t>/</a:t>
                      </a:r>
                      <a:r>
                        <a:rPr lang="he-IL" sz="1600" b="0" i="0" kern="1200" dirty="0">
                          <a:solidFill>
                            <a:schemeClr val="dk1"/>
                          </a:solidFill>
                          <a:latin typeface="David" panose="020E0502060401010101" pitchFamily="34" charset="-79"/>
                          <a:ea typeface="+mn-ea"/>
                          <a:cs typeface="David" panose="020E0502060401010101" pitchFamily="34" charset="-79"/>
                        </a:rPr>
                        <a:t> </a:t>
                      </a:r>
                      <a:r>
                        <a:rPr lang="he-IL" sz="1600" b="0" i="0" kern="1200" dirty="0" err="1">
                          <a:solidFill>
                            <a:schemeClr val="dk1"/>
                          </a:solidFill>
                          <a:latin typeface="David" panose="020E0502060401010101" pitchFamily="34" charset="-79"/>
                          <a:ea typeface="+mn-ea"/>
                          <a:cs typeface="David" panose="020E0502060401010101" pitchFamily="34" charset="-79"/>
                        </a:rPr>
                        <a:t>מל"ל</a:t>
                      </a:r>
                      <a:r>
                        <a:rPr lang="en-US" sz="1600" b="0" i="0" kern="1200" dirty="0">
                          <a:solidFill>
                            <a:schemeClr val="dk1"/>
                          </a:solidFill>
                          <a:latin typeface="David" panose="020E0502060401010101" pitchFamily="34" charset="-79"/>
                          <a:ea typeface="+mn-ea"/>
                          <a:cs typeface="David" panose="020E0502060401010101" pitchFamily="34" charset="-79"/>
                        </a:rPr>
                        <a:t>/</a:t>
                      </a:r>
                      <a:r>
                        <a:rPr lang="he-IL" sz="1600" b="0" i="0" kern="1200" dirty="0">
                          <a:solidFill>
                            <a:schemeClr val="dk1"/>
                          </a:solidFill>
                          <a:latin typeface="David" panose="020E0502060401010101" pitchFamily="34" charset="-79"/>
                          <a:ea typeface="+mn-ea"/>
                          <a:cs typeface="David" panose="020E0502060401010101" pitchFamily="34" charset="-79"/>
                        </a:rPr>
                        <a:t> דמוקרטיה</a:t>
                      </a:r>
                      <a:r>
                        <a:rPr lang="en-US" sz="1600" b="0" i="0" kern="1200" dirty="0">
                          <a:solidFill>
                            <a:schemeClr val="dk1"/>
                          </a:solidFill>
                          <a:latin typeface="David" panose="020E0502060401010101" pitchFamily="34" charset="-79"/>
                          <a:ea typeface="+mn-ea"/>
                          <a:cs typeface="David" panose="020E0502060401010101" pitchFamily="34" charset="-79"/>
                        </a:rPr>
                        <a:t>/</a:t>
                      </a:r>
                      <a:r>
                        <a:rPr lang="he-IL" sz="1600" b="0" i="0" kern="1200" dirty="0">
                          <a:solidFill>
                            <a:schemeClr val="dk1"/>
                          </a:solidFill>
                          <a:latin typeface="David" panose="020E0502060401010101" pitchFamily="34" charset="-79"/>
                          <a:ea typeface="+mn-ea"/>
                          <a:cs typeface="David" panose="020E0502060401010101" pitchFamily="34" charset="-79"/>
                        </a:rPr>
                        <a:t>ליפקין</a:t>
                      </a:r>
                      <a:r>
                        <a:rPr lang="en-US" sz="1600" b="0" i="0" kern="1200" dirty="0">
                          <a:solidFill>
                            <a:schemeClr val="dk1"/>
                          </a:solidFill>
                          <a:latin typeface="David" panose="020E0502060401010101" pitchFamily="34" charset="-79"/>
                          <a:ea typeface="+mn-ea"/>
                          <a:cs typeface="David" panose="020E0502060401010101" pitchFamily="34" charset="-79"/>
                        </a:rPr>
                        <a:t>/</a:t>
                      </a:r>
                      <a:r>
                        <a:rPr lang="he-IL" sz="1600" b="0" i="0" kern="1200" dirty="0">
                          <a:solidFill>
                            <a:schemeClr val="dk1"/>
                          </a:solidFill>
                          <a:latin typeface="David" panose="020E0502060401010101" pitchFamily="34" charset="-79"/>
                          <a:ea typeface="+mn-ea"/>
                          <a:cs typeface="David" panose="020E0502060401010101" pitchFamily="34" charset="-79"/>
                        </a:rPr>
                        <a:t> </a:t>
                      </a:r>
                      <a:r>
                        <a:rPr lang="en-US" sz="1400" b="0" i="0" kern="1200" dirty="0">
                          <a:solidFill>
                            <a:schemeClr val="dk1"/>
                          </a:solidFill>
                          <a:latin typeface="David" panose="020E0502060401010101" pitchFamily="34" charset="-79"/>
                          <a:ea typeface="+mn-ea"/>
                          <a:cs typeface="+mj-cs"/>
                        </a:rPr>
                        <a:t>INSS</a:t>
                      </a:r>
                      <a:r>
                        <a:rPr lang="he-IL" sz="1400" b="0" i="0" kern="1200" dirty="0">
                          <a:solidFill>
                            <a:schemeClr val="dk1"/>
                          </a:solidFill>
                          <a:latin typeface="David" panose="020E0502060401010101" pitchFamily="34" charset="-79"/>
                          <a:ea typeface="+mn-ea"/>
                          <a:cs typeface="David" panose="020E0502060401010101" pitchFamily="34" charset="-79"/>
                        </a:rPr>
                        <a:t>)</a:t>
                      </a:r>
                      <a:endParaRPr lang="he-IL" sz="1600" b="0" i="0" kern="1200" dirty="0">
                        <a:solidFill>
                          <a:schemeClr val="dk1"/>
                        </a:solidFill>
                        <a:latin typeface="David" panose="020E0502060401010101" pitchFamily="34" charset="-79"/>
                        <a:ea typeface="+mn-ea"/>
                        <a:cs typeface="David" panose="020E0502060401010101" pitchFamily="34" charset="-79"/>
                      </a:endParaRPr>
                    </a:p>
                  </a:txBody>
                  <a:tcPr marL="36000" marR="72000"/>
                </a:tc>
                <a:tc>
                  <a:txBody>
                    <a:bodyPr/>
                    <a:lstStyle/>
                    <a:p>
                      <a:pPr marL="0" indent="0" algn="ctr" defTabSz="914400" rtl="1" eaLnBrk="1" latinLnBrk="0" hangingPunct="1">
                        <a:buFont typeface="Arial" panose="020B0604020202020204" pitchFamily="34" charset="0"/>
                        <a:buNone/>
                      </a:pPr>
                      <a:r>
                        <a:rPr lang="he-IL" sz="1600" b="0" i="0" u="none" strike="noStrike" kern="1200" dirty="0">
                          <a:solidFill>
                            <a:srgbClr val="0070C0"/>
                          </a:solidFill>
                          <a:effectLst/>
                          <a:latin typeface="David" panose="020E0502060401010101" pitchFamily="34" charset="-79"/>
                          <a:ea typeface="+mn-ea"/>
                          <a:cs typeface="David" panose="020E0502060401010101" pitchFamily="34" charset="-79"/>
                        </a:rPr>
                        <a:t>8</a:t>
                      </a:r>
                    </a:p>
                  </a:txBody>
                  <a:tcPr marL="36000" marR="72000"/>
                </a:tc>
                <a:tc>
                  <a:txBody>
                    <a:bodyPr/>
                    <a:lstStyle/>
                    <a:p>
                      <a:pPr marL="0" marR="0" lvl="0" indent="0" algn="r" defTabSz="914400" rtl="1" eaLnBrk="1" fontAlgn="auto" latinLnBrk="0" hangingPunct="1">
                        <a:lnSpc>
                          <a:spcPct val="100000"/>
                        </a:lnSpc>
                        <a:spcBef>
                          <a:spcPts val="0"/>
                        </a:spcBef>
                        <a:spcAft>
                          <a:spcPts val="0"/>
                        </a:spcAft>
                        <a:buClrTx/>
                        <a:buSzTx/>
                        <a:buFont typeface="Arial" panose="020B0604020202020204" pitchFamily="34" charset="0"/>
                        <a:buNone/>
                        <a:tabLst/>
                        <a:defRPr/>
                      </a:pPr>
                      <a:endParaRPr lang="he-IL" sz="1600" b="0" i="0" kern="1200" dirty="0">
                        <a:solidFill>
                          <a:schemeClr val="dk1"/>
                        </a:solidFill>
                        <a:latin typeface="David" panose="020E0502060401010101" pitchFamily="34" charset="-79"/>
                        <a:ea typeface="+mn-ea"/>
                        <a:cs typeface="David" panose="020E0502060401010101" pitchFamily="34" charset="-79"/>
                      </a:endParaRPr>
                    </a:p>
                  </a:txBody>
                  <a:tcPr marL="36000" marR="72000"/>
                </a:tc>
                <a:tc>
                  <a:txBody>
                    <a:bodyPr/>
                    <a:lstStyle/>
                    <a:p>
                      <a:pPr marL="0" indent="0" algn="ctr" defTabSz="914400" rtl="1" eaLnBrk="1" latinLnBrk="0" hangingPunct="1">
                        <a:buFont typeface="Arial" panose="020B0604020202020204" pitchFamily="34" charset="0"/>
                        <a:buNone/>
                      </a:pPr>
                      <a:r>
                        <a:rPr lang="he-IL" sz="1600" b="0" i="0" kern="1200" dirty="0">
                          <a:solidFill>
                            <a:srgbClr val="FF0000"/>
                          </a:solidFill>
                          <a:latin typeface="David" panose="020E0502060401010101" pitchFamily="34" charset="-79"/>
                          <a:ea typeface="+mn-ea"/>
                          <a:cs typeface="David" panose="020E0502060401010101" pitchFamily="34" charset="-79"/>
                        </a:rPr>
                        <a:t>-</a:t>
                      </a:r>
                    </a:p>
                  </a:txBody>
                  <a:tcPr marL="36000" marR="72000"/>
                </a:tc>
                <a:extLst>
                  <a:ext uri="{0D108BD9-81ED-4DB2-BD59-A6C34878D82A}">
                    <a16:rowId xmlns:a16="http://schemas.microsoft.com/office/drawing/2014/main" val="3120443681"/>
                  </a:ext>
                </a:extLst>
              </a:tr>
              <a:tr h="332834">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600" b="0" i="0" kern="1200" dirty="0">
                          <a:solidFill>
                            <a:schemeClr val="dk1"/>
                          </a:solidFill>
                          <a:latin typeface="David" panose="020E0502060401010101" pitchFamily="34" charset="-79"/>
                          <a:ea typeface="+mn-ea"/>
                          <a:cs typeface="David" panose="020E0502060401010101" pitchFamily="34" charset="-79"/>
                        </a:rPr>
                        <a:t>לימודי אנגלית (עובר ליחידני)</a:t>
                      </a:r>
                      <a:endParaRPr lang="he-IL" sz="1600" dirty="0"/>
                    </a:p>
                  </a:txBody>
                  <a:tcPr marL="36000" marR="72000"/>
                </a:tc>
                <a:tc>
                  <a:txBody>
                    <a:bodyPr/>
                    <a:lstStyle/>
                    <a:p>
                      <a:pPr marL="0" indent="0" algn="ctr" defTabSz="914400" rtl="1" eaLnBrk="1" latinLnBrk="0" hangingPunct="1">
                        <a:buFont typeface="Arial" panose="020B0604020202020204" pitchFamily="34" charset="0"/>
                        <a:buNone/>
                      </a:pPr>
                      <a:r>
                        <a:rPr lang="he-IL" sz="1600" b="0" i="0" u="none" strike="noStrike" kern="1200" dirty="0">
                          <a:solidFill>
                            <a:srgbClr val="0070C0"/>
                          </a:solidFill>
                          <a:effectLst/>
                          <a:latin typeface="David" panose="020E0502060401010101" pitchFamily="34" charset="-79"/>
                          <a:ea typeface="+mn-ea"/>
                          <a:cs typeface="David" panose="020E0502060401010101" pitchFamily="34" charset="-79"/>
                        </a:rPr>
                        <a:t>14</a:t>
                      </a:r>
                    </a:p>
                  </a:txBody>
                  <a:tcPr marL="36000" marR="72000"/>
                </a:tc>
                <a:tc>
                  <a:txBody>
                    <a:bodyPr/>
                    <a:lstStyle/>
                    <a:p>
                      <a:pPr marL="0" indent="0" algn="r" defTabSz="914400" rtl="1" eaLnBrk="1" latinLnBrk="0" hangingPunct="1">
                        <a:buFont typeface="Arial" panose="020B0604020202020204" pitchFamily="34" charset="0"/>
                        <a:buNone/>
                      </a:pPr>
                      <a:endParaRPr lang="he-IL" sz="1600" b="0" i="0" kern="1200" dirty="0">
                        <a:solidFill>
                          <a:schemeClr val="dk1"/>
                        </a:solidFill>
                        <a:latin typeface="David" panose="020E0502060401010101" pitchFamily="34" charset="-79"/>
                        <a:ea typeface="+mn-ea"/>
                        <a:cs typeface="David" panose="020E0502060401010101" pitchFamily="34" charset="-79"/>
                      </a:endParaRPr>
                    </a:p>
                  </a:txBody>
                  <a:tcPr marL="36000" marR="72000"/>
                </a:tc>
                <a:tc>
                  <a:txBody>
                    <a:bodyPr/>
                    <a:lstStyle/>
                    <a:p>
                      <a:pPr marL="0" indent="0" algn="ctr" defTabSz="914400" rtl="1" eaLnBrk="1" latinLnBrk="0" hangingPunct="1">
                        <a:buFont typeface="Arial" panose="020B0604020202020204" pitchFamily="34" charset="0"/>
                        <a:buNone/>
                      </a:pPr>
                      <a:endParaRPr lang="he-IL" sz="1600" b="0" i="0" kern="1200" dirty="0">
                        <a:solidFill>
                          <a:srgbClr val="FF0000"/>
                        </a:solidFill>
                        <a:latin typeface="David" panose="020E0502060401010101" pitchFamily="34" charset="-79"/>
                        <a:ea typeface="+mn-ea"/>
                        <a:cs typeface="David" panose="020E0502060401010101" pitchFamily="34" charset="-79"/>
                      </a:endParaRPr>
                    </a:p>
                  </a:txBody>
                  <a:tcPr marL="36000" marR="72000"/>
                </a:tc>
                <a:extLst>
                  <a:ext uri="{0D108BD9-81ED-4DB2-BD59-A6C34878D82A}">
                    <a16:rowId xmlns:a16="http://schemas.microsoft.com/office/drawing/2014/main" val="3440376554"/>
                  </a:ext>
                </a:extLst>
              </a:tr>
              <a:tr h="335280">
                <a:tc>
                  <a:txBody>
                    <a:bodyPr/>
                    <a:lstStyle/>
                    <a:p>
                      <a:r>
                        <a:rPr lang="he-IL" sz="1600" b="0" i="0" kern="1200" dirty="0">
                          <a:solidFill>
                            <a:schemeClr val="bg1">
                              <a:lumMod val="50000"/>
                            </a:schemeClr>
                          </a:solidFill>
                          <a:latin typeface="David" panose="020E0502060401010101" pitchFamily="34" charset="-79"/>
                          <a:ea typeface="+mn-ea"/>
                          <a:cs typeface="David" panose="020E0502060401010101" pitchFamily="34" charset="-79"/>
                        </a:rPr>
                        <a:t>קיצור פגרת עבודות בשבוע</a:t>
                      </a:r>
                    </a:p>
                  </a:txBody>
                  <a:tcPr marL="36000" marR="72000"/>
                </a:tc>
                <a:tc>
                  <a:txBody>
                    <a:bodyPr/>
                    <a:lstStyle/>
                    <a:p>
                      <a:pPr marL="0" indent="0" algn="ctr" defTabSz="914400" rtl="1" eaLnBrk="1" latinLnBrk="0" hangingPunct="1">
                        <a:buFont typeface="Arial" panose="020B0604020202020204" pitchFamily="34" charset="0"/>
                        <a:buNone/>
                      </a:pPr>
                      <a:r>
                        <a:rPr lang="he-IL" sz="1600" b="0" i="0" u="none" strike="noStrike" kern="1200" dirty="0">
                          <a:solidFill>
                            <a:schemeClr val="bg1">
                              <a:lumMod val="50000"/>
                            </a:schemeClr>
                          </a:solidFill>
                          <a:effectLst/>
                          <a:latin typeface="David" panose="020E0502060401010101" pitchFamily="34" charset="-79"/>
                          <a:ea typeface="+mn-ea"/>
                          <a:cs typeface="David" panose="020E0502060401010101" pitchFamily="34" charset="-79"/>
                        </a:rPr>
                        <a:t>20</a:t>
                      </a:r>
                    </a:p>
                  </a:txBody>
                  <a:tcPr marL="36000" marR="72000"/>
                </a:tc>
                <a:tc>
                  <a:txBody>
                    <a:bodyPr/>
                    <a:lstStyle/>
                    <a:p>
                      <a:pPr marL="0" indent="0" algn="r" defTabSz="914400" rtl="1" eaLnBrk="1" latinLnBrk="0" hangingPunct="1">
                        <a:buFont typeface="Arial" panose="020B0604020202020204" pitchFamily="34" charset="0"/>
                        <a:buNone/>
                      </a:pPr>
                      <a:r>
                        <a:rPr lang="he-IL" sz="1600" b="0" i="0" kern="1200" dirty="0">
                          <a:solidFill>
                            <a:schemeClr val="bg1">
                              <a:lumMod val="50000"/>
                            </a:schemeClr>
                          </a:solidFill>
                          <a:latin typeface="David" panose="020E0502060401010101" pitchFamily="34" charset="-79"/>
                          <a:ea typeface="+mn-ea"/>
                          <a:cs typeface="David" panose="020E0502060401010101" pitchFamily="34" charset="-79"/>
                        </a:rPr>
                        <a:t>שינוי מבנה שבוע הלימוד</a:t>
                      </a:r>
                    </a:p>
                  </a:txBody>
                  <a:tcPr marL="36000" marR="72000"/>
                </a:tc>
                <a:tc>
                  <a:txBody>
                    <a:bodyPr/>
                    <a:lstStyle/>
                    <a:p>
                      <a:pPr marL="0" indent="0" algn="ctr" defTabSz="914400" rtl="1" eaLnBrk="1" latinLnBrk="0" hangingPunct="1">
                        <a:buFont typeface="Arial" panose="020B0604020202020204" pitchFamily="34" charset="0"/>
                        <a:buNone/>
                      </a:pPr>
                      <a:r>
                        <a:rPr lang="he-IL" sz="1600" b="0" i="0" kern="1200" dirty="0">
                          <a:solidFill>
                            <a:schemeClr val="bg1">
                              <a:lumMod val="50000"/>
                            </a:schemeClr>
                          </a:solidFill>
                          <a:latin typeface="David" panose="020E0502060401010101" pitchFamily="34" charset="-79"/>
                          <a:ea typeface="+mn-ea"/>
                          <a:cs typeface="David" panose="020E0502060401010101" pitchFamily="34" charset="-79"/>
                        </a:rPr>
                        <a:t>25</a:t>
                      </a:r>
                    </a:p>
                  </a:txBody>
                  <a:tcPr marL="36000" marR="72000"/>
                </a:tc>
                <a:extLst>
                  <a:ext uri="{0D108BD9-81ED-4DB2-BD59-A6C34878D82A}">
                    <a16:rowId xmlns:a16="http://schemas.microsoft.com/office/drawing/2014/main" val="3433455277"/>
                  </a:ext>
                </a:extLst>
              </a:tr>
              <a:tr h="332834">
                <a:tc gridSpan="2">
                  <a:txBody>
                    <a:bodyPr/>
                    <a:lstStyle/>
                    <a:p>
                      <a:pPr marL="0" marR="0" lvl="0" indent="0" algn="r" defTabSz="914400" rtl="1" eaLnBrk="1" fontAlgn="auto" latinLnBrk="0" hangingPunct="1">
                        <a:lnSpc>
                          <a:spcPct val="100000"/>
                        </a:lnSpc>
                        <a:spcBef>
                          <a:spcPts val="0"/>
                        </a:spcBef>
                        <a:spcAft>
                          <a:spcPts val="0"/>
                        </a:spcAft>
                        <a:buClrTx/>
                        <a:buSzTx/>
                        <a:buFont typeface="Arial" panose="020B0604020202020204" pitchFamily="34" charset="0"/>
                        <a:buNone/>
                        <a:tabLst/>
                        <a:defRPr/>
                      </a:pPr>
                      <a:r>
                        <a:rPr lang="he-IL" sz="1600" b="1" i="0" kern="1200" dirty="0">
                          <a:solidFill>
                            <a:schemeClr val="dk1"/>
                          </a:solidFill>
                          <a:latin typeface="David" panose="020E0502060401010101" pitchFamily="34" charset="-79"/>
                          <a:ea typeface="+mn-ea"/>
                          <a:cs typeface="David" panose="020E0502060401010101" pitchFamily="34" charset="-79"/>
                        </a:rPr>
                        <a:t>סה"כ מקורות: </a:t>
                      </a:r>
                      <a:r>
                        <a:rPr lang="en-US" sz="1600" b="0" i="0" u="none" strike="noStrike" kern="1200" dirty="0">
                          <a:solidFill>
                            <a:srgbClr val="0070C0"/>
                          </a:solidFill>
                          <a:effectLst/>
                          <a:latin typeface="David" panose="020E0502060401010101" pitchFamily="34" charset="-79"/>
                          <a:ea typeface="+mn-ea"/>
                          <a:cs typeface="David" panose="020E0502060401010101" pitchFamily="34" charset="-79"/>
                        </a:rPr>
                        <a:t>90</a:t>
                      </a:r>
                      <a:r>
                        <a:rPr lang="he-IL" sz="1600" b="0" i="0" u="none" strike="noStrike" kern="1200" dirty="0">
                          <a:solidFill>
                            <a:srgbClr val="0070C0"/>
                          </a:solidFill>
                          <a:effectLst/>
                          <a:latin typeface="David" panose="020E0502060401010101" pitchFamily="34" charset="-79"/>
                          <a:ea typeface="+mn-ea"/>
                          <a:cs typeface="David" panose="020E0502060401010101" pitchFamily="34" charset="-79"/>
                        </a:rPr>
                        <a:t>~ משכים</a:t>
                      </a:r>
                      <a:endParaRPr lang="he-IL" sz="1600" b="0" i="0" kern="1200" dirty="0">
                        <a:solidFill>
                          <a:schemeClr val="dk1"/>
                        </a:solidFill>
                        <a:latin typeface="David" panose="020E0502060401010101" pitchFamily="34" charset="-79"/>
                        <a:ea typeface="+mn-ea"/>
                        <a:cs typeface="David" panose="020E0502060401010101" pitchFamily="34" charset="-79"/>
                      </a:endParaRPr>
                    </a:p>
                  </a:txBody>
                  <a:tcPr marL="36000" marR="72000"/>
                </a:tc>
                <a:tc hMerge="1">
                  <a:txBody>
                    <a:bodyPr/>
                    <a:lstStyle/>
                    <a:p>
                      <a:pPr marL="0" indent="0" algn="ctr" defTabSz="914400" rtl="1" eaLnBrk="1" latinLnBrk="0" hangingPunct="1">
                        <a:buFont typeface="Arial" panose="020B0604020202020204" pitchFamily="34" charset="0"/>
                        <a:buNone/>
                      </a:pPr>
                      <a:endParaRPr lang="he-IL" sz="1600" b="0" i="0" u="none" strike="noStrike" kern="1200" dirty="0">
                        <a:solidFill>
                          <a:srgbClr val="0070C0"/>
                        </a:solidFill>
                        <a:effectLst/>
                        <a:latin typeface="David" panose="020E0502060401010101" pitchFamily="34" charset="-79"/>
                        <a:ea typeface="+mn-ea"/>
                        <a:cs typeface="David" panose="020E0502060401010101" pitchFamily="34" charset="-79"/>
                      </a:endParaRPr>
                    </a:p>
                  </a:txBody>
                  <a:tcPr marL="36000" marR="72000"/>
                </a:tc>
                <a:tc gridSpan="2">
                  <a:txBody>
                    <a:bodyPr/>
                    <a:lstStyle/>
                    <a:p>
                      <a:pPr marL="0" marR="0" lvl="0" indent="0" algn="r" defTabSz="914400" rtl="1" eaLnBrk="1" fontAlgn="auto" latinLnBrk="0" hangingPunct="1">
                        <a:lnSpc>
                          <a:spcPct val="100000"/>
                        </a:lnSpc>
                        <a:spcBef>
                          <a:spcPts val="0"/>
                        </a:spcBef>
                        <a:spcAft>
                          <a:spcPts val="0"/>
                        </a:spcAft>
                        <a:buClrTx/>
                        <a:buSzTx/>
                        <a:buFont typeface="Arial" panose="020B0604020202020204" pitchFamily="34" charset="0"/>
                        <a:buNone/>
                        <a:tabLst/>
                        <a:defRPr/>
                      </a:pPr>
                      <a:r>
                        <a:rPr lang="he-IL" sz="1600" b="1" i="0" kern="1200" dirty="0">
                          <a:solidFill>
                            <a:schemeClr val="dk1"/>
                          </a:solidFill>
                          <a:latin typeface="David" panose="020E0502060401010101" pitchFamily="34" charset="-79"/>
                          <a:ea typeface="+mn-ea"/>
                          <a:cs typeface="David" panose="020E0502060401010101" pitchFamily="34" charset="-79"/>
                        </a:rPr>
                        <a:t>סה"כ שימושים: </a:t>
                      </a:r>
                      <a:r>
                        <a:rPr lang="he-IL" sz="1600" b="0" i="0" kern="1200" dirty="0">
                          <a:solidFill>
                            <a:srgbClr val="FF0000"/>
                          </a:solidFill>
                          <a:latin typeface="David" panose="020E0502060401010101" pitchFamily="34" charset="-79"/>
                          <a:ea typeface="+mn-ea"/>
                          <a:cs typeface="David" panose="020E0502060401010101" pitchFamily="34" charset="-79"/>
                        </a:rPr>
                        <a:t>70~ משכים</a:t>
                      </a:r>
                    </a:p>
                  </a:txBody>
                  <a:tcPr marL="36000" marR="72000"/>
                </a:tc>
                <a:tc hMerge="1">
                  <a:txBody>
                    <a:bodyPr/>
                    <a:lstStyle/>
                    <a:p>
                      <a:pPr marL="0" indent="0" algn="ctr" defTabSz="914400" rtl="1" eaLnBrk="1" latinLnBrk="0" hangingPunct="1">
                        <a:buFont typeface="Arial" panose="020B0604020202020204" pitchFamily="34" charset="0"/>
                        <a:buNone/>
                      </a:pPr>
                      <a:endParaRPr lang="he-IL" sz="1600" b="0" i="0" kern="1200" dirty="0">
                        <a:solidFill>
                          <a:srgbClr val="FF0000"/>
                        </a:solidFill>
                        <a:latin typeface="David" panose="020E0502060401010101" pitchFamily="34" charset="-79"/>
                        <a:ea typeface="+mn-ea"/>
                        <a:cs typeface="David" panose="020E0502060401010101" pitchFamily="34" charset="-79"/>
                      </a:endParaRPr>
                    </a:p>
                  </a:txBody>
                  <a:tcPr marL="36000" marR="72000"/>
                </a:tc>
                <a:extLst>
                  <a:ext uri="{0D108BD9-81ED-4DB2-BD59-A6C34878D82A}">
                    <a16:rowId xmlns:a16="http://schemas.microsoft.com/office/drawing/2014/main" val="904806641"/>
                  </a:ext>
                </a:extLst>
              </a:tr>
            </a:tbl>
          </a:graphicData>
        </a:graphic>
      </p:graphicFrame>
    </p:spTree>
    <p:extLst>
      <p:ext uri="{BB962C8B-B14F-4D97-AF65-F5344CB8AC3E}">
        <p14:creationId xmlns:p14="http://schemas.microsoft.com/office/powerpoint/2010/main" val="342546691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idx="4294967295"/>
          </p:nvPr>
        </p:nvSpPr>
        <p:spPr>
          <a:xfrm>
            <a:off x="877528" y="-44898"/>
            <a:ext cx="10515600" cy="1325563"/>
          </a:xfrm>
        </p:spPr>
        <p:txBody>
          <a:bodyPr>
            <a:normAutofit/>
          </a:bodyPr>
          <a:lstStyle/>
          <a:p>
            <a:pPr algn="ctr"/>
            <a:r>
              <a:rPr lang="he-IL"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תכולת מ"ה- חישוב נ"ז</a:t>
            </a:r>
            <a:endParaRPr lang="he-IL" sz="36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4" name="טבלה 3"/>
          <p:cNvGraphicFramePr>
            <a:graphicFrameLocks noGrp="1"/>
          </p:cNvGraphicFramePr>
          <p:nvPr>
            <p:extLst>
              <p:ext uri="{D42A27DB-BD31-4B8C-83A1-F6EECF244321}">
                <p14:modId xmlns:p14="http://schemas.microsoft.com/office/powerpoint/2010/main" val="95600956"/>
              </p:ext>
            </p:extLst>
          </p:nvPr>
        </p:nvGraphicFramePr>
        <p:xfrm>
          <a:off x="67790" y="965360"/>
          <a:ext cx="12096000" cy="5805829"/>
        </p:xfrm>
        <a:graphic>
          <a:graphicData uri="http://schemas.openxmlformats.org/drawingml/2006/table">
            <a:tbl>
              <a:tblPr rtl="1" firstRow="1" bandRow="1">
                <a:tableStyleId>{5C22544A-7EE6-4342-B048-85BDC9FD1C3A}</a:tableStyleId>
              </a:tblPr>
              <a:tblGrid>
                <a:gridCol w="504000">
                  <a:extLst>
                    <a:ext uri="{9D8B030D-6E8A-4147-A177-3AD203B41FA5}">
                      <a16:colId xmlns:a16="http://schemas.microsoft.com/office/drawing/2014/main" val="2773417788"/>
                    </a:ext>
                  </a:extLst>
                </a:gridCol>
                <a:gridCol w="2232000">
                  <a:extLst>
                    <a:ext uri="{9D8B030D-6E8A-4147-A177-3AD203B41FA5}">
                      <a16:colId xmlns:a16="http://schemas.microsoft.com/office/drawing/2014/main" val="258729906"/>
                    </a:ext>
                  </a:extLst>
                </a:gridCol>
                <a:gridCol w="1800000">
                  <a:extLst>
                    <a:ext uri="{9D8B030D-6E8A-4147-A177-3AD203B41FA5}">
                      <a16:colId xmlns:a16="http://schemas.microsoft.com/office/drawing/2014/main" val="180603566"/>
                    </a:ext>
                  </a:extLst>
                </a:gridCol>
                <a:gridCol w="1800000">
                  <a:extLst>
                    <a:ext uri="{9D8B030D-6E8A-4147-A177-3AD203B41FA5}">
                      <a16:colId xmlns:a16="http://schemas.microsoft.com/office/drawing/2014/main" val="638566851"/>
                    </a:ext>
                  </a:extLst>
                </a:gridCol>
                <a:gridCol w="1800000">
                  <a:extLst>
                    <a:ext uri="{9D8B030D-6E8A-4147-A177-3AD203B41FA5}">
                      <a16:colId xmlns:a16="http://schemas.microsoft.com/office/drawing/2014/main" val="4045271767"/>
                    </a:ext>
                  </a:extLst>
                </a:gridCol>
                <a:gridCol w="3960000">
                  <a:extLst>
                    <a:ext uri="{9D8B030D-6E8A-4147-A177-3AD203B41FA5}">
                      <a16:colId xmlns:a16="http://schemas.microsoft.com/office/drawing/2014/main" val="913537653"/>
                    </a:ext>
                  </a:extLst>
                </a:gridCol>
              </a:tblGrid>
              <a:tr h="577095">
                <a:tc>
                  <a:txBody>
                    <a:bodyPr/>
                    <a:lstStyle/>
                    <a:p>
                      <a:pPr algn="ctr" rtl="1"/>
                      <a:r>
                        <a:rPr lang="he-IL" sz="1600" b="1" i="0" dirty="0">
                          <a:latin typeface="David" panose="020E0502060401010101" pitchFamily="34" charset="-79"/>
                          <a:cs typeface="David" panose="020E0502060401010101" pitchFamily="34" charset="-79"/>
                        </a:rPr>
                        <a:t>#</a:t>
                      </a:r>
                    </a:p>
                  </a:txBody>
                  <a:tcPr anchor="ctr"/>
                </a:tc>
                <a:tc>
                  <a:txBody>
                    <a:bodyPr/>
                    <a:lstStyle/>
                    <a:p>
                      <a:pPr algn="ctr" rtl="1"/>
                      <a:r>
                        <a:rPr lang="he-IL" sz="1600" b="1" i="0" dirty="0">
                          <a:latin typeface="David" panose="020E0502060401010101" pitchFamily="34" charset="-79"/>
                          <a:cs typeface="David" panose="020E0502060401010101" pitchFamily="34" charset="-79"/>
                        </a:rPr>
                        <a:t>קורס</a:t>
                      </a:r>
                    </a:p>
                  </a:txBody>
                  <a:tcPr anchor="ctr"/>
                </a:tc>
                <a:tc>
                  <a:txBody>
                    <a:bodyPr/>
                    <a:lstStyle/>
                    <a:p>
                      <a:pPr algn="ctr" rtl="1"/>
                      <a:r>
                        <a:rPr lang="he-IL" sz="1600" b="1" i="0" dirty="0">
                          <a:latin typeface="David" panose="020E0502060401010101" pitchFamily="34" charset="-79"/>
                          <a:cs typeface="David" panose="020E0502060401010101" pitchFamily="34" charset="-79"/>
                        </a:rPr>
                        <a:t>נ"ז </a:t>
                      </a:r>
                      <a:br>
                        <a:rPr lang="en-US" sz="1600" b="1" i="0" dirty="0">
                          <a:latin typeface="David" panose="020E0502060401010101" pitchFamily="34" charset="-79"/>
                          <a:cs typeface="David" panose="020E0502060401010101" pitchFamily="34" charset="-79"/>
                        </a:rPr>
                      </a:br>
                      <a:r>
                        <a:rPr lang="he-IL" sz="1600" b="1" i="0" dirty="0">
                          <a:latin typeface="David" panose="020E0502060401010101" pitchFamily="34" charset="-79"/>
                          <a:cs typeface="David" panose="020E0502060401010101" pitchFamily="34" charset="-79"/>
                        </a:rPr>
                        <a:t>מ"ד</a:t>
                      </a:r>
                    </a:p>
                  </a:txBody>
                  <a:tcPr anchor="ctr"/>
                </a:tc>
                <a:tc>
                  <a:txBody>
                    <a:bodyPr/>
                    <a:lstStyle/>
                    <a:p>
                      <a:pPr algn="ctr" rtl="1"/>
                      <a:r>
                        <a:rPr lang="he-IL" sz="1600" b="1" i="0" dirty="0">
                          <a:latin typeface="David" panose="020E0502060401010101" pitchFamily="34" charset="-79"/>
                          <a:cs typeface="David" panose="020E0502060401010101" pitchFamily="34" charset="-79"/>
                        </a:rPr>
                        <a:t>נ"ז מ"ה </a:t>
                      </a:r>
                      <a:br>
                        <a:rPr lang="en-US" sz="1600" b="1" i="0" dirty="0">
                          <a:latin typeface="David" panose="020E0502060401010101" pitchFamily="34" charset="-79"/>
                          <a:cs typeface="David" panose="020E0502060401010101" pitchFamily="34" charset="-79"/>
                        </a:rPr>
                      </a:br>
                      <a:r>
                        <a:rPr lang="he-IL" sz="1600" b="1" i="0" dirty="0">
                          <a:latin typeface="David" panose="020E0502060401010101" pitchFamily="34" charset="-79"/>
                          <a:cs typeface="David" panose="020E0502060401010101" pitchFamily="34" charset="-79"/>
                        </a:rPr>
                        <a:t>מקסימלי</a:t>
                      </a:r>
                    </a:p>
                  </a:txBody>
                  <a:tcPr anchor="ctr">
                    <a:lnR w="28575" cap="flat" cmpd="sng" algn="ctr">
                      <a:solidFill>
                        <a:schemeClr val="accent4"/>
                      </a:solidFill>
                      <a:prstDash val="solid"/>
                      <a:round/>
                      <a:headEnd type="none" w="med" len="med"/>
                      <a:tailEnd type="none" w="med" len="med"/>
                    </a:lnR>
                  </a:tcPr>
                </a:tc>
                <a:tc>
                  <a:txBody>
                    <a:bodyPr/>
                    <a:lstStyle/>
                    <a:p>
                      <a:pPr algn="ctr" rtl="1"/>
                      <a:r>
                        <a:rPr lang="he-IL" sz="1600" b="1" i="0" dirty="0">
                          <a:latin typeface="David" panose="020E0502060401010101" pitchFamily="34" charset="-79"/>
                          <a:cs typeface="David" panose="020E0502060401010101" pitchFamily="34" charset="-79"/>
                        </a:rPr>
                        <a:t>הצעה</a:t>
                      </a:r>
                    </a:p>
                  </a:txBody>
                  <a:tcPr anchor="ctr">
                    <a:lnL w="28575" cap="flat" cmpd="sng" algn="ctr">
                      <a:solidFill>
                        <a:schemeClr val="accent4"/>
                      </a:solidFill>
                      <a:prstDash val="solid"/>
                      <a:round/>
                      <a:headEnd type="none" w="med" len="med"/>
                      <a:tailEnd type="none" w="med" len="med"/>
                    </a:lnL>
                    <a:lnR w="28575" cap="flat" cmpd="sng" algn="ctr">
                      <a:solidFill>
                        <a:schemeClr val="accent4"/>
                      </a:solidFill>
                      <a:prstDash val="solid"/>
                      <a:round/>
                      <a:headEnd type="none" w="med" len="med"/>
                      <a:tailEnd type="none" w="med" len="med"/>
                    </a:lnR>
                    <a:lnT w="28575" cap="flat" cmpd="sng" algn="ctr">
                      <a:solidFill>
                        <a:schemeClr val="accent4"/>
                      </a:solidFill>
                      <a:prstDash val="solid"/>
                      <a:round/>
                      <a:headEnd type="none" w="med" len="med"/>
                      <a:tailEnd type="none" w="med" len="med"/>
                    </a:lnT>
                  </a:tcPr>
                </a:tc>
                <a:tc>
                  <a:txBody>
                    <a:bodyPr/>
                    <a:lstStyle/>
                    <a:p>
                      <a:pPr algn="ctr" rtl="1"/>
                      <a:r>
                        <a:rPr lang="he-IL" sz="1600" b="1" i="0" dirty="0">
                          <a:latin typeface="David" panose="020E0502060401010101" pitchFamily="34" charset="-79"/>
                          <a:cs typeface="David" panose="020E0502060401010101" pitchFamily="34" charset="-79"/>
                        </a:rPr>
                        <a:t>הסברים</a:t>
                      </a:r>
                    </a:p>
                  </a:txBody>
                  <a:tcPr anchor="ctr">
                    <a:lnL w="28575" cap="flat" cmpd="sng" algn="ctr">
                      <a:solidFill>
                        <a:schemeClr val="accent4"/>
                      </a:solidFill>
                      <a:prstDash val="solid"/>
                      <a:round/>
                      <a:headEnd type="none" w="med" len="med"/>
                      <a:tailEnd type="none" w="med" len="med"/>
                    </a:lnL>
                  </a:tcPr>
                </a:tc>
                <a:extLst>
                  <a:ext uri="{0D108BD9-81ED-4DB2-BD59-A6C34878D82A}">
                    <a16:rowId xmlns:a16="http://schemas.microsoft.com/office/drawing/2014/main" val="3710406874"/>
                  </a:ext>
                </a:extLst>
              </a:tr>
              <a:tr h="284362">
                <a:tc>
                  <a:txBody>
                    <a:bodyPr/>
                    <a:lstStyle/>
                    <a:p>
                      <a:pPr marL="0" algn="ctr" defTabSz="914400" rtl="1" eaLnBrk="1" latinLnBrk="0" hangingPunct="1"/>
                      <a:r>
                        <a:rPr lang="he-IL" sz="1400" b="0" i="0" kern="1200" dirty="0">
                          <a:solidFill>
                            <a:schemeClr val="tx1"/>
                          </a:solidFill>
                          <a:latin typeface="David" panose="020E0502060401010101" pitchFamily="34" charset="-79"/>
                          <a:ea typeface="+mn-ea"/>
                          <a:cs typeface="David" panose="020E0502060401010101" pitchFamily="34" charset="-79"/>
                        </a:rPr>
                        <a:t>1</a:t>
                      </a:r>
                    </a:p>
                  </a:txBody>
                  <a:tcPr marL="36000" marR="36000" marT="36000" marB="36000" anchor="ctr"/>
                </a:tc>
                <a:tc>
                  <a:txBody>
                    <a:bodyPr/>
                    <a:lstStyle/>
                    <a:p>
                      <a:pPr marL="0" algn="r" defTabSz="914400" rtl="1" eaLnBrk="1" latinLnBrk="0" hangingPunct="1"/>
                      <a:r>
                        <a:rPr lang="he-IL" sz="1400" b="0" i="0" kern="1200" dirty="0">
                          <a:solidFill>
                            <a:schemeClr val="tx1"/>
                          </a:solidFill>
                          <a:latin typeface="David" panose="020E0502060401010101" pitchFamily="34" charset="-79"/>
                          <a:ea typeface="+mn-ea"/>
                          <a:cs typeface="David" panose="020E0502060401010101" pitchFamily="34" charset="-79"/>
                        </a:rPr>
                        <a:t>תשתית הבטל"ם לישראל</a:t>
                      </a:r>
                    </a:p>
                  </a:txBody>
                  <a:tcPr marL="36000" marR="36000" marT="36000" marB="36000" anchor="ctr"/>
                </a:tc>
                <a:tc>
                  <a:txBody>
                    <a:bodyPr/>
                    <a:lstStyle/>
                    <a:p>
                      <a:pPr marL="0" algn="ctr" defTabSz="914400" rtl="1" eaLnBrk="1" latinLnBrk="0" hangingPunct="1"/>
                      <a:r>
                        <a:rPr lang="he-IL" sz="1400" b="0" i="0" kern="1200" dirty="0">
                          <a:solidFill>
                            <a:schemeClr val="tx1"/>
                          </a:solidFill>
                          <a:latin typeface="David" panose="020E0502060401010101" pitchFamily="34" charset="-79"/>
                          <a:ea typeface="+mn-ea"/>
                          <a:cs typeface="David" panose="020E0502060401010101" pitchFamily="34" charset="-79"/>
                        </a:rPr>
                        <a:t>5 **</a:t>
                      </a:r>
                    </a:p>
                  </a:txBody>
                  <a:tcPr marL="36000" marR="36000" marT="36000" marB="36000" anchor="ctr"/>
                </a:tc>
                <a:tc>
                  <a:txBody>
                    <a:bodyPr/>
                    <a:lstStyle/>
                    <a:p>
                      <a:pPr marL="0" algn="ctr" defTabSz="914400" rtl="1" eaLnBrk="1" latinLnBrk="0" hangingPunct="1"/>
                      <a:r>
                        <a:rPr lang="he-IL" sz="1400" b="0" i="0" kern="1200" dirty="0">
                          <a:solidFill>
                            <a:schemeClr val="tx1"/>
                          </a:solidFill>
                          <a:latin typeface="David" panose="020E0502060401010101" pitchFamily="34" charset="-79"/>
                          <a:ea typeface="+mn-ea"/>
                          <a:cs typeface="David" panose="020E0502060401010101" pitchFamily="34" charset="-79"/>
                        </a:rPr>
                        <a:t>5*</a:t>
                      </a:r>
                    </a:p>
                  </a:txBody>
                  <a:tcPr marL="36000" marR="36000" marT="36000" marB="36000" anchor="ctr">
                    <a:lnR w="28575" cap="flat" cmpd="sng" algn="ctr">
                      <a:solidFill>
                        <a:schemeClr val="accent4"/>
                      </a:solidFill>
                      <a:prstDash val="solid"/>
                      <a:round/>
                      <a:headEnd type="none" w="med" len="med"/>
                      <a:tailEnd type="none" w="med" len="med"/>
                    </a:lnR>
                  </a:tcPr>
                </a:tc>
                <a:tc>
                  <a:txBody>
                    <a:bodyPr/>
                    <a:lstStyle/>
                    <a:p>
                      <a:pPr marL="0" algn="ctr" defTabSz="914400" rtl="1" eaLnBrk="1" latinLnBrk="0" hangingPunct="1"/>
                      <a:r>
                        <a:rPr lang="he-IL" sz="1400" b="1" i="0" kern="1200" dirty="0">
                          <a:solidFill>
                            <a:schemeClr val="tx1"/>
                          </a:solidFill>
                          <a:latin typeface="David" panose="020E0502060401010101" pitchFamily="34" charset="-79"/>
                          <a:ea typeface="+mn-ea"/>
                          <a:cs typeface="David" panose="020E0502060401010101" pitchFamily="34" charset="-79"/>
                        </a:rPr>
                        <a:t>5**</a:t>
                      </a:r>
                    </a:p>
                  </a:txBody>
                  <a:tcPr marL="36000" marR="36000" marT="36000" marB="36000" anchor="ctr">
                    <a:lnL w="28575" cap="flat" cmpd="sng" algn="ctr">
                      <a:solidFill>
                        <a:schemeClr val="accent4"/>
                      </a:solidFill>
                      <a:prstDash val="solid"/>
                      <a:round/>
                      <a:headEnd type="none" w="med" len="med"/>
                      <a:tailEnd type="none" w="med" len="med"/>
                    </a:lnL>
                    <a:lnR w="28575" cap="flat" cmpd="sng" algn="ctr">
                      <a:solidFill>
                        <a:schemeClr val="accent4"/>
                      </a:solidFill>
                      <a:prstDash val="solid"/>
                      <a:round/>
                      <a:headEnd type="none" w="med" len="med"/>
                      <a:tailEnd type="none" w="med" len="med"/>
                    </a:lnR>
                  </a:tcPr>
                </a:tc>
                <a:tc>
                  <a:txBody>
                    <a:bodyPr/>
                    <a:lstStyle/>
                    <a:p>
                      <a:pPr marL="0" algn="r" defTabSz="914400" rtl="1" eaLnBrk="1" latinLnBrk="0" hangingPunct="1"/>
                      <a:r>
                        <a:rPr lang="he-IL" sz="1400" b="0" i="0" kern="1200" dirty="0" err="1">
                          <a:solidFill>
                            <a:schemeClr val="tx1"/>
                          </a:solidFill>
                          <a:latin typeface="David" panose="020E0502060401010101" pitchFamily="34" charset="-79"/>
                          <a:ea typeface="+mn-ea"/>
                          <a:cs typeface="David" panose="020E0502060401010101" pitchFamily="34" charset="-79"/>
                        </a:rPr>
                        <a:t>לל"ש</a:t>
                      </a:r>
                      <a:endParaRPr lang="he-IL" sz="1400" b="0" i="0" kern="1200" dirty="0">
                        <a:solidFill>
                          <a:schemeClr val="tx1"/>
                        </a:solidFill>
                        <a:latin typeface="David" panose="020E0502060401010101" pitchFamily="34" charset="-79"/>
                        <a:ea typeface="+mn-ea"/>
                        <a:cs typeface="David" panose="020E0502060401010101" pitchFamily="34" charset="-79"/>
                      </a:endParaRPr>
                    </a:p>
                  </a:txBody>
                  <a:tcPr marL="36000" marR="36000" marT="36000" marB="36000" anchor="ctr">
                    <a:lnL w="28575" cap="flat" cmpd="sng" algn="ctr">
                      <a:solidFill>
                        <a:schemeClr val="accent4"/>
                      </a:solidFill>
                      <a:prstDash val="solid"/>
                      <a:round/>
                      <a:headEnd type="none" w="med" len="med"/>
                      <a:tailEnd type="none" w="med" len="med"/>
                    </a:lnL>
                  </a:tcPr>
                </a:tc>
                <a:extLst>
                  <a:ext uri="{0D108BD9-81ED-4DB2-BD59-A6C34878D82A}">
                    <a16:rowId xmlns:a16="http://schemas.microsoft.com/office/drawing/2014/main" val="3694368200"/>
                  </a:ext>
                </a:extLst>
              </a:tr>
              <a:tr h="284362">
                <a:tc>
                  <a:txBody>
                    <a:bodyPr/>
                    <a:lstStyle/>
                    <a:p>
                      <a:pPr marL="0" algn="ctr" defTabSz="914400" rtl="1" eaLnBrk="1" latinLnBrk="0" hangingPunct="1"/>
                      <a:r>
                        <a:rPr lang="he-IL" sz="1400" b="0" i="0" kern="1200" dirty="0">
                          <a:solidFill>
                            <a:schemeClr val="tx1"/>
                          </a:solidFill>
                          <a:latin typeface="David" panose="020E0502060401010101" pitchFamily="34" charset="-79"/>
                          <a:ea typeface="+mn-ea"/>
                          <a:cs typeface="David" panose="020E0502060401010101" pitchFamily="34" charset="-79"/>
                        </a:rPr>
                        <a:t>2</a:t>
                      </a:r>
                    </a:p>
                  </a:txBody>
                  <a:tcPr marL="36000" marR="36000" marT="36000" marB="36000" anchor="ctr"/>
                </a:tc>
                <a:tc>
                  <a:txBody>
                    <a:bodyPr/>
                    <a:lstStyle/>
                    <a:p>
                      <a:pPr marL="0" algn="r" defTabSz="914400" rtl="1" eaLnBrk="1" latinLnBrk="0" hangingPunct="1"/>
                      <a:r>
                        <a:rPr lang="he-IL" sz="1400" b="0" i="0" kern="1200" dirty="0">
                          <a:solidFill>
                            <a:srgbClr val="FF0000"/>
                          </a:solidFill>
                          <a:latin typeface="David" panose="020E0502060401010101" pitchFamily="34" charset="-79"/>
                          <a:ea typeface="+mn-ea"/>
                          <a:cs typeface="David" panose="020E0502060401010101" pitchFamily="34" charset="-79"/>
                        </a:rPr>
                        <a:t>גישות ואסכולות במדע המדינה</a:t>
                      </a:r>
                    </a:p>
                  </a:txBody>
                  <a:tcPr marL="36000" marR="36000" marT="36000" marB="36000" anchor="ctr"/>
                </a:tc>
                <a:tc>
                  <a:txBody>
                    <a:bodyPr/>
                    <a:lstStyle/>
                    <a:p>
                      <a:pPr marL="0" algn="ctr" defTabSz="914400" rtl="1" eaLnBrk="1" latinLnBrk="0" hangingPunct="1"/>
                      <a:r>
                        <a:rPr lang="he-IL" sz="1400" b="0" i="0" kern="1200" dirty="0">
                          <a:solidFill>
                            <a:schemeClr val="tx1"/>
                          </a:solidFill>
                          <a:latin typeface="David" panose="020E0502060401010101" pitchFamily="34" charset="-79"/>
                          <a:ea typeface="+mn-ea"/>
                          <a:cs typeface="David" panose="020E0502060401010101" pitchFamily="34" charset="-79"/>
                        </a:rPr>
                        <a:t>4 ***</a:t>
                      </a:r>
                    </a:p>
                  </a:txBody>
                  <a:tcPr marL="36000" marR="36000" marT="36000" marB="36000" anchor="ctr"/>
                </a:tc>
                <a:tc>
                  <a:txBody>
                    <a:bodyPr/>
                    <a:lstStyle/>
                    <a:p>
                      <a:pPr marL="0" algn="ctr" defTabSz="914400" rtl="1" eaLnBrk="1" latinLnBrk="0" hangingPunct="1"/>
                      <a:r>
                        <a:rPr lang="he-IL" sz="1400" b="0" i="0" kern="1200" dirty="0">
                          <a:solidFill>
                            <a:schemeClr val="tx1"/>
                          </a:solidFill>
                          <a:latin typeface="David" panose="020E0502060401010101" pitchFamily="34" charset="-79"/>
                          <a:ea typeface="+mn-ea"/>
                          <a:cs typeface="David" panose="020E0502060401010101" pitchFamily="34" charset="-79"/>
                        </a:rPr>
                        <a:t>4*</a:t>
                      </a:r>
                    </a:p>
                  </a:txBody>
                  <a:tcPr marL="36000" marR="36000" marT="36000" marB="36000" anchor="ctr">
                    <a:lnR w="28575" cap="flat" cmpd="sng" algn="ctr">
                      <a:solidFill>
                        <a:schemeClr val="accent4"/>
                      </a:solidFill>
                      <a:prstDash val="solid"/>
                      <a:round/>
                      <a:headEnd type="none" w="med" len="med"/>
                      <a:tailEnd type="none" w="med" len="med"/>
                    </a:lnR>
                  </a:tcPr>
                </a:tc>
                <a:tc>
                  <a:txBody>
                    <a:bodyPr/>
                    <a:lstStyle/>
                    <a:p>
                      <a:pPr marL="0" algn="ctr" defTabSz="914400" rtl="1" eaLnBrk="1" latinLnBrk="0" hangingPunct="1"/>
                      <a:r>
                        <a:rPr lang="he-IL" sz="1400" b="1" i="0" kern="1200" dirty="0">
                          <a:solidFill>
                            <a:schemeClr val="tx1"/>
                          </a:solidFill>
                          <a:latin typeface="David" panose="020E0502060401010101" pitchFamily="34" charset="-79"/>
                          <a:ea typeface="+mn-ea"/>
                          <a:cs typeface="David" panose="020E0502060401010101" pitchFamily="34" charset="-79"/>
                        </a:rPr>
                        <a:t>4***</a:t>
                      </a:r>
                    </a:p>
                  </a:txBody>
                  <a:tcPr marL="36000" marR="36000" marT="36000" marB="36000" anchor="ctr">
                    <a:lnL w="28575" cap="flat" cmpd="sng" algn="ctr">
                      <a:solidFill>
                        <a:schemeClr val="accent4"/>
                      </a:solidFill>
                      <a:prstDash val="solid"/>
                      <a:round/>
                      <a:headEnd type="none" w="med" len="med"/>
                      <a:tailEnd type="none" w="med" len="med"/>
                    </a:lnL>
                    <a:lnR w="28575" cap="flat" cmpd="sng" algn="ctr">
                      <a:solidFill>
                        <a:schemeClr val="accent4"/>
                      </a:solidFill>
                      <a:prstDash val="solid"/>
                      <a:round/>
                      <a:headEnd type="none" w="med" len="med"/>
                      <a:tailEnd type="none" w="med" len="med"/>
                    </a:lnR>
                  </a:tcPr>
                </a:tc>
                <a:tc>
                  <a:txBody>
                    <a:bodyPr/>
                    <a:lstStyle/>
                    <a:p>
                      <a:pPr marL="0" algn="r" defTabSz="914400" rtl="1" eaLnBrk="1" latinLnBrk="0" hangingPunct="1"/>
                      <a:r>
                        <a:rPr lang="he-IL" sz="1400" b="0" i="0" kern="1200" dirty="0" err="1">
                          <a:solidFill>
                            <a:schemeClr val="tx1"/>
                          </a:solidFill>
                          <a:latin typeface="David" panose="020E0502060401010101" pitchFamily="34" charset="-79"/>
                          <a:ea typeface="+mn-ea"/>
                          <a:cs typeface="David" panose="020E0502060401010101" pitchFamily="34" charset="-79"/>
                        </a:rPr>
                        <a:t>לל"ש</a:t>
                      </a:r>
                      <a:endParaRPr lang="he-IL" sz="1400" b="0" i="0" kern="1200" dirty="0">
                        <a:solidFill>
                          <a:schemeClr val="tx1"/>
                        </a:solidFill>
                        <a:latin typeface="David" panose="020E0502060401010101" pitchFamily="34" charset="-79"/>
                        <a:ea typeface="+mn-ea"/>
                        <a:cs typeface="David" panose="020E0502060401010101" pitchFamily="34" charset="-79"/>
                      </a:endParaRPr>
                    </a:p>
                  </a:txBody>
                  <a:tcPr marL="36000" marR="36000" marT="36000" marB="36000" anchor="ctr">
                    <a:lnL w="28575" cap="flat" cmpd="sng" algn="ctr">
                      <a:solidFill>
                        <a:schemeClr val="accent4"/>
                      </a:solidFill>
                      <a:prstDash val="solid"/>
                      <a:round/>
                      <a:headEnd type="none" w="med" len="med"/>
                      <a:tailEnd type="none" w="med" len="med"/>
                    </a:lnL>
                  </a:tcPr>
                </a:tc>
                <a:extLst>
                  <a:ext uri="{0D108BD9-81ED-4DB2-BD59-A6C34878D82A}">
                    <a16:rowId xmlns:a16="http://schemas.microsoft.com/office/drawing/2014/main" val="3820858575"/>
                  </a:ext>
                </a:extLst>
              </a:tr>
              <a:tr h="284362">
                <a:tc>
                  <a:txBody>
                    <a:bodyPr/>
                    <a:lstStyle/>
                    <a:p>
                      <a:pPr marL="0" algn="ctr" defTabSz="914400" rtl="1" eaLnBrk="1" latinLnBrk="0" hangingPunct="1"/>
                      <a:r>
                        <a:rPr lang="he-IL" sz="1400" b="0" i="0" kern="1200" dirty="0">
                          <a:solidFill>
                            <a:schemeClr val="tx1"/>
                          </a:solidFill>
                          <a:latin typeface="David" panose="020E0502060401010101" pitchFamily="34" charset="-79"/>
                          <a:ea typeface="+mn-ea"/>
                          <a:cs typeface="David" panose="020E0502060401010101" pitchFamily="34" charset="-79"/>
                        </a:rPr>
                        <a:t>3</a:t>
                      </a:r>
                    </a:p>
                  </a:txBody>
                  <a:tcPr marL="36000" marR="36000" marT="36000" marB="36000" anchor="ctr"/>
                </a:tc>
                <a:tc>
                  <a:txBody>
                    <a:bodyPr/>
                    <a:lstStyle/>
                    <a:p>
                      <a:pPr marL="0" algn="r" defTabSz="914400" rtl="1" eaLnBrk="1" latinLnBrk="0" hangingPunct="1"/>
                      <a:r>
                        <a:rPr lang="he-IL" sz="1400" b="0" i="0" kern="1200" dirty="0">
                          <a:solidFill>
                            <a:schemeClr val="tx1"/>
                          </a:solidFill>
                          <a:latin typeface="David" panose="020E0502060401010101" pitchFamily="34" charset="-79"/>
                          <a:ea typeface="+mn-ea"/>
                          <a:cs typeface="David" panose="020E0502060401010101" pitchFamily="34" charset="-79"/>
                        </a:rPr>
                        <a:t>המפעל הציוני </a:t>
                      </a:r>
                      <a:r>
                        <a:rPr lang="he-IL" sz="1400" b="0" i="0" strike="sngStrike" kern="1200" baseline="0" dirty="0">
                          <a:solidFill>
                            <a:srgbClr val="FF0000"/>
                          </a:solidFill>
                          <a:latin typeface="David" panose="020E0502060401010101" pitchFamily="34" charset="-79"/>
                          <a:ea typeface="+mn-ea"/>
                          <a:cs typeface="David" panose="020E0502060401010101" pitchFamily="34" charset="-79"/>
                        </a:rPr>
                        <a:t>(</a:t>
                      </a:r>
                      <a:r>
                        <a:rPr lang="he-IL" sz="1400" b="0" i="0" strike="sngStrike" kern="1200" baseline="0" dirty="0" err="1">
                          <a:solidFill>
                            <a:srgbClr val="FF0000"/>
                          </a:solidFill>
                          <a:latin typeface="David" panose="020E0502060401010101" pitchFamily="34" charset="-79"/>
                          <a:ea typeface="+mn-ea"/>
                          <a:cs typeface="David" panose="020E0502060401010101" pitchFamily="34" charset="-79"/>
                        </a:rPr>
                        <a:t>גיאוג</a:t>
                      </a:r>
                      <a:r>
                        <a:rPr lang="he-IL" sz="1400" b="0" i="0" strike="sngStrike" kern="1200" baseline="0" dirty="0">
                          <a:solidFill>
                            <a:srgbClr val="FF0000"/>
                          </a:solidFill>
                          <a:latin typeface="David" panose="020E0502060401010101" pitchFamily="34" charset="-79"/>
                          <a:ea typeface="+mn-ea"/>
                          <a:cs typeface="David" panose="020E0502060401010101" pitchFamily="34" charset="-79"/>
                        </a:rPr>
                        <a:t>' הבטל"ם)</a:t>
                      </a:r>
                    </a:p>
                  </a:txBody>
                  <a:tcPr marL="36000" marR="36000" marT="36000" marB="36000" anchor="ctr"/>
                </a:tc>
                <a:tc>
                  <a:txBody>
                    <a:bodyPr/>
                    <a:lstStyle/>
                    <a:p>
                      <a:pPr marL="0" algn="ctr" defTabSz="914400" rtl="1" eaLnBrk="1" latinLnBrk="0" hangingPunct="1"/>
                      <a:r>
                        <a:rPr lang="he-IL" sz="1400" b="0" i="0" kern="1200" dirty="0">
                          <a:solidFill>
                            <a:schemeClr val="tx1"/>
                          </a:solidFill>
                          <a:latin typeface="David" panose="020E0502060401010101" pitchFamily="34" charset="-79"/>
                          <a:ea typeface="+mn-ea"/>
                          <a:cs typeface="David" panose="020E0502060401010101" pitchFamily="34" charset="-79"/>
                        </a:rPr>
                        <a:t>4 *</a:t>
                      </a:r>
                    </a:p>
                  </a:txBody>
                  <a:tcPr marL="36000" marR="36000" marT="36000" marB="36000" anchor="ctr"/>
                </a:tc>
                <a:tc>
                  <a:txBody>
                    <a:bodyPr/>
                    <a:lstStyle/>
                    <a:p>
                      <a:pPr marL="0" algn="ctr" defTabSz="914400" rtl="1" eaLnBrk="1" latinLnBrk="0" hangingPunct="1"/>
                      <a:r>
                        <a:rPr lang="he-IL" sz="1400" b="0" i="0" kern="1200" dirty="0">
                          <a:solidFill>
                            <a:schemeClr val="tx1"/>
                          </a:solidFill>
                          <a:latin typeface="David" panose="020E0502060401010101" pitchFamily="34" charset="-79"/>
                          <a:ea typeface="+mn-ea"/>
                          <a:cs typeface="David" panose="020E0502060401010101" pitchFamily="34" charset="-79"/>
                        </a:rPr>
                        <a:t>4*</a:t>
                      </a:r>
                    </a:p>
                  </a:txBody>
                  <a:tcPr marL="36000" marR="36000" marT="36000" marB="36000" anchor="ctr">
                    <a:lnR w="28575" cap="flat" cmpd="sng" algn="ctr">
                      <a:solidFill>
                        <a:schemeClr val="accent4"/>
                      </a:solidFill>
                      <a:prstDash val="solid"/>
                      <a:round/>
                      <a:headEnd type="none" w="med" len="med"/>
                      <a:tailEnd type="none" w="med" len="med"/>
                    </a:lnR>
                  </a:tcPr>
                </a:tc>
                <a:tc>
                  <a:txBody>
                    <a:bodyPr/>
                    <a:lstStyle/>
                    <a:p>
                      <a:pPr marL="0" algn="ctr" defTabSz="914400" rtl="1" eaLnBrk="1" latinLnBrk="0" hangingPunct="1"/>
                      <a:r>
                        <a:rPr lang="he-IL" sz="1400" b="1" i="0" kern="1200" dirty="0">
                          <a:solidFill>
                            <a:schemeClr val="tx1"/>
                          </a:solidFill>
                          <a:latin typeface="David" panose="020E0502060401010101" pitchFamily="34" charset="-79"/>
                          <a:ea typeface="+mn-ea"/>
                          <a:cs typeface="David" panose="020E0502060401010101" pitchFamily="34" charset="-79"/>
                        </a:rPr>
                        <a:t>4*</a:t>
                      </a:r>
                    </a:p>
                  </a:txBody>
                  <a:tcPr marL="36000" marR="36000" marT="36000" marB="36000" anchor="ctr">
                    <a:lnL w="28575" cap="flat" cmpd="sng" algn="ctr">
                      <a:solidFill>
                        <a:schemeClr val="accent4"/>
                      </a:solidFill>
                      <a:prstDash val="solid"/>
                      <a:round/>
                      <a:headEnd type="none" w="med" len="med"/>
                      <a:tailEnd type="none" w="med" len="med"/>
                    </a:lnL>
                    <a:lnR w="28575" cap="flat" cmpd="sng" algn="ctr">
                      <a:solidFill>
                        <a:schemeClr val="accent4"/>
                      </a:solidFill>
                      <a:prstDash val="solid"/>
                      <a:round/>
                      <a:headEnd type="none" w="med" len="med"/>
                      <a:tailEnd type="none" w="med" len="med"/>
                    </a:lnR>
                  </a:tcPr>
                </a:tc>
                <a:tc>
                  <a:txBody>
                    <a:bodyPr/>
                    <a:lstStyle/>
                    <a:p>
                      <a:pPr marL="0" algn="r" defTabSz="914400" rtl="1" eaLnBrk="1" latinLnBrk="0" hangingPunct="1"/>
                      <a:r>
                        <a:rPr lang="he-IL" sz="1400" b="0" i="0" kern="1200" dirty="0" err="1">
                          <a:solidFill>
                            <a:schemeClr val="tx1"/>
                          </a:solidFill>
                          <a:latin typeface="David" panose="020E0502060401010101" pitchFamily="34" charset="-79"/>
                          <a:ea typeface="+mn-ea"/>
                          <a:cs typeface="David" panose="020E0502060401010101" pitchFamily="34" charset="-79"/>
                        </a:rPr>
                        <a:t>לל"ש</a:t>
                      </a:r>
                      <a:endParaRPr lang="he-IL" sz="1400" b="0" i="0" kern="1200" dirty="0">
                        <a:solidFill>
                          <a:schemeClr val="tx1"/>
                        </a:solidFill>
                        <a:latin typeface="David" panose="020E0502060401010101" pitchFamily="34" charset="-79"/>
                        <a:ea typeface="+mn-ea"/>
                        <a:cs typeface="David" panose="020E0502060401010101" pitchFamily="34" charset="-79"/>
                      </a:endParaRPr>
                    </a:p>
                  </a:txBody>
                  <a:tcPr marL="36000" marR="36000" marT="36000" marB="36000" anchor="ctr">
                    <a:lnL w="28575" cap="flat" cmpd="sng" algn="ctr">
                      <a:solidFill>
                        <a:schemeClr val="accent4"/>
                      </a:solidFill>
                      <a:prstDash val="solid"/>
                      <a:round/>
                      <a:headEnd type="none" w="med" len="med"/>
                      <a:tailEnd type="none" w="med" len="med"/>
                    </a:lnL>
                  </a:tcPr>
                </a:tc>
                <a:extLst>
                  <a:ext uri="{0D108BD9-81ED-4DB2-BD59-A6C34878D82A}">
                    <a16:rowId xmlns:a16="http://schemas.microsoft.com/office/drawing/2014/main" val="3647460606"/>
                  </a:ext>
                </a:extLst>
              </a:tr>
              <a:tr h="285360">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1400" b="0" i="0" kern="1200" dirty="0">
                          <a:solidFill>
                            <a:schemeClr val="tx1"/>
                          </a:solidFill>
                          <a:latin typeface="David" panose="020E0502060401010101" pitchFamily="34" charset="-79"/>
                          <a:ea typeface="+mn-ea"/>
                          <a:cs typeface="David" panose="020E0502060401010101" pitchFamily="34" charset="-79"/>
                        </a:rPr>
                        <a:t>4</a:t>
                      </a:r>
                    </a:p>
                  </a:txBody>
                  <a:tcPr marL="36000" marR="36000" marT="36000" marB="36000" anchor="ct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400" b="0" i="0" kern="1200" dirty="0">
                          <a:solidFill>
                            <a:schemeClr val="tx1"/>
                          </a:solidFill>
                          <a:latin typeface="David" panose="020E0502060401010101" pitchFamily="34" charset="-79"/>
                          <a:ea typeface="+mn-ea"/>
                          <a:cs typeface="David" panose="020E0502060401010101" pitchFamily="34" charset="-79"/>
                        </a:rPr>
                        <a:t>סיורי </a:t>
                      </a:r>
                      <a:r>
                        <a:rPr lang="he-IL" sz="1400" b="0" i="0" kern="1200" dirty="0" err="1">
                          <a:solidFill>
                            <a:schemeClr val="tx1"/>
                          </a:solidFill>
                          <a:latin typeface="David" panose="020E0502060401010101" pitchFamily="34" charset="-79"/>
                          <a:ea typeface="+mn-ea"/>
                          <a:cs typeface="David" panose="020E0502060401010101" pitchFamily="34" charset="-79"/>
                        </a:rPr>
                        <a:t>בטל"ם</a:t>
                      </a:r>
                      <a:r>
                        <a:rPr lang="he-IL" sz="1400" b="0" i="0" kern="1200" dirty="0">
                          <a:solidFill>
                            <a:schemeClr val="tx1"/>
                          </a:solidFill>
                          <a:latin typeface="David" panose="020E0502060401010101" pitchFamily="34" charset="-79"/>
                          <a:ea typeface="+mn-ea"/>
                          <a:cs typeface="David" panose="020E0502060401010101" pitchFamily="34" charset="-79"/>
                        </a:rPr>
                        <a:t> </a:t>
                      </a:r>
                    </a:p>
                  </a:txBody>
                  <a:tcPr marL="36000" marR="36000" marT="36000" marB="36000" anchor="ct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1400" b="0" i="0" kern="1200" dirty="0">
                          <a:solidFill>
                            <a:schemeClr val="tx1"/>
                          </a:solidFill>
                          <a:latin typeface="David" panose="020E0502060401010101" pitchFamily="34" charset="-79"/>
                          <a:ea typeface="+mn-ea"/>
                          <a:cs typeface="David" panose="020E0502060401010101" pitchFamily="34" charset="-79"/>
                        </a:rPr>
                        <a:t>3 *</a:t>
                      </a:r>
                    </a:p>
                  </a:txBody>
                  <a:tcPr marL="36000" marR="36000" marT="36000" marB="36000" anchor="ct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1400" b="0" i="0" kern="1200" dirty="0">
                          <a:solidFill>
                            <a:schemeClr val="tx1"/>
                          </a:solidFill>
                          <a:latin typeface="David" panose="020E0502060401010101" pitchFamily="34" charset="-79"/>
                          <a:ea typeface="+mn-ea"/>
                          <a:cs typeface="David" panose="020E0502060401010101" pitchFamily="34" charset="-79"/>
                        </a:rPr>
                        <a:t>4*</a:t>
                      </a:r>
                    </a:p>
                  </a:txBody>
                  <a:tcPr marL="36000" marR="36000" marT="36000" marB="36000" anchor="ctr">
                    <a:lnR w="28575" cap="flat" cmpd="sng" algn="ctr">
                      <a:solidFill>
                        <a:schemeClr val="accent4"/>
                      </a:solidFill>
                      <a:prstDash val="solid"/>
                      <a:round/>
                      <a:headEnd type="none" w="med" len="med"/>
                      <a:tailEnd type="none" w="med" len="med"/>
                    </a:lnR>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1400" b="1" i="0" kern="1200" dirty="0">
                          <a:solidFill>
                            <a:schemeClr val="tx1"/>
                          </a:solidFill>
                          <a:latin typeface="David" panose="020E0502060401010101" pitchFamily="34" charset="-79"/>
                          <a:ea typeface="+mn-ea"/>
                          <a:cs typeface="David" panose="020E0502060401010101" pitchFamily="34" charset="-79"/>
                        </a:rPr>
                        <a:t>4*</a:t>
                      </a:r>
                    </a:p>
                  </a:txBody>
                  <a:tcPr marL="36000" marR="36000" marT="36000" marB="36000" anchor="ctr">
                    <a:lnL w="28575" cap="flat" cmpd="sng" algn="ctr">
                      <a:solidFill>
                        <a:schemeClr val="accent4"/>
                      </a:solidFill>
                      <a:prstDash val="solid"/>
                      <a:round/>
                      <a:headEnd type="none" w="med" len="med"/>
                      <a:tailEnd type="none" w="med" len="med"/>
                    </a:lnL>
                    <a:lnR w="28575" cap="flat" cmpd="sng" algn="ctr">
                      <a:solidFill>
                        <a:schemeClr val="accent4"/>
                      </a:solidFill>
                      <a:prstDash val="solid"/>
                      <a:round/>
                      <a:headEnd type="none" w="med" len="med"/>
                      <a:tailEnd type="none" w="med" len="med"/>
                    </a:lnR>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400" b="0" i="0" kern="1200" dirty="0">
                          <a:solidFill>
                            <a:schemeClr val="tx1"/>
                          </a:solidFill>
                          <a:latin typeface="David" panose="020E0502060401010101" pitchFamily="34" charset="-79"/>
                          <a:ea typeface="+mn-ea"/>
                          <a:cs typeface="David" panose="020E0502060401010101" pitchFamily="34" charset="-79"/>
                        </a:rPr>
                        <a:t>העלאת 1 נ"ז לשקף  את היקף הקורס</a:t>
                      </a:r>
                    </a:p>
                  </a:txBody>
                  <a:tcPr marL="36000" marR="36000" marT="36000" marB="36000" anchor="ctr">
                    <a:lnL w="28575" cap="flat" cmpd="sng" algn="ctr">
                      <a:solidFill>
                        <a:schemeClr val="accent4"/>
                      </a:solidFill>
                      <a:prstDash val="solid"/>
                      <a:round/>
                      <a:headEnd type="none" w="med" len="med"/>
                      <a:tailEnd type="none" w="med" len="med"/>
                    </a:lnL>
                  </a:tcPr>
                </a:tc>
                <a:extLst>
                  <a:ext uri="{0D108BD9-81ED-4DB2-BD59-A6C34878D82A}">
                    <a16:rowId xmlns:a16="http://schemas.microsoft.com/office/drawing/2014/main" val="1842309491"/>
                  </a:ext>
                </a:extLst>
              </a:tr>
              <a:tr h="285360">
                <a:tc>
                  <a:txBody>
                    <a:bodyPr/>
                    <a:lstStyle/>
                    <a:p>
                      <a:pPr marL="0" algn="ctr" defTabSz="914400" rtl="1" eaLnBrk="1" latinLnBrk="0" hangingPunct="1"/>
                      <a:r>
                        <a:rPr lang="he-IL" sz="1400" b="0" i="0" kern="1200" dirty="0">
                          <a:solidFill>
                            <a:schemeClr val="tx1"/>
                          </a:solidFill>
                          <a:latin typeface="David" panose="020E0502060401010101" pitchFamily="34" charset="-79"/>
                          <a:ea typeface="+mn-ea"/>
                          <a:cs typeface="David" panose="020E0502060401010101" pitchFamily="34" charset="-79"/>
                        </a:rPr>
                        <a:t>5</a:t>
                      </a:r>
                    </a:p>
                  </a:txBody>
                  <a:tcPr marL="36000" marR="36000" marT="36000" marB="36000" anchor="ctr"/>
                </a:tc>
                <a:tc>
                  <a:txBody>
                    <a:bodyPr/>
                    <a:lstStyle/>
                    <a:p>
                      <a:pPr marL="0" algn="r" defTabSz="914400" rtl="1" eaLnBrk="1" latinLnBrk="0" hangingPunct="1"/>
                      <a:r>
                        <a:rPr lang="he-IL" sz="1400" b="0" i="0" kern="1200" dirty="0">
                          <a:solidFill>
                            <a:schemeClr val="tx1"/>
                          </a:solidFill>
                          <a:latin typeface="David" panose="020E0502060401010101" pitchFamily="34" charset="-79"/>
                          <a:ea typeface="+mn-ea"/>
                          <a:cs typeface="David" panose="020E0502060401010101" pitchFamily="34" charset="-79"/>
                        </a:rPr>
                        <a:t>החברה הישראלית</a:t>
                      </a:r>
                    </a:p>
                  </a:txBody>
                  <a:tcPr marL="36000" marR="36000" marT="36000" marB="36000" anchor="ctr"/>
                </a:tc>
                <a:tc>
                  <a:txBody>
                    <a:bodyPr/>
                    <a:lstStyle/>
                    <a:p>
                      <a:pPr marL="0" algn="ctr" defTabSz="914400" rtl="1" eaLnBrk="1" latinLnBrk="0" hangingPunct="1"/>
                      <a:r>
                        <a:rPr lang="he-IL" sz="1400" b="0" i="0" kern="1200" dirty="0">
                          <a:solidFill>
                            <a:schemeClr val="tx1"/>
                          </a:solidFill>
                          <a:latin typeface="David" panose="020E0502060401010101" pitchFamily="34" charset="-79"/>
                          <a:ea typeface="+mn-ea"/>
                          <a:cs typeface="David" panose="020E0502060401010101" pitchFamily="34" charset="-79"/>
                        </a:rPr>
                        <a:t>4 **</a:t>
                      </a:r>
                    </a:p>
                  </a:txBody>
                  <a:tcPr marL="36000" marR="36000" marT="36000" marB="36000" anchor="ctr"/>
                </a:tc>
                <a:tc>
                  <a:txBody>
                    <a:bodyPr/>
                    <a:lstStyle/>
                    <a:p>
                      <a:pPr marL="0" algn="ctr" defTabSz="914400" rtl="1" eaLnBrk="1" latinLnBrk="0" hangingPunct="1"/>
                      <a:r>
                        <a:rPr lang="he-IL" sz="1400" b="0" i="0" kern="1200" dirty="0">
                          <a:solidFill>
                            <a:schemeClr val="tx1"/>
                          </a:solidFill>
                          <a:latin typeface="David" panose="020E0502060401010101" pitchFamily="34" charset="-79"/>
                          <a:ea typeface="+mn-ea"/>
                          <a:cs typeface="David" panose="020E0502060401010101" pitchFamily="34" charset="-79"/>
                        </a:rPr>
                        <a:t>4*</a:t>
                      </a:r>
                    </a:p>
                  </a:txBody>
                  <a:tcPr marL="36000" marR="36000" marT="36000" marB="36000" anchor="ctr">
                    <a:lnR w="28575" cap="flat" cmpd="sng" algn="ctr">
                      <a:solidFill>
                        <a:schemeClr val="accent4"/>
                      </a:solidFill>
                      <a:prstDash val="solid"/>
                      <a:round/>
                      <a:headEnd type="none" w="med" len="med"/>
                      <a:tailEnd type="none" w="med" len="med"/>
                    </a:lnR>
                  </a:tcPr>
                </a:tc>
                <a:tc>
                  <a:txBody>
                    <a:bodyPr/>
                    <a:lstStyle/>
                    <a:p>
                      <a:pPr marL="0" algn="ctr" defTabSz="914400" rtl="1" eaLnBrk="1" latinLnBrk="0" hangingPunct="1"/>
                      <a:r>
                        <a:rPr lang="he-IL" sz="1400" b="1" i="0" kern="1200" dirty="0">
                          <a:solidFill>
                            <a:srgbClr val="FF0000"/>
                          </a:solidFill>
                          <a:latin typeface="David" panose="020E0502060401010101" pitchFamily="34" charset="-79"/>
                          <a:ea typeface="+mn-ea"/>
                          <a:cs typeface="David" panose="020E0502060401010101" pitchFamily="34" charset="-79"/>
                        </a:rPr>
                        <a:t>0</a:t>
                      </a:r>
                      <a:r>
                        <a:rPr lang="en-US" sz="1400" b="1" i="0" kern="1200" dirty="0">
                          <a:solidFill>
                            <a:srgbClr val="FF0000"/>
                          </a:solidFill>
                          <a:latin typeface="David" panose="020E0502060401010101" pitchFamily="34" charset="-79"/>
                          <a:ea typeface="+mn-ea"/>
                          <a:cs typeface="David" panose="020E0502060401010101" pitchFamily="34" charset="-79"/>
                        </a:rPr>
                        <a:t>/</a:t>
                      </a:r>
                      <a:r>
                        <a:rPr lang="he-IL" sz="1400" b="1" i="0" kern="1200" dirty="0">
                          <a:solidFill>
                            <a:srgbClr val="FF0000"/>
                          </a:solidFill>
                          <a:latin typeface="David" panose="020E0502060401010101" pitchFamily="34" charset="-79"/>
                          <a:ea typeface="+mn-ea"/>
                          <a:cs typeface="David" panose="020E0502060401010101" pitchFamily="34" charset="-79"/>
                        </a:rPr>
                        <a:t>2</a:t>
                      </a:r>
                      <a:r>
                        <a:rPr lang="en-US" sz="1400" b="1" i="0" kern="1200" dirty="0">
                          <a:solidFill>
                            <a:srgbClr val="FF0000"/>
                          </a:solidFill>
                          <a:latin typeface="David" panose="020E0502060401010101" pitchFamily="34" charset="-79"/>
                          <a:ea typeface="+mn-ea"/>
                          <a:cs typeface="David" panose="020E0502060401010101" pitchFamily="34" charset="-79"/>
                        </a:rPr>
                        <a:t>/</a:t>
                      </a:r>
                      <a:r>
                        <a:rPr lang="he-IL" sz="1400" b="1" i="0" kern="1200" dirty="0">
                          <a:solidFill>
                            <a:srgbClr val="FF0000"/>
                          </a:solidFill>
                          <a:latin typeface="David" panose="020E0502060401010101" pitchFamily="34" charset="-79"/>
                          <a:ea typeface="+mn-ea"/>
                          <a:cs typeface="David" panose="020E0502060401010101" pitchFamily="34" charset="-79"/>
                        </a:rPr>
                        <a:t>4**</a:t>
                      </a:r>
                    </a:p>
                  </a:txBody>
                  <a:tcPr marL="36000" marR="36000" marT="36000" marB="36000" anchor="ctr">
                    <a:lnL w="28575" cap="flat" cmpd="sng" algn="ctr">
                      <a:solidFill>
                        <a:schemeClr val="accent4"/>
                      </a:solidFill>
                      <a:prstDash val="solid"/>
                      <a:round/>
                      <a:headEnd type="none" w="med" len="med"/>
                      <a:tailEnd type="none" w="med" len="med"/>
                    </a:lnL>
                    <a:lnR w="28575" cap="flat" cmpd="sng" algn="ctr">
                      <a:solidFill>
                        <a:schemeClr val="accent4"/>
                      </a:solidFill>
                      <a:prstDash val="solid"/>
                      <a:round/>
                      <a:headEnd type="none" w="med" len="med"/>
                      <a:tailEnd type="none" w="med" len="med"/>
                    </a:lnR>
                  </a:tcPr>
                </a:tc>
                <a:tc>
                  <a:txBody>
                    <a:bodyPr/>
                    <a:lstStyle/>
                    <a:p>
                      <a:pPr marL="0" algn="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גמישות והפחתת עומס דרך הורדת </a:t>
                      </a:r>
                      <a:r>
                        <a:rPr lang="he-IL" sz="1400" b="0" i="0" kern="1200" dirty="0" err="1">
                          <a:solidFill>
                            <a:schemeClr val="dk1"/>
                          </a:solidFill>
                          <a:latin typeface="David" panose="020E0502060401010101" pitchFamily="34" charset="-79"/>
                          <a:ea typeface="+mn-ea"/>
                          <a:cs typeface="David" panose="020E0502060401010101" pitchFamily="34" charset="-79"/>
                        </a:rPr>
                        <a:t>אקדום</a:t>
                      </a:r>
                      <a:r>
                        <a:rPr lang="en-US" sz="1400" b="0" i="0" kern="1200" dirty="0">
                          <a:solidFill>
                            <a:schemeClr val="dk1"/>
                          </a:solidFill>
                          <a:latin typeface="David" panose="020E0502060401010101" pitchFamily="34" charset="-79"/>
                          <a:ea typeface="+mn-ea"/>
                          <a:cs typeface="David" panose="020E0502060401010101" pitchFamily="34" charset="-79"/>
                        </a:rPr>
                        <a:t>/</a:t>
                      </a:r>
                      <a:r>
                        <a:rPr lang="he-IL" sz="1400" b="0" i="0" kern="1200" dirty="0">
                          <a:solidFill>
                            <a:schemeClr val="dk1"/>
                          </a:solidFill>
                          <a:latin typeface="David" panose="020E0502060401010101" pitchFamily="34" charset="-79"/>
                          <a:ea typeface="+mn-ea"/>
                          <a:cs typeface="David" panose="020E0502060401010101" pitchFamily="34" charset="-79"/>
                        </a:rPr>
                        <a:t> צמצום ל 2 נ"ז</a:t>
                      </a:r>
                    </a:p>
                  </a:txBody>
                  <a:tcPr marL="36000" marR="36000" marT="36000" marB="36000" anchor="ctr">
                    <a:lnL w="28575" cap="flat" cmpd="sng" algn="ctr">
                      <a:solidFill>
                        <a:schemeClr val="accent4"/>
                      </a:solidFill>
                      <a:prstDash val="solid"/>
                      <a:round/>
                      <a:headEnd type="none" w="med" len="med"/>
                      <a:tailEnd type="none" w="med" len="med"/>
                    </a:lnL>
                  </a:tcPr>
                </a:tc>
                <a:extLst>
                  <a:ext uri="{0D108BD9-81ED-4DB2-BD59-A6C34878D82A}">
                    <a16:rowId xmlns:a16="http://schemas.microsoft.com/office/drawing/2014/main" val="3030854883"/>
                  </a:ext>
                </a:extLst>
              </a:tr>
              <a:tr h="285360">
                <a:tc>
                  <a:txBody>
                    <a:bodyPr/>
                    <a:lstStyle/>
                    <a:p>
                      <a:pPr marL="0" algn="ctr" defTabSz="914400" rtl="1" eaLnBrk="1" latinLnBrk="0" hangingPunct="1"/>
                      <a:r>
                        <a:rPr lang="he-IL" sz="1400" b="0" i="0" kern="1200" dirty="0">
                          <a:solidFill>
                            <a:schemeClr val="tx1"/>
                          </a:solidFill>
                          <a:latin typeface="David" panose="020E0502060401010101" pitchFamily="34" charset="-79"/>
                          <a:ea typeface="+mn-ea"/>
                          <a:cs typeface="David" panose="020E0502060401010101" pitchFamily="34" charset="-79"/>
                        </a:rPr>
                        <a:t>6</a:t>
                      </a:r>
                    </a:p>
                  </a:txBody>
                  <a:tcPr marL="36000" marR="36000" marT="36000" marB="36000" anchor="ctr"/>
                </a:tc>
                <a:tc>
                  <a:txBody>
                    <a:bodyPr/>
                    <a:lstStyle/>
                    <a:p>
                      <a:pPr marL="0" algn="r" defTabSz="914400" rtl="1" eaLnBrk="1" latinLnBrk="0" hangingPunct="1"/>
                      <a:r>
                        <a:rPr lang="he-IL" sz="1400" b="0" i="0" kern="1200" dirty="0">
                          <a:solidFill>
                            <a:schemeClr val="tx1"/>
                          </a:solidFill>
                          <a:latin typeface="David" panose="020E0502060401010101" pitchFamily="34" charset="-79"/>
                          <a:ea typeface="+mn-ea"/>
                          <a:cs typeface="David" panose="020E0502060401010101" pitchFamily="34" charset="-79"/>
                        </a:rPr>
                        <a:t>כלכלת ישראל</a:t>
                      </a:r>
                    </a:p>
                  </a:txBody>
                  <a:tcPr marL="36000" marR="36000" marT="36000" marB="36000" anchor="ctr"/>
                </a:tc>
                <a:tc>
                  <a:txBody>
                    <a:bodyPr/>
                    <a:lstStyle/>
                    <a:p>
                      <a:pPr marL="0" algn="ctr" defTabSz="914400" rtl="1" eaLnBrk="1" latinLnBrk="0" hangingPunct="1"/>
                      <a:r>
                        <a:rPr lang="he-IL" sz="1400" b="0" i="0" kern="1200" dirty="0">
                          <a:solidFill>
                            <a:schemeClr val="tx1"/>
                          </a:solidFill>
                          <a:latin typeface="David" panose="020E0502060401010101" pitchFamily="34" charset="-79"/>
                          <a:ea typeface="+mn-ea"/>
                          <a:cs typeface="David" panose="020E0502060401010101" pitchFamily="34" charset="-79"/>
                        </a:rPr>
                        <a:t>2 **</a:t>
                      </a:r>
                    </a:p>
                  </a:txBody>
                  <a:tcPr marL="36000" marR="36000" marT="36000" marB="36000" anchor="ctr"/>
                </a:tc>
                <a:tc>
                  <a:txBody>
                    <a:bodyPr/>
                    <a:lstStyle/>
                    <a:p>
                      <a:pPr marL="0" algn="ctr" defTabSz="914400" rtl="1" eaLnBrk="1" latinLnBrk="0" hangingPunct="1"/>
                      <a:r>
                        <a:rPr lang="he-IL" sz="1400" b="0" i="0" kern="1200" dirty="0">
                          <a:solidFill>
                            <a:schemeClr val="tx1"/>
                          </a:solidFill>
                          <a:latin typeface="David" panose="020E0502060401010101" pitchFamily="34" charset="-79"/>
                          <a:ea typeface="+mn-ea"/>
                          <a:cs typeface="David" panose="020E0502060401010101" pitchFamily="34" charset="-79"/>
                        </a:rPr>
                        <a:t>2*</a:t>
                      </a:r>
                    </a:p>
                  </a:txBody>
                  <a:tcPr marL="36000" marR="36000" marT="36000" marB="36000" anchor="ctr">
                    <a:lnR w="28575" cap="flat" cmpd="sng" algn="ctr">
                      <a:solidFill>
                        <a:schemeClr val="accent4"/>
                      </a:solidFill>
                      <a:prstDash val="solid"/>
                      <a:round/>
                      <a:headEnd type="none" w="med" len="med"/>
                      <a:tailEnd type="none" w="med" len="med"/>
                    </a:lnR>
                  </a:tcPr>
                </a:tc>
                <a:tc>
                  <a:txBody>
                    <a:bodyPr/>
                    <a:lstStyle/>
                    <a:p>
                      <a:pPr marL="0" algn="ctr" defTabSz="914400" rtl="1" eaLnBrk="1" latinLnBrk="0" hangingPunct="1"/>
                      <a:r>
                        <a:rPr lang="he-IL" sz="1400" b="1" i="0" kern="1200" dirty="0">
                          <a:solidFill>
                            <a:srgbClr val="FF0000"/>
                          </a:solidFill>
                          <a:latin typeface="David" panose="020E0502060401010101" pitchFamily="34" charset="-79"/>
                          <a:ea typeface="+mn-ea"/>
                          <a:cs typeface="David" panose="020E0502060401010101" pitchFamily="34" charset="-79"/>
                        </a:rPr>
                        <a:t>2**</a:t>
                      </a:r>
                    </a:p>
                  </a:txBody>
                  <a:tcPr marL="36000" marR="36000" marT="36000" marB="36000" anchor="ctr">
                    <a:lnL w="28575" cap="flat" cmpd="sng" algn="ctr">
                      <a:solidFill>
                        <a:schemeClr val="accent4"/>
                      </a:solidFill>
                      <a:prstDash val="solid"/>
                      <a:round/>
                      <a:headEnd type="none" w="med" len="med"/>
                      <a:tailEnd type="none" w="med" len="med"/>
                    </a:lnL>
                    <a:lnR w="28575" cap="flat" cmpd="sng" algn="ctr">
                      <a:solidFill>
                        <a:schemeClr val="accent4"/>
                      </a:solidFill>
                      <a:prstDash val="solid"/>
                      <a:round/>
                      <a:headEnd type="none" w="med" len="med"/>
                      <a:tailEnd type="none" w="med" len="med"/>
                    </a:lnR>
                  </a:tcPr>
                </a:tc>
                <a:tc>
                  <a:txBody>
                    <a:bodyPr/>
                    <a:lstStyle/>
                    <a:p>
                      <a:pPr marL="0" algn="r" defTabSz="914400" rtl="1" eaLnBrk="1" latinLnBrk="0" hangingPunct="1"/>
                      <a:r>
                        <a:rPr lang="he-IL" sz="1400" b="0" i="0" kern="1200" dirty="0" err="1">
                          <a:solidFill>
                            <a:schemeClr val="tx1"/>
                          </a:solidFill>
                          <a:latin typeface="David" panose="020E0502060401010101" pitchFamily="34" charset="-79"/>
                          <a:ea typeface="+mn-ea"/>
                          <a:cs typeface="David" panose="020E0502060401010101" pitchFamily="34" charset="-79"/>
                        </a:rPr>
                        <a:t>לל"ש</a:t>
                      </a:r>
                      <a:endParaRPr lang="he-IL" sz="1400" b="0" i="0" kern="1200" dirty="0">
                        <a:solidFill>
                          <a:schemeClr val="tx1"/>
                        </a:solidFill>
                        <a:latin typeface="David" panose="020E0502060401010101" pitchFamily="34" charset="-79"/>
                        <a:ea typeface="+mn-ea"/>
                        <a:cs typeface="David" panose="020E0502060401010101" pitchFamily="34" charset="-79"/>
                      </a:endParaRPr>
                    </a:p>
                  </a:txBody>
                  <a:tcPr marL="36000" marR="36000" marT="36000" marB="36000" anchor="ctr">
                    <a:lnL w="28575" cap="flat" cmpd="sng" algn="ctr">
                      <a:solidFill>
                        <a:schemeClr val="accent4"/>
                      </a:solidFill>
                      <a:prstDash val="solid"/>
                      <a:round/>
                      <a:headEnd type="none" w="med" len="med"/>
                      <a:tailEnd type="none" w="med" len="med"/>
                    </a:lnL>
                  </a:tcPr>
                </a:tc>
                <a:extLst>
                  <a:ext uri="{0D108BD9-81ED-4DB2-BD59-A6C34878D82A}">
                    <a16:rowId xmlns:a16="http://schemas.microsoft.com/office/drawing/2014/main" val="2448175902"/>
                  </a:ext>
                </a:extLst>
              </a:tr>
              <a:tr h="284362">
                <a:tc>
                  <a:txBody>
                    <a:bodyPr/>
                    <a:lstStyle/>
                    <a:p>
                      <a:pPr marL="0" algn="ctr" defTabSz="914400" rtl="1" eaLnBrk="1" latinLnBrk="0" hangingPunct="1"/>
                      <a:r>
                        <a:rPr lang="he-IL" sz="1400" b="0" i="0" kern="1200" dirty="0">
                          <a:solidFill>
                            <a:schemeClr val="tx1"/>
                          </a:solidFill>
                          <a:latin typeface="David" panose="020E0502060401010101" pitchFamily="34" charset="-79"/>
                          <a:ea typeface="+mn-ea"/>
                          <a:cs typeface="David" panose="020E0502060401010101" pitchFamily="34" charset="-79"/>
                        </a:rPr>
                        <a:t>7</a:t>
                      </a:r>
                    </a:p>
                  </a:txBody>
                  <a:tcPr marL="36000" marR="36000" marT="36000" marB="36000" anchor="ctr"/>
                </a:tc>
                <a:tc>
                  <a:txBody>
                    <a:bodyPr/>
                    <a:lstStyle/>
                    <a:p>
                      <a:pPr marL="0" algn="r" defTabSz="914400" rtl="1" eaLnBrk="1" latinLnBrk="0" hangingPunct="1"/>
                      <a:r>
                        <a:rPr lang="he-IL" sz="1400" b="0" i="0" kern="1200" dirty="0">
                          <a:solidFill>
                            <a:schemeClr val="tx1"/>
                          </a:solidFill>
                          <a:latin typeface="David" panose="020E0502060401010101" pitchFamily="34" charset="-79"/>
                          <a:ea typeface="+mn-ea"/>
                          <a:cs typeface="David" panose="020E0502060401010101" pitchFamily="34" charset="-79"/>
                        </a:rPr>
                        <a:t>מדיניות חוץ</a:t>
                      </a:r>
                    </a:p>
                  </a:txBody>
                  <a:tcPr marL="36000" marR="36000" marT="36000" marB="36000" anchor="ctr"/>
                </a:tc>
                <a:tc>
                  <a:txBody>
                    <a:bodyPr/>
                    <a:lstStyle/>
                    <a:p>
                      <a:pPr marL="0" algn="ctr" defTabSz="914400" rtl="1" eaLnBrk="1" latinLnBrk="0" hangingPunct="1"/>
                      <a:r>
                        <a:rPr lang="he-IL" sz="1400" b="0" i="0" kern="1200" dirty="0">
                          <a:solidFill>
                            <a:schemeClr val="tx1"/>
                          </a:solidFill>
                          <a:latin typeface="David" panose="020E0502060401010101" pitchFamily="34" charset="-79"/>
                          <a:ea typeface="+mn-ea"/>
                          <a:cs typeface="David" panose="020E0502060401010101" pitchFamily="34" charset="-79"/>
                        </a:rPr>
                        <a:t>4 *</a:t>
                      </a:r>
                    </a:p>
                  </a:txBody>
                  <a:tcPr marL="36000" marR="36000" marT="36000" marB="36000" anchor="ctr"/>
                </a:tc>
                <a:tc>
                  <a:txBody>
                    <a:bodyPr/>
                    <a:lstStyle/>
                    <a:p>
                      <a:pPr marL="0" algn="ct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4*</a:t>
                      </a:r>
                    </a:p>
                  </a:txBody>
                  <a:tcPr marL="36000" marR="36000" marT="36000" marB="36000" anchor="ctr">
                    <a:lnR w="28575" cap="flat" cmpd="sng" algn="ctr">
                      <a:solidFill>
                        <a:schemeClr val="accent4"/>
                      </a:solidFill>
                      <a:prstDash val="solid"/>
                      <a:round/>
                      <a:headEnd type="none" w="med" len="med"/>
                      <a:tailEnd type="none" w="med" len="med"/>
                    </a:lnR>
                  </a:tcPr>
                </a:tc>
                <a:tc>
                  <a:txBody>
                    <a:bodyPr/>
                    <a:lstStyle/>
                    <a:p>
                      <a:pPr marL="0" algn="ctr" defTabSz="914400" rtl="1" eaLnBrk="1" latinLnBrk="0" hangingPunct="1"/>
                      <a:r>
                        <a:rPr lang="he-IL" sz="1400" b="1" i="0" kern="1200" dirty="0">
                          <a:solidFill>
                            <a:schemeClr val="dk1"/>
                          </a:solidFill>
                          <a:latin typeface="David" panose="020E0502060401010101" pitchFamily="34" charset="-79"/>
                          <a:ea typeface="+mn-ea"/>
                          <a:cs typeface="David" panose="020E0502060401010101" pitchFamily="34" charset="-79"/>
                        </a:rPr>
                        <a:t>4</a:t>
                      </a:r>
                      <a:r>
                        <a:rPr lang="en-US" sz="1400" b="1" i="0" kern="1200" dirty="0">
                          <a:solidFill>
                            <a:schemeClr val="dk1"/>
                          </a:solidFill>
                          <a:latin typeface="David" panose="020E0502060401010101" pitchFamily="34" charset="-79"/>
                          <a:ea typeface="+mn-ea"/>
                          <a:cs typeface="David" panose="020E0502060401010101" pitchFamily="34" charset="-79"/>
                        </a:rPr>
                        <a:t>/</a:t>
                      </a:r>
                      <a:r>
                        <a:rPr lang="he-IL" sz="1400" b="1" i="0" kern="1200" dirty="0">
                          <a:solidFill>
                            <a:schemeClr val="dk1"/>
                          </a:solidFill>
                          <a:latin typeface="David" panose="020E0502060401010101" pitchFamily="34" charset="-79"/>
                          <a:ea typeface="+mn-ea"/>
                          <a:cs typeface="David" panose="020E0502060401010101" pitchFamily="34" charset="-79"/>
                        </a:rPr>
                        <a:t>2*</a:t>
                      </a:r>
                    </a:p>
                  </a:txBody>
                  <a:tcPr marL="36000" marR="36000" marT="36000" marB="36000" anchor="ctr">
                    <a:lnL w="28575" cap="flat" cmpd="sng" algn="ctr">
                      <a:solidFill>
                        <a:schemeClr val="accent4"/>
                      </a:solidFill>
                      <a:prstDash val="solid"/>
                      <a:round/>
                      <a:headEnd type="none" w="med" len="med"/>
                      <a:tailEnd type="none" w="med" len="med"/>
                    </a:lnL>
                    <a:lnR w="28575" cap="flat" cmpd="sng" algn="ctr">
                      <a:solidFill>
                        <a:schemeClr val="accent4"/>
                      </a:solidFill>
                      <a:prstDash val="solid"/>
                      <a:round/>
                      <a:headEnd type="none" w="med" len="med"/>
                      <a:tailEnd type="none" w="med" len="med"/>
                    </a:lnR>
                  </a:tcPr>
                </a:tc>
                <a:tc>
                  <a:txBody>
                    <a:bodyPr/>
                    <a:lstStyle/>
                    <a:p>
                      <a:pPr marL="0" algn="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קורס מצומצם (תצורת סמינר?)</a:t>
                      </a:r>
                      <a:r>
                        <a:rPr lang="en-US" sz="1400" b="0" i="0" kern="1200" dirty="0">
                          <a:solidFill>
                            <a:schemeClr val="dk1"/>
                          </a:solidFill>
                          <a:latin typeface="David" panose="020E0502060401010101" pitchFamily="34" charset="-79"/>
                          <a:ea typeface="+mn-ea"/>
                          <a:cs typeface="David" panose="020E0502060401010101" pitchFamily="34" charset="-79"/>
                        </a:rPr>
                        <a:t>/</a:t>
                      </a:r>
                      <a:r>
                        <a:rPr lang="he-IL" sz="1400" b="0" i="0" kern="1200" dirty="0">
                          <a:solidFill>
                            <a:schemeClr val="dk1"/>
                          </a:solidFill>
                          <a:latin typeface="David" panose="020E0502060401010101" pitchFamily="34" charset="-79"/>
                          <a:ea typeface="+mn-ea"/>
                          <a:cs typeface="David" panose="020E0502060401010101" pitchFamily="34" charset="-79"/>
                        </a:rPr>
                        <a:t> חיבור לנאט"ו ושימור 4 נ"ז</a:t>
                      </a:r>
                    </a:p>
                  </a:txBody>
                  <a:tcPr marL="36000" marR="36000" marT="36000" marB="36000" anchor="ctr">
                    <a:lnL w="28575" cap="flat" cmpd="sng" algn="ctr">
                      <a:solidFill>
                        <a:schemeClr val="accent4"/>
                      </a:solidFill>
                      <a:prstDash val="solid"/>
                      <a:round/>
                      <a:headEnd type="none" w="med" len="med"/>
                      <a:tailEnd type="none" w="med" len="med"/>
                    </a:lnL>
                  </a:tcPr>
                </a:tc>
                <a:extLst>
                  <a:ext uri="{0D108BD9-81ED-4DB2-BD59-A6C34878D82A}">
                    <a16:rowId xmlns:a16="http://schemas.microsoft.com/office/drawing/2014/main" val="2898854307"/>
                  </a:ext>
                </a:extLst>
              </a:tr>
              <a:tr h="284362">
                <a:tc>
                  <a:txBody>
                    <a:bodyPr/>
                    <a:lstStyle/>
                    <a:p>
                      <a:pPr marL="0" algn="ctr" defTabSz="914400" rtl="1" eaLnBrk="1" latinLnBrk="0" hangingPunct="1"/>
                      <a:r>
                        <a:rPr lang="he-IL" sz="1400" b="0" i="0" kern="1200" dirty="0">
                          <a:solidFill>
                            <a:schemeClr val="tx1"/>
                          </a:solidFill>
                          <a:latin typeface="David" panose="020E0502060401010101" pitchFamily="34" charset="-79"/>
                          <a:ea typeface="+mn-ea"/>
                          <a:cs typeface="David" panose="020E0502060401010101" pitchFamily="34" charset="-79"/>
                        </a:rPr>
                        <a:t>8</a:t>
                      </a:r>
                    </a:p>
                  </a:txBody>
                  <a:tcPr marL="36000" marR="36000" marT="36000" marB="36000" anchor="ctr"/>
                </a:tc>
                <a:tc>
                  <a:txBody>
                    <a:bodyPr/>
                    <a:lstStyle/>
                    <a:p>
                      <a:pPr marL="0" algn="r" defTabSz="914400" rtl="1" eaLnBrk="1" latinLnBrk="0" hangingPunct="1"/>
                      <a:r>
                        <a:rPr lang="he-IL" sz="1400" b="0" i="0" kern="1200" dirty="0">
                          <a:solidFill>
                            <a:schemeClr val="tx1"/>
                          </a:solidFill>
                          <a:latin typeface="David" panose="020E0502060401010101" pitchFamily="34" charset="-79"/>
                          <a:ea typeface="+mn-ea"/>
                          <a:cs typeface="David" panose="020E0502060401010101" pitchFamily="34" charset="-79"/>
                        </a:rPr>
                        <a:t>משפט ציבורי</a:t>
                      </a:r>
                    </a:p>
                  </a:txBody>
                  <a:tcPr marL="36000" marR="36000" marT="36000" marB="36000" anchor="ctr"/>
                </a:tc>
                <a:tc>
                  <a:txBody>
                    <a:bodyPr/>
                    <a:lstStyle/>
                    <a:p>
                      <a:pPr marL="0" algn="ctr" defTabSz="914400" rtl="1" eaLnBrk="1" latinLnBrk="0" hangingPunct="1"/>
                      <a:r>
                        <a:rPr lang="he-IL" sz="1400" b="0" i="0" kern="1200" dirty="0">
                          <a:solidFill>
                            <a:schemeClr val="tx1"/>
                          </a:solidFill>
                          <a:latin typeface="David" panose="020E0502060401010101" pitchFamily="34" charset="-79"/>
                          <a:ea typeface="+mn-ea"/>
                          <a:cs typeface="David" panose="020E0502060401010101" pitchFamily="34" charset="-79"/>
                        </a:rPr>
                        <a:t>4 **</a:t>
                      </a:r>
                    </a:p>
                  </a:txBody>
                  <a:tcPr marL="36000" marR="36000" marT="36000" marB="36000" anchor="ctr"/>
                </a:tc>
                <a:tc>
                  <a:txBody>
                    <a:bodyPr/>
                    <a:lstStyle/>
                    <a:p>
                      <a:pPr marL="0" algn="ctr" defTabSz="914400" rtl="1" eaLnBrk="1" latinLnBrk="0" hangingPunct="1"/>
                      <a:r>
                        <a:rPr lang="he-IL" sz="1400" b="0" i="0" kern="1200" dirty="0">
                          <a:solidFill>
                            <a:schemeClr val="tx1"/>
                          </a:solidFill>
                          <a:latin typeface="David" panose="020E0502060401010101" pitchFamily="34" charset="-79"/>
                          <a:ea typeface="+mn-ea"/>
                          <a:cs typeface="David" panose="020E0502060401010101" pitchFamily="34" charset="-79"/>
                        </a:rPr>
                        <a:t>4*</a:t>
                      </a:r>
                    </a:p>
                  </a:txBody>
                  <a:tcPr marL="36000" marR="36000" marT="36000" marB="36000" anchor="ctr">
                    <a:lnR w="28575" cap="flat" cmpd="sng" algn="ctr">
                      <a:solidFill>
                        <a:schemeClr val="accent4"/>
                      </a:solidFill>
                      <a:prstDash val="solid"/>
                      <a:round/>
                      <a:headEnd type="none" w="med" len="med"/>
                      <a:tailEnd type="none" w="med" len="med"/>
                    </a:lnR>
                  </a:tcPr>
                </a:tc>
                <a:tc>
                  <a:txBody>
                    <a:bodyPr/>
                    <a:lstStyle/>
                    <a:p>
                      <a:pPr marL="0" algn="ctr" defTabSz="914400" rtl="1" eaLnBrk="1" latinLnBrk="0" hangingPunct="1"/>
                      <a:r>
                        <a:rPr lang="he-IL" sz="1400" b="1" i="0" kern="1200" dirty="0">
                          <a:solidFill>
                            <a:schemeClr val="tx1"/>
                          </a:solidFill>
                          <a:latin typeface="David" panose="020E0502060401010101" pitchFamily="34" charset="-79"/>
                          <a:ea typeface="+mn-ea"/>
                          <a:cs typeface="David" panose="020E0502060401010101" pitchFamily="34" charset="-79"/>
                        </a:rPr>
                        <a:t>4**</a:t>
                      </a:r>
                    </a:p>
                  </a:txBody>
                  <a:tcPr marL="36000" marR="36000" marT="36000" marB="36000" anchor="ctr">
                    <a:lnL w="28575" cap="flat" cmpd="sng" algn="ctr">
                      <a:solidFill>
                        <a:schemeClr val="accent4"/>
                      </a:solidFill>
                      <a:prstDash val="solid"/>
                      <a:round/>
                      <a:headEnd type="none" w="med" len="med"/>
                      <a:tailEnd type="none" w="med" len="med"/>
                    </a:lnL>
                    <a:lnR w="28575" cap="flat" cmpd="sng" algn="ctr">
                      <a:solidFill>
                        <a:schemeClr val="accent4"/>
                      </a:solidFill>
                      <a:prstDash val="solid"/>
                      <a:round/>
                      <a:headEnd type="none" w="med" len="med"/>
                      <a:tailEnd type="none" w="med" len="med"/>
                    </a:lnR>
                  </a:tcPr>
                </a:tc>
                <a:tc>
                  <a:txBody>
                    <a:bodyPr/>
                    <a:lstStyle/>
                    <a:p>
                      <a:pPr marL="0" algn="r" defTabSz="914400" rtl="1" eaLnBrk="1" latinLnBrk="0" hangingPunct="1"/>
                      <a:r>
                        <a:rPr lang="he-IL" sz="1400" b="0" i="0" kern="1200" dirty="0" err="1">
                          <a:solidFill>
                            <a:schemeClr val="dk1"/>
                          </a:solidFill>
                          <a:latin typeface="David" panose="020E0502060401010101" pitchFamily="34" charset="-79"/>
                          <a:ea typeface="+mn-ea"/>
                          <a:cs typeface="David" panose="020E0502060401010101" pitchFamily="34" charset="-79"/>
                        </a:rPr>
                        <a:t>לל"ש</a:t>
                      </a:r>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lnL w="28575" cap="flat" cmpd="sng" algn="ctr">
                      <a:solidFill>
                        <a:schemeClr val="accent4"/>
                      </a:solidFill>
                      <a:prstDash val="solid"/>
                      <a:round/>
                      <a:headEnd type="none" w="med" len="med"/>
                      <a:tailEnd type="none" w="med" len="med"/>
                    </a:lnL>
                  </a:tcPr>
                </a:tc>
                <a:extLst>
                  <a:ext uri="{0D108BD9-81ED-4DB2-BD59-A6C34878D82A}">
                    <a16:rowId xmlns:a16="http://schemas.microsoft.com/office/drawing/2014/main" val="565267174"/>
                  </a:ext>
                </a:extLst>
              </a:tr>
              <a:tr h="285360">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1400" b="0" i="0" kern="1200" dirty="0">
                          <a:solidFill>
                            <a:schemeClr val="tx1"/>
                          </a:solidFill>
                          <a:latin typeface="David" panose="020E0502060401010101" pitchFamily="34" charset="-79"/>
                          <a:ea typeface="+mn-ea"/>
                          <a:cs typeface="David" panose="020E0502060401010101" pitchFamily="34" charset="-79"/>
                        </a:rPr>
                        <a:t>9</a:t>
                      </a:r>
                    </a:p>
                  </a:txBody>
                  <a:tcPr marL="36000" marR="36000" marT="36000" marB="36000" anchor="ct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400" b="0" i="0" kern="1200" dirty="0">
                          <a:solidFill>
                            <a:schemeClr val="tx1"/>
                          </a:solidFill>
                          <a:latin typeface="David" panose="020E0502060401010101" pitchFamily="34" charset="-79"/>
                          <a:ea typeface="+mn-ea"/>
                          <a:cs typeface="David" panose="020E0502060401010101" pitchFamily="34" charset="-79"/>
                        </a:rPr>
                        <a:t>סיור מערב (ארה"ב)</a:t>
                      </a:r>
                    </a:p>
                  </a:txBody>
                  <a:tcPr marL="36000" marR="36000" marT="36000" marB="36000" anchor="ct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1400" b="0" i="0" kern="1200" dirty="0">
                          <a:solidFill>
                            <a:schemeClr val="tx1"/>
                          </a:solidFill>
                          <a:latin typeface="David" panose="020E0502060401010101" pitchFamily="34" charset="-79"/>
                          <a:ea typeface="+mn-ea"/>
                          <a:cs typeface="David" panose="020E0502060401010101" pitchFamily="34" charset="-79"/>
                        </a:rPr>
                        <a:t>3 *</a:t>
                      </a:r>
                    </a:p>
                  </a:txBody>
                  <a:tcPr marL="36000" marR="36000" marT="36000" marB="36000" anchor="ct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1400" b="0" i="0" kern="1200" dirty="0">
                          <a:solidFill>
                            <a:schemeClr val="tx1"/>
                          </a:solidFill>
                          <a:latin typeface="David" panose="020E0502060401010101" pitchFamily="34" charset="-79"/>
                          <a:ea typeface="+mn-ea"/>
                          <a:cs typeface="David" panose="020E0502060401010101" pitchFamily="34" charset="-79"/>
                        </a:rPr>
                        <a:t>3</a:t>
                      </a:r>
                      <a:r>
                        <a:rPr lang="en-US" sz="1400" b="0" i="0" kern="1200" dirty="0">
                          <a:solidFill>
                            <a:schemeClr val="tx1"/>
                          </a:solidFill>
                          <a:latin typeface="David" panose="020E0502060401010101" pitchFamily="34" charset="-79"/>
                          <a:ea typeface="+mn-ea"/>
                          <a:cs typeface="David" panose="020E0502060401010101" pitchFamily="34" charset="-79"/>
                        </a:rPr>
                        <a:t>/</a:t>
                      </a:r>
                      <a:r>
                        <a:rPr lang="he-IL" sz="1400" b="1" i="0" kern="1200" dirty="0">
                          <a:solidFill>
                            <a:schemeClr val="tx1"/>
                          </a:solidFill>
                          <a:latin typeface="David" panose="020E0502060401010101" pitchFamily="34" charset="-79"/>
                          <a:ea typeface="+mn-ea"/>
                          <a:cs typeface="David" panose="020E0502060401010101" pitchFamily="34" charset="-79"/>
                        </a:rPr>
                        <a:t>4</a:t>
                      </a:r>
                      <a:r>
                        <a:rPr lang="he-IL" sz="1400" b="0" i="0" kern="1200" dirty="0">
                          <a:solidFill>
                            <a:schemeClr val="tx1"/>
                          </a:solidFill>
                          <a:latin typeface="David" panose="020E0502060401010101" pitchFamily="34" charset="-79"/>
                          <a:ea typeface="+mn-ea"/>
                          <a:cs typeface="David" panose="020E0502060401010101" pitchFamily="34" charset="-79"/>
                        </a:rPr>
                        <a:t>*</a:t>
                      </a:r>
                    </a:p>
                  </a:txBody>
                  <a:tcPr marL="36000" marR="36000" marT="36000" marB="36000" anchor="ctr">
                    <a:lnR w="28575" cap="flat" cmpd="sng" algn="ctr">
                      <a:solidFill>
                        <a:schemeClr val="accent4"/>
                      </a:solidFill>
                      <a:prstDash val="solid"/>
                      <a:round/>
                      <a:headEnd type="none" w="med" len="med"/>
                      <a:tailEnd type="none" w="med" len="med"/>
                    </a:lnR>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1400" b="1" i="0" kern="1200" dirty="0">
                          <a:solidFill>
                            <a:schemeClr val="tx1"/>
                          </a:solidFill>
                          <a:latin typeface="David" panose="020E0502060401010101" pitchFamily="34" charset="-79"/>
                          <a:ea typeface="+mn-ea"/>
                          <a:cs typeface="David" panose="020E0502060401010101" pitchFamily="34" charset="-79"/>
                        </a:rPr>
                        <a:t>3*</a:t>
                      </a:r>
                    </a:p>
                  </a:txBody>
                  <a:tcPr marL="36000" marR="36000" marT="36000" marB="36000" anchor="ctr">
                    <a:lnL w="28575" cap="flat" cmpd="sng" algn="ctr">
                      <a:solidFill>
                        <a:schemeClr val="accent4"/>
                      </a:solidFill>
                      <a:prstDash val="solid"/>
                      <a:round/>
                      <a:headEnd type="none" w="med" len="med"/>
                      <a:tailEnd type="none" w="med" len="med"/>
                    </a:lnL>
                    <a:lnR w="28575" cap="flat" cmpd="sng" algn="ctr">
                      <a:solidFill>
                        <a:schemeClr val="accent4"/>
                      </a:solidFill>
                      <a:prstDash val="solid"/>
                      <a:round/>
                      <a:headEnd type="none" w="med" len="med"/>
                      <a:tailEnd type="none" w="med" len="med"/>
                    </a:lnR>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400" b="0" i="0" kern="1200" dirty="0" err="1">
                          <a:solidFill>
                            <a:schemeClr val="tx1"/>
                          </a:solidFill>
                          <a:latin typeface="David" panose="020E0502060401010101" pitchFamily="34" charset="-79"/>
                          <a:ea typeface="+mn-ea"/>
                          <a:cs typeface="David" panose="020E0502060401010101" pitchFamily="34" charset="-79"/>
                        </a:rPr>
                        <a:t>לל"ש</a:t>
                      </a:r>
                      <a:endParaRPr lang="he-IL" sz="1400" b="0" i="0" kern="1200" dirty="0">
                        <a:solidFill>
                          <a:schemeClr val="tx1"/>
                        </a:solidFill>
                        <a:latin typeface="David" panose="020E0502060401010101" pitchFamily="34" charset="-79"/>
                        <a:ea typeface="+mn-ea"/>
                        <a:cs typeface="David" panose="020E0502060401010101" pitchFamily="34" charset="-79"/>
                      </a:endParaRPr>
                    </a:p>
                  </a:txBody>
                  <a:tcPr marL="36000" marR="36000" marT="36000" marB="36000" anchor="ctr">
                    <a:lnL w="28575" cap="flat" cmpd="sng" algn="ctr">
                      <a:solidFill>
                        <a:schemeClr val="accent4"/>
                      </a:solidFill>
                      <a:prstDash val="solid"/>
                      <a:round/>
                      <a:headEnd type="none" w="med" len="med"/>
                      <a:tailEnd type="none" w="med" len="med"/>
                    </a:lnL>
                  </a:tcPr>
                </a:tc>
                <a:extLst>
                  <a:ext uri="{0D108BD9-81ED-4DB2-BD59-A6C34878D82A}">
                    <a16:rowId xmlns:a16="http://schemas.microsoft.com/office/drawing/2014/main" val="4001640543"/>
                  </a:ext>
                </a:extLst>
              </a:tr>
              <a:tr h="284362">
                <a:tc>
                  <a:txBody>
                    <a:bodyPr/>
                    <a:lstStyle/>
                    <a:p>
                      <a:pPr marL="0" algn="ctr" defTabSz="914400" rtl="1" eaLnBrk="1" latinLnBrk="0" hangingPunct="1"/>
                      <a:r>
                        <a:rPr lang="he-IL" sz="1400" b="0" i="0" kern="1200" dirty="0">
                          <a:solidFill>
                            <a:schemeClr val="tx1"/>
                          </a:solidFill>
                          <a:latin typeface="David" panose="020E0502060401010101" pitchFamily="34" charset="-79"/>
                          <a:ea typeface="+mn-ea"/>
                          <a:cs typeface="David" panose="020E0502060401010101" pitchFamily="34" charset="-79"/>
                        </a:rPr>
                        <a:t>10</a:t>
                      </a:r>
                    </a:p>
                  </a:txBody>
                  <a:tcPr marL="36000" marR="36000" marT="36000" marB="36000" anchor="ctr"/>
                </a:tc>
                <a:tc>
                  <a:txBody>
                    <a:bodyPr/>
                    <a:lstStyle/>
                    <a:p>
                      <a:pPr marL="0" algn="r" defTabSz="914400" rtl="1" eaLnBrk="1" latinLnBrk="0" hangingPunct="1"/>
                      <a:r>
                        <a:rPr lang="he-IL" sz="1400" b="0" i="0" kern="1200" dirty="0">
                          <a:solidFill>
                            <a:schemeClr val="tx1"/>
                          </a:solidFill>
                          <a:latin typeface="David" panose="020E0502060401010101" pitchFamily="34" charset="-79"/>
                          <a:ea typeface="+mn-ea"/>
                          <a:cs typeface="David" panose="020E0502060401010101" pitchFamily="34" charset="-79"/>
                        </a:rPr>
                        <a:t>חשיבה אסטרטגית</a:t>
                      </a:r>
                    </a:p>
                  </a:txBody>
                  <a:tcPr marL="36000" marR="36000" marT="36000" marB="36000" anchor="ctr"/>
                </a:tc>
                <a:tc>
                  <a:txBody>
                    <a:bodyPr/>
                    <a:lstStyle/>
                    <a:p>
                      <a:pPr marL="0" algn="ctr" defTabSz="914400" rtl="1" eaLnBrk="1" latinLnBrk="0" hangingPunct="1"/>
                      <a:r>
                        <a:rPr lang="he-IL" sz="1400" b="0" i="0" kern="1200" dirty="0">
                          <a:solidFill>
                            <a:schemeClr val="tx1"/>
                          </a:solidFill>
                          <a:latin typeface="David" panose="020E0502060401010101" pitchFamily="34" charset="-79"/>
                          <a:ea typeface="+mn-ea"/>
                          <a:cs typeface="David" panose="020E0502060401010101" pitchFamily="34" charset="-79"/>
                        </a:rPr>
                        <a:t>5 ***</a:t>
                      </a:r>
                    </a:p>
                  </a:txBody>
                  <a:tcPr marL="36000" marR="36000" marT="36000" marB="36000" anchor="ctr"/>
                </a:tc>
                <a:tc>
                  <a:txBody>
                    <a:bodyPr/>
                    <a:lstStyle/>
                    <a:p>
                      <a:pPr marL="0" algn="ct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4+2**</a:t>
                      </a:r>
                    </a:p>
                  </a:txBody>
                  <a:tcPr marL="36000" marR="36000" marT="36000" marB="36000" anchor="ctr">
                    <a:lnR w="28575" cap="flat" cmpd="sng" algn="ctr">
                      <a:solidFill>
                        <a:schemeClr val="accent4"/>
                      </a:solidFill>
                      <a:prstDash val="solid"/>
                      <a:round/>
                      <a:headEnd type="none" w="med" len="med"/>
                      <a:tailEnd type="none" w="med" len="med"/>
                    </a:lnR>
                  </a:tcPr>
                </a:tc>
                <a:tc>
                  <a:txBody>
                    <a:bodyPr/>
                    <a:lstStyle/>
                    <a:p>
                      <a:pPr marL="0" algn="ctr" defTabSz="914400" rtl="1" eaLnBrk="1" latinLnBrk="0" hangingPunct="1"/>
                      <a:r>
                        <a:rPr lang="he-IL" sz="1400" b="1" i="0" kern="1200" dirty="0">
                          <a:solidFill>
                            <a:schemeClr val="dk1"/>
                          </a:solidFill>
                          <a:latin typeface="David" panose="020E0502060401010101" pitchFamily="34" charset="-79"/>
                          <a:ea typeface="+mn-ea"/>
                          <a:cs typeface="David" panose="020E0502060401010101" pitchFamily="34" charset="-79"/>
                        </a:rPr>
                        <a:t>5***</a:t>
                      </a:r>
                    </a:p>
                  </a:txBody>
                  <a:tcPr marL="36000" marR="36000" marT="36000" marB="36000" anchor="ctr">
                    <a:lnL w="28575" cap="flat" cmpd="sng" algn="ctr">
                      <a:solidFill>
                        <a:schemeClr val="accent4"/>
                      </a:solidFill>
                      <a:prstDash val="solid"/>
                      <a:round/>
                      <a:headEnd type="none" w="med" len="med"/>
                      <a:tailEnd type="none" w="med" len="med"/>
                    </a:lnL>
                    <a:lnR w="28575" cap="flat" cmpd="sng" algn="ctr">
                      <a:solidFill>
                        <a:schemeClr val="accent4"/>
                      </a:solidFill>
                      <a:prstDash val="solid"/>
                      <a:round/>
                      <a:headEnd type="none" w="med" len="med"/>
                      <a:tailEnd type="none" w="med" len="med"/>
                    </a:lnR>
                  </a:tcPr>
                </a:tc>
                <a:tc>
                  <a:txBody>
                    <a:bodyPr/>
                    <a:lstStyle/>
                    <a:p>
                      <a:pPr marL="0" algn="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משולב עם התנסות 1#, סימולציה המדינית, התנסות 3#</a:t>
                      </a:r>
                    </a:p>
                  </a:txBody>
                  <a:tcPr marL="36000" marR="36000" marT="36000" marB="36000" anchor="ctr">
                    <a:lnL w="28575" cap="flat" cmpd="sng" algn="ctr">
                      <a:solidFill>
                        <a:schemeClr val="accent4"/>
                      </a:solidFill>
                      <a:prstDash val="solid"/>
                      <a:round/>
                      <a:headEnd type="none" w="med" len="med"/>
                      <a:tailEnd type="none" w="med" len="med"/>
                    </a:lnL>
                  </a:tcPr>
                </a:tc>
                <a:extLst>
                  <a:ext uri="{0D108BD9-81ED-4DB2-BD59-A6C34878D82A}">
                    <a16:rowId xmlns:a16="http://schemas.microsoft.com/office/drawing/2014/main" val="1583394426"/>
                  </a:ext>
                </a:extLst>
              </a:tr>
              <a:tr h="284362">
                <a:tc>
                  <a:txBody>
                    <a:bodyPr/>
                    <a:lstStyle/>
                    <a:p>
                      <a:pPr marL="0" algn="ctr" defTabSz="914400" rtl="1" eaLnBrk="1" latinLnBrk="0" hangingPunct="1"/>
                      <a:r>
                        <a:rPr lang="he-IL" sz="1400" b="0" i="0" kern="1200" dirty="0">
                          <a:solidFill>
                            <a:schemeClr val="tx1"/>
                          </a:solidFill>
                          <a:latin typeface="David" panose="020E0502060401010101" pitchFamily="34" charset="-79"/>
                          <a:ea typeface="+mn-ea"/>
                          <a:cs typeface="David" panose="020E0502060401010101" pitchFamily="34" charset="-79"/>
                        </a:rPr>
                        <a:t>11</a:t>
                      </a:r>
                    </a:p>
                  </a:txBody>
                  <a:tcPr marL="36000" marR="36000" marT="36000" marB="36000" anchor="ctr"/>
                </a:tc>
                <a:tc>
                  <a:txBody>
                    <a:bodyPr/>
                    <a:lstStyle/>
                    <a:p>
                      <a:pPr marL="0" algn="r" defTabSz="914400" rtl="1" eaLnBrk="1" latinLnBrk="0" hangingPunct="1"/>
                      <a:r>
                        <a:rPr lang="he-IL" sz="1400" b="0" i="0" kern="1200" dirty="0">
                          <a:solidFill>
                            <a:schemeClr val="tx1"/>
                          </a:solidFill>
                          <a:latin typeface="David" panose="020E0502060401010101" pitchFamily="34" charset="-79"/>
                          <a:ea typeface="+mn-ea"/>
                          <a:cs typeface="David" panose="020E0502060401010101" pitchFamily="34" charset="-79"/>
                        </a:rPr>
                        <a:t>סמינרים* 3</a:t>
                      </a:r>
                    </a:p>
                  </a:txBody>
                  <a:tcPr marL="36000" marR="36000" marT="36000" marB="36000" anchor="ctr"/>
                </a:tc>
                <a:tc>
                  <a:txBody>
                    <a:bodyPr/>
                    <a:lstStyle/>
                    <a:p>
                      <a:pPr marL="0" algn="ctr" defTabSz="914400" rtl="1" eaLnBrk="1" latinLnBrk="0" hangingPunct="1"/>
                      <a:r>
                        <a:rPr lang="he-IL" sz="1400" b="0" i="0" kern="1200" dirty="0">
                          <a:solidFill>
                            <a:schemeClr val="tx1"/>
                          </a:solidFill>
                          <a:latin typeface="David" panose="020E0502060401010101" pitchFamily="34" charset="-79"/>
                          <a:ea typeface="+mn-ea"/>
                          <a:cs typeface="David" panose="020E0502060401010101" pitchFamily="34" charset="-79"/>
                        </a:rPr>
                        <a:t>2 *</a:t>
                      </a:r>
                    </a:p>
                  </a:txBody>
                  <a:tcPr marL="36000" marR="36000" marT="36000" marB="36000" anchor="ctr"/>
                </a:tc>
                <a:tc>
                  <a:txBody>
                    <a:bodyPr/>
                    <a:lstStyle/>
                    <a:p>
                      <a:pPr marL="0" algn="ctr" defTabSz="914400" rtl="1" eaLnBrk="1" latinLnBrk="0" hangingPunct="1"/>
                      <a:r>
                        <a:rPr lang="he-IL" sz="1400" b="0" i="0" kern="1200" dirty="0">
                          <a:solidFill>
                            <a:schemeClr val="tx1"/>
                          </a:solidFill>
                          <a:latin typeface="David" panose="020E0502060401010101" pitchFamily="34" charset="-79"/>
                          <a:ea typeface="+mn-ea"/>
                          <a:cs typeface="David" panose="020E0502060401010101" pitchFamily="34" charset="-79"/>
                        </a:rPr>
                        <a:t>2*</a:t>
                      </a:r>
                    </a:p>
                  </a:txBody>
                  <a:tcPr marL="36000" marR="36000" marT="36000" marB="36000" anchor="ctr">
                    <a:lnR w="28575" cap="flat" cmpd="sng" algn="ctr">
                      <a:solidFill>
                        <a:schemeClr val="accent4"/>
                      </a:solidFill>
                      <a:prstDash val="solid"/>
                      <a:round/>
                      <a:headEnd type="none" w="med" len="med"/>
                      <a:tailEnd type="none" w="med" len="med"/>
                    </a:lnR>
                  </a:tcPr>
                </a:tc>
                <a:tc>
                  <a:txBody>
                    <a:bodyPr/>
                    <a:lstStyle/>
                    <a:p>
                      <a:pPr marL="0" algn="ctr" defTabSz="914400" rtl="1" eaLnBrk="1" latinLnBrk="0" hangingPunct="1"/>
                      <a:r>
                        <a:rPr lang="he-IL" sz="1400" b="1" i="0" kern="1200" dirty="0">
                          <a:solidFill>
                            <a:srgbClr val="FF0000"/>
                          </a:solidFill>
                          <a:latin typeface="David" panose="020E0502060401010101" pitchFamily="34" charset="-79"/>
                          <a:ea typeface="+mn-ea"/>
                          <a:cs typeface="David" panose="020E0502060401010101" pitchFamily="34" charset="-79"/>
                        </a:rPr>
                        <a:t>0</a:t>
                      </a:r>
                      <a:r>
                        <a:rPr lang="en-US" sz="1400" b="1" i="0" kern="1200" dirty="0">
                          <a:solidFill>
                            <a:srgbClr val="FF0000"/>
                          </a:solidFill>
                          <a:latin typeface="David" panose="020E0502060401010101" pitchFamily="34" charset="-79"/>
                          <a:ea typeface="+mn-ea"/>
                          <a:cs typeface="David" panose="020E0502060401010101" pitchFamily="34" charset="-79"/>
                        </a:rPr>
                        <a:t>/</a:t>
                      </a:r>
                      <a:r>
                        <a:rPr lang="he-IL" sz="1400" b="1" i="0" kern="1200" dirty="0">
                          <a:solidFill>
                            <a:srgbClr val="FF0000"/>
                          </a:solidFill>
                          <a:latin typeface="David" panose="020E0502060401010101" pitchFamily="34" charset="-79"/>
                          <a:ea typeface="+mn-ea"/>
                          <a:cs typeface="David" panose="020E0502060401010101" pitchFamily="34" charset="-79"/>
                        </a:rPr>
                        <a:t>2*</a:t>
                      </a:r>
                    </a:p>
                  </a:txBody>
                  <a:tcPr marL="36000" marR="36000" marT="36000" marB="36000" anchor="ctr">
                    <a:lnL w="28575" cap="flat" cmpd="sng" algn="ctr">
                      <a:solidFill>
                        <a:schemeClr val="accent4"/>
                      </a:solidFill>
                      <a:prstDash val="solid"/>
                      <a:round/>
                      <a:headEnd type="none" w="med" len="med"/>
                      <a:tailEnd type="none" w="med" len="med"/>
                    </a:lnL>
                    <a:lnR w="28575" cap="flat" cmpd="sng" algn="ctr">
                      <a:solidFill>
                        <a:schemeClr val="accent4"/>
                      </a:solidFill>
                      <a:prstDash val="solid"/>
                      <a:round/>
                      <a:headEnd type="none" w="med" len="med"/>
                      <a:tailEnd type="none" w="med" len="med"/>
                    </a:lnR>
                  </a:tcPr>
                </a:tc>
                <a:tc>
                  <a:txBody>
                    <a:bodyPr/>
                    <a:lstStyle/>
                    <a:p>
                      <a:pPr marL="0" algn="r" defTabSz="914400" rtl="1" eaLnBrk="1" latinLnBrk="0" hangingPunct="1"/>
                      <a:r>
                        <a:rPr lang="he-IL" sz="1400" b="0" i="0" kern="1200" dirty="0">
                          <a:solidFill>
                            <a:schemeClr val="tx1"/>
                          </a:solidFill>
                          <a:latin typeface="David" panose="020E0502060401010101" pitchFamily="34" charset="-79"/>
                          <a:ea typeface="+mn-ea"/>
                          <a:cs typeface="David" panose="020E0502060401010101" pitchFamily="34" charset="-79"/>
                        </a:rPr>
                        <a:t>בחינת נ"ז (עומס סוף שנה), מטלה- רשות לבעלי פטור?</a:t>
                      </a:r>
                    </a:p>
                  </a:txBody>
                  <a:tcPr marL="36000" marR="36000" marT="36000" marB="36000" anchor="ctr">
                    <a:lnL w="28575" cap="flat" cmpd="sng" algn="ctr">
                      <a:solidFill>
                        <a:schemeClr val="accent4"/>
                      </a:solidFill>
                      <a:prstDash val="solid"/>
                      <a:round/>
                      <a:headEnd type="none" w="med" len="med"/>
                      <a:tailEnd type="none" w="med" len="med"/>
                    </a:lnL>
                  </a:tcPr>
                </a:tc>
                <a:extLst>
                  <a:ext uri="{0D108BD9-81ED-4DB2-BD59-A6C34878D82A}">
                    <a16:rowId xmlns:a16="http://schemas.microsoft.com/office/drawing/2014/main" val="2680230684"/>
                  </a:ext>
                </a:extLst>
              </a:tr>
              <a:tr h="284362">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1400" b="0" i="0" kern="1200" dirty="0">
                          <a:solidFill>
                            <a:schemeClr val="tx1"/>
                          </a:solidFill>
                          <a:latin typeface="David" panose="020E0502060401010101" pitchFamily="34" charset="-79"/>
                          <a:ea typeface="+mn-ea"/>
                          <a:cs typeface="David" panose="020E0502060401010101" pitchFamily="34" charset="-79"/>
                        </a:rPr>
                        <a:t>12</a:t>
                      </a:r>
                    </a:p>
                  </a:txBody>
                  <a:tcPr marL="36000" marR="36000" marT="36000" marB="36000" anchor="ctr">
                    <a:lnB w="12700" cap="flat" cmpd="sng" algn="ctr">
                      <a:solidFill>
                        <a:schemeClr val="accent2"/>
                      </a:solidFill>
                      <a:prstDash val="solid"/>
                      <a:round/>
                      <a:headEnd type="none" w="med" len="med"/>
                      <a:tailEnd type="none" w="med" len="med"/>
                    </a:lnB>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400" b="0" i="0" kern="1200" dirty="0">
                          <a:solidFill>
                            <a:schemeClr val="tx1"/>
                          </a:solidFill>
                          <a:latin typeface="David" panose="020E0502060401010101" pitchFamily="34" charset="-79"/>
                          <a:ea typeface="+mn-ea"/>
                          <a:cs typeface="David" panose="020E0502060401010101" pitchFamily="34" charset="-79"/>
                        </a:rPr>
                        <a:t>אשכול בכירות</a:t>
                      </a:r>
                    </a:p>
                  </a:txBody>
                  <a:tcPr marL="36000" marR="36000" marT="36000" marB="36000" anchor="ctr">
                    <a:lnB w="12700" cap="flat" cmpd="sng" algn="ctr">
                      <a:solidFill>
                        <a:schemeClr val="accent2"/>
                      </a:solidFill>
                      <a:prstDash val="solid"/>
                      <a:round/>
                      <a:headEnd type="none" w="med" len="med"/>
                      <a:tailEnd type="none" w="med" len="med"/>
                    </a:lnB>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1400" b="0" i="0" kern="1200" dirty="0">
                          <a:solidFill>
                            <a:schemeClr val="tx1"/>
                          </a:solidFill>
                          <a:latin typeface="David" panose="020E0502060401010101" pitchFamily="34" charset="-79"/>
                          <a:ea typeface="+mn-ea"/>
                          <a:cs typeface="David" panose="020E0502060401010101" pitchFamily="34" charset="-79"/>
                        </a:rPr>
                        <a:t>4</a:t>
                      </a:r>
                    </a:p>
                  </a:txBody>
                  <a:tcPr marL="36000" marR="36000" marT="36000" marB="36000" anchor="ctr">
                    <a:lnB w="12700" cap="flat" cmpd="sng" algn="ctr">
                      <a:solidFill>
                        <a:schemeClr val="accent2"/>
                      </a:solidFill>
                      <a:prstDash val="solid"/>
                      <a:round/>
                      <a:headEnd type="none" w="med" len="med"/>
                      <a:tailEnd type="none" w="med" len="med"/>
                    </a:lnB>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1400" b="0" i="0" kern="1200" dirty="0">
                          <a:solidFill>
                            <a:schemeClr val="dk1"/>
                          </a:solidFill>
                          <a:latin typeface="David" panose="020E0502060401010101" pitchFamily="34" charset="-79"/>
                          <a:ea typeface="+mn-ea"/>
                          <a:cs typeface="David" panose="020E0502060401010101" pitchFamily="34" charset="-79"/>
                        </a:rPr>
                        <a:t>4</a:t>
                      </a:r>
                    </a:p>
                  </a:txBody>
                  <a:tcPr marL="36000" marR="36000" marT="36000" marB="36000" anchor="ctr">
                    <a:lnR w="28575" cap="flat" cmpd="sng" algn="ctr">
                      <a:solidFill>
                        <a:schemeClr val="accent4"/>
                      </a:solidFill>
                      <a:prstDash val="solid"/>
                      <a:round/>
                      <a:headEnd type="none" w="med" len="med"/>
                      <a:tailEnd type="none" w="med" len="med"/>
                    </a:lnR>
                    <a:lnB w="12700" cap="flat" cmpd="sng" algn="ctr">
                      <a:solidFill>
                        <a:schemeClr val="accent2"/>
                      </a:solidFill>
                      <a:prstDash val="solid"/>
                      <a:round/>
                      <a:headEnd type="none" w="med" len="med"/>
                      <a:tailEnd type="none" w="med" len="med"/>
                    </a:lnB>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1400" b="1" i="0" kern="1200" dirty="0">
                          <a:solidFill>
                            <a:schemeClr val="dk1"/>
                          </a:solidFill>
                          <a:latin typeface="David" panose="020E0502060401010101" pitchFamily="34" charset="-79"/>
                          <a:ea typeface="+mn-ea"/>
                          <a:cs typeface="David" panose="020E0502060401010101" pitchFamily="34" charset="-79"/>
                        </a:rPr>
                        <a:t>0</a:t>
                      </a:r>
                    </a:p>
                  </a:txBody>
                  <a:tcPr marL="36000" marR="36000" marT="36000" marB="36000" anchor="ctr">
                    <a:lnL w="28575" cap="flat" cmpd="sng" algn="ctr">
                      <a:solidFill>
                        <a:schemeClr val="accent4"/>
                      </a:solidFill>
                      <a:prstDash val="solid"/>
                      <a:round/>
                      <a:headEnd type="none" w="med" len="med"/>
                      <a:tailEnd type="none" w="med" len="med"/>
                    </a:lnL>
                    <a:lnR w="28575" cap="flat" cmpd="sng" algn="ctr">
                      <a:solidFill>
                        <a:schemeClr val="accent4"/>
                      </a:solidFill>
                      <a:prstDash val="solid"/>
                      <a:round/>
                      <a:headEnd type="none" w="med" len="med"/>
                      <a:tailEnd type="none" w="med" len="med"/>
                    </a:lnR>
                    <a:lnB w="12700" cap="flat" cmpd="sng" algn="ctr">
                      <a:solidFill>
                        <a:schemeClr val="accent2"/>
                      </a:solidFill>
                      <a:prstDash val="solid"/>
                      <a:round/>
                      <a:headEnd type="none" w="med" len="med"/>
                      <a:tailEnd type="none" w="med" len="med"/>
                    </a:lnB>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400" b="0" i="0" kern="1200" dirty="0">
                          <a:solidFill>
                            <a:schemeClr val="dk1"/>
                          </a:solidFill>
                          <a:latin typeface="David" panose="020E0502060401010101" pitchFamily="34" charset="-79"/>
                          <a:ea typeface="+mn-ea"/>
                          <a:cs typeface="David" panose="020E0502060401010101" pitchFamily="34" charset="-79"/>
                        </a:rPr>
                        <a:t>קורס </a:t>
                      </a:r>
                      <a:r>
                        <a:rPr lang="he-IL" sz="1400" b="1" i="0" kern="1200" dirty="0">
                          <a:solidFill>
                            <a:schemeClr val="dk1"/>
                          </a:solidFill>
                          <a:latin typeface="David" panose="020E0502060401010101" pitchFamily="34" charset="-79"/>
                          <a:ea typeface="+mn-ea"/>
                          <a:cs typeface="David" panose="020E0502060401010101" pitchFamily="34" charset="-79"/>
                        </a:rPr>
                        <a:t>ללא נ"ז </a:t>
                      </a:r>
                      <a:r>
                        <a:rPr lang="he-IL" sz="1400" b="0" i="0" kern="1200" dirty="0">
                          <a:solidFill>
                            <a:schemeClr val="dk1"/>
                          </a:solidFill>
                          <a:latin typeface="David" panose="020E0502060401010101" pitchFamily="34" charset="-79"/>
                          <a:ea typeface="+mn-ea"/>
                          <a:cs typeface="David" panose="020E0502060401010101" pitchFamily="34" charset="-79"/>
                        </a:rPr>
                        <a:t>עם גמישות במימוש (מנהיגות והובלת שינוי)</a:t>
                      </a:r>
                    </a:p>
                  </a:txBody>
                  <a:tcPr marL="36000" marR="36000" marT="36000" marB="36000" anchor="ctr">
                    <a:lnL w="28575" cap="flat" cmpd="sng" algn="ctr">
                      <a:solidFill>
                        <a:schemeClr val="accent4"/>
                      </a:solidFill>
                      <a:prstDash val="solid"/>
                      <a:round/>
                      <a:headEnd type="none" w="med" len="med"/>
                      <a:tailEnd type="none" w="med" len="med"/>
                    </a:lnL>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628137300"/>
                  </a:ext>
                </a:extLst>
              </a:tr>
              <a:tr h="345109">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1400" b="0" i="0" kern="1200" dirty="0">
                          <a:solidFill>
                            <a:schemeClr val="bg1">
                              <a:lumMod val="50000"/>
                            </a:schemeClr>
                          </a:solidFill>
                          <a:latin typeface="David" panose="020E0502060401010101" pitchFamily="34" charset="-79"/>
                          <a:ea typeface="+mn-ea"/>
                          <a:cs typeface="David" panose="020E0502060401010101" pitchFamily="34" charset="-79"/>
                        </a:rPr>
                        <a:t>13</a:t>
                      </a:r>
                    </a:p>
                  </a:txBody>
                  <a:tcPr marL="36000" marR="36000" marT="36000" marB="3600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400" b="0" i="0" kern="1200" dirty="0">
                          <a:solidFill>
                            <a:schemeClr val="bg1">
                              <a:lumMod val="50000"/>
                            </a:schemeClr>
                          </a:solidFill>
                          <a:latin typeface="David" panose="020E0502060401010101" pitchFamily="34" charset="-79"/>
                          <a:ea typeface="+mn-ea"/>
                          <a:cs typeface="David" panose="020E0502060401010101" pitchFamily="34" charset="-79"/>
                        </a:rPr>
                        <a:t>מודיעין (לא אקדמי)</a:t>
                      </a:r>
                    </a:p>
                  </a:txBody>
                  <a:tcPr marL="36000" marR="36000" marT="36000" marB="3600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1400" b="0" i="0" kern="1200" dirty="0">
                          <a:solidFill>
                            <a:schemeClr val="bg1">
                              <a:lumMod val="50000"/>
                            </a:schemeClr>
                          </a:solidFill>
                          <a:latin typeface="David" panose="020E0502060401010101" pitchFamily="34" charset="-79"/>
                          <a:ea typeface="+mn-ea"/>
                          <a:cs typeface="David" panose="020E0502060401010101" pitchFamily="34" charset="-79"/>
                        </a:rPr>
                        <a:t>0 -</a:t>
                      </a:r>
                    </a:p>
                  </a:txBody>
                  <a:tcPr marL="36000" marR="36000" marT="36000" marB="3600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1400" b="0" i="0" kern="1200" dirty="0">
                          <a:solidFill>
                            <a:schemeClr val="bg1">
                              <a:lumMod val="50000"/>
                            </a:schemeClr>
                          </a:solidFill>
                          <a:latin typeface="David" panose="020E0502060401010101" pitchFamily="34" charset="-79"/>
                          <a:ea typeface="+mn-ea"/>
                          <a:cs typeface="David" panose="020E0502060401010101" pitchFamily="34" charset="-79"/>
                        </a:rPr>
                        <a:t>0*</a:t>
                      </a:r>
                    </a:p>
                  </a:txBody>
                  <a:tcPr marL="36000" marR="36000" marT="36000" marB="36000" anchor="ctr">
                    <a:lnR w="28575" cap="flat" cmpd="sng" algn="ctr">
                      <a:solidFill>
                        <a:schemeClr val="accent4"/>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1400" b="1" i="0" kern="1200" dirty="0">
                          <a:solidFill>
                            <a:schemeClr val="bg1">
                              <a:lumMod val="50000"/>
                            </a:schemeClr>
                          </a:solidFill>
                          <a:latin typeface="David" panose="020E0502060401010101" pitchFamily="34" charset="-79"/>
                          <a:ea typeface="+mn-ea"/>
                          <a:cs typeface="David" panose="020E0502060401010101" pitchFamily="34" charset="-79"/>
                        </a:rPr>
                        <a:t>-</a:t>
                      </a:r>
                    </a:p>
                  </a:txBody>
                  <a:tcPr marL="36000" marR="36000" marT="36000" marB="36000" anchor="ctr">
                    <a:lnL w="28575" cap="flat" cmpd="sng" algn="ctr">
                      <a:solidFill>
                        <a:schemeClr val="accent4"/>
                      </a:solidFill>
                      <a:prstDash val="solid"/>
                      <a:round/>
                      <a:headEnd type="none" w="med" len="med"/>
                      <a:tailEnd type="none" w="med" len="med"/>
                    </a:lnL>
                    <a:lnR w="28575" cap="flat" cmpd="sng" algn="ctr">
                      <a:solidFill>
                        <a:schemeClr val="accent4"/>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r>
                        <a:rPr lang="he-IL" sz="1400" b="0" i="0" kern="1200" dirty="0">
                          <a:solidFill>
                            <a:schemeClr val="bg1">
                              <a:lumMod val="50000"/>
                            </a:schemeClr>
                          </a:solidFill>
                          <a:latin typeface="David" panose="020E0502060401010101" pitchFamily="34" charset="-79"/>
                          <a:ea typeface="+mn-ea"/>
                          <a:cs typeface="David" panose="020E0502060401010101" pitchFamily="34" charset="-79"/>
                        </a:rPr>
                        <a:t>ביטול הקורס </a:t>
                      </a:r>
                    </a:p>
                  </a:txBody>
                  <a:tcPr marL="36000" marR="36000" marT="36000" marB="36000" anchor="ctr">
                    <a:lnL w="28575" cap="flat" cmpd="sng" algn="ctr">
                      <a:solidFill>
                        <a:schemeClr val="accent4"/>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674847597"/>
                  </a:ext>
                </a:extLst>
              </a:tr>
              <a:tr h="284362">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1400" b="0" i="0" kern="1200" dirty="0">
                          <a:solidFill>
                            <a:schemeClr val="tx1"/>
                          </a:solidFill>
                          <a:latin typeface="David" panose="020E0502060401010101" pitchFamily="34" charset="-79"/>
                          <a:ea typeface="+mn-ea"/>
                          <a:cs typeface="David" panose="020E0502060401010101" pitchFamily="34" charset="-79"/>
                        </a:rPr>
                        <a:t>14</a:t>
                      </a:r>
                    </a:p>
                  </a:txBody>
                  <a:tcPr marL="36000" marR="36000" marT="36000" marB="36000" anchor="ctr">
                    <a:lnT w="12700" cap="flat" cmpd="sng" algn="ctr">
                      <a:solidFill>
                        <a:schemeClr val="accent2"/>
                      </a:solidFill>
                      <a:prstDash val="solid"/>
                      <a:round/>
                      <a:headEnd type="none" w="med" len="med"/>
                      <a:tailEnd type="none" w="med" len="med"/>
                    </a:lnT>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400" b="0" i="0" kern="1200" dirty="0">
                          <a:solidFill>
                            <a:srgbClr val="FF0000"/>
                          </a:solidFill>
                          <a:latin typeface="David" panose="020E0502060401010101" pitchFamily="34" charset="-79"/>
                          <a:ea typeface="+mn-ea"/>
                          <a:cs typeface="David" panose="020E0502060401010101" pitchFamily="34" charset="-79"/>
                        </a:rPr>
                        <a:t>סיור מזרח (רוסיה ועוד)</a:t>
                      </a:r>
                    </a:p>
                  </a:txBody>
                  <a:tcPr marL="36000" marR="36000" marT="36000" marB="36000" anchor="ctr">
                    <a:lnT w="12700" cap="flat" cmpd="sng" algn="ctr">
                      <a:solidFill>
                        <a:schemeClr val="accent2"/>
                      </a:solidFill>
                      <a:prstDash val="solid"/>
                      <a:round/>
                      <a:headEnd type="none" w="med" len="med"/>
                      <a:tailEnd type="none" w="med" len="med"/>
                    </a:lnT>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1400" b="0" i="0" kern="1200" dirty="0">
                          <a:solidFill>
                            <a:schemeClr val="tx1"/>
                          </a:solidFill>
                          <a:latin typeface="David" panose="020E0502060401010101" pitchFamily="34" charset="-79"/>
                          <a:ea typeface="+mn-ea"/>
                          <a:cs typeface="David" panose="020E0502060401010101" pitchFamily="34" charset="-79"/>
                        </a:rPr>
                        <a:t>0 </a:t>
                      </a:r>
                    </a:p>
                  </a:txBody>
                  <a:tcPr marL="36000" marR="36000" marT="36000" marB="36000" anchor="ctr">
                    <a:lnT w="12700" cap="flat" cmpd="sng" algn="ctr">
                      <a:solidFill>
                        <a:schemeClr val="accent2"/>
                      </a:solidFill>
                      <a:prstDash val="solid"/>
                      <a:round/>
                      <a:headEnd type="none" w="med" len="med"/>
                      <a:tailEnd type="none" w="med" len="med"/>
                    </a:lnT>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1400" b="0" i="0" kern="1200" dirty="0">
                          <a:solidFill>
                            <a:schemeClr val="tx1"/>
                          </a:solidFill>
                          <a:latin typeface="David" panose="020E0502060401010101" pitchFamily="34" charset="-79"/>
                          <a:ea typeface="+mn-ea"/>
                          <a:cs typeface="David" panose="020E0502060401010101" pitchFamily="34" charset="-79"/>
                        </a:rPr>
                        <a:t>3*</a:t>
                      </a:r>
                    </a:p>
                  </a:txBody>
                  <a:tcPr marL="36000" marR="36000" marT="36000" marB="36000" anchor="ctr">
                    <a:lnR w="28575" cap="flat" cmpd="sng" algn="ctr">
                      <a:solidFill>
                        <a:schemeClr val="accent4"/>
                      </a:solidFill>
                      <a:prstDash val="solid"/>
                      <a:round/>
                      <a:headEnd type="none" w="med" len="med"/>
                      <a:tailEnd type="none" w="med" len="med"/>
                    </a:lnR>
                    <a:lnT w="12700" cap="flat" cmpd="sng" algn="ctr">
                      <a:solidFill>
                        <a:schemeClr val="accent2"/>
                      </a:solidFill>
                      <a:prstDash val="solid"/>
                      <a:round/>
                      <a:headEnd type="none" w="med" len="med"/>
                      <a:tailEnd type="none" w="med" len="med"/>
                    </a:lnT>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1400" b="1" i="0" kern="1200" dirty="0">
                          <a:solidFill>
                            <a:schemeClr val="tx1"/>
                          </a:solidFill>
                          <a:latin typeface="David" panose="020E0502060401010101" pitchFamily="34" charset="-79"/>
                          <a:ea typeface="+mn-ea"/>
                          <a:cs typeface="David" panose="020E0502060401010101" pitchFamily="34" charset="-79"/>
                        </a:rPr>
                        <a:t>3*</a:t>
                      </a:r>
                    </a:p>
                  </a:txBody>
                  <a:tcPr marL="36000" marR="36000" marT="36000" marB="36000" anchor="ctr">
                    <a:lnL w="28575" cap="flat" cmpd="sng" algn="ctr">
                      <a:solidFill>
                        <a:schemeClr val="accent4"/>
                      </a:solidFill>
                      <a:prstDash val="solid"/>
                      <a:round/>
                      <a:headEnd type="none" w="med" len="med"/>
                      <a:tailEnd type="none" w="med" len="med"/>
                    </a:lnL>
                    <a:lnR w="28575" cap="flat" cmpd="sng" algn="ctr">
                      <a:solidFill>
                        <a:schemeClr val="accent4"/>
                      </a:solidFill>
                      <a:prstDash val="solid"/>
                      <a:round/>
                      <a:headEnd type="none" w="med" len="med"/>
                      <a:tailEnd type="none" w="med" len="med"/>
                    </a:lnR>
                    <a:lnT w="12700" cap="flat" cmpd="sng" algn="ctr">
                      <a:solidFill>
                        <a:schemeClr val="accent2"/>
                      </a:solidFill>
                      <a:prstDash val="solid"/>
                      <a:round/>
                      <a:headEnd type="none" w="med" len="med"/>
                      <a:tailEnd type="none" w="med" len="med"/>
                    </a:lnT>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400" b="0" i="0" kern="1200" dirty="0" err="1">
                          <a:solidFill>
                            <a:schemeClr val="tx1"/>
                          </a:solidFill>
                          <a:latin typeface="David" panose="020E0502060401010101" pitchFamily="34" charset="-79"/>
                          <a:ea typeface="+mn-ea"/>
                          <a:cs typeface="David" panose="020E0502060401010101" pitchFamily="34" charset="-79"/>
                        </a:rPr>
                        <a:t>אקדום</a:t>
                      </a:r>
                      <a:r>
                        <a:rPr lang="he-IL" sz="1400" b="0" i="0" kern="1200" dirty="0">
                          <a:solidFill>
                            <a:schemeClr val="tx1"/>
                          </a:solidFill>
                          <a:latin typeface="David" panose="020E0502060401010101" pitchFamily="34" charset="-79"/>
                          <a:ea typeface="+mn-ea"/>
                          <a:cs typeface="David" panose="020E0502060401010101" pitchFamily="34" charset="-79"/>
                        </a:rPr>
                        <a:t> סיור קיים לרוסיה (הוספת חקירה אסטרטגית)</a:t>
                      </a:r>
                    </a:p>
                  </a:txBody>
                  <a:tcPr marL="36000" marR="36000" marT="36000" marB="36000" anchor="ctr">
                    <a:lnL w="28575" cap="flat" cmpd="sng" algn="ctr">
                      <a:solidFill>
                        <a:schemeClr val="accent4"/>
                      </a:solidFill>
                      <a:prstDash val="solid"/>
                      <a:round/>
                      <a:headEnd type="none" w="med" len="med"/>
                      <a:tailEnd type="none" w="med" len="med"/>
                    </a:lnL>
                    <a:lnT w="12700" cap="flat" cmpd="sng" algn="ctr">
                      <a:solidFill>
                        <a:schemeClr val="accent2"/>
                      </a:solidFill>
                      <a:prstDash val="solid"/>
                      <a:round/>
                      <a:headEnd type="none" w="med" len="med"/>
                      <a:tailEnd type="none" w="med" len="med"/>
                    </a:lnT>
                  </a:tcPr>
                </a:tc>
                <a:extLst>
                  <a:ext uri="{0D108BD9-81ED-4DB2-BD59-A6C34878D82A}">
                    <a16:rowId xmlns:a16="http://schemas.microsoft.com/office/drawing/2014/main" val="224097099"/>
                  </a:ext>
                </a:extLst>
              </a:tr>
              <a:tr h="284362">
                <a:tc>
                  <a:txBody>
                    <a:bodyPr/>
                    <a:lstStyle/>
                    <a:p>
                      <a:pPr marL="0" algn="ctr" defTabSz="914400" rtl="1" eaLnBrk="1" latinLnBrk="0" hangingPunct="1"/>
                      <a:r>
                        <a:rPr lang="he-IL" sz="1400" b="0" i="0" kern="1200" dirty="0">
                          <a:solidFill>
                            <a:schemeClr val="tx1"/>
                          </a:solidFill>
                          <a:latin typeface="David" panose="020E0502060401010101" pitchFamily="34" charset="-79"/>
                          <a:ea typeface="+mn-ea"/>
                          <a:cs typeface="David" panose="020E0502060401010101" pitchFamily="34" charset="-79"/>
                        </a:rPr>
                        <a:t>15</a:t>
                      </a:r>
                    </a:p>
                  </a:txBody>
                  <a:tcPr marL="36000" marR="36000" marT="36000" marB="36000" anchor="ctr"/>
                </a:tc>
                <a:tc>
                  <a:txBody>
                    <a:bodyPr/>
                    <a:lstStyle/>
                    <a:p>
                      <a:pPr marL="0" algn="r" defTabSz="914400" rtl="1" eaLnBrk="1" latinLnBrk="0" hangingPunct="1"/>
                      <a:r>
                        <a:rPr lang="he-IL" sz="1400" b="0" i="0" kern="1200" dirty="0">
                          <a:solidFill>
                            <a:srgbClr val="FF0000"/>
                          </a:solidFill>
                          <a:latin typeface="David" panose="020E0502060401010101" pitchFamily="34" charset="-79"/>
                          <a:ea typeface="+mn-ea"/>
                          <a:cs typeface="David" panose="020E0502060401010101" pitchFamily="34" charset="-79"/>
                        </a:rPr>
                        <a:t>כלכלה מתקדם</a:t>
                      </a:r>
                    </a:p>
                  </a:txBody>
                  <a:tcPr marL="36000" marR="36000" marT="36000" marB="36000" anchor="ctr"/>
                </a:tc>
                <a:tc>
                  <a:txBody>
                    <a:bodyPr/>
                    <a:lstStyle/>
                    <a:p>
                      <a:pPr marL="0" algn="ctr" defTabSz="914400" rtl="1" eaLnBrk="1" latinLnBrk="0" hangingPunct="1"/>
                      <a:r>
                        <a:rPr lang="he-IL" sz="1400" b="0" i="0" kern="1200" dirty="0">
                          <a:solidFill>
                            <a:schemeClr val="tx1"/>
                          </a:solidFill>
                          <a:latin typeface="David" panose="020E0502060401010101" pitchFamily="34" charset="-79"/>
                          <a:ea typeface="+mn-ea"/>
                          <a:cs typeface="David" panose="020E0502060401010101" pitchFamily="34" charset="-79"/>
                        </a:rPr>
                        <a:t>0</a:t>
                      </a:r>
                    </a:p>
                  </a:txBody>
                  <a:tcPr marL="36000" marR="36000" marT="36000" marB="36000" anchor="ctr"/>
                </a:tc>
                <a:tc>
                  <a:txBody>
                    <a:bodyPr/>
                    <a:lstStyle/>
                    <a:p>
                      <a:pPr marL="0" algn="ct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2*</a:t>
                      </a:r>
                    </a:p>
                  </a:txBody>
                  <a:tcPr marL="36000" marR="36000" marT="36000" marB="36000" anchor="ctr">
                    <a:lnR w="28575" cap="flat" cmpd="sng" algn="ctr">
                      <a:solidFill>
                        <a:schemeClr val="accent4"/>
                      </a:solidFill>
                      <a:prstDash val="solid"/>
                      <a:round/>
                      <a:headEnd type="none" w="med" len="med"/>
                      <a:tailEnd type="none" w="med" len="med"/>
                    </a:lnR>
                  </a:tcPr>
                </a:tc>
                <a:tc>
                  <a:txBody>
                    <a:bodyPr/>
                    <a:lstStyle/>
                    <a:p>
                      <a:pPr marL="0" algn="ctr" defTabSz="914400" rtl="1" eaLnBrk="1" latinLnBrk="0" hangingPunct="1"/>
                      <a:r>
                        <a:rPr lang="he-IL" sz="1400" b="1" i="0" kern="1200" dirty="0">
                          <a:solidFill>
                            <a:schemeClr val="dk1"/>
                          </a:solidFill>
                          <a:latin typeface="David" panose="020E0502060401010101" pitchFamily="34" charset="-79"/>
                          <a:ea typeface="+mn-ea"/>
                          <a:cs typeface="David" panose="020E0502060401010101" pitchFamily="34" charset="-79"/>
                        </a:rPr>
                        <a:t>0</a:t>
                      </a:r>
                    </a:p>
                  </a:txBody>
                  <a:tcPr marL="36000" marR="36000" marT="36000" marB="36000" anchor="ctr">
                    <a:lnL w="28575" cap="flat" cmpd="sng" algn="ctr">
                      <a:solidFill>
                        <a:schemeClr val="accent4"/>
                      </a:solidFill>
                      <a:prstDash val="solid"/>
                      <a:round/>
                      <a:headEnd type="none" w="med" len="med"/>
                      <a:tailEnd type="none" w="med" len="med"/>
                    </a:lnL>
                    <a:lnR w="28575" cap="flat" cmpd="sng" algn="ctr">
                      <a:solidFill>
                        <a:schemeClr val="accent4"/>
                      </a:solidFill>
                      <a:prstDash val="solid"/>
                      <a:round/>
                      <a:headEnd type="none" w="med" len="med"/>
                      <a:tailEnd type="none" w="med" len="med"/>
                    </a:lnR>
                  </a:tcPr>
                </a:tc>
                <a:tc>
                  <a:txBody>
                    <a:bodyPr/>
                    <a:lstStyle/>
                    <a:p>
                      <a:pPr marL="0" algn="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הוספת קורס </a:t>
                      </a:r>
                      <a:r>
                        <a:rPr lang="he-IL" sz="1400" b="1" i="0" kern="1200" dirty="0">
                          <a:solidFill>
                            <a:schemeClr val="dk1"/>
                          </a:solidFill>
                          <a:latin typeface="David" panose="020E0502060401010101" pitchFamily="34" charset="-79"/>
                          <a:ea typeface="+mn-ea"/>
                          <a:cs typeface="David" panose="020E0502060401010101" pitchFamily="34" charset="-79"/>
                        </a:rPr>
                        <a:t>ללא נ"ז </a:t>
                      </a:r>
                      <a:r>
                        <a:rPr lang="he-IL" sz="1400" b="0" i="0" kern="1200" dirty="0">
                          <a:solidFill>
                            <a:schemeClr val="dk1"/>
                          </a:solidFill>
                          <a:latin typeface="David" panose="020E0502060401010101" pitchFamily="34" charset="-79"/>
                          <a:ea typeface="+mn-ea"/>
                          <a:cs typeface="David" panose="020E0502060401010101" pitchFamily="34" charset="-79"/>
                        </a:rPr>
                        <a:t>(ללא מטלה ומשכים מרובים)</a:t>
                      </a:r>
                    </a:p>
                  </a:txBody>
                  <a:tcPr marL="36000" marR="36000" marT="36000" marB="36000" anchor="ctr">
                    <a:lnL w="28575" cap="flat" cmpd="sng" algn="ctr">
                      <a:solidFill>
                        <a:schemeClr val="accent4"/>
                      </a:solidFill>
                      <a:prstDash val="solid"/>
                      <a:round/>
                      <a:headEnd type="none" w="med" len="med"/>
                      <a:tailEnd type="none" w="med" len="med"/>
                    </a:lnL>
                  </a:tcPr>
                </a:tc>
                <a:extLst>
                  <a:ext uri="{0D108BD9-81ED-4DB2-BD59-A6C34878D82A}">
                    <a16:rowId xmlns:a16="http://schemas.microsoft.com/office/drawing/2014/main" val="2426434587"/>
                  </a:ext>
                </a:extLst>
              </a:tr>
              <a:tr h="285360">
                <a:tc>
                  <a:txBody>
                    <a:bodyPr/>
                    <a:lstStyle/>
                    <a:p>
                      <a:pPr marL="0" algn="ctr" defTabSz="914400" rtl="1" eaLnBrk="1" latinLnBrk="0" hangingPunct="1"/>
                      <a:r>
                        <a:rPr lang="he-IL" sz="1400" b="0" i="0" kern="1200" dirty="0">
                          <a:solidFill>
                            <a:schemeClr val="tx1"/>
                          </a:solidFill>
                          <a:latin typeface="David" panose="020E0502060401010101" pitchFamily="34" charset="-79"/>
                          <a:ea typeface="+mn-ea"/>
                          <a:cs typeface="David" panose="020E0502060401010101" pitchFamily="34" charset="-79"/>
                        </a:rPr>
                        <a:t>16</a:t>
                      </a:r>
                    </a:p>
                  </a:txBody>
                  <a:tcPr marL="36000" marR="36000" marT="36000" marB="36000" anchor="ctr"/>
                </a:tc>
                <a:tc>
                  <a:txBody>
                    <a:bodyPr/>
                    <a:lstStyle/>
                    <a:p>
                      <a:pPr marL="0" algn="r" defTabSz="914400" rtl="1" eaLnBrk="1" latinLnBrk="0" hangingPunct="1"/>
                      <a:r>
                        <a:rPr lang="he-IL" sz="1400" b="0" i="0" kern="1200" dirty="0">
                          <a:solidFill>
                            <a:srgbClr val="FF0000"/>
                          </a:solidFill>
                          <a:latin typeface="David" panose="020E0502060401010101" pitchFamily="34" charset="-79"/>
                          <a:ea typeface="+mn-ea"/>
                          <a:cs typeface="David" panose="020E0502060401010101" pitchFamily="34" charset="-79"/>
                        </a:rPr>
                        <a:t>מזה"ת</a:t>
                      </a:r>
                    </a:p>
                  </a:txBody>
                  <a:tcPr marL="36000" marR="36000" marT="36000" marB="36000" anchor="ct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1400" b="0" i="0" kern="1200" dirty="0">
                          <a:solidFill>
                            <a:schemeClr val="tx1"/>
                          </a:solidFill>
                          <a:latin typeface="David" panose="020E0502060401010101" pitchFamily="34" charset="-79"/>
                          <a:ea typeface="+mn-ea"/>
                          <a:cs typeface="David" panose="020E0502060401010101" pitchFamily="34" charset="-79"/>
                        </a:rPr>
                        <a:t>0</a:t>
                      </a:r>
                    </a:p>
                  </a:txBody>
                  <a:tcPr marL="36000" marR="36000" marT="36000" marB="36000" anchor="ct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1400" b="0" i="0" kern="1200" dirty="0">
                          <a:solidFill>
                            <a:schemeClr val="tx1"/>
                          </a:solidFill>
                          <a:latin typeface="David" panose="020E0502060401010101" pitchFamily="34" charset="-79"/>
                          <a:ea typeface="+mn-ea"/>
                          <a:cs typeface="David" panose="020E0502060401010101" pitchFamily="34" charset="-79"/>
                        </a:rPr>
                        <a:t>2*</a:t>
                      </a:r>
                    </a:p>
                  </a:txBody>
                  <a:tcPr marL="36000" marR="36000" marT="36000" marB="36000" anchor="ctr">
                    <a:lnR w="28575" cap="flat" cmpd="sng" algn="ctr">
                      <a:solidFill>
                        <a:schemeClr val="accent4"/>
                      </a:solidFill>
                      <a:prstDash val="solid"/>
                      <a:round/>
                      <a:headEnd type="none" w="med" len="med"/>
                      <a:tailEnd type="none" w="med" len="med"/>
                    </a:lnR>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1400" b="1" i="0" kern="1200" dirty="0">
                          <a:solidFill>
                            <a:schemeClr val="tx1"/>
                          </a:solidFill>
                          <a:latin typeface="David" panose="020E0502060401010101" pitchFamily="34" charset="-79"/>
                          <a:ea typeface="+mn-ea"/>
                          <a:cs typeface="David" panose="020E0502060401010101" pitchFamily="34" charset="-79"/>
                        </a:rPr>
                        <a:t>0</a:t>
                      </a:r>
                    </a:p>
                  </a:txBody>
                  <a:tcPr marL="36000" marR="36000" marT="36000" marB="36000" anchor="ctr">
                    <a:lnL w="28575" cap="flat" cmpd="sng" algn="ctr">
                      <a:solidFill>
                        <a:schemeClr val="accent4"/>
                      </a:solidFill>
                      <a:prstDash val="solid"/>
                      <a:round/>
                      <a:headEnd type="none" w="med" len="med"/>
                      <a:tailEnd type="none" w="med" len="med"/>
                    </a:lnL>
                    <a:lnR w="28575" cap="flat" cmpd="sng" algn="ctr">
                      <a:solidFill>
                        <a:schemeClr val="accent4"/>
                      </a:solidFill>
                      <a:prstDash val="solid"/>
                      <a:round/>
                      <a:headEnd type="none" w="med" len="med"/>
                      <a:tailEnd type="none" w="med" len="med"/>
                    </a:lnR>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400" b="0" i="0" kern="1200" dirty="0">
                          <a:solidFill>
                            <a:schemeClr val="tx1"/>
                          </a:solidFill>
                          <a:latin typeface="David" panose="020E0502060401010101" pitchFamily="34" charset="-79"/>
                          <a:ea typeface="+mn-ea"/>
                          <a:cs typeface="David" panose="020E0502060401010101" pitchFamily="34" charset="-79"/>
                        </a:rPr>
                        <a:t>הוספת קורס </a:t>
                      </a:r>
                      <a:r>
                        <a:rPr lang="he-IL" sz="1400" b="1" i="0" kern="1200" dirty="0">
                          <a:solidFill>
                            <a:schemeClr val="tx1"/>
                          </a:solidFill>
                          <a:latin typeface="David" panose="020E0502060401010101" pitchFamily="34" charset="-79"/>
                          <a:ea typeface="+mn-ea"/>
                          <a:cs typeface="David" panose="020E0502060401010101" pitchFamily="34" charset="-79"/>
                        </a:rPr>
                        <a:t>ללא נ"ז </a:t>
                      </a:r>
                      <a:r>
                        <a:rPr lang="he-IL" sz="1400" b="0" i="0" kern="1200" dirty="0">
                          <a:solidFill>
                            <a:schemeClr val="tx1"/>
                          </a:solidFill>
                          <a:latin typeface="David" panose="020E0502060401010101" pitchFamily="34" charset="-79"/>
                          <a:ea typeface="+mn-ea"/>
                          <a:cs typeface="David" panose="020E0502060401010101" pitchFamily="34" charset="-79"/>
                        </a:rPr>
                        <a:t>(ללא מטלה ומשכים מרובים)</a:t>
                      </a:r>
                    </a:p>
                  </a:txBody>
                  <a:tcPr marL="36000" marR="36000" marT="36000" marB="36000" anchor="ctr">
                    <a:lnL w="28575" cap="flat" cmpd="sng" algn="ctr">
                      <a:solidFill>
                        <a:schemeClr val="accent4"/>
                      </a:solidFill>
                      <a:prstDash val="solid"/>
                      <a:round/>
                      <a:headEnd type="none" w="med" len="med"/>
                      <a:tailEnd type="none" w="med" len="med"/>
                    </a:lnL>
                  </a:tcPr>
                </a:tc>
                <a:extLst>
                  <a:ext uri="{0D108BD9-81ED-4DB2-BD59-A6C34878D82A}">
                    <a16:rowId xmlns:a16="http://schemas.microsoft.com/office/drawing/2014/main" val="2582103412"/>
                  </a:ext>
                </a:extLst>
              </a:tr>
              <a:tr h="284362">
                <a:tc>
                  <a:txBody>
                    <a:bodyPr/>
                    <a:lstStyle/>
                    <a:p>
                      <a:pPr marL="0" algn="ctr" defTabSz="914400" rtl="1" eaLnBrk="1" latinLnBrk="0" hangingPunct="1"/>
                      <a:r>
                        <a:rPr lang="he-IL" sz="1400" b="0" i="0" kern="1200" dirty="0">
                          <a:solidFill>
                            <a:schemeClr val="bg1">
                              <a:lumMod val="50000"/>
                            </a:schemeClr>
                          </a:solidFill>
                          <a:latin typeface="David" panose="020E0502060401010101" pitchFamily="34" charset="-79"/>
                          <a:ea typeface="+mn-ea"/>
                          <a:cs typeface="David" panose="020E0502060401010101" pitchFamily="34" charset="-79"/>
                        </a:rPr>
                        <a:t>17</a:t>
                      </a:r>
                    </a:p>
                  </a:txBody>
                  <a:tcPr marL="36000" marR="36000" marT="36000" marB="36000" anchor="ctr">
                    <a:lnB w="12700" cap="flat" cmpd="sng" algn="ctr">
                      <a:solidFill>
                        <a:schemeClr val="accent2"/>
                      </a:solidFill>
                      <a:prstDash val="solid"/>
                      <a:round/>
                      <a:headEnd type="none" w="med" len="med"/>
                      <a:tailEnd type="none" w="med" len="med"/>
                    </a:lnB>
                  </a:tcPr>
                </a:tc>
                <a:tc>
                  <a:txBody>
                    <a:bodyPr/>
                    <a:lstStyle/>
                    <a:p>
                      <a:pPr marL="0" algn="r" defTabSz="914400" rtl="1" eaLnBrk="1" latinLnBrk="0" hangingPunct="1"/>
                      <a:r>
                        <a:rPr lang="he-IL" sz="1400" b="0" i="0" kern="1200" dirty="0">
                          <a:solidFill>
                            <a:schemeClr val="bg1">
                              <a:lumMod val="50000"/>
                            </a:schemeClr>
                          </a:solidFill>
                          <a:latin typeface="David" panose="020E0502060401010101" pitchFamily="34" charset="-79"/>
                          <a:ea typeface="+mn-ea"/>
                          <a:cs typeface="David" panose="020E0502060401010101" pitchFamily="34" charset="-79"/>
                        </a:rPr>
                        <a:t>מתוקשב- מד' ציבורית</a:t>
                      </a:r>
                      <a:r>
                        <a:rPr lang="en-US" sz="1400" b="0" i="0" kern="1200" dirty="0">
                          <a:solidFill>
                            <a:schemeClr val="bg1">
                              <a:lumMod val="50000"/>
                            </a:schemeClr>
                          </a:solidFill>
                          <a:latin typeface="David" panose="020E0502060401010101" pitchFamily="34" charset="-79"/>
                          <a:ea typeface="+mn-ea"/>
                          <a:cs typeface="David" panose="020E0502060401010101" pitchFamily="34" charset="-79"/>
                        </a:rPr>
                        <a:t>/</a:t>
                      </a:r>
                      <a:r>
                        <a:rPr lang="he-IL" sz="1400" b="0" i="0" kern="1200" dirty="0">
                          <a:solidFill>
                            <a:schemeClr val="bg1">
                              <a:lumMod val="50000"/>
                            </a:schemeClr>
                          </a:solidFill>
                          <a:latin typeface="David" panose="020E0502060401010101" pitchFamily="34" charset="-79"/>
                          <a:ea typeface="+mn-ea"/>
                          <a:cs typeface="David" panose="020E0502060401010101" pitchFamily="34" charset="-79"/>
                        </a:rPr>
                        <a:t> תקשורת</a:t>
                      </a:r>
                    </a:p>
                  </a:txBody>
                  <a:tcPr marL="36000" marR="36000" marT="36000" marB="36000" anchor="ctr">
                    <a:lnB w="12700" cap="flat" cmpd="sng" algn="ctr">
                      <a:solidFill>
                        <a:schemeClr val="accent2"/>
                      </a:solidFill>
                      <a:prstDash val="solid"/>
                      <a:round/>
                      <a:headEnd type="none" w="med" len="med"/>
                      <a:tailEnd type="none" w="med" len="med"/>
                    </a:lnB>
                  </a:tcPr>
                </a:tc>
                <a:tc>
                  <a:txBody>
                    <a:bodyPr/>
                    <a:lstStyle/>
                    <a:p>
                      <a:pPr marL="0" algn="ctr" defTabSz="914400" rtl="1" eaLnBrk="1" latinLnBrk="0" hangingPunct="1"/>
                      <a:r>
                        <a:rPr lang="he-IL" sz="1400" b="0" i="0" kern="1200" dirty="0">
                          <a:solidFill>
                            <a:schemeClr val="bg1">
                              <a:lumMod val="50000"/>
                            </a:schemeClr>
                          </a:solidFill>
                          <a:latin typeface="David" panose="020E0502060401010101" pitchFamily="34" charset="-79"/>
                          <a:ea typeface="+mn-ea"/>
                          <a:cs typeface="David" panose="020E0502060401010101" pitchFamily="34" charset="-79"/>
                        </a:rPr>
                        <a:t>0</a:t>
                      </a:r>
                    </a:p>
                  </a:txBody>
                  <a:tcPr marL="36000" marR="36000" marT="36000" marB="36000" anchor="ctr">
                    <a:lnB w="12700" cap="flat" cmpd="sng" algn="ctr">
                      <a:solidFill>
                        <a:schemeClr val="accent2"/>
                      </a:solidFill>
                      <a:prstDash val="solid"/>
                      <a:round/>
                      <a:headEnd type="none" w="med" len="med"/>
                      <a:tailEnd type="none" w="med" len="med"/>
                    </a:lnB>
                  </a:tcPr>
                </a:tc>
                <a:tc>
                  <a:txBody>
                    <a:bodyPr/>
                    <a:lstStyle/>
                    <a:p>
                      <a:pPr marL="0" algn="ctr" defTabSz="914400" rtl="1" eaLnBrk="1" latinLnBrk="0" hangingPunct="1"/>
                      <a:r>
                        <a:rPr lang="he-IL" sz="1400" b="0" i="0" kern="1200" dirty="0">
                          <a:solidFill>
                            <a:schemeClr val="bg1">
                              <a:lumMod val="50000"/>
                            </a:schemeClr>
                          </a:solidFill>
                          <a:latin typeface="David" panose="020E0502060401010101" pitchFamily="34" charset="-79"/>
                          <a:ea typeface="+mn-ea"/>
                          <a:cs typeface="David" panose="020E0502060401010101" pitchFamily="34" charset="-79"/>
                        </a:rPr>
                        <a:t>4</a:t>
                      </a:r>
                    </a:p>
                  </a:txBody>
                  <a:tcPr marL="36000" marR="36000" marT="36000" marB="36000" anchor="ctr">
                    <a:lnR w="28575" cap="flat" cmpd="sng" algn="ctr">
                      <a:solidFill>
                        <a:schemeClr val="accent4"/>
                      </a:solidFill>
                      <a:prstDash val="solid"/>
                      <a:round/>
                      <a:headEnd type="none" w="med" len="med"/>
                      <a:tailEnd type="none" w="med" len="med"/>
                    </a:lnR>
                    <a:lnB w="12700" cap="flat" cmpd="sng" algn="ctr">
                      <a:solidFill>
                        <a:schemeClr val="accent2"/>
                      </a:solidFill>
                      <a:prstDash val="solid"/>
                      <a:round/>
                      <a:headEnd type="none" w="med" len="med"/>
                      <a:tailEnd type="none" w="med" len="med"/>
                    </a:lnB>
                  </a:tcPr>
                </a:tc>
                <a:tc>
                  <a:txBody>
                    <a:bodyPr/>
                    <a:lstStyle/>
                    <a:p>
                      <a:pPr marL="0" algn="ctr" defTabSz="914400" rtl="1" eaLnBrk="1" latinLnBrk="0" hangingPunct="1"/>
                      <a:endParaRPr lang="he-IL" sz="1400" b="1" i="0" kern="1200" dirty="0">
                        <a:solidFill>
                          <a:schemeClr val="bg1">
                            <a:lumMod val="50000"/>
                          </a:schemeClr>
                        </a:solidFill>
                        <a:latin typeface="David" panose="020E0502060401010101" pitchFamily="34" charset="-79"/>
                        <a:ea typeface="+mn-ea"/>
                        <a:cs typeface="David" panose="020E0502060401010101" pitchFamily="34" charset="-79"/>
                      </a:endParaRPr>
                    </a:p>
                  </a:txBody>
                  <a:tcPr marL="36000" marR="36000" marT="36000" marB="36000" anchor="ctr">
                    <a:lnL w="28575" cap="flat" cmpd="sng" algn="ctr">
                      <a:solidFill>
                        <a:schemeClr val="accent4"/>
                      </a:solidFill>
                      <a:prstDash val="solid"/>
                      <a:round/>
                      <a:headEnd type="none" w="med" len="med"/>
                      <a:tailEnd type="none" w="med" len="med"/>
                    </a:lnL>
                    <a:lnR w="28575" cap="flat" cmpd="sng" algn="ctr">
                      <a:solidFill>
                        <a:schemeClr val="accent4"/>
                      </a:solidFill>
                      <a:prstDash val="solid"/>
                      <a:round/>
                      <a:headEnd type="none" w="med" len="med"/>
                      <a:tailEnd type="none" w="med" len="med"/>
                    </a:lnR>
                    <a:lnB w="12700" cap="flat" cmpd="sng" algn="ctr">
                      <a:solidFill>
                        <a:schemeClr val="accent2"/>
                      </a:solidFill>
                      <a:prstDash val="solid"/>
                      <a:round/>
                      <a:headEnd type="none" w="med" len="med"/>
                      <a:tailEnd type="none" w="med" len="med"/>
                    </a:lnB>
                  </a:tcPr>
                </a:tc>
                <a:tc>
                  <a:txBody>
                    <a:bodyPr/>
                    <a:lstStyle/>
                    <a:p>
                      <a:pPr marL="0" algn="r" defTabSz="914400" rtl="1" eaLnBrk="1" latinLnBrk="0" hangingPunct="1"/>
                      <a:r>
                        <a:rPr lang="he-IL" sz="1400" b="0" i="0" kern="1200" dirty="0">
                          <a:solidFill>
                            <a:schemeClr val="bg1">
                              <a:lumMod val="50000"/>
                            </a:schemeClr>
                          </a:solidFill>
                          <a:latin typeface="David" panose="020E0502060401010101" pitchFamily="34" charset="-79"/>
                          <a:ea typeface="+mn-ea"/>
                          <a:cs typeface="David" panose="020E0502060401010101" pitchFamily="34" charset="-79"/>
                        </a:rPr>
                        <a:t>קורס העשרה</a:t>
                      </a:r>
                      <a:r>
                        <a:rPr lang="en-US" sz="1400" b="0" i="0" kern="1200" dirty="0">
                          <a:solidFill>
                            <a:schemeClr val="bg1">
                              <a:lumMod val="50000"/>
                            </a:schemeClr>
                          </a:solidFill>
                          <a:latin typeface="David" panose="020E0502060401010101" pitchFamily="34" charset="-79"/>
                          <a:ea typeface="+mn-ea"/>
                          <a:cs typeface="David" panose="020E0502060401010101" pitchFamily="34" charset="-79"/>
                        </a:rPr>
                        <a:t>/</a:t>
                      </a:r>
                      <a:r>
                        <a:rPr lang="he-IL" sz="1400" b="0" i="0" kern="1200" dirty="0">
                          <a:solidFill>
                            <a:schemeClr val="bg1">
                              <a:lumMod val="50000"/>
                            </a:schemeClr>
                          </a:solidFill>
                          <a:latin typeface="David" panose="020E0502060401010101" pitchFamily="34" charset="-79"/>
                          <a:ea typeface="+mn-ea"/>
                          <a:cs typeface="David" panose="020E0502060401010101" pitchFamily="34" charset="-79"/>
                        </a:rPr>
                        <a:t> חלופי לבעלי פטור- כלכלה</a:t>
                      </a:r>
                      <a:r>
                        <a:rPr lang="en-US" sz="1400" b="0" i="0" kern="1200" dirty="0">
                          <a:solidFill>
                            <a:schemeClr val="bg1">
                              <a:lumMod val="50000"/>
                            </a:schemeClr>
                          </a:solidFill>
                          <a:latin typeface="David" panose="020E0502060401010101" pitchFamily="34" charset="-79"/>
                          <a:ea typeface="+mn-ea"/>
                          <a:cs typeface="David" panose="020E0502060401010101" pitchFamily="34" charset="-79"/>
                        </a:rPr>
                        <a:t>/</a:t>
                      </a:r>
                      <a:r>
                        <a:rPr lang="he-IL" sz="1400" b="0" i="0" kern="1200" dirty="0">
                          <a:solidFill>
                            <a:schemeClr val="bg1">
                              <a:lumMod val="50000"/>
                            </a:schemeClr>
                          </a:solidFill>
                          <a:latin typeface="David" panose="020E0502060401010101" pitchFamily="34" charset="-79"/>
                          <a:ea typeface="+mn-ea"/>
                          <a:cs typeface="David" panose="020E0502060401010101" pitchFamily="34" charset="-79"/>
                        </a:rPr>
                        <a:t>משפט ציבורי</a:t>
                      </a:r>
                    </a:p>
                  </a:txBody>
                  <a:tcPr marL="36000" marR="36000" marT="36000" marB="36000" anchor="ctr">
                    <a:lnL w="28575" cap="flat" cmpd="sng" algn="ctr">
                      <a:solidFill>
                        <a:schemeClr val="accent4"/>
                      </a:solidFill>
                      <a:prstDash val="solid"/>
                      <a:round/>
                      <a:headEnd type="none" w="med" len="med"/>
                      <a:tailEnd type="none" w="med" len="med"/>
                    </a:lnL>
                    <a:lnB w="28575" cap="flat" cmpd="sng" algn="ctr">
                      <a:solidFill>
                        <a:schemeClr val="accent4"/>
                      </a:solidFill>
                      <a:prstDash val="solid"/>
                      <a:round/>
                      <a:headEnd type="none" w="med" len="med"/>
                      <a:tailEnd type="none" w="med" len="med"/>
                    </a:lnB>
                  </a:tcPr>
                </a:tc>
                <a:extLst>
                  <a:ext uri="{0D108BD9-81ED-4DB2-BD59-A6C34878D82A}">
                    <a16:rowId xmlns:a16="http://schemas.microsoft.com/office/drawing/2014/main" val="2326913094"/>
                  </a:ext>
                </a:extLst>
              </a:tr>
              <a:tr h="0">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lang="he-IL" sz="1600" b="1" i="0" kern="1200" dirty="0">
                        <a:solidFill>
                          <a:schemeClr val="tx1"/>
                        </a:solidFill>
                        <a:latin typeface="David" panose="020E0502060401010101" pitchFamily="34" charset="-79"/>
                        <a:ea typeface="+mn-ea"/>
                        <a:cs typeface="David" panose="020E0502060401010101" pitchFamily="34" charset="-79"/>
                      </a:endParaRPr>
                    </a:p>
                  </a:txBody>
                  <a:tcPr marL="36000" marR="36000" marT="36000" marB="36000" anchor="ctr">
                    <a:lnT w="12700" cap="flat" cmpd="sng" algn="ctr">
                      <a:solidFill>
                        <a:schemeClr val="accent2"/>
                      </a:solidFill>
                      <a:prstDash val="solid"/>
                      <a:round/>
                      <a:headEnd type="none" w="med" len="med"/>
                      <a:tailEnd type="none" w="med" len="med"/>
                    </a:lnT>
                  </a:tcPr>
                </a:tc>
                <a:tc gridSpan="2">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600" b="1" i="0" kern="1200" dirty="0">
                          <a:solidFill>
                            <a:schemeClr val="tx1"/>
                          </a:solidFill>
                          <a:latin typeface="David" panose="020E0502060401010101" pitchFamily="34" charset="-79"/>
                          <a:ea typeface="+mn-ea"/>
                          <a:cs typeface="David" panose="020E0502060401010101" pitchFamily="34" charset="-79"/>
                        </a:rPr>
                        <a:t>סה"כ:                                     44 נ"ז, 12 קורסים,19*</a:t>
                      </a:r>
                    </a:p>
                  </a:txBody>
                  <a:tcPr marL="36000" marR="36000" marT="36000" marB="36000" anchor="ctr">
                    <a:lnT w="12700" cap="flat" cmpd="sng" algn="ctr">
                      <a:solidFill>
                        <a:schemeClr val="accent2"/>
                      </a:solidFill>
                      <a:prstDash val="solid"/>
                      <a:round/>
                      <a:headEnd type="none" w="med" len="med"/>
                      <a:tailEnd type="none" w="med" len="med"/>
                    </a:lnT>
                  </a:tcPr>
                </a:tc>
                <a:tc hMerge="1">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lang="he-IL" sz="1600" b="1" i="0" kern="1200" dirty="0">
                        <a:solidFill>
                          <a:schemeClr val="tx1"/>
                        </a:solidFill>
                        <a:latin typeface="David" panose="020E0502060401010101" pitchFamily="34" charset="-79"/>
                        <a:ea typeface="+mn-ea"/>
                        <a:cs typeface="David" panose="020E0502060401010101" pitchFamily="34" charset="-79"/>
                      </a:endParaRPr>
                    </a:p>
                  </a:txBody>
                  <a:tcPr marL="36000" marR="36000" marT="36000" marB="36000" anchor="ctr">
                    <a:lnT w="12700" cap="flat" cmpd="sng" algn="ctr">
                      <a:solidFill>
                        <a:schemeClr val="accent2"/>
                      </a:solidFill>
                      <a:prstDash val="solid"/>
                      <a:round/>
                      <a:headEnd type="none" w="med" len="med"/>
                      <a:tailEnd type="none" w="med" len="med"/>
                    </a:lnT>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1600" b="0" i="0" kern="1200" dirty="0">
                          <a:solidFill>
                            <a:schemeClr val="dk1"/>
                          </a:solidFill>
                          <a:latin typeface="David" panose="020E0502060401010101" pitchFamily="34" charset="-79"/>
                          <a:ea typeface="+mn-ea"/>
                          <a:cs typeface="David" panose="020E0502060401010101" pitchFamily="34" charset="-79"/>
                        </a:rPr>
                        <a:t>54 נ"ז, 16 קורסים</a:t>
                      </a:r>
                    </a:p>
                  </a:txBody>
                  <a:tcPr marL="36000" marR="36000" marT="36000" marB="36000" anchor="ctr">
                    <a:lnR w="28575" cap="flat" cmpd="sng" algn="ctr">
                      <a:solidFill>
                        <a:schemeClr val="accent4"/>
                      </a:solidFill>
                      <a:prstDash val="solid"/>
                      <a:round/>
                      <a:headEnd type="none" w="med" len="med"/>
                      <a:tailEnd type="none" w="med" len="med"/>
                    </a:lnR>
                    <a:lnT w="12700" cap="flat" cmpd="sng" algn="ctr">
                      <a:solidFill>
                        <a:schemeClr val="accent2"/>
                      </a:solidFill>
                      <a:prstDash val="solid"/>
                      <a:round/>
                      <a:headEnd type="none" w="med" len="med"/>
                      <a:tailEnd type="none" w="med" len="med"/>
                    </a:lnT>
                  </a:tcPr>
                </a:tc>
                <a:tc gridSpan="2">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600" b="1" i="0" kern="1200" dirty="0">
                          <a:solidFill>
                            <a:schemeClr val="dk1"/>
                          </a:solidFill>
                          <a:latin typeface="David" panose="020E0502060401010101" pitchFamily="34" charset="-79"/>
                          <a:ea typeface="+mn-ea"/>
                          <a:cs typeface="David" panose="020E0502060401010101" pitchFamily="34" charset="-79"/>
                        </a:rPr>
                        <a:t>42~ נ"ז, 12 קורסים אקדמיים, 20*</a:t>
                      </a:r>
                    </a:p>
                  </a:txBody>
                  <a:tcPr marL="36000" marR="36000" marT="36000" marB="36000" anchor="ctr">
                    <a:lnL w="28575" cap="flat" cmpd="sng" algn="ctr">
                      <a:solidFill>
                        <a:schemeClr val="accent4"/>
                      </a:solidFill>
                      <a:prstDash val="solid"/>
                      <a:round/>
                      <a:headEnd type="none" w="med" len="med"/>
                      <a:tailEnd type="none" w="med" len="med"/>
                    </a:lnL>
                    <a:lnR w="28575" cap="flat" cmpd="sng" algn="ctr">
                      <a:solidFill>
                        <a:schemeClr val="accent4"/>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28575" cap="flat" cmpd="sng" algn="ctr">
                      <a:solidFill>
                        <a:schemeClr val="accent4"/>
                      </a:solidFill>
                      <a:prstDash val="solid"/>
                      <a:round/>
                      <a:headEnd type="none" w="med" len="med"/>
                      <a:tailEnd type="none" w="med" len="med"/>
                    </a:lnB>
                  </a:tcPr>
                </a:tc>
                <a:tc hMerge="1">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lang="he-IL" sz="1600" b="1"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lnT w="12700" cap="flat" cmpd="sng" algn="ctr">
                      <a:solidFill>
                        <a:schemeClr val="accent2"/>
                      </a:solidFill>
                      <a:prstDash val="solid"/>
                      <a:round/>
                      <a:headEnd type="none" w="med" len="med"/>
                      <a:tailEnd type="none" w="med" len="med"/>
                    </a:lnT>
                  </a:tcPr>
                </a:tc>
                <a:extLst>
                  <a:ext uri="{0D108BD9-81ED-4DB2-BD59-A6C34878D82A}">
                    <a16:rowId xmlns:a16="http://schemas.microsoft.com/office/drawing/2014/main" val="907350235"/>
                  </a:ext>
                </a:extLst>
              </a:tr>
            </a:tbl>
          </a:graphicData>
        </a:graphic>
      </p:graphicFrame>
    </p:spTree>
    <p:extLst>
      <p:ext uri="{BB962C8B-B14F-4D97-AF65-F5344CB8AC3E}">
        <p14:creationId xmlns:p14="http://schemas.microsoft.com/office/powerpoint/2010/main" val="7101354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כותרת 1"/>
          <p:cNvSpPr>
            <a:spLocks noGrp="1"/>
          </p:cNvSpPr>
          <p:nvPr>
            <p:ph type="title" idx="4294967295"/>
          </p:nvPr>
        </p:nvSpPr>
        <p:spPr>
          <a:xfrm>
            <a:off x="877528" y="186327"/>
            <a:ext cx="10515600" cy="1325563"/>
          </a:xfrm>
        </p:spPr>
        <p:txBody>
          <a:bodyPr>
            <a:normAutofit/>
          </a:bodyPr>
          <a:lstStyle/>
          <a:p>
            <a:pPr algn="ctr"/>
            <a:r>
              <a:rPr lang="he-IL"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מחזור מ"ה- היצע קורסים מתוקשבים</a:t>
            </a:r>
            <a:endParaRPr lang="he-IL" sz="36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4" name="טבלה 3"/>
          <p:cNvGraphicFramePr>
            <a:graphicFrameLocks noGrp="1"/>
          </p:cNvGraphicFramePr>
          <p:nvPr>
            <p:extLst>
              <p:ext uri="{D42A27DB-BD31-4B8C-83A1-F6EECF244321}">
                <p14:modId xmlns:p14="http://schemas.microsoft.com/office/powerpoint/2010/main" val="1568606063"/>
              </p:ext>
            </p:extLst>
          </p:nvPr>
        </p:nvGraphicFramePr>
        <p:xfrm>
          <a:off x="3234815" y="1669204"/>
          <a:ext cx="8613056" cy="4571998"/>
        </p:xfrm>
        <a:graphic>
          <a:graphicData uri="http://schemas.openxmlformats.org/drawingml/2006/table">
            <a:tbl>
              <a:tblPr rtl="1" firstRow="1" bandRow="1">
                <a:tableStyleId>{5C22544A-7EE6-4342-B048-85BDC9FD1C3A}</a:tableStyleId>
              </a:tblPr>
              <a:tblGrid>
                <a:gridCol w="3116824">
                  <a:extLst>
                    <a:ext uri="{9D8B030D-6E8A-4147-A177-3AD203B41FA5}">
                      <a16:colId xmlns:a16="http://schemas.microsoft.com/office/drawing/2014/main" val="4115620763"/>
                    </a:ext>
                  </a:extLst>
                </a:gridCol>
                <a:gridCol w="599767">
                  <a:extLst>
                    <a:ext uri="{9D8B030D-6E8A-4147-A177-3AD203B41FA5}">
                      <a16:colId xmlns:a16="http://schemas.microsoft.com/office/drawing/2014/main" val="225160028"/>
                    </a:ext>
                  </a:extLst>
                </a:gridCol>
                <a:gridCol w="2241755">
                  <a:extLst>
                    <a:ext uri="{9D8B030D-6E8A-4147-A177-3AD203B41FA5}">
                      <a16:colId xmlns:a16="http://schemas.microsoft.com/office/drawing/2014/main" val="808132443"/>
                    </a:ext>
                  </a:extLst>
                </a:gridCol>
                <a:gridCol w="2654710">
                  <a:extLst>
                    <a:ext uri="{9D8B030D-6E8A-4147-A177-3AD203B41FA5}">
                      <a16:colId xmlns:a16="http://schemas.microsoft.com/office/drawing/2014/main" val="2641916249"/>
                    </a:ext>
                  </a:extLst>
                </a:gridCol>
              </a:tblGrid>
              <a:tr h="428928">
                <a:tc>
                  <a:txBody>
                    <a:bodyPr/>
                    <a:lstStyle/>
                    <a:p>
                      <a:pPr algn="ctr" rtl="1"/>
                      <a:r>
                        <a:rPr lang="he-IL" b="1" i="0" dirty="0">
                          <a:latin typeface="David" panose="020E0502060401010101" pitchFamily="34" charset="-79"/>
                          <a:cs typeface="David" panose="020E0502060401010101" pitchFamily="34" charset="-79"/>
                        </a:rPr>
                        <a:t>הקורס</a:t>
                      </a:r>
                    </a:p>
                  </a:txBody>
                  <a:tcPr/>
                </a:tc>
                <a:tc>
                  <a:txBody>
                    <a:bodyPr/>
                    <a:lstStyle/>
                    <a:p>
                      <a:pPr algn="ctr" rtl="1"/>
                      <a:r>
                        <a:rPr lang="he-IL" b="1" i="0" dirty="0">
                          <a:latin typeface="David" panose="020E0502060401010101" pitchFamily="34" charset="-79"/>
                          <a:cs typeface="David" panose="020E0502060401010101" pitchFamily="34" charset="-79"/>
                        </a:rPr>
                        <a:t>נ"ז</a:t>
                      </a:r>
                    </a:p>
                  </a:txBody>
                  <a:tcPr/>
                </a:tc>
                <a:tc>
                  <a:txBody>
                    <a:bodyPr/>
                    <a:lstStyle/>
                    <a:p>
                      <a:pPr algn="ctr" rtl="1"/>
                      <a:r>
                        <a:rPr lang="he-IL" b="1" i="0" dirty="0">
                          <a:latin typeface="David" panose="020E0502060401010101" pitchFamily="34" charset="-79"/>
                          <a:cs typeface="David" panose="020E0502060401010101" pitchFamily="34" charset="-79"/>
                        </a:rPr>
                        <a:t>מרצה</a:t>
                      </a:r>
                    </a:p>
                  </a:txBody>
                  <a:tcPr/>
                </a:tc>
                <a:tc>
                  <a:txBody>
                    <a:bodyPr/>
                    <a:lstStyle/>
                    <a:p>
                      <a:pPr algn="ctr" rtl="1"/>
                      <a:r>
                        <a:rPr lang="he-IL" b="1" i="0" dirty="0">
                          <a:latin typeface="David" panose="020E0502060401010101" pitchFamily="34" charset="-79"/>
                          <a:cs typeface="David" panose="020E0502060401010101" pitchFamily="34" charset="-79"/>
                        </a:rPr>
                        <a:t>חוג</a:t>
                      </a:r>
                    </a:p>
                  </a:txBody>
                  <a:tcPr/>
                </a:tc>
                <a:extLst>
                  <a:ext uri="{0D108BD9-81ED-4DB2-BD59-A6C34878D82A}">
                    <a16:rowId xmlns:a16="http://schemas.microsoft.com/office/drawing/2014/main" val="3710406874"/>
                  </a:ext>
                </a:extLst>
              </a:tr>
              <a:tr h="414307">
                <a:tc>
                  <a:txBody>
                    <a:bodyPr/>
                    <a:lstStyle/>
                    <a:p>
                      <a:pPr rtl="1"/>
                      <a:r>
                        <a:rPr lang="he-IL" sz="1800" b="0" i="0" u="none" strike="noStrike" kern="1200" baseline="0" dirty="0">
                          <a:solidFill>
                            <a:schemeClr val="dk1"/>
                          </a:solidFill>
                          <a:latin typeface="David" panose="020E0502060401010101" pitchFamily="34" charset="-79"/>
                          <a:ea typeface="+mn-ea"/>
                          <a:cs typeface="David" panose="020E0502060401010101" pitchFamily="34" charset="-79"/>
                        </a:rPr>
                        <a:t>אסטרטגיות שיווק באינטרנט</a:t>
                      </a:r>
                      <a:endParaRPr lang="he-IL" sz="1400" b="0" i="0" dirty="0">
                        <a:latin typeface="David" panose="020E0502060401010101" pitchFamily="34" charset="-79"/>
                        <a:cs typeface="David" panose="020E0502060401010101" pitchFamily="34" charset="-79"/>
                      </a:endParaRPr>
                    </a:p>
                  </a:txBody>
                  <a:tcPr anchor="ctr"/>
                </a:tc>
                <a:tc>
                  <a:txBody>
                    <a:bodyPr/>
                    <a:lstStyle/>
                    <a:p>
                      <a:pPr algn="ctr" rtl="1"/>
                      <a:endParaRPr lang="he-IL" sz="1400" b="0" i="0" dirty="0">
                        <a:latin typeface="David" panose="020E0502060401010101" pitchFamily="34" charset="-79"/>
                        <a:cs typeface="David" panose="020E0502060401010101" pitchFamily="34" charset="-79"/>
                      </a:endParaRPr>
                    </a:p>
                  </a:txBody>
                  <a:tcPr anchor="ctr"/>
                </a:tc>
                <a:tc>
                  <a:txBody>
                    <a:bodyPr/>
                    <a:lstStyle/>
                    <a:p>
                      <a:pPr rtl="1"/>
                      <a:r>
                        <a:rPr lang="he-IL" sz="1800" b="0" i="0" u="none" strike="noStrike" kern="1200" baseline="0" dirty="0">
                          <a:solidFill>
                            <a:schemeClr val="dk1"/>
                          </a:solidFill>
                          <a:latin typeface="David" panose="020E0502060401010101" pitchFamily="34" charset="-79"/>
                          <a:ea typeface="+mn-ea"/>
                          <a:cs typeface="David" panose="020E0502060401010101" pitchFamily="34" charset="-79"/>
                        </a:rPr>
                        <a:t>ד"ר יניב </a:t>
                      </a:r>
                      <a:r>
                        <a:rPr lang="he-IL" sz="1800" b="0" i="0" u="none" strike="noStrike" kern="1200" baseline="0" dirty="0" err="1">
                          <a:solidFill>
                            <a:schemeClr val="dk1"/>
                          </a:solidFill>
                          <a:latin typeface="David" panose="020E0502060401010101" pitchFamily="34" charset="-79"/>
                          <a:ea typeface="+mn-ea"/>
                          <a:cs typeface="David" panose="020E0502060401010101" pitchFamily="34" charset="-79"/>
                        </a:rPr>
                        <a:t>לויתן</a:t>
                      </a:r>
                      <a:endParaRPr lang="he-IL" sz="1400" b="0" i="0" dirty="0">
                        <a:latin typeface="David" panose="020E0502060401010101" pitchFamily="34" charset="-79"/>
                        <a:cs typeface="David" panose="020E0502060401010101" pitchFamily="34" charset="-79"/>
                      </a:endParaRPr>
                    </a:p>
                  </a:txBody>
                  <a:tcPr anchor="ctr"/>
                </a:tc>
                <a:tc>
                  <a:txBody>
                    <a:bodyPr/>
                    <a:lstStyle/>
                    <a:p>
                      <a:pPr rtl="1"/>
                      <a:r>
                        <a:rPr lang="he-IL" sz="1800" b="0" i="0" u="none" strike="noStrike" kern="1200" baseline="0" dirty="0">
                          <a:solidFill>
                            <a:schemeClr val="dk1"/>
                          </a:solidFill>
                          <a:latin typeface="David" panose="020E0502060401010101" pitchFamily="34" charset="-79"/>
                          <a:ea typeface="+mn-ea"/>
                          <a:cs typeface="David" panose="020E0502060401010101" pitchFamily="34" charset="-79"/>
                        </a:rPr>
                        <a:t>לימודים רב תחומיים</a:t>
                      </a:r>
                      <a:endParaRPr lang="he-IL" sz="1400" b="0" i="0" dirty="0">
                        <a:solidFill>
                          <a:schemeClr val="accent2">
                            <a:lumMod val="75000"/>
                          </a:schemeClr>
                        </a:solidFill>
                        <a:latin typeface="David" panose="020E0502060401010101" pitchFamily="34" charset="-79"/>
                        <a:cs typeface="David" panose="020E0502060401010101" pitchFamily="34" charset="-79"/>
                      </a:endParaRPr>
                    </a:p>
                  </a:txBody>
                  <a:tcPr anchor="ctr"/>
                </a:tc>
                <a:extLst>
                  <a:ext uri="{0D108BD9-81ED-4DB2-BD59-A6C34878D82A}">
                    <a16:rowId xmlns:a16="http://schemas.microsoft.com/office/drawing/2014/main" val="3694368200"/>
                  </a:ext>
                </a:extLst>
              </a:tr>
              <a:tr h="414307">
                <a:tc>
                  <a:txBody>
                    <a:bodyPr/>
                    <a:lstStyle/>
                    <a:p>
                      <a:pPr marL="0" algn="r" defTabSz="914400" rtl="1" eaLnBrk="1" latinLnBrk="0" hangingPunct="1"/>
                      <a:r>
                        <a:rPr lang="he-IL" sz="1800" b="0" i="0" u="none" strike="noStrike" kern="1200" baseline="0" dirty="0">
                          <a:solidFill>
                            <a:schemeClr val="dk1"/>
                          </a:solidFill>
                          <a:latin typeface="David" panose="020E0502060401010101" pitchFamily="34" charset="-79"/>
                          <a:ea typeface="+mn-ea"/>
                          <a:cs typeface="David" panose="020E0502060401010101" pitchFamily="34" charset="-79"/>
                        </a:rPr>
                        <a:t>מבוא לדת האסלאם</a:t>
                      </a:r>
                    </a:p>
                  </a:txBody>
                  <a:tcPr anchor="ctr"/>
                </a:tc>
                <a:tc>
                  <a:txBody>
                    <a:bodyPr/>
                    <a:lstStyle/>
                    <a:p>
                      <a:pPr marL="0" algn="ctr" defTabSz="914400" rtl="1" eaLnBrk="1" latinLnBrk="0" hangingPunct="1"/>
                      <a:endParaRPr lang="he-IL" sz="1800" b="0" i="0" u="none" strike="noStrike" kern="1200" baseline="0" dirty="0">
                        <a:solidFill>
                          <a:schemeClr val="dk1"/>
                        </a:solidFill>
                        <a:latin typeface="David" panose="020E0502060401010101" pitchFamily="34" charset="-79"/>
                        <a:ea typeface="+mn-ea"/>
                        <a:cs typeface="David" panose="020E0502060401010101" pitchFamily="34" charset="-79"/>
                      </a:endParaRPr>
                    </a:p>
                  </a:txBody>
                  <a:tcPr anchor="ctr"/>
                </a:tc>
                <a:tc>
                  <a:txBody>
                    <a:bodyPr/>
                    <a:lstStyle/>
                    <a:p>
                      <a:pPr marL="0" algn="r" defTabSz="914400" rtl="1" eaLnBrk="1" latinLnBrk="0" hangingPunct="1"/>
                      <a:r>
                        <a:rPr lang="he-IL" sz="1800" b="0" i="0" u="none" strike="noStrike" kern="1200" baseline="0" dirty="0">
                          <a:solidFill>
                            <a:schemeClr val="dk1"/>
                          </a:solidFill>
                          <a:latin typeface="David" panose="020E0502060401010101" pitchFamily="34" charset="-79"/>
                          <a:ea typeface="+mn-ea"/>
                          <a:cs typeface="David" panose="020E0502060401010101" pitchFamily="34" charset="-79"/>
                        </a:rPr>
                        <a:t>פרופ' יצחק ויסמן</a:t>
                      </a:r>
                    </a:p>
                  </a:txBody>
                  <a:tcPr anchor="ctr"/>
                </a:tc>
                <a:tc>
                  <a:txBody>
                    <a:bodyPr/>
                    <a:lstStyle/>
                    <a:p>
                      <a:pPr marL="0" algn="r" defTabSz="914400" rtl="1" eaLnBrk="1" latinLnBrk="0" hangingPunct="1"/>
                      <a:r>
                        <a:rPr lang="he-IL" sz="1800" b="0" i="0" u="none" strike="noStrike" kern="1200" baseline="0" dirty="0">
                          <a:solidFill>
                            <a:schemeClr val="dk1"/>
                          </a:solidFill>
                          <a:latin typeface="David" panose="020E0502060401010101" pitchFamily="34" charset="-79"/>
                          <a:ea typeface="+mn-ea"/>
                          <a:cs typeface="David" panose="020E0502060401010101" pitchFamily="34" charset="-79"/>
                        </a:rPr>
                        <a:t>היסטוריה של המזרח התיכון</a:t>
                      </a:r>
                    </a:p>
                  </a:txBody>
                  <a:tcPr anchor="ctr"/>
                </a:tc>
                <a:extLst>
                  <a:ext uri="{0D108BD9-81ED-4DB2-BD59-A6C34878D82A}">
                    <a16:rowId xmlns:a16="http://schemas.microsoft.com/office/drawing/2014/main" val="3647460606"/>
                  </a:ext>
                </a:extLst>
              </a:tr>
              <a:tr h="414307">
                <a:tc>
                  <a:txBody>
                    <a:bodyPr/>
                    <a:lstStyle/>
                    <a:p>
                      <a:pPr marL="0" algn="r" defTabSz="914400" rtl="1" eaLnBrk="1" latinLnBrk="0" hangingPunct="1"/>
                      <a:r>
                        <a:rPr lang="he-IL" sz="1800" b="0" i="0" u="none" strike="noStrike" kern="1200" baseline="0" dirty="0">
                          <a:solidFill>
                            <a:schemeClr val="dk1"/>
                          </a:solidFill>
                          <a:latin typeface="David" panose="020E0502060401010101" pitchFamily="34" charset="-79"/>
                          <a:ea typeface="+mn-ea"/>
                          <a:cs typeface="David" panose="020E0502060401010101" pitchFamily="34" charset="-79"/>
                        </a:rPr>
                        <a:t>נשים בחברה הישראלית</a:t>
                      </a:r>
                    </a:p>
                  </a:txBody>
                  <a:tcPr anchor="ctr"/>
                </a:tc>
                <a:tc>
                  <a:txBody>
                    <a:bodyPr/>
                    <a:lstStyle/>
                    <a:p>
                      <a:pPr marL="0" algn="ctr" defTabSz="914400" rtl="1" eaLnBrk="1" latinLnBrk="0" hangingPunct="1"/>
                      <a:endParaRPr lang="he-IL" sz="1800" b="0" i="0" u="none" strike="noStrike" kern="1200" baseline="0" dirty="0">
                        <a:solidFill>
                          <a:schemeClr val="dk1"/>
                        </a:solidFill>
                        <a:latin typeface="David" panose="020E0502060401010101" pitchFamily="34" charset="-79"/>
                        <a:ea typeface="+mn-ea"/>
                        <a:cs typeface="David" panose="020E0502060401010101" pitchFamily="34" charset="-79"/>
                      </a:endParaRPr>
                    </a:p>
                  </a:txBody>
                  <a:tcPr anchor="ctr"/>
                </a:tc>
                <a:tc>
                  <a:txBody>
                    <a:bodyPr/>
                    <a:lstStyle/>
                    <a:p>
                      <a:pPr marL="0" algn="r" defTabSz="914400" rtl="1" eaLnBrk="1" latinLnBrk="0" hangingPunct="1"/>
                      <a:r>
                        <a:rPr lang="he-IL" sz="1800" b="0" i="0" u="none" strike="noStrike" kern="1200" baseline="0" dirty="0">
                          <a:solidFill>
                            <a:schemeClr val="dk1"/>
                          </a:solidFill>
                          <a:latin typeface="David" panose="020E0502060401010101" pitchFamily="34" charset="-79"/>
                          <a:ea typeface="+mn-ea"/>
                          <a:cs typeface="David" panose="020E0502060401010101" pitchFamily="34" charset="-79"/>
                        </a:rPr>
                        <a:t>ד"ר לי </a:t>
                      </a:r>
                      <a:r>
                        <a:rPr lang="he-IL" sz="1800" b="0" i="0" u="none" strike="noStrike" kern="1200" baseline="0" dirty="0" err="1">
                          <a:solidFill>
                            <a:schemeClr val="dk1"/>
                          </a:solidFill>
                          <a:latin typeface="David" panose="020E0502060401010101" pitchFamily="34" charset="-79"/>
                          <a:ea typeface="+mn-ea"/>
                          <a:cs typeface="David" panose="020E0502060401010101" pitchFamily="34" charset="-79"/>
                        </a:rPr>
                        <a:t>כהנר</a:t>
                      </a:r>
                      <a:endParaRPr lang="he-IL" sz="1800" b="0" i="0" u="none" strike="noStrike" kern="1200" baseline="0" dirty="0">
                        <a:solidFill>
                          <a:schemeClr val="dk1"/>
                        </a:solidFill>
                        <a:latin typeface="David" panose="020E0502060401010101" pitchFamily="34" charset="-79"/>
                        <a:ea typeface="+mn-ea"/>
                        <a:cs typeface="David" panose="020E0502060401010101" pitchFamily="34" charset="-79"/>
                      </a:endParaRPr>
                    </a:p>
                  </a:txBody>
                  <a:tcPr anchor="ct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800" b="0" i="0" u="none" strike="noStrike" kern="1200" baseline="0" dirty="0">
                          <a:solidFill>
                            <a:schemeClr val="dk1"/>
                          </a:solidFill>
                          <a:latin typeface="David" panose="020E0502060401010101" pitchFamily="34" charset="-79"/>
                          <a:ea typeface="+mn-ea"/>
                          <a:cs typeface="David" panose="020E0502060401010101" pitchFamily="34" charset="-79"/>
                        </a:rPr>
                        <a:t>לימודים רב תחומיים</a:t>
                      </a:r>
                    </a:p>
                  </a:txBody>
                  <a:tcPr anchor="ctr"/>
                </a:tc>
                <a:extLst>
                  <a:ext uri="{0D108BD9-81ED-4DB2-BD59-A6C34878D82A}">
                    <a16:rowId xmlns:a16="http://schemas.microsoft.com/office/drawing/2014/main" val="1583394426"/>
                  </a:ext>
                </a:extLst>
              </a:tr>
              <a:tr h="414307">
                <a:tc>
                  <a:txBody>
                    <a:bodyPr/>
                    <a:lstStyle/>
                    <a:p>
                      <a:pPr marL="0" algn="r" defTabSz="914400" rtl="1" eaLnBrk="1" latinLnBrk="0" hangingPunct="1"/>
                      <a:r>
                        <a:rPr lang="he-IL" sz="1800" b="0" i="0" u="none" strike="noStrike" kern="1200" baseline="0" dirty="0">
                          <a:solidFill>
                            <a:schemeClr val="dk1"/>
                          </a:solidFill>
                          <a:latin typeface="David" panose="020E0502060401010101" pitchFamily="34" charset="-79"/>
                          <a:ea typeface="+mn-ea"/>
                          <a:cs typeface="David" panose="020E0502060401010101" pitchFamily="34" charset="-79"/>
                        </a:rPr>
                        <a:t>תיאוריות בתקשורת אסטרטגית</a:t>
                      </a:r>
                    </a:p>
                  </a:txBody>
                  <a:tcPr anchor="ctr"/>
                </a:tc>
                <a:tc>
                  <a:txBody>
                    <a:bodyPr/>
                    <a:lstStyle/>
                    <a:p>
                      <a:pPr marL="0" algn="ctr" defTabSz="914400" rtl="1" eaLnBrk="1" latinLnBrk="0" hangingPunct="1"/>
                      <a:r>
                        <a:rPr lang="he-IL" sz="1800" b="0" i="0" u="none" strike="noStrike" kern="1200" baseline="0" dirty="0">
                          <a:solidFill>
                            <a:schemeClr val="dk1"/>
                          </a:solidFill>
                          <a:latin typeface="David" panose="020E0502060401010101" pitchFamily="34" charset="-79"/>
                          <a:ea typeface="+mn-ea"/>
                          <a:cs typeface="David" panose="020E0502060401010101" pitchFamily="34" charset="-79"/>
                        </a:rPr>
                        <a:t>3</a:t>
                      </a:r>
                    </a:p>
                  </a:txBody>
                  <a:tcPr anchor="ctr"/>
                </a:tc>
                <a:tc>
                  <a:txBody>
                    <a:bodyPr/>
                    <a:lstStyle/>
                    <a:p>
                      <a:pPr marL="0" algn="r" defTabSz="914400" rtl="1" eaLnBrk="1" latinLnBrk="0" hangingPunct="1"/>
                      <a:r>
                        <a:rPr lang="he-IL" sz="1800" b="0" i="0" u="none" strike="noStrike" kern="1200" baseline="0" dirty="0">
                          <a:solidFill>
                            <a:schemeClr val="dk1"/>
                          </a:solidFill>
                          <a:latin typeface="David" panose="020E0502060401010101" pitchFamily="34" charset="-79"/>
                          <a:ea typeface="+mn-ea"/>
                          <a:cs typeface="David" panose="020E0502060401010101" pitchFamily="34" charset="-79"/>
                        </a:rPr>
                        <a:t>ד"ר נחמה לואיס </a:t>
                      </a:r>
                      <a:r>
                        <a:rPr lang="he-IL" sz="1800" b="0" i="0" u="none" strike="noStrike" kern="1200" baseline="0" dirty="0" err="1">
                          <a:solidFill>
                            <a:schemeClr val="dk1"/>
                          </a:solidFill>
                          <a:latin typeface="David" panose="020E0502060401010101" pitchFamily="34" charset="-79"/>
                          <a:ea typeface="+mn-ea"/>
                          <a:cs typeface="David" panose="020E0502060401010101" pitchFamily="34" charset="-79"/>
                        </a:rPr>
                        <a:t>פרסקי</a:t>
                      </a:r>
                      <a:endParaRPr lang="he-IL" sz="1800" b="0" i="0" u="none" strike="noStrike" kern="1200" baseline="0" dirty="0">
                        <a:solidFill>
                          <a:schemeClr val="dk1"/>
                        </a:solidFill>
                        <a:latin typeface="David" panose="020E0502060401010101" pitchFamily="34" charset="-79"/>
                        <a:ea typeface="+mn-ea"/>
                        <a:cs typeface="David" panose="020E0502060401010101" pitchFamily="34" charset="-79"/>
                      </a:endParaRPr>
                    </a:p>
                  </a:txBody>
                  <a:tcPr anchor="ctr"/>
                </a:tc>
                <a:tc>
                  <a:txBody>
                    <a:bodyPr/>
                    <a:lstStyle/>
                    <a:p>
                      <a:pPr marL="0" algn="r" defTabSz="914400" rtl="1" eaLnBrk="1" latinLnBrk="0" hangingPunct="1"/>
                      <a:r>
                        <a:rPr lang="he-IL" sz="1800" b="0" i="0" u="none" strike="noStrike" kern="1200" baseline="0" dirty="0">
                          <a:solidFill>
                            <a:schemeClr val="dk1"/>
                          </a:solidFill>
                          <a:latin typeface="David" panose="020E0502060401010101" pitchFamily="34" charset="-79"/>
                          <a:ea typeface="+mn-ea"/>
                          <a:cs typeface="David" panose="020E0502060401010101" pitchFamily="34" charset="-79"/>
                        </a:rPr>
                        <a:t>החוג לתקשורת</a:t>
                      </a:r>
                    </a:p>
                  </a:txBody>
                  <a:tcPr anchor="ctr"/>
                </a:tc>
                <a:extLst>
                  <a:ext uri="{0D108BD9-81ED-4DB2-BD59-A6C34878D82A}">
                    <a16:rowId xmlns:a16="http://schemas.microsoft.com/office/drawing/2014/main" val="1628137300"/>
                  </a:ext>
                </a:extLst>
              </a:tr>
              <a:tr h="414307">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2000" b="1" i="0" u="none" strike="noStrike" kern="1200" baseline="0" dirty="0">
                          <a:solidFill>
                            <a:schemeClr val="accent1"/>
                          </a:solidFill>
                          <a:effectLst/>
                          <a:latin typeface="David" panose="020E0502060401010101" pitchFamily="34" charset="-79"/>
                          <a:ea typeface="+mn-ea"/>
                          <a:cs typeface="David" panose="020E0502060401010101" pitchFamily="34" charset="-79"/>
                        </a:rPr>
                        <a:t>תקשורת המונים וחברה</a:t>
                      </a:r>
                    </a:p>
                  </a:txBody>
                  <a:tcPr anchor="ct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2000" b="1" i="0" u="none" strike="noStrike" kern="1200" baseline="0" dirty="0">
                          <a:solidFill>
                            <a:schemeClr val="accent1"/>
                          </a:solidFill>
                          <a:effectLst/>
                          <a:latin typeface="David" panose="020E0502060401010101" pitchFamily="34" charset="-79"/>
                          <a:ea typeface="+mn-ea"/>
                          <a:cs typeface="David" panose="020E0502060401010101" pitchFamily="34" charset="-79"/>
                        </a:rPr>
                        <a:t>4</a:t>
                      </a:r>
                    </a:p>
                  </a:txBody>
                  <a:tcPr anchor="ct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2000" b="1" i="0" u="none" strike="noStrike" kern="1200" baseline="0" dirty="0">
                          <a:solidFill>
                            <a:schemeClr val="accent1"/>
                          </a:solidFill>
                          <a:effectLst/>
                          <a:latin typeface="David" panose="020E0502060401010101" pitchFamily="34" charset="-79"/>
                          <a:ea typeface="+mn-ea"/>
                          <a:cs typeface="David" panose="020E0502060401010101" pitchFamily="34" charset="-79"/>
                        </a:rPr>
                        <a:t>פרופ' יריב צפתי</a:t>
                      </a:r>
                    </a:p>
                  </a:txBody>
                  <a:tcPr anchor="ct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2000" b="1" i="0" u="none" strike="noStrike" kern="1200" baseline="0" dirty="0">
                          <a:solidFill>
                            <a:schemeClr val="accent1"/>
                          </a:solidFill>
                          <a:effectLst/>
                          <a:latin typeface="David" panose="020E0502060401010101" pitchFamily="34" charset="-79"/>
                          <a:ea typeface="+mn-ea"/>
                          <a:cs typeface="David" panose="020E0502060401010101" pitchFamily="34" charset="-79"/>
                        </a:rPr>
                        <a:t>החוג לסוציולוגיה</a:t>
                      </a:r>
                    </a:p>
                  </a:txBody>
                  <a:tcPr anchor="ctr"/>
                </a:tc>
                <a:extLst>
                  <a:ext uri="{0D108BD9-81ED-4DB2-BD59-A6C34878D82A}">
                    <a16:rowId xmlns:a16="http://schemas.microsoft.com/office/drawing/2014/main" val="3545199806"/>
                  </a:ext>
                </a:extLst>
              </a:tr>
              <a:tr h="414307">
                <a:tc>
                  <a:txBody>
                    <a:bodyPr/>
                    <a:lstStyle/>
                    <a:p>
                      <a:pPr marL="0" algn="r" defTabSz="914400" rtl="1" eaLnBrk="1" latinLnBrk="0" hangingPunct="1"/>
                      <a:r>
                        <a:rPr lang="he-IL" sz="1800" b="0" i="0" u="none" strike="noStrike" kern="1200" baseline="0" dirty="0">
                          <a:solidFill>
                            <a:schemeClr val="dk1"/>
                          </a:solidFill>
                          <a:latin typeface="David" panose="020E0502060401010101" pitchFamily="34" charset="-79"/>
                          <a:ea typeface="+mn-ea"/>
                          <a:cs typeface="David" panose="020E0502060401010101" pitchFamily="34" charset="-79"/>
                        </a:rPr>
                        <a:t>אוריינות המידע</a:t>
                      </a:r>
                    </a:p>
                  </a:txBody>
                  <a:tcPr anchor="ctr"/>
                </a:tc>
                <a:tc>
                  <a:txBody>
                    <a:bodyPr/>
                    <a:lstStyle/>
                    <a:p>
                      <a:pPr marL="0" algn="ctr" defTabSz="914400" rtl="1" eaLnBrk="1" latinLnBrk="0" hangingPunct="1"/>
                      <a:endParaRPr lang="he-IL" sz="1800" b="0" i="0" u="none" strike="noStrike" kern="1200" baseline="0" dirty="0">
                        <a:solidFill>
                          <a:schemeClr val="dk1"/>
                        </a:solidFill>
                        <a:latin typeface="David" panose="020E0502060401010101" pitchFamily="34" charset="-79"/>
                        <a:ea typeface="+mn-ea"/>
                        <a:cs typeface="David" panose="020E0502060401010101" pitchFamily="34" charset="-79"/>
                      </a:endParaRPr>
                    </a:p>
                  </a:txBody>
                  <a:tcPr anchor="ctr"/>
                </a:tc>
                <a:tc>
                  <a:txBody>
                    <a:bodyPr/>
                    <a:lstStyle/>
                    <a:p>
                      <a:pPr marL="0" algn="r" defTabSz="914400" rtl="1" eaLnBrk="1" latinLnBrk="0" hangingPunct="1"/>
                      <a:r>
                        <a:rPr lang="he-IL" sz="1800" b="0" i="0" u="none" strike="noStrike" kern="1200" baseline="0" dirty="0">
                          <a:solidFill>
                            <a:schemeClr val="dk1"/>
                          </a:solidFill>
                          <a:latin typeface="David" panose="020E0502060401010101" pitchFamily="34" charset="-79"/>
                          <a:ea typeface="+mn-ea"/>
                          <a:cs typeface="David" panose="020E0502060401010101" pitchFamily="34" charset="-79"/>
                        </a:rPr>
                        <a:t>ד"ר אוהד כהן</a:t>
                      </a:r>
                    </a:p>
                  </a:txBody>
                  <a:tcPr anchor="ctr"/>
                </a:tc>
                <a:tc>
                  <a:txBody>
                    <a:bodyPr/>
                    <a:lstStyle/>
                    <a:p>
                      <a:pPr marL="0" algn="r" defTabSz="914400" rtl="1" eaLnBrk="1" latinLnBrk="0" hangingPunct="1"/>
                      <a:r>
                        <a:rPr lang="he-IL" sz="1800" b="0" i="0" u="none" strike="noStrike" kern="1200" baseline="0" dirty="0">
                          <a:solidFill>
                            <a:schemeClr val="dk1"/>
                          </a:solidFill>
                          <a:latin typeface="David" panose="020E0502060401010101" pitchFamily="34" charset="-79"/>
                          <a:ea typeface="+mn-ea"/>
                          <a:cs typeface="David" panose="020E0502060401010101" pitchFamily="34" charset="-79"/>
                        </a:rPr>
                        <a:t>לשון</a:t>
                      </a:r>
                    </a:p>
                  </a:txBody>
                  <a:tcPr anchor="ctr"/>
                </a:tc>
                <a:extLst>
                  <a:ext uri="{0D108BD9-81ED-4DB2-BD59-A6C34878D82A}">
                    <a16:rowId xmlns:a16="http://schemas.microsoft.com/office/drawing/2014/main" val="3375766643"/>
                  </a:ext>
                </a:extLst>
              </a:tr>
              <a:tr h="414307">
                <a:tc>
                  <a:txBody>
                    <a:bodyPr/>
                    <a:lstStyle/>
                    <a:p>
                      <a:pPr marL="0" algn="r" defTabSz="914400" rtl="1" eaLnBrk="1" latinLnBrk="0" hangingPunct="1"/>
                      <a:r>
                        <a:rPr lang="he-IL" sz="1800" b="0" i="0" u="none" strike="noStrike" kern="1200" baseline="0" dirty="0">
                          <a:solidFill>
                            <a:schemeClr val="dk1"/>
                          </a:solidFill>
                          <a:latin typeface="David" panose="020E0502060401010101" pitchFamily="34" charset="-79"/>
                          <a:ea typeface="+mn-ea"/>
                          <a:cs typeface="David" panose="020E0502060401010101" pitchFamily="34" charset="-79"/>
                        </a:rPr>
                        <a:t>חשיבה ביקורתית</a:t>
                      </a:r>
                    </a:p>
                  </a:txBody>
                  <a:tcPr anchor="ctr"/>
                </a:tc>
                <a:tc>
                  <a:txBody>
                    <a:bodyPr/>
                    <a:lstStyle/>
                    <a:p>
                      <a:pPr marL="0" algn="ctr" defTabSz="914400" rtl="1" eaLnBrk="1" latinLnBrk="0" hangingPunct="1"/>
                      <a:endParaRPr lang="he-IL" sz="1800" b="0" i="0" u="none" strike="noStrike" kern="1200" baseline="0" dirty="0">
                        <a:solidFill>
                          <a:schemeClr val="dk1"/>
                        </a:solidFill>
                        <a:latin typeface="David" panose="020E0502060401010101" pitchFamily="34" charset="-79"/>
                        <a:ea typeface="+mn-ea"/>
                        <a:cs typeface="David" panose="020E0502060401010101" pitchFamily="34" charset="-79"/>
                      </a:endParaRPr>
                    </a:p>
                  </a:txBody>
                  <a:tcPr anchor="ctr"/>
                </a:tc>
                <a:tc>
                  <a:txBody>
                    <a:bodyPr/>
                    <a:lstStyle/>
                    <a:p>
                      <a:pPr marL="0" algn="r" defTabSz="914400" rtl="1" eaLnBrk="1" latinLnBrk="0" hangingPunct="1"/>
                      <a:r>
                        <a:rPr lang="he-IL" sz="1800" b="0" i="0" u="none" strike="noStrike" kern="1200" baseline="0" dirty="0">
                          <a:solidFill>
                            <a:schemeClr val="dk1"/>
                          </a:solidFill>
                          <a:latin typeface="David" panose="020E0502060401010101" pitchFamily="34" charset="-79"/>
                          <a:ea typeface="+mn-ea"/>
                          <a:cs typeface="David" panose="020E0502060401010101" pitchFamily="34" charset="-79"/>
                        </a:rPr>
                        <a:t>פרופ' יונתן </a:t>
                      </a:r>
                      <a:r>
                        <a:rPr lang="he-IL" sz="1800" b="0" i="0" u="none" strike="noStrike" kern="1200" baseline="0" dirty="0" err="1">
                          <a:solidFill>
                            <a:schemeClr val="dk1"/>
                          </a:solidFill>
                          <a:latin typeface="David" panose="020E0502060401010101" pitchFamily="34" charset="-79"/>
                          <a:ea typeface="+mn-ea"/>
                          <a:cs typeface="David" panose="020E0502060401010101" pitchFamily="34" charset="-79"/>
                        </a:rPr>
                        <a:t>ברג</a:t>
                      </a:r>
                      <a:endParaRPr lang="he-IL" sz="1800" b="0" i="0" u="none" strike="noStrike" kern="1200" baseline="0" dirty="0">
                        <a:solidFill>
                          <a:schemeClr val="dk1"/>
                        </a:solidFill>
                        <a:latin typeface="David" panose="020E0502060401010101" pitchFamily="34" charset="-79"/>
                        <a:ea typeface="+mn-ea"/>
                        <a:cs typeface="David" panose="020E0502060401010101" pitchFamily="34" charset="-79"/>
                      </a:endParaRPr>
                    </a:p>
                  </a:txBody>
                  <a:tcPr anchor="ctr"/>
                </a:tc>
                <a:tc>
                  <a:txBody>
                    <a:bodyPr/>
                    <a:lstStyle/>
                    <a:p>
                      <a:pPr marL="0" algn="r" defTabSz="914400" rtl="1" eaLnBrk="1" latinLnBrk="0" hangingPunct="1"/>
                      <a:r>
                        <a:rPr lang="he-IL" sz="1800" b="0" i="0" u="none" strike="noStrike" kern="1200" baseline="0" dirty="0">
                          <a:solidFill>
                            <a:schemeClr val="dk1"/>
                          </a:solidFill>
                          <a:latin typeface="David" panose="020E0502060401010101" pitchFamily="34" charset="-79"/>
                          <a:ea typeface="+mn-ea"/>
                          <a:cs typeface="David" panose="020E0502060401010101" pitchFamily="34" charset="-79"/>
                        </a:rPr>
                        <a:t>פילוסופיה</a:t>
                      </a:r>
                    </a:p>
                  </a:txBody>
                  <a:tcPr anchor="ctr"/>
                </a:tc>
                <a:extLst>
                  <a:ext uri="{0D108BD9-81ED-4DB2-BD59-A6C34878D82A}">
                    <a16:rowId xmlns:a16="http://schemas.microsoft.com/office/drawing/2014/main" val="1486178981"/>
                  </a:ext>
                </a:extLst>
              </a:tr>
              <a:tr h="414307">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800" b="0" i="0" u="none" strike="noStrike" kern="1200" baseline="0" dirty="0">
                          <a:solidFill>
                            <a:schemeClr val="dk1"/>
                          </a:solidFill>
                          <a:latin typeface="David" panose="020E0502060401010101" pitchFamily="34" charset="-79"/>
                          <a:ea typeface="+mn-ea"/>
                          <a:cs typeface="David" panose="020E0502060401010101" pitchFamily="34" charset="-79"/>
                        </a:rPr>
                        <a:t>למידה בחברת המידע</a:t>
                      </a:r>
                    </a:p>
                  </a:txBody>
                  <a:tcPr anchor="ct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lang="he-IL" sz="1800" b="0" i="0" u="none" strike="noStrike" kern="1200" baseline="0" dirty="0">
                        <a:solidFill>
                          <a:schemeClr val="dk1"/>
                        </a:solidFill>
                        <a:latin typeface="David" panose="020E0502060401010101" pitchFamily="34" charset="-79"/>
                        <a:ea typeface="+mn-ea"/>
                        <a:cs typeface="David" panose="020E0502060401010101" pitchFamily="34" charset="-79"/>
                      </a:endParaRPr>
                    </a:p>
                  </a:txBody>
                  <a:tcPr anchor="ctr"/>
                </a:tc>
                <a:tc>
                  <a:txBody>
                    <a:bodyPr/>
                    <a:lstStyle/>
                    <a:p>
                      <a:pPr marL="0" algn="r" defTabSz="914400" rtl="1" eaLnBrk="1" latinLnBrk="0" hangingPunct="1"/>
                      <a:r>
                        <a:rPr lang="he-IL" sz="1800" b="0" i="0" u="none" strike="noStrike" kern="1200" baseline="0" dirty="0">
                          <a:solidFill>
                            <a:schemeClr val="dk1"/>
                          </a:solidFill>
                          <a:latin typeface="David" panose="020E0502060401010101" pitchFamily="34" charset="-79"/>
                          <a:ea typeface="+mn-ea"/>
                          <a:cs typeface="David" panose="020E0502060401010101" pitchFamily="34" charset="-79"/>
                        </a:rPr>
                        <a:t>פרופ' יעל קלי</a:t>
                      </a:r>
                    </a:p>
                  </a:txBody>
                  <a:tcPr anchor="ctr"/>
                </a:tc>
                <a:tc>
                  <a:txBody>
                    <a:bodyPr/>
                    <a:lstStyle/>
                    <a:p>
                      <a:pPr marL="0" algn="r" defTabSz="914400" rtl="1" eaLnBrk="1" latinLnBrk="0" hangingPunct="1"/>
                      <a:r>
                        <a:rPr lang="he-IL" sz="1800" b="0" i="0" u="none" strike="noStrike" kern="1200" baseline="0" dirty="0">
                          <a:solidFill>
                            <a:schemeClr val="dk1"/>
                          </a:solidFill>
                          <a:latin typeface="David" panose="020E0502060401010101" pitchFamily="34" charset="-79"/>
                          <a:ea typeface="+mn-ea"/>
                          <a:cs typeface="David" panose="020E0502060401010101" pitchFamily="34" charset="-79"/>
                        </a:rPr>
                        <a:t>ללמידה הוראה הדרכה</a:t>
                      </a:r>
                    </a:p>
                  </a:txBody>
                  <a:tcPr anchor="ctr"/>
                </a:tc>
                <a:extLst>
                  <a:ext uri="{0D108BD9-81ED-4DB2-BD59-A6C34878D82A}">
                    <a16:rowId xmlns:a16="http://schemas.microsoft.com/office/drawing/2014/main" val="2166018920"/>
                  </a:ext>
                </a:extLst>
              </a:tr>
              <a:tr h="414307">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2000" b="1" i="0" u="none" strike="noStrike" kern="1200" baseline="0" dirty="0">
                          <a:solidFill>
                            <a:schemeClr val="accent1"/>
                          </a:solidFill>
                          <a:effectLst/>
                          <a:latin typeface="David" panose="020E0502060401010101" pitchFamily="34" charset="-79"/>
                          <a:ea typeface="+mn-ea"/>
                          <a:cs typeface="David" panose="020E0502060401010101" pitchFamily="34" charset="-79"/>
                        </a:rPr>
                        <a:t>מדיניות ציבורית</a:t>
                      </a:r>
                    </a:p>
                  </a:txBody>
                  <a:tcPr anchor="ct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2000" b="1" i="0" u="none" strike="noStrike" kern="1200" baseline="0" dirty="0">
                          <a:solidFill>
                            <a:schemeClr val="accent1"/>
                          </a:solidFill>
                          <a:effectLst/>
                          <a:latin typeface="David" panose="020E0502060401010101" pitchFamily="34" charset="-79"/>
                          <a:ea typeface="+mn-ea"/>
                          <a:cs typeface="David" panose="020E0502060401010101" pitchFamily="34" charset="-79"/>
                        </a:rPr>
                        <a:t>4</a:t>
                      </a:r>
                    </a:p>
                  </a:txBody>
                  <a:tcPr anchor="ctr"/>
                </a:tc>
                <a:tc>
                  <a:txBody>
                    <a:bodyPr/>
                    <a:lstStyle/>
                    <a:p>
                      <a:pPr marL="0" algn="r" defTabSz="914400" rtl="1" eaLnBrk="1" latinLnBrk="0" hangingPunct="1"/>
                      <a:r>
                        <a:rPr lang="he-IL" sz="2000" b="1" i="0" u="none" strike="noStrike" kern="1200" baseline="0" dirty="0">
                          <a:solidFill>
                            <a:schemeClr val="accent1"/>
                          </a:solidFill>
                          <a:effectLst/>
                          <a:latin typeface="David" panose="020E0502060401010101" pitchFamily="34" charset="-79"/>
                          <a:ea typeface="+mn-ea"/>
                          <a:cs typeface="David" panose="020E0502060401010101" pitchFamily="34" charset="-79"/>
                        </a:rPr>
                        <a:t>ד"ר ניסים כהן</a:t>
                      </a:r>
                    </a:p>
                  </a:txBody>
                  <a:tcPr anchor="ctr"/>
                </a:tc>
                <a:tc>
                  <a:txBody>
                    <a:bodyPr/>
                    <a:lstStyle/>
                    <a:p>
                      <a:pPr marL="0" algn="r" defTabSz="914400" rtl="1" eaLnBrk="1" latinLnBrk="0" hangingPunct="1"/>
                      <a:r>
                        <a:rPr lang="he-IL" sz="2000" b="1" i="0" u="none" strike="noStrike" kern="1200" baseline="0" dirty="0">
                          <a:solidFill>
                            <a:schemeClr val="accent1"/>
                          </a:solidFill>
                          <a:effectLst/>
                          <a:latin typeface="David" panose="020E0502060401010101" pitchFamily="34" charset="-79"/>
                          <a:ea typeface="+mn-ea"/>
                          <a:cs typeface="David" panose="020E0502060401010101" pitchFamily="34" charset="-79"/>
                        </a:rPr>
                        <a:t>ביה"ס למדע המדינה</a:t>
                      </a:r>
                    </a:p>
                  </a:txBody>
                  <a:tcPr anchor="ctr"/>
                </a:tc>
                <a:extLst>
                  <a:ext uri="{0D108BD9-81ED-4DB2-BD59-A6C34878D82A}">
                    <a16:rowId xmlns:a16="http://schemas.microsoft.com/office/drawing/2014/main" val="2385249657"/>
                  </a:ext>
                </a:extLst>
              </a:tr>
              <a:tr h="414307">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800" b="0" i="0" u="none" strike="noStrike" kern="1200" baseline="0" dirty="0">
                          <a:solidFill>
                            <a:schemeClr val="dk1"/>
                          </a:solidFill>
                          <a:latin typeface="David" panose="020E0502060401010101" pitchFamily="34" charset="-79"/>
                          <a:ea typeface="+mn-ea"/>
                          <a:cs typeface="David" panose="020E0502060401010101" pitchFamily="34" charset="-79"/>
                        </a:rPr>
                        <a:t>שיטות מחקר</a:t>
                      </a:r>
                    </a:p>
                  </a:txBody>
                  <a:tcPr anchor="ct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lang="he-IL" sz="1800" b="0" i="0" u="none" strike="noStrike" kern="1200" baseline="0" dirty="0">
                        <a:solidFill>
                          <a:schemeClr val="dk1"/>
                        </a:solidFill>
                        <a:latin typeface="David" panose="020E0502060401010101" pitchFamily="34" charset="-79"/>
                        <a:ea typeface="+mn-ea"/>
                        <a:cs typeface="David" panose="020E0502060401010101" pitchFamily="34" charset="-79"/>
                      </a:endParaRPr>
                    </a:p>
                  </a:txBody>
                  <a:tcPr anchor="ctr"/>
                </a:tc>
                <a:tc>
                  <a:txBody>
                    <a:bodyPr/>
                    <a:lstStyle/>
                    <a:p>
                      <a:pPr marL="0" algn="r" defTabSz="914400" rtl="1" eaLnBrk="1" latinLnBrk="0" hangingPunct="1"/>
                      <a:r>
                        <a:rPr lang="he-IL" sz="1800" b="0" i="0" u="none" strike="noStrike" kern="1200" baseline="0" dirty="0">
                          <a:solidFill>
                            <a:schemeClr val="dk1"/>
                          </a:solidFill>
                          <a:latin typeface="David" panose="020E0502060401010101" pitchFamily="34" charset="-79"/>
                          <a:ea typeface="+mn-ea"/>
                          <a:cs typeface="David" panose="020E0502060401010101" pitchFamily="34" charset="-79"/>
                        </a:rPr>
                        <a:t>מר שי </a:t>
                      </a:r>
                      <a:r>
                        <a:rPr lang="he-IL" sz="1800" b="0" i="0" u="none" strike="noStrike" kern="1200" baseline="0" dirty="0" err="1">
                          <a:solidFill>
                            <a:schemeClr val="dk1"/>
                          </a:solidFill>
                          <a:latin typeface="David" panose="020E0502060401010101" pitchFamily="34" charset="-79"/>
                          <a:ea typeface="+mn-ea"/>
                          <a:cs typeface="David" panose="020E0502060401010101" pitchFamily="34" charset="-79"/>
                        </a:rPr>
                        <a:t>שפילר</a:t>
                      </a:r>
                      <a:endParaRPr lang="he-IL" sz="1800" b="0" i="0" u="none" strike="noStrike" kern="1200" baseline="0" dirty="0">
                        <a:solidFill>
                          <a:schemeClr val="dk1"/>
                        </a:solidFill>
                        <a:latin typeface="David" panose="020E0502060401010101" pitchFamily="34" charset="-79"/>
                        <a:ea typeface="+mn-ea"/>
                        <a:cs typeface="David" panose="020E0502060401010101" pitchFamily="34" charset="-79"/>
                      </a:endParaRPr>
                    </a:p>
                  </a:txBody>
                  <a:tcPr anchor="ct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800" b="0" i="0" u="none" strike="noStrike" kern="1200" baseline="0" dirty="0">
                          <a:solidFill>
                            <a:schemeClr val="dk1"/>
                          </a:solidFill>
                          <a:latin typeface="David" panose="020E0502060401010101" pitchFamily="34" charset="-79"/>
                          <a:ea typeface="+mn-ea"/>
                          <a:cs typeface="David" panose="020E0502060401010101" pitchFamily="34" charset="-79"/>
                        </a:rPr>
                        <a:t>לימודים רב תחומיים</a:t>
                      </a:r>
                      <a:endParaRPr lang="he-IL" sz="1400" b="0" i="0" dirty="0">
                        <a:solidFill>
                          <a:schemeClr val="accent2">
                            <a:lumMod val="75000"/>
                          </a:schemeClr>
                        </a:solidFill>
                        <a:latin typeface="David" panose="020E0502060401010101" pitchFamily="34" charset="-79"/>
                        <a:cs typeface="David" panose="020E0502060401010101" pitchFamily="34" charset="-79"/>
                      </a:endParaRPr>
                    </a:p>
                  </a:txBody>
                  <a:tcPr anchor="ctr"/>
                </a:tc>
                <a:extLst>
                  <a:ext uri="{0D108BD9-81ED-4DB2-BD59-A6C34878D82A}">
                    <a16:rowId xmlns:a16="http://schemas.microsoft.com/office/drawing/2014/main" val="2326913094"/>
                  </a:ext>
                </a:extLst>
              </a:tr>
            </a:tbl>
          </a:graphicData>
        </a:graphic>
      </p:graphicFrame>
      <p:sp>
        <p:nvSpPr>
          <p:cNvPr id="5" name="מציין מיקום תוכן 2"/>
          <p:cNvSpPr txBox="1">
            <a:spLocks/>
          </p:cNvSpPr>
          <p:nvPr/>
        </p:nvSpPr>
        <p:spPr>
          <a:xfrm>
            <a:off x="159488" y="1669204"/>
            <a:ext cx="2957336" cy="4621160"/>
          </a:xfrm>
          <a:prstGeom prst="rect">
            <a:avLst/>
          </a:prstGeom>
        </p:spPr>
        <p:style>
          <a:lnRef idx="2">
            <a:schemeClr val="accent1"/>
          </a:lnRef>
          <a:fillRef idx="1">
            <a:schemeClr val="lt1"/>
          </a:fillRef>
          <a:effectRef idx="0">
            <a:schemeClr val="accent1"/>
          </a:effectRef>
          <a:fontRef idx="minor">
            <a:schemeClr val="dk1"/>
          </a:fontRef>
        </p:style>
        <p:txBody>
          <a:bodyPr vert="horz" lIns="36000" tIns="45720" rIns="36000" bIns="45720" rtlCol="1">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Clr>
                <a:schemeClr val="accent1"/>
              </a:buClr>
              <a:buNone/>
            </a:pPr>
            <a:r>
              <a:rPr lang="he-IL" sz="1800" b="1" dirty="0">
                <a:solidFill>
                  <a:schemeClr val="accent1">
                    <a:lumMod val="75000"/>
                  </a:schemeClr>
                </a:solidFill>
                <a:latin typeface="David" panose="020E0502060401010101" pitchFamily="34" charset="-79"/>
                <a:cs typeface="David" panose="020E0502060401010101" pitchFamily="34" charset="-79"/>
              </a:rPr>
              <a:t>למה מתוקשב?</a:t>
            </a:r>
            <a:endParaRPr lang="he-IL" sz="1800" dirty="0">
              <a:solidFill>
                <a:schemeClr val="accent1">
                  <a:lumMod val="75000"/>
                </a:schemeClr>
              </a:solidFill>
              <a:latin typeface="David" panose="020E0502060401010101" pitchFamily="34" charset="-79"/>
              <a:cs typeface="David" panose="020E0502060401010101" pitchFamily="34" charset="-79"/>
            </a:endParaRPr>
          </a:p>
          <a:p>
            <a:pPr marL="176213" indent="-176213">
              <a:lnSpc>
                <a:spcPct val="150000"/>
              </a:lnSpc>
              <a:buClr>
                <a:schemeClr val="accent1"/>
              </a:buClr>
            </a:pPr>
            <a:r>
              <a:rPr lang="he-IL" sz="1800" dirty="0">
                <a:solidFill>
                  <a:schemeClr val="accent1">
                    <a:lumMod val="75000"/>
                  </a:schemeClr>
                </a:solidFill>
                <a:latin typeface="David" panose="020E0502060401010101" pitchFamily="34" charset="-79"/>
                <a:cs typeface="David" panose="020E0502060401010101" pitchFamily="34" charset="-79"/>
              </a:rPr>
              <a:t>גיוון שיטות הוראה</a:t>
            </a:r>
            <a:endParaRPr lang="he-IL" sz="1800" dirty="0">
              <a:solidFill>
                <a:schemeClr val="bg1">
                  <a:lumMod val="75000"/>
                </a:schemeClr>
              </a:solidFill>
              <a:latin typeface="David" panose="020E0502060401010101" pitchFamily="34" charset="-79"/>
              <a:cs typeface="David" panose="020E0502060401010101" pitchFamily="34" charset="-79"/>
            </a:endParaRPr>
          </a:p>
          <a:p>
            <a:pPr marL="176213" indent="-176213">
              <a:lnSpc>
                <a:spcPct val="150000"/>
              </a:lnSpc>
              <a:buClr>
                <a:schemeClr val="accent1"/>
              </a:buClr>
            </a:pPr>
            <a:r>
              <a:rPr lang="he-IL" sz="1800" dirty="0">
                <a:solidFill>
                  <a:schemeClr val="accent1">
                    <a:lumMod val="75000"/>
                  </a:schemeClr>
                </a:solidFill>
                <a:latin typeface="David" panose="020E0502060401010101" pitchFamily="34" charset="-79"/>
                <a:cs typeface="David" panose="020E0502060401010101" pitchFamily="34" charset="-79"/>
              </a:rPr>
              <a:t>למידה עצמית (בכירים)</a:t>
            </a:r>
          </a:p>
          <a:p>
            <a:pPr marL="176213" indent="-176213">
              <a:lnSpc>
                <a:spcPct val="150000"/>
              </a:lnSpc>
              <a:buClr>
                <a:schemeClr val="accent1"/>
              </a:buClr>
            </a:pPr>
            <a:r>
              <a:rPr lang="he-IL" sz="1800" dirty="0">
                <a:solidFill>
                  <a:schemeClr val="accent1">
                    <a:lumMod val="75000"/>
                  </a:schemeClr>
                </a:solidFill>
                <a:latin typeface="David" panose="020E0502060401010101" pitchFamily="34" charset="-79"/>
                <a:cs typeface="David" panose="020E0502060401010101" pitchFamily="34" charset="-79"/>
              </a:rPr>
              <a:t>מקדם אוריינות טכנולוגית</a:t>
            </a:r>
          </a:p>
          <a:p>
            <a:pPr marL="176213" indent="-176213">
              <a:lnSpc>
                <a:spcPct val="150000"/>
              </a:lnSpc>
              <a:buClr>
                <a:schemeClr val="accent1"/>
              </a:buClr>
            </a:pPr>
            <a:r>
              <a:rPr lang="he-IL" sz="1800" dirty="0">
                <a:solidFill>
                  <a:schemeClr val="accent1">
                    <a:lumMod val="75000"/>
                  </a:schemeClr>
                </a:solidFill>
                <a:latin typeface="David" panose="020E0502060401010101" pitchFamily="34" charset="-79"/>
                <a:cs typeface="David" panose="020E0502060401010101" pitchFamily="34" charset="-79"/>
              </a:rPr>
              <a:t>גמישות </a:t>
            </a:r>
            <a:r>
              <a:rPr lang="he-IL" sz="1800" dirty="0" err="1">
                <a:solidFill>
                  <a:schemeClr val="accent1">
                    <a:lumMod val="75000"/>
                  </a:schemeClr>
                </a:solidFill>
                <a:latin typeface="David" panose="020E0502060401010101" pitchFamily="34" charset="-79"/>
                <a:cs typeface="David" panose="020E0502060401010101" pitchFamily="34" charset="-79"/>
              </a:rPr>
              <a:t>בלו"ז</a:t>
            </a:r>
            <a:r>
              <a:rPr lang="he-IL" sz="1800" dirty="0">
                <a:solidFill>
                  <a:schemeClr val="accent1">
                    <a:lumMod val="75000"/>
                  </a:schemeClr>
                </a:solidFill>
                <a:latin typeface="David" panose="020E0502060401010101" pitchFamily="34" charset="-79"/>
                <a:cs typeface="David" panose="020E0502060401010101" pitchFamily="34" charset="-79"/>
              </a:rPr>
              <a:t> הקורס והפרט</a:t>
            </a:r>
          </a:p>
          <a:p>
            <a:pPr marL="176213" indent="-176213">
              <a:lnSpc>
                <a:spcPct val="150000"/>
              </a:lnSpc>
              <a:buClr>
                <a:schemeClr val="accent1"/>
              </a:buClr>
            </a:pPr>
            <a:r>
              <a:rPr lang="he-IL" sz="1800" dirty="0">
                <a:solidFill>
                  <a:schemeClr val="accent1">
                    <a:lumMod val="75000"/>
                  </a:schemeClr>
                </a:solidFill>
                <a:latin typeface="David" panose="020E0502060401010101" pitchFamily="34" charset="-79"/>
                <a:cs typeface="David" panose="020E0502060401010101" pitchFamily="34" charset="-79"/>
              </a:rPr>
              <a:t>תוכן מגוון </a:t>
            </a:r>
            <a:r>
              <a:rPr lang="he-IL" sz="1600" dirty="0">
                <a:solidFill>
                  <a:schemeClr val="accent1">
                    <a:lumMod val="75000"/>
                  </a:schemeClr>
                </a:solidFill>
                <a:latin typeface="David" panose="020E0502060401010101" pitchFamily="34" charset="-79"/>
                <a:cs typeface="David" panose="020E0502060401010101" pitchFamily="34" charset="-79"/>
              </a:rPr>
              <a:t>(תומך מגמה</a:t>
            </a:r>
            <a:r>
              <a:rPr lang="en-US" sz="1600" dirty="0">
                <a:solidFill>
                  <a:schemeClr val="accent1">
                    <a:lumMod val="75000"/>
                  </a:schemeClr>
                </a:solidFill>
                <a:latin typeface="David" panose="020E0502060401010101" pitchFamily="34" charset="-79"/>
                <a:cs typeface="David" panose="020E0502060401010101" pitchFamily="34" charset="-79"/>
              </a:rPr>
              <a:t>/</a:t>
            </a:r>
            <a:r>
              <a:rPr lang="he-IL" sz="1600" dirty="0">
                <a:solidFill>
                  <a:schemeClr val="accent1">
                    <a:lumMod val="75000"/>
                  </a:schemeClr>
                </a:solidFill>
                <a:latin typeface="David" panose="020E0502060401010101" pitchFamily="34" charset="-79"/>
                <a:cs typeface="David" panose="020E0502060401010101" pitchFamily="34" charset="-79"/>
              </a:rPr>
              <a:t> התמחות)</a:t>
            </a:r>
          </a:p>
          <a:p>
            <a:pPr marL="176213" indent="-176213">
              <a:lnSpc>
                <a:spcPct val="150000"/>
              </a:lnSpc>
              <a:buClr>
                <a:schemeClr val="accent1"/>
              </a:buClr>
            </a:pPr>
            <a:r>
              <a:rPr lang="he-IL" sz="1800" b="1" dirty="0">
                <a:solidFill>
                  <a:srgbClr val="FF0000"/>
                </a:solidFill>
                <a:latin typeface="David" panose="020E0502060401010101" pitchFamily="34" charset="-79"/>
                <a:cs typeface="David" panose="020E0502060401010101" pitchFamily="34" charset="-79"/>
              </a:rPr>
              <a:t>סיכון-</a:t>
            </a:r>
            <a:r>
              <a:rPr lang="he-IL" sz="1800" dirty="0">
                <a:solidFill>
                  <a:srgbClr val="FF0000"/>
                </a:solidFill>
                <a:latin typeface="David" panose="020E0502060401010101" pitchFamily="34" charset="-79"/>
                <a:cs typeface="David" panose="020E0502060401010101" pitchFamily="34" charset="-79"/>
              </a:rPr>
              <a:t> עליה בעומס (מטלות..)</a:t>
            </a:r>
          </a:p>
        </p:txBody>
      </p:sp>
    </p:spTree>
    <p:extLst>
      <p:ext uri="{BB962C8B-B14F-4D97-AF65-F5344CB8AC3E}">
        <p14:creationId xmlns:p14="http://schemas.microsoft.com/office/powerpoint/2010/main" val="366461636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כותרת 1"/>
          <p:cNvSpPr>
            <a:spLocks noGrp="1"/>
          </p:cNvSpPr>
          <p:nvPr>
            <p:ph type="title" idx="4294967295"/>
          </p:nvPr>
        </p:nvSpPr>
        <p:spPr>
          <a:xfrm>
            <a:off x="877528" y="186327"/>
            <a:ext cx="10515600" cy="1325563"/>
          </a:xfrm>
        </p:spPr>
        <p:txBody>
          <a:bodyPr>
            <a:normAutofit/>
          </a:bodyPr>
          <a:lstStyle/>
          <a:p>
            <a:pPr algn="ctr"/>
            <a:r>
              <a:rPr lang="he-IL"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תכולת מ"ה- ניתוח תוכן ליבה</a:t>
            </a:r>
            <a:endParaRPr lang="he-IL" sz="36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4" name="טבלה 3"/>
          <p:cNvGraphicFramePr>
            <a:graphicFrameLocks noGrp="1"/>
          </p:cNvGraphicFramePr>
          <p:nvPr>
            <p:extLst>
              <p:ext uri="{D42A27DB-BD31-4B8C-83A1-F6EECF244321}">
                <p14:modId xmlns:p14="http://schemas.microsoft.com/office/powerpoint/2010/main" val="4173121305"/>
              </p:ext>
            </p:extLst>
          </p:nvPr>
        </p:nvGraphicFramePr>
        <p:xfrm>
          <a:off x="74430" y="1339264"/>
          <a:ext cx="11988000" cy="5367171"/>
        </p:xfrm>
        <a:graphic>
          <a:graphicData uri="http://schemas.openxmlformats.org/drawingml/2006/table">
            <a:tbl>
              <a:tblPr rtl="1" firstRow="1" bandRow="1">
                <a:tableStyleId>{5C22544A-7EE6-4342-B048-85BDC9FD1C3A}</a:tableStyleId>
              </a:tblPr>
              <a:tblGrid>
                <a:gridCol w="972000">
                  <a:extLst>
                    <a:ext uri="{9D8B030D-6E8A-4147-A177-3AD203B41FA5}">
                      <a16:colId xmlns:a16="http://schemas.microsoft.com/office/drawing/2014/main" val="4115620763"/>
                    </a:ext>
                  </a:extLst>
                </a:gridCol>
                <a:gridCol w="1764000">
                  <a:extLst>
                    <a:ext uri="{9D8B030D-6E8A-4147-A177-3AD203B41FA5}">
                      <a16:colId xmlns:a16="http://schemas.microsoft.com/office/drawing/2014/main" val="258729906"/>
                    </a:ext>
                  </a:extLst>
                </a:gridCol>
                <a:gridCol w="540000">
                  <a:extLst>
                    <a:ext uri="{9D8B030D-6E8A-4147-A177-3AD203B41FA5}">
                      <a16:colId xmlns:a16="http://schemas.microsoft.com/office/drawing/2014/main" val="180603566"/>
                    </a:ext>
                  </a:extLst>
                </a:gridCol>
                <a:gridCol w="1080000">
                  <a:extLst>
                    <a:ext uri="{9D8B030D-6E8A-4147-A177-3AD203B41FA5}">
                      <a16:colId xmlns:a16="http://schemas.microsoft.com/office/drawing/2014/main" val="1265500342"/>
                    </a:ext>
                  </a:extLst>
                </a:gridCol>
                <a:gridCol w="720000">
                  <a:extLst>
                    <a:ext uri="{9D8B030D-6E8A-4147-A177-3AD203B41FA5}">
                      <a16:colId xmlns:a16="http://schemas.microsoft.com/office/drawing/2014/main" val="2633802289"/>
                    </a:ext>
                  </a:extLst>
                </a:gridCol>
                <a:gridCol w="1332000">
                  <a:extLst>
                    <a:ext uri="{9D8B030D-6E8A-4147-A177-3AD203B41FA5}">
                      <a16:colId xmlns:a16="http://schemas.microsoft.com/office/drawing/2014/main" val="262330070"/>
                    </a:ext>
                  </a:extLst>
                </a:gridCol>
                <a:gridCol w="756000">
                  <a:extLst>
                    <a:ext uri="{9D8B030D-6E8A-4147-A177-3AD203B41FA5}">
                      <a16:colId xmlns:a16="http://schemas.microsoft.com/office/drawing/2014/main" val="808132443"/>
                    </a:ext>
                  </a:extLst>
                </a:gridCol>
                <a:gridCol w="756000">
                  <a:extLst>
                    <a:ext uri="{9D8B030D-6E8A-4147-A177-3AD203B41FA5}">
                      <a16:colId xmlns:a16="http://schemas.microsoft.com/office/drawing/2014/main" val="3375464206"/>
                    </a:ext>
                  </a:extLst>
                </a:gridCol>
                <a:gridCol w="756000">
                  <a:extLst>
                    <a:ext uri="{9D8B030D-6E8A-4147-A177-3AD203B41FA5}">
                      <a16:colId xmlns:a16="http://schemas.microsoft.com/office/drawing/2014/main" val="1293973683"/>
                    </a:ext>
                  </a:extLst>
                </a:gridCol>
                <a:gridCol w="756000">
                  <a:extLst>
                    <a:ext uri="{9D8B030D-6E8A-4147-A177-3AD203B41FA5}">
                      <a16:colId xmlns:a16="http://schemas.microsoft.com/office/drawing/2014/main" val="2210730635"/>
                    </a:ext>
                  </a:extLst>
                </a:gridCol>
                <a:gridCol w="2556000">
                  <a:extLst>
                    <a:ext uri="{9D8B030D-6E8A-4147-A177-3AD203B41FA5}">
                      <a16:colId xmlns:a16="http://schemas.microsoft.com/office/drawing/2014/main" val="2641916249"/>
                    </a:ext>
                  </a:extLst>
                </a:gridCol>
              </a:tblGrid>
              <a:tr h="378667">
                <a:tc>
                  <a:txBody>
                    <a:bodyPr/>
                    <a:lstStyle/>
                    <a:p>
                      <a:pPr algn="ctr" rtl="1"/>
                      <a:r>
                        <a:rPr lang="he-IL" sz="1600" b="1" i="0" dirty="0">
                          <a:latin typeface="David" panose="020E0502060401010101" pitchFamily="34" charset="-79"/>
                          <a:cs typeface="David" panose="020E0502060401010101" pitchFamily="34" charset="-79"/>
                        </a:rPr>
                        <a:t>אשכול</a:t>
                      </a:r>
                    </a:p>
                  </a:txBody>
                  <a:tcPr/>
                </a:tc>
                <a:tc>
                  <a:txBody>
                    <a:bodyPr/>
                    <a:lstStyle/>
                    <a:p>
                      <a:pPr algn="ctr" rtl="1"/>
                      <a:r>
                        <a:rPr lang="he-IL" sz="1600" b="1" i="0" dirty="0">
                          <a:latin typeface="David" panose="020E0502060401010101" pitchFamily="34" charset="-79"/>
                          <a:cs typeface="David" panose="020E0502060401010101" pitchFamily="34" charset="-79"/>
                        </a:rPr>
                        <a:t>קורס</a:t>
                      </a:r>
                    </a:p>
                  </a:txBody>
                  <a:tcPr/>
                </a:tc>
                <a:tc>
                  <a:txBody>
                    <a:bodyPr/>
                    <a:lstStyle/>
                    <a:p>
                      <a:pPr algn="ctr" rtl="1"/>
                      <a:r>
                        <a:rPr lang="he-IL" sz="1600" b="1" i="0" dirty="0">
                          <a:latin typeface="David" panose="020E0502060401010101" pitchFamily="34" charset="-79"/>
                          <a:cs typeface="David" panose="020E0502060401010101" pitchFamily="34" charset="-79"/>
                        </a:rPr>
                        <a:t>נ"ז</a:t>
                      </a:r>
                    </a:p>
                  </a:txBody>
                  <a:tcPr/>
                </a:tc>
                <a:tc>
                  <a:txBody>
                    <a:bodyPr/>
                    <a:lstStyle/>
                    <a:p>
                      <a:pPr algn="ctr" rtl="1"/>
                      <a:r>
                        <a:rPr lang="he-IL" sz="1600" b="1" i="0" dirty="0">
                          <a:latin typeface="David" panose="020E0502060401010101" pitchFamily="34" charset="-79"/>
                          <a:cs typeface="David" panose="020E0502060401010101" pitchFamily="34" charset="-79"/>
                        </a:rPr>
                        <a:t>מרצה</a:t>
                      </a:r>
                    </a:p>
                  </a:txBody>
                  <a:tcPr/>
                </a:tc>
                <a:tc>
                  <a:txBody>
                    <a:bodyPr/>
                    <a:lstStyle/>
                    <a:p>
                      <a:pPr algn="ctr" rtl="1"/>
                      <a:r>
                        <a:rPr lang="he-IL" sz="1600" b="1" i="0" dirty="0">
                          <a:latin typeface="David" panose="020E0502060401010101" pitchFamily="34" charset="-79"/>
                          <a:cs typeface="David" panose="020E0502060401010101" pitchFamily="34" charset="-79"/>
                        </a:rPr>
                        <a:t>אקדמי</a:t>
                      </a:r>
                    </a:p>
                  </a:txBody>
                  <a:tcPr/>
                </a:tc>
                <a:tc>
                  <a:txBody>
                    <a:bodyPr/>
                    <a:lstStyle/>
                    <a:p>
                      <a:pPr algn="ctr" rtl="1"/>
                      <a:r>
                        <a:rPr lang="he-IL" sz="1600" b="1" i="0" dirty="0">
                          <a:latin typeface="David" panose="020E0502060401010101" pitchFamily="34" charset="-79"/>
                          <a:cs typeface="David" panose="020E0502060401010101" pitchFamily="34" charset="-79"/>
                        </a:rPr>
                        <a:t>מתודה</a:t>
                      </a:r>
                    </a:p>
                  </a:txBody>
                  <a:tcPr/>
                </a:tc>
                <a:tc>
                  <a:txBody>
                    <a:bodyPr/>
                    <a:lstStyle/>
                    <a:p>
                      <a:pPr algn="ctr" rtl="1"/>
                      <a:r>
                        <a:rPr lang="he-IL" sz="1600" b="1" i="0" dirty="0">
                          <a:latin typeface="David" panose="020E0502060401010101" pitchFamily="34" charset="-79"/>
                          <a:cs typeface="David" panose="020E0502060401010101" pitchFamily="34" charset="-79"/>
                        </a:rPr>
                        <a:t>משכים</a:t>
                      </a:r>
                    </a:p>
                  </a:txBody>
                  <a:tcPr/>
                </a:tc>
                <a:tc>
                  <a:txBody>
                    <a:bodyPr/>
                    <a:lstStyle/>
                    <a:p>
                      <a:pPr algn="ctr" rtl="1"/>
                      <a:r>
                        <a:rPr lang="he-IL" sz="1600" b="1" i="0" dirty="0">
                          <a:latin typeface="David" panose="020E0502060401010101" pitchFamily="34" charset="-79"/>
                          <a:cs typeface="David" panose="020E0502060401010101" pitchFamily="34" charset="-79"/>
                        </a:rPr>
                        <a:t>מטלה</a:t>
                      </a:r>
                    </a:p>
                  </a:txBody>
                  <a:tcPr/>
                </a:tc>
                <a:tc>
                  <a:txBody>
                    <a:bodyPr/>
                    <a:lstStyle/>
                    <a:p>
                      <a:pPr algn="ctr" rtl="1"/>
                      <a:r>
                        <a:rPr lang="he-IL" sz="1600" b="1" i="0" dirty="0">
                          <a:latin typeface="David" panose="020E0502060401010101" pitchFamily="34" charset="-79"/>
                          <a:cs typeface="David" panose="020E0502060401010101" pitchFamily="34" charset="-79"/>
                        </a:rPr>
                        <a:t>עונה</a:t>
                      </a:r>
                    </a:p>
                  </a:txBody>
                  <a:tcPr/>
                </a:tc>
                <a:tc>
                  <a:txBody>
                    <a:bodyPr/>
                    <a:lstStyle/>
                    <a:p>
                      <a:pPr algn="ctr" rtl="1"/>
                      <a:r>
                        <a:rPr lang="he-IL" sz="1600" b="1" i="0" dirty="0">
                          <a:latin typeface="David" panose="020E0502060401010101" pitchFamily="34" charset="-79"/>
                          <a:cs typeface="David" panose="020E0502060401010101" pitchFamily="34" charset="-79"/>
                        </a:rPr>
                        <a:t>מיקום</a:t>
                      </a:r>
                    </a:p>
                  </a:txBody>
                  <a:tcPr/>
                </a:tc>
                <a:tc>
                  <a:txBody>
                    <a:bodyPr/>
                    <a:lstStyle/>
                    <a:p>
                      <a:pPr algn="ctr" rtl="1"/>
                      <a:r>
                        <a:rPr lang="he-IL" sz="1600" b="1" i="0" dirty="0">
                          <a:latin typeface="David" panose="020E0502060401010101" pitchFamily="34" charset="-79"/>
                          <a:cs typeface="David" panose="020E0502060401010101" pitchFamily="34" charset="-79"/>
                        </a:rPr>
                        <a:t>השינוי</a:t>
                      </a:r>
                    </a:p>
                  </a:txBody>
                  <a:tcPr/>
                </a:tc>
                <a:extLst>
                  <a:ext uri="{0D108BD9-81ED-4DB2-BD59-A6C34878D82A}">
                    <a16:rowId xmlns:a16="http://schemas.microsoft.com/office/drawing/2014/main" val="3710406874"/>
                  </a:ext>
                </a:extLst>
              </a:tr>
              <a:tr h="315556">
                <a:tc>
                  <a:txBody>
                    <a:bodyPr/>
                    <a:lstStyle/>
                    <a:p>
                      <a:pPr marL="0" algn="ct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יסודות</a:t>
                      </a:r>
                    </a:p>
                  </a:txBody>
                  <a:tcPr marL="36000" marR="36000" marT="36000" marB="36000" anchor="ctr"/>
                </a:tc>
                <a:tc>
                  <a:txBody>
                    <a:bodyPr/>
                    <a:lstStyle/>
                    <a:p>
                      <a:pPr marL="0" algn="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תשתית הבטל"ם לישראל</a:t>
                      </a:r>
                    </a:p>
                  </a:txBody>
                  <a:tcPr marL="36000" marR="36000" marT="36000" marB="36000" anchor="ctr"/>
                </a:tc>
                <a:tc>
                  <a:txBody>
                    <a:bodyPr/>
                    <a:lstStyle/>
                    <a:p>
                      <a:pPr marL="0" algn="ct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5</a:t>
                      </a:r>
                    </a:p>
                  </a:txBody>
                  <a:tcPr marL="36000" marR="36000" marT="36000" marB="36000" anchor="ctr"/>
                </a:tc>
                <a:tc>
                  <a:txBody>
                    <a:bodyPr/>
                    <a:lstStyle/>
                    <a:p>
                      <a:pPr marL="0" algn="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גבי בן דור</a:t>
                      </a:r>
                    </a:p>
                  </a:txBody>
                  <a:tcPr marL="36000" marR="36000" marT="36000" marB="36000" anchor="ctr"/>
                </a:tc>
                <a:tc>
                  <a:txBody>
                    <a:bodyPr/>
                    <a:lstStyle/>
                    <a:p>
                      <a:pPr marL="0" algn="ct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a:t>
                      </a:r>
                    </a:p>
                  </a:txBody>
                  <a:tcPr marL="36000" marR="36000" marT="36000" marB="36000" anchor="ctr"/>
                </a:tc>
                <a:tc>
                  <a:txBody>
                    <a:bodyPr/>
                    <a:lstStyle/>
                    <a:p>
                      <a:pPr marL="0" algn="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מליאה ועיבוד</a:t>
                      </a:r>
                    </a:p>
                  </a:txBody>
                  <a:tcPr marL="36000" marR="36000" marT="36000" marB="36000" anchor="ctr"/>
                </a:tc>
                <a:tc>
                  <a:txBody>
                    <a:bodyPr/>
                    <a:lstStyle/>
                    <a:p>
                      <a:pPr marL="0" algn="ct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26</a:t>
                      </a:r>
                    </a:p>
                  </a:txBody>
                  <a:tcPr marL="36000" marR="36000" marT="36000" marB="36000" anchor="ctr"/>
                </a:tc>
                <a:tc>
                  <a:txBody>
                    <a:bodyPr/>
                    <a:lstStyle/>
                    <a:p>
                      <a:pPr marL="0" algn="ct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a:t>
                      </a:r>
                    </a:p>
                  </a:txBody>
                  <a:tcPr marL="36000" marR="36000" marT="36000" marB="36000" anchor="ctr"/>
                </a:tc>
                <a:tc>
                  <a:txBody>
                    <a:bodyPr/>
                    <a:lstStyle/>
                    <a:p>
                      <a:pPr marL="0" algn="ct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קיץ</a:t>
                      </a:r>
                    </a:p>
                  </a:txBody>
                  <a:tcPr marL="36000" marR="36000" marT="36000" marB="36000" anchor="ctr"/>
                </a:tc>
                <a:tc>
                  <a:txBody>
                    <a:bodyPr/>
                    <a:lstStyle/>
                    <a:p>
                      <a:pPr marL="0" algn="ct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מב"ל</a:t>
                      </a:r>
                    </a:p>
                  </a:txBody>
                  <a:tcPr marL="36000" marR="36000" marT="36000" marB="36000" anchor="ctr"/>
                </a:tc>
                <a:tc>
                  <a:txBody>
                    <a:bodyPr/>
                    <a:lstStyle/>
                    <a:p>
                      <a:pPr marL="0" algn="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הובלת עיבוד</a:t>
                      </a:r>
                    </a:p>
                  </a:txBody>
                  <a:tcPr marL="36000" marR="36000" marT="36000" marB="36000" anchor="ctr"/>
                </a:tc>
                <a:extLst>
                  <a:ext uri="{0D108BD9-81ED-4DB2-BD59-A6C34878D82A}">
                    <a16:rowId xmlns:a16="http://schemas.microsoft.com/office/drawing/2014/main" val="3694368200"/>
                  </a:ext>
                </a:extLst>
              </a:tr>
              <a:tr h="315556">
                <a:tc>
                  <a:txBody>
                    <a:bodyPr/>
                    <a:lstStyle/>
                    <a:p>
                      <a:pPr marL="0" algn="ct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יסודות</a:t>
                      </a:r>
                    </a:p>
                  </a:txBody>
                  <a:tcPr marL="36000" marR="36000" marT="36000" marB="36000" anchor="ctr"/>
                </a:tc>
                <a:tc>
                  <a:txBody>
                    <a:bodyPr/>
                    <a:lstStyle/>
                    <a:p>
                      <a:pPr marL="0" algn="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גישות ואסכולות</a:t>
                      </a:r>
                    </a:p>
                  </a:txBody>
                  <a:tcPr marL="36000" marR="36000" marT="36000" marB="36000" anchor="ctr"/>
                </a:tc>
                <a:tc>
                  <a:txBody>
                    <a:bodyPr/>
                    <a:lstStyle/>
                    <a:p>
                      <a:pPr marL="0" algn="ct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4</a:t>
                      </a:r>
                    </a:p>
                  </a:txBody>
                  <a:tcPr marL="36000" marR="36000" marT="36000" marB="36000" anchor="ctr"/>
                </a:tc>
                <a:tc>
                  <a:txBody>
                    <a:bodyPr/>
                    <a:lstStyle/>
                    <a:p>
                      <a:pPr marL="0" algn="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גבי בן דור</a:t>
                      </a:r>
                    </a:p>
                  </a:txBody>
                  <a:tcPr marL="36000" marR="36000" marT="36000" marB="36000" anchor="ctr"/>
                </a:tc>
                <a:tc>
                  <a:txBody>
                    <a:bodyPr/>
                    <a:lstStyle/>
                    <a:p>
                      <a:pPr marL="0" algn="ct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a:t>
                      </a:r>
                    </a:p>
                  </a:txBody>
                  <a:tcPr marL="36000" marR="36000" marT="36000" marB="36000" anchor="ctr"/>
                </a:tc>
                <a:tc>
                  <a:txBody>
                    <a:bodyPr/>
                    <a:lstStyle/>
                    <a:p>
                      <a:pPr marL="0" algn="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מליאה ועיבוד</a:t>
                      </a:r>
                    </a:p>
                  </a:txBody>
                  <a:tcPr marL="36000" marR="36000" marT="36000" marB="36000" anchor="ctr"/>
                </a:tc>
                <a:tc>
                  <a:txBody>
                    <a:bodyPr/>
                    <a:lstStyle/>
                    <a:p>
                      <a:pPr marL="0" algn="ct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17 (7-)</a:t>
                      </a:r>
                    </a:p>
                  </a:txBody>
                  <a:tcPr marL="36000" marR="36000" marT="36000" marB="36000" anchor="ctr"/>
                </a:tc>
                <a:tc>
                  <a:txBody>
                    <a:bodyPr/>
                    <a:lstStyle/>
                    <a:p>
                      <a:pPr marL="0" algn="ct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a:t>
                      </a:r>
                    </a:p>
                  </a:txBody>
                  <a:tcPr marL="36000" marR="36000" marT="36000" marB="36000" anchor="ctr"/>
                </a:tc>
                <a:tc>
                  <a:txBody>
                    <a:bodyPr/>
                    <a:lstStyle/>
                    <a:p>
                      <a:pPr marL="0" algn="ct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א</a:t>
                      </a:r>
                    </a:p>
                  </a:txBody>
                  <a:tcPr marL="36000" marR="36000" marT="36000" marB="36000" anchor="ctr"/>
                </a:tc>
                <a:tc>
                  <a:txBody>
                    <a:bodyPr/>
                    <a:lstStyle/>
                    <a:p>
                      <a:pPr marL="0" algn="ct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חיפה</a:t>
                      </a:r>
                    </a:p>
                  </a:txBody>
                  <a:tcPr marL="36000" marR="36000" marT="36000" marB="36000" anchor="ct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400" b="0" i="0" kern="1200" dirty="0">
                          <a:solidFill>
                            <a:schemeClr val="dk1"/>
                          </a:solidFill>
                          <a:latin typeface="David" panose="020E0502060401010101" pitchFamily="34" charset="-79"/>
                          <a:ea typeface="+mn-ea"/>
                          <a:cs typeface="David" panose="020E0502060401010101" pitchFamily="34" charset="-79"/>
                        </a:rPr>
                        <a:t>הובלת עיבוד, קריאה</a:t>
                      </a:r>
                    </a:p>
                  </a:txBody>
                  <a:tcPr marL="36000" marR="36000" marT="36000" marB="36000" anchor="ctr"/>
                </a:tc>
                <a:extLst>
                  <a:ext uri="{0D108BD9-81ED-4DB2-BD59-A6C34878D82A}">
                    <a16:rowId xmlns:a16="http://schemas.microsoft.com/office/drawing/2014/main" val="3820858575"/>
                  </a:ext>
                </a:extLst>
              </a:tr>
              <a:tr h="315556">
                <a:tc>
                  <a:txBody>
                    <a:bodyPr/>
                    <a:lstStyle/>
                    <a:p>
                      <a:pPr marL="0" algn="ct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יסודות</a:t>
                      </a:r>
                    </a:p>
                  </a:txBody>
                  <a:tcPr marL="36000" marR="36000" marT="36000" marB="36000" anchor="ctr"/>
                </a:tc>
                <a:tc>
                  <a:txBody>
                    <a:bodyPr/>
                    <a:lstStyle/>
                    <a:p>
                      <a:pPr marL="0" algn="r" defTabSz="914400" rtl="1" eaLnBrk="1" latinLnBrk="0" hangingPunct="1"/>
                      <a:r>
                        <a:rPr lang="he-IL" sz="1400" b="0" i="0" kern="1200" dirty="0">
                          <a:solidFill>
                            <a:srgbClr val="FF0000"/>
                          </a:solidFill>
                          <a:latin typeface="David" panose="020E0502060401010101" pitchFamily="34" charset="-79"/>
                          <a:ea typeface="+mn-ea"/>
                          <a:cs typeface="David" panose="020E0502060401010101" pitchFamily="34" charset="-79"/>
                        </a:rPr>
                        <a:t>גיאוג' הבטל"ם </a:t>
                      </a:r>
                      <a:r>
                        <a:rPr lang="he-IL" sz="1200" b="0" i="0" kern="1200" dirty="0">
                          <a:solidFill>
                            <a:schemeClr val="tx1"/>
                          </a:solidFill>
                          <a:latin typeface="David" panose="020E0502060401010101" pitchFamily="34" charset="-79"/>
                          <a:ea typeface="+mn-ea"/>
                          <a:cs typeface="David" panose="020E0502060401010101" pitchFamily="34" charset="-79"/>
                        </a:rPr>
                        <a:t>(כולל בינ"ל)</a:t>
                      </a:r>
                      <a:endParaRPr lang="he-IL" sz="1400" b="0" i="0" kern="1200" dirty="0">
                        <a:solidFill>
                          <a:schemeClr val="tx1"/>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algn="ct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4</a:t>
                      </a:r>
                    </a:p>
                  </a:txBody>
                  <a:tcPr marL="36000" marR="36000" marT="36000" marB="36000" anchor="ctr"/>
                </a:tc>
                <a:tc>
                  <a:txBody>
                    <a:bodyPr/>
                    <a:lstStyle/>
                    <a:p>
                      <a:pPr marL="0" algn="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יוסי בן ארצי</a:t>
                      </a:r>
                    </a:p>
                  </a:txBody>
                  <a:tcPr marL="36000" marR="36000" marT="36000" marB="36000" anchor="ctr"/>
                </a:tc>
                <a:tc>
                  <a:txBody>
                    <a:bodyPr/>
                    <a:lstStyle/>
                    <a:p>
                      <a:pPr marL="0" algn="ct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a:t>
                      </a:r>
                    </a:p>
                  </a:txBody>
                  <a:tcPr marL="36000" marR="36000" marT="36000" marB="36000" anchor="ctr"/>
                </a:tc>
                <a:tc>
                  <a:txBody>
                    <a:bodyPr/>
                    <a:lstStyle/>
                    <a:p>
                      <a:pPr marL="0" algn="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מליאה, סיורים</a:t>
                      </a:r>
                    </a:p>
                  </a:txBody>
                  <a:tcPr marL="36000" marR="36000" marT="36000" marB="36000" anchor="ctr"/>
                </a:tc>
                <a:tc>
                  <a:txBody>
                    <a:bodyPr/>
                    <a:lstStyle/>
                    <a:p>
                      <a:pPr marL="0" algn="ct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20</a:t>
                      </a:r>
                    </a:p>
                  </a:txBody>
                  <a:tcPr marL="36000" marR="36000" marT="36000" marB="36000" anchor="ctr"/>
                </a:tc>
                <a:tc>
                  <a:txBody>
                    <a:bodyPr/>
                    <a:lstStyle/>
                    <a:p>
                      <a:pPr marL="0" algn="ct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a:t>
                      </a:r>
                    </a:p>
                  </a:txBody>
                  <a:tcPr marL="36000" marR="36000" marT="36000" marB="36000" anchor="ctr"/>
                </a:tc>
                <a:tc>
                  <a:txBody>
                    <a:bodyPr/>
                    <a:lstStyle/>
                    <a:p>
                      <a:pPr marL="0" algn="ct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א</a:t>
                      </a:r>
                    </a:p>
                  </a:txBody>
                  <a:tcPr marL="36000" marR="36000" marT="36000" marB="36000" anchor="ctr"/>
                </a:tc>
                <a:tc>
                  <a:txBody>
                    <a:bodyPr/>
                    <a:lstStyle/>
                    <a:p>
                      <a:pPr marL="0" algn="ct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חיפה</a:t>
                      </a:r>
                    </a:p>
                  </a:txBody>
                  <a:tcPr marL="36000" marR="36000" marT="36000" marB="36000" anchor="ctr"/>
                </a:tc>
                <a:tc>
                  <a:txBody>
                    <a:bodyPr/>
                    <a:lstStyle/>
                    <a:p>
                      <a:pPr marL="0" algn="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בירור הצורך (למול אבות האומה)</a:t>
                      </a:r>
                    </a:p>
                  </a:txBody>
                  <a:tcPr marL="36000" marR="36000" marT="36000" marB="36000" anchor="ctr"/>
                </a:tc>
                <a:extLst>
                  <a:ext uri="{0D108BD9-81ED-4DB2-BD59-A6C34878D82A}">
                    <a16:rowId xmlns:a16="http://schemas.microsoft.com/office/drawing/2014/main" val="3647460606"/>
                  </a:ext>
                </a:extLst>
              </a:tr>
              <a:tr h="315556">
                <a:tc>
                  <a:txBody>
                    <a:bodyPr/>
                    <a:lstStyle/>
                    <a:p>
                      <a:pPr marL="0" algn="ct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בכירות</a:t>
                      </a:r>
                    </a:p>
                  </a:txBody>
                  <a:tcPr marL="36000" marR="36000" marT="36000" marB="36000" anchor="ctr"/>
                </a:tc>
                <a:tc>
                  <a:txBody>
                    <a:bodyPr/>
                    <a:lstStyle/>
                    <a:p>
                      <a:pPr marL="0" algn="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משפט ציבורי</a:t>
                      </a:r>
                    </a:p>
                  </a:txBody>
                  <a:tcPr marL="36000" marR="36000" marT="36000" marB="36000" anchor="ctr"/>
                </a:tc>
                <a:tc>
                  <a:txBody>
                    <a:bodyPr/>
                    <a:lstStyle/>
                    <a:p>
                      <a:pPr marL="0" algn="ctr" defTabSz="914400" rtl="1" eaLnBrk="1" latinLnBrk="0" hangingPunct="1"/>
                      <a:r>
                        <a:rPr lang="he-IL" sz="1400" b="0" i="0" kern="1200" dirty="0">
                          <a:solidFill>
                            <a:srgbClr val="FF0000"/>
                          </a:solidFill>
                          <a:latin typeface="David" panose="020E0502060401010101" pitchFamily="34" charset="-79"/>
                          <a:ea typeface="+mn-ea"/>
                          <a:cs typeface="David" panose="020E0502060401010101" pitchFamily="34" charset="-79"/>
                        </a:rPr>
                        <a:t>4 (2</a:t>
                      </a:r>
                      <a:r>
                        <a:rPr lang="en-US" sz="1400" b="0" i="0" kern="1200" dirty="0">
                          <a:solidFill>
                            <a:srgbClr val="FF0000"/>
                          </a:solidFill>
                          <a:latin typeface="David" panose="020E0502060401010101" pitchFamily="34" charset="-79"/>
                          <a:ea typeface="+mn-ea"/>
                          <a:cs typeface="David" panose="020E0502060401010101" pitchFamily="34" charset="-79"/>
                        </a:rPr>
                        <a:t>/</a:t>
                      </a:r>
                      <a:r>
                        <a:rPr lang="he-IL" sz="1400" b="0" i="0" kern="1200" dirty="0">
                          <a:solidFill>
                            <a:srgbClr val="FF0000"/>
                          </a:solidFill>
                          <a:latin typeface="David" panose="020E0502060401010101" pitchFamily="34" charset="-79"/>
                          <a:ea typeface="+mn-ea"/>
                          <a:cs typeface="David" panose="020E0502060401010101" pitchFamily="34" charset="-79"/>
                        </a:rPr>
                        <a:t>0)</a:t>
                      </a:r>
                    </a:p>
                  </a:txBody>
                  <a:tcPr marL="36000" marR="36000" marT="36000" marB="36000" anchor="ctr"/>
                </a:tc>
                <a:tc>
                  <a:txBody>
                    <a:bodyPr/>
                    <a:lstStyle/>
                    <a:p>
                      <a:pPr marL="0" algn="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סוזי נבות</a:t>
                      </a:r>
                    </a:p>
                  </a:txBody>
                  <a:tcPr marL="36000" marR="36000" marT="36000" marB="36000" anchor="ctr"/>
                </a:tc>
                <a:tc>
                  <a:txBody>
                    <a:bodyPr/>
                    <a:lstStyle/>
                    <a:p>
                      <a:pPr marL="0" algn="ctr" defTabSz="914400" rtl="1" eaLnBrk="1" latinLnBrk="0" hangingPunct="1"/>
                      <a:r>
                        <a:rPr lang="he-IL" sz="1400" b="1" i="0" kern="1200" dirty="0">
                          <a:solidFill>
                            <a:srgbClr val="FF0000"/>
                          </a:solidFill>
                          <a:latin typeface="David" panose="020E0502060401010101" pitchFamily="34" charset="-79"/>
                          <a:ea typeface="+mn-ea"/>
                          <a:cs typeface="David" panose="020E0502060401010101" pitchFamily="34" charset="-79"/>
                        </a:rPr>
                        <a:t>-</a:t>
                      </a:r>
                    </a:p>
                  </a:txBody>
                  <a:tcPr marL="36000" marR="36000" marT="36000" marB="36000" anchor="ctr"/>
                </a:tc>
                <a:tc>
                  <a:txBody>
                    <a:bodyPr/>
                    <a:lstStyle/>
                    <a:p>
                      <a:pPr marL="0" algn="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ללא שינוי</a:t>
                      </a:r>
                    </a:p>
                  </a:txBody>
                  <a:tcPr marL="36000" marR="36000" marT="36000" marB="36000" anchor="ctr"/>
                </a:tc>
                <a:tc>
                  <a:txBody>
                    <a:bodyPr/>
                    <a:lstStyle/>
                    <a:p>
                      <a:pPr marL="0" algn="ctr" defTabSz="914400" rtl="1" eaLnBrk="1" latinLnBrk="0" hangingPunct="1"/>
                      <a:r>
                        <a:rPr lang="he-IL" sz="1400" b="0" i="0" kern="1200" dirty="0">
                          <a:solidFill>
                            <a:srgbClr val="FF0000"/>
                          </a:solidFill>
                          <a:latin typeface="David" panose="020E0502060401010101" pitchFamily="34" charset="-79"/>
                          <a:ea typeface="+mn-ea"/>
                          <a:cs typeface="David" panose="020E0502060401010101" pitchFamily="34" charset="-79"/>
                        </a:rPr>
                        <a:t>26</a:t>
                      </a:r>
                    </a:p>
                  </a:txBody>
                  <a:tcPr marL="36000" marR="36000" marT="36000" marB="36000" anchor="ctr"/>
                </a:tc>
                <a:tc>
                  <a:txBody>
                    <a:bodyPr/>
                    <a:lstStyle/>
                    <a:p>
                      <a:pPr marL="0" algn="ctr" defTabSz="914400" rtl="1" eaLnBrk="1" latinLnBrk="0" hangingPunct="1"/>
                      <a:r>
                        <a:rPr lang="he-IL" sz="1400" b="0" i="0" kern="1200" dirty="0">
                          <a:solidFill>
                            <a:srgbClr val="FF0000"/>
                          </a:solidFill>
                          <a:latin typeface="David" panose="020E0502060401010101" pitchFamily="34" charset="-79"/>
                          <a:ea typeface="+mn-ea"/>
                          <a:cs typeface="David" panose="020E0502060401010101" pitchFamily="34" charset="-79"/>
                        </a:rPr>
                        <a:t>+</a:t>
                      </a:r>
                    </a:p>
                  </a:txBody>
                  <a:tcPr marL="36000" marR="36000" marT="36000" marB="36000" anchor="ctr"/>
                </a:tc>
                <a:tc>
                  <a:txBody>
                    <a:bodyPr/>
                    <a:lstStyle/>
                    <a:p>
                      <a:pPr marL="0" algn="ct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קיץ, א</a:t>
                      </a:r>
                    </a:p>
                  </a:txBody>
                  <a:tcPr marL="36000" marR="36000" marT="36000" marB="36000" anchor="ctr"/>
                </a:tc>
                <a:tc>
                  <a:txBody>
                    <a:bodyPr/>
                    <a:lstStyle/>
                    <a:p>
                      <a:pPr marL="0" algn="ct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מב"ל</a:t>
                      </a:r>
                    </a:p>
                  </a:txBody>
                  <a:tcPr marL="36000" marR="36000" marT="36000" marB="36000" anchor="ctr"/>
                </a:tc>
                <a:tc>
                  <a:txBody>
                    <a:bodyPr/>
                    <a:lstStyle/>
                    <a:p>
                      <a:pPr marL="0" algn="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לא אקדמי (- מטלה), היקף</a:t>
                      </a:r>
                    </a:p>
                  </a:txBody>
                  <a:tcPr marL="36000" marR="36000" marT="36000" marB="36000" anchor="ctr"/>
                </a:tc>
                <a:extLst>
                  <a:ext uri="{0D108BD9-81ED-4DB2-BD59-A6C34878D82A}">
                    <a16:rowId xmlns:a16="http://schemas.microsoft.com/office/drawing/2014/main" val="4001640543"/>
                  </a:ext>
                </a:extLst>
              </a:tr>
              <a:tr h="315556">
                <a:tc>
                  <a:txBody>
                    <a:bodyPr/>
                    <a:lstStyle/>
                    <a:p>
                      <a:pPr marL="0" algn="ct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חברתי</a:t>
                      </a:r>
                    </a:p>
                  </a:txBody>
                  <a:tcPr marL="36000" marR="36000" marT="36000" marB="36000" anchor="ctr"/>
                </a:tc>
                <a:tc>
                  <a:txBody>
                    <a:bodyPr/>
                    <a:lstStyle/>
                    <a:p>
                      <a:pPr marL="0" algn="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החברה הישראלית</a:t>
                      </a:r>
                    </a:p>
                  </a:txBody>
                  <a:tcPr marL="36000" marR="36000" marT="36000" marB="36000" anchor="ctr"/>
                </a:tc>
                <a:tc>
                  <a:txBody>
                    <a:bodyPr/>
                    <a:lstStyle/>
                    <a:p>
                      <a:pPr marL="0" algn="ctr" defTabSz="914400" rtl="1" eaLnBrk="1" latinLnBrk="0" hangingPunct="1"/>
                      <a:r>
                        <a:rPr lang="he-IL" sz="1400" b="0" i="0" kern="1200" dirty="0">
                          <a:solidFill>
                            <a:schemeClr val="tx1"/>
                          </a:solidFill>
                          <a:latin typeface="David" panose="020E0502060401010101" pitchFamily="34" charset="-79"/>
                          <a:ea typeface="+mn-ea"/>
                          <a:cs typeface="David" panose="020E0502060401010101" pitchFamily="34" charset="-79"/>
                        </a:rPr>
                        <a:t>4</a:t>
                      </a:r>
                    </a:p>
                  </a:txBody>
                  <a:tcPr marL="36000" marR="36000" marT="36000" marB="36000" anchor="ctr"/>
                </a:tc>
                <a:tc>
                  <a:txBody>
                    <a:bodyPr/>
                    <a:lstStyle/>
                    <a:p>
                      <a:pPr marL="0" algn="r" defTabSz="914400" rtl="1" eaLnBrk="1" latinLnBrk="0" hangingPunct="1"/>
                      <a:r>
                        <a:rPr lang="he-IL" sz="1400" b="0" i="0" kern="1200" dirty="0">
                          <a:solidFill>
                            <a:srgbClr val="FF0000"/>
                          </a:solidFill>
                          <a:latin typeface="David" panose="020E0502060401010101" pitchFamily="34" charset="-79"/>
                          <a:ea typeface="+mn-ea"/>
                          <a:cs typeface="David" panose="020E0502060401010101" pitchFamily="34" charset="-79"/>
                        </a:rPr>
                        <a:t>אייל לוין</a:t>
                      </a:r>
                    </a:p>
                  </a:txBody>
                  <a:tcPr marL="36000" marR="36000" marT="36000" marB="36000" anchor="ctr"/>
                </a:tc>
                <a:tc>
                  <a:txBody>
                    <a:bodyPr/>
                    <a:lstStyle/>
                    <a:p>
                      <a:pPr marL="0" algn="ctr" defTabSz="914400" rtl="1" eaLnBrk="1" latinLnBrk="0" hangingPunct="1"/>
                      <a:r>
                        <a:rPr lang="he-IL" sz="1400" b="1" i="0" kern="1200" dirty="0">
                          <a:solidFill>
                            <a:srgbClr val="FF0000"/>
                          </a:solidFill>
                          <a:latin typeface="David" panose="020E0502060401010101" pitchFamily="34" charset="-79"/>
                          <a:ea typeface="+mn-ea"/>
                          <a:cs typeface="David" panose="020E0502060401010101" pitchFamily="34" charset="-79"/>
                        </a:rPr>
                        <a:t>-</a:t>
                      </a:r>
                    </a:p>
                  </a:txBody>
                  <a:tcPr marL="36000" marR="36000" marT="36000" marB="36000" anchor="ctr"/>
                </a:tc>
                <a:tc>
                  <a:txBody>
                    <a:bodyPr/>
                    <a:lstStyle/>
                    <a:p>
                      <a:pPr marL="0" algn="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מליאה, עיבוד, סיור</a:t>
                      </a:r>
                    </a:p>
                  </a:txBody>
                  <a:tcPr marL="36000" marR="36000" marT="36000" marB="36000" anchor="ctr"/>
                </a:tc>
                <a:tc>
                  <a:txBody>
                    <a:bodyPr/>
                    <a:lstStyle/>
                    <a:p>
                      <a:pPr marL="0" algn="ctr" defTabSz="914400" rtl="1" eaLnBrk="1" latinLnBrk="0" hangingPunct="1"/>
                      <a:r>
                        <a:rPr lang="he-IL" sz="1400" b="0" i="0" kern="1200" dirty="0">
                          <a:solidFill>
                            <a:schemeClr val="tx1"/>
                          </a:solidFill>
                          <a:latin typeface="David" panose="020E0502060401010101" pitchFamily="34" charset="-79"/>
                          <a:ea typeface="+mn-ea"/>
                          <a:cs typeface="David" panose="020E0502060401010101" pitchFamily="34" charset="-79"/>
                        </a:rPr>
                        <a:t>26</a:t>
                      </a:r>
                    </a:p>
                  </a:txBody>
                  <a:tcPr marL="36000" marR="36000" marT="36000" marB="36000" anchor="ctr"/>
                </a:tc>
                <a:tc>
                  <a:txBody>
                    <a:bodyPr/>
                    <a:lstStyle/>
                    <a:p>
                      <a:pPr marL="0" algn="ctr" defTabSz="914400" rtl="1" eaLnBrk="1" latinLnBrk="0" hangingPunct="1"/>
                      <a:r>
                        <a:rPr lang="he-IL" sz="1400" b="1" i="0" kern="1200" dirty="0">
                          <a:solidFill>
                            <a:schemeClr val="tx1"/>
                          </a:solidFill>
                          <a:latin typeface="David" panose="020E0502060401010101" pitchFamily="34" charset="-79"/>
                          <a:ea typeface="+mn-ea"/>
                          <a:cs typeface="David" panose="020E0502060401010101" pitchFamily="34" charset="-79"/>
                        </a:rPr>
                        <a:t>+</a:t>
                      </a:r>
                    </a:p>
                  </a:txBody>
                  <a:tcPr marL="36000" marR="36000" marT="36000" marB="36000" anchor="ctr"/>
                </a:tc>
                <a:tc>
                  <a:txBody>
                    <a:bodyPr/>
                    <a:lstStyle/>
                    <a:p>
                      <a:pPr marL="0" algn="ct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א</a:t>
                      </a:r>
                    </a:p>
                  </a:txBody>
                  <a:tcPr marL="36000" marR="36000" marT="36000" marB="36000" anchor="ctr"/>
                </a:tc>
                <a:tc>
                  <a:txBody>
                    <a:bodyPr/>
                    <a:lstStyle/>
                    <a:p>
                      <a:pPr marL="0" algn="ctr" defTabSz="914400" rtl="1" eaLnBrk="1" latinLnBrk="0" hangingPunct="1"/>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algn="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לא אקדמי (- מטלה), מרצה, היקף</a:t>
                      </a:r>
                    </a:p>
                  </a:txBody>
                  <a:tcPr marL="36000" marR="36000" marT="36000" marB="36000" anchor="ctr"/>
                </a:tc>
                <a:extLst>
                  <a:ext uri="{0D108BD9-81ED-4DB2-BD59-A6C34878D82A}">
                    <a16:rowId xmlns:a16="http://schemas.microsoft.com/office/drawing/2014/main" val="1583394426"/>
                  </a:ext>
                </a:extLst>
              </a:tr>
              <a:tr h="315556">
                <a:tc>
                  <a:txBody>
                    <a:bodyPr/>
                    <a:lstStyle/>
                    <a:p>
                      <a:pPr marL="0" algn="ct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כלכלי</a:t>
                      </a:r>
                    </a:p>
                  </a:txBody>
                  <a:tcPr marL="36000" marR="36000" marT="36000" marB="36000" anchor="ctr"/>
                </a:tc>
                <a:tc>
                  <a:txBody>
                    <a:bodyPr/>
                    <a:lstStyle/>
                    <a:p>
                      <a:pPr marL="0" algn="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כלכלת ישראל</a:t>
                      </a:r>
                    </a:p>
                  </a:txBody>
                  <a:tcPr marL="36000" marR="36000" marT="36000" marB="36000" anchor="ctr"/>
                </a:tc>
                <a:tc>
                  <a:txBody>
                    <a:bodyPr/>
                    <a:lstStyle/>
                    <a:p>
                      <a:pPr marL="0" algn="ctr" defTabSz="914400" rtl="1" eaLnBrk="1" latinLnBrk="0" hangingPunct="1"/>
                      <a:r>
                        <a:rPr lang="he-IL" sz="1400" b="0" i="0" kern="1200" dirty="0">
                          <a:solidFill>
                            <a:schemeClr val="tx1"/>
                          </a:solidFill>
                          <a:latin typeface="David" panose="020E0502060401010101" pitchFamily="34" charset="-79"/>
                          <a:ea typeface="+mn-ea"/>
                          <a:cs typeface="David" panose="020E0502060401010101" pitchFamily="34" charset="-79"/>
                        </a:rPr>
                        <a:t>2</a:t>
                      </a:r>
                    </a:p>
                  </a:txBody>
                  <a:tcPr marL="36000" marR="36000" marT="36000" marB="36000" anchor="ctr"/>
                </a:tc>
                <a:tc>
                  <a:txBody>
                    <a:bodyPr/>
                    <a:lstStyle/>
                    <a:p>
                      <a:pPr marL="0" algn="r" defTabSz="914400" rtl="1" eaLnBrk="1" latinLnBrk="0" hangingPunct="1"/>
                      <a:r>
                        <a:rPr lang="he-IL" sz="1400" b="0" i="0" kern="1200" dirty="0">
                          <a:solidFill>
                            <a:schemeClr val="tx1"/>
                          </a:solidFill>
                          <a:latin typeface="David" panose="020E0502060401010101" pitchFamily="34" charset="-79"/>
                          <a:ea typeface="+mn-ea"/>
                          <a:cs typeface="David" panose="020E0502060401010101" pitchFamily="34" charset="-79"/>
                        </a:rPr>
                        <a:t>ברודט</a:t>
                      </a:r>
                    </a:p>
                  </a:txBody>
                  <a:tcPr marL="36000" marR="36000" marT="36000" marB="36000" anchor="ctr"/>
                </a:tc>
                <a:tc>
                  <a:txBody>
                    <a:bodyPr/>
                    <a:lstStyle/>
                    <a:p>
                      <a:pPr marL="0" algn="ctr" defTabSz="914400" rtl="1" eaLnBrk="1" latinLnBrk="0" hangingPunct="1"/>
                      <a:r>
                        <a:rPr lang="he-IL" sz="1400" b="1" i="0" kern="1200" dirty="0">
                          <a:solidFill>
                            <a:schemeClr val="tx1"/>
                          </a:solidFill>
                          <a:latin typeface="David" panose="020E0502060401010101" pitchFamily="34" charset="-79"/>
                          <a:ea typeface="+mn-ea"/>
                          <a:cs typeface="David" panose="020E0502060401010101" pitchFamily="34" charset="-79"/>
                        </a:rPr>
                        <a:t>-</a:t>
                      </a:r>
                    </a:p>
                  </a:txBody>
                  <a:tcPr marL="36000" marR="36000" marT="36000" marB="36000" anchor="ctr"/>
                </a:tc>
                <a:tc>
                  <a:txBody>
                    <a:bodyPr/>
                    <a:lstStyle/>
                    <a:p>
                      <a:pPr marL="0" algn="r" defTabSz="914400" rtl="1" eaLnBrk="1" latinLnBrk="0" hangingPunct="1"/>
                      <a:r>
                        <a:rPr lang="he-IL" sz="1400" b="0" i="0" kern="1200" dirty="0">
                          <a:solidFill>
                            <a:schemeClr val="tx1"/>
                          </a:solidFill>
                          <a:latin typeface="David" panose="020E0502060401010101" pitchFamily="34" charset="-79"/>
                          <a:ea typeface="+mn-ea"/>
                          <a:cs typeface="David" panose="020E0502060401010101" pitchFamily="34" charset="-79"/>
                        </a:rPr>
                        <a:t>מליאה, סיור</a:t>
                      </a:r>
                    </a:p>
                  </a:txBody>
                  <a:tcPr marL="36000" marR="36000" marT="36000" marB="36000" anchor="ctr"/>
                </a:tc>
                <a:tc>
                  <a:txBody>
                    <a:bodyPr/>
                    <a:lstStyle/>
                    <a:p>
                      <a:pPr marL="0" algn="ctr" defTabSz="914400" rtl="1" eaLnBrk="1" latinLnBrk="0" hangingPunct="1"/>
                      <a:r>
                        <a:rPr lang="he-IL" sz="1400" b="0" i="0" kern="1200" dirty="0">
                          <a:solidFill>
                            <a:schemeClr val="tx1"/>
                          </a:solidFill>
                          <a:latin typeface="David" panose="020E0502060401010101" pitchFamily="34" charset="-79"/>
                          <a:ea typeface="+mn-ea"/>
                          <a:cs typeface="David" panose="020E0502060401010101" pitchFamily="34" charset="-79"/>
                        </a:rPr>
                        <a:t>18</a:t>
                      </a:r>
                    </a:p>
                  </a:txBody>
                  <a:tcPr marL="36000" marR="36000" marT="36000" marB="36000" anchor="ctr"/>
                </a:tc>
                <a:tc>
                  <a:txBody>
                    <a:bodyPr/>
                    <a:lstStyle/>
                    <a:p>
                      <a:pPr marL="0" algn="ctr" defTabSz="914400" rtl="1" eaLnBrk="1" latinLnBrk="0" hangingPunct="1"/>
                      <a:r>
                        <a:rPr lang="he-IL" sz="1400" b="0" i="0" kern="1200" dirty="0">
                          <a:solidFill>
                            <a:schemeClr val="tx1"/>
                          </a:solidFill>
                          <a:latin typeface="David" panose="020E0502060401010101" pitchFamily="34" charset="-79"/>
                          <a:ea typeface="+mn-ea"/>
                          <a:cs typeface="David" panose="020E0502060401010101" pitchFamily="34" charset="-79"/>
                        </a:rPr>
                        <a:t>+ (מבחן)</a:t>
                      </a:r>
                    </a:p>
                  </a:txBody>
                  <a:tcPr marL="36000" marR="36000" marT="36000" marB="36000" anchor="ctr"/>
                </a:tc>
                <a:tc>
                  <a:txBody>
                    <a:bodyPr/>
                    <a:lstStyle/>
                    <a:p>
                      <a:pPr marL="0" algn="ct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א</a:t>
                      </a:r>
                    </a:p>
                  </a:txBody>
                  <a:tcPr marL="36000" marR="36000" marT="36000" marB="36000" anchor="ctr"/>
                </a:tc>
                <a:tc>
                  <a:txBody>
                    <a:bodyPr/>
                    <a:lstStyle/>
                    <a:p>
                      <a:pPr marL="0" algn="ct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מב"ל</a:t>
                      </a:r>
                    </a:p>
                  </a:txBody>
                  <a:tcPr marL="36000" marR="36000" marT="36000" marB="36000" anchor="ctr"/>
                </a:tc>
                <a:tc>
                  <a:txBody>
                    <a:bodyPr/>
                    <a:lstStyle/>
                    <a:p>
                      <a:pPr marL="0" algn="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בחינת תוכן</a:t>
                      </a:r>
                      <a:r>
                        <a:rPr lang="en-US" sz="1400" b="0" i="0" kern="1200" dirty="0">
                          <a:solidFill>
                            <a:schemeClr val="dk1"/>
                          </a:solidFill>
                          <a:latin typeface="David" panose="020E0502060401010101" pitchFamily="34" charset="-79"/>
                          <a:ea typeface="+mn-ea"/>
                          <a:cs typeface="David" panose="020E0502060401010101" pitchFamily="34" charset="-79"/>
                        </a:rPr>
                        <a:t>/</a:t>
                      </a:r>
                      <a:r>
                        <a:rPr lang="he-IL" sz="1400" b="0" i="0" kern="1200" dirty="0">
                          <a:solidFill>
                            <a:schemeClr val="dk1"/>
                          </a:solidFill>
                          <a:latin typeface="David" panose="020E0502060401010101" pitchFamily="34" charset="-79"/>
                          <a:ea typeface="+mn-ea"/>
                          <a:cs typeface="David" panose="020E0502060401010101" pitchFamily="34" charset="-79"/>
                        </a:rPr>
                        <a:t>מרצה</a:t>
                      </a:r>
                      <a:r>
                        <a:rPr lang="en-US" sz="1400" b="0" i="0" kern="1200" dirty="0">
                          <a:solidFill>
                            <a:schemeClr val="dk1"/>
                          </a:solidFill>
                          <a:latin typeface="David" panose="020E0502060401010101" pitchFamily="34" charset="-79"/>
                          <a:ea typeface="+mn-ea"/>
                          <a:cs typeface="David" panose="020E0502060401010101" pitchFamily="34" charset="-79"/>
                        </a:rPr>
                        <a:t>/</a:t>
                      </a:r>
                      <a:r>
                        <a:rPr lang="he-IL" sz="1400" b="0" i="0" kern="1200" dirty="0">
                          <a:solidFill>
                            <a:schemeClr val="dk1"/>
                          </a:solidFill>
                          <a:latin typeface="David" panose="020E0502060401010101" pitchFamily="34" charset="-79"/>
                          <a:ea typeface="+mn-ea"/>
                          <a:cs typeface="David" panose="020E0502060401010101" pitchFamily="34" charset="-79"/>
                        </a:rPr>
                        <a:t>מתודה</a:t>
                      </a:r>
                    </a:p>
                  </a:txBody>
                  <a:tcPr marL="36000" marR="36000" marT="36000" marB="36000" anchor="ctr"/>
                </a:tc>
                <a:extLst>
                  <a:ext uri="{0D108BD9-81ED-4DB2-BD59-A6C34878D82A}">
                    <a16:rowId xmlns:a16="http://schemas.microsoft.com/office/drawing/2014/main" val="2680230684"/>
                  </a:ext>
                </a:extLst>
              </a:tr>
              <a:tr h="315556">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1400" b="0" i="0" kern="1200" dirty="0">
                          <a:solidFill>
                            <a:schemeClr val="dk1"/>
                          </a:solidFill>
                          <a:latin typeface="David" panose="020E0502060401010101" pitchFamily="34" charset="-79"/>
                          <a:ea typeface="+mn-ea"/>
                          <a:cs typeface="David" panose="020E0502060401010101" pitchFamily="34" charset="-79"/>
                        </a:rPr>
                        <a:t>בכירות</a:t>
                      </a:r>
                    </a:p>
                  </a:txBody>
                  <a:tcPr marL="36000" marR="36000" marT="36000" marB="36000" anchor="ct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400" b="0" i="0" kern="1200" dirty="0">
                          <a:solidFill>
                            <a:srgbClr val="FF0000"/>
                          </a:solidFill>
                          <a:latin typeface="David" panose="020E0502060401010101" pitchFamily="34" charset="-79"/>
                          <a:ea typeface="+mn-ea"/>
                          <a:cs typeface="David" panose="020E0502060401010101" pitchFamily="34" charset="-79"/>
                        </a:rPr>
                        <a:t>קורס בכירות</a:t>
                      </a:r>
                    </a:p>
                  </a:txBody>
                  <a:tcPr marL="36000" marR="36000" marT="36000" marB="36000" anchor="ct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1400" b="0" i="0" kern="1200" dirty="0">
                          <a:solidFill>
                            <a:srgbClr val="FF0000"/>
                          </a:solidFill>
                          <a:latin typeface="David" panose="020E0502060401010101" pitchFamily="34" charset="-79"/>
                          <a:ea typeface="+mn-ea"/>
                          <a:cs typeface="David" panose="020E0502060401010101" pitchFamily="34" charset="-79"/>
                        </a:rPr>
                        <a:t>4 (2</a:t>
                      </a:r>
                      <a:r>
                        <a:rPr lang="en-US" sz="1400" b="0" i="0" kern="1200" dirty="0">
                          <a:solidFill>
                            <a:srgbClr val="FF0000"/>
                          </a:solidFill>
                          <a:latin typeface="David" panose="020E0502060401010101" pitchFamily="34" charset="-79"/>
                          <a:ea typeface="+mn-ea"/>
                          <a:cs typeface="David" panose="020E0502060401010101" pitchFamily="34" charset="-79"/>
                        </a:rPr>
                        <a:t>/</a:t>
                      </a:r>
                      <a:r>
                        <a:rPr lang="he-IL" sz="1400" b="0" i="0" kern="1200" dirty="0">
                          <a:solidFill>
                            <a:srgbClr val="FF0000"/>
                          </a:solidFill>
                          <a:latin typeface="David" panose="020E0502060401010101" pitchFamily="34" charset="-79"/>
                          <a:ea typeface="+mn-ea"/>
                          <a:cs typeface="David" panose="020E0502060401010101" pitchFamily="34" charset="-79"/>
                        </a:rPr>
                        <a:t>0)</a:t>
                      </a:r>
                    </a:p>
                  </a:txBody>
                  <a:tcPr marL="36000" marR="36000" marT="36000" marB="36000" anchor="ct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400" b="0" i="0" kern="1200" dirty="0">
                          <a:solidFill>
                            <a:srgbClr val="FF0000"/>
                          </a:solidFill>
                          <a:latin typeface="David" panose="020E0502060401010101" pitchFamily="34" charset="-79"/>
                          <a:ea typeface="+mn-ea"/>
                          <a:cs typeface="David" panose="020E0502060401010101" pitchFamily="34" charset="-79"/>
                        </a:rPr>
                        <a:t>אורלי יחזקאל</a:t>
                      </a:r>
                    </a:p>
                  </a:txBody>
                  <a:tcPr marL="36000" marR="36000" marT="36000" marB="36000" anchor="ct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1400" b="0" i="0" kern="1200" dirty="0">
                          <a:solidFill>
                            <a:schemeClr val="dk1"/>
                          </a:solidFill>
                          <a:latin typeface="David" panose="020E0502060401010101" pitchFamily="34" charset="-79"/>
                          <a:ea typeface="+mn-ea"/>
                          <a:cs typeface="David" panose="020E0502060401010101" pitchFamily="34" charset="-79"/>
                        </a:rPr>
                        <a:t>+</a:t>
                      </a:r>
                    </a:p>
                  </a:txBody>
                  <a:tcPr marL="36000" marR="36000" marT="36000" marB="36000" anchor="ct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400" b="0" i="0" kern="1200" dirty="0">
                          <a:solidFill>
                            <a:schemeClr val="dk1"/>
                          </a:solidFill>
                          <a:latin typeface="David" panose="020E0502060401010101" pitchFamily="34" charset="-79"/>
                          <a:ea typeface="+mn-ea"/>
                          <a:cs typeface="David" panose="020E0502060401010101" pitchFamily="34" charset="-79"/>
                        </a:rPr>
                        <a:t>מליאה, סדנאות</a:t>
                      </a:r>
                    </a:p>
                  </a:txBody>
                  <a:tcPr marL="36000" marR="36000" marT="36000" marB="36000" anchor="ctr"/>
                </a:tc>
                <a:tc>
                  <a:txBody>
                    <a:bodyPr/>
                    <a:lstStyle/>
                    <a:p>
                      <a:pPr marL="0" algn="ct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24</a:t>
                      </a:r>
                    </a:p>
                  </a:txBody>
                  <a:tcPr marL="36000" marR="36000" marT="36000" marB="36000" anchor="ctr"/>
                </a:tc>
                <a:tc>
                  <a:txBody>
                    <a:bodyPr/>
                    <a:lstStyle/>
                    <a:p>
                      <a:pPr marL="0" algn="ct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a:t>
                      </a:r>
                    </a:p>
                  </a:txBody>
                  <a:tcPr marL="36000" marR="36000" marT="36000" marB="36000" anchor="ctr"/>
                </a:tc>
                <a:tc>
                  <a:txBody>
                    <a:bodyPr/>
                    <a:lstStyle/>
                    <a:p>
                      <a:pPr marL="0" algn="ct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שנתי</a:t>
                      </a:r>
                    </a:p>
                  </a:txBody>
                  <a:tcPr marL="36000" marR="36000" marT="36000" marB="36000" anchor="ctr"/>
                </a:tc>
                <a:tc>
                  <a:txBody>
                    <a:bodyPr/>
                    <a:lstStyle/>
                    <a:p>
                      <a:pPr marL="0" algn="ct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מב"ל</a:t>
                      </a:r>
                    </a:p>
                  </a:txBody>
                  <a:tcPr marL="36000" marR="36000" marT="36000" marB="36000" anchor="ctr"/>
                </a:tc>
                <a:tc>
                  <a:txBody>
                    <a:bodyPr/>
                    <a:lstStyle/>
                    <a:p>
                      <a:pPr marL="0" algn="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איגום תכנים, אקדמיה, התאמת צורך</a:t>
                      </a:r>
                    </a:p>
                  </a:txBody>
                  <a:tcPr marL="36000" marR="36000" marT="36000" marB="36000" anchor="ctr"/>
                </a:tc>
                <a:extLst>
                  <a:ext uri="{0D108BD9-81ED-4DB2-BD59-A6C34878D82A}">
                    <a16:rowId xmlns:a16="http://schemas.microsoft.com/office/drawing/2014/main" val="129534671"/>
                  </a:ext>
                </a:extLst>
              </a:tr>
              <a:tr h="315556">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1400" b="0" i="0" kern="1200" dirty="0">
                          <a:solidFill>
                            <a:schemeClr val="dk1"/>
                          </a:solidFill>
                          <a:latin typeface="David" panose="020E0502060401010101" pitchFamily="34" charset="-79"/>
                          <a:ea typeface="+mn-ea"/>
                          <a:cs typeface="David" panose="020E0502060401010101" pitchFamily="34" charset="-79"/>
                        </a:rPr>
                        <a:t>אינטגרטיבי</a:t>
                      </a:r>
                    </a:p>
                  </a:txBody>
                  <a:tcPr marL="36000" marR="36000" marT="36000" marB="36000" anchor="ct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400" b="0" i="0" kern="1200" dirty="0">
                          <a:solidFill>
                            <a:schemeClr val="dk1"/>
                          </a:solidFill>
                          <a:latin typeface="David" panose="020E0502060401010101" pitchFamily="34" charset="-79"/>
                          <a:ea typeface="+mn-ea"/>
                          <a:cs typeface="David" panose="020E0502060401010101" pitchFamily="34" charset="-79"/>
                        </a:rPr>
                        <a:t>סיורי </a:t>
                      </a:r>
                      <a:r>
                        <a:rPr lang="he-IL" sz="1400" b="0" i="0" kern="1200" dirty="0" err="1">
                          <a:solidFill>
                            <a:schemeClr val="dk1"/>
                          </a:solidFill>
                          <a:latin typeface="David" panose="020E0502060401010101" pitchFamily="34" charset="-79"/>
                          <a:ea typeface="+mn-ea"/>
                          <a:cs typeface="David" panose="020E0502060401010101" pitchFamily="34" charset="-79"/>
                        </a:rPr>
                        <a:t>בטל"ם</a:t>
                      </a:r>
                      <a:r>
                        <a:rPr lang="he-IL" sz="1400" b="0" i="0" kern="1200" dirty="0">
                          <a:solidFill>
                            <a:schemeClr val="dk1"/>
                          </a:solidFill>
                          <a:latin typeface="David" panose="020E0502060401010101" pitchFamily="34" charset="-79"/>
                          <a:ea typeface="+mn-ea"/>
                          <a:cs typeface="David" panose="020E0502060401010101" pitchFamily="34" charset="-79"/>
                        </a:rPr>
                        <a:t> </a:t>
                      </a:r>
                    </a:p>
                  </a:txBody>
                  <a:tcPr marL="36000" marR="36000" marT="36000" marB="36000" anchor="ct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1400" b="0" i="0" kern="1200" dirty="0">
                          <a:solidFill>
                            <a:schemeClr val="dk1"/>
                          </a:solidFill>
                          <a:latin typeface="David" panose="020E0502060401010101" pitchFamily="34" charset="-79"/>
                          <a:ea typeface="+mn-ea"/>
                          <a:cs typeface="David" panose="020E0502060401010101" pitchFamily="34" charset="-79"/>
                        </a:rPr>
                        <a:t>3 </a:t>
                      </a:r>
                      <a:r>
                        <a:rPr lang="he-IL" sz="1400" b="0" i="0" kern="1200" dirty="0">
                          <a:solidFill>
                            <a:srgbClr val="FF0000"/>
                          </a:solidFill>
                          <a:latin typeface="David" panose="020E0502060401010101" pitchFamily="34" charset="-79"/>
                          <a:ea typeface="+mn-ea"/>
                          <a:cs typeface="David" panose="020E0502060401010101" pitchFamily="34" charset="-79"/>
                        </a:rPr>
                        <a:t>(1+)</a:t>
                      </a:r>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400" b="0" i="0" kern="1200" dirty="0">
                          <a:solidFill>
                            <a:schemeClr val="dk1"/>
                          </a:solidFill>
                          <a:latin typeface="David" panose="020E0502060401010101" pitchFamily="34" charset="-79"/>
                          <a:ea typeface="+mn-ea"/>
                          <a:cs typeface="David" panose="020E0502060401010101" pitchFamily="34" charset="-79"/>
                        </a:rPr>
                        <a:t>יוסי בן ארצי</a:t>
                      </a:r>
                    </a:p>
                  </a:txBody>
                  <a:tcPr marL="36000" marR="36000" marT="36000" marB="36000" anchor="ct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1400" b="0" i="0" kern="1200" dirty="0">
                          <a:solidFill>
                            <a:schemeClr val="dk1"/>
                          </a:solidFill>
                          <a:latin typeface="David" panose="020E0502060401010101" pitchFamily="34" charset="-79"/>
                          <a:ea typeface="+mn-ea"/>
                          <a:cs typeface="David" panose="020E0502060401010101" pitchFamily="34" charset="-79"/>
                        </a:rPr>
                        <a:t>+</a:t>
                      </a:r>
                    </a:p>
                  </a:txBody>
                  <a:tcPr marL="36000" marR="36000" marT="36000" marB="36000" anchor="ct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400" b="0" i="0" kern="1200" dirty="0">
                          <a:solidFill>
                            <a:schemeClr val="dk1"/>
                          </a:solidFill>
                          <a:latin typeface="David" panose="020E0502060401010101" pitchFamily="34" charset="-79"/>
                          <a:ea typeface="+mn-ea"/>
                          <a:cs typeface="David" panose="020E0502060401010101" pitchFamily="34" charset="-79"/>
                        </a:rPr>
                        <a:t>מליאה, סיורים</a:t>
                      </a:r>
                    </a:p>
                  </a:txBody>
                  <a:tcPr marL="36000" marR="36000" marT="36000" marB="36000" anchor="ctr"/>
                </a:tc>
                <a:tc>
                  <a:txBody>
                    <a:bodyPr/>
                    <a:lstStyle/>
                    <a:p>
                      <a:pPr marL="0" algn="ctr" defTabSz="914400" rtl="1" eaLnBrk="1" latinLnBrk="0" hangingPunct="1"/>
                      <a:r>
                        <a:rPr lang="he-IL" sz="1400" b="0" i="0" kern="1200" dirty="0">
                          <a:solidFill>
                            <a:srgbClr val="FF0000"/>
                          </a:solidFill>
                          <a:latin typeface="David" panose="020E0502060401010101" pitchFamily="34" charset="-79"/>
                          <a:ea typeface="+mn-ea"/>
                          <a:cs typeface="David" panose="020E0502060401010101" pitchFamily="34" charset="-79"/>
                        </a:rPr>
                        <a:t>71 (50+)</a:t>
                      </a:r>
                    </a:p>
                  </a:txBody>
                  <a:tcPr marL="36000" marR="36000" marT="36000" marB="36000" anchor="ctr"/>
                </a:tc>
                <a:tc>
                  <a:txBody>
                    <a:bodyPr/>
                    <a:lstStyle/>
                    <a:p>
                      <a:pPr marL="0" algn="ct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a:t>
                      </a:r>
                    </a:p>
                  </a:txBody>
                  <a:tcPr marL="36000" marR="36000" marT="36000" marB="36000" anchor="ctr"/>
                </a:tc>
                <a:tc>
                  <a:txBody>
                    <a:bodyPr/>
                    <a:lstStyle/>
                    <a:p>
                      <a:pPr marL="0" algn="ct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שנתי</a:t>
                      </a:r>
                    </a:p>
                  </a:txBody>
                  <a:tcPr marL="36000" marR="36000" marT="36000" marB="36000" anchor="ctr"/>
                </a:tc>
                <a:tc>
                  <a:txBody>
                    <a:bodyPr/>
                    <a:lstStyle/>
                    <a:p>
                      <a:pPr marL="0" algn="ct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ישראל</a:t>
                      </a:r>
                    </a:p>
                  </a:txBody>
                  <a:tcPr marL="36000" marR="36000" marT="36000" marB="36000" anchor="ctr"/>
                </a:tc>
                <a:tc>
                  <a:txBody>
                    <a:bodyPr/>
                    <a:lstStyle/>
                    <a:p>
                      <a:pPr marL="0" algn="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תוספת נ"ז למול היקף משכים בפועל</a:t>
                      </a:r>
                    </a:p>
                  </a:txBody>
                  <a:tcPr marL="36000" marR="36000" marT="36000" marB="36000" anchor="ctr"/>
                </a:tc>
                <a:extLst>
                  <a:ext uri="{0D108BD9-81ED-4DB2-BD59-A6C34878D82A}">
                    <a16:rowId xmlns:a16="http://schemas.microsoft.com/office/drawing/2014/main" val="3054618770"/>
                  </a:ext>
                </a:extLst>
              </a:tr>
              <a:tr h="315556">
                <a:tc>
                  <a:txBody>
                    <a:bodyPr/>
                    <a:lstStyle/>
                    <a:p>
                      <a:pPr marL="0" algn="ct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אינטגרטיבי</a:t>
                      </a:r>
                    </a:p>
                  </a:txBody>
                  <a:tcPr marL="36000" marR="36000" marT="36000" marB="36000" anchor="ctr"/>
                </a:tc>
                <a:tc>
                  <a:txBody>
                    <a:bodyPr/>
                    <a:lstStyle/>
                    <a:p>
                      <a:pPr marL="0" algn="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אסטרטגיה</a:t>
                      </a:r>
                    </a:p>
                  </a:txBody>
                  <a:tcPr marL="36000" marR="36000" marT="36000" marB="36000" anchor="ctr"/>
                </a:tc>
                <a:tc>
                  <a:txBody>
                    <a:bodyPr/>
                    <a:lstStyle/>
                    <a:p>
                      <a:pPr marL="0" algn="ct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5 </a:t>
                      </a:r>
                      <a:r>
                        <a:rPr lang="he-IL" sz="1400" b="0" i="0" kern="1200" dirty="0">
                          <a:solidFill>
                            <a:srgbClr val="FF0000"/>
                          </a:solidFill>
                          <a:latin typeface="David" panose="020E0502060401010101" pitchFamily="34" charset="-79"/>
                          <a:ea typeface="+mn-ea"/>
                          <a:cs typeface="David" panose="020E0502060401010101" pitchFamily="34" charset="-79"/>
                        </a:rPr>
                        <a:t>(3+)</a:t>
                      </a:r>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algn="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דימה </a:t>
                      </a:r>
                      <a:r>
                        <a:rPr lang="he-IL" sz="1400" b="0" i="0" kern="1200" dirty="0" err="1">
                          <a:solidFill>
                            <a:schemeClr val="dk1"/>
                          </a:solidFill>
                          <a:latin typeface="David" panose="020E0502060401010101" pitchFamily="34" charset="-79"/>
                          <a:ea typeface="+mn-ea"/>
                          <a:cs typeface="David" panose="020E0502060401010101" pitchFamily="34" charset="-79"/>
                        </a:rPr>
                        <a:t>אדמסקי</a:t>
                      </a:r>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algn="ct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a:t>
                      </a:r>
                    </a:p>
                  </a:txBody>
                  <a:tcPr marL="36000" marR="36000" marT="36000" marB="36000" anchor="ctr"/>
                </a:tc>
                <a:tc>
                  <a:txBody>
                    <a:bodyPr/>
                    <a:lstStyle/>
                    <a:p>
                      <a:pPr marL="0" algn="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מליאה, סימולציות</a:t>
                      </a:r>
                    </a:p>
                  </a:txBody>
                  <a:tcPr marL="36000" marR="36000" marT="36000" marB="36000" anchor="ctr"/>
                </a:tc>
                <a:tc>
                  <a:txBody>
                    <a:bodyPr/>
                    <a:lstStyle/>
                    <a:p>
                      <a:pPr marL="0" algn="ctr" defTabSz="914400" rtl="1" eaLnBrk="1" latinLnBrk="0" hangingPunct="1"/>
                      <a:r>
                        <a:rPr lang="he-IL" sz="1400" b="0" i="0" kern="1200" dirty="0">
                          <a:solidFill>
                            <a:srgbClr val="FF0000"/>
                          </a:solidFill>
                          <a:latin typeface="David" panose="020E0502060401010101" pitchFamily="34" charset="-79"/>
                          <a:ea typeface="+mn-ea"/>
                          <a:cs typeface="David" panose="020E0502060401010101" pitchFamily="34" charset="-79"/>
                        </a:rPr>
                        <a:t>49 (14+)</a:t>
                      </a:r>
                    </a:p>
                  </a:txBody>
                  <a:tcPr marL="36000" marR="36000" marT="36000" marB="36000" anchor="ctr"/>
                </a:tc>
                <a:tc>
                  <a:txBody>
                    <a:bodyPr/>
                    <a:lstStyle/>
                    <a:p>
                      <a:pPr marL="0" algn="ct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a:t>
                      </a:r>
                    </a:p>
                  </a:txBody>
                  <a:tcPr marL="36000" marR="36000" marT="36000" marB="36000" anchor="ctr"/>
                </a:tc>
                <a:tc>
                  <a:txBody>
                    <a:bodyPr/>
                    <a:lstStyle/>
                    <a:p>
                      <a:pPr marL="0" algn="ct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שנתי</a:t>
                      </a:r>
                    </a:p>
                  </a:txBody>
                  <a:tcPr marL="36000" marR="36000" marT="36000" marB="36000" anchor="ctr"/>
                </a:tc>
                <a:tc>
                  <a:txBody>
                    <a:bodyPr/>
                    <a:lstStyle/>
                    <a:p>
                      <a:pPr marL="0" algn="ct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מב"ל</a:t>
                      </a:r>
                    </a:p>
                  </a:txBody>
                  <a:tcPr marL="36000" marR="36000" marT="36000" marB="36000" anchor="ctr"/>
                </a:tc>
                <a:tc>
                  <a:txBody>
                    <a:bodyPr/>
                    <a:lstStyle/>
                    <a:p>
                      <a:pPr marL="0" algn="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פיצול לשני קורסים (תוספת נ"ז?)</a:t>
                      </a:r>
                    </a:p>
                  </a:txBody>
                  <a:tcPr marL="36000" marR="36000" marT="36000" marB="36000" anchor="ctr"/>
                </a:tc>
                <a:extLst>
                  <a:ext uri="{0D108BD9-81ED-4DB2-BD59-A6C34878D82A}">
                    <a16:rowId xmlns:a16="http://schemas.microsoft.com/office/drawing/2014/main" val="1628137300"/>
                  </a:ext>
                </a:extLst>
              </a:tr>
              <a:tr h="315556">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1400" b="0" i="0" kern="1200" dirty="0">
                          <a:solidFill>
                            <a:schemeClr val="dk1"/>
                          </a:solidFill>
                          <a:latin typeface="David" panose="020E0502060401010101" pitchFamily="34" charset="-79"/>
                          <a:ea typeface="+mn-ea"/>
                          <a:cs typeface="David" panose="020E0502060401010101" pitchFamily="34" charset="-79"/>
                        </a:rPr>
                        <a:t>מדיני</a:t>
                      </a:r>
                    </a:p>
                  </a:txBody>
                  <a:tcPr marL="36000" marR="36000" marT="36000" marB="36000" anchor="ct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400" b="0" i="0" kern="1200" dirty="0">
                          <a:solidFill>
                            <a:schemeClr val="dk1"/>
                          </a:solidFill>
                          <a:latin typeface="David" panose="020E0502060401010101" pitchFamily="34" charset="-79"/>
                          <a:ea typeface="+mn-ea"/>
                          <a:cs typeface="David" panose="020E0502060401010101" pitchFamily="34" charset="-79"/>
                        </a:rPr>
                        <a:t>מדיניות חוץ</a:t>
                      </a:r>
                    </a:p>
                  </a:txBody>
                  <a:tcPr marL="36000" marR="36000" marT="36000" marB="36000" anchor="ctr"/>
                </a:tc>
                <a:tc>
                  <a:txBody>
                    <a:bodyPr/>
                    <a:lstStyle/>
                    <a:p>
                      <a:pPr marL="0" algn="ct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3 </a:t>
                      </a:r>
                      <a:r>
                        <a:rPr lang="he-IL" sz="1400" b="0" i="0" kern="1200" dirty="0">
                          <a:solidFill>
                            <a:srgbClr val="FF0000"/>
                          </a:solidFill>
                          <a:latin typeface="David" panose="020E0502060401010101" pitchFamily="34" charset="-79"/>
                          <a:ea typeface="+mn-ea"/>
                          <a:cs typeface="David" panose="020E0502060401010101" pitchFamily="34" charset="-79"/>
                        </a:rPr>
                        <a:t>(1-)</a:t>
                      </a:r>
                    </a:p>
                  </a:txBody>
                  <a:tcPr marL="36000" marR="36000" marT="36000" marB="36000" anchor="ct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400" b="0" i="0" kern="1200" dirty="0">
                          <a:solidFill>
                            <a:schemeClr val="dk1"/>
                          </a:solidFill>
                          <a:latin typeface="David" panose="020E0502060401010101" pitchFamily="34" charset="-79"/>
                          <a:ea typeface="+mn-ea"/>
                          <a:cs typeface="David" panose="020E0502060401010101" pitchFamily="34" charset="-79"/>
                        </a:rPr>
                        <a:t>ערן </a:t>
                      </a:r>
                      <a:r>
                        <a:rPr lang="he-IL" sz="1400" b="0" i="0" kern="1200" dirty="0" err="1">
                          <a:solidFill>
                            <a:schemeClr val="dk1"/>
                          </a:solidFill>
                          <a:latin typeface="David" panose="020E0502060401010101" pitchFamily="34" charset="-79"/>
                          <a:ea typeface="+mn-ea"/>
                          <a:cs typeface="David" panose="020E0502060401010101" pitchFamily="34" charset="-79"/>
                        </a:rPr>
                        <a:t>לרמן</a:t>
                      </a:r>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1400" b="0" i="0" kern="1200" dirty="0">
                          <a:solidFill>
                            <a:schemeClr val="dk1"/>
                          </a:solidFill>
                          <a:latin typeface="David" panose="020E0502060401010101" pitchFamily="34" charset="-79"/>
                          <a:ea typeface="+mn-ea"/>
                          <a:cs typeface="David" panose="020E0502060401010101" pitchFamily="34" charset="-79"/>
                        </a:rPr>
                        <a:t>+</a:t>
                      </a:r>
                    </a:p>
                  </a:txBody>
                  <a:tcPr marL="36000" marR="36000" marT="36000" marB="36000" anchor="ct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400" b="0" i="0" kern="1200" dirty="0">
                          <a:solidFill>
                            <a:schemeClr val="dk1"/>
                          </a:solidFill>
                          <a:latin typeface="David" panose="020E0502060401010101" pitchFamily="34" charset="-79"/>
                          <a:ea typeface="+mn-ea"/>
                          <a:cs typeface="David" panose="020E0502060401010101" pitchFamily="34" charset="-79"/>
                        </a:rPr>
                        <a:t>מליאה</a:t>
                      </a:r>
                    </a:p>
                  </a:txBody>
                  <a:tcPr marL="36000" marR="36000" marT="36000" marB="36000" anchor="ctr"/>
                </a:tc>
                <a:tc>
                  <a:txBody>
                    <a:bodyPr/>
                    <a:lstStyle/>
                    <a:p>
                      <a:pPr marL="0" algn="ctr" defTabSz="914400" rtl="1" eaLnBrk="1" latinLnBrk="0" hangingPunct="1"/>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algn="ct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a:t>
                      </a:r>
                    </a:p>
                  </a:txBody>
                  <a:tcPr marL="36000" marR="36000" marT="36000" marB="36000" anchor="ctr"/>
                </a:tc>
                <a:tc>
                  <a:txBody>
                    <a:bodyPr/>
                    <a:lstStyle/>
                    <a:p>
                      <a:pPr marL="0" algn="ct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ב</a:t>
                      </a:r>
                    </a:p>
                  </a:txBody>
                  <a:tcPr marL="36000" marR="36000" marT="36000" marB="36000" anchor="ctr"/>
                </a:tc>
                <a:tc>
                  <a:txBody>
                    <a:bodyPr/>
                    <a:lstStyle/>
                    <a:p>
                      <a:pPr marL="0" algn="ct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מב"ל</a:t>
                      </a:r>
                    </a:p>
                  </a:txBody>
                  <a:tcPr marL="36000" marR="36000" marT="36000" marB="36000" anchor="ctr"/>
                </a:tc>
                <a:tc>
                  <a:txBody>
                    <a:bodyPr/>
                    <a:lstStyle/>
                    <a:p>
                      <a:pPr marL="0" algn="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איגום תכני מדינאות (יום משרד חוץ..)</a:t>
                      </a:r>
                    </a:p>
                  </a:txBody>
                  <a:tcPr marL="36000" marR="36000" marT="36000" marB="36000" anchor="ctr"/>
                </a:tc>
                <a:extLst>
                  <a:ext uri="{0D108BD9-81ED-4DB2-BD59-A6C34878D82A}">
                    <a16:rowId xmlns:a16="http://schemas.microsoft.com/office/drawing/2014/main" val="3545199806"/>
                  </a:ext>
                </a:extLst>
              </a:tr>
              <a:tr h="315556">
                <a:tc>
                  <a:txBody>
                    <a:bodyPr/>
                    <a:lstStyle/>
                    <a:p>
                      <a:pPr marL="0" algn="ct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רב- אשכול</a:t>
                      </a:r>
                    </a:p>
                  </a:txBody>
                  <a:tcPr marL="36000" marR="36000" marT="36000" marB="36000" anchor="ctr"/>
                </a:tc>
                <a:tc>
                  <a:txBody>
                    <a:bodyPr/>
                    <a:lstStyle/>
                    <a:p>
                      <a:pPr marL="0" algn="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סמינרים* 3</a:t>
                      </a:r>
                    </a:p>
                  </a:txBody>
                  <a:tcPr marL="36000" marR="36000" marT="36000" marB="36000" anchor="ctr"/>
                </a:tc>
                <a:tc>
                  <a:txBody>
                    <a:bodyPr/>
                    <a:lstStyle/>
                    <a:p>
                      <a:pPr marL="0" algn="ct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2</a:t>
                      </a:r>
                    </a:p>
                  </a:txBody>
                  <a:tcPr marL="36000" marR="36000" marT="36000" marB="36000" anchor="ctr"/>
                </a:tc>
                <a:tc>
                  <a:txBody>
                    <a:bodyPr/>
                    <a:lstStyle/>
                    <a:p>
                      <a:pPr marL="0" algn="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ע"פ עניין</a:t>
                      </a:r>
                    </a:p>
                  </a:txBody>
                  <a:tcPr marL="36000" marR="36000" marT="36000" marB="36000" anchor="ctr"/>
                </a:tc>
                <a:tc>
                  <a:txBody>
                    <a:bodyPr/>
                    <a:lstStyle/>
                    <a:p>
                      <a:pPr marL="0" algn="ct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a:t>
                      </a:r>
                    </a:p>
                  </a:txBody>
                  <a:tcPr marL="36000" marR="36000" marT="36000" marB="36000" anchor="ctr"/>
                </a:tc>
                <a:tc>
                  <a:txBody>
                    <a:bodyPr/>
                    <a:lstStyle/>
                    <a:p>
                      <a:pPr marL="0" algn="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סמינר</a:t>
                      </a:r>
                    </a:p>
                  </a:txBody>
                  <a:tcPr marL="36000" marR="36000" marT="36000" marB="36000" anchor="ctr"/>
                </a:tc>
                <a:tc>
                  <a:txBody>
                    <a:bodyPr/>
                    <a:lstStyle/>
                    <a:p>
                      <a:pPr marL="0" algn="ct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12</a:t>
                      </a:r>
                    </a:p>
                  </a:txBody>
                  <a:tcPr marL="36000" marR="36000" marT="36000" marB="36000" anchor="ctr"/>
                </a:tc>
                <a:tc>
                  <a:txBody>
                    <a:bodyPr/>
                    <a:lstStyle/>
                    <a:p>
                      <a:pPr marL="0" algn="ct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a:t>
                      </a:r>
                    </a:p>
                  </a:txBody>
                  <a:tcPr marL="36000" marR="36000" marT="36000" marB="36000" anchor="ctr"/>
                </a:tc>
                <a:tc>
                  <a:txBody>
                    <a:bodyPr/>
                    <a:lstStyle/>
                    <a:p>
                      <a:pPr marL="0" algn="ct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ב</a:t>
                      </a:r>
                    </a:p>
                  </a:txBody>
                  <a:tcPr marL="36000" marR="36000" marT="36000" marB="36000" anchor="ctr"/>
                </a:tc>
                <a:tc>
                  <a:txBody>
                    <a:bodyPr/>
                    <a:lstStyle/>
                    <a:p>
                      <a:pPr marL="0" algn="ct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ישראל</a:t>
                      </a:r>
                    </a:p>
                  </a:txBody>
                  <a:tcPr marL="36000" marR="36000" marT="36000" marB="36000" anchor="ctr"/>
                </a:tc>
                <a:tc>
                  <a:txBody>
                    <a:bodyPr/>
                    <a:lstStyle/>
                    <a:p>
                      <a:pPr marL="0" algn="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ללא שינוי</a:t>
                      </a:r>
                    </a:p>
                  </a:txBody>
                  <a:tcPr marL="36000" marR="36000" marT="36000" marB="36000" anchor="ctr"/>
                </a:tc>
                <a:extLst>
                  <a:ext uri="{0D108BD9-81ED-4DB2-BD59-A6C34878D82A}">
                    <a16:rowId xmlns:a16="http://schemas.microsoft.com/office/drawing/2014/main" val="1486178981"/>
                  </a:ext>
                </a:extLst>
              </a:tr>
              <a:tr h="315556">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1400" b="0" i="0" kern="1200" dirty="0">
                          <a:solidFill>
                            <a:schemeClr val="dk1"/>
                          </a:solidFill>
                          <a:latin typeface="David" panose="020E0502060401010101" pitchFamily="34" charset="-79"/>
                          <a:ea typeface="+mn-ea"/>
                          <a:cs typeface="David" panose="020E0502060401010101" pitchFamily="34" charset="-79"/>
                        </a:rPr>
                        <a:t>מדיני</a:t>
                      </a:r>
                    </a:p>
                  </a:txBody>
                  <a:tcPr marL="36000" marR="36000" marT="36000" marB="36000" anchor="ctr">
                    <a:lnB w="12700" cap="flat" cmpd="sng" algn="ctr">
                      <a:solidFill>
                        <a:schemeClr val="accent2"/>
                      </a:solidFill>
                      <a:prstDash val="solid"/>
                      <a:round/>
                      <a:headEnd type="none" w="med" len="med"/>
                      <a:tailEnd type="none" w="med" len="med"/>
                    </a:lnB>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400" b="0" i="0" kern="1200" dirty="0">
                          <a:solidFill>
                            <a:schemeClr val="dk1"/>
                          </a:solidFill>
                          <a:latin typeface="David" panose="020E0502060401010101" pitchFamily="34" charset="-79"/>
                          <a:ea typeface="+mn-ea"/>
                          <a:cs typeface="David" panose="020E0502060401010101" pitchFamily="34" charset="-79"/>
                        </a:rPr>
                        <a:t>סיור בארה"ב</a:t>
                      </a:r>
                    </a:p>
                  </a:txBody>
                  <a:tcPr marL="36000" marR="36000" marT="36000" marB="36000" anchor="ctr">
                    <a:lnB w="12700" cap="flat" cmpd="sng" algn="ctr">
                      <a:solidFill>
                        <a:schemeClr val="accent2"/>
                      </a:solidFill>
                      <a:prstDash val="solid"/>
                      <a:round/>
                      <a:headEnd type="none" w="med" len="med"/>
                      <a:tailEnd type="none" w="med" len="med"/>
                    </a:lnB>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1400" b="0" i="0" kern="1200" dirty="0">
                          <a:solidFill>
                            <a:schemeClr val="dk1"/>
                          </a:solidFill>
                          <a:latin typeface="David" panose="020E0502060401010101" pitchFamily="34" charset="-79"/>
                          <a:ea typeface="+mn-ea"/>
                          <a:cs typeface="David" panose="020E0502060401010101" pitchFamily="34" charset="-79"/>
                        </a:rPr>
                        <a:t>3 </a:t>
                      </a:r>
                      <a:r>
                        <a:rPr lang="he-IL" sz="1400" b="0" i="0" kern="1200" dirty="0">
                          <a:solidFill>
                            <a:srgbClr val="FF0000"/>
                          </a:solidFill>
                          <a:latin typeface="David" panose="020E0502060401010101" pitchFamily="34" charset="-79"/>
                          <a:ea typeface="+mn-ea"/>
                          <a:cs typeface="David" panose="020E0502060401010101" pitchFamily="34" charset="-79"/>
                        </a:rPr>
                        <a:t>(1+)</a:t>
                      </a:r>
                    </a:p>
                  </a:txBody>
                  <a:tcPr marL="36000" marR="36000" marT="36000" marB="36000" anchor="ctr">
                    <a:lnB w="12700" cap="flat" cmpd="sng" algn="ctr">
                      <a:solidFill>
                        <a:schemeClr val="accent2"/>
                      </a:solidFill>
                      <a:prstDash val="solid"/>
                      <a:round/>
                      <a:headEnd type="none" w="med" len="med"/>
                      <a:tailEnd type="none" w="med" len="med"/>
                    </a:lnB>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400" b="0" i="0" kern="1200" dirty="0">
                          <a:solidFill>
                            <a:schemeClr val="dk1"/>
                          </a:solidFill>
                          <a:latin typeface="David" panose="020E0502060401010101" pitchFamily="34" charset="-79"/>
                          <a:ea typeface="+mn-ea"/>
                          <a:cs typeface="David" panose="020E0502060401010101" pitchFamily="34" charset="-79"/>
                        </a:rPr>
                        <a:t>אבי בן צבי</a:t>
                      </a:r>
                    </a:p>
                  </a:txBody>
                  <a:tcPr marL="36000" marR="36000" marT="36000" marB="36000" anchor="ctr">
                    <a:lnB w="12700" cap="flat" cmpd="sng" algn="ctr">
                      <a:solidFill>
                        <a:schemeClr val="accent2"/>
                      </a:solidFill>
                      <a:prstDash val="solid"/>
                      <a:round/>
                      <a:headEnd type="none" w="med" len="med"/>
                      <a:tailEnd type="none" w="med" len="med"/>
                    </a:lnB>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1400" b="0" i="0" kern="1200" dirty="0">
                          <a:solidFill>
                            <a:schemeClr val="dk1"/>
                          </a:solidFill>
                          <a:latin typeface="David" panose="020E0502060401010101" pitchFamily="34" charset="-79"/>
                          <a:ea typeface="+mn-ea"/>
                          <a:cs typeface="David" panose="020E0502060401010101" pitchFamily="34" charset="-79"/>
                        </a:rPr>
                        <a:t>+</a:t>
                      </a:r>
                    </a:p>
                  </a:txBody>
                  <a:tcPr marL="36000" marR="36000" marT="36000" marB="36000" anchor="ctr">
                    <a:lnB w="12700" cap="flat" cmpd="sng" algn="ctr">
                      <a:solidFill>
                        <a:schemeClr val="accent2"/>
                      </a:solidFill>
                      <a:prstDash val="solid"/>
                      <a:round/>
                      <a:headEnd type="none" w="med" len="med"/>
                      <a:tailEnd type="none" w="med" len="med"/>
                    </a:lnB>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400" b="0" i="0" kern="1200" dirty="0">
                          <a:solidFill>
                            <a:schemeClr val="dk1"/>
                          </a:solidFill>
                          <a:latin typeface="David" panose="020E0502060401010101" pitchFamily="34" charset="-79"/>
                          <a:ea typeface="+mn-ea"/>
                          <a:cs typeface="David" panose="020E0502060401010101" pitchFamily="34" charset="-79"/>
                        </a:rPr>
                        <a:t>ללא שינוי</a:t>
                      </a:r>
                    </a:p>
                  </a:txBody>
                  <a:tcPr marL="36000" marR="36000" marT="36000" marB="36000" anchor="ctr">
                    <a:lnB w="12700" cap="flat" cmpd="sng" algn="ctr">
                      <a:solidFill>
                        <a:schemeClr val="accent2"/>
                      </a:solidFill>
                      <a:prstDash val="solid"/>
                      <a:round/>
                      <a:headEnd type="none" w="med" len="med"/>
                      <a:tailEnd type="none" w="med" len="med"/>
                    </a:lnB>
                  </a:tcPr>
                </a:tc>
                <a:tc>
                  <a:txBody>
                    <a:bodyPr/>
                    <a:lstStyle/>
                    <a:p>
                      <a:pPr marL="0" algn="ctr" defTabSz="914400" rtl="1" eaLnBrk="1" latinLnBrk="0" hangingPunct="1"/>
                      <a:r>
                        <a:rPr lang="he-IL" sz="1400" b="0" i="0" kern="1200" dirty="0">
                          <a:solidFill>
                            <a:srgbClr val="FF0000"/>
                          </a:solidFill>
                          <a:latin typeface="David" panose="020E0502060401010101" pitchFamily="34" charset="-79"/>
                          <a:ea typeface="+mn-ea"/>
                          <a:cs typeface="David" panose="020E0502060401010101" pitchFamily="34" charset="-79"/>
                        </a:rPr>
                        <a:t>48 (27+)</a:t>
                      </a:r>
                    </a:p>
                  </a:txBody>
                  <a:tcPr marL="36000" marR="36000" marT="36000" marB="36000" anchor="ctr">
                    <a:lnB w="12700" cap="flat" cmpd="sng" algn="ctr">
                      <a:solidFill>
                        <a:schemeClr val="accent2"/>
                      </a:solidFill>
                      <a:prstDash val="solid"/>
                      <a:round/>
                      <a:headEnd type="none" w="med" len="med"/>
                      <a:tailEnd type="none" w="med" len="med"/>
                    </a:lnB>
                  </a:tcPr>
                </a:tc>
                <a:tc>
                  <a:txBody>
                    <a:bodyPr/>
                    <a:lstStyle/>
                    <a:p>
                      <a:pPr marL="0" algn="ct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a:t>
                      </a:r>
                    </a:p>
                  </a:txBody>
                  <a:tcPr marL="36000" marR="36000" marT="36000" marB="36000" anchor="ctr">
                    <a:lnB w="12700" cap="flat" cmpd="sng" algn="ctr">
                      <a:solidFill>
                        <a:schemeClr val="accent2"/>
                      </a:solidFill>
                      <a:prstDash val="solid"/>
                      <a:round/>
                      <a:headEnd type="none" w="med" len="med"/>
                      <a:tailEnd type="none" w="med" len="med"/>
                    </a:lnB>
                  </a:tcPr>
                </a:tc>
                <a:tc>
                  <a:txBody>
                    <a:bodyPr/>
                    <a:lstStyle/>
                    <a:p>
                      <a:pPr marL="0" algn="ct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ב</a:t>
                      </a:r>
                    </a:p>
                  </a:txBody>
                  <a:tcPr marL="36000" marR="36000" marT="36000" marB="36000" anchor="ctr">
                    <a:lnB w="12700" cap="flat" cmpd="sng" algn="ctr">
                      <a:solidFill>
                        <a:schemeClr val="accent2"/>
                      </a:solidFill>
                      <a:prstDash val="solid"/>
                      <a:round/>
                      <a:headEnd type="none" w="med" len="med"/>
                      <a:tailEnd type="none" w="med" len="med"/>
                    </a:lnB>
                  </a:tcPr>
                </a:tc>
                <a:tc>
                  <a:txBody>
                    <a:bodyPr/>
                    <a:lstStyle/>
                    <a:p>
                      <a:pPr marL="0" algn="ct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מב"ל</a:t>
                      </a:r>
                    </a:p>
                  </a:txBody>
                  <a:tcPr marL="36000" marR="36000" marT="36000" marB="36000" anchor="ctr">
                    <a:lnB w="12700" cap="flat" cmpd="sng" algn="ctr">
                      <a:solidFill>
                        <a:schemeClr val="accent2"/>
                      </a:solidFill>
                      <a:prstDash val="solid"/>
                      <a:round/>
                      <a:headEnd type="none" w="med" len="med"/>
                      <a:tailEnd type="none" w="med" len="med"/>
                    </a:lnB>
                  </a:tcPr>
                </a:tc>
                <a:tc>
                  <a:txBody>
                    <a:bodyPr/>
                    <a:lstStyle/>
                    <a:p>
                      <a:pPr marL="0" algn="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תוספת נ"ז+ אקדום כלל נסיעות חו"ל</a:t>
                      </a:r>
                    </a:p>
                  </a:txBody>
                  <a:tcPr marL="36000" marR="36000" marT="36000" marB="36000" anchor="ctr">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2326913094"/>
                  </a:ext>
                </a:extLst>
              </a:tr>
              <a:tr h="315556">
                <a:tc>
                  <a:txBody>
                    <a:bodyPr/>
                    <a:lstStyle/>
                    <a:p>
                      <a:pPr marL="0" algn="ct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אינטגרטיבי</a:t>
                      </a:r>
                    </a:p>
                  </a:txBody>
                  <a:tcPr marL="36000" marR="36000" marT="36000" marB="36000" anchor="ctr">
                    <a:lnT w="12700" cap="flat" cmpd="sng" algn="ctr">
                      <a:solidFill>
                        <a:schemeClr val="accent2"/>
                      </a:solidFill>
                      <a:prstDash val="solid"/>
                      <a:round/>
                      <a:headEnd type="none" w="med" len="med"/>
                      <a:tailEnd type="none" w="med" len="med"/>
                    </a:lnT>
                  </a:tcPr>
                </a:tc>
                <a:tc>
                  <a:txBody>
                    <a:bodyPr/>
                    <a:lstStyle/>
                    <a:p>
                      <a:pPr marL="0" algn="r" defTabSz="914400" rtl="1" eaLnBrk="1" latinLnBrk="0" hangingPunct="1"/>
                      <a:r>
                        <a:rPr lang="he-IL" sz="1400" b="0" i="0" kern="1200" dirty="0">
                          <a:solidFill>
                            <a:schemeClr val="tx1"/>
                          </a:solidFill>
                          <a:latin typeface="David" panose="020E0502060401010101" pitchFamily="34" charset="-79"/>
                          <a:ea typeface="+mn-ea"/>
                          <a:cs typeface="David" panose="020E0502060401010101" pitchFamily="34" charset="-79"/>
                        </a:rPr>
                        <a:t>סימולציה מדינית</a:t>
                      </a:r>
                    </a:p>
                  </a:txBody>
                  <a:tcPr marL="36000" marR="36000" marT="36000" marB="36000" anchor="ctr">
                    <a:lnT w="12700" cap="flat" cmpd="sng" algn="ctr">
                      <a:solidFill>
                        <a:schemeClr val="accent2"/>
                      </a:solidFill>
                      <a:prstDash val="solid"/>
                      <a:round/>
                      <a:headEnd type="none" w="med" len="med"/>
                      <a:tailEnd type="none" w="med" len="med"/>
                    </a:lnT>
                  </a:tcPr>
                </a:tc>
                <a:tc>
                  <a:txBody>
                    <a:bodyPr/>
                    <a:lstStyle/>
                    <a:p>
                      <a:pPr marL="0" algn="ctr" defTabSz="914400" rtl="1" eaLnBrk="1" latinLnBrk="0" hangingPunct="1"/>
                      <a:r>
                        <a:rPr lang="he-IL" sz="1400" b="0" i="0" kern="1200" dirty="0">
                          <a:solidFill>
                            <a:srgbClr val="FF0000"/>
                          </a:solidFill>
                          <a:latin typeface="David" panose="020E0502060401010101" pitchFamily="34" charset="-79"/>
                          <a:ea typeface="+mn-ea"/>
                          <a:cs typeface="David" panose="020E0502060401010101" pitchFamily="34" charset="-79"/>
                        </a:rPr>
                        <a:t>-</a:t>
                      </a:r>
                    </a:p>
                  </a:txBody>
                  <a:tcPr marL="36000" marR="36000" marT="36000" marB="36000" anchor="ctr">
                    <a:lnT w="12700" cap="flat" cmpd="sng" algn="ctr">
                      <a:solidFill>
                        <a:schemeClr val="accent2"/>
                      </a:solidFill>
                      <a:prstDash val="solid"/>
                      <a:round/>
                      <a:headEnd type="none" w="med" len="med"/>
                      <a:tailEnd type="none" w="med" len="med"/>
                    </a:lnT>
                  </a:tcPr>
                </a:tc>
                <a:tc>
                  <a:txBody>
                    <a:bodyPr/>
                    <a:lstStyle/>
                    <a:p>
                      <a:pPr marL="0" algn="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a:t>
                      </a:r>
                    </a:p>
                  </a:txBody>
                  <a:tcPr marL="36000" marR="36000" marT="36000" marB="36000" anchor="ctr">
                    <a:lnT w="12700" cap="flat" cmpd="sng" algn="ctr">
                      <a:solidFill>
                        <a:schemeClr val="accent2"/>
                      </a:solidFill>
                      <a:prstDash val="solid"/>
                      <a:round/>
                      <a:headEnd type="none" w="med" len="med"/>
                      <a:tailEnd type="none" w="med" len="med"/>
                    </a:lnT>
                  </a:tcPr>
                </a:tc>
                <a:tc>
                  <a:txBody>
                    <a:bodyPr/>
                    <a:lstStyle/>
                    <a:p>
                      <a:pPr marL="0" algn="ct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a:t>
                      </a:r>
                    </a:p>
                  </a:txBody>
                  <a:tcPr marL="36000" marR="36000" marT="36000" marB="36000" anchor="ctr">
                    <a:lnT w="12700" cap="flat" cmpd="sng" algn="ctr">
                      <a:solidFill>
                        <a:schemeClr val="accent2"/>
                      </a:solidFill>
                      <a:prstDash val="solid"/>
                      <a:round/>
                      <a:headEnd type="none" w="med" len="med"/>
                      <a:tailEnd type="none" w="med" len="med"/>
                    </a:lnT>
                  </a:tcPr>
                </a:tc>
                <a:tc>
                  <a:txBody>
                    <a:bodyPr/>
                    <a:lstStyle/>
                    <a:p>
                      <a:pPr marL="0" algn="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סימולציה</a:t>
                      </a:r>
                    </a:p>
                  </a:txBody>
                  <a:tcPr marL="36000" marR="36000" marT="36000" marB="36000" anchor="ctr">
                    <a:lnT w="12700" cap="flat" cmpd="sng" algn="ctr">
                      <a:solidFill>
                        <a:schemeClr val="accent2"/>
                      </a:solidFill>
                      <a:prstDash val="solid"/>
                      <a:round/>
                      <a:headEnd type="none" w="med" len="med"/>
                      <a:tailEnd type="none" w="med" len="med"/>
                    </a:lnT>
                  </a:tcPr>
                </a:tc>
                <a:tc>
                  <a:txBody>
                    <a:bodyPr/>
                    <a:lstStyle/>
                    <a:p>
                      <a:pPr marL="0" algn="ct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30</a:t>
                      </a:r>
                    </a:p>
                  </a:txBody>
                  <a:tcPr marL="36000" marR="36000" marT="36000" marB="36000" anchor="ctr">
                    <a:lnT w="12700" cap="flat" cmpd="sng" algn="ctr">
                      <a:solidFill>
                        <a:schemeClr val="accent2"/>
                      </a:solidFill>
                      <a:prstDash val="solid"/>
                      <a:round/>
                      <a:headEnd type="none" w="med" len="med"/>
                      <a:tailEnd type="none" w="med" len="med"/>
                    </a:lnT>
                  </a:tcPr>
                </a:tc>
                <a:tc>
                  <a:txBody>
                    <a:bodyPr/>
                    <a:lstStyle/>
                    <a:p>
                      <a:pPr marL="0" algn="ct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a:t>
                      </a:r>
                    </a:p>
                  </a:txBody>
                  <a:tcPr marL="36000" marR="36000" marT="36000" marB="36000" anchor="ctr">
                    <a:lnT w="12700" cap="flat" cmpd="sng" algn="ctr">
                      <a:solidFill>
                        <a:schemeClr val="accent2"/>
                      </a:solidFill>
                      <a:prstDash val="solid"/>
                      <a:round/>
                      <a:headEnd type="none" w="med" len="med"/>
                      <a:tailEnd type="none" w="med" len="med"/>
                    </a:lnT>
                  </a:tcPr>
                </a:tc>
                <a:tc>
                  <a:txBody>
                    <a:bodyPr/>
                    <a:lstStyle/>
                    <a:p>
                      <a:pPr marL="0" algn="ct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ב</a:t>
                      </a:r>
                    </a:p>
                  </a:txBody>
                  <a:tcPr marL="36000" marR="36000" marT="36000" marB="36000" anchor="ctr">
                    <a:lnT w="12700" cap="flat" cmpd="sng" algn="ctr">
                      <a:solidFill>
                        <a:schemeClr val="accent2"/>
                      </a:solidFill>
                      <a:prstDash val="solid"/>
                      <a:round/>
                      <a:headEnd type="none" w="med" len="med"/>
                      <a:tailEnd type="none" w="med" len="med"/>
                    </a:lnT>
                  </a:tcPr>
                </a:tc>
                <a:tc>
                  <a:txBody>
                    <a:bodyPr/>
                    <a:lstStyle/>
                    <a:p>
                      <a:pPr marL="0" algn="ct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מב"ל</a:t>
                      </a:r>
                    </a:p>
                  </a:txBody>
                  <a:tcPr marL="36000" marR="36000" marT="36000" marB="36000" anchor="ctr">
                    <a:lnT w="12700" cap="flat" cmpd="sng" algn="ctr">
                      <a:solidFill>
                        <a:schemeClr val="accent2"/>
                      </a:solidFill>
                      <a:prstDash val="solid"/>
                      <a:round/>
                      <a:headEnd type="none" w="med" len="med"/>
                      <a:tailEnd type="none" w="med" len="med"/>
                    </a:lnT>
                  </a:tcPr>
                </a:tc>
                <a:tc>
                  <a:txBody>
                    <a:bodyPr/>
                    <a:lstStyle/>
                    <a:p>
                      <a:pPr marL="0" algn="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חיבור הסימולציה לקורס אסטרטגיה</a:t>
                      </a:r>
                    </a:p>
                  </a:txBody>
                  <a:tcPr marL="36000" marR="36000" marT="36000" marB="36000" anchor="ctr">
                    <a:lnT w="12700" cap="flat" cmpd="sng" algn="ctr">
                      <a:solidFill>
                        <a:schemeClr val="accent2"/>
                      </a:solidFill>
                      <a:prstDash val="solid"/>
                      <a:round/>
                      <a:headEnd type="none" w="med" len="med"/>
                      <a:tailEnd type="none" w="med" len="med"/>
                    </a:lnT>
                  </a:tcPr>
                </a:tc>
                <a:extLst>
                  <a:ext uri="{0D108BD9-81ED-4DB2-BD59-A6C34878D82A}">
                    <a16:rowId xmlns:a16="http://schemas.microsoft.com/office/drawing/2014/main" val="907350235"/>
                  </a:ext>
                </a:extLst>
              </a:tr>
              <a:tr h="315556">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1400" b="0" i="0" kern="1200" dirty="0">
                          <a:solidFill>
                            <a:schemeClr val="dk1"/>
                          </a:solidFill>
                          <a:latin typeface="David" panose="020E0502060401010101" pitchFamily="34" charset="-79"/>
                          <a:ea typeface="+mn-ea"/>
                          <a:cs typeface="David" panose="020E0502060401010101" pitchFamily="34" charset="-79"/>
                        </a:rPr>
                        <a:t>הגנה לאומית</a:t>
                      </a:r>
                    </a:p>
                  </a:txBody>
                  <a:tcPr marL="36000" marR="36000" marT="36000" marB="36000" anchor="ct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400" b="0" i="0" kern="1200" dirty="0">
                          <a:solidFill>
                            <a:schemeClr val="dk1"/>
                          </a:solidFill>
                          <a:latin typeface="David" panose="020E0502060401010101" pitchFamily="34" charset="-79"/>
                          <a:ea typeface="+mn-ea"/>
                          <a:cs typeface="David" panose="020E0502060401010101" pitchFamily="34" charset="-79"/>
                        </a:rPr>
                        <a:t>קורס צבאי</a:t>
                      </a:r>
                    </a:p>
                  </a:txBody>
                  <a:tcPr marL="36000" marR="36000" marT="36000" marB="36000" anchor="ct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1400" b="0" i="0" kern="1200" dirty="0">
                          <a:solidFill>
                            <a:schemeClr val="dk1"/>
                          </a:solidFill>
                          <a:latin typeface="David" panose="020E0502060401010101" pitchFamily="34" charset="-79"/>
                          <a:ea typeface="+mn-ea"/>
                          <a:cs typeface="David" panose="020E0502060401010101" pitchFamily="34" charset="-79"/>
                        </a:rPr>
                        <a:t>-</a:t>
                      </a:r>
                    </a:p>
                  </a:txBody>
                  <a:tcPr marL="36000" marR="36000" marT="36000" marB="36000" anchor="ct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400" b="0" i="0" kern="1200" dirty="0">
                          <a:solidFill>
                            <a:schemeClr val="dk1"/>
                          </a:solidFill>
                          <a:latin typeface="David" panose="020E0502060401010101" pitchFamily="34" charset="-79"/>
                          <a:ea typeface="+mn-ea"/>
                          <a:cs typeface="David" panose="020E0502060401010101" pitchFamily="34" charset="-79"/>
                        </a:rPr>
                        <a:t>?</a:t>
                      </a:r>
                    </a:p>
                  </a:txBody>
                  <a:tcPr marL="36000" marR="36000" marT="36000" marB="36000" anchor="ct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1400" b="0" i="0" kern="1200" dirty="0">
                          <a:solidFill>
                            <a:srgbClr val="FF0000"/>
                          </a:solidFill>
                          <a:latin typeface="David" panose="020E0502060401010101" pitchFamily="34" charset="-79"/>
                          <a:ea typeface="+mn-ea"/>
                          <a:cs typeface="David" panose="020E0502060401010101" pitchFamily="34" charset="-79"/>
                        </a:rPr>
                        <a:t>?</a:t>
                      </a:r>
                    </a:p>
                  </a:txBody>
                  <a:tcPr marL="36000" marR="36000" marT="36000" marB="36000" anchor="ct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algn="ct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 (</a:t>
                      </a:r>
                      <a:r>
                        <a:rPr lang="he-IL" sz="1400" b="0" i="0" kern="1200" dirty="0">
                          <a:solidFill>
                            <a:srgbClr val="FF0000"/>
                          </a:solidFill>
                          <a:latin typeface="David" panose="020E0502060401010101" pitchFamily="34" charset="-79"/>
                          <a:ea typeface="+mn-ea"/>
                          <a:cs typeface="David" panose="020E0502060401010101" pitchFamily="34" charset="-79"/>
                        </a:rPr>
                        <a:t>16-)</a:t>
                      </a:r>
                    </a:p>
                  </a:txBody>
                  <a:tcPr marL="36000" marR="36000" marT="36000" marB="36000" anchor="ctr"/>
                </a:tc>
                <a:tc>
                  <a:txBody>
                    <a:bodyPr/>
                    <a:lstStyle/>
                    <a:p>
                      <a:pPr marL="0" algn="ctr" defTabSz="914400" rtl="1" eaLnBrk="1" latinLnBrk="0" hangingPunct="1"/>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algn="ctr" defTabSz="914400" rtl="1" eaLnBrk="1" latinLnBrk="0" hangingPunct="1"/>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algn="ctr" defTabSz="914400" rtl="1" eaLnBrk="1" latinLnBrk="0" hangingPunct="1"/>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algn="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אשכול ללא רציונל, ללא סיורי צה"ל</a:t>
                      </a:r>
                    </a:p>
                  </a:txBody>
                  <a:tcPr marL="36000" marR="36000" marT="36000" marB="36000" anchor="ctr"/>
                </a:tc>
                <a:extLst>
                  <a:ext uri="{0D108BD9-81ED-4DB2-BD59-A6C34878D82A}">
                    <a16:rowId xmlns:a16="http://schemas.microsoft.com/office/drawing/2014/main" val="2850120194"/>
                  </a:ext>
                </a:extLst>
              </a:tr>
              <a:tr h="0">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1400" b="0" i="0" kern="1200" dirty="0">
                          <a:solidFill>
                            <a:schemeClr val="dk1"/>
                          </a:solidFill>
                          <a:latin typeface="David" panose="020E0502060401010101" pitchFamily="34" charset="-79"/>
                          <a:ea typeface="+mn-ea"/>
                          <a:cs typeface="David" panose="020E0502060401010101" pitchFamily="34" charset="-79"/>
                        </a:rPr>
                        <a:t>הגנה לאומית</a:t>
                      </a:r>
                    </a:p>
                  </a:txBody>
                  <a:tcPr marL="36000" marR="36000" marT="36000" marB="36000" anchor="ct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400" b="0" i="0" kern="1200" dirty="0">
                          <a:solidFill>
                            <a:schemeClr val="dk1"/>
                          </a:solidFill>
                          <a:latin typeface="David" panose="020E0502060401010101" pitchFamily="34" charset="-79"/>
                          <a:ea typeface="+mn-ea"/>
                          <a:cs typeface="David" panose="020E0502060401010101" pitchFamily="34" charset="-79"/>
                        </a:rPr>
                        <a:t>קורס מודיעין</a:t>
                      </a:r>
                    </a:p>
                  </a:txBody>
                  <a:tcPr marL="36000" marR="36000" marT="36000" marB="36000" anchor="ct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1400" b="0" i="0" kern="1200" dirty="0">
                          <a:solidFill>
                            <a:schemeClr val="dk1"/>
                          </a:solidFill>
                          <a:latin typeface="David" panose="020E0502060401010101" pitchFamily="34" charset="-79"/>
                          <a:ea typeface="+mn-ea"/>
                          <a:cs typeface="David" panose="020E0502060401010101" pitchFamily="34" charset="-79"/>
                        </a:rPr>
                        <a:t>-</a:t>
                      </a:r>
                    </a:p>
                  </a:txBody>
                  <a:tcPr marL="36000" marR="36000" marT="36000" marB="36000" anchor="ct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400" b="0" i="0" kern="1200" dirty="0">
                          <a:solidFill>
                            <a:schemeClr val="dk1"/>
                          </a:solidFill>
                          <a:latin typeface="David" panose="020E0502060401010101" pitchFamily="34" charset="-79"/>
                          <a:ea typeface="+mn-ea"/>
                          <a:cs typeface="David" panose="020E0502060401010101" pitchFamily="34" charset="-79"/>
                        </a:rPr>
                        <a:t>?</a:t>
                      </a:r>
                    </a:p>
                  </a:txBody>
                  <a:tcPr marL="36000" marR="36000" marT="36000" marB="36000" anchor="ct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1400" b="0" i="0" kern="1200" dirty="0">
                          <a:solidFill>
                            <a:schemeClr val="dk1"/>
                          </a:solidFill>
                          <a:latin typeface="David" panose="020E0502060401010101" pitchFamily="34" charset="-79"/>
                          <a:ea typeface="+mn-ea"/>
                          <a:cs typeface="David" panose="020E0502060401010101" pitchFamily="34" charset="-79"/>
                        </a:rPr>
                        <a:t>?</a:t>
                      </a:r>
                    </a:p>
                  </a:txBody>
                  <a:tcPr marL="36000" marR="36000" marT="36000" marB="36000" anchor="ct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400" b="0" i="0" kern="1200" dirty="0">
                          <a:solidFill>
                            <a:schemeClr val="dk1"/>
                          </a:solidFill>
                          <a:latin typeface="David" panose="020E0502060401010101" pitchFamily="34" charset="-79"/>
                          <a:ea typeface="+mn-ea"/>
                          <a:cs typeface="David" panose="020E0502060401010101" pitchFamily="34" charset="-79"/>
                        </a:rPr>
                        <a:t>מליאה, סיור</a:t>
                      </a:r>
                    </a:p>
                  </a:txBody>
                  <a:tcPr marL="36000" marR="36000" marT="36000" marB="36000" anchor="ct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1400" b="0" i="0" kern="1200" dirty="0">
                          <a:solidFill>
                            <a:schemeClr val="dk1"/>
                          </a:solidFill>
                          <a:latin typeface="David" panose="020E0502060401010101" pitchFamily="34" charset="-79"/>
                          <a:ea typeface="+mn-ea"/>
                          <a:cs typeface="David" panose="020E0502060401010101" pitchFamily="34" charset="-79"/>
                        </a:rPr>
                        <a:t>?</a:t>
                      </a:r>
                    </a:p>
                  </a:txBody>
                  <a:tcPr marL="36000" marR="36000" marT="36000" marB="36000" anchor="ct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400" b="0" i="0" kern="1200" dirty="0">
                          <a:solidFill>
                            <a:schemeClr val="dk1"/>
                          </a:solidFill>
                          <a:latin typeface="David" panose="020E0502060401010101" pitchFamily="34" charset="-79"/>
                          <a:ea typeface="+mn-ea"/>
                          <a:cs typeface="David" panose="020E0502060401010101" pitchFamily="34" charset="-79"/>
                        </a:rPr>
                        <a:t>בחינת צורך, ללא </a:t>
                      </a:r>
                      <a:r>
                        <a:rPr lang="he-IL" sz="1400" b="0" i="0" kern="1200" dirty="0" err="1">
                          <a:solidFill>
                            <a:schemeClr val="dk1"/>
                          </a:solidFill>
                          <a:latin typeface="David" panose="020E0502060401010101" pitchFamily="34" charset="-79"/>
                          <a:ea typeface="+mn-ea"/>
                          <a:cs typeface="David" panose="020E0502060401010101" pitchFamily="34" charset="-79"/>
                        </a:rPr>
                        <a:t>גו'ש</a:t>
                      </a:r>
                      <a:r>
                        <a:rPr lang="he-IL" sz="1400" b="0" i="0" kern="1200" dirty="0">
                          <a:solidFill>
                            <a:schemeClr val="dk1"/>
                          </a:solidFill>
                          <a:latin typeface="David" panose="020E0502060401010101" pitchFamily="34" charset="-79"/>
                          <a:ea typeface="+mn-ea"/>
                          <a:cs typeface="David" panose="020E0502060401010101" pitchFamily="34" charset="-79"/>
                        </a:rPr>
                        <a:t>, חיבור לסייבר?</a:t>
                      </a:r>
                    </a:p>
                  </a:txBody>
                  <a:tcPr marL="36000" marR="36000" marT="36000" marB="36000" anchor="ctr"/>
                </a:tc>
                <a:extLst>
                  <a:ext uri="{0D108BD9-81ED-4DB2-BD59-A6C34878D82A}">
                    <a16:rowId xmlns:a16="http://schemas.microsoft.com/office/drawing/2014/main" val="1830761974"/>
                  </a:ext>
                </a:extLst>
              </a:tr>
              <a:tr h="0">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algn="ctr" defTabSz="914400" rtl="1" eaLnBrk="1" latinLnBrk="0" hangingPunct="1"/>
                      <a:endParaRPr lang="he-IL" sz="1400" b="0" i="0" kern="1200" dirty="0">
                        <a:solidFill>
                          <a:srgbClr val="FF0000"/>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algn="ctr" defTabSz="914400" rtl="1" eaLnBrk="1" latinLnBrk="0" hangingPunct="1"/>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algn="ctr" defTabSz="914400" rtl="1" eaLnBrk="1" latinLnBrk="0" hangingPunct="1"/>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algn="ctr" defTabSz="914400" rtl="1" eaLnBrk="1" latinLnBrk="0" hangingPunct="1"/>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algn="ctr" defTabSz="914400" rtl="1" eaLnBrk="1" latinLnBrk="0" hangingPunct="1"/>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algn="r" defTabSz="914400" rtl="1" eaLnBrk="1" latinLnBrk="0" hangingPunct="1"/>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extLst>
                  <a:ext uri="{0D108BD9-81ED-4DB2-BD59-A6C34878D82A}">
                    <a16:rowId xmlns:a16="http://schemas.microsoft.com/office/drawing/2014/main" val="3047965467"/>
                  </a:ext>
                </a:extLst>
              </a:tr>
            </a:tbl>
          </a:graphicData>
        </a:graphic>
      </p:graphicFrame>
    </p:spTree>
    <p:extLst>
      <p:ext uri="{BB962C8B-B14F-4D97-AF65-F5344CB8AC3E}">
        <p14:creationId xmlns:p14="http://schemas.microsoft.com/office/powerpoint/2010/main" val="127222028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כותרת 1"/>
          <p:cNvSpPr>
            <a:spLocks noGrp="1"/>
          </p:cNvSpPr>
          <p:nvPr>
            <p:ph type="title" idx="4294967295"/>
          </p:nvPr>
        </p:nvSpPr>
        <p:spPr>
          <a:xfrm>
            <a:off x="877528" y="186327"/>
            <a:ext cx="10515600" cy="1325563"/>
          </a:xfrm>
        </p:spPr>
        <p:txBody>
          <a:bodyPr>
            <a:normAutofit/>
          </a:bodyPr>
          <a:lstStyle/>
          <a:p>
            <a:pPr algn="ctr"/>
            <a:r>
              <a:rPr lang="he-IL"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תכולת מ"ה- ניתוח תוכן נוסף</a:t>
            </a:r>
            <a:endParaRPr lang="he-IL" sz="36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4" name="טבלה 3"/>
          <p:cNvGraphicFramePr>
            <a:graphicFrameLocks noGrp="1"/>
          </p:cNvGraphicFramePr>
          <p:nvPr>
            <p:extLst>
              <p:ext uri="{D42A27DB-BD31-4B8C-83A1-F6EECF244321}">
                <p14:modId xmlns:p14="http://schemas.microsoft.com/office/powerpoint/2010/main" val="3781337260"/>
              </p:ext>
            </p:extLst>
          </p:nvPr>
        </p:nvGraphicFramePr>
        <p:xfrm>
          <a:off x="149758" y="1350636"/>
          <a:ext cx="11952000" cy="5469120"/>
        </p:xfrm>
        <a:graphic>
          <a:graphicData uri="http://schemas.openxmlformats.org/drawingml/2006/table">
            <a:tbl>
              <a:tblPr rtl="1" firstRow="1" bandRow="1">
                <a:tableStyleId>{5C22544A-7EE6-4342-B048-85BDC9FD1C3A}</a:tableStyleId>
              </a:tblPr>
              <a:tblGrid>
                <a:gridCol w="972000">
                  <a:extLst>
                    <a:ext uri="{9D8B030D-6E8A-4147-A177-3AD203B41FA5}">
                      <a16:colId xmlns:a16="http://schemas.microsoft.com/office/drawing/2014/main" val="4115620763"/>
                    </a:ext>
                  </a:extLst>
                </a:gridCol>
                <a:gridCol w="1764000">
                  <a:extLst>
                    <a:ext uri="{9D8B030D-6E8A-4147-A177-3AD203B41FA5}">
                      <a16:colId xmlns:a16="http://schemas.microsoft.com/office/drawing/2014/main" val="258729906"/>
                    </a:ext>
                  </a:extLst>
                </a:gridCol>
                <a:gridCol w="504000">
                  <a:extLst>
                    <a:ext uri="{9D8B030D-6E8A-4147-A177-3AD203B41FA5}">
                      <a16:colId xmlns:a16="http://schemas.microsoft.com/office/drawing/2014/main" val="180603566"/>
                    </a:ext>
                  </a:extLst>
                </a:gridCol>
                <a:gridCol w="1080000">
                  <a:extLst>
                    <a:ext uri="{9D8B030D-6E8A-4147-A177-3AD203B41FA5}">
                      <a16:colId xmlns:a16="http://schemas.microsoft.com/office/drawing/2014/main" val="1265500342"/>
                    </a:ext>
                  </a:extLst>
                </a:gridCol>
                <a:gridCol w="720000">
                  <a:extLst>
                    <a:ext uri="{9D8B030D-6E8A-4147-A177-3AD203B41FA5}">
                      <a16:colId xmlns:a16="http://schemas.microsoft.com/office/drawing/2014/main" val="2633802289"/>
                    </a:ext>
                  </a:extLst>
                </a:gridCol>
                <a:gridCol w="1332000">
                  <a:extLst>
                    <a:ext uri="{9D8B030D-6E8A-4147-A177-3AD203B41FA5}">
                      <a16:colId xmlns:a16="http://schemas.microsoft.com/office/drawing/2014/main" val="262330070"/>
                    </a:ext>
                  </a:extLst>
                </a:gridCol>
                <a:gridCol w="756000">
                  <a:extLst>
                    <a:ext uri="{9D8B030D-6E8A-4147-A177-3AD203B41FA5}">
                      <a16:colId xmlns:a16="http://schemas.microsoft.com/office/drawing/2014/main" val="808132443"/>
                    </a:ext>
                  </a:extLst>
                </a:gridCol>
                <a:gridCol w="756000">
                  <a:extLst>
                    <a:ext uri="{9D8B030D-6E8A-4147-A177-3AD203B41FA5}">
                      <a16:colId xmlns:a16="http://schemas.microsoft.com/office/drawing/2014/main" val="3375464206"/>
                    </a:ext>
                  </a:extLst>
                </a:gridCol>
                <a:gridCol w="756000">
                  <a:extLst>
                    <a:ext uri="{9D8B030D-6E8A-4147-A177-3AD203B41FA5}">
                      <a16:colId xmlns:a16="http://schemas.microsoft.com/office/drawing/2014/main" val="1293973683"/>
                    </a:ext>
                  </a:extLst>
                </a:gridCol>
                <a:gridCol w="756000">
                  <a:extLst>
                    <a:ext uri="{9D8B030D-6E8A-4147-A177-3AD203B41FA5}">
                      <a16:colId xmlns:a16="http://schemas.microsoft.com/office/drawing/2014/main" val="2210730635"/>
                    </a:ext>
                  </a:extLst>
                </a:gridCol>
                <a:gridCol w="2556000">
                  <a:extLst>
                    <a:ext uri="{9D8B030D-6E8A-4147-A177-3AD203B41FA5}">
                      <a16:colId xmlns:a16="http://schemas.microsoft.com/office/drawing/2014/main" val="2641916249"/>
                    </a:ext>
                  </a:extLst>
                </a:gridCol>
              </a:tblGrid>
              <a:tr h="320008">
                <a:tc>
                  <a:txBody>
                    <a:bodyPr/>
                    <a:lstStyle/>
                    <a:p>
                      <a:pPr algn="ctr" rtl="1"/>
                      <a:r>
                        <a:rPr lang="he-IL" sz="1600" b="1" i="0" dirty="0">
                          <a:latin typeface="David" panose="020E0502060401010101" pitchFamily="34" charset="-79"/>
                          <a:cs typeface="David" panose="020E0502060401010101" pitchFamily="34" charset="-79"/>
                        </a:rPr>
                        <a:t>אשכול</a:t>
                      </a:r>
                    </a:p>
                  </a:txBody>
                  <a:tcPr/>
                </a:tc>
                <a:tc>
                  <a:txBody>
                    <a:bodyPr/>
                    <a:lstStyle/>
                    <a:p>
                      <a:pPr algn="ctr" rtl="1"/>
                      <a:r>
                        <a:rPr lang="he-IL" sz="1600" b="1" i="0" dirty="0">
                          <a:latin typeface="David" panose="020E0502060401010101" pitchFamily="34" charset="-79"/>
                          <a:cs typeface="David" panose="020E0502060401010101" pitchFamily="34" charset="-79"/>
                        </a:rPr>
                        <a:t>קורס</a:t>
                      </a:r>
                      <a:r>
                        <a:rPr lang="en-US" sz="1600" b="1" i="0" dirty="0">
                          <a:latin typeface="David" panose="020E0502060401010101" pitchFamily="34" charset="-79"/>
                          <a:cs typeface="David" panose="020E0502060401010101" pitchFamily="34" charset="-79"/>
                        </a:rPr>
                        <a:t>/</a:t>
                      </a:r>
                      <a:r>
                        <a:rPr lang="he-IL" sz="1600" b="1" i="0" dirty="0">
                          <a:latin typeface="David" panose="020E0502060401010101" pitchFamily="34" charset="-79"/>
                          <a:cs typeface="David" panose="020E0502060401010101" pitchFamily="34" charset="-79"/>
                        </a:rPr>
                        <a:t>תכולה</a:t>
                      </a:r>
                    </a:p>
                  </a:txBody>
                  <a:tcPr/>
                </a:tc>
                <a:tc>
                  <a:txBody>
                    <a:bodyPr/>
                    <a:lstStyle/>
                    <a:p>
                      <a:pPr algn="ctr" rtl="1"/>
                      <a:r>
                        <a:rPr lang="he-IL" sz="1600" b="1" i="0" dirty="0">
                          <a:latin typeface="David" panose="020E0502060401010101" pitchFamily="34" charset="-79"/>
                          <a:cs typeface="David" panose="020E0502060401010101" pitchFamily="34" charset="-79"/>
                        </a:rPr>
                        <a:t>נ"ז</a:t>
                      </a:r>
                    </a:p>
                  </a:txBody>
                  <a:tcPr/>
                </a:tc>
                <a:tc>
                  <a:txBody>
                    <a:bodyPr/>
                    <a:lstStyle/>
                    <a:p>
                      <a:pPr algn="ctr" rtl="1"/>
                      <a:r>
                        <a:rPr lang="he-IL" sz="1600" b="1" i="0" dirty="0">
                          <a:latin typeface="David" panose="020E0502060401010101" pitchFamily="34" charset="-79"/>
                          <a:cs typeface="David" panose="020E0502060401010101" pitchFamily="34" charset="-79"/>
                        </a:rPr>
                        <a:t>מרצה</a:t>
                      </a:r>
                    </a:p>
                  </a:txBody>
                  <a:tcPr/>
                </a:tc>
                <a:tc>
                  <a:txBody>
                    <a:bodyPr/>
                    <a:lstStyle/>
                    <a:p>
                      <a:pPr algn="ctr" rtl="1"/>
                      <a:r>
                        <a:rPr lang="he-IL" sz="1600" b="1" i="0" dirty="0">
                          <a:latin typeface="David" panose="020E0502060401010101" pitchFamily="34" charset="-79"/>
                          <a:cs typeface="David" panose="020E0502060401010101" pitchFamily="34" charset="-79"/>
                        </a:rPr>
                        <a:t>אקדמי</a:t>
                      </a:r>
                    </a:p>
                  </a:txBody>
                  <a:tcPr/>
                </a:tc>
                <a:tc>
                  <a:txBody>
                    <a:bodyPr/>
                    <a:lstStyle/>
                    <a:p>
                      <a:pPr algn="ctr" rtl="1"/>
                      <a:r>
                        <a:rPr lang="he-IL" sz="1600" b="1" i="0" dirty="0">
                          <a:latin typeface="David" panose="020E0502060401010101" pitchFamily="34" charset="-79"/>
                          <a:cs typeface="David" panose="020E0502060401010101" pitchFamily="34" charset="-79"/>
                        </a:rPr>
                        <a:t>מתודה</a:t>
                      </a:r>
                    </a:p>
                  </a:txBody>
                  <a:tcPr/>
                </a:tc>
                <a:tc>
                  <a:txBody>
                    <a:bodyPr/>
                    <a:lstStyle/>
                    <a:p>
                      <a:pPr algn="ctr" rtl="1"/>
                      <a:r>
                        <a:rPr lang="he-IL" sz="1600" b="1" i="0" dirty="0">
                          <a:latin typeface="David" panose="020E0502060401010101" pitchFamily="34" charset="-79"/>
                          <a:cs typeface="David" panose="020E0502060401010101" pitchFamily="34" charset="-79"/>
                        </a:rPr>
                        <a:t>משכים</a:t>
                      </a:r>
                    </a:p>
                  </a:txBody>
                  <a:tcPr/>
                </a:tc>
                <a:tc>
                  <a:txBody>
                    <a:bodyPr/>
                    <a:lstStyle/>
                    <a:p>
                      <a:pPr algn="ctr" rtl="1"/>
                      <a:r>
                        <a:rPr lang="he-IL" sz="1600" b="1" i="0" dirty="0">
                          <a:latin typeface="David" panose="020E0502060401010101" pitchFamily="34" charset="-79"/>
                          <a:cs typeface="David" panose="020E0502060401010101" pitchFamily="34" charset="-79"/>
                        </a:rPr>
                        <a:t>מטלה</a:t>
                      </a:r>
                    </a:p>
                  </a:txBody>
                  <a:tcPr/>
                </a:tc>
                <a:tc>
                  <a:txBody>
                    <a:bodyPr/>
                    <a:lstStyle/>
                    <a:p>
                      <a:pPr algn="ctr" rtl="1"/>
                      <a:r>
                        <a:rPr lang="he-IL" sz="1600" b="1" i="0" dirty="0">
                          <a:latin typeface="David" panose="020E0502060401010101" pitchFamily="34" charset="-79"/>
                          <a:cs typeface="David" panose="020E0502060401010101" pitchFamily="34" charset="-79"/>
                        </a:rPr>
                        <a:t>עונה</a:t>
                      </a:r>
                    </a:p>
                  </a:txBody>
                  <a:tcPr/>
                </a:tc>
                <a:tc>
                  <a:txBody>
                    <a:bodyPr/>
                    <a:lstStyle/>
                    <a:p>
                      <a:pPr algn="ctr" rtl="1"/>
                      <a:r>
                        <a:rPr lang="he-IL" sz="1600" b="1" i="0" dirty="0">
                          <a:latin typeface="David" panose="020E0502060401010101" pitchFamily="34" charset="-79"/>
                          <a:cs typeface="David" panose="020E0502060401010101" pitchFamily="34" charset="-79"/>
                        </a:rPr>
                        <a:t>מיקום</a:t>
                      </a:r>
                    </a:p>
                  </a:txBody>
                  <a:tcPr/>
                </a:tc>
                <a:tc>
                  <a:txBody>
                    <a:bodyPr/>
                    <a:lstStyle/>
                    <a:p>
                      <a:pPr algn="ctr" rtl="1"/>
                      <a:r>
                        <a:rPr lang="he-IL" sz="1600" b="1" i="0" dirty="0">
                          <a:latin typeface="David" panose="020E0502060401010101" pitchFamily="34" charset="-79"/>
                          <a:cs typeface="David" panose="020E0502060401010101" pitchFamily="34" charset="-79"/>
                        </a:rPr>
                        <a:t>השינוי</a:t>
                      </a:r>
                    </a:p>
                  </a:txBody>
                  <a:tcPr/>
                </a:tc>
                <a:extLst>
                  <a:ext uri="{0D108BD9-81ED-4DB2-BD59-A6C34878D82A}">
                    <a16:rowId xmlns:a16="http://schemas.microsoft.com/office/drawing/2014/main" val="3710406874"/>
                  </a:ext>
                </a:extLst>
              </a:tr>
              <a:tr h="272362">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1400" b="0" i="0" kern="1200" dirty="0">
                          <a:solidFill>
                            <a:schemeClr val="dk1"/>
                          </a:solidFill>
                          <a:latin typeface="David" panose="020E0502060401010101" pitchFamily="34" charset="-79"/>
                          <a:ea typeface="+mn-ea"/>
                          <a:cs typeface="David" panose="020E0502060401010101" pitchFamily="34" charset="-79"/>
                        </a:rPr>
                        <a:t>כלכלי</a:t>
                      </a:r>
                    </a:p>
                  </a:txBody>
                  <a:tcPr marL="36000" marR="36000" marT="36000" marB="36000" anchor="ct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400" b="0" i="0" kern="1200" dirty="0">
                          <a:solidFill>
                            <a:srgbClr val="FF0000"/>
                          </a:solidFill>
                          <a:latin typeface="David" panose="020E0502060401010101" pitchFamily="34" charset="-79"/>
                          <a:ea typeface="+mn-ea"/>
                          <a:cs typeface="David" panose="020E0502060401010101" pitchFamily="34" charset="-79"/>
                        </a:rPr>
                        <a:t>קורס כלכלי נוסף?</a:t>
                      </a:r>
                    </a:p>
                  </a:txBody>
                  <a:tcPr marL="36000" marR="36000" marT="36000" marB="36000" anchor="ct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1400" b="0" i="0" kern="1200" dirty="0">
                          <a:solidFill>
                            <a:schemeClr val="dk1"/>
                          </a:solidFill>
                          <a:latin typeface="David" panose="020E0502060401010101" pitchFamily="34" charset="-79"/>
                          <a:ea typeface="+mn-ea"/>
                          <a:cs typeface="David" panose="020E0502060401010101" pitchFamily="34" charset="-79"/>
                        </a:rPr>
                        <a:t>2</a:t>
                      </a:r>
                    </a:p>
                  </a:txBody>
                  <a:tcPr marL="36000" marR="36000" marT="36000" marB="36000" anchor="ct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algn="ctr" defTabSz="914400" rtl="1" eaLnBrk="1" latinLnBrk="0" hangingPunct="1"/>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algn="ctr" defTabSz="914400" rtl="1" eaLnBrk="1" latinLnBrk="0" hangingPunct="1"/>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algn="ctr" defTabSz="914400" rtl="1" eaLnBrk="1" latinLnBrk="0" hangingPunct="1"/>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algn="ctr" defTabSz="914400" rtl="1" eaLnBrk="1" latinLnBrk="0" hangingPunct="1"/>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algn="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למול אשכול כלכלי </a:t>
                      </a:r>
                      <a:r>
                        <a:rPr lang="he-IL" sz="1400" b="0" i="0" u="sng" kern="1200" dirty="0">
                          <a:solidFill>
                            <a:schemeClr val="dk1"/>
                          </a:solidFill>
                          <a:latin typeface="David" panose="020E0502060401010101" pitchFamily="34" charset="-79"/>
                          <a:ea typeface="+mn-ea"/>
                          <a:cs typeface="David" panose="020E0502060401010101" pitchFamily="34" charset="-79"/>
                        </a:rPr>
                        <a:t>מדולדל</a:t>
                      </a:r>
                    </a:p>
                  </a:txBody>
                  <a:tcPr marL="36000" marR="36000" marT="36000" marB="36000" anchor="ctr"/>
                </a:tc>
                <a:extLst>
                  <a:ext uri="{0D108BD9-81ED-4DB2-BD59-A6C34878D82A}">
                    <a16:rowId xmlns:a16="http://schemas.microsoft.com/office/drawing/2014/main" val="907350235"/>
                  </a:ext>
                </a:extLst>
              </a:tr>
              <a:tr h="272362">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1400" b="0" i="0" kern="1200" dirty="0">
                          <a:solidFill>
                            <a:schemeClr val="dk1"/>
                          </a:solidFill>
                          <a:latin typeface="David" panose="020E0502060401010101" pitchFamily="34" charset="-79"/>
                          <a:ea typeface="+mn-ea"/>
                          <a:cs typeface="David" panose="020E0502060401010101" pitchFamily="34" charset="-79"/>
                        </a:rPr>
                        <a:t>?</a:t>
                      </a:r>
                    </a:p>
                  </a:txBody>
                  <a:tcPr marL="36000" marR="36000" marT="36000" marB="36000" anchor="ct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400" b="0" i="0" kern="1200" dirty="0">
                          <a:solidFill>
                            <a:srgbClr val="FF0000"/>
                          </a:solidFill>
                          <a:latin typeface="David" panose="020E0502060401010101" pitchFamily="34" charset="-79"/>
                          <a:ea typeface="+mn-ea"/>
                          <a:cs typeface="David" panose="020E0502060401010101" pitchFamily="34" charset="-79"/>
                        </a:rPr>
                        <a:t>קורס מתוקשב</a:t>
                      </a:r>
                    </a:p>
                  </a:txBody>
                  <a:tcPr marL="36000" marR="36000" marT="36000" marB="36000" anchor="ct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1400" b="0" i="0" kern="1200" dirty="0">
                          <a:solidFill>
                            <a:schemeClr val="dk1"/>
                          </a:solidFill>
                          <a:latin typeface="David" panose="020E0502060401010101" pitchFamily="34" charset="-79"/>
                          <a:ea typeface="+mn-ea"/>
                          <a:cs typeface="David" panose="020E0502060401010101" pitchFamily="34" charset="-79"/>
                        </a:rPr>
                        <a:t>2</a:t>
                      </a:r>
                    </a:p>
                  </a:txBody>
                  <a:tcPr marL="36000" marR="36000" marT="36000" marB="36000" anchor="ct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algn="ctr" defTabSz="914400" rtl="1" eaLnBrk="1" latinLnBrk="0" hangingPunct="1"/>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algn="ctr" defTabSz="914400" rtl="1" eaLnBrk="1" latinLnBrk="0" hangingPunct="1"/>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algn="ctr" defTabSz="914400" rtl="1" eaLnBrk="1" latinLnBrk="0" hangingPunct="1"/>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algn="ctr" defTabSz="914400" rtl="1" eaLnBrk="1" latinLnBrk="0" hangingPunct="1"/>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algn="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אפשרות לקורס בחירה</a:t>
                      </a:r>
                      <a:r>
                        <a:rPr lang="en-US" sz="1400" b="0" i="0" kern="1200" dirty="0">
                          <a:solidFill>
                            <a:schemeClr val="dk1"/>
                          </a:solidFill>
                          <a:latin typeface="David" panose="020E0502060401010101" pitchFamily="34" charset="-79"/>
                          <a:ea typeface="+mn-ea"/>
                          <a:cs typeface="David" panose="020E0502060401010101" pitchFamily="34" charset="-79"/>
                        </a:rPr>
                        <a:t>/</a:t>
                      </a:r>
                      <a:r>
                        <a:rPr lang="he-IL" sz="1400" b="0" i="0" kern="1200" dirty="0">
                          <a:solidFill>
                            <a:schemeClr val="dk1"/>
                          </a:solidFill>
                          <a:latin typeface="David" panose="020E0502060401010101" pitchFamily="34" charset="-79"/>
                          <a:ea typeface="+mn-ea"/>
                          <a:cs typeface="David" panose="020E0502060401010101" pitchFamily="34" charset="-79"/>
                        </a:rPr>
                        <a:t>העמקה</a:t>
                      </a:r>
                    </a:p>
                  </a:txBody>
                  <a:tcPr marL="36000" marR="36000" marT="36000" marB="36000" anchor="ctr"/>
                </a:tc>
                <a:extLst>
                  <a:ext uri="{0D108BD9-81ED-4DB2-BD59-A6C34878D82A}">
                    <a16:rowId xmlns:a16="http://schemas.microsoft.com/office/drawing/2014/main" val="2656982624"/>
                  </a:ext>
                </a:extLst>
              </a:tr>
              <a:tr h="272362">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1400" b="0" i="0" kern="1200" dirty="0">
                          <a:solidFill>
                            <a:schemeClr val="dk1"/>
                          </a:solidFill>
                          <a:latin typeface="David" panose="020E0502060401010101" pitchFamily="34" charset="-79"/>
                          <a:ea typeface="+mn-ea"/>
                          <a:cs typeface="David" panose="020E0502060401010101" pitchFamily="34" charset="-79"/>
                        </a:rPr>
                        <a:t>יסודות</a:t>
                      </a:r>
                    </a:p>
                  </a:txBody>
                  <a:tcPr marL="36000" marR="36000" marT="36000" marB="36000" anchor="ct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400" b="0" i="0" kern="1200" dirty="0">
                          <a:solidFill>
                            <a:srgbClr val="FF0000"/>
                          </a:solidFill>
                          <a:latin typeface="David" panose="020E0502060401010101" pitchFamily="34" charset="-79"/>
                          <a:ea typeface="+mn-ea"/>
                          <a:cs typeface="David" panose="020E0502060401010101" pitchFamily="34" charset="-79"/>
                        </a:rPr>
                        <a:t>קורס סדנת מחקר א, ב</a:t>
                      </a:r>
                    </a:p>
                  </a:txBody>
                  <a:tcPr marL="36000" marR="36000" marT="36000" marB="36000" anchor="ct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1400" b="0" i="0" kern="1200" dirty="0">
                          <a:solidFill>
                            <a:schemeClr val="dk1"/>
                          </a:solidFill>
                          <a:latin typeface="David" panose="020E0502060401010101" pitchFamily="34" charset="-79"/>
                          <a:ea typeface="+mn-ea"/>
                          <a:cs typeface="David" panose="020E0502060401010101" pitchFamily="34" charset="-79"/>
                        </a:rPr>
                        <a:t>2+2</a:t>
                      </a:r>
                    </a:p>
                  </a:txBody>
                  <a:tcPr marL="36000" marR="36000" marT="36000" marB="36000" anchor="ct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algn="ctr" defTabSz="914400" rtl="1" eaLnBrk="1" latinLnBrk="0" hangingPunct="1"/>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algn="ctr" defTabSz="914400" rtl="1" eaLnBrk="1" latinLnBrk="0" hangingPunct="1"/>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algn="ctr" defTabSz="914400" rtl="1" eaLnBrk="1" latinLnBrk="0" hangingPunct="1"/>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algn="ctr" defTabSz="914400" rtl="1" eaLnBrk="1" latinLnBrk="0" hangingPunct="1"/>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algn="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עבור חניכי תואר מחקרי</a:t>
                      </a:r>
                    </a:p>
                  </a:txBody>
                  <a:tcPr marL="36000" marR="36000" marT="36000" marB="36000" anchor="ctr"/>
                </a:tc>
                <a:extLst>
                  <a:ext uri="{0D108BD9-81ED-4DB2-BD59-A6C34878D82A}">
                    <a16:rowId xmlns:a16="http://schemas.microsoft.com/office/drawing/2014/main" val="2850120194"/>
                  </a:ext>
                </a:extLst>
              </a:tr>
              <a:tr h="272362">
                <a:tc>
                  <a:txBody>
                    <a:bodyPr/>
                    <a:lstStyle/>
                    <a:p>
                      <a:pPr algn="ctr"/>
                      <a:r>
                        <a:rPr lang="he-IL" sz="1400" b="0" i="0" kern="1200" dirty="0">
                          <a:solidFill>
                            <a:schemeClr val="dk1"/>
                          </a:solidFill>
                          <a:latin typeface="David" panose="020E0502060401010101" pitchFamily="34" charset="-79"/>
                          <a:ea typeface="+mn-ea"/>
                          <a:cs typeface="David" panose="020E0502060401010101" pitchFamily="34" charset="-79"/>
                        </a:rPr>
                        <a:t>אינטגרטיבי</a:t>
                      </a:r>
                    </a:p>
                  </a:txBody>
                  <a:tcPr marL="36000" marR="36000" marT="36000" marB="36000" anchor="ctr"/>
                </a:tc>
                <a:tc>
                  <a:txBody>
                    <a:bodyPr/>
                    <a:lstStyle/>
                    <a:p>
                      <a:r>
                        <a:rPr lang="he-IL" sz="1400" b="0" i="0" kern="1200" dirty="0">
                          <a:solidFill>
                            <a:srgbClr val="FF0000"/>
                          </a:solidFill>
                          <a:latin typeface="David" panose="020E0502060401010101" pitchFamily="34" charset="-79"/>
                          <a:ea typeface="+mn-ea"/>
                          <a:cs typeface="David" panose="020E0502060401010101" pitchFamily="34" charset="-79"/>
                        </a:rPr>
                        <a:t>מזרח תיכון</a:t>
                      </a:r>
                      <a:r>
                        <a:rPr lang="en-US" sz="1400" b="0" i="0" kern="1200" dirty="0">
                          <a:solidFill>
                            <a:srgbClr val="FF0000"/>
                          </a:solidFill>
                          <a:latin typeface="David" panose="020E0502060401010101" pitchFamily="34" charset="-79"/>
                          <a:ea typeface="+mn-ea"/>
                          <a:cs typeface="David" panose="020E0502060401010101" pitchFamily="34" charset="-79"/>
                        </a:rPr>
                        <a:t>/</a:t>
                      </a:r>
                      <a:r>
                        <a:rPr lang="he-IL" sz="1400" b="0" i="0" kern="1200" dirty="0" err="1">
                          <a:solidFill>
                            <a:srgbClr val="FF0000"/>
                          </a:solidFill>
                          <a:latin typeface="David" panose="020E0502060401010101" pitchFamily="34" charset="-79"/>
                          <a:ea typeface="+mn-ea"/>
                          <a:cs typeface="David" panose="020E0502060401010101" pitchFamily="34" charset="-79"/>
                        </a:rPr>
                        <a:t>גיאופוליטקה</a:t>
                      </a:r>
                      <a:endParaRPr lang="he-IL" sz="1400" b="0" i="0" kern="1200" dirty="0">
                        <a:solidFill>
                          <a:srgbClr val="FF0000"/>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algn="ctr"/>
                      <a:r>
                        <a:rPr lang="he-IL" sz="1400" b="0" i="0" kern="1200" dirty="0">
                          <a:solidFill>
                            <a:schemeClr val="dk1"/>
                          </a:solidFill>
                          <a:latin typeface="David" panose="020E0502060401010101" pitchFamily="34" charset="-79"/>
                          <a:ea typeface="+mn-ea"/>
                          <a:cs typeface="David" panose="020E0502060401010101" pitchFamily="34" charset="-79"/>
                        </a:rPr>
                        <a:t>2</a:t>
                      </a:r>
                    </a:p>
                  </a:txBody>
                  <a:tcPr marL="36000" marR="36000" marT="36000" marB="36000" anchor="ctr"/>
                </a:tc>
                <a:tc>
                  <a:txBody>
                    <a:bodyPr/>
                    <a:lstStyle/>
                    <a:p>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algn="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עלה כתוכן מרכזי </a:t>
                      </a:r>
                      <a:r>
                        <a:rPr lang="he-IL" sz="1400" b="0" i="0" kern="1200" dirty="0" err="1">
                          <a:solidFill>
                            <a:schemeClr val="dk1"/>
                          </a:solidFill>
                          <a:latin typeface="David" panose="020E0502060401010101" pitchFamily="34" charset="-79"/>
                          <a:ea typeface="+mn-ea"/>
                          <a:cs typeface="David" panose="020E0502060401010101" pitchFamily="34" charset="-79"/>
                        </a:rPr>
                        <a:t>במב"ל</a:t>
                      </a:r>
                      <a:r>
                        <a:rPr lang="he-IL" sz="1400" b="0" i="0" kern="1200" dirty="0">
                          <a:solidFill>
                            <a:schemeClr val="dk1"/>
                          </a:solidFill>
                          <a:latin typeface="David" panose="020E0502060401010101" pitchFamily="34" charset="-79"/>
                          <a:ea typeface="+mn-ea"/>
                          <a:cs typeface="David" panose="020E0502060401010101" pitchFamily="34" charset="-79"/>
                        </a:rPr>
                        <a:t> בעבר</a:t>
                      </a:r>
                    </a:p>
                  </a:txBody>
                  <a:tcPr marL="36000" marR="36000" marT="36000" marB="36000" anchor="ctr"/>
                </a:tc>
                <a:extLst>
                  <a:ext uri="{0D108BD9-81ED-4DB2-BD59-A6C34878D82A}">
                    <a16:rowId xmlns:a16="http://schemas.microsoft.com/office/drawing/2014/main" val="2463213022"/>
                  </a:ext>
                </a:extLst>
              </a:tr>
              <a:tr h="272362">
                <a:tc>
                  <a:txBody>
                    <a:bodyPr/>
                    <a:lstStyle/>
                    <a:p>
                      <a:pPr algn="ctr"/>
                      <a:r>
                        <a:rPr lang="he-IL" sz="1400" b="0" i="0" kern="1200" dirty="0">
                          <a:solidFill>
                            <a:schemeClr val="dk1"/>
                          </a:solidFill>
                          <a:latin typeface="David" panose="020E0502060401010101" pitchFamily="34" charset="-79"/>
                          <a:ea typeface="+mn-ea"/>
                          <a:cs typeface="David" panose="020E0502060401010101" pitchFamily="34" charset="-79"/>
                        </a:rPr>
                        <a:t>יסודות</a:t>
                      </a:r>
                    </a:p>
                  </a:txBody>
                  <a:tcPr marL="36000" marR="36000" marT="36000" marB="36000" anchor="ctr">
                    <a:lnB w="12700" cap="flat" cmpd="sng" algn="ctr">
                      <a:solidFill>
                        <a:schemeClr val="accent2"/>
                      </a:solidFill>
                      <a:prstDash val="solid"/>
                      <a:round/>
                      <a:headEnd type="none" w="med" len="med"/>
                      <a:tailEnd type="none" w="med" len="med"/>
                    </a:lnB>
                  </a:tcPr>
                </a:tc>
                <a:tc>
                  <a:txBody>
                    <a:bodyPr/>
                    <a:lstStyle/>
                    <a:p>
                      <a:r>
                        <a:rPr lang="he-IL" sz="1400" b="0" i="0" kern="1200" dirty="0">
                          <a:solidFill>
                            <a:srgbClr val="FF0000"/>
                          </a:solidFill>
                          <a:latin typeface="David" panose="020E0502060401010101" pitchFamily="34" charset="-79"/>
                          <a:ea typeface="+mn-ea"/>
                          <a:cs typeface="David" panose="020E0502060401010101" pitchFamily="34" charset="-79"/>
                        </a:rPr>
                        <a:t>קורס חשיבה אחרת</a:t>
                      </a:r>
                    </a:p>
                  </a:txBody>
                  <a:tcPr marL="36000" marR="36000" marT="36000" marB="36000" anchor="ctr">
                    <a:lnB w="12700" cap="flat" cmpd="sng" algn="ctr">
                      <a:solidFill>
                        <a:schemeClr val="accent2"/>
                      </a:solidFill>
                      <a:prstDash val="solid"/>
                      <a:round/>
                      <a:headEnd type="none" w="med" len="med"/>
                      <a:tailEnd type="none" w="med" len="med"/>
                    </a:lnB>
                  </a:tcPr>
                </a:tc>
                <a:tc>
                  <a:txBody>
                    <a:bodyPr/>
                    <a:lstStyle/>
                    <a:p>
                      <a:pPr algn="ctr"/>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lnB w="12700" cap="flat" cmpd="sng" algn="ctr">
                      <a:solidFill>
                        <a:schemeClr val="accent2"/>
                      </a:solidFill>
                      <a:prstDash val="solid"/>
                      <a:round/>
                      <a:headEnd type="none" w="med" len="med"/>
                      <a:tailEnd type="none" w="med" len="med"/>
                    </a:lnB>
                  </a:tcPr>
                </a:tc>
                <a:tc>
                  <a:txBody>
                    <a:bodyPr/>
                    <a:lstStyle/>
                    <a:p>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lnB w="12700" cap="flat" cmpd="sng" algn="ctr">
                      <a:solidFill>
                        <a:schemeClr val="accent2"/>
                      </a:solidFill>
                      <a:prstDash val="solid"/>
                      <a:round/>
                      <a:headEnd type="none" w="med" len="med"/>
                      <a:tailEnd type="none" w="med" len="med"/>
                    </a:lnB>
                  </a:tcPr>
                </a:tc>
                <a:tc>
                  <a:txBody>
                    <a:bodyPr/>
                    <a:lstStyle/>
                    <a:p>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lnB w="12700" cap="flat" cmpd="sng" algn="ctr">
                      <a:solidFill>
                        <a:schemeClr val="accent2"/>
                      </a:solidFill>
                      <a:prstDash val="solid"/>
                      <a:round/>
                      <a:headEnd type="none" w="med" len="med"/>
                      <a:tailEnd type="none" w="med" len="med"/>
                    </a:lnB>
                  </a:tcPr>
                </a:tc>
                <a:tc>
                  <a:txBody>
                    <a:bodyPr/>
                    <a:lstStyle/>
                    <a:p>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lnB w="12700" cap="flat" cmpd="sng" algn="ctr">
                      <a:solidFill>
                        <a:schemeClr val="accent2"/>
                      </a:solidFill>
                      <a:prstDash val="solid"/>
                      <a:round/>
                      <a:headEnd type="none" w="med" len="med"/>
                      <a:tailEnd type="none" w="med" len="med"/>
                    </a:lnB>
                  </a:tcPr>
                </a:tc>
                <a:tc>
                  <a:txBody>
                    <a:bodyPr/>
                    <a:lstStyle/>
                    <a:p>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lnB w="12700" cap="flat" cmpd="sng" algn="ctr">
                      <a:solidFill>
                        <a:schemeClr val="accent2"/>
                      </a:solidFill>
                      <a:prstDash val="solid"/>
                      <a:round/>
                      <a:headEnd type="none" w="med" len="med"/>
                      <a:tailEnd type="none" w="med" len="med"/>
                    </a:lnB>
                  </a:tcPr>
                </a:tc>
                <a:tc>
                  <a:txBody>
                    <a:bodyPr/>
                    <a:lstStyle/>
                    <a:p>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lnB w="12700" cap="flat" cmpd="sng" algn="ctr">
                      <a:solidFill>
                        <a:schemeClr val="accent2"/>
                      </a:solidFill>
                      <a:prstDash val="solid"/>
                      <a:round/>
                      <a:headEnd type="none" w="med" len="med"/>
                      <a:tailEnd type="none" w="med" len="med"/>
                    </a:lnB>
                  </a:tcPr>
                </a:tc>
                <a:tc>
                  <a:txBody>
                    <a:bodyPr/>
                    <a:lstStyle/>
                    <a:p>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lnB w="12700" cap="flat" cmpd="sng" algn="ctr">
                      <a:solidFill>
                        <a:schemeClr val="accent2"/>
                      </a:solidFill>
                      <a:prstDash val="solid"/>
                      <a:round/>
                      <a:headEnd type="none" w="med" len="med"/>
                      <a:tailEnd type="none" w="med" len="med"/>
                    </a:lnB>
                  </a:tcPr>
                </a:tc>
                <a:tc>
                  <a:txBody>
                    <a:bodyPr/>
                    <a:lstStyle/>
                    <a:p>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lnB w="12700" cap="flat" cmpd="sng" algn="ctr">
                      <a:solidFill>
                        <a:schemeClr val="accent2"/>
                      </a:solidFill>
                      <a:prstDash val="solid"/>
                      <a:round/>
                      <a:headEnd type="none" w="med" len="med"/>
                      <a:tailEnd type="none" w="med" len="med"/>
                    </a:lnB>
                  </a:tcPr>
                </a:tc>
                <a:tc>
                  <a:txBody>
                    <a:bodyPr/>
                    <a:lstStyle/>
                    <a:p>
                      <a:pPr marL="0" algn="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אפשרות למול אונ' חיפה</a:t>
                      </a:r>
                    </a:p>
                  </a:txBody>
                  <a:tcPr marL="36000" marR="36000" marT="36000" marB="36000" anchor="ctr">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636240603"/>
                  </a:ext>
                </a:extLst>
              </a:tr>
              <a:tr h="272362">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1400" b="0" i="0" kern="1200" dirty="0">
                          <a:solidFill>
                            <a:schemeClr val="dk1"/>
                          </a:solidFill>
                          <a:latin typeface="David" panose="020E0502060401010101" pitchFamily="34" charset="-79"/>
                          <a:ea typeface="+mn-ea"/>
                          <a:cs typeface="David" panose="020E0502060401010101" pitchFamily="34" charset="-79"/>
                        </a:rPr>
                        <a:t>-</a:t>
                      </a:r>
                    </a:p>
                  </a:txBody>
                  <a:tcPr marL="36000" marR="36000" marT="36000" marB="36000" anchor="ctr">
                    <a:lnT w="12700" cap="flat" cmpd="sng" algn="ctr">
                      <a:solidFill>
                        <a:schemeClr val="accent2"/>
                      </a:solidFill>
                      <a:prstDash val="solid"/>
                      <a:round/>
                      <a:headEnd type="none" w="med" len="med"/>
                      <a:tailEnd type="none" w="med" len="med"/>
                    </a:lnT>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400" b="0" i="0" kern="1200" dirty="0">
                          <a:solidFill>
                            <a:schemeClr val="dk1"/>
                          </a:solidFill>
                          <a:latin typeface="David" panose="020E0502060401010101" pitchFamily="34" charset="-79"/>
                          <a:ea typeface="+mn-ea"/>
                          <a:cs typeface="David" panose="020E0502060401010101" pitchFamily="34" charset="-79"/>
                        </a:rPr>
                        <a:t>אוריינות</a:t>
                      </a:r>
                    </a:p>
                  </a:txBody>
                  <a:tcPr marL="36000" marR="36000" marT="36000" marB="36000" anchor="ctr">
                    <a:lnT w="12700" cap="flat" cmpd="sng" algn="ctr">
                      <a:solidFill>
                        <a:schemeClr val="accent2"/>
                      </a:solidFill>
                      <a:prstDash val="solid"/>
                      <a:round/>
                      <a:headEnd type="none" w="med" len="med"/>
                      <a:tailEnd type="none" w="med" len="med"/>
                    </a:lnT>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lang="he-IL" sz="1400" b="0" i="0" kern="1200" dirty="0">
                        <a:solidFill>
                          <a:srgbClr val="FF0000"/>
                        </a:solidFill>
                        <a:latin typeface="David" panose="020E0502060401010101" pitchFamily="34" charset="-79"/>
                        <a:ea typeface="+mn-ea"/>
                        <a:cs typeface="David" panose="020E0502060401010101" pitchFamily="34" charset="-79"/>
                      </a:endParaRPr>
                    </a:p>
                  </a:txBody>
                  <a:tcPr marL="36000" marR="36000" marT="36000" marB="36000" anchor="ctr">
                    <a:lnT w="12700" cap="flat" cmpd="sng" algn="ctr">
                      <a:solidFill>
                        <a:schemeClr val="accent2"/>
                      </a:solidFill>
                      <a:prstDash val="solid"/>
                      <a:round/>
                      <a:headEnd type="none" w="med" len="med"/>
                      <a:tailEnd type="none" w="med" len="med"/>
                    </a:lnT>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400" b="0" i="0" kern="1200" dirty="0">
                          <a:solidFill>
                            <a:srgbClr val="FF0000"/>
                          </a:solidFill>
                          <a:latin typeface="David" panose="020E0502060401010101" pitchFamily="34" charset="-79"/>
                          <a:ea typeface="+mn-ea"/>
                          <a:cs typeface="David" panose="020E0502060401010101" pitchFamily="34" charset="-79"/>
                        </a:rPr>
                        <a:t>? </a:t>
                      </a:r>
                    </a:p>
                  </a:txBody>
                  <a:tcPr marL="36000" marR="36000" marT="36000" marB="36000" anchor="ctr">
                    <a:lnT w="12700" cap="flat" cmpd="sng" algn="ctr">
                      <a:solidFill>
                        <a:schemeClr val="accent2"/>
                      </a:solidFill>
                      <a:prstDash val="solid"/>
                      <a:round/>
                      <a:headEnd type="none" w="med" len="med"/>
                      <a:tailEnd type="none" w="med" len="med"/>
                    </a:lnT>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1400" b="0" i="0" kern="1200" dirty="0">
                          <a:solidFill>
                            <a:schemeClr val="dk1"/>
                          </a:solidFill>
                          <a:latin typeface="David" panose="020E0502060401010101" pitchFamily="34" charset="-79"/>
                          <a:ea typeface="+mn-ea"/>
                          <a:cs typeface="David" panose="020E0502060401010101" pitchFamily="34" charset="-79"/>
                        </a:rPr>
                        <a:t>-</a:t>
                      </a:r>
                    </a:p>
                  </a:txBody>
                  <a:tcPr marL="36000" marR="36000" marT="36000" marB="36000" anchor="ctr">
                    <a:lnT w="12700" cap="flat" cmpd="sng" algn="ctr">
                      <a:solidFill>
                        <a:schemeClr val="accent2"/>
                      </a:solidFill>
                      <a:prstDash val="solid"/>
                      <a:round/>
                      <a:headEnd type="none" w="med" len="med"/>
                      <a:tailEnd type="none" w="med" len="med"/>
                    </a:lnT>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400" b="0" i="0" kern="1200" dirty="0">
                          <a:solidFill>
                            <a:schemeClr val="dk1"/>
                          </a:solidFill>
                          <a:latin typeface="David" panose="020E0502060401010101" pitchFamily="34" charset="-79"/>
                          <a:ea typeface="+mn-ea"/>
                          <a:cs typeface="David" panose="020E0502060401010101" pitchFamily="34" charset="-79"/>
                        </a:rPr>
                        <a:t>?</a:t>
                      </a:r>
                    </a:p>
                  </a:txBody>
                  <a:tcPr marL="36000" marR="36000" marT="36000" marB="36000" anchor="ctr">
                    <a:lnT w="12700" cap="flat" cmpd="sng" algn="ctr">
                      <a:solidFill>
                        <a:schemeClr val="accent2"/>
                      </a:solidFill>
                      <a:prstDash val="solid"/>
                      <a:round/>
                      <a:headEnd type="none" w="med" len="med"/>
                      <a:tailEnd type="none" w="med" len="med"/>
                    </a:lnT>
                  </a:tcPr>
                </a:tc>
                <a:tc>
                  <a:txBody>
                    <a:bodyPr/>
                    <a:lstStyle/>
                    <a:p>
                      <a:pPr marL="0" algn="ctr" defTabSz="914400" rtl="1" eaLnBrk="1" latinLnBrk="0" hangingPunct="1"/>
                      <a:r>
                        <a:rPr lang="he-IL" sz="1400" b="0" i="0" kern="1200" dirty="0">
                          <a:solidFill>
                            <a:srgbClr val="FF0000"/>
                          </a:solidFill>
                          <a:latin typeface="David" panose="020E0502060401010101" pitchFamily="34" charset="-79"/>
                          <a:ea typeface="+mn-ea"/>
                          <a:cs typeface="David" panose="020E0502060401010101" pitchFamily="34" charset="-79"/>
                        </a:rPr>
                        <a:t>11</a:t>
                      </a:r>
                    </a:p>
                  </a:txBody>
                  <a:tcPr marL="36000" marR="36000" marT="36000" marB="36000" anchor="ctr">
                    <a:lnT w="12700" cap="flat" cmpd="sng" algn="ctr">
                      <a:solidFill>
                        <a:schemeClr val="accent2"/>
                      </a:solidFill>
                      <a:prstDash val="solid"/>
                      <a:round/>
                      <a:headEnd type="none" w="med" len="med"/>
                      <a:tailEnd type="none" w="med" len="med"/>
                    </a:lnT>
                  </a:tcPr>
                </a:tc>
                <a:tc>
                  <a:txBody>
                    <a:bodyPr/>
                    <a:lstStyle/>
                    <a:p>
                      <a:pPr marL="0" algn="ct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a:t>
                      </a:r>
                    </a:p>
                  </a:txBody>
                  <a:tcPr marL="36000" marR="36000" marT="36000" marB="36000" anchor="ctr">
                    <a:lnT w="12700" cap="flat" cmpd="sng" algn="ctr">
                      <a:solidFill>
                        <a:schemeClr val="accent2"/>
                      </a:solidFill>
                      <a:prstDash val="solid"/>
                      <a:round/>
                      <a:headEnd type="none" w="med" len="med"/>
                      <a:tailEnd type="none" w="med" len="med"/>
                    </a:lnT>
                  </a:tcPr>
                </a:tc>
                <a:tc>
                  <a:txBody>
                    <a:bodyPr/>
                    <a:lstStyle/>
                    <a:p>
                      <a:pPr marL="0" algn="ct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קיץ</a:t>
                      </a:r>
                    </a:p>
                  </a:txBody>
                  <a:tcPr marL="36000" marR="36000" marT="36000" marB="36000" anchor="ctr">
                    <a:lnT w="12700" cap="flat" cmpd="sng" algn="ctr">
                      <a:solidFill>
                        <a:schemeClr val="accent2"/>
                      </a:solidFill>
                      <a:prstDash val="solid"/>
                      <a:round/>
                      <a:headEnd type="none" w="med" len="med"/>
                      <a:tailEnd type="none" w="med" len="med"/>
                    </a:lnT>
                  </a:tcPr>
                </a:tc>
                <a:tc>
                  <a:txBody>
                    <a:bodyPr/>
                    <a:lstStyle/>
                    <a:p>
                      <a:pPr marL="0" algn="ctr" defTabSz="914400" rtl="1" eaLnBrk="1" latinLnBrk="0" hangingPunct="1"/>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lnT w="12700" cap="flat" cmpd="sng" algn="ctr">
                      <a:solidFill>
                        <a:schemeClr val="accent2"/>
                      </a:solidFill>
                      <a:prstDash val="solid"/>
                      <a:round/>
                      <a:headEnd type="none" w="med" len="med"/>
                      <a:tailEnd type="none" w="med" len="med"/>
                    </a:lnT>
                  </a:tcPr>
                </a:tc>
                <a:tc>
                  <a:txBody>
                    <a:bodyPr/>
                    <a:lstStyle/>
                    <a:p>
                      <a:pPr marL="0" algn="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קריאה, כתיבה, חשיבה (חליפה לחניך)</a:t>
                      </a:r>
                    </a:p>
                  </a:txBody>
                  <a:tcPr marL="36000" marR="36000" marT="36000" marB="36000" anchor="ctr">
                    <a:lnT w="12700" cap="flat" cmpd="sng" algn="ctr">
                      <a:solidFill>
                        <a:schemeClr val="accent2"/>
                      </a:solidFill>
                      <a:prstDash val="solid"/>
                      <a:round/>
                      <a:headEnd type="none" w="med" len="med"/>
                      <a:tailEnd type="none" w="med" len="med"/>
                    </a:lnT>
                  </a:tcPr>
                </a:tc>
                <a:extLst>
                  <a:ext uri="{0D108BD9-81ED-4DB2-BD59-A6C34878D82A}">
                    <a16:rowId xmlns:a16="http://schemas.microsoft.com/office/drawing/2014/main" val="3446648983"/>
                  </a:ext>
                </a:extLst>
              </a:tr>
              <a:tr h="272362">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1400" b="0" i="0" kern="1200" dirty="0">
                          <a:solidFill>
                            <a:schemeClr val="dk1"/>
                          </a:solidFill>
                          <a:latin typeface="David" panose="020E0502060401010101" pitchFamily="34" charset="-79"/>
                          <a:ea typeface="+mn-ea"/>
                          <a:cs typeface="David" panose="020E0502060401010101" pitchFamily="34" charset="-79"/>
                        </a:rPr>
                        <a:t>-</a:t>
                      </a:r>
                    </a:p>
                  </a:txBody>
                  <a:tcPr marL="36000" marR="36000" marT="36000" marB="36000" anchor="ct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400" b="0" i="0" kern="1200" dirty="0">
                          <a:solidFill>
                            <a:schemeClr val="dk1"/>
                          </a:solidFill>
                          <a:latin typeface="David" panose="020E0502060401010101" pitchFamily="34" charset="-79"/>
                          <a:ea typeface="+mn-ea"/>
                          <a:cs typeface="David" panose="020E0502060401010101" pitchFamily="34" charset="-79"/>
                        </a:rPr>
                        <a:t>אנגלית לבכירים</a:t>
                      </a:r>
                    </a:p>
                  </a:txBody>
                  <a:tcPr marL="36000" marR="36000" marT="36000" marB="36000" anchor="ct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1400" b="0" i="0" kern="1200" dirty="0">
                          <a:solidFill>
                            <a:schemeClr val="dk1"/>
                          </a:solidFill>
                          <a:latin typeface="David" panose="020E0502060401010101" pitchFamily="34" charset="-79"/>
                          <a:ea typeface="+mn-ea"/>
                          <a:cs typeface="David" panose="020E0502060401010101" pitchFamily="34" charset="-79"/>
                        </a:rPr>
                        <a:t>-</a:t>
                      </a:r>
                    </a:p>
                  </a:txBody>
                  <a:tcPr marL="36000" marR="36000" marT="36000" marB="36000" anchor="ct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lang="he-IL" sz="1400" b="0" i="0" kern="1200" dirty="0">
                        <a:solidFill>
                          <a:srgbClr val="FF0000"/>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400" b="0" i="0" kern="1200" dirty="0">
                          <a:solidFill>
                            <a:srgbClr val="FF0000"/>
                          </a:solidFill>
                          <a:latin typeface="David" panose="020E0502060401010101" pitchFamily="34" charset="-79"/>
                          <a:ea typeface="+mn-ea"/>
                          <a:cs typeface="David" panose="020E0502060401010101" pitchFamily="34" charset="-79"/>
                        </a:rPr>
                        <a:t>לימוד יחידני</a:t>
                      </a:r>
                    </a:p>
                  </a:txBody>
                  <a:tcPr marL="36000" marR="36000" marT="36000" marB="36000" anchor="ctr"/>
                </a:tc>
                <a:tc>
                  <a:txBody>
                    <a:bodyPr/>
                    <a:lstStyle/>
                    <a:p>
                      <a:pPr marL="0" algn="ctr" defTabSz="914400" rtl="1" eaLnBrk="1" latinLnBrk="0" hangingPunct="1"/>
                      <a:r>
                        <a:rPr lang="he-IL" sz="1400" b="0" i="0" kern="1200" dirty="0">
                          <a:solidFill>
                            <a:srgbClr val="FF0000"/>
                          </a:solidFill>
                          <a:latin typeface="David" panose="020E0502060401010101" pitchFamily="34" charset="-79"/>
                          <a:ea typeface="+mn-ea"/>
                          <a:cs typeface="David" panose="020E0502060401010101" pitchFamily="34" charset="-79"/>
                        </a:rPr>
                        <a:t>14</a:t>
                      </a:r>
                    </a:p>
                  </a:txBody>
                  <a:tcPr marL="36000" marR="36000" marT="36000" marB="36000" anchor="ctr"/>
                </a:tc>
                <a:tc>
                  <a:txBody>
                    <a:bodyPr/>
                    <a:lstStyle/>
                    <a:p>
                      <a:pPr marL="0" algn="ct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a:t>
                      </a:r>
                    </a:p>
                  </a:txBody>
                  <a:tcPr marL="36000" marR="36000" marT="36000" marB="36000" anchor="ctr"/>
                </a:tc>
                <a:tc>
                  <a:txBody>
                    <a:bodyPr/>
                    <a:lstStyle/>
                    <a:p>
                      <a:pPr marL="0" algn="ct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קיץ, א</a:t>
                      </a:r>
                    </a:p>
                  </a:txBody>
                  <a:tcPr marL="36000" marR="36000" marT="36000" marB="36000" anchor="ctr"/>
                </a:tc>
                <a:tc>
                  <a:txBody>
                    <a:bodyPr/>
                    <a:lstStyle/>
                    <a:p>
                      <a:pPr marL="0" algn="ctr" defTabSz="914400" rtl="1" eaLnBrk="1" latinLnBrk="0" hangingPunct="1"/>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algn="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תוכנית אישית מותאמת</a:t>
                      </a:r>
                    </a:p>
                  </a:txBody>
                  <a:tcPr marL="36000" marR="36000" marT="36000" marB="36000" anchor="ctr"/>
                </a:tc>
                <a:extLst>
                  <a:ext uri="{0D108BD9-81ED-4DB2-BD59-A6C34878D82A}">
                    <a16:rowId xmlns:a16="http://schemas.microsoft.com/office/drawing/2014/main" val="2301143497"/>
                  </a:ext>
                </a:extLst>
              </a:tr>
              <a:tr h="272362">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1400" b="0" i="0" kern="1200" dirty="0">
                          <a:solidFill>
                            <a:schemeClr val="dk1"/>
                          </a:solidFill>
                          <a:latin typeface="David" panose="020E0502060401010101" pitchFamily="34" charset="-79"/>
                          <a:ea typeface="+mn-ea"/>
                          <a:cs typeface="David" panose="020E0502060401010101" pitchFamily="34" charset="-79"/>
                        </a:rPr>
                        <a:t>-</a:t>
                      </a:r>
                    </a:p>
                  </a:txBody>
                  <a:tcPr marL="36000" marR="36000" marT="36000" marB="36000" anchor="ct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400" b="0" i="0" kern="1200" dirty="0">
                          <a:solidFill>
                            <a:schemeClr val="dk1"/>
                          </a:solidFill>
                          <a:latin typeface="David" panose="020E0502060401010101" pitchFamily="34" charset="-79"/>
                          <a:ea typeface="+mn-ea"/>
                          <a:cs typeface="David" panose="020E0502060401010101" pitchFamily="34" charset="-79"/>
                        </a:rPr>
                        <a:t>יום עיון- </a:t>
                      </a:r>
                      <a:r>
                        <a:rPr lang="en-US" sz="1400" b="0" i="0" kern="1200" dirty="0">
                          <a:solidFill>
                            <a:schemeClr val="dk1"/>
                          </a:solidFill>
                          <a:latin typeface="David" panose="020E0502060401010101" pitchFamily="34" charset="-79"/>
                          <a:ea typeface="+mn-ea"/>
                          <a:cs typeface="David" panose="020E0502060401010101" pitchFamily="34" charset="-79"/>
                        </a:rPr>
                        <a:t>INSS</a:t>
                      </a:r>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lang="he-IL" sz="1400" b="0" i="0" kern="1200" dirty="0">
                        <a:solidFill>
                          <a:srgbClr val="FF0000"/>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algn="ct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4</a:t>
                      </a:r>
                    </a:p>
                  </a:txBody>
                  <a:tcPr marL="36000" marR="36000" marT="36000" marB="36000" anchor="ctr"/>
                </a:tc>
                <a:tc>
                  <a:txBody>
                    <a:bodyPr/>
                    <a:lstStyle/>
                    <a:p>
                      <a:pPr marL="0" algn="ct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a:t>
                      </a:r>
                    </a:p>
                  </a:txBody>
                  <a:tcPr marL="36000" marR="36000" marT="36000" marB="36000" anchor="ctr"/>
                </a:tc>
                <a:tc>
                  <a:txBody>
                    <a:bodyPr/>
                    <a:lstStyle/>
                    <a:p>
                      <a:pPr marL="0" algn="ctr" defTabSz="914400" rtl="1" eaLnBrk="1" latinLnBrk="0" hangingPunct="1"/>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algn="ctr" defTabSz="914400" rtl="1" eaLnBrk="1" latinLnBrk="0" hangingPunct="1"/>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algn="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השתתפות לבחירת החניך</a:t>
                      </a:r>
                    </a:p>
                  </a:txBody>
                  <a:tcPr marL="36000" marR="36000" marT="36000" marB="36000" anchor="ctr"/>
                </a:tc>
                <a:extLst>
                  <a:ext uri="{0D108BD9-81ED-4DB2-BD59-A6C34878D82A}">
                    <a16:rowId xmlns:a16="http://schemas.microsoft.com/office/drawing/2014/main" val="4262153630"/>
                  </a:ext>
                </a:extLst>
              </a:tr>
              <a:tr h="272362">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400" b="0" i="0" kern="1200" dirty="0">
                          <a:solidFill>
                            <a:schemeClr val="dk1"/>
                          </a:solidFill>
                          <a:latin typeface="David" panose="020E0502060401010101" pitchFamily="34" charset="-79"/>
                          <a:ea typeface="+mn-ea"/>
                          <a:cs typeface="David" panose="020E0502060401010101" pitchFamily="34" charset="-79"/>
                        </a:rPr>
                        <a:t>יום עיון</a:t>
                      </a:r>
                      <a:r>
                        <a:rPr lang="en-US" sz="1400" b="0" i="0" kern="1200" dirty="0">
                          <a:solidFill>
                            <a:schemeClr val="dk1"/>
                          </a:solidFill>
                          <a:latin typeface="David" panose="020E0502060401010101" pitchFamily="34" charset="-79"/>
                          <a:ea typeface="+mn-ea"/>
                          <a:cs typeface="David" panose="020E0502060401010101" pitchFamily="34" charset="-79"/>
                        </a:rPr>
                        <a:t>/</a:t>
                      </a:r>
                      <a:r>
                        <a:rPr lang="he-IL" sz="1400" b="0" i="0" kern="1200" dirty="0">
                          <a:solidFill>
                            <a:schemeClr val="dk1"/>
                          </a:solidFill>
                          <a:latin typeface="David" panose="020E0502060401010101" pitchFamily="34" charset="-79"/>
                          <a:ea typeface="+mn-ea"/>
                          <a:cs typeface="David" panose="020E0502060401010101" pitchFamily="34" charset="-79"/>
                        </a:rPr>
                        <a:t>ביקור </a:t>
                      </a:r>
                      <a:r>
                        <a:rPr lang="he-IL" sz="1400" b="0" i="0" kern="1200" dirty="0" err="1">
                          <a:solidFill>
                            <a:schemeClr val="dk1"/>
                          </a:solidFill>
                          <a:latin typeface="David" panose="020E0502060401010101" pitchFamily="34" charset="-79"/>
                          <a:ea typeface="+mn-ea"/>
                          <a:cs typeface="David" panose="020E0502060401010101" pitchFamily="34" charset="-79"/>
                        </a:rPr>
                        <a:t>מל"ל</a:t>
                      </a:r>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lang="he-IL" sz="1400" b="0" i="0" kern="1200" dirty="0">
                        <a:solidFill>
                          <a:srgbClr val="FF0000"/>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algn="ctr" defTabSz="914400" rtl="1" eaLnBrk="1" latinLnBrk="0" hangingPunct="1"/>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algn="ctr" defTabSz="914400" rtl="1" eaLnBrk="1" latinLnBrk="0" hangingPunct="1"/>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algn="ctr" defTabSz="914400" rtl="1" eaLnBrk="1" latinLnBrk="0" hangingPunct="1"/>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algn="ctr" defTabSz="914400" rtl="1" eaLnBrk="1" latinLnBrk="0" hangingPunct="1"/>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algn="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ללא שינוי</a:t>
                      </a:r>
                    </a:p>
                  </a:txBody>
                  <a:tcPr marL="36000" marR="36000" marT="36000" marB="36000" anchor="ctr"/>
                </a:tc>
                <a:extLst>
                  <a:ext uri="{0D108BD9-81ED-4DB2-BD59-A6C34878D82A}">
                    <a16:rowId xmlns:a16="http://schemas.microsoft.com/office/drawing/2014/main" val="2813475970"/>
                  </a:ext>
                </a:extLst>
              </a:tr>
              <a:tr h="272362">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1400" b="0" i="0" kern="1200" dirty="0">
                          <a:solidFill>
                            <a:schemeClr val="dk1"/>
                          </a:solidFill>
                          <a:latin typeface="David" panose="020E0502060401010101" pitchFamily="34" charset="-79"/>
                          <a:ea typeface="+mn-ea"/>
                          <a:cs typeface="David" panose="020E0502060401010101" pitchFamily="34" charset="-79"/>
                        </a:rPr>
                        <a:t>-</a:t>
                      </a:r>
                    </a:p>
                  </a:txBody>
                  <a:tcPr marL="36000" marR="36000" marT="36000" marB="36000" anchor="ct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400" b="0" i="0" kern="1200" dirty="0">
                          <a:solidFill>
                            <a:srgbClr val="FF0000"/>
                          </a:solidFill>
                          <a:latin typeface="David" panose="020E0502060401010101" pitchFamily="34" charset="-79"/>
                          <a:ea typeface="+mn-ea"/>
                          <a:cs typeface="David" panose="020E0502060401010101" pitchFamily="34" charset="-79"/>
                        </a:rPr>
                        <a:t>יום עיון- ליפקין שחק</a:t>
                      </a:r>
                    </a:p>
                  </a:txBody>
                  <a:tcPr marL="36000" marR="36000" marT="36000" marB="36000" anchor="ct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lang="he-IL" sz="1400" b="0" i="0" kern="1200" dirty="0">
                        <a:solidFill>
                          <a:srgbClr val="FF0000"/>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algn="ct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4</a:t>
                      </a:r>
                    </a:p>
                  </a:txBody>
                  <a:tcPr marL="36000" marR="36000" marT="36000" marB="36000" anchor="ctr"/>
                </a:tc>
                <a:tc>
                  <a:txBody>
                    <a:bodyPr/>
                    <a:lstStyle/>
                    <a:p>
                      <a:pPr marL="0" algn="ct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a:t>
                      </a:r>
                    </a:p>
                  </a:txBody>
                  <a:tcPr marL="36000" marR="36000" marT="36000" marB="36000" anchor="ctr"/>
                </a:tc>
                <a:tc>
                  <a:txBody>
                    <a:bodyPr/>
                    <a:lstStyle/>
                    <a:p>
                      <a:pPr marL="0" algn="ctr" defTabSz="914400" rtl="1" eaLnBrk="1" latinLnBrk="0" hangingPunct="1"/>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algn="ctr" defTabSz="914400" rtl="1" eaLnBrk="1" latinLnBrk="0" hangingPunct="1"/>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algn="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ללא שינוי</a:t>
                      </a:r>
                    </a:p>
                  </a:txBody>
                  <a:tcPr marL="36000" marR="36000" marT="36000" marB="36000" anchor="ctr"/>
                </a:tc>
                <a:extLst>
                  <a:ext uri="{0D108BD9-81ED-4DB2-BD59-A6C34878D82A}">
                    <a16:rowId xmlns:a16="http://schemas.microsoft.com/office/drawing/2014/main" val="3889580502"/>
                  </a:ext>
                </a:extLst>
              </a:tr>
              <a:tr h="272362">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1400" b="0" i="0" kern="1200" dirty="0">
                          <a:solidFill>
                            <a:schemeClr val="dk1"/>
                          </a:solidFill>
                          <a:latin typeface="David" panose="020E0502060401010101" pitchFamily="34" charset="-79"/>
                          <a:ea typeface="+mn-ea"/>
                          <a:cs typeface="David" panose="020E0502060401010101" pitchFamily="34" charset="-79"/>
                        </a:rPr>
                        <a:t>-</a:t>
                      </a:r>
                    </a:p>
                  </a:txBody>
                  <a:tcPr marL="36000" marR="36000" marT="36000" marB="36000" anchor="ct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400" b="0" i="0" kern="1200" dirty="0">
                          <a:solidFill>
                            <a:srgbClr val="FF0000"/>
                          </a:solidFill>
                          <a:latin typeface="David" panose="020E0502060401010101" pitchFamily="34" charset="-79"/>
                          <a:ea typeface="+mn-ea"/>
                          <a:cs typeface="David" panose="020E0502060401010101" pitchFamily="34" charset="-79"/>
                        </a:rPr>
                        <a:t>יום עיון- דמוקרטיה</a:t>
                      </a:r>
                    </a:p>
                  </a:txBody>
                  <a:tcPr marL="36000" marR="36000" marT="36000" marB="36000" anchor="ct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lang="he-IL" sz="1400" b="0" i="0" kern="1200" dirty="0">
                        <a:solidFill>
                          <a:srgbClr val="FF0000"/>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algn="ctr" defTabSz="914400" rtl="1" eaLnBrk="1" latinLnBrk="0" hangingPunct="1"/>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algn="ctr" defTabSz="914400" rtl="1" eaLnBrk="1" latinLnBrk="0" hangingPunct="1"/>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algn="ctr" defTabSz="914400" rtl="1" eaLnBrk="1" latinLnBrk="0" hangingPunct="1"/>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algn="ctr" defTabSz="914400" rtl="1" eaLnBrk="1" latinLnBrk="0" hangingPunct="1"/>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tc rowSpan="3">
                  <a:txBody>
                    <a:bodyPr/>
                    <a:lstStyle/>
                    <a:p>
                      <a:pPr marL="0" algn="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חלונות בגרף לטובת נושאים על סדר היום. ברירת מחדל : (א) דבל"א</a:t>
                      </a:r>
                      <a:r>
                        <a:rPr lang="en-US" sz="1400" b="0" i="0" kern="1200" dirty="0">
                          <a:solidFill>
                            <a:schemeClr val="dk1"/>
                          </a:solidFill>
                          <a:latin typeface="David" panose="020E0502060401010101" pitchFamily="34" charset="-79"/>
                          <a:ea typeface="+mn-ea"/>
                          <a:cs typeface="David" panose="020E0502060401010101" pitchFamily="34" charset="-79"/>
                        </a:rPr>
                        <a:t>;</a:t>
                      </a:r>
                      <a:r>
                        <a:rPr lang="he-IL" sz="1400" b="0" i="0" kern="1200" dirty="0">
                          <a:solidFill>
                            <a:schemeClr val="dk1"/>
                          </a:solidFill>
                          <a:latin typeface="David" panose="020E0502060401010101" pitchFamily="34" charset="-79"/>
                          <a:ea typeface="+mn-ea"/>
                          <a:cs typeface="David" panose="020E0502060401010101" pitchFamily="34" charset="-79"/>
                        </a:rPr>
                        <a:t> (ב) תקשורת</a:t>
                      </a:r>
                      <a:r>
                        <a:rPr lang="en-US" sz="1400" b="0" i="0" kern="1200" dirty="0">
                          <a:solidFill>
                            <a:schemeClr val="dk1"/>
                          </a:solidFill>
                          <a:latin typeface="David" panose="020E0502060401010101" pitchFamily="34" charset="-79"/>
                          <a:ea typeface="+mn-ea"/>
                          <a:cs typeface="David" panose="020E0502060401010101" pitchFamily="34" charset="-79"/>
                        </a:rPr>
                        <a:t>;</a:t>
                      </a:r>
                      <a:r>
                        <a:rPr lang="he-IL" sz="1400" b="0" i="0" kern="1200" dirty="0">
                          <a:solidFill>
                            <a:schemeClr val="dk1"/>
                          </a:solidFill>
                          <a:latin typeface="David" panose="020E0502060401010101" pitchFamily="34" charset="-79"/>
                          <a:ea typeface="+mn-ea"/>
                          <a:cs typeface="David" panose="020E0502060401010101" pitchFamily="34" charset="-79"/>
                        </a:rPr>
                        <a:t> (ג) דמוקרטיה </a:t>
                      </a:r>
                      <a:br>
                        <a:rPr lang="en-US" sz="1400" b="0" i="0" kern="1200" dirty="0">
                          <a:solidFill>
                            <a:schemeClr val="dk1"/>
                          </a:solidFill>
                          <a:latin typeface="David" panose="020E0502060401010101" pitchFamily="34" charset="-79"/>
                          <a:ea typeface="+mn-ea"/>
                          <a:cs typeface="David" panose="020E0502060401010101" pitchFamily="34" charset="-79"/>
                        </a:rPr>
                      </a:br>
                      <a:r>
                        <a:rPr lang="he-IL" sz="1400" b="0" i="0" kern="1200" dirty="0">
                          <a:solidFill>
                            <a:schemeClr val="dk1"/>
                          </a:solidFill>
                          <a:latin typeface="David" panose="020E0502060401010101" pitchFamily="34" charset="-79"/>
                          <a:ea typeface="+mn-ea"/>
                          <a:cs typeface="David" panose="020E0502060401010101" pitchFamily="34" charset="-79"/>
                        </a:rPr>
                        <a:t>* בחינת הכנסת ימי עיון לתוך קורסים</a:t>
                      </a:r>
                    </a:p>
                  </a:txBody>
                  <a:tcPr marL="36000" marR="36000" marT="36000" marB="36000" anchor="ctr"/>
                </a:tc>
                <a:extLst>
                  <a:ext uri="{0D108BD9-81ED-4DB2-BD59-A6C34878D82A}">
                    <a16:rowId xmlns:a16="http://schemas.microsoft.com/office/drawing/2014/main" val="2080687390"/>
                  </a:ext>
                </a:extLst>
              </a:tr>
              <a:tr h="272362">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1400" b="0" i="0" kern="1200" dirty="0">
                          <a:solidFill>
                            <a:schemeClr val="dk1"/>
                          </a:solidFill>
                          <a:latin typeface="David" panose="020E0502060401010101" pitchFamily="34" charset="-79"/>
                          <a:ea typeface="+mn-ea"/>
                          <a:cs typeface="David" panose="020E0502060401010101" pitchFamily="34" charset="-79"/>
                        </a:rPr>
                        <a:t>-</a:t>
                      </a:r>
                    </a:p>
                  </a:txBody>
                  <a:tcPr marL="36000" marR="36000" marT="36000" marB="36000" anchor="ct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400" b="0" i="0" kern="1200" dirty="0">
                          <a:solidFill>
                            <a:srgbClr val="FF0000"/>
                          </a:solidFill>
                          <a:latin typeface="David" panose="020E0502060401010101" pitchFamily="34" charset="-79"/>
                          <a:ea typeface="+mn-ea"/>
                          <a:cs typeface="David" panose="020E0502060401010101" pitchFamily="34" charset="-79"/>
                        </a:rPr>
                        <a:t>יום עיון- דבל"א</a:t>
                      </a:r>
                    </a:p>
                  </a:txBody>
                  <a:tcPr marL="36000" marR="36000" marT="36000" marB="36000" anchor="ct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lang="he-IL" sz="1400" b="0" i="0" kern="1200" dirty="0">
                        <a:solidFill>
                          <a:srgbClr val="FF0000"/>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algn="ctr" defTabSz="914400" rtl="1" eaLnBrk="1" latinLnBrk="0" hangingPunct="1"/>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algn="ctr" defTabSz="914400" rtl="1" eaLnBrk="1" latinLnBrk="0" hangingPunct="1"/>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algn="ctr" defTabSz="914400" rtl="1" eaLnBrk="1" latinLnBrk="0" hangingPunct="1"/>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algn="ctr" defTabSz="914400" rtl="1" eaLnBrk="1" latinLnBrk="0" hangingPunct="1"/>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tc vMerge="1">
                  <a:txBody>
                    <a:bodyPr/>
                    <a:lstStyle/>
                    <a:p>
                      <a:pPr marL="0" algn="r" defTabSz="914400" rtl="1" eaLnBrk="1" latinLnBrk="0" hangingPunct="1"/>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extLst>
                  <a:ext uri="{0D108BD9-81ED-4DB2-BD59-A6C34878D82A}">
                    <a16:rowId xmlns:a16="http://schemas.microsoft.com/office/drawing/2014/main" val="3582297827"/>
                  </a:ext>
                </a:extLst>
              </a:tr>
              <a:tr h="338562">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1400" b="0" i="0" kern="1200" dirty="0">
                          <a:solidFill>
                            <a:schemeClr val="dk1"/>
                          </a:solidFill>
                          <a:latin typeface="David" panose="020E0502060401010101" pitchFamily="34" charset="-79"/>
                          <a:ea typeface="+mn-ea"/>
                          <a:cs typeface="David" panose="020E0502060401010101" pitchFamily="34" charset="-79"/>
                        </a:rPr>
                        <a:t>-</a:t>
                      </a:r>
                    </a:p>
                  </a:txBody>
                  <a:tcPr marL="36000" marR="36000" marT="36000" marB="36000" anchor="ct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400" b="0" i="0" kern="1200" dirty="0">
                          <a:solidFill>
                            <a:srgbClr val="FF0000"/>
                          </a:solidFill>
                          <a:latin typeface="David" panose="020E0502060401010101" pitchFamily="34" charset="-79"/>
                          <a:ea typeface="+mn-ea"/>
                          <a:cs typeface="David" panose="020E0502060401010101" pitchFamily="34" charset="-79"/>
                        </a:rPr>
                        <a:t>יום עיון- תקשורת</a:t>
                      </a:r>
                    </a:p>
                  </a:txBody>
                  <a:tcPr marL="36000" marR="36000" marT="36000" marB="36000" anchor="ct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lang="he-IL" sz="1400" b="0" i="0" kern="1200" dirty="0">
                        <a:solidFill>
                          <a:srgbClr val="FF0000"/>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algn="ctr" defTabSz="914400" rtl="1" eaLnBrk="1" latinLnBrk="0" hangingPunct="1"/>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algn="ctr" defTabSz="914400" rtl="1" eaLnBrk="1" latinLnBrk="0" hangingPunct="1"/>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algn="ctr" defTabSz="914400" rtl="1" eaLnBrk="1" latinLnBrk="0" hangingPunct="1"/>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algn="ctr" defTabSz="914400" rtl="1" eaLnBrk="1" latinLnBrk="0" hangingPunct="1"/>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tc vMerge="1">
                  <a:txBody>
                    <a:bodyPr/>
                    <a:lstStyle/>
                    <a:p>
                      <a:pPr marL="0" algn="r" defTabSz="914400" rtl="1" eaLnBrk="1" latinLnBrk="0" hangingPunct="1"/>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extLst>
                  <a:ext uri="{0D108BD9-81ED-4DB2-BD59-A6C34878D82A}">
                    <a16:rowId xmlns:a16="http://schemas.microsoft.com/office/drawing/2014/main" val="1957554683"/>
                  </a:ext>
                </a:extLst>
              </a:tr>
              <a:tr h="476003">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1400" b="0" i="0" kern="1200" dirty="0">
                          <a:solidFill>
                            <a:schemeClr val="dk1"/>
                          </a:solidFill>
                          <a:latin typeface="David" panose="020E0502060401010101" pitchFamily="34" charset="-79"/>
                          <a:ea typeface="+mn-ea"/>
                          <a:cs typeface="David" panose="020E0502060401010101" pitchFamily="34" charset="-79"/>
                        </a:rPr>
                        <a:t>-</a:t>
                      </a:r>
                    </a:p>
                  </a:txBody>
                  <a:tcPr marL="36000" marR="36000" marT="36000" marB="36000" anchor="ct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400" b="0" i="0" kern="1200" dirty="0">
                          <a:solidFill>
                            <a:schemeClr val="dk1"/>
                          </a:solidFill>
                          <a:latin typeface="David" panose="020E0502060401010101" pitchFamily="34" charset="-79"/>
                          <a:ea typeface="+mn-ea"/>
                          <a:cs typeface="David" panose="020E0502060401010101" pitchFamily="34" charset="-79"/>
                        </a:rPr>
                        <a:t>חו"ל מזרח (רוסיה כיום)</a:t>
                      </a:r>
                    </a:p>
                  </a:txBody>
                  <a:tcPr marL="36000" marR="36000" marT="36000" marB="36000" anchor="ct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1400" b="0" i="0" kern="1200" dirty="0">
                          <a:solidFill>
                            <a:srgbClr val="FF0000"/>
                          </a:solidFill>
                          <a:latin typeface="David" panose="020E0502060401010101" pitchFamily="34" charset="-79"/>
                          <a:ea typeface="+mn-ea"/>
                          <a:cs typeface="David" panose="020E0502060401010101" pitchFamily="34" charset="-79"/>
                        </a:rPr>
                        <a:t>3</a:t>
                      </a:r>
                    </a:p>
                  </a:txBody>
                  <a:tcPr marL="36000" marR="36000" marT="36000" marB="36000" anchor="ct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400" b="0" i="0" kern="1200" dirty="0">
                          <a:solidFill>
                            <a:srgbClr val="FF0000"/>
                          </a:solidFill>
                          <a:latin typeface="David" panose="020E0502060401010101" pitchFamily="34" charset="-79"/>
                          <a:ea typeface="+mn-ea"/>
                          <a:cs typeface="David" panose="020E0502060401010101" pitchFamily="34" charset="-79"/>
                        </a:rPr>
                        <a:t> (אקדום)</a:t>
                      </a:r>
                    </a:p>
                  </a:txBody>
                  <a:tcPr marL="36000" marR="36000" marT="36000" marB="36000" anchor="ct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1400" b="0" i="0" kern="1200" dirty="0">
                          <a:solidFill>
                            <a:srgbClr val="FF0000"/>
                          </a:solidFill>
                          <a:latin typeface="David" panose="020E0502060401010101" pitchFamily="34" charset="-79"/>
                          <a:ea typeface="+mn-ea"/>
                          <a:cs typeface="David" panose="020E0502060401010101" pitchFamily="34" charset="-79"/>
                        </a:rPr>
                        <a:t>+</a:t>
                      </a:r>
                    </a:p>
                  </a:txBody>
                  <a:tcPr marL="36000" marR="36000" marT="36000" marB="36000" anchor="ct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400" b="0" i="0" kern="1200" dirty="0">
                          <a:solidFill>
                            <a:srgbClr val="FF0000"/>
                          </a:solidFill>
                          <a:latin typeface="David" panose="020E0502060401010101" pitchFamily="34" charset="-79"/>
                          <a:ea typeface="+mn-ea"/>
                          <a:cs typeface="David" panose="020E0502060401010101" pitchFamily="34" charset="-79"/>
                        </a:rPr>
                        <a:t>חקירה וסיור</a:t>
                      </a:r>
                    </a:p>
                  </a:txBody>
                  <a:tcPr marL="36000" marR="36000" marT="36000" marB="36000" anchor="ctr"/>
                </a:tc>
                <a:tc>
                  <a:txBody>
                    <a:bodyPr/>
                    <a:lstStyle/>
                    <a:p>
                      <a:pPr marL="0" algn="ctr" defTabSz="914400" rtl="1" eaLnBrk="1" latinLnBrk="0" hangingPunct="1"/>
                      <a:endParaRPr lang="he-IL" sz="1400" b="0" i="0" kern="1200" dirty="0">
                        <a:solidFill>
                          <a:srgbClr val="FF0000"/>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algn="ctr" defTabSz="914400" rtl="1" eaLnBrk="1" latinLnBrk="0" hangingPunct="1"/>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algn="ctr" defTabSz="914400" rtl="1" eaLnBrk="1" latinLnBrk="0" hangingPunct="1"/>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algn="ctr" defTabSz="914400" rtl="1" eaLnBrk="1" latinLnBrk="0" hangingPunct="1"/>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400" b="0" i="0" kern="1200" dirty="0" err="1">
                          <a:solidFill>
                            <a:schemeClr val="dk1"/>
                          </a:solidFill>
                          <a:latin typeface="David" panose="020E0502060401010101" pitchFamily="34" charset="-79"/>
                          <a:ea typeface="+mn-ea"/>
                          <a:cs typeface="David" panose="020E0502060401010101" pitchFamily="34" charset="-79"/>
                        </a:rPr>
                        <a:t>אקדום</a:t>
                      </a:r>
                      <a:r>
                        <a:rPr lang="he-IL" sz="1400" b="0" i="0" kern="1200" dirty="0">
                          <a:solidFill>
                            <a:schemeClr val="dk1"/>
                          </a:solidFill>
                          <a:latin typeface="David" panose="020E0502060401010101" pitchFamily="34" charset="-79"/>
                          <a:ea typeface="+mn-ea"/>
                          <a:cs typeface="David" panose="020E0502060401010101" pitchFamily="34" charset="-79"/>
                        </a:rPr>
                        <a:t>, פיצול לאתרים (רוסיה, הודו, סין, דרום קוריאה וחקירה קבוצתית</a:t>
                      </a:r>
                    </a:p>
                  </a:txBody>
                  <a:tcPr marL="36000" marR="36000" marT="36000" marB="36000" anchor="ctr"/>
                </a:tc>
                <a:extLst>
                  <a:ext uri="{0D108BD9-81ED-4DB2-BD59-A6C34878D82A}">
                    <a16:rowId xmlns:a16="http://schemas.microsoft.com/office/drawing/2014/main" val="1425876102"/>
                  </a:ext>
                </a:extLst>
              </a:tr>
              <a:tr h="272362">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1400" b="0" i="0" kern="1200" dirty="0">
                          <a:solidFill>
                            <a:schemeClr val="dk1"/>
                          </a:solidFill>
                          <a:latin typeface="David" panose="020E0502060401010101" pitchFamily="34" charset="-79"/>
                          <a:ea typeface="+mn-ea"/>
                          <a:cs typeface="David" panose="020E0502060401010101" pitchFamily="34" charset="-79"/>
                        </a:rPr>
                        <a:t>-</a:t>
                      </a:r>
                    </a:p>
                  </a:txBody>
                  <a:tcPr marL="36000" marR="36000" marT="36000" marB="36000" anchor="ct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400" b="0" i="0" kern="1200" dirty="0">
                          <a:solidFill>
                            <a:srgbClr val="FF0000"/>
                          </a:solidFill>
                          <a:latin typeface="David" panose="020E0502060401010101" pitchFamily="34" charset="-79"/>
                          <a:ea typeface="+mn-ea"/>
                          <a:cs typeface="David" panose="020E0502060401010101" pitchFamily="34" charset="-79"/>
                        </a:rPr>
                        <a:t>ימי עיון סין</a:t>
                      </a:r>
                    </a:p>
                  </a:txBody>
                  <a:tcPr marL="36000" marR="36000" marT="36000" marB="36000" anchor="ct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lang="he-IL" sz="1400" b="0" i="0" kern="1200" dirty="0">
                        <a:solidFill>
                          <a:srgbClr val="FF0000"/>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algn="ctr" defTabSz="914400" rtl="1" eaLnBrk="1" latinLnBrk="0" hangingPunct="1"/>
                      <a:r>
                        <a:rPr lang="he-IL" sz="1400" b="0" i="0" kern="1200" dirty="0">
                          <a:solidFill>
                            <a:srgbClr val="FF0000"/>
                          </a:solidFill>
                          <a:latin typeface="David" panose="020E0502060401010101" pitchFamily="34" charset="-79"/>
                          <a:ea typeface="+mn-ea"/>
                          <a:cs typeface="David" panose="020E0502060401010101" pitchFamily="34" charset="-79"/>
                        </a:rPr>
                        <a:t>8</a:t>
                      </a:r>
                    </a:p>
                  </a:txBody>
                  <a:tcPr marL="36000" marR="36000" marT="36000" marB="36000" anchor="ctr"/>
                </a:tc>
                <a:tc>
                  <a:txBody>
                    <a:bodyPr/>
                    <a:lstStyle/>
                    <a:p>
                      <a:pPr marL="0" algn="ctr" defTabSz="914400" rtl="1" eaLnBrk="1" latinLnBrk="0" hangingPunct="1"/>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algn="ctr" defTabSz="914400" rtl="1" eaLnBrk="1" latinLnBrk="0" hangingPunct="1"/>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algn="ctr" defTabSz="914400" rtl="1" eaLnBrk="1" latinLnBrk="0" hangingPunct="1"/>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algn="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המשכים יעברו  לסיור חו"ל מזרח</a:t>
                      </a:r>
                    </a:p>
                  </a:txBody>
                  <a:tcPr marL="36000" marR="36000" marT="36000" marB="36000" anchor="ctr"/>
                </a:tc>
                <a:extLst>
                  <a:ext uri="{0D108BD9-81ED-4DB2-BD59-A6C34878D82A}">
                    <a16:rowId xmlns:a16="http://schemas.microsoft.com/office/drawing/2014/main" val="1018794366"/>
                  </a:ext>
                </a:extLst>
              </a:tr>
              <a:tr h="272362">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1400" b="0" i="0" kern="1200" dirty="0">
                          <a:solidFill>
                            <a:schemeClr val="dk1"/>
                          </a:solidFill>
                          <a:latin typeface="David" panose="020E0502060401010101" pitchFamily="34" charset="-79"/>
                          <a:ea typeface="+mn-ea"/>
                          <a:cs typeface="David" panose="020E0502060401010101" pitchFamily="34" charset="-79"/>
                        </a:rPr>
                        <a:t>-</a:t>
                      </a:r>
                    </a:p>
                  </a:txBody>
                  <a:tcPr marL="36000" marR="36000" marT="36000" marB="36000" anchor="ct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400" b="0" i="0" kern="1200" dirty="0">
                          <a:solidFill>
                            <a:schemeClr val="dk1"/>
                          </a:solidFill>
                          <a:latin typeface="David" panose="020E0502060401010101" pitchFamily="34" charset="-79"/>
                          <a:ea typeface="+mn-ea"/>
                          <a:cs typeface="David" panose="020E0502060401010101" pitchFamily="34" charset="-79"/>
                        </a:rPr>
                        <a:t>חו"ל- א"א ונאט"ו, ירדן</a:t>
                      </a:r>
                    </a:p>
                  </a:txBody>
                  <a:tcPr marL="36000" marR="36000" marT="36000" marB="36000" anchor="ct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lang="he-IL" sz="1400" b="0" i="0" kern="1200" dirty="0">
                        <a:solidFill>
                          <a:srgbClr val="FF0000"/>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algn="ctr" defTabSz="914400" rtl="1" eaLnBrk="1" latinLnBrk="0" hangingPunct="1"/>
                      <a:r>
                        <a:rPr lang="he-IL" sz="1400" b="0" i="0" kern="1200" dirty="0">
                          <a:solidFill>
                            <a:srgbClr val="FF0000"/>
                          </a:solidFill>
                          <a:latin typeface="David" panose="020E0502060401010101" pitchFamily="34" charset="-79"/>
                          <a:ea typeface="+mn-ea"/>
                          <a:cs typeface="David" panose="020E0502060401010101" pitchFamily="34" charset="-79"/>
                        </a:rPr>
                        <a:t>?</a:t>
                      </a:r>
                    </a:p>
                  </a:txBody>
                  <a:tcPr marL="36000" marR="36000" marT="36000" marB="36000" anchor="ctr"/>
                </a:tc>
                <a:tc>
                  <a:txBody>
                    <a:bodyPr/>
                    <a:lstStyle/>
                    <a:p>
                      <a:pPr marL="0" algn="ctr" defTabSz="914400" rtl="1" eaLnBrk="1" latinLnBrk="0" hangingPunct="1"/>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algn="ctr" defTabSz="914400" rtl="1" eaLnBrk="1" latinLnBrk="0" hangingPunct="1"/>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algn="ctr" defTabSz="914400" rtl="1" eaLnBrk="1" latinLnBrk="0" hangingPunct="1"/>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algn="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ללא שינוי, ירדן- קיצור ליום?</a:t>
                      </a:r>
                    </a:p>
                  </a:txBody>
                  <a:tcPr marL="36000" marR="36000" marT="36000" marB="36000" anchor="ctr"/>
                </a:tc>
                <a:extLst>
                  <a:ext uri="{0D108BD9-81ED-4DB2-BD59-A6C34878D82A}">
                    <a16:rowId xmlns:a16="http://schemas.microsoft.com/office/drawing/2014/main" val="1311034211"/>
                  </a:ext>
                </a:extLst>
              </a:tr>
              <a:tr h="272362">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1400" b="0" i="0" kern="1200" dirty="0">
                          <a:solidFill>
                            <a:schemeClr val="dk1"/>
                          </a:solidFill>
                          <a:latin typeface="David" panose="020E0502060401010101" pitchFamily="34" charset="-79"/>
                          <a:ea typeface="+mn-ea"/>
                          <a:cs typeface="David" panose="020E0502060401010101" pitchFamily="34" charset="-79"/>
                        </a:rPr>
                        <a:t>-</a:t>
                      </a:r>
                    </a:p>
                  </a:txBody>
                  <a:tcPr marL="36000" marR="36000" marT="36000" marB="36000" anchor="ct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400" b="0" i="0" kern="1200" dirty="0">
                          <a:solidFill>
                            <a:schemeClr val="dk1"/>
                          </a:solidFill>
                          <a:latin typeface="David" panose="020E0502060401010101" pitchFamily="34" charset="-79"/>
                          <a:ea typeface="+mn-ea"/>
                          <a:cs typeface="David" panose="020E0502060401010101" pitchFamily="34" charset="-79"/>
                        </a:rPr>
                        <a:t>פגרה בין עונות</a:t>
                      </a:r>
                    </a:p>
                  </a:txBody>
                  <a:tcPr marL="36000" marR="36000" marT="36000" marB="36000" anchor="ct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lang="he-IL" sz="1400" b="0" i="0" kern="1200" dirty="0">
                        <a:solidFill>
                          <a:srgbClr val="FF0000"/>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algn="ctr" defTabSz="914400" rtl="1" eaLnBrk="1" latinLnBrk="0" hangingPunct="1"/>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algn="ctr" defTabSz="914400" rtl="1" eaLnBrk="1" latinLnBrk="0" hangingPunct="1"/>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algn="ctr" defTabSz="914400" rtl="1" eaLnBrk="1" latinLnBrk="0" hangingPunct="1"/>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algn="ctr" defTabSz="914400" rtl="1" eaLnBrk="1" latinLnBrk="0" hangingPunct="1"/>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algn="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9 ימים ללא שינוי (תלוי מבנה שבוע)</a:t>
                      </a:r>
                    </a:p>
                  </a:txBody>
                  <a:tcPr marL="36000" marR="36000" marT="36000" marB="36000" anchor="ctr"/>
                </a:tc>
                <a:extLst>
                  <a:ext uri="{0D108BD9-81ED-4DB2-BD59-A6C34878D82A}">
                    <a16:rowId xmlns:a16="http://schemas.microsoft.com/office/drawing/2014/main" val="4286505127"/>
                  </a:ext>
                </a:extLst>
              </a:tr>
            </a:tbl>
          </a:graphicData>
        </a:graphic>
      </p:graphicFrame>
    </p:spTree>
    <p:extLst>
      <p:ext uri="{BB962C8B-B14F-4D97-AF65-F5344CB8AC3E}">
        <p14:creationId xmlns:p14="http://schemas.microsoft.com/office/powerpoint/2010/main" val="277051962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idx="4294967295"/>
          </p:nvPr>
        </p:nvSpPr>
        <p:spPr>
          <a:xfrm>
            <a:off x="877528" y="186327"/>
            <a:ext cx="10515600" cy="1325563"/>
          </a:xfrm>
        </p:spPr>
        <p:txBody>
          <a:bodyPr>
            <a:normAutofit/>
          </a:bodyPr>
          <a:lstStyle/>
          <a:p>
            <a:pPr algn="ctr"/>
            <a:r>
              <a:rPr lang="he-IL"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חלוקת אחריות בסגל</a:t>
            </a:r>
            <a:endParaRPr lang="he-IL" sz="36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4" name="טבלה 3"/>
          <p:cNvGraphicFramePr>
            <a:graphicFrameLocks noGrp="1"/>
          </p:cNvGraphicFramePr>
          <p:nvPr>
            <p:extLst>
              <p:ext uri="{D42A27DB-BD31-4B8C-83A1-F6EECF244321}">
                <p14:modId xmlns:p14="http://schemas.microsoft.com/office/powerpoint/2010/main" val="3854058205"/>
              </p:ext>
            </p:extLst>
          </p:nvPr>
        </p:nvGraphicFramePr>
        <p:xfrm>
          <a:off x="268160" y="1333944"/>
          <a:ext cx="11736002" cy="3965040"/>
        </p:xfrm>
        <a:graphic>
          <a:graphicData uri="http://schemas.openxmlformats.org/drawingml/2006/table">
            <a:tbl>
              <a:tblPr rtl="1" firstRow="1" bandRow="1">
                <a:tableStyleId>{5C22544A-7EE6-4342-B048-85BDC9FD1C3A}</a:tableStyleId>
              </a:tblPr>
              <a:tblGrid>
                <a:gridCol w="1009746">
                  <a:extLst>
                    <a:ext uri="{9D8B030D-6E8A-4147-A177-3AD203B41FA5}">
                      <a16:colId xmlns:a16="http://schemas.microsoft.com/office/drawing/2014/main" val="808132443"/>
                    </a:ext>
                  </a:extLst>
                </a:gridCol>
                <a:gridCol w="1340782">
                  <a:extLst>
                    <a:ext uri="{9D8B030D-6E8A-4147-A177-3AD203B41FA5}">
                      <a16:colId xmlns:a16="http://schemas.microsoft.com/office/drawing/2014/main" val="148728278"/>
                    </a:ext>
                  </a:extLst>
                </a:gridCol>
                <a:gridCol w="1340782">
                  <a:extLst>
                    <a:ext uri="{9D8B030D-6E8A-4147-A177-3AD203B41FA5}">
                      <a16:colId xmlns:a16="http://schemas.microsoft.com/office/drawing/2014/main" val="4088894057"/>
                    </a:ext>
                  </a:extLst>
                </a:gridCol>
                <a:gridCol w="1340782">
                  <a:extLst>
                    <a:ext uri="{9D8B030D-6E8A-4147-A177-3AD203B41FA5}">
                      <a16:colId xmlns:a16="http://schemas.microsoft.com/office/drawing/2014/main" val="3209187420"/>
                    </a:ext>
                  </a:extLst>
                </a:gridCol>
                <a:gridCol w="1340782">
                  <a:extLst>
                    <a:ext uri="{9D8B030D-6E8A-4147-A177-3AD203B41FA5}">
                      <a16:colId xmlns:a16="http://schemas.microsoft.com/office/drawing/2014/main" val="1230124705"/>
                    </a:ext>
                  </a:extLst>
                </a:gridCol>
                <a:gridCol w="1340782">
                  <a:extLst>
                    <a:ext uri="{9D8B030D-6E8A-4147-A177-3AD203B41FA5}">
                      <a16:colId xmlns:a16="http://schemas.microsoft.com/office/drawing/2014/main" val="1478752028"/>
                    </a:ext>
                  </a:extLst>
                </a:gridCol>
                <a:gridCol w="1340782">
                  <a:extLst>
                    <a:ext uri="{9D8B030D-6E8A-4147-A177-3AD203B41FA5}">
                      <a16:colId xmlns:a16="http://schemas.microsoft.com/office/drawing/2014/main" val="1683706432"/>
                    </a:ext>
                  </a:extLst>
                </a:gridCol>
                <a:gridCol w="1340782">
                  <a:extLst>
                    <a:ext uri="{9D8B030D-6E8A-4147-A177-3AD203B41FA5}">
                      <a16:colId xmlns:a16="http://schemas.microsoft.com/office/drawing/2014/main" val="610327550"/>
                    </a:ext>
                  </a:extLst>
                </a:gridCol>
                <a:gridCol w="1340782">
                  <a:extLst>
                    <a:ext uri="{9D8B030D-6E8A-4147-A177-3AD203B41FA5}">
                      <a16:colId xmlns:a16="http://schemas.microsoft.com/office/drawing/2014/main" val="2641916249"/>
                    </a:ext>
                  </a:extLst>
                </a:gridCol>
              </a:tblGrid>
              <a:tr h="395215">
                <a:tc>
                  <a:txBody>
                    <a:bodyPr/>
                    <a:lstStyle/>
                    <a:p>
                      <a:pPr algn="ctr" rtl="1"/>
                      <a:r>
                        <a:rPr lang="he-IL" sz="1600" b="1" i="0"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t>סגל</a:t>
                      </a:r>
                      <a:r>
                        <a:rPr lang="en-US" sz="1600" b="1" i="0"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t>/</a:t>
                      </a:r>
                      <a:br>
                        <a:rPr lang="en-US" sz="1600" b="1" i="0"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br>
                      <a:r>
                        <a:rPr lang="he-IL" sz="1600" b="1" i="0"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t>אחריות</a:t>
                      </a:r>
                      <a:endParaRPr lang="he-IL" sz="1200" b="1" i="0" kern="1200" dirty="0">
                        <a:solidFill>
                          <a:schemeClr val="lt1"/>
                        </a:solidFill>
                        <a:effectLst>
                          <a:outerShdw blurRad="38100" dist="38100" dir="2700000" algn="tl">
                            <a:srgbClr val="000000">
                              <a:alpha val="43137"/>
                            </a:srgbClr>
                          </a:outerShdw>
                        </a:effectLst>
                        <a:latin typeface="David" panose="020E0502060401010101" pitchFamily="34" charset="-79"/>
                        <a:ea typeface="+mn-ea"/>
                        <a:cs typeface="David" panose="020E0502060401010101" pitchFamily="34" charset="-79"/>
                      </a:endParaRPr>
                    </a:p>
                  </a:txBody>
                  <a:tcPr anchor="ctr"/>
                </a:tc>
                <a:tc>
                  <a:txBody>
                    <a:bodyPr/>
                    <a:lstStyle/>
                    <a:p>
                      <a:pPr algn="ctr" rtl="1"/>
                      <a:r>
                        <a:rPr lang="he-IL" sz="1600" b="0" i="0" kern="1200" dirty="0">
                          <a:solidFill>
                            <a:schemeClr val="lt1"/>
                          </a:solidFill>
                          <a:effectLst/>
                          <a:latin typeface="David" panose="020E0502060401010101" pitchFamily="34" charset="-79"/>
                          <a:ea typeface="+mn-ea"/>
                          <a:cs typeface="David" panose="020E0502060401010101" pitchFamily="34" charset="-79"/>
                        </a:rPr>
                        <a:t>אלי </a:t>
                      </a:r>
                      <a:br>
                        <a:rPr lang="en-US" sz="1600" b="0" i="0" kern="1200" dirty="0">
                          <a:solidFill>
                            <a:schemeClr val="lt1"/>
                          </a:solidFill>
                          <a:effectLst/>
                          <a:latin typeface="David" panose="020E0502060401010101" pitchFamily="34" charset="-79"/>
                          <a:ea typeface="+mn-ea"/>
                          <a:cs typeface="David" panose="020E0502060401010101" pitchFamily="34" charset="-79"/>
                        </a:rPr>
                      </a:br>
                      <a:r>
                        <a:rPr lang="he-IL" sz="1400" b="0" i="0" kern="1200" dirty="0">
                          <a:solidFill>
                            <a:schemeClr val="lt1"/>
                          </a:solidFill>
                          <a:effectLst/>
                          <a:latin typeface="David" panose="020E0502060401010101" pitchFamily="34" charset="-79"/>
                          <a:ea typeface="+mn-ea"/>
                          <a:cs typeface="David" panose="020E0502060401010101" pitchFamily="34" charset="-79"/>
                        </a:rPr>
                        <a:t>מדריך</a:t>
                      </a:r>
                    </a:p>
                  </a:txBody>
                  <a:tcPr anchor="ctr"/>
                </a:tc>
                <a:tc>
                  <a:txBody>
                    <a:bodyPr/>
                    <a:lstStyle/>
                    <a:p>
                      <a:pPr algn="ctr" rtl="1"/>
                      <a:r>
                        <a:rPr lang="he-IL" sz="1600" b="0" i="0" kern="1200" dirty="0">
                          <a:solidFill>
                            <a:schemeClr val="lt1"/>
                          </a:solidFill>
                          <a:effectLst/>
                          <a:latin typeface="David" panose="020E0502060401010101" pitchFamily="34" charset="-79"/>
                          <a:ea typeface="+mn-ea"/>
                          <a:cs typeface="David" panose="020E0502060401010101" pitchFamily="34" charset="-79"/>
                        </a:rPr>
                        <a:t>משה </a:t>
                      </a:r>
                      <a:br>
                        <a:rPr lang="en-US" sz="1600" b="0" i="0" kern="1200" dirty="0">
                          <a:solidFill>
                            <a:schemeClr val="lt1"/>
                          </a:solidFill>
                          <a:effectLst/>
                          <a:latin typeface="David" panose="020E0502060401010101" pitchFamily="34" charset="-79"/>
                          <a:ea typeface="+mn-ea"/>
                          <a:cs typeface="David" panose="020E0502060401010101" pitchFamily="34" charset="-79"/>
                        </a:rPr>
                      </a:br>
                      <a:r>
                        <a:rPr lang="he-IL" sz="1400" b="0" i="0" kern="1200" dirty="0">
                          <a:solidFill>
                            <a:schemeClr val="lt1"/>
                          </a:solidFill>
                          <a:effectLst/>
                          <a:latin typeface="David" panose="020E0502060401010101" pitchFamily="34" charset="-79"/>
                          <a:ea typeface="+mn-ea"/>
                          <a:cs typeface="David" panose="020E0502060401010101" pitchFamily="34" charset="-79"/>
                        </a:rPr>
                        <a:t>מדריך</a:t>
                      </a:r>
                      <a:endParaRPr lang="he-IL" sz="1600" b="0" i="0" kern="1200" dirty="0">
                        <a:solidFill>
                          <a:schemeClr val="lt1"/>
                        </a:solidFill>
                        <a:effectLst/>
                        <a:latin typeface="David" panose="020E0502060401010101" pitchFamily="34" charset="-79"/>
                        <a:ea typeface="+mn-ea"/>
                        <a:cs typeface="David" panose="020E0502060401010101" pitchFamily="34" charset="-79"/>
                      </a:endParaRPr>
                    </a:p>
                  </a:txBody>
                  <a:tcPr anchor="ctr"/>
                </a:tc>
                <a:tc>
                  <a:txBody>
                    <a:bodyPr/>
                    <a:lstStyle/>
                    <a:p>
                      <a:pPr algn="ctr" rtl="1"/>
                      <a:r>
                        <a:rPr lang="he-IL" sz="1600" b="0" i="0" kern="1200" dirty="0">
                          <a:solidFill>
                            <a:schemeClr val="lt1"/>
                          </a:solidFill>
                          <a:effectLst/>
                          <a:latin typeface="David" panose="020E0502060401010101" pitchFamily="34" charset="-79"/>
                          <a:ea typeface="+mn-ea"/>
                          <a:cs typeface="David" panose="020E0502060401010101" pitchFamily="34" charset="-79"/>
                        </a:rPr>
                        <a:t>שמוליק</a:t>
                      </a:r>
                      <a:br>
                        <a:rPr lang="en-US" sz="1600" b="0" i="0" kern="1200" dirty="0">
                          <a:solidFill>
                            <a:schemeClr val="lt1"/>
                          </a:solidFill>
                          <a:effectLst/>
                          <a:latin typeface="David" panose="020E0502060401010101" pitchFamily="34" charset="-79"/>
                          <a:ea typeface="+mn-ea"/>
                          <a:cs typeface="David" panose="020E0502060401010101" pitchFamily="34" charset="-79"/>
                        </a:rPr>
                      </a:br>
                      <a:r>
                        <a:rPr lang="he-IL" sz="1400" b="0" i="0" kern="1200" dirty="0">
                          <a:solidFill>
                            <a:schemeClr val="lt1"/>
                          </a:solidFill>
                          <a:effectLst/>
                          <a:latin typeface="David" panose="020E0502060401010101" pitchFamily="34" charset="-79"/>
                          <a:ea typeface="+mn-ea"/>
                          <a:cs typeface="David" panose="020E0502060401010101" pitchFamily="34" charset="-79"/>
                        </a:rPr>
                        <a:t>מדריך</a:t>
                      </a:r>
                    </a:p>
                  </a:txBody>
                  <a:tcPr anchor="ctr"/>
                </a:tc>
                <a:tc>
                  <a:txBody>
                    <a:bodyPr/>
                    <a:lstStyle/>
                    <a:p>
                      <a:pPr algn="ctr" rtl="1"/>
                      <a:r>
                        <a:rPr lang="he-IL" sz="1600" b="0" i="0" kern="1200" dirty="0">
                          <a:solidFill>
                            <a:schemeClr val="lt1"/>
                          </a:solidFill>
                          <a:effectLst/>
                          <a:latin typeface="David" panose="020E0502060401010101" pitchFamily="34" charset="-79"/>
                          <a:ea typeface="+mn-ea"/>
                          <a:cs typeface="David" panose="020E0502060401010101" pitchFamily="34" charset="-79"/>
                        </a:rPr>
                        <a:t>עודד</a:t>
                      </a:r>
                      <a:br>
                        <a:rPr lang="en-US" sz="1600" b="0" i="0" kern="1200" dirty="0">
                          <a:solidFill>
                            <a:schemeClr val="lt1"/>
                          </a:solidFill>
                          <a:effectLst/>
                          <a:latin typeface="David" panose="020E0502060401010101" pitchFamily="34" charset="-79"/>
                          <a:ea typeface="+mn-ea"/>
                          <a:cs typeface="David" panose="020E0502060401010101" pitchFamily="34" charset="-79"/>
                        </a:rPr>
                      </a:br>
                      <a:r>
                        <a:rPr lang="he-IL" sz="1400" b="0" i="0" kern="1200" dirty="0">
                          <a:solidFill>
                            <a:schemeClr val="lt1"/>
                          </a:solidFill>
                          <a:effectLst/>
                          <a:latin typeface="David" panose="020E0502060401010101" pitchFamily="34" charset="-79"/>
                          <a:ea typeface="+mn-ea"/>
                          <a:cs typeface="David" panose="020E0502060401010101" pitchFamily="34" charset="-79"/>
                        </a:rPr>
                        <a:t>מדריך</a:t>
                      </a:r>
                    </a:p>
                  </a:txBody>
                  <a:tcPr anchor="ctr"/>
                </a:tc>
                <a:tc>
                  <a:txBody>
                    <a:bodyPr/>
                    <a:lstStyle/>
                    <a:p>
                      <a:pPr algn="ctr" rtl="1"/>
                      <a:r>
                        <a:rPr lang="he-IL" sz="1600" b="0" i="0" kern="1200" dirty="0">
                          <a:solidFill>
                            <a:schemeClr val="lt1"/>
                          </a:solidFill>
                          <a:effectLst/>
                          <a:latin typeface="David" panose="020E0502060401010101" pitchFamily="34" charset="-79"/>
                          <a:ea typeface="+mn-ea"/>
                          <a:cs typeface="David" panose="020E0502060401010101" pitchFamily="34" charset="-79"/>
                        </a:rPr>
                        <a:t>חיים </a:t>
                      </a:r>
                      <a:br>
                        <a:rPr lang="en-US" sz="1600" b="0" i="0" kern="1200" dirty="0">
                          <a:solidFill>
                            <a:schemeClr val="lt1"/>
                          </a:solidFill>
                          <a:effectLst/>
                          <a:latin typeface="David" panose="020E0502060401010101" pitchFamily="34" charset="-79"/>
                          <a:ea typeface="+mn-ea"/>
                          <a:cs typeface="David" panose="020E0502060401010101" pitchFamily="34" charset="-79"/>
                        </a:rPr>
                      </a:br>
                      <a:r>
                        <a:rPr lang="he-IL" sz="1600" b="0" i="0" kern="1200" dirty="0">
                          <a:solidFill>
                            <a:schemeClr val="lt1"/>
                          </a:solidFill>
                          <a:effectLst/>
                          <a:latin typeface="David" panose="020E0502060401010101" pitchFamily="34" charset="-79"/>
                          <a:ea typeface="+mn-ea"/>
                          <a:cs typeface="David" panose="020E0502060401010101" pitchFamily="34" charset="-79"/>
                        </a:rPr>
                        <a:t>מדריך מומחה</a:t>
                      </a:r>
                    </a:p>
                  </a:txBody>
                  <a:tcPr anchor="ctr"/>
                </a:tc>
                <a:tc>
                  <a:txBody>
                    <a:bodyPr/>
                    <a:lstStyle/>
                    <a:p>
                      <a:pPr algn="ctr" rtl="1"/>
                      <a:r>
                        <a:rPr lang="he-IL" sz="1600" b="0" i="0" kern="1200" dirty="0">
                          <a:solidFill>
                            <a:schemeClr val="lt1"/>
                          </a:solidFill>
                          <a:effectLst/>
                          <a:latin typeface="David" panose="020E0502060401010101" pitchFamily="34" charset="-79"/>
                          <a:ea typeface="+mn-ea"/>
                          <a:cs typeface="David" panose="020E0502060401010101" pitchFamily="34" charset="-79"/>
                        </a:rPr>
                        <a:t>ענת </a:t>
                      </a:r>
                      <a:br>
                        <a:rPr lang="en-US" sz="1600" b="0" i="0" kern="1200" dirty="0">
                          <a:solidFill>
                            <a:schemeClr val="lt1"/>
                          </a:solidFill>
                          <a:effectLst/>
                          <a:latin typeface="David" panose="020E0502060401010101" pitchFamily="34" charset="-79"/>
                          <a:ea typeface="+mn-ea"/>
                          <a:cs typeface="David" panose="020E0502060401010101" pitchFamily="34" charset="-79"/>
                        </a:rPr>
                      </a:br>
                      <a:r>
                        <a:rPr lang="he-IL" sz="1400" b="0" i="0" kern="1200" dirty="0">
                          <a:solidFill>
                            <a:schemeClr val="lt1"/>
                          </a:solidFill>
                          <a:effectLst/>
                          <a:latin typeface="David" panose="020E0502060401010101" pitchFamily="34" charset="-79"/>
                          <a:ea typeface="+mn-ea"/>
                          <a:cs typeface="David" panose="020E0502060401010101" pitchFamily="34" charset="-79"/>
                        </a:rPr>
                        <a:t>מדריכה אקדמית</a:t>
                      </a:r>
                      <a:endParaRPr lang="he-IL" sz="1600" b="0" i="0" kern="1200" dirty="0">
                        <a:solidFill>
                          <a:schemeClr val="lt1"/>
                        </a:solidFill>
                        <a:effectLst/>
                        <a:latin typeface="David" panose="020E0502060401010101" pitchFamily="34" charset="-79"/>
                        <a:ea typeface="+mn-ea"/>
                        <a:cs typeface="David" panose="020E0502060401010101" pitchFamily="34" charset="-79"/>
                      </a:endParaRPr>
                    </a:p>
                  </a:txBody>
                  <a:tcPr anchor="ctr"/>
                </a:tc>
                <a:tc>
                  <a:txBody>
                    <a:bodyPr/>
                    <a:lstStyle/>
                    <a:p>
                      <a:pPr algn="ctr" rtl="1"/>
                      <a:r>
                        <a:rPr lang="he-IL" sz="1600" b="0" i="0" kern="1200" dirty="0">
                          <a:solidFill>
                            <a:schemeClr val="lt1"/>
                          </a:solidFill>
                          <a:effectLst/>
                          <a:latin typeface="David" panose="020E0502060401010101" pitchFamily="34" charset="-79"/>
                          <a:ea typeface="+mn-ea"/>
                          <a:cs typeface="David" panose="020E0502060401010101" pitchFamily="34" charset="-79"/>
                        </a:rPr>
                        <a:t>מתן </a:t>
                      </a:r>
                      <a:br>
                        <a:rPr lang="en-US" sz="1600" b="0" i="0" kern="1200" dirty="0">
                          <a:solidFill>
                            <a:schemeClr val="lt1"/>
                          </a:solidFill>
                          <a:effectLst/>
                          <a:latin typeface="David" panose="020E0502060401010101" pitchFamily="34" charset="-79"/>
                          <a:ea typeface="+mn-ea"/>
                          <a:cs typeface="David" panose="020E0502060401010101" pitchFamily="34" charset="-79"/>
                        </a:rPr>
                      </a:br>
                      <a:r>
                        <a:rPr lang="he-IL" sz="1400" b="0" i="0" kern="1200" dirty="0" err="1">
                          <a:solidFill>
                            <a:schemeClr val="lt1"/>
                          </a:solidFill>
                          <a:effectLst/>
                          <a:latin typeface="David" panose="020E0502060401010101" pitchFamily="34" charset="-79"/>
                          <a:ea typeface="+mn-ea"/>
                          <a:cs typeface="David" panose="020E0502060401010101" pitchFamily="34" charset="-79"/>
                        </a:rPr>
                        <a:t>רע"ן</a:t>
                      </a:r>
                      <a:r>
                        <a:rPr lang="he-IL" sz="1400" b="0" i="0" kern="1200" dirty="0">
                          <a:solidFill>
                            <a:schemeClr val="lt1"/>
                          </a:solidFill>
                          <a:effectLst/>
                          <a:latin typeface="David" panose="020E0502060401010101" pitchFamily="34" charset="-79"/>
                          <a:ea typeface="+mn-ea"/>
                          <a:cs typeface="David" panose="020E0502060401010101" pitchFamily="34" charset="-79"/>
                        </a:rPr>
                        <a:t> הדרכה</a:t>
                      </a:r>
                      <a:endParaRPr lang="he-IL" sz="1600" b="0" i="0" kern="1200" dirty="0">
                        <a:solidFill>
                          <a:schemeClr val="lt1"/>
                        </a:solidFill>
                        <a:effectLst/>
                        <a:latin typeface="David" panose="020E0502060401010101" pitchFamily="34" charset="-79"/>
                        <a:ea typeface="+mn-ea"/>
                        <a:cs typeface="David" panose="020E0502060401010101" pitchFamily="34" charset="-79"/>
                      </a:endParaRPr>
                    </a:p>
                  </a:txBody>
                  <a:tcPr anchor="ctr"/>
                </a:tc>
                <a:tc>
                  <a:txBody>
                    <a:bodyPr/>
                    <a:lstStyle/>
                    <a:p>
                      <a:pPr algn="ctr" rtl="1"/>
                      <a:r>
                        <a:rPr lang="he-IL" sz="1600" b="0" i="0" kern="1200" dirty="0">
                          <a:solidFill>
                            <a:schemeClr val="lt1"/>
                          </a:solidFill>
                          <a:effectLst/>
                          <a:latin typeface="David" panose="020E0502060401010101" pitchFamily="34" charset="-79"/>
                          <a:ea typeface="+mn-ea"/>
                          <a:cs typeface="David" panose="020E0502060401010101" pitchFamily="34" charset="-79"/>
                        </a:rPr>
                        <a:t>אורן </a:t>
                      </a:r>
                      <a:br>
                        <a:rPr lang="en-US" sz="1600" b="0" i="0" kern="1200" dirty="0">
                          <a:solidFill>
                            <a:schemeClr val="lt1"/>
                          </a:solidFill>
                          <a:effectLst/>
                          <a:latin typeface="David" panose="020E0502060401010101" pitchFamily="34" charset="-79"/>
                          <a:ea typeface="+mn-ea"/>
                          <a:cs typeface="David" panose="020E0502060401010101" pitchFamily="34" charset="-79"/>
                        </a:rPr>
                      </a:br>
                      <a:r>
                        <a:rPr lang="he-IL" sz="1600" b="0" i="0" kern="1200" dirty="0">
                          <a:solidFill>
                            <a:schemeClr val="lt1"/>
                          </a:solidFill>
                          <a:effectLst/>
                          <a:latin typeface="David" panose="020E0502060401010101" pitchFamily="34" charset="-79"/>
                          <a:ea typeface="+mn-ea"/>
                          <a:cs typeface="David" panose="020E0502060401010101" pitchFamily="34" charset="-79"/>
                        </a:rPr>
                        <a:t>מ. </a:t>
                      </a:r>
                      <a:r>
                        <a:rPr lang="he-IL" sz="1600" b="0" i="0" kern="1200" dirty="0" err="1">
                          <a:solidFill>
                            <a:schemeClr val="lt1"/>
                          </a:solidFill>
                          <a:effectLst/>
                          <a:latin typeface="David" panose="020E0502060401010101" pitchFamily="34" charset="-79"/>
                          <a:ea typeface="+mn-ea"/>
                          <a:cs typeface="David" panose="020E0502060401010101" pitchFamily="34" charset="-79"/>
                        </a:rPr>
                        <a:t>מלו"פ</a:t>
                      </a:r>
                      <a:endParaRPr lang="he-IL" sz="1600" b="0" i="0" kern="1200" dirty="0">
                        <a:solidFill>
                          <a:schemeClr val="lt1"/>
                        </a:solidFill>
                        <a:effectLst/>
                        <a:latin typeface="David" panose="020E0502060401010101" pitchFamily="34" charset="-79"/>
                        <a:ea typeface="+mn-ea"/>
                        <a:cs typeface="David" panose="020E0502060401010101" pitchFamily="34" charset="-79"/>
                      </a:endParaRPr>
                    </a:p>
                  </a:txBody>
                  <a:tcPr anchor="ctr"/>
                </a:tc>
                <a:extLst>
                  <a:ext uri="{0D108BD9-81ED-4DB2-BD59-A6C34878D82A}">
                    <a16:rowId xmlns:a16="http://schemas.microsoft.com/office/drawing/2014/main" val="3710406874"/>
                  </a:ext>
                </a:extLst>
              </a:tr>
              <a:tr h="425616">
                <a:tc>
                  <a:txBody>
                    <a:bodyPr/>
                    <a:lstStyle/>
                    <a:p>
                      <a:pPr marL="0" algn="ctr" defTabSz="914400" rtl="1" eaLnBrk="1" latinLnBrk="0" hangingPunct="1">
                        <a:lnSpc>
                          <a:spcPct val="100000"/>
                        </a:lnSpc>
                      </a:pPr>
                      <a:r>
                        <a:rPr lang="he-IL" sz="1600" b="1" i="0" kern="1200" dirty="0">
                          <a:solidFill>
                            <a:schemeClr val="dk1"/>
                          </a:solidFill>
                          <a:latin typeface="David" panose="020E0502060401010101" pitchFamily="34" charset="-79"/>
                          <a:ea typeface="+mn-ea"/>
                          <a:cs typeface="David" panose="020E0502060401010101" pitchFamily="34" charset="-79"/>
                        </a:rPr>
                        <a:t>אשכול דומיננטי</a:t>
                      </a:r>
                    </a:p>
                  </a:txBody>
                  <a:tcPr anchor="ctr"/>
                </a:tc>
                <a:tc>
                  <a:txBody>
                    <a:bodyPr/>
                    <a:lstStyle/>
                    <a:p>
                      <a:pPr marL="0" algn="r" defTabSz="914400" rtl="1" eaLnBrk="1" latinLnBrk="0" hangingPunct="1">
                        <a:lnSpc>
                          <a:spcPct val="100000"/>
                        </a:lnSpc>
                      </a:pPr>
                      <a:r>
                        <a:rPr lang="he-IL" sz="1300" b="1" i="0" kern="1200" dirty="0">
                          <a:solidFill>
                            <a:schemeClr val="dk1"/>
                          </a:solidFill>
                          <a:latin typeface="David" panose="020E0502060401010101" pitchFamily="34" charset="-79"/>
                          <a:ea typeface="+mn-ea"/>
                          <a:cs typeface="David" panose="020E0502060401010101" pitchFamily="34" charset="-79"/>
                        </a:rPr>
                        <a:t>אינטגרטיבי:</a:t>
                      </a:r>
                    </a:p>
                    <a:p>
                      <a:pPr marL="85725" indent="-85725" algn="r" defTabSz="914400" rtl="1" eaLnBrk="1" latinLnBrk="0" hangingPunct="1">
                        <a:lnSpc>
                          <a:spcPct val="100000"/>
                        </a:lnSpc>
                        <a:buFont typeface="Arial" panose="020B0604020202020204" pitchFamily="34" charset="0"/>
                        <a:buChar char="•"/>
                      </a:pPr>
                      <a:r>
                        <a:rPr lang="he-IL" sz="1300" b="0" i="0" kern="1200" dirty="0">
                          <a:solidFill>
                            <a:schemeClr val="dk1"/>
                          </a:solidFill>
                          <a:latin typeface="David" panose="020E0502060401010101" pitchFamily="34" charset="-79"/>
                          <a:ea typeface="+mn-ea"/>
                          <a:cs typeface="David" panose="020E0502060401010101" pitchFamily="34" charset="-79"/>
                        </a:rPr>
                        <a:t>ק. אסטרטגיה</a:t>
                      </a:r>
                      <a:endParaRPr lang="he-IL" sz="1300" b="0" i="0" kern="1200" dirty="0">
                        <a:solidFill>
                          <a:srgbClr val="FF0000"/>
                        </a:solidFill>
                        <a:latin typeface="David" panose="020E0502060401010101" pitchFamily="34" charset="-79"/>
                        <a:ea typeface="+mn-ea"/>
                        <a:cs typeface="David" panose="020E0502060401010101" pitchFamily="34" charset="-79"/>
                      </a:endParaRPr>
                    </a:p>
                    <a:p>
                      <a:pPr marL="85725" indent="-85725" algn="r" defTabSz="914400" rtl="1" eaLnBrk="1" latinLnBrk="0" hangingPunct="1">
                        <a:lnSpc>
                          <a:spcPct val="100000"/>
                        </a:lnSpc>
                        <a:buFont typeface="Arial" panose="020B0604020202020204" pitchFamily="34" charset="0"/>
                        <a:buChar char="•"/>
                      </a:pPr>
                      <a:r>
                        <a:rPr lang="he-IL" sz="1300" b="0" i="0" kern="1200" dirty="0">
                          <a:solidFill>
                            <a:schemeClr val="dk1"/>
                          </a:solidFill>
                          <a:latin typeface="David" panose="020E0502060401010101" pitchFamily="34" charset="-79"/>
                          <a:ea typeface="+mn-ea"/>
                          <a:cs typeface="David" panose="020E0502060401010101" pitchFamily="34" charset="-79"/>
                        </a:rPr>
                        <a:t>סימולציה מדינית</a:t>
                      </a:r>
                    </a:p>
                  </a:txBody>
                  <a:tcPr marL="36000" marR="36000" marT="36000" marB="36000"/>
                </a:tc>
                <a:tc>
                  <a:txBody>
                    <a:bodyPr/>
                    <a:lstStyle/>
                    <a:p>
                      <a:pPr marL="0" algn="r" defTabSz="914400" rtl="1" eaLnBrk="1" latinLnBrk="0" hangingPunct="1">
                        <a:lnSpc>
                          <a:spcPct val="100000"/>
                        </a:lnSpc>
                      </a:pPr>
                      <a:r>
                        <a:rPr lang="he-IL" sz="1300" b="1" i="0" kern="1200" dirty="0">
                          <a:solidFill>
                            <a:schemeClr val="dk1"/>
                          </a:solidFill>
                          <a:latin typeface="David" panose="020E0502060401010101" pitchFamily="34" charset="-79"/>
                          <a:ea typeface="+mn-ea"/>
                          <a:cs typeface="David" panose="020E0502060401010101" pitchFamily="34" charset="-79"/>
                        </a:rPr>
                        <a:t>הגנה לאומית:</a:t>
                      </a:r>
                    </a:p>
                    <a:p>
                      <a:pPr marL="85725" indent="-85725" algn="r" defTabSz="914400" rtl="1" eaLnBrk="1" latinLnBrk="0" hangingPunct="1">
                        <a:lnSpc>
                          <a:spcPct val="100000"/>
                        </a:lnSpc>
                        <a:buFont typeface="Arial" panose="020B0604020202020204" pitchFamily="34" charset="0"/>
                        <a:buChar char="•"/>
                      </a:pPr>
                      <a:r>
                        <a:rPr lang="he-IL" sz="1300" b="0" i="0" kern="1200" dirty="0">
                          <a:solidFill>
                            <a:srgbClr val="FF0000"/>
                          </a:solidFill>
                          <a:latin typeface="David" panose="020E0502060401010101" pitchFamily="34" charset="-79"/>
                          <a:ea typeface="+mn-ea"/>
                          <a:cs typeface="David" panose="020E0502060401010101" pitchFamily="34" charset="-79"/>
                        </a:rPr>
                        <a:t>ק. הגנה לאומית</a:t>
                      </a:r>
                    </a:p>
                    <a:p>
                      <a:pPr marL="85725" indent="-85725" algn="r" defTabSz="914400" rtl="1" eaLnBrk="1" latinLnBrk="0" hangingPunct="1">
                        <a:lnSpc>
                          <a:spcPct val="100000"/>
                        </a:lnSpc>
                        <a:buFont typeface="Arial" panose="020B0604020202020204" pitchFamily="34" charset="0"/>
                        <a:buChar char="•"/>
                      </a:pPr>
                      <a:r>
                        <a:rPr lang="he-IL" sz="1300" b="0" i="0" kern="1200" dirty="0">
                          <a:solidFill>
                            <a:schemeClr val="dk1"/>
                          </a:solidFill>
                          <a:latin typeface="David" panose="020E0502060401010101" pitchFamily="34" charset="-79"/>
                          <a:ea typeface="+mn-ea"/>
                          <a:cs typeface="David" panose="020E0502060401010101" pitchFamily="34" charset="-79"/>
                        </a:rPr>
                        <a:t>סיור קהיליית מודיעין</a:t>
                      </a:r>
                    </a:p>
                    <a:p>
                      <a:pPr marL="85725" indent="-85725" algn="r" defTabSz="914400" rtl="1" eaLnBrk="1" latinLnBrk="0" hangingPunct="1">
                        <a:lnSpc>
                          <a:spcPct val="100000"/>
                        </a:lnSpc>
                        <a:buFont typeface="Arial" panose="020B0604020202020204" pitchFamily="34" charset="0"/>
                        <a:buChar char="•"/>
                      </a:pPr>
                      <a:r>
                        <a:rPr lang="he-IL" sz="1300" b="0" i="0" kern="1200" dirty="0">
                          <a:solidFill>
                            <a:schemeClr val="dk1"/>
                          </a:solidFill>
                          <a:latin typeface="David" panose="020E0502060401010101" pitchFamily="34" charset="-79"/>
                          <a:ea typeface="+mn-ea"/>
                          <a:cs typeface="David" panose="020E0502060401010101" pitchFamily="34" charset="-79"/>
                        </a:rPr>
                        <a:t>ימי סייבר</a:t>
                      </a:r>
                    </a:p>
                    <a:p>
                      <a:pPr marL="85725" indent="-85725" algn="r" defTabSz="914400" rtl="1" eaLnBrk="1" latinLnBrk="0" hangingPunct="1">
                        <a:lnSpc>
                          <a:spcPct val="100000"/>
                        </a:lnSpc>
                        <a:buFont typeface="Arial" panose="020B0604020202020204" pitchFamily="34" charset="0"/>
                        <a:buChar char="•"/>
                      </a:pPr>
                      <a:r>
                        <a:rPr lang="he-IL" sz="1300" b="0" i="0" kern="1200" dirty="0">
                          <a:solidFill>
                            <a:schemeClr val="dk1"/>
                          </a:solidFill>
                          <a:latin typeface="David" panose="020E0502060401010101" pitchFamily="34" charset="-79"/>
                          <a:ea typeface="+mn-ea"/>
                          <a:cs typeface="David" panose="020E0502060401010101" pitchFamily="34" charset="-79"/>
                        </a:rPr>
                        <a:t>ביקור </a:t>
                      </a:r>
                      <a:r>
                        <a:rPr lang="he-IL" sz="1300" b="0" i="0" kern="1200" dirty="0" err="1">
                          <a:solidFill>
                            <a:schemeClr val="dk1"/>
                          </a:solidFill>
                          <a:latin typeface="David" panose="020E0502060401010101" pitchFamily="34" charset="-79"/>
                          <a:ea typeface="+mn-ea"/>
                          <a:cs typeface="David" panose="020E0502060401010101" pitchFamily="34" charset="-79"/>
                        </a:rPr>
                        <a:t>במל"ל</a:t>
                      </a:r>
                      <a:endParaRPr lang="he-IL" sz="13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tc>
                <a:tc>
                  <a:txBody>
                    <a:bodyPr/>
                    <a:lstStyle/>
                    <a:p>
                      <a:pPr marL="0" algn="r" defTabSz="914400" rtl="1" eaLnBrk="1" latinLnBrk="0" hangingPunct="1">
                        <a:lnSpc>
                          <a:spcPct val="100000"/>
                        </a:lnSpc>
                      </a:pPr>
                      <a:r>
                        <a:rPr lang="he-IL" sz="1300" b="1" i="0" kern="1200" dirty="0">
                          <a:solidFill>
                            <a:schemeClr val="dk1"/>
                          </a:solidFill>
                          <a:latin typeface="David" panose="020E0502060401010101" pitchFamily="34" charset="-79"/>
                          <a:ea typeface="+mn-ea"/>
                          <a:cs typeface="David" panose="020E0502060401010101" pitchFamily="34" charset="-79"/>
                        </a:rPr>
                        <a:t>חברתי:</a:t>
                      </a:r>
                    </a:p>
                    <a:p>
                      <a:pPr marL="85725" indent="-85725" algn="r" defTabSz="914400" rtl="1" eaLnBrk="1" latinLnBrk="0" hangingPunct="1">
                        <a:lnSpc>
                          <a:spcPct val="100000"/>
                        </a:lnSpc>
                        <a:buFont typeface="Arial" panose="020B0604020202020204" pitchFamily="34" charset="0"/>
                        <a:buChar char="•"/>
                      </a:pPr>
                      <a:r>
                        <a:rPr lang="he-IL" sz="1300" b="0" i="0" kern="1200" dirty="0">
                          <a:solidFill>
                            <a:schemeClr val="dk1"/>
                          </a:solidFill>
                          <a:latin typeface="David" panose="020E0502060401010101" pitchFamily="34" charset="-79"/>
                          <a:ea typeface="+mn-ea"/>
                          <a:cs typeface="David" panose="020E0502060401010101" pitchFamily="34" charset="-79"/>
                        </a:rPr>
                        <a:t>ק. חברה ישראלית</a:t>
                      </a:r>
                    </a:p>
                    <a:p>
                      <a:pPr marL="85725" marR="0" lvl="0" indent="-85725"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he-IL" sz="1300" b="0" i="0" kern="1200" dirty="0">
                          <a:solidFill>
                            <a:srgbClr val="FF0000"/>
                          </a:solidFill>
                          <a:latin typeface="David" panose="020E0502060401010101" pitchFamily="34" charset="-79"/>
                          <a:ea typeface="+mn-ea"/>
                          <a:cs typeface="David" panose="020E0502060401010101" pitchFamily="34" charset="-79"/>
                        </a:rPr>
                        <a:t>ק. המפעל הציוני (אבות האומה+ יום עיון בן גוריון)</a:t>
                      </a:r>
                    </a:p>
                    <a:p>
                      <a:pPr marL="85725" indent="-85725" algn="r" defTabSz="914400" rtl="1" eaLnBrk="1" latinLnBrk="0" hangingPunct="1">
                        <a:lnSpc>
                          <a:spcPct val="100000"/>
                        </a:lnSpc>
                        <a:buFont typeface="Arial" panose="020B0604020202020204" pitchFamily="34" charset="0"/>
                        <a:buChar char="•"/>
                      </a:pPr>
                      <a:r>
                        <a:rPr lang="he-IL" sz="1300" b="0" i="0" kern="1200" dirty="0">
                          <a:solidFill>
                            <a:schemeClr val="dk1"/>
                          </a:solidFill>
                          <a:latin typeface="David" panose="020E0502060401010101" pitchFamily="34" charset="-79"/>
                          <a:ea typeface="+mn-ea"/>
                          <a:cs typeface="David" panose="020E0502060401010101" pitchFamily="34" charset="-79"/>
                        </a:rPr>
                        <a:t>סמינר צבא חברה</a:t>
                      </a:r>
                    </a:p>
                    <a:p>
                      <a:pPr marL="85725" indent="-85725" algn="r" defTabSz="914400" rtl="1" eaLnBrk="1" latinLnBrk="0" hangingPunct="1">
                        <a:lnSpc>
                          <a:spcPct val="100000"/>
                        </a:lnSpc>
                        <a:buFont typeface="Arial" panose="020B0604020202020204" pitchFamily="34" charset="0"/>
                        <a:buChar char="•"/>
                      </a:pPr>
                      <a:r>
                        <a:rPr lang="he-IL" sz="1300" b="0" i="0" kern="1200" dirty="0">
                          <a:solidFill>
                            <a:schemeClr val="dk1"/>
                          </a:solidFill>
                          <a:latin typeface="David" panose="020E0502060401010101" pitchFamily="34" charset="-79"/>
                          <a:ea typeface="+mn-ea"/>
                          <a:cs typeface="David" panose="020E0502060401010101" pitchFamily="34" charset="-79"/>
                        </a:rPr>
                        <a:t>מסע אישי</a:t>
                      </a:r>
                    </a:p>
                    <a:p>
                      <a:pPr marL="0" indent="0" algn="r" defTabSz="914400" rtl="1" eaLnBrk="1" latinLnBrk="0" hangingPunct="1">
                        <a:lnSpc>
                          <a:spcPct val="100000"/>
                        </a:lnSpc>
                        <a:buFont typeface="Arial" panose="020B0604020202020204" pitchFamily="34" charset="0"/>
                        <a:buNone/>
                      </a:pPr>
                      <a:endParaRPr lang="he-IL" sz="13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tc>
                <a:tc>
                  <a:txBody>
                    <a:bodyPr/>
                    <a:lstStyle/>
                    <a:p>
                      <a:pPr marL="0" algn="r" defTabSz="914400" rtl="1" eaLnBrk="1" latinLnBrk="0" hangingPunct="1">
                        <a:lnSpc>
                          <a:spcPct val="100000"/>
                        </a:lnSpc>
                      </a:pPr>
                      <a:r>
                        <a:rPr lang="he-IL" sz="1300" b="1" i="0" kern="1200" dirty="0">
                          <a:solidFill>
                            <a:schemeClr val="dk1"/>
                          </a:solidFill>
                          <a:latin typeface="David" panose="020E0502060401010101" pitchFamily="34" charset="-79"/>
                          <a:ea typeface="+mn-ea"/>
                          <a:cs typeface="David" panose="020E0502060401010101" pitchFamily="34" charset="-79"/>
                        </a:rPr>
                        <a:t>כלכלי:</a:t>
                      </a:r>
                    </a:p>
                    <a:p>
                      <a:pPr marL="85725" indent="-85725" algn="r" defTabSz="914400" rtl="1" eaLnBrk="1" latinLnBrk="0" hangingPunct="1">
                        <a:lnSpc>
                          <a:spcPct val="100000"/>
                        </a:lnSpc>
                        <a:buFont typeface="Arial" panose="020B0604020202020204" pitchFamily="34" charset="0"/>
                        <a:buChar char="•"/>
                      </a:pPr>
                      <a:r>
                        <a:rPr lang="he-IL" sz="1300" b="0" i="0" kern="1200" dirty="0">
                          <a:solidFill>
                            <a:schemeClr val="dk1"/>
                          </a:solidFill>
                          <a:latin typeface="David" panose="020E0502060401010101" pitchFamily="34" charset="-79"/>
                          <a:ea typeface="+mn-ea"/>
                          <a:cs typeface="David" panose="020E0502060401010101" pitchFamily="34" charset="-79"/>
                        </a:rPr>
                        <a:t>ק. כלכלת ישראל</a:t>
                      </a:r>
                    </a:p>
                    <a:p>
                      <a:pPr marL="85725" indent="-85725" algn="r" defTabSz="914400" rtl="1" eaLnBrk="1" latinLnBrk="0" hangingPunct="1">
                        <a:lnSpc>
                          <a:spcPct val="100000"/>
                        </a:lnSpc>
                        <a:buFont typeface="Arial" panose="020B0604020202020204" pitchFamily="34" charset="0"/>
                        <a:buChar char="•"/>
                      </a:pPr>
                      <a:r>
                        <a:rPr lang="he-IL" sz="1300" b="0" i="0" kern="1200" dirty="0">
                          <a:solidFill>
                            <a:schemeClr val="dk1"/>
                          </a:solidFill>
                          <a:latin typeface="David" panose="020E0502060401010101" pitchFamily="34" charset="-79"/>
                          <a:ea typeface="+mn-ea"/>
                          <a:cs typeface="David" panose="020E0502060401010101" pitchFamily="34" charset="-79"/>
                        </a:rPr>
                        <a:t>סמינר כלכלה גלוב'</a:t>
                      </a:r>
                    </a:p>
                    <a:p>
                      <a:pPr marL="85725" indent="-85725" algn="r" defTabSz="914400" rtl="1" eaLnBrk="1" latinLnBrk="0" hangingPunct="1">
                        <a:lnSpc>
                          <a:spcPct val="100000"/>
                        </a:lnSpc>
                        <a:buFont typeface="Arial" panose="020B0604020202020204" pitchFamily="34" charset="0"/>
                        <a:buChar char="•"/>
                      </a:pPr>
                      <a:r>
                        <a:rPr lang="he-IL" sz="1300" b="0" i="0" kern="1200" dirty="0">
                          <a:solidFill>
                            <a:srgbClr val="FF0000"/>
                          </a:solidFill>
                          <a:latin typeface="David" panose="020E0502060401010101" pitchFamily="34" charset="-79"/>
                          <a:ea typeface="+mn-ea"/>
                          <a:cs typeface="David" panose="020E0502060401010101" pitchFamily="34" charset="-79"/>
                        </a:rPr>
                        <a:t>ק. כלכלה מתקדם</a:t>
                      </a:r>
                    </a:p>
                  </a:txBody>
                  <a:tcPr marL="36000" marR="36000" marT="36000" marB="36000"/>
                </a:tc>
                <a:tc>
                  <a:txBody>
                    <a:bodyPr/>
                    <a:lstStyle/>
                    <a:p>
                      <a:pPr marL="0" algn="r" defTabSz="914400" rtl="1" eaLnBrk="1" latinLnBrk="0" hangingPunct="1">
                        <a:lnSpc>
                          <a:spcPct val="100000"/>
                        </a:lnSpc>
                      </a:pPr>
                      <a:r>
                        <a:rPr lang="he-IL" sz="1300" b="1" i="0" kern="1200" dirty="0">
                          <a:solidFill>
                            <a:schemeClr val="dk1"/>
                          </a:solidFill>
                          <a:latin typeface="David" panose="020E0502060401010101" pitchFamily="34" charset="-79"/>
                          <a:ea typeface="+mn-ea"/>
                          <a:cs typeface="David" panose="020E0502060401010101" pitchFamily="34" charset="-79"/>
                        </a:rPr>
                        <a:t>מדיני:</a:t>
                      </a:r>
                    </a:p>
                    <a:p>
                      <a:pPr marL="85725" marR="0" lvl="0" indent="-85725"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he-IL" sz="1300" b="0" i="0" kern="1200" dirty="0">
                          <a:solidFill>
                            <a:schemeClr val="dk1"/>
                          </a:solidFill>
                          <a:latin typeface="David" panose="020E0502060401010101" pitchFamily="34" charset="-79"/>
                          <a:ea typeface="+mn-ea"/>
                          <a:cs typeface="David" panose="020E0502060401010101" pitchFamily="34" charset="-79"/>
                        </a:rPr>
                        <a:t>ק. מדיניות חוץ +סיור </a:t>
                      </a:r>
                      <a:r>
                        <a:rPr lang="he-IL" sz="1300" b="0" i="0" kern="1200" dirty="0" err="1">
                          <a:solidFill>
                            <a:schemeClr val="dk1"/>
                          </a:solidFill>
                          <a:latin typeface="David" panose="020E0502060401010101" pitchFamily="34" charset="-79"/>
                          <a:ea typeface="+mn-ea"/>
                          <a:cs typeface="David" panose="020E0502060401010101" pitchFamily="34" charset="-79"/>
                        </a:rPr>
                        <a:t>משה"ח</a:t>
                      </a:r>
                      <a:endParaRPr lang="he-IL" sz="1300" b="0" i="0" kern="1200" dirty="0">
                        <a:solidFill>
                          <a:schemeClr val="dk1"/>
                        </a:solidFill>
                        <a:latin typeface="David" panose="020E0502060401010101" pitchFamily="34" charset="-79"/>
                        <a:ea typeface="+mn-ea"/>
                        <a:cs typeface="David" panose="020E0502060401010101" pitchFamily="34" charset="-79"/>
                      </a:endParaRPr>
                    </a:p>
                    <a:p>
                      <a:pPr marL="85725" marR="0" lvl="0" indent="-85725"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he-IL" sz="1300" b="0" i="0" kern="1200" dirty="0">
                          <a:solidFill>
                            <a:schemeClr val="dk1"/>
                          </a:solidFill>
                          <a:latin typeface="David" panose="020E0502060401010101" pitchFamily="34" charset="-79"/>
                          <a:ea typeface="+mn-ea"/>
                          <a:cs typeface="David" panose="020E0502060401010101" pitchFamily="34" charset="-79"/>
                        </a:rPr>
                        <a:t>סיור נאט"ו  וא"א</a:t>
                      </a:r>
                      <a:endParaRPr lang="en-US" sz="1300" b="0" i="0" kern="1200" dirty="0">
                        <a:solidFill>
                          <a:schemeClr val="dk1"/>
                        </a:solidFill>
                        <a:latin typeface="David" panose="020E0502060401010101" pitchFamily="34" charset="-79"/>
                        <a:ea typeface="+mn-ea"/>
                        <a:cs typeface="David" panose="020E0502060401010101" pitchFamily="34" charset="-79"/>
                      </a:endParaRPr>
                    </a:p>
                    <a:p>
                      <a:pPr marL="85725" indent="-85725" algn="r" defTabSz="914400" rtl="1" eaLnBrk="1" latinLnBrk="0" hangingPunct="1">
                        <a:lnSpc>
                          <a:spcPct val="100000"/>
                        </a:lnSpc>
                        <a:buFont typeface="Arial" panose="020B0604020202020204" pitchFamily="34" charset="0"/>
                        <a:buChar char="•"/>
                      </a:pPr>
                      <a:r>
                        <a:rPr lang="he-IL" sz="1300" b="0" i="0" kern="1200" dirty="0">
                          <a:solidFill>
                            <a:schemeClr val="dk1"/>
                          </a:solidFill>
                          <a:latin typeface="David" panose="020E0502060401010101" pitchFamily="34" charset="-79"/>
                          <a:ea typeface="+mn-ea"/>
                          <a:cs typeface="David" panose="020E0502060401010101" pitchFamily="34" charset="-79"/>
                        </a:rPr>
                        <a:t>ק. סיור חו"ל מערב</a:t>
                      </a:r>
                    </a:p>
                    <a:p>
                      <a:pPr marL="85725" indent="-85725" algn="r" defTabSz="914400" rtl="1" eaLnBrk="1" latinLnBrk="0" hangingPunct="1">
                        <a:lnSpc>
                          <a:spcPct val="100000"/>
                        </a:lnSpc>
                        <a:buFont typeface="Arial" panose="020B0604020202020204" pitchFamily="34" charset="0"/>
                        <a:buChar char="•"/>
                      </a:pPr>
                      <a:r>
                        <a:rPr lang="he-IL" sz="1300" b="0" i="0" kern="1200" dirty="0">
                          <a:solidFill>
                            <a:schemeClr val="dk1"/>
                          </a:solidFill>
                          <a:latin typeface="David" panose="020E0502060401010101" pitchFamily="34" charset="-79"/>
                          <a:ea typeface="+mn-ea"/>
                          <a:cs typeface="David" panose="020E0502060401010101" pitchFamily="34" charset="-79"/>
                        </a:rPr>
                        <a:t> סיור חו"ל מזרח</a:t>
                      </a:r>
                    </a:p>
                  </a:txBody>
                  <a:tcPr marL="36000" marR="36000" marT="36000" marB="36000"/>
                </a:tc>
                <a:tc>
                  <a:txBody>
                    <a:bodyPr/>
                    <a:lstStyle/>
                    <a:p>
                      <a:pPr marL="0" algn="r" defTabSz="914400" rtl="1" eaLnBrk="1" latinLnBrk="0" hangingPunct="1">
                        <a:lnSpc>
                          <a:spcPct val="100000"/>
                        </a:lnSpc>
                      </a:pPr>
                      <a:r>
                        <a:rPr lang="he-IL" sz="1300" b="1" i="0" kern="1200" dirty="0">
                          <a:solidFill>
                            <a:schemeClr val="dk1"/>
                          </a:solidFill>
                          <a:latin typeface="David" panose="020E0502060401010101" pitchFamily="34" charset="-79"/>
                          <a:ea typeface="+mn-ea"/>
                          <a:cs typeface="David" panose="020E0502060401010101" pitchFamily="34" charset="-79"/>
                        </a:rPr>
                        <a:t>מדע המדינה ומחקר:</a:t>
                      </a:r>
                    </a:p>
                    <a:p>
                      <a:pPr marL="85725" indent="-85725" algn="r" defTabSz="914400" rtl="1" eaLnBrk="1" latinLnBrk="0" hangingPunct="1">
                        <a:lnSpc>
                          <a:spcPct val="100000"/>
                        </a:lnSpc>
                        <a:buFont typeface="Arial" panose="020B0604020202020204" pitchFamily="34" charset="0"/>
                        <a:buChar char="•"/>
                      </a:pPr>
                      <a:r>
                        <a:rPr lang="he-IL" sz="1300" b="0" i="0" kern="1200" dirty="0">
                          <a:solidFill>
                            <a:srgbClr val="FF0000"/>
                          </a:solidFill>
                          <a:latin typeface="David" panose="020E0502060401010101" pitchFamily="34" charset="-79"/>
                          <a:ea typeface="+mn-ea"/>
                          <a:cs typeface="David" panose="020E0502060401010101" pitchFamily="34" charset="-79"/>
                        </a:rPr>
                        <a:t>ק. גישות ואסכולות</a:t>
                      </a:r>
                    </a:p>
                    <a:p>
                      <a:pPr marL="85725" indent="-85725" algn="r" defTabSz="914400" rtl="1" eaLnBrk="1" latinLnBrk="0" hangingPunct="1">
                        <a:lnSpc>
                          <a:spcPct val="100000"/>
                        </a:lnSpc>
                        <a:buFont typeface="Arial" panose="020B0604020202020204" pitchFamily="34" charset="0"/>
                        <a:buChar char="•"/>
                      </a:pPr>
                      <a:r>
                        <a:rPr lang="he-IL" sz="1300" b="0" i="0" kern="1200" dirty="0">
                          <a:solidFill>
                            <a:schemeClr val="dk1"/>
                          </a:solidFill>
                          <a:latin typeface="David" panose="020E0502060401010101" pitchFamily="34" charset="-79"/>
                          <a:ea typeface="+mn-ea"/>
                          <a:cs typeface="David" panose="020E0502060401010101" pitchFamily="34" charset="-79"/>
                        </a:rPr>
                        <a:t>ק. תשתית הבטל"ם</a:t>
                      </a:r>
                    </a:p>
                  </a:txBody>
                  <a:tcPr marL="36000" marR="36000" marT="36000" marB="36000"/>
                </a:tc>
                <a:tc>
                  <a:txBody>
                    <a:bodyPr/>
                    <a:lstStyle/>
                    <a:p>
                      <a:pPr marL="85725" marR="0" lvl="0" indent="-85725"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he-IL" sz="1300" b="0" i="0" kern="1200" dirty="0">
                          <a:solidFill>
                            <a:schemeClr val="dk1"/>
                          </a:solidFill>
                          <a:latin typeface="David" panose="020E0502060401010101" pitchFamily="34" charset="-79"/>
                          <a:ea typeface="+mn-ea"/>
                          <a:cs typeface="David" panose="020E0502060401010101" pitchFamily="34" charset="-79"/>
                        </a:rPr>
                        <a:t>אוריינות</a:t>
                      </a:r>
                    </a:p>
                    <a:p>
                      <a:pPr marL="85725" marR="0" lvl="0" indent="-85725"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he-IL" sz="1300" b="0" i="0" kern="1200" dirty="0">
                          <a:solidFill>
                            <a:schemeClr val="dk1"/>
                          </a:solidFill>
                          <a:latin typeface="David" panose="020E0502060401010101" pitchFamily="34" charset="-79"/>
                          <a:ea typeface="+mn-ea"/>
                          <a:cs typeface="David" panose="020E0502060401010101" pitchFamily="34" charset="-79"/>
                        </a:rPr>
                        <a:t>אנגלית</a:t>
                      </a:r>
                    </a:p>
                    <a:p>
                      <a:pPr marL="85725" marR="0" lvl="0" indent="-85725"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he-IL" sz="1300" b="0" i="0" kern="1200" dirty="0">
                          <a:solidFill>
                            <a:srgbClr val="FF0000"/>
                          </a:solidFill>
                          <a:latin typeface="David" panose="020E0502060401010101" pitchFamily="34" charset="-79"/>
                          <a:ea typeface="+mn-ea"/>
                          <a:cs typeface="David" panose="020E0502060401010101" pitchFamily="34" charset="-79"/>
                        </a:rPr>
                        <a:t>קריאה מהירה</a:t>
                      </a:r>
                    </a:p>
                    <a:p>
                      <a:pPr marL="85725" indent="-85725" algn="r" defTabSz="914400" rtl="1" eaLnBrk="1" latinLnBrk="0" hangingPunct="1">
                        <a:lnSpc>
                          <a:spcPct val="100000"/>
                        </a:lnSpc>
                        <a:buFont typeface="Arial" panose="020B0604020202020204" pitchFamily="34" charset="0"/>
                        <a:buChar char="•"/>
                      </a:pPr>
                      <a:endParaRPr lang="he-IL" sz="13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tc>
                <a:tc>
                  <a:txBody>
                    <a:bodyPr/>
                    <a:lstStyle/>
                    <a:p>
                      <a:pPr marL="0" algn="r" defTabSz="914400" rtl="1" eaLnBrk="1" latinLnBrk="0" hangingPunct="1">
                        <a:lnSpc>
                          <a:spcPct val="100000"/>
                        </a:lnSpc>
                      </a:pPr>
                      <a:r>
                        <a:rPr lang="he-IL" sz="1300" b="1" i="0" kern="1200" dirty="0">
                          <a:solidFill>
                            <a:schemeClr val="dk1"/>
                          </a:solidFill>
                          <a:latin typeface="David" panose="020E0502060401010101" pitchFamily="34" charset="-79"/>
                          <a:ea typeface="+mn-ea"/>
                          <a:cs typeface="David" panose="020E0502060401010101" pitchFamily="34" charset="-79"/>
                        </a:rPr>
                        <a:t>מובילות:</a:t>
                      </a:r>
                    </a:p>
                    <a:p>
                      <a:pPr marL="85725" marR="0" lvl="0" indent="-85725"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he-IL" sz="1300" b="0" i="0" kern="1200" dirty="0">
                          <a:solidFill>
                            <a:schemeClr val="dk1"/>
                          </a:solidFill>
                          <a:latin typeface="David" panose="020E0502060401010101" pitchFamily="34" charset="-79"/>
                          <a:ea typeface="+mn-ea"/>
                          <a:cs typeface="David" panose="020E0502060401010101" pitchFamily="34" charset="-79"/>
                        </a:rPr>
                        <a:t>ק. מנהיגות מובילה שינוי</a:t>
                      </a:r>
                    </a:p>
                  </a:txBody>
                  <a:tcPr marL="36000" marR="36000" marT="36000" marB="36000"/>
                </a:tc>
                <a:extLst>
                  <a:ext uri="{0D108BD9-81ED-4DB2-BD59-A6C34878D82A}">
                    <a16:rowId xmlns:a16="http://schemas.microsoft.com/office/drawing/2014/main" val="1240466764"/>
                  </a:ext>
                </a:extLst>
              </a:tr>
              <a:tr h="425616">
                <a:tc>
                  <a:txBody>
                    <a:bodyPr/>
                    <a:lstStyle/>
                    <a:p>
                      <a:pPr marL="0" algn="ctr" defTabSz="914400" rtl="1" eaLnBrk="1" latinLnBrk="0" hangingPunct="1">
                        <a:lnSpc>
                          <a:spcPct val="100000"/>
                        </a:lnSpc>
                      </a:pPr>
                      <a:r>
                        <a:rPr lang="he-IL" sz="1600" b="1" i="0" kern="1200" dirty="0">
                          <a:solidFill>
                            <a:schemeClr val="dk1"/>
                          </a:solidFill>
                          <a:latin typeface="David" panose="020E0502060401010101" pitchFamily="34" charset="-79"/>
                          <a:ea typeface="+mn-ea"/>
                          <a:cs typeface="David" panose="020E0502060401010101" pitchFamily="34" charset="-79"/>
                        </a:rPr>
                        <a:t>תוכן </a:t>
                      </a:r>
                      <a:br>
                        <a:rPr lang="en-US" sz="1600" b="1" i="0" kern="1200" dirty="0">
                          <a:solidFill>
                            <a:schemeClr val="dk1"/>
                          </a:solidFill>
                          <a:latin typeface="David" panose="020E0502060401010101" pitchFamily="34" charset="-79"/>
                          <a:ea typeface="+mn-ea"/>
                          <a:cs typeface="David" panose="020E0502060401010101" pitchFamily="34" charset="-79"/>
                        </a:rPr>
                      </a:br>
                      <a:r>
                        <a:rPr lang="he-IL" sz="1600" b="1" i="0" kern="1200" dirty="0">
                          <a:solidFill>
                            <a:schemeClr val="dk1"/>
                          </a:solidFill>
                          <a:latin typeface="David" panose="020E0502060401010101" pitchFamily="34" charset="-79"/>
                          <a:ea typeface="+mn-ea"/>
                          <a:cs typeface="David" panose="020E0502060401010101" pitchFamily="34" charset="-79"/>
                        </a:rPr>
                        <a:t>אחר</a:t>
                      </a:r>
                    </a:p>
                  </a:txBody>
                  <a:tcPr anchor="ctr"/>
                </a:tc>
                <a:tc>
                  <a:txBody>
                    <a:bodyPr/>
                    <a:lstStyle/>
                    <a:p>
                      <a:pPr marL="85725" indent="-85725" algn="r" defTabSz="914400" rtl="1" eaLnBrk="1" latinLnBrk="0" hangingPunct="1">
                        <a:lnSpc>
                          <a:spcPct val="100000"/>
                        </a:lnSpc>
                        <a:buFont typeface="Arial" panose="020B0604020202020204" pitchFamily="34" charset="0"/>
                        <a:buChar char="•"/>
                      </a:pPr>
                      <a:r>
                        <a:rPr lang="he-IL" sz="1300" b="0" i="0" kern="1200" dirty="0">
                          <a:solidFill>
                            <a:schemeClr val="dk1"/>
                          </a:solidFill>
                          <a:latin typeface="David" panose="020E0502060401010101" pitchFamily="34" charset="-79"/>
                          <a:ea typeface="+mn-ea"/>
                          <a:cs typeface="David" panose="020E0502060401010101" pitchFamily="34" charset="-79"/>
                        </a:rPr>
                        <a:t>שבוע הפתיחה</a:t>
                      </a:r>
                    </a:p>
                    <a:p>
                      <a:pPr marL="85725" marR="0" lvl="0" indent="-85725"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he-IL" sz="1300" b="0" i="0" kern="1200" dirty="0">
                          <a:solidFill>
                            <a:srgbClr val="FF0000"/>
                          </a:solidFill>
                          <a:latin typeface="David" panose="020E0502060401010101" pitchFamily="34" charset="-79"/>
                          <a:ea typeface="+mn-ea"/>
                          <a:cs typeface="David" panose="020E0502060401010101" pitchFamily="34" charset="-79"/>
                        </a:rPr>
                        <a:t>סמינר שחיתות ציבורית</a:t>
                      </a:r>
                    </a:p>
                    <a:p>
                      <a:pPr marL="85725" indent="-85725" algn="r" defTabSz="914400" rtl="1" eaLnBrk="1" latinLnBrk="0" hangingPunct="1">
                        <a:lnSpc>
                          <a:spcPct val="100000"/>
                        </a:lnSpc>
                        <a:buFont typeface="Arial" panose="020B0604020202020204" pitchFamily="34" charset="0"/>
                        <a:buChar char="•"/>
                      </a:pPr>
                      <a:r>
                        <a:rPr lang="he-IL" sz="1300" b="0" i="0" kern="1200" dirty="0">
                          <a:solidFill>
                            <a:schemeClr val="dk1"/>
                          </a:solidFill>
                          <a:latin typeface="David" panose="020E0502060401010101" pitchFamily="34" charset="-79"/>
                          <a:ea typeface="+mn-ea"/>
                          <a:cs typeface="David" panose="020E0502060401010101" pitchFamily="34" charset="-79"/>
                        </a:rPr>
                        <a:t>יום עיון דבל"א</a:t>
                      </a:r>
                    </a:p>
                    <a:p>
                      <a:pPr marL="85725" indent="-85725" algn="r" defTabSz="914400" rtl="1" eaLnBrk="1" latinLnBrk="0" hangingPunct="1">
                        <a:lnSpc>
                          <a:spcPct val="100000"/>
                        </a:lnSpc>
                        <a:buFont typeface="Arial" panose="020B0604020202020204" pitchFamily="34" charset="0"/>
                        <a:buChar char="•"/>
                      </a:pPr>
                      <a:r>
                        <a:rPr lang="he-IL" sz="1300" b="0" i="0" kern="1200" dirty="0">
                          <a:solidFill>
                            <a:srgbClr val="FF0000"/>
                          </a:solidFill>
                          <a:latin typeface="David" panose="020E0502060401010101" pitchFamily="34" charset="-79"/>
                          <a:ea typeface="+mn-ea"/>
                          <a:cs typeface="David" panose="020E0502060401010101" pitchFamily="34" charset="-79"/>
                        </a:rPr>
                        <a:t>מפגשי בכירים</a:t>
                      </a:r>
                    </a:p>
                  </a:txBody>
                  <a:tcPr marL="36000" marR="36000" marT="36000" marB="36000"/>
                </a:tc>
                <a:tc>
                  <a:txBody>
                    <a:bodyPr/>
                    <a:lstStyle/>
                    <a:p>
                      <a:pPr marL="85725" marR="0" lvl="0" indent="-85725"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he-IL" sz="1300" b="0" i="0" kern="1200" dirty="0">
                          <a:solidFill>
                            <a:schemeClr val="dk1"/>
                          </a:solidFill>
                          <a:latin typeface="David" panose="020E0502060401010101" pitchFamily="34" charset="-79"/>
                          <a:ea typeface="+mn-ea"/>
                          <a:cs typeface="David" panose="020E0502060401010101" pitchFamily="34" charset="-79"/>
                        </a:rPr>
                        <a:t>סיור ירדן</a:t>
                      </a:r>
                    </a:p>
                    <a:p>
                      <a:pPr marL="85725" marR="0" lvl="0" indent="-85725"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he-IL" sz="1300" b="0" i="0" kern="1200" dirty="0">
                          <a:solidFill>
                            <a:schemeClr val="dk1"/>
                          </a:solidFill>
                          <a:latin typeface="David" panose="020E0502060401010101" pitchFamily="34" charset="-79"/>
                          <a:ea typeface="+mn-ea"/>
                          <a:cs typeface="David" panose="020E0502060401010101" pitchFamily="34" charset="-79"/>
                        </a:rPr>
                        <a:t>כנס </a:t>
                      </a:r>
                      <a:r>
                        <a:rPr lang="en-US" sz="1300" b="0" i="0" kern="1200" dirty="0">
                          <a:solidFill>
                            <a:schemeClr val="dk1"/>
                          </a:solidFill>
                          <a:latin typeface="David" panose="020E0502060401010101" pitchFamily="34" charset="-79"/>
                          <a:ea typeface="+mn-ea"/>
                          <a:cs typeface="+mj-cs"/>
                        </a:rPr>
                        <a:t>INSS</a:t>
                      </a:r>
                      <a:endParaRPr lang="he-IL" sz="1300" b="0" i="0" kern="1200" dirty="0">
                        <a:solidFill>
                          <a:schemeClr val="dk1"/>
                        </a:solidFill>
                        <a:latin typeface="David" panose="020E0502060401010101" pitchFamily="34" charset="-79"/>
                        <a:ea typeface="+mn-ea"/>
                        <a:cs typeface="+mj-cs"/>
                      </a:endParaRPr>
                    </a:p>
                    <a:p>
                      <a:pPr marL="85725" marR="0" lvl="0" indent="-85725"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he-IL" sz="1300" b="0" i="0" kern="1200" dirty="0">
                          <a:solidFill>
                            <a:schemeClr val="dk1"/>
                          </a:solidFill>
                          <a:latin typeface="David" panose="020E0502060401010101" pitchFamily="34" charset="-79"/>
                          <a:ea typeface="+mn-ea"/>
                          <a:cs typeface="David" panose="020E0502060401010101" pitchFamily="34" charset="-79"/>
                        </a:rPr>
                        <a:t>יום עיון תקשורת</a:t>
                      </a:r>
                    </a:p>
                    <a:p>
                      <a:pPr marL="85725" marR="0" lvl="0" indent="-85725"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he-IL" sz="1300" b="0" i="0" kern="1200" dirty="0">
                          <a:solidFill>
                            <a:srgbClr val="FF0000"/>
                          </a:solidFill>
                          <a:latin typeface="David" panose="020E0502060401010101" pitchFamily="34" charset="-79"/>
                          <a:ea typeface="+mn-ea"/>
                          <a:cs typeface="David" panose="020E0502060401010101" pitchFamily="34" charset="-79"/>
                        </a:rPr>
                        <a:t>ק. מזה"ת</a:t>
                      </a:r>
                    </a:p>
                    <a:p>
                      <a:pPr marL="85725" indent="-85725" algn="r" defTabSz="914400" rtl="1" eaLnBrk="1" latinLnBrk="0" hangingPunct="1">
                        <a:lnSpc>
                          <a:spcPct val="100000"/>
                        </a:lnSpc>
                        <a:buFont typeface="Arial" panose="020B0604020202020204" pitchFamily="34" charset="0"/>
                        <a:buChar char="•"/>
                      </a:pPr>
                      <a:endParaRPr lang="he-IL" sz="13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tc>
                <a:tc>
                  <a:txBody>
                    <a:bodyPr/>
                    <a:lstStyle/>
                    <a:p>
                      <a:pPr marL="85725" indent="-85725" algn="r" defTabSz="914400" rtl="1" eaLnBrk="1" latinLnBrk="0" hangingPunct="1">
                        <a:lnSpc>
                          <a:spcPct val="100000"/>
                        </a:lnSpc>
                        <a:buFont typeface="Arial" panose="020B0604020202020204" pitchFamily="34" charset="0"/>
                        <a:buChar char="•"/>
                      </a:pPr>
                      <a:r>
                        <a:rPr lang="he-IL" sz="1300" b="0" i="0" kern="1200" dirty="0">
                          <a:solidFill>
                            <a:schemeClr val="dk1"/>
                          </a:solidFill>
                          <a:latin typeface="David" panose="020E0502060401010101" pitchFamily="34" charset="-79"/>
                          <a:ea typeface="+mn-ea"/>
                          <a:cs typeface="David" panose="020E0502060401010101" pitchFamily="34" charset="-79"/>
                        </a:rPr>
                        <a:t>כנס בינתחומי</a:t>
                      </a:r>
                    </a:p>
                  </a:txBody>
                  <a:tcPr marL="36000" marR="36000" marT="36000" marB="36000"/>
                </a:tc>
                <a:tc>
                  <a:txBody>
                    <a:bodyPr/>
                    <a:lstStyle/>
                    <a:p>
                      <a:pPr marL="85725" marR="0" lvl="0" indent="-85725"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he-IL" sz="1300" b="0" i="0" kern="1200" dirty="0">
                          <a:solidFill>
                            <a:schemeClr val="dk1"/>
                          </a:solidFill>
                          <a:latin typeface="David" panose="020E0502060401010101" pitchFamily="34" charset="-79"/>
                          <a:ea typeface="+mn-ea"/>
                          <a:cs typeface="David" panose="020E0502060401010101" pitchFamily="34" charset="-79"/>
                        </a:rPr>
                        <a:t>סיורי הבטל"ם</a:t>
                      </a:r>
                    </a:p>
                    <a:p>
                      <a:pPr marL="85725" indent="-85725" algn="r" defTabSz="914400" rtl="1" eaLnBrk="1" latinLnBrk="0" hangingPunct="1">
                        <a:lnSpc>
                          <a:spcPct val="100000"/>
                        </a:lnSpc>
                        <a:buFont typeface="Arial" panose="020B0604020202020204" pitchFamily="34" charset="0"/>
                        <a:buChar char="•"/>
                      </a:pPr>
                      <a:r>
                        <a:rPr lang="he-IL" sz="1300" b="0" i="0" kern="1200" dirty="0">
                          <a:solidFill>
                            <a:schemeClr val="dk1"/>
                          </a:solidFill>
                          <a:latin typeface="David" panose="020E0502060401010101" pitchFamily="34" charset="-79"/>
                          <a:ea typeface="+mn-ea"/>
                          <a:cs typeface="David" panose="020E0502060401010101" pitchFamily="34" charset="-79"/>
                        </a:rPr>
                        <a:t>ק. משפט ציבורי</a:t>
                      </a:r>
                    </a:p>
                    <a:p>
                      <a:pPr marL="85725" indent="-85725" algn="r" defTabSz="914400" rtl="1" eaLnBrk="1" latinLnBrk="0" hangingPunct="1">
                        <a:lnSpc>
                          <a:spcPct val="100000"/>
                        </a:lnSpc>
                        <a:buFont typeface="Arial" panose="020B0604020202020204" pitchFamily="34" charset="0"/>
                        <a:buChar char="•"/>
                      </a:pPr>
                      <a:r>
                        <a:rPr lang="he-IL" sz="1300" b="0" i="0" kern="1200" dirty="0">
                          <a:solidFill>
                            <a:schemeClr val="dk1"/>
                          </a:solidFill>
                          <a:latin typeface="David" panose="020E0502060401010101" pitchFamily="34" charset="-79"/>
                          <a:ea typeface="+mn-ea"/>
                          <a:cs typeface="David" panose="020E0502060401010101" pitchFamily="34" charset="-79"/>
                        </a:rPr>
                        <a:t>סיורי מ"י</a:t>
                      </a:r>
                    </a:p>
                  </a:txBody>
                  <a:tcPr marL="36000" marR="36000" marT="36000" marB="36000"/>
                </a:tc>
                <a:tc>
                  <a:txBody>
                    <a:bodyPr/>
                    <a:lstStyle/>
                    <a:p>
                      <a:pPr marL="0" indent="0" algn="r" defTabSz="914400" rtl="1" eaLnBrk="1" latinLnBrk="0" hangingPunct="1">
                        <a:lnSpc>
                          <a:spcPct val="100000"/>
                        </a:lnSpc>
                        <a:buFont typeface="Arial" panose="020B0604020202020204" pitchFamily="34" charset="0"/>
                        <a:buNone/>
                      </a:pPr>
                      <a:endParaRPr lang="he-IL" sz="1300" b="0" i="0" kern="1200" dirty="0">
                        <a:solidFill>
                          <a:srgbClr val="FF0000"/>
                        </a:solidFill>
                        <a:latin typeface="David" panose="020E0502060401010101" pitchFamily="34" charset="-79"/>
                        <a:ea typeface="+mn-ea"/>
                        <a:cs typeface="David" panose="020E0502060401010101" pitchFamily="34" charset="-79"/>
                      </a:endParaRPr>
                    </a:p>
                  </a:txBody>
                  <a:tcPr marL="36000" marR="36000" marT="36000" marB="36000"/>
                </a:tc>
                <a:tc>
                  <a:txBody>
                    <a:bodyPr/>
                    <a:lstStyle/>
                    <a:p>
                      <a:pPr marL="85725" indent="-85725" algn="r" defTabSz="914400" rtl="1" eaLnBrk="1" latinLnBrk="0" hangingPunct="1">
                        <a:lnSpc>
                          <a:spcPct val="100000"/>
                        </a:lnSpc>
                        <a:buFont typeface="Arial" panose="020B0604020202020204" pitchFamily="34" charset="0"/>
                        <a:buChar char="•"/>
                      </a:pPr>
                      <a:r>
                        <a:rPr lang="he-IL" sz="1300" b="0" i="0" kern="1200" dirty="0">
                          <a:solidFill>
                            <a:schemeClr val="dk1"/>
                          </a:solidFill>
                          <a:latin typeface="David" panose="020E0502060401010101" pitchFamily="34" charset="-79"/>
                          <a:ea typeface="+mn-ea"/>
                          <a:cs typeface="David" panose="020E0502060401010101" pitchFamily="34" charset="-79"/>
                        </a:rPr>
                        <a:t>עבודות שנתיות</a:t>
                      </a:r>
                    </a:p>
                    <a:p>
                      <a:pPr marL="85725" indent="-85725" algn="r" defTabSz="914400" rtl="1" eaLnBrk="1" latinLnBrk="0" hangingPunct="1">
                        <a:lnSpc>
                          <a:spcPct val="100000"/>
                        </a:lnSpc>
                        <a:buFont typeface="Arial" panose="020B0604020202020204" pitchFamily="34" charset="0"/>
                        <a:buChar char="•"/>
                      </a:pPr>
                      <a:r>
                        <a:rPr lang="he-IL" sz="1300" b="0" i="0" kern="1200" dirty="0">
                          <a:solidFill>
                            <a:schemeClr val="dk1"/>
                          </a:solidFill>
                          <a:latin typeface="David" panose="020E0502060401010101" pitchFamily="34" charset="-79"/>
                          <a:ea typeface="+mn-ea"/>
                          <a:cs typeface="David" panose="020E0502060401010101" pitchFamily="34" charset="-79"/>
                        </a:rPr>
                        <a:t>מסלול מחקרי</a:t>
                      </a:r>
                    </a:p>
                    <a:p>
                      <a:pPr marL="85725" indent="-85725" algn="r" defTabSz="914400" rtl="1" eaLnBrk="1" latinLnBrk="0" hangingPunct="1">
                        <a:lnSpc>
                          <a:spcPct val="100000"/>
                        </a:lnSpc>
                        <a:buFont typeface="Arial" panose="020B0604020202020204" pitchFamily="34" charset="0"/>
                        <a:buChar char="•"/>
                      </a:pPr>
                      <a:r>
                        <a:rPr lang="he-IL" sz="1300" b="0" i="0" kern="1200" dirty="0">
                          <a:solidFill>
                            <a:schemeClr val="dk1"/>
                          </a:solidFill>
                          <a:latin typeface="David" panose="020E0502060401010101" pitchFamily="34" charset="-79"/>
                          <a:ea typeface="+mn-ea"/>
                          <a:cs typeface="David" panose="020E0502060401010101" pitchFamily="34" charset="-79"/>
                        </a:rPr>
                        <a:t>למידת בכירים</a:t>
                      </a:r>
                    </a:p>
                    <a:p>
                      <a:pPr marL="0" indent="0" algn="r" defTabSz="914400" rtl="1" eaLnBrk="1" latinLnBrk="0" hangingPunct="1">
                        <a:lnSpc>
                          <a:spcPct val="100000"/>
                        </a:lnSpc>
                        <a:buFont typeface="Arial" panose="020B0604020202020204" pitchFamily="34" charset="0"/>
                        <a:buNone/>
                      </a:pPr>
                      <a:endParaRPr lang="he-IL" sz="13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tc>
                <a:tc>
                  <a:txBody>
                    <a:bodyPr/>
                    <a:lstStyle/>
                    <a:p>
                      <a:pPr marL="85725" indent="-85725" algn="r" defTabSz="914400" rtl="1" eaLnBrk="1" latinLnBrk="0" hangingPunct="1">
                        <a:lnSpc>
                          <a:spcPct val="100000"/>
                        </a:lnSpc>
                        <a:buFont typeface="Arial" panose="020B0604020202020204" pitchFamily="34" charset="0"/>
                        <a:buChar char="•"/>
                      </a:pPr>
                      <a:r>
                        <a:rPr lang="he-IL" sz="1300" b="0" i="0" kern="1200" dirty="0">
                          <a:solidFill>
                            <a:schemeClr val="dk1"/>
                          </a:solidFill>
                          <a:latin typeface="David" panose="020E0502060401010101" pitchFamily="34" charset="-79"/>
                          <a:ea typeface="+mn-ea"/>
                          <a:cs typeface="David" panose="020E0502060401010101" pitchFamily="34" charset="-79"/>
                        </a:rPr>
                        <a:t>מפגשי רשת</a:t>
                      </a:r>
                    </a:p>
                    <a:p>
                      <a:pPr marL="85725" indent="-85725" algn="r" defTabSz="914400" rtl="1" eaLnBrk="1" latinLnBrk="0" hangingPunct="1">
                        <a:lnSpc>
                          <a:spcPct val="100000"/>
                        </a:lnSpc>
                        <a:buFont typeface="Arial" panose="020B0604020202020204" pitchFamily="34" charset="0"/>
                        <a:buChar char="•"/>
                      </a:pPr>
                      <a:r>
                        <a:rPr lang="he-IL" sz="1300" b="0" i="0" kern="1200" dirty="0">
                          <a:solidFill>
                            <a:schemeClr val="dk1"/>
                          </a:solidFill>
                          <a:latin typeface="David" panose="020E0502060401010101" pitchFamily="34" charset="-79"/>
                          <a:ea typeface="+mn-ea"/>
                          <a:cs typeface="David" panose="020E0502060401010101" pitchFamily="34" charset="-79"/>
                        </a:rPr>
                        <a:t>ערבי מפקד</a:t>
                      </a:r>
                    </a:p>
                    <a:p>
                      <a:pPr marL="85725" indent="-85725" algn="r" defTabSz="914400" rtl="1" eaLnBrk="1" latinLnBrk="0" hangingPunct="1">
                        <a:lnSpc>
                          <a:spcPct val="100000"/>
                        </a:lnSpc>
                        <a:buFont typeface="Arial" panose="020B0604020202020204" pitchFamily="34" charset="0"/>
                        <a:buChar char="•"/>
                      </a:pPr>
                      <a:r>
                        <a:rPr lang="he-IL" sz="1300" b="0" i="0" kern="1200" dirty="0">
                          <a:solidFill>
                            <a:schemeClr val="accent6"/>
                          </a:solidFill>
                          <a:latin typeface="David" panose="020E0502060401010101" pitchFamily="34" charset="-79"/>
                          <a:ea typeface="+mn-ea"/>
                          <a:cs typeface="David" panose="020E0502060401010101" pitchFamily="34" charset="-79"/>
                        </a:rPr>
                        <a:t>כנס המכללות</a:t>
                      </a:r>
                    </a:p>
                    <a:p>
                      <a:pPr marL="85725" indent="-85725" algn="r" defTabSz="914400" rtl="1" eaLnBrk="1" latinLnBrk="0" hangingPunct="1">
                        <a:lnSpc>
                          <a:spcPct val="100000"/>
                        </a:lnSpc>
                        <a:buFont typeface="Arial" panose="020B0604020202020204" pitchFamily="34" charset="0"/>
                        <a:buChar char="•"/>
                      </a:pPr>
                      <a:r>
                        <a:rPr lang="he-IL" sz="1300" b="0" i="0" kern="1200" dirty="0">
                          <a:solidFill>
                            <a:schemeClr val="dk1"/>
                          </a:solidFill>
                          <a:latin typeface="David" panose="020E0502060401010101" pitchFamily="34" charset="-79"/>
                          <a:ea typeface="+mn-ea"/>
                          <a:cs typeface="David" panose="020E0502060401010101" pitchFamily="34" charset="-79"/>
                        </a:rPr>
                        <a:t>שבוע מסכם</a:t>
                      </a:r>
                    </a:p>
                  </a:txBody>
                  <a:tcPr marL="36000" marR="36000" marT="36000" marB="36000"/>
                </a:tc>
                <a:tc>
                  <a:txBody>
                    <a:bodyPr/>
                    <a:lstStyle/>
                    <a:p>
                      <a:pPr marL="85725" indent="-85725" algn="r" defTabSz="914400" rtl="1" eaLnBrk="1" latinLnBrk="0" hangingPunct="1">
                        <a:lnSpc>
                          <a:spcPct val="100000"/>
                        </a:lnSpc>
                        <a:buFont typeface="Arial" panose="020B0604020202020204" pitchFamily="34" charset="0"/>
                        <a:buChar char="•"/>
                      </a:pPr>
                      <a:r>
                        <a:rPr lang="he-IL" sz="1300" b="0" i="0" kern="1200" dirty="0">
                          <a:solidFill>
                            <a:schemeClr val="dk1"/>
                          </a:solidFill>
                          <a:latin typeface="David" panose="020E0502060401010101" pitchFamily="34" charset="-79"/>
                          <a:ea typeface="+mn-ea"/>
                          <a:cs typeface="David" panose="020E0502060401010101" pitchFamily="34" charset="-79"/>
                        </a:rPr>
                        <a:t>תוכנית פיתוח אישי</a:t>
                      </a:r>
                    </a:p>
                    <a:p>
                      <a:pPr marL="85725" indent="-85725" algn="r" defTabSz="914400" rtl="1" eaLnBrk="1" latinLnBrk="0" hangingPunct="1">
                        <a:lnSpc>
                          <a:spcPct val="100000"/>
                        </a:lnSpc>
                        <a:buFont typeface="Arial" panose="020B0604020202020204" pitchFamily="34" charset="0"/>
                        <a:buChar char="•"/>
                      </a:pPr>
                      <a:r>
                        <a:rPr lang="he-IL" sz="1300" b="0" i="0" kern="1200" dirty="0">
                          <a:solidFill>
                            <a:srgbClr val="FF0000"/>
                          </a:solidFill>
                          <a:latin typeface="David" panose="020E0502060401010101" pitchFamily="34" charset="-79"/>
                          <a:ea typeface="+mn-ea"/>
                          <a:cs typeface="David" panose="020E0502060401010101" pitchFamily="34" charset="-79"/>
                        </a:rPr>
                        <a:t>קורס מתוקשב</a:t>
                      </a:r>
                    </a:p>
                  </a:txBody>
                  <a:tcPr marL="36000" marR="36000" marT="36000" marB="36000"/>
                </a:tc>
                <a:extLst>
                  <a:ext uri="{0D108BD9-81ED-4DB2-BD59-A6C34878D82A}">
                    <a16:rowId xmlns:a16="http://schemas.microsoft.com/office/drawing/2014/main" val="3694368200"/>
                  </a:ext>
                </a:extLst>
              </a:tr>
              <a:tr h="425616">
                <a:tc>
                  <a:txBody>
                    <a:bodyPr/>
                    <a:lstStyle/>
                    <a:p>
                      <a:pPr marL="0" algn="ctr" defTabSz="914400" rtl="1" eaLnBrk="1" latinLnBrk="0" hangingPunct="1">
                        <a:lnSpc>
                          <a:spcPct val="100000"/>
                        </a:lnSpc>
                      </a:pPr>
                      <a:r>
                        <a:rPr lang="he-IL" sz="1600" b="1" i="0" kern="1200" dirty="0">
                          <a:solidFill>
                            <a:schemeClr val="dk1"/>
                          </a:solidFill>
                          <a:latin typeface="David" panose="020E0502060401010101" pitchFamily="34" charset="-79"/>
                          <a:ea typeface="+mn-ea"/>
                          <a:cs typeface="David" panose="020E0502060401010101" pitchFamily="34" charset="-79"/>
                        </a:rPr>
                        <a:t>תפקידים נוספים</a:t>
                      </a:r>
                    </a:p>
                  </a:txBody>
                  <a:tcPr anchor="ctr"/>
                </a:tc>
                <a:tc>
                  <a:txBody>
                    <a:bodyPr/>
                    <a:lstStyle/>
                    <a:p>
                      <a:pPr marL="85725" indent="-85725" algn="r" defTabSz="914400" rtl="1" eaLnBrk="1" latinLnBrk="0" hangingPunct="1">
                        <a:lnSpc>
                          <a:spcPct val="100000"/>
                        </a:lnSpc>
                        <a:buFont typeface="Arial" panose="020B0604020202020204" pitchFamily="34" charset="0"/>
                        <a:buChar char="•"/>
                      </a:pPr>
                      <a:r>
                        <a:rPr lang="he-IL" sz="1300" b="0" i="0" kern="1200" dirty="0">
                          <a:solidFill>
                            <a:schemeClr val="dk1"/>
                          </a:solidFill>
                          <a:latin typeface="David" panose="020E0502060401010101" pitchFamily="34" charset="-79"/>
                          <a:ea typeface="+mn-ea"/>
                          <a:cs typeface="David" panose="020E0502060401010101" pitchFamily="34" charset="-79"/>
                        </a:rPr>
                        <a:t>מדריך צוות</a:t>
                      </a:r>
                    </a:p>
                  </a:txBody>
                  <a:tcPr marL="36000" marR="36000" marT="36000" marB="36000"/>
                </a:tc>
                <a:tc>
                  <a:txBody>
                    <a:bodyPr/>
                    <a:lstStyle/>
                    <a:p>
                      <a:pPr marL="85725" indent="-85725" algn="r" defTabSz="914400" rtl="1" eaLnBrk="1" latinLnBrk="0" hangingPunct="1">
                        <a:lnSpc>
                          <a:spcPct val="100000"/>
                        </a:lnSpc>
                        <a:buFont typeface="Arial" panose="020B0604020202020204" pitchFamily="34" charset="0"/>
                        <a:buChar char="•"/>
                      </a:pPr>
                      <a:r>
                        <a:rPr lang="he-IL" sz="1300" b="0" i="0" kern="1200" dirty="0">
                          <a:solidFill>
                            <a:schemeClr val="dk1"/>
                          </a:solidFill>
                          <a:latin typeface="David" panose="020E0502060401010101" pitchFamily="34" charset="-79"/>
                          <a:ea typeface="+mn-ea"/>
                          <a:cs typeface="David" panose="020E0502060401010101" pitchFamily="34" charset="-79"/>
                        </a:rPr>
                        <a:t>מדריך צוות</a:t>
                      </a:r>
                    </a:p>
                    <a:p>
                      <a:pPr marL="85725" indent="-85725" algn="r" defTabSz="914400" rtl="1" eaLnBrk="1" latinLnBrk="0" hangingPunct="1">
                        <a:lnSpc>
                          <a:spcPct val="100000"/>
                        </a:lnSpc>
                        <a:buFont typeface="Arial" panose="020B0604020202020204" pitchFamily="34" charset="0"/>
                        <a:buChar char="•"/>
                      </a:pPr>
                      <a:r>
                        <a:rPr lang="he-IL" sz="1300" b="0" i="0" kern="1200" dirty="0">
                          <a:solidFill>
                            <a:schemeClr val="dk1"/>
                          </a:solidFill>
                          <a:latin typeface="David" panose="020E0502060401010101" pitchFamily="34" charset="-79"/>
                          <a:ea typeface="+mn-ea"/>
                          <a:cs typeface="David" panose="020E0502060401010101" pitchFamily="34" charset="-79"/>
                        </a:rPr>
                        <a:t>כניסה לתפקיד</a:t>
                      </a:r>
                    </a:p>
                  </a:txBody>
                  <a:tcPr marL="36000" marR="36000" marT="36000" marB="36000"/>
                </a:tc>
                <a:tc>
                  <a:txBody>
                    <a:bodyPr/>
                    <a:lstStyle/>
                    <a:p>
                      <a:pPr marL="85725" indent="-85725" algn="r" defTabSz="914400" rtl="1" eaLnBrk="1" latinLnBrk="0" hangingPunct="1">
                        <a:lnSpc>
                          <a:spcPct val="100000"/>
                        </a:lnSpc>
                        <a:buFont typeface="Arial" panose="020B0604020202020204" pitchFamily="34" charset="0"/>
                        <a:buChar char="•"/>
                      </a:pPr>
                      <a:r>
                        <a:rPr lang="he-IL" sz="1300" b="0" i="0" kern="1200" dirty="0">
                          <a:solidFill>
                            <a:schemeClr val="dk1"/>
                          </a:solidFill>
                          <a:latin typeface="David" panose="020E0502060401010101" pitchFamily="34" charset="-79"/>
                          <a:ea typeface="+mn-ea"/>
                          <a:cs typeface="David" panose="020E0502060401010101" pitchFamily="34" charset="-79"/>
                        </a:rPr>
                        <a:t>מדריך צוות</a:t>
                      </a:r>
                    </a:p>
                    <a:p>
                      <a:pPr marL="85725" indent="-85725" algn="r" defTabSz="914400" rtl="1" eaLnBrk="1" latinLnBrk="0" hangingPunct="1">
                        <a:lnSpc>
                          <a:spcPct val="100000"/>
                        </a:lnSpc>
                        <a:buFont typeface="Arial" panose="020B0604020202020204" pitchFamily="34" charset="0"/>
                        <a:buChar char="•"/>
                      </a:pPr>
                      <a:r>
                        <a:rPr lang="he-IL" sz="1300" b="0" i="0" kern="1200" dirty="0">
                          <a:solidFill>
                            <a:schemeClr val="dk1"/>
                          </a:solidFill>
                          <a:latin typeface="David" panose="020E0502060401010101" pitchFamily="34" charset="-79"/>
                          <a:ea typeface="+mn-ea"/>
                          <a:cs typeface="David" panose="020E0502060401010101" pitchFamily="34" charset="-79"/>
                        </a:rPr>
                        <a:t>כניסה לתפקיד</a:t>
                      </a:r>
                    </a:p>
                  </a:txBody>
                  <a:tcPr marL="36000" marR="36000" marT="36000" marB="36000"/>
                </a:tc>
                <a:tc>
                  <a:txBody>
                    <a:bodyPr/>
                    <a:lstStyle/>
                    <a:p>
                      <a:pPr marL="85725" indent="-85725" algn="r" defTabSz="914400" rtl="1" eaLnBrk="1" latinLnBrk="0" hangingPunct="1">
                        <a:lnSpc>
                          <a:spcPct val="100000"/>
                        </a:lnSpc>
                        <a:buFont typeface="Arial" panose="020B0604020202020204" pitchFamily="34" charset="0"/>
                        <a:buChar char="•"/>
                      </a:pPr>
                      <a:r>
                        <a:rPr lang="he-IL" sz="1300" b="0" i="0" kern="1200" dirty="0">
                          <a:solidFill>
                            <a:schemeClr val="dk1"/>
                          </a:solidFill>
                          <a:latin typeface="David" panose="020E0502060401010101" pitchFamily="34" charset="-79"/>
                          <a:ea typeface="+mn-ea"/>
                          <a:cs typeface="David" panose="020E0502060401010101" pitchFamily="34" charset="-79"/>
                        </a:rPr>
                        <a:t>מדריך צוות</a:t>
                      </a:r>
                    </a:p>
                    <a:p>
                      <a:pPr marL="85725" indent="-85725" algn="r" defTabSz="914400" rtl="1" eaLnBrk="1" latinLnBrk="0" hangingPunct="1">
                        <a:lnSpc>
                          <a:spcPct val="100000"/>
                        </a:lnSpc>
                        <a:buFont typeface="Arial" panose="020B0604020202020204" pitchFamily="34" charset="0"/>
                        <a:buChar char="•"/>
                      </a:pPr>
                      <a:r>
                        <a:rPr lang="he-IL" sz="1300" b="0" i="0" kern="1200" dirty="0">
                          <a:solidFill>
                            <a:schemeClr val="dk1"/>
                          </a:solidFill>
                          <a:latin typeface="David" panose="020E0502060401010101" pitchFamily="34" charset="-79"/>
                          <a:ea typeface="+mn-ea"/>
                          <a:cs typeface="David" panose="020E0502060401010101" pitchFamily="34" charset="-79"/>
                        </a:rPr>
                        <a:t>ניהול ידע</a:t>
                      </a:r>
                    </a:p>
                  </a:txBody>
                  <a:tcPr marL="36000" marR="36000" marT="36000" marB="36000"/>
                </a:tc>
                <a:tc>
                  <a:txBody>
                    <a:bodyPr/>
                    <a:lstStyle/>
                    <a:p>
                      <a:pPr marL="85725" indent="-85725" algn="r" defTabSz="914400" rtl="1" eaLnBrk="1" latinLnBrk="0" hangingPunct="1">
                        <a:lnSpc>
                          <a:spcPct val="100000"/>
                        </a:lnSpc>
                        <a:buFont typeface="Arial" panose="020B0604020202020204" pitchFamily="34" charset="0"/>
                        <a:buChar char="•"/>
                      </a:pPr>
                      <a:r>
                        <a:rPr lang="he-IL" sz="1300" b="0" i="0" kern="1200" dirty="0">
                          <a:solidFill>
                            <a:schemeClr val="dk1"/>
                          </a:solidFill>
                          <a:latin typeface="David" panose="020E0502060401010101" pitchFamily="34" charset="-79"/>
                          <a:ea typeface="+mn-ea"/>
                          <a:cs typeface="David" panose="020E0502060401010101" pitchFamily="34" charset="-79"/>
                        </a:rPr>
                        <a:t>עמית מחקר</a:t>
                      </a:r>
                    </a:p>
                  </a:txBody>
                  <a:tcPr marL="36000" marR="36000" marT="36000" marB="36000"/>
                </a:tc>
                <a:tc>
                  <a:txBody>
                    <a:bodyPr/>
                    <a:lstStyle/>
                    <a:p>
                      <a:pPr marL="85725" indent="-85725" algn="r" defTabSz="914400" rtl="1" eaLnBrk="1" latinLnBrk="0" hangingPunct="1">
                        <a:lnSpc>
                          <a:spcPct val="100000"/>
                        </a:lnSpc>
                        <a:buFont typeface="Arial" panose="020B0604020202020204" pitchFamily="34" charset="0"/>
                        <a:buChar char="•"/>
                      </a:pPr>
                      <a:r>
                        <a:rPr lang="he-IL" sz="1300" b="0" i="0" kern="1200" dirty="0">
                          <a:solidFill>
                            <a:schemeClr val="dk1"/>
                          </a:solidFill>
                          <a:latin typeface="David" panose="020E0502060401010101" pitchFamily="34" charset="-79"/>
                          <a:ea typeface="+mn-ea"/>
                          <a:cs typeface="David" panose="020E0502060401010101" pitchFamily="34" charset="-79"/>
                        </a:rPr>
                        <a:t>ליווי בינ"ל</a:t>
                      </a:r>
                    </a:p>
                    <a:p>
                      <a:pPr marL="85725" indent="-85725" algn="r" defTabSz="914400" rtl="1" eaLnBrk="1" latinLnBrk="0" hangingPunct="1">
                        <a:lnSpc>
                          <a:spcPct val="100000"/>
                        </a:lnSpc>
                        <a:buFont typeface="Arial" panose="020B0604020202020204" pitchFamily="34" charset="0"/>
                        <a:buChar char="•"/>
                      </a:pPr>
                      <a:r>
                        <a:rPr lang="he-IL" sz="1300" b="0" i="0" kern="1200" dirty="0">
                          <a:solidFill>
                            <a:schemeClr val="tx1"/>
                          </a:solidFill>
                          <a:latin typeface="David" panose="020E0502060401010101" pitchFamily="34" charset="-79"/>
                          <a:ea typeface="+mn-ea"/>
                          <a:cs typeface="David" panose="020E0502060401010101" pitchFamily="34" charset="-79"/>
                        </a:rPr>
                        <a:t>מסלול מחקרי</a:t>
                      </a:r>
                    </a:p>
                    <a:p>
                      <a:pPr marL="85725" indent="-85725" algn="r" defTabSz="914400" rtl="1" eaLnBrk="1" latinLnBrk="0" hangingPunct="1">
                        <a:lnSpc>
                          <a:spcPct val="100000"/>
                        </a:lnSpc>
                        <a:buFont typeface="Arial" panose="020B0604020202020204" pitchFamily="34" charset="0"/>
                        <a:buChar char="•"/>
                      </a:pPr>
                      <a:r>
                        <a:rPr lang="he-IL" sz="1300" b="0" i="0" kern="1200" dirty="0">
                          <a:solidFill>
                            <a:schemeClr val="dk1"/>
                          </a:solidFill>
                          <a:latin typeface="David" panose="020E0502060401010101" pitchFamily="34" charset="-79"/>
                          <a:ea typeface="+mn-ea"/>
                          <a:cs typeface="David" panose="020E0502060401010101" pitchFamily="34" charset="-79"/>
                        </a:rPr>
                        <a:t>למידת הסגל</a:t>
                      </a:r>
                    </a:p>
                  </a:txBody>
                  <a:tcPr marL="36000" marR="36000" marT="36000" marB="36000"/>
                </a:tc>
                <a:tc>
                  <a:txBody>
                    <a:bodyPr/>
                    <a:lstStyle/>
                    <a:p>
                      <a:pPr marL="85725" indent="-85725" algn="r" defTabSz="914400" rtl="1" eaLnBrk="1" latinLnBrk="0" hangingPunct="1">
                        <a:lnSpc>
                          <a:spcPct val="100000"/>
                        </a:lnSpc>
                        <a:buFont typeface="Arial" panose="020B0604020202020204" pitchFamily="34" charset="0"/>
                        <a:buChar char="•"/>
                      </a:pPr>
                      <a:r>
                        <a:rPr lang="he-IL" sz="1300" b="0" i="0" kern="1200" dirty="0">
                          <a:solidFill>
                            <a:schemeClr val="dk1"/>
                          </a:solidFill>
                          <a:latin typeface="David" panose="020E0502060401010101" pitchFamily="34" charset="-79"/>
                          <a:ea typeface="+mn-ea"/>
                          <a:cs typeface="David" panose="020E0502060401010101" pitchFamily="34" charset="-79"/>
                        </a:rPr>
                        <a:t>גרף שנתי</a:t>
                      </a:r>
                    </a:p>
                    <a:p>
                      <a:pPr marL="85725" indent="-85725" algn="r" defTabSz="914400" rtl="1" eaLnBrk="1" latinLnBrk="0" hangingPunct="1">
                        <a:lnSpc>
                          <a:spcPct val="100000"/>
                        </a:lnSpc>
                        <a:buFont typeface="Arial" panose="020B0604020202020204" pitchFamily="34" charset="0"/>
                        <a:buChar char="•"/>
                      </a:pPr>
                      <a:r>
                        <a:rPr lang="he-IL" sz="1300" b="0" i="0" kern="1200" dirty="0">
                          <a:solidFill>
                            <a:schemeClr val="dk1"/>
                          </a:solidFill>
                          <a:latin typeface="David" panose="020E0502060401010101" pitchFamily="34" charset="-79"/>
                          <a:ea typeface="+mn-ea"/>
                          <a:cs typeface="David" panose="020E0502060401010101" pitchFamily="34" charset="-79"/>
                        </a:rPr>
                        <a:t>תרגום</a:t>
                      </a:r>
                    </a:p>
                  </a:txBody>
                  <a:tcPr marL="36000" marR="36000" marT="36000" marB="36000"/>
                </a:tc>
                <a:tc>
                  <a:txBody>
                    <a:bodyPr/>
                    <a:lstStyle/>
                    <a:p>
                      <a:pPr marL="85725" indent="-85725" algn="r" defTabSz="914400" rtl="1" eaLnBrk="1" latinLnBrk="0" hangingPunct="1">
                        <a:lnSpc>
                          <a:spcPct val="100000"/>
                        </a:lnSpc>
                        <a:buFont typeface="Arial" panose="020B0604020202020204" pitchFamily="34" charset="0"/>
                        <a:buChar char="•"/>
                      </a:pPr>
                      <a:r>
                        <a:rPr lang="he-IL" sz="1300" b="0" i="0" kern="1200" dirty="0">
                          <a:solidFill>
                            <a:schemeClr val="dk1"/>
                          </a:solidFill>
                          <a:latin typeface="David" panose="020E0502060401010101" pitchFamily="34" charset="-79"/>
                          <a:ea typeface="+mn-ea"/>
                          <a:cs typeface="David" panose="020E0502060401010101" pitchFamily="34" charset="-79"/>
                        </a:rPr>
                        <a:t>משובים</a:t>
                      </a:r>
                    </a:p>
                    <a:p>
                      <a:pPr marL="85725" indent="-85725" algn="r" defTabSz="914400" rtl="1" eaLnBrk="1" latinLnBrk="0" hangingPunct="1">
                        <a:lnSpc>
                          <a:spcPct val="100000"/>
                        </a:lnSpc>
                        <a:buFont typeface="Arial" panose="020B0604020202020204" pitchFamily="34" charset="0"/>
                        <a:buChar char="•"/>
                      </a:pPr>
                      <a:r>
                        <a:rPr lang="he-IL" sz="1300" b="0" i="0" kern="1200" dirty="0">
                          <a:solidFill>
                            <a:schemeClr val="dk1"/>
                          </a:solidFill>
                          <a:latin typeface="David" panose="020E0502060401010101" pitchFamily="34" charset="-79"/>
                          <a:ea typeface="+mn-ea"/>
                          <a:cs typeface="David" panose="020E0502060401010101" pitchFamily="34" charset="-79"/>
                        </a:rPr>
                        <a:t>הכנות סגלים</a:t>
                      </a:r>
                    </a:p>
                    <a:p>
                      <a:pPr marL="0" indent="0" algn="r" defTabSz="914400" rtl="1" eaLnBrk="1" latinLnBrk="0" hangingPunct="1">
                        <a:lnSpc>
                          <a:spcPct val="100000"/>
                        </a:lnSpc>
                        <a:buFont typeface="Arial" panose="020B0604020202020204" pitchFamily="34" charset="0"/>
                        <a:buNone/>
                      </a:pPr>
                      <a:endParaRPr lang="he-IL" sz="13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tc>
                <a:extLst>
                  <a:ext uri="{0D108BD9-81ED-4DB2-BD59-A6C34878D82A}">
                    <a16:rowId xmlns:a16="http://schemas.microsoft.com/office/drawing/2014/main" val="2593044270"/>
                  </a:ext>
                </a:extLst>
              </a:tr>
            </a:tbl>
          </a:graphicData>
        </a:graphic>
      </p:graphicFrame>
      <p:sp>
        <p:nvSpPr>
          <p:cNvPr id="5" name="מציין מיקום תוכן 2"/>
          <p:cNvSpPr txBox="1">
            <a:spLocks/>
          </p:cNvSpPr>
          <p:nvPr/>
        </p:nvSpPr>
        <p:spPr>
          <a:xfrm>
            <a:off x="6132513" y="4923763"/>
            <a:ext cx="5871648" cy="1908000"/>
          </a:xfrm>
          <a:prstGeom prst="rect">
            <a:avLst/>
          </a:prstGeom>
        </p:spPr>
        <p:style>
          <a:lnRef idx="2">
            <a:schemeClr val="accent1"/>
          </a:lnRef>
          <a:fillRef idx="1">
            <a:schemeClr val="lt1"/>
          </a:fillRef>
          <a:effectRef idx="0">
            <a:schemeClr val="accent1"/>
          </a:effectRef>
          <a:fontRef idx="minor">
            <a:schemeClr val="dk1"/>
          </a:fontRef>
        </p:style>
        <p:txBody>
          <a:bodyPr vert="horz" lIns="36000" tIns="45720" rIns="36000" bIns="45720" rtlCol="1">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Clr>
                <a:schemeClr val="accent1"/>
              </a:buClr>
              <a:buNone/>
            </a:pPr>
            <a:r>
              <a:rPr lang="he-IL" sz="1800" b="1" dirty="0">
                <a:solidFill>
                  <a:schemeClr val="accent1">
                    <a:lumMod val="75000"/>
                  </a:schemeClr>
                </a:solidFill>
                <a:latin typeface="David" panose="020E0502060401010101" pitchFamily="34" charset="-79"/>
                <a:cs typeface="David" panose="020E0502060401010101" pitchFamily="34" charset="-79"/>
              </a:rPr>
              <a:t>עקרונות החלוקה:</a:t>
            </a:r>
            <a:endParaRPr lang="he-IL" sz="1800" dirty="0">
              <a:solidFill>
                <a:schemeClr val="accent1">
                  <a:lumMod val="75000"/>
                </a:schemeClr>
              </a:solidFill>
              <a:latin typeface="David" panose="020E0502060401010101" pitchFamily="34" charset="-79"/>
              <a:cs typeface="David" panose="020E0502060401010101" pitchFamily="34" charset="-79"/>
            </a:endParaRPr>
          </a:p>
          <a:p>
            <a:pPr marL="265113" indent="-265113">
              <a:lnSpc>
                <a:spcPct val="100000"/>
              </a:lnSpc>
              <a:buClr>
                <a:schemeClr val="accent1"/>
              </a:buClr>
              <a:buFont typeface="+mj-lt"/>
              <a:buAutoNum type="arabicPeriod"/>
            </a:pPr>
            <a:r>
              <a:rPr lang="he-IL" sz="1400" dirty="0">
                <a:solidFill>
                  <a:schemeClr val="accent1">
                    <a:lumMod val="75000"/>
                  </a:schemeClr>
                </a:solidFill>
                <a:latin typeface="David" panose="020E0502060401010101" pitchFamily="34" charset="-79"/>
                <a:cs typeface="David" panose="020E0502060401010101" pitchFamily="34" charset="-79"/>
              </a:rPr>
              <a:t>מדריך </a:t>
            </a:r>
            <a:r>
              <a:rPr lang="he-IL" sz="1400" b="1" dirty="0">
                <a:solidFill>
                  <a:schemeClr val="accent1">
                    <a:lumMod val="75000"/>
                  </a:schemeClr>
                </a:solidFill>
                <a:latin typeface="David" panose="020E0502060401010101" pitchFamily="34" charset="-79"/>
                <a:cs typeface="David" panose="020E0502060401010101" pitchFamily="34" charset="-79"/>
              </a:rPr>
              <a:t>מוביל ומזוהה </a:t>
            </a:r>
            <a:r>
              <a:rPr lang="he-IL" sz="1400" dirty="0">
                <a:solidFill>
                  <a:schemeClr val="accent1">
                    <a:lumMod val="75000"/>
                  </a:schemeClr>
                </a:solidFill>
                <a:latin typeface="David" panose="020E0502060401010101" pitchFamily="34" charset="-79"/>
                <a:cs typeface="David" panose="020E0502060401010101" pitchFamily="34" charset="-79"/>
              </a:rPr>
              <a:t>עם אשכול מרכזי (רצוי ע"פ שיוך ארגוני מוקדם)</a:t>
            </a:r>
          </a:p>
          <a:p>
            <a:pPr marL="265113" indent="-265113">
              <a:lnSpc>
                <a:spcPct val="100000"/>
              </a:lnSpc>
              <a:buClr>
                <a:schemeClr val="accent1"/>
              </a:buClr>
              <a:buFont typeface="+mj-lt"/>
              <a:buAutoNum type="arabicPeriod"/>
            </a:pPr>
            <a:r>
              <a:rPr lang="he-IL" sz="1400" b="1" dirty="0">
                <a:solidFill>
                  <a:schemeClr val="accent1">
                    <a:lumMod val="75000"/>
                  </a:schemeClr>
                </a:solidFill>
                <a:latin typeface="David" panose="020E0502060401010101" pitchFamily="34" charset="-79"/>
                <a:cs typeface="David" panose="020E0502060401010101" pitchFamily="34" charset="-79"/>
              </a:rPr>
              <a:t>מיצוי מומחיות </a:t>
            </a:r>
            <a:r>
              <a:rPr lang="he-IL" sz="1400" dirty="0">
                <a:solidFill>
                  <a:schemeClr val="accent1">
                    <a:lumMod val="75000"/>
                  </a:schemeClr>
                </a:solidFill>
                <a:latin typeface="David" panose="020E0502060401010101" pitchFamily="34" charset="-79"/>
                <a:cs typeface="David" panose="020E0502060401010101" pitchFamily="34" charset="-79"/>
              </a:rPr>
              <a:t>חברי הסגל, קשרים מקצועיים, יכולות, חיבור אישי ועניין בתוכן</a:t>
            </a:r>
          </a:p>
          <a:p>
            <a:pPr marL="265113" indent="-265113">
              <a:lnSpc>
                <a:spcPct val="100000"/>
              </a:lnSpc>
              <a:buClr>
                <a:schemeClr val="accent1"/>
              </a:buClr>
              <a:buFont typeface="+mj-lt"/>
              <a:buAutoNum type="arabicPeriod"/>
            </a:pPr>
            <a:r>
              <a:rPr lang="he-IL" sz="1400" b="1" dirty="0">
                <a:solidFill>
                  <a:schemeClr val="accent1">
                    <a:lumMod val="75000"/>
                  </a:schemeClr>
                </a:solidFill>
                <a:latin typeface="David" panose="020E0502060401010101" pitchFamily="34" charset="-79"/>
                <a:cs typeface="David" panose="020E0502060401010101" pitchFamily="34" charset="-79"/>
              </a:rPr>
              <a:t>חלוקת עומסים פנימית </a:t>
            </a:r>
            <a:r>
              <a:rPr lang="he-IL" sz="1400" dirty="0">
                <a:solidFill>
                  <a:schemeClr val="accent1">
                    <a:lumMod val="75000"/>
                  </a:schemeClr>
                </a:solidFill>
                <a:latin typeface="David" panose="020E0502060401010101" pitchFamily="34" charset="-79"/>
                <a:cs typeface="David" panose="020E0502060401010101" pitchFamily="34" charset="-79"/>
              </a:rPr>
              <a:t>ע"פ מהלך השנה (עונות) וע"פ מידת מעורבות נדרשת בתכנים</a:t>
            </a:r>
          </a:p>
          <a:p>
            <a:pPr marL="265113" indent="-265113">
              <a:lnSpc>
                <a:spcPct val="100000"/>
              </a:lnSpc>
              <a:buClr>
                <a:schemeClr val="accent1"/>
              </a:buClr>
              <a:buFont typeface="+mj-lt"/>
              <a:buAutoNum type="arabicPeriod"/>
            </a:pPr>
            <a:r>
              <a:rPr lang="he-IL" sz="1400" dirty="0">
                <a:solidFill>
                  <a:schemeClr val="accent1">
                    <a:lumMod val="75000"/>
                  </a:schemeClr>
                </a:solidFill>
                <a:latin typeface="David" panose="020E0502060401010101" pitchFamily="34" charset="-79"/>
                <a:cs typeface="David" panose="020E0502060401010101" pitchFamily="34" charset="-79"/>
              </a:rPr>
              <a:t>הבניית </a:t>
            </a:r>
            <a:r>
              <a:rPr lang="he-IL" sz="1400" b="1" dirty="0">
                <a:solidFill>
                  <a:schemeClr val="accent1">
                    <a:lumMod val="75000"/>
                  </a:schemeClr>
                </a:solidFill>
                <a:latin typeface="David" panose="020E0502060401010101" pitchFamily="34" charset="-79"/>
                <a:cs typeface="David" panose="020E0502060401010101" pitchFamily="34" charset="-79"/>
              </a:rPr>
              <a:t>כניסת סגל חדש</a:t>
            </a:r>
          </a:p>
          <a:p>
            <a:pPr marL="265113" indent="-265113">
              <a:lnSpc>
                <a:spcPct val="100000"/>
              </a:lnSpc>
              <a:buClr>
                <a:schemeClr val="accent1"/>
              </a:buClr>
              <a:buFont typeface="+mj-lt"/>
              <a:buAutoNum type="arabicPeriod"/>
            </a:pPr>
            <a:endParaRPr lang="he-IL" sz="1400" dirty="0">
              <a:solidFill>
                <a:srgbClr val="FF0000"/>
              </a:solidFill>
              <a:latin typeface="David" panose="020E0502060401010101" pitchFamily="34" charset="-79"/>
              <a:cs typeface="David" panose="020E0502060401010101" pitchFamily="34" charset="-79"/>
            </a:endParaRPr>
          </a:p>
        </p:txBody>
      </p:sp>
      <p:sp>
        <p:nvSpPr>
          <p:cNvPr id="7" name="מציין מיקום תוכן 2"/>
          <p:cNvSpPr txBox="1">
            <a:spLocks/>
          </p:cNvSpPr>
          <p:nvPr/>
        </p:nvSpPr>
        <p:spPr>
          <a:xfrm>
            <a:off x="287506" y="4918841"/>
            <a:ext cx="5621679" cy="1908000"/>
          </a:xfrm>
          <a:prstGeom prst="rect">
            <a:avLst/>
          </a:prstGeom>
        </p:spPr>
        <p:style>
          <a:lnRef idx="2">
            <a:schemeClr val="accent1"/>
          </a:lnRef>
          <a:fillRef idx="1">
            <a:schemeClr val="lt1"/>
          </a:fillRef>
          <a:effectRef idx="0">
            <a:schemeClr val="accent1"/>
          </a:effectRef>
          <a:fontRef idx="minor">
            <a:schemeClr val="dk1"/>
          </a:fontRef>
        </p:style>
        <p:txBody>
          <a:bodyPr vert="horz" lIns="36000" tIns="45720" rIns="36000" bIns="45720" rtlCol="1">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Clr>
                <a:schemeClr val="accent1"/>
              </a:buClr>
              <a:buNone/>
            </a:pPr>
            <a:r>
              <a:rPr lang="he-IL" sz="1800" b="1" dirty="0">
                <a:solidFill>
                  <a:schemeClr val="accent1">
                    <a:lumMod val="75000"/>
                  </a:schemeClr>
                </a:solidFill>
                <a:latin typeface="David" panose="020E0502060401010101" pitchFamily="34" charset="-79"/>
                <a:cs typeface="David" panose="020E0502060401010101" pitchFamily="34" charset="-79"/>
              </a:rPr>
              <a:t>סוגיות:</a:t>
            </a:r>
            <a:endParaRPr lang="he-IL" sz="1800" dirty="0">
              <a:solidFill>
                <a:schemeClr val="accent1">
                  <a:lumMod val="75000"/>
                </a:schemeClr>
              </a:solidFill>
              <a:latin typeface="David" panose="020E0502060401010101" pitchFamily="34" charset="-79"/>
              <a:cs typeface="David" panose="020E0502060401010101" pitchFamily="34" charset="-79"/>
            </a:endParaRPr>
          </a:p>
          <a:p>
            <a:pPr marL="265113" indent="-265113">
              <a:lnSpc>
                <a:spcPct val="100000"/>
              </a:lnSpc>
              <a:buClr>
                <a:schemeClr val="accent1"/>
              </a:buClr>
              <a:buFont typeface="+mj-lt"/>
              <a:buAutoNum type="arabicPeriod"/>
            </a:pPr>
            <a:r>
              <a:rPr lang="he-IL" sz="1400" dirty="0">
                <a:solidFill>
                  <a:schemeClr val="accent1">
                    <a:lumMod val="75000"/>
                  </a:schemeClr>
                </a:solidFill>
                <a:latin typeface="David" panose="020E0502060401010101" pitchFamily="34" charset="-79"/>
                <a:cs typeface="David" panose="020E0502060401010101" pitchFamily="34" charset="-79"/>
              </a:rPr>
              <a:t>אשכול (רגל) מדינית- היקף גדול</a:t>
            </a:r>
          </a:p>
          <a:p>
            <a:pPr marL="265113" indent="-265113">
              <a:lnSpc>
                <a:spcPct val="100000"/>
              </a:lnSpc>
              <a:buClr>
                <a:schemeClr val="accent1"/>
              </a:buClr>
              <a:buFont typeface="+mj-lt"/>
              <a:buAutoNum type="arabicPeriod"/>
            </a:pPr>
            <a:r>
              <a:rPr lang="he-IL" sz="1400" dirty="0">
                <a:solidFill>
                  <a:schemeClr val="accent1">
                    <a:lumMod val="75000"/>
                  </a:schemeClr>
                </a:solidFill>
                <a:latin typeface="David" panose="020E0502060401010101" pitchFamily="34" charset="-79"/>
                <a:cs typeface="David" panose="020E0502060401010101" pitchFamily="34" charset="-79"/>
              </a:rPr>
              <a:t>(א) קורס המפעל הציוני (עודד) ותכני אבות האומה (ענת) היו מופרדים בהובלה ו- (ב) לא נמצאים תחת  הרגל החברתית (כנ"ל סמינר שחיתות)</a:t>
            </a:r>
          </a:p>
          <a:p>
            <a:pPr marL="265113" indent="-265113">
              <a:lnSpc>
                <a:spcPct val="100000"/>
              </a:lnSpc>
              <a:buClr>
                <a:schemeClr val="accent1"/>
              </a:buClr>
              <a:buFont typeface="+mj-lt"/>
              <a:buAutoNum type="arabicPeriod"/>
            </a:pPr>
            <a:r>
              <a:rPr lang="he-IL" sz="1400" dirty="0">
                <a:solidFill>
                  <a:schemeClr val="accent1">
                    <a:lumMod val="75000"/>
                  </a:schemeClr>
                </a:solidFill>
                <a:latin typeface="David" panose="020E0502060401010101" pitchFamily="34" charset="-79"/>
                <a:cs typeface="David" panose="020E0502060401010101" pitchFamily="34" charset="-79"/>
              </a:rPr>
              <a:t>מדריך הגנה לאומית (חדש) יכול למצוא עצמו עמוס עם תכולות חדשות</a:t>
            </a:r>
          </a:p>
          <a:p>
            <a:pPr marL="265113" indent="-265113">
              <a:lnSpc>
                <a:spcPct val="100000"/>
              </a:lnSpc>
              <a:buClr>
                <a:schemeClr val="accent1"/>
              </a:buClr>
              <a:buFont typeface="+mj-lt"/>
              <a:buAutoNum type="arabicPeriod"/>
            </a:pPr>
            <a:r>
              <a:rPr lang="he-IL" sz="1400" dirty="0">
                <a:solidFill>
                  <a:schemeClr val="accent1">
                    <a:lumMod val="75000"/>
                  </a:schemeClr>
                </a:solidFill>
                <a:latin typeface="David" panose="020E0502060401010101" pitchFamily="34" charset="-79"/>
                <a:cs typeface="David" panose="020E0502060401010101" pitchFamily="34" charset="-79"/>
              </a:rPr>
              <a:t>ענת לא ממוצה בתחום צבא-חברה (סמינר), אלי בתחום המשפטי</a:t>
            </a:r>
          </a:p>
          <a:p>
            <a:pPr marL="265113" indent="-265113">
              <a:lnSpc>
                <a:spcPct val="100000"/>
              </a:lnSpc>
              <a:buClr>
                <a:schemeClr val="accent1"/>
              </a:buClr>
              <a:buFont typeface="+mj-lt"/>
              <a:buAutoNum type="arabicPeriod"/>
            </a:pPr>
            <a:endParaRPr lang="he-IL" sz="1400" dirty="0">
              <a:solidFill>
                <a:srgbClr val="FF0000"/>
              </a:solidFill>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398651111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idx="4294967295"/>
          </p:nvPr>
        </p:nvSpPr>
        <p:spPr>
          <a:xfrm>
            <a:off x="877528" y="186327"/>
            <a:ext cx="10515600" cy="1325563"/>
          </a:xfrm>
        </p:spPr>
        <p:txBody>
          <a:bodyPr/>
          <a:lstStyle/>
          <a:p>
            <a:pPr algn="ctr"/>
            <a:r>
              <a:rPr lang="he-IL"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מחזור מ"ה- גיוון שיטות הלימוד</a:t>
            </a:r>
          </a:p>
        </p:txBody>
      </p:sp>
      <p:sp>
        <p:nvSpPr>
          <p:cNvPr id="4" name="מציין מיקום תוכן 2"/>
          <p:cNvSpPr txBox="1">
            <a:spLocks/>
          </p:cNvSpPr>
          <p:nvPr/>
        </p:nvSpPr>
        <p:spPr>
          <a:xfrm>
            <a:off x="1392867" y="1522875"/>
            <a:ext cx="9683402" cy="4380586"/>
          </a:xfrm>
          <a:prstGeom prst="rect">
            <a:avLst/>
          </a:prstGeom>
        </p:spPr>
        <p:txBody>
          <a:bodyPr vert="horz" lIns="91440" tIns="45720" rIns="91440" bIns="45720" rtlCol="1">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buClr>
                <a:schemeClr val="accent1"/>
              </a:buClr>
            </a:pPr>
            <a:r>
              <a:rPr lang="he-IL" sz="1800" b="1" dirty="0">
                <a:solidFill>
                  <a:schemeClr val="accent1">
                    <a:lumMod val="75000"/>
                  </a:schemeClr>
                </a:solidFill>
                <a:latin typeface="David" panose="020E0502060401010101" pitchFamily="34" charset="-79"/>
                <a:cs typeface="David" panose="020E0502060401010101" pitchFamily="34" charset="-79"/>
              </a:rPr>
              <a:t>התאמת הקורסים למבנה עקרוני: 50</a:t>
            </a:r>
            <a:r>
              <a:rPr lang="en-US" sz="1800" b="1" dirty="0">
                <a:solidFill>
                  <a:schemeClr val="accent1">
                    <a:lumMod val="75000"/>
                  </a:schemeClr>
                </a:solidFill>
                <a:latin typeface="David" panose="020E0502060401010101" pitchFamily="34" charset="-79"/>
                <a:cs typeface="David" panose="020E0502060401010101" pitchFamily="34" charset="-79"/>
              </a:rPr>
              <a:t>/</a:t>
            </a:r>
            <a:r>
              <a:rPr lang="he-IL" sz="1800" b="1" dirty="0">
                <a:solidFill>
                  <a:schemeClr val="accent1">
                    <a:lumMod val="75000"/>
                  </a:schemeClr>
                </a:solidFill>
                <a:latin typeface="David" panose="020E0502060401010101" pitchFamily="34" charset="-79"/>
                <a:cs typeface="David" panose="020E0502060401010101" pitchFamily="34" charset="-79"/>
              </a:rPr>
              <a:t>20</a:t>
            </a:r>
            <a:r>
              <a:rPr lang="en-US" sz="1800" b="1" dirty="0">
                <a:solidFill>
                  <a:schemeClr val="accent1">
                    <a:lumMod val="75000"/>
                  </a:schemeClr>
                </a:solidFill>
                <a:latin typeface="David" panose="020E0502060401010101" pitchFamily="34" charset="-79"/>
                <a:cs typeface="David" panose="020E0502060401010101" pitchFamily="34" charset="-79"/>
              </a:rPr>
              <a:t>/</a:t>
            </a:r>
            <a:r>
              <a:rPr lang="he-IL" sz="1800" b="1" dirty="0">
                <a:solidFill>
                  <a:schemeClr val="accent1">
                    <a:lumMod val="75000"/>
                  </a:schemeClr>
                </a:solidFill>
                <a:latin typeface="David" panose="020E0502060401010101" pitchFamily="34" charset="-79"/>
                <a:cs typeface="David" panose="020E0502060401010101" pitchFamily="34" charset="-79"/>
              </a:rPr>
              <a:t>30 </a:t>
            </a:r>
            <a:r>
              <a:rPr lang="he-IL" sz="1800" dirty="0">
                <a:solidFill>
                  <a:schemeClr val="accent1">
                    <a:lumMod val="75000"/>
                  </a:schemeClr>
                </a:solidFill>
                <a:latin typeface="David" panose="020E0502060401010101" pitchFamily="34" charset="-79"/>
                <a:cs typeface="David" panose="020E0502060401010101" pitchFamily="34" charset="-79"/>
              </a:rPr>
              <a:t>(ראה הרחבה)</a:t>
            </a:r>
          </a:p>
          <a:p>
            <a:pPr>
              <a:lnSpc>
                <a:spcPct val="150000"/>
              </a:lnSpc>
              <a:buClr>
                <a:schemeClr val="accent1"/>
              </a:buClr>
            </a:pPr>
            <a:r>
              <a:rPr lang="he-IL" sz="1800" b="1" dirty="0">
                <a:solidFill>
                  <a:schemeClr val="accent1">
                    <a:lumMod val="75000"/>
                  </a:schemeClr>
                </a:solidFill>
                <a:latin typeface="David" panose="020E0502060401010101" pitchFamily="34" charset="-79"/>
                <a:cs typeface="David" panose="020E0502060401010101" pitchFamily="34" charset="-79"/>
              </a:rPr>
              <a:t>מבנה שבוע הלימוד- </a:t>
            </a:r>
            <a:r>
              <a:rPr lang="he-IL" sz="1800" dirty="0">
                <a:solidFill>
                  <a:schemeClr val="accent1">
                    <a:lumMod val="75000"/>
                  </a:schemeClr>
                </a:solidFill>
                <a:latin typeface="David" panose="020E0502060401010101" pitchFamily="34" charset="-79"/>
                <a:cs typeface="David" panose="020E0502060401010101" pitchFamily="34" charset="-79"/>
              </a:rPr>
              <a:t>הכוונה ללומד בכיר ועצמאי (דורש הכנת הסגל והחניכים בנושא)</a:t>
            </a:r>
          </a:p>
          <a:p>
            <a:pPr>
              <a:lnSpc>
                <a:spcPct val="150000"/>
              </a:lnSpc>
              <a:buClr>
                <a:schemeClr val="accent1"/>
              </a:buClr>
            </a:pPr>
            <a:r>
              <a:rPr lang="he-IL" sz="1800" b="1" dirty="0">
                <a:solidFill>
                  <a:schemeClr val="accent1">
                    <a:lumMod val="75000"/>
                  </a:schemeClr>
                </a:solidFill>
                <a:latin typeface="David" panose="020E0502060401010101" pitchFamily="34" charset="-79"/>
                <a:cs typeface="David" panose="020E0502060401010101" pitchFamily="34" charset="-79"/>
              </a:rPr>
              <a:t>הוספת קורס מתוקשב ללמידה עצמית </a:t>
            </a:r>
            <a:r>
              <a:rPr lang="he-IL" sz="1800" dirty="0">
                <a:solidFill>
                  <a:schemeClr val="accent1">
                    <a:lumMod val="75000"/>
                  </a:schemeClr>
                </a:solidFill>
                <a:latin typeface="David" panose="020E0502060401010101" pitchFamily="34" charset="-79"/>
                <a:cs typeface="David" panose="020E0502060401010101" pitchFamily="34" charset="-79"/>
              </a:rPr>
              <a:t>(ראה הרחבה)</a:t>
            </a:r>
          </a:p>
          <a:p>
            <a:pPr>
              <a:lnSpc>
                <a:spcPct val="150000"/>
              </a:lnSpc>
              <a:buClr>
                <a:schemeClr val="accent1"/>
              </a:buClr>
            </a:pPr>
            <a:r>
              <a:rPr lang="he-IL" sz="1800" b="1" dirty="0">
                <a:solidFill>
                  <a:schemeClr val="accent1">
                    <a:lumMod val="75000"/>
                  </a:schemeClr>
                </a:solidFill>
                <a:latin typeface="David" panose="020E0502060401010101" pitchFamily="34" charset="-79"/>
                <a:cs typeface="David" panose="020E0502060401010101" pitchFamily="34" charset="-79"/>
              </a:rPr>
              <a:t>הוספת קורס מרוכזים </a:t>
            </a:r>
            <a:r>
              <a:rPr lang="he-IL" sz="1800" dirty="0">
                <a:solidFill>
                  <a:schemeClr val="accent1">
                    <a:lumMod val="75000"/>
                  </a:schemeClr>
                </a:solidFill>
                <a:latin typeface="David" panose="020E0502060401010101" pitchFamily="34" charset="-79"/>
                <a:cs typeface="David" panose="020E0502060401010101" pitchFamily="34" charset="-79"/>
              </a:rPr>
              <a:t>('סמינר' 3 ימים רצופים)- מדיניות חוץ ואולי החברה הישראלית</a:t>
            </a:r>
          </a:p>
          <a:p>
            <a:pPr>
              <a:lnSpc>
                <a:spcPct val="150000"/>
              </a:lnSpc>
              <a:buClr>
                <a:schemeClr val="accent1"/>
              </a:buClr>
            </a:pPr>
            <a:r>
              <a:rPr lang="he-IL" sz="1800" b="1" dirty="0">
                <a:solidFill>
                  <a:schemeClr val="accent1">
                    <a:lumMod val="75000"/>
                  </a:schemeClr>
                </a:solidFill>
                <a:latin typeface="David" panose="020E0502060401010101" pitchFamily="34" charset="-79"/>
                <a:cs typeface="David" panose="020E0502060401010101" pitchFamily="34" charset="-79"/>
              </a:rPr>
              <a:t>ימי עיון- ע"פ צורכי השעה</a:t>
            </a:r>
            <a:r>
              <a:rPr lang="he-IL" sz="1800" dirty="0">
                <a:solidFill>
                  <a:schemeClr val="accent1">
                    <a:lumMod val="75000"/>
                  </a:schemeClr>
                </a:solidFill>
                <a:latin typeface="David" panose="020E0502060401010101" pitchFamily="34" charset="-79"/>
                <a:cs typeface="David" panose="020E0502060401010101" pitchFamily="34" charset="-79"/>
              </a:rPr>
              <a:t> (הקצאת 3 חלונות בגרף וקביעת ברירת מחדל)</a:t>
            </a:r>
          </a:p>
          <a:p>
            <a:pPr>
              <a:lnSpc>
                <a:spcPct val="150000"/>
              </a:lnSpc>
              <a:buClr>
                <a:schemeClr val="accent1"/>
              </a:buClr>
            </a:pPr>
            <a:r>
              <a:rPr lang="he-IL" sz="1800" b="1" dirty="0">
                <a:solidFill>
                  <a:schemeClr val="accent1">
                    <a:lumMod val="75000"/>
                  </a:schemeClr>
                </a:solidFill>
                <a:latin typeface="David" panose="020E0502060401010101" pitchFamily="34" charset="-79"/>
                <a:cs typeface="David" panose="020E0502060401010101" pitchFamily="34" charset="-79"/>
              </a:rPr>
              <a:t>נסיעה לחו"ל מזרח (רוסיה)- </a:t>
            </a:r>
            <a:r>
              <a:rPr lang="he-IL" sz="1800" dirty="0">
                <a:solidFill>
                  <a:schemeClr val="accent1">
                    <a:lumMod val="75000"/>
                  </a:schemeClr>
                </a:solidFill>
                <a:latin typeface="David" panose="020E0502060401010101" pitchFamily="34" charset="-79"/>
                <a:cs typeface="David" panose="020E0502060401010101" pitchFamily="34" charset="-79"/>
              </a:rPr>
              <a:t>פיצול לטובת חקירה קבוצתית (רוסיה</a:t>
            </a:r>
            <a:r>
              <a:rPr lang="en-US" sz="1800" dirty="0">
                <a:solidFill>
                  <a:schemeClr val="accent1">
                    <a:lumMod val="75000"/>
                  </a:schemeClr>
                </a:solidFill>
                <a:latin typeface="David" panose="020E0502060401010101" pitchFamily="34" charset="-79"/>
                <a:cs typeface="David" panose="020E0502060401010101" pitchFamily="34" charset="-79"/>
              </a:rPr>
              <a:t>/</a:t>
            </a:r>
            <a:r>
              <a:rPr lang="he-IL" sz="1800" dirty="0">
                <a:solidFill>
                  <a:schemeClr val="accent1">
                    <a:lumMod val="75000"/>
                  </a:schemeClr>
                </a:solidFill>
                <a:latin typeface="David" panose="020E0502060401010101" pitchFamily="34" charset="-79"/>
                <a:cs typeface="David" panose="020E0502060401010101" pitchFamily="34" charset="-79"/>
              </a:rPr>
              <a:t>סין</a:t>
            </a:r>
            <a:r>
              <a:rPr lang="en-US" sz="1800" dirty="0">
                <a:solidFill>
                  <a:schemeClr val="accent1">
                    <a:lumMod val="75000"/>
                  </a:schemeClr>
                </a:solidFill>
                <a:latin typeface="David" panose="020E0502060401010101" pitchFamily="34" charset="-79"/>
                <a:cs typeface="David" panose="020E0502060401010101" pitchFamily="34" charset="-79"/>
              </a:rPr>
              <a:t>/</a:t>
            </a:r>
            <a:r>
              <a:rPr lang="he-IL" sz="1800" dirty="0">
                <a:solidFill>
                  <a:schemeClr val="accent1">
                    <a:lumMod val="75000"/>
                  </a:schemeClr>
                </a:solidFill>
                <a:latin typeface="David" panose="020E0502060401010101" pitchFamily="34" charset="-79"/>
                <a:cs typeface="David" panose="020E0502060401010101" pitchFamily="34" charset="-79"/>
              </a:rPr>
              <a:t>הודו</a:t>
            </a:r>
            <a:r>
              <a:rPr lang="en-US" sz="1800" dirty="0">
                <a:solidFill>
                  <a:schemeClr val="accent1">
                    <a:lumMod val="75000"/>
                  </a:schemeClr>
                </a:solidFill>
                <a:latin typeface="David" panose="020E0502060401010101" pitchFamily="34" charset="-79"/>
                <a:cs typeface="David" panose="020E0502060401010101" pitchFamily="34" charset="-79"/>
              </a:rPr>
              <a:t>/</a:t>
            </a:r>
            <a:r>
              <a:rPr lang="he-IL" sz="1800" dirty="0">
                <a:solidFill>
                  <a:schemeClr val="accent1">
                    <a:lumMod val="75000"/>
                  </a:schemeClr>
                </a:solidFill>
                <a:latin typeface="David" panose="020E0502060401010101" pitchFamily="34" charset="-79"/>
                <a:cs typeface="David" panose="020E0502060401010101" pitchFamily="34" charset="-79"/>
              </a:rPr>
              <a:t>דרום קוריאה)</a:t>
            </a:r>
          </a:p>
          <a:p>
            <a:pPr>
              <a:lnSpc>
                <a:spcPct val="150000"/>
              </a:lnSpc>
              <a:buClr>
                <a:schemeClr val="accent1"/>
              </a:buClr>
            </a:pPr>
            <a:r>
              <a:rPr lang="he-IL" sz="1800" dirty="0">
                <a:solidFill>
                  <a:schemeClr val="accent1">
                    <a:lumMod val="75000"/>
                  </a:schemeClr>
                </a:solidFill>
                <a:latin typeface="David" panose="020E0502060401010101" pitchFamily="34" charset="-79"/>
                <a:cs typeface="David" panose="020E0502060401010101" pitchFamily="34" charset="-79"/>
              </a:rPr>
              <a:t>הכשרת הסגל </a:t>
            </a:r>
            <a:r>
              <a:rPr lang="he-IL" sz="1800" b="1" dirty="0">
                <a:solidFill>
                  <a:schemeClr val="accent1">
                    <a:lumMod val="75000"/>
                  </a:schemeClr>
                </a:solidFill>
                <a:latin typeface="David" panose="020E0502060401010101" pitchFamily="34" charset="-79"/>
                <a:cs typeface="David" panose="020E0502060401010101" pitchFamily="34" charset="-79"/>
              </a:rPr>
              <a:t>להובלת קבוצת חקר </a:t>
            </a:r>
            <a:r>
              <a:rPr lang="he-IL" sz="1800" dirty="0">
                <a:solidFill>
                  <a:schemeClr val="accent1">
                    <a:lumMod val="75000"/>
                  </a:schemeClr>
                </a:solidFill>
                <a:latin typeface="David" panose="020E0502060401010101" pitchFamily="34" charset="-79"/>
                <a:cs typeface="David" panose="020E0502060401010101" pitchFamily="34" charset="-79"/>
              </a:rPr>
              <a:t>הד-הוק </a:t>
            </a:r>
            <a:r>
              <a:rPr lang="he-IL" sz="1800" b="1" dirty="0">
                <a:solidFill>
                  <a:schemeClr val="accent1">
                    <a:lumMod val="75000"/>
                  </a:schemeClr>
                </a:solidFill>
                <a:latin typeface="David" panose="020E0502060401010101" pitchFamily="34" charset="-79"/>
                <a:cs typeface="David" panose="020E0502060401010101" pitchFamily="34" charset="-79"/>
              </a:rPr>
              <a:t>ולא רק צוות </a:t>
            </a:r>
            <a:r>
              <a:rPr lang="he-IL" sz="1800" dirty="0">
                <a:solidFill>
                  <a:schemeClr val="accent1">
                    <a:lumMod val="75000"/>
                  </a:schemeClr>
                </a:solidFill>
                <a:latin typeface="David" panose="020E0502060401010101" pitchFamily="34" charset="-79"/>
                <a:cs typeface="David" panose="020E0502060401010101" pitchFamily="34" charset="-79"/>
              </a:rPr>
              <a:t>אורגני-קבוע (נתמך במבנה הסגל </a:t>
            </a:r>
            <a:r>
              <a:rPr lang="he-IL" sz="1800" dirty="0" err="1">
                <a:solidFill>
                  <a:schemeClr val="accent1">
                    <a:lumMod val="75000"/>
                  </a:schemeClr>
                </a:solidFill>
                <a:latin typeface="David" panose="020E0502060401010101" pitchFamily="34" charset="-79"/>
                <a:cs typeface="David" panose="020E0502060401010101" pitchFamily="34" charset="-79"/>
              </a:rPr>
              <a:t>במ"ה</a:t>
            </a:r>
            <a:r>
              <a:rPr lang="he-IL" sz="1800" dirty="0">
                <a:solidFill>
                  <a:schemeClr val="accent1">
                    <a:lumMod val="75000"/>
                  </a:schemeClr>
                </a:solidFill>
                <a:latin typeface="David" panose="020E0502060401010101" pitchFamily="34" charset="-79"/>
                <a:cs typeface="David" panose="020E0502060401010101" pitchFamily="34" charset="-79"/>
              </a:rPr>
              <a:t>)</a:t>
            </a:r>
          </a:p>
          <a:p>
            <a:pPr>
              <a:lnSpc>
                <a:spcPct val="150000"/>
              </a:lnSpc>
              <a:buClr>
                <a:schemeClr val="accent1"/>
              </a:buClr>
            </a:pPr>
            <a:r>
              <a:rPr lang="he-IL" sz="1800" dirty="0">
                <a:solidFill>
                  <a:schemeClr val="accent1">
                    <a:lumMod val="75000"/>
                  </a:schemeClr>
                </a:solidFill>
                <a:latin typeface="David" panose="020E0502060401010101" pitchFamily="34" charset="-79"/>
                <a:cs typeface="David" panose="020E0502060401010101" pitchFamily="34" charset="-79"/>
              </a:rPr>
              <a:t>משימה (מבחן</a:t>
            </a:r>
            <a:r>
              <a:rPr lang="en-US" sz="1800" dirty="0">
                <a:solidFill>
                  <a:schemeClr val="accent1">
                    <a:lumMod val="75000"/>
                  </a:schemeClr>
                </a:solidFill>
                <a:latin typeface="David" panose="020E0502060401010101" pitchFamily="34" charset="-79"/>
                <a:cs typeface="David" panose="020E0502060401010101" pitchFamily="34" charset="-79"/>
              </a:rPr>
              <a:t>/</a:t>
            </a:r>
            <a:r>
              <a:rPr lang="he-IL" sz="1800" dirty="0">
                <a:solidFill>
                  <a:schemeClr val="accent1">
                    <a:lumMod val="75000"/>
                  </a:schemeClr>
                </a:solidFill>
                <a:latin typeface="David" panose="020E0502060401010101" pitchFamily="34" charset="-79"/>
                <a:cs typeface="David" panose="020E0502060401010101" pitchFamily="34" charset="-79"/>
              </a:rPr>
              <a:t>מטלה) </a:t>
            </a:r>
            <a:r>
              <a:rPr lang="he-IL" sz="1800" b="1" dirty="0">
                <a:solidFill>
                  <a:schemeClr val="accent1">
                    <a:lumMod val="75000"/>
                  </a:schemeClr>
                </a:solidFill>
                <a:latin typeface="David" panose="020E0502060401010101" pitchFamily="34" charset="-79"/>
                <a:cs typeface="David" panose="020E0502060401010101" pitchFamily="34" charset="-79"/>
              </a:rPr>
              <a:t>מסכמת אשכול</a:t>
            </a:r>
            <a:endParaRPr lang="he-IL" sz="1800" b="1" dirty="0">
              <a:solidFill>
                <a:schemeClr val="bg1">
                  <a:lumMod val="75000"/>
                </a:schemeClr>
              </a:solidFill>
              <a:latin typeface="David" panose="020E0502060401010101" pitchFamily="34" charset="-79"/>
              <a:cs typeface="David" panose="020E0502060401010101" pitchFamily="34" charset="-79"/>
            </a:endParaRPr>
          </a:p>
        </p:txBody>
      </p:sp>
      <p:sp>
        <p:nvSpPr>
          <p:cNvPr id="3" name="מלבן: פינות מעוגלות 2"/>
          <p:cNvSpPr/>
          <p:nvPr/>
        </p:nvSpPr>
        <p:spPr>
          <a:xfrm>
            <a:off x="5075042" y="5550547"/>
            <a:ext cx="1584000" cy="865467"/>
          </a:xfrm>
          <a:prstGeom prst="roundRect">
            <a:avLst/>
          </a:prstGeom>
        </p:spPr>
        <p:style>
          <a:lnRef idx="0">
            <a:schemeClr val="accent2"/>
          </a:lnRef>
          <a:fillRef idx="3">
            <a:schemeClr val="accent2"/>
          </a:fillRef>
          <a:effectRef idx="3">
            <a:schemeClr val="accent2"/>
          </a:effectRef>
          <a:fontRef idx="minor">
            <a:schemeClr val="lt1"/>
          </a:fontRef>
        </p:style>
        <p:txBody>
          <a:bodyPr rtlCol="1" anchor="ctr"/>
          <a:lstStyle/>
          <a:p>
            <a:pPr algn="ctr"/>
            <a:r>
              <a:rPr lang="he-IL" sz="2000" dirty="0">
                <a:latin typeface="David" panose="020E0502060401010101" pitchFamily="34" charset="-79"/>
                <a:cs typeface="David" panose="020E0502060401010101" pitchFamily="34" charset="-79"/>
              </a:rPr>
              <a:t>מ"ג </a:t>
            </a:r>
            <a:br>
              <a:rPr lang="en-US" sz="2000" b="1" dirty="0">
                <a:latin typeface="David" panose="020E0502060401010101" pitchFamily="34" charset="-79"/>
                <a:cs typeface="David" panose="020E0502060401010101" pitchFamily="34" charset="-79"/>
              </a:rPr>
            </a:br>
            <a:r>
              <a:rPr lang="he-IL" sz="2000" b="1" dirty="0">
                <a:latin typeface="David" panose="020E0502060401010101" pitchFamily="34" charset="-79"/>
                <a:cs typeface="David" panose="020E0502060401010101" pitchFamily="34" charset="-79"/>
              </a:rPr>
              <a:t>מליאה לומדת</a:t>
            </a:r>
          </a:p>
        </p:txBody>
      </p:sp>
      <p:sp>
        <p:nvSpPr>
          <p:cNvPr id="5" name="מלבן: פינות מעוגלות 4"/>
          <p:cNvSpPr/>
          <p:nvPr/>
        </p:nvSpPr>
        <p:spPr>
          <a:xfrm>
            <a:off x="2778747" y="5550547"/>
            <a:ext cx="1584000" cy="865467"/>
          </a:xfrm>
          <a:prstGeom prst="roundRect">
            <a:avLst/>
          </a:prstGeom>
        </p:spPr>
        <p:style>
          <a:lnRef idx="0">
            <a:schemeClr val="accent2"/>
          </a:lnRef>
          <a:fillRef idx="3">
            <a:schemeClr val="accent2"/>
          </a:fillRef>
          <a:effectRef idx="3">
            <a:schemeClr val="accent2"/>
          </a:effectRef>
          <a:fontRef idx="minor">
            <a:schemeClr val="lt1"/>
          </a:fontRef>
        </p:style>
        <p:txBody>
          <a:bodyPr rtlCol="1" anchor="ctr"/>
          <a:lstStyle/>
          <a:p>
            <a:pPr algn="ctr"/>
            <a:r>
              <a:rPr lang="he-IL" sz="2000" dirty="0">
                <a:latin typeface="David" panose="020E0502060401010101" pitchFamily="34" charset="-79"/>
                <a:cs typeface="David" panose="020E0502060401010101" pitchFamily="34" charset="-79"/>
              </a:rPr>
              <a:t>מ"ד </a:t>
            </a:r>
            <a:br>
              <a:rPr lang="en-US" sz="2000" b="1" dirty="0">
                <a:latin typeface="David" panose="020E0502060401010101" pitchFamily="34" charset="-79"/>
                <a:cs typeface="David" panose="020E0502060401010101" pitchFamily="34" charset="-79"/>
              </a:rPr>
            </a:br>
            <a:r>
              <a:rPr lang="he-IL" sz="2000" b="1" dirty="0">
                <a:latin typeface="David" panose="020E0502060401010101" pitchFamily="34" charset="-79"/>
                <a:cs typeface="David" panose="020E0502060401010101" pitchFamily="34" charset="-79"/>
              </a:rPr>
              <a:t>צוות לומד</a:t>
            </a:r>
          </a:p>
        </p:txBody>
      </p:sp>
      <p:sp>
        <p:nvSpPr>
          <p:cNvPr id="6" name="מלבן: פינות מעוגלות 5"/>
          <p:cNvSpPr/>
          <p:nvPr/>
        </p:nvSpPr>
        <p:spPr>
          <a:xfrm>
            <a:off x="316460" y="5255461"/>
            <a:ext cx="1584000" cy="648000"/>
          </a:xfrm>
          <a:prstGeom prst="roundRect">
            <a:avLst/>
          </a:prstGeom>
        </p:spPr>
        <p:style>
          <a:lnRef idx="0">
            <a:schemeClr val="accent2"/>
          </a:lnRef>
          <a:fillRef idx="3">
            <a:schemeClr val="accent2"/>
          </a:fillRef>
          <a:effectRef idx="3">
            <a:schemeClr val="accent2"/>
          </a:effectRef>
          <a:fontRef idx="minor">
            <a:schemeClr val="lt1"/>
          </a:fontRef>
        </p:style>
        <p:txBody>
          <a:bodyPr rtlCol="1" anchor="ctr"/>
          <a:lstStyle/>
          <a:p>
            <a:pPr algn="ctr"/>
            <a:r>
              <a:rPr lang="he-IL" sz="2000" dirty="0">
                <a:latin typeface="David" panose="020E0502060401010101" pitchFamily="34" charset="-79"/>
                <a:cs typeface="David" panose="020E0502060401010101" pitchFamily="34" charset="-79"/>
              </a:rPr>
              <a:t>מ"ה </a:t>
            </a:r>
            <a:br>
              <a:rPr lang="en-US" sz="2000" b="1" dirty="0">
                <a:latin typeface="David" panose="020E0502060401010101" pitchFamily="34" charset="-79"/>
                <a:cs typeface="David" panose="020E0502060401010101" pitchFamily="34" charset="-79"/>
              </a:rPr>
            </a:br>
            <a:r>
              <a:rPr lang="he-IL" sz="2000" b="1" dirty="0">
                <a:latin typeface="David" panose="020E0502060401010101" pitchFamily="34" charset="-79"/>
                <a:cs typeface="David" panose="020E0502060401010101" pitchFamily="34" charset="-79"/>
              </a:rPr>
              <a:t>בכיר לומד</a:t>
            </a:r>
          </a:p>
        </p:txBody>
      </p:sp>
      <p:sp>
        <p:nvSpPr>
          <p:cNvPr id="7" name="חץ: שמאלה 6"/>
          <p:cNvSpPr/>
          <p:nvPr/>
        </p:nvSpPr>
        <p:spPr>
          <a:xfrm>
            <a:off x="4479616" y="5845058"/>
            <a:ext cx="432000" cy="288000"/>
          </a:xfrm>
          <a:prstGeom prst="leftArrow">
            <a:avLst/>
          </a:prstGeom>
          <a:solidFill>
            <a:schemeClr val="accent2">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8" name="חץ: שמאלה 7"/>
          <p:cNvSpPr/>
          <p:nvPr/>
        </p:nvSpPr>
        <p:spPr>
          <a:xfrm>
            <a:off x="2177375" y="5845058"/>
            <a:ext cx="432000" cy="288000"/>
          </a:xfrm>
          <a:prstGeom prst="leftArrow">
            <a:avLst/>
          </a:prstGeom>
          <a:solidFill>
            <a:schemeClr val="accent2">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9" name="מלבן: פינות מעוגלות 8"/>
          <p:cNvSpPr/>
          <p:nvPr/>
        </p:nvSpPr>
        <p:spPr>
          <a:xfrm>
            <a:off x="316460" y="6046965"/>
            <a:ext cx="1584000" cy="648000"/>
          </a:xfrm>
          <a:prstGeom prst="roundRect">
            <a:avLst/>
          </a:prstGeom>
        </p:spPr>
        <p:style>
          <a:lnRef idx="0">
            <a:schemeClr val="accent2"/>
          </a:lnRef>
          <a:fillRef idx="3">
            <a:schemeClr val="accent2"/>
          </a:fillRef>
          <a:effectRef idx="3">
            <a:schemeClr val="accent2"/>
          </a:effectRef>
          <a:fontRef idx="minor">
            <a:schemeClr val="lt1"/>
          </a:fontRef>
        </p:style>
        <p:txBody>
          <a:bodyPr rtlCol="1" anchor="ctr"/>
          <a:lstStyle/>
          <a:p>
            <a:pPr algn="ctr"/>
            <a:r>
              <a:rPr lang="he-IL" sz="2000" dirty="0">
                <a:latin typeface="David" panose="020E0502060401010101" pitchFamily="34" charset="-79"/>
                <a:cs typeface="David" panose="020E0502060401010101" pitchFamily="34" charset="-79"/>
              </a:rPr>
              <a:t>מ"ה </a:t>
            </a:r>
            <a:br>
              <a:rPr lang="en-US" sz="2000" b="1" dirty="0">
                <a:latin typeface="David" panose="020E0502060401010101" pitchFamily="34" charset="-79"/>
                <a:cs typeface="David" panose="020E0502060401010101" pitchFamily="34" charset="-79"/>
              </a:rPr>
            </a:br>
            <a:r>
              <a:rPr lang="he-IL" sz="2000" b="1" dirty="0">
                <a:latin typeface="David" panose="020E0502060401010101" pitchFamily="34" charset="-79"/>
                <a:cs typeface="David" panose="020E0502060401010101" pitchFamily="34" charset="-79"/>
              </a:rPr>
              <a:t>קבוצה לומדת</a:t>
            </a:r>
          </a:p>
        </p:txBody>
      </p:sp>
    </p:spTree>
    <p:extLst>
      <p:ext uri="{BB962C8B-B14F-4D97-AF65-F5344CB8AC3E}">
        <p14:creationId xmlns:p14="http://schemas.microsoft.com/office/powerpoint/2010/main" val="21596225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idx="4294967295"/>
          </p:nvPr>
        </p:nvSpPr>
        <p:spPr>
          <a:xfrm>
            <a:off x="877528" y="186327"/>
            <a:ext cx="10515600" cy="1325563"/>
          </a:xfrm>
        </p:spPr>
        <p:txBody>
          <a:bodyPr/>
          <a:lstStyle/>
          <a:p>
            <a:pPr algn="ctr"/>
            <a:r>
              <a:rPr lang="he-IL"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מחזור מ"ה- מבנה קורס </a:t>
            </a:r>
            <a:r>
              <a:rPr lang="he-IL" sz="20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(50</a:t>
            </a:r>
            <a:r>
              <a:rPr lang="en-US" sz="20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a:t>
            </a:r>
            <a:r>
              <a:rPr lang="he-IL" sz="20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20</a:t>
            </a:r>
            <a:r>
              <a:rPr lang="en-US" sz="20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a:t>
            </a:r>
            <a:r>
              <a:rPr lang="he-IL" sz="20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30)</a:t>
            </a:r>
            <a:endParaRPr lang="he-IL" sz="36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3" name="מלבן: פינות מעוגלות 2"/>
          <p:cNvSpPr/>
          <p:nvPr/>
        </p:nvSpPr>
        <p:spPr>
          <a:xfrm>
            <a:off x="297424" y="2389237"/>
            <a:ext cx="2288459" cy="3960000"/>
          </a:xfrm>
          <a:prstGeom prst="roundRect">
            <a:avLst/>
          </a:prstGeom>
          <a:solidFill>
            <a:schemeClr val="accent1">
              <a:lumMod val="20000"/>
              <a:lumOff val="80000"/>
            </a:schemeClr>
          </a:solidFill>
          <a:ln w="38100"/>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6" name="מחבר ישר 5"/>
          <p:cNvCxnSpPr/>
          <p:nvPr/>
        </p:nvCxnSpPr>
        <p:spPr>
          <a:xfrm>
            <a:off x="297424" y="3632659"/>
            <a:ext cx="2288459"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12954" y="2821854"/>
            <a:ext cx="2045110" cy="461665"/>
          </a:xfrm>
          <a:prstGeom prst="rect">
            <a:avLst/>
          </a:prstGeom>
          <a:noFill/>
        </p:spPr>
        <p:txBody>
          <a:bodyPr wrap="square" rtlCol="1">
            <a:spAutoFit/>
          </a:bodyPr>
          <a:lstStyle/>
          <a:p>
            <a:pPr algn="ctr"/>
            <a:r>
              <a:rPr lang="he-IL" sz="2400" b="1" dirty="0">
                <a:solidFill>
                  <a:schemeClr val="accent1">
                    <a:lumMod val="75000"/>
                  </a:schemeClr>
                </a:solidFill>
                <a:latin typeface="David" panose="020E0502060401010101" pitchFamily="34" charset="-79"/>
                <a:cs typeface="David" panose="020E0502060401010101" pitchFamily="34" charset="-79"/>
              </a:rPr>
              <a:t>% 30 קריאה </a:t>
            </a:r>
          </a:p>
        </p:txBody>
      </p:sp>
      <p:cxnSp>
        <p:nvCxnSpPr>
          <p:cNvPr id="8" name="מחבר ישר 7"/>
          <p:cNvCxnSpPr/>
          <p:nvPr/>
        </p:nvCxnSpPr>
        <p:spPr>
          <a:xfrm>
            <a:off x="297424" y="4365163"/>
            <a:ext cx="2288459"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12954" y="3772765"/>
            <a:ext cx="2045110" cy="461665"/>
          </a:xfrm>
          <a:prstGeom prst="rect">
            <a:avLst/>
          </a:prstGeom>
          <a:noFill/>
        </p:spPr>
        <p:txBody>
          <a:bodyPr wrap="square" rtlCol="1">
            <a:spAutoFit/>
          </a:bodyPr>
          <a:lstStyle/>
          <a:p>
            <a:pPr algn="ctr"/>
            <a:r>
              <a:rPr lang="he-IL" sz="2400" b="1" dirty="0">
                <a:solidFill>
                  <a:schemeClr val="accent1">
                    <a:lumMod val="75000"/>
                  </a:schemeClr>
                </a:solidFill>
                <a:latin typeface="David" panose="020E0502060401010101" pitchFamily="34" charset="-79"/>
                <a:cs typeface="David" panose="020E0502060401010101" pitchFamily="34" charset="-79"/>
              </a:rPr>
              <a:t>% 20 פרונטאלי </a:t>
            </a:r>
          </a:p>
        </p:txBody>
      </p:sp>
      <p:sp>
        <p:nvSpPr>
          <p:cNvPr id="10" name="TextBox 9"/>
          <p:cNvSpPr txBox="1"/>
          <p:nvPr/>
        </p:nvSpPr>
        <p:spPr>
          <a:xfrm>
            <a:off x="412954" y="5099588"/>
            <a:ext cx="2045110" cy="461665"/>
          </a:xfrm>
          <a:prstGeom prst="rect">
            <a:avLst/>
          </a:prstGeom>
          <a:noFill/>
        </p:spPr>
        <p:txBody>
          <a:bodyPr wrap="square" rtlCol="1">
            <a:spAutoFit/>
          </a:bodyPr>
          <a:lstStyle/>
          <a:p>
            <a:pPr algn="ctr"/>
            <a:r>
              <a:rPr lang="he-IL" sz="2400" b="1" dirty="0">
                <a:solidFill>
                  <a:schemeClr val="accent1">
                    <a:lumMod val="75000"/>
                  </a:schemeClr>
                </a:solidFill>
                <a:latin typeface="David" panose="020E0502060401010101" pitchFamily="34" charset="-79"/>
                <a:cs typeface="David" panose="020E0502060401010101" pitchFamily="34" charset="-79"/>
              </a:rPr>
              <a:t>% 50 תרגול </a:t>
            </a:r>
          </a:p>
        </p:txBody>
      </p:sp>
      <p:sp>
        <p:nvSpPr>
          <p:cNvPr id="4" name="מציין מיקום תוכן 2"/>
          <p:cNvSpPr txBox="1">
            <a:spLocks/>
          </p:cNvSpPr>
          <p:nvPr/>
        </p:nvSpPr>
        <p:spPr>
          <a:xfrm>
            <a:off x="2792360" y="1591697"/>
            <a:ext cx="8219769" cy="5153231"/>
          </a:xfrm>
          <a:prstGeom prst="rect">
            <a:avLst/>
          </a:prstGeom>
        </p:spPr>
        <p:txBody>
          <a:bodyPr vert="horz" lIns="91440" tIns="45720" rIns="91440" bIns="45720" rtlCol="1">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Clr>
                <a:schemeClr val="accent1"/>
              </a:buClr>
              <a:buNone/>
            </a:pPr>
            <a:r>
              <a:rPr lang="he-IL" sz="1800" b="1" dirty="0">
                <a:solidFill>
                  <a:schemeClr val="accent1">
                    <a:lumMod val="75000"/>
                  </a:schemeClr>
                </a:solidFill>
                <a:latin typeface="David" panose="020E0502060401010101" pitchFamily="34" charset="-79"/>
                <a:cs typeface="David" panose="020E0502060401010101" pitchFamily="34" charset="-79"/>
              </a:rPr>
              <a:t>עידוד הקריאה-</a:t>
            </a:r>
          </a:p>
          <a:p>
            <a:pPr>
              <a:lnSpc>
                <a:spcPct val="100000"/>
              </a:lnSpc>
              <a:buClr>
                <a:schemeClr val="accent1"/>
              </a:buClr>
            </a:pPr>
            <a:r>
              <a:rPr lang="he-IL" sz="1600" dirty="0">
                <a:solidFill>
                  <a:schemeClr val="accent1">
                    <a:lumMod val="75000"/>
                  </a:schemeClr>
                </a:solidFill>
                <a:latin typeface="David" panose="020E0502060401010101" pitchFamily="34" charset="-79"/>
                <a:cs typeface="David" panose="020E0502060401010101" pitchFamily="34" charset="-79"/>
              </a:rPr>
              <a:t>סלקציה משמעותית בתכני הקריאה לקורס וקביעת יעד של עד </a:t>
            </a:r>
            <a:r>
              <a:rPr lang="he-IL" sz="1600" b="1" dirty="0">
                <a:solidFill>
                  <a:schemeClr val="accent1">
                    <a:lumMod val="75000"/>
                  </a:schemeClr>
                </a:solidFill>
                <a:latin typeface="David" panose="020E0502060401010101" pitchFamily="34" charset="-79"/>
                <a:cs typeface="David" panose="020E0502060401010101" pitchFamily="34" charset="-79"/>
              </a:rPr>
              <a:t>פריט ידע לשיעור</a:t>
            </a:r>
          </a:p>
          <a:p>
            <a:pPr>
              <a:lnSpc>
                <a:spcPct val="100000"/>
              </a:lnSpc>
              <a:buClr>
                <a:schemeClr val="accent1"/>
              </a:buClr>
            </a:pPr>
            <a:r>
              <a:rPr lang="he-IL" sz="1600" dirty="0">
                <a:solidFill>
                  <a:schemeClr val="accent1">
                    <a:lumMod val="75000"/>
                  </a:schemeClr>
                </a:solidFill>
                <a:latin typeface="David" panose="020E0502060401010101" pitchFamily="34" charset="-79"/>
                <a:cs typeface="David" panose="020E0502060401010101" pitchFamily="34" charset="-79"/>
              </a:rPr>
              <a:t>מטלות קריאה לשיעור, בחני ידע, שאלות הבנה במהלך השיעור </a:t>
            </a:r>
          </a:p>
          <a:p>
            <a:pPr>
              <a:lnSpc>
                <a:spcPct val="100000"/>
              </a:lnSpc>
              <a:buClr>
                <a:schemeClr val="accent1"/>
              </a:buClr>
            </a:pPr>
            <a:r>
              <a:rPr lang="he-IL" sz="1600" dirty="0">
                <a:solidFill>
                  <a:schemeClr val="accent1">
                    <a:lumMod val="75000"/>
                  </a:schemeClr>
                </a:solidFill>
                <a:latin typeface="David" panose="020E0502060401010101" pitchFamily="34" charset="-79"/>
                <a:cs typeface="David" panose="020E0502060401010101" pitchFamily="34" charset="-79"/>
              </a:rPr>
              <a:t>חלוקה  הקריאה </a:t>
            </a:r>
            <a:r>
              <a:rPr lang="he-IL" sz="1600" b="1" dirty="0">
                <a:solidFill>
                  <a:schemeClr val="accent1">
                    <a:lumMod val="75000"/>
                  </a:schemeClr>
                </a:solidFill>
                <a:latin typeface="David" panose="020E0502060401010101" pitchFamily="34" charset="-79"/>
                <a:cs typeface="David" panose="020E0502060401010101" pitchFamily="34" charset="-79"/>
              </a:rPr>
              <a:t>למנות ידע </a:t>
            </a:r>
            <a:r>
              <a:rPr lang="he-IL" sz="1600" dirty="0">
                <a:solidFill>
                  <a:schemeClr val="accent1">
                    <a:lumMod val="75000"/>
                  </a:schemeClr>
                </a:solidFill>
                <a:latin typeface="David" panose="020E0502060401010101" pitchFamily="34" charset="-79"/>
                <a:cs typeface="David" panose="020E0502060401010101" pitchFamily="34" charset="-79"/>
              </a:rPr>
              <a:t>בין החניכים ועידוד תהליכי הפריה הדדית (עיבוד צוותי, סיכומים)</a:t>
            </a:r>
          </a:p>
          <a:p>
            <a:pPr>
              <a:lnSpc>
                <a:spcPct val="100000"/>
              </a:lnSpc>
              <a:buClr>
                <a:schemeClr val="accent1"/>
              </a:buClr>
            </a:pPr>
            <a:r>
              <a:rPr lang="he-IL" sz="1600" b="1" dirty="0">
                <a:solidFill>
                  <a:schemeClr val="accent1">
                    <a:lumMod val="75000"/>
                  </a:schemeClr>
                </a:solidFill>
                <a:latin typeface="David" panose="020E0502060401010101" pitchFamily="34" charset="-79"/>
                <a:cs typeface="David" panose="020E0502060401010101" pitchFamily="34" charset="-79"/>
              </a:rPr>
              <a:t>הבניית חלונות זמן </a:t>
            </a:r>
            <a:r>
              <a:rPr lang="he-IL" sz="1600" dirty="0" err="1">
                <a:solidFill>
                  <a:schemeClr val="accent1">
                    <a:lumMod val="75000"/>
                  </a:schemeClr>
                </a:solidFill>
                <a:latin typeface="David" panose="020E0502060401010101" pitchFamily="34" charset="-79"/>
                <a:cs typeface="David" panose="020E0502060401010101" pitchFamily="34" charset="-79"/>
              </a:rPr>
              <a:t>בלו"ז</a:t>
            </a:r>
            <a:r>
              <a:rPr lang="he-IL" sz="1600" dirty="0">
                <a:solidFill>
                  <a:schemeClr val="accent1">
                    <a:lumMod val="75000"/>
                  </a:schemeClr>
                </a:solidFill>
                <a:latin typeface="David" panose="020E0502060401010101" pitchFamily="34" charset="-79"/>
                <a:cs typeface="David" panose="020E0502060401010101" pitchFamily="34" charset="-79"/>
              </a:rPr>
              <a:t> לטובת קריאה (על חשבון משכי קורס בתאום המרצה)</a:t>
            </a:r>
          </a:p>
          <a:p>
            <a:pPr>
              <a:lnSpc>
                <a:spcPct val="100000"/>
              </a:lnSpc>
              <a:buClr>
                <a:schemeClr val="accent1"/>
              </a:buClr>
            </a:pPr>
            <a:r>
              <a:rPr lang="he-IL" sz="1600" b="1" dirty="0">
                <a:solidFill>
                  <a:schemeClr val="accent1">
                    <a:lumMod val="75000"/>
                  </a:schemeClr>
                </a:solidFill>
                <a:latin typeface="David" panose="020E0502060401010101" pitchFamily="34" charset="-79"/>
                <a:cs typeface="David" panose="020E0502060401010101" pitchFamily="34" charset="-79"/>
              </a:rPr>
              <a:t>סנכרון רוחבי </a:t>
            </a:r>
            <a:r>
              <a:rPr lang="he-IL" sz="1600" dirty="0">
                <a:solidFill>
                  <a:schemeClr val="accent1">
                    <a:lumMod val="75000"/>
                  </a:schemeClr>
                </a:solidFill>
                <a:latin typeface="David" panose="020E0502060401010101" pitchFamily="34" charset="-79"/>
                <a:cs typeface="David" panose="020E0502060401010101" pitchFamily="34" charset="-79"/>
              </a:rPr>
              <a:t>של הקריאה בין הקורסים </a:t>
            </a:r>
          </a:p>
          <a:p>
            <a:pPr>
              <a:lnSpc>
                <a:spcPct val="100000"/>
              </a:lnSpc>
              <a:buClr>
                <a:schemeClr val="accent1"/>
              </a:buClr>
            </a:pPr>
            <a:r>
              <a:rPr lang="he-IL" sz="1600" b="1" dirty="0">
                <a:solidFill>
                  <a:schemeClr val="accent1">
                    <a:lumMod val="75000"/>
                  </a:schemeClr>
                </a:solidFill>
                <a:latin typeface="David" panose="020E0502060401010101" pitchFamily="34" charset="-79"/>
                <a:cs typeface="David" panose="020E0502060401010101" pitchFamily="34" charset="-79"/>
              </a:rPr>
              <a:t>המלצה- </a:t>
            </a:r>
            <a:r>
              <a:rPr lang="he-IL" sz="1600" dirty="0">
                <a:solidFill>
                  <a:schemeClr val="accent1">
                    <a:lumMod val="75000"/>
                  </a:schemeClr>
                </a:solidFill>
                <a:latin typeface="David" panose="020E0502060401010101" pitchFamily="34" charset="-79"/>
                <a:cs typeface="David" panose="020E0502060401010101" pitchFamily="34" charset="-79"/>
              </a:rPr>
              <a:t>שיעור ותרגול לחניכים </a:t>
            </a:r>
            <a:r>
              <a:rPr lang="he-IL" sz="1600" b="1" dirty="0">
                <a:solidFill>
                  <a:schemeClr val="accent1">
                    <a:lumMod val="75000"/>
                  </a:schemeClr>
                </a:solidFill>
                <a:latin typeface="David" panose="020E0502060401010101" pitchFamily="34" charset="-79"/>
                <a:cs typeface="David" panose="020E0502060401010101" pitchFamily="34" charset="-79"/>
              </a:rPr>
              <a:t>בקריאה מהירה</a:t>
            </a:r>
            <a:endParaRPr lang="he-IL" sz="1600" b="1" dirty="0">
              <a:solidFill>
                <a:schemeClr val="bg1">
                  <a:lumMod val="75000"/>
                </a:schemeClr>
              </a:solidFill>
              <a:latin typeface="David" panose="020E0502060401010101" pitchFamily="34" charset="-79"/>
              <a:cs typeface="David" panose="020E0502060401010101" pitchFamily="34" charset="-79"/>
            </a:endParaRPr>
          </a:p>
          <a:p>
            <a:pPr marL="0" lvl="1" indent="0">
              <a:lnSpc>
                <a:spcPct val="150000"/>
              </a:lnSpc>
              <a:spcBef>
                <a:spcPts val="1000"/>
              </a:spcBef>
              <a:buClr>
                <a:schemeClr val="accent1"/>
              </a:buClr>
              <a:buNone/>
            </a:pPr>
            <a:r>
              <a:rPr lang="he-IL" sz="1800" b="1" dirty="0">
                <a:solidFill>
                  <a:schemeClr val="accent1">
                    <a:lumMod val="75000"/>
                  </a:schemeClr>
                </a:solidFill>
                <a:latin typeface="David" panose="020E0502060401010101" pitchFamily="34" charset="-79"/>
                <a:cs typeface="David" panose="020E0502060401010101" pitchFamily="34" charset="-79"/>
              </a:rPr>
              <a:t>שילוב תרגול והתנסות-</a:t>
            </a:r>
          </a:p>
          <a:p>
            <a:pPr>
              <a:lnSpc>
                <a:spcPct val="100000"/>
              </a:lnSpc>
              <a:buClr>
                <a:schemeClr val="accent1"/>
              </a:buClr>
            </a:pPr>
            <a:r>
              <a:rPr lang="he-IL" sz="1600" dirty="0">
                <a:solidFill>
                  <a:schemeClr val="accent1">
                    <a:lumMod val="75000"/>
                  </a:schemeClr>
                </a:solidFill>
                <a:latin typeface="David" panose="020E0502060401010101" pitchFamily="34" charset="-79"/>
                <a:cs typeface="David" panose="020E0502060401010101" pitchFamily="34" charset="-79"/>
              </a:rPr>
              <a:t>שילוב חקירה עצמית, סימולציות, סיורים, עיבודים צוותיים, ימי עיון ועוד </a:t>
            </a:r>
            <a:r>
              <a:rPr lang="he-IL" sz="1600" u="sng" dirty="0">
                <a:solidFill>
                  <a:schemeClr val="accent1">
                    <a:lumMod val="75000"/>
                  </a:schemeClr>
                </a:solidFill>
                <a:latin typeface="David" panose="020E0502060401010101" pitchFamily="34" charset="-79"/>
                <a:cs typeface="David" panose="020E0502060401010101" pitchFamily="34" charset="-79"/>
              </a:rPr>
              <a:t>כחלק מובנה </a:t>
            </a:r>
            <a:r>
              <a:rPr lang="he-IL" sz="1600" dirty="0">
                <a:solidFill>
                  <a:schemeClr val="accent1">
                    <a:lumMod val="75000"/>
                  </a:schemeClr>
                </a:solidFill>
                <a:latin typeface="David" panose="020E0502060401010101" pitchFamily="34" charset="-79"/>
                <a:cs typeface="David" panose="020E0502060401010101" pitchFamily="34" charset="-79"/>
              </a:rPr>
              <a:t>מהקורס וחלק מתפיסת למידת בכירים, הטמעת החומר ומיצוי הניסיון של החניכים</a:t>
            </a:r>
          </a:p>
          <a:p>
            <a:pPr>
              <a:lnSpc>
                <a:spcPct val="100000"/>
              </a:lnSpc>
              <a:buClr>
                <a:schemeClr val="accent1"/>
              </a:buClr>
            </a:pPr>
            <a:r>
              <a:rPr lang="he-IL" sz="1600" b="1" dirty="0">
                <a:solidFill>
                  <a:schemeClr val="accent1">
                    <a:lumMod val="75000"/>
                  </a:schemeClr>
                </a:solidFill>
                <a:latin typeface="David" panose="020E0502060401010101" pitchFamily="34" charset="-79"/>
                <a:cs typeface="David" panose="020E0502060401010101" pitchFamily="34" charset="-79"/>
              </a:rPr>
              <a:t>גורמי תרגול- </a:t>
            </a:r>
            <a:r>
              <a:rPr lang="he-IL" sz="1600" dirty="0">
                <a:solidFill>
                  <a:schemeClr val="accent1">
                    <a:lumMod val="75000"/>
                  </a:schemeClr>
                </a:solidFill>
                <a:latin typeface="David" panose="020E0502060401010101" pitchFamily="34" charset="-79"/>
                <a:cs typeface="David" panose="020E0502060401010101" pitchFamily="34" charset="-79"/>
              </a:rPr>
              <a:t>מתרגלים רלוונטיים מטעם אונ' חיפה או הכשרת סגל המב"ל לעניין</a:t>
            </a:r>
          </a:p>
          <a:p>
            <a:pPr>
              <a:lnSpc>
                <a:spcPct val="100000"/>
              </a:lnSpc>
              <a:buClr>
                <a:schemeClr val="accent1"/>
              </a:buClr>
            </a:pPr>
            <a:r>
              <a:rPr lang="he-IL" sz="1600" b="1" dirty="0">
                <a:solidFill>
                  <a:schemeClr val="accent1">
                    <a:lumMod val="75000"/>
                  </a:schemeClr>
                </a:solidFill>
                <a:latin typeface="David" panose="020E0502060401010101" pitchFamily="34" charset="-79"/>
                <a:cs typeface="David" panose="020E0502060401010101" pitchFamily="34" charset="-79"/>
              </a:rPr>
              <a:t>הבניית הקורס- </a:t>
            </a:r>
            <a:r>
              <a:rPr lang="he-IL" sz="1600" dirty="0">
                <a:solidFill>
                  <a:schemeClr val="accent1">
                    <a:lumMod val="75000"/>
                  </a:schemeClr>
                </a:solidFill>
                <a:latin typeface="David" panose="020E0502060401010101" pitchFamily="34" charset="-79"/>
                <a:cs typeface="David" panose="020E0502060401010101" pitchFamily="34" charset="-79"/>
              </a:rPr>
              <a:t>המרצה עם המדריך </a:t>
            </a:r>
            <a:r>
              <a:rPr lang="he-IL" sz="1600" dirty="0" err="1">
                <a:solidFill>
                  <a:schemeClr val="accent1">
                    <a:lumMod val="75000"/>
                  </a:schemeClr>
                </a:solidFill>
                <a:latin typeface="David" panose="020E0502060401010101" pitchFamily="34" charset="-79"/>
                <a:cs typeface="David" panose="020E0502060401010101" pitchFamily="34" charset="-79"/>
              </a:rPr>
              <a:t>ממב"ל</a:t>
            </a:r>
            <a:r>
              <a:rPr lang="he-IL" sz="1600" dirty="0">
                <a:solidFill>
                  <a:schemeClr val="accent1">
                    <a:lumMod val="75000"/>
                  </a:schemeClr>
                </a:solidFill>
                <a:latin typeface="David" panose="020E0502060401010101" pitchFamily="34" charset="-79"/>
                <a:cs typeface="David" panose="020E0502060401010101" pitchFamily="34" charset="-79"/>
              </a:rPr>
              <a:t> ובליווי מרכז הוראה של אונ' חיפה </a:t>
            </a:r>
            <a:r>
              <a:rPr lang="he-IL" sz="1600" dirty="0" err="1">
                <a:solidFill>
                  <a:schemeClr val="accent1">
                    <a:lumMod val="75000"/>
                  </a:schemeClr>
                </a:solidFill>
                <a:latin typeface="David" panose="020E0502060401010101" pitchFamily="34" charset="-79"/>
                <a:cs typeface="David" panose="020E0502060401010101" pitchFamily="34" charset="-79"/>
              </a:rPr>
              <a:t>ומלו"פ</a:t>
            </a:r>
            <a:endParaRPr lang="he-IL" sz="1600" dirty="0">
              <a:solidFill>
                <a:schemeClr val="accent1">
                  <a:lumMod val="75000"/>
                </a:schemeClr>
              </a:solidFill>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209476524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מלבן: פינות מעוגלות 12"/>
          <p:cNvSpPr/>
          <p:nvPr/>
        </p:nvSpPr>
        <p:spPr>
          <a:xfrm rot="5400000">
            <a:off x="-517022" y="4139182"/>
            <a:ext cx="3121573" cy="1371600"/>
          </a:xfrm>
          <a:prstGeom prst="roundRect">
            <a:avLst/>
          </a:prstGeom>
          <a:solidFill>
            <a:schemeClr val="bg1">
              <a:lumMod val="75000"/>
            </a:schemeClr>
          </a:solidFill>
        </p:spPr>
        <p:style>
          <a:lnRef idx="0">
            <a:schemeClr val="accent2"/>
          </a:lnRef>
          <a:fillRef idx="3">
            <a:schemeClr val="accent2"/>
          </a:fillRef>
          <a:effectRef idx="3">
            <a:schemeClr val="accent2"/>
          </a:effectRef>
          <a:fontRef idx="minor">
            <a:schemeClr val="lt1"/>
          </a:fontRef>
        </p:style>
        <p:txBody>
          <a:bodyPr vert="vert270" rtlCol="1" anchor="t"/>
          <a:lstStyle/>
          <a:p>
            <a:pPr algn="ctr"/>
            <a:r>
              <a:rPr lang="he-IL" sz="2400" b="1"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t>מחזור</a:t>
            </a:r>
          </a:p>
        </p:txBody>
      </p:sp>
      <p:sp>
        <p:nvSpPr>
          <p:cNvPr id="12" name="מלבן: פינות מעוגלות 11"/>
          <p:cNvSpPr/>
          <p:nvPr/>
        </p:nvSpPr>
        <p:spPr>
          <a:xfrm rot="5400000">
            <a:off x="-85058" y="4432067"/>
            <a:ext cx="2257649" cy="1371600"/>
          </a:xfrm>
          <a:prstGeom prst="roundRect">
            <a:avLst/>
          </a:prstGeom>
          <a:solidFill>
            <a:schemeClr val="accent2">
              <a:lumMod val="75000"/>
            </a:schemeClr>
          </a:solidFill>
        </p:spPr>
        <p:style>
          <a:lnRef idx="0">
            <a:schemeClr val="accent2"/>
          </a:lnRef>
          <a:fillRef idx="3">
            <a:schemeClr val="accent2"/>
          </a:fillRef>
          <a:effectRef idx="3">
            <a:schemeClr val="accent2"/>
          </a:effectRef>
          <a:fontRef idx="minor">
            <a:schemeClr val="lt1"/>
          </a:fontRef>
        </p:style>
        <p:txBody>
          <a:bodyPr vert="vert270" rtlCol="1" anchor="t"/>
          <a:lstStyle/>
          <a:p>
            <a:pPr algn="ctr"/>
            <a:r>
              <a:rPr lang="he-IL" sz="2400" b="1"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t>עונה </a:t>
            </a:r>
            <a:br>
              <a:rPr lang="en-US" sz="2400" b="1"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br>
            <a:r>
              <a:rPr lang="he-IL" sz="1600" dirty="0">
                <a:latin typeface="David" panose="020E0502060401010101" pitchFamily="34" charset="-79"/>
                <a:cs typeface="David" panose="020E0502060401010101" pitchFamily="34" charset="-79"/>
              </a:rPr>
              <a:t>(תשתית, ליבה,</a:t>
            </a:r>
          </a:p>
          <a:p>
            <a:pPr algn="ctr"/>
            <a:r>
              <a:rPr lang="he-IL" sz="1600" dirty="0">
                <a:latin typeface="David" panose="020E0502060401010101" pitchFamily="34" charset="-79"/>
                <a:cs typeface="David" panose="020E0502060401010101" pitchFamily="34" charset="-79"/>
              </a:rPr>
              <a:t>מתקדמת)</a:t>
            </a:r>
            <a:endParaRPr lang="he-IL" sz="2400" dirty="0">
              <a:latin typeface="David" panose="020E0502060401010101" pitchFamily="34" charset="-79"/>
              <a:cs typeface="David" panose="020E0502060401010101" pitchFamily="34" charset="-79"/>
            </a:endParaRPr>
          </a:p>
        </p:txBody>
      </p:sp>
      <p:sp>
        <p:nvSpPr>
          <p:cNvPr id="11" name="מלבן: פינות מעוגלות 10"/>
          <p:cNvSpPr/>
          <p:nvPr/>
        </p:nvSpPr>
        <p:spPr>
          <a:xfrm rot="5400000">
            <a:off x="558185" y="4892783"/>
            <a:ext cx="992432" cy="1371600"/>
          </a:xfrm>
          <a:prstGeom prst="roundRect">
            <a:avLst/>
          </a:prstGeom>
          <a:solidFill>
            <a:schemeClr val="accent6">
              <a:lumMod val="60000"/>
              <a:lumOff val="40000"/>
            </a:schemeClr>
          </a:solidFill>
        </p:spPr>
        <p:style>
          <a:lnRef idx="0">
            <a:schemeClr val="accent2"/>
          </a:lnRef>
          <a:fillRef idx="3">
            <a:schemeClr val="accent2"/>
          </a:fillRef>
          <a:effectRef idx="3">
            <a:schemeClr val="accent2"/>
          </a:effectRef>
          <a:fontRef idx="minor">
            <a:schemeClr val="lt1"/>
          </a:fontRef>
        </p:style>
        <p:txBody>
          <a:bodyPr vert="vert270" rtlCol="1" anchor="t"/>
          <a:lstStyle/>
          <a:p>
            <a:pPr algn="ctr"/>
            <a:r>
              <a:rPr lang="he-IL" sz="2000" b="1" dirty="0">
                <a:latin typeface="David" panose="020E0502060401010101" pitchFamily="34" charset="-79"/>
                <a:cs typeface="David" panose="020E0502060401010101" pitchFamily="34" charset="-79"/>
              </a:rPr>
              <a:t>שבוע</a:t>
            </a:r>
            <a:endParaRPr lang="he-IL" b="1" dirty="0">
              <a:latin typeface="David" panose="020E0502060401010101" pitchFamily="34" charset="-79"/>
              <a:cs typeface="David" panose="020E0502060401010101" pitchFamily="34" charset="-79"/>
            </a:endParaRPr>
          </a:p>
        </p:txBody>
      </p:sp>
      <p:sp>
        <p:nvSpPr>
          <p:cNvPr id="2" name="כותרת 1"/>
          <p:cNvSpPr>
            <a:spLocks noGrp="1"/>
          </p:cNvSpPr>
          <p:nvPr>
            <p:ph type="title" idx="4294967295"/>
          </p:nvPr>
        </p:nvSpPr>
        <p:spPr>
          <a:xfrm>
            <a:off x="877528" y="186327"/>
            <a:ext cx="10515600" cy="1325563"/>
          </a:xfrm>
        </p:spPr>
        <p:txBody>
          <a:bodyPr/>
          <a:lstStyle/>
          <a:p>
            <a:pPr algn="ctr"/>
            <a:r>
              <a:rPr lang="he-IL"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מחזור מ"ה- מתחים בעיצוב שבוע הלימוד</a:t>
            </a:r>
          </a:p>
        </p:txBody>
      </p:sp>
      <p:sp>
        <p:nvSpPr>
          <p:cNvPr id="4" name="מציין מיקום תוכן 2"/>
          <p:cNvSpPr txBox="1">
            <a:spLocks/>
          </p:cNvSpPr>
          <p:nvPr/>
        </p:nvSpPr>
        <p:spPr>
          <a:xfrm>
            <a:off x="1584252" y="1591697"/>
            <a:ext cx="9427878" cy="4851633"/>
          </a:xfrm>
          <a:prstGeom prst="rect">
            <a:avLst/>
          </a:prstGeom>
        </p:spPr>
        <p:txBody>
          <a:bodyPr vert="horz" lIns="91440" tIns="45720" rIns="91440" bIns="45720" rtlCol="1">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buClr>
                <a:schemeClr val="accent1"/>
              </a:buClr>
              <a:buSzPct val="100000"/>
              <a:defRPr/>
            </a:pPr>
            <a:r>
              <a:rPr lang="he-IL" sz="1800" b="1" dirty="0">
                <a:solidFill>
                  <a:schemeClr val="accent1">
                    <a:lumMod val="75000"/>
                  </a:schemeClr>
                </a:solidFill>
                <a:latin typeface="David" panose="020E0502060401010101" pitchFamily="34" charset="-79"/>
                <a:cs typeface="David" panose="020E0502060401010101" pitchFamily="34" charset="-79"/>
              </a:rPr>
              <a:t>הספק</a:t>
            </a:r>
            <a:r>
              <a:rPr lang="he-IL" sz="1800" dirty="0">
                <a:solidFill>
                  <a:schemeClr val="accent1">
                    <a:lumMod val="75000"/>
                  </a:schemeClr>
                </a:solidFill>
                <a:latin typeface="David" panose="020E0502060401010101" pitchFamily="34" charset="-79"/>
                <a:cs typeface="David" panose="020E0502060401010101" pitchFamily="34" charset="-79"/>
              </a:rPr>
              <a:t> למול יכולת </a:t>
            </a:r>
            <a:r>
              <a:rPr lang="he-IL" sz="1800" b="1" dirty="0">
                <a:solidFill>
                  <a:schemeClr val="accent1">
                    <a:lumMod val="75000"/>
                  </a:schemeClr>
                </a:solidFill>
                <a:latin typeface="David" panose="020E0502060401010101" pitchFamily="34" charset="-79"/>
                <a:cs typeface="David" panose="020E0502060401010101" pitchFamily="34" charset="-79"/>
              </a:rPr>
              <a:t>ספיקה</a:t>
            </a:r>
            <a:r>
              <a:rPr lang="he-IL" sz="1800" dirty="0">
                <a:solidFill>
                  <a:schemeClr val="accent1">
                    <a:lumMod val="75000"/>
                  </a:schemeClr>
                </a:solidFill>
                <a:latin typeface="David" panose="020E0502060401010101" pitchFamily="34" charset="-79"/>
                <a:cs typeface="David" panose="020E0502060401010101" pitchFamily="34" charset="-79"/>
              </a:rPr>
              <a:t> (למידת בכירים-מבוגרים)</a:t>
            </a:r>
          </a:p>
          <a:p>
            <a:pPr>
              <a:lnSpc>
                <a:spcPct val="100000"/>
              </a:lnSpc>
              <a:buClr>
                <a:schemeClr val="accent1"/>
              </a:buClr>
              <a:buSzPct val="100000"/>
              <a:defRPr/>
            </a:pPr>
            <a:r>
              <a:rPr lang="he-IL" sz="1800" dirty="0">
                <a:solidFill>
                  <a:schemeClr val="accent1">
                    <a:lumMod val="75000"/>
                  </a:schemeClr>
                </a:solidFill>
                <a:latin typeface="David" panose="020E0502060401010101" pitchFamily="34" charset="-79"/>
                <a:cs typeface="David" panose="020E0502060401010101" pitchFamily="34" charset="-79"/>
              </a:rPr>
              <a:t>שנת </a:t>
            </a:r>
            <a:r>
              <a:rPr lang="he-IL" sz="1800" b="1" dirty="0">
                <a:solidFill>
                  <a:schemeClr val="accent1">
                    <a:lumMod val="75000"/>
                  </a:schemeClr>
                </a:solidFill>
                <a:latin typeface="David" panose="020E0502060401010101" pitchFamily="34" charset="-79"/>
                <a:cs typeface="David" panose="020E0502060401010101" pitchFamily="34" charset="-79"/>
              </a:rPr>
              <a:t>למידה והתפתחות </a:t>
            </a:r>
            <a:r>
              <a:rPr lang="he-IL" sz="1800" dirty="0">
                <a:solidFill>
                  <a:schemeClr val="accent1">
                    <a:lumMod val="75000"/>
                  </a:schemeClr>
                </a:solidFill>
                <a:latin typeface="David" panose="020E0502060401010101" pitchFamily="34" charset="-79"/>
                <a:cs typeface="David" panose="020E0502060401010101" pitchFamily="34" charset="-79"/>
              </a:rPr>
              <a:t>לעומת </a:t>
            </a:r>
            <a:r>
              <a:rPr lang="he-IL" sz="1800" b="1" dirty="0">
                <a:solidFill>
                  <a:schemeClr val="accent1">
                    <a:lumMod val="75000"/>
                  </a:schemeClr>
                </a:solidFill>
                <a:latin typeface="David" panose="020E0502060401010101" pitchFamily="34" charset="-79"/>
                <a:cs typeface="David" panose="020E0502060401010101" pitchFamily="34" charset="-79"/>
              </a:rPr>
              <a:t>שנת משפחה</a:t>
            </a:r>
          </a:p>
          <a:p>
            <a:pPr>
              <a:lnSpc>
                <a:spcPct val="100000"/>
              </a:lnSpc>
              <a:buClr>
                <a:schemeClr val="accent1"/>
              </a:buClr>
              <a:buSzPct val="100000"/>
              <a:defRPr/>
            </a:pPr>
            <a:r>
              <a:rPr lang="he-IL" sz="1800" dirty="0">
                <a:solidFill>
                  <a:schemeClr val="accent1">
                    <a:lumMod val="75000"/>
                  </a:schemeClr>
                </a:solidFill>
                <a:latin typeface="David" panose="020E0502060401010101" pitchFamily="34" charset="-79"/>
                <a:cs typeface="David" panose="020E0502060401010101" pitchFamily="34" charset="-79"/>
              </a:rPr>
              <a:t>זמן </a:t>
            </a:r>
            <a:r>
              <a:rPr lang="he-IL" sz="1800" b="1" dirty="0">
                <a:solidFill>
                  <a:schemeClr val="accent1">
                    <a:lumMod val="75000"/>
                  </a:schemeClr>
                </a:solidFill>
                <a:latin typeface="David" panose="020E0502060401010101" pitchFamily="34" charset="-79"/>
                <a:cs typeface="David" panose="020E0502060401010101" pitchFamily="34" charset="-79"/>
              </a:rPr>
              <a:t>ללמידה והתפתחות אישית </a:t>
            </a:r>
            <a:r>
              <a:rPr lang="he-IL" sz="1800" dirty="0">
                <a:solidFill>
                  <a:schemeClr val="accent1">
                    <a:lumMod val="75000"/>
                  </a:schemeClr>
                </a:solidFill>
                <a:latin typeface="David" panose="020E0502060401010101" pitchFamily="34" charset="-79"/>
                <a:cs typeface="David" panose="020E0502060401010101" pitchFamily="34" charset="-79"/>
              </a:rPr>
              <a:t>(מרחב התפתחות לבכיר)</a:t>
            </a:r>
          </a:p>
          <a:p>
            <a:pPr>
              <a:lnSpc>
                <a:spcPct val="100000"/>
              </a:lnSpc>
              <a:buClr>
                <a:schemeClr val="accent1"/>
              </a:buClr>
              <a:buSzPct val="100000"/>
              <a:defRPr/>
            </a:pPr>
            <a:r>
              <a:rPr lang="he-IL" sz="1800" dirty="0">
                <a:solidFill>
                  <a:schemeClr val="accent1">
                    <a:lumMod val="75000"/>
                  </a:schemeClr>
                </a:solidFill>
                <a:latin typeface="David" panose="020E0502060401010101" pitchFamily="34" charset="-79"/>
                <a:cs typeface="David" panose="020E0502060401010101" pitchFamily="34" charset="-79"/>
              </a:rPr>
              <a:t>זמן ליצירת </a:t>
            </a:r>
            <a:r>
              <a:rPr lang="he-IL" sz="1800" b="1" dirty="0">
                <a:solidFill>
                  <a:schemeClr val="accent1">
                    <a:lumMod val="75000"/>
                  </a:schemeClr>
                </a:solidFill>
                <a:latin typeface="David" panose="020E0502060401010101" pitchFamily="34" charset="-79"/>
                <a:cs typeface="David" panose="020E0502060401010101" pitchFamily="34" charset="-79"/>
              </a:rPr>
              <a:t>רשת חברתית וקשרים בין-אישיים </a:t>
            </a:r>
            <a:r>
              <a:rPr lang="he-IL" sz="1800" dirty="0">
                <a:solidFill>
                  <a:schemeClr val="accent1">
                    <a:lumMod val="75000"/>
                  </a:schemeClr>
                </a:solidFill>
                <a:latin typeface="David" panose="020E0502060401010101" pitchFamily="34" charset="-79"/>
                <a:cs typeface="David" panose="020E0502060401010101" pitchFamily="34" charset="-79"/>
              </a:rPr>
              <a:t>(שיחות קפיטריה)</a:t>
            </a:r>
          </a:p>
          <a:p>
            <a:pPr>
              <a:lnSpc>
                <a:spcPct val="100000"/>
              </a:lnSpc>
              <a:buClr>
                <a:schemeClr val="accent1"/>
              </a:buClr>
              <a:buSzPct val="100000"/>
              <a:defRPr/>
            </a:pPr>
            <a:r>
              <a:rPr lang="he-IL" sz="1800" b="1" dirty="0">
                <a:solidFill>
                  <a:schemeClr val="accent1">
                    <a:lumMod val="75000"/>
                  </a:schemeClr>
                </a:solidFill>
                <a:latin typeface="David" panose="020E0502060401010101" pitchFamily="34" charset="-79"/>
                <a:cs typeface="David" panose="020E0502060401010101" pitchFamily="34" charset="-79"/>
              </a:rPr>
              <a:t>זמן סגל </a:t>
            </a:r>
            <a:r>
              <a:rPr lang="he-IL" sz="1800" dirty="0">
                <a:solidFill>
                  <a:schemeClr val="accent1">
                    <a:lumMod val="75000"/>
                  </a:schemeClr>
                </a:solidFill>
                <a:latin typeface="David" panose="020E0502060401010101" pitchFamily="34" charset="-79"/>
                <a:cs typeface="David" panose="020E0502060401010101" pitchFamily="34" charset="-79"/>
              </a:rPr>
              <a:t>(היערכות ותאומים להמשך, ליווי חניכים, למידה והתפתחות אישיים)</a:t>
            </a:r>
          </a:p>
          <a:p>
            <a:pPr>
              <a:lnSpc>
                <a:spcPct val="100000"/>
              </a:lnSpc>
              <a:buClr>
                <a:schemeClr val="accent1"/>
              </a:buClr>
              <a:buSzPct val="100000"/>
              <a:defRPr/>
            </a:pPr>
            <a:r>
              <a:rPr lang="he-IL" sz="1800" b="1" dirty="0">
                <a:solidFill>
                  <a:schemeClr val="accent1">
                    <a:lumMod val="75000"/>
                  </a:schemeClr>
                </a:solidFill>
                <a:latin typeface="David" panose="020E0502060401010101" pitchFamily="34" charset="-79"/>
                <a:cs typeface="David" panose="020E0502060401010101" pitchFamily="34" charset="-79"/>
              </a:rPr>
              <a:t>יעילות מבנה השבוע </a:t>
            </a:r>
            <a:r>
              <a:rPr lang="he-IL" sz="1800" dirty="0">
                <a:solidFill>
                  <a:schemeClr val="accent1">
                    <a:lumMod val="75000"/>
                  </a:schemeClr>
                </a:solidFill>
                <a:latin typeface="David" panose="020E0502060401010101" pitchFamily="34" charset="-79"/>
                <a:cs typeface="David" panose="020E0502060401010101" pitchFamily="34" charset="-79"/>
              </a:rPr>
              <a:t>למול מיקומן הפיזי של המכללות (פקקים)</a:t>
            </a:r>
          </a:p>
          <a:p>
            <a:pPr>
              <a:lnSpc>
                <a:spcPct val="100000"/>
              </a:lnSpc>
              <a:buClr>
                <a:schemeClr val="accent1"/>
              </a:buClr>
              <a:buSzPct val="100000"/>
              <a:defRPr/>
            </a:pPr>
            <a:r>
              <a:rPr lang="he-IL" sz="1800" b="1" dirty="0">
                <a:solidFill>
                  <a:schemeClr val="accent1">
                    <a:lumMod val="75000"/>
                  </a:schemeClr>
                </a:solidFill>
                <a:latin typeface="David" panose="020E0502060401010101" pitchFamily="34" charset="-79"/>
                <a:cs typeface="David" panose="020E0502060401010101" pitchFamily="34" charset="-79"/>
              </a:rPr>
              <a:t>יציבות וסדירות </a:t>
            </a:r>
            <a:r>
              <a:rPr lang="he-IL" sz="1800" dirty="0" err="1">
                <a:solidFill>
                  <a:schemeClr val="accent1">
                    <a:lumMod val="75000"/>
                  </a:schemeClr>
                </a:solidFill>
                <a:latin typeface="David" panose="020E0502060401010101" pitchFamily="34" charset="-79"/>
                <a:cs typeface="David" panose="020E0502060401010101" pitchFamily="34" charset="-79"/>
              </a:rPr>
              <a:t>הלו"ז</a:t>
            </a:r>
            <a:r>
              <a:rPr lang="he-IL" sz="1800" dirty="0">
                <a:solidFill>
                  <a:schemeClr val="accent1">
                    <a:lumMod val="75000"/>
                  </a:schemeClr>
                </a:solidFill>
                <a:latin typeface="David" panose="020E0502060401010101" pitchFamily="34" charset="-79"/>
                <a:cs typeface="David" panose="020E0502060401010101" pitchFamily="34" charset="-79"/>
              </a:rPr>
              <a:t> מול גמישות והתאמה בזמן אמת (הרצאות בכירים, סיורים..)</a:t>
            </a:r>
          </a:p>
          <a:p>
            <a:pPr>
              <a:lnSpc>
                <a:spcPct val="100000"/>
              </a:lnSpc>
              <a:buClr>
                <a:schemeClr val="accent1"/>
              </a:buClr>
              <a:buSzPct val="100000"/>
              <a:defRPr/>
            </a:pPr>
            <a:r>
              <a:rPr lang="he-IL" sz="1800" b="1" dirty="0">
                <a:solidFill>
                  <a:schemeClr val="accent1">
                    <a:lumMod val="75000"/>
                  </a:schemeClr>
                </a:solidFill>
                <a:latin typeface="David" panose="020E0502060401010101" pitchFamily="34" charset="-79"/>
                <a:cs typeface="David" panose="020E0502060401010101" pitchFamily="34" charset="-79"/>
              </a:rPr>
              <a:t>מענה דיפרנציאלי </a:t>
            </a:r>
            <a:r>
              <a:rPr lang="he-IL" sz="1800" dirty="0">
                <a:solidFill>
                  <a:schemeClr val="accent1">
                    <a:lumMod val="75000"/>
                  </a:schemeClr>
                </a:solidFill>
                <a:latin typeface="David" panose="020E0502060401010101" pitchFamily="34" charset="-79"/>
                <a:cs typeface="David" panose="020E0502060401010101" pitchFamily="34" charset="-79"/>
              </a:rPr>
              <a:t>לאנשים (מרחק מגורים, כוננות, הכנה לתפקיד הבא)</a:t>
            </a:r>
          </a:p>
          <a:p>
            <a:pPr>
              <a:lnSpc>
                <a:spcPct val="100000"/>
              </a:lnSpc>
              <a:buClr>
                <a:schemeClr val="accent1"/>
              </a:buClr>
              <a:buSzPct val="100000"/>
              <a:defRPr/>
            </a:pPr>
            <a:r>
              <a:rPr lang="he-IL" sz="1800" dirty="0">
                <a:solidFill>
                  <a:schemeClr val="accent1">
                    <a:lumMod val="75000"/>
                  </a:schemeClr>
                </a:solidFill>
                <a:latin typeface="David" panose="020E0502060401010101" pitchFamily="34" charset="-79"/>
                <a:cs typeface="David" panose="020E0502060401010101" pitchFamily="34" charset="-79"/>
              </a:rPr>
              <a:t>חובת הגעה לכלל התכנים וקיום יכולת בחירה (80%</a:t>
            </a:r>
            <a:r>
              <a:rPr lang="en-US" sz="1800" dirty="0">
                <a:solidFill>
                  <a:schemeClr val="accent1">
                    <a:lumMod val="75000"/>
                  </a:schemeClr>
                </a:solidFill>
                <a:latin typeface="David" panose="020E0502060401010101" pitchFamily="34" charset="-79"/>
                <a:cs typeface="David" panose="020E0502060401010101" pitchFamily="34" charset="-79"/>
              </a:rPr>
              <a:t>/</a:t>
            </a:r>
            <a:r>
              <a:rPr lang="he-IL" sz="1800" dirty="0">
                <a:solidFill>
                  <a:schemeClr val="accent1">
                    <a:lumMod val="75000"/>
                  </a:schemeClr>
                </a:solidFill>
                <a:latin typeface="David" panose="020E0502060401010101" pitchFamily="34" charset="-79"/>
                <a:cs typeface="David" panose="020E0502060401010101" pitchFamily="34" charset="-79"/>
              </a:rPr>
              <a:t> 'ימים סגולים')</a:t>
            </a:r>
          </a:p>
          <a:p>
            <a:pPr>
              <a:lnSpc>
                <a:spcPct val="100000"/>
              </a:lnSpc>
              <a:buClr>
                <a:schemeClr val="accent1"/>
              </a:buClr>
              <a:buSzPct val="100000"/>
              <a:defRPr/>
            </a:pPr>
            <a:r>
              <a:rPr lang="he-IL" sz="1800" b="1" dirty="0">
                <a:solidFill>
                  <a:schemeClr val="accent1">
                    <a:lumMod val="75000"/>
                  </a:schemeClr>
                </a:solidFill>
                <a:latin typeface="David" panose="020E0502060401010101" pitchFamily="34" charset="-79"/>
                <a:cs typeface="David" panose="020E0502060401010101" pitchFamily="34" charset="-79"/>
              </a:rPr>
              <a:t>ימי א'- </a:t>
            </a:r>
            <a:r>
              <a:rPr lang="he-IL" sz="1800" dirty="0">
                <a:solidFill>
                  <a:schemeClr val="accent1">
                    <a:lumMod val="75000"/>
                  </a:schemeClr>
                </a:solidFill>
                <a:latin typeface="David" panose="020E0502060401010101" pitchFamily="34" charset="-79"/>
                <a:cs typeface="David" panose="020E0502060401010101" pitchFamily="34" charset="-79"/>
              </a:rPr>
              <a:t>שבת לבינלאומיים (במידה ומחליטים ללמוד ב- א' עדיפות ליום במוסד האקדמי)</a:t>
            </a:r>
          </a:p>
          <a:p>
            <a:pPr>
              <a:lnSpc>
                <a:spcPct val="100000"/>
              </a:lnSpc>
              <a:buClr>
                <a:schemeClr val="accent1"/>
              </a:buClr>
              <a:buSzPct val="100000"/>
              <a:defRPr/>
            </a:pPr>
            <a:r>
              <a:rPr lang="he-IL" sz="1800" b="1" dirty="0">
                <a:solidFill>
                  <a:schemeClr val="accent1">
                    <a:lumMod val="75000"/>
                  </a:schemeClr>
                </a:solidFill>
                <a:latin typeface="David" panose="020E0502060401010101" pitchFamily="34" charset="-79"/>
                <a:cs typeface="David" panose="020E0502060401010101" pitchFamily="34" charset="-79"/>
              </a:rPr>
              <a:t>עונות</a:t>
            </a:r>
            <a:r>
              <a:rPr lang="he-IL" sz="1800" dirty="0">
                <a:solidFill>
                  <a:schemeClr val="accent1">
                    <a:lumMod val="75000"/>
                  </a:schemeClr>
                </a:solidFill>
                <a:latin typeface="David" panose="020E0502060401010101" pitchFamily="34" charset="-79"/>
                <a:cs typeface="David" panose="020E0502060401010101" pitchFamily="34" charset="-79"/>
              </a:rPr>
              <a:t> בעלות מאפיינים שונים (לימוד בחיפה, חו"ל, סיורים גיאוגרפיים)</a:t>
            </a:r>
          </a:p>
          <a:p>
            <a:pPr>
              <a:lnSpc>
                <a:spcPct val="100000"/>
              </a:lnSpc>
              <a:buClr>
                <a:schemeClr val="accent1"/>
              </a:buClr>
            </a:pPr>
            <a:endParaRPr lang="he-IL" sz="1800" dirty="0">
              <a:solidFill>
                <a:schemeClr val="accent1">
                  <a:lumMod val="75000"/>
                </a:schemeClr>
              </a:solidFill>
              <a:latin typeface="David" panose="020E0502060401010101" pitchFamily="34" charset="-79"/>
              <a:cs typeface="David" panose="020E0502060401010101" pitchFamily="34" charset="-79"/>
            </a:endParaRPr>
          </a:p>
        </p:txBody>
      </p:sp>
      <p:sp>
        <p:nvSpPr>
          <p:cNvPr id="5" name="מלבן: פינות מעוגלות 4"/>
          <p:cNvSpPr/>
          <p:nvPr/>
        </p:nvSpPr>
        <p:spPr>
          <a:xfrm rot="5400000">
            <a:off x="916589" y="5182962"/>
            <a:ext cx="275624" cy="1371600"/>
          </a:xfrm>
          <a:prstGeom prst="roundRect">
            <a:avLst/>
          </a:prstGeom>
          <a:solidFill>
            <a:schemeClr val="accent1"/>
          </a:solidFill>
        </p:spPr>
        <p:style>
          <a:lnRef idx="0">
            <a:schemeClr val="accent1"/>
          </a:lnRef>
          <a:fillRef idx="3">
            <a:schemeClr val="accent1"/>
          </a:fillRef>
          <a:effectRef idx="3">
            <a:schemeClr val="accent1"/>
          </a:effectRef>
          <a:fontRef idx="minor">
            <a:schemeClr val="lt1"/>
          </a:fontRef>
        </p:style>
        <p:txBody>
          <a:bodyPr vert="vert270" rtlCol="1" anchor="ctr"/>
          <a:lstStyle/>
          <a:p>
            <a:pPr algn="ctr"/>
            <a:r>
              <a:rPr lang="he-IL" dirty="0">
                <a:latin typeface="David" panose="020E0502060401010101" pitchFamily="34" charset="-79"/>
                <a:cs typeface="David" panose="020E0502060401010101" pitchFamily="34" charset="-79"/>
              </a:rPr>
              <a:t>יום</a:t>
            </a:r>
          </a:p>
        </p:txBody>
      </p:sp>
    </p:spTree>
    <p:extLst>
      <p:ext uri="{BB962C8B-B14F-4D97-AF65-F5344CB8AC3E}">
        <p14:creationId xmlns:p14="http://schemas.microsoft.com/office/powerpoint/2010/main" val="238745855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idx="4294967295"/>
          </p:nvPr>
        </p:nvSpPr>
        <p:spPr>
          <a:xfrm>
            <a:off x="877528" y="186327"/>
            <a:ext cx="10515600" cy="1325563"/>
          </a:xfrm>
        </p:spPr>
        <p:txBody>
          <a:bodyPr/>
          <a:lstStyle/>
          <a:p>
            <a:pPr algn="ctr"/>
            <a:r>
              <a:rPr lang="he-IL" sz="3600" b="1" dirty="0" err="1">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מב"ל</a:t>
            </a:r>
            <a:r>
              <a:rPr lang="he-IL"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חלופות למבנה שבוע הלימוד</a:t>
            </a:r>
            <a:endParaRPr lang="he-IL" sz="36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6" name="טבלה 5"/>
          <p:cNvGraphicFramePr>
            <a:graphicFrameLocks noGrp="1"/>
          </p:cNvGraphicFramePr>
          <p:nvPr>
            <p:extLst>
              <p:ext uri="{D42A27DB-BD31-4B8C-83A1-F6EECF244321}">
                <p14:modId xmlns:p14="http://schemas.microsoft.com/office/powerpoint/2010/main" val="3408495332"/>
              </p:ext>
            </p:extLst>
          </p:nvPr>
        </p:nvGraphicFramePr>
        <p:xfrm>
          <a:off x="1227272" y="1339461"/>
          <a:ext cx="9792000" cy="2560320"/>
        </p:xfrm>
        <a:graphic>
          <a:graphicData uri="http://schemas.openxmlformats.org/drawingml/2006/table">
            <a:tbl>
              <a:tblPr rtl="1" firstRow="1" bandRow="1">
                <a:tableStyleId>{5C22544A-7EE6-4342-B048-85BDC9FD1C3A}</a:tableStyleId>
              </a:tblPr>
              <a:tblGrid>
                <a:gridCol w="1260000">
                  <a:extLst>
                    <a:ext uri="{9D8B030D-6E8A-4147-A177-3AD203B41FA5}">
                      <a16:colId xmlns:a16="http://schemas.microsoft.com/office/drawing/2014/main" val="20000"/>
                    </a:ext>
                  </a:extLst>
                </a:gridCol>
                <a:gridCol w="1260000">
                  <a:extLst>
                    <a:ext uri="{9D8B030D-6E8A-4147-A177-3AD203B41FA5}">
                      <a16:colId xmlns:a16="http://schemas.microsoft.com/office/drawing/2014/main" val="20001"/>
                    </a:ext>
                  </a:extLst>
                </a:gridCol>
                <a:gridCol w="1260000">
                  <a:extLst>
                    <a:ext uri="{9D8B030D-6E8A-4147-A177-3AD203B41FA5}">
                      <a16:colId xmlns:a16="http://schemas.microsoft.com/office/drawing/2014/main" val="20002"/>
                    </a:ext>
                  </a:extLst>
                </a:gridCol>
                <a:gridCol w="1260000">
                  <a:extLst>
                    <a:ext uri="{9D8B030D-6E8A-4147-A177-3AD203B41FA5}">
                      <a16:colId xmlns:a16="http://schemas.microsoft.com/office/drawing/2014/main" val="20003"/>
                    </a:ext>
                  </a:extLst>
                </a:gridCol>
                <a:gridCol w="1260000">
                  <a:extLst>
                    <a:ext uri="{9D8B030D-6E8A-4147-A177-3AD203B41FA5}">
                      <a16:colId xmlns:a16="http://schemas.microsoft.com/office/drawing/2014/main" val="20004"/>
                    </a:ext>
                  </a:extLst>
                </a:gridCol>
                <a:gridCol w="1260000">
                  <a:extLst>
                    <a:ext uri="{9D8B030D-6E8A-4147-A177-3AD203B41FA5}">
                      <a16:colId xmlns:a16="http://schemas.microsoft.com/office/drawing/2014/main" val="20005"/>
                    </a:ext>
                  </a:extLst>
                </a:gridCol>
                <a:gridCol w="2232000">
                  <a:extLst>
                    <a:ext uri="{9D8B030D-6E8A-4147-A177-3AD203B41FA5}">
                      <a16:colId xmlns:a16="http://schemas.microsoft.com/office/drawing/2014/main" val="1561795966"/>
                    </a:ext>
                  </a:extLst>
                </a:gridCol>
              </a:tblGrid>
              <a:tr h="354857">
                <a:tc>
                  <a:txBody>
                    <a:bodyPr/>
                    <a:lstStyle/>
                    <a:p>
                      <a:pPr algn="ctr" rtl="1">
                        <a:lnSpc>
                          <a:spcPct val="100000"/>
                        </a:lnSpc>
                      </a:pPr>
                      <a:r>
                        <a:rPr lang="he-IL" dirty="0">
                          <a:latin typeface="David" panose="020E0502060401010101" pitchFamily="34" charset="-79"/>
                          <a:cs typeface="David" panose="020E0502060401010101" pitchFamily="34" charset="-79"/>
                        </a:rPr>
                        <a:t>שעה</a:t>
                      </a:r>
                      <a:r>
                        <a:rPr lang="en-US" dirty="0">
                          <a:latin typeface="David" panose="020E0502060401010101" pitchFamily="34" charset="-79"/>
                          <a:cs typeface="David" panose="020E0502060401010101" pitchFamily="34" charset="-79"/>
                        </a:rPr>
                        <a:t>/</a:t>
                      </a:r>
                      <a:r>
                        <a:rPr lang="he-IL" dirty="0">
                          <a:latin typeface="David" panose="020E0502060401010101" pitchFamily="34" charset="-79"/>
                          <a:cs typeface="David" panose="020E0502060401010101" pitchFamily="34" charset="-79"/>
                        </a:rPr>
                        <a:t>יום</a:t>
                      </a:r>
                    </a:p>
                  </a:txBody>
                  <a:tcPr anchor="ctr"/>
                </a:tc>
                <a:tc>
                  <a:txBody>
                    <a:bodyPr/>
                    <a:lstStyle/>
                    <a:p>
                      <a:pPr algn="ctr" rtl="1">
                        <a:lnSpc>
                          <a:spcPct val="100000"/>
                        </a:lnSpc>
                      </a:pPr>
                      <a:r>
                        <a:rPr lang="he-IL" dirty="0">
                          <a:latin typeface="David" panose="020E0502060401010101" pitchFamily="34" charset="-79"/>
                          <a:cs typeface="David" panose="020E0502060401010101" pitchFamily="34" charset="-79"/>
                        </a:rPr>
                        <a:t>א'</a:t>
                      </a:r>
                    </a:p>
                  </a:txBody>
                  <a:tcPr anchor="ctr"/>
                </a:tc>
                <a:tc>
                  <a:txBody>
                    <a:bodyPr/>
                    <a:lstStyle/>
                    <a:p>
                      <a:pPr algn="ctr" rtl="1">
                        <a:lnSpc>
                          <a:spcPct val="100000"/>
                        </a:lnSpc>
                      </a:pPr>
                      <a:r>
                        <a:rPr lang="he-IL" dirty="0">
                          <a:latin typeface="David" panose="020E0502060401010101" pitchFamily="34" charset="-79"/>
                          <a:cs typeface="David" panose="020E0502060401010101" pitchFamily="34" charset="-79"/>
                        </a:rPr>
                        <a:t>ב'</a:t>
                      </a:r>
                    </a:p>
                  </a:txBody>
                  <a:tcPr anchor="ctr"/>
                </a:tc>
                <a:tc>
                  <a:txBody>
                    <a:bodyPr/>
                    <a:lstStyle/>
                    <a:p>
                      <a:pPr algn="ctr" rtl="1">
                        <a:lnSpc>
                          <a:spcPct val="100000"/>
                        </a:lnSpc>
                      </a:pPr>
                      <a:r>
                        <a:rPr lang="he-IL" dirty="0">
                          <a:latin typeface="David" panose="020E0502060401010101" pitchFamily="34" charset="-79"/>
                          <a:cs typeface="David" panose="020E0502060401010101" pitchFamily="34" charset="-79"/>
                        </a:rPr>
                        <a:t>ג'</a:t>
                      </a:r>
                    </a:p>
                  </a:txBody>
                  <a:tcPr anchor="ctr"/>
                </a:tc>
                <a:tc>
                  <a:txBody>
                    <a:bodyPr/>
                    <a:lstStyle/>
                    <a:p>
                      <a:pPr algn="ctr" rtl="1">
                        <a:lnSpc>
                          <a:spcPct val="100000"/>
                        </a:lnSpc>
                      </a:pPr>
                      <a:r>
                        <a:rPr lang="he-IL" dirty="0">
                          <a:latin typeface="David" panose="020E0502060401010101" pitchFamily="34" charset="-79"/>
                          <a:cs typeface="David" panose="020E0502060401010101" pitchFamily="34" charset="-79"/>
                        </a:rPr>
                        <a:t>ד'</a:t>
                      </a:r>
                    </a:p>
                  </a:txBody>
                  <a:tcPr anchor="ctr"/>
                </a:tc>
                <a:tc>
                  <a:txBody>
                    <a:bodyPr/>
                    <a:lstStyle/>
                    <a:p>
                      <a:pPr algn="ctr" rtl="1">
                        <a:lnSpc>
                          <a:spcPct val="100000"/>
                        </a:lnSpc>
                      </a:pPr>
                      <a:r>
                        <a:rPr lang="he-IL" dirty="0">
                          <a:latin typeface="David" panose="020E0502060401010101" pitchFamily="34" charset="-79"/>
                          <a:cs typeface="David" panose="020E0502060401010101" pitchFamily="34" charset="-79"/>
                        </a:rPr>
                        <a:t>ה'</a:t>
                      </a:r>
                    </a:p>
                  </a:txBody>
                  <a:tcPr anchor="ctr"/>
                </a:tc>
                <a:tc>
                  <a:txBody>
                    <a:bodyPr/>
                    <a:lstStyle/>
                    <a:p>
                      <a:pPr algn="ctr" rtl="1">
                        <a:lnSpc>
                          <a:spcPct val="100000"/>
                        </a:lnSpc>
                      </a:pPr>
                      <a:r>
                        <a:rPr lang="he-IL" dirty="0">
                          <a:latin typeface="David" panose="020E0502060401010101" pitchFamily="34" charset="-79"/>
                          <a:cs typeface="David" panose="020E0502060401010101" pitchFamily="34" charset="-79"/>
                        </a:rPr>
                        <a:t>סיכום</a:t>
                      </a:r>
                    </a:p>
                  </a:txBody>
                  <a:tcPr anchor="ctr"/>
                </a:tc>
                <a:extLst>
                  <a:ext uri="{0D108BD9-81ED-4DB2-BD59-A6C34878D82A}">
                    <a16:rowId xmlns:a16="http://schemas.microsoft.com/office/drawing/2014/main" val="10000"/>
                  </a:ext>
                </a:extLst>
              </a:tr>
              <a:tr h="354857">
                <a:tc>
                  <a:txBody>
                    <a:bodyPr/>
                    <a:lstStyle/>
                    <a:p>
                      <a:pPr algn="ctr" rtl="1">
                        <a:lnSpc>
                          <a:spcPct val="100000"/>
                        </a:lnSpc>
                      </a:pPr>
                      <a:r>
                        <a:rPr lang="he-IL" dirty="0">
                          <a:latin typeface="David" panose="020E0502060401010101" pitchFamily="34" charset="-79"/>
                          <a:cs typeface="David" panose="020E0502060401010101" pitchFamily="34" charset="-79"/>
                        </a:rPr>
                        <a:t>6:30-8:00</a:t>
                      </a:r>
                    </a:p>
                  </a:txBody>
                  <a:tcPr/>
                </a:tc>
                <a:tc>
                  <a:txBody>
                    <a:bodyPr/>
                    <a:lstStyle/>
                    <a:p>
                      <a:pPr algn="just" rtl="1">
                        <a:lnSpc>
                          <a:spcPct val="100000"/>
                        </a:lnSpc>
                      </a:pPr>
                      <a:endParaRPr lang="he-IL" dirty="0">
                        <a:latin typeface="David" panose="020E0502060401010101" pitchFamily="34" charset="-79"/>
                        <a:cs typeface="David" panose="020E0502060401010101" pitchFamily="34" charset="-79"/>
                      </a:endParaRPr>
                    </a:p>
                  </a:txBody>
                  <a:tcPr>
                    <a:lnB w="28575" cap="flat" cmpd="sng" algn="ctr">
                      <a:solidFill>
                        <a:schemeClr val="tx1"/>
                      </a:solidFill>
                      <a:prstDash val="solid"/>
                      <a:round/>
                      <a:headEnd type="none" w="med" len="med"/>
                      <a:tailEnd type="none" w="med" len="med"/>
                    </a:lnB>
                  </a:tcPr>
                </a:tc>
                <a:tc>
                  <a:txBody>
                    <a:bodyPr/>
                    <a:lstStyle/>
                    <a:p>
                      <a:pPr algn="just" rtl="1">
                        <a:lnSpc>
                          <a:spcPct val="100000"/>
                        </a:lnSpc>
                      </a:pPr>
                      <a:endParaRPr lang="he-IL" dirty="0">
                        <a:latin typeface="David" panose="020E0502060401010101" pitchFamily="34" charset="-79"/>
                        <a:cs typeface="David" panose="020E0502060401010101" pitchFamily="34" charset="-79"/>
                      </a:endParaRPr>
                    </a:p>
                  </a:txBody>
                  <a:tcPr>
                    <a:lnB w="28575" cap="flat" cmpd="sng" algn="ctr">
                      <a:solidFill>
                        <a:schemeClr val="tx1"/>
                      </a:solidFill>
                      <a:prstDash val="solid"/>
                      <a:round/>
                      <a:headEnd type="none" w="med" len="med"/>
                      <a:tailEnd type="none" w="med" len="med"/>
                    </a:lnB>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600" kern="1200" dirty="0">
                          <a:solidFill>
                            <a:srgbClr val="F86F4A"/>
                          </a:solidFill>
                          <a:latin typeface="David" panose="020E0502060401010101" pitchFamily="34" charset="-79"/>
                          <a:ea typeface="+mn-ea"/>
                          <a:cs typeface="David" panose="020E0502060401010101" pitchFamily="34" charset="-79"/>
                        </a:rPr>
                        <a:t>א"ג</a:t>
                      </a:r>
                    </a:p>
                  </a:txBody>
                  <a:tcPr>
                    <a:lnB w="28575" cap="flat" cmpd="sng" algn="ctr">
                      <a:solidFill>
                        <a:schemeClr val="tx1"/>
                      </a:solidFill>
                      <a:prstDash val="solid"/>
                      <a:round/>
                      <a:headEnd type="none" w="med" len="med"/>
                      <a:tailEnd type="none" w="med" len="med"/>
                    </a:lnB>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600" kern="1200" dirty="0">
                        <a:solidFill>
                          <a:srgbClr val="F86F4A"/>
                        </a:solidFill>
                        <a:latin typeface="David" panose="020E0502060401010101" pitchFamily="34" charset="-79"/>
                        <a:ea typeface="+mn-ea"/>
                        <a:cs typeface="David" panose="020E0502060401010101" pitchFamily="34" charset="-79"/>
                      </a:endParaRPr>
                    </a:p>
                  </a:txBody>
                  <a:tcPr>
                    <a:lnB w="28575" cap="flat" cmpd="sng" algn="ctr">
                      <a:solidFill>
                        <a:schemeClr val="tx1"/>
                      </a:solidFill>
                      <a:prstDash val="solid"/>
                      <a:round/>
                      <a:headEnd type="none" w="med" len="med"/>
                      <a:tailEnd type="none" w="med" len="med"/>
                    </a:lnB>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600" kern="1200" dirty="0">
                          <a:solidFill>
                            <a:srgbClr val="F86F4A"/>
                          </a:solidFill>
                          <a:latin typeface="David" panose="020E0502060401010101" pitchFamily="34" charset="-79"/>
                          <a:ea typeface="+mn-ea"/>
                          <a:cs typeface="David" panose="020E0502060401010101" pitchFamily="34" charset="-79"/>
                        </a:rPr>
                        <a:t>א"ג</a:t>
                      </a:r>
                    </a:p>
                  </a:txBody>
                  <a:tcPr>
                    <a:lnB w="28575" cap="flat" cmpd="sng" algn="ctr">
                      <a:solidFill>
                        <a:schemeClr val="tx1"/>
                      </a:solidFill>
                      <a:prstDash val="solid"/>
                      <a:round/>
                      <a:headEnd type="none" w="med" len="med"/>
                      <a:tailEnd type="none" w="med" len="med"/>
                    </a:lnB>
                  </a:tcPr>
                </a:tc>
                <a:tc rowSpan="6">
                  <a:txBody>
                    <a:bodyPr/>
                    <a:lstStyle/>
                    <a:p>
                      <a:pPr marL="0" marR="0" lvl="0" indent="0" algn="ctr" defTabSz="914400" rtl="1" eaLnBrk="1" fontAlgn="auto" latinLnBrk="0" hangingPunct="1">
                        <a:lnSpc>
                          <a:spcPct val="100000"/>
                        </a:lnSpc>
                        <a:spcBef>
                          <a:spcPts val="0"/>
                        </a:spcBef>
                        <a:spcAft>
                          <a:spcPts val="0"/>
                        </a:spcAft>
                        <a:buClrTx/>
                        <a:buSzTx/>
                        <a:buFont typeface="Arial" panose="020B0604020202020204" pitchFamily="34" charset="0"/>
                        <a:buNone/>
                        <a:tabLst/>
                        <a:defRPr/>
                      </a:pPr>
                      <a:r>
                        <a:rPr kumimoji="0" lang="he-IL" sz="1600" kern="1200" dirty="0">
                          <a:solidFill>
                            <a:schemeClr val="tx1"/>
                          </a:solidFill>
                          <a:latin typeface="David" panose="020E0502060401010101" pitchFamily="34" charset="-79"/>
                          <a:ea typeface="+mn-ea"/>
                          <a:cs typeface="David" panose="020E0502060401010101" pitchFamily="34" charset="-79"/>
                        </a:rPr>
                        <a:t>16 משכי לימוד שבועיים</a:t>
                      </a:r>
                      <a:br>
                        <a:rPr kumimoji="0" lang="en-US" sz="1600" kern="1200" dirty="0">
                          <a:solidFill>
                            <a:schemeClr val="tx1"/>
                          </a:solidFill>
                          <a:latin typeface="David" panose="020E0502060401010101" pitchFamily="34" charset="-79"/>
                          <a:ea typeface="+mn-ea"/>
                          <a:cs typeface="David" panose="020E0502060401010101" pitchFamily="34" charset="-79"/>
                        </a:rPr>
                      </a:br>
                      <a:r>
                        <a:rPr kumimoji="0" lang="he-IL" sz="1600" kern="1200" dirty="0">
                          <a:solidFill>
                            <a:schemeClr val="tx1"/>
                          </a:solidFill>
                          <a:latin typeface="David" panose="020E0502060401010101" pitchFamily="34" charset="-79"/>
                          <a:ea typeface="+mn-ea"/>
                          <a:cs typeface="David" panose="020E0502060401010101" pitchFamily="34" charset="-79"/>
                        </a:rPr>
                        <a:t> (23 ש' לימוד)</a:t>
                      </a:r>
                    </a:p>
                    <a:p>
                      <a:pPr marL="0" marR="0" lvl="0" indent="0" algn="ctr" defTabSz="914400" rtl="1"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he-IL" sz="1600" kern="1200" dirty="0">
                        <a:solidFill>
                          <a:schemeClr val="tx1"/>
                        </a:solidFill>
                        <a:latin typeface="David" panose="020E0502060401010101" pitchFamily="34" charset="-79"/>
                        <a:ea typeface="+mn-ea"/>
                        <a:cs typeface="David" panose="020E0502060401010101" pitchFamily="34" charset="-79"/>
                      </a:endParaRPr>
                    </a:p>
                    <a:p>
                      <a:pPr marL="0" marR="0" lvl="0" indent="0" algn="ctr" defTabSz="914400" rtl="1" eaLnBrk="1" fontAlgn="auto" latinLnBrk="0" hangingPunct="1">
                        <a:lnSpc>
                          <a:spcPct val="100000"/>
                        </a:lnSpc>
                        <a:spcBef>
                          <a:spcPts val="0"/>
                        </a:spcBef>
                        <a:spcAft>
                          <a:spcPts val="0"/>
                        </a:spcAft>
                        <a:buClrTx/>
                        <a:buSzTx/>
                        <a:buFont typeface="Arial" panose="020B0604020202020204" pitchFamily="34" charset="0"/>
                        <a:buNone/>
                        <a:tabLst/>
                        <a:defRPr/>
                      </a:pPr>
                      <a:r>
                        <a:rPr kumimoji="0" lang="he-IL" sz="1600" kern="1200" dirty="0">
                          <a:solidFill>
                            <a:schemeClr val="tx1"/>
                          </a:solidFill>
                          <a:latin typeface="David" panose="020E0502060401010101" pitchFamily="34" charset="-79"/>
                          <a:ea typeface="+mn-ea"/>
                          <a:cs typeface="David" panose="020E0502060401010101" pitchFamily="34" charset="-79"/>
                        </a:rPr>
                        <a:t>4 משכי </a:t>
                      </a:r>
                      <a:r>
                        <a:rPr kumimoji="0" lang="he-IL" sz="1600" kern="1200" dirty="0" err="1">
                          <a:solidFill>
                            <a:schemeClr val="tx1"/>
                          </a:solidFill>
                          <a:latin typeface="David" panose="020E0502060401010101" pitchFamily="34" charset="-79"/>
                          <a:ea typeface="+mn-ea"/>
                          <a:cs typeface="David" panose="020E0502060401010101" pitchFamily="34" charset="-79"/>
                        </a:rPr>
                        <a:t>ל"ע</a:t>
                      </a:r>
                      <a:r>
                        <a:rPr kumimoji="0" lang="he-IL" sz="1600" kern="1200" dirty="0">
                          <a:solidFill>
                            <a:schemeClr val="tx1"/>
                          </a:solidFill>
                          <a:latin typeface="David" panose="020E0502060401010101" pitchFamily="34" charset="-79"/>
                          <a:ea typeface="+mn-ea"/>
                          <a:cs typeface="David" panose="020E0502060401010101" pitchFamily="34" charset="-79"/>
                        </a:rPr>
                        <a:t> שבועיים</a:t>
                      </a:r>
                      <a:br>
                        <a:rPr kumimoji="0" lang="en-US" sz="1600" kern="1200" dirty="0">
                          <a:solidFill>
                            <a:schemeClr val="tx1"/>
                          </a:solidFill>
                          <a:latin typeface="David" panose="020E0502060401010101" pitchFamily="34" charset="-79"/>
                          <a:ea typeface="+mn-ea"/>
                          <a:cs typeface="David" panose="020E0502060401010101" pitchFamily="34" charset="-79"/>
                        </a:rPr>
                      </a:br>
                      <a:r>
                        <a:rPr kumimoji="0" lang="he-IL" sz="1600" b="1" kern="1200" dirty="0">
                          <a:solidFill>
                            <a:schemeClr val="tx1"/>
                          </a:solidFill>
                          <a:effectLst>
                            <a:outerShdw blurRad="38100" dist="38100" dir="2700000" algn="tl">
                              <a:srgbClr val="000000">
                                <a:alpha val="43137"/>
                              </a:srgbClr>
                            </a:outerShdw>
                          </a:effectLst>
                          <a:latin typeface="David" panose="020E0502060401010101" pitchFamily="34" charset="-79"/>
                          <a:ea typeface="+mn-ea"/>
                          <a:cs typeface="David" panose="020E0502060401010101" pitchFamily="34" charset="-79"/>
                        </a:rPr>
                        <a:t>*</a:t>
                      </a:r>
                      <a:r>
                        <a:rPr kumimoji="0" lang="he-IL" sz="1600" kern="1200" dirty="0">
                          <a:solidFill>
                            <a:schemeClr val="tx1"/>
                          </a:solidFill>
                          <a:latin typeface="David" panose="020E0502060401010101" pitchFamily="34" charset="-79"/>
                          <a:ea typeface="+mn-ea"/>
                          <a:cs typeface="David" panose="020E0502060401010101" pitchFamily="34" charset="-79"/>
                        </a:rPr>
                        <a:t> ~25 שבועות סטנדרטיים=</a:t>
                      </a:r>
                      <a:br>
                        <a:rPr kumimoji="0" lang="en-US" sz="1600" kern="1200" dirty="0">
                          <a:solidFill>
                            <a:schemeClr val="tx1"/>
                          </a:solidFill>
                          <a:latin typeface="David" panose="020E0502060401010101" pitchFamily="34" charset="-79"/>
                          <a:ea typeface="+mn-ea"/>
                          <a:cs typeface="David" panose="020E0502060401010101" pitchFamily="34" charset="-79"/>
                        </a:rPr>
                      </a:br>
                      <a:r>
                        <a:rPr kumimoji="0" lang="he-IL" sz="1600" kern="1200" dirty="0">
                          <a:solidFill>
                            <a:schemeClr val="tx1"/>
                          </a:solidFill>
                          <a:latin typeface="David" panose="020E0502060401010101" pitchFamily="34" charset="-79"/>
                          <a:ea typeface="+mn-ea"/>
                          <a:cs typeface="David" panose="020E0502060401010101" pitchFamily="34" charset="-79"/>
                        </a:rPr>
                        <a:t> </a:t>
                      </a:r>
                      <a:r>
                        <a:rPr kumimoji="0" lang="he-IL" sz="1600" b="1" kern="1200" dirty="0">
                          <a:solidFill>
                            <a:schemeClr val="accent1"/>
                          </a:solidFill>
                          <a:latin typeface="David" panose="020E0502060401010101" pitchFamily="34" charset="-79"/>
                          <a:ea typeface="+mn-ea"/>
                          <a:cs typeface="David" panose="020E0502060401010101" pitchFamily="34" charset="-79"/>
                        </a:rPr>
                        <a:t>100 משכים (מקורות)</a:t>
                      </a:r>
                    </a:p>
                  </a:txBody>
                  <a:tcPr anchor="ctr"/>
                </a:tc>
                <a:extLst>
                  <a:ext uri="{0D108BD9-81ED-4DB2-BD59-A6C34878D82A}">
                    <a16:rowId xmlns:a16="http://schemas.microsoft.com/office/drawing/2014/main" val="10001"/>
                  </a:ext>
                </a:extLst>
              </a:tr>
              <a:tr h="354857">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dirty="0">
                          <a:latin typeface="David" panose="020E0502060401010101" pitchFamily="34" charset="-79"/>
                          <a:cs typeface="David" panose="020E0502060401010101" pitchFamily="34" charset="-79"/>
                        </a:rPr>
                        <a:t>8:30-10:00</a:t>
                      </a:r>
                    </a:p>
                  </a:txBody>
                  <a:tcPr>
                    <a:lnR w="28575" cap="flat" cmpd="sng" algn="ctr">
                      <a:solidFill>
                        <a:schemeClr val="tx1"/>
                      </a:solidFill>
                      <a:prstDash val="solid"/>
                      <a:round/>
                      <a:headEnd type="none" w="med" len="med"/>
                      <a:tailEnd type="none" w="med" len="med"/>
                    </a:lnR>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dirty="0">
                          <a:latin typeface="David" panose="020E0502060401010101" pitchFamily="34" charset="-79"/>
                          <a:cs typeface="David" panose="020E0502060401010101" pitchFamily="34" charset="-79"/>
                        </a:rPr>
                        <a:t>יום</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dirty="0">
                          <a:latin typeface="David" panose="020E0502060401010101" pitchFamily="34" charset="-79"/>
                          <a:cs typeface="David" panose="020E0502060401010101" pitchFamily="34" charset="-79"/>
                        </a:rPr>
                        <a:t>משך 1</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dirty="0">
                          <a:latin typeface="David" panose="020E0502060401010101" pitchFamily="34" charset="-79"/>
                          <a:cs typeface="David" panose="020E0502060401010101" pitchFamily="34" charset="-79"/>
                        </a:rPr>
                        <a:t>יום</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pPr marL="0" marR="0" indent="0" algn="just" defTabSz="914400" rtl="1" eaLnBrk="1" fontAlgn="auto" latinLnBrk="0" hangingPunct="1">
                        <a:lnSpc>
                          <a:spcPct val="100000"/>
                        </a:lnSpc>
                        <a:spcBef>
                          <a:spcPts val="0"/>
                        </a:spcBef>
                        <a:spcAft>
                          <a:spcPts val="0"/>
                        </a:spcAft>
                        <a:buClrTx/>
                        <a:buSzTx/>
                        <a:buFontTx/>
                        <a:buNone/>
                        <a:tabLst/>
                        <a:defRPr/>
                      </a:pPr>
                      <a:endParaRPr lang="he-IL" dirty="0">
                        <a:latin typeface="David" panose="020E0502060401010101" pitchFamily="34" charset="-79"/>
                        <a:cs typeface="David" panose="020E0502060401010101" pitchFamily="34" charset="-79"/>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dirty="0">
                          <a:latin typeface="David" panose="020E0502060401010101" pitchFamily="34" charset="-79"/>
                          <a:cs typeface="David" panose="020E0502060401010101" pitchFamily="34" charset="-79"/>
                        </a:rPr>
                        <a:t>משך 1</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tc vMerge="1">
                  <a:txBody>
                    <a:bodyPr/>
                    <a:lstStyle/>
                    <a:p>
                      <a:pPr marL="0" marR="0" indent="0" algn="ctr" defTabSz="914400" rtl="1" eaLnBrk="1" fontAlgn="auto" latinLnBrk="0" hangingPunct="1">
                        <a:lnSpc>
                          <a:spcPct val="100000"/>
                        </a:lnSpc>
                        <a:spcBef>
                          <a:spcPts val="0"/>
                        </a:spcBef>
                        <a:spcAft>
                          <a:spcPts val="0"/>
                        </a:spcAft>
                        <a:buClrTx/>
                        <a:buSzTx/>
                        <a:buFontTx/>
                        <a:buNone/>
                        <a:tabLst/>
                        <a:defRPr/>
                      </a:pPr>
                      <a:endParaRPr lang="he-IL" dirty="0">
                        <a:latin typeface="David" panose="020E0502060401010101" pitchFamily="34" charset="-79"/>
                        <a:cs typeface="David" panose="020E0502060401010101" pitchFamily="34" charset="-79"/>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2"/>
                  </a:ext>
                </a:extLst>
              </a:tr>
              <a:tr h="354857">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dirty="0">
                          <a:latin typeface="David" panose="020E0502060401010101" pitchFamily="34" charset="-79"/>
                          <a:cs typeface="David" panose="020E0502060401010101" pitchFamily="34" charset="-79"/>
                        </a:rPr>
                        <a:t>10:30-12:00</a:t>
                      </a:r>
                    </a:p>
                  </a:txBody>
                  <a:tcPr>
                    <a:lnR w="28575" cap="flat" cmpd="sng" algn="ctr">
                      <a:solidFill>
                        <a:schemeClr val="tx1"/>
                      </a:solidFill>
                      <a:prstDash val="solid"/>
                      <a:round/>
                      <a:headEnd type="none" w="med" len="med"/>
                      <a:tailEnd type="none" w="med" len="med"/>
                    </a:lnR>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dirty="0">
                          <a:latin typeface="David" panose="020E0502060401010101" pitchFamily="34" charset="-79"/>
                          <a:cs typeface="David" panose="020E0502060401010101" pitchFamily="34" charset="-79"/>
                        </a:rPr>
                        <a:t>מחקר</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dirty="0">
                          <a:latin typeface="David" panose="020E0502060401010101" pitchFamily="34" charset="-79"/>
                          <a:cs typeface="David" panose="020E0502060401010101" pitchFamily="34" charset="-79"/>
                        </a:rPr>
                        <a:t>משך</a:t>
                      </a:r>
                      <a:r>
                        <a:rPr lang="he-IL" baseline="0" dirty="0">
                          <a:latin typeface="David" panose="020E0502060401010101" pitchFamily="34" charset="-79"/>
                          <a:cs typeface="David" panose="020E0502060401010101" pitchFamily="34" charset="-79"/>
                        </a:rPr>
                        <a:t> 2</a:t>
                      </a:r>
                      <a:endParaRPr lang="he-IL" dirty="0">
                        <a:latin typeface="David" panose="020E0502060401010101" pitchFamily="34" charset="-79"/>
                        <a:cs typeface="David" panose="020E0502060401010101" pitchFamily="34" charset="-79"/>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dirty="0">
                          <a:latin typeface="David" panose="020E0502060401010101" pitchFamily="34" charset="-79"/>
                          <a:cs typeface="David" panose="020E0502060401010101" pitchFamily="34" charset="-79"/>
                        </a:rPr>
                        <a:t>קצר</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dirty="0">
                          <a:latin typeface="David" panose="020E0502060401010101" pitchFamily="34" charset="-79"/>
                          <a:cs typeface="David" panose="020E0502060401010101" pitchFamily="34" charset="-79"/>
                        </a:rPr>
                        <a:t>יום ארוך</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dirty="0">
                          <a:latin typeface="David" panose="020E0502060401010101" pitchFamily="34" charset="-79"/>
                          <a:cs typeface="David" panose="020E0502060401010101" pitchFamily="34" charset="-79"/>
                        </a:rPr>
                        <a:t>משך</a:t>
                      </a:r>
                      <a:r>
                        <a:rPr lang="he-IL" baseline="0" dirty="0">
                          <a:latin typeface="David" panose="020E0502060401010101" pitchFamily="34" charset="-79"/>
                          <a:cs typeface="David" panose="020E0502060401010101" pitchFamily="34" charset="-79"/>
                        </a:rPr>
                        <a:t> 2</a:t>
                      </a:r>
                      <a:endParaRPr lang="he-IL" dirty="0">
                        <a:latin typeface="David" panose="020E0502060401010101" pitchFamily="34" charset="-79"/>
                        <a:cs typeface="David" panose="020E0502060401010101" pitchFamily="34" charset="-79"/>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vMerge="1">
                  <a:txBody>
                    <a:bodyPr/>
                    <a:lstStyle/>
                    <a:p>
                      <a:pPr marL="0" marR="0" indent="0" algn="ctr" defTabSz="914400" rtl="1" eaLnBrk="1" fontAlgn="auto" latinLnBrk="0" hangingPunct="1">
                        <a:lnSpc>
                          <a:spcPct val="100000"/>
                        </a:lnSpc>
                        <a:spcBef>
                          <a:spcPts val="0"/>
                        </a:spcBef>
                        <a:spcAft>
                          <a:spcPts val="0"/>
                        </a:spcAft>
                        <a:buClrTx/>
                        <a:buSzTx/>
                        <a:buFontTx/>
                        <a:buNone/>
                        <a:tabLst/>
                        <a:defRPr/>
                      </a:pPr>
                      <a:endParaRPr lang="he-IL" dirty="0">
                        <a:latin typeface="David" panose="020E0502060401010101" pitchFamily="34" charset="-79"/>
                        <a:cs typeface="David" panose="020E0502060401010101" pitchFamily="34" charset="-79"/>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3"/>
                  </a:ext>
                </a:extLst>
              </a:tr>
              <a:tr h="354857">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dirty="0">
                          <a:latin typeface="David" panose="020E0502060401010101" pitchFamily="34" charset="-79"/>
                          <a:cs typeface="David" panose="020E0502060401010101" pitchFamily="34" charset="-79"/>
                        </a:rPr>
                        <a:t>13:00-14:15</a:t>
                      </a:r>
                    </a:p>
                  </a:txBody>
                  <a:tcPr>
                    <a:lnR w="28575" cap="flat" cmpd="sng" algn="ctr">
                      <a:solidFill>
                        <a:schemeClr val="tx1"/>
                      </a:solidFill>
                      <a:prstDash val="solid"/>
                      <a:round/>
                      <a:headEnd type="none" w="med" len="med"/>
                      <a:tailEnd type="none" w="med" len="med"/>
                    </a:lnR>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dirty="0">
                          <a:latin typeface="David" panose="020E0502060401010101" pitchFamily="34" charset="-79"/>
                          <a:cs typeface="David" panose="020E0502060401010101" pitchFamily="34" charset="-79"/>
                        </a:rPr>
                        <a:t>וכתיבה</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dirty="0">
                          <a:latin typeface="David" panose="020E0502060401010101" pitchFamily="34" charset="-79"/>
                          <a:cs typeface="David" panose="020E0502060401010101" pitchFamily="34" charset="-79"/>
                        </a:rPr>
                        <a:t>משך 3</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dirty="0">
                          <a:latin typeface="David" panose="020E0502060401010101" pitchFamily="34" charset="-79"/>
                          <a:cs typeface="David" panose="020E0502060401010101" pitchFamily="34" charset="-79"/>
                        </a:rPr>
                        <a:t>(3 משכים)</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dirty="0">
                          <a:latin typeface="David" panose="020E0502060401010101" pitchFamily="34" charset="-79"/>
                          <a:cs typeface="David" panose="020E0502060401010101" pitchFamily="34" charset="-79"/>
                        </a:rPr>
                        <a:t>(5 משכים)</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dirty="0">
                          <a:latin typeface="David" panose="020E0502060401010101" pitchFamily="34" charset="-79"/>
                          <a:cs typeface="David" panose="020E0502060401010101" pitchFamily="34" charset="-79"/>
                        </a:rPr>
                        <a:t>משך 3</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vMerge="1">
                  <a:txBody>
                    <a:bodyPr/>
                    <a:lstStyle/>
                    <a:p>
                      <a:pPr marL="0" marR="0" indent="0" algn="ctr" defTabSz="914400" rtl="1" eaLnBrk="1" fontAlgn="auto" latinLnBrk="0" hangingPunct="1">
                        <a:lnSpc>
                          <a:spcPct val="100000"/>
                        </a:lnSpc>
                        <a:spcBef>
                          <a:spcPts val="0"/>
                        </a:spcBef>
                        <a:spcAft>
                          <a:spcPts val="0"/>
                        </a:spcAft>
                        <a:buClrTx/>
                        <a:buSzTx/>
                        <a:buFontTx/>
                        <a:buNone/>
                        <a:tabLst/>
                        <a:defRPr/>
                      </a:pPr>
                      <a:endParaRPr lang="he-IL" dirty="0">
                        <a:latin typeface="David" panose="020E0502060401010101" pitchFamily="34" charset="-79"/>
                        <a:cs typeface="David" panose="020E0502060401010101" pitchFamily="34" charset="-79"/>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4"/>
                  </a:ext>
                </a:extLst>
              </a:tr>
              <a:tr h="354857">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dirty="0">
                          <a:latin typeface="David" panose="020E0502060401010101" pitchFamily="34" charset="-79"/>
                          <a:cs typeface="David" panose="020E0502060401010101" pitchFamily="34" charset="-79"/>
                        </a:rPr>
                        <a:t>14:30-16:00</a:t>
                      </a:r>
                    </a:p>
                  </a:txBody>
                  <a:tcPr>
                    <a:lnR w="28575" cap="flat" cmpd="sng" algn="ctr">
                      <a:solidFill>
                        <a:schemeClr val="tx1"/>
                      </a:solidFill>
                      <a:prstDash val="solid"/>
                      <a:round/>
                      <a:headEnd type="none" w="med" len="med"/>
                      <a:tailEnd type="none" w="med" len="med"/>
                    </a:lnR>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1600" dirty="0">
                          <a:latin typeface="David" panose="020E0502060401010101" pitchFamily="34" charset="-79"/>
                          <a:cs typeface="David" panose="020E0502060401010101" pitchFamily="34" charset="-79"/>
                        </a:rPr>
                        <a:t>(4 משכים)</a:t>
                      </a:r>
                      <a:endParaRPr lang="he-IL" sz="1600" dirty="0">
                        <a:solidFill>
                          <a:srgbClr val="0070C0"/>
                        </a:solidFill>
                        <a:latin typeface="David" panose="020E0502060401010101" pitchFamily="34" charset="-79"/>
                        <a:cs typeface="David" panose="020E0502060401010101" pitchFamily="34" charset="-79"/>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dirty="0">
                          <a:latin typeface="David" panose="020E0502060401010101" pitchFamily="34" charset="-79"/>
                          <a:cs typeface="David" panose="020E0502060401010101" pitchFamily="34" charset="-79"/>
                        </a:rPr>
                        <a:t>משך 4</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600" kern="1200" dirty="0">
                        <a:solidFill>
                          <a:srgbClr val="F86F4A"/>
                        </a:solidFill>
                        <a:latin typeface="David" panose="020E0502060401010101" pitchFamily="34" charset="-79"/>
                        <a:ea typeface="+mn-ea"/>
                        <a:cs typeface="David" panose="020E0502060401010101" pitchFamily="34" charset="-79"/>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pPr marL="0" marR="0" indent="0" algn="just" defTabSz="914400" rtl="1" eaLnBrk="1" fontAlgn="auto" latinLnBrk="0" hangingPunct="1">
                        <a:lnSpc>
                          <a:spcPct val="100000"/>
                        </a:lnSpc>
                        <a:spcBef>
                          <a:spcPts val="0"/>
                        </a:spcBef>
                        <a:spcAft>
                          <a:spcPts val="0"/>
                        </a:spcAft>
                        <a:buClrTx/>
                        <a:buSzTx/>
                        <a:buFontTx/>
                        <a:buNone/>
                        <a:tabLst/>
                        <a:defRPr/>
                      </a:pPr>
                      <a:endParaRPr lang="he-IL" dirty="0">
                        <a:latin typeface="David" panose="020E0502060401010101" pitchFamily="34" charset="-79"/>
                        <a:cs typeface="David" panose="020E0502060401010101" pitchFamily="34" charset="-79"/>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dirty="0">
                          <a:latin typeface="David" panose="020E0502060401010101" pitchFamily="34" charset="-79"/>
                          <a:cs typeface="David" panose="020E0502060401010101" pitchFamily="34" charset="-79"/>
                        </a:rPr>
                        <a:t>משך 4</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vMerge="1">
                  <a:txBody>
                    <a:bodyPr/>
                    <a:lstStyle/>
                    <a:p>
                      <a:pPr marL="0" marR="0" indent="0" algn="ctr" defTabSz="914400" rtl="1" eaLnBrk="1" fontAlgn="auto" latinLnBrk="0" hangingPunct="1">
                        <a:lnSpc>
                          <a:spcPct val="100000"/>
                        </a:lnSpc>
                        <a:spcBef>
                          <a:spcPts val="0"/>
                        </a:spcBef>
                        <a:spcAft>
                          <a:spcPts val="0"/>
                        </a:spcAft>
                        <a:buClrTx/>
                        <a:buSzTx/>
                        <a:buFontTx/>
                        <a:buNone/>
                        <a:tabLst/>
                        <a:defRPr/>
                      </a:pPr>
                      <a:endParaRPr lang="he-IL" dirty="0">
                        <a:latin typeface="David" panose="020E0502060401010101" pitchFamily="34" charset="-79"/>
                        <a:cs typeface="David" panose="020E0502060401010101" pitchFamily="34" charset="-79"/>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354857">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dirty="0">
                          <a:latin typeface="David" panose="020E0502060401010101" pitchFamily="34" charset="-79"/>
                          <a:cs typeface="David" panose="020E0502060401010101" pitchFamily="34" charset="-79"/>
                        </a:rPr>
                        <a:t>16:30-18:00</a:t>
                      </a:r>
                    </a:p>
                  </a:txBody>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endParaRPr lang="he-IL" dirty="0">
                        <a:latin typeface="David" panose="020E0502060401010101" pitchFamily="34" charset="-79"/>
                        <a:cs typeface="David" panose="020E0502060401010101" pitchFamily="34" charset="-79"/>
                      </a:endParaRPr>
                    </a:p>
                  </a:txBody>
                  <a:tcPr>
                    <a:lnT w="28575" cap="flat" cmpd="sng" algn="ctr">
                      <a:solidFill>
                        <a:schemeClr val="tx1"/>
                      </a:solidFill>
                      <a:prstDash val="solid"/>
                      <a:round/>
                      <a:headEnd type="none" w="med" len="med"/>
                      <a:tailEnd type="none" w="med" len="med"/>
                    </a:lnT>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endParaRPr lang="he-IL" dirty="0">
                        <a:latin typeface="David" panose="020E0502060401010101" pitchFamily="34" charset="-79"/>
                        <a:cs typeface="David" panose="020E0502060401010101" pitchFamily="34" charset="-79"/>
                      </a:endParaRPr>
                    </a:p>
                  </a:txBody>
                  <a:tcPr>
                    <a:lnT w="28575" cap="flat" cmpd="sng" algn="ctr">
                      <a:solidFill>
                        <a:schemeClr val="tx1"/>
                      </a:solidFill>
                      <a:prstDash val="solid"/>
                      <a:round/>
                      <a:headEnd type="none" w="med" len="med"/>
                      <a:tailEnd type="none" w="med" len="med"/>
                    </a:lnT>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endParaRPr kumimoji="0" lang="he-IL" sz="1400" kern="1200" dirty="0">
                        <a:solidFill>
                          <a:srgbClr val="F86F4A"/>
                        </a:solidFill>
                        <a:latin typeface="David" panose="020E0502060401010101" pitchFamily="34" charset="-79"/>
                        <a:ea typeface="+mn-ea"/>
                        <a:cs typeface="David" panose="020E0502060401010101" pitchFamily="34" charset="-79"/>
                      </a:endParaRPr>
                    </a:p>
                  </a:txBody>
                  <a:tcPr>
                    <a:lnR w="28575" cap="flat" cmpd="sng" algn="ctr">
                      <a:solidFill>
                        <a:schemeClr val="tx1"/>
                      </a:solidFill>
                      <a:prstDash val="solid"/>
                      <a:round/>
                      <a:headEnd type="none" w="med" len="med"/>
                      <a:tailEnd type="none" w="med" len="med"/>
                    </a:lnR>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kumimoji="0" lang="he-IL" sz="1600" kern="1200" dirty="0">
                          <a:solidFill>
                            <a:srgbClr val="F86F4A"/>
                          </a:solidFill>
                          <a:latin typeface="David" panose="020E0502060401010101" pitchFamily="34" charset="-79"/>
                          <a:ea typeface="+mn-ea"/>
                          <a:cs typeface="David" panose="020E0502060401010101" pitchFamily="34" charset="-79"/>
                        </a:rPr>
                        <a:t>סיור</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endParaRPr kumimoji="0" lang="he-IL" sz="1400" kern="1200" dirty="0">
                        <a:solidFill>
                          <a:srgbClr val="F86F4A"/>
                        </a:solidFill>
                        <a:latin typeface="David" panose="020E0502060401010101" pitchFamily="34" charset="-79"/>
                        <a:ea typeface="+mn-ea"/>
                        <a:cs typeface="David" panose="020E0502060401010101" pitchFamily="34" charset="-79"/>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tc vMerge="1">
                  <a:txBody>
                    <a:bodyPr/>
                    <a:lstStyle/>
                    <a:p>
                      <a:pPr marL="0" marR="0" indent="0" algn="ctr" defTabSz="914400" rtl="1" eaLnBrk="1" fontAlgn="auto" latinLnBrk="0" hangingPunct="1">
                        <a:lnSpc>
                          <a:spcPct val="100000"/>
                        </a:lnSpc>
                        <a:spcBef>
                          <a:spcPts val="0"/>
                        </a:spcBef>
                        <a:spcAft>
                          <a:spcPts val="0"/>
                        </a:spcAft>
                        <a:buClrTx/>
                        <a:buSzTx/>
                        <a:buFontTx/>
                        <a:buNone/>
                        <a:tabLst/>
                        <a:defRPr/>
                      </a:pPr>
                      <a:endParaRPr kumimoji="0" lang="he-IL" sz="1400" kern="1200" dirty="0">
                        <a:solidFill>
                          <a:srgbClr val="F86F4A"/>
                        </a:solidFill>
                        <a:latin typeface="David" panose="020E0502060401010101" pitchFamily="34" charset="-79"/>
                        <a:ea typeface="+mn-ea"/>
                        <a:cs typeface="David" panose="020E0502060401010101" pitchFamily="34" charset="-79"/>
                      </a:endParaRPr>
                    </a:p>
                  </a:txBody>
                  <a:tcP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6"/>
                  </a:ext>
                </a:extLst>
              </a:tr>
            </a:tbl>
          </a:graphicData>
        </a:graphic>
      </p:graphicFrame>
      <p:sp>
        <p:nvSpPr>
          <p:cNvPr id="3" name="אליפסה 2"/>
          <p:cNvSpPr/>
          <p:nvPr/>
        </p:nvSpPr>
        <p:spPr>
          <a:xfrm>
            <a:off x="9969992" y="1049353"/>
            <a:ext cx="1116419" cy="360000"/>
          </a:xfrm>
          <a:prstGeom prst="ellipse">
            <a:avLst/>
          </a:prstGeom>
        </p:spPr>
        <p:style>
          <a:lnRef idx="0">
            <a:schemeClr val="accent2"/>
          </a:lnRef>
          <a:fillRef idx="3">
            <a:schemeClr val="accent2"/>
          </a:fillRef>
          <a:effectRef idx="3">
            <a:schemeClr val="accent2"/>
          </a:effectRef>
          <a:fontRef idx="minor">
            <a:schemeClr val="lt1"/>
          </a:fontRef>
        </p:style>
        <p:txBody>
          <a:bodyPr rtlCol="1" anchor="ctr"/>
          <a:lstStyle/>
          <a:p>
            <a:pPr algn="ctr"/>
            <a:r>
              <a:rPr lang="he-IL" dirty="0">
                <a:latin typeface="David" panose="020E0502060401010101" pitchFamily="34" charset="-79"/>
                <a:cs typeface="David" panose="020E0502060401010101" pitchFamily="34" charset="-79"/>
              </a:rPr>
              <a:t>כיום</a:t>
            </a:r>
          </a:p>
        </p:txBody>
      </p:sp>
      <p:graphicFrame>
        <p:nvGraphicFramePr>
          <p:cNvPr id="7" name="טבלה 6"/>
          <p:cNvGraphicFramePr>
            <a:graphicFrameLocks noGrp="1"/>
          </p:cNvGraphicFramePr>
          <p:nvPr>
            <p:extLst>
              <p:ext uri="{D42A27DB-BD31-4B8C-83A1-F6EECF244321}">
                <p14:modId xmlns:p14="http://schemas.microsoft.com/office/powerpoint/2010/main" val="278444741"/>
              </p:ext>
            </p:extLst>
          </p:nvPr>
        </p:nvGraphicFramePr>
        <p:xfrm>
          <a:off x="1227271" y="4009889"/>
          <a:ext cx="9792000" cy="2804160"/>
        </p:xfrm>
        <a:graphic>
          <a:graphicData uri="http://schemas.openxmlformats.org/drawingml/2006/table">
            <a:tbl>
              <a:tblPr rtl="1" firstRow="1" bandRow="1">
                <a:tableStyleId>{5C22544A-7EE6-4342-B048-85BDC9FD1C3A}</a:tableStyleId>
              </a:tblPr>
              <a:tblGrid>
                <a:gridCol w="1260000">
                  <a:extLst>
                    <a:ext uri="{9D8B030D-6E8A-4147-A177-3AD203B41FA5}">
                      <a16:colId xmlns:a16="http://schemas.microsoft.com/office/drawing/2014/main" val="20000"/>
                    </a:ext>
                  </a:extLst>
                </a:gridCol>
                <a:gridCol w="1260000">
                  <a:extLst>
                    <a:ext uri="{9D8B030D-6E8A-4147-A177-3AD203B41FA5}">
                      <a16:colId xmlns:a16="http://schemas.microsoft.com/office/drawing/2014/main" val="20001"/>
                    </a:ext>
                  </a:extLst>
                </a:gridCol>
                <a:gridCol w="1260000">
                  <a:extLst>
                    <a:ext uri="{9D8B030D-6E8A-4147-A177-3AD203B41FA5}">
                      <a16:colId xmlns:a16="http://schemas.microsoft.com/office/drawing/2014/main" val="20002"/>
                    </a:ext>
                  </a:extLst>
                </a:gridCol>
                <a:gridCol w="1260000">
                  <a:extLst>
                    <a:ext uri="{9D8B030D-6E8A-4147-A177-3AD203B41FA5}">
                      <a16:colId xmlns:a16="http://schemas.microsoft.com/office/drawing/2014/main" val="20003"/>
                    </a:ext>
                  </a:extLst>
                </a:gridCol>
                <a:gridCol w="1260000">
                  <a:extLst>
                    <a:ext uri="{9D8B030D-6E8A-4147-A177-3AD203B41FA5}">
                      <a16:colId xmlns:a16="http://schemas.microsoft.com/office/drawing/2014/main" val="20004"/>
                    </a:ext>
                  </a:extLst>
                </a:gridCol>
                <a:gridCol w="1260000">
                  <a:extLst>
                    <a:ext uri="{9D8B030D-6E8A-4147-A177-3AD203B41FA5}">
                      <a16:colId xmlns:a16="http://schemas.microsoft.com/office/drawing/2014/main" val="20005"/>
                    </a:ext>
                  </a:extLst>
                </a:gridCol>
                <a:gridCol w="2232000">
                  <a:extLst>
                    <a:ext uri="{9D8B030D-6E8A-4147-A177-3AD203B41FA5}">
                      <a16:colId xmlns:a16="http://schemas.microsoft.com/office/drawing/2014/main" val="1576802985"/>
                    </a:ext>
                  </a:extLst>
                </a:gridCol>
              </a:tblGrid>
              <a:tr h="363564">
                <a:tc>
                  <a:txBody>
                    <a:bodyPr/>
                    <a:lstStyle/>
                    <a:p>
                      <a:pPr algn="ctr" rtl="1">
                        <a:lnSpc>
                          <a:spcPct val="100000"/>
                        </a:lnSpc>
                      </a:pPr>
                      <a:r>
                        <a:rPr lang="he-IL" dirty="0">
                          <a:latin typeface="David" panose="020E0502060401010101" pitchFamily="34" charset="-79"/>
                          <a:cs typeface="David" panose="020E0502060401010101" pitchFamily="34" charset="-79"/>
                        </a:rPr>
                        <a:t>שעה</a:t>
                      </a:r>
                      <a:r>
                        <a:rPr lang="en-US" dirty="0">
                          <a:latin typeface="David" panose="020E0502060401010101" pitchFamily="34" charset="-79"/>
                          <a:cs typeface="David" panose="020E0502060401010101" pitchFamily="34" charset="-79"/>
                        </a:rPr>
                        <a:t>/</a:t>
                      </a:r>
                      <a:r>
                        <a:rPr lang="he-IL" dirty="0">
                          <a:latin typeface="David" panose="020E0502060401010101" pitchFamily="34" charset="-79"/>
                          <a:cs typeface="David" panose="020E0502060401010101" pitchFamily="34" charset="-79"/>
                        </a:rPr>
                        <a:t>יום</a:t>
                      </a:r>
                    </a:p>
                  </a:txBody>
                  <a:tcPr anchor="ctr">
                    <a:lnB w="12700" cap="flat" cmpd="sng" algn="ctr">
                      <a:solidFill>
                        <a:schemeClr val="tx1"/>
                      </a:solidFill>
                      <a:prstDash val="solid"/>
                      <a:round/>
                      <a:headEnd type="none" w="med" len="med"/>
                      <a:tailEnd type="none" w="med" len="med"/>
                    </a:lnB>
                  </a:tcPr>
                </a:tc>
                <a:tc>
                  <a:txBody>
                    <a:bodyPr/>
                    <a:lstStyle/>
                    <a:p>
                      <a:pPr algn="ctr" rtl="1">
                        <a:lnSpc>
                          <a:spcPct val="100000"/>
                        </a:lnSpc>
                      </a:pPr>
                      <a:r>
                        <a:rPr lang="he-IL" dirty="0">
                          <a:latin typeface="David" panose="020E0502060401010101" pitchFamily="34" charset="-79"/>
                          <a:cs typeface="David" panose="020E0502060401010101" pitchFamily="34" charset="-79"/>
                        </a:rPr>
                        <a:t>א'</a:t>
                      </a:r>
                    </a:p>
                  </a:txBody>
                  <a:tcPr anchor="ctr">
                    <a:lnB w="12700" cap="flat" cmpd="sng" algn="ctr">
                      <a:solidFill>
                        <a:schemeClr val="tx1"/>
                      </a:solidFill>
                      <a:prstDash val="solid"/>
                      <a:round/>
                      <a:headEnd type="none" w="med" len="med"/>
                      <a:tailEnd type="none" w="med" len="med"/>
                    </a:lnB>
                  </a:tcPr>
                </a:tc>
                <a:tc>
                  <a:txBody>
                    <a:bodyPr/>
                    <a:lstStyle/>
                    <a:p>
                      <a:pPr algn="ctr" rtl="1">
                        <a:lnSpc>
                          <a:spcPct val="100000"/>
                        </a:lnSpc>
                      </a:pPr>
                      <a:r>
                        <a:rPr lang="he-IL" dirty="0">
                          <a:latin typeface="David" panose="020E0502060401010101" pitchFamily="34" charset="-79"/>
                          <a:cs typeface="David" panose="020E0502060401010101" pitchFamily="34" charset="-79"/>
                        </a:rPr>
                        <a:t>ב'</a:t>
                      </a:r>
                    </a:p>
                  </a:txBody>
                  <a:tcPr anchor="ctr">
                    <a:lnB w="12700" cap="flat" cmpd="sng" algn="ctr">
                      <a:solidFill>
                        <a:schemeClr val="tx1"/>
                      </a:solidFill>
                      <a:prstDash val="solid"/>
                      <a:round/>
                      <a:headEnd type="none" w="med" len="med"/>
                      <a:tailEnd type="none" w="med" len="med"/>
                    </a:lnB>
                  </a:tcPr>
                </a:tc>
                <a:tc>
                  <a:txBody>
                    <a:bodyPr/>
                    <a:lstStyle/>
                    <a:p>
                      <a:pPr algn="ctr" rtl="1">
                        <a:lnSpc>
                          <a:spcPct val="100000"/>
                        </a:lnSpc>
                      </a:pPr>
                      <a:r>
                        <a:rPr lang="he-IL" dirty="0">
                          <a:latin typeface="David" panose="020E0502060401010101" pitchFamily="34" charset="-79"/>
                          <a:cs typeface="David" panose="020E0502060401010101" pitchFamily="34" charset="-79"/>
                        </a:rPr>
                        <a:t>ג'</a:t>
                      </a:r>
                    </a:p>
                  </a:txBody>
                  <a:tcPr anchor="ctr">
                    <a:lnB w="12700" cap="flat" cmpd="sng" algn="ctr">
                      <a:solidFill>
                        <a:schemeClr val="tx1"/>
                      </a:solidFill>
                      <a:prstDash val="solid"/>
                      <a:round/>
                      <a:headEnd type="none" w="med" len="med"/>
                      <a:tailEnd type="none" w="med" len="med"/>
                    </a:lnB>
                  </a:tcPr>
                </a:tc>
                <a:tc>
                  <a:txBody>
                    <a:bodyPr/>
                    <a:lstStyle/>
                    <a:p>
                      <a:pPr algn="ctr" rtl="1">
                        <a:lnSpc>
                          <a:spcPct val="100000"/>
                        </a:lnSpc>
                      </a:pPr>
                      <a:r>
                        <a:rPr lang="he-IL" dirty="0">
                          <a:latin typeface="David" panose="020E0502060401010101" pitchFamily="34" charset="-79"/>
                          <a:cs typeface="David" panose="020E0502060401010101" pitchFamily="34" charset="-79"/>
                        </a:rPr>
                        <a:t>ד'</a:t>
                      </a:r>
                    </a:p>
                  </a:txBody>
                  <a:tcPr anchor="ctr">
                    <a:lnB w="12700" cap="flat" cmpd="sng" algn="ctr">
                      <a:solidFill>
                        <a:schemeClr val="tx1"/>
                      </a:solidFill>
                      <a:prstDash val="solid"/>
                      <a:round/>
                      <a:headEnd type="none" w="med" len="med"/>
                      <a:tailEnd type="none" w="med" len="med"/>
                    </a:lnB>
                  </a:tcPr>
                </a:tc>
                <a:tc>
                  <a:txBody>
                    <a:bodyPr/>
                    <a:lstStyle/>
                    <a:p>
                      <a:pPr algn="ctr" rtl="1">
                        <a:lnSpc>
                          <a:spcPct val="100000"/>
                        </a:lnSpc>
                      </a:pPr>
                      <a:r>
                        <a:rPr lang="he-IL" dirty="0">
                          <a:latin typeface="David" panose="020E0502060401010101" pitchFamily="34" charset="-79"/>
                          <a:cs typeface="David" panose="020E0502060401010101" pitchFamily="34" charset="-79"/>
                        </a:rPr>
                        <a:t>ה'</a:t>
                      </a:r>
                    </a:p>
                  </a:txBody>
                  <a:tcPr anchor="ctr">
                    <a:lnB w="12700" cap="flat" cmpd="sng" algn="ctr">
                      <a:solidFill>
                        <a:schemeClr val="tx1"/>
                      </a:solidFill>
                      <a:prstDash val="solid"/>
                      <a:round/>
                      <a:headEnd type="none" w="med" len="med"/>
                      <a:tailEnd type="none" w="med" len="med"/>
                    </a:lnB>
                  </a:tcPr>
                </a:tc>
                <a:tc>
                  <a:txBody>
                    <a:bodyPr/>
                    <a:lstStyle/>
                    <a:p>
                      <a:pPr algn="ctr" rtl="1">
                        <a:lnSpc>
                          <a:spcPct val="100000"/>
                        </a:lnSpc>
                      </a:pPr>
                      <a:r>
                        <a:rPr lang="he-IL" dirty="0">
                          <a:latin typeface="David" panose="020E0502060401010101" pitchFamily="34" charset="-79"/>
                          <a:cs typeface="David" panose="020E0502060401010101" pitchFamily="34" charset="-79"/>
                        </a:rPr>
                        <a:t>סיכום</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63564">
                <a:tc>
                  <a:txBody>
                    <a:bodyPr/>
                    <a:lstStyle/>
                    <a:p>
                      <a:pPr algn="ctr" rtl="1">
                        <a:lnSpc>
                          <a:spcPct val="100000"/>
                        </a:lnSpc>
                      </a:pPr>
                      <a:r>
                        <a:rPr lang="he-IL" dirty="0">
                          <a:latin typeface="David" panose="020E0502060401010101" pitchFamily="34" charset="-79"/>
                          <a:cs typeface="David" panose="020E0502060401010101" pitchFamily="34" charset="-79"/>
                        </a:rPr>
                        <a:t>6:30-8:00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rtl="1">
                        <a:lnSpc>
                          <a:spcPct val="100000"/>
                        </a:lnSpc>
                      </a:pPr>
                      <a:endParaRPr lang="he-IL" dirty="0">
                        <a:latin typeface="David" panose="020E0502060401010101" pitchFamily="34" charset="-79"/>
                        <a:cs typeface="David" panose="020E0502060401010101" pitchFamily="34"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rtl="1">
                        <a:lnSpc>
                          <a:spcPct val="100000"/>
                        </a:lnSpc>
                      </a:pPr>
                      <a:endParaRPr lang="he-IL" dirty="0">
                        <a:latin typeface="David" panose="020E0502060401010101" pitchFamily="34" charset="-79"/>
                        <a:cs typeface="David" panose="020E0502060401010101" pitchFamily="34"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600" kern="1200" dirty="0">
                          <a:solidFill>
                            <a:srgbClr val="F86F4A"/>
                          </a:solidFill>
                          <a:latin typeface="David" panose="020E0502060401010101" pitchFamily="34" charset="-79"/>
                          <a:ea typeface="+mn-ea"/>
                          <a:cs typeface="David" panose="020E0502060401010101" pitchFamily="34" charset="-79"/>
                        </a:rPr>
                        <a:t>א"ג</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600" kern="1200" dirty="0">
                        <a:solidFill>
                          <a:srgbClr val="F86F4A"/>
                        </a:solidFill>
                        <a:latin typeface="David" panose="020E0502060401010101" pitchFamily="34" charset="-79"/>
                        <a:ea typeface="+mn-ea"/>
                        <a:cs typeface="David" panose="020E0502060401010101" pitchFamily="34"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600" kern="1200" dirty="0">
                          <a:solidFill>
                            <a:srgbClr val="F86F4A"/>
                          </a:solidFill>
                          <a:latin typeface="David" panose="020E0502060401010101" pitchFamily="34" charset="-79"/>
                          <a:ea typeface="+mn-ea"/>
                          <a:cs typeface="David" panose="020E0502060401010101" pitchFamily="34" charset="-79"/>
                        </a:rPr>
                        <a:t>א"ג</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6">
                  <a:txBody>
                    <a:bodyPr/>
                    <a:lstStyle/>
                    <a:p>
                      <a:pPr marL="0" marR="0" lvl="0" indent="0" algn="ctr" defTabSz="914400" rtl="1" eaLnBrk="1" fontAlgn="auto" latinLnBrk="0" hangingPunct="1">
                        <a:lnSpc>
                          <a:spcPct val="100000"/>
                        </a:lnSpc>
                        <a:spcBef>
                          <a:spcPts val="0"/>
                        </a:spcBef>
                        <a:spcAft>
                          <a:spcPts val="0"/>
                        </a:spcAft>
                        <a:buClrTx/>
                        <a:buSzTx/>
                        <a:buFont typeface="Arial" panose="020B0604020202020204" pitchFamily="34" charset="0"/>
                        <a:buNone/>
                        <a:tabLst/>
                        <a:defRPr/>
                      </a:pPr>
                      <a:r>
                        <a:rPr kumimoji="0" lang="he-IL" sz="1600" kern="1200">
                          <a:solidFill>
                            <a:schemeClr val="tx1"/>
                          </a:solidFill>
                          <a:latin typeface="David" panose="020E0502060401010101" pitchFamily="34" charset="-79"/>
                          <a:ea typeface="+mn-ea"/>
                          <a:cs typeface="David" panose="020E0502060401010101" pitchFamily="34" charset="-79"/>
                        </a:rPr>
                        <a:t>15 משכי לימוד שבועיים</a:t>
                      </a:r>
                      <a:br>
                        <a:rPr kumimoji="0" lang="en-US" sz="1600" kern="1200">
                          <a:solidFill>
                            <a:schemeClr val="tx1"/>
                          </a:solidFill>
                          <a:latin typeface="David" panose="020E0502060401010101" pitchFamily="34" charset="-79"/>
                          <a:ea typeface="+mn-ea"/>
                          <a:cs typeface="David" panose="020E0502060401010101" pitchFamily="34" charset="-79"/>
                        </a:rPr>
                      </a:br>
                      <a:r>
                        <a:rPr kumimoji="0" lang="he-IL" sz="1600" kern="1200">
                          <a:solidFill>
                            <a:schemeClr val="tx1"/>
                          </a:solidFill>
                          <a:latin typeface="David" panose="020E0502060401010101" pitchFamily="34" charset="-79"/>
                          <a:ea typeface="+mn-ea"/>
                          <a:cs typeface="David" panose="020E0502060401010101" pitchFamily="34" charset="-79"/>
                        </a:rPr>
                        <a:t> (</a:t>
                      </a:r>
                      <a:r>
                        <a:rPr kumimoji="0" lang="he-IL" sz="1600" kern="1200" dirty="0">
                          <a:solidFill>
                            <a:schemeClr val="tx1"/>
                          </a:solidFill>
                          <a:latin typeface="David" panose="020E0502060401010101" pitchFamily="34" charset="-79"/>
                          <a:ea typeface="+mn-ea"/>
                          <a:cs typeface="David" panose="020E0502060401010101" pitchFamily="34" charset="-79"/>
                        </a:rPr>
                        <a:t>20 ש' </a:t>
                      </a:r>
                      <a:r>
                        <a:rPr kumimoji="0" lang="he-IL" sz="1600" kern="1200">
                          <a:solidFill>
                            <a:schemeClr val="tx1"/>
                          </a:solidFill>
                          <a:latin typeface="David" panose="020E0502060401010101" pitchFamily="34" charset="-79"/>
                          <a:ea typeface="+mn-ea"/>
                          <a:cs typeface="David" panose="020E0502060401010101" pitchFamily="34" charset="-79"/>
                        </a:rPr>
                        <a:t>לימוד)</a:t>
                      </a:r>
                    </a:p>
                    <a:p>
                      <a:pPr marL="0" marR="0" lvl="0" indent="0" algn="ctr" defTabSz="914400" rtl="1" eaLnBrk="1" fontAlgn="auto" latinLnBrk="0" hangingPunct="1">
                        <a:lnSpc>
                          <a:spcPct val="100000"/>
                        </a:lnSpc>
                        <a:spcBef>
                          <a:spcPts val="0"/>
                        </a:spcBef>
                        <a:spcAft>
                          <a:spcPts val="0"/>
                        </a:spcAft>
                        <a:buClrTx/>
                        <a:buSzTx/>
                        <a:buFont typeface="Arial" panose="020B0604020202020204" pitchFamily="34" charset="0"/>
                        <a:buNone/>
                        <a:tabLst/>
                        <a:defRPr/>
                      </a:pPr>
                      <a:r>
                        <a:rPr kumimoji="0" lang="he-IL" sz="1600" kern="1200">
                          <a:solidFill>
                            <a:srgbClr val="FF0000"/>
                          </a:solidFill>
                          <a:latin typeface="David" panose="020E0502060401010101" pitchFamily="34" charset="-79"/>
                          <a:ea typeface="+mn-ea"/>
                          <a:cs typeface="David" panose="020E0502060401010101" pitchFamily="34" charset="-79"/>
                        </a:rPr>
                        <a:t>פער מצטבר- משך*25 שב'</a:t>
                      </a:r>
                      <a:endParaRPr kumimoji="0" lang="he-IL" sz="1600" kern="1200" dirty="0">
                        <a:solidFill>
                          <a:srgbClr val="FF0000"/>
                        </a:solidFill>
                        <a:latin typeface="David" panose="020E0502060401010101" pitchFamily="34" charset="-79"/>
                        <a:ea typeface="+mn-ea"/>
                        <a:cs typeface="David" panose="020E0502060401010101" pitchFamily="34" charset="-79"/>
                      </a:endParaRPr>
                    </a:p>
                    <a:p>
                      <a:pPr marL="0" marR="0" lvl="0" indent="0" algn="ctr" defTabSz="914400" rtl="1"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he-IL" sz="1600" kern="1200" dirty="0">
                        <a:solidFill>
                          <a:srgbClr val="FF0000"/>
                        </a:solidFill>
                        <a:latin typeface="David" panose="020E0502060401010101" pitchFamily="34" charset="-79"/>
                        <a:ea typeface="+mn-ea"/>
                        <a:cs typeface="David" panose="020E0502060401010101" pitchFamily="34" charset="-79"/>
                      </a:endParaRPr>
                    </a:p>
                    <a:p>
                      <a:pPr marL="0" marR="0" lvl="0" indent="0" algn="ctr" defTabSz="914400" rtl="1" eaLnBrk="1" fontAlgn="auto" latinLnBrk="0" hangingPunct="1">
                        <a:lnSpc>
                          <a:spcPct val="100000"/>
                        </a:lnSpc>
                        <a:spcBef>
                          <a:spcPts val="0"/>
                        </a:spcBef>
                        <a:spcAft>
                          <a:spcPts val="0"/>
                        </a:spcAft>
                        <a:buClrTx/>
                        <a:buSzTx/>
                        <a:buFont typeface="Arial" panose="020B0604020202020204" pitchFamily="34" charset="0"/>
                        <a:buNone/>
                        <a:tabLst/>
                        <a:defRPr/>
                      </a:pPr>
                      <a:r>
                        <a:rPr kumimoji="0" lang="he-IL" sz="1600" kern="1200" dirty="0">
                          <a:solidFill>
                            <a:schemeClr val="tx1"/>
                          </a:solidFill>
                          <a:latin typeface="David" panose="020E0502060401010101" pitchFamily="34" charset="-79"/>
                          <a:ea typeface="+mn-ea"/>
                          <a:cs typeface="David" panose="020E0502060401010101" pitchFamily="34" charset="-79"/>
                        </a:rPr>
                        <a:t>10 </a:t>
                      </a:r>
                      <a:r>
                        <a:rPr kumimoji="0" lang="he-IL" sz="1600" kern="1200">
                          <a:solidFill>
                            <a:schemeClr val="tx1"/>
                          </a:solidFill>
                          <a:latin typeface="David" panose="020E0502060401010101" pitchFamily="34" charset="-79"/>
                          <a:ea typeface="+mn-ea"/>
                          <a:cs typeface="David" panose="020E0502060401010101" pitchFamily="34" charset="-79"/>
                        </a:rPr>
                        <a:t>משכי ל"ע שבועיים</a:t>
                      </a:r>
                      <a:br>
                        <a:rPr kumimoji="0" lang="en-US" sz="1600" kern="1200">
                          <a:solidFill>
                            <a:schemeClr val="tx1"/>
                          </a:solidFill>
                          <a:latin typeface="David" panose="020E0502060401010101" pitchFamily="34" charset="-79"/>
                          <a:ea typeface="+mn-ea"/>
                          <a:cs typeface="David" panose="020E0502060401010101" pitchFamily="34" charset="-79"/>
                        </a:rPr>
                      </a:br>
                      <a:r>
                        <a:rPr kumimoji="0" lang="he-IL" sz="1600" kern="1200">
                          <a:solidFill>
                            <a:schemeClr val="tx1"/>
                          </a:solidFill>
                          <a:latin typeface="David" panose="020E0502060401010101" pitchFamily="34" charset="-79"/>
                          <a:ea typeface="+mn-ea"/>
                          <a:cs typeface="David" panose="020E0502060401010101" pitchFamily="34" charset="-79"/>
                        </a:rPr>
                        <a:t>* 25 שבועות סטנדרטיים =</a:t>
                      </a:r>
                      <a:endParaRPr kumimoji="0" lang="he-IL" sz="1600" kern="1200" dirty="0">
                        <a:solidFill>
                          <a:schemeClr val="tx1"/>
                        </a:solidFill>
                        <a:latin typeface="David" panose="020E0502060401010101" pitchFamily="34" charset="-79"/>
                        <a:ea typeface="+mn-ea"/>
                        <a:cs typeface="David" panose="020E0502060401010101" pitchFamily="34" charset="-79"/>
                      </a:endParaRPr>
                    </a:p>
                    <a:p>
                      <a:pPr marL="0" marR="0" lvl="0" indent="0" algn="ctr" defTabSz="914400" rtl="1" eaLnBrk="1" fontAlgn="auto" latinLnBrk="0" hangingPunct="1">
                        <a:lnSpc>
                          <a:spcPct val="100000"/>
                        </a:lnSpc>
                        <a:spcBef>
                          <a:spcPts val="0"/>
                        </a:spcBef>
                        <a:spcAft>
                          <a:spcPts val="0"/>
                        </a:spcAft>
                        <a:buClrTx/>
                        <a:buSzTx/>
                        <a:buFont typeface="Arial" panose="020B0604020202020204" pitchFamily="34" charset="0"/>
                        <a:buNone/>
                        <a:tabLst/>
                        <a:defRPr/>
                      </a:pPr>
                      <a:r>
                        <a:rPr kumimoji="0" lang="he-IL" sz="1600" b="1" kern="1200">
                          <a:solidFill>
                            <a:schemeClr val="accent1"/>
                          </a:solidFill>
                          <a:latin typeface="David" panose="020E0502060401010101" pitchFamily="34" charset="-79"/>
                          <a:ea typeface="+mn-ea"/>
                          <a:cs typeface="David" panose="020E0502060401010101" pitchFamily="34" charset="-79"/>
                        </a:rPr>
                        <a:t>250 משכים (שימושים)</a:t>
                      </a:r>
                      <a:endParaRPr kumimoji="0" lang="he-IL" sz="1600" b="1" kern="1200" dirty="0">
                        <a:solidFill>
                          <a:schemeClr val="accent1"/>
                        </a:solidFill>
                        <a:latin typeface="David" panose="020E0502060401010101" pitchFamily="34" charset="-79"/>
                        <a:ea typeface="+mn-ea"/>
                        <a:cs typeface="David" panose="020E0502060401010101" pitchFamily="34" charset="-79"/>
                      </a:endParaRPr>
                    </a:p>
                    <a:p>
                      <a:pPr marL="0" marR="0" lvl="0" indent="0" algn="ctr" defTabSz="914400" rtl="1" eaLnBrk="1" fontAlgn="auto" latinLnBrk="0" hangingPunct="1">
                        <a:lnSpc>
                          <a:spcPct val="100000"/>
                        </a:lnSpc>
                        <a:spcBef>
                          <a:spcPts val="0"/>
                        </a:spcBef>
                        <a:spcAft>
                          <a:spcPts val="0"/>
                        </a:spcAft>
                        <a:buClrTx/>
                        <a:buSzTx/>
                        <a:buFont typeface="Arial" panose="020B0604020202020204" pitchFamily="34" charset="0"/>
                        <a:buNone/>
                        <a:tabLst/>
                        <a:defRPr/>
                      </a:pPr>
                      <a:r>
                        <a:rPr kumimoji="0" lang="he-IL" sz="1600" b="1" kern="1200">
                          <a:solidFill>
                            <a:srgbClr val="FF0000"/>
                          </a:solidFill>
                          <a:latin typeface="David" panose="020E0502060401010101" pitchFamily="34" charset="-79"/>
                          <a:ea typeface="+mn-ea"/>
                          <a:cs typeface="David" panose="020E0502060401010101" pitchFamily="34" charset="-79"/>
                        </a:rPr>
                        <a:t>מענה אפשרי-</a:t>
                      </a:r>
                      <a:endParaRPr kumimoji="0" lang="he-IL" sz="1600" kern="1200" dirty="0">
                        <a:solidFill>
                          <a:srgbClr val="FF0000"/>
                        </a:solidFill>
                        <a:latin typeface="David" panose="020E0502060401010101" pitchFamily="34" charset="-79"/>
                        <a:ea typeface="+mn-ea"/>
                        <a:cs typeface="David" panose="020E0502060401010101" pitchFamily="34" charset="-79"/>
                      </a:endParaRPr>
                    </a:p>
                    <a:p>
                      <a:pPr marL="0" marR="0" lvl="0" indent="0" algn="ctr" defTabSz="914400" rtl="1" eaLnBrk="1" fontAlgn="auto" latinLnBrk="0" hangingPunct="1">
                        <a:lnSpc>
                          <a:spcPct val="100000"/>
                        </a:lnSpc>
                        <a:spcBef>
                          <a:spcPts val="0"/>
                        </a:spcBef>
                        <a:spcAft>
                          <a:spcPts val="0"/>
                        </a:spcAft>
                        <a:buClrTx/>
                        <a:buSzTx/>
                        <a:buFont typeface="Arial" panose="020B0604020202020204" pitchFamily="34" charset="0"/>
                        <a:buNone/>
                        <a:tabLst/>
                        <a:defRPr/>
                      </a:pPr>
                      <a:r>
                        <a:rPr kumimoji="0" lang="he-IL" sz="1600" kern="1200" dirty="0">
                          <a:solidFill>
                            <a:srgbClr val="FF0000"/>
                          </a:solidFill>
                          <a:latin typeface="David" panose="020E0502060401010101" pitchFamily="34" charset="-79"/>
                          <a:ea typeface="+mn-ea"/>
                          <a:cs typeface="David" panose="020E0502060401010101" pitchFamily="34" charset="-79"/>
                        </a:rPr>
                        <a:t>קיצור פגרת עבודות</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63564">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dirty="0">
                          <a:latin typeface="David" panose="020E0502060401010101" pitchFamily="34" charset="-79"/>
                          <a:cs typeface="David" panose="020E0502060401010101" pitchFamily="34" charset="-79"/>
                        </a:rPr>
                        <a:t>8:30-10:00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dirty="0">
                          <a:latin typeface="David" panose="020E0502060401010101" pitchFamily="34" charset="-79"/>
                          <a:cs typeface="David" panose="020E0502060401010101" pitchFamily="34" charset="-79"/>
                        </a:rPr>
                        <a:t>משך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dirty="0">
                          <a:latin typeface="David" panose="020E0502060401010101" pitchFamily="34" charset="-79"/>
                          <a:cs typeface="David" panose="020E0502060401010101" pitchFamily="34" charset="-79"/>
                        </a:rPr>
                        <a:t>משך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dirty="0">
                          <a:latin typeface="David" panose="020E0502060401010101" pitchFamily="34" charset="-79"/>
                          <a:cs typeface="David" panose="020E0502060401010101" pitchFamily="34" charset="-79"/>
                        </a:rPr>
                        <a:t>משך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dirty="0">
                          <a:latin typeface="David" panose="020E0502060401010101" pitchFamily="34" charset="-79"/>
                          <a:cs typeface="David" panose="020E0502060401010101" pitchFamily="34" charset="-79"/>
                        </a:rPr>
                        <a:t>משך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dirty="0">
                          <a:latin typeface="David" panose="020E0502060401010101" pitchFamily="34" charset="-79"/>
                          <a:cs typeface="David" panose="020E0502060401010101" pitchFamily="34" charset="-79"/>
                        </a:rPr>
                        <a:t>משך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marL="0" marR="0" indent="0" algn="ctr" defTabSz="914400" rtl="1" eaLnBrk="1" fontAlgn="auto" latinLnBrk="0" hangingPunct="1">
                        <a:lnSpc>
                          <a:spcPct val="100000"/>
                        </a:lnSpc>
                        <a:spcBef>
                          <a:spcPts val="0"/>
                        </a:spcBef>
                        <a:spcAft>
                          <a:spcPts val="0"/>
                        </a:spcAft>
                        <a:buClrTx/>
                        <a:buSzTx/>
                        <a:buFontTx/>
                        <a:buNone/>
                        <a:tabLst/>
                        <a:defRPr/>
                      </a:pPr>
                      <a:endParaRPr lang="he-IL" dirty="0">
                        <a:latin typeface="David" panose="020E0502060401010101" pitchFamily="34" charset="-79"/>
                        <a:cs typeface="David" panose="020E0502060401010101" pitchFamily="34"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63564">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sz="1800" kern="1200" dirty="0">
                          <a:solidFill>
                            <a:schemeClr val="dk1"/>
                          </a:solidFill>
                          <a:latin typeface="David" panose="020E0502060401010101" pitchFamily="34" charset="-79"/>
                          <a:ea typeface="+mn-ea"/>
                          <a:cs typeface="David" panose="020E0502060401010101" pitchFamily="34" charset="-79"/>
                        </a:rPr>
                        <a:t>10:15-11:45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dirty="0">
                          <a:latin typeface="David" panose="020E0502060401010101" pitchFamily="34" charset="-79"/>
                          <a:cs typeface="David" panose="020E0502060401010101" pitchFamily="34" charset="-79"/>
                        </a:rPr>
                        <a:t>משך</a:t>
                      </a:r>
                      <a:r>
                        <a:rPr lang="he-IL" baseline="0" dirty="0">
                          <a:latin typeface="David" panose="020E0502060401010101" pitchFamily="34" charset="-79"/>
                          <a:cs typeface="David" panose="020E0502060401010101" pitchFamily="34" charset="-79"/>
                        </a:rPr>
                        <a:t> 2</a:t>
                      </a:r>
                      <a:endParaRPr lang="he-IL" dirty="0">
                        <a:latin typeface="David" panose="020E0502060401010101" pitchFamily="34" charset="-79"/>
                        <a:cs typeface="David" panose="020E0502060401010101" pitchFamily="34"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dirty="0">
                          <a:latin typeface="David" panose="020E0502060401010101" pitchFamily="34" charset="-79"/>
                          <a:cs typeface="David" panose="020E0502060401010101" pitchFamily="34" charset="-79"/>
                        </a:rPr>
                        <a:t>משך</a:t>
                      </a:r>
                      <a:r>
                        <a:rPr lang="he-IL" baseline="0" dirty="0">
                          <a:latin typeface="David" panose="020E0502060401010101" pitchFamily="34" charset="-79"/>
                          <a:cs typeface="David" panose="020E0502060401010101" pitchFamily="34" charset="-79"/>
                        </a:rPr>
                        <a:t> 2</a:t>
                      </a:r>
                      <a:endParaRPr lang="he-IL" dirty="0">
                        <a:latin typeface="David" panose="020E0502060401010101" pitchFamily="34" charset="-79"/>
                        <a:cs typeface="David" panose="020E0502060401010101" pitchFamily="34"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dirty="0">
                          <a:latin typeface="David" panose="020E0502060401010101" pitchFamily="34" charset="-79"/>
                          <a:cs typeface="David" panose="020E0502060401010101" pitchFamily="34" charset="-79"/>
                        </a:rPr>
                        <a:t>משך</a:t>
                      </a:r>
                      <a:r>
                        <a:rPr lang="he-IL" baseline="0" dirty="0">
                          <a:latin typeface="David" panose="020E0502060401010101" pitchFamily="34" charset="-79"/>
                          <a:cs typeface="David" panose="020E0502060401010101" pitchFamily="34" charset="-79"/>
                        </a:rPr>
                        <a:t> 2</a:t>
                      </a:r>
                      <a:endParaRPr lang="he-IL" dirty="0">
                        <a:latin typeface="David" panose="020E0502060401010101" pitchFamily="34" charset="-79"/>
                        <a:cs typeface="David" panose="020E0502060401010101" pitchFamily="34"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dirty="0">
                          <a:latin typeface="David" panose="020E0502060401010101" pitchFamily="34" charset="-79"/>
                          <a:cs typeface="David" panose="020E0502060401010101" pitchFamily="34" charset="-79"/>
                        </a:rPr>
                        <a:t>משך</a:t>
                      </a:r>
                      <a:r>
                        <a:rPr lang="he-IL" baseline="0" dirty="0">
                          <a:latin typeface="David" panose="020E0502060401010101" pitchFamily="34" charset="-79"/>
                          <a:cs typeface="David" panose="020E0502060401010101" pitchFamily="34" charset="-79"/>
                        </a:rPr>
                        <a:t> 2</a:t>
                      </a:r>
                      <a:endParaRPr lang="he-IL" dirty="0">
                        <a:latin typeface="David" panose="020E0502060401010101" pitchFamily="34" charset="-79"/>
                        <a:cs typeface="David" panose="020E0502060401010101" pitchFamily="34"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dirty="0">
                          <a:latin typeface="David" panose="020E0502060401010101" pitchFamily="34" charset="-79"/>
                          <a:cs typeface="David" panose="020E0502060401010101" pitchFamily="34" charset="-79"/>
                        </a:rPr>
                        <a:t>משך</a:t>
                      </a:r>
                      <a:r>
                        <a:rPr lang="he-IL" baseline="0" dirty="0">
                          <a:latin typeface="David" panose="020E0502060401010101" pitchFamily="34" charset="-79"/>
                          <a:cs typeface="David" panose="020E0502060401010101" pitchFamily="34" charset="-79"/>
                        </a:rPr>
                        <a:t> 2</a:t>
                      </a:r>
                      <a:endParaRPr lang="he-IL" dirty="0">
                        <a:latin typeface="David" panose="020E0502060401010101" pitchFamily="34" charset="-79"/>
                        <a:cs typeface="David" panose="020E0502060401010101" pitchFamily="34"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marL="0" marR="0" indent="0" algn="ctr" defTabSz="914400" rtl="1" eaLnBrk="1" fontAlgn="auto" latinLnBrk="0" hangingPunct="1">
                        <a:lnSpc>
                          <a:spcPct val="100000"/>
                        </a:lnSpc>
                        <a:spcBef>
                          <a:spcPts val="0"/>
                        </a:spcBef>
                        <a:spcAft>
                          <a:spcPts val="0"/>
                        </a:spcAft>
                        <a:buClrTx/>
                        <a:buSzTx/>
                        <a:buFontTx/>
                        <a:buNone/>
                        <a:tabLst/>
                        <a:defRPr/>
                      </a:pPr>
                      <a:endParaRPr lang="he-IL" dirty="0">
                        <a:latin typeface="David" panose="020E0502060401010101" pitchFamily="34" charset="-79"/>
                        <a:cs typeface="David" panose="020E0502060401010101" pitchFamily="34"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63564">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1800" kern="1200" dirty="0">
                          <a:solidFill>
                            <a:schemeClr val="dk1"/>
                          </a:solidFill>
                          <a:latin typeface="David" panose="020E0502060401010101" pitchFamily="34" charset="-79"/>
                          <a:ea typeface="+mn-ea"/>
                          <a:cs typeface="David" panose="020E0502060401010101" pitchFamily="34" charset="-79"/>
                        </a:rPr>
                        <a:t>11:45-12:30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sz="1400" dirty="0">
                          <a:solidFill>
                            <a:schemeClr val="accent2"/>
                          </a:solidFill>
                          <a:latin typeface="David" panose="020E0502060401010101" pitchFamily="34" charset="-79"/>
                          <a:cs typeface="David" panose="020E0502060401010101" pitchFamily="34" charset="-79"/>
                        </a:rPr>
                        <a:t>ארוחה"צ</a:t>
                      </a:r>
                      <a:endParaRPr lang="he-IL" sz="1600" dirty="0">
                        <a:solidFill>
                          <a:schemeClr val="accent2"/>
                        </a:solidFill>
                        <a:latin typeface="David" panose="020E0502060401010101" pitchFamily="34" charset="-79"/>
                        <a:cs typeface="David" panose="020E0502060401010101" pitchFamily="34" charset="-79"/>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sz="1400" dirty="0">
                          <a:solidFill>
                            <a:schemeClr val="accent2"/>
                          </a:solidFill>
                          <a:latin typeface="David" panose="020E0502060401010101" pitchFamily="34" charset="-79"/>
                          <a:cs typeface="David" panose="020E0502060401010101" pitchFamily="34" charset="-79"/>
                        </a:rPr>
                        <a:t>ארוחה"צ</a:t>
                      </a:r>
                      <a:endParaRPr lang="he-IL" sz="1600" dirty="0">
                        <a:solidFill>
                          <a:schemeClr val="accent2"/>
                        </a:solidFill>
                        <a:latin typeface="David" panose="020E0502060401010101" pitchFamily="34" charset="-79"/>
                        <a:cs typeface="David" panose="020E0502060401010101" pitchFamily="34" charset="-79"/>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sz="1400" dirty="0">
                          <a:solidFill>
                            <a:schemeClr val="accent2"/>
                          </a:solidFill>
                          <a:latin typeface="David" panose="020E0502060401010101" pitchFamily="34" charset="-79"/>
                          <a:cs typeface="David" panose="020E0502060401010101" pitchFamily="34" charset="-79"/>
                        </a:rPr>
                        <a:t>ארוחה"צ</a:t>
                      </a:r>
                      <a:endParaRPr lang="he-IL" sz="1600" dirty="0">
                        <a:solidFill>
                          <a:schemeClr val="accent2"/>
                        </a:solidFill>
                        <a:latin typeface="David" panose="020E0502060401010101" pitchFamily="34" charset="-79"/>
                        <a:cs typeface="David" panose="020E0502060401010101" pitchFamily="34" charset="-79"/>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sz="1400" dirty="0">
                          <a:solidFill>
                            <a:schemeClr val="accent2"/>
                          </a:solidFill>
                          <a:latin typeface="David" panose="020E0502060401010101" pitchFamily="34" charset="-79"/>
                          <a:cs typeface="David" panose="020E0502060401010101" pitchFamily="34" charset="-79"/>
                        </a:rPr>
                        <a:t>ארוחה"צ</a:t>
                      </a:r>
                      <a:endParaRPr lang="he-IL" sz="1600" dirty="0">
                        <a:solidFill>
                          <a:schemeClr val="accent2"/>
                        </a:solidFill>
                        <a:latin typeface="David" panose="020E0502060401010101" pitchFamily="34" charset="-79"/>
                        <a:cs typeface="David" panose="020E0502060401010101" pitchFamily="34" charset="-79"/>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sz="1400" dirty="0">
                          <a:solidFill>
                            <a:schemeClr val="accent2"/>
                          </a:solidFill>
                          <a:latin typeface="David" panose="020E0502060401010101" pitchFamily="34" charset="-79"/>
                          <a:cs typeface="David" panose="020E0502060401010101" pitchFamily="34" charset="-79"/>
                        </a:rPr>
                        <a:t>ארוחה"צ</a:t>
                      </a:r>
                      <a:endParaRPr lang="he-IL" sz="1600" dirty="0">
                        <a:solidFill>
                          <a:schemeClr val="accent2"/>
                        </a:solidFill>
                        <a:latin typeface="David" panose="020E0502060401010101" pitchFamily="34" charset="-79"/>
                        <a:cs typeface="David" panose="020E0502060401010101" pitchFamily="34" charset="-79"/>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marL="0" marR="0" indent="0" algn="ctr" defTabSz="914400" rtl="1" eaLnBrk="1" fontAlgn="auto" latinLnBrk="0" hangingPunct="1">
                        <a:lnSpc>
                          <a:spcPct val="100000"/>
                        </a:lnSpc>
                        <a:spcBef>
                          <a:spcPts val="0"/>
                        </a:spcBef>
                        <a:spcAft>
                          <a:spcPts val="0"/>
                        </a:spcAft>
                        <a:buClrTx/>
                        <a:buSzTx/>
                        <a:buFontTx/>
                        <a:buNone/>
                        <a:tabLst/>
                        <a:defRPr/>
                      </a:pPr>
                      <a:endParaRPr lang="he-IL" dirty="0">
                        <a:solidFill>
                          <a:schemeClr val="accent2"/>
                        </a:solidFill>
                        <a:latin typeface="David" panose="020E0502060401010101" pitchFamily="34" charset="-79"/>
                        <a:cs typeface="David" panose="020E0502060401010101" pitchFamily="34"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83626942"/>
                  </a:ext>
                </a:extLst>
              </a:tr>
              <a:tr h="360000">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sz="1800" kern="1200" dirty="0">
                          <a:solidFill>
                            <a:schemeClr val="dk1"/>
                          </a:solidFill>
                          <a:latin typeface="David" panose="020E0502060401010101" pitchFamily="34" charset="-79"/>
                          <a:ea typeface="+mn-ea"/>
                          <a:cs typeface="David" panose="020E0502060401010101" pitchFamily="34" charset="-79"/>
                        </a:rPr>
                        <a:t>12:30-13:30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dirty="0">
                          <a:latin typeface="David" panose="020E0502060401010101" pitchFamily="34" charset="-79"/>
                          <a:cs typeface="David" panose="020E0502060401010101" pitchFamily="34" charset="-79"/>
                        </a:rPr>
                        <a:t>משך 3 </a:t>
                      </a:r>
                      <a:r>
                        <a:rPr lang="he-IL" sz="1400" kern="1200" dirty="0">
                          <a:solidFill>
                            <a:schemeClr val="accent2"/>
                          </a:solidFill>
                          <a:latin typeface="David" panose="020E0502060401010101" pitchFamily="34" charset="-79"/>
                          <a:ea typeface="+mn-ea"/>
                          <a:cs typeface="David" panose="020E0502060401010101" pitchFamily="34" charset="-79"/>
                        </a:rPr>
                        <a:t>(קצר)</a:t>
                      </a:r>
                      <a:endParaRPr lang="he-IL" sz="1600" kern="1200" dirty="0">
                        <a:solidFill>
                          <a:schemeClr val="accent2"/>
                        </a:solidFill>
                        <a:latin typeface="David" panose="020E0502060401010101" pitchFamily="34" charset="-79"/>
                        <a:ea typeface="+mn-ea"/>
                        <a:cs typeface="David" panose="020E0502060401010101" pitchFamily="34"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dirty="0">
                          <a:latin typeface="David" panose="020E0502060401010101" pitchFamily="34" charset="-79"/>
                          <a:cs typeface="David" panose="020E0502060401010101" pitchFamily="34" charset="-79"/>
                        </a:rPr>
                        <a:t>משך 3 </a:t>
                      </a:r>
                      <a:r>
                        <a:rPr lang="he-IL" sz="1400" kern="1200" dirty="0">
                          <a:solidFill>
                            <a:schemeClr val="accent2"/>
                          </a:solidFill>
                          <a:latin typeface="David" panose="020E0502060401010101" pitchFamily="34" charset="-79"/>
                          <a:ea typeface="+mn-ea"/>
                          <a:cs typeface="David" panose="020E0502060401010101" pitchFamily="34" charset="-79"/>
                        </a:rPr>
                        <a:t>(קצר)</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dirty="0">
                          <a:latin typeface="David" panose="020E0502060401010101" pitchFamily="34" charset="-79"/>
                          <a:cs typeface="David" panose="020E0502060401010101" pitchFamily="34" charset="-79"/>
                        </a:rPr>
                        <a:t>משך 3 </a:t>
                      </a:r>
                      <a:r>
                        <a:rPr lang="he-IL" sz="1400" kern="1200" dirty="0">
                          <a:solidFill>
                            <a:schemeClr val="accent2"/>
                          </a:solidFill>
                          <a:latin typeface="David" panose="020E0502060401010101" pitchFamily="34" charset="-79"/>
                          <a:ea typeface="+mn-ea"/>
                          <a:cs typeface="David" panose="020E0502060401010101" pitchFamily="34" charset="-79"/>
                        </a:rPr>
                        <a:t>(קצר)</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dirty="0">
                          <a:latin typeface="David" panose="020E0502060401010101" pitchFamily="34" charset="-79"/>
                          <a:cs typeface="David" panose="020E0502060401010101" pitchFamily="34" charset="-79"/>
                        </a:rPr>
                        <a:t>משך 3 </a:t>
                      </a:r>
                      <a:r>
                        <a:rPr lang="he-IL" sz="1400" kern="1200" dirty="0">
                          <a:solidFill>
                            <a:schemeClr val="accent2"/>
                          </a:solidFill>
                          <a:latin typeface="David" panose="020E0502060401010101" pitchFamily="34" charset="-79"/>
                          <a:ea typeface="+mn-ea"/>
                          <a:cs typeface="David" panose="020E0502060401010101" pitchFamily="34" charset="-79"/>
                        </a:rPr>
                        <a:t>(קצר)</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dirty="0">
                          <a:latin typeface="David" panose="020E0502060401010101" pitchFamily="34" charset="-79"/>
                          <a:cs typeface="David" panose="020E0502060401010101" pitchFamily="34" charset="-79"/>
                        </a:rPr>
                        <a:t>משך 3 </a:t>
                      </a:r>
                      <a:r>
                        <a:rPr lang="he-IL" sz="1400" kern="1200" dirty="0">
                          <a:solidFill>
                            <a:schemeClr val="accent2"/>
                          </a:solidFill>
                          <a:latin typeface="David" panose="020E0502060401010101" pitchFamily="34" charset="-79"/>
                          <a:ea typeface="+mn-ea"/>
                          <a:cs typeface="David" panose="020E0502060401010101" pitchFamily="34" charset="-79"/>
                        </a:rPr>
                        <a:t>(קצר)</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marL="0" marR="0" indent="0" algn="ctr" defTabSz="914400" rtl="1" eaLnBrk="1" fontAlgn="auto" latinLnBrk="0" hangingPunct="1">
                        <a:lnSpc>
                          <a:spcPct val="100000"/>
                        </a:lnSpc>
                        <a:spcBef>
                          <a:spcPts val="0"/>
                        </a:spcBef>
                        <a:spcAft>
                          <a:spcPts val="0"/>
                        </a:spcAft>
                        <a:buClrTx/>
                        <a:buSzTx/>
                        <a:buFontTx/>
                        <a:buNone/>
                        <a:tabLst/>
                        <a:defRPr/>
                      </a:pPr>
                      <a:endParaRPr lang="he-IL" sz="1600" kern="1200" dirty="0">
                        <a:solidFill>
                          <a:schemeClr val="accent2"/>
                        </a:solidFill>
                        <a:latin typeface="David" panose="020E0502060401010101" pitchFamily="34" charset="-79"/>
                        <a:ea typeface="+mn-ea"/>
                        <a:cs typeface="David" panose="020E0502060401010101" pitchFamily="34"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40000">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sz="1800" kern="1200">
                          <a:solidFill>
                            <a:schemeClr val="dk1"/>
                          </a:solidFill>
                          <a:latin typeface="David" panose="020E0502060401010101" pitchFamily="34" charset="-79"/>
                          <a:ea typeface="+mn-ea"/>
                          <a:cs typeface="David" panose="020E0502060401010101" pitchFamily="34" charset="-79"/>
                        </a:rPr>
                        <a:t>13:30-16:00 </a:t>
                      </a:r>
                      <a:r>
                        <a:rPr lang="he-IL" sz="1600" kern="1200">
                          <a:solidFill>
                            <a:schemeClr val="accent2"/>
                          </a:solidFill>
                          <a:latin typeface="David" panose="020E0502060401010101" pitchFamily="34" charset="-79"/>
                          <a:ea typeface="+mn-ea"/>
                          <a:cs typeface="David" panose="020E0502060401010101" pitchFamily="34" charset="-79"/>
                        </a:rPr>
                        <a:t>(שני משכים)</a:t>
                      </a:r>
                      <a:endParaRPr lang="he-IL" sz="1800" kern="1200" dirty="0">
                        <a:solidFill>
                          <a:schemeClr val="accent2"/>
                        </a:solidFill>
                        <a:latin typeface="David" panose="020E0502060401010101" pitchFamily="34" charset="-79"/>
                        <a:ea typeface="+mn-ea"/>
                        <a:cs typeface="David" panose="020E0502060401010101" pitchFamily="34" charset="-79"/>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1600" kern="1200" dirty="0">
                          <a:solidFill>
                            <a:schemeClr val="dk1"/>
                          </a:solidFill>
                          <a:latin typeface="David" panose="020E0502060401010101" pitchFamily="34" charset="-79"/>
                          <a:ea typeface="+mn-ea"/>
                          <a:cs typeface="David" panose="020E0502060401010101" pitchFamily="34" charset="-79"/>
                        </a:rPr>
                        <a:t>משכי מחקר וכתיבה</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600" b="0" i="0" u="none" strike="noStrike" kern="1200" cap="none" spc="0" normalizeH="0" baseline="0" noProof="0" dirty="0">
                          <a:ln>
                            <a:noFill/>
                          </a:ln>
                          <a:solidFill>
                            <a:prstClr val="black"/>
                          </a:solidFill>
                          <a:effectLst/>
                          <a:uLnTx/>
                          <a:uFillTx/>
                          <a:latin typeface="David" panose="020E0502060401010101" pitchFamily="34" charset="-79"/>
                          <a:ea typeface="+mn-ea"/>
                          <a:cs typeface="David" panose="020E0502060401010101" pitchFamily="34" charset="-79"/>
                        </a:rPr>
                        <a:t>משכי מחקר וכתיבה</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600" b="0" i="0" u="none" strike="noStrike" kern="1200" cap="none" spc="0" normalizeH="0" baseline="0" noProof="0" dirty="0">
                          <a:ln>
                            <a:noFill/>
                          </a:ln>
                          <a:solidFill>
                            <a:prstClr val="black"/>
                          </a:solidFill>
                          <a:effectLst/>
                          <a:uLnTx/>
                          <a:uFillTx/>
                          <a:latin typeface="David" panose="020E0502060401010101" pitchFamily="34" charset="-79"/>
                          <a:ea typeface="+mn-ea"/>
                          <a:cs typeface="David" panose="020E0502060401010101" pitchFamily="34" charset="-79"/>
                        </a:rPr>
                        <a:t>משכי מחקר וכתיבה</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600" b="0" i="0" u="none" strike="noStrike" kern="1200" cap="none" spc="0" normalizeH="0" baseline="0" noProof="0" dirty="0">
                          <a:ln>
                            <a:noFill/>
                          </a:ln>
                          <a:solidFill>
                            <a:prstClr val="black"/>
                          </a:solidFill>
                          <a:effectLst/>
                          <a:uLnTx/>
                          <a:uFillTx/>
                          <a:latin typeface="David" panose="020E0502060401010101" pitchFamily="34" charset="-79"/>
                          <a:ea typeface="+mn-ea"/>
                          <a:cs typeface="David" panose="020E0502060401010101" pitchFamily="34" charset="-79"/>
                        </a:rPr>
                        <a:t>משכי מחקר וכתיבה</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600" b="0" i="0" u="none" strike="noStrike" kern="1200" cap="none" spc="0" normalizeH="0" baseline="0" noProof="0" dirty="0">
                          <a:ln>
                            <a:noFill/>
                          </a:ln>
                          <a:solidFill>
                            <a:prstClr val="black"/>
                          </a:solidFill>
                          <a:effectLst/>
                          <a:uLnTx/>
                          <a:uFillTx/>
                          <a:latin typeface="David" panose="020E0502060401010101" pitchFamily="34" charset="-79"/>
                          <a:ea typeface="+mn-ea"/>
                          <a:cs typeface="David" panose="020E0502060401010101" pitchFamily="34" charset="-79"/>
                        </a:rPr>
                        <a:t>משכי מחקר וכתיבה</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black"/>
                        </a:solidFill>
                        <a:effectLst/>
                        <a:uLnTx/>
                        <a:uFillTx/>
                        <a:latin typeface="David" panose="020E0502060401010101" pitchFamily="34" charset="-79"/>
                        <a:ea typeface="+mn-ea"/>
                        <a:cs typeface="David" panose="020E0502060401010101" pitchFamily="34"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10" name="אליפסה 9"/>
          <p:cNvSpPr/>
          <p:nvPr/>
        </p:nvSpPr>
        <p:spPr>
          <a:xfrm>
            <a:off x="9969992" y="3976723"/>
            <a:ext cx="1116419" cy="360000"/>
          </a:xfrm>
          <a:prstGeom prst="ellipse">
            <a:avLst/>
          </a:prstGeom>
        </p:spPr>
        <p:style>
          <a:lnRef idx="0">
            <a:schemeClr val="accent2"/>
          </a:lnRef>
          <a:fillRef idx="3">
            <a:schemeClr val="accent2"/>
          </a:fillRef>
          <a:effectRef idx="3">
            <a:schemeClr val="accent2"/>
          </a:effectRef>
          <a:fontRef idx="minor">
            <a:schemeClr val="lt1"/>
          </a:fontRef>
        </p:style>
        <p:txBody>
          <a:bodyPr rtlCol="1" anchor="ctr"/>
          <a:lstStyle/>
          <a:p>
            <a:pPr algn="ctr"/>
            <a:r>
              <a:rPr lang="he-IL" dirty="0">
                <a:latin typeface="David" panose="020E0502060401010101" pitchFamily="34" charset="-79"/>
                <a:cs typeface="David" panose="020E0502060401010101" pitchFamily="34" charset="-79"/>
              </a:rPr>
              <a:t>מוצע</a:t>
            </a:r>
          </a:p>
        </p:txBody>
      </p:sp>
    </p:spTree>
    <p:extLst>
      <p:ext uri="{BB962C8B-B14F-4D97-AF65-F5344CB8AC3E}">
        <p14:creationId xmlns:p14="http://schemas.microsoft.com/office/powerpoint/2010/main" val="6342543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3" name="קבוצה 32"/>
          <p:cNvGrpSpPr/>
          <p:nvPr/>
        </p:nvGrpSpPr>
        <p:grpSpPr>
          <a:xfrm>
            <a:off x="1652513" y="3823695"/>
            <a:ext cx="8536584" cy="983611"/>
            <a:chOff x="1808121" y="3823695"/>
            <a:chExt cx="8633050" cy="983611"/>
          </a:xfrm>
        </p:grpSpPr>
        <p:sp>
          <p:nvSpPr>
            <p:cNvPr id="24" name="חץ: ימינה מקווקו 23"/>
            <p:cNvSpPr/>
            <p:nvPr/>
          </p:nvSpPr>
          <p:spPr>
            <a:xfrm rot="10800000">
              <a:off x="1808121" y="3823695"/>
              <a:ext cx="8633050" cy="983611"/>
            </a:xfrm>
            <a:prstGeom prst="stripedRightArrow">
              <a:avLst/>
            </a:prstGeom>
            <a:solidFill>
              <a:schemeClr val="accent1">
                <a:lumMod val="20000"/>
                <a:lumOff val="80000"/>
              </a:schemeClr>
            </a:solidFill>
            <a:ln>
              <a:noFill/>
            </a:ln>
            <a:effectLst/>
            <a:scene3d>
              <a:camera prst="orthographicFront">
                <a:rot lat="0" lon="0" rev="0"/>
              </a:camera>
              <a:lightRig rig="contrasting" dir="t">
                <a:rot lat="0" lon="0" rev="7800000"/>
              </a:lightRig>
            </a:scene3d>
            <a:sp3d>
              <a:bevelT w="139700" h="139700"/>
            </a:sp3d>
          </p:spPr>
          <p:style>
            <a:lnRef idx="0">
              <a:schemeClr val="accent3"/>
            </a:lnRef>
            <a:fillRef idx="3">
              <a:schemeClr val="accent3"/>
            </a:fillRef>
            <a:effectRef idx="3">
              <a:schemeClr val="accent3"/>
            </a:effectRef>
            <a:fontRef idx="minor">
              <a:schemeClr val="lt1"/>
            </a:fontRef>
          </p:style>
          <p:txBody>
            <a:bodyPr rtlCol="1" anchor="ctr"/>
            <a:lstStyle/>
            <a:p>
              <a:pPr algn="ctr"/>
              <a:endParaRPr lang="he-IL" dirty="0"/>
            </a:p>
          </p:txBody>
        </p:sp>
        <p:sp>
          <p:nvSpPr>
            <p:cNvPr id="34" name="TextBox 33"/>
            <p:cNvSpPr txBox="1"/>
            <p:nvPr/>
          </p:nvSpPr>
          <p:spPr>
            <a:xfrm>
              <a:off x="5251110" y="4063154"/>
              <a:ext cx="2332665" cy="523220"/>
            </a:xfrm>
            <a:prstGeom prst="rect">
              <a:avLst/>
            </a:prstGeom>
            <a:noFill/>
          </p:spPr>
          <p:txBody>
            <a:bodyPr wrap="square" rtlCol="1">
              <a:spAutoFit/>
            </a:bodyPr>
            <a:lstStyle/>
            <a:p>
              <a:pPr algn="ctr"/>
              <a:r>
                <a:rPr lang="he-IL" sz="2800" dirty="0">
                  <a:solidFill>
                    <a:schemeClr val="accent1"/>
                  </a:solidFill>
                  <a:latin typeface="Guttman Yad-Brush" panose="02010401010101010101" pitchFamily="2" charset="-79"/>
                  <a:ea typeface="Tahoma" panose="020B0604030504040204" pitchFamily="34" charset="0"/>
                  <a:cs typeface="Guttman Yad-Brush" panose="02010401010101010101" pitchFamily="2" charset="-79"/>
                </a:rPr>
                <a:t>אסטרטגיה</a:t>
              </a:r>
              <a:endParaRPr lang="he-IL" sz="3200" dirty="0">
                <a:solidFill>
                  <a:schemeClr val="accent1"/>
                </a:solidFill>
                <a:latin typeface="Guttman Yad-Brush" panose="02010401010101010101" pitchFamily="2" charset="-79"/>
                <a:ea typeface="Tahoma" panose="020B0604030504040204" pitchFamily="34" charset="0"/>
                <a:cs typeface="Guttman Yad-Brush" panose="02010401010101010101" pitchFamily="2" charset="-79"/>
              </a:endParaRPr>
            </a:p>
          </p:txBody>
        </p:sp>
      </p:grpSp>
      <p:sp>
        <p:nvSpPr>
          <p:cNvPr id="12" name="מלבן: פינות מעוגלות 11"/>
          <p:cNvSpPr/>
          <p:nvPr/>
        </p:nvSpPr>
        <p:spPr>
          <a:xfrm>
            <a:off x="1977665" y="5439682"/>
            <a:ext cx="8102009" cy="792000"/>
          </a:xfrm>
          <a:prstGeom prst="roundRect">
            <a:avLst/>
          </a:prstGeom>
          <a:solidFill>
            <a:schemeClr val="bg1">
              <a:lumMod val="75000"/>
            </a:schemeClr>
          </a:solidFill>
          <a:scene3d>
            <a:camera prst="perspectiveRelaxedModerately"/>
            <a:lightRig rig="threePt" dir="t"/>
          </a:scene3d>
        </p:spPr>
        <p:style>
          <a:lnRef idx="0">
            <a:schemeClr val="accent3"/>
          </a:lnRef>
          <a:fillRef idx="3">
            <a:schemeClr val="accent3"/>
          </a:fillRef>
          <a:effectRef idx="3">
            <a:schemeClr val="accent3"/>
          </a:effectRef>
          <a:fontRef idx="minor">
            <a:schemeClr val="lt1"/>
          </a:fontRef>
        </p:style>
        <p:txBody>
          <a:bodyPr rtlCol="1" anchor="ctr"/>
          <a:lstStyle/>
          <a:p>
            <a:pPr algn="ctr"/>
            <a:endParaRPr lang="he-IL" dirty="0"/>
          </a:p>
        </p:txBody>
      </p:sp>
      <p:pic>
        <p:nvPicPr>
          <p:cNvPr id="17" name="Picture 2" descr="תוצאת תמונה עבור עמוד קורינתי"/>
          <p:cNvPicPr>
            <a:picLocks noChangeArrowheads="1"/>
          </p:cNvPicPr>
          <p:nvPr/>
        </p:nvPicPr>
        <p:blipFill rotWithShape="1">
          <a:blip r:embed="rId3">
            <a:duotone>
              <a:schemeClr val="bg2">
                <a:shade val="45000"/>
                <a:satMod val="135000"/>
              </a:schemeClr>
              <a:prstClr val="white"/>
            </a:duotone>
            <a:extLst>
              <a:ext uri="{BEBA8EAE-BF5A-486C-A8C5-ECC9F3942E4B}">
                <a14:imgProps xmlns:a14="http://schemas.microsoft.com/office/drawing/2010/main">
                  <a14:imgLayer r:embed="rId4">
                    <a14:imgEffect>
                      <a14:backgroundRemoval t="4746" b="91864" l="11441" r="87712">
                        <a14:foregroundMark x1="52542" y1="26102" x2="52542" y2="26102"/>
                        <a14:foregroundMark x1="51695" y1="92542" x2="51695" y2="92542"/>
                        <a14:foregroundMark x1="52119" y1="14576" x2="52119" y2="14576"/>
                        <a14:foregroundMark x1="53390" y1="7797" x2="53390" y2="7797"/>
                        <a14:foregroundMark x1="77542" y1="12881" x2="77542" y2="12881"/>
                        <a14:foregroundMark x1="80508" y1="16271" x2="81780" y2="16610"/>
                        <a14:foregroundMark x1="21186" y1="14237" x2="21186" y2="14237"/>
                        <a14:foregroundMark x1="19492" y1="21017" x2="19492" y2="21017"/>
                        <a14:foregroundMark x1="45763" y1="94237" x2="45763" y2="94237"/>
                        <a14:foregroundMark x1="56780" y1="94576" x2="56780" y2="94576"/>
                        <a14:foregroundMark x1="53390" y1="95593" x2="53390" y2="95593"/>
                        <a14:foregroundMark x1="43220" y1="94576" x2="43220" y2="94576"/>
                        <a14:foregroundMark x1="59322" y1="96271" x2="59322" y2="96271"/>
                        <a14:foregroundMark x1="63559" y1="96271" x2="63559" y2="96271"/>
                        <a14:foregroundMark x1="47458" y1="95254" x2="47458" y2="95254"/>
                        <a14:foregroundMark x1="42373" y1="95932" x2="42373" y2="95932"/>
                        <a14:foregroundMark x1="39407" y1="96610" x2="39407" y2="96610"/>
                        <a14:foregroundMark x1="38136" y1="96610" x2="38136" y2="96610"/>
                        <a14:foregroundMark x1="36864" y1="96610" x2="36864" y2="96610"/>
                        <a14:foregroundMark x1="35593" y1="96610" x2="35593" y2="96610"/>
                        <a14:foregroundMark x1="36441" y1="6441" x2="36441" y2="6441"/>
                        <a14:foregroundMark x1="27542" y1="6441" x2="27542" y2="6441"/>
                        <a14:foregroundMark x1="32203" y1="6441" x2="32203" y2="6441"/>
                        <a14:foregroundMark x1="30085" y1="6102" x2="30085" y2="6102"/>
                        <a14:foregroundMark x1="32627" y1="5763" x2="32627" y2="5763"/>
                        <a14:foregroundMark x1="36017" y1="5424" x2="36017" y2="5424"/>
                        <a14:foregroundMark x1="38559" y1="5085" x2="38559" y2="5085"/>
                        <a14:foregroundMark x1="41949" y1="5085" x2="41949" y2="5085"/>
                        <a14:foregroundMark x1="42797" y1="5085" x2="42797" y2="5085"/>
                        <a14:foregroundMark x1="44068" y1="5085" x2="44068" y2="5085"/>
                        <a14:foregroundMark x1="72458" y1="5424" x2="72458" y2="5424"/>
                        <a14:foregroundMark x1="72034" y1="5424" x2="68644" y2="5085"/>
                        <a14:foregroundMark x1="66102" y1="5085" x2="66102" y2="5085"/>
                        <a14:foregroundMark x1="64407" y1="5085" x2="63136" y2="5085"/>
                        <a14:foregroundMark x1="61441" y1="5085" x2="60169" y2="5085"/>
                        <a14:foregroundMark x1="58051" y1="5085" x2="56356" y2="5085"/>
                        <a14:foregroundMark x1="55085" y1="5085" x2="51695" y2="5085"/>
                        <a14:foregroundMark x1="49576" y1="5085" x2="49576" y2="5085"/>
                        <a14:foregroundMark x1="47881" y1="5085" x2="46610" y2="5085"/>
                        <a14:foregroundMark x1="44492" y1="5085" x2="38983" y2="5085"/>
                        <a14:foregroundMark x1="32203" y1="5085" x2="32203" y2="5085"/>
                        <a14:foregroundMark x1="34322" y1="5424" x2="34322" y2="5424"/>
                        <a14:foregroundMark x1="31356" y1="5424" x2="29661" y2="5424"/>
                        <a14:foregroundMark x1="27966" y1="5424" x2="25847" y2="5424"/>
                        <a14:foregroundMark x1="25000" y1="5424" x2="25000" y2="5424"/>
                        <a14:foregroundMark x1="77119" y1="9492" x2="77119" y2="9492"/>
                        <a14:foregroundMark x1="75847" y1="7458" x2="75847" y2="7458"/>
                        <a14:foregroundMark x1="75847" y1="6441" x2="75847" y2="6441"/>
                        <a14:foregroundMark x1="75847" y1="6102" x2="75847" y2="6102"/>
                        <a14:foregroundMark x1="73729" y1="5424" x2="73729" y2="5424"/>
                        <a14:foregroundMark x1="72458" y1="5085" x2="72458" y2="5085"/>
                        <a14:foregroundMark x1="79237" y1="7119" x2="79237" y2="7119"/>
                        <a14:foregroundMark x1="79661" y1="8136" x2="79661" y2="8136"/>
                        <a14:foregroundMark x1="76695" y1="7797" x2="76695" y2="7797"/>
                        <a14:foregroundMark x1="76695" y1="6441" x2="76695" y2="6441"/>
                        <a14:foregroundMark x1="77542" y1="5085" x2="77542" y2="5085"/>
                        <a14:foregroundMark x1="79237" y1="5763" x2="80508" y2="6441"/>
                        <a14:foregroundMark x1="80508" y1="6441" x2="80508" y2="6441"/>
                        <a14:foregroundMark x1="80508" y1="6441" x2="80508" y2="6441"/>
                        <a14:foregroundMark x1="80508" y1="7119" x2="80508" y2="7119"/>
                        <a14:foregroundMark x1="80508" y1="9492" x2="80508" y2="9492"/>
                        <a14:foregroundMark x1="79661" y1="9492" x2="79661" y2="9492"/>
                        <a14:foregroundMark x1="80085" y1="9492" x2="80085" y2="9492"/>
                        <a14:foregroundMark x1="82627" y1="10508" x2="82627" y2="10508"/>
                        <a14:foregroundMark x1="83051" y1="11525" x2="83051" y2="11525"/>
                        <a14:foregroundMark x1="83051" y1="8475" x2="83051" y2="8475"/>
                        <a14:foregroundMark x1="83051" y1="7797" x2="83051" y2="7797"/>
                        <a14:foregroundMark x1="83051" y1="7119" x2="83051" y2="7119"/>
                        <a14:foregroundMark x1="82627" y1="6780" x2="82627" y2="6780"/>
                        <a14:foregroundMark x1="80932" y1="5424" x2="80932" y2="5424"/>
                        <a14:foregroundMark x1="80085" y1="5085" x2="80085" y2="5085"/>
                        <a14:foregroundMark x1="17797" y1="12542" x2="17797" y2="12542"/>
                        <a14:foregroundMark x1="19068" y1="9492" x2="19068" y2="9492"/>
                        <a14:foregroundMark x1="21610" y1="8136" x2="21610" y2="8136"/>
                        <a14:foregroundMark x1="21610" y1="7797" x2="21610" y2="7797"/>
                        <a14:foregroundMark x1="21610" y1="7458" x2="21610" y2="7458"/>
                        <a14:foregroundMark x1="21610" y1="6780" x2="21610" y2="6780"/>
                        <a14:foregroundMark x1="20339" y1="5763" x2="19068" y2="5424"/>
                        <a14:foregroundMark x1="18644" y1="5424" x2="18644" y2="5424"/>
                        <a14:foregroundMark x1="18644" y1="5424" x2="18644" y2="5424"/>
                        <a14:foregroundMark x1="17797" y1="7458" x2="17797" y2="7458"/>
                        <a14:foregroundMark x1="15678" y1="7797" x2="15678" y2="7797"/>
                        <a14:foregroundMark x1="15678" y1="7797" x2="14407" y2="7797"/>
                        <a14:foregroundMark x1="11441" y1="7119" x2="11441" y2="7119"/>
                        <a14:foregroundMark x1="11441" y1="6441" x2="11441" y2="6441"/>
                        <a14:foregroundMark x1="17797" y1="5424" x2="17797" y2="5424"/>
                        <a14:foregroundMark x1="15678" y1="4746" x2="15678" y2="4746"/>
                        <a14:foregroundMark x1="13136" y1="4746" x2="13136" y2="4746"/>
                        <a14:foregroundMark x1="14831" y1="10508" x2="14831" y2="10508"/>
                        <a14:foregroundMark x1="16525" y1="13220" x2="16525" y2="13220"/>
                        <a14:foregroundMark x1="16525" y1="13559" x2="15254" y2="13559"/>
                        <a14:foregroundMark x1="13136" y1="11525" x2="13136" y2="11525"/>
                        <a14:foregroundMark x1="14407" y1="14576" x2="15254" y2="15593"/>
                        <a14:foregroundMark x1="15254" y1="16271" x2="15254" y2="16271"/>
                        <a14:foregroundMark x1="14407" y1="16610" x2="14407" y2="16610"/>
                        <a14:foregroundMark x1="82627" y1="14915" x2="82627" y2="14915"/>
                        <a14:foregroundMark x1="86017" y1="14237" x2="86017" y2="14237"/>
                        <a14:foregroundMark x1="86441" y1="14237" x2="87712" y2="12203"/>
                        <a14:foregroundMark x1="87712" y1="9492" x2="87712" y2="9492"/>
                        <a14:foregroundMark x1="87712" y1="8814" x2="87712" y2="8814"/>
                        <a14:foregroundMark x1="87288" y1="7458" x2="87288" y2="7458"/>
                        <a14:foregroundMark x1="85593" y1="6102" x2="85593" y2="6102"/>
                        <a14:foregroundMark x1="85593" y1="6102" x2="85593" y2="6102"/>
                        <a14:foregroundMark x1="84746" y1="5763" x2="84746" y2="5763"/>
                        <a14:backgroundMark x1="94068" y1="14915" x2="94068" y2="14915"/>
                        <a14:backgroundMark x1="94492" y1="78305" x2="94492" y2="78305"/>
                        <a14:backgroundMark x1="4661" y1="61695" x2="4661" y2="61695"/>
                        <a14:backgroundMark x1="36864" y1="98305" x2="36864" y2="98305"/>
                        <a14:backgroundMark x1="92797" y1="40000" x2="92797" y2="40000"/>
                        <a14:backgroundMark x1="7203" y1="36610" x2="7203" y2="36610"/>
                      </a14:backgroundRemoval>
                    </a14:imgEffect>
                  </a14:imgLayer>
                </a14:imgProps>
              </a:ext>
              <a:ext uri="{28A0092B-C50C-407E-A947-70E740481C1C}">
                <a14:useLocalDpi xmlns:a14="http://schemas.microsoft.com/office/drawing/2010/main" val="0"/>
              </a:ext>
            </a:extLst>
          </a:blip>
          <a:srcRect l="12909" t="4104" r="12204" b="3394"/>
          <a:stretch/>
        </p:blipFill>
        <p:spPr bwMode="auto">
          <a:xfrm>
            <a:off x="1804021" y="2232838"/>
            <a:ext cx="2232000" cy="355430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תוצאת תמונה עבור עמוד קורינתי"/>
          <p:cNvPicPr>
            <a:picLocks noChangeArrowheads="1"/>
          </p:cNvPicPr>
          <p:nvPr/>
        </p:nvPicPr>
        <p:blipFill rotWithShape="1">
          <a:blip r:embed="rId3">
            <a:duotone>
              <a:schemeClr val="bg2">
                <a:shade val="45000"/>
                <a:satMod val="135000"/>
              </a:schemeClr>
              <a:prstClr val="white"/>
            </a:duotone>
            <a:extLst>
              <a:ext uri="{BEBA8EAE-BF5A-486C-A8C5-ECC9F3942E4B}">
                <a14:imgProps xmlns:a14="http://schemas.microsoft.com/office/drawing/2010/main">
                  <a14:imgLayer r:embed="rId4">
                    <a14:imgEffect>
                      <a14:backgroundRemoval t="4746" b="91864" l="11441" r="87712">
                        <a14:foregroundMark x1="52542" y1="26102" x2="52542" y2="26102"/>
                        <a14:foregroundMark x1="51695" y1="92542" x2="51695" y2="92542"/>
                        <a14:foregroundMark x1="52119" y1="14576" x2="52119" y2="14576"/>
                        <a14:foregroundMark x1="53390" y1="7797" x2="53390" y2="7797"/>
                        <a14:foregroundMark x1="77542" y1="12881" x2="77542" y2="12881"/>
                        <a14:foregroundMark x1="80508" y1="16271" x2="81780" y2="16610"/>
                        <a14:foregroundMark x1="21186" y1="14237" x2="21186" y2="14237"/>
                        <a14:foregroundMark x1="19492" y1="21017" x2="19492" y2="21017"/>
                        <a14:foregroundMark x1="45763" y1="94237" x2="45763" y2="94237"/>
                        <a14:foregroundMark x1="56780" y1="94576" x2="56780" y2="94576"/>
                        <a14:foregroundMark x1="53390" y1="95593" x2="53390" y2="95593"/>
                        <a14:foregroundMark x1="43220" y1="94576" x2="43220" y2="94576"/>
                        <a14:foregroundMark x1="59322" y1="96271" x2="59322" y2="96271"/>
                        <a14:foregroundMark x1="63559" y1="96271" x2="63559" y2="96271"/>
                        <a14:foregroundMark x1="47458" y1="95254" x2="47458" y2="95254"/>
                        <a14:foregroundMark x1="42373" y1="95932" x2="42373" y2="95932"/>
                        <a14:foregroundMark x1="39407" y1="96610" x2="39407" y2="96610"/>
                        <a14:foregroundMark x1="38136" y1="96610" x2="38136" y2="96610"/>
                        <a14:foregroundMark x1="36864" y1="96610" x2="36864" y2="96610"/>
                        <a14:foregroundMark x1="35593" y1="96610" x2="35593" y2="96610"/>
                        <a14:foregroundMark x1="36441" y1="6441" x2="36441" y2="6441"/>
                        <a14:foregroundMark x1="27542" y1="6441" x2="27542" y2="6441"/>
                        <a14:foregroundMark x1="32203" y1="6441" x2="32203" y2="6441"/>
                        <a14:foregroundMark x1="30085" y1="6102" x2="30085" y2="6102"/>
                        <a14:foregroundMark x1="32627" y1="5763" x2="32627" y2="5763"/>
                        <a14:foregroundMark x1="36017" y1="5424" x2="36017" y2="5424"/>
                        <a14:foregroundMark x1="38559" y1="5085" x2="38559" y2="5085"/>
                        <a14:foregroundMark x1="41949" y1="5085" x2="41949" y2="5085"/>
                        <a14:foregroundMark x1="42797" y1="5085" x2="42797" y2="5085"/>
                        <a14:foregroundMark x1="44068" y1="5085" x2="44068" y2="5085"/>
                        <a14:foregroundMark x1="72458" y1="5424" x2="72458" y2="5424"/>
                        <a14:foregroundMark x1="72034" y1="5424" x2="68644" y2="5085"/>
                        <a14:foregroundMark x1="66102" y1="5085" x2="66102" y2="5085"/>
                        <a14:foregroundMark x1="64407" y1="5085" x2="63136" y2="5085"/>
                        <a14:foregroundMark x1="61441" y1="5085" x2="60169" y2="5085"/>
                        <a14:foregroundMark x1="58051" y1="5085" x2="56356" y2="5085"/>
                        <a14:foregroundMark x1="55085" y1="5085" x2="51695" y2="5085"/>
                        <a14:foregroundMark x1="49576" y1="5085" x2="49576" y2="5085"/>
                        <a14:foregroundMark x1="47881" y1="5085" x2="46610" y2="5085"/>
                        <a14:foregroundMark x1="44492" y1="5085" x2="38983" y2="5085"/>
                        <a14:foregroundMark x1="32203" y1="5085" x2="32203" y2="5085"/>
                        <a14:foregroundMark x1="34322" y1="5424" x2="34322" y2="5424"/>
                        <a14:foregroundMark x1="31356" y1="5424" x2="29661" y2="5424"/>
                        <a14:foregroundMark x1="27966" y1="5424" x2="25847" y2="5424"/>
                        <a14:foregroundMark x1="25000" y1="5424" x2="25000" y2="5424"/>
                        <a14:foregroundMark x1="77119" y1="9492" x2="77119" y2="9492"/>
                        <a14:foregroundMark x1="75847" y1="7458" x2="75847" y2="7458"/>
                        <a14:foregroundMark x1="75847" y1="6441" x2="75847" y2="6441"/>
                        <a14:foregroundMark x1="75847" y1="6102" x2="75847" y2="6102"/>
                        <a14:foregroundMark x1="73729" y1="5424" x2="73729" y2="5424"/>
                        <a14:foregroundMark x1="72458" y1="5085" x2="72458" y2="5085"/>
                        <a14:foregroundMark x1="79237" y1="7119" x2="79237" y2="7119"/>
                        <a14:foregroundMark x1="79661" y1="8136" x2="79661" y2="8136"/>
                        <a14:foregroundMark x1="76695" y1="7797" x2="76695" y2="7797"/>
                        <a14:foregroundMark x1="76695" y1="6441" x2="76695" y2="6441"/>
                        <a14:foregroundMark x1="77542" y1="5085" x2="77542" y2="5085"/>
                        <a14:foregroundMark x1="79237" y1="5763" x2="80508" y2="6441"/>
                        <a14:foregroundMark x1="80508" y1="6441" x2="80508" y2="6441"/>
                        <a14:foregroundMark x1="80508" y1="6441" x2="80508" y2="6441"/>
                        <a14:foregroundMark x1="80508" y1="7119" x2="80508" y2="7119"/>
                        <a14:foregroundMark x1="80508" y1="9492" x2="80508" y2="9492"/>
                        <a14:foregroundMark x1="79661" y1="9492" x2="79661" y2="9492"/>
                        <a14:foregroundMark x1="80085" y1="9492" x2="80085" y2="9492"/>
                        <a14:foregroundMark x1="82627" y1="10508" x2="82627" y2="10508"/>
                        <a14:foregroundMark x1="83051" y1="11525" x2="83051" y2="11525"/>
                        <a14:foregroundMark x1="83051" y1="8475" x2="83051" y2="8475"/>
                        <a14:foregroundMark x1="83051" y1="7797" x2="83051" y2="7797"/>
                        <a14:foregroundMark x1="83051" y1="7119" x2="83051" y2="7119"/>
                        <a14:foregroundMark x1="82627" y1="6780" x2="82627" y2="6780"/>
                        <a14:foregroundMark x1="80932" y1="5424" x2="80932" y2="5424"/>
                        <a14:foregroundMark x1="80085" y1="5085" x2="80085" y2="5085"/>
                        <a14:foregroundMark x1="17797" y1="12542" x2="17797" y2="12542"/>
                        <a14:foregroundMark x1="19068" y1="9492" x2="19068" y2="9492"/>
                        <a14:foregroundMark x1="21610" y1="8136" x2="21610" y2="8136"/>
                        <a14:foregroundMark x1="21610" y1="7797" x2="21610" y2="7797"/>
                        <a14:foregroundMark x1="21610" y1="7458" x2="21610" y2="7458"/>
                        <a14:foregroundMark x1="21610" y1="6780" x2="21610" y2="6780"/>
                        <a14:foregroundMark x1="20339" y1="5763" x2="19068" y2="5424"/>
                        <a14:foregroundMark x1="18644" y1="5424" x2="18644" y2="5424"/>
                        <a14:foregroundMark x1="18644" y1="5424" x2="18644" y2="5424"/>
                        <a14:foregroundMark x1="17797" y1="7458" x2="17797" y2="7458"/>
                        <a14:foregroundMark x1="15678" y1="7797" x2="15678" y2="7797"/>
                        <a14:foregroundMark x1="15678" y1="7797" x2="14407" y2="7797"/>
                        <a14:foregroundMark x1="11441" y1="7119" x2="11441" y2="7119"/>
                        <a14:foregroundMark x1="11441" y1="6441" x2="11441" y2="6441"/>
                        <a14:foregroundMark x1="17797" y1="5424" x2="17797" y2="5424"/>
                        <a14:foregroundMark x1="15678" y1="4746" x2="15678" y2="4746"/>
                        <a14:foregroundMark x1="13136" y1="4746" x2="13136" y2="4746"/>
                        <a14:foregroundMark x1="14831" y1="10508" x2="14831" y2="10508"/>
                        <a14:foregroundMark x1="16525" y1="13220" x2="16525" y2="13220"/>
                        <a14:foregroundMark x1="16525" y1="13559" x2="15254" y2="13559"/>
                        <a14:foregroundMark x1="13136" y1="11525" x2="13136" y2="11525"/>
                        <a14:foregroundMark x1="14407" y1="14576" x2="15254" y2="15593"/>
                        <a14:foregroundMark x1="15254" y1="16271" x2="15254" y2="16271"/>
                        <a14:foregroundMark x1="14407" y1="16610" x2="14407" y2="16610"/>
                        <a14:foregroundMark x1="82627" y1="14915" x2="82627" y2="14915"/>
                        <a14:foregroundMark x1="86017" y1="14237" x2="86017" y2="14237"/>
                        <a14:foregroundMark x1="86441" y1="14237" x2="87712" y2="12203"/>
                        <a14:foregroundMark x1="87712" y1="9492" x2="87712" y2="9492"/>
                        <a14:foregroundMark x1="87712" y1="8814" x2="87712" y2="8814"/>
                        <a14:foregroundMark x1="87288" y1="7458" x2="87288" y2="7458"/>
                        <a14:foregroundMark x1="85593" y1="6102" x2="85593" y2="6102"/>
                        <a14:foregroundMark x1="85593" y1="6102" x2="85593" y2="6102"/>
                        <a14:foregroundMark x1="84746" y1="5763" x2="84746" y2="5763"/>
                        <a14:backgroundMark x1="94068" y1="14915" x2="94068" y2="14915"/>
                        <a14:backgroundMark x1="94492" y1="78305" x2="94492" y2="78305"/>
                        <a14:backgroundMark x1="4661" y1="61695" x2="4661" y2="61695"/>
                        <a14:backgroundMark x1="36864" y1="98305" x2="36864" y2="98305"/>
                        <a14:backgroundMark x1="92797" y1="40000" x2="92797" y2="40000"/>
                        <a14:backgroundMark x1="7203" y1="36610" x2="7203" y2="36610"/>
                      </a14:backgroundRemoval>
                    </a14:imgEffect>
                  </a14:imgLayer>
                </a14:imgProps>
              </a:ext>
              <a:ext uri="{28A0092B-C50C-407E-A947-70E740481C1C}">
                <a14:useLocalDpi xmlns:a14="http://schemas.microsoft.com/office/drawing/2010/main" val="0"/>
              </a:ext>
            </a:extLst>
          </a:blip>
          <a:srcRect l="12909" t="4104" r="12204" b="3394"/>
          <a:stretch/>
        </p:blipFill>
        <p:spPr bwMode="auto">
          <a:xfrm>
            <a:off x="6622931" y="2232838"/>
            <a:ext cx="1800000" cy="3554302"/>
          </a:xfrm>
          <a:prstGeom prst="rect">
            <a:avLst/>
          </a:prstGeom>
          <a:noFill/>
          <a:extLst>
            <a:ext uri="{909E8E84-426E-40DD-AFC4-6F175D3DCCD1}">
              <a14:hiddenFill xmlns:a14="http://schemas.microsoft.com/office/drawing/2010/main">
                <a:solidFill>
                  <a:srgbClr val="FFFFFF"/>
                </a:solidFill>
              </a14:hiddenFill>
            </a:ext>
          </a:extLst>
        </p:spPr>
      </p:pic>
      <p:sp>
        <p:nvSpPr>
          <p:cNvPr id="23" name="מסגרת 22"/>
          <p:cNvSpPr/>
          <p:nvPr/>
        </p:nvSpPr>
        <p:spPr>
          <a:xfrm>
            <a:off x="1190847" y="808071"/>
            <a:ext cx="9994604" cy="5890441"/>
          </a:xfrm>
          <a:prstGeom prst="frame">
            <a:avLst>
              <a:gd name="adj1" fmla="val 636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schemeClr val="tx1"/>
              </a:solidFill>
            </a:endParaRPr>
          </a:p>
        </p:txBody>
      </p:sp>
      <p:sp>
        <p:nvSpPr>
          <p:cNvPr id="2" name="כותרת 1"/>
          <p:cNvSpPr>
            <a:spLocks noGrp="1"/>
          </p:cNvSpPr>
          <p:nvPr>
            <p:ph type="title" idx="4294967295"/>
          </p:nvPr>
        </p:nvSpPr>
        <p:spPr>
          <a:xfrm rot="21256031">
            <a:off x="-512998" y="117592"/>
            <a:ext cx="3574106" cy="621744"/>
          </a:xfrm>
        </p:spPr>
        <p:txBody>
          <a:bodyPr/>
          <a:lstStyle/>
          <a:p>
            <a:pPr algn="ctr"/>
            <a:r>
              <a:rPr lang="he-IL"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הפנתאון</a:t>
            </a:r>
          </a:p>
        </p:txBody>
      </p:sp>
      <p:pic>
        <p:nvPicPr>
          <p:cNvPr id="1026" name="Picture 2" descr="תוצאת תמונה עבור עמוד קורינתי"/>
          <p:cNvPicPr>
            <a:picLocks noChangeArrowheads="1"/>
          </p:cNvPicPr>
          <p:nvPr/>
        </p:nvPicPr>
        <p:blipFill rotWithShape="1">
          <a:blip r:embed="rId3">
            <a:duotone>
              <a:schemeClr val="bg2">
                <a:shade val="45000"/>
                <a:satMod val="135000"/>
              </a:schemeClr>
              <a:prstClr val="white"/>
            </a:duotone>
            <a:extLst>
              <a:ext uri="{BEBA8EAE-BF5A-486C-A8C5-ECC9F3942E4B}">
                <a14:imgProps xmlns:a14="http://schemas.microsoft.com/office/drawing/2010/main">
                  <a14:imgLayer r:embed="rId4">
                    <a14:imgEffect>
                      <a14:backgroundRemoval t="4746" b="91864" l="11441" r="87712">
                        <a14:foregroundMark x1="52542" y1="26102" x2="52542" y2="26102"/>
                        <a14:foregroundMark x1="51695" y1="92542" x2="51695" y2="92542"/>
                        <a14:foregroundMark x1="52119" y1="14576" x2="52119" y2="14576"/>
                        <a14:foregroundMark x1="53390" y1="7797" x2="53390" y2="7797"/>
                        <a14:foregroundMark x1="77542" y1="12881" x2="77542" y2="12881"/>
                        <a14:foregroundMark x1="80508" y1="16271" x2="81780" y2="16610"/>
                        <a14:foregroundMark x1="21186" y1="14237" x2="21186" y2="14237"/>
                        <a14:foregroundMark x1="19492" y1="21017" x2="19492" y2="21017"/>
                        <a14:foregroundMark x1="45763" y1="94237" x2="45763" y2="94237"/>
                        <a14:foregroundMark x1="56780" y1="94576" x2="56780" y2="94576"/>
                        <a14:foregroundMark x1="53390" y1="95593" x2="53390" y2="95593"/>
                        <a14:foregroundMark x1="43220" y1="94576" x2="43220" y2="94576"/>
                        <a14:foregroundMark x1="59322" y1="96271" x2="59322" y2="96271"/>
                        <a14:foregroundMark x1="63559" y1="96271" x2="63559" y2="96271"/>
                        <a14:foregroundMark x1="47458" y1="95254" x2="47458" y2="95254"/>
                        <a14:foregroundMark x1="42373" y1="95932" x2="42373" y2="95932"/>
                        <a14:foregroundMark x1="39407" y1="96610" x2="39407" y2="96610"/>
                        <a14:foregroundMark x1="38136" y1="96610" x2="38136" y2="96610"/>
                        <a14:foregroundMark x1="36864" y1="96610" x2="36864" y2="96610"/>
                        <a14:foregroundMark x1="35593" y1="96610" x2="35593" y2="96610"/>
                        <a14:foregroundMark x1="36441" y1="6441" x2="36441" y2="6441"/>
                        <a14:foregroundMark x1="27542" y1="6441" x2="27542" y2="6441"/>
                        <a14:foregroundMark x1="32203" y1="6441" x2="32203" y2="6441"/>
                        <a14:foregroundMark x1="30085" y1="6102" x2="30085" y2="6102"/>
                        <a14:foregroundMark x1="32627" y1="5763" x2="32627" y2="5763"/>
                        <a14:foregroundMark x1="36017" y1="5424" x2="36017" y2="5424"/>
                        <a14:foregroundMark x1="38559" y1="5085" x2="38559" y2="5085"/>
                        <a14:foregroundMark x1="41949" y1="5085" x2="41949" y2="5085"/>
                        <a14:foregroundMark x1="42797" y1="5085" x2="42797" y2="5085"/>
                        <a14:foregroundMark x1="44068" y1="5085" x2="44068" y2="5085"/>
                        <a14:foregroundMark x1="72458" y1="5424" x2="72458" y2="5424"/>
                        <a14:foregroundMark x1="72034" y1="5424" x2="68644" y2="5085"/>
                        <a14:foregroundMark x1="66102" y1="5085" x2="66102" y2="5085"/>
                        <a14:foregroundMark x1="64407" y1="5085" x2="63136" y2="5085"/>
                        <a14:foregroundMark x1="61441" y1="5085" x2="60169" y2="5085"/>
                        <a14:foregroundMark x1="58051" y1="5085" x2="56356" y2="5085"/>
                        <a14:foregroundMark x1="55085" y1="5085" x2="51695" y2="5085"/>
                        <a14:foregroundMark x1="49576" y1="5085" x2="49576" y2="5085"/>
                        <a14:foregroundMark x1="47881" y1="5085" x2="46610" y2="5085"/>
                        <a14:foregroundMark x1="44492" y1="5085" x2="38983" y2="5085"/>
                        <a14:foregroundMark x1="32203" y1="5085" x2="32203" y2="5085"/>
                        <a14:foregroundMark x1="34322" y1="5424" x2="34322" y2="5424"/>
                        <a14:foregroundMark x1="31356" y1="5424" x2="29661" y2="5424"/>
                        <a14:foregroundMark x1="27966" y1="5424" x2="25847" y2="5424"/>
                        <a14:foregroundMark x1="25000" y1="5424" x2="25000" y2="5424"/>
                        <a14:foregroundMark x1="77119" y1="9492" x2="77119" y2="9492"/>
                        <a14:foregroundMark x1="75847" y1="7458" x2="75847" y2="7458"/>
                        <a14:foregroundMark x1="75847" y1="6441" x2="75847" y2="6441"/>
                        <a14:foregroundMark x1="75847" y1="6102" x2="75847" y2="6102"/>
                        <a14:foregroundMark x1="73729" y1="5424" x2="73729" y2="5424"/>
                        <a14:foregroundMark x1="72458" y1="5085" x2="72458" y2="5085"/>
                        <a14:foregroundMark x1="79237" y1="7119" x2="79237" y2="7119"/>
                        <a14:foregroundMark x1="79661" y1="8136" x2="79661" y2="8136"/>
                        <a14:foregroundMark x1="76695" y1="7797" x2="76695" y2="7797"/>
                        <a14:foregroundMark x1="76695" y1="6441" x2="76695" y2="6441"/>
                        <a14:foregroundMark x1="77542" y1="5085" x2="77542" y2="5085"/>
                        <a14:foregroundMark x1="79237" y1="5763" x2="80508" y2="6441"/>
                        <a14:foregroundMark x1="80508" y1="6441" x2="80508" y2="6441"/>
                        <a14:foregroundMark x1="80508" y1="6441" x2="80508" y2="6441"/>
                        <a14:foregroundMark x1="80508" y1="7119" x2="80508" y2="7119"/>
                        <a14:foregroundMark x1="80508" y1="9492" x2="80508" y2="9492"/>
                        <a14:foregroundMark x1="79661" y1="9492" x2="79661" y2="9492"/>
                        <a14:foregroundMark x1="80085" y1="9492" x2="80085" y2="9492"/>
                        <a14:foregroundMark x1="82627" y1="10508" x2="82627" y2="10508"/>
                        <a14:foregroundMark x1="83051" y1="11525" x2="83051" y2="11525"/>
                        <a14:foregroundMark x1="83051" y1="8475" x2="83051" y2="8475"/>
                        <a14:foregroundMark x1="83051" y1="7797" x2="83051" y2="7797"/>
                        <a14:foregroundMark x1="83051" y1="7119" x2="83051" y2="7119"/>
                        <a14:foregroundMark x1="82627" y1="6780" x2="82627" y2="6780"/>
                        <a14:foregroundMark x1="80932" y1="5424" x2="80932" y2="5424"/>
                        <a14:foregroundMark x1="80085" y1="5085" x2="80085" y2="5085"/>
                        <a14:foregroundMark x1="17797" y1="12542" x2="17797" y2="12542"/>
                        <a14:foregroundMark x1="19068" y1="9492" x2="19068" y2="9492"/>
                        <a14:foregroundMark x1="21610" y1="8136" x2="21610" y2="8136"/>
                        <a14:foregroundMark x1="21610" y1="7797" x2="21610" y2="7797"/>
                        <a14:foregroundMark x1="21610" y1="7458" x2="21610" y2="7458"/>
                        <a14:foregroundMark x1="21610" y1="6780" x2="21610" y2="6780"/>
                        <a14:foregroundMark x1="20339" y1="5763" x2="19068" y2="5424"/>
                        <a14:foregroundMark x1="18644" y1="5424" x2="18644" y2="5424"/>
                        <a14:foregroundMark x1="18644" y1="5424" x2="18644" y2="5424"/>
                        <a14:foregroundMark x1="17797" y1="7458" x2="17797" y2="7458"/>
                        <a14:foregroundMark x1="15678" y1="7797" x2="15678" y2="7797"/>
                        <a14:foregroundMark x1="15678" y1="7797" x2="14407" y2="7797"/>
                        <a14:foregroundMark x1="11441" y1="7119" x2="11441" y2="7119"/>
                        <a14:foregroundMark x1="11441" y1="6441" x2="11441" y2="6441"/>
                        <a14:foregroundMark x1="17797" y1="5424" x2="17797" y2="5424"/>
                        <a14:foregroundMark x1="15678" y1="4746" x2="15678" y2="4746"/>
                        <a14:foregroundMark x1="13136" y1="4746" x2="13136" y2="4746"/>
                        <a14:foregroundMark x1="14831" y1="10508" x2="14831" y2="10508"/>
                        <a14:foregroundMark x1="16525" y1="13220" x2="16525" y2="13220"/>
                        <a14:foregroundMark x1="16525" y1="13559" x2="15254" y2="13559"/>
                        <a14:foregroundMark x1="13136" y1="11525" x2="13136" y2="11525"/>
                        <a14:foregroundMark x1="14407" y1="14576" x2="15254" y2="15593"/>
                        <a14:foregroundMark x1="15254" y1="16271" x2="15254" y2="16271"/>
                        <a14:foregroundMark x1="14407" y1="16610" x2="14407" y2="16610"/>
                        <a14:foregroundMark x1="82627" y1="14915" x2="82627" y2="14915"/>
                        <a14:foregroundMark x1="86017" y1="14237" x2="86017" y2="14237"/>
                        <a14:foregroundMark x1="86441" y1="14237" x2="87712" y2="12203"/>
                        <a14:foregroundMark x1="87712" y1="9492" x2="87712" y2="9492"/>
                        <a14:foregroundMark x1="87712" y1="8814" x2="87712" y2="8814"/>
                        <a14:foregroundMark x1="87288" y1="7458" x2="87288" y2="7458"/>
                        <a14:foregroundMark x1="85593" y1="6102" x2="85593" y2="6102"/>
                        <a14:foregroundMark x1="85593" y1="6102" x2="85593" y2="6102"/>
                        <a14:foregroundMark x1="84746" y1="5763" x2="84746" y2="5763"/>
                        <a14:backgroundMark x1="94068" y1="14915" x2="94068" y2="14915"/>
                        <a14:backgroundMark x1="94492" y1="78305" x2="94492" y2="78305"/>
                        <a14:backgroundMark x1="4661" y1="61695" x2="4661" y2="61695"/>
                        <a14:backgroundMark x1="36864" y1="98305" x2="36864" y2="98305"/>
                        <a14:backgroundMark x1="92797" y1="40000" x2="92797" y2="40000"/>
                        <a14:backgroundMark x1="7203" y1="36610" x2="7203" y2="36610"/>
                      </a14:backgroundRemoval>
                    </a14:imgEffect>
                  </a14:imgLayer>
                </a14:imgProps>
              </a:ext>
              <a:ext uri="{28A0092B-C50C-407E-A947-70E740481C1C}">
                <a14:useLocalDpi xmlns:a14="http://schemas.microsoft.com/office/drawing/2010/main" val="0"/>
              </a:ext>
            </a:extLst>
          </a:blip>
          <a:srcRect l="12909" t="4104" r="12204" b="3394"/>
          <a:stretch/>
        </p:blipFill>
        <p:spPr bwMode="auto">
          <a:xfrm>
            <a:off x="8399726" y="2232839"/>
            <a:ext cx="1800000" cy="3554302"/>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rot="16200000">
            <a:off x="8436937" y="4117932"/>
            <a:ext cx="1733107" cy="584775"/>
          </a:xfrm>
          <a:prstGeom prst="rect">
            <a:avLst/>
          </a:prstGeom>
          <a:noFill/>
          <a:effectLst>
            <a:outerShdw blurRad="50800" dist="38100" dir="2700000" algn="tl" rotWithShape="0">
              <a:prstClr val="black">
                <a:alpha val="40000"/>
              </a:prstClr>
            </a:outerShdw>
          </a:effectLst>
        </p:spPr>
        <p:txBody>
          <a:bodyPr wrap="square" rtlCol="1">
            <a:spAutoFit/>
          </a:bodyPr>
          <a:lstStyle/>
          <a:p>
            <a:pPr algn="ctr"/>
            <a:r>
              <a:rPr lang="he-IL" sz="3200" dirty="0">
                <a:solidFill>
                  <a:schemeClr val="accent2"/>
                </a:solidFill>
                <a:latin typeface="Guttman Yad-Brush" panose="02010401010101010101" pitchFamily="2" charset="-79"/>
                <a:ea typeface="Tahoma" panose="020B0604030504040204" pitchFamily="34" charset="0"/>
                <a:cs typeface="Guttman Yad-Brush" panose="02010401010101010101" pitchFamily="2" charset="-79"/>
              </a:rPr>
              <a:t>כלכלי</a:t>
            </a:r>
          </a:p>
        </p:txBody>
      </p:sp>
      <p:sp>
        <p:nvSpPr>
          <p:cNvPr id="14" name="TextBox 13"/>
          <p:cNvSpPr txBox="1"/>
          <p:nvPr/>
        </p:nvSpPr>
        <p:spPr>
          <a:xfrm rot="16200000">
            <a:off x="6649509" y="4117932"/>
            <a:ext cx="1733107" cy="584775"/>
          </a:xfrm>
          <a:prstGeom prst="rect">
            <a:avLst/>
          </a:prstGeom>
          <a:noFill/>
          <a:effectLst>
            <a:outerShdw blurRad="50800" dist="38100" dir="2700000" algn="tl" rotWithShape="0">
              <a:prstClr val="black">
                <a:alpha val="40000"/>
              </a:prstClr>
            </a:outerShdw>
          </a:effectLst>
        </p:spPr>
        <p:txBody>
          <a:bodyPr wrap="square" rtlCol="1">
            <a:spAutoFit/>
          </a:bodyPr>
          <a:lstStyle/>
          <a:p>
            <a:pPr algn="ctr"/>
            <a:r>
              <a:rPr lang="he-IL" sz="3200" dirty="0">
                <a:solidFill>
                  <a:schemeClr val="accent2"/>
                </a:solidFill>
                <a:latin typeface="Guttman Yad-Brush" panose="02010401010101010101" pitchFamily="2" charset="-79"/>
                <a:ea typeface="Tahoma" panose="020B0604030504040204" pitchFamily="34" charset="0"/>
                <a:cs typeface="Guttman Yad-Brush" panose="02010401010101010101" pitchFamily="2" charset="-79"/>
              </a:rPr>
              <a:t>חברתי</a:t>
            </a:r>
          </a:p>
        </p:txBody>
      </p:sp>
      <p:pic>
        <p:nvPicPr>
          <p:cNvPr id="15" name="Picture 2" descr="תוצאת תמונה עבור עמוד קורינתי"/>
          <p:cNvPicPr>
            <a:picLocks noChangeArrowheads="1"/>
          </p:cNvPicPr>
          <p:nvPr/>
        </p:nvPicPr>
        <p:blipFill rotWithShape="1">
          <a:blip r:embed="rId3">
            <a:duotone>
              <a:schemeClr val="bg2">
                <a:shade val="45000"/>
                <a:satMod val="135000"/>
              </a:schemeClr>
              <a:prstClr val="white"/>
            </a:duotone>
            <a:extLst>
              <a:ext uri="{BEBA8EAE-BF5A-486C-A8C5-ECC9F3942E4B}">
                <a14:imgProps xmlns:a14="http://schemas.microsoft.com/office/drawing/2010/main">
                  <a14:imgLayer r:embed="rId4">
                    <a14:imgEffect>
                      <a14:backgroundRemoval t="4746" b="91864" l="11441" r="87712">
                        <a14:foregroundMark x1="52542" y1="26102" x2="52542" y2="26102"/>
                        <a14:foregroundMark x1="51695" y1="92542" x2="51695" y2="92542"/>
                        <a14:foregroundMark x1="52119" y1="14576" x2="52119" y2="14576"/>
                        <a14:foregroundMark x1="53390" y1="7797" x2="53390" y2="7797"/>
                        <a14:foregroundMark x1="77542" y1="12881" x2="77542" y2="12881"/>
                        <a14:foregroundMark x1="80508" y1="16271" x2="81780" y2="16610"/>
                        <a14:foregroundMark x1="21186" y1="14237" x2="21186" y2="14237"/>
                        <a14:foregroundMark x1="19492" y1="21017" x2="19492" y2="21017"/>
                        <a14:foregroundMark x1="45763" y1="94237" x2="45763" y2="94237"/>
                        <a14:foregroundMark x1="56780" y1="94576" x2="56780" y2="94576"/>
                        <a14:foregroundMark x1="53390" y1="95593" x2="53390" y2="95593"/>
                        <a14:foregroundMark x1="43220" y1="94576" x2="43220" y2="94576"/>
                        <a14:foregroundMark x1="59322" y1="96271" x2="59322" y2="96271"/>
                        <a14:foregroundMark x1="63559" y1="96271" x2="63559" y2="96271"/>
                        <a14:foregroundMark x1="47458" y1="95254" x2="47458" y2="95254"/>
                        <a14:foregroundMark x1="42373" y1="95932" x2="42373" y2="95932"/>
                        <a14:foregroundMark x1="39407" y1="96610" x2="39407" y2="96610"/>
                        <a14:foregroundMark x1="38136" y1="96610" x2="38136" y2="96610"/>
                        <a14:foregroundMark x1="36864" y1="96610" x2="36864" y2="96610"/>
                        <a14:foregroundMark x1="35593" y1="96610" x2="35593" y2="96610"/>
                        <a14:foregroundMark x1="36441" y1="6441" x2="36441" y2="6441"/>
                        <a14:foregroundMark x1="27542" y1="6441" x2="27542" y2="6441"/>
                        <a14:foregroundMark x1="32203" y1="6441" x2="32203" y2="6441"/>
                        <a14:foregroundMark x1="30085" y1="6102" x2="30085" y2="6102"/>
                        <a14:foregroundMark x1="32627" y1="5763" x2="32627" y2="5763"/>
                        <a14:foregroundMark x1="36017" y1="5424" x2="36017" y2="5424"/>
                        <a14:foregroundMark x1="38559" y1="5085" x2="38559" y2="5085"/>
                        <a14:foregroundMark x1="41949" y1="5085" x2="41949" y2="5085"/>
                        <a14:foregroundMark x1="42797" y1="5085" x2="42797" y2="5085"/>
                        <a14:foregroundMark x1="44068" y1="5085" x2="44068" y2="5085"/>
                        <a14:foregroundMark x1="72458" y1="5424" x2="72458" y2="5424"/>
                        <a14:foregroundMark x1="72034" y1="5424" x2="68644" y2="5085"/>
                        <a14:foregroundMark x1="66102" y1="5085" x2="66102" y2="5085"/>
                        <a14:foregroundMark x1="64407" y1="5085" x2="63136" y2="5085"/>
                        <a14:foregroundMark x1="61441" y1="5085" x2="60169" y2="5085"/>
                        <a14:foregroundMark x1="58051" y1="5085" x2="56356" y2="5085"/>
                        <a14:foregroundMark x1="55085" y1="5085" x2="51695" y2="5085"/>
                        <a14:foregroundMark x1="49576" y1="5085" x2="49576" y2="5085"/>
                        <a14:foregroundMark x1="47881" y1="5085" x2="46610" y2="5085"/>
                        <a14:foregroundMark x1="44492" y1="5085" x2="38983" y2="5085"/>
                        <a14:foregroundMark x1="32203" y1="5085" x2="32203" y2="5085"/>
                        <a14:foregroundMark x1="34322" y1="5424" x2="34322" y2="5424"/>
                        <a14:foregroundMark x1="31356" y1="5424" x2="29661" y2="5424"/>
                        <a14:foregroundMark x1="27966" y1="5424" x2="25847" y2="5424"/>
                        <a14:foregroundMark x1="25000" y1="5424" x2="25000" y2="5424"/>
                        <a14:foregroundMark x1="77119" y1="9492" x2="77119" y2="9492"/>
                        <a14:foregroundMark x1="75847" y1="7458" x2="75847" y2="7458"/>
                        <a14:foregroundMark x1="75847" y1="6441" x2="75847" y2="6441"/>
                        <a14:foregroundMark x1="75847" y1="6102" x2="75847" y2="6102"/>
                        <a14:foregroundMark x1="73729" y1="5424" x2="73729" y2="5424"/>
                        <a14:foregroundMark x1="72458" y1="5085" x2="72458" y2="5085"/>
                        <a14:foregroundMark x1="79237" y1="7119" x2="79237" y2="7119"/>
                        <a14:foregroundMark x1="79661" y1="8136" x2="79661" y2="8136"/>
                        <a14:foregroundMark x1="76695" y1="7797" x2="76695" y2="7797"/>
                        <a14:foregroundMark x1="76695" y1="6441" x2="76695" y2="6441"/>
                        <a14:foregroundMark x1="77542" y1="5085" x2="77542" y2="5085"/>
                        <a14:foregroundMark x1="79237" y1="5763" x2="80508" y2="6441"/>
                        <a14:foregroundMark x1="80508" y1="6441" x2="80508" y2="6441"/>
                        <a14:foregroundMark x1="80508" y1="6441" x2="80508" y2="6441"/>
                        <a14:foregroundMark x1="80508" y1="7119" x2="80508" y2="7119"/>
                        <a14:foregroundMark x1="80508" y1="9492" x2="80508" y2="9492"/>
                        <a14:foregroundMark x1="79661" y1="9492" x2="79661" y2="9492"/>
                        <a14:foregroundMark x1="80085" y1="9492" x2="80085" y2="9492"/>
                        <a14:foregroundMark x1="82627" y1="10508" x2="82627" y2="10508"/>
                        <a14:foregroundMark x1="83051" y1="11525" x2="83051" y2="11525"/>
                        <a14:foregroundMark x1="83051" y1="8475" x2="83051" y2="8475"/>
                        <a14:foregroundMark x1="83051" y1="7797" x2="83051" y2="7797"/>
                        <a14:foregroundMark x1="83051" y1="7119" x2="83051" y2="7119"/>
                        <a14:foregroundMark x1="82627" y1="6780" x2="82627" y2="6780"/>
                        <a14:foregroundMark x1="80932" y1="5424" x2="80932" y2="5424"/>
                        <a14:foregroundMark x1="80085" y1="5085" x2="80085" y2="5085"/>
                        <a14:foregroundMark x1="17797" y1="12542" x2="17797" y2="12542"/>
                        <a14:foregroundMark x1="19068" y1="9492" x2="19068" y2="9492"/>
                        <a14:foregroundMark x1="21610" y1="8136" x2="21610" y2="8136"/>
                        <a14:foregroundMark x1="21610" y1="7797" x2="21610" y2="7797"/>
                        <a14:foregroundMark x1="21610" y1="7458" x2="21610" y2="7458"/>
                        <a14:foregroundMark x1="21610" y1="6780" x2="21610" y2="6780"/>
                        <a14:foregroundMark x1="20339" y1="5763" x2="19068" y2="5424"/>
                        <a14:foregroundMark x1="18644" y1="5424" x2="18644" y2="5424"/>
                        <a14:foregroundMark x1="18644" y1="5424" x2="18644" y2="5424"/>
                        <a14:foregroundMark x1="17797" y1="7458" x2="17797" y2="7458"/>
                        <a14:foregroundMark x1="15678" y1="7797" x2="15678" y2="7797"/>
                        <a14:foregroundMark x1="15678" y1="7797" x2="14407" y2="7797"/>
                        <a14:foregroundMark x1="11441" y1="7119" x2="11441" y2="7119"/>
                        <a14:foregroundMark x1="11441" y1="6441" x2="11441" y2="6441"/>
                        <a14:foregroundMark x1="17797" y1="5424" x2="17797" y2="5424"/>
                        <a14:foregroundMark x1="15678" y1="4746" x2="15678" y2="4746"/>
                        <a14:foregroundMark x1="13136" y1="4746" x2="13136" y2="4746"/>
                        <a14:foregroundMark x1="14831" y1="10508" x2="14831" y2="10508"/>
                        <a14:foregroundMark x1="16525" y1="13220" x2="16525" y2="13220"/>
                        <a14:foregroundMark x1="16525" y1="13559" x2="15254" y2="13559"/>
                        <a14:foregroundMark x1="13136" y1="11525" x2="13136" y2="11525"/>
                        <a14:foregroundMark x1="14407" y1="14576" x2="15254" y2="15593"/>
                        <a14:foregroundMark x1="15254" y1="16271" x2="15254" y2="16271"/>
                        <a14:foregroundMark x1="14407" y1="16610" x2="14407" y2="16610"/>
                        <a14:foregroundMark x1="82627" y1="14915" x2="82627" y2="14915"/>
                        <a14:foregroundMark x1="86017" y1="14237" x2="86017" y2="14237"/>
                        <a14:foregroundMark x1="86441" y1="14237" x2="87712" y2="12203"/>
                        <a14:foregroundMark x1="87712" y1="9492" x2="87712" y2="9492"/>
                        <a14:foregroundMark x1="87712" y1="8814" x2="87712" y2="8814"/>
                        <a14:foregroundMark x1="87288" y1="7458" x2="87288" y2="7458"/>
                        <a14:foregroundMark x1="85593" y1="6102" x2="85593" y2="6102"/>
                        <a14:foregroundMark x1="85593" y1="6102" x2="85593" y2="6102"/>
                        <a14:foregroundMark x1="84746" y1="5763" x2="84746" y2="5763"/>
                        <a14:backgroundMark x1="94068" y1="14915" x2="94068" y2="14915"/>
                        <a14:backgroundMark x1="94492" y1="78305" x2="94492" y2="78305"/>
                        <a14:backgroundMark x1="4661" y1="61695" x2="4661" y2="61695"/>
                        <a14:backgroundMark x1="36864" y1="98305" x2="36864" y2="98305"/>
                        <a14:backgroundMark x1="92797" y1="40000" x2="92797" y2="40000"/>
                        <a14:backgroundMark x1="7203" y1="36610" x2="7203" y2="36610"/>
                      </a14:backgroundRemoval>
                    </a14:imgEffect>
                  </a14:imgLayer>
                </a14:imgProps>
              </a:ext>
              <a:ext uri="{28A0092B-C50C-407E-A947-70E740481C1C}">
                <a14:useLocalDpi xmlns:a14="http://schemas.microsoft.com/office/drawing/2010/main" val="0"/>
              </a:ext>
            </a:extLst>
          </a:blip>
          <a:srcRect l="12909" t="4104" r="12204" b="3394"/>
          <a:stretch/>
        </p:blipFill>
        <p:spPr bwMode="auto">
          <a:xfrm>
            <a:off x="3644619" y="2232839"/>
            <a:ext cx="2232000" cy="3554302"/>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rot="16200000">
            <a:off x="3873225" y="3871711"/>
            <a:ext cx="1733107" cy="1077218"/>
          </a:xfrm>
          <a:prstGeom prst="rect">
            <a:avLst/>
          </a:prstGeom>
          <a:noFill/>
          <a:effectLst>
            <a:outerShdw blurRad="50800" dist="38100" dir="2700000" algn="tl" rotWithShape="0">
              <a:prstClr val="black">
                <a:alpha val="40000"/>
              </a:prstClr>
            </a:outerShdw>
          </a:effectLst>
        </p:spPr>
        <p:txBody>
          <a:bodyPr wrap="square" rtlCol="1">
            <a:spAutoFit/>
          </a:bodyPr>
          <a:lstStyle/>
          <a:p>
            <a:pPr algn="ctr"/>
            <a:r>
              <a:rPr lang="he-IL" sz="3200" dirty="0">
                <a:solidFill>
                  <a:schemeClr val="accent2"/>
                </a:solidFill>
                <a:latin typeface="Guttman Yad-Brush" panose="02010401010101010101" pitchFamily="2" charset="-79"/>
                <a:ea typeface="Tahoma" panose="020B0604030504040204" pitchFamily="34" charset="0"/>
                <a:cs typeface="Guttman Yad-Brush" panose="02010401010101010101" pitchFamily="2" charset="-79"/>
              </a:rPr>
              <a:t>הגנה לאומית</a:t>
            </a:r>
          </a:p>
        </p:txBody>
      </p:sp>
      <p:sp>
        <p:nvSpPr>
          <p:cNvPr id="18" name="TextBox 17"/>
          <p:cNvSpPr txBox="1"/>
          <p:nvPr/>
        </p:nvSpPr>
        <p:spPr>
          <a:xfrm rot="16200000">
            <a:off x="1876446" y="4045932"/>
            <a:ext cx="2088000" cy="584775"/>
          </a:xfrm>
          <a:prstGeom prst="rect">
            <a:avLst/>
          </a:prstGeom>
          <a:noFill/>
          <a:effectLst>
            <a:outerShdw blurRad="50800" dist="38100" dir="2700000" algn="tl" rotWithShape="0">
              <a:prstClr val="black">
                <a:alpha val="40000"/>
              </a:prstClr>
            </a:outerShdw>
          </a:effectLst>
        </p:spPr>
        <p:txBody>
          <a:bodyPr wrap="square" rtlCol="1" anchor="ctr">
            <a:spAutoFit/>
          </a:bodyPr>
          <a:lstStyle/>
          <a:p>
            <a:pPr algn="ctr"/>
            <a:r>
              <a:rPr lang="he-IL" sz="3200" dirty="0">
                <a:solidFill>
                  <a:schemeClr val="accent2"/>
                </a:solidFill>
                <a:latin typeface="Guttman Yad-Brush" panose="02010401010101010101" pitchFamily="2" charset="-79"/>
                <a:ea typeface="Tahoma" panose="020B0604030504040204" pitchFamily="34" charset="0"/>
                <a:cs typeface="Guttman Yad-Brush" panose="02010401010101010101" pitchFamily="2" charset="-79"/>
              </a:rPr>
              <a:t>מדיני</a:t>
            </a:r>
            <a:endParaRPr lang="he-IL" sz="2000" dirty="0">
              <a:solidFill>
                <a:schemeClr val="accent2"/>
              </a:solidFill>
              <a:latin typeface="Guttman Yad-Brush" panose="02010401010101010101" pitchFamily="2" charset="-79"/>
              <a:ea typeface="Tahoma" panose="020B0604030504040204" pitchFamily="34" charset="0"/>
              <a:cs typeface="Guttman Yad-Brush" panose="02010401010101010101" pitchFamily="2" charset="-79"/>
            </a:endParaRPr>
          </a:p>
        </p:txBody>
      </p:sp>
      <p:sp>
        <p:nvSpPr>
          <p:cNvPr id="20" name="TextBox 19"/>
          <p:cNvSpPr txBox="1"/>
          <p:nvPr/>
        </p:nvSpPr>
        <p:spPr>
          <a:xfrm>
            <a:off x="2053394" y="5686781"/>
            <a:ext cx="8172051" cy="523220"/>
          </a:xfrm>
          <a:prstGeom prst="rect">
            <a:avLst/>
          </a:prstGeom>
          <a:noFill/>
        </p:spPr>
        <p:txBody>
          <a:bodyPr wrap="square" rtlCol="1">
            <a:spAutoFit/>
          </a:bodyPr>
          <a:lstStyle/>
          <a:p>
            <a:pPr algn="ctr"/>
            <a:r>
              <a:rPr lang="he-IL" sz="2800" dirty="0">
                <a:solidFill>
                  <a:schemeClr val="accent1">
                    <a:lumMod val="75000"/>
                  </a:schemeClr>
                </a:solidFill>
                <a:latin typeface="Guttman Yad-Brush" panose="02010401010101010101" pitchFamily="2" charset="-79"/>
                <a:ea typeface="Tahoma" panose="020B0604030504040204" pitchFamily="34" charset="0"/>
                <a:cs typeface="Guttman Yad-Brush" panose="02010401010101010101" pitchFamily="2" charset="-79"/>
              </a:rPr>
              <a:t>גרעין לאומי- ערכי</a:t>
            </a:r>
          </a:p>
        </p:txBody>
      </p:sp>
      <p:sp>
        <p:nvSpPr>
          <p:cNvPr id="27" name="TextBox 26"/>
          <p:cNvSpPr txBox="1"/>
          <p:nvPr/>
        </p:nvSpPr>
        <p:spPr>
          <a:xfrm>
            <a:off x="2445489" y="772857"/>
            <a:ext cx="7374809" cy="461665"/>
          </a:xfrm>
          <a:prstGeom prst="rect">
            <a:avLst/>
          </a:prstGeom>
          <a:noFill/>
        </p:spPr>
        <p:txBody>
          <a:bodyPr wrap="square" rtlCol="1">
            <a:spAutoFit/>
          </a:bodyPr>
          <a:lstStyle/>
          <a:p>
            <a:pPr algn="ctr"/>
            <a:r>
              <a:rPr lang="he-IL" sz="2400" dirty="0">
                <a:effectLst>
                  <a:outerShdw blurRad="38100" dist="38100" dir="2700000" algn="tl">
                    <a:srgbClr val="000000">
                      <a:alpha val="43137"/>
                    </a:srgbClr>
                  </a:outerShdw>
                </a:effectLst>
                <a:latin typeface="David" panose="020E0502060401010101" pitchFamily="34" charset="-79"/>
                <a:ea typeface="Tahoma" panose="020B0604030504040204" pitchFamily="34" charset="0"/>
                <a:cs typeface="David" panose="020E0502060401010101" pitchFamily="34" charset="-79"/>
              </a:rPr>
              <a:t>אסטרטג של ביטחון לאומי ובעל תחושת אחריות לאומית</a:t>
            </a:r>
          </a:p>
        </p:txBody>
      </p:sp>
      <p:sp>
        <p:nvSpPr>
          <p:cNvPr id="28" name="TextBox 27"/>
          <p:cNvSpPr txBox="1"/>
          <p:nvPr/>
        </p:nvSpPr>
        <p:spPr>
          <a:xfrm>
            <a:off x="2309352" y="6288279"/>
            <a:ext cx="7668000" cy="461665"/>
          </a:xfrm>
          <a:prstGeom prst="rect">
            <a:avLst/>
          </a:prstGeom>
          <a:noFill/>
        </p:spPr>
        <p:txBody>
          <a:bodyPr wrap="square" rtlCol="1">
            <a:spAutoFit/>
          </a:bodyPr>
          <a:lstStyle/>
          <a:p>
            <a:pPr algn="ctr"/>
            <a:r>
              <a:rPr lang="he-IL" sz="2400" dirty="0">
                <a:effectLst>
                  <a:outerShdw blurRad="38100" dist="38100" dir="2700000" algn="tl">
                    <a:srgbClr val="000000">
                      <a:alpha val="43137"/>
                    </a:srgbClr>
                  </a:outerShdw>
                </a:effectLst>
                <a:latin typeface="David" panose="020E0502060401010101" pitchFamily="34" charset="-79"/>
                <a:ea typeface="Tahoma" panose="020B0604030504040204" pitchFamily="34" charset="0"/>
                <a:cs typeface="David" panose="020E0502060401010101" pitchFamily="34" charset="-79"/>
              </a:rPr>
              <a:t>פיתוח שדרת הדרג הבכיר של מערכות הממשל והביטחון בישראל</a:t>
            </a:r>
          </a:p>
        </p:txBody>
      </p:sp>
      <p:sp>
        <p:nvSpPr>
          <p:cNvPr id="29" name="TextBox 28"/>
          <p:cNvSpPr txBox="1"/>
          <p:nvPr/>
        </p:nvSpPr>
        <p:spPr>
          <a:xfrm rot="16200000">
            <a:off x="-788575" y="3522459"/>
            <a:ext cx="4304091" cy="461665"/>
          </a:xfrm>
          <a:prstGeom prst="rect">
            <a:avLst/>
          </a:prstGeom>
          <a:noFill/>
        </p:spPr>
        <p:txBody>
          <a:bodyPr wrap="square" rtlCol="1">
            <a:spAutoFit/>
          </a:bodyPr>
          <a:lstStyle/>
          <a:p>
            <a:pPr algn="ctr"/>
            <a:r>
              <a:rPr lang="he-IL" sz="2400" dirty="0">
                <a:effectLst>
                  <a:outerShdw blurRad="38100" dist="38100" dir="2700000" algn="tl">
                    <a:srgbClr val="000000">
                      <a:alpha val="43137"/>
                    </a:srgbClr>
                  </a:outerShdw>
                </a:effectLst>
                <a:latin typeface="David" panose="020E0502060401010101" pitchFamily="34" charset="-79"/>
                <a:ea typeface="Tahoma" panose="020B0604030504040204" pitchFamily="34" charset="0"/>
                <a:cs typeface="David" panose="020E0502060401010101" pitchFamily="34" charset="-79"/>
              </a:rPr>
              <a:t>מסע חקר אישי</a:t>
            </a:r>
          </a:p>
        </p:txBody>
      </p:sp>
      <p:sp>
        <p:nvSpPr>
          <p:cNvPr id="30" name="TextBox 29"/>
          <p:cNvSpPr txBox="1"/>
          <p:nvPr/>
        </p:nvSpPr>
        <p:spPr>
          <a:xfrm rot="5400000">
            <a:off x="8848097" y="3674859"/>
            <a:ext cx="4304091" cy="461665"/>
          </a:xfrm>
          <a:prstGeom prst="rect">
            <a:avLst/>
          </a:prstGeom>
          <a:noFill/>
        </p:spPr>
        <p:txBody>
          <a:bodyPr wrap="square" rtlCol="1">
            <a:spAutoFit/>
          </a:bodyPr>
          <a:lstStyle/>
          <a:p>
            <a:pPr algn="ctr"/>
            <a:r>
              <a:rPr lang="he-IL" sz="2400" dirty="0">
                <a:effectLst>
                  <a:outerShdw blurRad="38100" dist="38100" dir="2700000" algn="tl">
                    <a:srgbClr val="000000">
                      <a:alpha val="43137"/>
                    </a:srgbClr>
                  </a:outerShdw>
                </a:effectLst>
                <a:latin typeface="David" panose="020E0502060401010101" pitchFamily="34" charset="-79"/>
                <a:ea typeface="Tahoma" panose="020B0604030504040204" pitchFamily="34" charset="0"/>
                <a:cs typeface="David" panose="020E0502060401010101" pitchFamily="34" charset="-79"/>
              </a:rPr>
              <a:t>צרכי  ביטחון לאומי משתנים</a:t>
            </a:r>
          </a:p>
        </p:txBody>
      </p:sp>
      <p:sp>
        <p:nvSpPr>
          <p:cNvPr id="19" name="משולש שווה-שוקיים 18"/>
          <p:cNvSpPr/>
          <p:nvPr/>
        </p:nvSpPr>
        <p:spPr>
          <a:xfrm>
            <a:off x="2371060" y="1063263"/>
            <a:ext cx="7538483" cy="1319684"/>
          </a:xfrm>
          <a:prstGeom prst="triangle">
            <a:avLst/>
          </a:prstGeom>
          <a:solidFill>
            <a:schemeClr val="bg1">
              <a:lumMod val="65000"/>
            </a:schemeClr>
          </a:solidFill>
          <a:scene3d>
            <a:camera prst="perspectiveRelaxedModerately"/>
            <a:lightRig rig="threePt" dir="t"/>
          </a:scene3d>
        </p:spPr>
        <p:style>
          <a:lnRef idx="0">
            <a:schemeClr val="accent3"/>
          </a:lnRef>
          <a:fillRef idx="3">
            <a:schemeClr val="accent3"/>
          </a:fillRef>
          <a:effectRef idx="3">
            <a:schemeClr val="accent3"/>
          </a:effectRef>
          <a:fontRef idx="minor">
            <a:schemeClr val="lt1"/>
          </a:fontRef>
        </p:style>
        <p:txBody>
          <a:bodyPr rtlCol="1" anchor="ctr"/>
          <a:lstStyle/>
          <a:p>
            <a:pPr algn="ctr"/>
            <a:endParaRPr lang="he-IL" dirty="0"/>
          </a:p>
        </p:txBody>
      </p:sp>
      <p:sp>
        <p:nvSpPr>
          <p:cNvPr id="22" name="TextBox 21"/>
          <p:cNvSpPr txBox="1"/>
          <p:nvPr/>
        </p:nvSpPr>
        <p:spPr>
          <a:xfrm>
            <a:off x="2413604" y="1628673"/>
            <a:ext cx="7442790" cy="523220"/>
          </a:xfrm>
          <a:prstGeom prst="rect">
            <a:avLst/>
          </a:prstGeom>
          <a:noFill/>
        </p:spPr>
        <p:txBody>
          <a:bodyPr wrap="square" rtlCol="1">
            <a:spAutoFit/>
          </a:bodyPr>
          <a:lstStyle/>
          <a:p>
            <a:pPr algn="ctr"/>
            <a:r>
              <a:rPr lang="he-IL" sz="2800" dirty="0">
                <a:solidFill>
                  <a:schemeClr val="accent1">
                    <a:lumMod val="75000"/>
                  </a:schemeClr>
                </a:solidFill>
                <a:latin typeface="Guttman Yad-Brush" panose="02010401010101010101" pitchFamily="2" charset="-79"/>
                <a:ea typeface="Tahoma" panose="020B0604030504040204" pitchFamily="34" charset="0"/>
                <a:cs typeface="Guttman Yad-Brush" panose="02010401010101010101" pitchFamily="2" charset="-79"/>
              </a:rPr>
              <a:t>בכירות והובלה</a:t>
            </a:r>
          </a:p>
        </p:txBody>
      </p:sp>
      <p:sp>
        <p:nvSpPr>
          <p:cNvPr id="31" name="TextBox 30"/>
          <p:cNvSpPr txBox="1"/>
          <p:nvPr/>
        </p:nvSpPr>
        <p:spPr>
          <a:xfrm>
            <a:off x="9192789" y="1240684"/>
            <a:ext cx="1650952" cy="954107"/>
          </a:xfrm>
          <a:prstGeom prst="rect">
            <a:avLst/>
          </a:prstGeom>
          <a:noFill/>
        </p:spPr>
        <p:txBody>
          <a:bodyPr wrap="square" rtlCol="1">
            <a:spAutoFit/>
          </a:bodyPr>
          <a:lstStyle/>
          <a:p>
            <a:pPr algn="ctr"/>
            <a:r>
              <a:rPr lang="he-IL" b="1" dirty="0">
                <a:solidFill>
                  <a:schemeClr val="accent5"/>
                </a:solidFill>
                <a:latin typeface="David" panose="020E0502060401010101" pitchFamily="34" charset="-79"/>
                <a:ea typeface="Tahoma" panose="020B0604030504040204" pitchFamily="34" charset="0"/>
                <a:cs typeface="David" panose="020E0502060401010101" pitchFamily="34" charset="-79"/>
              </a:rPr>
              <a:t>סגל</a:t>
            </a:r>
          </a:p>
          <a:p>
            <a:pPr algn="ctr"/>
            <a:r>
              <a:rPr lang="he-IL" dirty="0">
                <a:latin typeface="David" panose="020E0502060401010101" pitchFamily="34" charset="-79"/>
                <a:ea typeface="Tahoma" panose="020B0604030504040204" pitchFamily="34" charset="0"/>
                <a:cs typeface="David" panose="020E0502060401010101" pitchFamily="34" charset="-79"/>
              </a:rPr>
              <a:t>מתפתח, מחויב </a:t>
            </a:r>
            <a:br>
              <a:rPr lang="en-US" dirty="0">
                <a:latin typeface="David" panose="020E0502060401010101" pitchFamily="34" charset="-79"/>
                <a:ea typeface="Tahoma" panose="020B0604030504040204" pitchFamily="34" charset="0"/>
                <a:cs typeface="David" panose="020E0502060401010101" pitchFamily="34" charset="-79"/>
              </a:rPr>
            </a:br>
            <a:r>
              <a:rPr lang="he-IL" dirty="0">
                <a:latin typeface="David" panose="020E0502060401010101" pitchFamily="34" charset="-79"/>
                <a:ea typeface="Tahoma" panose="020B0604030504040204" pitchFamily="34" charset="0"/>
                <a:cs typeface="David" panose="020E0502060401010101" pitchFamily="34" charset="-79"/>
              </a:rPr>
              <a:t>ומנוסה</a:t>
            </a:r>
          </a:p>
        </p:txBody>
      </p:sp>
      <p:sp>
        <p:nvSpPr>
          <p:cNvPr id="32" name="TextBox 31"/>
          <p:cNvSpPr txBox="1"/>
          <p:nvPr/>
        </p:nvSpPr>
        <p:spPr>
          <a:xfrm>
            <a:off x="1458464" y="1234522"/>
            <a:ext cx="1650952" cy="954107"/>
          </a:xfrm>
          <a:prstGeom prst="rect">
            <a:avLst/>
          </a:prstGeom>
          <a:noFill/>
        </p:spPr>
        <p:txBody>
          <a:bodyPr wrap="square" rtlCol="1">
            <a:spAutoFit/>
          </a:bodyPr>
          <a:lstStyle/>
          <a:p>
            <a:pPr algn="ctr"/>
            <a:r>
              <a:rPr lang="he-IL" b="1" dirty="0">
                <a:solidFill>
                  <a:schemeClr val="accent5"/>
                </a:solidFill>
                <a:latin typeface="David" panose="020E0502060401010101" pitchFamily="34" charset="-79"/>
                <a:ea typeface="Tahoma" panose="020B0604030504040204" pitchFamily="34" charset="0"/>
                <a:cs typeface="David" panose="020E0502060401010101" pitchFamily="34" charset="-79"/>
              </a:rPr>
              <a:t>חניך</a:t>
            </a:r>
          </a:p>
          <a:p>
            <a:pPr algn="ctr"/>
            <a:r>
              <a:rPr lang="he-IL" dirty="0">
                <a:latin typeface="David" panose="020E0502060401010101" pitchFamily="34" charset="-79"/>
                <a:ea typeface="Tahoma" panose="020B0604030504040204" pitchFamily="34" charset="0"/>
                <a:cs typeface="David" panose="020E0502060401010101" pitchFamily="34" charset="-79"/>
              </a:rPr>
              <a:t>משפיע, תורם ומוביל</a:t>
            </a:r>
          </a:p>
        </p:txBody>
      </p:sp>
      <p:sp>
        <p:nvSpPr>
          <p:cNvPr id="25" name="כותרת 1"/>
          <p:cNvSpPr txBox="1">
            <a:spLocks/>
          </p:cNvSpPr>
          <p:nvPr/>
        </p:nvSpPr>
        <p:spPr>
          <a:xfrm>
            <a:off x="877528" y="-244594"/>
            <a:ext cx="10515600" cy="1325563"/>
          </a:xfrm>
          <a:prstGeom prst="rect">
            <a:avLst/>
          </a:prstGeom>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r>
              <a:rPr lang="he-IL"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רציונל ההכשרה </a:t>
            </a:r>
            <a:r>
              <a:rPr lang="he-IL" sz="3600" b="1" dirty="0" err="1">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במב"ל</a:t>
            </a:r>
            <a:endParaRPr lang="he-IL"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cxnSp>
        <p:nvCxnSpPr>
          <p:cNvPr id="4" name="מחבר ישר 3"/>
          <p:cNvCxnSpPr>
            <a:cxnSpLocks/>
          </p:cNvCxnSpPr>
          <p:nvPr/>
        </p:nvCxnSpPr>
        <p:spPr>
          <a:xfrm flipV="1">
            <a:off x="2402959" y="3543765"/>
            <a:ext cx="1044000" cy="1"/>
          </a:xfrm>
          <a:prstGeom prst="line">
            <a:avLst/>
          </a:prstGeom>
          <a:ln w="12700">
            <a:solidFill>
              <a:schemeClr val="tx1"/>
            </a:solidFill>
            <a:prstDash val="dash"/>
          </a:ln>
        </p:spPr>
        <p:style>
          <a:lnRef idx="1">
            <a:schemeClr val="accent2"/>
          </a:lnRef>
          <a:fillRef idx="0">
            <a:schemeClr val="accent2"/>
          </a:fillRef>
          <a:effectRef idx="0">
            <a:schemeClr val="accent2"/>
          </a:effectRef>
          <a:fontRef idx="minor">
            <a:schemeClr val="tx1"/>
          </a:fontRef>
        </p:style>
      </p:cxnSp>
      <p:cxnSp>
        <p:nvCxnSpPr>
          <p:cNvPr id="35" name="מחבר ישר 34"/>
          <p:cNvCxnSpPr>
            <a:cxnSpLocks/>
          </p:cNvCxnSpPr>
          <p:nvPr/>
        </p:nvCxnSpPr>
        <p:spPr>
          <a:xfrm flipV="1">
            <a:off x="4236679" y="3538851"/>
            <a:ext cx="1044000" cy="1"/>
          </a:xfrm>
          <a:prstGeom prst="line">
            <a:avLst/>
          </a:prstGeom>
          <a:ln w="12700">
            <a:solidFill>
              <a:schemeClr val="tx1"/>
            </a:solidFill>
            <a:prstDash val="dash"/>
          </a:ln>
        </p:spPr>
        <p:style>
          <a:lnRef idx="1">
            <a:schemeClr val="accent2"/>
          </a:lnRef>
          <a:fillRef idx="0">
            <a:schemeClr val="accent2"/>
          </a:fillRef>
          <a:effectRef idx="0">
            <a:schemeClr val="accent2"/>
          </a:effectRef>
          <a:fontRef idx="minor">
            <a:schemeClr val="tx1"/>
          </a:fontRef>
        </p:style>
      </p:cxnSp>
      <p:cxnSp>
        <p:nvCxnSpPr>
          <p:cNvPr id="36" name="מחבר ישר 35"/>
          <p:cNvCxnSpPr>
            <a:cxnSpLocks/>
          </p:cNvCxnSpPr>
          <p:nvPr/>
        </p:nvCxnSpPr>
        <p:spPr>
          <a:xfrm flipV="1">
            <a:off x="7130120" y="3592640"/>
            <a:ext cx="792000" cy="1"/>
          </a:xfrm>
          <a:prstGeom prst="line">
            <a:avLst/>
          </a:prstGeom>
          <a:ln w="12700">
            <a:solidFill>
              <a:schemeClr val="tx1"/>
            </a:solidFill>
            <a:prstDash val="dash"/>
          </a:ln>
        </p:spPr>
        <p:style>
          <a:lnRef idx="1">
            <a:schemeClr val="accent2"/>
          </a:lnRef>
          <a:fillRef idx="0">
            <a:schemeClr val="accent2"/>
          </a:fillRef>
          <a:effectRef idx="0">
            <a:schemeClr val="accent2"/>
          </a:effectRef>
          <a:fontRef idx="minor">
            <a:schemeClr val="tx1"/>
          </a:fontRef>
        </p:style>
      </p:cxnSp>
      <p:cxnSp>
        <p:nvCxnSpPr>
          <p:cNvPr id="37" name="מחבר ישר 36"/>
          <p:cNvCxnSpPr>
            <a:cxnSpLocks/>
          </p:cNvCxnSpPr>
          <p:nvPr/>
        </p:nvCxnSpPr>
        <p:spPr>
          <a:xfrm flipV="1">
            <a:off x="8886698" y="3592640"/>
            <a:ext cx="792000" cy="1"/>
          </a:xfrm>
          <a:prstGeom prst="line">
            <a:avLst/>
          </a:prstGeom>
          <a:ln w="12700">
            <a:solidFill>
              <a:schemeClr val="tx1"/>
            </a:solidFill>
            <a:prstDash val="dash"/>
          </a:ln>
        </p:spPr>
        <p:style>
          <a:lnRef idx="1">
            <a:schemeClr val="accent2"/>
          </a:lnRef>
          <a:fillRef idx="0">
            <a:schemeClr val="accent2"/>
          </a:fillRef>
          <a:effectRef idx="0">
            <a:schemeClr val="accent2"/>
          </a:effectRef>
          <a:fontRef idx="minor">
            <a:schemeClr val="tx1"/>
          </a:fontRef>
        </p:style>
      </p:cxnSp>
      <p:sp>
        <p:nvSpPr>
          <p:cNvPr id="38" name="TextBox 37"/>
          <p:cNvSpPr txBox="1"/>
          <p:nvPr/>
        </p:nvSpPr>
        <p:spPr>
          <a:xfrm>
            <a:off x="1897337" y="3494471"/>
            <a:ext cx="798382" cy="338554"/>
          </a:xfrm>
          <a:prstGeom prst="rect">
            <a:avLst/>
          </a:prstGeom>
          <a:noFill/>
        </p:spPr>
        <p:txBody>
          <a:bodyPr wrap="square" rtlCol="1">
            <a:spAutoFit/>
          </a:bodyPr>
          <a:lstStyle/>
          <a:p>
            <a:pPr algn="ctr"/>
            <a:r>
              <a:rPr lang="he-IL" sz="1600" i="1" dirty="0">
                <a:latin typeface="David" panose="020E0502060401010101" pitchFamily="34" charset="-79"/>
                <a:ea typeface="Tahoma" panose="020B0604030504040204" pitchFamily="34" charset="0"/>
                <a:cs typeface="David" panose="020E0502060401010101" pitchFamily="34" charset="-79"/>
              </a:rPr>
              <a:t>יסודות</a:t>
            </a:r>
            <a:endParaRPr lang="he-IL" sz="2000" i="1" dirty="0">
              <a:latin typeface="David" panose="020E0502060401010101" pitchFamily="34" charset="-79"/>
              <a:ea typeface="Tahoma" panose="020B0604030504040204" pitchFamily="34" charset="0"/>
              <a:cs typeface="David" panose="020E0502060401010101" pitchFamily="34" charset="-79"/>
            </a:endParaRPr>
          </a:p>
        </p:txBody>
      </p:sp>
      <p:sp>
        <p:nvSpPr>
          <p:cNvPr id="39" name="TextBox 38"/>
          <p:cNvSpPr txBox="1"/>
          <p:nvPr/>
        </p:nvSpPr>
        <p:spPr>
          <a:xfrm>
            <a:off x="1893627" y="3238887"/>
            <a:ext cx="798382" cy="338554"/>
          </a:xfrm>
          <a:prstGeom prst="rect">
            <a:avLst/>
          </a:prstGeom>
          <a:noFill/>
        </p:spPr>
        <p:txBody>
          <a:bodyPr wrap="square" rtlCol="1">
            <a:spAutoFit/>
          </a:bodyPr>
          <a:lstStyle/>
          <a:p>
            <a:pPr algn="ctr"/>
            <a:r>
              <a:rPr lang="he-IL" sz="1600" i="1" dirty="0">
                <a:latin typeface="David" panose="020E0502060401010101" pitchFamily="34" charset="-79"/>
                <a:ea typeface="Tahoma" panose="020B0604030504040204" pitchFamily="34" charset="0"/>
                <a:cs typeface="David" panose="020E0502060401010101" pitchFamily="34" charset="-79"/>
              </a:rPr>
              <a:t>מתקדם</a:t>
            </a:r>
            <a:endParaRPr lang="he-IL" sz="2000" i="1" dirty="0">
              <a:latin typeface="David" panose="020E0502060401010101" pitchFamily="34" charset="-79"/>
              <a:ea typeface="Tahoma" panose="020B0604030504040204" pitchFamily="34" charset="0"/>
              <a:cs typeface="David" panose="020E0502060401010101" pitchFamily="34" charset="-79"/>
            </a:endParaRPr>
          </a:p>
        </p:txBody>
      </p:sp>
    </p:spTree>
    <p:extLst>
      <p:ext uri="{BB962C8B-B14F-4D97-AF65-F5344CB8AC3E}">
        <p14:creationId xmlns:p14="http://schemas.microsoft.com/office/powerpoint/2010/main" val="2286672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5000"/>
                                  </p:stCondLst>
                                  <p:childTnLst>
                                    <p:set>
                                      <p:cBhvr>
                                        <p:cTn id="6" dur="1" fill="hold">
                                          <p:stCondLst>
                                            <p:cond delay="0"/>
                                          </p:stCondLst>
                                        </p:cTn>
                                        <p:tgtEl>
                                          <p:spTgt spid="33"/>
                                        </p:tgtEl>
                                        <p:attrNameLst>
                                          <p:attrName>style.visibility</p:attrName>
                                        </p:attrNameLst>
                                      </p:cBhvr>
                                      <p:to>
                                        <p:strVal val="visible"/>
                                      </p:to>
                                    </p:set>
                                    <p:animEffect transition="in" filter="wipe(right)">
                                      <p:cBhvr>
                                        <p:cTn id="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idx="4294967295"/>
          </p:nvPr>
        </p:nvSpPr>
        <p:spPr>
          <a:xfrm>
            <a:off x="877528" y="186327"/>
            <a:ext cx="10515600" cy="1325563"/>
          </a:xfrm>
        </p:spPr>
        <p:txBody>
          <a:bodyPr/>
          <a:lstStyle/>
          <a:p>
            <a:pPr algn="ctr"/>
            <a:r>
              <a:rPr lang="he-IL" sz="3600" b="1" dirty="0" err="1">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מב"ל</a:t>
            </a:r>
            <a:r>
              <a:rPr lang="he-IL"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השוואת חלופות לשבוע הלימוד</a:t>
            </a:r>
            <a:endParaRPr lang="he-IL" sz="36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7" name="טבלה 6"/>
          <p:cNvGraphicFramePr>
            <a:graphicFrameLocks noGrp="1"/>
          </p:cNvGraphicFramePr>
          <p:nvPr>
            <p:extLst>
              <p:ext uri="{D42A27DB-BD31-4B8C-83A1-F6EECF244321}">
                <p14:modId xmlns:p14="http://schemas.microsoft.com/office/powerpoint/2010/main" val="4186894309"/>
              </p:ext>
            </p:extLst>
          </p:nvPr>
        </p:nvGraphicFramePr>
        <p:xfrm>
          <a:off x="744282" y="1621067"/>
          <a:ext cx="10756226" cy="4931995"/>
        </p:xfrm>
        <a:graphic>
          <a:graphicData uri="http://schemas.openxmlformats.org/drawingml/2006/table">
            <a:tbl>
              <a:tblPr rtl="1" firstRow="1" bandRow="1">
                <a:tableStyleId>{5C22544A-7EE6-4342-B048-85BDC9FD1C3A}</a:tableStyleId>
              </a:tblPr>
              <a:tblGrid>
                <a:gridCol w="5378113">
                  <a:extLst>
                    <a:ext uri="{9D8B030D-6E8A-4147-A177-3AD203B41FA5}">
                      <a16:colId xmlns:a16="http://schemas.microsoft.com/office/drawing/2014/main" val="808132443"/>
                    </a:ext>
                  </a:extLst>
                </a:gridCol>
                <a:gridCol w="5378113">
                  <a:extLst>
                    <a:ext uri="{9D8B030D-6E8A-4147-A177-3AD203B41FA5}">
                      <a16:colId xmlns:a16="http://schemas.microsoft.com/office/drawing/2014/main" val="2641916249"/>
                    </a:ext>
                  </a:extLst>
                </a:gridCol>
              </a:tblGrid>
              <a:tr h="404863">
                <a:tc>
                  <a:txBody>
                    <a:bodyPr/>
                    <a:lstStyle/>
                    <a:p>
                      <a:pPr algn="ctr" rtl="1"/>
                      <a:r>
                        <a:rPr lang="he-IL" sz="2000" b="1" i="0"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t>מבנה שבוע נוכחי </a:t>
                      </a:r>
                      <a:r>
                        <a:rPr lang="he-IL" sz="1600" b="0" i="0" kern="1200" dirty="0">
                          <a:solidFill>
                            <a:schemeClr val="lt1"/>
                          </a:solidFill>
                          <a:effectLst/>
                          <a:latin typeface="David" panose="020E0502060401010101" pitchFamily="34" charset="-79"/>
                          <a:ea typeface="+mn-ea"/>
                          <a:cs typeface="David" panose="020E0502060401010101" pitchFamily="34" charset="-79"/>
                        </a:rPr>
                        <a:t>(יום מחקר וכתיבה)</a:t>
                      </a:r>
                    </a:p>
                  </a:txBody>
                  <a:tcPr/>
                </a:tc>
                <a:tc>
                  <a:txBody>
                    <a:bodyPr/>
                    <a:lstStyle/>
                    <a:p>
                      <a:pPr algn="ctr" rtl="1"/>
                      <a:r>
                        <a:rPr lang="he-IL" sz="2000" b="1" i="0"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t>מבנה שבוע מוצע </a:t>
                      </a:r>
                      <a:r>
                        <a:rPr lang="he-IL" sz="1600" b="0" i="0" dirty="0">
                          <a:effectLst/>
                          <a:latin typeface="David" panose="020E0502060401010101" pitchFamily="34" charset="-79"/>
                          <a:cs typeface="David" panose="020E0502060401010101" pitchFamily="34" charset="-79"/>
                        </a:rPr>
                        <a:t>(ימים משולבים </a:t>
                      </a:r>
                      <a:r>
                        <a:rPr lang="he-IL" sz="1600" b="0" i="0" dirty="0" err="1">
                          <a:effectLst/>
                          <a:latin typeface="David" panose="020E0502060401010101" pitchFamily="34" charset="-79"/>
                          <a:cs typeface="David" panose="020E0502060401010101" pitchFamily="34" charset="-79"/>
                        </a:rPr>
                        <a:t>כם</a:t>
                      </a:r>
                      <a:r>
                        <a:rPr lang="he-IL" sz="1600" b="0" i="0" dirty="0">
                          <a:effectLst/>
                          <a:latin typeface="David" panose="020E0502060401010101" pitchFamily="34" charset="-79"/>
                          <a:cs typeface="David" panose="020E0502060401010101" pitchFamily="34" charset="-79"/>
                        </a:rPr>
                        <a:t> מחקר וכתיבה)</a:t>
                      </a:r>
                      <a:endParaRPr lang="he-IL" sz="2000" b="0" i="0" dirty="0">
                        <a:effectLst/>
                        <a:latin typeface="David" panose="020E0502060401010101" pitchFamily="34" charset="-79"/>
                        <a:cs typeface="David" panose="020E0502060401010101" pitchFamily="34" charset="-79"/>
                      </a:endParaRPr>
                    </a:p>
                  </a:txBody>
                  <a:tcPr/>
                </a:tc>
                <a:extLst>
                  <a:ext uri="{0D108BD9-81ED-4DB2-BD59-A6C34878D82A}">
                    <a16:rowId xmlns:a16="http://schemas.microsoft.com/office/drawing/2014/main" val="3710406874"/>
                  </a:ext>
                </a:extLst>
              </a:tr>
              <a:tr h="384995">
                <a:tc>
                  <a:txBody>
                    <a:bodyPr/>
                    <a:lstStyle/>
                    <a:p>
                      <a:pPr marL="0" algn="r" defTabSz="914400" rtl="1" eaLnBrk="1" latinLnBrk="0" hangingPunct="1">
                        <a:lnSpc>
                          <a:spcPct val="100000"/>
                        </a:lnSpc>
                      </a:pPr>
                      <a:r>
                        <a:rPr lang="he-IL" sz="1600" b="1" i="0" kern="1200" dirty="0">
                          <a:solidFill>
                            <a:schemeClr val="dk1"/>
                          </a:solidFill>
                          <a:latin typeface="David" panose="020E0502060401010101" pitchFamily="34" charset="-79"/>
                          <a:ea typeface="+mn-ea"/>
                          <a:cs typeface="David" panose="020E0502060401010101" pitchFamily="34" charset="-79"/>
                        </a:rPr>
                        <a:t>קבלת תכנים איכותיים </a:t>
                      </a:r>
                      <a:r>
                        <a:rPr lang="he-IL" sz="1600" b="0" i="0" kern="1200" dirty="0">
                          <a:solidFill>
                            <a:schemeClr val="dk1"/>
                          </a:solidFill>
                          <a:latin typeface="David" panose="020E0502060401010101" pitchFamily="34" charset="-79"/>
                          <a:ea typeface="+mn-ea"/>
                          <a:cs typeface="David" panose="020E0502060401010101" pitchFamily="34" charset="-79"/>
                        </a:rPr>
                        <a:t>רבים יותר</a:t>
                      </a:r>
                    </a:p>
                  </a:txBody>
                  <a:tcPr anchor="ctr"/>
                </a:tc>
                <a:tc>
                  <a:txBody>
                    <a:bodyPr/>
                    <a:lstStyle/>
                    <a:p>
                      <a:pPr marL="0" algn="r" defTabSz="914400" rtl="1" eaLnBrk="1" latinLnBrk="0" hangingPunct="1">
                        <a:lnSpc>
                          <a:spcPct val="100000"/>
                        </a:lnSpc>
                      </a:pPr>
                      <a:r>
                        <a:rPr lang="he-IL" sz="1600" b="1" i="0" kern="1200" dirty="0">
                          <a:solidFill>
                            <a:schemeClr val="dk1"/>
                          </a:solidFill>
                          <a:latin typeface="David" panose="020E0502060401010101" pitchFamily="34" charset="-79"/>
                          <a:ea typeface="+mn-ea"/>
                          <a:cs typeface="David" panose="020E0502060401010101" pitchFamily="34" charset="-79"/>
                        </a:rPr>
                        <a:t>מרווח התפתחות אישי </a:t>
                      </a:r>
                      <a:r>
                        <a:rPr lang="he-IL" sz="1600" b="0" i="0" kern="1200" dirty="0">
                          <a:solidFill>
                            <a:schemeClr val="dk1"/>
                          </a:solidFill>
                          <a:latin typeface="David" panose="020E0502060401010101" pitchFamily="34" charset="-79"/>
                          <a:ea typeface="+mn-ea"/>
                          <a:cs typeface="David" panose="020E0502060401010101" pitchFamily="34" charset="-79"/>
                        </a:rPr>
                        <a:t>לחניך לקריאה, חקירה מנטורינג וכו'</a:t>
                      </a:r>
                    </a:p>
                  </a:txBody>
                  <a:tcPr anchor="ctr"/>
                </a:tc>
                <a:extLst>
                  <a:ext uri="{0D108BD9-81ED-4DB2-BD59-A6C34878D82A}">
                    <a16:rowId xmlns:a16="http://schemas.microsoft.com/office/drawing/2014/main" val="1240466764"/>
                  </a:ext>
                </a:extLst>
              </a:tr>
              <a:tr h="384995">
                <a:tc>
                  <a:txBody>
                    <a:bodyPr/>
                    <a:lstStyle/>
                    <a:p>
                      <a:pPr marL="0" algn="r" defTabSz="914400" rtl="1" eaLnBrk="1" latinLnBrk="0" hangingPunct="1">
                        <a:lnSpc>
                          <a:spcPct val="100000"/>
                        </a:lnSpc>
                      </a:pPr>
                      <a:r>
                        <a:rPr lang="he-IL" sz="1600" b="1" i="0" kern="1200" dirty="0">
                          <a:solidFill>
                            <a:schemeClr val="dk1"/>
                          </a:solidFill>
                          <a:latin typeface="David" panose="020E0502060401010101" pitchFamily="34" charset="-79"/>
                          <a:ea typeface="+mn-ea"/>
                          <a:cs typeface="David" panose="020E0502060401010101" pitchFamily="34" charset="-79"/>
                        </a:rPr>
                        <a:t>יום שלם חופשי </a:t>
                      </a:r>
                      <a:r>
                        <a:rPr lang="he-IL" sz="1600" b="0" i="0" kern="1200" dirty="0">
                          <a:solidFill>
                            <a:schemeClr val="dk1"/>
                          </a:solidFill>
                          <a:latin typeface="David" panose="020E0502060401010101" pitchFamily="34" charset="-79"/>
                          <a:ea typeface="+mn-ea"/>
                          <a:cs typeface="David" panose="020E0502060401010101" pitchFamily="34" charset="-79"/>
                        </a:rPr>
                        <a:t>המוקדש ללמידה עצמית</a:t>
                      </a:r>
                    </a:p>
                  </a:txBody>
                  <a:tcPr anchor="ctr"/>
                </a:tc>
                <a:tc>
                  <a:txBody>
                    <a:bodyPr/>
                    <a:lstStyle/>
                    <a:p>
                      <a:pPr marL="0" algn="r" defTabSz="914400" rtl="1" eaLnBrk="1" latinLnBrk="0" hangingPunct="1">
                        <a:lnSpc>
                          <a:spcPct val="100000"/>
                        </a:lnSpc>
                      </a:pPr>
                      <a:r>
                        <a:rPr lang="he-IL" sz="1600" b="1" i="0" kern="1200" dirty="0">
                          <a:solidFill>
                            <a:schemeClr val="dk1"/>
                          </a:solidFill>
                          <a:latin typeface="David" panose="020E0502060401010101" pitchFamily="34" charset="-79"/>
                          <a:ea typeface="+mn-ea"/>
                          <a:cs typeface="David" panose="020E0502060401010101" pitchFamily="34" charset="-79"/>
                        </a:rPr>
                        <a:t>כל יום נדרשים להגיע </a:t>
                      </a:r>
                      <a:r>
                        <a:rPr lang="he-IL" sz="1600" b="0" i="0" kern="1200" dirty="0">
                          <a:solidFill>
                            <a:schemeClr val="dk1"/>
                          </a:solidFill>
                          <a:latin typeface="David" panose="020E0502060401010101" pitchFamily="34" charset="-79"/>
                          <a:ea typeface="+mn-ea"/>
                          <a:cs typeface="David" panose="020E0502060401010101" pitchFamily="34" charset="-79"/>
                        </a:rPr>
                        <a:t>(פקקים, הגעה מרחוק) יכול להוביל להיעדרות</a:t>
                      </a:r>
                    </a:p>
                  </a:txBody>
                  <a:tcPr anchor="ctr"/>
                </a:tc>
                <a:extLst>
                  <a:ext uri="{0D108BD9-81ED-4DB2-BD59-A6C34878D82A}">
                    <a16:rowId xmlns:a16="http://schemas.microsoft.com/office/drawing/2014/main" val="3694368200"/>
                  </a:ext>
                </a:extLst>
              </a:tr>
              <a:tr h="384995">
                <a:tc>
                  <a:txBody>
                    <a:bodyPr/>
                    <a:lstStyle/>
                    <a:p>
                      <a:pPr marL="0" algn="r" defTabSz="914400" rtl="1" eaLnBrk="1" latinLnBrk="0" hangingPunct="1">
                        <a:lnSpc>
                          <a:spcPct val="100000"/>
                        </a:lnSpc>
                      </a:pPr>
                      <a:r>
                        <a:rPr lang="he-IL" sz="1600" b="0" i="0" kern="1200" dirty="0">
                          <a:solidFill>
                            <a:schemeClr val="dk1"/>
                          </a:solidFill>
                          <a:latin typeface="David" panose="020E0502060401010101" pitchFamily="34" charset="-79"/>
                          <a:ea typeface="+mn-ea"/>
                          <a:cs typeface="David" panose="020E0502060401010101" pitchFamily="34" charset="-79"/>
                        </a:rPr>
                        <a:t>מענה למשפחה- נותן מענה ליום א' מ'קצה לקצה'</a:t>
                      </a:r>
                    </a:p>
                  </a:txBody>
                  <a:tcPr anchor="ctr"/>
                </a:tc>
                <a:tc>
                  <a:txBody>
                    <a:bodyPr/>
                    <a:lstStyle/>
                    <a:p>
                      <a:pPr marL="0" algn="r" defTabSz="914400" rtl="1" eaLnBrk="1" latinLnBrk="0" hangingPunct="1">
                        <a:lnSpc>
                          <a:spcPct val="100000"/>
                        </a:lnSpc>
                      </a:pPr>
                      <a:r>
                        <a:rPr lang="he-IL" sz="1600" b="0" i="0" kern="1200" dirty="0">
                          <a:solidFill>
                            <a:schemeClr val="dk1"/>
                          </a:solidFill>
                          <a:latin typeface="David" panose="020E0502060401010101" pitchFamily="34" charset="-79"/>
                          <a:ea typeface="+mn-ea"/>
                          <a:cs typeface="David" panose="020E0502060401010101" pitchFamily="34" charset="-79"/>
                        </a:rPr>
                        <a:t>מענה למשפחה- נוכחות בחלקו השני של היום לאורך השבוע</a:t>
                      </a:r>
                    </a:p>
                  </a:txBody>
                  <a:tcPr anchor="ctr"/>
                </a:tc>
                <a:extLst>
                  <a:ext uri="{0D108BD9-81ED-4DB2-BD59-A6C34878D82A}">
                    <a16:rowId xmlns:a16="http://schemas.microsoft.com/office/drawing/2014/main" val="2593044270"/>
                  </a:ext>
                </a:extLst>
              </a:tr>
              <a:tr h="677182">
                <a:tc>
                  <a:txBody>
                    <a:bodyPr/>
                    <a:lstStyle/>
                    <a:p>
                      <a:pPr marL="0" algn="r" defTabSz="914400" rtl="1" eaLnBrk="1" latinLnBrk="0" hangingPunct="1">
                        <a:lnSpc>
                          <a:spcPct val="100000"/>
                        </a:lnSpc>
                      </a:pPr>
                      <a:r>
                        <a:rPr lang="he-IL" sz="1600" b="0" i="0" kern="1200" dirty="0">
                          <a:solidFill>
                            <a:schemeClr val="dk1"/>
                          </a:solidFill>
                          <a:latin typeface="David" panose="020E0502060401010101" pitchFamily="34" charset="-79"/>
                          <a:ea typeface="+mn-ea"/>
                          <a:cs typeface="David" panose="020E0502060401010101" pitchFamily="34" charset="-79"/>
                        </a:rPr>
                        <a:t>תרבות מכללתית וארגונית מושרשת של יום מחקר וכתיבה</a:t>
                      </a:r>
                    </a:p>
                  </a:txBody>
                  <a:tcPr anchor="ctr"/>
                </a:tc>
                <a:tc>
                  <a:txBody>
                    <a:bodyPr/>
                    <a:lstStyle/>
                    <a:p>
                      <a:pPr marL="0" algn="r" defTabSz="914400" rtl="1" eaLnBrk="1" latinLnBrk="0" hangingPunct="1">
                        <a:lnSpc>
                          <a:spcPct val="100000"/>
                        </a:lnSpc>
                      </a:pPr>
                      <a:r>
                        <a:rPr lang="he-IL" sz="1600" b="0" i="0" kern="1200" dirty="0">
                          <a:solidFill>
                            <a:schemeClr val="dk1"/>
                          </a:solidFill>
                          <a:latin typeface="David" panose="020E0502060401010101" pitchFamily="34" charset="-79"/>
                          <a:ea typeface="+mn-ea"/>
                          <a:cs typeface="David" panose="020E0502060401010101" pitchFamily="34" charset="-79"/>
                        </a:rPr>
                        <a:t>חצי יום 'חופשי' יכול לייצר תדמית כלפי חוץ של חוסר רצינות*</a:t>
                      </a:r>
                      <a:br>
                        <a:rPr lang="en-US" sz="1600" b="0" i="0" kern="1200" dirty="0">
                          <a:solidFill>
                            <a:schemeClr val="dk1"/>
                          </a:solidFill>
                          <a:latin typeface="David" panose="020E0502060401010101" pitchFamily="34" charset="-79"/>
                          <a:ea typeface="+mn-ea"/>
                          <a:cs typeface="David" panose="020E0502060401010101" pitchFamily="34" charset="-79"/>
                        </a:rPr>
                      </a:br>
                      <a:r>
                        <a:rPr lang="he-IL" sz="1400" b="0" i="0" kern="1200" dirty="0">
                          <a:solidFill>
                            <a:schemeClr val="dk1"/>
                          </a:solidFill>
                          <a:latin typeface="David" panose="020E0502060401010101" pitchFamily="34" charset="-79"/>
                          <a:ea typeface="+mn-ea"/>
                          <a:cs typeface="David" panose="020E0502060401010101" pitchFamily="34" charset="-79"/>
                        </a:rPr>
                        <a:t>* עם זאת, כך לומדים במכללות בחו"ל</a:t>
                      </a:r>
                      <a:endParaRPr lang="he-IL" sz="1600" b="0" i="0" kern="1200" dirty="0">
                        <a:solidFill>
                          <a:schemeClr val="dk1"/>
                        </a:solidFill>
                        <a:latin typeface="David" panose="020E0502060401010101" pitchFamily="34" charset="-79"/>
                        <a:ea typeface="+mn-ea"/>
                        <a:cs typeface="David" panose="020E0502060401010101" pitchFamily="34" charset="-79"/>
                      </a:endParaRPr>
                    </a:p>
                  </a:txBody>
                  <a:tcPr anchor="ctr"/>
                </a:tc>
                <a:extLst>
                  <a:ext uri="{0D108BD9-81ED-4DB2-BD59-A6C34878D82A}">
                    <a16:rowId xmlns:a16="http://schemas.microsoft.com/office/drawing/2014/main" val="3647460606"/>
                  </a:ext>
                </a:extLst>
              </a:tr>
              <a:tr h="384995">
                <a:tc>
                  <a:txBody>
                    <a:bodyPr/>
                    <a:lstStyle/>
                    <a:p>
                      <a:pPr marL="0" algn="r" defTabSz="914400" rtl="1" eaLnBrk="1" latinLnBrk="0" hangingPunct="1">
                        <a:lnSpc>
                          <a:spcPct val="100000"/>
                        </a:lnSpc>
                      </a:pPr>
                      <a:r>
                        <a:rPr lang="he-IL" sz="1600" b="1" i="0" kern="1200" dirty="0">
                          <a:solidFill>
                            <a:schemeClr val="dk1"/>
                          </a:solidFill>
                          <a:latin typeface="David" panose="020E0502060401010101" pitchFamily="34" charset="-79"/>
                          <a:ea typeface="+mn-ea"/>
                          <a:cs typeface="David" panose="020E0502060401010101" pitchFamily="34" charset="-79"/>
                        </a:rPr>
                        <a:t>קשיי קליטה </a:t>
                      </a:r>
                      <a:r>
                        <a:rPr lang="he-IL" sz="1600" b="0" i="0" kern="1200" dirty="0">
                          <a:solidFill>
                            <a:schemeClr val="dk1"/>
                          </a:solidFill>
                          <a:latin typeface="David" panose="020E0502060401010101" pitchFamily="34" charset="-79"/>
                          <a:ea typeface="+mn-ea"/>
                          <a:cs typeface="David" panose="020E0502060401010101" pitchFamily="34" charset="-79"/>
                        </a:rPr>
                        <a:t>בסוף היום- 'מטווח הרצאות'</a:t>
                      </a:r>
                    </a:p>
                  </a:txBody>
                  <a:tcPr anchor="ctr"/>
                </a:tc>
                <a:tc>
                  <a:txBody>
                    <a:bodyPr/>
                    <a:lstStyle/>
                    <a:p>
                      <a:pPr marL="0" algn="r" defTabSz="914400" rtl="1" eaLnBrk="1" latinLnBrk="0" hangingPunct="1">
                        <a:lnSpc>
                          <a:spcPct val="100000"/>
                        </a:lnSpc>
                      </a:pPr>
                      <a:r>
                        <a:rPr lang="he-IL" sz="1600" b="0" i="0" kern="1200" dirty="0">
                          <a:solidFill>
                            <a:schemeClr val="dk1"/>
                          </a:solidFill>
                          <a:latin typeface="David" panose="020E0502060401010101" pitchFamily="34" charset="-79"/>
                          <a:ea typeface="+mn-ea"/>
                          <a:cs typeface="David" panose="020E0502060401010101" pitchFamily="34" charset="-79"/>
                        </a:rPr>
                        <a:t>יכולת </a:t>
                      </a:r>
                      <a:r>
                        <a:rPr lang="he-IL" sz="1600" b="1" i="0" kern="1200" dirty="0">
                          <a:solidFill>
                            <a:schemeClr val="dk1"/>
                          </a:solidFill>
                          <a:latin typeface="David" panose="020E0502060401010101" pitchFamily="34" charset="-79"/>
                          <a:ea typeface="+mn-ea"/>
                          <a:cs typeface="David" panose="020E0502060401010101" pitchFamily="34" charset="-79"/>
                        </a:rPr>
                        <a:t>ספיגה גבוהה </a:t>
                      </a:r>
                      <a:r>
                        <a:rPr lang="he-IL" sz="1600" b="0" i="0" kern="1200" dirty="0">
                          <a:solidFill>
                            <a:schemeClr val="dk1"/>
                          </a:solidFill>
                          <a:latin typeface="David" panose="020E0502060401010101" pitchFamily="34" charset="-79"/>
                          <a:ea typeface="+mn-ea"/>
                          <a:cs typeface="David" panose="020E0502060401010101" pitchFamily="34" charset="-79"/>
                        </a:rPr>
                        <a:t>יותר בזמן קצר- יחייב מיקוד התכנים והמרצים</a:t>
                      </a:r>
                    </a:p>
                  </a:txBody>
                  <a:tcPr anchor="ctr"/>
                </a:tc>
                <a:extLst>
                  <a:ext uri="{0D108BD9-81ED-4DB2-BD59-A6C34878D82A}">
                    <a16:rowId xmlns:a16="http://schemas.microsoft.com/office/drawing/2014/main" val="1583394426"/>
                  </a:ext>
                </a:extLst>
              </a:tr>
              <a:tr h="384995">
                <a:tc>
                  <a:txBody>
                    <a:bodyPr/>
                    <a:lstStyle/>
                    <a:p>
                      <a:pPr marL="0" algn="r" defTabSz="914400" rtl="1" eaLnBrk="1" latinLnBrk="0" hangingPunct="1">
                        <a:lnSpc>
                          <a:spcPct val="100000"/>
                        </a:lnSpc>
                      </a:pPr>
                      <a:r>
                        <a:rPr lang="he-IL" sz="1600" b="0" i="0" kern="1200" dirty="0">
                          <a:solidFill>
                            <a:schemeClr val="dk1"/>
                          </a:solidFill>
                          <a:latin typeface="David" panose="020E0502060401010101" pitchFamily="34" charset="-79"/>
                          <a:ea typeface="+mn-ea"/>
                          <a:cs typeface="David" panose="020E0502060401010101" pitchFamily="34" charset="-79"/>
                        </a:rPr>
                        <a:t>אינטנסיביות </a:t>
                      </a:r>
                      <a:r>
                        <a:rPr lang="he-IL" sz="1600" b="1" i="0" kern="1200" dirty="0">
                          <a:solidFill>
                            <a:schemeClr val="dk1"/>
                          </a:solidFill>
                          <a:latin typeface="David" panose="020E0502060401010101" pitchFamily="34" charset="-79"/>
                          <a:ea typeface="+mn-ea"/>
                          <a:cs typeface="David" panose="020E0502060401010101" pitchFamily="34" charset="-79"/>
                        </a:rPr>
                        <a:t>שמייצרת לכידות מחזורית </a:t>
                      </a:r>
                      <a:r>
                        <a:rPr lang="he-IL" sz="1600" b="0" i="0" kern="1200" dirty="0">
                          <a:solidFill>
                            <a:schemeClr val="dk1"/>
                          </a:solidFill>
                          <a:latin typeface="David" panose="020E0502060401010101" pitchFamily="34" charset="-79"/>
                          <a:ea typeface="+mn-ea"/>
                          <a:cs typeface="David" panose="020E0502060401010101" pitchFamily="34" charset="-79"/>
                        </a:rPr>
                        <a:t>ולמידת בכירים משותפת</a:t>
                      </a:r>
                    </a:p>
                  </a:txBody>
                  <a:tcPr anchor="ctr"/>
                </a:tc>
                <a:tc>
                  <a:txBody>
                    <a:bodyPr/>
                    <a:lstStyle/>
                    <a:p>
                      <a:pPr marL="0" algn="r" defTabSz="914400" rtl="1" eaLnBrk="1" latinLnBrk="0" hangingPunct="1">
                        <a:lnSpc>
                          <a:spcPct val="100000"/>
                        </a:lnSpc>
                      </a:pPr>
                      <a:r>
                        <a:rPr lang="he-IL" sz="1600" b="0" i="0" kern="1200" dirty="0">
                          <a:solidFill>
                            <a:schemeClr val="dk1"/>
                          </a:solidFill>
                          <a:latin typeface="David" panose="020E0502060401010101" pitchFamily="34" charset="-79"/>
                          <a:ea typeface="+mn-ea"/>
                          <a:cs typeface="David" panose="020E0502060401010101" pitchFamily="34" charset="-79"/>
                        </a:rPr>
                        <a:t>פירוק אפשרי ללכידות המחזור- מכוונות לעבודה אישית</a:t>
                      </a:r>
                      <a:r>
                        <a:rPr lang="en-US" sz="1600" b="0" i="0" kern="1200" dirty="0">
                          <a:solidFill>
                            <a:schemeClr val="dk1"/>
                          </a:solidFill>
                          <a:latin typeface="David" panose="020E0502060401010101" pitchFamily="34" charset="-79"/>
                          <a:ea typeface="+mn-ea"/>
                          <a:cs typeface="David" panose="020E0502060401010101" pitchFamily="34" charset="-79"/>
                        </a:rPr>
                        <a:t>/</a:t>
                      </a:r>
                      <a:r>
                        <a:rPr lang="he-IL" sz="1600" b="0" i="0" kern="1200" dirty="0">
                          <a:solidFill>
                            <a:schemeClr val="dk1"/>
                          </a:solidFill>
                          <a:latin typeface="David" panose="020E0502060401010101" pitchFamily="34" charset="-79"/>
                          <a:ea typeface="+mn-ea"/>
                          <a:cs typeface="David" panose="020E0502060401010101" pitchFamily="34" charset="-79"/>
                        </a:rPr>
                        <a:t>חקר בחברותא </a:t>
                      </a:r>
                    </a:p>
                  </a:txBody>
                  <a:tcPr anchor="ctr"/>
                </a:tc>
                <a:extLst>
                  <a:ext uri="{0D108BD9-81ED-4DB2-BD59-A6C34878D82A}">
                    <a16:rowId xmlns:a16="http://schemas.microsoft.com/office/drawing/2014/main" val="1628137300"/>
                  </a:ext>
                </a:extLst>
              </a:tr>
              <a:tr h="384995">
                <a:tc>
                  <a:txBody>
                    <a:bodyPr/>
                    <a:lstStyle/>
                    <a:p>
                      <a:pPr marL="0" algn="r" defTabSz="914400" rtl="1" eaLnBrk="1" latinLnBrk="0" hangingPunct="1">
                        <a:lnSpc>
                          <a:spcPct val="100000"/>
                        </a:lnSpc>
                      </a:pPr>
                      <a:r>
                        <a:rPr lang="he-IL" sz="1600" b="0" i="0" kern="1200" dirty="0">
                          <a:solidFill>
                            <a:schemeClr val="dk1"/>
                          </a:solidFill>
                          <a:latin typeface="David" panose="020E0502060401010101" pitchFamily="34" charset="-79"/>
                          <a:ea typeface="+mn-ea"/>
                          <a:cs typeface="David" panose="020E0502060401010101" pitchFamily="34" charset="-79"/>
                        </a:rPr>
                        <a:t>תפוקת 'יום מחקר וכתיבה' לא ברורה ואינדיבידואלית</a:t>
                      </a:r>
                    </a:p>
                  </a:txBody>
                  <a:tcPr anchor="ctr"/>
                </a:tc>
                <a:tc>
                  <a:txBody>
                    <a:bodyPr/>
                    <a:lstStyle/>
                    <a:p>
                      <a:pPr marL="0" algn="r" defTabSz="914400" rtl="1" eaLnBrk="1" latinLnBrk="0" hangingPunct="1">
                        <a:lnSpc>
                          <a:spcPct val="100000"/>
                        </a:lnSpc>
                      </a:pPr>
                      <a:r>
                        <a:rPr lang="he-IL" sz="1600" b="1" i="0" kern="1200" dirty="0">
                          <a:solidFill>
                            <a:schemeClr val="dk1"/>
                          </a:solidFill>
                          <a:latin typeface="David" panose="020E0502060401010101" pitchFamily="34" charset="-79"/>
                          <a:ea typeface="+mn-ea"/>
                          <a:cs typeface="David" panose="020E0502060401010101" pitchFamily="34" charset="-79"/>
                        </a:rPr>
                        <a:t>למידת בכירים- </a:t>
                      </a:r>
                      <a:r>
                        <a:rPr lang="he-IL" sz="1600" b="0" i="0" kern="1200" dirty="0">
                          <a:solidFill>
                            <a:schemeClr val="dk1"/>
                          </a:solidFill>
                          <a:latin typeface="David" panose="020E0502060401010101" pitchFamily="34" charset="-79"/>
                          <a:ea typeface="+mn-ea"/>
                          <a:cs typeface="David" panose="020E0502060401010101" pitchFamily="34" charset="-79"/>
                        </a:rPr>
                        <a:t>חינוך לתרבות למידה עצמית בסביבה מבוקרת</a:t>
                      </a:r>
                    </a:p>
                  </a:txBody>
                  <a:tcPr anchor="ctr"/>
                </a:tc>
                <a:extLst>
                  <a:ext uri="{0D108BD9-81ED-4DB2-BD59-A6C34878D82A}">
                    <a16:rowId xmlns:a16="http://schemas.microsoft.com/office/drawing/2014/main" val="3545199806"/>
                  </a:ext>
                </a:extLst>
              </a:tr>
              <a:tr h="384995">
                <a:tc>
                  <a:txBody>
                    <a:bodyPr/>
                    <a:lstStyle/>
                    <a:p>
                      <a:pPr marL="0" algn="r" defTabSz="914400" rtl="1" eaLnBrk="1" latinLnBrk="0" hangingPunct="1">
                        <a:lnSpc>
                          <a:spcPct val="100000"/>
                        </a:lnSpc>
                      </a:pPr>
                      <a:r>
                        <a:rPr lang="he-IL" sz="1600" b="1" i="0" kern="1200" dirty="0">
                          <a:solidFill>
                            <a:schemeClr val="dk1"/>
                          </a:solidFill>
                          <a:latin typeface="David" panose="020E0502060401010101" pitchFamily="34" charset="-79"/>
                          <a:ea typeface="+mn-ea"/>
                          <a:cs typeface="David" panose="020E0502060401010101" pitchFamily="34" charset="-79"/>
                        </a:rPr>
                        <a:t>יום פנוי לסגל </a:t>
                      </a:r>
                      <a:r>
                        <a:rPr lang="he-IL" sz="1600" b="0" i="0" kern="1200" dirty="0">
                          <a:solidFill>
                            <a:schemeClr val="dk1"/>
                          </a:solidFill>
                          <a:latin typeface="David" panose="020E0502060401010101" pitchFamily="34" charset="-79"/>
                          <a:ea typeface="+mn-ea"/>
                          <a:cs typeface="David" panose="020E0502060401010101" pitchFamily="34" charset="-79"/>
                        </a:rPr>
                        <a:t>לטובת הכנה, למידה עצמית וכו' (נטול חניכים)</a:t>
                      </a:r>
                    </a:p>
                  </a:txBody>
                  <a:tcPr anchor="ctr"/>
                </a:tc>
                <a:tc>
                  <a:txBody>
                    <a:bodyPr/>
                    <a:lstStyle/>
                    <a:p>
                      <a:pPr marL="0" algn="r" defTabSz="914400" rtl="1" eaLnBrk="1" latinLnBrk="0" hangingPunct="1">
                        <a:lnSpc>
                          <a:spcPct val="100000"/>
                        </a:lnSpc>
                      </a:pPr>
                      <a:r>
                        <a:rPr lang="he-IL" sz="1600" b="0" i="0" kern="1200" dirty="0">
                          <a:solidFill>
                            <a:schemeClr val="dk1"/>
                          </a:solidFill>
                          <a:latin typeface="David" panose="020E0502060401010101" pitchFamily="34" charset="-79"/>
                          <a:ea typeface="+mn-ea"/>
                          <a:cs typeface="David" panose="020E0502060401010101" pitchFamily="34" charset="-79"/>
                        </a:rPr>
                        <a:t>קיום </a:t>
                      </a:r>
                      <a:r>
                        <a:rPr lang="he-IL" sz="1600" b="1" i="0" kern="1200" dirty="0">
                          <a:solidFill>
                            <a:schemeClr val="dk1"/>
                          </a:solidFill>
                          <a:latin typeface="David" panose="020E0502060401010101" pitchFamily="34" charset="-79"/>
                          <a:ea typeface="+mn-ea"/>
                          <a:cs typeface="David" panose="020E0502060401010101" pitchFamily="34" charset="-79"/>
                        </a:rPr>
                        <a:t>תהליכי חניכה אישיים </a:t>
                      </a:r>
                      <a:r>
                        <a:rPr lang="he-IL" sz="1600" b="0" i="0" kern="1200" dirty="0">
                          <a:solidFill>
                            <a:schemeClr val="dk1"/>
                          </a:solidFill>
                          <a:latin typeface="David" panose="020E0502060401010101" pitchFamily="34" charset="-79"/>
                          <a:ea typeface="+mn-ea"/>
                          <a:cs typeface="David" panose="020E0502060401010101" pitchFamily="34" charset="-79"/>
                        </a:rPr>
                        <a:t>של הסגל עם החניכים (חלונות משותפים)</a:t>
                      </a:r>
                    </a:p>
                  </a:txBody>
                  <a:tcPr anchor="ctr"/>
                </a:tc>
                <a:extLst>
                  <a:ext uri="{0D108BD9-81ED-4DB2-BD59-A6C34878D82A}">
                    <a16:rowId xmlns:a16="http://schemas.microsoft.com/office/drawing/2014/main" val="2850120194"/>
                  </a:ext>
                </a:extLst>
              </a:tr>
              <a:tr h="384995">
                <a:tc>
                  <a:txBody>
                    <a:bodyPr/>
                    <a:lstStyle/>
                    <a:p>
                      <a:pPr marL="0" algn="r" defTabSz="914400" rtl="1" eaLnBrk="1" latinLnBrk="0" hangingPunct="1">
                        <a:lnSpc>
                          <a:spcPct val="100000"/>
                        </a:lnSpc>
                      </a:pPr>
                      <a:r>
                        <a:rPr lang="he-IL" sz="1600" b="0" i="0" kern="1200" dirty="0">
                          <a:solidFill>
                            <a:schemeClr val="dk1"/>
                          </a:solidFill>
                          <a:latin typeface="David" panose="020E0502060401010101" pitchFamily="34" charset="-79"/>
                          <a:ea typeface="+mn-ea"/>
                          <a:cs typeface="David" panose="020E0502060401010101" pitchFamily="34" charset="-79"/>
                        </a:rPr>
                        <a:t>חופש בימי ראשון לבינלאומיים</a:t>
                      </a:r>
                    </a:p>
                  </a:txBody>
                  <a:tcPr anchor="ctr"/>
                </a:tc>
                <a:tc>
                  <a:txBody>
                    <a:bodyPr/>
                    <a:lstStyle/>
                    <a:p>
                      <a:pPr marL="0" algn="r" defTabSz="914400" rtl="1" eaLnBrk="1" latinLnBrk="0" hangingPunct="1">
                        <a:lnSpc>
                          <a:spcPct val="100000"/>
                        </a:lnSpc>
                      </a:pPr>
                      <a:r>
                        <a:rPr lang="he-IL" sz="1600" b="1" i="0" kern="1200" dirty="0">
                          <a:solidFill>
                            <a:schemeClr val="dk1"/>
                          </a:solidFill>
                          <a:latin typeface="David" panose="020E0502060401010101" pitchFamily="34" charset="-79"/>
                          <a:ea typeface="+mn-ea"/>
                          <a:cs typeface="David" panose="020E0502060401010101" pitchFamily="34" charset="-79"/>
                        </a:rPr>
                        <a:t>קיצור פגרת העבודות </a:t>
                      </a:r>
                      <a:r>
                        <a:rPr lang="he-IL" sz="1600" b="0" i="0" kern="1200" dirty="0">
                          <a:solidFill>
                            <a:schemeClr val="dk1"/>
                          </a:solidFill>
                          <a:latin typeface="David" panose="020E0502060401010101" pitchFamily="34" charset="-79"/>
                          <a:ea typeface="+mn-ea"/>
                          <a:cs typeface="David" panose="020E0502060401010101" pitchFamily="34" charset="-79"/>
                        </a:rPr>
                        <a:t>לשבוע (לטובת עמידה בהיקף)</a:t>
                      </a:r>
                      <a:r>
                        <a:rPr lang="en-US" sz="1600" b="0" i="0" kern="1200" dirty="0">
                          <a:solidFill>
                            <a:schemeClr val="dk1"/>
                          </a:solidFill>
                          <a:latin typeface="David" panose="020E0502060401010101" pitchFamily="34" charset="-79"/>
                          <a:ea typeface="+mn-ea"/>
                          <a:cs typeface="David" panose="020E0502060401010101" pitchFamily="34" charset="-79"/>
                        </a:rPr>
                        <a:t>/</a:t>
                      </a:r>
                      <a:r>
                        <a:rPr lang="he-IL" sz="1600" b="0" i="0" kern="1200" dirty="0">
                          <a:solidFill>
                            <a:schemeClr val="dk1"/>
                          </a:solidFill>
                          <a:latin typeface="David" panose="020E0502060401010101" pitchFamily="34" charset="-79"/>
                          <a:ea typeface="+mn-ea"/>
                          <a:cs typeface="David" panose="020E0502060401010101" pitchFamily="34" charset="-79"/>
                        </a:rPr>
                        <a:t> </a:t>
                      </a:r>
                      <a:r>
                        <a:rPr lang="he-IL" sz="1600" b="1" i="0" kern="1200" dirty="0">
                          <a:solidFill>
                            <a:srgbClr val="FF0000"/>
                          </a:solidFill>
                          <a:latin typeface="David" panose="020E0502060401010101" pitchFamily="34" charset="-79"/>
                          <a:ea typeface="+mn-ea"/>
                          <a:cs typeface="David" panose="020E0502060401010101" pitchFamily="34" charset="-79"/>
                        </a:rPr>
                        <a:t>הורדת תוכן?</a:t>
                      </a:r>
                    </a:p>
                  </a:txBody>
                  <a:tcPr anchor="ctr"/>
                </a:tc>
                <a:extLst>
                  <a:ext uri="{0D108BD9-81ED-4DB2-BD59-A6C34878D82A}">
                    <a16:rowId xmlns:a16="http://schemas.microsoft.com/office/drawing/2014/main" val="1086154194"/>
                  </a:ext>
                </a:extLst>
              </a:tr>
              <a:tr h="384995">
                <a:tc>
                  <a:txBody>
                    <a:bodyPr/>
                    <a:lstStyle/>
                    <a:p>
                      <a:pPr marL="0" algn="r" defTabSz="914400" rtl="1" eaLnBrk="1" latinLnBrk="0" hangingPunct="1">
                        <a:lnSpc>
                          <a:spcPct val="100000"/>
                        </a:lnSpc>
                      </a:pPr>
                      <a:endParaRPr lang="he-IL" sz="1600" b="0" i="0" kern="1200" dirty="0">
                        <a:solidFill>
                          <a:schemeClr val="dk1"/>
                        </a:solidFill>
                        <a:latin typeface="David" panose="020E0502060401010101" pitchFamily="34" charset="-79"/>
                        <a:ea typeface="+mn-ea"/>
                        <a:cs typeface="David" panose="020E0502060401010101" pitchFamily="34" charset="-79"/>
                      </a:endParaRPr>
                    </a:p>
                  </a:txBody>
                  <a:tcPr anchor="ctr"/>
                </a:tc>
                <a:tc>
                  <a:txBody>
                    <a:bodyPr/>
                    <a:lstStyle/>
                    <a:p>
                      <a:pPr marL="0" algn="r" defTabSz="914400" rtl="1" eaLnBrk="1" latinLnBrk="0" hangingPunct="1">
                        <a:lnSpc>
                          <a:spcPct val="100000"/>
                        </a:lnSpc>
                      </a:pPr>
                      <a:r>
                        <a:rPr lang="he-IL" sz="1600" b="0" i="0" kern="1200" dirty="0">
                          <a:solidFill>
                            <a:schemeClr val="dk1"/>
                          </a:solidFill>
                          <a:latin typeface="David" panose="020E0502060401010101" pitchFamily="34" charset="-79"/>
                          <a:ea typeface="+mn-ea"/>
                          <a:cs typeface="David" panose="020E0502060401010101" pitchFamily="34" charset="-79"/>
                        </a:rPr>
                        <a:t>פינות למידה אישיות נוחות וסביבה תומכת (ספריה, קפיטריה)</a:t>
                      </a:r>
                    </a:p>
                  </a:txBody>
                  <a:tcPr anchor="ctr"/>
                </a:tc>
                <a:extLst>
                  <a:ext uri="{0D108BD9-81ED-4DB2-BD59-A6C34878D82A}">
                    <a16:rowId xmlns:a16="http://schemas.microsoft.com/office/drawing/2014/main" val="3479818512"/>
                  </a:ext>
                </a:extLst>
              </a:tr>
              <a:tr h="384995">
                <a:tc>
                  <a:txBody>
                    <a:bodyPr/>
                    <a:lstStyle/>
                    <a:p>
                      <a:pPr marL="0" algn="r" defTabSz="914400" rtl="1" eaLnBrk="1" latinLnBrk="0" hangingPunct="1">
                        <a:lnSpc>
                          <a:spcPct val="100000"/>
                        </a:lnSpc>
                      </a:pPr>
                      <a:endParaRPr lang="he-IL" sz="1600" b="0" i="0" kern="1200" dirty="0">
                        <a:solidFill>
                          <a:schemeClr val="dk1"/>
                        </a:solidFill>
                        <a:latin typeface="David" panose="020E0502060401010101" pitchFamily="34" charset="-79"/>
                        <a:ea typeface="+mn-ea"/>
                        <a:cs typeface="David" panose="020E0502060401010101" pitchFamily="34" charset="-79"/>
                      </a:endParaRPr>
                    </a:p>
                  </a:txBody>
                  <a:tcPr anchor="ctr"/>
                </a:tc>
                <a:tc>
                  <a:txBody>
                    <a:bodyPr/>
                    <a:lstStyle/>
                    <a:p>
                      <a:pPr marL="0" algn="r" defTabSz="914400" rtl="1" eaLnBrk="1" latinLnBrk="0" hangingPunct="1">
                        <a:lnSpc>
                          <a:spcPct val="100000"/>
                        </a:lnSpc>
                      </a:pPr>
                      <a:r>
                        <a:rPr lang="he-IL" sz="1600" b="0" i="0" kern="1200" dirty="0">
                          <a:solidFill>
                            <a:schemeClr val="dk1"/>
                          </a:solidFill>
                          <a:latin typeface="David" panose="020E0502060401010101" pitchFamily="34" charset="-79"/>
                          <a:ea typeface="+mn-ea"/>
                          <a:cs typeface="David" panose="020E0502060401010101" pitchFamily="34" charset="-79"/>
                        </a:rPr>
                        <a:t>פגיעה בגמישות בהבאת מרצים לשעות אחה"צ</a:t>
                      </a:r>
                    </a:p>
                  </a:txBody>
                  <a:tcPr anchor="ctr"/>
                </a:tc>
                <a:extLst>
                  <a:ext uri="{0D108BD9-81ED-4DB2-BD59-A6C34878D82A}">
                    <a16:rowId xmlns:a16="http://schemas.microsoft.com/office/drawing/2014/main" val="1830761974"/>
                  </a:ext>
                </a:extLst>
              </a:tr>
            </a:tbl>
          </a:graphicData>
        </a:graphic>
      </p:graphicFrame>
    </p:spTree>
    <p:extLst>
      <p:ext uri="{BB962C8B-B14F-4D97-AF65-F5344CB8AC3E}">
        <p14:creationId xmlns:p14="http://schemas.microsoft.com/office/powerpoint/2010/main" val="141700772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כותרת 1"/>
          <p:cNvSpPr>
            <a:spLocks noGrp="1"/>
          </p:cNvSpPr>
          <p:nvPr>
            <p:ph type="title" idx="4294967295"/>
          </p:nvPr>
        </p:nvSpPr>
        <p:spPr>
          <a:xfrm>
            <a:off x="877528" y="186327"/>
            <a:ext cx="10515600" cy="1325563"/>
          </a:xfrm>
        </p:spPr>
        <p:txBody>
          <a:bodyPr/>
          <a:lstStyle/>
          <a:p>
            <a:pPr algn="ctr"/>
            <a:r>
              <a:rPr lang="he-IL"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מיצוי ימי מחקר וכתיבה</a:t>
            </a:r>
            <a:endParaRPr lang="he-IL" sz="36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4" name="מציין מיקום תוכן 4"/>
          <p:cNvSpPr txBox="1">
            <a:spLocks/>
          </p:cNvSpPr>
          <p:nvPr/>
        </p:nvSpPr>
        <p:spPr>
          <a:xfrm>
            <a:off x="1366626" y="1503627"/>
            <a:ext cx="9537404" cy="4320480"/>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buClr>
                <a:schemeClr val="accent1"/>
              </a:buClr>
              <a:buSzPct val="100000"/>
              <a:defRPr/>
            </a:pPr>
            <a:r>
              <a:rPr lang="he-IL" sz="1600" dirty="0">
                <a:solidFill>
                  <a:schemeClr val="accent1">
                    <a:lumMod val="75000"/>
                  </a:schemeClr>
                </a:solidFill>
                <a:latin typeface="David" panose="020E0502060401010101" pitchFamily="34" charset="-79"/>
                <a:cs typeface="David" panose="020E0502060401010101" pitchFamily="34" charset="-79"/>
              </a:rPr>
              <a:t>ביעור מקראות, חלוקת סילבוס למנות קריאה אפשריות (חלוקה פנימית לקריאת חובה, מומלצת ורשות)</a:t>
            </a:r>
          </a:p>
          <a:p>
            <a:pPr>
              <a:lnSpc>
                <a:spcPct val="150000"/>
              </a:lnSpc>
              <a:buClr>
                <a:schemeClr val="accent1"/>
              </a:buClr>
              <a:buSzPct val="100000"/>
              <a:defRPr/>
            </a:pPr>
            <a:r>
              <a:rPr lang="he-IL" sz="1600" dirty="0">
                <a:solidFill>
                  <a:schemeClr val="accent1">
                    <a:lumMod val="75000"/>
                  </a:schemeClr>
                </a:solidFill>
                <a:latin typeface="David" panose="020E0502060401010101" pitchFamily="34" charset="-79"/>
                <a:cs typeface="David" panose="020E0502060401010101" pitchFamily="34" charset="-79"/>
              </a:rPr>
              <a:t>סנכרון חומרי הקריאה בין כלל הקורסים</a:t>
            </a:r>
          </a:p>
          <a:p>
            <a:pPr>
              <a:lnSpc>
                <a:spcPct val="150000"/>
              </a:lnSpc>
              <a:buClr>
                <a:schemeClr val="accent1"/>
              </a:buClr>
              <a:buSzPct val="100000"/>
              <a:defRPr/>
            </a:pPr>
            <a:r>
              <a:rPr lang="he-IL" sz="1600" dirty="0">
                <a:solidFill>
                  <a:schemeClr val="accent1">
                    <a:lumMod val="75000"/>
                  </a:schemeClr>
                </a:solidFill>
                <a:latin typeface="David" panose="020E0502060401010101" pitchFamily="34" charset="-79"/>
                <a:cs typeface="David" panose="020E0502060401010101" pitchFamily="34" charset="-79"/>
              </a:rPr>
              <a:t>סביבת למידה מזמינה ונוחה במכללות: פינות אישיות, שירותי תמך (קפטריה, ספריה, אוריינות)</a:t>
            </a:r>
          </a:p>
          <a:p>
            <a:pPr>
              <a:lnSpc>
                <a:spcPct val="150000"/>
              </a:lnSpc>
              <a:buClr>
                <a:schemeClr val="accent1"/>
              </a:buClr>
              <a:buSzPct val="100000"/>
              <a:defRPr/>
            </a:pPr>
            <a:r>
              <a:rPr lang="he-IL" sz="1600" dirty="0">
                <a:solidFill>
                  <a:schemeClr val="accent1">
                    <a:lumMod val="75000"/>
                  </a:schemeClr>
                </a:solidFill>
                <a:latin typeface="David" panose="020E0502060401010101" pitchFamily="34" charset="-79"/>
                <a:cs typeface="David" panose="020E0502060401010101" pitchFamily="34" charset="-79"/>
              </a:rPr>
              <a:t>סדנת לומד עצמאי- מיומנויות קריאה מהירה, חיפוש חומרים, ניהול הזמן (</a:t>
            </a:r>
            <a:r>
              <a:rPr lang="en-US" sz="1600" dirty="0">
                <a:solidFill>
                  <a:schemeClr val="accent1">
                    <a:lumMod val="75000"/>
                  </a:schemeClr>
                </a:solidFill>
                <a:latin typeface="David" panose="020E0502060401010101" pitchFamily="34" charset="-79"/>
                <a:cs typeface="David" panose="020E0502060401010101" pitchFamily="34" charset="-79"/>
              </a:rPr>
              <a:t>Self enhanced learner</a:t>
            </a:r>
            <a:r>
              <a:rPr lang="he-IL" sz="1600" dirty="0">
                <a:solidFill>
                  <a:schemeClr val="accent1">
                    <a:lumMod val="75000"/>
                  </a:schemeClr>
                </a:solidFill>
                <a:latin typeface="David" panose="020E0502060401010101" pitchFamily="34" charset="-79"/>
                <a:cs typeface="David" panose="020E0502060401010101" pitchFamily="34" charset="-79"/>
              </a:rPr>
              <a:t>)</a:t>
            </a:r>
          </a:p>
          <a:p>
            <a:pPr>
              <a:lnSpc>
                <a:spcPct val="150000"/>
              </a:lnSpc>
              <a:buClr>
                <a:schemeClr val="accent1"/>
              </a:buClr>
              <a:buSzPct val="100000"/>
              <a:defRPr/>
            </a:pPr>
            <a:r>
              <a:rPr lang="he-IL" sz="1600" dirty="0">
                <a:solidFill>
                  <a:schemeClr val="accent1">
                    <a:lumMod val="75000"/>
                  </a:schemeClr>
                </a:solidFill>
                <a:latin typeface="David" panose="020E0502060401010101" pitchFamily="34" charset="-79"/>
                <a:cs typeface="David" panose="020E0502060401010101" pitchFamily="34" charset="-79"/>
              </a:rPr>
              <a:t>קיום מנגנוני בקרה-</a:t>
            </a:r>
          </a:p>
          <a:p>
            <a:pPr marL="685800" lvl="2">
              <a:lnSpc>
                <a:spcPct val="100000"/>
              </a:lnSpc>
              <a:spcBef>
                <a:spcPts val="1000"/>
              </a:spcBef>
              <a:buClr>
                <a:schemeClr val="accent1"/>
              </a:buClr>
              <a:buSzPct val="100000"/>
              <a:defRPr/>
            </a:pPr>
            <a:r>
              <a:rPr lang="he-IL" sz="1600" b="1" dirty="0">
                <a:solidFill>
                  <a:schemeClr val="accent1">
                    <a:lumMod val="75000"/>
                  </a:schemeClr>
                </a:solidFill>
                <a:latin typeface="David" panose="020E0502060401010101" pitchFamily="34" charset="-79"/>
                <a:cs typeface="David" panose="020E0502060401010101" pitchFamily="34" charset="-79"/>
              </a:rPr>
              <a:t>הרצאות מליאה- </a:t>
            </a:r>
            <a:r>
              <a:rPr lang="he-IL" sz="1600" dirty="0">
                <a:solidFill>
                  <a:schemeClr val="accent1">
                    <a:lumMod val="75000"/>
                  </a:schemeClr>
                </a:solidFill>
                <a:latin typeface="David" panose="020E0502060401010101" pitchFamily="34" charset="-79"/>
                <a:cs typeface="David" panose="020E0502060401010101" pitchFamily="34" charset="-79"/>
              </a:rPr>
              <a:t>שאלות הבנה ע"י המרצה) </a:t>
            </a:r>
          </a:p>
          <a:p>
            <a:pPr marL="685800" lvl="2">
              <a:lnSpc>
                <a:spcPct val="100000"/>
              </a:lnSpc>
              <a:spcBef>
                <a:spcPts val="1000"/>
              </a:spcBef>
              <a:buClr>
                <a:schemeClr val="accent1"/>
              </a:buClr>
              <a:buSzPct val="100000"/>
              <a:defRPr/>
            </a:pPr>
            <a:r>
              <a:rPr lang="he-IL" sz="1600" b="1" dirty="0">
                <a:solidFill>
                  <a:schemeClr val="accent1">
                    <a:lumMod val="75000"/>
                  </a:schemeClr>
                </a:solidFill>
                <a:latin typeface="David" panose="020E0502060401010101" pitchFamily="34" charset="-79"/>
                <a:cs typeface="David" panose="020E0502060401010101" pitchFamily="34" charset="-79"/>
              </a:rPr>
              <a:t>תרגולים </a:t>
            </a:r>
            <a:r>
              <a:rPr lang="he-IL" sz="1600" b="1" dirty="0" err="1">
                <a:solidFill>
                  <a:schemeClr val="accent1">
                    <a:lumMod val="75000"/>
                  </a:schemeClr>
                </a:solidFill>
                <a:latin typeface="David" panose="020E0502060401010101" pitchFamily="34" charset="-79"/>
                <a:cs typeface="David" panose="020E0502060401010101" pitchFamily="34" charset="-79"/>
              </a:rPr>
              <a:t>צוותיים</a:t>
            </a:r>
            <a:r>
              <a:rPr lang="he-IL" sz="1600" b="1" dirty="0">
                <a:solidFill>
                  <a:schemeClr val="accent1">
                    <a:lumMod val="75000"/>
                  </a:schemeClr>
                </a:solidFill>
                <a:latin typeface="David" panose="020E0502060401010101" pitchFamily="34" charset="-79"/>
                <a:cs typeface="David" panose="020E0502060401010101" pitchFamily="34" charset="-79"/>
              </a:rPr>
              <a:t>- </a:t>
            </a:r>
            <a:r>
              <a:rPr lang="he-IL" sz="1600" dirty="0">
                <a:solidFill>
                  <a:schemeClr val="accent1">
                    <a:lumMod val="75000"/>
                  </a:schemeClr>
                </a:solidFill>
                <a:latin typeface="David" panose="020E0502060401010101" pitchFamily="34" charset="-79"/>
                <a:cs typeface="David" panose="020E0502060401010101" pitchFamily="34" charset="-79"/>
              </a:rPr>
              <a:t>חלוקת חומרי הקריאה בין החניכים- סיכומו בצורה אישית ועיבודו ברמת הצוות </a:t>
            </a:r>
          </a:p>
          <a:p>
            <a:pPr marL="685800" lvl="2">
              <a:lnSpc>
                <a:spcPct val="100000"/>
              </a:lnSpc>
              <a:spcBef>
                <a:spcPts val="1000"/>
              </a:spcBef>
              <a:buClr>
                <a:schemeClr val="accent1"/>
              </a:buClr>
              <a:buSzPct val="100000"/>
              <a:defRPr/>
            </a:pPr>
            <a:r>
              <a:rPr lang="he-IL" sz="1600" b="1" dirty="0">
                <a:solidFill>
                  <a:schemeClr val="accent1">
                    <a:lumMod val="75000"/>
                  </a:schemeClr>
                </a:solidFill>
                <a:latin typeface="David" panose="020E0502060401010101" pitchFamily="34" charset="-79"/>
                <a:cs typeface="David" panose="020E0502060401010101" pitchFamily="34" charset="-79"/>
              </a:rPr>
              <a:t>מנגנוני דיווח אישי- </a:t>
            </a:r>
            <a:r>
              <a:rPr lang="he-IL" sz="1600" dirty="0">
                <a:solidFill>
                  <a:schemeClr val="accent1">
                    <a:lumMod val="75000"/>
                  </a:schemeClr>
                </a:solidFill>
                <a:latin typeface="David" panose="020E0502060401010101" pitchFamily="34" charset="-79"/>
                <a:cs typeface="David" panose="020E0502060401010101" pitchFamily="34" charset="-79"/>
              </a:rPr>
              <a:t>קרא וחתום</a:t>
            </a:r>
          </a:p>
          <a:p>
            <a:pPr marL="685800" lvl="2">
              <a:lnSpc>
                <a:spcPct val="100000"/>
              </a:lnSpc>
              <a:spcBef>
                <a:spcPts val="1000"/>
              </a:spcBef>
              <a:buClr>
                <a:schemeClr val="accent1"/>
              </a:buClr>
              <a:buSzPct val="100000"/>
              <a:defRPr/>
            </a:pPr>
            <a:r>
              <a:rPr lang="he-IL" sz="1600" b="1" dirty="0">
                <a:solidFill>
                  <a:schemeClr val="accent1">
                    <a:lumMod val="75000"/>
                  </a:schemeClr>
                </a:solidFill>
                <a:latin typeface="David" panose="020E0502060401010101" pitchFamily="34" charset="-79"/>
                <a:cs typeface="David" panose="020E0502060401010101" pitchFamily="34" charset="-79"/>
              </a:rPr>
              <a:t>מבדקים-</a:t>
            </a:r>
            <a:r>
              <a:rPr lang="he-IL" sz="1600" dirty="0">
                <a:solidFill>
                  <a:schemeClr val="accent1">
                    <a:lumMod val="75000"/>
                  </a:schemeClr>
                </a:solidFill>
                <a:latin typeface="David" panose="020E0502060401010101" pitchFamily="34" charset="-79"/>
                <a:cs typeface="David" panose="020E0502060401010101" pitchFamily="34" charset="-79"/>
              </a:rPr>
              <a:t> מבחני ידע ומיפוי</a:t>
            </a:r>
            <a:r>
              <a:rPr lang="en-US" sz="1600" dirty="0">
                <a:solidFill>
                  <a:schemeClr val="accent1">
                    <a:lumMod val="75000"/>
                  </a:schemeClr>
                </a:solidFill>
                <a:latin typeface="David" panose="020E0502060401010101" pitchFamily="34" charset="-79"/>
                <a:cs typeface="David" panose="020E0502060401010101" pitchFamily="34" charset="-79"/>
              </a:rPr>
              <a:t>/</a:t>
            </a:r>
            <a:r>
              <a:rPr lang="he-IL" sz="1600" dirty="0">
                <a:solidFill>
                  <a:schemeClr val="accent1">
                    <a:lumMod val="75000"/>
                  </a:schemeClr>
                </a:solidFill>
                <a:latin typeface="David" panose="020E0502060401010101" pitchFamily="34" charset="-79"/>
                <a:cs typeface="David" panose="020E0502060401010101" pitchFamily="34" charset="-79"/>
              </a:rPr>
              <a:t> הגשת רפרטים</a:t>
            </a:r>
            <a:r>
              <a:rPr lang="en-US" sz="1600" dirty="0">
                <a:solidFill>
                  <a:schemeClr val="accent1">
                    <a:lumMod val="75000"/>
                  </a:schemeClr>
                </a:solidFill>
                <a:latin typeface="David" panose="020E0502060401010101" pitchFamily="34" charset="-79"/>
                <a:cs typeface="David" panose="020E0502060401010101" pitchFamily="34" charset="-79"/>
              </a:rPr>
              <a:t> </a:t>
            </a:r>
            <a:r>
              <a:rPr lang="he-IL" sz="1600" dirty="0">
                <a:solidFill>
                  <a:schemeClr val="accent1">
                    <a:lumMod val="75000"/>
                  </a:schemeClr>
                </a:solidFill>
                <a:latin typeface="David" panose="020E0502060401010101" pitchFamily="34" charset="-79"/>
                <a:cs typeface="David" panose="020E0502060401010101" pitchFamily="34" charset="-79"/>
              </a:rPr>
              <a:t> וכתיבת מסמכים אישיים</a:t>
            </a:r>
          </a:p>
          <a:p>
            <a:pPr marL="228600" lvl="1">
              <a:lnSpc>
                <a:spcPct val="150000"/>
              </a:lnSpc>
              <a:spcBef>
                <a:spcPts val="1000"/>
              </a:spcBef>
              <a:buClr>
                <a:schemeClr val="accent1"/>
              </a:buClr>
              <a:buSzPct val="100000"/>
              <a:defRPr/>
            </a:pPr>
            <a:r>
              <a:rPr lang="he-IL" sz="1600" dirty="0">
                <a:solidFill>
                  <a:schemeClr val="accent1">
                    <a:lumMod val="75000"/>
                  </a:schemeClr>
                </a:solidFill>
                <a:latin typeface="David" panose="020E0502060401010101" pitchFamily="34" charset="-79"/>
                <a:cs typeface="David" panose="020E0502060401010101" pitchFamily="34" charset="-79"/>
              </a:rPr>
              <a:t>על הסגל עצמו לפנות זמן לקריאת חומרי הלימוד לטובת העיבוד הצוות והאינטגרציה עבור החניך</a:t>
            </a:r>
          </a:p>
        </p:txBody>
      </p:sp>
      <p:sp>
        <p:nvSpPr>
          <p:cNvPr id="5" name="מלבן מעוגל 5"/>
          <p:cNvSpPr/>
          <p:nvPr/>
        </p:nvSpPr>
        <p:spPr>
          <a:xfrm>
            <a:off x="3431704" y="5909171"/>
            <a:ext cx="5184576" cy="792000"/>
          </a:xfrm>
          <a:prstGeom prst="roundRect">
            <a:avLst/>
          </a:prstGeom>
          <a:solidFill>
            <a:schemeClr val="accent5">
              <a:lumMod val="20000"/>
              <a:lumOff val="80000"/>
            </a:schemeClr>
          </a:solidFill>
        </p:spPr>
        <p:style>
          <a:lnRef idx="0">
            <a:schemeClr val="accent3"/>
          </a:lnRef>
          <a:fillRef idx="3">
            <a:schemeClr val="accent3"/>
          </a:fillRef>
          <a:effectRef idx="3">
            <a:schemeClr val="accent3"/>
          </a:effectRef>
          <a:fontRef idx="minor">
            <a:schemeClr val="lt1"/>
          </a:fontRef>
        </p:style>
        <p:txBody>
          <a:bodyPr rtlCol="1" anchor="ctr"/>
          <a:lstStyle/>
          <a:p>
            <a:pPr algn="ctr"/>
            <a:endParaRPr lang="he-IL" dirty="0"/>
          </a:p>
        </p:txBody>
      </p:sp>
      <p:sp>
        <p:nvSpPr>
          <p:cNvPr id="6" name="חץ שמאלה-ימינה 1"/>
          <p:cNvSpPr/>
          <p:nvPr/>
        </p:nvSpPr>
        <p:spPr>
          <a:xfrm>
            <a:off x="5189372" y="6093296"/>
            <a:ext cx="1800200" cy="432048"/>
          </a:xfrm>
          <a:prstGeom prst="leftRightArrow">
            <a:avLst/>
          </a:prstGeom>
        </p:spPr>
        <p:style>
          <a:lnRef idx="0">
            <a:schemeClr val="accent1"/>
          </a:lnRef>
          <a:fillRef idx="3">
            <a:schemeClr val="accent1"/>
          </a:fillRef>
          <a:effectRef idx="3">
            <a:schemeClr val="accent1"/>
          </a:effectRef>
          <a:fontRef idx="minor">
            <a:schemeClr val="lt1"/>
          </a:fontRef>
        </p:style>
        <p:txBody>
          <a:bodyPr rtlCol="1" anchor="ctr"/>
          <a:lstStyle/>
          <a:p>
            <a:pPr algn="ctr"/>
            <a:endParaRPr lang="he-IL"/>
          </a:p>
        </p:txBody>
      </p:sp>
      <p:sp>
        <p:nvSpPr>
          <p:cNvPr id="8" name="TextBox 7"/>
          <p:cNvSpPr txBox="1"/>
          <p:nvPr/>
        </p:nvSpPr>
        <p:spPr>
          <a:xfrm>
            <a:off x="7032104" y="6000023"/>
            <a:ext cx="1584176" cy="646331"/>
          </a:xfrm>
          <a:prstGeom prst="rect">
            <a:avLst/>
          </a:prstGeom>
          <a:noFill/>
        </p:spPr>
        <p:txBody>
          <a:bodyPr wrap="square" rtlCol="1">
            <a:spAutoFit/>
          </a:bodyPr>
          <a:lstStyle/>
          <a:p>
            <a:pPr algn="ctr"/>
            <a:r>
              <a:rPr lang="he-IL" b="1" dirty="0">
                <a:latin typeface="David" panose="020E0502060401010101" pitchFamily="34" charset="-79"/>
                <a:cs typeface="David" panose="020E0502060401010101" pitchFamily="34" charset="-79"/>
              </a:rPr>
              <a:t>בקרה והחזקת החניך</a:t>
            </a:r>
          </a:p>
        </p:txBody>
      </p:sp>
      <p:sp>
        <p:nvSpPr>
          <p:cNvPr id="9" name="TextBox 8"/>
          <p:cNvSpPr txBox="1"/>
          <p:nvPr/>
        </p:nvSpPr>
        <p:spPr>
          <a:xfrm>
            <a:off x="3287688" y="6000023"/>
            <a:ext cx="1584176" cy="646331"/>
          </a:xfrm>
          <a:prstGeom prst="rect">
            <a:avLst/>
          </a:prstGeom>
          <a:noFill/>
        </p:spPr>
        <p:txBody>
          <a:bodyPr wrap="square" rtlCol="1">
            <a:spAutoFit/>
          </a:bodyPr>
          <a:lstStyle/>
          <a:p>
            <a:pPr algn="ctr"/>
            <a:r>
              <a:rPr lang="he-IL" b="1" dirty="0">
                <a:latin typeface="David" panose="020E0502060401010101" pitchFamily="34" charset="-79"/>
                <a:cs typeface="David" panose="020E0502060401010101" pitchFamily="34" charset="-79"/>
              </a:rPr>
              <a:t>'בכיר לומד' ועצמאי</a:t>
            </a:r>
          </a:p>
        </p:txBody>
      </p:sp>
    </p:spTree>
    <p:extLst>
      <p:ext uri="{BB962C8B-B14F-4D97-AF65-F5344CB8AC3E}">
        <p14:creationId xmlns:p14="http://schemas.microsoft.com/office/powerpoint/2010/main" val="228246506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כותרת 1"/>
          <p:cNvSpPr>
            <a:spLocks noGrp="1"/>
          </p:cNvSpPr>
          <p:nvPr>
            <p:ph type="title" idx="4294967295"/>
          </p:nvPr>
        </p:nvSpPr>
        <p:spPr>
          <a:xfrm>
            <a:off x="877528" y="186327"/>
            <a:ext cx="10515600" cy="1325563"/>
          </a:xfrm>
        </p:spPr>
        <p:txBody>
          <a:bodyPr/>
          <a:lstStyle/>
          <a:p>
            <a:pPr algn="ctr"/>
            <a:r>
              <a:rPr lang="he-IL"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למידת בכירים וחקר </a:t>
            </a:r>
            <a:r>
              <a:rPr lang="he-IL" sz="2400" dirty="0">
                <a:solidFill>
                  <a:schemeClr val="accent1">
                    <a:lumMod val="75000"/>
                  </a:schemeClr>
                </a:solidFill>
                <a:latin typeface="Times New Roman" panose="02020603050405020304" pitchFamily="18" charset="0"/>
                <a:ea typeface="Tahoma" panose="020B0604030504040204" pitchFamily="34" charset="0"/>
                <a:cs typeface="Times New Roman" panose="02020603050405020304" pitchFamily="18" charset="0"/>
              </a:rPr>
              <a:t>(</a:t>
            </a:r>
            <a:r>
              <a:rPr lang="en-US" sz="2400" dirty="0" err="1">
                <a:solidFill>
                  <a:schemeClr val="accent1">
                    <a:lumMod val="75000"/>
                  </a:schemeClr>
                </a:solidFill>
                <a:latin typeface="Times New Roman" panose="02020603050405020304" pitchFamily="18" charset="0"/>
                <a:ea typeface="Tahoma" panose="020B0604030504040204" pitchFamily="34" charset="0"/>
                <a:cs typeface="Times New Roman" panose="02020603050405020304" pitchFamily="18" charset="0"/>
              </a:rPr>
              <a:t>Deway</a:t>
            </a:r>
            <a:r>
              <a:rPr lang="he-IL" sz="2400" dirty="0">
                <a:solidFill>
                  <a:schemeClr val="accent1">
                    <a:lumMod val="75000"/>
                  </a:schemeClr>
                </a:solidFill>
                <a:latin typeface="Times New Roman" panose="02020603050405020304" pitchFamily="18" charset="0"/>
                <a:ea typeface="Tahoma" panose="020B0604030504040204" pitchFamily="34" charset="0"/>
                <a:cs typeface="Times New Roman" panose="02020603050405020304" pitchFamily="18" charset="0"/>
              </a:rPr>
              <a:t>)</a:t>
            </a:r>
            <a:endParaRPr lang="he-IL" sz="3600" dirty="0">
              <a:solidFill>
                <a:schemeClr val="accent1">
                  <a:lumMod val="75000"/>
                </a:schemeClr>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4" name="מציין מיקום תוכן 4"/>
          <p:cNvSpPr txBox="1">
            <a:spLocks/>
          </p:cNvSpPr>
          <p:nvPr/>
        </p:nvSpPr>
        <p:spPr>
          <a:xfrm>
            <a:off x="1366626" y="1503627"/>
            <a:ext cx="9537404" cy="4320480"/>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buClr>
                <a:schemeClr val="accent1"/>
              </a:buClr>
              <a:buSzPct val="100000"/>
              <a:defRPr/>
            </a:pPr>
            <a:r>
              <a:rPr lang="he-IL" sz="2000" dirty="0">
                <a:solidFill>
                  <a:schemeClr val="accent1">
                    <a:lumMod val="75000"/>
                  </a:schemeClr>
                </a:solidFill>
                <a:latin typeface="David" panose="020E0502060401010101" pitchFamily="34" charset="-79"/>
                <a:cs typeface="David" panose="020E0502060401010101" pitchFamily="34" charset="-79"/>
              </a:rPr>
              <a:t>?</a:t>
            </a:r>
            <a:endParaRPr lang="he-IL" sz="1600" dirty="0">
              <a:solidFill>
                <a:schemeClr val="accent1">
                  <a:lumMod val="75000"/>
                </a:schemeClr>
              </a:solidFill>
              <a:latin typeface="David" panose="020E0502060401010101" pitchFamily="34" charset="-79"/>
              <a:cs typeface="David" panose="020E0502060401010101" pitchFamily="34" charset="-79"/>
            </a:endParaRPr>
          </a:p>
        </p:txBody>
      </p:sp>
      <p:sp>
        <p:nvSpPr>
          <p:cNvPr id="5" name="מלבן: פינות מעוגלות 4"/>
          <p:cNvSpPr/>
          <p:nvPr/>
        </p:nvSpPr>
        <p:spPr>
          <a:xfrm rot="20820232">
            <a:off x="1533833" y="2890685"/>
            <a:ext cx="3195483" cy="835741"/>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r>
              <a:rPr lang="he-IL" sz="2400" b="1"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t>להשלים</a:t>
            </a:r>
          </a:p>
        </p:txBody>
      </p:sp>
    </p:spTree>
    <p:extLst>
      <p:ext uri="{BB962C8B-B14F-4D97-AF65-F5344CB8AC3E}">
        <p14:creationId xmlns:p14="http://schemas.microsoft.com/office/powerpoint/2010/main" val="173435195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כותרת 1"/>
          <p:cNvSpPr>
            <a:spLocks noGrp="1"/>
          </p:cNvSpPr>
          <p:nvPr>
            <p:ph type="title" idx="4294967295"/>
          </p:nvPr>
        </p:nvSpPr>
        <p:spPr>
          <a:xfrm>
            <a:off x="877528" y="186327"/>
            <a:ext cx="10515600" cy="1325563"/>
          </a:xfrm>
        </p:spPr>
        <p:txBody>
          <a:bodyPr/>
          <a:lstStyle/>
          <a:p>
            <a:pPr algn="ctr"/>
            <a:r>
              <a:rPr lang="he-IL"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פיצול נסיעת חו"ל ליעדים</a:t>
            </a:r>
            <a:endParaRPr lang="he-IL" sz="36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10" name="טבלה 9"/>
          <p:cNvGraphicFramePr>
            <a:graphicFrameLocks noGrp="1"/>
          </p:cNvGraphicFramePr>
          <p:nvPr>
            <p:extLst>
              <p:ext uri="{D42A27DB-BD31-4B8C-83A1-F6EECF244321}">
                <p14:modId xmlns:p14="http://schemas.microsoft.com/office/powerpoint/2010/main" val="3029797548"/>
              </p:ext>
            </p:extLst>
          </p:nvPr>
        </p:nvGraphicFramePr>
        <p:xfrm>
          <a:off x="962260" y="1639483"/>
          <a:ext cx="10340506" cy="4754880"/>
        </p:xfrm>
        <a:graphic>
          <a:graphicData uri="http://schemas.openxmlformats.org/drawingml/2006/table">
            <a:tbl>
              <a:tblPr rtl="1" firstRow="1" bandRow="1">
                <a:tableStyleId>{5C22544A-7EE6-4342-B048-85BDC9FD1C3A}</a:tableStyleId>
              </a:tblPr>
              <a:tblGrid>
                <a:gridCol w="5170253">
                  <a:extLst>
                    <a:ext uri="{9D8B030D-6E8A-4147-A177-3AD203B41FA5}">
                      <a16:colId xmlns:a16="http://schemas.microsoft.com/office/drawing/2014/main" val="20000"/>
                    </a:ext>
                  </a:extLst>
                </a:gridCol>
                <a:gridCol w="5170253">
                  <a:extLst>
                    <a:ext uri="{9D8B030D-6E8A-4147-A177-3AD203B41FA5}">
                      <a16:colId xmlns:a16="http://schemas.microsoft.com/office/drawing/2014/main" val="20001"/>
                    </a:ext>
                  </a:extLst>
                </a:gridCol>
              </a:tblGrid>
              <a:tr h="370840">
                <a:tc>
                  <a:txBody>
                    <a:bodyPr/>
                    <a:lstStyle/>
                    <a:p>
                      <a:pPr algn="ctr" rtl="1">
                        <a:lnSpc>
                          <a:spcPct val="150000"/>
                        </a:lnSpc>
                      </a:pPr>
                      <a:r>
                        <a:rPr lang="he-IL" sz="2400"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t>יתרונות פיצול</a:t>
                      </a:r>
                    </a:p>
                  </a:txBody>
                  <a:tcPr anchor="ctr"/>
                </a:tc>
                <a:tc>
                  <a:txBody>
                    <a:bodyPr/>
                    <a:lstStyle/>
                    <a:p>
                      <a:pPr algn="ctr" rtl="1">
                        <a:lnSpc>
                          <a:spcPct val="150000"/>
                        </a:lnSpc>
                      </a:pPr>
                      <a:r>
                        <a:rPr lang="he-IL" sz="2400"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t>חסרונות הפיצול</a:t>
                      </a:r>
                    </a:p>
                  </a:txBody>
                  <a:tcPr anchor="ctr"/>
                </a:tc>
                <a:extLst>
                  <a:ext uri="{0D108BD9-81ED-4DB2-BD59-A6C34878D82A}">
                    <a16:rowId xmlns:a16="http://schemas.microsoft.com/office/drawing/2014/main" val="10000"/>
                  </a:ext>
                </a:extLst>
              </a:tr>
              <a:tr h="370840">
                <a:tc>
                  <a:txBody>
                    <a:bodyPr/>
                    <a:lstStyle/>
                    <a:p>
                      <a:pPr marL="0" marR="0" indent="0" algn="just" defTabSz="914400" rtl="1" eaLnBrk="1" fontAlgn="auto" latinLnBrk="0" hangingPunct="1">
                        <a:lnSpc>
                          <a:spcPct val="150000"/>
                        </a:lnSpc>
                        <a:spcBef>
                          <a:spcPts val="0"/>
                        </a:spcBef>
                        <a:spcAft>
                          <a:spcPts val="0"/>
                        </a:spcAft>
                        <a:buClrTx/>
                        <a:buSzTx/>
                        <a:buFontTx/>
                        <a:buNone/>
                        <a:tabLst/>
                        <a:defRPr/>
                      </a:pPr>
                      <a:r>
                        <a:rPr lang="he-IL" sz="1600" dirty="0">
                          <a:latin typeface="David" panose="020E0502060401010101" pitchFamily="34" charset="-79"/>
                          <a:cs typeface="David" panose="020E0502060401010101" pitchFamily="34" charset="-79"/>
                        </a:rPr>
                        <a:t>אפשרות כיסוי עולם תוכן לימודי ממספר זוויות הסתכלות</a:t>
                      </a:r>
                    </a:p>
                  </a:txBody>
                  <a:tcPr anchor="ctr"/>
                </a:tc>
                <a:tc>
                  <a:txBody>
                    <a:bodyPr/>
                    <a:lstStyle/>
                    <a:p>
                      <a:pPr algn="r" rtl="1">
                        <a:lnSpc>
                          <a:spcPct val="150000"/>
                        </a:lnSpc>
                      </a:pPr>
                      <a:r>
                        <a:rPr lang="he-IL" sz="1600" dirty="0">
                          <a:latin typeface="David" panose="020E0502060401010101" pitchFamily="34" charset="-79"/>
                          <a:cs typeface="David" panose="020E0502060401010101" pitchFamily="34" charset="-79"/>
                        </a:rPr>
                        <a:t>עומס תפעולי גדול על המב"ל ועל המדריכים</a:t>
                      </a:r>
                    </a:p>
                  </a:txBody>
                  <a:tcPr anchor="ctr"/>
                </a:tc>
                <a:extLst>
                  <a:ext uri="{0D108BD9-81ED-4DB2-BD59-A6C34878D82A}">
                    <a16:rowId xmlns:a16="http://schemas.microsoft.com/office/drawing/2014/main" val="10001"/>
                  </a:ext>
                </a:extLst>
              </a:tr>
              <a:tr h="370840">
                <a:tc>
                  <a:txBody>
                    <a:bodyPr/>
                    <a:lstStyle/>
                    <a:p>
                      <a:pPr marL="0" marR="0" indent="0" algn="just" defTabSz="914400" rtl="1" eaLnBrk="1" fontAlgn="auto" latinLnBrk="0" hangingPunct="1">
                        <a:lnSpc>
                          <a:spcPct val="150000"/>
                        </a:lnSpc>
                        <a:spcBef>
                          <a:spcPts val="0"/>
                        </a:spcBef>
                        <a:spcAft>
                          <a:spcPts val="0"/>
                        </a:spcAft>
                        <a:buClrTx/>
                        <a:buSzTx/>
                        <a:buFontTx/>
                        <a:buNone/>
                        <a:tabLst/>
                        <a:defRPr/>
                      </a:pPr>
                      <a:r>
                        <a:rPr lang="he-IL" sz="1600" dirty="0">
                          <a:latin typeface="David" panose="020E0502060401010101" pitchFamily="34" charset="-79"/>
                          <a:cs typeface="David" panose="020E0502060401010101" pitchFamily="34" charset="-79"/>
                        </a:rPr>
                        <a:t>למידה בקבוצות קטנות אפקטיבית יותר</a:t>
                      </a:r>
                    </a:p>
                  </a:txBody>
                  <a:tcPr anchor="ctr"/>
                </a:tc>
                <a:tc>
                  <a:txBody>
                    <a:bodyPr/>
                    <a:lstStyle/>
                    <a:p>
                      <a:pPr algn="r" rtl="1">
                        <a:lnSpc>
                          <a:spcPct val="150000"/>
                        </a:lnSpc>
                      </a:pPr>
                      <a:r>
                        <a:rPr lang="he-IL" sz="1600" dirty="0">
                          <a:latin typeface="David" panose="020E0502060401010101" pitchFamily="34" charset="-79"/>
                          <a:cs typeface="David" panose="020E0502060401010101" pitchFamily="34" charset="-79"/>
                        </a:rPr>
                        <a:t>נראות כלפי חוץ- ריבוי יעדים</a:t>
                      </a:r>
                    </a:p>
                  </a:txBody>
                  <a:tcPr anchor="ctr"/>
                </a:tc>
                <a:extLst>
                  <a:ext uri="{0D108BD9-81ED-4DB2-BD59-A6C34878D82A}">
                    <a16:rowId xmlns:a16="http://schemas.microsoft.com/office/drawing/2014/main" val="10002"/>
                  </a:ext>
                </a:extLst>
              </a:tr>
              <a:tr h="370840">
                <a:tc>
                  <a:txBody>
                    <a:bodyPr/>
                    <a:lstStyle/>
                    <a:p>
                      <a:pPr marL="0" marR="0" indent="0" algn="just" defTabSz="914400" rtl="1" eaLnBrk="1" fontAlgn="auto" latinLnBrk="0" hangingPunct="1">
                        <a:lnSpc>
                          <a:spcPct val="150000"/>
                        </a:lnSpc>
                        <a:spcBef>
                          <a:spcPts val="0"/>
                        </a:spcBef>
                        <a:spcAft>
                          <a:spcPts val="0"/>
                        </a:spcAft>
                        <a:buClrTx/>
                        <a:buSzTx/>
                        <a:buFontTx/>
                        <a:buNone/>
                        <a:tabLst/>
                        <a:defRPr/>
                      </a:pPr>
                      <a:r>
                        <a:rPr lang="he-IL" sz="1600" dirty="0">
                          <a:latin typeface="David" panose="020E0502060401010101" pitchFamily="34" charset="-79"/>
                          <a:cs typeface="David" panose="020E0502060401010101" pitchFamily="34" charset="-79"/>
                        </a:rPr>
                        <a:t>עליה בבכירות ובבגרות- 'מסתדרים לבד' וחוקרים בכוחות עצמם</a:t>
                      </a:r>
                    </a:p>
                  </a:txBody>
                  <a:tcPr anchor="ctr"/>
                </a:tc>
                <a:tc>
                  <a:txBody>
                    <a:bodyPr/>
                    <a:lstStyle/>
                    <a:p>
                      <a:pPr marL="0" marR="0" indent="0" algn="r" defTabSz="914400" rtl="1" eaLnBrk="1" fontAlgn="auto" latinLnBrk="0" hangingPunct="1">
                        <a:lnSpc>
                          <a:spcPct val="150000"/>
                        </a:lnSpc>
                        <a:spcBef>
                          <a:spcPts val="0"/>
                        </a:spcBef>
                        <a:spcAft>
                          <a:spcPts val="0"/>
                        </a:spcAft>
                        <a:buClrTx/>
                        <a:buSzTx/>
                        <a:buFontTx/>
                        <a:buNone/>
                        <a:tabLst/>
                        <a:defRPr/>
                      </a:pPr>
                      <a:r>
                        <a:rPr lang="he-IL" sz="1600" dirty="0">
                          <a:latin typeface="David" panose="020E0502060401010101" pitchFamily="34" charset="-79"/>
                          <a:cs typeface="David" panose="020E0502060401010101" pitchFamily="34" charset="-79"/>
                        </a:rPr>
                        <a:t>אפשרות לסטייה ממטרות הנסיעה המקוריות- פלורליזם רב בסיור</a:t>
                      </a:r>
                    </a:p>
                  </a:txBody>
                  <a:tcPr anchor="ctr"/>
                </a:tc>
                <a:extLst>
                  <a:ext uri="{0D108BD9-81ED-4DB2-BD59-A6C34878D82A}">
                    <a16:rowId xmlns:a16="http://schemas.microsoft.com/office/drawing/2014/main" val="10003"/>
                  </a:ext>
                </a:extLst>
              </a:tr>
              <a:tr h="370840">
                <a:tc>
                  <a:txBody>
                    <a:bodyPr/>
                    <a:lstStyle/>
                    <a:p>
                      <a:pPr algn="just" rtl="1">
                        <a:lnSpc>
                          <a:spcPct val="150000"/>
                        </a:lnSpc>
                      </a:pPr>
                      <a:r>
                        <a:rPr lang="he-IL" sz="1600" dirty="0">
                          <a:latin typeface="David" panose="020E0502060401010101" pitchFamily="34" charset="-79"/>
                          <a:cs typeface="David" panose="020E0502060401010101" pitchFamily="34" charset="-79"/>
                        </a:rPr>
                        <a:t>יכולת בחירה</a:t>
                      </a:r>
                      <a:r>
                        <a:rPr lang="he-IL" sz="1600" baseline="0" dirty="0">
                          <a:latin typeface="David" panose="020E0502060401010101" pitchFamily="34" charset="-79"/>
                          <a:cs typeface="David" panose="020E0502060401010101" pitchFamily="34" charset="-79"/>
                        </a:rPr>
                        <a:t> של החניך ביעד מעלה את הרצון ללמוד</a:t>
                      </a:r>
                      <a:endParaRPr lang="he-IL" sz="1600" dirty="0">
                        <a:latin typeface="David" panose="020E0502060401010101" pitchFamily="34" charset="-79"/>
                        <a:cs typeface="David" panose="020E0502060401010101" pitchFamily="34" charset="-79"/>
                      </a:endParaRPr>
                    </a:p>
                  </a:txBody>
                  <a:tcPr anchor="ctr"/>
                </a:tc>
                <a:tc>
                  <a:txBody>
                    <a:bodyPr/>
                    <a:lstStyle/>
                    <a:p>
                      <a:pPr algn="r" rtl="1">
                        <a:lnSpc>
                          <a:spcPct val="150000"/>
                        </a:lnSpc>
                      </a:pPr>
                      <a:r>
                        <a:rPr lang="he-IL" sz="1600" dirty="0">
                          <a:latin typeface="David" panose="020E0502060401010101" pitchFamily="34" charset="-79"/>
                          <a:cs typeface="David" panose="020E0502060401010101" pitchFamily="34" charset="-79"/>
                        </a:rPr>
                        <a:t>פגיעה בגיבוש ובמרקם הקבוצתי</a:t>
                      </a:r>
                    </a:p>
                  </a:txBody>
                  <a:tcPr anchor="ctr"/>
                </a:tc>
                <a:extLst>
                  <a:ext uri="{0D108BD9-81ED-4DB2-BD59-A6C34878D82A}">
                    <a16:rowId xmlns:a16="http://schemas.microsoft.com/office/drawing/2014/main" val="10004"/>
                  </a:ext>
                </a:extLst>
              </a:tr>
              <a:tr h="370840">
                <a:tc>
                  <a:txBody>
                    <a:bodyPr/>
                    <a:lstStyle/>
                    <a:p>
                      <a:pPr algn="just" rtl="1">
                        <a:lnSpc>
                          <a:spcPct val="150000"/>
                        </a:lnSpc>
                      </a:pPr>
                      <a:r>
                        <a:rPr lang="he-IL" sz="1600" dirty="0">
                          <a:latin typeface="David" panose="020E0502060401010101" pitchFamily="34" charset="-79"/>
                          <a:cs typeface="David" panose="020E0502060401010101" pitchFamily="34" charset="-79"/>
                        </a:rPr>
                        <a:t>חיזוק הקשר עם מספר רב יותר של מדינות</a:t>
                      </a:r>
                    </a:p>
                  </a:txBody>
                  <a:tcPr anchor="ctr"/>
                </a:tc>
                <a:tc>
                  <a:txBody>
                    <a:bodyPr/>
                    <a:lstStyle/>
                    <a:p>
                      <a:pPr algn="r" rtl="1">
                        <a:lnSpc>
                          <a:spcPct val="150000"/>
                        </a:lnSpc>
                      </a:pPr>
                      <a:r>
                        <a:rPr lang="he-IL" sz="1600" dirty="0">
                          <a:latin typeface="David" panose="020E0502060401010101" pitchFamily="34" charset="-79"/>
                          <a:cs typeface="David" panose="020E0502060401010101" pitchFamily="34" charset="-79"/>
                        </a:rPr>
                        <a:t>"עלות הזמן" בקורס של תהליך העיבוד הנוסף- האינטגרטיבי</a:t>
                      </a:r>
                    </a:p>
                  </a:txBody>
                  <a:tcPr anchor="ctr"/>
                </a:tc>
                <a:extLst>
                  <a:ext uri="{0D108BD9-81ED-4DB2-BD59-A6C34878D82A}">
                    <a16:rowId xmlns:a16="http://schemas.microsoft.com/office/drawing/2014/main" val="10005"/>
                  </a:ext>
                </a:extLst>
              </a:tr>
              <a:tr h="370840">
                <a:tc>
                  <a:txBody>
                    <a:bodyPr/>
                    <a:lstStyle/>
                    <a:p>
                      <a:pPr algn="just" rtl="1">
                        <a:lnSpc>
                          <a:spcPct val="150000"/>
                        </a:lnSpc>
                      </a:pPr>
                      <a:endParaRPr lang="he-IL" sz="1600" dirty="0">
                        <a:latin typeface="David" panose="020E0502060401010101" pitchFamily="34" charset="-79"/>
                        <a:cs typeface="David" panose="020E0502060401010101" pitchFamily="34" charset="-79"/>
                      </a:endParaRPr>
                    </a:p>
                  </a:txBody>
                  <a:tcPr anchor="ctr"/>
                </a:tc>
                <a:tc>
                  <a:txBody>
                    <a:bodyPr/>
                    <a:lstStyle/>
                    <a:p>
                      <a:pPr algn="r">
                        <a:lnSpc>
                          <a:spcPct val="150000"/>
                        </a:lnSpc>
                      </a:pPr>
                      <a:r>
                        <a:rPr kumimoji="0" lang="he-IL" sz="1600" kern="1200" dirty="0">
                          <a:solidFill>
                            <a:schemeClr val="dk1"/>
                          </a:solidFill>
                          <a:latin typeface="David" panose="020E0502060401010101" pitchFamily="34" charset="-79"/>
                          <a:ea typeface="+mn-ea"/>
                          <a:cs typeface="David" panose="020E0502060401010101" pitchFamily="34" charset="-79"/>
                        </a:rPr>
                        <a:t>אין ריכוז מאמץ- מרצים </a:t>
                      </a:r>
                      <a:r>
                        <a:rPr kumimoji="0" lang="he-IL" sz="1600" kern="1200" baseline="0" dirty="0">
                          <a:solidFill>
                            <a:schemeClr val="dk1"/>
                          </a:solidFill>
                          <a:latin typeface="David" panose="020E0502060401010101" pitchFamily="34" charset="-79"/>
                          <a:ea typeface="+mn-ea"/>
                          <a:cs typeface="David" panose="020E0502060401010101" pitchFamily="34" charset="-79"/>
                        </a:rPr>
                        <a:t>בכירים לא יפגשו עם הקבוצות בחו"ל</a:t>
                      </a:r>
                      <a:endParaRPr kumimoji="0" lang="he-IL" sz="1600" kern="1200" dirty="0">
                        <a:solidFill>
                          <a:schemeClr val="dk1"/>
                        </a:solidFill>
                        <a:latin typeface="David" panose="020E0502060401010101" pitchFamily="34" charset="-79"/>
                        <a:ea typeface="+mn-ea"/>
                        <a:cs typeface="David" panose="020E0502060401010101" pitchFamily="34" charset="-79"/>
                      </a:endParaRPr>
                    </a:p>
                  </a:txBody>
                  <a:tcPr anchor="ctr"/>
                </a:tc>
                <a:extLst>
                  <a:ext uri="{0D108BD9-81ED-4DB2-BD59-A6C34878D82A}">
                    <a16:rowId xmlns:a16="http://schemas.microsoft.com/office/drawing/2014/main" val="10006"/>
                  </a:ext>
                </a:extLst>
              </a:tr>
              <a:tr h="370840">
                <a:tc>
                  <a:txBody>
                    <a:bodyPr/>
                    <a:lstStyle/>
                    <a:p>
                      <a:pPr algn="just" rtl="1">
                        <a:lnSpc>
                          <a:spcPct val="150000"/>
                        </a:lnSpc>
                      </a:pPr>
                      <a:endParaRPr lang="he-IL" sz="1600" dirty="0">
                        <a:latin typeface="David" panose="020E0502060401010101" pitchFamily="34" charset="-79"/>
                        <a:cs typeface="David" panose="020E0502060401010101" pitchFamily="34" charset="-79"/>
                      </a:endParaRPr>
                    </a:p>
                  </a:txBody>
                  <a:tcPr anchor="ctr"/>
                </a:tc>
                <a:tc>
                  <a:txBody>
                    <a:bodyPr/>
                    <a:lstStyle/>
                    <a:p>
                      <a:pPr algn="r" rtl="1">
                        <a:lnSpc>
                          <a:spcPct val="150000"/>
                        </a:lnSpc>
                      </a:pPr>
                      <a:r>
                        <a:rPr lang="he-IL" sz="1600" dirty="0">
                          <a:latin typeface="David" panose="020E0502060401010101" pitchFamily="34" charset="-79"/>
                          <a:cs typeface="David" panose="020E0502060401010101" pitchFamily="34" charset="-79"/>
                        </a:rPr>
                        <a:t>סיכון בקבוצה לא מרוצה (סיכון סטטיסטי)</a:t>
                      </a:r>
                    </a:p>
                  </a:txBody>
                  <a:tcPr anchor="ctr"/>
                </a:tc>
                <a:extLst>
                  <a:ext uri="{0D108BD9-81ED-4DB2-BD59-A6C34878D82A}">
                    <a16:rowId xmlns:a16="http://schemas.microsoft.com/office/drawing/2014/main" val="10007"/>
                  </a:ext>
                </a:extLst>
              </a:tr>
              <a:tr h="370840">
                <a:tc>
                  <a:txBody>
                    <a:bodyPr/>
                    <a:lstStyle/>
                    <a:p>
                      <a:pPr algn="just" rtl="1">
                        <a:lnSpc>
                          <a:spcPct val="150000"/>
                        </a:lnSpc>
                      </a:pPr>
                      <a:endParaRPr lang="he-IL" sz="1600" dirty="0">
                        <a:latin typeface="David" panose="020E0502060401010101" pitchFamily="34" charset="-79"/>
                        <a:cs typeface="David" panose="020E0502060401010101" pitchFamily="34" charset="-79"/>
                      </a:endParaRPr>
                    </a:p>
                  </a:txBody>
                  <a:tcPr anchor="ctr"/>
                </a:tc>
                <a:tc>
                  <a:txBody>
                    <a:bodyPr/>
                    <a:lstStyle/>
                    <a:p>
                      <a:pPr marL="0" marR="0" indent="0" algn="r" defTabSz="914400" rtl="1" eaLnBrk="1" fontAlgn="auto" latinLnBrk="0" hangingPunct="1">
                        <a:lnSpc>
                          <a:spcPct val="150000"/>
                        </a:lnSpc>
                        <a:spcBef>
                          <a:spcPts val="0"/>
                        </a:spcBef>
                        <a:spcAft>
                          <a:spcPts val="0"/>
                        </a:spcAft>
                        <a:buClrTx/>
                        <a:buSzTx/>
                        <a:buFontTx/>
                        <a:buNone/>
                        <a:tabLst/>
                        <a:defRPr/>
                      </a:pPr>
                      <a:r>
                        <a:rPr lang="he-IL" sz="1600" dirty="0">
                          <a:latin typeface="David" panose="020E0502060401010101" pitchFamily="34" charset="-79"/>
                          <a:cs typeface="David" panose="020E0502060401010101" pitchFamily="34" charset="-79"/>
                        </a:rPr>
                        <a:t>עלייה בעלות התפעולית- טיסות, נסיעות פנים,</a:t>
                      </a:r>
                      <a:r>
                        <a:rPr lang="he-IL" sz="1600" baseline="0" dirty="0">
                          <a:latin typeface="David" panose="020E0502060401010101" pitchFamily="34" charset="-79"/>
                          <a:cs typeface="David" panose="020E0502060401010101" pitchFamily="34" charset="-79"/>
                        </a:rPr>
                        <a:t> תרגום</a:t>
                      </a:r>
                      <a:endParaRPr lang="he-IL" sz="1600" dirty="0">
                        <a:latin typeface="David" panose="020E0502060401010101" pitchFamily="34" charset="-79"/>
                        <a:cs typeface="David" panose="020E0502060401010101" pitchFamily="34" charset="-79"/>
                      </a:endParaRPr>
                    </a:p>
                  </a:txBody>
                  <a:tcPr anchor="ctr"/>
                </a:tc>
                <a:extLst>
                  <a:ext uri="{0D108BD9-81ED-4DB2-BD59-A6C34878D82A}">
                    <a16:rowId xmlns:a16="http://schemas.microsoft.com/office/drawing/2014/main" val="10008"/>
                  </a:ext>
                </a:extLst>
              </a:tr>
              <a:tr h="370840">
                <a:tc>
                  <a:txBody>
                    <a:bodyPr/>
                    <a:lstStyle/>
                    <a:p>
                      <a:pPr algn="just" rtl="1">
                        <a:lnSpc>
                          <a:spcPct val="150000"/>
                        </a:lnSpc>
                      </a:pPr>
                      <a:endParaRPr lang="he-IL" sz="1600" dirty="0">
                        <a:latin typeface="David" panose="020E0502060401010101" pitchFamily="34" charset="-79"/>
                        <a:cs typeface="David" panose="020E0502060401010101" pitchFamily="34" charset="-79"/>
                      </a:endParaRPr>
                    </a:p>
                  </a:txBody>
                  <a:tcPr anchor="ctr"/>
                </a:tc>
                <a:tc>
                  <a:txBody>
                    <a:bodyPr/>
                    <a:lstStyle/>
                    <a:p>
                      <a:pPr marL="0" marR="0" indent="0" algn="r" defTabSz="914400" rtl="1" eaLnBrk="1" fontAlgn="auto" latinLnBrk="0" hangingPunct="1">
                        <a:lnSpc>
                          <a:spcPct val="150000"/>
                        </a:lnSpc>
                        <a:spcBef>
                          <a:spcPts val="0"/>
                        </a:spcBef>
                        <a:spcAft>
                          <a:spcPts val="0"/>
                        </a:spcAft>
                        <a:buClrTx/>
                        <a:buSzTx/>
                        <a:buFontTx/>
                        <a:buNone/>
                        <a:tabLst/>
                        <a:defRPr/>
                      </a:pPr>
                      <a:r>
                        <a:rPr lang="he-IL" sz="1600" dirty="0">
                          <a:latin typeface="David" panose="020E0502060401010101" pitchFamily="34" charset="-79"/>
                          <a:cs typeface="David" panose="020E0502060401010101" pitchFamily="34" charset="-79"/>
                        </a:rPr>
                        <a:t>אפשרות לעליה בסיכון הביטחוני</a:t>
                      </a:r>
                    </a:p>
                  </a:txBody>
                  <a:tcPr anchor="ct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01907950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כותרת 1"/>
          <p:cNvSpPr>
            <a:spLocks noGrp="1"/>
          </p:cNvSpPr>
          <p:nvPr>
            <p:ph type="title" idx="4294967295"/>
          </p:nvPr>
        </p:nvSpPr>
        <p:spPr>
          <a:xfrm>
            <a:off x="877528" y="186327"/>
            <a:ext cx="10515600" cy="1325563"/>
          </a:xfrm>
        </p:spPr>
        <p:txBody>
          <a:bodyPr/>
          <a:lstStyle/>
          <a:p>
            <a:pPr algn="ctr"/>
            <a:r>
              <a:rPr lang="he-IL"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מוקדי תחקיר- מחזור מ"ג</a:t>
            </a:r>
          </a:p>
        </p:txBody>
      </p:sp>
      <p:sp>
        <p:nvSpPr>
          <p:cNvPr id="6" name="מציין מיקום תוכן 2"/>
          <p:cNvSpPr txBox="1">
            <a:spLocks/>
          </p:cNvSpPr>
          <p:nvPr/>
        </p:nvSpPr>
        <p:spPr>
          <a:xfrm>
            <a:off x="1282802" y="1825625"/>
            <a:ext cx="9667875" cy="4351338"/>
          </a:xfrm>
          <a:prstGeom prst="rect">
            <a:avLst/>
          </a:prstGeom>
        </p:spPr>
        <p:txBody>
          <a:bodyPr>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buClr>
                <a:schemeClr val="accent1"/>
              </a:buClr>
            </a:pPr>
            <a:r>
              <a:rPr lang="he-IL" sz="2000" b="1" dirty="0">
                <a:solidFill>
                  <a:schemeClr val="accent1">
                    <a:lumMod val="75000"/>
                  </a:schemeClr>
                </a:solidFill>
                <a:latin typeface="David" panose="020E0502060401010101" pitchFamily="34" charset="-79"/>
                <a:cs typeface="David" panose="020E0502060401010101" pitchFamily="34" charset="-79"/>
              </a:rPr>
              <a:t>תיקוף דמות הבוגר ותוצר ההכשרה הרצוי- </a:t>
            </a:r>
            <a:r>
              <a:rPr lang="he-IL" sz="2000" dirty="0" err="1">
                <a:solidFill>
                  <a:schemeClr val="accent1">
                    <a:lumMod val="75000"/>
                  </a:schemeClr>
                </a:solidFill>
                <a:latin typeface="David" panose="020E0502060401010101" pitchFamily="34" charset="-79"/>
                <a:cs typeface="David" panose="020E0502060401010101" pitchFamily="34" charset="-79"/>
              </a:rPr>
              <a:t>גו'ש</a:t>
            </a:r>
            <a:endParaRPr lang="he-IL" sz="2000" dirty="0">
              <a:solidFill>
                <a:schemeClr val="accent1">
                  <a:lumMod val="75000"/>
                </a:schemeClr>
              </a:solidFill>
              <a:latin typeface="David" panose="020E0502060401010101" pitchFamily="34" charset="-79"/>
              <a:cs typeface="David" panose="020E0502060401010101" pitchFamily="34" charset="-79"/>
            </a:endParaRPr>
          </a:p>
          <a:p>
            <a:pPr>
              <a:lnSpc>
                <a:spcPct val="150000"/>
              </a:lnSpc>
              <a:buClr>
                <a:schemeClr val="accent1"/>
              </a:buClr>
            </a:pPr>
            <a:r>
              <a:rPr lang="he-IL" sz="2000" b="1" dirty="0">
                <a:solidFill>
                  <a:schemeClr val="accent1">
                    <a:lumMod val="75000"/>
                  </a:schemeClr>
                </a:solidFill>
                <a:latin typeface="David" panose="020E0502060401010101" pitchFamily="34" charset="-79"/>
                <a:cs typeface="David" panose="020E0502060401010101" pitchFamily="34" charset="-79"/>
              </a:rPr>
              <a:t>תפקיד המדריך ולמידה בצוות- </a:t>
            </a:r>
            <a:r>
              <a:rPr lang="he-IL" sz="2000" dirty="0">
                <a:solidFill>
                  <a:schemeClr val="accent1">
                    <a:lumMod val="75000"/>
                  </a:schemeClr>
                </a:solidFill>
                <a:latin typeface="David" panose="020E0502060401010101" pitchFamily="34" charset="-79"/>
                <a:cs typeface="David" panose="020E0502060401010101" pitchFamily="34" charset="-79"/>
              </a:rPr>
              <a:t>עודד, אלי, אורן וענת</a:t>
            </a:r>
          </a:p>
          <a:p>
            <a:pPr>
              <a:lnSpc>
                <a:spcPct val="150000"/>
              </a:lnSpc>
              <a:buClr>
                <a:schemeClr val="accent1"/>
              </a:buClr>
            </a:pPr>
            <a:r>
              <a:rPr lang="he-IL" sz="2000" b="1" dirty="0">
                <a:solidFill>
                  <a:schemeClr val="accent1">
                    <a:lumMod val="75000"/>
                  </a:schemeClr>
                </a:solidFill>
                <a:latin typeface="David" panose="020E0502060401010101" pitchFamily="34" charset="-79"/>
                <a:cs typeface="David" panose="020E0502060401010101" pitchFamily="34" charset="-79"/>
              </a:rPr>
              <a:t>מטלות, עבודה שנתית והערכת חניך- </a:t>
            </a:r>
            <a:r>
              <a:rPr lang="he-IL" sz="2000" dirty="0">
                <a:solidFill>
                  <a:schemeClr val="accent1">
                    <a:lumMod val="75000"/>
                  </a:schemeClr>
                </a:solidFill>
                <a:latin typeface="David" panose="020E0502060401010101" pitchFamily="34" charset="-79"/>
                <a:cs typeface="David" panose="020E0502060401010101" pitchFamily="34" charset="-79"/>
              </a:rPr>
              <a:t>חיים ואורן</a:t>
            </a:r>
          </a:p>
          <a:p>
            <a:pPr>
              <a:lnSpc>
                <a:spcPct val="150000"/>
              </a:lnSpc>
              <a:buClr>
                <a:schemeClr val="accent1"/>
              </a:buClr>
            </a:pPr>
            <a:r>
              <a:rPr lang="he-IL" sz="2000" b="1" dirty="0">
                <a:solidFill>
                  <a:schemeClr val="accent1">
                    <a:lumMod val="75000"/>
                  </a:schemeClr>
                </a:solidFill>
                <a:latin typeface="David" panose="020E0502060401010101" pitchFamily="34" charset="-79"/>
                <a:cs typeface="David" panose="020E0502060401010101" pitchFamily="34" charset="-79"/>
              </a:rPr>
              <a:t>מיצוי הקורסים האקדמיים ומערכת היחסים עם אוניברסיטת חיפה- </a:t>
            </a:r>
            <a:r>
              <a:rPr lang="he-IL" sz="2000" dirty="0" err="1">
                <a:solidFill>
                  <a:schemeClr val="accent1">
                    <a:lumMod val="75000"/>
                  </a:schemeClr>
                </a:solidFill>
                <a:latin typeface="David" panose="020E0502060401010101" pitchFamily="34" charset="-79"/>
                <a:cs typeface="David" panose="020E0502060401010101" pitchFamily="34" charset="-79"/>
              </a:rPr>
              <a:t>גו'ש</a:t>
            </a:r>
            <a:r>
              <a:rPr lang="he-IL" sz="2000" dirty="0">
                <a:solidFill>
                  <a:schemeClr val="accent1">
                    <a:lumMod val="75000"/>
                  </a:schemeClr>
                </a:solidFill>
                <a:latin typeface="David" panose="020E0502060401010101" pitchFamily="34" charset="-79"/>
                <a:cs typeface="David" panose="020E0502060401010101" pitchFamily="34" charset="-79"/>
              </a:rPr>
              <a:t> ואיציק</a:t>
            </a:r>
          </a:p>
          <a:p>
            <a:pPr>
              <a:lnSpc>
                <a:spcPct val="150000"/>
              </a:lnSpc>
              <a:buClr>
                <a:schemeClr val="accent1"/>
              </a:buClr>
            </a:pPr>
            <a:r>
              <a:rPr lang="he-IL" sz="2000" b="1" dirty="0">
                <a:solidFill>
                  <a:schemeClr val="accent1">
                    <a:lumMod val="75000"/>
                  </a:schemeClr>
                </a:solidFill>
                <a:latin typeface="David" panose="020E0502060401010101" pitchFamily="34" charset="-79"/>
                <a:cs typeface="David" panose="020E0502060401010101" pitchFamily="34" charset="-79"/>
              </a:rPr>
              <a:t>תרבות הדיון, אתיקה והתנהלות- </a:t>
            </a:r>
            <a:r>
              <a:rPr lang="he-IL" sz="2000" dirty="0">
                <a:solidFill>
                  <a:schemeClr val="accent1">
                    <a:lumMod val="75000"/>
                  </a:schemeClr>
                </a:solidFill>
                <a:latin typeface="David" panose="020E0502060401010101" pitchFamily="34" charset="-79"/>
                <a:cs typeface="David" panose="020E0502060401010101" pitchFamily="34" charset="-79"/>
              </a:rPr>
              <a:t>מתן</a:t>
            </a:r>
          </a:p>
          <a:p>
            <a:pPr>
              <a:lnSpc>
                <a:spcPct val="150000"/>
              </a:lnSpc>
              <a:buClr>
                <a:schemeClr val="accent1"/>
              </a:buClr>
            </a:pPr>
            <a:r>
              <a:rPr lang="he-IL" sz="2000" b="1" dirty="0">
                <a:solidFill>
                  <a:schemeClr val="accent1">
                    <a:lumMod val="75000"/>
                  </a:schemeClr>
                </a:solidFill>
                <a:latin typeface="David" panose="020E0502060401010101" pitchFamily="34" charset="-79"/>
                <a:cs typeface="David" panose="020E0502060401010101" pitchFamily="34" charset="-79"/>
              </a:rPr>
              <a:t>מיצוי החניכים בתהליך ההוראה (יעלה בדיון תמהיל שיטות הוראה)- </a:t>
            </a:r>
            <a:r>
              <a:rPr lang="he-IL" sz="2000" dirty="0">
                <a:solidFill>
                  <a:schemeClr val="accent1">
                    <a:lumMod val="75000"/>
                  </a:schemeClr>
                </a:solidFill>
                <a:latin typeface="David" panose="020E0502060401010101" pitchFamily="34" charset="-79"/>
                <a:cs typeface="David" panose="020E0502060401010101" pitchFamily="34" charset="-79"/>
              </a:rPr>
              <a:t>חיים</a:t>
            </a:r>
          </a:p>
          <a:p>
            <a:pPr>
              <a:lnSpc>
                <a:spcPct val="150000"/>
              </a:lnSpc>
              <a:buClr>
                <a:schemeClr val="accent1"/>
              </a:buClr>
            </a:pPr>
            <a:endParaRPr lang="he-IL" sz="2000" dirty="0">
              <a:solidFill>
                <a:schemeClr val="accent1">
                  <a:lumMod val="75000"/>
                </a:schemeClr>
              </a:solidFill>
              <a:latin typeface="David" panose="020E0502060401010101" pitchFamily="34" charset="-79"/>
              <a:cs typeface="David" panose="020E0502060401010101" pitchFamily="34" charset="-79"/>
            </a:endParaRPr>
          </a:p>
          <a:p>
            <a:pPr>
              <a:buClr>
                <a:schemeClr val="accent1"/>
              </a:buClr>
            </a:pPr>
            <a:endParaRPr lang="he-IL" sz="2000" dirty="0">
              <a:solidFill>
                <a:schemeClr val="accent1">
                  <a:lumMod val="75000"/>
                </a:schemeClr>
              </a:solidFill>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248061998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כותרת 1"/>
          <p:cNvSpPr>
            <a:spLocks noGrp="1"/>
          </p:cNvSpPr>
          <p:nvPr>
            <p:ph type="title" idx="4294967295"/>
          </p:nvPr>
        </p:nvSpPr>
        <p:spPr>
          <a:xfrm>
            <a:off x="874713" y="1615731"/>
            <a:ext cx="10515600" cy="2367688"/>
          </a:xfrm>
        </p:spPr>
        <p:txBody>
          <a:bodyPr>
            <a:noAutofit/>
          </a:bodyPr>
          <a:lstStyle/>
          <a:p>
            <a:pPr algn="ctr">
              <a:lnSpc>
                <a:spcPct val="200000"/>
              </a:lnSpc>
            </a:pPr>
            <a:r>
              <a:rPr lang="he-IL"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עיצוב מחזור מ"ה</a:t>
            </a:r>
            <a:br>
              <a:rPr lang="he-IL"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br>
            <a:r>
              <a:rPr lang="he-IL" sz="2800" i="1"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 היערכות הסגל -</a:t>
            </a:r>
          </a:p>
        </p:txBody>
      </p:sp>
    </p:spTree>
    <p:extLst>
      <p:ext uri="{BB962C8B-B14F-4D97-AF65-F5344CB8AC3E}">
        <p14:creationId xmlns:p14="http://schemas.microsoft.com/office/powerpoint/2010/main" val="416020915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כותרת 1"/>
          <p:cNvSpPr>
            <a:spLocks noGrp="1"/>
          </p:cNvSpPr>
          <p:nvPr>
            <p:ph type="title" idx="4294967295"/>
          </p:nvPr>
        </p:nvSpPr>
        <p:spPr>
          <a:xfrm>
            <a:off x="877528" y="186327"/>
            <a:ext cx="10515600" cy="1325563"/>
          </a:xfrm>
        </p:spPr>
        <p:txBody>
          <a:bodyPr>
            <a:normAutofit/>
          </a:bodyPr>
          <a:lstStyle/>
          <a:p>
            <a:pPr algn="ctr"/>
            <a:r>
              <a:rPr lang="he-IL"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'מבט על'- תוכנית לימוד מ"ה</a:t>
            </a:r>
            <a:endParaRPr lang="he-IL" sz="36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3" name="מציין מיקום תוכן 2"/>
          <p:cNvSpPr>
            <a:spLocks noGrp="1"/>
          </p:cNvSpPr>
          <p:nvPr>
            <p:ph idx="4294967295"/>
          </p:nvPr>
        </p:nvSpPr>
        <p:spPr>
          <a:xfrm>
            <a:off x="984377" y="1591699"/>
            <a:ext cx="10272252" cy="4745306"/>
          </a:xfrm>
        </p:spPr>
        <p:txBody>
          <a:bodyPr>
            <a:noAutofit/>
          </a:bodyPr>
          <a:lstStyle/>
          <a:p>
            <a:pPr>
              <a:lnSpc>
                <a:spcPct val="200000"/>
              </a:lnSpc>
              <a:buClr>
                <a:schemeClr val="accent1"/>
              </a:buClr>
            </a:pPr>
            <a:r>
              <a:rPr lang="he-IL" sz="1800" b="1" dirty="0">
                <a:solidFill>
                  <a:schemeClr val="accent1">
                    <a:lumMod val="75000"/>
                  </a:schemeClr>
                </a:solidFill>
                <a:latin typeface="David" panose="020E0502060401010101" pitchFamily="34" charset="-79"/>
                <a:cs typeface="David" panose="020E0502060401010101" pitchFamily="34" charset="-79"/>
              </a:rPr>
              <a:t>הצגת 'מבט על' של תוכנית הלימוד האקדמית- </a:t>
            </a:r>
            <a:r>
              <a:rPr lang="he-IL" sz="1800" dirty="0">
                <a:solidFill>
                  <a:schemeClr val="accent1">
                    <a:lumMod val="75000"/>
                  </a:schemeClr>
                </a:solidFill>
                <a:latin typeface="David" panose="020E0502060401010101" pitchFamily="34" charset="-79"/>
                <a:cs typeface="David" panose="020E0502060401010101" pitchFamily="34" charset="-79"/>
              </a:rPr>
              <a:t>ראש התוכנית האקדמית מאוניברסיטת חיפה</a:t>
            </a:r>
          </a:p>
          <a:p>
            <a:pPr>
              <a:lnSpc>
                <a:spcPct val="200000"/>
              </a:lnSpc>
              <a:buClr>
                <a:schemeClr val="accent1"/>
              </a:buClr>
            </a:pPr>
            <a:r>
              <a:rPr lang="he-IL" sz="1800" b="1" dirty="0">
                <a:solidFill>
                  <a:schemeClr val="accent1">
                    <a:lumMod val="75000"/>
                  </a:schemeClr>
                </a:solidFill>
                <a:latin typeface="David" panose="020E0502060401010101" pitchFamily="34" charset="-79"/>
                <a:cs typeface="David" panose="020E0502060401010101" pitchFamily="34" charset="-79"/>
              </a:rPr>
              <a:t>הצגת 'מבט על' של התוכנית החוץ-אקדמית- </a:t>
            </a:r>
            <a:r>
              <a:rPr lang="he-IL" sz="1800" dirty="0">
                <a:solidFill>
                  <a:schemeClr val="accent1">
                    <a:lumMod val="75000"/>
                  </a:schemeClr>
                </a:solidFill>
                <a:latin typeface="David" panose="020E0502060401010101" pitchFamily="34" charset="-79"/>
                <a:cs typeface="David" panose="020E0502060401010101" pitchFamily="34" charset="-79"/>
              </a:rPr>
              <a:t>מד"ר המב"ל</a:t>
            </a:r>
          </a:p>
          <a:p>
            <a:pPr marL="0" indent="0">
              <a:buClr>
                <a:schemeClr val="accent1"/>
              </a:buClr>
              <a:buNone/>
            </a:pPr>
            <a:endParaRPr lang="he-IL" sz="2000" dirty="0">
              <a:solidFill>
                <a:schemeClr val="accent1">
                  <a:lumMod val="75000"/>
                </a:schemeClr>
              </a:solidFill>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196951130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idx="4294967295"/>
          </p:nvPr>
        </p:nvSpPr>
        <p:spPr>
          <a:xfrm>
            <a:off x="877528" y="186327"/>
            <a:ext cx="10515600" cy="1325563"/>
          </a:xfrm>
        </p:spPr>
        <p:txBody>
          <a:bodyPr>
            <a:normAutofit/>
          </a:bodyPr>
          <a:lstStyle/>
          <a:p>
            <a:pPr algn="ctr"/>
            <a:r>
              <a:rPr lang="he-IL"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פרופיל אשכול </a:t>
            </a:r>
            <a:r>
              <a:rPr lang="he-IL" sz="20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(יוצג ע"י גורם סגל המוביל אותו)</a:t>
            </a:r>
            <a:endParaRPr lang="he-IL" sz="36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3" name="מציין מיקום תוכן 2"/>
          <p:cNvSpPr>
            <a:spLocks noGrp="1"/>
          </p:cNvSpPr>
          <p:nvPr>
            <p:ph idx="4294967295"/>
          </p:nvPr>
        </p:nvSpPr>
        <p:spPr>
          <a:xfrm>
            <a:off x="984377" y="1591699"/>
            <a:ext cx="10272252" cy="4745306"/>
          </a:xfrm>
        </p:spPr>
        <p:txBody>
          <a:bodyPr>
            <a:noAutofit/>
          </a:bodyPr>
          <a:lstStyle/>
          <a:p>
            <a:pPr>
              <a:lnSpc>
                <a:spcPct val="150000"/>
              </a:lnSpc>
              <a:buClr>
                <a:schemeClr val="accent1"/>
              </a:buClr>
            </a:pPr>
            <a:r>
              <a:rPr lang="he-IL" sz="1800" b="1" dirty="0">
                <a:solidFill>
                  <a:schemeClr val="accent1">
                    <a:lumMod val="75000"/>
                  </a:schemeClr>
                </a:solidFill>
                <a:latin typeface="David" panose="020E0502060401010101" pitchFamily="34" charset="-79"/>
                <a:cs typeface="David" panose="020E0502060401010101" pitchFamily="34" charset="-79"/>
              </a:rPr>
              <a:t>לקחים מרכזיים ממחזור מ"ד- </a:t>
            </a:r>
            <a:r>
              <a:rPr lang="he-IL" sz="1800" dirty="0">
                <a:solidFill>
                  <a:schemeClr val="accent1">
                    <a:lumMod val="75000"/>
                  </a:schemeClr>
                </a:solidFill>
                <a:latin typeface="David" panose="020E0502060401010101" pitchFamily="34" charset="-79"/>
                <a:cs typeface="David" panose="020E0502060401010101" pitchFamily="34" charset="-79"/>
              </a:rPr>
              <a:t>?</a:t>
            </a:r>
          </a:p>
          <a:p>
            <a:pPr>
              <a:lnSpc>
                <a:spcPct val="150000"/>
              </a:lnSpc>
              <a:buClr>
                <a:schemeClr val="accent1"/>
              </a:buClr>
            </a:pPr>
            <a:r>
              <a:rPr lang="he-IL" sz="1800" b="1" dirty="0">
                <a:solidFill>
                  <a:schemeClr val="accent1">
                    <a:lumMod val="75000"/>
                  </a:schemeClr>
                </a:solidFill>
                <a:latin typeface="David" panose="020E0502060401010101" pitchFamily="34" charset="-79"/>
                <a:cs typeface="David" panose="020E0502060401010101" pitchFamily="34" charset="-79"/>
              </a:rPr>
              <a:t>היקף האשכול-  </a:t>
            </a:r>
            <a:r>
              <a:rPr lang="he-IL" sz="1800" dirty="0">
                <a:solidFill>
                  <a:schemeClr val="accent1">
                    <a:lumMod val="75000"/>
                  </a:schemeClr>
                </a:solidFill>
                <a:latin typeface="David" panose="020E0502060401010101" pitchFamily="34" charset="-79"/>
                <a:cs typeface="David" panose="020E0502060401010101" pitchFamily="34" charset="-79"/>
              </a:rPr>
              <a:t>היקף</a:t>
            </a:r>
            <a:r>
              <a:rPr lang="he-IL" sz="1800" b="1" dirty="0">
                <a:solidFill>
                  <a:schemeClr val="accent1">
                    <a:lumMod val="75000"/>
                  </a:schemeClr>
                </a:solidFill>
                <a:latin typeface="David" panose="020E0502060401010101" pitchFamily="34" charset="-79"/>
                <a:cs typeface="David" panose="020E0502060401010101" pitchFamily="34" charset="-79"/>
              </a:rPr>
              <a:t> </a:t>
            </a:r>
            <a:r>
              <a:rPr lang="he-IL" sz="1800" dirty="0">
                <a:solidFill>
                  <a:schemeClr val="accent1">
                    <a:lumMod val="75000"/>
                  </a:schemeClr>
                </a:solidFill>
                <a:latin typeface="David" panose="020E0502060401010101" pitchFamily="34" charset="-79"/>
                <a:cs typeface="David" panose="020E0502060401010101" pitchFamily="34" charset="-79"/>
              </a:rPr>
              <a:t>נ"ז, משכים? קשר בין תוכן אקדמי לחוץ-אקדמי</a:t>
            </a:r>
          </a:p>
          <a:p>
            <a:pPr>
              <a:lnSpc>
                <a:spcPct val="150000"/>
              </a:lnSpc>
              <a:buClr>
                <a:schemeClr val="accent1"/>
              </a:buClr>
            </a:pPr>
            <a:r>
              <a:rPr lang="he-IL" sz="1800" b="1" dirty="0">
                <a:solidFill>
                  <a:schemeClr val="accent1">
                    <a:lumMod val="75000"/>
                  </a:schemeClr>
                </a:solidFill>
                <a:latin typeface="David" panose="020E0502060401010101" pitchFamily="34" charset="-79"/>
                <a:cs typeface="David" panose="020E0502060401010101" pitchFamily="34" charset="-79"/>
              </a:rPr>
              <a:t>חפיפה ואינטגרציה- </a:t>
            </a:r>
            <a:r>
              <a:rPr lang="he-IL" sz="1800" dirty="0">
                <a:solidFill>
                  <a:schemeClr val="accent1">
                    <a:lumMod val="75000"/>
                  </a:schemeClr>
                </a:solidFill>
                <a:latin typeface="David" panose="020E0502060401010101" pitchFamily="34" charset="-79"/>
                <a:cs typeface="David" panose="020E0502060401010101" pitchFamily="34" charset="-79"/>
              </a:rPr>
              <a:t> אינטגרציה</a:t>
            </a:r>
            <a:r>
              <a:rPr lang="en-US" sz="1800" dirty="0">
                <a:solidFill>
                  <a:schemeClr val="accent1">
                    <a:lumMod val="75000"/>
                  </a:schemeClr>
                </a:solidFill>
                <a:latin typeface="David" panose="020E0502060401010101" pitchFamily="34" charset="-79"/>
                <a:cs typeface="David" panose="020E0502060401010101" pitchFamily="34" charset="-79"/>
              </a:rPr>
              <a:t>/</a:t>
            </a:r>
            <a:r>
              <a:rPr lang="he-IL" sz="1800" dirty="0">
                <a:solidFill>
                  <a:schemeClr val="accent1">
                    <a:lumMod val="75000"/>
                  </a:schemeClr>
                </a:solidFill>
                <a:latin typeface="David" panose="020E0502060401010101" pitchFamily="34" charset="-79"/>
                <a:cs typeface="David" panose="020E0502060401010101" pitchFamily="34" charset="-79"/>
              </a:rPr>
              <a:t>חפיפות מול אשכולות אחרים</a:t>
            </a:r>
          </a:p>
          <a:p>
            <a:pPr>
              <a:lnSpc>
                <a:spcPct val="150000"/>
              </a:lnSpc>
              <a:buClr>
                <a:schemeClr val="accent1"/>
              </a:buClr>
            </a:pPr>
            <a:r>
              <a:rPr lang="he-IL" sz="1800" b="1" dirty="0">
                <a:solidFill>
                  <a:schemeClr val="accent1">
                    <a:lumMod val="75000"/>
                  </a:schemeClr>
                </a:solidFill>
                <a:latin typeface="David" panose="020E0502060401010101" pitchFamily="34" charset="-79"/>
                <a:cs typeface="David" panose="020E0502060401010101" pitchFamily="34" charset="-79"/>
              </a:rPr>
              <a:t>רציונל מארגן ואופן פריסת האשכול על פני השנה- ?</a:t>
            </a:r>
            <a:endParaRPr lang="he-IL" sz="1800" dirty="0">
              <a:solidFill>
                <a:schemeClr val="accent1">
                  <a:lumMod val="75000"/>
                </a:schemeClr>
              </a:solidFill>
              <a:latin typeface="David" panose="020E0502060401010101" pitchFamily="34" charset="-79"/>
              <a:cs typeface="David" panose="020E0502060401010101" pitchFamily="34" charset="-79"/>
            </a:endParaRPr>
          </a:p>
          <a:p>
            <a:pPr>
              <a:lnSpc>
                <a:spcPct val="150000"/>
              </a:lnSpc>
              <a:buClr>
                <a:schemeClr val="accent1"/>
              </a:buClr>
            </a:pPr>
            <a:r>
              <a:rPr lang="he-IL" sz="1800" b="1" dirty="0">
                <a:solidFill>
                  <a:schemeClr val="accent1">
                    <a:lumMod val="75000"/>
                  </a:schemeClr>
                </a:solidFill>
                <a:latin typeface="David" panose="020E0502060401010101" pitchFamily="34" charset="-79"/>
                <a:cs typeface="David" panose="020E0502060401010101" pitchFamily="34" charset="-79"/>
              </a:rPr>
              <a:t>תכנים באשכול בהובלת גורם סגל אחר</a:t>
            </a:r>
            <a:r>
              <a:rPr lang="he-IL" sz="1800" dirty="0">
                <a:solidFill>
                  <a:schemeClr val="accent1">
                    <a:lumMod val="75000"/>
                  </a:schemeClr>
                </a:solidFill>
                <a:latin typeface="David" panose="020E0502060401010101" pitchFamily="34" charset="-79"/>
                <a:cs typeface="David" panose="020E0502060401010101" pitchFamily="34" charset="-79"/>
              </a:rPr>
              <a:t>?</a:t>
            </a:r>
          </a:p>
          <a:p>
            <a:pPr marL="0" indent="0">
              <a:buClr>
                <a:schemeClr val="accent1"/>
              </a:buClr>
              <a:buNone/>
            </a:pPr>
            <a:endParaRPr lang="he-IL" sz="2000" dirty="0">
              <a:solidFill>
                <a:schemeClr val="accent1">
                  <a:lumMod val="75000"/>
                </a:schemeClr>
              </a:solidFill>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269713469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idx="4294967295"/>
          </p:nvPr>
        </p:nvSpPr>
        <p:spPr>
          <a:xfrm>
            <a:off x="877528" y="186327"/>
            <a:ext cx="10515600" cy="1325563"/>
          </a:xfrm>
        </p:spPr>
        <p:txBody>
          <a:bodyPr>
            <a:normAutofit/>
          </a:bodyPr>
          <a:lstStyle/>
          <a:p>
            <a:pPr algn="ctr"/>
            <a:r>
              <a:rPr lang="he-IL"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פרופיל קורס</a:t>
            </a:r>
            <a:r>
              <a:rPr lang="en-US"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t>
            </a:r>
            <a:r>
              <a:rPr lang="he-IL"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תוכן </a:t>
            </a:r>
            <a:r>
              <a:rPr lang="he-IL" sz="20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(יוצג ע"י גורם סגל מוביל)</a:t>
            </a:r>
            <a:endParaRPr lang="he-IL" sz="36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3" name="מציין מיקום תוכן 2"/>
          <p:cNvSpPr>
            <a:spLocks noGrp="1"/>
          </p:cNvSpPr>
          <p:nvPr>
            <p:ph idx="4294967295"/>
          </p:nvPr>
        </p:nvSpPr>
        <p:spPr>
          <a:xfrm>
            <a:off x="984377" y="1591699"/>
            <a:ext cx="10272252" cy="4745306"/>
          </a:xfrm>
        </p:spPr>
        <p:txBody>
          <a:bodyPr>
            <a:noAutofit/>
          </a:bodyPr>
          <a:lstStyle/>
          <a:p>
            <a:pPr>
              <a:lnSpc>
                <a:spcPct val="150000"/>
              </a:lnSpc>
              <a:buClr>
                <a:schemeClr val="accent1"/>
              </a:buClr>
            </a:pPr>
            <a:r>
              <a:rPr lang="he-IL" sz="1600" b="1" dirty="0">
                <a:solidFill>
                  <a:schemeClr val="accent1">
                    <a:lumMod val="75000"/>
                  </a:schemeClr>
                </a:solidFill>
                <a:latin typeface="David" panose="020E0502060401010101" pitchFamily="34" charset="-79"/>
                <a:cs typeface="David" panose="020E0502060401010101" pitchFamily="34" charset="-79"/>
              </a:rPr>
              <a:t>לקחים מרכזיים ממחזור מ"ד- </a:t>
            </a:r>
            <a:r>
              <a:rPr lang="he-IL" sz="1600" dirty="0">
                <a:solidFill>
                  <a:schemeClr val="accent1">
                    <a:lumMod val="75000"/>
                  </a:schemeClr>
                </a:solidFill>
                <a:latin typeface="David" panose="020E0502060401010101" pitchFamily="34" charset="-79"/>
                <a:cs typeface="David" panose="020E0502060401010101" pitchFamily="34" charset="-79"/>
              </a:rPr>
              <a:t>?</a:t>
            </a:r>
          </a:p>
          <a:p>
            <a:pPr>
              <a:lnSpc>
                <a:spcPct val="150000"/>
              </a:lnSpc>
              <a:buClr>
                <a:schemeClr val="accent1"/>
              </a:buClr>
            </a:pPr>
            <a:r>
              <a:rPr lang="he-IL" sz="1600" b="1" dirty="0">
                <a:solidFill>
                  <a:schemeClr val="accent1">
                    <a:lumMod val="75000"/>
                  </a:schemeClr>
                </a:solidFill>
                <a:latin typeface="David" panose="020E0502060401010101" pitchFamily="34" charset="-79"/>
                <a:cs typeface="David" panose="020E0502060401010101" pitchFamily="34" charset="-79"/>
              </a:rPr>
              <a:t>היקף הקורס</a:t>
            </a:r>
            <a:r>
              <a:rPr lang="en-US" sz="1600" b="1" dirty="0">
                <a:solidFill>
                  <a:schemeClr val="accent1">
                    <a:lumMod val="75000"/>
                  </a:schemeClr>
                </a:solidFill>
                <a:latin typeface="David" panose="020E0502060401010101" pitchFamily="34" charset="-79"/>
                <a:cs typeface="David" panose="020E0502060401010101" pitchFamily="34" charset="-79"/>
              </a:rPr>
              <a:t>/</a:t>
            </a:r>
            <a:r>
              <a:rPr lang="he-IL" sz="1600" b="1" dirty="0">
                <a:solidFill>
                  <a:schemeClr val="accent1">
                    <a:lumMod val="75000"/>
                  </a:schemeClr>
                </a:solidFill>
                <a:latin typeface="David" panose="020E0502060401010101" pitchFamily="34" charset="-79"/>
                <a:cs typeface="David" panose="020E0502060401010101" pitchFamily="34" charset="-79"/>
              </a:rPr>
              <a:t>תוכן- </a:t>
            </a:r>
            <a:r>
              <a:rPr lang="he-IL" sz="1600" dirty="0">
                <a:solidFill>
                  <a:schemeClr val="accent1">
                    <a:lumMod val="75000"/>
                  </a:schemeClr>
                </a:solidFill>
                <a:latin typeface="David" panose="020E0502060401010101" pitchFamily="34" charset="-79"/>
                <a:cs typeface="David" panose="020E0502060401010101" pitchFamily="34" charset="-79"/>
              </a:rPr>
              <a:t>היקף</a:t>
            </a:r>
            <a:r>
              <a:rPr lang="he-IL" sz="1600" b="1" dirty="0">
                <a:solidFill>
                  <a:schemeClr val="accent1">
                    <a:lumMod val="75000"/>
                  </a:schemeClr>
                </a:solidFill>
                <a:latin typeface="David" panose="020E0502060401010101" pitchFamily="34" charset="-79"/>
                <a:cs typeface="David" panose="020E0502060401010101" pitchFamily="34" charset="-79"/>
              </a:rPr>
              <a:t> </a:t>
            </a:r>
            <a:r>
              <a:rPr lang="he-IL" sz="1600" dirty="0">
                <a:solidFill>
                  <a:schemeClr val="accent1">
                    <a:lumMod val="75000"/>
                  </a:schemeClr>
                </a:solidFill>
                <a:latin typeface="David" panose="020E0502060401010101" pitchFamily="34" charset="-79"/>
                <a:cs typeface="David" panose="020E0502060401010101" pitchFamily="34" charset="-79"/>
              </a:rPr>
              <a:t>נ"ז, משכים?</a:t>
            </a:r>
          </a:p>
          <a:p>
            <a:pPr>
              <a:lnSpc>
                <a:spcPct val="150000"/>
              </a:lnSpc>
              <a:buClr>
                <a:schemeClr val="accent1"/>
              </a:buClr>
            </a:pPr>
            <a:r>
              <a:rPr lang="he-IL" sz="1600" b="1" dirty="0">
                <a:solidFill>
                  <a:schemeClr val="accent1">
                    <a:lumMod val="75000"/>
                  </a:schemeClr>
                </a:solidFill>
                <a:latin typeface="David" panose="020E0502060401010101" pitchFamily="34" charset="-79"/>
                <a:cs typeface="David" panose="020E0502060401010101" pitchFamily="34" charset="-79"/>
              </a:rPr>
              <a:t>אשכול אליו משויך- </a:t>
            </a:r>
            <a:r>
              <a:rPr lang="he-IL" sz="1600" dirty="0">
                <a:solidFill>
                  <a:schemeClr val="accent1">
                    <a:lumMod val="75000"/>
                  </a:schemeClr>
                </a:solidFill>
                <a:latin typeface="David" panose="020E0502060401010101" pitchFamily="34" charset="-79"/>
                <a:cs typeface="David" panose="020E0502060401010101" pitchFamily="34" charset="-79"/>
              </a:rPr>
              <a:t>הנתח היחסי של הקורס</a:t>
            </a:r>
            <a:r>
              <a:rPr lang="en-US" sz="1600" dirty="0">
                <a:solidFill>
                  <a:schemeClr val="accent1">
                    <a:lumMod val="75000"/>
                  </a:schemeClr>
                </a:solidFill>
                <a:latin typeface="David" panose="020E0502060401010101" pitchFamily="34" charset="-79"/>
                <a:cs typeface="David" panose="020E0502060401010101" pitchFamily="34" charset="-79"/>
              </a:rPr>
              <a:t>/</a:t>
            </a:r>
            <a:r>
              <a:rPr lang="he-IL" sz="1600" dirty="0">
                <a:solidFill>
                  <a:schemeClr val="accent1">
                    <a:lumMod val="75000"/>
                  </a:schemeClr>
                </a:solidFill>
                <a:latin typeface="David" panose="020E0502060401010101" pitchFamily="34" charset="-79"/>
                <a:cs typeface="David" panose="020E0502060401010101" pitchFamily="34" charset="-79"/>
              </a:rPr>
              <a:t>התוכן באותו אשכול, אינטגרציה</a:t>
            </a:r>
            <a:r>
              <a:rPr lang="en-US" sz="1600" dirty="0">
                <a:solidFill>
                  <a:schemeClr val="accent1">
                    <a:lumMod val="75000"/>
                  </a:schemeClr>
                </a:solidFill>
                <a:latin typeface="David" panose="020E0502060401010101" pitchFamily="34" charset="-79"/>
                <a:cs typeface="David" panose="020E0502060401010101" pitchFamily="34" charset="-79"/>
              </a:rPr>
              <a:t>/</a:t>
            </a:r>
            <a:r>
              <a:rPr lang="he-IL" sz="1600" dirty="0">
                <a:solidFill>
                  <a:schemeClr val="accent1">
                    <a:lumMod val="75000"/>
                  </a:schemeClr>
                </a:solidFill>
                <a:latin typeface="David" panose="020E0502060401010101" pitchFamily="34" charset="-79"/>
                <a:cs typeface="David" panose="020E0502060401010101" pitchFamily="34" charset="-79"/>
              </a:rPr>
              <a:t>חפיפות מול תכולות אחרות</a:t>
            </a:r>
          </a:p>
          <a:p>
            <a:pPr>
              <a:lnSpc>
                <a:spcPct val="150000"/>
              </a:lnSpc>
              <a:buClr>
                <a:schemeClr val="accent1"/>
              </a:buClr>
            </a:pPr>
            <a:r>
              <a:rPr lang="he-IL" sz="1600" b="1" dirty="0">
                <a:solidFill>
                  <a:schemeClr val="accent1">
                    <a:lumMod val="75000"/>
                  </a:schemeClr>
                </a:solidFill>
                <a:latin typeface="David" panose="020E0502060401010101" pitchFamily="34" charset="-79"/>
                <a:cs typeface="David" panose="020E0502060401010101" pitchFamily="34" charset="-79"/>
              </a:rPr>
              <a:t>מיקום הקורס</a:t>
            </a:r>
            <a:r>
              <a:rPr lang="en-US" sz="1600" b="1" dirty="0">
                <a:solidFill>
                  <a:schemeClr val="accent1">
                    <a:lumMod val="75000"/>
                  </a:schemeClr>
                </a:solidFill>
                <a:latin typeface="David" panose="020E0502060401010101" pitchFamily="34" charset="-79"/>
                <a:cs typeface="David" panose="020E0502060401010101" pitchFamily="34" charset="-79"/>
              </a:rPr>
              <a:t>/</a:t>
            </a:r>
            <a:r>
              <a:rPr lang="he-IL" sz="1600" b="1" dirty="0">
                <a:solidFill>
                  <a:schemeClr val="accent1">
                    <a:lumMod val="75000"/>
                  </a:schemeClr>
                </a:solidFill>
                <a:latin typeface="David" panose="020E0502060401010101" pitchFamily="34" charset="-79"/>
                <a:cs typeface="David" panose="020E0502060401010101" pitchFamily="34" charset="-79"/>
              </a:rPr>
              <a:t>התוכן ע"פ השנה- </a:t>
            </a:r>
            <a:r>
              <a:rPr lang="he-IL" sz="1600" dirty="0">
                <a:solidFill>
                  <a:schemeClr val="accent1">
                    <a:lumMod val="75000"/>
                  </a:schemeClr>
                </a:solidFill>
                <a:latin typeface="David" panose="020E0502060401010101" pitchFamily="34" charset="-79"/>
                <a:cs typeface="David" panose="020E0502060401010101" pitchFamily="34" charset="-79"/>
              </a:rPr>
              <a:t>באיזה</a:t>
            </a:r>
            <a:r>
              <a:rPr lang="he-IL" sz="1600" b="1" dirty="0">
                <a:solidFill>
                  <a:schemeClr val="accent1">
                    <a:lumMod val="75000"/>
                  </a:schemeClr>
                </a:solidFill>
                <a:latin typeface="David" panose="020E0502060401010101" pitchFamily="34" charset="-79"/>
                <a:cs typeface="David" panose="020E0502060401010101" pitchFamily="34" charset="-79"/>
              </a:rPr>
              <a:t> </a:t>
            </a:r>
            <a:r>
              <a:rPr lang="he-IL" sz="1600" dirty="0">
                <a:solidFill>
                  <a:schemeClr val="accent1">
                    <a:lumMod val="75000"/>
                  </a:schemeClr>
                </a:solidFill>
                <a:latin typeface="David" panose="020E0502060401010101" pitchFamily="34" charset="-79"/>
                <a:cs typeface="David" panose="020E0502060401010101" pitchFamily="34" charset="-79"/>
              </a:rPr>
              <a:t>עונה? קורס</a:t>
            </a:r>
            <a:r>
              <a:rPr lang="en-US" sz="1600" dirty="0">
                <a:solidFill>
                  <a:schemeClr val="accent1">
                    <a:lumMod val="75000"/>
                  </a:schemeClr>
                </a:solidFill>
                <a:latin typeface="David" panose="020E0502060401010101" pitchFamily="34" charset="-79"/>
                <a:cs typeface="David" panose="020E0502060401010101" pitchFamily="34" charset="-79"/>
              </a:rPr>
              <a:t>/</a:t>
            </a:r>
            <a:r>
              <a:rPr lang="he-IL" sz="1600" dirty="0">
                <a:solidFill>
                  <a:schemeClr val="accent1">
                    <a:lumMod val="75000"/>
                  </a:schemeClr>
                </a:solidFill>
                <a:latin typeface="David" panose="020E0502060401010101" pitchFamily="34" charset="-79"/>
                <a:cs typeface="David" panose="020E0502060401010101" pitchFamily="34" charset="-79"/>
              </a:rPr>
              <a:t>תוכן קדם נדרש? אופן הפריסה (סמסטריאלי- פרוס</a:t>
            </a:r>
            <a:r>
              <a:rPr lang="en-US" sz="1600" dirty="0">
                <a:solidFill>
                  <a:schemeClr val="accent1">
                    <a:lumMod val="75000"/>
                  </a:schemeClr>
                </a:solidFill>
                <a:latin typeface="David" panose="020E0502060401010101" pitchFamily="34" charset="-79"/>
                <a:cs typeface="David" panose="020E0502060401010101" pitchFamily="34" charset="-79"/>
              </a:rPr>
              <a:t>/</a:t>
            </a:r>
            <a:r>
              <a:rPr lang="he-IL" sz="1600" dirty="0">
                <a:solidFill>
                  <a:schemeClr val="accent1">
                    <a:lumMod val="75000"/>
                  </a:schemeClr>
                </a:solidFill>
                <a:latin typeface="David" panose="020E0502060401010101" pitchFamily="34" charset="-79"/>
                <a:cs typeface="David" panose="020E0502060401010101" pitchFamily="34" charset="-79"/>
              </a:rPr>
              <a:t>שנתי</a:t>
            </a:r>
            <a:r>
              <a:rPr lang="en-US" sz="1600" dirty="0">
                <a:solidFill>
                  <a:schemeClr val="accent1">
                    <a:lumMod val="75000"/>
                  </a:schemeClr>
                </a:solidFill>
                <a:latin typeface="David" panose="020E0502060401010101" pitchFamily="34" charset="-79"/>
                <a:cs typeface="David" panose="020E0502060401010101" pitchFamily="34" charset="-79"/>
              </a:rPr>
              <a:t>/</a:t>
            </a:r>
            <a:r>
              <a:rPr lang="he-IL" sz="1600" dirty="0">
                <a:solidFill>
                  <a:schemeClr val="accent1">
                    <a:lumMod val="75000"/>
                  </a:schemeClr>
                </a:solidFill>
                <a:latin typeface="David" panose="020E0502060401010101" pitchFamily="34" charset="-79"/>
                <a:cs typeface="David" panose="020E0502060401010101" pitchFamily="34" charset="-79"/>
              </a:rPr>
              <a:t>סמינר רציף)?</a:t>
            </a:r>
          </a:p>
          <a:p>
            <a:pPr>
              <a:lnSpc>
                <a:spcPct val="150000"/>
              </a:lnSpc>
              <a:buClr>
                <a:schemeClr val="accent1"/>
              </a:buClr>
            </a:pPr>
            <a:r>
              <a:rPr lang="he-IL" sz="1600" b="1" dirty="0">
                <a:solidFill>
                  <a:schemeClr val="accent1">
                    <a:lumMod val="75000"/>
                  </a:schemeClr>
                </a:solidFill>
                <a:latin typeface="David" panose="020E0502060401010101" pitchFamily="34" charset="-79"/>
                <a:cs typeface="David" panose="020E0502060401010101" pitchFamily="34" charset="-79"/>
              </a:rPr>
              <a:t>הובלת הקורס</a:t>
            </a:r>
            <a:r>
              <a:rPr lang="en-US" sz="1600" b="1" dirty="0">
                <a:solidFill>
                  <a:schemeClr val="accent1">
                    <a:lumMod val="75000"/>
                  </a:schemeClr>
                </a:solidFill>
                <a:latin typeface="David" panose="020E0502060401010101" pitchFamily="34" charset="-79"/>
                <a:cs typeface="David" panose="020E0502060401010101" pitchFamily="34" charset="-79"/>
              </a:rPr>
              <a:t>/</a:t>
            </a:r>
            <a:r>
              <a:rPr lang="he-IL" sz="1600" b="1" dirty="0">
                <a:solidFill>
                  <a:schemeClr val="accent1">
                    <a:lumMod val="75000"/>
                  </a:schemeClr>
                </a:solidFill>
                <a:latin typeface="David" panose="020E0502060401010101" pitchFamily="34" charset="-79"/>
                <a:cs typeface="David" panose="020E0502060401010101" pitchFamily="34" charset="-79"/>
              </a:rPr>
              <a:t>התוכן- </a:t>
            </a:r>
            <a:r>
              <a:rPr lang="he-IL" sz="1600" dirty="0">
                <a:solidFill>
                  <a:schemeClr val="accent1">
                    <a:lumMod val="75000"/>
                  </a:schemeClr>
                </a:solidFill>
                <a:latin typeface="David" panose="020E0502060401010101" pitchFamily="34" charset="-79"/>
                <a:cs typeface="David" panose="020E0502060401010101" pitchFamily="34" charset="-79"/>
              </a:rPr>
              <a:t>תפקיד סגל המב"ל?</a:t>
            </a:r>
          </a:p>
          <a:p>
            <a:pPr>
              <a:lnSpc>
                <a:spcPct val="150000"/>
              </a:lnSpc>
              <a:buClr>
                <a:schemeClr val="accent1"/>
              </a:buClr>
            </a:pPr>
            <a:r>
              <a:rPr lang="he-IL" sz="1600" b="1" dirty="0">
                <a:solidFill>
                  <a:schemeClr val="accent1">
                    <a:lumMod val="75000"/>
                  </a:schemeClr>
                </a:solidFill>
                <a:latin typeface="David" panose="020E0502060401010101" pitchFamily="34" charset="-79"/>
                <a:cs typeface="David" panose="020E0502060401010101" pitchFamily="34" charset="-79"/>
              </a:rPr>
              <a:t>שיטות ההוראה בקורס</a:t>
            </a:r>
            <a:r>
              <a:rPr lang="en-US" sz="1600" b="1" dirty="0">
                <a:solidFill>
                  <a:schemeClr val="accent1">
                    <a:lumMod val="75000"/>
                  </a:schemeClr>
                </a:solidFill>
                <a:latin typeface="David" panose="020E0502060401010101" pitchFamily="34" charset="-79"/>
                <a:cs typeface="David" panose="020E0502060401010101" pitchFamily="34" charset="-79"/>
              </a:rPr>
              <a:t>/</a:t>
            </a:r>
            <a:r>
              <a:rPr lang="he-IL" sz="1600" b="1" dirty="0">
                <a:solidFill>
                  <a:schemeClr val="accent1">
                    <a:lumMod val="75000"/>
                  </a:schemeClr>
                </a:solidFill>
                <a:latin typeface="David" panose="020E0502060401010101" pitchFamily="34" charset="-79"/>
                <a:cs typeface="David" panose="020E0502060401010101" pitchFamily="34" charset="-79"/>
              </a:rPr>
              <a:t>התוכן-</a:t>
            </a:r>
            <a:r>
              <a:rPr lang="he-IL" sz="1600" dirty="0">
                <a:solidFill>
                  <a:schemeClr val="accent1">
                    <a:lumMod val="75000"/>
                  </a:schemeClr>
                </a:solidFill>
                <a:latin typeface="David" panose="020E0502060401010101" pitchFamily="34" charset="-79"/>
                <a:cs typeface="David" panose="020E0502060401010101" pitchFamily="34" charset="-79"/>
              </a:rPr>
              <a:t> ?</a:t>
            </a:r>
          </a:p>
          <a:p>
            <a:pPr>
              <a:lnSpc>
                <a:spcPct val="150000"/>
              </a:lnSpc>
              <a:buClr>
                <a:schemeClr val="accent1"/>
              </a:buClr>
            </a:pPr>
            <a:r>
              <a:rPr lang="he-IL" sz="1600" b="1" dirty="0">
                <a:solidFill>
                  <a:schemeClr val="accent1">
                    <a:lumMod val="75000"/>
                  </a:schemeClr>
                </a:solidFill>
                <a:latin typeface="David" panose="020E0502060401010101" pitchFamily="34" charset="-79"/>
                <a:cs typeface="David" panose="020E0502060401010101" pitchFamily="34" charset="-79"/>
              </a:rPr>
              <a:t>מאפייני המטלות והקריאה הנדרשת- </a:t>
            </a:r>
            <a:r>
              <a:rPr lang="he-IL" sz="1600" dirty="0">
                <a:solidFill>
                  <a:schemeClr val="accent1">
                    <a:lumMod val="75000"/>
                  </a:schemeClr>
                </a:solidFill>
                <a:latin typeface="David" panose="020E0502060401010101" pitchFamily="34" charset="-79"/>
                <a:cs typeface="David" panose="020E0502060401010101" pitchFamily="34" charset="-79"/>
              </a:rPr>
              <a:t>?</a:t>
            </a:r>
          </a:p>
          <a:p>
            <a:pPr>
              <a:lnSpc>
                <a:spcPct val="150000"/>
              </a:lnSpc>
              <a:buClr>
                <a:schemeClr val="accent1"/>
              </a:buClr>
            </a:pPr>
            <a:r>
              <a:rPr lang="he-IL" sz="1600" b="1" dirty="0">
                <a:solidFill>
                  <a:schemeClr val="accent1">
                    <a:lumMod val="75000"/>
                  </a:schemeClr>
                </a:solidFill>
                <a:latin typeface="David" panose="020E0502060401010101" pitchFamily="34" charset="-79"/>
                <a:cs typeface="David" panose="020E0502060401010101" pitchFamily="34" charset="-79"/>
              </a:rPr>
              <a:t>חשיבות הקורס</a:t>
            </a:r>
            <a:r>
              <a:rPr lang="en-US" sz="1600" b="1" dirty="0">
                <a:solidFill>
                  <a:schemeClr val="accent1">
                    <a:lumMod val="75000"/>
                  </a:schemeClr>
                </a:solidFill>
                <a:latin typeface="David" panose="020E0502060401010101" pitchFamily="34" charset="-79"/>
                <a:cs typeface="David" panose="020E0502060401010101" pitchFamily="34" charset="-79"/>
              </a:rPr>
              <a:t>/</a:t>
            </a:r>
            <a:r>
              <a:rPr lang="he-IL" sz="1600" b="1" dirty="0">
                <a:solidFill>
                  <a:schemeClr val="accent1">
                    <a:lumMod val="75000"/>
                  </a:schemeClr>
                </a:solidFill>
                <a:latin typeface="David" panose="020E0502060401010101" pitchFamily="34" charset="-79"/>
                <a:cs typeface="David" panose="020E0502060401010101" pitchFamily="34" charset="-79"/>
              </a:rPr>
              <a:t>תוכן- </a:t>
            </a:r>
            <a:r>
              <a:rPr lang="he-IL" sz="1600" dirty="0">
                <a:solidFill>
                  <a:schemeClr val="accent1">
                    <a:lumMod val="75000"/>
                  </a:schemeClr>
                </a:solidFill>
                <a:latin typeface="David" panose="020E0502060401010101" pitchFamily="34" charset="-79"/>
                <a:cs typeface="David" panose="020E0502060401010101" pitchFamily="34" charset="-79"/>
              </a:rPr>
              <a:t>חובה</a:t>
            </a:r>
            <a:r>
              <a:rPr lang="en-US" sz="1600" dirty="0">
                <a:solidFill>
                  <a:schemeClr val="accent1">
                    <a:lumMod val="75000"/>
                  </a:schemeClr>
                </a:solidFill>
                <a:latin typeface="David" panose="020E0502060401010101" pitchFamily="34" charset="-79"/>
                <a:cs typeface="David" panose="020E0502060401010101" pitchFamily="34" charset="-79"/>
              </a:rPr>
              <a:t>/</a:t>
            </a:r>
            <a:r>
              <a:rPr lang="he-IL" sz="1600" dirty="0">
                <a:solidFill>
                  <a:schemeClr val="accent1">
                    <a:lumMod val="75000"/>
                  </a:schemeClr>
                </a:solidFill>
                <a:latin typeface="David" panose="020E0502060401010101" pitchFamily="34" charset="-79"/>
                <a:cs typeface="David" panose="020E0502060401010101" pitchFamily="34" charset="-79"/>
              </a:rPr>
              <a:t>בחירה</a:t>
            </a:r>
            <a:r>
              <a:rPr lang="en-US" sz="1600" dirty="0">
                <a:solidFill>
                  <a:schemeClr val="accent1">
                    <a:lumMod val="75000"/>
                  </a:schemeClr>
                </a:solidFill>
                <a:latin typeface="David" panose="020E0502060401010101" pitchFamily="34" charset="-79"/>
                <a:cs typeface="David" panose="020E0502060401010101" pitchFamily="34" charset="-79"/>
              </a:rPr>
              <a:t>/</a:t>
            </a:r>
            <a:r>
              <a:rPr lang="he-IL" sz="1600" dirty="0">
                <a:solidFill>
                  <a:schemeClr val="accent1">
                    <a:lumMod val="75000"/>
                  </a:schemeClr>
                </a:solidFill>
                <a:latin typeface="David" panose="020E0502060401010101" pitchFamily="34" charset="-79"/>
                <a:cs typeface="David" panose="020E0502060401010101" pitchFamily="34" charset="-79"/>
              </a:rPr>
              <a:t>חובת בחירה</a:t>
            </a:r>
          </a:p>
          <a:p>
            <a:pPr>
              <a:lnSpc>
                <a:spcPct val="150000"/>
              </a:lnSpc>
              <a:buClr>
                <a:schemeClr val="accent1"/>
              </a:buClr>
            </a:pPr>
            <a:r>
              <a:rPr lang="he-IL" sz="1600" b="1" dirty="0">
                <a:solidFill>
                  <a:schemeClr val="accent1">
                    <a:lumMod val="75000"/>
                  </a:schemeClr>
                </a:solidFill>
                <a:latin typeface="David" panose="020E0502060401010101" pitchFamily="34" charset="-79"/>
                <a:cs typeface="David" panose="020E0502060401010101" pitchFamily="34" charset="-79"/>
              </a:rPr>
              <a:t>מקום העברת הקורס</a:t>
            </a:r>
            <a:r>
              <a:rPr lang="en-US" sz="1600" b="1" dirty="0">
                <a:solidFill>
                  <a:schemeClr val="accent1">
                    <a:lumMod val="75000"/>
                  </a:schemeClr>
                </a:solidFill>
                <a:latin typeface="David" panose="020E0502060401010101" pitchFamily="34" charset="-79"/>
                <a:cs typeface="David" panose="020E0502060401010101" pitchFamily="34" charset="-79"/>
              </a:rPr>
              <a:t>/</a:t>
            </a:r>
            <a:r>
              <a:rPr lang="he-IL" sz="1600" b="1" dirty="0">
                <a:solidFill>
                  <a:schemeClr val="accent1">
                    <a:lumMod val="75000"/>
                  </a:schemeClr>
                </a:solidFill>
                <a:latin typeface="David" panose="020E0502060401010101" pitchFamily="34" charset="-79"/>
                <a:cs typeface="David" panose="020E0502060401010101" pitchFamily="34" charset="-79"/>
              </a:rPr>
              <a:t>תוכן- </a:t>
            </a:r>
            <a:r>
              <a:rPr lang="he-IL" sz="1600" dirty="0">
                <a:solidFill>
                  <a:schemeClr val="accent1">
                    <a:lumMod val="75000"/>
                  </a:schemeClr>
                </a:solidFill>
                <a:latin typeface="David" panose="020E0502060401010101" pitchFamily="34" charset="-79"/>
                <a:cs typeface="David" panose="020E0502060401010101" pitchFamily="34" charset="-79"/>
              </a:rPr>
              <a:t>?</a:t>
            </a:r>
          </a:p>
          <a:p>
            <a:pPr>
              <a:lnSpc>
                <a:spcPct val="150000"/>
              </a:lnSpc>
              <a:buClr>
                <a:schemeClr val="accent1"/>
              </a:buClr>
            </a:pPr>
            <a:endParaRPr lang="he-IL" sz="2000" dirty="0">
              <a:solidFill>
                <a:schemeClr val="accent1">
                  <a:lumMod val="75000"/>
                </a:schemeClr>
              </a:solidFill>
              <a:latin typeface="David" panose="020E0502060401010101" pitchFamily="34" charset="-79"/>
              <a:cs typeface="David" panose="020E0502060401010101" pitchFamily="34" charset="-79"/>
            </a:endParaRPr>
          </a:p>
          <a:p>
            <a:pPr>
              <a:buClr>
                <a:schemeClr val="accent1"/>
              </a:buClr>
            </a:pPr>
            <a:endParaRPr lang="he-IL" sz="2000" dirty="0">
              <a:solidFill>
                <a:schemeClr val="accent1">
                  <a:lumMod val="75000"/>
                </a:schemeClr>
              </a:solidFill>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49068078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כותרת 1"/>
          <p:cNvSpPr>
            <a:spLocks noGrp="1"/>
          </p:cNvSpPr>
          <p:nvPr>
            <p:ph type="title" idx="4294967295"/>
          </p:nvPr>
        </p:nvSpPr>
        <p:spPr>
          <a:xfrm>
            <a:off x="874713" y="1615731"/>
            <a:ext cx="10515600" cy="2367688"/>
          </a:xfrm>
        </p:spPr>
        <p:txBody>
          <a:bodyPr>
            <a:noAutofit/>
          </a:bodyPr>
          <a:lstStyle/>
          <a:p>
            <a:pPr algn="ctr">
              <a:lnSpc>
                <a:spcPct val="200000"/>
              </a:lnSpc>
            </a:pPr>
            <a:r>
              <a:rPr lang="he-IL"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שקפי מגירה</a:t>
            </a:r>
            <a:endParaRPr lang="he-IL" sz="3600" b="1"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111637540"/>
      </p:ext>
    </p:extLst>
  </p:cSld>
  <p:clrMapOvr>
    <a:masterClrMapping/>
  </p:clrMapOvr>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5274</TotalTime>
  <Words>12382</Words>
  <Application>Microsoft Office PowerPoint</Application>
  <PresentationFormat>מסך רחב</PresentationFormat>
  <Paragraphs>2749</Paragraphs>
  <Slides>108</Slides>
  <Notes>5</Notes>
  <HiddenSlides>72</HiddenSlides>
  <MMClips>0</MMClips>
  <ScaleCrop>false</ScaleCrop>
  <HeadingPairs>
    <vt:vector size="6" baseType="variant">
      <vt:variant>
        <vt:lpstr>גופנים בשימוש</vt:lpstr>
      </vt:variant>
      <vt:variant>
        <vt:i4>9</vt:i4>
      </vt:variant>
      <vt:variant>
        <vt:lpstr>ערכת נושא</vt:lpstr>
      </vt:variant>
      <vt:variant>
        <vt:i4>1</vt:i4>
      </vt:variant>
      <vt:variant>
        <vt:lpstr>כותרות שקופיות</vt:lpstr>
      </vt:variant>
      <vt:variant>
        <vt:i4>108</vt:i4>
      </vt:variant>
    </vt:vector>
  </HeadingPairs>
  <TitlesOfParts>
    <vt:vector size="118" baseType="lpstr">
      <vt:lpstr>AR BERKLEY</vt:lpstr>
      <vt:lpstr>Arial</vt:lpstr>
      <vt:lpstr>Calibri</vt:lpstr>
      <vt:lpstr>Calibri Light</vt:lpstr>
      <vt:lpstr>David</vt:lpstr>
      <vt:lpstr>Guttman Yad-Brush</vt:lpstr>
      <vt:lpstr>Tahoma</vt:lpstr>
      <vt:lpstr>Times New Roman</vt:lpstr>
      <vt:lpstr>Wingdings</vt:lpstr>
      <vt:lpstr>ערכת נושא Office</vt:lpstr>
      <vt:lpstr>עיצוב מחזור מ"ה</vt:lpstr>
      <vt:lpstr>מבנה ההצגה</vt:lpstr>
      <vt:lpstr>תוכנית הלימוד במב"ל - דמות הבוגר ומטרות ההכשרה -</vt:lpstr>
      <vt:lpstr>דמות הבוגר</vt:lpstr>
      <vt:lpstr>דמות בוגר מב"ל</vt:lpstr>
      <vt:lpstr>מטרות ההכשרה</vt:lpstr>
      <vt:lpstr>מצגת של PowerPoint‏</vt:lpstr>
      <vt:lpstr>המתח המובנה בהכשרה במב"ל</vt:lpstr>
      <vt:lpstr>הפנתאון</vt:lpstr>
      <vt:lpstr>הגיונות תוכנית הלימוד</vt:lpstr>
      <vt:lpstr>מתחים מובנים בתוכנית הלימוד</vt:lpstr>
      <vt:lpstr>מתחים מובנים בתוכנית הלימוד</vt:lpstr>
      <vt:lpstr>מימוש 'רוח המכללות' במב"ל</vt:lpstr>
      <vt:lpstr>מה צריך ללמד במב"ל?  - הוויכוח בין האלוף גרשון הכהן לפרופ' ארנון סופר -</vt:lpstr>
      <vt:lpstr>מה צריך ללמד? גרשון הכהן</vt:lpstr>
      <vt:lpstr>מה צריך ללמד? גרשון הכהן</vt:lpstr>
      <vt:lpstr>מה צריך ללמד? גרשון הכהן</vt:lpstr>
      <vt:lpstr>תשובה למה צריך ללמד- ארנון סופר</vt:lpstr>
      <vt:lpstr>מה צריך ללמד במב"ל?  - מקורות השוואה נוספים -</vt:lpstr>
      <vt:lpstr>אקדמיה- לימודי מדע המדינה</vt:lpstr>
      <vt:lpstr>אקדמיה- לימודי מדע המדינה</vt:lpstr>
      <vt:lpstr>תוכנית בכירים בשירות המדינה</vt:lpstr>
      <vt:lpstr>התוכנית בכירים בשירות המדינה</vt:lpstr>
      <vt:lpstr>לימודי ביטחון לאומי בעולם</vt:lpstr>
      <vt:lpstr>מה מלמדים במב"ל? - חקר ידיעונים (מחזור ל'-מ"ד) -</vt:lpstr>
      <vt:lpstr>מונחים</vt:lpstr>
      <vt:lpstr>מונחים</vt:lpstr>
      <vt:lpstr>התפתחות תוכנית הלימוד  במב"ל לאורך השנים</vt:lpstr>
      <vt:lpstr>גורמים להשתנות בין מחזורים</vt:lpstr>
      <vt:lpstr>שינויים מרכזיים: מחזור ל'- מ"ד</vt:lpstr>
      <vt:lpstr>סיווג הקורסים ע"פ אשכולות (ל-מ"ד)</vt:lpstr>
      <vt:lpstr>השתנות תוכנית מב"ל לאורך השנים</vt:lpstr>
      <vt:lpstr>מבנה עונה</vt:lpstr>
      <vt:lpstr>מבנה תוכנית מב"ל מחזור ל"ח (2010-11), 52 נ"ז</vt:lpstr>
      <vt:lpstr>התפתחות סיורי בטל"ם בישראל</vt:lpstr>
      <vt:lpstr>שקלול האשכולות בציון הסופי</vt:lpstr>
      <vt:lpstr>דמות הבוגר מב"ל (2005-2011)</vt:lpstr>
      <vt:lpstr>דמות הבוגר מב"ל (2005-2011)</vt:lpstr>
      <vt:lpstr>תובנות מניתוח הידיעונים (ל'-מ"ד)</vt:lpstr>
      <vt:lpstr>תובנות מניתוח הידיעונים (ל'-מ"ד)</vt:lpstr>
      <vt:lpstr>סוגיות בפנתאון</vt:lpstr>
      <vt:lpstr>מה מלמדים במב"ל? - ניתוח מחזור מ"ד -</vt:lpstr>
      <vt:lpstr>שאילתות לטבלת הנתונים</vt:lpstr>
      <vt:lpstr>כלי עזר- טבלת אקסל של מחזור הלימוד</vt:lpstr>
      <vt:lpstr>ניתוח מ"ד- חלוקה בין אשכולות הבטל"ם</vt:lpstr>
      <vt:lpstr>ניתוח מ"ד- היקף קורסים אקדמיים</vt:lpstr>
      <vt:lpstr>ניתוח מ"ד- היקף קורסים אקדמיים</vt:lpstr>
      <vt:lpstr>ניתוח מ"ד- תוכן אקדמי/חוץ-אקדמי</vt:lpstr>
      <vt:lpstr>ניתוח מ"ד- היכן נמצא העומק במב"ל</vt:lpstr>
      <vt:lpstr>ניתוח מ"ד- קיום מטלה</vt:lpstr>
      <vt:lpstr>ניתוח מ"ד- תוכן בזיקה צבאית</vt:lpstr>
      <vt:lpstr>ניתוח מ"ד- עומס בין עונות</vt:lpstr>
      <vt:lpstr>ניתוח מ"ד- שיטות הלימוד</vt:lpstr>
      <vt:lpstr>מתכונת הלימוד במב"ל</vt:lpstr>
      <vt:lpstr>ניתוח מ"ד- חלוקת הובלה בסגל</vt:lpstr>
      <vt:lpstr>ניתוח מ"ד- מיקום הלימודים</vt:lpstr>
      <vt:lpstr>ניתוח מ"ד- שיבוץ למחזור הבא</vt:lpstr>
      <vt:lpstr>עיצוב מחזור מ"ה - מודל מארגן -</vt:lpstr>
      <vt:lpstr>עיצוב מ"ה- סטאטוס מפקד המב"ל</vt:lpstr>
      <vt:lpstr>הגישה לעיצוב מ"ה</vt:lpstr>
      <vt:lpstr>צוות העיצוב מחזור מ"ה</vt:lpstr>
      <vt:lpstr>גאנט עיצוב מ"ה</vt:lpstr>
      <vt:lpstr>סוגיות למחזור מ"ה- אוניברסיטת חיפה</vt:lpstr>
      <vt:lpstr>עיצוב מחזור מ"ה - קביעת מסלולי, תכני ושיטות הלימוד –</vt:lpstr>
      <vt:lpstr>מחזור מ"ה- מגוון מסלולי הלימוד</vt:lpstr>
      <vt:lpstr>מחזור מ"ה- מגוון מסלולי הלימוד</vt:lpstr>
      <vt:lpstr>מגוון מסלולי לימוד- אילוסטרציה</vt:lpstr>
      <vt:lpstr>מדיניות עידוד ביצוע תואר מחקרי</vt:lpstr>
      <vt:lpstr>ניתוח תכני מב"ל- הערת אזהרה</vt:lpstr>
      <vt:lpstr>מצגת של PowerPoint‏</vt:lpstr>
      <vt:lpstr>אשכול הגנה לאומית</vt:lpstr>
      <vt:lpstr>אשכול מדיני</vt:lpstr>
      <vt:lpstr>אשכול כלכלי</vt:lpstr>
      <vt:lpstr>אשכול חברתי</vt:lpstr>
      <vt:lpstr>אשכול אינטגרטיבי</vt:lpstr>
      <vt:lpstr>אשכול בכירות</vt:lpstr>
      <vt:lpstr>אשכול גרעין לאומי-ערכי</vt:lpstr>
      <vt:lpstr>עקרונות פריסת גרף מ"ה</vt:lpstr>
      <vt:lpstr>מחזור מ"ה- פריסה עקרונית</vt:lpstr>
      <vt:lpstr>מחזור מ"ה- מקורות ושימושים</vt:lpstr>
      <vt:lpstr>תכולת מ"ה- חישוב נ"ז</vt:lpstr>
      <vt:lpstr>מחזור מ"ה- היצע קורסים מתוקשבים</vt:lpstr>
      <vt:lpstr>תכולת מ"ה- ניתוח תוכן ליבה</vt:lpstr>
      <vt:lpstr>תכולת מ"ה- ניתוח תוכן נוסף</vt:lpstr>
      <vt:lpstr>חלוקת אחריות בסגל</vt:lpstr>
      <vt:lpstr>מחזור מ"ה- גיוון שיטות הלימוד</vt:lpstr>
      <vt:lpstr>מחזור מ"ה- מבנה קורס (50/20/30)</vt:lpstr>
      <vt:lpstr>מחזור מ"ה- מתחים בעיצוב שבוע הלימוד</vt:lpstr>
      <vt:lpstr>מב"ל- חלופות למבנה שבוע הלימוד</vt:lpstr>
      <vt:lpstr>מב"ל- השוואת חלופות לשבוע הלימוד</vt:lpstr>
      <vt:lpstr>מיצוי ימי מחקר וכתיבה</vt:lpstr>
      <vt:lpstr>למידת בכירים וחקר (Deway)</vt:lpstr>
      <vt:lpstr>פיצול נסיעת חו"ל ליעדים</vt:lpstr>
      <vt:lpstr>מוקדי תחקיר- מחזור מ"ג</vt:lpstr>
      <vt:lpstr>עיצוב מחזור מ"ה - היערכות הסגל -</vt:lpstr>
      <vt:lpstr>'מבט על'- תוכנית לימוד מ"ה</vt:lpstr>
      <vt:lpstr>פרופיל אשכול (יוצג ע"י גורם סגל המוביל אותו)</vt:lpstr>
      <vt:lpstr>פרופיל קורס/תוכן (יוצג ע"י גורם סגל מוביל)</vt:lpstr>
      <vt:lpstr>שקפי מגירה</vt:lpstr>
      <vt:lpstr>מצגת של PowerPoint‏</vt:lpstr>
      <vt:lpstr>מצגת של PowerPoint‏</vt:lpstr>
      <vt:lpstr>מצגת של PowerPoint‏</vt:lpstr>
      <vt:lpstr>חזון מב"ל</vt:lpstr>
      <vt:lpstr>הגישה לעיצוב מ"ה</vt:lpstr>
      <vt:lpstr>המשך תהליך העיצוב</vt:lpstr>
      <vt:lpstr>ניתוח תכולה יציבה (80% - קורסים המיתולוגים)</vt:lpstr>
      <vt:lpstr>ניתוח תכולה משתנה/פריפריאלית (20%)</vt:lpstr>
      <vt:lpstr>המלצה על תכולה חדשה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oren</dc:creator>
  <cp:lastModifiedBy>oren shoham</cp:lastModifiedBy>
  <cp:revision>653</cp:revision>
  <cp:lastPrinted>2017-06-09T18:32:48Z</cp:lastPrinted>
  <dcterms:created xsi:type="dcterms:W3CDTF">2016-06-24T19:14:36Z</dcterms:created>
  <dcterms:modified xsi:type="dcterms:W3CDTF">2017-06-11T21:36:33Z</dcterms:modified>
</cp:coreProperties>
</file>