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48" r:id="rId1"/>
  </p:sldMasterIdLst>
  <p:notesMasterIdLst>
    <p:notesMasterId r:id="rId96"/>
  </p:notesMasterIdLst>
  <p:handoutMasterIdLst>
    <p:handoutMasterId r:id="rId97"/>
  </p:handoutMasterIdLst>
  <p:sldIdLst>
    <p:sldId id="256" r:id="rId2"/>
    <p:sldId id="300" r:id="rId3"/>
    <p:sldId id="302" r:id="rId4"/>
    <p:sldId id="301" r:id="rId5"/>
    <p:sldId id="383" r:id="rId6"/>
    <p:sldId id="379" r:id="rId7"/>
    <p:sldId id="419" r:id="rId8"/>
    <p:sldId id="334" r:id="rId9"/>
    <p:sldId id="268" r:id="rId10"/>
    <p:sldId id="312" r:id="rId11"/>
    <p:sldId id="420" r:id="rId12"/>
    <p:sldId id="322" r:id="rId13"/>
    <p:sldId id="342" r:id="rId14"/>
    <p:sldId id="303" r:id="rId15"/>
    <p:sldId id="304" r:id="rId16"/>
    <p:sldId id="305" r:id="rId17"/>
    <p:sldId id="306" r:id="rId18"/>
    <p:sldId id="307" r:id="rId19"/>
    <p:sldId id="385" r:id="rId20"/>
    <p:sldId id="362" r:id="rId21"/>
    <p:sldId id="413" r:id="rId22"/>
    <p:sldId id="308" r:id="rId23"/>
    <p:sldId id="309" r:id="rId24"/>
    <p:sldId id="310" r:id="rId25"/>
    <p:sldId id="311" r:id="rId26"/>
    <p:sldId id="320" r:id="rId27"/>
    <p:sldId id="335" r:id="rId28"/>
    <p:sldId id="285" r:id="rId29"/>
    <p:sldId id="258" r:id="rId30"/>
    <p:sldId id="325" r:id="rId31"/>
    <p:sldId id="327" r:id="rId32"/>
    <p:sldId id="274" r:id="rId33"/>
    <p:sldId id="326" r:id="rId34"/>
    <p:sldId id="363" r:id="rId35"/>
    <p:sldId id="336" r:id="rId36"/>
    <p:sldId id="329" r:id="rId37"/>
    <p:sldId id="421" r:id="rId38"/>
    <p:sldId id="422" r:id="rId39"/>
    <p:sldId id="328" r:id="rId40"/>
    <p:sldId id="423" r:id="rId41"/>
    <p:sldId id="375" r:id="rId42"/>
    <p:sldId id="344" r:id="rId43"/>
    <p:sldId id="345" r:id="rId44"/>
    <p:sldId id="346" r:id="rId45"/>
    <p:sldId id="347" r:id="rId46"/>
    <p:sldId id="349" r:id="rId47"/>
    <p:sldId id="366" r:id="rId48"/>
    <p:sldId id="348" r:id="rId49"/>
    <p:sldId id="350" r:id="rId50"/>
    <p:sldId id="424" r:id="rId51"/>
    <p:sldId id="425" r:id="rId52"/>
    <p:sldId id="351" r:id="rId53"/>
    <p:sldId id="352" r:id="rId54"/>
    <p:sldId id="353" r:id="rId55"/>
    <p:sldId id="354" r:id="rId56"/>
    <p:sldId id="355" r:id="rId57"/>
    <p:sldId id="358" r:id="rId58"/>
    <p:sldId id="313" r:id="rId59"/>
    <p:sldId id="367" r:id="rId60"/>
    <p:sldId id="278" r:id="rId61"/>
    <p:sldId id="417" r:id="rId62"/>
    <p:sldId id="384" r:id="rId63"/>
    <p:sldId id="361" r:id="rId64"/>
    <p:sldId id="416" r:id="rId65"/>
    <p:sldId id="396" r:id="rId66"/>
    <p:sldId id="426" r:id="rId67"/>
    <p:sldId id="399" r:id="rId68"/>
    <p:sldId id="400" r:id="rId69"/>
    <p:sldId id="397" r:id="rId70"/>
    <p:sldId id="398" r:id="rId71"/>
    <p:sldId id="395" r:id="rId72"/>
    <p:sldId id="407" r:id="rId73"/>
    <p:sldId id="427" r:id="rId74"/>
    <p:sldId id="408" r:id="rId75"/>
    <p:sldId id="410" r:id="rId76"/>
    <p:sldId id="418" r:id="rId77"/>
    <p:sldId id="415" r:id="rId78"/>
    <p:sldId id="428" r:id="rId79"/>
    <p:sldId id="412" r:id="rId80"/>
    <p:sldId id="411" r:id="rId81"/>
    <p:sldId id="390" r:id="rId82"/>
    <p:sldId id="372" r:id="rId83"/>
    <p:sldId id="373" r:id="rId84"/>
    <p:sldId id="370" r:id="rId85"/>
    <p:sldId id="392" r:id="rId86"/>
    <p:sldId id="386" r:id="rId87"/>
    <p:sldId id="387" r:id="rId88"/>
    <p:sldId id="388" r:id="rId89"/>
    <p:sldId id="389" r:id="rId90"/>
    <p:sldId id="393" r:id="rId91"/>
    <p:sldId id="394" r:id="rId92"/>
    <p:sldId id="401" r:id="rId93"/>
    <p:sldId id="402" r:id="rId94"/>
    <p:sldId id="403" r:id="rId95"/>
  </p:sldIdLst>
  <p:sldSz cx="12192000" cy="6858000"/>
  <p:notesSz cx="6797675" cy="992663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5" autoAdjust="0"/>
    <p:restoredTop sz="93113" autoAdjust="0"/>
  </p:normalViewPr>
  <p:slideViewPr>
    <p:cSldViewPr snapToGrid="0" showGuides="1">
      <p:cViewPr>
        <p:scale>
          <a:sx n="60" d="100"/>
          <a:sy n="60" d="100"/>
        </p:scale>
        <p:origin x="840" y="28"/>
      </p:cViewPr>
      <p:guideLst>
        <p:guide orient="horz" pos="2183"/>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microsoft.com/office/2015/10/relationships/revisionInfo" Target="revisionInfo.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400" dirty="0">
                <a:solidFill>
                  <a:schemeClr val="accent2"/>
                </a:solidFill>
              </a:rPr>
              <a:t>משכים</a:t>
            </a:r>
            <a:endParaRPr lang="he-IL" dirty="0">
              <a:solidFill>
                <a:schemeClr val="accent2"/>
              </a:solidFill>
            </a:endParaRPr>
          </a:p>
        </c:rich>
      </c:tx>
      <c:layout>
        <c:manualLayout>
          <c:xMode val="edge"/>
          <c:yMode val="edge"/>
          <c:x val="0.80079210594417005"/>
          <c:y val="4.9074617285039424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ser>
          <c:idx val="0"/>
          <c:order val="0"/>
          <c:tx>
            <c:strRef>
              <c:f>רגלים!$B$1</c:f>
              <c:strCache>
                <c:ptCount val="1"/>
                <c:pt idx="0">
                  <c:v>משכים</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AA5-493C-A124-C494B852B8E4}"/>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AA5-493C-A124-C494B852B8E4}"/>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AA5-493C-A124-C494B852B8E4}"/>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AA5-493C-A124-C494B852B8E4}"/>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AA5-493C-A124-C494B852B8E4}"/>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8AA5-493C-A124-C494B852B8E4}"/>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8AA5-493C-A124-C494B852B8E4}"/>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8AA5-493C-A124-C494B852B8E4}"/>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1-8AA5-493C-A124-C494B852B8E4}"/>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3-8AA5-493C-A124-C494B852B8E4}"/>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5-8AA5-493C-A124-C494B852B8E4}"/>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7-8AA5-493C-A124-C494B852B8E4}"/>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9-8AA5-493C-A124-C494B852B8E4}"/>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B-8AA5-493C-A124-C494B852B8E4}"/>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D-8AA5-493C-A124-C494B852B8E4}"/>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F-8AA5-493C-A124-C494B852B8E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רגלים!$A$2:$A$9</c:f>
              <c:strCache>
                <c:ptCount val="8"/>
                <c:pt idx="0">
                  <c:v>יסודות ומחקר</c:v>
                </c:pt>
                <c:pt idx="1">
                  <c:v>חברה</c:v>
                </c:pt>
                <c:pt idx="2">
                  <c:v>כלכלה</c:v>
                </c:pt>
                <c:pt idx="3">
                  <c:v>מדינאות</c:v>
                </c:pt>
                <c:pt idx="4">
                  <c:v>הגנה לאומית</c:v>
                </c:pt>
                <c:pt idx="5">
                  <c:v>בכירות ומנהיגות</c:v>
                </c:pt>
                <c:pt idx="6">
                  <c:v>אינטגרטיבי</c:v>
                </c:pt>
                <c:pt idx="7">
                  <c:v>מנהלתי</c:v>
                </c:pt>
              </c:strCache>
            </c:strRef>
          </c:cat>
          <c:val>
            <c:numRef>
              <c:f>רגלים!$B$2:$B$9</c:f>
              <c:numCache>
                <c:formatCode>General</c:formatCode>
                <c:ptCount val="8"/>
                <c:pt idx="0">
                  <c:v>252</c:v>
                </c:pt>
                <c:pt idx="1">
                  <c:v>53</c:v>
                </c:pt>
                <c:pt idx="2">
                  <c:v>18</c:v>
                </c:pt>
                <c:pt idx="3">
                  <c:v>144</c:v>
                </c:pt>
                <c:pt idx="4">
                  <c:v>66</c:v>
                </c:pt>
                <c:pt idx="5">
                  <c:v>28</c:v>
                </c:pt>
                <c:pt idx="6">
                  <c:v>182</c:v>
                </c:pt>
                <c:pt idx="7">
                  <c:v>35</c:v>
                </c:pt>
              </c:numCache>
            </c:numRef>
          </c:val>
          <c:extLst>
            <c:ext xmlns:c16="http://schemas.microsoft.com/office/drawing/2014/chart" uri="{C3380CC4-5D6E-409C-BE32-E72D297353CC}">
              <c16:uniqueId val="{00000010-8AA5-493C-A124-C494B852B8E4}"/>
            </c:ext>
          </c:extLst>
        </c:ser>
        <c:dLbls>
          <c:dLblPos val="outEnd"/>
          <c:showLegendKey val="0"/>
          <c:showVal val="1"/>
          <c:showCatName val="0"/>
          <c:showSerName val="0"/>
          <c:showPercent val="0"/>
          <c:showBubbleSize val="0"/>
          <c:showLeaderLines val="1"/>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400">
                <a:solidFill>
                  <a:schemeClr val="accent2"/>
                </a:solidFill>
              </a:rPr>
              <a:t>משכים</a:t>
            </a:r>
            <a:endParaRPr lang="he-IL">
              <a:solidFill>
                <a:schemeClr val="accent2"/>
              </a:solidFill>
            </a:endParaRPr>
          </a:p>
        </c:rich>
      </c:tx>
      <c:layout>
        <c:manualLayout>
          <c:xMode val="edge"/>
          <c:yMode val="edge"/>
          <c:x val="0.66798112498696893"/>
          <c:y val="3.561711877763793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000" dirty="0">
                <a:solidFill>
                  <a:schemeClr val="accent1"/>
                </a:solidFill>
              </a:rPr>
              <a:t>משכים</a:t>
            </a:r>
            <a:endParaRPr lang="he-IL" dirty="0">
              <a:solidFill>
                <a:schemeClr val="accent1"/>
              </a:solidFill>
            </a:endParaRPr>
          </a:p>
        </c:rich>
      </c:tx>
      <c:layout>
        <c:manualLayout>
          <c:xMode val="edge"/>
          <c:yMode val="edge"/>
          <c:x val="0.81536594433090681"/>
          <c:y val="2.7702203493718394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800" dirty="0"/>
              <a:t>משכים</a:t>
            </a:r>
            <a:endParaRPr lang="he-IL" dirty="0"/>
          </a:p>
        </c:rich>
      </c:tx>
      <c:layout>
        <c:manualLayout>
          <c:xMode val="edge"/>
          <c:yMode val="edge"/>
          <c:x val="0.83564848750178233"/>
          <c:y val="7.831544602592170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ser>
          <c:idx val="0"/>
          <c:order val="0"/>
          <c:tx>
            <c:strRef>
              <c:f>מטלות!$B$1</c:f>
              <c:strCache>
                <c:ptCount val="1"/>
                <c:pt idx="0">
                  <c:v>משכים</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D2E-4200-AD38-E49A4C54C8C9}"/>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D2E-4200-AD38-E49A4C54C8C9}"/>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D2E-4200-AD38-E49A4C54C8C9}"/>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D2E-4200-AD38-E49A4C54C8C9}"/>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0D2E-4200-AD38-E49A4C54C8C9}"/>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0D2E-4200-AD38-E49A4C54C8C9}"/>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0D2E-4200-AD38-E49A4C54C8C9}"/>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0D2E-4200-AD38-E49A4C54C8C9}"/>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0D2E-4200-AD38-E49A4C54C8C9}"/>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0D2E-4200-AD38-E49A4C54C8C9}"/>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1-0D2E-4200-AD38-E49A4C54C8C9}"/>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3-0D2E-4200-AD38-E49A4C54C8C9}"/>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5-0D2E-4200-AD38-E49A4C54C8C9}"/>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7-0D2E-4200-AD38-E49A4C54C8C9}"/>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9-0D2E-4200-AD38-E49A4C54C8C9}"/>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B-0D2E-4200-AD38-E49A4C54C8C9}"/>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D-0D2E-4200-AD38-E49A4C54C8C9}"/>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F-0D2E-4200-AD38-E49A4C54C8C9}"/>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1-0D2E-4200-AD38-E49A4C54C8C9}"/>
                </c:ext>
              </c:extLst>
            </c:dLbl>
            <c:dLbl>
              <c:idx val="9"/>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3-0D2E-4200-AD38-E49A4C54C8C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מטלות!$A$2:$A$11</c:f>
              <c:strCache>
                <c:ptCount val="2"/>
                <c:pt idx="0">
                  <c:v>מטלה לאור הלימוד</c:v>
                </c:pt>
                <c:pt idx="1">
                  <c:v>ללא מטלה לאור הלימוד</c:v>
                </c:pt>
              </c:strCache>
            </c:strRef>
          </c:cat>
          <c:val>
            <c:numRef>
              <c:f>מטלות!$B$2:$B$11</c:f>
              <c:numCache>
                <c:formatCode>General</c:formatCode>
                <c:ptCount val="10"/>
                <c:pt idx="0">
                  <c:v>543</c:v>
                </c:pt>
                <c:pt idx="1">
                  <c:v>235</c:v>
                </c:pt>
              </c:numCache>
            </c:numRef>
          </c:val>
          <c:extLst>
            <c:ext xmlns:c16="http://schemas.microsoft.com/office/drawing/2014/chart" uri="{C3380CC4-5D6E-409C-BE32-E72D297353CC}">
              <c16:uniqueId val="{00000014-0D2E-4200-AD38-E49A4C54C8C9}"/>
            </c:ext>
          </c:extLst>
        </c:ser>
        <c:dLbls>
          <c:dLblPos val="outEnd"/>
          <c:showLegendKey val="0"/>
          <c:showVal val="1"/>
          <c:showCatName val="0"/>
          <c:showSerName val="0"/>
          <c:showPercent val="0"/>
          <c:showBubbleSize val="0"/>
          <c:showLeaderLines val="1"/>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400">
                <a:solidFill>
                  <a:schemeClr val="accent2"/>
                </a:solidFill>
              </a:rPr>
              <a:t>משכים</a:t>
            </a:r>
            <a:endParaRPr lang="he-IL">
              <a:solidFill>
                <a:schemeClr val="accent2"/>
              </a:solidFill>
            </a:endParaRPr>
          </a:p>
        </c:rich>
      </c:tx>
      <c:layout>
        <c:manualLayout>
          <c:xMode val="edge"/>
          <c:yMode val="edge"/>
          <c:x val="0.66798112498696893"/>
          <c:y val="3.561711877763793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ser>
          <c:idx val="0"/>
          <c:order val="0"/>
          <c:tx>
            <c:strRef>
              <c:f>'זיקה לצבא'!$B$1</c:f>
              <c:strCache>
                <c:ptCount val="1"/>
                <c:pt idx="0">
                  <c:v>משכים</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590-4973-BFE7-7582C3E32F9A}"/>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590-4973-BFE7-7582C3E32F9A}"/>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590-4973-BFE7-7582C3E32F9A}"/>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A590-4973-BFE7-7582C3E32F9A}"/>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A590-4973-BFE7-7582C3E32F9A}"/>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A590-4973-BFE7-7582C3E32F9A}"/>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A590-4973-BFE7-7582C3E32F9A}"/>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A590-4973-BFE7-7582C3E32F9A}"/>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A590-4973-BFE7-7582C3E32F9A}"/>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A590-4973-BFE7-7582C3E32F9A}"/>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1-A590-4973-BFE7-7582C3E32F9A}"/>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3-A590-4973-BFE7-7582C3E32F9A}"/>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3"/>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5-A590-4973-BFE7-7582C3E32F9A}"/>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4"/>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7-A590-4973-BFE7-7582C3E32F9A}"/>
                </c:ext>
              </c:extLst>
            </c:dLbl>
            <c:dLbl>
              <c:idx val="4"/>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5"/>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9-A590-4973-BFE7-7582C3E32F9A}"/>
                </c:ext>
              </c:extLst>
            </c:dLbl>
            <c:dLbl>
              <c:idx val="5"/>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6"/>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B-A590-4973-BFE7-7582C3E32F9A}"/>
                </c:ext>
              </c:extLst>
            </c:dLbl>
            <c:dLbl>
              <c:idx val="6"/>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D-A590-4973-BFE7-7582C3E32F9A}"/>
                </c:ext>
              </c:extLst>
            </c:dLbl>
            <c:dLbl>
              <c:idx val="7"/>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F-A590-4973-BFE7-7582C3E32F9A}"/>
                </c:ext>
              </c:extLst>
            </c:dLbl>
            <c:dLbl>
              <c:idx val="8"/>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3">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1-A590-4973-BFE7-7582C3E32F9A}"/>
                </c:ext>
              </c:extLst>
            </c:dLbl>
            <c:dLbl>
              <c:idx val="9"/>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4">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3-A590-4973-BFE7-7582C3E32F9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'זיקה לצבא'!$A$2:$A$11</c:f>
              <c:strCache>
                <c:ptCount val="3"/>
                <c:pt idx="0">
                  <c:v>זיקה מלאה</c:v>
                </c:pt>
                <c:pt idx="1">
                  <c:v>זיקה חלקית</c:v>
                </c:pt>
                <c:pt idx="2">
                  <c:v>ללא זיקה</c:v>
                </c:pt>
              </c:strCache>
            </c:strRef>
          </c:cat>
          <c:val>
            <c:numRef>
              <c:f>'זיקה לצבא'!$B$2:$B$11</c:f>
              <c:numCache>
                <c:formatCode>General</c:formatCode>
                <c:ptCount val="10"/>
                <c:pt idx="0">
                  <c:v>162</c:v>
                </c:pt>
                <c:pt idx="1">
                  <c:v>231</c:v>
                </c:pt>
                <c:pt idx="2">
                  <c:v>389</c:v>
                </c:pt>
              </c:numCache>
            </c:numRef>
          </c:val>
          <c:extLst>
            <c:ext xmlns:c16="http://schemas.microsoft.com/office/drawing/2014/chart" uri="{C3380CC4-5D6E-409C-BE32-E72D297353CC}">
              <c16:uniqueId val="{00000014-A590-4973-BFE7-7582C3E32F9A}"/>
            </c:ext>
          </c:extLst>
        </c:ser>
        <c:dLbls>
          <c:dLblPos val="outEnd"/>
          <c:showLegendKey val="0"/>
          <c:showVal val="1"/>
          <c:showCatName val="0"/>
          <c:showSerName val="0"/>
          <c:showPercent val="0"/>
          <c:showBubbleSize val="0"/>
          <c:showLeaderLines val="1"/>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400">
                <a:solidFill>
                  <a:schemeClr val="accent2"/>
                </a:solidFill>
              </a:rPr>
              <a:t>משכים</a:t>
            </a:r>
            <a:endParaRPr lang="he-IL">
              <a:solidFill>
                <a:schemeClr val="accent2"/>
              </a:solidFill>
            </a:endParaRPr>
          </a:p>
        </c:rich>
      </c:tx>
      <c:layout>
        <c:manualLayout>
          <c:xMode val="edge"/>
          <c:yMode val="edge"/>
          <c:x val="0.66798112498696893"/>
          <c:y val="3.561711877763793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000" dirty="0">
                <a:solidFill>
                  <a:schemeClr val="accent1"/>
                </a:solidFill>
              </a:rPr>
              <a:t>משכים</a:t>
            </a:r>
            <a:endParaRPr lang="he-IL" dirty="0">
              <a:solidFill>
                <a:schemeClr val="accent1"/>
              </a:solidFill>
            </a:endParaRPr>
          </a:p>
        </c:rich>
      </c:tx>
      <c:layout>
        <c:manualLayout>
          <c:xMode val="edge"/>
          <c:yMode val="edge"/>
          <c:x val="0.81536594433090681"/>
          <c:y val="2.7702203493718394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ser>
          <c:idx val="0"/>
          <c:order val="0"/>
          <c:tx>
            <c:strRef>
              <c:f>'ניתוחים ג'!$B$1</c:f>
              <c:strCache>
                <c:ptCount val="1"/>
                <c:pt idx="0">
                  <c:v>משכים</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39C-405C-A632-729053BCBF7B}"/>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39C-405C-A632-729053BCBF7B}"/>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39C-405C-A632-729053BCBF7B}"/>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39C-405C-A632-729053BCBF7B}"/>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D39C-405C-A632-729053BCBF7B}"/>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D39C-405C-A632-729053BCBF7B}"/>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D39C-405C-A632-729053BCBF7B}"/>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D39C-405C-A632-729053BCBF7B}"/>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D39C-405C-A632-729053BCBF7B}"/>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D39C-405C-A632-729053BCBF7B}"/>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D39C-405C-A632-729053BCBF7B}"/>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D39C-405C-A632-729053BCBF7B}"/>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1-D39C-405C-A632-729053BCBF7B}"/>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3-D39C-405C-A632-729053BCBF7B}"/>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5-D39C-405C-A632-729053BCBF7B}"/>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7-D39C-405C-A632-729053BCBF7B}"/>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9-D39C-405C-A632-729053BCBF7B}"/>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B-D39C-405C-A632-729053BCBF7B}"/>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D-D39C-405C-A632-729053BCBF7B}"/>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F-D39C-405C-A632-729053BCBF7B}"/>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1-D39C-405C-A632-729053BCBF7B}"/>
                </c:ext>
              </c:extLst>
            </c:dLbl>
            <c:dLbl>
              <c:idx val="9"/>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3-D39C-405C-A632-729053BCBF7B}"/>
                </c:ext>
              </c:extLst>
            </c:dLbl>
            <c:dLbl>
              <c:idx val="1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5-D39C-405C-A632-729053BCBF7B}"/>
                </c:ext>
              </c:extLst>
            </c:dLbl>
            <c:dLbl>
              <c:idx val="1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7-D39C-405C-A632-729053BCBF7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'ניתוחים ג'!$A$2:$A$13</c:f>
              <c:strCache>
                <c:ptCount val="4"/>
                <c:pt idx="0">
                  <c:v>קיץ</c:v>
                </c:pt>
                <c:pt idx="1">
                  <c:v>סמסטר א</c:v>
                </c:pt>
                <c:pt idx="2">
                  <c:v>סמסטר ב</c:v>
                </c:pt>
                <c:pt idx="3">
                  <c:v>שנתי</c:v>
                </c:pt>
              </c:strCache>
            </c:strRef>
          </c:cat>
          <c:val>
            <c:numRef>
              <c:f>'ניתוחים ג'!$B$2:$B$13</c:f>
              <c:numCache>
                <c:formatCode>General</c:formatCode>
                <c:ptCount val="12"/>
                <c:pt idx="0">
                  <c:v>60</c:v>
                </c:pt>
                <c:pt idx="1">
                  <c:v>307</c:v>
                </c:pt>
                <c:pt idx="2">
                  <c:v>338</c:v>
                </c:pt>
                <c:pt idx="3">
                  <c:v>73</c:v>
                </c:pt>
              </c:numCache>
            </c:numRef>
          </c:val>
          <c:extLst>
            <c:ext xmlns:c16="http://schemas.microsoft.com/office/drawing/2014/chart" uri="{C3380CC4-5D6E-409C-BE32-E72D297353CC}">
              <c16:uniqueId val="{00000018-D39C-405C-A632-729053BCBF7B}"/>
            </c:ext>
          </c:extLst>
        </c:ser>
        <c:dLbls>
          <c:dLblPos val="outEnd"/>
          <c:showLegendKey val="0"/>
          <c:showVal val="1"/>
          <c:showCatName val="0"/>
          <c:showSerName val="0"/>
          <c:showPercent val="0"/>
          <c:showBubbleSize val="0"/>
          <c:showLeaderLines val="1"/>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400">
                <a:solidFill>
                  <a:schemeClr val="accent2"/>
                </a:solidFill>
              </a:rPr>
              <a:t>משכים</a:t>
            </a:r>
            <a:endParaRPr lang="he-IL">
              <a:solidFill>
                <a:schemeClr val="accent2"/>
              </a:solidFill>
            </a:endParaRPr>
          </a:p>
        </c:rich>
      </c:tx>
      <c:layout>
        <c:manualLayout>
          <c:xMode val="edge"/>
          <c:yMode val="edge"/>
          <c:x val="0.66798112498696893"/>
          <c:y val="3.561711877763793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000" dirty="0">
                <a:solidFill>
                  <a:schemeClr val="accent1"/>
                </a:solidFill>
              </a:rPr>
              <a:t>משכים</a:t>
            </a:r>
            <a:endParaRPr lang="he-IL" dirty="0">
              <a:solidFill>
                <a:schemeClr val="accent1"/>
              </a:solidFill>
            </a:endParaRPr>
          </a:p>
        </c:rich>
      </c:tx>
      <c:layout>
        <c:manualLayout>
          <c:xMode val="edge"/>
          <c:yMode val="edge"/>
          <c:x val="0.81536594433090681"/>
          <c:y val="2.7702203493718394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1" i="0" u="none" strike="noStrike" kern="1200" cap="all" baseline="0">
              <a:solidFill>
                <a:schemeClr val="accent2"/>
              </a:solidFill>
              <a:effectLst/>
              <a:latin typeface="+mn-lt"/>
              <a:ea typeface="+mn-ea"/>
              <a:cs typeface="+mn-cs"/>
            </a:defRPr>
          </a:pPr>
          <a:endParaRPr lang="he-IL"/>
        </a:p>
      </c:txPr>
    </c:title>
    <c:autoTitleDeleted val="0"/>
    <c:plotArea>
      <c:layout/>
      <c:pieChart>
        <c:varyColors val="1"/>
        <c:ser>
          <c:idx val="0"/>
          <c:order val="0"/>
          <c:tx>
            <c:strRef>
              <c:f>'שיטות הוראה'!$B$1</c:f>
              <c:strCache>
                <c:ptCount val="1"/>
                <c:pt idx="0">
                  <c:v>משכים</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9D5-4351-B591-660EF95D91E5}"/>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9D5-4351-B591-660EF95D91E5}"/>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9D5-4351-B591-660EF95D91E5}"/>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E9D5-4351-B591-660EF95D91E5}"/>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E9D5-4351-B591-660EF95D91E5}"/>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E9D5-4351-B591-660EF95D91E5}"/>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E9D5-4351-B591-660EF95D91E5}"/>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E9D5-4351-B591-660EF95D91E5}"/>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E9D5-4351-B591-660EF95D91E5}"/>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E9D5-4351-B591-660EF95D91E5}"/>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1-E9D5-4351-B591-660EF95D91E5}"/>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3-E9D5-4351-B591-660EF95D91E5}"/>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5-E9D5-4351-B591-660EF95D91E5}"/>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7-E9D5-4351-B591-660EF95D91E5}"/>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9-E9D5-4351-B591-660EF95D91E5}"/>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B-E9D5-4351-B591-660EF95D91E5}"/>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D-E9D5-4351-B591-660EF95D91E5}"/>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F-E9D5-4351-B591-660EF95D91E5}"/>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1-E9D5-4351-B591-660EF95D91E5}"/>
                </c:ext>
              </c:extLst>
            </c:dLbl>
            <c:dLbl>
              <c:idx val="9"/>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3-E9D5-4351-B591-660EF95D91E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'שיטות הוראה'!$A$2:$A$11</c:f>
              <c:strCache>
                <c:ptCount val="5"/>
                <c:pt idx="0">
                  <c:v>יחידני (ימי מחקר)</c:v>
                </c:pt>
                <c:pt idx="1">
                  <c:v>צוותי</c:v>
                </c:pt>
                <c:pt idx="2">
                  <c:v>קבוצתי</c:v>
                </c:pt>
                <c:pt idx="3">
                  <c:v>קורסי (מליאה)</c:v>
                </c:pt>
                <c:pt idx="4">
                  <c:v>קורסי (סיור וביקור)</c:v>
                </c:pt>
              </c:strCache>
            </c:strRef>
          </c:cat>
          <c:val>
            <c:numRef>
              <c:f>'שיטות הוראה'!$B$2:$B$11</c:f>
              <c:numCache>
                <c:formatCode>General</c:formatCode>
                <c:ptCount val="10"/>
                <c:pt idx="0">
                  <c:v>132</c:v>
                </c:pt>
                <c:pt idx="1">
                  <c:v>38</c:v>
                </c:pt>
                <c:pt idx="2">
                  <c:v>93</c:v>
                </c:pt>
                <c:pt idx="3">
                  <c:v>318</c:v>
                </c:pt>
                <c:pt idx="4">
                  <c:v>177</c:v>
                </c:pt>
              </c:numCache>
            </c:numRef>
          </c:val>
          <c:extLst>
            <c:ext xmlns:c16="http://schemas.microsoft.com/office/drawing/2014/chart" uri="{C3380CC4-5D6E-409C-BE32-E72D297353CC}">
              <c16:uniqueId val="{00000014-E9D5-4351-B591-660EF95D91E5}"/>
            </c:ext>
          </c:extLst>
        </c:ser>
        <c:dLbls>
          <c:dLblPos val="outEnd"/>
          <c:showLegendKey val="0"/>
          <c:showVal val="1"/>
          <c:showCatName val="0"/>
          <c:showSerName val="0"/>
          <c:showPercent val="0"/>
          <c:showBubbleSize val="0"/>
          <c:showLeaderLines val="1"/>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400">
                <a:solidFill>
                  <a:schemeClr val="accent2"/>
                </a:solidFill>
              </a:rPr>
              <a:t>משכים</a:t>
            </a:r>
            <a:endParaRPr lang="he-IL">
              <a:solidFill>
                <a:schemeClr val="accent2"/>
              </a:solidFill>
            </a:endParaRPr>
          </a:p>
        </c:rich>
      </c:tx>
      <c:layout>
        <c:manualLayout>
          <c:xMode val="edge"/>
          <c:yMode val="edge"/>
          <c:x val="0.66798112498696893"/>
          <c:y val="3.561711877763793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400">
                <a:solidFill>
                  <a:schemeClr val="accent2"/>
                </a:solidFill>
              </a:rPr>
              <a:t>משכים</a:t>
            </a:r>
            <a:endParaRPr lang="he-IL">
              <a:solidFill>
                <a:schemeClr val="accent2"/>
              </a:solidFill>
            </a:endParaRPr>
          </a:p>
        </c:rich>
      </c:tx>
      <c:layout>
        <c:manualLayout>
          <c:xMode val="edge"/>
          <c:yMode val="edge"/>
          <c:x val="0.66798112498696893"/>
          <c:y val="3.561711877763793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000" dirty="0">
                <a:solidFill>
                  <a:schemeClr val="accent1"/>
                </a:solidFill>
              </a:rPr>
              <a:t>משכים</a:t>
            </a:r>
            <a:endParaRPr lang="he-IL" dirty="0">
              <a:solidFill>
                <a:schemeClr val="accent1"/>
              </a:solidFill>
            </a:endParaRPr>
          </a:p>
        </c:rich>
      </c:tx>
      <c:layout>
        <c:manualLayout>
          <c:xMode val="edge"/>
          <c:yMode val="edge"/>
          <c:x val="0.84120543983700835"/>
          <c:y val="2.7024543586023457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ser>
          <c:idx val="0"/>
          <c:order val="0"/>
          <c:tx>
            <c:strRef>
              <c:f>'מדריך מוביל'!$B$1</c:f>
              <c:strCache>
                <c:ptCount val="1"/>
                <c:pt idx="0">
                  <c:v>משכים</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CCE-485A-A46F-46568E70A5A0}"/>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CCE-485A-A46F-46568E70A5A0}"/>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CCE-485A-A46F-46568E70A5A0}"/>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CCE-485A-A46F-46568E70A5A0}"/>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DCCE-485A-A46F-46568E70A5A0}"/>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DCCE-485A-A46F-46568E70A5A0}"/>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DCCE-485A-A46F-46568E70A5A0}"/>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DCCE-485A-A46F-46568E70A5A0}"/>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DCCE-485A-A46F-46568E70A5A0}"/>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DCCE-485A-A46F-46568E70A5A0}"/>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1-DCCE-485A-A46F-46568E70A5A0}"/>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3-DCCE-485A-A46F-46568E70A5A0}"/>
                </c:ext>
              </c:extLst>
            </c:dLbl>
            <c:dLbl>
              <c:idx val="2"/>
              <c:layout>
                <c:manualLayout>
                  <c:x val="5.4132686398905533E-2"/>
                  <c:y val="3.439487365493894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he-IL"/>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CCE-485A-A46F-46568E70A5A0}"/>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7-DCCE-485A-A46F-46568E70A5A0}"/>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9-DCCE-485A-A46F-46568E70A5A0}"/>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B-DCCE-485A-A46F-46568E70A5A0}"/>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D-DCCE-485A-A46F-46568E70A5A0}"/>
                </c:ext>
              </c:extLst>
            </c:dLbl>
            <c:dLbl>
              <c:idx val="7"/>
              <c:layout>
                <c:manualLayout>
                  <c:x val="-9.2595576497871979E-2"/>
                  <c:y val="7.3703300689154885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lumMod val="60000"/>
                        </a:schemeClr>
                      </a:solidFill>
                      <a:latin typeface="+mn-lt"/>
                      <a:ea typeface="+mn-ea"/>
                      <a:cs typeface="+mn-cs"/>
                    </a:defRPr>
                  </a:pPr>
                  <a:endParaRPr lang="he-IL"/>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DCCE-485A-A46F-46568E70A5A0}"/>
                </c:ext>
              </c:extLst>
            </c:dLbl>
            <c:dLbl>
              <c:idx val="8"/>
              <c:layout>
                <c:manualLayout>
                  <c:x val="-0.14444909933668029"/>
                  <c:y val="1.9654213517107968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lumMod val="60000"/>
                        </a:schemeClr>
                      </a:solidFill>
                      <a:latin typeface="+mn-lt"/>
                      <a:ea typeface="+mn-ea"/>
                      <a:cs typeface="+mn-cs"/>
                    </a:defRPr>
                  </a:pPr>
                  <a:endParaRPr lang="he-IL"/>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DCCE-485A-A46F-46568E70A5A0}"/>
                </c:ext>
              </c:extLst>
            </c:dLbl>
            <c:dLbl>
              <c:idx val="9"/>
              <c:layout>
                <c:manualLayout>
                  <c:x val="-0.13333763015693564"/>
                  <c:y val="-2.4567670172893248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lumMod val="60000"/>
                        </a:schemeClr>
                      </a:solidFill>
                      <a:latin typeface="+mn-lt"/>
                      <a:ea typeface="+mn-ea"/>
                      <a:cs typeface="+mn-cs"/>
                    </a:defRPr>
                  </a:pPr>
                  <a:endParaRPr lang="he-IL"/>
                </a:p>
              </c:txPr>
              <c:dLblPos val="bestFit"/>
              <c:showLegendKey val="0"/>
              <c:showVal val="1"/>
              <c:showCatName val="1"/>
              <c:showSerName val="0"/>
              <c:showPercent val="1"/>
              <c:showBubbleSize val="0"/>
              <c:extLst>
                <c:ext xmlns:c15="http://schemas.microsoft.com/office/drawing/2012/chart" uri="{CE6537A1-D6FC-4f65-9D91-7224C49458BB}">
                  <c15:layout>
                    <c:manualLayout>
                      <c:w val="0.28681487111206122"/>
                      <c:h val="8.6478539475275049E-2"/>
                    </c:manualLayout>
                  </c15:layout>
                </c:ext>
                <c:ext xmlns:c16="http://schemas.microsoft.com/office/drawing/2014/chart" uri="{C3380CC4-5D6E-409C-BE32-E72D297353CC}">
                  <c16:uniqueId val="{00000013-DCCE-485A-A46F-46568E70A5A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'מדריך מוביל'!$A$2:$A$11</c:f>
              <c:strCache>
                <c:ptCount val="10"/>
                <c:pt idx="0">
                  <c:v>מפקד המב"ל</c:v>
                </c:pt>
                <c:pt idx="1">
                  <c:v>מד"ר</c:v>
                </c:pt>
                <c:pt idx="2">
                  <c:v>מדריכה אקדמית</c:v>
                </c:pt>
                <c:pt idx="3">
                  <c:v>מדריך חברתי</c:v>
                </c:pt>
                <c:pt idx="4">
                  <c:v>מדריך כלכלי</c:v>
                </c:pt>
                <c:pt idx="5">
                  <c:v>מדריך צבאי</c:v>
                </c:pt>
                <c:pt idx="6">
                  <c:v>מדריך מדיני</c:v>
                </c:pt>
                <c:pt idx="7">
                  <c:v>רע"ן הדרכה</c:v>
                </c:pt>
                <c:pt idx="8">
                  <c:v>מלו"פ</c:v>
                </c:pt>
                <c:pt idx="9">
                  <c:v>רמ"ד קש"ח</c:v>
                </c:pt>
              </c:strCache>
            </c:strRef>
          </c:cat>
          <c:val>
            <c:numRef>
              <c:f>'מדריך מוביל'!$B$2:$B$11</c:f>
              <c:numCache>
                <c:formatCode>General</c:formatCode>
                <c:ptCount val="10"/>
                <c:pt idx="0">
                  <c:v>65</c:v>
                </c:pt>
                <c:pt idx="1">
                  <c:v>22</c:v>
                </c:pt>
                <c:pt idx="2">
                  <c:v>40</c:v>
                </c:pt>
                <c:pt idx="3">
                  <c:v>115</c:v>
                </c:pt>
                <c:pt idx="4">
                  <c:v>125</c:v>
                </c:pt>
                <c:pt idx="5">
                  <c:v>83</c:v>
                </c:pt>
                <c:pt idx="6">
                  <c:v>141</c:v>
                </c:pt>
                <c:pt idx="7">
                  <c:v>43</c:v>
                </c:pt>
                <c:pt idx="8">
                  <c:v>24</c:v>
                </c:pt>
                <c:pt idx="9">
                  <c:v>16</c:v>
                </c:pt>
              </c:numCache>
            </c:numRef>
          </c:val>
          <c:extLst>
            <c:ext xmlns:c16="http://schemas.microsoft.com/office/drawing/2014/chart" uri="{C3380CC4-5D6E-409C-BE32-E72D297353CC}">
              <c16:uniqueId val="{00000014-DCCE-485A-A46F-46568E70A5A0}"/>
            </c:ext>
          </c:extLst>
        </c:ser>
        <c:dLbls>
          <c:dLblPos val="outEnd"/>
          <c:showLegendKey val="0"/>
          <c:showVal val="1"/>
          <c:showCatName val="0"/>
          <c:showSerName val="0"/>
          <c:showPercent val="0"/>
          <c:showBubbleSize val="0"/>
          <c:showLeaderLines val="1"/>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400">
                <a:solidFill>
                  <a:schemeClr val="accent2"/>
                </a:solidFill>
              </a:rPr>
              <a:t>משכים</a:t>
            </a:r>
            <a:endParaRPr lang="he-IL">
              <a:solidFill>
                <a:schemeClr val="accent2"/>
              </a:solidFill>
            </a:endParaRPr>
          </a:p>
        </c:rich>
      </c:tx>
      <c:layout>
        <c:manualLayout>
          <c:xMode val="edge"/>
          <c:yMode val="edge"/>
          <c:x val="0.66798112498696893"/>
          <c:y val="3.561711877763793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000" dirty="0">
                <a:solidFill>
                  <a:schemeClr val="accent1"/>
                </a:solidFill>
              </a:rPr>
              <a:t>משכים</a:t>
            </a:r>
            <a:endParaRPr lang="he-IL" dirty="0">
              <a:solidFill>
                <a:schemeClr val="accent1"/>
              </a:solidFill>
            </a:endParaRPr>
          </a:p>
        </c:rich>
      </c:tx>
      <c:layout>
        <c:manualLayout>
          <c:xMode val="edge"/>
          <c:yMode val="edge"/>
          <c:x val="0.81536594433090681"/>
          <c:y val="2.7702203493718394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ser>
          <c:idx val="0"/>
          <c:order val="0"/>
          <c:tx>
            <c:strRef>
              <c:f>'מיקום הפעילות'!$B$1</c:f>
              <c:strCache>
                <c:ptCount val="1"/>
                <c:pt idx="0">
                  <c:v>משכים</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4CE-405A-B37E-58701850892B}"/>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4CE-405A-B37E-58701850892B}"/>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C4CE-405A-B37E-58701850892B}"/>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C4CE-405A-B37E-58701850892B}"/>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C4CE-405A-B37E-58701850892B}"/>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C4CE-405A-B37E-58701850892B}"/>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C4CE-405A-B37E-58701850892B}"/>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C4CE-405A-B37E-58701850892B}"/>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C4CE-405A-B37E-58701850892B}"/>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C4CE-405A-B37E-58701850892B}"/>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1-C4CE-405A-B37E-58701850892B}"/>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3-C4CE-405A-B37E-58701850892B}"/>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5-C4CE-405A-B37E-58701850892B}"/>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7-C4CE-405A-B37E-58701850892B}"/>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9-C4CE-405A-B37E-58701850892B}"/>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B-C4CE-405A-B37E-58701850892B}"/>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D-C4CE-405A-B37E-58701850892B}"/>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F-C4CE-405A-B37E-58701850892B}"/>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1-C4CE-405A-B37E-58701850892B}"/>
                </c:ext>
              </c:extLst>
            </c:dLbl>
            <c:dLbl>
              <c:idx val="9"/>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3-C4CE-405A-B37E-58701850892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'מיקום הפעילות'!$A$2:$A$11</c:f>
              <c:strCache>
                <c:ptCount val="6"/>
                <c:pt idx="0">
                  <c:v>בית/אחר</c:v>
                </c:pt>
                <c:pt idx="1">
                  <c:v>חו"ל</c:v>
                </c:pt>
                <c:pt idx="2">
                  <c:v>מב"ל (כיתה)</c:v>
                </c:pt>
                <c:pt idx="3">
                  <c:v>מב"ל (מליאה)</c:v>
                </c:pt>
                <c:pt idx="4">
                  <c:v>מוסד אקדמי (חיפה)</c:v>
                </c:pt>
                <c:pt idx="5">
                  <c:v>רחבי הארץ</c:v>
                </c:pt>
              </c:strCache>
            </c:strRef>
          </c:cat>
          <c:val>
            <c:numRef>
              <c:f>'מיקום הפעילות'!$B$2:$B$11</c:f>
              <c:numCache>
                <c:formatCode>General</c:formatCode>
                <c:ptCount val="10"/>
                <c:pt idx="0">
                  <c:v>132</c:v>
                </c:pt>
                <c:pt idx="1">
                  <c:v>80</c:v>
                </c:pt>
                <c:pt idx="2">
                  <c:v>86</c:v>
                </c:pt>
                <c:pt idx="3">
                  <c:v>275</c:v>
                </c:pt>
                <c:pt idx="4">
                  <c:v>33</c:v>
                </c:pt>
                <c:pt idx="5">
                  <c:v>167</c:v>
                </c:pt>
              </c:numCache>
            </c:numRef>
          </c:val>
          <c:extLst>
            <c:ext xmlns:c16="http://schemas.microsoft.com/office/drawing/2014/chart" uri="{C3380CC4-5D6E-409C-BE32-E72D297353CC}">
              <c16:uniqueId val="{00000014-C4CE-405A-B37E-58701850892B}"/>
            </c:ext>
          </c:extLst>
        </c:ser>
        <c:dLbls>
          <c:dLblPos val="outEnd"/>
          <c:showLegendKey val="0"/>
          <c:showVal val="1"/>
          <c:showCatName val="0"/>
          <c:showSerName val="0"/>
          <c:showPercent val="0"/>
          <c:showBubbleSize val="0"/>
          <c:showLeaderLines val="1"/>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400">
                <a:solidFill>
                  <a:schemeClr val="accent2"/>
                </a:solidFill>
              </a:rPr>
              <a:t>משכים</a:t>
            </a:r>
            <a:endParaRPr lang="he-IL">
              <a:solidFill>
                <a:schemeClr val="accent2"/>
              </a:solidFill>
            </a:endParaRPr>
          </a:p>
        </c:rich>
      </c:tx>
      <c:layout>
        <c:manualLayout>
          <c:xMode val="edge"/>
          <c:yMode val="edge"/>
          <c:x val="0.66798112498696893"/>
          <c:y val="3.561711877763793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000" dirty="0"/>
              <a:t>משכים</a:t>
            </a:r>
            <a:endParaRPr lang="he-IL" dirty="0"/>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ser>
          <c:idx val="0"/>
          <c:order val="0"/>
          <c:tx>
            <c:strRef>
              <c:f>'שיבוץ להבא'!$B$1</c:f>
              <c:strCache>
                <c:ptCount val="1"/>
                <c:pt idx="0">
                  <c:v>משכים</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326-40FC-87DD-25822BD489D7}"/>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326-40FC-87DD-25822BD489D7}"/>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326-40FC-87DD-25822BD489D7}"/>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326-40FC-87DD-25822BD489D7}"/>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0326-40FC-87DD-25822BD489D7}"/>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0326-40FC-87DD-25822BD489D7}"/>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0326-40FC-87DD-25822BD489D7}"/>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0326-40FC-87DD-25822BD489D7}"/>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0326-40FC-87DD-25822BD489D7}"/>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0326-40FC-87DD-25822BD489D7}"/>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1-0326-40FC-87DD-25822BD489D7}"/>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3-0326-40FC-87DD-25822BD489D7}"/>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5-0326-40FC-87DD-25822BD489D7}"/>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7-0326-40FC-87DD-25822BD489D7}"/>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9-0326-40FC-87DD-25822BD489D7}"/>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B-0326-40FC-87DD-25822BD489D7}"/>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D-0326-40FC-87DD-25822BD489D7}"/>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F-0326-40FC-87DD-25822BD489D7}"/>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1-0326-40FC-87DD-25822BD489D7}"/>
                </c:ext>
              </c:extLst>
            </c:dLbl>
            <c:dLbl>
              <c:idx val="9"/>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3-0326-40FC-87DD-25822BD489D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'שיבוץ להבא'!$A$2:$A$11</c:f>
              <c:strCache>
                <c:ptCount val="3"/>
                <c:pt idx="0">
                  <c:v>כן</c:v>
                </c:pt>
                <c:pt idx="1">
                  <c:v>לא</c:v>
                </c:pt>
                <c:pt idx="2">
                  <c:v>בדיון</c:v>
                </c:pt>
              </c:strCache>
            </c:strRef>
          </c:cat>
          <c:val>
            <c:numRef>
              <c:f>'שיבוץ להבא'!$B$2:$B$11</c:f>
              <c:numCache>
                <c:formatCode>General</c:formatCode>
                <c:ptCount val="10"/>
                <c:pt idx="0">
                  <c:v>644</c:v>
                </c:pt>
                <c:pt idx="1">
                  <c:v>0</c:v>
                </c:pt>
                <c:pt idx="2">
                  <c:v>134</c:v>
                </c:pt>
              </c:numCache>
            </c:numRef>
          </c:val>
          <c:extLst>
            <c:ext xmlns:c16="http://schemas.microsoft.com/office/drawing/2014/chart" uri="{C3380CC4-5D6E-409C-BE32-E72D297353CC}">
              <c16:uniqueId val="{00000014-0326-40FC-87DD-25822BD489D7}"/>
            </c:ext>
          </c:extLst>
        </c:ser>
        <c:dLbls>
          <c:dLblPos val="outEnd"/>
          <c:showLegendKey val="0"/>
          <c:showVal val="1"/>
          <c:showCatName val="0"/>
          <c:showSerName val="0"/>
          <c:showPercent val="0"/>
          <c:showBubbleSize val="0"/>
          <c:showLeaderLines val="1"/>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000" dirty="0">
                <a:solidFill>
                  <a:schemeClr val="tx2"/>
                </a:solidFill>
              </a:rPr>
              <a:t>משכים</a:t>
            </a:r>
            <a:endParaRPr lang="he-IL" dirty="0">
              <a:solidFill>
                <a:schemeClr val="tx2"/>
              </a:solidFill>
            </a:endParaRPr>
          </a:p>
        </c:rich>
      </c:tx>
      <c:layout>
        <c:manualLayout>
          <c:xMode val="edge"/>
          <c:yMode val="edge"/>
          <c:x val="0.81536594433090681"/>
          <c:y val="2.7702203493718394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ser>
          <c:idx val="0"/>
          <c:order val="0"/>
          <c:tx>
            <c:strRef>
              <c:f>' קורסים'!$B$1</c:f>
              <c:strCache>
                <c:ptCount val="1"/>
                <c:pt idx="0">
                  <c:v>משכים</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AA6-42DE-AA6D-4EC201E0CACE}"/>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AA6-42DE-AA6D-4EC201E0CACE}"/>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AA6-42DE-AA6D-4EC201E0CACE}"/>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3AA6-42DE-AA6D-4EC201E0CACE}"/>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3AA6-42DE-AA6D-4EC201E0CACE}"/>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3AA6-42DE-AA6D-4EC201E0CACE}"/>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3AA6-42DE-AA6D-4EC201E0CACE}"/>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3AA6-42DE-AA6D-4EC201E0CACE}"/>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3AA6-42DE-AA6D-4EC201E0CACE}"/>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3AA6-42DE-AA6D-4EC201E0CACE}"/>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3AA6-42DE-AA6D-4EC201E0CACE}"/>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3AA6-42DE-AA6D-4EC201E0CACE}"/>
              </c:ext>
            </c:extLst>
          </c:dPt>
          <c:dPt>
            <c:idx val="12"/>
            <c:bubble3D val="0"/>
            <c:spPr>
              <a:solidFill>
                <a:schemeClr val="accent1">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9-3AA6-42DE-AA6D-4EC201E0CACE}"/>
              </c:ext>
            </c:extLst>
          </c:dPt>
          <c:dLbls>
            <c:dLbl>
              <c:idx val="0"/>
              <c:layout>
                <c:manualLayout>
                  <c:x val="-7.2872119758155699E-3"/>
                  <c:y val="-5.5851586064105743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AA6-42DE-AA6D-4EC201E0CACE}"/>
                </c:ext>
              </c:extLst>
            </c:dLbl>
            <c:dLbl>
              <c:idx val="1"/>
              <c:layout>
                <c:manualLayout>
                  <c:x val="1.0930889688250777E-2"/>
                  <c:y val="2.792579303205284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he-IL"/>
                </a:p>
              </c:txPr>
              <c:dLblPos val="bestFit"/>
              <c:showLegendKey val="0"/>
              <c:showVal val="1"/>
              <c:showCatName val="1"/>
              <c:showSerName val="0"/>
              <c:showPercent val="1"/>
              <c:showBubbleSize val="0"/>
              <c:extLst>
                <c:ext xmlns:c15="http://schemas.microsoft.com/office/drawing/2012/chart" uri="{CE6537A1-D6FC-4f65-9D91-7224C49458BB}">
                  <c15:layout>
                    <c:manualLayout>
                      <c:w val="0.27816191840732529"/>
                      <c:h val="9.8298791472826108E-2"/>
                    </c:manualLayout>
                  </c15:layout>
                </c:ext>
                <c:ext xmlns:c16="http://schemas.microsoft.com/office/drawing/2014/chart" uri="{C3380CC4-5D6E-409C-BE32-E72D297353CC}">
                  <c16:uniqueId val="{00000003-3AA6-42DE-AA6D-4EC201E0CACE}"/>
                </c:ext>
              </c:extLst>
            </c:dLbl>
            <c:dLbl>
              <c:idx val="2"/>
              <c:layout>
                <c:manualLayout>
                  <c:x val="4.0079665866986004E-2"/>
                  <c:y val="8.0984799792953338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he-IL"/>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AA6-42DE-AA6D-4EC201E0CACE}"/>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7-3AA6-42DE-AA6D-4EC201E0CACE}"/>
                </c:ext>
              </c:extLst>
            </c:dLbl>
            <c:dLbl>
              <c:idx val="4"/>
              <c:layout>
                <c:manualLayout>
                  <c:x val="9.0135998310743801E-2"/>
                  <c:y val="-5.585158606410575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he-IL"/>
                </a:p>
              </c:txPr>
              <c:dLblPos val="bestFit"/>
              <c:showLegendKey val="0"/>
              <c:showVal val="1"/>
              <c:showCatName val="1"/>
              <c:showSerName val="0"/>
              <c:showPercent val="1"/>
              <c:showBubbleSize val="0"/>
              <c:extLst>
                <c:ext xmlns:c15="http://schemas.microsoft.com/office/drawing/2012/chart" uri="{CE6537A1-D6FC-4f65-9D91-7224C49458BB}">
                  <c15:layout>
                    <c:manualLayout>
                      <c:w val="0.22593541694041527"/>
                      <c:h val="9.8298791472826108E-2"/>
                    </c:manualLayout>
                  </c15:layout>
                </c:ext>
                <c:ext xmlns:c16="http://schemas.microsoft.com/office/drawing/2014/chart" uri="{C3380CC4-5D6E-409C-BE32-E72D297353CC}">
                  <c16:uniqueId val="{00000009-3AA6-42DE-AA6D-4EC201E0CACE}"/>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B-3AA6-42DE-AA6D-4EC201E0CACE}"/>
                </c:ext>
              </c:extLst>
            </c:dLbl>
            <c:dLbl>
              <c:idx val="6"/>
              <c:layout>
                <c:manualLayout>
                  <c:x val="5.8895700969367592E-3"/>
                  <c:y val="1.4732966718344192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60000"/>
                        </a:schemeClr>
                      </a:solidFill>
                      <a:latin typeface="+mn-lt"/>
                      <a:ea typeface="+mn-ea"/>
                      <a:cs typeface="+mn-cs"/>
                    </a:defRPr>
                  </a:pPr>
                  <a:endParaRPr lang="he-IL"/>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3AA6-42DE-AA6D-4EC201E0CACE}"/>
                </c:ext>
              </c:extLst>
            </c:dLbl>
            <c:dLbl>
              <c:idx val="7"/>
              <c:layout>
                <c:manualLayout>
                  <c:x val="-3.7080433032530245E-2"/>
                  <c:y val="-1.0239339159366328E-16"/>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lumMod val="60000"/>
                        </a:schemeClr>
                      </a:solidFill>
                      <a:latin typeface="+mn-lt"/>
                      <a:ea typeface="+mn-ea"/>
                      <a:cs typeface="+mn-cs"/>
                    </a:defRPr>
                  </a:pPr>
                  <a:endParaRPr lang="he-IL"/>
                </a:p>
              </c:txPr>
              <c:dLblPos val="bestFit"/>
              <c:showLegendKey val="0"/>
              <c:showVal val="1"/>
              <c:showCatName val="1"/>
              <c:showSerName val="0"/>
              <c:showPercent val="1"/>
              <c:showBubbleSize val="0"/>
              <c:extLst>
                <c:ext xmlns:c15="http://schemas.microsoft.com/office/drawing/2012/chart" uri="{CE6537A1-D6FC-4f65-9D91-7224C49458BB}">
                  <c15:layout>
                    <c:manualLayout>
                      <c:w val="0.2813866531556784"/>
                      <c:h val="9.8298791472826108E-2"/>
                    </c:manualLayout>
                  </c15:layout>
                </c:ext>
                <c:ext xmlns:c16="http://schemas.microsoft.com/office/drawing/2014/chart" uri="{C3380CC4-5D6E-409C-BE32-E72D297353CC}">
                  <c16:uniqueId val="{0000000F-3AA6-42DE-AA6D-4EC201E0CACE}"/>
                </c:ext>
              </c:extLst>
            </c:dLbl>
            <c:dLbl>
              <c:idx val="8"/>
              <c:layout>
                <c:manualLayout>
                  <c:x val="-5.8297695806525086E-2"/>
                  <c:y val="-6.0030340164744588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3">
                          <a:lumMod val="60000"/>
                        </a:schemeClr>
                      </a:solidFill>
                      <a:latin typeface="+mn-lt"/>
                      <a:ea typeface="+mn-ea"/>
                      <a:cs typeface="+mn-cs"/>
                    </a:defRPr>
                  </a:pPr>
                  <a:endParaRPr lang="he-IL"/>
                </a:p>
              </c:txPr>
              <c:dLblPos val="bestFit"/>
              <c:showLegendKey val="0"/>
              <c:showVal val="1"/>
              <c:showCatName val="1"/>
              <c:showSerName val="0"/>
              <c:showPercent val="1"/>
              <c:showBubbleSize val="0"/>
              <c:extLst>
                <c:ext xmlns:c15="http://schemas.microsoft.com/office/drawing/2012/chart" uri="{CE6537A1-D6FC-4f65-9D91-7224C49458BB}">
                  <c15:layout>
                    <c:manualLayout>
                      <c:w val="0.22437298879296738"/>
                      <c:h val="8.5451206966396312E-2"/>
                    </c:manualLayout>
                  </c15:layout>
                </c:ext>
                <c:ext xmlns:c16="http://schemas.microsoft.com/office/drawing/2014/chart" uri="{C3380CC4-5D6E-409C-BE32-E72D297353CC}">
                  <c16:uniqueId val="{00000011-3AA6-42DE-AA6D-4EC201E0CACE}"/>
                </c:ext>
              </c:extLst>
            </c:dLbl>
            <c:dLbl>
              <c:idx val="9"/>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3-3AA6-42DE-AA6D-4EC201E0CACE}"/>
                </c:ext>
              </c:extLst>
            </c:dLbl>
            <c:dLbl>
              <c:idx val="1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5-3AA6-42DE-AA6D-4EC201E0CACE}"/>
                </c:ext>
              </c:extLst>
            </c:dLbl>
            <c:dLbl>
              <c:idx val="1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7-3AA6-42DE-AA6D-4EC201E0CACE}"/>
                </c:ext>
              </c:extLst>
            </c:dLbl>
            <c:dLbl>
              <c:idx val="1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80000"/>
                          <a:lumOff val="2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9-3AA6-42DE-AA6D-4EC201E0CAC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 קורסים'!$A$2:$A$14</c:f>
              <c:strCache>
                <c:ptCount val="13"/>
                <c:pt idx="0">
                  <c:v>תשתית הבטל"ם</c:v>
                </c:pt>
                <c:pt idx="1">
                  <c:v>גישות ואסכולות</c:v>
                </c:pt>
                <c:pt idx="2">
                  <c:v>גיאוגרפיה של הבטל"ם</c:v>
                </c:pt>
                <c:pt idx="3">
                  <c:v>סיורי בטל"ם</c:v>
                </c:pt>
                <c:pt idx="4">
                  <c:v>כלכלת ישראל</c:v>
                </c:pt>
                <c:pt idx="5">
                  <c:v>החברה הישראלית</c:v>
                </c:pt>
                <c:pt idx="6">
                  <c:v>משפט ציבורי</c:v>
                </c:pt>
                <c:pt idx="7">
                  <c:v>סמינר בחירה</c:v>
                </c:pt>
                <c:pt idx="8">
                  <c:v>קורס מדיניות חוץ</c:v>
                </c:pt>
                <c:pt idx="9">
                  <c:v>קורס סיור ארה"ב</c:v>
                </c:pt>
                <c:pt idx="10">
                  <c:v>מנהיגות בכירות</c:v>
                </c:pt>
                <c:pt idx="11">
                  <c:v>קורס אסטרטגיה</c:v>
                </c:pt>
                <c:pt idx="12">
                  <c:v>סימולציה מדינית</c:v>
                </c:pt>
              </c:strCache>
            </c:strRef>
          </c:cat>
          <c:val>
            <c:numRef>
              <c:f>' קורסים'!$B$2:$B$14</c:f>
              <c:numCache>
                <c:formatCode>General</c:formatCode>
                <c:ptCount val="13"/>
                <c:pt idx="0">
                  <c:v>26</c:v>
                </c:pt>
                <c:pt idx="1">
                  <c:v>17</c:v>
                </c:pt>
                <c:pt idx="2">
                  <c:v>20</c:v>
                </c:pt>
                <c:pt idx="3">
                  <c:v>71</c:v>
                </c:pt>
                <c:pt idx="4">
                  <c:v>18</c:v>
                </c:pt>
                <c:pt idx="5">
                  <c:v>29</c:v>
                </c:pt>
                <c:pt idx="6">
                  <c:v>26</c:v>
                </c:pt>
                <c:pt idx="7">
                  <c:v>12</c:v>
                </c:pt>
                <c:pt idx="8">
                  <c:v>26</c:v>
                </c:pt>
                <c:pt idx="9">
                  <c:v>48</c:v>
                </c:pt>
                <c:pt idx="10">
                  <c:v>16</c:v>
                </c:pt>
                <c:pt idx="11">
                  <c:v>49</c:v>
                </c:pt>
                <c:pt idx="12">
                  <c:v>30</c:v>
                </c:pt>
              </c:numCache>
            </c:numRef>
          </c:val>
          <c:extLst>
            <c:ext xmlns:c16="http://schemas.microsoft.com/office/drawing/2014/chart" uri="{C3380CC4-5D6E-409C-BE32-E72D297353CC}">
              <c16:uniqueId val="{0000001A-3AA6-42DE-AA6D-4EC201E0CACE}"/>
            </c:ext>
          </c:extLst>
        </c:ser>
        <c:dLbls>
          <c:dLblPos val="outEnd"/>
          <c:showLegendKey val="0"/>
          <c:showVal val="1"/>
          <c:showCatName val="0"/>
          <c:showSerName val="0"/>
          <c:showPercent val="0"/>
          <c:showBubbleSize val="0"/>
          <c:showLeaderLines val="1"/>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400">
                <a:solidFill>
                  <a:schemeClr val="accent2"/>
                </a:solidFill>
              </a:rPr>
              <a:t>משכים</a:t>
            </a:r>
            <a:endParaRPr lang="he-IL">
              <a:solidFill>
                <a:schemeClr val="accent2"/>
              </a:solidFill>
            </a:endParaRPr>
          </a:p>
        </c:rich>
      </c:tx>
      <c:layout>
        <c:manualLayout>
          <c:xMode val="edge"/>
          <c:yMode val="edge"/>
          <c:x val="0.66798112498696893"/>
          <c:y val="3.561711877763793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400">
                <a:solidFill>
                  <a:schemeClr val="accent2"/>
                </a:solidFill>
              </a:rPr>
              <a:t>משכים</a:t>
            </a:r>
            <a:endParaRPr lang="he-IL">
              <a:solidFill>
                <a:schemeClr val="accent2"/>
              </a:solidFill>
            </a:endParaRPr>
          </a:p>
        </c:rich>
      </c:tx>
      <c:layout>
        <c:manualLayout>
          <c:xMode val="edge"/>
          <c:yMode val="edge"/>
          <c:x val="0.66798112498696893"/>
          <c:y val="3.561711877763793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000" dirty="0">
                <a:solidFill>
                  <a:schemeClr val="accent1"/>
                </a:solidFill>
              </a:rPr>
              <a:t>משכים</a:t>
            </a:r>
            <a:endParaRPr lang="he-IL" dirty="0">
              <a:solidFill>
                <a:schemeClr val="accent1"/>
              </a:solidFill>
            </a:endParaRPr>
          </a:p>
        </c:rich>
      </c:tx>
      <c:layout>
        <c:manualLayout>
          <c:xMode val="edge"/>
          <c:yMode val="edge"/>
          <c:x val="0.81536594433090681"/>
          <c:y val="2.7702203493718394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baseline="0">
                <a:solidFill>
                  <a:schemeClr val="accent1"/>
                </a:solidFill>
                <a:latin typeface="+mn-lt"/>
                <a:ea typeface="+mn-ea"/>
                <a:cs typeface="+mn-cs"/>
              </a:defRPr>
            </a:pPr>
            <a:r>
              <a:rPr lang="he-IL" sz="2800" dirty="0">
                <a:solidFill>
                  <a:schemeClr val="accent1"/>
                </a:solidFill>
              </a:rPr>
              <a:t>משכים</a:t>
            </a:r>
            <a:endParaRPr lang="he-IL" sz="2000" dirty="0">
              <a:solidFill>
                <a:schemeClr val="accent1"/>
              </a:solidFill>
            </a:endParaRPr>
          </a:p>
        </c:rich>
      </c:tx>
      <c:layout>
        <c:manualLayout>
          <c:xMode val="edge"/>
          <c:yMode val="edge"/>
          <c:x val="0.74608489809515544"/>
          <c:y val="6.2564065025214236E-2"/>
        </c:manualLayout>
      </c:layout>
      <c:overlay val="0"/>
      <c:spPr>
        <a:noFill/>
        <a:ln>
          <a:noFill/>
        </a:ln>
        <a:effectLst/>
      </c:spPr>
      <c:txPr>
        <a:bodyPr rot="0" spcFirstLastPara="1" vertOverflow="ellipsis" vert="horz" wrap="square" anchor="ctr" anchorCtr="1"/>
        <a:lstStyle/>
        <a:p>
          <a:pPr>
            <a:defRPr sz="2000" b="1" i="0" u="none" strike="noStrike" kern="1200" cap="all" baseline="0">
              <a:solidFill>
                <a:schemeClr val="accent1"/>
              </a:solidFill>
              <a:latin typeface="+mn-lt"/>
              <a:ea typeface="+mn-ea"/>
              <a:cs typeface="+mn-cs"/>
            </a:defRPr>
          </a:pPr>
          <a:endParaRPr lang="he-IL"/>
        </a:p>
      </c:txPr>
    </c:title>
    <c:autoTitleDeleted val="0"/>
    <c:plotArea>
      <c:layout/>
      <c:pieChart>
        <c:varyColors val="1"/>
        <c:ser>
          <c:idx val="0"/>
          <c:order val="0"/>
          <c:tx>
            <c:strRef>
              <c:f>'ע"פ אקדמי או לא'!$B$1</c:f>
              <c:strCache>
                <c:ptCount val="1"/>
                <c:pt idx="0">
                  <c:v>משכים</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6EA1-44BA-8A16-FC082B0BA58B}"/>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6EA1-44BA-8A16-FC082B0BA58B}"/>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6EA1-44BA-8A16-FC082B0BA58B}"/>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6EA1-44BA-8A16-FC082B0BA58B}"/>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6EA1-44BA-8A16-FC082B0BA58B}"/>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6EA1-44BA-8A16-FC082B0BA58B}"/>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6EA1-44BA-8A16-FC082B0BA58B}"/>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6EA1-44BA-8A16-FC082B0BA58B}"/>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6EA1-44BA-8A16-FC082B0BA58B}"/>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6EA1-44BA-8A16-FC082B0BA58B}"/>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6EA1-44BA-8A16-FC082B0BA58B}"/>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6EA1-44BA-8A16-FC082B0BA58B}"/>
              </c:ext>
            </c:extLst>
          </c:dPt>
          <c:dLbls>
            <c:dLbl>
              <c:idx val="0"/>
              <c:layout>
                <c:manualLayout>
                  <c:x val="-1.616555859551308E-2"/>
                  <c:y val="-1.1620632112061324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mn-lt"/>
                      <a:ea typeface="+mn-ea"/>
                      <a:cs typeface="+mn-cs"/>
                    </a:defRPr>
                  </a:pPr>
                  <a:endParaRPr lang="he-IL"/>
                </a:p>
              </c:txPr>
              <c:dLblPos val="bestFit"/>
              <c:showLegendKey val="0"/>
              <c:showVal val="1"/>
              <c:showCatName val="1"/>
              <c:showSerName val="0"/>
              <c:showPercent val="1"/>
              <c:showBubbleSize val="0"/>
              <c:extLst>
                <c:ext xmlns:c15="http://schemas.microsoft.com/office/drawing/2012/chart" uri="{CE6537A1-D6FC-4f65-9D91-7224C49458BB}">
                  <c15:layout>
                    <c:manualLayout>
                      <c:w val="0.24875321538233819"/>
                      <c:h val="0.20917137801710384"/>
                    </c:manualLayout>
                  </c15:layout>
                </c:ext>
                <c:ext xmlns:c16="http://schemas.microsoft.com/office/drawing/2014/chart" uri="{C3380CC4-5D6E-409C-BE32-E72D297353CC}">
                  <c16:uniqueId val="{00000001-6EA1-44BA-8A16-FC082B0BA58B}"/>
                </c:ext>
              </c:extLst>
            </c:dLbl>
            <c:dLbl>
              <c:idx val="1"/>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2"/>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3-6EA1-44BA-8A16-FC082B0BA58B}"/>
                </c:ext>
              </c:extLst>
            </c:dLbl>
            <c:dLbl>
              <c:idx val="2"/>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3"/>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5-6EA1-44BA-8A16-FC082B0BA58B}"/>
                </c:ext>
              </c:extLst>
            </c:dLbl>
            <c:dLbl>
              <c:idx val="3"/>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4"/>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7-6EA1-44BA-8A16-FC082B0BA58B}"/>
                </c:ext>
              </c:extLst>
            </c:dLbl>
            <c:dLbl>
              <c:idx val="4"/>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5"/>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9-6EA1-44BA-8A16-FC082B0BA58B}"/>
                </c:ext>
              </c:extLst>
            </c:dLbl>
            <c:dLbl>
              <c:idx val="5"/>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6"/>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B-6EA1-44BA-8A16-FC082B0BA58B}"/>
                </c:ext>
              </c:extLst>
            </c:dLbl>
            <c:dLbl>
              <c:idx val="6"/>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D-6EA1-44BA-8A16-FC082B0BA58B}"/>
                </c:ext>
              </c:extLst>
            </c:dLbl>
            <c:dLbl>
              <c:idx val="7"/>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2">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0F-6EA1-44BA-8A16-FC082B0BA58B}"/>
                </c:ext>
              </c:extLst>
            </c:dLbl>
            <c:dLbl>
              <c:idx val="8"/>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3">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1-6EA1-44BA-8A16-FC082B0BA58B}"/>
                </c:ext>
              </c:extLst>
            </c:dLbl>
            <c:dLbl>
              <c:idx val="9"/>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4">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3-6EA1-44BA-8A16-FC082B0BA58B}"/>
                </c:ext>
              </c:extLst>
            </c:dLbl>
            <c:dLbl>
              <c:idx val="10"/>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5">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5-6EA1-44BA-8A16-FC082B0BA58B}"/>
                </c:ext>
              </c:extLst>
            </c:dLbl>
            <c:dLbl>
              <c:idx val="11"/>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6">
                          <a:lumMod val="60000"/>
                        </a:schemeClr>
                      </a:solidFill>
                      <a:latin typeface="+mn-lt"/>
                      <a:ea typeface="+mn-ea"/>
                      <a:cs typeface="+mn-cs"/>
                    </a:defRPr>
                  </a:pPr>
                  <a:endParaRPr lang="he-IL"/>
                </a:p>
              </c:txPr>
              <c:dLblPos val="outEnd"/>
              <c:showLegendKey val="0"/>
              <c:showVal val="1"/>
              <c:showCatName val="1"/>
              <c:showSerName val="0"/>
              <c:showPercent val="1"/>
              <c:showBubbleSize val="0"/>
              <c:extLst>
                <c:ext xmlns:c16="http://schemas.microsoft.com/office/drawing/2014/chart" uri="{C3380CC4-5D6E-409C-BE32-E72D297353CC}">
                  <c16:uniqueId val="{00000017-6EA1-44BA-8A16-FC082B0BA58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'ע"פ אקדמי או לא'!$A$2:$A$13</c:f>
              <c:strCache>
                <c:ptCount val="2"/>
                <c:pt idx="0">
                  <c:v>אקדמי</c:v>
                </c:pt>
                <c:pt idx="1">
                  <c:v>לא אקדמי</c:v>
                </c:pt>
              </c:strCache>
            </c:strRef>
          </c:cat>
          <c:val>
            <c:numRef>
              <c:f>'ע"פ אקדמי או לא'!$B$2:$B$13</c:f>
              <c:numCache>
                <c:formatCode>General</c:formatCode>
                <c:ptCount val="12"/>
                <c:pt idx="0">
                  <c:v>547</c:v>
                </c:pt>
                <c:pt idx="1">
                  <c:v>231</c:v>
                </c:pt>
              </c:numCache>
            </c:numRef>
          </c:val>
          <c:extLst>
            <c:ext xmlns:c16="http://schemas.microsoft.com/office/drawing/2014/chart" uri="{C3380CC4-5D6E-409C-BE32-E72D297353CC}">
              <c16:uniqueId val="{00000018-6EA1-44BA-8A16-FC082B0BA58B}"/>
            </c:ext>
          </c:extLst>
        </c:ser>
        <c:dLbls>
          <c:dLblPos val="outEnd"/>
          <c:showLegendKey val="0"/>
          <c:showVal val="1"/>
          <c:showCatName val="0"/>
          <c:showSerName val="0"/>
          <c:showPercent val="0"/>
          <c:showBubbleSize val="0"/>
          <c:showLeaderLines val="1"/>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he-IL" sz="2400">
                <a:solidFill>
                  <a:schemeClr val="accent2"/>
                </a:solidFill>
              </a:rPr>
              <a:t>משכים</a:t>
            </a:r>
            <a:endParaRPr lang="he-IL">
              <a:solidFill>
                <a:schemeClr val="accent2"/>
              </a:solidFill>
            </a:endParaRPr>
          </a:p>
        </c:rich>
      </c:tx>
      <c:layout>
        <c:manualLayout>
          <c:xMode val="edge"/>
          <c:yMode val="edge"/>
          <c:x val="0.66798112498696893"/>
          <c:y val="3.561711877763793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dLbls>
          <c:dLblPos val="outEnd"/>
          <c:showLegendKey val="0"/>
          <c:showVal val="1"/>
          <c:showCatName val="0"/>
          <c:showSerName val="0"/>
          <c:showPercent val="0"/>
          <c:showBubbleSize val="0"/>
          <c:showLeaderLines val="0"/>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1" i="0" u="none" strike="noStrike" kern="1200" cap="all" baseline="0">
              <a:solidFill>
                <a:schemeClr val="tx1">
                  <a:lumMod val="65000"/>
                  <a:lumOff val="35000"/>
                </a:schemeClr>
              </a:solidFill>
              <a:latin typeface="+mn-lt"/>
              <a:ea typeface="+mn-ea"/>
              <a:cs typeface="+mn-cs"/>
            </a:defRPr>
          </a:pPr>
          <a:endParaRPr lang="he-IL"/>
        </a:p>
      </c:txPr>
    </c:title>
    <c:autoTitleDeleted val="0"/>
    <c:plotArea>
      <c:layout/>
      <c:pieChart>
        <c:varyColors val="1"/>
        <c:ser>
          <c:idx val="0"/>
          <c:order val="0"/>
          <c:tx>
            <c:strRef>
              <c:f>העומק!$B$1</c:f>
              <c:strCache>
                <c:ptCount val="1"/>
                <c:pt idx="0">
                  <c:v>משכים</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B424-4D1B-8221-FB4AFC88C3A6}"/>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424-4D1B-8221-FB4AFC88C3A6}"/>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424-4D1B-8221-FB4AFC88C3A6}"/>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424-4D1B-8221-FB4AFC88C3A6}"/>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424-4D1B-8221-FB4AFC88C3A6}"/>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B424-4D1B-8221-FB4AFC88C3A6}"/>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B424-4D1B-8221-FB4AFC88C3A6}"/>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B424-4D1B-8221-FB4AFC88C3A6}"/>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B424-4D1B-8221-FB4AFC88C3A6}"/>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B424-4D1B-8221-FB4AFC88C3A6}"/>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0"/>
              <c:showBubbleSize val="0"/>
              <c:extLst>
                <c:ext xmlns:c16="http://schemas.microsoft.com/office/drawing/2014/chart" uri="{C3380CC4-5D6E-409C-BE32-E72D297353CC}">
                  <c16:uniqueId val="{00000001-B424-4D1B-8221-FB4AFC88C3A6}"/>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he-IL"/>
                </a:p>
              </c:txPr>
              <c:dLblPos val="outEnd"/>
              <c:showLegendKey val="0"/>
              <c:showVal val="1"/>
              <c:showCatName val="1"/>
              <c:showSerName val="0"/>
              <c:showPercent val="0"/>
              <c:showBubbleSize val="0"/>
              <c:extLst>
                <c:ext xmlns:c16="http://schemas.microsoft.com/office/drawing/2014/chart" uri="{C3380CC4-5D6E-409C-BE32-E72D297353CC}">
                  <c16:uniqueId val="{00000003-B424-4D1B-8221-FB4AFC88C3A6}"/>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he-IL"/>
                </a:p>
              </c:txPr>
              <c:dLblPos val="outEnd"/>
              <c:showLegendKey val="0"/>
              <c:showVal val="1"/>
              <c:showCatName val="1"/>
              <c:showSerName val="0"/>
              <c:showPercent val="0"/>
              <c:showBubbleSize val="0"/>
              <c:extLst>
                <c:ext xmlns:c16="http://schemas.microsoft.com/office/drawing/2014/chart" uri="{C3380CC4-5D6E-409C-BE32-E72D297353CC}">
                  <c16:uniqueId val="{00000005-B424-4D1B-8221-FB4AFC88C3A6}"/>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he-IL"/>
                </a:p>
              </c:txPr>
              <c:dLblPos val="outEnd"/>
              <c:showLegendKey val="0"/>
              <c:showVal val="1"/>
              <c:showCatName val="1"/>
              <c:showSerName val="0"/>
              <c:showPercent val="0"/>
              <c:showBubbleSize val="0"/>
              <c:extLst>
                <c:ext xmlns:c16="http://schemas.microsoft.com/office/drawing/2014/chart" uri="{C3380CC4-5D6E-409C-BE32-E72D297353CC}">
                  <c16:uniqueId val="{00000007-B424-4D1B-8221-FB4AFC88C3A6}"/>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he-IL"/>
                </a:p>
              </c:txPr>
              <c:dLblPos val="outEnd"/>
              <c:showLegendKey val="0"/>
              <c:showVal val="1"/>
              <c:showCatName val="1"/>
              <c:showSerName val="0"/>
              <c:showPercent val="0"/>
              <c:showBubbleSize val="0"/>
              <c:extLst>
                <c:ext xmlns:c16="http://schemas.microsoft.com/office/drawing/2014/chart" uri="{C3380CC4-5D6E-409C-BE32-E72D297353CC}">
                  <c16:uniqueId val="{00000009-B424-4D1B-8221-FB4AFC88C3A6}"/>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he-IL"/>
                </a:p>
              </c:txPr>
              <c:dLblPos val="outEnd"/>
              <c:showLegendKey val="0"/>
              <c:showVal val="1"/>
              <c:showCatName val="1"/>
              <c:showSerName val="0"/>
              <c:showPercent val="0"/>
              <c:showBubbleSize val="0"/>
              <c:extLst>
                <c:ext xmlns:c16="http://schemas.microsoft.com/office/drawing/2014/chart" uri="{C3380CC4-5D6E-409C-BE32-E72D297353CC}">
                  <c16:uniqueId val="{0000000B-B424-4D1B-8221-FB4AFC88C3A6}"/>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60000"/>
                        </a:schemeClr>
                      </a:solidFill>
                      <a:latin typeface="+mn-lt"/>
                      <a:ea typeface="+mn-ea"/>
                      <a:cs typeface="+mn-cs"/>
                    </a:defRPr>
                  </a:pPr>
                  <a:endParaRPr lang="he-IL"/>
                </a:p>
              </c:txPr>
              <c:dLblPos val="outEnd"/>
              <c:showLegendKey val="0"/>
              <c:showVal val="1"/>
              <c:showCatName val="1"/>
              <c:showSerName val="0"/>
              <c:showPercent val="0"/>
              <c:showBubbleSize val="0"/>
              <c:extLst>
                <c:ext xmlns:c16="http://schemas.microsoft.com/office/drawing/2014/chart" uri="{C3380CC4-5D6E-409C-BE32-E72D297353CC}">
                  <c16:uniqueId val="{0000000D-B424-4D1B-8221-FB4AFC88C3A6}"/>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lumMod val="60000"/>
                        </a:schemeClr>
                      </a:solidFill>
                      <a:latin typeface="+mn-lt"/>
                      <a:ea typeface="+mn-ea"/>
                      <a:cs typeface="+mn-cs"/>
                    </a:defRPr>
                  </a:pPr>
                  <a:endParaRPr lang="he-IL"/>
                </a:p>
              </c:txPr>
              <c:dLblPos val="outEnd"/>
              <c:showLegendKey val="0"/>
              <c:showVal val="1"/>
              <c:showCatName val="1"/>
              <c:showSerName val="0"/>
              <c:showPercent val="0"/>
              <c:showBubbleSize val="0"/>
              <c:extLst>
                <c:ext xmlns:c16="http://schemas.microsoft.com/office/drawing/2014/chart" uri="{C3380CC4-5D6E-409C-BE32-E72D297353CC}">
                  <c16:uniqueId val="{0000000F-B424-4D1B-8221-FB4AFC88C3A6}"/>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lumMod val="60000"/>
                        </a:schemeClr>
                      </a:solidFill>
                      <a:latin typeface="+mn-lt"/>
                      <a:ea typeface="+mn-ea"/>
                      <a:cs typeface="+mn-cs"/>
                    </a:defRPr>
                  </a:pPr>
                  <a:endParaRPr lang="he-IL"/>
                </a:p>
              </c:txPr>
              <c:dLblPos val="outEnd"/>
              <c:showLegendKey val="0"/>
              <c:showVal val="1"/>
              <c:showCatName val="1"/>
              <c:showSerName val="0"/>
              <c:showPercent val="0"/>
              <c:showBubbleSize val="0"/>
              <c:extLst>
                <c:ext xmlns:c16="http://schemas.microsoft.com/office/drawing/2014/chart" uri="{C3380CC4-5D6E-409C-BE32-E72D297353CC}">
                  <c16:uniqueId val="{00000011-B424-4D1B-8221-FB4AFC88C3A6}"/>
                </c:ext>
              </c:extLst>
            </c:dLbl>
            <c:dLbl>
              <c:idx val="9"/>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lumMod val="60000"/>
                        </a:schemeClr>
                      </a:solidFill>
                      <a:latin typeface="+mn-lt"/>
                      <a:ea typeface="+mn-ea"/>
                      <a:cs typeface="+mn-cs"/>
                    </a:defRPr>
                  </a:pPr>
                  <a:endParaRPr lang="he-IL"/>
                </a:p>
              </c:txPr>
              <c:dLblPos val="outEnd"/>
              <c:showLegendKey val="0"/>
              <c:showVal val="1"/>
              <c:showCatName val="1"/>
              <c:showSerName val="0"/>
              <c:showPercent val="0"/>
              <c:showBubbleSize val="0"/>
              <c:extLst>
                <c:ext xmlns:c16="http://schemas.microsoft.com/office/drawing/2014/chart" uri="{C3380CC4-5D6E-409C-BE32-E72D297353CC}">
                  <c16:uniqueId val="{00000013-B424-4D1B-8221-FB4AFC88C3A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he-IL"/>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העומק!$A$2:$A$11</c:f>
              <c:strCache>
                <c:ptCount val="5"/>
                <c:pt idx="0">
                  <c:v>סיורים גיאוגרפיים</c:v>
                </c:pt>
                <c:pt idx="1">
                  <c:v>אסטרטגיה</c:v>
                </c:pt>
                <c:pt idx="2">
                  <c:v>מדינאות וסיורי חו"ל</c:v>
                </c:pt>
                <c:pt idx="3">
                  <c:v>סכסוך הישראלי</c:v>
                </c:pt>
                <c:pt idx="4">
                  <c:v>עבודה שנתית</c:v>
                </c:pt>
              </c:strCache>
            </c:strRef>
          </c:cat>
          <c:val>
            <c:numRef>
              <c:f>העומק!$B$2:$B$11</c:f>
              <c:numCache>
                <c:formatCode>General</c:formatCode>
                <c:ptCount val="10"/>
                <c:pt idx="0">
                  <c:v>71</c:v>
                </c:pt>
                <c:pt idx="1">
                  <c:v>79</c:v>
                </c:pt>
                <c:pt idx="2">
                  <c:v>136</c:v>
                </c:pt>
                <c:pt idx="3">
                  <c:v>55</c:v>
                </c:pt>
                <c:pt idx="4">
                  <c:v>60</c:v>
                </c:pt>
              </c:numCache>
            </c:numRef>
          </c:val>
          <c:extLst>
            <c:ext xmlns:c16="http://schemas.microsoft.com/office/drawing/2014/chart" uri="{C3380CC4-5D6E-409C-BE32-E72D297353CC}">
              <c16:uniqueId val="{00000014-B424-4D1B-8221-FB4AFC88C3A6}"/>
            </c:ext>
          </c:extLst>
        </c:ser>
        <c:dLbls>
          <c:dLblPos val="outEnd"/>
          <c:showLegendKey val="0"/>
          <c:showVal val="1"/>
          <c:showCatName val="0"/>
          <c:showSerName val="0"/>
          <c:showPercent val="0"/>
          <c:showBubbleSize val="0"/>
          <c:showLeaderLines val="1"/>
        </c:dLbls>
        <c:firstSliceAng val="360"/>
      </c:pieChart>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יותר ולרוחב </a:t>
          </a:r>
          <a:r>
            <a:rPr lang="he-IL" sz="1050" dirty="0">
              <a:latin typeface="David" panose="020E0502060401010101" pitchFamily="34" charset="-79"/>
              <a:cs typeface="David" panose="020E0502060401010101" pitchFamily="34" charset="-79"/>
            </a:rPr>
            <a:t>(</a:t>
          </a:r>
          <a:r>
            <a:rPr lang="he-IL" sz="1200" dirty="0">
              <a:latin typeface="David" panose="020E0502060401010101" pitchFamily="34" charset="-79"/>
              <a:cs typeface="David" panose="020E0502060401010101" pitchFamily="34" charset="-79"/>
            </a:rPr>
            <a:t>העומק הוא הרוחב)</a:t>
          </a:r>
        </a:p>
      </dgm:t>
    </dgm:pt>
    <dgm:pt modelId="{FE1F5E50-2501-47B9-9AD9-DB1B0D8BC9EE}" type="parTrans" cxnId="{DAFE715F-E8AC-4948-B542-C9E9348ADC7F}">
      <dgm:prSet/>
      <dgm:spPr/>
      <dgm:t>
        <a:bodyPr/>
        <a:lstStyle/>
        <a:p>
          <a:pPr rtl="1"/>
          <a:endParaRPr lang="he-IL"/>
        </a:p>
      </dgm:t>
    </dgm:pt>
    <dgm:pt modelId="{A0F1C9B1-2B46-41D5-B31F-EADCD6455C52}" type="sibTrans" cxnId="{DAFE715F-E8AC-4948-B542-C9E9348ADC7F}">
      <dgm:prSet/>
      <dgm:spPr/>
      <dgm:t>
        <a:bodyPr/>
        <a:lstStyle/>
        <a:p>
          <a:pPr rtl="1"/>
          <a:endParaRPr lang="he-IL"/>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פחות ולעומק </a:t>
          </a:r>
          <a:r>
            <a:rPr lang="he-IL" sz="1200" dirty="0">
              <a:latin typeface="David" panose="020E0502060401010101" pitchFamily="34" charset="-79"/>
              <a:cs typeface="David" panose="020E0502060401010101" pitchFamily="34" charset="-79"/>
            </a:rPr>
            <a:t>(הרוחב הוא העומק)</a:t>
          </a:r>
        </a:p>
      </dgm:t>
    </dgm:pt>
    <dgm:pt modelId="{FB0AC81F-A980-4D45-A5FC-6497DCEE51B9}" type="parTrans" cxnId="{A25D3E88-26D5-4EF3-B6CF-2AAD671EDB4E}">
      <dgm:prSet/>
      <dgm:spPr/>
      <dgm:t>
        <a:bodyPr/>
        <a:lstStyle/>
        <a:p>
          <a:pPr rtl="1"/>
          <a:endParaRPr lang="he-IL"/>
        </a:p>
      </dgm:t>
    </dgm:pt>
    <dgm:pt modelId="{A86FEE29-5D5C-4324-AF4A-EA1023432E2F}" type="sibTrans" cxnId="{A25D3E88-26D5-4EF3-B6CF-2AAD671EDB4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177597" custLinFactNeighborX="32" custLinFactNeighborY="-55">
        <dgm:presLayoutVars>
          <dgm:bulletEnabled val="1"/>
        </dgm:presLayoutVars>
      </dgm:prSet>
      <dgm:spPr/>
    </dgm:pt>
    <dgm:pt modelId="{36591505-9FEE-4448-B10B-77943DB41160}" type="pres">
      <dgm:prSet presAssocID="{D8CCA0E2-AD8F-42A6-B620-AFC38BDA1BD6}" presName="upArrow" presStyleLbl="node1" presStyleIdx="1" presStyleCnt="2"/>
      <dgm:spPr>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193750">
        <dgm:presLayoutVars>
          <dgm:bulletEnabled val="1"/>
        </dgm:presLayoutVars>
      </dgm:prSet>
      <dgm:spPr/>
    </dgm:pt>
  </dgm:ptLst>
  <dgm:cxnLst>
    <dgm:cxn modelId="{DAFE715F-E8AC-4948-B542-C9E9348ADC7F}" srcId="{5654ABC3-0FB7-4C33-A6F8-46536939B73D}" destId="{24CF3317-4BFB-49DB-9849-1530F57659FD}" srcOrd="0" destOrd="0" parTransId="{FE1F5E50-2501-47B9-9AD9-DB1B0D8BC9EE}" sibTransId="{A0F1C9B1-2B46-41D5-B31F-EADCD6455C52}"/>
    <dgm:cxn modelId="{A25D3E88-26D5-4EF3-B6CF-2AAD671EDB4E}" srcId="{5654ABC3-0FB7-4C33-A6F8-46536939B73D}" destId="{D8CCA0E2-AD8F-42A6-B620-AFC38BDA1BD6}" srcOrd="1" destOrd="0" parTransId="{FB0AC81F-A980-4D45-A5FC-6497DCEE51B9}" sibTransId="{A86FEE29-5D5C-4324-AF4A-EA1023432E2F}"/>
    <dgm:cxn modelId="{68361392-63E5-4315-A211-D2DC567B89E8}" type="presOf" srcId="{D8CCA0E2-AD8F-42A6-B620-AFC38BDA1BD6}" destId="{C2F3273D-0ABF-4BD5-8735-E91177D47B75}" srcOrd="0" destOrd="0" presId="urn:microsoft.com/office/officeart/2005/8/layout/arrow3"/>
    <dgm:cxn modelId="{314C8EC8-6213-4FA9-A534-60B600334088}" type="presOf" srcId="{5654ABC3-0FB7-4C33-A6F8-46536939B73D}" destId="{67F9948B-E00B-48D7-953D-C0720E1F5796}" srcOrd="0" destOrd="0" presId="urn:microsoft.com/office/officeart/2005/8/layout/arrow3"/>
    <dgm:cxn modelId="{67A2C2DD-5261-418D-A96A-C6A53A174CA6}" type="presOf" srcId="{24CF3317-4BFB-49DB-9849-1530F57659FD}" destId="{8D1F255E-5D6E-441A-8C20-905921CAEBDA}" srcOrd="0" destOrd="0" presId="urn:microsoft.com/office/officeart/2005/8/layout/arrow3"/>
    <dgm:cxn modelId="{A331574F-727E-4BAE-92BB-320589D0BCA4}" type="presParOf" srcId="{67F9948B-E00B-48D7-953D-C0720E1F5796}" destId="{DEABD9E1-D69A-47C1-BCE7-EE00F7D1D3AF}" srcOrd="0" destOrd="0" presId="urn:microsoft.com/office/officeart/2005/8/layout/arrow3"/>
    <dgm:cxn modelId="{BFB7BF83-69EE-48F4-8AC5-CA9FD38EE929}" type="presParOf" srcId="{67F9948B-E00B-48D7-953D-C0720E1F5796}" destId="{5D8E0769-1B7D-4DAE-BE74-5FE0CEB0F6BD}" srcOrd="1" destOrd="0" presId="urn:microsoft.com/office/officeart/2005/8/layout/arrow3"/>
    <dgm:cxn modelId="{D12655B8-308D-45E2-9A20-2FB2D042E140}" type="presParOf" srcId="{67F9948B-E00B-48D7-953D-C0720E1F5796}" destId="{8D1F255E-5D6E-441A-8C20-905921CAEBDA}" srcOrd="2" destOrd="0" presId="urn:microsoft.com/office/officeart/2005/8/layout/arrow3"/>
    <dgm:cxn modelId="{0D285C50-32AA-4B6D-9549-394A72FC0693}" type="presParOf" srcId="{67F9948B-E00B-48D7-953D-C0720E1F5796}" destId="{36591505-9FEE-4448-B10B-77943DB41160}" srcOrd="3" destOrd="0" presId="urn:microsoft.com/office/officeart/2005/8/layout/arrow3"/>
    <dgm:cxn modelId="{DA2738B6-4277-47B8-8A35-8D625B885D24}"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גיבוש צוות בכיר לומד</a:t>
          </a:r>
        </a:p>
      </dgm:t>
    </dgm:pt>
    <dgm:pt modelId="{FE1F5E50-2501-47B9-9AD9-DB1B0D8BC9EE}" type="parTrans" cxnId="{DAFE715F-E8AC-4948-B542-C9E9348ADC7F}">
      <dgm:prSet/>
      <dgm:spPr/>
      <dgm:t>
        <a:bodyPr/>
        <a:lstStyle/>
        <a:p>
          <a:pPr rtl="1"/>
          <a:endParaRPr lang="he-IL"/>
        </a:p>
      </dgm:t>
    </dgm:pt>
    <dgm:pt modelId="{A0F1C9B1-2B46-41D5-B31F-EADCD6455C52}" type="sibTrans" cxnId="{DAFE715F-E8AC-4948-B542-C9E9348ADC7F}">
      <dgm:prSet/>
      <dgm:spPr/>
      <dgm:t>
        <a:bodyPr/>
        <a:lstStyle/>
        <a:p>
          <a:pPr rtl="1"/>
          <a:endParaRPr lang="he-IL"/>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גיבוש בכיר לומד (איתן)</a:t>
          </a:r>
        </a:p>
      </dgm:t>
    </dgm:pt>
    <dgm:pt modelId="{FB0AC81F-A980-4D45-A5FC-6497DCEE51B9}" type="parTrans" cxnId="{A25D3E88-26D5-4EF3-B6CF-2AAD671EDB4E}">
      <dgm:prSet/>
      <dgm:spPr/>
      <dgm:t>
        <a:bodyPr/>
        <a:lstStyle/>
        <a:p>
          <a:pPr rtl="1"/>
          <a:endParaRPr lang="he-IL"/>
        </a:p>
      </dgm:t>
    </dgm:pt>
    <dgm:pt modelId="{A86FEE29-5D5C-4324-AF4A-EA1023432E2F}" type="sibTrans" cxnId="{A25D3E88-26D5-4EF3-B6CF-2AAD671EDB4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160757">
        <dgm:presLayoutVars>
          <dgm:bulletEnabled val="1"/>
        </dgm:presLayoutVars>
      </dgm:prSet>
      <dgm:spPr/>
    </dgm:pt>
    <dgm:pt modelId="{36591505-9FEE-4448-B10B-77943DB41160}" type="pres">
      <dgm:prSet presAssocID="{D8CCA0E2-AD8F-42A6-B620-AFC38BDA1BD6}" presName="upArrow" presStyleLbl="node1" presStyleIdx="1" presStyleCnt="2"/>
      <dgm:spPr>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229112" custLinFactNeighborY="-12930">
        <dgm:presLayoutVars>
          <dgm:bulletEnabled val="1"/>
        </dgm:presLayoutVars>
      </dgm:prSet>
      <dgm:spPr/>
    </dgm:pt>
  </dgm:ptLst>
  <dgm:cxnLst>
    <dgm:cxn modelId="{DAFE715F-E8AC-4948-B542-C9E9348ADC7F}" srcId="{5654ABC3-0FB7-4C33-A6F8-46536939B73D}" destId="{24CF3317-4BFB-49DB-9849-1530F57659FD}" srcOrd="0" destOrd="0" parTransId="{FE1F5E50-2501-47B9-9AD9-DB1B0D8BC9EE}" sibTransId="{A0F1C9B1-2B46-41D5-B31F-EADCD6455C52}"/>
    <dgm:cxn modelId="{A25D3E88-26D5-4EF3-B6CF-2AAD671EDB4E}" srcId="{5654ABC3-0FB7-4C33-A6F8-46536939B73D}" destId="{D8CCA0E2-AD8F-42A6-B620-AFC38BDA1BD6}" srcOrd="1" destOrd="0" parTransId="{FB0AC81F-A980-4D45-A5FC-6497DCEE51B9}" sibTransId="{A86FEE29-5D5C-4324-AF4A-EA1023432E2F}"/>
    <dgm:cxn modelId="{6B659295-22CA-442F-8BA0-31DA7924D602}" type="presOf" srcId="{5654ABC3-0FB7-4C33-A6F8-46536939B73D}" destId="{67F9948B-E00B-48D7-953D-C0720E1F5796}" srcOrd="0" destOrd="0" presId="urn:microsoft.com/office/officeart/2005/8/layout/arrow3"/>
    <dgm:cxn modelId="{8F8A73CC-644F-4960-8B73-87F1A695EBB8}" type="presOf" srcId="{D8CCA0E2-AD8F-42A6-B620-AFC38BDA1BD6}" destId="{C2F3273D-0ABF-4BD5-8735-E91177D47B75}" srcOrd="0" destOrd="0" presId="urn:microsoft.com/office/officeart/2005/8/layout/arrow3"/>
    <dgm:cxn modelId="{6CCFB7F4-9EE9-44B2-8D0B-E6F72FC810F0}" type="presOf" srcId="{24CF3317-4BFB-49DB-9849-1530F57659FD}" destId="{8D1F255E-5D6E-441A-8C20-905921CAEBDA}" srcOrd="0" destOrd="0" presId="urn:microsoft.com/office/officeart/2005/8/layout/arrow3"/>
    <dgm:cxn modelId="{62D21548-AA2B-411D-B69C-AFD51AB84CA0}" type="presParOf" srcId="{67F9948B-E00B-48D7-953D-C0720E1F5796}" destId="{DEABD9E1-D69A-47C1-BCE7-EE00F7D1D3AF}" srcOrd="0" destOrd="0" presId="urn:microsoft.com/office/officeart/2005/8/layout/arrow3"/>
    <dgm:cxn modelId="{4C208579-6A0C-4D47-BCBC-FC2B264D27A4}" type="presParOf" srcId="{67F9948B-E00B-48D7-953D-C0720E1F5796}" destId="{5D8E0769-1B7D-4DAE-BE74-5FE0CEB0F6BD}" srcOrd="1" destOrd="0" presId="urn:microsoft.com/office/officeart/2005/8/layout/arrow3"/>
    <dgm:cxn modelId="{41778B65-88A1-4B49-874D-D59458CBA89A}" type="presParOf" srcId="{67F9948B-E00B-48D7-953D-C0720E1F5796}" destId="{8D1F255E-5D6E-441A-8C20-905921CAEBDA}" srcOrd="2" destOrd="0" presId="urn:microsoft.com/office/officeart/2005/8/layout/arrow3"/>
    <dgm:cxn modelId="{251902C0-CDA6-4B98-B49E-63184D72AC4E}" type="presParOf" srcId="{67F9948B-E00B-48D7-953D-C0720E1F5796}" destId="{36591505-9FEE-4448-B10B-77943DB41160}" srcOrd="3" destOrd="0" presId="urn:microsoft.com/office/officeart/2005/8/layout/arrow3"/>
    <dgm:cxn modelId="{95DF73A1-73DE-41BC-B28F-E3E41D855081}"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2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המדריך כמפקד וחונך</a:t>
          </a:r>
        </a:p>
      </dgm:t>
    </dgm:pt>
    <dgm:pt modelId="{FE1F5E50-2501-47B9-9AD9-DB1B0D8BC9EE}" type="parTrans" cxnId="{DAFE715F-E8AC-4948-B542-C9E9348ADC7F}">
      <dgm:prSet/>
      <dgm:spPr/>
      <dgm:t>
        <a:bodyPr/>
        <a:lstStyle/>
        <a:p>
          <a:pPr rtl="1"/>
          <a:endParaRPr lang="he-IL"/>
        </a:p>
      </dgm:t>
    </dgm:pt>
    <dgm:pt modelId="{A0F1C9B1-2B46-41D5-B31F-EADCD6455C52}" type="sibTrans" cxnId="{DAFE715F-E8AC-4948-B542-C9E9348ADC7F}">
      <dgm:prSet/>
      <dgm:spPr/>
      <dgm:t>
        <a:bodyPr/>
        <a:lstStyle/>
        <a:p>
          <a:pPr rtl="1"/>
          <a:endParaRPr lang="he-IL"/>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המדריך </a:t>
          </a:r>
          <a:br>
            <a:rPr lang="en-US"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כמוביל</a:t>
          </a:r>
          <a:r>
            <a:rPr lang="en-US" sz="1800" dirty="0">
              <a:latin typeface="David" panose="020E0502060401010101" pitchFamily="34" charset="-79"/>
              <a:cs typeface="David" panose="020E0502060401010101" pitchFamily="34" charset="-79"/>
            </a:rPr>
            <a:t>/</a:t>
          </a:r>
          <a:r>
            <a:rPr lang="he-IL" sz="1800" dirty="0">
              <a:latin typeface="David" panose="020E0502060401010101" pitchFamily="34" charset="-79"/>
              <a:cs typeface="David" panose="020E0502060401010101" pitchFamily="34" charset="-79"/>
            </a:rPr>
            <a:t> מתאם </a:t>
          </a:r>
          <a:br>
            <a:rPr lang="en-US"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אשכול לימוד</a:t>
          </a:r>
        </a:p>
      </dgm:t>
    </dgm:pt>
    <dgm:pt modelId="{FB0AC81F-A980-4D45-A5FC-6497DCEE51B9}" type="parTrans" cxnId="{A25D3E88-26D5-4EF3-B6CF-2AAD671EDB4E}">
      <dgm:prSet/>
      <dgm:spPr/>
      <dgm:t>
        <a:bodyPr/>
        <a:lstStyle/>
        <a:p>
          <a:pPr rtl="1"/>
          <a:endParaRPr lang="he-IL"/>
        </a:p>
      </dgm:t>
    </dgm:pt>
    <dgm:pt modelId="{A86FEE29-5D5C-4324-AF4A-EA1023432E2F}" type="sibTrans" cxnId="{A25D3E88-26D5-4EF3-B6CF-2AAD671EDB4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160618">
        <dgm:presLayoutVars>
          <dgm:bulletEnabled val="1"/>
        </dgm:presLayoutVars>
      </dgm:prSet>
      <dgm:spPr/>
    </dgm:pt>
    <dgm:pt modelId="{36591505-9FEE-4448-B10B-77943DB41160}" type="pres">
      <dgm:prSet presAssocID="{D8CCA0E2-AD8F-42A6-B620-AFC38BDA1BD6}" presName="upArrow" presStyleLbl="node1" presStyleIdx="1" presStyleCnt="2"/>
      <dgm:spPr>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224843">
        <dgm:presLayoutVars>
          <dgm:bulletEnabled val="1"/>
        </dgm:presLayoutVars>
      </dgm:prSet>
      <dgm:spPr/>
    </dgm:pt>
  </dgm:ptLst>
  <dgm:cxnLst>
    <dgm:cxn modelId="{5FE72938-EB40-4229-8590-CC612A858908}" type="presOf" srcId="{5654ABC3-0FB7-4C33-A6F8-46536939B73D}" destId="{67F9948B-E00B-48D7-953D-C0720E1F5796}" srcOrd="0" destOrd="0" presId="urn:microsoft.com/office/officeart/2005/8/layout/arrow3"/>
    <dgm:cxn modelId="{DAFE715F-E8AC-4948-B542-C9E9348ADC7F}" srcId="{5654ABC3-0FB7-4C33-A6F8-46536939B73D}" destId="{24CF3317-4BFB-49DB-9849-1530F57659FD}" srcOrd="0" destOrd="0" parTransId="{FE1F5E50-2501-47B9-9AD9-DB1B0D8BC9EE}" sibTransId="{A0F1C9B1-2B46-41D5-B31F-EADCD6455C52}"/>
    <dgm:cxn modelId="{FEB22C4D-8E2A-46E1-8440-4EDB0092618D}" type="presOf" srcId="{D8CCA0E2-AD8F-42A6-B620-AFC38BDA1BD6}" destId="{C2F3273D-0ABF-4BD5-8735-E91177D47B75}" srcOrd="0" destOrd="0" presId="urn:microsoft.com/office/officeart/2005/8/layout/arrow3"/>
    <dgm:cxn modelId="{A25D3E88-26D5-4EF3-B6CF-2AAD671EDB4E}" srcId="{5654ABC3-0FB7-4C33-A6F8-46536939B73D}" destId="{D8CCA0E2-AD8F-42A6-B620-AFC38BDA1BD6}" srcOrd="1" destOrd="0" parTransId="{FB0AC81F-A980-4D45-A5FC-6497DCEE51B9}" sibTransId="{A86FEE29-5D5C-4324-AF4A-EA1023432E2F}"/>
    <dgm:cxn modelId="{9B955EDE-F56F-42A9-B329-960A23404D02}" type="presOf" srcId="{24CF3317-4BFB-49DB-9849-1530F57659FD}" destId="{8D1F255E-5D6E-441A-8C20-905921CAEBDA}" srcOrd="0" destOrd="0" presId="urn:microsoft.com/office/officeart/2005/8/layout/arrow3"/>
    <dgm:cxn modelId="{24CAE6C0-7A0D-47AE-A151-42F220A6D50C}" type="presParOf" srcId="{67F9948B-E00B-48D7-953D-C0720E1F5796}" destId="{DEABD9E1-D69A-47C1-BCE7-EE00F7D1D3AF}" srcOrd="0" destOrd="0" presId="urn:microsoft.com/office/officeart/2005/8/layout/arrow3"/>
    <dgm:cxn modelId="{C07DDD67-BDB9-4967-9DA0-53EB0482BDAF}" type="presParOf" srcId="{67F9948B-E00B-48D7-953D-C0720E1F5796}" destId="{5D8E0769-1B7D-4DAE-BE74-5FE0CEB0F6BD}" srcOrd="1" destOrd="0" presId="urn:microsoft.com/office/officeart/2005/8/layout/arrow3"/>
    <dgm:cxn modelId="{81DB416A-BAB6-4533-B7F1-D340BD4CE32E}" type="presParOf" srcId="{67F9948B-E00B-48D7-953D-C0720E1F5796}" destId="{8D1F255E-5D6E-441A-8C20-905921CAEBDA}" srcOrd="2" destOrd="0" presId="urn:microsoft.com/office/officeart/2005/8/layout/arrow3"/>
    <dgm:cxn modelId="{5CB5D804-0039-451D-9A8A-307DB0FDA08A}" type="presParOf" srcId="{67F9948B-E00B-48D7-953D-C0720E1F5796}" destId="{36591505-9FEE-4448-B10B-77943DB41160}" srcOrd="3" destOrd="0" presId="urn:microsoft.com/office/officeart/2005/8/layout/arrow3"/>
    <dgm:cxn modelId="{28E2C05B-4B18-48B6-B56D-35BFA374664C}"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2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העברת התוכן </a:t>
          </a:r>
          <a:br>
            <a:rPr lang="en-US"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ע"י </a:t>
          </a:r>
          <a:br>
            <a:rPr lang="en-US"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חניכים</a:t>
          </a:r>
          <a:r>
            <a:rPr lang="en-US" sz="1800" dirty="0">
              <a:latin typeface="David" panose="020E0502060401010101" pitchFamily="34" charset="-79"/>
              <a:cs typeface="David" panose="020E0502060401010101" pitchFamily="34" charset="-79"/>
            </a:rPr>
            <a:t>/</a:t>
          </a:r>
          <a:r>
            <a:rPr lang="he-IL" sz="1800" dirty="0">
              <a:latin typeface="David" panose="020E0502060401010101" pitchFamily="34" charset="-79"/>
              <a:cs typeface="David" panose="020E0502060401010101" pitchFamily="34" charset="-79"/>
            </a:rPr>
            <a:t> מדריכים</a:t>
          </a:r>
        </a:p>
      </dgm:t>
    </dgm:pt>
    <dgm:pt modelId="{FE1F5E50-2501-47B9-9AD9-DB1B0D8BC9EE}" type="parTrans" cxnId="{DAFE715F-E8AC-4948-B542-C9E9348ADC7F}">
      <dgm:prSet/>
      <dgm:spPr/>
      <dgm:t>
        <a:bodyPr/>
        <a:lstStyle/>
        <a:p>
          <a:pPr rtl="1"/>
          <a:endParaRPr lang="he-IL"/>
        </a:p>
      </dgm:t>
    </dgm:pt>
    <dgm:pt modelId="{A0F1C9B1-2B46-41D5-B31F-EADCD6455C52}" type="sibTrans" cxnId="{DAFE715F-E8AC-4948-B542-C9E9348ADC7F}">
      <dgm:prSet/>
      <dgm:spPr/>
      <dgm:t>
        <a:bodyPr/>
        <a:lstStyle/>
        <a:p>
          <a:pPr rtl="1"/>
          <a:endParaRPr lang="he-IL"/>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העברת התוכן </a:t>
          </a:r>
          <a:br>
            <a:rPr lang="en-US"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ע"י </a:t>
          </a:r>
          <a:br>
            <a:rPr lang="en-US"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מרצים</a:t>
          </a:r>
          <a:r>
            <a:rPr lang="en-US" sz="1800" dirty="0">
              <a:latin typeface="David" panose="020E0502060401010101" pitchFamily="34" charset="-79"/>
              <a:cs typeface="David" panose="020E0502060401010101" pitchFamily="34" charset="-79"/>
            </a:rPr>
            <a:t>/</a:t>
          </a:r>
          <a:r>
            <a:rPr lang="he-IL" sz="1800" dirty="0">
              <a:latin typeface="David" panose="020E0502060401010101" pitchFamily="34" charset="-79"/>
              <a:cs typeface="David" panose="020E0502060401010101" pitchFamily="34" charset="-79"/>
            </a:rPr>
            <a:t>מומחים</a:t>
          </a:r>
        </a:p>
      </dgm:t>
    </dgm:pt>
    <dgm:pt modelId="{A86FEE29-5D5C-4324-AF4A-EA1023432E2F}" type="sibTrans" cxnId="{A25D3E88-26D5-4EF3-B6CF-2AAD671EDB4E}">
      <dgm:prSet/>
      <dgm:spPr/>
      <dgm:t>
        <a:bodyPr/>
        <a:lstStyle/>
        <a:p>
          <a:pPr rtl="1"/>
          <a:endParaRPr lang="he-IL"/>
        </a:p>
      </dgm:t>
    </dgm:pt>
    <dgm:pt modelId="{FB0AC81F-A980-4D45-A5FC-6497DCEE51B9}" type="parTrans" cxnId="{A25D3E88-26D5-4EF3-B6CF-2AAD671EDB4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solidFill>
          <a:srgbClr val="FF5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solidFill>
          <a:srgbClr val="FF5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213717" custLinFactNeighborX="760" custLinFactNeighborY="388">
        <dgm:presLayoutVars>
          <dgm:bulletEnabled val="1"/>
        </dgm:presLayoutVars>
      </dgm:prSet>
      <dgm:spPr/>
    </dgm:pt>
    <dgm:pt modelId="{36591505-9FEE-4448-B10B-77943DB41160}" type="pres">
      <dgm:prSet presAssocID="{D8CCA0E2-AD8F-42A6-B620-AFC38BDA1BD6}" presName="upArrow" presStyleLbl="node1" presStyleIdx="1" presStyleCnt="2"/>
      <dgm:spPr>
        <a:solidFill>
          <a:srgbClr val="FF5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245191">
        <dgm:presLayoutVars>
          <dgm:bulletEnabled val="1"/>
        </dgm:presLayoutVars>
      </dgm:prSet>
      <dgm:spPr/>
    </dgm:pt>
  </dgm:ptLst>
  <dgm:cxnLst>
    <dgm:cxn modelId="{D24AF12D-AE23-4333-B781-3DE84B0E61E5}" type="presOf" srcId="{24CF3317-4BFB-49DB-9849-1530F57659FD}" destId="{8D1F255E-5D6E-441A-8C20-905921CAEBDA}" srcOrd="0" destOrd="0" presId="urn:microsoft.com/office/officeart/2005/8/layout/arrow3"/>
    <dgm:cxn modelId="{DAFE715F-E8AC-4948-B542-C9E9348ADC7F}" srcId="{5654ABC3-0FB7-4C33-A6F8-46536939B73D}" destId="{24CF3317-4BFB-49DB-9849-1530F57659FD}" srcOrd="0" destOrd="0" parTransId="{FE1F5E50-2501-47B9-9AD9-DB1B0D8BC9EE}" sibTransId="{A0F1C9B1-2B46-41D5-B31F-EADCD6455C52}"/>
    <dgm:cxn modelId="{A25D3E88-26D5-4EF3-B6CF-2AAD671EDB4E}" srcId="{5654ABC3-0FB7-4C33-A6F8-46536939B73D}" destId="{D8CCA0E2-AD8F-42A6-B620-AFC38BDA1BD6}" srcOrd="1" destOrd="0" parTransId="{FB0AC81F-A980-4D45-A5FC-6497DCEE51B9}" sibTransId="{A86FEE29-5D5C-4324-AF4A-EA1023432E2F}"/>
    <dgm:cxn modelId="{0504E19A-51EB-4E2E-952B-E6564A844AF4}" type="presOf" srcId="{D8CCA0E2-AD8F-42A6-B620-AFC38BDA1BD6}" destId="{C2F3273D-0ABF-4BD5-8735-E91177D47B75}" srcOrd="0" destOrd="0" presId="urn:microsoft.com/office/officeart/2005/8/layout/arrow3"/>
    <dgm:cxn modelId="{DB903ABD-530D-4034-9572-34003812C0F4}" type="presOf" srcId="{5654ABC3-0FB7-4C33-A6F8-46536939B73D}" destId="{67F9948B-E00B-48D7-953D-C0720E1F5796}" srcOrd="0" destOrd="0" presId="urn:microsoft.com/office/officeart/2005/8/layout/arrow3"/>
    <dgm:cxn modelId="{6C4ACC77-6289-4E0D-A425-36EEE9195D4D}" type="presParOf" srcId="{67F9948B-E00B-48D7-953D-C0720E1F5796}" destId="{DEABD9E1-D69A-47C1-BCE7-EE00F7D1D3AF}" srcOrd="0" destOrd="0" presId="urn:microsoft.com/office/officeart/2005/8/layout/arrow3"/>
    <dgm:cxn modelId="{4BE476C7-06AD-43E0-89A3-31160F2E0243}" type="presParOf" srcId="{67F9948B-E00B-48D7-953D-C0720E1F5796}" destId="{5D8E0769-1B7D-4DAE-BE74-5FE0CEB0F6BD}" srcOrd="1" destOrd="0" presId="urn:microsoft.com/office/officeart/2005/8/layout/arrow3"/>
    <dgm:cxn modelId="{394982AB-DF1E-479A-B4A4-C5F1A80EC32F}" type="presParOf" srcId="{67F9948B-E00B-48D7-953D-C0720E1F5796}" destId="{8D1F255E-5D6E-441A-8C20-905921CAEBDA}" srcOrd="2" destOrd="0" presId="urn:microsoft.com/office/officeart/2005/8/layout/arrow3"/>
    <dgm:cxn modelId="{C9B41B7B-C80E-4063-B775-EF6043A7DD80}" type="presParOf" srcId="{67F9948B-E00B-48D7-953D-C0720E1F5796}" destId="{36591505-9FEE-4448-B10B-77943DB41160}" srcOrd="3" destOrd="0" presId="urn:microsoft.com/office/officeart/2005/8/layout/arrow3"/>
    <dgm:cxn modelId="{1A51E004-D5B3-4A65-81B1-11E404D1D3DF}"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3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יציבות התוכן</a:t>
          </a:r>
        </a:p>
      </dgm:t>
    </dgm:pt>
    <dgm:pt modelId="{FE1F5E50-2501-47B9-9AD9-DB1B0D8BC9EE}" type="parTrans" cxnId="{DAFE715F-E8AC-4948-B542-C9E9348ADC7F}">
      <dgm:prSet/>
      <dgm:spPr/>
      <dgm:t>
        <a:bodyPr/>
        <a:lstStyle/>
        <a:p>
          <a:pPr rtl="1"/>
          <a:endParaRPr lang="he-IL"/>
        </a:p>
      </dgm:t>
    </dgm:pt>
    <dgm:pt modelId="{A0F1C9B1-2B46-41D5-B31F-EADCD6455C52}" type="sibTrans" cxnId="{DAFE715F-E8AC-4948-B542-C9E9348ADC7F}">
      <dgm:prSet/>
      <dgm:spPr/>
      <dgm:t>
        <a:bodyPr/>
        <a:lstStyle/>
        <a:p>
          <a:pPr rtl="1"/>
          <a:endParaRPr lang="he-IL"/>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רלוונטיות והשתנות התוכן</a:t>
          </a:r>
        </a:p>
      </dgm:t>
    </dgm:pt>
    <dgm:pt modelId="{FB0AC81F-A980-4D45-A5FC-6497DCEE51B9}" type="parTrans" cxnId="{A25D3E88-26D5-4EF3-B6CF-2AAD671EDB4E}">
      <dgm:prSet/>
      <dgm:spPr/>
      <dgm:t>
        <a:bodyPr/>
        <a:lstStyle/>
        <a:p>
          <a:pPr rtl="1"/>
          <a:endParaRPr lang="he-IL"/>
        </a:p>
      </dgm:t>
    </dgm:pt>
    <dgm:pt modelId="{A86FEE29-5D5C-4324-AF4A-EA1023432E2F}" type="sibTrans" cxnId="{A25D3E88-26D5-4EF3-B6CF-2AAD671EDB4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dgm:presLayoutVars>
          <dgm:bulletEnabled val="1"/>
        </dgm:presLayoutVars>
      </dgm:prSet>
      <dgm:spPr/>
    </dgm:pt>
    <dgm:pt modelId="{36591505-9FEE-4448-B10B-77943DB41160}" type="pres">
      <dgm:prSet presAssocID="{D8CCA0E2-AD8F-42A6-B620-AFC38BDA1BD6}" presName="upArrow" presStyleLbl="node1" presStyleIdx="1" presStyleCnt="2"/>
      <dgm:spPr>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139207">
        <dgm:presLayoutVars>
          <dgm:bulletEnabled val="1"/>
        </dgm:presLayoutVars>
      </dgm:prSet>
      <dgm:spPr/>
    </dgm:pt>
  </dgm:ptLst>
  <dgm:cxnLst>
    <dgm:cxn modelId="{A7FF025F-9309-4513-B180-851A88E9EC7C}" type="presOf" srcId="{24CF3317-4BFB-49DB-9849-1530F57659FD}" destId="{8D1F255E-5D6E-441A-8C20-905921CAEBDA}" srcOrd="0" destOrd="0" presId="urn:microsoft.com/office/officeart/2005/8/layout/arrow3"/>
    <dgm:cxn modelId="{DAFE715F-E8AC-4948-B542-C9E9348ADC7F}" srcId="{5654ABC3-0FB7-4C33-A6F8-46536939B73D}" destId="{24CF3317-4BFB-49DB-9849-1530F57659FD}" srcOrd="0" destOrd="0" parTransId="{FE1F5E50-2501-47B9-9AD9-DB1B0D8BC9EE}" sibTransId="{A0F1C9B1-2B46-41D5-B31F-EADCD6455C52}"/>
    <dgm:cxn modelId="{DC110A87-084E-43B3-A9E2-49D711421B49}" type="presOf" srcId="{D8CCA0E2-AD8F-42A6-B620-AFC38BDA1BD6}" destId="{C2F3273D-0ABF-4BD5-8735-E91177D47B75}" srcOrd="0" destOrd="0" presId="urn:microsoft.com/office/officeart/2005/8/layout/arrow3"/>
    <dgm:cxn modelId="{A25D3E88-26D5-4EF3-B6CF-2AAD671EDB4E}" srcId="{5654ABC3-0FB7-4C33-A6F8-46536939B73D}" destId="{D8CCA0E2-AD8F-42A6-B620-AFC38BDA1BD6}" srcOrd="1" destOrd="0" parTransId="{FB0AC81F-A980-4D45-A5FC-6497DCEE51B9}" sibTransId="{A86FEE29-5D5C-4324-AF4A-EA1023432E2F}"/>
    <dgm:cxn modelId="{E279248D-BAEB-4F5F-B9AF-246FD4CC9177}" type="presOf" srcId="{5654ABC3-0FB7-4C33-A6F8-46536939B73D}" destId="{67F9948B-E00B-48D7-953D-C0720E1F5796}" srcOrd="0" destOrd="0" presId="urn:microsoft.com/office/officeart/2005/8/layout/arrow3"/>
    <dgm:cxn modelId="{E4A647CC-3A68-440A-B8AF-C7736E967AD1}" type="presParOf" srcId="{67F9948B-E00B-48D7-953D-C0720E1F5796}" destId="{DEABD9E1-D69A-47C1-BCE7-EE00F7D1D3AF}" srcOrd="0" destOrd="0" presId="urn:microsoft.com/office/officeart/2005/8/layout/arrow3"/>
    <dgm:cxn modelId="{6EC8006D-E052-4B56-BE97-BCE83A9E52B3}" type="presParOf" srcId="{67F9948B-E00B-48D7-953D-C0720E1F5796}" destId="{5D8E0769-1B7D-4DAE-BE74-5FE0CEB0F6BD}" srcOrd="1" destOrd="0" presId="urn:microsoft.com/office/officeart/2005/8/layout/arrow3"/>
    <dgm:cxn modelId="{7055C811-8CD8-4EF2-8E5C-C3FD36E15B5F}" type="presParOf" srcId="{67F9948B-E00B-48D7-953D-C0720E1F5796}" destId="{8D1F255E-5D6E-441A-8C20-905921CAEBDA}" srcOrd="2" destOrd="0" presId="urn:microsoft.com/office/officeart/2005/8/layout/arrow3"/>
    <dgm:cxn modelId="{DA2FF894-DC82-433C-A07A-4EC8169476FC}" type="presParOf" srcId="{67F9948B-E00B-48D7-953D-C0720E1F5796}" destId="{36591505-9FEE-4448-B10B-77943DB41160}" srcOrd="3" destOrd="0" presId="urn:microsoft.com/office/officeart/2005/8/layout/arrow3"/>
    <dgm:cxn modelId="{813DB2A1-C1CF-4997-847D-665EAA4A7DB8}"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תוכן אקדמי</a:t>
          </a:r>
        </a:p>
      </dgm:t>
    </dgm:pt>
    <dgm:pt modelId="{FE1F5E50-2501-47B9-9AD9-DB1B0D8BC9EE}" type="parTrans" cxnId="{DAFE715F-E8AC-4948-B542-C9E9348ADC7F}">
      <dgm:prSet/>
      <dgm:spPr/>
      <dgm:t>
        <a:bodyPr/>
        <a:lstStyle/>
        <a:p>
          <a:pPr rtl="1"/>
          <a:endParaRPr lang="he-IL"/>
        </a:p>
      </dgm:t>
    </dgm:pt>
    <dgm:pt modelId="{A0F1C9B1-2B46-41D5-B31F-EADCD6455C52}" type="sibTrans" cxnId="{DAFE715F-E8AC-4948-B542-C9E9348ADC7F}">
      <dgm:prSet/>
      <dgm:spPr/>
      <dgm:t>
        <a:bodyPr/>
        <a:lstStyle/>
        <a:p>
          <a:pPr rtl="1"/>
          <a:endParaRPr lang="he-IL"/>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תוכן </a:t>
          </a:r>
          <a:br>
            <a:rPr lang="en-US"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חוץ אקדמי</a:t>
          </a:r>
        </a:p>
      </dgm:t>
    </dgm:pt>
    <dgm:pt modelId="{FB0AC81F-A980-4D45-A5FC-6497DCEE51B9}" type="parTrans" cxnId="{A25D3E88-26D5-4EF3-B6CF-2AAD671EDB4E}">
      <dgm:prSet/>
      <dgm:spPr/>
      <dgm:t>
        <a:bodyPr/>
        <a:lstStyle/>
        <a:p>
          <a:pPr rtl="1"/>
          <a:endParaRPr lang="he-IL"/>
        </a:p>
      </dgm:t>
    </dgm:pt>
    <dgm:pt modelId="{A86FEE29-5D5C-4324-AF4A-EA1023432E2F}" type="sibTrans" cxnId="{A25D3E88-26D5-4EF3-B6CF-2AAD671EDB4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160618">
        <dgm:presLayoutVars>
          <dgm:bulletEnabled val="1"/>
        </dgm:presLayoutVars>
      </dgm:prSet>
      <dgm:spPr/>
    </dgm:pt>
    <dgm:pt modelId="{36591505-9FEE-4448-B10B-77943DB41160}" type="pres">
      <dgm:prSet presAssocID="{D8CCA0E2-AD8F-42A6-B620-AFC38BDA1BD6}" presName="upArrow" presStyleLbl="node1" presStyleIdx="1" presStyleCnt="2"/>
      <dgm:spPr>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224843">
        <dgm:presLayoutVars>
          <dgm:bulletEnabled val="1"/>
        </dgm:presLayoutVars>
      </dgm:prSet>
      <dgm:spPr/>
    </dgm:pt>
  </dgm:ptLst>
  <dgm:cxnLst>
    <dgm:cxn modelId="{C1FDFE18-88A3-4CF0-8D3F-45E09C978423}" type="presOf" srcId="{D8CCA0E2-AD8F-42A6-B620-AFC38BDA1BD6}" destId="{C2F3273D-0ABF-4BD5-8735-E91177D47B75}" srcOrd="0" destOrd="0" presId="urn:microsoft.com/office/officeart/2005/8/layout/arrow3"/>
    <dgm:cxn modelId="{DAFE715F-E8AC-4948-B542-C9E9348ADC7F}" srcId="{5654ABC3-0FB7-4C33-A6F8-46536939B73D}" destId="{24CF3317-4BFB-49DB-9849-1530F57659FD}" srcOrd="0" destOrd="0" parTransId="{FE1F5E50-2501-47B9-9AD9-DB1B0D8BC9EE}" sibTransId="{A0F1C9B1-2B46-41D5-B31F-EADCD6455C52}"/>
    <dgm:cxn modelId="{A25D3E88-26D5-4EF3-B6CF-2AAD671EDB4E}" srcId="{5654ABC3-0FB7-4C33-A6F8-46536939B73D}" destId="{D8CCA0E2-AD8F-42A6-B620-AFC38BDA1BD6}" srcOrd="1" destOrd="0" parTransId="{FB0AC81F-A980-4D45-A5FC-6497DCEE51B9}" sibTransId="{A86FEE29-5D5C-4324-AF4A-EA1023432E2F}"/>
    <dgm:cxn modelId="{5B43BFF0-456E-4BA5-9636-ADE71D734DD6}" type="presOf" srcId="{24CF3317-4BFB-49DB-9849-1530F57659FD}" destId="{8D1F255E-5D6E-441A-8C20-905921CAEBDA}" srcOrd="0" destOrd="0" presId="urn:microsoft.com/office/officeart/2005/8/layout/arrow3"/>
    <dgm:cxn modelId="{279281FA-69AE-4BB5-AA21-B5EA3A4C1297}" type="presOf" srcId="{5654ABC3-0FB7-4C33-A6F8-46536939B73D}" destId="{67F9948B-E00B-48D7-953D-C0720E1F5796}" srcOrd="0" destOrd="0" presId="urn:microsoft.com/office/officeart/2005/8/layout/arrow3"/>
    <dgm:cxn modelId="{DF126575-223A-4065-9226-842978255780}" type="presParOf" srcId="{67F9948B-E00B-48D7-953D-C0720E1F5796}" destId="{DEABD9E1-D69A-47C1-BCE7-EE00F7D1D3AF}" srcOrd="0" destOrd="0" presId="urn:microsoft.com/office/officeart/2005/8/layout/arrow3"/>
    <dgm:cxn modelId="{E2281E82-EEF4-410B-BA13-59AAF0804BD7}" type="presParOf" srcId="{67F9948B-E00B-48D7-953D-C0720E1F5796}" destId="{5D8E0769-1B7D-4DAE-BE74-5FE0CEB0F6BD}" srcOrd="1" destOrd="0" presId="urn:microsoft.com/office/officeart/2005/8/layout/arrow3"/>
    <dgm:cxn modelId="{466C0CBC-C09E-4132-B22D-50BE9391694A}" type="presParOf" srcId="{67F9948B-E00B-48D7-953D-C0720E1F5796}" destId="{8D1F255E-5D6E-441A-8C20-905921CAEBDA}" srcOrd="2" destOrd="0" presId="urn:microsoft.com/office/officeart/2005/8/layout/arrow3"/>
    <dgm:cxn modelId="{E99D013B-3433-4D5B-9572-EC51B4869A75}" type="presParOf" srcId="{67F9948B-E00B-48D7-953D-C0720E1F5796}" destId="{36591505-9FEE-4448-B10B-77943DB41160}" srcOrd="3" destOrd="0" presId="urn:microsoft.com/office/officeart/2005/8/layout/arrow3"/>
    <dgm:cxn modelId="{E69EAF19-5AAD-40A9-AAA9-438CB308FC03}"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למידה עצמית 'מסע אישי' ובחירה לחניך</a:t>
          </a:r>
        </a:p>
      </dgm:t>
    </dgm:pt>
    <dgm:pt modelId="{FE1F5E50-2501-47B9-9AD9-DB1B0D8BC9EE}" type="parTrans" cxnId="{DAFE715F-E8AC-4948-B542-C9E9348ADC7F}">
      <dgm:prSet/>
      <dgm:spPr/>
      <dgm:t>
        <a:bodyPr/>
        <a:lstStyle/>
        <a:p>
          <a:pPr rtl="1"/>
          <a:endParaRPr lang="he-IL" sz="2000"/>
        </a:p>
      </dgm:t>
    </dgm:pt>
    <dgm:pt modelId="{A0F1C9B1-2B46-41D5-B31F-EADCD6455C52}" type="sibTrans" cxnId="{DAFE715F-E8AC-4948-B542-C9E9348ADC7F}">
      <dgm:prSet/>
      <dgm:spPr/>
      <dgm:t>
        <a:bodyPr/>
        <a:lstStyle/>
        <a:p>
          <a:pPr rtl="1"/>
          <a:endParaRPr lang="he-IL" sz="2000"/>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למידה מובנית חובה </a:t>
          </a:r>
        </a:p>
      </dgm:t>
    </dgm:pt>
    <dgm:pt modelId="{FB0AC81F-A980-4D45-A5FC-6497DCEE51B9}" type="parTrans" cxnId="{A25D3E88-26D5-4EF3-B6CF-2AAD671EDB4E}">
      <dgm:prSet/>
      <dgm:spPr/>
      <dgm:t>
        <a:bodyPr/>
        <a:lstStyle/>
        <a:p>
          <a:pPr rtl="1"/>
          <a:endParaRPr lang="he-IL" sz="2000"/>
        </a:p>
      </dgm:t>
    </dgm:pt>
    <dgm:pt modelId="{A86FEE29-5D5C-4324-AF4A-EA1023432E2F}" type="sibTrans" cxnId="{A25D3E88-26D5-4EF3-B6CF-2AAD671EDB4E}">
      <dgm:prSet/>
      <dgm:spPr/>
      <dgm:t>
        <a:bodyPr/>
        <a:lstStyle/>
        <a:p>
          <a:pPr rtl="1"/>
          <a:endParaRPr lang="he-IL" sz="2000"/>
        </a:p>
      </dgm:t>
    </dgm:pt>
    <dgm:pt modelId="{DD8B8916-E5B2-4F4F-87A4-1B896623F6C5}">
      <dgm:prSet/>
      <dgm:spPr/>
      <dgm:t>
        <a:bodyPr/>
        <a:lstStyle/>
        <a:p>
          <a:pPr rtl="1"/>
          <a:endParaRPr lang="he-IL" dirty="0"/>
        </a:p>
      </dgm:t>
    </dgm:pt>
    <dgm:pt modelId="{231F566A-F2A3-4AF1-BFC6-32A2C74EDA89}" type="parTrans" cxnId="{F0FBDF6F-3C1F-42A1-AF9F-B662E7534C2E}">
      <dgm:prSet/>
      <dgm:spPr/>
      <dgm:t>
        <a:bodyPr/>
        <a:lstStyle/>
        <a:p>
          <a:pPr rtl="1"/>
          <a:endParaRPr lang="he-IL"/>
        </a:p>
      </dgm:t>
    </dgm:pt>
    <dgm:pt modelId="{6DEB4BF6-9E1D-49C6-BE67-86FE48FC0B33}" type="sibTrans" cxnId="{F0FBDF6F-3C1F-42A1-AF9F-B662E7534C2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206513">
        <dgm:presLayoutVars>
          <dgm:bulletEnabled val="1"/>
        </dgm:presLayoutVars>
      </dgm:prSet>
      <dgm:spPr/>
    </dgm:pt>
    <dgm:pt modelId="{36591505-9FEE-4448-B10B-77943DB41160}" type="pres">
      <dgm:prSet presAssocID="{D8CCA0E2-AD8F-42A6-B620-AFC38BDA1BD6}" presName="upArrow" presStyleLbl="node1" presStyleIdx="1" presStyleCnt="2"/>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151978">
        <dgm:presLayoutVars>
          <dgm:bulletEnabled val="1"/>
        </dgm:presLayoutVars>
      </dgm:prSet>
      <dgm:spPr/>
    </dgm:pt>
  </dgm:ptLst>
  <dgm:cxnLst>
    <dgm:cxn modelId="{DAFE715F-E8AC-4948-B542-C9E9348ADC7F}" srcId="{5654ABC3-0FB7-4C33-A6F8-46536939B73D}" destId="{24CF3317-4BFB-49DB-9849-1530F57659FD}" srcOrd="0" destOrd="0" parTransId="{FE1F5E50-2501-47B9-9AD9-DB1B0D8BC9EE}" sibTransId="{A0F1C9B1-2B46-41D5-B31F-EADCD6455C52}"/>
    <dgm:cxn modelId="{6AFFAC42-B37B-4BD1-BF30-304AD19E0D44}" type="presOf" srcId="{24CF3317-4BFB-49DB-9849-1530F57659FD}" destId="{8D1F255E-5D6E-441A-8C20-905921CAEBDA}" srcOrd="0" destOrd="0" presId="urn:microsoft.com/office/officeart/2005/8/layout/arrow3"/>
    <dgm:cxn modelId="{F0FBDF6F-3C1F-42A1-AF9F-B662E7534C2E}" srcId="{5654ABC3-0FB7-4C33-A6F8-46536939B73D}" destId="{DD8B8916-E5B2-4F4F-87A4-1B896623F6C5}" srcOrd="2" destOrd="0" parTransId="{231F566A-F2A3-4AF1-BFC6-32A2C74EDA89}" sibTransId="{6DEB4BF6-9E1D-49C6-BE67-86FE48FC0B33}"/>
    <dgm:cxn modelId="{DC8E4873-2604-4E0B-9D69-67C7062D6DD5}" type="presOf" srcId="{D8CCA0E2-AD8F-42A6-B620-AFC38BDA1BD6}" destId="{C2F3273D-0ABF-4BD5-8735-E91177D47B75}" srcOrd="0" destOrd="0" presId="urn:microsoft.com/office/officeart/2005/8/layout/arrow3"/>
    <dgm:cxn modelId="{A25D3E88-26D5-4EF3-B6CF-2AAD671EDB4E}" srcId="{5654ABC3-0FB7-4C33-A6F8-46536939B73D}" destId="{D8CCA0E2-AD8F-42A6-B620-AFC38BDA1BD6}" srcOrd="1" destOrd="0" parTransId="{FB0AC81F-A980-4D45-A5FC-6497DCEE51B9}" sibTransId="{A86FEE29-5D5C-4324-AF4A-EA1023432E2F}"/>
    <dgm:cxn modelId="{E62341BF-761E-4CE5-B1C7-9951EECFED51}" type="presOf" srcId="{5654ABC3-0FB7-4C33-A6F8-46536939B73D}" destId="{67F9948B-E00B-48D7-953D-C0720E1F5796}" srcOrd="0" destOrd="0" presId="urn:microsoft.com/office/officeart/2005/8/layout/arrow3"/>
    <dgm:cxn modelId="{55B74428-99B4-4853-B349-D503273A0721}" type="presParOf" srcId="{67F9948B-E00B-48D7-953D-C0720E1F5796}" destId="{DEABD9E1-D69A-47C1-BCE7-EE00F7D1D3AF}" srcOrd="0" destOrd="0" presId="urn:microsoft.com/office/officeart/2005/8/layout/arrow3"/>
    <dgm:cxn modelId="{F4FD441E-97E4-4EDD-8A5D-4379E0494293}" type="presParOf" srcId="{67F9948B-E00B-48D7-953D-C0720E1F5796}" destId="{5D8E0769-1B7D-4DAE-BE74-5FE0CEB0F6BD}" srcOrd="1" destOrd="0" presId="urn:microsoft.com/office/officeart/2005/8/layout/arrow3"/>
    <dgm:cxn modelId="{7BF14B42-AF17-4916-9ED0-59AE8DC1D469}" type="presParOf" srcId="{67F9948B-E00B-48D7-953D-C0720E1F5796}" destId="{8D1F255E-5D6E-441A-8C20-905921CAEBDA}" srcOrd="2" destOrd="0" presId="urn:microsoft.com/office/officeart/2005/8/layout/arrow3"/>
    <dgm:cxn modelId="{42A030EF-EE0C-4478-A98B-34DD31910379}" type="presParOf" srcId="{67F9948B-E00B-48D7-953D-C0720E1F5796}" destId="{36591505-9FEE-4448-B10B-77943DB41160}" srcOrd="3" destOrd="0" presId="urn:microsoft.com/office/officeart/2005/8/layout/arrow3"/>
    <dgm:cxn modelId="{C4DE5279-4E89-461C-84E4-3E6535EF0013}" type="presParOf" srcId="{67F9948B-E00B-48D7-953D-C0720E1F5796}" destId="{C2F3273D-0ABF-4BD5-8735-E91177D47B75}" srcOrd="4" destOrd="0" presId="urn:microsoft.com/office/officeart/2005/8/layout/arrow3"/>
  </dgm:cxnLst>
  <dgm:bg>
    <a:solidFill>
      <a:schemeClr val="bg1"/>
    </a:solidFill>
  </dgm:bg>
  <dgm:whole>
    <a:ln w="9525" cap="flat" cmpd="sng" algn="ctr">
      <a:solidFill>
        <a:schemeClr val="bg2">
          <a:lumMod val="90000"/>
        </a:schemeClr>
      </a:solidFill>
      <a:prstDash val="solid"/>
      <a:round/>
      <a:headEnd type="none" w="med" len="med"/>
      <a:tailEnd type="none" w="med" len="med"/>
    </a:ln>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העברת תוכן ללומדים</a:t>
          </a:r>
        </a:p>
      </dgm:t>
    </dgm:pt>
    <dgm:pt modelId="{FE1F5E50-2501-47B9-9AD9-DB1B0D8BC9EE}" type="parTrans" cxnId="{DAFE715F-E8AC-4948-B542-C9E9348ADC7F}">
      <dgm:prSet/>
      <dgm:spPr/>
      <dgm:t>
        <a:bodyPr/>
        <a:lstStyle/>
        <a:p>
          <a:pPr rtl="1"/>
          <a:endParaRPr lang="he-IL"/>
        </a:p>
      </dgm:t>
    </dgm:pt>
    <dgm:pt modelId="{A0F1C9B1-2B46-41D5-B31F-EADCD6455C52}" type="sibTrans" cxnId="{DAFE715F-E8AC-4948-B542-C9E9348ADC7F}">
      <dgm:prSet/>
      <dgm:spPr/>
      <dgm:t>
        <a:bodyPr/>
        <a:lstStyle/>
        <a:p>
          <a:pPr rtl="1"/>
          <a:endParaRPr lang="he-IL"/>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פיתוח יכולות</a:t>
          </a:r>
        </a:p>
        <a:p>
          <a:pPr rtl="1"/>
          <a:r>
            <a:rPr lang="he-IL" sz="1800" dirty="0">
              <a:latin typeface="David" panose="020E0502060401010101" pitchFamily="34" charset="-79"/>
              <a:cs typeface="David" panose="020E0502060401010101" pitchFamily="34" charset="-79"/>
            </a:rPr>
            <a:t>החשיבה</a:t>
          </a:r>
        </a:p>
      </dgm:t>
    </dgm:pt>
    <dgm:pt modelId="{FB0AC81F-A980-4D45-A5FC-6497DCEE51B9}" type="parTrans" cxnId="{A25D3E88-26D5-4EF3-B6CF-2AAD671EDB4E}">
      <dgm:prSet/>
      <dgm:spPr/>
      <dgm:t>
        <a:bodyPr/>
        <a:lstStyle/>
        <a:p>
          <a:pPr rtl="1"/>
          <a:endParaRPr lang="he-IL"/>
        </a:p>
      </dgm:t>
    </dgm:pt>
    <dgm:pt modelId="{A86FEE29-5D5C-4324-AF4A-EA1023432E2F}" type="sibTrans" cxnId="{A25D3E88-26D5-4EF3-B6CF-2AAD671EDB4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160757">
        <dgm:presLayoutVars>
          <dgm:bulletEnabled val="1"/>
        </dgm:presLayoutVars>
      </dgm:prSet>
      <dgm:spPr/>
    </dgm:pt>
    <dgm:pt modelId="{36591505-9FEE-4448-B10B-77943DB41160}" type="pres">
      <dgm:prSet presAssocID="{D8CCA0E2-AD8F-42A6-B620-AFC38BDA1BD6}" presName="upArrow" presStyleLbl="node1" presStyleIdx="1" presStyleCnt="2"/>
      <dgm:spPr>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229112" custLinFactNeighborY="-12930">
        <dgm:presLayoutVars>
          <dgm:bulletEnabled val="1"/>
        </dgm:presLayoutVars>
      </dgm:prSet>
      <dgm:spPr/>
    </dgm:pt>
  </dgm:ptLst>
  <dgm:cxnLst>
    <dgm:cxn modelId="{DAFE715F-E8AC-4948-B542-C9E9348ADC7F}" srcId="{5654ABC3-0FB7-4C33-A6F8-46536939B73D}" destId="{24CF3317-4BFB-49DB-9849-1530F57659FD}" srcOrd="0" destOrd="0" parTransId="{FE1F5E50-2501-47B9-9AD9-DB1B0D8BC9EE}" sibTransId="{A0F1C9B1-2B46-41D5-B31F-EADCD6455C52}"/>
    <dgm:cxn modelId="{79532786-A7B8-435B-9275-E227AB151D89}" type="presOf" srcId="{5654ABC3-0FB7-4C33-A6F8-46536939B73D}" destId="{67F9948B-E00B-48D7-953D-C0720E1F5796}" srcOrd="0" destOrd="0" presId="urn:microsoft.com/office/officeart/2005/8/layout/arrow3"/>
    <dgm:cxn modelId="{B0933288-7C9C-4219-9397-C9189224A84E}" type="presOf" srcId="{D8CCA0E2-AD8F-42A6-B620-AFC38BDA1BD6}" destId="{C2F3273D-0ABF-4BD5-8735-E91177D47B75}" srcOrd="0" destOrd="0" presId="urn:microsoft.com/office/officeart/2005/8/layout/arrow3"/>
    <dgm:cxn modelId="{A25D3E88-26D5-4EF3-B6CF-2AAD671EDB4E}" srcId="{5654ABC3-0FB7-4C33-A6F8-46536939B73D}" destId="{D8CCA0E2-AD8F-42A6-B620-AFC38BDA1BD6}" srcOrd="1" destOrd="0" parTransId="{FB0AC81F-A980-4D45-A5FC-6497DCEE51B9}" sibTransId="{A86FEE29-5D5C-4324-AF4A-EA1023432E2F}"/>
    <dgm:cxn modelId="{214B8DDF-543C-44AF-91C1-16C97D1AC498}" type="presOf" srcId="{24CF3317-4BFB-49DB-9849-1530F57659FD}" destId="{8D1F255E-5D6E-441A-8C20-905921CAEBDA}" srcOrd="0" destOrd="0" presId="urn:microsoft.com/office/officeart/2005/8/layout/arrow3"/>
    <dgm:cxn modelId="{0159CE9C-C2B7-4267-B4F6-F563B43705B4}" type="presParOf" srcId="{67F9948B-E00B-48D7-953D-C0720E1F5796}" destId="{DEABD9E1-D69A-47C1-BCE7-EE00F7D1D3AF}" srcOrd="0" destOrd="0" presId="urn:microsoft.com/office/officeart/2005/8/layout/arrow3"/>
    <dgm:cxn modelId="{1BC89885-7D80-4461-9D42-5ED88EE18FDA}" type="presParOf" srcId="{67F9948B-E00B-48D7-953D-C0720E1F5796}" destId="{5D8E0769-1B7D-4DAE-BE74-5FE0CEB0F6BD}" srcOrd="1" destOrd="0" presId="urn:microsoft.com/office/officeart/2005/8/layout/arrow3"/>
    <dgm:cxn modelId="{CEC77518-92E6-4147-97A9-DEBC355AD4A8}" type="presParOf" srcId="{67F9948B-E00B-48D7-953D-C0720E1F5796}" destId="{8D1F255E-5D6E-441A-8C20-905921CAEBDA}" srcOrd="2" destOrd="0" presId="urn:microsoft.com/office/officeart/2005/8/layout/arrow3"/>
    <dgm:cxn modelId="{A8C01882-B75E-4E6B-BFE1-1F1922D5DD24}" type="presParOf" srcId="{67F9948B-E00B-48D7-953D-C0720E1F5796}" destId="{36591505-9FEE-4448-B10B-77943DB41160}" srcOrd="3" destOrd="0" presId="urn:microsoft.com/office/officeart/2005/8/layout/arrow3"/>
    <dgm:cxn modelId="{76ABEF14-AD0D-432F-BF25-71C9A38894A8}"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שנת טעינה מקסימלית</a:t>
          </a:r>
        </a:p>
      </dgm:t>
    </dgm:pt>
    <dgm:pt modelId="{FE1F5E50-2501-47B9-9AD9-DB1B0D8BC9EE}" type="parTrans" cxnId="{DAFE715F-E8AC-4948-B542-C9E9348ADC7F}">
      <dgm:prSet/>
      <dgm:spPr/>
      <dgm:t>
        <a:bodyPr/>
        <a:lstStyle/>
        <a:p>
          <a:pPr rtl="1"/>
          <a:endParaRPr lang="he-IL" sz="2000"/>
        </a:p>
      </dgm:t>
    </dgm:pt>
    <dgm:pt modelId="{A0F1C9B1-2B46-41D5-B31F-EADCD6455C52}" type="sibTrans" cxnId="{DAFE715F-E8AC-4948-B542-C9E9348ADC7F}">
      <dgm:prSet/>
      <dgm:spPr/>
      <dgm:t>
        <a:bodyPr/>
        <a:lstStyle/>
        <a:p>
          <a:pPr rtl="1"/>
          <a:endParaRPr lang="he-IL" sz="2000"/>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שנת הפוגה להמשך הקריירה</a:t>
          </a:r>
        </a:p>
      </dgm:t>
    </dgm:pt>
    <dgm:pt modelId="{FB0AC81F-A980-4D45-A5FC-6497DCEE51B9}" type="parTrans" cxnId="{A25D3E88-26D5-4EF3-B6CF-2AAD671EDB4E}">
      <dgm:prSet/>
      <dgm:spPr/>
      <dgm:t>
        <a:bodyPr/>
        <a:lstStyle/>
        <a:p>
          <a:pPr rtl="1"/>
          <a:endParaRPr lang="he-IL" sz="2000"/>
        </a:p>
      </dgm:t>
    </dgm:pt>
    <dgm:pt modelId="{A86FEE29-5D5C-4324-AF4A-EA1023432E2F}" type="sibTrans" cxnId="{A25D3E88-26D5-4EF3-B6CF-2AAD671EDB4E}">
      <dgm:prSet/>
      <dgm:spPr/>
      <dgm:t>
        <a:bodyPr/>
        <a:lstStyle/>
        <a:p>
          <a:pPr rtl="1"/>
          <a:endParaRPr lang="he-IL" sz="2000"/>
        </a:p>
      </dgm:t>
    </dgm:pt>
    <dgm:pt modelId="{DD8B8916-E5B2-4F4F-87A4-1B896623F6C5}">
      <dgm:prSet/>
      <dgm:spPr/>
      <dgm:t>
        <a:bodyPr/>
        <a:lstStyle/>
        <a:p>
          <a:pPr rtl="1"/>
          <a:endParaRPr lang="he-IL" dirty="0"/>
        </a:p>
      </dgm:t>
    </dgm:pt>
    <dgm:pt modelId="{231F566A-F2A3-4AF1-BFC6-32A2C74EDA89}" type="parTrans" cxnId="{F0FBDF6F-3C1F-42A1-AF9F-B662E7534C2E}">
      <dgm:prSet/>
      <dgm:spPr/>
      <dgm:t>
        <a:bodyPr/>
        <a:lstStyle/>
        <a:p>
          <a:pPr rtl="1"/>
          <a:endParaRPr lang="he-IL"/>
        </a:p>
      </dgm:t>
    </dgm:pt>
    <dgm:pt modelId="{6DEB4BF6-9E1D-49C6-BE67-86FE48FC0B33}" type="sibTrans" cxnId="{F0FBDF6F-3C1F-42A1-AF9F-B662E7534C2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179216">
        <dgm:presLayoutVars>
          <dgm:bulletEnabled val="1"/>
        </dgm:presLayoutVars>
      </dgm:prSet>
      <dgm:spPr/>
    </dgm:pt>
    <dgm:pt modelId="{36591505-9FEE-4448-B10B-77943DB41160}" type="pres">
      <dgm:prSet presAssocID="{D8CCA0E2-AD8F-42A6-B620-AFC38BDA1BD6}" presName="upArrow" presStyleLbl="node1" presStyleIdx="1" presStyleCnt="2"/>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151978">
        <dgm:presLayoutVars>
          <dgm:bulletEnabled val="1"/>
        </dgm:presLayoutVars>
      </dgm:prSet>
      <dgm:spPr/>
    </dgm:pt>
  </dgm:ptLst>
  <dgm:cxnLst>
    <dgm:cxn modelId="{CDA9DF12-30C9-4982-87EF-D9ED87E71BAD}" type="presOf" srcId="{5654ABC3-0FB7-4C33-A6F8-46536939B73D}" destId="{67F9948B-E00B-48D7-953D-C0720E1F5796}" srcOrd="0" destOrd="0" presId="urn:microsoft.com/office/officeart/2005/8/layout/arrow3"/>
    <dgm:cxn modelId="{DAFE715F-E8AC-4948-B542-C9E9348ADC7F}" srcId="{5654ABC3-0FB7-4C33-A6F8-46536939B73D}" destId="{24CF3317-4BFB-49DB-9849-1530F57659FD}" srcOrd="0" destOrd="0" parTransId="{FE1F5E50-2501-47B9-9AD9-DB1B0D8BC9EE}" sibTransId="{A0F1C9B1-2B46-41D5-B31F-EADCD6455C52}"/>
    <dgm:cxn modelId="{F0FBDF6F-3C1F-42A1-AF9F-B662E7534C2E}" srcId="{5654ABC3-0FB7-4C33-A6F8-46536939B73D}" destId="{DD8B8916-E5B2-4F4F-87A4-1B896623F6C5}" srcOrd="2" destOrd="0" parTransId="{231F566A-F2A3-4AF1-BFC6-32A2C74EDA89}" sibTransId="{6DEB4BF6-9E1D-49C6-BE67-86FE48FC0B33}"/>
    <dgm:cxn modelId="{02AF5370-5AAB-4C9B-A212-72021889677B}" type="presOf" srcId="{D8CCA0E2-AD8F-42A6-B620-AFC38BDA1BD6}" destId="{C2F3273D-0ABF-4BD5-8735-E91177D47B75}" srcOrd="0" destOrd="0" presId="urn:microsoft.com/office/officeart/2005/8/layout/arrow3"/>
    <dgm:cxn modelId="{A25D3E88-26D5-4EF3-B6CF-2AAD671EDB4E}" srcId="{5654ABC3-0FB7-4C33-A6F8-46536939B73D}" destId="{D8CCA0E2-AD8F-42A6-B620-AFC38BDA1BD6}" srcOrd="1" destOrd="0" parTransId="{FB0AC81F-A980-4D45-A5FC-6497DCEE51B9}" sibTransId="{A86FEE29-5D5C-4324-AF4A-EA1023432E2F}"/>
    <dgm:cxn modelId="{2F1457F9-82B3-4FC7-9082-7399DBA042DE}" type="presOf" srcId="{24CF3317-4BFB-49DB-9849-1530F57659FD}" destId="{8D1F255E-5D6E-441A-8C20-905921CAEBDA}" srcOrd="0" destOrd="0" presId="urn:microsoft.com/office/officeart/2005/8/layout/arrow3"/>
    <dgm:cxn modelId="{867891D3-A4CB-4E84-B1B8-A9BE87E321C4}" type="presParOf" srcId="{67F9948B-E00B-48D7-953D-C0720E1F5796}" destId="{DEABD9E1-D69A-47C1-BCE7-EE00F7D1D3AF}" srcOrd="0" destOrd="0" presId="urn:microsoft.com/office/officeart/2005/8/layout/arrow3"/>
    <dgm:cxn modelId="{810B51F2-493A-419B-9CE2-063D9FB7433F}" type="presParOf" srcId="{67F9948B-E00B-48D7-953D-C0720E1F5796}" destId="{5D8E0769-1B7D-4DAE-BE74-5FE0CEB0F6BD}" srcOrd="1" destOrd="0" presId="urn:microsoft.com/office/officeart/2005/8/layout/arrow3"/>
    <dgm:cxn modelId="{314B07AA-121B-43C8-A6AD-7869D20F5E0B}" type="presParOf" srcId="{67F9948B-E00B-48D7-953D-C0720E1F5796}" destId="{8D1F255E-5D6E-441A-8C20-905921CAEBDA}" srcOrd="2" destOrd="0" presId="urn:microsoft.com/office/officeart/2005/8/layout/arrow3"/>
    <dgm:cxn modelId="{D8BE6D33-CF86-407A-9A1B-D2FA49865FCE}" type="presParOf" srcId="{67F9948B-E00B-48D7-953D-C0720E1F5796}" destId="{36591505-9FEE-4448-B10B-77943DB41160}" srcOrd="3" destOrd="0" presId="urn:microsoft.com/office/officeart/2005/8/layout/arrow3"/>
    <dgm:cxn modelId="{E172C719-7FCC-4604-8C79-19162DBD1C00}"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3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יותר עיוני </a:t>
          </a:r>
          <a:br>
            <a:rPr lang="en-US"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יותר מליאה</a:t>
          </a:r>
          <a:endParaRPr lang="he-IL" sz="1200" dirty="0">
            <a:latin typeface="David" panose="020E0502060401010101" pitchFamily="34" charset="-79"/>
            <a:cs typeface="David" panose="020E0502060401010101" pitchFamily="34" charset="-79"/>
          </a:endParaRPr>
        </a:p>
      </dgm:t>
    </dgm:pt>
    <dgm:pt modelId="{FE1F5E50-2501-47B9-9AD9-DB1B0D8BC9EE}" type="parTrans" cxnId="{DAFE715F-E8AC-4948-B542-C9E9348ADC7F}">
      <dgm:prSet/>
      <dgm:spPr/>
      <dgm:t>
        <a:bodyPr/>
        <a:lstStyle/>
        <a:p>
          <a:pPr rtl="1"/>
          <a:endParaRPr lang="he-IL"/>
        </a:p>
      </dgm:t>
    </dgm:pt>
    <dgm:pt modelId="{A0F1C9B1-2B46-41D5-B31F-EADCD6455C52}" type="sibTrans" cxnId="{DAFE715F-E8AC-4948-B542-C9E9348ADC7F}">
      <dgm:prSet/>
      <dgm:spPr/>
      <dgm:t>
        <a:bodyPr/>
        <a:lstStyle/>
        <a:p>
          <a:pPr rtl="1"/>
          <a:endParaRPr lang="he-IL"/>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יותר מעשי תרגול</a:t>
          </a:r>
          <a:r>
            <a:rPr lang="en-US" sz="1800" dirty="0">
              <a:latin typeface="David" panose="020E0502060401010101" pitchFamily="34" charset="-79"/>
              <a:cs typeface="David" panose="020E0502060401010101" pitchFamily="34" charset="-79"/>
            </a:rPr>
            <a:t>/</a:t>
          </a:r>
          <a:r>
            <a:rPr lang="he-IL" sz="1800" dirty="0">
              <a:latin typeface="David" panose="020E0502060401010101" pitchFamily="34" charset="-79"/>
              <a:cs typeface="David" panose="020E0502060401010101" pitchFamily="34" charset="-79"/>
            </a:rPr>
            <a:t>צוות</a:t>
          </a:r>
          <a:r>
            <a:rPr lang="en-US" sz="1800" dirty="0">
              <a:latin typeface="David" panose="020E0502060401010101" pitchFamily="34" charset="-79"/>
              <a:cs typeface="David" panose="020E0502060401010101" pitchFamily="34" charset="-79"/>
            </a:rPr>
            <a:t>/</a:t>
          </a:r>
          <a:r>
            <a:rPr lang="he-IL" sz="1800" dirty="0">
              <a:latin typeface="David" panose="020E0502060401010101" pitchFamily="34" charset="-79"/>
              <a:cs typeface="David" panose="020E0502060401010101" pitchFamily="34" charset="-79"/>
            </a:rPr>
            <a:t>חוץ</a:t>
          </a:r>
          <a:endParaRPr lang="he-IL" sz="1200" dirty="0">
            <a:latin typeface="David" panose="020E0502060401010101" pitchFamily="34" charset="-79"/>
            <a:cs typeface="David" panose="020E0502060401010101" pitchFamily="34" charset="-79"/>
          </a:endParaRPr>
        </a:p>
      </dgm:t>
    </dgm:pt>
    <dgm:pt modelId="{FB0AC81F-A980-4D45-A5FC-6497DCEE51B9}" type="parTrans" cxnId="{A25D3E88-26D5-4EF3-B6CF-2AAD671EDB4E}">
      <dgm:prSet/>
      <dgm:spPr/>
      <dgm:t>
        <a:bodyPr/>
        <a:lstStyle/>
        <a:p>
          <a:pPr rtl="1"/>
          <a:endParaRPr lang="he-IL"/>
        </a:p>
      </dgm:t>
    </dgm:pt>
    <dgm:pt modelId="{A86FEE29-5D5C-4324-AF4A-EA1023432E2F}" type="sibTrans" cxnId="{A25D3E88-26D5-4EF3-B6CF-2AAD671EDB4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177597" custLinFactNeighborX="32" custLinFactNeighborY="-55">
        <dgm:presLayoutVars>
          <dgm:bulletEnabled val="1"/>
        </dgm:presLayoutVars>
      </dgm:prSet>
      <dgm:spPr/>
    </dgm:pt>
    <dgm:pt modelId="{36591505-9FEE-4448-B10B-77943DB41160}" type="pres">
      <dgm:prSet presAssocID="{D8CCA0E2-AD8F-42A6-B620-AFC38BDA1BD6}" presName="upArrow" presStyleLbl="node1" presStyleIdx="1" presStyleCnt="2"/>
      <dgm:spPr>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193750">
        <dgm:presLayoutVars>
          <dgm:bulletEnabled val="1"/>
        </dgm:presLayoutVars>
      </dgm:prSet>
      <dgm:spPr/>
    </dgm:pt>
  </dgm:ptLst>
  <dgm:cxnLst>
    <dgm:cxn modelId="{DAFE715F-E8AC-4948-B542-C9E9348ADC7F}" srcId="{5654ABC3-0FB7-4C33-A6F8-46536939B73D}" destId="{24CF3317-4BFB-49DB-9849-1530F57659FD}" srcOrd="0" destOrd="0" parTransId="{FE1F5E50-2501-47B9-9AD9-DB1B0D8BC9EE}" sibTransId="{A0F1C9B1-2B46-41D5-B31F-EADCD6455C52}"/>
    <dgm:cxn modelId="{A25D3E88-26D5-4EF3-B6CF-2AAD671EDB4E}" srcId="{5654ABC3-0FB7-4C33-A6F8-46536939B73D}" destId="{D8CCA0E2-AD8F-42A6-B620-AFC38BDA1BD6}" srcOrd="1" destOrd="0" parTransId="{FB0AC81F-A980-4D45-A5FC-6497DCEE51B9}" sibTransId="{A86FEE29-5D5C-4324-AF4A-EA1023432E2F}"/>
    <dgm:cxn modelId="{C0694DA7-E392-41D4-B087-33B415F9FA5E}" type="presOf" srcId="{24CF3317-4BFB-49DB-9849-1530F57659FD}" destId="{8D1F255E-5D6E-441A-8C20-905921CAEBDA}" srcOrd="0" destOrd="0" presId="urn:microsoft.com/office/officeart/2005/8/layout/arrow3"/>
    <dgm:cxn modelId="{BAA03AD8-349E-492F-9466-18F13E330B02}" type="presOf" srcId="{D8CCA0E2-AD8F-42A6-B620-AFC38BDA1BD6}" destId="{C2F3273D-0ABF-4BD5-8735-E91177D47B75}" srcOrd="0" destOrd="0" presId="urn:microsoft.com/office/officeart/2005/8/layout/arrow3"/>
    <dgm:cxn modelId="{31EC05E8-EE72-4BED-A89E-86B97D7A65FB}" type="presOf" srcId="{5654ABC3-0FB7-4C33-A6F8-46536939B73D}" destId="{67F9948B-E00B-48D7-953D-C0720E1F5796}" srcOrd="0" destOrd="0" presId="urn:microsoft.com/office/officeart/2005/8/layout/arrow3"/>
    <dgm:cxn modelId="{085A830D-443C-462F-A208-24F78C330B72}" type="presParOf" srcId="{67F9948B-E00B-48D7-953D-C0720E1F5796}" destId="{DEABD9E1-D69A-47C1-BCE7-EE00F7D1D3AF}" srcOrd="0" destOrd="0" presId="urn:microsoft.com/office/officeart/2005/8/layout/arrow3"/>
    <dgm:cxn modelId="{E3D5F607-26B0-464F-914B-AB824E4E69D2}" type="presParOf" srcId="{67F9948B-E00B-48D7-953D-C0720E1F5796}" destId="{5D8E0769-1B7D-4DAE-BE74-5FE0CEB0F6BD}" srcOrd="1" destOrd="0" presId="urn:microsoft.com/office/officeart/2005/8/layout/arrow3"/>
    <dgm:cxn modelId="{1FBA66F8-D2BA-4CE1-95A8-F1B8ACA362EA}" type="presParOf" srcId="{67F9948B-E00B-48D7-953D-C0720E1F5796}" destId="{8D1F255E-5D6E-441A-8C20-905921CAEBDA}" srcOrd="2" destOrd="0" presId="urn:microsoft.com/office/officeart/2005/8/layout/arrow3"/>
    <dgm:cxn modelId="{7662FBB4-74B3-438B-9981-76A52D127B1E}" type="presParOf" srcId="{67F9948B-E00B-48D7-953D-C0720E1F5796}" destId="{36591505-9FEE-4448-B10B-77943DB41160}" srcOrd="3" destOrd="0" presId="urn:microsoft.com/office/officeart/2005/8/layout/arrow3"/>
    <dgm:cxn modelId="{5F7668D4-705B-43C9-BA98-7432F54DDCB3}"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שילוב בינ"ל (קורס בינלאומי)</a:t>
          </a:r>
        </a:p>
      </dgm:t>
    </dgm:pt>
    <dgm:pt modelId="{FE1F5E50-2501-47B9-9AD9-DB1B0D8BC9EE}" type="parTrans" cxnId="{DAFE715F-E8AC-4948-B542-C9E9348ADC7F}">
      <dgm:prSet/>
      <dgm:spPr/>
      <dgm:t>
        <a:bodyPr/>
        <a:lstStyle/>
        <a:p>
          <a:pPr rtl="1"/>
          <a:endParaRPr lang="he-IL"/>
        </a:p>
      </dgm:t>
    </dgm:pt>
    <dgm:pt modelId="{A0F1C9B1-2B46-41D5-B31F-EADCD6455C52}" type="sibTrans" cxnId="{DAFE715F-E8AC-4948-B542-C9E9348ADC7F}">
      <dgm:prSet/>
      <dgm:spPr/>
      <dgm:t>
        <a:bodyPr/>
        <a:lstStyle/>
        <a:p>
          <a:pPr rtl="1"/>
          <a:endParaRPr lang="he-IL"/>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בינ"ל בנפרד</a:t>
          </a:r>
          <a:r>
            <a:rPr lang="en-US" sz="1800" dirty="0">
              <a:latin typeface="David" panose="020E0502060401010101" pitchFamily="34" charset="-79"/>
              <a:cs typeface="David" panose="020E0502060401010101" pitchFamily="34" charset="-79"/>
            </a:rPr>
            <a:t>/</a:t>
          </a:r>
          <a:r>
            <a:rPr lang="he-IL" sz="1800" dirty="0">
              <a:latin typeface="David" panose="020E0502060401010101" pitchFamily="34" charset="-79"/>
              <a:cs typeface="David" panose="020E0502060401010101" pitchFamily="34" charset="-79"/>
            </a:rPr>
            <a:t> </a:t>
          </a:r>
          <a:br>
            <a:rPr lang="en-US"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תוכן ייחודי </a:t>
          </a:r>
          <a:br>
            <a:rPr lang="en-US"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(קורס ישראלי)</a:t>
          </a:r>
        </a:p>
      </dgm:t>
    </dgm:pt>
    <dgm:pt modelId="{FB0AC81F-A980-4D45-A5FC-6497DCEE51B9}" type="parTrans" cxnId="{A25D3E88-26D5-4EF3-B6CF-2AAD671EDB4E}">
      <dgm:prSet/>
      <dgm:spPr/>
      <dgm:t>
        <a:bodyPr/>
        <a:lstStyle/>
        <a:p>
          <a:pPr rtl="1"/>
          <a:endParaRPr lang="he-IL"/>
        </a:p>
      </dgm:t>
    </dgm:pt>
    <dgm:pt modelId="{A86FEE29-5D5C-4324-AF4A-EA1023432E2F}" type="sibTrans" cxnId="{A25D3E88-26D5-4EF3-B6CF-2AAD671EDB4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191607">
        <dgm:presLayoutVars>
          <dgm:bulletEnabled val="1"/>
        </dgm:presLayoutVars>
      </dgm:prSet>
      <dgm:spPr/>
    </dgm:pt>
    <dgm:pt modelId="{36591505-9FEE-4448-B10B-77943DB41160}" type="pres">
      <dgm:prSet presAssocID="{D8CCA0E2-AD8F-42A6-B620-AFC38BDA1BD6}" presName="upArrow" presStyleLbl="node1" presStyleIdx="1" presStyleCnt="2"/>
      <dgm:spPr>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258258">
        <dgm:presLayoutVars>
          <dgm:bulletEnabled val="1"/>
        </dgm:presLayoutVars>
      </dgm:prSet>
      <dgm:spPr/>
    </dgm:pt>
  </dgm:ptLst>
  <dgm:cxnLst>
    <dgm:cxn modelId="{AD8D9C39-A378-4B0B-92E9-F7B0D5D3F824}" type="presOf" srcId="{24CF3317-4BFB-49DB-9849-1530F57659FD}" destId="{8D1F255E-5D6E-441A-8C20-905921CAEBDA}" srcOrd="0" destOrd="0" presId="urn:microsoft.com/office/officeart/2005/8/layout/arrow3"/>
    <dgm:cxn modelId="{D587BC5B-BA24-4943-95C3-03E2684D04EB}" type="presOf" srcId="{5654ABC3-0FB7-4C33-A6F8-46536939B73D}" destId="{67F9948B-E00B-48D7-953D-C0720E1F5796}" srcOrd="0" destOrd="0" presId="urn:microsoft.com/office/officeart/2005/8/layout/arrow3"/>
    <dgm:cxn modelId="{DAFE715F-E8AC-4948-B542-C9E9348ADC7F}" srcId="{5654ABC3-0FB7-4C33-A6F8-46536939B73D}" destId="{24CF3317-4BFB-49DB-9849-1530F57659FD}" srcOrd="0" destOrd="0" parTransId="{FE1F5E50-2501-47B9-9AD9-DB1B0D8BC9EE}" sibTransId="{A0F1C9B1-2B46-41D5-B31F-EADCD6455C52}"/>
    <dgm:cxn modelId="{A25D3E88-26D5-4EF3-B6CF-2AAD671EDB4E}" srcId="{5654ABC3-0FB7-4C33-A6F8-46536939B73D}" destId="{D8CCA0E2-AD8F-42A6-B620-AFC38BDA1BD6}" srcOrd="1" destOrd="0" parTransId="{FB0AC81F-A980-4D45-A5FC-6497DCEE51B9}" sibTransId="{A86FEE29-5D5C-4324-AF4A-EA1023432E2F}"/>
    <dgm:cxn modelId="{515795D7-608F-42F1-8CE1-DBE8B44ECD92}" type="presOf" srcId="{D8CCA0E2-AD8F-42A6-B620-AFC38BDA1BD6}" destId="{C2F3273D-0ABF-4BD5-8735-E91177D47B75}" srcOrd="0" destOrd="0" presId="urn:microsoft.com/office/officeart/2005/8/layout/arrow3"/>
    <dgm:cxn modelId="{8280485E-1565-4F4E-9365-8ADF4CE9E612}" type="presParOf" srcId="{67F9948B-E00B-48D7-953D-C0720E1F5796}" destId="{DEABD9E1-D69A-47C1-BCE7-EE00F7D1D3AF}" srcOrd="0" destOrd="0" presId="urn:microsoft.com/office/officeart/2005/8/layout/arrow3"/>
    <dgm:cxn modelId="{34D0533B-B11D-4408-8E87-93D25A3CC720}" type="presParOf" srcId="{67F9948B-E00B-48D7-953D-C0720E1F5796}" destId="{5D8E0769-1B7D-4DAE-BE74-5FE0CEB0F6BD}" srcOrd="1" destOrd="0" presId="urn:microsoft.com/office/officeart/2005/8/layout/arrow3"/>
    <dgm:cxn modelId="{098FB035-4591-41F3-9B78-59C7C5186401}" type="presParOf" srcId="{67F9948B-E00B-48D7-953D-C0720E1F5796}" destId="{8D1F255E-5D6E-441A-8C20-905921CAEBDA}" srcOrd="2" destOrd="0" presId="urn:microsoft.com/office/officeart/2005/8/layout/arrow3"/>
    <dgm:cxn modelId="{45AFEDC1-F459-4D1E-9E3F-5F8F0A24B8D0}" type="presParOf" srcId="{67F9948B-E00B-48D7-953D-C0720E1F5796}" destId="{36591505-9FEE-4448-B10B-77943DB41160}" srcOrd="3" destOrd="0" presId="urn:microsoft.com/office/officeart/2005/8/layout/arrow3"/>
    <dgm:cxn modelId="{A9069C44-C1C6-425C-A496-EED3377B3595}"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654ABC3-0FB7-4C33-A6F8-46536939B73D}" type="doc">
      <dgm:prSet loTypeId="urn:microsoft.com/office/officeart/2005/8/layout/arrow3" loCatId="relationship"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pPr rtl="1"/>
          <a:endParaRPr lang="he-IL"/>
        </a:p>
      </dgm:t>
    </dgm:pt>
    <dgm:pt modelId="{24CF3317-4BFB-49DB-9849-1530F57659FD}">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קורס </a:t>
          </a:r>
          <a:br>
            <a:rPr lang="en-US" sz="1800" dirty="0">
              <a:latin typeface="David" panose="020E0502060401010101" pitchFamily="34" charset="-79"/>
              <a:cs typeface="David" panose="020E0502060401010101" pitchFamily="34" charset="-79"/>
            </a:rPr>
          </a:br>
          <a:r>
            <a:rPr lang="he-IL" sz="1800" dirty="0">
              <a:latin typeface="David" panose="020E0502060401010101" pitchFamily="34" charset="-79"/>
              <a:cs typeface="David" panose="020E0502060401010101" pitchFamily="34" charset="-79"/>
            </a:rPr>
            <a:t>באוריינטציה צבאית</a:t>
          </a:r>
        </a:p>
      </dgm:t>
    </dgm:pt>
    <dgm:pt modelId="{FE1F5E50-2501-47B9-9AD9-DB1B0D8BC9EE}" type="parTrans" cxnId="{DAFE715F-E8AC-4948-B542-C9E9348ADC7F}">
      <dgm:prSet/>
      <dgm:spPr/>
      <dgm:t>
        <a:bodyPr/>
        <a:lstStyle/>
        <a:p>
          <a:pPr rtl="1"/>
          <a:endParaRPr lang="he-IL"/>
        </a:p>
      </dgm:t>
    </dgm:pt>
    <dgm:pt modelId="{A0F1C9B1-2B46-41D5-B31F-EADCD6455C52}" type="sibTrans" cxnId="{DAFE715F-E8AC-4948-B542-C9E9348ADC7F}">
      <dgm:prSet/>
      <dgm:spPr/>
      <dgm:t>
        <a:bodyPr/>
        <a:lstStyle/>
        <a:p>
          <a:pPr rtl="1"/>
          <a:endParaRPr lang="he-IL"/>
        </a:p>
      </dgm:t>
    </dgm:pt>
    <dgm:pt modelId="{D8CCA0E2-AD8F-42A6-B620-AFC38BDA1BD6}">
      <dgm:prSet phldrT="[טקסט]"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1"/>
          <a:r>
            <a:rPr lang="he-IL" sz="1800" dirty="0">
              <a:latin typeface="David" panose="020E0502060401010101" pitchFamily="34" charset="-79"/>
              <a:cs typeface="David" panose="020E0502060401010101" pitchFamily="34" charset="-79"/>
            </a:rPr>
            <a:t>קורס </a:t>
          </a:r>
        </a:p>
        <a:p>
          <a:pPr rtl="1"/>
          <a:r>
            <a:rPr lang="he-IL" sz="1800" dirty="0">
              <a:latin typeface="David" panose="020E0502060401010101" pitchFamily="34" charset="-79"/>
              <a:cs typeface="David" panose="020E0502060401010101" pitchFamily="34" charset="-79"/>
            </a:rPr>
            <a:t>באוריינטציה אסטרטגיה רבתית</a:t>
          </a:r>
        </a:p>
      </dgm:t>
    </dgm:pt>
    <dgm:pt modelId="{FB0AC81F-A980-4D45-A5FC-6497DCEE51B9}" type="parTrans" cxnId="{A25D3E88-26D5-4EF3-B6CF-2AAD671EDB4E}">
      <dgm:prSet/>
      <dgm:spPr/>
      <dgm:t>
        <a:bodyPr/>
        <a:lstStyle/>
        <a:p>
          <a:pPr rtl="1"/>
          <a:endParaRPr lang="he-IL"/>
        </a:p>
      </dgm:t>
    </dgm:pt>
    <dgm:pt modelId="{A86FEE29-5D5C-4324-AF4A-EA1023432E2F}" type="sibTrans" cxnId="{A25D3E88-26D5-4EF3-B6CF-2AAD671EDB4E}">
      <dgm:prSet/>
      <dgm:spPr/>
      <dgm:t>
        <a:bodyPr/>
        <a:lstStyle/>
        <a:p>
          <a:pPr rtl="1"/>
          <a:endParaRPr lang="he-IL"/>
        </a:p>
      </dgm:t>
    </dgm:pt>
    <dgm:pt modelId="{67F9948B-E00B-48D7-953D-C0720E1F5796}" type="pres">
      <dgm:prSet presAssocID="{5654ABC3-0FB7-4C33-A6F8-46536939B73D}" presName="compositeShape" presStyleCnt="0">
        <dgm:presLayoutVars>
          <dgm:chMax val="2"/>
          <dgm:dir/>
          <dgm:resizeHandles val="exact"/>
        </dgm:presLayoutVars>
      </dgm:prSet>
      <dgm:spPr/>
    </dgm:pt>
    <dgm:pt modelId="{DEABD9E1-D69A-47C1-BCE7-EE00F7D1D3AF}" type="pres">
      <dgm:prSet presAssocID="{5654ABC3-0FB7-4C33-A6F8-46536939B73D}" presName="divider" presStyleLbl="fgShp" presStyleIdx="0" presStyleCnt="1"/>
      <dgm:spPr>
        <a:solidFill>
          <a:srgbClr val="FF5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8E0769-1B7D-4DAE-BE74-5FE0CEB0F6BD}" type="pres">
      <dgm:prSet presAssocID="{24CF3317-4BFB-49DB-9849-1530F57659FD}" presName="downArrow" presStyleLbl="node1" presStyleIdx="0" presStyleCnt="2"/>
      <dgm:spPr>
        <a:solidFill>
          <a:srgbClr val="FF5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D1F255E-5D6E-441A-8C20-905921CAEBDA}" type="pres">
      <dgm:prSet presAssocID="{24CF3317-4BFB-49DB-9849-1530F57659FD}" presName="downArrowText" presStyleLbl="revTx" presStyleIdx="0" presStyleCnt="2" custScaleX="187629" custLinFactNeighborX="760" custLinFactNeighborY="388">
        <dgm:presLayoutVars>
          <dgm:bulletEnabled val="1"/>
        </dgm:presLayoutVars>
      </dgm:prSet>
      <dgm:spPr/>
    </dgm:pt>
    <dgm:pt modelId="{36591505-9FEE-4448-B10B-77943DB41160}" type="pres">
      <dgm:prSet presAssocID="{D8CCA0E2-AD8F-42A6-B620-AFC38BDA1BD6}" presName="upArrow" presStyleLbl="node1" presStyleIdx="1" presStyleCnt="2"/>
      <dgm:spPr>
        <a:solidFill>
          <a:srgbClr val="FF5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F3273D-0ABF-4BD5-8735-E91177D47B75}" type="pres">
      <dgm:prSet presAssocID="{D8CCA0E2-AD8F-42A6-B620-AFC38BDA1BD6}" presName="upArrowText" presStyleLbl="revTx" presStyleIdx="1" presStyleCnt="2" custScaleX="182408">
        <dgm:presLayoutVars>
          <dgm:bulletEnabled val="1"/>
        </dgm:presLayoutVars>
      </dgm:prSet>
      <dgm:spPr/>
    </dgm:pt>
  </dgm:ptLst>
  <dgm:cxnLst>
    <dgm:cxn modelId="{4C72A53F-BD41-443C-88B0-F2E9F76B61D3}" type="presOf" srcId="{24CF3317-4BFB-49DB-9849-1530F57659FD}" destId="{8D1F255E-5D6E-441A-8C20-905921CAEBDA}" srcOrd="0" destOrd="0" presId="urn:microsoft.com/office/officeart/2005/8/layout/arrow3"/>
    <dgm:cxn modelId="{DAFE715F-E8AC-4948-B542-C9E9348ADC7F}" srcId="{5654ABC3-0FB7-4C33-A6F8-46536939B73D}" destId="{24CF3317-4BFB-49DB-9849-1530F57659FD}" srcOrd="0" destOrd="0" parTransId="{FE1F5E50-2501-47B9-9AD9-DB1B0D8BC9EE}" sibTransId="{A0F1C9B1-2B46-41D5-B31F-EADCD6455C52}"/>
    <dgm:cxn modelId="{57764566-9344-430E-9A3F-C1ECF2D95360}" type="presOf" srcId="{5654ABC3-0FB7-4C33-A6F8-46536939B73D}" destId="{67F9948B-E00B-48D7-953D-C0720E1F5796}" srcOrd="0" destOrd="0" presId="urn:microsoft.com/office/officeart/2005/8/layout/arrow3"/>
    <dgm:cxn modelId="{A25D3E88-26D5-4EF3-B6CF-2AAD671EDB4E}" srcId="{5654ABC3-0FB7-4C33-A6F8-46536939B73D}" destId="{D8CCA0E2-AD8F-42A6-B620-AFC38BDA1BD6}" srcOrd="1" destOrd="0" parTransId="{FB0AC81F-A980-4D45-A5FC-6497DCEE51B9}" sibTransId="{A86FEE29-5D5C-4324-AF4A-EA1023432E2F}"/>
    <dgm:cxn modelId="{8EFC7DB3-3174-49F3-98A3-26A13A9B74D4}" type="presOf" srcId="{D8CCA0E2-AD8F-42A6-B620-AFC38BDA1BD6}" destId="{C2F3273D-0ABF-4BD5-8735-E91177D47B75}" srcOrd="0" destOrd="0" presId="urn:microsoft.com/office/officeart/2005/8/layout/arrow3"/>
    <dgm:cxn modelId="{94521B3A-1907-49C7-8706-0469AA9E054C}" type="presParOf" srcId="{67F9948B-E00B-48D7-953D-C0720E1F5796}" destId="{DEABD9E1-D69A-47C1-BCE7-EE00F7D1D3AF}" srcOrd="0" destOrd="0" presId="urn:microsoft.com/office/officeart/2005/8/layout/arrow3"/>
    <dgm:cxn modelId="{98BB26C5-C893-46B8-B5DC-44857B5907D1}" type="presParOf" srcId="{67F9948B-E00B-48D7-953D-C0720E1F5796}" destId="{5D8E0769-1B7D-4DAE-BE74-5FE0CEB0F6BD}" srcOrd="1" destOrd="0" presId="urn:microsoft.com/office/officeart/2005/8/layout/arrow3"/>
    <dgm:cxn modelId="{6012170A-C54D-49DE-B02C-BF07407D0B66}" type="presParOf" srcId="{67F9948B-E00B-48D7-953D-C0720E1F5796}" destId="{8D1F255E-5D6E-441A-8C20-905921CAEBDA}" srcOrd="2" destOrd="0" presId="urn:microsoft.com/office/officeart/2005/8/layout/arrow3"/>
    <dgm:cxn modelId="{DF26B4C5-79F7-4085-8B37-90DF0F1FB973}" type="presParOf" srcId="{67F9948B-E00B-48D7-953D-C0720E1F5796}" destId="{36591505-9FEE-4448-B10B-77943DB41160}" srcOrd="3" destOrd="0" presId="urn:microsoft.com/office/officeart/2005/8/layout/arrow3"/>
    <dgm:cxn modelId="{F6EC0BDC-78AF-4E9B-BC8F-FACCDAA9E409}" type="presParOf" srcId="{67F9948B-E00B-48D7-953D-C0720E1F5796}" destId="{C2F3273D-0ABF-4BD5-8735-E91177D47B75}" srcOrd="4" destOrd="0" presId="urn:microsoft.com/office/officeart/2005/8/layout/arrow3"/>
  </dgm:cxnLst>
  <dgm:bg>
    <a:solidFill>
      <a:schemeClr val="bg1"/>
    </a:solidFill>
  </dgm:bg>
  <dgm:whole>
    <a:ln>
      <a:solidFill>
        <a:schemeClr val="bg2">
          <a:lumMod val="90000"/>
        </a:schemeClr>
      </a:solidFill>
    </a:ln>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rgbClr val="00B05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rgbClr val="00B05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080119" y="0"/>
          <a:ext cx="1512125"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יותר ולרוחב </a:t>
          </a:r>
          <a:r>
            <a:rPr lang="he-IL" sz="1050" kern="1200" dirty="0">
              <a:latin typeface="David" panose="020E0502060401010101" pitchFamily="34" charset="-79"/>
              <a:cs typeface="David" panose="020E0502060401010101" pitchFamily="34" charset="-79"/>
            </a:rPr>
            <a:t>(</a:t>
          </a:r>
          <a:r>
            <a:rPr lang="he-IL" sz="1200" kern="1200" dirty="0">
              <a:latin typeface="David" panose="020E0502060401010101" pitchFamily="34" charset="-79"/>
              <a:cs typeface="David" panose="020E0502060401010101" pitchFamily="34" charset="-79"/>
            </a:rPr>
            <a:t>העומק הוא הרוחב)</a:t>
          </a:r>
        </a:p>
      </dsp:txBody>
      <dsp:txXfrm>
        <a:off x="1080119" y="0"/>
        <a:ext cx="1512125" cy="1028034"/>
      </dsp:txXfrm>
    </dsp:sp>
    <dsp:sp modelId="{36591505-9FEE-4448-B10B-77943DB41160}">
      <dsp:nvSpPr>
        <dsp:cNvPr id="0" name=""/>
        <dsp:cNvSpPr/>
      </dsp:nvSpPr>
      <dsp:spPr>
        <a:xfrm>
          <a:off x="1543228" y="1346236"/>
          <a:ext cx="798221" cy="979080"/>
        </a:xfrm>
        <a:prstGeom prst="upArrow">
          <a:avLst/>
        </a:prstGeom>
        <a:solidFill>
          <a:srgbClr val="00B05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0" y="1419667"/>
          <a:ext cx="1649657"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פחות ולעומק </a:t>
          </a:r>
          <a:r>
            <a:rPr lang="he-IL" sz="1200" kern="1200" dirty="0">
              <a:latin typeface="David" panose="020E0502060401010101" pitchFamily="34" charset="-79"/>
              <a:cs typeface="David" panose="020E0502060401010101" pitchFamily="34" charset="-79"/>
            </a:rPr>
            <a:t>(הרוחב הוא העומק)</a:t>
          </a:r>
        </a:p>
      </dsp:txBody>
      <dsp:txXfrm>
        <a:off x="0" y="1419667"/>
        <a:ext cx="1649657" cy="10280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rgbClr val="7030A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rgbClr val="7030A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151537" y="0"/>
          <a:ext cx="1368743"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גיבוש צוות בכיר לומד</a:t>
          </a:r>
        </a:p>
      </dsp:txBody>
      <dsp:txXfrm>
        <a:off x="1151537" y="0"/>
        <a:ext cx="1368743" cy="1028034"/>
      </dsp:txXfrm>
    </dsp:sp>
    <dsp:sp modelId="{36591505-9FEE-4448-B10B-77943DB41160}">
      <dsp:nvSpPr>
        <dsp:cNvPr id="0" name=""/>
        <dsp:cNvSpPr/>
      </dsp:nvSpPr>
      <dsp:spPr>
        <a:xfrm>
          <a:off x="1543228" y="1346236"/>
          <a:ext cx="798221" cy="979080"/>
        </a:xfrm>
        <a:prstGeom prst="upArrow">
          <a:avLst/>
        </a:prstGeom>
        <a:solidFill>
          <a:srgbClr val="7030A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150542" y="1286742"/>
          <a:ext cx="1950742"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גיבוש בכיר לומד (איתן)</a:t>
          </a:r>
        </a:p>
      </dsp:txBody>
      <dsp:txXfrm>
        <a:off x="-150542" y="1286742"/>
        <a:ext cx="1950742" cy="10280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chemeClr val="accent5">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chemeClr val="accent5">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152129" y="0"/>
          <a:ext cx="1367559"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המדריך כמפקד וחונך</a:t>
          </a:r>
        </a:p>
      </dsp:txBody>
      <dsp:txXfrm>
        <a:off x="1152129" y="0"/>
        <a:ext cx="1367559" cy="1028034"/>
      </dsp:txXfrm>
    </dsp:sp>
    <dsp:sp modelId="{36591505-9FEE-4448-B10B-77943DB41160}">
      <dsp:nvSpPr>
        <dsp:cNvPr id="0" name=""/>
        <dsp:cNvSpPr/>
      </dsp:nvSpPr>
      <dsp:spPr>
        <a:xfrm>
          <a:off x="1543228" y="1346236"/>
          <a:ext cx="798221" cy="979080"/>
        </a:xfrm>
        <a:prstGeom prst="upArrow">
          <a:avLst/>
        </a:prstGeom>
        <a:solidFill>
          <a:schemeClr val="accent5">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132368" y="1419667"/>
          <a:ext cx="1914394"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המדריך </a:t>
          </a:r>
          <a:br>
            <a:rPr lang="en-US" sz="1800" kern="1200" dirty="0">
              <a:latin typeface="David" panose="020E0502060401010101" pitchFamily="34" charset="-79"/>
              <a:cs typeface="David" panose="020E0502060401010101" pitchFamily="34" charset="-79"/>
            </a:rPr>
          </a:br>
          <a:r>
            <a:rPr lang="he-IL" sz="1800" kern="1200" dirty="0">
              <a:latin typeface="David" panose="020E0502060401010101" pitchFamily="34" charset="-79"/>
              <a:cs typeface="David" panose="020E0502060401010101" pitchFamily="34" charset="-79"/>
            </a:rPr>
            <a:t>כמוביל</a:t>
          </a:r>
          <a:r>
            <a:rPr lang="en-US" sz="1800" kern="1200" dirty="0">
              <a:latin typeface="David" panose="020E0502060401010101" pitchFamily="34" charset="-79"/>
              <a:cs typeface="David" panose="020E0502060401010101" pitchFamily="34" charset="-79"/>
            </a:rPr>
            <a:t>/</a:t>
          </a:r>
          <a:r>
            <a:rPr lang="he-IL" sz="1800" kern="1200" dirty="0">
              <a:latin typeface="David" panose="020E0502060401010101" pitchFamily="34" charset="-79"/>
              <a:cs typeface="David" panose="020E0502060401010101" pitchFamily="34" charset="-79"/>
            </a:rPr>
            <a:t> מתאם </a:t>
          </a:r>
          <a:br>
            <a:rPr lang="en-US" sz="1800" kern="1200" dirty="0">
              <a:latin typeface="David" panose="020E0502060401010101" pitchFamily="34" charset="-79"/>
              <a:cs typeface="David" panose="020E0502060401010101" pitchFamily="34" charset="-79"/>
            </a:rPr>
          </a:br>
          <a:r>
            <a:rPr lang="he-IL" sz="1800" kern="1200" dirty="0">
              <a:latin typeface="David" panose="020E0502060401010101" pitchFamily="34" charset="-79"/>
              <a:cs typeface="David" panose="020E0502060401010101" pitchFamily="34" charset="-79"/>
            </a:rPr>
            <a:t>אשכול לימוד</a:t>
          </a:r>
        </a:p>
      </dsp:txBody>
      <dsp:txXfrm>
        <a:off x="-132368" y="1419667"/>
        <a:ext cx="1914394" cy="102803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rgbClr val="FF505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rgbClr val="FF505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926077" y="3988"/>
          <a:ext cx="1819663"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העברת התוכן </a:t>
          </a:r>
          <a:br>
            <a:rPr lang="en-US" sz="1800" kern="1200" dirty="0">
              <a:latin typeface="David" panose="020E0502060401010101" pitchFamily="34" charset="-79"/>
              <a:cs typeface="David" panose="020E0502060401010101" pitchFamily="34" charset="-79"/>
            </a:rPr>
          </a:br>
          <a:r>
            <a:rPr lang="he-IL" sz="1800" kern="1200" dirty="0">
              <a:latin typeface="David" panose="020E0502060401010101" pitchFamily="34" charset="-79"/>
              <a:cs typeface="David" panose="020E0502060401010101" pitchFamily="34" charset="-79"/>
            </a:rPr>
            <a:t>ע"י </a:t>
          </a:r>
          <a:br>
            <a:rPr lang="en-US" sz="1800" kern="1200" dirty="0">
              <a:latin typeface="David" panose="020E0502060401010101" pitchFamily="34" charset="-79"/>
              <a:cs typeface="David" panose="020E0502060401010101" pitchFamily="34" charset="-79"/>
            </a:rPr>
          </a:br>
          <a:r>
            <a:rPr lang="he-IL" sz="1800" kern="1200" dirty="0">
              <a:latin typeface="David" panose="020E0502060401010101" pitchFamily="34" charset="-79"/>
              <a:cs typeface="David" panose="020E0502060401010101" pitchFamily="34" charset="-79"/>
            </a:rPr>
            <a:t>חניכים</a:t>
          </a:r>
          <a:r>
            <a:rPr lang="en-US" sz="1800" kern="1200" dirty="0">
              <a:latin typeface="David" panose="020E0502060401010101" pitchFamily="34" charset="-79"/>
              <a:cs typeface="David" panose="020E0502060401010101" pitchFamily="34" charset="-79"/>
            </a:rPr>
            <a:t>/</a:t>
          </a:r>
          <a:r>
            <a:rPr lang="he-IL" sz="1800" kern="1200" dirty="0">
              <a:latin typeface="David" panose="020E0502060401010101" pitchFamily="34" charset="-79"/>
              <a:cs typeface="David" panose="020E0502060401010101" pitchFamily="34" charset="-79"/>
            </a:rPr>
            <a:t> מדריכים</a:t>
          </a:r>
        </a:p>
      </dsp:txBody>
      <dsp:txXfrm>
        <a:off x="926077" y="3988"/>
        <a:ext cx="1819663" cy="1028034"/>
      </dsp:txXfrm>
    </dsp:sp>
    <dsp:sp modelId="{36591505-9FEE-4448-B10B-77943DB41160}">
      <dsp:nvSpPr>
        <dsp:cNvPr id="0" name=""/>
        <dsp:cNvSpPr/>
      </dsp:nvSpPr>
      <dsp:spPr>
        <a:xfrm>
          <a:off x="1543228" y="1346236"/>
          <a:ext cx="798221" cy="979080"/>
        </a:xfrm>
        <a:prstGeom prst="upArrow">
          <a:avLst/>
        </a:prstGeom>
        <a:solidFill>
          <a:srgbClr val="FF505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218993" y="1419667"/>
          <a:ext cx="2087644"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העברת התוכן </a:t>
          </a:r>
          <a:br>
            <a:rPr lang="en-US" sz="1800" kern="1200" dirty="0">
              <a:latin typeface="David" panose="020E0502060401010101" pitchFamily="34" charset="-79"/>
              <a:cs typeface="David" panose="020E0502060401010101" pitchFamily="34" charset="-79"/>
            </a:rPr>
          </a:br>
          <a:r>
            <a:rPr lang="he-IL" sz="1800" kern="1200" dirty="0">
              <a:latin typeface="David" panose="020E0502060401010101" pitchFamily="34" charset="-79"/>
              <a:cs typeface="David" panose="020E0502060401010101" pitchFamily="34" charset="-79"/>
            </a:rPr>
            <a:t>ע"י </a:t>
          </a:r>
          <a:br>
            <a:rPr lang="en-US" sz="1800" kern="1200" dirty="0">
              <a:latin typeface="David" panose="020E0502060401010101" pitchFamily="34" charset="-79"/>
              <a:cs typeface="David" panose="020E0502060401010101" pitchFamily="34" charset="-79"/>
            </a:rPr>
          </a:br>
          <a:r>
            <a:rPr lang="he-IL" sz="1800" kern="1200" dirty="0">
              <a:latin typeface="David" panose="020E0502060401010101" pitchFamily="34" charset="-79"/>
              <a:cs typeface="David" panose="020E0502060401010101" pitchFamily="34" charset="-79"/>
            </a:rPr>
            <a:t>מרצים</a:t>
          </a:r>
          <a:r>
            <a:rPr lang="en-US" sz="1800" kern="1200" dirty="0">
              <a:latin typeface="David" panose="020E0502060401010101" pitchFamily="34" charset="-79"/>
              <a:cs typeface="David" panose="020E0502060401010101" pitchFamily="34" charset="-79"/>
            </a:rPr>
            <a:t>/</a:t>
          </a:r>
          <a:r>
            <a:rPr lang="he-IL" sz="1800" kern="1200" dirty="0">
              <a:latin typeface="David" panose="020E0502060401010101" pitchFamily="34" charset="-79"/>
              <a:cs typeface="David" panose="020E0502060401010101" pitchFamily="34" charset="-79"/>
            </a:rPr>
            <a:t>מומחים</a:t>
          </a:r>
        </a:p>
      </dsp:txBody>
      <dsp:txXfrm>
        <a:off x="-218993" y="1419667"/>
        <a:ext cx="2087644" cy="1028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chemeClr val="accent2">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chemeClr val="accent2">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410191" y="0"/>
          <a:ext cx="851436"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יציבות התוכן</a:t>
          </a:r>
        </a:p>
      </dsp:txBody>
      <dsp:txXfrm>
        <a:off x="1410191" y="0"/>
        <a:ext cx="851436" cy="1028034"/>
      </dsp:txXfrm>
    </dsp:sp>
    <dsp:sp modelId="{36591505-9FEE-4448-B10B-77943DB41160}">
      <dsp:nvSpPr>
        <dsp:cNvPr id="0" name=""/>
        <dsp:cNvSpPr/>
      </dsp:nvSpPr>
      <dsp:spPr>
        <a:xfrm>
          <a:off x="1543228" y="1346236"/>
          <a:ext cx="798221" cy="979080"/>
        </a:xfrm>
        <a:prstGeom prst="upArrow">
          <a:avLst/>
        </a:prstGeom>
        <a:solidFill>
          <a:schemeClr val="accent2">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232199" y="1419667"/>
          <a:ext cx="1185258"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רלוונטיות והשתנות התוכן</a:t>
          </a:r>
        </a:p>
      </dsp:txBody>
      <dsp:txXfrm>
        <a:off x="232199" y="1419667"/>
        <a:ext cx="1185258" cy="1028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chemeClr val="accent5">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chemeClr val="accent5">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152129" y="0"/>
          <a:ext cx="1367559"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תוכן אקדמי</a:t>
          </a:r>
        </a:p>
      </dsp:txBody>
      <dsp:txXfrm>
        <a:off x="1152129" y="0"/>
        <a:ext cx="1367559" cy="1028034"/>
      </dsp:txXfrm>
    </dsp:sp>
    <dsp:sp modelId="{36591505-9FEE-4448-B10B-77943DB41160}">
      <dsp:nvSpPr>
        <dsp:cNvPr id="0" name=""/>
        <dsp:cNvSpPr/>
      </dsp:nvSpPr>
      <dsp:spPr>
        <a:xfrm>
          <a:off x="1543228" y="1346236"/>
          <a:ext cx="798221" cy="979080"/>
        </a:xfrm>
        <a:prstGeom prst="upArrow">
          <a:avLst/>
        </a:prstGeom>
        <a:solidFill>
          <a:schemeClr val="accent5">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132368" y="1419667"/>
          <a:ext cx="1914394"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תוכן </a:t>
          </a:r>
          <a:br>
            <a:rPr lang="en-US" sz="1800" kern="1200" dirty="0">
              <a:latin typeface="David" panose="020E0502060401010101" pitchFamily="34" charset="-79"/>
              <a:cs typeface="David" panose="020E0502060401010101" pitchFamily="34" charset="-79"/>
            </a:rPr>
          </a:br>
          <a:r>
            <a:rPr lang="he-IL" sz="1800" kern="1200" dirty="0">
              <a:latin typeface="David" panose="020E0502060401010101" pitchFamily="34" charset="-79"/>
              <a:cs typeface="David" panose="020E0502060401010101" pitchFamily="34" charset="-79"/>
            </a:rPr>
            <a:t>חוץ אקדמי</a:t>
          </a:r>
        </a:p>
      </dsp:txBody>
      <dsp:txXfrm>
        <a:off x="-132368" y="1419667"/>
        <a:ext cx="1914394" cy="1028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chemeClr val="accent1">
            <a:tint val="60000"/>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chemeClr val="accen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956746" y="0"/>
          <a:ext cx="1758326"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למידה עצמית 'מסע אישי' ובחירה לחניך</a:t>
          </a:r>
        </a:p>
      </dsp:txBody>
      <dsp:txXfrm>
        <a:off x="956746" y="0"/>
        <a:ext cx="1758326" cy="1028034"/>
      </dsp:txXfrm>
    </dsp:sp>
    <dsp:sp modelId="{36591505-9FEE-4448-B10B-77943DB41160}">
      <dsp:nvSpPr>
        <dsp:cNvPr id="0" name=""/>
        <dsp:cNvSpPr/>
      </dsp:nvSpPr>
      <dsp:spPr>
        <a:xfrm>
          <a:off x="1543228" y="1346236"/>
          <a:ext cx="798221" cy="979080"/>
        </a:xfrm>
        <a:prstGeom prst="upArrow">
          <a:avLst/>
        </a:prstGeom>
        <a:solidFill>
          <a:schemeClr val="accen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177830" y="1419667"/>
          <a:ext cx="1293995"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למידה מובנית חובה </a:t>
          </a:r>
        </a:p>
      </dsp:txBody>
      <dsp:txXfrm>
        <a:off x="177830" y="1419667"/>
        <a:ext cx="1293995" cy="10280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rgbClr val="7030A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rgbClr val="7030A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151537" y="0"/>
          <a:ext cx="1368743"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העברת תוכן ללומדים</a:t>
          </a:r>
        </a:p>
      </dsp:txBody>
      <dsp:txXfrm>
        <a:off x="1151537" y="0"/>
        <a:ext cx="1368743" cy="1028034"/>
      </dsp:txXfrm>
    </dsp:sp>
    <dsp:sp modelId="{36591505-9FEE-4448-B10B-77943DB41160}">
      <dsp:nvSpPr>
        <dsp:cNvPr id="0" name=""/>
        <dsp:cNvSpPr/>
      </dsp:nvSpPr>
      <dsp:spPr>
        <a:xfrm>
          <a:off x="1543228" y="1346236"/>
          <a:ext cx="798221" cy="979080"/>
        </a:xfrm>
        <a:prstGeom prst="upArrow">
          <a:avLst/>
        </a:prstGeom>
        <a:solidFill>
          <a:srgbClr val="7030A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150542" y="1286742"/>
          <a:ext cx="1950742"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פיתוח יכולות</a:t>
          </a:r>
        </a:p>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החשיבה</a:t>
          </a:r>
        </a:p>
      </dsp:txBody>
      <dsp:txXfrm>
        <a:off x="-150542" y="1286742"/>
        <a:ext cx="1950742" cy="10280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chemeClr val="accent1">
            <a:tint val="60000"/>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chemeClr val="accen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072954" y="0"/>
          <a:ext cx="1525909"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שנת טעינה מקסימלית</a:t>
          </a:r>
        </a:p>
      </dsp:txBody>
      <dsp:txXfrm>
        <a:off x="1072954" y="0"/>
        <a:ext cx="1525909" cy="1028034"/>
      </dsp:txXfrm>
    </dsp:sp>
    <dsp:sp modelId="{36591505-9FEE-4448-B10B-77943DB41160}">
      <dsp:nvSpPr>
        <dsp:cNvPr id="0" name=""/>
        <dsp:cNvSpPr/>
      </dsp:nvSpPr>
      <dsp:spPr>
        <a:xfrm>
          <a:off x="1543228" y="1346236"/>
          <a:ext cx="798221" cy="979080"/>
        </a:xfrm>
        <a:prstGeom prst="upArrow">
          <a:avLst/>
        </a:prstGeom>
        <a:solidFill>
          <a:schemeClr val="accen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177830" y="1419667"/>
          <a:ext cx="1293995"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שנת הפוגה להמשך הקריירה</a:t>
          </a:r>
        </a:p>
      </dsp:txBody>
      <dsp:txXfrm>
        <a:off x="177830" y="1419667"/>
        <a:ext cx="1293995" cy="10280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rgbClr val="00B05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rgbClr val="00B05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080119" y="0"/>
          <a:ext cx="1512125"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יותר עיוני </a:t>
          </a:r>
          <a:br>
            <a:rPr lang="en-US" sz="1800" kern="1200" dirty="0">
              <a:latin typeface="David" panose="020E0502060401010101" pitchFamily="34" charset="-79"/>
              <a:cs typeface="David" panose="020E0502060401010101" pitchFamily="34" charset="-79"/>
            </a:rPr>
          </a:br>
          <a:r>
            <a:rPr lang="he-IL" sz="1800" kern="1200" dirty="0">
              <a:latin typeface="David" panose="020E0502060401010101" pitchFamily="34" charset="-79"/>
              <a:cs typeface="David" panose="020E0502060401010101" pitchFamily="34" charset="-79"/>
            </a:rPr>
            <a:t>יותר מליאה</a:t>
          </a:r>
          <a:endParaRPr lang="he-IL" sz="1200" kern="1200" dirty="0">
            <a:latin typeface="David" panose="020E0502060401010101" pitchFamily="34" charset="-79"/>
            <a:cs typeface="David" panose="020E0502060401010101" pitchFamily="34" charset="-79"/>
          </a:endParaRPr>
        </a:p>
      </dsp:txBody>
      <dsp:txXfrm>
        <a:off x="1080119" y="0"/>
        <a:ext cx="1512125" cy="1028034"/>
      </dsp:txXfrm>
    </dsp:sp>
    <dsp:sp modelId="{36591505-9FEE-4448-B10B-77943DB41160}">
      <dsp:nvSpPr>
        <dsp:cNvPr id="0" name=""/>
        <dsp:cNvSpPr/>
      </dsp:nvSpPr>
      <dsp:spPr>
        <a:xfrm>
          <a:off x="1543228" y="1346236"/>
          <a:ext cx="798221" cy="979080"/>
        </a:xfrm>
        <a:prstGeom prst="upArrow">
          <a:avLst/>
        </a:prstGeom>
        <a:solidFill>
          <a:srgbClr val="00B05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0" y="1419667"/>
          <a:ext cx="1649657"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יותר מעשי תרגול</a:t>
          </a:r>
          <a:r>
            <a:rPr lang="en-US" sz="1800" kern="1200" dirty="0">
              <a:latin typeface="David" panose="020E0502060401010101" pitchFamily="34" charset="-79"/>
              <a:cs typeface="David" panose="020E0502060401010101" pitchFamily="34" charset="-79"/>
            </a:rPr>
            <a:t>/</a:t>
          </a:r>
          <a:r>
            <a:rPr lang="he-IL" sz="1800" kern="1200" dirty="0">
              <a:latin typeface="David" panose="020E0502060401010101" pitchFamily="34" charset="-79"/>
              <a:cs typeface="David" panose="020E0502060401010101" pitchFamily="34" charset="-79"/>
            </a:rPr>
            <a:t>צוות</a:t>
          </a:r>
          <a:r>
            <a:rPr lang="en-US" sz="1800" kern="1200" dirty="0">
              <a:latin typeface="David" panose="020E0502060401010101" pitchFamily="34" charset="-79"/>
              <a:cs typeface="David" panose="020E0502060401010101" pitchFamily="34" charset="-79"/>
            </a:rPr>
            <a:t>/</a:t>
          </a:r>
          <a:r>
            <a:rPr lang="he-IL" sz="1800" kern="1200" dirty="0">
              <a:latin typeface="David" panose="020E0502060401010101" pitchFamily="34" charset="-79"/>
              <a:cs typeface="David" panose="020E0502060401010101" pitchFamily="34" charset="-79"/>
            </a:rPr>
            <a:t>חוץ</a:t>
          </a:r>
          <a:endParaRPr lang="he-IL" sz="1200" kern="1200" dirty="0">
            <a:latin typeface="David" panose="020E0502060401010101" pitchFamily="34" charset="-79"/>
            <a:cs typeface="David" panose="020E0502060401010101" pitchFamily="34" charset="-79"/>
          </a:endParaRPr>
        </a:p>
      </dsp:txBody>
      <dsp:txXfrm>
        <a:off x="0" y="1419667"/>
        <a:ext cx="1649657" cy="10280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chemeClr val="accent2">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chemeClr val="accent2">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020203" y="0"/>
          <a:ext cx="1631411"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שילוב בינ"ל (קורס בינלאומי)</a:t>
          </a:r>
        </a:p>
      </dsp:txBody>
      <dsp:txXfrm>
        <a:off x="1020203" y="0"/>
        <a:ext cx="1631411" cy="1028034"/>
      </dsp:txXfrm>
    </dsp:sp>
    <dsp:sp modelId="{36591505-9FEE-4448-B10B-77943DB41160}">
      <dsp:nvSpPr>
        <dsp:cNvPr id="0" name=""/>
        <dsp:cNvSpPr/>
      </dsp:nvSpPr>
      <dsp:spPr>
        <a:xfrm>
          <a:off x="1543228" y="1346236"/>
          <a:ext cx="798221" cy="979080"/>
        </a:xfrm>
        <a:prstGeom prst="upArrow">
          <a:avLst/>
        </a:prstGeom>
        <a:solidFill>
          <a:schemeClr val="accent2">
            <a:lumMod val="60000"/>
            <a:lumOff val="4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274622" y="1419667"/>
          <a:ext cx="2198901"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בינ"ל בנפרד</a:t>
          </a:r>
          <a:r>
            <a:rPr lang="en-US" sz="1800" kern="1200" dirty="0">
              <a:latin typeface="David" panose="020E0502060401010101" pitchFamily="34" charset="-79"/>
              <a:cs typeface="David" panose="020E0502060401010101" pitchFamily="34" charset="-79"/>
            </a:rPr>
            <a:t>/</a:t>
          </a:r>
          <a:r>
            <a:rPr lang="he-IL" sz="1800" kern="1200" dirty="0">
              <a:latin typeface="David" panose="020E0502060401010101" pitchFamily="34" charset="-79"/>
              <a:cs typeface="David" panose="020E0502060401010101" pitchFamily="34" charset="-79"/>
            </a:rPr>
            <a:t> </a:t>
          </a:r>
          <a:br>
            <a:rPr lang="en-US" sz="1800" kern="1200" dirty="0">
              <a:latin typeface="David" panose="020E0502060401010101" pitchFamily="34" charset="-79"/>
              <a:cs typeface="David" panose="020E0502060401010101" pitchFamily="34" charset="-79"/>
            </a:rPr>
          </a:br>
          <a:r>
            <a:rPr lang="he-IL" sz="1800" kern="1200" dirty="0">
              <a:latin typeface="David" panose="020E0502060401010101" pitchFamily="34" charset="-79"/>
              <a:cs typeface="David" panose="020E0502060401010101" pitchFamily="34" charset="-79"/>
            </a:rPr>
            <a:t>תוכן ייחודי </a:t>
          </a:r>
          <a:br>
            <a:rPr lang="en-US" sz="1800" kern="1200" dirty="0">
              <a:latin typeface="David" panose="020E0502060401010101" pitchFamily="34" charset="-79"/>
              <a:cs typeface="David" panose="020E0502060401010101" pitchFamily="34" charset="-79"/>
            </a:rPr>
          </a:br>
          <a:r>
            <a:rPr lang="he-IL" sz="1800" kern="1200" dirty="0">
              <a:latin typeface="David" panose="020E0502060401010101" pitchFamily="34" charset="-79"/>
              <a:cs typeface="David" panose="020E0502060401010101" pitchFamily="34" charset="-79"/>
            </a:rPr>
            <a:t>(קורס ישראלי)</a:t>
          </a:r>
        </a:p>
      </dsp:txBody>
      <dsp:txXfrm>
        <a:off x="-274622" y="1419667"/>
        <a:ext cx="2198901" cy="10280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BD9E1-D69A-47C1-BCE7-EE00F7D1D3AF}">
      <dsp:nvSpPr>
        <dsp:cNvPr id="0" name=""/>
        <dsp:cNvSpPr/>
      </dsp:nvSpPr>
      <dsp:spPr>
        <a:xfrm rot="21300000">
          <a:off x="8165" y="1072438"/>
          <a:ext cx="2644407" cy="302824"/>
        </a:xfrm>
        <a:prstGeom prst="mathMinus">
          <a:avLst/>
        </a:prstGeom>
        <a:solidFill>
          <a:srgbClr val="FF505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D8E0769-1B7D-4DAE-BE74-5FE0CEB0F6BD}">
      <dsp:nvSpPr>
        <dsp:cNvPr id="0" name=""/>
        <dsp:cNvSpPr/>
      </dsp:nvSpPr>
      <dsp:spPr>
        <a:xfrm>
          <a:off x="319288" y="122385"/>
          <a:ext cx="798221" cy="979080"/>
        </a:xfrm>
        <a:prstGeom prst="downArrow">
          <a:avLst/>
        </a:prstGeom>
        <a:solidFill>
          <a:srgbClr val="FF505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8D1F255E-5D6E-441A-8C20-905921CAEBDA}">
      <dsp:nvSpPr>
        <dsp:cNvPr id="0" name=""/>
        <dsp:cNvSpPr/>
      </dsp:nvSpPr>
      <dsp:spPr>
        <a:xfrm>
          <a:off x="1043609" y="3988"/>
          <a:ext cx="1597541"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קורס </a:t>
          </a:r>
          <a:br>
            <a:rPr lang="en-US" sz="1800" kern="1200" dirty="0">
              <a:latin typeface="David" panose="020E0502060401010101" pitchFamily="34" charset="-79"/>
              <a:cs typeface="David" panose="020E0502060401010101" pitchFamily="34" charset="-79"/>
            </a:rPr>
          </a:br>
          <a:r>
            <a:rPr lang="he-IL" sz="1800" kern="1200" dirty="0">
              <a:latin typeface="David" panose="020E0502060401010101" pitchFamily="34" charset="-79"/>
              <a:cs typeface="David" panose="020E0502060401010101" pitchFamily="34" charset="-79"/>
            </a:rPr>
            <a:t>באוריינטציה צבאית</a:t>
          </a:r>
        </a:p>
      </dsp:txBody>
      <dsp:txXfrm>
        <a:off x="1043609" y="3988"/>
        <a:ext cx="1597541" cy="1028034"/>
      </dsp:txXfrm>
    </dsp:sp>
    <dsp:sp modelId="{36591505-9FEE-4448-B10B-77943DB41160}">
      <dsp:nvSpPr>
        <dsp:cNvPr id="0" name=""/>
        <dsp:cNvSpPr/>
      </dsp:nvSpPr>
      <dsp:spPr>
        <a:xfrm>
          <a:off x="1543228" y="1346236"/>
          <a:ext cx="798221" cy="979080"/>
        </a:xfrm>
        <a:prstGeom prst="upArrow">
          <a:avLst/>
        </a:prstGeom>
        <a:solidFill>
          <a:srgbClr val="FF505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C2F3273D-0ABF-4BD5-8735-E91177D47B75}">
      <dsp:nvSpPr>
        <dsp:cNvPr id="0" name=""/>
        <dsp:cNvSpPr/>
      </dsp:nvSpPr>
      <dsp:spPr>
        <a:xfrm>
          <a:off x="48284" y="1419667"/>
          <a:ext cx="1553087" cy="1028034"/>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קורס </a:t>
          </a:r>
        </a:p>
        <a:p>
          <a:pPr marL="0" lvl="0" indent="0" algn="ctr" defTabSz="800100" rtl="1">
            <a:lnSpc>
              <a:spcPct val="90000"/>
            </a:lnSpc>
            <a:spcBef>
              <a:spcPct val="0"/>
            </a:spcBef>
            <a:spcAft>
              <a:spcPct val="35000"/>
            </a:spcAft>
            <a:buNone/>
          </a:pPr>
          <a:r>
            <a:rPr lang="he-IL" sz="1800" kern="1200" dirty="0">
              <a:latin typeface="David" panose="020E0502060401010101" pitchFamily="34" charset="-79"/>
              <a:cs typeface="David" panose="020E0502060401010101" pitchFamily="34" charset="-79"/>
            </a:rPr>
            <a:t>באוריינטציה אסטרטגיה רבתית</a:t>
          </a:r>
        </a:p>
      </dsp:txBody>
      <dsp:txXfrm>
        <a:off x="48284" y="1419667"/>
        <a:ext cx="1553087" cy="1028034"/>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888"/>
          </a:xfrm>
          <a:prstGeom prst="rect">
            <a:avLst/>
          </a:prstGeom>
        </p:spPr>
        <p:txBody>
          <a:bodyPr vert="horz" lIns="91107" tIns="45554" rIns="91107" bIns="45554" rtlCol="0"/>
          <a:lstStyle>
            <a:lvl1pPr algn="r">
              <a:defRPr sz="1200"/>
            </a:lvl1pPr>
          </a:lstStyle>
          <a:p>
            <a:endParaRPr lang="he-IL"/>
          </a:p>
        </p:txBody>
      </p:sp>
      <p:sp>
        <p:nvSpPr>
          <p:cNvPr id="3" name="Date Placeholder 2"/>
          <p:cNvSpPr>
            <a:spLocks noGrp="1"/>
          </p:cNvSpPr>
          <p:nvPr>
            <p:ph type="dt" sz="quarter" idx="1"/>
          </p:nvPr>
        </p:nvSpPr>
        <p:spPr>
          <a:xfrm>
            <a:off x="3850444" y="0"/>
            <a:ext cx="2945659" cy="496888"/>
          </a:xfrm>
          <a:prstGeom prst="rect">
            <a:avLst/>
          </a:prstGeom>
        </p:spPr>
        <p:txBody>
          <a:bodyPr vert="horz" lIns="91107" tIns="45554" rIns="91107" bIns="45554" rtlCol="0"/>
          <a:lstStyle>
            <a:lvl1pPr algn="l">
              <a:defRPr sz="1200"/>
            </a:lvl1pPr>
          </a:lstStyle>
          <a:p>
            <a:fld id="{CECB23BA-7F34-4B5C-BAE4-A0992124BE1B}" type="datetimeFigureOut">
              <a:rPr lang="he-IL" smtClean="0"/>
              <a:pPr/>
              <a:t>ט'/סיון/תשע"ז</a:t>
            </a:fld>
            <a:endParaRPr lang="he-IL"/>
          </a:p>
        </p:txBody>
      </p:sp>
      <p:sp>
        <p:nvSpPr>
          <p:cNvPr id="4" name="Footer Placeholder 3"/>
          <p:cNvSpPr>
            <a:spLocks noGrp="1"/>
          </p:cNvSpPr>
          <p:nvPr>
            <p:ph type="ftr" sz="quarter" idx="2"/>
          </p:nvPr>
        </p:nvSpPr>
        <p:spPr>
          <a:xfrm>
            <a:off x="1" y="9429751"/>
            <a:ext cx="2945659" cy="496888"/>
          </a:xfrm>
          <a:prstGeom prst="rect">
            <a:avLst/>
          </a:prstGeom>
        </p:spPr>
        <p:txBody>
          <a:bodyPr vert="horz" lIns="91107" tIns="45554" rIns="91107" bIns="45554" rtlCol="0" anchor="b"/>
          <a:lstStyle>
            <a:lvl1pPr algn="r">
              <a:defRPr sz="1200"/>
            </a:lvl1pPr>
          </a:lstStyle>
          <a:p>
            <a:endParaRPr lang="he-IL"/>
          </a:p>
        </p:txBody>
      </p:sp>
      <p:sp>
        <p:nvSpPr>
          <p:cNvPr id="5" name="Slide Number Placeholder 4"/>
          <p:cNvSpPr>
            <a:spLocks noGrp="1"/>
          </p:cNvSpPr>
          <p:nvPr>
            <p:ph type="sldNum" sz="quarter" idx="3"/>
          </p:nvPr>
        </p:nvSpPr>
        <p:spPr>
          <a:xfrm>
            <a:off x="3850444" y="9429751"/>
            <a:ext cx="2945659" cy="496888"/>
          </a:xfrm>
          <a:prstGeom prst="rect">
            <a:avLst/>
          </a:prstGeom>
        </p:spPr>
        <p:txBody>
          <a:bodyPr vert="horz" lIns="91107" tIns="45554" rIns="91107" bIns="45554" rtlCol="0" anchor="b"/>
          <a:lstStyle>
            <a:lvl1pPr algn="l">
              <a:defRPr sz="1200"/>
            </a:lvl1pPr>
          </a:lstStyle>
          <a:p>
            <a:fld id="{C933272C-A75D-4FF3-81DE-9BFC2F4B696E}" type="slidenum">
              <a:rPr lang="he-IL" smtClean="0"/>
              <a:pPr/>
              <a:t>‹#›</a:t>
            </a:fld>
            <a:endParaRPr lang="he-IL"/>
          </a:p>
        </p:txBody>
      </p:sp>
    </p:spTree>
    <p:extLst>
      <p:ext uri="{BB962C8B-B14F-4D97-AF65-F5344CB8AC3E}">
        <p14:creationId xmlns:p14="http://schemas.microsoft.com/office/powerpoint/2010/main" val="673765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1598" y="2"/>
            <a:ext cx="2946078" cy="498145"/>
          </a:xfrm>
          <a:prstGeom prst="rect">
            <a:avLst/>
          </a:prstGeom>
        </p:spPr>
        <p:txBody>
          <a:bodyPr vert="horz" lIns="90688" tIns="45345" rIns="90688" bIns="45345" rtlCol="1"/>
          <a:lstStyle>
            <a:lvl1pPr algn="r">
              <a:defRPr sz="1200"/>
            </a:lvl1pPr>
          </a:lstStyle>
          <a:p>
            <a:endParaRPr lang="he-IL"/>
          </a:p>
        </p:txBody>
      </p:sp>
      <p:sp>
        <p:nvSpPr>
          <p:cNvPr id="3" name="מציין מיקום של תאריך 2"/>
          <p:cNvSpPr>
            <a:spLocks noGrp="1"/>
          </p:cNvSpPr>
          <p:nvPr>
            <p:ph type="dt" idx="1"/>
          </p:nvPr>
        </p:nvSpPr>
        <p:spPr>
          <a:xfrm>
            <a:off x="1574" y="2"/>
            <a:ext cx="2946078" cy="498145"/>
          </a:xfrm>
          <a:prstGeom prst="rect">
            <a:avLst/>
          </a:prstGeom>
        </p:spPr>
        <p:txBody>
          <a:bodyPr vert="horz" lIns="90688" tIns="45345" rIns="90688" bIns="45345" rtlCol="1"/>
          <a:lstStyle>
            <a:lvl1pPr algn="l">
              <a:defRPr sz="1200"/>
            </a:lvl1pPr>
          </a:lstStyle>
          <a:p>
            <a:fld id="{C0C6746B-4367-48D5-A72A-2D079182C42A}" type="datetimeFigureOut">
              <a:rPr lang="he-IL" smtClean="0"/>
              <a:pPr/>
              <a:t>ט'/סיון/תשע"ז</a:t>
            </a:fld>
            <a:endParaRPr lang="he-IL"/>
          </a:p>
        </p:txBody>
      </p:sp>
      <p:sp>
        <p:nvSpPr>
          <p:cNvPr id="4" name="מציין מיקום של תמונת שקופית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0688" tIns="45345" rIns="90688" bIns="45345" rtlCol="1" anchor="ctr"/>
          <a:lstStyle/>
          <a:p>
            <a:endParaRPr lang="he-IL"/>
          </a:p>
        </p:txBody>
      </p:sp>
      <p:sp>
        <p:nvSpPr>
          <p:cNvPr id="5" name="מציין מיקום של הערות 4"/>
          <p:cNvSpPr>
            <a:spLocks noGrp="1"/>
          </p:cNvSpPr>
          <p:nvPr>
            <p:ph type="body" sz="quarter" idx="3"/>
          </p:nvPr>
        </p:nvSpPr>
        <p:spPr>
          <a:xfrm>
            <a:off x="679139" y="4776516"/>
            <a:ext cx="5439398" cy="3909490"/>
          </a:xfrm>
          <a:prstGeom prst="rect">
            <a:avLst/>
          </a:prstGeom>
        </p:spPr>
        <p:txBody>
          <a:bodyPr vert="horz" lIns="90688" tIns="45345" rIns="90688" bIns="45345"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51598" y="9428494"/>
            <a:ext cx="2946078" cy="498145"/>
          </a:xfrm>
          <a:prstGeom prst="rect">
            <a:avLst/>
          </a:prstGeom>
        </p:spPr>
        <p:txBody>
          <a:bodyPr vert="horz" lIns="90688" tIns="45345" rIns="90688" bIns="45345"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74" y="9428494"/>
            <a:ext cx="2946078" cy="498145"/>
          </a:xfrm>
          <a:prstGeom prst="rect">
            <a:avLst/>
          </a:prstGeom>
        </p:spPr>
        <p:txBody>
          <a:bodyPr vert="horz" lIns="90688" tIns="45345" rIns="90688" bIns="45345" rtlCol="1" anchor="b"/>
          <a:lstStyle>
            <a:lvl1pPr algn="l">
              <a:defRPr sz="1200"/>
            </a:lvl1pPr>
          </a:lstStyle>
          <a:p>
            <a:fld id="{B948E430-6315-4B6D-A5A7-130DE98174D6}" type="slidenum">
              <a:rPr lang="he-IL" smtClean="0"/>
              <a:pPr/>
              <a:t>‹#›</a:t>
            </a:fld>
            <a:endParaRPr lang="he-IL"/>
          </a:p>
        </p:txBody>
      </p:sp>
    </p:spTree>
    <p:extLst>
      <p:ext uri="{BB962C8B-B14F-4D97-AF65-F5344CB8AC3E}">
        <p14:creationId xmlns:p14="http://schemas.microsoft.com/office/powerpoint/2010/main" val="37694326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B948E430-6315-4B6D-A5A7-130DE98174D6}" type="slidenum">
              <a:rPr lang="he-IL" smtClean="0"/>
              <a:pPr/>
              <a:t>1</a:t>
            </a:fld>
            <a:endParaRPr lang="he-IL"/>
          </a:p>
        </p:txBody>
      </p:sp>
    </p:spTree>
    <p:extLst>
      <p:ext uri="{BB962C8B-B14F-4D97-AF65-F5344CB8AC3E}">
        <p14:creationId xmlns:p14="http://schemas.microsoft.com/office/powerpoint/2010/main" val="1643681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רציונליים אלטרנטיביים:</a:t>
            </a:r>
          </a:p>
          <a:p>
            <a:pPr marL="171450" indent="-171450">
              <a:lnSpc>
                <a:spcPct val="150000"/>
              </a:lnSpc>
              <a:buClr>
                <a:schemeClr val="accent1"/>
              </a:buClr>
              <a:buFont typeface="Arial" panose="020B0604020202020204" pitchFamily="34" charset="0"/>
              <a:buChar char="•"/>
            </a:pPr>
            <a:r>
              <a:rPr lang="he-IL" sz="1100" b="1" dirty="0">
                <a:solidFill>
                  <a:schemeClr val="accent1">
                    <a:lumMod val="75000"/>
                  </a:schemeClr>
                </a:solidFill>
                <a:latin typeface="David" panose="020E0502060401010101" pitchFamily="34" charset="-79"/>
                <a:cs typeface="David" panose="020E0502060401010101" pitchFamily="34" charset="-79"/>
              </a:rPr>
              <a:t>רציונל ע"פ מערכות- </a:t>
            </a:r>
            <a:r>
              <a:rPr lang="he-IL" sz="1100" dirty="0">
                <a:solidFill>
                  <a:schemeClr val="accent1">
                    <a:lumMod val="75000"/>
                  </a:schemeClr>
                </a:solidFill>
                <a:latin typeface="David" panose="020E0502060401010101" pitchFamily="34" charset="-79"/>
                <a:cs typeface="David" panose="020E0502060401010101" pitchFamily="34" charset="-79"/>
              </a:rPr>
              <a:t>המערכת הפנימית, המערכת האזורית והמערכת הגלובאלית</a:t>
            </a:r>
          </a:p>
          <a:p>
            <a:pPr marL="171450" indent="-171450">
              <a:lnSpc>
                <a:spcPct val="150000"/>
              </a:lnSpc>
              <a:buClr>
                <a:schemeClr val="accent1"/>
              </a:buClr>
              <a:buFont typeface="Arial" panose="020B0604020202020204" pitchFamily="34" charset="0"/>
              <a:buChar char="•"/>
            </a:pPr>
            <a:r>
              <a:rPr lang="he-IL" sz="1100" b="1" dirty="0">
                <a:solidFill>
                  <a:schemeClr val="accent1">
                    <a:lumMod val="75000"/>
                  </a:schemeClr>
                </a:solidFill>
                <a:latin typeface="David" panose="020E0502060401010101" pitchFamily="34" charset="-79"/>
                <a:cs typeface="David" panose="020E0502060401010101" pitchFamily="34" charset="-79"/>
              </a:rPr>
              <a:t>פנתאון משולב תקופות- </a:t>
            </a:r>
            <a:r>
              <a:rPr lang="he-IL" sz="1100" dirty="0">
                <a:solidFill>
                  <a:schemeClr val="accent1">
                    <a:lumMod val="75000"/>
                  </a:schemeClr>
                </a:solidFill>
                <a:latin typeface="David" panose="020E0502060401010101" pitchFamily="34" charset="-79"/>
                <a:cs typeface="David" panose="020E0502060401010101" pitchFamily="34" charset="-79"/>
              </a:rPr>
              <a:t>בסיס, מתקדם ומסכם</a:t>
            </a:r>
          </a:p>
          <a:p>
            <a:pPr marL="171450" indent="-171450">
              <a:lnSpc>
                <a:spcPct val="150000"/>
              </a:lnSpc>
              <a:buClr>
                <a:schemeClr val="accent1"/>
              </a:buClr>
              <a:buFont typeface="Arial" panose="020B0604020202020204" pitchFamily="34" charset="0"/>
              <a:buChar char="•"/>
            </a:pPr>
            <a:r>
              <a:rPr lang="he-IL" sz="1100" b="1" dirty="0">
                <a:solidFill>
                  <a:schemeClr val="accent1">
                    <a:lumMod val="75000"/>
                  </a:schemeClr>
                </a:solidFill>
                <a:latin typeface="David" panose="020E0502060401010101" pitchFamily="34" charset="-79"/>
                <a:cs typeface="David" panose="020E0502060401010101" pitchFamily="34" charset="-79"/>
              </a:rPr>
              <a:t>חלוקה- </a:t>
            </a:r>
            <a:r>
              <a:rPr lang="he-IL" sz="1100" dirty="0">
                <a:solidFill>
                  <a:schemeClr val="accent1">
                    <a:lumMod val="75000"/>
                  </a:schemeClr>
                </a:solidFill>
                <a:latin typeface="David" panose="020E0502060401010101" pitchFamily="34" charset="-79"/>
                <a:cs typeface="David" panose="020E0502060401010101" pitchFamily="34" charset="-79"/>
              </a:rPr>
              <a:t>ע"פ תואר שני, תעודת בוגר, תזה</a:t>
            </a:r>
          </a:p>
          <a:p>
            <a:endParaRPr lang="he-IL" dirty="0"/>
          </a:p>
        </p:txBody>
      </p:sp>
      <p:sp>
        <p:nvSpPr>
          <p:cNvPr id="4" name="מציין מיקום של מספר שקופית 3"/>
          <p:cNvSpPr>
            <a:spLocks noGrp="1"/>
          </p:cNvSpPr>
          <p:nvPr>
            <p:ph type="sldNum" sz="quarter" idx="10"/>
          </p:nvPr>
        </p:nvSpPr>
        <p:spPr/>
        <p:txBody>
          <a:bodyPr/>
          <a:lstStyle/>
          <a:p>
            <a:fld id="{B948E430-6315-4B6D-A5A7-130DE98174D6}" type="slidenum">
              <a:rPr lang="he-IL" smtClean="0"/>
              <a:pPr/>
              <a:t>9</a:t>
            </a:fld>
            <a:endParaRPr lang="he-IL"/>
          </a:p>
        </p:txBody>
      </p:sp>
    </p:spTree>
    <p:extLst>
      <p:ext uri="{BB962C8B-B14F-4D97-AF65-F5344CB8AC3E}">
        <p14:creationId xmlns:p14="http://schemas.microsoft.com/office/powerpoint/2010/main" val="3063930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אשכול</a:t>
            </a:r>
            <a:r>
              <a:rPr lang="en-US" b="1" dirty="0"/>
              <a:t>/</a:t>
            </a:r>
            <a:r>
              <a:rPr lang="he-IL" b="1" dirty="0"/>
              <a:t>ציר- </a:t>
            </a:r>
            <a:r>
              <a:rPr lang="he-IL" dirty="0"/>
              <a:t>עדיפות להשתמש באשכול שכן גם מונח יותר מוכר באקדמיה וגם לא ‘קושר' אותנו הרמטית לרגלי הפנתאון אלא גם לחלקים האחרים</a:t>
            </a:r>
            <a:endParaRPr lang="en-US" dirty="0"/>
          </a:p>
          <a:p>
            <a:endParaRPr lang="en-US" dirty="0"/>
          </a:p>
          <a:p>
            <a:r>
              <a:rPr lang="he-IL" b="1" dirty="0"/>
              <a:t>שש"ס-</a:t>
            </a:r>
            <a:r>
              <a:rPr lang="he-IL" dirty="0"/>
              <a:t> שעות לימוד בסמסטר. לרוב רבות יותר </a:t>
            </a:r>
            <a:r>
              <a:rPr lang="he-IL" u="sng" dirty="0"/>
              <a:t>מנקודות זכות </a:t>
            </a:r>
            <a:r>
              <a:rPr lang="he-IL" dirty="0"/>
              <a:t>(נ"ז) שכן כוללות זמן תרגול</a:t>
            </a:r>
          </a:p>
        </p:txBody>
      </p:sp>
      <p:sp>
        <p:nvSpPr>
          <p:cNvPr id="4" name="מציין מיקום של מספר שקופית 3"/>
          <p:cNvSpPr>
            <a:spLocks noGrp="1"/>
          </p:cNvSpPr>
          <p:nvPr>
            <p:ph type="sldNum" sz="quarter" idx="10"/>
          </p:nvPr>
        </p:nvSpPr>
        <p:spPr/>
        <p:txBody>
          <a:bodyPr/>
          <a:lstStyle/>
          <a:p>
            <a:fld id="{B948E430-6315-4B6D-A5A7-130DE98174D6}" type="slidenum">
              <a:rPr lang="he-IL" smtClean="0"/>
              <a:pPr/>
              <a:t>26</a:t>
            </a:fld>
            <a:endParaRPr lang="he-IL"/>
          </a:p>
        </p:txBody>
      </p:sp>
    </p:spTree>
    <p:extLst>
      <p:ext uri="{BB962C8B-B14F-4D97-AF65-F5344CB8AC3E}">
        <p14:creationId xmlns:p14="http://schemas.microsoft.com/office/powerpoint/2010/main" val="755293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B948E430-6315-4B6D-A5A7-130DE98174D6}" type="slidenum">
              <a:rPr lang="he-IL" smtClean="0"/>
              <a:pPr/>
              <a:t>28</a:t>
            </a:fld>
            <a:endParaRPr lang="he-IL"/>
          </a:p>
        </p:txBody>
      </p:sp>
    </p:spTree>
    <p:extLst>
      <p:ext uri="{BB962C8B-B14F-4D97-AF65-F5344CB8AC3E}">
        <p14:creationId xmlns:p14="http://schemas.microsoft.com/office/powerpoint/2010/main" val="3464848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כותרת ותוכן">
    <p:spTree>
      <p:nvGrpSpPr>
        <p:cNvPr id="1" name=""/>
        <p:cNvGrpSpPr/>
        <p:nvPr/>
      </p:nvGrpSpPr>
      <p:grpSpPr>
        <a:xfrm>
          <a:off x="0" y="0"/>
          <a:ext cx="0" cy="0"/>
          <a:chOff x="0" y="0"/>
          <a:chExt cx="0" cy="0"/>
        </a:xfrm>
      </p:grpSpPr>
      <p:sp>
        <p:nvSpPr>
          <p:cNvPr id="7" name="סימן חיסור 6"/>
          <p:cNvSpPr/>
          <p:nvPr userDrawn="1"/>
        </p:nvSpPr>
        <p:spPr>
          <a:xfrm>
            <a:off x="-122549" y="1149772"/>
            <a:ext cx="12424528" cy="180000"/>
          </a:xfrm>
          <a:prstGeom prst="mathMin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FF0000"/>
              </a:solidFill>
            </a:endParaRPr>
          </a:p>
        </p:txBody>
      </p:sp>
      <p:sp>
        <p:nvSpPr>
          <p:cNvPr id="11" name="TextBox 10"/>
          <p:cNvSpPr txBox="1"/>
          <p:nvPr userDrawn="1"/>
        </p:nvSpPr>
        <p:spPr>
          <a:xfrm>
            <a:off x="11525693" y="6379534"/>
            <a:ext cx="542262" cy="338554"/>
          </a:xfrm>
          <a:prstGeom prst="rect">
            <a:avLst/>
          </a:prstGeom>
          <a:noFill/>
        </p:spPr>
        <p:txBody>
          <a:bodyPr wrap="square" rtlCol="1">
            <a:spAutoFit/>
          </a:bodyPr>
          <a:lstStyle/>
          <a:p>
            <a:r>
              <a:rPr lang="he-IL" sz="1600" b="0" dirty="0">
                <a:solidFill>
                  <a:schemeClr val="accent2"/>
                </a:solidFill>
              </a:rPr>
              <a:t> </a:t>
            </a:r>
            <a:fld id="{BACED41A-D597-4A48-BBC4-3CFA1BBB1333}" type="slidenum">
              <a:rPr lang="he-IL" sz="1600" b="0" i="0" smtClean="0">
                <a:solidFill>
                  <a:schemeClr val="accent2"/>
                </a:solidFill>
                <a:latin typeface="David" panose="020E0502060401010101" pitchFamily="34" charset="-79"/>
                <a:cs typeface="David" panose="020E0502060401010101" pitchFamily="34" charset="-79"/>
              </a:rPr>
              <a:t>‹#›</a:t>
            </a:fld>
            <a:endParaRPr lang="he-IL" sz="1600" b="0" i="0" dirty="0">
              <a:solidFill>
                <a:schemeClr val="accent2"/>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81109316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lvl1pPr>
              <a:defRPr sz="1400" b="1">
                <a:solidFill>
                  <a:schemeClr val="accent2"/>
                </a:solidFill>
              </a:defRPr>
            </a:lvl1pPr>
          </a:lstStyle>
          <a:p>
            <a:r>
              <a:rPr lang="he-IL"/>
              <a:t>‹#›</a:t>
            </a:r>
            <a:endParaRPr lang="he-IL" dirty="0"/>
          </a:p>
        </p:txBody>
      </p:sp>
      <p:sp>
        <p:nvSpPr>
          <p:cNvPr id="5" name="מציין מיקום של כותרת תחתונה 4"/>
          <p:cNvSpPr>
            <a:spLocks noGrp="1"/>
          </p:cNvSpPr>
          <p:nvPr>
            <p:ph type="ftr" sz="quarter" idx="11"/>
          </p:nvPr>
        </p:nvSpPr>
        <p:spPr/>
        <p:txBody>
          <a:bodyPr/>
          <a:lstStyle/>
          <a:p>
            <a:endParaRPr lang="he-IL"/>
          </a:p>
        </p:txBody>
      </p:sp>
    </p:spTree>
    <p:extLst>
      <p:ext uri="{BB962C8B-B14F-4D97-AF65-F5344CB8AC3E}">
        <p14:creationId xmlns:p14="http://schemas.microsoft.com/office/powerpoint/2010/main" val="25567258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816864" y="228600"/>
            <a:ext cx="10871200" cy="990600"/>
          </a:xfrm>
          <a:prstGeom prst="rect">
            <a:avLst/>
          </a:prstGeom>
        </p:spPr>
        <p:txBody>
          <a:bodyPr/>
          <a:lstStyle/>
          <a:p>
            <a:r>
              <a:rPr lang="he-IL"/>
              <a:t>לחץ כדי לערוך סגנון כותרת של תבנית בסיס</a:t>
            </a:r>
            <a:endParaRPr lang="en-US"/>
          </a:p>
        </p:txBody>
      </p:sp>
      <p:sp>
        <p:nvSpPr>
          <p:cNvPr id="8" name="מציין מיקום תוכן 7"/>
          <p:cNvSpPr>
            <a:spLocks noGrp="1"/>
          </p:cNvSpPr>
          <p:nvPr>
            <p:ph sz="quarter" idx="1"/>
          </p:nvPr>
        </p:nvSpPr>
        <p:spPr>
          <a:xfrm>
            <a:off x="816864" y="1600200"/>
            <a:ext cx="10871200" cy="4495800"/>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13"/>
          <p:cNvSpPr>
            <a:spLocks noGrp="1"/>
          </p:cNvSpPr>
          <p:nvPr>
            <p:ph type="dt" sz="half" idx="10"/>
          </p:nvPr>
        </p:nvSpPr>
        <p:spPr>
          <a:xfrm>
            <a:off x="8128000" y="6248401"/>
            <a:ext cx="3556000" cy="365125"/>
          </a:xfrm>
          <a:prstGeom prst="rect">
            <a:avLst/>
          </a:prstGeom>
        </p:spPr>
        <p:txBody>
          <a:bodyPr/>
          <a:lstStyle>
            <a:lvl1pPr>
              <a:defRPr/>
            </a:lvl1pPr>
          </a:lstStyle>
          <a:p>
            <a:pPr>
              <a:defRPr/>
            </a:pPr>
            <a:fld id="{1318CCB8-D8B0-4E8F-91F2-F04D739502EE}" type="datetime8">
              <a:rPr lang="he-IL"/>
              <a:pPr>
                <a:defRPr/>
              </a:pPr>
              <a:t>03 יוני 17</a:t>
            </a:fld>
            <a:endParaRPr lang="he-IL"/>
          </a:p>
        </p:txBody>
      </p:sp>
      <p:sp>
        <p:nvSpPr>
          <p:cNvPr id="5" name="מציין מיקום של כותרת תחתונה 2"/>
          <p:cNvSpPr>
            <a:spLocks noGrp="1"/>
          </p:cNvSpPr>
          <p:nvPr>
            <p:ph type="ftr" sz="quarter" idx="11"/>
          </p:nvPr>
        </p:nvSpPr>
        <p:spPr>
          <a:xfrm>
            <a:off x="812801" y="6248401"/>
            <a:ext cx="7228417" cy="365125"/>
          </a:xfrm>
          <a:prstGeom prst="rect">
            <a:avLst/>
          </a:prstGeom>
        </p:spPr>
        <p:txBody>
          <a:bodyPr/>
          <a:lstStyle>
            <a:lvl1pPr>
              <a:defRPr/>
            </a:lvl1pPr>
          </a:lstStyle>
          <a:p>
            <a:pPr>
              <a:defRPr/>
            </a:pPr>
            <a:endParaRPr lang="he-IL"/>
          </a:p>
        </p:txBody>
      </p:sp>
      <p:sp>
        <p:nvSpPr>
          <p:cNvPr id="6" name="מציין מיקום של מספר שקופית 22"/>
          <p:cNvSpPr>
            <a:spLocks noGrp="1"/>
          </p:cNvSpPr>
          <p:nvPr>
            <p:ph type="sldNum" sz="quarter" idx="12"/>
          </p:nvPr>
        </p:nvSpPr>
        <p:spPr>
          <a:xfrm>
            <a:off x="0" y="1271589"/>
            <a:ext cx="711200" cy="244475"/>
          </a:xfrm>
          <a:prstGeom prst="rect">
            <a:avLst/>
          </a:prstGeom>
        </p:spPr>
        <p:txBody>
          <a:bodyPr/>
          <a:lstStyle>
            <a:lvl1pPr>
              <a:defRPr/>
            </a:lvl1pPr>
          </a:lstStyle>
          <a:p>
            <a:pPr>
              <a:defRPr/>
            </a:pPr>
            <a:fld id="{9BDCA12D-B90F-4FD1-BDE1-6100E670AFE3}" type="slidenum">
              <a:rPr lang="he-IL"/>
              <a:pPr>
                <a:defRPr/>
              </a:pPr>
              <a:t>‹#›</a:t>
            </a:fld>
            <a:endParaRPr lang="he-IL"/>
          </a:p>
        </p:txBody>
      </p:sp>
    </p:spTree>
    <p:extLst>
      <p:ext uri="{BB962C8B-B14F-4D97-AF65-F5344CB8AC3E}">
        <p14:creationId xmlns:p14="http://schemas.microsoft.com/office/powerpoint/2010/main" val="3013850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6" name="Shape 16"/>
          <p:cNvSpPr>
            <a:spLocks noGrp="1"/>
          </p:cNvSpPr>
          <p:nvPr>
            <p:ph type="sldNum" sz="quarter" idx="2"/>
          </p:nvPr>
        </p:nvSpPr>
        <p:spPr>
          <a:prstGeom prst="rect">
            <a:avLst/>
          </a:prstGeom>
        </p:spPr>
        <p:txBody>
          <a:bodyPr/>
          <a:lstStyle/>
          <a:p>
            <a:fld id="{86CB4B4D-7CA3-9044-876B-883B54F8677D}" type="slidenum">
              <a:rPr>
                <a:solidFill>
                  <a:srgbClr val="514843">
                    <a:lumMod val="60000"/>
                    <a:lumOff val="40000"/>
                  </a:srgbClr>
                </a:solidFill>
              </a:rPr>
              <a:pPr/>
              <a:t>‹#›</a:t>
            </a:fld>
            <a:endParaRPr>
              <a:solidFill>
                <a:srgbClr val="514843">
                  <a:lumMod val="60000"/>
                  <a:lumOff val="40000"/>
                </a:srgbClr>
              </a:solidFill>
            </a:endParaRPr>
          </a:p>
        </p:txBody>
      </p:sp>
    </p:spTree>
    <p:extLst>
      <p:ext uri="{BB962C8B-B14F-4D97-AF65-F5344CB8AC3E}">
        <p14:creationId xmlns:p14="http://schemas.microsoft.com/office/powerpoint/2010/main" val="3459035781"/>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400" b="1">
                <a:solidFill>
                  <a:schemeClr val="accent2"/>
                </a:solidFill>
              </a:defRPr>
            </a:lvl1pPr>
          </a:lstStyle>
          <a:p>
            <a:r>
              <a:rPr lang="he-IL"/>
              <a:t>‹#›</a:t>
            </a:r>
            <a:endParaRPr lang="he-IL" dirty="0"/>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endParaRPr lang="he-IL" dirty="0"/>
          </a:p>
        </p:txBody>
      </p:sp>
    </p:spTree>
    <p:extLst>
      <p:ext uri="{BB962C8B-B14F-4D97-AF65-F5344CB8AC3E}">
        <p14:creationId xmlns:p14="http://schemas.microsoft.com/office/powerpoint/2010/main" val="1592169218"/>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Lst>
  <p:hf sldNum="0"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29" Type="http://schemas.openxmlformats.org/officeDocument/2006/relationships/diagramQuickStyle" Target="../diagrams/quickStyle6.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28" Type="http://schemas.openxmlformats.org/officeDocument/2006/relationships/diagramLayout" Target="../diagrams/layout6.xml"/><Relationship Id="rId10" Type="http://schemas.openxmlformats.org/officeDocument/2006/relationships/diagramColors" Target="../diagrams/colors2.xml"/><Relationship Id="rId19" Type="http://schemas.openxmlformats.org/officeDocument/2006/relationships/diagramQuickStyle" Target="../diagrams/quickStyle4.xml"/><Relationship Id="rId31" Type="http://schemas.microsoft.com/office/2007/relationships/diagramDrawing" Target="../diagrams/drawing6.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 Id="rId27" Type="http://schemas.openxmlformats.org/officeDocument/2006/relationships/diagramData" Target="../diagrams/data6.xml"/><Relationship Id="rId30" Type="http://schemas.openxmlformats.org/officeDocument/2006/relationships/diagramColors" Target="../diagrams/colors6.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18" Type="http://schemas.openxmlformats.org/officeDocument/2006/relationships/diagramLayout" Target="../diagrams/layout10.xml"/><Relationship Id="rId26" Type="http://schemas.microsoft.com/office/2007/relationships/diagramDrawing" Target="../diagrams/drawing11.xml"/><Relationship Id="rId3" Type="http://schemas.openxmlformats.org/officeDocument/2006/relationships/diagramLayout" Target="../diagrams/layout7.xml"/><Relationship Id="rId21" Type="http://schemas.microsoft.com/office/2007/relationships/diagramDrawing" Target="../diagrams/drawing10.xml"/><Relationship Id="rId7" Type="http://schemas.openxmlformats.org/officeDocument/2006/relationships/diagramData" Target="../diagrams/data8.xml"/><Relationship Id="rId12" Type="http://schemas.openxmlformats.org/officeDocument/2006/relationships/diagramData" Target="../diagrams/data9.xml"/><Relationship Id="rId17" Type="http://schemas.openxmlformats.org/officeDocument/2006/relationships/diagramData" Target="../diagrams/data10.xml"/><Relationship Id="rId25" Type="http://schemas.openxmlformats.org/officeDocument/2006/relationships/diagramColors" Target="../diagrams/colors11.xml"/><Relationship Id="rId2" Type="http://schemas.openxmlformats.org/officeDocument/2006/relationships/diagramData" Target="../diagrams/data7.xml"/><Relationship Id="rId16" Type="http://schemas.microsoft.com/office/2007/relationships/diagramDrawing" Target="../diagrams/drawing9.xml"/><Relationship Id="rId20" Type="http://schemas.openxmlformats.org/officeDocument/2006/relationships/diagramColors" Target="../diagrams/colors10.xml"/><Relationship Id="rId29" Type="http://schemas.openxmlformats.org/officeDocument/2006/relationships/diagramQuickStyle" Target="../diagrams/quickStyle12.xml"/><Relationship Id="rId1" Type="http://schemas.openxmlformats.org/officeDocument/2006/relationships/slideLayout" Target="../slideLayouts/slideLayout1.xml"/><Relationship Id="rId6" Type="http://schemas.microsoft.com/office/2007/relationships/diagramDrawing" Target="../diagrams/drawing7.xml"/><Relationship Id="rId11" Type="http://schemas.microsoft.com/office/2007/relationships/diagramDrawing" Target="../diagrams/drawing8.xml"/><Relationship Id="rId24" Type="http://schemas.openxmlformats.org/officeDocument/2006/relationships/diagramQuickStyle" Target="../diagrams/quickStyle11.xml"/><Relationship Id="rId5" Type="http://schemas.openxmlformats.org/officeDocument/2006/relationships/diagramColors" Target="../diagrams/colors7.xml"/><Relationship Id="rId15" Type="http://schemas.openxmlformats.org/officeDocument/2006/relationships/diagramColors" Target="../diagrams/colors9.xml"/><Relationship Id="rId23" Type="http://schemas.openxmlformats.org/officeDocument/2006/relationships/diagramLayout" Target="../diagrams/layout11.xml"/><Relationship Id="rId28" Type="http://schemas.openxmlformats.org/officeDocument/2006/relationships/diagramLayout" Target="../diagrams/layout12.xml"/><Relationship Id="rId10" Type="http://schemas.openxmlformats.org/officeDocument/2006/relationships/diagramColors" Target="../diagrams/colors8.xml"/><Relationship Id="rId19" Type="http://schemas.openxmlformats.org/officeDocument/2006/relationships/diagramQuickStyle" Target="../diagrams/quickStyle10.xml"/><Relationship Id="rId31" Type="http://schemas.microsoft.com/office/2007/relationships/diagramDrawing" Target="../diagrams/drawing12.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 Id="rId22" Type="http://schemas.openxmlformats.org/officeDocument/2006/relationships/diagramData" Target="../diagrams/data11.xml"/><Relationship Id="rId27" Type="http://schemas.openxmlformats.org/officeDocument/2006/relationships/diagramData" Target="../diagrams/data12.xml"/><Relationship Id="rId30" Type="http://schemas.openxmlformats.org/officeDocument/2006/relationships/diagramColors" Target="../diagrams/colors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4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5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xml"/><Relationship Id="rId4" Type="http://schemas.openxmlformats.org/officeDocument/2006/relationships/chart" Target="../charts/char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xml"/><Relationship Id="rId4" Type="http://schemas.openxmlformats.org/officeDocument/2006/relationships/chart" Target="../charts/chart24.xml"/></Relationships>
</file>

<file path=ppt/slides/_rels/slide5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jpeg"/></Relationships>
</file>

<file path=ppt/slides/_rels/slide8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2704702"/>
            <a:ext cx="9144000" cy="1404021"/>
          </a:xfrm>
        </p:spPr>
        <p:txBody>
          <a:bodyPr anchor="t"/>
          <a:lstStyle/>
          <a:p>
            <a:r>
              <a:rPr lang="he-IL"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עיצוב מחזור מ"ה</a:t>
            </a:r>
          </a:p>
        </p:txBody>
      </p:sp>
      <p:sp>
        <p:nvSpPr>
          <p:cNvPr id="3" name="כותרת משנה 2"/>
          <p:cNvSpPr>
            <a:spLocks noGrp="1"/>
          </p:cNvSpPr>
          <p:nvPr>
            <p:ph type="subTitle" idx="1"/>
          </p:nvPr>
        </p:nvSpPr>
        <p:spPr>
          <a:xfrm>
            <a:off x="5132241" y="4820533"/>
            <a:ext cx="2000543" cy="578936"/>
          </a:xfrm>
        </p:spPr>
        <p:txBody>
          <a:bodyPr/>
          <a:lstStyle/>
          <a:p>
            <a:r>
              <a:rPr lang="he-IL" sz="2800" b="1" dirty="0">
                <a:solidFill>
                  <a:schemeClr val="accent1">
                    <a:lumMod val="75000"/>
                  </a:schemeClr>
                </a:solidFill>
                <a:latin typeface="David" panose="020E0502060401010101" pitchFamily="34" charset="-79"/>
                <a:cs typeface="David" panose="020E0502060401010101" pitchFamily="34" charset="-79"/>
              </a:rPr>
              <a:t>6.2017</a:t>
            </a:r>
            <a:endParaRPr lang="he-IL" b="1" dirty="0">
              <a:solidFill>
                <a:schemeClr val="accent1">
                  <a:lumMod val="75000"/>
                </a:schemeClr>
              </a:solidFill>
              <a:latin typeface="David" panose="020E0502060401010101" pitchFamily="34" charset="-79"/>
              <a:cs typeface="David" panose="020E0502060401010101" pitchFamily="34" charset="-79"/>
            </a:endParaRPr>
          </a:p>
        </p:txBody>
      </p:sp>
      <p:pic>
        <p:nvPicPr>
          <p:cNvPr id="5" name="תמונה 7" descr="מבל נקי"/>
          <p:cNvPicPr>
            <a:picLocks noChangeAspect="1" noChangeArrowheads="1"/>
          </p:cNvPicPr>
          <p:nvPr/>
        </p:nvPicPr>
        <p:blipFill>
          <a:blip r:embed="rId3" cstate="print"/>
          <a:srcRect/>
          <a:stretch>
            <a:fillRect/>
          </a:stretch>
        </p:blipFill>
        <p:spPr bwMode="auto">
          <a:xfrm>
            <a:off x="10492255" y="549832"/>
            <a:ext cx="1290143" cy="1609631"/>
          </a:xfrm>
          <a:prstGeom prst="rect">
            <a:avLst/>
          </a:prstGeom>
          <a:ln>
            <a:noFill/>
          </a:ln>
          <a:effectLst>
            <a:outerShdw blurRad="292100" dist="139700" dir="2700000" algn="tl" rotWithShape="0">
              <a:srgbClr val="333333">
                <a:alpha val="65000"/>
              </a:srgbClr>
            </a:outerShdw>
          </a:effectLst>
        </p:spPr>
      </p:pic>
      <p:grpSp>
        <p:nvGrpSpPr>
          <p:cNvPr id="6" name="קבוצה 5"/>
          <p:cNvGrpSpPr/>
          <p:nvPr/>
        </p:nvGrpSpPr>
        <p:grpSpPr>
          <a:xfrm>
            <a:off x="287085" y="5518294"/>
            <a:ext cx="1244007" cy="1090325"/>
            <a:chOff x="5273750" y="5018564"/>
            <a:chExt cx="1571202" cy="1472130"/>
          </a:xfrm>
        </p:grpSpPr>
        <p:pic>
          <p:nvPicPr>
            <p:cNvPr id="7" name="תמונה 6"/>
            <p:cNvPicPr>
              <a:picLocks noChangeAspect="1"/>
            </p:cNvPicPr>
            <p:nvPr/>
          </p:nvPicPr>
          <p:blipFill rotWithShape="1">
            <a:blip r:embed="rId4" cstate="print">
              <a:extLst>
                <a:ext uri="{28A0092B-C50C-407E-A947-70E740481C1C}">
                  <a14:useLocalDpi xmlns:a14="http://schemas.microsoft.com/office/drawing/2010/main" val="0"/>
                </a:ext>
              </a:extLst>
            </a:blip>
            <a:srcRect l="6874" r="6278" b="12247"/>
            <a:stretch/>
          </p:blipFill>
          <p:spPr>
            <a:xfrm>
              <a:off x="5273750" y="5018564"/>
              <a:ext cx="1571202" cy="1472130"/>
            </a:xfrm>
            <a:prstGeom prst="rect">
              <a:avLst/>
            </a:prstGeom>
          </p:spPr>
        </p:pic>
        <p:sp>
          <p:nvSpPr>
            <p:cNvPr id="8" name="TextBox 7"/>
            <p:cNvSpPr txBox="1"/>
            <p:nvPr/>
          </p:nvSpPr>
          <p:spPr>
            <a:xfrm rot="20382736">
              <a:off x="5415058" y="5481969"/>
              <a:ext cx="1166760" cy="792464"/>
            </a:xfrm>
            <a:prstGeom prst="rect">
              <a:avLst/>
            </a:prstGeom>
            <a:noFill/>
          </p:spPr>
          <p:txBody>
            <a:bodyPr wrap="square" lIns="0" tIns="0" rIns="0" bIns="0" rtlCol="1" anchor="ctr">
              <a:spAutoFit/>
            </a:bodyPr>
            <a:lstStyle/>
            <a:p>
              <a:pPr algn="ctr"/>
              <a:r>
                <a:rPr lang="en-US" sz="2000" dirty="0">
                  <a:solidFill>
                    <a:schemeClr val="accent2"/>
                  </a:solidFill>
                  <a:latin typeface="AR BERKLEY" panose="02000000000000000000" pitchFamily="2" charset="0"/>
                </a:rPr>
                <a:t>Malop</a:t>
              </a:r>
            </a:p>
            <a:p>
              <a:pPr algn="ctr"/>
              <a:r>
                <a:rPr lang="en-US" sz="2000" dirty="0">
                  <a:solidFill>
                    <a:schemeClr val="accent2"/>
                  </a:solidFill>
                  <a:latin typeface="AR BERKLEY" panose="02000000000000000000" pitchFamily="2" charset="0"/>
                </a:rPr>
                <a:t>inside</a:t>
              </a:r>
            </a:p>
          </p:txBody>
        </p:sp>
      </p:grpSp>
      <p:pic>
        <p:nvPicPr>
          <p:cNvPr id="9" name="בן גוריון.jpg" descr="בן גוריון.jpg"/>
          <p:cNvPicPr>
            <a:picLocks noChangeAspect="1"/>
          </p:cNvPicPr>
          <p:nvPr/>
        </p:nvPicPr>
        <p:blipFill rotWithShape="1">
          <a:blip r:embed="rId5">
            <a:extLst/>
          </a:blip>
          <a:srcRect t="9851" b="6418"/>
          <a:stretch/>
        </p:blipFill>
        <p:spPr>
          <a:xfrm>
            <a:off x="409602" y="549832"/>
            <a:ext cx="1288380" cy="16784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7919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הגיונות תוכנית הלימוד</a:t>
            </a:r>
          </a:p>
        </p:txBody>
      </p:sp>
      <p:sp>
        <p:nvSpPr>
          <p:cNvPr id="3" name="מציין מיקום תוכן 2"/>
          <p:cNvSpPr>
            <a:spLocks noGrp="1"/>
          </p:cNvSpPr>
          <p:nvPr>
            <p:ph idx="4294967295"/>
          </p:nvPr>
        </p:nvSpPr>
        <p:spPr>
          <a:xfrm>
            <a:off x="176981" y="1754733"/>
            <a:ext cx="5878586" cy="4777202"/>
          </a:xfrm>
        </p:spPr>
        <p:txBody>
          <a:bodyPr>
            <a:noAutofit/>
          </a:bodyPr>
          <a:lstStyle/>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מב"ל כ'טיל מונחה'- מכוונן סופית בכל מחזור ומחזור</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המב"ל שוכנת (מופקדת) תחת גוף צבאי- המכללות </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קבוצת לומדים הטרוגנית, משולבת בינ"ל</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אירועי שיא מעצבים- סימולציה, עבודת גמר, סיורי חו"ל</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מבוסס רשת קשרים אישית והיכרות עם ארגונים ובכירים</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למידת בכירים ומתן 'מרווח' התפתחות אישי לבכיר</a:t>
            </a:r>
          </a:p>
          <a:p>
            <a:pPr>
              <a:lnSpc>
                <a:spcPct val="150000"/>
              </a:lnSpc>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
        <p:nvSpPr>
          <p:cNvPr id="4" name="מציין מיקום תוכן 2"/>
          <p:cNvSpPr txBox="1">
            <a:spLocks/>
          </p:cNvSpPr>
          <p:nvPr/>
        </p:nvSpPr>
        <p:spPr>
          <a:xfrm>
            <a:off x="6390163" y="1754733"/>
            <a:ext cx="4923159" cy="4777202"/>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הכשרה הבכירה במדינה</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מבנה דעת </a:t>
            </a:r>
            <a:r>
              <a:rPr lang="he-IL" sz="1800" dirty="0" err="1">
                <a:solidFill>
                  <a:schemeClr val="accent1">
                    <a:lumMod val="75000"/>
                  </a:schemeClr>
                </a:solidFill>
                <a:latin typeface="David" panose="020E0502060401010101" pitchFamily="34" charset="-79"/>
                <a:cs typeface="David" panose="020E0502060401010101" pitchFamily="34" charset="-79"/>
              </a:rPr>
              <a:t>לבטל"ם</a:t>
            </a:r>
            <a:r>
              <a:rPr lang="he-IL" sz="1800" dirty="0">
                <a:solidFill>
                  <a:schemeClr val="accent1">
                    <a:lumMod val="75000"/>
                  </a:schemeClr>
                </a:solidFill>
                <a:latin typeface="David" panose="020E0502060401010101" pitchFamily="34" charset="-79"/>
                <a:cs typeface="David" panose="020E0502060401010101" pitchFamily="34" charset="-79"/>
              </a:rPr>
              <a:t> דמוי פנתאון (4 רגליים בעובי שונה) </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אסטרטגיה כציר אינטגרטיבי חוצה</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תואר שני בביטחון לאומי כחלק מתוכנית הלימוד</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חלוקה ל- 3 עונות (דמוי סמסטרים)</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הרוחב הוא העומק (אבל גם העומק חשוב)</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תוכנית קוגניטיבית במהותה משולבת תהליך התפתחות אישי מובנה ('מסע לבכירות')</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חיבור מובנה בין תיאוריה לעולם המעש</a:t>
            </a:r>
          </a:p>
          <a:p>
            <a:pPr>
              <a:lnSpc>
                <a:spcPct val="150000"/>
              </a:lnSpc>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758522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מתחים מובנים בתוכנית הלימוד</a:t>
            </a:r>
          </a:p>
        </p:txBody>
      </p:sp>
      <p:grpSp>
        <p:nvGrpSpPr>
          <p:cNvPr id="20" name="קבוצה 19"/>
          <p:cNvGrpSpPr/>
          <p:nvPr/>
        </p:nvGrpSpPr>
        <p:grpSpPr>
          <a:xfrm>
            <a:off x="7536160" y="1570426"/>
            <a:ext cx="2876762" cy="2447702"/>
            <a:chOff x="7536160" y="1570426"/>
            <a:chExt cx="2876762" cy="2447702"/>
          </a:xfrm>
        </p:grpSpPr>
        <p:graphicFrame>
          <p:nvGraphicFramePr>
            <p:cNvPr id="9" name="דיאגרמה 8"/>
            <p:cNvGraphicFramePr/>
            <p:nvPr>
              <p:extLst>
                <p:ext uri="{D42A27DB-BD31-4B8C-83A1-F6EECF244321}">
                  <p14:modId xmlns:p14="http://schemas.microsoft.com/office/powerpoint/2010/main" val="3895154683"/>
                </p:ext>
              </p:extLst>
            </p:nvPr>
          </p:nvGraphicFramePr>
          <p:xfrm>
            <a:off x="7752184" y="1570426"/>
            <a:ext cx="2660738" cy="2447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לחצן פעולה: קדימה או הבא 9">
              <a:hlinkClick r:id="" action="ppaction://noaction" highlightClick="1"/>
            </p:cNvPr>
            <p:cNvSpPr/>
            <p:nvPr/>
          </p:nvSpPr>
          <p:spPr>
            <a:xfrm>
              <a:off x="7536160" y="1570426"/>
              <a:ext cx="357190" cy="428628"/>
            </a:xfrm>
            <a:prstGeom prst="actionButtonForwardNext">
              <a:avLst/>
            </a:prstGeom>
            <a:solidFill>
              <a:srgbClr val="27ED5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1</a:t>
              </a:r>
            </a:p>
          </p:txBody>
        </p:sp>
      </p:grpSp>
      <p:grpSp>
        <p:nvGrpSpPr>
          <p:cNvPr id="19" name="קבוצה 18"/>
          <p:cNvGrpSpPr/>
          <p:nvPr/>
        </p:nvGrpSpPr>
        <p:grpSpPr>
          <a:xfrm>
            <a:off x="4655840" y="4174278"/>
            <a:ext cx="2785728" cy="2447702"/>
            <a:chOff x="4655840" y="4174278"/>
            <a:chExt cx="2785728" cy="2447702"/>
          </a:xfrm>
        </p:grpSpPr>
        <p:graphicFrame>
          <p:nvGraphicFramePr>
            <p:cNvPr id="5" name="דיאגרמה 4"/>
            <p:cNvGraphicFramePr/>
            <p:nvPr>
              <p:extLst>
                <p:ext uri="{D42A27DB-BD31-4B8C-83A1-F6EECF244321}">
                  <p14:modId xmlns:p14="http://schemas.microsoft.com/office/powerpoint/2010/main" val="881801817"/>
                </p:ext>
              </p:extLst>
            </p:nvPr>
          </p:nvGraphicFramePr>
          <p:xfrm>
            <a:off x="4780830" y="4174278"/>
            <a:ext cx="2660738" cy="24477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לחצן פעולה: קדימה או הבא 11">
              <a:hlinkClick r:id="" action="ppaction://noaction" highlightClick="1"/>
            </p:cNvPr>
            <p:cNvSpPr/>
            <p:nvPr/>
          </p:nvSpPr>
          <p:spPr>
            <a:xfrm>
              <a:off x="4655840" y="4174278"/>
              <a:ext cx="357190" cy="428628"/>
            </a:xfrm>
            <a:prstGeom prst="actionButtonForwardNex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5</a:t>
              </a:r>
            </a:p>
          </p:txBody>
        </p:sp>
      </p:grpSp>
      <p:grpSp>
        <p:nvGrpSpPr>
          <p:cNvPr id="18" name="קבוצה 17"/>
          <p:cNvGrpSpPr/>
          <p:nvPr/>
        </p:nvGrpSpPr>
        <p:grpSpPr>
          <a:xfrm>
            <a:off x="7619816" y="4174278"/>
            <a:ext cx="2793106" cy="2447702"/>
            <a:chOff x="1715160" y="4163284"/>
            <a:chExt cx="2793106" cy="2447702"/>
          </a:xfrm>
        </p:grpSpPr>
        <p:graphicFrame>
          <p:nvGraphicFramePr>
            <p:cNvPr id="4" name="דיאגרמה 3"/>
            <p:cNvGraphicFramePr/>
            <p:nvPr>
              <p:extLst>
                <p:ext uri="{D42A27DB-BD31-4B8C-83A1-F6EECF244321}">
                  <p14:modId xmlns:p14="http://schemas.microsoft.com/office/powerpoint/2010/main" val="703192056"/>
                </p:ext>
              </p:extLst>
            </p:nvPr>
          </p:nvGraphicFramePr>
          <p:xfrm>
            <a:off x="1847528" y="4163284"/>
            <a:ext cx="2660738" cy="244770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3" name="לחצן פעולה: קדימה או הבא 12">
              <a:hlinkClick r:id="" action="ppaction://noaction" highlightClick="1"/>
            </p:cNvPr>
            <p:cNvSpPr/>
            <p:nvPr/>
          </p:nvSpPr>
          <p:spPr>
            <a:xfrm>
              <a:off x="1715160" y="4174278"/>
              <a:ext cx="357190" cy="428628"/>
            </a:xfrm>
            <a:prstGeom prst="actionButtonForwardNext">
              <a:avLst/>
            </a:prstGeom>
            <a:solidFill>
              <a:srgbClr val="9ACBF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4</a:t>
              </a:r>
            </a:p>
          </p:txBody>
        </p:sp>
      </p:grpSp>
      <p:grpSp>
        <p:nvGrpSpPr>
          <p:cNvPr id="3" name="קבוצה 2"/>
          <p:cNvGrpSpPr/>
          <p:nvPr/>
        </p:nvGrpSpPr>
        <p:grpSpPr>
          <a:xfrm>
            <a:off x="1715160" y="1570426"/>
            <a:ext cx="2770529" cy="2447702"/>
            <a:chOff x="4655840" y="1570426"/>
            <a:chExt cx="2770529" cy="2447702"/>
          </a:xfrm>
        </p:grpSpPr>
        <p:graphicFrame>
          <p:nvGraphicFramePr>
            <p:cNvPr id="8" name="דיאגרמה 7"/>
            <p:cNvGraphicFramePr/>
            <p:nvPr>
              <p:extLst>
                <p:ext uri="{D42A27DB-BD31-4B8C-83A1-F6EECF244321}">
                  <p14:modId xmlns:p14="http://schemas.microsoft.com/office/powerpoint/2010/main" val="1250226321"/>
                </p:ext>
              </p:extLst>
            </p:nvPr>
          </p:nvGraphicFramePr>
          <p:xfrm>
            <a:off x="4765631" y="1570426"/>
            <a:ext cx="2660738" cy="244770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4" name="לחצן פעולה: קדימה או הבא 13">
              <a:hlinkClick r:id="" action="ppaction://noaction" highlightClick="1"/>
            </p:cNvPr>
            <p:cNvSpPr/>
            <p:nvPr/>
          </p:nvSpPr>
          <p:spPr>
            <a:xfrm>
              <a:off x="4655840" y="1570426"/>
              <a:ext cx="357190" cy="428628"/>
            </a:xfrm>
            <a:prstGeom prst="actionButtonForwardNext">
              <a:avLst/>
            </a:pr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3</a:t>
              </a:r>
            </a:p>
          </p:txBody>
        </p:sp>
      </p:grpSp>
      <p:grpSp>
        <p:nvGrpSpPr>
          <p:cNvPr id="16" name="קבוצה 15"/>
          <p:cNvGrpSpPr/>
          <p:nvPr/>
        </p:nvGrpSpPr>
        <p:grpSpPr>
          <a:xfrm>
            <a:off x="4707050" y="1570426"/>
            <a:ext cx="2721098" cy="2447702"/>
            <a:chOff x="1715160" y="1570426"/>
            <a:chExt cx="2721098" cy="2447702"/>
          </a:xfrm>
        </p:grpSpPr>
        <p:graphicFrame>
          <p:nvGraphicFramePr>
            <p:cNvPr id="7" name="דיאגרמה 6"/>
            <p:cNvGraphicFramePr/>
            <p:nvPr>
              <p:extLst>
                <p:ext uri="{D42A27DB-BD31-4B8C-83A1-F6EECF244321}">
                  <p14:modId xmlns:p14="http://schemas.microsoft.com/office/powerpoint/2010/main" val="1116605544"/>
                </p:ext>
              </p:extLst>
            </p:nvPr>
          </p:nvGraphicFramePr>
          <p:xfrm>
            <a:off x="1775520" y="1570426"/>
            <a:ext cx="2660738" cy="2447702"/>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15" name="לחצן פעולה: קדימה או הבא 14">
              <a:hlinkClick r:id="" action="ppaction://noaction" highlightClick="1"/>
            </p:cNvPr>
            <p:cNvSpPr/>
            <p:nvPr/>
          </p:nvSpPr>
          <p:spPr>
            <a:xfrm>
              <a:off x="1715160" y="1570426"/>
              <a:ext cx="357190" cy="428628"/>
            </a:xfrm>
            <a:prstGeom prst="actionButtonForwardNex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2</a:t>
              </a:r>
            </a:p>
          </p:txBody>
        </p:sp>
      </p:grpSp>
      <p:grpSp>
        <p:nvGrpSpPr>
          <p:cNvPr id="21" name="קבוצה 20"/>
          <p:cNvGrpSpPr/>
          <p:nvPr/>
        </p:nvGrpSpPr>
        <p:grpSpPr>
          <a:xfrm>
            <a:off x="1630881" y="4140087"/>
            <a:ext cx="2839333" cy="2468987"/>
            <a:chOff x="7536160" y="4173132"/>
            <a:chExt cx="2839333" cy="2468987"/>
          </a:xfrm>
        </p:grpSpPr>
        <p:graphicFrame>
          <p:nvGraphicFramePr>
            <p:cNvPr id="22" name="דיאגרמה 21"/>
            <p:cNvGraphicFramePr/>
            <p:nvPr>
              <p:extLst>
                <p:ext uri="{D42A27DB-BD31-4B8C-83A1-F6EECF244321}">
                  <p14:modId xmlns:p14="http://schemas.microsoft.com/office/powerpoint/2010/main" val="1640175736"/>
                </p:ext>
              </p:extLst>
            </p:nvPr>
          </p:nvGraphicFramePr>
          <p:xfrm>
            <a:off x="7714755" y="4194417"/>
            <a:ext cx="2660738" cy="2447702"/>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
          <p:nvSpPr>
            <p:cNvPr id="23" name="לחצן פעולה: קדימה או הבא 22">
              <a:hlinkClick r:id="" action="ppaction://noaction" highlightClick="1"/>
            </p:cNvPr>
            <p:cNvSpPr/>
            <p:nvPr/>
          </p:nvSpPr>
          <p:spPr>
            <a:xfrm>
              <a:off x="7536160" y="4173132"/>
              <a:ext cx="357190" cy="428628"/>
            </a:xfrm>
            <a:prstGeom prst="actionButtonForwardNext">
              <a:avLst/>
            </a:prstGeom>
            <a:solidFill>
              <a:srgbClr val="85DF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6</a:t>
              </a:r>
            </a:p>
          </p:txBody>
        </p:sp>
      </p:grpSp>
    </p:spTree>
    <p:extLst>
      <p:ext uri="{BB962C8B-B14F-4D97-AF65-F5344CB8AC3E}">
        <p14:creationId xmlns:p14="http://schemas.microsoft.com/office/powerpoint/2010/main" val="762075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מתחים מובנים בתוכנית הלימוד</a:t>
            </a:r>
          </a:p>
        </p:txBody>
      </p:sp>
      <p:grpSp>
        <p:nvGrpSpPr>
          <p:cNvPr id="15" name="קבוצה 14"/>
          <p:cNvGrpSpPr/>
          <p:nvPr/>
        </p:nvGrpSpPr>
        <p:grpSpPr>
          <a:xfrm>
            <a:off x="1631504" y="4266646"/>
            <a:ext cx="2876762" cy="2468221"/>
            <a:chOff x="7536160" y="1543516"/>
            <a:chExt cx="2876762" cy="2468221"/>
          </a:xfrm>
        </p:grpSpPr>
        <p:graphicFrame>
          <p:nvGraphicFramePr>
            <p:cNvPr id="6" name="דיאגרמה 5"/>
            <p:cNvGraphicFramePr/>
            <p:nvPr>
              <p:extLst>
                <p:ext uri="{D42A27DB-BD31-4B8C-83A1-F6EECF244321}">
                  <p14:modId xmlns:p14="http://schemas.microsoft.com/office/powerpoint/2010/main" val="567394771"/>
                </p:ext>
              </p:extLst>
            </p:nvPr>
          </p:nvGraphicFramePr>
          <p:xfrm>
            <a:off x="7752184" y="1564035"/>
            <a:ext cx="2660738" cy="2447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לחצן פעולה: קדימה או הבא 6">
              <a:hlinkClick r:id="" action="ppaction://noaction" highlightClick="1"/>
            </p:cNvPr>
            <p:cNvSpPr/>
            <p:nvPr/>
          </p:nvSpPr>
          <p:spPr>
            <a:xfrm>
              <a:off x="7536160" y="1543516"/>
              <a:ext cx="357190" cy="428628"/>
            </a:xfrm>
            <a:prstGeom prst="actionButtonForwardNext">
              <a:avLst/>
            </a:prstGeom>
            <a:solidFill>
              <a:srgbClr val="27ED5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6</a:t>
              </a:r>
            </a:p>
          </p:txBody>
        </p:sp>
      </p:grpSp>
      <p:grpSp>
        <p:nvGrpSpPr>
          <p:cNvPr id="18" name="קבוצה 17"/>
          <p:cNvGrpSpPr/>
          <p:nvPr/>
        </p:nvGrpSpPr>
        <p:grpSpPr>
          <a:xfrm>
            <a:off x="4804290" y="1543133"/>
            <a:ext cx="2785728" cy="2468987"/>
            <a:chOff x="4655840" y="4173132"/>
            <a:chExt cx="2785728" cy="2468987"/>
          </a:xfrm>
        </p:grpSpPr>
        <p:graphicFrame>
          <p:nvGraphicFramePr>
            <p:cNvPr id="4" name="דיאגרמה 3"/>
            <p:cNvGraphicFramePr/>
            <p:nvPr>
              <p:extLst>
                <p:ext uri="{D42A27DB-BD31-4B8C-83A1-F6EECF244321}">
                  <p14:modId xmlns:p14="http://schemas.microsoft.com/office/powerpoint/2010/main" val="2424032178"/>
                </p:ext>
              </p:extLst>
            </p:nvPr>
          </p:nvGraphicFramePr>
          <p:xfrm>
            <a:off x="4780830" y="4194417"/>
            <a:ext cx="2660738" cy="24477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לחצן פעולה: קדימה או הבא 8">
              <a:hlinkClick r:id="" action="ppaction://noaction" highlightClick="1"/>
            </p:cNvPr>
            <p:cNvSpPr/>
            <p:nvPr/>
          </p:nvSpPr>
          <p:spPr>
            <a:xfrm>
              <a:off x="4655840" y="4173132"/>
              <a:ext cx="357190" cy="428628"/>
            </a:xfrm>
            <a:prstGeom prst="actionButtonForwardNex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2</a:t>
              </a:r>
            </a:p>
          </p:txBody>
        </p:sp>
      </p:grpSp>
      <p:grpSp>
        <p:nvGrpSpPr>
          <p:cNvPr id="20" name="קבוצה 19"/>
          <p:cNvGrpSpPr/>
          <p:nvPr/>
        </p:nvGrpSpPr>
        <p:grpSpPr>
          <a:xfrm>
            <a:off x="7755731" y="1564035"/>
            <a:ext cx="2791049" cy="2447702"/>
            <a:chOff x="1715160" y="4158933"/>
            <a:chExt cx="2791049" cy="2447702"/>
          </a:xfrm>
        </p:grpSpPr>
        <p:graphicFrame>
          <p:nvGraphicFramePr>
            <p:cNvPr id="5" name="דיאגרמה 4"/>
            <p:cNvGraphicFramePr/>
            <p:nvPr>
              <p:extLst>
                <p:ext uri="{D42A27DB-BD31-4B8C-83A1-F6EECF244321}">
                  <p14:modId xmlns:p14="http://schemas.microsoft.com/office/powerpoint/2010/main" val="1153403669"/>
                </p:ext>
              </p:extLst>
            </p:nvPr>
          </p:nvGraphicFramePr>
          <p:xfrm>
            <a:off x="1845471" y="4158933"/>
            <a:ext cx="2660738" cy="244770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0" name="לחצן פעולה: קדימה או הבא 9">
              <a:hlinkClick r:id="" action="ppaction://noaction" highlightClick="1"/>
            </p:cNvPr>
            <p:cNvSpPr/>
            <p:nvPr/>
          </p:nvSpPr>
          <p:spPr>
            <a:xfrm>
              <a:off x="1715160" y="4173132"/>
              <a:ext cx="357190" cy="428628"/>
            </a:xfrm>
            <a:prstGeom prst="actionButtonForwardNext">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1</a:t>
              </a:r>
            </a:p>
          </p:txBody>
        </p:sp>
      </p:grpSp>
      <p:grpSp>
        <p:nvGrpSpPr>
          <p:cNvPr id="17" name="קבוצה 16"/>
          <p:cNvGrpSpPr/>
          <p:nvPr/>
        </p:nvGrpSpPr>
        <p:grpSpPr>
          <a:xfrm>
            <a:off x="7755731" y="4246127"/>
            <a:ext cx="2804754" cy="2468221"/>
            <a:chOff x="4655840" y="1543516"/>
            <a:chExt cx="2804754" cy="2468221"/>
          </a:xfrm>
        </p:grpSpPr>
        <p:graphicFrame>
          <p:nvGraphicFramePr>
            <p:cNvPr id="11" name="דיאגרמה 10"/>
            <p:cNvGraphicFramePr/>
            <p:nvPr>
              <p:extLst>
                <p:ext uri="{D42A27DB-BD31-4B8C-83A1-F6EECF244321}">
                  <p14:modId xmlns:p14="http://schemas.microsoft.com/office/powerpoint/2010/main" val="2749978686"/>
                </p:ext>
              </p:extLst>
            </p:nvPr>
          </p:nvGraphicFramePr>
          <p:xfrm>
            <a:off x="4799856" y="1564035"/>
            <a:ext cx="2660738" cy="244770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3" name="לחצן פעולה: קדימה או הבא 12">
              <a:hlinkClick r:id="" action="ppaction://noaction" highlightClick="1"/>
            </p:cNvPr>
            <p:cNvSpPr/>
            <p:nvPr/>
          </p:nvSpPr>
          <p:spPr>
            <a:xfrm>
              <a:off x="4655840" y="1543516"/>
              <a:ext cx="357190" cy="428628"/>
            </a:xfrm>
            <a:prstGeom prst="actionButtonForwardNex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4</a:t>
              </a:r>
            </a:p>
          </p:txBody>
        </p:sp>
      </p:grpSp>
      <p:grpSp>
        <p:nvGrpSpPr>
          <p:cNvPr id="19" name="קבוצה 18"/>
          <p:cNvGrpSpPr/>
          <p:nvPr/>
        </p:nvGrpSpPr>
        <p:grpSpPr>
          <a:xfrm>
            <a:off x="1715160" y="1543516"/>
            <a:ext cx="2793106" cy="2447702"/>
            <a:chOff x="1715160" y="1543516"/>
            <a:chExt cx="2793106" cy="2447702"/>
          </a:xfrm>
        </p:grpSpPr>
        <p:graphicFrame>
          <p:nvGraphicFramePr>
            <p:cNvPr id="12" name="דיאגרמה 11"/>
            <p:cNvGraphicFramePr/>
            <p:nvPr>
              <p:extLst>
                <p:ext uri="{D42A27DB-BD31-4B8C-83A1-F6EECF244321}">
                  <p14:modId xmlns:p14="http://schemas.microsoft.com/office/powerpoint/2010/main" val="1581916211"/>
                </p:ext>
              </p:extLst>
            </p:nvPr>
          </p:nvGraphicFramePr>
          <p:xfrm>
            <a:off x="1847528" y="1543516"/>
            <a:ext cx="2660738" cy="2447702"/>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14" name="לחצן פעולה: קדימה או הבא 13">
              <a:hlinkClick r:id="" action="ppaction://noaction" highlightClick="1"/>
            </p:cNvPr>
            <p:cNvSpPr/>
            <p:nvPr/>
          </p:nvSpPr>
          <p:spPr>
            <a:xfrm>
              <a:off x="1715160" y="1543516"/>
              <a:ext cx="357190" cy="428628"/>
            </a:xfrm>
            <a:prstGeom prst="actionButtonForwardNex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3</a:t>
              </a:r>
            </a:p>
          </p:txBody>
        </p:sp>
      </p:grpSp>
      <p:grpSp>
        <p:nvGrpSpPr>
          <p:cNvPr id="21" name="קבוצה 20"/>
          <p:cNvGrpSpPr/>
          <p:nvPr/>
        </p:nvGrpSpPr>
        <p:grpSpPr>
          <a:xfrm>
            <a:off x="4709698" y="4246127"/>
            <a:ext cx="2880320" cy="2447702"/>
            <a:chOff x="7536160" y="4174278"/>
            <a:chExt cx="2880320" cy="2447702"/>
          </a:xfrm>
        </p:grpSpPr>
        <p:graphicFrame>
          <p:nvGraphicFramePr>
            <p:cNvPr id="22" name="דיאגרמה 21"/>
            <p:cNvGraphicFramePr/>
            <p:nvPr>
              <p:extLst>
                <p:ext uri="{D42A27DB-BD31-4B8C-83A1-F6EECF244321}">
                  <p14:modId xmlns:p14="http://schemas.microsoft.com/office/powerpoint/2010/main" val="347860713"/>
                </p:ext>
              </p:extLst>
            </p:nvPr>
          </p:nvGraphicFramePr>
          <p:xfrm>
            <a:off x="7755742" y="4174278"/>
            <a:ext cx="2660738" cy="2447702"/>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
          <p:nvSpPr>
            <p:cNvPr id="23" name="לחצן פעולה: קדימה או הבא 22">
              <a:hlinkClick r:id="" action="ppaction://noaction" highlightClick="1"/>
            </p:cNvPr>
            <p:cNvSpPr/>
            <p:nvPr/>
          </p:nvSpPr>
          <p:spPr>
            <a:xfrm>
              <a:off x="7536160" y="4174278"/>
              <a:ext cx="357190" cy="428628"/>
            </a:xfrm>
            <a:prstGeom prst="actionButtonForwardNext">
              <a:avLst/>
            </a:prstGeom>
            <a:solidFill>
              <a:srgbClr val="DE002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prstClr val="white"/>
                  </a:solidFill>
                  <a:latin typeface="David" panose="020E0502060401010101" pitchFamily="34" charset="-79"/>
                  <a:cs typeface="David" panose="020E0502060401010101" pitchFamily="34" charset="-79"/>
                </a:rPr>
                <a:t>5</a:t>
              </a:r>
            </a:p>
          </p:txBody>
        </p:sp>
      </p:grpSp>
    </p:spTree>
    <p:extLst>
      <p:ext uri="{BB962C8B-B14F-4D97-AF65-F5344CB8AC3E}">
        <p14:creationId xmlns:p14="http://schemas.microsoft.com/office/powerpoint/2010/main" val="525157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מימוש 'רוח המכללות' </a:t>
            </a:r>
            <a:r>
              <a:rPr lang="he-IL" sz="3600" b="1" dirty="0" err="1">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במב"ל</a:t>
            </a:r>
            <a:endPar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תוכן 2"/>
          <p:cNvSpPr txBox="1">
            <a:spLocks/>
          </p:cNvSpPr>
          <p:nvPr/>
        </p:nvSpPr>
        <p:spPr>
          <a:xfrm>
            <a:off x="6096000" y="1957240"/>
            <a:ext cx="4146504" cy="4607942"/>
          </a:xfrm>
          <a:prstGeom prst="rect">
            <a:avLst/>
          </a:prstGeom>
        </p:spPr>
        <p:txBody>
          <a:bodyPr>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4037" lvl="1" indent="-361950">
              <a:lnSpc>
                <a:spcPct val="160000"/>
              </a:lnSpc>
              <a:buClr>
                <a:srgbClr val="800080"/>
              </a:buClr>
              <a:buSzPct val="100000"/>
              <a:buFont typeface="Arial" panose="020B0604020202020204" pitchFamily="34" charset="0"/>
              <a:buBlip>
                <a:blip r:embed="rId2"/>
              </a:buBlip>
              <a:defRPr/>
            </a:pPr>
            <a:r>
              <a:rPr lang="he-IL" sz="2000" kern="0" dirty="0">
                <a:solidFill>
                  <a:schemeClr val="tx2"/>
                </a:solidFill>
                <a:latin typeface="David" panose="020E0502060401010101" pitchFamily="34" charset="-79"/>
                <a:cs typeface="David" panose="020E0502060401010101" pitchFamily="34" charset="-79"/>
              </a:rPr>
              <a:t>פיקודיות</a:t>
            </a:r>
          </a:p>
          <a:p>
            <a:pPr marL="554037" lvl="1" indent="-361950">
              <a:lnSpc>
                <a:spcPct val="160000"/>
              </a:lnSpc>
              <a:buClr>
                <a:srgbClr val="800080"/>
              </a:buClr>
              <a:buSzPct val="100000"/>
              <a:buFont typeface="Arial" panose="020B0604020202020204" pitchFamily="34" charset="0"/>
              <a:buBlip>
                <a:blip r:embed="rId2"/>
              </a:buBlip>
              <a:defRPr/>
            </a:pPr>
            <a:r>
              <a:rPr lang="he-IL" sz="2000" kern="0" dirty="0">
                <a:solidFill>
                  <a:schemeClr val="tx2"/>
                </a:solidFill>
                <a:latin typeface="David" panose="020E0502060401010101" pitchFamily="34" charset="-79"/>
                <a:cs typeface="David" panose="020E0502060401010101" pitchFamily="34" charset="-79"/>
              </a:rPr>
              <a:t>למידה</a:t>
            </a:r>
          </a:p>
          <a:p>
            <a:pPr marL="554037" lvl="1" indent="-361950">
              <a:lnSpc>
                <a:spcPct val="160000"/>
              </a:lnSpc>
              <a:buClr>
                <a:srgbClr val="800080"/>
              </a:buClr>
              <a:buSzPct val="100000"/>
              <a:buFont typeface="Arial" panose="020B0604020202020204" pitchFamily="34" charset="0"/>
              <a:buBlip>
                <a:blip r:embed="rId2"/>
              </a:buBlip>
              <a:defRPr/>
            </a:pPr>
            <a:r>
              <a:rPr lang="he-IL" sz="2000" kern="0" dirty="0">
                <a:solidFill>
                  <a:schemeClr val="tx2"/>
                </a:solidFill>
                <a:latin typeface="David" panose="020E0502060401010101" pitchFamily="34" charset="-79"/>
                <a:cs typeface="David" panose="020E0502060401010101" pitchFamily="34" charset="-79"/>
              </a:rPr>
              <a:t>פתיחות אקדמית</a:t>
            </a:r>
          </a:p>
          <a:p>
            <a:pPr marL="554037" lvl="1" indent="-361950">
              <a:lnSpc>
                <a:spcPct val="160000"/>
              </a:lnSpc>
              <a:buClr>
                <a:srgbClr val="800080"/>
              </a:buClr>
              <a:buSzPct val="100000"/>
              <a:buFont typeface="Arial" panose="020B0604020202020204" pitchFamily="34" charset="0"/>
              <a:buBlip>
                <a:blip r:embed="rId2"/>
              </a:buBlip>
              <a:defRPr/>
            </a:pPr>
            <a:r>
              <a:rPr lang="he-IL" sz="2000" kern="0" dirty="0">
                <a:solidFill>
                  <a:schemeClr val="tx2"/>
                </a:solidFill>
                <a:latin typeface="David" panose="020E0502060401010101" pitchFamily="34" charset="-79"/>
                <a:cs typeface="David" panose="020E0502060401010101" pitchFamily="34" charset="-79"/>
              </a:rPr>
              <a:t>שותפות ורעות בעשייה</a:t>
            </a:r>
          </a:p>
          <a:p>
            <a:pPr marL="554037" lvl="1" indent="-361950">
              <a:lnSpc>
                <a:spcPct val="160000"/>
              </a:lnSpc>
              <a:buClr>
                <a:srgbClr val="800080"/>
              </a:buClr>
              <a:buSzPct val="100000"/>
              <a:buFont typeface="Arial" panose="020B0604020202020204" pitchFamily="34" charset="0"/>
              <a:buBlip>
                <a:blip r:embed="rId2"/>
              </a:buBlip>
              <a:defRPr/>
            </a:pPr>
            <a:r>
              <a:rPr lang="he-IL" sz="2000" kern="0" dirty="0">
                <a:solidFill>
                  <a:schemeClr val="tx2"/>
                </a:solidFill>
                <a:latin typeface="David" panose="020E0502060401010101" pitchFamily="34" charset="-79"/>
                <a:cs typeface="David" panose="020E0502060401010101" pitchFamily="34" charset="-79"/>
              </a:rPr>
              <a:t>יסודיות ואיכות בהדרכה</a:t>
            </a:r>
          </a:p>
          <a:p>
            <a:pPr marL="554037" lvl="1" indent="-361950">
              <a:lnSpc>
                <a:spcPct val="160000"/>
              </a:lnSpc>
              <a:buClr>
                <a:srgbClr val="800080"/>
              </a:buClr>
              <a:buSzPct val="100000"/>
              <a:buFont typeface="Arial" panose="020B0604020202020204" pitchFamily="34" charset="0"/>
              <a:buBlip>
                <a:blip r:embed="rId2"/>
              </a:buBlip>
              <a:defRPr/>
            </a:pPr>
            <a:r>
              <a:rPr lang="he-IL" sz="2000" kern="0" dirty="0">
                <a:solidFill>
                  <a:schemeClr val="tx2"/>
                </a:solidFill>
                <a:latin typeface="David" panose="020E0502060401010101" pitchFamily="34" charset="-79"/>
                <a:cs typeface="David" panose="020E0502060401010101" pitchFamily="34" charset="-79"/>
              </a:rPr>
              <a:t>כבוד האדם והמרכיב האנושי</a:t>
            </a:r>
          </a:p>
          <a:p>
            <a:pPr marL="554037" lvl="1" indent="-361950">
              <a:lnSpc>
                <a:spcPct val="160000"/>
              </a:lnSpc>
              <a:buClr>
                <a:srgbClr val="800080"/>
              </a:buClr>
              <a:buSzPct val="100000"/>
              <a:buFont typeface="Arial" panose="020B0604020202020204" pitchFamily="34" charset="0"/>
              <a:buBlip>
                <a:blip r:embed="rId2"/>
              </a:buBlip>
              <a:defRPr/>
            </a:pPr>
            <a:r>
              <a:rPr lang="he-IL" sz="2000" kern="0" dirty="0">
                <a:solidFill>
                  <a:schemeClr val="tx2"/>
                </a:solidFill>
                <a:latin typeface="David" panose="020E0502060401010101" pitchFamily="34" charset="-79"/>
                <a:cs typeface="David" panose="020E0502060401010101" pitchFamily="34" charset="-79"/>
              </a:rPr>
              <a:t>חתירה לניצחון</a:t>
            </a:r>
          </a:p>
          <a:p>
            <a:pPr marL="554037" lvl="1" indent="-361950">
              <a:lnSpc>
                <a:spcPct val="160000"/>
              </a:lnSpc>
              <a:buClr>
                <a:srgbClr val="800080"/>
              </a:buClr>
              <a:buSzPct val="100000"/>
              <a:buFont typeface="Arial" panose="020B0604020202020204" pitchFamily="34" charset="0"/>
              <a:buBlip>
                <a:blip r:embed="rId2"/>
              </a:buBlip>
              <a:defRPr/>
            </a:pPr>
            <a:r>
              <a:rPr lang="he-IL" sz="2000" kern="0" dirty="0">
                <a:solidFill>
                  <a:schemeClr val="tx2"/>
                </a:solidFill>
                <a:latin typeface="David" panose="020E0502060401010101" pitchFamily="34" charset="-79"/>
                <a:cs typeface="David" panose="020E0502060401010101" pitchFamily="34" charset="-79"/>
              </a:rPr>
              <a:t>משמעת ואתיקה של בכירות</a:t>
            </a:r>
            <a:endParaRPr lang="he-IL" sz="1800" kern="0" dirty="0">
              <a:solidFill>
                <a:schemeClr val="tx2"/>
              </a:solidFill>
            </a:endParaRPr>
          </a:p>
          <a:p>
            <a:pPr marL="554037" lvl="1" indent="-361950">
              <a:lnSpc>
                <a:spcPct val="200000"/>
              </a:lnSpc>
              <a:buClr>
                <a:srgbClr val="800080"/>
              </a:buClr>
              <a:buSzPct val="100000"/>
              <a:buFont typeface="Arial" panose="020B0604020202020204" pitchFamily="34" charset="0"/>
              <a:buBlip>
                <a:blip r:embed="rId2"/>
              </a:buBlip>
              <a:defRPr/>
            </a:pPr>
            <a:endParaRPr lang="he-IL" sz="1800" kern="0" dirty="0">
              <a:solidFill>
                <a:schemeClr val="tx2"/>
              </a:solidFill>
            </a:endParaRPr>
          </a:p>
          <a:p>
            <a:pPr marL="554037" lvl="1" indent="-361950">
              <a:buClr>
                <a:srgbClr val="800080"/>
              </a:buClr>
              <a:buSzPct val="100000"/>
              <a:buFont typeface="Arial" panose="020B0604020202020204" pitchFamily="34" charset="0"/>
              <a:buBlip>
                <a:blip r:embed="rId2"/>
              </a:buBlip>
              <a:defRPr/>
            </a:pPr>
            <a:endParaRPr lang="he-IL" sz="1600" kern="0" dirty="0">
              <a:solidFill>
                <a:schemeClr val="tx2"/>
              </a:solidFill>
            </a:endParaRPr>
          </a:p>
          <a:p>
            <a:pPr marL="819150" lvl="2" indent="-361950">
              <a:buClr>
                <a:srgbClr val="800080"/>
              </a:buClr>
              <a:buSzPct val="100000"/>
              <a:buFont typeface="Arial" panose="020B0604020202020204" pitchFamily="34" charset="0"/>
              <a:buBlip>
                <a:blip r:embed="rId2"/>
              </a:buBlip>
              <a:defRPr/>
            </a:pPr>
            <a:endParaRPr lang="he-IL" sz="1400" kern="0" dirty="0">
              <a:solidFill>
                <a:schemeClr val="tx2"/>
              </a:solidFill>
            </a:endParaRPr>
          </a:p>
          <a:p>
            <a:endParaRPr lang="he-IL" dirty="0"/>
          </a:p>
        </p:txBody>
      </p:sp>
      <p:pic>
        <p:nvPicPr>
          <p:cNvPr id="4" name="מציין מיקום תמונה 3" descr="ספר פתוח על השולחן, מדפי ספרים מטושטשים ברקע" title="תמונה לדוגמה"/>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776001" y="3141000"/>
            <a:ext cx="4014445" cy="3242260"/>
          </a:xfrm>
          <a:prstGeom prst="rect">
            <a:avLst/>
          </a:prstGeom>
          <a:ln>
            <a:noFill/>
          </a:ln>
          <a:effectLst>
            <a:softEdge rad="112500"/>
          </a:effectLst>
        </p:spPr>
      </p:pic>
      <p:sp>
        <p:nvSpPr>
          <p:cNvPr id="5" name="TextBox 4"/>
          <p:cNvSpPr txBox="1"/>
          <p:nvPr/>
        </p:nvSpPr>
        <p:spPr>
          <a:xfrm rot="21100122">
            <a:off x="2365373" y="1968684"/>
            <a:ext cx="2880320" cy="523220"/>
          </a:xfrm>
          <a:prstGeom prst="rect">
            <a:avLst/>
          </a:prstGeom>
          <a:noFill/>
        </p:spPr>
        <p:txBody>
          <a:bodyPr wrap="square" rtlCol="1">
            <a:spAutoFit/>
          </a:bodyPr>
          <a:lstStyle/>
          <a:p>
            <a:pPr algn="ctr"/>
            <a:r>
              <a:rPr lang="en-US" sz="2800" dirty="0">
                <a:solidFill>
                  <a:srgbClr val="C0504D"/>
                </a:solidFill>
                <a:latin typeface="Times New Roman" panose="02020603050405020304" pitchFamily="18" charset="0"/>
                <a:cs typeface="Times New Roman" panose="02020603050405020304" pitchFamily="18" charset="0"/>
              </a:rPr>
              <a:t>Hidden curriculum</a:t>
            </a:r>
            <a:endParaRPr lang="he-IL" sz="2800" dirty="0">
              <a:solidFill>
                <a:srgbClr val="C0504D"/>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6004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4713" y="1615731"/>
            <a:ext cx="10515600" cy="2367688"/>
          </a:xfrm>
        </p:spPr>
        <p:txBody>
          <a:bodyPr>
            <a:noAutofit/>
          </a:bodyPr>
          <a:lstStyle/>
          <a:p>
            <a:pPr algn="ctr">
              <a:lnSpc>
                <a:spcPct val="200000"/>
              </a:lnSpc>
            </a:pP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מה צריך ללמד במב"ל? </a:t>
            </a:r>
            <a:br>
              <a:rPr lang="en-US"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he-IL" sz="2800"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he-IL" sz="2800"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הוויכוח בין האלוף גרשון הכהן לפרופ' ארנון סופר </a:t>
            </a:r>
            <a:r>
              <a:rPr lang="he-IL" sz="2800"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010395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מה צריך ללמד? גרשון הכהן</a:t>
            </a:r>
          </a:p>
        </p:txBody>
      </p:sp>
      <p:sp>
        <p:nvSpPr>
          <p:cNvPr id="3" name="מציין מיקום תוכן 2"/>
          <p:cNvSpPr>
            <a:spLocks noGrp="1"/>
          </p:cNvSpPr>
          <p:nvPr>
            <p:ph idx="4294967295"/>
          </p:nvPr>
        </p:nvSpPr>
        <p:spPr>
          <a:xfrm>
            <a:off x="1312300" y="1527902"/>
            <a:ext cx="9667875" cy="4351338"/>
          </a:xfrm>
        </p:spPr>
        <p:txBody>
          <a:bodyPr>
            <a:noAutofit/>
          </a:bodyPr>
          <a:lstStyle/>
          <a:p>
            <a:pPr marL="0" indent="0" algn="ctr">
              <a:lnSpc>
                <a:spcPct val="150000"/>
              </a:lnSpc>
              <a:buClr>
                <a:schemeClr val="accent1"/>
              </a:buClr>
              <a:buNone/>
            </a:pPr>
            <a:r>
              <a:rPr lang="he-IL" sz="2400" b="1" dirty="0">
                <a:solidFill>
                  <a:schemeClr val="accent1">
                    <a:lumMod val="75000"/>
                  </a:schemeClr>
                </a:solidFill>
                <a:latin typeface="David" panose="020E0502060401010101" pitchFamily="34" charset="-79"/>
                <a:cs typeface="David" panose="020E0502060401010101" pitchFamily="34" charset="-79"/>
              </a:rPr>
              <a:t>תכלית המב"ל </a:t>
            </a:r>
            <a:r>
              <a:rPr lang="he-IL" sz="2400" dirty="0">
                <a:solidFill>
                  <a:schemeClr val="accent1">
                    <a:lumMod val="75000"/>
                  </a:schemeClr>
                </a:solidFill>
                <a:latin typeface="David" panose="020E0502060401010101" pitchFamily="34" charset="-79"/>
                <a:cs typeface="David" panose="020E0502060401010101" pitchFamily="34" charset="-79"/>
              </a:rPr>
              <a:t>מחויבת לשני תוצרים עמם יצא החניך בסיום השנה:</a:t>
            </a:r>
            <a:br>
              <a:rPr lang="en-US" sz="2400" dirty="0">
                <a:solidFill>
                  <a:schemeClr val="accent1">
                    <a:lumMod val="75000"/>
                  </a:schemeClr>
                </a:solidFill>
                <a:latin typeface="David" panose="020E0502060401010101" pitchFamily="34" charset="-79"/>
                <a:cs typeface="David" panose="020E0502060401010101" pitchFamily="34" charset="-79"/>
              </a:rPr>
            </a:br>
            <a:r>
              <a:rPr lang="he-IL" sz="2400" dirty="0">
                <a:solidFill>
                  <a:schemeClr val="accent1">
                    <a:lumMod val="75000"/>
                  </a:schemeClr>
                </a:solidFill>
                <a:latin typeface="David" panose="020E0502060401010101" pitchFamily="34" charset="-79"/>
                <a:cs typeface="David" panose="020E0502060401010101" pitchFamily="34" charset="-79"/>
              </a:rPr>
              <a:t>האחד, </a:t>
            </a:r>
            <a:r>
              <a:rPr lang="he-IL" sz="2400" b="1" dirty="0">
                <a:solidFill>
                  <a:schemeClr val="accent1">
                    <a:lumMod val="75000"/>
                  </a:schemeClr>
                </a:solidFill>
                <a:latin typeface="David" panose="020E0502060401010101" pitchFamily="34" charset="-79"/>
                <a:cs typeface="David" panose="020E0502060401010101" pitchFamily="34" charset="-79"/>
              </a:rPr>
              <a:t>מצפן- על לאומי </a:t>
            </a:r>
            <a:r>
              <a:rPr lang="he-IL" sz="2400" dirty="0">
                <a:solidFill>
                  <a:schemeClr val="accent1">
                    <a:lumMod val="75000"/>
                  </a:schemeClr>
                </a:solidFill>
                <a:latin typeface="David" panose="020E0502060401010101" pitchFamily="34" charset="-79"/>
                <a:cs typeface="David" panose="020E0502060401010101" pitchFamily="34" charset="-79"/>
              </a:rPr>
              <a:t>והשני, </a:t>
            </a:r>
            <a:r>
              <a:rPr lang="he-IL" sz="2400" b="1" dirty="0">
                <a:solidFill>
                  <a:schemeClr val="accent1">
                    <a:lumMod val="75000"/>
                  </a:schemeClr>
                </a:solidFill>
                <a:latin typeface="David" panose="020E0502060401010101" pitchFamily="34" charset="-79"/>
                <a:cs typeface="David" panose="020E0502060401010101" pitchFamily="34" charset="-79"/>
              </a:rPr>
              <a:t>שיעור קומה אישיותי בעל סגולות של בכירות</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מצפן על לאומי: </a:t>
            </a:r>
            <a:r>
              <a:rPr lang="he-IL" sz="2000" dirty="0">
                <a:solidFill>
                  <a:schemeClr val="accent1">
                    <a:lumMod val="75000"/>
                  </a:schemeClr>
                </a:solidFill>
                <a:latin typeface="David" panose="020E0502060401010101" pitchFamily="34" charset="-79"/>
                <a:cs typeface="David" panose="020E0502060401010101" pitchFamily="34" charset="-79"/>
              </a:rPr>
              <a:t>יכולת לתת פתרון לסוגיית ביטחון לאומי תוך שקלול </a:t>
            </a:r>
            <a:r>
              <a:rPr lang="he-IL" sz="2000" dirty="0" err="1">
                <a:solidFill>
                  <a:schemeClr val="accent1">
                    <a:lumMod val="75000"/>
                  </a:schemeClr>
                </a:solidFill>
                <a:latin typeface="David" panose="020E0502060401010101" pitchFamily="34" charset="-79"/>
                <a:cs typeface="David" panose="020E0502060401010101" pitchFamily="34" charset="-79"/>
              </a:rPr>
              <a:t>המימדים</a:t>
            </a:r>
            <a:r>
              <a:rPr lang="he-IL" sz="2000" dirty="0">
                <a:solidFill>
                  <a:schemeClr val="accent1">
                    <a:lumMod val="75000"/>
                  </a:schemeClr>
                </a:solidFill>
                <a:latin typeface="David" panose="020E0502060401010101" pitchFamily="34" charset="-79"/>
                <a:cs typeface="David" panose="020E0502060401010101" pitchFamily="34" charset="-79"/>
              </a:rPr>
              <a:t> רוחניים, תרבותיים יחד עם אלו הכרוכים בהפעלת </a:t>
            </a:r>
            <a:r>
              <a:rPr lang="he-IL" sz="2000" dirty="0" err="1">
                <a:solidFill>
                  <a:schemeClr val="accent1">
                    <a:lumMod val="75000"/>
                  </a:schemeClr>
                </a:solidFill>
                <a:latin typeface="David" panose="020E0502060401010101" pitchFamily="34" charset="-79"/>
                <a:cs typeface="David" panose="020E0502060401010101" pitchFamily="34" charset="-79"/>
              </a:rPr>
              <a:t>כח</a:t>
            </a:r>
            <a:r>
              <a:rPr lang="he-IL" sz="2000" dirty="0">
                <a:solidFill>
                  <a:schemeClr val="accent1">
                    <a:lumMod val="75000"/>
                  </a:schemeClr>
                </a:solidFill>
                <a:latin typeface="David" panose="020E0502060401010101" pitchFamily="34" charset="-79"/>
                <a:cs typeface="David" panose="020E0502060401010101" pitchFamily="34" charset="-79"/>
              </a:rPr>
              <a:t> ומשאבים שונים, מתוך הבנת תכלית קיום החברה הישראלית ובראייה ארוכת טווח.</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שיעור קומה ובכירות: </a:t>
            </a:r>
            <a:r>
              <a:rPr lang="he-IL" sz="2000" dirty="0">
                <a:solidFill>
                  <a:schemeClr val="accent1">
                    <a:lumMod val="75000"/>
                  </a:schemeClr>
                </a:solidFill>
                <a:latin typeface="David" panose="020E0502060401010101" pitchFamily="34" charset="-79"/>
                <a:cs typeface="David" panose="020E0502060401010101" pitchFamily="34" charset="-79"/>
              </a:rPr>
              <a:t>יכולת למידה של מצבים חדשים ברגע התהוותם ומסוגלות להבחין </a:t>
            </a:r>
            <a:br>
              <a:rPr lang="en-US" sz="2000" dirty="0">
                <a:solidFill>
                  <a:schemeClr val="accent1">
                    <a:lumMod val="75000"/>
                  </a:schemeClr>
                </a:solidFill>
                <a:latin typeface="David" panose="020E0502060401010101" pitchFamily="34" charset="-79"/>
                <a:cs typeface="David" panose="020E0502060401010101" pitchFamily="34" charset="-79"/>
              </a:rPr>
            </a:br>
            <a:r>
              <a:rPr lang="he-IL" sz="2000" dirty="0">
                <a:solidFill>
                  <a:schemeClr val="accent1">
                    <a:lumMod val="75000"/>
                  </a:schemeClr>
                </a:solidFill>
                <a:latin typeface="David" panose="020E0502060401010101" pitchFamily="34" charset="-79"/>
                <a:cs typeface="David" panose="020E0502060401010101" pitchFamily="34" charset="-79"/>
              </a:rPr>
              <a:t>בייחודיות של אותן תופעות חדשות בהן נדרש הבכיר למענה רלוונטי.</a:t>
            </a: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pic>
        <p:nvPicPr>
          <p:cNvPr id="5" name="תמונה 4"/>
          <p:cNvPicPr>
            <a:picLocks noChangeAspect="1"/>
          </p:cNvPicPr>
          <p:nvPr/>
        </p:nvPicPr>
        <p:blipFill rotWithShape="1">
          <a:blip r:embed="rId2"/>
          <a:srcRect t="8254" r="10668"/>
          <a:stretch/>
        </p:blipFill>
        <p:spPr>
          <a:xfrm>
            <a:off x="2099481" y="5269020"/>
            <a:ext cx="2153536" cy="1474497"/>
          </a:xfrm>
          <a:prstGeom prst="rect">
            <a:avLst/>
          </a:prstGeom>
          <a:ln>
            <a:noFill/>
          </a:ln>
          <a:effectLst/>
        </p:spPr>
      </p:pic>
      <p:pic>
        <p:nvPicPr>
          <p:cNvPr id="2050" name="Picture 2" descr="תוצאת תמונה עבור מעיין"/>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072" r="51029"/>
          <a:stretch/>
        </p:blipFill>
        <p:spPr bwMode="auto">
          <a:xfrm>
            <a:off x="150331" y="4553210"/>
            <a:ext cx="1816691" cy="2190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17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מה צריך ללמד? גרשון הכהן</a:t>
            </a:r>
          </a:p>
        </p:txBody>
      </p:sp>
      <p:sp>
        <p:nvSpPr>
          <p:cNvPr id="3" name="מציין מיקום תוכן 2"/>
          <p:cNvSpPr>
            <a:spLocks noGrp="1"/>
          </p:cNvSpPr>
          <p:nvPr>
            <p:ph idx="4294967295"/>
          </p:nvPr>
        </p:nvSpPr>
        <p:spPr>
          <a:xfrm>
            <a:off x="1170040" y="1602333"/>
            <a:ext cx="9810136" cy="4351338"/>
          </a:xfrm>
        </p:spPr>
        <p:txBody>
          <a:bodyPr>
            <a:noAutofit/>
          </a:bodyPr>
          <a:lstStyle/>
          <a:p>
            <a:pPr marL="0" indent="0">
              <a:lnSpc>
                <a:spcPct val="150000"/>
              </a:lnSpc>
              <a:buClr>
                <a:schemeClr val="accent1"/>
              </a:buClr>
              <a:buNone/>
            </a:pPr>
            <a:r>
              <a:rPr lang="he-IL" sz="2400" b="1" dirty="0">
                <a:solidFill>
                  <a:schemeClr val="accent1">
                    <a:lumMod val="75000"/>
                  </a:schemeClr>
                </a:solidFill>
                <a:latin typeface="David" panose="020E0502060401010101" pitchFamily="34" charset="-79"/>
                <a:cs typeface="David" panose="020E0502060401010101" pitchFamily="34" charset="-79"/>
              </a:rPr>
              <a:t>ארבע מגמות (זירות) תוכן שונות:</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המגמה המתודולוגית מעשית- </a:t>
            </a:r>
            <a:r>
              <a:rPr lang="he-IL" sz="2000" dirty="0">
                <a:solidFill>
                  <a:schemeClr val="accent1">
                    <a:lumMod val="75000"/>
                  </a:schemeClr>
                </a:solidFill>
                <a:latin typeface="David" panose="020E0502060401010101" pitchFamily="34" charset="-79"/>
                <a:cs typeface="David" panose="020E0502060401010101" pitchFamily="34" charset="-79"/>
              </a:rPr>
              <a:t>לימוד מערכות מורכבות, הרשתות וכאוס, וכן, יסודות בחשיבה מערכתית-צבאית</a:t>
            </a:r>
            <a:r>
              <a:rPr lang="en-US" sz="2000" dirty="0">
                <a:solidFill>
                  <a:schemeClr val="accent1">
                    <a:lumMod val="75000"/>
                  </a:schemeClr>
                </a:solidFill>
                <a:latin typeface="David" panose="020E0502060401010101" pitchFamily="34" charset="-79"/>
                <a:cs typeface="David" panose="020E0502060401010101" pitchFamily="34" charset="-79"/>
              </a:rPr>
              <a:t>;</a:t>
            </a:r>
            <a:r>
              <a:rPr lang="he-IL" sz="2000" dirty="0">
                <a:solidFill>
                  <a:schemeClr val="accent1">
                    <a:lumMod val="75000"/>
                  </a:schemeClr>
                </a:solidFill>
                <a:latin typeface="David" panose="020E0502060401010101" pitchFamily="34" charset="-79"/>
                <a:cs typeface="David" panose="020E0502060401010101" pitchFamily="34" charset="-79"/>
              </a:rPr>
              <a:t> רכישת מושגי יסוד בביטחון לאומי</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ייחודיות פרויקט מדינת ישראל- </a:t>
            </a:r>
            <a:r>
              <a:rPr lang="he-IL" sz="2000" dirty="0">
                <a:solidFill>
                  <a:schemeClr val="accent1">
                    <a:lumMod val="75000"/>
                  </a:schemeClr>
                </a:solidFill>
                <a:latin typeface="David" panose="020E0502060401010101" pitchFamily="34" charset="-79"/>
                <a:cs typeface="David" panose="020E0502060401010101" pitchFamily="34" charset="-79"/>
              </a:rPr>
              <a:t>אתגר הקיום הביטחוני, חזון היהודי-ציוני, סוגיות בחברה הישראלית, אתגרי ניהול מאמצי השלטון במדינת ישראל, </a:t>
            </a:r>
            <a:r>
              <a:rPr lang="he-IL" sz="2000" dirty="0">
                <a:solidFill>
                  <a:schemeClr val="accent2"/>
                </a:solidFill>
                <a:latin typeface="David" panose="020E0502060401010101" pitchFamily="34" charset="-79"/>
                <a:cs typeface="David" panose="020E0502060401010101" pitchFamily="34" charset="-79"/>
              </a:rPr>
              <a:t>{מגמה זו תומכת בגיבוש מצפן העל של הבכיר}</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תנאי הסביבה </a:t>
            </a:r>
            <a:r>
              <a:rPr lang="he-IL" sz="2000" b="1" dirty="0" err="1">
                <a:solidFill>
                  <a:schemeClr val="accent1">
                    <a:lumMod val="75000"/>
                  </a:schemeClr>
                </a:solidFill>
                <a:latin typeface="David" panose="020E0502060401010101" pitchFamily="34" charset="-79"/>
                <a:cs typeface="David" panose="020E0502060401010101" pitchFamily="34" charset="-79"/>
              </a:rPr>
              <a:t>הגיאו</a:t>
            </a:r>
            <a:r>
              <a:rPr lang="he-IL" sz="2000" b="1" dirty="0">
                <a:solidFill>
                  <a:schemeClr val="accent1">
                    <a:lumMod val="75000"/>
                  </a:schemeClr>
                </a:solidFill>
                <a:latin typeface="David" panose="020E0502060401010101" pitchFamily="34" charset="-79"/>
                <a:cs typeface="David" panose="020E0502060401010101" pitchFamily="34" charset="-79"/>
              </a:rPr>
              <a:t>-פוליטית במזרח התיכון- </a:t>
            </a:r>
            <a:r>
              <a:rPr lang="he-IL" sz="2000" dirty="0">
                <a:solidFill>
                  <a:schemeClr val="accent1">
                    <a:lumMod val="75000"/>
                  </a:schemeClr>
                </a:solidFill>
                <a:latin typeface="David" panose="020E0502060401010101" pitchFamily="34" charset="-79"/>
                <a:cs typeface="David" panose="020E0502060401010101" pitchFamily="34" charset="-79"/>
              </a:rPr>
              <a:t>לימוד התרבות הערבית </a:t>
            </a:r>
            <a:r>
              <a:rPr lang="he-IL" sz="2000" dirty="0" err="1">
                <a:solidFill>
                  <a:schemeClr val="accent1">
                    <a:lumMod val="75000"/>
                  </a:schemeClr>
                </a:solidFill>
                <a:latin typeface="David" panose="020E0502060401010101" pitchFamily="34" charset="-79"/>
                <a:cs typeface="David" panose="020E0502060401010101" pitchFamily="34" charset="-79"/>
              </a:rPr>
              <a:t>והאיסלם</a:t>
            </a:r>
            <a:endParaRPr lang="he-IL" sz="2000"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הגורמים הבין-לאומיים- </a:t>
            </a:r>
            <a:r>
              <a:rPr lang="he-IL" sz="2000" dirty="0">
                <a:solidFill>
                  <a:schemeClr val="accent1">
                    <a:lumMod val="75000"/>
                  </a:schemeClr>
                </a:solidFill>
                <a:latin typeface="David" panose="020E0502060401010101" pitchFamily="34" charset="-79"/>
                <a:cs typeface="David" panose="020E0502060401010101" pitchFamily="34" charset="-79"/>
              </a:rPr>
              <a:t>מגמות בכלכלה גלובאלית, משפט בין-לאומי והלכי רוח עיקריים</a:t>
            </a: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083745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מה צריך ללמד? גרשון הכהן</a:t>
            </a:r>
          </a:p>
        </p:txBody>
      </p:sp>
      <p:pic>
        <p:nvPicPr>
          <p:cNvPr id="7" name="תמונה 6"/>
          <p:cNvPicPr>
            <a:picLocks noChangeAspect="1"/>
          </p:cNvPicPr>
          <p:nvPr/>
        </p:nvPicPr>
        <p:blipFill rotWithShape="1">
          <a:blip r:embed="rId2"/>
          <a:srcRect l="29779" t="20539" r="45628" b="47058"/>
          <a:stretch/>
        </p:blipFill>
        <p:spPr>
          <a:xfrm>
            <a:off x="6218301" y="1511890"/>
            <a:ext cx="5764589" cy="4272222"/>
          </a:xfrm>
          <a:prstGeom prst="rect">
            <a:avLst/>
          </a:prstGeom>
          <a:ln>
            <a:noFill/>
          </a:ln>
          <a:effectLst>
            <a:outerShdw blurRad="292100" dist="139700" dir="2700000" algn="tl" rotWithShape="0">
              <a:srgbClr val="333333">
                <a:alpha val="65000"/>
              </a:srgbClr>
            </a:outerShdw>
          </a:effectLst>
        </p:spPr>
      </p:pic>
      <p:pic>
        <p:nvPicPr>
          <p:cNvPr id="8" name="תמונה 7"/>
          <p:cNvPicPr>
            <a:picLocks noChangeAspect="1"/>
          </p:cNvPicPr>
          <p:nvPr/>
        </p:nvPicPr>
        <p:blipFill rotWithShape="1">
          <a:blip r:embed="rId3"/>
          <a:srcRect l="29913" t="25425" r="45232" b="38106"/>
          <a:stretch/>
        </p:blipFill>
        <p:spPr>
          <a:xfrm>
            <a:off x="197047" y="2036253"/>
            <a:ext cx="5661494" cy="4672892"/>
          </a:xfrm>
          <a:prstGeom prst="rect">
            <a:avLst/>
          </a:prstGeom>
          <a:ln>
            <a:noFill/>
          </a:ln>
          <a:effectLst>
            <a:outerShdw blurRad="292100" dist="139700" dir="2700000" algn="tl" rotWithShape="0">
              <a:srgbClr val="333333">
                <a:alpha val="65000"/>
              </a:srgbClr>
            </a:outerShdw>
          </a:effectLst>
        </p:spPr>
      </p:pic>
      <p:sp>
        <p:nvSpPr>
          <p:cNvPr id="9" name="מלבן 8"/>
          <p:cNvSpPr/>
          <p:nvPr/>
        </p:nvSpPr>
        <p:spPr>
          <a:xfrm>
            <a:off x="8240233" y="4210493"/>
            <a:ext cx="1669311" cy="995954"/>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6379534" y="3472566"/>
            <a:ext cx="5433237" cy="408318"/>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1" name="מלבן 10"/>
          <p:cNvSpPr/>
          <p:nvPr/>
        </p:nvSpPr>
        <p:spPr>
          <a:xfrm>
            <a:off x="10111561" y="4268972"/>
            <a:ext cx="1669311" cy="563526"/>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מלבן 11"/>
          <p:cNvSpPr/>
          <p:nvPr/>
        </p:nvSpPr>
        <p:spPr>
          <a:xfrm>
            <a:off x="6394612" y="4497572"/>
            <a:ext cx="1669311" cy="563526"/>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מלבן 12"/>
          <p:cNvSpPr/>
          <p:nvPr/>
        </p:nvSpPr>
        <p:spPr>
          <a:xfrm>
            <a:off x="1658679" y="4268972"/>
            <a:ext cx="2641322" cy="4680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4" name="מלבן 13"/>
          <p:cNvSpPr/>
          <p:nvPr/>
        </p:nvSpPr>
        <p:spPr>
          <a:xfrm rot="19817133">
            <a:off x="3726492" y="5884666"/>
            <a:ext cx="1152000" cy="468000"/>
          </a:xfrm>
          <a:prstGeom prst="rect">
            <a:avLst/>
          </a:prstGeom>
          <a:solidFill>
            <a:srgbClr val="92D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5" name="מלבן 14"/>
          <p:cNvSpPr/>
          <p:nvPr/>
        </p:nvSpPr>
        <p:spPr>
          <a:xfrm>
            <a:off x="2338822" y="4994254"/>
            <a:ext cx="1224000" cy="360000"/>
          </a:xfrm>
          <a:prstGeom prst="rect">
            <a:avLst/>
          </a:prstGeom>
          <a:solidFill>
            <a:srgbClr val="92D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3913235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תשובה למה צריך ללמד- ארנון סופר</a:t>
            </a:r>
          </a:p>
        </p:txBody>
      </p:sp>
      <p:sp>
        <p:nvSpPr>
          <p:cNvPr id="3" name="מציין מיקום תוכן 2"/>
          <p:cNvSpPr>
            <a:spLocks noGrp="1"/>
          </p:cNvSpPr>
          <p:nvPr>
            <p:ph idx="4294967295"/>
          </p:nvPr>
        </p:nvSpPr>
        <p:spPr>
          <a:xfrm>
            <a:off x="884900" y="1365786"/>
            <a:ext cx="10471355" cy="5276936"/>
          </a:xfrm>
        </p:spPr>
        <p:txBody>
          <a:bodyPr>
            <a:noAutofit/>
          </a:bodyPr>
          <a:lstStyle/>
          <a:p>
            <a:pPr marL="0" indent="0">
              <a:lnSpc>
                <a:spcPct val="150000"/>
              </a:lnSpc>
              <a:buClr>
                <a:schemeClr val="accent1"/>
              </a:buClr>
              <a:buNone/>
            </a:pPr>
            <a:r>
              <a:rPr lang="he-IL" sz="2000" dirty="0">
                <a:solidFill>
                  <a:schemeClr val="accent1">
                    <a:lumMod val="75000"/>
                  </a:schemeClr>
                </a:solidFill>
                <a:latin typeface="David" panose="020E0502060401010101" pitchFamily="34" charset="-79"/>
                <a:cs typeface="David" panose="020E0502060401010101" pitchFamily="34" charset="-79"/>
              </a:rPr>
              <a:t>המב"ל אינה מכשירה גנרלים אלא </a:t>
            </a:r>
            <a:r>
              <a:rPr lang="he-IL" sz="2000" b="1" dirty="0">
                <a:solidFill>
                  <a:schemeClr val="accent1">
                    <a:lumMod val="75000"/>
                  </a:schemeClr>
                </a:solidFill>
                <a:latin typeface="David" panose="020E0502060401010101" pitchFamily="34" charset="-79"/>
                <a:cs typeface="David" panose="020E0502060401010101" pitchFamily="34" charset="-79"/>
              </a:rPr>
              <a:t>מנהיגים בצמתים החשובים </a:t>
            </a:r>
            <a:r>
              <a:rPr lang="he-IL" sz="2000" dirty="0">
                <a:solidFill>
                  <a:schemeClr val="accent1">
                    <a:lumMod val="75000"/>
                  </a:schemeClr>
                </a:solidFill>
                <a:latin typeface="David" panose="020E0502060401010101" pitchFamily="34" charset="-79"/>
                <a:cs typeface="David" panose="020E0502060401010101" pitchFamily="34" charset="-79"/>
              </a:rPr>
              <a:t>ביותר בממסדים הביטחוניים ו</a:t>
            </a:r>
            <a:r>
              <a:rPr lang="en-US" sz="2000" dirty="0">
                <a:solidFill>
                  <a:schemeClr val="accent1">
                    <a:lumMod val="75000"/>
                  </a:schemeClr>
                </a:solidFill>
                <a:latin typeface="David" panose="020E0502060401010101" pitchFamily="34" charset="-79"/>
                <a:cs typeface="David" panose="020E0502060401010101" pitchFamily="34" charset="-79"/>
              </a:rPr>
              <a:t>/</a:t>
            </a:r>
            <a:r>
              <a:rPr lang="he-IL" sz="2000" dirty="0">
                <a:solidFill>
                  <a:schemeClr val="accent1">
                    <a:lumMod val="75000"/>
                  </a:schemeClr>
                </a:solidFill>
                <a:latin typeface="David" panose="020E0502060401010101" pitchFamily="34" charset="-79"/>
                <a:cs typeface="David" panose="020E0502060401010101" pitchFamily="34" charset="-79"/>
              </a:rPr>
              <a:t>או האזרחיים:</a:t>
            </a:r>
          </a:p>
          <a:p>
            <a:pPr marL="0" indent="0" algn="ctr">
              <a:lnSpc>
                <a:spcPct val="150000"/>
              </a:lnSpc>
              <a:buClr>
                <a:schemeClr val="accent1"/>
              </a:buClr>
              <a:buNone/>
            </a:pPr>
            <a:r>
              <a:rPr lang="he-IL" sz="1800" i="1" dirty="0">
                <a:solidFill>
                  <a:schemeClr val="accent1">
                    <a:lumMod val="75000"/>
                  </a:schemeClr>
                </a:solidFill>
                <a:latin typeface="David" panose="020E0502060401010101" pitchFamily="34" charset="-79"/>
                <a:cs typeface="David" panose="020E0502060401010101" pitchFamily="34" charset="-79"/>
              </a:rPr>
              <a:t>"אנו חייבים להעניק לחניך </a:t>
            </a:r>
            <a:r>
              <a:rPr lang="he-IL" sz="1800" i="1" dirty="0" err="1">
                <a:solidFill>
                  <a:schemeClr val="accent1">
                    <a:lumMod val="75000"/>
                  </a:schemeClr>
                </a:solidFill>
                <a:latin typeface="David" panose="020E0502060401010101" pitchFamily="34" charset="-79"/>
                <a:cs typeface="David" panose="020E0502060401010101" pitchFamily="34" charset="-79"/>
              </a:rPr>
              <a:t>מב"ל</a:t>
            </a:r>
            <a:r>
              <a:rPr lang="he-IL" sz="1800" i="1" dirty="0">
                <a:solidFill>
                  <a:schemeClr val="accent1">
                    <a:lumMod val="75000"/>
                  </a:schemeClr>
                </a:solidFill>
                <a:latin typeface="David" panose="020E0502060401010101" pitchFamily="34" charset="-79"/>
                <a:cs typeface="David" panose="020E0502060401010101" pitchFamily="34" charset="-79"/>
              </a:rPr>
              <a:t> השכלה וידע, שיעשו אותו מצויד יותר. עלינו להעשיר את ניסיונו בניהול הגוף הביטחוני עליו יהיה מופקד, בדרך המיטבית, ולא להתכונן לקראת "איזה רגע </a:t>
            </a:r>
            <a:r>
              <a:rPr lang="he-IL" sz="1800" i="1" dirty="0" err="1">
                <a:solidFill>
                  <a:schemeClr val="accent1">
                    <a:lumMod val="75000"/>
                  </a:schemeClr>
                </a:solidFill>
                <a:latin typeface="David" panose="020E0502060401010101" pitchFamily="34" charset="-79"/>
                <a:cs typeface="David" panose="020E0502060401010101" pitchFamily="34" charset="-79"/>
              </a:rPr>
              <a:t>הירואי</a:t>
            </a:r>
            <a:r>
              <a:rPr lang="he-IL" sz="1800" i="1" dirty="0">
                <a:solidFill>
                  <a:schemeClr val="accent1">
                    <a:lumMod val="75000"/>
                  </a:schemeClr>
                </a:solidFill>
                <a:latin typeface="David" panose="020E0502060401010101" pitchFamily="34" charset="-79"/>
                <a:cs typeface="David" panose="020E0502060401010101" pitchFamily="34" charset="-79"/>
              </a:rPr>
              <a:t> חד-פעמי" כפי שטוען גרשון הכהן</a:t>
            </a:r>
          </a:p>
          <a:p>
            <a:pPr marL="0" indent="0">
              <a:lnSpc>
                <a:spcPct val="150000"/>
              </a:lnSpc>
              <a:buClr>
                <a:schemeClr val="accent1"/>
              </a:buClr>
              <a:buNone/>
            </a:pPr>
            <a:r>
              <a:rPr lang="he-IL" sz="2000" dirty="0" err="1">
                <a:solidFill>
                  <a:schemeClr val="accent1">
                    <a:lumMod val="75000"/>
                  </a:schemeClr>
                </a:solidFill>
                <a:latin typeface="David" panose="020E0502060401010101" pitchFamily="34" charset="-79"/>
                <a:cs typeface="David" panose="020E0502060401010101" pitchFamily="34" charset="-79"/>
              </a:rPr>
              <a:t>מב"ל</a:t>
            </a:r>
            <a:r>
              <a:rPr lang="he-IL" sz="2000" dirty="0">
                <a:solidFill>
                  <a:schemeClr val="accent1">
                    <a:lumMod val="75000"/>
                  </a:schemeClr>
                </a:solidFill>
                <a:latin typeface="David" panose="020E0502060401010101" pitchFamily="34" charset="-79"/>
                <a:cs typeface="David" panose="020E0502060401010101" pitchFamily="34" charset="-79"/>
              </a:rPr>
              <a:t> הוא </a:t>
            </a:r>
            <a:r>
              <a:rPr lang="he-IL" sz="2000" b="1" dirty="0">
                <a:solidFill>
                  <a:schemeClr val="accent1">
                    <a:lumMod val="75000"/>
                  </a:schemeClr>
                </a:solidFill>
                <a:latin typeface="David" panose="020E0502060401010101" pitchFamily="34" charset="-79"/>
                <a:cs typeface="David" panose="020E0502060401010101" pitchFamily="34" charset="-79"/>
              </a:rPr>
              <a:t>בית הספר הגבוה </a:t>
            </a:r>
            <a:r>
              <a:rPr lang="he-IL" sz="2000" dirty="0">
                <a:solidFill>
                  <a:schemeClr val="accent1">
                    <a:lumMod val="75000"/>
                  </a:schemeClr>
                </a:solidFill>
                <a:latin typeface="David" panose="020E0502060401010101" pitchFamily="34" charset="-79"/>
                <a:cs typeface="David" panose="020E0502060401010101" pitchFamily="34" charset="-79"/>
              </a:rPr>
              <a:t>לביטחון לאומי של </a:t>
            </a:r>
            <a:r>
              <a:rPr lang="he-IL" sz="2000" b="1" dirty="0">
                <a:solidFill>
                  <a:schemeClr val="accent1">
                    <a:lumMod val="75000"/>
                  </a:schemeClr>
                </a:solidFill>
                <a:latin typeface="David" panose="020E0502060401010101" pitchFamily="34" charset="-79"/>
                <a:cs typeface="David" panose="020E0502060401010101" pitchFamily="34" charset="-79"/>
              </a:rPr>
              <a:t>מדינת ישראל:</a:t>
            </a:r>
          </a:p>
          <a:p>
            <a:pPr marL="0" indent="0" algn="ctr">
              <a:lnSpc>
                <a:spcPct val="150000"/>
              </a:lnSpc>
              <a:buClr>
                <a:schemeClr val="accent1"/>
              </a:buClr>
              <a:buNone/>
            </a:pPr>
            <a:r>
              <a:rPr lang="he-IL" sz="1800" i="1" dirty="0">
                <a:solidFill>
                  <a:schemeClr val="accent1">
                    <a:lumMod val="75000"/>
                  </a:schemeClr>
                </a:solidFill>
                <a:latin typeface="David" panose="020E0502060401010101" pitchFamily="34" charset="-79"/>
                <a:cs typeface="David" panose="020E0502060401010101" pitchFamily="34" charset="-79"/>
              </a:rPr>
              <a:t>"פיתוח שדירת הדרג הבכיר של מערכת הממשל בישראל, בכך מבטאת המכללה את מחויבותה לפתח ולקדם את הלומדים לקראת זהותם העתידית, כשותפים לעיצוב הביטחון הלאומי במדינת ישראל"</a:t>
            </a:r>
          </a:p>
          <a:p>
            <a:pPr marL="0" indent="0">
              <a:lnSpc>
                <a:spcPct val="150000"/>
              </a:lnSpc>
              <a:buClr>
                <a:schemeClr val="accent1"/>
              </a:buClr>
              <a:buNone/>
            </a:pPr>
            <a:r>
              <a:rPr lang="he-IL" sz="2000" dirty="0">
                <a:solidFill>
                  <a:schemeClr val="accent1">
                    <a:lumMod val="75000"/>
                  </a:schemeClr>
                </a:solidFill>
                <a:latin typeface="David" panose="020E0502060401010101" pitchFamily="34" charset="-79"/>
                <a:cs typeface="David" panose="020E0502060401010101" pitchFamily="34" charset="-79"/>
              </a:rPr>
              <a:t>יש ללמד את </a:t>
            </a:r>
            <a:r>
              <a:rPr lang="he-IL" sz="2000" u="sng" dirty="0">
                <a:solidFill>
                  <a:schemeClr val="accent1">
                    <a:lumMod val="75000"/>
                  </a:schemeClr>
                </a:solidFill>
                <a:latin typeface="David" panose="020E0502060401010101" pitchFamily="34" charset="-79"/>
                <a:cs typeface="David" panose="020E0502060401010101" pitchFamily="34" charset="-79"/>
              </a:rPr>
              <a:t>עוצמות המדינה </a:t>
            </a:r>
            <a:r>
              <a:rPr lang="he-IL" sz="2000" dirty="0">
                <a:solidFill>
                  <a:schemeClr val="accent1">
                    <a:lumMod val="75000"/>
                  </a:schemeClr>
                </a:solidFill>
                <a:latin typeface="David" panose="020E0502060401010101" pitchFamily="34" charset="-79"/>
                <a:cs typeface="David" panose="020E0502060401010101" pitchFamily="34" charset="-79"/>
              </a:rPr>
              <a:t>והדרך בה נעשה בהם שימוש בהגנה על </a:t>
            </a:r>
            <a:r>
              <a:rPr lang="he-IL" sz="2000" u="sng" dirty="0">
                <a:solidFill>
                  <a:schemeClr val="accent1">
                    <a:lumMod val="75000"/>
                  </a:schemeClr>
                </a:solidFill>
                <a:latin typeface="David" panose="020E0502060401010101" pitchFamily="34" charset="-79"/>
                <a:cs typeface="David" panose="020E0502060401010101" pitchFamily="34" charset="-79"/>
              </a:rPr>
              <a:t>האינטרסים הלאומיים-</a:t>
            </a:r>
          </a:p>
          <a:p>
            <a:pPr lvl="1">
              <a:lnSpc>
                <a:spcPct val="10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עוצמות ביטחוניות</a:t>
            </a:r>
          </a:p>
          <a:p>
            <a:pPr lvl="1">
              <a:lnSpc>
                <a:spcPct val="10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מערכות קשרי חוץ </a:t>
            </a:r>
          </a:p>
          <a:p>
            <a:pPr lvl="1">
              <a:lnSpc>
                <a:spcPct val="10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כלכלה איתנה</a:t>
            </a:r>
          </a:p>
          <a:p>
            <a:pPr lvl="1">
              <a:lnSpc>
                <a:spcPct val="10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חוסן לאומי</a:t>
            </a:r>
          </a:p>
          <a:p>
            <a:pPr marL="0" indent="0">
              <a:lnSpc>
                <a:spcPct val="100000"/>
              </a:lnSpc>
              <a:buClr>
                <a:schemeClr val="accent1"/>
              </a:buClr>
              <a:buNone/>
            </a:pPr>
            <a:r>
              <a:rPr lang="he-IL" sz="2000" dirty="0">
                <a:solidFill>
                  <a:schemeClr val="accent1">
                    <a:lumMod val="75000"/>
                  </a:schemeClr>
                </a:solidFill>
                <a:latin typeface="David" panose="020E0502060401010101" pitchFamily="34" charset="-79"/>
                <a:cs typeface="David" panose="020E0502060401010101" pitchFamily="34" charset="-79"/>
              </a:rPr>
              <a:t>בנוסף, חשוב ללמד את </a:t>
            </a:r>
            <a:r>
              <a:rPr lang="he-IL" sz="2000" b="1" dirty="0">
                <a:solidFill>
                  <a:schemeClr val="accent1">
                    <a:lumMod val="75000"/>
                  </a:schemeClr>
                </a:solidFill>
                <a:latin typeface="David" panose="020E0502060401010101" pitchFamily="34" charset="-79"/>
                <a:cs typeface="David" panose="020E0502060401010101" pitchFamily="34" charset="-79"/>
              </a:rPr>
              <a:t>ייחודה של מדינת ישראל ושל העם היהודי</a:t>
            </a: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076403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4713" y="1615731"/>
            <a:ext cx="10515600" cy="2367688"/>
          </a:xfrm>
        </p:spPr>
        <p:txBody>
          <a:bodyPr>
            <a:noAutofit/>
          </a:bodyPr>
          <a:lstStyle/>
          <a:p>
            <a:pPr algn="ctr">
              <a:lnSpc>
                <a:spcPct val="200000"/>
              </a:lnSpc>
            </a:pP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מה צריך ללמד במב"ל? </a:t>
            </a:r>
            <a:br>
              <a:rPr lang="en-US"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he-IL" sz="2800"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he-IL" sz="2800"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מקורות השוואה נוספים -</a:t>
            </a:r>
          </a:p>
        </p:txBody>
      </p:sp>
    </p:spTree>
    <p:extLst>
      <p:ext uri="{BB962C8B-B14F-4D97-AF65-F5344CB8AC3E}">
        <p14:creationId xmlns:p14="http://schemas.microsoft.com/office/powerpoint/2010/main" val="3721578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מבנה ההצגה</a:t>
            </a:r>
          </a:p>
        </p:txBody>
      </p:sp>
      <p:graphicFrame>
        <p:nvGraphicFramePr>
          <p:cNvPr id="5" name="טבלה 4"/>
          <p:cNvGraphicFramePr>
            <a:graphicFrameLocks noGrp="1"/>
          </p:cNvGraphicFramePr>
          <p:nvPr>
            <p:extLst>
              <p:ext uri="{D42A27DB-BD31-4B8C-83A1-F6EECF244321}">
                <p14:modId xmlns:p14="http://schemas.microsoft.com/office/powerpoint/2010/main" val="4067472796"/>
              </p:ext>
            </p:extLst>
          </p:nvPr>
        </p:nvGraphicFramePr>
        <p:xfrm>
          <a:off x="2667574" y="1774646"/>
          <a:ext cx="6956614" cy="3566160"/>
        </p:xfrm>
        <a:graphic>
          <a:graphicData uri="http://schemas.openxmlformats.org/drawingml/2006/table">
            <a:tbl>
              <a:tblPr rtl="1" firstRow="1" bandRow="1">
                <a:tableStyleId>{69012ECD-51FC-41F1-AA8D-1B2483CD663E}</a:tableStyleId>
              </a:tblPr>
              <a:tblGrid>
                <a:gridCol w="1160143">
                  <a:extLst>
                    <a:ext uri="{9D8B030D-6E8A-4147-A177-3AD203B41FA5}">
                      <a16:colId xmlns:a16="http://schemas.microsoft.com/office/drawing/2014/main" val="20000"/>
                    </a:ext>
                  </a:extLst>
                </a:gridCol>
                <a:gridCol w="5796471">
                  <a:extLst>
                    <a:ext uri="{9D8B030D-6E8A-4147-A177-3AD203B41FA5}">
                      <a16:colId xmlns:a16="http://schemas.microsoft.com/office/drawing/2014/main" val="20001"/>
                    </a:ext>
                  </a:extLst>
                </a:gridCol>
              </a:tblGrid>
              <a:tr h="514080">
                <a:tc>
                  <a:txBody>
                    <a:bodyPr/>
                    <a:lstStyle/>
                    <a:p>
                      <a:pPr algn="ctr" rtl="1">
                        <a:lnSpc>
                          <a:spcPct val="150000"/>
                        </a:lnSpc>
                      </a:pPr>
                      <a:r>
                        <a:rPr lang="he-IL" sz="2000" dirty="0">
                          <a:effectLst>
                            <a:outerShdw blurRad="38100" dist="38100" dir="2700000" algn="tl">
                              <a:srgbClr val="000000">
                                <a:alpha val="43137"/>
                              </a:srgbClr>
                            </a:outerShdw>
                          </a:effectLst>
                        </a:rPr>
                        <a:t>פרק</a:t>
                      </a:r>
                    </a:p>
                  </a:txBody>
                  <a:tcPr/>
                </a:tc>
                <a:tc>
                  <a:txBody>
                    <a:bodyPr/>
                    <a:lstStyle/>
                    <a:p>
                      <a:pPr algn="ctr" rtl="1">
                        <a:lnSpc>
                          <a:spcPct val="150000"/>
                        </a:lnSpc>
                      </a:pPr>
                      <a:r>
                        <a:rPr lang="he-IL" sz="2000" dirty="0">
                          <a:effectLst>
                            <a:outerShdw blurRad="38100" dist="38100" dir="2700000" algn="tl">
                              <a:srgbClr val="000000">
                                <a:alpha val="43137"/>
                              </a:srgbClr>
                            </a:outerShdw>
                          </a:effectLst>
                        </a:rPr>
                        <a:t>תיאור</a:t>
                      </a:r>
                    </a:p>
                  </a:txBody>
                  <a:tcPr/>
                </a:tc>
                <a:extLst>
                  <a:ext uri="{0D108BD9-81ED-4DB2-BD59-A6C34878D82A}">
                    <a16:rowId xmlns:a16="http://schemas.microsoft.com/office/drawing/2014/main" val="10000"/>
                  </a:ext>
                </a:extLst>
              </a:tr>
              <a:tr h="471240">
                <a:tc>
                  <a:txBody>
                    <a:bodyPr/>
                    <a:lstStyle/>
                    <a:p>
                      <a:pPr algn="ctr" rtl="1">
                        <a:lnSpc>
                          <a:spcPct val="150000"/>
                        </a:lnSpc>
                      </a:pPr>
                      <a:r>
                        <a:rPr lang="he-IL" b="1" dirty="0">
                          <a:effectLst>
                            <a:outerShdw blurRad="38100" dist="38100" dir="2700000" algn="tl">
                              <a:srgbClr val="000000">
                                <a:alpha val="43137"/>
                              </a:srgbClr>
                            </a:outerShdw>
                          </a:effectLst>
                        </a:rPr>
                        <a:t>1#</a:t>
                      </a:r>
                    </a:p>
                  </a:txBody>
                  <a:tcPr/>
                </a:tc>
                <a:tc>
                  <a:txBody>
                    <a:bodyPr/>
                    <a:lstStyle/>
                    <a:p>
                      <a:pPr rtl="1">
                        <a:lnSpc>
                          <a:spcPct val="150000"/>
                        </a:lnSpc>
                      </a:pPr>
                      <a:r>
                        <a:rPr lang="he-IL" dirty="0"/>
                        <a:t>דמות הבוגר ומטרות ההכשרה, רציונל ומתחים מובנים</a:t>
                      </a:r>
                    </a:p>
                  </a:txBody>
                  <a:tcPr/>
                </a:tc>
                <a:extLst>
                  <a:ext uri="{0D108BD9-81ED-4DB2-BD59-A6C34878D82A}">
                    <a16:rowId xmlns:a16="http://schemas.microsoft.com/office/drawing/2014/main" val="10001"/>
                  </a:ext>
                </a:extLst>
              </a:tr>
              <a:tr h="471240">
                <a:tc>
                  <a:txBody>
                    <a:bodyPr/>
                    <a:lstStyle/>
                    <a:p>
                      <a:pPr algn="ctr" rtl="1">
                        <a:lnSpc>
                          <a:spcPct val="150000"/>
                        </a:lnSpc>
                      </a:pPr>
                      <a:r>
                        <a:rPr lang="he-IL" b="1" dirty="0">
                          <a:effectLst>
                            <a:outerShdw blurRad="38100" dist="38100" dir="2700000" algn="tl">
                              <a:srgbClr val="000000">
                                <a:alpha val="43137"/>
                              </a:srgbClr>
                            </a:outerShdw>
                          </a:effectLst>
                        </a:rPr>
                        <a:t>2#</a:t>
                      </a:r>
                    </a:p>
                  </a:txBody>
                  <a:tcPr/>
                </a:tc>
                <a:tc>
                  <a:txBody>
                    <a:bodyPr/>
                    <a:lstStyle/>
                    <a:p>
                      <a:pPr rtl="1">
                        <a:lnSpc>
                          <a:spcPct val="150000"/>
                        </a:lnSpc>
                      </a:pPr>
                      <a:r>
                        <a:rPr lang="he-IL" dirty="0"/>
                        <a:t>מה צריך ללמד במב"ל? חקר משווה</a:t>
                      </a:r>
                    </a:p>
                  </a:txBody>
                  <a:tcPr/>
                </a:tc>
                <a:extLst>
                  <a:ext uri="{0D108BD9-81ED-4DB2-BD59-A6C34878D82A}">
                    <a16:rowId xmlns:a16="http://schemas.microsoft.com/office/drawing/2014/main" val="10002"/>
                  </a:ext>
                </a:extLst>
              </a:tr>
              <a:tr h="471240">
                <a:tc>
                  <a:txBody>
                    <a:bodyPr/>
                    <a:lstStyle/>
                    <a:p>
                      <a:pPr algn="ctr" rtl="1">
                        <a:lnSpc>
                          <a:spcPct val="150000"/>
                        </a:lnSpc>
                      </a:pPr>
                      <a:r>
                        <a:rPr lang="he-IL" b="1" dirty="0">
                          <a:effectLst>
                            <a:outerShdw blurRad="38100" dist="38100" dir="2700000" algn="tl">
                              <a:srgbClr val="000000">
                                <a:alpha val="43137"/>
                              </a:srgbClr>
                            </a:outerShdw>
                          </a:effectLst>
                        </a:rPr>
                        <a:t>3#</a:t>
                      </a:r>
                    </a:p>
                  </a:txBody>
                  <a:tcPr/>
                </a:tc>
                <a:tc>
                  <a:txBody>
                    <a:bodyPr/>
                    <a:lstStyle/>
                    <a:p>
                      <a:pPr rtl="1">
                        <a:lnSpc>
                          <a:spcPct val="150000"/>
                        </a:lnSpc>
                      </a:pPr>
                      <a:r>
                        <a:rPr lang="he-IL" dirty="0"/>
                        <a:t>מה צריך ללמד במב"ל? מחקר ידיעונים (ל'-מ"ד)</a:t>
                      </a:r>
                    </a:p>
                  </a:txBody>
                  <a:tcPr/>
                </a:tc>
                <a:extLst>
                  <a:ext uri="{0D108BD9-81ED-4DB2-BD59-A6C34878D82A}">
                    <a16:rowId xmlns:a16="http://schemas.microsoft.com/office/drawing/2014/main" val="10003"/>
                  </a:ext>
                </a:extLst>
              </a:tr>
              <a:tr h="471240">
                <a:tc>
                  <a:txBody>
                    <a:bodyPr/>
                    <a:lstStyle/>
                    <a:p>
                      <a:pPr algn="ctr" rtl="1">
                        <a:lnSpc>
                          <a:spcPct val="150000"/>
                        </a:lnSpc>
                      </a:pPr>
                      <a:r>
                        <a:rPr lang="he-IL" b="1" dirty="0">
                          <a:effectLst>
                            <a:outerShdw blurRad="38100" dist="38100" dir="2700000" algn="tl">
                              <a:srgbClr val="000000">
                                <a:alpha val="43137"/>
                              </a:srgbClr>
                            </a:outerShdw>
                          </a:effectLst>
                        </a:rPr>
                        <a:t>4#</a:t>
                      </a:r>
                    </a:p>
                  </a:txBody>
                  <a:tcPr/>
                </a:tc>
                <a:tc>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he-IL" dirty="0"/>
                        <a:t>ניתוח תוכנית לימוד- מחזור מ"ד</a:t>
                      </a:r>
                    </a:p>
                  </a:txBody>
                  <a:tcPr/>
                </a:tc>
                <a:extLst>
                  <a:ext uri="{0D108BD9-81ED-4DB2-BD59-A6C34878D82A}">
                    <a16:rowId xmlns:a16="http://schemas.microsoft.com/office/drawing/2014/main" val="10004"/>
                  </a:ext>
                </a:extLst>
              </a:tr>
              <a:tr h="471240">
                <a:tc>
                  <a:txBody>
                    <a:bodyPr/>
                    <a:lstStyle/>
                    <a:p>
                      <a:pPr algn="ctr" rtl="1">
                        <a:lnSpc>
                          <a:spcPct val="150000"/>
                        </a:lnSpc>
                      </a:pPr>
                      <a:r>
                        <a:rPr lang="he-IL" b="1" dirty="0">
                          <a:effectLst>
                            <a:outerShdw blurRad="38100" dist="38100" dir="2700000" algn="tl">
                              <a:srgbClr val="000000">
                                <a:alpha val="43137"/>
                              </a:srgbClr>
                            </a:outerShdw>
                          </a:effectLst>
                        </a:rPr>
                        <a:t>5#</a:t>
                      </a:r>
                    </a:p>
                  </a:txBody>
                  <a:tcPr/>
                </a:tc>
                <a:tc>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he-IL" dirty="0"/>
                        <a:t>תהליך עיצוב מחזור מ"ה</a:t>
                      </a:r>
                    </a:p>
                  </a:txBody>
                  <a:tcPr/>
                </a:tc>
                <a:extLst>
                  <a:ext uri="{0D108BD9-81ED-4DB2-BD59-A6C34878D82A}">
                    <a16:rowId xmlns:a16="http://schemas.microsoft.com/office/drawing/2014/main" val="10005"/>
                  </a:ext>
                </a:extLst>
              </a:tr>
              <a:tr h="471240">
                <a:tc>
                  <a:txBody>
                    <a:bodyPr/>
                    <a:lstStyle/>
                    <a:p>
                      <a:pPr algn="ctr" rtl="1">
                        <a:lnSpc>
                          <a:spcPct val="150000"/>
                        </a:lnSpc>
                      </a:pPr>
                      <a:r>
                        <a:rPr lang="he-IL" b="1" dirty="0">
                          <a:effectLst>
                            <a:outerShdw blurRad="38100" dist="38100" dir="2700000" algn="tl">
                              <a:srgbClr val="000000">
                                <a:alpha val="43137"/>
                              </a:srgbClr>
                            </a:outerShdw>
                          </a:effectLst>
                        </a:rPr>
                        <a:t>6#</a:t>
                      </a:r>
                    </a:p>
                  </a:txBody>
                  <a:tcPr/>
                </a:tc>
                <a:tc>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he-IL" dirty="0"/>
                        <a:t>המלצות</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79150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אקדמיה- לימודי מדע המדינה</a:t>
            </a:r>
          </a:p>
        </p:txBody>
      </p:sp>
      <p:sp>
        <p:nvSpPr>
          <p:cNvPr id="3" name="מציין מיקום תוכן 2"/>
          <p:cNvSpPr>
            <a:spLocks noGrp="1"/>
          </p:cNvSpPr>
          <p:nvPr>
            <p:ph idx="4294967295"/>
          </p:nvPr>
        </p:nvSpPr>
        <p:spPr>
          <a:xfrm>
            <a:off x="1073898" y="1756449"/>
            <a:ext cx="10080000" cy="4920798"/>
          </a:xfrm>
        </p:spPr>
        <p:txBody>
          <a:bodyPr>
            <a:noAutofit/>
          </a:bodyPr>
          <a:lstStyle/>
          <a:p>
            <a:pPr marL="0" indent="0">
              <a:lnSpc>
                <a:spcPct val="100000"/>
              </a:lnSpc>
              <a:buNone/>
            </a:pPr>
            <a:r>
              <a:rPr lang="he-IL" sz="1600" b="1" dirty="0">
                <a:solidFill>
                  <a:schemeClr val="accent1">
                    <a:lumMod val="75000"/>
                  </a:schemeClr>
                </a:solidFill>
                <a:latin typeface="David" panose="020E0502060401010101" pitchFamily="34" charset="-79"/>
                <a:cs typeface="David" panose="020E0502060401010101" pitchFamily="34" charset="-79"/>
              </a:rPr>
              <a:t>ביטחון לאומי- </a:t>
            </a:r>
            <a:r>
              <a:rPr lang="he-IL" sz="1600" dirty="0">
                <a:solidFill>
                  <a:schemeClr val="accent1">
                    <a:lumMod val="75000"/>
                  </a:schemeClr>
                </a:solidFill>
                <a:latin typeface="David" panose="020E0502060401010101" pitchFamily="34" charset="-79"/>
                <a:cs typeface="David" panose="020E0502060401010101" pitchFamily="34" charset="-79"/>
              </a:rPr>
              <a:t>שלל המרכיבים המקנים למדינה ולתושביה הגנה מפני איומים חיצוניים, מצד מדינות זרות ומצד ארגוני טרור.</a:t>
            </a:r>
          </a:p>
          <a:p>
            <a:pPr marL="0" indent="0">
              <a:lnSpc>
                <a:spcPct val="100000"/>
              </a:lnSpc>
              <a:buNone/>
            </a:pPr>
            <a:r>
              <a:rPr lang="he-IL" sz="1600" dirty="0">
                <a:solidFill>
                  <a:schemeClr val="accent1">
                    <a:lumMod val="75000"/>
                  </a:schemeClr>
                </a:solidFill>
                <a:latin typeface="David" panose="020E0502060401010101" pitchFamily="34" charset="-79"/>
                <a:cs typeface="David" panose="020E0502060401010101" pitchFamily="34" charset="-79"/>
              </a:rPr>
              <a:t>ביטחון לאומי הוא יכולתה של אומה להגן על ערכיה הפנימיים מפני איומים חיצוניים. הביטחון הלאומי הוא העיסוק בהגנה על קיום המדינה, על חיי תושביה, על שלמותה הטריטוריאלית, על עצמאותה, על ביטחון הפנים שלה, על מעמדה בעולם, על המאזן הדמוגרפי, על התפיסה האידאולוגית ועל הביטחון היומיומי בגבולות.</a:t>
            </a:r>
          </a:p>
          <a:p>
            <a:pPr marL="0" lvl="1" indent="0" algn="just">
              <a:lnSpc>
                <a:spcPct val="100000"/>
              </a:lnSpc>
              <a:spcBef>
                <a:spcPts val="1000"/>
              </a:spcBef>
              <a:buClr>
                <a:schemeClr val="accent1"/>
              </a:buClr>
              <a:buNone/>
            </a:pPr>
            <a:r>
              <a:rPr lang="he-IL" sz="1600" b="1" dirty="0">
                <a:solidFill>
                  <a:schemeClr val="accent1">
                    <a:lumMod val="75000"/>
                  </a:schemeClr>
                </a:solidFill>
                <a:latin typeface="David" panose="020E0502060401010101" pitchFamily="34" charset="-79"/>
                <a:cs typeface="David" panose="020E0502060401010101" pitchFamily="34" charset="-79"/>
              </a:rPr>
              <a:t>מדע המדינה- </a:t>
            </a:r>
            <a:r>
              <a:rPr lang="he-IL" sz="1600" dirty="0">
                <a:solidFill>
                  <a:schemeClr val="accent1">
                    <a:lumMod val="75000"/>
                  </a:schemeClr>
                </a:solidFill>
                <a:latin typeface="David" panose="020E0502060401010101" pitchFamily="34" charset="-79"/>
                <a:cs typeface="David" panose="020E0502060401010101" pitchFamily="34" charset="-79"/>
              </a:rPr>
              <a:t>תחום ידע בו נחקרות גישות פוליטיות ומבנים של חברות גדולות, על בסיס ההגדרה של מושג המדינה כפי שהוגדר על ידי אפלטון בשילוב עם ההגדרה המודרנית של המושג.</a:t>
            </a:r>
          </a:p>
          <a:p>
            <a:pPr marL="0" lvl="1" indent="0" algn="just">
              <a:lnSpc>
                <a:spcPct val="100000"/>
              </a:lnSpc>
              <a:spcBef>
                <a:spcPts val="1000"/>
              </a:spcBef>
              <a:buClr>
                <a:schemeClr val="accent1"/>
              </a:buClr>
              <a:buNone/>
            </a:pPr>
            <a:r>
              <a:rPr lang="he-IL" sz="1600" dirty="0">
                <a:solidFill>
                  <a:schemeClr val="accent1">
                    <a:lumMod val="75000"/>
                  </a:schemeClr>
                </a:solidFill>
                <a:latin typeface="David" panose="020E0502060401010101" pitchFamily="34" charset="-79"/>
                <a:cs typeface="David" panose="020E0502060401010101" pitchFamily="34" charset="-79"/>
              </a:rPr>
              <a:t>התחום מתמקד הן ביחסים בתוך המדינה כפי שנקבעים על ידי הממשל, והן באופן רחב ביחסים בין מדינות.</a:t>
            </a:r>
          </a:p>
          <a:p>
            <a:pPr marL="0" lvl="1" indent="0" algn="just">
              <a:lnSpc>
                <a:spcPct val="100000"/>
              </a:lnSpc>
              <a:spcBef>
                <a:spcPts val="1000"/>
              </a:spcBef>
              <a:buClr>
                <a:schemeClr val="accent1"/>
              </a:buClr>
              <a:buNone/>
            </a:pPr>
            <a:r>
              <a:rPr lang="he-IL" sz="1600" b="1" dirty="0">
                <a:solidFill>
                  <a:schemeClr val="accent1">
                    <a:lumMod val="75000"/>
                  </a:schemeClr>
                </a:solidFill>
                <a:latin typeface="David" panose="020E0502060401010101" pitchFamily="34" charset="-79"/>
                <a:cs typeface="David" panose="020E0502060401010101" pitchFamily="34" charset="-79"/>
              </a:rPr>
              <a:t>מדיניות ציבורית- </a:t>
            </a:r>
            <a:r>
              <a:rPr lang="he-IL" sz="1600" dirty="0">
                <a:solidFill>
                  <a:schemeClr val="accent1">
                    <a:lumMod val="75000"/>
                  </a:schemeClr>
                </a:solidFill>
                <a:latin typeface="David" panose="020E0502060401010101" pitchFamily="34" charset="-79"/>
                <a:cs typeface="David" panose="020E0502060401010101" pitchFamily="34" charset="-79"/>
              </a:rPr>
              <a:t>תחום מחקר ולימוד הבודק תהליכי הניהול וקבלת החלטות במסגרות </a:t>
            </a:r>
            <a:r>
              <a:rPr lang="he-IL" sz="1600" dirty="0" err="1">
                <a:solidFill>
                  <a:schemeClr val="accent1">
                    <a:lumMod val="75000"/>
                  </a:schemeClr>
                </a:solidFill>
                <a:latin typeface="David" panose="020E0502060401010101" pitchFamily="34" charset="-79"/>
                <a:cs typeface="David" panose="020E0502060401010101" pitchFamily="34" charset="-79"/>
              </a:rPr>
              <a:t>הממשליות</a:t>
            </a:r>
            <a:r>
              <a:rPr lang="he-IL" sz="1600" dirty="0">
                <a:solidFill>
                  <a:schemeClr val="accent1">
                    <a:lumMod val="75000"/>
                  </a:schemeClr>
                </a:solidFill>
                <a:latin typeface="David" panose="020E0502060401010101" pitchFamily="34" charset="-79"/>
                <a:cs typeface="David" panose="020E0502060401010101" pitchFamily="34" charset="-79"/>
              </a:rPr>
              <a:t> במדינה. המחקר המדיניות הציבורית הוא אינטר-דיסציפלינארי במהותו, וכולל תחומי מחקר רבים בתוכם כלכלה, חברה ומשפט ומדע המדינה. חקר המדיניות הציבורית מתמקד בשלושה שלבים עיקריים: עיצוב המדיניות, ביצוע המדיניות ואופן הערכה שלה. לכל שלב מדדים ואסכולות שונות. </a:t>
            </a:r>
          </a:p>
          <a:p>
            <a:pPr marL="0" lvl="1" indent="0" algn="just">
              <a:lnSpc>
                <a:spcPct val="100000"/>
              </a:lnSpc>
              <a:spcBef>
                <a:spcPts val="1000"/>
              </a:spcBef>
              <a:buClr>
                <a:schemeClr val="accent1"/>
              </a:buClr>
              <a:buNone/>
            </a:pPr>
            <a:r>
              <a:rPr lang="he-IL" sz="1600" dirty="0">
                <a:solidFill>
                  <a:schemeClr val="accent1">
                    <a:lumMod val="75000"/>
                  </a:schemeClr>
                </a:solidFill>
                <a:latin typeface="David" panose="020E0502060401010101" pitchFamily="34" charset="-79"/>
                <a:cs typeface="David" panose="020E0502060401010101" pitchFamily="34" charset="-79"/>
              </a:rPr>
              <a:t>המדיניות הציבורית נלמדת באוניברסיטאות כמקבילה הציבורית-</a:t>
            </a:r>
            <a:r>
              <a:rPr lang="he-IL" sz="1600" dirty="0" err="1">
                <a:solidFill>
                  <a:schemeClr val="accent1">
                    <a:lumMod val="75000"/>
                  </a:schemeClr>
                </a:solidFill>
                <a:latin typeface="David" panose="020E0502060401010101" pitchFamily="34" charset="-79"/>
                <a:cs typeface="David" panose="020E0502060401010101" pitchFamily="34" charset="-79"/>
              </a:rPr>
              <a:t>ממשלית</a:t>
            </a:r>
            <a:r>
              <a:rPr lang="he-IL" sz="1600" dirty="0">
                <a:solidFill>
                  <a:schemeClr val="accent1">
                    <a:lumMod val="75000"/>
                  </a:schemeClr>
                </a:solidFill>
                <a:latin typeface="David" panose="020E0502060401010101" pitchFamily="34" charset="-79"/>
                <a:cs typeface="David" panose="020E0502060401010101" pitchFamily="34" charset="-79"/>
              </a:rPr>
              <a:t> לתואר במנהל עסקים מתוך שאיפה להטמיע בקרב משרתי הציבור. </a:t>
            </a:r>
          </a:p>
          <a:p>
            <a:pPr marL="0" indent="0">
              <a:lnSpc>
                <a:spcPct val="100000"/>
              </a:lnSpc>
              <a:buNone/>
            </a:pPr>
            <a:r>
              <a:rPr lang="he-IL" sz="1600" b="1" dirty="0">
                <a:solidFill>
                  <a:schemeClr val="accent1">
                    <a:lumMod val="75000"/>
                  </a:schemeClr>
                </a:solidFill>
                <a:latin typeface="David" panose="020E0502060401010101" pitchFamily="34" charset="-79"/>
                <a:cs typeface="David" panose="020E0502060401010101" pitchFamily="34" charset="-79"/>
              </a:rPr>
              <a:t>מחשבה מדינית- </a:t>
            </a:r>
            <a:r>
              <a:rPr lang="he-IL" sz="1600" dirty="0">
                <a:solidFill>
                  <a:schemeClr val="accent1">
                    <a:lumMod val="75000"/>
                  </a:schemeClr>
                </a:solidFill>
                <a:latin typeface="David" panose="020E0502060401010101" pitchFamily="34" charset="-79"/>
                <a:cs typeface="David" panose="020E0502060401010101" pitchFamily="34" charset="-79"/>
              </a:rPr>
              <a:t>עיסוק הפילוסופי בענייני המדינה, הפוליטיקה והחברה וביחסי הגומלין בין המערכות הללו. הוגים בתחום זה מעלים לדיון שאלות ערכיות שעוסקות בטיב  המדינה הרצויה, ובודקים כיצד המציאות הפוליטית הקיימת חופפת להגדרתם</a:t>
            </a:r>
          </a:p>
          <a:p>
            <a:pPr marL="0" lvl="1" indent="0">
              <a:lnSpc>
                <a:spcPct val="150000"/>
              </a:lnSpc>
              <a:spcBef>
                <a:spcPts val="1000"/>
              </a:spcBef>
              <a:buClr>
                <a:schemeClr val="accent1"/>
              </a:buClr>
              <a:buNone/>
            </a:pPr>
            <a:r>
              <a:rPr lang="he-IL" sz="1600" b="1" dirty="0">
                <a:solidFill>
                  <a:schemeClr val="accent1">
                    <a:lumMod val="75000"/>
                  </a:schemeClr>
                </a:solidFill>
                <a:latin typeface="David" panose="020E0502060401010101" pitchFamily="34" charset="-79"/>
                <a:cs typeface="David" panose="020E0502060401010101" pitchFamily="34" charset="-79"/>
              </a:rPr>
              <a:t>פוליטיקה-</a:t>
            </a:r>
            <a:r>
              <a:rPr lang="he-IL" sz="1600" dirty="0">
                <a:solidFill>
                  <a:schemeClr val="accent1">
                    <a:lumMod val="75000"/>
                  </a:schemeClr>
                </a:solidFill>
                <a:latin typeface="David" panose="020E0502060401010101" pitchFamily="34" charset="-79"/>
                <a:cs typeface="David" panose="020E0502060401010101" pitchFamily="34" charset="-79"/>
              </a:rPr>
              <a:t> מדיניות (פּוֹלִיטִיקָה) היא תחום הפעילות העוסק בכוחות הפועלים בחברה או במדינה, בשימוש שנעשה בהם ובחלוקתם</a:t>
            </a: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524706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אקדמיה- לימודי מדע המדינה</a:t>
            </a:r>
          </a:p>
        </p:txBody>
      </p:sp>
      <p:sp>
        <p:nvSpPr>
          <p:cNvPr id="3" name="מציין מיקום תוכן 2"/>
          <p:cNvSpPr>
            <a:spLocks noGrp="1"/>
          </p:cNvSpPr>
          <p:nvPr>
            <p:ph idx="4294967295"/>
          </p:nvPr>
        </p:nvSpPr>
        <p:spPr>
          <a:xfrm>
            <a:off x="1084514" y="1772455"/>
            <a:ext cx="10080000" cy="4862264"/>
          </a:xfrm>
        </p:spPr>
        <p:txBody>
          <a:bodyPr>
            <a:noAutofit/>
          </a:bodyPr>
          <a:lstStyle/>
          <a:p>
            <a:pPr marL="0" indent="0">
              <a:buNone/>
            </a:pPr>
            <a:r>
              <a:rPr lang="he-IL" sz="1600" b="1" dirty="0">
                <a:solidFill>
                  <a:schemeClr val="accent1">
                    <a:lumMod val="75000"/>
                  </a:schemeClr>
                </a:solidFill>
                <a:latin typeface="David" panose="020E0502060401010101" pitchFamily="34" charset="-79"/>
                <a:cs typeface="David" panose="020E0502060401010101" pitchFamily="34" charset="-79"/>
              </a:rPr>
              <a:t>מדיניות חוץ- </a:t>
            </a:r>
            <a:r>
              <a:rPr lang="he-IL" sz="1600" dirty="0">
                <a:solidFill>
                  <a:schemeClr val="accent1">
                    <a:lumMod val="75000"/>
                  </a:schemeClr>
                </a:solidFill>
                <a:latin typeface="David" panose="020E0502060401010101" pitchFamily="34" charset="-79"/>
                <a:cs typeface="David" panose="020E0502060401010101" pitchFamily="34" charset="-79"/>
              </a:rPr>
              <a:t>שם כולל למקבץ יעדים פוליטיים, המגדירים את האופן שבו תנהג מדינה כלשהי ביחס לשאר מדינות העולם.</a:t>
            </a:r>
          </a:p>
          <a:p>
            <a:pPr marL="0" indent="0">
              <a:buNone/>
            </a:pPr>
            <a:r>
              <a:rPr lang="he-IL" sz="1600" dirty="0">
                <a:solidFill>
                  <a:schemeClr val="accent1">
                    <a:lumMod val="75000"/>
                  </a:schemeClr>
                </a:solidFill>
                <a:latin typeface="David" panose="020E0502060401010101" pitchFamily="34" charset="-79"/>
                <a:cs typeface="David" panose="020E0502060401010101" pitchFamily="34" charset="-79"/>
              </a:rPr>
              <a:t>על פי רוב, מדיניות חוץ מעוצבת באופן שיגן על האינטרסים הלאומיים של המדינה, ביטחונה הלאומי, יעדיה האידאולוגיים ועל שגשוגה הכלכלי. מדיניות החוץ עשויה לשקף עניין בשיתוף פעולה בינלאומי הנעשה בדרכי שלום, או בתוקפנות, במלחמה ובניצול של אומות אחרות</a:t>
            </a:r>
          </a:p>
          <a:p>
            <a:pPr marL="0" lvl="1" indent="0" algn="just">
              <a:lnSpc>
                <a:spcPct val="100000"/>
              </a:lnSpc>
              <a:spcBef>
                <a:spcPts val="1000"/>
              </a:spcBef>
              <a:buClr>
                <a:schemeClr val="accent1"/>
              </a:buClr>
              <a:buNone/>
            </a:pPr>
            <a:r>
              <a:rPr lang="he-IL" sz="1600" b="1" dirty="0">
                <a:solidFill>
                  <a:schemeClr val="accent1">
                    <a:lumMod val="75000"/>
                  </a:schemeClr>
                </a:solidFill>
                <a:latin typeface="David" panose="020E0502060401010101" pitchFamily="34" charset="-79"/>
                <a:cs typeface="David" panose="020E0502060401010101" pitchFamily="34" charset="-79"/>
              </a:rPr>
              <a:t>יחב"ל- </a:t>
            </a:r>
            <a:r>
              <a:rPr lang="he-IL" sz="1600" dirty="0">
                <a:solidFill>
                  <a:schemeClr val="accent1">
                    <a:lumMod val="75000"/>
                  </a:schemeClr>
                </a:solidFill>
                <a:latin typeface="David" panose="020E0502060401010101" pitchFamily="34" charset="-79"/>
                <a:cs typeface="David" panose="020E0502060401010101" pitchFamily="34" charset="-79"/>
              </a:rPr>
              <a:t>ענף מחקר העוסק בחקר מדיניות חוץ של מדינות וכן בניתוח סוגיות בינלאומיות ויחסים בין המדינות והממשלים השונים בעולם בעבר ובהווה. הוא מתמקד בניהולן של מערכות בינלאומיות, ארגונים בינלאומיים (ובראשן האו"ם), ארגונים לא ממשלתיים ותאגידים רב-לאומיים.</a:t>
            </a:r>
          </a:p>
          <a:p>
            <a:pPr marL="0" lvl="1" indent="0" algn="just">
              <a:lnSpc>
                <a:spcPct val="100000"/>
              </a:lnSpc>
              <a:spcBef>
                <a:spcPts val="1000"/>
              </a:spcBef>
              <a:buClr>
                <a:schemeClr val="accent1"/>
              </a:buClr>
              <a:buNone/>
            </a:pPr>
            <a:r>
              <a:rPr lang="he-IL" sz="1600" dirty="0">
                <a:solidFill>
                  <a:schemeClr val="accent1">
                    <a:lumMod val="75000"/>
                  </a:schemeClr>
                </a:solidFill>
                <a:latin typeface="David" panose="020E0502060401010101" pitchFamily="34" charset="-79"/>
                <a:cs typeface="David" panose="020E0502060401010101" pitchFamily="34" charset="-79"/>
              </a:rPr>
              <a:t>התחום עצמו נחשב לרוב כאחד הענפים של מדע המדינה, אולם מוסדות אקדמיים רבים בעולם מעדיפים להתייחס אליו כאל תחום לימוד נפרד לחלוטין</a:t>
            </a:r>
            <a:r>
              <a:rPr lang="he-IL" sz="1600" dirty="0"/>
              <a:t>.</a:t>
            </a:r>
          </a:p>
          <a:p>
            <a:pPr marL="0" lvl="1" indent="0" algn="just">
              <a:lnSpc>
                <a:spcPct val="100000"/>
              </a:lnSpc>
              <a:spcBef>
                <a:spcPts val="1000"/>
              </a:spcBef>
              <a:buClr>
                <a:schemeClr val="accent1"/>
              </a:buClr>
              <a:buNone/>
            </a:pPr>
            <a:r>
              <a:rPr lang="he-IL" sz="1600" b="1" dirty="0">
                <a:solidFill>
                  <a:schemeClr val="accent1">
                    <a:lumMod val="75000"/>
                  </a:schemeClr>
                </a:solidFill>
                <a:latin typeface="David" panose="020E0502060401010101" pitchFamily="34" charset="-79"/>
                <a:cs typeface="David" panose="020E0502060401010101" pitchFamily="34" charset="-79"/>
              </a:rPr>
              <a:t>משפט ציבורי- </a:t>
            </a:r>
            <a:r>
              <a:rPr lang="he-IL" sz="1600" dirty="0">
                <a:solidFill>
                  <a:schemeClr val="accent1">
                    <a:lumMod val="75000"/>
                  </a:schemeClr>
                </a:solidFill>
                <a:latin typeface="David" panose="020E0502060401010101" pitchFamily="34" charset="-79"/>
                <a:cs typeface="David" panose="020E0502060401010101" pitchFamily="34" charset="-79"/>
              </a:rPr>
              <a:t>ענף משפטי שתכליתו הסדרת היחסים בין יחידים (אזרחים, חברות) לבין המדינה. בענף זה כלולים המשפט החוקתי, המשפט המנהלי והמשפט הפלילי. זאת בניגוד למשפט הפרטי שהוא תחום של המשפט שתכליתו הסדרת מערכות היחסים בין יחידים או קבוצות ללא כל התערבות של המדינה</a:t>
            </a:r>
          </a:p>
          <a:p>
            <a:pPr marL="0" lvl="1" indent="0">
              <a:lnSpc>
                <a:spcPct val="150000"/>
              </a:lnSpc>
              <a:spcBef>
                <a:spcPts val="1000"/>
              </a:spcBef>
              <a:buClr>
                <a:schemeClr val="accent1"/>
              </a:buClr>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736979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תוכנית בכירים בשירות המדינה</a:t>
            </a:r>
          </a:p>
        </p:txBody>
      </p:sp>
      <p:sp>
        <p:nvSpPr>
          <p:cNvPr id="3" name="מציין מיקום תוכן 2"/>
          <p:cNvSpPr>
            <a:spLocks noGrp="1"/>
          </p:cNvSpPr>
          <p:nvPr>
            <p:ph idx="4294967295"/>
          </p:nvPr>
        </p:nvSpPr>
        <p:spPr>
          <a:xfrm>
            <a:off x="1312300" y="1602335"/>
            <a:ext cx="9667875" cy="4734670"/>
          </a:xfrm>
        </p:spPr>
        <p:txBody>
          <a:bodyPr>
            <a:noAutofit/>
          </a:bodyPr>
          <a:lstStyle/>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מטרה- </a:t>
            </a:r>
            <a:r>
              <a:rPr lang="he-IL" sz="1800" dirty="0">
                <a:solidFill>
                  <a:schemeClr val="accent1">
                    <a:lumMod val="75000"/>
                  </a:schemeClr>
                </a:solidFill>
                <a:latin typeface="David" panose="020E0502060401010101" pitchFamily="34" charset="-79"/>
                <a:cs typeface="David" panose="020E0502060401010101" pitchFamily="34" charset="-79"/>
              </a:rPr>
              <a:t>התוכנית לתואר שני במדיניות ציבורית באונ' העברית תמצב מחדש את הנהגת השירות הציבורי בישראל ע"י בניית יכולת ניתוח, השוואה והערכה ביקורתית, הכרה והבנה של השירות הציבורי מבחינה מערכתית, והקניית כלים לייזום, הובלה ופיתוח מדיניות.</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רציונל התוכנית- </a:t>
            </a:r>
            <a:r>
              <a:rPr lang="he-IL" sz="1800" dirty="0">
                <a:solidFill>
                  <a:schemeClr val="accent1">
                    <a:lumMod val="75000"/>
                  </a:schemeClr>
                </a:solidFill>
                <a:latin typeface="David" panose="020E0502060401010101" pitchFamily="34" charset="-79"/>
                <a:cs typeface="David" panose="020E0502060401010101" pitchFamily="34" charset="-79"/>
              </a:rPr>
              <a:t>היכולת ליזום לכתוב ולהוביל ניירות מדיניות ככלי עבודה מרכזי הדורש הבנה מכלולית, התנהלות בסביבה פוליטית ובירוקרטית סבוכה ויכולת לממש מדיניות מהמסד ועד לטפחות.</a:t>
            </a:r>
            <a:br>
              <a:rPr lang="en-US" sz="1800" dirty="0">
                <a:solidFill>
                  <a:schemeClr val="accent1">
                    <a:lumMod val="75000"/>
                  </a:schemeClr>
                </a:solidFill>
                <a:latin typeface="David" panose="020E0502060401010101" pitchFamily="34" charset="-79"/>
                <a:cs typeface="David" panose="020E0502060401010101" pitchFamily="34" charset="-79"/>
              </a:rPr>
            </a:br>
            <a:r>
              <a:rPr lang="he-IL" sz="1800" dirty="0">
                <a:solidFill>
                  <a:schemeClr val="accent1">
                    <a:lumMod val="75000"/>
                  </a:schemeClr>
                </a:solidFill>
                <a:latin typeface="David" panose="020E0502060401010101" pitchFamily="34" charset="-79"/>
                <a:cs typeface="David" panose="020E0502060401010101" pitchFamily="34" charset="-79"/>
              </a:rPr>
              <a:t>התוכנית מהווה הזדמנות ליצירת </a:t>
            </a:r>
            <a:r>
              <a:rPr lang="he-IL" sz="1800" b="1" dirty="0">
                <a:solidFill>
                  <a:schemeClr val="accent1">
                    <a:lumMod val="75000"/>
                  </a:schemeClr>
                </a:solidFill>
                <a:latin typeface="David" panose="020E0502060401010101" pitchFamily="34" charset="-79"/>
                <a:cs typeface="David" panose="020E0502060401010101" pitchFamily="34" charset="-79"/>
              </a:rPr>
              <a:t>עתודה ניהולית בכירה בעלת שפה מקצועית משותפת</a:t>
            </a:r>
            <a:r>
              <a:rPr lang="he-IL" sz="1800" dirty="0">
                <a:solidFill>
                  <a:schemeClr val="accent1">
                    <a:lumMod val="75000"/>
                  </a:schemeClr>
                </a:solidFill>
                <a:latin typeface="David" panose="020E0502060401010101" pitchFamily="34" charset="-79"/>
                <a:cs typeface="David" panose="020E0502060401010101" pitchFamily="34" charset="-79"/>
              </a:rPr>
              <a:t>, השותפה לתרבות מקצועית שייסודה בהובלת תהליכי מדיניות משמעותיים ויישומם בפועל.</a:t>
            </a:r>
            <a:br>
              <a:rPr lang="en-US" sz="2000" dirty="0">
                <a:solidFill>
                  <a:schemeClr val="accent1">
                    <a:lumMod val="75000"/>
                  </a:schemeClr>
                </a:solidFill>
                <a:latin typeface="David" panose="020E0502060401010101" pitchFamily="34" charset="-79"/>
                <a:cs typeface="David" panose="020E0502060401010101" pitchFamily="34" charset="-79"/>
              </a:rPr>
            </a:br>
            <a:r>
              <a:rPr lang="he-IL" sz="1800" u="sng" dirty="0">
                <a:solidFill>
                  <a:schemeClr val="accent1">
                    <a:lumMod val="75000"/>
                  </a:schemeClr>
                </a:solidFill>
                <a:latin typeface="David" panose="020E0502060401010101" pitchFamily="34" charset="-79"/>
                <a:cs typeface="David" panose="020E0502060401010101" pitchFamily="34" charset="-79"/>
              </a:rPr>
              <a:t>שלושה צירי התפתחות מרכזיים:</a:t>
            </a:r>
          </a:p>
          <a:p>
            <a:pPr lvl="1">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כלים לייזום והובלת תהליכי קביעת מדיניות ותכנון בראייה אסטרטגית ומערכתית</a:t>
            </a:r>
          </a:p>
          <a:p>
            <a:pPr lvl="1">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פיתוח יכולות ניתוח, השוואה והערכה ביקורתית</a:t>
            </a:r>
          </a:p>
          <a:p>
            <a:pPr lvl="1">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בסיס להיכרות עם מבנה המערכת הציבורית ובמרכזה הממשלתית</a:t>
            </a:r>
          </a:p>
          <a:p>
            <a:pPr marL="0" indent="0">
              <a:lnSpc>
                <a:spcPct val="150000"/>
              </a:lnSpc>
              <a:buClr>
                <a:schemeClr val="accent1"/>
              </a:buClr>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marL="0" indent="0">
              <a:lnSpc>
                <a:spcPct val="150000"/>
              </a:lnSpc>
              <a:buClr>
                <a:schemeClr val="accent1"/>
              </a:buClr>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pic>
        <p:nvPicPr>
          <p:cNvPr id="4" name="תמונה 3"/>
          <p:cNvPicPr>
            <a:picLocks noChangeAspect="1"/>
          </p:cNvPicPr>
          <p:nvPr/>
        </p:nvPicPr>
        <p:blipFill>
          <a:blip r:embed="rId2"/>
          <a:stretch>
            <a:fillRect/>
          </a:stretch>
        </p:blipFill>
        <p:spPr>
          <a:xfrm>
            <a:off x="93100" y="250824"/>
            <a:ext cx="1219200" cy="2066925"/>
          </a:xfrm>
          <a:prstGeom prst="rect">
            <a:avLst/>
          </a:prstGeom>
        </p:spPr>
      </p:pic>
    </p:spTree>
    <p:extLst>
      <p:ext uri="{BB962C8B-B14F-4D97-AF65-F5344CB8AC3E}">
        <p14:creationId xmlns:p14="http://schemas.microsoft.com/office/powerpoint/2010/main" val="1280990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התוכנית בכירים בשירות המדינה</a:t>
            </a:r>
          </a:p>
        </p:txBody>
      </p:sp>
      <p:sp>
        <p:nvSpPr>
          <p:cNvPr id="3" name="מציין מיקום תוכן 2"/>
          <p:cNvSpPr>
            <a:spLocks noGrp="1"/>
          </p:cNvSpPr>
          <p:nvPr>
            <p:ph idx="4294967295"/>
          </p:nvPr>
        </p:nvSpPr>
        <p:spPr>
          <a:xfrm>
            <a:off x="1312300" y="1602335"/>
            <a:ext cx="9667875" cy="4734670"/>
          </a:xfrm>
        </p:spPr>
        <p:txBody>
          <a:bodyPr>
            <a:noAutofit/>
          </a:bodyPr>
          <a:lstStyle/>
          <a:p>
            <a:pPr marL="0" indent="0">
              <a:lnSpc>
                <a:spcPct val="150000"/>
              </a:lnSpc>
              <a:buClr>
                <a:schemeClr val="accent1"/>
              </a:buClr>
              <a:buNone/>
            </a:pPr>
            <a:r>
              <a:rPr lang="he-IL" sz="2000" b="1" dirty="0">
                <a:solidFill>
                  <a:schemeClr val="accent1">
                    <a:lumMod val="75000"/>
                  </a:schemeClr>
                </a:solidFill>
                <a:latin typeface="David" panose="020E0502060401010101" pitchFamily="34" charset="-79"/>
                <a:cs typeface="David" panose="020E0502060401010101" pitchFamily="34" charset="-79"/>
              </a:rPr>
              <a:t>מבנה תוכנית הלימודים:</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אשכול ידע רב-תחומי במדעי החברה- </a:t>
            </a:r>
            <a:r>
              <a:rPr lang="he-IL" sz="1800" dirty="0">
                <a:solidFill>
                  <a:schemeClr val="accent1">
                    <a:lumMod val="75000"/>
                  </a:schemeClr>
                </a:solidFill>
                <a:latin typeface="David" panose="020E0502060401010101" pitchFamily="34" charset="-79"/>
                <a:cs typeface="David" panose="020E0502060401010101" pitchFamily="34" charset="-79"/>
              </a:rPr>
              <a:t>חזית המחקר והבנה אינטגרטיבית של תהליכים משפטיים, כלכליים ופוליטיים. במוקד האשכול חשיבה מחודשת על מדינת ישראל בהקשרה העולמי והמקומי.</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אשכול השירות הציבורי- </a:t>
            </a:r>
            <a:r>
              <a:rPr lang="he-IL" sz="1800" dirty="0">
                <a:solidFill>
                  <a:schemeClr val="accent1">
                    <a:lumMod val="75000"/>
                  </a:schemeClr>
                </a:solidFill>
                <a:latin typeface="David" panose="020E0502060401010101" pitchFamily="34" charset="-79"/>
                <a:cs typeface="David" panose="020E0502060401010101" pitchFamily="34" charset="-79"/>
              </a:rPr>
              <a:t>הצגת מודלים של שירות המדינה בארצות שונות ובחינת המודל הישראלי. קורסי הליבה- בחינת רפורמות בשירות המדינה, קורס הבודק גלגולם של ניירות מדיניות דרכי מקרה בוחן, קורס השוואתי על דמויות במגזר הציבורי.</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אשכול מדיניות- </a:t>
            </a:r>
            <a:r>
              <a:rPr lang="he-IL" sz="1800" dirty="0">
                <a:solidFill>
                  <a:schemeClr val="accent1">
                    <a:lumMod val="75000"/>
                  </a:schemeClr>
                </a:solidFill>
                <a:latin typeface="David" panose="020E0502060401010101" pitchFamily="34" charset="-79"/>
                <a:cs typeface="David" panose="020E0502060401010101" pitchFamily="34" charset="-79"/>
              </a:rPr>
              <a:t>יכולת כתיבה, ביקורת והבנה מערכתית של סביבת המדיניות. במרכזו כתיבת ניירות מדיניות ויכולת להוביל שינוי.</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אשכול המנהיגות- </a:t>
            </a:r>
            <a:r>
              <a:rPr lang="he-IL" sz="1800" dirty="0">
                <a:solidFill>
                  <a:schemeClr val="accent1">
                    <a:lumMod val="75000"/>
                  </a:schemeClr>
                </a:solidFill>
                <a:latin typeface="David" panose="020E0502060401010101" pitchFamily="34" charset="-79"/>
                <a:cs typeface="David" panose="020E0502060401010101" pitchFamily="34" charset="-79"/>
              </a:rPr>
              <a:t>תומך את המסע האינטלקטואלי בפן האישי והארגוני הכולל סדנאות אינטנסיביות, תוכנית מנטורינג ועוד</a:t>
            </a: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pic>
        <p:nvPicPr>
          <p:cNvPr id="4" name="תמונה 3"/>
          <p:cNvPicPr>
            <a:picLocks noChangeAspect="1"/>
          </p:cNvPicPr>
          <p:nvPr/>
        </p:nvPicPr>
        <p:blipFill>
          <a:blip r:embed="rId2"/>
          <a:stretch>
            <a:fillRect/>
          </a:stretch>
        </p:blipFill>
        <p:spPr>
          <a:xfrm>
            <a:off x="93100" y="250824"/>
            <a:ext cx="1219200" cy="2066925"/>
          </a:xfrm>
          <a:prstGeom prst="rect">
            <a:avLst/>
          </a:prstGeom>
        </p:spPr>
      </p:pic>
    </p:spTree>
    <p:extLst>
      <p:ext uri="{BB962C8B-B14F-4D97-AF65-F5344CB8AC3E}">
        <p14:creationId xmlns:p14="http://schemas.microsoft.com/office/powerpoint/2010/main" val="3280405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לימודי ביטחון לאומי בעולם</a:t>
            </a:r>
          </a:p>
        </p:txBody>
      </p:sp>
      <p:sp>
        <p:nvSpPr>
          <p:cNvPr id="3" name="מציין מיקום תוכן 2"/>
          <p:cNvSpPr>
            <a:spLocks noGrp="1"/>
          </p:cNvSpPr>
          <p:nvPr>
            <p:ph idx="4294967295"/>
          </p:nvPr>
        </p:nvSpPr>
        <p:spPr>
          <a:xfrm>
            <a:off x="1312300" y="1602335"/>
            <a:ext cx="9667875" cy="4351338"/>
          </a:xfrm>
        </p:spPr>
        <p:txBody>
          <a:bodyPr>
            <a:noAutofit/>
          </a:bodyPr>
          <a:lstStyle/>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ללא רגל החברתית </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בריטניה (</a:t>
            </a:r>
            <a:r>
              <a:rPr lang="en-US" sz="2000" b="1" dirty="0">
                <a:solidFill>
                  <a:schemeClr val="accent1">
                    <a:lumMod val="75000"/>
                  </a:schemeClr>
                </a:solidFill>
                <a:latin typeface="David" panose="020E0502060401010101" pitchFamily="34" charset="-79"/>
                <a:cs typeface="David" panose="020E0502060401010101" pitchFamily="34" charset="-79"/>
              </a:rPr>
              <a:t>RCDS</a:t>
            </a:r>
            <a:r>
              <a:rPr lang="he-IL" sz="2000" b="1" dirty="0">
                <a:solidFill>
                  <a:schemeClr val="accent1">
                    <a:lumMod val="75000"/>
                  </a:schemeClr>
                </a:solidFill>
                <a:latin typeface="David" panose="020E0502060401010101" pitchFamily="34" charset="-79"/>
                <a:cs typeface="David" panose="020E0502060401010101" pitchFamily="34" charset="-79"/>
              </a:rPr>
              <a:t>)- </a:t>
            </a:r>
            <a:r>
              <a:rPr lang="he-IL" sz="2000" dirty="0">
                <a:solidFill>
                  <a:schemeClr val="accent1">
                    <a:lumMod val="75000"/>
                  </a:schemeClr>
                </a:solidFill>
                <a:latin typeface="David" panose="020E0502060401010101" pitchFamily="34" charset="-79"/>
                <a:cs typeface="David" panose="020E0502060401010101" pitchFamily="34" charset="-79"/>
              </a:rPr>
              <a:t>אסטרטגיה גלובאלית ופחות ראיה ביטחונית-צבאית</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מכללות ארה"ב- </a:t>
            </a:r>
            <a:r>
              <a:rPr lang="he-IL" sz="2000" dirty="0">
                <a:solidFill>
                  <a:schemeClr val="accent1">
                    <a:lumMod val="75000"/>
                  </a:schemeClr>
                </a:solidFill>
                <a:latin typeface="David" panose="020E0502060401010101" pitchFamily="34" charset="-79"/>
                <a:cs typeface="David" panose="020E0502060401010101" pitchFamily="34" charset="-79"/>
              </a:rPr>
              <a:t>רכיב </a:t>
            </a:r>
            <a:r>
              <a:rPr lang="he-IL" sz="2000" dirty="0" err="1">
                <a:solidFill>
                  <a:schemeClr val="accent1">
                    <a:lumMod val="75000"/>
                  </a:schemeClr>
                </a:solidFill>
                <a:latin typeface="David" panose="020E0502060401010101" pitchFamily="34" charset="-79"/>
                <a:cs typeface="David" panose="020E0502060401010101" pitchFamily="34" charset="-79"/>
              </a:rPr>
              <a:t>ג'נרי</a:t>
            </a:r>
            <a:r>
              <a:rPr lang="he-IL" sz="2000" dirty="0">
                <a:solidFill>
                  <a:schemeClr val="accent1">
                    <a:lumMod val="75000"/>
                  </a:schemeClr>
                </a:solidFill>
                <a:latin typeface="David" panose="020E0502060401010101" pitchFamily="34" charset="-79"/>
                <a:cs typeface="David" panose="020E0502060401010101" pitchFamily="34" charset="-79"/>
              </a:rPr>
              <a:t> לכולם (66%) יחד עם התמחות צבאית לפי הזרוע בה פועלת המכללה</a:t>
            </a: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pic>
        <p:nvPicPr>
          <p:cNvPr id="4" name="תמונה 3"/>
          <p:cNvPicPr>
            <a:picLocks noChangeAspect="1"/>
          </p:cNvPicPr>
          <p:nvPr/>
        </p:nvPicPr>
        <p:blipFill>
          <a:blip r:embed="rId2"/>
          <a:stretch>
            <a:fillRect/>
          </a:stretch>
        </p:blipFill>
        <p:spPr>
          <a:xfrm>
            <a:off x="368928" y="4177979"/>
            <a:ext cx="3565120" cy="2474679"/>
          </a:xfrm>
          <a:prstGeom prst="rect">
            <a:avLst/>
          </a:prstGeom>
          <a:ln>
            <a:noFill/>
          </a:ln>
          <a:effectLst>
            <a:outerShdw blurRad="292100" dist="139700" dir="2700000" algn="tl" rotWithShape="0">
              <a:srgbClr val="333333">
                <a:alpha val="65000"/>
              </a:srgbClr>
            </a:outerShdw>
          </a:effectLst>
        </p:spPr>
      </p:pic>
      <p:pic>
        <p:nvPicPr>
          <p:cNvPr id="5" name="תמונה 4"/>
          <p:cNvPicPr>
            <a:picLocks noChangeAspect="1"/>
          </p:cNvPicPr>
          <p:nvPr/>
        </p:nvPicPr>
        <p:blipFill>
          <a:blip r:embed="rId3"/>
          <a:stretch>
            <a:fillRect/>
          </a:stretch>
        </p:blipFill>
        <p:spPr>
          <a:xfrm>
            <a:off x="4395898" y="4177979"/>
            <a:ext cx="4124465" cy="24746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0865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4713" y="1615731"/>
            <a:ext cx="10515600" cy="2367688"/>
          </a:xfrm>
        </p:spPr>
        <p:txBody>
          <a:bodyPr>
            <a:noAutofit/>
          </a:bodyPr>
          <a:lstStyle/>
          <a:p>
            <a:pPr algn="ctr">
              <a:lnSpc>
                <a:spcPct val="200000"/>
              </a:lnSpc>
            </a:pP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מה מלמדים </a:t>
            </a:r>
            <a:r>
              <a:rPr lang="he-IL" sz="3600" b="1" dirty="0" err="1">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במב"ל</a:t>
            </a: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br>
              <a:rPr lang="en-US"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he-IL" sz="2800"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he-IL" sz="2800"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חקר ידיעונים (מחזור ל'-מ"ד) -</a:t>
            </a:r>
          </a:p>
        </p:txBody>
      </p:sp>
    </p:spTree>
    <p:extLst>
      <p:ext uri="{BB962C8B-B14F-4D97-AF65-F5344CB8AC3E}">
        <p14:creationId xmlns:p14="http://schemas.microsoft.com/office/powerpoint/2010/main" val="3838693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מונחים</a:t>
            </a:r>
          </a:p>
        </p:txBody>
      </p:sp>
      <p:sp>
        <p:nvSpPr>
          <p:cNvPr id="3" name="מציין מיקום תוכן 2"/>
          <p:cNvSpPr>
            <a:spLocks noGrp="1"/>
          </p:cNvSpPr>
          <p:nvPr>
            <p:ph idx="4294967295"/>
          </p:nvPr>
        </p:nvSpPr>
        <p:spPr>
          <a:xfrm>
            <a:off x="991700" y="1591698"/>
            <a:ext cx="10272252" cy="5025411"/>
          </a:xfrm>
        </p:spPr>
        <p:txBody>
          <a:bodyPr>
            <a:noAutofit/>
          </a:bodyPr>
          <a:lstStyle/>
          <a:p>
            <a:pPr marL="0" indent="0">
              <a:lnSpc>
                <a:spcPct val="150000"/>
              </a:lnSpc>
              <a:buClr>
                <a:schemeClr val="accent1"/>
              </a:buClr>
              <a:buNone/>
            </a:pPr>
            <a:r>
              <a:rPr lang="he-IL" sz="1800" b="1" dirty="0">
                <a:solidFill>
                  <a:schemeClr val="accent1">
                    <a:lumMod val="75000"/>
                  </a:schemeClr>
                </a:solidFill>
                <a:latin typeface="David" panose="020E0502060401010101" pitchFamily="34" charset="-79"/>
                <a:cs typeface="David" panose="020E0502060401010101" pitchFamily="34" charset="-79"/>
              </a:rPr>
              <a:t>קורס- </a:t>
            </a:r>
            <a:r>
              <a:rPr lang="he-IL" sz="1800" dirty="0">
                <a:solidFill>
                  <a:schemeClr val="accent1">
                    <a:lumMod val="75000"/>
                  </a:schemeClr>
                </a:solidFill>
                <a:latin typeface="David" panose="020E0502060401010101" pitchFamily="34" charset="-79"/>
                <a:cs typeface="David" panose="020E0502060401010101" pitchFamily="34" charset="-79"/>
              </a:rPr>
              <a:t>מערכת לימודית בנושא מסוים, המוכרת לקרדיטציה לתואר שני. 3 סוגי קורסים במכללה-</a:t>
            </a:r>
          </a:p>
          <a:p>
            <a:pPr marL="357188" lvl="1" indent="-273050">
              <a:lnSpc>
                <a:spcPct val="10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קורס תשתית- </a:t>
            </a:r>
            <a:r>
              <a:rPr lang="he-IL" sz="1600" dirty="0">
                <a:solidFill>
                  <a:schemeClr val="accent1">
                    <a:lumMod val="75000"/>
                  </a:schemeClr>
                </a:solidFill>
                <a:latin typeface="David" panose="020E0502060401010101" pitchFamily="34" charset="-79"/>
                <a:cs typeface="David" panose="020E0502060401010101" pitchFamily="34" charset="-79"/>
              </a:rPr>
              <a:t>עוסק בידע תשתיתי, </a:t>
            </a:r>
            <a:r>
              <a:rPr lang="he-IL" sz="1600" u="sng" dirty="0">
                <a:solidFill>
                  <a:schemeClr val="accent1">
                    <a:lumMod val="75000"/>
                  </a:schemeClr>
                </a:solidFill>
                <a:latin typeface="David" panose="020E0502060401010101" pitchFamily="34" charset="-79"/>
                <a:cs typeface="David" panose="020E0502060401010101" pitchFamily="34" charset="-79"/>
              </a:rPr>
              <a:t>כלל </a:t>
            </a:r>
            <a:r>
              <a:rPr lang="he-IL" sz="1600" u="sng" dirty="0" err="1">
                <a:solidFill>
                  <a:schemeClr val="accent1">
                    <a:lumMod val="75000"/>
                  </a:schemeClr>
                </a:solidFill>
                <a:latin typeface="David" panose="020E0502060401010101" pitchFamily="34" charset="-79"/>
                <a:cs typeface="David" panose="020E0502060401010101" pitchFamily="34" charset="-79"/>
              </a:rPr>
              <a:t>מב"לי</a:t>
            </a:r>
            <a:r>
              <a:rPr lang="he-IL" sz="1600" dirty="0">
                <a:solidFill>
                  <a:schemeClr val="accent1">
                    <a:lumMod val="75000"/>
                  </a:schemeClr>
                </a:solidFill>
                <a:latin typeface="David" panose="020E0502060401010101" pitchFamily="34" charset="-79"/>
                <a:cs typeface="David" panose="020E0502060401010101" pitchFamily="34" charset="-79"/>
              </a:rPr>
              <a:t>.</a:t>
            </a:r>
          </a:p>
          <a:p>
            <a:pPr marL="357188" lvl="1" indent="-273050">
              <a:lnSpc>
                <a:spcPct val="10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קורס עוגן- </a:t>
            </a:r>
            <a:r>
              <a:rPr lang="he-IL" sz="1600" dirty="0">
                <a:solidFill>
                  <a:schemeClr val="accent1">
                    <a:lumMod val="75000"/>
                  </a:schemeClr>
                </a:solidFill>
                <a:latin typeface="David" panose="020E0502060401010101" pitchFamily="34" charset="-79"/>
                <a:cs typeface="David" panose="020E0502060401010101" pitchFamily="34" charset="-79"/>
              </a:rPr>
              <a:t>מייצג </a:t>
            </a:r>
            <a:r>
              <a:rPr lang="he-IL" sz="1600" u="sng" dirty="0">
                <a:solidFill>
                  <a:schemeClr val="accent1">
                    <a:lumMod val="75000"/>
                  </a:schemeClr>
                </a:solidFill>
                <a:latin typeface="David" panose="020E0502060401010101" pitchFamily="34" charset="-79"/>
                <a:cs typeface="David" panose="020E0502060401010101" pitchFamily="34" charset="-79"/>
              </a:rPr>
              <a:t>אשכול מרכזי </a:t>
            </a:r>
            <a:r>
              <a:rPr lang="he-IL" sz="1600" u="sng" dirty="0" err="1">
                <a:solidFill>
                  <a:schemeClr val="accent1">
                    <a:lumMod val="75000"/>
                  </a:schemeClr>
                </a:solidFill>
                <a:latin typeface="David" panose="020E0502060401010101" pitchFamily="34" charset="-79"/>
                <a:cs typeface="David" panose="020E0502060401010101" pitchFamily="34" charset="-79"/>
              </a:rPr>
              <a:t>בבטל"ם</a:t>
            </a:r>
            <a:r>
              <a:rPr lang="he-IL" sz="1600" u="sng" dirty="0">
                <a:solidFill>
                  <a:schemeClr val="accent1">
                    <a:lumMod val="75000"/>
                  </a:schemeClr>
                </a:solidFill>
                <a:latin typeface="David" panose="020E0502060401010101" pitchFamily="34" charset="-79"/>
                <a:cs typeface="David" panose="020E0502060401010101" pitchFamily="34" charset="-79"/>
              </a:rPr>
              <a:t> </a:t>
            </a:r>
            <a:r>
              <a:rPr lang="he-IL" sz="1600" dirty="0">
                <a:solidFill>
                  <a:schemeClr val="accent1">
                    <a:lumMod val="75000"/>
                  </a:schemeClr>
                </a:solidFill>
                <a:latin typeface="David" panose="020E0502060401010101" pitchFamily="34" charset="-79"/>
                <a:cs typeface="David" panose="020E0502060401010101" pitchFamily="34" charset="-79"/>
              </a:rPr>
              <a:t>ומהווה יסודות מרכזיים באותו התחום.</a:t>
            </a:r>
          </a:p>
          <a:p>
            <a:pPr marL="357188" lvl="1" indent="-273050">
              <a:lnSpc>
                <a:spcPct val="10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קורס</a:t>
            </a:r>
            <a:r>
              <a:rPr lang="en-US" sz="1600" b="1" dirty="0">
                <a:solidFill>
                  <a:schemeClr val="accent1">
                    <a:lumMod val="75000"/>
                  </a:schemeClr>
                </a:solidFill>
                <a:latin typeface="David" panose="020E0502060401010101" pitchFamily="34" charset="-79"/>
                <a:cs typeface="David" panose="020E0502060401010101" pitchFamily="34" charset="-79"/>
              </a:rPr>
              <a:t> </a:t>
            </a:r>
            <a:r>
              <a:rPr lang="he-IL" sz="1600" b="1" dirty="0">
                <a:solidFill>
                  <a:schemeClr val="accent1">
                    <a:lumMod val="75000"/>
                  </a:schemeClr>
                </a:solidFill>
                <a:latin typeface="David" panose="020E0502060401010101" pitchFamily="34" charset="-79"/>
                <a:cs typeface="David" panose="020E0502060401010101" pitchFamily="34" charset="-79"/>
              </a:rPr>
              <a:t>בחירה- </a:t>
            </a:r>
            <a:r>
              <a:rPr lang="he-IL" sz="1600" dirty="0">
                <a:solidFill>
                  <a:schemeClr val="accent1">
                    <a:lumMod val="75000"/>
                  </a:schemeClr>
                </a:solidFill>
                <a:latin typeface="David" panose="020E0502060401010101" pitchFamily="34" charset="-79"/>
                <a:cs typeface="David" panose="020E0502060401010101" pitchFamily="34" charset="-79"/>
              </a:rPr>
              <a:t>מהווה ראשיתה של מגמה ומוקדש להעמקה בנושא מסוים. חלקם מועברים בצורת סמינר</a:t>
            </a:r>
          </a:p>
          <a:p>
            <a:pPr marL="0" indent="0">
              <a:lnSpc>
                <a:spcPct val="150000"/>
              </a:lnSpc>
              <a:buClr>
                <a:schemeClr val="accent1"/>
              </a:buClr>
              <a:buNone/>
            </a:pPr>
            <a:r>
              <a:rPr lang="he-IL" sz="1800" b="1" dirty="0">
                <a:solidFill>
                  <a:schemeClr val="accent1">
                    <a:lumMod val="75000"/>
                  </a:schemeClr>
                </a:solidFill>
                <a:latin typeface="David" panose="020E0502060401010101" pitchFamily="34" charset="-79"/>
                <a:cs typeface="David" panose="020E0502060401010101" pitchFamily="34" charset="-79"/>
              </a:rPr>
              <a:t>נקודת זכות (נ"ז)- </a:t>
            </a:r>
            <a:r>
              <a:rPr lang="he-IL" sz="1800" dirty="0">
                <a:solidFill>
                  <a:schemeClr val="accent1">
                    <a:lumMod val="75000"/>
                  </a:schemeClr>
                </a:solidFill>
                <a:latin typeface="David" panose="020E0502060401010101" pitchFamily="34" charset="-79"/>
                <a:cs typeface="David" panose="020E0502060401010101" pitchFamily="34" charset="-79"/>
              </a:rPr>
              <a:t>14 מפגשים בני שעה  (או 7 משכי </a:t>
            </a:r>
            <a:r>
              <a:rPr lang="he-IL" sz="1800" dirty="0" err="1">
                <a:solidFill>
                  <a:schemeClr val="accent1">
                    <a:lumMod val="75000"/>
                  </a:schemeClr>
                </a:solidFill>
                <a:latin typeface="David" panose="020E0502060401010101" pitchFamily="34" charset="-79"/>
                <a:cs typeface="David" panose="020E0502060401010101" pitchFamily="34" charset="-79"/>
              </a:rPr>
              <a:t>מב"ל</a:t>
            </a:r>
            <a:r>
              <a:rPr lang="he-IL" sz="1800" dirty="0">
                <a:solidFill>
                  <a:schemeClr val="accent1">
                    <a:lumMod val="75000"/>
                  </a:schemeClr>
                </a:solidFill>
                <a:latin typeface="David" panose="020E0502060401010101" pitchFamily="34" charset="-79"/>
                <a:cs typeface="David" panose="020E0502060401010101" pitchFamily="34" charset="-79"/>
              </a:rPr>
              <a:t>). לדוגמא- </a:t>
            </a:r>
            <a:r>
              <a:rPr lang="he-IL" sz="1800" u="sng" dirty="0">
                <a:solidFill>
                  <a:schemeClr val="accent1">
                    <a:lumMod val="75000"/>
                  </a:schemeClr>
                </a:solidFill>
                <a:latin typeface="David" panose="020E0502060401010101" pitchFamily="34" charset="-79"/>
                <a:cs typeface="David" panose="020E0502060401010101" pitchFamily="34" charset="-79"/>
              </a:rPr>
              <a:t>סמינר בן 2 נ"ז </a:t>
            </a:r>
            <a:r>
              <a:rPr lang="he-IL" sz="1800" dirty="0">
                <a:solidFill>
                  <a:schemeClr val="accent1">
                    <a:lumMod val="75000"/>
                  </a:schemeClr>
                </a:solidFill>
                <a:latin typeface="David" panose="020E0502060401010101" pitchFamily="34" charset="-79"/>
                <a:cs typeface="David" panose="020E0502060401010101" pitchFamily="34" charset="-79"/>
              </a:rPr>
              <a:t>ניתן לסיום ב- 3 ימי לימוד רצופים</a:t>
            </a:r>
          </a:p>
          <a:p>
            <a:pPr marL="0" lvl="1" indent="0">
              <a:lnSpc>
                <a:spcPct val="150000"/>
              </a:lnSpc>
              <a:spcBef>
                <a:spcPts val="1000"/>
              </a:spcBef>
              <a:buClr>
                <a:schemeClr val="accent1"/>
              </a:buClr>
              <a:buNone/>
            </a:pPr>
            <a:r>
              <a:rPr lang="he-IL" sz="1800" b="1" dirty="0">
                <a:solidFill>
                  <a:schemeClr val="accent1">
                    <a:lumMod val="75000"/>
                  </a:schemeClr>
                </a:solidFill>
                <a:latin typeface="David" panose="020E0502060401010101" pitchFamily="34" charset="-79"/>
                <a:cs typeface="David" panose="020E0502060401010101" pitchFamily="34" charset="-79"/>
              </a:rPr>
              <a:t>אשכול </a:t>
            </a:r>
            <a:r>
              <a:rPr lang="he-IL" sz="1800" dirty="0">
                <a:solidFill>
                  <a:schemeClr val="accent1">
                    <a:lumMod val="75000"/>
                  </a:schemeClr>
                </a:solidFill>
                <a:latin typeface="David" panose="020E0502060401010101" pitchFamily="34" charset="-79"/>
                <a:cs typeface="David" panose="020E0502060401010101" pitchFamily="34" charset="-79"/>
              </a:rPr>
              <a:t>(לפעמים גם רגל או ציר)- מספר קורסים , סדנאות ותהליכי למידה אשר הסך השלם שלהם מייצג תבנית עומק של </a:t>
            </a:r>
            <a:r>
              <a:rPr lang="he-IL" sz="1800" dirty="0" err="1">
                <a:solidFill>
                  <a:schemeClr val="accent1">
                    <a:lumMod val="75000"/>
                  </a:schemeClr>
                </a:solidFill>
                <a:latin typeface="David" panose="020E0502060401010101" pitchFamily="34" charset="-79"/>
                <a:cs typeface="David" panose="020E0502060401010101" pitchFamily="34" charset="-79"/>
              </a:rPr>
              <a:t>לימדי</a:t>
            </a:r>
            <a:r>
              <a:rPr lang="he-IL" sz="1800" dirty="0">
                <a:solidFill>
                  <a:schemeClr val="accent1">
                    <a:lumMod val="75000"/>
                  </a:schemeClr>
                </a:solidFill>
                <a:latin typeface="David" panose="020E0502060401010101" pitchFamily="34" charset="-79"/>
                <a:cs typeface="David" panose="020E0502060401010101" pitchFamily="34" charset="-79"/>
              </a:rPr>
              <a:t> תחום מרכזי. במב"ל</a:t>
            </a:r>
            <a:r>
              <a:rPr lang="he-IL" sz="1800" b="1" dirty="0">
                <a:solidFill>
                  <a:schemeClr val="accent1">
                    <a:lumMod val="75000"/>
                  </a:schemeClr>
                </a:solidFill>
                <a:latin typeface="David" panose="020E0502060401010101" pitchFamily="34" charset="-79"/>
                <a:cs typeface="David" panose="020E0502060401010101" pitchFamily="34" charset="-79"/>
              </a:rPr>
              <a:t> 6 אשכולות מרכזיים</a:t>
            </a:r>
            <a:r>
              <a:rPr lang="he-IL" sz="1800" dirty="0">
                <a:solidFill>
                  <a:schemeClr val="accent1">
                    <a:lumMod val="75000"/>
                  </a:schemeClr>
                </a:solidFill>
                <a:latin typeface="David" panose="020E0502060401010101" pitchFamily="34" charset="-79"/>
                <a:cs typeface="David" panose="020E0502060401010101" pitchFamily="34" charset="-79"/>
              </a:rPr>
              <a:t>: </a:t>
            </a:r>
            <a:r>
              <a:rPr lang="he-IL" sz="1800" b="1" dirty="0">
                <a:solidFill>
                  <a:schemeClr val="accent1">
                    <a:lumMod val="75000"/>
                  </a:schemeClr>
                </a:solidFill>
                <a:latin typeface="David" panose="020E0502060401010101" pitchFamily="34" charset="-79"/>
                <a:cs typeface="David" panose="020E0502060401010101" pitchFamily="34" charset="-79"/>
              </a:rPr>
              <a:t>(1) </a:t>
            </a:r>
            <a:r>
              <a:rPr lang="he-IL" sz="1800" dirty="0">
                <a:solidFill>
                  <a:schemeClr val="accent1">
                    <a:lumMod val="75000"/>
                  </a:schemeClr>
                </a:solidFill>
                <a:latin typeface="David" panose="020E0502060401010101" pitchFamily="34" charset="-79"/>
                <a:cs typeface="David" panose="020E0502060401010101" pitchFamily="34" charset="-79"/>
              </a:rPr>
              <a:t>הביטחון הלאומי- </a:t>
            </a:r>
            <a:r>
              <a:rPr lang="he-IL" sz="1800" dirty="0" err="1">
                <a:solidFill>
                  <a:schemeClr val="accent1">
                    <a:lumMod val="75000"/>
                  </a:schemeClr>
                </a:solidFill>
                <a:latin typeface="David" panose="020E0502060401010101" pitchFamily="34" charset="-79"/>
                <a:cs typeface="David" panose="020E0502060401010101" pitchFamily="34" charset="-79"/>
              </a:rPr>
              <a:t>מתכלל</a:t>
            </a:r>
            <a:r>
              <a:rPr lang="he-IL" sz="1800" dirty="0">
                <a:solidFill>
                  <a:schemeClr val="accent1">
                    <a:lumMod val="75000"/>
                  </a:schemeClr>
                </a:solidFill>
                <a:latin typeface="David" panose="020E0502060401010101" pitchFamily="34" charset="-79"/>
                <a:cs typeface="David" panose="020E0502060401010101" pitchFamily="34" charset="-79"/>
              </a:rPr>
              <a:t> את כלל לימוד הביטחון הלאומי</a:t>
            </a:r>
            <a:r>
              <a:rPr lang="en-US" sz="1800" dirty="0">
                <a:solidFill>
                  <a:schemeClr val="accent1">
                    <a:lumMod val="75000"/>
                  </a:schemeClr>
                </a:solidFill>
                <a:latin typeface="David" panose="020E0502060401010101" pitchFamily="34" charset="-79"/>
                <a:cs typeface="David" panose="020E0502060401010101" pitchFamily="34" charset="-79"/>
              </a:rPr>
              <a:t>;</a:t>
            </a:r>
            <a:r>
              <a:rPr lang="he-IL" sz="1800" dirty="0">
                <a:solidFill>
                  <a:schemeClr val="accent1">
                    <a:lumMod val="75000"/>
                  </a:schemeClr>
                </a:solidFill>
                <a:latin typeface="David" panose="020E0502060401010101" pitchFamily="34" charset="-79"/>
                <a:cs typeface="David" panose="020E0502060401010101" pitchFamily="34" charset="-79"/>
              </a:rPr>
              <a:t> </a:t>
            </a:r>
            <a:r>
              <a:rPr lang="he-IL" sz="1800" b="1" dirty="0">
                <a:solidFill>
                  <a:schemeClr val="accent1">
                    <a:lumMod val="75000"/>
                  </a:schemeClr>
                </a:solidFill>
                <a:latin typeface="David" panose="020E0502060401010101" pitchFamily="34" charset="-79"/>
                <a:cs typeface="David" panose="020E0502060401010101" pitchFamily="34" charset="-79"/>
              </a:rPr>
              <a:t>(2) </a:t>
            </a:r>
            <a:r>
              <a:rPr lang="he-IL" sz="1800" dirty="0">
                <a:solidFill>
                  <a:schemeClr val="accent1">
                    <a:lumMod val="75000"/>
                  </a:schemeClr>
                </a:solidFill>
                <a:latin typeface="David" panose="020E0502060401010101" pitchFamily="34" charset="-79"/>
                <a:cs typeface="David" panose="020E0502060401010101" pitchFamily="34" charset="-79"/>
              </a:rPr>
              <a:t>מדינאות ויחסי חוץ</a:t>
            </a:r>
            <a:r>
              <a:rPr lang="en-US" sz="1800" dirty="0">
                <a:solidFill>
                  <a:schemeClr val="accent1">
                    <a:lumMod val="75000"/>
                  </a:schemeClr>
                </a:solidFill>
                <a:latin typeface="David" panose="020E0502060401010101" pitchFamily="34" charset="-79"/>
                <a:cs typeface="David" panose="020E0502060401010101" pitchFamily="34" charset="-79"/>
              </a:rPr>
              <a:t>;</a:t>
            </a:r>
            <a:r>
              <a:rPr lang="he-IL" sz="1800" dirty="0">
                <a:solidFill>
                  <a:schemeClr val="accent1">
                    <a:lumMod val="75000"/>
                  </a:schemeClr>
                </a:solidFill>
                <a:latin typeface="David" panose="020E0502060401010101" pitchFamily="34" charset="-79"/>
                <a:cs typeface="David" panose="020E0502060401010101" pitchFamily="34" charset="-79"/>
              </a:rPr>
              <a:t> </a:t>
            </a:r>
            <a:r>
              <a:rPr lang="he-IL" sz="1800" b="1" dirty="0">
                <a:solidFill>
                  <a:schemeClr val="accent1">
                    <a:lumMod val="75000"/>
                  </a:schemeClr>
                </a:solidFill>
                <a:latin typeface="David" panose="020E0502060401010101" pitchFamily="34" charset="-79"/>
                <a:cs typeface="David" panose="020E0502060401010101" pitchFamily="34" charset="-79"/>
              </a:rPr>
              <a:t>(3) </a:t>
            </a:r>
            <a:r>
              <a:rPr lang="he-IL" sz="1800" dirty="0">
                <a:solidFill>
                  <a:schemeClr val="accent1">
                    <a:lumMod val="75000"/>
                  </a:schemeClr>
                </a:solidFill>
                <a:latin typeface="David" panose="020E0502060401010101" pitchFamily="34" charset="-79"/>
                <a:cs typeface="David" panose="020E0502060401010101" pitchFamily="34" charset="-79"/>
              </a:rPr>
              <a:t>הביטחון</a:t>
            </a:r>
            <a:r>
              <a:rPr lang="en-US" sz="1800" dirty="0">
                <a:solidFill>
                  <a:schemeClr val="accent1">
                    <a:lumMod val="75000"/>
                  </a:schemeClr>
                </a:solidFill>
                <a:latin typeface="David" panose="020E0502060401010101" pitchFamily="34" charset="-79"/>
                <a:cs typeface="David" panose="020E0502060401010101" pitchFamily="34" charset="-79"/>
              </a:rPr>
              <a:t>;</a:t>
            </a:r>
            <a:r>
              <a:rPr lang="he-IL" sz="1800" dirty="0">
                <a:solidFill>
                  <a:schemeClr val="accent1">
                    <a:lumMod val="75000"/>
                  </a:schemeClr>
                </a:solidFill>
                <a:latin typeface="David" panose="020E0502060401010101" pitchFamily="34" charset="-79"/>
                <a:cs typeface="David" panose="020E0502060401010101" pitchFamily="34" charset="-79"/>
              </a:rPr>
              <a:t> </a:t>
            </a:r>
            <a:r>
              <a:rPr lang="he-IL" sz="1800" b="1" dirty="0">
                <a:solidFill>
                  <a:schemeClr val="accent1">
                    <a:lumMod val="75000"/>
                  </a:schemeClr>
                </a:solidFill>
                <a:latin typeface="David" panose="020E0502060401010101" pitchFamily="34" charset="-79"/>
                <a:cs typeface="David" panose="020E0502060401010101" pitchFamily="34" charset="-79"/>
              </a:rPr>
              <a:t>(4) </a:t>
            </a:r>
            <a:r>
              <a:rPr lang="he-IL" sz="1800" dirty="0">
                <a:solidFill>
                  <a:schemeClr val="accent1">
                    <a:lumMod val="75000"/>
                  </a:schemeClr>
                </a:solidFill>
                <a:latin typeface="David" panose="020E0502060401010101" pitchFamily="34" charset="-79"/>
                <a:cs typeface="David" panose="020E0502060401010101" pitchFamily="34" charset="-79"/>
              </a:rPr>
              <a:t>החברה</a:t>
            </a:r>
            <a:r>
              <a:rPr lang="en-US" sz="1800" dirty="0">
                <a:solidFill>
                  <a:schemeClr val="accent1">
                    <a:lumMod val="75000"/>
                  </a:schemeClr>
                </a:solidFill>
                <a:latin typeface="David" panose="020E0502060401010101" pitchFamily="34" charset="-79"/>
                <a:cs typeface="David" panose="020E0502060401010101" pitchFamily="34" charset="-79"/>
              </a:rPr>
              <a:t>;</a:t>
            </a:r>
            <a:r>
              <a:rPr lang="he-IL" sz="1800" dirty="0">
                <a:solidFill>
                  <a:schemeClr val="accent1">
                    <a:lumMod val="75000"/>
                  </a:schemeClr>
                </a:solidFill>
                <a:latin typeface="David" panose="020E0502060401010101" pitchFamily="34" charset="-79"/>
                <a:cs typeface="David" panose="020E0502060401010101" pitchFamily="34" charset="-79"/>
              </a:rPr>
              <a:t> </a:t>
            </a:r>
            <a:r>
              <a:rPr lang="he-IL" sz="1800" b="1" dirty="0">
                <a:solidFill>
                  <a:schemeClr val="accent1">
                    <a:lumMod val="75000"/>
                  </a:schemeClr>
                </a:solidFill>
                <a:latin typeface="David" panose="020E0502060401010101" pitchFamily="34" charset="-79"/>
                <a:cs typeface="David" panose="020E0502060401010101" pitchFamily="34" charset="-79"/>
              </a:rPr>
              <a:t>(5) </a:t>
            </a:r>
            <a:r>
              <a:rPr lang="he-IL" sz="1800" dirty="0">
                <a:solidFill>
                  <a:schemeClr val="accent1">
                    <a:lumMod val="75000"/>
                  </a:schemeClr>
                </a:solidFill>
                <a:latin typeface="David" panose="020E0502060401010101" pitchFamily="34" charset="-79"/>
                <a:cs typeface="David" panose="020E0502060401010101" pitchFamily="34" charset="-79"/>
              </a:rPr>
              <a:t>הכלכלה</a:t>
            </a:r>
            <a:r>
              <a:rPr lang="en-US" sz="1800" dirty="0">
                <a:solidFill>
                  <a:schemeClr val="accent1">
                    <a:lumMod val="75000"/>
                  </a:schemeClr>
                </a:solidFill>
                <a:latin typeface="David" panose="020E0502060401010101" pitchFamily="34" charset="-79"/>
                <a:cs typeface="David" panose="020E0502060401010101" pitchFamily="34" charset="-79"/>
              </a:rPr>
              <a:t>;</a:t>
            </a:r>
            <a:r>
              <a:rPr lang="he-IL" sz="1800" dirty="0">
                <a:solidFill>
                  <a:schemeClr val="accent1">
                    <a:lumMod val="75000"/>
                  </a:schemeClr>
                </a:solidFill>
                <a:latin typeface="David" panose="020E0502060401010101" pitchFamily="34" charset="-79"/>
                <a:cs typeface="David" panose="020E0502060401010101" pitchFamily="34" charset="-79"/>
              </a:rPr>
              <a:t> </a:t>
            </a:r>
            <a:r>
              <a:rPr lang="he-IL" sz="1800" b="1" dirty="0">
                <a:solidFill>
                  <a:schemeClr val="accent1">
                    <a:lumMod val="75000"/>
                  </a:schemeClr>
                </a:solidFill>
                <a:latin typeface="David" panose="020E0502060401010101" pitchFamily="34" charset="-79"/>
                <a:cs typeface="David" panose="020E0502060401010101" pitchFamily="34" charset="-79"/>
              </a:rPr>
              <a:t>(6) </a:t>
            </a:r>
            <a:r>
              <a:rPr lang="he-IL" sz="1800" dirty="0">
                <a:solidFill>
                  <a:schemeClr val="accent1">
                    <a:lumMod val="75000"/>
                  </a:schemeClr>
                </a:solidFill>
                <a:latin typeface="David" panose="020E0502060401010101" pitchFamily="34" charset="-79"/>
                <a:cs typeface="David" panose="020E0502060401010101" pitchFamily="34" charset="-79"/>
              </a:rPr>
              <a:t>המנהיגות והניהול</a:t>
            </a:r>
          </a:p>
          <a:p>
            <a:pPr marL="0" lvl="1" indent="0">
              <a:lnSpc>
                <a:spcPct val="150000"/>
              </a:lnSpc>
              <a:spcBef>
                <a:spcPts val="1000"/>
              </a:spcBef>
              <a:buClr>
                <a:schemeClr val="accent1"/>
              </a:buClr>
              <a:buNone/>
            </a:pPr>
            <a:r>
              <a:rPr lang="he-IL" sz="1800" b="1" dirty="0">
                <a:solidFill>
                  <a:schemeClr val="accent1">
                    <a:lumMod val="75000"/>
                  </a:schemeClr>
                </a:solidFill>
                <a:latin typeface="David" panose="020E0502060401010101" pitchFamily="34" charset="-79"/>
                <a:cs typeface="David" panose="020E0502060401010101" pitchFamily="34" charset="-79"/>
              </a:rPr>
              <a:t>מגמה- </a:t>
            </a:r>
            <a:r>
              <a:rPr lang="he-IL" sz="1800" dirty="0">
                <a:solidFill>
                  <a:schemeClr val="accent1">
                    <a:lumMod val="75000"/>
                  </a:schemeClr>
                </a:solidFill>
                <a:latin typeface="David" panose="020E0502060401010101" pitchFamily="34" charset="-79"/>
                <a:cs typeface="David" panose="020E0502060401010101" pitchFamily="34" charset="-79"/>
              </a:rPr>
              <a:t>תחום התמחות המושתת על </a:t>
            </a:r>
            <a:r>
              <a:rPr lang="he-IL" sz="1800" b="1" dirty="0">
                <a:solidFill>
                  <a:schemeClr val="accent1">
                    <a:lumMod val="75000"/>
                  </a:schemeClr>
                </a:solidFill>
                <a:latin typeface="David" panose="020E0502060401010101" pitchFamily="34" charset="-79"/>
                <a:cs typeface="David" panose="020E0502060401010101" pitchFamily="34" charset="-79"/>
              </a:rPr>
              <a:t>מיזוג בין שתי אשכולות </a:t>
            </a:r>
            <a:r>
              <a:rPr lang="he-IL" sz="1800" dirty="0">
                <a:solidFill>
                  <a:schemeClr val="accent1">
                    <a:lumMod val="75000"/>
                  </a:schemeClr>
                </a:solidFill>
                <a:latin typeface="David" panose="020E0502060401010101" pitchFamily="34" charset="-79"/>
                <a:cs typeface="David" panose="020E0502060401010101" pitchFamily="34" charset="-79"/>
              </a:rPr>
              <a:t>לימוד על מנת ליצור עומק לימודי. שתי המגמות הן-</a:t>
            </a:r>
            <a:r>
              <a:rPr lang="he-IL" sz="1800" b="1" dirty="0">
                <a:solidFill>
                  <a:schemeClr val="accent1">
                    <a:lumMod val="75000"/>
                  </a:schemeClr>
                </a:solidFill>
                <a:latin typeface="David" panose="020E0502060401010101" pitchFamily="34" charset="-79"/>
                <a:cs typeface="David" panose="020E0502060401010101" pitchFamily="34" charset="-79"/>
              </a:rPr>
              <a:t> (1) </a:t>
            </a:r>
            <a:r>
              <a:rPr lang="he-IL" sz="1800" dirty="0">
                <a:solidFill>
                  <a:schemeClr val="accent1">
                    <a:lumMod val="75000"/>
                  </a:schemeClr>
                </a:solidFill>
                <a:latin typeface="David" panose="020E0502060401010101" pitchFamily="34" charset="-79"/>
                <a:cs typeface="David" panose="020E0502060401010101" pitchFamily="34" charset="-79"/>
              </a:rPr>
              <a:t>מגמת </a:t>
            </a:r>
            <a:r>
              <a:rPr lang="he-IL" sz="1800" u="sng" dirty="0">
                <a:solidFill>
                  <a:schemeClr val="accent1">
                    <a:lumMod val="75000"/>
                  </a:schemeClr>
                </a:solidFill>
                <a:latin typeface="David" panose="020E0502060401010101" pitchFamily="34" charset="-79"/>
                <a:cs typeface="David" panose="020E0502060401010101" pitchFamily="34" charset="-79"/>
              </a:rPr>
              <a:t>ביטחון ומדינאות</a:t>
            </a:r>
            <a:r>
              <a:rPr lang="en-US" sz="1800" dirty="0">
                <a:solidFill>
                  <a:schemeClr val="accent1">
                    <a:lumMod val="75000"/>
                  </a:schemeClr>
                </a:solidFill>
                <a:latin typeface="David" panose="020E0502060401010101" pitchFamily="34" charset="-79"/>
                <a:cs typeface="David" panose="020E0502060401010101" pitchFamily="34" charset="-79"/>
              </a:rPr>
              <a:t>;</a:t>
            </a:r>
            <a:r>
              <a:rPr lang="he-IL" sz="1800" dirty="0">
                <a:solidFill>
                  <a:schemeClr val="accent1">
                    <a:lumMod val="75000"/>
                  </a:schemeClr>
                </a:solidFill>
                <a:latin typeface="David" panose="020E0502060401010101" pitchFamily="34" charset="-79"/>
                <a:cs typeface="David" panose="020E0502060401010101" pitchFamily="34" charset="-79"/>
              </a:rPr>
              <a:t> </a:t>
            </a:r>
            <a:r>
              <a:rPr lang="he-IL" sz="1800" b="1" dirty="0">
                <a:solidFill>
                  <a:schemeClr val="accent1">
                    <a:lumMod val="75000"/>
                  </a:schemeClr>
                </a:solidFill>
                <a:latin typeface="David" panose="020E0502060401010101" pitchFamily="34" charset="-79"/>
                <a:cs typeface="David" panose="020E0502060401010101" pitchFamily="34" charset="-79"/>
              </a:rPr>
              <a:t>(2) </a:t>
            </a:r>
            <a:r>
              <a:rPr lang="he-IL" sz="1800" dirty="0">
                <a:solidFill>
                  <a:schemeClr val="accent1">
                    <a:lumMod val="75000"/>
                  </a:schemeClr>
                </a:solidFill>
                <a:latin typeface="David" panose="020E0502060401010101" pitchFamily="34" charset="-79"/>
                <a:cs typeface="David" panose="020E0502060401010101" pitchFamily="34" charset="-79"/>
              </a:rPr>
              <a:t>מגמת </a:t>
            </a:r>
            <a:r>
              <a:rPr lang="he-IL" sz="1800" u="sng" dirty="0">
                <a:solidFill>
                  <a:schemeClr val="accent1">
                    <a:lumMod val="75000"/>
                  </a:schemeClr>
                </a:solidFill>
                <a:latin typeface="David" panose="020E0502060401010101" pitchFamily="34" charset="-79"/>
                <a:cs typeface="David" panose="020E0502060401010101" pitchFamily="34" charset="-79"/>
              </a:rPr>
              <a:t>כלכלה וחברה</a:t>
            </a:r>
          </a:p>
          <a:p>
            <a:pPr marL="0" lvl="1" indent="0">
              <a:lnSpc>
                <a:spcPct val="150000"/>
              </a:lnSpc>
              <a:spcBef>
                <a:spcPts val="1000"/>
              </a:spcBef>
              <a:buClr>
                <a:schemeClr val="accent1"/>
              </a:buClr>
              <a:buNone/>
            </a:pPr>
            <a:r>
              <a:rPr lang="he-IL" sz="1800" b="1" dirty="0">
                <a:solidFill>
                  <a:schemeClr val="accent1">
                    <a:lumMod val="75000"/>
                  </a:schemeClr>
                </a:solidFill>
                <a:latin typeface="David" panose="020E0502060401010101" pitchFamily="34" charset="-79"/>
                <a:cs typeface="David" panose="020E0502060401010101" pitchFamily="34" charset="-79"/>
              </a:rPr>
              <a:t>התמחות-</a:t>
            </a:r>
            <a:r>
              <a:rPr lang="he-IL" sz="1800" dirty="0">
                <a:solidFill>
                  <a:schemeClr val="accent1">
                    <a:lumMod val="75000"/>
                  </a:schemeClr>
                </a:solidFill>
                <a:latin typeface="David" panose="020E0502060401010101" pitchFamily="34" charset="-79"/>
                <a:cs typeface="David" panose="020E0502060401010101" pitchFamily="34" charset="-79"/>
              </a:rPr>
              <a:t> כיום הכוונה ללימודי תואר שני במדע המדינה </a:t>
            </a:r>
            <a:r>
              <a:rPr lang="he-IL" sz="1800" b="1" dirty="0">
                <a:solidFill>
                  <a:schemeClr val="accent1">
                    <a:lumMod val="75000"/>
                  </a:schemeClr>
                </a:solidFill>
                <a:latin typeface="David" panose="020E0502060401010101" pitchFamily="34" charset="-79"/>
                <a:cs typeface="David" panose="020E0502060401010101" pitchFamily="34" charset="-79"/>
              </a:rPr>
              <a:t>בהתמחות</a:t>
            </a:r>
            <a:r>
              <a:rPr lang="he-IL" sz="1800" dirty="0">
                <a:solidFill>
                  <a:schemeClr val="accent1">
                    <a:lumMod val="75000"/>
                  </a:schemeClr>
                </a:solidFill>
                <a:latin typeface="David" panose="020E0502060401010101" pitchFamily="34" charset="-79"/>
                <a:cs typeface="David" panose="020E0502060401010101" pitchFamily="34" charset="-79"/>
              </a:rPr>
              <a:t> </a:t>
            </a:r>
            <a:r>
              <a:rPr lang="he-IL" sz="1800" u="sng" dirty="0">
                <a:solidFill>
                  <a:schemeClr val="accent1">
                    <a:lumMod val="75000"/>
                  </a:schemeClr>
                </a:solidFill>
                <a:latin typeface="David" panose="020E0502060401010101" pitchFamily="34" charset="-79"/>
                <a:cs typeface="David" panose="020E0502060401010101" pitchFamily="34" charset="-79"/>
              </a:rPr>
              <a:t>בתחום הביטחון הלאומי</a:t>
            </a: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252373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מונחים</a:t>
            </a:r>
          </a:p>
        </p:txBody>
      </p:sp>
      <p:sp>
        <p:nvSpPr>
          <p:cNvPr id="3" name="מציין מיקום תוכן 2"/>
          <p:cNvSpPr>
            <a:spLocks noGrp="1"/>
          </p:cNvSpPr>
          <p:nvPr>
            <p:ph idx="4294967295"/>
          </p:nvPr>
        </p:nvSpPr>
        <p:spPr>
          <a:xfrm>
            <a:off x="952840" y="1591699"/>
            <a:ext cx="10334588" cy="4767060"/>
          </a:xfrm>
        </p:spPr>
        <p:txBody>
          <a:bodyPr>
            <a:noAutofit/>
          </a:bodyPr>
          <a:lstStyle/>
          <a:p>
            <a:pPr marL="0" indent="0">
              <a:lnSpc>
                <a:spcPct val="150000"/>
              </a:lnSpc>
              <a:buClr>
                <a:schemeClr val="accent1"/>
              </a:buClr>
              <a:buNone/>
            </a:pPr>
            <a:r>
              <a:rPr lang="he-IL" sz="1800" b="1" dirty="0">
                <a:solidFill>
                  <a:schemeClr val="accent1">
                    <a:lumMod val="75000"/>
                  </a:schemeClr>
                </a:solidFill>
                <a:latin typeface="David" panose="020E0502060401010101" pitchFamily="34" charset="-79"/>
                <a:cs typeface="David" panose="020E0502060401010101" pitchFamily="34" charset="-79"/>
              </a:rPr>
              <a:t>עונת לימודי התשתית </a:t>
            </a:r>
            <a:r>
              <a:rPr lang="he-IL" sz="1800" b="1" dirty="0">
                <a:solidFill>
                  <a:srgbClr val="FF0000"/>
                </a:solidFill>
                <a:latin typeface="David" panose="020E0502060401010101" pitchFamily="34" charset="-79"/>
                <a:cs typeface="David" panose="020E0502060401010101" pitchFamily="34" charset="-79"/>
              </a:rPr>
              <a:t>(הבסיס</a:t>
            </a:r>
            <a:r>
              <a:rPr lang="en-US" sz="1800" b="1" dirty="0">
                <a:solidFill>
                  <a:srgbClr val="FF0000"/>
                </a:solidFill>
                <a:latin typeface="David" panose="020E0502060401010101" pitchFamily="34" charset="-79"/>
                <a:cs typeface="David" panose="020E0502060401010101" pitchFamily="34" charset="-79"/>
              </a:rPr>
              <a:t>/</a:t>
            </a:r>
            <a:r>
              <a:rPr lang="he-IL" sz="1800" b="1" dirty="0">
                <a:solidFill>
                  <a:srgbClr val="FF0000"/>
                </a:solidFill>
                <a:latin typeface="David" panose="020E0502060401010101" pitchFamily="34" charset="-79"/>
                <a:cs typeface="David" panose="020E0502060401010101" pitchFamily="34" charset="-79"/>
              </a:rPr>
              <a:t>היסודות) </a:t>
            </a:r>
            <a:r>
              <a:rPr lang="he-IL" sz="1800" dirty="0">
                <a:solidFill>
                  <a:schemeClr val="accent1">
                    <a:lumMod val="75000"/>
                  </a:schemeClr>
                </a:solidFill>
                <a:latin typeface="David" panose="020E0502060401010101" pitchFamily="34" charset="-79"/>
                <a:cs typeface="David" panose="020E0502060401010101" pitchFamily="34" charset="-79"/>
              </a:rPr>
              <a:t>(5 ש')- למעשה </a:t>
            </a:r>
            <a:r>
              <a:rPr lang="he-IL" sz="1800" dirty="0" err="1">
                <a:solidFill>
                  <a:schemeClr val="accent1">
                    <a:lumMod val="75000"/>
                  </a:schemeClr>
                </a:solidFill>
                <a:latin typeface="David" panose="020E0502060401010101" pitchFamily="34" charset="-79"/>
                <a:cs typeface="David" panose="020E0502060401010101" pitchFamily="34" charset="-79"/>
              </a:rPr>
              <a:t>סמ</a:t>
            </a:r>
            <a:r>
              <a:rPr lang="he-IL" sz="1800" dirty="0">
                <a:solidFill>
                  <a:schemeClr val="accent1">
                    <a:lumMod val="75000"/>
                  </a:schemeClr>
                </a:solidFill>
                <a:latin typeface="David" panose="020E0502060401010101" pitchFamily="34" charset="-79"/>
                <a:cs typeface="David" panose="020E0502060401010101" pitchFamily="34" charset="-79"/>
              </a:rPr>
              <a:t>' קיץ הפותח את שנת הלימודים. ותפקידה להקנות את היסודות ובסיס התיאוריה והפרקטיקה הנחוצים לתהליכי הלמידה ופיתוח הידע במב"ל. העונה מהווה "גשר":</a:t>
            </a:r>
          </a:p>
          <a:p>
            <a:pPr marL="357188" lvl="1" indent="-273050">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מהתפקיד מהם מגיעים הלומדים אל תפקיד הלומד (מ'תפקיד לתלמיד')</a:t>
            </a:r>
          </a:p>
          <a:p>
            <a:pPr marL="357188" lvl="1" indent="-273050">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מאווירת </a:t>
            </a:r>
            <a:r>
              <a:rPr lang="he-IL" sz="1600" dirty="0" err="1">
                <a:solidFill>
                  <a:schemeClr val="accent1">
                    <a:lumMod val="75000"/>
                  </a:schemeClr>
                </a:solidFill>
                <a:latin typeface="David" panose="020E0502060401010101" pitchFamily="34" charset="-79"/>
                <a:cs typeface="David" panose="020E0502060401010101" pitchFamily="34" charset="-79"/>
              </a:rPr>
              <a:t>העשיה</a:t>
            </a:r>
            <a:r>
              <a:rPr lang="he-IL" sz="1600" dirty="0">
                <a:solidFill>
                  <a:schemeClr val="accent1">
                    <a:lumMod val="75000"/>
                  </a:schemeClr>
                </a:solidFill>
                <a:latin typeface="David" panose="020E0502060401010101" pitchFamily="34" charset="-79"/>
                <a:cs typeface="David" panose="020E0502060401010101" pitchFamily="34" charset="-79"/>
              </a:rPr>
              <a:t> ועומס אינטנסיביים לאקלים למידה</a:t>
            </a:r>
          </a:p>
          <a:p>
            <a:pPr marL="357188" lvl="1" indent="-273050">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ממערכת חברתית מוכרת ופנים ארגונית אל מערכת חברתית הטרוגנית רב-ארגונית</a:t>
            </a:r>
          </a:p>
          <a:p>
            <a:pPr marL="84138" lvl="1" indent="0">
              <a:lnSpc>
                <a:spcPct val="150000"/>
              </a:lnSpc>
              <a:buClr>
                <a:schemeClr val="accent1"/>
              </a:buClr>
              <a:buNone/>
            </a:pPr>
            <a:endParaRPr lang="he-IL" sz="1000" b="1" dirty="0">
              <a:solidFill>
                <a:schemeClr val="accent1">
                  <a:lumMod val="75000"/>
                </a:schemeClr>
              </a:solidFill>
              <a:latin typeface="David" panose="020E0502060401010101" pitchFamily="34" charset="-79"/>
              <a:cs typeface="David" panose="020E0502060401010101" pitchFamily="34" charset="-79"/>
            </a:endParaRPr>
          </a:p>
          <a:p>
            <a:pPr marL="84138" lvl="1" indent="0">
              <a:lnSpc>
                <a:spcPct val="150000"/>
              </a:lnSpc>
              <a:buClr>
                <a:schemeClr val="accent1"/>
              </a:buClr>
              <a:buNone/>
            </a:pPr>
            <a:r>
              <a:rPr lang="he-IL" sz="1800" b="1" dirty="0">
                <a:solidFill>
                  <a:schemeClr val="accent1">
                    <a:lumMod val="75000"/>
                  </a:schemeClr>
                </a:solidFill>
                <a:latin typeface="David" panose="020E0502060401010101" pitchFamily="34" charset="-79"/>
                <a:cs typeface="David" panose="020E0502060401010101" pitchFamily="34" charset="-79"/>
              </a:rPr>
              <a:t>עונת לימודי הליבה </a:t>
            </a:r>
            <a:r>
              <a:rPr lang="he-IL" sz="1800" b="1" dirty="0">
                <a:solidFill>
                  <a:srgbClr val="FF0000"/>
                </a:solidFill>
                <a:latin typeface="David" panose="020E0502060401010101" pitchFamily="34" charset="-79"/>
                <a:cs typeface="David" panose="020E0502060401010101" pitchFamily="34" charset="-79"/>
              </a:rPr>
              <a:t>(העוגן) </a:t>
            </a:r>
            <a:r>
              <a:rPr lang="he-IL" sz="1800" dirty="0">
                <a:solidFill>
                  <a:schemeClr val="accent1">
                    <a:lumMod val="75000"/>
                  </a:schemeClr>
                </a:solidFill>
                <a:latin typeface="David" panose="020E0502060401010101" pitchFamily="34" charset="-79"/>
                <a:cs typeface="David" panose="020E0502060401010101" pitchFamily="34" charset="-79"/>
              </a:rPr>
              <a:t>(15 ש')- מקנה את בסיסי הידע המרכזיים בתחומי האב (אשכולות) של </a:t>
            </a:r>
            <a:r>
              <a:rPr lang="he-IL" sz="1800" dirty="0" err="1">
                <a:solidFill>
                  <a:schemeClr val="accent1">
                    <a:lumMod val="75000"/>
                  </a:schemeClr>
                </a:solidFill>
                <a:latin typeface="David" panose="020E0502060401010101" pitchFamily="34" charset="-79"/>
                <a:cs typeface="David" panose="020E0502060401010101" pitchFamily="34" charset="-79"/>
              </a:rPr>
              <a:t>הבטל"ם</a:t>
            </a:r>
            <a:r>
              <a:rPr lang="he-IL" sz="1800" dirty="0">
                <a:solidFill>
                  <a:schemeClr val="accent1">
                    <a:lumMod val="75000"/>
                  </a:schemeClr>
                </a:solidFill>
                <a:latin typeface="David" panose="020E0502060401010101" pitchFamily="34" charset="-79"/>
                <a:cs typeface="David" panose="020E0502060401010101" pitchFamily="34" charset="-79"/>
              </a:rPr>
              <a:t>. מהווה מסגרת ליצירת מכנה משותף בין הלומדים. </a:t>
            </a:r>
            <a:r>
              <a:rPr lang="he-IL" sz="1800" u="sng" dirty="0">
                <a:solidFill>
                  <a:schemeClr val="accent1">
                    <a:lumMod val="75000"/>
                  </a:schemeClr>
                </a:solidFill>
                <a:latin typeface="David" panose="020E0502060401010101" pitchFamily="34" charset="-79"/>
                <a:cs typeface="David" panose="020E0502060401010101" pitchFamily="34" charset="-79"/>
              </a:rPr>
              <a:t>רק בסופה </a:t>
            </a:r>
            <a:r>
              <a:rPr lang="he-IL" sz="1800" dirty="0">
                <a:solidFill>
                  <a:schemeClr val="accent1">
                    <a:lumMod val="75000"/>
                  </a:schemeClr>
                </a:solidFill>
                <a:latin typeface="David" panose="020E0502060401010101" pitchFamily="34" charset="-79"/>
                <a:cs typeface="David" panose="020E0502060401010101" pitchFamily="34" charset="-79"/>
              </a:rPr>
              <a:t>יצביעו התלמידים על התחומים בהם ירצו להעמיק במסגרת המגמות.</a:t>
            </a:r>
          </a:p>
          <a:p>
            <a:pPr marL="84138" lvl="1" indent="0">
              <a:lnSpc>
                <a:spcPct val="150000"/>
              </a:lnSpc>
              <a:buClr>
                <a:schemeClr val="accent1"/>
              </a:buClr>
              <a:buNone/>
            </a:pPr>
            <a:endParaRPr lang="he-IL" sz="1000" b="1" dirty="0">
              <a:solidFill>
                <a:schemeClr val="accent1">
                  <a:lumMod val="75000"/>
                </a:schemeClr>
              </a:solidFill>
              <a:latin typeface="David" panose="020E0502060401010101" pitchFamily="34" charset="-79"/>
              <a:cs typeface="David" panose="020E0502060401010101" pitchFamily="34" charset="-79"/>
            </a:endParaRPr>
          </a:p>
          <a:p>
            <a:pPr marL="84138" lvl="1" indent="0">
              <a:lnSpc>
                <a:spcPct val="150000"/>
              </a:lnSpc>
              <a:buClr>
                <a:schemeClr val="accent1"/>
              </a:buClr>
              <a:buNone/>
            </a:pPr>
            <a:r>
              <a:rPr lang="he-IL" sz="1800" b="1" dirty="0">
                <a:solidFill>
                  <a:schemeClr val="accent1">
                    <a:lumMod val="75000"/>
                  </a:schemeClr>
                </a:solidFill>
                <a:latin typeface="David" panose="020E0502060401010101" pitchFamily="34" charset="-79"/>
                <a:cs typeface="David" panose="020E0502060401010101" pitchFamily="34" charset="-79"/>
              </a:rPr>
              <a:t>עונת לימודים מתקדמים, סיכום </a:t>
            </a:r>
            <a:r>
              <a:rPr lang="he-IL" sz="1800" b="1" dirty="0">
                <a:solidFill>
                  <a:srgbClr val="FF0000"/>
                </a:solidFill>
                <a:latin typeface="David" panose="020E0502060401010101" pitchFamily="34" charset="-79"/>
                <a:cs typeface="David" panose="020E0502060401010101" pitchFamily="34" charset="-79"/>
              </a:rPr>
              <a:t>ויישום</a:t>
            </a:r>
            <a:r>
              <a:rPr lang="he-IL" sz="1800" b="1" dirty="0">
                <a:solidFill>
                  <a:schemeClr val="accent1">
                    <a:lumMod val="75000"/>
                  </a:schemeClr>
                </a:solidFill>
                <a:latin typeface="David" panose="020E0502060401010101" pitchFamily="34" charset="-79"/>
                <a:cs typeface="David" panose="020E0502060401010101" pitchFamily="34" charset="-79"/>
              </a:rPr>
              <a:t> (25 ש')- </a:t>
            </a:r>
            <a:r>
              <a:rPr lang="he-IL" sz="1800" dirty="0">
                <a:solidFill>
                  <a:schemeClr val="accent1">
                    <a:lumMod val="75000"/>
                  </a:schemeClr>
                </a:solidFill>
                <a:latin typeface="David" panose="020E0502060401010101" pitchFamily="34" charset="-79"/>
                <a:cs typeface="David" panose="020E0502060401010101" pitchFamily="34" charset="-79"/>
              </a:rPr>
              <a:t>מאפשרת </a:t>
            </a:r>
            <a:r>
              <a:rPr lang="he-IL" sz="1800" u="sng" dirty="0">
                <a:solidFill>
                  <a:schemeClr val="accent1">
                    <a:lumMod val="75000"/>
                  </a:schemeClr>
                </a:solidFill>
                <a:latin typeface="David" panose="020E0502060401010101" pitchFamily="34" charset="-79"/>
                <a:cs typeface="David" panose="020E0502060401010101" pitchFamily="34" charset="-79"/>
              </a:rPr>
              <a:t>העמקה ומיצוי </a:t>
            </a:r>
            <a:r>
              <a:rPr lang="he-IL" sz="1800" dirty="0">
                <a:solidFill>
                  <a:schemeClr val="accent1">
                    <a:lumMod val="75000"/>
                  </a:schemeClr>
                </a:solidFill>
                <a:latin typeface="David" panose="020E0502060401010101" pitchFamily="34" charset="-79"/>
                <a:cs typeface="David" panose="020E0502060401010101" pitchFamily="34" charset="-79"/>
              </a:rPr>
              <a:t>של תחומי הידע התשתיתיים שנרכשו בעונות הקודמות וכן יצירת </a:t>
            </a:r>
            <a:r>
              <a:rPr lang="he-IL" sz="1800" u="sng" dirty="0">
                <a:solidFill>
                  <a:schemeClr val="accent1">
                    <a:lumMod val="75000"/>
                  </a:schemeClr>
                </a:solidFill>
                <a:latin typeface="David" panose="020E0502060401010101" pitchFamily="34" charset="-79"/>
                <a:cs typeface="David" panose="020E0502060401010101" pitchFamily="34" charset="-79"/>
              </a:rPr>
              <a:t>זיקות וקשרים אינטגרטיביים</a:t>
            </a:r>
            <a:r>
              <a:rPr lang="he-IL" sz="1800" dirty="0">
                <a:solidFill>
                  <a:schemeClr val="accent1">
                    <a:lumMod val="75000"/>
                  </a:schemeClr>
                </a:solidFill>
                <a:latin typeface="David" panose="020E0502060401010101" pitchFamily="34" charset="-79"/>
                <a:cs typeface="David" panose="020E0502060401010101" pitchFamily="34" charset="-79"/>
              </a:rPr>
              <a:t>.</a:t>
            </a:r>
          </a:p>
          <a:p>
            <a:pPr marL="84138" lvl="1" indent="0">
              <a:lnSpc>
                <a:spcPct val="150000"/>
              </a:lnSpc>
              <a:buClr>
                <a:schemeClr val="accent1"/>
              </a:buClr>
              <a:buNone/>
            </a:pPr>
            <a:endParaRPr lang="he-IL" sz="18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226187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כותרת 1"/>
          <p:cNvSpPr>
            <a:spLocks noGrp="1"/>
          </p:cNvSpPr>
          <p:nvPr>
            <p:ph type="title"/>
          </p:nvPr>
        </p:nvSpPr>
        <p:spPr>
          <a:xfrm rot="21003349">
            <a:off x="189234" y="1017083"/>
            <a:ext cx="2895502" cy="988698"/>
          </a:xfrm>
        </p:spPr>
        <p:txBody>
          <a:bodyPr>
            <a:noAutofit/>
          </a:bodyPr>
          <a:lstStyle/>
          <a:p>
            <a:pPr algn="ctr">
              <a:lnSpc>
                <a:spcPct val="150000"/>
              </a:lnSpc>
            </a:pPr>
            <a:r>
              <a:rPr lang="he-IL" sz="1800" b="1" dirty="0">
                <a:solidFill>
                  <a:schemeClr val="accent1"/>
                </a:solidFill>
                <a:cs typeface="David" pitchFamily="2" charset="-79"/>
              </a:rPr>
              <a:t>התפתחות תוכנית הלימוד </a:t>
            </a:r>
            <a:br>
              <a:rPr lang="en-US" sz="1800" b="1" dirty="0">
                <a:solidFill>
                  <a:schemeClr val="accent1"/>
                </a:solidFill>
                <a:cs typeface="David" pitchFamily="2" charset="-79"/>
              </a:rPr>
            </a:br>
            <a:r>
              <a:rPr lang="he-IL" sz="1800" b="1" dirty="0" err="1">
                <a:solidFill>
                  <a:schemeClr val="accent1"/>
                </a:solidFill>
                <a:cs typeface="David" pitchFamily="2" charset="-79"/>
              </a:rPr>
              <a:t>במב"ל</a:t>
            </a:r>
            <a:r>
              <a:rPr lang="he-IL" sz="1800" b="1" dirty="0">
                <a:solidFill>
                  <a:schemeClr val="accent1"/>
                </a:solidFill>
                <a:cs typeface="David" pitchFamily="2" charset="-79"/>
              </a:rPr>
              <a:t> לאורך השנים</a:t>
            </a:r>
          </a:p>
        </p:txBody>
      </p:sp>
      <p:sp>
        <p:nvSpPr>
          <p:cNvPr id="9" name="מציין מיקום של מספר שקופית 3"/>
          <p:cNvSpPr txBox="1">
            <a:spLocks/>
          </p:cNvSpPr>
          <p:nvPr/>
        </p:nvSpPr>
        <p:spPr>
          <a:xfrm>
            <a:off x="5848830" y="3932873"/>
            <a:ext cx="533400" cy="244475"/>
          </a:xfrm>
          <a:prstGeom prst="rect">
            <a:avLst/>
          </a:prstGeom>
        </p:spPr>
        <p:txBody>
          <a:bodyPr vert="horz" anchor="ctr" anchorCtr="0">
            <a:normAutofit fontScale="85000" lnSpcReduction="20000"/>
          </a:bodyPr>
          <a:lstStyle>
            <a:defPPr>
              <a:defRPr lang="he-IL"/>
            </a:defPPr>
            <a:lvl1pPr algn="ctr" rtl="1" eaLnBrk="1" fontAlgn="auto" latinLnBrk="0" hangingPunct="1">
              <a:spcBef>
                <a:spcPts val="0"/>
              </a:spcBef>
              <a:spcAft>
                <a:spcPts val="0"/>
              </a:spcAft>
              <a:defRPr kumimoji="0" sz="1400" b="1" kern="1200">
                <a:solidFill>
                  <a:srgbClr val="FFFFFF"/>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defRPr/>
            </a:pPr>
            <a:fld id="{06EB743B-6FB8-41BA-B2A9-0C43C8C873DF}" type="slidenum">
              <a:rPr lang="he-IL"/>
              <a:pPr>
                <a:defRPr/>
              </a:pPr>
              <a:t>28</a:t>
            </a:fld>
            <a:endParaRPr lang="he-IL" dirty="0"/>
          </a:p>
        </p:txBody>
      </p:sp>
      <p:graphicFrame>
        <p:nvGraphicFramePr>
          <p:cNvPr id="2" name="טבלה 1"/>
          <p:cNvGraphicFramePr>
            <a:graphicFrameLocks noGrp="1"/>
          </p:cNvGraphicFramePr>
          <p:nvPr>
            <p:extLst>
              <p:ext uri="{D42A27DB-BD31-4B8C-83A1-F6EECF244321}">
                <p14:modId xmlns:p14="http://schemas.microsoft.com/office/powerpoint/2010/main" val="3106536609"/>
              </p:ext>
            </p:extLst>
          </p:nvPr>
        </p:nvGraphicFramePr>
        <p:xfrm>
          <a:off x="4620586" y="3797504"/>
          <a:ext cx="2521442" cy="3060002"/>
        </p:xfrm>
        <a:graphic>
          <a:graphicData uri="http://schemas.openxmlformats.org/drawingml/2006/table">
            <a:tbl>
              <a:tblPr rtl="1" firstRow="1" bandRow="1">
                <a:tableStyleId>{5C22544A-7EE6-4342-B048-85BDC9FD1C3A}</a:tableStyleId>
              </a:tblPr>
              <a:tblGrid>
                <a:gridCol w="468000">
                  <a:extLst>
                    <a:ext uri="{9D8B030D-6E8A-4147-A177-3AD203B41FA5}">
                      <a16:colId xmlns:a16="http://schemas.microsoft.com/office/drawing/2014/main" val="636491969"/>
                    </a:ext>
                  </a:extLst>
                </a:gridCol>
                <a:gridCol w="936000">
                  <a:extLst>
                    <a:ext uri="{9D8B030D-6E8A-4147-A177-3AD203B41FA5}">
                      <a16:colId xmlns:a16="http://schemas.microsoft.com/office/drawing/2014/main" val="644944543"/>
                    </a:ext>
                  </a:extLst>
                </a:gridCol>
                <a:gridCol w="721442">
                  <a:extLst>
                    <a:ext uri="{9D8B030D-6E8A-4147-A177-3AD203B41FA5}">
                      <a16:colId xmlns:a16="http://schemas.microsoft.com/office/drawing/2014/main" val="1422652265"/>
                    </a:ext>
                  </a:extLst>
                </a:gridCol>
                <a:gridCol w="396000">
                  <a:extLst>
                    <a:ext uri="{9D8B030D-6E8A-4147-A177-3AD203B41FA5}">
                      <a16:colId xmlns:a16="http://schemas.microsoft.com/office/drawing/2014/main" val="3817769194"/>
                    </a:ext>
                  </a:extLst>
                </a:gridCol>
              </a:tblGrid>
              <a:tr h="246360">
                <a:tc>
                  <a:txBody>
                    <a:bodyPr/>
                    <a:lstStyle/>
                    <a:p>
                      <a:pPr algn="ctr" rtl="1"/>
                      <a:r>
                        <a:rPr lang="he-IL" sz="900" b="1" i="0" dirty="0">
                          <a:latin typeface="David" panose="020E0502060401010101" pitchFamily="34" charset="-79"/>
                          <a:cs typeface="David" panose="020E0502060401010101" pitchFamily="34" charset="-79"/>
                        </a:rPr>
                        <a:t>מ"ג</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קורס</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מרצה</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נ"ז</a:t>
                      </a: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85561831"/>
                  </a:ext>
                </a:extLst>
              </a:tr>
              <a:tr h="191743">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בטל"ם בישראל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5</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84789307"/>
                  </a:ext>
                </a:extLst>
              </a:tr>
              <a:tr h="191743">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גישות ואסכולות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45605965"/>
                  </a:ext>
                </a:extLst>
              </a:tr>
              <a:tr h="191743">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סיורי בטל"ם בארץ</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יוסי בן-ארצי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89708792"/>
                  </a:ext>
                </a:extLst>
              </a:tr>
              <a:tr h="191743">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כלכלת 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דוד 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59670686"/>
                  </a:ext>
                </a:extLst>
              </a:tr>
              <a:tr h="191743">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משפט חוקתי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סוזי נבות</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13341071"/>
                  </a:ext>
                </a:extLst>
              </a:tr>
              <a:tr h="328700">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סמינר- שחיתות</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צבא חברה</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כלכלה גלו'</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סוזי נבות</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גל ראובן</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4670576"/>
                  </a:ext>
                </a:extLst>
              </a:tr>
              <a:tr h="191743">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מדיניות חוץ </a:t>
                      </a:r>
                      <a:r>
                        <a:rPr kumimoji="0" lang="he-IL" sz="900" b="0" kern="1200" dirty="0" err="1">
                          <a:solidFill>
                            <a:schemeClr val="tx1"/>
                          </a:solidFill>
                          <a:latin typeface="David" panose="020E0502060401010101" pitchFamily="34" charset="-79"/>
                          <a:ea typeface="+mn-ea"/>
                          <a:cs typeface="David" panose="020E0502060401010101" pitchFamily="34" charset="-79"/>
                        </a:rPr>
                        <a:t>וסימו</a:t>
                      </a:r>
                      <a:r>
                        <a:rPr kumimoji="0" lang="he-IL" sz="900" b="0" kern="1200" dirty="0">
                          <a:solidFill>
                            <a:schemeClr val="tx1"/>
                          </a:solidFill>
                          <a:latin typeface="David" panose="020E0502060401010101" pitchFamily="34" charset="-79"/>
                          <a:ea typeface="+mn-ea"/>
                          <a:cs typeface="David" panose="020E0502060401010101" pitchFamily="34" charset="-79"/>
                        </a:rPr>
                        <a:t>'</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48471949"/>
                  </a:ext>
                </a:extLst>
              </a:tr>
              <a:tr h="191743">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קורס ארה"ב וסיור</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אבי בן-צבי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28435404"/>
                  </a:ext>
                </a:extLst>
              </a:tr>
              <a:tr h="191743">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החברה הישראלית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אייל לוין</a:t>
                      </a:r>
                    </a:p>
                  </a:txBody>
                  <a:tcPr marL="0" marR="0" marT="0" marB="0" anchor="ctr"/>
                </a:tc>
                <a:tc>
                  <a:txBody>
                    <a:bodyPr/>
                    <a:lstStyle/>
                    <a:p>
                      <a:pPr marL="0" algn="ctr" rtl="1" eaLnBrk="1" latinLnBrk="0" hangingPunct="1"/>
                      <a:r>
                        <a:rPr kumimoji="0" lang="he-IL" sz="1050" b="0" kern="1200" dirty="0">
                          <a:solidFill>
                            <a:srgbClr val="FF0000"/>
                          </a:solidFill>
                          <a:latin typeface="David" panose="020E0502060401010101" pitchFamily="34" charset="-79"/>
                          <a:ea typeface="+mn-ea"/>
                          <a:cs typeface="David" panose="020E0502060401010101" pitchFamily="34" charset="-79"/>
                        </a:rPr>
                        <a:t>5</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85031454"/>
                  </a:ext>
                </a:extLst>
              </a:tr>
              <a:tr h="191743">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אסטרטגיה</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דימה </a:t>
                      </a:r>
                      <a:r>
                        <a:rPr kumimoji="0" lang="he-IL" sz="900" b="0" kern="1200" dirty="0" err="1">
                          <a:solidFill>
                            <a:schemeClr val="tx1"/>
                          </a:solidFill>
                          <a:latin typeface="David" panose="020E0502060401010101" pitchFamily="34" charset="-79"/>
                          <a:ea typeface="+mn-ea"/>
                          <a:cs typeface="David" panose="020E0502060401010101" pitchFamily="34" charset="-79"/>
                        </a:rPr>
                        <a:t>אדמסקי</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05706159"/>
                  </a:ext>
                </a:extLst>
              </a:tr>
              <a:tr h="191743">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אשכול בכירות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אהרון כפיר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14886777"/>
                  </a:ext>
                </a:extLst>
              </a:tr>
              <a:tr h="191743">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המפעל הציוני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יוסי בן-ארצי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39163029"/>
                  </a:ext>
                </a:extLst>
              </a:tr>
              <a:tr h="375769">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baseline="0" dirty="0">
                          <a:solidFill>
                            <a:schemeClr val="tx1"/>
                          </a:solidFill>
                          <a:latin typeface="David" panose="020E0502060401010101" pitchFamily="34" charset="-79"/>
                          <a:ea typeface="+mn-ea"/>
                          <a:cs typeface="David" panose="020E0502060401010101" pitchFamily="34" charset="-79"/>
                        </a:rPr>
                        <a:t>בחירה– פילוסופיה</a:t>
                      </a:r>
                      <a:r>
                        <a:rPr kumimoji="0" lang="en-US" sz="900" b="0" kern="1200" baseline="0" dirty="0">
                          <a:solidFill>
                            <a:schemeClr val="tx1"/>
                          </a:solidFill>
                          <a:latin typeface="David" panose="020E0502060401010101" pitchFamily="34" charset="-79"/>
                          <a:ea typeface="+mn-ea"/>
                          <a:cs typeface="David" panose="020E0502060401010101" pitchFamily="34" charset="-79"/>
                        </a:rPr>
                        <a:t>/</a:t>
                      </a:r>
                      <a:r>
                        <a:rPr kumimoji="0" lang="he-IL" sz="900" b="0" kern="1200" baseline="0" dirty="0">
                          <a:solidFill>
                            <a:schemeClr val="tx1"/>
                          </a:solidFill>
                          <a:latin typeface="David" panose="020E0502060401010101" pitchFamily="34" charset="-79"/>
                          <a:ea typeface="+mn-ea"/>
                          <a:cs typeface="David" panose="020E0502060401010101" pitchFamily="34" charset="-79"/>
                        </a:rPr>
                        <a:t> מנהל ציבורי</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900" b="0" kern="1200" dirty="0">
                          <a:solidFill>
                            <a:schemeClr val="tx1"/>
                          </a:solidFill>
                          <a:latin typeface="David" panose="020E0502060401010101" pitchFamily="34" charset="-79"/>
                          <a:ea typeface="+mn-ea"/>
                          <a:cs typeface="David" panose="020E0502060401010101" pitchFamily="34" charset="-79"/>
                        </a:rPr>
                        <a:t>יונתן </a:t>
                      </a:r>
                      <a:r>
                        <a:rPr kumimoji="0" lang="he-IL" sz="900" b="0" kern="1200" dirty="0" err="1">
                          <a:solidFill>
                            <a:schemeClr val="tx1"/>
                          </a:solidFill>
                          <a:latin typeface="David" panose="020E0502060401010101" pitchFamily="34" charset="-79"/>
                          <a:ea typeface="+mn-ea"/>
                          <a:cs typeface="David" panose="020E0502060401010101" pitchFamily="34" charset="-79"/>
                        </a:rPr>
                        <a:t>סמילנסקי</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שי צפריר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78065437"/>
                  </a:ext>
                </a:extLst>
              </a:tr>
            </a:tbl>
          </a:graphicData>
        </a:graphic>
      </p:graphicFrame>
      <p:graphicFrame>
        <p:nvGraphicFramePr>
          <p:cNvPr id="18" name="טבלה 17"/>
          <p:cNvGraphicFramePr>
            <a:graphicFrameLocks noGrp="1"/>
          </p:cNvGraphicFramePr>
          <p:nvPr>
            <p:extLst>
              <p:ext uri="{D42A27DB-BD31-4B8C-83A1-F6EECF244321}">
                <p14:modId xmlns:p14="http://schemas.microsoft.com/office/powerpoint/2010/main" val="2443121975"/>
              </p:ext>
            </p:extLst>
          </p:nvPr>
        </p:nvGraphicFramePr>
        <p:xfrm>
          <a:off x="7142028" y="3797997"/>
          <a:ext cx="2521442" cy="3060005"/>
        </p:xfrm>
        <a:graphic>
          <a:graphicData uri="http://schemas.openxmlformats.org/drawingml/2006/table">
            <a:tbl>
              <a:tblPr rtl="1" firstRow="1" bandRow="1">
                <a:tableStyleId>{5C22544A-7EE6-4342-B048-85BDC9FD1C3A}</a:tableStyleId>
              </a:tblPr>
              <a:tblGrid>
                <a:gridCol w="468000">
                  <a:extLst>
                    <a:ext uri="{9D8B030D-6E8A-4147-A177-3AD203B41FA5}">
                      <a16:colId xmlns:a16="http://schemas.microsoft.com/office/drawing/2014/main" val="636491969"/>
                    </a:ext>
                  </a:extLst>
                </a:gridCol>
                <a:gridCol w="936000">
                  <a:extLst>
                    <a:ext uri="{9D8B030D-6E8A-4147-A177-3AD203B41FA5}">
                      <a16:colId xmlns:a16="http://schemas.microsoft.com/office/drawing/2014/main" val="644944543"/>
                    </a:ext>
                  </a:extLst>
                </a:gridCol>
                <a:gridCol w="721442">
                  <a:extLst>
                    <a:ext uri="{9D8B030D-6E8A-4147-A177-3AD203B41FA5}">
                      <a16:colId xmlns:a16="http://schemas.microsoft.com/office/drawing/2014/main" val="1422652265"/>
                    </a:ext>
                  </a:extLst>
                </a:gridCol>
                <a:gridCol w="396000">
                  <a:extLst>
                    <a:ext uri="{9D8B030D-6E8A-4147-A177-3AD203B41FA5}">
                      <a16:colId xmlns:a16="http://schemas.microsoft.com/office/drawing/2014/main" val="3817769194"/>
                    </a:ext>
                  </a:extLst>
                </a:gridCol>
              </a:tblGrid>
              <a:tr h="231872">
                <a:tc>
                  <a:txBody>
                    <a:bodyPr/>
                    <a:lstStyle/>
                    <a:p>
                      <a:pPr algn="ctr" rtl="1"/>
                      <a:r>
                        <a:rPr lang="he-IL" sz="900" b="1" i="0" dirty="0">
                          <a:latin typeface="David" panose="020E0502060401010101" pitchFamily="34" charset="-79"/>
                          <a:cs typeface="David" panose="020E0502060401010101" pitchFamily="34" charset="-79"/>
                        </a:rPr>
                        <a:t>מ"ב</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קורס</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מרצה</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נ"ז</a:t>
                      </a: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85561831"/>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בטל"ם בישראל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5</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84789307"/>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גישות ואסכולות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45605965"/>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סיורי בטל"ם בארץ</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יוסי בן-ארצי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89708792"/>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1" kern="1200" dirty="0">
                          <a:solidFill>
                            <a:schemeClr val="tx1"/>
                          </a:solidFill>
                          <a:latin typeface="David" panose="020E0502060401010101" pitchFamily="34" charset="-79"/>
                          <a:ea typeface="+mn-ea"/>
                          <a:cs typeface="David" panose="020E0502060401010101" pitchFamily="34" charset="-79"/>
                        </a:rPr>
                        <a:t>בחירה-</a:t>
                      </a:r>
                      <a:r>
                        <a:rPr kumimoji="0" lang="he-IL" sz="900" b="0" kern="1200" dirty="0">
                          <a:solidFill>
                            <a:schemeClr val="tx1"/>
                          </a:solidFill>
                          <a:latin typeface="David" panose="020E0502060401010101" pitchFamily="34" charset="-79"/>
                          <a:ea typeface="+mn-ea"/>
                          <a:cs typeface="David" panose="020E0502060401010101" pitchFamily="34" charset="-79"/>
                        </a:rPr>
                        <a:t> כלכלת 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דוד 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59670686"/>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1" kern="1200" dirty="0">
                          <a:solidFill>
                            <a:schemeClr val="tx1"/>
                          </a:solidFill>
                          <a:latin typeface="David" panose="020E0502060401010101" pitchFamily="34" charset="-79"/>
                          <a:ea typeface="+mn-ea"/>
                          <a:cs typeface="David" panose="020E0502060401010101" pitchFamily="34" charset="-79"/>
                        </a:rPr>
                        <a:t>בחירה-</a:t>
                      </a:r>
                      <a:r>
                        <a:rPr kumimoji="0" lang="he-IL" sz="900" b="0" kern="1200" dirty="0">
                          <a:solidFill>
                            <a:schemeClr val="tx1"/>
                          </a:solidFill>
                          <a:latin typeface="David" panose="020E0502060401010101" pitchFamily="34" charset="-79"/>
                          <a:ea typeface="+mn-ea"/>
                          <a:cs typeface="David" panose="020E0502060401010101" pitchFamily="34" charset="-79"/>
                        </a:rPr>
                        <a:t> משפט חוקתי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סוזי נבות</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13341071"/>
                  </a:ext>
                </a:extLst>
              </a:tr>
              <a:tr h="357343">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סמינר- שחיתות</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צבא חברה</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כלכלה גלו'</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סוזי נבות</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גל ראובן</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4670576"/>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מדיניות חוץ </a:t>
                      </a:r>
                      <a:r>
                        <a:rPr kumimoji="0" lang="he-IL" sz="900" b="0" kern="1200" dirty="0" err="1">
                          <a:solidFill>
                            <a:schemeClr val="tx1"/>
                          </a:solidFill>
                          <a:latin typeface="David" panose="020E0502060401010101" pitchFamily="34" charset="-79"/>
                          <a:ea typeface="+mn-ea"/>
                          <a:cs typeface="David" panose="020E0502060401010101" pitchFamily="34" charset="-79"/>
                        </a:rPr>
                        <a:t>וסימו</a:t>
                      </a:r>
                      <a:r>
                        <a:rPr kumimoji="0" lang="he-IL" sz="900" b="0" kern="1200" dirty="0">
                          <a:solidFill>
                            <a:schemeClr val="tx1"/>
                          </a:solidFill>
                          <a:latin typeface="David" panose="020E0502060401010101" pitchFamily="34" charset="-79"/>
                          <a:ea typeface="+mn-ea"/>
                          <a:cs typeface="David" panose="020E0502060401010101" pitchFamily="34" charset="-79"/>
                        </a:rPr>
                        <a:t>'</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48471949"/>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קורס ארה"ב וסיור</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אבי בן-צבי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28435404"/>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החברה הישראלית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עוז אלמוג</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85031454"/>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מע' למידה לאו' </a:t>
                      </a:r>
                      <a:r>
                        <a:rPr kumimoji="0" lang="he-IL" sz="900" b="0" kern="1200" dirty="0" err="1">
                          <a:solidFill>
                            <a:schemeClr val="tx1"/>
                          </a:solidFill>
                          <a:latin typeface="David" panose="020E0502060401010101" pitchFamily="34" charset="-79"/>
                          <a:ea typeface="+mn-ea"/>
                          <a:cs typeface="David" panose="020E0502060401010101" pitchFamily="34" charset="-79"/>
                        </a:rPr>
                        <a:t>ואסט</a:t>
                      </a:r>
                      <a:r>
                        <a:rPr kumimoji="0" lang="he-IL" sz="900" b="0" kern="1200" dirty="0">
                          <a:solidFill>
                            <a:schemeClr val="tx1"/>
                          </a:solidFill>
                          <a:latin typeface="David" panose="020E0502060401010101" pitchFamily="34" charset="-79"/>
                          <a:ea typeface="+mn-ea"/>
                          <a:cs typeface="David" panose="020E0502060401010101" pitchFamily="34" charset="-79"/>
                        </a:rPr>
                        <a:t>'</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ללא</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05706159"/>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אשכול בכירות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אהרון כפיר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14886777"/>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המפעל הציוני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יוסי בן-ארצי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39163029"/>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baseline="0" dirty="0">
                          <a:solidFill>
                            <a:schemeClr val="tx1"/>
                          </a:solidFill>
                          <a:latin typeface="David" panose="020E0502060401010101" pitchFamily="34" charset="-79"/>
                          <a:ea typeface="+mn-ea"/>
                          <a:cs typeface="David" panose="020E0502060401010101" pitchFamily="34" charset="-79"/>
                        </a:rPr>
                        <a:t>קורס צבא וביטחון</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900" b="0" kern="1200" dirty="0">
                          <a:solidFill>
                            <a:schemeClr val="tx1"/>
                          </a:solidFill>
                          <a:latin typeface="David" panose="020E0502060401010101" pitchFamily="34" charset="-79"/>
                          <a:ea typeface="+mn-ea"/>
                          <a:cs typeface="David" panose="020E0502060401010101" pitchFamily="34" charset="-79"/>
                        </a:rPr>
                        <a:t>ללא</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78065437"/>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תקשורת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יניב </a:t>
                      </a:r>
                      <a:r>
                        <a:rPr kumimoji="0" lang="he-IL" sz="900" b="0" kern="1200" dirty="0" err="1">
                          <a:solidFill>
                            <a:schemeClr val="tx1"/>
                          </a:solidFill>
                          <a:latin typeface="David" panose="020E0502060401010101" pitchFamily="34" charset="-79"/>
                          <a:ea typeface="+mn-ea"/>
                          <a:cs typeface="David" panose="020E0502060401010101" pitchFamily="34" charset="-79"/>
                        </a:rPr>
                        <a:t>לויתן</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46746948"/>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תר' מחשבה חברתי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תמר הרמן</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5</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16255237"/>
                  </a:ext>
                </a:extLst>
              </a:tr>
            </a:tbl>
          </a:graphicData>
        </a:graphic>
      </p:graphicFrame>
      <p:graphicFrame>
        <p:nvGraphicFramePr>
          <p:cNvPr id="19" name="טבלה 18"/>
          <p:cNvGraphicFramePr>
            <a:graphicFrameLocks noGrp="1"/>
          </p:cNvGraphicFramePr>
          <p:nvPr>
            <p:extLst>
              <p:ext uri="{D42A27DB-BD31-4B8C-83A1-F6EECF244321}">
                <p14:modId xmlns:p14="http://schemas.microsoft.com/office/powerpoint/2010/main" val="2428054737"/>
              </p:ext>
            </p:extLst>
          </p:nvPr>
        </p:nvGraphicFramePr>
        <p:xfrm>
          <a:off x="9670558" y="3797999"/>
          <a:ext cx="2521442" cy="3060001"/>
        </p:xfrm>
        <a:graphic>
          <a:graphicData uri="http://schemas.openxmlformats.org/drawingml/2006/table">
            <a:tbl>
              <a:tblPr rtl="1" firstRow="1" bandRow="1">
                <a:tableStyleId>{5C22544A-7EE6-4342-B048-85BDC9FD1C3A}</a:tableStyleId>
              </a:tblPr>
              <a:tblGrid>
                <a:gridCol w="468000">
                  <a:extLst>
                    <a:ext uri="{9D8B030D-6E8A-4147-A177-3AD203B41FA5}">
                      <a16:colId xmlns:a16="http://schemas.microsoft.com/office/drawing/2014/main" val="636491969"/>
                    </a:ext>
                  </a:extLst>
                </a:gridCol>
                <a:gridCol w="936000">
                  <a:extLst>
                    <a:ext uri="{9D8B030D-6E8A-4147-A177-3AD203B41FA5}">
                      <a16:colId xmlns:a16="http://schemas.microsoft.com/office/drawing/2014/main" val="644944543"/>
                    </a:ext>
                  </a:extLst>
                </a:gridCol>
                <a:gridCol w="721442">
                  <a:extLst>
                    <a:ext uri="{9D8B030D-6E8A-4147-A177-3AD203B41FA5}">
                      <a16:colId xmlns:a16="http://schemas.microsoft.com/office/drawing/2014/main" val="1422652265"/>
                    </a:ext>
                  </a:extLst>
                </a:gridCol>
                <a:gridCol w="396000">
                  <a:extLst>
                    <a:ext uri="{9D8B030D-6E8A-4147-A177-3AD203B41FA5}">
                      <a16:colId xmlns:a16="http://schemas.microsoft.com/office/drawing/2014/main" val="3817769194"/>
                    </a:ext>
                  </a:extLst>
                </a:gridCol>
              </a:tblGrid>
              <a:tr h="231872">
                <a:tc>
                  <a:txBody>
                    <a:bodyPr/>
                    <a:lstStyle/>
                    <a:p>
                      <a:pPr algn="ctr" rtl="1"/>
                      <a:r>
                        <a:rPr lang="he-IL" sz="900" b="1" i="0" dirty="0">
                          <a:latin typeface="David" panose="020E0502060401010101" pitchFamily="34" charset="-79"/>
                          <a:cs typeface="David" panose="020E0502060401010101" pitchFamily="34" charset="-79"/>
                        </a:rPr>
                        <a:t>מ"א</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קורס</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מרצה</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נ"ז</a:t>
                      </a: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85561831"/>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בטל"ם בישראל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5</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84789307"/>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גישות ואסכולות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45605965"/>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סיורי בטל"ם בארץ</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יוסי בן-ארצי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89708792"/>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כלכלת 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דוד 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59670686"/>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 משפט חוקתי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סוזי נבות</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13341071"/>
                  </a:ext>
                </a:extLst>
              </a:tr>
              <a:tr h="357339">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סמינר- שחיתות</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צבא חברה</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כלכלה גלו'</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סוזי נבות</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גל ראובן</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4670576"/>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מדיניות חוץ </a:t>
                      </a:r>
                      <a:r>
                        <a:rPr kumimoji="0" lang="he-IL" sz="900" b="0" kern="1200" dirty="0" err="1">
                          <a:solidFill>
                            <a:schemeClr val="tx1"/>
                          </a:solidFill>
                          <a:latin typeface="David" panose="020E0502060401010101" pitchFamily="34" charset="-79"/>
                          <a:ea typeface="+mn-ea"/>
                          <a:cs typeface="David" panose="020E0502060401010101" pitchFamily="34" charset="-79"/>
                        </a:rPr>
                        <a:t>וסימו</a:t>
                      </a:r>
                      <a:r>
                        <a:rPr kumimoji="0" lang="he-IL" sz="900" b="0" kern="1200" dirty="0">
                          <a:solidFill>
                            <a:schemeClr val="tx1"/>
                          </a:solidFill>
                          <a:latin typeface="David" panose="020E0502060401010101" pitchFamily="34" charset="-79"/>
                          <a:ea typeface="+mn-ea"/>
                          <a:cs typeface="David" panose="020E0502060401010101" pitchFamily="34" charset="-79"/>
                        </a:rPr>
                        <a:t>'</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48471949"/>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קורס ארה"ב וסיור</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אבי בן-צבי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28435404"/>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החברה הישראלית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סמי </a:t>
                      </a:r>
                      <a:r>
                        <a:rPr kumimoji="0" lang="he-IL" sz="900" b="0" kern="1200" dirty="0" err="1">
                          <a:solidFill>
                            <a:schemeClr val="tx1"/>
                          </a:solidFill>
                          <a:latin typeface="David" panose="020E0502060401010101" pitchFamily="34" charset="-79"/>
                          <a:ea typeface="+mn-ea"/>
                          <a:cs typeface="David" panose="020E0502060401010101" pitchFamily="34" charset="-79"/>
                        </a:rPr>
                        <a:t>סמוחה</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85031454"/>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 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חשיבה </a:t>
                      </a:r>
                      <a:r>
                        <a:rPr kumimoji="0" lang="he-IL" sz="900" b="0" kern="1200" dirty="0" err="1">
                          <a:solidFill>
                            <a:schemeClr val="tx1"/>
                          </a:solidFill>
                          <a:latin typeface="David" panose="020E0502060401010101" pitchFamily="34" charset="-79"/>
                          <a:ea typeface="+mn-ea"/>
                          <a:cs typeface="David" panose="020E0502060401010101" pitchFamily="34" charset="-79"/>
                        </a:rPr>
                        <a:t>אסט+תר</a:t>
                      </a:r>
                      <a:r>
                        <a:rPr kumimoji="0" lang="he-IL" sz="900" b="0" kern="1200" dirty="0">
                          <a:solidFill>
                            <a:schemeClr val="tx1"/>
                          </a:solidFill>
                          <a:latin typeface="David" panose="020E0502060401010101" pitchFamily="34" charset="-79"/>
                          <a:ea typeface="+mn-ea"/>
                          <a:cs typeface="David" panose="020E0502060401010101" pitchFamily="34" charset="-79"/>
                        </a:rPr>
                        <a:t>'</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שלמה חסון</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05706159"/>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אשכול בכירות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אהרון כפיר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14886777"/>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baseline="0" dirty="0">
                          <a:solidFill>
                            <a:schemeClr val="tx1"/>
                          </a:solidFill>
                          <a:latin typeface="David" panose="020E0502060401010101" pitchFamily="34" charset="-79"/>
                          <a:ea typeface="+mn-ea"/>
                          <a:cs typeface="David" panose="020E0502060401010101" pitchFamily="34" charset="-79"/>
                        </a:rPr>
                        <a:t>גיאופו' של מזה"ת</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900" b="0" kern="1200" dirty="0" err="1">
                          <a:solidFill>
                            <a:schemeClr val="tx1"/>
                          </a:solidFill>
                          <a:latin typeface="David" panose="020E0502060401010101" pitchFamily="34" charset="-79"/>
                          <a:ea typeface="+mn-ea"/>
                          <a:cs typeface="David" panose="020E0502060401010101" pitchFamily="34" charset="-79"/>
                        </a:rPr>
                        <a:t>רדא</a:t>
                      </a:r>
                      <a:r>
                        <a:rPr kumimoji="0" lang="he-IL" sz="900" b="0" kern="1200" dirty="0">
                          <a:solidFill>
                            <a:schemeClr val="tx1"/>
                          </a:solidFill>
                          <a:latin typeface="David" panose="020E0502060401010101" pitchFamily="34" charset="-79"/>
                          <a:ea typeface="+mn-ea"/>
                          <a:cs typeface="David" panose="020E0502060401010101" pitchFamily="34" charset="-79"/>
                        </a:rPr>
                        <a:t> מנצור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39163029"/>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baseline="0" dirty="0" err="1">
                          <a:solidFill>
                            <a:schemeClr val="tx1"/>
                          </a:solidFill>
                          <a:latin typeface="David" panose="020E0502060401010101" pitchFamily="34" charset="-79"/>
                          <a:ea typeface="+mn-ea"/>
                          <a:cs typeface="David" panose="020E0502060401010101" pitchFamily="34" charset="-79"/>
                        </a:rPr>
                        <a:t>גיאו</a:t>
                      </a:r>
                      <a:r>
                        <a:rPr kumimoji="0" lang="he-IL" sz="900" b="0" kern="1200" baseline="0" dirty="0">
                          <a:solidFill>
                            <a:schemeClr val="tx1"/>
                          </a:solidFill>
                          <a:latin typeface="David" panose="020E0502060401010101" pitchFamily="34" charset="-79"/>
                          <a:ea typeface="+mn-ea"/>
                          <a:cs typeface="David" panose="020E0502060401010101" pitchFamily="34" charset="-79"/>
                        </a:rPr>
                        <a:t>-פול' של מזה"ת</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900" b="0" kern="1200" dirty="0">
                          <a:solidFill>
                            <a:schemeClr val="tx1"/>
                          </a:solidFill>
                          <a:latin typeface="David" panose="020E0502060401010101" pitchFamily="34" charset="-79"/>
                          <a:ea typeface="+mn-ea"/>
                          <a:cs typeface="David" panose="020E0502060401010101" pitchFamily="34" charset="-79"/>
                        </a:rPr>
                        <a:t>ארנון סופר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78065437"/>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תקשורת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יניב </a:t>
                      </a:r>
                      <a:r>
                        <a:rPr kumimoji="0" lang="he-IL" sz="900" b="0" kern="1200" dirty="0" err="1">
                          <a:solidFill>
                            <a:schemeClr val="tx1"/>
                          </a:solidFill>
                          <a:latin typeface="David" panose="020E0502060401010101" pitchFamily="34" charset="-79"/>
                          <a:ea typeface="+mn-ea"/>
                          <a:cs typeface="David" panose="020E0502060401010101" pitchFamily="34" charset="-79"/>
                        </a:rPr>
                        <a:t>לויתן</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46746948"/>
                  </a:ext>
                </a:extLst>
              </a:tr>
              <a:tr h="1764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המרחב </a:t>
                      </a:r>
                      <a:r>
                        <a:rPr kumimoji="0" lang="he-IL" sz="900" b="0" kern="1200" dirty="0" err="1">
                          <a:solidFill>
                            <a:schemeClr val="tx1"/>
                          </a:solidFill>
                          <a:latin typeface="David" panose="020E0502060401010101" pitchFamily="34" charset="-79"/>
                          <a:ea typeface="+mn-ea"/>
                          <a:cs typeface="David" panose="020E0502060401010101" pitchFamily="34" charset="-79"/>
                        </a:rPr>
                        <a:t>הקיברנטי</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עמוס גרנית</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16255237"/>
                  </a:ext>
                </a:extLst>
              </a:tr>
            </a:tbl>
          </a:graphicData>
        </a:graphic>
      </p:graphicFrame>
      <p:graphicFrame>
        <p:nvGraphicFramePr>
          <p:cNvPr id="20" name="טבלה 19"/>
          <p:cNvGraphicFramePr>
            <a:graphicFrameLocks noGrp="1"/>
          </p:cNvGraphicFramePr>
          <p:nvPr>
            <p:extLst>
              <p:ext uri="{D42A27DB-BD31-4B8C-83A1-F6EECF244321}">
                <p14:modId xmlns:p14="http://schemas.microsoft.com/office/powerpoint/2010/main" val="214817977"/>
              </p:ext>
            </p:extLst>
          </p:nvPr>
        </p:nvGraphicFramePr>
        <p:xfrm>
          <a:off x="4613498" y="225421"/>
          <a:ext cx="2521442" cy="3383994"/>
        </p:xfrm>
        <a:graphic>
          <a:graphicData uri="http://schemas.openxmlformats.org/drawingml/2006/table">
            <a:tbl>
              <a:tblPr rtl="1" firstRow="1" bandRow="1">
                <a:tableStyleId>{5C22544A-7EE6-4342-B048-85BDC9FD1C3A}</a:tableStyleId>
              </a:tblPr>
              <a:tblGrid>
                <a:gridCol w="468000">
                  <a:extLst>
                    <a:ext uri="{9D8B030D-6E8A-4147-A177-3AD203B41FA5}">
                      <a16:colId xmlns:a16="http://schemas.microsoft.com/office/drawing/2014/main" val="636491969"/>
                    </a:ext>
                  </a:extLst>
                </a:gridCol>
                <a:gridCol w="936000">
                  <a:extLst>
                    <a:ext uri="{9D8B030D-6E8A-4147-A177-3AD203B41FA5}">
                      <a16:colId xmlns:a16="http://schemas.microsoft.com/office/drawing/2014/main" val="644944543"/>
                    </a:ext>
                  </a:extLst>
                </a:gridCol>
                <a:gridCol w="721442">
                  <a:extLst>
                    <a:ext uri="{9D8B030D-6E8A-4147-A177-3AD203B41FA5}">
                      <a16:colId xmlns:a16="http://schemas.microsoft.com/office/drawing/2014/main" val="1422652265"/>
                    </a:ext>
                  </a:extLst>
                </a:gridCol>
                <a:gridCol w="396000">
                  <a:extLst>
                    <a:ext uri="{9D8B030D-6E8A-4147-A177-3AD203B41FA5}">
                      <a16:colId xmlns:a16="http://schemas.microsoft.com/office/drawing/2014/main" val="3817769194"/>
                    </a:ext>
                  </a:extLst>
                </a:gridCol>
              </a:tblGrid>
              <a:tr h="253736">
                <a:tc>
                  <a:txBody>
                    <a:bodyPr/>
                    <a:lstStyle/>
                    <a:p>
                      <a:pPr algn="ctr" rtl="1"/>
                      <a:r>
                        <a:rPr lang="he-IL" sz="900" b="1" i="0" dirty="0">
                          <a:latin typeface="David" panose="020E0502060401010101" pitchFamily="34" charset="-79"/>
                          <a:cs typeface="David" panose="020E0502060401010101" pitchFamily="34" charset="-79"/>
                        </a:rPr>
                        <a:t>מ</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קורס</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מרצה</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נ"ז</a:t>
                      </a: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85561831"/>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בטל"ם בישראל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5</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84789307"/>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גישות ואסכולות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45605965"/>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סיורי בטל"ם בארץ</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יוסי בן-ארצי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89708792"/>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כלכלת 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דוד 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59670686"/>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 משפט חוקתי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סוזי נבות</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13341071"/>
                  </a:ext>
                </a:extLst>
              </a:tr>
              <a:tr h="30789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סמינר- שחיתות</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צבא חברה</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כלכלה גלו'</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סוזי נבות</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גל ראובן</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4670576"/>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מדיניות חוץ </a:t>
                      </a:r>
                      <a:r>
                        <a:rPr kumimoji="0" lang="he-IL" sz="900" b="0" kern="1200" dirty="0" err="1">
                          <a:solidFill>
                            <a:schemeClr val="tx1"/>
                          </a:solidFill>
                          <a:latin typeface="David" panose="020E0502060401010101" pitchFamily="34" charset="-79"/>
                          <a:ea typeface="+mn-ea"/>
                          <a:cs typeface="David" panose="020E0502060401010101" pitchFamily="34" charset="-79"/>
                        </a:rPr>
                        <a:t>וסימו</a:t>
                      </a:r>
                      <a:r>
                        <a:rPr kumimoji="0" lang="he-IL" sz="900" b="0" kern="1200" dirty="0">
                          <a:solidFill>
                            <a:schemeClr val="tx1"/>
                          </a:solidFill>
                          <a:latin typeface="David" panose="020E0502060401010101" pitchFamily="34" charset="-79"/>
                          <a:ea typeface="+mn-ea"/>
                          <a:cs typeface="David" panose="020E0502060401010101" pitchFamily="34" charset="-79"/>
                        </a:rPr>
                        <a:t>'</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48471949"/>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קורס ארה"ב וסיור</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אבי בן-צבי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28435404"/>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החברה הישראלית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סמי </a:t>
                      </a:r>
                      <a:r>
                        <a:rPr kumimoji="0" lang="he-IL" sz="900" b="0" kern="1200" dirty="0" err="1">
                          <a:solidFill>
                            <a:schemeClr val="tx1"/>
                          </a:solidFill>
                          <a:latin typeface="David" panose="020E0502060401010101" pitchFamily="34" charset="-79"/>
                          <a:ea typeface="+mn-ea"/>
                          <a:cs typeface="David" panose="020E0502060401010101" pitchFamily="34" charset="-79"/>
                        </a:rPr>
                        <a:t>סמוחה</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85031454"/>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אומנות המערכה</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 דדו</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05706159"/>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אשכול בכירות</a:t>
                      </a:r>
                    </a:p>
                  </a:txBody>
                  <a:tcPr marL="0" marR="0" marT="0" marB="0" anchor="ctr"/>
                </a:tc>
                <a:tc>
                  <a:txBody>
                    <a:bodyPr/>
                    <a:lstStyle/>
                    <a:p>
                      <a:pPr marL="0" algn="ctr" rtl="1" eaLnBrk="1" latinLnBrk="0" hangingPunct="1"/>
                      <a:r>
                        <a:rPr kumimoji="0" lang="he-IL" sz="900" b="0" kern="1200" dirty="0" err="1">
                          <a:solidFill>
                            <a:schemeClr val="tx1"/>
                          </a:solidFill>
                          <a:latin typeface="David" panose="020E0502060401010101" pitchFamily="34" charset="-79"/>
                          <a:ea typeface="+mn-ea"/>
                          <a:cs typeface="David" panose="020E0502060401010101" pitchFamily="34" charset="-79"/>
                        </a:rPr>
                        <a:t>אדיגס</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14886777"/>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 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מזרח תיכון א +ב</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מאיר ליטבק</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1+1</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39163029"/>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baseline="0" dirty="0">
                          <a:solidFill>
                            <a:schemeClr val="tx1"/>
                          </a:solidFill>
                          <a:latin typeface="David" panose="020E0502060401010101" pitchFamily="34" charset="-79"/>
                          <a:ea typeface="+mn-ea"/>
                          <a:cs typeface="David" panose="020E0502060401010101" pitchFamily="34" charset="-79"/>
                        </a:rPr>
                        <a:t>גיאופו' של מזה"ת</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900" b="0" kern="1200" dirty="0">
                          <a:solidFill>
                            <a:schemeClr val="tx1"/>
                          </a:solidFill>
                          <a:latin typeface="David" panose="020E0502060401010101" pitchFamily="34" charset="-79"/>
                          <a:ea typeface="+mn-ea"/>
                          <a:cs typeface="David" panose="020E0502060401010101" pitchFamily="34" charset="-79"/>
                        </a:rPr>
                        <a:t>ארנון סופר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78065437"/>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מנהיגות בהובלת שינוי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אורלי יחזקאל</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46746948"/>
                  </a:ext>
                </a:extLst>
              </a:tr>
              <a:tr h="17960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המרחב </a:t>
                      </a:r>
                      <a:r>
                        <a:rPr kumimoji="0" lang="he-IL" sz="900" b="0" kern="1200" dirty="0" err="1">
                          <a:solidFill>
                            <a:schemeClr val="tx1"/>
                          </a:solidFill>
                          <a:latin typeface="David" panose="020E0502060401010101" pitchFamily="34" charset="-79"/>
                          <a:ea typeface="+mn-ea"/>
                          <a:cs typeface="David" panose="020E0502060401010101" pitchFamily="34" charset="-79"/>
                        </a:rPr>
                        <a:t>הקיברנטי</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עמוס גרנית</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16255237"/>
                  </a:ext>
                </a:extLst>
              </a:tr>
              <a:tr h="30789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בחירה- לוחמה </a:t>
                      </a:r>
                      <a:r>
                        <a:rPr kumimoji="0" lang="he-IL" sz="900" b="0" kern="1200" dirty="0" err="1">
                          <a:solidFill>
                            <a:schemeClr val="tx1"/>
                          </a:solidFill>
                          <a:latin typeface="David" panose="020E0502060401010101" pitchFamily="34" charset="-79"/>
                          <a:ea typeface="+mn-ea"/>
                          <a:cs typeface="David" panose="020E0502060401010101" pitchFamily="34" charset="-79"/>
                        </a:rPr>
                        <a:t>כלכ</a:t>
                      </a:r>
                      <a:r>
                        <a:rPr kumimoji="0" lang="he-IL" sz="900" b="0" kern="1200" dirty="0">
                          <a:solidFill>
                            <a:schemeClr val="tx1"/>
                          </a:solidFill>
                          <a:latin typeface="David" panose="020E0502060401010101" pitchFamily="34" charset="-79"/>
                          <a:ea typeface="+mn-ea"/>
                          <a:cs typeface="David" panose="020E0502060401010101" pitchFamily="34" charset="-79"/>
                        </a:rPr>
                        <a:t>'</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מו"מ בהקשר בטל"ם</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אודי לוי</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ליאור לוטן</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19626456"/>
                  </a:ext>
                </a:extLst>
              </a:tr>
            </a:tbl>
          </a:graphicData>
        </a:graphic>
      </p:graphicFrame>
      <p:graphicFrame>
        <p:nvGraphicFramePr>
          <p:cNvPr id="21" name="טבלה 20"/>
          <p:cNvGraphicFramePr>
            <a:graphicFrameLocks noGrp="1"/>
          </p:cNvGraphicFramePr>
          <p:nvPr>
            <p:extLst>
              <p:ext uri="{D42A27DB-BD31-4B8C-83A1-F6EECF244321}">
                <p14:modId xmlns:p14="http://schemas.microsoft.com/office/powerpoint/2010/main" val="2404598631"/>
              </p:ext>
            </p:extLst>
          </p:nvPr>
        </p:nvGraphicFramePr>
        <p:xfrm>
          <a:off x="7135661" y="225421"/>
          <a:ext cx="2521889" cy="3528004"/>
        </p:xfrm>
        <a:graphic>
          <a:graphicData uri="http://schemas.openxmlformats.org/drawingml/2006/table">
            <a:tbl>
              <a:tblPr rtl="1" firstRow="1" bandRow="1">
                <a:tableStyleId>{5C22544A-7EE6-4342-B048-85BDC9FD1C3A}</a:tableStyleId>
              </a:tblPr>
              <a:tblGrid>
                <a:gridCol w="351906">
                  <a:extLst>
                    <a:ext uri="{9D8B030D-6E8A-4147-A177-3AD203B41FA5}">
                      <a16:colId xmlns:a16="http://schemas.microsoft.com/office/drawing/2014/main" val="636491969"/>
                    </a:ext>
                  </a:extLst>
                </a:gridCol>
                <a:gridCol w="1052541">
                  <a:extLst>
                    <a:ext uri="{9D8B030D-6E8A-4147-A177-3AD203B41FA5}">
                      <a16:colId xmlns:a16="http://schemas.microsoft.com/office/drawing/2014/main" val="644944543"/>
                    </a:ext>
                  </a:extLst>
                </a:gridCol>
                <a:gridCol w="721442">
                  <a:extLst>
                    <a:ext uri="{9D8B030D-6E8A-4147-A177-3AD203B41FA5}">
                      <a16:colId xmlns:a16="http://schemas.microsoft.com/office/drawing/2014/main" val="1422652265"/>
                    </a:ext>
                  </a:extLst>
                </a:gridCol>
                <a:gridCol w="396000">
                  <a:extLst>
                    <a:ext uri="{9D8B030D-6E8A-4147-A177-3AD203B41FA5}">
                      <a16:colId xmlns:a16="http://schemas.microsoft.com/office/drawing/2014/main" val="3817769194"/>
                    </a:ext>
                  </a:extLst>
                </a:gridCol>
              </a:tblGrid>
              <a:tr h="230588">
                <a:tc>
                  <a:txBody>
                    <a:bodyPr/>
                    <a:lstStyle/>
                    <a:p>
                      <a:pPr algn="ctr" rtl="1"/>
                      <a:r>
                        <a:rPr lang="he-IL" sz="900" b="1" i="0" dirty="0">
                          <a:latin typeface="David" panose="020E0502060401010101" pitchFamily="34" charset="-79"/>
                          <a:cs typeface="David" panose="020E0502060401010101" pitchFamily="34" charset="-79"/>
                        </a:rPr>
                        <a:t>ל"ט</a:t>
                      </a:r>
                    </a:p>
                  </a:txBody>
                  <a:tcPr marL="72000" marR="7200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קורס</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מרצה</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נ"ז</a:t>
                      </a: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85561831"/>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בטל"ם בישראל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5</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84789307"/>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גישות ואסכולות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45605965"/>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סיורי בטל"ם בארץ</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ארנון סופר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89708792"/>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כלכלת 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דוד 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59670686"/>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 משפט חוקתי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סוזי נבות</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13341071"/>
                  </a:ext>
                </a:extLst>
              </a:tr>
              <a:tr h="276706">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סמינר- שחיתות</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ממשל </a:t>
                      </a:r>
                      <a:r>
                        <a:rPr kumimoji="0" lang="he-IL" sz="900" b="0" kern="1200" dirty="0" err="1">
                          <a:solidFill>
                            <a:schemeClr val="tx1"/>
                          </a:solidFill>
                          <a:latin typeface="David" panose="020E0502060401010101" pitchFamily="34" charset="-79"/>
                          <a:ea typeface="+mn-ea"/>
                          <a:cs typeface="David" panose="020E0502060401010101" pitchFamily="34" charset="-79"/>
                        </a:rPr>
                        <a:t>ופוליטקה</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כלכלה גלו'</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סוזי נבות</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נורמן ביילי</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4670576"/>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מדיניות חוץ </a:t>
                      </a:r>
                      <a:r>
                        <a:rPr kumimoji="0" lang="he-IL" sz="900" b="0" kern="1200" dirty="0" err="1">
                          <a:solidFill>
                            <a:schemeClr val="tx1"/>
                          </a:solidFill>
                          <a:latin typeface="David" panose="020E0502060401010101" pitchFamily="34" charset="-79"/>
                          <a:ea typeface="+mn-ea"/>
                          <a:cs typeface="David" panose="020E0502060401010101" pitchFamily="34" charset="-79"/>
                        </a:rPr>
                        <a:t>וסימו</a:t>
                      </a:r>
                      <a:r>
                        <a:rPr kumimoji="0" lang="he-IL" sz="900" b="0" kern="1200" dirty="0">
                          <a:solidFill>
                            <a:schemeClr val="tx1"/>
                          </a:solidFill>
                          <a:latin typeface="David" panose="020E0502060401010101" pitchFamily="34" charset="-79"/>
                          <a:ea typeface="+mn-ea"/>
                          <a:cs typeface="David" panose="020E0502060401010101" pitchFamily="34" charset="-79"/>
                        </a:rPr>
                        <a:t>'</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48471949"/>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קורס ארה"ב וסיור</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אבי בן-צבי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28435404"/>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החברה הישראלית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סמי </a:t>
                      </a:r>
                      <a:r>
                        <a:rPr kumimoji="0" lang="he-IL" sz="900" b="0" kern="1200" dirty="0" err="1">
                          <a:solidFill>
                            <a:schemeClr val="tx1"/>
                          </a:solidFill>
                          <a:latin typeface="David" panose="020E0502060401010101" pitchFamily="34" charset="-79"/>
                          <a:ea typeface="+mn-ea"/>
                          <a:cs typeface="David" panose="020E0502060401010101" pitchFamily="34" charset="-79"/>
                        </a:rPr>
                        <a:t>סמוחה</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85031454"/>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משחק </a:t>
                      </a:r>
                      <a:r>
                        <a:rPr kumimoji="0" lang="he-IL" sz="900" b="0" kern="1200" dirty="0" err="1">
                          <a:solidFill>
                            <a:schemeClr val="tx1"/>
                          </a:solidFill>
                          <a:latin typeface="David" panose="020E0502060401010101" pitchFamily="34" charset="-79"/>
                          <a:ea typeface="+mn-ea"/>
                          <a:cs typeface="David" panose="020E0502060401010101" pitchFamily="34" charset="-79"/>
                        </a:rPr>
                        <a:t>סימו</a:t>
                      </a:r>
                      <a:r>
                        <a:rPr kumimoji="0" lang="he-IL" sz="900" b="0" kern="1200" dirty="0">
                          <a:solidFill>
                            <a:schemeClr val="tx1"/>
                          </a:solidFill>
                          <a:latin typeface="David" panose="020E0502060401010101" pitchFamily="34" charset="-79"/>
                          <a:ea typeface="+mn-ea"/>
                          <a:cs typeface="David" panose="020E0502060401010101" pitchFamily="34" charset="-79"/>
                        </a:rPr>
                        <a:t>' אסטרטגי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 דדו+</a:t>
                      </a:r>
                      <a:r>
                        <a:rPr kumimoji="0" lang="en-US" sz="900" b="0" kern="1200" dirty="0">
                          <a:solidFill>
                            <a:schemeClr val="tx1"/>
                          </a:solidFill>
                          <a:latin typeface="David" panose="020E0502060401010101" pitchFamily="34" charset="-79"/>
                          <a:ea typeface="+mn-ea"/>
                          <a:cs typeface="David" panose="020E0502060401010101" pitchFamily="34" charset="-79"/>
                        </a:rPr>
                        <a:t> </a:t>
                      </a:r>
                      <a:r>
                        <a:rPr kumimoji="0" lang="he-IL" sz="900" b="0" kern="1200" dirty="0">
                          <a:solidFill>
                            <a:schemeClr val="tx1"/>
                          </a:solidFill>
                          <a:latin typeface="David" panose="020E0502060401010101" pitchFamily="34" charset="-79"/>
                          <a:ea typeface="+mn-ea"/>
                          <a:cs typeface="David" panose="020E0502060401010101" pitchFamily="34" charset="-79"/>
                        </a:rPr>
                        <a:t>בן 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05706159"/>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אשכול בכירות</a:t>
                      </a:r>
                    </a:p>
                  </a:txBody>
                  <a:tcPr marL="0" marR="0" marT="0" marB="0" anchor="ctr"/>
                </a:tc>
                <a:tc>
                  <a:txBody>
                    <a:bodyPr/>
                    <a:lstStyle/>
                    <a:p>
                      <a:pPr marL="0" algn="ctr" rtl="1" eaLnBrk="1" latinLnBrk="0" hangingPunct="1"/>
                      <a:r>
                        <a:rPr kumimoji="0" lang="he-IL" sz="900" b="0" kern="1200" dirty="0" err="1">
                          <a:solidFill>
                            <a:schemeClr val="tx1"/>
                          </a:solidFill>
                          <a:latin typeface="David" panose="020E0502060401010101" pitchFamily="34" charset="-79"/>
                          <a:ea typeface="+mn-ea"/>
                          <a:cs typeface="David" panose="020E0502060401010101" pitchFamily="34" charset="-79"/>
                        </a:rPr>
                        <a:t>אדיגס</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14886777"/>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 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מזרח תיכון א +ב</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שאול משעל</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39163029"/>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baseline="0" dirty="0">
                          <a:solidFill>
                            <a:schemeClr val="tx1"/>
                          </a:solidFill>
                          <a:latin typeface="David" panose="020E0502060401010101" pitchFamily="34" charset="-79"/>
                          <a:ea typeface="+mn-ea"/>
                          <a:cs typeface="David" panose="020E0502060401010101" pitchFamily="34" charset="-79"/>
                        </a:rPr>
                        <a:t>גיאופו' של מזה"ת</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900" b="0" kern="1200" dirty="0">
                          <a:solidFill>
                            <a:schemeClr val="tx1"/>
                          </a:solidFill>
                          <a:latin typeface="David" panose="020E0502060401010101" pitchFamily="34" charset="-79"/>
                          <a:ea typeface="+mn-ea"/>
                          <a:cs typeface="David" panose="020E0502060401010101" pitchFamily="34" charset="-79"/>
                        </a:rPr>
                        <a:t>ארנון סופר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78065437"/>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מנהיגות בהובלת שינוי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אורלי יחזקאל</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46746948"/>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מערכות מורכבות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פיני יחזקאל</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71013896"/>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סדנת מחקר</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רות לין</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6456863"/>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תקשורת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a:t>
                      </a:r>
                      <a:r>
                        <a:rPr kumimoji="0" lang="he-IL" sz="900" b="0" kern="1200" dirty="0" err="1">
                          <a:solidFill>
                            <a:schemeClr val="tx1"/>
                          </a:solidFill>
                          <a:latin typeface="David" panose="020E0502060401010101" pitchFamily="34" charset="-79"/>
                          <a:ea typeface="+mn-ea"/>
                          <a:cs typeface="David" panose="020E0502060401010101" pitchFamily="34" charset="-79"/>
                        </a:rPr>
                        <a:t>ויימן</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30121677"/>
                  </a:ext>
                </a:extLst>
              </a:tr>
              <a:tr h="161412">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מודיעין לקברניטים</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אמנון </a:t>
                      </a:r>
                      <a:r>
                        <a:rPr kumimoji="0" lang="he-IL" sz="900" b="0" kern="1200" dirty="0" err="1">
                          <a:solidFill>
                            <a:schemeClr val="tx1"/>
                          </a:solidFill>
                          <a:latin typeface="David" panose="020E0502060401010101" pitchFamily="34" charset="-79"/>
                          <a:ea typeface="+mn-ea"/>
                          <a:cs typeface="David" panose="020E0502060401010101" pitchFamily="34" charset="-79"/>
                        </a:rPr>
                        <a:t>סופרין</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16255237"/>
                  </a:ext>
                </a:extLst>
              </a:tr>
              <a:tr h="276706">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err="1">
                          <a:solidFill>
                            <a:schemeClr val="tx1"/>
                          </a:solidFill>
                          <a:latin typeface="David" panose="020E0502060401010101" pitchFamily="34" charset="-79"/>
                          <a:ea typeface="+mn-ea"/>
                          <a:cs typeface="David" panose="020E0502060401010101" pitchFamily="34" charset="-79"/>
                        </a:rPr>
                        <a:t>בח</a:t>
                      </a:r>
                      <a:r>
                        <a:rPr kumimoji="0" lang="he-IL" sz="900" b="0" kern="1200" dirty="0">
                          <a:solidFill>
                            <a:schemeClr val="tx1"/>
                          </a:solidFill>
                          <a:latin typeface="David" panose="020E0502060401010101" pitchFamily="34" charset="-79"/>
                          <a:ea typeface="+mn-ea"/>
                          <a:cs typeface="David" panose="020E0502060401010101" pitchFamily="34" charset="-79"/>
                        </a:rPr>
                        <a:t>'- אתגרי בטל"ם, </a:t>
                      </a:r>
                      <a:br>
                        <a:rPr kumimoji="0" lang="en-US" sz="900" b="0" kern="1200" dirty="0">
                          <a:solidFill>
                            <a:schemeClr val="tx1"/>
                          </a:solidFill>
                          <a:latin typeface="David" panose="020E0502060401010101" pitchFamily="34" charset="-79"/>
                          <a:ea typeface="+mn-ea"/>
                          <a:cs typeface="David" panose="020E0502060401010101" pitchFamily="34" charset="-79"/>
                        </a:rPr>
                      </a:br>
                      <a:r>
                        <a:rPr kumimoji="0" lang="he-IL" sz="900" b="0" kern="1200" dirty="0">
                          <a:solidFill>
                            <a:schemeClr val="tx1"/>
                          </a:solidFill>
                          <a:latin typeface="David" panose="020E0502060401010101" pitchFamily="34" charset="-79"/>
                          <a:ea typeface="+mn-ea"/>
                          <a:cs typeface="David" panose="020E0502060401010101" pitchFamily="34" charset="-79"/>
                        </a:rPr>
                        <a:t>מימון טרור, דוק' בטל"ם</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דן </a:t>
                      </a:r>
                      <a:r>
                        <a:rPr kumimoji="0" lang="he-IL" sz="900" b="0" kern="1200" dirty="0" err="1">
                          <a:solidFill>
                            <a:schemeClr val="tx1"/>
                          </a:solidFill>
                          <a:latin typeface="David" panose="020E0502060401010101" pitchFamily="34" charset="-79"/>
                          <a:ea typeface="+mn-ea"/>
                          <a:cs typeface="David" panose="020E0502060401010101" pitchFamily="34" charset="-79"/>
                        </a:rPr>
                        <a:t>שיפטן</a:t>
                      </a:r>
                      <a:r>
                        <a:rPr kumimoji="0" lang="he-IL" sz="900" b="0" kern="1200" dirty="0">
                          <a:solidFill>
                            <a:schemeClr val="tx1"/>
                          </a:solidFill>
                          <a:latin typeface="David" panose="020E0502060401010101" pitchFamily="34" charset="-79"/>
                          <a:ea typeface="+mn-ea"/>
                          <a:cs typeface="David" panose="020E0502060401010101" pitchFamily="34" charset="-79"/>
                        </a:rPr>
                        <a:t>, איל </a:t>
                      </a:r>
                      <a:r>
                        <a:rPr kumimoji="0" lang="he-IL" sz="900" b="0" kern="1200" dirty="0" err="1">
                          <a:solidFill>
                            <a:schemeClr val="tx1"/>
                          </a:solidFill>
                          <a:latin typeface="David" panose="020E0502060401010101" pitchFamily="34" charset="-79"/>
                          <a:ea typeface="+mn-ea"/>
                          <a:cs typeface="David" panose="020E0502060401010101" pitchFamily="34" charset="-79"/>
                        </a:rPr>
                        <a:t>פסקוביץ</a:t>
                      </a:r>
                      <a:r>
                        <a:rPr kumimoji="0" lang="he-IL" sz="900" b="0" kern="1200" dirty="0">
                          <a:solidFill>
                            <a:schemeClr val="tx1"/>
                          </a:solidFill>
                          <a:latin typeface="David" panose="020E0502060401010101" pitchFamily="34" charset="-79"/>
                          <a:ea typeface="+mn-ea"/>
                          <a:cs typeface="David" panose="020E0502060401010101" pitchFamily="34" charset="-79"/>
                        </a:rPr>
                        <a:t>, בן צבי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19626456"/>
                  </a:ext>
                </a:extLst>
              </a:tr>
            </a:tbl>
          </a:graphicData>
        </a:graphic>
      </p:graphicFrame>
      <p:graphicFrame>
        <p:nvGraphicFramePr>
          <p:cNvPr id="22" name="טבלה 21"/>
          <p:cNvGraphicFramePr>
            <a:graphicFrameLocks noGrp="1"/>
          </p:cNvGraphicFramePr>
          <p:nvPr>
            <p:extLst>
              <p:ext uri="{D42A27DB-BD31-4B8C-83A1-F6EECF244321}">
                <p14:modId xmlns:p14="http://schemas.microsoft.com/office/powerpoint/2010/main" val="4229143980"/>
              </p:ext>
            </p:extLst>
          </p:nvPr>
        </p:nvGraphicFramePr>
        <p:xfrm>
          <a:off x="9658992" y="225421"/>
          <a:ext cx="2520000" cy="3388741"/>
        </p:xfrm>
        <a:graphic>
          <a:graphicData uri="http://schemas.openxmlformats.org/drawingml/2006/table">
            <a:tbl>
              <a:tblPr rtl="1" firstRow="1" bandRow="1">
                <a:tableStyleId>{5C22544A-7EE6-4342-B048-85BDC9FD1C3A}</a:tableStyleId>
              </a:tblPr>
              <a:tblGrid>
                <a:gridCol w="323368">
                  <a:extLst>
                    <a:ext uri="{9D8B030D-6E8A-4147-A177-3AD203B41FA5}">
                      <a16:colId xmlns:a16="http://schemas.microsoft.com/office/drawing/2014/main" val="636491969"/>
                    </a:ext>
                  </a:extLst>
                </a:gridCol>
                <a:gridCol w="1079829">
                  <a:extLst>
                    <a:ext uri="{9D8B030D-6E8A-4147-A177-3AD203B41FA5}">
                      <a16:colId xmlns:a16="http://schemas.microsoft.com/office/drawing/2014/main" val="644944543"/>
                    </a:ext>
                  </a:extLst>
                </a:gridCol>
                <a:gridCol w="721030">
                  <a:extLst>
                    <a:ext uri="{9D8B030D-6E8A-4147-A177-3AD203B41FA5}">
                      <a16:colId xmlns:a16="http://schemas.microsoft.com/office/drawing/2014/main" val="1422652265"/>
                    </a:ext>
                  </a:extLst>
                </a:gridCol>
                <a:gridCol w="395773">
                  <a:extLst>
                    <a:ext uri="{9D8B030D-6E8A-4147-A177-3AD203B41FA5}">
                      <a16:colId xmlns:a16="http://schemas.microsoft.com/office/drawing/2014/main" val="3817769194"/>
                    </a:ext>
                  </a:extLst>
                </a:gridCol>
              </a:tblGrid>
              <a:tr h="232105">
                <a:tc>
                  <a:txBody>
                    <a:bodyPr/>
                    <a:lstStyle/>
                    <a:p>
                      <a:pPr algn="ctr" rtl="1"/>
                      <a:r>
                        <a:rPr lang="he-IL" sz="900" b="1" i="0" dirty="0">
                          <a:latin typeface="David" panose="020E0502060401010101" pitchFamily="34" charset="-79"/>
                          <a:cs typeface="David" panose="020E0502060401010101" pitchFamily="34" charset="-79"/>
                        </a:rPr>
                        <a:t>ל"ח</a:t>
                      </a:r>
                    </a:p>
                  </a:txBody>
                  <a:tcPr marL="72000" marR="7200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קורס</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מרצה</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נ"ז</a:t>
                      </a: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85561831"/>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בטל"ם בישראל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5</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84789307"/>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גישות ואסכולות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45605965"/>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סיורי בטל"ם בארץ</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ארנון סופר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89708792"/>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כלכלת 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דוד 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59670686"/>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 משפט חוקתי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סוזי נבות</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13341071"/>
                  </a:ext>
                </a:extLst>
              </a:tr>
              <a:tr h="278526">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סמינר- שחיתות</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a:t>
                      </a:r>
                      <a:r>
                        <a:rPr kumimoji="0" lang="he-IL" sz="900" b="0" kern="1200" dirty="0" err="1">
                          <a:solidFill>
                            <a:schemeClr val="tx1"/>
                          </a:solidFill>
                          <a:latin typeface="David" panose="020E0502060401010101" pitchFamily="34" charset="-79"/>
                          <a:ea typeface="+mn-ea"/>
                          <a:cs typeface="David" panose="020E0502060401010101" pitchFamily="34" charset="-79"/>
                        </a:rPr>
                        <a:t>מימד</a:t>
                      </a:r>
                      <a:r>
                        <a:rPr kumimoji="0" lang="he-IL" sz="900" b="0" kern="1200" dirty="0">
                          <a:solidFill>
                            <a:schemeClr val="tx1"/>
                          </a:solidFill>
                          <a:latin typeface="David" panose="020E0502060401010101" pitchFamily="34" charset="-79"/>
                          <a:ea typeface="+mn-ea"/>
                          <a:cs typeface="David" panose="020E0502060401010101" pitchFamily="34" charset="-79"/>
                        </a:rPr>
                        <a:t> אזורי</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כלכלה גלו'</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יצחק זמיר</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a:t>
                      </a:r>
                      <a:r>
                        <a:rPr kumimoji="0" lang="he-IL" sz="900" b="0" kern="1200" dirty="0" err="1">
                          <a:solidFill>
                            <a:schemeClr val="tx1"/>
                          </a:solidFill>
                          <a:latin typeface="David" panose="020E0502060401010101" pitchFamily="34" charset="-79"/>
                          <a:ea typeface="+mn-ea"/>
                          <a:cs typeface="David" panose="020E0502060401010101" pitchFamily="34" charset="-79"/>
                        </a:rPr>
                        <a:t>שיפטן</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4670576"/>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סימולציה אירן</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48471949"/>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החברה הישראלית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סמי </a:t>
                      </a:r>
                      <a:r>
                        <a:rPr kumimoji="0" lang="he-IL" sz="900" b="0" kern="1200" dirty="0" err="1">
                          <a:solidFill>
                            <a:schemeClr val="tx1"/>
                          </a:solidFill>
                          <a:latin typeface="David" panose="020E0502060401010101" pitchFamily="34" charset="-79"/>
                          <a:ea typeface="+mn-ea"/>
                          <a:cs typeface="David" panose="020E0502060401010101" pitchFamily="34" charset="-79"/>
                        </a:rPr>
                        <a:t>סמוחה</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85031454"/>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אומנות המערכה</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 דדו</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05706159"/>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אשכול בכירות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אהרון כפיר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14886777"/>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פרספקטיבות של האחר</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שאול משעל</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39163029"/>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baseline="0" dirty="0">
                          <a:solidFill>
                            <a:schemeClr val="tx1"/>
                          </a:solidFill>
                          <a:latin typeface="David" panose="020E0502060401010101" pitchFamily="34" charset="-79"/>
                          <a:ea typeface="+mn-ea"/>
                          <a:cs typeface="David" panose="020E0502060401010101" pitchFamily="34" charset="-79"/>
                        </a:rPr>
                        <a:t>גיאופו' של מזה"ת</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900" b="0" kern="1200" dirty="0">
                          <a:solidFill>
                            <a:schemeClr val="tx1"/>
                          </a:solidFill>
                          <a:latin typeface="David" panose="020E0502060401010101" pitchFamily="34" charset="-79"/>
                          <a:ea typeface="+mn-ea"/>
                          <a:cs typeface="David" panose="020E0502060401010101" pitchFamily="34" charset="-79"/>
                        </a:rPr>
                        <a:t>ארנון סופר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78065437"/>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מנהיגות בהובלת שינוי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אורלי יחזקאל</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46746948"/>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מערכות מורכבות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פיני יחזקאל</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71013896"/>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ממשל ופוליטיקה</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6456863"/>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אתיקה צבאית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דניאל </a:t>
                      </a:r>
                      <a:r>
                        <a:rPr kumimoji="0" lang="he-IL" sz="900" b="0" kern="1200" dirty="0" err="1">
                          <a:solidFill>
                            <a:schemeClr val="tx1"/>
                          </a:solidFill>
                          <a:latin typeface="David" panose="020E0502060401010101" pitchFamily="34" charset="-79"/>
                          <a:ea typeface="+mn-ea"/>
                          <a:cs typeface="David" panose="020E0502060401010101" pitchFamily="34" charset="-79"/>
                        </a:rPr>
                        <a:t>סטטמן</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30121677"/>
                  </a:ext>
                </a:extLst>
              </a:tr>
              <a:tr h="162474">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מודיעין לקברניטים</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אמנון </a:t>
                      </a:r>
                      <a:r>
                        <a:rPr kumimoji="0" lang="he-IL" sz="900" b="0" kern="1200" dirty="0" err="1">
                          <a:solidFill>
                            <a:schemeClr val="tx1"/>
                          </a:solidFill>
                          <a:latin typeface="David" panose="020E0502060401010101" pitchFamily="34" charset="-79"/>
                          <a:ea typeface="+mn-ea"/>
                          <a:cs typeface="David" panose="020E0502060401010101" pitchFamily="34" charset="-79"/>
                        </a:rPr>
                        <a:t>סופרין</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16255237"/>
                  </a:ext>
                </a:extLst>
              </a:tr>
              <a:tr h="278526">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תופעת המלחמה </a:t>
                      </a:r>
                      <a:br>
                        <a:rPr kumimoji="0" lang="en-US" sz="900" b="0" kern="1200" dirty="0">
                          <a:solidFill>
                            <a:schemeClr val="tx1"/>
                          </a:solidFill>
                          <a:latin typeface="David" panose="020E0502060401010101" pitchFamily="34" charset="-79"/>
                          <a:ea typeface="+mn-ea"/>
                          <a:cs typeface="David" panose="020E0502060401010101" pitchFamily="34" charset="-79"/>
                        </a:rPr>
                      </a:br>
                      <a:r>
                        <a:rPr kumimoji="0" lang="he-IL" sz="900" b="0" kern="1200" dirty="0">
                          <a:solidFill>
                            <a:schemeClr val="tx1"/>
                          </a:solidFill>
                          <a:latin typeface="David" panose="020E0502060401010101" pitchFamily="34" charset="-79"/>
                          <a:ea typeface="+mn-ea"/>
                          <a:cs typeface="David" panose="020E0502060401010101" pitchFamily="34" charset="-79"/>
                        </a:rPr>
                        <a:t>ואומנות המערכה</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 וברון</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19626456"/>
                  </a:ext>
                </a:extLst>
              </a:tr>
            </a:tbl>
          </a:graphicData>
        </a:graphic>
      </p:graphicFrame>
      <p:graphicFrame>
        <p:nvGraphicFramePr>
          <p:cNvPr id="23" name="טבלה 22"/>
          <p:cNvGraphicFramePr>
            <a:graphicFrameLocks noGrp="1"/>
          </p:cNvGraphicFramePr>
          <p:nvPr>
            <p:extLst>
              <p:ext uri="{D42A27DB-BD31-4B8C-83A1-F6EECF244321}">
                <p14:modId xmlns:p14="http://schemas.microsoft.com/office/powerpoint/2010/main" val="843382631"/>
              </p:ext>
            </p:extLst>
          </p:nvPr>
        </p:nvGraphicFramePr>
        <p:xfrm>
          <a:off x="2092056" y="3797504"/>
          <a:ext cx="2521442" cy="3059998"/>
        </p:xfrm>
        <a:graphic>
          <a:graphicData uri="http://schemas.openxmlformats.org/drawingml/2006/table">
            <a:tbl>
              <a:tblPr rtl="1" firstRow="1" bandRow="1">
                <a:tableStyleId>{5C22544A-7EE6-4342-B048-85BDC9FD1C3A}</a:tableStyleId>
              </a:tblPr>
              <a:tblGrid>
                <a:gridCol w="468000">
                  <a:extLst>
                    <a:ext uri="{9D8B030D-6E8A-4147-A177-3AD203B41FA5}">
                      <a16:colId xmlns:a16="http://schemas.microsoft.com/office/drawing/2014/main" val="636491969"/>
                    </a:ext>
                  </a:extLst>
                </a:gridCol>
                <a:gridCol w="936000">
                  <a:extLst>
                    <a:ext uri="{9D8B030D-6E8A-4147-A177-3AD203B41FA5}">
                      <a16:colId xmlns:a16="http://schemas.microsoft.com/office/drawing/2014/main" val="644944543"/>
                    </a:ext>
                  </a:extLst>
                </a:gridCol>
                <a:gridCol w="721442">
                  <a:extLst>
                    <a:ext uri="{9D8B030D-6E8A-4147-A177-3AD203B41FA5}">
                      <a16:colId xmlns:a16="http://schemas.microsoft.com/office/drawing/2014/main" val="1422652265"/>
                    </a:ext>
                  </a:extLst>
                </a:gridCol>
                <a:gridCol w="396000">
                  <a:extLst>
                    <a:ext uri="{9D8B030D-6E8A-4147-A177-3AD203B41FA5}">
                      <a16:colId xmlns:a16="http://schemas.microsoft.com/office/drawing/2014/main" val="3817769194"/>
                    </a:ext>
                  </a:extLst>
                </a:gridCol>
              </a:tblGrid>
              <a:tr h="280848">
                <a:tc>
                  <a:txBody>
                    <a:bodyPr/>
                    <a:lstStyle/>
                    <a:p>
                      <a:pPr algn="ctr" rtl="1"/>
                      <a:r>
                        <a:rPr lang="he-IL" sz="900" b="1" i="0" dirty="0">
                          <a:latin typeface="David" panose="020E0502060401010101" pitchFamily="34" charset="-79"/>
                          <a:cs typeface="David" panose="020E0502060401010101" pitchFamily="34" charset="-79"/>
                        </a:rPr>
                        <a:t>מ"ד</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קורס</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מרצה</a:t>
                      </a:r>
                    </a:p>
                  </a:txBody>
                  <a:tcPr anchor="ctr">
                    <a:lnT w="19050" cap="flat" cmpd="sng" algn="ctr">
                      <a:solidFill>
                        <a:schemeClr val="tx1"/>
                      </a:solidFill>
                      <a:prstDash val="solid"/>
                      <a:round/>
                      <a:headEnd type="none" w="med" len="med"/>
                      <a:tailEnd type="none" w="med" len="med"/>
                    </a:lnT>
                  </a:tcPr>
                </a:tc>
                <a:tc>
                  <a:txBody>
                    <a:bodyPr/>
                    <a:lstStyle/>
                    <a:p>
                      <a:pPr algn="ctr" rtl="1"/>
                      <a:r>
                        <a:rPr lang="he-IL" sz="900" b="1" i="0" dirty="0">
                          <a:latin typeface="David" panose="020E0502060401010101" pitchFamily="34" charset="-79"/>
                          <a:cs typeface="David" panose="020E0502060401010101" pitchFamily="34" charset="-79"/>
                        </a:rPr>
                        <a:t>נ"ז</a:t>
                      </a: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85561831"/>
                  </a:ext>
                </a:extLst>
              </a:tr>
              <a:tr h="2185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קיץ</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בטל"ם בישראל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5</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84789307"/>
                  </a:ext>
                </a:extLst>
              </a:tr>
              <a:tr h="2185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גישות ואסכולות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גבי בן-דור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45605965"/>
                  </a:ext>
                </a:extLst>
              </a:tr>
              <a:tr h="2185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סיורי בטל"ם בארץ</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יוסי בן-ארצי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89708792"/>
                  </a:ext>
                </a:extLst>
              </a:tr>
              <a:tr h="2185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כלכלת ישראל</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דוד 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59670686"/>
                  </a:ext>
                </a:extLst>
              </a:tr>
              <a:tr h="2185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משפט חוקתי</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סוזי נבות</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13341071"/>
                  </a:ext>
                </a:extLst>
              </a:tr>
              <a:tr h="37471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סמינר- שחיתות</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צבא חברה</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כלכלה גלו'</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סוזי נבות</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 </a:t>
                      </a:r>
                      <a:r>
                        <a:rPr kumimoji="0" lang="he-IL" sz="900" b="0" kern="1200" dirty="0" err="1">
                          <a:solidFill>
                            <a:schemeClr val="tx1"/>
                          </a:solidFill>
                          <a:latin typeface="David" panose="020E0502060401010101" pitchFamily="34" charset="-79"/>
                          <a:ea typeface="+mn-ea"/>
                          <a:cs typeface="David" panose="020E0502060401010101" pitchFamily="34" charset="-79"/>
                        </a:rPr>
                        <a:t>ממד"ה</a:t>
                      </a:r>
                      <a:r>
                        <a:rPr kumimoji="0" lang="en-US" sz="900" b="0" kern="1200" dirty="0">
                          <a:solidFill>
                            <a:schemeClr val="tx1"/>
                          </a:solidFill>
                          <a:latin typeface="David" panose="020E0502060401010101" pitchFamily="34" charset="-79"/>
                          <a:ea typeface="+mn-ea"/>
                          <a:cs typeface="David" panose="020E0502060401010101" pitchFamily="34" charset="-79"/>
                        </a:rPr>
                        <a:t>/</a:t>
                      </a:r>
                      <a:r>
                        <a:rPr kumimoji="0" lang="he-IL" sz="900" b="0" kern="1200" dirty="0">
                          <a:solidFill>
                            <a:schemeClr val="tx1"/>
                          </a:solidFill>
                          <a:latin typeface="David" panose="020E0502060401010101" pitchFamily="34" charset="-79"/>
                          <a:ea typeface="+mn-ea"/>
                          <a:cs typeface="David" panose="020E0502060401010101" pitchFamily="34" charset="-79"/>
                        </a:rPr>
                        <a:t>ברודט</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2</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4670576"/>
                  </a:ext>
                </a:extLst>
              </a:tr>
              <a:tr h="2185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מדיניות חוץ </a:t>
                      </a:r>
                      <a:r>
                        <a:rPr kumimoji="0" lang="he-IL" sz="900" b="0" kern="1200" dirty="0" err="1">
                          <a:solidFill>
                            <a:schemeClr val="tx1"/>
                          </a:solidFill>
                          <a:latin typeface="David" panose="020E0502060401010101" pitchFamily="34" charset="-79"/>
                          <a:ea typeface="+mn-ea"/>
                          <a:cs typeface="David" panose="020E0502060401010101" pitchFamily="34" charset="-79"/>
                        </a:rPr>
                        <a:t>וסימו</a:t>
                      </a:r>
                      <a:r>
                        <a:rPr kumimoji="0" lang="he-IL" sz="900" b="0" kern="1200" dirty="0">
                          <a:solidFill>
                            <a:schemeClr val="tx1"/>
                          </a:solidFill>
                          <a:latin typeface="David" panose="020E0502060401010101" pitchFamily="34" charset="-79"/>
                          <a:ea typeface="+mn-ea"/>
                          <a:cs typeface="David" panose="020E0502060401010101" pitchFamily="34" charset="-79"/>
                        </a:rPr>
                        <a:t>'</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ערן </a:t>
                      </a:r>
                      <a:r>
                        <a:rPr kumimoji="0" lang="he-IL" sz="900" b="0" kern="1200" dirty="0" err="1">
                          <a:solidFill>
                            <a:schemeClr val="tx1"/>
                          </a:solidFill>
                          <a:latin typeface="David" panose="020E0502060401010101" pitchFamily="34" charset="-79"/>
                          <a:ea typeface="+mn-ea"/>
                          <a:cs typeface="David" panose="020E0502060401010101" pitchFamily="34" charset="-79"/>
                        </a:rPr>
                        <a:t>לרמן</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48471949"/>
                  </a:ext>
                </a:extLst>
              </a:tr>
              <a:tr h="2185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ב</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קורס ארה"ב וסיור</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אבי בן-צבי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3</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28435404"/>
                  </a:ext>
                </a:extLst>
              </a:tr>
              <a:tr h="2185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החברה הישראלית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אייל לוין</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85031454"/>
                  </a:ext>
                </a:extLst>
              </a:tr>
              <a:tr h="2185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אסטרטגיה</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דימה </a:t>
                      </a:r>
                      <a:r>
                        <a:rPr kumimoji="0" lang="he-IL" sz="900" b="0" kern="1200" dirty="0" err="1">
                          <a:solidFill>
                            <a:schemeClr val="tx1"/>
                          </a:solidFill>
                          <a:latin typeface="David" panose="020E0502060401010101" pitchFamily="34" charset="-79"/>
                          <a:ea typeface="+mn-ea"/>
                          <a:cs typeface="David" panose="020E0502060401010101" pitchFamily="34" charset="-79"/>
                        </a:rPr>
                        <a:t>אדמסקי</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5</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05706159"/>
                  </a:ext>
                </a:extLst>
              </a:tr>
              <a:tr h="2185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שנתי</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אשכול בכירות</a:t>
                      </a: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אהרון כפיר</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14886777"/>
                  </a:ext>
                </a:extLst>
              </a:tr>
              <a:tr h="218585">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א</a:t>
                      </a:r>
                    </a:p>
                  </a:txBody>
                  <a:tcPr marL="0" marR="0" marT="0" marB="0" anchor="ctr">
                    <a:lnL w="19050" cap="flat" cmpd="sng" algn="ctr">
                      <a:solidFill>
                        <a:schemeClr val="tx1"/>
                      </a:solidFill>
                      <a:prstDash val="solid"/>
                      <a:round/>
                      <a:headEnd type="none" w="med" len="med"/>
                      <a:tailEnd type="none" w="med" len="med"/>
                    </a:lnL>
                  </a:tcP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גיאוגרפיית </a:t>
                      </a:r>
                      <a:r>
                        <a:rPr kumimoji="0" lang="he-IL" sz="900" b="0" kern="1200" dirty="0" err="1">
                          <a:solidFill>
                            <a:schemeClr val="tx1"/>
                          </a:solidFill>
                          <a:latin typeface="David" panose="020E0502060401010101" pitchFamily="34" charset="-79"/>
                          <a:ea typeface="+mn-ea"/>
                          <a:cs typeface="David" panose="020E0502060401010101" pitchFamily="34" charset="-79"/>
                        </a:rPr>
                        <a:t>הבטל"ם</a:t>
                      </a:r>
                      <a:endParaRPr kumimoji="0" lang="he-IL" sz="900" b="0" kern="1200" dirty="0">
                        <a:solidFill>
                          <a:schemeClr val="tx1"/>
                        </a:solidFill>
                        <a:latin typeface="David" panose="020E0502060401010101" pitchFamily="34" charset="-79"/>
                        <a:ea typeface="+mn-ea"/>
                        <a:cs typeface="David" panose="020E0502060401010101" pitchFamily="34" charset="-79"/>
                      </a:endParaRPr>
                    </a:p>
                  </a:txBody>
                  <a:tcPr marL="0" marR="0" marT="0" marB="0" anchor="ctr"/>
                </a:tc>
                <a:tc>
                  <a:txBody>
                    <a:bodyPr/>
                    <a:lstStyle/>
                    <a:p>
                      <a:pPr marL="0" algn="ctr" rtl="1" eaLnBrk="1" latinLnBrk="0" hangingPunct="1"/>
                      <a:r>
                        <a:rPr kumimoji="0" lang="he-IL" sz="900" b="0" kern="1200" dirty="0">
                          <a:solidFill>
                            <a:schemeClr val="tx1"/>
                          </a:solidFill>
                          <a:latin typeface="David" panose="020E0502060401010101" pitchFamily="34" charset="-79"/>
                          <a:ea typeface="+mn-ea"/>
                          <a:cs typeface="David" panose="020E0502060401010101" pitchFamily="34" charset="-79"/>
                        </a:rPr>
                        <a:t>יוסי בן-ארצי</a:t>
                      </a:r>
                    </a:p>
                  </a:txBody>
                  <a:tcPr marL="0" marR="0" marT="0" marB="0" anchor="ctr"/>
                </a:tc>
                <a:tc>
                  <a:txBody>
                    <a:bodyPr/>
                    <a:lstStyle/>
                    <a:p>
                      <a:pPr marL="0" algn="ctr" rtl="1" eaLnBrk="1" latinLnBrk="0" hangingPunct="1"/>
                      <a:r>
                        <a:rPr kumimoji="0" lang="he-IL" sz="1050" b="0" kern="1200" dirty="0">
                          <a:solidFill>
                            <a:schemeClr val="tx1"/>
                          </a:solidFill>
                          <a:latin typeface="David" panose="020E0502060401010101" pitchFamily="34" charset="-79"/>
                          <a:ea typeface="+mn-ea"/>
                          <a:cs typeface="David" panose="020E0502060401010101" pitchFamily="34" charset="-79"/>
                        </a:rPr>
                        <a:t>4</a:t>
                      </a:r>
                    </a:p>
                  </a:txBody>
                  <a:tcPr marL="0" marR="0" marT="0" marB="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39163029"/>
                  </a:ext>
                </a:extLst>
              </a:tr>
            </a:tbl>
          </a:graphicData>
        </a:graphic>
      </p:graphicFrame>
    </p:spTree>
    <p:extLst>
      <p:ext uri="{BB962C8B-B14F-4D97-AF65-F5344CB8AC3E}">
        <p14:creationId xmlns:p14="http://schemas.microsoft.com/office/powerpoint/2010/main" val="3547650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גורמים להשתנות בין מחזורים</a:t>
            </a:r>
          </a:p>
        </p:txBody>
      </p:sp>
      <p:sp>
        <p:nvSpPr>
          <p:cNvPr id="3" name="מציין מיקום תוכן 2"/>
          <p:cNvSpPr>
            <a:spLocks noGrp="1"/>
          </p:cNvSpPr>
          <p:nvPr>
            <p:ph idx="4294967295"/>
          </p:nvPr>
        </p:nvSpPr>
        <p:spPr>
          <a:xfrm>
            <a:off x="707924" y="1591699"/>
            <a:ext cx="10272252" cy="4351338"/>
          </a:xfrm>
        </p:spPr>
        <p:txBody>
          <a:bodyPr>
            <a:noAutofit/>
          </a:bodyPr>
          <a:lstStyle/>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לקחים </a:t>
            </a:r>
            <a:r>
              <a:rPr lang="he-IL" sz="2000" dirty="0">
                <a:solidFill>
                  <a:schemeClr val="accent1">
                    <a:lumMod val="75000"/>
                  </a:schemeClr>
                </a:solidFill>
                <a:latin typeface="David" panose="020E0502060401010101" pitchFamily="34" charset="-79"/>
                <a:cs typeface="David" panose="020E0502060401010101" pitchFamily="34" charset="-79"/>
              </a:rPr>
              <a:t>שעלו במחזור האחרון</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השתנות הסביבה </a:t>
            </a:r>
            <a:r>
              <a:rPr lang="he-IL" sz="2000" dirty="0">
                <a:solidFill>
                  <a:schemeClr val="accent1">
                    <a:lumMod val="75000"/>
                  </a:schemeClr>
                </a:solidFill>
                <a:latin typeface="David" panose="020E0502060401010101" pitchFamily="34" charset="-79"/>
                <a:cs typeface="David" panose="020E0502060401010101" pitchFamily="34" charset="-79"/>
              </a:rPr>
              <a:t>ושמירה על רלוונטיות (מלחמת לבנון ה- 2, איום הגרעין, כניסת הרוסים לאזור)</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'רוח המפקד'- </a:t>
            </a:r>
            <a:r>
              <a:rPr lang="he-IL" sz="2000" dirty="0">
                <a:solidFill>
                  <a:schemeClr val="accent1">
                    <a:lumMod val="75000"/>
                  </a:schemeClr>
                </a:solidFill>
                <a:latin typeface="David" panose="020E0502060401010101" pitchFamily="34" charset="-79"/>
                <a:cs typeface="David" panose="020E0502060401010101" pitchFamily="34" charset="-79"/>
              </a:rPr>
              <a:t>חילופי מפקדי מכללה ודגשיהם. (וכן הנחיות מטה כללי)</a:t>
            </a:r>
          </a:p>
          <a:p>
            <a:pPr>
              <a:lnSpc>
                <a:spcPct val="150000"/>
              </a:lnSpc>
              <a:buClr>
                <a:schemeClr val="accent1"/>
              </a:buClr>
            </a:pPr>
            <a:r>
              <a:rPr lang="he-IL" sz="2000" dirty="0">
                <a:solidFill>
                  <a:schemeClr val="accent1">
                    <a:lumMod val="75000"/>
                  </a:schemeClr>
                </a:solidFill>
                <a:latin typeface="David" panose="020E0502060401010101" pitchFamily="34" charset="-79"/>
                <a:cs typeface="David" panose="020E0502060401010101" pitchFamily="34" charset="-79"/>
              </a:rPr>
              <a:t>חוסר </a:t>
            </a:r>
            <a:r>
              <a:rPr lang="he-IL" sz="2000" b="1" dirty="0">
                <a:solidFill>
                  <a:schemeClr val="accent1">
                    <a:lumMod val="75000"/>
                  </a:schemeClr>
                </a:solidFill>
                <a:latin typeface="David" panose="020E0502060401010101" pitchFamily="34" charset="-79"/>
                <a:cs typeface="David" panose="020E0502060401010101" pitchFamily="34" charset="-79"/>
              </a:rPr>
              <a:t>תשומת לב ואובדן ידע </a:t>
            </a:r>
            <a:r>
              <a:rPr lang="he-IL" sz="2000" dirty="0">
                <a:solidFill>
                  <a:schemeClr val="accent1">
                    <a:lumMod val="75000"/>
                  </a:schemeClr>
                </a:solidFill>
                <a:latin typeface="David" panose="020E0502060401010101" pitchFamily="34" charset="-79"/>
                <a:cs typeface="David" panose="020E0502060401010101" pitchFamily="34" charset="-79"/>
              </a:rPr>
              <a:t>מקומי, </a:t>
            </a:r>
            <a:r>
              <a:rPr lang="he-IL" sz="2000" b="1" dirty="0">
                <a:solidFill>
                  <a:schemeClr val="accent1">
                    <a:lumMod val="75000"/>
                  </a:schemeClr>
                </a:solidFill>
                <a:latin typeface="David" panose="020E0502060401010101" pitchFamily="34" charset="-79"/>
                <a:cs typeface="David" panose="020E0502060401010101" pitchFamily="34" charset="-79"/>
              </a:rPr>
              <a:t>פערי תאום</a:t>
            </a:r>
            <a:r>
              <a:rPr lang="en-US" sz="2000" b="1" dirty="0">
                <a:solidFill>
                  <a:schemeClr val="accent1">
                    <a:lumMod val="75000"/>
                  </a:schemeClr>
                </a:solidFill>
                <a:latin typeface="David" panose="020E0502060401010101" pitchFamily="34" charset="-79"/>
                <a:cs typeface="David" panose="020E0502060401010101" pitchFamily="34" charset="-79"/>
              </a:rPr>
              <a:t>/</a:t>
            </a:r>
            <a:r>
              <a:rPr lang="he-IL" sz="2000" b="1" dirty="0">
                <a:solidFill>
                  <a:schemeClr val="accent1">
                    <a:lumMod val="75000"/>
                  </a:schemeClr>
                </a:solidFill>
                <a:latin typeface="David" panose="020E0502060401010101" pitchFamily="34" charset="-79"/>
                <a:cs typeface="David" panose="020E0502060401010101" pitchFamily="34" charset="-79"/>
              </a:rPr>
              <a:t>זמינות </a:t>
            </a:r>
            <a:r>
              <a:rPr lang="he-IL" sz="2000" dirty="0">
                <a:solidFill>
                  <a:schemeClr val="accent1">
                    <a:lumMod val="75000"/>
                  </a:schemeClr>
                </a:solidFill>
                <a:latin typeface="David" panose="020E0502060401010101" pitchFamily="34" charset="-79"/>
                <a:cs typeface="David" panose="020E0502060401010101" pitchFamily="34" charset="-79"/>
              </a:rPr>
              <a:t>מרצים</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ניצול הזדמנויות מחד- </a:t>
            </a:r>
            <a:r>
              <a:rPr lang="he-IL" sz="2000" dirty="0">
                <a:solidFill>
                  <a:schemeClr val="accent1">
                    <a:lumMod val="75000"/>
                  </a:schemeClr>
                </a:solidFill>
                <a:latin typeface="David" panose="020E0502060401010101" pitchFamily="34" charset="-79"/>
                <a:cs typeface="David" panose="020E0502060401010101" pitchFamily="34" charset="-79"/>
              </a:rPr>
              <a:t>כוכבים פנויים למול </a:t>
            </a:r>
            <a:r>
              <a:rPr lang="he-IL" sz="2000" b="1" dirty="0">
                <a:solidFill>
                  <a:schemeClr val="accent1">
                    <a:lumMod val="75000"/>
                  </a:schemeClr>
                </a:solidFill>
                <a:latin typeface="David" panose="020E0502060401010101" pitchFamily="34" charset="-79"/>
                <a:cs typeface="David" panose="020E0502060401010101" pitchFamily="34" charset="-79"/>
              </a:rPr>
              <a:t>חילופי גברי </a:t>
            </a:r>
            <a:r>
              <a:rPr lang="he-IL" sz="2000" dirty="0">
                <a:solidFill>
                  <a:schemeClr val="accent1">
                    <a:lumMod val="75000"/>
                  </a:schemeClr>
                </a:solidFill>
                <a:latin typeface="David" panose="020E0502060401010101" pitchFamily="34" charset="-79"/>
                <a:cs typeface="David" panose="020E0502060401010101" pitchFamily="34" charset="-79"/>
              </a:rPr>
              <a:t>(מרצים שנס </a:t>
            </a:r>
            <a:r>
              <a:rPr lang="he-IL" sz="2000" dirty="0" err="1">
                <a:solidFill>
                  <a:schemeClr val="accent1">
                    <a:lumMod val="75000"/>
                  </a:schemeClr>
                </a:solidFill>
                <a:latin typeface="David" panose="020E0502060401010101" pitchFamily="34" charset="-79"/>
                <a:cs typeface="David" panose="020E0502060401010101" pitchFamily="34" charset="-79"/>
              </a:rPr>
              <a:t>ליחם</a:t>
            </a:r>
            <a:r>
              <a:rPr lang="he-IL" sz="2000" dirty="0">
                <a:solidFill>
                  <a:schemeClr val="accent1">
                    <a:lumMod val="75000"/>
                  </a:schemeClr>
                </a:solidFill>
                <a:latin typeface="David" panose="020E0502060401010101" pitchFamily="34" charset="-79"/>
                <a:cs typeface="David" panose="020E0502060401010101" pitchFamily="34" charset="-79"/>
              </a:rPr>
              <a:t>)</a:t>
            </a:r>
          </a:p>
          <a:p>
            <a:pPr>
              <a:lnSpc>
                <a:spcPct val="150000"/>
              </a:lnSpc>
              <a:buClr>
                <a:schemeClr val="accent1"/>
              </a:buClr>
            </a:pPr>
            <a:r>
              <a:rPr lang="he-IL" sz="2000" b="1" dirty="0">
                <a:solidFill>
                  <a:schemeClr val="accent1">
                    <a:lumMod val="75000"/>
                  </a:schemeClr>
                </a:solidFill>
                <a:latin typeface="David" panose="020E0502060401010101" pitchFamily="34" charset="-79"/>
                <a:cs typeface="David" panose="020E0502060401010101" pitchFamily="34" charset="-79"/>
              </a:rPr>
              <a:t>מערכת </a:t>
            </a:r>
            <a:r>
              <a:rPr lang="he-IL" sz="2000" b="1" dirty="0" err="1">
                <a:solidFill>
                  <a:schemeClr val="accent1">
                    <a:lumMod val="75000"/>
                  </a:schemeClr>
                </a:solidFill>
                <a:latin typeface="David" panose="020E0502060401010101" pitchFamily="34" charset="-79"/>
                <a:cs typeface="David" panose="020E0502060401010101" pitchFamily="34" charset="-79"/>
              </a:rPr>
              <a:t>איזונים</a:t>
            </a:r>
            <a:r>
              <a:rPr lang="he-IL" sz="2000" b="1" dirty="0">
                <a:solidFill>
                  <a:schemeClr val="accent1">
                    <a:lumMod val="75000"/>
                  </a:schemeClr>
                </a:solidFill>
                <a:latin typeface="David" panose="020E0502060401010101" pitchFamily="34" charset="-79"/>
                <a:cs typeface="David" panose="020E0502060401010101" pitchFamily="34" charset="-79"/>
              </a:rPr>
              <a:t> </a:t>
            </a:r>
            <a:r>
              <a:rPr lang="he-IL" sz="2000" dirty="0">
                <a:solidFill>
                  <a:schemeClr val="accent1">
                    <a:lumMod val="75000"/>
                  </a:schemeClr>
                </a:solidFill>
                <a:latin typeface="David" panose="020E0502060401010101" pitchFamily="34" charset="-79"/>
                <a:cs typeface="David" panose="020E0502060401010101" pitchFamily="34" charset="-79"/>
              </a:rPr>
              <a:t>בין תוכן אקדמי לחוץ- אקדמי</a:t>
            </a: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
        <p:nvSpPr>
          <p:cNvPr id="6" name="מלבן: פינות מעוגלות 5"/>
          <p:cNvSpPr/>
          <p:nvPr/>
        </p:nvSpPr>
        <p:spPr>
          <a:xfrm>
            <a:off x="265818" y="4678327"/>
            <a:ext cx="5326907" cy="192449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lIns="36000" rtlCol="1" anchor="t"/>
          <a:lstStyle/>
          <a:p>
            <a:r>
              <a:rPr lang="he-IL" sz="2000" b="1" dirty="0">
                <a:solidFill>
                  <a:schemeClr val="accent1">
                    <a:lumMod val="75000"/>
                  </a:schemeClr>
                </a:solidFill>
                <a:latin typeface="David" panose="020E0502060401010101" pitchFamily="34" charset="-79"/>
                <a:cs typeface="David" panose="020E0502060401010101" pitchFamily="34" charset="-79"/>
              </a:rPr>
              <a:t>כלים לשימור יציבות תוכנית הלימוד:</a:t>
            </a:r>
          </a:p>
          <a:p>
            <a:pPr marL="361950" indent="-276225">
              <a:lnSpc>
                <a:spcPct val="150000"/>
              </a:lnSpc>
              <a:buFont typeface="+mj-lt"/>
              <a:buAutoNum type="arabicPeriod"/>
            </a:pPr>
            <a:r>
              <a:rPr lang="he-IL" sz="2000" dirty="0">
                <a:solidFill>
                  <a:schemeClr val="accent1">
                    <a:lumMod val="75000"/>
                  </a:schemeClr>
                </a:solidFill>
                <a:latin typeface="David" panose="020E0502060401010101" pitchFamily="34" charset="-79"/>
                <a:cs typeface="David" panose="020E0502060401010101" pitchFamily="34" charset="-79"/>
              </a:rPr>
              <a:t>תחקור למול </a:t>
            </a:r>
            <a:r>
              <a:rPr lang="he-IL" sz="2000" b="1" u="sng" dirty="0">
                <a:solidFill>
                  <a:schemeClr val="accent1">
                    <a:lumMod val="75000"/>
                  </a:schemeClr>
                </a:solidFill>
                <a:latin typeface="David" panose="020E0502060401010101" pitchFamily="34" charset="-79"/>
                <a:cs typeface="David" panose="020E0502060401010101" pitchFamily="34" charset="-79"/>
              </a:rPr>
              <a:t>מספר</a:t>
            </a:r>
            <a:r>
              <a:rPr lang="he-IL" sz="2000" b="1" dirty="0">
                <a:solidFill>
                  <a:schemeClr val="accent1">
                    <a:lumMod val="75000"/>
                  </a:schemeClr>
                </a:solidFill>
                <a:latin typeface="David" panose="020E0502060401010101" pitchFamily="34" charset="-79"/>
                <a:cs typeface="David" panose="020E0502060401010101" pitchFamily="34" charset="-79"/>
              </a:rPr>
              <a:t> מחזורים </a:t>
            </a:r>
            <a:r>
              <a:rPr lang="he-IL" sz="2000" dirty="0">
                <a:solidFill>
                  <a:schemeClr val="accent1">
                    <a:lumMod val="75000"/>
                  </a:schemeClr>
                </a:solidFill>
                <a:latin typeface="David" panose="020E0502060401010101" pitchFamily="34" charset="-79"/>
                <a:cs typeface="David" panose="020E0502060401010101" pitchFamily="34" charset="-79"/>
              </a:rPr>
              <a:t>אחורה (מע' לומדת)</a:t>
            </a:r>
          </a:p>
          <a:p>
            <a:pPr marL="361950" indent="-276225">
              <a:lnSpc>
                <a:spcPct val="150000"/>
              </a:lnSpc>
              <a:buFont typeface="+mj-lt"/>
              <a:buAutoNum type="arabicPeriod"/>
            </a:pPr>
            <a:r>
              <a:rPr lang="he-IL" sz="2000" dirty="0">
                <a:solidFill>
                  <a:schemeClr val="accent1">
                    <a:lumMod val="75000"/>
                  </a:schemeClr>
                </a:solidFill>
                <a:latin typeface="David" panose="020E0502060401010101" pitchFamily="34" charset="-79"/>
                <a:cs typeface="David" panose="020E0502060401010101" pitchFamily="34" charset="-79"/>
              </a:rPr>
              <a:t>הבנת </a:t>
            </a:r>
            <a:r>
              <a:rPr lang="he-IL" sz="2000" b="1" dirty="0">
                <a:solidFill>
                  <a:schemeClr val="accent1">
                    <a:lumMod val="75000"/>
                  </a:schemeClr>
                </a:solidFill>
                <a:latin typeface="David" panose="020E0502060401010101" pitchFamily="34" charset="-79"/>
                <a:cs typeface="David" panose="020E0502060401010101" pitchFamily="34" charset="-79"/>
              </a:rPr>
              <a:t>רציונל התוכנית </a:t>
            </a:r>
            <a:r>
              <a:rPr lang="he-IL" sz="2000" dirty="0">
                <a:solidFill>
                  <a:schemeClr val="accent1">
                    <a:lumMod val="75000"/>
                  </a:schemeClr>
                </a:solidFill>
                <a:latin typeface="David" panose="020E0502060401010101" pitchFamily="34" charset="-79"/>
                <a:cs typeface="David" panose="020E0502060401010101" pitchFamily="34" charset="-79"/>
              </a:rPr>
              <a:t>לעומק וההגיונות הפנימיים</a:t>
            </a:r>
          </a:p>
          <a:p>
            <a:pPr marL="361950" indent="-276225">
              <a:lnSpc>
                <a:spcPct val="150000"/>
              </a:lnSpc>
              <a:buFont typeface="+mj-lt"/>
              <a:buAutoNum type="arabicPeriod"/>
            </a:pPr>
            <a:r>
              <a:rPr lang="he-IL" sz="2000" b="1" dirty="0">
                <a:solidFill>
                  <a:schemeClr val="accent1">
                    <a:lumMod val="75000"/>
                  </a:schemeClr>
                </a:solidFill>
                <a:latin typeface="David" panose="020E0502060401010101" pitchFamily="34" charset="-79"/>
                <a:cs typeface="David" panose="020E0502060401010101" pitchFamily="34" charset="-79"/>
              </a:rPr>
              <a:t>מוקדי ידע </a:t>
            </a:r>
            <a:r>
              <a:rPr lang="he-IL" sz="2000" dirty="0">
                <a:solidFill>
                  <a:schemeClr val="accent1">
                    <a:lumMod val="75000"/>
                  </a:schemeClr>
                </a:solidFill>
                <a:latin typeface="David" panose="020E0502060401010101" pitchFamily="34" charset="-79"/>
                <a:cs typeface="David" panose="020E0502060401010101" pitchFamily="34" charset="-79"/>
              </a:rPr>
              <a:t>במב"ל והיוועצות </a:t>
            </a:r>
            <a:r>
              <a:rPr lang="he-IL" sz="2000" b="1" dirty="0">
                <a:solidFill>
                  <a:schemeClr val="accent1">
                    <a:lumMod val="75000"/>
                  </a:schemeClr>
                </a:solidFill>
                <a:latin typeface="David" panose="020E0502060401010101" pitchFamily="34" charset="-79"/>
                <a:cs typeface="David" panose="020E0502060401010101" pitchFamily="34" charset="-79"/>
              </a:rPr>
              <a:t>בשותף האקדמי</a:t>
            </a:r>
          </a:p>
        </p:txBody>
      </p:sp>
    </p:spTree>
    <p:extLst>
      <p:ext uri="{BB962C8B-B14F-4D97-AF65-F5344CB8AC3E}">
        <p14:creationId xmlns:p14="http://schemas.microsoft.com/office/powerpoint/2010/main" val="1292685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4713" y="1428581"/>
            <a:ext cx="10515600" cy="4047988"/>
          </a:xfrm>
        </p:spPr>
        <p:txBody>
          <a:bodyPr>
            <a:noAutofit/>
          </a:bodyPr>
          <a:lstStyle/>
          <a:p>
            <a:pPr algn="ctr">
              <a:lnSpc>
                <a:spcPct val="100000"/>
              </a:lnSpc>
            </a:pP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דמות הבוגר ומטרות ההכשרה</a:t>
            </a:r>
            <a:endParaRPr lang="he-IL" sz="2800"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44397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שינויים מרכזיים: מחזור ל'- מ"ד</a:t>
            </a:r>
          </a:p>
        </p:txBody>
      </p:sp>
      <p:graphicFrame>
        <p:nvGraphicFramePr>
          <p:cNvPr id="6" name="טבלה 5"/>
          <p:cNvGraphicFramePr>
            <a:graphicFrameLocks noGrp="1"/>
          </p:cNvGraphicFramePr>
          <p:nvPr>
            <p:extLst>
              <p:ext uri="{D42A27DB-BD31-4B8C-83A1-F6EECF244321}">
                <p14:modId xmlns:p14="http://schemas.microsoft.com/office/powerpoint/2010/main" val="3762383544"/>
              </p:ext>
            </p:extLst>
          </p:nvPr>
        </p:nvGraphicFramePr>
        <p:xfrm>
          <a:off x="384048" y="1330586"/>
          <a:ext cx="11548825" cy="5366880"/>
        </p:xfrm>
        <a:graphic>
          <a:graphicData uri="http://schemas.openxmlformats.org/drawingml/2006/table">
            <a:tbl>
              <a:tblPr rtl="1" firstRow="1" bandRow="1">
                <a:tableStyleId>{5C22544A-7EE6-4342-B048-85BDC9FD1C3A}</a:tableStyleId>
              </a:tblPr>
              <a:tblGrid>
                <a:gridCol w="564330">
                  <a:extLst>
                    <a:ext uri="{9D8B030D-6E8A-4147-A177-3AD203B41FA5}">
                      <a16:colId xmlns:a16="http://schemas.microsoft.com/office/drawing/2014/main" val="4188032393"/>
                    </a:ext>
                  </a:extLst>
                </a:gridCol>
                <a:gridCol w="487355">
                  <a:extLst>
                    <a:ext uri="{9D8B030D-6E8A-4147-A177-3AD203B41FA5}">
                      <a16:colId xmlns:a16="http://schemas.microsoft.com/office/drawing/2014/main" val="3527866981"/>
                    </a:ext>
                  </a:extLst>
                </a:gridCol>
                <a:gridCol w="902928">
                  <a:extLst>
                    <a:ext uri="{9D8B030D-6E8A-4147-A177-3AD203B41FA5}">
                      <a16:colId xmlns:a16="http://schemas.microsoft.com/office/drawing/2014/main" val="522138150"/>
                    </a:ext>
                  </a:extLst>
                </a:gridCol>
                <a:gridCol w="9594212">
                  <a:extLst>
                    <a:ext uri="{9D8B030D-6E8A-4147-A177-3AD203B41FA5}">
                      <a16:colId xmlns:a16="http://schemas.microsoft.com/office/drawing/2014/main" val="1192400319"/>
                    </a:ext>
                  </a:extLst>
                </a:gridCol>
              </a:tblGrid>
              <a:tr h="273803">
                <a:tc>
                  <a:txBody>
                    <a:bodyPr/>
                    <a:lstStyle/>
                    <a:p>
                      <a:pPr algn="ctr" rtl="1"/>
                      <a:r>
                        <a:rPr lang="he-IL" b="1" i="0" dirty="0">
                          <a:latin typeface="David" panose="020E0502060401010101" pitchFamily="34" charset="-79"/>
                          <a:cs typeface="David" panose="020E0502060401010101" pitchFamily="34" charset="-79"/>
                        </a:rPr>
                        <a:t>מח'</a:t>
                      </a:r>
                    </a:p>
                  </a:txBody>
                  <a:tcPr marT="18000" marB="18000"/>
                </a:tc>
                <a:tc>
                  <a:txBody>
                    <a:bodyPr/>
                    <a:lstStyle/>
                    <a:p>
                      <a:pPr algn="ctr" rtl="1"/>
                      <a:r>
                        <a:rPr lang="he-IL" b="1" i="0" dirty="0">
                          <a:latin typeface="David" panose="020E0502060401010101" pitchFamily="34" charset="-79"/>
                          <a:cs typeface="David" panose="020E0502060401010101" pitchFamily="34" charset="-79"/>
                        </a:rPr>
                        <a:t>נ"ז</a:t>
                      </a:r>
                    </a:p>
                  </a:txBody>
                  <a:tcPr marT="18000" marB="18000"/>
                </a:tc>
                <a:tc>
                  <a:txBody>
                    <a:bodyPr/>
                    <a:lstStyle/>
                    <a:p>
                      <a:pPr algn="ctr" rtl="1"/>
                      <a:r>
                        <a:rPr lang="he-IL" b="1" i="0" dirty="0">
                          <a:latin typeface="David" panose="020E0502060401010101" pitchFamily="34" charset="-79"/>
                          <a:cs typeface="David" panose="020E0502060401010101" pitchFamily="34" charset="-79"/>
                        </a:rPr>
                        <a:t>קורסים</a:t>
                      </a:r>
                    </a:p>
                  </a:txBody>
                  <a:tcPr marT="18000" marB="18000"/>
                </a:tc>
                <a:tc>
                  <a:txBody>
                    <a:bodyPr/>
                    <a:lstStyle/>
                    <a:p>
                      <a:pPr algn="ctr" rtl="1"/>
                      <a:r>
                        <a:rPr lang="he-IL" b="1" i="0" dirty="0">
                          <a:latin typeface="David" panose="020E0502060401010101" pitchFamily="34" charset="-79"/>
                          <a:cs typeface="David" panose="020E0502060401010101" pitchFamily="34" charset="-79"/>
                        </a:rPr>
                        <a:t>השתנות מרכזית</a:t>
                      </a:r>
                    </a:p>
                  </a:txBody>
                  <a:tcPr marT="18000" marB="18000"/>
                </a:tc>
                <a:extLst>
                  <a:ext uri="{0D108BD9-81ED-4DB2-BD59-A6C34878D82A}">
                    <a16:rowId xmlns:a16="http://schemas.microsoft.com/office/drawing/2014/main" val="733306204"/>
                  </a:ext>
                </a:extLst>
              </a:tr>
              <a:tr h="425915">
                <a:tc>
                  <a:txBody>
                    <a:bodyPr/>
                    <a:lstStyle/>
                    <a:p>
                      <a:pPr algn="ctr" rtl="1"/>
                      <a:r>
                        <a:rPr lang="he-IL" sz="1400" b="0" i="0" dirty="0">
                          <a:latin typeface="David" panose="020E0502060401010101" pitchFamily="34" charset="-79"/>
                          <a:cs typeface="David" panose="020E0502060401010101" pitchFamily="34" charset="-79"/>
                        </a:rPr>
                        <a:t>ל</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44</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14</a:t>
                      </a:r>
                    </a:p>
                  </a:txBody>
                  <a:tcPr marT="18000" marB="18000" anchor="ctr"/>
                </a:tc>
                <a:tc>
                  <a:txBody>
                    <a:bodyPr/>
                    <a:lstStyle/>
                    <a:p>
                      <a:pPr rtl="1"/>
                      <a:r>
                        <a:rPr lang="he-IL" sz="1400" b="0" i="0" dirty="0">
                          <a:solidFill>
                            <a:srgbClr val="FF0000"/>
                          </a:solidFill>
                          <a:latin typeface="David" panose="020E0502060401010101" pitchFamily="34" charset="-79"/>
                          <a:cs typeface="David" panose="020E0502060401010101" pitchFamily="34" charset="-79"/>
                        </a:rPr>
                        <a:t>עמוס ידלין, </a:t>
                      </a:r>
                      <a:r>
                        <a:rPr lang="he-IL" sz="1400" b="0" i="0" dirty="0">
                          <a:latin typeface="David" panose="020E0502060401010101" pitchFamily="34" charset="-79"/>
                          <a:cs typeface="David" panose="020E0502060401010101" pitchFamily="34" charset="-79"/>
                        </a:rPr>
                        <a:t>מבנה שנה ראה הרחבה, 2 מגמות, משחק אסטרטגי- אודיסאה, </a:t>
                      </a:r>
                      <a:r>
                        <a:rPr lang="he-IL" sz="1400" b="0" i="0" u="sng" dirty="0">
                          <a:latin typeface="David" panose="020E0502060401010101" pitchFamily="34" charset="-79"/>
                          <a:cs typeface="David" panose="020E0502060401010101" pitchFamily="34" charset="-79"/>
                        </a:rPr>
                        <a:t>קורס שיטות מחקר </a:t>
                      </a:r>
                      <a:r>
                        <a:rPr lang="he-IL" sz="1400" b="0" i="0" dirty="0">
                          <a:latin typeface="David" panose="020E0502060401010101" pitchFamily="34" charset="-79"/>
                          <a:cs typeface="David" panose="020E0502060401010101" pitchFamily="34" charset="-79"/>
                        </a:rPr>
                        <a:t>(חובה- 4 נ"ז</a:t>
                      </a:r>
                      <a:r>
                        <a:rPr lang="he-IL" sz="1400" b="0" i="0" u="none" dirty="0">
                          <a:latin typeface="David" panose="020E0502060401010101" pitchFamily="34" charset="-79"/>
                          <a:cs typeface="David" panose="020E0502060401010101" pitchFamily="34" charset="-79"/>
                        </a:rPr>
                        <a:t>), </a:t>
                      </a:r>
                      <a:r>
                        <a:rPr lang="he-IL" sz="1400" b="1" i="0" u="none" dirty="0">
                          <a:latin typeface="David" panose="020E0502060401010101" pitchFamily="34" charset="-79"/>
                          <a:cs typeface="David" panose="020E0502060401010101" pitchFamily="34" charset="-79"/>
                        </a:rPr>
                        <a:t>קורס גישות ואסכולות </a:t>
                      </a:r>
                      <a:r>
                        <a:rPr lang="he-IL" sz="1400" b="0" i="0" u="none" dirty="0">
                          <a:latin typeface="David" panose="020E0502060401010101" pitchFamily="34" charset="-79"/>
                          <a:cs typeface="David" panose="020E0502060401010101" pitchFamily="34" charset="-79"/>
                        </a:rPr>
                        <a:t>(4 נ"ז) ו- </a:t>
                      </a:r>
                      <a:r>
                        <a:rPr lang="he-IL" sz="1400" b="1" i="0" u="none" dirty="0">
                          <a:latin typeface="David" panose="020E0502060401010101" pitchFamily="34" charset="-79"/>
                          <a:cs typeface="David" panose="020E0502060401010101" pitchFamily="34" charset="-79"/>
                        </a:rPr>
                        <a:t>סדנת מחקר </a:t>
                      </a:r>
                      <a:r>
                        <a:rPr lang="he-IL" sz="1400" b="0" i="0" u="none" dirty="0">
                          <a:latin typeface="David" panose="020E0502060401010101" pitchFamily="34" charset="-79"/>
                          <a:cs typeface="David" panose="020E0502060401010101" pitchFamily="34" charset="-79"/>
                        </a:rPr>
                        <a:t>(4 נ"ז)- ר</a:t>
                      </a:r>
                      <a:r>
                        <a:rPr lang="he-IL" sz="1400" b="0" i="0" u="sng" dirty="0">
                          <a:latin typeface="David" panose="020E0502060401010101" pitchFamily="34" charset="-79"/>
                          <a:cs typeface="David" panose="020E0502060401010101" pitchFamily="34" charset="-79"/>
                        </a:rPr>
                        <a:t>שות </a:t>
                      </a:r>
                      <a:r>
                        <a:rPr lang="he-IL" sz="1400" b="0" i="0" u="none" dirty="0">
                          <a:latin typeface="David" panose="020E0502060401010101" pitchFamily="34" charset="-79"/>
                          <a:cs typeface="David" panose="020E0502060401010101" pitchFamily="34" charset="-79"/>
                        </a:rPr>
                        <a:t>למי שמסלול תזה (או בעל תואר שני), סימולציות מדינית</a:t>
                      </a:r>
                      <a:r>
                        <a:rPr lang="en-US" sz="1400" b="0" i="0" u="none" dirty="0">
                          <a:latin typeface="David" panose="020E0502060401010101" pitchFamily="34" charset="-79"/>
                          <a:cs typeface="David" panose="020E0502060401010101" pitchFamily="34" charset="-79"/>
                        </a:rPr>
                        <a:t> </a:t>
                      </a:r>
                      <a:r>
                        <a:rPr lang="he-IL" sz="1400" b="0" i="0" u="none" dirty="0">
                          <a:latin typeface="David" panose="020E0502060401010101" pitchFamily="34" charset="-79"/>
                          <a:cs typeface="David" panose="020E0502060401010101" pitchFamily="34" charset="-79"/>
                        </a:rPr>
                        <a:t>וחברתית הינם </a:t>
                      </a:r>
                      <a:r>
                        <a:rPr lang="he-IL" sz="1400" b="0" i="0" u="sng" dirty="0">
                          <a:latin typeface="David" panose="020E0502060401010101" pitchFamily="34" charset="-79"/>
                          <a:cs typeface="David" panose="020E0502060401010101" pitchFamily="34" charset="-79"/>
                        </a:rPr>
                        <a:t>קורסי בחירה </a:t>
                      </a:r>
                      <a:r>
                        <a:rPr lang="he-IL" sz="1400" b="0" i="0" u="none" dirty="0">
                          <a:latin typeface="David" panose="020E0502060401010101" pitchFamily="34" charset="-79"/>
                          <a:cs typeface="David" panose="020E0502060401010101" pitchFamily="34" charset="-79"/>
                        </a:rPr>
                        <a:t>במגמות </a:t>
                      </a:r>
                      <a:r>
                        <a:rPr lang="he-IL" sz="1400" b="0" i="0" u="sng" dirty="0">
                          <a:latin typeface="David" panose="020E0502060401010101" pitchFamily="34" charset="-79"/>
                          <a:cs typeface="David" panose="020E0502060401010101" pitchFamily="34" charset="-79"/>
                        </a:rPr>
                        <a:t>וללא קרדיטציה</a:t>
                      </a:r>
                    </a:p>
                  </a:txBody>
                  <a:tcPr marT="18000" marB="18000"/>
                </a:tc>
                <a:extLst>
                  <a:ext uri="{0D108BD9-81ED-4DB2-BD59-A6C34878D82A}">
                    <a16:rowId xmlns:a16="http://schemas.microsoft.com/office/drawing/2014/main" val="2998420830"/>
                  </a:ext>
                </a:extLst>
              </a:tr>
              <a:tr h="212958">
                <a:tc>
                  <a:txBody>
                    <a:bodyPr/>
                    <a:lstStyle/>
                    <a:p>
                      <a:pPr algn="ctr" rtl="1"/>
                      <a:r>
                        <a:rPr lang="he-IL" sz="1400" b="0" i="0" dirty="0">
                          <a:latin typeface="David" panose="020E0502060401010101" pitchFamily="34" charset="-79"/>
                          <a:cs typeface="David" panose="020E0502060401010101" pitchFamily="34" charset="-79"/>
                        </a:rPr>
                        <a:t>ל"א</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44</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12</a:t>
                      </a:r>
                    </a:p>
                  </a:txBody>
                  <a:tcPr marT="18000" marB="18000" anchor="ctr"/>
                </a:tc>
                <a:tc>
                  <a:txBody>
                    <a:bodyPr/>
                    <a:lstStyle/>
                    <a:p>
                      <a:pPr rtl="1"/>
                      <a:r>
                        <a:rPr lang="he-IL" sz="1400" b="0" i="0" dirty="0">
                          <a:latin typeface="David" panose="020E0502060401010101" pitchFamily="34" charset="-79"/>
                          <a:cs typeface="David" panose="020E0502060401010101" pitchFamily="34" charset="-79"/>
                        </a:rPr>
                        <a:t>החלטת רמטכ"ל- איחוד </a:t>
                      </a:r>
                      <a:r>
                        <a:rPr lang="he-IL" sz="1400" b="0" i="0" dirty="0" err="1">
                          <a:latin typeface="David" panose="020E0502060401010101" pitchFamily="34" charset="-79"/>
                          <a:cs typeface="David" panose="020E0502060401010101" pitchFamily="34" charset="-79"/>
                        </a:rPr>
                        <a:t>מב"ל</a:t>
                      </a:r>
                      <a:r>
                        <a:rPr lang="he-IL" sz="1400" b="0" i="0" dirty="0">
                          <a:latin typeface="David" panose="020E0502060401010101" pitchFamily="34" charset="-79"/>
                          <a:cs typeface="David" panose="020E0502060401010101" pitchFamily="34" charset="-79"/>
                        </a:rPr>
                        <a:t>, </a:t>
                      </a:r>
                      <a:r>
                        <a:rPr lang="he-IL" sz="1400" b="0" i="0" dirty="0" err="1">
                          <a:latin typeface="David" panose="020E0502060401010101" pitchFamily="34" charset="-79"/>
                          <a:cs typeface="David" panose="020E0502060401010101" pitchFamily="34" charset="-79"/>
                        </a:rPr>
                        <a:t>קומ"מ</a:t>
                      </a:r>
                      <a:r>
                        <a:rPr lang="he-IL" sz="1400" b="0" i="0" dirty="0">
                          <a:latin typeface="David" panose="020E0502060401010101" pitchFamily="34" charset="-79"/>
                          <a:cs typeface="David" panose="020E0502060401010101" pitchFamily="34" charset="-79"/>
                        </a:rPr>
                        <a:t> ומפנה, משפט חוקתי עדיין אינו אקדמי, כניסת קורס מנהיגות, סימולציה כלכלית</a:t>
                      </a:r>
                    </a:p>
                  </a:txBody>
                  <a:tcPr marT="18000" marB="18000"/>
                </a:tc>
                <a:extLst>
                  <a:ext uri="{0D108BD9-81ED-4DB2-BD59-A6C34878D82A}">
                    <a16:rowId xmlns:a16="http://schemas.microsoft.com/office/drawing/2014/main" val="2423617039"/>
                  </a:ext>
                </a:extLst>
              </a:tr>
              <a:tr h="212958">
                <a:tc>
                  <a:txBody>
                    <a:bodyPr/>
                    <a:lstStyle/>
                    <a:p>
                      <a:pPr algn="ctr" rtl="1"/>
                      <a:r>
                        <a:rPr lang="he-IL" sz="1400" b="0" i="0" dirty="0">
                          <a:latin typeface="David" panose="020E0502060401010101" pitchFamily="34" charset="-79"/>
                          <a:cs typeface="David" panose="020E0502060401010101" pitchFamily="34" charset="-79"/>
                        </a:rPr>
                        <a:t>ל"ב</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14</a:t>
                      </a:r>
                    </a:p>
                  </a:txBody>
                  <a:tcPr marT="18000" marB="18000" anchor="ctr"/>
                </a:tc>
                <a:tc>
                  <a:txBody>
                    <a:bodyPr/>
                    <a:lstStyle/>
                    <a:p>
                      <a:pPr rtl="1"/>
                      <a:r>
                        <a:rPr lang="he-IL" sz="1400" b="0" i="0" kern="1200" dirty="0">
                          <a:solidFill>
                            <a:srgbClr val="FF0000"/>
                          </a:solidFill>
                          <a:latin typeface="David" panose="020E0502060401010101" pitchFamily="34" charset="-79"/>
                          <a:ea typeface="+mn-ea"/>
                          <a:cs typeface="David" panose="020E0502060401010101" pitchFamily="34" charset="-79"/>
                        </a:rPr>
                        <a:t>אייל בן ראובן</a:t>
                      </a:r>
                      <a:r>
                        <a:rPr lang="he-IL" sz="1400" b="0" i="0" dirty="0">
                          <a:latin typeface="David" panose="020E0502060401010101" pitchFamily="34" charset="-79"/>
                          <a:cs typeface="David" panose="020E0502060401010101" pitchFamily="34" charset="-79"/>
                        </a:rPr>
                        <a:t>, עיצוב פרופיל הבכיר (דמות הבוגר בידיעון), גישות ואסכולות הופך לחובה, הצמדת קורסי </a:t>
                      </a:r>
                      <a:r>
                        <a:rPr lang="he-IL" sz="1400" b="0" i="0" dirty="0" err="1">
                          <a:latin typeface="David" panose="020E0502060401010101" pitchFamily="34" charset="-79"/>
                          <a:cs typeface="David" panose="020E0502060401010101" pitchFamily="34" charset="-79"/>
                        </a:rPr>
                        <a:t>מב"ל</a:t>
                      </a:r>
                      <a:r>
                        <a:rPr lang="he-IL" sz="1400" b="0" i="0" dirty="0">
                          <a:latin typeface="David" panose="020E0502060401010101" pitchFamily="34" charset="-79"/>
                          <a:cs typeface="David" panose="020E0502060401010101" pitchFamily="34" charset="-79"/>
                        </a:rPr>
                        <a:t> פנימיים עם אקדמיים (6 ש"ס)</a:t>
                      </a:r>
                    </a:p>
                  </a:txBody>
                  <a:tcPr marT="18000" marB="18000"/>
                </a:tc>
                <a:extLst>
                  <a:ext uri="{0D108BD9-81ED-4DB2-BD59-A6C34878D82A}">
                    <a16:rowId xmlns:a16="http://schemas.microsoft.com/office/drawing/2014/main" val="2559799755"/>
                  </a:ext>
                </a:extLst>
              </a:tr>
              <a:tr h="425915">
                <a:tc>
                  <a:txBody>
                    <a:bodyPr/>
                    <a:lstStyle/>
                    <a:p>
                      <a:pPr algn="ctr" rtl="1"/>
                      <a:r>
                        <a:rPr lang="he-IL" sz="1400" b="0" i="0" dirty="0">
                          <a:latin typeface="David" panose="020E0502060401010101" pitchFamily="34" charset="-79"/>
                          <a:cs typeface="David" panose="020E0502060401010101" pitchFamily="34" charset="-79"/>
                        </a:rPr>
                        <a:t>ל"ג</a:t>
                      </a:r>
                    </a:p>
                  </a:txBody>
                  <a:tcPr marT="18000" marB="18000" anchor="ctr">
                    <a:lnB w="12700" cap="flat" cmpd="sng" algn="ctr">
                      <a:solidFill>
                        <a:schemeClr val="tx1"/>
                      </a:solidFill>
                      <a:prstDash val="solid"/>
                      <a:round/>
                      <a:headEnd type="none" w="med" len="med"/>
                      <a:tailEnd type="none" w="med" len="med"/>
                    </a:lnB>
                  </a:tcPr>
                </a:tc>
                <a:tc>
                  <a:txBody>
                    <a:bodyPr/>
                    <a:lstStyle/>
                    <a:p>
                      <a:pPr algn="ctr" rtl="1"/>
                      <a:r>
                        <a:rPr lang="he-IL" sz="1400" b="0" i="0" dirty="0">
                          <a:latin typeface="David" panose="020E0502060401010101" pitchFamily="34" charset="-79"/>
                          <a:cs typeface="David" panose="020E0502060401010101" pitchFamily="34" charset="-79"/>
                        </a:rPr>
                        <a:t>44</a:t>
                      </a:r>
                    </a:p>
                  </a:txBody>
                  <a:tcPr marT="18000" marB="18000" anchor="ctr">
                    <a:lnB w="12700" cap="flat" cmpd="sng" algn="ctr">
                      <a:solidFill>
                        <a:schemeClr val="tx1"/>
                      </a:solidFill>
                      <a:prstDash val="solid"/>
                      <a:round/>
                      <a:headEnd type="none" w="med" len="med"/>
                      <a:tailEnd type="none" w="med" len="med"/>
                    </a:lnB>
                  </a:tcPr>
                </a:tc>
                <a:tc>
                  <a:txBody>
                    <a:bodyPr/>
                    <a:lstStyle/>
                    <a:p>
                      <a:pPr algn="ctr" rtl="1"/>
                      <a:r>
                        <a:rPr lang="he-IL" sz="1400" b="0" i="0" dirty="0">
                          <a:latin typeface="David" panose="020E0502060401010101" pitchFamily="34" charset="-79"/>
                          <a:cs typeface="David" panose="020E0502060401010101" pitchFamily="34" charset="-79"/>
                        </a:rPr>
                        <a:t>15</a:t>
                      </a:r>
                    </a:p>
                  </a:txBody>
                  <a:tcPr marT="18000" marB="18000" anchor="ctr">
                    <a:lnB w="12700" cap="flat" cmpd="sng" algn="ctr">
                      <a:solidFill>
                        <a:schemeClr val="tx1"/>
                      </a:solidFill>
                      <a:prstDash val="solid"/>
                      <a:round/>
                      <a:headEnd type="none" w="med" len="med"/>
                      <a:tailEnd type="none" w="med" len="med"/>
                    </a:lnB>
                  </a:tcPr>
                </a:tc>
                <a:tc>
                  <a:txBody>
                    <a:bodyPr/>
                    <a:lstStyle/>
                    <a:p>
                      <a:pPr rtl="1"/>
                      <a:r>
                        <a:rPr lang="he-IL" sz="1400" b="0" i="0" dirty="0">
                          <a:latin typeface="David" panose="020E0502060401010101" pitchFamily="34" charset="-79"/>
                          <a:cs typeface="David" panose="020E0502060401010101" pitchFamily="34" charset="-79"/>
                        </a:rPr>
                        <a:t>מעבר ל- 3 עונות (יסודות- 5ש, אוניברסיטה- 15 ש', מב"ל-25ש'), חלוקה תוכן לתשתית&gt;עוגן&gt;בחירה (ראה ידיעון), לראשונה נכנסת הערכת סגל. כן לראשונה התחילו הקורסים </a:t>
                      </a:r>
                      <a:r>
                        <a:rPr lang="he-IL" sz="1400" b="0" i="0" u="sng" dirty="0">
                          <a:latin typeface="David" panose="020E0502060401010101" pitchFamily="34" charset="-79"/>
                          <a:cs typeface="David" panose="020E0502060401010101" pitchFamily="34" charset="-79"/>
                        </a:rPr>
                        <a:t>שחיתות שלטונית וכלכלה גלובאלית </a:t>
                      </a:r>
                      <a:r>
                        <a:rPr lang="he-IL" sz="1400" b="0" i="0" dirty="0">
                          <a:latin typeface="David" panose="020E0502060401010101" pitchFamily="34" charset="-79"/>
                          <a:cs typeface="David" panose="020E0502060401010101" pitchFamily="34" charset="-79"/>
                        </a:rPr>
                        <a:t>(קורס ולא סמינר)</a:t>
                      </a:r>
                    </a:p>
                  </a:txBody>
                  <a:tcPr marT="18000" marB="18000"/>
                </a:tc>
                <a:extLst>
                  <a:ext uri="{0D108BD9-81ED-4DB2-BD59-A6C34878D82A}">
                    <a16:rowId xmlns:a16="http://schemas.microsoft.com/office/drawing/2014/main" val="4193250381"/>
                  </a:ext>
                </a:extLst>
              </a:tr>
              <a:tr h="425915">
                <a:tc>
                  <a:txBody>
                    <a:bodyPr/>
                    <a:lstStyle/>
                    <a:p>
                      <a:pPr algn="ctr" rtl="1"/>
                      <a:r>
                        <a:rPr lang="he-IL" sz="1400" b="0" i="0" dirty="0">
                          <a:latin typeface="David" panose="020E0502060401010101" pitchFamily="34" charset="-79"/>
                          <a:cs typeface="David" panose="020E0502060401010101" pitchFamily="34" charset="-79"/>
                        </a:rPr>
                        <a:t>ל"ד</a:t>
                      </a:r>
                    </a:p>
                  </a:txBody>
                  <a:tcPr marT="18000" marB="18000" anchor="ctr">
                    <a:lnT w="12700" cap="flat" cmpd="sng" algn="ctr">
                      <a:solidFill>
                        <a:schemeClr val="tx1"/>
                      </a:solidFill>
                      <a:prstDash val="solid"/>
                      <a:round/>
                      <a:headEnd type="none" w="med" len="med"/>
                      <a:tailEnd type="none" w="med" len="med"/>
                    </a:lnT>
                  </a:tcPr>
                </a:tc>
                <a:tc>
                  <a:txBody>
                    <a:bodyPr/>
                    <a:lstStyle/>
                    <a:p>
                      <a:pPr algn="ctr" rtl="1"/>
                      <a:r>
                        <a:rPr lang="he-IL" sz="1400" b="0" i="0" dirty="0">
                          <a:latin typeface="David" panose="020E0502060401010101" pitchFamily="34" charset="-79"/>
                          <a:cs typeface="David" panose="020E0502060401010101" pitchFamily="34" charset="-79"/>
                        </a:rPr>
                        <a:t>53</a:t>
                      </a:r>
                    </a:p>
                  </a:txBody>
                  <a:tcPr marT="18000" marB="18000" anchor="ctr">
                    <a:lnT w="12700" cap="flat" cmpd="sng" algn="ctr">
                      <a:solidFill>
                        <a:schemeClr val="tx1"/>
                      </a:solidFill>
                      <a:prstDash val="solid"/>
                      <a:round/>
                      <a:headEnd type="none" w="med" len="med"/>
                      <a:tailEnd type="none" w="med" len="med"/>
                    </a:lnT>
                  </a:tcPr>
                </a:tc>
                <a:tc>
                  <a:txBody>
                    <a:bodyPr/>
                    <a:lstStyle/>
                    <a:p>
                      <a:pPr algn="ctr" rtl="1"/>
                      <a:r>
                        <a:rPr lang="he-IL" sz="1400" b="0" i="0" dirty="0">
                          <a:latin typeface="David" panose="020E0502060401010101" pitchFamily="34" charset="-79"/>
                          <a:cs typeface="David" panose="020E0502060401010101" pitchFamily="34" charset="-79"/>
                        </a:rPr>
                        <a:t>15</a:t>
                      </a:r>
                    </a:p>
                  </a:txBody>
                  <a:tcPr marT="18000" marB="18000" anchor="ctr">
                    <a:lnT w="12700" cap="flat" cmpd="sng" algn="ctr">
                      <a:solidFill>
                        <a:schemeClr val="tx1"/>
                      </a:solidFill>
                      <a:prstDash val="solid"/>
                      <a:round/>
                      <a:headEnd type="none" w="med" len="med"/>
                      <a:tailEnd type="none" w="med" len="med"/>
                    </a:lnT>
                  </a:tcPr>
                </a:tc>
                <a:tc>
                  <a:txBody>
                    <a:bodyPr/>
                    <a:lstStyle/>
                    <a:p>
                      <a:pPr rtl="1"/>
                      <a:r>
                        <a:rPr lang="he-IL" sz="1400" b="0" i="0" kern="1200" dirty="0">
                          <a:solidFill>
                            <a:srgbClr val="FF0000"/>
                          </a:solidFill>
                          <a:latin typeface="David" panose="020E0502060401010101" pitchFamily="34" charset="-79"/>
                          <a:ea typeface="+mn-ea"/>
                          <a:cs typeface="David" panose="020E0502060401010101" pitchFamily="34" charset="-79"/>
                        </a:rPr>
                        <a:t>גרשון הכהן, </a:t>
                      </a:r>
                      <a:r>
                        <a:rPr lang="he-IL" sz="1400" b="0" i="0" dirty="0">
                          <a:latin typeface="David" panose="020E0502060401010101" pitchFamily="34" charset="-79"/>
                          <a:cs typeface="David" panose="020E0502060401010101" pitchFamily="34" charset="-79"/>
                        </a:rPr>
                        <a:t>45 נ"ז עם מטלות, 8 נ"ז- חובת שמיעה בלבד (לבחירת החניך איפה יגיש מטלה), שילוב </a:t>
                      </a:r>
                      <a:r>
                        <a:rPr lang="he-IL" sz="1400" b="1" i="0" dirty="0">
                          <a:latin typeface="David" panose="020E0502060401010101" pitchFamily="34" charset="-79"/>
                          <a:cs typeface="David" panose="020E0502060401010101" pitchFamily="34" charset="-79"/>
                        </a:rPr>
                        <a:t>חניכים בינ"ל, </a:t>
                      </a:r>
                      <a:r>
                        <a:rPr lang="he-IL" sz="1400" b="0" i="0" dirty="0">
                          <a:latin typeface="David" panose="020E0502060401010101" pitchFamily="34" charset="-79"/>
                          <a:cs typeface="David" panose="020E0502060401010101" pitchFamily="34" charset="-79"/>
                        </a:rPr>
                        <a:t>הידיעון מחולק ע"פ </a:t>
                      </a:r>
                      <a:r>
                        <a:rPr lang="he-IL" sz="1400" b="1" i="0" dirty="0">
                          <a:latin typeface="David" panose="020E0502060401010101" pitchFamily="34" charset="-79"/>
                          <a:cs typeface="David" panose="020E0502060401010101" pitchFamily="34" charset="-79"/>
                        </a:rPr>
                        <a:t>עונות ולא ע"פ אשכולות </a:t>
                      </a:r>
                      <a:r>
                        <a:rPr lang="he-IL" sz="1400" b="0" i="0" dirty="0">
                          <a:latin typeface="David" panose="020E0502060401010101" pitchFamily="34" charset="-79"/>
                          <a:cs typeface="David" panose="020E0502060401010101" pitchFamily="34" charset="-79"/>
                        </a:rPr>
                        <a:t>(דורש הגדרת קורס שנתי), כלכלת ישראל וברודט הופך לחובה, כמו גם משפט חוקתי (ללא סוזי), סימולציה מסכמת מקבל קרדיט</a:t>
                      </a:r>
                    </a:p>
                  </a:txBody>
                  <a:tcPr marT="18000" marB="18000"/>
                </a:tc>
                <a:extLst>
                  <a:ext uri="{0D108BD9-81ED-4DB2-BD59-A6C34878D82A}">
                    <a16:rowId xmlns:a16="http://schemas.microsoft.com/office/drawing/2014/main" val="3835321074"/>
                  </a:ext>
                </a:extLst>
              </a:tr>
              <a:tr h="425915">
                <a:tc>
                  <a:txBody>
                    <a:bodyPr/>
                    <a:lstStyle/>
                    <a:p>
                      <a:pPr algn="ctr" rtl="1"/>
                      <a:r>
                        <a:rPr lang="he-IL" sz="1400" b="0" i="0" dirty="0">
                          <a:latin typeface="David" panose="020E0502060401010101" pitchFamily="34" charset="-79"/>
                          <a:cs typeface="David" panose="020E0502060401010101" pitchFamily="34" charset="-79"/>
                        </a:rPr>
                        <a:t>ל"ה</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55</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16</a:t>
                      </a:r>
                    </a:p>
                  </a:txBody>
                  <a:tcPr marT="18000" marB="18000" anchor="ctr"/>
                </a:tc>
                <a:tc>
                  <a:txBody>
                    <a:bodyPr/>
                    <a:lstStyle/>
                    <a:p>
                      <a:pPr rtl="1"/>
                      <a:r>
                        <a:rPr lang="he-IL" sz="1400" b="0" i="0" dirty="0">
                          <a:latin typeface="David" panose="020E0502060401010101" pitchFamily="34" charset="-79"/>
                          <a:cs typeface="David" panose="020E0502060401010101" pitchFamily="34" charset="-79"/>
                        </a:rPr>
                        <a:t>45 נ"ז עם מטלות, 10 נ"ז- חובת שמיעה בלבד, תחילת שיטת הסמינרים, עצם היותך חלק ממגמה מהווה קורס של 6 נ"ז (לכל מגמה של מנחה אקדמי- חברתי</a:t>
                      </a:r>
                      <a:r>
                        <a:rPr lang="en-US" sz="1400" b="0" i="0" dirty="0">
                          <a:latin typeface="David" panose="020E0502060401010101" pitchFamily="34" charset="-79"/>
                          <a:cs typeface="David" panose="020E0502060401010101" pitchFamily="34" charset="-79"/>
                        </a:rPr>
                        <a:t>/</a:t>
                      </a:r>
                      <a:r>
                        <a:rPr lang="he-IL" sz="1400" b="0" i="0" dirty="0">
                          <a:latin typeface="David" panose="020E0502060401010101" pitchFamily="34" charset="-79"/>
                          <a:cs typeface="David" panose="020E0502060401010101" pitchFamily="34" charset="-79"/>
                        </a:rPr>
                        <a:t>כלכלי- פרופ' גדעון פישמן, בטחוני</a:t>
                      </a:r>
                      <a:r>
                        <a:rPr lang="en-US" sz="1400" b="0" i="0" dirty="0">
                          <a:latin typeface="David" panose="020E0502060401010101" pitchFamily="34" charset="-79"/>
                          <a:cs typeface="David" panose="020E0502060401010101" pitchFamily="34" charset="-79"/>
                        </a:rPr>
                        <a:t>/</a:t>
                      </a:r>
                      <a:r>
                        <a:rPr lang="he-IL" sz="1400" b="0" i="0" dirty="0">
                          <a:latin typeface="David" panose="020E0502060401010101" pitchFamily="34" charset="-79"/>
                          <a:cs typeface="David" panose="020E0502060401010101" pitchFamily="34" charset="-79"/>
                        </a:rPr>
                        <a:t>מדיני- אבי בן-צבי</a:t>
                      </a:r>
                    </a:p>
                  </a:txBody>
                  <a:tcPr marT="18000" marB="18000"/>
                </a:tc>
                <a:extLst>
                  <a:ext uri="{0D108BD9-81ED-4DB2-BD59-A6C34878D82A}">
                    <a16:rowId xmlns:a16="http://schemas.microsoft.com/office/drawing/2014/main" val="1609251347"/>
                  </a:ext>
                </a:extLst>
              </a:tr>
              <a:tr h="212958">
                <a:tc>
                  <a:txBody>
                    <a:bodyPr/>
                    <a:lstStyle/>
                    <a:p>
                      <a:pPr algn="ctr" rtl="1"/>
                      <a:r>
                        <a:rPr lang="he-IL" sz="1400" b="0" i="0" dirty="0">
                          <a:latin typeface="David" panose="020E0502060401010101" pitchFamily="34" charset="-79"/>
                          <a:cs typeface="David" panose="020E0502060401010101" pitchFamily="34" charset="-79"/>
                        </a:rPr>
                        <a:t>ל"ו</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52</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15</a:t>
                      </a:r>
                    </a:p>
                  </a:txBody>
                  <a:tcPr marT="18000" marB="18000" anchor="ctr"/>
                </a:tc>
                <a:tc>
                  <a:txBody>
                    <a:bodyPr/>
                    <a:lstStyle/>
                    <a:p>
                      <a:pPr rtl="1"/>
                      <a:r>
                        <a:rPr lang="he-IL" sz="1400" b="0" i="0" dirty="0">
                          <a:latin typeface="David" panose="020E0502060401010101" pitchFamily="34" charset="-79"/>
                          <a:cs typeface="David" panose="020E0502060401010101" pitchFamily="34" charset="-79"/>
                        </a:rPr>
                        <a:t>46 נ"ז עם מטלות, קיום סימולציה חברתית עם נ"ז, סדנת מחקר (קורס בחירה למי שעושה תזה)</a:t>
                      </a:r>
                    </a:p>
                  </a:txBody>
                  <a:tcPr marT="18000" marB="18000"/>
                </a:tc>
                <a:extLst>
                  <a:ext uri="{0D108BD9-81ED-4DB2-BD59-A6C34878D82A}">
                    <a16:rowId xmlns:a16="http://schemas.microsoft.com/office/drawing/2014/main" val="230016122"/>
                  </a:ext>
                </a:extLst>
              </a:tr>
              <a:tr h="212958">
                <a:tc>
                  <a:txBody>
                    <a:bodyPr/>
                    <a:lstStyle/>
                    <a:p>
                      <a:pPr algn="ctr" rtl="1"/>
                      <a:r>
                        <a:rPr lang="he-IL" sz="1400" b="0" i="0" dirty="0">
                          <a:latin typeface="David" panose="020E0502060401010101" pitchFamily="34" charset="-79"/>
                          <a:cs typeface="David" panose="020E0502060401010101" pitchFamily="34" charset="-79"/>
                        </a:rPr>
                        <a:t>ל"ז</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50</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16</a:t>
                      </a:r>
                    </a:p>
                  </a:txBody>
                  <a:tcPr marT="18000" marB="18000" anchor="ctr"/>
                </a:tc>
                <a:tc>
                  <a:txBody>
                    <a:bodyPr/>
                    <a:lstStyle/>
                    <a:p>
                      <a:pPr rtl="1"/>
                      <a:r>
                        <a:rPr lang="he-IL" sz="1400" b="0" i="0" dirty="0">
                          <a:latin typeface="David" panose="020E0502060401010101" pitchFamily="34" charset="-79"/>
                          <a:cs typeface="David" panose="020E0502060401010101" pitchFamily="34" charset="-79"/>
                        </a:rPr>
                        <a:t>45 נ"ז עם מטלות. יום אחד מתחיל ב 10:30 עד 18:00, מרכז המחקר בידיעון, סימולציה בנושא אירן, נכנס סיור ירושלים, תחילת סוזי נבות</a:t>
                      </a:r>
                    </a:p>
                  </a:txBody>
                  <a:tcPr marT="18000" marB="18000"/>
                </a:tc>
                <a:extLst>
                  <a:ext uri="{0D108BD9-81ED-4DB2-BD59-A6C34878D82A}">
                    <a16:rowId xmlns:a16="http://schemas.microsoft.com/office/drawing/2014/main" val="1239543255"/>
                  </a:ext>
                </a:extLst>
              </a:tr>
              <a:tr h="212958">
                <a:tc>
                  <a:txBody>
                    <a:bodyPr/>
                    <a:lstStyle/>
                    <a:p>
                      <a:pPr algn="ctr" rtl="1"/>
                      <a:r>
                        <a:rPr lang="he-IL" sz="1400" b="0" i="0" dirty="0">
                          <a:latin typeface="David" panose="020E0502060401010101" pitchFamily="34" charset="-79"/>
                          <a:cs typeface="David" panose="020E0502060401010101" pitchFamily="34" charset="-79"/>
                        </a:rPr>
                        <a:t>ל"ח</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56</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18</a:t>
                      </a:r>
                    </a:p>
                  </a:txBody>
                  <a:tcPr marT="18000" marB="18000" anchor="ctr"/>
                </a:tc>
                <a:tc>
                  <a:txBody>
                    <a:bodyPr/>
                    <a:lstStyle/>
                    <a:p>
                      <a:pPr rtl="1"/>
                      <a:r>
                        <a:rPr lang="he-IL" sz="1400" b="0" i="0" dirty="0">
                          <a:latin typeface="David" panose="020E0502060401010101" pitchFamily="34" charset="-79"/>
                          <a:cs typeface="David" panose="020E0502060401010101" pitchFamily="34" charset="-79"/>
                        </a:rPr>
                        <a:t>52 עם מטלות, ירד 'עיגול' דמות הבוגר מהידיעון, בנוסף לסימולציה על אירן קיימת סימולציה מדינית</a:t>
                      </a:r>
                      <a:r>
                        <a:rPr lang="en-US" sz="1400" b="0" i="0" dirty="0">
                          <a:latin typeface="David" panose="020E0502060401010101" pitchFamily="34" charset="-79"/>
                          <a:cs typeface="David" panose="020E0502060401010101" pitchFamily="34" charset="-79"/>
                        </a:rPr>
                        <a:t>/</a:t>
                      </a:r>
                      <a:r>
                        <a:rPr lang="he-IL" sz="1400" b="0" i="0" dirty="0">
                          <a:latin typeface="David" panose="020E0502060401010101" pitchFamily="34" charset="-79"/>
                          <a:cs typeface="David" panose="020E0502060401010101" pitchFamily="34" charset="-79"/>
                        </a:rPr>
                        <a:t>חברתית</a:t>
                      </a:r>
                    </a:p>
                  </a:txBody>
                  <a:tcPr marT="18000" marB="18000"/>
                </a:tc>
                <a:extLst>
                  <a:ext uri="{0D108BD9-81ED-4DB2-BD59-A6C34878D82A}">
                    <a16:rowId xmlns:a16="http://schemas.microsoft.com/office/drawing/2014/main" val="3446687046"/>
                  </a:ext>
                </a:extLst>
              </a:tr>
              <a:tr h="212958">
                <a:tc>
                  <a:txBody>
                    <a:bodyPr/>
                    <a:lstStyle/>
                    <a:p>
                      <a:pPr algn="ctr" rtl="1"/>
                      <a:r>
                        <a:rPr lang="he-IL" sz="1400" b="0" i="0" dirty="0">
                          <a:latin typeface="David" panose="020E0502060401010101" pitchFamily="34" charset="-79"/>
                          <a:cs typeface="David" panose="020E0502060401010101" pitchFamily="34" charset="-79"/>
                        </a:rPr>
                        <a:t>ל"ט</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48</a:t>
                      </a:r>
                    </a:p>
                  </a:txBody>
                  <a:tcPr marT="18000" marB="18000" anchor="ctr"/>
                </a:tc>
                <a:tc>
                  <a:txBody>
                    <a:bodyPr/>
                    <a:lstStyle/>
                    <a:p>
                      <a:pPr algn="ctr" rtl="1"/>
                      <a:r>
                        <a:rPr lang="he-IL" sz="1400" b="0" i="0" dirty="0">
                          <a:latin typeface="David" panose="020E0502060401010101" pitchFamily="34" charset="-79"/>
                          <a:cs typeface="David" panose="020E0502060401010101" pitchFamily="34" charset="-79"/>
                        </a:rPr>
                        <a:t>20</a:t>
                      </a:r>
                    </a:p>
                  </a:txBody>
                  <a:tcPr marT="18000" marB="18000" anchor="ctr"/>
                </a:tc>
                <a:tc>
                  <a:txBody>
                    <a:bodyPr/>
                    <a:lstStyle/>
                    <a:p>
                      <a:pPr rtl="1"/>
                      <a:r>
                        <a:rPr lang="he-IL" sz="1400" b="0" i="0" dirty="0">
                          <a:latin typeface="David" panose="020E0502060401010101" pitchFamily="34" charset="-79"/>
                          <a:cs typeface="David" panose="020E0502060401010101" pitchFamily="34" charset="-79"/>
                        </a:rPr>
                        <a:t>סיורי מודיעין, סיורי מערכת אכיפת החוק וזרועות צה"ל נכנסו לקורס סיורי בטל"ם, </a:t>
                      </a:r>
                      <a:r>
                        <a:rPr lang="he-IL" sz="1400" b="0" i="0" dirty="0" err="1">
                          <a:latin typeface="David" panose="020E0502060401010101" pitchFamily="34" charset="-79"/>
                          <a:cs typeface="David" panose="020E0502060401010101" pitchFamily="34" charset="-79"/>
                        </a:rPr>
                        <a:t>אדיג'ס</a:t>
                      </a:r>
                      <a:r>
                        <a:rPr lang="he-IL" sz="1400" b="0" i="0" dirty="0">
                          <a:latin typeface="David" panose="020E0502060401010101" pitchFamily="34" charset="-79"/>
                          <a:cs typeface="David" panose="020E0502060401010101" pitchFamily="34" charset="-79"/>
                        </a:rPr>
                        <a:t> לראשונה במסגרת אשכול בכירות</a:t>
                      </a:r>
                    </a:p>
                  </a:txBody>
                  <a:tcPr marT="18000" marB="18000"/>
                </a:tc>
                <a:extLst>
                  <a:ext uri="{0D108BD9-81ED-4DB2-BD59-A6C34878D82A}">
                    <a16:rowId xmlns:a16="http://schemas.microsoft.com/office/drawing/2014/main" val="336779510"/>
                  </a:ext>
                </a:extLst>
              </a:tr>
              <a:tr h="425915">
                <a:tc>
                  <a:txBody>
                    <a:bodyPr/>
                    <a:lstStyle/>
                    <a:p>
                      <a:pPr algn="ctr" rtl="1"/>
                      <a:r>
                        <a:rPr lang="he-IL" sz="1400" b="0" i="0" dirty="0">
                          <a:latin typeface="David" panose="020E0502060401010101" pitchFamily="34" charset="-79"/>
                          <a:cs typeface="David" panose="020E0502060401010101" pitchFamily="34" charset="-79"/>
                        </a:rPr>
                        <a:t>מ</a:t>
                      </a:r>
                    </a:p>
                  </a:txBody>
                  <a:tcPr marT="18000" marB="18000" anchor="ctr">
                    <a:lnB w="12700" cap="flat" cmpd="sng" algn="ctr">
                      <a:solidFill>
                        <a:schemeClr val="tx1"/>
                      </a:solidFill>
                      <a:prstDash val="solid"/>
                      <a:round/>
                      <a:headEnd type="none" w="med" len="med"/>
                      <a:tailEnd type="none" w="med" len="med"/>
                    </a:lnB>
                  </a:tcPr>
                </a:tc>
                <a:tc>
                  <a:txBody>
                    <a:bodyPr/>
                    <a:lstStyle/>
                    <a:p>
                      <a:pPr algn="ctr" rtl="1"/>
                      <a:r>
                        <a:rPr lang="he-IL" sz="1400" b="0" i="0" dirty="0">
                          <a:latin typeface="David" panose="020E0502060401010101" pitchFamily="34" charset="-79"/>
                          <a:cs typeface="David" panose="020E0502060401010101" pitchFamily="34" charset="-79"/>
                        </a:rPr>
                        <a:t>53</a:t>
                      </a:r>
                    </a:p>
                  </a:txBody>
                  <a:tcPr marT="18000" marB="18000" anchor="ctr">
                    <a:lnB w="12700" cap="flat" cmpd="sng" algn="ctr">
                      <a:solidFill>
                        <a:schemeClr val="tx1"/>
                      </a:solidFill>
                      <a:prstDash val="solid"/>
                      <a:round/>
                      <a:headEnd type="none" w="med" len="med"/>
                      <a:tailEnd type="none" w="med" len="med"/>
                    </a:lnB>
                  </a:tcPr>
                </a:tc>
                <a:tc>
                  <a:txBody>
                    <a:bodyPr/>
                    <a:lstStyle/>
                    <a:p>
                      <a:pPr algn="ctr" rtl="1"/>
                      <a:r>
                        <a:rPr lang="he-IL" sz="1400" b="0" i="0" dirty="0">
                          <a:latin typeface="David" panose="020E0502060401010101" pitchFamily="34" charset="-79"/>
                          <a:cs typeface="David" panose="020E0502060401010101" pitchFamily="34" charset="-79"/>
                        </a:rPr>
                        <a:t>18</a:t>
                      </a:r>
                    </a:p>
                  </a:txBody>
                  <a:tcPr marT="18000" marB="18000" anchor="ctr">
                    <a:lnB w="12700" cap="flat" cmpd="sng" algn="ctr">
                      <a:solidFill>
                        <a:schemeClr val="tx1"/>
                      </a:solidFill>
                      <a:prstDash val="solid"/>
                      <a:round/>
                      <a:headEnd type="none" w="med" len="med"/>
                      <a:tailEnd type="none" w="med" len="med"/>
                    </a:lnB>
                  </a:tcPr>
                </a:tc>
                <a:tc>
                  <a:txBody>
                    <a:bodyPr/>
                    <a:lstStyle/>
                    <a:p>
                      <a:pPr rtl="1"/>
                      <a:r>
                        <a:rPr lang="he-IL" sz="1400" b="0" i="0" kern="1200" dirty="0">
                          <a:solidFill>
                            <a:srgbClr val="FF0000"/>
                          </a:solidFill>
                          <a:latin typeface="David" panose="020E0502060401010101" pitchFamily="34" charset="-79"/>
                          <a:ea typeface="+mn-ea"/>
                          <a:cs typeface="David" panose="020E0502060401010101" pitchFamily="34" charset="-79"/>
                        </a:rPr>
                        <a:t>יוסי </a:t>
                      </a:r>
                      <a:r>
                        <a:rPr lang="he-IL" sz="1400" b="0" i="0" kern="1200" dirty="0" err="1">
                          <a:solidFill>
                            <a:srgbClr val="FF0000"/>
                          </a:solidFill>
                          <a:latin typeface="David" panose="020E0502060401010101" pitchFamily="34" charset="-79"/>
                          <a:ea typeface="+mn-ea"/>
                          <a:cs typeface="David" panose="020E0502060401010101" pitchFamily="34" charset="-79"/>
                        </a:rPr>
                        <a:t>ביידץ</a:t>
                      </a:r>
                      <a:r>
                        <a:rPr lang="he-IL" sz="1400" b="0" i="0" dirty="0">
                          <a:latin typeface="David" panose="020E0502060401010101" pitchFamily="34" charset="-79"/>
                          <a:cs typeface="David" panose="020E0502060401010101" pitchFamily="34" charset="-79"/>
                        </a:rPr>
                        <a:t>, נכנסו קורסי המפעל הציוני א ו- ב, וכן סמינר צבא-חברה, קורס ממד הסייבר, </a:t>
                      </a:r>
                      <a:r>
                        <a:rPr lang="he-IL" sz="1400" b="1" i="0" dirty="0">
                          <a:latin typeface="David" panose="020E0502060401010101" pitchFamily="34" charset="-79"/>
                          <a:cs typeface="David" panose="020E0502060401010101" pitchFamily="34" charset="-79"/>
                        </a:rPr>
                        <a:t>קורס סיור לארה"ב </a:t>
                      </a:r>
                      <a:r>
                        <a:rPr lang="he-IL" sz="1400" b="1" i="0" dirty="0" err="1">
                          <a:latin typeface="David" panose="020E0502060401010101" pitchFamily="34" charset="-79"/>
                          <a:cs typeface="David" panose="020E0502060401010101" pitchFamily="34" charset="-79"/>
                        </a:rPr>
                        <a:t>אוקדם</a:t>
                      </a:r>
                      <a:r>
                        <a:rPr lang="he-IL" sz="1400" b="1" i="0" dirty="0">
                          <a:latin typeface="David" panose="020E0502060401010101" pitchFamily="34" charset="-79"/>
                          <a:cs typeface="David" panose="020E0502060401010101" pitchFamily="34" charset="-79"/>
                        </a:rPr>
                        <a:t>, </a:t>
                      </a:r>
                      <a:r>
                        <a:rPr lang="he-IL" sz="1400" b="0" i="0" dirty="0">
                          <a:latin typeface="David" panose="020E0502060401010101" pitchFamily="34" charset="-79"/>
                          <a:cs typeface="David" panose="020E0502060401010101" pitchFamily="34" charset="-79"/>
                        </a:rPr>
                        <a:t>תחילת מסע אישי לחברה, מדיניות חוץ וסימולציה מדינית אוחדו לקורס, הוגדרו למרכז מחקר נושאים בהם יעסוק בשנת העבודה</a:t>
                      </a:r>
                    </a:p>
                  </a:txBody>
                  <a:tcPr marT="18000" marB="18000"/>
                </a:tc>
                <a:extLst>
                  <a:ext uri="{0D108BD9-81ED-4DB2-BD59-A6C34878D82A}">
                    <a16:rowId xmlns:a16="http://schemas.microsoft.com/office/drawing/2014/main" val="409802690"/>
                  </a:ext>
                </a:extLst>
              </a:tr>
              <a:tr h="212958">
                <a:tc>
                  <a:txBody>
                    <a:bodyPr/>
                    <a:lstStyle/>
                    <a:p>
                      <a:pPr algn="ctr" rtl="1"/>
                      <a:r>
                        <a:rPr lang="he-IL" sz="1400" b="0" i="0" dirty="0">
                          <a:latin typeface="David" panose="020E0502060401010101" pitchFamily="34" charset="-79"/>
                          <a:cs typeface="David" panose="020E0502060401010101" pitchFamily="34" charset="-79"/>
                        </a:rPr>
                        <a:t>מ"א</a:t>
                      </a:r>
                    </a:p>
                  </a:txBody>
                  <a:tcPr marT="18000" marB="18000" anchor="ctr">
                    <a:lnT w="12700" cap="flat" cmpd="sng" algn="ctr">
                      <a:solidFill>
                        <a:schemeClr val="tx1"/>
                      </a:solidFill>
                      <a:prstDash val="solid"/>
                      <a:round/>
                      <a:headEnd type="none" w="med" len="med"/>
                      <a:tailEnd type="none" w="med" len="med"/>
                    </a:lnT>
                  </a:tcPr>
                </a:tc>
                <a:tc>
                  <a:txBody>
                    <a:bodyPr/>
                    <a:lstStyle/>
                    <a:p>
                      <a:pPr algn="ctr" rtl="1"/>
                      <a:r>
                        <a:rPr lang="he-IL" sz="1400" b="1" i="0" dirty="0">
                          <a:solidFill>
                            <a:schemeClr val="accent2"/>
                          </a:solidFill>
                          <a:effectLst/>
                          <a:latin typeface="David" panose="020E0502060401010101" pitchFamily="34" charset="-79"/>
                          <a:cs typeface="David" panose="020E0502060401010101" pitchFamily="34" charset="-79"/>
                        </a:rPr>
                        <a:t>45</a:t>
                      </a:r>
                    </a:p>
                  </a:txBody>
                  <a:tcPr marT="18000" marB="18000" anchor="ctr">
                    <a:lnT w="12700" cap="flat" cmpd="sng" algn="ctr">
                      <a:solidFill>
                        <a:schemeClr val="tx1"/>
                      </a:solidFill>
                      <a:prstDash val="solid"/>
                      <a:round/>
                      <a:headEnd type="none" w="med" len="med"/>
                      <a:tailEnd type="none" w="med" len="med"/>
                    </a:lnT>
                  </a:tcPr>
                </a:tc>
                <a:tc>
                  <a:txBody>
                    <a:bodyPr/>
                    <a:lstStyle/>
                    <a:p>
                      <a:pPr algn="ctr" rtl="1"/>
                      <a:r>
                        <a:rPr lang="he-IL" sz="1400" b="1" i="0" dirty="0">
                          <a:solidFill>
                            <a:schemeClr val="accent2"/>
                          </a:solidFill>
                          <a:effectLst/>
                          <a:latin typeface="David" panose="020E0502060401010101" pitchFamily="34" charset="-79"/>
                          <a:cs typeface="David" panose="020E0502060401010101" pitchFamily="34" charset="-79"/>
                        </a:rPr>
                        <a:t>14</a:t>
                      </a:r>
                    </a:p>
                  </a:txBody>
                  <a:tcPr marT="18000" marB="18000" anchor="ctr">
                    <a:lnT w="12700" cap="flat" cmpd="sng" algn="ctr">
                      <a:solidFill>
                        <a:schemeClr val="tx1"/>
                      </a:solidFill>
                      <a:prstDash val="solid"/>
                      <a:round/>
                      <a:headEnd type="none" w="med" len="med"/>
                      <a:tailEnd type="none" w="med" len="med"/>
                    </a:lnT>
                  </a:tcPr>
                </a:tc>
                <a:tc>
                  <a:txBody>
                    <a:bodyPr/>
                    <a:lstStyle/>
                    <a:p>
                      <a:pPr rtl="1"/>
                      <a:r>
                        <a:rPr lang="he-IL" sz="1400" b="0" i="0" dirty="0">
                          <a:latin typeface="David" panose="020E0502060401010101" pitchFamily="34" charset="-79"/>
                          <a:cs typeface="David" panose="020E0502060401010101" pitchFamily="34" charset="-79"/>
                        </a:rPr>
                        <a:t>תחילת יישום </a:t>
                      </a:r>
                      <a:r>
                        <a:rPr lang="he-IL" sz="1400" b="0" i="0" dirty="0" err="1">
                          <a:latin typeface="David" panose="020E0502060401010101" pitchFamily="34" charset="-79"/>
                          <a:cs typeface="David" panose="020E0502060401010101" pitchFamily="34" charset="-79"/>
                        </a:rPr>
                        <a:t>מב"ל</a:t>
                      </a:r>
                      <a:r>
                        <a:rPr lang="he-IL" sz="1400" b="0" i="0" dirty="0">
                          <a:latin typeface="David" panose="020E0502060401010101" pitchFamily="34" charset="-79"/>
                          <a:cs typeface="David" panose="020E0502060401010101" pitchFamily="34" charset="-79"/>
                        </a:rPr>
                        <a:t> כתנאי לתא"ל, ירידה בהיקף צבירת  נ"ז, גישות ואסכולות- רק למי שעושה תזה</a:t>
                      </a:r>
                    </a:p>
                  </a:txBody>
                  <a:tcPr marT="18000" marB="18000"/>
                </a:tc>
                <a:extLst>
                  <a:ext uri="{0D108BD9-81ED-4DB2-BD59-A6C34878D82A}">
                    <a16:rowId xmlns:a16="http://schemas.microsoft.com/office/drawing/2014/main" val="2781764897"/>
                  </a:ext>
                </a:extLst>
              </a:tr>
              <a:tr h="212958">
                <a:tc>
                  <a:txBody>
                    <a:bodyPr/>
                    <a:lstStyle/>
                    <a:p>
                      <a:pPr algn="ctr" rtl="1"/>
                      <a:r>
                        <a:rPr lang="he-IL" sz="1400" b="0" i="0" dirty="0">
                          <a:latin typeface="David" panose="020E0502060401010101" pitchFamily="34" charset="-79"/>
                          <a:cs typeface="David" panose="020E0502060401010101" pitchFamily="34" charset="-79"/>
                        </a:rPr>
                        <a:t>מ"ב</a:t>
                      </a:r>
                    </a:p>
                  </a:txBody>
                  <a:tcPr marT="18000" marB="18000" anchor="ctr"/>
                </a:tc>
                <a:tc>
                  <a:txBody>
                    <a:bodyPr/>
                    <a:lstStyle/>
                    <a:p>
                      <a:pPr algn="ctr" rtl="1"/>
                      <a:r>
                        <a:rPr lang="he-IL" sz="1400" b="1" i="0" dirty="0">
                          <a:solidFill>
                            <a:schemeClr val="accent2"/>
                          </a:solidFill>
                          <a:effectLst/>
                          <a:latin typeface="David" panose="020E0502060401010101" pitchFamily="34" charset="-79"/>
                          <a:cs typeface="David" panose="020E0502060401010101" pitchFamily="34" charset="-79"/>
                        </a:rPr>
                        <a:t>43</a:t>
                      </a:r>
                    </a:p>
                  </a:txBody>
                  <a:tcPr marT="18000" marB="18000" anchor="ctr"/>
                </a:tc>
                <a:tc>
                  <a:txBody>
                    <a:bodyPr/>
                    <a:lstStyle/>
                    <a:p>
                      <a:pPr algn="ctr" rtl="1"/>
                      <a:r>
                        <a:rPr lang="he-IL" sz="1400" b="1" i="0" dirty="0">
                          <a:solidFill>
                            <a:schemeClr val="accent2"/>
                          </a:solidFill>
                          <a:effectLst/>
                          <a:latin typeface="David" panose="020E0502060401010101" pitchFamily="34" charset="-79"/>
                          <a:cs typeface="David" panose="020E0502060401010101" pitchFamily="34" charset="-79"/>
                        </a:rPr>
                        <a:t>13</a:t>
                      </a:r>
                    </a:p>
                  </a:txBody>
                  <a:tcPr marT="18000" marB="18000" anchor="ctr"/>
                </a:tc>
                <a:tc>
                  <a:txBody>
                    <a:bodyPr/>
                    <a:lstStyle/>
                    <a:p>
                      <a:pPr rtl="1"/>
                      <a:r>
                        <a:rPr lang="he-IL" sz="1400" b="0" i="0" dirty="0">
                          <a:latin typeface="David" panose="020E0502060401010101" pitchFamily="34" charset="-79"/>
                          <a:cs typeface="David" panose="020E0502060401010101" pitchFamily="34" charset="-79"/>
                        </a:rPr>
                        <a:t>תרגיל מסכם מהווה 15% מציון החניך במב"ל, קיום תרגיל מחשבה חברתי, יצירת חטיבת לימוד-  מע' למידה לאומיות ואסטרטגיה</a:t>
                      </a:r>
                    </a:p>
                  </a:txBody>
                  <a:tcPr marT="18000" marB="18000"/>
                </a:tc>
                <a:extLst>
                  <a:ext uri="{0D108BD9-81ED-4DB2-BD59-A6C34878D82A}">
                    <a16:rowId xmlns:a16="http://schemas.microsoft.com/office/drawing/2014/main" val="3648787729"/>
                  </a:ext>
                </a:extLst>
              </a:tr>
              <a:tr h="212958">
                <a:tc>
                  <a:txBody>
                    <a:bodyPr/>
                    <a:lstStyle/>
                    <a:p>
                      <a:pPr algn="ctr" rtl="1"/>
                      <a:r>
                        <a:rPr lang="he-IL" sz="1400" b="0" i="0" dirty="0">
                          <a:latin typeface="David" panose="020E0502060401010101" pitchFamily="34" charset="-79"/>
                          <a:cs typeface="David" panose="020E0502060401010101" pitchFamily="34" charset="-79"/>
                        </a:rPr>
                        <a:t>מ"ג</a:t>
                      </a:r>
                    </a:p>
                  </a:txBody>
                  <a:tcPr marT="18000" marB="18000" anchor="ctr"/>
                </a:tc>
                <a:tc>
                  <a:txBody>
                    <a:bodyPr/>
                    <a:lstStyle/>
                    <a:p>
                      <a:pPr algn="ctr" rtl="1"/>
                      <a:r>
                        <a:rPr lang="he-IL" sz="1400" b="1" i="0" dirty="0">
                          <a:solidFill>
                            <a:schemeClr val="accent2"/>
                          </a:solidFill>
                          <a:effectLst/>
                          <a:latin typeface="David" panose="020E0502060401010101" pitchFamily="34" charset="-79"/>
                          <a:cs typeface="David" panose="020E0502060401010101" pitchFamily="34" charset="-79"/>
                        </a:rPr>
                        <a:t>42</a:t>
                      </a:r>
                    </a:p>
                  </a:txBody>
                  <a:tcPr marT="18000" marB="18000" anchor="ctr"/>
                </a:tc>
                <a:tc>
                  <a:txBody>
                    <a:bodyPr/>
                    <a:lstStyle/>
                    <a:p>
                      <a:pPr algn="ctr" rtl="1"/>
                      <a:r>
                        <a:rPr lang="he-IL" sz="1400" b="1" i="0" dirty="0">
                          <a:solidFill>
                            <a:schemeClr val="accent2"/>
                          </a:solidFill>
                          <a:effectLst/>
                          <a:latin typeface="David" panose="020E0502060401010101" pitchFamily="34" charset="-79"/>
                          <a:cs typeface="David" panose="020E0502060401010101" pitchFamily="34" charset="-79"/>
                        </a:rPr>
                        <a:t>12</a:t>
                      </a:r>
                    </a:p>
                  </a:txBody>
                  <a:tcPr marT="18000" marB="18000" anchor="ctr"/>
                </a:tc>
                <a:tc>
                  <a:txBody>
                    <a:bodyPr/>
                    <a:lstStyle/>
                    <a:p>
                      <a:pPr rtl="1"/>
                      <a:r>
                        <a:rPr lang="he-IL" sz="1400" b="0" i="0" kern="1200" dirty="0">
                          <a:solidFill>
                            <a:srgbClr val="FF0000"/>
                          </a:solidFill>
                          <a:latin typeface="David" panose="020E0502060401010101" pitchFamily="34" charset="-79"/>
                          <a:ea typeface="+mn-ea"/>
                          <a:cs typeface="David" panose="020E0502060401010101" pitchFamily="34" charset="-79"/>
                        </a:rPr>
                        <a:t>תמיר היימן</a:t>
                      </a:r>
                      <a:r>
                        <a:rPr lang="he-IL" sz="1400" b="0" i="0" dirty="0">
                          <a:latin typeface="David" panose="020E0502060401010101" pitchFamily="34" charset="-79"/>
                          <a:cs typeface="David" panose="020E0502060401010101" pitchFamily="34" charset="-79"/>
                        </a:rPr>
                        <a:t>, חיזוק קורס אסטרטגיה, קורסי בחירה- פילוסופיה</a:t>
                      </a:r>
                      <a:r>
                        <a:rPr lang="en-US" sz="1400" b="0" i="0" dirty="0">
                          <a:latin typeface="David" panose="020E0502060401010101" pitchFamily="34" charset="-79"/>
                          <a:cs typeface="David" panose="020E0502060401010101" pitchFamily="34" charset="-79"/>
                        </a:rPr>
                        <a:t>/</a:t>
                      </a:r>
                      <a:r>
                        <a:rPr lang="he-IL" sz="1400" b="0" i="0" dirty="0">
                          <a:latin typeface="David" panose="020E0502060401010101" pitchFamily="34" charset="-79"/>
                          <a:cs typeface="David" panose="020E0502060401010101" pitchFamily="34" charset="-79"/>
                        </a:rPr>
                        <a:t>מנהל ציבורי (טוב למי שמשרת בשירות הציבורי  בהתמודדות על תפקידים)</a:t>
                      </a:r>
                    </a:p>
                  </a:txBody>
                  <a:tcPr marT="18000" marB="18000"/>
                </a:tc>
                <a:extLst>
                  <a:ext uri="{0D108BD9-81ED-4DB2-BD59-A6C34878D82A}">
                    <a16:rowId xmlns:a16="http://schemas.microsoft.com/office/drawing/2014/main" val="3018282076"/>
                  </a:ext>
                </a:extLst>
              </a:tr>
              <a:tr h="212958">
                <a:tc>
                  <a:txBody>
                    <a:bodyPr/>
                    <a:lstStyle/>
                    <a:p>
                      <a:pPr algn="ctr" rtl="1"/>
                      <a:r>
                        <a:rPr lang="he-IL" sz="1400" b="0" i="0" dirty="0">
                          <a:latin typeface="David" panose="020E0502060401010101" pitchFamily="34" charset="-79"/>
                          <a:cs typeface="David" panose="020E0502060401010101" pitchFamily="34" charset="-79"/>
                        </a:rPr>
                        <a:t>מ"ד</a:t>
                      </a:r>
                    </a:p>
                  </a:txBody>
                  <a:tcPr marT="18000" marB="18000" anchor="ctr"/>
                </a:tc>
                <a:tc>
                  <a:txBody>
                    <a:bodyPr/>
                    <a:lstStyle/>
                    <a:p>
                      <a:pPr algn="ctr" rtl="1"/>
                      <a:r>
                        <a:rPr lang="he-IL" sz="1400" b="1" i="0" dirty="0">
                          <a:solidFill>
                            <a:schemeClr val="accent2"/>
                          </a:solidFill>
                          <a:effectLst/>
                          <a:latin typeface="David" panose="020E0502060401010101" pitchFamily="34" charset="-79"/>
                          <a:cs typeface="David" panose="020E0502060401010101" pitchFamily="34" charset="-79"/>
                        </a:rPr>
                        <a:t>44</a:t>
                      </a:r>
                    </a:p>
                  </a:txBody>
                  <a:tcPr marT="18000" marB="18000" anchor="ctr"/>
                </a:tc>
                <a:tc>
                  <a:txBody>
                    <a:bodyPr/>
                    <a:lstStyle/>
                    <a:p>
                      <a:pPr algn="ctr" rtl="1"/>
                      <a:r>
                        <a:rPr lang="he-IL" sz="1400" b="1" i="0" dirty="0">
                          <a:solidFill>
                            <a:schemeClr val="accent2"/>
                          </a:solidFill>
                          <a:effectLst/>
                          <a:latin typeface="David" panose="020E0502060401010101" pitchFamily="34" charset="-79"/>
                          <a:cs typeface="David" panose="020E0502060401010101" pitchFamily="34" charset="-79"/>
                        </a:rPr>
                        <a:t>12</a:t>
                      </a:r>
                    </a:p>
                  </a:txBody>
                  <a:tcPr marT="18000" marB="18000" anchor="ctr"/>
                </a:tc>
                <a:tc>
                  <a:txBody>
                    <a:bodyPr/>
                    <a:lstStyle/>
                    <a:p>
                      <a:pPr rtl="1"/>
                      <a:r>
                        <a:rPr lang="he-IL" sz="1400" b="0" i="0" dirty="0">
                          <a:latin typeface="David" panose="020E0502060401010101" pitchFamily="34" charset="-79"/>
                          <a:cs typeface="David" panose="020E0502060401010101" pitchFamily="34" charset="-79"/>
                        </a:rPr>
                        <a:t>ללא קורסי בחירה, חניכים עם פטור בכלכלה</a:t>
                      </a:r>
                      <a:r>
                        <a:rPr lang="en-US" sz="1400" b="0" i="0" dirty="0">
                          <a:latin typeface="David" panose="020E0502060401010101" pitchFamily="34" charset="-79"/>
                          <a:cs typeface="David" panose="020E0502060401010101" pitchFamily="34" charset="-79"/>
                        </a:rPr>
                        <a:t>/</a:t>
                      </a:r>
                      <a:r>
                        <a:rPr lang="he-IL" sz="1400" b="0" i="0" dirty="0">
                          <a:latin typeface="David" panose="020E0502060401010101" pitchFamily="34" charset="-79"/>
                          <a:cs typeface="David" panose="020E0502060401010101" pitchFamily="34" charset="-79"/>
                        </a:rPr>
                        <a:t>משפט יסיימו עם 38 נ"ז, תוספת סימולציות משמעותי לקורס אסטרטגיה</a:t>
                      </a:r>
                    </a:p>
                  </a:txBody>
                  <a:tcPr marT="18000" marB="18000"/>
                </a:tc>
                <a:extLst>
                  <a:ext uri="{0D108BD9-81ED-4DB2-BD59-A6C34878D82A}">
                    <a16:rowId xmlns:a16="http://schemas.microsoft.com/office/drawing/2014/main" val="4208392179"/>
                  </a:ext>
                </a:extLst>
              </a:tr>
              <a:tr h="212958">
                <a:tc>
                  <a:txBody>
                    <a:bodyPr/>
                    <a:lstStyle/>
                    <a:p>
                      <a:pPr algn="ctr" rtl="1"/>
                      <a:endParaRPr lang="he-IL" sz="1400" b="0" i="0" dirty="0">
                        <a:latin typeface="David" panose="020E0502060401010101" pitchFamily="34" charset="-79"/>
                        <a:cs typeface="David" panose="020E0502060401010101" pitchFamily="34" charset="-79"/>
                      </a:endParaRPr>
                    </a:p>
                  </a:txBody>
                  <a:tcPr marT="18000" marB="18000" anchor="ctr"/>
                </a:tc>
                <a:tc>
                  <a:txBody>
                    <a:bodyPr/>
                    <a:lstStyle/>
                    <a:p>
                      <a:pPr algn="ctr" rtl="1"/>
                      <a:endParaRPr lang="he-IL" sz="1400" b="0" i="0" dirty="0">
                        <a:latin typeface="David" panose="020E0502060401010101" pitchFamily="34" charset="-79"/>
                        <a:cs typeface="David" panose="020E0502060401010101" pitchFamily="34" charset="-79"/>
                      </a:endParaRPr>
                    </a:p>
                  </a:txBody>
                  <a:tcPr marT="18000" marB="18000" anchor="ctr"/>
                </a:tc>
                <a:tc>
                  <a:txBody>
                    <a:bodyPr/>
                    <a:lstStyle/>
                    <a:p>
                      <a:pPr algn="ctr" rtl="1"/>
                      <a:endParaRPr lang="he-IL" sz="1400" b="0" i="0" dirty="0">
                        <a:latin typeface="David" panose="020E0502060401010101" pitchFamily="34" charset="-79"/>
                        <a:cs typeface="David" panose="020E0502060401010101" pitchFamily="34" charset="-79"/>
                      </a:endParaRPr>
                    </a:p>
                  </a:txBody>
                  <a:tcPr marT="18000" marB="18000" anchor="ctr"/>
                </a:tc>
                <a:tc>
                  <a:txBody>
                    <a:bodyPr/>
                    <a:lstStyle/>
                    <a:p>
                      <a:pPr rtl="1"/>
                      <a:endParaRPr lang="he-IL" sz="1400" b="0" i="0" dirty="0">
                        <a:latin typeface="David" panose="020E0502060401010101" pitchFamily="34" charset="-79"/>
                        <a:cs typeface="David" panose="020E0502060401010101" pitchFamily="34" charset="-79"/>
                      </a:endParaRPr>
                    </a:p>
                  </a:txBody>
                  <a:tcPr marT="18000" marB="18000"/>
                </a:tc>
                <a:extLst>
                  <a:ext uri="{0D108BD9-81ED-4DB2-BD59-A6C34878D82A}">
                    <a16:rowId xmlns:a16="http://schemas.microsoft.com/office/drawing/2014/main" val="3143307362"/>
                  </a:ext>
                </a:extLst>
              </a:tr>
            </a:tbl>
          </a:graphicData>
        </a:graphic>
      </p:graphicFrame>
    </p:spTree>
    <p:extLst>
      <p:ext uri="{BB962C8B-B14F-4D97-AF65-F5344CB8AC3E}">
        <p14:creationId xmlns:p14="http://schemas.microsoft.com/office/powerpoint/2010/main" val="1163004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סיווג הקורסים ע"פ אשכולות (ל-מ"ד)</a:t>
            </a:r>
          </a:p>
        </p:txBody>
      </p:sp>
      <p:graphicFrame>
        <p:nvGraphicFramePr>
          <p:cNvPr id="3" name="טבלה 2"/>
          <p:cNvGraphicFramePr>
            <a:graphicFrameLocks noGrp="1"/>
          </p:cNvGraphicFramePr>
          <p:nvPr>
            <p:extLst>
              <p:ext uri="{D42A27DB-BD31-4B8C-83A1-F6EECF244321}">
                <p14:modId xmlns:p14="http://schemas.microsoft.com/office/powerpoint/2010/main" val="1697761362"/>
              </p:ext>
            </p:extLst>
          </p:nvPr>
        </p:nvGraphicFramePr>
        <p:xfrm>
          <a:off x="294963" y="1219282"/>
          <a:ext cx="11602068" cy="5375520"/>
        </p:xfrm>
        <a:graphic>
          <a:graphicData uri="http://schemas.openxmlformats.org/drawingml/2006/table">
            <a:tbl>
              <a:tblPr rtl="1" firstRow="1" bandRow="1">
                <a:tableStyleId>{5C22544A-7EE6-4342-B048-85BDC9FD1C3A}</a:tableStyleId>
              </a:tblPr>
              <a:tblGrid>
                <a:gridCol w="1933678">
                  <a:extLst>
                    <a:ext uri="{9D8B030D-6E8A-4147-A177-3AD203B41FA5}">
                      <a16:colId xmlns:a16="http://schemas.microsoft.com/office/drawing/2014/main" val="2035471279"/>
                    </a:ext>
                  </a:extLst>
                </a:gridCol>
                <a:gridCol w="1933678">
                  <a:extLst>
                    <a:ext uri="{9D8B030D-6E8A-4147-A177-3AD203B41FA5}">
                      <a16:colId xmlns:a16="http://schemas.microsoft.com/office/drawing/2014/main" val="2263354236"/>
                    </a:ext>
                  </a:extLst>
                </a:gridCol>
                <a:gridCol w="1933678">
                  <a:extLst>
                    <a:ext uri="{9D8B030D-6E8A-4147-A177-3AD203B41FA5}">
                      <a16:colId xmlns:a16="http://schemas.microsoft.com/office/drawing/2014/main" val="204794582"/>
                    </a:ext>
                  </a:extLst>
                </a:gridCol>
                <a:gridCol w="1933678">
                  <a:extLst>
                    <a:ext uri="{9D8B030D-6E8A-4147-A177-3AD203B41FA5}">
                      <a16:colId xmlns:a16="http://schemas.microsoft.com/office/drawing/2014/main" val="597909778"/>
                    </a:ext>
                  </a:extLst>
                </a:gridCol>
                <a:gridCol w="1933678">
                  <a:extLst>
                    <a:ext uri="{9D8B030D-6E8A-4147-A177-3AD203B41FA5}">
                      <a16:colId xmlns:a16="http://schemas.microsoft.com/office/drawing/2014/main" val="3849172263"/>
                    </a:ext>
                  </a:extLst>
                </a:gridCol>
                <a:gridCol w="1933678">
                  <a:extLst>
                    <a:ext uri="{9D8B030D-6E8A-4147-A177-3AD203B41FA5}">
                      <a16:colId xmlns:a16="http://schemas.microsoft.com/office/drawing/2014/main" val="3468020126"/>
                    </a:ext>
                  </a:extLst>
                </a:gridCol>
              </a:tblGrid>
              <a:tr h="612000">
                <a:tc>
                  <a:txBody>
                    <a:bodyPr/>
                    <a:lstStyle/>
                    <a:p>
                      <a:pPr algn="ctr" rtl="1"/>
                      <a:r>
                        <a:rPr lang="he-IL" b="1" i="0" dirty="0">
                          <a:latin typeface="David" panose="020E0502060401010101" pitchFamily="34" charset="-79"/>
                          <a:cs typeface="David" panose="020E0502060401010101" pitchFamily="34" charset="-79"/>
                        </a:rPr>
                        <a:t>בטל"ם (אינטגרטיבי)</a:t>
                      </a:r>
                    </a:p>
                  </a:txBody>
                  <a:tcPr anchor="ctr"/>
                </a:tc>
                <a:tc>
                  <a:txBody>
                    <a:bodyPr/>
                    <a:lstStyle/>
                    <a:p>
                      <a:pPr algn="ctr" rtl="1"/>
                      <a:r>
                        <a:rPr lang="he-IL" b="1" i="0" dirty="0">
                          <a:latin typeface="David" panose="020E0502060401010101" pitchFamily="34" charset="-79"/>
                          <a:cs typeface="David" panose="020E0502060401010101" pitchFamily="34" charset="-79"/>
                        </a:rPr>
                        <a:t>ביטחון</a:t>
                      </a:r>
                    </a:p>
                  </a:txBody>
                  <a:tcPr anchor="ctr"/>
                </a:tc>
                <a:tc>
                  <a:txBody>
                    <a:bodyPr/>
                    <a:lstStyle/>
                    <a:p>
                      <a:pPr algn="ctr" rtl="1"/>
                      <a:r>
                        <a:rPr lang="he-IL" b="1" i="0" dirty="0">
                          <a:latin typeface="David" panose="020E0502060401010101" pitchFamily="34" charset="-79"/>
                          <a:cs typeface="David" panose="020E0502060401010101" pitchFamily="34" charset="-79"/>
                        </a:rPr>
                        <a:t>מדיני </a:t>
                      </a:r>
                      <a:r>
                        <a:rPr lang="he-IL" sz="1600" b="0" i="0" dirty="0">
                          <a:latin typeface="David" panose="020E0502060401010101" pitchFamily="34" charset="-79"/>
                          <a:cs typeface="David" panose="020E0502060401010101" pitchFamily="34" charset="-79"/>
                        </a:rPr>
                        <a:t>(מדיניות חוץ, דיפלומטיה ויחב"ל)</a:t>
                      </a:r>
                      <a:endParaRPr lang="he-IL" b="0" i="0" dirty="0">
                        <a:latin typeface="David" panose="020E0502060401010101" pitchFamily="34" charset="-79"/>
                        <a:cs typeface="David" panose="020E0502060401010101" pitchFamily="34" charset="-79"/>
                      </a:endParaRPr>
                    </a:p>
                  </a:txBody>
                  <a:tcPr anchor="ctr"/>
                </a:tc>
                <a:tc>
                  <a:txBody>
                    <a:bodyPr/>
                    <a:lstStyle/>
                    <a:p>
                      <a:pPr algn="ctr" rtl="1"/>
                      <a:r>
                        <a:rPr lang="he-IL" b="1" i="0" dirty="0">
                          <a:latin typeface="David" panose="020E0502060401010101" pitchFamily="34" charset="-79"/>
                          <a:cs typeface="David" panose="020E0502060401010101" pitchFamily="34" charset="-79"/>
                        </a:rPr>
                        <a:t>חברתי</a:t>
                      </a:r>
                    </a:p>
                  </a:txBody>
                  <a:tcPr anchor="ctr"/>
                </a:tc>
                <a:tc>
                  <a:txBody>
                    <a:bodyPr/>
                    <a:lstStyle/>
                    <a:p>
                      <a:pPr algn="ctr" rtl="1"/>
                      <a:r>
                        <a:rPr lang="he-IL" b="1" i="0" dirty="0">
                          <a:latin typeface="David" panose="020E0502060401010101" pitchFamily="34" charset="-79"/>
                          <a:cs typeface="David" panose="020E0502060401010101" pitchFamily="34" charset="-79"/>
                        </a:rPr>
                        <a:t>כלכלה</a:t>
                      </a:r>
                    </a:p>
                  </a:txBody>
                  <a:tcPr anchor="ctr"/>
                </a:tc>
                <a:tc>
                  <a:txBody>
                    <a:bodyPr/>
                    <a:lstStyle/>
                    <a:p>
                      <a:pPr algn="ctr" rtl="1"/>
                      <a:r>
                        <a:rPr lang="he-IL" b="1" i="0" dirty="0">
                          <a:latin typeface="David" panose="020E0502060401010101" pitchFamily="34" charset="-79"/>
                          <a:cs typeface="David" panose="020E0502060401010101" pitchFamily="34" charset="-79"/>
                        </a:rPr>
                        <a:t>מנהיגות </a:t>
                      </a:r>
                      <a:br>
                        <a:rPr lang="en-US" b="1" i="0" dirty="0">
                          <a:latin typeface="David" panose="020E0502060401010101" pitchFamily="34" charset="-79"/>
                          <a:cs typeface="David" panose="020E0502060401010101" pitchFamily="34" charset="-79"/>
                        </a:rPr>
                      </a:br>
                      <a:r>
                        <a:rPr lang="he-IL" b="1" i="0" dirty="0">
                          <a:latin typeface="David" panose="020E0502060401010101" pitchFamily="34" charset="-79"/>
                          <a:cs typeface="David" panose="020E0502060401010101" pitchFamily="34" charset="-79"/>
                        </a:rPr>
                        <a:t>וניהול בכיר</a:t>
                      </a:r>
                    </a:p>
                  </a:txBody>
                  <a:tcPr anchor="ctr"/>
                </a:tc>
                <a:extLst>
                  <a:ext uri="{0D108BD9-81ED-4DB2-BD59-A6C34878D82A}">
                    <a16:rowId xmlns:a16="http://schemas.microsoft.com/office/drawing/2014/main" val="4140959404"/>
                  </a:ext>
                </a:extLst>
              </a:tr>
              <a:tr h="2772000">
                <a:tc>
                  <a:txBody>
                    <a:bodyPr/>
                    <a:lstStyle/>
                    <a:p>
                      <a:pPr marL="171450" indent="-171450" rtl="1">
                        <a:lnSpc>
                          <a:spcPct val="150000"/>
                        </a:lnSpc>
                        <a:buFont typeface="Arial" panose="020B0604020202020204" pitchFamily="34" charset="0"/>
                        <a:buChar char="•"/>
                      </a:pPr>
                      <a:r>
                        <a:rPr lang="he-IL" sz="1200" b="1" i="0" dirty="0">
                          <a:latin typeface="David" panose="020E0502060401010101" pitchFamily="34" charset="-79"/>
                          <a:cs typeface="David" panose="020E0502060401010101" pitchFamily="34" charset="-79"/>
                        </a:rPr>
                        <a:t>מבוא לביטחון לאומי (ל)</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סוגיות באסטרטגיה (סמינר)</a:t>
                      </a:r>
                    </a:p>
                    <a:p>
                      <a:pPr marL="171450" indent="-171450" rtl="1">
                        <a:lnSpc>
                          <a:spcPct val="150000"/>
                        </a:lnSpc>
                        <a:buFont typeface="Arial" panose="020B0604020202020204" pitchFamily="34" charset="0"/>
                        <a:buChar char="•"/>
                      </a:pPr>
                      <a:r>
                        <a:rPr lang="he-IL" sz="1200" b="1" i="0" dirty="0">
                          <a:latin typeface="David" panose="020E0502060401010101" pitchFamily="34" charset="-79"/>
                          <a:cs typeface="David" panose="020E0502060401010101" pitchFamily="34" charset="-79"/>
                        </a:rPr>
                        <a:t>גיאוגרפיה של </a:t>
                      </a:r>
                      <a:r>
                        <a:rPr lang="he-IL" sz="1200" b="1" i="0" dirty="0" err="1">
                          <a:latin typeface="David" panose="020E0502060401010101" pitchFamily="34" charset="-79"/>
                          <a:cs typeface="David" panose="020E0502060401010101" pitchFamily="34" charset="-79"/>
                        </a:rPr>
                        <a:t>הבטל"ם</a:t>
                      </a:r>
                      <a:r>
                        <a:rPr lang="he-IL" sz="1200" b="1" i="0" dirty="0">
                          <a:latin typeface="David" panose="020E0502060401010101" pitchFamily="34" charset="-79"/>
                          <a:cs typeface="David" panose="020E0502060401010101" pitchFamily="34" charset="-79"/>
                        </a:rPr>
                        <a:t> (ל)</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משחק</a:t>
                      </a:r>
                      <a:r>
                        <a:rPr lang="en-US" sz="1200" b="0" i="0" dirty="0">
                          <a:latin typeface="David" panose="020E0502060401010101" pitchFamily="34" charset="-79"/>
                          <a:cs typeface="David" panose="020E0502060401010101" pitchFamily="34" charset="-79"/>
                        </a:rPr>
                        <a:t>/</a:t>
                      </a:r>
                      <a:r>
                        <a:rPr lang="he-IL" sz="1200" b="0" i="0" dirty="0">
                          <a:latin typeface="David" panose="020E0502060401010101" pitchFamily="34" charset="-79"/>
                          <a:cs typeface="David" panose="020E0502060401010101" pitchFamily="34" charset="-79"/>
                        </a:rPr>
                        <a:t>סימולציה מחשבה אסטרטגי מסכם (אודיסאה)</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חשיבה אסטרטגית</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עיונים בביטחון לאומי</a:t>
                      </a:r>
                    </a:p>
                    <a:p>
                      <a:pPr marL="171450" indent="-171450" rtl="1">
                        <a:lnSpc>
                          <a:spcPct val="150000"/>
                        </a:lnSpc>
                        <a:buFont typeface="Arial" panose="020B0604020202020204" pitchFamily="34" charset="0"/>
                        <a:buChar char="•"/>
                      </a:pPr>
                      <a:r>
                        <a:rPr lang="he-IL" sz="1200" b="1" i="0" dirty="0">
                          <a:latin typeface="David" panose="020E0502060401010101" pitchFamily="34" charset="-79"/>
                          <a:cs typeface="David" panose="020E0502060401010101" pitchFamily="34" charset="-79"/>
                        </a:rPr>
                        <a:t>סיורי חו"ל </a:t>
                      </a:r>
                      <a:r>
                        <a:rPr lang="he-IL" sz="1200" b="0" i="0" dirty="0">
                          <a:latin typeface="David" panose="020E0502060401010101" pitchFamily="34" charset="-79"/>
                          <a:cs typeface="David" panose="020E0502060401010101" pitchFamily="34" charset="-79"/>
                        </a:rPr>
                        <a:t>(לא נ"ז בהתחלה)</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תשתית הערכית של </a:t>
                      </a:r>
                      <a:r>
                        <a:rPr lang="he-IL" sz="1200" b="0" i="0" dirty="0" err="1">
                          <a:latin typeface="David" panose="020E0502060401010101" pitchFamily="34" charset="-79"/>
                          <a:cs typeface="David" panose="020E0502060401010101" pitchFamily="34" charset="-79"/>
                        </a:rPr>
                        <a:t>הבטל"ם</a:t>
                      </a:r>
                      <a:endParaRPr lang="he-IL" sz="1200" b="0" i="0" dirty="0">
                        <a:latin typeface="David" panose="020E0502060401010101" pitchFamily="34" charset="-79"/>
                        <a:cs typeface="David" panose="020E0502060401010101" pitchFamily="34" charset="-79"/>
                      </a:endParaRP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1" i="0" dirty="0" err="1">
                          <a:latin typeface="David" panose="020E0502060401010101" pitchFamily="34" charset="-79"/>
                          <a:cs typeface="David" panose="020E0502060401010101" pitchFamily="34" charset="-79"/>
                        </a:rPr>
                        <a:t>גיאופוליטקה</a:t>
                      </a:r>
                      <a:r>
                        <a:rPr lang="he-IL" sz="1200" b="1" i="0" dirty="0">
                          <a:latin typeface="David" panose="020E0502060401010101" pitchFamily="34" charset="-79"/>
                          <a:cs typeface="David" panose="020E0502060401010101" pitchFamily="34" charset="-79"/>
                        </a:rPr>
                        <a:t> ואסטרטגיה</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זירת  התודעה</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שיטות מחקר וכתיבה מדעית</a:t>
                      </a:r>
                    </a:p>
                    <a:p>
                      <a:pPr marL="171450" indent="-171450" rtl="1">
                        <a:lnSpc>
                          <a:spcPct val="150000"/>
                        </a:lnSpc>
                        <a:buFont typeface="Arial" panose="020B0604020202020204" pitchFamily="34" charset="0"/>
                        <a:buChar char="•"/>
                      </a:pPr>
                      <a:r>
                        <a:rPr lang="he-IL" sz="1200" b="1" i="0" dirty="0">
                          <a:latin typeface="David" panose="020E0502060401010101" pitchFamily="34" charset="-79"/>
                          <a:cs typeface="David" panose="020E0502060401010101" pitchFamily="34" charset="-79"/>
                        </a:rPr>
                        <a:t>דוקטרינת הביטחון של ישראל</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ישראל 2048: סימולציה מודרכת של תכנון אסטרטגי</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פרספקטיבות על האחר</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המפעל הציוני א ו- ב</a:t>
                      </a:r>
                    </a:p>
                  </a:txBody>
                  <a:tcPr marL="0" marR="0" marT="36000" marB="36000"/>
                </a:tc>
                <a:tc>
                  <a:txBody>
                    <a:bodyPr/>
                    <a:lstStyle/>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צה"ל ומערכת הביטחון</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התשתית </a:t>
                      </a:r>
                      <a:r>
                        <a:rPr lang="he-IL" sz="1200" b="0" i="0" dirty="0" err="1">
                          <a:latin typeface="David" panose="020E0502060401010101" pitchFamily="34" charset="-79"/>
                          <a:cs typeface="David" panose="020E0502060401010101" pitchFamily="34" charset="-79"/>
                        </a:rPr>
                        <a:t>האסט</a:t>
                      </a:r>
                      <a:r>
                        <a:rPr lang="he-IL" sz="1200" b="0" i="0" dirty="0">
                          <a:latin typeface="David" panose="020E0502060401010101" pitchFamily="34" charset="-79"/>
                          <a:cs typeface="David" panose="020E0502060401010101" pitchFamily="34" charset="-79"/>
                        </a:rPr>
                        <a:t>' ומו"פ בטחוני</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דילמות בעבודת מע' אכיפת החוק בישראל</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טרור ולחימה בטרור</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מגמות תמורות במלחמה וביטוין בעידן המודרני</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מודיעין, הערכה והפתעה בעימותים מודרניים</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לימוד המודיעין</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אמנות המערכה ושינוי בתופעת מלחמה (מתיאוריה לפרקטיקה)</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המרחב </a:t>
                      </a:r>
                      <a:r>
                        <a:rPr lang="he-IL" sz="1200" b="0" i="0" dirty="0" err="1">
                          <a:latin typeface="David" panose="020E0502060401010101" pitchFamily="34" charset="-79"/>
                          <a:cs typeface="David" panose="020E0502060401010101" pitchFamily="34" charset="-79"/>
                        </a:rPr>
                        <a:t>הקיברנטי</a:t>
                      </a:r>
                      <a:r>
                        <a:rPr lang="he-IL" sz="1200" b="0" i="0" dirty="0">
                          <a:latin typeface="David" panose="020E0502060401010101" pitchFamily="34" charset="-79"/>
                          <a:cs typeface="David" panose="020E0502060401010101" pitchFamily="34" charset="-79"/>
                        </a:rPr>
                        <a:t> והסייבר</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המלחמה כתופעה רב-</a:t>
                      </a:r>
                      <a:r>
                        <a:rPr lang="he-IL" sz="1200" b="0" i="0" dirty="0" err="1">
                          <a:latin typeface="David" panose="020E0502060401010101" pitchFamily="34" charset="-79"/>
                          <a:cs typeface="David" panose="020E0502060401010101" pitchFamily="34" charset="-79"/>
                        </a:rPr>
                        <a:t>מימדית</a:t>
                      </a:r>
                      <a:r>
                        <a:rPr lang="he-IL" sz="1200" b="0" i="0" dirty="0">
                          <a:latin typeface="David" panose="020E0502060401010101" pitchFamily="34" charset="-79"/>
                          <a:cs typeface="David" panose="020E0502060401010101" pitchFamily="34" charset="-79"/>
                        </a:rPr>
                        <a:t> </a:t>
                      </a:r>
                      <a:r>
                        <a:rPr lang="he-IL" sz="1200" b="0" i="0" dirty="0" err="1">
                          <a:latin typeface="David" panose="020E0502060401010101" pitchFamily="34" charset="-79"/>
                          <a:cs typeface="David" panose="020E0502060401010101" pitchFamily="34" charset="-79"/>
                        </a:rPr>
                        <a:t>אסט</a:t>
                      </a:r>
                      <a:r>
                        <a:rPr lang="he-IL" sz="1200" b="0" i="0" dirty="0">
                          <a:latin typeface="David" panose="020E0502060401010101" pitchFamily="34" charset="-79"/>
                          <a:cs typeface="David" panose="020E0502060401010101" pitchFamily="34" charset="-79"/>
                        </a:rPr>
                        <a:t> בפתח המאה </a:t>
                      </a:r>
                      <a:r>
                        <a:rPr lang="he-IL" sz="1200" b="0" i="0" dirty="0" err="1">
                          <a:latin typeface="David" panose="020E0502060401010101" pitchFamily="34" charset="-79"/>
                          <a:cs typeface="David" panose="020E0502060401010101" pitchFamily="34" charset="-79"/>
                        </a:rPr>
                        <a:t>המאה</a:t>
                      </a:r>
                      <a:r>
                        <a:rPr lang="he-IL" sz="1200" b="0" i="0" dirty="0">
                          <a:latin typeface="David" panose="020E0502060401010101" pitchFamily="34" charset="-79"/>
                          <a:cs typeface="David" panose="020E0502060401010101" pitchFamily="34" charset="-79"/>
                        </a:rPr>
                        <a:t> ה-21</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מלחמת יום הכיפורים</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אתיקה צבאית</a:t>
                      </a:r>
                    </a:p>
                  </a:txBody>
                  <a:tcPr marL="0" marR="0" marT="36000" marB="36000"/>
                </a:tc>
                <a:tc>
                  <a:txBody>
                    <a:bodyPr/>
                    <a:lstStyle/>
                    <a:p>
                      <a:pPr marL="171450" indent="-171450" rtl="1">
                        <a:lnSpc>
                          <a:spcPct val="150000"/>
                        </a:lnSpc>
                        <a:buFont typeface="Arial" panose="020B0604020202020204" pitchFamily="34" charset="0"/>
                        <a:buChar char="•"/>
                      </a:pPr>
                      <a:r>
                        <a:rPr lang="he-IL" sz="1200" b="1" i="0" dirty="0">
                          <a:latin typeface="David" panose="020E0502060401010101" pitchFamily="34" charset="-79"/>
                          <a:cs typeface="David" panose="020E0502060401010101" pitchFamily="34" charset="-79"/>
                        </a:rPr>
                        <a:t>סימולציה מדינית </a:t>
                      </a:r>
                      <a:r>
                        <a:rPr lang="he-IL" sz="1200" b="0" i="0" dirty="0">
                          <a:latin typeface="David" panose="020E0502060401010101" pitchFamily="34" charset="-79"/>
                          <a:cs typeface="David" panose="020E0502060401010101" pitchFamily="34" charset="-79"/>
                        </a:rPr>
                        <a:t>(עם מדיניות חוץ, דיפלומטיה ויחב"ל)</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1" i="0" dirty="0">
                          <a:latin typeface="David" panose="020E0502060401010101" pitchFamily="34" charset="-79"/>
                          <a:cs typeface="David" panose="020E0502060401010101" pitchFamily="34" charset="-79"/>
                        </a:rPr>
                        <a:t>גישות ואסכולות במדע מדינה </a:t>
                      </a:r>
                      <a:r>
                        <a:rPr lang="he-IL" sz="1200" b="0" i="0" dirty="0">
                          <a:latin typeface="David" panose="020E0502060401010101" pitchFamily="34" charset="-79"/>
                          <a:cs typeface="David" panose="020E0502060401010101" pitchFamily="34" charset="-79"/>
                        </a:rPr>
                        <a:t>(לעיתים באשכול אינטגרטיבי)</a:t>
                      </a:r>
                    </a:p>
                    <a:p>
                      <a:pPr marL="171450" indent="-171450" rtl="1">
                        <a:lnSpc>
                          <a:spcPct val="150000"/>
                        </a:lnSpc>
                        <a:buFont typeface="Arial" panose="020B0604020202020204" pitchFamily="34" charset="0"/>
                        <a:buChar char="•"/>
                      </a:pPr>
                      <a:r>
                        <a:rPr lang="he-IL" sz="1200" b="1" i="0" dirty="0">
                          <a:latin typeface="David" panose="020E0502060401010101" pitchFamily="34" charset="-79"/>
                          <a:cs typeface="David" panose="020E0502060401010101" pitchFamily="34" charset="-79"/>
                        </a:rPr>
                        <a:t>ישראל במזרח התיכון א', ב'</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ישראל במערכת הבינלאומית</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תיאוריות ביחסים בינלאומיים</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בטל"ם בישראל- ממד גלובאלי</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בטל"ם בישראל- ממד אזורי</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בטל"ם במדינה המודרנית</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סוגיות</a:t>
                      </a:r>
                      <a:r>
                        <a:rPr lang="en-US" sz="1200" b="0" i="0" dirty="0">
                          <a:latin typeface="David" panose="020E0502060401010101" pitchFamily="34" charset="-79"/>
                          <a:cs typeface="David" panose="020E0502060401010101" pitchFamily="34" charset="-79"/>
                        </a:rPr>
                        <a:t>/</a:t>
                      </a:r>
                      <a:r>
                        <a:rPr lang="he-IL" sz="1200" b="0" i="0" dirty="0">
                          <a:latin typeface="David" panose="020E0502060401010101" pitchFamily="34" charset="-79"/>
                          <a:cs typeface="David" panose="020E0502060401010101" pitchFamily="34" charset="-79"/>
                        </a:rPr>
                        <a:t>אתגרים עכשוויים בפוליטיקה עולמית (בחירה)</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1" i="0" dirty="0">
                          <a:latin typeface="David" panose="020E0502060401010101" pitchFamily="34" charset="-79"/>
                          <a:cs typeface="David" panose="020E0502060401010101" pitchFamily="34" charset="-79"/>
                        </a:rPr>
                        <a:t>תקשורת </a:t>
                      </a:r>
                      <a:r>
                        <a:rPr lang="he-IL" sz="1200" b="1" i="0" dirty="0" err="1">
                          <a:latin typeface="David" panose="020E0502060401010101" pitchFamily="34" charset="-79"/>
                          <a:cs typeface="David" panose="020E0502060401010101" pitchFamily="34" charset="-79"/>
                        </a:rPr>
                        <a:t>ובטל"ם</a:t>
                      </a:r>
                      <a:endParaRPr lang="he-IL" sz="1200" b="1" i="0" dirty="0">
                        <a:latin typeface="David" panose="020E0502060401010101" pitchFamily="34" charset="-79"/>
                        <a:cs typeface="David" panose="020E0502060401010101" pitchFamily="34" charset="-79"/>
                      </a:endParaRP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ממשל ופוליטיקה בישראל בסוגיות ביטחון (סמינר  בחירה)</a:t>
                      </a:r>
                    </a:p>
                  </a:txBody>
                  <a:tcPr marL="0" marR="0" marT="36000" marB="36000"/>
                </a:tc>
                <a:tc>
                  <a:txBody>
                    <a:bodyPr/>
                    <a:lstStyle/>
                    <a:p>
                      <a:pPr marL="171450" indent="-171450" rtl="1">
                        <a:lnSpc>
                          <a:spcPct val="150000"/>
                        </a:lnSpc>
                        <a:buFont typeface="Arial" panose="020B0604020202020204" pitchFamily="34" charset="0"/>
                        <a:buChar char="•"/>
                      </a:pPr>
                      <a:r>
                        <a:rPr lang="he-IL" sz="1200" b="1" i="0" dirty="0">
                          <a:latin typeface="David" panose="020E0502060401010101" pitchFamily="34" charset="-79"/>
                          <a:cs typeface="David" panose="020E0502060401010101" pitchFamily="34" charset="-79"/>
                        </a:rPr>
                        <a:t>החברה הישראלית (ל)</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החברה והמשטר בישראל</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סימולציה חב' (במעגל נחוקה) כולל את </a:t>
                      </a:r>
                      <a:r>
                        <a:rPr lang="he-IL" sz="1200" b="1" i="0" dirty="0">
                          <a:latin typeface="David" panose="020E0502060401010101" pitchFamily="34" charset="-79"/>
                          <a:cs typeface="David" panose="020E0502060401010101" pitchFamily="34" charset="-79"/>
                        </a:rPr>
                        <a:t>קורס משפט חוקתי</a:t>
                      </a:r>
                    </a:p>
                    <a:p>
                      <a:pPr marL="171450" indent="-171450" rtl="1">
                        <a:lnSpc>
                          <a:spcPct val="150000"/>
                        </a:lnSpc>
                        <a:buFont typeface="Arial" panose="020B0604020202020204" pitchFamily="34" charset="0"/>
                        <a:buChar char="•"/>
                      </a:pPr>
                      <a:r>
                        <a:rPr lang="he-IL" sz="1200" b="1" i="0" dirty="0">
                          <a:latin typeface="David" panose="020E0502060401010101" pitchFamily="34" charset="-79"/>
                          <a:cs typeface="David" panose="020E0502060401010101" pitchFamily="34" charset="-79"/>
                        </a:rPr>
                        <a:t>שחיתות שלטונית (בחירה)</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זהות ציונית יהודית וחוסן לאומי</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תרגיל מחשבה חברתי</a:t>
                      </a:r>
                    </a:p>
                  </a:txBody>
                  <a:tcPr marL="0" marR="0" marT="36000" marB="36000"/>
                </a:tc>
                <a:tc>
                  <a:txBody>
                    <a:bodyPr/>
                    <a:lstStyle/>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מיקרו כלכלה א' ו- ב'</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סוגיות בכלכלת ישראל ומו"פ</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כלכלה וביטחון לאומי בישראל</a:t>
                      </a:r>
                    </a:p>
                    <a:p>
                      <a:pPr marL="171450" indent="-171450" rtl="1">
                        <a:lnSpc>
                          <a:spcPct val="150000"/>
                        </a:lnSpc>
                        <a:buFont typeface="Arial" panose="020B0604020202020204" pitchFamily="34" charset="0"/>
                        <a:buChar char="•"/>
                      </a:pPr>
                      <a:r>
                        <a:rPr lang="he-IL" sz="1200" b="1" i="0" dirty="0">
                          <a:latin typeface="David" panose="020E0502060401010101" pitchFamily="34" charset="-79"/>
                          <a:cs typeface="David" panose="020E0502060401010101" pitchFamily="34" charset="-79"/>
                        </a:rPr>
                        <a:t>כלכלה לאומית וגלובאלית</a:t>
                      </a:r>
                    </a:p>
                    <a:p>
                      <a:pPr marL="171450" indent="-171450" rtl="1">
                        <a:lnSpc>
                          <a:spcPct val="150000"/>
                        </a:lnSpc>
                        <a:buFont typeface="Arial" panose="020B0604020202020204" pitchFamily="34" charset="0"/>
                        <a:buChar char="•"/>
                      </a:pPr>
                      <a:r>
                        <a:rPr lang="he-IL" sz="1200" b="1" i="0" dirty="0">
                          <a:latin typeface="David" panose="020E0502060401010101" pitchFamily="34" charset="-79"/>
                          <a:cs typeface="David" panose="020E0502060401010101" pitchFamily="34" charset="-79"/>
                        </a:rPr>
                        <a:t>מימון טרור</a:t>
                      </a:r>
                    </a:p>
                  </a:txBody>
                  <a:tcPr marL="0" marR="0" marT="36000" marB="36000"/>
                </a:tc>
                <a:tc>
                  <a:txBody>
                    <a:bodyPr/>
                    <a:lstStyle/>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מנהיגות</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מנהיג והנהגה במדינת ישראל</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מדיניות ציבורית- יציבות ושינוי</a:t>
                      </a:r>
                    </a:p>
                    <a:p>
                      <a:pPr marL="171450" indent="-171450" rtl="1">
                        <a:lnSpc>
                          <a:spcPct val="150000"/>
                        </a:lnSpc>
                        <a:buFont typeface="Arial" panose="020B0604020202020204" pitchFamily="34" charset="0"/>
                        <a:buChar char="•"/>
                      </a:pPr>
                      <a:r>
                        <a:rPr lang="he-IL" sz="1200" b="0" i="0" dirty="0">
                          <a:latin typeface="David" panose="020E0502060401010101" pitchFamily="34" charset="-79"/>
                          <a:cs typeface="David" panose="020E0502060401010101" pitchFamily="34" charset="-79"/>
                        </a:rPr>
                        <a:t>מנהיגות מובילה שינוי</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ניהול שינוי בארגונים מורכבים</a:t>
                      </a:r>
                      <a:endParaRPr lang="he-IL" sz="1200" b="1" i="0" dirty="0">
                        <a:latin typeface="David" panose="020E0502060401010101" pitchFamily="34" charset="-79"/>
                        <a:cs typeface="David" panose="020E0502060401010101" pitchFamily="34" charset="-79"/>
                      </a:endParaRPr>
                    </a:p>
                    <a:p>
                      <a:pPr marL="171450" indent="-171450" rtl="1">
                        <a:lnSpc>
                          <a:spcPct val="150000"/>
                        </a:lnSpc>
                        <a:buFont typeface="Arial" panose="020B0604020202020204" pitchFamily="34" charset="0"/>
                        <a:buChar char="•"/>
                      </a:pPr>
                      <a:r>
                        <a:rPr lang="he-IL" sz="1200" b="1" i="0" dirty="0">
                          <a:latin typeface="David" panose="020E0502060401010101" pitchFamily="34" charset="-79"/>
                          <a:cs typeface="David" panose="020E0502060401010101" pitchFamily="34" charset="-79"/>
                        </a:rPr>
                        <a:t>אשכול מובילות (אוסף)- </a:t>
                      </a:r>
                      <a:r>
                        <a:rPr lang="he-IL" sz="1200" b="0" i="0" dirty="0" err="1">
                          <a:latin typeface="David" panose="020E0502060401010101" pitchFamily="34" charset="-79"/>
                          <a:cs typeface="David" panose="020E0502060401010101" pitchFamily="34" charset="-79"/>
                        </a:rPr>
                        <a:t>אדיג"ס</a:t>
                      </a:r>
                      <a:r>
                        <a:rPr lang="he-IL" sz="1200" b="0" i="0" dirty="0">
                          <a:latin typeface="David" panose="020E0502060401010101" pitchFamily="34" charset="-79"/>
                          <a:cs typeface="David" panose="020E0502060401010101" pitchFamily="34" charset="-79"/>
                        </a:rPr>
                        <a:t> בתוכו</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מנהל ציבורי</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חשיבה המערכתית </a:t>
                      </a:r>
                      <a:r>
                        <a:rPr lang="he-IL" sz="1200" b="0" i="0" dirty="0" err="1">
                          <a:latin typeface="David" panose="020E0502060401010101" pitchFamily="34" charset="-79"/>
                          <a:cs typeface="David" panose="020E0502060401010101" pitchFamily="34" charset="-79"/>
                        </a:rPr>
                        <a:t>והשילוביות</a:t>
                      </a:r>
                      <a:r>
                        <a:rPr lang="he-IL" sz="1200" b="0" i="0" dirty="0">
                          <a:latin typeface="David" panose="020E0502060401010101" pitchFamily="34" charset="-79"/>
                          <a:cs typeface="David" panose="020E0502060401010101" pitchFamily="34" charset="-79"/>
                        </a:rPr>
                        <a:t> </a:t>
                      </a:r>
                      <a:r>
                        <a:rPr lang="he-IL" sz="1200" b="0" i="0" dirty="0" err="1">
                          <a:latin typeface="David" panose="020E0502060401010101" pitchFamily="34" charset="-79"/>
                          <a:cs typeface="David" panose="020E0502060401010101" pitchFamily="34" charset="-79"/>
                        </a:rPr>
                        <a:t>בבטל"ם</a:t>
                      </a:r>
                      <a:r>
                        <a:rPr lang="he-IL" sz="1200" b="0" i="0" dirty="0">
                          <a:latin typeface="David" panose="020E0502060401010101" pitchFamily="34" charset="-79"/>
                          <a:cs typeface="David" panose="020E0502060401010101" pitchFamily="34" charset="-79"/>
                        </a:rPr>
                        <a:t>- מתיאוריה פרקטיקה</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מערכות מורכבות</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lang="he-IL" sz="1200" b="0" i="0" dirty="0">
                          <a:latin typeface="David" panose="020E0502060401010101" pitchFamily="34" charset="-79"/>
                          <a:cs typeface="David" panose="020E0502060401010101" pitchFamily="34" charset="-79"/>
                        </a:rPr>
                        <a:t>כאוס, מע' מורכבות ורשתות- סביבה ניהולית חדשה</a:t>
                      </a:r>
                    </a:p>
                  </a:txBody>
                  <a:tcPr marL="0" marR="0" marT="36000" marB="36000"/>
                </a:tc>
                <a:extLst>
                  <a:ext uri="{0D108BD9-81ED-4DB2-BD59-A6C34878D82A}">
                    <a16:rowId xmlns:a16="http://schemas.microsoft.com/office/drawing/2014/main" val="1048244844"/>
                  </a:ext>
                </a:extLst>
              </a:tr>
            </a:tbl>
          </a:graphicData>
        </a:graphic>
      </p:graphicFrame>
    </p:spTree>
    <p:extLst>
      <p:ext uri="{BB962C8B-B14F-4D97-AF65-F5344CB8AC3E}">
        <p14:creationId xmlns:p14="http://schemas.microsoft.com/office/powerpoint/2010/main" val="3575653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השתנות תוכנית מב"ל לאורך השנים</a:t>
            </a:r>
          </a:p>
        </p:txBody>
      </p:sp>
      <p:sp>
        <p:nvSpPr>
          <p:cNvPr id="3" name="מציין מיקום תוכן 2"/>
          <p:cNvSpPr>
            <a:spLocks noGrp="1"/>
          </p:cNvSpPr>
          <p:nvPr>
            <p:ph idx="4294967295"/>
          </p:nvPr>
        </p:nvSpPr>
        <p:spPr>
          <a:xfrm>
            <a:off x="2723536" y="1279806"/>
            <a:ext cx="8914496" cy="5504452"/>
          </a:xfrm>
        </p:spPr>
        <p:txBody>
          <a:bodyPr>
            <a:noAutofit/>
          </a:bodyPr>
          <a:lstStyle/>
          <a:p>
            <a:pPr marL="0" indent="0">
              <a:lnSpc>
                <a:spcPct val="150000"/>
              </a:lnSpc>
              <a:buClr>
                <a:schemeClr val="accent1"/>
              </a:buClr>
              <a:buNone/>
            </a:pPr>
            <a:r>
              <a:rPr lang="he-IL" sz="2000" b="1" dirty="0">
                <a:solidFill>
                  <a:schemeClr val="accent1">
                    <a:lumMod val="75000"/>
                  </a:schemeClr>
                </a:solidFill>
                <a:latin typeface="David" panose="020E0502060401010101" pitchFamily="34" charset="-79"/>
                <a:cs typeface="David" panose="020E0502060401010101" pitchFamily="34" charset="-79"/>
              </a:rPr>
              <a:t>קורסים אלמותיים:</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בטל"ם בישראל- </a:t>
            </a:r>
            <a:r>
              <a:rPr lang="he-IL" sz="1600" dirty="0">
                <a:solidFill>
                  <a:schemeClr val="accent1">
                    <a:lumMod val="75000"/>
                  </a:schemeClr>
                </a:solidFill>
                <a:latin typeface="David" panose="020E0502060401010101" pitchFamily="34" charset="-79"/>
                <a:cs typeface="David" panose="020E0502060401010101" pitchFamily="34" charset="-79"/>
              </a:rPr>
              <a:t>גבי בן-דור</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גישות ואסכולות.-</a:t>
            </a:r>
            <a:r>
              <a:rPr lang="he-IL" sz="1600" dirty="0">
                <a:solidFill>
                  <a:schemeClr val="accent1">
                    <a:lumMod val="75000"/>
                  </a:schemeClr>
                </a:solidFill>
                <a:latin typeface="David" panose="020E0502060401010101" pitchFamily="34" charset="-79"/>
                <a:cs typeface="David" panose="020E0502060401010101" pitchFamily="34" charset="-79"/>
              </a:rPr>
              <a:t> גבי בן-דור</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סיורי בטל"ם בארץ- </a:t>
            </a:r>
            <a:r>
              <a:rPr lang="he-IL" sz="1600" dirty="0">
                <a:solidFill>
                  <a:schemeClr val="accent1">
                    <a:lumMod val="75000"/>
                  </a:schemeClr>
                </a:solidFill>
                <a:latin typeface="David" panose="020E0502060401010101" pitchFamily="34" charset="-79"/>
                <a:cs typeface="David" panose="020E0502060401010101" pitchFamily="34" charset="-79"/>
              </a:rPr>
              <a:t>יוסי בן-ארצי</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כלכלת ישראל- </a:t>
            </a:r>
            <a:r>
              <a:rPr lang="he-IL" sz="1600" dirty="0">
                <a:solidFill>
                  <a:schemeClr val="accent1">
                    <a:lumMod val="75000"/>
                  </a:schemeClr>
                </a:solidFill>
                <a:latin typeface="David" panose="020E0502060401010101" pitchFamily="34" charset="-79"/>
                <a:cs typeface="David" panose="020E0502060401010101" pitchFamily="34" charset="-79"/>
              </a:rPr>
              <a:t>דוד ברודט</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משפט חוקתי- </a:t>
            </a:r>
            <a:r>
              <a:rPr lang="he-IL" sz="1600" dirty="0">
                <a:solidFill>
                  <a:schemeClr val="accent1">
                    <a:lumMod val="75000"/>
                  </a:schemeClr>
                </a:solidFill>
                <a:latin typeface="David" panose="020E0502060401010101" pitchFamily="34" charset="-79"/>
                <a:cs typeface="David" panose="020E0502060401010101" pitchFamily="34" charset="-79"/>
              </a:rPr>
              <a:t>סוזי נבות</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שלושת הסמינרים</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מדיניות חוץ וסימולציה- </a:t>
            </a:r>
            <a:r>
              <a:rPr lang="he-IL" sz="1600" dirty="0">
                <a:solidFill>
                  <a:schemeClr val="accent1">
                    <a:lumMod val="75000"/>
                  </a:schemeClr>
                </a:solidFill>
                <a:latin typeface="David" panose="020E0502060401010101" pitchFamily="34" charset="-79"/>
                <a:cs typeface="David" panose="020E0502060401010101" pitchFamily="34" charset="-79"/>
              </a:rPr>
              <a:t>גבי בן-דור</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חברה ישראלית- </a:t>
            </a:r>
            <a:r>
              <a:rPr lang="he-IL" sz="1600" dirty="0">
                <a:solidFill>
                  <a:schemeClr val="accent1">
                    <a:lumMod val="75000"/>
                  </a:schemeClr>
                </a:solidFill>
                <a:latin typeface="David" panose="020E0502060401010101" pitchFamily="34" charset="-79"/>
                <a:cs typeface="David" panose="020E0502060401010101" pitchFamily="34" charset="-79"/>
              </a:rPr>
              <a:t>החליף מרצים</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קורס סיור ארה"ב </a:t>
            </a:r>
            <a:r>
              <a:rPr lang="he-IL" sz="1600" dirty="0">
                <a:solidFill>
                  <a:schemeClr val="accent1">
                    <a:lumMod val="75000"/>
                  </a:schemeClr>
                </a:solidFill>
                <a:latin typeface="David" panose="020E0502060401010101" pitchFamily="34" charset="-79"/>
                <a:cs typeface="David" panose="020E0502060401010101" pitchFamily="34" charset="-79"/>
              </a:rPr>
              <a:t>(</a:t>
            </a:r>
            <a:r>
              <a:rPr lang="he-IL" sz="1600" dirty="0" err="1">
                <a:solidFill>
                  <a:schemeClr val="accent1">
                    <a:lumMod val="75000"/>
                  </a:schemeClr>
                </a:solidFill>
                <a:latin typeface="David" panose="020E0502060401010101" pitchFamily="34" charset="-79"/>
                <a:cs typeface="David" panose="020E0502060401010101" pitchFamily="34" charset="-79"/>
              </a:rPr>
              <a:t>אוקדם</a:t>
            </a:r>
            <a:r>
              <a:rPr lang="he-IL" sz="1600" dirty="0">
                <a:solidFill>
                  <a:schemeClr val="accent1">
                    <a:lumMod val="75000"/>
                  </a:schemeClr>
                </a:solidFill>
                <a:latin typeface="David" panose="020E0502060401010101" pitchFamily="34" charset="-79"/>
                <a:cs typeface="David" panose="020E0502060401010101" pitchFamily="34" charset="-79"/>
              </a:rPr>
              <a:t> במחזור- מ')</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החלפת שמות- אומנות המערכה </a:t>
            </a:r>
            <a:r>
              <a:rPr lang="he-IL" sz="1600" dirty="0">
                <a:solidFill>
                  <a:schemeClr val="accent1">
                    <a:lumMod val="75000"/>
                  </a:schemeClr>
                </a:solidFill>
                <a:latin typeface="David" panose="020E0502060401010101" pitchFamily="34" charset="-79"/>
                <a:cs typeface="David" panose="020E0502060401010101" pitchFamily="34" charset="-79"/>
              </a:rPr>
              <a:t>(מ. דדו, 2 נ"ז)+</a:t>
            </a:r>
            <a:r>
              <a:rPr lang="en-US" sz="1600" dirty="0">
                <a:solidFill>
                  <a:schemeClr val="accent1">
                    <a:lumMod val="75000"/>
                  </a:schemeClr>
                </a:solidFill>
                <a:latin typeface="David" panose="020E0502060401010101" pitchFamily="34" charset="-79"/>
                <a:cs typeface="David" panose="020E0502060401010101" pitchFamily="34" charset="-79"/>
              </a:rPr>
              <a:t> </a:t>
            </a:r>
            <a:r>
              <a:rPr lang="he-IL" sz="1600" dirty="0">
                <a:solidFill>
                  <a:schemeClr val="accent1">
                    <a:lumMod val="75000"/>
                  </a:schemeClr>
                </a:solidFill>
                <a:latin typeface="David" panose="020E0502060401010101" pitchFamily="34" charset="-79"/>
                <a:cs typeface="David" panose="020E0502060401010101" pitchFamily="34" charset="-79"/>
              </a:rPr>
              <a:t> </a:t>
            </a:r>
            <a:r>
              <a:rPr lang="he-IL" sz="1600" b="1" dirty="0">
                <a:solidFill>
                  <a:schemeClr val="accent1">
                    <a:lumMod val="75000"/>
                  </a:schemeClr>
                </a:solidFill>
                <a:latin typeface="David" panose="020E0502060401010101" pitchFamily="34" charset="-79"/>
                <a:cs typeface="David" panose="020E0502060401010101" pitchFamily="34" charset="-79"/>
              </a:rPr>
              <a:t>מערכות מורכבות </a:t>
            </a:r>
            <a:r>
              <a:rPr lang="he-IL" sz="1600" dirty="0">
                <a:solidFill>
                  <a:schemeClr val="accent1">
                    <a:lumMod val="75000"/>
                  </a:schemeClr>
                </a:solidFill>
                <a:latin typeface="David" panose="020E0502060401010101" pitchFamily="34" charset="-79"/>
                <a:cs typeface="David" panose="020E0502060401010101" pitchFamily="34" charset="-79"/>
              </a:rPr>
              <a:t>(פיני יחזקאל, 2 נ"ז)</a:t>
            </a:r>
          </a:p>
          <a:p>
            <a:pPr>
              <a:lnSpc>
                <a:spcPct val="150000"/>
              </a:lnSpc>
              <a:buClr>
                <a:schemeClr val="accent1"/>
              </a:buClr>
            </a:pPr>
            <a:endParaRPr lang="he-IL" sz="1600"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
        <p:nvSpPr>
          <p:cNvPr id="4" name="מציין מיקום תוכן 2"/>
          <p:cNvSpPr txBox="1">
            <a:spLocks/>
          </p:cNvSpPr>
          <p:nvPr/>
        </p:nvSpPr>
        <p:spPr>
          <a:xfrm>
            <a:off x="88489" y="1279806"/>
            <a:ext cx="6337739" cy="4755936"/>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Font typeface="Arial" panose="020B0604020202020204" pitchFamily="34" charset="0"/>
              <a:buNone/>
            </a:pPr>
            <a:r>
              <a:rPr lang="he-IL" sz="2000" b="1" dirty="0">
                <a:solidFill>
                  <a:schemeClr val="accent1">
                    <a:lumMod val="75000"/>
                  </a:schemeClr>
                </a:solidFill>
                <a:latin typeface="David" panose="020E0502060401010101" pitchFamily="34" charset="-79"/>
                <a:cs typeface="David" panose="020E0502060401010101" pitchFamily="34" charset="-79"/>
              </a:rPr>
              <a:t>קורסים אקדמיים שנכחדו:</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מזרח תיכון וגאופוליטיקה </a:t>
            </a:r>
            <a:r>
              <a:rPr lang="he-IL" sz="1600" dirty="0">
                <a:solidFill>
                  <a:schemeClr val="accent1">
                    <a:lumMod val="75000"/>
                  </a:schemeClr>
                </a:solidFill>
                <a:latin typeface="David" panose="020E0502060401010101" pitchFamily="34" charset="-79"/>
                <a:cs typeface="David" panose="020E0502060401010101" pitchFamily="34" charset="-79"/>
              </a:rPr>
              <a:t>(ירידת ארנון סופר מהבמה, 3 נ"ז)</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אשכול מנהיגות והובלת תהליכי שינוי </a:t>
            </a:r>
            <a:r>
              <a:rPr lang="he-IL" sz="1600" dirty="0">
                <a:solidFill>
                  <a:schemeClr val="accent1">
                    <a:lumMod val="75000"/>
                  </a:schemeClr>
                </a:solidFill>
                <a:latin typeface="David" panose="020E0502060401010101" pitchFamily="34" charset="-79"/>
                <a:cs typeface="David" panose="020E0502060401010101" pitchFamily="34" charset="-79"/>
              </a:rPr>
              <a:t>(פרופ' אורלי יחזקאל, 3 נ"ז, </a:t>
            </a:r>
            <a:r>
              <a:rPr lang="he-IL" sz="1600" dirty="0" err="1">
                <a:solidFill>
                  <a:schemeClr val="accent1">
                    <a:lumMod val="75000"/>
                  </a:schemeClr>
                </a:solidFill>
                <a:latin typeface="David" panose="020E0502060401010101" pitchFamily="34" charset="-79"/>
                <a:cs typeface="David" panose="020E0502060401010101" pitchFamily="34" charset="-79"/>
              </a:rPr>
              <a:t>אדיג'ס</a:t>
            </a:r>
            <a:r>
              <a:rPr lang="he-IL" sz="1600" dirty="0">
                <a:solidFill>
                  <a:schemeClr val="accent1">
                    <a:lumMod val="75000"/>
                  </a:schemeClr>
                </a:solidFill>
                <a:latin typeface="David" panose="020E0502060401010101" pitchFamily="34" charset="-79"/>
                <a:cs typeface="David" panose="020E0502060401010101" pitchFamily="34" charset="-79"/>
              </a:rPr>
              <a:t>, 4 נ"ז)</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מודיעין לקברניטים </a:t>
            </a:r>
            <a:r>
              <a:rPr lang="he-IL" sz="1600" dirty="0">
                <a:solidFill>
                  <a:schemeClr val="accent1">
                    <a:lumMod val="75000"/>
                  </a:schemeClr>
                </a:solidFill>
                <a:latin typeface="David" panose="020E0502060401010101" pitchFamily="34" charset="-79"/>
                <a:cs typeface="David" panose="020E0502060401010101" pitchFamily="34" charset="-79"/>
              </a:rPr>
              <a:t>(אמנון </a:t>
            </a:r>
            <a:r>
              <a:rPr lang="he-IL" sz="1600" dirty="0" err="1">
                <a:solidFill>
                  <a:schemeClr val="accent1">
                    <a:lumMod val="75000"/>
                  </a:schemeClr>
                </a:solidFill>
                <a:latin typeface="David" panose="020E0502060401010101" pitchFamily="34" charset="-79"/>
                <a:cs typeface="David" panose="020E0502060401010101" pitchFamily="34" charset="-79"/>
              </a:rPr>
              <a:t>סופרין</a:t>
            </a:r>
            <a:r>
              <a:rPr lang="he-IL" sz="1600" dirty="0">
                <a:solidFill>
                  <a:schemeClr val="accent1">
                    <a:lumMod val="75000"/>
                  </a:schemeClr>
                </a:solidFill>
                <a:latin typeface="David" panose="020E0502060401010101" pitchFamily="34" charset="-79"/>
                <a:cs typeface="David" panose="020E0502060401010101" pitchFamily="34" charset="-79"/>
              </a:rPr>
              <a:t>, 2 נ"ז)</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ממד הסייבר</a:t>
            </a:r>
            <a:r>
              <a:rPr lang="en-US" sz="1600" b="1" dirty="0">
                <a:solidFill>
                  <a:schemeClr val="accent1">
                    <a:lumMod val="75000"/>
                  </a:schemeClr>
                </a:solidFill>
                <a:latin typeface="David" panose="020E0502060401010101" pitchFamily="34" charset="-79"/>
                <a:cs typeface="David" panose="020E0502060401010101" pitchFamily="34" charset="-79"/>
              </a:rPr>
              <a:t>/</a:t>
            </a:r>
            <a:r>
              <a:rPr lang="he-IL" sz="1600" b="1" dirty="0">
                <a:solidFill>
                  <a:schemeClr val="accent1">
                    <a:lumMod val="75000"/>
                  </a:schemeClr>
                </a:solidFill>
                <a:latin typeface="David" panose="020E0502060401010101" pitchFamily="34" charset="-79"/>
                <a:cs typeface="David" panose="020E0502060401010101" pitchFamily="34" charset="-79"/>
              </a:rPr>
              <a:t> המרחב </a:t>
            </a:r>
            <a:r>
              <a:rPr lang="he-IL" sz="1600" b="1" dirty="0" err="1">
                <a:solidFill>
                  <a:schemeClr val="accent1">
                    <a:lumMod val="75000"/>
                  </a:schemeClr>
                </a:solidFill>
                <a:latin typeface="David" panose="020E0502060401010101" pitchFamily="34" charset="-79"/>
                <a:cs typeface="David" panose="020E0502060401010101" pitchFamily="34" charset="-79"/>
              </a:rPr>
              <a:t>הקיברנטי</a:t>
            </a:r>
            <a:r>
              <a:rPr lang="he-IL" sz="1600" b="1" dirty="0">
                <a:solidFill>
                  <a:schemeClr val="accent1">
                    <a:lumMod val="75000"/>
                  </a:schemeClr>
                </a:solidFill>
                <a:latin typeface="David" panose="020E0502060401010101" pitchFamily="34" charset="-79"/>
                <a:cs typeface="David" panose="020E0502060401010101" pitchFamily="34" charset="-79"/>
              </a:rPr>
              <a:t> </a:t>
            </a:r>
            <a:r>
              <a:rPr lang="he-IL" sz="1600" dirty="0">
                <a:solidFill>
                  <a:schemeClr val="accent1">
                    <a:lumMod val="75000"/>
                  </a:schemeClr>
                </a:solidFill>
                <a:latin typeface="David" panose="020E0502060401010101" pitchFamily="34" charset="-79"/>
                <a:cs typeface="David" panose="020E0502060401010101" pitchFamily="34" charset="-79"/>
              </a:rPr>
              <a:t>(עמוס גרנית, 4 נ"ז)</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תקשורת </a:t>
            </a:r>
            <a:r>
              <a:rPr lang="he-IL" sz="1600" dirty="0">
                <a:solidFill>
                  <a:schemeClr val="accent1">
                    <a:lumMod val="75000"/>
                  </a:schemeClr>
                </a:solidFill>
                <a:latin typeface="David" panose="020E0502060401010101" pitchFamily="34" charset="-79"/>
                <a:cs typeface="David" panose="020E0502060401010101" pitchFamily="34" charset="-79"/>
              </a:rPr>
              <a:t>(גבי </a:t>
            </a:r>
            <a:r>
              <a:rPr lang="he-IL" sz="1600" dirty="0" err="1">
                <a:solidFill>
                  <a:schemeClr val="accent1">
                    <a:lumMod val="75000"/>
                  </a:schemeClr>
                </a:solidFill>
                <a:latin typeface="David" panose="020E0502060401010101" pitchFamily="34" charset="-79"/>
                <a:cs typeface="David" panose="020E0502060401010101" pitchFamily="34" charset="-79"/>
              </a:rPr>
              <a:t>ויימן</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יניב </a:t>
            </a:r>
            <a:r>
              <a:rPr lang="he-IL" sz="1600" dirty="0" err="1">
                <a:solidFill>
                  <a:schemeClr val="accent1">
                    <a:lumMod val="75000"/>
                  </a:schemeClr>
                </a:solidFill>
                <a:latin typeface="David" panose="020E0502060401010101" pitchFamily="34" charset="-79"/>
                <a:cs typeface="David" panose="020E0502060401010101" pitchFamily="34" charset="-79"/>
              </a:rPr>
              <a:t>לויתן</a:t>
            </a:r>
            <a:r>
              <a:rPr lang="he-IL" sz="1600" dirty="0">
                <a:solidFill>
                  <a:schemeClr val="accent1">
                    <a:lumMod val="75000"/>
                  </a:schemeClr>
                </a:solidFill>
                <a:latin typeface="David" panose="020E0502060401010101" pitchFamily="34" charset="-79"/>
                <a:cs typeface="David" panose="020E0502060401010101" pitchFamily="34" charset="-79"/>
              </a:rPr>
              <a:t>, 2 נ"ז)</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קורסי בחירה- </a:t>
            </a:r>
            <a:r>
              <a:rPr lang="he-IL" sz="1600" dirty="0">
                <a:solidFill>
                  <a:schemeClr val="accent1">
                    <a:lumMod val="75000"/>
                  </a:schemeClr>
                </a:solidFill>
                <a:latin typeface="David" panose="020E0502060401010101" pitchFamily="34" charset="-79"/>
                <a:cs typeface="David" panose="020E0502060401010101" pitchFamily="34" charset="-79"/>
              </a:rPr>
              <a:t>פילוסופיה</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 מנהל ציבורי</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 לוחמה כלכלית</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 מימון טרור</a:t>
            </a: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548137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מבנה עונה</a:t>
            </a:r>
          </a:p>
        </p:txBody>
      </p:sp>
      <p:sp>
        <p:nvSpPr>
          <p:cNvPr id="4" name="מלבן 3"/>
          <p:cNvSpPr/>
          <p:nvPr/>
        </p:nvSpPr>
        <p:spPr>
          <a:xfrm>
            <a:off x="10377383" y="2115874"/>
            <a:ext cx="1512000"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sz="1600" b="1" dirty="0">
                <a:latin typeface="David" panose="020E0502060401010101" pitchFamily="34" charset="-79"/>
                <a:cs typeface="David" panose="020E0502060401010101" pitchFamily="34" charset="-79"/>
              </a:rPr>
              <a:t>עונת מבואות (6 ש')</a:t>
            </a:r>
          </a:p>
          <a:p>
            <a:pPr algn="ctr"/>
            <a:r>
              <a:rPr lang="he-IL" sz="1600" b="1" dirty="0">
                <a:latin typeface="David" panose="020E0502060401010101" pitchFamily="34" charset="-79"/>
                <a:cs typeface="David" panose="020E0502060401010101" pitchFamily="34" charset="-79"/>
              </a:rPr>
              <a:t>לימוד במב"ל</a:t>
            </a:r>
          </a:p>
          <a:p>
            <a:pPr algn="ctr"/>
            <a:r>
              <a:rPr lang="he-IL" sz="1400" dirty="0">
                <a:latin typeface="David" panose="020E0502060401010101" pitchFamily="34" charset="-79"/>
                <a:cs typeface="David" panose="020E0502060401010101" pitchFamily="34" charset="-79"/>
              </a:rPr>
              <a:t>קורסי בסיס </a:t>
            </a:r>
            <a:r>
              <a:rPr lang="he-IL" sz="1400" dirty="0" err="1">
                <a:latin typeface="David" panose="020E0502060401010101" pitchFamily="34" charset="-79"/>
                <a:cs typeface="David" panose="020E0502060401010101" pitchFamily="34" charset="-79"/>
              </a:rPr>
              <a:t>בבטל"ם</a:t>
            </a:r>
            <a:r>
              <a:rPr lang="he-IL" sz="1400" dirty="0">
                <a:latin typeface="David" panose="020E0502060401010101" pitchFamily="34" charset="-79"/>
                <a:cs typeface="David" panose="020E0502060401010101" pitchFamily="34" charset="-79"/>
              </a:rPr>
              <a:t>, כלכלה, סטטיסטיקה, מחשב </a:t>
            </a:r>
          </a:p>
        </p:txBody>
      </p:sp>
      <p:sp>
        <p:nvSpPr>
          <p:cNvPr id="7" name="מלבן 6"/>
          <p:cNvSpPr/>
          <p:nvPr/>
        </p:nvSpPr>
        <p:spPr>
          <a:xfrm>
            <a:off x="8286321" y="2115873"/>
            <a:ext cx="1836000"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b="1" dirty="0" err="1">
                <a:latin typeface="David" panose="020E0502060401010101" pitchFamily="34" charset="-79"/>
                <a:cs typeface="David" panose="020E0502060401010101" pitchFamily="34" charset="-79"/>
              </a:rPr>
              <a:t>סמ</a:t>
            </a:r>
            <a:r>
              <a:rPr lang="he-IL" b="1" dirty="0">
                <a:latin typeface="David" panose="020E0502060401010101" pitchFamily="34" charset="-79"/>
                <a:cs typeface="David" panose="020E0502060401010101" pitchFamily="34" charset="-79"/>
              </a:rPr>
              <a:t>' א' (13 ש')</a:t>
            </a:r>
          </a:p>
          <a:p>
            <a:pPr algn="ctr"/>
            <a:r>
              <a:rPr lang="he-IL" i="1" dirty="0">
                <a:latin typeface="David" panose="020E0502060401010101" pitchFamily="34" charset="-79"/>
                <a:cs typeface="David" panose="020E0502060401010101" pitchFamily="34" charset="-79"/>
              </a:rPr>
              <a:t>לימוד במב"ל ובחיפה </a:t>
            </a:r>
            <a:r>
              <a:rPr lang="he-IL" sz="1400" dirty="0">
                <a:latin typeface="David" panose="020E0502060401010101" pitchFamily="34" charset="-79"/>
                <a:cs typeface="David" panose="020E0502060401010101" pitchFamily="34" charset="-79"/>
              </a:rPr>
              <a:t>(חיפה- ג, ד)</a:t>
            </a:r>
          </a:p>
        </p:txBody>
      </p:sp>
      <p:sp>
        <p:nvSpPr>
          <p:cNvPr id="8" name="מלבן 7"/>
          <p:cNvSpPr/>
          <p:nvPr/>
        </p:nvSpPr>
        <p:spPr>
          <a:xfrm>
            <a:off x="7130917" y="2115873"/>
            <a:ext cx="1152000"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sz="1600" b="1" dirty="0">
                <a:latin typeface="David" panose="020E0502060401010101" pitchFamily="34" charset="-79"/>
                <a:cs typeface="David" panose="020E0502060401010101" pitchFamily="34" charset="-79"/>
              </a:rPr>
              <a:t>בחינות ומחקר</a:t>
            </a:r>
          </a:p>
          <a:p>
            <a:pPr algn="ctr"/>
            <a:r>
              <a:rPr lang="he-IL" sz="1600" b="1" dirty="0">
                <a:latin typeface="David" panose="020E0502060401010101" pitchFamily="34" charset="-79"/>
                <a:cs typeface="David" panose="020E0502060401010101" pitchFamily="34" charset="-79"/>
              </a:rPr>
              <a:t>סוף סמסטר </a:t>
            </a:r>
            <a:br>
              <a:rPr lang="en-US" sz="1600" b="1" dirty="0">
                <a:latin typeface="David" panose="020E0502060401010101" pitchFamily="34" charset="-79"/>
                <a:cs typeface="David" panose="020E0502060401010101" pitchFamily="34" charset="-79"/>
              </a:rPr>
            </a:br>
            <a:r>
              <a:rPr lang="he-IL" sz="1600" b="1" dirty="0">
                <a:latin typeface="David" panose="020E0502060401010101" pitchFamily="34" charset="-79"/>
                <a:cs typeface="David" panose="020E0502060401010101" pitchFamily="34" charset="-79"/>
              </a:rPr>
              <a:t>(2 ש')</a:t>
            </a:r>
          </a:p>
          <a:p>
            <a:pPr algn="ctr"/>
            <a:r>
              <a:rPr lang="he-IL" sz="1400" dirty="0">
                <a:latin typeface="David" panose="020E0502060401010101" pitchFamily="34" charset="-79"/>
                <a:cs typeface="David" panose="020E0502060401010101" pitchFamily="34" charset="-79"/>
              </a:rPr>
              <a:t>סיום החובות האקדמיים</a:t>
            </a:r>
          </a:p>
        </p:txBody>
      </p:sp>
      <p:sp>
        <p:nvSpPr>
          <p:cNvPr id="9" name="מלבן 8"/>
          <p:cNvSpPr/>
          <p:nvPr/>
        </p:nvSpPr>
        <p:spPr>
          <a:xfrm>
            <a:off x="4869719" y="2115872"/>
            <a:ext cx="1945758"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b="1" dirty="0">
                <a:latin typeface="David" panose="020E0502060401010101" pitchFamily="34" charset="-79"/>
                <a:cs typeface="David" panose="020E0502060401010101" pitchFamily="34" charset="-79"/>
              </a:rPr>
              <a:t>עונת </a:t>
            </a:r>
            <a:r>
              <a:rPr lang="he-IL" b="1" dirty="0" err="1">
                <a:latin typeface="David" panose="020E0502060401010101" pitchFamily="34" charset="-79"/>
                <a:cs typeface="David" panose="020E0502060401010101" pitchFamily="34" charset="-79"/>
              </a:rPr>
              <a:t>מב"ל</a:t>
            </a:r>
            <a:r>
              <a:rPr lang="he-IL" b="1" dirty="0">
                <a:latin typeface="David" panose="020E0502060401010101" pitchFamily="34" charset="-79"/>
                <a:cs typeface="David" panose="020E0502060401010101" pitchFamily="34" charset="-79"/>
              </a:rPr>
              <a:t> א' (12 ש')</a:t>
            </a:r>
          </a:p>
          <a:p>
            <a:pPr algn="ctr"/>
            <a:r>
              <a:rPr lang="he-IL" i="1" dirty="0">
                <a:latin typeface="David" panose="020E0502060401010101" pitchFamily="34" charset="-79"/>
                <a:cs typeface="David" panose="020E0502060401010101" pitchFamily="34" charset="-79"/>
              </a:rPr>
              <a:t>לימוד במב"ל </a:t>
            </a:r>
            <a:br>
              <a:rPr lang="en-US" i="1" dirty="0">
                <a:latin typeface="David" panose="020E0502060401010101" pitchFamily="34" charset="-79"/>
                <a:cs typeface="David" panose="020E0502060401010101" pitchFamily="34" charset="-79"/>
              </a:rPr>
            </a:br>
            <a:r>
              <a:rPr lang="he-IL" sz="1400" dirty="0">
                <a:latin typeface="David" panose="020E0502060401010101" pitchFamily="34" charset="-79"/>
                <a:cs typeface="David" panose="020E0502060401010101" pitchFamily="34" charset="-79"/>
              </a:rPr>
              <a:t>מאופיין במשחקי סימולציה</a:t>
            </a:r>
          </a:p>
        </p:txBody>
      </p:sp>
      <p:sp>
        <p:nvSpPr>
          <p:cNvPr id="10" name="מלבן 9"/>
          <p:cNvSpPr/>
          <p:nvPr/>
        </p:nvSpPr>
        <p:spPr>
          <a:xfrm>
            <a:off x="3677449" y="2115871"/>
            <a:ext cx="1188000"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sz="1600" b="1" dirty="0">
                <a:latin typeface="David" panose="020E0502060401010101" pitchFamily="34" charset="-79"/>
                <a:cs typeface="David" panose="020E0502060401010101" pitchFamily="34" charset="-79"/>
              </a:rPr>
              <a:t>חופשת פסח- </a:t>
            </a:r>
            <a:br>
              <a:rPr lang="en-US" sz="1600" b="1" dirty="0">
                <a:latin typeface="David" panose="020E0502060401010101" pitchFamily="34" charset="-79"/>
                <a:cs typeface="David" panose="020E0502060401010101" pitchFamily="34" charset="-79"/>
              </a:rPr>
            </a:br>
            <a:r>
              <a:rPr lang="he-IL" sz="1600" b="1" dirty="0">
                <a:latin typeface="David" panose="020E0502060401010101" pitchFamily="34" charset="-79"/>
                <a:cs typeface="David" panose="020E0502060401010101" pitchFamily="34" charset="-79"/>
              </a:rPr>
              <a:t>מחקר וכתיבה </a:t>
            </a:r>
            <a:br>
              <a:rPr lang="en-US" sz="1600" b="1" dirty="0">
                <a:latin typeface="David" panose="020E0502060401010101" pitchFamily="34" charset="-79"/>
                <a:cs typeface="David" panose="020E0502060401010101" pitchFamily="34" charset="-79"/>
              </a:rPr>
            </a:br>
            <a:r>
              <a:rPr lang="he-IL" sz="1600" b="1" dirty="0">
                <a:latin typeface="David" panose="020E0502060401010101" pitchFamily="34" charset="-79"/>
                <a:cs typeface="David" panose="020E0502060401010101" pitchFamily="34" charset="-79"/>
              </a:rPr>
              <a:t>(2 ש')</a:t>
            </a:r>
          </a:p>
          <a:p>
            <a:pPr algn="ctr"/>
            <a:r>
              <a:rPr lang="he-IL" sz="1400" dirty="0">
                <a:latin typeface="David" panose="020E0502060401010101" pitchFamily="34" charset="-79"/>
                <a:cs typeface="David" panose="020E0502060401010101" pitchFamily="34" charset="-79"/>
              </a:rPr>
              <a:t>חופשה והמשך עבודות</a:t>
            </a:r>
          </a:p>
        </p:txBody>
      </p:sp>
      <p:sp>
        <p:nvSpPr>
          <p:cNvPr id="11" name="מלבן 10"/>
          <p:cNvSpPr/>
          <p:nvPr/>
        </p:nvSpPr>
        <p:spPr>
          <a:xfrm>
            <a:off x="1621822" y="2115871"/>
            <a:ext cx="1764000"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b="1" dirty="0">
                <a:latin typeface="David" panose="020E0502060401010101" pitchFamily="34" charset="-79"/>
                <a:cs typeface="David" panose="020E0502060401010101" pitchFamily="34" charset="-79"/>
              </a:rPr>
              <a:t>עונת </a:t>
            </a:r>
            <a:r>
              <a:rPr lang="he-IL" b="1" dirty="0" err="1">
                <a:latin typeface="David" panose="020E0502060401010101" pitchFamily="34" charset="-79"/>
                <a:cs typeface="David" panose="020E0502060401010101" pitchFamily="34" charset="-79"/>
              </a:rPr>
              <a:t>מב"ל</a:t>
            </a:r>
            <a:r>
              <a:rPr lang="he-IL" b="1" dirty="0">
                <a:latin typeface="David" panose="020E0502060401010101" pitchFamily="34" charset="-79"/>
                <a:cs typeface="David" panose="020E0502060401010101" pitchFamily="34" charset="-79"/>
              </a:rPr>
              <a:t> ב' </a:t>
            </a:r>
            <a:br>
              <a:rPr lang="en-US" b="1" dirty="0">
                <a:latin typeface="David" panose="020E0502060401010101" pitchFamily="34" charset="-79"/>
                <a:cs typeface="David" panose="020E0502060401010101" pitchFamily="34" charset="-79"/>
              </a:rPr>
            </a:br>
            <a:r>
              <a:rPr lang="he-IL" b="1" dirty="0">
                <a:latin typeface="David" panose="020E0502060401010101" pitchFamily="34" charset="-79"/>
                <a:cs typeface="David" panose="020E0502060401010101" pitchFamily="34" charset="-79"/>
              </a:rPr>
              <a:t>(8 ש')</a:t>
            </a:r>
          </a:p>
          <a:p>
            <a:pPr algn="ctr"/>
            <a:r>
              <a:rPr lang="he-IL" i="1" dirty="0">
                <a:latin typeface="David" panose="020E0502060401010101" pitchFamily="34" charset="-79"/>
                <a:cs typeface="David" panose="020E0502060401010101" pitchFamily="34" charset="-79"/>
              </a:rPr>
              <a:t>סיורי חו"ל </a:t>
            </a:r>
            <a:br>
              <a:rPr lang="en-US" i="1" dirty="0">
                <a:latin typeface="David" panose="020E0502060401010101" pitchFamily="34" charset="-79"/>
                <a:cs typeface="David" panose="020E0502060401010101" pitchFamily="34" charset="-79"/>
              </a:rPr>
            </a:br>
            <a:r>
              <a:rPr lang="he-IL" sz="1400" dirty="0">
                <a:latin typeface="David" panose="020E0502060401010101" pitchFamily="34" charset="-79"/>
                <a:cs typeface="David" panose="020E0502060401010101" pitchFamily="34" charset="-79"/>
              </a:rPr>
              <a:t>סיום עבודה שנתית</a:t>
            </a:r>
          </a:p>
        </p:txBody>
      </p:sp>
      <p:sp>
        <p:nvSpPr>
          <p:cNvPr id="12" name="מלבן 11"/>
          <p:cNvSpPr/>
          <p:nvPr/>
        </p:nvSpPr>
        <p:spPr>
          <a:xfrm>
            <a:off x="332296" y="2115870"/>
            <a:ext cx="1296000"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b="1" dirty="0">
                <a:latin typeface="David" panose="020E0502060401010101" pitchFamily="34" charset="-79"/>
                <a:cs typeface="David" panose="020E0502060401010101" pitchFamily="34" charset="-79"/>
              </a:rPr>
              <a:t>עונת סיכום </a:t>
            </a:r>
            <a:br>
              <a:rPr lang="en-US" b="1" dirty="0">
                <a:latin typeface="David" panose="020E0502060401010101" pitchFamily="34" charset="-79"/>
                <a:cs typeface="David" panose="020E0502060401010101" pitchFamily="34" charset="-79"/>
              </a:rPr>
            </a:br>
            <a:r>
              <a:rPr lang="he-IL" b="1" dirty="0">
                <a:latin typeface="David" panose="020E0502060401010101" pitchFamily="34" charset="-79"/>
                <a:cs typeface="David" panose="020E0502060401010101" pitchFamily="34" charset="-79"/>
              </a:rPr>
              <a:t>(5 ש')</a:t>
            </a:r>
          </a:p>
          <a:p>
            <a:pPr algn="ctr"/>
            <a:r>
              <a:rPr lang="he-IL" i="1" dirty="0">
                <a:latin typeface="David" panose="020E0502060401010101" pitchFamily="34" charset="-79"/>
                <a:cs typeface="David" panose="020E0502060401010101" pitchFamily="34" charset="-79"/>
              </a:rPr>
              <a:t>משחק מחשבה מסכם</a:t>
            </a:r>
            <a:endParaRPr lang="he-IL" sz="1400" dirty="0">
              <a:latin typeface="David" panose="020E0502060401010101" pitchFamily="34" charset="-79"/>
              <a:cs typeface="David" panose="020E0502060401010101" pitchFamily="34" charset="-79"/>
            </a:endParaRPr>
          </a:p>
        </p:txBody>
      </p:sp>
      <p:sp>
        <p:nvSpPr>
          <p:cNvPr id="5" name="TextBox 4"/>
          <p:cNvSpPr txBox="1"/>
          <p:nvPr/>
        </p:nvSpPr>
        <p:spPr>
          <a:xfrm>
            <a:off x="4104167" y="1575688"/>
            <a:ext cx="7785217" cy="400110"/>
          </a:xfrm>
          <a:prstGeom prst="rect">
            <a:avLst/>
          </a:prstGeom>
          <a:noFill/>
        </p:spPr>
        <p:txBody>
          <a:bodyPr wrap="square" rtlCol="1">
            <a:spAutoFit/>
          </a:bodyPr>
          <a:lstStyle/>
          <a:p>
            <a:r>
              <a:rPr lang="he-IL" sz="2000" b="1" dirty="0">
                <a:latin typeface="David" panose="020E0502060401010101" pitchFamily="34" charset="-79"/>
                <a:cs typeface="David" panose="020E0502060401010101" pitchFamily="34" charset="-79"/>
              </a:rPr>
              <a:t>מבנה שנתי- </a:t>
            </a:r>
            <a:r>
              <a:rPr lang="he-IL" sz="20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רב עונתי </a:t>
            </a:r>
            <a:r>
              <a:rPr lang="he-IL" sz="2000" dirty="0">
                <a:latin typeface="David" panose="020E0502060401010101" pitchFamily="34" charset="-79"/>
                <a:cs typeface="David" panose="020E0502060401010101" pitchFamily="34" charset="-79"/>
              </a:rPr>
              <a:t>(סה"כ 48 ש'), תחילת ספטמבר ועד תחילת אוגוסט (ל- ל"א)</a:t>
            </a:r>
          </a:p>
        </p:txBody>
      </p:sp>
      <p:sp>
        <p:nvSpPr>
          <p:cNvPr id="13" name="מלבן 12"/>
          <p:cNvSpPr/>
          <p:nvPr/>
        </p:nvSpPr>
        <p:spPr>
          <a:xfrm>
            <a:off x="10373979" y="3876129"/>
            <a:ext cx="1512000"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sz="1600" b="1" dirty="0">
                <a:latin typeface="David" panose="020E0502060401010101" pitchFamily="34" charset="-79"/>
                <a:cs typeface="David" panose="020E0502060401010101" pitchFamily="34" charset="-79"/>
              </a:rPr>
              <a:t>עונת יסודות (6 ש')</a:t>
            </a:r>
          </a:p>
          <a:p>
            <a:pPr algn="ctr"/>
            <a:r>
              <a:rPr lang="he-IL" sz="1600" b="1" dirty="0">
                <a:latin typeface="David" panose="020E0502060401010101" pitchFamily="34" charset="-79"/>
                <a:cs typeface="David" panose="020E0502060401010101" pitchFamily="34" charset="-79"/>
              </a:rPr>
              <a:t>לימוד במב"ל</a:t>
            </a:r>
          </a:p>
          <a:p>
            <a:pPr algn="ctr"/>
            <a:r>
              <a:rPr lang="he-IL" sz="1400" dirty="0">
                <a:latin typeface="David" panose="020E0502060401010101" pitchFamily="34" charset="-79"/>
                <a:cs typeface="David" panose="020E0502060401010101" pitchFamily="34" charset="-79"/>
              </a:rPr>
              <a:t>כולל חופשת סוכות</a:t>
            </a:r>
          </a:p>
        </p:txBody>
      </p:sp>
      <p:sp>
        <p:nvSpPr>
          <p:cNvPr id="14" name="מלבן 13"/>
          <p:cNvSpPr/>
          <p:nvPr/>
        </p:nvSpPr>
        <p:spPr>
          <a:xfrm>
            <a:off x="8282917" y="3876128"/>
            <a:ext cx="1836000"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b="1" dirty="0">
                <a:latin typeface="David" panose="020E0502060401010101" pitchFamily="34" charset="-79"/>
                <a:cs typeface="David" panose="020E0502060401010101" pitchFamily="34" charset="-79"/>
              </a:rPr>
              <a:t>עונת אונ' (7 ש')</a:t>
            </a:r>
          </a:p>
          <a:p>
            <a:pPr algn="ctr"/>
            <a:r>
              <a:rPr lang="he-IL" i="1" dirty="0">
                <a:latin typeface="David" panose="020E0502060401010101" pitchFamily="34" charset="-79"/>
                <a:cs typeface="David" panose="020E0502060401010101" pitchFamily="34" charset="-79"/>
              </a:rPr>
              <a:t>לימוד במב"ל ובחיפה </a:t>
            </a:r>
            <a:r>
              <a:rPr lang="he-IL" sz="1400" dirty="0">
                <a:latin typeface="David" panose="020E0502060401010101" pitchFamily="34" charset="-79"/>
                <a:cs typeface="David" panose="020E0502060401010101" pitchFamily="34" charset="-79"/>
              </a:rPr>
              <a:t>(חיפה- א', ד', מחקר- ג')</a:t>
            </a:r>
          </a:p>
        </p:txBody>
      </p:sp>
      <p:sp>
        <p:nvSpPr>
          <p:cNvPr id="16" name="מלבן 15"/>
          <p:cNvSpPr/>
          <p:nvPr/>
        </p:nvSpPr>
        <p:spPr>
          <a:xfrm>
            <a:off x="5926617" y="3876125"/>
            <a:ext cx="1945758"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b="1" dirty="0">
                <a:latin typeface="David" panose="020E0502060401010101" pitchFamily="34" charset="-79"/>
                <a:cs typeface="David" panose="020E0502060401010101" pitchFamily="34" charset="-79"/>
              </a:rPr>
              <a:t>עונת </a:t>
            </a:r>
            <a:r>
              <a:rPr lang="he-IL" b="1" dirty="0" err="1">
                <a:latin typeface="David" panose="020E0502060401010101" pitchFamily="34" charset="-79"/>
                <a:cs typeface="David" panose="020E0502060401010101" pitchFamily="34" charset="-79"/>
              </a:rPr>
              <a:t>מב"ל</a:t>
            </a:r>
            <a:r>
              <a:rPr lang="he-IL" b="1" dirty="0">
                <a:latin typeface="David" panose="020E0502060401010101" pitchFamily="34" charset="-79"/>
                <a:cs typeface="David" panose="020E0502060401010101" pitchFamily="34" charset="-79"/>
              </a:rPr>
              <a:t> א' (11 ש') </a:t>
            </a:r>
            <a:r>
              <a:rPr lang="he-IL" sz="1600" b="1" dirty="0">
                <a:latin typeface="David" panose="020E0502060401010101" pitchFamily="34" charset="-79"/>
                <a:cs typeface="David" panose="020E0502060401010101" pitchFamily="34" charset="-79"/>
              </a:rPr>
              <a:t>(כולל חנוכה),</a:t>
            </a:r>
            <a:r>
              <a:rPr lang="he-IL" sz="1600" i="1" dirty="0">
                <a:latin typeface="David" panose="020E0502060401010101" pitchFamily="34" charset="-79"/>
                <a:cs typeface="David" panose="020E0502060401010101" pitchFamily="34" charset="-79"/>
              </a:rPr>
              <a:t> </a:t>
            </a:r>
            <a:r>
              <a:rPr lang="he-IL" i="1" dirty="0">
                <a:latin typeface="David" panose="020E0502060401010101" pitchFamily="34" charset="-79"/>
                <a:cs typeface="David" panose="020E0502060401010101" pitchFamily="34" charset="-79"/>
              </a:rPr>
              <a:t>במב"ל </a:t>
            </a:r>
            <a:br>
              <a:rPr lang="en-US" i="1" dirty="0">
                <a:latin typeface="David" panose="020E0502060401010101" pitchFamily="34" charset="-79"/>
                <a:cs typeface="David" panose="020E0502060401010101" pitchFamily="34" charset="-79"/>
              </a:rPr>
            </a:br>
            <a:r>
              <a:rPr lang="he-IL" sz="1400" dirty="0">
                <a:latin typeface="David" panose="020E0502060401010101" pitchFamily="34" charset="-79"/>
                <a:cs typeface="David" panose="020E0502060401010101" pitchFamily="34" charset="-79"/>
              </a:rPr>
              <a:t>העמקת אשכול חברתי, וכלכלי עם משחק </a:t>
            </a:r>
            <a:r>
              <a:rPr lang="he-IL" sz="1400" dirty="0" err="1">
                <a:latin typeface="David" panose="020E0502060401010101" pitchFamily="34" charset="-79"/>
                <a:cs typeface="David" panose="020E0502060401010101" pitchFamily="34" charset="-79"/>
              </a:rPr>
              <a:t>סימו</a:t>
            </a:r>
            <a:r>
              <a:rPr lang="he-IL" sz="1400" dirty="0">
                <a:latin typeface="David" panose="020E0502060401010101" pitchFamily="34" charset="-79"/>
                <a:cs typeface="David" panose="020E0502060401010101" pitchFamily="34" charset="-79"/>
              </a:rPr>
              <a:t>'</a:t>
            </a:r>
          </a:p>
        </p:txBody>
      </p:sp>
      <p:sp>
        <p:nvSpPr>
          <p:cNvPr id="18" name="מלבן 17"/>
          <p:cNvSpPr/>
          <p:nvPr/>
        </p:nvSpPr>
        <p:spPr>
          <a:xfrm>
            <a:off x="3677449" y="3876125"/>
            <a:ext cx="1994106"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b="1" dirty="0">
                <a:latin typeface="David" panose="020E0502060401010101" pitchFamily="34" charset="-79"/>
                <a:cs typeface="David" panose="020E0502060401010101" pitchFamily="34" charset="-79"/>
              </a:rPr>
              <a:t>עונת </a:t>
            </a:r>
            <a:r>
              <a:rPr lang="he-IL" b="1" dirty="0" err="1">
                <a:latin typeface="David" panose="020E0502060401010101" pitchFamily="34" charset="-79"/>
                <a:cs typeface="David" panose="020E0502060401010101" pitchFamily="34" charset="-79"/>
              </a:rPr>
              <a:t>מב"ל</a:t>
            </a:r>
            <a:r>
              <a:rPr lang="he-IL" b="1" dirty="0">
                <a:latin typeface="David" panose="020E0502060401010101" pitchFamily="34" charset="-79"/>
                <a:cs typeface="David" panose="020E0502060401010101" pitchFamily="34" charset="-79"/>
              </a:rPr>
              <a:t> ב' (11 ש')</a:t>
            </a:r>
          </a:p>
          <a:p>
            <a:pPr algn="ctr"/>
            <a:r>
              <a:rPr lang="he-IL" sz="1400" dirty="0">
                <a:latin typeface="David" panose="020E0502060401010101" pitchFamily="34" charset="-79"/>
                <a:cs typeface="David" panose="020E0502060401010101" pitchFamily="34" charset="-79"/>
              </a:rPr>
              <a:t>העמקת המדיני והביטחוני עם </a:t>
            </a:r>
            <a:r>
              <a:rPr lang="he-IL" sz="1400" dirty="0" err="1">
                <a:latin typeface="David" panose="020E0502060401010101" pitchFamily="34" charset="-79"/>
                <a:cs typeface="David" panose="020E0502060401010101" pitchFamily="34" charset="-79"/>
              </a:rPr>
              <a:t>סימו</a:t>
            </a:r>
            <a:r>
              <a:rPr lang="he-IL" sz="1400" dirty="0">
                <a:latin typeface="David" panose="020E0502060401010101" pitchFamily="34" charset="-79"/>
                <a:cs typeface="David" panose="020E0502060401010101" pitchFamily="34" charset="-79"/>
              </a:rPr>
              <a:t>', סיורים בארץ ובמזה"ת</a:t>
            </a:r>
          </a:p>
        </p:txBody>
      </p:sp>
      <p:sp>
        <p:nvSpPr>
          <p:cNvPr id="20" name="TextBox 19"/>
          <p:cNvSpPr txBox="1"/>
          <p:nvPr/>
        </p:nvSpPr>
        <p:spPr>
          <a:xfrm>
            <a:off x="3858769" y="3436527"/>
            <a:ext cx="8027212" cy="400110"/>
          </a:xfrm>
          <a:prstGeom prst="rect">
            <a:avLst/>
          </a:prstGeom>
          <a:noFill/>
        </p:spPr>
        <p:txBody>
          <a:bodyPr wrap="square" rtlCol="1">
            <a:spAutoFit/>
          </a:bodyPr>
          <a:lstStyle/>
          <a:p>
            <a:r>
              <a:rPr lang="he-IL" sz="2000" b="1" dirty="0">
                <a:latin typeface="David" panose="020E0502060401010101" pitchFamily="34" charset="-79"/>
                <a:cs typeface="David" panose="020E0502060401010101" pitchFamily="34" charset="-79"/>
              </a:rPr>
              <a:t>מבנה שנתי- </a:t>
            </a:r>
            <a:r>
              <a:rPr lang="he-IL" sz="20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רב עונתי </a:t>
            </a:r>
            <a:r>
              <a:rPr lang="he-IL" sz="2000" dirty="0">
                <a:latin typeface="David" panose="020E0502060401010101" pitchFamily="34" charset="-79"/>
                <a:cs typeface="David" panose="020E0502060401010101" pitchFamily="34" charset="-79"/>
              </a:rPr>
              <a:t>אחר (ל"ב- ל"ג)</a:t>
            </a:r>
          </a:p>
        </p:txBody>
      </p:sp>
      <p:sp>
        <p:nvSpPr>
          <p:cNvPr id="21" name="מלבן 20"/>
          <p:cNvSpPr/>
          <p:nvPr/>
        </p:nvSpPr>
        <p:spPr>
          <a:xfrm>
            <a:off x="1555812" y="3876125"/>
            <a:ext cx="1994106"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b="1" dirty="0">
                <a:latin typeface="David" panose="020E0502060401010101" pitchFamily="34" charset="-79"/>
                <a:cs typeface="David" panose="020E0502060401010101" pitchFamily="34" charset="-79"/>
              </a:rPr>
              <a:t>עונת </a:t>
            </a:r>
            <a:r>
              <a:rPr lang="he-IL" b="1" dirty="0" err="1">
                <a:latin typeface="David" panose="020E0502060401010101" pitchFamily="34" charset="-79"/>
                <a:cs typeface="David" panose="020E0502060401010101" pitchFamily="34" charset="-79"/>
              </a:rPr>
              <a:t>מב"ל</a:t>
            </a:r>
            <a:r>
              <a:rPr lang="he-IL" b="1" dirty="0">
                <a:latin typeface="David" panose="020E0502060401010101" pitchFamily="34" charset="-79"/>
                <a:cs typeface="David" panose="020E0502060401010101" pitchFamily="34" charset="-79"/>
              </a:rPr>
              <a:t> ג' (13 ש')</a:t>
            </a:r>
          </a:p>
          <a:p>
            <a:pPr algn="ctr"/>
            <a:r>
              <a:rPr lang="he-IL" sz="1400" dirty="0">
                <a:latin typeface="David" panose="020E0502060401010101" pitchFamily="34" charset="-79"/>
                <a:cs typeface="David" panose="020E0502060401010101" pitchFamily="34" charset="-79"/>
              </a:rPr>
              <a:t>סיורים לחו"ל וסיום עב' שנתית, העמקה באשכול </a:t>
            </a:r>
            <a:r>
              <a:rPr lang="he-IL" sz="1400" dirty="0" err="1">
                <a:latin typeface="David" panose="020E0502060401010101" pitchFamily="34" charset="-79"/>
                <a:cs typeface="David" panose="020E0502060401010101" pitchFamily="34" charset="-79"/>
              </a:rPr>
              <a:t>הבטל"מ</a:t>
            </a:r>
            <a:r>
              <a:rPr lang="he-IL" sz="1400" dirty="0">
                <a:latin typeface="David" panose="020E0502060401010101" pitchFamily="34" charset="-79"/>
                <a:cs typeface="David" panose="020E0502060401010101" pitchFamily="34" charset="-79"/>
              </a:rPr>
              <a:t>, משחק חשיבה מסכם</a:t>
            </a:r>
          </a:p>
        </p:txBody>
      </p:sp>
      <p:sp>
        <p:nvSpPr>
          <p:cNvPr id="22" name="מלבן 21"/>
          <p:cNvSpPr/>
          <p:nvPr/>
        </p:nvSpPr>
        <p:spPr>
          <a:xfrm>
            <a:off x="9797531" y="5560105"/>
            <a:ext cx="2016000"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sz="1600" b="1" dirty="0">
                <a:latin typeface="David" panose="020E0502060401010101" pitchFamily="34" charset="-79"/>
                <a:cs typeface="David" panose="020E0502060401010101" pitchFamily="34" charset="-79"/>
              </a:rPr>
              <a:t>עונת תשתית (5 ש')</a:t>
            </a:r>
          </a:p>
          <a:p>
            <a:pPr algn="ctr"/>
            <a:r>
              <a:rPr lang="he-IL" sz="1600" b="1" dirty="0">
                <a:latin typeface="David" panose="020E0502060401010101" pitchFamily="34" charset="-79"/>
                <a:cs typeface="David" panose="020E0502060401010101" pitchFamily="34" charset="-79"/>
              </a:rPr>
              <a:t>לימוד במב"ל</a:t>
            </a:r>
          </a:p>
          <a:p>
            <a:pPr algn="ctr"/>
            <a:r>
              <a:rPr lang="he-IL" sz="1400" dirty="0">
                <a:latin typeface="David" panose="020E0502060401010101" pitchFamily="34" charset="-79"/>
                <a:cs typeface="David" panose="020E0502060401010101" pitchFamily="34" charset="-79"/>
              </a:rPr>
              <a:t>כולל חופשת סוכות </a:t>
            </a:r>
            <a:br>
              <a:rPr lang="en-US" sz="1400" dirty="0">
                <a:latin typeface="David" panose="020E0502060401010101" pitchFamily="34" charset="-79"/>
                <a:cs typeface="David" panose="020E0502060401010101" pitchFamily="34" charset="-79"/>
              </a:rPr>
            </a:br>
            <a:r>
              <a:rPr lang="he-IL" sz="1400" dirty="0">
                <a:latin typeface="David" panose="020E0502060401010101" pitchFamily="34" charset="-79"/>
                <a:cs typeface="David" panose="020E0502060401010101" pitchFamily="34" charset="-79"/>
              </a:rPr>
              <a:t>לימוד קורסי תשתית</a:t>
            </a:r>
          </a:p>
        </p:txBody>
      </p:sp>
      <p:sp>
        <p:nvSpPr>
          <p:cNvPr id="24" name="מלבן 23"/>
          <p:cNvSpPr/>
          <p:nvPr/>
        </p:nvSpPr>
        <p:spPr>
          <a:xfrm>
            <a:off x="6899496" y="5560101"/>
            <a:ext cx="1945758"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b="1" dirty="0">
                <a:latin typeface="David" panose="020E0502060401010101" pitchFamily="34" charset="-79"/>
                <a:cs typeface="David" panose="020E0502060401010101" pitchFamily="34" charset="-79"/>
              </a:rPr>
              <a:t>עונת הליבה</a:t>
            </a:r>
            <a:r>
              <a:rPr lang="en-US" b="1" dirty="0">
                <a:latin typeface="David" panose="020E0502060401010101" pitchFamily="34" charset="-79"/>
                <a:cs typeface="David" panose="020E0502060401010101" pitchFamily="34" charset="-79"/>
              </a:rPr>
              <a:t>/</a:t>
            </a:r>
            <a:r>
              <a:rPr lang="he-IL" b="1" dirty="0">
                <a:latin typeface="David" panose="020E0502060401010101" pitchFamily="34" charset="-79"/>
                <a:cs typeface="David" panose="020E0502060401010101" pitchFamily="34" charset="-79"/>
              </a:rPr>
              <a:t>העוגן </a:t>
            </a:r>
            <a:br>
              <a:rPr lang="en-US" b="1" dirty="0">
                <a:latin typeface="David" panose="020E0502060401010101" pitchFamily="34" charset="-79"/>
                <a:cs typeface="David" panose="020E0502060401010101" pitchFamily="34" charset="-79"/>
              </a:rPr>
            </a:br>
            <a:r>
              <a:rPr lang="he-IL" b="1" dirty="0">
                <a:latin typeface="David" panose="020E0502060401010101" pitchFamily="34" charset="-79"/>
                <a:cs typeface="David" panose="020E0502060401010101" pitchFamily="34" charset="-79"/>
              </a:rPr>
              <a:t>(15 ש') </a:t>
            </a:r>
            <a:r>
              <a:rPr lang="he-IL" i="1" dirty="0">
                <a:latin typeface="David" panose="020E0502060401010101" pitchFamily="34" charset="-79"/>
                <a:cs typeface="David" panose="020E0502060401010101" pitchFamily="34" charset="-79"/>
              </a:rPr>
              <a:t>במב"ל ובחיפה</a:t>
            </a:r>
            <a:br>
              <a:rPr lang="en-US" i="1" dirty="0">
                <a:latin typeface="David" panose="020E0502060401010101" pitchFamily="34" charset="-79"/>
                <a:cs typeface="David" panose="020E0502060401010101" pitchFamily="34" charset="-79"/>
              </a:rPr>
            </a:br>
            <a:r>
              <a:rPr lang="he-IL" sz="1400" dirty="0">
                <a:latin typeface="David" panose="020E0502060401010101" pitchFamily="34" charset="-79"/>
                <a:cs typeface="David" panose="020E0502060401010101" pitchFamily="34" charset="-79"/>
              </a:rPr>
              <a:t>(חיפה- ב', מחקר-ימי א', בגלל בינ"ל)</a:t>
            </a:r>
          </a:p>
        </p:txBody>
      </p:sp>
      <p:sp>
        <p:nvSpPr>
          <p:cNvPr id="26" name="TextBox 25"/>
          <p:cNvSpPr txBox="1"/>
          <p:nvPr/>
        </p:nvSpPr>
        <p:spPr>
          <a:xfrm>
            <a:off x="3931253" y="5120503"/>
            <a:ext cx="8027212" cy="400110"/>
          </a:xfrm>
          <a:prstGeom prst="rect">
            <a:avLst/>
          </a:prstGeom>
          <a:noFill/>
        </p:spPr>
        <p:txBody>
          <a:bodyPr wrap="square" rtlCol="1">
            <a:spAutoFit/>
          </a:bodyPr>
          <a:lstStyle/>
          <a:p>
            <a:r>
              <a:rPr lang="he-IL" sz="2000" b="1" dirty="0">
                <a:latin typeface="David" panose="020E0502060401010101" pitchFamily="34" charset="-79"/>
                <a:cs typeface="David" panose="020E0502060401010101" pitchFamily="34" charset="-79"/>
              </a:rPr>
              <a:t>מבנה שנתי- </a:t>
            </a:r>
            <a:r>
              <a:rPr lang="he-IL" sz="20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שלוש עונתי </a:t>
            </a:r>
            <a:r>
              <a:rPr lang="he-IL" sz="2000" dirty="0">
                <a:latin typeface="David" panose="020E0502060401010101" pitchFamily="34" charset="-79"/>
                <a:cs typeface="David" panose="020E0502060401010101" pitchFamily="34" charset="-79"/>
              </a:rPr>
              <a:t>(סה"כ 48 ש'), (ל"ד ואילך)</a:t>
            </a:r>
          </a:p>
        </p:txBody>
      </p:sp>
      <p:sp>
        <p:nvSpPr>
          <p:cNvPr id="27" name="מלבן 26"/>
          <p:cNvSpPr/>
          <p:nvPr/>
        </p:nvSpPr>
        <p:spPr>
          <a:xfrm>
            <a:off x="3848492" y="5560101"/>
            <a:ext cx="1994106" cy="1080000"/>
          </a:xfrm>
          <a:prstGeom prst="rect">
            <a:avLst/>
          </a:prstGeom>
        </p:spPr>
        <p:style>
          <a:lnRef idx="2">
            <a:schemeClr val="accent1"/>
          </a:lnRef>
          <a:fillRef idx="1">
            <a:schemeClr val="lt1"/>
          </a:fillRef>
          <a:effectRef idx="0">
            <a:schemeClr val="accent1"/>
          </a:effectRef>
          <a:fontRef idx="minor">
            <a:schemeClr val="dk1"/>
          </a:fontRef>
        </p:style>
        <p:txBody>
          <a:bodyPr lIns="36000" tIns="36000" rIns="36000" bIns="36000" rtlCol="1" anchor="ctr"/>
          <a:lstStyle/>
          <a:p>
            <a:pPr algn="ctr"/>
            <a:r>
              <a:rPr lang="he-IL" b="1" dirty="0">
                <a:latin typeface="David" panose="020E0502060401010101" pitchFamily="34" charset="-79"/>
                <a:cs typeface="David" panose="020E0502060401010101" pitchFamily="34" charset="-79"/>
              </a:rPr>
              <a:t>עונת מתקדמת והסיכום (26 ש')</a:t>
            </a:r>
          </a:p>
          <a:p>
            <a:pPr algn="ctr"/>
            <a:r>
              <a:rPr lang="he-IL" sz="1400" dirty="0">
                <a:latin typeface="David" panose="020E0502060401010101" pitchFamily="34" charset="-79"/>
                <a:cs typeface="David" panose="020E0502060401010101" pitchFamily="34" charset="-79"/>
              </a:rPr>
              <a:t>העמקת הלימודים</a:t>
            </a:r>
          </a:p>
        </p:txBody>
      </p:sp>
    </p:spTree>
    <p:extLst>
      <p:ext uri="{BB962C8B-B14F-4D97-AF65-F5344CB8AC3E}">
        <p14:creationId xmlns:p14="http://schemas.microsoft.com/office/powerpoint/2010/main" val="2317841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אליפסה 20"/>
          <p:cNvSpPr/>
          <p:nvPr/>
        </p:nvSpPr>
        <p:spPr>
          <a:xfrm>
            <a:off x="3687096" y="3007564"/>
            <a:ext cx="5378245" cy="2636157"/>
          </a:xfrm>
          <a:prstGeom prst="ellipse">
            <a:avLst/>
          </a:prstGeom>
        </p:spPr>
        <p:style>
          <a:lnRef idx="2">
            <a:schemeClr val="accent2"/>
          </a:lnRef>
          <a:fillRef idx="1">
            <a:schemeClr val="lt1"/>
          </a:fillRef>
          <a:effectRef idx="0">
            <a:schemeClr val="accent2"/>
          </a:effectRef>
          <a:fontRef idx="minor">
            <a:schemeClr val="dk1"/>
          </a:fontRef>
        </p:style>
        <p:txBody>
          <a:bodyPr rtlCol="1" anchor="ctr"/>
          <a:lstStyle/>
          <a:p>
            <a:pPr algn="ctr"/>
            <a:endParaRPr lang="he-IL"/>
          </a:p>
        </p:txBody>
      </p:sp>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מבנה תוכנית </a:t>
            </a:r>
            <a:r>
              <a:rPr lang="he-IL" sz="3600" b="1" dirty="0" err="1">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מב"ל</a:t>
            </a: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מחזור ל"ח </a:t>
            </a:r>
            <a:r>
              <a:rPr lang="he-IL"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(2010-11), 52 נ"ז</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מלבן 4"/>
          <p:cNvSpPr/>
          <p:nvPr/>
        </p:nvSpPr>
        <p:spPr>
          <a:xfrm>
            <a:off x="7089059" y="5860031"/>
            <a:ext cx="1440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מנהיגות וניהול</a:t>
            </a:r>
            <a:br>
              <a:rPr lang="en-US" sz="1600" dirty="0">
                <a:latin typeface="David" panose="020E0502060401010101" pitchFamily="34" charset="-79"/>
                <a:cs typeface="David" panose="020E0502060401010101" pitchFamily="34" charset="-79"/>
              </a:rPr>
            </a:br>
            <a:r>
              <a:rPr lang="he-IL" sz="1600" dirty="0">
                <a:latin typeface="David" panose="020E0502060401010101" pitchFamily="34" charset="-79"/>
                <a:cs typeface="David" panose="020E0502060401010101" pitchFamily="34" charset="-79"/>
              </a:rPr>
              <a:t> (3)</a:t>
            </a:r>
          </a:p>
        </p:txBody>
      </p:sp>
      <p:sp>
        <p:nvSpPr>
          <p:cNvPr id="6" name="מלבן 5"/>
          <p:cNvSpPr/>
          <p:nvPr/>
        </p:nvSpPr>
        <p:spPr>
          <a:xfrm>
            <a:off x="4209059" y="5860031"/>
            <a:ext cx="1440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חשיבה </a:t>
            </a:r>
            <a:r>
              <a:rPr lang="he-IL" sz="1600" dirty="0" err="1">
                <a:latin typeface="David" panose="020E0502060401010101" pitchFamily="34" charset="-79"/>
                <a:cs typeface="David" panose="020E0502060401010101" pitchFamily="34" charset="-79"/>
              </a:rPr>
              <a:t>אסטרגית</a:t>
            </a:r>
            <a:r>
              <a:rPr lang="he-IL" sz="1600" dirty="0">
                <a:latin typeface="David" panose="020E0502060401010101" pitchFamily="34" charset="-79"/>
                <a:cs typeface="David" panose="020E0502060401010101" pitchFamily="34" charset="-79"/>
              </a:rPr>
              <a:t> במערכות מורכבות (4)</a:t>
            </a:r>
          </a:p>
        </p:txBody>
      </p:sp>
      <p:sp>
        <p:nvSpPr>
          <p:cNvPr id="7" name="מלבן 6"/>
          <p:cNvSpPr/>
          <p:nvPr/>
        </p:nvSpPr>
        <p:spPr>
          <a:xfrm>
            <a:off x="5649059" y="5860031"/>
            <a:ext cx="1440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ביטחון לאומי- תשתית מושגית  (5)</a:t>
            </a:r>
          </a:p>
        </p:txBody>
      </p:sp>
      <p:sp>
        <p:nvSpPr>
          <p:cNvPr id="8" name="אליפסה 7"/>
          <p:cNvSpPr/>
          <p:nvPr/>
        </p:nvSpPr>
        <p:spPr>
          <a:xfrm>
            <a:off x="2884511" y="5094281"/>
            <a:ext cx="1026193" cy="684000"/>
          </a:xfrm>
          <a:prstGeom prst="ellipse">
            <a:avLst/>
          </a:prstGeom>
        </p:spPr>
        <p:style>
          <a:lnRef idx="2">
            <a:schemeClr val="accent1"/>
          </a:lnRef>
          <a:fillRef idx="1">
            <a:schemeClr val="lt1"/>
          </a:fillRef>
          <a:effectRef idx="0">
            <a:schemeClr val="accent1"/>
          </a:effectRef>
          <a:fontRef idx="minor">
            <a:schemeClr val="dk1"/>
          </a:fontRef>
        </p:style>
        <p:txBody>
          <a:bodyPr lIns="0" tIns="0" rIns="0" bIns="0" rtlCol="1" anchor="ctr"/>
          <a:lstStyle/>
          <a:p>
            <a:pPr algn="ctr"/>
            <a:r>
              <a:rPr lang="he-IL" sz="1400" dirty="0">
                <a:latin typeface="David" panose="020E0502060401010101" pitchFamily="34" charset="-79"/>
                <a:cs typeface="David" panose="020E0502060401010101" pitchFamily="34" charset="-79"/>
              </a:rPr>
              <a:t>אוריינות אקדמית</a:t>
            </a:r>
          </a:p>
        </p:txBody>
      </p:sp>
      <p:sp>
        <p:nvSpPr>
          <p:cNvPr id="9" name="אליפסה 8"/>
          <p:cNvSpPr/>
          <p:nvPr/>
        </p:nvSpPr>
        <p:spPr>
          <a:xfrm>
            <a:off x="2769059" y="5792168"/>
            <a:ext cx="1026193" cy="684000"/>
          </a:xfrm>
          <a:prstGeom prst="ellipse">
            <a:avLst/>
          </a:prstGeom>
        </p:spPr>
        <p:style>
          <a:lnRef idx="2">
            <a:schemeClr val="accent1"/>
          </a:lnRef>
          <a:fillRef idx="1">
            <a:schemeClr val="lt1"/>
          </a:fillRef>
          <a:effectRef idx="0">
            <a:schemeClr val="accent1"/>
          </a:effectRef>
          <a:fontRef idx="minor">
            <a:schemeClr val="dk1"/>
          </a:fontRef>
        </p:style>
        <p:txBody>
          <a:bodyPr lIns="0" tIns="0" rIns="0" bIns="0" rtlCol="1" anchor="ctr"/>
          <a:lstStyle/>
          <a:p>
            <a:pPr algn="ctr"/>
            <a:r>
              <a:rPr lang="he-IL" sz="1400" dirty="0">
                <a:latin typeface="David" panose="020E0502060401010101" pitchFamily="34" charset="-79"/>
                <a:cs typeface="David" panose="020E0502060401010101" pitchFamily="34" charset="-79"/>
              </a:rPr>
              <a:t>סדנת ערביות</a:t>
            </a:r>
          </a:p>
        </p:txBody>
      </p:sp>
      <p:sp>
        <p:nvSpPr>
          <p:cNvPr id="10" name="מלבן 9"/>
          <p:cNvSpPr/>
          <p:nvPr/>
        </p:nvSpPr>
        <p:spPr>
          <a:xfrm>
            <a:off x="7089059" y="4752281"/>
            <a:ext cx="1440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מודיעין לקברניטים</a:t>
            </a:r>
            <a:br>
              <a:rPr lang="en-US" sz="1600" dirty="0">
                <a:latin typeface="David" panose="020E0502060401010101" pitchFamily="34" charset="-79"/>
                <a:cs typeface="David" panose="020E0502060401010101" pitchFamily="34" charset="-79"/>
              </a:rPr>
            </a:br>
            <a:r>
              <a:rPr lang="he-IL" sz="1600" dirty="0">
                <a:latin typeface="David" panose="020E0502060401010101" pitchFamily="34" charset="-79"/>
                <a:cs typeface="David" panose="020E0502060401010101" pitchFamily="34" charset="-79"/>
              </a:rPr>
              <a:t> (2)</a:t>
            </a:r>
          </a:p>
        </p:txBody>
      </p:sp>
      <p:sp>
        <p:nvSpPr>
          <p:cNvPr id="11" name="מלבן 10"/>
          <p:cNvSpPr/>
          <p:nvPr/>
        </p:nvSpPr>
        <p:spPr>
          <a:xfrm>
            <a:off x="4209059" y="4752281"/>
            <a:ext cx="1440000" cy="684000"/>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אתיקה צבאית (2**)</a:t>
            </a:r>
          </a:p>
        </p:txBody>
      </p:sp>
      <p:sp>
        <p:nvSpPr>
          <p:cNvPr id="12" name="מלבן 11"/>
          <p:cNvSpPr/>
          <p:nvPr/>
        </p:nvSpPr>
        <p:spPr>
          <a:xfrm>
            <a:off x="5649059" y="4752281"/>
            <a:ext cx="1440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פרספקטיבות על האחר (4)</a:t>
            </a:r>
          </a:p>
        </p:txBody>
      </p:sp>
      <p:sp>
        <p:nvSpPr>
          <p:cNvPr id="13" name="מלבן 12"/>
          <p:cNvSpPr/>
          <p:nvPr/>
        </p:nvSpPr>
        <p:spPr>
          <a:xfrm>
            <a:off x="7089059" y="4054394"/>
            <a:ext cx="1440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גישות ואסכולות במדע המדינה</a:t>
            </a:r>
            <a:br>
              <a:rPr lang="en-US" sz="1600" dirty="0">
                <a:latin typeface="David" panose="020E0502060401010101" pitchFamily="34" charset="-79"/>
                <a:cs typeface="David" panose="020E0502060401010101" pitchFamily="34" charset="-79"/>
              </a:rPr>
            </a:br>
            <a:r>
              <a:rPr lang="he-IL" sz="1600" dirty="0">
                <a:latin typeface="David" panose="020E0502060401010101" pitchFamily="34" charset="-79"/>
                <a:cs typeface="David" panose="020E0502060401010101" pitchFamily="34" charset="-79"/>
              </a:rPr>
              <a:t> (4)</a:t>
            </a:r>
          </a:p>
        </p:txBody>
      </p:sp>
      <p:sp>
        <p:nvSpPr>
          <p:cNvPr id="14" name="מלבן 13"/>
          <p:cNvSpPr/>
          <p:nvPr/>
        </p:nvSpPr>
        <p:spPr>
          <a:xfrm>
            <a:off x="4209059" y="4054394"/>
            <a:ext cx="1440000" cy="684000"/>
          </a:xfrm>
          <a:prstGeom prst="rect">
            <a:avLst/>
          </a:prstGeom>
          <a:solidFill>
            <a:schemeClr val="accent4">
              <a:lumMod val="40000"/>
              <a:lumOff val="60000"/>
            </a:schemeClr>
          </a:solidFill>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משפט ציבורי (2*)</a:t>
            </a:r>
          </a:p>
        </p:txBody>
      </p:sp>
      <p:sp>
        <p:nvSpPr>
          <p:cNvPr id="15" name="מלבן 14"/>
          <p:cNvSpPr/>
          <p:nvPr/>
        </p:nvSpPr>
        <p:spPr>
          <a:xfrm>
            <a:off x="5649059" y="4054394"/>
            <a:ext cx="1440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גיאופוליטיקה ואסטרטגיה</a:t>
            </a:r>
            <a:r>
              <a:rPr lang="en-US" sz="1600" dirty="0">
                <a:latin typeface="David" panose="020E0502060401010101" pitchFamily="34" charset="-79"/>
                <a:cs typeface="David" panose="020E0502060401010101" pitchFamily="34" charset="-79"/>
              </a:rPr>
              <a:t>/</a:t>
            </a:r>
            <a:br>
              <a:rPr lang="en-US" sz="1600" dirty="0">
                <a:latin typeface="David" panose="020E0502060401010101" pitchFamily="34" charset="-79"/>
                <a:cs typeface="David" panose="020E0502060401010101" pitchFamily="34" charset="-79"/>
              </a:rPr>
            </a:br>
            <a:r>
              <a:rPr lang="he-IL" sz="1600" dirty="0">
                <a:latin typeface="David" panose="020E0502060401010101" pitchFamily="34" charset="-79"/>
                <a:cs typeface="David" panose="020E0502060401010101" pitchFamily="34" charset="-79"/>
              </a:rPr>
              <a:t>דוקט' </a:t>
            </a:r>
            <a:r>
              <a:rPr lang="he-IL" sz="1600" dirty="0" err="1">
                <a:latin typeface="David" panose="020E0502060401010101" pitchFamily="34" charset="-79"/>
                <a:cs typeface="David" panose="020E0502060401010101" pitchFamily="34" charset="-79"/>
              </a:rPr>
              <a:t>בטל"ם</a:t>
            </a:r>
            <a:r>
              <a:rPr lang="he-IL" sz="1600" dirty="0">
                <a:latin typeface="David" panose="020E0502060401010101" pitchFamily="34" charset="-79"/>
                <a:cs typeface="David" panose="020E0502060401010101" pitchFamily="34" charset="-79"/>
              </a:rPr>
              <a:t> (3)</a:t>
            </a:r>
          </a:p>
        </p:txBody>
      </p:sp>
      <p:sp>
        <p:nvSpPr>
          <p:cNvPr id="16" name="מלבן 15"/>
          <p:cNvSpPr/>
          <p:nvPr/>
        </p:nvSpPr>
        <p:spPr>
          <a:xfrm>
            <a:off x="7089059" y="3356507"/>
            <a:ext cx="1440000" cy="684000"/>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ממשל ופוליטיקה</a:t>
            </a:r>
            <a:br>
              <a:rPr lang="en-US" sz="1600" dirty="0">
                <a:latin typeface="David" panose="020E0502060401010101" pitchFamily="34" charset="-79"/>
                <a:cs typeface="David" panose="020E0502060401010101" pitchFamily="34" charset="-79"/>
              </a:rPr>
            </a:br>
            <a:r>
              <a:rPr lang="he-IL" sz="1600" dirty="0">
                <a:latin typeface="David" panose="020E0502060401010101" pitchFamily="34" charset="-79"/>
                <a:cs typeface="David" panose="020E0502060401010101" pitchFamily="34" charset="-79"/>
              </a:rPr>
              <a:t> (2**)</a:t>
            </a:r>
          </a:p>
        </p:txBody>
      </p:sp>
      <p:sp>
        <p:nvSpPr>
          <p:cNvPr id="17" name="מלבן 16"/>
          <p:cNvSpPr/>
          <p:nvPr/>
        </p:nvSpPr>
        <p:spPr>
          <a:xfrm>
            <a:off x="4209059" y="3356507"/>
            <a:ext cx="1440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סמינר בחירה (2)</a:t>
            </a:r>
          </a:p>
        </p:txBody>
      </p:sp>
      <p:sp>
        <p:nvSpPr>
          <p:cNvPr id="18" name="מלבן 17"/>
          <p:cNvSpPr/>
          <p:nvPr/>
        </p:nvSpPr>
        <p:spPr>
          <a:xfrm>
            <a:off x="5649059" y="3356507"/>
            <a:ext cx="1440000" cy="684000"/>
          </a:xfrm>
          <a:prstGeom prst="rect">
            <a:avLst/>
          </a:prstGeom>
          <a:solidFill>
            <a:schemeClr val="accent4">
              <a:lumMod val="40000"/>
              <a:lumOff val="60000"/>
            </a:schemeClr>
          </a:solidFill>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כלכלה (2*)</a:t>
            </a:r>
          </a:p>
        </p:txBody>
      </p:sp>
      <p:sp>
        <p:nvSpPr>
          <p:cNvPr id="19" name="אליפסה 18"/>
          <p:cNvSpPr/>
          <p:nvPr/>
        </p:nvSpPr>
        <p:spPr>
          <a:xfrm>
            <a:off x="8366857" y="3007564"/>
            <a:ext cx="1026193" cy="684000"/>
          </a:xfrm>
          <a:prstGeom prst="ellipse">
            <a:avLst/>
          </a:prstGeom>
        </p:spPr>
        <p:style>
          <a:lnRef idx="2">
            <a:schemeClr val="accent1"/>
          </a:lnRef>
          <a:fillRef idx="1">
            <a:schemeClr val="lt1"/>
          </a:fillRef>
          <a:effectRef idx="0">
            <a:schemeClr val="accent1"/>
          </a:effectRef>
          <a:fontRef idx="minor">
            <a:schemeClr val="dk1"/>
          </a:fontRef>
        </p:style>
        <p:txBody>
          <a:bodyPr lIns="0" tIns="0" rIns="0" bIns="0" rtlCol="1" anchor="ctr"/>
          <a:lstStyle/>
          <a:p>
            <a:pPr algn="ctr"/>
            <a:r>
              <a:rPr lang="he-IL" sz="1400" dirty="0">
                <a:latin typeface="David" panose="020E0502060401010101" pitchFamily="34" charset="-79"/>
                <a:cs typeface="David" panose="020E0502060401010101" pitchFamily="34" charset="-79"/>
              </a:rPr>
              <a:t>ציונות באתגרי התקופה</a:t>
            </a:r>
          </a:p>
        </p:txBody>
      </p:sp>
      <p:sp>
        <p:nvSpPr>
          <p:cNvPr id="20" name="אליפסה 19"/>
          <p:cNvSpPr/>
          <p:nvPr/>
        </p:nvSpPr>
        <p:spPr>
          <a:xfrm>
            <a:off x="8475438" y="3760212"/>
            <a:ext cx="1026193" cy="684000"/>
          </a:xfrm>
          <a:prstGeom prst="ellipse">
            <a:avLst/>
          </a:prstGeom>
        </p:spPr>
        <p:style>
          <a:lnRef idx="2">
            <a:schemeClr val="accent1"/>
          </a:lnRef>
          <a:fillRef idx="1">
            <a:schemeClr val="lt1"/>
          </a:fillRef>
          <a:effectRef idx="0">
            <a:schemeClr val="accent1"/>
          </a:effectRef>
          <a:fontRef idx="minor">
            <a:schemeClr val="dk1"/>
          </a:fontRef>
        </p:style>
        <p:txBody>
          <a:bodyPr lIns="0" tIns="0" rIns="0" bIns="0" rtlCol="1" anchor="ctr"/>
          <a:lstStyle/>
          <a:p>
            <a:pPr algn="ctr"/>
            <a:r>
              <a:rPr lang="he-IL" sz="1400" dirty="0">
                <a:latin typeface="David" panose="020E0502060401010101" pitchFamily="34" charset="-79"/>
                <a:cs typeface="David" panose="020E0502060401010101" pitchFamily="34" charset="-79"/>
              </a:rPr>
              <a:t>משפט בינלאומי</a:t>
            </a:r>
          </a:p>
        </p:txBody>
      </p:sp>
      <p:sp>
        <p:nvSpPr>
          <p:cNvPr id="22" name="מלבן 21"/>
          <p:cNvSpPr/>
          <p:nvPr/>
        </p:nvSpPr>
        <p:spPr>
          <a:xfrm>
            <a:off x="6926856" y="1404804"/>
            <a:ext cx="1548581"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משחק חשיבה בתכנון אסטרטגי בענייני חוץ-אירן (3)</a:t>
            </a:r>
          </a:p>
        </p:txBody>
      </p:sp>
      <p:sp>
        <p:nvSpPr>
          <p:cNvPr id="23" name="מלבן 22"/>
          <p:cNvSpPr/>
          <p:nvPr/>
        </p:nvSpPr>
        <p:spPr>
          <a:xfrm>
            <a:off x="4046857" y="1404804"/>
            <a:ext cx="1440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החברה הישראלית (2)</a:t>
            </a:r>
          </a:p>
        </p:txBody>
      </p:sp>
      <p:sp>
        <p:nvSpPr>
          <p:cNvPr id="24" name="מלבן 23"/>
          <p:cNvSpPr/>
          <p:nvPr/>
        </p:nvSpPr>
        <p:spPr>
          <a:xfrm>
            <a:off x="5486857" y="1404804"/>
            <a:ext cx="1440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סימולציה בנושא </a:t>
            </a:r>
            <a:r>
              <a:rPr lang="he-IL" sz="1600" dirty="0" err="1">
                <a:latin typeface="David" panose="020E0502060401010101" pitchFamily="34" charset="-79"/>
                <a:cs typeface="David" panose="020E0502060401010101" pitchFamily="34" charset="-79"/>
              </a:rPr>
              <a:t>בטל"ם</a:t>
            </a:r>
            <a:r>
              <a:rPr lang="he-IL" sz="1600" dirty="0">
                <a:latin typeface="David" panose="020E0502060401010101" pitchFamily="34" charset="-79"/>
                <a:cs typeface="David" panose="020E0502060401010101" pitchFamily="34" charset="-79"/>
              </a:rPr>
              <a:t> רלוונטי (3)</a:t>
            </a:r>
          </a:p>
        </p:txBody>
      </p:sp>
      <p:sp>
        <p:nvSpPr>
          <p:cNvPr id="25" name="מלבן 24"/>
          <p:cNvSpPr/>
          <p:nvPr/>
        </p:nvSpPr>
        <p:spPr>
          <a:xfrm>
            <a:off x="4766856" y="2107254"/>
            <a:ext cx="1440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קורס בחירה (2)</a:t>
            </a:r>
          </a:p>
          <a:p>
            <a:pPr algn="ctr"/>
            <a:r>
              <a:rPr lang="en-US" sz="1600" dirty="0">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 </a:t>
            </a:r>
          </a:p>
          <a:p>
            <a:pPr algn="ctr"/>
            <a:r>
              <a:rPr lang="he-IL" sz="1600" dirty="0">
                <a:latin typeface="David" panose="020E0502060401010101" pitchFamily="34" charset="-79"/>
                <a:cs typeface="David" panose="020E0502060401010101" pitchFamily="34" charset="-79"/>
              </a:rPr>
              <a:t>סדנת מחקר (4)</a:t>
            </a:r>
          </a:p>
        </p:txBody>
      </p:sp>
      <p:sp>
        <p:nvSpPr>
          <p:cNvPr id="26" name="מלבן 25"/>
          <p:cNvSpPr/>
          <p:nvPr/>
        </p:nvSpPr>
        <p:spPr>
          <a:xfrm>
            <a:off x="6206856" y="2107254"/>
            <a:ext cx="1440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אומנת המערכה ושינוי בתופעת המלחמה (4)</a:t>
            </a:r>
          </a:p>
        </p:txBody>
      </p:sp>
      <p:sp>
        <p:nvSpPr>
          <p:cNvPr id="27" name="חץ: למעלה 26"/>
          <p:cNvSpPr/>
          <p:nvPr/>
        </p:nvSpPr>
        <p:spPr>
          <a:xfrm>
            <a:off x="363794" y="1189708"/>
            <a:ext cx="2405265" cy="5286460"/>
          </a:xfrm>
          <a:prstGeom prst="upArrow">
            <a:avLst/>
          </a:prstGeom>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sp>
        <p:nvSpPr>
          <p:cNvPr id="28" name="אליפסה 27"/>
          <p:cNvSpPr/>
          <p:nvPr/>
        </p:nvSpPr>
        <p:spPr>
          <a:xfrm>
            <a:off x="1053330" y="5758411"/>
            <a:ext cx="1026193" cy="612000"/>
          </a:xfrm>
          <a:prstGeom prst="ellipse">
            <a:avLst/>
          </a:prstGeom>
        </p:spPr>
        <p:style>
          <a:lnRef idx="2">
            <a:schemeClr val="accent1"/>
          </a:lnRef>
          <a:fillRef idx="1">
            <a:schemeClr val="lt1"/>
          </a:fillRef>
          <a:effectRef idx="0">
            <a:schemeClr val="accent1"/>
          </a:effectRef>
          <a:fontRef idx="minor">
            <a:schemeClr val="dk1"/>
          </a:fontRef>
        </p:style>
        <p:txBody>
          <a:bodyPr lIns="0" tIns="0" rIns="0" bIns="0" rtlCol="1" anchor="ctr"/>
          <a:lstStyle/>
          <a:p>
            <a:pPr algn="ctr"/>
            <a:r>
              <a:rPr lang="he-IL" sz="1400" dirty="0">
                <a:latin typeface="David" panose="020E0502060401010101" pitchFamily="34" charset="-79"/>
                <a:cs typeface="David" panose="020E0502060401010101" pitchFamily="34" charset="-79"/>
              </a:rPr>
              <a:t>ימי עיון </a:t>
            </a:r>
            <a:r>
              <a:rPr lang="he-IL" sz="1400" dirty="0" err="1">
                <a:latin typeface="David" panose="020E0502060401010101" pitchFamily="34" charset="-79"/>
                <a:cs typeface="David" panose="020E0502060401010101" pitchFamily="34" charset="-79"/>
              </a:rPr>
              <a:t>בטל"ם</a:t>
            </a:r>
            <a:endParaRPr lang="he-IL" sz="1400" dirty="0">
              <a:latin typeface="David" panose="020E0502060401010101" pitchFamily="34" charset="-79"/>
              <a:cs typeface="David" panose="020E0502060401010101" pitchFamily="34" charset="-79"/>
            </a:endParaRPr>
          </a:p>
        </p:txBody>
      </p:sp>
      <p:sp>
        <p:nvSpPr>
          <p:cNvPr id="29" name="אליפסה 28"/>
          <p:cNvSpPr/>
          <p:nvPr/>
        </p:nvSpPr>
        <p:spPr>
          <a:xfrm>
            <a:off x="1079034" y="5035287"/>
            <a:ext cx="1026193" cy="612000"/>
          </a:xfrm>
          <a:prstGeom prst="ellipse">
            <a:avLst/>
          </a:prstGeom>
        </p:spPr>
        <p:style>
          <a:lnRef idx="2">
            <a:schemeClr val="accent1"/>
          </a:lnRef>
          <a:fillRef idx="1">
            <a:schemeClr val="lt1"/>
          </a:fillRef>
          <a:effectRef idx="0">
            <a:schemeClr val="accent1"/>
          </a:effectRef>
          <a:fontRef idx="minor">
            <a:schemeClr val="dk1"/>
          </a:fontRef>
        </p:style>
        <p:txBody>
          <a:bodyPr lIns="0" tIns="0" rIns="0" bIns="0" rtlCol="1" anchor="ctr"/>
          <a:lstStyle/>
          <a:p>
            <a:pPr algn="ctr"/>
            <a:r>
              <a:rPr lang="he-IL" sz="1400" dirty="0">
                <a:latin typeface="David" panose="020E0502060401010101" pitchFamily="34" charset="-79"/>
                <a:cs typeface="David" panose="020E0502060401010101" pitchFamily="34" charset="-79"/>
              </a:rPr>
              <a:t>מפגשי בכירים</a:t>
            </a:r>
          </a:p>
        </p:txBody>
      </p:sp>
      <p:sp>
        <p:nvSpPr>
          <p:cNvPr id="30" name="אליפסה 29"/>
          <p:cNvSpPr/>
          <p:nvPr/>
        </p:nvSpPr>
        <p:spPr>
          <a:xfrm>
            <a:off x="1057279" y="4312163"/>
            <a:ext cx="1026193" cy="612000"/>
          </a:xfrm>
          <a:prstGeom prst="ellipse">
            <a:avLst/>
          </a:prstGeom>
        </p:spPr>
        <p:style>
          <a:lnRef idx="2">
            <a:schemeClr val="accent1"/>
          </a:lnRef>
          <a:fillRef idx="1">
            <a:schemeClr val="lt1"/>
          </a:fillRef>
          <a:effectRef idx="0">
            <a:schemeClr val="accent1"/>
          </a:effectRef>
          <a:fontRef idx="minor">
            <a:schemeClr val="dk1"/>
          </a:fontRef>
        </p:style>
        <p:txBody>
          <a:bodyPr lIns="0" tIns="0" rIns="0" bIns="0" rtlCol="1" anchor="ctr"/>
          <a:lstStyle/>
          <a:p>
            <a:pPr algn="ctr"/>
            <a:r>
              <a:rPr lang="he-IL" sz="1400" dirty="0">
                <a:latin typeface="David" panose="020E0502060401010101" pitchFamily="34" charset="-79"/>
                <a:cs typeface="David" panose="020E0502060401010101" pitchFamily="34" charset="-79"/>
              </a:rPr>
              <a:t>סיורי </a:t>
            </a:r>
            <a:r>
              <a:rPr lang="he-IL" sz="1400" dirty="0" err="1">
                <a:latin typeface="David" panose="020E0502060401010101" pitchFamily="34" charset="-79"/>
                <a:cs typeface="David" panose="020E0502060401010101" pitchFamily="34" charset="-79"/>
              </a:rPr>
              <a:t>בטל"ם</a:t>
            </a:r>
            <a:r>
              <a:rPr lang="he-IL" sz="1400" dirty="0">
                <a:latin typeface="David" panose="020E0502060401010101" pitchFamily="34" charset="-79"/>
                <a:cs typeface="David" panose="020E0502060401010101" pitchFamily="34" charset="-79"/>
              </a:rPr>
              <a:t> חו"ל</a:t>
            </a:r>
          </a:p>
        </p:txBody>
      </p:sp>
      <p:sp>
        <p:nvSpPr>
          <p:cNvPr id="32" name="מלבן 31"/>
          <p:cNvSpPr/>
          <p:nvPr/>
        </p:nvSpPr>
        <p:spPr>
          <a:xfrm>
            <a:off x="1013570" y="3493321"/>
            <a:ext cx="1116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סיורי </a:t>
            </a:r>
            <a:r>
              <a:rPr lang="he-IL" sz="1600" dirty="0" err="1">
                <a:latin typeface="David" panose="020E0502060401010101" pitchFamily="34" charset="-79"/>
                <a:cs typeface="David" panose="020E0502060401010101" pitchFamily="34" charset="-79"/>
              </a:rPr>
              <a:t>בטל"ם</a:t>
            </a:r>
            <a:r>
              <a:rPr lang="he-IL" sz="1600" dirty="0">
                <a:latin typeface="David" panose="020E0502060401010101" pitchFamily="34" charset="-79"/>
                <a:cs typeface="David" panose="020E0502060401010101" pitchFamily="34" charset="-79"/>
              </a:rPr>
              <a:t> ישראל (4)</a:t>
            </a:r>
          </a:p>
        </p:txBody>
      </p:sp>
      <p:sp>
        <p:nvSpPr>
          <p:cNvPr id="33" name="מלבן 32"/>
          <p:cNvSpPr/>
          <p:nvPr/>
        </p:nvSpPr>
        <p:spPr>
          <a:xfrm>
            <a:off x="1013570" y="2686153"/>
            <a:ext cx="1116000" cy="684000"/>
          </a:xfrm>
          <a:prstGeom prst="rect">
            <a:avLst/>
          </a:prstGeom>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dirty="0">
                <a:latin typeface="David" panose="020E0502060401010101" pitchFamily="34" charset="-79"/>
                <a:cs typeface="David" panose="020E0502060401010101" pitchFamily="34" charset="-79"/>
              </a:rPr>
              <a:t>אשכול</a:t>
            </a:r>
            <a:br>
              <a:rPr lang="en-US" sz="1600" dirty="0">
                <a:latin typeface="David" panose="020E0502060401010101" pitchFamily="34" charset="-79"/>
                <a:cs typeface="David" panose="020E0502060401010101" pitchFamily="34" charset="-79"/>
              </a:rPr>
            </a:br>
            <a:r>
              <a:rPr lang="he-IL" sz="1600" dirty="0">
                <a:latin typeface="David" panose="020E0502060401010101" pitchFamily="34" charset="-79"/>
                <a:cs typeface="David" panose="020E0502060401010101" pitchFamily="34" charset="-79"/>
              </a:rPr>
              <a:t>סדנאות מנהיגות (4)</a:t>
            </a:r>
          </a:p>
        </p:txBody>
      </p:sp>
      <p:sp>
        <p:nvSpPr>
          <p:cNvPr id="34" name="מלבן 33"/>
          <p:cNvSpPr/>
          <p:nvPr/>
        </p:nvSpPr>
        <p:spPr>
          <a:xfrm>
            <a:off x="924228" y="1598120"/>
            <a:ext cx="1338959" cy="684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b="1" dirty="0">
                <a:latin typeface="David" panose="020E0502060401010101" pitchFamily="34" charset="-79"/>
                <a:cs typeface="David" panose="020E0502060401010101" pitchFamily="34" charset="-79"/>
              </a:rPr>
              <a:t>ציר </a:t>
            </a:r>
            <a:br>
              <a:rPr lang="en-US" sz="1600" b="1" dirty="0">
                <a:latin typeface="David" panose="020E0502060401010101" pitchFamily="34" charset="-79"/>
                <a:cs typeface="David" panose="020E0502060401010101" pitchFamily="34" charset="-79"/>
              </a:rPr>
            </a:br>
            <a:r>
              <a:rPr lang="he-IL" sz="1600" b="1" dirty="0">
                <a:latin typeface="David" panose="020E0502060401010101" pitchFamily="34" charset="-79"/>
                <a:cs typeface="David" panose="020E0502060401010101" pitchFamily="34" charset="-79"/>
              </a:rPr>
              <a:t>פיתוח אישי </a:t>
            </a:r>
            <a:r>
              <a:rPr lang="he-IL" sz="1600" dirty="0">
                <a:latin typeface="David" panose="020E0502060401010101" pitchFamily="34" charset="-79"/>
                <a:cs typeface="David" panose="020E0502060401010101" pitchFamily="34" charset="-79"/>
              </a:rPr>
              <a:t>"למידת שטח"</a:t>
            </a:r>
          </a:p>
        </p:txBody>
      </p:sp>
      <p:sp>
        <p:nvSpPr>
          <p:cNvPr id="35" name="סוגר מסולסל ימני 34"/>
          <p:cNvSpPr/>
          <p:nvPr/>
        </p:nvSpPr>
        <p:spPr>
          <a:xfrm>
            <a:off x="9567998" y="5453840"/>
            <a:ext cx="229812" cy="950434"/>
          </a:xfrm>
          <a:prstGeom prst="rightBrace">
            <a:avLst/>
          </a:prstGeom>
          <a:ln/>
        </p:spPr>
        <p:style>
          <a:lnRef idx="1">
            <a:schemeClr val="dk1"/>
          </a:lnRef>
          <a:fillRef idx="0">
            <a:schemeClr val="dk1"/>
          </a:fillRef>
          <a:effectRef idx="0">
            <a:schemeClr val="dk1"/>
          </a:effectRef>
          <a:fontRef idx="minor">
            <a:schemeClr val="tx1"/>
          </a:fontRef>
        </p:style>
        <p:txBody>
          <a:bodyPr rtlCol="1" anchor="ctr"/>
          <a:lstStyle/>
          <a:p>
            <a:pPr algn="ctr"/>
            <a:endParaRPr lang="he-IL" dirty="0"/>
          </a:p>
        </p:txBody>
      </p:sp>
      <p:sp>
        <p:nvSpPr>
          <p:cNvPr id="36" name="מלבן 35"/>
          <p:cNvSpPr/>
          <p:nvPr/>
        </p:nvSpPr>
        <p:spPr>
          <a:xfrm>
            <a:off x="10039487" y="5611155"/>
            <a:ext cx="1338959" cy="684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b="1" dirty="0">
                <a:latin typeface="David" panose="020E0502060401010101" pitchFamily="34" charset="-79"/>
                <a:cs typeface="David" panose="020E0502060401010101" pitchFamily="34" charset="-79"/>
              </a:rPr>
              <a:t>תקופה ראשונה- לימודי הבסיס (12)</a:t>
            </a:r>
            <a:endParaRPr lang="he-IL" sz="1600" dirty="0">
              <a:latin typeface="David" panose="020E0502060401010101" pitchFamily="34" charset="-79"/>
              <a:cs typeface="David" panose="020E0502060401010101" pitchFamily="34" charset="-79"/>
            </a:endParaRPr>
          </a:p>
        </p:txBody>
      </p:sp>
      <p:sp>
        <p:nvSpPr>
          <p:cNvPr id="37" name="סוגר מסולסל ימני 36"/>
          <p:cNvSpPr/>
          <p:nvPr/>
        </p:nvSpPr>
        <p:spPr>
          <a:xfrm>
            <a:off x="9567998" y="3949302"/>
            <a:ext cx="229812" cy="950434"/>
          </a:xfrm>
          <a:prstGeom prst="rightBrace">
            <a:avLst/>
          </a:prstGeom>
          <a:ln/>
        </p:spPr>
        <p:style>
          <a:lnRef idx="1">
            <a:schemeClr val="dk1"/>
          </a:lnRef>
          <a:fillRef idx="0">
            <a:schemeClr val="dk1"/>
          </a:fillRef>
          <a:effectRef idx="0">
            <a:schemeClr val="dk1"/>
          </a:effectRef>
          <a:fontRef idx="minor">
            <a:schemeClr val="tx1"/>
          </a:fontRef>
        </p:style>
        <p:txBody>
          <a:bodyPr rtlCol="1" anchor="ctr"/>
          <a:lstStyle/>
          <a:p>
            <a:pPr algn="ctr"/>
            <a:endParaRPr lang="he-IL" dirty="0"/>
          </a:p>
        </p:txBody>
      </p:sp>
      <p:sp>
        <p:nvSpPr>
          <p:cNvPr id="38" name="מלבן 37"/>
          <p:cNvSpPr/>
          <p:nvPr/>
        </p:nvSpPr>
        <p:spPr>
          <a:xfrm>
            <a:off x="10039487" y="4106617"/>
            <a:ext cx="1338959" cy="684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b="1" dirty="0">
                <a:latin typeface="David" panose="020E0502060401010101" pitchFamily="34" charset="-79"/>
                <a:cs typeface="David" panose="020E0502060401010101" pitchFamily="34" charset="-79"/>
              </a:rPr>
              <a:t>תקופה שניה- ליבת הלמידה הנושאית (19)</a:t>
            </a:r>
            <a:endParaRPr lang="he-IL" sz="1600" dirty="0">
              <a:latin typeface="David" panose="020E0502060401010101" pitchFamily="34" charset="-79"/>
              <a:cs typeface="David" panose="020E0502060401010101" pitchFamily="34" charset="-79"/>
            </a:endParaRPr>
          </a:p>
        </p:txBody>
      </p:sp>
      <p:sp>
        <p:nvSpPr>
          <p:cNvPr id="39" name="סוגר מסולסל ימני 38"/>
          <p:cNvSpPr/>
          <p:nvPr/>
        </p:nvSpPr>
        <p:spPr>
          <a:xfrm>
            <a:off x="9567998" y="1653368"/>
            <a:ext cx="229812" cy="950434"/>
          </a:xfrm>
          <a:prstGeom prst="rightBrace">
            <a:avLst/>
          </a:prstGeom>
          <a:ln/>
        </p:spPr>
        <p:style>
          <a:lnRef idx="1">
            <a:schemeClr val="dk1"/>
          </a:lnRef>
          <a:fillRef idx="0">
            <a:schemeClr val="dk1"/>
          </a:fillRef>
          <a:effectRef idx="0">
            <a:schemeClr val="dk1"/>
          </a:effectRef>
          <a:fontRef idx="minor">
            <a:schemeClr val="tx1"/>
          </a:fontRef>
        </p:style>
        <p:txBody>
          <a:bodyPr rtlCol="1" anchor="ctr"/>
          <a:lstStyle/>
          <a:p>
            <a:pPr algn="ctr"/>
            <a:endParaRPr lang="he-IL" dirty="0"/>
          </a:p>
        </p:txBody>
      </p:sp>
      <p:sp>
        <p:nvSpPr>
          <p:cNvPr id="40" name="מלבן 39"/>
          <p:cNvSpPr/>
          <p:nvPr/>
        </p:nvSpPr>
        <p:spPr>
          <a:xfrm>
            <a:off x="10039487" y="1710818"/>
            <a:ext cx="1592074" cy="85365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lIns="36000" tIns="36000" rIns="36000" bIns="36000" rtlCol="1" anchor="ctr"/>
          <a:lstStyle/>
          <a:p>
            <a:pPr algn="ctr"/>
            <a:r>
              <a:rPr lang="he-IL" sz="1600" b="1" dirty="0">
                <a:latin typeface="David" panose="020E0502060401010101" pitchFamily="34" charset="-79"/>
                <a:cs typeface="David" panose="020E0502060401010101" pitchFamily="34" charset="-79"/>
              </a:rPr>
              <a:t>תקופה שלישית- לימודים מתקדמים, תרגילי יישום וסיכום (14)</a:t>
            </a:r>
            <a:endParaRPr lang="he-IL" sz="16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534291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התפתחות סיורי בטל"ם בישראל</a:t>
            </a:r>
          </a:p>
        </p:txBody>
      </p:sp>
      <p:graphicFrame>
        <p:nvGraphicFramePr>
          <p:cNvPr id="3" name="טבלה 2"/>
          <p:cNvGraphicFramePr>
            <a:graphicFrameLocks noGrp="1"/>
          </p:cNvGraphicFramePr>
          <p:nvPr>
            <p:extLst>
              <p:ext uri="{D42A27DB-BD31-4B8C-83A1-F6EECF244321}">
                <p14:modId xmlns:p14="http://schemas.microsoft.com/office/powerpoint/2010/main" val="3294704613"/>
              </p:ext>
            </p:extLst>
          </p:nvPr>
        </p:nvGraphicFramePr>
        <p:xfrm>
          <a:off x="576071" y="1191850"/>
          <a:ext cx="11100816" cy="5512680"/>
        </p:xfrm>
        <a:graphic>
          <a:graphicData uri="http://schemas.openxmlformats.org/drawingml/2006/table">
            <a:tbl>
              <a:tblPr rtl="1" firstRow="1" bandRow="1">
                <a:tableStyleId>{5C22544A-7EE6-4342-B048-85BDC9FD1C3A}</a:tableStyleId>
              </a:tblPr>
              <a:tblGrid>
                <a:gridCol w="3700272">
                  <a:extLst>
                    <a:ext uri="{9D8B030D-6E8A-4147-A177-3AD203B41FA5}">
                      <a16:colId xmlns:a16="http://schemas.microsoft.com/office/drawing/2014/main" val="597909778"/>
                    </a:ext>
                  </a:extLst>
                </a:gridCol>
                <a:gridCol w="3700272">
                  <a:extLst>
                    <a:ext uri="{9D8B030D-6E8A-4147-A177-3AD203B41FA5}">
                      <a16:colId xmlns:a16="http://schemas.microsoft.com/office/drawing/2014/main" val="3849172263"/>
                    </a:ext>
                  </a:extLst>
                </a:gridCol>
                <a:gridCol w="3700272">
                  <a:extLst>
                    <a:ext uri="{9D8B030D-6E8A-4147-A177-3AD203B41FA5}">
                      <a16:colId xmlns:a16="http://schemas.microsoft.com/office/drawing/2014/main" val="3468020126"/>
                    </a:ext>
                  </a:extLst>
                </a:gridCol>
              </a:tblGrid>
              <a:tr h="612000">
                <a:tc>
                  <a:txBody>
                    <a:bodyPr/>
                    <a:lstStyle/>
                    <a:p>
                      <a:pPr algn="ctr" rtl="1"/>
                      <a:r>
                        <a:rPr lang="he-IL" b="1" i="0" dirty="0">
                          <a:latin typeface="David" panose="020E0502060401010101" pitchFamily="34" charset="-79"/>
                          <a:cs typeface="David" panose="020E0502060401010101" pitchFamily="34" charset="-79"/>
                        </a:rPr>
                        <a:t>ל"ה </a:t>
                      </a:r>
                      <a:br>
                        <a:rPr lang="en-US" b="1" i="0" dirty="0">
                          <a:latin typeface="David" panose="020E0502060401010101" pitchFamily="34" charset="-79"/>
                          <a:cs typeface="David" panose="020E0502060401010101" pitchFamily="34" charset="-79"/>
                        </a:rPr>
                      </a:br>
                      <a:r>
                        <a:rPr lang="he-IL" b="1" i="0" dirty="0">
                          <a:latin typeface="David" panose="020E0502060401010101" pitchFamily="34" charset="-79"/>
                          <a:cs typeface="David" panose="020E0502060401010101" pitchFamily="34" charset="-79"/>
                        </a:rPr>
                        <a:t>(ארנון סופר)</a:t>
                      </a:r>
                    </a:p>
                  </a:txBody>
                  <a:tcPr anchor="ctr"/>
                </a:tc>
                <a:tc>
                  <a:txBody>
                    <a:bodyPr/>
                    <a:lstStyle/>
                    <a:p>
                      <a:pPr algn="ctr" rtl="1"/>
                      <a:r>
                        <a:rPr lang="he-IL" b="1" i="0" dirty="0">
                          <a:latin typeface="David" panose="020E0502060401010101" pitchFamily="34" charset="-79"/>
                          <a:cs typeface="David" panose="020E0502060401010101" pitchFamily="34" charset="-79"/>
                        </a:rPr>
                        <a:t>מ"א-מ"ג</a:t>
                      </a:r>
                    </a:p>
                    <a:p>
                      <a:pPr algn="ctr" rtl="1"/>
                      <a:r>
                        <a:rPr lang="he-IL" b="1" i="0" dirty="0">
                          <a:latin typeface="David" panose="020E0502060401010101" pitchFamily="34" charset="-79"/>
                          <a:cs typeface="David" panose="020E0502060401010101" pitchFamily="34" charset="-79"/>
                        </a:rPr>
                        <a:t>(יוסי בן ארצי)</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b="1" i="0" dirty="0">
                          <a:latin typeface="David" panose="020E0502060401010101" pitchFamily="34" charset="-79"/>
                          <a:cs typeface="David" panose="020E0502060401010101" pitchFamily="34" charset="-79"/>
                        </a:rPr>
                        <a:t>מ"ד </a:t>
                      </a:r>
                      <a:br>
                        <a:rPr lang="en-US" b="1" i="0" dirty="0">
                          <a:latin typeface="David" panose="020E0502060401010101" pitchFamily="34" charset="-79"/>
                          <a:cs typeface="David" panose="020E0502060401010101" pitchFamily="34" charset="-79"/>
                        </a:rPr>
                      </a:br>
                      <a:r>
                        <a:rPr lang="he-IL" b="1" i="0" dirty="0">
                          <a:latin typeface="David" panose="020E0502060401010101" pitchFamily="34" charset="-79"/>
                          <a:cs typeface="David" panose="020E0502060401010101" pitchFamily="34" charset="-79"/>
                        </a:rPr>
                        <a:t>(יוסי בן ארצי)</a:t>
                      </a:r>
                    </a:p>
                  </a:txBody>
                  <a:tcPr anchor="ctr"/>
                </a:tc>
                <a:extLst>
                  <a:ext uri="{0D108BD9-81ED-4DB2-BD59-A6C34878D82A}">
                    <a16:rowId xmlns:a16="http://schemas.microsoft.com/office/drawing/2014/main" val="4140959404"/>
                  </a:ext>
                </a:extLst>
              </a:tr>
              <a:tr h="2772000">
                <a:tc>
                  <a:txBody>
                    <a:bodyPr/>
                    <a:lstStyle/>
                    <a:p>
                      <a:pPr marL="0" indent="0" rtl="1">
                        <a:lnSpc>
                          <a:spcPct val="150000"/>
                        </a:lnSpc>
                        <a:buFont typeface="Arial" panose="020B0604020202020204" pitchFamily="34" charset="0"/>
                        <a:buNone/>
                      </a:pPr>
                      <a:r>
                        <a:rPr lang="he-IL" sz="1400" b="1" i="0" dirty="0">
                          <a:latin typeface="David" panose="020E0502060401010101" pitchFamily="34" charset="-79"/>
                          <a:cs typeface="David" panose="020E0502060401010101" pitchFamily="34" charset="-79"/>
                        </a:rPr>
                        <a:t>גיאוגרפי:</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דרום </a:t>
                      </a:r>
                      <a:r>
                        <a:rPr lang="he-IL" sz="1400" b="0" i="0" dirty="0">
                          <a:solidFill>
                            <a:srgbClr val="FF0000"/>
                          </a:solidFill>
                          <a:latin typeface="David" panose="020E0502060401010101" pitchFamily="34" charset="-79"/>
                          <a:cs typeface="David" panose="020E0502060401010101" pitchFamily="34" charset="-79"/>
                        </a:rPr>
                        <a:t>(3 ימים)</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צפון (3 ימים)</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מרכז (2 ימים)</a:t>
                      </a:r>
                    </a:p>
                    <a:p>
                      <a:pPr marL="0" indent="0" rtl="1">
                        <a:lnSpc>
                          <a:spcPct val="150000"/>
                        </a:lnSpc>
                        <a:buFont typeface="Arial" panose="020B0604020202020204" pitchFamily="34" charset="0"/>
                        <a:buNone/>
                      </a:pPr>
                      <a:endParaRPr lang="he-IL" sz="1400" b="0" i="0" dirty="0">
                        <a:latin typeface="David" panose="020E0502060401010101" pitchFamily="34" charset="-79"/>
                        <a:cs typeface="David" panose="020E0502060401010101" pitchFamily="34" charset="-79"/>
                      </a:endParaRPr>
                    </a:p>
                  </a:txBody>
                  <a:tcPr marL="0" marR="0" marT="36000" marB="36000"/>
                </a:tc>
                <a:tc>
                  <a:txBody>
                    <a:bodyPr/>
                    <a:lstStyle/>
                    <a:p>
                      <a:pPr marL="0" indent="0" rtl="1">
                        <a:lnSpc>
                          <a:spcPct val="150000"/>
                        </a:lnSpc>
                        <a:buFont typeface="Arial" panose="020B0604020202020204" pitchFamily="34" charset="0"/>
                        <a:buNone/>
                      </a:pPr>
                      <a:r>
                        <a:rPr lang="he-IL" sz="1400" b="1" i="0" dirty="0">
                          <a:latin typeface="David" panose="020E0502060401010101" pitchFamily="34" charset="-79"/>
                          <a:cs typeface="David" panose="020E0502060401010101" pitchFamily="34" charset="-79"/>
                        </a:rPr>
                        <a:t>גיאוגרפי:</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דרום (3 ימים)</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צפון (3 ימים)</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ירושלים</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יהודה וחברון</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שומרון והבקעה</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ת"א</a:t>
                      </a:r>
                    </a:p>
                    <a:p>
                      <a:pPr marL="0" indent="0" rtl="1">
                        <a:lnSpc>
                          <a:spcPct val="150000"/>
                        </a:lnSpc>
                        <a:buFont typeface="Arial" panose="020B0604020202020204" pitchFamily="34" charset="0"/>
                        <a:buNone/>
                      </a:pPr>
                      <a:r>
                        <a:rPr lang="he-IL" sz="1400" b="1" i="0" dirty="0" err="1">
                          <a:latin typeface="David" panose="020E0502060401010101" pitchFamily="34" charset="-79"/>
                          <a:cs typeface="David" panose="020E0502060401010101" pitchFamily="34" charset="-79"/>
                        </a:rPr>
                        <a:t>תכניים</a:t>
                      </a:r>
                      <a:r>
                        <a:rPr lang="he-IL" sz="1400" b="1" i="0" dirty="0">
                          <a:latin typeface="David" panose="020E0502060401010101" pitchFamily="34" charset="-79"/>
                          <a:cs typeface="David" panose="020E0502060401010101" pitchFamily="34" charset="-79"/>
                        </a:rPr>
                        <a:t> (מערכות):</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מודיעין- מוסד, שב"כ, אמ"ן</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צה"ל- ח"א, ח"י, </a:t>
                      </a:r>
                      <a:r>
                        <a:rPr lang="he-IL" sz="1400" b="0" i="0" dirty="0" err="1">
                          <a:latin typeface="David" panose="020E0502060401010101" pitchFamily="34" charset="-79"/>
                          <a:cs typeface="David" panose="020E0502060401010101" pitchFamily="34" charset="-79"/>
                        </a:rPr>
                        <a:t>ז"י</a:t>
                      </a:r>
                      <a:r>
                        <a:rPr lang="he-IL" sz="1400" b="0" i="0" dirty="0">
                          <a:latin typeface="David" panose="020E0502060401010101" pitchFamily="34" charset="-79"/>
                          <a:cs typeface="David" panose="020E0502060401010101" pitchFamily="34" charset="-79"/>
                        </a:rPr>
                        <a:t>, פקע"ר</a:t>
                      </a:r>
                    </a:p>
                    <a:p>
                      <a:pPr marL="171450" indent="-171450" rtl="1">
                        <a:lnSpc>
                          <a:spcPct val="150000"/>
                        </a:lnSpc>
                        <a:buFont typeface="Arial" panose="020B0604020202020204" pitchFamily="34" charset="0"/>
                        <a:buChar char="•"/>
                      </a:pPr>
                      <a:r>
                        <a:rPr lang="he-IL" sz="1400" b="0" i="0" dirty="0">
                          <a:solidFill>
                            <a:srgbClr val="0070C0"/>
                          </a:solidFill>
                          <a:latin typeface="David" panose="020E0502060401010101" pitchFamily="34" charset="-79"/>
                          <a:cs typeface="David" panose="020E0502060401010101" pitchFamily="34" charset="-79"/>
                        </a:rPr>
                        <a:t>מע' אכיפה</a:t>
                      </a:r>
                      <a:r>
                        <a:rPr lang="en-US" sz="1400" b="0" i="0" dirty="0">
                          <a:solidFill>
                            <a:srgbClr val="0070C0"/>
                          </a:solidFill>
                          <a:latin typeface="David" panose="020E0502060401010101" pitchFamily="34" charset="-79"/>
                          <a:cs typeface="David" panose="020E0502060401010101" pitchFamily="34" charset="-79"/>
                        </a:rPr>
                        <a:t>/</a:t>
                      </a:r>
                      <a:r>
                        <a:rPr lang="he-IL" sz="1400" b="0" i="0" dirty="0">
                          <a:solidFill>
                            <a:srgbClr val="0070C0"/>
                          </a:solidFill>
                          <a:latin typeface="David" panose="020E0502060401010101" pitchFamily="34" charset="-79"/>
                          <a:cs typeface="David" panose="020E0502060401010101" pitchFamily="34" charset="-79"/>
                        </a:rPr>
                        <a:t>שלטון- שב"ס, משטרה, משפט</a:t>
                      </a:r>
                    </a:p>
                    <a:p>
                      <a:pPr marL="171450" indent="-171450" rtl="1">
                        <a:lnSpc>
                          <a:spcPct val="150000"/>
                        </a:lnSpc>
                        <a:buFont typeface="Arial" panose="020B0604020202020204" pitchFamily="34" charset="0"/>
                        <a:buChar char="•"/>
                      </a:pPr>
                      <a:r>
                        <a:rPr lang="he-IL" sz="1400" b="0" i="0" dirty="0">
                          <a:solidFill>
                            <a:srgbClr val="0070C0"/>
                          </a:solidFill>
                          <a:latin typeface="David" panose="020E0502060401010101" pitchFamily="34" charset="-79"/>
                          <a:cs typeface="David" panose="020E0502060401010101" pitchFamily="34" charset="-79"/>
                        </a:rPr>
                        <a:t>מע' כלכלית- משרד אוצר, בנק ישראל, בורסה, ביטוח</a:t>
                      </a:r>
                    </a:p>
                    <a:p>
                      <a:pPr marL="171450" indent="-171450" rtl="1">
                        <a:lnSpc>
                          <a:spcPct val="150000"/>
                        </a:lnSpc>
                        <a:buFont typeface="Arial" panose="020B0604020202020204" pitchFamily="34" charset="0"/>
                        <a:buChar char="•"/>
                      </a:pPr>
                      <a:r>
                        <a:rPr lang="he-IL" sz="1400" b="0" i="0" dirty="0">
                          <a:solidFill>
                            <a:srgbClr val="0070C0"/>
                          </a:solidFill>
                          <a:latin typeface="David" panose="020E0502060401010101" pitchFamily="34" charset="-79"/>
                          <a:cs typeface="David" panose="020E0502060401010101" pitchFamily="34" charset="-79"/>
                        </a:rPr>
                        <a:t>תשתיות לאומיות- בתי זיקוק, חשמל, דלק וגז</a:t>
                      </a:r>
                      <a:endParaRPr lang="he-IL" sz="1400" b="1" i="0" dirty="0">
                        <a:solidFill>
                          <a:srgbClr val="0070C0"/>
                        </a:solidFill>
                        <a:latin typeface="David" panose="020E0502060401010101" pitchFamily="34" charset="-79"/>
                        <a:cs typeface="David" panose="020E0502060401010101" pitchFamily="34" charset="-79"/>
                      </a:endParaRPr>
                    </a:p>
                  </a:txBody>
                  <a:tcPr marL="0" marR="0" marT="36000" marB="36000"/>
                </a:tc>
                <a:tc>
                  <a:txBody>
                    <a:bodyPr/>
                    <a:lstStyle/>
                    <a:p>
                      <a:pPr marL="0" indent="0" rtl="1">
                        <a:lnSpc>
                          <a:spcPct val="150000"/>
                        </a:lnSpc>
                        <a:buFont typeface="Arial" panose="020B0604020202020204" pitchFamily="34" charset="0"/>
                        <a:buNone/>
                      </a:pPr>
                      <a:r>
                        <a:rPr lang="he-IL" sz="1400" b="1" i="0" dirty="0">
                          <a:latin typeface="David" panose="020E0502060401010101" pitchFamily="34" charset="-79"/>
                          <a:cs typeface="David" panose="020E0502060401010101" pitchFamily="34" charset="-79"/>
                        </a:rPr>
                        <a:t>גיאוגרפי:</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דרום- דרומי</a:t>
                      </a:r>
                      <a:r>
                        <a:rPr lang="en-US" sz="1400" b="0" i="0" dirty="0">
                          <a:latin typeface="David" panose="020E0502060401010101" pitchFamily="34" charset="-79"/>
                          <a:cs typeface="David" panose="020E0502060401010101" pitchFamily="34" charset="-79"/>
                        </a:rPr>
                        <a:t>/</a:t>
                      </a:r>
                      <a:r>
                        <a:rPr lang="he-IL" sz="1400" b="0" i="0" dirty="0">
                          <a:latin typeface="David" panose="020E0502060401010101" pitchFamily="34" charset="-79"/>
                          <a:cs typeface="David" panose="020E0502060401010101" pitchFamily="34" charset="-79"/>
                        </a:rPr>
                        <a:t>צפוני (2 ימים*2)</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צפון- גליל מערבי</a:t>
                      </a:r>
                      <a:r>
                        <a:rPr lang="en-US" sz="1400" b="0" i="0" dirty="0">
                          <a:latin typeface="David" panose="020E0502060401010101" pitchFamily="34" charset="-79"/>
                          <a:cs typeface="David" panose="020E0502060401010101" pitchFamily="34" charset="-79"/>
                        </a:rPr>
                        <a:t>/</a:t>
                      </a:r>
                      <a:r>
                        <a:rPr lang="he-IL" sz="1400" b="0" i="0" dirty="0">
                          <a:latin typeface="David" panose="020E0502060401010101" pitchFamily="34" charset="-79"/>
                          <a:cs typeface="David" panose="020E0502060401010101" pitchFamily="34" charset="-79"/>
                        </a:rPr>
                        <a:t>מזרחי (2 ימים, 1 יום)</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גולן  (2 יום)</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חיפה (1 יום)</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ירושלים (2 ימים)</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יהודה ושומרון (2 ימים)</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סיור הבקעה (1 יום)</a:t>
                      </a:r>
                    </a:p>
                    <a:p>
                      <a:pPr marL="171450" indent="-171450" rtl="1">
                        <a:lnSpc>
                          <a:spcPct val="150000"/>
                        </a:lnSpc>
                        <a:buFont typeface="Arial" panose="020B0604020202020204" pitchFamily="34" charset="0"/>
                        <a:buChar char="•"/>
                      </a:pPr>
                      <a:r>
                        <a:rPr lang="he-IL" sz="1400" b="0" i="0" dirty="0">
                          <a:solidFill>
                            <a:srgbClr val="FF0000"/>
                          </a:solidFill>
                          <a:latin typeface="David" panose="020E0502060401010101" pitchFamily="34" charset="-79"/>
                          <a:cs typeface="David" panose="020E0502060401010101" pitchFamily="34" charset="-79"/>
                        </a:rPr>
                        <a:t>סיור ת"א</a:t>
                      </a:r>
                    </a:p>
                    <a:p>
                      <a:pPr marL="0" indent="0" rtl="1">
                        <a:lnSpc>
                          <a:spcPct val="150000"/>
                        </a:lnSpc>
                        <a:buFont typeface="Arial" panose="020B0604020202020204" pitchFamily="34" charset="0"/>
                        <a:buNone/>
                      </a:pPr>
                      <a:r>
                        <a:rPr lang="he-IL" sz="1400" b="1" i="0" dirty="0" err="1">
                          <a:latin typeface="David" panose="020E0502060401010101" pitchFamily="34" charset="-79"/>
                          <a:cs typeface="David" panose="020E0502060401010101" pitchFamily="34" charset="-79"/>
                        </a:rPr>
                        <a:t>תכניים</a:t>
                      </a:r>
                      <a:r>
                        <a:rPr lang="he-IL" sz="1400" b="1" i="0" dirty="0">
                          <a:latin typeface="David" panose="020E0502060401010101" pitchFamily="34" charset="-79"/>
                          <a:cs typeface="David" panose="020E0502060401010101" pitchFamily="34" charset="-79"/>
                        </a:rPr>
                        <a:t> (מערכות):</a:t>
                      </a:r>
                    </a:p>
                    <a:p>
                      <a:pPr marL="171450" indent="-171450" rtl="1">
                        <a:lnSpc>
                          <a:spcPct val="150000"/>
                        </a:lnSpc>
                        <a:buFont typeface="Arial" panose="020B0604020202020204" pitchFamily="34" charset="0"/>
                        <a:buChar char="•"/>
                      </a:pPr>
                      <a:r>
                        <a:rPr lang="he-IL" sz="1400" b="0" i="0" dirty="0">
                          <a:latin typeface="David" panose="020E0502060401010101" pitchFamily="34" charset="-79"/>
                          <a:cs typeface="David" panose="020E0502060401010101" pitchFamily="34" charset="-79"/>
                        </a:rPr>
                        <a:t>מודיעין- מוסד, שב"כ, אמ"ן</a:t>
                      </a:r>
                    </a:p>
                    <a:p>
                      <a:pPr marL="171450" indent="-171450" rtl="1">
                        <a:lnSpc>
                          <a:spcPct val="150000"/>
                        </a:lnSpc>
                        <a:buFont typeface="Arial" panose="020B0604020202020204" pitchFamily="34" charset="0"/>
                        <a:buChar char="•"/>
                      </a:pPr>
                      <a:r>
                        <a:rPr lang="he-IL" sz="1400" b="0" i="0" strike="sngStrike" baseline="0" dirty="0">
                          <a:solidFill>
                            <a:srgbClr val="FF0000"/>
                          </a:solidFill>
                          <a:latin typeface="David" panose="020E0502060401010101" pitchFamily="34" charset="-79"/>
                          <a:cs typeface="David" panose="020E0502060401010101" pitchFamily="34" charset="-79"/>
                        </a:rPr>
                        <a:t>צה"ל- ח"א, ח"י, </a:t>
                      </a:r>
                      <a:r>
                        <a:rPr lang="he-IL" sz="1400" b="0" i="0" strike="sngStrike" baseline="0" dirty="0" err="1">
                          <a:solidFill>
                            <a:srgbClr val="FF0000"/>
                          </a:solidFill>
                          <a:latin typeface="David" panose="020E0502060401010101" pitchFamily="34" charset="-79"/>
                          <a:cs typeface="David" panose="020E0502060401010101" pitchFamily="34" charset="-79"/>
                        </a:rPr>
                        <a:t>ז"י</a:t>
                      </a:r>
                      <a:r>
                        <a:rPr lang="he-IL" sz="1400" b="0" i="0" strike="sngStrike" baseline="0" dirty="0">
                          <a:solidFill>
                            <a:srgbClr val="FF0000"/>
                          </a:solidFill>
                          <a:latin typeface="David" panose="020E0502060401010101" pitchFamily="34" charset="-79"/>
                          <a:cs typeface="David" panose="020E0502060401010101" pitchFamily="34" charset="-79"/>
                        </a:rPr>
                        <a:t>, פקע"ר</a:t>
                      </a:r>
                    </a:p>
                    <a:p>
                      <a:pPr marL="171450" indent="-171450" rtl="1">
                        <a:lnSpc>
                          <a:spcPct val="150000"/>
                        </a:lnSpc>
                        <a:buFont typeface="Arial" panose="020B0604020202020204" pitchFamily="34" charset="0"/>
                        <a:buChar char="•"/>
                      </a:pPr>
                      <a:r>
                        <a:rPr lang="he-IL" sz="1400" b="0" i="0" dirty="0">
                          <a:solidFill>
                            <a:srgbClr val="FF0000"/>
                          </a:solidFill>
                          <a:latin typeface="David" panose="020E0502060401010101" pitchFamily="34" charset="-79"/>
                          <a:cs typeface="David" panose="020E0502060401010101" pitchFamily="34" charset="-79"/>
                        </a:rPr>
                        <a:t>אכיפה</a:t>
                      </a:r>
                      <a:r>
                        <a:rPr lang="en-US" sz="1400" b="0" i="0" dirty="0">
                          <a:solidFill>
                            <a:srgbClr val="FF0000"/>
                          </a:solidFill>
                          <a:latin typeface="David" panose="020E0502060401010101" pitchFamily="34" charset="-79"/>
                          <a:cs typeface="David" panose="020E0502060401010101" pitchFamily="34" charset="-79"/>
                        </a:rPr>
                        <a:t>/</a:t>
                      </a:r>
                      <a:r>
                        <a:rPr lang="he-IL" sz="1400" b="0" i="0" dirty="0">
                          <a:solidFill>
                            <a:srgbClr val="FF0000"/>
                          </a:solidFill>
                          <a:latin typeface="David" panose="020E0502060401010101" pitchFamily="34" charset="-79"/>
                          <a:cs typeface="David" panose="020E0502060401010101" pitchFamily="34" charset="-79"/>
                        </a:rPr>
                        <a:t>שלטון- שב"ס, משטרה, משפט</a:t>
                      </a:r>
                    </a:p>
                    <a:p>
                      <a:pPr marL="171450" indent="-171450" rtl="1">
                        <a:lnSpc>
                          <a:spcPct val="150000"/>
                        </a:lnSpc>
                        <a:buFont typeface="Arial" panose="020B0604020202020204" pitchFamily="34" charset="0"/>
                        <a:buChar char="•"/>
                      </a:pPr>
                      <a:r>
                        <a:rPr lang="he-IL" sz="1400" b="0" i="0" dirty="0">
                          <a:solidFill>
                            <a:srgbClr val="FF0000"/>
                          </a:solidFill>
                          <a:latin typeface="David" panose="020E0502060401010101" pitchFamily="34" charset="-79"/>
                          <a:cs typeface="David" panose="020E0502060401010101" pitchFamily="34" charset="-79"/>
                        </a:rPr>
                        <a:t>מע' כלכלית- משרד אוצר, בנק ישראל, בורסה, ביטוח</a:t>
                      </a:r>
                    </a:p>
                    <a:p>
                      <a:pPr marL="171450" indent="-171450" rtl="1">
                        <a:lnSpc>
                          <a:spcPct val="150000"/>
                        </a:lnSpc>
                        <a:buFont typeface="Arial" panose="020B0604020202020204" pitchFamily="34" charset="0"/>
                        <a:buChar char="•"/>
                      </a:pPr>
                      <a:r>
                        <a:rPr lang="he-IL" sz="1400" b="0" i="0" dirty="0">
                          <a:solidFill>
                            <a:srgbClr val="FF0000"/>
                          </a:solidFill>
                          <a:latin typeface="David" panose="020E0502060401010101" pitchFamily="34" charset="-79"/>
                          <a:cs typeface="David" panose="020E0502060401010101" pitchFamily="34" charset="-79"/>
                        </a:rPr>
                        <a:t>תשתיות לאומיות- בתי זיקוק, חשמל, דלק וגז</a:t>
                      </a:r>
                      <a:endParaRPr lang="he-IL" sz="1400" b="1" i="0" dirty="0">
                        <a:solidFill>
                          <a:srgbClr val="FF0000"/>
                        </a:solidFill>
                        <a:latin typeface="David" panose="020E0502060401010101" pitchFamily="34" charset="-79"/>
                        <a:cs typeface="David" panose="020E0502060401010101" pitchFamily="34" charset="-79"/>
                      </a:endParaRPr>
                    </a:p>
                  </a:txBody>
                  <a:tcPr marL="0" marR="0" marT="36000" marB="36000"/>
                </a:tc>
                <a:extLst>
                  <a:ext uri="{0D108BD9-81ED-4DB2-BD59-A6C34878D82A}">
                    <a16:rowId xmlns:a16="http://schemas.microsoft.com/office/drawing/2014/main" val="1048244844"/>
                  </a:ext>
                </a:extLst>
              </a:tr>
            </a:tbl>
          </a:graphicData>
        </a:graphic>
      </p:graphicFrame>
    </p:spTree>
    <p:extLst>
      <p:ext uri="{BB962C8B-B14F-4D97-AF65-F5344CB8AC3E}">
        <p14:creationId xmlns:p14="http://schemas.microsoft.com/office/powerpoint/2010/main" val="2166119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שקלול האשכולות בציון הסופי</a:t>
            </a:r>
          </a:p>
        </p:txBody>
      </p:sp>
      <p:graphicFrame>
        <p:nvGraphicFramePr>
          <p:cNvPr id="4" name="טבלה 3"/>
          <p:cNvGraphicFramePr>
            <a:graphicFrameLocks noGrp="1"/>
          </p:cNvGraphicFramePr>
          <p:nvPr>
            <p:extLst>
              <p:ext uri="{D42A27DB-BD31-4B8C-83A1-F6EECF244321}">
                <p14:modId xmlns:p14="http://schemas.microsoft.com/office/powerpoint/2010/main" val="1296733544"/>
              </p:ext>
            </p:extLst>
          </p:nvPr>
        </p:nvGraphicFramePr>
        <p:xfrm>
          <a:off x="2113363" y="2171108"/>
          <a:ext cx="7995680" cy="3688080"/>
        </p:xfrm>
        <a:graphic>
          <a:graphicData uri="http://schemas.openxmlformats.org/drawingml/2006/table">
            <a:tbl>
              <a:tblPr rtl="1" firstRow="1" bandRow="1">
                <a:tableStyleId>{5C22544A-7EE6-4342-B048-85BDC9FD1C3A}</a:tableStyleId>
              </a:tblPr>
              <a:tblGrid>
                <a:gridCol w="2998380">
                  <a:extLst>
                    <a:ext uri="{9D8B030D-6E8A-4147-A177-3AD203B41FA5}">
                      <a16:colId xmlns:a16="http://schemas.microsoft.com/office/drawing/2014/main" val="2035471279"/>
                    </a:ext>
                  </a:extLst>
                </a:gridCol>
                <a:gridCol w="1249325">
                  <a:extLst>
                    <a:ext uri="{9D8B030D-6E8A-4147-A177-3AD203B41FA5}">
                      <a16:colId xmlns:a16="http://schemas.microsoft.com/office/drawing/2014/main" val="2263354236"/>
                    </a:ext>
                  </a:extLst>
                </a:gridCol>
                <a:gridCol w="1249325">
                  <a:extLst>
                    <a:ext uri="{9D8B030D-6E8A-4147-A177-3AD203B41FA5}">
                      <a16:colId xmlns:a16="http://schemas.microsoft.com/office/drawing/2014/main" val="567124269"/>
                    </a:ext>
                  </a:extLst>
                </a:gridCol>
                <a:gridCol w="1249325">
                  <a:extLst>
                    <a:ext uri="{9D8B030D-6E8A-4147-A177-3AD203B41FA5}">
                      <a16:colId xmlns:a16="http://schemas.microsoft.com/office/drawing/2014/main" val="3439190410"/>
                    </a:ext>
                  </a:extLst>
                </a:gridCol>
                <a:gridCol w="1249325">
                  <a:extLst>
                    <a:ext uri="{9D8B030D-6E8A-4147-A177-3AD203B41FA5}">
                      <a16:colId xmlns:a16="http://schemas.microsoft.com/office/drawing/2014/main" val="1911251862"/>
                    </a:ext>
                  </a:extLst>
                </a:gridCol>
              </a:tblGrid>
              <a:tr h="640080">
                <a:tc>
                  <a:txBody>
                    <a:bodyPr/>
                    <a:lstStyle/>
                    <a:p>
                      <a:pPr algn="ctr" rtl="1"/>
                      <a:r>
                        <a:rPr lang="he-IL" b="1" i="0" dirty="0">
                          <a:latin typeface="David" panose="020E0502060401010101" pitchFamily="34" charset="-79"/>
                          <a:cs typeface="David" panose="020E0502060401010101" pitchFamily="34" charset="-79"/>
                        </a:rPr>
                        <a:t>אשכול</a:t>
                      </a:r>
                    </a:p>
                  </a:txBody>
                  <a:tcPr anchor="ctr"/>
                </a:tc>
                <a:tc>
                  <a:txBody>
                    <a:bodyPr/>
                    <a:lstStyle/>
                    <a:p>
                      <a:pPr algn="ctr" rtl="1"/>
                      <a:r>
                        <a:rPr lang="he-IL" b="1" i="0" dirty="0">
                          <a:latin typeface="David" panose="020E0502060401010101" pitchFamily="34" charset="-79"/>
                          <a:cs typeface="David" panose="020E0502060401010101" pitchFamily="34" charset="-79"/>
                        </a:rPr>
                        <a:t>ל'</a:t>
                      </a:r>
                    </a:p>
                    <a:p>
                      <a:pPr algn="ctr" rtl="1"/>
                      <a:r>
                        <a:rPr lang="he-IL" b="1" i="0" dirty="0">
                          <a:latin typeface="David" panose="020E0502060401010101" pitchFamily="34" charset="-79"/>
                          <a:cs typeface="David" panose="020E0502060401010101" pitchFamily="34" charset="-79"/>
                        </a:rPr>
                        <a:t>משקל יחסי (%)</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ל"א</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משקל יחסי (%)</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ל"ב</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משקל יחסי (%)</a:t>
                      </a: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מ"ד</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משקל יחסי (%)</a:t>
                      </a:r>
                    </a:p>
                  </a:txBody>
                  <a:tcPr anchor="ctr"/>
                </a:tc>
                <a:extLst>
                  <a:ext uri="{0D108BD9-81ED-4DB2-BD59-A6C34878D82A}">
                    <a16:rowId xmlns:a16="http://schemas.microsoft.com/office/drawing/2014/main" val="4140959404"/>
                  </a:ext>
                </a:extLst>
              </a:tr>
              <a:tr h="370840">
                <a:tc>
                  <a:txBody>
                    <a:bodyPr/>
                    <a:lstStyle/>
                    <a:p>
                      <a:pPr rtl="1"/>
                      <a:r>
                        <a:rPr lang="he-IL" sz="2000" b="0" i="0" dirty="0">
                          <a:latin typeface="David" panose="020E0502060401010101" pitchFamily="34" charset="-79"/>
                          <a:cs typeface="David" panose="020E0502060401010101" pitchFamily="34" charset="-79"/>
                        </a:rPr>
                        <a:t>אשכול בטל"ם </a:t>
                      </a:r>
                      <a:r>
                        <a:rPr lang="he-IL" sz="2000" b="1" i="0" dirty="0">
                          <a:latin typeface="David" panose="020E0502060401010101" pitchFamily="34" charset="-79"/>
                          <a:cs typeface="David" panose="020E0502060401010101" pitchFamily="34" charset="-79"/>
                        </a:rPr>
                        <a:t>(אינטגרטיבי)</a:t>
                      </a:r>
                    </a:p>
                  </a:txBody>
                  <a:tcPr/>
                </a:tc>
                <a:tc>
                  <a:txBody>
                    <a:bodyPr/>
                    <a:lstStyle/>
                    <a:p>
                      <a:pPr algn="ctr" rtl="1"/>
                      <a:r>
                        <a:rPr lang="he-IL" sz="2000" b="0" i="0" dirty="0">
                          <a:latin typeface="David" panose="020E0502060401010101" pitchFamily="34" charset="-79"/>
                          <a:cs typeface="David" panose="020E0502060401010101" pitchFamily="34" charset="-79"/>
                        </a:rPr>
                        <a:t>25%</a:t>
                      </a:r>
                    </a:p>
                  </a:txBody>
                  <a:tcPr/>
                </a:tc>
                <a:tc>
                  <a:txBody>
                    <a:bodyPr/>
                    <a:lstStyle/>
                    <a:p>
                      <a:pPr algn="ctr" rtl="1"/>
                      <a:r>
                        <a:rPr lang="he-IL" sz="2000" b="0" i="0" dirty="0">
                          <a:latin typeface="David" panose="020E0502060401010101" pitchFamily="34" charset="-79"/>
                          <a:cs typeface="David" panose="020E0502060401010101" pitchFamily="34" charset="-79"/>
                        </a:rPr>
                        <a:t>35%</a:t>
                      </a:r>
                    </a:p>
                  </a:txBody>
                  <a:tcPr/>
                </a:tc>
                <a:tc>
                  <a:txBody>
                    <a:bodyPr/>
                    <a:lstStyle/>
                    <a:p>
                      <a:pPr algn="ctr" rtl="1"/>
                      <a:r>
                        <a:rPr lang="he-IL" sz="2000" b="0" i="0" dirty="0">
                          <a:latin typeface="David" panose="020E0502060401010101" pitchFamily="34" charset="-79"/>
                          <a:cs typeface="David" panose="020E0502060401010101" pitchFamily="34" charset="-79"/>
                        </a:rPr>
                        <a:t>32%</a:t>
                      </a:r>
                    </a:p>
                  </a:txBody>
                  <a:tcPr/>
                </a:tc>
                <a:tc>
                  <a:txBody>
                    <a:bodyPr/>
                    <a:lstStyle/>
                    <a:p>
                      <a:pPr algn="ctr" rtl="1"/>
                      <a:endParaRPr lang="he-IL" sz="2000" b="0" i="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1048244844"/>
                  </a:ext>
                </a:extLst>
              </a:tr>
              <a:tr h="370840">
                <a:tc>
                  <a:txBody>
                    <a:bodyPr/>
                    <a:lstStyle/>
                    <a:p>
                      <a:pPr rtl="1"/>
                      <a:r>
                        <a:rPr lang="he-IL" sz="2000" b="0" i="0" dirty="0">
                          <a:latin typeface="David" panose="020E0502060401010101" pitchFamily="34" charset="-79"/>
                          <a:cs typeface="David" panose="020E0502060401010101" pitchFamily="34" charset="-79"/>
                        </a:rPr>
                        <a:t>אשכול הביטחון</a:t>
                      </a:r>
                    </a:p>
                  </a:txBody>
                  <a:tcPr/>
                </a:tc>
                <a:tc>
                  <a:txBody>
                    <a:bodyPr/>
                    <a:lstStyle/>
                    <a:p>
                      <a:pPr algn="ctr" rtl="1"/>
                      <a:r>
                        <a:rPr lang="he-IL" sz="2000" b="0" i="0" dirty="0">
                          <a:latin typeface="David" panose="020E0502060401010101" pitchFamily="34" charset="-79"/>
                          <a:cs typeface="David" panose="020E0502060401010101" pitchFamily="34" charset="-79"/>
                        </a:rPr>
                        <a:t>15%</a:t>
                      </a:r>
                    </a:p>
                  </a:txBody>
                  <a:tcPr/>
                </a:tc>
                <a:tc>
                  <a:txBody>
                    <a:bodyPr/>
                    <a:lstStyle/>
                    <a:p>
                      <a:pPr algn="ctr" rtl="1"/>
                      <a:r>
                        <a:rPr lang="he-IL" sz="2000" b="0" i="0" dirty="0">
                          <a:latin typeface="David" panose="020E0502060401010101" pitchFamily="34" charset="-79"/>
                          <a:cs typeface="David" panose="020E0502060401010101" pitchFamily="34" charset="-79"/>
                        </a:rPr>
                        <a:t>11%</a:t>
                      </a:r>
                    </a:p>
                  </a:txBody>
                  <a:tcPr/>
                </a:tc>
                <a:tc>
                  <a:txBody>
                    <a:bodyPr/>
                    <a:lstStyle/>
                    <a:p>
                      <a:pPr algn="ctr" rtl="1"/>
                      <a:r>
                        <a:rPr lang="he-IL" sz="2000" b="0" i="0" dirty="0">
                          <a:latin typeface="David" panose="020E0502060401010101" pitchFamily="34" charset="-79"/>
                          <a:cs typeface="David" panose="020E0502060401010101" pitchFamily="34" charset="-79"/>
                        </a:rPr>
                        <a:t>18%</a:t>
                      </a:r>
                    </a:p>
                  </a:txBody>
                  <a:tcPr/>
                </a:tc>
                <a:tc>
                  <a:txBody>
                    <a:bodyPr/>
                    <a:lstStyle/>
                    <a:p>
                      <a:pPr algn="ctr" rtl="1"/>
                      <a:endParaRPr lang="he-IL" sz="2000" b="0" i="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2122167929"/>
                  </a:ext>
                </a:extLst>
              </a:tr>
              <a:tr h="370840">
                <a:tc>
                  <a:txBody>
                    <a:bodyPr/>
                    <a:lstStyle/>
                    <a:p>
                      <a:pPr rtl="1"/>
                      <a:r>
                        <a:rPr lang="he-IL" sz="2000" b="0" i="0" dirty="0">
                          <a:latin typeface="David" panose="020E0502060401010101" pitchFamily="34" charset="-79"/>
                          <a:cs typeface="David" panose="020E0502060401010101" pitchFamily="34" charset="-79"/>
                        </a:rPr>
                        <a:t>אשכול המדיני</a:t>
                      </a:r>
                    </a:p>
                  </a:txBody>
                  <a:tcPr/>
                </a:tc>
                <a:tc>
                  <a:txBody>
                    <a:bodyPr/>
                    <a:lstStyle/>
                    <a:p>
                      <a:pPr algn="ctr" rtl="1"/>
                      <a:r>
                        <a:rPr lang="he-IL" sz="2000" b="0" i="0" dirty="0">
                          <a:latin typeface="David" panose="020E0502060401010101" pitchFamily="34" charset="-79"/>
                          <a:cs typeface="David" panose="020E0502060401010101" pitchFamily="34" charset="-79"/>
                        </a:rPr>
                        <a:t>15%</a:t>
                      </a:r>
                    </a:p>
                  </a:txBody>
                  <a:tcPr/>
                </a:tc>
                <a:tc>
                  <a:txBody>
                    <a:bodyPr/>
                    <a:lstStyle/>
                    <a:p>
                      <a:pPr algn="ctr" rtl="1"/>
                      <a:r>
                        <a:rPr lang="he-IL" sz="2000" b="0" i="0" dirty="0">
                          <a:latin typeface="David" panose="020E0502060401010101" pitchFamily="34" charset="-79"/>
                          <a:cs typeface="David" panose="020E0502060401010101" pitchFamily="34" charset="-79"/>
                        </a:rPr>
                        <a:t>14%</a:t>
                      </a:r>
                    </a:p>
                  </a:txBody>
                  <a:tcPr/>
                </a:tc>
                <a:tc>
                  <a:txBody>
                    <a:bodyPr/>
                    <a:lstStyle/>
                    <a:p>
                      <a:pPr algn="ctr" rtl="1"/>
                      <a:r>
                        <a:rPr lang="he-IL" sz="2000" b="0" i="0" dirty="0">
                          <a:latin typeface="David" panose="020E0502060401010101" pitchFamily="34" charset="-79"/>
                          <a:cs typeface="David" panose="020E0502060401010101" pitchFamily="34" charset="-79"/>
                        </a:rPr>
                        <a:t>8%</a:t>
                      </a:r>
                    </a:p>
                  </a:txBody>
                  <a:tcPr/>
                </a:tc>
                <a:tc>
                  <a:txBody>
                    <a:bodyPr/>
                    <a:lstStyle/>
                    <a:p>
                      <a:pPr algn="ctr" rtl="1"/>
                      <a:endParaRPr lang="he-IL" sz="2000" b="0" i="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1216146828"/>
                  </a:ext>
                </a:extLst>
              </a:tr>
              <a:tr h="370840">
                <a:tc>
                  <a:txBody>
                    <a:bodyPr/>
                    <a:lstStyle/>
                    <a:p>
                      <a:pPr rtl="1"/>
                      <a:r>
                        <a:rPr lang="he-IL" sz="2000" b="0" i="0" dirty="0">
                          <a:latin typeface="David" panose="020E0502060401010101" pitchFamily="34" charset="-79"/>
                          <a:cs typeface="David" panose="020E0502060401010101" pitchFamily="34" charset="-79"/>
                        </a:rPr>
                        <a:t>אשכול החברה</a:t>
                      </a:r>
                    </a:p>
                  </a:txBody>
                  <a:tcPr/>
                </a:tc>
                <a:tc>
                  <a:txBody>
                    <a:bodyPr/>
                    <a:lstStyle/>
                    <a:p>
                      <a:pPr algn="ctr" rtl="1"/>
                      <a:r>
                        <a:rPr lang="he-IL" sz="2000" b="0" i="0" dirty="0">
                          <a:latin typeface="David" panose="020E0502060401010101" pitchFamily="34" charset="-79"/>
                          <a:cs typeface="David" panose="020E0502060401010101" pitchFamily="34" charset="-79"/>
                        </a:rPr>
                        <a:t>15%</a:t>
                      </a:r>
                    </a:p>
                  </a:txBody>
                  <a:tcPr/>
                </a:tc>
                <a:tc>
                  <a:txBody>
                    <a:bodyPr/>
                    <a:lstStyle/>
                    <a:p>
                      <a:pPr algn="ctr" rtl="1"/>
                      <a:r>
                        <a:rPr lang="he-IL" sz="2000" b="0" i="0" dirty="0">
                          <a:latin typeface="David" panose="020E0502060401010101" pitchFamily="34" charset="-79"/>
                          <a:cs typeface="David" panose="020E0502060401010101" pitchFamily="34" charset="-79"/>
                        </a:rPr>
                        <a:t>12%</a:t>
                      </a:r>
                    </a:p>
                  </a:txBody>
                  <a:tcPr/>
                </a:tc>
                <a:tc>
                  <a:txBody>
                    <a:bodyPr/>
                    <a:lstStyle/>
                    <a:p>
                      <a:pPr algn="ctr" rtl="1"/>
                      <a:r>
                        <a:rPr lang="he-IL" sz="2000" b="0" i="0" dirty="0">
                          <a:latin typeface="David" panose="020E0502060401010101" pitchFamily="34" charset="-79"/>
                          <a:cs typeface="David" panose="020E0502060401010101" pitchFamily="34" charset="-79"/>
                        </a:rPr>
                        <a:t>12%</a:t>
                      </a:r>
                    </a:p>
                  </a:txBody>
                  <a:tcPr/>
                </a:tc>
                <a:tc>
                  <a:txBody>
                    <a:bodyPr/>
                    <a:lstStyle/>
                    <a:p>
                      <a:pPr algn="ctr" rtl="1"/>
                      <a:endParaRPr lang="he-IL" sz="2000" b="0" i="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2126077582"/>
                  </a:ext>
                </a:extLst>
              </a:tr>
              <a:tr h="370840">
                <a:tc>
                  <a:txBody>
                    <a:bodyPr/>
                    <a:lstStyle/>
                    <a:p>
                      <a:pPr rtl="1"/>
                      <a:r>
                        <a:rPr lang="he-IL" sz="2000" b="0" i="0" dirty="0">
                          <a:latin typeface="David" panose="020E0502060401010101" pitchFamily="34" charset="-79"/>
                          <a:cs typeface="David" panose="020E0502060401010101" pitchFamily="34" charset="-79"/>
                        </a:rPr>
                        <a:t>אשכול הכלכלה</a:t>
                      </a:r>
                    </a:p>
                  </a:txBody>
                  <a:tcPr/>
                </a:tc>
                <a:tc>
                  <a:txBody>
                    <a:bodyPr/>
                    <a:lstStyle/>
                    <a:p>
                      <a:pPr algn="ctr" rtl="1"/>
                      <a:r>
                        <a:rPr lang="he-IL" sz="2000" b="0" i="0" dirty="0">
                          <a:latin typeface="David" panose="020E0502060401010101" pitchFamily="34" charset="-79"/>
                          <a:cs typeface="David" panose="020E0502060401010101" pitchFamily="34" charset="-79"/>
                        </a:rPr>
                        <a:t>5%</a:t>
                      </a:r>
                    </a:p>
                  </a:txBody>
                  <a:tcPr/>
                </a:tc>
                <a:tc>
                  <a:txBody>
                    <a:bodyPr/>
                    <a:lstStyle/>
                    <a:p>
                      <a:pPr algn="ctr" rtl="1"/>
                      <a:r>
                        <a:rPr lang="he-IL" sz="2000" b="0" i="0" dirty="0">
                          <a:latin typeface="David" panose="020E0502060401010101" pitchFamily="34" charset="-79"/>
                          <a:cs typeface="David" panose="020E0502060401010101" pitchFamily="34" charset="-79"/>
                        </a:rPr>
                        <a:t>9%</a:t>
                      </a:r>
                    </a:p>
                  </a:txBody>
                  <a:tcPr/>
                </a:tc>
                <a:tc>
                  <a:txBody>
                    <a:bodyPr/>
                    <a:lstStyle/>
                    <a:p>
                      <a:pPr algn="ctr" rtl="1"/>
                      <a:r>
                        <a:rPr lang="he-IL" sz="2000" b="0" i="0" dirty="0">
                          <a:latin typeface="David" panose="020E0502060401010101" pitchFamily="34" charset="-79"/>
                          <a:cs typeface="David" panose="020E0502060401010101" pitchFamily="34" charset="-79"/>
                        </a:rPr>
                        <a:t>8%</a:t>
                      </a:r>
                    </a:p>
                  </a:txBody>
                  <a:tcPr/>
                </a:tc>
                <a:tc>
                  <a:txBody>
                    <a:bodyPr/>
                    <a:lstStyle/>
                    <a:p>
                      <a:pPr algn="ctr" rtl="1"/>
                      <a:endParaRPr lang="he-IL" sz="2000" b="0" i="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937802056"/>
                  </a:ext>
                </a:extLst>
              </a:tr>
              <a:tr h="370840">
                <a:tc>
                  <a:txBody>
                    <a:bodyPr/>
                    <a:lstStyle/>
                    <a:p>
                      <a:pPr rtl="1"/>
                      <a:r>
                        <a:rPr lang="he-IL" sz="2000" b="0" i="0" dirty="0">
                          <a:latin typeface="David" panose="020E0502060401010101" pitchFamily="34" charset="-79"/>
                          <a:cs typeface="David" panose="020E0502060401010101" pitchFamily="34" charset="-79"/>
                        </a:rPr>
                        <a:t>אשכול מנהיגות  ניהול בכיר</a:t>
                      </a:r>
                    </a:p>
                  </a:txBody>
                  <a:tcPr/>
                </a:tc>
                <a:tc>
                  <a:txBody>
                    <a:bodyPr/>
                    <a:lstStyle/>
                    <a:p>
                      <a:pPr algn="ctr" rtl="1"/>
                      <a:r>
                        <a:rPr lang="he-IL" sz="2000" b="0" i="0" dirty="0">
                          <a:latin typeface="David" panose="020E0502060401010101" pitchFamily="34" charset="-79"/>
                          <a:cs typeface="David" panose="020E0502060401010101" pitchFamily="34" charset="-79"/>
                        </a:rPr>
                        <a:t>15%</a:t>
                      </a:r>
                    </a:p>
                  </a:txBody>
                  <a:tcPr/>
                </a:tc>
                <a:tc>
                  <a:txBody>
                    <a:bodyPr/>
                    <a:lstStyle/>
                    <a:p>
                      <a:pPr algn="ctr" rtl="1"/>
                      <a:r>
                        <a:rPr lang="he-IL" sz="2000" b="0" i="0" dirty="0">
                          <a:latin typeface="David" panose="020E0502060401010101" pitchFamily="34" charset="-79"/>
                          <a:cs typeface="David" panose="020E0502060401010101" pitchFamily="34" charset="-79"/>
                        </a:rPr>
                        <a:t>10%</a:t>
                      </a:r>
                    </a:p>
                  </a:txBody>
                  <a:tcPr/>
                </a:tc>
                <a:tc>
                  <a:txBody>
                    <a:bodyPr/>
                    <a:lstStyle/>
                    <a:p>
                      <a:pPr algn="ctr" rtl="1"/>
                      <a:r>
                        <a:rPr lang="he-IL" sz="2000" b="0" i="0" dirty="0">
                          <a:latin typeface="David" panose="020E0502060401010101" pitchFamily="34" charset="-79"/>
                          <a:cs typeface="David" panose="020E0502060401010101" pitchFamily="34" charset="-79"/>
                        </a:rPr>
                        <a:t>12%</a:t>
                      </a:r>
                    </a:p>
                  </a:txBody>
                  <a:tcPr/>
                </a:tc>
                <a:tc>
                  <a:txBody>
                    <a:bodyPr/>
                    <a:lstStyle/>
                    <a:p>
                      <a:pPr algn="ctr" rtl="1"/>
                      <a:endParaRPr lang="he-IL" sz="2000" b="0" i="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2285138640"/>
                  </a:ext>
                </a:extLst>
              </a:tr>
              <a:tr h="370840">
                <a:tc>
                  <a:txBody>
                    <a:bodyPr/>
                    <a:lstStyle/>
                    <a:p>
                      <a:pPr rtl="1"/>
                      <a:r>
                        <a:rPr lang="he-IL" sz="2000" b="0" i="0" dirty="0">
                          <a:latin typeface="David" panose="020E0502060401010101" pitchFamily="34" charset="-79"/>
                          <a:cs typeface="David" panose="020E0502060401010101" pitchFamily="34" charset="-79"/>
                        </a:rPr>
                        <a:t>עבודה שנתית</a:t>
                      </a:r>
                    </a:p>
                  </a:txBody>
                  <a:tcPr/>
                </a:tc>
                <a:tc>
                  <a:txBody>
                    <a:bodyPr/>
                    <a:lstStyle/>
                    <a:p>
                      <a:pPr algn="ctr" rtl="1"/>
                      <a:r>
                        <a:rPr lang="he-IL" sz="2000" b="0" i="0" dirty="0">
                          <a:latin typeface="David" panose="020E0502060401010101" pitchFamily="34" charset="-79"/>
                          <a:cs typeface="David" panose="020E0502060401010101" pitchFamily="34" charset="-79"/>
                        </a:rPr>
                        <a:t>10%</a:t>
                      </a:r>
                    </a:p>
                  </a:txBody>
                  <a:tcPr/>
                </a:tc>
                <a:tc>
                  <a:txBody>
                    <a:bodyPr/>
                    <a:lstStyle/>
                    <a:p>
                      <a:pPr algn="ctr" rtl="1"/>
                      <a:r>
                        <a:rPr lang="he-IL" sz="2000" b="0" i="0" dirty="0">
                          <a:latin typeface="David" panose="020E0502060401010101" pitchFamily="34" charset="-79"/>
                          <a:cs typeface="David" panose="020E0502060401010101" pitchFamily="34" charset="-79"/>
                        </a:rPr>
                        <a:t>9%</a:t>
                      </a:r>
                    </a:p>
                  </a:txBody>
                  <a:tcPr/>
                </a:tc>
                <a:tc>
                  <a:txBody>
                    <a:bodyPr/>
                    <a:lstStyle/>
                    <a:p>
                      <a:pPr algn="ctr" rtl="1"/>
                      <a:r>
                        <a:rPr lang="he-IL" sz="2000" b="0" i="0" dirty="0">
                          <a:latin typeface="David" panose="020E0502060401010101" pitchFamily="34" charset="-79"/>
                          <a:cs typeface="David" panose="020E0502060401010101" pitchFamily="34" charset="-79"/>
                        </a:rPr>
                        <a:t>10%</a:t>
                      </a:r>
                    </a:p>
                  </a:txBody>
                  <a:tcPr/>
                </a:tc>
                <a:tc>
                  <a:txBody>
                    <a:bodyPr/>
                    <a:lstStyle/>
                    <a:p>
                      <a:pPr algn="ctr" rtl="1"/>
                      <a:r>
                        <a:rPr lang="he-IL" sz="2000" b="0" i="0" dirty="0">
                          <a:latin typeface="David" panose="020E0502060401010101" pitchFamily="34" charset="-79"/>
                          <a:cs typeface="David" panose="020E0502060401010101" pitchFamily="34" charset="-79"/>
                        </a:rPr>
                        <a:t>20%</a:t>
                      </a:r>
                    </a:p>
                  </a:txBody>
                  <a:tcPr/>
                </a:tc>
                <a:extLst>
                  <a:ext uri="{0D108BD9-81ED-4DB2-BD59-A6C34878D82A}">
                    <a16:rowId xmlns:a16="http://schemas.microsoft.com/office/drawing/2014/main" val="2775093095"/>
                  </a:ext>
                </a:extLst>
              </a:tr>
            </a:tbl>
          </a:graphicData>
        </a:graphic>
      </p:graphicFrame>
    </p:spTree>
    <p:extLst>
      <p:ext uri="{BB962C8B-B14F-4D97-AF65-F5344CB8AC3E}">
        <p14:creationId xmlns:p14="http://schemas.microsoft.com/office/powerpoint/2010/main" val="525496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דמות הבוגר </a:t>
            </a:r>
            <a:r>
              <a:rPr lang="he-IL" sz="3600" b="1" dirty="0" err="1">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מב"ל</a:t>
            </a: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he-IL"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(2005-2011)</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8" name="מציין מיקום תוכן 4"/>
          <p:cNvSpPr txBox="1">
            <a:spLocks/>
          </p:cNvSpPr>
          <p:nvPr/>
        </p:nvSpPr>
        <p:spPr>
          <a:xfrm>
            <a:off x="414676" y="2534476"/>
            <a:ext cx="11127313" cy="411087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lumMod val="50000"/>
                </a:schemeClr>
              </a:buClr>
              <a:buSzPct val="100000"/>
              <a:buFont typeface="Arial" panose="020B0604020202020204" pitchFamily="34" charset="0"/>
              <a:buNone/>
              <a:defRPr/>
            </a:pPr>
            <a:r>
              <a:rPr lang="he-IL" sz="1600" b="1" dirty="0">
                <a:latin typeface="David" panose="020E0502060401010101" pitchFamily="34" charset="-79"/>
                <a:cs typeface="David" panose="020E0502060401010101" pitchFamily="34" charset="-79"/>
              </a:rPr>
              <a:t>מרכיבי האתגר:</a:t>
            </a: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תפקוד אפקטיבי ורלוונטי תוך זיהוי מגמות חדשות המציינות שינוי</a:t>
            </a: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עיצוב וסיוע בעיצוב תפיסה אסטרטגית, עקרונות פעולה ומדיניות מנחה</a:t>
            </a: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עיצוב הנחלת מסר מוביל, ערכים וסטנדרטים, המבטאים את ערכי הארגון, ערכי מערכות הביטחון הלאומי וערכי ישראל כמדינה יהודית ודמוקרטית</a:t>
            </a: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ייצוג התחום עליו מופקד הקצין</a:t>
            </a:r>
            <a:r>
              <a:rPr lang="en-US" sz="1600" dirty="0">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הפקיד הבכיר מול מוקדי השפעה, תוך התמודדות עם הזדמנויות ואתגרים בסביבה הלאומית </a:t>
            </a:r>
            <a:br>
              <a:rPr lang="en-US" sz="1600" dirty="0">
                <a:latin typeface="David" panose="020E0502060401010101" pitchFamily="34" charset="-79"/>
                <a:cs typeface="David" panose="020E0502060401010101" pitchFamily="34" charset="-79"/>
              </a:rPr>
            </a:br>
            <a:r>
              <a:rPr lang="he-IL" sz="1600" dirty="0">
                <a:latin typeface="David" panose="020E0502060401010101" pitchFamily="34" charset="-79"/>
                <a:cs typeface="David" panose="020E0502060401010101" pitchFamily="34" charset="-79"/>
              </a:rPr>
              <a:t>והרב-לאומית, לשם קידום למידה, דיאלוג ושיתוף פעולה בין מערכות </a:t>
            </a:r>
            <a:r>
              <a:rPr lang="he-IL" sz="1600" dirty="0" err="1">
                <a:latin typeface="David" panose="020E0502060401010101" pitchFamily="34" charset="-79"/>
                <a:cs typeface="David" panose="020E0502060401010101" pitchFamily="34" charset="-79"/>
              </a:rPr>
              <a:t>הבטל"ם</a:t>
            </a:r>
            <a:r>
              <a:rPr lang="he-IL" sz="1600" dirty="0">
                <a:latin typeface="David" panose="020E0502060401010101" pitchFamily="34" charset="-79"/>
                <a:cs typeface="David" panose="020E0502060401010101" pitchFamily="34" charset="-79"/>
              </a:rPr>
              <a:t> לסביבה ולארגונים אחרים.</a:t>
            </a: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רתימת הרמות הממונות לקידום המשימות והנושאים עליהם מופקד</a:t>
            </a: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רגישות, אחריות ומחויבות לשיקולים ממלכתיים, ציבוריים ולאומיים</a:t>
            </a: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שותפות אקטיבית ומשפיעה בפורומים </a:t>
            </a:r>
            <a:r>
              <a:rPr lang="he-IL" sz="1600" dirty="0" err="1">
                <a:latin typeface="David" panose="020E0502060401010101" pitchFamily="34" charset="-79"/>
                <a:cs typeface="David" panose="020E0502060401010101" pitchFamily="34" charset="-79"/>
              </a:rPr>
              <a:t>חוצי</a:t>
            </a:r>
            <a:r>
              <a:rPr lang="he-IL" sz="1600" dirty="0">
                <a:latin typeface="David" panose="020E0502060401010101" pitchFamily="34" charset="-79"/>
                <a:cs typeface="David" panose="020E0502060401010101" pitchFamily="34" charset="-79"/>
              </a:rPr>
              <a:t> ארגון בישראל, תוך זיהוי פוטנציאל פיתוח וניהול שיתופי פעולה בין ארגונים חדשים</a:t>
            </a: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פיתוח ומיסוד תשתיות ידע ותפיסות מקצועיות להובלת שינוי, למידה והשתנות מתמדת</a:t>
            </a: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ייזום, הטמעה, אינטגרציה ובקרה של תהליכי ניהול, </a:t>
            </a:r>
            <a:r>
              <a:rPr lang="he-IL" sz="1600" dirty="0" err="1">
                <a:latin typeface="David" panose="020E0502060401010101" pitchFamily="34" charset="-79"/>
                <a:cs typeface="David" panose="020E0502060401010101" pitchFamily="34" charset="-79"/>
              </a:rPr>
              <a:t>תעדוף</a:t>
            </a:r>
            <a:r>
              <a:rPr lang="he-IL" sz="1600" dirty="0">
                <a:latin typeface="David" panose="020E0502060401010101" pitchFamily="34" charset="-79"/>
                <a:cs typeface="David" panose="020E0502060401010101" pitchFamily="34" charset="-79"/>
              </a:rPr>
              <a:t> משאבים ויכולות ארגוניות</a:t>
            </a:r>
            <a:endParaRPr lang="he-IL" sz="1800" dirty="0">
              <a:latin typeface="David" panose="020E0502060401010101" pitchFamily="34" charset="-79"/>
              <a:cs typeface="David" panose="020E0502060401010101" pitchFamily="34" charset="-79"/>
            </a:endParaRPr>
          </a:p>
          <a:p>
            <a:pPr marL="0" indent="0">
              <a:lnSpc>
                <a:spcPct val="150000"/>
              </a:lnSpc>
              <a:buClr>
                <a:schemeClr val="accent1">
                  <a:lumMod val="50000"/>
                </a:schemeClr>
              </a:buClr>
              <a:buSzPct val="100000"/>
              <a:buFont typeface="Arial" panose="020B0604020202020204" pitchFamily="34" charset="0"/>
              <a:buNone/>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marL="0" indent="0">
              <a:lnSpc>
                <a:spcPct val="150000"/>
              </a:lnSpc>
              <a:buClr>
                <a:schemeClr val="accent1">
                  <a:lumMod val="50000"/>
                </a:schemeClr>
              </a:buClr>
              <a:buSzPct val="100000"/>
              <a:buFont typeface="Arial" panose="020B0604020202020204" pitchFamily="34" charset="0"/>
              <a:buNone/>
              <a:defRPr/>
            </a:pPr>
            <a:endParaRPr lang="he-IL" sz="2400" b="1"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319088" lvl="1" indent="-319088">
              <a:lnSpc>
                <a:spcPct val="150000"/>
              </a:lnSpc>
              <a:spcBef>
                <a:spcPts val="700"/>
              </a:spcBef>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p:txBody>
      </p:sp>
      <p:sp>
        <p:nvSpPr>
          <p:cNvPr id="29" name="מלבן מעוגל 1"/>
          <p:cNvSpPr/>
          <p:nvPr/>
        </p:nvSpPr>
        <p:spPr>
          <a:xfrm>
            <a:off x="2333893" y="1474854"/>
            <a:ext cx="7560840" cy="1113769"/>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he-IL" b="1" dirty="0">
                <a:solidFill>
                  <a:schemeClr val="bg1"/>
                </a:solidFill>
                <a:latin typeface="David" panose="020E0502060401010101" pitchFamily="34" charset="-79"/>
                <a:cs typeface="David" panose="020E0502060401010101" pitchFamily="34" charset="-79"/>
              </a:rPr>
              <a:t>הדרג הבכיר בביטחון לאומי- מהות האתגר:</a:t>
            </a:r>
          </a:p>
          <a:p>
            <a:pPr marL="85725">
              <a:lnSpc>
                <a:spcPct val="150000"/>
              </a:lnSpc>
            </a:pPr>
            <a:r>
              <a:rPr lang="he-IL" sz="1600" dirty="0">
                <a:solidFill>
                  <a:schemeClr val="bg1"/>
                </a:solidFill>
                <a:latin typeface="David" panose="020E0502060401010101" pitchFamily="34" charset="-79"/>
                <a:cs typeface="David" panose="020E0502060401010101" pitchFamily="34" charset="-79"/>
              </a:rPr>
              <a:t>דרג בעל סמכות, אחריות, מוטת שליטה וממשקים לאומיים. מנהיג, </a:t>
            </a:r>
            <a:r>
              <a:rPr lang="he-IL" sz="1600" dirty="0" err="1">
                <a:solidFill>
                  <a:schemeClr val="bg1"/>
                </a:solidFill>
                <a:latin typeface="David" panose="020E0502060401010101" pitchFamily="34" charset="-79"/>
                <a:cs typeface="David" panose="020E0502060401010101" pitchFamily="34" charset="-79"/>
              </a:rPr>
              <a:t>מתכלל</a:t>
            </a:r>
            <a:r>
              <a:rPr lang="he-IL" sz="1600" dirty="0">
                <a:solidFill>
                  <a:schemeClr val="bg1"/>
                </a:solidFill>
                <a:latin typeface="David" panose="020E0502060401010101" pitchFamily="34" charset="-79"/>
                <a:cs typeface="David" panose="020E0502060401010101" pitchFamily="34" charset="-79"/>
              </a:rPr>
              <a:t> ומנהל התמודדות מערכת </a:t>
            </a:r>
            <a:r>
              <a:rPr lang="he-IL" sz="1600" dirty="0" err="1">
                <a:solidFill>
                  <a:schemeClr val="bg1"/>
                </a:solidFill>
                <a:latin typeface="David" panose="020E0502060401010101" pitchFamily="34" charset="-79"/>
                <a:cs typeface="David" panose="020E0502060401010101" pitchFamily="34" charset="-79"/>
              </a:rPr>
              <a:t>הבטל"ם</a:t>
            </a:r>
            <a:r>
              <a:rPr lang="he-IL" sz="1600" dirty="0">
                <a:solidFill>
                  <a:schemeClr val="bg1"/>
                </a:solidFill>
                <a:latin typeface="David" panose="020E0502060401010101" pitchFamily="34" charset="-79"/>
                <a:cs typeface="David" panose="020E0502060401010101" pitchFamily="34" charset="-79"/>
              </a:rPr>
              <a:t> שבתחומו. </a:t>
            </a:r>
            <a:r>
              <a:rPr lang="he-IL" sz="1600" dirty="0">
                <a:solidFill>
                  <a:schemeClr val="bg1"/>
                </a:solidFill>
                <a:latin typeface="David" panose="020E0502060401010101" pitchFamily="34" charset="-79"/>
                <a:cs typeface="David" panose="020E0502060401010101" pitchFamily="34" charset="-79"/>
                <a:sym typeface="Wingdings" panose="05000000000000000000" pitchFamily="2" charset="2"/>
              </a:rPr>
              <a:t>שותף ומסייע, במישרין ובעקיפין, בקידום מטרות מדינת ישראל</a:t>
            </a:r>
            <a:endParaRPr lang="he-IL" sz="1600" dirty="0">
              <a:solidFill>
                <a:schemeClr val="bg1"/>
              </a:solidFill>
            </a:endParaRPr>
          </a:p>
        </p:txBody>
      </p:sp>
      <p:sp>
        <p:nvSpPr>
          <p:cNvPr id="30" name="אליפסה 29"/>
          <p:cNvSpPr/>
          <p:nvPr/>
        </p:nvSpPr>
        <p:spPr>
          <a:xfrm rot="20975496">
            <a:off x="182030" y="562567"/>
            <a:ext cx="1899575" cy="573081"/>
          </a:xfrm>
          <a:prstGeom prst="ellipse">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1" anchor="ctr"/>
          <a:lstStyle/>
          <a:p>
            <a:pPr algn="ctr"/>
            <a:r>
              <a:rPr lang="he-IL" b="1" dirty="0">
                <a:latin typeface="David" panose="020E0502060401010101" pitchFamily="34" charset="-79"/>
                <a:cs typeface="David" panose="020E0502060401010101" pitchFamily="34" charset="-79"/>
              </a:rPr>
              <a:t>עד </a:t>
            </a:r>
            <a:br>
              <a:rPr lang="en-US" b="1" dirty="0">
                <a:latin typeface="David" panose="020E0502060401010101" pitchFamily="34" charset="-79"/>
                <a:cs typeface="David" panose="020E0502060401010101" pitchFamily="34" charset="-79"/>
              </a:rPr>
            </a:br>
            <a:r>
              <a:rPr lang="he-IL" b="1" dirty="0">
                <a:latin typeface="David" panose="020E0502060401010101" pitchFamily="34" charset="-79"/>
                <a:cs typeface="David" panose="020E0502060401010101" pitchFamily="34" charset="-79"/>
              </a:rPr>
              <a:t>יוסי </a:t>
            </a:r>
            <a:r>
              <a:rPr lang="he-IL" b="1" dirty="0" err="1">
                <a:latin typeface="David" panose="020E0502060401010101" pitchFamily="34" charset="-79"/>
                <a:cs typeface="David" panose="020E0502060401010101" pitchFamily="34" charset="-79"/>
              </a:rPr>
              <a:t>ביידץ</a:t>
            </a:r>
            <a:endParaRPr lang="he-IL"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240954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דמות הבוגר </a:t>
            </a:r>
            <a:r>
              <a:rPr lang="he-IL" sz="3600" b="1" dirty="0" err="1">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מב"ל</a:t>
            </a: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he-IL" sz="28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(2005-2011)</a:t>
            </a:r>
            <a:endPar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 name="טבעת 5"/>
          <p:cNvSpPr/>
          <p:nvPr/>
        </p:nvSpPr>
        <p:spPr>
          <a:xfrm>
            <a:off x="3342513" y="1278000"/>
            <a:ext cx="5580000" cy="5580000"/>
          </a:xfrm>
          <a:prstGeom prst="donut">
            <a:avLst>
              <a:gd name="adj" fmla="val 8190"/>
            </a:avLst>
          </a:prstGeom>
          <a:solidFill>
            <a:schemeClr val="bg1">
              <a:lumMod val="85000"/>
            </a:schemeClr>
          </a:solidFill>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solidFill>
                <a:schemeClr val="tx1"/>
              </a:solidFill>
            </a:endParaRPr>
          </a:p>
        </p:txBody>
      </p:sp>
      <p:sp>
        <p:nvSpPr>
          <p:cNvPr id="5" name="אליפסה 4"/>
          <p:cNvSpPr/>
          <p:nvPr/>
        </p:nvSpPr>
        <p:spPr>
          <a:xfrm>
            <a:off x="5091579" y="3016825"/>
            <a:ext cx="2052000" cy="20520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1" anchor="ctr"/>
          <a:lstStyle/>
          <a:p>
            <a:pPr algn="ctr"/>
            <a:endParaRPr lang="he-IL"/>
          </a:p>
        </p:txBody>
      </p:sp>
      <p:sp>
        <p:nvSpPr>
          <p:cNvPr id="6" name="TextBox 5"/>
          <p:cNvSpPr txBox="1"/>
          <p:nvPr/>
        </p:nvSpPr>
        <p:spPr>
          <a:xfrm>
            <a:off x="5283692" y="3146635"/>
            <a:ext cx="1633230" cy="1661026"/>
          </a:xfrm>
          <a:prstGeom prst="rect">
            <a:avLst/>
          </a:prstGeom>
          <a:noFill/>
        </p:spPr>
        <p:txBody>
          <a:bodyPr wrap="square" lIns="0" tIns="0" rIns="0" bIns="0" rtlCol="1">
            <a:noAutofit/>
          </a:bodyPr>
          <a:lstStyle/>
          <a:p>
            <a:pPr algn="ctr"/>
            <a:r>
              <a:rPr lang="he-IL" b="1" dirty="0">
                <a:latin typeface="David" panose="020E0502060401010101" pitchFamily="34" charset="-79"/>
                <a:cs typeface="David" panose="020E0502060401010101" pitchFamily="34" charset="-79"/>
              </a:rPr>
              <a:t>ערכים</a:t>
            </a:r>
            <a:endParaRPr lang="he-IL" sz="1200" b="1" dirty="0">
              <a:latin typeface="David" panose="020E0502060401010101" pitchFamily="34" charset="-79"/>
              <a:cs typeface="David" panose="020E0502060401010101" pitchFamily="34" charset="-79"/>
            </a:endParaRPr>
          </a:p>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הקשבה וכבוד לזולת</a:t>
            </a:r>
          </a:p>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מכוונות לעיצוב והשפעה</a:t>
            </a:r>
          </a:p>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אינטגריטי</a:t>
            </a:r>
          </a:p>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הזדהות עם המערכת, בצד פתיחות לבחינת הנחות יסוד</a:t>
            </a:r>
          </a:p>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גישה ממלכתית ומערכתית</a:t>
            </a:r>
          </a:p>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אומץ להכריע ולהוביל ע"פ דרכו</a:t>
            </a:r>
          </a:p>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מחויבות ללמידה והתפתחות</a:t>
            </a:r>
          </a:p>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קשב לערכים אוניברסליים</a:t>
            </a:r>
            <a:endParaRPr lang="he-IL" sz="1050" dirty="0">
              <a:latin typeface="David" panose="020E0502060401010101" pitchFamily="34" charset="-79"/>
              <a:cs typeface="David" panose="020E0502060401010101" pitchFamily="34" charset="-79"/>
            </a:endParaRPr>
          </a:p>
        </p:txBody>
      </p:sp>
      <p:cxnSp>
        <p:nvCxnSpPr>
          <p:cNvPr id="7" name="מחבר ישר 6"/>
          <p:cNvCxnSpPr/>
          <p:nvPr/>
        </p:nvCxnSpPr>
        <p:spPr>
          <a:xfrm flipV="1">
            <a:off x="6124835" y="1705323"/>
            <a:ext cx="7255" cy="1296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מחבר ישר 7"/>
          <p:cNvCxnSpPr/>
          <p:nvPr/>
        </p:nvCxnSpPr>
        <p:spPr>
          <a:xfrm>
            <a:off x="7033150" y="4476268"/>
            <a:ext cx="1152000" cy="72554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מחבר ישר 8"/>
          <p:cNvCxnSpPr/>
          <p:nvPr/>
        </p:nvCxnSpPr>
        <p:spPr>
          <a:xfrm flipH="1">
            <a:off x="4091677" y="4503002"/>
            <a:ext cx="1116000" cy="72008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097082" y="2249488"/>
            <a:ext cx="1539921" cy="360040"/>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הבנת מורכבות וראיה רב- </a:t>
            </a:r>
            <a:r>
              <a:rPr lang="he-IL" sz="1000" dirty="0" err="1">
                <a:latin typeface="David" panose="020E0502060401010101" pitchFamily="34" charset="-79"/>
                <a:cs typeface="David" panose="020E0502060401010101" pitchFamily="34" charset="-79"/>
              </a:rPr>
              <a:t>מימדית</a:t>
            </a:r>
            <a:r>
              <a:rPr lang="he-IL" sz="1000" dirty="0">
                <a:latin typeface="David" panose="020E0502060401010101" pitchFamily="34" charset="-79"/>
                <a:cs typeface="David" panose="020E0502060401010101" pitchFamily="34" charset="-79"/>
              </a:rPr>
              <a:t> ורב תחומית</a:t>
            </a:r>
          </a:p>
          <a:p>
            <a:pPr marL="85725"/>
            <a:endParaRPr lang="he-IL" sz="1050" dirty="0">
              <a:latin typeface="David" panose="020E0502060401010101" pitchFamily="34" charset="-79"/>
              <a:cs typeface="David" panose="020E0502060401010101" pitchFamily="34" charset="-79"/>
            </a:endParaRPr>
          </a:p>
        </p:txBody>
      </p:sp>
      <p:sp>
        <p:nvSpPr>
          <p:cNvPr id="11" name="TextBox 10"/>
          <p:cNvSpPr txBox="1"/>
          <p:nvPr/>
        </p:nvSpPr>
        <p:spPr>
          <a:xfrm>
            <a:off x="4468651" y="2244646"/>
            <a:ext cx="1539921" cy="206690"/>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יכולת לשמש דמות ייצוגית ברמה לאומית</a:t>
            </a:r>
          </a:p>
          <a:p>
            <a:pPr marL="85725"/>
            <a:endParaRPr lang="he-IL" sz="1000" dirty="0">
              <a:latin typeface="David" panose="020E0502060401010101" pitchFamily="34" charset="-79"/>
              <a:cs typeface="David" panose="020E0502060401010101" pitchFamily="34" charset="-79"/>
            </a:endParaRPr>
          </a:p>
          <a:p>
            <a:pPr marL="85725"/>
            <a:endParaRPr lang="he-IL" sz="1050" dirty="0">
              <a:latin typeface="David" panose="020E0502060401010101" pitchFamily="34" charset="-79"/>
              <a:cs typeface="David" panose="020E0502060401010101" pitchFamily="34" charset="-79"/>
            </a:endParaRPr>
          </a:p>
        </p:txBody>
      </p:sp>
      <p:sp>
        <p:nvSpPr>
          <p:cNvPr id="12" name="TextBox 11"/>
          <p:cNvSpPr txBox="1"/>
          <p:nvPr/>
        </p:nvSpPr>
        <p:spPr>
          <a:xfrm>
            <a:off x="6457122" y="2734186"/>
            <a:ext cx="1539921" cy="364882"/>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הערכת משמעויות למהלכים ארגוניים בסביבה משתנה</a:t>
            </a:r>
          </a:p>
          <a:p>
            <a:pPr marL="85725"/>
            <a:endParaRPr lang="he-IL" sz="1050" dirty="0">
              <a:latin typeface="David" panose="020E0502060401010101" pitchFamily="34" charset="-79"/>
              <a:cs typeface="David" panose="020E0502060401010101" pitchFamily="34" charset="-79"/>
            </a:endParaRPr>
          </a:p>
        </p:txBody>
      </p:sp>
      <p:sp>
        <p:nvSpPr>
          <p:cNvPr id="13" name="TextBox 12"/>
          <p:cNvSpPr txBox="1"/>
          <p:nvPr/>
        </p:nvSpPr>
        <p:spPr>
          <a:xfrm>
            <a:off x="6937234" y="3223727"/>
            <a:ext cx="1369875" cy="296417"/>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יכולת לזהות מגמות, </a:t>
            </a:r>
            <a:br>
              <a:rPr lang="en-US" sz="1000" dirty="0">
                <a:latin typeface="David" panose="020E0502060401010101" pitchFamily="34" charset="-79"/>
                <a:cs typeface="David" panose="020E0502060401010101" pitchFamily="34" charset="-79"/>
              </a:rPr>
            </a:br>
            <a:r>
              <a:rPr lang="he-IL" sz="1000" dirty="0">
                <a:latin typeface="David" panose="020E0502060401010101" pitchFamily="34" charset="-79"/>
                <a:cs typeface="David" panose="020E0502060401010101" pitchFamily="34" charset="-79"/>
              </a:rPr>
              <a:t>איומים ומשברים </a:t>
            </a:r>
            <a:r>
              <a:rPr lang="he-IL" sz="1000" dirty="0" err="1">
                <a:latin typeface="David" panose="020E0502060401010101" pitchFamily="34" charset="-79"/>
                <a:cs typeface="David" panose="020E0502060401010101" pitchFamily="34" charset="-79"/>
              </a:rPr>
              <a:t>באיבם</a:t>
            </a:r>
            <a:endParaRPr lang="he-IL" sz="1000" dirty="0">
              <a:latin typeface="David" panose="020E0502060401010101" pitchFamily="34" charset="-79"/>
              <a:cs typeface="David" panose="020E0502060401010101" pitchFamily="34" charset="-79"/>
            </a:endParaRPr>
          </a:p>
          <a:p>
            <a:pPr marL="85725"/>
            <a:endParaRPr lang="he-IL" sz="1050" dirty="0">
              <a:latin typeface="David" panose="020E0502060401010101" pitchFamily="34" charset="-79"/>
              <a:cs typeface="David" panose="020E0502060401010101" pitchFamily="34" charset="-79"/>
            </a:endParaRPr>
          </a:p>
        </p:txBody>
      </p:sp>
      <p:sp>
        <p:nvSpPr>
          <p:cNvPr id="14" name="TextBox 13"/>
          <p:cNvSpPr txBox="1"/>
          <p:nvPr/>
        </p:nvSpPr>
        <p:spPr>
          <a:xfrm>
            <a:off x="6889170" y="3644801"/>
            <a:ext cx="1539921" cy="275386"/>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חשיבה פורצת מסגרות ותבניות</a:t>
            </a:r>
          </a:p>
          <a:p>
            <a:pPr marL="85725"/>
            <a:endParaRPr lang="he-IL" sz="1050" dirty="0">
              <a:latin typeface="David" panose="020E0502060401010101" pitchFamily="34" charset="-79"/>
              <a:cs typeface="David" panose="020E0502060401010101" pitchFamily="34" charset="-79"/>
            </a:endParaRPr>
          </a:p>
        </p:txBody>
      </p:sp>
      <p:sp>
        <p:nvSpPr>
          <p:cNvPr id="15" name="TextBox 14"/>
          <p:cNvSpPr txBox="1"/>
          <p:nvPr/>
        </p:nvSpPr>
        <p:spPr>
          <a:xfrm>
            <a:off x="6889170" y="4044846"/>
            <a:ext cx="1539921" cy="220866"/>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אינטלקטואליות  </a:t>
            </a:r>
            <a:br>
              <a:rPr lang="en-US" sz="1000" dirty="0">
                <a:latin typeface="David" panose="020E0502060401010101" pitchFamily="34" charset="-79"/>
                <a:cs typeface="David" panose="020E0502060401010101" pitchFamily="34" charset="-79"/>
              </a:rPr>
            </a:br>
            <a:r>
              <a:rPr lang="he-IL" sz="1000" dirty="0">
                <a:latin typeface="David" panose="020E0502060401010101" pitchFamily="34" charset="-79"/>
                <a:cs typeface="David" panose="020E0502060401010101" pitchFamily="34" charset="-79"/>
              </a:rPr>
              <a:t>ורוחב אופקים</a:t>
            </a:r>
          </a:p>
          <a:p>
            <a:pPr marL="85725"/>
            <a:endParaRPr lang="he-IL" sz="1050" dirty="0">
              <a:latin typeface="David" panose="020E0502060401010101" pitchFamily="34" charset="-79"/>
              <a:cs typeface="David" panose="020E0502060401010101" pitchFamily="34" charset="-79"/>
            </a:endParaRPr>
          </a:p>
        </p:txBody>
      </p:sp>
      <p:sp>
        <p:nvSpPr>
          <p:cNvPr id="16" name="TextBox 15"/>
          <p:cNvSpPr txBox="1"/>
          <p:nvPr/>
        </p:nvSpPr>
        <p:spPr>
          <a:xfrm>
            <a:off x="4252627" y="2643614"/>
            <a:ext cx="1611929" cy="325955"/>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יכולת </a:t>
            </a:r>
            <a:r>
              <a:rPr lang="he-IL" sz="1000" dirty="0" err="1">
                <a:latin typeface="David" panose="020E0502060401010101" pitchFamily="34" charset="-79"/>
                <a:cs typeface="David" panose="020E0502060401010101" pitchFamily="34" charset="-79"/>
              </a:rPr>
              <a:t>להחשף</a:t>
            </a:r>
            <a:r>
              <a:rPr lang="he-IL" sz="1000" dirty="0">
                <a:latin typeface="David" panose="020E0502060401010101" pitchFamily="34" charset="-79"/>
                <a:cs typeface="David" panose="020E0502060401010101" pitchFamily="34" charset="-79"/>
              </a:rPr>
              <a:t> באופן ייצוגי מול גורמי תקשורת וקב' השפעה</a:t>
            </a:r>
          </a:p>
          <a:p>
            <a:pPr marL="180975" indent="-95250">
              <a:buFont typeface="Arial" panose="020B0604020202020204" pitchFamily="34" charset="0"/>
              <a:buChar char="•"/>
            </a:pPr>
            <a:endParaRPr lang="he-IL" sz="1000" dirty="0">
              <a:latin typeface="David" panose="020E0502060401010101" pitchFamily="34" charset="-79"/>
              <a:cs typeface="David" panose="020E0502060401010101" pitchFamily="34" charset="-79"/>
            </a:endParaRPr>
          </a:p>
          <a:p>
            <a:pPr marL="85725"/>
            <a:endParaRPr lang="he-IL" sz="1050" dirty="0">
              <a:latin typeface="David" panose="020E0502060401010101" pitchFamily="34" charset="-79"/>
              <a:cs typeface="David" panose="020E0502060401010101" pitchFamily="34" charset="-79"/>
            </a:endParaRPr>
          </a:p>
        </p:txBody>
      </p:sp>
      <p:sp>
        <p:nvSpPr>
          <p:cNvPr id="17" name="TextBox 16"/>
          <p:cNvSpPr txBox="1"/>
          <p:nvPr/>
        </p:nvSpPr>
        <p:spPr>
          <a:xfrm>
            <a:off x="3892587" y="3111920"/>
            <a:ext cx="1539921" cy="470337"/>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יכולת לרתום ולגייס גורמים בסביבה לשותפויות תוך</a:t>
            </a:r>
            <a:br>
              <a:rPr lang="en-US" sz="1000" dirty="0">
                <a:latin typeface="David" panose="020E0502060401010101" pitchFamily="34" charset="-79"/>
                <a:cs typeface="David" panose="020E0502060401010101" pitchFamily="34" charset="-79"/>
              </a:rPr>
            </a:br>
            <a:r>
              <a:rPr lang="he-IL" sz="1000" dirty="0">
                <a:latin typeface="David" panose="020E0502060401010101" pitchFamily="34" charset="-79"/>
                <a:cs typeface="David" panose="020E0502060401010101" pitchFamily="34" charset="-79"/>
              </a:rPr>
              <a:t>  מו"מ (בסביבה קונפליקט)</a:t>
            </a:r>
          </a:p>
          <a:p>
            <a:pPr marL="180975" indent="-95250">
              <a:buFont typeface="Arial" panose="020B0604020202020204" pitchFamily="34" charset="0"/>
              <a:buChar char="•"/>
            </a:pPr>
            <a:endParaRPr lang="he-IL" sz="1000" dirty="0">
              <a:latin typeface="David" panose="020E0502060401010101" pitchFamily="34" charset="-79"/>
              <a:cs typeface="David" panose="020E0502060401010101" pitchFamily="34" charset="-79"/>
            </a:endParaRPr>
          </a:p>
          <a:p>
            <a:pPr marL="85725"/>
            <a:endParaRPr lang="he-IL" sz="1050" dirty="0">
              <a:latin typeface="David" panose="020E0502060401010101" pitchFamily="34" charset="-79"/>
              <a:cs typeface="David" panose="020E0502060401010101" pitchFamily="34" charset="-79"/>
            </a:endParaRPr>
          </a:p>
        </p:txBody>
      </p:sp>
      <p:sp>
        <p:nvSpPr>
          <p:cNvPr id="18" name="TextBox 17"/>
          <p:cNvSpPr txBox="1"/>
          <p:nvPr/>
        </p:nvSpPr>
        <p:spPr>
          <a:xfrm>
            <a:off x="3604555" y="3766278"/>
            <a:ext cx="1539921" cy="392043"/>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יכולת להציב מסרים </a:t>
            </a:r>
            <a:br>
              <a:rPr lang="en-US" sz="1000" dirty="0">
                <a:latin typeface="David" panose="020E0502060401010101" pitchFamily="34" charset="-79"/>
                <a:cs typeface="David" panose="020E0502060401010101" pitchFamily="34" charset="-79"/>
              </a:rPr>
            </a:br>
            <a:r>
              <a:rPr lang="he-IL" sz="1000" dirty="0">
                <a:latin typeface="David" panose="020E0502060401010101" pitchFamily="34" charset="-79"/>
                <a:cs typeface="David" panose="020E0502060401010101" pitchFamily="34" charset="-79"/>
              </a:rPr>
              <a:t>ולהוביל ולגייס את אנשיו</a:t>
            </a:r>
            <a:br>
              <a:rPr lang="en-US" sz="1000" dirty="0">
                <a:latin typeface="David" panose="020E0502060401010101" pitchFamily="34" charset="-79"/>
                <a:cs typeface="David" panose="020E0502060401010101" pitchFamily="34" charset="-79"/>
              </a:rPr>
            </a:br>
            <a:r>
              <a:rPr lang="he-IL" sz="1000" dirty="0">
                <a:latin typeface="David" panose="020E0502060401010101" pitchFamily="34" charset="-79"/>
                <a:cs typeface="David" panose="020E0502060401010101" pitchFamily="34" charset="-79"/>
              </a:rPr>
              <a:t>למימוש הדרך</a:t>
            </a:r>
          </a:p>
          <a:p>
            <a:pPr marL="180975" indent="-95250">
              <a:buFont typeface="Arial" panose="020B0604020202020204" pitchFamily="34" charset="0"/>
              <a:buChar char="•"/>
            </a:pPr>
            <a:endParaRPr lang="he-IL" sz="1000" dirty="0">
              <a:latin typeface="David" panose="020E0502060401010101" pitchFamily="34" charset="-79"/>
              <a:cs typeface="David" panose="020E0502060401010101" pitchFamily="34" charset="-79"/>
            </a:endParaRPr>
          </a:p>
          <a:p>
            <a:pPr marL="85725"/>
            <a:endParaRPr lang="he-IL" sz="1050" dirty="0">
              <a:latin typeface="David" panose="020E0502060401010101" pitchFamily="34" charset="-79"/>
              <a:cs typeface="David" panose="020E0502060401010101" pitchFamily="34" charset="-79"/>
            </a:endParaRPr>
          </a:p>
        </p:txBody>
      </p:sp>
      <p:sp>
        <p:nvSpPr>
          <p:cNvPr id="19" name="TextBox 18"/>
          <p:cNvSpPr txBox="1"/>
          <p:nvPr/>
        </p:nvSpPr>
        <p:spPr>
          <a:xfrm>
            <a:off x="6321174" y="5047083"/>
            <a:ext cx="1539921" cy="368425"/>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יכולת לגבש עקרונות ומדיניות מנחה בתחומו</a:t>
            </a:r>
          </a:p>
          <a:p>
            <a:pPr marL="180975" indent="-95250">
              <a:buFont typeface="Arial" panose="020B0604020202020204" pitchFamily="34" charset="0"/>
              <a:buChar char="•"/>
            </a:pPr>
            <a:endParaRPr lang="he-IL" sz="1000" dirty="0">
              <a:latin typeface="David" panose="020E0502060401010101" pitchFamily="34" charset="-79"/>
              <a:cs typeface="David" panose="020E0502060401010101" pitchFamily="34" charset="-79"/>
            </a:endParaRPr>
          </a:p>
          <a:p>
            <a:pPr marL="85725"/>
            <a:endParaRPr lang="he-IL" sz="1050" dirty="0">
              <a:latin typeface="David" panose="020E0502060401010101" pitchFamily="34" charset="-79"/>
              <a:cs typeface="David" panose="020E0502060401010101" pitchFamily="34" charset="-79"/>
            </a:endParaRPr>
          </a:p>
        </p:txBody>
      </p:sp>
      <p:sp>
        <p:nvSpPr>
          <p:cNvPr id="20" name="TextBox 19"/>
          <p:cNvSpPr txBox="1"/>
          <p:nvPr/>
        </p:nvSpPr>
        <p:spPr>
          <a:xfrm>
            <a:off x="6340277" y="5496054"/>
            <a:ext cx="1539921" cy="368425"/>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יכולת קבלת החלטות בצמתים מכריעים</a:t>
            </a:r>
          </a:p>
          <a:p>
            <a:pPr marL="180975" indent="-95250">
              <a:buFont typeface="Arial" panose="020B0604020202020204" pitchFamily="34" charset="0"/>
              <a:buChar char="•"/>
            </a:pPr>
            <a:endParaRPr lang="he-IL" sz="1000" dirty="0">
              <a:latin typeface="David" panose="020E0502060401010101" pitchFamily="34" charset="-79"/>
              <a:cs typeface="David" panose="020E0502060401010101" pitchFamily="34" charset="-79"/>
            </a:endParaRPr>
          </a:p>
          <a:p>
            <a:pPr marL="85725"/>
            <a:endParaRPr lang="he-IL" sz="1050" dirty="0">
              <a:latin typeface="David" panose="020E0502060401010101" pitchFamily="34" charset="-79"/>
              <a:cs typeface="David" panose="020E0502060401010101" pitchFamily="34" charset="-79"/>
            </a:endParaRPr>
          </a:p>
        </p:txBody>
      </p:sp>
      <p:sp>
        <p:nvSpPr>
          <p:cNvPr id="21" name="TextBox 20"/>
          <p:cNvSpPr txBox="1"/>
          <p:nvPr/>
        </p:nvSpPr>
        <p:spPr>
          <a:xfrm>
            <a:off x="4368890" y="5047083"/>
            <a:ext cx="1611929" cy="368425"/>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יכולת לשלב מאמצים ארגוניים להשגת ומימוש היעדים</a:t>
            </a:r>
          </a:p>
          <a:p>
            <a:pPr marL="180975" indent="-95250">
              <a:buFont typeface="Arial" panose="020B0604020202020204" pitchFamily="34" charset="0"/>
              <a:buChar char="•"/>
            </a:pPr>
            <a:endParaRPr lang="he-IL" sz="1000" dirty="0">
              <a:latin typeface="David" panose="020E0502060401010101" pitchFamily="34" charset="-79"/>
              <a:cs typeface="David" panose="020E0502060401010101" pitchFamily="34" charset="-79"/>
            </a:endParaRPr>
          </a:p>
          <a:p>
            <a:pPr marL="85725"/>
            <a:endParaRPr lang="he-IL" sz="1050" dirty="0">
              <a:latin typeface="David" panose="020E0502060401010101" pitchFamily="34" charset="-79"/>
              <a:cs typeface="David" panose="020E0502060401010101" pitchFamily="34" charset="-79"/>
            </a:endParaRPr>
          </a:p>
        </p:txBody>
      </p:sp>
      <p:sp>
        <p:nvSpPr>
          <p:cNvPr id="22" name="TextBox 21"/>
          <p:cNvSpPr txBox="1"/>
          <p:nvPr/>
        </p:nvSpPr>
        <p:spPr>
          <a:xfrm>
            <a:off x="4345901" y="5496054"/>
            <a:ext cx="1539921" cy="368425"/>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ניהול קונפליקטים ונטרול משברים</a:t>
            </a:r>
          </a:p>
          <a:p>
            <a:pPr marL="180975" indent="-95250">
              <a:buFont typeface="Arial" panose="020B0604020202020204" pitchFamily="34" charset="0"/>
              <a:buChar char="•"/>
            </a:pPr>
            <a:endParaRPr lang="he-IL" sz="1000" dirty="0">
              <a:latin typeface="David" panose="020E0502060401010101" pitchFamily="34" charset="-79"/>
              <a:cs typeface="David" panose="020E0502060401010101" pitchFamily="34" charset="-79"/>
            </a:endParaRPr>
          </a:p>
          <a:p>
            <a:pPr marL="85725"/>
            <a:endParaRPr lang="he-IL" sz="1050" dirty="0">
              <a:latin typeface="David" panose="020E0502060401010101" pitchFamily="34" charset="-79"/>
              <a:cs typeface="David" panose="020E0502060401010101" pitchFamily="34" charset="-79"/>
            </a:endParaRPr>
          </a:p>
        </p:txBody>
      </p:sp>
      <p:sp>
        <p:nvSpPr>
          <p:cNvPr id="23" name="TextBox 22"/>
          <p:cNvSpPr txBox="1"/>
          <p:nvPr/>
        </p:nvSpPr>
        <p:spPr>
          <a:xfrm>
            <a:off x="5279686" y="5878128"/>
            <a:ext cx="1709245" cy="368425"/>
          </a:xfrm>
          <a:prstGeom prst="rect">
            <a:avLst/>
          </a:prstGeom>
          <a:noFill/>
        </p:spPr>
        <p:txBody>
          <a:bodyPr wrap="square" lIns="0" tIns="0" rIns="0" bIns="0" rtlCol="1">
            <a:noAutofit/>
          </a:bodyPr>
          <a:lstStyle/>
          <a:p>
            <a:pPr marL="180975" indent="-95250">
              <a:buFont typeface="Arial" panose="020B0604020202020204" pitchFamily="34" charset="0"/>
              <a:buChar char="•"/>
            </a:pPr>
            <a:r>
              <a:rPr lang="he-IL" sz="1000" dirty="0">
                <a:latin typeface="David" panose="020E0502060401010101" pitchFamily="34" charset="-79"/>
                <a:cs typeface="David" panose="020E0502060401010101" pitchFamily="34" charset="-79"/>
              </a:rPr>
              <a:t>יכולת ליצור סדרי עדיפויות במאמץ הארגוני ולתעדף משאבים</a:t>
            </a:r>
          </a:p>
          <a:p>
            <a:pPr marL="180975" indent="-95250">
              <a:buFont typeface="Arial" panose="020B0604020202020204" pitchFamily="34" charset="0"/>
              <a:buChar char="•"/>
            </a:pPr>
            <a:endParaRPr lang="he-IL" sz="1000" dirty="0">
              <a:latin typeface="David" panose="020E0502060401010101" pitchFamily="34" charset="-79"/>
              <a:cs typeface="David" panose="020E0502060401010101" pitchFamily="34" charset="-79"/>
            </a:endParaRPr>
          </a:p>
          <a:p>
            <a:pPr marL="85725"/>
            <a:endParaRPr lang="he-IL" sz="1050" dirty="0">
              <a:latin typeface="David" panose="020E0502060401010101" pitchFamily="34" charset="-79"/>
              <a:cs typeface="David" panose="020E0502060401010101" pitchFamily="34" charset="-79"/>
            </a:endParaRPr>
          </a:p>
        </p:txBody>
      </p:sp>
      <p:sp>
        <p:nvSpPr>
          <p:cNvPr id="24" name="TextBox 23"/>
          <p:cNvSpPr txBox="1"/>
          <p:nvPr/>
        </p:nvSpPr>
        <p:spPr>
          <a:xfrm rot="2613005">
            <a:off x="7153975" y="2167517"/>
            <a:ext cx="1539921" cy="264518"/>
          </a:xfrm>
          <a:prstGeom prst="rect">
            <a:avLst/>
          </a:prstGeom>
          <a:noFill/>
        </p:spPr>
        <p:txBody>
          <a:bodyPr wrap="square" lIns="0" tIns="0" rIns="0" bIns="0" rtlCol="1">
            <a:noAutofit/>
          </a:bodyPr>
          <a:lstStyle/>
          <a:p>
            <a:pPr marL="85725" algn="ctr"/>
            <a:r>
              <a:rPr lang="he-IL" b="1" dirty="0">
                <a:latin typeface="David" panose="020E0502060401010101" pitchFamily="34" charset="-79"/>
                <a:cs typeface="David" panose="020E0502060401010101" pitchFamily="34" charset="-79"/>
              </a:rPr>
              <a:t>חשיבה מערכתית</a:t>
            </a:r>
            <a:endParaRPr lang="he-IL" dirty="0">
              <a:latin typeface="David" panose="020E0502060401010101" pitchFamily="34" charset="-79"/>
              <a:cs typeface="David" panose="020E0502060401010101" pitchFamily="34" charset="-79"/>
            </a:endParaRPr>
          </a:p>
        </p:txBody>
      </p:sp>
      <p:sp>
        <p:nvSpPr>
          <p:cNvPr id="25" name="TextBox 24"/>
          <p:cNvSpPr txBox="1"/>
          <p:nvPr/>
        </p:nvSpPr>
        <p:spPr>
          <a:xfrm>
            <a:off x="4943231" y="6388091"/>
            <a:ext cx="2361871" cy="264518"/>
          </a:xfrm>
          <a:prstGeom prst="rect">
            <a:avLst/>
          </a:prstGeom>
          <a:noFill/>
        </p:spPr>
        <p:txBody>
          <a:bodyPr wrap="square" lIns="0" tIns="0" rIns="0" bIns="0" rtlCol="1">
            <a:noAutofit/>
          </a:bodyPr>
          <a:lstStyle/>
          <a:p>
            <a:pPr marL="85725" algn="ctr"/>
            <a:r>
              <a:rPr lang="he-IL" b="1" dirty="0">
                <a:latin typeface="David" panose="020E0502060401010101" pitchFamily="34" charset="-79"/>
                <a:cs typeface="David" panose="020E0502060401010101" pitchFamily="34" charset="-79"/>
              </a:rPr>
              <a:t>ניהול אינטגרציה ארגונית</a:t>
            </a:r>
            <a:endParaRPr lang="he-IL" dirty="0">
              <a:latin typeface="David" panose="020E0502060401010101" pitchFamily="34" charset="-79"/>
              <a:cs typeface="David" panose="020E0502060401010101" pitchFamily="34" charset="-79"/>
            </a:endParaRPr>
          </a:p>
        </p:txBody>
      </p:sp>
      <p:sp>
        <p:nvSpPr>
          <p:cNvPr id="26" name="TextBox 25"/>
          <p:cNvSpPr txBox="1"/>
          <p:nvPr/>
        </p:nvSpPr>
        <p:spPr>
          <a:xfrm rot="18802427">
            <a:off x="3399027" y="2194841"/>
            <a:ext cx="1682175" cy="369332"/>
          </a:xfrm>
          <a:prstGeom prst="rect">
            <a:avLst/>
          </a:prstGeom>
          <a:noFill/>
        </p:spPr>
        <p:txBody>
          <a:bodyPr wrap="square" rtlCol="1">
            <a:spAutoFit/>
          </a:bodyPr>
          <a:lstStyle/>
          <a:p>
            <a:r>
              <a:rPr lang="he-IL" b="1" dirty="0">
                <a:latin typeface="David" panose="020E0502060401010101" pitchFamily="34" charset="-79"/>
                <a:cs typeface="David" panose="020E0502060401010101" pitchFamily="34" charset="-79"/>
              </a:rPr>
              <a:t>מנהיגות בכירה,</a:t>
            </a:r>
          </a:p>
        </p:txBody>
      </p:sp>
      <p:sp>
        <p:nvSpPr>
          <p:cNvPr id="27" name="TextBox 26"/>
          <p:cNvSpPr txBox="1"/>
          <p:nvPr/>
        </p:nvSpPr>
        <p:spPr>
          <a:xfrm rot="17036952">
            <a:off x="2780490" y="3427345"/>
            <a:ext cx="1682175" cy="369332"/>
          </a:xfrm>
          <a:prstGeom prst="rect">
            <a:avLst/>
          </a:prstGeom>
          <a:noFill/>
        </p:spPr>
        <p:txBody>
          <a:bodyPr wrap="square" rtlCol="1">
            <a:spAutoFit/>
          </a:bodyPr>
          <a:lstStyle/>
          <a:p>
            <a:r>
              <a:rPr lang="he-IL" b="1" dirty="0">
                <a:latin typeface="David" panose="020E0502060401010101" pitchFamily="34" charset="-79"/>
                <a:cs typeface="David" panose="020E0502060401010101" pitchFamily="34" charset="-79"/>
              </a:rPr>
              <a:t>הובלה ורתימה</a:t>
            </a:r>
          </a:p>
        </p:txBody>
      </p:sp>
    </p:spTree>
    <p:extLst>
      <p:ext uri="{BB962C8B-B14F-4D97-AF65-F5344CB8AC3E}">
        <p14:creationId xmlns:p14="http://schemas.microsoft.com/office/powerpoint/2010/main" val="3408721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תובנות מניתוח הידיעונים </a:t>
            </a:r>
            <a:r>
              <a:rPr lang="he-IL"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(ל'-מ"ד)</a:t>
            </a:r>
          </a:p>
        </p:txBody>
      </p:sp>
      <p:sp>
        <p:nvSpPr>
          <p:cNvPr id="3" name="מציין מיקום תוכן 2"/>
          <p:cNvSpPr>
            <a:spLocks noGrp="1"/>
          </p:cNvSpPr>
          <p:nvPr>
            <p:ph idx="4294967295"/>
          </p:nvPr>
        </p:nvSpPr>
        <p:spPr>
          <a:xfrm>
            <a:off x="920361" y="1591698"/>
            <a:ext cx="10440000" cy="5266302"/>
          </a:xfrm>
        </p:spPr>
        <p:txBody>
          <a:bodyPr>
            <a:noAutofit/>
          </a:bodyPr>
          <a:lstStyle/>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ירידה משמעותית בהיקף נ"ז </a:t>
            </a:r>
            <a:r>
              <a:rPr lang="he-IL" sz="1800" dirty="0">
                <a:solidFill>
                  <a:schemeClr val="accent1">
                    <a:lumMod val="75000"/>
                  </a:schemeClr>
                </a:solidFill>
                <a:latin typeface="David" panose="020E0502060401010101" pitchFamily="34" charset="-79"/>
                <a:cs typeface="David" panose="020E0502060401010101" pitchFamily="34" charset="-79"/>
              </a:rPr>
              <a:t>לאורך השנים (54 לכיוון 36). </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מעבר הידיעונים (והלימוד) </a:t>
            </a:r>
            <a:r>
              <a:rPr lang="he-IL" sz="1800" b="1" dirty="0">
                <a:solidFill>
                  <a:schemeClr val="accent1">
                    <a:lumMod val="75000"/>
                  </a:schemeClr>
                </a:solidFill>
                <a:latin typeface="David" panose="020E0502060401010101" pitchFamily="34" charset="-79"/>
                <a:cs typeface="David" panose="020E0502060401010101" pitchFamily="34" charset="-79"/>
              </a:rPr>
              <a:t>מרציונל אשכולות לרציונל עונות לימוד </a:t>
            </a:r>
            <a:r>
              <a:rPr lang="he-IL" sz="1800" dirty="0">
                <a:solidFill>
                  <a:schemeClr val="accent1">
                    <a:lumMod val="75000"/>
                  </a:schemeClr>
                </a:solidFill>
                <a:latin typeface="David" panose="020E0502060401010101" pitchFamily="34" charset="-79"/>
                <a:cs typeface="David" panose="020E0502060401010101" pitchFamily="34" charset="-79"/>
              </a:rPr>
              <a:t>(מתוכני לכרונולוגי) </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 העלמות המגמות </a:t>
            </a:r>
            <a:r>
              <a:rPr lang="he-IL" sz="1800" dirty="0">
                <a:solidFill>
                  <a:schemeClr val="accent1">
                    <a:lumMod val="75000"/>
                  </a:schemeClr>
                </a:solidFill>
                <a:latin typeface="David" panose="020E0502060401010101" pitchFamily="34" charset="-79"/>
                <a:cs typeface="David" panose="020E0502060401010101" pitchFamily="34" charset="-79"/>
              </a:rPr>
              <a:t>ויכולת </a:t>
            </a:r>
            <a:r>
              <a:rPr lang="he-IL" sz="1800" b="1" dirty="0">
                <a:solidFill>
                  <a:schemeClr val="accent1">
                    <a:lumMod val="75000"/>
                  </a:schemeClr>
                </a:solidFill>
                <a:latin typeface="David" panose="020E0502060401010101" pitchFamily="34" charset="-79"/>
                <a:cs typeface="David" panose="020E0502060401010101" pitchFamily="34" charset="-79"/>
              </a:rPr>
              <a:t>הבחירה והעמקה </a:t>
            </a:r>
            <a:r>
              <a:rPr lang="he-IL" sz="1800" dirty="0">
                <a:solidFill>
                  <a:schemeClr val="accent1">
                    <a:lumMod val="75000"/>
                  </a:schemeClr>
                </a:solidFill>
                <a:latin typeface="David" panose="020E0502060401010101" pitchFamily="34" charset="-79"/>
                <a:cs typeface="David" panose="020E0502060401010101" pitchFamily="34" charset="-79"/>
              </a:rPr>
              <a:t>של החניכים. עצם היותך חלק ממגמה הקנה  לך נ"ז (6)</a:t>
            </a:r>
            <a:r>
              <a:rPr lang="en-US" sz="1800" dirty="0">
                <a:solidFill>
                  <a:schemeClr val="accent1">
                    <a:lumMod val="75000"/>
                  </a:schemeClr>
                </a:solidFill>
                <a:latin typeface="David" panose="020E0502060401010101" pitchFamily="34" charset="-79"/>
                <a:cs typeface="David" panose="020E0502060401010101" pitchFamily="34" charset="-79"/>
              </a:rPr>
              <a:t> </a:t>
            </a:r>
            <a:endParaRPr lang="he-IL" sz="1800"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מסלול המחקרי </a:t>
            </a:r>
            <a:r>
              <a:rPr lang="he-IL" sz="1800" dirty="0">
                <a:solidFill>
                  <a:schemeClr val="accent1">
                    <a:lumMod val="75000"/>
                  </a:schemeClr>
                </a:solidFill>
                <a:latin typeface="David" panose="020E0502060401010101" pitchFamily="34" charset="-79"/>
                <a:cs typeface="David" panose="020E0502060401010101" pitchFamily="34" charset="-79"/>
              </a:rPr>
              <a:t>עם תזה ואתו קורסי שיטות המחקר נעלמו עם השנים</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קורס סיורי </a:t>
            </a:r>
            <a:r>
              <a:rPr lang="he-IL" sz="1800" b="1" dirty="0" err="1">
                <a:solidFill>
                  <a:schemeClr val="accent1">
                    <a:lumMod val="75000"/>
                  </a:schemeClr>
                </a:solidFill>
                <a:latin typeface="David" panose="020E0502060401010101" pitchFamily="34" charset="-79"/>
                <a:cs typeface="David" panose="020E0502060401010101" pitchFamily="34" charset="-79"/>
              </a:rPr>
              <a:t>בטל"ם</a:t>
            </a:r>
            <a:r>
              <a:rPr lang="he-IL" sz="1800" b="1" dirty="0">
                <a:solidFill>
                  <a:schemeClr val="accent1">
                    <a:lumMod val="75000"/>
                  </a:schemeClr>
                </a:solidFill>
                <a:latin typeface="David" panose="020E0502060401010101" pitchFamily="34" charset="-79"/>
                <a:cs typeface="David" panose="020E0502060401010101" pitchFamily="34" charset="-79"/>
              </a:rPr>
              <a:t>- </a:t>
            </a:r>
            <a:r>
              <a:rPr lang="he-IL" sz="1800" dirty="0">
                <a:solidFill>
                  <a:schemeClr val="accent1">
                    <a:lumMod val="75000"/>
                  </a:schemeClr>
                </a:solidFill>
                <a:latin typeface="David" panose="020E0502060401010101" pitchFamily="34" charset="-79"/>
                <a:cs typeface="David" panose="020E0502060401010101" pitchFamily="34" charset="-79"/>
              </a:rPr>
              <a:t>היקף </a:t>
            </a:r>
            <a:r>
              <a:rPr lang="he-IL" sz="1800" u="sng" dirty="0">
                <a:solidFill>
                  <a:schemeClr val="accent1">
                    <a:lumMod val="75000"/>
                  </a:schemeClr>
                </a:solidFill>
                <a:latin typeface="David" panose="020E0502060401010101" pitchFamily="34" charset="-79"/>
                <a:cs typeface="David" panose="020E0502060401010101" pitchFamily="34" charset="-79"/>
              </a:rPr>
              <a:t>הסיורים הגיאוגרפיים</a:t>
            </a:r>
            <a:r>
              <a:rPr lang="he-IL" sz="1800" dirty="0">
                <a:solidFill>
                  <a:schemeClr val="accent1">
                    <a:lumMod val="75000"/>
                  </a:schemeClr>
                </a:solidFill>
                <a:latin typeface="David" panose="020E0502060401010101" pitchFamily="34" charset="-79"/>
                <a:cs typeface="David" panose="020E0502060401010101" pitchFamily="34" charset="-79"/>
              </a:rPr>
              <a:t> עלה מאוד ומאפייני </a:t>
            </a:r>
            <a:r>
              <a:rPr lang="he-IL" sz="1800" u="sng" dirty="0">
                <a:solidFill>
                  <a:schemeClr val="accent1">
                    <a:lumMod val="75000"/>
                  </a:schemeClr>
                </a:solidFill>
                <a:latin typeface="David" panose="020E0502060401010101" pitchFamily="34" charset="-79"/>
                <a:cs typeface="David" panose="020E0502060401010101" pitchFamily="34" charset="-79"/>
              </a:rPr>
              <a:t>הסיורים התוכניים </a:t>
            </a:r>
            <a:r>
              <a:rPr lang="he-IL" sz="1800" dirty="0">
                <a:solidFill>
                  <a:schemeClr val="accent1">
                    <a:lumMod val="75000"/>
                  </a:schemeClr>
                </a:solidFill>
                <a:latin typeface="David" panose="020E0502060401010101" pitchFamily="34" charset="-79"/>
                <a:cs typeface="David" panose="020E0502060401010101" pitchFamily="34" charset="-79"/>
              </a:rPr>
              <a:t>נעלמו כרעיון מארגן (מערכת אכיפת החוק, מערכת כלכלית, תשתיות לאומיות)</a:t>
            </a:r>
          </a:p>
          <a:p>
            <a:pPr>
              <a:lnSpc>
                <a:spcPct val="150000"/>
              </a:lnSpc>
              <a:buClr>
                <a:schemeClr val="accent1"/>
              </a:buClr>
            </a:pPr>
            <a:r>
              <a:rPr lang="he-IL" sz="1800" dirty="0" err="1">
                <a:solidFill>
                  <a:schemeClr val="accent1">
                    <a:lumMod val="75000"/>
                  </a:schemeClr>
                </a:solidFill>
                <a:latin typeface="David" panose="020E0502060401010101" pitchFamily="34" charset="-79"/>
                <a:cs typeface="David" panose="020E0502060401010101" pitchFamily="34" charset="-79"/>
              </a:rPr>
              <a:t>בלאגן</a:t>
            </a:r>
            <a:r>
              <a:rPr lang="he-IL" sz="1800" dirty="0">
                <a:solidFill>
                  <a:schemeClr val="accent1">
                    <a:lumMod val="75000"/>
                  </a:schemeClr>
                </a:solidFill>
                <a:latin typeface="David" panose="020E0502060401010101" pitchFamily="34" charset="-79"/>
                <a:cs typeface="David" panose="020E0502060401010101" pitchFamily="34" charset="-79"/>
              </a:rPr>
              <a:t> בין קורסים המקנים נ"ז לתואר לכאלו שלא (חוסר בקיאות </a:t>
            </a:r>
            <a:r>
              <a:rPr lang="he-IL" sz="1800" dirty="0" err="1">
                <a:solidFill>
                  <a:schemeClr val="accent1">
                    <a:lumMod val="75000"/>
                  </a:schemeClr>
                </a:solidFill>
                <a:latin typeface="David" panose="020E0502060401010101" pitchFamily="34" charset="-79"/>
                <a:cs typeface="David" panose="020E0502060401010101" pitchFamily="34" charset="-79"/>
              </a:rPr>
              <a:t>מב"ל</a:t>
            </a:r>
            <a:r>
              <a:rPr lang="he-IL" sz="1800" dirty="0">
                <a:solidFill>
                  <a:schemeClr val="accent1">
                    <a:lumMod val="75000"/>
                  </a:schemeClr>
                </a:solidFill>
                <a:latin typeface="David" panose="020E0502060401010101" pitchFamily="34" charset="-79"/>
                <a:cs typeface="David" panose="020E0502060401010101" pitchFamily="34" charset="-79"/>
              </a:rPr>
              <a:t> בנושא)</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ירידה בגמישות המובנה של יכולת להשתתף בקורס </a:t>
            </a:r>
            <a:r>
              <a:rPr lang="he-IL" sz="1800" b="1" dirty="0">
                <a:solidFill>
                  <a:schemeClr val="accent1">
                    <a:lumMod val="75000"/>
                  </a:schemeClr>
                </a:solidFill>
                <a:latin typeface="David" panose="020E0502060401010101" pitchFamily="34" charset="-79"/>
                <a:cs typeface="David" panose="020E0502060401010101" pitchFamily="34" charset="-79"/>
              </a:rPr>
              <a:t>ללא חובת הגשת מטלה.</a:t>
            </a:r>
            <a:r>
              <a:rPr lang="he-IL" sz="1800" dirty="0">
                <a:solidFill>
                  <a:schemeClr val="accent1">
                    <a:lumMod val="75000"/>
                  </a:schemeClr>
                </a:solidFill>
                <a:latin typeface="David" panose="020E0502060401010101" pitchFamily="34" charset="-79"/>
                <a:cs typeface="David" panose="020E0502060401010101" pitchFamily="34" charset="-79"/>
              </a:rPr>
              <a:t> </a:t>
            </a: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279873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דמות הבוגר</a:t>
            </a:r>
          </a:p>
        </p:txBody>
      </p:sp>
      <p:sp>
        <p:nvSpPr>
          <p:cNvPr id="5" name="מציין מיקום תוכן 2"/>
          <p:cNvSpPr txBox="1">
            <a:spLocks/>
          </p:cNvSpPr>
          <p:nvPr/>
        </p:nvSpPr>
        <p:spPr>
          <a:xfrm>
            <a:off x="3643284" y="1432449"/>
            <a:ext cx="7245434" cy="5037051"/>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2087" lvl="1" indent="0" algn="ctr">
              <a:lnSpc>
                <a:spcPct val="160000"/>
              </a:lnSpc>
              <a:buClr>
                <a:srgbClr val="800080"/>
              </a:buClr>
              <a:buSzPct val="100000"/>
              <a:buFont typeface="Arial" panose="020B0604020202020204" pitchFamily="34" charset="0"/>
              <a:buNone/>
              <a:defRPr/>
            </a:pPr>
            <a:r>
              <a:rPr lang="he-IL" sz="2000" b="1" kern="0" dirty="0">
                <a:solidFill>
                  <a:schemeClr val="tx2"/>
                </a:solidFill>
                <a:effectLst>
                  <a:outerShdw blurRad="38100" dist="38100" dir="2700000" algn="tl">
                    <a:srgbClr val="000000">
                      <a:alpha val="43137"/>
                    </a:srgbClr>
                  </a:outerShdw>
                </a:effectLst>
              </a:rPr>
              <a:t>'אסטרטג של ביטחון לאומי' </a:t>
            </a:r>
          </a:p>
          <a:p>
            <a:pPr marL="192087" lvl="1" indent="0">
              <a:lnSpc>
                <a:spcPct val="160000"/>
              </a:lnSpc>
              <a:buClr>
                <a:srgbClr val="800080"/>
              </a:buClr>
              <a:buSzPct val="100000"/>
              <a:buFont typeface="Arial" panose="020B0604020202020204" pitchFamily="34" charset="0"/>
              <a:buNone/>
              <a:defRPr/>
            </a:pPr>
            <a:r>
              <a:rPr lang="he-IL" sz="1600" b="1" kern="0" dirty="0">
                <a:solidFill>
                  <a:schemeClr val="tx2"/>
                </a:solidFill>
              </a:rPr>
              <a:t>אסטרטג.</a:t>
            </a:r>
            <a:r>
              <a:rPr lang="he-IL" sz="1600" kern="0" dirty="0">
                <a:solidFill>
                  <a:schemeClr val="tx2"/>
                </a:solidFill>
              </a:rPr>
              <a:t> מצביא צבאי או בכיר בשירות המדינה, המסוגל לקיים תהליכי חשיבה ולמידה מתקדמים, באמצעותם הוא חוקר את המציאות ומנסה להבינה באופן בהיר. הבנה המאפשרת לו להבחין בפערי רלוונטיות, להגדיר בצורה טובה יותר את מטרותיה ואף לכוונה מחדש. האסטרטג פועל למימוש פרקטי ורציף של כיווני הפעולה ע"י הכלים העומדים לרשותו ואף יוצר כלים חדשים למימוש מטרותיו.</a:t>
            </a:r>
          </a:p>
          <a:p>
            <a:pPr marL="192087" lvl="1" indent="0">
              <a:buClr>
                <a:srgbClr val="800080"/>
              </a:buClr>
              <a:buSzPct val="100000"/>
              <a:buFont typeface="Arial" panose="020B0604020202020204" pitchFamily="34" charset="0"/>
              <a:buNone/>
              <a:defRPr/>
            </a:pPr>
            <a:endParaRPr lang="he-IL" sz="1600" kern="0" dirty="0">
              <a:solidFill>
                <a:schemeClr val="tx2"/>
              </a:solidFill>
            </a:endParaRPr>
          </a:p>
          <a:p>
            <a:pPr marL="192087" lvl="1" indent="0">
              <a:lnSpc>
                <a:spcPct val="160000"/>
              </a:lnSpc>
              <a:buClr>
                <a:srgbClr val="800080"/>
              </a:buClr>
              <a:buSzPct val="100000"/>
              <a:buFont typeface="Arial" panose="020B0604020202020204" pitchFamily="34" charset="0"/>
              <a:buNone/>
              <a:defRPr/>
            </a:pPr>
            <a:r>
              <a:rPr lang="he-IL" sz="1600" b="1" kern="0" dirty="0">
                <a:solidFill>
                  <a:schemeClr val="tx2"/>
                </a:solidFill>
              </a:rPr>
              <a:t>הביטחון הלאומי. </a:t>
            </a:r>
            <a:r>
              <a:rPr lang="he-IL" sz="1600" kern="0" dirty="0">
                <a:solidFill>
                  <a:schemeClr val="tx2"/>
                </a:solidFill>
              </a:rPr>
              <a:t>מערכת המורכבת ממקורות עוצמה- כלכלה, הגנה לאומית, מדינאות וחוסן חברתי. מאפייני עוצמה אלו והחיבורים ביניהם מהווים את תשתית הידע של הבוגר.</a:t>
            </a:r>
          </a:p>
          <a:p>
            <a:pPr marL="192087" lvl="1" indent="0">
              <a:buClr>
                <a:srgbClr val="800080"/>
              </a:buClr>
              <a:buSzPct val="100000"/>
              <a:buFont typeface="Arial" panose="020B0604020202020204" pitchFamily="34" charset="0"/>
              <a:buNone/>
              <a:defRPr/>
            </a:pPr>
            <a:endParaRPr lang="he-IL" sz="1600" b="1" kern="0" dirty="0">
              <a:solidFill>
                <a:schemeClr val="tx2"/>
              </a:solidFill>
            </a:endParaRPr>
          </a:p>
          <a:p>
            <a:pPr marL="192087" lvl="1" indent="0" algn="ctr">
              <a:lnSpc>
                <a:spcPct val="160000"/>
              </a:lnSpc>
              <a:buClr>
                <a:srgbClr val="800080"/>
              </a:buClr>
              <a:buSzPct val="100000"/>
              <a:buFont typeface="Arial" panose="020B0604020202020204" pitchFamily="34" charset="0"/>
              <a:buNone/>
              <a:defRPr/>
            </a:pPr>
            <a:r>
              <a:rPr lang="he-IL" sz="1600" kern="0" dirty="0">
                <a:solidFill>
                  <a:schemeClr val="tx2"/>
                </a:solidFill>
              </a:rPr>
              <a:t>הידע הנדרש בתחום הביטחון הלאומי בתוספת כישורי חשיבה אסטרטגית מייצרים את </a:t>
            </a:r>
            <a:r>
              <a:rPr lang="he-IL" sz="1600" b="1" kern="0" dirty="0">
                <a:solidFill>
                  <a:schemeClr val="tx2"/>
                </a:solidFill>
              </a:rPr>
              <a:t>אסטרטג הביטחון הלאומי</a:t>
            </a:r>
            <a:r>
              <a:rPr lang="he-IL" sz="1500" kern="0" dirty="0">
                <a:solidFill>
                  <a:schemeClr val="tx2"/>
                </a:solidFill>
              </a:rPr>
              <a:t>.</a:t>
            </a:r>
            <a:endParaRPr lang="he-IL" sz="1500" dirty="0"/>
          </a:p>
        </p:txBody>
      </p:sp>
      <p:pic>
        <p:nvPicPr>
          <p:cNvPr id="6" name="בן גוריון.jpg" descr="בן גוריון.jp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462264" y="3520449"/>
            <a:ext cx="1908968" cy="2664000"/>
          </a:xfrm>
          <a:prstGeom prst="rect">
            <a:avLst/>
          </a:prstGeom>
          <a:ln>
            <a:noFill/>
          </a:ln>
          <a:effectLst>
            <a:softEdge rad="112500"/>
          </a:effec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265" y="1432449"/>
            <a:ext cx="1908968" cy="2016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743153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תובנות מניתוח הידיעונים </a:t>
            </a:r>
            <a:r>
              <a:rPr lang="he-IL"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(ל'-מ"ד)</a:t>
            </a:r>
          </a:p>
        </p:txBody>
      </p:sp>
      <p:sp>
        <p:nvSpPr>
          <p:cNvPr id="3" name="מציין מיקום תוכן 2"/>
          <p:cNvSpPr>
            <a:spLocks noGrp="1"/>
          </p:cNvSpPr>
          <p:nvPr>
            <p:ph idx="4294967295"/>
          </p:nvPr>
        </p:nvSpPr>
        <p:spPr>
          <a:xfrm>
            <a:off x="909728" y="1591698"/>
            <a:ext cx="10440000" cy="5266302"/>
          </a:xfrm>
        </p:spPr>
        <p:txBody>
          <a:bodyPr>
            <a:noAutofit/>
          </a:bodyPr>
          <a:lstStyle/>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'משחק' עם תמהיל העונות- </a:t>
            </a:r>
            <a:r>
              <a:rPr lang="he-IL" sz="1800" dirty="0">
                <a:solidFill>
                  <a:schemeClr val="accent1">
                    <a:lumMod val="75000"/>
                  </a:schemeClr>
                </a:solidFill>
                <a:latin typeface="David" panose="020E0502060401010101" pitchFamily="34" charset="-79"/>
                <a:cs typeface="David" panose="020E0502060401010101" pitchFamily="34" charset="-79"/>
              </a:rPr>
              <a:t>חלוקת משנה (עונות משנה), עיתוי הקורסים ומטלות יכולים להוות </a:t>
            </a:r>
            <a:r>
              <a:rPr lang="he-IL" sz="1800" b="1" dirty="0">
                <a:solidFill>
                  <a:schemeClr val="accent1">
                    <a:lumMod val="75000"/>
                  </a:schemeClr>
                </a:solidFill>
                <a:latin typeface="David" panose="020E0502060401010101" pitchFamily="34" charset="-79"/>
                <a:cs typeface="David" panose="020E0502060401010101" pitchFamily="34" charset="-79"/>
              </a:rPr>
              <a:t>מפתח בעיצוב מחזור מ"ה</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שבוע הלימוד </a:t>
            </a:r>
            <a:r>
              <a:rPr lang="he-IL" sz="1800" dirty="0">
                <a:solidFill>
                  <a:schemeClr val="accent1">
                    <a:lumMod val="75000"/>
                  </a:schemeClr>
                </a:solidFill>
                <a:latin typeface="David" panose="020E0502060401010101" pitchFamily="34" charset="-79"/>
                <a:cs typeface="David" panose="020E0502060401010101" pitchFamily="34" charset="-79"/>
              </a:rPr>
              <a:t>שמר על מבנה זהה של כ- 40 ש' לימוד עם אותו </a:t>
            </a:r>
            <a:r>
              <a:rPr lang="he-IL" sz="1800" b="1" dirty="0">
                <a:solidFill>
                  <a:schemeClr val="accent1">
                    <a:lumMod val="75000"/>
                  </a:schemeClr>
                </a:solidFill>
                <a:latin typeface="David" panose="020E0502060401010101" pitchFamily="34" charset="-79"/>
                <a:cs typeface="David" panose="020E0502060401010101" pitchFamily="34" charset="-79"/>
              </a:rPr>
              <a:t>מבנה משכים </a:t>
            </a:r>
            <a:r>
              <a:rPr lang="he-IL" sz="1800" dirty="0">
                <a:solidFill>
                  <a:schemeClr val="accent1">
                    <a:lumMod val="75000"/>
                  </a:schemeClr>
                </a:solidFill>
                <a:latin typeface="David" panose="020E0502060401010101" pitchFamily="34" charset="-79"/>
                <a:cs typeface="David" panose="020E0502060401010101" pitchFamily="34" charset="-79"/>
              </a:rPr>
              <a:t>(לפעמים יש יום שמתחיל ב- 10)</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קורסי </a:t>
            </a:r>
            <a:r>
              <a:rPr lang="he-IL" sz="1800" b="1" dirty="0">
                <a:solidFill>
                  <a:schemeClr val="accent1">
                    <a:lumMod val="75000"/>
                  </a:schemeClr>
                </a:solidFill>
                <a:latin typeface="David" panose="020E0502060401010101" pitchFamily="34" charset="-79"/>
                <a:cs typeface="David" panose="020E0502060401010101" pitchFamily="34" charset="-79"/>
              </a:rPr>
              <a:t>הביטחון והצבא </a:t>
            </a:r>
            <a:r>
              <a:rPr lang="he-IL" sz="1800" dirty="0">
                <a:solidFill>
                  <a:schemeClr val="accent1">
                    <a:lumMod val="75000"/>
                  </a:schemeClr>
                </a:solidFill>
                <a:latin typeface="David" panose="020E0502060401010101" pitchFamily="34" charset="-79"/>
                <a:cs typeface="David" panose="020E0502060401010101" pitchFamily="34" charset="-79"/>
              </a:rPr>
              <a:t>האקדמיים נעלמים עם השנים</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סימולציות- </a:t>
            </a:r>
            <a:r>
              <a:rPr lang="he-IL" sz="1800" dirty="0">
                <a:solidFill>
                  <a:schemeClr val="accent1">
                    <a:lumMod val="75000"/>
                  </a:schemeClr>
                </a:solidFill>
                <a:latin typeface="David" panose="020E0502060401010101" pitchFamily="34" charset="-79"/>
                <a:cs typeface="David" panose="020E0502060401010101" pitchFamily="34" charset="-79"/>
              </a:rPr>
              <a:t>שירתו את כל אשכולות </a:t>
            </a:r>
            <a:r>
              <a:rPr lang="he-IL" sz="1800" dirty="0" err="1">
                <a:solidFill>
                  <a:schemeClr val="accent1">
                    <a:lumMod val="75000"/>
                  </a:schemeClr>
                </a:solidFill>
                <a:latin typeface="David" panose="020E0502060401010101" pitchFamily="34" charset="-79"/>
                <a:cs typeface="David" panose="020E0502060401010101" pitchFamily="34" charset="-79"/>
              </a:rPr>
              <a:t>הבטל"ם</a:t>
            </a:r>
            <a:r>
              <a:rPr lang="he-IL" sz="1800" dirty="0">
                <a:solidFill>
                  <a:schemeClr val="accent1">
                    <a:lumMod val="75000"/>
                  </a:schemeClr>
                </a:solidFill>
                <a:latin typeface="David" panose="020E0502060401010101" pitchFamily="34" charset="-79"/>
                <a:cs typeface="David" panose="020E0502060401010101" pitchFamily="34" charset="-79"/>
              </a:rPr>
              <a:t> (עבר) ולא (רק) את לימודי האסטרטגיה (כיום)</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עבודת הגמר </a:t>
            </a:r>
            <a:r>
              <a:rPr lang="he-IL" sz="1800" dirty="0">
                <a:solidFill>
                  <a:schemeClr val="accent1">
                    <a:lumMod val="75000"/>
                  </a:schemeClr>
                </a:solidFill>
                <a:latin typeface="David" panose="020E0502060401010101" pitchFamily="34" charset="-79"/>
                <a:cs typeface="David" panose="020E0502060401010101" pitchFamily="34" charset="-79"/>
              </a:rPr>
              <a:t>הולכת ותופסת נפח בציון השנתי (מ- 10% ל- 20%)</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היקפי המטלות </a:t>
            </a:r>
            <a:r>
              <a:rPr lang="he-IL" sz="1800" dirty="0">
                <a:solidFill>
                  <a:schemeClr val="accent1">
                    <a:lumMod val="75000"/>
                  </a:schemeClr>
                </a:solidFill>
                <a:latin typeface="David" panose="020E0502060401010101" pitchFamily="34" charset="-79"/>
                <a:cs typeface="David" panose="020E0502060401010101" pitchFamily="34" charset="-79"/>
              </a:rPr>
              <a:t>(כמות מילים) נעלמו עם הזמן מהידיעון- עבודת גמר (100 ע'), סמינר (40 ע'), רפרט (10 ע'), נייר עמדה (5 ע')</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אין התייחסות כלל </a:t>
            </a:r>
            <a:r>
              <a:rPr lang="he-IL" sz="1800" b="1" dirty="0">
                <a:solidFill>
                  <a:schemeClr val="accent1">
                    <a:lumMod val="75000"/>
                  </a:schemeClr>
                </a:solidFill>
                <a:latin typeface="David" panose="020E0502060401010101" pitchFamily="34" charset="-79"/>
                <a:cs typeface="David" panose="020E0502060401010101" pitchFamily="34" charset="-79"/>
              </a:rPr>
              <a:t>לתפקיד המדריכים </a:t>
            </a:r>
            <a:r>
              <a:rPr lang="he-IL" sz="1800" dirty="0">
                <a:solidFill>
                  <a:schemeClr val="accent1">
                    <a:lumMod val="75000"/>
                  </a:schemeClr>
                </a:solidFill>
                <a:latin typeface="David" panose="020E0502060401010101" pitchFamily="34" charset="-79"/>
                <a:cs typeface="David" panose="020E0502060401010101" pitchFamily="34" charset="-79"/>
              </a:rPr>
              <a:t>בידיעון. בנוסף, במחזורים המוקדמים אינם מהווים רכיב </a:t>
            </a:r>
            <a:r>
              <a:rPr lang="he-IL" sz="1800" b="1" dirty="0">
                <a:solidFill>
                  <a:schemeClr val="accent1">
                    <a:lumMod val="75000"/>
                  </a:schemeClr>
                </a:solidFill>
                <a:latin typeface="David" panose="020E0502060401010101" pitchFamily="34" charset="-79"/>
                <a:cs typeface="David" panose="020E0502060401010101" pitchFamily="34" charset="-79"/>
              </a:rPr>
              <a:t>בציון הסופי של הבוגר</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לימוד בצוותים </a:t>
            </a:r>
            <a:r>
              <a:rPr lang="he-IL" sz="1800" dirty="0">
                <a:solidFill>
                  <a:schemeClr val="accent1">
                    <a:lumMod val="75000"/>
                  </a:schemeClr>
                </a:solidFill>
                <a:latin typeface="David" panose="020E0502060401010101" pitchFamily="34" charset="-79"/>
                <a:cs typeface="David" panose="020E0502060401010101" pitchFamily="34" charset="-79"/>
              </a:rPr>
              <a:t>לא מופיע כרכיב מרכזי בשיטות ההוראה </a:t>
            </a:r>
            <a:r>
              <a:rPr lang="he-IL" sz="1800" dirty="0" err="1">
                <a:solidFill>
                  <a:schemeClr val="accent1">
                    <a:lumMod val="75000"/>
                  </a:schemeClr>
                </a:solidFill>
                <a:latin typeface="David" panose="020E0502060401010101" pitchFamily="34" charset="-79"/>
                <a:cs typeface="David" panose="020E0502060401010101" pitchFamily="34" charset="-79"/>
              </a:rPr>
              <a:t>במב"ל</a:t>
            </a:r>
            <a:endParaRPr lang="he-IL" sz="1800"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עומס</a:t>
            </a:r>
            <a:r>
              <a:rPr lang="he-IL" sz="1800" dirty="0">
                <a:solidFill>
                  <a:schemeClr val="accent1">
                    <a:lumMod val="75000"/>
                  </a:schemeClr>
                </a:solidFill>
                <a:latin typeface="David" panose="020E0502060401010101" pitchFamily="34" charset="-79"/>
                <a:cs typeface="David" panose="020E0502060401010101" pitchFamily="34" charset="-79"/>
              </a:rPr>
              <a:t> לא עולה כתמה בידיעון ולא מתווך ללומדים</a:t>
            </a: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29049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סוגיות בפנתאון</a:t>
            </a:r>
          </a:p>
        </p:txBody>
      </p:sp>
      <p:pic>
        <p:nvPicPr>
          <p:cNvPr id="4" name="תמונה 3"/>
          <p:cNvPicPr>
            <a:picLocks noChangeAspect="1"/>
          </p:cNvPicPr>
          <p:nvPr/>
        </p:nvPicPr>
        <p:blipFill>
          <a:blip r:embed="rId2"/>
          <a:stretch>
            <a:fillRect/>
          </a:stretch>
        </p:blipFill>
        <p:spPr>
          <a:xfrm>
            <a:off x="102595" y="3896834"/>
            <a:ext cx="5120000" cy="2880000"/>
          </a:xfrm>
          <a:prstGeom prst="rect">
            <a:avLst/>
          </a:prstGeom>
          <a:ln>
            <a:noFill/>
          </a:ln>
          <a:effectLst>
            <a:outerShdw blurRad="292100" dist="139700" dir="2700000" algn="tl" rotWithShape="0">
              <a:srgbClr val="333333">
                <a:alpha val="65000"/>
              </a:srgbClr>
            </a:outerShdw>
          </a:effectLst>
        </p:spPr>
      </p:pic>
      <p:sp>
        <p:nvSpPr>
          <p:cNvPr id="3" name="מציין מיקום תוכן 2"/>
          <p:cNvSpPr txBox="1">
            <a:spLocks/>
          </p:cNvSpPr>
          <p:nvPr/>
        </p:nvSpPr>
        <p:spPr>
          <a:xfrm>
            <a:off x="920060" y="1456482"/>
            <a:ext cx="10440000" cy="5061276"/>
          </a:xfrm>
          <a:prstGeom prst="rect">
            <a:avLst/>
          </a:prstGeom>
        </p:spPr>
        <p:txBody>
          <a:bodyPr>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2087" lvl="1" indent="0" algn="ctr">
              <a:lnSpc>
                <a:spcPct val="160000"/>
              </a:lnSpc>
              <a:buClr>
                <a:srgbClr val="800080"/>
              </a:buClr>
              <a:buSzPct val="100000"/>
              <a:buNone/>
              <a:defRPr/>
            </a:pPr>
            <a:r>
              <a:rPr lang="he-IL" sz="1600" kern="0" dirty="0">
                <a:solidFill>
                  <a:schemeClr val="tx2"/>
                </a:solidFill>
                <a:latin typeface="David" panose="020E0502060401010101" pitchFamily="34" charset="-79"/>
                <a:cs typeface="David" panose="020E0502060401010101" pitchFamily="34" charset="-79"/>
              </a:rPr>
              <a:t>חשוב להשתמש במונח </a:t>
            </a:r>
            <a:r>
              <a:rPr lang="he-IL" sz="1600" b="1" kern="0" dirty="0">
                <a:solidFill>
                  <a:schemeClr val="tx2"/>
                </a:solidFill>
                <a:latin typeface="David" panose="020E0502060401010101" pitchFamily="34" charset="-79"/>
                <a:cs typeface="David" panose="020E0502060401010101" pitchFamily="34" charset="-79"/>
              </a:rPr>
              <a:t>אשכול</a:t>
            </a:r>
            <a:r>
              <a:rPr lang="he-IL" sz="1600" kern="0" dirty="0">
                <a:solidFill>
                  <a:schemeClr val="tx2"/>
                </a:solidFill>
                <a:latin typeface="David" panose="020E0502060401010101" pitchFamily="34" charset="-79"/>
                <a:cs typeface="David" panose="020E0502060401010101" pitchFamily="34" charset="-79"/>
              </a:rPr>
              <a:t> ולא </a:t>
            </a:r>
            <a:r>
              <a:rPr lang="he-IL" sz="1600" b="1" kern="0" dirty="0">
                <a:solidFill>
                  <a:schemeClr val="tx2"/>
                </a:solidFill>
                <a:latin typeface="David" panose="020E0502060401010101" pitchFamily="34" charset="-79"/>
                <a:cs typeface="David" panose="020E0502060401010101" pitchFamily="34" charset="-79"/>
              </a:rPr>
              <a:t>רגל</a:t>
            </a:r>
            <a:r>
              <a:rPr lang="he-IL" sz="1600" kern="0" dirty="0">
                <a:solidFill>
                  <a:schemeClr val="tx2"/>
                </a:solidFill>
                <a:latin typeface="David" panose="020E0502060401010101" pitchFamily="34" charset="-79"/>
                <a:cs typeface="David" panose="020E0502060401010101" pitchFamily="34" charset="-79"/>
              </a:rPr>
              <a:t> בתיאור רכיבי הפנתאון (מייצר גמישות רבה יותר בפירוקו לתת-רכיבים)</a:t>
            </a:r>
          </a:p>
          <a:p>
            <a:pPr marL="554037" lvl="1" indent="-361950">
              <a:lnSpc>
                <a:spcPct val="160000"/>
              </a:lnSpc>
              <a:buClr>
                <a:srgbClr val="800080"/>
              </a:buClr>
              <a:buSzPct val="100000"/>
              <a:buFont typeface="Arial" panose="020B0604020202020204" pitchFamily="34" charset="0"/>
              <a:buBlip>
                <a:blip r:embed="rId3"/>
              </a:buBlip>
              <a:defRPr/>
            </a:pPr>
            <a:r>
              <a:rPr lang="he-IL" sz="1600" b="1" kern="0" dirty="0">
                <a:solidFill>
                  <a:schemeClr val="tx2"/>
                </a:solidFill>
                <a:latin typeface="David" panose="020E0502060401010101" pitchFamily="34" charset="-79"/>
                <a:cs typeface="David" panose="020E0502060401010101" pitchFamily="34" charset="-79"/>
              </a:rPr>
              <a:t>קיים פער בהגדרות ברורות לאשכולות, רציונל ההכשרה הפנימי, תכולות וקשרים האינטגרטיביים: </a:t>
            </a:r>
            <a:r>
              <a:rPr lang="he-IL" sz="1600" kern="0" dirty="0">
                <a:solidFill>
                  <a:schemeClr val="tx2"/>
                </a:solidFill>
                <a:latin typeface="David" panose="020E0502060401010101" pitchFamily="34" charset="-79"/>
                <a:cs typeface="David" panose="020E0502060401010101" pitchFamily="34" charset="-79"/>
              </a:rPr>
              <a:t>1) </a:t>
            </a:r>
            <a:r>
              <a:rPr lang="he-IL" sz="1600" u="sng" kern="0" dirty="0">
                <a:solidFill>
                  <a:schemeClr val="tx2"/>
                </a:solidFill>
                <a:latin typeface="David" panose="020E0502060401010101" pitchFamily="34" charset="-79"/>
                <a:cs typeface="David" panose="020E0502060401010101" pitchFamily="34" charset="-79"/>
              </a:rPr>
              <a:t>הגנה לאומית </a:t>
            </a:r>
            <a:r>
              <a:rPr lang="he-IL" sz="1600" kern="0" dirty="0">
                <a:solidFill>
                  <a:schemeClr val="tx2"/>
                </a:solidFill>
                <a:latin typeface="David" panose="020E0502060401010101" pitchFamily="34" charset="-79"/>
                <a:cs typeface="David" panose="020E0502060401010101" pitchFamily="34" charset="-79"/>
              </a:rPr>
              <a:t>(מודיעין?), 2) </a:t>
            </a:r>
            <a:r>
              <a:rPr lang="he-IL" sz="1600" u="sng" kern="0" dirty="0">
                <a:solidFill>
                  <a:schemeClr val="tx2"/>
                </a:solidFill>
                <a:latin typeface="David" panose="020E0502060401010101" pitchFamily="34" charset="-79"/>
                <a:cs typeface="David" panose="020E0502060401010101" pitchFamily="34" charset="-79"/>
              </a:rPr>
              <a:t>מדיני</a:t>
            </a:r>
            <a:r>
              <a:rPr lang="he-IL" sz="1600" kern="0" dirty="0">
                <a:solidFill>
                  <a:schemeClr val="tx2"/>
                </a:solidFill>
                <a:latin typeface="David" panose="020E0502060401010101" pitchFamily="34" charset="-79"/>
                <a:cs typeface="David" panose="020E0502060401010101" pitchFamily="34" charset="-79"/>
              </a:rPr>
              <a:t> (דיפלומטיה, מדיניות חוץ ויחב"ל?), 3) חברה</a:t>
            </a:r>
            <a:r>
              <a:rPr lang="en-US" sz="1600" kern="0" dirty="0">
                <a:solidFill>
                  <a:schemeClr val="tx2"/>
                </a:solidFill>
                <a:latin typeface="David" panose="020E0502060401010101" pitchFamily="34" charset="-79"/>
                <a:cs typeface="David" panose="020E0502060401010101" pitchFamily="34" charset="-79"/>
              </a:rPr>
              <a:t>;</a:t>
            </a:r>
            <a:r>
              <a:rPr lang="he-IL" sz="1600" kern="0" dirty="0">
                <a:solidFill>
                  <a:schemeClr val="tx2"/>
                </a:solidFill>
                <a:latin typeface="David" panose="020E0502060401010101" pitchFamily="34" charset="-79"/>
                <a:cs typeface="David" panose="020E0502060401010101" pitchFamily="34" charset="-79"/>
              </a:rPr>
              <a:t> 4) כלכלה</a:t>
            </a:r>
            <a:r>
              <a:rPr lang="en-US" sz="1600" kern="0" dirty="0">
                <a:solidFill>
                  <a:schemeClr val="tx2"/>
                </a:solidFill>
                <a:latin typeface="David" panose="020E0502060401010101" pitchFamily="34" charset="-79"/>
                <a:cs typeface="David" panose="020E0502060401010101" pitchFamily="34" charset="-79"/>
              </a:rPr>
              <a:t>;</a:t>
            </a:r>
            <a:r>
              <a:rPr lang="he-IL" sz="1600" kern="0" dirty="0">
                <a:solidFill>
                  <a:schemeClr val="tx2"/>
                </a:solidFill>
                <a:latin typeface="David" panose="020E0502060401010101" pitchFamily="34" charset="-79"/>
                <a:cs typeface="David" panose="020E0502060401010101" pitchFamily="34" charset="-79"/>
              </a:rPr>
              <a:t> 5) בכירות והובלה (מנהיגות)</a:t>
            </a:r>
          </a:p>
          <a:p>
            <a:pPr marL="554037" lvl="1" indent="-361950">
              <a:lnSpc>
                <a:spcPct val="160000"/>
              </a:lnSpc>
              <a:buClr>
                <a:srgbClr val="800080"/>
              </a:buClr>
              <a:buSzPct val="100000"/>
              <a:buBlip>
                <a:blip r:embed="rId3"/>
              </a:buBlip>
              <a:defRPr/>
            </a:pPr>
            <a:r>
              <a:rPr lang="he-IL" sz="1600" b="1" kern="0" dirty="0">
                <a:solidFill>
                  <a:schemeClr val="tx2"/>
                </a:solidFill>
                <a:latin typeface="David" panose="020E0502060401010101" pitchFamily="34" charset="-79"/>
                <a:cs typeface="David" panose="020E0502060401010101" pitchFamily="34" charset="-79"/>
              </a:rPr>
              <a:t>אשכול </a:t>
            </a:r>
            <a:r>
              <a:rPr lang="he-IL" sz="1600" b="1" kern="0" dirty="0" err="1">
                <a:solidFill>
                  <a:schemeClr val="tx2"/>
                </a:solidFill>
                <a:latin typeface="David" panose="020E0502060401010101" pitchFamily="34" charset="-79"/>
                <a:cs typeface="David" panose="020E0502060401010101" pitchFamily="34" charset="-79"/>
              </a:rPr>
              <a:t>בטל"ם</a:t>
            </a:r>
            <a:r>
              <a:rPr lang="he-IL" sz="1600" b="1" kern="0" dirty="0">
                <a:solidFill>
                  <a:schemeClr val="tx2"/>
                </a:solidFill>
                <a:latin typeface="David" panose="020E0502060401010101" pitchFamily="34" charset="-79"/>
                <a:cs typeface="David" panose="020E0502060401010101" pitchFamily="34" charset="-79"/>
              </a:rPr>
              <a:t> (אינטגרטיבי?)- </a:t>
            </a:r>
            <a:r>
              <a:rPr lang="he-IL" sz="1600" kern="0" dirty="0">
                <a:solidFill>
                  <a:schemeClr val="tx2"/>
                </a:solidFill>
                <a:latin typeface="David" panose="020E0502060401010101" pitchFamily="34" charset="-79"/>
                <a:cs typeface="David" panose="020E0502060401010101" pitchFamily="34" charset="-79"/>
              </a:rPr>
              <a:t>האם קיים ומה כולל?</a:t>
            </a:r>
          </a:p>
          <a:p>
            <a:pPr marL="554037" lvl="1" indent="-361950">
              <a:lnSpc>
                <a:spcPct val="160000"/>
              </a:lnSpc>
              <a:buClr>
                <a:srgbClr val="800080"/>
              </a:buClr>
              <a:buSzPct val="100000"/>
              <a:buBlip>
                <a:blip r:embed="rId3"/>
              </a:buBlip>
              <a:defRPr/>
            </a:pPr>
            <a:r>
              <a:rPr lang="he-IL" sz="1600" b="1" kern="0" dirty="0">
                <a:solidFill>
                  <a:schemeClr val="tx2"/>
                </a:solidFill>
                <a:latin typeface="David" panose="020E0502060401010101" pitchFamily="34" charset="-79"/>
                <a:cs typeface="David" panose="020E0502060401010101" pitchFamily="34" charset="-79"/>
              </a:rPr>
              <a:t>אשכול</a:t>
            </a:r>
            <a:r>
              <a:rPr lang="he-IL" sz="1600" kern="0" dirty="0">
                <a:solidFill>
                  <a:schemeClr val="tx2"/>
                </a:solidFill>
                <a:latin typeface="David" panose="020E0502060401010101" pitchFamily="34" charset="-79"/>
                <a:cs typeface="David" panose="020E0502060401010101" pitchFamily="34" charset="-79"/>
              </a:rPr>
              <a:t> </a:t>
            </a:r>
            <a:r>
              <a:rPr lang="he-IL" sz="1600" b="1" kern="0" dirty="0">
                <a:solidFill>
                  <a:schemeClr val="tx2"/>
                </a:solidFill>
                <a:latin typeface="David" panose="020E0502060401010101" pitchFamily="34" charset="-79"/>
                <a:cs typeface="David" panose="020E0502060401010101" pitchFamily="34" charset="-79"/>
              </a:rPr>
              <a:t>חקר מדע המדינה</a:t>
            </a:r>
            <a:r>
              <a:rPr lang="he-IL" sz="1600" kern="0" dirty="0">
                <a:solidFill>
                  <a:schemeClr val="tx2"/>
                </a:solidFill>
                <a:latin typeface="David" panose="020E0502060401010101" pitchFamily="34" charset="-79"/>
                <a:cs typeface="David" panose="020E0502060401010101" pitchFamily="34" charset="-79"/>
              </a:rPr>
              <a:t>? האם קיים ומה כולל?</a:t>
            </a:r>
          </a:p>
          <a:p>
            <a:pPr marL="554037" lvl="1" indent="-361950">
              <a:lnSpc>
                <a:spcPct val="160000"/>
              </a:lnSpc>
              <a:buClr>
                <a:srgbClr val="800080"/>
              </a:buClr>
              <a:buSzPct val="100000"/>
              <a:buBlip>
                <a:blip r:embed="rId3"/>
              </a:buBlip>
              <a:defRPr/>
            </a:pPr>
            <a:r>
              <a:rPr lang="he-IL" sz="1600" b="1" kern="0" dirty="0">
                <a:solidFill>
                  <a:schemeClr val="tx2"/>
                </a:solidFill>
                <a:latin typeface="David" panose="020E0502060401010101" pitchFamily="34" charset="-79"/>
                <a:cs typeface="David" panose="020E0502060401010101" pitchFamily="34" charset="-79"/>
              </a:rPr>
              <a:t>תשתית גרעין לאומי-ערכי</a:t>
            </a:r>
            <a:r>
              <a:rPr lang="he-IL" sz="1600" kern="0" dirty="0">
                <a:solidFill>
                  <a:schemeClr val="tx2"/>
                </a:solidFill>
                <a:latin typeface="David" panose="020E0502060401010101" pitchFamily="34" charset="-79"/>
                <a:cs typeface="David" panose="020E0502060401010101" pitchFamily="34" charset="-79"/>
              </a:rPr>
              <a:t> מה כוללת?</a:t>
            </a:r>
          </a:p>
          <a:p>
            <a:pPr marL="554037" lvl="1" indent="-361950">
              <a:lnSpc>
                <a:spcPct val="160000"/>
              </a:lnSpc>
              <a:buClr>
                <a:srgbClr val="800080"/>
              </a:buClr>
              <a:buSzPct val="100000"/>
              <a:buBlip>
                <a:blip r:embed="rId3"/>
              </a:buBlip>
              <a:defRPr/>
            </a:pPr>
            <a:r>
              <a:rPr lang="he-IL" sz="1600" b="1" kern="0" dirty="0">
                <a:solidFill>
                  <a:schemeClr val="tx2"/>
                </a:solidFill>
                <a:latin typeface="David" panose="020E0502060401010101" pitchFamily="34" charset="-79"/>
                <a:cs typeface="David" panose="020E0502060401010101" pitchFamily="34" charset="-79"/>
              </a:rPr>
              <a:t>אשכול בכירות והובלה </a:t>
            </a:r>
            <a:r>
              <a:rPr lang="he-IL" sz="1600" kern="0" dirty="0">
                <a:solidFill>
                  <a:schemeClr val="tx2"/>
                </a:solidFill>
                <a:latin typeface="David" panose="020E0502060401010101" pitchFamily="34" charset="-79"/>
                <a:cs typeface="David" panose="020E0502060401010101" pitchFamily="34" charset="-79"/>
              </a:rPr>
              <a:t>(מנהיגות) והאם נדרש? מה כולל? </a:t>
            </a:r>
          </a:p>
          <a:p>
            <a:pPr marL="554037" lvl="1" indent="-361950">
              <a:lnSpc>
                <a:spcPct val="160000"/>
              </a:lnSpc>
              <a:buClr>
                <a:srgbClr val="800080"/>
              </a:buClr>
              <a:buSzPct val="100000"/>
              <a:buBlip>
                <a:blip r:embed="rId3"/>
              </a:buBlip>
              <a:defRPr/>
            </a:pPr>
            <a:r>
              <a:rPr lang="he-IL" sz="1600" b="1" kern="0" dirty="0">
                <a:solidFill>
                  <a:schemeClr val="tx2"/>
                </a:solidFill>
                <a:latin typeface="David" panose="020E0502060401010101" pitchFamily="34" charset="-79"/>
                <a:cs typeface="David" panose="020E0502060401010101" pitchFamily="34" charset="-79"/>
              </a:rPr>
              <a:t>סימולציה מדינית- </a:t>
            </a:r>
            <a:r>
              <a:rPr lang="he-IL" sz="1600" kern="0" dirty="0">
                <a:solidFill>
                  <a:schemeClr val="tx2"/>
                </a:solidFill>
                <a:latin typeface="David" panose="020E0502060401010101" pitchFamily="34" charset="-79"/>
                <a:cs typeface="David" panose="020E0502060401010101" pitchFamily="34" charset="-79"/>
              </a:rPr>
              <a:t>היכן ממוקמת? (אשכול אינטגרטיבי</a:t>
            </a:r>
            <a:r>
              <a:rPr lang="en-US" sz="1600" kern="0" dirty="0">
                <a:solidFill>
                  <a:schemeClr val="tx2"/>
                </a:solidFill>
                <a:latin typeface="David" panose="020E0502060401010101" pitchFamily="34" charset="-79"/>
                <a:cs typeface="David" panose="020E0502060401010101" pitchFamily="34" charset="-79"/>
              </a:rPr>
              <a:t>/</a:t>
            </a:r>
            <a:r>
              <a:rPr lang="he-IL" sz="1600" kern="0" dirty="0">
                <a:solidFill>
                  <a:schemeClr val="tx2"/>
                </a:solidFill>
                <a:latin typeface="David" panose="020E0502060401010101" pitchFamily="34" charset="-79"/>
                <a:cs typeface="David" panose="020E0502060401010101" pitchFamily="34" charset="-79"/>
              </a:rPr>
              <a:t>אשכול מדיני? </a:t>
            </a:r>
          </a:p>
          <a:p>
            <a:pPr marL="554037" lvl="1" indent="-361950">
              <a:lnSpc>
                <a:spcPct val="160000"/>
              </a:lnSpc>
              <a:buClr>
                <a:srgbClr val="800080"/>
              </a:buClr>
              <a:buSzPct val="100000"/>
              <a:buBlip>
                <a:blip r:embed="rId3"/>
              </a:buBlip>
              <a:defRPr/>
            </a:pPr>
            <a:r>
              <a:rPr lang="he-IL" sz="1600" b="1" kern="0" dirty="0">
                <a:solidFill>
                  <a:schemeClr val="tx2"/>
                </a:solidFill>
                <a:latin typeface="David" panose="020E0502060401010101" pitchFamily="34" charset="-79"/>
                <a:cs typeface="David" panose="020E0502060401010101" pitchFamily="34" charset="-79"/>
              </a:rPr>
              <a:t>הקורס משפט ציבורי- </a:t>
            </a:r>
            <a:r>
              <a:rPr lang="he-IL" sz="1600" kern="0" dirty="0">
                <a:solidFill>
                  <a:schemeClr val="tx2"/>
                </a:solidFill>
                <a:latin typeface="David" panose="020E0502060401010101" pitchFamily="34" charset="-79"/>
                <a:cs typeface="David" panose="020E0502060401010101" pitchFamily="34" charset="-79"/>
              </a:rPr>
              <a:t>היכן ממוקם? אשכול בכירות</a:t>
            </a:r>
            <a:r>
              <a:rPr lang="en-US" sz="1600" kern="0" dirty="0">
                <a:solidFill>
                  <a:schemeClr val="tx2"/>
                </a:solidFill>
                <a:latin typeface="David" panose="020E0502060401010101" pitchFamily="34" charset="-79"/>
                <a:cs typeface="David" panose="020E0502060401010101" pitchFamily="34" charset="-79"/>
              </a:rPr>
              <a:t>/</a:t>
            </a:r>
            <a:r>
              <a:rPr lang="he-IL" sz="1600" kern="0" dirty="0">
                <a:solidFill>
                  <a:schemeClr val="tx2"/>
                </a:solidFill>
                <a:latin typeface="David" panose="020E0502060401010101" pitchFamily="34" charset="-79"/>
                <a:cs typeface="David" panose="020E0502060401010101" pitchFamily="34" charset="-79"/>
              </a:rPr>
              <a:t>חברתי?</a:t>
            </a:r>
          </a:p>
          <a:p>
            <a:pPr marL="554037" lvl="1" indent="-361950">
              <a:lnSpc>
                <a:spcPct val="160000"/>
              </a:lnSpc>
              <a:buClr>
                <a:srgbClr val="800080"/>
              </a:buClr>
              <a:buSzPct val="100000"/>
              <a:buFont typeface="Arial" panose="020B0604020202020204" pitchFamily="34" charset="0"/>
              <a:buBlip>
                <a:blip r:embed="rId3"/>
              </a:buBlip>
              <a:defRPr/>
            </a:pPr>
            <a:r>
              <a:rPr lang="he-IL" sz="1600" kern="0" dirty="0">
                <a:solidFill>
                  <a:schemeClr val="tx2"/>
                </a:solidFill>
                <a:latin typeface="David" panose="020E0502060401010101" pitchFamily="34" charset="-79"/>
                <a:cs typeface="David" panose="020E0502060401010101" pitchFamily="34" charset="-79"/>
              </a:rPr>
              <a:t>האם יש צורך לחלק כל אשכול לקורסים- של תכני </a:t>
            </a:r>
            <a:r>
              <a:rPr lang="he-IL" sz="1600" b="1" kern="0" dirty="0">
                <a:solidFill>
                  <a:schemeClr val="tx2"/>
                </a:solidFill>
                <a:latin typeface="David" panose="020E0502060401010101" pitchFamily="34" charset="-79"/>
                <a:cs typeface="David" panose="020E0502060401010101" pitchFamily="34" charset="-79"/>
              </a:rPr>
              <a:t>יסודות</a:t>
            </a:r>
            <a:r>
              <a:rPr lang="he-IL" sz="1600" kern="0" dirty="0">
                <a:solidFill>
                  <a:schemeClr val="tx2"/>
                </a:solidFill>
                <a:latin typeface="David" panose="020E0502060401010101" pitchFamily="34" charset="-79"/>
                <a:cs typeface="David" panose="020E0502060401010101" pitchFamily="34" charset="-79"/>
              </a:rPr>
              <a:t> (תיאורטי)</a:t>
            </a:r>
            <a:br>
              <a:rPr lang="en-US" sz="1600" kern="0" dirty="0">
                <a:solidFill>
                  <a:schemeClr val="tx2"/>
                </a:solidFill>
                <a:latin typeface="David" panose="020E0502060401010101" pitchFamily="34" charset="-79"/>
                <a:cs typeface="David" panose="020E0502060401010101" pitchFamily="34" charset="-79"/>
              </a:rPr>
            </a:br>
            <a:r>
              <a:rPr lang="he-IL" sz="1600" kern="0" dirty="0">
                <a:solidFill>
                  <a:schemeClr val="tx2"/>
                </a:solidFill>
                <a:latin typeface="David" panose="020E0502060401010101" pitchFamily="34" charset="-79"/>
                <a:cs typeface="David" panose="020E0502060401010101" pitchFamily="34" charset="-79"/>
              </a:rPr>
              <a:t>ותוכן </a:t>
            </a:r>
            <a:r>
              <a:rPr lang="he-IL" sz="1600" b="1" kern="0" dirty="0">
                <a:solidFill>
                  <a:schemeClr val="tx2"/>
                </a:solidFill>
                <a:latin typeface="David" panose="020E0502060401010101" pitchFamily="34" charset="-79"/>
                <a:cs typeface="David" panose="020E0502060401010101" pitchFamily="34" charset="-79"/>
              </a:rPr>
              <a:t>מתקדם </a:t>
            </a:r>
            <a:r>
              <a:rPr lang="he-IL" sz="1600" kern="0" dirty="0">
                <a:solidFill>
                  <a:schemeClr val="tx2"/>
                </a:solidFill>
                <a:latin typeface="David" panose="020E0502060401010101" pitchFamily="34" charset="-79"/>
                <a:cs typeface="David" panose="020E0502060401010101" pitchFamily="34" charset="-79"/>
              </a:rPr>
              <a:t>(יישומי)?</a:t>
            </a:r>
          </a:p>
          <a:p>
            <a:pPr marL="554037" lvl="1" indent="-361950">
              <a:lnSpc>
                <a:spcPct val="160000"/>
              </a:lnSpc>
              <a:buClr>
                <a:srgbClr val="800080"/>
              </a:buClr>
              <a:buSzPct val="100000"/>
              <a:buFont typeface="Arial" panose="020B0604020202020204" pitchFamily="34" charset="0"/>
              <a:buBlip>
                <a:blip r:embed="rId3"/>
              </a:buBlip>
              <a:defRPr/>
            </a:pPr>
            <a:endParaRPr lang="he-IL" sz="1800" kern="0" dirty="0">
              <a:solidFill>
                <a:schemeClr val="tx2"/>
              </a:solidFill>
              <a:latin typeface="David" panose="020E0502060401010101" pitchFamily="34" charset="-79"/>
              <a:cs typeface="David" panose="020E0502060401010101" pitchFamily="34" charset="-79"/>
            </a:endParaRPr>
          </a:p>
          <a:p>
            <a:endParaRPr lang="he-IL" dirty="0"/>
          </a:p>
        </p:txBody>
      </p:sp>
    </p:spTree>
    <p:extLst>
      <p:ext uri="{BB962C8B-B14F-4D97-AF65-F5344CB8AC3E}">
        <p14:creationId xmlns:p14="http://schemas.microsoft.com/office/powerpoint/2010/main" val="10164506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4713" y="1615731"/>
            <a:ext cx="10515600" cy="2367688"/>
          </a:xfrm>
        </p:spPr>
        <p:txBody>
          <a:bodyPr>
            <a:noAutofit/>
          </a:bodyPr>
          <a:lstStyle/>
          <a:p>
            <a:pPr algn="ctr">
              <a:lnSpc>
                <a:spcPct val="200000"/>
              </a:lnSpc>
            </a:pP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מה מלמדים </a:t>
            </a:r>
            <a:r>
              <a:rPr lang="he-IL" sz="3600" b="1" dirty="0" err="1">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במב"ל</a:t>
            </a: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br>
              <a:rPr lang="en-US"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he-IL" sz="2800"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ניתוח מחזור מ"ד -</a:t>
            </a:r>
          </a:p>
        </p:txBody>
      </p:sp>
    </p:spTree>
    <p:extLst>
      <p:ext uri="{BB962C8B-B14F-4D97-AF65-F5344CB8AC3E}">
        <p14:creationId xmlns:p14="http://schemas.microsoft.com/office/powerpoint/2010/main" val="31143382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שאילתות לטבלת הנתונים</a:t>
            </a:r>
          </a:p>
        </p:txBody>
      </p:sp>
      <p:sp>
        <p:nvSpPr>
          <p:cNvPr id="3" name="מציין מיקום תוכן 2"/>
          <p:cNvSpPr>
            <a:spLocks noGrp="1"/>
          </p:cNvSpPr>
          <p:nvPr>
            <p:ph idx="4294967295"/>
          </p:nvPr>
        </p:nvSpPr>
        <p:spPr>
          <a:xfrm>
            <a:off x="1312300" y="1634231"/>
            <a:ext cx="9667875" cy="4755936"/>
          </a:xfrm>
        </p:spPr>
        <p:txBody>
          <a:bodyPr>
            <a:noAutofit/>
          </a:bodyPr>
          <a:lstStyle/>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כמות הקורסים </a:t>
            </a:r>
            <a:r>
              <a:rPr lang="he-IL" sz="1600" dirty="0">
                <a:solidFill>
                  <a:schemeClr val="accent1">
                    <a:lumMod val="75000"/>
                  </a:schemeClr>
                </a:solidFill>
                <a:latin typeface="David" panose="020E0502060401010101" pitchFamily="34" charset="-79"/>
                <a:cs typeface="David" panose="020E0502060401010101" pitchFamily="34" charset="-79"/>
              </a:rPr>
              <a:t>במחזור (היכן נמצא </a:t>
            </a:r>
            <a:r>
              <a:rPr lang="he-IL" sz="1600" u="sng" dirty="0">
                <a:solidFill>
                  <a:schemeClr val="accent1">
                    <a:lumMod val="75000"/>
                  </a:schemeClr>
                </a:solidFill>
                <a:latin typeface="David" panose="020E0502060401010101" pitchFamily="34" charset="-79"/>
                <a:cs typeface="David" panose="020E0502060401010101" pitchFamily="34" charset="-79"/>
              </a:rPr>
              <a:t>הרוחב</a:t>
            </a:r>
            <a:r>
              <a:rPr lang="he-IL" sz="1600" dirty="0">
                <a:solidFill>
                  <a:schemeClr val="accent1">
                    <a:lumMod val="75000"/>
                  </a:schemeClr>
                </a:solidFill>
                <a:latin typeface="David" panose="020E0502060401010101" pitchFamily="34" charset="-79"/>
                <a:cs typeface="David" panose="020E0502060401010101" pitchFamily="34" charset="-79"/>
              </a:rPr>
              <a:t>) ? </a:t>
            </a:r>
            <a:r>
              <a:rPr lang="he-IL" sz="1600" b="1" dirty="0">
                <a:solidFill>
                  <a:schemeClr val="accent1">
                    <a:lumMod val="75000"/>
                  </a:schemeClr>
                </a:solidFill>
                <a:latin typeface="David" panose="020E0502060401010101" pitchFamily="34" charset="-79"/>
                <a:cs typeface="David" panose="020E0502060401010101" pitchFamily="34" charset="-79"/>
              </a:rPr>
              <a:t>היקף נ"ז </a:t>
            </a:r>
            <a:r>
              <a:rPr lang="he-IL" sz="1600" dirty="0">
                <a:solidFill>
                  <a:schemeClr val="accent1">
                    <a:lumMod val="75000"/>
                  </a:schemeClr>
                </a:solidFill>
                <a:latin typeface="David" panose="020E0502060401010101" pitchFamily="34" charset="-79"/>
                <a:cs typeface="David" panose="020E0502060401010101" pitchFamily="34" charset="-79"/>
              </a:rPr>
              <a:t>(</a:t>
            </a:r>
            <a:r>
              <a:rPr lang="he-IL" sz="1600" u="sng" dirty="0">
                <a:solidFill>
                  <a:schemeClr val="accent1">
                    <a:lumMod val="75000"/>
                  </a:schemeClr>
                </a:solidFill>
                <a:latin typeface="David" panose="020E0502060401010101" pitchFamily="34" charset="-79"/>
                <a:cs typeface="David" panose="020E0502060401010101" pitchFamily="34" charset="-79"/>
              </a:rPr>
              <a:t>העומק</a:t>
            </a:r>
            <a:r>
              <a:rPr lang="he-IL" sz="1600" dirty="0">
                <a:solidFill>
                  <a:schemeClr val="accent1">
                    <a:lumMod val="75000"/>
                  </a:schemeClr>
                </a:solidFill>
                <a:latin typeface="David" panose="020E0502060401010101" pitchFamily="34" charset="-79"/>
                <a:cs typeface="David" panose="020E0502060401010101" pitchFamily="34" charset="-79"/>
              </a:rPr>
              <a:t>) ? כמות </a:t>
            </a:r>
            <a:r>
              <a:rPr lang="he-IL" sz="1600" b="1" dirty="0">
                <a:solidFill>
                  <a:schemeClr val="accent1">
                    <a:lumMod val="75000"/>
                  </a:schemeClr>
                </a:solidFill>
                <a:latin typeface="David" panose="020E0502060401010101" pitchFamily="34" charset="-79"/>
                <a:cs typeface="David" panose="020E0502060401010101" pitchFamily="34" charset="-79"/>
              </a:rPr>
              <a:t>המשכים</a:t>
            </a:r>
            <a:r>
              <a:rPr lang="he-IL" sz="1600" dirty="0">
                <a:solidFill>
                  <a:schemeClr val="accent1">
                    <a:lumMod val="75000"/>
                  </a:schemeClr>
                </a:solidFill>
                <a:latin typeface="David" panose="020E0502060401010101" pitchFamily="34" charset="-79"/>
                <a:cs typeface="David" panose="020E0502060401010101" pitchFamily="34" charset="-79"/>
              </a:rPr>
              <a:t>?</a:t>
            </a:r>
          </a:p>
          <a:p>
            <a:pPr>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היקף </a:t>
            </a:r>
            <a:r>
              <a:rPr lang="he-IL" sz="1600" b="1" dirty="0">
                <a:solidFill>
                  <a:schemeClr val="accent1">
                    <a:lumMod val="75000"/>
                  </a:schemeClr>
                </a:solidFill>
                <a:latin typeface="David" panose="020E0502060401010101" pitchFamily="34" charset="-79"/>
                <a:cs typeface="David" panose="020E0502060401010101" pitchFamily="34" charset="-79"/>
              </a:rPr>
              <a:t>התוכן האקדמי </a:t>
            </a:r>
            <a:r>
              <a:rPr lang="he-IL" sz="1600" dirty="0">
                <a:solidFill>
                  <a:schemeClr val="accent1">
                    <a:lumMod val="75000"/>
                  </a:schemeClr>
                </a:solidFill>
                <a:latin typeface="David" panose="020E0502060401010101" pitchFamily="34" charset="-79"/>
                <a:cs typeface="David" panose="020E0502060401010101" pitchFamily="34" charset="-79"/>
              </a:rPr>
              <a:t>לעומת </a:t>
            </a:r>
            <a:r>
              <a:rPr lang="he-IL" sz="1600" b="1" dirty="0">
                <a:solidFill>
                  <a:schemeClr val="accent1">
                    <a:lumMod val="75000"/>
                  </a:schemeClr>
                </a:solidFill>
                <a:latin typeface="David" panose="020E0502060401010101" pitchFamily="34" charset="-79"/>
                <a:cs typeface="David" panose="020E0502060401010101" pitchFamily="34" charset="-79"/>
              </a:rPr>
              <a:t>התוכן החוץ-אקדמי</a:t>
            </a:r>
            <a:r>
              <a:rPr lang="he-IL" sz="1600" dirty="0">
                <a:solidFill>
                  <a:schemeClr val="accent1">
                    <a:lumMod val="75000"/>
                  </a:schemeClr>
                </a:solidFill>
                <a:latin typeface="David" panose="020E0502060401010101" pitchFamily="34" charset="-79"/>
                <a:cs typeface="David" panose="020E0502060401010101" pitchFamily="34" charset="-79"/>
              </a:rPr>
              <a:t>?</a:t>
            </a:r>
          </a:p>
          <a:p>
            <a:pPr>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אופן חלוקת העומס </a:t>
            </a:r>
            <a:r>
              <a:rPr lang="he-IL" sz="1600" b="1" dirty="0">
                <a:solidFill>
                  <a:schemeClr val="accent1">
                    <a:lumMod val="75000"/>
                  </a:schemeClr>
                </a:solidFill>
                <a:latin typeface="David" panose="020E0502060401010101" pitchFamily="34" charset="-79"/>
                <a:cs typeface="David" panose="020E0502060401010101" pitchFamily="34" charset="-79"/>
              </a:rPr>
              <a:t>בין עונות הלימוד</a:t>
            </a:r>
            <a:r>
              <a:rPr lang="he-IL" sz="1600" dirty="0">
                <a:solidFill>
                  <a:schemeClr val="accent1">
                    <a:lumMod val="75000"/>
                  </a:schemeClr>
                </a:solidFill>
                <a:latin typeface="David" panose="020E0502060401010101" pitchFamily="34" charset="-79"/>
                <a:cs typeface="David" panose="020E0502060401010101" pitchFamily="34" charset="-79"/>
              </a:rPr>
              <a:t>? </a:t>
            </a:r>
            <a:r>
              <a:rPr lang="he-IL" sz="1600" b="1" dirty="0">
                <a:solidFill>
                  <a:schemeClr val="accent1">
                    <a:lumMod val="75000"/>
                  </a:schemeClr>
                </a:solidFill>
                <a:latin typeface="David" panose="020E0502060401010101" pitchFamily="34" charset="-79"/>
                <a:cs typeface="David" panose="020E0502060401010101" pitchFamily="34" charset="-79"/>
              </a:rPr>
              <a:t>כמות המטלות </a:t>
            </a:r>
            <a:r>
              <a:rPr lang="he-IL" sz="1600" dirty="0">
                <a:solidFill>
                  <a:schemeClr val="accent1">
                    <a:lumMod val="75000"/>
                  </a:schemeClr>
                </a:solidFill>
                <a:latin typeface="David" panose="020E0502060401010101" pitchFamily="34" charset="-79"/>
                <a:cs typeface="David" panose="020E0502060401010101" pitchFamily="34" charset="-79"/>
              </a:rPr>
              <a:t>וכמות</a:t>
            </a:r>
            <a:r>
              <a:rPr lang="he-IL" sz="1600" b="1" dirty="0">
                <a:solidFill>
                  <a:schemeClr val="accent1">
                    <a:lumMod val="75000"/>
                  </a:schemeClr>
                </a:solidFill>
                <a:latin typeface="David" panose="020E0502060401010101" pitchFamily="34" charset="-79"/>
                <a:cs typeface="David" panose="020E0502060401010101" pitchFamily="34" charset="-79"/>
              </a:rPr>
              <a:t> הקריאה הנדרשת </a:t>
            </a:r>
            <a:r>
              <a:rPr lang="he-IL" sz="1600" dirty="0">
                <a:solidFill>
                  <a:schemeClr val="accent1">
                    <a:lumMod val="75000"/>
                  </a:schemeClr>
                </a:solidFill>
                <a:latin typeface="David" panose="020E0502060401010101" pitchFamily="34" charset="-79"/>
                <a:cs typeface="David" panose="020E0502060401010101" pitchFamily="34" charset="-79"/>
              </a:rPr>
              <a:t>בכל עונה ואופיין?</a:t>
            </a:r>
          </a:p>
          <a:p>
            <a:pPr>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אופן חלוקת המחזור ע"פ </a:t>
            </a:r>
            <a:r>
              <a:rPr lang="he-IL" sz="1600" b="1" dirty="0">
                <a:solidFill>
                  <a:schemeClr val="accent1">
                    <a:lumMod val="75000"/>
                  </a:schemeClr>
                </a:solidFill>
                <a:latin typeface="David" panose="020E0502060401010101" pitchFamily="34" charset="-79"/>
                <a:cs typeface="David" panose="020E0502060401010101" pitchFamily="34" charset="-79"/>
              </a:rPr>
              <a:t>רגלי </a:t>
            </a:r>
            <a:r>
              <a:rPr lang="he-IL" sz="1600" b="1" dirty="0" err="1">
                <a:solidFill>
                  <a:schemeClr val="accent1">
                    <a:lumMod val="75000"/>
                  </a:schemeClr>
                </a:solidFill>
                <a:latin typeface="David" panose="020E0502060401010101" pitchFamily="34" charset="-79"/>
                <a:cs typeface="David" panose="020E0502060401010101" pitchFamily="34" charset="-79"/>
              </a:rPr>
              <a:t>הבטל"ם</a:t>
            </a:r>
            <a:r>
              <a:rPr lang="he-IL" sz="1600" dirty="0">
                <a:solidFill>
                  <a:schemeClr val="accent1">
                    <a:lumMod val="75000"/>
                  </a:schemeClr>
                </a:solidFill>
                <a:latin typeface="David" panose="020E0502060401010101" pitchFamily="34" charset="-79"/>
                <a:cs typeface="David" panose="020E0502060401010101" pitchFamily="34" charset="-79"/>
              </a:rPr>
              <a:t>? והיקף </a:t>
            </a:r>
            <a:r>
              <a:rPr lang="he-IL" sz="1600" b="1" dirty="0">
                <a:solidFill>
                  <a:schemeClr val="accent1">
                    <a:lumMod val="75000"/>
                  </a:schemeClr>
                </a:solidFill>
                <a:latin typeface="David" panose="020E0502060401010101" pitchFamily="34" charset="-79"/>
                <a:cs typeface="David" panose="020E0502060401010101" pitchFamily="34" charset="-79"/>
              </a:rPr>
              <a:t>התוכן האינטגרטיבי</a:t>
            </a:r>
            <a:r>
              <a:rPr lang="he-IL" sz="1600" dirty="0">
                <a:solidFill>
                  <a:schemeClr val="accent1">
                    <a:lumMod val="75000"/>
                  </a:schemeClr>
                </a:solidFill>
                <a:latin typeface="David" panose="020E0502060401010101" pitchFamily="34" charset="-79"/>
                <a:cs typeface="David" panose="020E0502060401010101" pitchFamily="34" charset="-79"/>
              </a:rPr>
              <a:t>? היקף התכנים בעלי </a:t>
            </a:r>
            <a:r>
              <a:rPr lang="he-IL" sz="1600" b="1" dirty="0">
                <a:solidFill>
                  <a:schemeClr val="accent1">
                    <a:lumMod val="75000"/>
                  </a:schemeClr>
                </a:solidFill>
                <a:latin typeface="David" panose="020E0502060401010101" pitchFamily="34" charset="-79"/>
                <a:cs typeface="David" panose="020E0502060401010101" pitchFamily="34" charset="-79"/>
              </a:rPr>
              <a:t>זיקה צבאית</a:t>
            </a:r>
            <a:r>
              <a:rPr lang="he-IL" sz="1600" dirty="0">
                <a:solidFill>
                  <a:schemeClr val="accent1">
                    <a:lumMod val="75000"/>
                  </a:schemeClr>
                </a:solidFill>
                <a:latin typeface="David" panose="020E0502060401010101" pitchFamily="34" charset="-79"/>
                <a:cs typeface="David" panose="020E0502060401010101" pitchFamily="34" charset="-79"/>
              </a:rPr>
              <a:t>?</a:t>
            </a:r>
          </a:p>
          <a:p>
            <a:pPr>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היכן </a:t>
            </a:r>
            <a:r>
              <a:rPr lang="he-IL" sz="1600" b="1" dirty="0">
                <a:solidFill>
                  <a:schemeClr val="accent1">
                    <a:lumMod val="75000"/>
                  </a:schemeClr>
                </a:solidFill>
                <a:latin typeface="David" panose="020E0502060401010101" pitchFamily="34" charset="-79"/>
                <a:cs typeface="David" panose="020E0502060401010101" pitchFamily="34" charset="-79"/>
              </a:rPr>
              <a:t>נמצא העומק </a:t>
            </a:r>
            <a:r>
              <a:rPr lang="he-IL" sz="1600" dirty="0">
                <a:solidFill>
                  <a:schemeClr val="accent1">
                    <a:lumMod val="75000"/>
                  </a:schemeClr>
                </a:solidFill>
                <a:latin typeface="David" panose="020E0502060401010101" pitchFamily="34" charset="-79"/>
                <a:cs typeface="David" panose="020E0502060401010101" pitchFamily="34" charset="-79"/>
              </a:rPr>
              <a:t>במב"ל? מספר התחומים  בהם אנו מגיעים לעומק רב ואף ליישום הנלמד?</a:t>
            </a:r>
          </a:p>
          <a:p>
            <a:pPr>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חלוקת </a:t>
            </a:r>
            <a:r>
              <a:rPr lang="he-IL" sz="1600" b="1" dirty="0">
                <a:solidFill>
                  <a:schemeClr val="accent1">
                    <a:lumMod val="75000"/>
                  </a:schemeClr>
                </a:solidFill>
                <a:latin typeface="David" panose="020E0502060401010101" pitchFamily="34" charset="-79"/>
                <a:cs typeface="David" panose="020E0502060401010101" pitchFamily="34" charset="-79"/>
              </a:rPr>
              <a:t>העומס בין המדריכים </a:t>
            </a:r>
            <a:r>
              <a:rPr lang="he-IL" sz="1600" dirty="0">
                <a:solidFill>
                  <a:schemeClr val="accent1">
                    <a:lumMod val="75000"/>
                  </a:schemeClr>
                </a:solidFill>
                <a:latin typeface="David" panose="020E0502060401010101" pitchFamily="34" charset="-79"/>
                <a:cs typeface="David" panose="020E0502060401010101" pitchFamily="34" charset="-79"/>
              </a:rPr>
              <a:t>בהובלת תחומי תוכן? אופן </a:t>
            </a:r>
            <a:r>
              <a:rPr lang="he-IL" sz="1600" b="1" dirty="0">
                <a:solidFill>
                  <a:schemeClr val="accent1">
                    <a:lumMod val="75000"/>
                  </a:schemeClr>
                </a:solidFill>
                <a:latin typeface="David" panose="020E0502060401010101" pitchFamily="34" charset="-79"/>
                <a:cs typeface="David" panose="020E0502060401010101" pitchFamily="34" charset="-79"/>
              </a:rPr>
              <a:t>פיזור העומס </a:t>
            </a:r>
            <a:r>
              <a:rPr lang="he-IL" sz="1600" dirty="0">
                <a:solidFill>
                  <a:schemeClr val="accent1">
                    <a:lumMod val="75000"/>
                  </a:schemeClr>
                </a:solidFill>
                <a:latin typeface="David" panose="020E0502060401010101" pitchFamily="34" charset="-79"/>
                <a:cs typeface="David" panose="020E0502060401010101" pitchFamily="34" charset="-79"/>
              </a:rPr>
              <a:t>ע"פ עונות השנה?</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תמהיל שיטות הלימוד?</a:t>
            </a:r>
            <a:r>
              <a:rPr lang="he-IL" sz="1600" dirty="0">
                <a:solidFill>
                  <a:schemeClr val="accent1">
                    <a:lumMod val="75000"/>
                  </a:schemeClr>
                </a:solidFill>
                <a:latin typeface="David" panose="020E0502060401010101" pitchFamily="34" charset="-79"/>
                <a:cs typeface="David" panose="020E0502060401010101" pitchFamily="34" charset="-79"/>
              </a:rPr>
              <a:t> (א) מליאה, (ב) צוות אורגני (עיבודים וכו'), (ג) קבוצה (ע"פ  עניין), (ד) יחידני</a:t>
            </a:r>
          </a:p>
          <a:p>
            <a:pPr>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היכן לומדים? היקף הלימוד במתחם מב"ל ומחוצה לה? (במוסד אקדמי, ברחבי הארץ, בחו"ל)</a:t>
            </a:r>
          </a:p>
          <a:p>
            <a:pPr>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היקף </a:t>
            </a:r>
            <a:r>
              <a:rPr lang="he-IL" sz="1600" b="1" dirty="0">
                <a:solidFill>
                  <a:schemeClr val="accent1">
                    <a:lumMod val="75000"/>
                  </a:schemeClr>
                </a:solidFill>
                <a:latin typeface="David" panose="020E0502060401010101" pitchFamily="34" charset="-79"/>
                <a:cs typeface="David" panose="020E0502060401010101" pitchFamily="34" charset="-79"/>
              </a:rPr>
              <a:t>שיתוף הבינלאומיים </a:t>
            </a:r>
            <a:r>
              <a:rPr lang="he-IL" sz="1600" dirty="0">
                <a:solidFill>
                  <a:schemeClr val="accent1">
                    <a:lumMod val="75000"/>
                  </a:schemeClr>
                </a:solidFill>
                <a:latin typeface="David" panose="020E0502060401010101" pitchFamily="34" charset="-79"/>
                <a:cs typeface="David" panose="020E0502060401010101" pitchFamily="34" charset="-79"/>
              </a:rPr>
              <a:t>במב"ל? באיזה תכנים הם לא משתתפים או שנדרשים בהם התאמות?</a:t>
            </a:r>
          </a:p>
          <a:p>
            <a:pPr>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היקף </a:t>
            </a:r>
            <a:r>
              <a:rPr lang="he-IL" sz="1600" b="1" dirty="0">
                <a:solidFill>
                  <a:schemeClr val="accent1">
                    <a:lumMod val="75000"/>
                  </a:schemeClr>
                </a:solidFill>
                <a:latin typeface="David" panose="020E0502060401010101" pitchFamily="34" charset="-79"/>
                <a:cs typeface="David" panose="020E0502060401010101" pitchFamily="34" charset="-79"/>
              </a:rPr>
              <a:t>התוכן הגמיש </a:t>
            </a:r>
            <a:r>
              <a:rPr lang="he-IL" sz="1600" dirty="0">
                <a:solidFill>
                  <a:schemeClr val="accent1">
                    <a:lumMod val="75000"/>
                  </a:schemeClr>
                </a:solidFill>
                <a:latin typeface="David" panose="020E0502060401010101" pitchFamily="34" charset="-79"/>
                <a:cs typeface="David" panose="020E0502060401010101" pitchFamily="34" charset="-79"/>
              </a:rPr>
              <a:t>במב"ל שאינו דורש תוכן לפניו וניתן לשבצו ע"פ כל שנת הלימוד?</a:t>
            </a:r>
          </a:p>
          <a:p>
            <a:pPr>
              <a:lnSpc>
                <a:spcPct val="150000"/>
              </a:lnSpc>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1443710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כלי עזר- טבלת אקסל של מחזור הלימוד</a:t>
            </a:r>
          </a:p>
        </p:txBody>
      </p:sp>
      <p:graphicFrame>
        <p:nvGraphicFramePr>
          <p:cNvPr id="7" name="טבלה 6"/>
          <p:cNvGraphicFramePr>
            <a:graphicFrameLocks noGrp="1"/>
          </p:cNvGraphicFramePr>
          <p:nvPr>
            <p:extLst/>
          </p:nvPr>
        </p:nvGraphicFramePr>
        <p:xfrm>
          <a:off x="138225" y="2009554"/>
          <a:ext cx="11940366" cy="1828800"/>
        </p:xfrm>
        <a:graphic>
          <a:graphicData uri="http://schemas.openxmlformats.org/drawingml/2006/table">
            <a:tbl>
              <a:tblPr rtl="1"/>
              <a:tblGrid>
                <a:gridCol w="243907">
                  <a:extLst>
                    <a:ext uri="{9D8B030D-6E8A-4147-A177-3AD203B41FA5}">
                      <a16:colId xmlns:a16="http://schemas.microsoft.com/office/drawing/2014/main" val="946842640"/>
                    </a:ext>
                  </a:extLst>
                </a:gridCol>
                <a:gridCol w="365860">
                  <a:extLst>
                    <a:ext uri="{9D8B030D-6E8A-4147-A177-3AD203B41FA5}">
                      <a16:colId xmlns:a16="http://schemas.microsoft.com/office/drawing/2014/main" val="807148280"/>
                    </a:ext>
                  </a:extLst>
                </a:gridCol>
                <a:gridCol w="676288">
                  <a:extLst>
                    <a:ext uri="{9D8B030D-6E8A-4147-A177-3AD203B41FA5}">
                      <a16:colId xmlns:a16="http://schemas.microsoft.com/office/drawing/2014/main" val="827966770"/>
                    </a:ext>
                  </a:extLst>
                </a:gridCol>
                <a:gridCol w="831502">
                  <a:extLst>
                    <a:ext uri="{9D8B030D-6E8A-4147-A177-3AD203B41FA5}">
                      <a16:colId xmlns:a16="http://schemas.microsoft.com/office/drawing/2014/main" val="4260460009"/>
                    </a:ext>
                  </a:extLst>
                </a:gridCol>
                <a:gridCol w="665200">
                  <a:extLst>
                    <a:ext uri="{9D8B030D-6E8A-4147-A177-3AD203B41FA5}">
                      <a16:colId xmlns:a16="http://schemas.microsoft.com/office/drawing/2014/main" val="186634733"/>
                    </a:ext>
                  </a:extLst>
                </a:gridCol>
                <a:gridCol w="376948">
                  <a:extLst>
                    <a:ext uri="{9D8B030D-6E8A-4147-A177-3AD203B41FA5}">
                      <a16:colId xmlns:a16="http://schemas.microsoft.com/office/drawing/2014/main" val="1921467213"/>
                    </a:ext>
                  </a:extLst>
                </a:gridCol>
                <a:gridCol w="609768">
                  <a:extLst>
                    <a:ext uri="{9D8B030D-6E8A-4147-A177-3AD203B41FA5}">
                      <a16:colId xmlns:a16="http://schemas.microsoft.com/office/drawing/2014/main" val="893070424"/>
                    </a:ext>
                  </a:extLst>
                </a:gridCol>
                <a:gridCol w="509987">
                  <a:extLst>
                    <a:ext uri="{9D8B030D-6E8A-4147-A177-3AD203B41FA5}">
                      <a16:colId xmlns:a16="http://schemas.microsoft.com/office/drawing/2014/main" val="2981839030"/>
                    </a:ext>
                  </a:extLst>
                </a:gridCol>
                <a:gridCol w="376948">
                  <a:extLst>
                    <a:ext uri="{9D8B030D-6E8A-4147-A177-3AD203B41FA5}">
                      <a16:colId xmlns:a16="http://schemas.microsoft.com/office/drawing/2014/main" val="203004666"/>
                    </a:ext>
                  </a:extLst>
                </a:gridCol>
                <a:gridCol w="388035">
                  <a:extLst>
                    <a:ext uri="{9D8B030D-6E8A-4147-A177-3AD203B41FA5}">
                      <a16:colId xmlns:a16="http://schemas.microsoft.com/office/drawing/2014/main" val="2757644702"/>
                    </a:ext>
                  </a:extLst>
                </a:gridCol>
                <a:gridCol w="421295">
                  <a:extLst>
                    <a:ext uri="{9D8B030D-6E8A-4147-A177-3AD203B41FA5}">
                      <a16:colId xmlns:a16="http://schemas.microsoft.com/office/drawing/2014/main" val="1439477157"/>
                    </a:ext>
                  </a:extLst>
                </a:gridCol>
                <a:gridCol w="421295">
                  <a:extLst>
                    <a:ext uri="{9D8B030D-6E8A-4147-A177-3AD203B41FA5}">
                      <a16:colId xmlns:a16="http://schemas.microsoft.com/office/drawing/2014/main" val="2521563563"/>
                    </a:ext>
                  </a:extLst>
                </a:gridCol>
                <a:gridCol w="421295">
                  <a:extLst>
                    <a:ext uri="{9D8B030D-6E8A-4147-A177-3AD203B41FA5}">
                      <a16:colId xmlns:a16="http://schemas.microsoft.com/office/drawing/2014/main" val="2636245827"/>
                    </a:ext>
                  </a:extLst>
                </a:gridCol>
                <a:gridCol w="609768">
                  <a:extLst>
                    <a:ext uri="{9D8B030D-6E8A-4147-A177-3AD203B41FA5}">
                      <a16:colId xmlns:a16="http://schemas.microsoft.com/office/drawing/2014/main" val="3164465528"/>
                    </a:ext>
                  </a:extLst>
                </a:gridCol>
                <a:gridCol w="509987">
                  <a:extLst>
                    <a:ext uri="{9D8B030D-6E8A-4147-A177-3AD203B41FA5}">
                      <a16:colId xmlns:a16="http://schemas.microsoft.com/office/drawing/2014/main" val="3119029867"/>
                    </a:ext>
                  </a:extLst>
                </a:gridCol>
                <a:gridCol w="509987">
                  <a:extLst>
                    <a:ext uri="{9D8B030D-6E8A-4147-A177-3AD203B41FA5}">
                      <a16:colId xmlns:a16="http://schemas.microsoft.com/office/drawing/2014/main" val="2538206153"/>
                    </a:ext>
                  </a:extLst>
                </a:gridCol>
                <a:gridCol w="432380">
                  <a:extLst>
                    <a:ext uri="{9D8B030D-6E8A-4147-A177-3AD203B41FA5}">
                      <a16:colId xmlns:a16="http://schemas.microsoft.com/office/drawing/2014/main" val="278535041"/>
                    </a:ext>
                  </a:extLst>
                </a:gridCol>
                <a:gridCol w="388035">
                  <a:extLst>
                    <a:ext uri="{9D8B030D-6E8A-4147-A177-3AD203B41FA5}">
                      <a16:colId xmlns:a16="http://schemas.microsoft.com/office/drawing/2014/main" val="1606912460"/>
                    </a:ext>
                  </a:extLst>
                </a:gridCol>
                <a:gridCol w="665200">
                  <a:extLst>
                    <a:ext uri="{9D8B030D-6E8A-4147-A177-3AD203B41FA5}">
                      <a16:colId xmlns:a16="http://schemas.microsoft.com/office/drawing/2014/main" val="2040593765"/>
                    </a:ext>
                  </a:extLst>
                </a:gridCol>
                <a:gridCol w="576509">
                  <a:extLst>
                    <a:ext uri="{9D8B030D-6E8A-4147-A177-3AD203B41FA5}">
                      <a16:colId xmlns:a16="http://schemas.microsoft.com/office/drawing/2014/main" val="3700651141"/>
                    </a:ext>
                  </a:extLst>
                </a:gridCol>
                <a:gridCol w="554334">
                  <a:extLst>
                    <a:ext uri="{9D8B030D-6E8A-4147-A177-3AD203B41FA5}">
                      <a16:colId xmlns:a16="http://schemas.microsoft.com/office/drawing/2014/main" val="1596691378"/>
                    </a:ext>
                  </a:extLst>
                </a:gridCol>
                <a:gridCol w="809329">
                  <a:extLst>
                    <a:ext uri="{9D8B030D-6E8A-4147-A177-3AD203B41FA5}">
                      <a16:colId xmlns:a16="http://schemas.microsoft.com/office/drawing/2014/main" val="122954132"/>
                    </a:ext>
                  </a:extLst>
                </a:gridCol>
                <a:gridCol w="576509">
                  <a:extLst>
                    <a:ext uri="{9D8B030D-6E8A-4147-A177-3AD203B41FA5}">
                      <a16:colId xmlns:a16="http://schemas.microsoft.com/office/drawing/2014/main" val="1398163313"/>
                    </a:ext>
                  </a:extLst>
                </a:gridCol>
              </a:tblGrid>
              <a:tr h="1059442">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מס'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dirty="0">
                          <a:solidFill>
                            <a:srgbClr val="000000"/>
                          </a:solidFill>
                          <a:effectLst/>
                          <a:latin typeface="David" panose="020E0502060401010101" pitchFamily="34" charset="-79"/>
                          <a:cs typeface="David" panose="020E0502060401010101" pitchFamily="34" charset="-79"/>
                        </a:rPr>
                        <a:t>מחזור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תחום תוכן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יחידת הלימוד- תאור ראשי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dirty="0">
                          <a:solidFill>
                            <a:srgbClr val="000000"/>
                          </a:solidFill>
                          <a:effectLst/>
                          <a:latin typeface="David" panose="020E0502060401010101" pitchFamily="34" charset="-79"/>
                          <a:cs typeface="David" panose="020E0502060401010101" pitchFamily="34" charset="-79"/>
                        </a:rPr>
                        <a:t>יחידת הלימוד- </a:t>
                      </a:r>
                      <a:r>
                        <a:rPr lang="he-IL" sz="1300" b="1" i="0" u="none" strike="noStrike" dirty="0" err="1">
                          <a:solidFill>
                            <a:srgbClr val="000000"/>
                          </a:solidFill>
                          <a:effectLst/>
                          <a:latin typeface="David" panose="020E0502060401010101" pitchFamily="34" charset="-79"/>
                          <a:cs typeface="David" panose="020E0502060401010101" pitchFamily="34" charset="-79"/>
                        </a:rPr>
                        <a:t>תאור</a:t>
                      </a:r>
                      <a:r>
                        <a:rPr lang="he-IL" sz="1300" b="1" i="0" u="none" strike="noStrike" dirty="0">
                          <a:solidFill>
                            <a:srgbClr val="000000"/>
                          </a:solidFill>
                          <a:effectLst/>
                          <a:latin typeface="David" panose="020E0502060401010101" pitchFamily="34" charset="-79"/>
                          <a:cs typeface="David" panose="020E0502060401010101" pitchFamily="34" charset="-79"/>
                        </a:rPr>
                        <a:t> משני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עונת הלימוד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תוכן אקדמי/ חוץ-אקדמי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מיקום הפעילות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הקף (נ"ז)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הקף (משך)</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עומק לימוד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מטלה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היקף הקריאה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מתכונת הביצוע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מוביל אקדמי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dirty="0">
                          <a:solidFill>
                            <a:srgbClr val="000000"/>
                          </a:solidFill>
                          <a:effectLst/>
                          <a:latin typeface="David" panose="020E0502060401010101" pitchFamily="34" charset="-79"/>
                          <a:cs typeface="David" panose="020E0502060401010101" pitchFamily="34" charset="-79"/>
                        </a:rPr>
                        <a:t>מוביל מב"ל</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רמת החשיבות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נוכחות בינ"ל</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תוכן מקדים נדרש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זיקת התוכן לצבא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שיבוץ למחזור הבא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הערות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he-IL" sz="1300" b="1" i="0" u="none" strike="noStrike" dirty="0">
                          <a:solidFill>
                            <a:srgbClr val="000000"/>
                          </a:solidFill>
                          <a:effectLst/>
                          <a:latin typeface="David" panose="020E0502060401010101" pitchFamily="34" charset="-79"/>
                          <a:cs typeface="David" panose="020E0502060401010101" pitchFamily="34" charset="-79"/>
                        </a:rPr>
                        <a:t>קישור לתחקיר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39069555"/>
                  </a:ext>
                </a:extLst>
              </a:tr>
              <a:tr h="769358">
                <a:tc>
                  <a:txBody>
                    <a:bodyPr/>
                    <a:lstStyle/>
                    <a:p>
                      <a:pPr algn="ctr" rtl="0" fontAlgn="ctr"/>
                      <a:r>
                        <a:rPr lang="he-IL" sz="1300" b="0" i="0" u="none" strike="noStrike">
                          <a:solidFill>
                            <a:srgbClr val="000000"/>
                          </a:solidFill>
                          <a:effectLst/>
                          <a:latin typeface="David" panose="020E0502060401010101" pitchFamily="34" charset="-79"/>
                          <a:cs typeface="David" panose="020E0502060401010101" pitchFamily="34" charset="-79"/>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מ"ד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חברה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1" i="0" u="none" strike="noStrike">
                          <a:solidFill>
                            <a:srgbClr val="000000"/>
                          </a:solidFill>
                          <a:effectLst/>
                          <a:latin typeface="David" panose="020E0502060401010101" pitchFamily="34" charset="-79"/>
                          <a:cs typeface="David" panose="020E0502060401010101" pitchFamily="34" charset="-79"/>
                        </a:rPr>
                        <a:t>קורס משפט ציבורי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הרצאות מליאה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אקדמי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dirty="0">
                          <a:solidFill>
                            <a:srgbClr val="000000"/>
                          </a:solidFill>
                          <a:effectLst/>
                          <a:latin typeface="David" panose="020E0502060401010101" pitchFamily="34" charset="-79"/>
                          <a:cs typeface="David" panose="020E0502060401010101" pitchFamily="34" charset="-79"/>
                        </a:rPr>
                        <a:t>מב"ל (מליאה)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0" fontAlgn="ctr"/>
                      <a:r>
                        <a:rPr lang="he-IL" sz="1300" b="0" i="0" u="none" strike="noStrike">
                          <a:solidFill>
                            <a:srgbClr val="000000"/>
                          </a:solidFill>
                          <a:effectLst/>
                          <a:latin typeface="David" panose="020E0502060401010101" pitchFamily="34" charset="-79"/>
                          <a:cs typeface="David" panose="020E0502060401010101" pitchFamily="34" charset="-79"/>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0" fontAlgn="ctr"/>
                      <a:r>
                        <a:rPr lang="he-IL" sz="1300" b="0" i="0" u="none" strike="noStrike">
                          <a:solidFill>
                            <a:srgbClr val="FF0000"/>
                          </a:solidFill>
                          <a:effectLst/>
                          <a:latin typeface="David" panose="020E0502060401010101" pitchFamily="34" charset="-79"/>
                          <a:cs typeface="David" panose="020E0502060401010101" pitchFamily="34" charset="-79"/>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עומק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מבחן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גבוה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קורסי (מליאה)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פרו' סוזי נבות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מדריך חברתי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ליבה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כן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ללא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לא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כן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1" fontAlgn="ctr"/>
                      <a:r>
                        <a:rPr lang="he-IL" sz="1300" b="0" i="0" u="none" strike="noStrike">
                          <a:solidFill>
                            <a:srgbClr val="000000"/>
                          </a:solidFill>
                          <a:effectLst/>
                          <a:latin typeface="David" panose="020E0502060401010101" pitchFamily="34" charset="-79"/>
                          <a:cs typeface="David" panose="020E0502060401010101" pitchFamily="34" charset="-79"/>
                        </a:rPr>
                        <a:t>אפשרי לפטור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0" fontAlgn="ctr"/>
                      <a:r>
                        <a:rPr lang="he-IL" sz="1300" b="0" i="0" u="none" strike="noStrike" dirty="0">
                          <a:solidFill>
                            <a:srgbClr val="000000"/>
                          </a:solidFill>
                          <a:effectLst/>
                          <a:latin typeface="David" panose="020E0502060401010101" pitchFamily="34" charset="-79"/>
                          <a:cs typeface="David" panose="020E0502060401010101" pitchFamily="34" charset="-79"/>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839695866"/>
                  </a:ext>
                </a:extLst>
              </a:tr>
            </a:tbl>
          </a:graphicData>
        </a:graphic>
      </p:graphicFrame>
    </p:spTree>
    <p:extLst>
      <p:ext uri="{BB962C8B-B14F-4D97-AF65-F5344CB8AC3E}">
        <p14:creationId xmlns:p14="http://schemas.microsoft.com/office/powerpoint/2010/main" val="7442498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מ"ד- חלוקה בין אשכולות </a:t>
            </a:r>
            <a:r>
              <a:rPr lang="he-IL" sz="3600" b="1" dirty="0" err="1">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הבטל"ם</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תוכן 2"/>
          <p:cNvSpPr>
            <a:spLocks noGrp="1"/>
          </p:cNvSpPr>
          <p:nvPr>
            <p:ph idx="4294967295"/>
          </p:nvPr>
        </p:nvSpPr>
        <p:spPr>
          <a:xfrm>
            <a:off x="2237210" y="1653414"/>
            <a:ext cx="9667875" cy="2570028"/>
          </a:xfrm>
        </p:spPr>
        <p:txBody>
          <a:bodyPr>
            <a:noAutofit/>
          </a:bodyPr>
          <a:lstStyle/>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כמות המשכים-778. שווה ערך ל- 195 ימי לימוד </a:t>
            </a:r>
            <a:r>
              <a:rPr lang="he-IL" sz="1800" dirty="0">
                <a:solidFill>
                  <a:schemeClr val="accent1">
                    <a:lumMod val="75000"/>
                  </a:schemeClr>
                </a:solidFill>
                <a:latin typeface="David" panose="020E0502060401010101" pitchFamily="34" charset="-79"/>
                <a:cs typeface="David" panose="020E0502060401010101" pitchFamily="34" charset="-79"/>
              </a:rPr>
              <a:t>(כולל 32 ימי מחקר וכתיבה- עם פגרת עבודות)</a:t>
            </a:r>
          </a:p>
          <a:p>
            <a:pPr marL="0" indent="0">
              <a:lnSpc>
                <a:spcPct val="150000"/>
              </a:lnSpc>
              <a:buClr>
                <a:schemeClr val="accent1"/>
              </a:buClr>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
        <p:nvSpPr>
          <p:cNvPr id="4" name="מלבן: פינות מעוגלות 3"/>
          <p:cNvSpPr/>
          <p:nvPr/>
        </p:nvSpPr>
        <p:spPr>
          <a:xfrm>
            <a:off x="7434432" y="3429000"/>
            <a:ext cx="4470653" cy="192449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lIns="36000" rtlCol="1" anchor="t"/>
          <a:lstStyle/>
          <a:p>
            <a:r>
              <a:rPr lang="he-IL" sz="2000" b="1" dirty="0">
                <a:solidFill>
                  <a:schemeClr val="accent1">
                    <a:lumMod val="75000"/>
                  </a:schemeClr>
                </a:solidFill>
                <a:latin typeface="David" panose="020E0502060401010101" pitchFamily="34" charset="-79"/>
                <a:cs typeface="David" panose="020E0502060401010101" pitchFamily="34" charset="-79"/>
              </a:rPr>
              <a:t>נקודה למחשבה:</a:t>
            </a:r>
          </a:p>
          <a:p>
            <a:pPr marL="85725">
              <a:lnSpc>
                <a:spcPct val="150000"/>
              </a:lnSpc>
            </a:pPr>
            <a:r>
              <a:rPr lang="he-IL" sz="2000" dirty="0">
                <a:solidFill>
                  <a:schemeClr val="accent1">
                    <a:lumMod val="75000"/>
                  </a:schemeClr>
                </a:solidFill>
                <a:latin typeface="David" panose="020E0502060401010101" pitchFamily="34" charset="-79"/>
                <a:cs typeface="David" panose="020E0502060401010101" pitchFamily="34" charset="-79"/>
              </a:rPr>
              <a:t>זכאות לתואר שני מינימלית היא </a:t>
            </a:r>
            <a:r>
              <a:rPr lang="he-IL" sz="2000" b="1" dirty="0">
                <a:solidFill>
                  <a:schemeClr val="accent1">
                    <a:lumMod val="75000"/>
                  </a:schemeClr>
                </a:solidFill>
                <a:latin typeface="David" panose="020E0502060401010101" pitchFamily="34" charset="-79"/>
                <a:cs typeface="David" panose="020E0502060401010101" pitchFamily="34" charset="-79"/>
              </a:rPr>
              <a:t>36 נ"ז. </a:t>
            </a:r>
            <a:r>
              <a:rPr lang="he-IL" sz="2000" dirty="0">
                <a:solidFill>
                  <a:schemeClr val="accent1">
                    <a:lumMod val="75000"/>
                  </a:schemeClr>
                </a:solidFill>
                <a:latin typeface="David" panose="020E0502060401010101" pitchFamily="34" charset="-79"/>
                <a:cs typeface="David" panose="020E0502060401010101" pitchFamily="34" charset="-79"/>
              </a:rPr>
              <a:t>שזה </a:t>
            </a:r>
            <a:r>
              <a:rPr lang="he-IL" sz="2000" b="1" dirty="0">
                <a:solidFill>
                  <a:schemeClr val="accent1">
                    <a:lumMod val="75000"/>
                  </a:schemeClr>
                </a:solidFill>
                <a:latin typeface="David" panose="020E0502060401010101" pitchFamily="34" charset="-79"/>
                <a:cs typeface="David" panose="020E0502060401010101" pitchFamily="34" charset="-79"/>
              </a:rPr>
              <a:t>63 ימי לימוד מלאים</a:t>
            </a:r>
            <a:r>
              <a:rPr lang="he-IL" sz="2000" dirty="0">
                <a:solidFill>
                  <a:schemeClr val="accent1">
                    <a:lumMod val="75000"/>
                  </a:schemeClr>
                </a:solidFill>
                <a:latin typeface="David" panose="020E0502060401010101" pitchFamily="34" charset="-79"/>
                <a:cs typeface="David" panose="020E0502060401010101" pitchFamily="34" charset="-79"/>
              </a:rPr>
              <a:t> (252 משכים).</a:t>
            </a:r>
          </a:p>
          <a:p>
            <a:pPr marL="85725">
              <a:lnSpc>
                <a:spcPct val="150000"/>
              </a:lnSpc>
            </a:pPr>
            <a:r>
              <a:rPr lang="he-IL" sz="2000" dirty="0">
                <a:solidFill>
                  <a:schemeClr val="accent1">
                    <a:lumMod val="75000"/>
                  </a:schemeClr>
                </a:solidFill>
                <a:latin typeface="David" panose="020E0502060401010101" pitchFamily="34" charset="-79"/>
                <a:cs typeface="David" panose="020E0502060401010101" pitchFamily="34" charset="-79"/>
              </a:rPr>
              <a:t>בשנת מב"ל 'נכנסים' </a:t>
            </a:r>
            <a:r>
              <a:rPr lang="he-IL" sz="2000" b="1" dirty="0">
                <a:solidFill>
                  <a:schemeClr val="accent1">
                    <a:lumMod val="75000"/>
                  </a:schemeClr>
                </a:solidFill>
                <a:latin typeface="David" panose="020E0502060401010101" pitchFamily="34" charset="-79"/>
                <a:cs typeface="David" panose="020E0502060401010101" pitchFamily="34" charset="-79"/>
              </a:rPr>
              <a:t>3 תארים שניים</a:t>
            </a:r>
          </a:p>
        </p:txBody>
      </p:sp>
      <p:graphicFrame>
        <p:nvGraphicFramePr>
          <p:cNvPr id="7" name="תרשים 6">
            <a:extLst>
              <a:ext uri="{FF2B5EF4-FFF2-40B4-BE49-F238E27FC236}">
                <a16:creationId xmlns:a16="http://schemas.microsoft.com/office/drawing/2014/main" id="{81153FDF-1905-4F0F-96E0-F46C635A67CB}"/>
              </a:ext>
            </a:extLst>
          </p:cNvPr>
          <p:cNvGraphicFramePr>
            <a:graphicFrameLocks/>
          </p:cNvGraphicFramePr>
          <p:nvPr>
            <p:extLst/>
          </p:nvPr>
        </p:nvGraphicFramePr>
        <p:xfrm>
          <a:off x="-1" y="2196662"/>
          <a:ext cx="6132513" cy="46411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5009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מ"ד- היקף קורסים אקדמיים</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תוכן 2"/>
          <p:cNvSpPr>
            <a:spLocks noGrp="1"/>
          </p:cNvSpPr>
          <p:nvPr>
            <p:ph idx="4294967295"/>
          </p:nvPr>
        </p:nvSpPr>
        <p:spPr>
          <a:xfrm>
            <a:off x="6600496" y="1653414"/>
            <a:ext cx="5304589" cy="2570028"/>
          </a:xfrm>
        </p:spPr>
        <p:txBody>
          <a:bodyPr>
            <a:noAutofit/>
          </a:bodyPr>
          <a:lstStyle/>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היקף נ"ז- </a:t>
            </a:r>
            <a:r>
              <a:rPr lang="he-IL" sz="1800" dirty="0">
                <a:solidFill>
                  <a:schemeClr val="accent1">
                    <a:lumMod val="75000"/>
                  </a:schemeClr>
                </a:solidFill>
                <a:latin typeface="David" panose="020E0502060401010101" pitchFamily="34" charset="-79"/>
                <a:cs typeface="David" panose="020E0502060401010101" pitchFamily="34" charset="-79"/>
              </a:rPr>
              <a:t>44, על פני </a:t>
            </a:r>
            <a:r>
              <a:rPr lang="he-IL" sz="1800" b="1" dirty="0">
                <a:solidFill>
                  <a:schemeClr val="accent1">
                    <a:lumMod val="75000"/>
                  </a:schemeClr>
                </a:solidFill>
                <a:latin typeface="David" panose="020E0502060401010101" pitchFamily="34" charset="-79"/>
                <a:cs typeface="David" panose="020E0502060401010101" pitchFamily="34" charset="-79"/>
              </a:rPr>
              <a:t>12 קורסים </a:t>
            </a:r>
            <a:r>
              <a:rPr lang="he-IL" sz="1800" dirty="0">
                <a:solidFill>
                  <a:schemeClr val="accent1">
                    <a:lumMod val="75000"/>
                  </a:schemeClr>
                </a:solidFill>
                <a:latin typeface="David" panose="020E0502060401010101" pitchFamily="34" charset="-79"/>
                <a:cs typeface="David" panose="020E0502060401010101" pitchFamily="34" charset="-79"/>
              </a:rPr>
              <a:t>(וסמינרים) אקדמיים</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שקף הבא- ניתוח </a:t>
            </a:r>
            <a:r>
              <a:rPr lang="he-IL" sz="1800" dirty="0">
                <a:solidFill>
                  <a:schemeClr val="accent1">
                    <a:lumMod val="75000"/>
                  </a:schemeClr>
                </a:solidFill>
                <a:latin typeface="David" panose="020E0502060401010101" pitchFamily="34" charset="-79"/>
                <a:cs typeface="David" panose="020E0502060401010101" pitchFamily="34" charset="-79"/>
              </a:rPr>
              <a:t>היקף הלימוד נדרש למול מצב בפועל</a:t>
            </a:r>
          </a:p>
          <a:p>
            <a:pPr marL="0" indent="0">
              <a:lnSpc>
                <a:spcPct val="150000"/>
              </a:lnSpc>
              <a:buClr>
                <a:schemeClr val="accent1"/>
              </a:buClr>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graphicFrame>
        <p:nvGraphicFramePr>
          <p:cNvPr id="6" name="תרשים 5">
            <a:extLst>
              <a:ext uri="{FF2B5EF4-FFF2-40B4-BE49-F238E27FC236}">
                <a16:creationId xmlns:a16="http://schemas.microsoft.com/office/drawing/2014/main" id="{81153FDF-1905-4F0F-96E0-F46C635A67CB}"/>
              </a:ext>
            </a:extLst>
          </p:cNvPr>
          <p:cNvGraphicFramePr>
            <a:graphicFrameLocks/>
          </p:cNvGraphicFramePr>
          <p:nvPr/>
        </p:nvGraphicFramePr>
        <p:xfrm>
          <a:off x="-1" y="2417379"/>
          <a:ext cx="6600497" cy="4424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תרשים 7">
            <a:extLst>
              <a:ext uri="{FF2B5EF4-FFF2-40B4-BE49-F238E27FC236}">
                <a16:creationId xmlns:a16="http://schemas.microsoft.com/office/drawing/2014/main" id="{57276EF1-762E-4CF3-8708-CB52E2CA62ED}"/>
              </a:ext>
            </a:extLst>
          </p:cNvPr>
          <p:cNvGraphicFramePr>
            <a:graphicFrameLocks/>
          </p:cNvGraphicFramePr>
          <p:nvPr>
            <p:extLst>
              <p:ext uri="{D42A27DB-BD31-4B8C-83A1-F6EECF244321}">
                <p14:modId xmlns:p14="http://schemas.microsoft.com/office/powerpoint/2010/main" val="2438605897"/>
              </p:ext>
            </p:extLst>
          </p:nvPr>
        </p:nvGraphicFramePr>
        <p:xfrm>
          <a:off x="131433" y="2179674"/>
          <a:ext cx="6971116" cy="45477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8249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מ"ד- היקף קורסים אקדמיים</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תרשים 5">
            <a:extLst>
              <a:ext uri="{FF2B5EF4-FFF2-40B4-BE49-F238E27FC236}">
                <a16:creationId xmlns:a16="http://schemas.microsoft.com/office/drawing/2014/main" id="{81153FDF-1905-4F0F-96E0-F46C635A67CB}"/>
              </a:ext>
            </a:extLst>
          </p:cNvPr>
          <p:cNvGraphicFramePr>
            <a:graphicFrameLocks/>
          </p:cNvGraphicFramePr>
          <p:nvPr/>
        </p:nvGraphicFramePr>
        <p:xfrm>
          <a:off x="-1" y="2417379"/>
          <a:ext cx="6600497" cy="4424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טבלה 3"/>
          <p:cNvGraphicFramePr>
            <a:graphicFrameLocks noGrp="1"/>
          </p:cNvGraphicFramePr>
          <p:nvPr>
            <p:extLst>
              <p:ext uri="{D42A27DB-BD31-4B8C-83A1-F6EECF244321}">
                <p14:modId xmlns:p14="http://schemas.microsoft.com/office/powerpoint/2010/main" val="2855871656"/>
              </p:ext>
            </p:extLst>
          </p:nvPr>
        </p:nvGraphicFramePr>
        <p:xfrm>
          <a:off x="297713" y="1323977"/>
          <a:ext cx="11075531" cy="5486400"/>
        </p:xfrm>
        <a:graphic>
          <a:graphicData uri="http://schemas.openxmlformats.org/drawingml/2006/table">
            <a:tbl>
              <a:tblPr rtl="1" firstRow="1" bandRow="1">
                <a:tableStyleId>{5C22544A-7EE6-4342-B048-85BDC9FD1C3A}</a:tableStyleId>
              </a:tblPr>
              <a:tblGrid>
                <a:gridCol w="2293039">
                  <a:extLst>
                    <a:ext uri="{9D8B030D-6E8A-4147-A177-3AD203B41FA5}">
                      <a16:colId xmlns:a16="http://schemas.microsoft.com/office/drawing/2014/main" val="3069310842"/>
                    </a:ext>
                  </a:extLst>
                </a:gridCol>
                <a:gridCol w="499731">
                  <a:extLst>
                    <a:ext uri="{9D8B030D-6E8A-4147-A177-3AD203B41FA5}">
                      <a16:colId xmlns:a16="http://schemas.microsoft.com/office/drawing/2014/main" val="4230377075"/>
                    </a:ext>
                  </a:extLst>
                </a:gridCol>
                <a:gridCol w="2828260">
                  <a:extLst>
                    <a:ext uri="{9D8B030D-6E8A-4147-A177-3AD203B41FA5}">
                      <a16:colId xmlns:a16="http://schemas.microsoft.com/office/drawing/2014/main" val="2105653800"/>
                    </a:ext>
                  </a:extLst>
                </a:gridCol>
                <a:gridCol w="1722474">
                  <a:extLst>
                    <a:ext uri="{9D8B030D-6E8A-4147-A177-3AD203B41FA5}">
                      <a16:colId xmlns:a16="http://schemas.microsoft.com/office/drawing/2014/main" val="3856500122"/>
                    </a:ext>
                  </a:extLst>
                </a:gridCol>
                <a:gridCol w="1499191">
                  <a:extLst>
                    <a:ext uri="{9D8B030D-6E8A-4147-A177-3AD203B41FA5}">
                      <a16:colId xmlns:a16="http://schemas.microsoft.com/office/drawing/2014/main" val="702417781"/>
                    </a:ext>
                  </a:extLst>
                </a:gridCol>
                <a:gridCol w="2232836">
                  <a:extLst>
                    <a:ext uri="{9D8B030D-6E8A-4147-A177-3AD203B41FA5}">
                      <a16:colId xmlns:a16="http://schemas.microsoft.com/office/drawing/2014/main" val="1557743512"/>
                    </a:ext>
                  </a:extLst>
                </a:gridCol>
              </a:tblGrid>
              <a:tr h="364800">
                <a:tc>
                  <a:txBody>
                    <a:bodyPr/>
                    <a:lstStyle/>
                    <a:p>
                      <a:pPr algn="ctr" rtl="1"/>
                      <a:r>
                        <a:rPr lang="he-IL" sz="1800" baseline="0" dirty="0">
                          <a:latin typeface="Times New Roman" panose="02020603050405020304" pitchFamily="18" charset="0"/>
                          <a:cs typeface="David" panose="020E0502060401010101" pitchFamily="34" charset="-79"/>
                        </a:rPr>
                        <a:t>הקורס </a:t>
                      </a:r>
                    </a:p>
                  </a:txBody>
                  <a:tcPr anchor="ctr"/>
                </a:tc>
                <a:tc>
                  <a:txBody>
                    <a:bodyPr/>
                    <a:lstStyle/>
                    <a:p>
                      <a:pPr algn="ctr" rtl="1"/>
                      <a:r>
                        <a:rPr lang="he-IL" sz="1800" baseline="0" dirty="0">
                          <a:latin typeface="Times New Roman" panose="02020603050405020304" pitchFamily="18" charset="0"/>
                          <a:cs typeface="David" panose="020E0502060401010101" pitchFamily="34" charset="-79"/>
                        </a:rPr>
                        <a:t>נ"ז</a:t>
                      </a:r>
                    </a:p>
                  </a:txBody>
                  <a:tcPr anchor="ctr"/>
                </a:tc>
                <a:tc>
                  <a:txBody>
                    <a:bodyPr/>
                    <a:lstStyle/>
                    <a:p>
                      <a:pPr algn="ctr" rtl="1"/>
                      <a:r>
                        <a:rPr lang="he-IL" sz="1800" baseline="0" dirty="0">
                          <a:latin typeface="Times New Roman" panose="02020603050405020304" pitchFamily="18" charset="0"/>
                          <a:cs typeface="David" panose="020E0502060401010101" pitchFamily="34" charset="-79"/>
                        </a:rPr>
                        <a:t>היקף זמן נדרש</a:t>
                      </a:r>
                    </a:p>
                  </a:txBody>
                  <a:tcPr anchor="ctr"/>
                </a:tc>
                <a:tc>
                  <a:txBody>
                    <a:bodyPr/>
                    <a:lstStyle/>
                    <a:p>
                      <a:pPr algn="ctr" rtl="1"/>
                      <a:r>
                        <a:rPr lang="he-IL" sz="1800" baseline="0" dirty="0">
                          <a:latin typeface="Times New Roman" panose="02020603050405020304" pitchFamily="18" charset="0"/>
                          <a:cs typeface="David" panose="020E0502060401010101" pitchFamily="34" charset="-79"/>
                        </a:rPr>
                        <a:t>היקף זמן בפועל</a:t>
                      </a:r>
                    </a:p>
                  </a:txBody>
                  <a:tcPr anchor="ctr"/>
                </a:tc>
                <a:tc>
                  <a:txBody>
                    <a:bodyPr/>
                    <a:lstStyle/>
                    <a:p>
                      <a:pPr algn="ctr" rtl="1"/>
                      <a:r>
                        <a:rPr lang="he-IL" sz="1800" baseline="0" dirty="0">
                          <a:latin typeface="Times New Roman" panose="02020603050405020304" pitchFamily="18" charset="0"/>
                          <a:cs typeface="David" panose="020E0502060401010101" pitchFamily="34" charset="-79"/>
                        </a:rPr>
                        <a:t>הפער</a:t>
                      </a:r>
                    </a:p>
                  </a:txBody>
                  <a:tcPr anchor="ctr"/>
                </a:tc>
                <a:tc>
                  <a:txBody>
                    <a:bodyPr/>
                    <a:lstStyle/>
                    <a:p>
                      <a:pPr algn="ctr" rtl="1"/>
                      <a:r>
                        <a:rPr lang="he-IL" sz="1800" baseline="0" dirty="0">
                          <a:latin typeface="Times New Roman" panose="02020603050405020304" pitchFamily="18" charset="0"/>
                          <a:cs typeface="David" panose="020E0502060401010101" pitchFamily="34" charset="-79"/>
                        </a:rPr>
                        <a:t>המלצות</a:t>
                      </a:r>
                    </a:p>
                  </a:txBody>
                  <a:tcPr anchor="ctr"/>
                </a:tc>
                <a:extLst>
                  <a:ext uri="{0D108BD9-81ED-4DB2-BD59-A6C34878D82A}">
                    <a16:rowId xmlns:a16="http://schemas.microsoft.com/office/drawing/2014/main" val="3680226225"/>
                  </a:ext>
                </a:extLst>
              </a:tr>
              <a:tr h="364800">
                <a:tc>
                  <a:txBody>
                    <a:bodyPr/>
                    <a:lstStyle/>
                    <a:p>
                      <a:pPr rtl="1"/>
                      <a:r>
                        <a:rPr lang="he-IL" sz="1800" baseline="0" dirty="0">
                          <a:latin typeface="Times New Roman" panose="02020603050405020304" pitchFamily="18" charset="0"/>
                          <a:cs typeface="David" panose="020E0502060401010101" pitchFamily="34" charset="-79"/>
                        </a:rPr>
                        <a:t>תשתית </a:t>
                      </a:r>
                      <a:r>
                        <a:rPr lang="he-IL" sz="1800" baseline="0" dirty="0" err="1">
                          <a:latin typeface="Times New Roman" panose="02020603050405020304" pitchFamily="18" charset="0"/>
                          <a:cs typeface="David" panose="020E0502060401010101" pitchFamily="34" charset="-79"/>
                        </a:rPr>
                        <a:t>הבטל"ם</a:t>
                      </a:r>
                      <a:endParaRPr lang="he-IL" sz="1800" baseline="0" dirty="0">
                        <a:latin typeface="Times New Roman" panose="02020603050405020304" pitchFamily="18" charset="0"/>
                        <a:cs typeface="David" panose="020E0502060401010101" pitchFamily="34" charset="-79"/>
                      </a:endParaRPr>
                    </a:p>
                  </a:txBody>
                  <a:tcPr/>
                </a:tc>
                <a:tc>
                  <a:txBody>
                    <a:bodyPr/>
                    <a:lstStyle/>
                    <a:p>
                      <a:pPr algn="ctr" rtl="1"/>
                      <a:r>
                        <a:rPr lang="he-IL" sz="1800" baseline="0" dirty="0">
                          <a:latin typeface="Times New Roman" panose="02020603050405020304" pitchFamily="18" charset="0"/>
                          <a:cs typeface="David" panose="020E0502060401010101" pitchFamily="34" charset="-79"/>
                        </a:rPr>
                        <a:t>5</a:t>
                      </a:r>
                    </a:p>
                  </a:txBody>
                  <a:tcPr/>
                </a:tc>
                <a:tc>
                  <a:txBody>
                    <a:bodyPr/>
                    <a:lstStyle/>
                    <a:p>
                      <a:pPr algn="ctr" rtl="1"/>
                      <a:r>
                        <a:rPr lang="he-IL" sz="1800" baseline="0" dirty="0">
                          <a:latin typeface="Times New Roman" panose="02020603050405020304" pitchFamily="18" charset="0"/>
                          <a:cs typeface="David" panose="020E0502060401010101" pitchFamily="34" charset="-79"/>
                        </a:rPr>
                        <a:t>70 ש', 35 משכים, 8 ימים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26 משכים</a:t>
                      </a:r>
                    </a:p>
                  </a:txBody>
                  <a:tcPr/>
                </a:tc>
                <a:tc>
                  <a:txBody>
                    <a:bodyPr/>
                    <a:lstStyle/>
                    <a:p>
                      <a:pPr algn="ctr" rtl="1"/>
                      <a:r>
                        <a:rPr lang="he-IL" sz="1800" b="1" baseline="0" dirty="0">
                          <a:solidFill>
                            <a:srgbClr val="FF0000"/>
                          </a:solidFill>
                          <a:latin typeface="Times New Roman" panose="02020603050405020304" pitchFamily="18" charset="0"/>
                          <a:cs typeface="David" panose="020E0502060401010101" pitchFamily="34" charset="-79"/>
                        </a:rPr>
                        <a:t>(9-) משכים</a:t>
                      </a:r>
                    </a:p>
                  </a:txBody>
                  <a:tcPr/>
                </a:tc>
                <a:tc>
                  <a:txBody>
                    <a:bodyPr/>
                    <a:lstStyle/>
                    <a:p>
                      <a:pPr algn="ctr" rtl="1"/>
                      <a:r>
                        <a:rPr lang="he-IL" sz="1800" kern="1200" baseline="0" dirty="0">
                          <a:solidFill>
                            <a:schemeClr val="dk1"/>
                          </a:solidFill>
                          <a:latin typeface="Times New Roman" panose="02020603050405020304" pitchFamily="18" charset="0"/>
                          <a:ea typeface="+mn-ea"/>
                          <a:cs typeface="David" panose="020E0502060401010101" pitchFamily="34" charset="-79"/>
                        </a:rPr>
                        <a:t>קורס באורך מלא</a:t>
                      </a:r>
                    </a:p>
                  </a:txBody>
                  <a:tcPr/>
                </a:tc>
                <a:extLst>
                  <a:ext uri="{0D108BD9-81ED-4DB2-BD59-A6C34878D82A}">
                    <a16:rowId xmlns:a16="http://schemas.microsoft.com/office/drawing/2014/main" val="1958736493"/>
                  </a:ext>
                </a:extLst>
              </a:tr>
              <a:tr h="364800">
                <a:tc>
                  <a:txBody>
                    <a:bodyPr/>
                    <a:lstStyle/>
                    <a:p>
                      <a:pPr rtl="1"/>
                      <a:r>
                        <a:rPr lang="he-IL" sz="1800" baseline="0" dirty="0">
                          <a:latin typeface="Times New Roman" panose="02020603050405020304" pitchFamily="18" charset="0"/>
                          <a:cs typeface="David" panose="020E0502060401010101" pitchFamily="34" charset="-79"/>
                        </a:rPr>
                        <a:t>חשיבה אסטרטגית</a:t>
                      </a:r>
                    </a:p>
                  </a:txBody>
                  <a:tcPr/>
                </a:tc>
                <a:tc>
                  <a:txBody>
                    <a:bodyPr/>
                    <a:lstStyle/>
                    <a:p>
                      <a:pPr algn="ctr" rtl="1"/>
                      <a:r>
                        <a:rPr lang="he-IL" sz="1800" baseline="0" dirty="0">
                          <a:latin typeface="Times New Roman" panose="02020603050405020304" pitchFamily="18" charset="0"/>
                          <a:cs typeface="David" panose="020E0502060401010101" pitchFamily="34" charset="-79"/>
                        </a:rPr>
                        <a:t>5</a:t>
                      </a:r>
                    </a:p>
                  </a:txBody>
                  <a:tcPr/>
                </a:tc>
                <a:tc>
                  <a:txBody>
                    <a:bodyPr/>
                    <a:lstStyle/>
                    <a:p>
                      <a:pPr algn="ctr" rtl="1"/>
                      <a:r>
                        <a:rPr lang="he-IL" sz="1800" baseline="0" dirty="0">
                          <a:latin typeface="Times New Roman" panose="02020603050405020304" pitchFamily="18" charset="0"/>
                          <a:cs typeface="David" panose="020E0502060401010101" pitchFamily="34" charset="-79"/>
                        </a:rPr>
                        <a:t>70 ש', 35 משכים, 8 ימים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49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b="1" baseline="0" dirty="0">
                          <a:solidFill>
                            <a:schemeClr val="accent1"/>
                          </a:solidFill>
                          <a:latin typeface="Times New Roman" panose="02020603050405020304" pitchFamily="18" charset="0"/>
                          <a:cs typeface="David" panose="020E0502060401010101" pitchFamily="34" charset="-79"/>
                        </a:rPr>
                        <a:t>(14+)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kern="1200" baseline="0" dirty="0">
                          <a:solidFill>
                            <a:schemeClr val="dk1"/>
                          </a:solidFill>
                          <a:latin typeface="Times New Roman" panose="02020603050405020304" pitchFamily="18" charset="0"/>
                          <a:ea typeface="+mn-ea"/>
                          <a:cs typeface="David" panose="020E0502060401010101" pitchFamily="34" charset="-79"/>
                        </a:rPr>
                        <a:t>לחלק ל-2 קורסים?</a:t>
                      </a:r>
                    </a:p>
                  </a:txBody>
                  <a:tcPr/>
                </a:tc>
                <a:extLst>
                  <a:ext uri="{0D108BD9-81ED-4DB2-BD59-A6C34878D82A}">
                    <a16:rowId xmlns:a16="http://schemas.microsoft.com/office/drawing/2014/main" val="1826212258"/>
                  </a:ext>
                </a:extLst>
              </a:tr>
              <a:tr h="364800">
                <a:tc>
                  <a:txBody>
                    <a:bodyPr/>
                    <a:lstStyle/>
                    <a:p>
                      <a:pPr rtl="1"/>
                      <a:r>
                        <a:rPr lang="he-IL" sz="1800" baseline="0" dirty="0">
                          <a:latin typeface="Times New Roman" panose="02020603050405020304" pitchFamily="18" charset="0"/>
                          <a:cs typeface="David" panose="020E0502060401010101" pitchFamily="34" charset="-79"/>
                        </a:rPr>
                        <a:t>גישות ואסכולות</a:t>
                      </a:r>
                    </a:p>
                  </a:txBody>
                  <a:tcPr/>
                </a:tc>
                <a:tc>
                  <a:txBody>
                    <a:bodyPr/>
                    <a:lstStyle/>
                    <a:p>
                      <a:pPr algn="ctr" rtl="1"/>
                      <a:r>
                        <a:rPr lang="he-IL" sz="1800" baseline="0" dirty="0">
                          <a:latin typeface="Times New Roman" panose="02020603050405020304" pitchFamily="18" charset="0"/>
                          <a:cs typeface="David" panose="020E0502060401010101" pitchFamily="34" charset="-79"/>
                        </a:rPr>
                        <a:t>4</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baseline="0" dirty="0">
                          <a:latin typeface="Times New Roman" panose="02020603050405020304" pitchFamily="18" charset="0"/>
                          <a:cs typeface="David" panose="020E0502060401010101" pitchFamily="34" charset="-79"/>
                        </a:rPr>
                        <a:t>56 ש', 28 משכים, 7 ימים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17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b="1" kern="1200" baseline="0" dirty="0">
                          <a:solidFill>
                            <a:srgbClr val="FF0000"/>
                          </a:solidFill>
                          <a:latin typeface="Times New Roman" panose="02020603050405020304" pitchFamily="18" charset="0"/>
                          <a:ea typeface="+mn-ea"/>
                          <a:cs typeface="David" panose="020E0502060401010101" pitchFamily="34" charset="-79"/>
                        </a:rPr>
                        <a:t>(11-)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kern="1200" baseline="0" dirty="0">
                          <a:solidFill>
                            <a:schemeClr val="dk1"/>
                          </a:solidFill>
                          <a:latin typeface="Times New Roman" panose="02020603050405020304" pitchFamily="18" charset="0"/>
                          <a:ea typeface="+mn-ea"/>
                          <a:cs typeface="David" panose="020E0502060401010101" pitchFamily="34" charset="-79"/>
                        </a:rPr>
                        <a:t>קורס באורך מלא</a:t>
                      </a:r>
                    </a:p>
                  </a:txBody>
                  <a:tcPr/>
                </a:tc>
                <a:extLst>
                  <a:ext uri="{0D108BD9-81ED-4DB2-BD59-A6C34878D82A}">
                    <a16:rowId xmlns:a16="http://schemas.microsoft.com/office/drawing/2014/main" val="2000710898"/>
                  </a:ext>
                </a:extLst>
              </a:tr>
              <a:tr h="364800">
                <a:tc>
                  <a:txBody>
                    <a:bodyPr/>
                    <a:lstStyle/>
                    <a:p>
                      <a:pPr rtl="1"/>
                      <a:r>
                        <a:rPr lang="he-IL" sz="1800" baseline="0" dirty="0">
                          <a:latin typeface="Times New Roman" panose="02020603050405020304" pitchFamily="18" charset="0"/>
                          <a:cs typeface="David" panose="020E0502060401010101" pitchFamily="34" charset="-79"/>
                        </a:rPr>
                        <a:t>גיאוגרפיה של </a:t>
                      </a:r>
                      <a:r>
                        <a:rPr lang="he-IL" sz="1800" baseline="0" dirty="0" err="1">
                          <a:latin typeface="Times New Roman" panose="02020603050405020304" pitchFamily="18" charset="0"/>
                          <a:cs typeface="David" panose="020E0502060401010101" pitchFamily="34" charset="-79"/>
                        </a:rPr>
                        <a:t>הבטל"ם</a:t>
                      </a:r>
                      <a:endParaRPr lang="he-IL" sz="1800" baseline="0" dirty="0">
                        <a:latin typeface="Times New Roman" panose="02020603050405020304" pitchFamily="18" charset="0"/>
                        <a:cs typeface="David" panose="020E0502060401010101" pitchFamily="34" charset="-79"/>
                      </a:endParaRPr>
                    </a:p>
                  </a:txBody>
                  <a:tcPr/>
                </a:tc>
                <a:tc>
                  <a:txBody>
                    <a:bodyPr/>
                    <a:lstStyle/>
                    <a:p>
                      <a:pPr algn="ctr" rtl="1"/>
                      <a:r>
                        <a:rPr lang="he-IL" sz="1800" baseline="0" dirty="0">
                          <a:latin typeface="Times New Roman" panose="02020603050405020304" pitchFamily="18" charset="0"/>
                          <a:cs typeface="David" panose="020E0502060401010101" pitchFamily="34" charset="-79"/>
                        </a:rPr>
                        <a:t>4</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baseline="0" dirty="0">
                          <a:latin typeface="Times New Roman" panose="02020603050405020304" pitchFamily="18" charset="0"/>
                          <a:cs typeface="David" panose="020E0502060401010101" pitchFamily="34" charset="-79"/>
                        </a:rPr>
                        <a:t>56 ש', 28 משכים, 7 ימים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20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b="1" kern="1200" baseline="0" dirty="0">
                          <a:solidFill>
                            <a:srgbClr val="FF0000"/>
                          </a:solidFill>
                          <a:latin typeface="Times New Roman" panose="02020603050405020304" pitchFamily="18" charset="0"/>
                          <a:ea typeface="+mn-ea"/>
                          <a:cs typeface="David" panose="020E0502060401010101" pitchFamily="34" charset="-79"/>
                        </a:rPr>
                        <a:t>(8-)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kern="1200" baseline="0" dirty="0">
                          <a:solidFill>
                            <a:schemeClr val="dk1"/>
                          </a:solidFill>
                          <a:latin typeface="Times New Roman" panose="02020603050405020304" pitchFamily="18" charset="0"/>
                          <a:ea typeface="+mn-ea"/>
                          <a:cs typeface="David" panose="020E0502060401010101" pitchFamily="34" charset="-79"/>
                        </a:rPr>
                        <a:t>מהות הקורס?</a:t>
                      </a:r>
                    </a:p>
                  </a:txBody>
                  <a:tcPr/>
                </a:tc>
                <a:extLst>
                  <a:ext uri="{0D108BD9-81ED-4DB2-BD59-A6C34878D82A}">
                    <a16:rowId xmlns:a16="http://schemas.microsoft.com/office/drawing/2014/main" val="2350182930"/>
                  </a:ext>
                </a:extLst>
              </a:tr>
              <a:tr h="364800">
                <a:tc>
                  <a:txBody>
                    <a:bodyPr/>
                    <a:lstStyle/>
                    <a:p>
                      <a:pPr rtl="1"/>
                      <a:r>
                        <a:rPr lang="he-IL" sz="1800" baseline="0" dirty="0">
                          <a:latin typeface="Times New Roman" panose="02020603050405020304" pitchFamily="18" charset="0"/>
                          <a:cs typeface="David" panose="020E0502060401010101" pitchFamily="34" charset="-79"/>
                        </a:rPr>
                        <a:t>סיורי </a:t>
                      </a:r>
                      <a:r>
                        <a:rPr lang="he-IL" sz="1800" baseline="0" dirty="0" err="1">
                          <a:latin typeface="Times New Roman" panose="02020603050405020304" pitchFamily="18" charset="0"/>
                          <a:cs typeface="David" panose="020E0502060401010101" pitchFamily="34" charset="-79"/>
                        </a:rPr>
                        <a:t>בטל"ם</a:t>
                      </a:r>
                      <a:endParaRPr lang="he-IL" sz="1800" baseline="0" dirty="0">
                        <a:latin typeface="Times New Roman" panose="02020603050405020304" pitchFamily="18" charset="0"/>
                        <a:cs typeface="David" panose="020E0502060401010101" pitchFamily="34" charset="-79"/>
                      </a:endParaRPr>
                    </a:p>
                  </a:txBody>
                  <a:tcPr/>
                </a:tc>
                <a:tc>
                  <a:txBody>
                    <a:bodyPr/>
                    <a:lstStyle/>
                    <a:p>
                      <a:pPr algn="ctr" rtl="1"/>
                      <a:r>
                        <a:rPr lang="he-IL" sz="1800" baseline="0" dirty="0">
                          <a:latin typeface="Times New Roman" panose="02020603050405020304" pitchFamily="18" charset="0"/>
                          <a:cs typeface="David" panose="020E0502060401010101" pitchFamily="34" charset="-79"/>
                        </a:rPr>
                        <a:t>3</a:t>
                      </a:r>
                    </a:p>
                  </a:txBody>
                  <a:tcPr/>
                </a:tc>
                <a:tc>
                  <a:txBody>
                    <a:bodyPr/>
                    <a:lstStyle/>
                    <a:p>
                      <a:pPr algn="ctr" rtl="1"/>
                      <a:r>
                        <a:rPr lang="he-IL" sz="1800" baseline="0" dirty="0">
                          <a:latin typeface="Times New Roman" panose="02020603050405020304" pitchFamily="18" charset="0"/>
                          <a:cs typeface="David" panose="020E0502060401010101" pitchFamily="34" charset="-79"/>
                        </a:rPr>
                        <a:t>42 ש', 21 משכים, 5 ימים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71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b="1" kern="1200" baseline="0" dirty="0">
                          <a:solidFill>
                            <a:schemeClr val="accent1"/>
                          </a:solidFill>
                          <a:latin typeface="Times New Roman" panose="02020603050405020304" pitchFamily="18" charset="0"/>
                          <a:ea typeface="+mn-ea"/>
                          <a:cs typeface="David" panose="020E0502060401010101" pitchFamily="34" charset="-79"/>
                        </a:rPr>
                        <a:t>(51+)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kern="1200" baseline="0" dirty="0">
                          <a:solidFill>
                            <a:schemeClr val="dk1"/>
                          </a:solidFill>
                          <a:latin typeface="Times New Roman" panose="02020603050405020304" pitchFamily="18" charset="0"/>
                          <a:ea typeface="+mn-ea"/>
                          <a:cs typeface="David" panose="020E0502060401010101" pitchFamily="34" charset="-79"/>
                        </a:rPr>
                        <a:t>עדכון תפיסת הסיורים</a:t>
                      </a:r>
                    </a:p>
                  </a:txBody>
                  <a:tcPr/>
                </a:tc>
                <a:extLst>
                  <a:ext uri="{0D108BD9-81ED-4DB2-BD59-A6C34878D82A}">
                    <a16:rowId xmlns:a16="http://schemas.microsoft.com/office/drawing/2014/main" val="2832581100"/>
                  </a:ext>
                </a:extLst>
              </a:tr>
              <a:tr h="364800">
                <a:tc>
                  <a:txBody>
                    <a:bodyPr/>
                    <a:lstStyle/>
                    <a:p>
                      <a:pPr rtl="1"/>
                      <a:r>
                        <a:rPr lang="he-IL" sz="1800" baseline="0" dirty="0">
                          <a:latin typeface="Times New Roman" panose="02020603050405020304" pitchFamily="18" charset="0"/>
                          <a:cs typeface="David" panose="020E0502060401010101" pitchFamily="34" charset="-79"/>
                        </a:rPr>
                        <a:t>כלכלת ישראל</a:t>
                      </a:r>
                    </a:p>
                  </a:txBody>
                  <a:tcPr/>
                </a:tc>
                <a:tc>
                  <a:txBody>
                    <a:bodyPr/>
                    <a:lstStyle/>
                    <a:p>
                      <a:pPr algn="ctr" rtl="1"/>
                      <a:r>
                        <a:rPr lang="he-IL" sz="1800" baseline="0" dirty="0">
                          <a:latin typeface="Times New Roman" panose="02020603050405020304" pitchFamily="18" charset="0"/>
                          <a:cs typeface="David" panose="020E0502060401010101" pitchFamily="34" charset="-79"/>
                        </a:rPr>
                        <a:t>2</a:t>
                      </a:r>
                    </a:p>
                  </a:txBody>
                  <a:tcPr/>
                </a:tc>
                <a:tc>
                  <a:txBody>
                    <a:bodyPr/>
                    <a:lstStyle/>
                    <a:p>
                      <a:pPr algn="ctr" rtl="1"/>
                      <a:r>
                        <a:rPr lang="he-IL" sz="1800" baseline="0" dirty="0">
                          <a:latin typeface="Times New Roman" panose="02020603050405020304" pitchFamily="18" charset="0"/>
                          <a:cs typeface="David" panose="020E0502060401010101" pitchFamily="34" charset="-79"/>
                        </a:rPr>
                        <a:t>28 ש', 14 משכים, 3.5 ימים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18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David" panose="020E0502060401010101" pitchFamily="34" charset="-79"/>
                        </a:rPr>
                        <a:t>~</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kern="1200" baseline="0" noProof="0" dirty="0">
                          <a:solidFill>
                            <a:schemeClr val="dk1"/>
                          </a:solidFill>
                          <a:latin typeface="Times New Roman" panose="02020603050405020304" pitchFamily="18" charset="0"/>
                          <a:ea typeface="+mn-ea"/>
                          <a:cs typeface="David" panose="020E0502060401010101" pitchFamily="34" charset="-79"/>
                        </a:rPr>
                        <a:t>הגדלת קורס</a:t>
                      </a:r>
                      <a:r>
                        <a:rPr lang="en-US" sz="1800" kern="1200" baseline="0" noProof="0" dirty="0">
                          <a:solidFill>
                            <a:schemeClr val="dk1"/>
                          </a:solidFill>
                          <a:latin typeface="Times New Roman" panose="02020603050405020304" pitchFamily="18" charset="0"/>
                          <a:ea typeface="+mn-ea"/>
                          <a:cs typeface="David" panose="020E0502060401010101" pitchFamily="34" charset="-79"/>
                        </a:rPr>
                        <a:t>/</a:t>
                      </a:r>
                      <a:r>
                        <a:rPr lang="he-IL" sz="1800" kern="1200" baseline="0" noProof="0" dirty="0">
                          <a:solidFill>
                            <a:schemeClr val="dk1"/>
                          </a:solidFill>
                          <a:latin typeface="Times New Roman" panose="02020603050405020304" pitchFamily="18" charset="0"/>
                          <a:ea typeface="+mn-ea"/>
                          <a:cs typeface="David" panose="020E0502060401010101" pitchFamily="34" charset="-79"/>
                        </a:rPr>
                        <a:t>הכפלתו</a:t>
                      </a:r>
                    </a:p>
                  </a:txBody>
                  <a:tcPr/>
                </a:tc>
                <a:extLst>
                  <a:ext uri="{0D108BD9-81ED-4DB2-BD59-A6C34878D82A}">
                    <a16:rowId xmlns:a16="http://schemas.microsoft.com/office/drawing/2014/main" val="3219336055"/>
                  </a:ext>
                </a:extLst>
              </a:tr>
              <a:tr h="364800">
                <a:tc>
                  <a:txBody>
                    <a:bodyPr/>
                    <a:lstStyle/>
                    <a:p>
                      <a:pPr rtl="1"/>
                      <a:r>
                        <a:rPr lang="he-IL" sz="1800" baseline="0" dirty="0">
                          <a:latin typeface="Times New Roman" panose="02020603050405020304" pitchFamily="18" charset="0"/>
                          <a:cs typeface="David" panose="020E0502060401010101" pitchFamily="34" charset="-79"/>
                        </a:rPr>
                        <a:t>משפט ציבורי</a:t>
                      </a:r>
                    </a:p>
                  </a:txBody>
                  <a:tcPr/>
                </a:tc>
                <a:tc>
                  <a:txBody>
                    <a:bodyPr/>
                    <a:lstStyle/>
                    <a:p>
                      <a:pPr algn="ctr" rtl="1"/>
                      <a:r>
                        <a:rPr lang="he-IL" sz="1800" baseline="0" dirty="0">
                          <a:latin typeface="Times New Roman" panose="02020603050405020304" pitchFamily="18" charset="0"/>
                          <a:cs typeface="David" panose="020E0502060401010101" pitchFamily="34" charset="-79"/>
                        </a:rPr>
                        <a:t>4</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David" panose="020E0502060401010101" pitchFamily="34" charset="-79"/>
                        </a:rPr>
                        <a:t>56 ש', 28 משכים, 7 ימים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26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David" panose="020E0502060401010101" pitchFamily="34" charset="-79"/>
                        </a:rPr>
                        <a:t>~</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kern="1200" baseline="0" noProof="0" dirty="0">
                          <a:solidFill>
                            <a:schemeClr val="dk1"/>
                          </a:solidFill>
                          <a:latin typeface="Times New Roman" panose="02020603050405020304" pitchFamily="18" charset="0"/>
                          <a:ea typeface="+mn-ea"/>
                          <a:cs typeface="David" panose="020E0502060401010101" pitchFamily="34" charset="-79"/>
                        </a:rPr>
                        <a:t>צמצום הקורס</a:t>
                      </a:r>
                    </a:p>
                  </a:txBody>
                  <a:tcPr/>
                </a:tc>
                <a:extLst>
                  <a:ext uri="{0D108BD9-81ED-4DB2-BD59-A6C34878D82A}">
                    <a16:rowId xmlns:a16="http://schemas.microsoft.com/office/drawing/2014/main" val="2849592346"/>
                  </a:ext>
                </a:extLst>
              </a:tr>
              <a:tr h="364800">
                <a:tc>
                  <a:txBody>
                    <a:bodyPr/>
                    <a:lstStyle/>
                    <a:p>
                      <a:pPr rtl="1"/>
                      <a:r>
                        <a:rPr lang="he-IL" sz="1800" baseline="0" dirty="0">
                          <a:latin typeface="Times New Roman" panose="02020603050405020304" pitchFamily="18" charset="0"/>
                          <a:cs typeface="David" panose="020E0502060401010101" pitchFamily="34" charset="-79"/>
                        </a:rPr>
                        <a:t>החברה הישראלית</a:t>
                      </a:r>
                    </a:p>
                  </a:txBody>
                  <a:tcPr/>
                </a:tc>
                <a:tc>
                  <a:txBody>
                    <a:bodyPr/>
                    <a:lstStyle/>
                    <a:p>
                      <a:pPr algn="ctr" rtl="1"/>
                      <a:r>
                        <a:rPr lang="he-IL" sz="1800" baseline="0" dirty="0">
                          <a:latin typeface="Times New Roman" panose="02020603050405020304" pitchFamily="18" charset="0"/>
                          <a:cs typeface="David" panose="020E0502060401010101" pitchFamily="34" charset="-79"/>
                        </a:rPr>
                        <a:t>4</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David" panose="020E0502060401010101" pitchFamily="34" charset="-79"/>
                        </a:rPr>
                        <a:t>56 ש', 28 משכים, 7 ימים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29 משכים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a:t>
                      </a:r>
                    </a:p>
                  </a:txBody>
                  <a:tcPr/>
                </a:tc>
                <a:tc>
                  <a:txBody>
                    <a:bodyPr/>
                    <a:lstStyle/>
                    <a:p>
                      <a:pPr algn="ctr" rtl="1"/>
                      <a:endParaRPr lang="he-IL" sz="1800" kern="1200" baseline="0" dirty="0">
                        <a:solidFill>
                          <a:schemeClr val="dk1"/>
                        </a:solidFill>
                        <a:latin typeface="Times New Roman" panose="02020603050405020304" pitchFamily="18" charset="0"/>
                        <a:ea typeface="+mn-ea"/>
                        <a:cs typeface="David" panose="020E0502060401010101" pitchFamily="34" charset="-79"/>
                      </a:endParaRPr>
                    </a:p>
                  </a:txBody>
                  <a:tcPr/>
                </a:tc>
                <a:extLst>
                  <a:ext uri="{0D108BD9-81ED-4DB2-BD59-A6C34878D82A}">
                    <a16:rowId xmlns:a16="http://schemas.microsoft.com/office/drawing/2014/main" val="3801411717"/>
                  </a:ext>
                </a:extLst>
              </a:tr>
              <a:tr h="364800">
                <a:tc>
                  <a:txBody>
                    <a:bodyPr/>
                    <a:lstStyle/>
                    <a:p>
                      <a:pPr rtl="1"/>
                      <a:r>
                        <a:rPr lang="he-IL" sz="1800" baseline="0" dirty="0">
                          <a:latin typeface="Times New Roman" panose="02020603050405020304" pitchFamily="18" charset="0"/>
                          <a:cs typeface="David" panose="020E0502060401010101" pitchFamily="34" charset="-79"/>
                        </a:rPr>
                        <a:t>סיור ארה"ב</a:t>
                      </a:r>
                    </a:p>
                  </a:txBody>
                  <a:tcPr/>
                </a:tc>
                <a:tc>
                  <a:txBody>
                    <a:bodyPr/>
                    <a:lstStyle/>
                    <a:p>
                      <a:pPr algn="ctr" rtl="1"/>
                      <a:r>
                        <a:rPr lang="he-IL" sz="1800" baseline="0" dirty="0">
                          <a:latin typeface="Times New Roman" panose="02020603050405020304" pitchFamily="18" charset="0"/>
                          <a:cs typeface="David" panose="020E0502060401010101" pitchFamily="34" charset="-79"/>
                        </a:rPr>
                        <a:t>3</a:t>
                      </a:r>
                    </a:p>
                  </a:txBody>
                  <a:tcPr/>
                </a:tc>
                <a:tc>
                  <a:txBody>
                    <a:bodyPr/>
                    <a:lstStyle/>
                    <a:p>
                      <a:pPr algn="ctr" rtl="1"/>
                      <a:r>
                        <a:rPr lang="he-IL" sz="1800" baseline="0" dirty="0">
                          <a:latin typeface="Times New Roman" panose="02020603050405020304" pitchFamily="18" charset="0"/>
                          <a:cs typeface="David" panose="020E0502060401010101" pitchFamily="34" charset="-79"/>
                        </a:rPr>
                        <a:t>42 ש', 21 משכים, 5 ימים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48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b="1" kern="1200" baseline="0" dirty="0">
                          <a:solidFill>
                            <a:schemeClr val="accent1"/>
                          </a:solidFill>
                          <a:latin typeface="Times New Roman" panose="02020603050405020304" pitchFamily="18" charset="0"/>
                          <a:ea typeface="+mn-ea"/>
                          <a:cs typeface="David" panose="020E0502060401010101" pitchFamily="34" charset="-79"/>
                        </a:rPr>
                        <a:t>(27+)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kern="1200" baseline="0" dirty="0">
                          <a:solidFill>
                            <a:schemeClr val="dk1"/>
                          </a:solidFill>
                          <a:latin typeface="Times New Roman" panose="02020603050405020304" pitchFamily="18" charset="0"/>
                          <a:ea typeface="+mn-ea"/>
                          <a:cs typeface="David" panose="020E0502060401010101" pitchFamily="34" charset="-79"/>
                        </a:rPr>
                        <a:t>קבלת נ"ז גבוה יותר</a:t>
                      </a:r>
                    </a:p>
                  </a:txBody>
                  <a:tcPr/>
                </a:tc>
                <a:extLst>
                  <a:ext uri="{0D108BD9-81ED-4DB2-BD59-A6C34878D82A}">
                    <a16:rowId xmlns:a16="http://schemas.microsoft.com/office/drawing/2014/main" val="2271721068"/>
                  </a:ext>
                </a:extLst>
              </a:tr>
              <a:tr h="364800">
                <a:tc>
                  <a:txBody>
                    <a:bodyPr/>
                    <a:lstStyle/>
                    <a:p>
                      <a:pPr rtl="1"/>
                      <a:r>
                        <a:rPr lang="he-IL" sz="1800" baseline="0" dirty="0">
                          <a:latin typeface="Times New Roman" panose="02020603050405020304" pitchFamily="18" charset="0"/>
                          <a:cs typeface="David" panose="020E0502060401010101" pitchFamily="34" charset="-79"/>
                        </a:rPr>
                        <a:t>אשכול בכירות</a:t>
                      </a:r>
                    </a:p>
                  </a:txBody>
                  <a:tcPr/>
                </a:tc>
                <a:tc>
                  <a:txBody>
                    <a:bodyPr/>
                    <a:lstStyle/>
                    <a:p>
                      <a:pPr algn="ctr" rtl="1"/>
                      <a:r>
                        <a:rPr lang="he-IL" sz="1800" baseline="0" dirty="0">
                          <a:latin typeface="Times New Roman" panose="02020603050405020304" pitchFamily="18" charset="0"/>
                          <a:cs typeface="David" panose="020E0502060401010101" pitchFamily="34" charset="-79"/>
                        </a:rPr>
                        <a:t>4</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David" panose="020E0502060401010101" pitchFamily="34" charset="-79"/>
                        </a:rPr>
                        <a:t>56 ש', 28 משכים, 7 ימים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16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b="1" kern="1200" baseline="0" dirty="0">
                          <a:solidFill>
                            <a:srgbClr val="FF0000"/>
                          </a:solidFill>
                          <a:latin typeface="Times New Roman" panose="02020603050405020304" pitchFamily="18" charset="0"/>
                          <a:ea typeface="+mn-ea"/>
                          <a:cs typeface="David" panose="020E0502060401010101" pitchFamily="34" charset="-79"/>
                        </a:rPr>
                        <a:t>(12-)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kern="1200" baseline="0" dirty="0">
                          <a:solidFill>
                            <a:schemeClr val="dk1"/>
                          </a:solidFill>
                          <a:latin typeface="Times New Roman" panose="02020603050405020304" pitchFamily="18" charset="0"/>
                          <a:ea typeface="+mn-ea"/>
                          <a:cs typeface="David" panose="020E0502060401010101" pitchFamily="34" charset="-79"/>
                        </a:rPr>
                        <a:t>קורס אקדמי סדור</a:t>
                      </a:r>
                    </a:p>
                  </a:txBody>
                  <a:tcPr/>
                </a:tc>
                <a:extLst>
                  <a:ext uri="{0D108BD9-81ED-4DB2-BD59-A6C34878D82A}">
                    <a16:rowId xmlns:a16="http://schemas.microsoft.com/office/drawing/2014/main" val="2381707101"/>
                  </a:ext>
                </a:extLst>
              </a:tr>
              <a:tr h="364800">
                <a:tc>
                  <a:txBody>
                    <a:bodyPr/>
                    <a:lstStyle/>
                    <a:p>
                      <a:pPr rtl="1"/>
                      <a:r>
                        <a:rPr lang="he-IL" sz="1800" baseline="0" dirty="0">
                          <a:latin typeface="Times New Roman" panose="02020603050405020304" pitchFamily="18" charset="0"/>
                          <a:cs typeface="David" panose="020E0502060401010101" pitchFamily="34" charset="-79"/>
                        </a:rPr>
                        <a:t>מדינאות חוץ</a:t>
                      </a:r>
                    </a:p>
                  </a:txBody>
                  <a:tcPr/>
                </a:tc>
                <a:tc>
                  <a:txBody>
                    <a:bodyPr/>
                    <a:lstStyle/>
                    <a:p>
                      <a:pPr algn="ctr" rtl="1"/>
                      <a:r>
                        <a:rPr lang="he-IL" sz="1800" baseline="0" dirty="0">
                          <a:latin typeface="Times New Roman" panose="02020603050405020304" pitchFamily="18" charset="0"/>
                          <a:cs typeface="David" panose="020E0502060401010101" pitchFamily="34" charset="-79"/>
                        </a:rPr>
                        <a:t>4</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David" panose="020E0502060401010101" pitchFamily="34" charset="-79"/>
                        </a:rPr>
                        <a:t>56 ש', 28 משכים, 7 ימים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26 משכים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a:t>
                      </a:r>
                    </a:p>
                  </a:txBody>
                  <a:tcPr/>
                </a:tc>
                <a:tc>
                  <a:txBody>
                    <a:bodyPr/>
                    <a:lstStyle/>
                    <a:p>
                      <a:pPr algn="ctr" rtl="1"/>
                      <a:endParaRPr lang="he-IL" sz="1800" kern="1200" baseline="0" dirty="0">
                        <a:solidFill>
                          <a:schemeClr val="dk1"/>
                        </a:solidFill>
                        <a:latin typeface="Times New Roman" panose="02020603050405020304" pitchFamily="18" charset="0"/>
                        <a:ea typeface="+mn-ea"/>
                        <a:cs typeface="David" panose="020E0502060401010101" pitchFamily="34" charset="-79"/>
                      </a:endParaRPr>
                    </a:p>
                  </a:txBody>
                  <a:tcPr/>
                </a:tc>
                <a:extLst>
                  <a:ext uri="{0D108BD9-81ED-4DB2-BD59-A6C34878D82A}">
                    <a16:rowId xmlns:a16="http://schemas.microsoft.com/office/drawing/2014/main" val="1684242502"/>
                  </a:ext>
                </a:extLst>
              </a:tr>
              <a:tr h="364800">
                <a:tc>
                  <a:txBody>
                    <a:bodyPr/>
                    <a:lstStyle/>
                    <a:p>
                      <a:pPr rtl="1"/>
                      <a:r>
                        <a:rPr lang="he-IL" sz="1800" baseline="0" dirty="0">
                          <a:latin typeface="Times New Roman" panose="02020603050405020304" pitchFamily="18" charset="0"/>
                          <a:cs typeface="David" panose="020E0502060401010101" pitchFamily="34" charset="-79"/>
                        </a:rPr>
                        <a:t>סימולציה מדינית</a:t>
                      </a:r>
                    </a:p>
                  </a:txBody>
                  <a:tcPr/>
                </a:tc>
                <a:tc>
                  <a:txBody>
                    <a:bodyPr/>
                    <a:lstStyle/>
                    <a:p>
                      <a:pPr algn="ctr" rtl="1"/>
                      <a:r>
                        <a:rPr lang="he-IL" sz="1800" baseline="0" dirty="0">
                          <a:latin typeface="Times New Roman" panose="02020603050405020304" pitchFamily="18" charset="0"/>
                          <a:cs typeface="David" panose="020E0502060401010101" pitchFamily="34" charset="-79"/>
                        </a:rPr>
                        <a:t>~</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David" panose="020E0502060401010101" pitchFamily="34" charset="-79"/>
                        </a:rPr>
                        <a:t>קורס מדינאות או אסטרטגיה?</a:t>
                      </a:r>
                    </a:p>
                  </a:txBody>
                  <a:tcPr/>
                </a:tc>
                <a:tc>
                  <a:txBody>
                    <a:bodyPr/>
                    <a:lstStyle/>
                    <a:p>
                      <a:pPr algn="ctr" rtl="1"/>
                      <a:r>
                        <a:rPr lang="he-IL" sz="1800" baseline="0" dirty="0">
                          <a:latin typeface="Times New Roman" panose="02020603050405020304" pitchFamily="18" charset="0"/>
                          <a:cs typeface="David" panose="020E0502060401010101" pitchFamily="34" charset="-79"/>
                        </a:rPr>
                        <a:t>30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b="1" kern="1200" baseline="0" dirty="0">
                          <a:solidFill>
                            <a:schemeClr val="accent1"/>
                          </a:solidFill>
                          <a:latin typeface="Times New Roman" panose="02020603050405020304" pitchFamily="18" charset="0"/>
                          <a:ea typeface="+mn-ea"/>
                          <a:cs typeface="David" panose="020E0502060401010101" pitchFamily="34" charset="-79"/>
                        </a:rPr>
                        <a:t>(30+) משכים</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kern="1200" baseline="0" dirty="0">
                          <a:solidFill>
                            <a:schemeClr val="dk1"/>
                          </a:solidFill>
                          <a:latin typeface="Times New Roman" panose="02020603050405020304" pitchFamily="18" charset="0"/>
                          <a:ea typeface="+mn-ea"/>
                          <a:cs typeface="David" panose="020E0502060401010101" pitchFamily="34" charset="-79"/>
                        </a:rPr>
                        <a:t>לאן לחבר?</a:t>
                      </a:r>
                    </a:p>
                  </a:txBody>
                  <a:tcPr/>
                </a:tc>
                <a:extLst>
                  <a:ext uri="{0D108BD9-81ED-4DB2-BD59-A6C34878D82A}">
                    <a16:rowId xmlns:a16="http://schemas.microsoft.com/office/drawing/2014/main" val="3404511657"/>
                  </a:ext>
                </a:extLst>
              </a:tr>
              <a:tr h="364800">
                <a:tc>
                  <a:txBody>
                    <a:bodyPr/>
                    <a:lstStyle/>
                    <a:p>
                      <a:pPr rtl="1"/>
                      <a:r>
                        <a:rPr lang="he-IL" sz="1800" baseline="0" dirty="0">
                          <a:latin typeface="Times New Roman" panose="02020603050405020304" pitchFamily="18" charset="0"/>
                          <a:cs typeface="David" panose="020E0502060401010101" pitchFamily="34" charset="-79"/>
                        </a:rPr>
                        <a:t>סמינר בחירה</a:t>
                      </a:r>
                    </a:p>
                  </a:txBody>
                  <a:tcPr/>
                </a:tc>
                <a:tc>
                  <a:txBody>
                    <a:bodyPr/>
                    <a:lstStyle/>
                    <a:p>
                      <a:pPr algn="ctr" rtl="1"/>
                      <a:r>
                        <a:rPr lang="he-IL" sz="1800" baseline="0" dirty="0">
                          <a:latin typeface="Times New Roman" panose="02020603050405020304" pitchFamily="18" charset="0"/>
                          <a:cs typeface="David" panose="020E0502060401010101" pitchFamily="34" charset="-79"/>
                        </a:rPr>
                        <a:t>2</a:t>
                      </a:r>
                    </a:p>
                  </a:txBody>
                  <a:tcPr/>
                </a:tc>
                <a:tc>
                  <a:txBody>
                    <a:bodyPr/>
                    <a:lstStyle/>
                    <a:p>
                      <a:pPr algn="ctr" rtl="1"/>
                      <a:r>
                        <a:rPr lang="he-IL" sz="1800" baseline="0" dirty="0">
                          <a:latin typeface="Times New Roman" panose="02020603050405020304" pitchFamily="18" charset="0"/>
                          <a:cs typeface="David" panose="020E0502060401010101" pitchFamily="34" charset="-79"/>
                        </a:rPr>
                        <a:t>28 ש', 14 משכים, 3.5 ימים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12 משכים</a:t>
                      </a:r>
                    </a:p>
                  </a:txBody>
                  <a:tcPr/>
                </a:tc>
                <a:tc>
                  <a:txBody>
                    <a:bodyPr/>
                    <a:lstStyle/>
                    <a:p>
                      <a:pPr algn="ctr" rtl="1"/>
                      <a:r>
                        <a:rPr lang="he-IL" sz="1800" baseline="0" dirty="0">
                          <a:latin typeface="Times New Roman" panose="02020603050405020304" pitchFamily="18" charset="0"/>
                          <a:cs typeface="David" panose="020E0502060401010101" pitchFamily="34" charset="-79"/>
                        </a:rPr>
                        <a:t>~</a:t>
                      </a:r>
                    </a:p>
                  </a:txBody>
                  <a:tcPr/>
                </a:tc>
                <a:tc>
                  <a:txBody>
                    <a:bodyPr/>
                    <a:lstStyle/>
                    <a:p>
                      <a:pPr algn="ctr" rtl="1"/>
                      <a:r>
                        <a:rPr lang="he-IL" sz="1800" kern="1200" baseline="0" dirty="0">
                          <a:solidFill>
                            <a:schemeClr val="dk1"/>
                          </a:solidFill>
                          <a:latin typeface="Times New Roman" panose="02020603050405020304" pitchFamily="18" charset="0"/>
                          <a:ea typeface="+mn-ea"/>
                          <a:cs typeface="David" panose="020E0502060401010101" pitchFamily="34" charset="-79"/>
                        </a:rPr>
                        <a:t>הוספת סמינר 3 ימים</a:t>
                      </a:r>
                    </a:p>
                  </a:txBody>
                  <a:tcPr/>
                </a:tc>
                <a:extLst>
                  <a:ext uri="{0D108BD9-81ED-4DB2-BD59-A6C34878D82A}">
                    <a16:rowId xmlns:a16="http://schemas.microsoft.com/office/drawing/2014/main" val="2510265218"/>
                  </a:ext>
                </a:extLst>
              </a:tr>
              <a:tr h="364800">
                <a:tc>
                  <a:txBody>
                    <a:bodyPr/>
                    <a:lstStyle/>
                    <a:p>
                      <a:pPr algn="ctr" rtl="1"/>
                      <a:r>
                        <a:rPr lang="he-IL" sz="1800" b="1" baseline="0" dirty="0">
                          <a:latin typeface="Times New Roman" panose="02020603050405020304" pitchFamily="18" charset="0"/>
                          <a:cs typeface="David" panose="020E0502060401010101" pitchFamily="34" charset="-79"/>
                        </a:rPr>
                        <a:t>12 קורסים</a:t>
                      </a:r>
                    </a:p>
                  </a:txBody>
                  <a:tcPr/>
                </a:tc>
                <a:tc>
                  <a:txBody>
                    <a:bodyPr/>
                    <a:lstStyle/>
                    <a:p>
                      <a:pPr algn="ctr" rtl="1"/>
                      <a:r>
                        <a:rPr lang="he-IL" sz="1800" b="1" baseline="0" dirty="0">
                          <a:latin typeface="Times New Roman" panose="02020603050405020304" pitchFamily="18" charset="0"/>
                          <a:cs typeface="David" panose="020E0502060401010101" pitchFamily="34" charset="-79"/>
                        </a:rPr>
                        <a:t>44</a:t>
                      </a:r>
                    </a:p>
                  </a:txBody>
                  <a:tcPr/>
                </a:tc>
                <a:tc>
                  <a:txBody>
                    <a:bodyPr/>
                    <a:lstStyle/>
                    <a:p>
                      <a:pPr algn="ctr" rtl="1"/>
                      <a:r>
                        <a:rPr lang="he-IL" sz="1800" b="1" baseline="0" dirty="0">
                          <a:latin typeface="Times New Roman" panose="02020603050405020304" pitchFamily="18" charset="0"/>
                          <a:cs typeface="David" panose="020E0502060401010101" pitchFamily="34" charset="-79"/>
                        </a:rPr>
                        <a:t>616 ש', 308 משכים, 77 ימים</a:t>
                      </a:r>
                    </a:p>
                  </a:txBody>
                  <a:tcPr/>
                </a:tc>
                <a:tc>
                  <a:txBody>
                    <a:bodyPr/>
                    <a:lstStyle/>
                    <a:p>
                      <a:pPr algn="ctr" rtl="1"/>
                      <a:endParaRPr lang="he-IL" sz="1800" b="1" baseline="0" dirty="0">
                        <a:latin typeface="Times New Roman" panose="02020603050405020304" pitchFamily="18" charset="0"/>
                        <a:cs typeface="David" panose="020E0502060401010101" pitchFamily="34" charset="-79"/>
                      </a:endParaRPr>
                    </a:p>
                  </a:txBody>
                  <a:tcPr/>
                </a:tc>
                <a:tc>
                  <a:txBody>
                    <a:bodyPr/>
                    <a:lstStyle/>
                    <a:p>
                      <a:pPr algn="ctr" rtl="1"/>
                      <a:endParaRPr lang="he-IL" sz="1800" b="1" baseline="0" dirty="0">
                        <a:latin typeface="Times New Roman" panose="02020603050405020304" pitchFamily="18" charset="0"/>
                        <a:cs typeface="David" panose="020E0502060401010101" pitchFamily="34" charset="-79"/>
                      </a:endParaRPr>
                    </a:p>
                  </a:txBody>
                  <a:tcPr/>
                </a:tc>
                <a:tc>
                  <a:txBody>
                    <a:bodyPr/>
                    <a:lstStyle/>
                    <a:p>
                      <a:pPr algn="ctr" rtl="1"/>
                      <a:endParaRPr lang="he-IL" sz="1800" kern="1200" baseline="0" dirty="0">
                        <a:solidFill>
                          <a:schemeClr val="dk1"/>
                        </a:solidFill>
                        <a:latin typeface="Times New Roman" panose="02020603050405020304" pitchFamily="18" charset="0"/>
                        <a:ea typeface="+mn-ea"/>
                        <a:cs typeface="David" panose="020E0502060401010101" pitchFamily="34" charset="-79"/>
                      </a:endParaRPr>
                    </a:p>
                  </a:txBody>
                  <a:tcPr/>
                </a:tc>
                <a:extLst>
                  <a:ext uri="{0D108BD9-81ED-4DB2-BD59-A6C34878D82A}">
                    <a16:rowId xmlns:a16="http://schemas.microsoft.com/office/drawing/2014/main" val="308124168"/>
                  </a:ext>
                </a:extLst>
              </a:tr>
            </a:tbl>
          </a:graphicData>
        </a:graphic>
      </p:graphicFrame>
    </p:spTree>
    <p:extLst>
      <p:ext uri="{BB962C8B-B14F-4D97-AF65-F5344CB8AC3E}">
        <p14:creationId xmlns:p14="http://schemas.microsoft.com/office/powerpoint/2010/main" val="10868879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מ"ד- תוכן אקדמי</a:t>
            </a:r>
            <a:r>
              <a:rPr lang="en-US"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חוץ-אקדמי</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תרשים 5">
            <a:extLst>
              <a:ext uri="{FF2B5EF4-FFF2-40B4-BE49-F238E27FC236}">
                <a16:creationId xmlns:a16="http://schemas.microsoft.com/office/drawing/2014/main" id="{81153FDF-1905-4F0F-96E0-F46C635A67CB}"/>
              </a:ext>
            </a:extLst>
          </p:cNvPr>
          <p:cNvGraphicFramePr>
            <a:graphicFrameLocks/>
          </p:cNvGraphicFramePr>
          <p:nvPr/>
        </p:nvGraphicFramePr>
        <p:xfrm>
          <a:off x="-1" y="2417379"/>
          <a:ext cx="6600497" cy="4424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תרשים 7">
            <a:extLst>
              <a:ext uri="{FF2B5EF4-FFF2-40B4-BE49-F238E27FC236}">
                <a16:creationId xmlns:a16="http://schemas.microsoft.com/office/drawing/2014/main" id="{EC74EECD-E485-40C1-8B18-35F754EC7B53}"/>
              </a:ext>
            </a:extLst>
          </p:cNvPr>
          <p:cNvGraphicFramePr>
            <a:graphicFrameLocks/>
          </p:cNvGraphicFramePr>
          <p:nvPr/>
        </p:nvGraphicFramePr>
        <p:xfrm>
          <a:off x="2594" y="1684944"/>
          <a:ext cx="7890673" cy="5184223"/>
        </p:xfrm>
        <a:graphic>
          <a:graphicData uri="http://schemas.openxmlformats.org/drawingml/2006/chart">
            <c:chart xmlns:c="http://schemas.openxmlformats.org/drawingml/2006/chart" xmlns:r="http://schemas.openxmlformats.org/officeDocument/2006/relationships" r:id="rId3"/>
          </a:graphicData>
        </a:graphic>
      </p:graphicFrame>
      <p:sp>
        <p:nvSpPr>
          <p:cNvPr id="9" name="מציין מיקום תוכן 2"/>
          <p:cNvSpPr txBox="1">
            <a:spLocks/>
          </p:cNvSpPr>
          <p:nvPr/>
        </p:nvSpPr>
        <p:spPr>
          <a:xfrm>
            <a:off x="6528619" y="1653413"/>
            <a:ext cx="5376466" cy="3099339"/>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Font typeface="Arial" panose="020B0604020202020204" pitchFamily="34" charset="0"/>
              <a:buNone/>
            </a:pPr>
            <a:r>
              <a:rPr lang="he-IL" sz="1800" b="1" dirty="0">
                <a:solidFill>
                  <a:schemeClr val="accent1">
                    <a:lumMod val="75000"/>
                  </a:schemeClr>
                </a:solidFill>
                <a:latin typeface="David" panose="020E0502060401010101" pitchFamily="34" charset="-79"/>
                <a:cs typeface="David" panose="020E0502060401010101" pitchFamily="34" charset="-79"/>
              </a:rPr>
              <a:t>מסקנות:</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ניתן לראות ש- 70% </a:t>
            </a:r>
            <a:r>
              <a:rPr lang="he-IL" sz="1800" dirty="0" err="1">
                <a:solidFill>
                  <a:schemeClr val="accent1">
                    <a:lumMod val="75000"/>
                  </a:schemeClr>
                </a:solidFill>
                <a:latin typeface="David" panose="020E0502060401010101" pitchFamily="34" charset="-79"/>
                <a:cs typeface="David" panose="020E0502060401010101" pitchFamily="34" charset="-79"/>
              </a:rPr>
              <a:t>ממב"ל</a:t>
            </a:r>
            <a:r>
              <a:rPr lang="he-IL" sz="1800" dirty="0">
                <a:solidFill>
                  <a:schemeClr val="accent1">
                    <a:lumMod val="75000"/>
                  </a:schemeClr>
                </a:solidFill>
                <a:latin typeface="David" panose="020E0502060401010101" pitchFamily="34" charset="-79"/>
                <a:cs typeface="David" panose="020E0502060401010101" pitchFamily="34" charset="-79"/>
              </a:rPr>
              <a:t> </a:t>
            </a:r>
            <a:r>
              <a:rPr lang="he-IL" sz="1800" dirty="0" err="1">
                <a:solidFill>
                  <a:schemeClr val="accent1">
                    <a:lumMod val="75000"/>
                  </a:schemeClr>
                </a:solidFill>
                <a:latin typeface="David" panose="020E0502060401010101" pitchFamily="34" charset="-79"/>
                <a:cs typeface="David" panose="020E0502060401010101" pitchFamily="34" charset="-79"/>
              </a:rPr>
              <a:t>מאוקדם</a:t>
            </a:r>
            <a:r>
              <a:rPr lang="he-IL" sz="1800" dirty="0">
                <a:solidFill>
                  <a:schemeClr val="accent1">
                    <a:lumMod val="75000"/>
                  </a:schemeClr>
                </a:solidFill>
                <a:latin typeface="David" panose="020E0502060401010101" pitchFamily="34" charset="-79"/>
                <a:cs typeface="David" panose="020E0502060401010101" pitchFamily="34" charset="-79"/>
              </a:rPr>
              <a:t> שזה פי 2  ממה שנדרש.</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ההיקף נובע </a:t>
            </a:r>
            <a:r>
              <a:rPr lang="he-IL" sz="1800" b="1" dirty="0">
                <a:solidFill>
                  <a:schemeClr val="accent1">
                    <a:lumMod val="75000"/>
                  </a:schemeClr>
                </a:solidFill>
                <a:latin typeface="David" panose="020E0502060401010101" pitchFamily="34" charset="-79"/>
                <a:cs typeface="David" panose="020E0502060401010101" pitchFamily="34" charset="-79"/>
              </a:rPr>
              <a:t>מגודל הקורסים </a:t>
            </a:r>
            <a:r>
              <a:rPr lang="he-IL" sz="1800" dirty="0">
                <a:solidFill>
                  <a:schemeClr val="accent1">
                    <a:lumMod val="75000"/>
                  </a:schemeClr>
                </a:solidFill>
                <a:latin typeface="David" panose="020E0502060401010101" pitchFamily="34" charset="-79"/>
                <a:cs typeface="David" panose="020E0502060401010101" pitchFamily="34" charset="-79"/>
              </a:rPr>
              <a:t>(כמות משכים) ולא </a:t>
            </a:r>
            <a:r>
              <a:rPr lang="he-IL" sz="1800" b="1" dirty="0">
                <a:solidFill>
                  <a:schemeClr val="accent1">
                    <a:lumMod val="75000"/>
                  </a:schemeClr>
                </a:solidFill>
                <a:latin typeface="David" panose="020E0502060401010101" pitchFamily="34" charset="-79"/>
                <a:cs typeface="David" panose="020E0502060401010101" pitchFamily="34" charset="-79"/>
              </a:rPr>
              <a:t>מכמות הקורסים </a:t>
            </a:r>
            <a:r>
              <a:rPr lang="he-IL" sz="1800" dirty="0">
                <a:solidFill>
                  <a:schemeClr val="accent1">
                    <a:lumMod val="75000"/>
                  </a:schemeClr>
                </a:solidFill>
                <a:latin typeface="David" panose="020E0502060401010101" pitchFamily="34" charset="-79"/>
                <a:cs typeface="David" panose="020E0502060401010101" pitchFamily="34" charset="-79"/>
              </a:rPr>
              <a:t>(תואר שני סטנדרטי מכיל כ- 9-12 קורסים) שכן יש דמיון לתארים שניים אחרים</a:t>
            </a: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marL="0" indent="0">
              <a:lnSpc>
                <a:spcPct val="150000"/>
              </a:lnSpc>
              <a:buClr>
                <a:schemeClr val="accent1"/>
              </a:buClr>
              <a:buFont typeface="Arial" panose="020B0604020202020204" pitchFamily="34" charset="0"/>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graphicFrame>
        <p:nvGraphicFramePr>
          <p:cNvPr id="10" name="תרשים 9">
            <a:extLst/>
          </p:cNvPr>
          <p:cNvGraphicFramePr>
            <a:graphicFrameLocks/>
          </p:cNvGraphicFramePr>
          <p:nvPr>
            <p:extLst/>
          </p:nvPr>
        </p:nvGraphicFramePr>
        <p:xfrm>
          <a:off x="-1" y="2389678"/>
          <a:ext cx="5499346" cy="43715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212799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מ"ד- היכן נמצא העומק במב"ל</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תרשים 5">
            <a:extLst>
              <a:ext uri="{FF2B5EF4-FFF2-40B4-BE49-F238E27FC236}">
                <a16:creationId xmlns:a16="http://schemas.microsoft.com/office/drawing/2014/main" id="{81153FDF-1905-4F0F-96E0-F46C635A67CB}"/>
              </a:ext>
            </a:extLst>
          </p:cNvPr>
          <p:cNvGraphicFramePr>
            <a:graphicFrameLocks/>
          </p:cNvGraphicFramePr>
          <p:nvPr/>
        </p:nvGraphicFramePr>
        <p:xfrm>
          <a:off x="-1" y="2417379"/>
          <a:ext cx="6600497" cy="4424087"/>
        </p:xfrm>
        <a:graphic>
          <a:graphicData uri="http://schemas.openxmlformats.org/drawingml/2006/chart">
            <c:chart xmlns:c="http://schemas.openxmlformats.org/drawingml/2006/chart" xmlns:r="http://schemas.openxmlformats.org/officeDocument/2006/relationships" r:id="rId2"/>
          </a:graphicData>
        </a:graphic>
      </p:graphicFrame>
      <p:sp>
        <p:nvSpPr>
          <p:cNvPr id="9" name="מציין מיקום תוכן 2"/>
          <p:cNvSpPr txBox="1">
            <a:spLocks/>
          </p:cNvSpPr>
          <p:nvPr/>
        </p:nvSpPr>
        <p:spPr>
          <a:xfrm>
            <a:off x="7207045" y="1653414"/>
            <a:ext cx="4698040" cy="3597012"/>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Font typeface="Arial" panose="020B0604020202020204" pitchFamily="34" charset="0"/>
              <a:buNone/>
            </a:pPr>
            <a:r>
              <a:rPr lang="he-IL" sz="1800" b="1" dirty="0">
                <a:solidFill>
                  <a:schemeClr val="accent1">
                    <a:lumMod val="75000"/>
                  </a:schemeClr>
                </a:solidFill>
                <a:latin typeface="David" panose="020E0502060401010101" pitchFamily="34" charset="-79"/>
                <a:cs typeface="David" panose="020E0502060401010101" pitchFamily="34" charset="-79"/>
              </a:rPr>
              <a:t>מסקנות:</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מדינאות וסיורי חו"ל מהווים את הנתח המשמעותי ביותר- </a:t>
            </a:r>
            <a:r>
              <a:rPr lang="he-IL" sz="1800" b="1" dirty="0">
                <a:solidFill>
                  <a:schemeClr val="accent1">
                    <a:lumMod val="75000"/>
                  </a:schemeClr>
                </a:solidFill>
                <a:latin typeface="David" panose="020E0502060401010101" pitchFamily="34" charset="-79"/>
                <a:cs typeface="David" panose="020E0502060401010101" pitchFamily="34" charset="-79"/>
              </a:rPr>
              <a:t>136 משכים</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סיורים גיאוגרפיים והכרת סוגיות </a:t>
            </a:r>
            <a:r>
              <a:rPr lang="he-IL" sz="1800" dirty="0" err="1">
                <a:solidFill>
                  <a:schemeClr val="accent1">
                    <a:lumMod val="75000"/>
                  </a:schemeClr>
                </a:solidFill>
                <a:latin typeface="David" panose="020E0502060401010101" pitchFamily="34" charset="-79"/>
                <a:cs typeface="David" panose="020E0502060401010101" pitchFamily="34" charset="-79"/>
              </a:rPr>
              <a:t>בטל"ם</a:t>
            </a:r>
            <a:r>
              <a:rPr lang="he-IL" sz="1800" dirty="0">
                <a:solidFill>
                  <a:schemeClr val="accent1">
                    <a:lumMod val="75000"/>
                  </a:schemeClr>
                </a:solidFill>
                <a:latin typeface="David" panose="020E0502060401010101" pitchFamily="34" charset="-79"/>
                <a:cs typeface="David" panose="020E0502060401010101" pitchFamily="34" charset="-79"/>
              </a:rPr>
              <a:t> בישראל- </a:t>
            </a:r>
            <a:r>
              <a:rPr lang="he-IL" sz="1800" b="1" dirty="0">
                <a:solidFill>
                  <a:schemeClr val="accent1">
                    <a:lumMod val="75000"/>
                  </a:schemeClr>
                </a:solidFill>
                <a:latin typeface="David" panose="020E0502060401010101" pitchFamily="34" charset="-79"/>
                <a:cs typeface="David" panose="020E0502060401010101" pitchFamily="34" charset="-79"/>
              </a:rPr>
              <a:t>71 משכים</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קורס אסטרטגיה- </a:t>
            </a:r>
            <a:r>
              <a:rPr lang="he-IL" sz="1800" b="1" dirty="0">
                <a:solidFill>
                  <a:schemeClr val="accent1">
                    <a:lumMod val="75000"/>
                  </a:schemeClr>
                </a:solidFill>
                <a:latin typeface="David" panose="020E0502060401010101" pitchFamily="34" charset="-79"/>
                <a:cs typeface="David" panose="020E0502060401010101" pitchFamily="34" charset="-79"/>
              </a:rPr>
              <a:t>49 משכים </a:t>
            </a:r>
            <a:r>
              <a:rPr lang="he-IL" sz="1800" dirty="0">
                <a:solidFill>
                  <a:schemeClr val="accent1">
                    <a:lumMod val="75000"/>
                  </a:schemeClr>
                </a:solidFill>
                <a:latin typeface="David" panose="020E0502060401010101" pitchFamily="34" charset="-79"/>
                <a:cs typeface="David" panose="020E0502060401010101" pitchFamily="34" charset="-79"/>
              </a:rPr>
              <a:t>(ללא סימולציה מדינית הכוללת </a:t>
            </a:r>
            <a:r>
              <a:rPr lang="he-IL" sz="1800" b="1" dirty="0">
                <a:solidFill>
                  <a:schemeClr val="accent1">
                    <a:lumMod val="75000"/>
                  </a:schemeClr>
                </a:solidFill>
                <a:latin typeface="David" panose="020E0502060401010101" pitchFamily="34" charset="-79"/>
                <a:cs typeface="David" panose="020E0502060401010101" pitchFamily="34" charset="-79"/>
              </a:rPr>
              <a:t>30 משכים</a:t>
            </a:r>
            <a:r>
              <a:rPr lang="he-IL" sz="1800" dirty="0">
                <a:solidFill>
                  <a:schemeClr val="accent1">
                    <a:lumMod val="75000"/>
                  </a:schemeClr>
                </a:solidFill>
                <a:latin typeface="David" panose="020E0502060401010101" pitchFamily="34" charset="-79"/>
                <a:cs typeface="David" panose="020E0502060401010101" pitchFamily="34" charset="-79"/>
              </a:rPr>
              <a:t>)</a:t>
            </a:r>
          </a:p>
          <a:p>
            <a:pPr marL="0" indent="0">
              <a:lnSpc>
                <a:spcPct val="150000"/>
              </a:lnSpc>
              <a:buClr>
                <a:schemeClr val="accent1"/>
              </a:buClr>
              <a:buFont typeface="Arial" panose="020B0604020202020204" pitchFamily="34" charset="0"/>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graphicFrame>
        <p:nvGraphicFramePr>
          <p:cNvPr id="8" name="תרשים 7">
            <a:extLst>
              <a:ext uri="{FF2B5EF4-FFF2-40B4-BE49-F238E27FC236}">
                <a16:creationId xmlns:a16="http://schemas.microsoft.com/office/drawing/2014/main" id="{3AB3D406-6067-4FBE-9357-C8A2D69DADDD}"/>
              </a:ext>
            </a:extLst>
          </p:cNvPr>
          <p:cNvGraphicFramePr>
            <a:graphicFrameLocks/>
          </p:cNvGraphicFramePr>
          <p:nvPr>
            <p:extLst>
              <p:ext uri="{D42A27DB-BD31-4B8C-83A1-F6EECF244321}">
                <p14:modId xmlns:p14="http://schemas.microsoft.com/office/powerpoint/2010/main" val="1312985226"/>
              </p:ext>
            </p:extLst>
          </p:nvPr>
        </p:nvGraphicFramePr>
        <p:xfrm>
          <a:off x="461194" y="1779640"/>
          <a:ext cx="6637696" cy="49016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1962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דמות בוגר </a:t>
            </a:r>
            <a:r>
              <a:rPr lang="he-IL" sz="3600" b="1" dirty="0" err="1">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מב"ל</a:t>
            </a:r>
            <a:endPar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מציין מיקום תוכן 4"/>
          <p:cNvSpPr txBox="1">
            <a:spLocks/>
          </p:cNvSpPr>
          <p:nvPr/>
        </p:nvSpPr>
        <p:spPr>
          <a:xfrm>
            <a:off x="1533829" y="1412491"/>
            <a:ext cx="9193161" cy="1967349"/>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Clr>
                <a:schemeClr val="accent1">
                  <a:lumMod val="50000"/>
                </a:schemeClr>
              </a:buClr>
              <a:buSzPct val="100000"/>
              <a:buFont typeface="Arial" panose="020B0604020202020204" pitchFamily="34" charset="0"/>
              <a:buNone/>
              <a:defRPr/>
            </a:pPr>
            <a:r>
              <a:rPr lang="he-IL" sz="2000" b="1" dirty="0">
                <a:solidFill>
                  <a:schemeClr val="accent1"/>
                </a:solidFill>
                <a:latin typeface="David" panose="020E0502060401010101" pitchFamily="34" charset="-79"/>
                <a:cs typeface="David" panose="020E0502060401010101" pitchFamily="34" charset="-79"/>
              </a:rPr>
              <a:t>"אסטרטג של ביטחון לאומי ובעל תחושת אחריות לאומית"</a:t>
            </a:r>
          </a:p>
          <a:p>
            <a:pPr marL="0" indent="0" algn="ctr">
              <a:lnSpc>
                <a:spcPct val="150000"/>
              </a:lnSpc>
              <a:buClr>
                <a:schemeClr val="accent1">
                  <a:lumMod val="50000"/>
                </a:schemeClr>
              </a:buClr>
              <a:buSzPct val="100000"/>
              <a:buFont typeface="Arial" panose="020B0604020202020204" pitchFamily="34" charset="0"/>
              <a:buNone/>
              <a:defRPr/>
            </a:pPr>
            <a:r>
              <a:rPr lang="he-IL" sz="1800" i="1" dirty="0">
                <a:latin typeface="David" panose="020E0502060401010101" pitchFamily="34" charset="-79"/>
                <a:cs typeface="David" panose="020E0502060401010101" pitchFamily="34" charset="-79"/>
              </a:rPr>
              <a:t>מסוגל לייצר פרשנות ביקורתית למציאות מורכבת, </a:t>
            </a:r>
            <a:br>
              <a:rPr lang="en-US" sz="1800" i="1" dirty="0">
                <a:latin typeface="David" panose="020E0502060401010101" pitchFamily="34" charset="-79"/>
                <a:cs typeface="David" panose="020E0502060401010101" pitchFamily="34" charset="-79"/>
              </a:rPr>
            </a:br>
            <a:r>
              <a:rPr lang="he-IL" sz="1800" i="1" dirty="0">
                <a:latin typeface="David" panose="020E0502060401010101" pitchFamily="34" charset="-79"/>
                <a:cs typeface="David" panose="020E0502060401010101" pitchFamily="34" charset="-79"/>
              </a:rPr>
              <a:t>ע"י מחקר רב-</a:t>
            </a:r>
            <a:r>
              <a:rPr lang="he-IL" sz="1800" i="1" dirty="0" err="1">
                <a:latin typeface="David" panose="020E0502060401010101" pitchFamily="34" charset="-79"/>
                <a:cs typeface="David" panose="020E0502060401010101" pitchFamily="34" charset="-79"/>
              </a:rPr>
              <a:t>מימדי</a:t>
            </a:r>
            <a:r>
              <a:rPr lang="he-IL" sz="1800" i="1" dirty="0">
                <a:latin typeface="David" panose="020E0502060401010101" pitchFamily="34" charset="-79"/>
                <a:cs typeface="David" panose="020E0502060401010101" pitchFamily="34" charset="-79"/>
              </a:rPr>
              <a:t>, סינתזה של רכיבי הביטחון הלאומי, חשיבה יצירתית ושמיעת דעות, </a:t>
            </a:r>
            <a:br>
              <a:rPr lang="en-US" sz="1800" i="1" dirty="0">
                <a:latin typeface="David" panose="020E0502060401010101" pitchFamily="34" charset="-79"/>
                <a:cs typeface="David" panose="020E0502060401010101" pitchFamily="34" charset="-79"/>
              </a:rPr>
            </a:br>
            <a:r>
              <a:rPr lang="he-IL" sz="1800" i="1" dirty="0">
                <a:latin typeface="David" panose="020E0502060401010101" pitchFamily="34" charset="-79"/>
                <a:cs typeface="David" panose="020E0502060401010101" pitchFamily="34" charset="-79"/>
              </a:rPr>
              <a:t>ולגבש תוכנית פעולה חדשה, המעוררת שינוי ומשפיעה על ביטחון מדינת ישראל</a:t>
            </a:r>
          </a:p>
          <a:p>
            <a:pPr marL="0" indent="0">
              <a:lnSpc>
                <a:spcPct val="150000"/>
              </a:lnSpc>
              <a:buClr>
                <a:schemeClr val="accent1">
                  <a:lumMod val="50000"/>
                </a:schemeClr>
              </a:buClr>
              <a:buSzPct val="100000"/>
              <a:buFont typeface="Arial" panose="020B0604020202020204" pitchFamily="34" charset="0"/>
              <a:buNone/>
              <a:defRPr/>
            </a:pPr>
            <a:r>
              <a:rPr lang="he-IL" sz="1600" b="1" dirty="0">
                <a:latin typeface="David" panose="020E0502060401010101" pitchFamily="34" charset="-79"/>
                <a:cs typeface="David" panose="020E0502060401010101" pitchFamily="34" charset="-79"/>
              </a:rPr>
              <a:t>מרכיבי דמות הבוגר:</a:t>
            </a:r>
          </a:p>
          <a:p>
            <a:pPr>
              <a:lnSpc>
                <a:spcPct val="15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רחב </a:t>
            </a:r>
            <a:r>
              <a:rPr lang="he-IL" sz="1600" b="1" dirty="0">
                <a:latin typeface="David" panose="020E0502060401010101" pitchFamily="34" charset="-79"/>
                <a:cs typeface="David" panose="020E0502060401010101" pitchFamily="34" charset="-79"/>
              </a:rPr>
              <a:t>אופקים ומשכיל, </a:t>
            </a:r>
            <a:r>
              <a:rPr lang="he-IL" sz="1600" dirty="0">
                <a:latin typeface="David" panose="020E0502060401010101" pitchFamily="34" charset="-79"/>
                <a:cs typeface="David" panose="020E0502060401010101" pitchFamily="34" charset="-79"/>
              </a:rPr>
              <a:t>בקיא</a:t>
            </a:r>
            <a:r>
              <a:rPr lang="he-IL" sz="1600" b="1" dirty="0">
                <a:latin typeface="David" panose="020E0502060401010101" pitchFamily="34" charset="-79"/>
                <a:cs typeface="David" panose="020E0502060401010101" pitchFamily="34" charset="-79"/>
              </a:rPr>
              <a:t> באתגרי </a:t>
            </a:r>
            <a:r>
              <a:rPr lang="he-IL" sz="1600" b="1" dirty="0" err="1">
                <a:latin typeface="David" panose="020E0502060401010101" pitchFamily="34" charset="-79"/>
                <a:cs typeface="David" panose="020E0502060401010101" pitchFamily="34" charset="-79"/>
              </a:rPr>
              <a:t>הבטל"ם</a:t>
            </a:r>
            <a:r>
              <a:rPr lang="he-IL" sz="1600" b="1" dirty="0">
                <a:latin typeface="David" panose="020E0502060401010101" pitchFamily="34" charset="-79"/>
                <a:cs typeface="David" panose="020E0502060401010101" pitchFamily="34" charset="-79"/>
              </a:rPr>
              <a:t> </a:t>
            </a:r>
            <a:r>
              <a:rPr lang="he-IL" sz="1600" dirty="0">
                <a:latin typeface="David" panose="020E0502060401010101" pitchFamily="34" charset="-79"/>
                <a:cs typeface="David" panose="020E0502060401010101" pitchFamily="34" charset="-79"/>
              </a:rPr>
              <a:t>לעומקם</a:t>
            </a:r>
          </a:p>
          <a:p>
            <a:pPr>
              <a:lnSpc>
                <a:spcPct val="15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בעל כושר </a:t>
            </a:r>
            <a:r>
              <a:rPr lang="he-IL" sz="1600" b="1" dirty="0">
                <a:latin typeface="David" panose="020E0502060401010101" pitchFamily="34" charset="-79"/>
                <a:cs typeface="David" panose="020E0502060401010101" pitchFamily="34" charset="-79"/>
              </a:rPr>
              <a:t>למידה וחשיבה ביקורתית</a:t>
            </a:r>
          </a:p>
          <a:p>
            <a:pPr>
              <a:lnSpc>
                <a:spcPct val="150000"/>
              </a:lnSpc>
              <a:buClr>
                <a:schemeClr val="accent1">
                  <a:lumMod val="50000"/>
                </a:schemeClr>
              </a:buClr>
              <a:buSzPct val="100000"/>
              <a:defRPr/>
            </a:pPr>
            <a:r>
              <a:rPr lang="he-IL" sz="1600" b="1" dirty="0">
                <a:latin typeface="David" panose="020E0502060401010101" pitchFamily="34" charset="-79"/>
                <a:cs typeface="David" panose="020E0502060401010101" pitchFamily="34" charset="-79"/>
              </a:rPr>
              <a:t>ערכי, </a:t>
            </a:r>
            <a:r>
              <a:rPr lang="he-IL" sz="1600" dirty="0">
                <a:latin typeface="David" panose="020E0502060401010101" pitchFamily="34" charset="-79"/>
                <a:cs typeface="David" panose="020E0502060401010101" pitchFamily="34" charset="-79"/>
              </a:rPr>
              <a:t>ממלכתי, ישראלי, אוהב את מולדתו (פטריוט)</a:t>
            </a:r>
          </a:p>
          <a:p>
            <a:pPr>
              <a:lnSpc>
                <a:spcPct val="15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בעל </a:t>
            </a:r>
            <a:r>
              <a:rPr lang="he-IL" sz="1600" b="1" dirty="0">
                <a:latin typeface="David" panose="020E0502060401010101" pitchFamily="34" charset="-79"/>
                <a:cs typeface="David" panose="020E0502060401010101" pitchFamily="34" charset="-79"/>
              </a:rPr>
              <a:t>ראיה </a:t>
            </a:r>
            <a:r>
              <a:rPr lang="he-IL" sz="1600" b="1" dirty="0" err="1">
                <a:latin typeface="David" panose="020E0502060401010101" pitchFamily="34" charset="-79"/>
                <a:cs typeface="David" panose="020E0502060401010101" pitchFamily="34" charset="-79"/>
              </a:rPr>
              <a:t>חזונית</a:t>
            </a:r>
            <a:r>
              <a:rPr lang="he-IL" sz="1600" b="1" dirty="0">
                <a:latin typeface="David" panose="020E0502060401010101" pitchFamily="34" charset="-79"/>
                <a:cs typeface="David" panose="020E0502060401010101" pitchFamily="34" charset="-79"/>
              </a:rPr>
              <a:t>, מנהיגותית, יוצר מוטיבציה </a:t>
            </a:r>
            <a:r>
              <a:rPr lang="he-IL" sz="1600" dirty="0">
                <a:latin typeface="David" panose="020E0502060401010101" pitchFamily="34" charset="-79"/>
                <a:cs typeface="David" panose="020E0502060401010101" pitchFamily="34" charset="-79"/>
              </a:rPr>
              <a:t>והשראה</a:t>
            </a:r>
          </a:p>
          <a:p>
            <a:pPr>
              <a:lnSpc>
                <a:spcPct val="15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בכיר, מהווה </a:t>
            </a:r>
            <a:r>
              <a:rPr lang="he-IL" sz="1600" b="1" dirty="0">
                <a:latin typeface="David" panose="020E0502060401010101" pitchFamily="34" charset="-79"/>
                <a:cs typeface="David" panose="020E0502060401010101" pitchFamily="34" charset="-79"/>
              </a:rPr>
              <a:t>דוגמא ומופת בהתנהלותו </a:t>
            </a:r>
            <a:r>
              <a:rPr lang="he-IL" sz="1600" dirty="0">
                <a:latin typeface="David" panose="020E0502060401010101" pitchFamily="34" charset="-79"/>
                <a:cs typeface="David" panose="020E0502060401010101" pitchFamily="34" charset="-79"/>
              </a:rPr>
              <a:t>ובהתנהגותו</a:t>
            </a:r>
          </a:p>
          <a:p>
            <a:pPr>
              <a:lnSpc>
                <a:spcPct val="15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יכולות תכנון וניהול- </a:t>
            </a:r>
            <a:r>
              <a:rPr lang="he-IL" sz="1600" b="1" dirty="0">
                <a:latin typeface="David" panose="020E0502060401010101" pitchFamily="34" charset="-79"/>
                <a:cs typeface="David" panose="020E0502060401010101" pitchFamily="34" charset="-79"/>
              </a:rPr>
              <a:t>רוצה ומסוגל להוביל שינוי</a:t>
            </a:r>
            <a:endParaRPr lang="he-IL" sz="16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600" dirty="0">
              <a:latin typeface="David" panose="020E0502060401010101" pitchFamily="34" charset="-79"/>
              <a:cs typeface="David" panose="020E0502060401010101" pitchFamily="34" charset="-79"/>
            </a:endParaRPr>
          </a:p>
          <a:p>
            <a:pPr>
              <a:buClr>
                <a:schemeClr val="accent1">
                  <a:lumMod val="50000"/>
                </a:schemeClr>
              </a:buClr>
              <a:buSzPct val="100000"/>
              <a:defRPr/>
            </a:pPr>
            <a:endParaRPr lang="he-IL" sz="1800" dirty="0">
              <a:solidFill>
                <a:schemeClr val="accent1"/>
              </a:solidFill>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marL="0" indent="0">
              <a:lnSpc>
                <a:spcPct val="150000"/>
              </a:lnSpc>
              <a:buClr>
                <a:schemeClr val="accent1">
                  <a:lumMod val="50000"/>
                </a:schemeClr>
              </a:buClr>
              <a:buSzPct val="100000"/>
              <a:buFont typeface="Arial" panose="020B0604020202020204" pitchFamily="34" charset="0"/>
              <a:buNone/>
              <a:defRPr/>
            </a:pPr>
            <a:endParaRPr lang="he-IL" sz="2400" b="1"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319088" lvl="1" indent="-319088">
              <a:lnSpc>
                <a:spcPct val="150000"/>
              </a:lnSpc>
              <a:spcBef>
                <a:spcPts val="700"/>
              </a:spcBef>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p:txBody>
      </p:sp>
      <p:pic>
        <p:nvPicPr>
          <p:cNvPr id="6" name="תמונה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8861" y="3219340"/>
            <a:ext cx="4189401" cy="387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מציין מיקום תוכן 2"/>
          <p:cNvSpPr txBox="1">
            <a:spLocks/>
          </p:cNvSpPr>
          <p:nvPr/>
        </p:nvSpPr>
        <p:spPr bwMode="auto">
          <a:xfrm>
            <a:off x="1612490" y="3458211"/>
            <a:ext cx="3399925" cy="2880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19088" indent="-319088" algn="r" rtl="1"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r" rtl="1"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r" rtl="1"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r" rtl="1" fontAlgn="base">
              <a:spcBef>
                <a:spcPts val="400"/>
              </a:spcBef>
              <a:spcAft>
                <a:spcPct val="0"/>
              </a:spcAft>
              <a:buClr>
                <a:srgbClr val="0BD0D9"/>
              </a:buClr>
              <a:buSzPct val="75000"/>
              <a:buFont typeface="Wingdings" pitchFamily="2" charset="2"/>
              <a:buChar char=""/>
              <a:defRPr sz="2000" kern="1200">
                <a:solidFill>
                  <a:schemeClr val="tx1"/>
                </a:solidFill>
                <a:latin typeface="+mn-lt"/>
                <a:ea typeface="+mn-ea"/>
                <a:cs typeface="+mn-cs"/>
              </a:defRPr>
            </a:lvl4pPr>
            <a:lvl5pPr marL="1828800" indent="-228600" algn="r" rtl="1" fontAlgn="base">
              <a:spcBef>
                <a:spcPts val="400"/>
              </a:spcBef>
              <a:spcAft>
                <a:spcPct val="0"/>
              </a:spcAft>
              <a:buClr>
                <a:srgbClr val="10CF9B"/>
              </a:buClr>
              <a:buSzPct val="65000"/>
              <a:buFont typeface="Wingdings" pitchFamily="2" charset="2"/>
              <a:buChar char=""/>
              <a:defRPr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50000"/>
              </a:lnSpc>
              <a:buNone/>
            </a:pPr>
            <a:r>
              <a:rPr lang="he-IL" altLang="he-IL" sz="1600" b="1" dirty="0">
                <a:latin typeface="David" panose="020E0502060401010101" pitchFamily="34" charset="-79"/>
                <a:cs typeface="David" panose="020E0502060401010101" pitchFamily="34" charset="-79"/>
              </a:rPr>
              <a:t>הערך המוסף ללימודים במב"ל:</a:t>
            </a:r>
          </a:p>
          <a:p>
            <a:pPr marL="176213" indent="-176213">
              <a:lnSpc>
                <a:spcPct val="150000"/>
              </a:lnSpc>
              <a:buFont typeface="Arial" panose="020B0604020202020204" pitchFamily="34" charset="0"/>
              <a:buChar char="•"/>
            </a:pPr>
            <a:r>
              <a:rPr lang="he-IL" altLang="he-IL" sz="1600" dirty="0">
                <a:latin typeface="David" panose="020E0502060401010101" pitchFamily="34" charset="-79"/>
                <a:cs typeface="David" panose="020E0502060401010101" pitchFamily="34" charset="-79"/>
              </a:rPr>
              <a:t>ראיה רחבה של המציאות הביטחונית של ישראל וחשיפה לאתגרים העומדים בפניה</a:t>
            </a:r>
          </a:p>
          <a:p>
            <a:pPr marL="176213" indent="-176213">
              <a:lnSpc>
                <a:spcPct val="150000"/>
              </a:lnSpc>
              <a:buFont typeface="Arial" panose="020B0604020202020204" pitchFamily="34" charset="0"/>
              <a:buChar char="•"/>
            </a:pPr>
            <a:r>
              <a:rPr lang="he-IL" altLang="he-IL" sz="1600" dirty="0">
                <a:latin typeface="David" panose="020E0502060401010101" pitchFamily="34" charset="-79"/>
                <a:cs typeface="David" panose="020E0502060401010101" pitchFamily="34" charset="-79"/>
              </a:rPr>
              <a:t>הפעלת חשיבה רב-תחומית ורב-</a:t>
            </a:r>
            <a:r>
              <a:rPr lang="he-IL" altLang="he-IL" sz="1600" dirty="0" err="1">
                <a:latin typeface="David" panose="020E0502060401010101" pitchFamily="34" charset="-79"/>
                <a:cs typeface="David" panose="020E0502060401010101" pitchFamily="34" charset="-79"/>
              </a:rPr>
              <a:t>מימדית</a:t>
            </a:r>
            <a:endParaRPr lang="he-IL" altLang="he-IL" sz="1600" dirty="0">
              <a:latin typeface="David" panose="020E0502060401010101" pitchFamily="34" charset="-79"/>
              <a:cs typeface="David" panose="020E0502060401010101" pitchFamily="34" charset="-79"/>
            </a:endParaRPr>
          </a:p>
          <a:p>
            <a:pPr marL="176213" indent="-176213">
              <a:lnSpc>
                <a:spcPct val="150000"/>
              </a:lnSpc>
              <a:buFont typeface="Arial" panose="020B0604020202020204" pitchFamily="34" charset="0"/>
              <a:buChar char="•"/>
            </a:pPr>
            <a:r>
              <a:rPr lang="he-IL" altLang="he-IL" sz="1600" dirty="0">
                <a:latin typeface="David" panose="020E0502060401010101" pitchFamily="34" charset="-79"/>
                <a:cs typeface="David" panose="020E0502060401010101" pitchFamily="34" charset="-79"/>
              </a:rPr>
              <a:t>'קץ התמימות'- חשיפה לבכירים ולמנגנונים והבנת 'הוראות השימוש'</a:t>
            </a:r>
          </a:p>
          <a:p>
            <a:pPr marL="176213" indent="-176213">
              <a:lnSpc>
                <a:spcPct val="150000"/>
              </a:lnSpc>
              <a:buFont typeface="Arial" panose="020B0604020202020204" pitchFamily="34" charset="0"/>
              <a:buChar char="•"/>
            </a:pPr>
            <a:r>
              <a:rPr lang="he-IL" altLang="he-IL" sz="1600" dirty="0">
                <a:latin typeface="David" panose="020E0502060401010101" pitchFamily="34" charset="-79"/>
                <a:cs typeface="David" panose="020E0502060401010101" pitchFamily="34" charset="-79"/>
              </a:rPr>
              <a:t>הבנת טקטיקה נדרשת לאור אסטרטגיה נרחבת</a:t>
            </a:r>
          </a:p>
        </p:txBody>
      </p:sp>
    </p:spTree>
    <p:extLst>
      <p:ext uri="{BB962C8B-B14F-4D97-AF65-F5344CB8AC3E}">
        <p14:creationId xmlns:p14="http://schemas.microsoft.com/office/powerpoint/2010/main" val="7892263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מ"ד- קיום מטלה</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תרשים 5">
            <a:extLst>
              <a:ext uri="{FF2B5EF4-FFF2-40B4-BE49-F238E27FC236}">
                <a16:creationId xmlns:a16="http://schemas.microsoft.com/office/drawing/2014/main" id="{81153FDF-1905-4F0F-96E0-F46C635A67CB}"/>
              </a:ext>
            </a:extLst>
          </p:cNvPr>
          <p:cNvGraphicFramePr>
            <a:graphicFrameLocks/>
          </p:cNvGraphicFramePr>
          <p:nvPr/>
        </p:nvGraphicFramePr>
        <p:xfrm>
          <a:off x="-1" y="2417379"/>
          <a:ext cx="6600497" cy="4424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תרשים 7">
            <a:extLst>
              <a:ext uri="{FF2B5EF4-FFF2-40B4-BE49-F238E27FC236}">
                <a16:creationId xmlns:a16="http://schemas.microsoft.com/office/drawing/2014/main" id="{EC74EECD-E485-40C1-8B18-35F754EC7B53}"/>
              </a:ext>
            </a:extLst>
          </p:cNvPr>
          <p:cNvGraphicFramePr>
            <a:graphicFrameLocks/>
          </p:cNvGraphicFramePr>
          <p:nvPr/>
        </p:nvGraphicFramePr>
        <p:xfrm>
          <a:off x="2594" y="1684944"/>
          <a:ext cx="7890673" cy="5184223"/>
        </p:xfrm>
        <a:graphic>
          <a:graphicData uri="http://schemas.openxmlformats.org/drawingml/2006/chart">
            <c:chart xmlns:c="http://schemas.openxmlformats.org/drawingml/2006/chart" xmlns:r="http://schemas.openxmlformats.org/officeDocument/2006/relationships" r:id="rId3"/>
          </a:graphicData>
        </a:graphic>
      </p:graphicFrame>
      <p:sp>
        <p:nvSpPr>
          <p:cNvPr id="9" name="מציין מיקום תוכן 2"/>
          <p:cNvSpPr txBox="1">
            <a:spLocks/>
          </p:cNvSpPr>
          <p:nvPr/>
        </p:nvSpPr>
        <p:spPr>
          <a:xfrm>
            <a:off x="7257098" y="1653414"/>
            <a:ext cx="4647987" cy="3066070"/>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Font typeface="Arial" panose="020B0604020202020204" pitchFamily="34" charset="0"/>
              <a:buNone/>
            </a:pPr>
            <a:r>
              <a:rPr lang="he-IL" sz="1800" b="1" dirty="0">
                <a:solidFill>
                  <a:schemeClr val="accent1">
                    <a:lumMod val="75000"/>
                  </a:schemeClr>
                </a:solidFill>
                <a:latin typeface="David" panose="020E0502060401010101" pitchFamily="34" charset="-79"/>
                <a:cs typeface="David" panose="020E0502060401010101" pitchFamily="34" charset="-79"/>
              </a:rPr>
              <a:t>מסקנות:</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ניתן לראות שיחסית קיימות לא מעט מטלות המתייחסות למס' משכים רב. </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בעבר החניכים נכחו בכלל הקורסים האקדמיים והחליטו באיזה הוא מגיש מטלה אקדמית לציון</a:t>
            </a:r>
            <a:r>
              <a:rPr lang="en-US" sz="1800" dirty="0">
                <a:solidFill>
                  <a:schemeClr val="accent1">
                    <a:lumMod val="75000"/>
                  </a:schemeClr>
                </a:solidFill>
                <a:latin typeface="David" panose="020E0502060401010101" pitchFamily="34" charset="-79"/>
                <a:cs typeface="David" panose="020E0502060401010101" pitchFamily="34" charset="-79"/>
              </a:rPr>
              <a:t> </a:t>
            </a:r>
            <a:br>
              <a:rPr lang="en-US" sz="1800" dirty="0">
                <a:solidFill>
                  <a:schemeClr val="accent1">
                    <a:lumMod val="75000"/>
                  </a:schemeClr>
                </a:solidFill>
                <a:latin typeface="David" panose="020E0502060401010101" pitchFamily="34" charset="-79"/>
                <a:cs typeface="David" panose="020E0502060401010101" pitchFamily="34" charset="-79"/>
              </a:rPr>
            </a:br>
            <a:endParaRPr lang="he-IL" sz="1800" dirty="0">
              <a:solidFill>
                <a:schemeClr val="accent1">
                  <a:lumMod val="75000"/>
                </a:schemeClr>
              </a:solidFill>
              <a:latin typeface="David" panose="020E0502060401010101" pitchFamily="34" charset="-79"/>
              <a:cs typeface="David" panose="020E0502060401010101" pitchFamily="34" charset="-79"/>
            </a:endParaRPr>
          </a:p>
          <a:p>
            <a:pPr marL="0" indent="0">
              <a:lnSpc>
                <a:spcPct val="150000"/>
              </a:lnSpc>
              <a:buClr>
                <a:schemeClr val="accent1"/>
              </a:buClr>
              <a:buFont typeface="Arial" panose="020B0604020202020204" pitchFamily="34" charset="0"/>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graphicFrame>
        <p:nvGraphicFramePr>
          <p:cNvPr id="10" name="תרשים 9">
            <a:extLst>
              <a:ext uri="{FF2B5EF4-FFF2-40B4-BE49-F238E27FC236}">
                <a16:creationId xmlns:a16="http://schemas.microsoft.com/office/drawing/2014/main" id="{7B2EAE06-DBD4-441E-9DCC-C7BE75FFF9D6}"/>
              </a:ext>
            </a:extLst>
          </p:cNvPr>
          <p:cNvGraphicFramePr>
            <a:graphicFrameLocks/>
          </p:cNvGraphicFramePr>
          <p:nvPr>
            <p:extLst/>
          </p:nvPr>
        </p:nvGraphicFramePr>
        <p:xfrm>
          <a:off x="144189" y="1818291"/>
          <a:ext cx="6971314" cy="47027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410533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מ"ד- תוכן בזיקה צבאית</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תרשים 5">
            <a:extLst>
              <a:ext uri="{FF2B5EF4-FFF2-40B4-BE49-F238E27FC236}">
                <a16:creationId xmlns:a16="http://schemas.microsoft.com/office/drawing/2014/main" id="{81153FDF-1905-4F0F-96E0-F46C635A67CB}"/>
              </a:ext>
            </a:extLst>
          </p:cNvPr>
          <p:cNvGraphicFramePr>
            <a:graphicFrameLocks/>
          </p:cNvGraphicFramePr>
          <p:nvPr/>
        </p:nvGraphicFramePr>
        <p:xfrm>
          <a:off x="-1" y="2417379"/>
          <a:ext cx="6600497" cy="4424087"/>
        </p:xfrm>
        <a:graphic>
          <a:graphicData uri="http://schemas.openxmlformats.org/drawingml/2006/chart">
            <c:chart xmlns:c="http://schemas.openxmlformats.org/drawingml/2006/chart" xmlns:r="http://schemas.openxmlformats.org/officeDocument/2006/relationships" r:id="rId2"/>
          </a:graphicData>
        </a:graphic>
      </p:graphicFrame>
      <p:sp>
        <p:nvSpPr>
          <p:cNvPr id="9" name="מציין מיקום תוכן 2"/>
          <p:cNvSpPr txBox="1">
            <a:spLocks/>
          </p:cNvSpPr>
          <p:nvPr/>
        </p:nvSpPr>
        <p:spPr>
          <a:xfrm>
            <a:off x="6600496" y="1653414"/>
            <a:ext cx="5304589" cy="2570028"/>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Font typeface="Arial" panose="020B0604020202020204" pitchFamily="34" charset="0"/>
              <a:buNone/>
            </a:pPr>
            <a:r>
              <a:rPr lang="he-IL" sz="1800" b="1" dirty="0">
                <a:solidFill>
                  <a:schemeClr val="accent1">
                    <a:lumMod val="75000"/>
                  </a:schemeClr>
                </a:solidFill>
                <a:latin typeface="David" panose="020E0502060401010101" pitchFamily="34" charset="-79"/>
                <a:cs typeface="David" panose="020E0502060401010101" pitchFamily="34" charset="-79"/>
              </a:rPr>
              <a:t>מסקנות:</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ניתן לראות </a:t>
            </a:r>
            <a:r>
              <a:rPr lang="he-IL" sz="1800" dirty="0" err="1">
                <a:solidFill>
                  <a:schemeClr val="accent1">
                    <a:lumMod val="75000"/>
                  </a:schemeClr>
                </a:solidFill>
                <a:latin typeface="David" panose="020E0502060401010101" pitchFamily="34" charset="-79"/>
                <a:cs typeface="David" panose="020E0502060401010101" pitchFamily="34" charset="-79"/>
              </a:rPr>
              <a:t>שמב"ל</a:t>
            </a:r>
            <a:r>
              <a:rPr lang="he-IL" sz="1800" dirty="0">
                <a:solidFill>
                  <a:schemeClr val="accent1">
                    <a:lumMod val="75000"/>
                  </a:schemeClr>
                </a:solidFill>
                <a:latin typeface="David" panose="020E0502060401010101" pitchFamily="34" charset="-79"/>
                <a:cs typeface="David" panose="020E0502060401010101" pitchFamily="34" charset="-79"/>
              </a:rPr>
              <a:t> </a:t>
            </a:r>
            <a:r>
              <a:rPr lang="he-IL" sz="1800" b="1" dirty="0">
                <a:solidFill>
                  <a:schemeClr val="accent1">
                    <a:lumMod val="75000"/>
                  </a:schemeClr>
                </a:solidFill>
                <a:latin typeface="David" panose="020E0502060401010101" pitchFamily="34" charset="-79"/>
                <a:cs typeface="David" panose="020E0502060401010101" pitchFamily="34" charset="-79"/>
              </a:rPr>
              <a:t>ב- 50% מהזמן </a:t>
            </a:r>
            <a:r>
              <a:rPr lang="he-IL" sz="1800" dirty="0">
                <a:solidFill>
                  <a:schemeClr val="accent1">
                    <a:lumMod val="75000"/>
                  </a:schemeClr>
                </a:solidFill>
                <a:latin typeface="David" panose="020E0502060401010101" pitchFamily="34" charset="-79"/>
                <a:cs typeface="David" panose="020E0502060401010101" pitchFamily="34" charset="-79"/>
              </a:rPr>
              <a:t>נוגע בתכנים צבאיים (הגנה לאומית)- בזיקה מלאה או חלקית. </a:t>
            </a: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marL="0" indent="0">
              <a:lnSpc>
                <a:spcPct val="150000"/>
              </a:lnSpc>
              <a:buClr>
                <a:schemeClr val="accent1"/>
              </a:buClr>
              <a:buFont typeface="Arial" panose="020B0604020202020204" pitchFamily="34" charset="0"/>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graphicFrame>
        <p:nvGraphicFramePr>
          <p:cNvPr id="7" name="תרשים 6">
            <a:extLst>
              <a:ext uri="{FF2B5EF4-FFF2-40B4-BE49-F238E27FC236}">
                <a16:creationId xmlns:a16="http://schemas.microsoft.com/office/drawing/2014/main" id="{4AA35208-2ABE-459B-AA29-F1DF9F9FE0AB}"/>
              </a:ext>
            </a:extLst>
          </p:cNvPr>
          <p:cNvGraphicFramePr>
            <a:graphicFrameLocks/>
          </p:cNvGraphicFramePr>
          <p:nvPr>
            <p:extLst/>
          </p:nvPr>
        </p:nvGraphicFramePr>
        <p:xfrm>
          <a:off x="0" y="1653415"/>
          <a:ext cx="6957848" cy="51880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36064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מ"ד- עומס בין עונות</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תוכן 2"/>
          <p:cNvSpPr>
            <a:spLocks noGrp="1"/>
          </p:cNvSpPr>
          <p:nvPr>
            <p:ph idx="4294967295"/>
          </p:nvPr>
        </p:nvSpPr>
        <p:spPr>
          <a:xfrm>
            <a:off x="2237210" y="1653414"/>
            <a:ext cx="9667875" cy="2570028"/>
          </a:xfrm>
        </p:spPr>
        <p:txBody>
          <a:bodyPr>
            <a:noAutofit/>
          </a:bodyPr>
          <a:lstStyle/>
          <a:p>
            <a:pPr marL="0" indent="0">
              <a:lnSpc>
                <a:spcPct val="150000"/>
              </a:lnSpc>
              <a:buClr>
                <a:schemeClr val="accent1"/>
              </a:buClr>
              <a:buNone/>
            </a:pPr>
            <a:r>
              <a:rPr lang="he-IL" sz="1800" b="1" dirty="0">
                <a:solidFill>
                  <a:schemeClr val="accent1">
                    <a:lumMod val="75000"/>
                  </a:schemeClr>
                </a:solidFill>
                <a:latin typeface="David" panose="020E0502060401010101" pitchFamily="34" charset="-79"/>
                <a:cs typeface="David" panose="020E0502060401010101" pitchFamily="34" charset="-79"/>
              </a:rPr>
              <a:t>מסקנות:</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a:t>
            </a: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marL="0" indent="0">
              <a:lnSpc>
                <a:spcPct val="150000"/>
              </a:lnSpc>
              <a:buClr>
                <a:schemeClr val="accent1"/>
              </a:buClr>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graphicFrame>
        <p:nvGraphicFramePr>
          <p:cNvPr id="6" name="תרשים 5">
            <a:extLst>
              <a:ext uri="{FF2B5EF4-FFF2-40B4-BE49-F238E27FC236}">
                <a16:creationId xmlns:a16="http://schemas.microsoft.com/office/drawing/2014/main" id="{81153FDF-1905-4F0F-96E0-F46C635A67CB}"/>
              </a:ext>
            </a:extLst>
          </p:cNvPr>
          <p:cNvGraphicFramePr>
            <a:graphicFrameLocks/>
          </p:cNvGraphicFramePr>
          <p:nvPr/>
        </p:nvGraphicFramePr>
        <p:xfrm>
          <a:off x="-1" y="2417379"/>
          <a:ext cx="6600497" cy="4424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תרשים 7">
            <a:extLst>
              <a:ext uri="{FF2B5EF4-FFF2-40B4-BE49-F238E27FC236}">
                <a16:creationId xmlns:a16="http://schemas.microsoft.com/office/drawing/2014/main" id="{EC74EECD-E485-40C1-8B18-35F754EC7B53}"/>
              </a:ext>
            </a:extLst>
          </p:cNvPr>
          <p:cNvGraphicFramePr>
            <a:graphicFrameLocks/>
          </p:cNvGraphicFramePr>
          <p:nvPr>
            <p:extLst/>
          </p:nvPr>
        </p:nvGraphicFramePr>
        <p:xfrm>
          <a:off x="-819526" y="2037310"/>
          <a:ext cx="7890673" cy="51842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87620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מ"ד- שיטות הלימוד</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תרשים 5">
            <a:extLst>
              <a:ext uri="{FF2B5EF4-FFF2-40B4-BE49-F238E27FC236}">
                <a16:creationId xmlns:a16="http://schemas.microsoft.com/office/drawing/2014/main" id="{81153FDF-1905-4F0F-96E0-F46C635A67CB}"/>
              </a:ext>
            </a:extLst>
          </p:cNvPr>
          <p:cNvGraphicFramePr>
            <a:graphicFrameLocks/>
          </p:cNvGraphicFramePr>
          <p:nvPr/>
        </p:nvGraphicFramePr>
        <p:xfrm>
          <a:off x="-1" y="2417379"/>
          <a:ext cx="6600497" cy="4424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תרשים 7">
            <a:extLst>
              <a:ext uri="{FF2B5EF4-FFF2-40B4-BE49-F238E27FC236}">
                <a16:creationId xmlns:a16="http://schemas.microsoft.com/office/drawing/2014/main" id="{EC74EECD-E485-40C1-8B18-35F754EC7B53}"/>
              </a:ext>
            </a:extLst>
          </p:cNvPr>
          <p:cNvGraphicFramePr>
            <a:graphicFrameLocks/>
          </p:cNvGraphicFramePr>
          <p:nvPr/>
        </p:nvGraphicFramePr>
        <p:xfrm>
          <a:off x="2594" y="1684944"/>
          <a:ext cx="7890673" cy="5184223"/>
        </p:xfrm>
        <a:graphic>
          <a:graphicData uri="http://schemas.openxmlformats.org/drawingml/2006/chart">
            <c:chart xmlns:c="http://schemas.openxmlformats.org/drawingml/2006/chart" xmlns:r="http://schemas.openxmlformats.org/officeDocument/2006/relationships" r:id="rId3"/>
          </a:graphicData>
        </a:graphic>
      </p:graphicFrame>
      <p:sp>
        <p:nvSpPr>
          <p:cNvPr id="9" name="מציין מיקום תוכן 2"/>
          <p:cNvSpPr txBox="1">
            <a:spLocks/>
          </p:cNvSpPr>
          <p:nvPr/>
        </p:nvSpPr>
        <p:spPr>
          <a:xfrm>
            <a:off x="6833419" y="1653414"/>
            <a:ext cx="5071666" cy="2570028"/>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Font typeface="Arial" panose="020B0604020202020204" pitchFamily="34" charset="0"/>
              <a:buNone/>
            </a:pPr>
            <a:r>
              <a:rPr lang="he-IL" sz="1800" b="1" dirty="0">
                <a:solidFill>
                  <a:schemeClr val="accent1">
                    <a:lumMod val="75000"/>
                  </a:schemeClr>
                </a:solidFill>
                <a:latin typeface="David" panose="020E0502060401010101" pitchFamily="34" charset="-79"/>
                <a:cs typeface="David" panose="020E0502060401010101" pitchFamily="34" charset="-79"/>
              </a:rPr>
              <a:t>מסקנות:</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למידה כקורס </a:t>
            </a:r>
            <a:r>
              <a:rPr lang="he-IL" sz="1800" dirty="0">
                <a:solidFill>
                  <a:schemeClr val="accent1">
                    <a:lumMod val="75000"/>
                  </a:schemeClr>
                </a:solidFill>
                <a:latin typeface="David" panose="020E0502060401010101" pitchFamily="34" charset="-79"/>
                <a:cs typeface="David" panose="020E0502060401010101" pitchFamily="34" charset="-79"/>
              </a:rPr>
              <a:t>(מליאה</a:t>
            </a:r>
            <a:r>
              <a:rPr lang="en-US" sz="1800" dirty="0">
                <a:solidFill>
                  <a:schemeClr val="accent1">
                    <a:lumMod val="75000"/>
                  </a:schemeClr>
                </a:solidFill>
                <a:latin typeface="David" panose="020E0502060401010101" pitchFamily="34" charset="-79"/>
                <a:cs typeface="David" panose="020E0502060401010101" pitchFamily="34" charset="-79"/>
              </a:rPr>
              <a:t>/</a:t>
            </a:r>
            <a:r>
              <a:rPr lang="he-IL" sz="1800" dirty="0">
                <a:solidFill>
                  <a:schemeClr val="accent1">
                    <a:lumMod val="75000"/>
                  </a:schemeClr>
                </a:solidFill>
                <a:latin typeface="David" panose="020E0502060401010101" pitchFamily="34" charset="-79"/>
                <a:cs typeface="David" panose="020E0502060401010101" pitchFamily="34" charset="-79"/>
              </a:rPr>
              <a:t>סיור) הינה 65% מכלל הלמידה</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למידה </a:t>
            </a:r>
            <a:r>
              <a:rPr lang="he-IL" sz="1800" u="sng" dirty="0">
                <a:solidFill>
                  <a:schemeClr val="accent1">
                    <a:lumMod val="75000"/>
                  </a:schemeClr>
                </a:solidFill>
                <a:latin typeface="David" panose="020E0502060401010101" pitchFamily="34" charset="-79"/>
                <a:cs typeface="David" panose="020E0502060401010101" pitchFamily="34" charset="-79"/>
              </a:rPr>
              <a:t>בקבוצה</a:t>
            </a:r>
            <a:r>
              <a:rPr lang="he-IL" sz="1800" dirty="0">
                <a:solidFill>
                  <a:schemeClr val="accent1">
                    <a:lumMod val="75000"/>
                  </a:schemeClr>
                </a:solidFill>
                <a:latin typeface="David" panose="020E0502060401010101" pitchFamily="34" charset="-79"/>
                <a:cs typeface="David" panose="020E0502060401010101" pitchFamily="34" charset="-79"/>
              </a:rPr>
              <a:t> (סדנא, סימולציה וכו') </a:t>
            </a:r>
            <a:r>
              <a:rPr lang="he-IL" sz="1800" b="1" dirty="0">
                <a:solidFill>
                  <a:schemeClr val="accent1">
                    <a:lumMod val="75000"/>
                  </a:schemeClr>
                </a:solidFill>
                <a:latin typeface="David" panose="020E0502060401010101" pitchFamily="34" charset="-79"/>
                <a:cs typeface="David" panose="020E0502060401010101" pitchFamily="34" charset="-79"/>
              </a:rPr>
              <a:t>כפולה בהיקף המשכים</a:t>
            </a:r>
            <a:r>
              <a:rPr lang="he-IL" sz="1800" dirty="0">
                <a:solidFill>
                  <a:schemeClr val="accent1">
                    <a:lumMod val="75000"/>
                  </a:schemeClr>
                </a:solidFill>
                <a:latin typeface="David" panose="020E0502060401010101" pitchFamily="34" charset="-79"/>
                <a:cs typeface="David" panose="020E0502060401010101" pitchFamily="34" charset="-79"/>
              </a:rPr>
              <a:t> מלימוד </a:t>
            </a:r>
            <a:r>
              <a:rPr lang="he-IL" sz="1800" u="sng" dirty="0">
                <a:solidFill>
                  <a:schemeClr val="accent1">
                    <a:lumMod val="75000"/>
                  </a:schemeClr>
                </a:solidFill>
                <a:latin typeface="David" panose="020E0502060401010101" pitchFamily="34" charset="-79"/>
                <a:cs typeface="David" panose="020E0502060401010101" pitchFamily="34" charset="-79"/>
              </a:rPr>
              <a:t>בצוותים</a:t>
            </a:r>
            <a:r>
              <a:rPr lang="he-IL" sz="1800" dirty="0">
                <a:solidFill>
                  <a:schemeClr val="accent1">
                    <a:lumMod val="75000"/>
                  </a:schemeClr>
                </a:solidFill>
                <a:latin typeface="David" panose="020E0502060401010101" pitchFamily="34" charset="-79"/>
                <a:cs typeface="David" panose="020E0502060401010101" pitchFamily="34" charset="-79"/>
              </a:rPr>
              <a:t> האורגניים. יחד הם מהווים כ- 20% משיטות הלימוד</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למידה עצמית </a:t>
            </a:r>
            <a:r>
              <a:rPr lang="he-IL" sz="1800" dirty="0">
                <a:solidFill>
                  <a:schemeClr val="accent1">
                    <a:lumMod val="75000"/>
                  </a:schemeClr>
                </a:solidFill>
                <a:latin typeface="David" panose="020E0502060401010101" pitchFamily="34" charset="-79"/>
                <a:cs typeface="David" panose="020E0502060401010101" pitchFamily="34" charset="-79"/>
              </a:rPr>
              <a:t>מהווה 20% מנתח שיטות הלימוד</a:t>
            </a: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marL="0" indent="0">
              <a:lnSpc>
                <a:spcPct val="150000"/>
              </a:lnSpc>
              <a:buClr>
                <a:schemeClr val="accent1"/>
              </a:buClr>
              <a:buFont typeface="Arial" panose="020B0604020202020204" pitchFamily="34" charset="0"/>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graphicFrame>
        <p:nvGraphicFramePr>
          <p:cNvPr id="10" name="תרשים 9">
            <a:extLst>
              <a:ext uri="{FF2B5EF4-FFF2-40B4-BE49-F238E27FC236}">
                <a16:creationId xmlns:a16="http://schemas.microsoft.com/office/drawing/2014/main" id="{DAB023E6-CA6C-4E08-91B6-7CAA828DA773}"/>
              </a:ext>
            </a:extLst>
          </p:cNvPr>
          <p:cNvGraphicFramePr>
            <a:graphicFrameLocks/>
          </p:cNvGraphicFramePr>
          <p:nvPr>
            <p:extLst/>
          </p:nvPr>
        </p:nvGraphicFramePr>
        <p:xfrm>
          <a:off x="-1" y="1653414"/>
          <a:ext cx="7031422" cy="51096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0193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מתכונת הלימוד במב"ל</a:t>
            </a:r>
          </a:p>
        </p:txBody>
      </p:sp>
      <p:sp>
        <p:nvSpPr>
          <p:cNvPr id="3" name="מלבן מעוגל 84"/>
          <p:cNvSpPr/>
          <p:nvPr/>
        </p:nvSpPr>
        <p:spPr>
          <a:xfrm>
            <a:off x="9084424" y="2110274"/>
            <a:ext cx="828000" cy="3168352"/>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endParaRPr lang="he-IL"/>
          </a:p>
        </p:txBody>
      </p:sp>
      <p:sp>
        <p:nvSpPr>
          <p:cNvPr id="4" name="מלבן מעוגל 73"/>
          <p:cNvSpPr/>
          <p:nvPr/>
        </p:nvSpPr>
        <p:spPr>
          <a:xfrm>
            <a:off x="5496529" y="2110274"/>
            <a:ext cx="825120" cy="3168352"/>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endParaRPr lang="he-IL"/>
          </a:p>
        </p:txBody>
      </p:sp>
      <p:sp>
        <p:nvSpPr>
          <p:cNvPr id="5" name="מלבן מעוגל 1"/>
          <p:cNvSpPr/>
          <p:nvPr/>
        </p:nvSpPr>
        <p:spPr>
          <a:xfrm>
            <a:off x="2171776" y="2110274"/>
            <a:ext cx="1728000" cy="3168352"/>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endParaRPr lang="he-IL"/>
          </a:p>
        </p:txBody>
      </p:sp>
      <p:sp>
        <p:nvSpPr>
          <p:cNvPr id="6" name="אליפסה 5"/>
          <p:cNvSpPr/>
          <p:nvPr/>
        </p:nvSpPr>
        <p:spPr>
          <a:xfrm>
            <a:off x="3580866" y="356008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א</a:t>
            </a:r>
          </a:p>
        </p:txBody>
      </p:sp>
      <p:sp>
        <p:nvSpPr>
          <p:cNvPr id="7" name="אליפסה 6"/>
          <p:cNvSpPr/>
          <p:nvPr/>
        </p:nvSpPr>
        <p:spPr>
          <a:xfrm>
            <a:off x="3580866" y="393812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ב</a:t>
            </a:r>
          </a:p>
        </p:txBody>
      </p:sp>
      <p:sp>
        <p:nvSpPr>
          <p:cNvPr id="8" name="אליפסה 7"/>
          <p:cNvSpPr/>
          <p:nvPr/>
        </p:nvSpPr>
        <p:spPr>
          <a:xfrm>
            <a:off x="3580866" y="431616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ג</a:t>
            </a:r>
          </a:p>
        </p:txBody>
      </p:sp>
      <p:sp>
        <p:nvSpPr>
          <p:cNvPr id="9" name="אליפסה 8"/>
          <p:cNvSpPr/>
          <p:nvPr/>
        </p:nvSpPr>
        <p:spPr>
          <a:xfrm>
            <a:off x="3580866" y="469421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ד</a:t>
            </a:r>
          </a:p>
        </p:txBody>
      </p:sp>
      <p:sp>
        <p:nvSpPr>
          <p:cNvPr id="10" name="אליפסה 9"/>
          <p:cNvSpPr/>
          <p:nvPr/>
        </p:nvSpPr>
        <p:spPr>
          <a:xfrm>
            <a:off x="3148818" y="356006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א</a:t>
            </a:r>
          </a:p>
        </p:txBody>
      </p:sp>
      <p:sp>
        <p:nvSpPr>
          <p:cNvPr id="11" name="אליפסה 10"/>
          <p:cNvSpPr/>
          <p:nvPr/>
        </p:nvSpPr>
        <p:spPr>
          <a:xfrm>
            <a:off x="3148818" y="393810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ב</a:t>
            </a:r>
          </a:p>
        </p:txBody>
      </p:sp>
      <p:sp>
        <p:nvSpPr>
          <p:cNvPr id="12" name="אליפסה 11"/>
          <p:cNvSpPr/>
          <p:nvPr/>
        </p:nvSpPr>
        <p:spPr>
          <a:xfrm>
            <a:off x="3148818" y="431614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ג</a:t>
            </a:r>
          </a:p>
        </p:txBody>
      </p:sp>
      <p:sp>
        <p:nvSpPr>
          <p:cNvPr id="13" name="אליפסה 12"/>
          <p:cNvSpPr/>
          <p:nvPr/>
        </p:nvSpPr>
        <p:spPr>
          <a:xfrm>
            <a:off x="3148818" y="469418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ד</a:t>
            </a:r>
          </a:p>
        </p:txBody>
      </p:sp>
      <p:sp>
        <p:nvSpPr>
          <p:cNvPr id="14" name="אליפסה 13"/>
          <p:cNvSpPr/>
          <p:nvPr/>
        </p:nvSpPr>
        <p:spPr>
          <a:xfrm>
            <a:off x="2716794" y="356008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א</a:t>
            </a:r>
          </a:p>
        </p:txBody>
      </p:sp>
      <p:sp>
        <p:nvSpPr>
          <p:cNvPr id="15" name="אליפסה 14"/>
          <p:cNvSpPr/>
          <p:nvPr/>
        </p:nvSpPr>
        <p:spPr>
          <a:xfrm>
            <a:off x="2716794" y="393812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ב</a:t>
            </a:r>
          </a:p>
        </p:txBody>
      </p:sp>
      <p:sp>
        <p:nvSpPr>
          <p:cNvPr id="16" name="אליפסה 15"/>
          <p:cNvSpPr/>
          <p:nvPr/>
        </p:nvSpPr>
        <p:spPr>
          <a:xfrm>
            <a:off x="2716794" y="431616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ג</a:t>
            </a:r>
          </a:p>
        </p:txBody>
      </p:sp>
      <p:sp>
        <p:nvSpPr>
          <p:cNvPr id="17" name="אליפסה 16"/>
          <p:cNvSpPr/>
          <p:nvPr/>
        </p:nvSpPr>
        <p:spPr>
          <a:xfrm>
            <a:off x="2716794" y="469421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ד</a:t>
            </a:r>
          </a:p>
        </p:txBody>
      </p:sp>
      <p:sp>
        <p:nvSpPr>
          <p:cNvPr id="18" name="אליפסה 17"/>
          <p:cNvSpPr/>
          <p:nvPr/>
        </p:nvSpPr>
        <p:spPr>
          <a:xfrm>
            <a:off x="2284746" y="356006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א</a:t>
            </a:r>
          </a:p>
        </p:txBody>
      </p:sp>
      <p:sp>
        <p:nvSpPr>
          <p:cNvPr id="19" name="אליפסה 18"/>
          <p:cNvSpPr/>
          <p:nvPr/>
        </p:nvSpPr>
        <p:spPr>
          <a:xfrm>
            <a:off x="2284746" y="393810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ב</a:t>
            </a:r>
          </a:p>
        </p:txBody>
      </p:sp>
      <p:sp>
        <p:nvSpPr>
          <p:cNvPr id="20" name="אליפסה 19"/>
          <p:cNvSpPr/>
          <p:nvPr/>
        </p:nvSpPr>
        <p:spPr>
          <a:xfrm>
            <a:off x="2284746" y="431614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ג</a:t>
            </a:r>
          </a:p>
        </p:txBody>
      </p:sp>
      <p:sp>
        <p:nvSpPr>
          <p:cNvPr id="21" name="אליפסה 20"/>
          <p:cNvSpPr/>
          <p:nvPr/>
        </p:nvSpPr>
        <p:spPr>
          <a:xfrm>
            <a:off x="2284746" y="469418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ד</a:t>
            </a:r>
          </a:p>
        </p:txBody>
      </p:sp>
      <p:sp>
        <p:nvSpPr>
          <p:cNvPr id="22" name="TextBox 21"/>
          <p:cNvSpPr txBox="1"/>
          <p:nvPr/>
        </p:nvSpPr>
        <p:spPr>
          <a:xfrm>
            <a:off x="3512752" y="3236026"/>
            <a:ext cx="351000" cy="323165"/>
          </a:xfrm>
          <a:prstGeom prst="rect">
            <a:avLst/>
          </a:prstGeom>
          <a:noFill/>
        </p:spPr>
        <p:txBody>
          <a:bodyPr wrap="square" lIns="0" tIns="0" rIns="0" bIns="0" rtlCol="1">
            <a:spAutoFit/>
          </a:bodyPr>
          <a:lstStyle/>
          <a:p>
            <a:pPr algn="ctr" fontAlgn="base">
              <a:spcBef>
                <a:spcPct val="0"/>
              </a:spcBef>
              <a:spcAft>
                <a:spcPct val="0"/>
              </a:spcAft>
            </a:pPr>
            <a:r>
              <a:rPr lang="he-IL" sz="1050" b="1" dirty="0">
                <a:solidFill>
                  <a:prstClr val="black"/>
                </a:solidFill>
                <a:latin typeface="David" panose="020E0502060401010101" pitchFamily="34" charset="-79"/>
                <a:cs typeface="David" panose="020E0502060401010101" pitchFamily="34" charset="-79"/>
              </a:rPr>
              <a:t>צוות</a:t>
            </a:r>
            <a:br>
              <a:rPr lang="en-US" sz="1050" b="1" dirty="0">
                <a:solidFill>
                  <a:prstClr val="black"/>
                </a:solidFill>
                <a:latin typeface="David" panose="020E0502060401010101" pitchFamily="34" charset="-79"/>
                <a:cs typeface="David" panose="020E0502060401010101" pitchFamily="34" charset="-79"/>
              </a:rPr>
            </a:br>
            <a:r>
              <a:rPr lang="he-IL" sz="1050" b="1" dirty="0">
                <a:solidFill>
                  <a:prstClr val="black"/>
                </a:solidFill>
                <a:latin typeface="David" panose="020E0502060401010101" pitchFamily="34" charset="-79"/>
                <a:cs typeface="David" panose="020E0502060401010101" pitchFamily="34" charset="-79"/>
              </a:rPr>
              <a:t> 1</a:t>
            </a:r>
          </a:p>
        </p:txBody>
      </p:sp>
      <p:sp>
        <p:nvSpPr>
          <p:cNvPr id="23" name="TextBox 22"/>
          <p:cNvSpPr txBox="1"/>
          <p:nvPr/>
        </p:nvSpPr>
        <p:spPr>
          <a:xfrm>
            <a:off x="3086861" y="3236026"/>
            <a:ext cx="351000" cy="323165"/>
          </a:xfrm>
          <a:prstGeom prst="rect">
            <a:avLst/>
          </a:prstGeom>
          <a:noFill/>
        </p:spPr>
        <p:txBody>
          <a:bodyPr wrap="square" lIns="0" tIns="0" rIns="0" bIns="0" rtlCol="1">
            <a:spAutoFit/>
          </a:bodyPr>
          <a:lstStyle/>
          <a:p>
            <a:pPr algn="ctr" fontAlgn="base">
              <a:spcBef>
                <a:spcPct val="0"/>
              </a:spcBef>
              <a:spcAft>
                <a:spcPct val="0"/>
              </a:spcAft>
            </a:pPr>
            <a:r>
              <a:rPr lang="he-IL" sz="1050" b="1" dirty="0">
                <a:solidFill>
                  <a:prstClr val="black"/>
                </a:solidFill>
                <a:latin typeface="David" panose="020E0502060401010101" pitchFamily="34" charset="-79"/>
                <a:cs typeface="David" panose="020E0502060401010101" pitchFamily="34" charset="-79"/>
              </a:rPr>
              <a:t>צוות</a:t>
            </a:r>
            <a:br>
              <a:rPr lang="en-US" sz="1050" b="1" dirty="0">
                <a:solidFill>
                  <a:prstClr val="black"/>
                </a:solidFill>
                <a:latin typeface="David" panose="020E0502060401010101" pitchFamily="34" charset="-79"/>
                <a:cs typeface="David" panose="020E0502060401010101" pitchFamily="34" charset="-79"/>
              </a:rPr>
            </a:br>
            <a:r>
              <a:rPr lang="he-IL" sz="1050" b="1" dirty="0">
                <a:solidFill>
                  <a:prstClr val="black"/>
                </a:solidFill>
                <a:latin typeface="David" panose="020E0502060401010101" pitchFamily="34" charset="-79"/>
                <a:cs typeface="David" panose="020E0502060401010101" pitchFamily="34" charset="-79"/>
              </a:rPr>
              <a:t> 2</a:t>
            </a:r>
          </a:p>
        </p:txBody>
      </p:sp>
      <p:sp>
        <p:nvSpPr>
          <p:cNvPr id="24" name="TextBox 23"/>
          <p:cNvSpPr txBox="1"/>
          <p:nvPr/>
        </p:nvSpPr>
        <p:spPr>
          <a:xfrm>
            <a:off x="2656630" y="3236026"/>
            <a:ext cx="351000" cy="323165"/>
          </a:xfrm>
          <a:prstGeom prst="rect">
            <a:avLst/>
          </a:prstGeom>
          <a:noFill/>
        </p:spPr>
        <p:txBody>
          <a:bodyPr wrap="square" lIns="0" tIns="0" rIns="0" bIns="0" rtlCol="1">
            <a:spAutoFit/>
          </a:bodyPr>
          <a:lstStyle/>
          <a:p>
            <a:pPr algn="ctr" fontAlgn="base">
              <a:spcBef>
                <a:spcPct val="0"/>
              </a:spcBef>
              <a:spcAft>
                <a:spcPct val="0"/>
              </a:spcAft>
            </a:pPr>
            <a:r>
              <a:rPr lang="he-IL" sz="1050" b="1" dirty="0">
                <a:solidFill>
                  <a:prstClr val="black"/>
                </a:solidFill>
                <a:latin typeface="David" panose="020E0502060401010101" pitchFamily="34" charset="-79"/>
                <a:cs typeface="David" panose="020E0502060401010101" pitchFamily="34" charset="-79"/>
              </a:rPr>
              <a:t>צוות</a:t>
            </a:r>
            <a:br>
              <a:rPr lang="en-US" sz="1050" b="1" dirty="0">
                <a:solidFill>
                  <a:prstClr val="black"/>
                </a:solidFill>
                <a:latin typeface="David" panose="020E0502060401010101" pitchFamily="34" charset="-79"/>
                <a:cs typeface="David" panose="020E0502060401010101" pitchFamily="34" charset="-79"/>
              </a:rPr>
            </a:br>
            <a:r>
              <a:rPr lang="he-IL" sz="1050" b="1" dirty="0">
                <a:solidFill>
                  <a:prstClr val="black"/>
                </a:solidFill>
                <a:latin typeface="David" panose="020E0502060401010101" pitchFamily="34" charset="-79"/>
                <a:cs typeface="David" panose="020E0502060401010101" pitchFamily="34" charset="-79"/>
              </a:rPr>
              <a:t> 3</a:t>
            </a:r>
          </a:p>
        </p:txBody>
      </p:sp>
      <p:sp>
        <p:nvSpPr>
          <p:cNvPr id="25" name="TextBox 24"/>
          <p:cNvSpPr txBox="1"/>
          <p:nvPr/>
        </p:nvSpPr>
        <p:spPr>
          <a:xfrm>
            <a:off x="2222765" y="3236026"/>
            <a:ext cx="351000" cy="323165"/>
          </a:xfrm>
          <a:prstGeom prst="rect">
            <a:avLst/>
          </a:prstGeom>
          <a:noFill/>
        </p:spPr>
        <p:txBody>
          <a:bodyPr wrap="square" lIns="0" tIns="0" rIns="0" bIns="0" rtlCol="1">
            <a:spAutoFit/>
          </a:bodyPr>
          <a:lstStyle/>
          <a:p>
            <a:pPr algn="ctr" fontAlgn="base">
              <a:spcBef>
                <a:spcPct val="0"/>
              </a:spcBef>
              <a:spcAft>
                <a:spcPct val="0"/>
              </a:spcAft>
            </a:pPr>
            <a:r>
              <a:rPr lang="he-IL" sz="1050" b="1" dirty="0">
                <a:solidFill>
                  <a:prstClr val="black"/>
                </a:solidFill>
                <a:latin typeface="David" panose="020E0502060401010101" pitchFamily="34" charset="-79"/>
                <a:cs typeface="David" panose="020E0502060401010101" pitchFamily="34" charset="-79"/>
              </a:rPr>
              <a:t>צוות</a:t>
            </a:r>
            <a:br>
              <a:rPr lang="en-US" sz="1050" b="1" dirty="0">
                <a:solidFill>
                  <a:prstClr val="black"/>
                </a:solidFill>
                <a:latin typeface="David" panose="020E0502060401010101" pitchFamily="34" charset="-79"/>
                <a:cs typeface="David" panose="020E0502060401010101" pitchFamily="34" charset="-79"/>
              </a:rPr>
            </a:br>
            <a:r>
              <a:rPr lang="he-IL" sz="1050" b="1" dirty="0">
                <a:solidFill>
                  <a:prstClr val="black"/>
                </a:solidFill>
                <a:latin typeface="David" panose="020E0502060401010101" pitchFamily="34" charset="-79"/>
                <a:cs typeface="David" panose="020E0502060401010101" pitchFamily="34" charset="-79"/>
              </a:rPr>
              <a:t>4</a:t>
            </a:r>
          </a:p>
        </p:txBody>
      </p:sp>
      <p:sp>
        <p:nvSpPr>
          <p:cNvPr id="26" name="TextBox 25"/>
          <p:cNvSpPr txBox="1"/>
          <p:nvPr/>
        </p:nvSpPr>
        <p:spPr>
          <a:xfrm>
            <a:off x="2646840" y="2307048"/>
            <a:ext cx="818065" cy="438582"/>
          </a:xfrm>
          <a:prstGeom prst="rect">
            <a:avLst/>
          </a:prstGeom>
          <a:noFill/>
        </p:spPr>
        <p:txBody>
          <a:bodyPr wrap="square" lIns="0" tIns="0" rIns="0" bIns="0" rtlCol="1">
            <a:spAutoFit/>
          </a:bodyPr>
          <a:lstStyle/>
          <a:p>
            <a:pPr algn="ctr" fontAlgn="base">
              <a:spcBef>
                <a:spcPct val="0"/>
              </a:spcBef>
              <a:spcAft>
                <a:spcPct val="0"/>
              </a:spcAft>
            </a:pPr>
            <a:r>
              <a:rPr lang="he-IL" b="1" dirty="0">
                <a:solidFill>
                  <a:prstClr val="black"/>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קורס </a:t>
            </a:r>
            <a:br>
              <a:rPr lang="en-US" b="1" dirty="0">
                <a:solidFill>
                  <a:prstClr val="black"/>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1050" dirty="0">
                <a:solidFill>
                  <a:prstClr val="black"/>
                </a:solidFill>
                <a:latin typeface="David" panose="020E0502060401010101" pitchFamily="34" charset="-79"/>
                <a:cs typeface="David" panose="020E0502060401010101" pitchFamily="34" charset="-79"/>
              </a:rPr>
              <a:t>(מליאה</a:t>
            </a:r>
            <a:r>
              <a:rPr lang="en-US" sz="1050" dirty="0">
                <a:solidFill>
                  <a:prstClr val="black"/>
                </a:solidFill>
                <a:latin typeface="David" panose="020E0502060401010101" pitchFamily="34" charset="-79"/>
                <a:cs typeface="David" panose="020E0502060401010101" pitchFamily="34" charset="-79"/>
              </a:rPr>
              <a:t>/</a:t>
            </a:r>
            <a:r>
              <a:rPr lang="he-IL" sz="1050" dirty="0">
                <a:solidFill>
                  <a:prstClr val="black"/>
                </a:solidFill>
                <a:latin typeface="David" panose="020E0502060401010101" pitchFamily="34" charset="-79"/>
                <a:cs typeface="David" panose="020E0502060401010101" pitchFamily="34" charset="-79"/>
              </a:rPr>
              <a:t>סיור)</a:t>
            </a:r>
            <a:endParaRPr lang="he-IL" sz="825" dirty="0">
              <a:solidFill>
                <a:prstClr val="black"/>
              </a:solidFill>
              <a:latin typeface="David" panose="020E0502060401010101" pitchFamily="34" charset="-79"/>
              <a:cs typeface="David" panose="020E0502060401010101" pitchFamily="34" charset="-79"/>
            </a:endParaRPr>
          </a:p>
        </p:txBody>
      </p:sp>
      <p:sp>
        <p:nvSpPr>
          <p:cNvPr id="27" name="TextBox 26"/>
          <p:cNvSpPr txBox="1"/>
          <p:nvPr/>
        </p:nvSpPr>
        <p:spPr>
          <a:xfrm>
            <a:off x="6720322" y="2307048"/>
            <a:ext cx="833912" cy="446276"/>
          </a:xfrm>
          <a:prstGeom prst="rect">
            <a:avLst/>
          </a:prstGeom>
          <a:noFill/>
        </p:spPr>
        <p:txBody>
          <a:bodyPr wrap="square" lIns="0" tIns="0" rIns="0" bIns="0" rtlCol="1">
            <a:spAutoFit/>
          </a:bodyPr>
          <a:lstStyle/>
          <a:p>
            <a:pPr algn="ctr" fontAlgn="base">
              <a:spcBef>
                <a:spcPct val="0"/>
              </a:spcBef>
              <a:spcAft>
                <a:spcPct val="0"/>
              </a:spcAft>
            </a:pPr>
            <a:r>
              <a:rPr lang="he-IL" b="1" dirty="0">
                <a:solidFill>
                  <a:prstClr val="black"/>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קבוצה </a:t>
            </a:r>
            <a:br>
              <a:rPr lang="en-US" b="1" dirty="0">
                <a:solidFill>
                  <a:prstClr val="black"/>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1100" dirty="0">
                <a:solidFill>
                  <a:prstClr val="black"/>
                </a:solidFill>
                <a:latin typeface="David" panose="020E0502060401010101" pitchFamily="34" charset="-79"/>
                <a:cs typeface="David" panose="020E0502060401010101" pitchFamily="34" charset="-79"/>
              </a:rPr>
              <a:t>(ע"פ עניין)</a:t>
            </a:r>
          </a:p>
        </p:txBody>
      </p:sp>
      <p:sp>
        <p:nvSpPr>
          <p:cNvPr id="28" name="אליפסה 27"/>
          <p:cNvSpPr/>
          <p:nvPr/>
        </p:nvSpPr>
        <p:spPr>
          <a:xfrm>
            <a:off x="7536184" y="356006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א</a:t>
            </a:r>
          </a:p>
        </p:txBody>
      </p:sp>
      <p:sp>
        <p:nvSpPr>
          <p:cNvPr id="29" name="אליפסה 28"/>
          <p:cNvSpPr/>
          <p:nvPr/>
        </p:nvSpPr>
        <p:spPr>
          <a:xfrm>
            <a:off x="7266154" y="393807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ב</a:t>
            </a:r>
          </a:p>
        </p:txBody>
      </p:sp>
      <p:sp>
        <p:nvSpPr>
          <p:cNvPr id="30" name="אליפסה 29"/>
          <p:cNvSpPr/>
          <p:nvPr/>
        </p:nvSpPr>
        <p:spPr>
          <a:xfrm>
            <a:off x="6942118" y="431614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ג</a:t>
            </a:r>
          </a:p>
        </p:txBody>
      </p:sp>
      <p:sp>
        <p:nvSpPr>
          <p:cNvPr id="31" name="אליפסה 30"/>
          <p:cNvSpPr/>
          <p:nvPr/>
        </p:nvSpPr>
        <p:spPr>
          <a:xfrm>
            <a:off x="6618130" y="469416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ד</a:t>
            </a:r>
          </a:p>
        </p:txBody>
      </p:sp>
      <p:sp>
        <p:nvSpPr>
          <p:cNvPr id="32" name="TextBox 31"/>
          <p:cNvSpPr txBox="1"/>
          <p:nvPr/>
        </p:nvSpPr>
        <p:spPr>
          <a:xfrm>
            <a:off x="8136108" y="2307048"/>
            <a:ext cx="770529" cy="446276"/>
          </a:xfrm>
          <a:prstGeom prst="rect">
            <a:avLst/>
          </a:prstGeom>
          <a:noFill/>
        </p:spPr>
        <p:txBody>
          <a:bodyPr wrap="square" lIns="0" tIns="0" rIns="0" bIns="0" rtlCol="1">
            <a:spAutoFit/>
          </a:bodyPr>
          <a:lstStyle/>
          <a:p>
            <a:pPr algn="ctr" fontAlgn="base">
              <a:spcBef>
                <a:spcPct val="0"/>
              </a:spcBef>
              <a:spcAft>
                <a:spcPct val="0"/>
              </a:spcAft>
            </a:pPr>
            <a:r>
              <a:rPr lang="he-IL" b="1" dirty="0">
                <a:solidFill>
                  <a:prstClr val="black"/>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חברותא </a:t>
            </a:r>
            <a:r>
              <a:rPr lang="he-IL" sz="1100" dirty="0">
                <a:solidFill>
                  <a:prstClr val="black"/>
                </a:solidFill>
                <a:latin typeface="David" panose="020E0502060401010101" pitchFamily="34" charset="-79"/>
                <a:cs typeface="David" panose="020E0502060401010101" pitchFamily="34" charset="-79"/>
              </a:rPr>
              <a:t>(קבוצה קטנה)</a:t>
            </a:r>
            <a:endParaRPr lang="he-IL" sz="700" dirty="0">
              <a:solidFill>
                <a:prstClr val="black"/>
              </a:solidFill>
              <a:latin typeface="David" panose="020E0502060401010101" pitchFamily="34" charset="-79"/>
              <a:cs typeface="David" panose="020E0502060401010101" pitchFamily="34" charset="-79"/>
            </a:endParaRPr>
          </a:p>
        </p:txBody>
      </p:sp>
      <p:sp>
        <p:nvSpPr>
          <p:cNvPr id="33" name="אליפסה 32"/>
          <p:cNvSpPr/>
          <p:nvPr/>
        </p:nvSpPr>
        <p:spPr>
          <a:xfrm>
            <a:off x="8577886" y="356008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א</a:t>
            </a:r>
          </a:p>
        </p:txBody>
      </p:sp>
      <p:sp>
        <p:nvSpPr>
          <p:cNvPr id="34" name="אליפסה 33"/>
          <p:cNvSpPr/>
          <p:nvPr/>
        </p:nvSpPr>
        <p:spPr>
          <a:xfrm>
            <a:off x="8307856" y="393812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ב</a:t>
            </a:r>
          </a:p>
        </p:txBody>
      </p:sp>
      <p:sp>
        <p:nvSpPr>
          <p:cNvPr id="35" name="TextBox 34"/>
          <p:cNvSpPr txBox="1"/>
          <p:nvPr/>
        </p:nvSpPr>
        <p:spPr>
          <a:xfrm>
            <a:off x="9192392" y="2307048"/>
            <a:ext cx="648024" cy="446276"/>
          </a:xfrm>
          <a:prstGeom prst="rect">
            <a:avLst/>
          </a:prstGeom>
          <a:noFill/>
        </p:spPr>
        <p:txBody>
          <a:bodyPr wrap="square" lIns="0" tIns="0" rIns="0" bIns="0" rtlCol="1">
            <a:spAutoFit/>
          </a:bodyPr>
          <a:lstStyle/>
          <a:p>
            <a:pPr algn="ctr" fontAlgn="base">
              <a:spcBef>
                <a:spcPct val="0"/>
              </a:spcBef>
              <a:spcAft>
                <a:spcPct val="0"/>
              </a:spcAft>
            </a:pPr>
            <a:r>
              <a:rPr lang="he-IL" b="1" dirty="0">
                <a:solidFill>
                  <a:prstClr val="black"/>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יחידני </a:t>
            </a:r>
            <a:r>
              <a:rPr lang="he-IL" sz="1100" dirty="0">
                <a:solidFill>
                  <a:prstClr val="black"/>
                </a:solidFill>
                <a:latin typeface="David" panose="020E0502060401010101" pitchFamily="34" charset="-79"/>
                <a:cs typeface="David" panose="020E0502060401010101" pitchFamily="34" charset="-79"/>
              </a:rPr>
              <a:t>(גם מקוון)</a:t>
            </a:r>
          </a:p>
        </p:txBody>
      </p:sp>
      <p:sp>
        <p:nvSpPr>
          <p:cNvPr id="36" name="אליפסה 35"/>
          <p:cNvSpPr/>
          <p:nvPr/>
        </p:nvSpPr>
        <p:spPr>
          <a:xfrm>
            <a:off x="9408392" y="356006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א</a:t>
            </a:r>
          </a:p>
        </p:txBody>
      </p:sp>
      <p:sp>
        <p:nvSpPr>
          <p:cNvPr id="37" name="TextBox 36"/>
          <p:cNvSpPr txBox="1"/>
          <p:nvPr/>
        </p:nvSpPr>
        <p:spPr>
          <a:xfrm>
            <a:off x="5588780" y="2307048"/>
            <a:ext cx="651237" cy="446276"/>
          </a:xfrm>
          <a:prstGeom prst="rect">
            <a:avLst/>
          </a:prstGeom>
          <a:noFill/>
        </p:spPr>
        <p:txBody>
          <a:bodyPr wrap="square" lIns="0" tIns="0" rIns="0" bIns="0" rtlCol="1">
            <a:spAutoFit/>
          </a:bodyPr>
          <a:lstStyle/>
          <a:p>
            <a:pPr algn="ctr" fontAlgn="base">
              <a:spcBef>
                <a:spcPct val="0"/>
              </a:spcBef>
              <a:spcAft>
                <a:spcPct val="0"/>
              </a:spcAft>
            </a:pPr>
            <a:r>
              <a:rPr lang="he-IL" b="1" dirty="0">
                <a:solidFill>
                  <a:prstClr val="black"/>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צוות </a:t>
            </a:r>
            <a:r>
              <a:rPr lang="he-IL" sz="1100" dirty="0">
                <a:solidFill>
                  <a:prstClr val="black"/>
                </a:solidFill>
                <a:latin typeface="David" panose="020E0502060401010101" pitchFamily="34" charset="-79"/>
                <a:cs typeface="David" panose="020E0502060401010101" pitchFamily="34" charset="-79"/>
              </a:rPr>
              <a:t>(אורגני)</a:t>
            </a:r>
          </a:p>
        </p:txBody>
      </p:sp>
      <p:sp>
        <p:nvSpPr>
          <p:cNvPr id="38" name="אליפסה 37"/>
          <p:cNvSpPr/>
          <p:nvPr/>
        </p:nvSpPr>
        <p:spPr>
          <a:xfrm>
            <a:off x="5804235" y="356008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א</a:t>
            </a:r>
          </a:p>
        </p:txBody>
      </p:sp>
      <p:sp>
        <p:nvSpPr>
          <p:cNvPr id="39" name="אליפסה 38"/>
          <p:cNvSpPr/>
          <p:nvPr/>
        </p:nvSpPr>
        <p:spPr>
          <a:xfrm>
            <a:off x="5804235" y="393812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ב</a:t>
            </a:r>
          </a:p>
        </p:txBody>
      </p:sp>
      <p:sp>
        <p:nvSpPr>
          <p:cNvPr id="40" name="אליפסה 39"/>
          <p:cNvSpPr/>
          <p:nvPr/>
        </p:nvSpPr>
        <p:spPr>
          <a:xfrm>
            <a:off x="5804235" y="431616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ג</a:t>
            </a:r>
          </a:p>
        </p:txBody>
      </p:sp>
      <p:sp>
        <p:nvSpPr>
          <p:cNvPr id="41" name="אליפסה 40"/>
          <p:cNvSpPr/>
          <p:nvPr/>
        </p:nvSpPr>
        <p:spPr>
          <a:xfrm>
            <a:off x="5804235" y="469421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ד</a:t>
            </a:r>
          </a:p>
        </p:txBody>
      </p:sp>
      <p:sp>
        <p:nvSpPr>
          <p:cNvPr id="42" name="TextBox 41"/>
          <p:cNvSpPr txBox="1"/>
          <p:nvPr/>
        </p:nvSpPr>
        <p:spPr>
          <a:xfrm>
            <a:off x="5736121" y="3236026"/>
            <a:ext cx="351000" cy="323165"/>
          </a:xfrm>
          <a:prstGeom prst="rect">
            <a:avLst/>
          </a:prstGeom>
          <a:noFill/>
        </p:spPr>
        <p:txBody>
          <a:bodyPr wrap="square" lIns="0" tIns="0" rIns="0" bIns="0" rtlCol="1">
            <a:spAutoFit/>
          </a:bodyPr>
          <a:lstStyle/>
          <a:p>
            <a:pPr algn="ctr" fontAlgn="base">
              <a:spcBef>
                <a:spcPct val="0"/>
              </a:spcBef>
              <a:spcAft>
                <a:spcPct val="0"/>
              </a:spcAft>
            </a:pPr>
            <a:r>
              <a:rPr lang="he-IL" sz="1050" b="1" dirty="0">
                <a:solidFill>
                  <a:prstClr val="black"/>
                </a:solidFill>
                <a:latin typeface="David" panose="020E0502060401010101" pitchFamily="34" charset="-79"/>
                <a:cs typeface="David" panose="020E0502060401010101" pitchFamily="34" charset="-79"/>
              </a:rPr>
              <a:t>צוות</a:t>
            </a:r>
            <a:br>
              <a:rPr lang="en-US" sz="1050" b="1" dirty="0">
                <a:solidFill>
                  <a:prstClr val="black"/>
                </a:solidFill>
                <a:latin typeface="David" panose="020E0502060401010101" pitchFamily="34" charset="-79"/>
                <a:cs typeface="David" panose="020E0502060401010101" pitchFamily="34" charset="-79"/>
              </a:rPr>
            </a:br>
            <a:r>
              <a:rPr lang="he-IL" sz="1050" b="1" dirty="0">
                <a:solidFill>
                  <a:prstClr val="black"/>
                </a:solidFill>
                <a:latin typeface="David" panose="020E0502060401010101" pitchFamily="34" charset="-79"/>
                <a:cs typeface="David" panose="020E0502060401010101" pitchFamily="34" charset="-79"/>
              </a:rPr>
              <a:t> 1</a:t>
            </a:r>
          </a:p>
        </p:txBody>
      </p:sp>
      <p:sp>
        <p:nvSpPr>
          <p:cNvPr id="43" name="TextBox 42"/>
          <p:cNvSpPr txBox="1"/>
          <p:nvPr/>
        </p:nvSpPr>
        <p:spPr>
          <a:xfrm>
            <a:off x="4367808" y="2307049"/>
            <a:ext cx="810138" cy="276999"/>
          </a:xfrm>
          <a:prstGeom prst="rect">
            <a:avLst/>
          </a:prstGeom>
          <a:noFill/>
        </p:spPr>
        <p:txBody>
          <a:bodyPr wrap="square" lIns="0" tIns="0" rIns="0" bIns="0" rtlCol="1">
            <a:spAutoFit/>
          </a:bodyPr>
          <a:lstStyle/>
          <a:p>
            <a:pPr algn="ctr" fontAlgn="base">
              <a:spcBef>
                <a:spcPct val="0"/>
              </a:spcBef>
              <a:spcAft>
                <a:spcPct val="0"/>
              </a:spcAft>
            </a:pPr>
            <a:r>
              <a:rPr lang="he-IL" b="1" dirty="0">
                <a:solidFill>
                  <a:prstClr val="black"/>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דו- צוותי</a:t>
            </a:r>
          </a:p>
        </p:txBody>
      </p:sp>
      <p:sp>
        <p:nvSpPr>
          <p:cNvPr id="44" name="אליפסה 43"/>
          <p:cNvSpPr/>
          <p:nvPr/>
        </p:nvSpPr>
        <p:spPr>
          <a:xfrm>
            <a:off x="4877010" y="356846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א</a:t>
            </a:r>
          </a:p>
        </p:txBody>
      </p:sp>
      <p:sp>
        <p:nvSpPr>
          <p:cNvPr id="45" name="אליפסה 44"/>
          <p:cNvSpPr/>
          <p:nvPr/>
        </p:nvSpPr>
        <p:spPr>
          <a:xfrm>
            <a:off x="4877010" y="394650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ב</a:t>
            </a:r>
          </a:p>
        </p:txBody>
      </p:sp>
      <p:sp>
        <p:nvSpPr>
          <p:cNvPr id="46" name="אליפסה 45"/>
          <p:cNvSpPr/>
          <p:nvPr/>
        </p:nvSpPr>
        <p:spPr>
          <a:xfrm>
            <a:off x="4877010" y="4324544"/>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ג</a:t>
            </a:r>
          </a:p>
        </p:txBody>
      </p:sp>
      <p:sp>
        <p:nvSpPr>
          <p:cNvPr id="47" name="אליפסה 46"/>
          <p:cNvSpPr/>
          <p:nvPr/>
        </p:nvSpPr>
        <p:spPr>
          <a:xfrm>
            <a:off x="4877010" y="470258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ד</a:t>
            </a:r>
          </a:p>
        </p:txBody>
      </p:sp>
      <p:sp>
        <p:nvSpPr>
          <p:cNvPr id="48" name="אליפסה 47"/>
          <p:cNvSpPr/>
          <p:nvPr/>
        </p:nvSpPr>
        <p:spPr>
          <a:xfrm>
            <a:off x="4444962" y="3568436"/>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א</a:t>
            </a:r>
          </a:p>
        </p:txBody>
      </p:sp>
      <p:sp>
        <p:nvSpPr>
          <p:cNvPr id="49" name="אליפסה 48"/>
          <p:cNvSpPr/>
          <p:nvPr/>
        </p:nvSpPr>
        <p:spPr>
          <a:xfrm>
            <a:off x="4444962" y="3946478"/>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ב</a:t>
            </a:r>
          </a:p>
        </p:txBody>
      </p:sp>
      <p:sp>
        <p:nvSpPr>
          <p:cNvPr id="50" name="אליפסה 49"/>
          <p:cNvSpPr/>
          <p:nvPr/>
        </p:nvSpPr>
        <p:spPr>
          <a:xfrm>
            <a:off x="4444962" y="4324520"/>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ג</a:t>
            </a:r>
          </a:p>
        </p:txBody>
      </p:sp>
      <p:sp>
        <p:nvSpPr>
          <p:cNvPr id="51" name="אליפסה 50"/>
          <p:cNvSpPr/>
          <p:nvPr/>
        </p:nvSpPr>
        <p:spPr>
          <a:xfrm>
            <a:off x="4444962" y="4702562"/>
            <a:ext cx="216000" cy="2160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base">
              <a:spcBef>
                <a:spcPct val="0"/>
              </a:spcBef>
              <a:spcAft>
                <a:spcPct val="0"/>
              </a:spcAft>
            </a:pPr>
            <a:r>
              <a:rPr lang="he-IL" sz="1200" b="1" dirty="0">
                <a:solidFill>
                  <a:prstClr val="white"/>
                </a:solidFill>
                <a:latin typeface="David" panose="020E0502060401010101" pitchFamily="34" charset="-79"/>
                <a:cs typeface="David" panose="020E0502060401010101" pitchFamily="34" charset="-79"/>
              </a:rPr>
              <a:t>ד</a:t>
            </a:r>
          </a:p>
        </p:txBody>
      </p:sp>
      <p:sp>
        <p:nvSpPr>
          <p:cNvPr id="52" name="TextBox 51"/>
          <p:cNvSpPr txBox="1"/>
          <p:nvPr/>
        </p:nvSpPr>
        <p:spPr>
          <a:xfrm>
            <a:off x="4808896" y="3244402"/>
            <a:ext cx="351000" cy="323165"/>
          </a:xfrm>
          <a:prstGeom prst="rect">
            <a:avLst/>
          </a:prstGeom>
          <a:noFill/>
        </p:spPr>
        <p:txBody>
          <a:bodyPr wrap="square" lIns="0" tIns="0" rIns="0" bIns="0" rtlCol="1">
            <a:spAutoFit/>
          </a:bodyPr>
          <a:lstStyle/>
          <a:p>
            <a:pPr algn="ctr" fontAlgn="base">
              <a:spcBef>
                <a:spcPct val="0"/>
              </a:spcBef>
              <a:spcAft>
                <a:spcPct val="0"/>
              </a:spcAft>
            </a:pPr>
            <a:r>
              <a:rPr lang="he-IL" sz="1050" b="1" dirty="0">
                <a:solidFill>
                  <a:prstClr val="black"/>
                </a:solidFill>
                <a:latin typeface="David" panose="020E0502060401010101" pitchFamily="34" charset="-79"/>
                <a:cs typeface="David" panose="020E0502060401010101" pitchFamily="34" charset="-79"/>
              </a:rPr>
              <a:t>צוות</a:t>
            </a:r>
            <a:br>
              <a:rPr lang="en-US" sz="1050" b="1" dirty="0">
                <a:solidFill>
                  <a:prstClr val="black"/>
                </a:solidFill>
                <a:latin typeface="David" panose="020E0502060401010101" pitchFamily="34" charset="-79"/>
                <a:cs typeface="David" panose="020E0502060401010101" pitchFamily="34" charset="-79"/>
              </a:rPr>
            </a:br>
            <a:r>
              <a:rPr lang="he-IL" sz="1050" b="1" dirty="0">
                <a:solidFill>
                  <a:prstClr val="black"/>
                </a:solidFill>
                <a:latin typeface="David" panose="020E0502060401010101" pitchFamily="34" charset="-79"/>
                <a:cs typeface="David" panose="020E0502060401010101" pitchFamily="34" charset="-79"/>
              </a:rPr>
              <a:t> 1</a:t>
            </a:r>
          </a:p>
        </p:txBody>
      </p:sp>
      <p:sp>
        <p:nvSpPr>
          <p:cNvPr id="53" name="TextBox 52"/>
          <p:cNvSpPr txBox="1"/>
          <p:nvPr/>
        </p:nvSpPr>
        <p:spPr>
          <a:xfrm>
            <a:off x="4383005" y="3244402"/>
            <a:ext cx="351000" cy="323165"/>
          </a:xfrm>
          <a:prstGeom prst="rect">
            <a:avLst/>
          </a:prstGeom>
          <a:noFill/>
        </p:spPr>
        <p:txBody>
          <a:bodyPr wrap="square" lIns="0" tIns="0" rIns="0" bIns="0" rtlCol="1">
            <a:spAutoFit/>
          </a:bodyPr>
          <a:lstStyle/>
          <a:p>
            <a:pPr algn="ctr" fontAlgn="base">
              <a:spcBef>
                <a:spcPct val="0"/>
              </a:spcBef>
              <a:spcAft>
                <a:spcPct val="0"/>
              </a:spcAft>
            </a:pPr>
            <a:r>
              <a:rPr lang="he-IL" sz="1050" b="1" dirty="0">
                <a:solidFill>
                  <a:prstClr val="black"/>
                </a:solidFill>
                <a:latin typeface="David" panose="020E0502060401010101" pitchFamily="34" charset="-79"/>
                <a:cs typeface="David" panose="020E0502060401010101" pitchFamily="34" charset="-79"/>
              </a:rPr>
              <a:t>צוות</a:t>
            </a:r>
            <a:br>
              <a:rPr lang="en-US" sz="1050" b="1" dirty="0">
                <a:solidFill>
                  <a:prstClr val="black"/>
                </a:solidFill>
                <a:latin typeface="David" panose="020E0502060401010101" pitchFamily="34" charset="-79"/>
                <a:cs typeface="David" panose="020E0502060401010101" pitchFamily="34" charset="-79"/>
              </a:rPr>
            </a:br>
            <a:r>
              <a:rPr lang="he-IL" sz="1050" b="1" dirty="0">
                <a:solidFill>
                  <a:prstClr val="black"/>
                </a:solidFill>
                <a:latin typeface="David" panose="020E0502060401010101" pitchFamily="34" charset="-79"/>
                <a:cs typeface="David" panose="020E0502060401010101" pitchFamily="34" charset="-79"/>
              </a:rPr>
              <a:t> 2</a:t>
            </a:r>
          </a:p>
        </p:txBody>
      </p:sp>
    </p:spTree>
    <p:extLst>
      <p:ext uri="{BB962C8B-B14F-4D97-AF65-F5344CB8AC3E}">
        <p14:creationId xmlns:p14="http://schemas.microsoft.com/office/powerpoint/2010/main" val="29979133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מ"ד- חלוקת הובלה בסגל</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תרשים 5">
            <a:extLst>
              <a:ext uri="{FF2B5EF4-FFF2-40B4-BE49-F238E27FC236}">
                <a16:creationId xmlns:a16="http://schemas.microsoft.com/office/drawing/2014/main" id="{81153FDF-1905-4F0F-96E0-F46C635A67CB}"/>
              </a:ext>
            </a:extLst>
          </p:cNvPr>
          <p:cNvGraphicFramePr>
            <a:graphicFrameLocks/>
          </p:cNvGraphicFramePr>
          <p:nvPr/>
        </p:nvGraphicFramePr>
        <p:xfrm>
          <a:off x="-1" y="2417379"/>
          <a:ext cx="6600497" cy="4424087"/>
        </p:xfrm>
        <a:graphic>
          <a:graphicData uri="http://schemas.openxmlformats.org/drawingml/2006/chart">
            <c:chart xmlns:c="http://schemas.openxmlformats.org/drawingml/2006/chart" xmlns:r="http://schemas.openxmlformats.org/officeDocument/2006/relationships" r:id="rId2"/>
          </a:graphicData>
        </a:graphic>
      </p:graphicFrame>
      <p:sp>
        <p:nvSpPr>
          <p:cNvPr id="9" name="מציין מיקום תוכן 2"/>
          <p:cNvSpPr txBox="1">
            <a:spLocks/>
          </p:cNvSpPr>
          <p:nvPr/>
        </p:nvSpPr>
        <p:spPr>
          <a:xfrm>
            <a:off x="7240992" y="1653414"/>
            <a:ext cx="4664093" cy="3375786"/>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Font typeface="Arial" panose="020B0604020202020204" pitchFamily="34" charset="0"/>
              <a:buNone/>
            </a:pPr>
            <a:r>
              <a:rPr lang="he-IL" sz="1800" b="1" dirty="0">
                <a:solidFill>
                  <a:schemeClr val="accent1">
                    <a:lumMod val="75000"/>
                  </a:schemeClr>
                </a:solidFill>
                <a:latin typeface="David" panose="020E0502060401010101" pitchFamily="34" charset="-79"/>
                <a:cs typeface="David" panose="020E0502060401010101" pitchFamily="34" charset="-79"/>
              </a:rPr>
              <a:t>מסקנות:</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4 המדריכים מובילים </a:t>
            </a:r>
            <a:r>
              <a:rPr lang="he-IL" sz="1800" b="1" dirty="0">
                <a:solidFill>
                  <a:schemeClr val="accent1">
                    <a:lumMod val="75000"/>
                  </a:schemeClr>
                </a:solidFill>
                <a:latin typeface="David" panose="020E0502060401010101" pitchFamily="34" charset="-79"/>
                <a:cs typeface="David" panose="020E0502060401010101" pitchFamily="34" charset="-79"/>
              </a:rPr>
              <a:t>כ- 70%</a:t>
            </a:r>
            <a:r>
              <a:rPr lang="he-IL" sz="1800" dirty="0">
                <a:solidFill>
                  <a:schemeClr val="accent1">
                    <a:lumMod val="75000"/>
                  </a:schemeClr>
                </a:solidFill>
                <a:latin typeface="David" panose="020E0502060401010101" pitchFamily="34" charset="-79"/>
                <a:cs typeface="David" panose="020E0502060401010101" pitchFamily="34" charset="-79"/>
              </a:rPr>
              <a:t> מתכולת תכני המב"ל </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כל מדריך מוביל </a:t>
            </a:r>
            <a:r>
              <a:rPr lang="he-IL" sz="1800" b="1" dirty="0">
                <a:solidFill>
                  <a:schemeClr val="accent1">
                    <a:lumMod val="75000"/>
                  </a:schemeClr>
                </a:solidFill>
                <a:latin typeface="David" panose="020E0502060401010101" pitchFamily="34" charset="-79"/>
                <a:cs typeface="David" panose="020E0502060401010101" pitchFamily="34" charset="-79"/>
              </a:rPr>
              <a:t>בממוצע 30 ימים </a:t>
            </a:r>
            <a:r>
              <a:rPr lang="he-IL" sz="1800" dirty="0">
                <a:solidFill>
                  <a:schemeClr val="accent1">
                    <a:lumMod val="75000"/>
                  </a:schemeClr>
                </a:solidFill>
                <a:latin typeface="David" panose="020E0502060401010101" pitchFamily="34" charset="-79"/>
                <a:cs typeface="David" panose="020E0502060401010101" pitchFamily="34" charset="-79"/>
              </a:rPr>
              <a:t>במהלך השנה (במצטבר)</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מפקד המב"ל אחראי על </a:t>
            </a:r>
            <a:r>
              <a:rPr lang="he-IL" sz="1800" b="1" dirty="0">
                <a:solidFill>
                  <a:schemeClr val="accent1">
                    <a:lumMod val="75000"/>
                  </a:schemeClr>
                </a:solidFill>
                <a:latin typeface="David" panose="020E0502060401010101" pitchFamily="34" charset="-79"/>
                <a:cs typeface="David" panose="020E0502060401010101" pitchFamily="34" charset="-79"/>
              </a:rPr>
              <a:t>כ- 10% </a:t>
            </a:r>
            <a:r>
              <a:rPr lang="he-IL" sz="1800" dirty="0">
                <a:solidFill>
                  <a:schemeClr val="accent1">
                    <a:lumMod val="75000"/>
                  </a:schemeClr>
                </a:solidFill>
                <a:latin typeface="David" panose="020E0502060401010101" pitchFamily="34" charset="-79"/>
                <a:cs typeface="David" panose="020E0502060401010101" pitchFamily="34" charset="-79"/>
              </a:rPr>
              <a:t>מהתכולה באופן ישיר. </a:t>
            </a:r>
            <a:r>
              <a:rPr lang="he-IL" sz="1800" b="1" dirty="0">
                <a:solidFill>
                  <a:schemeClr val="accent1">
                    <a:lumMod val="75000"/>
                  </a:schemeClr>
                </a:solidFill>
                <a:latin typeface="David" panose="020E0502060401010101" pitchFamily="34" charset="-79"/>
                <a:cs typeface="David" panose="020E0502060401010101" pitchFamily="34" charset="-79"/>
              </a:rPr>
              <a:t>15 ימים במצטבר בהובלתו</a:t>
            </a: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marL="0" indent="0">
              <a:lnSpc>
                <a:spcPct val="150000"/>
              </a:lnSpc>
              <a:buClr>
                <a:schemeClr val="accent1"/>
              </a:buClr>
              <a:buFont typeface="Arial" panose="020B0604020202020204" pitchFamily="34" charset="0"/>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graphicFrame>
        <p:nvGraphicFramePr>
          <p:cNvPr id="10" name="תרשים 9">
            <a:extLst>
              <a:ext uri="{FF2B5EF4-FFF2-40B4-BE49-F238E27FC236}">
                <a16:creationId xmlns:a16="http://schemas.microsoft.com/office/drawing/2014/main" id="{BBE51A94-9ED1-47AD-BDD6-5397815E7ECF}"/>
              </a:ext>
            </a:extLst>
          </p:cNvPr>
          <p:cNvGraphicFramePr>
            <a:graphicFrameLocks/>
          </p:cNvGraphicFramePr>
          <p:nvPr>
            <p:extLst>
              <p:ext uri="{D42A27DB-BD31-4B8C-83A1-F6EECF244321}">
                <p14:modId xmlns:p14="http://schemas.microsoft.com/office/powerpoint/2010/main" val="1845191803"/>
              </p:ext>
            </p:extLst>
          </p:nvPr>
        </p:nvGraphicFramePr>
        <p:xfrm>
          <a:off x="191606" y="1511890"/>
          <a:ext cx="6857779" cy="5169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17472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מ"ד- מיקום הלימודים</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תרשים 5">
            <a:extLst>
              <a:ext uri="{FF2B5EF4-FFF2-40B4-BE49-F238E27FC236}">
                <a16:creationId xmlns:a16="http://schemas.microsoft.com/office/drawing/2014/main" id="{81153FDF-1905-4F0F-96E0-F46C635A67CB}"/>
              </a:ext>
            </a:extLst>
          </p:cNvPr>
          <p:cNvGraphicFramePr>
            <a:graphicFrameLocks/>
          </p:cNvGraphicFramePr>
          <p:nvPr/>
        </p:nvGraphicFramePr>
        <p:xfrm>
          <a:off x="-1" y="2417379"/>
          <a:ext cx="6600497" cy="4424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תרשים 7">
            <a:extLst>
              <a:ext uri="{FF2B5EF4-FFF2-40B4-BE49-F238E27FC236}">
                <a16:creationId xmlns:a16="http://schemas.microsoft.com/office/drawing/2014/main" id="{EC74EECD-E485-40C1-8B18-35F754EC7B53}"/>
              </a:ext>
            </a:extLst>
          </p:cNvPr>
          <p:cNvGraphicFramePr>
            <a:graphicFrameLocks/>
          </p:cNvGraphicFramePr>
          <p:nvPr/>
        </p:nvGraphicFramePr>
        <p:xfrm>
          <a:off x="2594" y="1684944"/>
          <a:ext cx="7890673" cy="5184223"/>
        </p:xfrm>
        <a:graphic>
          <a:graphicData uri="http://schemas.openxmlformats.org/drawingml/2006/chart">
            <c:chart xmlns:c="http://schemas.openxmlformats.org/drawingml/2006/chart" xmlns:r="http://schemas.openxmlformats.org/officeDocument/2006/relationships" r:id="rId3"/>
          </a:graphicData>
        </a:graphic>
      </p:graphicFrame>
      <p:sp>
        <p:nvSpPr>
          <p:cNvPr id="9" name="מציין מיקום תוכן 2"/>
          <p:cNvSpPr txBox="1">
            <a:spLocks/>
          </p:cNvSpPr>
          <p:nvPr/>
        </p:nvSpPr>
        <p:spPr>
          <a:xfrm>
            <a:off x="6223820" y="1653413"/>
            <a:ext cx="5681266" cy="3950973"/>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Font typeface="Arial" panose="020B0604020202020204" pitchFamily="34" charset="0"/>
              <a:buNone/>
            </a:pPr>
            <a:r>
              <a:rPr lang="he-IL" sz="1800" b="1" dirty="0">
                <a:solidFill>
                  <a:schemeClr val="accent1">
                    <a:lumMod val="75000"/>
                  </a:schemeClr>
                </a:solidFill>
                <a:latin typeface="David" panose="020E0502060401010101" pitchFamily="34" charset="-79"/>
                <a:cs typeface="David" panose="020E0502060401010101" pitchFamily="34" charset="-79"/>
              </a:rPr>
              <a:t>מסקנות:</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8 ימי לימוד באוניברסיטת חיפה בלבד!! (4% בלבד)</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32 ימי לימוד בבית (20%)- יום בשבוע במשך השנה כולה!</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20 ימי לימוד נמצאים בחו"ל (10%)</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40 ימי לימוד מסיירים ברחבי הארץ (22%)</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כ- 100 ימים נמצאים במכללות- במליאה</a:t>
            </a:r>
            <a:r>
              <a:rPr lang="en-US" sz="1800" dirty="0">
                <a:solidFill>
                  <a:schemeClr val="accent1">
                    <a:lumMod val="75000"/>
                  </a:schemeClr>
                </a:solidFill>
                <a:latin typeface="David" panose="020E0502060401010101" pitchFamily="34" charset="-79"/>
                <a:cs typeface="David" panose="020E0502060401010101" pitchFamily="34" charset="-79"/>
              </a:rPr>
              <a:t>/</a:t>
            </a:r>
            <a:r>
              <a:rPr lang="he-IL" sz="1800" dirty="0">
                <a:solidFill>
                  <a:schemeClr val="accent1">
                    <a:lumMod val="75000"/>
                  </a:schemeClr>
                </a:solidFill>
                <a:latin typeface="David" panose="020E0502060401010101" pitchFamily="34" charset="-79"/>
                <a:cs typeface="David" panose="020E0502060401010101" pitchFamily="34" charset="-79"/>
              </a:rPr>
              <a:t>כיתה (כ- 45% מהזמן)</a:t>
            </a: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marL="0" indent="0">
              <a:lnSpc>
                <a:spcPct val="150000"/>
              </a:lnSpc>
              <a:buClr>
                <a:schemeClr val="accent1"/>
              </a:buClr>
              <a:buFont typeface="Arial" panose="020B0604020202020204" pitchFamily="34" charset="0"/>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graphicFrame>
        <p:nvGraphicFramePr>
          <p:cNvPr id="7" name="תרשים 6">
            <a:extLst>
              <a:ext uri="{FF2B5EF4-FFF2-40B4-BE49-F238E27FC236}">
                <a16:creationId xmlns:a16="http://schemas.microsoft.com/office/drawing/2014/main" id="{8CB9E358-73F8-4C6A-A251-A0EC69BEB3AB}"/>
              </a:ext>
            </a:extLst>
          </p:cNvPr>
          <p:cNvGraphicFramePr>
            <a:graphicFrameLocks/>
          </p:cNvGraphicFramePr>
          <p:nvPr>
            <p:extLst>
              <p:ext uri="{D42A27DB-BD31-4B8C-83A1-F6EECF244321}">
                <p14:modId xmlns:p14="http://schemas.microsoft.com/office/powerpoint/2010/main" val="3774445006"/>
              </p:ext>
            </p:extLst>
          </p:nvPr>
        </p:nvGraphicFramePr>
        <p:xfrm>
          <a:off x="-289037" y="1845145"/>
          <a:ext cx="7178567" cy="49963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235754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מ"ד- שיבוץ למחזור הבא</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תרשים 5">
            <a:extLst>
              <a:ext uri="{FF2B5EF4-FFF2-40B4-BE49-F238E27FC236}">
                <a16:creationId xmlns:a16="http://schemas.microsoft.com/office/drawing/2014/main" id="{81153FDF-1905-4F0F-96E0-F46C635A67CB}"/>
              </a:ext>
            </a:extLst>
          </p:cNvPr>
          <p:cNvGraphicFramePr>
            <a:graphicFrameLocks/>
          </p:cNvGraphicFramePr>
          <p:nvPr/>
        </p:nvGraphicFramePr>
        <p:xfrm>
          <a:off x="-1" y="2417379"/>
          <a:ext cx="6600497" cy="4424087"/>
        </p:xfrm>
        <a:graphic>
          <a:graphicData uri="http://schemas.openxmlformats.org/drawingml/2006/chart">
            <c:chart xmlns:c="http://schemas.openxmlformats.org/drawingml/2006/chart" xmlns:r="http://schemas.openxmlformats.org/officeDocument/2006/relationships" r:id="rId2"/>
          </a:graphicData>
        </a:graphic>
      </p:graphicFrame>
      <p:sp>
        <p:nvSpPr>
          <p:cNvPr id="9" name="מציין מיקום תוכן 2"/>
          <p:cNvSpPr txBox="1">
            <a:spLocks/>
          </p:cNvSpPr>
          <p:nvPr/>
        </p:nvSpPr>
        <p:spPr>
          <a:xfrm>
            <a:off x="6263148" y="1653414"/>
            <a:ext cx="5641937" cy="2570028"/>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Font typeface="Arial" panose="020B0604020202020204" pitchFamily="34" charset="0"/>
              <a:buNone/>
            </a:pPr>
            <a:r>
              <a:rPr lang="he-IL" sz="1800" b="1" dirty="0">
                <a:solidFill>
                  <a:schemeClr val="accent1">
                    <a:lumMod val="75000"/>
                  </a:schemeClr>
                </a:solidFill>
                <a:latin typeface="David" panose="020E0502060401010101" pitchFamily="34" charset="-79"/>
                <a:cs typeface="David" panose="020E0502060401010101" pitchFamily="34" charset="-79"/>
              </a:rPr>
              <a:t>מסקנות:</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134 משכים (35 ימים המהווים כ- 18%) הינם בדיון לגבי שיבוצם  </a:t>
            </a:r>
            <a:r>
              <a:rPr lang="he-IL" sz="1800" dirty="0" err="1">
                <a:solidFill>
                  <a:schemeClr val="accent1">
                    <a:lumMod val="75000"/>
                  </a:schemeClr>
                </a:solidFill>
                <a:latin typeface="David" panose="020E0502060401010101" pitchFamily="34" charset="-79"/>
                <a:cs typeface="David" panose="020E0502060401010101" pitchFamily="34" charset="-79"/>
              </a:rPr>
              <a:t>במ"ה</a:t>
            </a:r>
            <a:r>
              <a:rPr lang="he-IL" sz="1800" dirty="0">
                <a:solidFill>
                  <a:schemeClr val="accent1">
                    <a:lumMod val="75000"/>
                  </a:schemeClr>
                </a:solidFill>
                <a:latin typeface="David" panose="020E0502060401010101" pitchFamily="34" charset="-79"/>
                <a:cs typeface="David" panose="020E0502060401010101" pitchFamily="34" charset="-79"/>
              </a:rPr>
              <a:t> לאור לקחים עכשוויים מהרצת מחזור מ"ד וחקר הידיעונים שבוצע</a:t>
            </a:r>
          </a:p>
          <a:p>
            <a:pPr>
              <a:lnSpc>
                <a:spcPct val="15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a:p>
            <a:pPr marL="0" indent="0">
              <a:lnSpc>
                <a:spcPct val="150000"/>
              </a:lnSpc>
              <a:buClr>
                <a:schemeClr val="accent1"/>
              </a:buClr>
              <a:buFont typeface="Arial" panose="020B0604020202020204" pitchFamily="34" charset="0"/>
              <a:buNone/>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graphicFrame>
        <p:nvGraphicFramePr>
          <p:cNvPr id="8" name="תרשים 7">
            <a:extLst>
              <a:ext uri="{FF2B5EF4-FFF2-40B4-BE49-F238E27FC236}">
                <a16:creationId xmlns:a16="http://schemas.microsoft.com/office/drawing/2014/main" id="{C64414E5-8A5C-41C8-A274-D943F543F917}"/>
              </a:ext>
            </a:extLst>
          </p:cNvPr>
          <p:cNvGraphicFramePr>
            <a:graphicFrameLocks/>
          </p:cNvGraphicFramePr>
          <p:nvPr>
            <p:extLst/>
          </p:nvPr>
        </p:nvGraphicFramePr>
        <p:xfrm>
          <a:off x="-37205" y="1931962"/>
          <a:ext cx="6624473" cy="49260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38598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4713" y="1615731"/>
            <a:ext cx="10515600" cy="2367688"/>
          </a:xfrm>
        </p:spPr>
        <p:txBody>
          <a:bodyPr>
            <a:noAutofit/>
          </a:bodyPr>
          <a:lstStyle/>
          <a:p>
            <a:pPr algn="ctr">
              <a:lnSpc>
                <a:spcPct val="200000"/>
              </a:lnSpc>
            </a:pP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עיצוב מחזור מ"ה</a:t>
            </a:r>
            <a:b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he-IL" sz="2800"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מודל מארגן -</a:t>
            </a:r>
          </a:p>
        </p:txBody>
      </p:sp>
    </p:spTree>
    <p:extLst>
      <p:ext uri="{BB962C8B-B14F-4D97-AF65-F5344CB8AC3E}">
        <p14:creationId xmlns:p14="http://schemas.microsoft.com/office/powerpoint/2010/main" val="17512223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תמונה 15"/>
          <p:cNvPicPr>
            <a:picLocks noChangeAspect="1"/>
          </p:cNvPicPr>
          <p:nvPr/>
        </p:nvPicPr>
        <p:blipFill>
          <a:blip r:embed="rId2"/>
          <a:stretch>
            <a:fillRect/>
          </a:stretch>
        </p:blipFill>
        <p:spPr>
          <a:xfrm>
            <a:off x="8935523" y="5510345"/>
            <a:ext cx="1600000" cy="900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הגישה לעיצוב מ"ה</a:t>
            </a:r>
          </a:p>
        </p:txBody>
      </p:sp>
      <p:sp>
        <p:nvSpPr>
          <p:cNvPr id="4" name="מלבן: פינות מעוגלות 3"/>
          <p:cNvSpPr/>
          <p:nvPr/>
        </p:nvSpPr>
        <p:spPr>
          <a:xfrm>
            <a:off x="9526782" y="2009570"/>
            <a:ext cx="2052084" cy="1297172"/>
          </a:xfrm>
          <a:prstGeom prst="roundRect">
            <a:avLst/>
          </a:prstGeom>
        </p:spPr>
        <p:style>
          <a:lnRef idx="0">
            <a:schemeClr val="accent1"/>
          </a:lnRef>
          <a:fillRef idx="3">
            <a:schemeClr val="accent1"/>
          </a:fillRef>
          <a:effectRef idx="3">
            <a:schemeClr val="accent1"/>
          </a:effectRef>
          <a:fontRef idx="minor">
            <a:schemeClr val="lt1"/>
          </a:fontRef>
        </p:style>
        <p:txBody>
          <a:bodyPr lIns="36000" tIns="36000" rIns="36000" bIns="36000" rtlCol="1" anchor="ctr"/>
          <a:lstStyle/>
          <a:p>
            <a:pPr algn="ctr"/>
            <a:r>
              <a:rPr lang="he-IL" sz="2400" dirty="0">
                <a:latin typeface="David" panose="020E0502060401010101" pitchFamily="34" charset="-79"/>
                <a:cs typeface="David" panose="020E0502060401010101" pitchFamily="34" charset="-79"/>
              </a:rPr>
              <a:t>החלטה על </a:t>
            </a:r>
            <a:br>
              <a:rPr lang="en-US" sz="2400" dirty="0">
                <a:latin typeface="David" panose="020E0502060401010101" pitchFamily="34" charset="-79"/>
                <a:cs typeface="David" panose="020E0502060401010101" pitchFamily="34" charset="-79"/>
              </a:rPr>
            </a:br>
            <a:r>
              <a:rPr lang="he-IL" sz="2400" dirty="0">
                <a:latin typeface="David" panose="020E0502060401010101" pitchFamily="34" charset="-79"/>
                <a:cs typeface="David" panose="020E0502060401010101" pitchFamily="34" charset="-79"/>
              </a:rPr>
              <a:t>תכני מ"ה</a:t>
            </a:r>
          </a:p>
        </p:txBody>
      </p:sp>
      <p:sp>
        <p:nvSpPr>
          <p:cNvPr id="5" name="מלבן: פינות מעוגלות 4"/>
          <p:cNvSpPr/>
          <p:nvPr/>
        </p:nvSpPr>
        <p:spPr>
          <a:xfrm>
            <a:off x="6547472" y="2009570"/>
            <a:ext cx="2052084" cy="1297172"/>
          </a:xfrm>
          <a:prstGeom prst="roundRect">
            <a:avLst/>
          </a:prstGeom>
        </p:spPr>
        <p:style>
          <a:lnRef idx="0">
            <a:schemeClr val="accent1"/>
          </a:lnRef>
          <a:fillRef idx="3">
            <a:schemeClr val="accent1"/>
          </a:fillRef>
          <a:effectRef idx="3">
            <a:schemeClr val="accent1"/>
          </a:effectRef>
          <a:fontRef idx="minor">
            <a:schemeClr val="lt1"/>
          </a:fontRef>
        </p:style>
        <p:txBody>
          <a:bodyPr lIns="36000" tIns="36000" rIns="36000" bIns="36000" rtlCol="1" anchor="ctr"/>
          <a:lstStyle/>
          <a:p>
            <a:pPr algn="ctr"/>
            <a:r>
              <a:rPr lang="he-IL" sz="2400" dirty="0">
                <a:latin typeface="David" panose="020E0502060401010101" pitchFamily="34" charset="-79"/>
                <a:cs typeface="David" panose="020E0502060401010101" pitchFamily="34" charset="-79"/>
              </a:rPr>
              <a:t>הפנתאון </a:t>
            </a:r>
            <a:br>
              <a:rPr lang="en-US" sz="2400" dirty="0">
                <a:latin typeface="David" panose="020E0502060401010101" pitchFamily="34" charset="-79"/>
                <a:cs typeface="David" panose="020E0502060401010101" pitchFamily="34" charset="-79"/>
              </a:rPr>
            </a:br>
            <a:r>
              <a:rPr lang="he-IL" sz="2400" dirty="0">
                <a:latin typeface="David" panose="020E0502060401010101" pitchFamily="34" charset="-79"/>
                <a:cs typeface="David" panose="020E0502060401010101" pitchFamily="34" charset="-79"/>
              </a:rPr>
              <a:t>כמודל מארגן</a:t>
            </a:r>
          </a:p>
        </p:txBody>
      </p:sp>
      <p:sp>
        <p:nvSpPr>
          <p:cNvPr id="7" name="מלבן: פינות מעוגלות 6"/>
          <p:cNvSpPr/>
          <p:nvPr/>
        </p:nvSpPr>
        <p:spPr>
          <a:xfrm>
            <a:off x="9526782" y="3609779"/>
            <a:ext cx="2052084" cy="675167"/>
          </a:xfrm>
          <a:prstGeom prst="roundRect">
            <a:avLst/>
          </a:prstGeom>
        </p:spPr>
        <p:style>
          <a:lnRef idx="0">
            <a:schemeClr val="accent2"/>
          </a:lnRef>
          <a:fillRef idx="3">
            <a:schemeClr val="accent2"/>
          </a:fillRef>
          <a:effectRef idx="3">
            <a:schemeClr val="accent2"/>
          </a:effectRef>
          <a:fontRef idx="minor">
            <a:schemeClr val="lt1"/>
          </a:fontRef>
        </p:style>
        <p:txBody>
          <a:bodyPr lIns="36000" tIns="36000" rIns="36000" bIns="36000" rtlCol="1" anchor="ctr"/>
          <a:lstStyle/>
          <a:p>
            <a:pPr algn="ctr"/>
            <a:r>
              <a:rPr lang="he-IL" dirty="0">
                <a:latin typeface="David" panose="020E0502060401010101" pitchFamily="34" charset="-79"/>
                <a:cs typeface="David" panose="020E0502060401010101" pitchFamily="34" charset="-79"/>
              </a:rPr>
              <a:t>קביעת תוכן יציב </a:t>
            </a:r>
            <a:br>
              <a:rPr lang="en-US"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(כולל היקף)</a:t>
            </a:r>
          </a:p>
        </p:txBody>
      </p:sp>
      <p:sp>
        <p:nvSpPr>
          <p:cNvPr id="8" name="מלבן: פינות מעוגלות 7"/>
          <p:cNvSpPr/>
          <p:nvPr/>
        </p:nvSpPr>
        <p:spPr>
          <a:xfrm>
            <a:off x="9526782" y="4423165"/>
            <a:ext cx="2052084" cy="675167"/>
          </a:xfrm>
          <a:prstGeom prst="roundRect">
            <a:avLst/>
          </a:prstGeom>
        </p:spPr>
        <p:style>
          <a:lnRef idx="0">
            <a:schemeClr val="accent2"/>
          </a:lnRef>
          <a:fillRef idx="3">
            <a:schemeClr val="accent2"/>
          </a:fillRef>
          <a:effectRef idx="3">
            <a:schemeClr val="accent2"/>
          </a:effectRef>
          <a:fontRef idx="minor">
            <a:schemeClr val="lt1"/>
          </a:fontRef>
        </p:style>
        <p:txBody>
          <a:bodyPr lIns="36000" tIns="36000" rIns="36000" bIns="36000" rtlCol="1" anchor="ctr"/>
          <a:lstStyle/>
          <a:p>
            <a:pPr algn="ctr"/>
            <a:r>
              <a:rPr lang="he-IL" dirty="0">
                <a:latin typeface="David" panose="020E0502060401010101" pitchFamily="34" charset="-79"/>
                <a:cs typeface="David" panose="020E0502060401010101" pitchFamily="34" charset="-79"/>
              </a:rPr>
              <a:t>קביעת תוכן משתנה</a:t>
            </a:r>
            <a:r>
              <a:rPr lang="en-US" dirty="0">
                <a:latin typeface="David" panose="020E0502060401010101" pitchFamily="34" charset="-79"/>
                <a:cs typeface="David" panose="020E0502060401010101" pitchFamily="34" charset="-79"/>
              </a:rPr>
              <a:t>/</a:t>
            </a:r>
            <a:r>
              <a:rPr lang="he-IL" dirty="0">
                <a:latin typeface="David" panose="020E0502060401010101" pitchFamily="34" charset="-79"/>
                <a:cs typeface="David" panose="020E0502060401010101" pitchFamily="34" charset="-79"/>
              </a:rPr>
              <a:t>פריפריאלי</a:t>
            </a:r>
          </a:p>
        </p:txBody>
      </p:sp>
      <p:sp>
        <p:nvSpPr>
          <p:cNvPr id="10" name="מלבן: פינות מעוגלות 9"/>
          <p:cNvSpPr/>
          <p:nvPr/>
        </p:nvSpPr>
        <p:spPr>
          <a:xfrm>
            <a:off x="3568163" y="2009570"/>
            <a:ext cx="2052084" cy="1297172"/>
          </a:xfrm>
          <a:prstGeom prst="roundRect">
            <a:avLst/>
          </a:prstGeom>
        </p:spPr>
        <p:style>
          <a:lnRef idx="0">
            <a:schemeClr val="accent1"/>
          </a:lnRef>
          <a:fillRef idx="3">
            <a:schemeClr val="accent1"/>
          </a:fillRef>
          <a:effectRef idx="3">
            <a:schemeClr val="accent1"/>
          </a:effectRef>
          <a:fontRef idx="minor">
            <a:schemeClr val="lt1"/>
          </a:fontRef>
        </p:style>
        <p:txBody>
          <a:bodyPr lIns="36000" tIns="36000" rIns="36000" bIns="36000" rtlCol="1" anchor="ctr"/>
          <a:lstStyle/>
          <a:p>
            <a:pPr algn="ctr"/>
            <a:r>
              <a:rPr lang="he-IL" sz="2400" dirty="0">
                <a:latin typeface="David" panose="020E0502060401010101" pitchFamily="34" charset="-79"/>
                <a:cs typeface="David" panose="020E0502060401010101" pitchFamily="34" charset="-79"/>
              </a:rPr>
              <a:t>תפיסת הלמידה </a:t>
            </a:r>
            <a:r>
              <a:rPr lang="he-IL" sz="2400" dirty="0" err="1">
                <a:latin typeface="David" panose="020E0502060401010101" pitchFamily="34" charset="-79"/>
                <a:cs typeface="David" panose="020E0502060401010101" pitchFamily="34" charset="-79"/>
              </a:rPr>
              <a:t>במ"ה</a:t>
            </a:r>
            <a:endParaRPr lang="he-IL" sz="2400" dirty="0">
              <a:latin typeface="David" panose="020E0502060401010101" pitchFamily="34" charset="-79"/>
              <a:cs typeface="David" panose="020E0502060401010101" pitchFamily="34" charset="-79"/>
            </a:endParaRPr>
          </a:p>
        </p:txBody>
      </p:sp>
      <p:sp>
        <p:nvSpPr>
          <p:cNvPr id="11" name="מלבן: פינות מעוגלות 10"/>
          <p:cNvSpPr/>
          <p:nvPr/>
        </p:nvSpPr>
        <p:spPr>
          <a:xfrm>
            <a:off x="3568163" y="3591168"/>
            <a:ext cx="2052084" cy="675167"/>
          </a:xfrm>
          <a:prstGeom prst="roundRect">
            <a:avLst/>
          </a:prstGeom>
        </p:spPr>
        <p:style>
          <a:lnRef idx="0">
            <a:schemeClr val="accent2"/>
          </a:lnRef>
          <a:fillRef idx="3">
            <a:schemeClr val="accent2"/>
          </a:fillRef>
          <a:effectRef idx="3">
            <a:schemeClr val="accent2"/>
          </a:effectRef>
          <a:fontRef idx="minor">
            <a:schemeClr val="lt1"/>
          </a:fontRef>
        </p:style>
        <p:txBody>
          <a:bodyPr lIns="36000" tIns="36000" rIns="36000" bIns="36000" rtlCol="1" anchor="ctr"/>
          <a:lstStyle/>
          <a:p>
            <a:pPr algn="ctr"/>
            <a:r>
              <a:rPr lang="he-IL" dirty="0">
                <a:latin typeface="David" panose="020E0502060401010101" pitchFamily="34" charset="-79"/>
                <a:cs typeface="David" panose="020E0502060401010101" pitchFamily="34" charset="-79"/>
              </a:rPr>
              <a:t>מבנה שנתי לגרף- </a:t>
            </a:r>
            <a:br>
              <a:rPr lang="en-US"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מבנה עונות ושבוע</a:t>
            </a:r>
          </a:p>
        </p:txBody>
      </p:sp>
      <p:sp>
        <p:nvSpPr>
          <p:cNvPr id="12" name="מלבן: פינות מעוגלות 11"/>
          <p:cNvSpPr/>
          <p:nvPr/>
        </p:nvSpPr>
        <p:spPr>
          <a:xfrm>
            <a:off x="3568163" y="4423165"/>
            <a:ext cx="2052084" cy="675167"/>
          </a:xfrm>
          <a:prstGeom prst="roundRect">
            <a:avLst/>
          </a:prstGeom>
        </p:spPr>
        <p:style>
          <a:lnRef idx="0">
            <a:schemeClr val="accent2"/>
          </a:lnRef>
          <a:fillRef idx="3">
            <a:schemeClr val="accent2"/>
          </a:fillRef>
          <a:effectRef idx="3">
            <a:schemeClr val="accent2"/>
          </a:effectRef>
          <a:fontRef idx="minor">
            <a:schemeClr val="lt1"/>
          </a:fontRef>
        </p:style>
        <p:txBody>
          <a:bodyPr lIns="36000" tIns="36000" rIns="36000" bIns="36000" rtlCol="1" anchor="ctr"/>
          <a:lstStyle/>
          <a:p>
            <a:pPr algn="ctr"/>
            <a:r>
              <a:rPr lang="he-IL" dirty="0">
                <a:latin typeface="David" panose="020E0502060401010101" pitchFamily="34" charset="-79"/>
                <a:cs typeface="David" panose="020E0502060401010101" pitchFamily="34" charset="-79"/>
              </a:rPr>
              <a:t>גיבוש תמהיל </a:t>
            </a:r>
            <a:br>
              <a:rPr lang="en-US"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שיטות הלימוד</a:t>
            </a:r>
          </a:p>
        </p:txBody>
      </p:sp>
      <p:pic>
        <p:nvPicPr>
          <p:cNvPr id="15" name="תמונה 14"/>
          <p:cNvPicPr>
            <a:picLocks noChangeAspect="1"/>
          </p:cNvPicPr>
          <p:nvPr/>
        </p:nvPicPr>
        <p:blipFill>
          <a:blip r:embed="rId3"/>
          <a:stretch>
            <a:fillRect/>
          </a:stretch>
        </p:blipFill>
        <p:spPr>
          <a:xfrm>
            <a:off x="10357288" y="5404020"/>
            <a:ext cx="1600000" cy="900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7" name="מלבן: פינות מעוגלות 16"/>
          <p:cNvSpPr/>
          <p:nvPr/>
        </p:nvSpPr>
        <p:spPr>
          <a:xfrm>
            <a:off x="588854" y="2009570"/>
            <a:ext cx="2052084" cy="1297172"/>
          </a:xfrm>
          <a:prstGeom prst="roundRect">
            <a:avLst/>
          </a:prstGeom>
        </p:spPr>
        <p:style>
          <a:lnRef idx="0">
            <a:schemeClr val="accent1"/>
          </a:lnRef>
          <a:fillRef idx="3">
            <a:schemeClr val="accent1"/>
          </a:fillRef>
          <a:effectRef idx="3">
            <a:schemeClr val="accent1"/>
          </a:effectRef>
          <a:fontRef idx="minor">
            <a:schemeClr val="lt1"/>
          </a:fontRef>
        </p:style>
        <p:txBody>
          <a:bodyPr lIns="36000" tIns="36000" rIns="36000" bIns="36000" rtlCol="1" anchor="ctr"/>
          <a:lstStyle/>
          <a:p>
            <a:pPr algn="ctr"/>
            <a:r>
              <a:rPr lang="he-IL" sz="2400" dirty="0">
                <a:latin typeface="David" panose="020E0502060401010101" pitchFamily="34" charset="-79"/>
                <a:cs typeface="David" panose="020E0502060401010101" pitchFamily="34" charset="-79"/>
              </a:rPr>
              <a:t>ייצוב </a:t>
            </a:r>
            <a:br>
              <a:rPr lang="en-US" sz="2400" dirty="0">
                <a:latin typeface="David" panose="020E0502060401010101" pitchFamily="34" charset="-79"/>
                <a:cs typeface="David" panose="020E0502060401010101" pitchFamily="34" charset="-79"/>
              </a:rPr>
            </a:br>
            <a:r>
              <a:rPr lang="he-IL" sz="2400" dirty="0">
                <a:latin typeface="David" panose="020E0502060401010101" pitchFamily="34" charset="-79"/>
                <a:cs typeface="David" panose="020E0502060401010101" pitchFamily="34" charset="-79"/>
              </a:rPr>
              <a:t>מחזור מ"ה</a:t>
            </a:r>
          </a:p>
        </p:txBody>
      </p:sp>
      <p:sp>
        <p:nvSpPr>
          <p:cNvPr id="18" name="מלבן: פינות מעוגלות 17"/>
          <p:cNvSpPr/>
          <p:nvPr/>
        </p:nvSpPr>
        <p:spPr>
          <a:xfrm>
            <a:off x="588854" y="3591168"/>
            <a:ext cx="2052084" cy="675167"/>
          </a:xfrm>
          <a:prstGeom prst="roundRect">
            <a:avLst/>
          </a:prstGeom>
        </p:spPr>
        <p:style>
          <a:lnRef idx="0">
            <a:schemeClr val="accent2"/>
          </a:lnRef>
          <a:fillRef idx="3">
            <a:schemeClr val="accent2"/>
          </a:fillRef>
          <a:effectRef idx="3">
            <a:schemeClr val="accent2"/>
          </a:effectRef>
          <a:fontRef idx="minor">
            <a:schemeClr val="lt1"/>
          </a:fontRef>
        </p:style>
        <p:txBody>
          <a:bodyPr lIns="36000" tIns="36000" rIns="36000" bIns="36000" rtlCol="1" anchor="ctr"/>
          <a:lstStyle/>
          <a:p>
            <a:pPr algn="ctr"/>
            <a:r>
              <a:rPr lang="he-IL" dirty="0">
                <a:latin typeface="David" panose="020E0502060401010101" pitchFamily="34" charset="-79"/>
                <a:cs typeface="David" panose="020E0502060401010101" pitchFamily="34" charset="-79"/>
              </a:rPr>
              <a:t>פיתוח התכנים </a:t>
            </a:r>
            <a:br>
              <a:rPr lang="en-US"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(מול </a:t>
            </a:r>
            <a:r>
              <a:rPr lang="he-IL" dirty="0" err="1">
                <a:latin typeface="David" panose="020E0502060401010101" pitchFamily="34" charset="-79"/>
                <a:cs typeface="David" panose="020E0502060401010101" pitchFamily="34" charset="-79"/>
              </a:rPr>
              <a:t>אונ</a:t>
            </a:r>
            <a:r>
              <a:rPr lang="he-IL" dirty="0">
                <a:latin typeface="David" panose="020E0502060401010101" pitchFamily="34" charset="-79"/>
                <a:cs typeface="David" panose="020E0502060401010101" pitchFamily="34" charset="-79"/>
              </a:rPr>
              <a:t>', מרצים ועוד)</a:t>
            </a:r>
          </a:p>
        </p:txBody>
      </p:sp>
      <p:sp>
        <p:nvSpPr>
          <p:cNvPr id="19" name="מלבן: פינות מעוגלות 18"/>
          <p:cNvSpPr/>
          <p:nvPr/>
        </p:nvSpPr>
        <p:spPr>
          <a:xfrm>
            <a:off x="588854" y="4423165"/>
            <a:ext cx="2052084" cy="675167"/>
          </a:xfrm>
          <a:prstGeom prst="roundRect">
            <a:avLst/>
          </a:prstGeom>
        </p:spPr>
        <p:style>
          <a:lnRef idx="0">
            <a:schemeClr val="accent2"/>
          </a:lnRef>
          <a:fillRef idx="3">
            <a:schemeClr val="accent2"/>
          </a:fillRef>
          <a:effectRef idx="3">
            <a:schemeClr val="accent2"/>
          </a:effectRef>
          <a:fontRef idx="minor">
            <a:schemeClr val="lt1"/>
          </a:fontRef>
        </p:style>
        <p:txBody>
          <a:bodyPr lIns="36000" tIns="36000" rIns="36000" bIns="36000" rtlCol="1" anchor="ctr"/>
          <a:lstStyle/>
          <a:p>
            <a:pPr algn="ctr"/>
            <a:r>
              <a:rPr lang="he-IL" dirty="0">
                <a:latin typeface="David" panose="020E0502060401010101" pitchFamily="34" charset="-79"/>
                <a:cs typeface="David" panose="020E0502060401010101" pitchFamily="34" charset="-79"/>
              </a:rPr>
              <a:t>סימולציית גרף, קיבוע עוגנים והקפאת תצורה</a:t>
            </a:r>
          </a:p>
        </p:txBody>
      </p:sp>
      <p:sp>
        <p:nvSpPr>
          <p:cNvPr id="20" name="מלבן: פינות מעוגלות 19"/>
          <p:cNvSpPr/>
          <p:nvPr/>
        </p:nvSpPr>
        <p:spPr>
          <a:xfrm>
            <a:off x="588854" y="5255162"/>
            <a:ext cx="2052084" cy="675167"/>
          </a:xfrm>
          <a:prstGeom prst="roundRect">
            <a:avLst/>
          </a:prstGeom>
        </p:spPr>
        <p:style>
          <a:lnRef idx="0">
            <a:schemeClr val="accent2"/>
          </a:lnRef>
          <a:fillRef idx="3">
            <a:schemeClr val="accent2"/>
          </a:fillRef>
          <a:effectRef idx="3">
            <a:schemeClr val="accent2"/>
          </a:effectRef>
          <a:fontRef idx="minor">
            <a:schemeClr val="lt1"/>
          </a:fontRef>
        </p:style>
        <p:txBody>
          <a:bodyPr lIns="36000" tIns="36000" rIns="36000" bIns="36000" rtlCol="1" anchor="ctr"/>
          <a:lstStyle/>
          <a:p>
            <a:pPr algn="ctr"/>
            <a:r>
              <a:rPr lang="he-IL" dirty="0">
                <a:latin typeface="David" panose="020E0502060401010101" pitchFamily="34" charset="-79"/>
                <a:cs typeface="David" panose="020E0502060401010101" pitchFamily="34" charset="-79"/>
              </a:rPr>
              <a:t>גיבוש תוכנית</a:t>
            </a:r>
            <a:br>
              <a:rPr lang="en-US"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הכנת הסגל</a:t>
            </a:r>
          </a:p>
        </p:txBody>
      </p:sp>
      <p:sp>
        <p:nvSpPr>
          <p:cNvPr id="21" name="מלבן: פינות מעוגלות 20"/>
          <p:cNvSpPr/>
          <p:nvPr/>
        </p:nvSpPr>
        <p:spPr>
          <a:xfrm>
            <a:off x="6563827" y="5263150"/>
            <a:ext cx="2052084" cy="675167"/>
          </a:xfrm>
          <a:prstGeom prst="roundRect">
            <a:avLst/>
          </a:prstGeom>
        </p:spPr>
        <p:style>
          <a:lnRef idx="0">
            <a:schemeClr val="accent2"/>
          </a:lnRef>
          <a:fillRef idx="3">
            <a:schemeClr val="accent2"/>
          </a:fillRef>
          <a:effectRef idx="3">
            <a:schemeClr val="accent2"/>
          </a:effectRef>
          <a:fontRef idx="minor">
            <a:schemeClr val="lt1"/>
          </a:fontRef>
        </p:style>
        <p:txBody>
          <a:bodyPr lIns="36000" tIns="36000" rIns="36000" bIns="36000" rtlCol="1" anchor="ctr"/>
          <a:lstStyle/>
          <a:p>
            <a:pPr algn="ctr"/>
            <a:r>
              <a:rPr lang="he-IL" dirty="0">
                <a:latin typeface="David" panose="020E0502060401010101" pitchFamily="34" charset="-79"/>
                <a:cs typeface="David" panose="020E0502060401010101" pitchFamily="34" charset="-79"/>
              </a:rPr>
              <a:t>חלוקת תפקידים למדריכים</a:t>
            </a:r>
          </a:p>
        </p:txBody>
      </p:sp>
      <p:sp>
        <p:nvSpPr>
          <p:cNvPr id="22" name="חץ: שמאלה 21"/>
          <p:cNvSpPr/>
          <p:nvPr/>
        </p:nvSpPr>
        <p:spPr>
          <a:xfrm>
            <a:off x="8797355" y="2477402"/>
            <a:ext cx="531628" cy="361507"/>
          </a:xfrm>
          <a:prstGeom prst="leftArrow">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4" name="חץ: שמאלה 23"/>
          <p:cNvSpPr/>
          <p:nvPr/>
        </p:nvSpPr>
        <p:spPr>
          <a:xfrm>
            <a:off x="2838736" y="2477402"/>
            <a:ext cx="531628" cy="361507"/>
          </a:xfrm>
          <a:prstGeom prst="leftArrow">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5" name="מלבן: פינות מעוגלות 24"/>
          <p:cNvSpPr/>
          <p:nvPr/>
        </p:nvSpPr>
        <p:spPr>
          <a:xfrm>
            <a:off x="588854" y="6072761"/>
            <a:ext cx="2052084" cy="675167"/>
          </a:xfrm>
          <a:prstGeom prst="roundRect">
            <a:avLst/>
          </a:prstGeom>
          <a:solidFill>
            <a:schemeClr val="accent3">
              <a:lumMod val="60000"/>
              <a:lumOff val="40000"/>
            </a:schemeClr>
          </a:solidFill>
        </p:spPr>
        <p:style>
          <a:lnRef idx="0">
            <a:schemeClr val="accent2"/>
          </a:lnRef>
          <a:fillRef idx="3">
            <a:schemeClr val="accent2"/>
          </a:fillRef>
          <a:effectRef idx="3">
            <a:schemeClr val="accent2"/>
          </a:effectRef>
          <a:fontRef idx="minor">
            <a:schemeClr val="lt1"/>
          </a:fontRef>
        </p:style>
        <p:txBody>
          <a:bodyPr lIns="36000" tIns="36000" rIns="36000" bIns="36000" rtlCol="1" anchor="ctr"/>
          <a:lstStyle/>
          <a:p>
            <a:pPr algn="ctr"/>
            <a:r>
              <a:rPr lang="he-IL" dirty="0">
                <a:latin typeface="David" panose="020E0502060401010101" pitchFamily="34" charset="-79"/>
                <a:cs typeface="David" panose="020E0502060401010101" pitchFamily="34" charset="-79"/>
              </a:rPr>
              <a:t>מכרז אקדמיה אחוד</a:t>
            </a:r>
          </a:p>
        </p:txBody>
      </p:sp>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42855" y="1511890"/>
            <a:ext cx="833133" cy="87984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pic>
        <p:nvPicPr>
          <p:cNvPr id="30" name="גרפיקה 29" descr="פגיעה במטרה"/>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39523" y="1555812"/>
            <a:ext cx="792000" cy="792000"/>
          </a:xfrm>
          <a:prstGeom prst="rect">
            <a:avLst/>
          </a:prstGeom>
        </p:spPr>
      </p:pic>
      <p:sp>
        <p:nvSpPr>
          <p:cNvPr id="27" name="מלבן: פינות מעוגלות 26"/>
          <p:cNvSpPr/>
          <p:nvPr/>
        </p:nvSpPr>
        <p:spPr>
          <a:xfrm>
            <a:off x="6563827" y="6020025"/>
            <a:ext cx="2052084" cy="675167"/>
          </a:xfrm>
          <a:prstGeom prst="roundRect">
            <a:avLst/>
          </a:prstGeom>
        </p:spPr>
        <p:style>
          <a:lnRef idx="0">
            <a:schemeClr val="accent2"/>
          </a:lnRef>
          <a:fillRef idx="3">
            <a:schemeClr val="accent2"/>
          </a:fillRef>
          <a:effectRef idx="3">
            <a:schemeClr val="accent2"/>
          </a:effectRef>
          <a:fontRef idx="minor">
            <a:schemeClr val="lt1"/>
          </a:fontRef>
        </p:style>
        <p:txBody>
          <a:bodyPr lIns="36000" tIns="36000" rIns="36000" bIns="36000" rtlCol="1" anchor="ctr"/>
          <a:lstStyle/>
          <a:p>
            <a:pPr algn="ctr"/>
            <a:r>
              <a:rPr lang="he-IL" dirty="0">
                <a:latin typeface="David" panose="020E0502060401010101" pitchFamily="34" charset="-79"/>
                <a:cs typeface="David" panose="020E0502060401010101" pitchFamily="34" charset="-79"/>
              </a:rPr>
              <a:t>קביעה ותאום </a:t>
            </a:r>
            <a:br>
              <a:rPr lang="en-US"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מרצים</a:t>
            </a:r>
          </a:p>
        </p:txBody>
      </p:sp>
      <p:pic>
        <p:nvPicPr>
          <p:cNvPr id="6" name="תמונה 5"/>
          <p:cNvPicPr>
            <a:picLocks noChangeAspect="1"/>
          </p:cNvPicPr>
          <p:nvPr/>
        </p:nvPicPr>
        <p:blipFill>
          <a:blip r:embed="rId7"/>
          <a:stretch>
            <a:fillRect/>
          </a:stretch>
        </p:blipFill>
        <p:spPr>
          <a:xfrm>
            <a:off x="6420386" y="3641721"/>
            <a:ext cx="2304000" cy="1296000"/>
          </a:xfrm>
          <a:prstGeom prst="rect">
            <a:avLst/>
          </a:prstGeom>
          <a:ln>
            <a:noFill/>
          </a:ln>
          <a:effectLst>
            <a:outerShdw blurRad="292100" dist="139700" dir="2700000" algn="tl" rotWithShape="0">
              <a:srgbClr val="333333">
                <a:alpha val="65000"/>
              </a:srgbClr>
            </a:outerShdw>
          </a:effectLst>
        </p:spPr>
      </p:pic>
      <p:sp>
        <p:nvSpPr>
          <p:cNvPr id="9" name="חץ: שמאלה-ימינה 8"/>
          <p:cNvSpPr/>
          <p:nvPr/>
        </p:nvSpPr>
        <p:spPr>
          <a:xfrm>
            <a:off x="5813859" y="2519818"/>
            <a:ext cx="540000" cy="360000"/>
          </a:xfrm>
          <a:prstGeom prst="leftRightArrow">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8" name="מלבן: פינות מעוגלות 27"/>
          <p:cNvSpPr/>
          <p:nvPr/>
        </p:nvSpPr>
        <p:spPr>
          <a:xfrm>
            <a:off x="3576340" y="5285178"/>
            <a:ext cx="2052084" cy="675167"/>
          </a:xfrm>
          <a:prstGeom prst="roundRect">
            <a:avLst/>
          </a:prstGeom>
        </p:spPr>
        <p:style>
          <a:lnRef idx="0">
            <a:schemeClr val="accent2"/>
          </a:lnRef>
          <a:fillRef idx="3">
            <a:schemeClr val="accent2"/>
          </a:fillRef>
          <a:effectRef idx="3">
            <a:schemeClr val="accent2"/>
          </a:effectRef>
          <a:fontRef idx="minor">
            <a:schemeClr val="lt1"/>
          </a:fontRef>
        </p:style>
        <p:txBody>
          <a:bodyPr lIns="36000" tIns="36000" rIns="36000" bIns="36000" rtlCol="1" anchor="ctr"/>
          <a:lstStyle/>
          <a:p>
            <a:pPr algn="ctr"/>
            <a:r>
              <a:rPr lang="he-IL" dirty="0">
                <a:latin typeface="David" panose="020E0502060401010101" pitchFamily="34" charset="-79"/>
                <a:cs typeface="David" panose="020E0502060401010101" pitchFamily="34" charset="-79"/>
              </a:rPr>
              <a:t>עמידה במודל </a:t>
            </a:r>
            <a:br>
              <a:rPr lang="en-US" dirty="0">
                <a:latin typeface="David" panose="020E0502060401010101" pitchFamily="34" charset="-79"/>
                <a:cs typeface="David" panose="020E0502060401010101" pitchFamily="34" charset="-79"/>
              </a:rPr>
            </a:br>
            <a:r>
              <a:rPr lang="he-IL" dirty="0">
                <a:latin typeface="David" panose="020E0502060401010101" pitchFamily="34" charset="-79"/>
                <a:cs typeface="David" panose="020E0502060401010101" pitchFamily="34" charset="-79"/>
              </a:rPr>
              <a:t>לימוד באקדמיה</a:t>
            </a:r>
          </a:p>
        </p:txBody>
      </p:sp>
    </p:spTree>
    <p:extLst>
      <p:ext uri="{BB962C8B-B14F-4D97-AF65-F5344CB8AC3E}">
        <p14:creationId xmlns:p14="http://schemas.microsoft.com/office/powerpoint/2010/main" val="1111628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מטרות ההכשרה</a:t>
            </a:r>
          </a:p>
        </p:txBody>
      </p:sp>
      <p:sp>
        <p:nvSpPr>
          <p:cNvPr id="8" name="מציין מיקום תוכן 4"/>
          <p:cNvSpPr txBox="1">
            <a:spLocks/>
          </p:cNvSpPr>
          <p:nvPr/>
        </p:nvSpPr>
        <p:spPr>
          <a:xfrm>
            <a:off x="609601" y="1438005"/>
            <a:ext cx="11044136" cy="5260504"/>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Clr>
                <a:schemeClr val="accent1">
                  <a:lumMod val="50000"/>
                </a:schemeClr>
              </a:buClr>
              <a:buSzPct val="100000"/>
              <a:buFont typeface="Arial" panose="020B0604020202020204" pitchFamily="34" charset="0"/>
              <a:buNone/>
              <a:defRPr/>
            </a:pPr>
            <a:r>
              <a:rPr lang="he-IL" sz="2000" b="1" dirty="0">
                <a:latin typeface="David" panose="020E0502060401010101" pitchFamily="34" charset="-79"/>
                <a:cs typeface="David" panose="020E0502060401010101" pitchFamily="34" charset="-79"/>
              </a:rPr>
              <a:t>ייעוד:   </a:t>
            </a:r>
            <a:r>
              <a:rPr lang="he-IL" sz="2000" b="1" dirty="0">
                <a:solidFill>
                  <a:schemeClr val="accent1"/>
                </a:solidFill>
                <a:latin typeface="David" panose="020E0502060401010101" pitchFamily="34" charset="-79"/>
                <a:cs typeface="David" panose="020E0502060401010101" pitchFamily="34" charset="-79"/>
              </a:rPr>
              <a:t>הכשרת אסטרטג רחב אופקים למדינת ישראל ובעל תחושת אחריות לאומית </a:t>
            </a:r>
          </a:p>
          <a:p>
            <a:pPr marL="0" indent="0">
              <a:lnSpc>
                <a:spcPct val="100000"/>
              </a:lnSpc>
              <a:buClr>
                <a:schemeClr val="accent1">
                  <a:lumMod val="50000"/>
                </a:schemeClr>
              </a:buClr>
              <a:buSzPct val="100000"/>
              <a:buFont typeface="Arial" panose="020B0604020202020204" pitchFamily="34" charset="0"/>
              <a:buNone/>
              <a:defRPr/>
            </a:pPr>
            <a:r>
              <a:rPr lang="he-IL" sz="1800" b="1" dirty="0">
                <a:latin typeface="David" panose="020E0502060401010101" pitchFamily="34" charset="-79"/>
                <a:cs typeface="David" panose="020E0502060401010101" pitchFamily="34" charset="-79"/>
              </a:rPr>
              <a:t>מטרות ההכשרה:</a:t>
            </a: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לימוד ומחקר של המרכיבים הביטחוניים, המדיניים, החברתיים, הכלכליים והטכנולוגיים של מדינת ישראל וניתוח קשרי הגומלין ביניהם.</a:t>
            </a:r>
            <a:endParaRPr lang="en-US" sz="1600" dirty="0">
              <a:latin typeface="David" panose="020E0502060401010101" pitchFamily="34" charset="-79"/>
              <a:cs typeface="David" panose="020E0502060401010101" pitchFamily="34" charset="-79"/>
            </a:endParaRP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פיתוח חשיבה מערכתית ואסטרטגית באמצעות קידום רעיונות ותפיסות ניהוליים, פיקודיים וערכיים בקרב הלומדים</a:t>
            </a:r>
            <a:endParaRPr lang="en-US" sz="1600" dirty="0">
              <a:latin typeface="David" panose="020E0502060401010101" pitchFamily="34" charset="-79"/>
              <a:cs typeface="David" panose="020E0502060401010101" pitchFamily="34" charset="-79"/>
            </a:endParaRP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יצירת רשת מובילים בכירים המבוססת על תשתית ערכית ומערכת מושגים משותפת.</a:t>
            </a:r>
            <a:endParaRPr lang="en-US" sz="1600" dirty="0">
              <a:latin typeface="David" panose="020E0502060401010101" pitchFamily="34" charset="-79"/>
              <a:cs typeface="David" panose="020E0502060401010101" pitchFamily="34" charset="-79"/>
            </a:endParaRP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 פיתוח ידע באמצעות חקר סוגיות הביטחון הלאומי, במטרה לסייע למערכות הביטחון והממשל הישראלי.</a:t>
            </a:r>
            <a:endParaRPr lang="en-US" sz="1600" dirty="0">
              <a:latin typeface="David" panose="020E0502060401010101" pitchFamily="34" charset="-79"/>
              <a:cs typeface="David" panose="020E0502060401010101" pitchFamily="34" charset="-79"/>
            </a:endParaRP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צמיחה אישית של  החניכים לקראת שיעור קומה מנהיגותי בכיר.</a:t>
            </a:r>
          </a:p>
          <a:p>
            <a:pPr marL="0" indent="0">
              <a:lnSpc>
                <a:spcPct val="150000"/>
              </a:lnSpc>
              <a:buClr>
                <a:schemeClr val="accent1">
                  <a:lumMod val="50000"/>
                </a:schemeClr>
              </a:buClr>
              <a:buSzPct val="100000"/>
              <a:buFont typeface="Arial" panose="020B0604020202020204" pitchFamily="34" charset="0"/>
              <a:buNone/>
              <a:defRPr/>
            </a:pPr>
            <a:r>
              <a:rPr lang="he-IL" sz="1800" b="1" dirty="0">
                <a:latin typeface="David" panose="020E0502060401010101" pitchFamily="34" charset="-79"/>
                <a:cs typeface="David" panose="020E0502060401010101" pitchFamily="34" charset="-79"/>
              </a:rPr>
              <a:t>הישגים נדרשים:</a:t>
            </a: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התלמיד יישם דפוסי </a:t>
            </a:r>
            <a:r>
              <a:rPr lang="he-IL" sz="1600" b="1" dirty="0">
                <a:latin typeface="David" panose="020E0502060401010101" pitchFamily="34" charset="-79"/>
                <a:cs typeface="David" panose="020E0502060401010101" pitchFamily="34" charset="-79"/>
              </a:rPr>
              <a:t>למידה וחקירה ביקורתיים ויצירתיים</a:t>
            </a:r>
            <a:r>
              <a:rPr lang="he-IL" sz="1600" dirty="0">
                <a:latin typeface="David" panose="020E0502060401010101" pitchFamily="34" charset="-79"/>
                <a:cs typeface="David" panose="020E0502060401010101" pitchFamily="34" charset="-79"/>
              </a:rPr>
              <a:t>, המתאימים למסגרת עיסוקו ברמות הבכירות בתחומי הביטחון הלאומי;</a:t>
            </a:r>
            <a:endParaRPr lang="en-US" sz="1600" dirty="0">
              <a:latin typeface="David" panose="020E0502060401010101" pitchFamily="34" charset="-79"/>
              <a:cs typeface="David" panose="020E0502060401010101" pitchFamily="34" charset="-79"/>
            </a:endParaRP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התלמיד יבין את </a:t>
            </a:r>
            <a:r>
              <a:rPr lang="he-IL" sz="1600" b="1" dirty="0">
                <a:latin typeface="David" panose="020E0502060401010101" pitchFamily="34" charset="-79"/>
                <a:cs typeface="David" panose="020E0502060401010101" pitchFamily="34" charset="-79"/>
              </a:rPr>
              <a:t>המרכיבים העיקריים המכוננים את משוואת הביטחון הלאומי</a:t>
            </a:r>
            <a:r>
              <a:rPr lang="he-IL" sz="1600" dirty="0">
                <a:latin typeface="David" panose="020E0502060401010101" pitchFamily="34" charset="-79"/>
                <a:cs typeface="David" panose="020E0502060401010101" pitchFamily="34" charset="-79"/>
              </a:rPr>
              <a:t>, ובהם: צבא וביטחון, יחסי חוץ, כלכלה, חברה, סדרי חוק וממשל;</a:t>
            </a:r>
            <a:endParaRPr lang="en-US" sz="1600" dirty="0">
              <a:latin typeface="David" panose="020E0502060401010101" pitchFamily="34" charset="-79"/>
              <a:cs typeface="David" panose="020E0502060401010101" pitchFamily="34" charset="-79"/>
            </a:endParaRP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התלמיד יצטייד </a:t>
            </a:r>
            <a:r>
              <a:rPr lang="he-IL" sz="1600" b="1" dirty="0">
                <a:latin typeface="David" panose="020E0502060401010101" pitchFamily="34" charset="-79"/>
                <a:cs typeface="David" panose="020E0502060401010101" pitchFamily="34" charset="-79"/>
              </a:rPr>
              <a:t>בכלים מנהיגותיים</a:t>
            </a:r>
            <a:r>
              <a:rPr lang="he-IL" sz="1600" dirty="0">
                <a:latin typeface="David" panose="020E0502060401010101" pitchFamily="34" charset="-79"/>
                <a:cs typeface="David" panose="020E0502060401010101" pitchFamily="34" charset="-79"/>
              </a:rPr>
              <a:t>, וכלי חשיבה ברמה המערכתית והאסטרטגית  המתאימים לסביבת הפעולה הבכירה, בה ייבחן בהוויית המעשה.</a:t>
            </a:r>
            <a:endParaRPr lang="en-US" sz="1600" dirty="0">
              <a:latin typeface="David" panose="020E0502060401010101" pitchFamily="34" charset="-79"/>
              <a:cs typeface="David" panose="020E0502060401010101" pitchFamily="34" charset="-79"/>
            </a:endParaRPr>
          </a:p>
          <a:p>
            <a:pPr>
              <a:lnSpc>
                <a:spcPct val="100000"/>
              </a:lnSpc>
              <a:buClr>
                <a:schemeClr val="accent1">
                  <a:lumMod val="50000"/>
                </a:schemeClr>
              </a:buClr>
              <a:buSzPct val="100000"/>
              <a:defRPr/>
            </a:pPr>
            <a:r>
              <a:rPr lang="he-IL" sz="1600" dirty="0">
                <a:latin typeface="David" panose="020E0502060401010101" pitchFamily="34" charset="-79"/>
                <a:cs typeface="David" panose="020E0502060401010101" pitchFamily="34" charset="-79"/>
              </a:rPr>
              <a:t>התלמיד יהיה </a:t>
            </a:r>
            <a:r>
              <a:rPr lang="he-IL" sz="1600" b="1" dirty="0">
                <a:latin typeface="David" panose="020E0502060401010101" pitchFamily="34" charset="-79"/>
                <a:cs typeface="David" panose="020E0502060401010101" pitchFamily="34" charset="-79"/>
              </a:rPr>
              <a:t>שותף ביצירת ידע </a:t>
            </a:r>
            <a:r>
              <a:rPr lang="he-IL" sz="1600" dirty="0">
                <a:latin typeface="David" panose="020E0502060401010101" pitchFamily="34" charset="-79"/>
                <a:cs typeface="David" panose="020E0502060401010101" pitchFamily="34" charset="-79"/>
              </a:rPr>
              <a:t>באמצעות חקר סוגיות הביטחון הלאומי במדינת ישראל.</a:t>
            </a:r>
            <a:endParaRPr lang="en-US" sz="1600" dirty="0">
              <a:latin typeface="David" panose="020E0502060401010101" pitchFamily="34" charset="-79"/>
              <a:cs typeface="David" panose="020E0502060401010101" pitchFamily="34" charset="-79"/>
            </a:endParaRPr>
          </a:p>
          <a:p>
            <a:pPr marL="0" indent="0">
              <a:buClr>
                <a:schemeClr val="accent1">
                  <a:lumMod val="50000"/>
                </a:schemeClr>
              </a:buClr>
              <a:buSzPct val="100000"/>
              <a:buFont typeface="Arial" panose="020B0604020202020204" pitchFamily="34" charset="0"/>
              <a:buNone/>
              <a:defRPr/>
            </a:pPr>
            <a:endParaRPr lang="en-US" sz="1600" dirty="0">
              <a:latin typeface="David" panose="020E0502060401010101" pitchFamily="34" charset="-79"/>
              <a:cs typeface="David" panose="020E0502060401010101" pitchFamily="34" charset="-79"/>
            </a:endParaRPr>
          </a:p>
          <a:p>
            <a:pPr>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marL="0" indent="0">
              <a:lnSpc>
                <a:spcPct val="150000"/>
              </a:lnSpc>
              <a:buClr>
                <a:schemeClr val="accent1">
                  <a:lumMod val="50000"/>
                </a:schemeClr>
              </a:buClr>
              <a:buSzPct val="100000"/>
              <a:buFont typeface="Arial" panose="020B0604020202020204" pitchFamily="34" charset="0"/>
              <a:buNone/>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marL="0" indent="0">
              <a:lnSpc>
                <a:spcPct val="150000"/>
              </a:lnSpc>
              <a:buClr>
                <a:schemeClr val="accent1">
                  <a:lumMod val="50000"/>
                </a:schemeClr>
              </a:buClr>
              <a:buSzPct val="100000"/>
              <a:buFont typeface="Arial" panose="020B0604020202020204" pitchFamily="34" charset="0"/>
              <a:buNone/>
              <a:defRPr/>
            </a:pPr>
            <a:endParaRPr lang="he-IL" sz="2400" b="1"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319088" lvl="1" indent="-319088">
              <a:lnSpc>
                <a:spcPct val="150000"/>
              </a:lnSpc>
              <a:spcBef>
                <a:spcPts val="700"/>
              </a:spcBef>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0396521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צוות העיצוב מחזור מ"ה</a:t>
            </a:r>
          </a:p>
        </p:txBody>
      </p:sp>
      <p:sp>
        <p:nvSpPr>
          <p:cNvPr id="3" name="מציין מיקום תוכן 2"/>
          <p:cNvSpPr>
            <a:spLocks noGrp="1"/>
          </p:cNvSpPr>
          <p:nvPr>
            <p:ph idx="4294967295"/>
          </p:nvPr>
        </p:nvSpPr>
        <p:spPr>
          <a:xfrm>
            <a:off x="1041992" y="1602335"/>
            <a:ext cx="9938184" cy="4670874"/>
          </a:xfrm>
        </p:spPr>
        <p:txBody>
          <a:bodyPr>
            <a:noAutofit/>
          </a:bodyPr>
          <a:lstStyle/>
          <a:p>
            <a:pPr marL="0" indent="0">
              <a:lnSpc>
                <a:spcPct val="150000"/>
              </a:lnSpc>
              <a:buClr>
                <a:schemeClr val="accent1"/>
              </a:buClr>
              <a:buNone/>
            </a:pPr>
            <a:r>
              <a:rPr lang="he-IL" sz="2000" b="1" dirty="0">
                <a:solidFill>
                  <a:schemeClr val="accent1">
                    <a:lumMod val="75000"/>
                  </a:schemeClr>
                </a:solidFill>
                <a:latin typeface="David" panose="020E0502060401010101" pitchFamily="34" charset="-79"/>
                <a:cs typeface="David" panose="020E0502060401010101" pitchFamily="34" charset="-79"/>
              </a:rPr>
              <a:t>מפקד המב"ל</a:t>
            </a:r>
          </a:p>
          <a:p>
            <a:pPr marL="0" indent="0">
              <a:lnSpc>
                <a:spcPct val="150000"/>
              </a:lnSpc>
              <a:buClr>
                <a:schemeClr val="accent1"/>
              </a:buClr>
              <a:buNone/>
            </a:pPr>
            <a:endParaRPr lang="he-IL" sz="2000" b="1" dirty="0">
              <a:solidFill>
                <a:schemeClr val="accent1">
                  <a:lumMod val="75000"/>
                </a:schemeClr>
              </a:solidFill>
              <a:latin typeface="David" panose="020E0502060401010101" pitchFamily="34" charset="-79"/>
              <a:cs typeface="David" panose="020E0502060401010101" pitchFamily="34" charset="-79"/>
            </a:endParaRPr>
          </a:p>
          <a:p>
            <a:pPr marL="0" indent="0">
              <a:lnSpc>
                <a:spcPct val="150000"/>
              </a:lnSpc>
              <a:buClr>
                <a:schemeClr val="accent1"/>
              </a:buClr>
              <a:buNone/>
            </a:pPr>
            <a:r>
              <a:rPr lang="he-IL" sz="2000" b="1" dirty="0">
                <a:solidFill>
                  <a:schemeClr val="accent1">
                    <a:lumMod val="75000"/>
                  </a:schemeClr>
                </a:solidFill>
                <a:latin typeface="David" panose="020E0502060401010101" pitchFamily="34" charset="-79"/>
                <a:cs typeface="David" panose="020E0502060401010101" pitchFamily="34" charset="-79"/>
              </a:rPr>
              <a:t>צוות היגוי-</a:t>
            </a:r>
          </a:p>
          <a:p>
            <a:pPr marL="0" lvl="1" indent="0">
              <a:lnSpc>
                <a:spcPct val="150000"/>
              </a:lnSpc>
              <a:spcBef>
                <a:spcPts val="1000"/>
              </a:spcBef>
              <a:buClr>
                <a:schemeClr val="accent1"/>
              </a:buClr>
              <a:buNone/>
            </a:pPr>
            <a:r>
              <a:rPr lang="he-IL" sz="1800" dirty="0">
                <a:solidFill>
                  <a:schemeClr val="accent1">
                    <a:lumMod val="75000"/>
                  </a:schemeClr>
                </a:solidFill>
                <a:latin typeface="David" panose="020E0502060401010101" pitchFamily="34" charset="-79"/>
                <a:cs typeface="David" panose="020E0502060401010101" pitchFamily="34" charset="-79"/>
              </a:rPr>
              <a:t>מד"ר המב"ל, נציג מוסד אקדמי, מדריך רלוונטי (ע"פ עניין), </a:t>
            </a:r>
            <a:r>
              <a:rPr lang="he-IL" sz="1800" dirty="0" err="1">
                <a:solidFill>
                  <a:schemeClr val="accent1">
                    <a:lumMod val="75000"/>
                  </a:schemeClr>
                </a:solidFill>
                <a:latin typeface="David" panose="020E0502060401010101" pitchFamily="34" charset="-79"/>
                <a:cs typeface="David" panose="020E0502060401010101" pitchFamily="34" charset="-79"/>
              </a:rPr>
              <a:t>רע"ן</a:t>
            </a:r>
            <a:r>
              <a:rPr lang="he-IL" sz="1800" dirty="0">
                <a:solidFill>
                  <a:schemeClr val="accent1">
                    <a:lumMod val="75000"/>
                  </a:schemeClr>
                </a:solidFill>
                <a:latin typeface="David" panose="020E0502060401010101" pitchFamily="34" charset="-79"/>
                <a:cs typeface="David" panose="020E0502060401010101" pitchFamily="34" charset="-79"/>
              </a:rPr>
              <a:t> הדרכה (הנכנס), מדריכה אקדמית, </a:t>
            </a:r>
            <a:r>
              <a:rPr lang="he-IL" sz="1800" dirty="0" err="1">
                <a:solidFill>
                  <a:schemeClr val="accent1">
                    <a:lumMod val="75000"/>
                  </a:schemeClr>
                </a:solidFill>
                <a:latin typeface="David" panose="020E0502060401010101" pitchFamily="34" charset="-79"/>
                <a:cs typeface="David" panose="020E0502060401010101" pitchFamily="34" charset="-79"/>
              </a:rPr>
              <a:t>רע"ן</a:t>
            </a:r>
            <a:r>
              <a:rPr lang="he-IL" sz="1800" dirty="0">
                <a:solidFill>
                  <a:schemeClr val="accent1">
                    <a:lumMod val="75000"/>
                  </a:schemeClr>
                </a:solidFill>
                <a:latin typeface="David" panose="020E0502060401010101" pitchFamily="34" charset="-79"/>
                <a:cs typeface="David" panose="020E0502060401010101" pitchFamily="34" charset="-79"/>
              </a:rPr>
              <a:t> </a:t>
            </a:r>
            <a:r>
              <a:rPr lang="he-IL" sz="1800" dirty="0" err="1">
                <a:solidFill>
                  <a:schemeClr val="accent1">
                    <a:lumMod val="75000"/>
                  </a:schemeClr>
                </a:solidFill>
                <a:latin typeface="David" panose="020E0502060401010101" pitchFamily="34" charset="-79"/>
                <a:cs typeface="David" panose="020E0502060401010101" pitchFamily="34" charset="-79"/>
              </a:rPr>
              <a:t>מלו"פ</a:t>
            </a:r>
            <a:endParaRPr lang="he-IL" sz="1800" dirty="0">
              <a:solidFill>
                <a:schemeClr val="accent1">
                  <a:lumMod val="75000"/>
                </a:schemeClr>
              </a:solidFill>
              <a:latin typeface="David" panose="020E0502060401010101" pitchFamily="34" charset="-79"/>
              <a:cs typeface="David" panose="020E0502060401010101" pitchFamily="34" charset="-79"/>
            </a:endParaRPr>
          </a:p>
          <a:p>
            <a:pPr marL="0" lvl="1" indent="0">
              <a:lnSpc>
                <a:spcPct val="150000"/>
              </a:lnSpc>
              <a:spcBef>
                <a:spcPts val="1000"/>
              </a:spcBef>
              <a:buClr>
                <a:schemeClr val="accent1"/>
              </a:buClr>
              <a:buNone/>
            </a:pPr>
            <a:endParaRPr lang="he-IL" sz="2000" b="1" dirty="0">
              <a:solidFill>
                <a:schemeClr val="accent1">
                  <a:lumMod val="75000"/>
                </a:schemeClr>
              </a:solidFill>
              <a:latin typeface="David" panose="020E0502060401010101" pitchFamily="34" charset="-79"/>
              <a:cs typeface="David" panose="020E0502060401010101" pitchFamily="34" charset="-79"/>
            </a:endParaRPr>
          </a:p>
          <a:p>
            <a:pPr marL="0" lvl="1" indent="0">
              <a:lnSpc>
                <a:spcPct val="150000"/>
              </a:lnSpc>
              <a:spcBef>
                <a:spcPts val="1000"/>
              </a:spcBef>
              <a:buClr>
                <a:schemeClr val="accent1"/>
              </a:buClr>
              <a:buNone/>
            </a:pPr>
            <a:r>
              <a:rPr lang="he-IL" sz="2000" b="1" dirty="0">
                <a:solidFill>
                  <a:schemeClr val="accent1">
                    <a:lumMod val="75000"/>
                  </a:schemeClr>
                </a:solidFill>
                <a:latin typeface="David" panose="020E0502060401010101" pitchFamily="34" charset="-79"/>
                <a:cs typeface="David" panose="020E0502060401010101" pitchFamily="34" charset="-79"/>
              </a:rPr>
              <a:t>צוות מורחב-</a:t>
            </a:r>
          </a:p>
          <a:p>
            <a:pPr marL="0" lvl="1" indent="0">
              <a:lnSpc>
                <a:spcPct val="150000"/>
              </a:lnSpc>
              <a:spcBef>
                <a:spcPts val="1000"/>
              </a:spcBef>
              <a:buClr>
                <a:schemeClr val="accent1"/>
              </a:buClr>
              <a:buNone/>
            </a:pPr>
            <a:r>
              <a:rPr lang="he-IL" sz="1800" dirty="0">
                <a:solidFill>
                  <a:schemeClr val="accent1">
                    <a:lumMod val="75000"/>
                  </a:schemeClr>
                </a:solidFill>
                <a:latin typeface="David" panose="020E0502060401010101" pitchFamily="34" charset="-79"/>
                <a:cs typeface="David" panose="020E0502060401010101" pitchFamily="34" charset="-79"/>
              </a:rPr>
              <a:t>מדריכי המב"ל (הווה</a:t>
            </a:r>
            <a:r>
              <a:rPr lang="en-US" sz="1800" dirty="0">
                <a:solidFill>
                  <a:schemeClr val="accent1">
                    <a:lumMod val="75000"/>
                  </a:schemeClr>
                </a:solidFill>
                <a:latin typeface="David" panose="020E0502060401010101" pitchFamily="34" charset="-79"/>
                <a:cs typeface="David" panose="020E0502060401010101" pitchFamily="34" charset="-79"/>
              </a:rPr>
              <a:t>/</a:t>
            </a:r>
            <a:r>
              <a:rPr lang="he-IL" sz="1800" dirty="0">
                <a:solidFill>
                  <a:schemeClr val="accent1">
                    <a:lumMod val="75000"/>
                  </a:schemeClr>
                </a:solidFill>
                <a:latin typeface="David" panose="020E0502060401010101" pitchFamily="34" charset="-79"/>
                <a:cs typeface="David" panose="020E0502060401010101" pitchFamily="34" charset="-79"/>
              </a:rPr>
              <a:t>עתיד), מרצים אקדמיים ומומחים</a:t>
            </a:r>
          </a:p>
          <a:p>
            <a:pPr marL="228600" lvl="1">
              <a:lnSpc>
                <a:spcPct val="150000"/>
              </a:lnSpc>
              <a:spcBef>
                <a:spcPts val="1000"/>
              </a:spcBef>
              <a:buClr>
                <a:schemeClr val="accent1"/>
              </a:buClr>
            </a:pPr>
            <a:endParaRPr lang="he-IL" sz="1800" b="1" dirty="0">
              <a:solidFill>
                <a:schemeClr val="accent1">
                  <a:lumMod val="75000"/>
                </a:schemeClr>
              </a:solidFill>
              <a:latin typeface="David" panose="020E0502060401010101" pitchFamily="34" charset="-79"/>
              <a:cs typeface="David" panose="020E0502060401010101" pitchFamily="34" charset="-79"/>
            </a:endParaRPr>
          </a:p>
          <a:p>
            <a:pPr marL="228600" lvl="1">
              <a:lnSpc>
                <a:spcPct val="150000"/>
              </a:lnSpc>
              <a:spcBef>
                <a:spcPts val="1000"/>
              </a:spcBef>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9672133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err="1">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גאנט</a:t>
            </a: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עיצוב מ"ה</a:t>
            </a:r>
          </a:p>
        </p:txBody>
      </p:sp>
      <p:graphicFrame>
        <p:nvGraphicFramePr>
          <p:cNvPr id="4" name="טבלה 3"/>
          <p:cNvGraphicFramePr>
            <a:graphicFrameLocks noGrp="1"/>
          </p:cNvGraphicFramePr>
          <p:nvPr>
            <p:extLst>
              <p:ext uri="{D42A27DB-BD31-4B8C-83A1-F6EECF244321}">
                <p14:modId xmlns:p14="http://schemas.microsoft.com/office/powerpoint/2010/main" val="3297172237"/>
              </p:ext>
            </p:extLst>
          </p:nvPr>
        </p:nvGraphicFramePr>
        <p:xfrm>
          <a:off x="255184" y="1575075"/>
          <a:ext cx="11706445" cy="5177765"/>
        </p:xfrm>
        <a:graphic>
          <a:graphicData uri="http://schemas.openxmlformats.org/drawingml/2006/table">
            <a:tbl>
              <a:tblPr rtl="1" firstRow="1" bandRow="1">
                <a:tableStyleId>{5C22544A-7EE6-4342-B048-85BDC9FD1C3A}</a:tableStyleId>
              </a:tblPr>
              <a:tblGrid>
                <a:gridCol w="5677787">
                  <a:extLst>
                    <a:ext uri="{9D8B030D-6E8A-4147-A177-3AD203B41FA5}">
                      <a16:colId xmlns:a16="http://schemas.microsoft.com/office/drawing/2014/main" val="457723842"/>
                    </a:ext>
                  </a:extLst>
                </a:gridCol>
                <a:gridCol w="765544">
                  <a:extLst>
                    <a:ext uri="{9D8B030D-6E8A-4147-A177-3AD203B41FA5}">
                      <a16:colId xmlns:a16="http://schemas.microsoft.com/office/drawing/2014/main" val="1402858275"/>
                    </a:ext>
                  </a:extLst>
                </a:gridCol>
                <a:gridCol w="1116419">
                  <a:extLst>
                    <a:ext uri="{9D8B030D-6E8A-4147-A177-3AD203B41FA5}">
                      <a16:colId xmlns:a16="http://schemas.microsoft.com/office/drawing/2014/main" val="108727118"/>
                    </a:ext>
                  </a:extLst>
                </a:gridCol>
                <a:gridCol w="4146695">
                  <a:extLst>
                    <a:ext uri="{9D8B030D-6E8A-4147-A177-3AD203B41FA5}">
                      <a16:colId xmlns:a16="http://schemas.microsoft.com/office/drawing/2014/main" val="2962244556"/>
                    </a:ext>
                  </a:extLst>
                </a:gridCol>
              </a:tblGrid>
              <a:tr h="363338">
                <a:tc>
                  <a:txBody>
                    <a:bodyPr/>
                    <a:lstStyle/>
                    <a:p>
                      <a:pPr algn="ctr" rtl="1"/>
                      <a:r>
                        <a:rPr lang="he-IL" b="1" i="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נושא</a:t>
                      </a:r>
                    </a:p>
                  </a:txBody>
                  <a:tcPr/>
                </a:tc>
                <a:tc>
                  <a:txBody>
                    <a:bodyPr/>
                    <a:lstStyle/>
                    <a:p>
                      <a:pPr algn="ctr" rtl="1"/>
                      <a:r>
                        <a:rPr lang="he-IL" b="1" i="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תאריך</a:t>
                      </a:r>
                    </a:p>
                  </a:txBody>
                  <a:tcPr/>
                </a:tc>
                <a:tc>
                  <a:txBody>
                    <a:bodyPr/>
                    <a:lstStyle/>
                    <a:p>
                      <a:pPr algn="ctr" rtl="1"/>
                      <a:r>
                        <a:rPr lang="he-IL" b="1" i="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משתתפים</a:t>
                      </a:r>
                    </a:p>
                  </a:txBody>
                  <a:tcPr/>
                </a:tc>
                <a:tc>
                  <a:txBody>
                    <a:bodyPr/>
                    <a:lstStyle/>
                    <a:p>
                      <a:pPr algn="ctr" rtl="1"/>
                      <a:r>
                        <a:rPr lang="he-IL" sz="1800" b="1" i="0" kern="1200" dirty="0">
                          <a:solidFill>
                            <a:schemeClr val="lt1"/>
                          </a:solidFill>
                          <a:effectLst>
                            <a:outerShdw blurRad="38100" dist="38100" dir="2700000" algn="tl">
                              <a:srgbClr val="000000">
                                <a:alpha val="43137"/>
                              </a:srgbClr>
                            </a:outerShdw>
                          </a:effectLst>
                          <a:latin typeface="David" panose="020E0502060401010101" pitchFamily="34" charset="-79"/>
                          <a:ea typeface="+mn-ea"/>
                          <a:cs typeface="David" panose="020E0502060401010101" pitchFamily="34" charset="-79"/>
                        </a:rPr>
                        <a:t>הערות</a:t>
                      </a:r>
                    </a:p>
                  </a:txBody>
                  <a:tcPr/>
                </a:tc>
                <a:extLst>
                  <a:ext uri="{0D108BD9-81ED-4DB2-BD59-A6C34878D82A}">
                    <a16:rowId xmlns:a16="http://schemas.microsoft.com/office/drawing/2014/main" val="3214219508"/>
                  </a:ext>
                </a:extLst>
              </a:tr>
              <a:tr h="575285">
                <a:tc>
                  <a:txBody>
                    <a:bodyPr/>
                    <a:lstStyle/>
                    <a:p>
                      <a:pPr rtl="1">
                        <a:lnSpc>
                          <a:spcPct val="100000"/>
                        </a:lnSpc>
                      </a:pPr>
                      <a:r>
                        <a:rPr lang="he-IL" sz="1600" b="1" i="0" dirty="0">
                          <a:latin typeface="David" panose="020E0502060401010101" pitchFamily="34" charset="-79"/>
                          <a:cs typeface="David" panose="020E0502060401010101" pitchFamily="34" charset="-79"/>
                        </a:rPr>
                        <a:t>טעינה: </a:t>
                      </a:r>
                      <a:r>
                        <a:rPr lang="he-IL" sz="1600" b="0" i="0" dirty="0">
                          <a:latin typeface="David" panose="020E0502060401010101" pitchFamily="34" charset="-79"/>
                          <a:cs typeface="David" panose="020E0502060401010101" pitchFamily="34" charset="-79"/>
                        </a:rPr>
                        <a:t>1) דמות הבוגר  2) מבנה דעת ורציונל (פנתאון), 3) מודל העיצוב 4) מחקר ידיעונים+ ממצאי מחזור נוכחי, </a:t>
                      </a:r>
                      <a:r>
                        <a:rPr lang="he-IL" sz="1600" b="1" i="0" dirty="0">
                          <a:latin typeface="David" panose="020E0502060401010101" pitchFamily="34" charset="-79"/>
                          <a:cs typeface="David" panose="020E0502060401010101" pitchFamily="34" charset="-79"/>
                        </a:rPr>
                        <a:t>ניתוח ראשוני של תכולה יציבה</a:t>
                      </a:r>
                      <a:endParaRPr lang="he-IL" sz="1600" b="0" i="0" dirty="0">
                        <a:latin typeface="David" panose="020E0502060401010101" pitchFamily="34" charset="-79"/>
                        <a:cs typeface="David" panose="020E0502060401010101" pitchFamily="34" charset="-79"/>
                      </a:endParaRP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30.4</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צוות מורחב</a:t>
                      </a:r>
                    </a:p>
                  </a:txBody>
                  <a:tcPr anchor="ctr"/>
                </a:tc>
                <a:tc>
                  <a:txBody>
                    <a:bodyPr/>
                    <a:lstStyle/>
                    <a:p>
                      <a:pPr rtl="1">
                        <a:lnSpc>
                          <a:spcPct val="100000"/>
                        </a:lnSpc>
                      </a:pPr>
                      <a:r>
                        <a:rPr lang="he-IL" sz="1600" b="0" i="0" dirty="0">
                          <a:latin typeface="David" panose="020E0502060401010101" pitchFamily="34" charset="-79"/>
                          <a:cs typeface="David" panose="020E0502060401010101" pitchFamily="34" charset="-79"/>
                        </a:rPr>
                        <a:t>במקביל- עבודה מול מוסד אקדמי על שינויים גדולים</a:t>
                      </a:r>
                    </a:p>
                  </a:txBody>
                  <a:tcPr anchor="ctr"/>
                </a:tc>
                <a:extLst>
                  <a:ext uri="{0D108BD9-81ED-4DB2-BD59-A6C34878D82A}">
                    <a16:rowId xmlns:a16="http://schemas.microsoft.com/office/drawing/2014/main" val="2399153647"/>
                  </a:ext>
                </a:extLst>
              </a:tr>
              <a:tr h="333060">
                <a:tc>
                  <a:txBody>
                    <a:bodyPr/>
                    <a:lstStyle/>
                    <a:p>
                      <a:pPr rtl="1">
                        <a:lnSpc>
                          <a:spcPct val="100000"/>
                        </a:lnSpc>
                      </a:pPr>
                      <a:r>
                        <a:rPr lang="he-IL" sz="1600" b="1" i="0" dirty="0">
                          <a:latin typeface="David" panose="020E0502060401010101" pitchFamily="34" charset="-79"/>
                          <a:cs typeface="David" panose="020E0502060401010101" pitchFamily="34" charset="-79"/>
                        </a:rPr>
                        <a:t>חלוקת תפקידים </a:t>
                      </a:r>
                      <a:r>
                        <a:rPr lang="he-IL" sz="1600" b="0" i="0" dirty="0">
                          <a:latin typeface="David" panose="020E0502060401010101" pitchFamily="34" charset="-79"/>
                          <a:cs typeface="David" panose="020E0502060401010101" pitchFamily="34" charset="-79"/>
                        </a:rPr>
                        <a:t>לסגל </a:t>
                      </a:r>
                      <a:r>
                        <a:rPr lang="he-IL" sz="1600" b="0" i="0" dirty="0" err="1">
                          <a:latin typeface="David" panose="020E0502060401010101" pitchFamily="34" charset="-79"/>
                          <a:cs typeface="David" panose="020E0502060401010101" pitchFamily="34" charset="-79"/>
                        </a:rPr>
                        <a:t>מב"ל</a:t>
                      </a:r>
                      <a:endParaRPr lang="he-IL" sz="1600" b="0" i="0" dirty="0">
                        <a:latin typeface="David" panose="020E0502060401010101" pitchFamily="34" charset="-79"/>
                        <a:cs typeface="David" panose="020E0502060401010101" pitchFamily="34" charset="-79"/>
                      </a:endParaRP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11.5</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צוות מורחב</a:t>
                      </a:r>
                    </a:p>
                  </a:txBody>
                  <a:tcPr anchor="ctr"/>
                </a:tc>
                <a:tc>
                  <a:txBody>
                    <a:bodyPr/>
                    <a:lstStyle/>
                    <a:p>
                      <a:pPr rtl="1">
                        <a:lnSpc>
                          <a:spcPct val="100000"/>
                        </a:lnSpc>
                      </a:pPr>
                      <a:r>
                        <a:rPr lang="he-IL" sz="1600" b="0" i="0" dirty="0">
                          <a:latin typeface="David" panose="020E0502060401010101" pitchFamily="34" charset="-79"/>
                          <a:cs typeface="David" panose="020E0502060401010101" pitchFamily="34" charset="-79"/>
                        </a:rPr>
                        <a:t>תחילת עבודת מדריכים על התכולות שבאחריותן</a:t>
                      </a:r>
                    </a:p>
                  </a:txBody>
                  <a:tcPr anchor="ctr"/>
                </a:tc>
                <a:extLst>
                  <a:ext uri="{0D108BD9-81ED-4DB2-BD59-A6C34878D82A}">
                    <a16:rowId xmlns:a16="http://schemas.microsoft.com/office/drawing/2014/main" val="3104720304"/>
                  </a:ext>
                </a:extLst>
              </a:tr>
              <a:tr h="575285">
                <a:tc>
                  <a:txBody>
                    <a:bodyPr/>
                    <a:lstStyle/>
                    <a:p>
                      <a:pPr rtl="1">
                        <a:lnSpc>
                          <a:spcPct val="100000"/>
                        </a:lnSpc>
                      </a:pPr>
                      <a:r>
                        <a:rPr lang="he-IL" sz="1600" b="0" i="0" dirty="0">
                          <a:latin typeface="David" panose="020E0502060401010101" pitchFamily="34" charset="-79"/>
                          <a:cs typeface="David" panose="020E0502060401010101" pitchFamily="34" charset="-79"/>
                        </a:rPr>
                        <a:t>(1) גיבוש תכני הלימוד+ מסלולי לימוד, (2) דיון ראשוני על תפיסת הלמידה</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4.6</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צוות מורחב</a:t>
                      </a:r>
                    </a:p>
                  </a:txBody>
                  <a:tcPr anchor="ctr"/>
                </a:tc>
                <a:tc>
                  <a:txBody>
                    <a:bodyPr/>
                    <a:lstStyle/>
                    <a:p>
                      <a:pPr rtl="1">
                        <a:lnSpc>
                          <a:spcPct val="100000"/>
                        </a:lnSpc>
                      </a:pPr>
                      <a:endParaRPr lang="he-IL" sz="16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483740563"/>
                  </a:ext>
                </a:extLst>
              </a:tr>
              <a:tr h="575285">
                <a:tc>
                  <a:txBody>
                    <a:bodyPr/>
                    <a:lstStyle/>
                    <a:p>
                      <a:pPr rtl="1">
                        <a:lnSpc>
                          <a:spcPct val="100000"/>
                        </a:lnSpc>
                      </a:pPr>
                      <a:r>
                        <a:rPr lang="he-IL" sz="1600" b="1" i="0" dirty="0">
                          <a:latin typeface="David" panose="020E0502060401010101" pitchFamily="34" charset="-79"/>
                          <a:cs typeface="David" panose="020E0502060401010101" pitchFamily="34" charset="-79"/>
                        </a:rPr>
                        <a:t>מפקד המב"ל: </a:t>
                      </a:r>
                      <a:r>
                        <a:rPr lang="he-IL" sz="1600" b="0" i="0" dirty="0">
                          <a:latin typeface="David" panose="020E0502060401010101" pitchFamily="34" charset="-79"/>
                          <a:cs typeface="David" panose="020E0502060401010101" pitchFamily="34" charset="-79"/>
                        </a:rPr>
                        <a:t>תיקוף</a:t>
                      </a:r>
                      <a:r>
                        <a:rPr lang="he-IL" sz="1600" b="1" i="0" dirty="0">
                          <a:latin typeface="David" panose="020E0502060401010101" pitchFamily="34" charset="-79"/>
                          <a:cs typeface="David" panose="020E0502060401010101" pitchFamily="34" charset="-79"/>
                        </a:rPr>
                        <a:t> </a:t>
                      </a:r>
                      <a:r>
                        <a:rPr lang="he-IL" sz="1600" b="0" i="0" dirty="0">
                          <a:latin typeface="David" panose="020E0502060401010101" pitchFamily="34" charset="-79"/>
                          <a:cs typeface="David" panose="020E0502060401010101" pitchFamily="34" charset="-79"/>
                        </a:rPr>
                        <a:t>תכני הלימוד, הכוונת שיטות הלימוד, פריסה עקרונית שנתית- עונות ושבוע, תפקידי הסגל</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12.6</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אלוף</a:t>
                      </a:r>
                    </a:p>
                    <a:p>
                      <a:pPr algn="ctr" rtl="1">
                        <a:lnSpc>
                          <a:spcPct val="100000"/>
                        </a:lnSpc>
                      </a:pPr>
                      <a:r>
                        <a:rPr lang="he-IL" sz="1600" b="0" i="0" dirty="0">
                          <a:latin typeface="David" panose="020E0502060401010101" pitchFamily="34" charset="-79"/>
                          <a:cs typeface="David" panose="020E0502060401010101" pitchFamily="34" charset="-79"/>
                        </a:rPr>
                        <a:t>צוות מורחב</a:t>
                      </a:r>
                    </a:p>
                  </a:txBody>
                  <a:tcPr anchor="ctr"/>
                </a:tc>
                <a:tc>
                  <a:txBody>
                    <a:bodyPr/>
                    <a:lstStyle/>
                    <a:p>
                      <a:pPr rtl="1">
                        <a:lnSpc>
                          <a:spcPct val="100000"/>
                        </a:lnSpc>
                      </a:pPr>
                      <a:r>
                        <a:rPr lang="he-IL" sz="1600" b="0" i="0" dirty="0">
                          <a:latin typeface="David" panose="020E0502060401010101" pitchFamily="34" charset="-79"/>
                          <a:cs typeface="David" panose="020E0502060401010101" pitchFamily="34" charset="-79"/>
                        </a:rPr>
                        <a:t>על המדריכים להביא מידע לגבי תכולות שבתחום אחריותם בהן קיימת המלצה לשינוי </a:t>
                      </a:r>
                      <a:r>
                        <a:rPr lang="he-IL" sz="1600" b="0" i="0" dirty="0" err="1">
                          <a:latin typeface="David" panose="020E0502060401010101" pitchFamily="34" charset="-79"/>
                          <a:cs typeface="David" panose="020E0502060401010101" pitchFamily="34" charset="-79"/>
                        </a:rPr>
                        <a:t>במ"ה</a:t>
                      </a:r>
                      <a:endParaRPr lang="he-IL" sz="16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620698781"/>
                  </a:ext>
                </a:extLst>
              </a:tr>
              <a:tr h="333060">
                <a:tc>
                  <a:txBody>
                    <a:bodyPr/>
                    <a:lstStyle/>
                    <a:p>
                      <a:r>
                        <a:rPr lang="he-IL" sz="1600" b="1" i="0" kern="1200" dirty="0">
                          <a:solidFill>
                            <a:schemeClr val="dk1"/>
                          </a:solidFill>
                          <a:latin typeface="David" panose="020E0502060401010101" pitchFamily="34" charset="-79"/>
                          <a:ea typeface="+mn-ea"/>
                          <a:cs typeface="David" panose="020E0502060401010101" pitchFamily="34" charset="-79"/>
                        </a:rPr>
                        <a:t>העמקה: </a:t>
                      </a:r>
                      <a:r>
                        <a:rPr lang="he-IL" sz="1600" b="0" i="0" kern="1200" dirty="0">
                          <a:solidFill>
                            <a:schemeClr val="dk1"/>
                          </a:solidFill>
                          <a:latin typeface="David" panose="020E0502060401010101" pitchFamily="34" charset="-79"/>
                          <a:ea typeface="+mn-ea"/>
                          <a:cs typeface="David" panose="020E0502060401010101" pitchFamily="34" charset="-79"/>
                        </a:rPr>
                        <a:t>(א) בחינה טכנית למבנה התואר (נ"ז, הכרה בקורסים) ומימוש מסלולי הלימוד</a:t>
                      </a:r>
                      <a:r>
                        <a:rPr lang="en-US" sz="1600" b="0" i="0" kern="1200" dirty="0">
                          <a:solidFill>
                            <a:schemeClr val="dk1"/>
                          </a:solidFill>
                          <a:latin typeface="David" panose="020E0502060401010101" pitchFamily="34" charset="-79"/>
                          <a:ea typeface="+mn-ea"/>
                          <a:cs typeface="David" panose="020E0502060401010101" pitchFamily="34" charset="-79"/>
                        </a:rPr>
                        <a:t>;</a:t>
                      </a:r>
                      <a:r>
                        <a:rPr lang="he-IL" sz="1600" b="0" i="0" kern="1200" dirty="0">
                          <a:solidFill>
                            <a:schemeClr val="dk1"/>
                          </a:solidFill>
                          <a:latin typeface="David" panose="020E0502060401010101" pitchFamily="34" charset="-79"/>
                          <a:ea typeface="+mn-ea"/>
                          <a:cs typeface="David" panose="020E0502060401010101" pitchFamily="34" charset="-79"/>
                        </a:rPr>
                        <a:t> (ב) שיטות לימוד</a:t>
                      </a:r>
                      <a:r>
                        <a:rPr lang="en-US" sz="1600" b="0" i="0" kern="1200" dirty="0">
                          <a:solidFill>
                            <a:schemeClr val="dk1"/>
                          </a:solidFill>
                          <a:latin typeface="David" panose="020E0502060401010101" pitchFamily="34" charset="-79"/>
                          <a:ea typeface="+mn-ea"/>
                          <a:cs typeface="David" panose="020E0502060401010101" pitchFamily="34" charset="-79"/>
                        </a:rPr>
                        <a:t>;</a:t>
                      </a:r>
                      <a:r>
                        <a:rPr lang="he-IL" sz="1600" b="0" i="0" kern="1200" dirty="0">
                          <a:solidFill>
                            <a:schemeClr val="dk1"/>
                          </a:solidFill>
                          <a:latin typeface="David" panose="020E0502060401010101" pitchFamily="34" charset="-79"/>
                          <a:ea typeface="+mn-ea"/>
                          <a:cs typeface="David" panose="020E0502060401010101" pitchFamily="34" charset="-79"/>
                        </a:rPr>
                        <a:t> (ג) סימולציית גרף</a:t>
                      </a:r>
                      <a:r>
                        <a:rPr lang="he-IL" sz="1600" b="0" i="1" kern="1200" dirty="0">
                          <a:solidFill>
                            <a:schemeClr val="dk1"/>
                          </a:solidFill>
                          <a:latin typeface="David" panose="020E0502060401010101" pitchFamily="34" charset="-79"/>
                          <a:ea typeface="+mn-ea"/>
                          <a:cs typeface="David" panose="020E0502060401010101" pitchFamily="34" charset="-79"/>
                        </a:rPr>
                        <a:t> (1)</a:t>
                      </a:r>
                    </a:p>
                  </a:txBody>
                  <a:tcPr anchor="ctr"/>
                </a:tc>
                <a:tc>
                  <a:txBody>
                    <a:bodyPr/>
                    <a:lstStyle/>
                    <a:p>
                      <a:pPr marL="0" algn="ctr" defTabSz="914400" rtl="1" eaLnBrk="1" latinLnBrk="0" hangingPunct="1">
                        <a:lnSpc>
                          <a:spcPct val="100000"/>
                        </a:lnSpc>
                      </a:pPr>
                      <a:r>
                        <a:rPr lang="he-IL" sz="1600" b="0" i="0" kern="1200" dirty="0">
                          <a:solidFill>
                            <a:schemeClr val="dk1"/>
                          </a:solidFill>
                          <a:latin typeface="David" panose="020E0502060401010101" pitchFamily="34" charset="-79"/>
                          <a:ea typeface="+mn-ea"/>
                          <a:cs typeface="David" panose="020E0502060401010101" pitchFamily="34" charset="-79"/>
                        </a:rPr>
                        <a:t>?</a:t>
                      </a:r>
                    </a:p>
                  </a:txBody>
                  <a:tcPr anchor="ctr"/>
                </a:tc>
                <a:tc>
                  <a:txBody>
                    <a:bodyPr/>
                    <a:lstStyle/>
                    <a:p>
                      <a:pPr algn="ctr"/>
                      <a:r>
                        <a:rPr lang="he-IL" sz="1600" b="0" i="0" kern="1200" dirty="0">
                          <a:solidFill>
                            <a:schemeClr val="dk1"/>
                          </a:solidFill>
                          <a:latin typeface="David" panose="020E0502060401010101" pitchFamily="34" charset="-79"/>
                          <a:ea typeface="+mn-ea"/>
                          <a:cs typeface="David" panose="020E0502060401010101" pitchFamily="34" charset="-79"/>
                        </a:rPr>
                        <a:t>צוות היגוי</a:t>
                      </a:r>
                    </a:p>
                  </a:txBody>
                  <a:tcPr anchor="ctr"/>
                </a:tc>
                <a:tc>
                  <a:txBody>
                    <a:bodyPr/>
                    <a:lstStyle/>
                    <a:p>
                      <a:r>
                        <a:rPr lang="he-IL" sz="1600" b="0" i="0" kern="1200" dirty="0">
                          <a:solidFill>
                            <a:schemeClr val="dk1"/>
                          </a:solidFill>
                          <a:latin typeface="David" panose="020E0502060401010101" pitchFamily="34" charset="-79"/>
                          <a:ea typeface="+mn-ea"/>
                          <a:cs typeface="David" panose="020E0502060401010101" pitchFamily="34" charset="-79"/>
                        </a:rPr>
                        <a:t>בשיתוף מוסד אקדמי</a:t>
                      </a:r>
                    </a:p>
                  </a:txBody>
                  <a:tcPr anchor="ctr"/>
                </a:tc>
                <a:extLst>
                  <a:ext uri="{0D108BD9-81ED-4DB2-BD59-A6C34878D82A}">
                    <a16:rowId xmlns:a16="http://schemas.microsoft.com/office/drawing/2014/main" val="1768182145"/>
                  </a:ext>
                </a:extLst>
              </a:tr>
              <a:tr h="333060">
                <a:tc>
                  <a:txBody>
                    <a:bodyPr/>
                    <a:lstStyle/>
                    <a:p>
                      <a:pPr rtl="1">
                        <a:lnSpc>
                          <a:spcPct val="100000"/>
                        </a:lnSpc>
                      </a:pPr>
                      <a:r>
                        <a:rPr lang="he-IL" sz="1600" b="0" i="0" dirty="0">
                          <a:latin typeface="David" panose="020E0502060401010101" pitchFamily="34" charset="-79"/>
                          <a:cs typeface="David" panose="020E0502060401010101" pitchFamily="34" charset="-79"/>
                        </a:rPr>
                        <a:t>עיצוב </a:t>
                      </a:r>
                      <a:r>
                        <a:rPr lang="he-IL" sz="1600" b="1" i="0" dirty="0">
                          <a:latin typeface="David" panose="020E0502060401010101" pitchFamily="34" charset="-79"/>
                          <a:cs typeface="David" panose="020E0502060401010101" pitchFamily="34" charset="-79"/>
                        </a:rPr>
                        <a:t>הכנת הסגל מ"ה + תוכנית הלימוד השנתית לסגל</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צוות היגוי</a:t>
                      </a:r>
                    </a:p>
                  </a:txBody>
                  <a:tcPr anchor="ctr"/>
                </a:tc>
                <a:tc>
                  <a:txBody>
                    <a:bodyPr/>
                    <a:lstStyle/>
                    <a:p>
                      <a:pPr rtl="1">
                        <a:lnSpc>
                          <a:spcPct val="100000"/>
                        </a:lnSpc>
                      </a:pPr>
                      <a:endParaRPr lang="he-IL" sz="1600" b="0" i="0" kern="1200" dirty="0">
                        <a:solidFill>
                          <a:schemeClr val="dk1"/>
                        </a:solidFill>
                        <a:latin typeface="David" panose="020E0502060401010101" pitchFamily="34" charset="-79"/>
                        <a:ea typeface="+mn-ea"/>
                        <a:cs typeface="David" panose="020E0502060401010101" pitchFamily="34" charset="-79"/>
                      </a:endParaRPr>
                    </a:p>
                  </a:txBody>
                  <a:tcPr anchor="ctr"/>
                </a:tc>
                <a:extLst>
                  <a:ext uri="{0D108BD9-81ED-4DB2-BD59-A6C34878D82A}">
                    <a16:rowId xmlns:a16="http://schemas.microsoft.com/office/drawing/2014/main" val="386688883"/>
                  </a:ext>
                </a:extLst>
              </a:tr>
              <a:tr h="575285">
                <a:tc>
                  <a:txBody>
                    <a:bodyPr/>
                    <a:lstStyle/>
                    <a:p>
                      <a:pPr rtl="1">
                        <a:lnSpc>
                          <a:spcPct val="100000"/>
                        </a:lnSpc>
                      </a:pPr>
                      <a:r>
                        <a:rPr lang="he-IL" sz="1600" b="1" i="0" dirty="0">
                          <a:latin typeface="David" panose="020E0502060401010101" pitchFamily="34" charset="-79"/>
                          <a:cs typeface="David" panose="020E0502060401010101" pitchFamily="34" charset="-79"/>
                        </a:rPr>
                        <a:t>סגל*- </a:t>
                      </a:r>
                      <a:r>
                        <a:rPr lang="he-IL" sz="1600" b="0" i="0" dirty="0">
                          <a:latin typeface="David" panose="020E0502060401010101" pitchFamily="34" charset="-79"/>
                          <a:cs typeface="David" panose="020E0502060401010101" pitchFamily="34" charset="-79"/>
                        </a:rPr>
                        <a:t>הצגת אשכולות ותכולות שבאחריותם במשולב עם תפיסות הלימוד שסוכמו+ אופן מימוש מסלולים</a:t>
                      </a:r>
                    </a:p>
                  </a:txBody>
                  <a:tcPr anchor="ctr"/>
                </a:tc>
                <a:tc>
                  <a:txBody>
                    <a:bodyPr/>
                    <a:lstStyle/>
                    <a:p>
                      <a:pPr marL="0" algn="ctr" defTabSz="914400" rtl="1" eaLnBrk="1" latinLnBrk="0" hangingPunct="1">
                        <a:lnSpc>
                          <a:spcPct val="100000"/>
                        </a:lnSpc>
                      </a:pPr>
                      <a:r>
                        <a:rPr lang="he-IL" sz="1600" b="0" i="0" kern="1200" dirty="0">
                          <a:solidFill>
                            <a:srgbClr val="FF0000"/>
                          </a:solidFill>
                          <a:latin typeface="David" panose="020E0502060401010101" pitchFamily="34" charset="-79"/>
                          <a:ea typeface="+mn-ea"/>
                          <a:cs typeface="David" panose="020E0502060401010101" pitchFamily="34" charset="-79"/>
                        </a:rPr>
                        <a:t>27.6</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צוות מורחב</a:t>
                      </a:r>
                    </a:p>
                  </a:txBody>
                  <a:tcPr anchor="ctr"/>
                </a:tc>
                <a:tc>
                  <a:txBody>
                    <a:bodyPr/>
                    <a:lstStyle/>
                    <a:p>
                      <a:pPr rtl="1">
                        <a:lnSpc>
                          <a:spcPct val="100000"/>
                        </a:lnSpc>
                      </a:pPr>
                      <a:r>
                        <a:rPr lang="he-IL" sz="1600" b="0" i="0" dirty="0">
                          <a:latin typeface="David" panose="020E0502060401010101" pitchFamily="34" charset="-79"/>
                          <a:cs typeface="David" panose="020E0502060401010101" pitchFamily="34" charset="-79"/>
                        </a:rPr>
                        <a:t>תפיסת סיורים (ארץ וחו"ל), מבנה קורס חדש, ימי עיון, סמינרים, חקירה עצמית, מתוקשב</a:t>
                      </a:r>
                    </a:p>
                  </a:txBody>
                  <a:tcPr anchor="ctr"/>
                </a:tc>
                <a:extLst>
                  <a:ext uri="{0D108BD9-81ED-4DB2-BD59-A6C34878D82A}">
                    <a16:rowId xmlns:a16="http://schemas.microsoft.com/office/drawing/2014/main" val="111558994"/>
                  </a:ext>
                </a:extLst>
              </a:tr>
              <a:tr h="333060">
                <a:tc>
                  <a:txBody>
                    <a:bodyPr/>
                    <a:lstStyle/>
                    <a:p>
                      <a:pPr rtl="1">
                        <a:lnSpc>
                          <a:spcPct val="100000"/>
                        </a:lnSpc>
                      </a:pPr>
                      <a:r>
                        <a:rPr lang="he-IL" sz="1600" b="1" i="0" dirty="0">
                          <a:latin typeface="David" panose="020E0502060401010101" pitchFamily="34" charset="-79"/>
                          <a:cs typeface="David" panose="020E0502060401010101" pitchFamily="34" charset="-79"/>
                        </a:rPr>
                        <a:t>סימולציית גרף </a:t>
                      </a:r>
                      <a:r>
                        <a:rPr lang="he-IL" sz="1600" b="1" i="1" dirty="0">
                          <a:latin typeface="David" panose="020E0502060401010101" pitchFamily="34" charset="-79"/>
                          <a:cs typeface="David" panose="020E0502060401010101" pitchFamily="34" charset="-79"/>
                        </a:rPr>
                        <a:t>(</a:t>
                      </a:r>
                      <a:r>
                        <a:rPr lang="he-IL" sz="1600" b="0" i="1" dirty="0">
                          <a:latin typeface="David" panose="020E0502060401010101" pitchFamily="34" charset="-79"/>
                          <a:cs typeface="David" panose="020E0502060401010101" pitchFamily="34" charset="-79"/>
                        </a:rPr>
                        <a:t>2) </a:t>
                      </a:r>
                      <a:endParaRPr lang="he-IL" sz="1600" b="0" i="0" dirty="0">
                        <a:latin typeface="David" panose="020E0502060401010101" pitchFamily="34" charset="-79"/>
                        <a:cs typeface="David" panose="020E0502060401010101" pitchFamily="34" charset="-79"/>
                      </a:endParaRPr>
                    </a:p>
                  </a:txBody>
                  <a:tcPr anchor="ctr"/>
                </a:tc>
                <a:tc>
                  <a:txBody>
                    <a:bodyPr/>
                    <a:lstStyle/>
                    <a:p>
                      <a:pPr algn="ctr" rtl="1">
                        <a:lnSpc>
                          <a:spcPct val="100000"/>
                        </a:lnSpc>
                      </a:pPr>
                      <a:r>
                        <a:rPr lang="he-IL" sz="1600" b="0" i="0" dirty="0">
                          <a:solidFill>
                            <a:srgbClr val="FF0000"/>
                          </a:solidFill>
                          <a:latin typeface="David" panose="020E0502060401010101" pitchFamily="34" charset="-79"/>
                          <a:cs typeface="David" panose="020E0502060401010101" pitchFamily="34" charset="-79"/>
                        </a:rPr>
                        <a:t>27.6</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צוות היגוי</a:t>
                      </a:r>
                    </a:p>
                  </a:txBody>
                  <a:tcPr anchor="ctr"/>
                </a:tc>
                <a:tc>
                  <a:txBody>
                    <a:bodyPr/>
                    <a:lstStyle/>
                    <a:p>
                      <a:pPr rtl="1">
                        <a:lnSpc>
                          <a:spcPct val="100000"/>
                        </a:lnSpc>
                      </a:pPr>
                      <a:r>
                        <a:rPr lang="he-IL" sz="1600" b="0" i="0" dirty="0">
                          <a:latin typeface="David" panose="020E0502060401010101" pitchFamily="34" charset="-79"/>
                          <a:cs typeface="David" panose="020E0502060401010101" pitchFamily="34" charset="-79"/>
                        </a:rPr>
                        <a:t>הבניית התוכן ושיטות הלימוד לתוך גרף השנתי</a:t>
                      </a:r>
                    </a:p>
                  </a:txBody>
                  <a:tcPr anchor="ctr"/>
                </a:tc>
                <a:extLst>
                  <a:ext uri="{0D108BD9-81ED-4DB2-BD59-A6C34878D82A}">
                    <a16:rowId xmlns:a16="http://schemas.microsoft.com/office/drawing/2014/main" val="2830503461"/>
                  </a:ext>
                </a:extLst>
              </a:tr>
              <a:tr h="333060">
                <a:tc>
                  <a:txBody>
                    <a:bodyPr/>
                    <a:lstStyle/>
                    <a:p>
                      <a:pPr rtl="1">
                        <a:lnSpc>
                          <a:spcPct val="100000"/>
                        </a:lnSpc>
                      </a:pPr>
                      <a:r>
                        <a:rPr lang="he-IL" sz="1600" b="1" i="0" dirty="0">
                          <a:latin typeface="David" panose="020E0502060401010101" pitchFamily="34" charset="-79"/>
                          <a:cs typeface="David" panose="020E0502060401010101" pitchFamily="34" charset="-79"/>
                        </a:rPr>
                        <a:t>תחקיר מחזור מ"ד </a:t>
                      </a:r>
                      <a:r>
                        <a:rPr lang="he-IL" sz="1600" b="0" i="0" dirty="0">
                          <a:latin typeface="David" panose="020E0502060401010101" pitchFamily="34" charset="-79"/>
                          <a:cs typeface="David" panose="020E0502060401010101" pitchFamily="34" charset="-79"/>
                        </a:rPr>
                        <a:t>(במסגרת </a:t>
                      </a:r>
                      <a:r>
                        <a:rPr lang="he-IL" sz="1600" b="0" i="0" dirty="0" err="1">
                          <a:latin typeface="David" panose="020E0502060401010101" pitchFamily="34" charset="-79"/>
                          <a:cs typeface="David" panose="020E0502060401010101" pitchFamily="34" charset="-79"/>
                        </a:rPr>
                        <a:t>הכנ"ס</a:t>
                      </a:r>
                      <a:r>
                        <a:rPr lang="he-IL" sz="1600" b="0" i="0" dirty="0">
                          <a:latin typeface="David" panose="020E0502060401010101" pitchFamily="34" charset="-79"/>
                          <a:cs typeface="David" panose="020E0502060401010101" pitchFamily="34" charset="-79"/>
                        </a:rPr>
                        <a:t>)</a:t>
                      </a:r>
                    </a:p>
                  </a:txBody>
                  <a:tcPr anchor="ctr"/>
                </a:tc>
                <a:tc>
                  <a:txBody>
                    <a:bodyPr/>
                    <a:lstStyle/>
                    <a:p>
                      <a:pPr algn="ctr" rtl="1">
                        <a:lnSpc>
                          <a:spcPct val="100000"/>
                        </a:lnSpc>
                      </a:pPr>
                      <a:endParaRPr lang="he-IL" sz="1600" b="0" i="0" dirty="0">
                        <a:solidFill>
                          <a:srgbClr val="FF0000"/>
                        </a:solidFill>
                        <a:latin typeface="David" panose="020E0502060401010101" pitchFamily="34" charset="-79"/>
                        <a:cs typeface="David" panose="020E0502060401010101" pitchFamily="34" charset="-79"/>
                      </a:endParaRP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צוות מורחב</a:t>
                      </a:r>
                    </a:p>
                  </a:txBody>
                  <a:tcPr anchor="ctr"/>
                </a:tc>
                <a:tc>
                  <a:txBody>
                    <a:bodyPr/>
                    <a:lstStyle/>
                    <a:p>
                      <a:pPr rtl="1">
                        <a:lnSpc>
                          <a:spcPct val="100000"/>
                        </a:lnSpc>
                      </a:pPr>
                      <a:endParaRPr lang="he-IL" sz="16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2238417273"/>
                  </a:ext>
                </a:extLst>
              </a:tr>
              <a:tr h="575285">
                <a:tc>
                  <a:txBody>
                    <a:bodyPr/>
                    <a:lstStyle/>
                    <a:p>
                      <a:pPr rtl="1">
                        <a:lnSpc>
                          <a:spcPct val="100000"/>
                        </a:lnSpc>
                      </a:pPr>
                      <a:r>
                        <a:rPr lang="he-IL" sz="1600" b="1" i="0" dirty="0">
                          <a:latin typeface="David" panose="020E0502060401010101" pitchFamily="34" charset="-79"/>
                          <a:cs typeface="David" panose="020E0502060401010101" pitchFamily="34" charset="-79"/>
                        </a:rPr>
                        <a:t>מפקד המב"ל: הקפאת תצורה </a:t>
                      </a:r>
                      <a:r>
                        <a:rPr lang="he-IL" sz="1600" b="0" i="0" dirty="0">
                          <a:latin typeface="David" panose="020E0502060401010101" pitchFamily="34" charset="-79"/>
                          <a:cs typeface="David" panose="020E0502060401010101" pitchFamily="34" charset="-79"/>
                        </a:rPr>
                        <a:t>מ"ה (</a:t>
                      </a:r>
                      <a:r>
                        <a:rPr lang="he-IL" sz="1600" b="0" i="0" dirty="0" err="1">
                          <a:latin typeface="David" panose="020E0502060401010101" pitchFamily="34" charset="-79"/>
                          <a:cs typeface="David" panose="020E0502060401010101" pitchFamily="34" charset="-79"/>
                        </a:rPr>
                        <a:t>סימו</a:t>
                      </a:r>
                      <a:r>
                        <a:rPr lang="he-IL" sz="1600" b="0" i="0" dirty="0">
                          <a:latin typeface="David" panose="020E0502060401010101" pitchFamily="34" charset="-79"/>
                          <a:cs typeface="David" panose="020E0502060401010101" pitchFamily="34" charset="-79"/>
                        </a:rPr>
                        <a:t>' 3)+ קביעת </a:t>
                      </a:r>
                      <a:r>
                        <a:rPr lang="he-IL" sz="1600" b="1" i="0" dirty="0">
                          <a:latin typeface="David" panose="020E0502060401010101" pitchFamily="34" charset="-79"/>
                          <a:cs typeface="David" panose="020E0502060401010101" pitchFamily="34" charset="-79"/>
                        </a:rPr>
                        <a:t>מדדי הערכה ומוקדי תחקור </a:t>
                      </a:r>
                      <a:r>
                        <a:rPr lang="he-IL" sz="1600" b="0" i="0" dirty="0">
                          <a:latin typeface="David" panose="020E0502060401010101" pitchFamily="34" charset="-79"/>
                          <a:cs typeface="David" panose="020E0502060401010101" pitchFamily="34" charset="-79"/>
                        </a:rPr>
                        <a:t>למ"ה + התווית </a:t>
                      </a:r>
                      <a:r>
                        <a:rPr lang="he-IL" sz="1600" b="1" i="0" dirty="0">
                          <a:latin typeface="David" panose="020E0502060401010101" pitchFamily="34" charset="-79"/>
                          <a:cs typeface="David" panose="020E0502060401010101" pitchFamily="34" charset="-79"/>
                        </a:rPr>
                        <a:t>תוכנית פיתוח הדרכתית </a:t>
                      </a:r>
                      <a:r>
                        <a:rPr lang="he-IL" sz="1600" b="0" i="0" dirty="0">
                          <a:latin typeface="David" panose="020E0502060401010101" pitchFamily="34" charset="-79"/>
                          <a:cs typeface="David" panose="020E0502060401010101" pitchFamily="34" charset="-79"/>
                        </a:rPr>
                        <a:t>ארוכת טווח </a:t>
                      </a:r>
                      <a:endParaRPr lang="he-IL" sz="1600" b="1" i="0" dirty="0">
                        <a:latin typeface="David" panose="020E0502060401010101" pitchFamily="34" charset="-79"/>
                        <a:cs typeface="David" panose="020E0502060401010101" pitchFamily="34" charset="-79"/>
                      </a:endParaRP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a:t>
                      </a:r>
                    </a:p>
                  </a:txBody>
                  <a:tcPr anchor="ctr"/>
                </a:tc>
                <a:tc>
                  <a:txBody>
                    <a:bodyPr/>
                    <a:lstStyle/>
                    <a:p>
                      <a:pPr algn="ctr" rtl="1">
                        <a:lnSpc>
                          <a:spcPct val="100000"/>
                        </a:lnSpc>
                      </a:pPr>
                      <a:r>
                        <a:rPr lang="he-IL" sz="1600" b="0" i="0" dirty="0">
                          <a:latin typeface="David" panose="020E0502060401010101" pitchFamily="34" charset="-79"/>
                          <a:cs typeface="David" panose="020E0502060401010101" pitchFamily="34" charset="-79"/>
                        </a:rPr>
                        <a:t>אלוף </a:t>
                      </a:r>
                      <a:br>
                        <a:rPr lang="en-US" sz="1600" b="0" i="0" dirty="0">
                          <a:latin typeface="David" panose="020E0502060401010101" pitchFamily="34" charset="-79"/>
                          <a:cs typeface="David" panose="020E0502060401010101" pitchFamily="34" charset="-79"/>
                        </a:rPr>
                      </a:br>
                      <a:r>
                        <a:rPr lang="he-IL" sz="1600" b="0" i="0" dirty="0">
                          <a:latin typeface="David" panose="020E0502060401010101" pitchFamily="34" charset="-79"/>
                          <a:cs typeface="David" panose="020E0502060401010101" pitchFamily="34" charset="-79"/>
                        </a:rPr>
                        <a:t>צוות מורחב</a:t>
                      </a:r>
                    </a:p>
                  </a:txBody>
                  <a:tcPr anchor="ctr"/>
                </a:tc>
                <a:tc>
                  <a:txBody>
                    <a:bodyPr/>
                    <a:lstStyle/>
                    <a:p>
                      <a:pPr rtl="1">
                        <a:lnSpc>
                          <a:spcPct val="100000"/>
                        </a:lnSpc>
                      </a:pPr>
                      <a:r>
                        <a:rPr lang="he-IL" sz="1600" b="0" i="0" dirty="0">
                          <a:latin typeface="David" panose="020E0502060401010101" pitchFamily="34" charset="-79"/>
                          <a:cs typeface="David" panose="020E0502060401010101" pitchFamily="34" charset="-79"/>
                        </a:rPr>
                        <a:t>בחינת שפיות לתמהיל החדש ולתפיסת לימוד עדכנית</a:t>
                      </a:r>
                    </a:p>
                    <a:p>
                      <a:pPr rtl="1">
                        <a:lnSpc>
                          <a:spcPct val="100000"/>
                        </a:lnSpc>
                      </a:pPr>
                      <a:r>
                        <a:rPr lang="he-IL" sz="1600" b="0" i="0" dirty="0">
                          <a:latin typeface="David" panose="020E0502060401010101" pitchFamily="34" charset="-79"/>
                          <a:cs typeface="David" panose="020E0502060401010101" pitchFamily="34" charset="-79"/>
                        </a:rPr>
                        <a:t>* קבלת תחקיר מלא של מ"ד להיזון חוזר</a:t>
                      </a:r>
                    </a:p>
                  </a:txBody>
                  <a:tcPr anchor="ctr"/>
                </a:tc>
                <a:extLst>
                  <a:ext uri="{0D108BD9-81ED-4DB2-BD59-A6C34878D82A}">
                    <a16:rowId xmlns:a16="http://schemas.microsoft.com/office/drawing/2014/main" val="2584993983"/>
                  </a:ext>
                </a:extLst>
              </a:tr>
            </a:tbl>
          </a:graphicData>
        </a:graphic>
      </p:graphicFrame>
    </p:spTree>
    <p:extLst>
      <p:ext uri="{BB962C8B-B14F-4D97-AF65-F5344CB8AC3E}">
        <p14:creationId xmlns:p14="http://schemas.microsoft.com/office/powerpoint/2010/main" val="35134167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סוגיות למחזור מ"ה- אוניברסיטת חיפה</a:t>
            </a:r>
          </a:p>
        </p:txBody>
      </p:sp>
      <p:sp>
        <p:nvSpPr>
          <p:cNvPr id="4" name="מציין מיקום תוכן 2"/>
          <p:cNvSpPr txBox="1">
            <a:spLocks/>
          </p:cNvSpPr>
          <p:nvPr/>
        </p:nvSpPr>
        <p:spPr>
          <a:xfrm>
            <a:off x="691118" y="1473714"/>
            <a:ext cx="10895122" cy="5054907"/>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פיצול המחזור למסלולים- (א) </a:t>
            </a:r>
            <a:r>
              <a:rPr lang="he-IL" sz="1600" dirty="0">
                <a:solidFill>
                  <a:schemeClr val="accent1">
                    <a:lumMod val="75000"/>
                  </a:schemeClr>
                </a:solidFill>
                <a:latin typeface="David" panose="020E0502060401010101" pitchFamily="34" charset="-79"/>
                <a:cs typeface="David" panose="020E0502060401010101" pitchFamily="34" charset="-79"/>
              </a:rPr>
              <a:t>תואר שני ללא תזה</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 </a:t>
            </a:r>
            <a:r>
              <a:rPr lang="he-IL" sz="1600" b="1" dirty="0">
                <a:solidFill>
                  <a:schemeClr val="accent1">
                    <a:lumMod val="75000"/>
                  </a:schemeClr>
                </a:solidFill>
                <a:latin typeface="David" panose="020E0502060401010101" pitchFamily="34" charset="-79"/>
                <a:cs typeface="David" panose="020E0502060401010101" pitchFamily="34" charset="-79"/>
              </a:rPr>
              <a:t>(ב) </a:t>
            </a:r>
            <a:r>
              <a:rPr lang="he-IL" sz="1600" dirty="0">
                <a:solidFill>
                  <a:schemeClr val="accent1">
                    <a:lumMod val="75000"/>
                  </a:schemeClr>
                </a:solidFill>
                <a:latin typeface="David" panose="020E0502060401010101" pitchFamily="34" charset="-79"/>
                <a:cs typeface="David" panose="020E0502060401010101" pitchFamily="34" charset="-79"/>
              </a:rPr>
              <a:t>תואר שני עם תזה</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 </a:t>
            </a:r>
            <a:r>
              <a:rPr lang="he-IL" sz="1600" b="1" dirty="0">
                <a:solidFill>
                  <a:schemeClr val="accent1">
                    <a:lumMod val="75000"/>
                  </a:schemeClr>
                </a:solidFill>
                <a:latin typeface="David" panose="020E0502060401010101" pitchFamily="34" charset="-79"/>
                <a:cs typeface="David" panose="020E0502060401010101" pitchFamily="34" charset="-79"/>
              </a:rPr>
              <a:t>(ג) </a:t>
            </a:r>
            <a:r>
              <a:rPr lang="he-IL" sz="1600" dirty="0">
                <a:solidFill>
                  <a:schemeClr val="accent1">
                    <a:lumMod val="75000"/>
                  </a:schemeClr>
                </a:solidFill>
                <a:latin typeface="David" panose="020E0502060401010101" pitchFamily="34" charset="-79"/>
                <a:cs typeface="David" panose="020E0502060401010101" pitchFamily="34" charset="-79"/>
              </a:rPr>
              <a:t>תעודת בוגר </a:t>
            </a:r>
            <a:r>
              <a:rPr lang="he-IL" sz="1600" dirty="0" err="1">
                <a:solidFill>
                  <a:schemeClr val="accent1">
                    <a:lumMod val="75000"/>
                  </a:schemeClr>
                </a:solidFill>
                <a:latin typeface="David" panose="020E0502060401010101" pitchFamily="34" charset="-79"/>
                <a:cs typeface="David" panose="020E0502060401010101" pitchFamily="34" charset="-79"/>
              </a:rPr>
              <a:t>מב"ל</a:t>
            </a:r>
            <a:endParaRPr lang="he-IL" sz="1600"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תכולה יציבה וקיימת-  </a:t>
            </a:r>
            <a:r>
              <a:rPr lang="he-IL" sz="1600" dirty="0">
                <a:solidFill>
                  <a:schemeClr val="accent1">
                    <a:lumMod val="75000"/>
                  </a:schemeClr>
                </a:solidFill>
                <a:latin typeface="David" panose="020E0502060401010101" pitchFamily="34" charset="-79"/>
                <a:cs typeface="David" panose="020E0502060401010101" pitchFamily="34" charset="-79"/>
              </a:rPr>
              <a:t>התאמות ותאומים נדרשים </a:t>
            </a:r>
            <a:r>
              <a:rPr lang="he-IL" sz="1600" u="sng" dirty="0">
                <a:solidFill>
                  <a:schemeClr val="accent1">
                    <a:lumMod val="75000"/>
                  </a:schemeClr>
                </a:solidFill>
                <a:latin typeface="David" panose="020E0502060401010101" pitchFamily="34" charset="-79"/>
                <a:cs typeface="David" panose="020E0502060401010101" pitchFamily="34" charset="-79"/>
              </a:rPr>
              <a:t>לתכנים</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 </a:t>
            </a:r>
            <a:r>
              <a:rPr lang="he-IL" sz="1600" u="sng" dirty="0">
                <a:solidFill>
                  <a:schemeClr val="accent1">
                    <a:lumMod val="75000"/>
                  </a:schemeClr>
                </a:solidFill>
                <a:latin typeface="David" panose="020E0502060401010101" pitchFamily="34" charset="-79"/>
                <a:cs typeface="David" panose="020E0502060401010101" pitchFamily="34" charset="-79"/>
              </a:rPr>
              <a:t>מרצים</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 </a:t>
            </a:r>
            <a:r>
              <a:rPr lang="he-IL" sz="1600" u="sng" dirty="0">
                <a:solidFill>
                  <a:schemeClr val="accent1">
                    <a:lumMod val="75000"/>
                  </a:schemeClr>
                </a:solidFill>
                <a:latin typeface="David" panose="020E0502060401010101" pitchFamily="34" charset="-79"/>
                <a:cs typeface="David" panose="020E0502060401010101" pitchFamily="34" charset="-79"/>
              </a:rPr>
              <a:t>מתכונות לימוד </a:t>
            </a:r>
            <a:r>
              <a:rPr lang="he-IL" sz="1600" dirty="0">
                <a:solidFill>
                  <a:schemeClr val="accent1">
                    <a:lumMod val="75000"/>
                  </a:schemeClr>
                </a:solidFill>
                <a:latin typeface="David" panose="020E0502060401010101" pitchFamily="34" charset="-79"/>
                <a:cs typeface="David" panose="020E0502060401010101" pitchFamily="34" charset="-79"/>
              </a:rPr>
              <a:t>(למידת בכירים). היקף נ"ז</a:t>
            </a:r>
            <a:endParaRPr lang="he-IL" sz="1600" u="sng"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תכולות נוספות </a:t>
            </a:r>
            <a:r>
              <a:rPr lang="he-IL" sz="1600" b="1" dirty="0" err="1">
                <a:solidFill>
                  <a:schemeClr val="accent1">
                    <a:lumMod val="75000"/>
                  </a:schemeClr>
                </a:solidFill>
                <a:latin typeface="David" panose="020E0502060401010101" pitchFamily="34" charset="-79"/>
                <a:cs typeface="David" panose="020E0502060401010101" pitchFamily="34" charset="-79"/>
              </a:rPr>
              <a:t>למ"ה</a:t>
            </a:r>
            <a:r>
              <a:rPr lang="he-IL" sz="1600" b="1" dirty="0">
                <a:solidFill>
                  <a:schemeClr val="accent1">
                    <a:lumMod val="75000"/>
                  </a:schemeClr>
                </a:solidFill>
                <a:latin typeface="David" panose="020E0502060401010101" pitchFamily="34" charset="-79"/>
                <a:cs typeface="David" panose="020E0502060401010101" pitchFamily="34" charset="-79"/>
              </a:rPr>
              <a:t>- </a:t>
            </a:r>
            <a:r>
              <a:rPr lang="he-IL" sz="1600" dirty="0">
                <a:solidFill>
                  <a:schemeClr val="accent1">
                    <a:lumMod val="75000"/>
                  </a:schemeClr>
                </a:solidFill>
                <a:latin typeface="David" panose="020E0502060401010101" pitchFamily="34" charset="-79"/>
                <a:cs typeface="David" panose="020E0502060401010101" pitchFamily="34" charset="-79"/>
              </a:rPr>
              <a:t>תכנים שנכחדו ונדרשים בשנית, התאמות ברגלי פנתאון (כלכלי ועוד), קורסים לפיתוח </a:t>
            </a:r>
            <a:r>
              <a:rPr lang="he-IL" sz="1600" dirty="0" err="1">
                <a:solidFill>
                  <a:schemeClr val="accent1">
                    <a:lumMod val="75000"/>
                  </a:schemeClr>
                </a:solidFill>
                <a:latin typeface="David" panose="020E0502060401010101" pitchFamily="34" charset="-79"/>
                <a:cs typeface="David" panose="020E0502060401010101" pitchFamily="34" charset="-79"/>
              </a:rPr>
              <a:t>יכלות</a:t>
            </a:r>
            <a:r>
              <a:rPr lang="he-IL" sz="1600" dirty="0">
                <a:solidFill>
                  <a:schemeClr val="accent1">
                    <a:lumMod val="75000"/>
                  </a:schemeClr>
                </a:solidFill>
                <a:latin typeface="David" panose="020E0502060401010101" pitchFamily="34" charset="-79"/>
                <a:cs typeface="David" panose="020E0502060401010101" pitchFamily="34" charset="-79"/>
              </a:rPr>
              <a:t> חשיבה, קורס מקוון, הרחבת היקף 'סמינרים' (קורס מזורז) שנתי ל-2</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מבניות</a:t>
            </a:r>
            <a:r>
              <a:rPr lang="he-IL" sz="1600" dirty="0">
                <a:solidFill>
                  <a:schemeClr val="accent1">
                    <a:lumMod val="75000"/>
                  </a:schemeClr>
                </a:solidFill>
                <a:latin typeface="David" panose="020E0502060401010101" pitchFamily="34" charset="-79"/>
                <a:cs typeface="David" panose="020E0502060401010101" pitchFamily="34" charset="-79"/>
              </a:rPr>
              <a:t> </a:t>
            </a:r>
            <a:r>
              <a:rPr lang="he-IL" sz="1600" b="1" dirty="0">
                <a:solidFill>
                  <a:schemeClr val="accent1">
                    <a:lumMod val="75000"/>
                  </a:schemeClr>
                </a:solidFill>
                <a:latin typeface="David" panose="020E0502060401010101" pitchFamily="34" charset="-79"/>
                <a:cs typeface="David" panose="020E0502060401010101" pitchFamily="34" charset="-79"/>
              </a:rPr>
              <a:t>הלימוד האקדמי</a:t>
            </a:r>
            <a:r>
              <a:rPr lang="he-IL" sz="1600" dirty="0">
                <a:solidFill>
                  <a:schemeClr val="accent1">
                    <a:lumMod val="75000"/>
                  </a:schemeClr>
                </a:solidFill>
                <a:latin typeface="David" panose="020E0502060401010101" pitchFamily="34" charset="-79"/>
                <a:cs typeface="David" panose="020E0502060401010101" pitchFamily="34" charset="-79"/>
              </a:rPr>
              <a:t>- סמסטרים בהם לומדים, מיקום הלימודים, ימי הלימוד בשבוע, מבנה יום הלימוד והמשכים, פריסת התכנים (יסודות ותוכן מתקדם), קיום אפשרויות בחירה (תוכן במקביל)</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תשתיות הלימוד ומרחבי הלמידה- </a:t>
            </a:r>
            <a:r>
              <a:rPr lang="he-IL" sz="1600" u="sng" dirty="0">
                <a:solidFill>
                  <a:schemeClr val="accent1">
                    <a:lumMod val="75000"/>
                  </a:schemeClr>
                </a:solidFill>
                <a:latin typeface="David" panose="020E0502060401010101" pitchFamily="34" charset="-79"/>
                <a:cs typeface="David" panose="020E0502060401010101" pitchFamily="34" charset="-79"/>
              </a:rPr>
              <a:t>תשתית</a:t>
            </a:r>
            <a:r>
              <a:rPr lang="he-IL" sz="1600" b="1" u="sng" dirty="0">
                <a:solidFill>
                  <a:schemeClr val="accent1">
                    <a:lumMod val="75000"/>
                  </a:schemeClr>
                </a:solidFill>
                <a:latin typeface="David" panose="020E0502060401010101" pitchFamily="34" charset="-79"/>
                <a:cs typeface="David" panose="020E0502060401010101" pitchFamily="34" charset="-79"/>
              </a:rPr>
              <a:t> </a:t>
            </a:r>
            <a:r>
              <a:rPr lang="he-IL" sz="1600" u="sng" dirty="0">
                <a:solidFill>
                  <a:schemeClr val="accent1">
                    <a:lumMod val="75000"/>
                  </a:schemeClr>
                </a:solidFill>
                <a:latin typeface="David" panose="020E0502060401010101" pitchFamily="34" charset="-79"/>
                <a:cs typeface="David" panose="020E0502060401010101" pitchFamily="34" charset="-79"/>
              </a:rPr>
              <a:t>פיזית </a:t>
            </a:r>
            <a:r>
              <a:rPr lang="he-IL" sz="1600" dirty="0">
                <a:solidFill>
                  <a:schemeClr val="accent1">
                    <a:lumMod val="75000"/>
                  </a:schemeClr>
                </a:solidFill>
                <a:latin typeface="David" panose="020E0502060401010101" pitchFamily="34" charset="-79"/>
                <a:cs typeface="David" panose="020E0502060401010101" pitchFamily="34" charset="-79"/>
              </a:rPr>
              <a:t>מכבדת לבכירים, </a:t>
            </a:r>
            <a:r>
              <a:rPr lang="he-IL" sz="1600" u="sng" dirty="0">
                <a:solidFill>
                  <a:schemeClr val="accent1">
                    <a:lumMod val="75000"/>
                  </a:schemeClr>
                </a:solidFill>
                <a:latin typeface="David" panose="020E0502060401010101" pitchFamily="34" charset="-79"/>
                <a:cs typeface="David" panose="020E0502060401010101" pitchFamily="34" charset="-79"/>
              </a:rPr>
              <a:t>סביבת לימוד ווירטואלית</a:t>
            </a:r>
            <a:r>
              <a:rPr lang="he-IL" sz="1600" dirty="0">
                <a:solidFill>
                  <a:schemeClr val="accent1">
                    <a:lumMod val="75000"/>
                  </a:schemeClr>
                </a:solidFill>
                <a:latin typeface="David" panose="020E0502060401010101" pitchFamily="34" charset="-79"/>
                <a:cs typeface="David" panose="020E0502060401010101" pitchFamily="34" charset="-79"/>
              </a:rPr>
              <a:t> תומכת וכלי לימוד חדשניים ומאתגרים</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ראש אקדמי </a:t>
            </a:r>
            <a:r>
              <a:rPr lang="he-IL" sz="1600" dirty="0">
                <a:solidFill>
                  <a:schemeClr val="accent1">
                    <a:lumMod val="75000"/>
                  </a:schemeClr>
                </a:solidFill>
                <a:latin typeface="David" panose="020E0502060401010101" pitchFamily="34" charset="-79"/>
                <a:cs typeface="David" panose="020E0502060401010101" pitchFamily="34" charset="-79"/>
              </a:rPr>
              <a:t>זמין ומעורב מול </a:t>
            </a:r>
            <a:r>
              <a:rPr lang="he-IL" sz="1600" dirty="0" err="1">
                <a:solidFill>
                  <a:schemeClr val="accent1">
                    <a:lumMod val="75000"/>
                  </a:schemeClr>
                </a:solidFill>
                <a:latin typeface="David" panose="020E0502060401010101" pitchFamily="34" charset="-79"/>
                <a:cs typeface="David" panose="020E0502060401010101" pitchFamily="34" charset="-79"/>
              </a:rPr>
              <a:t>מב"ל</a:t>
            </a:r>
            <a:r>
              <a:rPr lang="he-IL" sz="1600" dirty="0">
                <a:solidFill>
                  <a:schemeClr val="accent1">
                    <a:lumMod val="75000"/>
                  </a:schemeClr>
                </a:solidFill>
                <a:latin typeface="David" panose="020E0502060401010101" pitchFamily="34" charset="-79"/>
                <a:cs typeface="David" panose="020E0502060401010101" pitchFamily="34" charset="-79"/>
              </a:rPr>
              <a:t> במהלך מ"ה (תמיכה במסלול מחקרי, אינטגרציה תוכנית אקדמית עם חוץ-אקדמית, ניהול שינויים)</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מנגנון להמשך עיצוב ופיתוח </a:t>
            </a:r>
            <a:r>
              <a:rPr lang="he-IL" sz="1600" dirty="0">
                <a:solidFill>
                  <a:schemeClr val="accent1">
                    <a:lumMod val="75000"/>
                  </a:schemeClr>
                </a:solidFill>
                <a:latin typeface="David" panose="020E0502060401010101" pitchFamily="34" charset="-79"/>
                <a:cs typeface="David" panose="020E0502060401010101" pitchFamily="34" charset="-79"/>
              </a:rPr>
              <a:t>מחזור מ"ה מול האוניברסיטה- </a:t>
            </a:r>
            <a:r>
              <a:rPr lang="he-IL" sz="1600" b="1" dirty="0">
                <a:solidFill>
                  <a:schemeClr val="accent1">
                    <a:lumMod val="75000"/>
                  </a:schemeClr>
                </a:solidFill>
                <a:latin typeface="David" panose="020E0502060401010101" pitchFamily="34" charset="-79"/>
                <a:cs typeface="David" panose="020E0502060401010101" pitchFamily="34" charset="-79"/>
              </a:rPr>
              <a:t>לו"ז קצר מאוד</a:t>
            </a:r>
          </a:p>
          <a:p>
            <a:pPr lvl="1">
              <a:lnSpc>
                <a:spcPct val="150000"/>
              </a:lnSpc>
              <a:buClr>
                <a:schemeClr val="accent1"/>
              </a:buClr>
            </a:pPr>
            <a:r>
              <a:rPr lang="he-IL" sz="1400" dirty="0">
                <a:solidFill>
                  <a:schemeClr val="accent1">
                    <a:lumMod val="75000"/>
                  </a:schemeClr>
                </a:solidFill>
                <a:latin typeface="David" panose="020E0502060401010101" pitchFamily="34" charset="-79"/>
                <a:cs typeface="David" panose="020E0502060401010101" pitchFamily="34" charset="-79"/>
              </a:rPr>
              <a:t>שותפות בתהליך </a:t>
            </a:r>
            <a:r>
              <a:rPr lang="he-IL" sz="1400" u="sng" dirty="0">
                <a:solidFill>
                  <a:schemeClr val="accent1">
                    <a:lumMod val="75000"/>
                  </a:schemeClr>
                </a:solidFill>
                <a:latin typeface="David" panose="020E0502060401010101" pitchFamily="34" charset="-79"/>
                <a:cs typeface="David" panose="020E0502060401010101" pitchFamily="34" charset="-79"/>
              </a:rPr>
              <a:t>תחקיר מ"ד </a:t>
            </a:r>
            <a:r>
              <a:rPr lang="he-IL" sz="1400" dirty="0">
                <a:solidFill>
                  <a:schemeClr val="accent1">
                    <a:lumMod val="75000"/>
                  </a:schemeClr>
                </a:solidFill>
                <a:latin typeface="David" panose="020E0502060401010101" pitchFamily="34" charset="-79"/>
                <a:cs typeface="David" panose="020E0502060401010101" pitchFamily="34" charset="-79"/>
              </a:rPr>
              <a:t>מול סגל (אקדמי </a:t>
            </a:r>
            <a:r>
              <a:rPr lang="he-IL" sz="1400" dirty="0" err="1">
                <a:solidFill>
                  <a:schemeClr val="accent1">
                    <a:lumMod val="75000"/>
                  </a:schemeClr>
                </a:solidFill>
                <a:latin typeface="David" panose="020E0502060401010101" pitchFamily="34" charset="-79"/>
                <a:cs typeface="David" panose="020E0502060401010101" pitchFamily="34" charset="-79"/>
              </a:rPr>
              <a:t>ומב"ל</a:t>
            </a:r>
            <a:r>
              <a:rPr lang="he-IL" sz="1400" dirty="0">
                <a:solidFill>
                  <a:schemeClr val="accent1">
                    <a:lumMod val="75000"/>
                  </a:schemeClr>
                </a:solidFill>
                <a:latin typeface="David" panose="020E0502060401010101" pitchFamily="34" charset="-79"/>
                <a:cs typeface="David" panose="020E0502060401010101" pitchFamily="34" charset="-79"/>
              </a:rPr>
              <a:t>) ומול החניכים והיערכות משותפת </a:t>
            </a:r>
            <a:r>
              <a:rPr lang="he-IL" sz="1400" u="sng" dirty="0">
                <a:solidFill>
                  <a:schemeClr val="accent1">
                    <a:lumMod val="75000"/>
                  </a:schemeClr>
                </a:solidFill>
                <a:latin typeface="David" panose="020E0502060401010101" pitchFamily="34" charset="-79"/>
                <a:cs typeface="David" panose="020E0502060401010101" pitchFamily="34" charset="-79"/>
              </a:rPr>
              <a:t>להכנת הסגל</a:t>
            </a:r>
            <a:r>
              <a:rPr lang="he-IL" sz="1400" dirty="0">
                <a:solidFill>
                  <a:schemeClr val="accent1">
                    <a:lumMod val="75000"/>
                  </a:schemeClr>
                </a:solidFill>
                <a:latin typeface="David" panose="020E0502060401010101" pitchFamily="34" charset="-79"/>
                <a:cs typeface="David" panose="020E0502060401010101" pitchFamily="34" charset="-79"/>
              </a:rPr>
              <a:t> בקיץ</a:t>
            </a:r>
            <a:endParaRPr lang="he-IL" sz="1400" u="sng"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בחינת היקף וסוג המטלות האקדמיות- </a:t>
            </a:r>
            <a:r>
              <a:rPr lang="he-IL" sz="1600" dirty="0">
                <a:solidFill>
                  <a:schemeClr val="accent1">
                    <a:lumMod val="75000"/>
                  </a:schemeClr>
                </a:solidFill>
                <a:latin typeface="David" panose="020E0502060401010101" pitchFamily="34" charset="-79"/>
                <a:cs typeface="David" panose="020E0502060401010101" pitchFamily="34" charset="-79"/>
              </a:rPr>
              <a:t>למול בכירות הלומדים, עומס הקורס</a:t>
            </a:r>
          </a:p>
        </p:txBody>
      </p:sp>
    </p:spTree>
    <p:extLst>
      <p:ext uri="{BB962C8B-B14F-4D97-AF65-F5344CB8AC3E}">
        <p14:creationId xmlns:p14="http://schemas.microsoft.com/office/powerpoint/2010/main" val="31604947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4713" y="1615731"/>
            <a:ext cx="10515600" cy="2367688"/>
          </a:xfrm>
        </p:spPr>
        <p:txBody>
          <a:bodyPr>
            <a:noAutofit/>
          </a:bodyPr>
          <a:lstStyle/>
          <a:p>
            <a:pPr algn="ctr">
              <a:lnSpc>
                <a:spcPct val="200000"/>
              </a:lnSpc>
            </a:pP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עיצוב מחזור מ"ה</a:t>
            </a:r>
            <a:b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he-IL" sz="2800"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קביעת תכני הלימוד הנדרשים –</a:t>
            </a:r>
            <a:br>
              <a:rPr lang="he-IL" sz="2800"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br>
            <a:r>
              <a:rPr lang="he-IL" sz="2800"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שיטות הלימוד הנדרשות -</a:t>
            </a:r>
          </a:p>
        </p:txBody>
      </p:sp>
    </p:spTree>
    <p:extLst>
      <p:ext uri="{BB962C8B-B14F-4D97-AF65-F5344CB8AC3E}">
        <p14:creationId xmlns:p14="http://schemas.microsoft.com/office/powerpoint/2010/main" val="38657195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תכנים- הערת אזהרה</a:t>
            </a:r>
          </a:p>
        </p:txBody>
      </p:sp>
      <p:sp>
        <p:nvSpPr>
          <p:cNvPr id="4" name="מציין מיקום תוכן 2"/>
          <p:cNvSpPr txBox="1">
            <a:spLocks/>
          </p:cNvSpPr>
          <p:nvPr/>
        </p:nvSpPr>
        <p:spPr>
          <a:xfrm>
            <a:off x="691118" y="1580041"/>
            <a:ext cx="10895122" cy="5054907"/>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accent1"/>
              </a:buClr>
            </a:pPr>
            <a:r>
              <a:rPr lang="he-IL" sz="2000" dirty="0">
                <a:solidFill>
                  <a:schemeClr val="accent1">
                    <a:lumMod val="75000"/>
                  </a:schemeClr>
                </a:solidFill>
                <a:latin typeface="David" panose="020E0502060401010101" pitchFamily="34" charset="-79"/>
                <a:cs typeface="David" panose="020E0502060401010101" pitchFamily="34" charset="-79"/>
              </a:rPr>
              <a:t>עמידה בתנאי קבלת תואר שני- 36 נ"ז לפחות</a:t>
            </a:r>
          </a:p>
          <a:p>
            <a:pPr>
              <a:lnSpc>
                <a:spcPct val="150000"/>
              </a:lnSpc>
              <a:buClr>
                <a:schemeClr val="accent1"/>
              </a:buClr>
            </a:pPr>
            <a:r>
              <a:rPr lang="he-IL" sz="2000" dirty="0">
                <a:solidFill>
                  <a:schemeClr val="accent1">
                    <a:lumMod val="75000"/>
                  </a:schemeClr>
                </a:solidFill>
                <a:latin typeface="David" panose="020E0502060401010101" pitchFamily="34" charset="-79"/>
                <a:cs typeface="David" panose="020E0502060401010101" pitchFamily="34" charset="-79"/>
              </a:rPr>
              <a:t>העלאת העומס והקושי בלוותר</a:t>
            </a:r>
          </a:p>
          <a:p>
            <a:pPr>
              <a:lnSpc>
                <a:spcPct val="150000"/>
              </a:lnSpc>
              <a:buClr>
                <a:schemeClr val="accent1"/>
              </a:buClr>
            </a:pPr>
            <a:r>
              <a:rPr lang="he-IL" sz="2000" dirty="0">
                <a:solidFill>
                  <a:schemeClr val="accent1">
                    <a:lumMod val="75000"/>
                  </a:schemeClr>
                </a:solidFill>
                <a:latin typeface="David" panose="020E0502060401010101" pitchFamily="34" charset="-79"/>
                <a:cs typeface="David" panose="020E0502060401010101" pitchFamily="34" charset="-79"/>
              </a:rPr>
              <a:t>הטיות בין רגלי הביטחון הלאומי (פגיעה בהגיונות הפנתאון ורציונל ההכשרה)</a:t>
            </a:r>
          </a:p>
          <a:p>
            <a:pPr>
              <a:lnSpc>
                <a:spcPct val="150000"/>
              </a:lnSpc>
              <a:buClr>
                <a:schemeClr val="accent1"/>
              </a:buClr>
            </a:pPr>
            <a:r>
              <a:rPr lang="he-IL" sz="2000" dirty="0">
                <a:solidFill>
                  <a:schemeClr val="accent1">
                    <a:lumMod val="75000"/>
                  </a:schemeClr>
                </a:solidFill>
                <a:latin typeface="David" panose="020E0502060401010101" pitchFamily="34" charset="-79"/>
                <a:cs typeface="David" panose="020E0502060401010101" pitchFamily="34" charset="-79"/>
              </a:rPr>
              <a:t>אקדמיה כתו תקן לאיכות- מרצים ותוכן, היקף לימוד והעמקה, קיום מטלות וחובת קריאה</a:t>
            </a:r>
          </a:p>
          <a:p>
            <a:pPr>
              <a:lnSpc>
                <a:spcPct val="150000"/>
              </a:lnSpc>
              <a:buClr>
                <a:schemeClr val="accent1"/>
              </a:buClr>
            </a:pPr>
            <a:r>
              <a:rPr lang="he-IL" sz="2000" dirty="0">
                <a:solidFill>
                  <a:schemeClr val="accent1">
                    <a:lumMod val="75000"/>
                  </a:schemeClr>
                </a:solidFill>
                <a:latin typeface="David" panose="020E0502060401010101" pitchFamily="34" charset="-79"/>
                <a:cs typeface="David" panose="020E0502060401010101" pitchFamily="34" charset="-79"/>
              </a:rPr>
              <a:t>קשר הדוק בין המילים למנגינה- מרצים, תכני הלימוד ושיטות הלימוד</a:t>
            </a:r>
          </a:p>
          <a:p>
            <a:pPr>
              <a:lnSpc>
                <a:spcPct val="150000"/>
              </a:lnSpc>
              <a:buClr>
                <a:schemeClr val="accent1"/>
              </a:buClr>
            </a:pPr>
            <a:r>
              <a:rPr lang="he-IL" sz="2000" dirty="0">
                <a:solidFill>
                  <a:schemeClr val="accent1">
                    <a:lumMod val="75000"/>
                  </a:schemeClr>
                </a:solidFill>
                <a:latin typeface="David" panose="020E0502060401010101" pitchFamily="34" charset="-79"/>
                <a:cs typeface="David" panose="020E0502060401010101" pitchFamily="34" charset="-79"/>
              </a:rPr>
              <a:t>שינויים רבים מידיי לעיכול ומימוש למול לוחות זמנים מ"ה ('אם זה לא שבור אל תתקן')</a:t>
            </a:r>
          </a:p>
          <a:p>
            <a:pPr>
              <a:lnSpc>
                <a:spcPct val="150000"/>
              </a:lnSpc>
              <a:buClr>
                <a:schemeClr val="accent1"/>
              </a:buClr>
            </a:pPr>
            <a:r>
              <a:rPr lang="he-IL" sz="2000" dirty="0">
                <a:solidFill>
                  <a:schemeClr val="accent1">
                    <a:lumMod val="75000"/>
                  </a:schemeClr>
                </a:solidFill>
                <a:latin typeface="David" panose="020E0502060401010101" pitchFamily="34" charset="-79"/>
                <a:cs typeface="David" panose="020E0502060401010101" pitchFamily="34" charset="-79"/>
              </a:rPr>
              <a:t>שנה לפני מכרז אקדמיה אחוד</a:t>
            </a:r>
          </a:p>
        </p:txBody>
      </p:sp>
      <p:pic>
        <p:nvPicPr>
          <p:cNvPr id="3" name="תמונה 2"/>
          <p:cNvPicPr>
            <a:picLocks noChangeAspect="1"/>
          </p:cNvPicPr>
          <p:nvPr/>
        </p:nvPicPr>
        <p:blipFill>
          <a:blip r:embed="rId2"/>
          <a:stretch>
            <a:fillRect/>
          </a:stretch>
        </p:blipFill>
        <p:spPr>
          <a:xfrm>
            <a:off x="42532" y="5233210"/>
            <a:ext cx="2905125" cy="15716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70291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מחזור מ"ה- גיוון מסלולי הלימוד</a:t>
            </a:r>
          </a:p>
        </p:txBody>
      </p:sp>
      <p:sp>
        <p:nvSpPr>
          <p:cNvPr id="4" name="מציין מיקום תוכן 2"/>
          <p:cNvSpPr txBox="1">
            <a:spLocks/>
          </p:cNvSpPr>
          <p:nvPr/>
        </p:nvSpPr>
        <p:spPr>
          <a:xfrm>
            <a:off x="691118" y="1473714"/>
            <a:ext cx="10895122" cy="787705"/>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None/>
            </a:pPr>
            <a:r>
              <a:rPr lang="he-IL" sz="1600" b="1" dirty="0">
                <a:solidFill>
                  <a:schemeClr val="accent1">
                    <a:lumMod val="75000"/>
                  </a:schemeClr>
                </a:solidFill>
                <a:latin typeface="David" panose="020E0502060401010101" pitchFamily="34" charset="-79"/>
                <a:cs typeface="David" panose="020E0502060401010101" pitchFamily="34" charset="-79"/>
              </a:rPr>
              <a:t>בחינת האפשרות ל- 3 מסלולי לימוד:</a:t>
            </a:r>
            <a:r>
              <a:rPr lang="he-IL" sz="1600" dirty="0">
                <a:solidFill>
                  <a:schemeClr val="accent1">
                    <a:lumMod val="75000"/>
                  </a:schemeClr>
                </a:solidFill>
                <a:latin typeface="David" panose="020E0502060401010101" pitchFamily="34" charset="-79"/>
                <a:cs typeface="David" panose="020E0502060401010101" pitchFamily="34" charset="-79"/>
              </a:rPr>
              <a:t> </a:t>
            </a:r>
            <a:r>
              <a:rPr lang="he-IL" sz="1600" b="1" dirty="0">
                <a:solidFill>
                  <a:schemeClr val="accent1">
                    <a:lumMod val="75000"/>
                  </a:schemeClr>
                </a:solidFill>
                <a:latin typeface="David" panose="020E0502060401010101" pitchFamily="34" charset="-79"/>
                <a:cs typeface="David" panose="020E0502060401010101" pitchFamily="34" charset="-79"/>
              </a:rPr>
              <a:t>(א) </a:t>
            </a:r>
            <a:r>
              <a:rPr lang="he-IL" sz="1600" dirty="0">
                <a:solidFill>
                  <a:schemeClr val="accent1">
                    <a:lumMod val="75000"/>
                  </a:schemeClr>
                </a:solidFill>
                <a:latin typeface="David" panose="020E0502060401010101" pitchFamily="34" charset="-79"/>
                <a:cs typeface="David" panose="020E0502060401010101" pitchFamily="34" charset="-79"/>
              </a:rPr>
              <a:t>תואר שני רגיל (התמחות בביטחון לאומי)</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 </a:t>
            </a:r>
            <a:r>
              <a:rPr lang="he-IL" sz="1600" b="1" dirty="0">
                <a:solidFill>
                  <a:schemeClr val="accent1">
                    <a:lumMod val="75000"/>
                  </a:schemeClr>
                </a:solidFill>
                <a:latin typeface="David" panose="020E0502060401010101" pitchFamily="34" charset="-79"/>
                <a:cs typeface="David" panose="020E0502060401010101" pitchFamily="34" charset="-79"/>
              </a:rPr>
              <a:t>(ב)</a:t>
            </a:r>
            <a:r>
              <a:rPr lang="he-IL" sz="1600" dirty="0">
                <a:solidFill>
                  <a:schemeClr val="accent1">
                    <a:lumMod val="75000"/>
                  </a:schemeClr>
                </a:solidFill>
                <a:latin typeface="David" panose="020E0502060401010101" pitchFamily="34" charset="-79"/>
                <a:cs typeface="David" panose="020E0502060401010101" pitchFamily="34" charset="-79"/>
              </a:rPr>
              <a:t> תואר שני מחקרי (עם תזה)</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 </a:t>
            </a:r>
            <a:r>
              <a:rPr lang="he-IL" sz="1600" b="1" dirty="0">
                <a:solidFill>
                  <a:schemeClr val="accent1">
                    <a:lumMod val="75000"/>
                  </a:schemeClr>
                </a:solidFill>
                <a:latin typeface="David" panose="020E0502060401010101" pitchFamily="34" charset="-79"/>
                <a:cs typeface="David" panose="020E0502060401010101" pitchFamily="34" charset="-79"/>
              </a:rPr>
              <a:t>(ג) </a:t>
            </a:r>
            <a:r>
              <a:rPr lang="he-IL" sz="1600" dirty="0">
                <a:solidFill>
                  <a:schemeClr val="accent1">
                    <a:lumMod val="75000"/>
                  </a:schemeClr>
                </a:solidFill>
                <a:latin typeface="David" panose="020E0502060401010101" pitchFamily="34" charset="-79"/>
                <a:cs typeface="David" panose="020E0502060401010101" pitchFamily="34" charset="-79"/>
              </a:rPr>
              <a:t>לימודי תעודה</a:t>
            </a:r>
            <a:endParaRPr lang="he-IL" sz="1600" dirty="0">
              <a:solidFill>
                <a:schemeClr val="bg1">
                  <a:lumMod val="75000"/>
                </a:schemeClr>
              </a:solidFill>
              <a:latin typeface="David" panose="020E0502060401010101" pitchFamily="34" charset="-79"/>
              <a:cs typeface="David" panose="020E0502060401010101" pitchFamily="34" charset="-79"/>
            </a:endParaRPr>
          </a:p>
        </p:txBody>
      </p:sp>
      <p:graphicFrame>
        <p:nvGraphicFramePr>
          <p:cNvPr id="5" name="טבלה 4"/>
          <p:cNvGraphicFramePr>
            <a:graphicFrameLocks noGrp="1"/>
          </p:cNvGraphicFramePr>
          <p:nvPr>
            <p:extLst>
              <p:ext uri="{D42A27DB-BD31-4B8C-83A1-F6EECF244321}">
                <p14:modId xmlns:p14="http://schemas.microsoft.com/office/powerpoint/2010/main" val="3357989883"/>
              </p:ext>
            </p:extLst>
          </p:nvPr>
        </p:nvGraphicFramePr>
        <p:xfrm>
          <a:off x="452282" y="2019039"/>
          <a:ext cx="11029046" cy="4114800"/>
        </p:xfrm>
        <a:graphic>
          <a:graphicData uri="http://schemas.openxmlformats.org/drawingml/2006/table">
            <a:tbl>
              <a:tblPr rtl="1" firstRow="1" bandRow="1">
                <a:tableStyleId>{5C22544A-7EE6-4342-B048-85BDC9FD1C3A}</a:tableStyleId>
              </a:tblPr>
              <a:tblGrid>
                <a:gridCol w="1325792">
                  <a:extLst>
                    <a:ext uri="{9D8B030D-6E8A-4147-A177-3AD203B41FA5}">
                      <a16:colId xmlns:a16="http://schemas.microsoft.com/office/drawing/2014/main" val="2393984601"/>
                    </a:ext>
                  </a:extLst>
                </a:gridCol>
                <a:gridCol w="3234418">
                  <a:extLst>
                    <a:ext uri="{9D8B030D-6E8A-4147-A177-3AD203B41FA5}">
                      <a16:colId xmlns:a16="http://schemas.microsoft.com/office/drawing/2014/main" val="4115620763"/>
                    </a:ext>
                  </a:extLst>
                </a:gridCol>
                <a:gridCol w="3234418">
                  <a:extLst>
                    <a:ext uri="{9D8B030D-6E8A-4147-A177-3AD203B41FA5}">
                      <a16:colId xmlns:a16="http://schemas.microsoft.com/office/drawing/2014/main" val="808132443"/>
                    </a:ext>
                  </a:extLst>
                </a:gridCol>
                <a:gridCol w="3234418">
                  <a:extLst>
                    <a:ext uri="{9D8B030D-6E8A-4147-A177-3AD203B41FA5}">
                      <a16:colId xmlns:a16="http://schemas.microsoft.com/office/drawing/2014/main" val="2641916249"/>
                    </a:ext>
                  </a:extLst>
                </a:gridCol>
              </a:tblGrid>
              <a:tr h="363092">
                <a:tc>
                  <a:txBody>
                    <a:bodyPr/>
                    <a:lstStyle/>
                    <a:p>
                      <a:pPr algn="ctr" rtl="1"/>
                      <a:r>
                        <a:rPr lang="he-IL" sz="1800" b="1" i="0" kern="1200" dirty="0">
                          <a:solidFill>
                            <a:schemeClr val="lt1"/>
                          </a:solidFill>
                          <a:latin typeface="David" panose="020E0502060401010101" pitchFamily="34" charset="-79"/>
                          <a:ea typeface="+mn-ea"/>
                          <a:cs typeface="David" panose="020E0502060401010101" pitchFamily="34" charset="-79"/>
                        </a:rPr>
                        <a:t>נושא</a:t>
                      </a:r>
                    </a:p>
                  </a:txBody>
                  <a:tcPr anchor="ctr"/>
                </a:tc>
                <a:tc>
                  <a:txBody>
                    <a:bodyPr/>
                    <a:lstStyle/>
                    <a:p>
                      <a:pPr algn="ctr" rtl="1"/>
                      <a:r>
                        <a:rPr lang="he-IL" b="1" i="0" dirty="0">
                          <a:latin typeface="David" panose="020E0502060401010101" pitchFamily="34" charset="-79"/>
                          <a:cs typeface="David" panose="020E0502060401010101" pitchFamily="34" charset="-79"/>
                        </a:rPr>
                        <a:t>תואר שני </a:t>
                      </a:r>
                      <a:br>
                        <a:rPr lang="en-US" b="1" i="0" dirty="0">
                          <a:latin typeface="David" panose="020E0502060401010101" pitchFamily="34" charset="-79"/>
                          <a:cs typeface="David" panose="020E0502060401010101" pitchFamily="34" charset="-79"/>
                        </a:rPr>
                      </a:br>
                      <a:r>
                        <a:rPr lang="he-IL" b="0" i="0" dirty="0">
                          <a:latin typeface="David" panose="020E0502060401010101" pitchFamily="34" charset="-79"/>
                          <a:cs typeface="David" panose="020E0502060401010101" pitchFamily="34" charset="-79"/>
                        </a:rPr>
                        <a:t>(מגמת ביטחון לאומי)</a:t>
                      </a:r>
                    </a:p>
                  </a:txBody>
                  <a:tcPr anchor="ctr"/>
                </a:tc>
                <a:tc>
                  <a:txBody>
                    <a:bodyPr/>
                    <a:lstStyle/>
                    <a:p>
                      <a:pPr algn="ctr" rtl="1"/>
                      <a:r>
                        <a:rPr lang="he-IL" b="1" i="0" dirty="0">
                          <a:latin typeface="David" panose="020E0502060401010101" pitchFamily="34" charset="-79"/>
                          <a:cs typeface="David" panose="020E0502060401010101" pitchFamily="34" charset="-79"/>
                        </a:rPr>
                        <a:t>תואר שני-מחקרי </a:t>
                      </a:r>
                      <a:br>
                        <a:rPr lang="en-US" b="1" i="0" dirty="0">
                          <a:latin typeface="David" panose="020E0502060401010101" pitchFamily="34" charset="-79"/>
                          <a:cs typeface="David" panose="020E0502060401010101" pitchFamily="34" charset="-79"/>
                        </a:rPr>
                      </a:br>
                      <a:r>
                        <a:rPr lang="he-IL" b="0" i="0" dirty="0">
                          <a:latin typeface="David" panose="020E0502060401010101" pitchFamily="34" charset="-79"/>
                          <a:cs typeface="David" panose="020E0502060401010101" pitchFamily="34" charset="-79"/>
                        </a:rPr>
                        <a:t>(עם תזה)</a:t>
                      </a:r>
                    </a:p>
                  </a:txBody>
                  <a:tcPr anchor="ctr"/>
                </a:tc>
                <a:tc>
                  <a:txBody>
                    <a:bodyPr/>
                    <a:lstStyle/>
                    <a:p>
                      <a:pPr algn="ctr" rtl="1"/>
                      <a:r>
                        <a:rPr lang="he-IL" b="1" i="0" dirty="0">
                          <a:latin typeface="David" panose="020E0502060401010101" pitchFamily="34" charset="-79"/>
                          <a:cs typeface="David" panose="020E0502060401010101" pitchFamily="34" charset="-79"/>
                        </a:rPr>
                        <a:t>תעודת </a:t>
                      </a:r>
                      <a:br>
                        <a:rPr lang="en-US" b="1" i="0" dirty="0">
                          <a:latin typeface="David" panose="020E0502060401010101" pitchFamily="34" charset="-79"/>
                          <a:cs typeface="David" panose="020E0502060401010101" pitchFamily="34" charset="-79"/>
                        </a:rPr>
                      </a:br>
                      <a:r>
                        <a:rPr lang="he-IL" b="1" i="0" dirty="0">
                          <a:latin typeface="David" panose="020E0502060401010101" pitchFamily="34" charset="-79"/>
                          <a:cs typeface="David" panose="020E0502060401010101" pitchFamily="34" charset="-79"/>
                        </a:rPr>
                        <a:t>בוגר </a:t>
                      </a:r>
                      <a:r>
                        <a:rPr lang="he-IL" b="1" i="0" dirty="0" err="1">
                          <a:latin typeface="David" panose="020E0502060401010101" pitchFamily="34" charset="-79"/>
                          <a:cs typeface="David" panose="020E0502060401010101" pitchFamily="34" charset="-79"/>
                        </a:rPr>
                        <a:t>מב"ל</a:t>
                      </a:r>
                      <a:endParaRPr lang="he-IL" b="1"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3710406874"/>
                  </a:ext>
                </a:extLst>
              </a:tr>
              <a:tr h="332834">
                <a:tc>
                  <a:txBody>
                    <a:bodyPr/>
                    <a:lstStyle/>
                    <a:p>
                      <a:pPr marL="0" indent="0" algn="ctr" defTabSz="914400" rtl="1" eaLnBrk="1" latinLnBrk="0" hangingPunct="1">
                        <a:buFont typeface="Arial" panose="020B0604020202020204" pitchFamily="34" charset="0"/>
                        <a:buNone/>
                      </a:pPr>
                      <a:r>
                        <a:rPr lang="he-IL" sz="1600" b="0" i="0" kern="1200" dirty="0">
                          <a:solidFill>
                            <a:schemeClr val="dk1"/>
                          </a:solidFill>
                          <a:latin typeface="David" panose="020E0502060401010101" pitchFamily="34" charset="-79"/>
                          <a:ea typeface="+mn-ea"/>
                          <a:cs typeface="David" panose="020E0502060401010101" pitchFamily="34" charset="-79"/>
                        </a:rPr>
                        <a:t>קהל היעד</a:t>
                      </a:r>
                    </a:p>
                  </a:txBody>
                  <a:tcPr anchor="ctr"/>
                </a:tc>
                <a:tc>
                  <a:txBody>
                    <a:bodyPr/>
                    <a:lstStyle/>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בעלי תואר ראשון (60% מהמחזור)</a:t>
                      </a:r>
                    </a:p>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בעלי תואר שני לא רלוונטי </a:t>
                      </a:r>
                      <a:r>
                        <a:rPr lang="he-IL" sz="1600" b="0" i="0" kern="1200" dirty="0" err="1">
                          <a:solidFill>
                            <a:schemeClr val="dk1"/>
                          </a:solidFill>
                          <a:latin typeface="David" panose="020E0502060401010101" pitchFamily="34" charset="-79"/>
                          <a:ea typeface="+mn-ea"/>
                          <a:cs typeface="David" panose="020E0502060401010101" pitchFamily="34" charset="-79"/>
                        </a:rPr>
                        <a:t>למב"ל</a:t>
                      </a:r>
                      <a:endParaRPr lang="he-IL" sz="1600" b="0" i="0" kern="1200" dirty="0">
                        <a:solidFill>
                          <a:schemeClr val="dk1"/>
                        </a:solidFill>
                        <a:latin typeface="David" panose="020E0502060401010101" pitchFamily="34" charset="-79"/>
                        <a:ea typeface="+mn-ea"/>
                        <a:cs typeface="David" panose="020E0502060401010101" pitchFamily="34" charset="-79"/>
                      </a:endParaRPr>
                    </a:p>
                  </a:txBody>
                  <a:tcPr marL="36000" marR="72000"/>
                </a:tc>
                <a:tc>
                  <a:txBody>
                    <a:bodyPr/>
                    <a:lstStyle/>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בעלי יכולות</a:t>
                      </a:r>
                      <a:r>
                        <a:rPr lang="en-US" sz="1600" b="0" i="0" kern="1200" dirty="0">
                          <a:solidFill>
                            <a:schemeClr val="dk1"/>
                          </a:solidFill>
                          <a:latin typeface="David" panose="020E0502060401010101" pitchFamily="34" charset="-79"/>
                          <a:ea typeface="+mn-ea"/>
                          <a:cs typeface="David" panose="020E0502060401010101" pitchFamily="34" charset="-79"/>
                        </a:rPr>
                        <a:t>/</a:t>
                      </a:r>
                      <a:r>
                        <a:rPr lang="he-IL" sz="1600" b="0" i="0" kern="1200" dirty="0">
                          <a:solidFill>
                            <a:schemeClr val="dk1"/>
                          </a:solidFill>
                          <a:latin typeface="David" panose="020E0502060401010101" pitchFamily="34" charset="-79"/>
                          <a:ea typeface="+mn-ea"/>
                          <a:cs typeface="David" panose="020E0502060401010101" pitchFamily="34" charset="-79"/>
                        </a:rPr>
                        <a:t>שאיפות מחקריות (דוק')</a:t>
                      </a:r>
                    </a:p>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נושא מחקר 'מבושל' מהבית</a:t>
                      </a:r>
                    </a:p>
                  </a:txBody>
                  <a:tcPr marL="36000" marR="72000"/>
                </a:tc>
                <a:tc>
                  <a:txBody>
                    <a:bodyPr/>
                    <a:lstStyle/>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בעלי תואר שני במדע המדינה</a:t>
                      </a:r>
                      <a:r>
                        <a:rPr lang="en-US" sz="1600" b="0" i="0" kern="1200" dirty="0">
                          <a:solidFill>
                            <a:schemeClr val="dk1"/>
                          </a:solidFill>
                          <a:latin typeface="David" panose="020E0502060401010101" pitchFamily="34" charset="-79"/>
                          <a:ea typeface="+mn-ea"/>
                          <a:cs typeface="David" panose="020E0502060401010101" pitchFamily="34" charset="-79"/>
                        </a:rPr>
                        <a:t>/</a:t>
                      </a:r>
                      <a:r>
                        <a:rPr lang="he-IL" sz="1600" b="0" i="0" kern="1200" dirty="0">
                          <a:solidFill>
                            <a:schemeClr val="dk1"/>
                          </a:solidFill>
                          <a:latin typeface="David" panose="020E0502060401010101" pitchFamily="34" charset="-79"/>
                          <a:ea typeface="+mn-ea"/>
                          <a:cs typeface="David" panose="020E0502060401010101" pitchFamily="34" charset="-79"/>
                        </a:rPr>
                        <a:t>ממשל</a:t>
                      </a:r>
                    </a:p>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עמוסים במיוחד (</a:t>
                      </a:r>
                      <a:r>
                        <a:rPr lang="he-IL" sz="1600" b="0" i="0" kern="1200" dirty="0" err="1">
                          <a:solidFill>
                            <a:schemeClr val="dk1"/>
                          </a:solidFill>
                          <a:latin typeface="David" panose="020E0502060401010101" pitchFamily="34" charset="-79"/>
                          <a:ea typeface="+mn-ea"/>
                          <a:cs typeface="David" panose="020E0502060401010101" pitchFamily="34" charset="-79"/>
                        </a:rPr>
                        <a:t>תו"כ</a:t>
                      </a:r>
                      <a:r>
                        <a:rPr lang="he-IL" sz="1600" b="0" i="0" kern="1200" dirty="0">
                          <a:solidFill>
                            <a:schemeClr val="dk1"/>
                          </a:solidFill>
                          <a:latin typeface="David" panose="020E0502060401010101" pitchFamily="34" charset="-79"/>
                          <a:ea typeface="+mn-ea"/>
                          <a:cs typeface="David" panose="020E0502060401010101" pitchFamily="34" charset="-79"/>
                        </a:rPr>
                        <a:t> תפקיד)</a:t>
                      </a:r>
                    </a:p>
                  </a:txBody>
                  <a:tcPr marL="36000" marR="72000"/>
                </a:tc>
                <a:extLst>
                  <a:ext uri="{0D108BD9-81ED-4DB2-BD59-A6C34878D82A}">
                    <a16:rowId xmlns:a16="http://schemas.microsoft.com/office/drawing/2014/main" val="3694368200"/>
                  </a:ext>
                </a:extLst>
              </a:tr>
              <a:tr h="332834">
                <a:tc>
                  <a:txBody>
                    <a:bodyPr/>
                    <a:lstStyle/>
                    <a:p>
                      <a:pPr algn="ctr" rtl="1"/>
                      <a:r>
                        <a:rPr lang="he-IL" sz="1600" b="0" i="0" kern="1200" dirty="0">
                          <a:solidFill>
                            <a:schemeClr val="dk1"/>
                          </a:solidFill>
                          <a:latin typeface="David" panose="020E0502060401010101" pitchFamily="34" charset="-79"/>
                          <a:ea typeface="+mn-ea"/>
                          <a:cs typeface="David" panose="020E0502060401010101" pitchFamily="34" charset="-79"/>
                        </a:rPr>
                        <a:t>האתגר</a:t>
                      </a:r>
                    </a:p>
                  </a:txBody>
                  <a:tcPr anchor="ctr"/>
                </a:tc>
                <a:tc>
                  <a:txBody>
                    <a:bodyPr/>
                    <a:lstStyle/>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אפשרות לתואר שני </a:t>
                      </a:r>
                      <a:r>
                        <a:rPr lang="he-IL" sz="1600" b="1" i="0" kern="1200" dirty="0">
                          <a:solidFill>
                            <a:schemeClr val="dk1"/>
                          </a:solidFill>
                          <a:latin typeface="David" panose="020E0502060401010101" pitchFamily="34" charset="-79"/>
                          <a:ea typeface="+mn-ea"/>
                          <a:cs typeface="David" panose="020E0502060401010101" pitchFamily="34" charset="-79"/>
                        </a:rPr>
                        <a:t>בהתמחות אחרת </a:t>
                      </a:r>
                      <a:r>
                        <a:rPr lang="he-IL" sz="1600" b="0" i="0" kern="1200" dirty="0">
                          <a:solidFill>
                            <a:schemeClr val="dk1"/>
                          </a:solidFill>
                          <a:latin typeface="David" panose="020E0502060401010101" pitchFamily="34" charset="-79"/>
                          <a:ea typeface="+mn-ea"/>
                          <a:cs typeface="David" panose="020E0502060401010101" pitchFamily="34" charset="-79"/>
                        </a:rPr>
                        <a:t>(מנהל ציבורי)</a:t>
                      </a:r>
                    </a:p>
                  </a:txBody>
                  <a:tcPr marL="36000" marR="72000"/>
                </a:tc>
                <a:tc>
                  <a:txBody>
                    <a:bodyPr/>
                    <a:lstStyle/>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הצעת המחקר מהווה עבודה השנתית</a:t>
                      </a:r>
                    </a:p>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סיום התזה בזמן</a:t>
                      </a:r>
                      <a:r>
                        <a:rPr lang="en-US" sz="1600" b="0" i="0" kern="1200" dirty="0">
                          <a:solidFill>
                            <a:schemeClr val="dk1"/>
                          </a:solidFill>
                          <a:latin typeface="David" panose="020E0502060401010101" pitchFamily="34" charset="-79"/>
                          <a:ea typeface="+mn-ea"/>
                          <a:cs typeface="David" panose="020E0502060401010101" pitchFamily="34" charset="-79"/>
                        </a:rPr>
                        <a:t>/</a:t>
                      </a:r>
                      <a:r>
                        <a:rPr lang="he-IL" sz="1600" b="0" i="0" kern="1200" dirty="0">
                          <a:solidFill>
                            <a:schemeClr val="dk1"/>
                          </a:solidFill>
                          <a:latin typeface="David" panose="020E0502060401010101" pitchFamily="34" charset="-79"/>
                          <a:ea typeface="+mn-ea"/>
                          <a:cs typeface="David" panose="020E0502060401010101" pitchFamily="34" charset="-79"/>
                        </a:rPr>
                        <a:t>בשנה העוקבת</a:t>
                      </a:r>
                    </a:p>
                  </a:txBody>
                  <a:tcPr marL="36000" marR="72000"/>
                </a:tc>
                <a:tc>
                  <a:txBody>
                    <a:bodyPr/>
                    <a:lstStyle/>
                    <a:p>
                      <a:pPr marL="176213" indent="-176213" algn="r" defTabSz="914400" rtl="1" eaLnBrk="1" latinLnBrk="0" hangingPunct="1">
                        <a:buFont typeface="Arial" panose="020B0604020202020204" pitchFamily="34" charset="0"/>
                        <a:buChar char="•"/>
                      </a:pPr>
                      <a:endParaRPr lang="he-IL" sz="1600" b="0" i="0" kern="1200" dirty="0">
                        <a:solidFill>
                          <a:schemeClr val="dk1"/>
                        </a:solidFill>
                        <a:latin typeface="David" panose="020E0502060401010101" pitchFamily="34" charset="-79"/>
                        <a:ea typeface="+mn-ea"/>
                        <a:cs typeface="David" panose="020E0502060401010101" pitchFamily="34" charset="-79"/>
                      </a:endParaRPr>
                    </a:p>
                  </a:txBody>
                  <a:tcPr marL="36000" marR="72000"/>
                </a:tc>
                <a:extLst>
                  <a:ext uri="{0D108BD9-81ED-4DB2-BD59-A6C34878D82A}">
                    <a16:rowId xmlns:a16="http://schemas.microsoft.com/office/drawing/2014/main" val="3647460606"/>
                  </a:ext>
                </a:extLst>
              </a:tr>
              <a:tr h="332834">
                <a:tc>
                  <a:txBody>
                    <a:bodyPr/>
                    <a:lstStyle/>
                    <a:p>
                      <a:pPr algn="ctr" rtl="1"/>
                      <a:r>
                        <a:rPr lang="he-IL" sz="1600" b="0" i="0" kern="1200" dirty="0">
                          <a:solidFill>
                            <a:schemeClr val="dk1"/>
                          </a:solidFill>
                          <a:latin typeface="David" panose="020E0502060401010101" pitchFamily="34" charset="-79"/>
                          <a:ea typeface="+mn-ea"/>
                          <a:cs typeface="David" panose="020E0502060401010101" pitchFamily="34" charset="-79"/>
                        </a:rPr>
                        <a:t>תוכן</a:t>
                      </a:r>
                    </a:p>
                  </a:txBody>
                  <a:tcPr anchor="ctr"/>
                </a:tc>
                <a:tc>
                  <a:txBody>
                    <a:bodyPr/>
                    <a:lstStyle/>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התמחות אחרת- נדרש </a:t>
                      </a:r>
                      <a:r>
                        <a:rPr lang="he-IL" sz="1600" b="1" i="0" kern="1200" dirty="0">
                          <a:solidFill>
                            <a:schemeClr val="dk1"/>
                          </a:solidFill>
                          <a:latin typeface="David" panose="020E0502060401010101" pitchFamily="34" charset="-79"/>
                          <a:ea typeface="+mn-ea"/>
                          <a:cs typeface="David" panose="020E0502060401010101" pitchFamily="34" charset="-79"/>
                        </a:rPr>
                        <a:t>קורסי בחירה</a:t>
                      </a:r>
                    </a:p>
                  </a:txBody>
                  <a:tcPr marL="36000" marR="72000"/>
                </a:tc>
                <a:tc>
                  <a:txBody>
                    <a:bodyPr/>
                    <a:lstStyle/>
                    <a:p>
                      <a:pPr marL="176213" indent="-176213" algn="r" defTabSz="914400" rtl="1" eaLnBrk="1" latinLnBrk="0" hangingPunct="1">
                        <a:buFont typeface="Arial" panose="020B0604020202020204" pitchFamily="34" charset="0"/>
                        <a:buChar char="•"/>
                      </a:pPr>
                      <a:r>
                        <a:rPr lang="he-IL" sz="1600" b="1" i="0" kern="1200" dirty="0">
                          <a:solidFill>
                            <a:schemeClr val="dk1"/>
                          </a:solidFill>
                          <a:latin typeface="David" panose="020E0502060401010101" pitchFamily="34" charset="-79"/>
                          <a:ea typeface="+mn-ea"/>
                          <a:cs typeface="David" panose="020E0502060401010101" pitchFamily="34" charset="-79"/>
                        </a:rPr>
                        <a:t>סדנת מחקר א' ו- ב' </a:t>
                      </a:r>
                      <a:r>
                        <a:rPr lang="he-IL" sz="1600" b="0" i="0" kern="1200" dirty="0">
                          <a:solidFill>
                            <a:schemeClr val="dk1"/>
                          </a:solidFill>
                          <a:latin typeface="David" panose="020E0502060401010101" pitchFamily="34" charset="-79"/>
                          <a:ea typeface="+mn-ea"/>
                          <a:cs typeface="David" panose="020E0502060401010101" pitchFamily="34" charset="-79"/>
                        </a:rPr>
                        <a:t>(ניתן במרוכז)</a:t>
                      </a:r>
                    </a:p>
                  </a:txBody>
                  <a:tcPr marL="36000" marR="72000"/>
                </a:tc>
                <a:tc>
                  <a:txBody>
                    <a:bodyPr/>
                    <a:lstStyle/>
                    <a:p>
                      <a:pPr marL="176213" indent="-176213" algn="r" defTabSz="914400" rtl="1" eaLnBrk="1" latinLnBrk="0" hangingPunct="1">
                        <a:buFont typeface="Arial" panose="020B0604020202020204" pitchFamily="34" charset="0"/>
                        <a:buChar char="•"/>
                      </a:pPr>
                      <a:endParaRPr lang="he-IL" sz="1600" b="0" i="0" kern="1200" dirty="0">
                        <a:solidFill>
                          <a:schemeClr val="dk1"/>
                        </a:solidFill>
                        <a:latin typeface="David" panose="020E0502060401010101" pitchFamily="34" charset="-79"/>
                        <a:ea typeface="+mn-ea"/>
                        <a:cs typeface="David" panose="020E0502060401010101" pitchFamily="34" charset="-79"/>
                      </a:endParaRPr>
                    </a:p>
                  </a:txBody>
                  <a:tcPr marL="36000" marR="72000"/>
                </a:tc>
                <a:extLst>
                  <a:ext uri="{0D108BD9-81ED-4DB2-BD59-A6C34878D82A}">
                    <a16:rowId xmlns:a16="http://schemas.microsoft.com/office/drawing/2014/main" val="1583394426"/>
                  </a:ext>
                </a:extLst>
              </a:tr>
              <a:tr h="33283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b="0" i="0" kern="1200" dirty="0">
                          <a:solidFill>
                            <a:schemeClr val="dk1"/>
                          </a:solidFill>
                          <a:latin typeface="David" panose="020E0502060401010101" pitchFamily="34" charset="-79"/>
                          <a:ea typeface="+mn-ea"/>
                          <a:cs typeface="David" panose="020E0502060401010101" pitchFamily="34" charset="-79"/>
                        </a:rPr>
                        <a:t>השפעות </a:t>
                      </a:r>
                      <a:br>
                        <a:rPr lang="en-US" sz="1600" b="0" i="0" kern="1200" dirty="0">
                          <a:solidFill>
                            <a:schemeClr val="dk1"/>
                          </a:solidFill>
                          <a:latin typeface="David" panose="020E0502060401010101" pitchFamily="34" charset="-79"/>
                          <a:ea typeface="+mn-ea"/>
                          <a:cs typeface="David" panose="020E0502060401010101" pitchFamily="34" charset="-79"/>
                        </a:rPr>
                      </a:br>
                      <a:r>
                        <a:rPr lang="he-IL" sz="1600" b="0" i="0" kern="1200" dirty="0">
                          <a:solidFill>
                            <a:schemeClr val="dk1"/>
                          </a:solidFill>
                          <a:latin typeface="David" panose="020E0502060401010101" pitchFamily="34" charset="-79"/>
                          <a:ea typeface="+mn-ea"/>
                          <a:cs typeface="David" panose="020E0502060401010101" pitchFamily="34" charset="-79"/>
                        </a:rPr>
                        <a:t>רחבות</a:t>
                      </a:r>
                    </a:p>
                  </a:txBody>
                  <a:tcPr anchor="ctr"/>
                </a:tc>
                <a:tc>
                  <a:txBody>
                    <a:bodyPr/>
                    <a:lstStyle/>
                    <a:p>
                      <a:pPr marL="176213" marR="0" lvl="0" indent="-17621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600" b="0" i="0" kern="1200" dirty="0">
                          <a:solidFill>
                            <a:schemeClr val="dk1"/>
                          </a:solidFill>
                          <a:latin typeface="David" panose="020E0502060401010101" pitchFamily="34" charset="-79"/>
                          <a:ea typeface="+mn-ea"/>
                          <a:cs typeface="David" panose="020E0502060401010101" pitchFamily="34" charset="-79"/>
                        </a:rPr>
                        <a:t>פגיעה בלכידות הכיתה</a:t>
                      </a:r>
                    </a:p>
                    <a:p>
                      <a:pPr marL="176213" marR="0" lvl="0" indent="-17621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600" b="0" i="0" kern="1200" dirty="0">
                          <a:solidFill>
                            <a:schemeClr val="dk1"/>
                          </a:solidFill>
                          <a:latin typeface="David" panose="020E0502060401010101" pitchFamily="34" charset="-79"/>
                          <a:ea typeface="+mn-ea"/>
                          <a:cs typeface="David" panose="020E0502060401010101" pitchFamily="34" charset="-79"/>
                        </a:rPr>
                        <a:t>תאומים רבים (בעתיד- תוספת עלות)</a:t>
                      </a:r>
                    </a:p>
                    <a:p>
                      <a:pPr marL="176213" marR="0" lvl="0" indent="-17621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600" b="0" i="0" kern="1200" dirty="0">
                          <a:solidFill>
                            <a:schemeClr val="dk1"/>
                          </a:solidFill>
                          <a:latin typeface="David" panose="020E0502060401010101" pitchFamily="34" charset="-79"/>
                          <a:ea typeface="+mn-ea"/>
                          <a:cs typeface="David" panose="020E0502060401010101" pitchFamily="34" charset="-79"/>
                        </a:rPr>
                        <a:t>התמחויות- מיפוי מקדים של הביקוש</a:t>
                      </a:r>
                    </a:p>
                  </a:txBody>
                  <a:tcPr marL="36000" marR="72000"/>
                </a:tc>
                <a:tc>
                  <a:txBody>
                    <a:bodyPr/>
                    <a:lstStyle/>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מיקוד יתר בתזה על חשבון תוכן אחר</a:t>
                      </a:r>
                    </a:p>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נשירה </a:t>
                      </a:r>
                      <a:r>
                        <a:rPr lang="he-IL" sz="1600" b="0" i="0" kern="1200" dirty="0" err="1">
                          <a:solidFill>
                            <a:schemeClr val="dk1"/>
                          </a:solidFill>
                          <a:latin typeface="David" panose="020E0502060401010101" pitchFamily="34" charset="-79"/>
                          <a:ea typeface="+mn-ea"/>
                          <a:cs typeface="David" panose="020E0502060401010101" pitchFamily="34" charset="-79"/>
                        </a:rPr>
                        <a:t>תו"כ</a:t>
                      </a:r>
                      <a:r>
                        <a:rPr lang="he-IL" sz="1600" b="0" i="0" kern="1200" dirty="0">
                          <a:solidFill>
                            <a:schemeClr val="dk1"/>
                          </a:solidFill>
                          <a:latin typeface="David" panose="020E0502060401010101" pitchFamily="34" charset="-79"/>
                          <a:ea typeface="+mn-ea"/>
                          <a:cs typeface="David" panose="020E0502060401010101" pitchFamily="34" charset="-79"/>
                        </a:rPr>
                        <a:t> השנה לתואר שני רגיל</a:t>
                      </a:r>
                    </a:p>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נדרשות פחות נ"ז (36&lt;) למסלול תזה</a:t>
                      </a:r>
                    </a:p>
                  </a:txBody>
                  <a:tcPr marL="36000" marR="72000"/>
                </a:tc>
                <a:tc>
                  <a:txBody>
                    <a:bodyPr/>
                    <a:lstStyle/>
                    <a:p>
                      <a:pPr marL="176213" indent="-176213" algn="r" defTabSz="914400" rtl="1" eaLnBrk="1" latinLnBrk="0" hangingPunct="1">
                        <a:buFont typeface="Arial" panose="020B0604020202020204" pitchFamily="34" charset="0"/>
                        <a:buChar char="•"/>
                      </a:pPr>
                      <a:r>
                        <a:rPr lang="he-IL" sz="1600" b="0" i="0" kern="1200" dirty="0">
                          <a:solidFill>
                            <a:schemeClr val="dk1"/>
                          </a:solidFill>
                          <a:latin typeface="David" panose="020E0502060401010101" pitchFamily="34" charset="-79"/>
                          <a:ea typeface="+mn-ea"/>
                          <a:cs typeface="David" panose="020E0502060401010101" pitchFamily="34" charset="-79"/>
                        </a:rPr>
                        <a:t>חוסר מחויבות כלפי תוכן אקדמי ואחר</a:t>
                      </a:r>
                    </a:p>
                  </a:txBody>
                  <a:tcPr marL="36000" marR="72000"/>
                </a:tc>
                <a:extLst>
                  <a:ext uri="{0D108BD9-81ED-4DB2-BD59-A6C34878D82A}">
                    <a16:rowId xmlns:a16="http://schemas.microsoft.com/office/drawing/2014/main" val="405645534"/>
                  </a:ext>
                </a:extLst>
              </a:tr>
              <a:tr h="33283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b="0" i="0" kern="1200" dirty="0">
                          <a:solidFill>
                            <a:schemeClr val="dk1"/>
                          </a:solidFill>
                          <a:latin typeface="David" panose="020E0502060401010101" pitchFamily="34" charset="-79"/>
                          <a:ea typeface="+mn-ea"/>
                          <a:cs typeface="David" panose="020E0502060401010101" pitchFamily="34" charset="-79"/>
                        </a:rPr>
                        <a:t>השפעות </a:t>
                      </a:r>
                      <a:br>
                        <a:rPr lang="en-US" sz="1600" b="0" i="0" kern="1200" dirty="0">
                          <a:solidFill>
                            <a:schemeClr val="dk1"/>
                          </a:solidFill>
                          <a:latin typeface="David" panose="020E0502060401010101" pitchFamily="34" charset="-79"/>
                          <a:ea typeface="+mn-ea"/>
                          <a:cs typeface="David" panose="020E0502060401010101" pitchFamily="34" charset="-79"/>
                        </a:rPr>
                      </a:br>
                      <a:r>
                        <a:rPr lang="he-IL" sz="1600" b="0" i="0" kern="1200" dirty="0">
                          <a:solidFill>
                            <a:schemeClr val="dk1"/>
                          </a:solidFill>
                          <a:latin typeface="David" panose="020E0502060401010101" pitchFamily="34" charset="-79"/>
                          <a:ea typeface="+mn-ea"/>
                          <a:cs typeface="David" panose="020E0502060401010101" pitchFamily="34" charset="-79"/>
                        </a:rPr>
                        <a:t>על מבנה</a:t>
                      </a:r>
                      <a:br>
                        <a:rPr lang="en-US" sz="1600" b="0" i="0" kern="1200" dirty="0">
                          <a:solidFill>
                            <a:schemeClr val="dk1"/>
                          </a:solidFill>
                          <a:latin typeface="David" panose="020E0502060401010101" pitchFamily="34" charset="-79"/>
                          <a:ea typeface="+mn-ea"/>
                          <a:cs typeface="David" panose="020E0502060401010101" pitchFamily="34" charset="-79"/>
                        </a:rPr>
                      </a:br>
                      <a:r>
                        <a:rPr lang="he-IL" sz="1600" b="0" i="0" kern="1200" dirty="0">
                          <a:solidFill>
                            <a:schemeClr val="dk1"/>
                          </a:solidFill>
                          <a:latin typeface="David" panose="020E0502060401010101" pitchFamily="34" charset="-79"/>
                          <a:ea typeface="+mn-ea"/>
                          <a:cs typeface="David" panose="020E0502060401010101" pitchFamily="34" charset="-79"/>
                        </a:rPr>
                        <a:t>שבוע הלימוד </a:t>
                      </a:r>
                    </a:p>
                  </a:txBody>
                  <a:tcPr anchor="ctr"/>
                </a:tc>
                <a:tc>
                  <a:txBody>
                    <a:bodyPr/>
                    <a:lstStyle/>
                    <a:p>
                      <a:pPr marL="176213" marR="0" lvl="0" indent="-176213"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600" b="0" i="0" kern="1200" dirty="0">
                          <a:solidFill>
                            <a:schemeClr val="dk1"/>
                          </a:solidFill>
                          <a:latin typeface="David" panose="020E0502060401010101" pitchFamily="34" charset="-79"/>
                          <a:ea typeface="+mn-ea"/>
                          <a:cs typeface="David" panose="020E0502060401010101" pitchFamily="34" charset="-79"/>
                        </a:rPr>
                        <a:t>השפעה על בינ"ל</a:t>
                      </a:r>
                    </a:p>
                  </a:txBody>
                  <a:tcPr marL="36000" marR="72000"/>
                </a:tc>
                <a:tc>
                  <a:txBody>
                    <a:bodyPr/>
                    <a:lstStyle/>
                    <a:p>
                      <a:pPr marL="176213" indent="-176213" algn="r" defTabSz="914400" rtl="1" eaLnBrk="1" latinLnBrk="0" hangingPunct="1">
                        <a:buFont typeface="Arial" panose="020B0604020202020204" pitchFamily="34" charset="0"/>
                        <a:buChar char="•"/>
                      </a:pPr>
                      <a:r>
                        <a:rPr lang="he-IL" sz="1600" b="1" i="0" kern="1200" dirty="0">
                          <a:solidFill>
                            <a:schemeClr val="dk1"/>
                          </a:solidFill>
                          <a:latin typeface="David" panose="020E0502060401010101" pitchFamily="34" charset="-79"/>
                          <a:ea typeface="+mn-ea"/>
                          <a:cs typeface="David" panose="020E0502060401010101" pitchFamily="34" charset="-79"/>
                        </a:rPr>
                        <a:t>במקביל</a:t>
                      </a:r>
                      <a:r>
                        <a:rPr lang="he-IL" sz="1600" b="0" i="0" kern="1200" dirty="0">
                          <a:solidFill>
                            <a:schemeClr val="dk1"/>
                          </a:solidFill>
                          <a:latin typeface="David" panose="020E0502060401010101" pitchFamily="34" charset="-79"/>
                          <a:ea typeface="+mn-ea"/>
                          <a:cs typeface="David" panose="020E0502060401010101" pitchFamily="34" charset="-79"/>
                        </a:rPr>
                        <a:t> לתוכן בחירה של תואר שני רגיל</a:t>
                      </a:r>
                    </a:p>
                    <a:p>
                      <a:pPr marL="176213" indent="-176213" algn="r" defTabSz="914400" rtl="1" eaLnBrk="1" latinLnBrk="0" hangingPunct="1">
                        <a:buFont typeface="Arial" panose="020B0604020202020204" pitchFamily="34" charset="0"/>
                        <a:buChar char="•"/>
                      </a:pPr>
                      <a:r>
                        <a:rPr lang="he-IL" sz="1600" b="1" i="0" kern="1200" dirty="0">
                          <a:solidFill>
                            <a:schemeClr val="dk1"/>
                          </a:solidFill>
                          <a:latin typeface="David" panose="020E0502060401010101" pitchFamily="34" charset="-79"/>
                          <a:ea typeface="+mn-ea"/>
                          <a:cs typeface="David" panose="020E0502060401010101" pitchFamily="34" charset="-79"/>
                        </a:rPr>
                        <a:t>אחרי</a:t>
                      </a:r>
                      <a:r>
                        <a:rPr lang="he-IL" sz="1600" b="0" i="0" kern="1200" dirty="0">
                          <a:solidFill>
                            <a:schemeClr val="dk1"/>
                          </a:solidFill>
                          <a:latin typeface="David" panose="020E0502060401010101" pitchFamily="34" charset="-79"/>
                          <a:ea typeface="+mn-ea"/>
                          <a:cs typeface="David" panose="020E0502060401010101" pitchFamily="34" charset="-79"/>
                        </a:rPr>
                        <a:t> שעות </a:t>
                      </a:r>
                      <a:r>
                        <a:rPr lang="he-IL" sz="1600" b="0" i="0" kern="1200" dirty="0" err="1">
                          <a:solidFill>
                            <a:schemeClr val="dk1"/>
                          </a:solidFill>
                          <a:latin typeface="David" panose="020E0502060401010101" pitchFamily="34" charset="-79"/>
                          <a:ea typeface="+mn-ea"/>
                          <a:cs typeface="David" panose="020E0502060401010101" pitchFamily="34" charset="-79"/>
                        </a:rPr>
                        <a:t>מב"ל</a:t>
                      </a:r>
                      <a:r>
                        <a:rPr lang="he-IL" sz="1600" b="0" i="0" kern="1200" dirty="0">
                          <a:solidFill>
                            <a:schemeClr val="dk1"/>
                          </a:solidFill>
                          <a:latin typeface="David" panose="020E0502060401010101" pitchFamily="34" charset="-79"/>
                          <a:ea typeface="+mn-ea"/>
                          <a:cs typeface="David" panose="020E0502060401010101" pitchFamily="34" charset="-79"/>
                        </a:rPr>
                        <a:t> הסטנדרטיות (</a:t>
                      </a:r>
                      <a:r>
                        <a:rPr lang="en-US" sz="1600" b="0" i="0" kern="1200" dirty="0">
                          <a:solidFill>
                            <a:schemeClr val="dk1"/>
                          </a:solidFill>
                          <a:latin typeface="David" panose="020E0502060401010101" pitchFamily="34" charset="-79"/>
                          <a:ea typeface="+mn-ea"/>
                          <a:cs typeface="David" panose="020E0502060401010101" pitchFamily="34" charset="-79"/>
                        </a:rPr>
                        <a:t>on top</a:t>
                      </a:r>
                      <a:r>
                        <a:rPr lang="he-IL" sz="1600" b="0" i="0" kern="1200" dirty="0">
                          <a:solidFill>
                            <a:schemeClr val="dk1"/>
                          </a:solidFill>
                          <a:latin typeface="David" panose="020E0502060401010101" pitchFamily="34" charset="-79"/>
                          <a:ea typeface="+mn-ea"/>
                          <a:cs typeface="David" panose="020E0502060401010101" pitchFamily="34" charset="-79"/>
                        </a:rPr>
                        <a:t>)</a:t>
                      </a:r>
                    </a:p>
                    <a:p>
                      <a:pPr marL="176213" indent="-176213" algn="r" defTabSz="914400" rtl="1" eaLnBrk="1" latinLnBrk="0" hangingPunct="1">
                        <a:buFont typeface="Arial" panose="020B0604020202020204" pitchFamily="34" charset="0"/>
                        <a:buChar char="•"/>
                      </a:pPr>
                      <a:r>
                        <a:rPr lang="he-IL" sz="1600" b="1" i="0" kern="1200" dirty="0">
                          <a:solidFill>
                            <a:schemeClr val="dk1"/>
                          </a:solidFill>
                          <a:latin typeface="David" panose="020E0502060401010101" pitchFamily="34" charset="-79"/>
                          <a:ea typeface="+mn-ea"/>
                          <a:cs typeface="David" panose="020E0502060401010101" pitchFamily="34" charset="-79"/>
                        </a:rPr>
                        <a:t>קורס תשתית </a:t>
                      </a:r>
                      <a:r>
                        <a:rPr lang="he-IL" sz="1600" b="0" i="0" kern="1200" dirty="0">
                          <a:solidFill>
                            <a:schemeClr val="dk1"/>
                          </a:solidFill>
                          <a:latin typeface="David" panose="020E0502060401010101" pitchFamily="34" charset="-79"/>
                          <a:ea typeface="+mn-ea"/>
                          <a:cs typeface="David" panose="020E0502060401010101" pitchFamily="34" charset="-79"/>
                        </a:rPr>
                        <a:t>לכלל חניכי </a:t>
                      </a:r>
                      <a:r>
                        <a:rPr lang="he-IL" sz="1600" b="0" i="0" kern="1200" dirty="0" err="1">
                          <a:solidFill>
                            <a:schemeClr val="dk1"/>
                          </a:solidFill>
                          <a:latin typeface="David" panose="020E0502060401010101" pitchFamily="34" charset="-79"/>
                          <a:ea typeface="+mn-ea"/>
                          <a:cs typeface="David" panose="020E0502060401010101" pitchFamily="34" charset="-79"/>
                        </a:rPr>
                        <a:t>מב"ל</a:t>
                      </a:r>
                      <a:endParaRPr lang="he-IL" sz="1600" b="0" i="0" kern="1200" dirty="0">
                        <a:solidFill>
                          <a:schemeClr val="dk1"/>
                        </a:solidFill>
                        <a:latin typeface="David" panose="020E0502060401010101" pitchFamily="34" charset="-79"/>
                        <a:ea typeface="+mn-ea"/>
                        <a:cs typeface="David" panose="020E0502060401010101" pitchFamily="34" charset="-79"/>
                      </a:endParaRPr>
                    </a:p>
                  </a:txBody>
                  <a:tcPr marL="36000" marR="72000"/>
                </a:tc>
                <a:tc>
                  <a:txBody>
                    <a:bodyPr/>
                    <a:lstStyle/>
                    <a:p>
                      <a:pPr marL="176213" indent="-176213" algn="r" defTabSz="914400" rtl="1" eaLnBrk="1" latinLnBrk="0" hangingPunct="1">
                        <a:buFont typeface="Arial" panose="020B0604020202020204" pitchFamily="34" charset="0"/>
                        <a:buChar char="•"/>
                      </a:pPr>
                      <a:endParaRPr lang="he-IL" sz="1600" b="0" i="0" kern="1200" dirty="0">
                        <a:solidFill>
                          <a:schemeClr val="dk1"/>
                        </a:solidFill>
                        <a:latin typeface="David" panose="020E0502060401010101" pitchFamily="34" charset="-79"/>
                        <a:ea typeface="+mn-ea"/>
                        <a:cs typeface="David" panose="020E0502060401010101" pitchFamily="34" charset="-79"/>
                      </a:endParaRPr>
                    </a:p>
                  </a:txBody>
                  <a:tcPr marL="36000" marR="72000"/>
                </a:tc>
                <a:extLst>
                  <a:ext uri="{0D108BD9-81ED-4DB2-BD59-A6C34878D82A}">
                    <a16:rowId xmlns:a16="http://schemas.microsoft.com/office/drawing/2014/main" val="3479818512"/>
                  </a:ext>
                </a:extLst>
              </a:tr>
              <a:tr h="332834">
                <a:tc>
                  <a:txBody>
                    <a:bodyPr/>
                    <a:lstStyle/>
                    <a:p>
                      <a:pPr algn="ctr"/>
                      <a:r>
                        <a:rPr lang="he-IL" sz="1600" b="0" i="0" kern="1200" dirty="0">
                          <a:solidFill>
                            <a:schemeClr val="dk1"/>
                          </a:solidFill>
                          <a:effectLst>
                            <a:outerShdw blurRad="38100" dist="38100" dir="2700000" algn="tl">
                              <a:srgbClr val="000000">
                                <a:alpha val="43137"/>
                              </a:srgbClr>
                            </a:outerShdw>
                          </a:effectLst>
                          <a:latin typeface="David" panose="020E0502060401010101" pitchFamily="34" charset="-79"/>
                          <a:ea typeface="+mn-ea"/>
                          <a:cs typeface="David" panose="020E0502060401010101" pitchFamily="34" charset="-79"/>
                        </a:rPr>
                        <a:t>סיכום</a:t>
                      </a:r>
                    </a:p>
                  </a:txBody>
                  <a:tcPr anchor="ctr"/>
                </a:tc>
                <a:tc>
                  <a:txBody>
                    <a:bodyPr/>
                    <a:lstStyle/>
                    <a:p>
                      <a:pPr marL="176213" indent="-176213" algn="r" defTabSz="914400" rtl="1" eaLnBrk="1" latinLnBrk="0" hangingPunct="1">
                        <a:buFont typeface="Arial" panose="020B0604020202020204" pitchFamily="34" charset="0"/>
                        <a:buChar char="•"/>
                      </a:pPr>
                      <a:r>
                        <a:rPr lang="he-IL" sz="1600" b="0" i="0" kern="1200" dirty="0">
                          <a:solidFill>
                            <a:schemeClr val="dk1"/>
                          </a:solidFill>
                          <a:effectLst>
                            <a:outerShdw blurRad="38100" dist="38100" dir="2700000" algn="tl">
                              <a:srgbClr val="000000">
                                <a:alpha val="43137"/>
                              </a:srgbClr>
                            </a:outerShdw>
                          </a:effectLst>
                          <a:latin typeface="David" panose="020E0502060401010101" pitchFamily="34" charset="-79"/>
                          <a:ea typeface="+mn-ea"/>
                          <a:cs typeface="David" panose="020E0502060401010101" pitchFamily="34" charset="-79"/>
                        </a:rPr>
                        <a:t>בחינת </a:t>
                      </a:r>
                      <a:r>
                        <a:rPr lang="he-IL" sz="1600" b="1" i="0" kern="1200" dirty="0">
                          <a:solidFill>
                            <a:schemeClr val="dk1"/>
                          </a:solidFill>
                          <a:effectLst>
                            <a:outerShdw blurRad="38100" dist="38100" dir="2700000" algn="tl">
                              <a:srgbClr val="000000">
                                <a:alpha val="43137"/>
                              </a:srgbClr>
                            </a:outerShdw>
                          </a:effectLst>
                          <a:latin typeface="David" panose="020E0502060401010101" pitchFamily="34" charset="-79"/>
                          <a:ea typeface="+mn-ea"/>
                          <a:cs typeface="David" panose="020E0502060401010101" pitchFamily="34" charset="-79"/>
                        </a:rPr>
                        <a:t>התמחות נוספת </a:t>
                      </a:r>
                      <a:r>
                        <a:rPr lang="he-IL" sz="1600" b="0" i="0" kern="1200" dirty="0">
                          <a:solidFill>
                            <a:schemeClr val="dk1"/>
                          </a:solidFill>
                          <a:effectLst>
                            <a:outerShdw blurRad="38100" dist="38100" dir="2700000" algn="tl">
                              <a:srgbClr val="000000">
                                <a:alpha val="43137"/>
                              </a:srgbClr>
                            </a:outerShdw>
                          </a:effectLst>
                          <a:latin typeface="David" panose="020E0502060401010101" pitchFamily="34" charset="-79"/>
                          <a:ea typeface="+mn-ea"/>
                          <a:cs typeface="David" panose="020E0502060401010101" pitchFamily="34" charset="-79"/>
                        </a:rPr>
                        <a:t>(דומה למגמה)</a:t>
                      </a:r>
                    </a:p>
                  </a:txBody>
                  <a:tcPr marL="36000" marR="72000"/>
                </a:tc>
                <a:tc>
                  <a:txBody>
                    <a:bodyPr/>
                    <a:lstStyle/>
                    <a:p>
                      <a:pPr marL="176213" indent="-176213" algn="r" defTabSz="914400" rtl="1" eaLnBrk="1" latinLnBrk="0" hangingPunct="1">
                        <a:buFont typeface="Arial" panose="020B0604020202020204" pitchFamily="34" charset="0"/>
                        <a:buChar char="•"/>
                      </a:pPr>
                      <a:r>
                        <a:rPr lang="he-IL" sz="1600" b="0" i="0" kern="1200" dirty="0">
                          <a:solidFill>
                            <a:schemeClr val="dk1"/>
                          </a:solidFill>
                          <a:effectLst>
                            <a:outerShdw blurRad="38100" dist="38100" dir="2700000" algn="tl">
                              <a:srgbClr val="000000">
                                <a:alpha val="43137"/>
                              </a:srgbClr>
                            </a:outerShdw>
                          </a:effectLst>
                          <a:latin typeface="David" panose="020E0502060401010101" pitchFamily="34" charset="-79"/>
                          <a:ea typeface="+mn-ea"/>
                          <a:cs typeface="David" panose="020E0502060401010101" pitchFamily="34" charset="-79"/>
                        </a:rPr>
                        <a:t>מימוש </a:t>
                      </a:r>
                      <a:r>
                        <a:rPr lang="he-IL" sz="1600" b="1" i="0" kern="1200" dirty="0">
                          <a:solidFill>
                            <a:schemeClr val="dk1"/>
                          </a:solidFill>
                          <a:effectLst>
                            <a:outerShdw blurRad="38100" dist="38100" dir="2700000" algn="tl">
                              <a:srgbClr val="000000">
                                <a:alpha val="43137"/>
                              </a:srgbClr>
                            </a:outerShdw>
                          </a:effectLst>
                          <a:latin typeface="David" panose="020E0502060401010101" pitchFamily="34" charset="-79"/>
                          <a:ea typeface="+mn-ea"/>
                          <a:cs typeface="David" panose="020E0502060401010101" pitchFamily="34" charset="-79"/>
                        </a:rPr>
                        <a:t>מסלול מחקרי </a:t>
                      </a:r>
                      <a:r>
                        <a:rPr lang="he-IL" sz="1600" b="0" i="0" kern="1200" dirty="0" err="1">
                          <a:solidFill>
                            <a:schemeClr val="dk1"/>
                          </a:solidFill>
                          <a:effectLst>
                            <a:outerShdw blurRad="38100" dist="38100" dir="2700000" algn="tl">
                              <a:srgbClr val="000000">
                                <a:alpha val="43137"/>
                              </a:srgbClr>
                            </a:outerShdw>
                          </a:effectLst>
                          <a:latin typeface="David" panose="020E0502060401010101" pitchFamily="34" charset="-79"/>
                          <a:ea typeface="+mn-ea"/>
                          <a:cs typeface="David" panose="020E0502060401010101" pitchFamily="34" charset="-79"/>
                        </a:rPr>
                        <a:t>במ"ה</a:t>
                      </a:r>
                      <a:endParaRPr lang="he-IL" sz="1600" b="0" i="0" kern="1200" dirty="0">
                        <a:solidFill>
                          <a:schemeClr val="dk1"/>
                        </a:solidFill>
                        <a:effectLst>
                          <a:outerShdw blurRad="38100" dist="38100" dir="2700000" algn="tl">
                            <a:srgbClr val="000000">
                              <a:alpha val="43137"/>
                            </a:srgbClr>
                          </a:outerShdw>
                        </a:effectLst>
                        <a:latin typeface="David" panose="020E0502060401010101" pitchFamily="34" charset="-79"/>
                        <a:ea typeface="+mn-ea"/>
                        <a:cs typeface="David" panose="020E0502060401010101" pitchFamily="34" charset="-79"/>
                      </a:endParaRPr>
                    </a:p>
                  </a:txBody>
                  <a:tcPr marL="36000" marR="72000"/>
                </a:tc>
                <a:tc>
                  <a:txBody>
                    <a:bodyPr/>
                    <a:lstStyle/>
                    <a:p>
                      <a:pPr marL="176213" indent="-176213" algn="r" defTabSz="914400" rtl="1" eaLnBrk="1" latinLnBrk="0" hangingPunct="1">
                        <a:buFont typeface="Arial" panose="020B0604020202020204" pitchFamily="34" charset="0"/>
                        <a:buChar char="•"/>
                      </a:pPr>
                      <a:r>
                        <a:rPr lang="he-IL" sz="1600" b="0" i="0" kern="1200" dirty="0">
                          <a:solidFill>
                            <a:schemeClr val="dk1"/>
                          </a:solidFill>
                          <a:effectLst>
                            <a:outerShdw blurRad="38100" dist="38100" dir="2700000" algn="tl">
                              <a:srgbClr val="000000">
                                <a:alpha val="43137"/>
                              </a:srgbClr>
                            </a:outerShdw>
                          </a:effectLst>
                          <a:latin typeface="David" panose="020E0502060401010101" pitchFamily="34" charset="-79"/>
                          <a:ea typeface="+mn-ea"/>
                          <a:cs typeface="David" panose="020E0502060401010101" pitchFamily="34" charset="-79"/>
                        </a:rPr>
                        <a:t>מוצא אחרון</a:t>
                      </a:r>
                    </a:p>
                  </a:txBody>
                  <a:tcPr marL="36000" marR="72000"/>
                </a:tc>
                <a:extLst>
                  <a:ext uri="{0D108BD9-81ED-4DB2-BD59-A6C34878D82A}">
                    <a16:rowId xmlns:a16="http://schemas.microsoft.com/office/drawing/2014/main" val="1830761974"/>
                  </a:ext>
                </a:extLst>
              </a:tr>
            </a:tbl>
          </a:graphicData>
        </a:graphic>
      </p:graphicFrame>
      <p:sp>
        <p:nvSpPr>
          <p:cNvPr id="6" name="מציין מיקום תוכן 2"/>
          <p:cNvSpPr txBox="1">
            <a:spLocks/>
          </p:cNvSpPr>
          <p:nvPr/>
        </p:nvSpPr>
        <p:spPr>
          <a:xfrm>
            <a:off x="586206" y="6183687"/>
            <a:ext cx="10895122" cy="495478"/>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None/>
            </a:pPr>
            <a:r>
              <a:rPr lang="he-IL" sz="1600" b="1" dirty="0">
                <a:solidFill>
                  <a:schemeClr val="accent1">
                    <a:lumMod val="75000"/>
                  </a:schemeClr>
                </a:solidFill>
                <a:latin typeface="David" panose="020E0502060401010101" pitchFamily="34" charset="-79"/>
                <a:cs typeface="David" panose="020E0502060401010101" pitchFamily="34" charset="-79"/>
              </a:rPr>
              <a:t>* מגמות- </a:t>
            </a:r>
            <a:r>
              <a:rPr lang="he-IL" sz="1600" dirty="0">
                <a:solidFill>
                  <a:schemeClr val="accent1">
                    <a:lumMod val="75000"/>
                  </a:schemeClr>
                </a:solidFill>
                <a:latin typeface="David" panose="020E0502060401010101" pitchFamily="34" charset="-79"/>
                <a:cs typeface="David" panose="020E0502060401010101" pitchFamily="34" charset="-79"/>
              </a:rPr>
              <a:t>בעבר היו מגמות בתחום </a:t>
            </a:r>
            <a:r>
              <a:rPr lang="he-IL" sz="1600" u="sng" dirty="0">
                <a:solidFill>
                  <a:schemeClr val="accent1">
                    <a:lumMod val="75000"/>
                  </a:schemeClr>
                </a:solidFill>
                <a:latin typeface="David" panose="020E0502060401010101" pitchFamily="34" charset="-79"/>
                <a:cs typeface="David" panose="020E0502060401010101" pitchFamily="34" charset="-79"/>
              </a:rPr>
              <a:t>צבאי-מדיני </a:t>
            </a:r>
            <a:r>
              <a:rPr lang="he-IL" sz="1600" dirty="0">
                <a:solidFill>
                  <a:schemeClr val="accent1">
                    <a:lumMod val="75000"/>
                  </a:schemeClr>
                </a:solidFill>
                <a:latin typeface="David" panose="020E0502060401010101" pitchFamily="34" charset="-79"/>
                <a:cs typeface="David" panose="020E0502060401010101" pitchFamily="34" charset="-79"/>
              </a:rPr>
              <a:t>ומגמה בתחום </a:t>
            </a:r>
            <a:r>
              <a:rPr lang="he-IL" sz="1600" u="sng" dirty="0">
                <a:solidFill>
                  <a:schemeClr val="accent1">
                    <a:lumMod val="75000"/>
                  </a:schemeClr>
                </a:solidFill>
                <a:latin typeface="David" panose="020E0502060401010101" pitchFamily="34" charset="-79"/>
                <a:cs typeface="David" panose="020E0502060401010101" pitchFamily="34" charset="-79"/>
              </a:rPr>
              <a:t>כלכלי-חברתי</a:t>
            </a:r>
            <a:endParaRPr lang="he-IL" sz="1600" u="sng" dirty="0">
              <a:solidFill>
                <a:schemeClr val="bg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146114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מסלולי לימוד- אילוסטרציה</a:t>
            </a:r>
          </a:p>
        </p:txBody>
      </p:sp>
      <p:graphicFrame>
        <p:nvGraphicFramePr>
          <p:cNvPr id="5" name="טבלה 4"/>
          <p:cNvGraphicFramePr>
            <a:graphicFrameLocks noGrp="1"/>
          </p:cNvGraphicFramePr>
          <p:nvPr>
            <p:extLst>
              <p:ext uri="{D42A27DB-BD31-4B8C-83A1-F6EECF244321}">
                <p14:modId xmlns:p14="http://schemas.microsoft.com/office/powerpoint/2010/main" val="3046008352"/>
              </p:ext>
            </p:extLst>
          </p:nvPr>
        </p:nvGraphicFramePr>
        <p:xfrm>
          <a:off x="10109077" y="2048739"/>
          <a:ext cx="1620000" cy="2346960"/>
        </p:xfrm>
        <a:graphic>
          <a:graphicData uri="http://schemas.openxmlformats.org/drawingml/2006/table">
            <a:tbl>
              <a:tblPr rtl="1" firstRow="1" bandRow="1">
                <a:tableStyleId>{5C22544A-7EE6-4342-B048-85BDC9FD1C3A}</a:tableStyleId>
              </a:tblPr>
              <a:tblGrid>
                <a:gridCol w="1620000">
                  <a:extLst>
                    <a:ext uri="{9D8B030D-6E8A-4147-A177-3AD203B41FA5}">
                      <a16:colId xmlns:a16="http://schemas.microsoft.com/office/drawing/2014/main" val="372491275"/>
                    </a:ext>
                  </a:extLst>
                </a:gridCol>
              </a:tblGrid>
              <a:tr h="59844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מסלול רגיל</a:t>
                      </a:r>
                    </a:p>
                    <a:p>
                      <a:pPr algn="ctr" rtl="1"/>
                      <a:r>
                        <a:rPr lang="he-IL" sz="1600" dirty="0">
                          <a:latin typeface="David" panose="020E0502060401010101" pitchFamily="34" charset="-79"/>
                          <a:cs typeface="David" panose="020E0502060401010101" pitchFamily="34" charset="-79"/>
                        </a:rPr>
                        <a:t>יום בחיפה</a:t>
                      </a:r>
                    </a:p>
                  </a:txBody>
                  <a:tcPr/>
                </a:tc>
                <a:extLst>
                  <a:ext uri="{0D108BD9-81ED-4DB2-BD59-A6C34878D82A}">
                    <a16:rowId xmlns:a16="http://schemas.microsoft.com/office/drawing/2014/main" val="2110049768"/>
                  </a:ext>
                </a:extLst>
              </a:tr>
              <a:tr h="56851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גישות ואסכולות </a:t>
                      </a:r>
                      <a:br>
                        <a:rPr lang="en-US" sz="1600" dirty="0">
                          <a:latin typeface="David" panose="020E0502060401010101" pitchFamily="34" charset="-79"/>
                          <a:cs typeface="David" panose="020E0502060401010101" pitchFamily="34" charset="-79"/>
                        </a:rPr>
                      </a:br>
                      <a:r>
                        <a:rPr lang="he-IL" sz="1600" dirty="0">
                          <a:latin typeface="David" panose="020E0502060401010101" pitchFamily="34" charset="-79"/>
                          <a:cs typeface="David" panose="020E0502060401010101" pitchFamily="34" charset="-79"/>
                        </a:rPr>
                        <a:t>במדע המדינה</a:t>
                      </a:r>
                    </a:p>
                  </a:txBody>
                  <a:tcPr/>
                </a:tc>
                <a:extLst>
                  <a:ext uri="{0D108BD9-81ED-4DB2-BD59-A6C34878D82A}">
                    <a16:rowId xmlns:a16="http://schemas.microsoft.com/office/drawing/2014/main" val="2119828437"/>
                  </a:ext>
                </a:extLst>
              </a:tr>
              <a:tr h="56851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תרגול (קבוצתי) </a:t>
                      </a:r>
                      <a:br>
                        <a:rPr lang="en-US" sz="1600" dirty="0">
                          <a:latin typeface="David" panose="020E0502060401010101" pitchFamily="34" charset="-79"/>
                          <a:cs typeface="David" panose="020E0502060401010101" pitchFamily="34" charset="-79"/>
                        </a:rPr>
                      </a:br>
                      <a:r>
                        <a:rPr lang="he-IL" sz="1600" dirty="0">
                          <a:latin typeface="David" panose="020E0502060401010101" pitchFamily="34" charset="-79"/>
                          <a:cs typeface="David" panose="020E0502060401010101" pitchFamily="34" charset="-79"/>
                        </a:rPr>
                        <a:t>גישות ואסכולות</a:t>
                      </a:r>
                    </a:p>
                  </a:txBody>
                  <a:tcPr/>
                </a:tc>
                <a:extLst>
                  <a:ext uri="{0D108BD9-81ED-4DB2-BD59-A6C34878D82A}">
                    <a16:rowId xmlns:a16="http://schemas.microsoft.com/office/drawing/2014/main" val="1871170265"/>
                  </a:ext>
                </a:extLst>
              </a:tr>
              <a:tr h="56851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גיאוג' </a:t>
                      </a:r>
                      <a:r>
                        <a:rPr lang="he-IL" sz="1600" dirty="0" err="1">
                          <a:latin typeface="David" panose="020E0502060401010101" pitchFamily="34" charset="-79"/>
                          <a:cs typeface="David" panose="020E0502060401010101" pitchFamily="34" charset="-79"/>
                        </a:rPr>
                        <a:t>הבטל"ם</a:t>
                      </a:r>
                      <a:r>
                        <a:rPr lang="en-US" sz="1600" dirty="0">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 דוק' </a:t>
                      </a:r>
                      <a:r>
                        <a:rPr lang="he-IL" sz="1600" dirty="0" err="1">
                          <a:latin typeface="David" panose="020E0502060401010101" pitchFamily="34" charset="-79"/>
                          <a:cs typeface="David" panose="020E0502060401010101" pitchFamily="34" charset="-79"/>
                        </a:rPr>
                        <a:t>בטל"ם</a:t>
                      </a:r>
                      <a:r>
                        <a:rPr lang="he-IL" sz="1600" dirty="0">
                          <a:latin typeface="David" panose="020E0502060401010101" pitchFamily="34" charset="-79"/>
                          <a:cs typeface="David" panose="020E0502060401010101" pitchFamily="34" charset="-79"/>
                        </a:rPr>
                        <a:t> (בינ"ל)</a:t>
                      </a:r>
                    </a:p>
                  </a:txBody>
                  <a:tcPr/>
                </a:tc>
                <a:extLst>
                  <a:ext uri="{0D108BD9-81ED-4DB2-BD59-A6C34878D82A}">
                    <a16:rowId xmlns:a16="http://schemas.microsoft.com/office/drawing/2014/main" val="819330263"/>
                  </a:ext>
                </a:extLst>
              </a:tr>
            </a:tbl>
          </a:graphicData>
        </a:graphic>
      </p:graphicFrame>
      <p:graphicFrame>
        <p:nvGraphicFramePr>
          <p:cNvPr id="6" name="טבלה 5"/>
          <p:cNvGraphicFramePr>
            <a:graphicFrameLocks noGrp="1"/>
          </p:cNvGraphicFramePr>
          <p:nvPr>
            <p:extLst>
              <p:ext uri="{D42A27DB-BD31-4B8C-83A1-F6EECF244321}">
                <p14:modId xmlns:p14="http://schemas.microsoft.com/office/powerpoint/2010/main" val="1257185266"/>
              </p:ext>
            </p:extLst>
          </p:nvPr>
        </p:nvGraphicFramePr>
        <p:xfrm>
          <a:off x="8326357" y="2048739"/>
          <a:ext cx="1620000" cy="2926080"/>
        </p:xfrm>
        <a:graphic>
          <a:graphicData uri="http://schemas.openxmlformats.org/drawingml/2006/table">
            <a:tbl>
              <a:tblPr rtl="1" firstRow="1" bandRow="1">
                <a:tableStyleId>{5C22544A-7EE6-4342-B048-85BDC9FD1C3A}</a:tableStyleId>
              </a:tblPr>
              <a:tblGrid>
                <a:gridCol w="1620000">
                  <a:extLst>
                    <a:ext uri="{9D8B030D-6E8A-4147-A177-3AD203B41FA5}">
                      <a16:colId xmlns:a16="http://schemas.microsoft.com/office/drawing/2014/main" val="372491275"/>
                    </a:ext>
                  </a:extLst>
                </a:gridCol>
              </a:tblGrid>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מסלול מחקרי</a:t>
                      </a:r>
                    </a:p>
                    <a:p>
                      <a:pPr algn="ctr" rtl="1"/>
                      <a:r>
                        <a:rPr lang="he-IL" sz="1600" dirty="0">
                          <a:latin typeface="David" panose="020E0502060401010101" pitchFamily="34" charset="-79"/>
                          <a:cs typeface="David" panose="020E0502060401010101" pitchFamily="34" charset="-79"/>
                        </a:rPr>
                        <a:t>יום בחיפה</a:t>
                      </a:r>
                    </a:p>
                  </a:txBody>
                  <a:tcPr/>
                </a:tc>
                <a:extLst>
                  <a:ext uri="{0D108BD9-81ED-4DB2-BD59-A6C34878D82A}">
                    <a16:rowId xmlns:a16="http://schemas.microsoft.com/office/drawing/2014/main" val="2110049768"/>
                  </a:ext>
                </a:extLst>
              </a:tr>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גישות ואסכולות </a:t>
                      </a:r>
                      <a:br>
                        <a:rPr lang="en-US" sz="1600" dirty="0">
                          <a:latin typeface="David" panose="020E0502060401010101" pitchFamily="34" charset="-79"/>
                          <a:cs typeface="David" panose="020E0502060401010101" pitchFamily="34" charset="-79"/>
                        </a:rPr>
                      </a:br>
                      <a:r>
                        <a:rPr lang="he-IL" sz="1600" dirty="0">
                          <a:latin typeface="David" panose="020E0502060401010101" pitchFamily="34" charset="-79"/>
                          <a:cs typeface="David" panose="020E0502060401010101" pitchFamily="34" charset="-79"/>
                        </a:rPr>
                        <a:t>במדע המדינה</a:t>
                      </a:r>
                    </a:p>
                  </a:txBody>
                  <a:tcPr/>
                </a:tc>
                <a:extLst>
                  <a:ext uri="{0D108BD9-81ED-4DB2-BD59-A6C34878D82A}">
                    <a16:rowId xmlns:a16="http://schemas.microsoft.com/office/drawing/2014/main" val="2119828437"/>
                  </a:ext>
                </a:extLst>
              </a:tr>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תרגול (קבוצתי) </a:t>
                      </a:r>
                      <a:br>
                        <a:rPr lang="en-US" sz="1600" dirty="0">
                          <a:latin typeface="David" panose="020E0502060401010101" pitchFamily="34" charset="-79"/>
                          <a:cs typeface="David" panose="020E0502060401010101" pitchFamily="34" charset="-79"/>
                        </a:rPr>
                      </a:br>
                      <a:r>
                        <a:rPr lang="he-IL" sz="1600" dirty="0">
                          <a:latin typeface="David" panose="020E0502060401010101" pitchFamily="34" charset="-79"/>
                          <a:cs typeface="David" panose="020E0502060401010101" pitchFamily="34" charset="-79"/>
                        </a:rPr>
                        <a:t>גישות ואסכולות</a:t>
                      </a:r>
                    </a:p>
                  </a:txBody>
                  <a:tcPr/>
                </a:tc>
                <a:extLst>
                  <a:ext uri="{0D108BD9-81ED-4DB2-BD59-A6C34878D82A}">
                    <a16:rowId xmlns:a16="http://schemas.microsoft.com/office/drawing/2014/main" val="1871170265"/>
                  </a:ext>
                </a:extLst>
              </a:tr>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גיאוג' </a:t>
                      </a:r>
                      <a:r>
                        <a:rPr lang="he-IL" sz="1600" dirty="0" err="1">
                          <a:latin typeface="David" panose="020E0502060401010101" pitchFamily="34" charset="-79"/>
                          <a:cs typeface="David" panose="020E0502060401010101" pitchFamily="34" charset="-79"/>
                        </a:rPr>
                        <a:t>הבטל"ם</a:t>
                      </a:r>
                      <a:r>
                        <a:rPr lang="en-US" sz="1600" dirty="0">
                          <a:latin typeface="David" panose="020E0502060401010101" pitchFamily="34" charset="-79"/>
                          <a:cs typeface="David" panose="020E0502060401010101" pitchFamily="34" charset="-79"/>
                        </a:rPr>
                        <a:t>/</a:t>
                      </a:r>
                      <a:r>
                        <a:rPr lang="he-IL" sz="1600" dirty="0">
                          <a:latin typeface="David" panose="020E0502060401010101" pitchFamily="34" charset="-79"/>
                          <a:cs typeface="David" panose="020E0502060401010101" pitchFamily="34" charset="-79"/>
                        </a:rPr>
                        <a:t> דוק' </a:t>
                      </a:r>
                      <a:r>
                        <a:rPr lang="he-IL" sz="1600" dirty="0" err="1">
                          <a:latin typeface="David" panose="020E0502060401010101" pitchFamily="34" charset="-79"/>
                          <a:cs typeface="David" panose="020E0502060401010101" pitchFamily="34" charset="-79"/>
                        </a:rPr>
                        <a:t>בטל"ם</a:t>
                      </a:r>
                      <a:r>
                        <a:rPr lang="he-IL" sz="1600" dirty="0">
                          <a:latin typeface="David" panose="020E0502060401010101" pitchFamily="34" charset="-79"/>
                          <a:cs typeface="David" panose="020E0502060401010101" pitchFamily="34" charset="-79"/>
                        </a:rPr>
                        <a:t> (בינ"ל)</a:t>
                      </a:r>
                    </a:p>
                  </a:txBody>
                  <a:tcPr/>
                </a:tc>
                <a:extLst>
                  <a:ext uri="{0D108BD9-81ED-4DB2-BD59-A6C34878D82A}">
                    <a16:rowId xmlns:a16="http://schemas.microsoft.com/office/drawing/2014/main" val="819330263"/>
                  </a:ext>
                </a:extLst>
              </a:tr>
              <a:tr h="370840">
                <a:tc>
                  <a:txBody>
                    <a:bodyPr/>
                    <a:lstStyle/>
                    <a:p>
                      <a:pPr algn="ctr" rtl="1"/>
                      <a:r>
                        <a:rPr lang="he-IL" sz="1600" b="1" dirty="0">
                          <a:latin typeface="David" panose="020E0502060401010101" pitchFamily="34" charset="-79"/>
                          <a:cs typeface="David" panose="020E0502060401010101" pitchFamily="34" charset="-79"/>
                        </a:rPr>
                        <a:t>שיטות מחקר </a:t>
                      </a:r>
                      <a:br>
                        <a:rPr lang="en-US" sz="1600" b="1" dirty="0">
                          <a:latin typeface="David" panose="020E0502060401010101" pitchFamily="34" charset="-79"/>
                          <a:cs typeface="David" panose="020E0502060401010101" pitchFamily="34" charset="-79"/>
                        </a:rPr>
                      </a:br>
                      <a:r>
                        <a:rPr lang="he-IL" sz="1600" b="1" dirty="0">
                          <a:latin typeface="David" panose="020E0502060401010101" pitchFamily="34" charset="-79"/>
                          <a:cs typeface="David" panose="020E0502060401010101" pitchFamily="34" charset="-79"/>
                        </a:rPr>
                        <a:t>א'</a:t>
                      </a:r>
                    </a:p>
                  </a:txBody>
                  <a:tcPr/>
                </a:tc>
                <a:extLst>
                  <a:ext uri="{0D108BD9-81ED-4DB2-BD59-A6C34878D82A}">
                    <a16:rowId xmlns:a16="http://schemas.microsoft.com/office/drawing/2014/main" val="4125899967"/>
                  </a:ext>
                </a:extLst>
              </a:tr>
            </a:tbl>
          </a:graphicData>
        </a:graphic>
      </p:graphicFrame>
      <p:graphicFrame>
        <p:nvGraphicFramePr>
          <p:cNvPr id="7" name="טבלה 6"/>
          <p:cNvGraphicFramePr>
            <a:graphicFrameLocks noGrp="1"/>
          </p:cNvGraphicFramePr>
          <p:nvPr>
            <p:extLst>
              <p:ext uri="{D42A27DB-BD31-4B8C-83A1-F6EECF244321}">
                <p14:modId xmlns:p14="http://schemas.microsoft.com/office/powerpoint/2010/main" val="4160133785"/>
              </p:ext>
            </p:extLst>
          </p:nvPr>
        </p:nvGraphicFramePr>
        <p:xfrm>
          <a:off x="6554263" y="2048739"/>
          <a:ext cx="1620000" cy="2346960"/>
        </p:xfrm>
        <a:graphic>
          <a:graphicData uri="http://schemas.openxmlformats.org/drawingml/2006/table">
            <a:tbl>
              <a:tblPr rtl="1" firstRow="1" bandRow="1">
                <a:tableStyleId>{5C22544A-7EE6-4342-B048-85BDC9FD1C3A}</a:tableStyleId>
              </a:tblPr>
              <a:tblGrid>
                <a:gridCol w="1620000">
                  <a:extLst>
                    <a:ext uri="{9D8B030D-6E8A-4147-A177-3AD203B41FA5}">
                      <a16:colId xmlns:a16="http://schemas.microsoft.com/office/drawing/2014/main" val="372491275"/>
                    </a:ext>
                  </a:extLst>
                </a:gridCol>
              </a:tblGrid>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מסלול מחקרי</a:t>
                      </a:r>
                    </a:p>
                    <a:p>
                      <a:pPr algn="ctr" rtl="1"/>
                      <a:r>
                        <a:rPr lang="he-IL" sz="1600" dirty="0">
                          <a:latin typeface="David" panose="020E0502060401010101" pitchFamily="34" charset="-79"/>
                          <a:cs typeface="David" panose="020E0502060401010101" pitchFamily="34" charset="-79"/>
                        </a:rPr>
                        <a:t>יום בחיפה</a:t>
                      </a:r>
                    </a:p>
                  </a:txBody>
                  <a:tcPr/>
                </a:tc>
                <a:extLst>
                  <a:ext uri="{0D108BD9-81ED-4DB2-BD59-A6C34878D82A}">
                    <a16:rowId xmlns:a16="http://schemas.microsoft.com/office/drawing/2014/main" val="2110049768"/>
                  </a:ext>
                </a:extLst>
              </a:tr>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גישות ואסכולות </a:t>
                      </a:r>
                      <a:br>
                        <a:rPr lang="en-US" sz="1600" dirty="0">
                          <a:latin typeface="David" panose="020E0502060401010101" pitchFamily="34" charset="-79"/>
                          <a:cs typeface="David" panose="020E0502060401010101" pitchFamily="34" charset="-79"/>
                        </a:rPr>
                      </a:br>
                      <a:r>
                        <a:rPr lang="he-IL" sz="1600" dirty="0">
                          <a:latin typeface="David" panose="020E0502060401010101" pitchFamily="34" charset="-79"/>
                          <a:cs typeface="David" panose="020E0502060401010101" pitchFamily="34" charset="-79"/>
                        </a:rPr>
                        <a:t>במדע המדינה</a:t>
                      </a:r>
                    </a:p>
                  </a:txBody>
                  <a:tcPr/>
                </a:tc>
                <a:extLst>
                  <a:ext uri="{0D108BD9-81ED-4DB2-BD59-A6C34878D82A}">
                    <a16:rowId xmlns:a16="http://schemas.microsoft.com/office/drawing/2014/main" val="2119828437"/>
                  </a:ext>
                </a:extLst>
              </a:tr>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תרגול (קבוצתי) </a:t>
                      </a:r>
                      <a:br>
                        <a:rPr lang="en-US" sz="1600" dirty="0">
                          <a:latin typeface="David" panose="020E0502060401010101" pitchFamily="34" charset="-79"/>
                          <a:cs typeface="David" panose="020E0502060401010101" pitchFamily="34" charset="-79"/>
                        </a:rPr>
                      </a:br>
                      <a:r>
                        <a:rPr lang="he-IL" sz="1600" dirty="0">
                          <a:latin typeface="David" panose="020E0502060401010101" pitchFamily="34" charset="-79"/>
                          <a:cs typeface="David" panose="020E0502060401010101" pitchFamily="34" charset="-79"/>
                        </a:rPr>
                        <a:t>גישות ואסכולות</a:t>
                      </a:r>
                    </a:p>
                  </a:txBody>
                  <a:tcPr/>
                </a:tc>
                <a:extLst>
                  <a:ext uri="{0D108BD9-81ED-4DB2-BD59-A6C34878D82A}">
                    <a16:rowId xmlns:a16="http://schemas.microsoft.com/office/drawing/2014/main" val="1871170265"/>
                  </a:ext>
                </a:extLst>
              </a:tr>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b="1" dirty="0">
                          <a:latin typeface="David" panose="020E0502060401010101" pitchFamily="34" charset="-79"/>
                          <a:cs typeface="David" panose="020E0502060401010101" pitchFamily="34" charset="-79"/>
                        </a:rPr>
                        <a:t>שיטות מחקר </a:t>
                      </a:r>
                      <a:br>
                        <a:rPr lang="en-US" sz="1600" b="1" dirty="0">
                          <a:latin typeface="David" panose="020E0502060401010101" pitchFamily="34" charset="-79"/>
                          <a:cs typeface="David" panose="020E0502060401010101" pitchFamily="34" charset="-79"/>
                        </a:rPr>
                      </a:br>
                      <a:r>
                        <a:rPr lang="he-IL" sz="1600" b="1" dirty="0">
                          <a:latin typeface="David" panose="020E0502060401010101" pitchFamily="34" charset="-79"/>
                          <a:cs typeface="David" panose="020E0502060401010101" pitchFamily="34" charset="-79"/>
                        </a:rPr>
                        <a:t>א'</a:t>
                      </a:r>
                    </a:p>
                  </a:txBody>
                  <a:tcPr/>
                </a:tc>
                <a:extLst>
                  <a:ext uri="{0D108BD9-81ED-4DB2-BD59-A6C34878D82A}">
                    <a16:rowId xmlns:a16="http://schemas.microsoft.com/office/drawing/2014/main" val="819330263"/>
                  </a:ext>
                </a:extLst>
              </a:tr>
            </a:tbl>
          </a:graphicData>
        </a:graphic>
      </p:graphicFrame>
      <p:sp>
        <p:nvSpPr>
          <p:cNvPr id="8" name="TextBox 7"/>
          <p:cNvSpPr txBox="1"/>
          <p:nvPr/>
        </p:nvSpPr>
        <p:spPr>
          <a:xfrm>
            <a:off x="8402711" y="5018561"/>
            <a:ext cx="1467293" cy="584775"/>
          </a:xfrm>
          <a:prstGeom prst="rect">
            <a:avLst/>
          </a:prstGeom>
          <a:noFill/>
        </p:spPr>
        <p:txBody>
          <a:bodyPr wrap="square" rtlCol="1">
            <a:spAutoFit/>
          </a:bodyPr>
          <a:lstStyle/>
          <a:p>
            <a:pPr algn="ctr"/>
            <a:r>
              <a:rPr lang="he-IL" sz="1600" dirty="0">
                <a:solidFill>
                  <a:schemeClr val="accent2"/>
                </a:solidFill>
                <a:latin typeface="David" panose="020E0502060401010101" pitchFamily="34" charset="-79"/>
                <a:cs typeface="David" panose="020E0502060401010101" pitchFamily="34" charset="-79"/>
              </a:rPr>
              <a:t>מסלול מחקרי:</a:t>
            </a:r>
            <a:br>
              <a:rPr lang="en-US" sz="1600" dirty="0">
                <a:solidFill>
                  <a:schemeClr val="accent2"/>
                </a:solidFill>
                <a:latin typeface="David" panose="020E0502060401010101" pitchFamily="34" charset="-79"/>
                <a:cs typeface="David" panose="020E0502060401010101" pitchFamily="34" charset="-79"/>
              </a:rPr>
            </a:br>
            <a:r>
              <a:rPr lang="he-IL" sz="1600" dirty="0">
                <a:solidFill>
                  <a:schemeClr val="accent2"/>
                </a:solidFill>
                <a:latin typeface="David" panose="020E0502060401010101" pitchFamily="34" charset="-79"/>
                <a:cs typeface="David" panose="020E0502060401010101" pitchFamily="34" charset="-79"/>
              </a:rPr>
              <a:t>משך נוסף</a:t>
            </a:r>
          </a:p>
        </p:txBody>
      </p:sp>
      <p:sp>
        <p:nvSpPr>
          <p:cNvPr id="9" name="TextBox 8"/>
          <p:cNvSpPr txBox="1"/>
          <p:nvPr/>
        </p:nvSpPr>
        <p:spPr>
          <a:xfrm>
            <a:off x="6630617" y="4399377"/>
            <a:ext cx="1467293" cy="584775"/>
          </a:xfrm>
          <a:prstGeom prst="rect">
            <a:avLst/>
          </a:prstGeom>
          <a:noFill/>
        </p:spPr>
        <p:txBody>
          <a:bodyPr wrap="square" rtlCol="1">
            <a:spAutoFit/>
          </a:bodyPr>
          <a:lstStyle/>
          <a:p>
            <a:pPr algn="ctr"/>
            <a:r>
              <a:rPr lang="he-IL" sz="1600" dirty="0">
                <a:solidFill>
                  <a:schemeClr val="accent2"/>
                </a:solidFill>
                <a:latin typeface="David" panose="020E0502060401010101" pitchFamily="34" charset="-79"/>
                <a:cs typeface="David" panose="020E0502060401010101" pitchFamily="34" charset="-79"/>
              </a:rPr>
              <a:t>מסלול מחקרי: פטור מקורס</a:t>
            </a:r>
          </a:p>
        </p:txBody>
      </p:sp>
      <p:sp>
        <p:nvSpPr>
          <p:cNvPr id="10" name="TextBox 9"/>
          <p:cNvSpPr txBox="1"/>
          <p:nvPr/>
        </p:nvSpPr>
        <p:spPr>
          <a:xfrm>
            <a:off x="8049037" y="3273720"/>
            <a:ext cx="393405" cy="492443"/>
          </a:xfrm>
          <a:prstGeom prst="rect">
            <a:avLst/>
          </a:prstGeom>
          <a:noFill/>
        </p:spPr>
        <p:txBody>
          <a:bodyPr wrap="square" lIns="0" tIns="0" rIns="0" bIns="0" rtlCol="1">
            <a:spAutoFit/>
          </a:bodyPr>
          <a:lstStyle/>
          <a:p>
            <a:pPr algn="ctr"/>
            <a:r>
              <a:rPr lang="en-US" sz="3200" b="1" dirty="0">
                <a:solidFill>
                  <a:schemeClr val="accent2"/>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a:t>
            </a:r>
            <a:endParaRPr lang="he-IL" sz="3200" b="1" dirty="0">
              <a:solidFill>
                <a:schemeClr val="accent2"/>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11" name="TextBox 10"/>
          <p:cNvSpPr txBox="1"/>
          <p:nvPr/>
        </p:nvSpPr>
        <p:spPr>
          <a:xfrm>
            <a:off x="9730156" y="1606839"/>
            <a:ext cx="1998921" cy="400110"/>
          </a:xfrm>
          <a:prstGeom prst="rect">
            <a:avLst/>
          </a:prstGeom>
          <a:noFill/>
        </p:spPr>
        <p:txBody>
          <a:bodyPr wrap="square" rtlCol="1">
            <a:spAutoFit/>
          </a:bodyPr>
          <a:lstStyle/>
          <a:p>
            <a:r>
              <a:rPr lang="he-IL" sz="2000" b="1" dirty="0">
                <a:latin typeface="David" panose="020E0502060401010101" pitchFamily="34" charset="-79"/>
                <a:cs typeface="David" panose="020E0502060401010101" pitchFamily="34" charset="-79"/>
              </a:rPr>
              <a:t>עונת הליבה:</a:t>
            </a:r>
          </a:p>
        </p:txBody>
      </p:sp>
      <p:graphicFrame>
        <p:nvGraphicFramePr>
          <p:cNvPr id="19" name="טבלה 18"/>
          <p:cNvGraphicFramePr>
            <a:graphicFrameLocks noGrp="1"/>
          </p:cNvGraphicFramePr>
          <p:nvPr>
            <p:extLst>
              <p:ext uri="{D42A27DB-BD31-4B8C-83A1-F6EECF244321}">
                <p14:modId xmlns:p14="http://schemas.microsoft.com/office/powerpoint/2010/main" val="1809387653"/>
              </p:ext>
            </p:extLst>
          </p:nvPr>
        </p:nvGraphicFramePr>
        <p:xfrm>
          <a:off x="4058198" y="2048739"/>
          <a:ext cx="1620000" cy="1767840"/>
        </p:xfrm>
        <a:graphic>
          <a:graphicData uri="http://schemas.openxmlformats.org/drawingml/2006/table">
            <a:tbl>
              <a:tblPr rtl="1" firstRow="1" bandRow="1">
                <a:tableStyleId>{5C22544A-7EE6-4342-B048-85BDC9FD1C3A}</a:tableStyleId>
              </a:tblPr>
              <a:tblGrid>
                <a:gridCol w="1620000">
                  <a:extLst>
                    <a:ext uri="{9D8B030D-6E8A-4147-A177-3AD203B41FA5}">
                      <a16:colId xmlns:a16="http://schemas.microsoft.com/office/drawing/2014/main" val="372491275"/>
                    </a:ext>
                  </a:extLst>
                </a:gridCol>
              </a:tblGrid>
              <a:tr h="59844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מסלול רגיל</a:t>
                      </a:r>
                    </a:p>
                    <a:p>
                      <a:pPr algn="ctr" rtl="1"/>
                      <a:r>
                        <a:rPr lang="he-IL" sz="1600" dirty="0" err="1">
                          <a:latin typeface="David" panose="020E0502060401010101" pitchFamily="34" charset="-79"/>
                          <a:cs typeface="David" panose="020E0502060401010101" pitchFamily="34" charset="-79"/>
                        </a:rPr>
                        <a:t>במב"ל</a:t>
                      </a:r>
                      <a:endParaRPr lang="he-IL" sz="16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2110049768"/>
                  </a:ext>
                </a:extLst>
              </a:tr>
              <a:tr h="56851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סמינר בחירה </a:t>
                      </a:r>
                      <a:r>
                        <a:rPr lang="en-US" sz="1600" dirty="0">
                          <a:solidFill>
                            <a:schemeClr val="accent2"/>
                          </a:solidFill>
                          <a:latin typeface="David" panose="020E0502060401010101" pitchFamily="34" charset="-79"/>
                          <a:cs typeface="David" panose="020E0502060401010101" pitchFamily="34" charset="-79"/>
                        </a:rPr>
                        <a:t>/</a:t>
                      </a:r>
                      <a:r>
                        <a:rPr lang="he-IL" sz="1600" dirty="0">
                          <a:solidFill>
                            <a:schemeClr val="accent2"/>
                          </a:solidFill>
                          <a:latin typeface="David" panose="020E0502060401010101" pitchFamily="34" charset="-79"/>
                          <a:cs typeface="David" panose="020E0502060401010101" pitchFamily="34" charset="-79"/>
                        </a:rPr>
                        <a:t> </a:t>
                      </a:r>
                      <a:r>
                        <a:rPr lang="he-IL" sz="1600" kern="1200" dirty="0">
                          <a:solidFill>
                            <a:schemeClr val="dk1"/>
                          </a:solidFill>
                          <a:latin typeface="David" panose="020E0502060401010101" pitchFamily="34" charset="-79"/>
                          <a:ea typeface="+mn-ea"/>
                          <a:cs typeface="David" panose="020E0502060401010101" pitchFamily="34" charset="-79"/>
                        </a:rPr>
                        <a:t>פגרת עבודות</a:t>
                      </a:r>
                    </a:p>
                  </a:txBody>
                  <a:tcPr/>
                </a:tc>
                <a:extLst>
                  <a:ext uri="{0D108BD9-81ED-4DB2-BD59-A6C34878D82A}">
                    <a16:rowId xmlns:a16="http://schemas.microsoft.com/office/drawing/2014/main" val="2119828437"/>
                  </a:ext>
                </a:extLst>
              </a:tr>
              <a:tr h="56851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קורס אקדמי </a:t>
                      </a:r>
                      <a:br>
                        <a:rPr lang="en-US" sz="1600" dirty="0">
                          <a:latin typeface="David" panose="020E0502060401010101" pitchFamily="34" charset="-79"/>
                          <a:cs typeface="David" panose="020E0502060401010101" pitchFamily="34" charset="-79"/>
                        </a:rPr>
                      </a:br>
                      <a:r>
                        <a:rPr lang="he-IL" sz="1600" dirty="0">
                          <a:latin typeface="David" panose="020E0502060401010101" pitchFamily="34" charset="-79"/>
                          <a:cs typeface="David" panose="020E0502060401010101" pitchFamily="34" charset="-79"/>
                        </a:rPr>
                        <a:t>פרוס </a:t>
                      </a:r>
                    </a:p>
                  </a:txBody>
                  <a:tcPr/>
                </a:tc>
                <a:extLst>
                  <a:ext uri="{0D108BD9-81ED-4DB2-BD59-A6C34878D82A}">
                    <a16:rowId xmlns:a16="http://schemas.microsoft.com/office/drawing/2014/main" val="1871170265"/>
                  </a:ext>
                </a:extLst>
              </a:tr>
            </a:tbl>
          </a:graphicData>
        </a:graphic>
      </p:graphicFrame>
      <p:graphicFrame>
        <p:nvGraphicFramePr>
          <p:cNvPr id="20" name="טבלה 19"/>
          <p:cNvGraphicFramePr>
            <a:graphicFrameLocks noGrp="1"/>
          </p:cNvGraphicFramePr>
          <p:nvPr>
            <p:extLst>
              <p:ext uri="{D42A27DB-BD31-4B8C-83A1-F6EECF244321}">
                <p14:modId xmlns:p14="http://schemas.microsoft.com/office/powerpoint/2010/main" val="2116308747"/>
              </p:ext>
            </p:extLst>
          </p:nvPr>
        </p:nvGraphicFramePr>
        <p:xfrm>
          <a:off x="2275478" y="2048739"/>
          <a:ext cx="1620000" cy="2349650"/>
        </p:xfrm>
        <a:graphic>
          <a:graphicData uri="http://schemas.openxmlformats.org/drawingml/2006/table">
            <a:tbl>
              <a:tblPr rtl="1" firstRow="1" bandRow="1">
                <a:tableStyleId>{5C22544A-7EE6-4342-B048-85BDC9FD1C3A}</a:tableStyleId>
              </a:tblPr>
              <a:tblGrid>
                <a:gridCol w="1620000">
                  <a:extLst>
                    <a:ext uri="{9D8B030D-6E8A-4147-A177-3AD203B41FA5}">
                      <a16:colId xmlns:a16="http://schemas.microsoft.com/office/drawing/2014/main" val="372491275"/>
                    </a:ext>
                  </a:extLst>
                </a:gridCol>
              </a:tblGrid>
              <a:tr h="604651">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מסלול מחקרי</a:t>
                      </a:r>
                    </a:p>
                    <a:p>
                      <a:pPr algn="ctr" rtl="1"/>
                      <a:r>
                        <a:rPr lang="he-IL" sz="1600" dirty="0" err="1">
                          <a:latin typeface="David" panose="020E0502060401010101" pitchFamily="34" charset="-79"/>
                          <a:cs typeface="David" panose="020E0502060401010101" pitchFamily="34" charset="-79"/>
                        </a:rPr>
                        <a:t>במב"ל</a:t>
                      </a:r>
                      <a:endParaRPr lang="he-IL" sz="1600"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2110049768"/>
                  </a:ext>
                </a:extLst>
              </a:tr>
              <a:tr h="574419">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שיטות מחקר ב' </a:t>
                      </a:r>
                      <a:r>
                        <a:rPr lang="he-IL" sz="1600" b="1" dirty="0">
                          <a:latin typeface="David" panose="020E0502060401010101" pitchFamily="34" charset="-79"/>
                          <a:cs typeface="David" panose="020E0502060401010101" pitchFamily="34" charset="-79"/>
                        </a:rPr>
                        <a:t>מואץ </a:t>
                      </a:r>
                      <a:r>
                        <a:rPr lang="he-IL" sz="1600" b="0" dirty="0">
                          <a:latin typeface="David" panose="020E0502060401010101" pitchFamily="34" charset="-79"/>
                          <a:cs typeface="David" panose="020E0502060401010101" pitchFamily="34" charset="-79"/>
                        </a:rPr>
                        <a:t>(3 ימים)</a:t>
                      </a:r>
                    </a:p>
                  </a:txBody>
                  <a:tcPr/>
                </a:tc>
                <a:extLst>
                  <a:ext uri="{0D108BD9-81ED-4DB2-BD59-A6C34878D82A}">
                    <a16:rowId xmlns:a16="http://schemas.microsoft.com/office/drawing/2014/main" val="2119828437"/>
                  </a:ext>
                </a:extLst>
              </a:tr>
              <a:tr h="58046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שיטות מחקר ב' </a:t>
                      </a:r>
                      <a:r>
                        <a:rPr lang="he-IL" sz="1600" b="1" dirty="0">
                          <a:latin typeface="David" panose="020E0502060401010101" pitchFamily="34" charset="-79"/>
                          <a:cs typeface="David" panose="020E0502060401010101" pitchFamily="34" charset="-79"/>
                        </a:rPr>
                        <a:t>פרוס </a:t>
                      </a:r>
                      <a:r>
                        <a:rPr lang="he-IL" sz="1600" b="0" dirty="0">
                          <a:latin typeface="David" panose="020E0502060401010101" pitchFamily="34" charset="-79"/>
                          <a:cs typeface="David" panose="020E0502060401010101" pitchFamily="34" charset="-79"/>
                        </a:rPr>
                        <a:t>(משך חלופי)</a:t>
                      </a:r>
                    </a:p>
                  </a:txBody>
                  <a:tcPr/>
                </a:tc>
                <a:extLst>
                  <a:ext uri="{0D108BD9-81ED-4DB2-BD59-A6C34878D82A}">
                    <a16:rowId xmlns:a16="http://schemas.microsoft.com/office/drawing/2014/main" val="3174479407"/>
                  </a:ext>
                </a:extLst>
              </a:tr>
              <a:tr h="58046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b="0" dirty="0">
                          <a:latin typeface="David" panose="020E0502060401010101" pitchFamily="34" charset="-79"/>
                          <a:cs typeface="David" panose="020E0502060401010101" pitchFamily="34" charset="-79"/>
                        </a:rPr>
                        <a:t>שיטות מחקר ב'</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b="1" dirty="0">
                          <a:latin typeface="David" panose="020E0502060401010101" pitchFamily="34" charset="-79"/>
                          <a:cs typeface="David" panose="020E0502060401010101" pitchFamily="34" charset="-79"/>
                        </a:rPr>
                        <a:t>פרוס </a:t>
                      </a:r>
                      <a:r>
                        <a:rPr lang="he-IL" sz="1600" b="0" dirty="0">
                          <a:latin typeface="David" panose="020E0502060401010101" pitchFamily="34" charset="-79"/>
                          <a:cs typeface="David" panose="020E0502060401010101" pitchFamily="34" charset="-79"/>
                        </a:rPr>
                        <a:t>(משך נוסף)</a:t>
                      </a:r>
                    </a:p>
                  </a:txBody>
                  <a:tcPr/>
                </a:tc>
                <a:extLst>
                  <a:ext uri="{0D108BD9-81ED-4DB2-BD59-A6C34878D82A}">
                    <a16:rowId xmlns:a16="http://schemas.microsoft.com/office/drawing/2014/main" val="2760531183"/>
                  </a:ext>
                </a:extLst>
              </a:tr>
            </a:tbl>
          </a:graphicData>
        </a:graphic>
      </p:graphicFrame>
      <p:sp>
        <p:nvSpPr>
          <p:cNvPr id="23" name="TextBox 22"/>
          <p:cNvSpPr txBox="1"/>
          <p:nvPr/>
        </p:nvSpPr>
        <p:spPr>
          <a:xfrm>
            <a:off x="414677" y="2632143"/>
            <a:ext cx="1792813" cy="584775"/>
          </a:xfrm>
          <a:prstGeom prst="rect">
            <a:avLst/>
          </a:prstGeom>
          <a:noFill/>
        </p:spPr>
        <p:txBody>
          <a:bodyPr wrap="square" rtlCol="1">
            <a:spAutoFit/>
          </a:bodyPr>
          <a:lstStyle/>
          <a:p>
            <a:pPr algn="ctr"/>
            <a:r>
              <a:rPr lang="he-IL" sz="1600" dirty="0">
                <a:solidFill>
                  <a:schemeClr val="accent2"/>
                </a:solidFill>
                <a:latin typeface="David" panose="020E0502060401010101" pitchFamily="34" charset="-79"/>
                <a:cs typeface="David" panose="020E0502060401010101" pitchFamily="34" charset="-79"/>
              </a:rPr>
              <a:t>חלופי: סמינר בחירה</a:t>
            </a:r>
            <a:r>
              <a:rPr lang="en-US" sz="1600" dirty="0">
                <a:solidFill>
                  <a:schemeClr val="accent2"/>
                </a:solidFill>
                <a:latin typeface="David" panose="020E0502060401010101" pitchFamily="34" charset="-79"/>
                <a:cs typeface="David" panose="020E0502060401010101" pitchFamily="34" charset="-79"/>
              </a:rPr>
              <a:t>/</a:t>
            </a:r>
            <a:r>
              <a:rPr lang="he-IL" sz="1600" dirty="0">
                <a:solidFill>
                  <a:schemeClr val="accent2"/>
                </a:solidFill>
                <a:latin typeface="David" panose="020E0502060401010101" pitchFamily="34" charset="-79"/>
                <a:cs typeface="David" panose="020E0502060401010101" pitchFamily="34" charset="-79"/>
              </a:rPr>
              <a:t> פגרת עבודות</a:t>
            </a:r>
          </a:p>
        </p:txBody>
      </p:sp>
      <p:sp>
        <p:nvSpPr>
          <p:cNvPr id="25" name="TextBox 24"/>
          <p:cNvSpPr txBox="1"/>
          <p:nvPr/>
        </p:nvSpPr>
        <p:spPr>
          <a:xfrm>
            <a:off x="3679277" y="1606839"/>
            <a:ext cx="1998921" cy="400110"/>
          </a:xfrm>
          <a:prstGeom prst="rect">
            <a:avLst/>
          </a:prstGeom>
          <a:noFill/>
        </p:spPr>
        <p:txBody>
          <a:bodyPr wrap="square" rtlCol="1">
            <a:spAutoFit/>
          </a:bodyPr>
          <a:lstStyle/>
          <a:p>
            <a:r>
              <a:rPr lang="he-IL" sz="2000" b="1" dirty="0">
                <a:latin typeface="David" panose="020E0502060401010101" pitchFamily="34" charset="-79"/>
                <a:cs typeface="David" panose="020E0502060401010101" pitchFamily="34" charset="-79"/>
              </a:rPr>
              <a:t>עונה מתקדמת:</a:t>
            </a:r>
          </a:p>
        </p:txBody>
      </p:sp>
      <p:sp>
        <p:nvSpPr>
          <p:cNvPr id="26" name="TextBox 25"/>
          <p:cNvSpPr txBox="1"/>
          <p:nvPr/>
        </p:nvSpPr>
        <p:spPr>
          <a:xfrm>
            <a:off x="577437" y="3358646"/>
            <a:ext cx="1467293" cy="338554"/>
          </a:xfrm>
          <a:prstGeom prst="rect">
            <a:avLst/>
          </a:prstGeom>
          <a:noFill/>
        </p:spPr>
        <p:txBody>
          <a:bodyPr wrap="square" rtlCol="1">
            <a:spAutoFit/>
          </a:bodyPr>
          <a:lstStyle/>
          <a:p>
            <a:pPr algn="ctr"/>
            <a:r>
              <a:rPr lang="he-IL" sz="1600" dirty="0">
                <a:solidFill>
                  <a:schemeClr val="accent2"/>
                </a:solidFill>
                <a:latin typeface="David" panose="020E0502060401010101" pitchFamily="34" charset="-79"/>
                <a:cs typeface="David" panose="020E0502060401010101" pitchFamily="34" charset="-79"/>
              </a:rPr>
              <a:t>פטור מקורס</a:t>
            </a:r>
          </a:p>
        </p:txBody>
      </p:sp>
      <p:sp>
        <p:nvSpPr>
          <p:cNvPr id="27" name="TextBox 26"/>
          <p:cNvSpPr txBox="1"/>
          <p:nvPr/>
        </p:nvSpPr>
        <p:spPr>
          <a:xfrm>
            <a:off x="577437" y="3893756"/>
            <a:ext cx="1467293" cy="338554"/>
          </a:xfrm>
          <a:prstGeom prst="rect">
            <a:avLst/>
          </a:prstGeom>
          <a:noFill/>
        </p:spPr>
        <p:txBody>
          <a:bodyPr wrap="square" rtlCol="1">
            <a:spAutoFit/>
          </a:bodyPr>
          <a:lstStyle/>
          <a:p>
            <a:pPr algn="ctr"/>
            <a:r>
              <a:rPr lang="he-IL" sz="1600" dirty="0">
                <a:solidFill>
                  <a:schemeClr val="accent2"/>
                </a:solidFill>
                <a:latin typeface="David" panose="020E0502060401010101" pitchFamily="34" charset="-79"/>
                <a:cs typeface="David" panose="020E0502060401010101" pitchFamily="34" charset="-79"/>
              </a:rPr>
              <a:t>משך נוסף</a:t>
            </a:r>
          </a:p>
        </p:txBody>
      </p:sp>
      <p:sp>
        <p:nvSpPr>
          <p:cNvPr id="28" name="מציין מיקום תוכן 2"/>
          <p:cNvSpPr txBox="1">
            <a:spLocks/>
          </p:cNvSpPr>
          <p:nvPr/>
        </p:nvSpPr>
        <p:spPr>
          <a:xfrm>
            <a:off x="191386" y="5209955"/>
            <a:ext cx="6497458" cy="1637417"/>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עיתוי</a:t>
            </a:r>
            <a:r>
              <a:rPr lang="he-IL" sz="1600" dirty="0">
                <a:solidFill>
                  <a:schemeClr val="accent1">
                    <a:lumMod val="75000"/>
                  </a:schemeClr>
                </a:solidFill>
                <a:latin typeface="David" panose="020E0502060401010101" pitchFamily="34" charset="-79"/>
                <a:cs typeface="David" panose="020E0502060401010101" pitchFamily="34" charset="-79"/>
              </a:rPr>
              <a:t> קורסי המחקר (מיקום בעונות) ביחס לצורך שלהם בכתיבת התזה?</a:t>
            </a:r>
          </a:p>
          <a:p>
            <a:pPr>
              <a:lnSpc>
                <a:spcPct val="10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יכולת מימוש </a:t>
            </a:r>
            <a:r>
              <a:rPr lang="he-IL" sz="1600" b="1" dirty="0">
                <a:solidFill>
                  <a:schemeClr val="accent1">
                    <a:lumMod val="75000"/>
                  </a:schemeClr>
                </a:solidFill>
                <a:latin typeface="David" panose="020E0502060401010101" pitchFamily="34" charset="-79"/>
                <a:cs typeface="David" panose="020E0502060401010101" pitchFamily="34" charset="-79"/>
              </a:rPr>
              <a:t>מגמות</a:t>
            </a:r>
            <a:r>
              <a:rPr lang="en-US" sz="1600" b="1" dirty="0">
                <a:solidFill>
                  <a:schemeClr val="accent1">
                    <a:lumMod val="75000"/>
                  </a:schemeClr>
                </a:solidFill>
                <a:latin typeface="David" panose="020E0502060401010101" pitchFamily="34" charset="-79"/>
                <a:cs typeface="David" panose="020E0502060401010101" pitchFamily="34" charset="-79"/>
              </a:rPr>
              <a:t>/</a:t>
            </a:r>
            <a:r>
              <a:rPr lang="he-IL" sz="1600" b="1" dirty="0">
                <a:solidFill>
                  <a:schemeClr val="accent1">
                    <a:lumMod val="75000"/>
                  </a:schemeClr>
                </a:solidFill>
                <a:latin typeface="David" panose="020E0502060401010101" pitchFamily="34" charset="-79"/>
                <a:cs typeface="David" panose="020E0502060401010101" pitchFamily="34" charset="-79"/>
              </a:rPr>
              <a:t>התמחויות </a:t>
            </a:r>
            <a:r>
              <a:rPr lang="he-IL" sz="1600" dirty="0">
                <a:solidFill>
                  <a:schemeClr val="accent1">
                    <a:lumMod val="75000"/>
                  </a:schemeClr>
                </a:solidFill>
                <a:latin typeface="David" panose="020E0502060401010101" pitchFamily="34" charset="-79"/>
                <a:cs typeface="David" panose="020E0502060401010101" pitchFamily="34" charset="-79"/>
              </a:rPr>
              <a:t>במקביל למסלולי לימוד?</a:t>
            </a:r>
            <a:endParaRPr lang="he-IL" sz="2000" dirty="0">
              <a:solidFill>
                <a:schemeClr val="bg1">
                  <a:lumMod val="75000"/>
                </a:schemeClr>
              </a:solidFill>
              <a:latin typeface="David" panose="020E0502060401010101" pitchFamily="34" charset="-79"/>
              <a:cs typeface="David" panose="020E0502060401010101" pitchFamily="34" charset="-79"/>
            </a:endParaRPr>
          </a:p>
          <a:p>
            <a:pPr>
              <a:lnSpc>
                <a:spcPct val="10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מה קורה עם </a:t>
            </a:r>
            <a:r>
              <a:rPr lang="he-IL" sz="1600" b="1" dirty="0">
                <a:solidFill>
                  <a:schemeClr val="accent1">
                    <a:lumMod val="75000"/>
                  </a:schemeClr>
                </a:solidFill>
                <a:latin typeface="David" panose="020E0502060401010101" pitchFamily="34" charset="-79"/>
                <a:cs typeface="David" panose="020E0502060401010101" pitchFamily="34" charset="-79"/>
              </a:rPr>
              <a:t>בעלי פטור</a:t>
            </a:r>
            <a:r>
              <a:rPr lang="he-IL" sz="1600" dirty="0">
                <a:solidFill>
                  <a:schemeClr val="accent1">
                    <a:lumMod val="75000"/>
                  </a:schemeClr>
                </a:solidFill>
                <a:latin typeface="David" panose="020E0502060401010101" pitchFamily="34" charset="-79"/>
                <a:cs typeface="David" panose="020E0502060401010101" pitchFamily="34" charset="-79"/>
              </a:rPr>
              <a:t>? (כלכלת ישראל, משפט ציבורי)</a:t>
            </a:r>
          </a:p>
          <a:p>
            <a:pPr>
              <a:lnSpc>
                <a:spcPct val="10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מסלול לתעודה- </a:t>
            </a:r>
            <a:r>
              <a:rPr lang="he-IL" sz="1600" dirty="0">
                <a:solidFill>
                  <a:schemeClr val="accent1">
                    <a:lumMod val="75000"/>
                  </a:schemeClr>
                </a:solidFill>
                <a:latin typeface="David" panose="020E0502060401010101" pitchFamily="34" charset="-79"/>
                <a:cs typeface="David" panose="020E0502060401010101" pitchFamily="34" charset="-79"/>
              </a:rPr>
              <a:t> האם הפטור לנוכחות בקורסים או לביצוע מטלות? מיצוי זמן פנוי?</a:t>
            </a:r>
          </a:p>
        </p:txBody>
      </p:sp>
      <p:sp>
        <p:nvSpPr>
          <p:cNvPr id="29" name="TextBox 28"/>
          <p:cNvSpPr txBox="1"/>
          <p:nvPr/>
        </p:nvSpPr>
        <p:spPr>
          <a:xfrm>
            <a:off x="10185431" y="4437489"/>
            <a:ext cx="1467293" cy="584775"/>
          </a:xfrm>
          <a:prstGeom prst="rect">
            <a:avLst/>
          </a:prstGeom>
          <a:noFill/>
        </p:spPr>
        <p:txBody>
          <a:bodyPr wrap="square" rtlCol="1">
            <a:spAutoFit/>
          </a:bodyPr>
          <a:lstStyle/>
          <a:p>
            <a:pPr algn="ctr"/>
            <a:r>
              <a:rPr lang="he-IL" sz="1600" dirty="0">
                <a:solidFill>
                  <a:schemeClr val="accent2"/>
                </a:solidFill>
                <a:latin typeface="David" panose="020E0502060401010101" pitchFamily="34" charset="-79"/>
                <a:cs typeface="David" panose="020E0502060401010101" pitchFamily="34" charset="-79"/>
              </a:rPr>
              <a:t>אפשרות: תוספת קורס מתוקשב</a:t>
            </a:r>
          </a:p>
        </p:txBody>
      </p:sp>
      <p:sp>
        <p:nvSpPr>
          <p:cNvPr id="30" name="TextBox 29"/>
          <p:cNvSpPr txBox="1"/>
          <p:nvPr/>
        </p:nvSpPr>
        <p:spPr>
          <a:xfrm>
            <a:off x="4134552" y="3843970"/>
            <a:ext cx="1467293" cy="584775"/>
          </a:xfrm>
          <a:prstGeom prst="rect">
            <a:avLst/>
          </a:prstGeom>
          <a:noFill/>
        </p:spPr>
        <p:txBody>
          <a:bodyPr wrap="square" rtlCol="1">
            <a:spAutoFit/>
          </a:bodyPr>
          <a:lstStyle/>
          <a:p>
            <a:pPr algn="ctr"/>
            <a:r>
              <a:rPr lang="he-IL" sz="1600" dirty="0">
                <a:solidFill>
                  <a:schemeClr val="accent2"/>
                </a:solidFill>
                <a:latin typeface="David" panose="020E0502060401010101" pitchFamily="34" charset="-79"/>
                <a:cs typeface="David" panose="020E0502060401010101" pitchFamily="34" charset="-79"/>
              </a:rPr>
              <a:t>אפשרות: תוספת קורס מתוקשב</a:t>
            </a:r>
          </a:p>
        </p:txBody>
      </p:sp>
    </p:spTree>
    <p:extLst>
      <p:ext uri="{BB962C8B-B14F-4D97-AF65-F5344CB8AC3E}">
        <p14:creationId xmlns:p14="http://schemas.microsoft.com/office/powerpoint/2010/main" val="9531800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תכולת מ"ה- ניתוח תוכן ליבה</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טבלה 3"/>
          <p:cNvGraphicFramePr>
            <a:graphicFrameLocks noGrp="1"/>
          </p:cNvGraphicFramePr>
          <p:nvPr>
            <p:extLst>
              <p:ext uri="{D42A27DB-BD31-4B8C-83A1-F6EECF244321}">
                <p14:modId xmlns:p14="http://schemas.microsoft.com/office/powerpoint/2010/main" val="2855549014"/>
              </p:ext>
            </p:extLst>
          </p:nvPr>
        </p:nvGraphicFramePr>
        <p:xfrm>
          <a:off x="110430" y="1339264"/>
          <a:ext cx="11952000" cy="5081811"/>
        </p:xfrm>
        <a:graphic>
          <a:graphicData uri="http://schemas.openxmlformats.org/drawingml/2006/table">
            <a:tbl>
              <a:tblPr rtl="1" firstRow="1" bandRow="1">
                <a:tableStyleId>{5C22544A-7EE6-4342-B048-85BDC9FD1C3A}</a:tableStyleId>
              </a:tblPr>
              <a:tblGrid>
                <a:gridCol w="972000">
                  <a:extLst>
                    <a:ext uri="{9D8B030D-6E8A-4147-A177-3AD203B41FA5}">
                      <a16:colId xmlns:a16="http://schemas.microsoft.com/office/drawing/2014/main" val="4115620763"/>
                    </a:ext>
                  </a:extLst>
                </a:gridCol>
                <a:gridCol w="1764000">
                  <a:extLst>
                    <a:ext uri="{9D8B030D-6E8A-4147-A177-3AD203B41FA5}">
                      <a16:colId xmlns:a16="http://schemas.microsoft.com/office/drawing/2014/main" val="258729906"/>
                    </a:ext>
                  </a:extLst>
                </a:gridCol>
                <a:gridCol w="504000">
                  <a:extLst>
                    <a:ext uri="{9D8B030D-6E8A-4147-A177-3AD203B41FA5}">
                      <a16:colId xmlns:a16="http://schemas.microsoft.com/office/drawing/2014/main" val="180603566"/>
                    </a:ext>
                  </a:extLst>
                </a:gridCol>
                <a:gridCol w="1080000">
                  <a:extLst>
                    <a:ext uri="{9D8B030D-6E8A-4147-A177-3AD203B41FA5}">
                      <a16:colId xmlns:a16="http://schemas.microsoft.com/office/drawing/2014/main" val="1265500342"/>
                    </a:ext>
                  </a:extLst>
                </a:gridCol>
                <a:gridCol w="720000">
                  <a:extLst>
                    <a:ext uri="{9D8B030D-6E8A-4147-A177-3AD203B41FA5}">
                      <a16:colId xmlns:a16="http://schemas.microsoft.com/office/drawing/2014/main" val="2633802289"/>
                    </a:ext>
                  </a:extLst>
                </a:gridCol>
                <a:gridCol w="1332000">
                  <a:extLst>
                    <a:ext uri="{9D8B030D-6E8A-4147-A177-3AD203B41FA5}">
                      <a16:colId xmlns:a16="http://schemas.microsoft.com/office/drawing/2014/main" val="262330070"/>
                    </a:ext>
                  </a:extLst>
                </a:gridCol>
                <a:gridCol w="756000">
                  <a:extLst>
                    <a:ext uri="{9D8B030D-6E8A-4147-A177-3AD203B41FA5}">
                      <a16:colId xmlns:a16="http://schemas.microsoft.com/office/drawing/2014/main" val="808132443"/>
                    </a:ext>
                  </a:extLst>
                </a:gridCol>
                <a:gridCol w="756000">
                  <a:extLst>
                    <a:ext uri="{9D8B030D-6E8A-4147-A177-3AD203B41FA5}">
                      <a16:colId xmlns:a16="http://schemas.microsoft.com/office/drawing/2014/main" val="3375464206"/>
                    </a:ext>
                  </a:extLst>
                </a:gridCol>
                <a:gridCol w="756000">
                  <a:extLst>
                    <a:ext uri="{9D8B030D-6E8A-4147-A177-3AD203B41FA5}">
                      <a16:colId xmlns:a16="http://schemas.microsoft.com/office/drawing/2014/main" val="1293973683"/>
                    </a:ext>
                  </a:extLst>
                </a:gridCol>
                <a:gridCol w="756000">
                  <a:extLst>
                    <a:ext uri="{9D8B030D-6E8A-4147-A177-3AD203B41FA5}">
                      <a16:colId xmlns:a16="http://schemas.microsoft.com/office/drawing/2014/main" val="2210730635"/>
                    </a:ext>
                  </a:extLst>
                </a:gridCol>
                <a:gridCol w="2556000">
                  <a:extLst>
                    <a:ext uri="{9D8B030D-6E8A-4147-A177-3AD203B41FA5}">
                      <a16:colId xmlns:a16="http://schemas.microsoft.com/office/drawing/2014/main" val="2641916249"/>
                    </a:ext>
                  </a:extLst>
                </a:gridCol>
              </a:tblGrid>
              <a:tr h="378667">
                <a:tc>
                  <a:txBody>
                    <a:bodyPr/>
                    <a:lstStyle/>
                    <a:p>
                      <a:pPr algn="ctr" rtl="1"/>
                      <a:r>
                        <a:rPr lang="he-IL" sz="1600" b="1" i="0" dirty="0">
                          <a:latin typeface="David" panose="020E0502060401010101" pitchFamily="34" charset="-79"/>
                          <a:cs typeface="David" panose="020E0502060401010101" pitchFamily="34" charset="-79"/>
                        </a:rPr>
                        <a:t>אשכול</a:t>
                      </a:r>
                    </a:p>
                  </a:txBody>
                  <a:tcPr/>
                </a:tc>
                <a:tc>
                  <a:txBody>
                    <a:bodyPr/>
                    <a:lstStyle/>
                    <a:p>
                      <a:pPr algn="ctr" rtl="1"/>
                      <a:r>
                        <a:rPr lang="he-IL" sz="1600" b="1" i="0" dirty="0">
                          <a:latin typeface="David" panose="020E0502060401010101" pitchFamily="34" charset="-79"/>
                          <a:cs typeface="David" panose="020E0502060401010101" pitchFamily="34" charset="-79"/>
                        </a:rPr>
                        <a:t>קורס</a:t>
                      </a:r>
                    </a:p>
                  </a:txBody>
                  <a:tcPr/>
                </a:tc>
                <a:tc>
                  <a:txBody>
                    <a:bodyPr/>
                    <a:lstStyle/>
                    <a:p>
                      <a:pPr algn="ctr" rtl="1"/>
                      <a:r>
                        <a:rPr lang="he-IL" sz="1600" b="1" i="0" dirty="0">
                          <a:latin typeface="David" panose="020E0502060401010101" pitchFamily="34" charset="-79"/>
                          <a:cs typeface="David" panose="020E0502060401010101" pitchFamily="34" charset="-79"/>
                        </a:rPr>
                        <a:t>נ"ז</a:t>
                      </a:r>
                    </a:p>
                  </a:txBody>
                  <a:tcPr/>
                </a:tc>
                <a:tc>
                  <a:txBody>
                    <a:bodyPr/>
                    <a:lstStyle/>
                    <a:p>
                      <a:pPr algn="ctr" rtl="1"/>
                      <a:r>
                        <a:rPr lang="he-IL" sz="1600" b="1" i="0" dirty="0">
                          <a:latin typeface="David" panose="020E0502060401010101" pitchFamily="34" charset="-79"/>
                          <a:cs typeface="David" panose="020E0502060401010101" pitchFamily="34" charset="-79"/>
                        </a:rPr>
                        <a:t>מרצה</a:t>
                      </a:r>
                    </a:p>
                  </a:txBody>
                  <a:tcPr/>
                </a:tc>
                <a:tc>
                  <a:txBody>
                    <a:bodyPr/>
                    <a:lstStyle/>
                    <a:p>
                      <a:pPr algn="ctr" rtl="1"/>
                      <a:r>
                        <a:rPr lang="he-IL" sz="1600" b="1" i="0" dirty="0">
                          <a:latin typeface="David" panose="020E0502060401010101" pitchFamily="34" charset="-79"/>
                          <a:cs typeface="David" panose="020E0502060401010101" pitchFamily="34" charset="-79"/>
                        </a:rPr>
                        <a:t>אקדמי</a:t>
                      </a:r>
                    </a:p>
                  </a:txBody>
                  <a:tcPr/>
                </a:tc>
                <a:tc>
                  <a:txBody>
                    <a:bodyPr/>
                    <a:lstStyle/>
                    <a:p>
                      <a:pPr algn="ctr" rtl="1"/>
                      <a:r>
                        <a:rPr lang="he-IL" sz="1600" b="1" i="0" dirty="0">
                          <a:latin typeface="David" panose="020E0502060401010101" pitchFamily="34" charset="-79"/>
                          <a:cs typeface="David" panose="020E0502060401010101" pitchFamily="34" charset="-79"/>
                        </a:rPr>
                        <a:t>מתודה</a:t>
                      </a:r>
                    </a:p>
                  </a:txBody>
                  <a:tcPr/>
                </a:tc>
                <a:tc>
                  <a:txBody>
                    <a:bodyPr/>
                    <a:lstStyle/>
                    <a:p>
                      <a:pPr algn="ctr" rtl="1"/>
                      <a:r>
                        <a:rPr lang="he-IL" sz="1600" b="1" i="0" dirty="0">
                          <a:latin typeface="David" panose="020E0502060401010101" pitchFamily="34" charset="-79"/>
                          <a:cs typeface="David" panose="020E0502060401010101" pitchFamily="34" charset="-79"/>
                        </a:rPr>
                        <a:t>משכים</a:t>
                      </a:r>
                    </a:p>
                  </a:txBody>
                  <a:tcPr/>
                </a:tc>
                <a:tc>
                  <a:txBody>
                    <a:bodyPr/>
                    <a:lstStyle/>
                    <a:p>
                      <a:pPr algn="ctr" rtl="1"/>
                      <a:r>
                        <a:rPr lang="he-IL" sz="1600" b="1" i="0" dirty="0">
                          <a:latin typeface="David" panose="020E0502060401010101" pitchFamily="34" charset="-79"/>
                          <a:cs typeface="David" panose="020E0502060401010101" pitchFamily="34" charset="-79"/>
                        </a:rPr>
                        <a:t>מטלה</a:t>
                      </a:r>
                    </a:p>
                  </a:txBody>
                  <a:tcPr/>
                </a:tc>
                <a:tc>
                  <a:txBody>
                    <a:bodyPr/>
                    <a:lstStyle/>
                    <a:p>
                      <a:pPr algn="ctr" rtl="1"/>
                      <a:r>
                        <a:rPr lang="he-IL" sz="1600" b="1" i="0" dirty="0">
                          <a:latin typeface="David" panose="020E0502060401010101" pitchFamily="34" charset="-79"/>
                          <a:cs typeface="David" panose="020E0502060401010101" pitchFamily="34" charset="-79"/>
                        </a:rPr>
                        <a:t>עונה</a:t>
                      </a:r>
                    </a:p>
                  </a:txBody>
                  <a:tcPr/>
                </a:tc>
                <a:tc>
                  <a:txBody>
                    <a:bodyPr/>
                    <a:lstStyle/>
                    <a:p>
                      <a:pPr algn="ctr" rtl="1"/>
                      <a:r>
                        <a:rPr lang="he-IL" sz="1600" b="1" i="0" dirty="0">
                          <a:latin typeface="David" panose="020E0502060401010101" pitchFamily="34" charset="-79"/>
                          <a:cs typeface="David" panose="020E0502060401010101" pitchFamily="34" charset="-79"/>
                        </a:rPr>
                        <a:t>מיקום</a:t>
                      </a:r>
                    </a:p>
                  </a:txBody>
                  <a:tcPr/>
                </a:tc>
                <a:tc>
                  <a:txBody>
                    <a:bodyPr/>
                    <a:lstStyle/>
                    <a:p>
                      <a:pPr algn="ctr" rtl="1"/>
                      <a:r>
                        <a:rPr lang="he-IL" sz="1600" b="1" i="0" dirty="0">
                          <a:latin typeface="David" panose="020E0502060401010101" pitchFamily="34" charset="-79"/>
                          <a:cs typeface="David" panose="020E0502060401010101" pitchFamily="34" charset="-79"/>
                        </a:rPr>
                        <a:t>השינוי</a:t>
                      </a:r>
                    </a:p>
                  </a:txBody>
                  <a:tcPr/>
                </a:tc>
                <a:extLst>
                  <a:ext uri="{0D108BD9-81ED-4DB2-BD59-A6C34878D82A}">
                    <a16:rowId xmlns:a16="http://schemas.microsoft.com/office/drawing/2014/main" val="3710406874"/>
                  </a:ext>
                </a:extLst>
              </a:tr>
              <a:tr h="315556">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יסודות</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תשתית </a:t>
                      </a:r>
                      <a:r>
                        <a:rPr lang="he-IL" sz="1400" b="0" i="0" kern="1200" dirty="0" err="1">
                          <a:solidFill>
                            <a:schemeClr val="dk1"/>
                          </a:solidFill>
                          <a:latin typeface="David" panose="020E0502060401010101" pitchFamily="34" charset="-79"/>
                          <a:ea typeface="+mn-ea"/>
                          <a:cs typeface="David" panose="020E0502060401010101" pitchFamily="34" charset="-79"/>
                        </a:rPr>
                        <a:t>הבטל"ם</a:t>
                      </a:r>
                      <a:r>
                        <a:rPr lang="he-IL" sz="1400" b="0" i="0" kern="1200" dirty="0">
                          <a:solidFill>
                            <a:schemeClr val="dk1"/>
                          </a:solidFill>
                          <a:latin typeface="David" panose="020E0502060401010101" pitchFamily="34" charset="-79"/>
                          <a:ea typeface="+mn-ea"/>
                          <a:cs typeface="David" panose="020E0502060401010101" pitchFamily="34" charset="-79"/>
                        </a:rPr>
                        <a:t> לישראל</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5</a:t>
                      </a:r>
                    </a:p>
                  </a:txBody>
                  <a:tcPr marL="36000" marR="36000" marT="36000" marB="36000" anchor="ctr"/>
                </a:tc>
                <a:tc>
                  <a:txBody>
                    <a:bodyPr/>
                    <a:lstStyle/>
                    <a:p>
                      <a:pPr marL="0" algn="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גבי בן דור</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מליאה ועיבוד</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26</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קיץ</a:t>
                      </a:r>
                    </a:p>
                  </a:txBody>
                  <a:tcPr marL="36000" marR="36000" marT="36000" marB="36000" anchor="ctr"/>
                </a:tc>
                <a:tc>
                  <a:txBody>
                    <a:bodyPr/>
                    <a:lstStyle/>
                    <a:p>
                      <a:pPr marL="0" algn="ctr" defTabSz="914400" rtl="1" eaLnBrk="1" latinLnBrk="0" hangingPunct="1"/>
                      <a:r>
                        <a:rPr lang="he-IL" sz="1400" b="0" i="0" kern="1200" dirty="0" err="1">
                          <a:solidFill>
                            <a:schemeClr val="dk1"/>
                          </a:solidFill>
                          <a:latin typeface="David" panose="020E0502060401010101" pitchFamily="34" charset="-79"/>
                          <a:ea typeface="+mn-ea"/>
                          <a:cs typeface="David" panose="020E0502060401010101" pitchFamily="34" charset="-79"/>
                        </a:rPr>
                        <a:t>מב"ל</a:t>
                      </a: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מרצה, הובלת עיבוד</a:t>
                      </a:r>
                    </a:p>
                  </a:txBody>
                  <a:tcPr marL="36000" marR="36000" marT="36000" marB="36000" anchor="ctr"/>
                </a:tc>
                <a:extLst>
                  <a:ext uri="{0D108BD9-81ED-4DB2-BD59-A6C34878D82A}">
                    <a16:rowId xmlns:a16="http://schemas.microsoft.com/office/drawing/2014/main" val="3694368200"/>
                  </a:ext>
                </a:extLst>
              </a:tr>
              <a:tr h="315556">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יסודות</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גישות ואסכולות</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4</a:t>
                      </a:r>
                    </a:p>
                  </a:txBody>
                  <a:tcPr marL="36000" marR="36000" marT="36000" marB="36000" anchor="ctr"/>
                </a:tc>
                <a:tc>
                  <a:txBody>
                    <a:bodyPr/>
                    <a:lstStyle/>
                    <a:p>
                      <a:pPr marL="0" algn="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גבי בן דור</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מליאה ועיבוד</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17</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א</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חיפה</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מרצה, הובלת עיבוד, קריאה</a:t>
                      </a:r>
                    </a:p>
                  </a:txBody>
                  <a:tcPr marL="36000" marR="36000" marT="36000" marB="36000" anchor="ctr"/>
                </a:tc>
                <a:extLst>
                  <a:ext uri="{0D108BD9-81ED-4DB2-BD59-A6C34878D82A}">
                    <a16:rowId xmlns:a16="http://schemas.microsoft.com/office/drawing/2014/main" val="3820858575"/>
                  </a:ext>
                </a:extLst>
              </a:tr>
              <a:tr h="315556">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יסודות</a:t>
                      </a:r>
                    </a:p>
                  </a:txBody>
                  <a:tcPr marL="36000" marR="36000" marT="36000" marB="36000" anchor="ctr"/>
                </a:tc>
                <a:tc>
                  <a:txBody>
                    <a:bodyPr/>
                    <a:lstStyle/>
                    <a:p>
                      <a:pPr marL="0" algn="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גיאוג' </a:t>
                      </a:r>
                      <a:r>
                        <a:rPr lang="he-IL" sz="1400" b="0" i="0" kern="1200" dirty="0" err="1">
                          <a:solidFill>
                            <a:srgbClr val="FF0000"/>
                          </a:solidFill>
                          <a:latin typeface="David" panose="020E0502060401010101" pitchFamily="34" charset="-79"/>
                          <a:ea typeface="+mn-ea"/>
                          <a:cs typeface="David" panose="020E0502060401010101" pitchFamily="34" charset="-79"/>
                        </a:rPr>
                        <a:t>הבטל"ם</a:t>
                      </a:r>
                      <a:r>
                        <a:rPr lang="he-IL" sz="1400" b="0" i="0" kern="1200" dirty="0">
                          <a:solidFill>
                            <a:srgbClr val="FF0000"/>
                          </a:solidFill>
                          <a:latin typeface="David" panose="020E0502060401010101" pitchFamily="34" charset="-79"/>
                          <a:ea typeface="+mn-ea"/>
                          <a:cs typeface="David" panose="020E0502060401010101" pitchFamily="34" charset="-79"/>
                        </a:rPr>
                        <a:t> </a:t>
                      </a:r>
                      <a:r>
                        <a:rPr lang="he-IL" sz="1200" b="0" i="0" kern="1200" dirty="0">
                          <a:solidFill>
                            <a:srgbClr val="FF0000"/>
                          </a:solidFill>
                          <a:latin typeface="David" panose="020E0502060401010101" pitchFamily="34" charset="-79"/>
                          <a:ea typeface="+mn-ea"/>
                          <a:cs typeface="David" panose="020E0502060401010101" pitchFamily="34" charset="-79"/>
                        </a:rPr>
                        <a:t>(ללא בינ"ל)</a:t>
                      </a:r>
                      <a:endParaRPr lang="he-IL" sz="1400" b="0" i="0" kern="1200" dirty="0">
                        <a:solidFill>
                          <a:srgbClr val="FF0000"/>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4</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יוסי בן ארצי</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מליאה, סיורים</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20</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א</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חיפה</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בירור הצורך (למול אבות האומה)</a:t>
                      </a:r>
                    </a:p>
                  </a:txBody>
                  <a:tcPr marL="36000" marR="36000" marT="36000" marB="36000" anchor="ctr"/>
                </a:tc>
                <a:extLst>
                  <a:ext uri="{0D108BD9-81ED-4DB2-BD59-A6C34878D82A}">
                    <a16:rowId xmlns:a16="http://schemas.microsoft.com/office/drawing/2014/main" val="3647460606"/>
                  </a:ext>
                </a:extLst>
              </a:tr>
              <a:tr h="315556">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בכירות</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משפט ציבורי</a:t>
                      </a:r>
                    </a:p>
                  </a:txBody>
                  <a:tcPr marL="36000" marR="36000" marT="36000" marB="36000" anchor="ctr"/>
                </a:tc>
                <a:tc>
                  <a:txBody>
                    <a:bodyPr/>
                    <a:lstStyle/>
                    <a:p>
                      <a:pPr marL="0" algn="ct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4</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סוזי נבות</a:t>
                      </a:r>
                    </a:p>
                  </a:txBody>
                  <a:tcPr marL="36000" marR="36000" marT="36000" marB="36000" anchor="ctr"/>
                </a:tc>
                <a:tc>
                  <a:txBody>
                    <a:bodyPr/>
                    <a:lstStyle/>
                    <a:p>
                      <a:pPr marL="0" algn="ctr" defTabSz="914400" rtl="1" eaLnBrk="1" latinLnBrk="0" hangingPunct="1"/>
                      <a:r>
                        <a:rPr lang="he-IL" sz="1400" b="1" i="0" kern="1200" dirty="0">
                          <a:solidFill>
                            <a:srgbClr val="FF0000"/>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ללא שינוי</a:t>
                      </a:r>
                    </a:p>
                  </a:txBody>
                  <a:tcPr marL="36000" marR="36000" marT="36000" marB="36000" anchor="ctr"/>
                </a:tc>
                <a:tc>
                  <a:txBody>
                    <a:bodyPr/>
                    <a:lstStyle/>
                    <a:p>
                      <a:pPr marL="0" algn="ct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26</a:t>
                      </a:r>
                    </a:p>
                  </a:txBody>
                  <a:tcPr marL="36000" marR="36000" marT="36000" marB="36000" anchor="ctr"/>
                </a:tc>
                <a:tc>
                  <a:txBody>
                    <a:bodyPr/>
                    <a:lstStyle/>
                    <a:p>
                      <a:pPr marL="0" algn="ct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קיץ, א</a:t>
                      </a:r>
                    </a:p>
                  </a:txBody>
                  <a:tcPr marL="36000" marR="36000" marT="36000" marB="36000" anchor="ctr"/>
                </a:tc>
                <a:tc>
                  <a:txBody>
                    <a:bodyPr/>
                    <a:lstStyle/>
                    <a:p>
                      <a:pPr marL="0" algn="ctr" defTabSz="914400" rtl="1" eaLnBrk="1" latinLnBrk="0" hangingPunct="1"/>
                      <a:r>
                        <a:rPr lang="he-IL" sz="1400" b="0" i="0" kern="1200" dirty="0" err="1">
                          <a:solidFill>
                            <a:schemeClr val="dk1"/>
                          </a:solidFill>
                          <a:latin typeface="David" panose="020E0502060401010101" pitchFamily="34" charset="-79"/>
                          <a:ea typeface="+mn-ea"/>
                          <a:cs typeface="David" panose="020E0502060401010101" pitchFamily="34" charset="-79"/>
                        </a:rPr>
                        <a:t>מב"ל</a:t>
                      </a: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לא אקדמי (- מטלה), היקף</a:t>
                      </a:r>
                    </a:p>
                  </a:txBody>
                  <a:tcPr marL="36000" marR="36000" marT="36000" marB="36000" anchor="ctr"/>
                </a:tc>
                <a:extLst>
                  <a:ext uri="{0D108BD9-81ED-4DB2-BD59-A6C34878D82A}">
                    <a16:rowId xmlns:a16="http://schemas.microsoft.com/office/drawing/2014/main" val="4001640543"/>
                  </a:ext>
                </a:extLst>
              </a:tr>
              <a:tr h="315556">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חברתי</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החברה הישראלית</a:t>
                      </a:r>
                    </a:p>
                  </a:txBody>
                  <a:tcPr marL="36000" marR="36000" marT="36000" marB="36000" anchor="ctr"/>
                </a:tc>
                <a:tc>
                  <a:txBody>
                    <a:bodyPr/>
                    <a:lstStyle/>
                    <a:p>
                      <a:pPr marL="0" algn="ct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4</a:t>
                      </a:r>
                    </a:p>
                  </a:txBody>
                  <a:tcPr marL="36000" marR="36000" marT="36000" marB="36000" anchor="ctr"/>
                </a:tc>
                <a:tc>
                  <a:txBody>
                    <a:bodyPr/>
                    <a:lstStyle/>
                    <a:p>
                      <a:pPr marL="0" algn="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אייל לוין</a:t>
                      </a:r>
                    </a:p>
                  </a:txBody>
                  <a:tcPr marL="36000" marR="36000" marT="36000" marB="36000" anchor="ctr"/>
                </a:tc>
                <a:tc>
                  <a:txBody>
                    <a:bodyPr/>
                    <a:lstStyle/>
                    <a:p>
                      <a:pPr marL="0" algn="ctr" defTabSz="914400" rtl="1" eaLnBrk="1" latinLnBrk="0" hangingPunct="1"/>
                      <a:r>
                        <a:rPr lang="he-IL" sz="1400" b="1" i="0" kern="1200" dirty="0">
                          <a:solidFill>
                            <a:srgbClr val="FF0000"/>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מליאה, עיבוד, סיור</a:t>
                      </a:r>
                    </a:p>
                  </a:txBody>
                  <a:tcPr marL="36000" marR="36000" marT="36000" marB="36000" anchor="ctr"/>
                </a:tc>
                <a:tc>
                  <a:txBody>
                    <a:bodyPr/>
                    <a:lstStyle/>
                    <a:p>
                      <a:pPr marL="0" algn="ct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26</a:t>
                      </a:r>
                    </a:p>
                  </a:txBody>
                  <a:tcPr marL="36000" marR="36000" marT="36000" marB="36000" anchor="ctr"/>
                </a:tc>
                <a:tc>
                  <a:txBody>
                    <a:bodyPr/>
                    <a:lstStyle/>
                    <a:p>
                      <a:pPr marL="0" algn="ctr" defTabSz="914400" rtl="1" eaLnBrk="1" latinLnBrk="0" hangingPunct="1"/>
                      <a:r>
                        <a:rPr lang="he-IL" sz="1400" b="1" i="0" kern="1200" dirty="0">
                          <a:solidFill>
                            <a:srgbClr val="FF0000"/>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א</a:t>
                      </a: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לא אקדמי (- מטלה), מרצה, היקף</a:t>
                      </a:r>
                    </a:p>
                  </a:txBody>
                  <a:tcPr marL="36000" marR="36000" marT="36000" marB="36000" anchor="ctr"/>
                </a:tc>
                <a:extLst>
                  <a:ext uri="{0D108BD9-81ED-4DB2-BD59-A6C34878D82A}">
                    <a16:rowId xmlns:a16="http://schemas.microsoft.com/office/drawing/2014/main" val="1583394426"/>
                  </a:ext>
                </a:extLst>
              </a:tr>
              <a:tr h="315556">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כלכלי</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כלכלת ישראל</a:t>
                      </a:r>
                    </a:p>
                  </a:txBody>
                  <a:tcPr marL="36000" marR="36000" marT="36000" marB="36000" anchor="ctr"/>
                </a:tc>
                <a:tc>
                  <a:txBody>
                    <a:bodyPr/>
                    <a:lstStyle/>
                    <a:p>
                      <a:pPr marL="0" algn="ct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2</a:t>
                      </a:r>
                    </a:p>
                  </a:txBody>
                  <a:tcPr marL="36000" marR="36000" marT="36000" marB="36000" anchor="ctr"/>
                </a:tc>
                <a:tc>
                  <a:txBody>
                    <a:bodyPr/>
                    <a:lstStyle/>
                    <a:p>
                      <a:pPr marL="0" algn="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ברודט</a:t>
                      </a:r>
                    </a:p>
                  </a:txBody>
                  <a:tcPr marL="36000" marR="36000" marT="36000" marB="36000" anchor="ctr"/>
                </a:tc>
                <a:tc>
                  <a:txBody>
                    <a:bodyPr/>
                    <a:lstStyle/>
                    <a:p>
                      <a:pPr marL="0" algn="ctr" defTabSz="914400" rtl="1" eaLnBrk="1" latinLnBrk="0" hangingPunct="1"/>
                      <a:r>
                        <a:rPr lang="he-IL" sz="1400" b="1" i="0" kern="1200" dirty="0">
                          <a:solidFill>
                            <a:srgbClr val="FF0000"/>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מליאה, סיור</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18</a:t>
                      </a:r>
                    </a:p>
                  </a:txBody>
                  <a:tcPr marL="36000" marR="36000" marT="36000" marB="36000" anchor="ctr"/>
                </a:tc>
                <a:tc>
                  <a:txBody>
                    <a:bodyPr/>
                    <a:lstStyle/>
                    <a:p>
                      <a:pPr marL="0" algn="ct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 (מבחן)</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א</a:t>
                      </a:r>
                    </a:p>
                  </a:txBody>
                  <a:tcPr marL="36000" marR="36000" marT="36000" marB="36000" anchor="ctr"/>
                </a:tc>
                <a:tc>
                  <a:txBody>
                    <a:bodyPr/>
                    <a:lstStyle/>
                    <a:p>
                      <a:pPr marL="0" algn="ctr" defTabSz="914400" rtl="1" eaLnBrk="1" latinLnBrk="0" hangingPunct="1"/>
                      <a:r>
                        <a:rPr lang="he-IL" sz="1400" b="0" i="0" kern="1200" dirty="0" err="1">
                          <a:solidFill>
                            <a:schemeClr val="dk1"/>
                          </a:solidFill>
                          <a:latin typeface="David" panose="020E0502060401010101" pitchFamily="34" charset="-79"/>
                          <a:ea typeface="+mn-ea"/>
                          <a:cs typeface="David" panose="020E0502060401010101" pitchFamily="34" charset="-79"/>
                        </a:rPr>
                        <a:t>מב"ל</a:t>
                      </a: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לא אקדמי, בחינת תוכן</a:t>
                      </a:r>
                      <a:r>
                        <a:rPr lang="en-US" sz="1400" b="0" i="0" kern="1200" dirty="0">
                          <a:solidFill>
                            <a:schemeClr val="dk1"/>
                          </a:solidFill>
                          <a:latin typeface="David" panose="020E0502060401010101" pitchFamily="34" charset="-79"/>
                          <a:ea typeface="+mn-ea"/>
                          <a:cs typeface="David" panose="020E0502060401010101" pitchFamily="34" charset="-79"/>
                        </a:rPr>
                        <a:t>/</a:t>
                      </a:r>
                      <a:r>
                        <a:rPr lang="he-IL" sz="1400" b="0" i="0" kern="1200" dirty="0">
                          <a:solidFill>
                            <a:schemeClr val="dk1"/>
                          </a:solidFill>
                          <a:latin typeface="David" panose="020E0502060401010101" pitchFamily="34" charset="-79"/>
                          <a:ea typeface="+mn-ea"/>
                          <a:cs typeface="David" panose="020E0502060401010101" pitchFamily="34" charset="-79"/>
                        </a:rPr>
                        <a:t>מרצה</a:t>
                      </a:r>
                      <a:r>
                        <a:rPr lang="en-US" sz="1400" b="0" i="0" kern="1200" dirty="0">
                          <a:solidFill>
                            <a:schemeClr val="dk1"/>
                          </a:solidFill>
                          <a:latin typeface="David" panose="020E0502060401010101" pitchFamily="34" charset="-79"/>
                          <a:ea typeface="+mn-ea"/>
                          <a:cs typeface="David" panose="020E0502060401010101" pitchFamily="34" charset="-79"/>
                        </a:rPr>
                        <a:t>/</a:t>
                      </a:r>
                      <a:r>
                        <a:rPr lang="he-IL" sz="1400" b="0" i="0" kern="1200" dirty="0">
                          <a:solidFill>
                            <a:schemeClr val="dk1"/>
                          </a:solidFill>
                          <a:latin typeface="David" panose="020E0502060401010101" pitchFamily="34" charset="-79"/>
                          <a:ea typeface="+mn-ea"/>
                          <a:cs typeface="David" panose="020E0502060401010101" pitchFamily="34" charset="-79"/>
                        </a:rPr>
                        <a:t>מתודה</a:t>
                      </a:r>
                    </a:p>
                  </a:txBody>
                  <a:tcPr marL="36000" marR="36000" marT="36000" marB="36000" anchor="ctr"/>
                </a:tc>
                <a:extLst>
                  <a:ext uri="{0D108BD9-81ED-4DB2-BD59-A6C34878D82A}">
                    <a16:rowId xmlns:a16="http://schemas.microsoft.com/office/drawing/2014/main" val="2680230684"/>
                  </a:ext>
                </a:extLst>
              </a:tr>
              <a:tr h="31555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בכירות</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קורס בכירות</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4</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אורלי יחזקאל</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מליאה, סדנאות</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24</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שנתי</a:t>
                      </a:r>
                    </a:p>
                  </a:txBody>
                  <a:tcPr marL="36000" marR="36000" marT="36000" marB="36000" anchor="ctr"/>
                </a:tc>
                <a:tc>
                  <a:txBody>
                    <a:bodyPr/>
                    <a:lstStyle/>
                    <a:p>
                      <a:pPr marL="0" algn="ctr" defTabSz="914400" rtl="1" eaLnBrk="1" latinLnBrk="0" hangingPunct="1"/>
                      <a:r>
                        <a:rPr lang="he-IL" sz="1400" b="0" i="0" kern="1200" dirty="0" err="1">
                          <a:solidFill>
                            <a:schemeClr val="dk1"/>
                          </a:solidFill>
                          <a:latin typeface="David" panose="020E0502060401010101" pitchFamily="34" charset="-79"/>
                          <a:ea typeface="+mn-ea"/>
                          <a:cs typeface="David" panose="020E0502060401010101" pitchFamily="34" charset="-79"/>
                        </a:rPr>
                        <a:t>מב"ל</a:t>
                      </a: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איגום תכנים, הובלת אקדמיה</a:t>
                      </a:r>
                    </a:p>
                  </a:txBody>
                  <a:tcPr marL="36000" marR="36000" marT="36000" marB="36000" anchor="ctr"/>
                </a:tc>
                <a:extLst>
                  <a:ext uri="{0D108BD9-81ED-4DB2-BD59-A6C34878D82A}">
                    <a16:rowId xmlns:a16="http://schemas.microsoft.com/office/drawing/2014/main" val="129534671"/>
                  </a:ext>
                </a:extLst>
              </a:tr>
              <a:tr h="31555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אינטגרטיבי</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סיורי </a:t>
                      </a:r>
                      <a:r>
                        <a:rPr lang="he-IL" sz="1400" b="0" i="0" kern="1200" dirty="0" err="1">
                          <a:solidFill>
                            <a:schemeClr val="dk1"/>
                          </a:solidFill>
                          <a:latin typeface="David" panose="020E0502060401010101" pitchFamily="34" charset="-79"/>
                          <a:ea typeface="+mn-ea"/>
                          <a:cs typeface="David" panose="020E0502060401010101" pitchFamily="34" charset="-79"/>
                        </a:rPr>
                        <a:t>בטל"ם</a:t>
                      </a:r>
                      <a:r>
                        <a:rPr lang="he-IL" sz="1400" b="0" i="0" kern="1200" dirty="0">
                          <a:solidFill>
                            <a:schemeClr val="dk1"/>
                          </a:solidFill>
                          <a:latin typeface="David" panose="020E0502060401010101" pitchFamily="34" charset="-79"/>
                          <a:ea typeface="+mn-ea"/>
                          <a:cs typeface="David" panose="020E0502060401010101" pitchFamily="34" charset="-79"/>
                        </a:rPr>
                        <a:t> </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3 </a:t>
                      </a:r>
                      <a:r>
                        <a:rPr lang="he-IL" sz="1400" b="0" i="0" kern="1200" dirty="0">
                          <a:solidFill>
                            <a:srgbClr val="FF0000"/>
                          </a:solidFill>
                          <a:latin typeface="David" panose="020E0502060401010101" pitchFamily="34" charset="-79"/>
                          <a:ea typeface="+mn-ea"/>
                          <a:cs typeface="David" panose="020E0502060401010101" pitchFamily="34" charset="-79"/>
                        </a:rPr>
                        <a:t>(+?)</a:t>
                      </a: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יוסי בן ארצי</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מליאה, סיורים</a:t>
                      </a:r>
                    </a:p>
                  </a:txBody>
                  <a:tcPr marL="36000" marR="36000" marT="36000" marB="36000" anchor="ctr"/>
                </a:tc>
                <a:tc>
                  <a:txBody>
                    <a:bodyPr/>
                    <a:lstStyle/>
                    <a:p>
                      <a:pPr marL="0" algn="ct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71 (50+)</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שנתי</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ישראל</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תוספת נ"ז למול היקף משכים בפועל</a:t>
                      </a:r>
                    </a:p>
                  </a:txBody>
                  <a:tcPr marL="36000" marR="36000" marT="36000" marB="36000" anchor="ctr"/>
                </a:tc>
                <a:extLst>
                  <a:ext uri="{0D108BD9-81ED-4DB2-BD59-A6C34878D82A}">
                    <a16:rowId xmlns:a16="http://schemas.microsoft.com/office/drawing/2014/main" val="3054618770"/>
                  </a:ext>
                </a:extLst>
              </a:tr>
              <a:tr h="315556">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אינטגרטיבי</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אסטרטגיה</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5 </a:t>
                      </a:r>
                      <a:r>
                        <a:rPr lang="he-IL" sz="1400" b="0" i="0" kern="1200" dirty="0">
                          <a:solidFill>
                            <a:srgbClr val="FF0000"/>
                          </a:solidFill>
                          <a:latin typeface="David" panose="020E0502060401010101" pitchFamily="34" charset="-79"/>
                          <a:ea typeface="+mn-ea"/>
                          <a:cs typeface="David" panose="020E0502060401010101" pitchFamily="34" charset="-79"/>
                        </a:rPr>
                        <a:t>(+?)</a:t>
                      </a: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דימה </a:t>
                      </a:r>
                      <a:r>
                        <a:rPr lang="he-IL" sz="1400" b="0" i="0" kern="1200" dirty="0" err="1">
                          <a:solidFill>
                            <a:schemeClr val="dk1"/>
                          </a:solidFill>
                          <a:latin typeface="David" panose="020E0502060401010101" pitchFamily="34" charset="-79"/>
                          <a:ea typeface="+mn-ea"/>
                          <a:cs typeface="David" panose="020E0502060401010101" pitchFamily="34" charset="-79"/>
                        </a:rPr>
                        <a:t>אדמסקי</a:t>
                      </a: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מליאה, סימולציות</a:t>
                      </a:r>
                    </a:p>
                  </a:txBody>
                  <a:tcPr marL="36000" marR="36000" marT="36000" marB="36000" anchor="ctr"/>
                </a:tc>
                <a:tc>
                  <a:txBody>
                    <a:bodyPr/>
                    <a:lstStyle/>
                    <a:p>
                      <a:pPr marL="0" algn="ct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49 (14+)</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שנתי</a:t>
                      </a:r>
                    </a:p>
                  </a:txBody>
                  <a:tcPr marL="36000" marR="36000" marT="36000" marB="36000" anchor="ctr"/>
                </a:tc>
                <a:tc>
                  <a:txBody>
                    <a:bodyPr/>
                    <a:lstStyle/>
                    <a:p>
                      <a:pPr marL="0" algn="ctr" defTabSz="914400" rtl="1" eaLnBrk="1" latinLnBrk="0" hangingPunct="1"/>
                      <a:r>
                        <a:rPr lang="he-IL" sz="1400" b="0" i="0" kern="1200" dirty="0" err="1">
                          <a:solidFill>
                            <a:schemeClr val="dk1"/>
                          </a:solidFill>
                          <a:latin typeface="David" panose="020E0502060401010101" pitchFamily="34" charset="-79"/>
                          <a:ea typeface="+mn-ea"/>
                          <a:cs typeface="David" panose="020E0502060401010101" pitchFamily="34" charset="-79"/>
                        </a:rPr>
                        <a:t>מב"ל</a:t>
                      </a: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פיצול לשני קורסים (תוספת נ"ז?)</a:t>
                      </a:r>
                    </a:p>
                  </a:txBody>
                  <a:tcPr marL="36000" marR="36000" marT="36000" marB="36000" anchor="ctr"/>
                </a:tc>
                <a:extLst>
                  <a:ext uri="{0D108BD9-81ED-4DB2-BD59-A6C34878D82A}">
                    <a16:rowId xmlns:a16="http://schemas.microsoft.com/office/drawing/2014/main" val="1628137300"/>
                  </a:ext>
                </a:extLst>
              </a:tr>
              <a:tr h="315556">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אינטגרטיבי</a:t>
                      </a:r>
                    </a:p>
                  </a:txBody>
                  <a:tcPr marL="36000" marR="36000" marT="36000" marB="36000" anchor="ctr"/>
                </a:tc>
                <a:tc>
                  <a:txBody>
                    <a:bodyPr/>
                    <a:lstStyle/>
                    <a:p>
                      <a:pPr marL="0" algn="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מדיניות חוץ </a:t>
                      </a:r>
                      <a:r>
                        <a:rPr lang="he-IL" sz="1400" b="0" i="0" kern="1200" dirty="0">
                          <a:solidFill>
                            <a:schemeClr val="dk1"/>
                          </a:solidFill>
                          <a:latin typeface="David" panose="020E0502060401010101" pitchFamily="34" charset="-79"/>
                          <a:ea typeface="+mn-ea"/>
                          <a:cs typeface="David" panose="020E0502060401010101" pitchFamily="34" charset="-79"/>
                        </a:rPr>
                        <a:t>וסימולציה</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3</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סימולציה</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30</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ב</a:t>
                      </a:r>
                    </a:p>
                  </a:txBody>
                  <a:tcPr marL="36000" marR="36000" marT="36000" marB="36000" anchor="ctr"/>
                </a:tc>
                <a:tc>
                  <a:txBody>
                    <a:bodyPr/>
                    <a:lstStyle/>
                    <a:p>
                      <a:pPr marL="0" algn="ctr" defTabSz="914400" rtl="1" eaLnBrk="1" latinLnBrk="0" hangingPunct="1"/>
                      <a:r>
                        <a:rPr lang="he-IL" sz="1400" b="0" i="0" kern="1200" dirty="0" err="1">
                          <a:solidFill>
                            <a:schemeClr val="dk1"/>
                          </a:solidFill>
                          <a:latin typeface="David" panose="020E0502060401010101" pitchFamily="34" charset="-79"/>
                          <a:ea typeface="+mn-ea"/>
                          <a:cs typeface="David" panose="020E0502060401010101" pitchFamily="34" charset="-79"/>
                        </a:rPr>
                        <a:t>מב"ל</a:t>
                      </a: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חיבור הסימולציה לקורס אסטרטגיה</a:t>
                      </a:r>
                    </a:p>
                  </a:txBody>
                  <a:tcPr marL="36000" marR="36000" marT="36000" marB="36000" anchor="ctr"/>
                </a:tc>
                <a:extLst>
                  <a:ext uri="{0D108BD9-81ED-4DB2-BD59-A6C34878D82A}">
                    <a16:rowId xmlns:a16="http://schemas.microsoft.com/office/drawing/2014/main" val="3545199806"/>
                  </a:ext>
                </a:extLst>
              </a:tr>
              <a:tr h="315556">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רב- אשכול</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סמינרים* 3</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2</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ע"פ עניין</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סמינר</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12</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ב</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ישראל</a:t>
                      </a: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ללא שינוי</a:t>
                      </a:r>
                    </a:p>
                  </a:txBody>
                  <a:tcPr marL="36000" marR="36000" marT="36000" marB="36000" anchor="ctr"/>
                </a:tc>
                <a:extLst>
                  <a:ext uri="{0D108BD9-81ED-4DB2-BD59-A6C34878D82A}">
                    <a16:rowId xmlns:a16="http://schemas.microsoft.com/office/drawing/2014/main" val="1486178981"/>
                  </a:ext>
                </a:extLst>
              </a:tr>
              <a:tr h="31555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מדיני</a:t>
                      </a: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סיור בארה"ב</a:t>
                      </a: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3 </a:t>
                      </a:r>
                      <a:r>
                        <a:rPr lang="he-IL" sz="1400" b="0" i="0" kern="1200" dirty="0">
                          <a:solidFill>
                            <a:srgbClr val="FF0000"/>
                          </a:solidFill>
                          <a:latin typeface="David" panose="020E0502060401010101" pitchFamily="34" charset="-79"/>
                          <a:ea typeface="+mn-ea"/>
                          <a:cs typeface="David" panose="020E0502060401010101" pitchFamily="34" charset="-79"/>
                        </a:rPr>
                        <a:t>(+?)</a:t>
                      </a: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אבי בן צבי</a:t>
                      </a: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ללא שינוי</a:t>
                      </a: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pPr marL="0" algn="ct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48 (27+)</a:t>
                      </a: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ב</a:t>
                      </a: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pPr marL="0" algn="ctr" defTabSz="914400" rtl="1" eaLnBrk="1" latinLnBrk="0" hangingPunct="1"/>
                      <a:r>
                        <a:rPr lang="he-IL" sz="1400" b="0" i="0" kern="1200" dirty="0" err="1">
                          <a:solidFill>
                            <a:schemeClr val="dk1"/>
                          </a:solidFill>
                          <a:latin typeface="David" panose="020E0502060401010101" pitchFamily="34" charset="-79"/>
                          <a:ea typeface="+mn-ea"/>
                          <a:cs typeface="David" panose="020E0502060401010101" pitchFamily="34" charset="-79"/>
                        </a:rPr>
                        <a:t>מב"ל</a:t>
                      </a: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תוספת נ"ז+ </a:t>
                      </a:r>
                      <a:r>
                        <a:rPr lang="he-IL" sz="1400" b="0" i="0" kern="1200" dirty="0" err="1">
                          <a:solidFill>
                            <a:schemeClr val="dk1"/>
                          </a:solidFill>
                          <a:latin typeface="David" panose="020E0502060401010101" pitchFamily="34" charset="-79"/>
                          <a:ea typeface="+mn-ea"/>
                          <a:cs typeface="David" panose="020E0502060401010101" pitchFamily="34" charset="-79"/>
                        </a:rPr>
                        <a:t>אקדום</a:t>
                      </a:r>
                      <a:r>
                        <a:rPr lang="he-IL" sz="1400" b="0" i="0" kern="1200" dirty="0">
                          <a:solidFill>
                            <a:schemeClr val="dk1"/>
                          </a:solidFill>
                          <a:latin typeface="David" panose="020E0502060401010101" pitchFamily="34" charset="-79"/>
                          <a:ea typeface="+mn-ea"/>
                          <a:cs typeface="David" panose="020E0502060401010101" pitchFamily="34" charset="-79"/>
                        </a:rPr>
                        <a:t> כלל נסיעות חו"ל</a:t>
                      </a:r>
                    </a:p>
                  </a:txBody>
                  <a:tcPr marL="36000" marR="36000" marT="36000" marB="36000" anchor="ctr">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326913094"/>
                  </a:ext>
                </a:extLst>
              </a:tr>
              <a:tr h="31555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סמינר מדיניות חוץ</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איגום תכני מדינאות (יום משרד חוץ..)</a:t>
                      </a:r>
                    </a:p>
                  </a:txBody>
                  <a:tcPr marL="36000" marR="36000" marT="36000" marB="36000"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907350235"/>
                  </a:ext>
                </a:extLst>
              </a:tr>
              <a:tr h="31555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הגנה לאומית</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קורס צבאי</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 (</a:t>
                      </a:r>
                      <a:r>
                        <a:rPr lang="he-IL" sz="1400" b="0" i="0" kern="1200" dirty="0">
                          <a:solidFill>
                            <a:srgbClr val="FF0000"/>
                          </a:solidFill>
                          <a:latin typeface="David" panose="020E0502060401010101" pitchFamily="34" charset="-79"/>
                          <a:ea typeface="+mn-ea"/>
                          <a:cs typeface="David" panose="020E0502060401010101" pitchFamily="34" charset="-79"/>
                        </a:rPr>
                        <a:t>16-)</a:t>
                      </a: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אשכול ללא רציונל, ללא סיורי צה"ל</a:t>
                      </a:r>
                    </a:p>
                  </a:txBody>
                  <a:tcPr marL="36000" marR="36000" marT="36000" marB="36000" anchor="ctr"/>
                </a:tc>
                <a:extLst>
                  <a:ext uri="{0D108BD9-81ED-4DB2-BD59-A6C34878D82A}">
                    <a16:rowId xmlns:a16="http://schemas.microsoft.com/office/drawing/2014/main" val="2850120194"/>
                  </a:ext>
                </a:extLst>
              </a:tr>
              <a:tr h="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הגנה לאומית</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קורס מודיעין</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מליאה, סיור</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בחינת צורך, ללא </a:t>
                      </a:r>
                      <a:r>
                        <a:rPr lang="he-IL" sz="1400" b="0" i="0" kern="1200" dirty="0" err="1">
                          <a:solidFill>
                            <a:schemeClr val="dk1"/>
                          </a:solidFill>
                          <a:latin typeface="David" panose="020E0502060401010101" pitchFamily="34" charset="-79"/>
                          <a:ea typeface="+mn-ea"/>
                          <a:cs typeface="David" panose="020E0502060401010101" pitchFamily="34" charset="-79"/>
                        </a:rPr>
                        <a:t>גו'ש</a:t>
                      </a:r>
                      <a:r>
                        <a:rPr lang="he-IL" sz="1400" b="0" i="0" kern="1200" dirty="0">
                          <a:solidFill>
                            <a:schemeClr val="dk1"/>
                          </a:solidFill>
                          <a:latin typeface="David" panose="020E0502060401010101" pitchFamily="34" charset="-79"/>
                          <a:ea typeface="+mn-ea"/>
                          <a:cs typeface="David" panose="020E0502060401010101" pitchFamily="34" charset="-79"/>
                        </a:rPr>
                        <a:t>, חיבור לסייבר?</a:t>
                      </a:r>
                    </a:p>
                  </a:txBody>
                  <a:tcPr marL="36000" marR="36000" marT="36000" marB="36000" anchor="ctr"/>
                </a:tc>
                <a:extLst>
                  <a:ext uri="{0D108BD9-81ED-4DB2-BD59-A6C34878D82A}">
                    <a16:rowId xmlns:a16="http://schemas.microsoft.com/office/drawing/2014/main" val="1830761974"/>
                  </a:ext>
                </a:extLst>
              </a:tr>
            </a:tbl>
          </a:graphicData>
        </a:graphic>
      </p:graphicFrame>
    </p:spTree>
    <p:extLst>
      <p:ext uri="{BB962C8B-B14F-4D97-AF65-F5344CB8AC3E}">
        <p14:creationId xmlns:p14="http://schemas.microsoft.com/office/powerpoint/2010/main" val="12722202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תכולת מ"ה- ניתוח תוכן נוסף</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טבלה 3"/>
          <p:cNvGraphicFramePr>
            <a:graphicFrameLocks noGrp="1"/>
          </p:cNvGraphicFramePr>
          <p:nvPr>
            <p:extLst>
              <p:ext uri="{D42A27DB-BD31-4B8C-83A1-F6EECF244321}">
                <p14:modId xmlns:p14="http://schemas.microsoft.com/office/powerpoint/2010/main" val="6500355"/>
              </p:ext>
            </p:extLst>
          </p:nvPr>
        </p:nvGraphicFramePr>
        <p:xfrm>
          <a:off x="149758" y="1427755"/>
          <a:ext cx="11952000" cy="5248375"/>
        </p:xfrm>
        <a:graphic>
          <a:graphicData uri="http://schemas.openxmlformats.org/drawingml/2006/table">
            <a:tbl>
              <a:tblPr rtl="1" firstRow="1" bandRow="1">
                <a:tableStyleId>{5C22544A-7EE6-4342-B048-85BDC9FD1C3A}</a:tableStyleId>
              </a:tblPr>
              <a:tblGrid>
                <a:gridCol w="972000">
                  <a:extLst>
                    <a:ext uri="{9D8B030D-6E8A-4147-A177-3AD203B41FA5}">
                      <a16:colId xmlns:a16="http://schemas.microsoft.com/office/drawing/2014/main" val="4115620763"/>
                    </a:ext>
                  </a:extLst>
                </a:gridCol>
                <a:gridCol w="1764000">
                  <a:extLst>
                    <a:ext uri="{9D8B030D-6E8A-4147-A177-3AD203B41FA5}">
                      <a16:colId xmlns:a16="http://schemas.microsoft.com/office/drawing/2014/main" val="258729906"/>
                    </a:ext>
                  </a:extLst>
                </a:gridCol>
                <a:gridCol w="504000">
                  <a:extLst>
                    <a:ext uri="{9D8B030D-6E8A-4147-A177-3AD203B41FA5}">
                      <a16:colId xmlns:a16="http://schemas.microsoft.com/office/drawing/2014/main" val="180603566"/>
                    </a:ext>
                  </a:extLst>
                </a:gridCol>
                <a:gridCol w="1080000">
                  <a:extLst>
                    <a:ext uri="{9D8B030D-6E8A-4147-A177-3AD203B41FA5}">
                      <a16:colId xmlns:a16="http://schemas.microsoft.com/office/drawing/2014/main" val="1265500342"/>
                    </a:ext>
                  </a:extLst>
                </a:gridCol>
                <a:gridCol w="720000">
                  <a:extLst>
                    <a:ext uri="{9D8B030D-6E8A-4147-A177-3AD203B41FA5}">
                      <a16:colId xmlns:a16="http://schemas.microsoft.com/office/drawing/2014/main" val="2633802289"/>
                    </a:ext>
                  </a:extLst>
                </a:gridCol>
                <a:gridCol w="1332000">
                  <a:extLst>
                    <a:ext uri="{9D8B030D-6E8A-4147-A177-3AD203B41FA5}">
                      <a16:colId xmlns:a16="http://schemas.microsoft.com/office/drawing/2014/main" val="262330070"/>
                    </a:ext>
                  </a:extLst>
                </a:gridCol>
                <a:gridCol w="756000">
                  <a:extLst>
                    <a:ext uri="{9D8B030D-6E8A-4147-A177-3AD203B41FA5}">
                      <a16:colId xmlns:a16="http://schemas.microsoft.com/office/drawing/2014/main" val="808132443"/>
                    </a:ext>
                  </a:extLst>
                </a:gridCol>
                <a:gridCol w="756000">
                  <a:extLst>
                    <a:ext uri="{9D8B030D-6E8A-4147-A177-3AD203B41FA5}">
                      <a16:colId xmlns:a16="http://schemas.microsoft.com/office/drawing/2014/main" val="3375464206"/>
                    </a:ext>
                  </a:extLst>
                </a:gridCol>
                <a:gridCol w="756000">
                  <a:extLst>
                    <a:ext uri="{9D8B030D-6E8A-4147-A177-3AD203B41FA5}">
                      <a16:colId xmlns:a16="http://schemas.microsoft.com/office/drawing/2014/main" val="1293973683"/>
                    </a:ext>
                  </a:extLst>
                </a:gridCol>
                <a:gridCol w="756000">
                  <a:extLst>
                    <a:ext uri="{9D8B030D-6E8A-4147-A177-3AD203B41FA5}">
                      <a16:colId xmlns:a16="http://schemas.microsoft.com/office/drawing/2014/main" val="2210730635"/>
                    </a:ext>
                  </a:extLst>
                </a:gridCol>
                <a:gridCol w="2556000">
                  <a:extLst>
                    <a:ext uri="{9D8B030D-6E8A-4147-A177-3AD203B41FA5}">
                      <a16:colId xmlns:a16="http://schemas.microsoft.com/office/drawing/2014/main" val="2641916249"/>
                    </a:ext>
                  </a:extLst>
                </a:gridCol>
              </a:tblGrid>
              <a:tr h="378667">
                <a:tc>
                  <a:txBody>
                    <a:bodyPr/>
                    <a:lstStyle/>
                    <a:p>
                      <a:pPr algn="ctr" rtl="1"/>
                      <a:r>
                        <a:rPr lang="he-IL" sz="1600" b="1" i="0" dirty="0">
                          <a:latin typeface="David" panose="020E0502060401010101" pitchFamily="34" charset="-79"/>
                          <a:cs typeface="David" panose="020E0502060401010101" pitchFamily="34" charset="-79"/>
                        </a:rPr>
                        <a:t>אשכול</a:t>
                      </a:r>
                    </a:p>
                  </a:txBody>
                  <a:tcPr/>
                </a:tc>
                <a:tc>
                  <a:txBody>
                    <a:bodyPr/>
                    <a:lstStyle/>
                    <a:p>
                      <a:pPr algn="ctr" rtl="1"/>
                      <a:r>
                        <a:rPr lang="he-IL" sz="1600" b="1" i="0" dirty="0">
                          <a:latin typeface="David" panose="020E0502060401010101" pitchFamily="34" charset="-79"/>
                          <a:cs typeface="David" panose="020E0502060401010101" pitchFamily="34" charset="-79"/>
                        </a:rPr>
                        <a:t>קורס</a:t>
                      </a:r>
                      <a:r>
                        <a:rPr lang="en-US" sz="1600" b="1" i="0" dirty="0">
                          <a:latin typeface="David" panose="020E0502060401010101" pitchFamily="34" charset="-79"/>
                          <a:cs typeface="David" panose="020E0502060401010101" pitchFamily="34" charset="-79"/>
                        </a:rPr>
                        <a:t>/</a:t>
                      </a:r>
                      <a:r>
                        <a:rPr lang="he-IL" sz="1600" b="1" i="0" dirty="0">
                          <a:latin typeface="David" panose="020E0502060401010101" pitchFamily="34" charset="-79"/>
                          <a:cs typeface="David" panose="020E0502060401010101" pitchFamily="34" charset="-79"/>
                        </a:rPr>
                        <a:t>תכולה</a:t>
                      </a:r>
                    </a:p>
                  </a:txBody>
                  <a:tcPr/>
                </a:tc>
                <a:tc>
                  <a:txBody>
                    <a:bodyPr/>
                    <a:lstStyle/>
                    <a:p>
                      <a:pPr algn="ctr" rtl="1"/>
                      <a:r>
                        <a:rPr lang="he-IL" sz="1600" b="1" i="0" dirty="0">
                          <a:latin typeface="David" panose="020E0502060401010101" pitchFamily="34" charset="-79"/>
                          <a:cs typeface="David" panose="020E0502060401010101" pitchFamily="34" charset="-79"/>
                        </a:rPr>
                        <a:t>נ"ז</a:t>
                      </a:r>
                    </a:p>
                  </a:txBody>
                  <a:tcPr/>
                </a:tc>
                <a:tc>
                  <a:txBody>
                    <a:bodyPr/>
                    <a:lstStyle/>
                    <a:p>
                      <a:pPr algn="ctr" rtl="1"/>
                      <a:r>
                        <a:rPr lang="he-IL" sz="1600" b="1" i="0" dirty="0">
                          <a:latin typeface="David" panose="020E0502060401010101" pitchFamily="34" charset="-79"/>
                          <a:cs typeface="David" panose="020E0502060401010101" pitchFamily="34" charset="-79"/>
                        </a:rPr>
                        <a:t>מרצה</a:t>
                      </a:r>
                    </a:p>
                  </a:txBody>
                  <a:tcPr/>
                </a:tc>
                <a:tc>
                  <a:txBody>
                    <a:bodyPr/>
                    <a:lstStyle/>
                    <a:p>
                      <a:pPr algn="ctr" rtl="1"/>
                      <a:r>
                        <a:rPr lang="he-IL" sz="1600" b="1" i="0" dirty="0">
                          <a:latin typeface="David" panose="020E0502060401010101" pitchFamily="34" charset="-79"/>
                          <a:cs typeface="David" panose="020E0502060401010101" pitchFamily="34" charset="-79"/>
                        </a:rPr>
                        <a:t>אקדמי</a:t>
                      </a:r>
                    </a:p>
                  </a:txBody>
                  <a:tcPr/>
                </a:tc>
                <a:tc>
                  <a:txBody>
                    <a:bodyPr/>
                    <a:lstStyle/>
                    <a:p>
                      <a:pPr algn="ctr" rtl="1"/>
                      <a:r>
                        <a:rPr lang="he-IL" sz="1600" b="1" i="0" dirty="0">
                          <a:latin typeface="David" panose="020E0502060401010101" pitchFamily="34" charset="-79"/>
                          <a:cs typeface="David" panose="020E0502060401010101" pitchFamily="34" charset="-79"/>
                        </a:rPr>
                        <a:t>מתודה</a:t>
                      </a:r>
                    </a:p>
                  </a:txBody>
                  <a:tcPr/>
                </a:tc>
                <a:tc>
                  <a:txBody>
                    <a:bodyPr/>
                    <a:lstStyle/>
                    <a:p>
                      <a:pPr algn="ctr" rtl="1"/>
                      <a:r>
                        <a:rPr lang="he-IL" sz="1600" b="1" i="0" dirty="0">
                          <a:latin typeface="David" panose="020E0502060401010101" pitchFamily="34" charset="-79"/>
                          <a:cs typeface="David" panose="020E0502060401010101" pitchFamily="34" charset="-79"/>
                        </a:rPr>
                        <a:t>משכים</a:t>
                      </a:r>
                    </a:p>
                  </a:txBody>
                  <a:tcPr/>
                </a:tc>
                <a:tc>
                  <a:txBody>
                    <a:bodyPr/>
                    <a:lstStyle/>
                    <a:p>
                      <a:pPr algn="ctr" rtl="1"/>
                      <a:r>
                        <a:rPr lang="he-IL" sz="1600" b="1" i="0" dirty="0">
                          <a:latin typeface="David" panose="020E0502060401010101" pitchFamily="34" charset="-79"/>
                          <a:cs typeface="David" panose="020E0502060401010101" pitchFamily="34" charset="-79"/>
                        </a:rPr>
                        <a:t>מטלה</a:t>
                      </a:r>
                    </a:p>
                  </a:txBody>
                  <a:tcPr/>
                </a:tc>
                <a:tc>
                  <a:txBody>
                    <a:bodyPr/>
                    <a:lstStyle/>
                    <a:p>
                      <a:pPr algn="ctr" rtl="1"/>
                      <a:r>
                        <a:rPr lang="he-IL" sz="1600" b="1" i="0" dirty="0">
                          <a:latin typeface="David" panose="020E0502060401010101" pitchFamily="34" charset="-79"/>
                          <a:cs typeface="David" panose="020E0502060401010101" pitchFamily="34" charset="-79"/>
                        </a:rPr>
                        <a:t>עונה</a:t>
                      </a:r>
                    </a:p>
                  </a:txBody>
                  <a:tcPr/>
                </a:tc>
                <a:tc>
                  <a:txBody>
                    <a:bodyPr/>
                    <a:lstStyle/>
                    <a:p>
                      <a:pPr algn="ctr" rtl="1"/>
                      <a:r>
                        <a:rPr lang="he-IL" sz="1600" b="1" i="0" dirty="0">
                          <a:latin typeface="David" panose="020E0502060401010101" pitchFamily="34" charset="-79"/>
                          <a:cs typeface="David" panose="020E0502060401010101" pitchFamily="34" charset="-79"/>
                        </a:rPr>
                        <a:t>מיקום</a:t>
                      </a:r>
                    </a:p>
                  </a:txBody>
                  <a:tcPr/>
                </a:tc>
                <a:tc>
                  <a:txBody>
                    <a:bodyPr/>
                    <a:lstStyle/>
                    <a:p>
                      <a:pPr algn="ctr" rtl="1"/>
                      <a:r>
                        <a:rPr lang="he-IL" sz="1600" b="1" i="0" dirty="0">
                          <a:latin typeface="David" panose="020E0502060401010101" pitchFamily="34" charset="-79"/>
                          <a:cs typeface="David" panose="020E0502060401010101" pitchFamily="34" charset="-79"/>
                        </a:rPr>
                        <a:t>השינוי</a:t>
                      </a:r>
                    </a:p>
                  </a:txBody>
                  <a:tcPr/>
                </a:tc>
                <a:extLst>
                  <a:ext uri="{0D108BD9-81ED-4DB2-BD59-A6C34878D82A}">
                    <a16:rowId xmlns:a16="http://schemas.microsoft.com/office/drawing/2014/main" val="3710406874"/>
                  </a:ext>
                </a:extLst>
              </a:tr>
              <a:tr h="31555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כלכלי</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קורס כלכלי נוסף?</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למול אשכול כלכלי </a:t>
                      </a:r>
                      <a:r>
                        <a:rPr lang="he-IL" sz="1400" b="0" i="0" u="sng" kern="1200" dirty="0">
                          <a:solidFill>
                            <a:schemeClr val="dk1"/>
                          </a:solidFill>
                          <a:latin typeface="David" panose="020E0502060401010101" pitchFamily="34" charset="-79"/>
                          <a:ea typeface="+mn-ea"/>
                          <a:cs typeface="David" panose="020E0502060401010101" pitchFamily="34" charset="-79"/>
                        </a:rPr>
                        <a:t>מדולדל</a:t>
                      </a:r>
                    </a:p>
                  </a:txBody>
                  <a:tcPr marL="36000" marR="36000" marT="36000" marB="36000" anchor="ctr"/>
                </a:tc>
                <a:extLst>
                  <a:ext uri="{0D108BD9-81ED-4DB2-BD59-A6C34878D82A}">
                    <a16:rowId xmlns:a16="http://schemas.microsoft.com/office/drawing/2014/main" val="907350235"/>
                  </a:ext>
                </a:extLst>
              </a:tr>
              <a:tr h="31555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קורס מתוקשב</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אפשרות לקורס בחירה</a:t>
                      </a:r>
                      <a:r>
                        <a:rPr lang="en-US" sz="1400" b="0" i="0" kern="1200" dirty="0">
                          <a:solidFill>
                            <a:schemeClr val="dk1"/>
                          </a:solidFill>
                          <a:latin typeface="David" panose="020E0502060401010101" pitchFamily="34" charset="-79"/>
                          <a:ea typeface="+mn-ea"/>
                          <a:cs typeface="David" panose="020E0502060401010101" pitchFamily="34" charset="-79"/>
                        </a:rPr>
                        <a:t>/</a:t>
                      </a:r>
                      <a:r>
                        <a:rPr lang="he-IL" sz="1400" b="0" i="0" kern="1200" dirty="0">
                          <a:solidFill>
                            <a:schemeClr val="dk1"/>
                          </a:solidFill>
                          <a:latin typeface="David" panose="020E0502060401010101" pitchFamily="34" charset="-79"/>
                          <a:ea typeface="+mn-ea"/>
                          <a:cs typeface="David" panose="020E0502060401010101" pitchFamily="34" charset="-79"/>
                        </a:rPr>
                        <a:t>העמקה</a:t>
                      </a:r>
                    </a:p>
                  </a:txBody>
                  <a:tcPr marL="36000" marR="36000" marT="36000" marB="36000" anchor="ctr"/>
                </a:tc>
                <a:extLst>
                  <a:ext uri="{0D108BD9-81ED-4DB2-BD59-A6C34878D82A}">
                    <a16:rowId xmlns:a16="http://schemas.microsoft.com/office/drawing/2014/main" val="2656982624"/>
                  </a:ext>
                </a:extLst>
              </a:tr>
              <a:tr h="31555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יסודות</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קורס שיטות מחקר א, ב</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עבור חניכי תואר מחקרי</a:t>
                      </a:r>
                    </a:p>
                  </a:txBody>
                  <a:tcPr marL="36000" marR="36000" marT="36000" marB="36000" anchor="ctr"/>
                </a:tc>
                <a:extLst>
                  <a:ext uri="{0D108BD9-81ED-4DB2-BD59-A6C34878D82A}">
                    <a16:rowId xmlns:a16="http://schemas.microsoft.com/office/drawing/2014/main" val="2850120194"/>
                  </a:ext>
                </a:extLst>
              </a:tr>
              <a:tr h="0">
                <a:tc>
                  <a:txBody>
                    <a:bodyPr/>
                    <a:lstStyle/>
                    <a:p>
                      <a:pPr algn="ct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r>
                        <a:rPr lang="he-IL" sz="1400" b="0" i="0" kern="1200" dirty="0">
                          <a:solidFill>
                            <a:srgbClr val="FF0000"/>
                          </a:solidFill>
                          <a:latin typeface="David" panose="020E0502060401010101" pitchFamily="34" charset="-79"/>
                          <a:ea typeface="+mn-ea"/>
                          <a:cs typeface="David" panose="020E0502060401010101" pitchFamily="34" charset="-79"/>
                        </a:rPr>
                        <a:t>קורס חשיבה אחרת</a:t>
                      </a:r>
                    </a:p>
                  </a:txBody>
                  <a:tcPr marL="36000" marR="36000" marT="36000" marB="36000" anchor="ct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אפשרות למול אונ' חיפה</a:t>
                      </a:r>
                    </a:p>
                  </a:txBody>
                  <a:tcPr marL="36000" marR="36000" marT="36000" marB="36000" anchor="ctr"/>
                </a:tc>
                <a:extLst>
                  <a:ext uri="{0D108BD9-81ED-4DB2-BD59-A6C34878D82A}">
                    <a16:rowId xmlns:a16="http://schemas.microsoft.com/office/drawing/2014/main" val="636240603"/>
                  </a:ext>
                </a:extLst>
              </a:tr>
              <a:tr h="0">
                <a:tc>
                  <a:txBody>
                    <a:bodyPr/>
                    <a:lstStyle/>
                    <a:p>
                      <a:pPr algn="ctr"/>
                      <a:r>
                        <a:rPr lang="he-IL" sz="1400" b="0" i="0" kern="1200" dirty="0">
                          <a:solidFill>
                            <a:schemeClr val="dk1"/>
                          </a:solidFill>
                          <a:latin typeface="David" panose="020E0502060401010101" pitchFamily="34" charset="-79"/>
                          <a:ea typeface="+mn-ea"/>
                          <a:cs typeface="David" panose="020E0502060401010101" pitchFamily="34" charset="-79"/>
                        </a:rPr>
                        <a:t>אינטגרטיבי</a:t>
                      </a: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r>
                        <a:rPr lang="he-IL" sz="1400" b="0" i="0" kern="1200" dirty="0">
                          <a:solidFill>
                            <a:srgbClr val="FF0000"/>
                          </a:solidFill>
                          <a:latin typeface="David" panose="020E0502060401010101" pitchFamily="34" charset="-79"/>
                          <a:ea typeface="+mn-ea"/>
                          <a:cs typeface="David" panose="020E0502060401010101" pitchFamily="34" charset="-79"/>
                        </a:rPr>
                        <a:t>מזרח תיכון</a:t>
                      </a:r>
                      <a:r>
                        <a:rPr lang="en-US" sz="1400" b="0" i="0" kern="1200" dirty="0">
                          <a:solidFill>
                            <a:srgbClr val="FF0000"/>
                          </a:solidFill>
                          <a:latin typeface="David" panose="020E0502060401010101" pitchFamily="34" charset="-79"/>
                          <a:ea typeface="+mn-ea"/>
                          <a:cs typeface="David" panose="020E0502060401010101" pitchFamily="34" charset="-79"/>
                        </a:rPr>
                        <a:t>/</a:t>
                      </a:r>
                      <a:r>
                        <a:rPr lang="he-IL" sz="1400" b="0" i="0" kern="1200" dirty="0" err="1">
                          <a:solidFill>
                            <a:srgbClr val="FF0000"/>
                          </a:solidFill>
                          <a:latin typeface="David" panose="020E0502060401010101" pitchFamily="34" charset="-79"/>
                          <a:ea typeface="+mn-ea"/>
                          <a:cs typeface="David" panose="020E0502060401010101" pitchFamily="34" charset="-79"/>
                        </a:rPr>
                        <a:t>גיאופוליטקה</a:t>
                      </a:r>
                      <a:endParaRPr lang="he-IL" sz="1400" b="0" i="0" kern="1200" dirty="0">
                        <a:solidFill>
                          <a:srgbClr val="FF0000"/>
                        </a:solidFill>
                        <a:latin typeface="David" panose="020E0502060401010101" pitchFamily="34" charset="-79"/>
                        <a:ea typeface="+mn-ea"/>
                        <a:cs typeface="David" panose="020E0502060401010101" pitchFamily="34" charset="-79"/>
                      </a:endParaRP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B w="12700" cap="flat" cmpd="sng" algn="ctr">
                      <a:solidFill>
                        <a:schemeClr val="accent2"/>
                      </a:solidFill>
                      <a:prstDash val="solid"/>
                      <a:round/>
                      <a:headEnd type="none" w="med" len="med"/>
                      <a:tailEnd type="none" w="med" len="med"/>
                    </a:lnB>
                  </a:tcP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עלה כתוכן מרכזי </a:t>
                      </a:r>
                      <a:r>
                        <a:rPr lang="he-IL" sz="1400" b="0" i="0" kern="1200" dirty="0" err="1">
                          <a:solidFill>
                            <a:schemeClr val="dk1"/>
                          </a:solidFill>
                          <a:latin typeface="David" panose="020E0502060401010101" pitchFamily="34" charset="-79"/>
                          <a:ea typeface="+mn-ea"/>
                          <a:cs typeface="David" panose="020E0502060401010101" pitchFamily="34" charset="-79"/>
                        </a:rPr>
                        <a:t>במב"ל</a:t>
                      </a:r>
                      <a:r>
                        <a:rPr lang="he-IL" sz="1400" b="0" i="0" kern="1200" dirty="0">
                          <a:solidFill>
                            <a:schemeClr val="dk1"/>
                          </a:solidFill>
                          <a:latin typeface="David" panose="020E0502060401010101" pitchFamily="34" charset="-79"/>
                          <a:ea typeface="+mn-ea"/>
                          <a:cs typeface="David" panose="020E0502060401010101" pitchFamily="34" charset="-79"/>
                        </a:rPr>
                        <a:t> בעבר</a:t>
                      </a:r>
                    </a:p>
                  </a:txBody>
                  <a:tcPr marL="36000" marR="36000" marT="36000" marB="36000" anchor="ctr">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830761974"/>
                  </a:ext>
                </a:extLst>
              </a:tr>
              <a:tr h="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אוריינות</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algn="ct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11</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קיץ</a:t>
                      </a: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lnT w="12700" cap="flat" cmpd="sng" algn="ctr">
                      <a:solidFill>
                        <a:schemeClr val="accent2"/>
                      </a:solidFill>
                      <a:prstDash val="solid"/>
                      <a:round/>
                      <a:headEnd type="none" w="med" len="med"/>
                      <a:tailEnd type="none" w="med" len="med"/>
                    </a:lnT>
                  </a:tcP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קריאה מהירה, כתיבה, חשיבה</a:t>
                      </a:r>
                    </a:p>
                  </a:txBody>
                  <a:tcPr marL="36000" marR="36000" marT="36000" marB="36000"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3446648983"/>
                  </a:ext>
                </a:extLst>
              </a:tr>
              <a:tr h="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אנגלית לבכירים</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rgbClr val="FF0000"/>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לימוד יחידני</a:t>
                      </a:r>
                    </a:p>
                  </a:txBody>
                  <a:tcPr marL="36000" marR="36000" marT="36000" marB="36000" anchor="ctr"/>
                </a:tc>
                <a:tc>
                  <a:txBody>
                    <a:bodyPr/>
                    <a:lstStyle/>
                    <a:p>
                      <a:pPr marL="0" algn="ct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14</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קיץ, א</a:t>
                      </a: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תוכנית אישית מותאמת</a:t>
                      </a:r>
                    </a:p>
                  </a:txBody>
                  <a:tcPr marL="36000" marR="36000" marT="36000" marB="36000" anchor="ctr"/>
                </a:tc>
                <a:extLst>
                  <a:ext uri="{0D108BD9-81ED-4DB2-BD59-A6C34878D82A}">
                    <a16:rowId xmlns:a16="http://schemas.microsoft.com/office/drawing/2014/main" val="2301143497"/>
                  </a:ext>
                </a:extLst>
              </a:tr>
              <a:tr h="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יום עיון- </a:t>
                      </a:r>
                      <a:r>
                        <a:rPr lang="en-US" sz="1400" b="0" i="0" kern="1200" dirty="0">
                          <a:solidFill>
                            <a:schemeClr val="dk1"/>
                          </a:solidFill>
                          <a:latin typeface="David" panose="020E0502060401010101" pitchFamily="34" charset="-79"/>
                          <a:ea typeface="+mn-ea"/>
                          <a:cs typeface="David" panose="020E0502060401010101" pitchFamily="34" charset="-79"/>
                        </a:rPr>
                        <a:t>INSS</a:t>
                      </a: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rgbClr val="FF0000"/>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4</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השתתפות לבחירת החניך</a:t>
                      </a:r>
                    </a:p>
                  </a:txBody>
                  <a:tcPr marL="36000" marR="36000" marT="36000" marB="36000" anchor="ctr"/>
                </a:tc>
                <a:extLst>
                  <a:ext uri="{0D108BD9-81ED-4DB2-BD59-A6C34878D82A}">
                    <a16:rowId xmlns:a16="http://schemas.microsoft.com/office/drawing/2014/main" val="4262153630"/>
                  </a:ext>
                </a:extLst>
              </a:tr>
              <a:tr h="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יום עיון- ליפקין שחק</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rgbClr val="FF0000"/>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4</a:t>
                      </a:r>
                    </a:p>
                  </a:txBody>
                  <a:tcPr marL="36000" marR="36000" marT="36000" marB="36000" anchor="ctr"/>
                </a:tc>
                <a:tc>
                  <a:txBody>
                    <a:bodyPr/>
                    <a:lstStyle/>
                    <a:p>
                      <a:pPr marL="0" algn="ct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ללא שינוי</a:t>
                      </a:r>
                    </a:p>
                  </a:txBody>
                  <a:tcPr marL="36000" marR="36000" marT="36000" marB="36000" anchor="ctr"/>
                </a:tc>
                <a:extLst>
                  <a:ext uri="{0D108BD9-81ED-4DB2-BD59-A6C34878D82A}">
                    <a16:rowId xmlns:a16="http://schemas.microsoft.com/office/drawing/2014/main" val="3889580502"/>
                  </a:ext>
                </a:extLst>
              </a:tr>
              <a:tr h="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יום עיון- דמוקרטיה</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rgbClr val="FF0000"/>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rowSpan="3">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חלונות בגרף לטובת נושאים על סדר היום. ברירת מחדל : (א) </a:t>
                      </a:r>
                      <a:r>
                        <a:rPr lang="he-IL" sz="1400" b="0" i="0" kern="1200" dirty="0" err="1">
                          <a:solidFill>
                            <a:schemeClr val="dk1"/>
                          </a:solidFill>
                          <a:latin typeface="David" panose="020E0502060401010101" pitchFamily="34" charset="-79"/>
                          <a:ea typeface="+mn-ea"/>
                          <a:cs typeface="David" panose="020E0502060401010101" pitchFamily="34" charset="-79"/>
                        </a:rPr>
                        <a:t>דבל"א</a:t>
                      </a:r>
                      <a:r>
                        <a:rPr lang="en-US" sz="1400" b="0" i="0" kern="1200" dirty="0">
                          <a:solidFill>
                            <a:schemeClr val="dk1"/>
                          </a:solidFill>
                          <a:latin typeface="David" panose="020E0502060401010101" pitchFamily="34" charset="-79"/>
                          <a:ea typeface="+mn-ea"/>
                          <a:cs typeface="David" panose="020E0502060401010101" pitchFamily="34" charset="-79"/>
                        </a:rPr>
                        <a:t>;</a:t>
                      </a:r>
                      <a:r>
                        <a:rPr lang="he-IL" sz="1400" b="0" i="0" kern="1200" dirty="0">
                          <a:solidFill>
                            <a:schemeClr val="dk1"/>
                          </a:solidFill>
                          <a:latin typeface="David" panose="020E0502060401010101" pitchFamily="34" charset="-79"/>
                          <a:ea typeface="+mn-ea"/>
                          <a:cs typeface="David" panose="020E0502060401010101" pitchFamily="34" charset="-79"/>
                        </a:rPr>
                        <a:t> (ב) תקשורת</a:t>
                      </a:r>
                      <a:r>
                        <a:rPr lang="en-US" sz="1400" b="0" i="0" kern="1200" dirty="0">
                          <a:solidFill>
                            <a:schemeClr val="dk1"/>
                          </a:solidFill>
                          <a:latin typeface="David" panose="020E0502060401010101" pitchFamily="34" charset="-79"/>
                          <a:ea typeface="+mn-ea"/>
                          <a:cs typeface="David" panose="020E0502060401010101" pitchFamily="34" charset="-79"/>
                        </a:rPr>
                        <a:t>;</a:t>
                      </a:r>
                      <a:r>
                        <a:rPr lang="he-IL" sz="1400" b="0" i="0" kern="1200" dirty="0">
                          <a:solidFill>
                            <a:schemeClr val="dk1"/>
                          </a:solidFill>
                          <a:latin typeface="David" panose="020E0502060401010101" pitchFamily="34" charset="-79"/>
                          <a:ea typeface="+mn-ea"/>
                          <a:cs typeface="David" panose="020E0502060401010101" pitchFamily="34" charset="-79"/>
                        </a:rPr>
                        <a:t> (ג) דמוקרטיה </a:t>
                      </a:r>
                    </a:p>
                  </a:txBody>
                  <a:tcPr marL="36000" marR="36000" marT="36000" marB="36000" anchor="ctr"/>
                </a:tc>
                <a:extLst>
                  <a:ext uri="{0D108BD9-81ED-4DB2-BD59-A6C34878D82A}">
                    <a16:rowId xmlns:a16="http://schemas.microsoft.com/office/drawing/2014/main" val="2080687390"/>
                  </a:ext>
                </a:extLst>
              </a:tr>
              <a:tr h="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יום עיון- </a:t>
                      </a:r>
                      <a:r>
                        <a:rPr lang="he-IL" sz="1400" b="0" i="0" kern="1200" dirty="0" err="1">
                          <a:solidFill>
                            <a:srgbClr val="FF0000"/>
                          </a:solidFill>
                          <a:latin typeface="David" panose="020E0502060401010101" pitchFamily="34" charset="-79"/>
                          <a:ea typeface="+mn-ea"/>
                          <a:cs typeface="David" panose="020E0502060401010101" pitchFamily="34" charset="-79"/>
                        </a:rPr>
                        <a:t>דבל"א</a:t>
                      </a:r>
                      <a:endParaRPr lang="he-IL" sz="1400" b="0" i="0" kern="1200" dirty="0">
                        <a:solidFill>
                          <a:srgbClr val="FF0000"/>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rgbClr val="FF0000"/>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vMerge="1">
                  <a:txBody>
                    <a:bodyPr/>
                    <a:lstStyle/>
                    <a:p>
                      <a:pPr marL="0" algn="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extLst>
                  <a:ext uri="{0D108BD9-81ED-4DB2-BD59-A6C34878D82A}">
                    <a16:rowId xmlns:a16="http://schemas.microsoft.com/office/drawing/2014/main" val="3582297827"/>
                  </a:ext>
                </a:extLst>
              </a:tr>
              <a:tr h="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יום עיון- תקשורת</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rgbClr val="FF0000"/>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vMerge="1">
                  <a:txBody>
                    <a:bodyPr/>
                    <a:lstStyle/>
                    <a:p>
                      <a:pPr marL="0" algn="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extLst>
                  <a:ext uri="{0D108BD9-81ED-4DB2-BD59-A6C34878D82A}">
                    <a16:rowId xmlns:a16="http://schemas.microsoft.com/office/drawing/2014/main" val="1957554683"/>
                  </a:ext>
                </a:extLst>
              </a:tr>
              <a:tr h="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חו"ל מזרח (רוסיה כיום)</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 (</a:t>
                      </a:r>
                      <a:r>
                        <a:rPr lang="he-IL" sz="1400" b="0" i="0" kern="1200" dirty="0" err="1">
                          <a:solidFill>
                            <a:srgbClr val="FF0000"/>
                          </a:solidFill>
                          <a:latin typeface="David" panose="020E0502060401010101" pitchFamily="34" charset="-79"/>
                          <a:ea typeface="+mn-ea"/>
                          <a:cs typeface="David" panose="020E0502060401010101" pitchFamily="34" charset="-79"/>
                        </a:rPr>
                        <a:t>אקדום</a:t>
                      </a:r>
                      <a:r>
                        <a:rPr lang="he-IL" sz="1400" b="0" i="0" kern="1200" dirty="0">
                          <a:solidFill>
                            <a:srgbClr val="FF0000"/>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חקירה וסיור</a:t>
                      </a:r>
                    </a:p>
                  </a:txBody>
                  <a:tcPr marL="36000" marR="36000" marT="36000" marB="36000" anchor="ctr"/>
                </a:tc>
                <a:tc>
                  <a:txBody>
                    <a:bodyPr/>
                    <a:lstStyle/>
                    <a:p>
                      <a:pPr marL="0" algn="ctr" defTabSz="914400" rtl="1" eaLnBrk="1" latinLnBrk="0" hangingPunct="1"/>
                      <a:endParaRPr lang="he-IL" sz="1400" b="0" i="0" kern="1200" dirty="0">
                        <a:solidFill>
                          <a:srgbClr val="FF0000"/>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פיצול לאתרים (רוסיה, הודו, סין, דרום קוריאה וחקירה קבוצתית</a:t>
                      </a:r>
                    </a:p>
                  </a:txBody>
                  <a:tcPr marL="36000" marR="36000" marT="36000" marB="36000" anchor="ctr"/>
                </a:tc>
                <a:extLst>
                  <a:ext uri="{0D108BD9-81ED-4DB2-BD59-A6C34878D82A}">
                    <a16:rowId xmlns:a16="http://schemas.microsoft.com/office/drawing/2014/main" val="1425876102"/>
                  </a:ext>
                </a:extLst>
              </a:tr>
              <a:tr h="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rgbClr val="FF0000"/>
                          </a:solidFill>
                          <a:latin typeface="David" panose="020E0502060401010101" pitchFamily="34" charset="-79"/>
                          <a:ea typeface="+mn-ea"/>
                          <a:cs typeface="David" panose="020E0502060401010101" pitchFamily="34" charset="-79"/>
                        </a:rPr>
                        <a:t>ימי עיון סיון</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rgbClr val="FF0000"/>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8</a:t>
                      </a: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המשכים יעברו  לסיור חו"ל מזרח</a:t>
                      </a:r>
                    </a:p>
                  </a:txBody>
                  <a:tcPr marL="36000" marR="36000" marT="36000" marB="36000" anchor="ctr"/>
                </a:tc>
                <a:extLst>
                  <a:ext uri="{0D108BD9-81ED-4DB2-BD59-A6C34878D82A}">
                    <a16:rowId xmlns:a16="http://schemas.microsoft.com/office/drawing/2014/main" val="1018794366"/>
                  </a:ext>
                </a:extLst>
              </a:tr>
              <a:tr h="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חו"ל- א"א ונאט"ו, ירדן</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rgbClr val="FF0000"/>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r>
                        <a:rPr lang="he-IL" sz="1400" b="0" i="0" kern="1200" dirty="0">
                          <a:solidFill>
                            <a:srgbClr val="FF0000"/>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ללא שינוי</a:t>
                      </a:r>
                    </a:p>
                  </a:txBody>
                  <a:tcPr marL="36000" marR="36000" marT="36000" marB="36000" anchor="ctr"/>
                </a:tc>
                <a:extLst>
                  <a:ext uri="{0D108BD9-81ED-4DB2-BD59-A6C34878D82A}">
                    <a16:rowId xmlns:a16="http://schemas.microsoft.com/office/drawing/2014/main" val="1311034211"/>
                  </a:ext>
                </a:extLst>
              </a:tr>
              <a:tr h="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a:t>
                      </a: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פגרה בין עונות</a:t>
                      </a: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400" b="0" i="0" kern="1200" dirty="0">
                        <a:solidFill>
                          <a:srgbClr val="FF0000"/>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ct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9 ימים ללא שינוי (תלוי מבנה שבוע)</a:t>
                      </a:r>
                    </a:p>
                  </a:txBody>
                  <a:tcPr marL="36000" marR="36000" marT="36000" marB="36000" anchor="ctr"/>
                </a:tc>
                <a:extLst>
                  <a:ext uri="{0D108BD9-81ED-4DB2-BD59-A6C34878D82A}">
                    <a16:rowId xmlns:a16="http://schemas.microsoft.com/office/drawing/2014/main" val="4286505127"/>
                  </a:ext>
                </a:extLst>
              </a:tr>
            </a:tbl>
          </a:graphicData>
        </a:graphic>
      </p:graphicFrame>
    </p:spTree>
    <p:extLst>
      <p:ext uri="{BB962C8B-B14F-4D97-AF65-F5344CB8AC3E}">
        <p14:creationId xmlns:p14="http://schemas.microsoft.com/office/powerpoint/2010/main" val="27705196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מחזור מ"ה- גיוון שיטות הלימוד</a:t>
            </a:r>
          </a:p>
        </p:txBody>
      </p:sp>
      <p:sp>
        <p:nvSpPr>
          <p:cNvPr id="4" name="מציין מיקום תוכן 2"/>
          <p:cNvSpPr txBox="1">
            <a:spLocks/>
          </p:cNvSpPr>
          <p:nvPr/>
        </p:nvSpPr>
        <p:spPr>
          <a:xfrm>
            <a:off x="1063256" y="1591698"/>
            <a:ext cx="9683402" cy="3947865"/>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התאמת הקורסים למבנה עקרוני: 50</a:t>
            </a:r>
            <a:r>
              <a:rPr lang="en-US" sz="1800" b="1" dirty="0">
                <a:solidFill>
                  <a:schemeClr val="accent1">
                    <a:lumMod val="75000"/>
                  </a:schemeClr>
                </a:solidFill>
                <a:latin typeface="David" panose="020E0502060401010101" pitchFamily="34" charset="-79"/>
                <a:cs typeface="David" panose="020E0502060401010101" pitchFamily="34" charset="-79"/>
              </a:rPr>
              <a:t>/</a:t>
            </a:r>
            <a:r>
              <a:rPr lang="he-IL" sz="1800" b="1" dirty="0">
                <a:solidFill>
                  <a:schemeClr val="accent1">
                    <a:lumMod val="75000"/>
                  </a:schemeClr>
                </a:solidFill>
                <a:latin typeface="David" panose="020E0502060401010101" pitchFamily="34" charset="-79"/>
                <a:cs typeface="David" panose="020E0502060401010101" pitchFamily="34" charset="-79"/>
              </a:rPr>
              <a:t>20</a:t>
            </a:r>
            <a:r>
              <a:rPr lang="en-US" sz="1800" b="1" dirty="0">
                <a:solidFill>
                  <a:schemeClr val="accent1">
                    <a:lumMod val="75000"/>
                  </a:schemeClr>
                </a:solidFill>
                <a:latin typeface="David" panose="020E0502060401010101" pitchFamily="34" charset="-79"/>
                <a:cs typeface="David" panose="020E0502060401010101" pitchFamily="34" charset="-79"/>
              </a:rPr>
              <a:t>/</a:t>
            </a:r>
            <a:r>
              <a:rPr lang="he-IL" sz="1800" b="1" dirty="0">
                <a:solidFill>
                  <a:schemeClr val="accent1">
                    <a:lumMod val="75000"/>
                  </a:schemeClr>
                </a:solidFill>
                <a:latin typeface="David" panose="020E0502060401010101" pitchFamily="34" charset="-79"/>
                <a:cs typeface="David" panose="020E0502060401010101" pitchFamily="34" charset="-79"/>
              </a:rPr>
              <a:t>30 </a:t>
            </a:r>
            <a:r>
              <a:rPr lang="he-IL" sz="1800" dirty="0">
                <a:solidFill>
                  <a:schemeClr val="accent1">
                    <a:lumMod val="75000"/>
                  </a:schemeClr>
                </a:solidFill>
                <a:latin typeface="David" panose="020E0502060401010101" pitchFamily="34" charset="-79"/>
                <a:cs typeface="David" panose="020E0502060401010101" pitchFamily="34" charset="-79"/>
              </a:rPr>
              <a:t>(ראה הרחבה)</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מבנה שבוע הלימוד- </a:t>
            </a:r>
            <a:r>
              <a:rPr lang="he-IL" sz="1800" dirty="0">
                <a:solidFill>
                  <a:schemeClr val="accent1">
                    <a:lumMod val="75000"/>
                  </a:schemeClr>
                </a:solidFill>
                <a:latin typeface="David" panose="020E0502060401010101" pitchFamily="34" charset="-79"/>
                <a:cs typeface="David" panose="020E0502060401010101" pitchFamily="34" charset="-79"/>
              </a:rPr>
              <a:t>הכוונה ללומד בכיר ועצמאי (דורש הכנת הסגל והחניכים בנושא)</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הוספת קורס מתוקשב ללמידה עצמית </a:t>
            </a:r>
            <a:r>
              <a:rPr lang="he-IL" sz="1800" dirty="0">
                <a:solidFill>
                  <a:schemeClr val="accent1">
                    <a:lumMod val="75000"/>
                  </a:schemeClr>
                </a:solidFill>
                <a:latin typeface="David" panose="020E0502060401010101" pitchFamily="34" charset="-79"/>
                <a:cs typeface="David" panose="020E0502060401010101" pitchFamily="34" charset="-79"/>
              </a:rPr>
              <a:t>(ראה הרחבה)</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הוספת קורסים מרוכזים </a:t>
            </a:r>
            <a:r>
              <a:rPr lang="he-IL" sz="1800" dirty="0">
                <a:solidFill>
                  <a:schemeClr val="accent1">
                    <a:lumMod val="75000"/>
                  </a:schemeClr>
                </a:solidFill>
                <a:latin typeface="David" panose="020E0502060401010101" pitchFamily="34" charset="-79"/>
                <a:cs typeface="David" panose="020E0502060401010101" pitchFamily="34" charset="-79"/>
              </a:rPr>
              <a:t>('סמינר' 3 ימים רצופים)- מדיניות חוץ</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ימי עיון- ע"פ צורכי השעה</a:t>
            </a:r>
            <a:r>
              <a:rPr lang="he-IL" sz="1800" dirty="0">
                <a:solidFill>
                  <a:schemeClr val="accent1">
                    <a:lumMod val="75000"/>
                  </a:schemeClr>
                </a:solidFill>
                <a:latin typeface="David" panose="020E0502060401010101" pitchFamily="34" charset="-79"/>
                <a:cs typeface="David" panose="020E0502060401010101" pitchFamily="34" charset="-79"/>
              </a:rPr>
              <a:t> (הקצאת 2 חלונות בגרף וקביעת ברירת מחדל)</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נסיעה לחו"ל (רוסיה)- </a:t>
            </a:r>
            <a:r>
              <a:rPr lang="he-IL" sz="1800" dirty="0">
                <a:solidFill>
                  <a:schemeClr val="accent1">
                    <a:lumMod val="75000"/>
                  </a:schemeClr>
                </a:solidFill>
                <a:latin typeface="David" panose="020E0502060401010101" pitchFamily="34" charset="-79"/>
                <a:cs typeface="David" panose="020E0502060401010101" pitchFamily="34" charset="-79"/>
              </a:rPr>
              <a:t>פיצול לטובת חקירה קבוצתית (רוסיה</a:t>
            </a:r>
            <a:r>
              <a:rPr lang="en-US" sz="1800" dirty="0">
                <a:solidFill>
                  <a:schemeClr val="accent1">
                    <a:lumMod val="75000"/>
                  </a:schemeClr>
                </a:solidFill>
                <a:latin typeface="David" panose="020E0502060401010101" pitchFamily="34" charset="-79"/>
                <a:cs typeface="David" panose="020E0502060401010101" pitchFamily="34" charset="-79"/>
              </a:rPr>
              <a:t>/</a:t>
            </a:r>
            <a:r>
              <a:rPr lang="he-IL" sz="1800" dirty="0">
                <a:solidFill>
                  <a:schemeClr val="accent1">
                    <a:lumMod val="75000"/>
                  </a:schemeClr>
                </a:solidFill>
                <a:latin typeface="David" panose="020E0502060401010101" pitchFamily="34" charset="-79"/>
                <a:cs typeface="David" panose="020E0502060401010101" pitchFamily="34" charset="-79"/>
              </a:rPr>
              <a:t>סין</a:t>
            </a:r>
            <a:r>
              <a:rPr lang="en-US" sz="1800" dirty="0">
                <a:solidFill>
                  <a:schemeClr val="accent1">
                    <a:lumMod val="75000"/>
                  </a:schemeClr>
                </a:solidFill>
                <a:latin typeface="David" panose="020E0502060401010101" pitchFamily="34" charset="-79"/>
                <a:cs typeface="David" panose="020E0502060401010101" pitchFamily="34" charset="-79"/>
              </a:rPr>
              <a:t>/</a:t>
            </a:r>
            <a:r>
              <a:rPr lang="he-IL" sz="1800" dirty="0">
                <a:solidFill>
                  <a:schemeClr val="accent1">
                    <a:lumMod val="75000"/>
                  </a:schemeClr>
                </a:solidFill>
                <a:latin typeface="David" panose="020E0502060401010101" pitchFamily="34" charset="-79"/>
                <a:cs typeface="David" panose="020E0502060401010101" pitchFamily="34" charset="-79"/>
              </a:rPr>
              <a:t>הודו</a:t>
            </a:r>
            <a:r>
              <a:rPr lang="en-US" sz="1800" dirty="0">
                <a:solidFill>
                  <a:schemeClr val="accent1">
                    <a:lumMod val="75000"/>
                  </a:schemeClr>
                </a:solidFill>
                <a:latin typeface="David" panose="020E0502060401010101" pitchFamily="34" charset="-79"/>
                <a:cs typeface="David" panose="020E0502060401010101" pitchFamily="34" charset="-79"/>
              </a:rPr>
              <a:t>/</a:t>
            </a:r>
            <a:r>
              <a:rPr lang="he-IL" sz="1800" dirty="0">
                <a:solidFill>
                  <a:schemeClr val="accent1">
                    <a:lumMod val="75000"/>
                  </a:schemeClr>
                </a:solidFill>
                <a:latin typeface="David" panose="020E0502060401010101" pitchFamily="34" charset="-79"/>
                <a:cs typeface="David" panose="020E0502060401010101" pitchFamily="34" charset="-79"/>
              </a:rPr>
              <a:t>דרום קוריאה)</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הכשרת הסגל </a:t>
            </a:r>
            <a:r>
              <a:rPr lang="he-IL" sz="1800" b="1" dirty="0">
                <a:solidFill>
                  <a:schemeClr val="accent1">
                    <a:lumMod val="75000"/>
                  </a:schemeClr>
                </a:solidFill>
                <a:latin typeface="David" panose="020E0502060401010101" pitchFamily="34" charset="-79"/>
                <a:cs typeface="David" panose="020E0502060401010101" pitchFamily="34" charset="-79"/>
              </a:rPr>
              <a:t>להובלת קבוצת חקר </a:t>
            </a:r>
            <a:r>
              <a:rPr lang="he-IL" sz="1800" dirty="0">
                <a:solidFill>
                  <a:schemeClr val="accent1">
                    <a:lumMod val="75000"/>
                  </a:schemeClr>
                </a:solidFill>
                <a:latin typeface="David" panose="020E0502060401010101" pitchFamily="34" charset="-79"/>
                <a:cs typeface="David" panose="020E0502060401010101" pitchFamily="34" charset="-79"/>
              </a:rPr>
              <a:t>הד-הוק </a:t>
            </a:r>
            <a:r>
              <a:rPr lang="he-IL" sz="1800" b="1" dirty="0">
                <a:solidFill>
                  <a:schemeClr val="accent1">
                    <a:lumMod val="75000"/>
                  </a:schemeClr>
                </a:solidFill>
                <a:latin typeface="David" panose="020E0502060401010101" pitchFamily="34" charset="-79"/>
                <a:cs typeface="David" panose="020E0502060401010101" pitchFamily="34" charset="-79"/>
              </a:rPr>
              <a:t>ולא רק צוות </a:t>
            </a:r>
            <a:r>
              <a:rPr lang="he-IL" sz="1800" dirty="0">
                <a:solidFill>
                  <a:schemeClr val="accent1">
                    <a:lumMod val="75000"/>
                  </a:schemeClr>
                </a:solidFill>
                <a:latin typeface="David" panose="020E0502060401010101" pitchFamily="34" charset="-79"/>
                <a:cs typeface="David" panose="020E0502060401010101" pitchFamily="34" charset="-79"/>
              </a:rPr>
              <a:t>אורגני-קבוע (נתמך במבנה הסגל </a:t>
            </a:r>
            <a:r>
              <a:rPr lang="he-IL" sz="1800" dirty="0" err="1">
                <a:solidFill>
                  <a:schemeClr val="accent1">
                    <a:lumMod val="75000"/>
                  </a:schemeClr>
                </a:solidFill>
                <a:latin typeface="David" panose="020E0502060401010101" pitchFamily="34" charset="-79"/>
                <a:cs typeface="David" panose="020E0502060401010101" pitchFamily="34" charset="-79"/>
              </a:rPr>
              <a:t>במ"ה</a:t>
            </a:r>
            <a:r>
              <a:rPr lang="he-IL" sz="1800" dirty="0">
                <a:solidFill>
                  <a:schemeClr val="accent1">
                    <a:lumMod val="75000"/>
                  </a:schemeClr>
                </a:solidFill>
                <a:latin typeface="David" panose="020E0502060401010101" pitchFamily="34" charset="-79"/>
                <a:cs typeface="David" panose="020E0502060401010101" pitchFamily="34" charset="-79"/>
              </a:rPr>
              <a:t>)</a:t>
            </a:r>
            <a:endParaRPr lang="he-IL" sz="1800" dirty="0">
              <a:solidFill>
                <a:schemeClr val="bg1">
                  <a:lumMod val="75000"/>
                </a:schemeClr>
              </a:solidFill>
              <a:latin typeface="David" panose="020E0502060401010101" pitchFamily="34" charset="-79"/>
              <a:cs typeface="David" panose="020E0502060401010101" pitchFamily="34" charset="-79"/>
            </a:endParaRPr>
          </a:p>
        </p:txBody>
      </p:sp>
      <p:sp>
        <p:nvSpPr>
          <p:cNvPr id="3" name="מלבן: פינות מעוגלות 2"/>
          <p:cNvSpPr/>
          <p:nvPr/>
        </p:nvSpPr>
        <p:spPr>
          <a:xfrm>
            <a:off x="5340513" y="5619371"/>
            <a:ext cx="1584000" cy="865467"/>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he-IL" sz="2000" dirty="0">
                <a:latin typeface="David" panose="020E0502060401010101" pitchFamily="34" charset="-79"/>
                <a:cs typeface="David" panose="020E0502060401010101" pitchFamily="34" charset="-79"/>
              </a:rPr>
              <a:t>מ"ג </a:t>
            </a:r>
            <a:br>
              <a:rPr lang="en-US" sz="2000" b="1" dirty="0">
                <a:latin typeface="David" panose="020E0502060401010101" pitchFamily="34" charset="-79"/>
                <a:cs typeface="David" panose="020E0502060401010101" pitchFamily="34" charset="-79"/>
              </a:rPr>
            </a:br>
            <a:r>
              <a:rPr lang="he-IL" sz="2000" b="1" dirty="0">
                <a:latin typeface="David" panose="020E0502060401010101" pitchFamily="34" charset="-79"/>
                <a:cs typeface="David" panose="020E0502060401010101" pitchFamily="34" charset="-79"/>
              </a:rPr>
              <a:t>מליאה לומדת</a:t>
            </a:r>
          </a:p>
        </p:txBody>
      </p:sp>
      <p:sp>
        <p:nvSpPr>
          <p:cNvPr id="5" name="מלבן: פינות מעוגלות 4"/>
          <p:cNvSpPr/>
          <p:nvPr/>
        </p:nvSpPr>
        <p:spPr>
          <a:xfrm>
            <a:off x="3044218" y="5619371"/>
            <a:ext cx="1584000" cy="865467"/>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he-IL" sz="2000" dirty="0">
                <a:latin typeface="David" panose="020E0502060401010101" pitchFamily="34" charset="-79"/>
                <a:cs typeface="David" panose="020E0502060401010101" pitchFamily="34" charset="-79"/>
              </a:rPr>
              <a:t>מ"ד </a:t>
            </a:r>
            <a:br>
              <a:rPr lang="en-US" sz="2000" b="1" dirty="0">
                <a:latin typeface="David" panose="020E0502060401010101" pitchFamily="34" charset="-79"/>
                <a:cs typeface="David" panose="020E0502060401010101" pitchFamily="34" charset="-79"/>
              </a:rPr>
            </a:br>
            <a:r>
              <a:rPr lang="he-IL" sz="2000" b="1" dirty="0">
                <a:latin typeface="David" panose="020E0502060401010101" pitchFamily="34" charset="-79"/>
                <a:cs typeface="David" panose="020E0502060401010101" pitchFamily="34" charset="-79"/>
              </a:rPr>
              <a:t>צוות לומד</a:t>
            </a:r>
          </a:p>
        </p:txBody>
      </p:sp>
      <p:sp>
        <p:nvSpPr>
          <p:cNvPr id="6" name="מלבן: פינות מעוגלות 5"/>
          <p:cNvSpPr/>
          <p:nvPr/>
        </p:nvSpPr>
        <p:spPr>
          <a:xfrm>
            <a:off x="747923" y="5619371"/>
            <a:ext cx="1584000" cy="865467"/>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he-IL" sz="2000" dirty="0">
                <a:latin typeface="David" panose="020E0502060401010101" pitchFamily="34" charset="-79"/>
                <a:cs typeface="David" panose="020E0502060401010101" pitchFamily="34" charset="-79"/>
              </a:rPr>
              <a:t>מ"ה </a:t>
            </a:r>
            <a:br>
              <a:rPr lang="en-US" sz="2000" b="1" dirty="0">
                <a:latin typeface="David" panose="020E0502060401010101" pitchFamily="34" charset="-79"/>
                <a:cs typeface="David" panose="020E0502060401010101" pitchFamily="34" charset="-79"/>
              </a:rPr>
            </a:br>
            <a:r>
              <a:rPr lang="he-IL" sz="2000" b="1" dirty="0">
                <a:latin typeface="David" panose="020E0502060401010101" pitchFamily="34" charset="-79"/>
                <a:cs typeface="David" panose="020E0502060401010101" pitchFamily="34" charset="-79"/>
              </a:rPr>
              <a:t>בכיר לומד</a:t>
            </a:r>
          </a:p>
        </p:txBody>
      </p:sp>
      <p:sp>
        <p:nvSpPr>
          <p:cNvPr id="7" name="חץ: שמאלה 6"/>
          <p:cNvSpPr/>
          <p:nvPr/>
        </p:nvSpPr>
        <p:spPr>
          <a:xfrm>
            <a:off x="4745087" y="5913882"/>
            <a:ext cx="432000" cy="288000"/>
          </a:xfrm>
          <a:prstGeom prst="leftArrow">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חץ: שמאלה 7"/>
          <p:cNvSpPr/>
          <p:nvPr/>
        </p:nvSpPr>
        <p:spPr>
          <a:xfrm>
            <a:off x="2442846" y="5913882"/>
            <a:ext cx="432000" cy="288000"/>
          </a:xfrm>
          <a:prstGeom prst="leftArrow">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215962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4713" y="1418749"/>
            <a:ext cx="10515600" cy="4047988"/>
          </a:xfrm>
        </p:spPr>
        <p:txBody>
          <a:bodyPr>
            <a:noAutofit/>
          </a:bodyPr>
          <a:lstStyle/>
          <a:p>
            <a:pPr algn="ctr">
              <a:lnSpc>
                <a:spcPct val="200000"/>
              </a:lnSpc>
            </a:pP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רציונל ההכשרה</a:t>
            </a:r>
            <a:b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ומתחים מובנים בתוכנית הלימוד</a:t>
            </a:r>
          </a:p>
        </p:txBody>
      </p:sp>
    </p:spTree>
    <p:extLst>
      <p:ext uri="{BB962C8B-B14F-4D97-AF65-F5344CB8AC3E}">
        <p14:creationId xmlns:p14="http://schemas.microsoft.com/office/powerpoint/2010/main" val="36201411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מחזור מ"ה- מבנה קורס </a:t>
            </a:r>
            <a:r>
              <a:rPr lang="he-IL"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(50</a:t>
            </a:r>
            <a:r>
              <a:rPr lang="en-US"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r>
              <a:rPr lang="he-IL"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20</a:t>
            </a:r>
            <a:r>
              <a:rPr lang="en-US"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r>
              <a:rPr lang="he-IL"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30)</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מלבן: פינות מעוגלות 2"/>
          <p:cNvSpPr/>
          <p:nvPr/>
        </p:nvSpPr>
        <p:spPr>
          <a:xfrm>
            <a:off x="297424" y="2389237"/>
            <a:ext cx="2288459" cy="3960000"/>
          </a:xfrm>
          <a:prstGeom prst="roundRect">
            <a:avLst/>
          </a:prstGeom>
          <a:solidFill>
            <a:schemeClr val="accent1">
              <a:lumMod val="20000"/>
              <a:lumOff val="80000"/>
            </a:schemeClr>
          </a:solidFill>
          <a:ln w="38100"/>
        </p:spPr>
        <p:style>
          <a:lnRef idx="2">
            <a:schemeClr val="accent1"/>
          </a:lnRef>
          <a:fillRef idx="1">
            <a:schemeClr val="lt1"/>
          </a:fillRef>
          <a:effectRef idx="0">
            <a:schemeClr val="accent1"/>
          </a:effectRef>
          <a:fontRef idx="minor">
            <a:schemeClr val="dk1"/>
          </a:fontRef>
        </p:style>
        <p:txBody>
          <a:bodyPr rtlCol="1" anchor="ctr"/>
          <a:lstStyle/>
          <a:p>
            <a:pPr algn="ctr"/>
            <a:endParaRPr lang="he-IL" dirty="0"/>
          </a:p>
        </p:txBody>
      </p:sp>
      <p:cxnSp>
        <p:nvCxnSpPr>
          <p:cNvPr id="6" name="מחבר ישר 5"/>
          <p:cNvCxnSpPr/>
          <p:nvPr/>
        </p:nvCxnSpPr>
        <p:spPr>
          <a:xfrm>
            <a:off x="297424" y="3632659"/>
            <a:ext cx="228845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12954" y="2821854"/>
            <a:ext cx="2045110" cy="400110"/>
          </a:xfrm>
          <a:prstGeom prst="rect">
            <a:avLst/>
          </a:prstGeom>
          <a:noFill/>
        </p:spPr>
        <p:txBody>
          <a:bodyPr wrap="square" rtlCol="1">
            <a:spAutoFit/>
          </a:bodyPr>
          <a:lstStyle/>
          <a:p>
            <a:pPr algn="ctr"/>
            <a:r>
              <a:rPr lang="he-IL" sz="2000" b="1" dirty="0">
                <a:latin typeface="David" panose="020E0502060401010101" pitchFamily="34" charset="-79"/>
                <a:cs typeface="David" panose="020E0502060401010101" pitchFamily="34" charset="-79"/>
              </a:rPr>
              <a:t>% 30 קריאה </a:t>
            </a:r>
          </a:p>
        </p:txBody>
      </p:sp>
      <p:cxnSp>
        <p:nvCxnSpPr>
          <p:cNvPr id="8" name="מחבר ישר 7"/>
          <p:cNvCxnSpPr/>
          <p:nvPr/>
        </p:nvCxnSpPr>
        <p:spPr>
          <a:xfrm>
            <a:off x="297424" y="4365163"/>
            <a:ext cx="228845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2954" y="3821925"/>
            <a:ext cx="2045110" cy="400110"/>
          </a:xfrm>
          <a:prstGeom prst="rect">
            <a:avLst/>
          </a:prstGeom>
          <a:noFill/>
        </p:spPr>
        <p:txBody>
          <a:bodyPr wrap="square" rtlCol="1">
            <a:spAutoFit/>
          </a:bodyPr>
          <a:lstStyle/>
          <a:p>
            <a:pPr algn="ctr"/>
            <a:r>
              <a:rPr lang="he-IL" sz="2000" b="1" dirty="0">
                <a:latin typeface="David" panose="020E0502060401010101" pitchFamily="34" charset="-79"/>
                <a:cs typeface="David" panose="020E0502060401010101" pitchFamily="34" charset="-79"/>
              </a:rPr>
              <a:t>% 20 פרונטאלי </a:t>
            </a:r>
          </a:p>
        </p:txBody>
      </p:sp>
      <p:sp>
        <p:nvSpPr>
          <p:cNvPr id="10" name="TextBox 9"/>
          <p:cNvSpPr txBox="1"/>
          <p:nvPr/>
        </p:nvSpPr>
        <p:spPr>
          <a:xfrm>
            <a:off x="412954" y="5099588"/>
            <a:ext cx="2045110" cy="400110"/>
          </a:xfrm>
          <a:prstGeom prst="rect">
            <a:avLst/>
          </a:prstGeom>
          <a:noFill/>
        </p:spPr>
        <p:txBody>
          <a:bodyPr wrap="square" rtlCol="1">
            <a:spAutoFit/>
          </a:bodyPr>
          <a:lstStyle/>
          <a:p>
            <a:pPr algn="ctr"/>
            <a:r>
              <a:rPr lang="he-IL" sz="2000" b="1" dirty="0">
                <a:latin typeface="David" panose="020E0502060401010101" pitchFamily="34" charset="-79"/>
                <a:cs typeface="David" panose="020E0502060401010101" pitchFamily="34" charset="-79"/>
              </a:rPr>
              <a:t>% 50 תרגול </a:t>
            </a:r>
          </a:p>
        </p:txBody>
      </p:sp>
      <p:sp>
        <p:nvSpPr>
          <p:cNvPr id="4" name="מציין מיקום תוכן 2"/>
          <p:cNvSpPr txBox="1">
            <a:spLocks/>
          </p:cNvSpPr>
          <p:nvPr/>
        </p:nvSpPr>
        <p:spPr>
          <a:xfrm>
            <a:off x="2792360" y="1591697"/>
            <a:ext cx="8219769" cy="5153231"/>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None/>
            </a:pPr>
            <a:r>
              <a:rPr lang="he-IL" sz="1800" b="1" dirty="0">
                <a:solidFill>
                  <a:schemeClr val="accent1">
                    <a:lumMod val="75000"/>
                  </a:schemeClr>
                </a:solidFill>
                <a:latin typeface="David" panose="020E0502060401010101" pitchFamily="34" charset="-79"/>
                <a:cs typeface="David" panose="020E0502060401010101" pitchFamily="34" charset="-79"/>
              </a:rPr>
              <a:t>עידוד הקריאה-</a:t>
            </a:r>
          </a:p>
          <a:p>
            <a:pPr>
              <a:lnSpc>
                <a:spcPct val="10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סלקציה משמעותית בתכני הקריאה לקורס וקביעת יעד של עד מאמר לשיעור</a:t>
            </a:r>
          </a:p>
          <a:p>
            <a:pPr>
              <a:lnSpc>
                <a:spcPct val="10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מטלות קריאה לשיעור, בחני ידע, שאלות הבנה במהלך השיעור </a:t>
            </a:r>
          </a:p>
          <a:p>
            <a:pPr>
              <a:lnSpc>
                <a:spcPct val="10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חלוקה  הקריאה למנות ידע בין החניכים ועידוד תהליכי הפריה הדדית (עיבוד צוותי, סיכומים)</a:t>
            </a:r>
          </a:p>
          <a:p>
            <a:pPr>
              <a:lnSpc>
                <a:spcPct val="10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הבניית חלונות זמן </a:t>
            </a:r>
            <a:r>
              <a:rPr lang="he-IL" sz="1600" dirty="0" err="1">
                <a:solidFill>
                  <a:schemeClr val="accent1">
                    <a:lumMod val="75000"/>
                  </a:schemeClr>
                </a:solidFill>
                <a:latin typeface="David" panose="020E0502060401010101" pitchFamily="34" charset="-79"/>
                <a:cs typeface="David" panose="020E0502060401010101" pitchFamily="34" charset="-79"/>
              </a:rPr>
              <a:t>בלו"ז</a:t>
            </a:r>
            <a:r>
              <a:rPr lang="he-IL" sz="1600" dirty="0">
                <a:solidFill>
                  <a:schemeClr val="accent1">
                    <a:lumMod val="75000"/>
                  </a:schemeClr>
                </a:solidFill>
                <a:latin typeface="David" panose="020E0502060401010101" pitchFamily="34" charset="-79"/>
                <a:cs typeface="David" panose="020E0502060401010101" pitchFamily="34" charset="-79"/>
              </a:rPr>
              <a:t> לטובת קריאה (על חשבון משכי קורס בתאום המרצה)</a:t>
            </a:r>
          </a:p>
          <a:p>
            <a:pPr>
              <a:lnSpc>
                <a:spcPct val="10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סנכרון רוחבי של הקריאה בין הקורסים </a:t>
            </a:r>
          </a:p>
          <a:p>
            <a:pPr>
              <a:lnSpc>
                <a:spcPct val="10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המלצה- </a:t>
            </a:r>
            <a:r>
              <a:rPr lang="he-IL" sz="1600" dirty="0">
                <a:solidFill>
                  <a:schemeClr val="accent1">
                    <a:lumMod val="75000"/>
                  </a:schemeClr>
                </a:solidFill>
                <a:latin typeface="David" panose="020E0502060401010101" pitchFamily="34" charset="-79"/>
                <a:cs typeface="David" panose="020E0502060401010101" pitchFamily="34" charset="-79"/>
              </a:rPr>
              <a:t>שיעור ותרגול לחניכים בעקרונות קריאה מהירה</a:t>
            </a:r>
            <a:endParaRPr lang="he-IL" sz="1600" dirty="0">
              <a:solidFill>
                <a:schemeClr val="bg1">
                  <a:lumMod val="75000"/>
                </a:schemeClr>
              </a:solidFill>
              <a:latin typeface="David" panose="020E0502060401010101" pitchFamily="34" charset="-79"/>
              <a:cs typeface="David" panose="020E0502060401010101" pitchFamily="34" charset="-79"/>
            </a:endParaRPr>
          </a:p>
          <a:p>
            <a:pPr marL="0" lvl="1" indent="0">
              <a:lnSpc>
                <a:spcPct val="150000"/>
              </a:lnSpc>
              <a:spcBef>
                <a:spcPts val="1000"/>
              </a:spcBef>
              <a:buClr>
                <a:schemeClr val="accent1"/>
              </a:buClr>
              <a:buNone/>
            </a:pPr>
            <a:r>
              <a:rPr lang="he-IL" sz="1800" b="1" dirty="0">
                <a:solidFill>
                  <a:schemeClr val="accent1">
                    <a:lumMod val="75000"/>
                  </a:schemeClr>
                </a:solidFill>
                <a:latin typeface="David" panose="020E0502060401010101" pitchFamily="34" charset="-79"/>
                <a:cs typeface="David" panose="020E0502060401010101" pitchFamily="34" charset="-79"/>
              </a:rPr>
              <a:t>שילוב תרגול והתנסות-</a:t>
            </a:r>
          </a:p>
          <a:p>
            <a:pPr>
              <a:lnSpc>
                <a:spcPct val="10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שילוב חקירה עצמית, סימולציות, סיורים, עיבודים צוותיים, ימי עיון ועוד </a:t>
            </a:r>
            <a:r>
              <a:rPr lang="he-IL" sz="1600" u="sng" dirty="0">
                <a:solidFill>
                  <a:schemeClr val="accent1">
                    <a:lumMod val="75000"/>
                  </a:schemeClr>
                </a:solidFill>
                <a:latin typeface="David" panose="020E0502060401010101" pitchFamily="34" charset="-79"/>
                <a:cs typeface="David" panose="020E0502060401010101" pitchFamily="34" charset="-79"/>
              </a:rPr>
              <a:t>כחלק מובנה </a:t>
            </a:r>
            <a:r>
              <a:rPr lang="he-IL" sz="1600" dirty="0">
                <a:solidFill>
                  <a:schemeClr val="accent1">
                    <a:lumMod val="75000"/>
                  </a:schemeClr>
                </a:solidFill>
                <a:latin typeface="David" panose="020E0502060401010101" pitchFamily="34" charset="-79"/>
                <a:cs typeface="David" panose="020E0502060401010101" pitchFamily="34" charset="-79"/>
              </a:rPr>
              <a:t>מהקורס כחלק מתפיסת למידת בכירים, הטמעת החומר ומיצוי הניסיון של החניכים</a:t>
            </a:r>
          </a:p>
          <a:p>
            <a:pPr>
              <a:lnSpc>
                <a:spcPct val="10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גורמי תרגול- </a:t>
            </a:r>
            <a:r>
              <a:rPr lang="he-IL" sz="1600" dirty="0">
                <a:solidFill>
                  <a:schemeClr val="accent1">
                    <a:lumMod val="75000"/>
                  </a:schemeClr>
                </a:solidFill>
                <a:latin typeface="David" panose="020E0502060401010101" pitchFamily="34" charset="-79"/>
                <a:cs typeface="David" panose="020E0502060401010101" pitchFamily="34" charset="-79"/>
              </a:rPr>
              <a:t>מתרגלים רלוונטיים מטעם אונ' חיפה או הכשרת סגל המב"ל לעניין</a:t>
            </a:r>
          </a:p>
          <a:p>
            <a:pPr>
              <a:lnSpc>
                <a:spcPct val="10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הבניית הקורס- </a:t>
            </a:r>
            <a:r>
              <a:rPr lang="he-IL" sz="1600" dirty="0">
                <a:solidFill>
                  <a:schemeClr val="accent1">
                    <a:lumMod val="75000"/>
                  </a:schemeClr>
                </a:solidFill>
                <a:latin typeface="David" panose="020E0502060401010101" pitchFamily="34" charset="-79"/>
                <a:cs typeface="David" panose="020E0502060401010101" pitchFamily="34" charset="-79"/>
              </a:rPr>
              <a:t>המרצה עם המדריך </a:t>
            </a:r>
            <a:r>
              <a:rPr lang="he-IL" sz="1600" dirty="0" err="1">
                <a:solidFill>
                  <a:schemeClr val="accent1">
                    <a:lumMod val="75000"/>
                  </a:schemeClr>
                </a:solidFill>
                <a:latin typeface="David" panose="020E0502060401010101" pitchFamily="34" charset="-79"/>
                <a:cs typeface="David" panose="020E0502060401010101" pitchFamily="34" charset="-79"/>
              </a:rPr>
              <a:t>ממב"ל</a:t>
            </a:r>
            <a:r>
              <a:rPr lang="he-IL" sz="1600" dirty="0">
                <a:solidFill>
                  <a:schemeClr val="accent1">
                    <a:lumMod val="75000"/>
                  </a:schemeClr>
                </a:solidFill>
                <a:latin typeface="David" panose="020E0502060401010101" pitchFamily="34" charset="-79"/>
                <a:cs typeface="David" panose="020E0502060401010101" pitchFamily="34" charset="-79"/>
              </a:rPr>
              <a:t> ובליווי מרכז הוראה של אונ' חיפה </a:t>
            </a:r>
            <a:r>
              <a:rPr lang="he-IL" sz="1600" dirty="0" err="1">
                <a:solidFill>
                  <a:schemeClr val="accent1">
                    <a:lumMod val="75000"/>
                  </a:schemeClr>
                </a:solidFill>
                <a:latin typeface="David" panose="020E0502060401010101" pitchFamily="34" charset="-79"/>
                <a:cs typeface="David" panose="020E0502060401010101" pitchFamily="34" charset="-79"/>
              </a:rPr>
              <a:t>ומלו"פ</a:t>
            </a:r>
            <a:endParaRPr lang="he-IL" sz="16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0947652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מחזור מ"ה- היצע קורסים מתוקשבים</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טבלה 3"/>
          <p:cNvGraphicFramePr>
            <a:graphicFrameLocks noGrp="1"/>
          </p:cNvGraphicFramePr>
          <p:nvPr>
            <p:extLst>
              <p:ext uri="{D42A27DB-BD31-4B8C-83A1-F6EECF244321}">
                <p14:modId xmlns:p14="http://schemas.microsoft.com/office/powerpoint/2010/main" val="3884193372"/>
              </p:ext>
            </p:extLst>
          </p:nvPr>
        </p:nvGraphicFramePr>
        <p:xfrm>
          <a:off x="3234815" y="1669204"/>
          <a:ext cx="8613056" cy="4571998"/>
        </p:xfrm>
        <a:graphic>
          <a:graphicData uri="http://schemas.openxmlformats.org/drawingml/2006/table">
            <a:tbl>
              <a:tblPr rtl="1" firstRow="1" bandRow="1">
                <a:tableStyleId>{5C22544A-7EE6-4342-B048-85BDC9FD1C3A}</a:tableStyleId>
              </a:tblPr>
              <a:tblGrid>
                <a:gridCol w="3116824">
                  <a:extLst>
                    <a:ext uri="{9D8B030D-6E8A-4147-A177-3AD203B41FA5}">
                      <a16:colId xmlns:a16="http://schemas.microsoft.com/office/drawing/2014/main" val="4115620763"/>
                    </a:ext>
                  </a:extLst>
                </a:gridCol>
                <a:gridCol w="599767">
                  <a:extLst>
                    <a:ext uri="{9D8B030D-6E8A-4147-A177-3AD203B41FA5}">
                      <a16:colId xmlns:a16="http://schemas.microsoft.com/office/drawing/2014/main" val="225160028"/>
                    </a:ext>
                  </a:extLst>
                </a:gridCol>
                <a:gridCol w="2241755">
                  <a:extLst>
                    <a:ext uri="{9D8B030D-6E8A-4147-A177-3AD203B41FA5}">
                      <a16:colId xmlns:a16="http://schemas.microsoft.com/office/drawing/2014/main" val="808132443"/>
                    </a:ext>
                  </a:extLst>
                </a:gridCol>
                <a:gridCol w="2654710">
                  <a:extLst>
                    <a:ext uri="{9D8B030D-6E8A-4147-A177-3AD203B41FA5}">
                      <a16:colId xmlns:a16="http://schemas.microsoft.com/office/drawing/2014/main" val="2641916249"/>
                    </a:ext>
                  </a:extLst>
                </a:gridCol>
              </a:tblGrid>
              <a:tr h="428928">
                <a:tc>
                  <a:txBody>
                    <a:bodyPr/>
                    <a:lstStyle/>
                    <a:p>
                      <a:pPr algn="ctr" rtl="1"/>
                      <a:r>
                        <a:rPr lang="he-IL" b="1" i="0" dirty="0">
                          <a:latin typeface="David" panose="020E0502060401010101" pitchFamily="34" charset="-79"/>
                          <a:cs typeface="David" panose="020E0502060401010101" pitchFamily="34" charset="-79"/>
                        </a:rPr>
                        <a:t>הקורס</a:t>
                      </a:r>
                    </a:p>
                  </a:txBody>
                  <a:tcPr/>
                </a:tc>
                <a:tc>
                  <a:txBody>
                    <a:bodyPr/>
                    <a:lstStyle/>
                    <a:p>
                      <a:pPr algn="ctr" rtl="1"/>
                      <a:r>
                        <a:rPr lang="he-IL" b="1" i="0" dirty="0">
                          <a:latin typeface="David" panose="020E0502060401010101" pitchFamily="34" charset="-79"/>
                          <a:cs typeface="David" panose="020E0502060401010101" pitchFamily="34" charset="-79"/>
                        </a:rPr>
                        <a:t>נ"ז</a:t>
                      </a:r>
                    </a:p>
                  </a:txBody>
                  <a:tcPr/>
                </a:tc>
                <a:tc>
                  <a:txBody>
                    <a:bodyPr/>
                    <a:lstStyle/>
                    <a:p>
                      <a:pPr algn="ctr" rtl="1"/>
                      <a:r>
                        <a:rPr lang="he-IL" b="1" i="0" dirty="0">
                          <a:latin typeface="David" panose="020E0502060401010101" pitchFamily="34" charset="-79"/>
                          <a:cs typeface="David" panose="020E0502060401010101" pitchFamily="34" charset="-79"/>
                        </a:rPr>
                        <a:t>מרצה</a:t>
                      </a:r>
                    </a:p>
                  </a:txBody>
                  <a:tcPr/>
                </a:tc>
                <a:tc>
                  <a:txBody>
                    <a:bodyPr/>
                    <a:lstStyle/>
                    <a:p>
                      <a:pPr algn="ctr" rtl="1"/>
                      <a:r>
                        <a:rPr lang="he-IL" b="1" i="0" dirty="0">
                          <a:latin typeface="David" panose="020E0502060401010101" pitchFamily="34" charset="-79"/>
                          <a:cs typeface="David" panose="020E0502060401010101" pitchFamily="34" charset="-79"/>
                        </a:rPr>
                        <a:t>חוג</a:t>
                      </a:r>
                    </a:p>
                  </a:txBody>
                  <a:tcPr/>
                </a:tc>
                <a:extLst>
                  <a:ext uri="{0D108BD9-81ED-4DB2-BD59-A6C34878D82A}">
                    <a16:rowId xmlns:a16="http://schemas.microsoft.com/office/drawing/2014/main" val="3710406874"/>
                  </a:ext>
                </a:extLst>
              </a:tr>
              <a:tr h="414307">
                <a:tc>
                  <a:txBody>
                    <a:bodyPr/>
                    <a:lstStyle/>
                    <a:p>
                      <a:pPr rtl="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אסטרטגיות שיווק באינטרנט</a:t>
                      </a:r>
                      <a:endParaRPr lang="he-IL" sz="1400" b="0" i="0" dirty="0">
                        <a:latin typeface="David" panose="020E0502060401010101" pitchFamily="34" charset="-79"/>
                        <a:cs typeface="David" panose="020E0502060401010101" pitchFamily="34" charset="-79"/>
                      </a:endParaRP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tc>
                  <a:txBody>
                    <a:bodyPr/>
                    <a:lstStyle/>
                    <a:p>
                      <a:pPr rtl="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ד"ר יניב </a:t>
                      </a:r>
                      <a:r>
                        <a:rPr lang="he-IL" sz="1800" b="0" i="0" u="none" strike="noStrike" kern="1200" baseline="0" dirty="0" err="1">
                          <a:solidFill>
                            <a:schemeClr val="dk1"/>
                          </a:solidFill>
                          <a:latin typeface="David" panose="020E0502060401010101" pitchFamily="34" charset="-79"/>
                          <a:ea typeface="+mn-ea"/>
                          <a:cs typeface="David" panose="020E0502060401010101" pitchFamily="34" charset="-79"/>
                        </a:rPr>
                        <a:t>לויתן</a:t>
                      </a:r>
                      <a:endParaRPr lang="he-IL" sz="1400" b="0" i="0" dirty="0">
                        <a:latin typeface="David" panose="020E0502060401010101" pitchFamily="34" charset="-79"/>
                        <a:cs typeface="David" panose="020E0502060401010101" pitchFamily="34" charset="-79"/>
                      </a:endParaRPr>
                    </a:p>
                  </a:txBody>
                  <a:tcPr anchor="ctr"/>
                </a:tc>
                <a:tc>
                  <a:txBody>
                    <a:bodyPr/>
                    <a:lstStyle/>
                    <a:p>
                      <a:pPr rtl="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לימודים רב תחומיים</a:t>
                      </a:r>
                      <a:endParaRPr lang="he-IL" sz="1400" b="0" i="0" dirty="0">
                        <a:solidFill>
                          <a:schemeClr val="accent2">
                            <a:lumMod val="75000"/>
                          </a:schemeClr>
                        </a:solidFill>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3694368200"/>
                  </a:ext>
                </a:extLst>
              </a:tr>
              <a:tr h="414307">
                <a:tc>
                  <a:txBody>
                    <a:bodyPr/>
                    <a:lstStyle/>
                    <a:p>
                      <a:pPr marL="0" algn="r" defTabSz="914400" rtl="1" eaLnBrk="1" latinLnBrk="0" hangingPunct="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מבוא לדת האסלאם</a:t>
                      </a:r>
                    </a:p>
                  </a:txBody>
                  <a:tcPr anchor="ctr"/>
                </a:tc>
                <a:tc>
                  <a:txBody>
                    <a:bodyPr/>
                    <a:lstStyle/>
                    <a:p>
                      <a:pPr marL="0" algn="r" defTabSz="914400" rtl="1" eaLnBrk="1" latinLnBrk="0" hangingPunct="1"/>
                      <a:endParaRPr lang="he-IL" sz="1800" b="0" i="0" u="none" strike="noStrike" kern="1200" baseline="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marL="0" algn="r" defTabSz="914400" rtl="1" eaLnBrk="1" latinLnBrk="0" hangingPunct="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פרופ' יצחק ויסמן</a:t>
                      </a:r>
                    </a:p>
                  </a:txBody>
                  <a:tcPr anchor="ctr"/>
                </a:tc>
                <a:tc>
                  <a:txBody>
                    <a:bodyPr/>
                    <a:lstStyle/>
                    <a:p>
                      <a:pPr marL="0" algn="r" defTabSz="914400" rtl="1" eaLnBrk="1" latinLnBrk="0" hangingPunct="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היסטוריה של המזרח התיכון</a:t>
                      </a:r>
                    </a:p>
                  </a:txBody>
                  <a:tcPr anchor="ctr"/>
                </a:tc>
                <a:extLst>
                  <a:ext uri="{0D108BD9-81ED-4DB2-BD59-A6C34878D82A}">
                    <a16:rowId xmlns:a16="http://schemas.microsoft.com/office/drawing/2014/main" val="3647460606"/>
                  </a:ext>
                </a:extLst>
              </a:tr>
              <a:tr h="414307">
                <a:tc>
                  <a:txBody>
                    <a:bodyPr/>
                    <a:lstStyle/>
                    <a:p>
                      <a:pPr marL="0" algn="r" defTabSz="914400" rtl="1" eaLnBrk="1" latinLnBrk="0" hangingPunct="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נשים בחברה הישראלית</a:t>
                      </a:r>
                    </a:p>
                  </a:txBody>
                  <a:tcPr anchor="ctr"/>
                </a:tc>
                <a:tc>
                  <a:txBody>
                    <a:bodyPr/>
                    <a:lstStyle/>
                    <a:p>
                      <a:pPr marL="0" algn="r" defTabSz="914400" rtl="1" eaLnBrk="1" latinLnBrk="0" hangingPunct="1"/>
                      <a:endParaRPr lang="he-IL" sz="1800" b="0" i="0" u="none" strike="noStrike" kern="1200" baseline="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marL="0" algn="r" defTabSz="914400" rtl="1" eaLnBrk="1" latinLnBrk="0" hangingPunct="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ד"ר לי </a:t>
                      </a:r>
                      <a:r>
                        <a:rPr lang="he-IL" sz="1800" b="0" i="0" u="none" strike="noStrike" kern="1200" baseline="0" dirty="0" err="1">
                          <a:solidFill>
                            <a:schemeClr val="dk1"/>
                          </a:solidFill>
                          <a:latin typeface="David" panose="020E0502060401010101" pitchFamily="34" charset="-79"/>
                          <a:ea typeface="+mn-ea"/>
                          <a:cs typeface="David" panose="020E0502060401010101" pitchFamily="34" charset="-79"/>
                        </a:rPr>
                        <a:t>כהנר</a:t>
                      </a:r>
                      <a:endParaRPr lang="he-IL" sz="1800" b="0" i="0" u="none" strike="noStrike" kern="1200" baseline="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לימודים רב תחומיים</a:t>
                      </a:r>
                    </a:p>
                  </a:txBody>
                  <a:tcPr anchor="ctr"/>
                </a:tc>
                <a:extLst>
                  <a:ext uri="{0D108BD9-81ED-4DB2-BD59-A6C34878D82A}">
                    <a16:rowId xmlns:a16="http://schemas.microsoft.com/office/drawing/2014/main" val="1583394426"/>
                  </a:ext>
                </a:extLst>
              </a:tr>
              <a:tr h="414307">
                <a:tc>
                  <a:txBody>
                    <a:bodyPr/>
                    <a:lstStyle/>
                    <a:p>
                      <a:pPr marL="0" algn="r" defTabSz="914400" rtl="1" eaLnBrk="1" latinLnBrk="0" hangingPunct="1"/>
                      <a:r>
                        <a:rPr lang="he-IL" sz="1800" b="0" i="0" u="none" strike="noStrike" kern="1200" baseline="0" dirty="0">
                          <a:solidFill>
                            <a:srgbClr val="0070C0"/>
                          </a:solidFill>
                          <a:latin typeface="David" panose="020E0502060401010101" pitchFamily="34" charset="-79"/>
                          <a:ea typeface="+mn-ea"/>
                          <a:cs typeface="David" panose="020E0502060401010101" pitchFamily="34" charset="-79"/>
                        </a:rPr>
                        <a:t>תיאוריות בתקשורת אסטרטגית</a:t>
                      </a:r>
                    </a:p>
                  </a:txBody>
                  <a:tcPr anchor="ctr"/>
                </a:tc>
                <a:tc>
                  <a:txBody>
                    <a:bodyPr/>
                    <a:lstStyle/>
                    <a:p>
                      <a:pPr marL="0" algn="r" defTabSz="914400" rtl="1" eaLnBrk="1" latinLnBrk="0" hangingPunct="1"/>
                      <a:r>
                        <a:rPr lang="he-IL" sz="1800" b="0" i="0" u="none" strike="noStrike" kern="1200" baseline="0" dirty="0">
                          <a:solidFill>
                            <a:srgbClr val="0070C0"/>
                          </a:solidFill>
                          <a:latin typeface="David" panose="020E0502060401010101" pitchFamily="34" charset="-79"/>
                          <a:ea typeface="+mn-ea"/>
                          <a:cs typeface="David" panose="020E0502060401010101" pitchFamily="34" charset="-79"/>
                        </a:rPr>
                        <a:t>3</a:t>
                      </a:r>
                    </a:p>
                  </a:txBody>
                  <a:tcPr anchor="ctr"/>
                </a:tc>
                <a:tc>
                  <a:txBody>
                    <a:bodyPr/>
                    <a:lstStyle/>
                    <a:p>
                      <a:pPr marL="0" algn="r" defTabSz="914400" rtl="1" eaLnBrk="1" latinLnBrk="0" hangingPunct="1"/>
                      <a:r>
                        <a:rPr lang="he-IL" sz="1800" b="0" i="0" u="none" strike="noStrike" kern="1200" baseline="0" dirty="0">
                          <a:solidFill>
                            <a:srgbClr val="0070C0"/>
                          </a:solidFill>
                          <a:latin typeface="David" panose="020E0502060401010101" pitchFamily="34" charset="-79"/>
                          <a:ea typeface="+mn-ea"/>
                          <a:cs typeface="David" panose="020E0502060401010101" pitchFamily="34" charset="-79"/>
                        </a:rPr>
                        <a:t>ד"ר נחמה לואיס </a:t>
                      </a:r>
                      <a:r>
                        <a:rPr lang="he-IL" sz="1800" b="0" i="0" u="none" strike="noStrike" kern="1200" baseline="0" dirty="0" err="1">
                          <a:solidFill>
                            <a:srgbClr val="0070C0"/>
                          </a:solidFill>
                          <a:latin typeface="David" panose="020E0502060401010101" pitchFamily="34" charset="-79"/>
                          <a:ea typeface="+mn-ea"/>
                          <a:cs typeface="David" panose="020E0502060401010101" pitchFamily="34" charset="-79"/>
                        </a:rPr>
                        <a:t>פרסקי</a:t>
                      </a:r>
                      <a:endParaRPr lang="he-IL" sz="1800" b="0" i="0" u="none" strike="noStrike" kern="1200" baseline="0" dirty="0">
                        <a:solidFill>
                          <a:srgbClr val="0070C0"/>
                        </a:solidFill>
                        <a:latin typeface="David" panose="020E0502060401010101" pitchFamily="34" charset="-79"/>
                        <a:ea typeface="+mn-ea"/>
                        <a:cs typeface="David" panose="020E0502060401010101" pitchFamily="34" charset="-79"/>
                      </a:endParaRPr>
                    </a:p>
                  </a:txBody>
                  <a:tcPr anchor="ctr"/>
                </a:tc>
                <a:tc>
                  <a:txBody>
                    <a:bodyPr/>
                    <a:lstStyle/>
                    <a:p>
                      <a:pPr marL="0" algn="r" defTabSz="914400" rtl="1" eaLnBrk="1" latinLnBrk="0" hangingPunct="1"/>
                      <a:r>
                        <a:rPr lang="he-IL" sz="1800" b="0" i="0" u="none" strike="noStrike" kern="1200" baseline="0" dirty="0">
                          <a:solidFill>
                            <a:srgbClr val="0070C0"/>
                          </a:solidFill>
                          <a:latin typeface="David" panose="020E0502060401010101" pitchFamily="34" charset="-79"/>
                          <a:ea typeface="+mn-ea"/>
                          <a:cs typeface="David" panose="020E0502060401010101" pitchFamily="34" charset="-79"/>
                        </a:rPr>
                        <a:t>החוג לתקשורת</a:t>
                      </a:r>
                    </a:p>
                  </a:txBody>
                  <a:tcPr anchor="ctr"/>
                </a:tc>
                <a:extLst>
                  <a:ext uri="{0D108BD9-81ED-4DB2-BD59-A6C34878D82A}">
                    <a16:rowId xmlns:a16="http://schemas.microsoft.com/office/drawing/2014/main" val="1628137300"/>
                  </a:ext>
                </a:extLst>
              </a:tr>
              <a:tr h="414307">
                <a:tc>
                  <a:txBody>
                    <a:bodyPr/>
                    <a:lstStyle/>
                    <a:p>
                      <a:pPr marL="0" algn="r" defTabSz="914400" rtl="1" eaLnBrk="1" latinLnBrk="0" hangingPunct="1"/>
                      <a:r>
                        <a:rPr lang="he-IL" sz="1800" b="0" i="0" u="none" strike="noStrike" kern="1200" baseline="0" dirty="0">
                          <a:solidFill>
                            <a:srgbClr val="0070C0"/>
                          </a:solidFill>
                          <a:latin typeface="David" panose="020E0502060401010101" pitchFamily="34" charset="-79"/>
                          <a:ea typeface="+mn-ea"/>
                          <a:cs typeface="David" panose="020E0502060401010101" pitchFamily="34" charset="-79"/>
                        </a:rPr>
                        <a:t>תקשורת המונים וחברה</a:t>
                      </a:r>
                    </a:p>
                  </a:txBody>
                  <a:tcPr anchor="ctr"/>
                </a:tc>
                <a:tc>
                  <a:txBody>
                    <a:bodyPr/>
                    <a:lstStyle/>
                    <a:p>
                      <a:pPr marL="0" algn="r" defTabSz="914400" rtl="1" eaLnBrk="1" latinLnBrk="0" hangingPunct="1"/>
                      <a:r>
                        <a:rPr lang="he-IL" sz="1800" b="0" i="0" u="none" strike="noStrike" kern="1200" baseline="0" dirty="0">
                          <a:solidFill>
                            <a:srgbClr val="0070C0"/>
                          </a:solidFill>
                          <a:latin typeface="David" panose="020E0502060401010101" pitchFamily="34" charset="-79"/>
                          <a:ea typeface="+mn-ea"/>
                          <a:cs typeface="David" panose="020E0502060401010101" pitchFamily="34" charset="-79"/>
                        </a:rPr>
                        <a:t>4</a:t>
                      </a:r>
                    </a:p>
                  </a:txBody>
                  <a:tcPr anchor="ctr"/>
                </a:tc>
                <a:tc>
                  <a:txBody>
                    <a:bodyPr/>
                    <a:lstStyle/>
                    <a:p>
                      <a:pPr marL="0" algn="r" defTabSz="914400" rtl="1" eaLnBrk="1" latinLnBrk="0" hangingPunct="1"/>
                      <a:r>
                        <a:rPr lang="he-IL" sz="1800" b="0" i="0" u="none" strike="noStrike" kern="1200" baseline="0" dirty="0">
                          <a:solidFill>
                            <a:srgbClr val="0070C0"/>
                          </a:solidFill>
                          <a:latin typeface="David" panose="020E0502060401010101" pitchFamily="34" charset="-79"/>
                          <a:ea typeface="+mn-ea"/>
                          <a:cs typeface="David" panose="020E0502060401010101" pitchFamily="34" charset="-79"/>
                        </a:rPr>
                        <a:t>פרופ' יריב צפתי</a:t>
                      </a:r>
                    </a:p>
                  </a:txBody>
                  <a:tcPr anchor="ctr"/>
                </a:tc>
                <a:tc>
                  <a:txBody>
                    <a:bodyPr/>
                    <a:lstStyle/>
                    <a:p>
                      <a:pPr marL="0" algn="r" defTabSz="914400" rtl="1" eaLnBrk="1" latinLnBrk="0" hangingPunct="1"/>
                      <a:r>
                        <a:rPr lang="he-IL" sz="1800" b="0" i="0" u="none" strike="noStrike" kern="1200" baseline="0" dirty="0">
                          <a:solidFill>
                            <a:srgbClr val="0070C0"/>
                          </a:solidFill>
                          <a:latin typeface="David" panose="020E0502060401010101" pitchFamily="34" charset="-79"/>
                          <a:ea typeface="+mn-ea"/>
                          <a:cs typeface="David" panose="020E0502060401010101" pitchFamily="34" charset="-79"/>
                        </a:rPr>
                        <a:t>החוג לסוציולוגיה</a:t>
                      </a:r>
                    </a:p>
                  </a:txBody>
                  <a:tcPr anchor="ctr"/>
                </a:tc>
                <a:extLst>
                  <a:ext uri="{0D108BD9-81ED-4DB2-BD59-A6C34878D82A}">
                    <a16:rowId xmlns:a16="http://schemas.microsoft.com/office/drawing/2014/main" val="3545199806"/>
                  </a:ext>
                </a:extLst>
              </a:tr>
              <a:tr h="414307">
                <a:tc>
                  <a:txBody>
                    <a:bodyPr/>
                    <a:lstStyle/>
                    <a:p>
                      <a:pPr marL="0" algn="r" defTabSz="914400" rtl="1" eaLnBrk="1" latinLnBrk="0" hangingPunct="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אוריינות המידע</a:t>
                      </a:r>
                    </a:p>
                  </a:txBody>
                  <a:tcPr anchor="ctr"/>
                </a:tc>
                <a:tc>
                  <a:txBody>
                    <a:bodyPr/>
                    <a:lstStyle/>
                    <a:p>
                      <a:pPr marL="0" algn="r" defTabSz="914400" rtl="1" eaLnBrk="1" latinLnBrk="0" hangingPunct="1"/>
                      <a:endParaRPr lang="he-IL" sz="1800" b="0" i="0" u="none" strike="noStrike" kern="1200" baseline="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marL="0" algn="r" defTabSz="914400" rtl="1" eaLnBrk="1" latinLnBrk="0" hangingPunct="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ד"ר אוהד כהן</a:t>
                      </a:r>
                    </a:p>
                  </a:txBody>
                  <a:tcPr anchor="ctr"/>
                </a:tc>
                <a:tc>
                  <a:txBody>
                    <a:bodyPr/>
                    <a:lstStyle/>
                    <a:p>
                      <a:pPr marL="0" algn="r" defTabSz="914400" rtl="1" eaLnBrk="1" latinLnBrk="0" hangingPunct="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לשון</a:t>
                      </a:r>
                    </a:p>
                  </a:txBody>
                  <a:tcPr anchor="ctr"/>
                </a:tc>
                <a:extLst>
                  <a:ext uri="{0D108BD9-81ED-4DB2-BD59-A6C34878D82A}">
                    <a16:rowId xmlns:a16="http://schemas.microsoft.com/office/drawing/2014/main" val="3375766643"/>
                  </a:ext>
                </a:extLst>
              </a:tr>
              <a:tr h="414307">
                <a:tc>
                  <a:txBody>
                    <a:bodyPr/>
                    <a:lstStyle/>
                    <a:p>
                      <a:pPr marL="0" algn="r" defTabSz="914400" rtl="1" eaLnBrk="1" latinLnBrk="0" hangingPunct="1"/>
                      <a:r>
                        <a:rPr lang="he-IL" sz="1800" b="0" i="0" u="none" strike="noStrike" kern="1200" baseline="0" dirty="0">
                          <a:solidFill>
                            <a:srgbClr val="0070C0"/>
                          </a:solidFill>
                          <a:latin typeface="David" panose="020E0502060401010101" pitchFamily="34" charset="-79"/>
                          <a:ea typeface="+mn-ea"/>
                          <a:cs typeface="David" panose="020E0502060401010101" pitchFamily="34" charset="-79"/>
                        </a:rPr>
                        <a:t>חשיבה ביקורתית</a:t>
                      </a:r>
                    </a:p>
                  </a:txBody>
                  <a:tcPr anchor="ctr"/>
                </a:tc>
                <a:tc>
                  <a:txBody>
                    <a:bodyPr/>
                    <a:lstStyle/>
                    <a:p>
                      <a:pPr marL="0" algn="r" defTabSz="914400" rtl="1" eaLnBrk="1" latinLnBrk="0" hangingPunct="1"/>
                      <a:r>
                        <a:rPr lang="he-IL" sz="1800" b="0" i="0" u="none" strike="noStrike" kern="1200" baseline="0" dirty="0">
                          <a:solidFill>
                            <a:srgbClr val="0070C0"/>
                          </a:solidFill>
                          <a:latin typeface="David" panose="020E0502060401010101" pitchFamily="34" charset="-79"/>
                          <a:ea typeface="+mn-ea"/>
                          <a:cs typeface="David" panose="020E0502060401010101" pitchFamily="34" charset="-79"/>
                        </a:rPr>
                        <a:t>?</a:t>
                      </a:r>
                    </a:p>
                  </a:txBody>
                  <a:tcPr anchor="ctr"/>
                </a:tc>
                <a:tc>
                  <a:txBody>
                    <a:bodyPr/>
                    <a:lstStyle/>
                    <a:p>
                      <a:pPr marL="0" algn="r" defTabSz="914400" rtl="1" eaLnBrk="1" latinLnBrk="0" hangingPunct="1"/>
                      <a:r>
                        <a:rPr lang="he-IL" sz="1800" b="0" i="0" u="none" strike="noStrike" kern="1200" baseline="0" dirty="0">
                          <a:solidFill>
                            <a:srgbClr val="0070C0"/>
                          </a:solidFill>
                          <a:latin typeface="David" panose="020E0502060401010101" pitchFamily="34" charset="-79"/>
                          <a:ea typeface="+mn-ea"/>
                          <a:cs typeface="David" panose="020E0502060401010101" pitchFamily="34" charset="-79"/>
                        </a:rPr>
                        <a:t>פרופ' יונתן </a:t>
                      </a:r>
                      <a:r>
                        <a:rPr lang="he-IL" sz="1800" b="0" i="0" u="none" strike="noStrike" kern="1200" baseline="0" dirty="0" err="1">
                          <a:solidFill>
                            <a:srgbClr val="0070C0"/>
                          </a:solidFill>
                          <a:latin typeface="David" panose="020E0502060401010101" pitchFamily="34" charset="-79"/>
                          <a:ea typeface="+mn-ea"/>
                          <a:cs typeface="David" panose="020E0502060401010101" pitchFamily="34" charset="-79"/>
                        </a:rPr>
                        <a:t>ברג</a:t>
                      </a:r>
                      <a:endParaRPr lang="he-IL" sz="1800" b="0" i="0" u="none" strike="noStrike" kern="1200" baseline="0" dirty="0">
                        <a:solidFill>
                          <a:srgbClr val="0070C0"/>
                        </a:solidFill>
                        <a:latin typeface="David" panose="020E0502060401010101" pitchFamily="34" charset="-79"/>
                        <a:ea typeface="+mn-ea"/>
                        <a:cs typeface="David" panose="020E0502060401010101" pitchFamily="34" charset="-79"/>
                      </a:endParaRPr>
                    </a:p>
                  </a:txBody>
                  <a:tcPr anchor="ctr"/>
                </a:tc>
                <a:tc>
                  <a:txBody>
                    <a:bodyPr/>
                    <a:lstStyle/>
                    <a:p>
                      <a:pPr marL="0" algn="r" defTabSz="914400" rtl="1" eaLnBrk="1" latinLnBrk="0" hangingPunct="1"/>
                      <a:r>
                        <a:rPr lang="he-IL" sz="1800" b="0" i="0" u="none" strike="noStrike" kern="1200" baseline="0" dirty="0">
                          <a:solidFill>
                            <a:srgbClr val="0070C0"/>
                          </a:solidFill>
                          <a:latin typeface="David" panose="020E0502060401010101" pitchFamily="34" charset="-79"/>
                          <a:ea typeface="+mn-ea"/>
                          <a:cs typeface="David" panose="020E0502060401010101" pitchFamily="34" charset="-79"/>
                        </a:rPr>
                        <a:t>פילוסופיה</a:t>
                      </a:r>
                    </a:p>
                  </a:txBody>
                  <a:tcPr anchor="ctr"/>
                </a:tc>
                <a:extLst>
                  <a:ext uri="{0D108BD9-81ED-4DB2-BD59-A6C34878D82A}">
                    <a16:rowId xmlns:a16="http://schemas.microsoft.com/office/drawing/2014/main" val="1486178981"/>
                  </a:ext>
                </a:extLst>
              </a:tr>
              <a:tr h="41430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למידה בחברת המידע</a:t>
                      </a:r>
                    </a:p>
                  </a:txBody>
                  <a:tcPr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800" b="0" i="0" u="none" strike="noStrike" kern="1200" baseline="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marL="0" algn="r" defTabSz="914400" rtl="1" eaLnBrk="1" latinLnBrk="0" hangingPunct="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פרופ' יעל קלי</a:t>
                      </a:r>
                    </a:p>
                  </a:txBody>
                  <a:tcPr anchor="ctr"/>
                </a:tc>
                <a:tc>
                  <a:txBody>
                    <a:bodyPr/>
                    <a:lstStyle/>
                    <a:p>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ללמידה הוראה הדרכה</a:t>
                      </a:r>
                    </a:p>
                  </a:txBody>
                  <a:tcPr anchor="ctr"/>
                </a:tc>
                <a:extLst>
                  <a:ext uri="{0D108BD9-81ED-4DB2-BD59-A6C34878D82A}">
                    <a16:rowId xmlns:a16="http://schemas.microsoft.com/office/drawing/2014/main" val="2166018920"/>
                  </a:ext>
                </a:extLst>
              </a:tr>
              <a:tr h="41430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kern="1200" baseline="0" dirty="0">
                          <a:solidFill>
                            <a:srgbClr val="0070C0"/>
                          </a:solidFill>
                          <a:latin typeface="David" panose="020E0502060401010101" pitchFamily="34" charset="-79"/>
                          <a:ea typeface="+mn-ea"/>
                          <a:cs typeface="David" panose="020E0502060401010101" pitchFamily="34" charset="-79"/>
                        </a:rPr>
                        <a:t>מדיניות ציבורית</a:t>
                      </a:r>
                    </a:p>
                  </a:txBody>
                  <a:tcPr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kern="1200" baseline="0" dirty="0">
                          <a:solidFill>
                            <a:srgbClr val="0070C0"/>
                          </a:solidFill>
                          <a:latin typeface="David" panose="020E0502060401010101" pitchFamily="34" charset="-79"/>
                          <a:ea typeface="+mn-ea"/>
                          <a:cs typeface="David" panose="020E0502060401010101" pitchFamily="34" charset="-79"/>
                        </a:rPr>
                        <a:t>4</a:t>
                      </a:r>
                    </a:p>
                  </a:txBody>
                  <a:tcPr anchor="ctr"/>
                </a:tc>
                <a:tc>
                  <a:txBody>
                    <a:bodyPr/>
                    <a:lstStyle/>
                    <a:p>
                      <a:pPr marL="0" algn="r" defTabSz="914400" rtl="1" eaLnBrk="1" latinLnBrk="0" hangingPunct="1"/>
                      <a:r>
                        <a:rPr lang="he-IL" sz="1800" b="0" i="0" u="none" strike="noStrike" kern="1200" baseline="0" dirty="0">
                          <a:solidFill>
                            <a:srgbClr val="0070C0"/>
                          </a:solidFill>
                          <a:latin typeface="David" panose="020E0502060401010101" pitchFamily="34" charset="-79"/>
                          <a:ea typeface="+mn-ea"/>
                          <a:cs typeface="David" panose="020E0502060401010101" pitchFamily="34" charset="-79"/>
                        </a:rPr>
                        <a:t>ד"ר ניסים כהן</a:t>
                      </a:r>
                    </a:p>
                  </a:txBody>
                  <a:tcPr anchor="ctr"/>
                </a:tc>
                <a:tc>
                  <a:txBody>
                    <a:bodyPr/>
                    <a:lstStyle/>
                    <a:p>
                      <a:pPr marL="0" algn="r" defTabSz="914400" rtl="1" eaLnBrk="1" latinLnBrk="0" hangingPunct="1"/>
                      <a:r>
                        <a:rPr lang="he-IL" sz="1800" b="0" i="0" u="none" strike="noStrike" kern="1200" baseline="0" dirty="0">
                          <a:solidFill>
                            <a:srgbClr val="0070C0"/>
                          </a:solidFill>
                          <a:latin typeface="David" panose="020E0502060401010101" pitchFamily="34" charset="-79"/>
                          <a:ea typeface="+mn-ea"/>
                          <a:cs typeface="David" panose="020E0502060401010101" pitchFamily="34" charset="-79"/>
                        </a:rPr>
                        <a:t>ביה"ס למדעי המדינה</a:t>
                      </a:r>
                    </a:p>
                  </a:txBody>
                  <a:tcPr anchor="ctr"/>
                </a:tc>
                <a:extLst>
                  <a:ext uri="{0D108BD9-81ED-4DB2-BD59-A6C34878D82A}">
                    <a16:rowId xmlns:a16="http://schemas.microsoft.com/office/drawing/2014/main" val="2385249657"/>
                  </a:ext>
                </a:extLst>
              </a:tr>
              <a:tr h="41430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שיטות מחקר</a:t>
                      </a:r>
                    </a:p>
                  </a:txBody>
                  <a:tcPr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800" b="0" i="0" u="none" strike="noStrike" kern="1200" baseline="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marL="0" algn="r" defTabSz="914400" rtl="1" eaLnBrk="1" latinLnBrk="0" hangingPunct="1"/>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מר שי </a:t>
                      </a:r>
                      <a:r>
                        <a:rPr lang="he-IL" sz="1800" b="0" i="0" u="none" strike="noStrike" kern="1200" baseline="0" dirty="0" err="1">
                          <a:solidFill>
                            <a:schemeClr val="dk1"/>
                          </a:solidFill>
                          <a:latin typeface="David" panose="020E0502060401010101" pitchFamily="34" charset="-79"/>
                          <a:ea typeface="+mn-ea"/>
                          <a:cs typeface="David" panose="020E0502060401010101" pitchFamily="34" charset="-79"/>
                        </a:rPr>
                        <a:t>שפילר</a:t>
                      </a:r>
                      <a:endParaRPr lang="he-IL" sz="1800" b="0" i="0" u="none" strike="noStrike" kern="1200" baseline="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kern="1200" baseline="0" dirty="0">
                          <a:solidFill>
                            <a:schemeClr val="dk1"/>
                          </a:solidFill>
                          <a:latin typeface="David" panose="020E0502060401010101" pitchFamily="34" charset="-79"/>
                          <a:ea typeface="+mn-ea"/>
                          <a:cs typeface="David" panose="020E0502060401010101" pitchFamily="34" charset="-79"/>
                        </a:rPr>
                        <a:t>לימודים רב תחומיים</a:t>
                      </a:r>
                      <a:endParaRPr lang="he-IL" sz="1400" b="0" i="0" dirty="0">
                        <a:solidFill>
                          <a:schemeClr val="accent2">
                            <a:lumMod val="75000"/>
                          </a:schemeClr>
                        </a:solidFill>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2326913094"/>
                  </a:ext>
                </a:extLst>
              </a:tr>
            </a:tbl>
          </a:graphicData>
        </a:graphic>
      </p:graphicFrame>
      <p:sp>
        <p:nvSpPr>
          <p:cNvPr id="5" name="מציין מיקום תוכן 2"/>
          <p:cNvSpPr txBox="1">
            <a:spLocks/>
          </p:cNvSpPr>
          <p:nvPr/>
        </p:nvSpPr>
        <p:spPr>
          <a:xfrm>
            <a:off x="159488" y="1669204"/>
            <a:ext cx="2957336" cy="4621160"/>
          </a:xfrm>
          <a:prstGeom prst="rect">
            <a:avLst/>
          </a:prstGeom>
        </p:spPr>
        <p:style>
          <a:lnRef idx="2">
            <a:schemeClr val="accent1"/>
          </a:lnRef>
          <a:fillRef idx="1">
            <a:schemeClr val="lt1"/>
          </a:fillRef>
          <a:effectRef idx="0">
            <a:schemeClr val="accent1"/>
          </a:effectRef>
          <a:fontRef idx="minor">
            <a:schemeClr val="dk1"/>
          </a:fontRef>
        </p:style>
        <p:txBody>
          <a:bodyPr vert="horz" lIns="36000" tIns="45720" rIns="3600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None/>
            </a:pPr>
            <a:r>
              <a:rPr lang="he-IL" sz="1800" b="1" dirty="0">
                <a:solidFill>
                  <a:schemeClr val="accent1">
                    <a:lumMod val="75000"/>
                  </a:schemeClr>
                </a:solidFill>
                <a:latin typeface="David" panose="020E0502060401010101" pitchFamily="34" charset="-79"/>
                <a:cs typeface="David" panose="020E0502060401010101" pitchFamily="34" charset="-79"/>
              </a:rPr>
              <a:t>למה מתוקשב?</a:t>
            </a:r>
            <a:endParaRPr lang="he-IL" sz="1800" dirty="0">
              <a:solidFill>
                <a:schemeClr val="accent1">
                  <a:lumMod val="75000"/>
                </a:schemeClr>
              </a:solidFill>
              <a:latin typeface="David" panose="020E0502060401010101" pitchFamily="34" charset="-79"/>
              <a:cs typeface="David" panose="020E0502060401010101" pitchFamily="34" charset="-79"/>
            </a:endParaRPr>
          </a:p>
          <a:p>
            <a:pPr marL="176213" indent="-176213">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גיוון שיטות הוראה</a:t>
            </a:r>
            <a:endParaRPr lang="he-IL" sz="1800" dirty="0">
              <a:solidFill>
                <a:schemeClr val="bg1">
                  <a:lumMod val="75000"/>
                </a:schemeClr>
              </a:solidFill>
              <a:latin typeface="David" panose="020E0502060401010101" pitchFamily="34" charset="-79"/>
              <a:cs typeface="David" panose="020E0502060401010101" pitchFamily="34" charset="-79"/>
            </a:endParaRPr>
          </a:p>
          <a:p>
            <a:pPr marL="176213" indent="-176213">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למידה עצמית (בכירים)</a:t>
            </a:r>
          </a:p>
          <a:p>
            <a:pPr marL="176213" indent="-176213">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מקדם אוריינות טכנולוגית</a:t>
            </a:r>
          </a:p>
          <a:p>
            <a:pPr marL="176213" indent="-176213">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גמישות </a:t>
            </a:r>
            <a:r>
              <a:rPr lang="he-IL" sz="1800" dirty="0" err="1">
                <a:solidFill>
                  <a:schemeClr val="accent1">
                    <a:lumMod val="75000"/>
                  </a:schemeClr>
                </a:solidFill>
                <a:latin typeface="David" panose="020E0502060401010101" pitchFamily="34" charset="-79"/>
                <a:cs typeface="David" panose="020E0502060401010101" pitchFamily="34" charset="-79"/>
              </a:rPr>
              <a:t>בלו"ז</a:t>
            </a:r>
            <a:r>
              <a:rPr lang="he-IL" sz="1800" dirty="0">
                <a:solidFill>
                  <a:schemeClr val="accent1">
                    <a:lumMod val="75000"/>
                  </a:schemeClr>
                </a:solidFill>
                <a:latin typeface="David" panose="020E0502060401010101" pitchFamily="34" charset="-79"/>
                <a:cs typeface="David" panose="020E0502060401010101" pitchFamily="34" charset="-79"/>
              </a:rPr>
              <a:t> הקורס והפרט</a:t>
            </a:r>
          </a:p>
          <a:p>
            <a:pPr marL="176213" indent="-176213">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תוכן מגוון </a:t>
            </a:r>
            <a:r>
              <a:rPr lang="he-IL" sz="1600" dirty="0">
                <a:solidFill>
                  <a:schemeClr val="accent1">
                    <a:lumMod val="75000"/>
                  </a:schemeClr>
                </a:solidFill>
                <a:latin typeface="David" panose="020E0502060401010101" pitchFamily="34" charset="-79"/>
                <a:cs typeface="David" panose="020E0502060401010101" pitchFamily="34" charset="-79"/>
              </a:rPr>
              <a:t>(תומך מגמה</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 התמחות)</a:t>
            </a:r>
          </a:p>
          <a:p>
            <a:pPr marL="176213" indent="-176213">
              <a:lnSpc>
                <a:spcPct val="150000"/>
              </a:lnSpc>
              <a:buClr>
                <a:schemeClr val="accent1"/>
              </a:buClr>
            </a:pPr>
            <a:r>
              <a:rPr lang="he-IL" sz="1800" b="1" dirty="0">
                <a:solidFill>
                  <a:srgbClr val="FF0000"/>
                </a:solidFill>
                <a:latin typeface="David" panose="020E0502060401010101" pitchFamily="34" charset="-79"/>
                <a:cs typeface="David" panose="020E0502060401010101" pitchFamily="34" charset="-79"/>
              </a:rPr>
              <a:t>סיכון-</a:t>
            </a:r>
            <a:r>
              <a:rPr lang="he-IL" sz="1800" dirty="0">
                <a:solidFill>
                  <a:srgbClr val="FF0000"/>
                </a:solidFill>
                <a:latin typeface="David" panose="020E0502060401010101" pitchFamily="34" charset="-79"/>
                <a:cs typeface="David" panose="020E0502060401010101" pitchFamily="34" charset="-79"/>
              </a:rPr>
              <a:t> עליה בעומס (מטלות..)</a:t>
            </a:r>
          </a:p>
        </p:txBody>
      </p:sp>
    </p:spTree>
    <p:extLst>
      <p:ext uri="{BB962C8B-B14F-4D97-AF65-F5344CB8AC3E}">
        <p14:creationId xmlns:p14="http://schemas.microsoft.com/office/powerpoint/2010/main" val="36646163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פינות מעוגלות 12"/>
          <p:cNvSpPr/>
          <p:nvPr/>
        </p:nvSpPr>
        <p:spPr>
          <a:xfrm rot="5400000">
            <a:off x="-517022" y="4139182"/>
            <a:ext cx="3121573" cy="1371600"/>
          </a:xfrm>
          <a:prstGeom prst="roundRect">
            <a:avLst/>
          </a:prstGeom>
          <a:solidFill>
            <a:schemeClr val="bg1">
              <a:lumMod val="75000"/>
            </a:schemeClr>
          </a:solidFill>
        </p:spPr>
        <p:style>
          <a:lnRef idx="0">
            <a:schemeClr val="accent2"/>
          </a:lnRef>
          <a:fillRef idx="3">
            <a:schemeClr val="accent2"/>
          </a:fillRef>
          <a:effectRef idx="3">
            <a:schemeClr val="accent2"/>
          </a:effectRef>
          <a:fontRef idx="minor">
            <a:schemeClr val="lt1"/>
          </a:fontRef>
        </p:style>
        <p:txBody>
          <a:bodyPr vert="vert270" rtlCol="1" anchor="t"/>
          <a:lstStyle/>
          <a:p>
            <a:pPr algn="ctr"/>
            <a:r>
              <a:rPr lang="he-IL" sz="2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מחזור</a:t>
            </a:r>
          </a:p>
        </p:txBody>
      </p:sp>
      <p:sp>
        <p:nvSpPr>
          <p:cNvPr id="12" name="מלבן: פינות מעוגלות 11"/>
          <p:cNvSpPr/>
          <p:nvPr/>
        </p:nvSpPr>
        <p:spPr>
          <a:xfrm rot="5400000">
            <a:off x="-85058" y="4432067"/>
            <a:ext cx="2257649" cy="1371600"/>
          </a:xfrm>
          <a:prstGeom prst="roundRect">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vert="vert270" rtlCol="1" anchor="t"/>
          <a:lstStyle/>
          <a:p>
            <a:pPr algn="ctr"/>
            <a:r>
              <a:rPr lang="he-IL" sz="2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עונה </a:t>
            </a:r>
            <a:br>
              <a:rPr lang="en-US" sz="2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1600" dirty="0">
                <a:latin typeface="David" panose="020E0502060401010101" pitchFamily="34" charset="-79"/>
                <a:cs typeface="David" panose="020E0502060401010101" pitchFamily="34" charset="-79"/>
              </a:rPr>
              <a:t>(תשתית, ליבה,</a:t>
            </a:r>
          </a:p>
          <a:p>
            <a:pPr algn="ctr"/>
            <a:r>
              <a:rPr lang="he-IL" sz="1600" dirty="0">
                <a:latin typeface="David" panose="020E0502060401010101" pitchFamily="34" charset="-79"/>
                <a:cs typeface="David" panose="020E0502060401010101" pitchFamily="34" charset="-79"/>
              </a:rPr>
              <a:t>מתקדמת)</a:t>
            </a:r>
            <a:endParaRPr lang="he-IL" sz="2400" dirty="0">
              <a:latin typeface="David" panose="020E0502060401010101" pitchFamily="34" charset="-79"/>
              <a:cs typeface="David" panose="020E0502060401010101" pitchFamily="34" charset="-79"/>
            </a:endParaRPr>
          </a:p>
        </p:txBody>
      </p:sp>
      <p:sp>
        <p:nvSpPr>
          <p:cNvPr id="11" name="מלבן: פינות מעוגלות 10"/>
          <p:cNvSpPr/>
          <p:nvPr/>
        </p:nvSpPr>
        <p:spPr>
          <a:xfrm rot="5400000">
            <a:off x="558185" y="4892783"/>
            <a:ext cx="992432" cy="1371600"/>
          </a:xfrm>
          <a:prstGeom prst="roundRect">
            <a:avLst/>
          </a:prstGeom>
          <a:solidFill>
            <a:schemeClr val="accent6">
              <a:lumMod val="60000"/>
              <a:lumOff val="40000"/>
            </a:schemeClr>
          </a:solidFill>
        </p:spPr>
        <p:style>
          <a:lnRef idx="0">
            <a:schemeClr val="accent2"/>
          </a:lnRef>
          <a:fillRef idx="3">
            <a:schemeClr val="accent2"/>
          </a:fillRef>
          <a:effectRef idx="3">
            <a:schemeClr val="accent2"/>
          </a:effectRef>
          <a:fontRef idx="minor">
            <a:schemeClr val="lt1"/>
          </a:fontRef>
        </p:style>
        <p:txBody>
          <a:bodyPr vert="vert270" rtlCol="1" anchor="t"/>
          <a:lstStyle/>
          <a:p>
            <a:pPr algn="ctr"/>
            <a:r>
              <a:rPr lang="he-IL" sz="2000" b="1" dirty="0">
                <a:latin typeface="David" panose="020E0502060401010101" pitchFamily="34" charset="-79"/>
                <a:cs typeface="David" panose="020E0502060401010101" pitchFamily="34" charset="-79"/>
              </a:rPr>
              <a:t>שבוע</a:t>
            </a:r>
            <a:endParaRPr lang="he-IL" b="1" dirty="0">
              <a:latin typeface="David" panose="020E0502060401010101" pitchFamily="34" charset="-79"/>
              <a:cs typeface="David" panose="020E0502060401010101" pitchFamily="34" charset="-79"/>
            </a:endParaRPr>
          </a:p>
        </p:txBody>
      </p:sp>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מחזור מ"ה- מתחים בעיצוב שבוע הלימוד</a:t>
            </a:r>
          </a:p>
        </p:txBody>
      </p:sp>
      <p:sp>
        <p:nvSpPr>
          <p:cNvPr id="4" name="מציין מיקום תוכן 2"/>
          <p:cNvSpPr txBox="1">
            <a:spLocks/>
          </p:cNvSpPr>
          <p:nvPr/>
        </p:nvSpPr>
        <p:spPr>
          <a:xfrm>
            <a:off x="1584252" y="1591697"/>
            <a:ext cx="9427878" cy="4851633"/>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chemeClr val="accent1"/>
              </a:buClr>
              <a:buSzPct val="100000"/>
              <a:defRPr/>
            </a:pPr>
            <a:r>
              <a:rPr lang="he-IL" sz="1800" b="1" dirty="0">
                <a:solidFill>
                  <a:schemeClr val="accent1">
                    <a:lumMod val="75000"/>
                  </a:schemeClr>
                </a:solidFill>
                <a:latin typeface="David" panose="020E0502060401010101" pitchFamily="34" charset="-79"/>
                <a:cs typeface="David" panose="020E0502060401010101" pitchFamily="34" charset="-79"/>
              </a:rPr>
              <a:t>הספק</a:t>
            </a:r>
            <a:r>
              <a:rPr lang="he-IL" sz="1800" dirty="0">
                <a:solidFill>
                  <a:schemeClr val="accent1">
                    <a:lumMod val="75000"/>
                  </a:schemeClr>
                </a:solidFill>
                <a:latin typeface="David" panose="020E0502060401010101" pitchFamily="34" charset="-79"/>
                <a:cs typeface="David" panose="020E0502060401010101" pitchFamily="34" charset="-79"/>
              </a:rPr>
              <a:t> למול יכולת </a:t>
            </a:r>
            <a:r>
              <a:rPr lang="he-IL" sz="1800" b="1" dirty="0">
                <a:solidFill>
                  <a:schemeClr val="accent1">
                    <a:lumMod val="75000"/>
                  </a:schemeClr>
                </a:solidFill>
                <a:latin typeface="David" panose="020E0502060401010101" pitchFamily="34" charset="-79"/>
                <a:cs typeface="David" panose="020E0502060401010101" pitchFamily="34" charset="-79"/>
              </a:rPr>
              <a:t>ספיקה</a:t>
            </a:r>
            <a:r>
              <a:rPr lang="he-IL" sz="1800" dirty="0">
                <a:solidFill>
                  <a:schemeClr val="accent1">
                    <a:lumMod val="75000"/>
                  </a:schemeClr>
                </a:solidFill>
                <a:latin typeface="David" panose="020E0502060401010101" pitchFamily="34" charset="-79"/>
                <a:cs typeface="David" panose="020E0502060401010101" pitchFamily="34" charset="-79"/>
              </a:rPr>
              <a:t> (למידת בכירים-מבוגרים)</a:t>
            </a:r>
          </a:p>
          <a:p>
            <a:pPr>
              <a:lnSpc>
                <a:spcPct val="100000"/>
              </a:lnSpc>
              <a:buClr>
                <a:schemeClr val="accent1"/>
              </a:buClr>
              <a:buSzPct val="100000"/>
              <a:defRPr/>
            </a:pPr>
            <a:r>
              <a:rPr lang="he-IL" sz="1800" dirty="0">
                <a:solidFill>
                  <a:schemeClr val="accent1">
                    <a:lumMod val="75000"/>
                  </a:schemeClr>
                </a:solidFill>
                <a:latin typeface="David" panose="020E0502060401010101" pitchFamily="34" charset="-79"/>
                <a:cs typeface="David" panose="020E0502060401010101" pitchFamily="34" charset="-79"/>
              </a:rPr>
              <a:t>שנת </a:t>
            </a:r>
            <a:r>
              <a:rPr lang="he-IL" sz="1800" b="1" dirty="0">
                <a:solidFill>
                  <a:schemeClr val="accent1">
                    <a:lumMod val="75000"/>
                  </a:schemeClr>
                </a:solidFill>
                <a:latin typeface="David" panose="020E0502060401010101" pitchFamily="34" charset="-79"/>
                <a:cs typeface="David" panose="020E0502060401010101" pitchFamily="34" charset="-79"/>
              </a:rPr>
              <a:t>למידה והתפתחות </a:t>
            </a:r>
            <a:r>
              <a:rPr lang="he-IL" sz="1800" dirty="0">
                <a:solidFill>
                  <a:schemeClr val="accent1">
                    <a:lumMod val="75000"/>
                  </a:schemeClr>
                </a:solidFill>
                <a:latin typeface="David" panose="020E0502060401010101" pitchFamily="34" charset="-79"/>
                <a:cs typeface="David" panose="020E0502060401010101" pitchFamily="34" charset="-79"/>
              </a:rPr>
              <a:t>לעומת </a:t>
            </a:r>
            <a:r>
              <a:rPr lang="he-IL" sz="1800" b="1" dirty="0">
                <a:solidFill>
                  <a:schemeClr val="accent1">
                    <a:lumMod val="75000"/>
                  </a:schemeClr>
                </a:solidFill>
                <a:latin typeface="David" panose="020E0502060401010101" pitchFamily="34" charset="-79"/>
                <a:cs typeface="David" panose="020E0502060401010101" pitchFamily="34" charset="-79"/>
              </a:rPr>
              <a:t>שנת משפחה</a:t>
            </a:r>
          </a:p>
          <a:p>
            <a:pPr>
              <a:lnSpc>
                <a:spcPct val="100000"/>
              </a:lnSpc>
              <a:buClr>
                <a:schemeClr val="accent1"/>
              </a:buClr>
              <a:buSzPct val="100000"/>
              <a:defRPr/>
            </a:pPr>
            <a:r>
              <a:rPr lang="he-IL" sz="1800" dirty="0">
                <a:solidFill>
                  <a:schemeClr val="accent1">
                    <a:lumMod val="75000"/>
                  </a:schemeClr>
                </a:solidFill>
                <a:latin typeface="David" panose="020E0502060401010101" pitchFamily="34" charset="-79"/>
                <a:cs typeface="David" panose="020E0502060401010101" pitchFamily="34" charset="-79"/>
              </a:rPr>
              <a:t>זמן </a:t>
            </a:r>
            <a:r>
              <a:rPr lang="he-IL" sz="1800" b="1" dirty="0">
                <a:solidFill>
                  <a:schemeClr val="accent1">
                    <a:lumMod val="75000"/>
                  </a:schemeClr>
                </a:solidFill>
                <a:latin typeface="David" panose="020E0502060401010101" pitchFamily="34" charset="-79"/>
                <a:cs typeface="David" panose="020E0502060401010101" pitchFamily="34" charset="-79"/>
              </a:rPr>
              <a:t>ללמידה והתפתחות אישית </a:t>
            </a:r>
            <a:r>
              <a:rPr lang="he-IL" sz="1800" dirty="0">
                <a:solidFill>
                  <a:schemeClr val="accent1">
                    <a:lumMod val="75000"/>
                  </a:schemeClr>
                </a:solidFill>
                <a:latin typeface="David" panose="020E0502060401010101" pitchFamily="34" charset="-79"/>
                <a:cs typeface="David" panose="020E0502060401010101" pitchFamily="34" charset="-79"/>
              </a:rPr>
              <a:t>(מרחב התפתחות לבכיר)</a:t>
            </a:r>
          </a:p>
          <a:p>
            <a:pPr>
              <a:lnSpc>
                <a:spcPct val="100000"/>
              </a:lnSpc>
              <a:buClr>
                <a:schemeClr val="accent1"/>
              </a:buClr>
              <a:buSzPct val="100000"/>
              <a:defRPr/>
            </a:pPr>
            <a:r>
              <a:rPr lang="he-IL" sz="1800" dirty="0">
                <a:solidFill>
                  <a:schemeClr val="accent1">
                    <a:lumMod val="75000"/>
                  </a:schemeClr>
                </a:solidFill>
                <a:latin typeface="David" panose="020E0502060401010101" pitchFamily="34" charset="-79"/>
                <a:cs typeface="David" panose="020E0502060401010101" pitchFamily="34" charset="-79"/>
              </a:rPr>
              <a:t>זמן ליצירת </a:t>
            </a:r>
            <a:r>
              <a:rPr lang="he-IL" sz="1800" b="1" dirty="0">
                <a:solidFill>
                  <a:schemeClr val="accent1">
                    <a:lumMod val="75000"/>
                  </a:schemeClr>
                </a:solidFill>
                <a:latin typeface="David" panose="020E0502060401010101" pitchFamily="34" charset="-79"/>
                <a:cs typeface="David" panose="020E0502060401010101" pitchFamily="34" charset="-79"/>
              </a:rPr>
              <a:t>רשת חברתית וקשרים בין-אישיים </a:t>
            </a:r>
            <a:r>
              <a:rPr lang="he-IL" sz="1800" dirty="0">
                <a:solidFill>
                  <a:schemeClr val="accent1">
                    <a:lumMod val="75000"/>
                  </a:schemeClr>
                </a:solidFill>
                <a:latin typeface="David" panose="020E0502060401010101" pitchFamily="34" charset="-79"/>
                <a:cs typeface="David" panose="020E0502060401010101" pitchFamily="34" charset="-79"/>
              </a:rPr>
              <a:t>(שיחות קפיטריה)</a:t>
            </a:r>
          </a:p>
          <a:p>
            <a:pPr>
              <a:lnSpc>
                <a:spcPct val="100000"/>
              </a:lnSpc>
              <a:buClr>
                <a:schemeClr val="accent1"/>
              </a:buClr>
              <a:buSzPct val="100000"/>
              <a:defRPr/>
            </a:pPr>
            <a:r>
              <a:rPr lang="he-IL" sz="1800" b="1" dirty="0">
                <a:solidFill>
                  <a:schemeClr val="accent1">
                    <a:lumMod val="75000"/>
                  </a:schemeClr>
                </a:solidFill>
                <a:latin typeface="David" panose="020E0502060401010101" pitchFamily="34" charset="-79"/>
                <a:cs typeface="David" panose="020E0502060401010101" pitchFamily="34" charset="-79"/>
              </a:rPr>
              <a:t>זמן סגל </a:t>
            </a:r>
            <a:r>
              <a:rPr lang="he-IL" sz="1800" dirty="0">
                <a:solidFill>
                  <a:schemeClr val="accent1">
                    <a:lumMod val="75000"/>
                  </a:schemeClr>
                </a:solidFill>
                <a:latin typeface="David" panose="020E0502060401010101" pitchFamily="34" charset="-79"/>
                <a:cs typeface="David" panose="020E0502060401010101" pitchFamily="34" charset="-79"/>
              </a:rPr>
              <a:t>(היערכות ותאומים להמשך, ליווי חניכים, למידה והתפתחות אישיים)</a:t>
            </a:r>
          </a:p>
          <a:p>
            <a:pPr>
              <a:lnSpc>
                <a:spcPct val="100000"/>
              </a:lnSpc>
              <a:buClr>
                <a:schemeClr val="accent1"/>
              </a:buClr>
              <a:buSzPct val="100000"/>
              <a:defRPr/>
            </a:pPr>
            <a:r>
              <a:rPr lang="he-IL" sz="1800" b="1" dirty="0">
                <a:solidFill>
                  <a:schemeClr val="accent1">
                    <a:lumMod val="75000"/>
                  </a:schemeClr>
                </a:solidFill>
                <a:latin typeface="David" panose="020E0502060401010101" pitchFamily="34" charset="-79"/>
                <a:cs typeface="David" panose="020E0502060401010101" pitchFamily="34" charset="-79"/>
              </a:rPr>
              <a:t>יעילות מבנה השבוע </a:t>
            </a:r>
            <a:r>
              <a:rPr lang="he-IL" sz="1800" dirty="0">
                <a:solidFill>
                  <a:schemeClr val="accent1">
                    <a:lumMod val="75000"/>
                  </a:schemeClr>
                </a:solidFill>
                <a:latin typeface="David" panose="020E0502060401010101" pitchFamily="34" charset="-79"/>
                <a:cs typeface="David" panose="020E0502060401010101" pitchFamily="34" charset="-79"/>
              </a:rPr>
              <a:t>למול מיקומן הפיזי של המכללות (פקקים)</a:t>
            </a:r>
          </a:p>
          <a:p>
            <a:pPr>
              <a:lnSpc>
                <a:spcPct val="100000"/>
              </a:lnSpc>
              <a:buClr>
                <a:schemeClr val="accent1"/>
              </a:buClr>
              <a:buSzPct val="100000"/>
              <a:defRPr/>
            </a:pPr>
            <a:r>
              <a:rPr lang="he-IL" sz="1800" b="1" dirty="0">
                <a:solidFill>
                  <a:schemeClr val="accent1">
                    <a:lumMod val="75000"/>
                  </a:schemeClr>
                </a:solidFill>
                <a:latin typeface="David" panose="020E0502060401010101" pitchFamily="34" charset="-79"/>
                <a:cs typeface="David" panose="020E0502060401010101" pitchFamily="34" charset="-79"/>
              </a:rPr>
              <a:t>יציבות וסדירות </a:t>
            </a:r>
            <a:r>
              <a:rPr lang="he-IL" sz="1800" dirty="0" err="1">
                <a:solidFill>
                  <a:schemeClr val="accent1">
                    <a:lumMod val="75000"/>
                  </a:schemeClr>
                </a:solidFill>
                <a:latin typeface="David" panose="020E0502060401010101" pitchFamily="34" charset="-79"/>
                <a:cs typeface="David" panose="020E0502060401010101" pitchFamily="34" charset="-79"/>
              </a:rPr>
              <a:t>הלו"ז</a:t>
            </a:r>
            <a:r>
              <a:rPr lang="he-IL" sz="1800" dirty="0">
                <a:solidFill>
                  <a:schemeClr val="accent1">
                    <a:lumMod val="75000"/>
                  </a:schemeClr>
                </a:solidFill>
                <a:latin typeface="David" panose="020E0502060401010101" pitchFamily="34" charset="-79"/>
                <a:cs typeface="David" panose="020E0502060401010101" pitchFamily="34" charset="-79"/>
              </a:rPr>
              <a:t> מול גמישות והתאמה בזמן אמת (הרצאות בכירים, סיורים..)</a:t>
            </a:r>
          </a:p>
          <a:p>
            <a:pPr>
              <a:lnSpc>
                <a:spcPct val="100000"/>
              </a:lnSpc>
              <a:buClr>
                <a:schemeClr val="accent1"/>
              </a:buClr>
              <a:buSzPct val="100000"/>
              <a:defRPr/>
            </a:pPr>
            <a:r>
              <a:rPr lang="he-IL" sz="1800" b="1" dirty="0">
                <a:solidFill>
                  <a:schemeClr val="accent1">
                    <a:lumMod val="75000"/>
                  </a:schemeClr>
                </a:solidFill>
                <a:latin typeface="David" panose="020E0502060401010101" pitchFamily="34" charset="-79"/>
                <a:cs typeface="David" panose="020E0502060401010101" pitchFamily="34" charset="-79"/>
              </a:rPr>
              <a:t>מענה דיפרנציאלי </a:t>
            </a:r>
            <a:r>
              <a:rPr lang="he-IL" sz="1800" dirty="0">
                <a:solidFill>
                  <a:schemeClr val="accent1">
                    <a:lumMod val="75000"/>
                  </a:schemeClr>
                </a:solidFill>
                <a:latin typeface="David" panose="020E0502060401010101" pitchFamily="34" charset="-79"/>
                <a:cs typeface="David" panose="020E0502060401010101" pitchFamily="34" charset="-79"/>
              </a:rPr>
              <a:t>לאנשים (מרחק מגורים, כוננות, הכנה לתפקיד הבא)</a:t>
            </a:r>
          </a:p>
          <a:p>
            <a:pPr>
              <a:lnSpc>
                <a:spcPct val="100000"/>
              </a:lnSpc>
              <a:buClr>
                <a:schemeClr val="accent1"/>
              </a:buClr>
              <a:buSzPct val="100000"/>
              <a:defRPr/>
            </a:pPr>
            <a:r>
              <a:rPr lang="he-IL" sz="1800" dirty="0">
                <a:solidFill>
                  <a:schemeClr val="accent1">
                    <a:lumMod val="75000"/>
                  </a:schemeClr>
                </a:solidFill>
                <a:latin typeface="David" panose="020E0502060401010101" pitchFamily="34" charset="-79"/>
                <a:cs typeface="David" panose="020E0502060401010101" pitchFamily="34" charset="-79"/>
              </a:rPr>
              <a:t>חובת הגעה לכלל התכנים וקיום יכולת בחירה (80%</a:t>
            </a:r>
            <a:r>
              <a:rPr lang="en-US" sz="1800" dirty="0">
                <a:solidFill>
                  <a:schemeClr val="accent1">
                    <a:lumMod val="75000"/>
                  </a:schemeClr>
                </a:solidFill>
                <a:latin typeface="David" panose="020E0502060401010101" pitchFamily="34" charset="-79"/>
                <a:cs typeface="David" panose="020E0502060401010101" pitchFamily="34" charset="-79"/>
              </a:rPr>
              <a:t>/</a:t>
            </a:r>
            <a:r>
              <a:rPr lang="he-IL" sz="1800" dirty="0">
                <a:solidFill>
                  <a:schemeClr val="accent1">
                    <a:lumMod val="75000"/>
                  </a:schemeClr>
                </a:solidFill>
                <a:latin typeface="David" panose="020E0502060401010101" pitchFamily="34" charset="-79"/>
                <a:cs typeface="David" panose="020E0502060401010101" pitchFamily="34" charset="-79"/>
              </a:rPr>
              <a:t> 'ימים סגולים')</a:t>
            </a:r>
          </a:p>
          <a:p>
            <a:pPr>
              <a:lnSpc>
                <a:spcPct val="100000"/>
              </a:lnSpc>
              <a:buClr>
                <a:schemeClr val="accent1"/>
              </a:buClr>
              <a:buSzPct val="100000"/>
              <a:defRPr/>
            </a:pPr>
            <a:r>
              <a:rPr lang="he-IL" sz="1800" b="1" dirty="0">
                <a:solidFill>
                  <a:schemeClr val="accent1">
                    <a:lumMod val="75000"/>
                  </a:schemeClr>
                </a:solidFill>
                <a:latin typeface="David" panose="020E0502060401010101" pitchFamily="34" charset="-79"/>
                <a:cs typeface="David" panose="020E0502060401010101" pitchFamily="34" charset="-79"/>
              </a:rPr>
              <a:t>ימי א'- </a:t>
            </a:r>
            <a:r>
              <a:rPr lang="he-IL" sz="1800" dirty="0">
                <a:solidFill>
                  <a:schemeClr val="accent1">
                    <a:lumMod val="75000"/>
                  </a:schemeClr>
                </a:solidFill>
                <a:latin typeface="David" panose="020E0502060401010101" pitchFamily="34" charset="-79"/>
                <a:cs typeface="David" panose="020E0502060401010101" pitchFamily="34" charset="-79"/>
              </a:rPr>
              <a:t>שבת לבינלאומיים</a:t>
            </a:r>
          </a:p>
          <a:p>
            <a:pPr>
              <a:lnSpc>
                <a:spcPct val="100000"/>
              </a:lnSpc>
              <a:buClr>
                <a:schemeClr val="accent1"/>
              </a:buClr>
              <a:buSzPct val="100000"/>
              <a:defRPr/>
            </a:pPr>
            <a:r>
              <a:rPr lang="he-IL" sz="1800" b="1" dirty="0">
                <a:solidFill>
                  <a:schemeClr val="accent1">
                    <a:lumMod val="75000"/>
                  </a:schemeClr>
                </a:solidFill>
                <a:latin typeface="David" panose="020E0502060401010101" pitchFamily="34" charset="-79"/>
                <a:cs typeface="David" panose="020E0502060401010101" pitchFamily="34" charset="-79"/>
              </a:rPr>
              <a:t>עונות</a:t>
            </a:r>
            <a:r>
              <a:rPr lang="he-IL" sz="1800" dirty="0">
                <a:solidFill>
                  <a:schemeClr val="accent1">
                    <a:lumMod val="75000"/>
                  </a:schemeClr>
                </a:solidFill>
                <a:latin typeface="David" panose="020E0502060401010101" pitchFamily="34" charset="-79"/>
                <a:cs typeface="David" panose="020E0502060401010101" pitchFamily="34" charset="-79"/>
              </a:rPr>
              <a:t> בעלות מאפיינים שונים (לימוד בחיפה, חו"ל, סיורים גיאוגרפיים)</a:t>
            </a:r>
          </a:p>
          <a:p>
            <a:pPr>
              <a:lnSpc>
                <a:spcPct val="100000"/>
              </a:lnSpc>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p:txBody>
      </p:sp>
      <p:sp>
        <p:nvSpPr>
          <p:cNvPr id="5" name="מלבן: פינות מעוגלות 4"/>
          <p:cNvSpPr/>
          <p:nvPr/>
        </p:nvSpPr>
        <p:spPr>
          <a:xfrm rot="5400000">
            <a:off x="916589" y="5182962"/>
            <a:ext cx="275624" cy="1371600"/>
          </a:xfrm>
          <a:prstGeom prst="round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vert="vert270" rtlCol="1" anchor="ctr"/>
          <a:lstStyle/>
          <a:p>
            <a:pPr algn="ctr"/>
            <a:r>
              <a:rPr lang="he-IL" dirty="0">
                <a:latin typeface="David" panose="020E0502060401010101" pitchFamily="34" charset="-79"/>
                <a:cs typeface="David" panose="020E0502060401010101" pitchFamily="34" charset="-79"/>
              </a:rPr>
              <a:t>יום</a:t>
            </a:r>
          </a:p>
        </p:txBody>
      </p:sp>
    </p:spTree>
    <p:extLst>
      <p:ext uri="{BB962C8B-B14F-4D97-AF65-F5344CB8AC3E}">
        <p14:creationId xmlns:p14="http://schemas.microsoft.com/office/powerpoint/2010/main" val="23874585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err="1">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מב"ל</a:t>
            </a: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חלופות למבנה שבוע הלימוד</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טבלה 5"/>
          <p:cNvGraphicFramePr>
            <a:graphicFrameLocks noGrp="1"/>
          </p:cNvGraphicFramePr>
          <p:nvPr>
            <p:extLst>
              <p:ext uri="{D42A27DB-BD31-4B8C-83A1-F6EECF244321}">
                <p14:modId xmlns:p14="http://schemas.microsoft.com/office/powerpoint/2010/main" val="3408495332"/>
              </p:ext>
            </p:extLst>
          </p:nvPr>
        </p:nvGraphicFramePr>
        <p:xfrm>
          <a:off x="1227272" y="1339461"/>
          <a:ext cx="9792000" cy="2560320"/>
        </p:xfrm>
        <a:graphic>
          <a:graphicData uri="http://schemas.openxmlformats.org/drawingml/2006/table">
            <a:tbl>
              <a:tblPr rtl="1" firstRow="1" bandRow="1">
                <a:tableStyleId>{5C22544A-7EE6-4342-B048-85BDC9FD1C3A}</a:tableStyleId>
              </a:tblPr>
              <a:tblGrid>
                <a:gridCol w="1260000">
                  <a:extLst>
                    <a:ext uri="{9D8B030D-6E8A-4147-A177-3AD203B41FA5}">
                      <a16:colId xmlns:a16="http://schemas.microsoft.com/office/drawing/2014/main" val="20000"/>
                    </a:ext>
                  </a:extLst>
                </a:gridCol>
                <a:gridCol w="1260000">
                  <a:extLst>
                    <a:ext uri="{9D8B030D-6E8A-4147-A177-3AD203B41FA5}">
                      <a16:colId xmlns:a16="http://schemas.microsoft.com/office/drawing/2014/main" val="20001"/>
                    </a:ext>
                  </a:extLst>
                </a:gridCol>
                <a:gridCol w="1260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1260000">
                  <a:extLst>
                    <a:ext uri="{9D8B030D-6E8A-4147-A177-3AD203B41FA5}">
                      <a16:colId xmlns:a16="http://schemas.microsoft.com/office/drawing/2014/main" val="20004"/>
                    </a:ext>
                  </a:extLst>
                </a:gridCol>
                <a:gridCol w="1260000">
                  <a:extLst>
                    <a:ext uri="{9D8B030D-6E8A-4147-A177-3AD203B41FA5}">
                      <a16:colId xmlns:a16="http://schemas.microsoft.com/office/drawing/2014/main" val="20005"/>
                    </a:ext>
                  </a:extLst>
                </a:gridCol>
                <a:gridCol w="2232000">
                  <a:extLst>
                    <a:ext uri="{9D8B030D-6E8A-4147-A177-3AD203B41FA5}">
                      <a16:colId xmlns:a16="http://schemas.microsoft.com/office/drawing/2014/main" val="1561795966"/>
                    </a:ext>
                  </a:extLst>
                </a:gridCol>
              </a:tblGrid>
              <a:tr h="354857">
                <a:tc>
                  <a:txBody>
                    <a:bodyPr/>
                    <a:lstStyle/>
                    <a:p>
                      <a:pPr algn="ctr" rtl="1">
                        <a:lnSpc>
                          <a:spcPct val="100000"/>
                        </a:lnSpc>
                      </a:pPr>
                      <a:r>
                        <a:rPr lang="he-IL" dirty="0">
                          <a:latin typeface="David" panose="020E0502060401010101" pitchFamily="34" charset="-79"/>
                          <a:cs typeface="David" panose="020E0502060401010101" pitchFamily="34" charset="-79"/>
                        </a:rPr>
                        <a:t>שעה</a:t>
                      </a:r>
                      <a:r>
                        <a:rPr lang="en-US" dirty="0">
                          <a:latin typeface="David" panose="020E0502060401010101" pitchFamily="34" charset="-79"/>
                          <a:cs typeface="David" panose="020E0502060401010101" pitchFamily="34" charset="-79"/>
                        </a:rPr>
                        <a:t>/</a:t>
                      </a:r>
                      <a:r>
                        <a:rPr lang="he-IL" dirty="0">
                          <a:latin typeface="David" panose="020E0502060401010101" pitchFamily="34" charset="-79"/>
                          <a:cs typeface="David" panose="020E0502060401010101" pitchFamily="34" charset="-79"/>
                        </a:rPr>
                        <a:t>יום</a:t>
                      </a:r>
                    </a:p>
                  </a:txBody>
                  <a:tcPr anchor="ctr"/>
                </a:tc>
                <a:tc>
                  <a:txBody>
                    <a:bodyPr/>
                    <a:lstStyle/>
                    <a:p>
                      <a:pPr algn="ctr" rtl="1">
                        <a:lnSpc>
                          <a:spcPct val="100000"/>
                        </a:lnSpc>
                      </a:pPr>
                      <a:r>
                        <a:rPr lang="he-IL" dirty="0">
                          <a:latin typeface="David" panose="020E0502060401010101" pitchFamily="34" charset="-79"/>
                          <a:cs typeface="David" panose="020E0502060401010101" pitchFamily="34" charset="-79"/>
                        </a:rPr>
                        <a:t>א'</a:t>
                      </a:r>
                    </a:p>
                  </a:txBody>
                  <a:tcPr anchor="ctr"/>
                </a:tc>
                <a:tc>
                  <a:txBody>
                    <a:bodyPr/>
                    <a:lstStyle/>
                    <a:p>
                      <a:pPr algn="ctr" rtl="1">
                        <a:lnSpc>
                          <a:spcPct val="100000"/>
                        </a:lnSpc>
                      </a:pPr>
                      <a:r>
                        <a:rPr lang="he-IL" dirty="0">
                          <a:latin typeface="David" panose="020E0502060401010101" pitchFamily="34" charset="-79"/>
                          <a:cs typeface="David" panose="020E0502060401010101" pitchFamily="34" charset="-79"/>
                        </a:rPr>
                        <a:t>ב'</a:t>
                      </a:r>
                    </a:p>
                  </a:txBody>
                  <a:tcPr anchor="ctr"/>
                </a:tc>
                <a:tc>
                  <a:txBody>
                    <a:bodyPr/>
                    <a:lstStyle/>
                    <a:p>
                      <a:pPr algn="ctr" rtl="1">
                        <a:lnSpc>
                          <a:spcPct val="100000"/>
                        </a:lnSpc>
                      </a:pPr>
                      <a:r>
                        <a:rPr lang="he-IL" dirty="0">
                          <a:latin typeface="David" panose="020E0502060401010101" pitchFamily="34" charset="-79"/>
                          <a:cs typeface="David" panose="020E0502060401010101" pitchFamily="34" charset="-79"/>
                        </a:rPr>
                        <a:t>ג'</a:t>
                      </a:r>
                    </a:p>
                  </a:txBody>
                  <a:tcPr anchor="ctr"/>
                </a:tc>
                <a:tc>
                  <a:txBody>
                    <a:bodyPr/>
                    <a:lstStyle/>
                    <a:p>
                      <a:pPr algn="ctr" rtl="1">
                        <a:lnSpc>
                          <a:spcPct val="100000"/>
                        </a:lnSpc>
                      </a:pPr>
                      <a:r>
                        <a:rPr lang="he-IL" dirty="0">
                          <a:latin typeface="David" panose="020E0502060401010101" pitchFamily="34" charset="-79"/>
                          <a:cs typeface="David" panose="020E0502060401010101" pitchFamily="34" charset="-79"/>
                        </a:rPr>
                        <a:t>ד'</a:t>
                      </a:r>
                    </a:p>
                  </a:txBody>
                  <a:tcPr anchor="ctr"/>
                </a:tc>
                <a:tc>
                  <a:txBody>
                    <a:bodyPr/>
                    <a:lstStyle/>
                    <a:p>
                      <a:pPr algn="ctr" rtl="1">
                        <a:lnSpc>
                          <a:spcPct val="100000"/>
                        </a:lnSpc>
                      </a:pPr>
                      <a:r>
                        <a:rPr lang="he-IL" dirty="0">
                          <a:latin typeface="David" panose="020E0502060401010101" pitchFamily="34" charset="-79"/>
                          <a:cs typeface="David" panose="020E0502060401010101" pitchFamily="34" charset="-79"/>
                        </a:rPr>
                        <a:t>ה'</a:t>
                      </a:r>
                    </a:p>
                  </a:txBody>
                  <a:tcPr anchor="ctr"/>
                </a:tc>
                <a:tc>
                  <a:txBody>
                    <a:bodyPr/>
                    <a:lstStyle/>
                    <a:p>
                      <a:pPr algn="ctr" rtl="1">
                        <a:lnSpc>
                          <a:spcPct val="100000"/>
                        </a:lnSpc>
                      </a:pPr>
                      <a:r>
                        <a:rPr lang="he-IL" dirty="0">
                          <a:latin typeface="David" panose="020E0502060401010101" pitchFamily="34" charset="-79"/>
                          <a:cs typeface="David" panose="020E0502060401010101" pitchFamily="34" charset="-79"/>
                        </a:rPr>
                        <a:t>סיכום</a:t>
                      </a:r>
                    </a:p>
                  </a:txBody>
                  <a:tcPr anchor="ctr"/>
                </a:tc>
                <a:extLst>
                  <a:ext uri="{0D108BD9-81ED-4DB2-BD59-A6C34878D82A}">
                    <a16:rowId xmlns:a16="http://schemas.microsoft.com/office/drawing/2014/main" val="10000"/>
                  </a:ext>
                </a:extLst>
              </a:tr>
              <a:tr h="354857">
                <a:tc>
                  <a:txBody>
                    <a:bodyPr/>
                    <a:lstStyle/>
                    <a:p>
                      <a:pPr algn="ctr" rtl="1">
                        <a:lnSpc>
                          <a:spcPct val="100000"/>
                        </a:lnSpc>
                      </a:pPr>
                      <a:r>
                        <a:rPr lang="he-IL" dirty="0">
                          <a:latin typeface="David" panose="020E0502060401010101" pitchFamily="34" charset="-79"/>
                          <a:cs typeface="David" panose="020E0502060401010101" pitchFamily="34" charset="-79"/>
                        </a:rPr>
                        <a:t>6:30-8:00</a:t>
                      </a:r>
                    </a:p>
                  </a:txBody>
                  <a:tcPr/>
                </a:tc>
                <a:tc>
                  <a:txBody>
                    <a:bodyPr/>
                    <a:lstStyle/>
                    <a:p>
                      <a:pPr algn="just" rtl="1">
                        <a:lnSpc>
                          <a:spcPct val="100000"/>
                        </a:lnSpc>
                      </a:pPr>
                      <a:endParaRPr lang="he-IL" dirty="0">
                        <a:latin typeface="David" panose="020E0502060401010101" pitchFamily="34" charset="-79"/>
                        <a:cs typeface="David" panose="020E0502060401010101" pitchFamily="34" charset="-79"/>
                      </a:endParaRPr>
                    </a:p>
                  </a:txBody>
                  <a:tcPr>
                    <a:lnB w="28575" cap="flat" cmpd="sng" algn="ctr">
                      <a:solidFill>
                        <a:schemeClr val="tx1"/>
                      </a:solidFill>
                      <a:prstDash val="solid"/>
                      <a:round/>
                      <a:headEnd type="none" w="med" len="med"/>
                      <a:tailEnd type="none" w="med" len="med"/>
                    </a:lnB>
                  </a:tcPr>
                </a:tc>
                <a:tc>
                  <a:txBody>
                    <a:bodyPr/>
                    <a:lstStyle/>
                    <a:p>
                      <a:pPr algn="just" rtl="1">
                        <a:lnSpc>
                          <a:spcPct val="100000"/>
                        </a:lnSpc>
                      </a:pPr>
                      <a:endParaRPr lang="he-IL" dirty="0">
                        <a:latin typeface="David" panose="020E0502060401010101" pitchFamily="34" charset="-79"/>
                        <a:cs typeface="David" panose="020E0502060401010101" pitchFamily="34" charset="-79"/>
                      </a:endParaRPr>
                    </a:p>
                  </a:txBody>
                  <a:tcPr>
                    <a:lnB w="28575"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kern="1200" dirty="0">
                          <a:solidFill>
                            <a:srgbClr val="F86F4A"/>
                          </a:solidFill>
                          <a:latin typeface="David" panose="020E0502060401010101" pitchFamily="34" charset="-79"/>
                          <a:ea typeface="+mn-ea"/>
                          <a:cs typeface="David" panose="020E0502060401010101" pitchFamily="34" charset="-79"/>
                        </a:rPr>
                        <a:t>א"ג</a:t>
                      </a:r>
                    </a:p>
                  </a:txBody>
                  <a:tcPr>
                    <a:lnB w="28575"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600" kern="1200" dirty="0">
                        <a:solidFill>
                          <a:srgbClr val="F86F4A"/>
                        </a:solidFill>
                        <a:latin typeface="David" panose="020E0502060401010101" pitchFamily="34" charset="-79"/>
                        <a:ea typeface="+mn-ea"/>
                        <a:cs typeface="David" panose="020E0502060401010101" pitchFamily="34" charset="-79"/>
                      </a:endParaRPr>
                    </a:p>
                  </a:txBody>
                  <a:tcPr>
                    <a:lnB w="28575"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kern="1200" dirty="0">
                          <a:solidFill>
                            <a:srgbClr val="F86F4A"/>
                          </a:solidFill>
                          <a:latin typeface="David" panose="020E0502060401010101" pitchFamily="34" charset="-79"/>
                          <a:ea typeface="+mn-ea"/>
                          <a:cs typeface="David" panose="020E0502060401010101" pitchFamily="34" charset="-79"/>
                        </a:rPr>
                        <a:t>א"ג</a:t>
                      </a:r>
                    </a:p>
                  </a:txBody>
                  <a:tcPr>
                    <a:lnB w="28575" cap="flat" cmpd="sng" algn="ctr">
                      <a:solidFill>
                        <a:schemeClr val="tx1"/>
                      </a:solidFill>
                      <a:prstDash val="solid"/>
                      <a:round/>
                      <a:headEnd type="none" w="med" len="med"/>
                      <a:tailEnd type="none" w="med" len="med"/>
                    </a:lnB>
                  </a:tcPr>
                </a:tc>
                <a:tc rowSpan="6">
                  <a:txBody>
                    <a:bodyPr/>
                    <a:lstStyle/>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e-IL" sz="1600" kern="1200" dirty="0">
                          <a:solidFill>
                            <a:schemeClr val="tx1"/>
                          </a:solidFill>
                          <a:latin typeface="David" panose="020E0502060401010101" pitchFamily="34" charset="-79"/>
                          <a:ea typeface="+mn-ea"/>
                          <a:cs typeface="David" panose="020E0502060401010101" pitchFamily="34" charset="-79"/>
                        </a:rPr>
                        <a:t>16 משכי לימוד שבועיים</a:t>
                      </a:r>
                      <a:br>
                        <a:rPr kumimoji="0" lang="en-US" sz="1600" kern="1200" dirty="0">
                          <a:solidFill>
                            <a:schemeClr val="tx1"/>
                          </a:solidFill>
                          <a:latin typeface="David" panose="020E0502060401010101" pitchFamily="34" charset="-79"/>
                          <a:ea typeface="+mn-ea"/>
                          <a:cs typeface="David" panose="020E0502060401010101" pitchFamily="34" charset="-79"/>
                        </a:rPr>
                      </a:br>
                      <a:r>
                        <a:rPr kumimoji="0" lang="he-IL" sz="1600" kern="1200" dirty="0">
                          <a:solidFill>
                            <a:schemeClr val="tx1"/>
                          </a:solidFill>
                          <a:latin typeface="David" panose="020E0502060401010101" pitchFamily="34" charset="-79"/>
                          <a:ea typeface="+mn-ea"/>
                          <a:cs typeface="David" panose="020E0502060401010101" pitchFamily="34" charset="-79"/>
                        </a:rPr>
                        <a:t> (23 ש' לימוד)</a:t>
                      </a:r>
                    </a:p>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he-IL" sz="1600" kern="1200" dirty="0">
                        <a:solidFill>
                          <a:schemeClr val="tx1"/>
                        </a:solidFill>
                        <a:latin typeface="David" panose="020E0502060401010101" pitchFamily="34" charset="-79"/>
                        <a:ea typeface="+mn-ea"/>
                        <a:cs typeface="David" panose="020E0502060401010101" pitchFamily="34" charset="-79"/>
                      </a:endParaRPr>
                    </a:p>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e-IL" sz="1600" kern="1200" dirty="0">
                          <a:solidFill>
                            <a:schemeClr val="tx1"/>
                          </a:solidFill>
                          <a:latin typeface="David" panose="020E0502060401010101" pitchFamily="34" charset="-79"/>
                          <a:ea typeface="+mn-ea"/>
                          <a:cs typeface="David" panose="020E0502060401010101" pitchFamily="34" charset="-79"/>
                        </a:rPr>
                        <a:t>4 משכי </a:t>
                      </a:r>
                      <a:r>
                        <a:rPr kumimoji="0" lang="he-IL" sz="1600" kern="1200" dirty="0" err="1">
                          <a:solidFill>
                            <a:schemeClr val="tx1"/>
                          </a:solidFill>
                          <a:latin typeface="David" panose="020E0502060401010101" pitchFamily="34" charset="-79"/>
                          <a:ea typeface="+mn-ea"/>
                          <a:cs typeface="David" panose="020E0502060401010101" pitchFamily="34" charset="-79"/>
                        </a:rPr>
                        <a:t>ל"ע</a:t>
                      </a:r>
                      <a:r>
                        <a:rPr kumimoji="0" lang="he-IL" sz="1600" kern="1200" dirty="0">
                          <a:solidFill>
                            <a:schemeClr val="tx1"/>
                          </a:solidFill>
                          <a:latin typeface="David" panose="020E0502060401010101" pitchFamily="34" charset="-79"/>
                          <a:ea typeface="+mn-ea"/>
                          <a:cs typeface="David" panose="020E0502060401010101" pitchFamily="34" charset="-79"/>
                        </a:rPr>
                        <a:t> שבועיים</a:t>
                      </a:r>
                      <a:br>
                        <a:rPr kumimoji="0" lang="en-US" sz="1600" kern="1200" dirty="0">
                          <a:solidFill>
                            <a:schemeClr val="tx1"/>
                          </a:solidFill>
                          <a:latin typeface="David" panose="020E0502060401010101" pitchFamily="34" charset="-79"/>
                          <a:ea typeface="+mn-ea"/>
                          <a:cs typeface="David" panose="020E0502060401010101" pitchFamily="34" charset="-79"/>
                        </a:rPr>
                      </a:br>
                      <a:r>
                        <a:rPr kumimoji="0" lang="he-IL" sz="1600" b="1" kern="1200" dirty="0">
                          <a:solidFill>
                            <a:schemeClr val="tx1"/>
                          </a:solidFill>
                          <a:effectLst>
                            <a:outerShdw blurRad="38100" dist="38100" dir="2700000" algn="tl">
                              <a:srgbClr val="000000">
                                <a:alpha val="43137"/>
                              </a:srgbClr>
                            </a:outerShdw>
                          </a:effectLst>
                          <a:latin typeface="David" panose="020E0502060401010101" pitchFamily="34" charset="-79"/>
                          <a:ea typeface="+mn-ea"/>
                          <a:cs typeface="David" panose="020E0502060401010101" pitchFamily="34" charset="-79"/>
                        </a:rPr>
                        <a:t>*</a:t>
                      </a:r>
                      <a:r>
                        <a:rPr kumimoji="0" lang="he-IL" sz="1600" kern="1200" dirty="0">
                          <a:solidFill>
                            <a:schemeClr val="tx1"/>
                          </a:solidFill>
                          <a:latin typeface="David" panose="020E0502060401010101" pitchFamily="34" charset="-79"/>
                          <a:ea typeface="+mn-ea"/>
                          <a:cs typeface="David" panose="020E0502060401010101" pitchFamily="34" charset="-79"/>
                        </a:rPr>
                        <a:t> ~25 שבועות סטנדרטיים=</a:t>
                      </a:r>
                      <a:br>
                        <a:rPr kumimoji="0" lang="en-US" sz="1600" kern="1200" dirty="0">
                          <a:solidFill>
                            <a:schemeClr val="tx1"/>
                          </a:solidFill>
                          <a:latin typeface="David" panose="020E0502060401010101" pitchFamily="34" charset="-79"/>
                          <a:ea typeface="+mn-ea"/>
                          <a:cs typeface="David" panose="020E0502060401010101" pitchFamily="34" charset="-79"/>
                        </a:rPr>
                      </a:br>
                      <a:r>
                        <a:rPr kumimoji="0" lang="he-IL" sz="1600" kern="1200" dirty="0">
                          <a:solidFill>
                            <a:schemeClr val="tx1"/>
                          </a:solidFill>
                          <a:latin typeface="David" panose="020E0502060401010101" pitchFamily="34" charset="-79"/>
                          <a:ea typeface="+mn-ea"/>
                          <a:cs typeface="David" panose="020E0502060401010101" pitchFamily="34" charset="-79"/>
                        </a:rPr>
                        <a:t> </a:t>
                      </a:r>
                      <a:r>
                        <a:rPr kumimoji="0" lang="he-IL" sz="1600" b="1" kern="1200" dirty="0">
                          <a:solidFill>
                            <a:schemeClr val="accent1"/>
                          </a:solidFill>
                          <a:latin typeface="David" panose="020E0502060401010101" pitchFamily="34" charset="-79"/>
                          <a:ea typeface="+mn-ea"/>
                          <a:cs typeface="David" panose="020E0502060401010101" pitchFamily="34" charset="-79"/>
                        </a:rPr>
                        <a:t>100 משכים (מקורות)</a:t>
                      </a:r>
                    </a:p>
                  </a:txBody>
                  <a:tcPr anchor="ctr"/>
                </a:tc>
                <a:extLst>
                  <a:ext uri="{0D108BD9-81ED-4DB2-BD59-A6C34878D82A}">
                    <a16:rowId xmlns:a16="http://schemas.microsoft.com/office/drawing/2014/main" val="10001"/>
                  </a:ext>
                </a:extLst>
              </a:tr>
              <a:tr h="354857">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8:30-10:00</a:t>
                      </a:r>
                    </a:p>
                  </a:txBody>
                  <a:tcPr>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יום</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יום</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v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54857">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10:30-12:00</a:t>
                      </a:r>
                    </a:p>
                  </a:txBody>
                  <a:tcPr>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מחקר</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a:t>
                      </a:r>
                      <a:r>
                        <a:rPr lang="he-IL" baseline="0" dirty="0">
                          <a:latin typeface="David" panose="020E0502060401010101" pitchFamily="34" charset="-79"/>
                          <a:cs typeface="David" panose="020E0502060401010101" pitchFamily="34" charset="-79"/>
                        </a:rPr>
                        <a:t> 2</a:t>
                      </a: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קצר</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יום ארוך</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a:t>
                      </a:r>
                      <a:r>
                        <a:rPr lang="he-IL" baseline="0" dirty="0">
                          <a:latin typeface="David" panose="020E0502060401010101" pitchFamily="34" charset="-79"/>
                          <a:cs typeface="David" panose="020E0502060401010101" pitchFamily="34" charset="-79"/>
                        </a:rPr>
                        <a:t> 2</a:t>
                      </a: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v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54857">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13:00-14:15</a:t>
                      </a:r>
                    </a:p>
                  </a:txBody>
                  <a:tcPr>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וכתיבה</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(3 משכים)</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(5 משכים)</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v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54857">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14:30-16:00</a:t>
                      </a:r>
                    </a:p>
                  </a:txBody>
                  <a:tcPr>
                    <a:lnR w="28575" cap="flat" cmpd="sng" algn="ctr">
                      <a:solidFill>
                        <a:schemeClr val="tx1"/>
                      </a:solidFill>
                      <a:prstDash val="solid"/>
                      <a:round/>
                      <a:headEnd type="none" w="med" len="med"/>
                      <a:tailEnd type="none" w="med" len="med"/>
                    </a:ln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(4 משכים)</a:t>
                      </a:r>
                      <a:endParaRPr lang="he-IL" sz="1600" dirty="0">
                        <a:solidFill>
                          <a:srgbClr val="0070C0"/>
                        </a:solidFill>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4</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600" kern="1200" dirty="0">
                        <a:solidFill>
                          <a:srgbClr val="F86F4A"/>
                        </a:solidFill>
                        <a:latin typeface="David" panose="020E0502060401010101" pitchFamily="34" charset="-79"/>
                        <a:ea typeface="+mn-ea"/>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4</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v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54857">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16:30-18:00</a:t>
                      </a: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T w="28575" cap="flat" cmpd="sng" algn="ctr">
                      <a:solidFill>
                        <a:schemeClr val="tx1"/>
                      </a:solidFill>
                      <a:prstDash val="solid"/>
                      <a:round/>
                      <a:headEnd type="none" w="med" len="med"/>
                      <a:tailEnd type="none" w="med" len="med"/>
                    </a:lnT>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T w="28575" cap="flat" cmpd="sng" algn="ctr">
                      <a:solidFill>
                        <a:schemeClr val="tx1"/>
                      </a:solidFill>
                      <a:prstDash val="solid"/>
                      <a:round/>
                      <a:headEnd type="none" w="med" len="med"/>
                      <a:tailEnd type="none" w="med" len="med"/>
                    </a:lnT>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kumimoji="0" lang="he-IL" sz="1400" kern="1200" dirty="0">
                        <a:solidFill>
                          <a:srgbClr val="F86F4A"/>
                        </a:solidFill>
                        <a:latin typeface="David" panose="020E0502060401010101" pitchFamily="34" charset="-79"/>
                        <a:ea typeface="+mn-ea"/>
                        <a:cs typeface="David" panose="020E0502060401010101" pitchFamily="34" charset="-79"/>
                      </a:endParaRPr>
                    </a:p>
                  </a:txBody>
                  <a:tcPr>
                    <a:lnR w="28575" cap="flat" cmpd="sng" algn="ctr">
                      <a:solidFill>
                        <a:schemeClr val="tx1"/>
                      </a:solidFill>
                      <a:prstDash val="solid"/>
                      <a:round/>
                      <a:headEnd type="none" w="med" len="med"/>
                      <a:tailEnd type="none" w="med" len="med"/>
                    </a:ln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he-IL" sz="1600" kern="1200" dirty="0">
                          <a:solidFill>
                            <a:srgbClr val="F86F4A"/>
                          </a:solidFill>
                          <a:latin typeface="David" panose="020E0502060401010101" pitchFamily="34" charset="-79"/>
                          <a:ea typeface="+mn-ea"/>
                          <a:cs typeface="David" panose="020E0502060401010101" pitchFamily="34" charset="-79"/>
                        </a:rPr>
                        <a:t>סיור</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kumimoji="0" lang="he-IL" sz="1400" kern="1200" dirty="0">
                        <a:solidFill>
                          <a:srgbClr val="F86F4A"/>
                        </a:solidFill>
                        <a:latin typeface="David" panose="020E0502060401010101" pitchFamily="34" charset="-79"/>
                        <a:ea typeface="+mn-ea"/>
                        <a:cs typeface="David" panose="020E0502060401010101" pitchFamily="34" charset="-79"/>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v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kumimoji="0" lang="he-IL" sz="1400" kern="1200" dirty="0">
                        <a:solidFill>
                          <a:srgbClr val="F86F4A"/>
                        </a:solidFill>
                        <a:latin typeface="David" panose="020E0502060401010101" pitchFamily="34" charset="-79"/>
                        <a:ea typeface="+mn-ea"/>
                        <a:cs typeface="David" panose="020E0502060401010101" pitchFamily="34" charset="-79"/>
                      </a:endParaRP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sp>
        <p:nvSpPr>
          <p:cNvPr id="3" name="אליפסה 2"/>
          <p:cNvSpPr/>
          <p:nvPr/>
        </p:nvSpPr>
        <p:spPr>
          <a:xfrm>
            <a:off x="9969992" y="1049353"/>
            <a:ext cx="1116419" cy="36000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he-IL" dirty="0">
                <a:latin typeface="David" panose="020E0502060401010101" pitchFamily="34" charset="-79"/>
                <a:cs typeface="David" panose="020E0502060401010101" pitchFamily="34" charset="-79"/>
              </a:rPr>
              <a:t>כיום</a:t>
            </a:r>
          </a:p>
        </p:txBody>
      </p:sp>
      <p:graphicFrame>
        <p:nvGraphicFramePr>
          <p:cNvPr id="7" name="טבלה 6"/>
          <p:cNvGraphicFramePr>
            <a:graphicFrameLocks noGrp="1"/>
          </p:cNvGraphicFramePr>
          <p:nvPr>
            <p:extLst>
              <p:ext uri="{D42A27DB-BD31-4B8C-83A1-F6EECF244321}">
                <p14:modId xmlns:p14="http://schemas.microsoft.com/office/powerpoint/2010/main" val="278444741"/>
              </p:ext>
            </p:extLst>
          </p:nvPr>
        </p:nvGraphicFramePr>
        <p:xfrm>
          <a:off x="1227271" y="4009889"/>
          <a:ext cx="9792000" cy="2804160"/>
        </p:xfrm>
        <a:graphic>
          <a:graphicData uri="http://schemas.openxmlformats.org/drawingml/2006/table">
            <a:tbl>
              <a:tblPr rtl="1" firstRow="1" bandRow="1">
                <a:tableStyleId>{5C22544A-7EE6-4342-B048-85BDC9FD1C3A}</a:tableStyleId>
              </a:tblPr>
              <a:tblGrid>
                <a:gridCol w="1260000">
                  <a:extLst>
                    <a:ext uri="{9D8B030D-6E8A-4147-A177-3AD203B41FA5}">
                      <a16:colId xmlns:a16="http://schemas.microsoft.com/office/drawing/2014/main" val="20000"/>
                    </a:ext>
                  </a:extLst>
                </a:gridCol>
                <a:gridCol w="1260000">
                  <a:extLst>
                    <a:ext uri="{9D8B030D-6E8A-4147-A177-3AD203B41FA5}">
                      <a16:colId xmlns:a16="http://schemas.microsoft.com/office/drawing/2014/main" val="20001"/>
                    </a:ext>
                  </a:extLst>
                </a:gridCol>
                <a:gridCol w="1260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1260000">
                  <a:extLst>
                    <a:ext uri="{9D8B030D-6E8A-4147-A177-3AD203B41FA5}">
                      <a16:colId xmlns:a16="http://schemas.microsoft.com/office/drawing/2014/main" val="20004"/>
                    </a:ext>
                  </a:extLst>
                </a:gridCol>
                <a:gridCol w="1260000">
                  <a:extLst>
                    <a:ext uri="{9D8B030D-6E8A-4147-A177-3AD203B41FA5}">
                      <a16:colId xmlns:a16="http://schemas.microsoft.com/office/drawing/2014/main" val="20005"/>
                    </a:ext>
                  </a:extLst>
                </a:gridCol>
                <a:gridCol w="2232000">
                  <a:extLst>
                    <a:ext uri="{9D8B030D-6E8A-4147-A177-3AD203B41FA5}">
                      <a16:colId xmlns:a16="http://schemas.microsoft.com/office/drawing/2014/main" val="1576802985"/>
                    </a:ext>
                  </a:extLst>
                </a:gridCol>
              </a:tblGrid>
              <a:tr h="363564">
                <a:tc>
                  <a:txBody>
                    <a:bodyPr/>
                    <a:lstStyle/>
                    <a:p>
                      <a:pPr algn="ctr" rtl="1">
                        <a:lnSpc>
                          <a:spcPct val="100000"/>
                        </a:lnSpc>
                      </a:pPr>
                      <a:r>
                        <a:rPr lang="he-IL" dirty="0">
                          <a:latin typeface="David" panose="020E0502060401010101" pitchFamily="34" charset="-79"/>
                          <a:cs typeface="David" panose="020E0502060401010101" pitchFamily="34" charset="-79"/>
                        </a:rPr>
                        <a:t>שעה</a:t>
                      </a:r>
                      <a:r>
                        <a:rPr lang="en-US" dirty="0">
                          <a:latin typeface="David" panose="020E0502060401010101" pitchFamily="34" charset="-79"/>
                          <a:cs typeface="David" panose="020E0502060401010101" pitchFamily="34" charset="-79"/>
                        </a:rPr>
                        <a:t>/</a:t>
                      </a:r>
                      <a:r>
                        <a:rPr lang="he-IL" dirty="0">
                          <a:latin typeface="David" panose="020E0502060401010101" pitchFamily="34" charset="-79"/>
                          <a:cs typeface="David" panose="020E0502060401010101" pitchFamily="34" charset="-79"/>
                        </a:rPr>
                        <a:t>יום</a:t>
                      </a:r>
                    </a:p>
                  </a:txBody>
                  <a:tcPr anchor="ctr">
                    <a:lnB w="12700" cap="flat" cmpd="sng" algn="ctr">
                      <a:solidFill>
                        <a:schemeClr val="tx1"/>
                      </a:solidFill>
                      <a:prstDash val="solid"/>
                      <a:round/>
                      <a:headEnd type="none" w="med" len="med"/>
                      <a:tailEnd type="none" w="med" len="med"/>
                    </a:lnB>
                  </a:tcPr>
                </a:tc>
                <a:tc>
                  <a:txBody>
                    <a:bodyPr/>
                    <a:lstStyle/>
                    <a:p>
                      <a:pPr algn="ctr" rtl="1">
                        <a:lnSpc>
                          <a:spcPct val="100000"/>
                        </a:lnSpc>
                      </a:pPr>
                      <a:r>
                        <a:rPr lang="he-IL" dirty="0">
                          <a:latin typeface="David" panose="020E0502060401010101" pitchFamily="34" charset="-79"/>
                          <a:cs typeface="David" panose="020E0502060401010101" pitchFamily="34" charset="-79"/>
                        </a:rPr>
                        <a:t>א'</a:t>
                      </a:r>
                    </a:p>
                  </a:txBody>
                  <a:tcPr anchor="ctr">
                    <a:lnB w="12700" cap="flat" cmpd="sng" algn="ctr">
                      <a:solidFill>
                        <a:schemeClr val="tx1"/>
                      </a:solidFill>
                      <a:prstDash val="solid"/>
                      <a:round/>
                      <a:headEnd type="none" w="med" len="med"/>
                      <a:tailEnd type="none" w="med" len="med"/>
                    </a:lnB>
                  </a:tcPr>
                </a:tc>
                <a:tc>
                  <a:txBody>
                    <a:bodyPr/>
                    <a:lstStyle/>
                    <a:p>
                      <a:pPr algn="ctr" rtl="1">
                        <a:lnSpc>
                          <a:spcPct val="100000"/>
                        </a:lnSpc>
                      </a:pPr>
                      <a:r>
                        <a:rPr lang="he-IL" dirty="0">
                          <a:latin typeface="David" panose="020E0502060401010101" pitchFamily="34" charset="-79"/>
                          <a:cs typeface="David" panose="020E0502060401010101" pitchFamily="34" charset="-79"/>
                        </a:rPr>
                        <a:t>ב'</a:t>
                      </a:r>
                    </a:p>
                  </a:txBody>
                  <a:tcPr anchor="ctr">
                    <a:lnB w="12700" cap="flat" cmpd="sng" algn="ctr">
                      <a:solidFill>
                        <a:schemeClr val="tx1"/>
                      </a:solidFill>
                      <a:prstDash val="solid"/>
                      <a:round/>
                      <a:headEnd type="none" w="med" len="med"/>
                      <a:tailEnd type="none" w="med" len="med"/>
                    </a:lnB>
                  </a:tcPr>
                </a:tc>
                <a:tc>
                  <a:txBody>
                    <a:bodyPr/>
                    <a:lstStyle/>
                    <a:p>
                      <a:pPr algn="ctr" rtl="1">
                        <a:lnSpc>
                          <a:spcPct val="100000"/>
                        </a:lnSpc>
                      </a:pPr>
                      <a:r>
                        <a:rPr lang="he-IL" dirty="0">
                          <a:latin typeface="David" panose="020E0502060401010101" pitchFamily="34" charset="-79"/>
                          <a:cs typeface="David" panose="020E0502060401010101" pitchFamily="34" charset="-79"/>
                        </a:rPr>
                        <a:t>ג'</a:t>
                      </a:r>
                    </a:p>
                  </a:txBody>
                  <a:tcPr anchor="ctr">
                    <a:lnB w="12700" cap="flat" cmpd="sng" algn="ctr">
                      <a:solidFill>
                        <a:schemeClr val="tx1"/>
                      </a:solidFill>
                      <a:prstDash val="solid"/>
                      <a:round/>
                      <a:headEnd type="none" w="med" len="med"/>
                      <a:tailEnd type="none" w="med" len="med"/>
                    </a:lnB>
                  </a:tcPr>
                </a:tc>
                <a:tc>
                  <a:txBody>
                    <a:bodyPr/>
                    <a:lstStyle/>
                    <a:p>
                      <a:pPr algn="ctr" rtl="1">
                        <a:lnSpc>
                          <a:spcPct val="100000"/>
                        </a:lnSpc>
                      </a:pPr>
                      <a:r>
                        <a:rPr lang="he-IL" dirty="0">
                          <a:latin typeface="David" panose="020E0502060401010101" pitchFamily="34" charset="-79"/>
                          <a:cs typeface="David" panose="020E0502060401010101" pitchFamily="34" charset="-79"/>
                        </a:rPr>
                        <a:t>ד'</a:t>
                      </a:r>
                    </a:p>
                  </a:txBody>
                  <a:tcPr anchor="ctr">
                    <a:lnB w="12700" cap="flat" cmpd="sng" algn="ctr">
                      <a:solidFill>
                        <a:schemeClr val="tx1"/>
                      </a:solidFill>
                      <a:prstDash val="solid"/>
                      <a:round/>
                      <a:headEnd type="none" w="med" len="med"/>
                      <a:tailEnd type="none" w="med" len="med"/>
                    </a:lnB>
                  </a:tcPr>
                </a:tc>
                <a:tc>
                  <a:txBody>
                    <a:bodyPr/>
                    <a:lstStyle/>
                    <a:p>
                      <a:pPr algn="ctr" rtl="1">
                        <a:lnSpc>
                          <a:spcPct val="100000"/>
                        </a:lnSpc>
                      </a:pPr>
                      <a:r>
                        <a:rPr lang="he-IL" dirty="0">
                          <a:latin typeface="David" panose="020E0502060401010101" pitchFamily="34" charset="-79"/>
                          <a:cs typeface="David" panose="020E0502060401010101" pitchFamily="34" charset="-79"/>
                        </a:rPr>
                        <a:t>ה'</a:t>
                      </a:r>
                    </a:p>
                  </a:txBody>
                  <a:tcPr anchor="ctr">
                    <a:lnB w="12700" cap="flat" cmpd="sng" algn="ctr">
                      <a:solidFill>
                        <a:schemeClr val="tx1"/>
                      </a:solidFill>
                      <a:prstDash val="solid"/>
                      <a:round/>
                      <a:headEnd type="none" w="med" len="med"/>
                      <a:tailEnd type="none" w="med" len="med"/>
                    </a:lnB>
                  </a:tcPr>
                </a:tc>
                <a:tc>
                  <a:txBody>
                    <a:bodyPr/>
                    <a:lstStyle/>
                    <a:p>
                      <a:pPr algn="ctr" rtl="1">
                        <a:lnSpc>
                          <a:spcPct val="100000"/>
                        </a:lnSpc>
                      </a:pPr>
                      <a:r>
                        <a:rPr lang="he-IL" dirty="0">
                          <a:latin typeface="David" panose="020E0502060401010101" pitchFamily="34" charset="-79"/>
                          <a:cs typeface="David" panose="020E0502060401010101" pitchFamily="34" charset="-79"/>
                        </a:rPr>
                        <a:t>סיכום</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3564">
                <a:tc>
                  <a:txBody>
                    <a:bodyPr/>
                    <a:lstStyle/>
                    <a:p>
                      <a:pPr algn="ctr" rtl="1">
                        <a:lnSpc>
                          <a:spcPct val="100000"/>
                        </a:lnSpc>
                      </a:pPr>
                      <a:r>
                        <a:rPr lang="he-IL" dirty="0">
                          <a:latin typeface="David" panose="020E0502060401010101" pitchFamily="34" charset="-79"/>
                          <a:cs typeface="David" panose="020E0502060401010101" pitchFamily="34" charset="-79"/>
                        </a:rPr>
                        <a:t>6:30-8:00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1">
                        <a:lnSpc>
                          <a:spcPct val="100000"/>
                        </a:lnSpc>
                      </a:pPr>
                      <a:endParaRPr lang="he-IL"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1">
                        <a:lnSpc>
                          <a:spcPct val="100000"/>
                        </a:lnSpc>
                      </a:pPr>
                      <a:endParaRPr lang="he-IL"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kern="1200" dirty="0">
                          <a:solidFill>
                            <a:srgbClr val="F86F4A"/>
                          </a:solidFill>
                          <a:latin typeface="David" panose="020E0502060401010101" pitchFamily="34" charset="-79"/>
                          <a:ea typeface="+mn-ea"/>
                          <a:cs typeface="David" panose="020E0502060401010101" pitchFamily="34" charset="-79"/>
                        </a:rPr>
                        <a:t>א"ג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600" kern="1200" dirty="0">
                        <a:solidFill>
                          <a:srgbClr val="F86F4A"/>
                        </a:solidFill>
                        <a:latin typeface="David" panose="020E0502060401010101" pitchFamily="34" charset="-79"/>
                        <a:ea typeface="+mn-ea"/>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kern="1200" dirty="0">
                          <a:solidFill>
                            <a:srgbClr val="F86F4A"/>
                          </a:solidFill>
                          <a:latin typeface="David" panose="020E0502060401010101" pitchFamily="34" charset="-79"/>
                          <a:ea typeface="+mn-ea"/>
                          <a:cs typeface="David" panose="020E0502060401010101" pitchFamily="34" charset="-79"/>
                        </a:rPr>
                        <a:t>א"ג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e-IL" sz="1600" kern="1200">
                          <a:solidFill>
                            <a:schemeClr val="tx1"/>
                          </a:solidFill>
                          <a:latin typeface="David" panose="020E0502060401010101" pitchFamily="34" charset="-79"/>
                          <a:ea typeface="+mn-ea"/>
                          <a:cs typeface="David" panose="020E0502060401010101" pitchFamily="34" charset="-79"/>
                        </a:rPr>
                        <a:t>15 משכי לימוד שבועיים</a:t>
                      </a:r>
                      <a:br>
                        <a:rPr kumimoji="0" lang="en-US" sz="1600" kern="1200">
                          <a:solidFill>
                            <a:schemeClr val="tx1"/>
                          </a:solidFill>
                          <a:latin typeface="David" panose="020E0502060401010101" pitchFamily="34" charset="-79"/>
                          <a:ea typeface="+mn-ea"/>
                          <a:cs typeface="David" panose="020E0502060401010101" pitchFamily="34" charset="-79"/>
                        </a:rPr>
                      </a:br>
                      <a:r>
                        <a:rPr kumimoji="0" lang="he-IL" sz="1600" kern="1200">
                          <a:solidFill>
                            <a:schemeClr val="tx1"/>
                          </a:solidFill>
                          <a:latin typeface="David" panose="020E0502060401010101" pitchFamily="34" charset="-79"/>
                          <a:ea typeface="+mn-ea"/>
                          <a:cs typeface="David" panose="020E0502060401010101" pitchFamily="34" charset="-79"/>
                        </a:rPr>
                        <a:t> (</a:t>
                      </a:r>
                      <a:r>
                        <a:rPr kumimoji="0" lang="he-IL" sz="1600" kern="1200" dirty="0">
                          <a:solidFill>
                            <a:schemeClr val="tx1"/>
                          </a:solidFill>
                          <a:latin typeface="David" panose="020E0502060401010101" pitchFamily="34" charset="-79"/>
                          <a:ea typeface="+mn-ea"/>
                          <a:cs typeface="David" panose="020E0502060401010101" pitchFamily="34" charset="-79"/>
                        </a:rPr>
                        <a:t>20 ש' </a:t>
                      </a:r>
                      <a:r>
                        <a:rPr kumimoji="0" lang="he-IL" sz="1600" kern="1200">
                          <a:solidFill>
                            <a:schemeClr val="tx1"/>
                          </a:solidFill>
                          <a:latin typeface="David" panose="020E0502060401010101" pitchFamily="34" charset="-79"/>
                          <a:ea typeface="+mn-ea"/>
                          <a:cs typeface="David" panose="020E0502060401010101" pitchFamily="34" charset="-79"/>
                        </a:rPr>
                        <a:t>לימוד)</a:t>
                      </a:r>
                    </a:p>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e-IL" sz="1600" kern="1200">
                          <a:solidFill>
                            <a:srgbClr val="FF0000"/>
                          </a:solidFill>
                          <a:latin typeface="David" panose="020E0502060401010101" pitchFamily="34" charset="-79"/>
                          <a:ea typeface="+mn-ea"/>
                          <a:cs typeface="David" panose="020E0502060401010101" pitchFamily="34" charset="-79"/>
                        </a:rPr>
                        <a:t>פער מצטבר- משך*25 שב'</a:t>
                      </a:r>
                      <a:endParaRPr kumimoji="0" lang="he-IL" sz="1600" kern="1200" dirty="0">
                        <a:solidFill>
                          <a:srgbClr val="FF0000"/>
                        </a:solidFill>
                        <a:latin typeface="David" panose="020E0502060401010101" pitchFamily="34" charset="-79"/>
                        <a:ea typeface="+mn-ea"/>
                        <a:cs typeface="David" panose="020E0502060401010101" pitchFamily="34" charset="-79"/>
                      </a:endParaRPr>
                    </a:p>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he-IL" sz="1600" kern="1200" dirty="0">
                        <a:solidFill>
                          <a:srgbClr val="FF0000"/>
                        </a:solidFill>
                        <a:latin typeface="David" panose="020E0502060401010101" pitchFamily="34" charset="-79"/>
                        <a:ea typeface="+mn-ea"/>
                        <a:cs typeface="David" panose="020E0502060401010101" pitchFamily="34" charset="-79"/>
                      </a:endParaRPr>
                    </a:p>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e-IL" sz="1600" kern="1200" dirty="0">
                          <a:solidFill>
                            <a:schemeClr val="tx1"/>
                          </a:solidFill>
                          <a:latin typeface="David" panose="020E0502060401010101" pitchFamily="34" charset="-79"/>
                          <a:ea typeface="+mn-ea"/>
                          <a:cs typeface="David" panose="020E0502060401010101" pitchFamily="34" charset="-79"/>
                        </a:rPr>
                        <a:t>10 </a:t>
                      </a:r>
                      <a:r>
                        <a:rPr kumimoji="0" lang="he-IL" sz="1600" kern="1200">
                          <a:solidFill>
                            <a:schemeClr val="tx1"/>
                          </a:solidFill>
                          <a:latin typeface="David" panose="020E0502060401010101" pitchFamily="34" charset="-79"/>
                          <a:ea typeface="+mn-ea"/>
                          <a:cs typeface="David" panose="020E0502060401010101" pitchFamily="34" charset="-79"/>
                        </a:rPr>
                        <a:t>משכי ל"ע שבועיים</a:t>
                      </a:r>
                      <a:br>
                        <a:rPr kumimoji="0" lang="en-US" sz="1600" kern="1200">
                          <a:solidFill>
                            <a:schemeClr val="tx1"/>
                          </a:solidFill>
                          <a:latin typeface="David" panose="020E0502060401010101" pitchFamily="34" charset="-79"/>
                          <a:ea typeface="+mn-ea"/>
                          <a:cs typeface="David" panose="020E0502060401010101" pitchFamily="34" charset="-79"/>
                        </a:rPr>
                      </a:br>
                      <a:r>
                        <a:rPr kumimoji="0" lang="he-IL" sz="1600" kern="1200">
                          <a:solidFill>
                            <a:schemeClr val="tx1"/>
                          </a:solidFill>
                          <a:latin typeface="David" panose="020E0502060401010101" pitchFamily="34" charset="-79"/>
                          <a:ea typeface="+mn-ea"/>
                          <a:cs typeface="David" panose="020E0502060401010101" pitchFamily="34" charset="-79"/>
                        </a:rPr>
                        <a:t>* 25 שבועות סטנדרטיים =</a:t>
                      </a:r>
                      <a:endParaRPr kumimoji="0" lang="he-IL" sz="1600" kern="1200" dirty="0">
                        <a:solidFill>
                          <a:schemeClr val="tx1"/>
                        </a:solidFill>
                        <a:latin typeface="David" panose="020E0502060401010101" pitchFamily="34" charset="-79"/>
                        <a:ea typeface="+mn-ea"/>
                        <a:cs typeface="David" panose="020E0502060401010101" pitchFamily="34" charset="-79"/>
                      </a:endParaRPr>
                    </a:p>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e-IL" sz="1600" b="1" kern="1200">
                          <a:solidFill>
                            <a:schemeClr val="accent1"/>
                          </a:solidFill>
                          <a:latin typeface="David" panose="020E0502060401010101" pitchFamily="34" charset="-79"/>
                          <a:ea typeface="+mn-ea"/>
                          <a:cs typeface="David" panose="020E0502060401010101" pitchFamily="34" charset="-79"/>
                        </a:rPr>
                        <a:t>250 משכים (שימושים)</a:t>
                      </a:r>
                      <a:endParaRPr kumimoji="0" lang="he-IL" sz="1600" b="1" kern="1200" dirty="0">
                        <a:solidFill>
                          <a:schemeClr val="accent1"/>
                        </a:solidFill>
                        <a:latin typeface="David" panose="020E0502060401010101" pitchFamily="34" charset="-79"/>
                        <a:ea typeface="+mn-ea"/>
                        <a:cs typeface="David" panose="020E0502060401010101" pitchFamily="34" charset="-79"/>
                      </a:endParaRPr>
                    </a:p>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e-IL" sz="1600" b="1" kern="1200">
                          <a:solidFill>
                            <a:srgbClr val="FF0000"/>
                          </a:solidFill>
                          <a:latin typeface="David" panose="020E0502060401010101" pitchFamily="34" charset="-79"/>
                          <a:ea typeface="+mn-ea"/>
                          <a:cs typeface="David" panose="020E0502060401010101" pitchFamily="34" charset="-79"/>
                        </a:rPr>
                        <a:t>מענה אפשרי-</a:t>
                      </a:r>
                      <a:endParaRPr kumimoji="0" lang="he-IL" sz="1600" kern="1200" dirty="0">
                        <a:solidFill>
                          <a:srgbClr val="FF0000"/>
                        </a:solidFill>
                        <a:latin typeface="David" panose="020E0502060401010101" pitchFamily="34" charset="-79"/>
                        <a:ea typeface="+mn-ea"/>
                        <a:cs typeface="David" panose="020E0502060401010101" pitchFamily="34" charset="-79"/>
                      </a:endParaRPr>
                    </a:p>
                    <a:p>
                      <a:pPr marL="0" marR="0" lvl="0" indent="0" algn="ct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e-IL" sz="1600" kern="1200" dirty="0">
                          <a:solidFill>
                            <a:srgbClr val="FF0000"/>
                          </a:solidFill>
                          <a:latin typeface="David" panose="020E0502060401010101" pitchFamily="34" charset="-79"/>
                          <a:ea typeface="+mn-ea"/>
                          <a:cs typeface="David" panose="020E0502060401010101" pitchFamily="34" charset="-79"/>
                        </a:rPr>
                        <a:t>קיצור פגרת עבודות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356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8:30-10:00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356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800" kern="1200" dirty="0">
                          <a:solidFill>
                            <a:schemeClr val="dk1"/>
                          </a:solidFill>
                          <a:latin typeface="David" panose="020E0502060401010101" pitchFamily="34" charset="-79"/>
                          <a:ea typeface="+mn-ea"/>
                          <a:cs typeface="David" panose="020E0502060401010101" pitchFamily="34" charset="-79"/>
                        </a:rPr>
                        <a:t>10:15-11:45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a:t>
                      </a:r>
                      <a:r>
                        <a:rPr lang="he-IL" baseline="0" dirty="0">
                          <a:latin typeface="David" panose="020E0502060401010101" pitchFamily="34" charset="-79"/>
                          <a:cs typeface="David" panose="020E0502060401010101" pitchFamily="34" charset="-79"/>
                        </a:rPr>
                        <a:t> 2</a:t>
                      </a:r>
                      <a:endParaRPr lang="he-IL"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a:t>
                      </a:r>
                      <a:r>
                        <a:rPr lang="he-IL" baseline="0" dirty="0">
                          <a:latin typeface="David" panose="020E0502060401010101" pitchFamily="34" charset="-79"/>
                          <a:cs typeface="David" panose="020E0502060401010101" pitchFamily="34" charset="-79"/>
                        </a:rPr>
                        <a:t> 2</a:t>
                      </a:r>
                      <a:endParaRPr lang="he-IL"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a:t>
                      </a:r>
                      <a:r>
                        <a:rPr lang="he-IL" baseline="0" dirty="0">
                          <a:latin typeface="David" panose="020E0502060401010101" pitchFamily="34" charset="-79"/>
                          <a:cs typeface="David" panose="020E0502060401010101" pitchFamily="34" charset="-79"/>
                        </a:rPr>
                        <a:t> 2</a:t>
                      </a:r>
                      <a:endParaRPr lang="he-IL"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a:t>
                      </a:r>
                      <a:r>
                        <a:rPr lang="he-IL" baseline="0" dirty="0">
                          <a:latin typeface="David" panose="020E0502060401010101" pitchFamily="34" charset="-79"/>
                          <a:cs typeface="David" panose="020E0502060401010101" pitchFamily="34" charset="-79"/>
                        </a:rPr>
                        <a:t> 2</a:t>
                      </a:r>
                      <a:endParaRPr lang="he-IL"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a:t>
                      </a:r>
                      <a:r>
                        <a:rPr lang="he-IL" baseline="0" dirty="0">
                          <a:latin typeface="David" panose="020E0502060401010101" pitchFamily="34" charset="-79"/>
                          <a:cs typeface="David" panose="020E0502060401010101" pitchFamily="34" charset="-79"/>
                        </a:rPr>
                        <a:t> 2</a:t>
                      </a:r>
                      <a:endParaRPr lang="he-IL"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dirty="0">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356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kern="1200" dirty="0">
                          <a:solidFill>
                            <a:schemeClr val="dk1"/>
                          </a:solidFill>
                          <a:latin typeface="David" panose="020E0502060401010101" pitchFamily="34" charset="-79"/>
                          <a:ea typeface="+mn-ea"/>
                          <a:cs typeface="David" panose="020E0502060401010101" pitchFamily="34" charset="-79"/>
                        </a:rPr>
                        <a:t>11:45-12:30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400" dirty="0">
                          <a:solidFill>
                            <a:schemeClr val="accent2"/>
                          </a:solidFill>
                          <a:latin typeface="David" panose="020E0502060401010101" pitchFamily="34" charset="-79"/>
                          <a:cs typeface="David" panose="020E0502060401010101" pitchFamily="34" charset="-79"/>
                        </a:rPr>
                        <a:t>ארוחה"צ</a:t>
                      </a:r>
                      <a:endParaRPr lang="he-IL" sz="1600" dirty="0">
                        <a:solidFill>
                          <a:schemeClr val="accent2"/>
                        </a:solidFill>
                        <a:latin typeface="David" panose="020E0502060401010101" pitchFamily="34" charset="-79"/>
                        <a:cs typeface="David" panose="020E0502060401010101"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400" dirty="0">
                          <a:solidFill>
                            <a:schemeClr val="accent2"/>
                          </a:solidFill>
                          <a:latin typeface="David" panose="020E0502060401010101" pitchFamily="34" charset="-79"/>
                          <a:cs typeface="David" panose="020E0502060401010101" pitchFamily="34" charset="-79"/>
                        </a:rPr>
                        <a:t>ארוחה"צ</a:t>
                      </a:r>
                      <a:endParaRPr lang="he-IL" sz="1600" dirty="0">
                        <a:solidFill>
                          <a:schemeClr val="accent2"/>
                        </a:solidFill>
                        <a:latin typeface="David" panose="020E0502060401010101" pitchFamily="34" charset="-79"/>
                        <a:cs typeface="David" panose="020E0502060401010101"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400" dirty="0">
                          <a:solidFill>
                            <a:schemeClr val="accent2"/>
                          </a:solidFill>
                          <a:latin typeface="David" panose="020E0502060401010101" pitchFamily="34" charset="-79"/>
                          <a:cs typeface="David" panose="020E0502060401010101" pitchFamily="34" charset="-79"/>
                        </a:rPr>
                        <a:t>ארוחה"צ</a:t>
                      </a:r>
                      <a:endParaRPr lang="he-IL" sz="1600" dirty="0">
                        <a:solidFill>
                          <a:schemeClr val="accent2"/>
                        </a:solidFill>
                        <a:latin typeface="David" panose="020E0502060401010101" pitchFamily="34" charset="-79"/>
                        <a:cs typeface="David" panose="020E0502060401010101"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400" dirty="0">
                          <a:solidFill>
                            <a:schemeClr val="accent2"/>
                          </a:solidFill>
                          <a:latin typeface="David" panose="020E0502060401010101" pitchFamily="34" charset="-79"/>
                          <a:cs typeface="David" panose="020E0502060401010101" pitchFamily="34" charset="-79"/>
                        </a:rPr>
                        <a:t>ארוחה"צ</a:t>
                      </a:r>
                      <a:endParaRPr lang="he-IL" sz="1600" dirty="0">
                        <a:solidFill>
                          <a:schemeClr val="accent2"/>
                        </a:solidFill>
                        <a:latin typeface="David" panose="020E0502060401010101" pitchFamily="34" charset="-79"/>
                        <a:cs typeface="David" panose="020E0502060401010101"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400" dirty="0">
                          <a:solidFill>
                            <a:schemeClr val="accent2"/>
                          </a:solidFill>
                          <a:latin typeface="David" panose="020E0502060401010101" pitchFamily="34" charset="-79"/>
                          <a:cs typeface="David" panose="020E0502060401010101" pitchFamily="34" charset="-79"/>
                        </a:rPr>
                        <a:t>ארוחה"צ</a:t>
                      </a:r>
                      <a:endParaRPr lang="he-IL" sz="1600" dirty="0">
                        <a:solidFill>
                          <a:schemeClr val="accent2"/>
                        </a:solidFill>
                        <a:latin typeface="David" panose="020E0502060401010101" pitchFamily="34" charset="-79"/>
                        <a:cs typeface="David" panose="020E0502060401010101"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dirty="0">
                        <a:solidFill>
                          <a:schemeClr val="accent2"/>
                        </a:solidFill>
                        <a:latin typeface="David" panose="020E0502060401010101" pitchFamily="34" charset="-79"/>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3626942"/>
                  </a:ext>
                </a:extLst>
              </a:tr>
              <a:tr h="36000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800" kern="1200" dirty="0">
                          <a:solidFill>
                            <a:schemeClr val="dk1"/>
                          </a:solidFill>
                          <a:latin typeface="David" panose="020E0502060401010101" pitchFamily="34" charset="-79"/>
                          <a:ea typeface="+mn-ea"/>
                          <a:cs typeface="David" panose="020E0502060401010101" pitchFamily="34" charset="-79"/>
                        </a:rPr>
                        <a:t>12:30-13:30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3 </a:t>
                      </a:r>
                      <a:r>
                        <a:rPr lang="he-IL" sz="1400" kern="1200" dirty="0">
                          <a:solidFill>
                            <a:schemeClr val="accent2"/>
                          </a:solidFill>
                          <a:latin typeface="David" panose="020E0502060401010101" pitchFamily="34" charset="-79"/>
                          <a:ea typeface="+mn-ea"/>
                          <a:cs typeface="David" panose="020E0502060401010101" pitchFamily="34" charset="-79"/>
                        </a:rPr>
                        <a:t>(קצר)</a:t>
                      </a:r>
                      <a:endParaRPr lang="he-IL" sz="1600" kern="1200" dirty="0">
                        <a:solidFill>
                          <a:schemeClr val="accent2"/>
                        </a:solidFill>
                        <a:latin typeface="David" panose="020E0502060401010101" pitchFamily="34" charset="-79"/>
                        <a:ea typeface="+mn-ea"/>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3 </a:t>
                      </a:r>
                      <a:r>
                        <a:rPr lang="he-IL" sz="1400" kern="1200" dirty="0">
                          <a:solidFill>
                            <a:schemeClr val="accent2"/>
                          </a:solidFill>
                          <a:latin typeface="David" panose="020E0502060401010101" pitchFamily="34" charset="-79"/>
                          <a:ea typeface="+mn-ea"/>
                          <a:cs typeface="David" panose="020E0502060401010101" pitchFamily="34" charset="-79"/>
                        </a:rPr>
                        <a:t>(קצר)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3 </a:t>
                      </a:r>
                      <a:r>
                        <a:rPr lang="he-IL" sz="1400" kern="1200" dirty="0">
                          <a:solidFill>
                            <a:schemeClr val="accent2"/>
                          </a:solidFill>
                          <a:latin typeface="David" panose="020E0502060401010101" pitchFamily="34" charset="-79"/>
                          <a:ea typeface="+mn-ea"/>
                          <a:cs typeface="David" panose="020E0502060401010101" pitchFamily="34" charset="-79"/>
                        </a:rPr>
                        <a:t>(קצר)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3 </a:t>
                      </a:r>
                      <a:r>
                        <a:rPr lang="he-IL" sz="1400" kern="1200" dirty="0">
                          <a:solidFill>
                            <a:schemeClr val="accent2"/>
                          </a:solidFill>
                          <a:latin typeface="David" panose="020E0502060401010101" pitchFamily="34" charset="-79"/>
                          <a:ea typeface="+mn-ea"/>
                          <a:cs typeface="David" panose="020E0502060401010101" pitchFamily="34" charset="-79"/>
                        </a:rPr>
                        <a:t>(קצר)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dirty="0">
                          <a:latin typeface="David" panose="020E0502060401010101" pitchFamily="34" charset="-79"/>
                          <a:cs typeface="David" panose="020E0502060401010101" pitchFamily="34" charset="-79"/>
                        </a:rPr>
                        <a:t>משך 3 </a:t>
                      </a:r>
                      <a:r>
                        <a:rPr lang="he-IL" sz="1400" kern="1200" dirty="0">
                          <a:solidFill>
                            <a:schemeClr val="accent2"/>
                          </a:solidFill>
                          <a:latin typeface="David" panose="020E0502060401010101" pitchFamily="34" charset="-79"/>
                          <a:ea typeface="+mn-ea"/>
                          <a:cs typeface="David" panose="020E0502060401010101" pitchFamily="34" charset="-79"/>
                        </a:rPr>
                        <a:t>(קצר)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sz="1600" kern="1200" dirty="0">
                        <a:solidFill>
                          <a:schemeClr val="accent2"/>
                        </a:solidFill>
                        <a:latin typeface="David" panose="020E0502060401010101" pitchFamily="34" charset="-79"/>
                        <a:ea typeface="+mn-ea"/>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4000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800" kern="1200">
                          <a:solidFill>
                            <a:schemeClr val="dk1"/>
                          </a:solidFill>
                          <a:latin typeface="David" panose="020E0502060401010101" pitchFamily="34" charset="-79"/>
                          <a:ea typeface="+mn-ea"/>
                          <a:cs typeface="David" panose="020E0502060401010101" pitchFamily="34" charset="-79"/>
                        </a:rPr>
                        <a:t>13:30-16:00 </a:t>
                      </a:r>
                      <a:r>
                        <a:rPr lang="he-IL" sz="1600" kern="1200">
                          <a:solidFill>
                            <a:schemeClr val="accent2"/>
                          </a:solidFill>
                          <a:latin typeface="David" panose="020E0502060401010101" pitchFamily="34" charset="-79"/>
                          <a:ea typeface="+mn-ea"/>
                          <a:cs typeface="David" panose="020E0502060401010101" pitchFamily="34" charset="-79"/>
                        </a:rPr>
                        <a:t>(שני משכים)</a:t>
                      </a:r>
                      <a:endParaRPr lang="he-IL" sz="1800" kern="1200" dirty="0">
                        <a:solidFill>
                          <a:schemeClr val="accent2"/>
                        </a:solidFill>
                        <a:latin typeface="David" panose="020E0502060401010101" pitchFamily="34" charset="-79"/>
                        <a:ea typeface="+mn-ea"/>
                        <a:cs typeface="David" panose="020E0502060401010101"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kern="1200" dirty="0">
                          <a:solidFill>
                            <a:schemeClr val="dk1"/>
                          </a:solidFill>
                          <a:latin typeface="David" panose="020E0502060401010101" pitchFamily="34" charset="-79"/>
                          <a:ea typeface="+mn-ea"/>
                          <a:cs typeface="David" panose="020E0502060401010101" pitchFamily="34" charset="-79"/>
                        </a:rPr>
                        <a:t>משכי מחקר וכתיבה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משכי מחקר וכתיבה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משכי מחקר וכתיבה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משכי מחקר וכתיבה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משכי מחקר וכתיבה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10" name="אליפסה 9"/>
          <p:cNvSpPr/>
          <p:nvPr/>
        </p:nvSpPr>
        <p:spPr>
          <a:xfrm>
            <a:off x="9969992" y="3976723"/>
            <a:ext cx="1116419" cy="36000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he-IL" dirty="0">
                <a:latin typeface="David" panose="020E0502060401010101" pitchFamily="34" charset="-79"/>
                <a:cs typeface="David" panose="020E0502060401010101" pitchFamily="34" charset="-79"/>
              </a:rPr>
              <a:t>מוצע</a:t>
            </a:r>
          </a:p>
        </p:txBody>
      </p:sp>
    </p:spTree>
    <p:extLst>
      <p:ext uri="{BB962C8B-B14F-4D97-AF65-F5344CB8AC3E}">
        <p14:creationId xmlns:p14="http://schemas.microsoft.com/office/powerpoint/2010/main" val="6342543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err="1">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מב"ל</a:t>
            </a: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השוואת חלופות לשבוע הלימוד</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טבלה 6"/>
          <p:cNvGraphicFramePr>
            <a:graphicFrameLocks noGrp="1"/>
          </p:cNvGraphicFramePr>
          <p:nvPr>
            <p:extLst>
              <p:ext uri="{D42A27DB-BD31-4B8C-83A1-F6EECF244321}">
                <p14:modId xmlns:p14="http://schemas.microsoft.com/office/powerpoint/2010/main" val="3947434222"/>
              </p:ext>
            </p:extLst>
          </p:nvPr>
        </p:nvGraphicFramePr>
        <p:xfrm>
          <a:off x="744282" y="1394924"/>
          <a:ext cx="10756226" cy="5474970"/>
        </p:xfrm>
        <a:graphic>
          <a:graphicData uri="http://schemas.openxmlformats.org/drawingml/2006/table">
            <a:tbl>
              <a:tblPr rtl="1" firstRow="1" bandRow="1">
                <a:tableStyleId>{5C22544A-7EE6-4342-B048-85BDC9FD1C3A}</a:tableStyleId>
              </a:tblPr>
              <a:tblGrid>
                <a:gridCol w="5378113">
                  <a:extLst>
                    <a:ext uri="{9D8B030D-6E8A-4147-A177-3AD203B41FA5}">
                      <a16:colId xmlns:a16="http://schemas.microsoft.com/office/drawing/2014/main" val="808132443"/>
                    </a:ext>
                  </a:extLst>
                </a:gridCol>
                <a:gridCol w="5378113">
                  <a:extLst>
                    <a:ext uri="{9D8B030D-6E8A-4147-A177-3AD203B41FA5}">
                      <a16:colId xmlns:a16="http://schemas.microsoft.com/office/drawing/2014/main" val="2641916249"/>
                    </a:ext>
                  </a:extLst>
                </a:gridCol>
              </a:tblGrid>
              <a:tr h="395215">
                <a:tc>
                  <a:txBody>
                    <a:bodyPr/>
                    <a:lstStyle/>
                    <a:p>
                      <a:pPr algn="ctr" rtl="1"/>
                      <a:r>
                        <a:rPr lang="he-IL" sz="2000" b="1" i="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מבנה שבוע נוכחי </a:t>
                      </a:r>
                      <a:r>
                        <a:rPr lang="he-IL" sz="1600" b="0" i="0" kern="1200" dirty="0">
                          <a:solidFill>
                            <a:schemeClr val="lt1"/>
                          </a:solidFill>
                          <a:effectLst/>
                          <a:latin typeface="David" panose="020E0502060401010101" pitchFamily="34" charset="-79"/>
                          <a:ea typeface="+mn-ea"/>
                          <a:cs typeface="David" panose="020E0502060401010101" pitchFamily="34" charset="-79"/>
                        </a:rPr>
                        <a:t>(יום מחקר וכתיבה)</a:t>
                      </a:r>
                    </a:p>
                  </a:txBody>
                  <a:tcPr/>
                </a:tc>
                <a:tc>
                  <a:txBody>
                    <a:bodyPr/>
                    <a:lstStyle/>
                    <a:p>
                      <a:pPr algn="ctr" rtl="1"/>
                      <a:r>
                        <a:rPr lang="he-IL" sz="2000" b="1" i="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מבנה שבוע מוצע </a:t>
                      </a:r>
                      <a:r>
                        <a:rPr lang="he-IL" sz="1600" b="0" i="0" dirty="0">
                          <a:effectLst/>
                          <a:latin typeface="David" panose="020E0502060401010101" pitchFamily="34" charset="-79"/>
                          <a:cs typeface="David" panose="020E0502060401010101" pitchFamily="34" charset="-79"/>
                        </a:rPr>
                        <a:t>(ימים </a:t>
                      </a:r>
                      <a:r>
                        <a:rPr lang="he-IL" sz="1600" b="0" i="0" dirty="0" err="1">
                          <a:effectLst/>
                          <a:latin typeface="David" panose="020E0502060401010101" pitchFamily="34" charset="-79"/>
                          <a:cs typeface="David" panose="020E0502060401010101" pitchFamily="34" charset="-79"/>
                        </a:rPr>
                        <a:t>משולבי</a:t>
                      </a:r>
                      <a:r>
                        <a:rPr lang="he-IL" sz="1600" b="0" i="0" dirty="0">
                          <a:effectLst/>
                          <a:latin typeface="David" panose="020E0502060401010101" pitchFamily="34" charset="-79"/>
                          <a:cs typeface="David" panose="020E0502060401010101" pitchFamily="34" charset="-79"/>
                        </a:rPr>
                        <a:t> מחקר וכתיבה)</a:t>
                      </a:r>
                      <a:endParaRPr lang="he-IL" sz="2000" b="0" i="0" dirty="0">
                        <a:effectLst/>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3710406874"/>
                  </a:ext>
                </a:extLst>
              </a:tr>
              <a:tr h="425616">
                <a:tc>
                  <a:txBody>
                    <a:bodyPr/>
                    <a:lstStyle/>
                    <a:p>
                      <a:pPr marL="0" algn="r" defTabSz="914400" rtl="1" eaLnBrk="1" latinLnBrk="0" hangingPunct="1">
                        <a:lnSpc>
                          <a:spcPct val="150000"/>
                        </a:lnSpc>
                      </a:pPr>
                      <a:r>
                        <a:rPr lang="he-IL" sz="1600" b="1" i="0" kern="1200" dirty="0">
                          <a:solidFill>
                            <a:schemeClr val="dk1"/>
                          </a:solidFill>
                          <a:latin typeface="David" panose="020E0502060401010101" pitchFamily="34" charset="-79"/>
                          <a:ea typeface="+mn-ea"/>
                          <a:cs typeface="David" panose="020E0502060401010101" pitchFamily="34" charset="-79"/>
                        </a:rPr>
                        <a:t>קבלת תכנים איכותיים </a:t>
                      </a:r>
                      <a:r>
                        <a:rPr lang="he-IL" sz="1600" b="0" i="0" kern="1200" dirty="0">
                          <a:solidFill>
                            <a:schemeClr val="dk1"/>
                          </a:solidFill>
                          <a:latin typeface="David" panose="020E0502060401010101" pitchFamily="34" charset="-79"/>
                          <a:ea typeface="+mn-ea"/>
                          <a:cs typeface="David" panose="020E0502060401010101" pitchFamily="34" charset="-79"/>
                        </a:rPr>
                        <a:t>רבים יותר</a:t>
                      </a:r>
                    </a:p>
                  </a:txBody>
                  <a:tcPr anchor="ctr"/>
                </a:tc>
                <a:tc>
                  <a:txBody>
                    <a:bodyPr/>
                    <a:lstStyle/>
                    <a:p>
                      <a:pPr marL="0" algn="r" defTabSz="914400" rtl="1" eaLnBrk="1" latinLnBrk="0" hangingPunct="1">
                        <a:lnSpc>
                          <a:spcPct val="150000"/>
                        </a:lnSpc>
                      </a:pPr>
                      <a:r>
                        <a:rPr lang="he-IL" sz="1600" b="1" i="0" kern="1200" dirty="0">
                          <a:solidFill>
                            <a:schemeClr val="dk1"/>
                          </a:solidFill>
                          <a:latin typeface="David" panose="020E0502060401010101" pitchFamily="34" charset="-79"/>
                          <a:ea typeface="+mn-ea"/>
                          <a:cs typeface="David" panose="020E0502060401010101" pitchFamily="34" charset="-79"/>
                        </a:rPr>
                        <a:t>מרווח התפתחות אישי </a:t>
                      </a:r>
                      <a:r>
                        <a:rPr lang="he-IL" sz="1600" b="0" i="0" kern="1200" dirty="0">
                          <a:solidFill>
                            <a:schemeClr val="dk1"/>
                          </a:solidFill>
                          <a:latin typeface="David" panose="020E0502060401010101" pitchFamily="34" charset="-79"/>
                          <a:ea typeface="+mn-ea"/>
                          <a:cs typeface="David" panose="020E0502060401010101" pitchFamily="34" charset="-79"/>
                        </a:rPr>
                        <a:t>לחניך לקריאה, חקירה מנטורינג וכו'</a:t>
                      </a:r>
                    </a:p>
                  </a:txBody>
                  <a:tcPr anchor="ctr"/>
                </a:tc>
                <a:extLst>
                  <a:ext uri="{0D108BD9-81ED-4DB2-BD59-A6C34878D82A}">
                    <a16:rowId xmlns:a16="http://schemas.microsoft.com/office/drawing/2014/main" val="1240466764"/>
                  </a:ext>
                </a:extLst>
              </a:tr>
              <a:tr h="425616">
                <a:tc>
                  <a:txBody>
                    <a:bodyPr/>
                    <a:lstStyle/>
                    <a:p>
                      <a:pPr marL="0" algn="r" defTabSz="914400" rtl="1" eaLnBrk="1" latinLnBrk="0" hangingPunct="1">
                        <a:lnSpc>
                          <a:spcPct val="150000"/>
                        </a:lnSpc>
                      </a:pPr>
                      <a:r>
                        <a:rPr lang="he-IL" sz="1600" b="1" i="0" kern="1200" dirty="0">
                          <a:solidFill>
                            <a:schemeClr val="dk1"/>
                          </a:solidFill>
                          <a:latin typeface="David" panose="020E0502060401010101" pitchFamily="34" charset="-79"/>
                          <a:ea typeface="+mn-ea"/>
                          <a:cs typeface="David" panose="020E0502060401010101" pitchFamily="34" charset="-79"/>
                        </a:rPr>
                        <a:t>יום שלם חופשי </a:t>
                      </a:r>
                      <a:r>
                        <a:rPr lang="he-IL" sz="1600" b="0" i="0" kern="1200" dirty="0">
                          <a:solidFill>
                            <a:schemeClr val="dk1"/>
                          </a:solidFill>
                          <a:latin typeface="David" panose="020E0502060401010101" pitchFamily="34" charset="-79"/>
                          <a:ea typeface="+mn-ea"/>
                          <a:cs typeface="David" panose="020E0502060401010101" pitchFamily="34" charset="-79"/>
                        </a:rPr>
                        <a:t>המוקדש ללמידה עצמית</a:t>
                      </a:r>
                    </a:p>
                  </a:txBody>
                  <a:tcPr anchor="ctr"/>
                </a:tc>
                <a:tc>
                  <a:txBody>
                    <a:bodyPr/>
                    <a:lstStyle/>
                    <a:p>
                      <a:pPr marL="0" algn="r" defTabSz="914400" rtl="1" eaLnBrk="1" latinLnBrk="0" hangingPunct="1">
                        <a:lnSpc>
                          <a:spcPct val="150000"/>
                        </a:lnSpc>
                      </a:pPr>
                      <a:r>
                        <a:rPr lang="he-IL" sz="1600" b="1" i="0" kern="1200" dirty="0">
                          <a:solidFill>
                            <a:schemeClr val="dk1"/>
                          </a:solidFill>
                          <a:latin typeface="David" panose="020E0502060401010101" pitchFamily="34" charset="-79"/>
                          <a:ea typeface="+mn-ea"/>
                          <a:cs typeface="David" panose="020E0502060401010101" pitchFamily="34" charset="-79"/>
                        </a:rPr>
                        <a:t>כל יום נדרשים להגיע </a:t>
                      </a:r>
                      <a:r>
                        <a:rPr lang="he-IL" sz="1600" b="0" i="0" kern="1200" dirty="0">
                          <a:solidFill>
                            <a:schemeClr val="dk1"/>
                          </a:solidFill>
                          <a:latin typeface="David" panose="020E0502060401010101" pitchFamily="34" charset="-79"/>
                          <a:ea typeface="+mn-ea"/>
                          <a:cs typeface="David" panose="020E0502060401010101" pitchFamily="34" charset="-79"/>
                        </a:rPr>
                        <a:t>(פקקים, הגעה מרחוק) יכול להוביל להיעדרות</a:t>
                      </a:r>
                    </a:p>
                  </a:txBody>
                  <a:tcPr anchor="ctr"/>
                </a:tc>
                <a:extLst>
                  <a:ext uri="{0D108BD9-81ED-4DB2-BD59-A6C34878D82A}">
                    <a16:rowId xmlns:a16="http://schemas.microsoft.com/office/drawing/2014/main" val="3694368200"/>
                  </a:ext>
                </a:extLst>
              </a:tr>
              <a:tr h="425616">
                <a:tc>
                  <a:txBody>
                    <a:bodyPr/>
                    <a:lstStyle/>
                    <a:p>
                      <a:pPr marL="0" algn="r" defTabSz="914400" rtl="1" eaLnBrk="1" latinLnBrk="0" hangingPunct="1">
                        <a:lnSpc>
                          <a:spcPct val="150000"/>
                        </a:lnSpc>
                      </a:pPr>
                      <a:r>
                        <a:rPr lang="he-IL" sz="1600" b="0" i="0" kern="1200" dirty="0">
                          <a:solidFill>
                            <a:schemeClr val="dk1"/>
                          </a:solidFill>
                          <a:latin typeface="David" panose="020E0502060401010101" pitchFamily="34" charset="-79"/>
                          <a:ea typeface="+mn-ea"/>
                          <a:cs typeface="David" panose="020E0502060401010101" pitchFamily="34" charset="-79"/>
                        </a:rPr>
                        <a:t>מענה למשפחה- נותן מענה ליום א' מ'קצה לקצה'</a:t>
                      </a:r>
                    </a:p>
                  </a:txBody>
                  <a:tcPr anchor="ctr"/>
                </a:tc>
                <a:tc>
                  <a:txBody>
                    <a:bodyPr/>
                    <a:lstStyle/>
                    <a:p>
                      <a:pPr marL="0" algn="r" defTabSz="914400" rtl="1" eaLnBrk="1" latinLnBrk="0" hangingPunct="1">
                        <a:lnSpc>
                          <a:spcPct val="150000"/>
                        </a:lnSpc>
                      </a:pPr>
                      <a:r>
                        <a:rPr lang="he-IL" sz="1600" b="0" i="0" kern="1200" dirty="0">
                          <a:solidFill>
                            <a:schemeClr val="dk1"/>
                          </a:solidFill>
                          <a:latin typeface="David" panose="020E0502060401010101" pitchFamily="34" charset="-79"/>
                          <a:ea typeface="+mn-ea"/>
                          <a:cs typeface="David" panose="020E0502060401010101" pitchFamily="34" charset="-79"/>
                        </a:rPr>
                        <a:t>מענה למשפחה- נוכחות בחלקו השני של היום לאורך השבוע</a:t>
                      </a:r>
                    </a:p>
                  </a:txBody>
                  <a:tcPr anchor="ctr"/>
                </a:tc>
                <a:extLst>
                  <a:ext uri="{0D108BD9-81ED-4DB2-BD59-A6C34878D82A}">
                    <a16:rowId xmlns:a16="http://schemas.microsoft.com/office/drawing/2014/main" val="2593044270"/>
                  </a:ext>
                </a:extLst>
              </a:tr>
              <a:tr h="748628">
                <a:tc>
                  <a:txBody>
                    <a:bodyPr/>
                    <a:lstStyle/>
                    <a:p>
                      <a:pPr marL="0" algn="r" defTabSz="914400" rtl="1" eaLnBrk="1" latinLnBrk="0" hangingPunct="1">
                        <a:lnSpc>
                          <a:spcPct val="150000"/>
                        </a:lnSpc>
                      </a:pPr>
                      <a:r>
                        <a:rPr lang="he-IL" sz="1600" b="0" i="0" kern="1200" dirty="0">
                          <a:solidFill>
                            <a:schemeClr val="dk1"/>
                          </a:solidFill>
                          <a:latin typeface="David" panose="020E0502060401010101" pitchFamily="34" charset="-79"/>
                          <a:ea typeface="+mn-ea"/>
                          <a:cs typeface="David" panose="020E0502060401010101" pitchFamily="34" charset="-79"/>
                        </a:rPr>
                        <a:t>תרבות מכללתית וארגונית מושרשת של יום מחקר וכתיבה</a:t>
                      </a:r>
                    </a:p>
                  </a:txBody>
                  <a:tcPr anchor="ctr"/>
                </a:tc>
                <a:tc>
                  <a:txBody>
                    <a:bodyPr/>
                    <a:lstStyle/>
                    <a:p>
                      <a:pPr marL="0" algn="r" defTabSz="914400" rtl="1" eaLnBrk="1" latinLnBrk="0" hangingPunct="1">
                        <a:lnSpc>
                          <a:spcPct val="150000"/>
                        </a:lnSpc>
                      </a:pPr>
                      <a:r>
                        <a:rPr lang="he-IL" sz="1600" b="0" i="0" kern="1200" dirty="0">
                          <a:solidFill>
                            <a:schemeClr val="dk1"/>
                          </a:solidFill>
                          <a:latin typeface="David" panose="020E0502060401010101" pitchFamily="34" charset="-79"/>
                          <a:ea typeface="+mn-ea"/>
                          <a:cs typeface="David" panose="020E0502060401010101" pitchFamily="34" charset="-79"/>
                        </a:rPr>
                        <a:t>חצי יום 'חופשי' יכול לייצר תדמית כלפי חוץ של חוסר רצינות*</a:t>
                      </a:r>
                      <a:br>
                        <a:rPr lang="en-US" sz="1600" b="0" i="0" kern="1200" dirty="0">
                          <a:solidFill>
                            <a:schemeClr val="dk1"/>
                          </a:solidFill>
                          <a:latin typeface="David" panose="020E0502060401010101" pitchFamily="34" charset="-79"/>
                          <a:ea typeface="+mn-ea"/>
                          <a:cs typeface="David" panose="020E0502060401010101" pitchFamily="34" charset="-79"/>
                        </a:rPr>
                      </a:br>
                      <a:r>
                        <a:rPr lang="he-IL" sz="1400" b="0" i="0" kern="1200" dirty="0">
                          <a:solidFill>
                            <a:schemeClr val="dk1"/>
                          </a:solidFill>
                          <a:latin typeface="David" panose="020E0502060401010101" pitchFamily="34" charset="-79"/>
                          <a:ea typeface="+mn-ea"/>
                          <a:cs typeface="David" panose="020E0502060401010101" pitchFamily="34" charset="-79"/>
                        </a:rPr>
                        <a:t>* עם זאת, כך לומדים במכללות בחו"ל</a:t>
                      </a:r>
                      <a:endParaRPr lang="he-IL" sz="1600" b="0" i="0" kern="1200" dirty="0">
                        <a:solidFill>
                          <a:schemeClr val="dk1"/>
                        </a:solidFill>
                        <a:latin typeface="David" panose="020E0502060401010101" pitchFamily="34" charset="-79"/>
                        <a:ea typeface="+mn-ea"/>
                        <a:cs typeface="David" panose="020E0502060401010101" pitchFamily="34" charset="-79"/>
                      </a:endParaRPr>
                    </a:p>
                  </a:txBody>
                  <a:tcPr anchor="ctr"/>
                </a:tc>
                <a:extLst>
                  <a:ext uri="{0D108BD9-81ED-4DB2-BD59-A6C34878D82A}">
                    <a16:rowId xmlns:a16="http://schemas.microsoft.com/office/drawing/2014/main" val="3647460606"/>
                  </a:ext>
                </a:extLst>
              </a:tr>
              <a:tr h="425616">
                <a:tc>
                  <a:txBody>
                    <a:bodyPr/>
                    <a:lstStyle/>
                    <a:p>
                      <a:pPr marL="0" algn="r" defTabSz="914400" rtl="1" eaLnBrk="1" latinLnBrk="0" hangingPunct="1">
                        <a:lnSpc>
                          <a:spcPct val="150000"/>
                        </a:lnSpc>
                      </a:pPr>
                      <a:r>
                        <a:rPr lang="he-IL" sz="1600" b="1" i="0" kern="1200" dirty="0">
                          <a:solidFill>
                            <a:schemeClr val="dk1"/>
                          </a:solidFill>
                          <a:latin typeface="David" panose="020E0502060401010101" pitchFamily="34" charset="-79"/>
                          <a:ea typeface="+mn-ea"/>
                          <a:cs typeface="David" panose="020E0502060401010101" pitchFamily="34" charset="-79"/>
                        </a:rPr>
                        <a:t>קשיי קליטה </a:t>
                      </a:r>
                      <a:r>
                        <a:rPr lang="he-IL" sz="1600" b="0" i="0" kern="1200" dirty="0">
                          <a:solidFill>
                            <a:schemeClr val="dk1"/>
                          </a:solidFill>
                          <a:latin typeface="David" panose="020E0502060401010101" pitchFamily="34" charset="-79"/>
                          <a:ea typeface="+mn-ea"/>
                          <a:cs typeface="David" panose="020E0502060401010101" pitchFamily="34" charset="-79"/>
                        </a:rPr>
                        <a:t>בסוף היום- 'מטווח הרצאות'</a:t>
                      </a:r>
                    </a:p>
                  </a:txBody>
                  <a:tcPr anchor="ctr"/>
                </a:tc>
                <a:tc>
                  <a:txBody>
                    <a:bodyPr/>
                    <a:lstStyle/>
                    <a:p>
                      <a:pPr marL="0" algn="r" defTabSz="914400" rtl="1" eaLnBrk="1" latinLnBrk="0" hangingPunct="1">
                        <a:lnSpc>
                          <a:spcPct val="150000"/>
                        </a:lnSpc>
                      </a:pPr>
                      <a:r>
                        <a:rPr lang="he-IL" sz="1600" b="0" i="0" kern="1200" dirty="0">
                          <a:solidFill>
                            <a:schemeClr val="dk1"/>
                          </a:solidFill>
                          <a:latin typeface="David" panose="020E0502060401010101" pitchFamily="34" charset="-79"/>
                          <a:ea typeface="+mn-ea"/>
                          <a:cs typeface="David" panose="020E0502060401010101" pitchFamily="34" charset="-79"/>
                        </a:rPr>
                        <a:t>יכולת </a:t>
                      </a:r>
                      <a:r>
                        <a:rPr lang="he-IL" sz="1600" b="1" i="0" kern="1200" dirty="0">
                          <a:solidFill>
                            <a:schemeClr val="dk1"/>
                          </a:solidFill>
                          <a:latin typeface="David" panose="020E0502060401010101" pitchFamily="34" charset="-79"/>
                          <a:ea typeface="+mn-ea"/>
                          <a:cs typeface="David" panose="020E0502060401010101" pitchFamily="34" charset="-79"/>
                        </a:rPr>
                        <a:t>ספיגה גבוהה </a:t>
                      </a:r>
                      <a:r>
                        <a:rPr lang="he-IL" sz="1600" b="0" i="0" kern="1200" dirty="0">
                          <a:solidFill>
                            <a:schemeClr val="dk1"/>
                          </a:solidFill>
                          <a:latin typeface="David" panose="020E0502060401010101" pitchFamily="34" charset="-79"/>
                          <a:ea typeface="+mn-ea"/>
                          <a:cs typeface="David" panose="020E0502060401010101" pitchFamily="34" charset="-79"/>
                        </a:rPr>
                        <a:t>יותר בזמן קצר- יחייב מיקוד התכנים והמרצים</a:t>
                      </a:r>
                    </a:p>
                  </a:txBody>
                  <a:tcPr anchor="ctr"/>
                </a:tc>
                <a:extLst>
                  <a:ext uri="{0D108BD9-81ED-4DB2-BD59-A6C34878D82A}">
                    <a16:rowId xmlns:a16="http://schemas.microsoft.com/office/drawing/2014/main" val="1583394426"/>
                  </a:ext>
                </a:extLst>
              </a:tr>
              <a:tr h="425616">
                <a:tc>
                  <a:txBody>
                    <a:bodyPr/>
                    <a:lstStyle/>
                    <a:p>
                      <a:pPr marL="0" algn="r" defTabSz="914400" rtl="1" eaLnBrk="1" latinLnBrk="0" hangingPunct="1">
                        <a:lnSpc>
                          <a:spcPct val="150000"/>
                        </a:lnSpc>
                      </a:pPr>
                      <a:r>
                        <a:rPr lang="he-IL" sz="1600" b="0" i="0" kern="1200" dirty="0">
                          <a:solidFill>
                            <a:schemeClr val="dk1"/>
                          </a:solidFill>
                          <a:latin typeface="David" panose="020E0502060401010101" pitchFamily="34" charset="-79"/>
                          <a:ea typeface="+mn-ea"/>
                          <a:cs typeface="David" panose="020E0502060401010101" pitchFamily="34" charset="-79"/>
                        </a:rPr>
                        <a:t>אינטנסיביות </a:t>
                      </a:r>
                      <a:r>
                        <a:rPr lang="he-IL" sz="1600" b="1" i="0" kern="1200" dirty="0">
                          <a:solidFill>
                            <a:schemeClr val="dk1"/>
                          </a:solidFill>
                          <a:latin typeface="David" panose="020E0502060401010101" pitchFamily="34" charset="-79"/>
                          <a:ea typeface="+mn-ea"/>
                          <a:cs typeface="David" panose="020E0502060401010101" pitchFamily="34" charset="-79"/>
                        </a:rPr>
                        <a:t>שמייצרת לכידות מחזורית </a:t>
                      </a:r>
                      <a:r>
                        <a:rPr lang="he-IL" sz="1600" b="0" i="0" kern="1200" dirty="0">
                          <a:solidFill>
                            <a:schemeClr val="dk1"/>
                          </a:solidFill>
                          <a:latin typeface="David" panose="020E0502060401010101" pitchFamily="34" charset="-79"/>
                          <a:ea typeface="+mn-ea"/>
                          <a:cs typeface="David" panose="020E0502060401010101" pitchFamily="34" charset="-79"/>
                        </a:rPr>
                        <a:t>ולמידת בכירים משותפת</a:t>
                      </a:r>
                    </a:p>
                  </a:txBody>
                  <a:tcPr anchor="ctr"/>
                </a:tc>
                <a:tc>
                  <a:txBody>
                    <a:bodyPr/>
                    <a:lstStyle/>
                    <a:p>
                      <a:pPr marL="0" algn="r" defTabSz="914400" rtl="1" eaLnBrk="1" latinLnBrk="0" hangingPunct="1">
                        <a:lnSpc>
                          <a:spcPct val="150000"/>
                        </a:lnSpc>
                      </a:pPr>
                      <a:r>
                        <a:rPr lang="he-IL" sz="1600" b="0" i="0" kern="1200" dirty="0">
                          <a:solidFill>
                            <a:schemeClr val="dk1"/>
                          </a:solidFill>
                          <a:latin typeface="David" panose="020E0502060401010101" pitchFamily="34" charset="-79"/>
                          <a:ea typeface="+mn-ea"/>
                          <a:cs typeface="David" panose="020E0502060401010101" pitchFamily="34" charset="-79"/>
                        </a:rPr>
                        <a:t>פירוק אפשרי ללכידות המחזור- מכוונות לעבודה אישית</a:t>
                      </a:r>
                      <a:r>
                        <a:rPr lang="en-US" sz="1600" b="0" i="0" kern="1200" dirty="0">
                          <a:solidFill>
                            <a:schemeClr val="dk1"/>
                          </a:solidFill>
                          <a:latin typeface="David" panose="020E0502060401010101" pitchFamily="34" charset="-79"/>
                          <a:ea typeface="+mn-ea"/>
                          <a:cs typeface="David" panose="020E0502060401010101" pitchFamily="34" charset="-79"/>
                        </a:rPr>
                        <a:t>/</a:t>
                      </a:r>
                      <a:r>
                        <a:rPr lang="he-IL" sz="1600" b="0" i="0" kern="1200" dirty="0">
                          <a:solidFill>
                            <a:schemeClr val="dk1"/>
                          </a:solidFill>
                          <a:latin typeface="David" panose="020E0502060401010101" pitchFamily="34" charset="-79"/>
                          <a:ea typeface="+mn-ea"/>
                          <a:cs typeface="David" panose="020E0502060401010101" pitchFamily="34" charset="-79"/>
                        </a:rPr>
                        <a:t>חקר בחברותא </a:t>
                      </a:r>
                    </a:p>
                  </a:txBody>
                  <a:tcPr anchor="ctr"/>
                </a:tc>
                <a:extLst>
                  <a:ext uri="{0D108BD9-81ED-4DB2-BD59-A6C34878D82A}">
                    <a16:rowId xmlns:a16="http://schemas.microsoft.com/office/drawing/2014/main" val="1628137300"/>
                  </a:ext>
                </a:extLst>
              </a:tr>
              <a:tr h="425616">
                <a:tc>
                  <a:txBody>
                    <a:bodyPr/>
                    <a:lstStyle/>
                    <a:p>
                      <a:pPr marL="0" algn="r" defTabSz="914400" rtl="1" eaLnBrk="1" latinLnBrk="0" hangingPunct="1">
                        <a:lnSpc>
                          <a:spcPct val="150000"/>
                        </a:lnSpc>
                      </a:pPr>
                      <a:r>
                        <a:rPr lang="he-IL" sz="1600" b="0" i="0" kern="1200" dirty="0">
                          <a:solidFill>
                            <a:schemeClr val="dk1"/>
                          </a:solidFill>
                          <a:latin typeface="David" panose="020E0502060401010101" pitchFamily="34" charset="-79"/>
                          <a:ea typeface="+mn-ea"/>
                          <a:cs typeface="David" panose="020E0502060401010101" pitchFamily="34" charset="-79"/>
                        </a:rPr>
                        <a:t>תפוקת 'יום מחקר וכתיבה' לא ברורה ואינדיבידואלית</a:t>
                      </a:r>
                    </a:p>
                  </a:txBody>
                  <a:tcPr anchor="ctr"/>
                </a:tc>
                <a:tc>
                  <a:txBody>
                    <a:bodyPr/>
                    <a:lstStyle/>
                    <a:p>
                      <a:pPr marL="0" algn="r" defTabSz="914400" rtl="1" eaLnBrk="1" latinLnBrk="0" hangingPunct="1">
                        <a:lnSpc>
                          <a:spcPct val="150000"/>
                        </a:lnSpc>
                      </a:pPr>
                      <a:r>
                        <a:rPr lang="he-IL" sz="1600" b="1" i="0" kern="1200" dirty="0">
                          <a:solidFill>
                            <a:schemeClr val="dk1"/>
                          </a:solidFill>
                          <a:latin typeface="David" panose="020E0502060401010101" pitchFamily="34" charset="-79"/>
                          <a:ea typeface="+mn-ea"/>
                          <a:cs typeface="David" panose="020E0502060401010101" pitchFamily="34" charset="-79"/>
                        </a:rPr>
                        <a:t>למידת בכירים- </a:t>
                      </a:r>
                      <a:r>
                        <a:rPr lang="he-IL" sz="1600" b="0" i="0" kern="1200" dirty="0">
                          <a:solidFill>
                            <a:schemeClr val="dk1"/>
                          </a:solidFill>
                          <a:latin typeface="David" panose="020E0502060401010101" pitchFamily="34" charset="-79"/>
                          <a:ea typeface="+mn-ea"/>
                          <a:cs typeface="David" panose="020E0502060401010101" pitchFamily="34" charset="-79"/>
                        </a:rPr>
                        <a:t>חינוך לתרבות למידה עצמית בסביבה מבוקרת</a:t>
                      </a:r>
                    </a:p>
                  </a:txBody>
                  <a:tcPr anchor="ctr"/>
                </a:tc>
                <a:extLst>
                  <a:ext uri="{0D108BD9-81ED-4DB2-BD59-A6C34878D82A}">
                    <a16:rowId xmlns:a16="http://schemas.microsoft.com/office/drawing/2014/main" val="3545199806"/>
                  </a:ext>
                </a:extLst>
              </a:tr>
              <a:tr h="425616">
                <a:tc>
                  <a:txBody>
                    <a:bodyPr/>
                    <a:lstStyle/>
                    <a:p>
                      <a:pPr marL="0" algn="r" defTabSz="914400" rtl="1" eaLnBrk="1" latinLnBrk="0" hangingPunct="1">
                        <a:lnSpc>
                          <a:spcPct val="150000"/>
                        </a:lnSpc>
                      </a:pPr>
                      <a:r>
                        <a:rPr lang="he-IL" sz="1600" b="1" i="0" kern="1200" dirty="0">
                          <a:solidFill>
                            <a:schemeClr val="dk1"/>
                          </a:solidFill>
                          <a:latin typeface="David" panose="020E0502060401010101" pitchFamily="34" charset="-79"/>
                          <a:ea typeface="+mn-ea"/>
                          <a:cs typeface="David" panose="020E0502060401010101" pitchFamily="34" charset="-79"/>
                        </a:rPr>
                        <a:t>יום פנוי לסגל </a:t>
                      </a:r>
                      <a:r>
                        <a:rPr lang="he-IL" sz="1600" b="0" i="0" kern="1200" dirty="0">
                          <a:solidFill>
                            <a:schemeClr val="dk1"/>
                          </a:solidFill>
                          <a:latin typeface="David" panose="020E0502060401010101" pitchFamily="34" charset="-79"/>
                          <a:ea typeface="+mn-ea"/>
                          <a:cs typeface="David" panose="020E0502060401010101" pitchFamily="34" charset="-79"/>
                        </a:rPr>
                        <a:t>לטובת הכנה, למידה עצמית וכו' (נטול חניכים)</a:t>
                      </a:r>
                    </a:p>
                  </a:txBody>
                  <a:tcPr anchor="ctr"/>
                </a:tc>
                <a:tc>
                  <a:txBody>
                    <a:bodyPr/>
                    <a:lstStyle/>
                    <a:p>
                      <a:pPr marL="0" algn="r" defTabSz="914400" rtl="1" eaLnBrk="1" latinLnBrk="0" hangingPunct="1">
                        <a:lnSpc>
                          <a:spcPct val="150000"/>
                        </a:lnSpc>
                      </a:pPr>
                      <a:r>
                        <a:rPr lang="he-IL" sz="1600" b="0" i="0" kern="1200" dirty="0">
                          <a:solidFill>
                            <a:schemeClr val="dk1"/>
                          </a:solidFill>
                          <a:latin typeface="David" panose="020E0502060401010101" pitchFamily="34" charset="-79"/>
                          <a:ea typeface="+mn-ea"/>
                          <a:cs typeface="David" panose="020E0502060401010101" pitchFamily="34" charset="-79"/>
                        </a:rPr>
                        <a:t>קיום </a:t>
                      </a:r>
                      <a:r>
                        <a:rPr lang="he-IL" sz="1600" b="1" i="0" kern="1200" dirty="0">
                          <a:solidFill>
                            <a:schemeClr val="dk1"/>
                          </a:solidFill>
                          <a:latin typeface="David" panose="020E0502060401010101" pitchFamily="34" charset="-79"/>
                          <a:ea typeface="+mn-ea"/>
                          <a:cs typeface="David" panose="020E0502060401010101" pitchFamily="34" charset="-79"/>
                        </a:rPr>
                        <a:t>תהליכי חניכה אישיים </a:t>
                      </a:r>
                      <a:r>
                        <a:rPr lang="he-IL" sz="1600" b="0" i="0" kern="1200" dirty="0">
                          <a:solidFill>
                            <a:schemeClr val="dk1"/>
                          </a:solidFill>
                          <a:latin typeface="David" panose="020E0502060401010101" pitchFamily="34" charset="-79"/>
                          <a:ea typeface="+mn-ea"/>
                          <a:cs typeface="David" panose="020E0502060401010101" pitchFamily="34" charset="-79"/>
                        </a:rPr>
                        <a:t>של הסגל עם החניכים (חלונות משותפים)</a:t>
                      </a:r>
                    </a:p>
                  </a:txBody>
                  <a:tcPr anchor="ctr"/>
                </a:tc>
                <a:extLst>
                  <a:ext uri="{0D108BD9-81ED-4DB2-BD59-A6C34878D82A}">
                    <a16:rowId xmlns:a16="http://schemas.microsoft.com/office/drawing/2014/main" val="2850120194"/>
                  </a:ext>
                </a:extLst>
              </a:tr>
              <a:tr h="425616">
                <a:tc>
                  <a:txBody>
                    <a:bodyPr/>
                    <a:lstStyle/>
                    <a:p>
                      <a:pPr marL="0" algn="r" defTabSz="914400" rtl="1" eaLnBrk="1" latinLnBrk="0" hangingPunct="1">
                        <a:lnSpc>
                          <a:spcPct val="150000"/>
                        </a:lnSpc>
                      </a:pPr>
                      <a:r>
                        <a:rPr lang="he-IL" sz="1600" b="0" i="0" kern="1200" dirty="0">
                          <a:solidFill>
                            <a:schemeClr val="dk1"/>
                          </a:solidFill>
                          <a:latin typeface="David" panose="020E0502060401010101" pitchFamily="34" charset="-79"/>
                          <a:ea typeface="+mn-ea"/>
                          <a:cs typeface="David" panose="020E0502060401010101" pitchFamily="34" charset="-79"/>
                        </a:rPr>
                        <a:t>חופש בימי ראשון לבינלאומיים</a:t>
                      </a:r>
                    </a:p>
                  </a:txBody>
                  <a:tcPr anchor="ctr"/>
                </a:tc>
                <a:tc>
                  <a:txBody>
                    <a:bodyPr/>
                    <a:lstStyle/>
                    <a:p>
                      <a:pPr marL="0" algn="r" defTabSz="914400" rtl="1" eaLnBrk="1" latinLnBrk="0" hangingPunct="1">
                        <a:lnSpc>
                          <a:spcPct val="150000"/>
                        </a:lnSpc>
                      </a:pPr>
                      <a:r>
                        <a:rPr lang="he-IL" sz="1600" b="1" i="0" kern="1200" dirty="0">
                          <a:solidFill>
                            <a:schemeClr val="dk1"/>
                          </a:solidFill>
                          <a:latin typeface="David" panose="020E0502060401010101" pitchFamily="34" charset="-79"/>
                          <a:ea typeface="+mn-ea"/>
                          <a:cs typeface="David" panose="020E0502060401010101" pitchFamily="34" charset="-79"/>
                        </a:rPr>
                        <a:t>קיצור פגרת העבודות </a:t>
                      </a:r>
                      <a:r>
                        <a:rPr lang="he-IL" sz="1600" b="0" i="0" kern="1200" dirty="0">
                          <a:solidFill>
                            <a:schemeClr val="dk1"/>
                          </a:solidFill>
                          <a:latin typeface="David" panose="020E0502060401010101" pitchFamily="34" charset="-79"/>
                          <a:ea typeface="+mn-ea"/>
                          <a:cs typeface="David" panose="020E0502060401010101" pitchFamily="34" charset="-79"/>
                        </a:rPr>
                        <a:t>לשבוע (לטובת עמידה בהיקף)</a:t>
                      </a:r>
                      <a:r>
                        <a:rPr lang="en-US" sz="1600" b="0" i="0" kern="1200" dirty="0">
                          <a:solidFill>
                            <a:schemeClr val="dk1"/>
                          </a:solidFill>
                          <a:latin typeface="David" panose="020E0502060401010101" pitchFamily="34" charset="-79"/>
                          <a:ea typeface="+mn-ea"/>
                          <a:cs typeface="David" panose="020E0502060401010101" pitchFamily="34" charset="-79"/>
                        </a:rPr>
                        <a:t>/</a:t>
                      </a:r>
                      <a:r>
                        <a:rPr lang="he-IL" sz="1600" b="0" i="0" kern="1200" dirty="0">
                          <a:solidFill>
                            <a:schemeClr val="dk1"/>
                          </a:solidFill>
                          <a:latin typeface="David" panose="020E0502060401010101" pitchFamily="34" charset="-79"/>
                          <a:ea typeface="+mn-ea"/>
                          <a:cs typeface="David" panose="020E0502060401010101" pitchFamily="34" charset="-79"/>
                        </a:rPr>
                        <a:t> </a:t>
                      </a:r>
                      <a:r>
                        <a:rPr lang="he-IL" sz="1600" b="1" i="0" kern="1200" dirty="0">
                          <a:solidFill>
                            <a:srgbClr val="FF0000"/>
                          </a:solidFill>
                          <a:latin typeface="David" panose="020E0502060401010101" pitchFamily="34" charset="-79"/>
                          <a:ea typeface="+mn-ea"/>
                          <a:cs typeface="David" panose="020E0502060401010101" pitchFamily="34" charset="-79"/>
                        </a:rPr>
                        <a:t>הורדת תוכן?</a:t>
                      </a:r>
                    </a:p>
                  </a:txBody>
                  <a:tcPr anchor="ctr"/>
                </a:tc>
                <a:extLst>
                  <a:ext uri="{0D108BD9-81ED-4DB2-BD59-A6C34878D82A}">
                    <a16:rowId xmlns:a16="http://schemas.microsoft.com/office/drawing/2014/main" val="1086154194"/>
                  </a:ext>
                </a:extLst>
              </a:tr>
              <a:tr h="425616">
                <a:tc>
                  <a:txBody>
                    <a:bodyPr/>
                    <a:lstStyle/>
                    <a:p>
                      <a:pPr marL="0" algn="r" defTabSz="914400" rtl="1" eaLnBrk="1" latinLnBrk="0" hangingPunct="1">
                        <a:lnSpc>
                          <a:spcPct val="150000"/>
                        </a:lnSpc>
                      </a:pPr>
                      <a:endParaRPr lang="he-IL" sz="1600" b="0" i="0" kern="120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marL="0" algn="r" defTabSz="914400" rtl="1" eaLnBrk="1" latinLnBrk="0" hangingPunct="1">
                        <a:lnSpc>
                          <a:spcPct val="150000"/>
                        </a:lnSpc>
                      </a:pPr>
                      <a:r>
                        <a:rPr lang="he-IL" sz="1600" b="0" i="0" kern="1200" dirty="0">
                          <a:solidFill>
                            <a:schemeClr val="dk1"/>
                          </a:solidFill>
                          <a:latin typeface="David" panose="020E0502060401010101" pitchFamily="34" charset="-79"/>
                          <a:ea typeface="+mn-ea"/>
                          <a:cs typeface="David" panose="020E0502060401010101" pitchFamily="34" charset="-79"/>
                        </a:rPr>
                        <a:t>פינות למידה אישיות נוחות וסביבה תומכת (ספריה, קפיטריה)</a:t>
                      </a:r>
                    </a:p>
                  </a:txBody>
                  <a:tcPr anchor="ctr"/>
                </a:tc>
                <a:extLst>
                  <a:ext uri="{0D108BD9-81ED-4DB2-BD59-A6C34878D82A}">
                    <a16:rowId xmlns:a16="http://schemas.microsoft.com/office/drawing/2014/main" val="3479818512"/>
                  </a:ext>
                </a:extLst>
              </a:tr>
              <a:tr h="425616">
                <a:tc>
                  <a:txBody>
                    <a:bodyPr/>
                    <a:lstStyle/>
                    <a:p>
                      <a:pPr marL="0" algn="r" defTabSz="914400" rtl="1" eaLnBrk="1" latinLnBrk="0" hangingPunct="1">
                        <a:lnSpc>
                          <a:spcPct val="150000"/>
                        </a:lnSpc>
                      </a:pPr>
                      <a:endParaRPr lang="he-IL" sz="1600" b="0" i="0" kern="120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marL="0" algn="r" defTabSz="914400" rtl="1" eaLnBrk="1" latinLnBrk="0" hangingPunct="1">
                        <a:lnSpc>
                          <a:spcPct val="150000"/>
                        </a:lnSpc>
                      </a:pPr>
                      <a:r>
                        <a:rPr lang="he-IL" sz="1600" b="0" i="0" kern="1200" dirty="0">
                          <a:solidFill>
                            <a:schemeClr val="dk1"/>
                          </a:solidFill>
                          <a:latin typeface="David" panose="020E0502060401010101" pitchFamily="34" charset="-79"/>
                          <a:ea typeface="+mn-ea"/>
                          <a:cs typeface="David" panose="020E0502060401010101" pitchFamily="34" charset="-79"/>
                        </a:rPr>
                        <a:t>פגיעה בגמישות בהבאת מרצים לשעות אחה"צ</a:t>
                      </a:r>
                    </a:p>
                  </a:txBody>
                  <a:tcPr anchor="ctr"/>
                </a:tc>
                <a:extLst>
                  <a:ext uri="{0D108BD9-81ED-4DB2-BD59-A6C34878D82A}">
                    <a16:rowId xmlns:a16="http://schemas.microsoft.com/office/drawing/2014/main" val="1830761974"/>
                  </a:ext>
                </a:extLst>
              </a:tr>
            </a:tbl>
          </a:graphicData>
        </a:graphic>
      </p:graphicFrame>
    </p:spTree>
    <p:extLst>
      <p:ext uri="{BB962C8B-B14F-4D97-AF65-F5344CB8AC3E}">
        <p14:creationId xmlns:p14="http://schemas.microsoft.com/office/powerpoint/2010/main" val="14170077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מיצוי ימי מחקר וכתיבה</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תוכן 4"/>
          <p:cNvSpPr txBox="1">
            <a:spLocks/>
          </p:cNvSpPr>
          <p:nvPr/>
        </p:nvSpPr>
        <p:spPr>
          <a:xfrm>
            <a:off x="1366626" y="1503627"/>
            <a:ext cx="9537404" cy="432048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ביעור מקראות, חלוקת סילבוס למנות קריאה אפשריות (חלוקה פנימית לקריאת חובה, מומלצת ורשות)</a:t>
            </a:r>
          </a:p>
          <a:p>
            <a:pPr>
              <a:lnSpc>
                <a:spcPct val="150000"/>
              </a:lnSpc>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סנכרון חומרי הקריאה בין כלל הקורסים</a:t>
            </a:r>
          </a:p>
          <a:p>
            <a:pPr>
              <a:lnSpc>
                <a:spcPct val="150000"/>
              </a:lnSpc>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סביבת למידה מזמינה ונוחה במכללות: פינות אישיות, שירותי תמך (קפטריה, ספריה, אוריינות)</a:t>
            </a:r>
          </a:p>
          <a:p>
            <a:pPr>
              <a:lnSpc>
                <a:spcPct val="150000"/>
              </a:lnSpc>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סדנת לומד עצמאי- מיומנויות קריאה מהירה, חיפוש חומרים, ניהול הזמן (</a:t>
            </a:r>
            <a:r>
              <a:rPr lang="en-US" sz="1600" dirty="0">
                <a:solidFill>
                  <a:schemeClr val="accent1">
                    <a:lumMod val="75000"/>
                  </a:schemeClr>
                </a:solidFill>
                <a:latin typeface="David" panose="020E0502060401010101" pitchFamily="34" charset="-79"/>
                <a:cs typeface="David" panose="020E0502060401010101" pitchFamily="34" charset="-79"/>
              </a:rPr>
              <a:t>Self enhanced learner</a:t>
            </a:r>
            <a:r>
              <a:rPr lang="he-IL" sz="1600" dirty="0">
                <a:solidFill>
                  <a:schemeClr val="accent1">
                    <a:lumMod val="75000"/>
                  </a:schemeClr>
                </a:solidFill>
                <a:latin typeface="David" panose="020E0502060401010101" pitchFamily="34" charset="-79"/>
                <a:cs typeface="David" panose="020E0502060401010101" pitchFamily="34" charset="-79"/>
              </a:rPr>
              <a:t>)</a:t>
            </a:r>
          </a:p>
          <a:p>
            <a:pPr>
              <a:lnSpc>
                <a:spcPct val="150000"/>
              </a:lnSpc>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קיום מנגנוני בקרה-</a:t>
            </a:r>
          </a:p>
          <a:p>
            <a:pPr marL="685800" lvl="2">
              <a:lnSpc>
                <a:spcPct val="100000"/>
              </a:lnSpc>
              <a:spcBef>
                <a:spcPts val="1000"/>
              </a:spcBef>
              <a:buClr>
                <a:schemeClr val="accent1"/>
              </a:buClr>
              <a:buSzPct val="100000"/>
              <a:defRPr/>
            </a:pPr>
            <a:r>
              <a:rPr lang="he-IL" sz="1600" b="1" dirty="0">
                <a:solidFill>
                  <a:schemeClr val="accent1">
                    <a:lumMod val="75000"/>
                  </a:schemeClr>
                </a:solidFill>
                <a:latin typeface="David" panose="020E0502060401010101" pitchFamily="34" charset="-79"/>
                <a:cs typeface="David" panose="020E0502060401010101" pitchFamily="34" charset="-79"/>
              </a:rPr>
              <a:t>הרצאות מליאה- </a:t>
            </a:r>
            <a:r>
              <a:rPr lang="he-IL" sz="1600" dirty="0">
                <a:solidFill>
                  <a:schemeClr val="accent1">
                    <a:lumMod val="75000"/>
                  </a:schemeClr>
                </a:solidFill>
                <a:latin typeface="David" panose="020E0502060401010101" pitchFamily="34" charset="-79"/>
                <a:cs typeface="David" panose="020E0502060401010101" pitchFamily="34" charset="-79"/>
              </a:rPr>
              <a:t>שאלות הבנה ע"י המרצה) </a:t>
            </a:r>
          </a:p>
          <a:p>
            <a:pPr marL="685800" lvl="2">
              <a:lnSpc>
                <a:spcPct val="100000"/>
              </a:lnSpc>
              <a:spcBef>
                <a:spcPts val="1000"/>
              </a:spcBef>
              <a:buClr>
                <a:schemeClr val="accent1"/>
              </a:buClr>
              <a:buSzPct val="100000"/>
              <a:defRPr/>
            </a:pPr>
            <a:r>
              <a:rPr lang="he-IL" sz="1600" b="1" dirty="0">
                <a:solidFill>
                  <a:schemeClr val="accent1">
                    <a:lumMod val="75000"/>
                  </a:schemeClr>
                </a:solidFill>
                <a:latin typeface="David" panose="020E0502060401010101" pitchFamily="34" charset="-79"/>
                <a:cs typeface="David" panose="020E0502060401010101" pitchFamily="34" charset="-79"/>
              </a:rPr>
              <a:t>תרגולים </a:t>
            </a:r>
            <a:r>
              <a:rPr lang="he-IL" sz="1600" b="1" dirty="0" err="1">
                <a:solidFill>
                  <a:schemeClr val="accent1">
                    <a:lumMod val="75000"/>
                  </a:schemeClr>
                </a:solidFill>
                <a:latin typeface="David" panose="020E0502060401010101" pitchFamily="34" charset="-79"/>
                <a:cs typeface="David" panose="020E0502060401010101" pitchFamily="34" charset="-79"/>
              </a:rPr>
              <a:t>צוותיים</a:t>
            </a:r>
            <a:r>
              <a:rPr lang="he-IL" sz="1600" b="1" dirty="0">
                <a:solidFill>
                  <a:schemeClr val="accent1">
                    <a:lumMod val="75000"/>
                  </a:schemeClr>
                </a:solidFill>
                <a:latin typeface="David" panose="020E0502060401010101" pitchFamily="34" charset="-79"/>
                <a:cs typeface="David" panose="020E0502060401010101" pitchFamily="34" charset="-79"/>
              </a:rPr>
              <a:t>- </a:t>
            </a:r>
            <a:r>
              <a:rPr lang="he-IL" sz="1600" dirty="0">
                <a:solidFill>
                  <a:schemeClr val="accent1">
                    <a:lumMod val="75000"/>
                  </a:schemeClr>
                </a:solidFill>
                <a:latin typeface="David" panose="020E0502060401010101" pitchFamily="34" charset="-79"/>
                <a:cs typeface="David" panose="020E0502060401010101" pitchFamily="34" charset="-79"/>
              </a:rPr>
              <a:t>חלוקת חומרי הקריאה בין החניכים- סיכומו בצורה אישית ועיבודו ברמת הצוות </a:t>
            </a:r>
          </a:p>
          <a:p>
            <a:pPr marL="685800" lvl="2">
              <a:lnSpc>
                <a:spcPct val="100000"/>
              </a:lnSpc>
              <a:spcBef>
                <a:spcPts val="1000"/>
              </a:spcBef>
              <a:buClr>
                <a:schemeClr val="accent1"/>
              </a:buClr>
              <a:buSzPct val="100000"/>
              <a:defRPr/>
            </a:pPr>
            <a:r>
              <a:rPr lang="he-IL" sz="1600" b="1" dirty="0">
                <a:solidFill>
                  <a:schemeClr val="accent1">
                    <a:lumMod val="75000"/>
                  </a:schemeClr>
                </a:solidFill>
                <a:latin typeface="David" panose="020E0502060401010101" pitchFamily="34" charset="-79"/>
                <a:cs typeface="David" panose="020E0502060401010101" pitchFamily="34" charset="-79"/>
              </a:rPr>
              <a:t>מנגנוני דיווח אישי- </a:t>
            </a:r>
            <a:r>
              <a:rPr lang="he-IL" sz="1600" dirty="0">
                <a:solidFill>
                  <a:schemeClr val="accent1">
                    <a:lumMod val="75000"/>
                  </a:schemeClr>
                </a:solidFill>
                <a:latin typeface="David" panose="020E0502060401010101" pitchFamily="34" charset="-79"/>
                <a:cs typeface="David" panose="020E0502060401010101" pitchFamily="34" charset="-79"/>
              </a:rPr>
              <a:t>קרא וחתום</a:t>
            </a:r>
          </a:p>
          <a:p>
            <a:pPr marL="685800" lvl="2">
              <a:lnSpc>
                <a:spcPct val="100000"/>
              </a:lnSpc>
              <a:spcBef>
                <a:spcPts val="1000"/>
              </a:spcBef>
              <a:buClr>
                <a:schemeClr val="accent1"/>
              </a:buClr>
              <a:buSzPct val="100000"/>
              <a:defRPr/>
            </a:pPr>
            <a:r>
              <a:rPr lang="he-IL" sz="1600" b="1" dirty="0">
                <a:solidFill>
                  <a:schemeClr val="accent1">
                    <a:lumMod val="75000"/>
                  </a:schemeClr>
                </a:solidFill>
                <a:latin typeface="David" panose="020E0502060401010101" pitchFamily="34" charset="-79"/>
                <a:cs typeface="David" panose="020E0502060401010101" pitchFamily="34" charset="-79"/>
              </a:rPr>
              <a:t>מבדקים-</a:t>
            </a:r>
            <a:r>
              <a:rPr lang="he-IL" sz="1600" dirty="0">
                <a:solidFill>
                  <a:schemeClr val="accent1">
                    <a:lumMod val="75000"/>
                  </a:schemeClr>
                </a:solidFill>
                <a:latin typeface="David" panose="020E0502060401010101" pitchFamily="34" charset="-79"/>
                <a:cs typeface="David" panose="020E0502060401010101" pitchFamily="34" charset="-79"/>
              </a:rPr>
              <a:t> מבחני ידע ומיפוי</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 הגשת רפרטים</a:t>
            </a:r>
            <a:r>
              <a:rPr lang="en-US" sz="1600" dirty="0">
                <a:solidFill>
                  <a:schemeClr val="accent1">
                    <a:lumMod val="75000"/>
                  </a:schemeClr>
                </a:solidFill>
                <a:latin typeface="David" panose="020E0502060401010101" pitchFamily="34" charset="-79"/>
                <a:cs typeface="David" panose="020E0502060401010101" pitchFamily="34" charset="-79"/>
              </a:rPr>
              <a:t> </a:t>
            </a:r>
            <a:r>
              <a:rPr lang="he-IL" sz="1600" dirty="0">
                <a:solidFill>
                  <a:schemeClr val="accent1">
                    <a:lumMod val="75000"/>
                  </a:schemeClr>
                </a:solidFill>
                <a:latin typeface="David" panose="020E0502060401010101" pitchFamily="34" charset="-79"/>
                <a:cs typeface="David" panose="020E0502060401010101" pitchFamily="34" charset="-79"/>
              </a:rPr>
              <a:t> וכתיבת מסמכים אישיים</a:t>
            </a:r>
          </a:p>
          <a:p>
            <a:pPr marL="228600" lvl="1">
              <a:lnSpc>
                <a:spcPct val="150000"/>
              </a:lnSpc>
              <a:spcBef>
                <a:spcPts val="1000"/>
              </a:spcBef>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על הסגל עצמו לפנות זמן לקריאת חומרי הלימוד לטובת העיבוד הצוות והאינטגרציה עבור החניך</a:t>
            </a:r>
          </a:p>
        </p:txBody>
      </p:sp>
      <p:sp>
        <p:nvSpPr>
          <p:cNvPr id="5" name="מלבן מעוגל 5"/>
          <p:cNvSpPr/>
          <p:nvPr/>
        </p:nvSpPr>
        <p:spPr>
          <a:xfrm>
            <a:off x="3431704" y="5909171"/>
            <a:ext cx="5184576" cy="792000"/>
          </a:xfrm>
          <a:prstGeom prst="roundRect">
            <a:avLst/>
          </a:prstGeom>
          <a:solidFill>
            <a:schemeClr val="accent5">
              <a:lumMod val="20000"/>
              <a:lumOff val="80000"/>
            </a:schemeClr>
          </a:solidFill>
        </p:spPr>
        <p:style>
          <a:lnRef idx="0">
            <a:schemeClr val="accent3"/>
          </a:lnRef>
          <a:fillRef idx="3">
            <a:schemeClr val="accent3"/>
          </a:fillRef>
          <a:effectRef idx="3">
            <a:schemeClr val="accent3"/>
          </a:effectRef>
          <a:fontRef idx="minor">
            <a:schemeClr val="lt1"/>
          </a:fontRef>
        </p:style>
        <p:txBody>
          <a:bodyPr rtlCol="1" anchor="ctr"/>
          <a:lstStyle/>
          <a:p>
            <a:pPr algn="ctr"/>
            <a:endParaRPr lang="he-IL" dirty="0"/>
          </a:p>
        </p:txBody>
      </p:sp>
      <p:sp>
        <p:nvSpPr>
          <p:cNvPr id="6" name="חץ שמאלה-ימינה 1"/>
          <p:cNvSpPr/>
          <p:nvPr/>
        </p:nvSpPr>
        <p:spPr>
          <a:xfrm>
            <a:off x="5189372" y="6093296"/>
            <a:ext cx="1800200" cy="432048"/>
          </a:xfrm>
          <a:prstGeom prst="leftRight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8" name="TextBox 7"/>
          <p:cNvSpPr txBox="1"/>
          <p:nvPr/>
        </p:nvSpPr>
        <p:spPr>
          <a:xfrm>
            <a:off x="7032104" y="6000023"/>
            <a:ext cx="1584176" cy="646331"/>
          </a:xfrm>
          <a:prstGeom prst="rect">
            <a:avLst/>
          </a:prstGeom>
          <a:noFill/>
        </p:spPr>
        <p:txBody>
          <a:bodyPr wrap="square" rtlCol="1">
            <a:spAutoFit/>
          </a:bodyPr>
          <a:lstStyle/>
          <a:p>
            <a:pPr algn="ctr"/>
            <a:r>
              <a:rPr lang="he-IL" b="1" dirty="0">
                <a:latin typeface="David" panose="020E0502060401010101" pitchFamily="34" charset="-79"/>
                <a:cs typeface="David" panose="020E0502060401010101" pitchFamily="34" charset="-79"/>
              </a:rPr>
              <a:t>בקרה והחזקת החניך</a:t>
            </a:r>
          </a:p>
        </p:txBody>
      </p:sp>
      <p:sp>
        <p:nvSpPr>
          <p:cNvPr id="9" name="TextBox 8"/>
          <p:cNvSpPr txBox="1"/>
          <p:nvPr/>
        </p:nvSpPr>
        <p:spPr>
          <a:xfrm>
            <a:off x="3287688" y="6000023"/>
            <a:ext cx="1584176" cy="646331"/>
          </a:xfrm>
          <a:prstGeom prst="rect">
            <a:avLst/>
          </a:prstGeom>
          <a:noFill/>
        </p:spPr>
        <p:txBody>
          <a:bodyPr wrap="square" rtlCol="1">
            <a:spAutoFit/>
          </a:bodyPr>
          <a:lstStyle/>
          <a:p>
            <a:pPr algn="ctr"/>
            <a:r>
              <a:rPr lang="he-IL" b="1" dirty="0">
                <a:latin typeface="David" panose="020E0502060401010101" pitchFamily="34" charset="-79"/>
                <a:cs typeface="David" panose="020E0502060401010101" pitchFamily="34" charset="-79"/>
              </a:rPr>
              <a:t>'בכיר לומד' ועצמאי</a:t>
            </a:r>
          </a:p>
        </p:txBody>
      </p:sp>
    </p:spTree>
    <p:extLst>
      <p:ext uri="{BB962C8B-B14F-4D97-AF65-F5344CB8AC3E}">
        <p14:creationId xmlns:p14="http://schemas.microsoft.com/office/powerpoint/2010/main" val="22824650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למידת חקר עצמאית </a:t>
            </a:r>
            <a:r>
              <a:rPr lang="he-IL" sz="2400"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a:t>
            </a:r>
            <a:r>
              <a:rPr lang="en-US" sz="2400" dirty="0" err="1">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Deway</a:t>
            </a:r>
            <a:r>
              <a:rPr lang="he-IL" sz="2400"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a:t>
            </a:r>
            <a:endParaRPr lang="he-IL" sz="3600"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מציין מיקום תוכן 4"/>
          <p:cNvSpPr txBox="1">
            <a:spLocks/>
          </p:cNvSpPr>
          <p:nvPr/>
        </p:nvSpPr>
        <p:spPr>
          <a:xfrm>
            <a:off x="1366626" y="1503627"/>
            <a:ext cx="9537404" cy="432048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accent1"/>
              </a:buClr>
              <a:buSzPct val="100000"/>
              <a:defRPr/>
            </a:pPr>
            <a:r>
              <a:rPr lang="he-IL" sz="2000" dirty="0">
                <a:solidFill>
                  <a:schemeClr val="accent1">
                    <a:lumMod val="75000"/>
                  </a:schemeClr>
                </a:solidFill>
                <a:latin typeface="David" panose="020E0502060401010101" pitchFamily="34" charset="-79"/>
                <a:cs typeface="David" panose="020E0502060401010101" pitchFamily="34" charset="-79"/>
              </a:rPr>
              <a:t>?</a:t>
            </a:r>
            <a:endParaRPr lang="he-IL" sz="16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7343519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פיצול נסיעת חו"ל ליעדים</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טבלה 9"/>
          <p:cNvGraphicFramePr>
            <a:graphicFrameLocks noGrp="1"/>
          </p:cNvGraphicFramePr>
          <p:nvPr>
            <p:extLst>
              <p:ext uri="{D42A27DB-BD31-4B8C-83A1-F6EECF244321}">
                <p14:modId xmlns:p14="http://schemas.microsoft.com/office/powerpoint/2010/main" val="3029797548"/>
              </p:ext>
            </p:extLst>
          </p:nvPr>
        </p:nvGraphicFramePr>
        <p:xfrm>
          <a:off x="962260" y="1639483"/>
          <a:ext cx="10340506" cy="4495800"/>
        </p:xfrm>
        <a:graphic>
          <a:graphicData uri="http://schemas.openxmlformats.org/drawingml/2006/table">
            <a:tbl>
              <a:tblPr rtl="1" firstRow="1" bandRow="1">
                <a:tableStyleId>{5C22544A-7EE6-4342-B048-85BDC9FD1C3A}</a:tableStyleId>
              </a:tblPr>
              <a:tblGrid>
                <a:gridCol w="5170253">
                  <a:extLst>
                    <a:ext uri="{9D8B030D-6E8A-4147-A177-3AD203B41FA5}">
                      <a16:colId xmlns:a16="http://schemas.microsoft.com/office/drawing/2014/main" val="20000"/>
                    </a:ext>
                  </a:extLst>
                </a:gridCol>
                <a:gridCol w="5170253">
                  <a:extLst>
                    <a:ext uri="{9D8B030D-6E8A-4147-A177-3AD203B41FA5}">
                      <a16:colId xmlns:a16="http://schemas.microsoft.com/office/drawing/2014/main" val="20001"/>
                    </a:ext>
                  </a:extLst>
                </a:gridCol>
              </a:tblGrid>
              <a:tr h="370840">
                <a:tc>
                  <a:txBody>
                    <a:bodyPr/>
                    <a:lstStyle/>
                    <a:p>
                      <a:pPr algn="ctr" rtl="1">
                        <a:lnSpc>
                          <a:spcPct val="150000"/>
                        </a:lnSpc>
                      </a:pPr>
                      <a:r>
                        <a:rPr lang="he-IL" sz="24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יתרונות פיצול</a:t>
                      </a:r>
                    </a:p>
                  </a:txBody>
                  <a:tcPr anchor="ctr"/>
                </a:tc>
                <a:tc>
                  <a:txBody>
                    <a:bodyPr/>
                    <a:lstStyle/>
                    <a:p>
                      <a:pPr algn="ctr" rtl="1">
                        <a:lnSpc>
                          <a:spcPct val="150000"/>
                        </a:lnSpc>
                      </a:pPr>
                      <a:r>
                        <a:rPr lang="he-IL" sz="24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חסרונות הפיצול</a:t>
                      </a:r>
                    </a:p>
                  </a:txBody>
                  <a:tcPr anchor="ctr"/>
                </a:tc>
                <a:extLst>
                  <a:ext uri="{0D108BD9-81ED-4DB2-BD59-A6C34878D82A}">
                    <a16:rowId xmlns:a16="http://schemas.microsoft.com/office/drawing/2014/main" val="10000"/>
                  </a:ext>
                </a:extLst>
              </a:tr>
              <a:tr h="370840">
                <a:tc>
                  <a:txBody>
                    <a:bodyPr/>
                    <a:lstStyle/>
                    <a:p>
                      <a:pPr marL="0" marR="0" indent="0" algn="just" defTabSz="914400" rtl="1" eaLnBrk="1" fontAlgn="auto" latinLnBrk="0" hangingPunct="1">
                        <a:lnSpc>
                          <a:spcPct val="15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אפשרות כיסוי עולם תוכן לימודי ממספר זוויות הסתכלות</a:t>
                      </a:r>
                    </a:p>
                  </a:txBody>
                  <a:tcPr anchor="ctr"/>
                </a:tc>
                <a:tc>
                  <a:txBody>
                    <a:bodyPr/>
                    <a:lstStyle/>
                    <a:p>
                      <a:pPr algn="r" rtl="1">
                        <a:lnSpc>
                          <a:spcPct val="150000"/>
                        </a:lnSpc>
                      </a:pPr>
                      <a:r>
                        <a:rPr lang="he-IL" sz="1600" dirty="0">
                          <a:latin typeface="David" panose="020E0502060401010101" pitchFamily="34" charset="-79"/>
                          <a:cs typeface="David" panose="020E0502060401010101" pitchFamily="34" charset="-79"/>
                        </a:rPr>
                        <a:t>עומס תפעולי גדול על המב"ל ועל המדריכים</a:t>
                      </a:r>
                    </a:p>
                  </a:txBody>
                  <a:tcPr anchor="ctr"/>
                </a:tc>
                <a:extLst>
                  <a:ext uri="{0D108BD9-81ED-4DB2-BD59-A6C34878D82A}">
                    <a16:rowId xmlns:a16="http://schemas.microsoft.com/office/drawing/2014/main" val="10001"/>
                  </a:ext>
                </a:extLst>
              </a:tr>
              <a:tr h="370840">
                <a:tc>
                  <a:txBody>
                    <a:bodyPr/>
                    <a:lstStyle/>
                    <a:p>
                      <a:pPr marL="0" marR="0" indent="0" algn="just" defTabSz="914400" rtl="1" eaLnBrk="1" fontAlgn="auto" latinLnBrk="0" hangingPunct="1">
                        <a:lnSpc>
                          <a:spcPct val="15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למידה בקבוצות קטנות אפקטיבית יותר</a:t>
                      </a:r>
                    </a:p>
                  </a:txBody>
                  <a:tcPr anchor="ctr"/>
                </a:tc>
                <a:tc>
                  <a:txBody>
                    <a:bodyPr/>
                    <a:lstStyle/>
                    <a:p>
                      <a:pPr algn="r" rtl="1">
                        <a:lnSpc>
                          <a:spcPct val="150000"/>
                        </a:lnSpc>
                      </a:pPr>
                      <a:r>
                        <a:rPr lang="he-IL" sz="1600" dirty="0">
                          <a:latin typeface="David" panose="020E0502060401010101" pitchFamily="34" charset="-79"/>
                          <a:cs typeface="David" panose="020E0502060401010101" pitchFamily="34" charset="-79"/>
                        </a:rPr>
                        <a:t>נראות כלפי חוץ- ריבוי יעדים</a:t>
                      </a:r>
                    </a:p>
                  </a:txBody>
                  <a:tcPr anchor="ctr"/>
                </a:tc>
                <a:extLst>
                  <a:ext uri="{0D108BD9-81ED-4DB2-BD59-A6C34878D82A}">
                    <a16:rowId xmlns:a16="http://schemas.microsoft.com/office/drawing/2014/main" val="10002"/>
                  </a:ext>
                </a:extLst>
              </a:tr>
              <a:tr h="370840">
                <a:tc>
                  <a:txBody>
                    <a:bodyPr/>
                    <a:lstStyle/>
                    <a:p>
                      <a:pPr marL="0" marR="0" indent="0" algn="just" defTabSz="914400" rtl="1" eaLnBrk="1" fontAlgn="auto" latinLnBrk="0" hangingPunct="1">
                        <a:lnSpc>
                          <a:spcPct val="15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עליה בבכירות ובבגרות- 'מסתדרים לבד' וחוקרים בכוחות עצמם</a:t>
                      </a:r>
                    </a:p>
                  </a:txBody>
                  <a:tcPr anchor="ctr"/>
                </a:tc>
                <a:tc>
                  <a:txBody>
                    <a:bodyPr/>
                    <a:lstStyle/>
                    <a:p>
                      <a:pPr marL="0" marR="0" indent="0" algn="r" defTabSz="914400" rtl="1" eaLnBrk="1" fontAlgn="auto" latinLnBrk="0" hangingPunct="1">
                        <a:lnSpc>
                          <a:spcPct val="15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אפשרות לסטייה ממטרות הנסיעה המקוריות- פלורליזם רב בסיור</a:t>
                      </a:r>
                    </a:p>
                  </a:txBody>
                  <a:tcPr anchor="ctr"/>
                </a:tc>
                <a:extLst>
                  <a:ext uri="{0D108BD9-81ED-4DB2-BD59-A6C34878D82A}">
                    <a16:rowId xmlns:a16="http://schemas.microsoft.com/office/drawing/2014/main" val="10003"/>
                  </a:ext>
                </a:extLst>
              </a:tr>
              <a:tr h="370840">
                <a:tc>
                  <a:txBody>
                    <a:bodyPr/>
                    <a:lstStyle/>
                    <a:p>
                      <a:pPr algn="just" rtl="1">
                        <a:lnSpc>
                          <a:spcPct val="150000"/>
                        </a:lnSpc>
                      </a:pPr>
                      <a:r>
                        <a:rPr lang="he-IL" sz="1600" dirty="0">
                          <a:latin typeface="David" panose="020E0502060401010101" pitchFamily="34" charset="-79"/>
                          <a:cs typeface="David" panose="020E0502060401010101" pitchFamily="34" charset="-79"/>
                        </a:rPr>
                        <a:t>יכולת בחירה</a:t>
                      </a:r>
                      <a:r>
                        <a:rPr lang="he-IL" sz="1600" baseline="0" dirty="0">
                          <a:latin typeface="David" panose="020E0502060401010101" pitchFamily="34" charset="-79"/>
                          <a:cs typeface="David" panose="020E0502060401010101" pitchFamily="34" charset="-79"/>
                        </a:rPr>
                        <a:t> של החניך ביעד מעלה את הרצון ללמוד</a:t>
                      </a:r>
                      <a:endParaRPr lang="he-IL" sz="1600" dirty="0">
                        <a:latin typeface="David" panose="020E0502060401010101" pitchFamily="34" charset="-79"/>
                        <a:cs typeface="David" panose="020E0502060401010101" pitchFamily="34" charset="-79"/>
                      </a:endParaRPr>
                    </a:p>
                  </a:txBody>
                  <a:tcPr anchor="ctr"/>
                </a:tc>
                <a:tc>
                  <a:txBody>
                    <a:bodyPr/>
                    <a:lstStyle/>
                    <a:p>
                      <a:pPr algn="r" rtl="1">
                        <a:lnSpc>
                          <a:spcPct val="150000"/>
                        </a:lnSpc>
                      </a:pPr>
                      <a:r>
                        <a:rPr lang="he-IL" sz="1600" dirty="0">
                          <a:latin typeface="David" panose="020E0502060401010101" pitchFamily="34" charset="-79"/>
                          <a:cs typeface="David" panose="020E0502060401010101" pitchFamily="34" charset="-79"/>
                        </a:rPr>
                        <a:t>פגיעה בגיבוש ובמרקם הקבוצתי</a:t>
                      </a:r>
                    </a:p>
                  </a:txBody>
                  <a:tcPr anchor="ctr"/>
                </a:tc>
                <a:extLst>
                  <a:ext uri="{0D108BD9-81ED-4DB2-BD59-A6C34878D82A}">
                    <a16:rowId xmlns:a16="http://schemas.microsoft.com/office/drawing/2014/main" val="10004"/>
                  </a:ext>
                </a:extLst>
              </a:tr>
              <a:tr h="370840">
                <a:tc>
                  <a:txBody>
                    <a:bodyPr/>
                    <a:lstStyle/>
                    <a:p>
                      <a:pPr algn="just" rtl="1">
                        <a:lnSpc>
                          <a:spcPct val="150000"/>
                        </a:lnSpc>
                      </a:pPr>
                      <a:r>
                        <a:rPr lang="he-IL" sz="1600" dirty="0">
                          <a:latin typeface="David" panose="020E0502060401010101" pitchFamily="34" charset="-79"/>
                          <a:cs typeface="David" panose="020E0502060401010101" pitchFamily="34" charset="-79"/>
                        </a:rPr>
                        <a:t>חיזוק הקשר עם מספר רב יותר של מדינות</a:t>
                      </a:r>
                    </a:p>
                  </a:txBody>
                  <a:tcPr anchor="ctr"/>
                </a:tc>
                <a:tc>
                  <a:txBody>
                    <a:bodyPr/>
                    <a:lstStyle/>
                    <a:p>
                      <a:pPr algn="r" rtl="1">
                        <a:lnSpc>
                          <a:spcPct val="150000"/>
                        </a:lnSpc>
                      </a:pPr>
                      <a:r>
                        <a:rPr lang="he-IL" sz="1600" dirty="0">
                          <a:latin typeface="David" panose="020E0502060401010101" pitchFamily="34" charset="-79"/>
                          <a:cs typeface="David" panose="020E0502060401010101" pitchFamily="34" charset="-79"/>
                        </a:rPr>
                        <a:t>"עלות הזמן" בקורס של תהליך העיבוד הנוסף- האינטגרטיבי</a:t>
                      </a:r>
                    </a:p>
                  </a:txBody>
                  <a:tcPr anchor="ctr"/>
                </a:tc>
                <a:extLst>
                  <a:ext uri="{0D108BD9-81ED-4DB2-BD59-A6C34878D82A}">
                    <a16:rowId xmlns:a16="http://schemas.microsoft.com/office/drawing/2014/main" val="10005"/>
                  </a:ext>
                </a:extLst>
              </a:tr>
              <a:tr h="370840">
                <a:tc>
                  <a:txBody>
                    <a:bodyPr/>
                    <a:lstStyle/>
                    <a:p>
                      <a:pPr algn="just" rtl="1">
                        <a:lnSpc>
                          <a:spcPct val="150000"/>
                        </a:lnSpc>
                      </a:pPr>
                      <a:endParaRPr lang="he-IL" sz="1600" dirty="0">
                        <a:latin typeface="David" panose="020E0502060401010101" pitchFamily="34" charset="-79"/>
                        <a:cs typeface="David" panose="020E0502060401010101" pitchFamily="34" charset="-79"/>
                      </a:endParaRPr>
                    </a:p>
                  </a:txBody>
                  <a:tcPr anchor="ctr"/>
                </a:tc>
                <a:tc>
                  <a:txBody>
                    <a:bodyPr/>
                    <a:lstStyle/>
                    <a:p>
                      <a:pPr algn="r">
                        <a:lnSpc>
                          <a:spcPct val="150000"/>
                        </a:lnSpc>
                      </a:pPr>
                      <a:r>
                        <a:rPr kumimoji="0" lang="he-IL" sz="1600" kern="1200" dirty="0">
                          <a:solidFill>
                            <a:schemeClr val="dk1"/>
                          </a:solidFill>
                          <a:latin typeface="David" panose="020E0502060401010101" pitchFamily="34" charset="-79"/>
                          <a:ea typeface="+mn-ea"/>
                          <a:cs typeface="David" panose="020E0502060401010101" pitchFamily="34" charset="-79"/>
                        </a:rPr>
                        <a:t>אין ריכוז מאמץ- מרצים </a:t>
                      </a:r>
                      <a:r>
                        <a:rPr kumimoji="0" lang="he-IL" sz="1600" kern="1200" baseline="0" dirty="0">
                          <a:solidFill>
                            <a:schemeClr val="dk1"/>
                          </a:solidFill>
                          <a:latin typeface="David" panose="020E0502060401010101" pitchFamily="34" charset="-79"/>
                          <a:ea typeface="+mn-ea"/>
                          <a:cs typeface="David" panose="020E0502060401010101" pitchFamily="34" charset="-79"/>
                        </a:rPr>
                        <a:t>בכירים לא יפגשו עם הקבוצות בחו"ל</a:t>
                      </a:r>
                      <a:endParaRPr kumimoji="0" lang="he-IL" sz="1600" kern="1200" dirty="0">
                        <a:solidFill>
                          <a:schemeClr val="dk1"/>
                        </a:solidFill>
                        <a:latin typeface="David" panose="020E0502060401010101" pitchFamily="34" charset="-79"/>
                        <a:ea typeface="+mn-ea"/>
                        <a:cs typeface="David" panose="020E0502060401010101" pitchFamily="34" charset="-79"/>
                      </a:endParaRPr>
                    </a:p>
                  </a:txBody>
                  <a:tcPr anchor="ctr"/>
                </a:tc>
                <a:extLst>
                  <a:ext uri="{0D108BD9-81ED-4DB2-BD59-A6C34878D82A}">
                    <a16:rowId xmlns:a16="http://schemas.microsoft.com/office/drawing/2014/main" val="10006"/>
                  </a:ext>
                </a:extLst>
              </a:tr>
              <a:tr h="370840">
                <a:tc>
                  <a:txBody>
                    <a:bodyPr/>
                    <a:lstStyle/>
                    <a:p>
                      <a:pPr algn="just" rtl="1">
                        <a:lnSpc>
                          <a:spcPct val="150000"/>
                        </a:lnSpc>
                      </a:pPr>
                      <a:endParaRPr lang="he-IL" sz="1600" dirty="0">
                        <a:latin typeface="David" panose="020E0502060401010101" pitchFamily="34" charset="-79"/>
                        <a:cs typeface="David" panose="020E0502060401010101" pitchFamily="34" charset="-79"/>
                      </a:endParaRPr>
                    </a:p>
                  </a:txBody>
                  <a:tcPr anchor="ctr"/>
                </a:tc>
                <a:tc>
                  <a:txBody>
                    <a:bodyPr/>
                    <a:lstStyle/>
                    <a:p>
                      <a:pPr algn="r" rtl="1">
                        <a:lnSpc>
                          <a:spcPct val="150000"/>
                        </a:lnSpc>
                      </a:pPr>
                      <a:r>
                        <a:rPr lang="he-IL" sz="1600" dirty="0">
                          <a:latin typeface="David" panose="020E0502060401010101" pitchFamily="34" charset="-79"/>
                          <a:cs typeface="David" panose="020E0502060401010101" pitchFamily="34" charset="-79"/>
                        </a:rPr>
                        <a:t>סיכון בקבוצה לא מרוצה (סיכון סטטיסטי)</a:t>
                      </a:r>
                    </a:p>
                  </a:txBody>
                  <a:tcPr anchor="ctr"/>
                </a:tc>
                <a:extLst>
                  <a:ext uri="{0D108BD9-81ED-4DB2-BD59-A6C34878D82A}">
                    <a16:rowId xmlns:a16="http://schemas.microsoft.com/office/drawing/2014/main" val="10007"/>
                  </a:ext>
                </a:extLst>
              </a:tr>
              <a:tr h="370840">
                <a:tc>
                  <a:txBody>
                    <a:bodyPr/>
                    <a:lstStyle/>
                    <a:p>
                      <a:pPr algn="just" rtl="1">
                        <a:lnSpc>
                          <a:spcPct val="150000"/>
                        </a:lnSpc>
                      </a:pPr>
                      <a:endParaRPr lang="he-IL" sz="1600" dirty="0">
                        <a:latin typeface="David" panose="020E0502060401010101" pitchFamily="34" charset="-79"/>
                        <a:cs typeface="David" panose="020E0502060401010101" pitchFamily="34" charset="-79"/>
                      </a:endParaRPr>
                    </a:p>
                  </a:txBody>
                  <a:tcPr anchor="ctr"/>
                </a:tc>
                <a:tc>
                  <a:txBody>
                    <a:bodyPr/>
                    <a:lstStyle/>
                    <a:p>
                      <a:pPr marL="0" marR="0" indent="0" algn="r" defTabSz="914400" rtl="1" eaLnBrk="1" fontAlgn="auto" latinLnBrk="0" hangingPunct="1">
                        <a:lnSpc>
                          <a:spcPct val="15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עלייה בעלות התפעולית- טיסות, נסיעות פנים,</a:t>
                      </a:r>
                      <a:r>
                        <a:rPr lang="he-IL" sz="1600" baseline="0" dirty="0">
                          <a:latin typeface="David" panose="020E0502060401010101" pitchFamily="34" charset="-79"/>
                          <a:cs typeface="David" panose="020E0502060401010101" pitchFamily="34" charset="-79"/>
                        </a:rPr>
                        <a:t> תרגום</a:t>
                      </a:r>
                      <a:endParaRPr lang="he-IL" sz="160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0008"/>
                  </a:ext>
                </a:extLst>
              </a:tr>
              <a:tr h="370840">
                <a:tc>
                  <a:txBody>
                    <a:bodyPr/>
                    <a:lstStyle/>
                    <a:p>
                      <a:pPr algn="just" rtl="1">
                        <a:lnSpc>
                          <a:spcPct val="150000"/>
                        </a:lnSpc>
                      </a:pPr>
                      <a:endParaRPr lang="he-IL" sz="1600" dirty="0">
                        <a:latin typeface="David" panose="020E0502060401010101" pitchFamily="34" charset="-79"/>
                        <a:cs typeface="David" panose="020E0502060401010101" pitchFamily="34" charset="-79"/>
                      </a:endParaRPr>
                    </a:p>
                  </a:txBody>
                  <a:tcPr anchor="ctr"/>
                </a:tc>
                <a:tc>
                  <a:txBody>
                    <a:bodyPr/>
                    <a:lstStyle/>
                    <a:p>
                      <a:pPr marL="0" marR="0" indent="0" algn="r" defTabSz="914400" rtl="1" eaLnBrk="1" fontAlgn="auto" latinLnBrk="0" hangingPunct="1">
                        <a:lnSpc>
                          <a:spcPct val="150000"/>
                        </a:lnSpc>
                        <a:spcBef>
                          <a:spcPts val="0"/>
                        </a:spcBef>
                        <a:spcAft>
                          <a:spcPts val="0"/>
                        </a:spcAft>
                        <a:buClrTx/>
                        <a:buSzTx/>
                        <a:buFontTx/>
                        <a:buNone/>
                        <a:tabLst/>
                        <a:defRPr/>
                      </a:pPr>
                      <a:r>
                        <a:rPr lang="he-IL" sz="1600" dirty="0">
                          <a:latin typeface="David" panose="020E0502060401010101" pitchFamily="34" charset="-79"/>
                          <a:cs typeface="David" panose="020E0502060401010101" pitchFamily="34" charset="-79"/>
                        </a:rPr>
                        <a:t>אפשרות לעליה בסיכון הביטחוני</a:t>
                      </a: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0190795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חלוקת אחריות בסגל</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טבלה 3"/>
          <p:cNvGraphicFramePr>
            <a:graphicFrameLocks noGrp="1"/>
          </p:cNvGraphicFramePr>
          <p:nvPr>
            <p:extLst>
              <p:ext uri="{D42A27DB-BD31-4B8C-83A1-F6EECF244321}">
                <p14:modId xmlns:p14="http://schemas.microsoft.com/office/powerpoint/2010/main" val="832200359"/>
              </p:ext>
            </p:extLst>
          </p:nvPr>
        </p:nvGraphicFramePr>
        <p:xfrm>
          <a:off x="268160" y="1575674"/>
          <a:ext cx="11736002" cy="3172560"/>
        </p:xfrm>
        <a:graphic>
          <a:graphicData uri="http://schemas.openxmlformats.org/drawingml/2006/table">
            <a:tbl>
              <a:tblPr rtl="1" firstRow="1" bandRow="1">
                <a:tableStyleId>{5C22544A-7EE6-4342-B048-85BDC9FD1C3A}</a:tableStyleId>
              </a:tblPr>
              <a:tblGrid>
                <a:gridCol w="1009746">
                  <a:extLst>
                    <a:ext uri="{9D8B030D-6E8A-4147-A177-3AD203B41FA5}">
                      <a16:colId xmlns:a16="http://schemas.microsoft.com/office/drawing/2014/main" val="808132443"/>
                    </a:ext>
                  </a:extLst>
                </a:gridCol>
                <a:gridCol w="1340782">
                  <a:extLst>
                    <a:ext uri="{9D8B030D-6E8A-4147-A177-3AD203B41FA5}">
                      <a16:colId xmlns:a16="http://schemas.microsoft.com/office/drawing/2014/main" val="148728278"/>
                    </a:ext>
                  </a:extLst>
                </a:gridCol>
                <a:gridCol w="1340782">
                  <a:extLst>
                    <a:ext uri="{9D8B030D-6E8A-4147-A177-3AD203B41FA5}">
                      <a16:colId xmlns:a16="http://schemas.microsoft.com/office/drawing/2014/main" val="4088894057"/>
                    </a:ext>
                  </a:extLst>
                </a:gridCol>
                <a:gridCol w="1340782">
                  <a:extLst>
                    <a:ext uri="{9D8B030D-6E8A-4147-A177-3AD203B41FA5}">
                      <a16:colId xmlns:a16="http://schemas.microsoft.com/office/drawing/2014/main" val="3209187420"/>
                    </a:ext>
                  </a:extLst>
                </a:gridCol>
                <a:gridCol w="1340782">
                  <a:extLst>
                    <a:ext uri="{9D8B030D-6E8A-4147-A177-3AD203B41FA5}">
                      <a16:colId xmlns:a16="http://schemas.microsoft.com/office/drawing/2014/main" val="1230124705"/>
                    </a:ext>
                  </a:extLst>
                </a:gridCol>
                <a:gridCol w="1340782">
                  <a:extLst>
                    <a:ext uri="{9D8B030D-6E8A-4147-A177-3AD203B41FA5}">
                      <a16:colId xmlns:a16="http://schemas.microsoft.com/office/drawing/2014/main" val="1478752028"/>
                    </a:ext>
                  </a:extLst>
                </a:gridCol>
                <a:gridCol w="1340782">
                  <a:extLst>
                    <a:ext uri="{9D8B030D-6E8A-4147-A177-3AD203B41FA5}">
                      <a16:colId xmlns:a16="http://schemas.microsoft.com/office/drawing/2014/main" val="1683706432"/>
                    </a:ext>
                  </a:extLst>
                </a:gridCol>
                <a:gridCol w="1340782">
                  <a:extLst>
                    <a:ext uri="{9D8B030D-6E8A-4147-A177-3AD203B41FA5}">
                      <a16:colId xmlns:a16="http://schemas.microsoft.com/office/drawing/2014/main" val="610327550"/>
                    </a:ext>
                  </a:extLst>
                </a:gridCol>
                <a:gridCol w="1340782">
                  <a:extLst>
                    <a:ext uri="{9D8B030D-6E8A-4147-A177-3AD203B41FA5}">
                      <a16:colId xmlns:a16="http://schemas.microsoft.com/office/drawing/2014/main" val="2641916249"/>
                    </a:ext>
                  </a:extLst>
                </a:gridCol>
              </a:tblGrid>
              <a:tr h="395215">
                <a:tc>
                  <a:txBody>
                    <a:bodyPr/>
                    <a:lstStyle/>
                    <a:p>
                      <a:pPr algn="ctr" rtl="1"/>
                      <a:r>
                        <a:rPr lang="he-IL" sz="1600" b="1" i="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סגל</a:t>
                      </a:r>
                      <a:r>
                        <a:rPr lang="en-US" sz="1600" b="1" i="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a:t>
                      </a:r>
                      <a:br>
                        <a:rPr lang="en-US" sz="1600" b="1" i="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1600" b="1" i="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אחריות</a:t>
                      </a:r>
                      <a:endParaRPr lang="he-IL" sz="1200" b="1" i="0" kern="1200" dirty="0">
                        <a:solidFill>
                          <a:schemeClr val="lt1"/>
                        </a:solidFill>
                        <a:effectLst>
                          <a:outerShdw blurRad="38100" dist="38100" dir="2700000" algn="tl">
                            <a:srgbClr val="000000">
                              <a:alpha val="43137"/>
                            </a:srgbClr>
                          </a:outerShdw>
                        </a:effectLst>
                        <a:latin typeface="David" panose="020E0502060401010101" pitchFamily="34" charset="-79"/>
                        <a:ea typeface="+mn-ea"/>
                        <a:cs typeface="David" panose="020E0502060401010101" pitchFamily="34" charset="-79"/>
                      </a:endParaRPr>
                    </a:p>
                  </a:txBody>
                  <a:tcPr anchor="ctr"/>
                </a:tc>
                <a:tc>
                  <a:txBody>
                    <a:bodyPr/>
                    <a:lstStyle/>
                    <a:p>
                      <a:pPr algn="ctr" rtl="1"/>
                      <a:r>
                        <a:rPr lang="he-IL" sz="1600" b="0" i="0" kern="1200" dirty="0">
                          <a:solidFill>
                            <a:schemeClr val="lt1"/>
                          </a:solidFill>
                          <a:effectLst/>
                          <a:latin typeface="David" panose="020E0502060401010101" pitchFamily="34" charset="-79"/>
                          <a:ea typeface="+mn-ea"/>
                          <a:cs typeface="David" panose="020E0502060401010101" pitchFamily="34" charset="-79"/>
                        </a:rPr>
                        <a:t>אלי </a:t>
                      </a:r>
                      <a:br>
                        <a:rPr lang="en-US" sz="1600" b="0" i="0" kern="1200" dirty="0">
                          <a:solidFill>
                            <a:schemeClr val="lt1"/>
                          </a:solidFill>
                          <a:effectLst/>
                          <a:latin typeface="David" panose="020E0502060401010101" pitchFamily="34" charset="-79"/>
                          <a:ea typeface="+mn-ea"/>
                          <a:cs typeface="David" panose="020E0502060401010101" pitchFamily="34" charset="-79"/>
                        </a:rPr>
                      </a:br>
                      <a:r>
                        <a:rPr lang="he-IL" sz="1400" b="0" i="0" kern="1200" dirty="0">
                          <a:solidFill>
                            <a:schemeClr val="lt1"/>
                          </a:solidFill>
                          <a:effectLst/>
                          <a:latin typeface="David" panose="020E0502060401010101" pitchFamily="34" charset="-79"/>
                          <a:ea typeface="+mn-ea"/>
                          <a:cs typeface="David" panose="020E0502060401010101" pitchFamily="34" charset="-79"/>
                        </a:rPr>
                        <a:t>מדריך</a:t>
                      </a:r>
                    </a:p>
                  </a:txBody>
                  <a:tcPr anchor="ctr"/>
                </a:tc>
                <a:tc>
                  <a:txBody>
                    <a:bodyPr/>
                    <a:lstStyle/>
                    <a:p>
                      <a:pPr algn="ctr" rtl="1"/>
                      <a:r>
                        <a:rPr lang="he-IL" sz="1600" b="0" i="0" kern="1200" dirty="0">
                          <a:solidFill>
                            <a:schemeClr val="lt1"/>
                          </a:solidFill>
                          <a:effectLst/>
                          <a:latin typeface="David" panose="020E0502060401010101" pitchFamily="34" charset="-79"/>
                          <a:ea typeface="+mn-ea"/>
                          <a:cs typeface="David" panose="020E0502060401010101" pitchFamily="34" charset="-79"/>
                        </a:rPr>
                        <a:t>משה </a:t>
                      </a:r>
                      <a:br>
                        <a:rPr lang="en-US" sz="1600" b="0" i="0" kern="1200" dirty="0">
                          <a:solidFill>
                            <a:schemeClr val="lt1"/>
                          </a:solidFill>
                          <a:effectLst/>
                          <a:latin typeface="David" panose="020E0502060401010101" pitchFamily="34" charset="-79"/>
                          <a:ea typeface="+mn-ea"/>
                          <a:cs typeface="David" panose="020E0502060401010101" pitchFamily="34" charset="-79"/>
                        </a:rPr>
                      </a:br>
                      <a:r>
                        <a:rPr lang="he-IL" sz="1400" b="0" i="0" kern="1200" dirty="0">
                          <a:solidFill>
                            <a:schemeClr val="lt1"/>
                          </a:solidFill>
                          <a:effectLst/>
                          <a:latin typeface="David" panose="020E0502060401010101" pitchFamily="34" charset="-79"/>
                          <a:ea typeface="+mn-ea"/>
                          <a:cs typeface="David" panose="020E0502060401010101" pitchFamily="34" charset="-79"/>
                        </a:rPr>
                        <a:t>מדריך</a:t>
                      </a:r>
                      <a:endParaRPr lang="he-IL" sz="1600" b="0" i="0" kern="1200" dirty="0">
                        <a:solidFill>
                          <a:schemeClr val="lt1"/>
                        </a:solidFill>
                        <a:effectLst/>
                        <a:latin typeface="David" panose="020E0502060401010101" pitchFamily="34" charset="-79"/>
                        <a:ea typeface="+mn-ea"/>
                        <a:cs typeface="David" panose="020E0502060401010101" pitchFamily="34" charset="-79"/>
                      </a:endParaRPr>
                    </a:p>
                  </a:txBody>
                  <a:tcPr anchor="ctr"/>
                </a:tc>
                <a:tc>
                  <a:txBody>
                    <a:bodyPr/>
                    <a:lstStyle/>
                    <a:p>
                      <a:pPr algn="ctr" rtl="1"/>
                      <a:r>
                        <a:rPr lang="he-IL" sz="1600" b="0" i="0" kern="1200" dirty="0">
                          <a:solidFill>
                            <a:schemeClr val="lt1"/>
                          </a:solidFill>
                          <a:effectLst/>
                          <a:latin typeface="David" panose="020E0502060401010101" pitchFamily="34" charset="-79"/>
                          <a:ea typeface="+mn-ea"/>
                          <a:cs typeface="David" panose="020E0502060401010101" pitchFamily="34" charset="-79"/>
                        </a:rPr>
                        <a:t>שמוליק</a:t>
                      </a:r>
                      <a:br>
                        <a:rPr lang="en-US" sz="1600" b="0" i="0" kern="1200" dirty="0">
                          <a:solidFill>
                            <a:schemeClr val="lt1"/>
                          </a:solidFill>
                          <a:effectLst/>
                          <a:latin typeface="David" panose="020E0502060401010101" pitchFamily="34" charset="-79"/>
                          <a:ea typeface="+mn-ea"/>
                          <a:cs typeface="David" panose="020E0502060401010101" pitchFamily="34" charset="-79"/>
                        </a:rPr>
                      </a:br>
                      <a:r>
                        <a:rPr lang="he-IL" sz="1400" b="0" i="0" kern="1200" dirty="0">
                          <a:solidFill>
                            <a:schemeClr val="lt1"/>
                          </a:solidFill>
                          <a:effectLst/>
                          <a:latin typeface="David" panose="020E0502060401010101" pitchFamily="34" charset="-79"/>
                          <a:ea typeface="+mn-ea"/>
                          <a:cs typeface="David" panose="020E0502060401010101" pitchFamily="34" charset="-79"/>
                        </a:rPr>
                        <a:t>מדריך</a:t>
                      </a:r>
                    </a:p>
                  </a:txBody>
                  <a:tcPr anchor="ctr"/>
                </a:tc>
                <a:tc>
                  <a:txBody>
                    <a:bodyPr/>
                    <a:lstStyle/>
                    <a:p>
                      <a:pPr algn="ctr" rtl="1"/>
                      <a:r>
                        <a:rPr lang="he-IL" sz="1600" b="0" i="0" kern="1200" dirty="0">
                          <a:solidFill>
                            <a:schemeClr val="lt1"/>
                          </a:solidFill>
                          <a:effectLst/>
                          <a:latin typeface="David" panose="020E0502060401010101" pitchFamily="34" charset="-79"/>
                          <a:ea typeface="+mn-ea"/>
                          <a:cs typeface="David" panose="020E0502060401010101" pitchFamily="34" charset="-79"/>
                        </a:rPr>
                        <a:t>עודד</a:t>
                      </a:r>
                      <a:br>
                        <a:rPr lang="en-US" sz="1600" b="0" i="0" kern="1200" dirty="0">
                          <a:solidFill>
                            <a:schemeClr val="lt1"/>
                          </a:solidFill>
                          <a:effectLst/>
                          <a:latin typeface="David" panose="020E0502060401010101" pitchFamily="34" charset="-79"/>
                          <a:ea typeface="+mn-ea"/>
                          <a:cs typeface="David" panose="020E0502060401010101" pitchFamily="34" charset="-79"/>
                        </a:rPr>
                      </a:br>
                      <a:r>
                        <a:rPr lang="he-IL" sz="1400" b="0" i="0" kern="1200" dirty="0">
                          <a:solidFill>
                            <a:schemeClr val="lt1"/>
                          </a:solidFill>
                          <a:effectLst/>
                          <a:latin typeface="David" panose="020E0502060401010101" pitchFamily="34" charset="-79"/>
                          <a:ea typeface="+mn-ea"/>
                          <a:cs typeface="David" panose="020E0502060401010101" pitchFamily="34" charset="-79"/>
                        </a:rPr>
                        <a:t>מדריך</a:t>
                      </a:r>
                    </a:p>
                  </a:txBody>
                  <a:tcPr anchor="ctr"/>
                </a:tc>
                <a:tc>
                  <a:txBody>
                    <a:bodyPr/>
                    <a:lstStyle/>
                    <a:p>
                      <a:pPr algn="ctr" rtl="1"/>
                      <a:r>
                        <a:rPr lang="he-IL" sz="1600" b="0" i="0" kern="1200" dirty="0">
                          <a:solidFill>
                            <a:schemeClr val="lt1"/>
                          </a:solidFill>
                          <a:effectLst/>
                          <a:latin typeface="David" panose="020E0502060401010101" pitchFamily="34" charset="-79"/>
                          <a:ea typeface="+mn-ea"/>
                          <a:cs typeface="David" panose="020E0502060401010101" pitchFamily="34" charset="-79"/>
                        </a:rPr>
                        <a:t>חיים </a:t>
                      </a:r>
                      <a:br>
                        <a:rPr lang="en-US" sz="1600" b="0" i="0" kern="1200" dirty="0">
                          <a:solidFill>
                            <a:schemeClr val="lt1"/>
                          </a:solidFill>
                          <a:effectLst/>
                          <a:latin typeface="David" panose="020E0502060401010101" pitchFamily="34" charset="-79"/>
                          <a:ea typeface="+mn-ea"/>
                          <a:cs typeface="David" panose="020E0502060401010101" pitchFamily="34" charset="-79"/>
                        </a:rPr>
                      </a:br>
                      <a:r>
                        <a:rPr lang="he-IL" sz="1400" b="0" i="0" kern="1200" dirty="0">
                          <a:solidFill>
                            <a:schemeClr val="lt1"/>
                          </a:solidFill>
                          <a:effectLst/>
                          <a:latin typeface="David" panose="020E0502060401010101" pitchFamily="34" charset="-79"/>
                          <a:ea typeface="+mn-ea"/>
                          <a:cs typeface="David" panose="020E0502060401010101" pitchFamily="34" charset="-79"/>
                        </a:rPr>
                        <a:t>מחקר</a:t>
                      </a:r>
                      <a:endParaRPr lang="he-IL" sz="1600" b="0" i="0" kern="1200" dirty="0">
                        <a:solidFill>
                          <a:schemeClr val="lt1"/>
                        </a:solidFill>
                        <a:effectLst/>
                        <a:latin typeface="David" panose="020E0502060401010101" pitchFamily="34" charset="-79"/>
                        <a:ea typeface="+mn-ea"/>
                        <a:cs typeface="David" panose="020E0502060401010101" pitchFamily="34" charset="-79"/>
                      </a:endParaRPr>
                    </a:p>
                  </a:txBody>
                  <a:tcPr anchor="ctr"/>
                </a:tc>
                <a:tc>
                  <a:txBody>
                    <a:bodyPr/>
                    <a:lstStyle/>
                    <a:p>
                      <a:pPr algn="ctr" rtl="1"/>
                      <a:r>
                        <a:rPr lang="he-IL" sz="1600" b="0" i="0" kern="1200" dirty="0">
                          <a:solidFill>
                            <a:schemeClr val="lt1"/>
                          </a:solidFill>
                          <a:effectLst/>
                          <a:latin typeface="David" panose="020E0502060401010101" pitchFamily="34" charset="-79"/>
                          <a:ea typeface="+mn-ea"/>
                          <a:cs typeface="David" panose="020E0502060401010101" pitchFamily="34" charset="-79"/>
                        </a:rPr>
                        <a:t>ענת </a:t>
                      </a:r>
                      <a:br>
                        <a:rPr lang="en-US" sz="1600" b="0" i="0" kern="1200" dirty="0">
                          <a:solidFill>
                            <a:schemeClr val="lt1"/>
                          </a:solidFill>
                          <a:effectLst/>
                          <a:latin typeface="David" panose="020E0502060401010101" pitchFamily="34" charset="-79"/>
                          <a:ea typeface="+mn-ea"/>
                          <a:cs typeface="David" panose="020E0502060401010101" pitchFamily="34" charset="-79"/>
                        </a:rPr>
                      </a:br>
                      <a:r>
                        <a:rPr lang="he-IL" sz="1400" b="0" i="0" kern="1200" dirty="0">
                          <a:solidFill>
                            <a:schemeClr val="lt1"/>
                          </a:solidFill>
                          <a:effectLst/>
                          <a:latin typeface="David" panose="020E0502060401010101" pitchFamily="34" charset="-79"/>
                          <a:ea typeface="+mn-ea"/>
                          <a:cs typeface="David" panose="020E0502060401010101" pitchFamily="34" charset="-79"/>
                        </a:rPr>
                        <a:t>מדריכה אקדמית</a:t>
                      </a:r>
                      <a:endParaRPr lang="he-IL" sz="1600" b="0" i="0" kern="1200" dirty="0">
                        <a:solidFill>
                          <a:schemeClr val="lt1"/>
                        </a:solidFill>
                        <a:effectLst/>
                        <a:latin typeface="David" panose="020E0502060401010101" pitchFamily="34" charset="-79"/>
                        <a:ea typeface="+mn-ea"/>
                        <a:cs typeface="David" panose="020E0502060401010101" pitchFamily="34" charset="-79"/>
                      </a:endParaRPr>
                    </a:p>
                  </a:txBody>
                  <a:tcPr anchor="ctr"/>
                </a:tc>
                <a:tc>
                  <a:txBody>
                    <a:bodyPr/>
                    <a:lstStyle/>
                    <a:p>
                      <a:pPr algn="ctr" rtl="1"/>
                      <a:r>
                        <a:rPr lang="he-IL" sz="1600" b="0" i="0" kern="1200" dirty="0">
                          <a:solidFill>
                            <a:schemeClr val="lt1"/>
                          </a:solidFill>
                          <a:effectLst/>
                          <a:latin typeface="David" panose="020E0502060401010101" pitchFamily="34" charset="-79"/>
                          <a:ea typeface="+mn-ea"/>
                          <a:cs typeface="David" panose="020E0502060401010101" pitchFamily="34" charset="-79"/>
                        </a:rPr>
                        <a:t>מתן </a:t>
                      </a:r>
                      <a:br>
                        <a:rPr lang="en-US" sz="1600" b="0" i="0" kern="1200" dirty="0">
                          <a:solidFill>
                            <a:schemeClr val="lt1"/>
                          </a:solidFill>
                          <a:effectLst/>
                          <a:latin typeface="David" panose="020E0502060401010101" pitchFamily="34" charset="-79"/>
                          <a:ea typeface="+mn-ea"/>
                          <a:cs typeface="David" panose="020E0502060401010101" pitchFamily="34" charset="-79"/>
                        </a:rPr>
                      </a:br>
                      <a:r>
                        <a:rPr lang="he-IL" sz="1400" b="0" i="0" kern="1200" dirty="0" err="1">
                          <a:solidFill>
                            <a:schemeClr val="lt1"/>
                          </a:solidFill>
                          <a:effectLst/>
                          <a:latin typeface="David" panose="020E0502060401010101" pitchFamily="34" charset="-79"/>
                          <a:ea typeface="+mn-ea"/>
                          <a:cs typeface="David" panose="020E0502060401010101" pitchFamily="34" charset="-79"/>
                        </a:rPr>
                        <a:t>רע"ן</a:t>
                      </a:r>
                      <a:r>
                        <a:rPr lang="he-IL" sz="1400" b="0" i="0" kern="1200" dirty="0">
                          <a:solidFill>
                            <a:schemeClr val="lt1"/>
                          </a:solidFill>
                          <a:effectLst/>
                          <a:latin typeface="David" panose="020E0502060401010101" pitchFamily="34" charset="-79"/>
                          <a:ea typeface="+mn-ea"/>
                          <a:cs typeface="David" panose="020E0502060401010101" pitchFamily="34" charset="-79"/>
                        </a:rPr>
                        <a:t> הדרכה</a:t>
                      </a:r>
                      <a:endParaRPr lang="he-IL" sz="1600" b="0" i="0" kern="1200" dirty="0">
                        <a:solidFill>
                          <a:schemeClr val="lt1"/>
                        </a:solidFill>
                        <a:effectLst/>
                        <a:latin typeface="David" panose="020E0502060401010101" pitchFamily="34" charset="-79"/>
                        <a:ea typeface="+mn-ea"/>
                        <a:cs typeface="David" panose="020E0502060401010101" pitchFamily="34" charset="-79"/>
                      </a:endParaRPr>
                    </a:p>
                  </a:txBody>
                  <a:tcPr anchor="ctr"/>
                </a:tc>
                <a:tc>
                  <a:txBody>
                    <a:bodyPr/>
                    <a:lstStyle/>
                    <a:p>
                      <a:pPr algn="ctr" rtl="1"/>
                      <a:r>
                        <a:rPr lang="he-IL" sz="1600" b="0" i="0" kern="1200" dirty="0">
                          <a:solidFill>
                            <a:schemeClr val="lt1"/>
                          </a:solidFill>
                          <a:effectLst/>
                          <a:latin typeface="David" panose="020E0502060401010101" pitchFamily="34" charset="-79"/>
                          <a:ea typeface="+mn-ea"/>
                          <a:cs typeface="David" panose="020E0502060401010101" pitchFamily="34" charset="-79"/>
                        </a:rPr>
                        <a:t>אורן </a:t>
                      </a:r>
                      <a:br>
                        <a:rPr lang="en-US" sz="1600" b="0" i="0" kern="1200" dirty="0">
                          <a:solidFill>
                            <a:schemeClr val="lt1"/>
                          </a:solidFill>
                          <a:effectLst/>
                          <a:latin typeface="David" panose="020E0502060401010101" pitchFamily="34" charset="-79"/>
                          <a:ea typeface="+mn-ea"/>
                          <a:cs typeface="David" panose="020E0502060401010101" pitchFamily="34" charset="-79"/>
                        </a:rPr>
                      </a:br>
                      <a:r>
                        <a:rPr lang="he-IL" sz="1600" b="0" i="0" kern="1200" dirty="0">
                          <a:solidFill>
                            <a:schemeClr val="lt1"/>
                          </a:solidFill>
                          <a:effectLst/>
                          <a:latin typeface="David" panose="020E0502060401010101" pitchFamily="34" charset="-79"/>
                          <a:ea typeface="+mn-ea"/>
                          <a:cs typeface="David" panose="020E0502060401010101" pitchFamily="34" charset="-79"/>
                        </a:rPr>
                        <a:t>מ. </a:t>
                      </a:r>
                      <a:r>
                        <a:rPr lang="he-IL" sz="1600" b="0" i="0" kern="1200" dirty="0" err="1">
                          <a:solidFill>
                            <a:schemeClr val="lt1"/>
                          </a:solidFill>
                          <a:effectLst/>
                          <a:latin typeface="David" panose="020E0502060401010101" pitchFamily="34" charset="-79"/>
                          <a:ea typeface="+mn-ea"/>
                          <a:cs typeface="David" panose="020E0502060401010101" pitchFamily="34" charset="-79"/>
                        </a:rPr>
                        <a:t>מלו"פ</a:t>
                      </a:r>
                      <a:endParaRPr lang="he-IL" sz="1600" b="0" i="0" kern="1200" dirty="0">
                        <a:solidFill>
                          <a:schemeClr val="lt1"/>
                        </a:solidFill>
                        <a:effectLst/>
                        <a:latin typeface="David" panose="020E0502060401010101" pitchFamily="34" charset="-79"/>
                        <a:ea typeface="+mn-ea"/>
                        <a:cs typeface="David" panose="020E0502060401010101" pitchFamily="34" charset="-79"/>
                      </a:endParaRPr>
                    </a:p>
                  </a:txBody>
                  <a:tcPr anchor="ctr"/>
                </a:tc>
                <a:extLst>
                  <a:ext uri="{0D108BD9-81ED-4DB2-BD59-A6C34878D82A}">
                    <a16:rowId xmlns:a16="http://schemas.microsoft.com/office/drawing/2014/main" val="3710406874"/>
                  </a:ext>
                </a:extLst>
              </a:tr>
              <a:tr h="425616">
                <a:tc>
                  <a:txBody>
                    <a:bodyPr/>
                    <a:lstStyle/>
                    <a:p>
                      <a:pPr marL="0" algn="ctr" defTabSz="914400" rtl="1" eaLnBrk="1" latinLnBrk="0" hangingPunct="1">
                        <a:lnSpc>
                          <a:spcPct val="100000"/>
                        </a:lnSpc>
                      </a:pPr>
                      <a:r>
                        <a:rPr lang="he-IL" sz="1600" b="1" i="0" kern="1200" dirty="0">
                          <a:solidFill>
                            <a:schemeClr val="dk1"/>
                          </a:solidFill>
                          <a:latin typeface="David" panose="020E0502060401010101" pitchFamily="34" charset="-79"/>
                          <a:ea typeface="+mn-ea"/>
                          <a:cs typeface="David" panose="020E0502060401010101" pitchFamily="34" charset="-79"/>
                        </a:rPr>
                        <a:t>אשכול דומיננטי</a:t>
                      </a:r>
                    </a:p>
                  </a:txBody>
                  <a:tcPr anchor="ctr"/>
                </a:tc>
                <a:tc>
                  <a:txBody>
                    <a:bodyPr/>
                    <a:lstStyle/>
                    <a:p>
                      <a:pPr marL="0" algn="r" defTabSz="914400" rtl="1" eaLnBrk="1" latinLnBrk="0" hangingPunct="1">
                        <a:lnSpc>
                          <a:spcPct val="100000"/>
                        </a:lnSpc>
                      </a:pPr>
                      <a:r>
                        <a:rPr lang="he-IL" sz="1300" b="1" i="0" kern="1200" dirty="0">
                          <a:solidFill>
                            <a:schemeClr val="dk1"/>
                          </a:solidFill>
                          <a:latin typeface="David" panose="020E0502060401010101" pitchFamily="34" charset="-79"/>
                          <a:ea typeface="+mn-ea"/>
                          <a:cs typeface="David" panose="020E0502060401010101" pitchFamily="34" charset="-79"/>
                        </a:rPr>
                        <a:t>אינטגרטיבי:</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ק. אסטרטגיה</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ק. סימולציה מדיני</a:t>
                      </a:r>
                    </a:p>
                  </a:txBody>
                  <a:tcPr marL="36000" marR="36000" marT="36000" marB="36000"/>
                </a:tc>
                <a:tc>
                  <a:txBody>
                    <a:bodyPr/>
                    <a:lstStyle/>
                    <a:p>
                      <a:pPr marL="0" algn="r" defTabSz="914400" rtl="1" eaLnBrk="1" latinLnBrk="0" hangingPunct="1">
                        <a:lnSpc>
                          <a:spcPct val="100000"/>
                        </a:lnSpc>
                      </a:pPr>
                      <a:r>
                        <a:rPr lang="he-IL" sz="1300" b="1" i="0" kern="1200" dirty="0">
                          <a:solidFill>
                            <a:schemeClr val="dk1"/>
                          </a:solidFill>
                          <a:latin typeface="David" panose="020E0502060401010101" pitchFamily="34" charset="-79"/>
                          <a:ea typeface="+mn-ea"/>
                          <a:cs typeface="David" panose="020E0502060401010101" pitchFamily="34" charset="-79"/>
                        </a:rPr>
                        <a:t>הגנה לאומית:</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ק. הגנה לאומית</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ק. מודיעין</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סייבר</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ביקור </a:t>
                      </a:r>
                      <a:r>
                        <a:rPr lang="he-IL" sz="1300" b="0" i="0" kern="1200" dirty="0" err="1">
                          <a:solidFill>
                            <a:schemeClr val="dk1"/>
                          </a:solidFill>
                          <a:latin typeface="David" panose="020E0502060401010101" pitchFamily="34" charset="-79"/>
                          <a:ea typeface="+mn-ea"/>
                          <a:cs typeface="David" panose="020E0502060401010101" pitchFamily="34" charset="-79"/>
                        </a:rPr>
                        <a:t>במל"ל</a:t>
                      </a:r>
                      <a:endParaRPr lang="he-IL" sz="13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tc>
                <a:tc>
                  <a:txBody>
                    <a:bodyPr/>
                    <a:lstStyle/>
                    <a:p>
                      <a:pPr marL="0" algn="r" defTabSz="914400" rtl="1" eaLnBrk="1" latinLnBrk="0" hangingPunct="1">
                        <a:lnSpc>
                          <a:spcPct val="100000"/>
                        </a:lnSpc>
                      </a:pPr>
                      <a:r>
                        <a:rPr lang="he-IL" sz="1300" b="1" i="0" kern="1200" dirty="0">
                          <a:solidFill>
                            <a:schemeClr val="dk1"/>
                          </a:solidFill>
                          <a:latin typeface="David" panose="020E0502060401010101" pitchFamily="34" charset="-79"/>
                          <a:ea typeface="+mn-ea"/>
                          <a:cs typeface="David" panose="020E0502060401010101" pitchFamily="34" charset="-79"/>
                        </a:rPr>
                        <a:t>חברתי:</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ק. חברה ישראלית</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סמינר צבא חברה</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מסע אישי</a:t>
                      </a:r>
                    </a:p>
                    <a:p>
                      <a:pPr marL="0" indent="0" algn="r" defTabSz="914400" rtl="1" eaLnBrk="1" latinLnBrk="0" hangingPunct="1">
                        <a:lnSpc>
                          <a:spcPct val="100000"/>
                        </a:lnSpc>
                        <a:buFont typeface="Arial" panose="020B0604020202020204" pitchFamily="34" charset="0"/>
                        <a:buNone/>
                      </a:pPr>
                      <a:endParaRPr lang="he-IL" sz="13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tc>
                <a:tc>
                  <a:txBody>
                    <a:bodyPr/>
                    <a:lstStyle/>
                    <a:p>
                      <a:pPr marL="0" algn="r" defTabSz="914400" rtl="1" eaLnBrk="1" latinLnBrk="0" hangingPunct="1">
                        <a:lnSpc>
                          <a:spcPct val="100000"/>
                        </a:lnSpc>
                      </a:pPr>
                      <a:r>
                        <a:rPr lang="he-IL" sz="1300" b="1" i="0" kern="1200" dirty="0">
                          <a:solidFill>
                            <a:schemeClr val="dk1"/>
                          </a:solidFill>
                          <a:latin typeface="David" panose="020E0502060401010101" pitchFamily="34" charset="-79"/>
                          <a:ea typeface="+mn-ea"/>
                          <a:cs typeface="David" panose="020E0502060401010101" pitchFamily="34" charset="-79"/>
                        </a:rPr>
                        <a:t>כלכלי:</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ק. כלכלה</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סמינר כלכלה גלוב'</a:t>
                      </a:r>
                    </a:p>
                  </a:txBody>
                  <a:tcPr marL="36000" marR="36000" marT="36000" marB="36000"/>
                </a:tc>
                <a:tc>
                  <a:txBody>
                    <a:bodyPr/>
                    <a:lstStyle/>
                    <a:p>
                      <a:pPr marL="0" algn="r" defTabSz="914400" rtl="1" eaLnBrk="1" latinLnBrk="0" hangingPunct="1">
                        <a:lnSpc>
                          <a:spcPct val="100000"/>
                        </a:lnSpc>
                      </a:pPr>
                      <a:r>
                        <a:rPr lang="he-IL" sz="1300" b="1" i="0" kern="1200" dirty="0">
                          <a:solidFill>
                            <a:schemeClr val="dk1"/>
                          </a:solidFill>
                          <a:latin typeface="David" panose="020E0502060401010101" pitchFamily="34" charset="-79"/>
                          <a:ea typeface="+mn-ea"/>
                          <a:cs typeface="David" panose="020E0502060401010101" pitchFamily="34" charset="-79"/>
                        </a:rPr>
                        <a:t>מדיני:</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ק. סיור ארה"ב</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סיור רוסיה (מזרח)</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סיור נאט"ו  וא"א</a:t>
                      </a:r>
                      <a:endParaRPr lang="en-US" sz="1300" b="0" i="0" kern="1200" dirty="0">
                        <a:solidFill>
                          <a:schemeClr val="dk1"/>
                        </a:solidFill>
                        <a:latin typeface="David" panose="020E0502060401010101" pitchFamily="34" charset="-79"/>
                        <a:ea typeface="+mn-ea"/>
                        <a:cs typeface="David" panose="020E0502060401010101" pitchFamily="34" charset="-79"/>
                      </a:endParaRP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ק. מדיני</a:t>
                      </a:r>
                    </a:p>
                  </a:txBody>
                  <a:tcPr marL="36000" marR="36000" marT="36000" marB="36000"/>
                </a:tc>
                <a:tc>
                  <a:txBody>
                    <a:bodyPr/>
                    <a:lstStyle/>
                    <a:p>
                      <a:pPr marL="0" algn="r" defTabSz="914400" rtl="1" eaLnBrk="1" latinLnBrk="0" hangingPunct="1">
                        <a:lnSpc>
                          <a:spcPct val="100000"/>
                        </a:lnSpc>
                      </a:pPr>
                      <a:r>
                        <a:rPr lang="he-IL" sz="1300" b="1" i="0" kern="1200" dirty="0">
                          <a:solidFill>
                            <a:schemeClr val="dk1"/>
                          </a:solidFill>
                          <a:latin typeface="David" panose="020E0502060401010101" pitchFamily="34" charset="-79"/>
                          <a:ea typeface="+mn-ea"/>
                          <a:cs typeface="David" panose="020E0502060401010101" pitchFamily="34" charset="-79"/>
                        </a:rPr>
                        <a:t>מדע המדינה ומחקר:</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ק. גישות ואסכולות</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ק. תשתית </a:t>
                      </a:r>
                      <a:r>
                        <a:rPr lang="he-IL" sz="1300" b="0" i="0" kern="1200" dirty="0" err="1">
                          <a:solidFill>
                            <a:schemeClr val="dk1"/>
                          </a:solidFill>
                          <a:latin typeface="David" panose="020E0502060401010101" pitchFamily="34" charset="-79"/>
                          <a:ea typeface="+mn-ea"/>
                          <a:cs typeface="David" panose="020E0502060401010101" pitchFamily="34" charset="-79"/>
                        </a:rPr>
                        <a:t>הבטל"מ</a:t>
                      </a:r>
                      <a:endParaRPr lang="he-IL" sz="13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tc>
                <a:tc>
                  <a:txBody>
                    <a:bodyPr/>
                    <a:lstStyle/>
                    <a:p>
                      <a:pPr marL="85725" marR="0" lvl="0" indent="-85725"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300" b="0" i="0" kern="1200" dirty="0">
                          <a:solidFill>
                            <a:schemeClr val="dk1"/>
                          </a:solidFill>
                          <a:latin typeface="David" panose="020E0502060401010101" pitchFamily="34" charset="-79"/>
                          <a:ea typeface="+mn-ea"/>
                          <a:cs typeface="David" panose="020E0502060401010101" pitchFamily="34" charset="-79"/>
                        </a:rPr>
                        <a:t>אוריינות</a:t>
                      </a:r>
                    </a:p>
                    <a:p>
                      <a:pPr marL="85725" marR="0" lvl="0" indent="-85725"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300" b="0" i="0" kern="1200" dirty="0">
                          <a:solidFill>
                            <a:schemeClr val="dk1"/>
                          </a:solidFill>
                          <a:latin typeface="David" panose="020E0502060401010101" pitchFamily="34" charset="-79"/>
                          <a:ea typeface="+mn-ea"/>
                          <a:cs typeface="David" panose="020E0502060401010101" pitchFamily="34" charset="-79"/>
                        </a:rPr>
                        <a:t>אנגלית</a:t>
                      </a:r>
                    </a:p>
                    <a:p>
                      <a:pPr marL="85725" indent="-85725" algn="r" defTabSz="914400" rtl="1" eaLnBrk="1" latinLnBrk="0" hangingPunct="1">
                        <a:lnSpc>
                          <a:spcPct val="100000"/>
                        </a:lnSpc>
                        <a:buFont typeface="Arial" panose="020B0604020202020204" pitchFamily="34" charset="0"/>
                        <a:buChar char="•"/>
                      </a:pPr>
                      <a:endParaRPr lang="he-IL" sz="13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tc>
                <a:tc>
                  <a:txBody>
                    <a:bodyPr/>
                    <a:lstStyle/>
                    <a:p>
                      <a:pPr marL="0" algn="r" defTabSz="914400" rtl="1" eaLnBrk="1" latinLnBrk="0" hangingPunct="1">
                        <a:lnSpc>
                          <a:spcPct val="100000"/>
                        </a:lnSpc>
                      </a:pPr>
                      <a:r>
                        <a:rPr lang="he-IL" sz="1300" b="1" i="0" kern="1200" dirty="0">
                          <a:solidFill>
                            <a:schemeClr val="dk1"/>
                          </a:solidFill>
                          <a:latin typeface="David" panose="020E0502060401010101" pitchFamily="34" charset="-79"/>
                          <a:ea typeface="+mn-ea"/>
                          <a:cs typeface="David" panose="020E0502060401010101" pitchFamily="34" charset="-79"/>
                        </a:rPr>
                        <a:t>מובילות:</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ק. מנהיגות </a:t>
                      </a:r>
                    </a:p>
                  </a:txBody>
                  <a:tcPr marL="36000" marR="36000" marT="36000" marB="36000"/>
                </a:tc>
                <a:extLst>
                  <a:ext uri="{0D108BD9-81ED-4DB2-BD59-A6C34878D82A}">
                    <a16:rowId xmlns:a16="http://schemas.microsoft.com/office/drawing/2014/main" val="1240466764"/>
                  </a:ext>
                </a:extLst>
              </a:tr>
              <a:tr h="425616">
                <a:tc>
                  <a:txBody>
                    <a:bodyPr/>
                    <a:lstStyle/>
                    <a:p>
                      <a:pPr marL="0" algn="ctr" defTabSz="914400" rtl="1" eaLnBrk="1" latinLnBrk="0" hangingPunct="1">
                        <a:lnSpc>
                          <a:spcPct val="100000"/>
                        </a:lnSpc>
                      </a:pPr>
                      <a:r>
                        <a:rPr lang="he-IL" sz="1600" b="1" i="0" kern="1200" dirty="0">
                          <a:solidFill>
                            <a:schemeClr val="dk1"/>
                          </a:solidFill>
                          <a:latin typeface="David" panose="020E0502060401010101" pitchFamily="34" charset="-79"/>
                          <a:ea typeface="+mn-ea"/>
                          <a:cs typeface="David" panose="020E0502060401010101" pitchFamily="34" charset="-79"/>
                        </a:rPr>
                        <a:t>תוכן </a:t>
                      </a:r>
                      <a:br>
                        <a:rPr lang="en-US" sz="1600" b="1" i="0" kern="1200" dirty="0">
                          <a:solidFill>
                            <a:schemeClr val="dk1"/>
                          </a:solidFill>
                          <a:latin typeface="David" panose="020E0502060401010101" pitchFamily="34" charset="-79"/>
                          <a:ea typeface="+mn-ea"/>
                          <a:cs typeface="David" panose="020E0502060401010101" pitchFamily="34" charset="-79"/>
                        </a:rPr>
                      </a:br>
                      <a:r>
                        <a:rPr lang="he-IL" sz="1600" b="1" i="0" kern="1200" dirty="0">
                          <a:solidFill>
                            <a:schemeClr val="dk1"/>
                          </a:solidFill>
                          <a:latin typeface="David" panose="020E0502060401010101" pitchFamily="34" charset="-79"/>
                          <a:ea typeface="+mn-ea"/>
                          <a:cs typeface="David" panose="020E0502060401010101" pitchFamily="34" charset="-79"/>
                        </a:rPr>
                        <a:t>אחר</a:t>
                      </a:r>
                    </a:p>
                  </a:txBody>
                  <a:tcPr anchor="ctr"/>
                </a:tc>
                <a:tc>
                  <a:txBody>
                    <a:bodyPr/>
                    <a:lstStyle/>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שבוע הפתיחה</a:t>
                      </a:r>
                    </a:p>
                    <a:p>
                      <a:pPr marL="85725" marR="0" lvl="0" indent="-85725"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300" b="0" i="0" kern="1200" dirty="0">
                          <a:solidFill>
                            <a:schemeClr val="dk1"/>
                          </a:solidFill>
                          <a:latin typeface="David" panose="020E0502060401010101" pitchFamily="34" charset="-79"/>
                          <a:ea typeface="+mn-ea"/>
                          <a:cs typeface="David" panose="020E0502060401010101" pitchFamily="34" charset="-79"/>
                        </a:rPr>
                        <a:t>סמינר שחיתות</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יום עיון </a:t>
                      </a:r>
                      <a:r>
                        <a:rPr lang="he-IL" sz="1300" b="0" i="0" kern="1200" dirty="0" err="1">
                          <a:solidFill>
                            <a:schemeClr val="dk1"/>
                          </a:solidFill>
                          <a:latin typeface="David" panose="020E0502060401010101" pitchFamily="34" charset="-79"/>
                          <a:ea typeface="+mn-ea"/>
                          <a:cs typeface="David" panose="020E0502060401010101" pitchFamily="34" charset="-79"/>
                        </a:rPr>
                        <a:t>דבל"א</a:t>
                      </a:r>
                      <a:endParaRPr lang="he-IL" sz="13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tc>
                <a:tc>
                  <a:txBody>
                    <a:bodyPr/>
                    <a:lstStyle/>
                    <a:p>
                      <a:pPr marL="85725" marR="0" lvl="0" indent="-85725"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300" b="0" i="0" kern="1200" dirty="0">
                          <a:solidFill>
                            <a:schemeClr val="dk1"/>
                          </a:solidFill>
                          <a:latin typeface="David" panose="020E0502060401010101" pitchFamily="34" charset="-79"/>
                          <a:ea typeface="+mn-ea"/>
                          <a:cs typeface="David" panose="020E0502060401010101" pitchFamily="34" charset="-79"/>
                        </a:rPr>
                        <a:t>סיור ירדן</a:t>
                      </a:r>
                    </a:p>
                    <a:p>
                      <a:pPr marL="85725" marR="0" lvl="0" indent="-85725"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300" b="0" i="0" kern="1200" dirty="0">
                          <a:solidFill>
                            <a:schemeClr val="dk1"/>
                          </a:solidFill>
                          <a:latin typeface="David" panose="020E0502060401010101" pitchFamily="34" charset="-79"/>
                          <a:ea typeface="+mn-ea"/>
                          <a:cs typeface="David" panose="020E0502060401010101" pitchFamily="34" charset="-79"/>
                        </a:rPr>
                        <a:t>כנס </a:t>
                      </a:r>
                      <a:r>
                        <a:rPr lang="en-US" sz="1300" b="0" i="0" kern="1200" dirty="0">
                          <a:solidFill>
                            <a:schemeClr val="dk1"/>
                          </a:solidFill>
                          <a:latin typeface="David" panose="020E0502060401010101" pitchFamily="34" charset="-79"/>
                          <a:ea typeface="+mn-ea"/>
                          <a:cs typeface="+mj-cs"/>
                        </a:rPr>
                        <a:t>INSS</a:t>
                      </a:r>
                      <a:endParaRPr lang="he-IL" sz="1300" b="0" i="0" kern="1200" dirty="0">
                        <a:solidFill>
                          <a:schemeClr val="dk1"/>
                        </a:solidFill>
                        <a:latin typeface="David" panose="020E0502060401010101" pitchFamily="34" charset="-79"/>
                        <a:ea typeface="+mn-ea"/>
                        <a:cs typeface="+mj-cs"/>
                      </a:endParaRPr>
                    </a:p>
                    <a:p>
                      <a:pPr marL="85725" marR="0" lvl="0" indent="-85725"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300" b="0" i="0" kern="1200" dirty="0">
                          <a:solidFill>
                            <a:schemeClr val="dk1"/>
                          </a:solidFill>
                          <a:latin typeface="David" panose="020E0502060401010101" pitchFamily="34" charset="-79"/>
                          <a:ea typeface="+mn-ea"/>
                          <a:cs typeface="David" panose="020E0502060401010101" pitchFamily="34" charset="-79"/>
                        </a:rPr>
                        <a:t>יום עיון תקשורת</a:t>
                      </a:r>
                    </a:p>
                    <a:p>
                      <a:pPr marL="85725" indent="-85725" algn="r" defTabSz="914400" rtl="1" eaLnBrk="1" latinLnBrk="0" hangingPunct="1">
                        <a:lnSpc>
                          <a:spcPct val="100000"/>
                        </a:lnSpc>
                        <a:buFont typeface="Arial" panose="020B0604020202020204" pitchFamily="34" charset="0"/>
                        <a:buChar char="•"/>
                      </a:pPr>
                      <a:endParaRPr lang="he-IL" sz="13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tc>
                <a:tc>
                  <a:txBody>
                    <a:bodyPr/>
                    <a:lstStyle/>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כנס בינתחומי</a:t>
                      </a:r>
                    </a:p>
                  </a:txBody>
                  <a:tcPr marL="36000" marR="36000" marT="36000" marB="36000"/>
                </a:tc>
                <a:tc>
                  <a:txBody>
                    <a:bodyPr/>
                    <a:lstStyle/>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ק. </a:t>
                      </a:r>
                      <a:r>
                        <a:rPr lang="he-IL" sz="1300" b="0" i="0" kern="1200" dirty="0" err="1">
                          <a:solidFill>
                            <a:schemeClr val="dk1"/>
                          </a:solidFill>
                          <a:latin typeface="David" panose="020E0502060401010101" pitchFamily="34" charset="-79"/>
                          <a:ea typeface="+mn-ea"/>
                          <a:cs typeface="David" panose="020E0502060401010101" pitchFamily="34" charset="-79"/>
                        </a:rPr>
                        <a:t>גיאו</a:t>
                      </a:r>
                      <a:r>
                        <a:rPr lang="he-IL" sz="1300" b="0" i="0" kern="1200" dirty="0">
                          <a:solidFill>
                            <a:schemeClr val="dk1"/>
                          </a:solidFill>
                          <a:latin typeface="David" panose="020E0502060401010101" pitchFamily="34" charset="-79"/>
                          <a:ea typeface="+mn-ea"/>
                          <a:cs typeface="David" panose="020E0502060401010101" pitchFamily="34" charset="-79"/>
                        </a:rPr>
                        <a:t>' </a:t>
                      </a:r>
                      <a:r>
                        <a:rPr lang="he-IL" sz="1300" b="0" i="0" kern="1200" dirty="0" err="1">
                          <a:solidFill>
                            <a:schemeClr val="dk1"/>
                          </a:solidFill>
                          <a:latin typeface="David" panose="020E0502060401010101" pitchFamily="34" charset="-79"/>
                          <a:ea typeface="+mn-ea"/>
                          <a:cs typeface="David" panose="020E0502060401010101" pitchFamily="34" charset="-79"/>
                        </a:rPr>
                        <a:t>הבטל"ם</a:t>
                      </a:r>
                      <a:endParaRPr lang="he-IL" sz="1300" b="0" i="0" kern="1200" dirty="0">
                        <a:solidFill>
                          <a:schemeClr val="dk1"/>
                        </a:solidFill>
                        <a:latin typeface="David" panose="020E0502060401010101" pitchFamily="34" charset="-79"/>
                        <a:ea typeface="+mn-ea"/>
                        <a:cs typeface="David" panose="020E0502060401010101" pitchFamily="34" charset="-79"/>
                      </a:endParaRP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סיורי </a:t>
                      </a:r>
                      <a:r>
                        <a:rPr lang="he-IL" sz="1300" b="0" i="0" kern="1200" dirty="0" err="1">
                          <a:solidFill>
                            <a:schemeClr val="dk1"/>
                          </a:solidFill>
                          <a:latin typeface="David" panose="020E0502060401010101" pitchFamily="34" charset="-79"/>
                          <a:ea typeface="+mn-ea"/>
                          <a:cs typeface="David" panose="020E0502060401010101" pitchFamily="34" charset="-79"/>
                        </a:rPr>
                        <a:t>בטל"מ</a:t>
                      </a:r>
                      <a:endParaRPr lang="he-IL" sz="1300" b="0" i="0" kern="1200" dirty="0">
                        <a:solidFill>
                          <a:schemeClr val="dk1"/>
                        </a:solidFill>
                        <a:latin typeface="David" panose="020E0502060401010101" pitchFamily="34" charset="-79"/>
                        <a:ea typeface="+mn-ea"/>
                        <a:cs typeface="David" panose="020E0502060401010101" pitchFamily="34" charset="-79"/>
                      </a:endParaRP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ק. משפט ציבורי</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סיורי מ"י</a:t>
                      </a:r>
                    </a:p>
                  </a:txBody>
                  <a:tcPr marL="36000" marR="36000" marT="36000" marB="36000"/>
                </a:tc>
                <a:tc>
                  <a:txBody>
                    <a:bodyPr/>
                    <a:lstStyle/>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סיור </a:t>
                      </a:r>
                      <a:r>
                        <a:rPr lang="he-IL" sz="1300" b="0" i="0" kern="1200" dirty="0" err="1">
                          <a:solidFill>
                            <a:schemeClr val="dk1"/>
                          </a:solidFill>
                          <a:latin typeface="David" panose="020E0502060401010101" pitchFamily="34" charset="-79"/>
                          <a:ea typeface="+mn-ea"/>
                          <a:cs typeface="David" panose="020E0502060401010101" pitchFamily="34" charset="-79"/>
                        </a:rPr>
                        <a:t>משה"ח</a:t>
                      </a:r>
                      <a:endParaRPr lang="he-IL" sz="13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tc>
                <a:tc>
                  <a:txBody>
                    <a:bodyPr/>
                    <a:lstStyle/>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עבודה שנתית</a:t>
                      </a:r>
                    </a:p>
                    <a:p>
                      <a:pPr marL="85725" marR="0" lvl="0" indent="-85725"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300" b="0" i="0" kern="1200" dirty="0">
                          <a:solidFill>
                            <a:schemeClr val="dk1"/>
                          </a:solidFill>
                          <a:latin typeface="David" panose="020E0502060401010101" pitchFamily="34" charset="-79"/>
                          <a:ea typeface="+mn-ea"/>
                          <a:cs typeface="David" panose="020E0502060401010101" pitchFamily="34" charset="-79"/>
                        </a:rPr>
                        <a:t>אבות האומה+ יום עיון בן גוריון</a:t>
                      </a:r>
                    </a:p>
                    <a:p>
                      <a:pPr marL="0" indent="0" algn="r" defTabSz="914400" rtl="1" eaLnBrk="1" latinLnBrk="0" hangingPunct="1">
                        <a:lnSpc>
                          <a:spcPct val="100000"/>
                        </a:lnSpc>
                        <a:buFont typeface="Arial" panose="020B0604020202020204" pitchFamily="34" charset="0"/>
                        <a:buNone/>
                      </a:pPr>
                      <a:endParaRPr lang="he-IL" sz="13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tc>
                <a:tc>
                  <a:txBody>
                    <a:bodyPr/>
                    <a:lstStyle/>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מפגשי רשת</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ערבי מפקד</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כנס המכללות</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שבוע מסכם</a:t>
                      </a:r>
                    </a:p>
                  </a:txBody>
                  <a:tcPr marL="36000" marR="36000" marT="36000" marB="36000"/>
                </a:tc>
                <a:tc>
                  <a:txBody>
                    <a:bodyPr/>
                    <a:lstStyle/>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תוכנית פיתוח אישי</a:t>
                      </a:r>
                    </a:p>
                  </a:txBody>
                  <a:tcPr marL="36000" marR="36000" marT="36000" marB="36000"/>
                </a:tc>
                <a:extLst>
                  <a:ext uri="{0D108BD9-81ED-4DB2-BD59-A6C34878D82A}">
                    <a16:rowId xmlns:a16="http://schemas.microsoft.com/office/drawing/2014/main" val="3694368200"/>
                  </a:ext>
                </a:extLst>
              </a:tr>
              <a:tr h="425616">
                <a:tc>
                  <a:txBody>
                    <a:bodyPr/>
                    <a:lstStyle/>
                    <a:p>
                      <a:pPr marL="0" algn="ctr" defTabSz="914400" rtl="1" eaLnBrk="1" latinLnBrk="0" hangingPunct="1">
                        <a:lnSpc>
                          <a:spcPct val="100000"/>
                        </a:lnSpc>
                      </a:pPr>
                      <a:r>
                        <a:rPr lang="he-IL" sz="1600" b="1" i="0" kern="1200" dirty="0">
                          <a:solidFill>
                            <a:schemeClr val="dk1"/>
                          </a:solidFill>
                          <a:latin typeface="David" panose="020E0502060401010101" pitchFamily="34" charset="-79"/>
                          <a:ea typeface="+mn-ea"/>
                          <a:cs typeface="David" panose="020E0502060401010101" pitchFamily="34" charset="-79"/>
                        </a:rPr>
                        <a:t>תפקידים נוספים</a:t>
                      </a:r>
                    </a:p>
                  </a:txBody>
                  <a:tcPr anchor="ctr"/>
                </a:tc>
                <a:tc>
                  <a:txBody>
                    <a:bodyPr/>
                    <a:lstStyle/>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מדריך צוות</a:t>
                      </a:r>
                    </a:p>
                  </a:txBody>
                  <a:tcPr marL="36000" marR="36000" marT="36000" marB="36000"/>
                </a:tc>
                <a:tc>
                  <a:txBody>
                    <a:bodyPr/>
                    <a:lstStyle/>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מדריך צוות</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חדש</a:t>
                      </a:r>
                    </a:p>
                  </a:txBody>
                  <a:tcPr marL="36000" marR="36000" marT="36000" marB="36000"/>
                </a:tc>
                <a:tc>
                  <a:txBody>
                    <a:bodyPr/>
                    <a:lstStyle/>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מדריך צוות</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חדש</a:t>
                      </a:r>
                    </a:p>
                  </a:txBody>
                  <a:tcPr marL="36000" marR="36000" marT="36000" marB="36000"/>
                </a:tc>
                <a:tc>
                  <a:txBody>
                    <a:bodyPr/>
                    <a:lstStyle/>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מדריך צוות</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ניהול ידע</a:t>
                      </a:r>
                    </a:p>
                  </a:txBody>
                  <a:tcPr marL="36000" marR="36000" marT="36000" marB="36000"/>
                </a:tc>
                <a:tc>
                  <a:txBody>
                    <a:bodyPr/>
                    <a:lstStyle/>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עמית מחקר</a:t>
                      </a:r>
                    </a:p>
                  </a:txBody>
                  <a:tcPr marL="36000" marR="36000" marT="36000" marB="36000"/>
                </a:tc>
                <a:tc>
                  <a:txBody>
                    <a:bodyPr/>
                    <a:lstStyle/>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ליווי בינ"ל</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מסלול מחקרי</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למידת הסגל</a:t>
                      </a:r>
                    </a:p>
                  </a:txBody>
                  <a:tcPr marL="36000" marR="36000" marT="36000" marB="36000"/>
                </a:tc>
                <a:tc>
                  <a:txBody>
                    <a:bodyPr/>
                    <a:lstStyle/>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גרף שנתי</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תרגום</a:t>
                      </a:r>
                    </a:p>
                  </a:txBody>
                  <a:tcPr marL="36000" marR="36000" marT="36000" marB="36000"/>
                </a:tc>
                <a:tc>
                  <a:txBody>
                    <a:bodyPr/>
                    <a:lstStyle/>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משובים</a:t>
                      </a:r>
                    </a:p>
                    <a:p>
                      <a:pPr marL="85725" indent="-85725" algn="r" defTabSz="914400" rtl="1" eaLnBrk="1" latinLnBrk="0" hangingPunct="1">
                        <a:lnSpc>
                          <a:spcPct val="100000"/>
                        </a:lnSpc>
                        <a:buFont typeface="Arial" panose="020B0604020202020204" pitchFamily="34" charset="0"/>
                        <a:buChar char="•"/>
                      </a:pPr>
                      <a:r>
                        <a:rPr lang="he-IL" sz="1300" b="0" i="0" kern="1200" dirty="0">
                          <a:solidFill>
                            <a:schemeClr val="dk1"/>
                          </a:solidFill>
                          <a:latin typeface="David" panose="020E0502060401010101" pitchFamily="34" charset="-79"/>
                          <a:ea typeface="+mn-ea"/>
                          <a:cs typeface="David" panose="020E0502060401010101" pitchFamily="34" charset="-79"/>
                        </a:rPr>
                        <a:t>הכנות סגלים</a:t>
                      </a:r>
                    </a:p>
                    <a:p>
                      <a:pPr marL="0" indent="0" algn="r" defTabSz="914400" rtl="1" eaLnBrk="1" latinLnBrk="0" hangingPunct="1">
                        <a:lnSpc>
                          <a:spcPct val="100000"/>
                        </a:lnSpc>
                        <a:buFont typeface="Arial" panose="020B0604020202020204" pitchFamily="34" charset="0"/>
                        <a:buNone/>
                      </a:pPr>
                      <a:endParaRPr lang="he-IL" sz="1300" b="0" i="0" kern="1200" dirty="0">
                        <a:solidFill>
                          <a:schemeClr val="dk1"/>
                        </a:solidFill>
                        <a:latin typeface="David" panose="020E0502060401010101" pitchFamily="34" charset="-79"/>
                        <a:ea typeface="+mn-ea"/>
                        <a:cs typeface="David" panose="020E0502060401010101" pitchFamily="34" charset="-79"/>
                      </a:endParaRPr>
                    </a:p>
                  </a:txBody>
                  <a:tcPr marL="36000" marR="36000" marT="36000" marB="36000"/>
                </a:tc>
                <a:extLst>
                  <a:ext uri="{0D108BD9-81ED-4DB2-BD59-A6C34878D82A}">
                    <a16:rowId xmlns:a16="http://schemas.microsoft.com/office/drawing/2014/main" val="2593044270"/>
                  </a:ext>
                </a:extLst>
              </a:tr>
            </a:tbl>
          </a:graphicData>
        </a:graphic>
      </p:graphicFrame>
      <p:sp>
        <p:nvSpPr>
          <p:cNvPr id="5" name="מציין מיקום תוכן 2"/>
          <p:cNvSpPr txBox="1">
            <a:spLocks/>
          </p:cNvSpPr>
          <p:nvPr/>
        </p:nvSpPr>
        <p:spPr>
          <a:xfrm>
            <a:off x="2573085" y="4939614"/>
            <a:ext cx="7050872" cy="1802853"/>
          </a:xfrm>
          <a:prstGeom prst="rect">
            <a:avLst/>
          </a:prstGeom>
        </p:spPr>
        <p:style>
          <a:lnRef idx="2">
            <a:schemeClr val="accent1"/>
          </a:lnRef>
          <a:fillRef idx="1">
            <a:schemeClr val="lt1"/>
          </a:fillRef>
          <a:effectRef idx="0">
            <a:schemeClr val="accent1"/>
          </a:effectRef>
          <a:fontRef idx="minor">
            <a:schemeClr val="dk1"/>
          </a:fontRef>
        </p:style>
        <p:txBody>
          <a:bodyPr vert="horz" lIns="36000" tIns="45720" rIns="3600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chemeClr val="accent1"/>
              </a:buClr>
              <a:buNone/>
            </a:pPr>
            <a:r>
              <a:rPr lang="he-IL" sz="1800" b="1" dirty="0">
                <a:solidFill>
                  <a:schemeClr val="accent1">
                    <a:lumMod val="75000"/>
                  </a:schemeClr>
                </a:solidFill>
                <a:latin typeface="David" panose="020E0502060401010101" pitchFamily="34" charset="-79"/>
                <a:cs typeface="David" panose="020E0502060401010101" pitchFamily="34" charset="-79"/>
              </a:rPr>
              <a:t>עקרונות החלוקה:</a:t>
            </a:r>
            <a:endParaRPr lang="he-IL" sz="1800" dirty="0">
              <a:solidFill>
                <a:schemeClr val="accent1">
                  <a:lumMod val="75000"/>
                </a:schemeClr>
              </a:solidFill>
              <a:latin typeface="David" panose="020E0502060401010101" pitchFamily="34" charset="-79"/>
              <a:cs typeface="David" panose="020E0502060401010101" pitchFamily="34" charset="-79"/>
            </a:endParaRPr>
          </a:p>
          <a:p>
            <a:pPr marL="265113" indent="-265113">
              <a:lnSpc>
                <a:spcPct val="100000"/>
              </a:lnSpc>
              <a:buClr>
                <a:schemeClr val="accent1"/>
              </a:buClr>
              <a:buFont typeface="+mj-lt"/>
              <a:buAutoNum type="arabicPeriod"/>
            </a:pPr>
            <a:r>
              <a:rPr lang="he-IL" sz="1600" dirty="0">
                <a:solidFill>
                  <a:schemeClr val="accent1">
                    <a:lumMod val="75000"/>
                  </a:schemeClr>
                </a:solidFill>
                <a:latin typeface="David" panose="020E0502060401010101" pitchFamily="34" charset="-79"/>
                <a:cs typeface="David" panose="020E0502060401010101" pitchFamily="34" charset="-79"/>
              </a:rPr>
              <a:t>מדריך </a:t>
            </a:r>
            <a:r>
              <a:rPr lang="he-IL" sz="1600" b="1" dirty="0">
                <a:solidFill>
                  <a:schemeClr val="accent1">
                    <a:lumMod val="75000"/>
                  </a:schemeClr>
                </a:solidFill>
                <a:latin typeface="David" panose="020E0502060401010101" pitchFamily="34" charset="-79"/>
                <a:cs typeface="David" panose="020E0502060401010101" pitchFamily="34" charset="-79"/>
              </a:rPr>
              <a:t>מוביל ומזוהה </a:t>
            </a:r>
            <a:r>
              <a:rPr lang="he-IL" sz="1600" dirty="0">
                <a:solidFill>
                  <a:schemeClr val="accent1">
                    <a:lumMod val="75000"/>
                  </a:schemeClr>
                </a:solidFill>
                <a:latin typeface="David" panose="020E0502060401010101" pitchFamily="34" charset="-79"/>
                <a:cs typeface="David" panose="020E0502060401010101" pitchFamily="34" charset="-79"/>
              </a:rPr>
              <a:t>עם אשכול מרכזי (רצוי ע"פ שיוך ארגוני מוקדם)</a:t>
            </a:r>
          </a:p>
          <a:p>
            <a:pPr marL="265113" indent="-265113">
              <a:lnSpc>
                <a:spcPct val="100000"/>
              </a:lnSpc>
              <a:buClr>
                <a:schemeClr val="accent1"/>
              </a:buClr>
              <a:buFont typeface="+mj-lt"/>
              <a:buAutoNum type="arabicPeriod"/>
            </a:pPr>
            <a:r>
              <a:rPr lang="he-IL" sz="1600" b="1" dirty="0">
                <a:solidFill>
                  <a:schemeClr val="accent1">
                    <a:lumMod val="75000"/>
                  </a:schemeClr>
                </a:solidFill>
                <a:latin typeface="David" panose="020E0502060401010101" pitchFamily="34" charset="-79"/>
                <a:cs typeface="David" panose="020E0502060401010101" pitchFamily="34" charset="-79"/>
              </a:rPr>
              <a:t>מיצוי מומחיות </a:t>
            </a:r>
            <a:r>
              <a:rPr lang="he-IL" sz="1600" dirty="0">
                <a:solidFill>
                  <a:schemeClr val="accent1">
                    <a:lumMod val="75000"/>
                  </a:schemeClr>
                </a:solidFill>
                <a:latin typeface="David" panose="020E0502060401010101" pitchFamily="34" charset="-79"/>
                <a:cs typeface="David" panose="020E0502060401010101" pitchFamily="34" charset="-79"/>
              </a:rPr>
              <a:t>חברי הסגל, קשרים אישיים, יכולות, חיבור אישי ועניין בתוכן</a:t>
            </a:r>
          </a:p>
          <a:p>
            <a:pPr marL="265113" indent="-265113">
              <a:lnSpc>
                <a:spcPct val="100000"/>
              </a:lnSpc>
              <a:buClr>
                <a:schemeClr val="accent1"/>
              </a:buClr>
              <a:buFont typeface="+mj-lt"/>
              <a:buAutoNum type="arabicPeriod"/>
            </a:pPr>
            <a:r>
              <a:rPr lang="he-IL" sz="1600" b="1" dirty="0">
                <a:solidFill>
                  <a:schemeClr val="accent1">
                    <a:lumMod val="75000"/>
                  </a:schemeClr>
                </a:solidFill>
                <a:latin typeface="David" panose="020E0502060401010101" pitchFamily="34" charset="-79"/>
                <a:cs typeface="David" panose="020E0502060401010101" pitchFamily="34" charset="-79"/>
              </a:rPr>
              <a:t>חלוקת עומסים פנימית </a:t>
            </a:r>
            <a:r>
              <a:rPr lang="he-IL" sz="1600" dirty="0">
                <a:solidFill>
                  <a:schemeClr val="accent1">
                    <a:lumMod val="75000"/>
                  </a:schemeClr>
                </a:solidFill>
                <a:latin typeface="David" panose="020E0502060401010101" pitchFamily="34" charset="-79"/>
                <a:cs typeface="David" panose="020E0502060401010101" pitchFamily="34" charset="-79"/>
              </a:rPr>
              <a:t>ע"פ מהלך השנה (עונות) וע"פ מידת מעורבות נדרשת בהכנת התכנים</a:t>
            </a:r>
          </a:p>
          <a:p>
            <a:pPr marL="265113" indent="-265113">
              <a:lnSpc>
                <a:spcPct val="100000"/>
              </a:lnSpc>
              <a:buClr>
                <a:schemeClr val="accent1"/>
              </a:buClr>
              <a:buFont typeface="+mj-lt"/>
              <a:buAutoNum type="arabicPeriod"/>
            </a:pPr>
            <a:r>
              <a:rPr lang="he-IL" sz="1600" dirty="0">
                <a:solidFill>
                  <a:schemeClr val="accent1">
                    <a:lumMod val="75000"/>
                  </a:schemeClr>
                </a:solidFill>
                <a:latin typeface="David" panose="020E0502060401010101" pitchFamily="34" charset="-79"/>
                <a:cs typeface="David" panose="020E0502060401010101" pitchFamily="34" charset="-79"/>
              </a:rPr>
              <a:t>הבניית </a:t>
            </a:r>
            <a:r>
              <a:rPr lang="he-IL" sz="1600" b="1" dirty="0">
                <a:solidFill>
                  <a:schemeClr val="accent1">
                    <a:lumMod val="75000"/>
                  </a:schemeClr>
                </a:solidFill>
                <a:latin typeface="David" panose="020E0502060401010101" pitchFamily="34" charset="-79"/>
                <a:cs typeface="David" panose="020E0502060401010101" pitchFamily="34" charset="-79"/>
              </a:rPr>
              <a:t>כניסת סגל חדש</a:t>
            </a:r>
          </a:p>
          <a:p>
            <a:pPr marL="265113" indent="-265113">
              <a:lnSpc>
                <a:spcPct val="100000"/>
              </a:lnSpc>
              <a:buClr>
                <a:schemeClr val="accent1"/>
              </a:buClr>
              <a:buFont typeface="+mj-lt"/>
              <a:buAutoNum type="arabicPeriod"/>
            </a:pPr>
            <a:endParaRPr lang="he-IL" sz="1400" dirty="0">
              <a:solidFill>
                <a:srgbClr val="FF0000"/>
              </a:solidFill>
              <a:latin typeface="David" panose="020E0502060401010101" pitchFamily="34" charset="-79"/>
              <a:cs typeface="David" panose="020E0502060401010101" pitchFamily="34" charset="-79"/>
            </a:endParaRPr>
          </a:p>
        </p:txBody>
      </p:sp>
      <p:sp>
        <p:nvSpPr>
          <p:cNvPr id="6" name="אליפסה 5"/>
          <p:cNvSpPr/>
          <p:nvPr/>
        </p:nvSpPr>
        <p:spPr>
          <a:xfrm rot="21332297">
            <a:off x="498882" y="477028"/>
            <a:ext cx="2052084" cy="6485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David" panose="020E0502060401010101" pitchFamily="34" charset="-79"/>
                <a:cs typeface="David" panose="020E0502060401010101" pitchFamily="34" charset="-79"/>
              </a:rPr>
              <a:t>נדרש בדיקה</a:t>
            </a:r>
          </a:p>
        </p:txBody>
      </p:sp>
    </p:spTree>
    <p:extLst>
      <p:ext uri="{BB962C8B-B14F-4D97-AF65-F5344CB8AC3E}">
        <p14:creationId xmlns:p14="http://schemas.microsoft.com/office/powerpoint/2010/main" val="39865111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עיצוב מ"ה- דיון אלוף</a:t>
            </a:r>
          </a:p>
        </p:txBody>
      </p:sp>
      <p:sp>
        <p:nvSpPr>
          <p:cNvPr id="4" name="מציין מיקום תוכן 2"/>
          <p:cNvSpPr txBox="1">
            <a:spLocks/>
          </p:cNvSpPr>
          <p:nvPr/>
        </p:nvSpPr>
        <p:spPr>
          <a:xfrm>
            <a:off x="861242" y="1378016"/>
            <a:ext cx="10895122" cy="3512962"/>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chemeClr val="accent1"/>
              </a:buClr>
              <a:buNone/>
            </a:pPr>
            <a:r>
              <a:rPr lang="he-IL" sz="2400" b="1" dirty="0">
                <a:solidFill>
                  <a:schemeClr val="accent1">
                    <a:lumMod val="75000"/>
                  </a:schemeClr>
                </a:solidFill>
                <a:latin typeface="David" panose="020E0502060401010101" pitchFamily="34" charset="-79"/>
                <a:cs typeface="David" panose="020E0502060401010101" pitchFamily="34" charset="-79"/>
              </a:rPr>
              <a:t>מטרות הדיון:</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העמקה</a:t>
            </a:r>
            <a:r>
              <a:rPr lang="he-IL" sz="1600" dirty="0">
                <a:solidFill>
                  <a:schemeClr val="accent1">
                    <a:lumMod val="75000"/>
                  </a:schemeClr>
                </a:solidFill>
                <a:latin typeface="David" panose="020E0502060401010101" pitchFamily="34" charset="-79"/>
                <a:cs typeface="David" panose="020E0502060401010101" pitchFamily="34" charset="-79"/>
              </a:rPr>
              <a:t> בתהליך עיצוב מ"ה וגנאט ההתקדמות, </a:t>
            </a:r>
            <a:r>
              <a:rPr lang="he-IL" sz="1600" b="1" dirty="0">
                <a:solidFill>
                  <a:schemeClr val="accent1">
                    <a:lumMod val="75000"/>
                  </a:schemeClr>
                </a:solidFill>
                <a:latin typeface="David" panose="020E0502060401010101" pitchFamily="34" charset="-79"/>
                <a:cs typeface="David" panose="020E0502060401010101" pitchFamily="34" charset="-79"/>
              </a:rPr>
              <a:t>הכוונת תהליך תחקור </a:t>
            </a:r>
            <a:r>
              <a:rPr lang="he-IL" sz="1600" dirty="0">
                <a:solidFill>
                  <a:schemeClr val="accent1">
                    <a:lumMod val="75000"/>
                  </a:schemeClr>
                </a:solidFill>
                <a:latin typeface="David" panose="020E0502060401010101" pitchFamily="34" charset="-79"/>
                <a:cs typeface="David" panose="020E0502060401010101" pitchFamily="34" charset="-79"/>
              </a:rPr>
              <a:t>מ"ד</a:t>
            </a:r>
          </a:p>
          <a:p>
            <a:pPr>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אישור </a:t>
            </a:r>
            <a:r>
              <a:rPr lang="he-IL" sz="1600" b="1" dirty="0">
                <a:solidFill>
                  <a:schemeClr val="accent1">
                    <a:lumMod val="75000"/>
                  </a:schemeClr>
                </a:solidFill>
                <a:latin typeface="David" panose="020E0502060401010101" pitchFamily="34" charset="-79"/>
                <a:cs typeface="David" panose="020E0502060401010101" pitchFamily="34" charset="-79"/>
              </a:rPr>
              <a:t>תכני </a:t>
            </a:r>
            <a:r>
              <a:rPr lang="he-IL" sz="1600" b="1" dirty="0" err="1">
                <a:solidFill>
                  <a:schemeClr val="accent1">
                    <a:lumMod val="75000"/>
                  </a:schemeClr>
                </a:solidFill>
                <a:latin typeface="David" panose="020E0502060401010101" pitchFamily="34" charset="-79"/>
                <a:cs typeface="David" panose="020E0502060401010101" pitchFamily="34" charset="-79"/>
              </a:rPr>
              <a:t>מב"ל</a:t>
            </a:r>
            <a:r>
              <a:rPr lang="he-IL" sz="1600" b="1" dirty="0">
                <a:solidFill>
                  <a:schemeClr val="accent1">
                    <a:lumMod val="75000"/>
                  </a:schemeClr>
                </a:solidFill>
                <a:latin typeface="David" panose="020E0502060401010101" pitchFamily="34" charset="-79"/>
                <a:cs typeface="David" panose="020E0502060401010101" pitchFamily="34" charset="-79"/>
              </a:rPr>
              <a:t> מ"ה </a:t>
            </a:r>
            <a:r>
              <a:rPr lang="he-IL" sz="1600" dirty="0">
                <a:solidFill>
                  <a:schemeClr val="accent1">
                    <a:lumMod val="75000"/>
                  </a:schemeClr>
                </a:solidFill>
                <a:latin typeface="David" panose="020E0502060401010101" pitchFamily="34" charset="-79"/>
                <a:cs typeface="David" panose="020E0502060401010101" pitchFamily="34" charset="-79"/>
              </a:rPr>
              <a:t>(דורש ניתוח עומסים) ושינויים בנקודת העבודה מול </a:t>
            </a:r>
            <a:r>
              <a:rPr lang="he-IL" sz="1600" b="1" dirty="0">
                <a:solidFill>
                  <a:schemeClr val="accent1">
                    <a:lumMod val="75000"/>
                  </a:schemeClr>
                </a:solidFill>
                <a:latin typeface="David" panose="020E0502060401010101" pitchFamily="34" charset="-79"/>
                <a:cs typeface="David" panose="020E0502060401010101" pitchFamily="34" charset="-79"/>
              </a:rPr>
              <a:t>המוסד האקדמי</a:t>
            </a:r>
          </a:p>
          <a:p>
            <a:pPr>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אישור</a:t>
            </a:r>
            <a:r>
              <a:rPr lang="he-IL" sz="1600" b="1" dirty="0">
                <a:solidFill>
                  <a:schemeClr val="accent1">
                    <a:lumMod val="75000"/>
                  </a:schemeClr>
                </a:solidFill>
                <a:latin typeface="David" panose="020E0502060401010101" pitchFamily="34" charset="-79"/>
                <a:cs typeface="David" panose="020E0502060401010101" pitchFamily="34" charset="-79"/>
              </a:rPr>
              <a:t> חלוקת תפקידי סגל </a:t>
            </a:r>
            <a:r>
              <a:rPr lang="he-IL" sz="1600" b="1" dirty="0" err="1">
                <a:solidFill>
                  <a:schemeClr val="accent1">
                    <a:lumMod val="75000"/>
                  </a:schemeClr>
                </a:solidFill>
                <a:latin typeface="David" panose="020E0502060401010101" pitchFamily="34" charset="-79"/>
                <a:cs typeface="David" panose="020E0502060401010101" pitchFamily="34" charset="-79"/>
              </a:rPr>
              <a:t>מב"ל</a:t>
            </a:r>
            <a:r>
              <a:rPr lang="he-IL" sz="1600" b="1" dirty="0">
                <a:solidFill>
                  <a:schemeClr val="accent1">
                    <a:lumMod val="75000"/>
                  </a:schemeClr>
                </a:solidFill>
                <a:latin typeface="David" panose="020E0502060401010101" pitchFamily="34" charset="-79"/>
                <a:cs typeface="David" panose="020E0502060401010101" pitchFamily="34" charset="-79"/>
              </a:rPr>
              <a:t> מ"ה- </a:t>
            </a:r>
            <a:r>
              <a:rPr lang="he-IL" sz="1600" dirty="0">
                <a:solidFill>
                  <a:schemeClr val="accent1">
                    <a:lumMod val="75000"/>
                  </a:schemeClr>
                </a:solidFill>
                <a:latin typeface="David" panose="020E0502060401010101" pitchFamily="34" charset="-79"/>
                <a:cs typeface="David" panose="020E0502060401010101" pitchFamily="34" charset="-79"/>
              </a:rPr>
              <a:t>הובלת</a:t>
            </a:r>
            <a:r>
              <a:rPr lang="he-IL" sz="1600" b="1" dirty="0">
                <a:solidFill>
                  <a:schemeClr val="accent1">
                    <a:lumMod val="75000"/>
                  </a:schemeClr>
                </a:solidFill>
                <a:latin typeface="David" panose="020E0502060401010101" pitchFamily="34" charset="-79"/>
                <a:cs typeface="David" panose="020E0502060401010101" pitchFamily="34" charset="-79"/>
              </a:rPr>
              <a:t> </a:t>
            </a:r>
            <a:r>
              <a:rPr lang="he-IL" sz="1600" dirty="0">
                <a:solidFill>
                  <a:schemeClr val="accent1">
                    <a:lumMod val="75000"/>
                  </a:schemeClr>
                </a:solidFill>
                <a:latin typeface="David" panose="020E0502060401010101" pitchFamily="34" charset="-79"/>
                <a:cs typeface="David" panose="020E0502060401010101" pitchFamily="34" charset="-79"/>
              </a:rPr>
              <a:t>אשכול ותכנים, צוותים, תפקידים ותכולות נוספות (סגל מרובד)</a:t>
            </a:r>
          </a:p>
          <a:p>
            <a:pPr>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אישור </a:t>
            </a:r>
            <a:r>
              <a:rPr lang="he-IL" sz="1600" b="1" dirty="0">
                <a:solidFill>
                  <a:schemeClr val="accent1">
                    <a:lumMod val="75000"/>
                  </a:schemeClr>
                </a:solidFill>
                <a:latin typeface="David" panose="020E0502060401010101" pitchFamily="34" charset="-79"/>
                <a:cs typeface="David" panose="020E0502060401010101" pitchFamily="34" charset="-79"/>
              </a:rPr>
              <a:t>תפיסת הלמידה מ"ה </a:t>
            </a:r>
            <a:r>
              <a:rPr lang="he-IL" sz="1600" dirty="0">
                <a:solidFill>
                  <a:schemeClr val="accent1">
                    <a:lumMod val="75000"/>
                  </a:schemeClr>
                </a:solidFill>
                <a:latin typeface="David" panose="020E0502060401010101" pitchFamily="34" charset="-79"/>
                <a:cs typeface="David" panose="020E0502060401010101" pitchFamily="34" charset="-79"/>
              </a:rPr>
              <a:t>(הצגת תמהיל שיטות הלימוד החדש)</a:t>
            </a:r>
          </a:p>
          <a:p>
            <a:pPr>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אישור </a:t>
            </a:r>
            <a:r>
              <a:rPr lang="he-IL" sz="1600" b="1" dirty="0">
                <a:solidFill>
                  <a:schemeClr val="accent1">
                    <a:lumMod val="75000"/>
                  </a:schemeClr>
                </a:solidFill>
                <a:latin typeface="David" panose="020E0502060401010101" pitchFamily="34" charset="-79"/>
                <a:cs typeface="David" panose="020E0502060401010101" pitchFamily="34" charset="-79"/>
              </a:rPr>
              <a:t>מבנה עקרוני לגרף מ"ה </a:t>
            </a:r>
            <a:r>
              <a:rPr lang="he-IL" sz="1600" dirty="0">
                <a:solidFill>
                  <a:schemeClr val="accent1">
                    <a:lumMod val="75000"/>
                  </a:schemeClr>
                </a:solidFill>
                <a:latin typeface="David" panose="020E0502060401010101" pitchFamily="34" charset="-79"/>
                <a:cs typeface="David" panose="020E0502060401010101" pitchFamily="34" charset="-79"/>
              </a:rPr>
              <a:t>(פריסת העונות, מבנה שבוע, מסלולי לימוד ואקדמיה, עוגנים מרכזיים, אילוצים</a:t>
            </a:r>
            <a:r>
              <a:rPr lang="he-IL" sz="2000" dirty="0">
                <a:solidFill>
                  <a:schemeClr val="accent1">
                    <a:lumMod val="75000"/>
                  </a:schemeClr>
                </a:solidFill>
                <a:latin typeface="David" panose="020E0502060401010101" pitchFamily="34" charset="-79"/>
                <a:cs typeface="David" panose="020E0502060401010101" pitchFamily="34" charset="-79"/>
              </a:rPr>
              <a:t>)</a:t>
            </a:r>
          </a:p>
        </p:txBody>
      </p:sp>
      <p:sp>
        <p:nvSpPr>
          <p:cNvPr id="3" name="אליפסה 2"/>
          <p:cNvSpPr/>
          <p:nvPr/>
        </p:nvSpPr>
        <p:spPr>
          <a:xfrm rot="21253666">
            <a:off x="1366284" y="1824807"/>
            <a:ext cx="1318435" cy="723014"/>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he-IL" sz="2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12.6</a:t>
            </a:r>
          </a:p>
        </p:txBody>
      </p:sp>
      <p:pic>
        <p:nvPicPr>
          <p:cNvPr id="5" name="תמונה 4"/>
          <p:cNvPicPr>
            <a:picLocks noChangeAspect="1"/>
          </p:cNvPicPr>
          <p:nvPr/>
        </p:nvPicPr>
        <p:blipFill>
          <a:blip r:embed="rId2"/>
          <a:stretch>
            <a:fillRect/>
          </a:stretch>
        </p:blipFill>
        <p:spPr>
          <a:xfrm>
            <a:off x="0" y="4579310"/>
            <a:ext cx="4051005" cy="22786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62055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המתח המובנה בהכשרה </a:t>
            </a:r>
            <a:r>
              <a:rPr lang="he-IL" sz="3600" b="1" dirty="0" err="1">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במב"ל</a:t>
            </a:r>
            <a:endPar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תוכן 2"/>
          <p:cNvSpPr>
            <a:spLocks noGrp="1"/>
          </p:cNvSpPr>
          <p:nvPr>
            <p:ph idx="4294967295"/>
          </p:nvPr>
        </p:nvSpPr>
        <p:spPr>
          <a:xfrm>
            <a:off x="1063256" y="1602332"/>
            <a:ext cx="9916919" cy="5032383"/>
          </a:xfrm>
        </p:spPr>
        <p:txBody>
          <a:bodyPr>
            <a:noAutofit/>
          </a:bodyPr>
          <a:lstStyle/>
          <a:p>
            <a:pPr marL="0" indent="0">
              <a:lnSpc>
                <a:spcPct val="150000"/>
              </a:lnSpc>
              <a:buClr>
                <a:schemeClr val="accent1"/>
              </a:buClr>
              <a:buNone/>
            </a:pPr>
            <a:r>
              <a:rPr lang="he-IL" sz="2000" dirty="0">
                <a:solidFill>
                  <a:schemeClr val="accent1">
                    <a:lumMod val="75000"/>
                  </a:schemeClr>
                </a:solidFill>
                <a:latin typeface="David" panose="020E0502060401010101" pitchFamily="34" charset="-79"/>
                <a:cs typeface="David" panose="020E0502060401010101" pitchFamily="34" charset="-79"/>
              </a:rPr>
              <a:t>המכללה לביטחון לאומי, הוקמה מתוקף החלטת ממשלת ישראל, ו"הופקדה" בידי צה"ל, כנראה גם מתוך הנחה שיכולותיו הארגוניות-לוגיסטיות ועוצמותיו האחרות יאפשרו לו לשאת בנטל הקמת המוסד וניהולו. עם זאת, מאז הקמתה ממוקמת המכללה, ב"קו תפר" עדין כפול: </a:t>
            </a:r>
          </a:p>
          <a:p>
            <a:pPr lvl="1">
              <a:lnSpc>
                <a:spcPct val="150000"/>
              </a:lnSpc>
              <a:buClr>
                <a:schemeClr val="accent1"/>
              </a:buClr>
            </a:pPr>
            <a:r>
              <a:rPr lang="he-IL" sz="2000" dirty="0">
                <a:solidFill>
                  <a:schemeClr val="accent1">
                    <a:lumMod val="75000"/>
                  </a:schemeClr>
                </a:solidFill>
                <a:latin typeface="David" panose="020E0502060401010101" pitchFamily="34" charset="-79"/>
                <a:cs typeface="David" panose="020E0502060401010101" pitchFamily="34" charset="-79"/>
              </a:rPr>
              <a:t>זה שבין </a:t>
            </a:r>
            <a:r>
              <a:rPr lang="he-IL" sz="2000" b="1" dirty="0">
                <a:solidFill>
                  <a:schemeClr val="accent1">
                    <a:lumMod val="75000"/>
                  </a:schemeClr>
                </a:solidFill>
                <a:latin typeface="David" panose="020E0502060401010101" pitchFamily="34" charset="-79"/>
                <a:cs typeface="David" panose="020E0502060401010101" pitchFamily="34" charset="-79"/>
              </a:rPr>
              <a:t>הממסד הצבאי-ביטחוני </a:t>
            </a:r>
            <a:r>
              <a:rPr lang="he-IL" sz="2000" dirty="0">
                <a:solidFill>
                  <a:schemeClr val="accent1">
                    <a:lumMod val="75000"/>
                  </a:schemeClr>
                </a:solidFill>
                <a:latin typeface="David" panose="020E0502060401010101" pitchFamily="34" charset="-79"/>
                <a:cs typeface="David" panose="020E0502060401010101" pitchFamily="34" charset="-79"/>
              </a:rPr>
              <a:t>ובין </a:t>
            </a:r>
            <a:r>
              <a:rPr lang="he-IL" sz="2000" b="1" dirty="0">
                <a:solidFill>
                  <a:schemeClr val="accent1">
                    <a:lumMod val="75000"/>
                  </a:schemeClr>
                </a:solidFill>
                <a:latin typeface="David" panose="020E0502060401010101" pitchFamily="34" charset="-79"/>
                <a:cs typeface="David" panose="020E0502060401010101" pitchFamily="34" charset="-79"/>
              </a:rPr>
              <a:t>הממסד האזרחי </a:t>
            </a:r>
            <a:r>
              <a:rPr lang="he-IL" sz="2000" dirty="0">
                <a:solidFill>
                  <a:schemeClr val="accent1">
                    <a:lumMod val="75000"/>
                  </a:schemeClr>
                </a:solidFill>
                <a:latin typeface="David" panose="020E0502060401010101" pitchFamily="34" charset="-79"/>
                <a:cs typeface="David" panose="020E0502060401010101" pitchFamily="34" charset="-79"/>
              </a:rPr>
              <a:t>של המדינה</a:t>
            </a:r>
          </a:p>
          <a:p>
            <a:pPr lvl="1">
              <a:lnSpc>
                <a:spcPct val="150000"/>
              </a:lnSpc>
              <a:buClr>
                <a:schemeClr val="accent1"/>
              </a:buClr>
            </a:pPr>
            <a:r>
              <a:rPr lang="he-IL" sz="2000" dirty="0">
                <a:solidFill>
                  <a:schemeClr val="accent1">
                    <a:lumMod val="75000"/>
                  </a:schemeClr>
                </a:solidFill>
                <a:latin typeface="David" panose="020E0502060401010101" pitchFamily="34" charset="-79"/>
                <a:cs typeface="David" panose="020E0502060401010101" pitchFamily="34" charset="-79"/>
              </a:rPr>
              <a:t>בין היותה </a:t>
            </a:r>
            <a:r>
              <a:rPr lang="he-IL" sz="2000" b="1" dirty="0">
                <a:solidFill>
                  <a:schemeClr val="accent1">
                    <a:lumMod val="75000"/>
                  </a:schemeClr>
                </a:solidFill>
                <a:latin typeface="David" panose="020E0502060401010101" pitchFamily="34" charset="-79"/>
                <a:cs typeface="David" panose="020E0502060401010101" pitchFamily="34" charset="-79"/>
              </a:rPr>
              <a:t>ביה"ס ממסדי צבאי-בטחוני </a:t>
            </a:r>
            <a:r>
              <a:rPr lang="he-IL" sz="2000" dirty="0">
                <a:solidFill>
                  <a:schemeClr val="accent1">
                    <a:lumMod val="75000"/>
                  </a:schemeClr>
                </a:solidFill>
                <a:latin typeface="David" panose="020E0502060401010101" pitchFamily="34" charset="-79"/>
                <a:cs typeface="David" panose="020E0502060401010101" pitchFamily="34" charset="-79"/>
              </a:rPr>
              <a:t>ובין קרבתה הרבה </a:t>
            </a:r>
            <a:r>
              <a:rPr lang="he-IL" sz="2000" b="1" dirty="0">
                <a:solidFill>
                  <a:schemeClr val="accent1">
                    <a:lumMod val="75000"/>
                  </a:schemeClr>
                </a:solidFill>
                <a:latin typeface="David" panose="020E0502060401010101" pitchFamily="34" charset="-79"/>
                <a:cs typeface="David" panose="020E0502060401010101" pitchFamily="34" charset="-79"/>
              </a:rPr>
              <a:t>לעולם האקדמי</a:t>
            </a:r>
          </a:p>
          <a:p>
            <a:pPr marL="0" indent="0" algn="ctr">
              <a:lnSpc>
                <a:spcPct val="100000"/>
              </a:lnSpc>
              <a:buClr>
                <a:schemeClr val="accent1"/>
              </a:buClr>
              <a:buNone/>
            </a:pPr>
            <a:endParaRPr lang="he-IL" sz="2000" i="1" dirty="0">
              <a:solidFill>
                <a:schemeClr val="accent1">
                  <a:lumMod val="75000"/>
                </a:schemeClr>
              </a:solidFill>
              <a:latin typeface="David" panose="020E0502060401010101" pitchFamily="34" charset="-79"/>
              <a:cs typeface="David" panose="020E0502060401010101" pitchFamily="34" charset="-79"/>
            </a:endParaRPr>
          </a:p>
          <a:p>
            <a:pPr marL="0" indent="0" algn="ctr">
              <a:lnSpc>
                <a:spcPct val="150000"/>
              </a:lnSpc>
              <a:buClr>
                <a:schemeClr val="accent1"/>
              </a:buClr>
              <a:buNone/>
            </a:pPr>
            <a:r>
              <a:rPr lang="he-IL" sz="2000" i="1" dirty="0">
                <a:solidFill>
                  <a:schemeClr val="accent1">
                    <a:lumMod val="75000"/>
                  </a:schemeClr>
                </a:solidFill>
                <a:latin typeface="David" panose="020E0502060401010101" pitchFamily="34" charset="-79"/>
                <a:cs typeface="David" panose="020E0502060401010101" pitchFamily="34" charset="-79"/>
              </a:rPr>
              <a:t>"לא מיליטריזציה של השירות הציבורי תיווצר כאן ובאותה המידה מן הצד השני</a:t>
            </a:r>
            <a:br>
              <a:rPr lang="en-US" sz="2000" i="1" dirty="0">
                <a:solidFill>
                  <a:schemeClr val="accent1">
                    <a:lumMod val="75000"/>
                  </a:schemeClr>
                </a:solidFill>
                <a:latin typeface="David" panose="020E0502060401010101" pitchFamily="34" charset="-79"/>
                <a:cs typeface="David" panose="020E0502060401010101" pitchFamily="34" charset="-79"/>
              </a:rPr>
            </a:br>
            <a:r>
              <a:rPr lang="he-IL" sz="2000" i="1" dirty="0">
                <a:solidFill>
                  <a:schemeClr val="accent1">
                    <a:lumMod val="75000"/>
                  </a:schemeClr>
                </a:solidFill>
                <a:latin typeface="David" panose="020E0502060401010101" pitchFamily="34" charset="-79"/>
                <a:cs typeface="David" panose="020E0502060401010101" pitchFamily="34" charset="-79"/>
              </a:rPr>
              <a:t> לא מגרסה אזרחית אקדמית של החשיבה הצבאית מבוקשת כאן".</a:t>
            </a:r>
          </a:p>
          <a:p>
            <a:pPr marL="0" indent="0" algn="ctr">
              <a:lnSpc>
                <a:spcPct val="150000"/>
              </a:lnSpc>
              <a:buClr>
                <a:schemeClr val="accent1"/>
              </a:buClr>
              <a:buNone/>
            </a:pPr>
            <a:r>
              <a:rPr lang="he-IL" sz="2000" i="1" dirty="0">
                <a:solidFill>
                  <a:schemeClr val="accent1">
                    <a:lumMod val="75000"/>
                  </a:schemeClr>
                </a:solidFill>
                <a:latin typeface="David" panose="020E0502060401010101" pitchFamily="34" charset="-79"/>
                <a:cs typeface="David" panose="020E0502060401010101" pitchFamily="34" charset="-79"/>
              </a:rPr>
              <a:t>						גרשון הכהן, ידיעון המב"ל</a:t>
            </a: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9160823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4713" y="1615731"/>
            <a:ext cx="10515600" cy="2367688"/>
          </a:xfrm>
        </p:spPr>
        <p:txBody>
          <a:bodyPr>
            <a:noAutofit/>
          </a:bodyPr>
          <a:lstStyle/>
          <a:p>
            <a:pPr algn="ctr">
              <a:lnSpc>
                <a:spcPct val="200000"/>
              </a:lnSpc>
            </a:pP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עיצוב מחזור מ"ה</a:t>
            </a:r>
            <a:b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he-IL" sz="2800"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היערכות הסגל -</a:t>
            </a:r>
          </a:p>
        </p:txBody>
      </p:sp>
    </p:spTree>
    <p:extLst>
      <p:ext uri="{BB962C8B-B14F-4D97-AF65-F5344CB8AC3E}">
        <p14:creationId xmlns:p14="http://schemas.microsoft.com/office/powerpoint/2010/main" val="41602091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'מבט על'- תוכנית לימוד מ"ה</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תוכן 2"/>
          <p:cNvSpPr>
            <a:spLocks noGrp="1"/>
          </p:cNvSpPr>
          <p:nvPr>
            <p:ph idx="4294967295"/>
          </p:nvPr>
        </p:nvSpPr>
        <p:spPr>
          <a:xfrm>
            <a:off x="984377" y="1591699"/>
            <a:ext cx="10272252" cy="4745306"/>
          </a:xfrm>
        </p:spPr>
        <p:txBody>
          <a:bodyPr>
            <a:noAutofit/>
          </a:bodyPr>
          <a:lstStyle/>
          <a:p>
            <a:pPr>
              <a:lnSpc>
                <a:spcPct val="20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הצגת 'מבט על' של תוכנית הלימוד האקדמית- </a:t>
            </a:r>
            <a:r>
              <a:rPr lang="he-IL" sz="1800" dirty="0">
                <a:solidFill>
                  <a:schemeClr val="accent1">
                    <a:lumMod val="75000"/>
                  </a:schemeClr>
                </a:solidFill>
                <a:latin typeface="David" panose="020E0502060401010101" pitchFamily="34" charset="-79"/>
                <a:cs typeface="David" panose="020E0502060401010101" pitchFamily="34" charset="-79"/>
              </a:rPr>
              <a:t>ראש התוכנית האקדמית מאוניברסיטת חיפה</a:t>
            </a:r>
          </a:p>
          <a:p>
            <a:pPr>
              <a:lnSpc>
                <a:spcPct val="20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הצגת 'מבט על' של התוכנית החוץ-אקדמית- </a:t>
            </a:r>
            <a:r>
              <a:rPr lang="he-IL" sz="1800" dirty="0">
                <a:solidFill>
                  <a:schemeClr val="accent1">
                    <a:lumMod val="75000"/>
                  </a:schemeClr>
                </a:solidFill>
                <a:latin typeface="David" panose="020E0502060401010101" pitchFamily="34" charset="-79"/>
                <a:cs typeface="David" panose="020E0502060401010101" pitchFamily="34" charset="-79"/>
              </a:rPr>
              <a:t>מד"ר המב"ל</a:t>
            </a:r>
          </a:p>
          <a:p>
            <a:pPr marL="0" indent="0">
              <a:buClr>
                <a:schemeClr val="accent1"/>
              </a:buClr>
              <a:buNone/>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9695113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פריסת גרף מ"ה  </a:t>
            </a:r>
            <a:r>
              <a:rPr lang="he-IL"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(יוצג ע"י </a:t>
            </a:r>
            <a:r>
              <a:rPr lang="he-IL" sz="2000" dirty="0" err="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רע"ן</a:t>
            </a:r>
            <a:r>
              <a:rPr lang="he-IL"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הדרכה)</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תוכן 4"/>
          <p:cNvSpPr txBox="1">
            <a:spLocks/>
          </p:cNvSpPr>
          <p:nvPr/>
        </p:nvSpPr>
        <p:spPr>
          <a:xfrm>
            <a:off x="1626774" y="1511890"/>
            <a:ext cx="9075231" cy="485584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קיבוע אבנים גדולות, מחויבות מול: אקדמיה ומרצי ליבה, שילוביות מכללתית, לו"ז אלוף, ת"ש</a:t>
            </a:r>
          </a:p>
          <a:p>
            <a:pPr>
              <a:lnSpc>
                <a:spcPct val="100000"/>
              </a:lnSpc>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תמהיל נדרש בין 4 רגלי </a:t>
            </a:r>
            <a:r>
              <a:rPr lang="he-IL" sz="1600" dirty="0" err="1">
                <a:solidFill>
                  <a:schemeClr val="accent1">
                    <a:lumMod val="75000"/>
                  </a:schemeClr>
                </a:solidFill>
                <a:latin typeface="David" panose="020E0502060401010101" pitchFamily="34" charset="-79"/>
                <a:cs typeface="David" panose="020E0502060401010101" pitchFamily="34" charset="-79"/>
              </a:rPr>
              <a:t>הבטל"ם</a:t>
            </a:r>
            <a:r>
              <a:rPr lang="he-IL" sz="1600" dirty="0">
                <a:solidFill>
                  <a:schemeClr val="accent1">
                    <a:lumMod val="75000"/>
                  </a:schemeClr>
                </a:solidFill>
                <a:latin typeface="David" panose="020E0502060401010101" pitchFamily="34" charset="-79"/>
                <a:cs typeface="David" panose="020E0502060401010101" pitchFamily="34" charset="-79"/>
              </a:rPr>
              <a:t> והיקף מופעי אינטגרציה</a:t>
            </a:r>
          </a:p>
          <a:p>
            <a:pPr marL="228600" lvl="1">
              <a:lnSpc>
                <a:spcPct val="100000"/>
              </a:lnSpc>
              <a:spcBef>
                <a:spcPts val="1000"/>
              </a:spcBef>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רציונל מבנה הדרכתי- עונות, רגל</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ציר, קורסי</a:t>
            </a:r>
          </a:p>
          <a:p>
            <a:pPr>
              <a:lnSpc>
                <a:spcPct val="100000"/>
              </a:lnSpc>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מופעי שיא והתמודדות עם </a:t>
            </a:r>
            <a:r>
              <a:rPr lang="en-US" sz="1600" dirty="0">
                <a:solidFill>
                  <a:schemeClr val="accent1">
                    <a:lumMod val="75000"/>
                  </a:schemeClr>
                </a:solidFill>
                <a:latin typeface="David" panose="020E0502060401010101" pitchFamily="34" charset="-79"/>
                <a:cs typeface="David" panose="020E0502060401010101" pitchFamily="34" charset="-79"/>
              </a:rPr>
              <a:t>Dip</a:t>
            </a:r>
            <a:r>
              <a:rPr lang="he-IL" sz="1600" dirty="0">
                <a:solidFill>
                  <a:schemeClr val="accent1">
                    <a:lumMod val="75000"/>
                  </a:schemeClr>
                </a:solidFill>
                <a:latin typeface="David" panose="020E0502060401010101" pitchFamily="34" charset="-79"/>
                <a:cs typeface="David" panose="020E0502060401010101" pitchFamily="34" charset="-79"/>
              </a:rPr>
              <a:t> סוף קורס</a:t>
            </a:r>
          </a:p>
          <a:p>
            <a:pPr>
              <a:lnSpc>
                <a:spcPct val="100000"/>
              </a:lnSpc>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כיסוי מספק של נושאי העומק ו-'צריבת' החניך</a:t>
            </a:r>
          </a:p>
          <a:p>
            <a:pPr marL="228600" lvl="1">
              <a:lnSpc>
                <a:spcPct val="100000"/>
              </a:lnSpc>
              <a:spcBef>
                <a:spcPts val="1000"/>
              </a:spcBef>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התפתחות מנטאלית של החניך (</a:t>
            </a:r>
            <a:r>
              <a:rPr lang="en-US" sz="1600" dirty="0">
                <a:solidFill>
                  <a:schemeClr val="accent1">
                    <a:lumMod val="75000"/>
                  </a:schemeClr>
                </a:solidFill>
                <a:latin typeface="David" panose="020E0502060401010101" pitchFamily="34" charset="-79"/>
                <a:cs typeface="David" panose="020E0502060401010101" pitchFamily="34" charset="-79"/>
              </a:rPr>
              <a:t>First thing first</a:t>
            </a:r>
            <a:r>
              <a:rPr lang="he-IL" sz="1600" dirty="0">
                <a:solidFill>
                  <a:schemeClr val="accent1">
                    <a:lumMod val="75000"/>
                  </a:schemeClr>
                </a:solidFill>
                <a:latin typeface="David" panose="020E0502060401010101" pitchFamily="34" charset="-79"/>
                <a:cs typeface="David" panose="020E0502060401010101" pitchFamily="34" charset="-79"/>
              </a:rPr>
              <a:t>)</a:t>
            </a:r>
          </a:p>
          <a:p>
            <a:pPr marL="228600" lvl="1">
              <a:lnSpc>
                <a:spcPct val="100000"/>
              </a:lnSpc>
              <a:spcBef>
                <a:spcPts val="1000"/>
              </a:spcBef>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אפקטיביות למידה- תמהיל פאסיבי ואקטיבי (מליאה </a:t>
            </a:r>
            <a:r>
              <a:rPr lang="en-US" sz="1600" dirty="0">
                <a:solidFill>
                  <a:schemeClr val="accent1">
                    <a:lumMod val="75000"/>
                  </a:schemeClr>
                </a:solidFill>
                <a:latin typeface="David" panose="020E0502060401010101" pitchFamily="34" charset="-79"/>
                <a:cs typeface="David" panose="020E0502060401010101" pitchFamily="34" charset="-79"/>
              </a:rPr>
              <a:t>Vs</a:t>
            </a:r>
            <a:r>
              <a:rPr lang="he-IL" sz="1600" dirty="0">
                <a:solidFill>
                  <a:schemeClr val="accent1">
                    <a:lumMod val="75000"/>
                  </a:schemeClr>
                </a:solidFill>
                <a:latin typeface="David" panose="020E0502060401010101" pitchFamily="34" charset="-79"/>
                <a:cs typeface="David" panose="020E0502060401010101" pitchFamily="34" charset="-79"/>
              </a:rPr>
              <a:t> סיורים)</a:t>
            </a:r>
          </a:p>
          <a:p>
            <a:pPr marL="228600" lvl="1">
              <a:lnSpc>
                <a:spcPct val="100000"/>
              </a:lnSpc>
              <a:spcBef>
                <a:spcPts val="1000"/>
              </a:spcBef>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sym typeface="Wingdings" panose="05000000000000000000" pitchFamily="2" charset="2"/>
              </a:rPr>
              <a:t>מיצוי הזדמנויות למידה ('חללים ריקים') </a:t>
            </a:r>
            <a:r>
              <a:rPr lang="he-IL" sz="1600" dirty="0" err="1">
                <a:solidFill>
                  <a:schemeClr val="accent1">
                    <a:lumMod val="75000"/>
                  </a:schemeClr>
                </a:solidFill>
                <a:latin typeface="David" panose="020E0502060401010101" pitchFamily="34" charset="-79"/>
                <a:cs typeface="David" panose="020E0502060401010101" pitchFamily="34" charset="-79"/>
                <a:sym typeface="Wingdings" panose="05000000000000000000" pitchFamily="2" charset="2"/>
              </a:rPr>
              <a:t>וגמישויות</a:t>
            </a:r>
            <a:endParaRPr lang="he-IL" sz="1600" dirty="0">
              <a:solidFill>
                <a:schemeClr val="accent1">
                  <a:lumMod val="75000"/>
                </a:schemeClr>
              </a:solidFill>
              <a:latin typeface="David" panose="020E0502060401010101" pitchFamily="34" charset="-79"/>
              <a:cs typeface="David" panose="020E0502060401010101" pitchFamily="34" charset="-79"/>
              <a:sym typeface="Wingdings" panose="05000000000000000000" pitchFamily="2" charset="2"/>
            </a:endParaRPr>
          </a:p>
          <a:p>
            <a:pPr marL="228600" lvl="1">
              <a:lnSpc>
                <a:spcPct val="100000"/>
              </a:lnSpc>
              <a:spcBef>
                <a:spcPts val="1000"/>
              </a:spcBef>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sym typeface="Wingdings" panose="05000000000000000000" pitchFamily="2" charset="2"/>
              </a:rPr>
              <a:t>קיום מסלולי לימוד, יכולת בחירה ומשכים מקבילים (קורס דיפרנציאלי)</a:t>
            </a:r>
          </a:p>
          <a:p>
            <a:pPr marL="228600" lvl="1">
              <a:lnSpc>
                <a:spcPct val="100000"/>
              </a:lnSpc>
              <a:spcBef>
                <a:spcPts val="1000"/>
              </a:spcBef>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הגדרת תכנים: הכרחי </a:t>
            </a:r>
            <a:r>
              <a:rPr lang="he-IL" sz="1600" dirty="0">
                <a:solidFill>
                  <a:schemeClr val="accent1">
                    <a:lumMod val="75000"/>
                  </a:schemeClr>
                </a:solidFill>
                <a:latin typeface="David" panose="020E0502060401010101" pitchFamily="34" charset="-79"/>
                <a:cs typeface="David" panose="020E0502060401010101" pitchFamily="34" charset="-79"/>
                <a:sym typeface="Wingdings" panose="05000000000000000000" pitchFamily="2" charset="2"/>
              </a:rPr>
              <a:t> חשוב  רצוי</a:t>
            </a:r>
          </a:p>
          <a:p>
            <a:pPr>
              <a:lnSpc>
                <a:spcPct val="100000"/>
              </a:lnSpc>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ניתוח חלוקת עומסים וזמן מספק לביצוע מטלות- על החניך ועל הסגל</a:t>
            </a:r>
          </a:p>
          <a:p>
            <a:pPr marL="228600" lvl="1">
              <a:lnSpc>
                <a:spcPct val="100000"/>
              </a:lnSpc>
              <a:spcBef>
                <a:spcPts val="1000"/>
              </a:spcBef>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מבניות השבוע ושילוב אורחות חיים (הרגלת המשפחה והפרט)- משך ימי לימוד, א"ג, </a:t>
            </a:r>
            <a:r>
              <a:rPr lang="he-IL" sz="1600" dirty="0" err="1">
                <a:solidFill>
                  <a:schemeClr val="accent1">
                    <a:lumMod val="75000"/>
                  </a:schemeClr>
                </a:solidFill>
                <a:latin typeface="David" panose="020E0502060401010101" pitchFamily="34" charset="-79"/>
                <a:cs typeface="David" panose="020E0502060401010101" pitchFamily="34" charset="-79"/>
              </a:rPr>
              <a:t>הצ"ח</a:t>
            </a:r>
            <a:endParaRPr lang="he-IL" sz="1600" dirty="0">
              <a:solidFill>
                <a:schemeClr val="accent1">
                  <a:lumMod val="75000"/>
                </a:schemeClr>
              </a:solidFill>
              <a:latin typeface="David" panose="020E0502060401010101" pitchFamily="34" charset="-79"/>
              <a:cs typeface="David" panose="020E0502060401010101" pitchFamily="34" charset="-79"/>
            </a:endParaRPr>
          </a:p>
          <a:p>
            <a:pPr marL="228600" lvl="1">
              <a:lnSpc>
                <a:spcPct val="100000"/>
              </a:lnSpc>
              <a:spcBef>
                <a:spcPts val="1000"/>
              </a:spcBef>
              <a:buClr>
                <a:schemeClr val="accent1"/>
              </a:buClr>
              <a:buSzPct val="100000"/>
              <a:defRPr/>
            </a:pPr>
            <a:r>
              <a:rPr lang="he-IL" sz="1600" dirty="0">
                <a:solidFill>
                  <a:schemeClr val="accent1">
                    <a:lumMod val="75000"/>
                  </a:schemeClr>
                </a:solidFill>
                <a:latin typeface="David" panose="020E0502060401010101" pitchFamily="34" charset="-79"/>
                <a:cs typeface="David" panose="020E0502060401010101" pitchFamily="34" charset="-79"/>
              </a:rPr>
              <a:t>ייעול זמן ומנהלות (</a:t>
            </a:r>
            <a:r>
              <a:rPr lang="he-IL" sz="1600" dirty="0" err="1">
                <a:solidFill>
                  <a:schemeClr val="accent1">
                    <a:lumMod val="75000"/>
                  </a:schemeClr>
                </a:solidFill>
                <a:latin typeface="David" panose="020E0502060401010101" pitchFamily="34" charset="-79"/>
                <a:cs typeface="David" panose="020E0502060401010101" pitchFamily="34" charset="-79"/>
              </a:rPr>
              <a:t>איחודים</a:t>
            </a:r>
            <a:r>
              <a:rPr lang="he-IL" sz="1600" dirty="0">
                <a:solidFill>
                  <a:schemeClr val="accent1">
                    <a:lumMod val="75000"/>
                  </a:schemeClr>
                </a:solidFill>
                <a:latin typeface="David" panose="020E0502060401010101" pitchFamily="34" charset="-79"/>
                <a:cs typeface="David" panose="020E0502060401010101" pitchFamily="34" charset="-79"/>
              </a:rPr>
              <a:t> גיאוגרפיים ועוד)</a:t>
            </a: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marL="0" indent="0">
              <a:lnSpc>
                <a:spcPct val="150000"/>
              </a:lnSpc>
              <a:buClr>
                <a:schemeClr val="accent1">
                  <a:lumMod val="50000"/>
                </a:schemeClr>
              </a:buClr>
              <a:buSzPct val="100000"/>
              <a:buFont typeface="Arial" panose="020B0604020202020204" pitchFamily="34" charset="0"/>
              <a:buNone/>
              <a:defRPr/>
            </a:pPr>
            <a:endParaRPr lang="he-IL" sz="2400" b="1"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Font typeface="Arial" panose="020B0604020202020204" pitchFamily="34" charset="0"/>
              <a:buNone/>
              <a:defRPr/>
            </a:pPr>
            <a:endParaRPr lang="he-IL" sz="2400" dirty="0">
              <a:latin typeface="David" panose="020E0502060401010101" pitchFamily="34" charset="-79"/>
              <a:cs typeface="David" panose="020E0502060401010101" pitchFamily="34" charset="-79"/>
            </a:endParaRPr>
          </a:p>
          <a:p>
            <a:pPr marL="319088" lvl="1" indent="-319088">
              <a:lnSpc>
                <a:spcPct val="150000"/>
              </a:lnSpc>
              <a:spcBef>
                <a:spcPts val="700"/>
              </a:spcBef>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0816607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פרופיל אשכול </a:t>
            </a:r>
            <a:r>
              <a:rPr lang="he-IL"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(יוצג ע"י גורם סגל מוביל)</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תוכן 2"/>
          <p:cNvSpPr>
            <a:spLocks noGrp="1"/>
          </p:cNvSpPr>
          <p:nvPr>
            <p:ph idx="4294967295"/>
          </p:nvPr>
        </p:nvSpPr>
        <p:spPr>
          <a:xfrm>
            <a:off x="984377" y="1591699"/>
            <a:ext cx="10272252" cy="4745306"/>
          </a:xfrm>
        </p:spPr>
        <p:txBody>
          <a:bodyPr>
            <a:noAutofit/>
          </a:bodyPr>
          <a:lstStyle/>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לקחים מרכזיים ממחזור מ"ד- </a:t>
            </a:r>
            <a:r>
              <a:rPr lang="he-IL" sz="1600" dirty="0">
                <a:solidFill>
                  <a:schemeClr val="accent1">
                    <a:lumMod val="75000"/>
                  </a:schemeClr>
                </a:solidFill>
                <a:latin typeface="David" panose="020E0502060401010101" pitchFamily="34" charset="-79"/>
                <a:cs typeface="David" panose="020E0502060401010101" pitchFamily="34" charset="-79"/>
              </a:rPr>
              <a:t>?</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היקף האשכול-  </a:t>
            </a:r>
            <a:r>
              <a:rPr lang="he-IL" sz="1600" dirty="0">
                <a:solidFill>
                  <a:schemeClr val="accent1">
                    <a:lumMod val="75000"/>
                  </a:schemeClr>
                </a:solidFill>
                <a:latin typeface="David" panose="020E0502060401010101" pitchFamily="34" charset="-79"/>
                <a:cs typeface="David" panose="020E0502060401010101" pitchFamily="34" charset="-79"/>
              </a:rPr>
              <a:t>היקף</a:t>
            </a:r>
            <a:r>
              <a:rPr lang="he-IL" sz="1600" b="1" dirty="0">
                <a:solidFill>
                  <a:schemeClr val="accent1">
                    <a:lumMod val="75000"/>
                  </a:schemeClr>
                </a:solidFill>
                <a:latin typeface="David" panose="020E0502060401010101" pitchFamily="34" charset="-79"/>
                <a:cs typeface="David" panose="020E0502060401010101" pitchFamily="34" charset="-79"/>
              </a:rPr>
              <a:t> </a:t>
            </a:r>
            <a:r>
              <a:rPr lang="he-IL" sz="1600" dirty="0">
                <a:solidFill>
                  <a:schemeClr val="accent1">
                    <a:lumMod val="75000"/>
                  </a:schemeClr>
                </a:solidFill>
                <a:latin typeface="David" panose="020E0502060401010101" pitchFamily="34" charset="-79"/>
                <a:cs typeface="David" panose="020E0502060401010101" pitchFamily="34" charset="-79"/>
              </a:rPr>
              <a:t>נ"ז, משכים? קשר בין תוכן אקדמי לחוץ-אקדמי</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חפיפה ואינטגרציה- </a:t>
            </a:r>
            <a:r>
              <a:rPr lang="he-IL" sz="1600" dirty="0">
                <a:solidFill>
                  <a:schemeClr val="accent1">
                    <a:lumMod val="75000"/>
                  </a:schemeClr>
                </a:solidFill>
                <a:latin typeface="David" panose="020E0502060401010101" pitchFamily="34" charset="-79"/>
                <a:cs typeface="David" panose="020E0502060401010101" pitchFamily="34" charset="-79"/>
              </a:rPr>
              <a:t> אינטגרציה</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חפיפות מול אשכולות אחרים</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רציונל מארגן ואופן פריסת האשכול על פני השנה- ?</a:t>
            </a:r>
            <a:endParaRPr lang="he-IL" sz="1600" dirty="0">
              <a:solidFill>
                <a:schemeClr val="accent1">
                  <a:lumMod val="75000"/>
                </a:schemeClr>
              </a:solidFill>
              <a:latin typeface="David" panose="020E0502060401010101" pitchFamily="34" charset="-79"/>
              <a:cs typeface="David" panose="020E0502060401010101" pitchFamily="34" charset="-79"/>
            </a:endParaRP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מרצה הקורס- </a:t>
            </a:r>
            <a:r>
              <a:rPr lang="he-IL" sz="1600" dirty="0">
                <a:solidFill>
                  <a:schemeClr val="accent1">
                    <a:lumMod val="75000"/>
                  </a:schemeClr>
                </a:solidFill>
                <a:latin typeface="David" panose="020E0502060401010101" pitchFamily="34" charset="-79"/>
                <a:cs typeface="David" panose="020E0502060401010101" pitchFamily="34" charset="-79"/>
              </a:rPr>
              <a:t>תפקיד סגל המב"ל?</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גורם סגל מוביל- </a:t>
            </a:r>
            <a:r>
              <a:rPr lang="he-IL" sz="1600" dirty="0">
                <a:solidFill>
                  <a:schemeClr val="accent1">
                    <a:lumMod val="75000"/>
                  </a:schemeClr>
                </a:solidFill>
                <a:latin typeface="David" panose="020E0502060401010101" pitchFamily="34" charset="-79"/>
                <a:cs typeface="David" panose="020E0502060401010101" pitchFamily="34" charset="-79"/>
              </a:rPr>
              <a:t>?</a:t>
            </a:r>
          </a:p>
          <a:p>
            <a:pPr marL="0" indent="0">
              <a:buClr>
                <a:schemeClr val="accent1"/>
              </a:buClr>
              <a:buNone/>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6971346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פרופיל קורס </a:t>
            </a:r>
            <a:r>
              <a:rPr lang="he-IL"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(יוצג ע"י גורם סגל מוביל)</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תוכן 2"/>
          <p:cNvSpPr>
            <a:spLocks noGrp="1"/>
          </p:cNvSpPr>
          <p:nvPr>
            <p:ph idx="4294967295"/>
          </p:nvPr>
        </p:nvSpPr>
        <p:spPr>
          <a:xfrm>
            <a:off x="984377" y="1591699"/>
            <a:ext cx="10272252" cy="4745306"/>
          </a:xfrm>
        </p:spPr>
        <p:txBody>
          <a:bodyPr>
            <a:noAutofit/>
          </a:bodyPr>
          <a:lstStyle/>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לקחים מרכזיים ממחזור מ"ד- </a:t>
            </a:r>
            <a:r>
              <a:rPr lang="he-IL" sz="1600" dirty="0">
                <a:solidFill>
                  <a:schemeClr val="accent1">
                    <a:lumMod val="75000"/>
                  </a:schemeClr>
                </a:solidFill>
                <a:latin typeface="David" panose="020E0502060401010101" pitchFamily="34" charset="-79"/>
                <a:cs typeface="David" panose="020E0502060401010101" pitchFamily="34" charset="-79"/>
              </a:rPr>
              <a:t>?</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היקף הקורס- </a:t>
            </a:r>
            <a:r>
              <a:rPr lang="he-IL" sz="1600" dirty="0">
                <a:solidFill>
                  <a:schemeClr val="accent1">
                    <a:lumMod val="75000"/>
                  </a:schemeClr>
                </a:solidFill>
                <a:latin typeface="David" panose="020E0502060401010101" pitchFamily="34" charset="-79"/>
                <a:cs typeface="David" panose="020E0502060401010101" pitchFamily="34" charset="-79"/>
              </a:rPr>
              <a:t>היקף</a:t>
            </a:r>
            <a:r>
              <a:rPr lang="he-IL" sz="1600" b="1" dirty="0">
                <a:solidFill>
                  <a:schemeClr val="accent1">
                    <a:lumMod val="75000"/>
                  </a:schemeClr>
                </a:solidFill>
                <a:latin typeface="David" panose="020E0502060401010101" pitchFamily="34" charset="-79"/>
                <a:cs typeface="David" panose="020E0502060401010101" pitchFamily="34" charset="-79"/>
              </a:rPr>
              <a:t> </a:t>
            </a:r>
            <a:r>
              <a:rPr lang="he-IL" sz="1600" dirty="0">
                <a:solidFill>
                  <a:schemeClr val="accent1">
                    <a:lumMod val="75000"/>
                  </a:schemeClr>
                </a:solidFill>
                <a:latin typeface="David" panose="020E0502060401010101" pitchFamily="34" charset="-79"/>
                <a:cs typeface="David" panose="020E0502060401010101" pitchFamily="34" charset="-79"/>
              </a:rPr>
              <a:t>נ"ז, משכים?</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אשכול אליו משויך- </a:t>
            </a:r>
            <a:r>
              <a:rPr lang="he-IL" sz="1600" dirty="0">
                <a:solidFill>
                  <a:schemeClr val="accent1">
                    <a:lumMod val="75000"/>
                  </a:schemeClr>
                </a:solidFill>
                <a:latin typeface="David" panose="020E0502060401010101" pitchFamily="34" charset="-79"/>
                <a:cs typeface="David" panose="020E0502060401010101" pitchFamily="34" charset="-79"/>
              </a:rPr>
              <a:t>הנתח היחסי של הקורס באותו אשכול, אינטגרציה</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חפיפות מול תכולות אחרות</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מיקום הקורס ע"פ השנה- </a:t>
            </a:r>
            <a:r>
              <a:rPr lang="he-IL" sz="1600" dirty="0">
                <a:solidFill>
                  <a:schemeClr val="accent1">
                    <a:lumMod val="75000"/>
                  </a:schemeClr>
                </a:solidFill>
                <a:latin typeface="David" panose="020E0502060401010101" pitchFamily="34" charset="-79"/>
                <a:cs typeface="David" panose="020E0502060401010101" pitchFamily="34" charset="-79"/>
              </a:rPr>
              <a:t>עונה? קורס קדם נדרש? אופן הפריסה (</a:t>
            </a:r>
            <a:r>
              <a:rPr lang="he-IL" sz="1600" dirty="0" err="1">
                <a:solidFill>
                  <a:schemeClr val="accent1">
                    <a:lumMod val="75000"/>
                  </a:schemeClr>
                </a:solidFill>
                <a:latin typeface="David" panose="020E0502060401010101" pitchFamily="34" charset="-79"/>
                <a:cs typeface="David" panose="020E0502060401010101" pitchFamily="34" charset="-79"/>
              </a:rPr>
              <a:t>סמ</a:t>
            </a:r>
            <a:r>
              <a:rPr lang="he-IL" sz="1600" dirty="0">
                <a:solidFill>
                  <a:schemeClr val="accent1">
                    <a:lumMod val="75000"/>
                  </a:schemeClr>
                </a:solidFill>
                <a:latin typeface="David" panose="020E0502060401010101" pitchFamily="34" charset="-79"/>
                <a:cs typeface="David" panose="020E0502060401010101" pitchFamily="34" charset="-79"/>
              </a:rPr>
              <a:t>'</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שנתי</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סמינר)?</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מרצה הקורס- </a:t>
            </a:r>
            <a:r>
              <a:rPr lang="he-IL" sz="1600" dirty="0">
                <a:solidFill>
                  <a:schemeClr val="accent1">
                    <a:lumMod val="75000"/>
                  </a:schemeClr>
                </a:solidFill>
                <a:latin typeface="David" panose="020E0502060401010101" pitchFamily="34" charset="-79"/>
                <a:cs typeface="David" panose="020E0502060401010101" pitchFamily="34" charset="-79"/>
              </a:rPr>
              <a:t>תפקיד סגל המב"ל?</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שיטות ההוראה בקורס-</a:t>
            </a:r>
            <a:r>
              <a:rPr lang="he-IL" sz="1600" dirty="0">
                <a:solidFill>
                  <a:schemeClr val="accent1">
                    <a:lumMod val="75000"/>
                  </a:schemeClr>
                </a:solidFill>
                <a:latin typeface="David" panose="020E0502060401010101" pitchFamily="34" charset="-79"/>
                <a:cs typeface="David" panose="020E0502060401010101" pitchFamily="34" charset="-79"/>
              </a:rPr>
              <a:t> ?</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מאפייני המטלות והקריאה- </a:t>
            </a:r>
            <a:r>
              <a:rPr lang="he-IL" sz="1600" dirty="0">
                <a:solidFill>
                  <a:schemeClr val="accent1">
                    <a:lumMod val="75000"/>
                  </a:schemeClr>
                </a:solidFill>
                <a:latin typeface="David" panose="020E0502060401010101" pitchFamily="34" charset="-79"/>
                <a:cs typeface="David" panose="020E0502060401010101" pitchFamily="34" charset="-79"/>
              </a:rPr>
              <a:t>?</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חשיבות הקורס- </a:t>
            </a:r>
            <a:r>
              <a:rPr lang="he-IL" sz="1600" dirty="0">
                <a:solidFill>
                  <a:schemeClr val="accent1">
                    <a:lumMod val="75000"/>
                  </a:schemeClr>
                </a:solidFill>
                <a:latin typeface="David" panose="020E0502060401010101" pitchFamily="34" charset="-79"/>
                <a:cs typeface="David" panose="020E0502060401010101" pitchFamily="34" charset="-79"/>
              </a:rPr>
              <a:t>חובה</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בחירה</a:t>
            </a:r>
            <a:r>
              <a:rPr lang="en-US" sz="1600" dirty="0">
                <a:solidFill>
                  <a:schemeClr val="accent1">
                    <a:lumMod val="75000"/>
                  </a:schemeClr>
                </a:solidFill>
                <a:latin typeface="David" panose="020E0502060401010101" pitchFamily="34" charset="-79"/>
                <a:cs typeface="David" panose="020E0502060401010101" pitchFamily="34" charset="-79"/>
              </a:rPr>
              <a:t>/</a:t>
            </a:r>
            <a:r>
              <a:rPr lang="he-IL" sz="1600" dirty="0">
                <a:solidFill>
                  <a:schemeClr val="accent1">
                    <a:lumMod val="75000"/>
                  </a:schemeClr>
                </a:solidFill>
                <a:latin typeface="David" panose="020E0502060401010101" pitchFamily="34" charset="-79"/>
                <a:cs typeface="David" panose="020E0502060401010101" pitchFamily="34" charset="-79"/>
              </a:rPr>
              <a:t>חובת בחירה</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גורם סגל מוביל- </a:t>
            </a:r>
            <a:r>
              <a:rPr lang="he-IL" sz="1600" dirty="0">
                <a:solidFill>
                  <a:schemeClr val="accent1">
                    <a:lumMod val="75000"/>
                  </a:schemeClr>
                </a:solidFill>
                <a:latin typeface="David" panose="020E0502060401010101" pitchFamily="34" charset="-79"/>
                <a:cs typeface="David" panose="020E0502060401010101" pitchFamily="34" charset="-79"/>
              </a:rPr>
              <a:t>?</a:t>
            </a:r>
          </a:p>
          <a:p>
            <a:pPr>
              <a:lnSpc>
                <a:spcPct val="150000"/>
              </a:lnSpc>
              <a:buClr>
                <a:schemeClr val="accent1"/>
              </a:buClr>
            </a:pPr>
            <a:r>
              <a:rPr lang="he-IL" sz="1600" b="1" dirty="0">
                <a:solidFill>
                  <a:schemeClr val="accent1">
                    <a:lumMod val="75000"/>
                  </a:schemeClr>
                </a:solidFill>
                <a:latin typeface="David" panose="020E0502060401010101" pitchFamily="34" charset="-79"/>
                <a:cs typeface="David" panose="020E0502060401010101" pitchFamily="34" charset="-79"/>
              </a:rPr>
              <a:t>מקום העברת הקורס- </a:t>
            </a:r>
            <a:r>
              <a:rPr lang="he-IL" sz="1600" dirty="0">
                <a:solidFill>
                  <a:schemeClr val="accent1">
                    <a:lumMod val="75000"/>
                  </a:schemeClr>
                </a:solidFill>
                <a:latin typeface="David" panose="020E0502060401010101" pitchFamily="34" charset="-79"/>
                <a:cs typeface="David" panose="020E0502060401010101" pitchFamily="34" charset="-79"/>
              </a:rPr>
              <a:t>?</a:t>
            </a:r>
          </a:p>
          <a:p>
            <a:pPr>
              <a:lnSpc>
                <a:spcPct val="150000"/>
              </a:lnSpc>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906807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4713" y="1615731"/>
            <a:ext cx="10515600" cy="2367688"/>
          </a:xfrm>
        </p:spPr>
        <p:txBody>
          <a:bodyPr>
            <a:noAutofit/>
          </a:bodyPr>
          <a:lstStyle/>
          <a:p>
            <a:pPr algn="ctr">
              <a:lnSpc>
                <a:spcPct val="200000"/>
              </a:lnSpc>
            </a:pP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שקפי מגירה</a:t>
            </a:r>
            <a:endParaRPr lang="he-IL" sz="36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116375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6" name="בן גוריון.jpg" descr="בן גוריון.jpg"/>
          <p:cNvPicPr>
            <a:picLocks noChangeAspect="1"/>
          </p:cNvPicPr>
          <p:nvPr/>
        </p:nvPicPr>
        <p:blipFill>
          <a:blip r:embed="rId2">
            <a:extLst/>
          </a:blip>
          <a:stretch>
            <a:fillRect/>
          </a:stretch>
        </p:blipFill>
        <p:spPr>
          <a:xfrm>
            <a:off x="5212175" y="1700808"/>
            <a:ext cx="1863329" cy="2899172"/>
          </a:xfrm>
          <a:prstGeom prst="rect">
            <a:avLst/>
          </a:prstGeom>
          <a:ln w="12700">
            <a:miter lim="400000"/>
          </a:ln>
        </p:spPr>
      </p:pic>
      <p:pic>
        <p:nvPicPr>
          <p:cNvPr id="87" name="image.png"/>
          <p:cNvPicPr>
            <a:picLocks noChangeAspect="1"/>
          </p:cNvPicPr>
          <p:nvPr/>
        </p:nvPicPr>
        <p:blipFill>
          <a:blip r:embed="rId3">
            <a:extLst/>
          </a:blip>
          <a:srcRect t="598" r="42854"/>
          <a:stretch>
            <a:fillRect/>
          </a:stretch>
        </p:blipFill>
        <p:spPr>
          <a:xfrm>
            <a:off x="5087888" y="379140"/>
            <a:ext cx="2330314" cy="1581150"/>
          </a:xfrm>
          <a:prstGeom prst="rect">
            <a:avLst/>
          </a:prstGeom>
          <a:ln w="12700">
            <a:miter lim="400000"/>
          </a:ln>
        </p:spPr>
      </p:pic>
      <p:sp>
        <p:nvSpPr>
          <p:cNvPr id="88" name="Shape 88"/>
          <p:cNvSpPr>
            <a:spLocks noGrp="1"/>
          </p:cNvSpPr>
          <p:nvPr>
            <p:ph type="body" sz="half" idx="4294967295"/>
          </p:nvPr>
        </p:nvSpPr>
        <p:spPr>
          <a:xfrm>
            <a:off x="1199535" y="4729165"/>
            <a:ext cx="9252155" cy="1888331"/>
          </a:xfrm>
          <a:prstGeom prst="rect">
            <a:avLst/>
          </a:prstGeom>
        </p:spPr>
        <p:txBody>
          <a:bodyPr>
            <a:normAutofit/>
          </a:bodyPr>
          <a:lstStyle/>
          <a:p>
            <a:pPr>
              <a:lnSpc>
                <a:spcPct val="150000"/>
              </a:lnSpc>
              <a:buSzTx/>
              <a:buNone/>
              <a:defRPr/>
            </a:pPr>
            <a:r>
              <a:rPr dirty="0"/>
              <a:t>	</a:t>
            </a:r>
            <a:r>
              <a:rPr sz="1800" dirty="0" err="1">
                <a:latin typeface="David" panose="020E0502060401010101" pitchFamily="34" charset="-79"/>
                <a:cs typeface="David" panose="020E0502060401010101" pitchFamily="34" charset="-79"/>
              </a:rPr>
              <a:t>המכללה</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לביטחון</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לאומי</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היא</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המוסד</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הממלכתי</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הגבוה</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במדינה</a:t>
            </a:r>
            <a:r>
              <a:rPr lang="he-IL" sz="1800" dirty="0">
                <a:latin typeface="David" panose="020E0502060401010101" pitchFamily="34" charset="-79"/>
                <a:cs typeface="David" panose="020E0502060401010101" pitchFamily="34" charset="-79"/>
              </a:rPr>
              <a:t>,</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המכשיר</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את</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הסגל</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הבכיר</a:t>
            </a:r>
            <a:br>
              <a:rPr lang="en-US" sz="1800" dirty="0">
                <a:latin typeface="David" panose="020E0502060401010101" pitchFamily="34" charset="-79"/>
                <a:cs typeface="David" panose="020E0502060401010101" pitchFamily="34" charset="-79"/>
              </a:rPr>
            </a:br>
            <a:r>
              <a:rPr sz="1800" dirty="0">
                <a:latin typeface="David" panose="020E0502060401010101" pitchFamily="34" charset="-79"/>
                <a:cs typeface="David" panose="020E0502060401010101" pitchFamily="34" charset="-79"/>
              </a:rPr>
              <a:t> </a:t>
            </a:r>
            <a:r>
              <a:rPr sz="1800" b="1" dirty="0" err="1">
                <a:latin typeface="David" panose="020E0502060401010101" pitchFamily="34" charset="-79"/>
                <a:cs typeface="David" panose="020E0502060401010101" pitchFamily="34" charset="-79"/>
              </a:rPr>
              <a:t>בצה"ל</a:t>
            </a:r>
            <a:r>
              <a:rPr lang="he-IL" sz="1800" b="1" dirty="0">
                <a:latin typeface="David" panose="020E0502060401010101" pitchFamily="34" charset="-79"/>
                <a:cs typeface="David" panose="020E0502060401010101" pitchFamily="34" charset="-79"/>
              </a:rPr>
              <a:t>,</a:t>
            </a:r>
            <a:r>
              <a:rPr sz="1800" b="1" dirty="0">
                <a:latin typeface="David" panose="020E0502060401010101" pitchFamily="34" charset="-79"/>
                <a:cs typeface="David" panose="020E0502060401010101" pitchFamily="34" charset="-79"/>
              </a:rPr>
              <a:t> </a:t>
            </a:r>
            <a:r>
              <a:rPr sz="1800" b="1" dirty="0" err="1">
                <a:latin typeface="David" panose="020E0502060401010101" pitchFamily="34" charset="-79"/>
                <a:cs typeface="David" panose="020E0502060401010101" pitchFamily="34" charset="-79"/>
              </a:rPr>
              <a:t>במערכות</a:t>
            </a:r>
            <a:r>
              <a:rPr sz="1800" b="1" dirty="0">
                <a:latin typeface="David" panose="020E0502060401010101" pitchFamily="34" charset="-79"/>
                <a:cs typeface="David" panose="020E0502060401010101" pitchFamily="34" charset="-79"/>
              </a:rPr>
              <a:t> </a:t>
            </a:r>
            <a:r>
              <a:rPr sz="1800" b="1" dirty="0" err="1">
                <a:latin typeface="David" panose="020E0502060401010101" pitchFamily="34" charset="-79"/>
                <a:cs typeface="David" panose="020E0502060401010101" pitchFamily="34" charset="-79"/>
              </a:rPr>
              <a:t>הביטחון</a:t>
            </a:r>
            <a:r>
              <a:rPr sz="1800" b="1" dirty="0">
                <a:latin typeface="David" panose="020E0502060401010101" pitchFamily="34" charset="-79"/>
                <a:cs typeface="David" panose="020E0502060401010101" pitchFamily="34" charset="-79"/>
              </a:rPr>
              <a:t> </a:t>
            </a:r>
            <a:r>
              <a:rPr sz="1800" b="1" dirty="0" err="1">
                <a:latin typeface="David" panose="020E0502060401010101" pitchFamily="34" charset="-79"/>
                <a:cs typeface="David" panose="020E0502060401010101" pitchFamily="34" charset="-79"/>
              </a:rPr>
              <a:t>והממשל</a:t>
            </a:r>
            <a:r>
              <a:rPr sz="1800" dirty="0">
                <a:latin typeface="David" panose="020E0502060401010101" pitchFamily="34" charset="-79"/>
                <a:cs typeface="David" panose="020E0502060401010101" pitchFamily="34" charset="-79"/>
              </a:rPr>
              <a:t>,</a:t>
            </a:r>
            <a:r>
              <a:rPr lang="he-IL"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לתפקידי</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פיקוד</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וניהול</a:t>
            </a:r>
            <a:r>
              <a:rPr sz="1800" dirty="0">
                <a:latin typeface="David" panose="020E0502060401010101" pitchFamily="34" charset="-79"/>
                <a:cs typeface="David" panose="020E0502060401010101" pitchFamily="34" charset="-79"/>
              </a:rPr>
              <a:t> </a:t>
            </a:r>
            <a:r>
              <a:rPr sz="1800" dirty="0" err="1">
                <a:latin typeface="David" panose="020E0502060401010101" pitchFamily="34" charset="-79"/>
                <a:cs typeface="David" panose="020E0502060401010101" pitchFamily="34" charset="-79"/>
              </a:rPr>
              <a:t>בכירים</a:t>
            </a:r>
            <a:endParaRPr sz="1800" dirty="0">
              <a:latin typeface="David" panose="020E0502060401010101" pitchFamily="34" charset="-79"/>
              <a:cs typeface="David" panose="020E0502060401010101" pitchFamily="34" charset="-79"/>
            </a:endParaRPr>
          </a:p>
          <a:p>
            <a:pPr algn="l">
              <a:lnSpc>
                <a:spcPct val="150000"/>
              </a:lnSpc>
              <a:spcBef>
                <a:spcPts val="375"/>
              </a:spcBef>
              <a:buNone/>
              <a:defRPr sz="2400"/>
            </a:pPr>
            <a:r>
              <a:rPr sz="2100" dirty="0" err="1">
                <a:latin typeface="David" panose="020E0502060401010101" pitchFamily="34" charset="-79"/>
                <a:cs typeface="David" panose="020E0502060401010101" pitchFamily="34" charset="-79"/>
              </a:rPr>
              <a:t>החלטת</a:t>
            </a:r>
            <a:r>
              <a:rPr sz="2100" dirty="0">
                <a:latin typeface="David" panose="020E0502060401010101" pitchFamily="34" charset="-79"/>
                <a:cs typeface="David" panose="020E0502060401010101" pitchFamily="34" charset="-79"/>
              </a:rPr>
              <a:t> </a:t>
            </a:r>
            <a:r>
              <a:rPr sz="2100" dirty="0" err="1">
                <a:latin typeface="David" panose="020E0502060401010101" pitchFamily="34" charset="-79"/>
                <a:cs typeface="David" panose="020E0502060401010101" pitchFamily="34" charset="-79"/>
              </a:rPr>
              <a:t>ממשלת</a:t>
            </a:r>
            <a:r>
              <a:rPr sz="2100" dirty="0">
                <a:latin typeface="David" panose="020E0502060401010101" pitchFamily="34" charset="-79"/>
                <a:cs typeface="David" panose="020E0502060401010101" pitchFamily="34" charset="-79"/>
              </a:rPr>
              <a:t> </a:t>
            </a:r>
            <a:r>
              <a:rPr sz="2100" dirty="0" err="1">
                <a:latin typeface="David" panose="020E0502060401010101" pitchFamily="34" charset="-79"/>
                <a:cs typeface="David" panose="020E0502060401010101" pitchFamily="34" charset="-79"/>
              </a:rPr>
              <a:t>ישראל</a:t>
            </a:r>
            <a:r>
              <a:rPr sz="2100" dirty="0">
                <a:latin typeface="David" panose="020E0502060401010101" pitchFamily="34" charset="-79"/>
                <a:cs typeface="David" panose="020E0502060401010101" pitchFamily="34" charset="-79"/>
              </a:rPr>
              <a:t> </a:t>
            </a:r>
            <a:r>
              <a:rPr sz="2100" dirty="0" err="1">
                <a:latin typeface="David" panose="020E0502060401010101" pitchFamily="34" charset="-79"/>
                <a:cs typeface="David" panose="020E0502060401010101" pitchFamily="34" charset="-79"/>
              </a:rPr>
              <a:t>מה</a:t>
            </a:r>
            <a:r>
              <a:rPr lang="he-IL" sz="2100" dirty="0">
                <a:latin typeface="David" panose="020E0502060401010101" pitchFamily="34" charset="-79"/>
                <a:cs typeface="David" panose="020E0502060401010101" pitchFamily="34" charset="-79"/>
              </a:rPr>
              <a:t>-</a:t>
            </a:r>
            <a:r>
              <a:rPr sz="1800" dirty="0">
                <a:latin typeface="David" panose="020E0502060401010101" pitchFamily="34" charset="-79"/>
                <a:cs typeface="David" panose="020E0502060401010101" pitchFamily="34" charset="-79"/>
              </a:rPr>
              <a:t>23</a:t>
            </a:r>
            <a:r>
              <a:rPr sz="2100" dirty="0">
                <a:latin typeface="David" panose="020E0502060401010101" pitchFamily="34" charset="-79"/>
                <a:cs typeface="David" panose="020E0502060401010101" pitchFamily="34" charset="-79"/>
              </a:rPr>
              <a:t> </a:t>
            </a:r>
            <a:r>
              <a:rPr lang="he-IL" sz="2100" dirty="0">
                <a:latin typeface="David" panose="020E0502060401010101" pitchFamily="34" charset="-79"/>
                <a:cs typeface="David" panose="020E0502060401010101" pitchFamily="34" charset="-79"/>
              </a:rPr>
              <a:t> </a:t>
            </a:r>
            <a:r>
              <a:rPr sz="2100" dirty="0" err="1">
                <a:latin typeface="David" panose="020E0502060401010101" pitchFamily="34" charset="-79"/>
                <a:cs typeface="David" panose="020E0502060401010101" pitchFamily="34" charset="-79"/>
              </a:rPr>
              <a:t>במאי</a:t>
            </a:r>
            <a:r>
              <a:rPr sz="2100" dirty="0">
                <a:latin typeface="David" panose="020E0502060401010101" pitchFamily="34" charset="-79"/>
                <a:cs typeface="David" panose="020E0502060401010101" pitchFamily="34" charset="-79"/>
              </a:rPr>
              <a:t> 1976</a:t>
            </a:r>
          </a:p>
        </p:txBody>
      </p:sp>
      <p:pic>
        <p:nvPicPr>
          <p:cNvPr id="89" name="מבל חדש.jpg" descr="מבל חדש"/>
          <p:cNvPicPr>
            <a:picLocks noChangeAspect="1"/>
          </p:cNvPicPr>
          <p:nvPr/>
        </p:nvPicPr>
        <p:blipFill>
          <a:blip r:embed="rId4">
            <a:extLst/>
          </a:blip>
          <a:stretch>
            <a:fillRect/>
          </a:stretch>
        </p:blipFill>
        <p:spPr>
          <a:xfrm>
            <a:off x="609944" y="308763"/>
            <a:ext cx="876487" cy="917972"/>
          </a:xfrm>
          <a:prstGeom prst="rect">
            <a:avLst/>
          </a:prstGeom>
          <a:ln w="12700" cap="flat">
            <a:noFill/>
            <a:miter lim="400000"/>
          </a:ln>
          <a:effectLst/>
        </p:spPr>
      </p:pic>
      <p:pic>
        <p:nvPicPr>
          <p:cNvPr id="90" name="U-IDF1.png" descr="U-IDF1"/>
          <p:cNvPicPr>
            <a:picLocks noChangeAspect="1"/>
          </p:cNvPicPr>
          <p:nvPr/>
        </p:nvPicPr>
        <p:blipFill>
          <a:blip r:embed="rId5">
            <a:extLst/>
          </a:blip>
          <a:stretch>
            <a:fillRect/>
          </a:stretch>
        </p:blipFill>
        <p:spPr>
          <a:xfrm>
            <a:off x="10609766" y="211858"/>
            <a:ext cx="1125382" cy="981075"/>
          </a:xfrm>
          <a:prstGeom prst="rect">
            <a:avLst/>
          </a:prstGeom>
          <a:ln w="12700" cap="flat">
            <a:noFill/>
            <a:miter lim="400000"/>
          </a:ln>
          <a:effectLst/>
        </p:spPr>
      </p:pic>
    </p:spTree>
    <p:extLst>
      <p:ext uri="{BB962C8B-B14F-4D97-AF65-F5344CB8AC3E}">
        <p14:creationId xmlns:p14="http://schemas.microsoft.com/office/powerpoint/2010/main" val="408555949"/>
      </p:ext>
    </p:extLst>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2685" y="95250"/>
            <a:ext cx="4473677" cy="6667499"/>
          </a:xfrm>
          <a:prstGeom prst="rect">
            <a:avLst/>
          </a:prstGeom>
        </p:spPr>
      </p:pic>
      <p:pic>
        <p:nvPicPr>
          <p:cNvPr id="4" name="תמונה 3"/>
          <p:cNvPicPr>
            <a:picLocks noChangeAspect="1"/>
          </p:cNvPicPr>
          <p:nvPr/>
        </p:nvPicPr>
        <p:blipFill rotWithShape="1">
          <a:blip r:embed="rId2" cstate="print">
            <a:extLst>
              <a:ext uri="{28A0092B-C50C-407E-A947-70E740481C1C}">
                <a14:useLocalDpi xmlns:a14="http://schemas.microsoft.com/office/drawing/2010/main" val="0"/>
              </a:ext>
            </a:extLst>
          </a:blip>
          <a:srcRect l="-1889" t="39477" r="539" b="-358"/>
          <a:stretch/>
        </p:blipFill>
        <p:spPr>
          <a:xfrm>
            <a:off x="423936" y="461132"/>
            <a:ext cx="7038749" cy="6301617"/>
          </a:xfrm>
          <a:prstGeom prst="rect">
            <a:avLst/>
          </a:prstGeom>
        </p:spPr>
      </p:pic>
    </p:spTree>
    <p:extLst>
      <p:ext uri="{BB962C8B-B14F-4D97-AF65-F5344CB8AC3E}">
        <p14:creationId xmlns:p14="http://schemas.microsoft.com/office/powerpoint/2010/main" val="3795050900"/>
      </p:ext>
    </p:extLst>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cstate="print">
            <a:extLst>
              <a:ext uri="{28A0092B-C50C-407E-A947-70E740481C1C}">
                <a14:useLocalDpi xmlns:a14="http://schemas.microsoft.com/office/drawing/2010/main" val="0"/>
              </a:ext>
            </a:extLst>
          </a:blip>
          <a:srcRect t="2167" b="9276"/>
          <a:stretch/>
        </p:blipFill>
        <p:spPr>
          <a:xfrm>
            <a:off x="7074245" y="0"/>
            <a:ext cx="5191433" cy="6896070"/>
          </a:xfrm>
          <a:prstGeom prst="rect">
            <a:avLst/>
          </a:prstGeom>
        </p:spPr>
      </p:pic>
      <p:pic>
        <p:nvPicPr>
          <p:cNvPr id="3" name="תמונה 2"/>
          <p:cNvPicPr>
            <a:picLocks noChangeAspect="1"/>
          </p:cNvPicPr>
          <p:nvPr/>
        </p:nvPicPr>
        <p:blipFill rotWithShape="1">
          <a:blip r:embed="rId2" cstate="print">
            <a:extLst>
              <a:ext uri="{28A0092B-C50C-407E-A947-70E740481C1C}">
                <a14:useLocalDpi xmlns:a14="http://schemas.microsoft.com/office/drawing/2010/main" val="0"/>
              </a:ext>
            </a:extLst>
          </a:blip>
          <a:srcRect l="7631" t="40367" r="10183" b="10642"/>
          <a:stretch/>
        </p:blipFill>
        <p:spPr>
          <a:xfrm>
            <a:off x="314632" y="622162"/>
            <a:ext cx="6759613" cy="6044109"/>
          </a:xfrm>
          <a:prstGeom prst="rect">
            <a:avLst/>
          </a:prstGeom>
        </p:spPr>
      </p:pic>
    </p:spTree>
    <p:extLst>
      <p:ext uri="{BB962C8B-B14F-4D97-AF65-F5344CB8AC3E}">
        <p14:creationId xmlns:p14="http://schemas.microsoft.com/office/powerpoint/2010/main" val="1309127871"/>
      </p:ext>
    </p:extLst>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כותרת 1"/>
          <p:cNvSpPr>
            <a:spLocks noGrp="1"/>
          </p:cNvSpPr>
          <p:nvPr>
            <p:ph type="title"/>
          </p:nvPr>
        </p:nvSpPr>
        <p:spPr>
          <a:xfrm>
            <a:off x="2136775" y="228600"/>
            <a:ext cx="8153400" cy="990600"/>
          </a:xfrm>
        </p:spPr>
        <p:txBody>
          <a:bodyPr/>
          <a:lstStyle/>
          <a:p>
            <a:pPr algn="ctr"/>
            <a:r>
              <a:rPr lang="he-IL" sz="3600" b="1" dirty="0">
                <a:solidFill>
                  <a:schemeClr val="accent1"/>
                </a:solidFill>
                <a:cs typeface="David" pitchFamily="2" charset="-79"/>
              </a:rPr>
              <a:t>חזון מב"ל</a:t>
            </a:r>
          </a:p>
        </p:txBody>
      </p:sp>
      <p:sp>
        <p:nvSpPr>
          <p:cNvPr id="5" name="מציין מיקום תוכן 4"/>
          <p:cNvSpPr>
            <a:spLocks noGrp="1"/>
          </p:cNvSpPr>
          <p:nvPr>
            <p:ph sz="quarter" idx="1"/>
          </p:nvPr>
        </p:nvSpPr>
        <p:spPr>
          <a:xfrm>
            <a:off x="766915" y="1231770"/>
            <a:ext cx="10746658" cy="4999856"/>
          </a:xfrm>
        </p:spPr>
        <p:txBody>
          <a:bodyPr>
            <a:noAutofit/>
          </a:bodyPr>
          <a:lstStyle/>
          <a:p>
            <a:pPr>
              <a:buClr>
                <a:schemeClr val="accent1">
                  <a:lumMod val="50000"/>
                </a:schemeClr>
              </a:buClr>
              <a:buSzPct val="100000"/>
              <a:defRPr/>
            </a:pPr>
            <a:r>
              <a:rPr lang="he-IL" sz="1800" dirty="0">
                <a:latin typeface="David" panose="020E0502060401010101" pitchFamily="34" charset="-79"/>
                <a:cs typeface="David" panose="020E0502060401010101" pitchFamily="34" charset="-79"/>
              </a:rPr>
              <a:t>המכללה לביטחון לאומי תהווה מוסד עילית מרכזי ומוביל, אשר יכשיר, יעצב וישביח את הנהגת הביטחון הלאומי הבכירה של מדינת ישראל. המכללה תהווה מוקד של ידע ומקצועיות בתחום הביטחון הלאומי;</a:t>
            </a:r>
            <a:endParaRPr lang="en-US" sz="1800" dirty="0">
              <a:latin typeface="David" panose="020E0502060401010101" pitchFamily="34" charset="-79"/>
              <a:cs typeface="David" panose="020E0502060401010101" pitchFamily="34" charset="-79"/>
            </a:endParaRPr>
          </a:p>
          <a:p>
            <a:pPr>
              <a:buClr>
                <a:schemeClr val="accent1">
                  <a:lumMod val="50000"/>
                </a:schemeClr>
              </a:buClr>
              <a:buSzPct val="100000"/>
              <a:defRPr/>
            </a:pPr>
            <a:r>
              <a:rPr lang="he-IL" sz="1800" dirty="0">
                <a:latin typeface="David" panose="020E0502060401010101" pitchFamily="34" charset="-79"/>
                <a:cs typeface="David" panose="020E0502060401010101" pitchFamily="34" charset="-79"/>
              </a:rPr>
              <a:t>המכללה לביטחון לאומי תכלול בין שורותיה, סגל ותלמידים, מצטיינים ובולטים במערכות הביטחון והממשל. למידה במכללה תהווה תנאי הכרחי לאיוש תפקידים בכירים במערכות אלו;</a:t>
            </a:r>
            <a:endParaRPr lang="en-US" sz="1800" dirty="0">
              <a:latin typeface="David" panose="020E0502060401010101" pitchFamily="34" charset="-79"/>
              <a:cs typeface="David" panose="020E0502060401010101" pitchFamily="34" charset="-79"/>
            </a:endParaRPr>
          </a:p>
          <a:p>
            <a:pPr>
              <a:buClr>
                <a:schemeClr val="accent1">
                  <a:lumMod val="50000"/>
                </a:schemeClr>
              </a:buClr>
              <a:buSzPct val="100000"/>
              <a:defRPr/>
            </a:pPr>
            <a:r>
              <a:rPr lang="he-IL" sz="1800" dirty="0">
                <a:latin typeface="David" panose="020E0502060401010101" pitchFamily="34" charset="-79"/>
                <a:cs typeface="David" panose="020E0502060401010101" pitchFamily="34" charset="-79"/>
              </a:rPr>
              <a:t>המכללה לביטחון לאומי תשאף למצוינות ולחדשנות בכל תחומי הלימוד והעיסוק, בכל הקשור לצוות ההוראה, לתכנים ולמתודות המשקפים את חזית הידע בעולם, כמו גם לביסוסה של תפיסת הוראה איכותית ומתקדמת, אשר תשלב ידע תיאורטי ומעשי, ותישען על מקורות ההוראה והמחקר המקצועיים והמובילים בארץ ובעולם;</a:t>
            </a:r>
            <a:endParaRPr lang="en-US" sz="1800" dirty="0">
              <a:latin typeface="David" panose="020E0502060401010101" pitchFamily="34" charset="-79"/>
              <a:cs typeface="David" panose="020E0502060401010101" pitchFamily="34" charset="-79"/>
            </a:endParaRPr>
          </a:p>
          <a:p>
            <a:pPr>
              <a:buClr>
                <a:schemeClr val="accent1">
                  <a:lumMod val="50000"/>
                </a:schemeClr>
              </a:buClr>
              <a:buSzPct val="100000"/>
              <a:defRPr/>
            </a:pPr>
            <a:r>
              <a:rPr lang="he-IL" sz="1800" dirty="0">
                <a:latin typeface="David" panose="020E0502060401010101" pitchFamily="34" charset="-79"/>
                <a:cs typeface="David" panose="020E0502060401010101" pitchFamily="34" charset="-79"/>
              </a:rPr>
              <a:t>המכללה לביטחון לאומי תהווה מנוף ומוקד לפיתוח ידע חדשני </a:t>
            </a:r>
            <a:r>
              <a:rPr lang="he-IL" sz="1800" dirty="0" err="1">
                <a:latin typeface="David" panose="020E0502060401010101" pitchFamily="34" charset="-79"/>
                <a:cs typeface="David" panose="020E0502060401010101" pitchFamily="34" charset="-79"/>
              </a:rPr>
              <a:t>ולאתגור</a:t>
            </a:r>
            <a:r>
              <a:rPr lang="he-IL" sz="1800" dirty="0">
                <a:latin typeface="David" panose="020E0502060401010101" pitchFamily="34" charset="-79"/>
                <a:cs typeface="David" panose="020E0502060401010101" pitchFamily="34" charset="-79"/>
              </a:rPr>
              <a:t> תפיסות עבור צה"ל ומערכות הבטל"ם, לרבות באמצעות כינון מוסד מחקרי איכותי. המכללה תקיים אינטראקציה מתמדת עם מוסדות הוראה ומחקר, במערכות מקבילות בארץ ובעולם. באמצעות אלה, היא תשאף להשיג קשב משמעותי בקרב מערכות השלטון וכך תוכל להשפיע על החלטותיו; </a:t>
            </a:r>
            <a:endParaRPr lang="en-US" sz="1800" dirty="0">
              <a:latin typeface="David" panose="020E0502060401010101" pitchFamily="34" charset="-79"/>
              <a:cs typeface="David" panose="020E0502060401010101" pitchFamily="34" charset="-79"/>
            </a:endParaRPr>
          </a:p>
          <a:p>
            <a:pPr>
              <a:buClr>
                <a:schemeClr val="accent1">
                  <a:lumMod val="50000"/>
                </a:schemeClr>
              </a:buClr>
              <a:buSzPct val="100000"/>
              <a:defRPr/>
            </a:pPr>
            <a:r>
              <a:rPr lang="he-IL" sz="1800" dirty="0">
                <a:latin typeface="David" panose="020E0502060401010101" pitchFamily="34" charset="-79"/>
                <a:cs typeface="David" panose="020E0502060401010101" pitchFamily="34" charset="-79"/>
              </a:rPr>
              <a:t>בוגרי המכללה לביטחון לאומי יאופיינו כמומחים וכמצוינים בתחומם, בעלי חשיבה, הנושאת תו של איכות מקצועית ייחודית, אשר תתרום לטיוב תהליכי קבלת ההחלטות ברמה הלאומית. הלומדים במכללה יהיו מצויים ובקיאים בהוויה המתמדת והמשתנה של מדינת ישראל, במגמה לחזקה ולקדמה מתוך אחריות ממלכתית;                                     </a:t>
            </a:r>
            <a:endParaRPr lang="en-US" sz="1800" dirty="0">
              <a:latin typeface="David" panose="020E0502060401010101" pitchFamily="34" charset="-79"/>
              <a:cs typeface="David" panose="020E0502060401010101" pitchFamily="34" charset="-79"/>
            </a:endParaRPr>
          </a:p>
          <a:p>
            <a:pPr>
              <a:buClr>
                <a:schemeClr val="accent1">
                  <a:lumMod val="50000"/>
                </a:schemeClr>
              </a:buClr>
              <a:buSzPct val="100000"/>
              <a:defRPr/>
            </a:pPr>
            <a:r>
              <a:rPr lang="he-IL" sz="1800" dirty="0">
                <a:latin typeface="David" panose="020E0502060401010101" pitchFamily="34" charset="-79"/>
                <a:cs typeface="David" panose="020E0502060401010101" pitchFamily="34" charset="-79"/>
              </a:rPr>
              <a:t>המכללה לביטחון לאומי תפעל לקידום תפיסות </a:t>
            </a:r>
            <a:r>
              <a:rPr lang="he-IL" sz="1800" dirty="0" err="1">
                <a:latin typeface="David" panose="020E0502060401010101" pitchFamily="34" charset="-79"/>
                <a:cs typeface="David" panose="020E0502060401010101" pitchFamily="34" charset="-79"/>
              </a:rPr>
              <a:t>שילוביות</a:t>
            </a:r>
            <a:r>
              <a:rPr lang="he-IL" sz="1800" dirty="0">
                <a:latin typeface="David" panose="020E0502060401010101" pitchFamily="34" charset="-79"/>
                <a:cs typeface="David" panose="020E0502060401010101" pitchFamily="34" charset="-79"/>
              </a:rPr>
              <a:t> בקרב קהילת הבטל"ם בישראל, תשקוד על יצירת שפה משותפת בין הלומדים ותטמיע תרבות ונורמות של חשיבה, של אחריות ושל שיתוף פעולה מערכתי.</a:t>
            </a:r>
          </a:p>
          <a:p>
            <a:pPr>
              <a:buClr>
                <a:schemeClr val="accent1">
                  <a:lumMod val="50000"/>
                </a:schemeClr>
              </a:buClr>
              <a:buSzPct val="100000"/>
              <a:defRPr/>
            </a:pPr>
            <a:r>
              <a:rPr lang="he-IL" sz="1800" dirty="0">
                <a:solidFill>
                  <a:srgbClr val="0070C0"/>
                </a:solidFill>
                <a:latin typeface="David" panose="020E0502060401010101" pitchFamily="34" charset="-79"/>
                <a:cs typeface="David" panose="020E0502060401010101" pitchFamily="34" charset="-79"/>
              </a:rPr>
              <a:t>המב"ל </a:t>
            </a:r>
            <a:r>
              <a:rPr lang="he-IL" sz="1800" b="1" dirty="0">
                <a:solidFill>
                  <a:srgbClr val="0070C0"/>
                </a:solidFill>
                <a:latin typeface="David" panose="020E0502060401010101" pitchFamily="34" charset="-79"/>
                <a:cs typeface="David" panose="020E0502060401010101" pitchFamily="34" charset="-79"/>
              </a:rPr>
              <a:t>ככלי אופרטיבי ליצירת הערכת מצב ביטחונית עכשווית </a:t>
            </a:r>
            <a:r>
              <a:rPr lang="he-IL" sz="1800" dirty="0">
                <a:solidFill>
                  <a:srgbClr val="0070C0"/>
                </a:solidFill>
                <a:latin typeface="David" panose="020E0502060401010101" pitchFamily="34" charset="-79"/>
                <a:cs typeface="David" panose="020E0502060401010101" pitchFamily="34" charset="-79"/>
              </a:rPr>
              <a:t>למדינת ישראל כנגזרת ממפג</a:t>
            </a:r>
            <a:r>
              <a:rPr lang="he-IL" sz="1800" b="1" dirty="0">
                <a:solidFill>
                  <a:srgbClr val="0070C0"/>
                </a:solidFill>
                <a:latin typeface="David" panose="020E0502060401010101" pitchFamily="34" charset="-79"/>
                <a:cs typeface="David" panose="020E0502060401010101" pitchFamily="34" charset="-79"/>
              </a:rPr>
              <a:t>שים עם בכירים, סיורים והתנסויות</a:t>
            </a:r>
            <a:r>
              <a:rPr lang="he-IL" sz="1800" dirty="0">
                <a:solidFill>
                  <a:srgbClr val="0070C0"/>
                </a:solidFill>
                <a:latin typeface="David" panose="020E0502060401010101" pitchFamily="34" charset="-79"/>
                <a:cs typeface="David" panose="020E0502060401010101" pitchFamily="34" charset="-79"/>
              </a:rPr>
              <a:t>, </a:t>
            </a:r>
            <a:r>
              <a:rPr lang="he-IL" sz="1800" b="1" dirty="0">
                <a:solidFill>
                  <a:srgbClr val="0070C0"/>
                </a:solidFill>
                <a:latin typeface="David" panose="020E0502060401010101" pitchFamily="34" charset="-79"/>
                <a:cs typeface="David" panose="020E0502060401010101" pitchFamily="34" charset="-79"/>
              </a:rPr>
              <a:t>הניסיון איתו </a:t>
            </a:r>
            <a:r>
              <a:rPr lang="he-IL" sz="1800" dirty="0">
                <a:solidFill>
                  <a:srgbClr val="0070C0"/>
                </a:solidFill>
                <a:latin typeface="David" panose="020E0502060401010101" pitchFamily="34" charset="-79"/>
                <a:cs typeface="David" panose="020E0502060401010101" pitchFamily="34" charset="-79"/>
              </a:rPr>
              <a:t>הגיעו החניכים </a:t>
            </a:r>
            <a:r>
              <a:rPr lang="he-IL" sz="1800" b="1" dirty="0">
                <a:solidFill>
                  <a:srgbClr val="0070C0"/>
                </a:solidFill>
                <a:latin typeface="David" panose="020E0502060401010101" pitchFamily="34" charset="-79"/>
                <a:cs typeface="David" panose="020E0502060401010101" pitchFamily="34" charset="-79"/>
              </a:rPr>
              <a:t>ומחקרי עבודות הגמר </a:t>
            </a:r>
            <a:r>
              <a:rPr lang="he-IL" sz="1800" dirty="0">
                <a:solidFill>
                  <a:srgbClr val="0070C0"/>
                </a:solidFill>
                <a:latin typeface="David" panose="020E0502060401010101" pitchFamily="34" charset="-79"/>
                <a:cs typeface="David" panose="020E0502060401010101" pitchFamily="34" charset="-79"/>
              </a:rPr>
              <a:t>אותם יבצעו (בדומה ל </a:t>
            </a:r>
            <a:r>
              <a:rPr lang="en-US" sz="1800" dirty="0">
                <a:solidFill>
                  <a:srgbClr val="0070C0"/>
                </a:solidFill>
                <a:latin typeface="David" panose="020E0502060401010101" pitchFamily="34" charset="-79"/>
                <a:cs typeface="David" panose="020E0502060401010101" pitchFamily="34" charset="-79"/>
              </a:rPr>
              <a:t>RCDS</a:t>
            </a:r>
            <a:r>
              <a:rPr lang="he-IL" sz="1800" dirty="0">
                <a:solidFill>
                  <a:srgbClr val="0070C0"/>
                </a:solidFill>
                <a:latin typeface="David" panose="020E0502060401010101" pitchFamily="34" charset="-79"/>
                <a:cs typeface="David" panose="020E0502060401010101" pitchFamily="34" charset="-79"/>
              </a:rPr>
              <a:t>)</a:t>
            </a:r>
            <a:endParaRPr lang="en-US" sz="1800" dirty="0">
              <a:solidFill>
                <a:srgbClr val="0070C0"/>
              </a:solidFill>
              <a:latin typeface="David" panose="020E0502060401010101" pitchFamily="34" charset="-79"/>
              <a:cs typeface="David" panose="020E0502060401010101" pitchFamily="34" charset="-79"/>
            </a:endParaRPr>
          </a:p>
          <a:p>
            <a:pPr>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marL="0" indent="0">
              <a:lnSpc>
                <a:spcPct val="150000"/>
              </a:lnSpc>
              <a:buClr>
                <a:schemeClr val="accent1">
                  <a:lumMod val="50000"/>
                </a:schemeClr>
              </a:buClr>
              <a:buSzPct val="100000"/>
              <a:buNone/>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marL="0" indent="0">
              <a:lnSpc>
                <a:spcPct val="150000"/>
              </a:lnSpc>
              <a:buClr>
                <a:schemeClr val="accent1">
                  <a:lumMod val="50000"/>
                </a:schemeClr>
              </a:buClr>
              <a:buSzPct val="100000"/>
              <a:buNone/>
              <a:defRPr/>
            </a:pPr>
            <a:endParaRPr lang="he-IL" sz="2400" b="1"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0" indent="0">
              <a:lnSpc>
                <a:spcPct val="200000"/>
              </a:lnSpc>
              <a:buClr>
                <a:schemeClr val="accent1">
                  <a:lumMod val="50000"/>
                </a:schemeClr>
              </a:buClr>
              <a:buSzPct val="100000"/>
              <a:buNone/>
              <a:defRPr/>
            </a:pPr>
            <a:endParaRPr lang="he-IL" sz="2400" dirty="0">
              <a:latin typeface="David" panose="020E0502060401010101" pitchFamily="34" charset="-79"/>
              <a:cs typeface="David" panose="020E0502060401010101" pitchFamily="34" charset="-79"/>
            </a:endParaRPr>
          </a:p>
          <a:p>
            <a:pPr marL="319088" lvl="1" indent="-319088">
              <a:lnSpc>
                <a:spcPct val="150000"/>
              </a:lnSpc>
              <a:spcBef>
                <a:spcPts val="700"/>
              </a:spcBef>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a:p>
            <a:pPr>
              <a:lnSpc>
                <a:spcPct val="150000"/>
              </a:lnSpc>
              <a:buClr>
                <a:schemeClr val="accent1">
                  <a:lumMod val="50000"/>
                </a:schemeClr>
              </a:buClr>
              <a:buSzPct val="100000"/>
              <a:defRPr/>
            </a:pPr>
            <a:endParaRPr lang="he-IL" sz="1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32065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3" name="קבוצה 32"/>
          <p:cNvGrpSpPr/>
          <p:nvPr/>
        </p:nvGrpSpPr>
        <p:grpSpPr>
          <a:xfrm>
            <a:off x="1652513" y="3823695"/>
            <a:ext cx="8536584" cy="983611"/>
            <a:chOff x="1808121" y="3823695"/>
            <a:chExt cx="8633050" cy="983611"/>
          </a:xfrm>
        </p:grpSpPr>
        <p:sp>
          <p:nvSpPr>
            <p:cNvPr id="24" name="חץ: ימינה מקווקו 23"/>
            <p:cNvSpPr/>
            <p:nvPr/>
          </p:nvSpPr>
          <p:spPr>
            <a:xfrm rot="10800000">
              <a:off x="1808121" y="3823695"/>
              <a:ext cx="8633050" cy="983611"/>
            </a:xfrm>
            <a:prstGeom prst="stripedRightArrow">
              <a:avLst/>
            </a:prstGeom>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0">
              <a:schemeClr val="accent3"/>
            </a:lnRef>
            <a:fillRef idx="3">
              <a:schemeClr val="accent3"/>
            </a:fillRef>
            <a:effectRef idx="3">
              <a:schemeClr val="accent3"/>
            </a:effectRef>
            <a:fontRef idx="minor">
              <a:schemeClr val="lt1"/>
            </a:fontRef>
          </p:style>
          <p:txBody>
            <a:bodyPr rtlCol="1" anchor="ctr"/>
            <a:lstStyle/>
            <a:p>
              <a:pPr algn="ctr"/>
              <a:endParaRPr lang="he-IL" dirty="0"/>
            </a:p>
          </p:txBody>
        </p:sp>
        <p:sp>
          <p:nvSpPr>
            <p:cNvPr id="34" name="TextBox 33"/>
            <p:cNvSpPr txBox="1"/>
            <p:nvPr/>
          </p:nvSpPr>
          <p:spPr>
            <a:xfrm>
              <a:off x="5251110" y="4063154"/>
              <a:ext cx="2332665" cy="523220"/>
            </a:xfrm>
            <a:prstGeom prst="rect">
              <a:avLst/>
            </a:prstGeom>
            <a:noFill/>
          </p:spPr>
          <p:txBody>
            <a:bodyPr wrap="square" rtlCol="1">
              <a:spAutoFit/>
            </a:bodyPr>
            <a:lstStyle/>
            <a:p>
              <a:pPr algn="ctr"/>
              <a:r>
                <a:rPr lang="he-IL" sz="2800" dirty="0">
                  <a:solidFill>
                    <a:schemeClr val="accent1"/>
                  </a:solidFill>
                  <a:latin typeface="Guttman Yad-Brush" panose="02010401010101010101" pitchFamily="2" charset="-79"/>
                  <a:ea typeface="Tahoma" panose="020B0604030504040204" pitchFamily="34" charset="0"/>
                  <a:cs typeface="Guttman Yad-Brush" panose="02010401010101010101" pitchFamily="2" charset="-79"/>
                </a:rPr>
                <a:t>אסטרטגיה</a:t>
              </a:r>
              <a:endParaRPr lang="he-IL" sz="3200" dirty="0">
                <a:solidFill>
                  <a:schemeClr val="accent1"/>
                </a:solidFill>
                <a:latin typeface="Guttman Yad-Brush" panose="02010401010101010101" pitchFamily="2" charset="-79"/>
                <a:ea typeface="Tahoma" panose="020B0604030504040204" pitchFamily="34" charset="0"/>
                <a:cs typeface="Guttman Yad-Brush" panose="02010401010101010101" pitchFamily="2" charset="-79"/>
              </a:endParaRPr>
            </a:p>
          </p:txBody>
        </p:sp>
      </p:grpSp>
      <p:sp>
        <p:nvSpPr>
          <p:cNvPr id="12" name="מלבן: פינות מעוגלות 11"/>
          <p:cNvSpPr/>
          <p:nvPr/>
        </p:nvSpPr>
        <p:spPr>
          <a:xfrm>
            <a:off x="1977665" y="5439682"/>
            <a:ext cx="8102009" cy="792000"/>
          </a:xfrm>
          <a:prstGeom prst="roundRect">
            <a:avLst/>
          </a:prstGeom>
          <a:solidFill>
            <a:schemeClr val="bg1">
              <a:lumMod val="75000"/>
            </a:schemeClr>
          </a:solidFill>
          <a:scene3d>
            <a:camera prst="perspectiveRelaxedModerately"/>
            <a:lightRig rig="threePt" dir="t"/>
          </a:scene3d>
        </p:spPr>
        <p:style>
          <a:lnRef idx="0">
            <a:schemeClr val="accent3"/>
          </a:lnRef>
          <a:fillRef idx="3">
            <a:schemeClr val="accent3"/>
          </a:fillRef>
          <a:effectRef idx="3">
            <a:schemeClr val="accent3"/>
          </a:effectRef>
          <a:fontRef idx="minor">
            <a:schemeClr val="lt1"/>
          </a:fontRef>
        </p:style>
        <p:txBody>
          <a:bodyPr rtlCol="1" anchor="ctr"/>
          <a:lstStyle/>
          <a:p>
            <a:pPr algn="ctr"/>
            <a:endParaRPr lang="he-IL" dirty="0"/>
          </a:p>
        </p:txBody>
      </p:sp>
      <p:pic>
        <p:nvPicPr>
          <p:cNvPr id="17" name="Picture 2" descr="תוצאת תמונה עבור עמוד קורינתי"/>
          <p:cNvPicPr>
            <a:picLocks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ackgroundRemoval t="4746" b="91864" l="11441" r="87712">
                        <a14:foregroundMark x1="52542" y1="26102" x2="52542" y2="26102"/>
                        <a14:foregroundMark x1="51695" y1="92542" x2="51695" y2="92542"/>
                        <a14:foregroundMark x1="52119" y1="14576" x2="52119" y2="14576"/>
                        <a14:foregroundMark x1="53390" y1="7797" x2="53390" y2="7797"/>
                        <a14:foregroundMark x1="77542" y1="12881" x2="77542" y2="12881"/>
                        <a14:foregroundMark x1="80508" y1="16271" x2="81780" y2="16610"/>
                        <a14:foregroundMark x1="21186" y1="14237" x2="21186" y2="14237"/>
                        <a14:foregroundMark x1="19492" y1="21017" x2="19492" y2="21017"/>
                        <a14:foregroundMark x1="45763" y1="94237" x2="45763" y2="94237"/>
                        <a14:foregroundMark x1="56780" y1="94576" x2="56780" y2="94576"/>
                        <a14:foregroundMark x1="53390" y1="95593" x2="53390" y2="95593"/>
                        <a14:foregroundMark x1="43220" y1="94576" x2="43220" y2="94576"/>
                        <a14:foregroundMark x1="59322" y1="96271" x2="59322" y2="96271"/>
                        <a14:foregroundMark x1="63559" y1="96271" x2="63559" y2="96271"/>
                        <a14:foregroundMark x1="47458" y1="95254" x2="47458" y2="95254"/>
                        <a14:foregroundMark x1="42373" y1="95932" x2="42373" y2="95932"/>
                        <a14:foregroundMark x1="39407" y1="96610" x2="39407" y2="96610"/>
                        <a14:foregroundMark x1="38136" y1="96610" x2="38136" y2="96610"/>
                        <a14:foregroundMark x1="36864" y1="96610" x2="36864" y2="96610"/>
                        <a14:foregroundMark x1="35593" y1="96610" x2="35593" y2="96610"/>
                        <a14:foregroundMark x1="36441" y1="6441" x2="36441" y2="6441"/>
                        <a14:foregroundMark x1="27542" y1="6441" x2="27542" y2="6441"/>
                        <a14:foregroundMark x1="32203" y1="6441" x2="32203" y2="6441"/>
                        <a14:foregroundMark x1="30085" y1="6102" x2="30085" y2="6102"/>
                        <a14:foregroundMark x1="32627" y1="5763" x2="32627" y2="5763"/>
                        <a14:foregroundMark x1="36017" y1="5424" x2="36017" y2="5424"/>
                        <a14:foregroundMark x1="38559" y1="5085" x2="38559" y2="5085"/>
                        <a14:foregroundMark x1="41949" y1="5085" x2="41949" y2="5085"/>
                        <a14:foregroundMark x1="42797" y1="5085" x2="42797" y2="5085"/>
                        <a14:foregroundMark x1="44068" y1="5085" x2="44068" y2="5085"/>
                        <a14:foregroundMark x1="72458" y1="5424" x2="72458" y2="5424"/>
                        <a14:foregroundMark x1="72034" y1="5424" x2="68644" y2="5085"/>
                        <a14:foregroundMark x1="66102" y1="5085" x2="66102" y2="5085"/>
                        <a14:foregroundMark x1="64407" y1="5085" x2="63136" y2="5085"/>
                        <a14:foregroundMark x1="61441" y1="5085" x2="60169" y2="5085"/>
                        <a14:foregroundMark x1="58051" y1="5085" x2="56356" y2="5085"/>
                        <a14:foregroundMark x1="55085" y1="5085" x2="51695" y2="5085"/>
                        <a14:foregroundMark x1="49576" y1="5085" x2="49576" y2="5085"/>
                        <a14:foregroundMark x1="47881" y1="5085" x2="46610" y2="5085"/>
                        <a14:foregroundMark x1="44492" y1="5085" x2="38983" y2="5085"/>
                        <a14:foregroundMark x1="32203" y1="5085" x2="32203" y2="5085"/>
                        <a14:foregroundMark x1="34322" y1="5424" x2="34322" y2="5424"/>
                        <a14:foregroundMark x1="31356" y1="5424" x2="29661" y2="5424"/>
                        <a14:foregroundMark x1="27966" y1="5424" x2="25847" y2="5424"/>
                        <a14:foregroundMark x1="25000" y1="5424" x2="25000" y2="5424"/>
                        <a14:foregroundMark x1="77119" y1="9492" x2="77119" y2="9492"/>
                        <a14:foregroundMark x1="75847" y1="7458" x2="75847" y2="7458"/>
                        <a14:foregroundMark x1="75847" y1="6441" x2="75847" y2="6441"/>
                        <a14:foregroundMark x1="75847" y1="6102" x2="75847" y2="6102"/>
                        <a14:foregroundMark x1="73729" y1="5424" x2="73729" y2="5424"/>
                        <a14:foregroundMark x1="72458" y1="5085" x2="72458" y2="5085"/>
                        <a14:foregroundMark x1="79237" y1="7119" x2="79237" y2="7119"/>
                        <a14:foregroundMark x1="79661" y1="8136" x2="79661" y2="8136"/>
                        <a14:foregroundMark x1="76695" y1="7797" x2="76695" y2="7797"/>
                        <a14:foregroundMark x1="76695" y1="6441" x2="76695" y2="6441"/>
                        <a14:foregroundMark x1="77542" y1="5085" x2="77542" y2="5085"/>
                        <a14:foregroundMark x1="79237" y1="5763" x2="80508" y2="6441"/>
                        <a14:foregroundMark x1="80508" y1="6441" x2="80508" y2="6441"/>
                        <a14:foregroundMark x1="80508" y1="6441" x2="80508" y2="6441"/>
                        <a14:foregroundMark x1="80508" y1="7119" x2="80508" y2="7119"/>
                        <a14:foregroundMark x1="80508" y1="9492" x2="80508" y2="9492"/>
                        <a14:foregroundMark x1="79661" y1="9492" x2="79661" y2="9492"/>
                        <a14:foregroundMark x1="80085" y1="9492" x2="80085" y2="9492"/>
                        <a14:foregroundMark x1="82627" y1="10508" x2="82627" y2="10508"/>
                        <a14:foregroundMark x1="83051" y1="11525" x2="83051" y2="11525"/>
                        <a14:foregroundMark x1="83051" y1="8475" x2="83051" y2="8475"/>
                        <a14:foregroundMark x1="83051" y1="7797" x2="83051" y2="7797"/>
                        <a14:foregroundMark x1="83051" y1="7119" x2="83051" y2="7119"/>
                        <a14:foregroundMark x1="82627" y1="6780" x2="82627" y2="6780"/>
                        <a14:foregroundMark x1="80932" y1="5424" x2="80932" y2="5424"/>
                        <a14:foregroundMark x1="80085" y1="5085" x2="80085" y2="5085"/>
                        <a14:foregroundMark x1="17797" y1="12542" x2="17797" y2="12542"/>
                        <a14:foregroundMark x1="19068" y1="9492" x2="19068" y2="9492"/>
                        <a14:foregroundMark x1="21610" y1="8136" x2="21610" y2="8136"/>
                        <a14:foregroundMark x1="21610" y1="7797" x2="21610" y2="7797"/>
                        <a14:foregroundMark x1="21610" y1="7458" x2="21610" y2="7458"/>
                        <a14:foregroundMark x1="21610" y1="6780" x2="21610" y2="6780"/>
                        <a14:foregroundMark x1="20339" y1="5763" x2="19068" y2="5424"/>
                        <a14:foregroundMark x1="18644" y1="5424" x2="18644" y2="5424"/>
                        <a14:foregroundMark x1="18644" y1="5424" x2="18644" y2="5424"/>
                        <a14:foregroundMark x1="17797" y1="7458" x2="17797" y2="7458"/>
                        <a14:foregroundMark x1="15678" y1="7797" x2="15678" y2="7797"/>
                        <a14:foregroundMark x1="15678" y1="7797" x2="14407" y2="7797"/>
                        <a14:foregroundMark x1="11441" y1="7119" x2="11441" y2="7119"/>
                        <a14:foregroundMark x1="11441" y1="6441" x2="11441" y2="6441"/>
                        <a14:foregroundMark x1="17797" y1="5424" x2="17797" y2="5424"/>
                        <a14:foregroundMark x1="15678" y1="4746" x2="15678" y2="4746"/>
                        <a14:foregroundMark x1="13136" y1="4746" x2="13136" y2="4746"/>
                        <a14:foregroundMark x1="14831" y1="10508" x2="14831" y2="10508"/>
                        <a14:foregroundMark x1="16525" y1="13220" x2="16525" y2="13220"/>
                        <a14:foregroundMark x1="16525" y1="13559" x2="15254" y2="13559"/>
                        <a14:foregroundMark x1="13136" y1="11525" x2="13136" y2="11525"/>
                        <a14:foregroundMark x1="14407" y1="14576" x2="15254" y2="15593"/>
                        <a14:foregroundMark x1="15254" y1="16271" x2="15254" y2="16271"/>
                        <a14:foregroundMark x1="14407" y1="16610" x2="14407" y2="16610"/>
                        <a14:foregroundMark x1="82627" y1="14915" x2="82627" y2="14915"/>
                        <a14:foregroundMark x1="86017" y1="14237" x2="86017" y2="14237"/>
                        <a14:foregroundMark x1="86441" y1="14237" x2="87712" y2="12203"/>
                        <a14:foregroundMark x1="87712" y1="9492" x2="87712" y2="9492"/>
                        <a14:foregroundMark x1="87712" y1="8814" x2="87712" y2="8814"/>
                        <a14:foregroundMark x1="87288" y1="7458" x2="87288" y2="7458"/>
                        <a14:foregroundMark x1="85593" y1="6102" x2="85593" y2="6102"/>
                        <a14:foregroundMark x1="85593" y1="6102" x2="85593" y2="6102"/>
                        <a14:foregroundMark x1="84746" y1="5763" x2="84746" y2="5763"/>
                        <a14:backgroundMark x1="94068" y1="14915" x2="94068" y2="14915"/>
                        <a14:backgroundMark x1="94492" y1="78305" x2="94492" y2="78305"/>
                        <a14:backgroundMark x1="4661" y1="61695" x2="4661" y2="61695"/>
                        <a14:backgroundMark x1="36864" y1="98305" x2="36864" y2="98305"/>
                        <a14:backgroundMark x1="92797" y1="40000" x2="92797" y2="40000"/>
                        <a14:backgroundMark x1="7203" y1="36610" x2="7203" y2="36610"/>
                      </a14:backgroundRemoval>
                    </a14:imgEffect>
                  </a14:imgLayer>
                </a14:imgProps>
              </a:ext>
              <a:ext uri="{28A0092B-C50C-407E-A947-70E740481C1C}">
                <a14:useLocalDpi xmlns:a14="http://schemas.microsoft.com/office/drawing/2010/main" val="0"/>
              </a:ext>
            </a:extLst>
          </a:blip>
          <a:srcRect l="12909" t="4104" r="12204" b="3394"/>
          <a:stretch/>
        </p:blipFill>
        <p:spPr bwMode="auto">
          <a:xfrm>
            <a:off x="1804021" y="2232838"/>
            <a:ext cx="2232000" cy="35543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תוצאת תמונה עבור עמוד קורינתי"/>
          <p:cNvPicPr>
            <a:picLocks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ackgroundRemoval t="4746" b="91864" l="11441" r="87712">
                        <a14:foregroundMark x1="52542" y1="26102" x2="52542" y2="26102"/>
                        <a14:foregroundMark x1="51695" y1="92542" x2="51695" y2="92542"/>
                        <a14:foregroundMark x1="52119" y1="14576" x2="52119" y2="14576"/>
                        <a14:foregroundMark x1="53390" y1="7797" x2="53390" y2="7797"/>
                        <a14:foregroundMark x1="77542" y1="12881" x2="77542" y2="12881"/>
                        <a14:foregroundMark x1="80508" y1="16271" x2="81780" y2="16610"/>
                        <a14:foregroundMark x1="21186" y1="14237" x2="21186" y2="14237"/>
                        <a14:foregroundMark x1="19492" y1="21017" x2="19492" y2="21017"/>
                        <a14:foregroundMark x1="45763" y1="94237" x2="45763" y2="94237"/>
                        <a14:foregroundMark x1="56780" y1="94576" x2="56780" y2="94576"/>
                        <a14:foregroundMark x1="53390" y1="95593" x2="53390" y2="95593"/>
                        <a14:foregroundMark x1="43220" y1="94576" x2="43220" y2="94576"/>
                        <a14:foregroundMark x1="59322" y1="96271" x2="59322" y2="96271"/>
                        <a14:foregroundMark x1="63559" y1="96271" x2="63559" y2="96271"/>
                        <a14:foregroundMark x1="47458" y1="95254" x2="47458" y2="95254"/>
                        <a14:foregroundMark x1="42373" y1="95932" x2="42373" y2="95932"/>
                        <a14:foregroundMark x1="39407" y1="96610" x2="39407" y2="96610"/>
                        <a14:foregroundMark x1="38136" y1="96610" x2="38136" y2="96610"/>
                        <a14:foregroundMark x1="36864" y1="96610" x2="36864" y2="96610"/>
                        <a14:foregroundMark x1="35593" y1="96610" x2="35593" y2="96610"/>
                        <a14:foregroundMark x1="36441" y1="6441" x2="36441" y2="6441"/>
                        <a14:foregroundMark x1="27542" y1="6441" x2="27542" y2="6441"/>
                        <a14:foregroundMark x1="32203" y1="6441" x2="32203" y2="6441"/>
                        <a14:foregroundMark x1="30085" y1="6102" x2="30085" y2="6102"/>
                        <a14:foregroundMark x1="32627" y1="5763" x2="32627" y2="5763"/>
                        <a14:foregroundMark x1="36017" y1="5424" x2="36017" y2="5424"/>
                        <a14:foregroundMark x1="38559" y1="5085" x2="38559" y2="5085"/>
                        <a14:foregroundMark x1="41949" y1="5085" x2="41949" y2="5085"/>
                        <a14:foregroundMark x1="42797" y1="5085" x2="42797" y2="5085"/>
                        <a14:foregroundMark x1="44068" y1="5085" x2="44068" y2="5085"/>
                        <a14:foregroundMark x1="72458" y1="5424" x2="72458" y2="5424"/>
                        <a14:foregroundMark x1="72034" y1="5424" x2="68644" y2="5085"/>
                        <a14:foregroundMark x1="66102" y1="5085" x2="66102" y2="5085"/>
                        <a14:foregroundMark x1="64407" y1="5085" x2="63136" y2="5085"/>
                        <a14:foregroundMark x1="61441" y1="5085" x2="60169" y2="5085"/>
                        <a14:foregroundMark x1="58051" y1="5085" x2="56356" y2="5085"/>
                        <a14:foregroundMark x1="55085" y1="5085" x2="51695" y2="5085"/>
                        <a14:foregroundMark x1="49576" y1="5085" x2="49576" y2="5085"/>
                        <a14:foregroundMark x1="47881" y1="5085" x2="46610" y2="5085"/>
                        <a14:foregroundMark x1="44492" y1="5085" x2="38983" y2="5085"/>
                        <a14:foregroundMark x1="32203" y1="5085" x2="32203" y2="5085"/>
                        <a14:foregroundMark x1="34322" y1="5424" x2="34322" y2="5424"/>
                        <a14:foregroundMark x1="31356" y1="5424" x2="29661" y2="5424"/>
                        <a14:foregroundMark x1="27966" y1="5424" x2="25847" y2="5424"/>
                        <a14:foregroundMark x1="25000" y1="5424" x2="25000" y2="5424"/>
                        <a14:foregroundMark x1="77119" y1="9492" x2="77119" y2="9492"/>
                        <a14:foregroundMark x1="75847" y1="7458" x2="75847" y2="7458"/>
                        <a14:foregroundMark x1="75847" y1="6441" x2="75847" y2="6441"/>
                        <a14:foregroundMark x1="75847" y1="6102" x2="75847" y2="6102"/>
                        <a14:foregroundMark x1="73729" y1="5424" x2="73729" y2="5424"/>
                        <a14:foregroundMark x1="72458" y1="5085" x2="72458" y2="5085"/>
                        <a14:foregroundMark x1="79237" y1="7119" x2="79237" y2="7119"/>
                        <a14:foregroundMark x1="79661" y1="8136" x2="79661" y2="8136"/>
                        <a14:foregroundMark x1="76695" y1="7797" x2="76695" y2="7797"/>
                        <a14:foregroundMark x1="76695" y1="6441" x2="76695" y2="6441"/>
                        <a14:foregroundMark x1="77542" y1="5085" x2="77542" y2="5085"/>
                        <a14:foregroundMark x1="79237" y1="5763" x2="80508" y2="6441"/>
                        <a14:foregroundMark x1="80508" y1="6441" x2="80508" y2="6441"/>
                        <a14:foregroundMark x1="80508" y1="6441" x2="80508" y2="6441"/>
                        <a14:foregroundMark x1="80508" y1="7119" x2="80508" y2="7119"/>
                        <a14:foregroundMark x1="80508" y1="9492" x2="80508" y2="9492"/>
                        <a14:foregroundMark x1="79661" y1="9492" x2="79661" y2="9492"/>
                        <a14:foregroundMark x1="80085" y1="9492" x2="80085" y2="9492"/>
                        <a14:foregroundMark x1="82627" y1="10508" x2="82627" y2="10508"/>
                        <a14:foregroundMark x1="83051" y1="11525" x2="83051" y2="11525"/>
                        <a14:foregroundMark x1="83051" y1="8475" x2="83051" y2="8475"/>
                        <a14:foregroundMark x1="83051" y1="7797" x2="83051" y2="7797"/>
                        <a14:foregroundMark x1="83051" y1="7119" x2="83051" y2="7119"/>
                        <a14:foregroundMark x1="82627" y1="6780" x2="82627" y2="6780"/>
                        <a14:foregroundMark x1="80932" y1="5424" x2="80932" y2="5424"/>
                        <a14:foregroundMark x1="80085" y1="5085" x2="80085" y2="5085"/>
                        <a14:foregroundMark x1="17797" y1="12542" x2="17797" y2="12542"/>
                        <a14:foregroundMark x1="19068" y1="9492" x2="19068" y2="9492"/>
                        <a14:foregroundMark x1="21610" y1="8136" x2="21610" y2="8136"/>
                        <a14:foregroundMark x1="21610" y1="7797" x2="21610" y2="7797"/>
                        <a14:foregroundMark x1="21610" y1="7458" x2="21610" y2="7458"/>
                        <a14:foregroundMark x1="21610" y1="6780" x2="21610" y2="6780"/>
                        <a14:foregroundMark x1="20339" y1="5763" x2="19068" y2="5424"/>
                        <a14:foregroundMark x1="18644" y1="5424" x2="18644" y2="5424"/>
                        <a14:foregroundMark x1="18644" y1="5424" x2="18644" y2="5424"/>
                        <a14:foregroundMark x1="17797" y1="7458" x2="17797" y2="7458"/>
                        <a14:foregroundMark x1="15678" y1="7797" x2="15678" y2="7797"/>
                        <a14:foregroundMark x1="15678" y1="7797" x2="14407" y2="7797"/>
                        <a14:foregroundMark x1="11441" y1="7119" x2="11441" y2="7119"/>
                        <a14:foregroundMark x1="11441" y1="6441" x2="11441" y2="6441"/>
                        <a14:foregroundMark x1="17797" y1="5424" x2="17797" y2="5424"/>
                        <a14:foregroundMark x1="15678" y1="4746" x2="15678" y2="4746"/>
                        <a14:foregroundMark x1="13136" y1="4746" x2="13136" y2="4746"/>
                        <a14:foregroundMark x1="14831" y1="10508" x2="14831" y2="10508"/>
                        <a14:foregroundMark x1="16525" y1="13220" x2="16525" y2="13220"/>
                        <a14:foregroundMark x1="16525" y1="13559" x2="15254" y2="13559"/>
                        <a14:foregroundMark x1="13136" y1="11525" x2="13136" y2="11525"/>
                        <a14:foregroundMark x1="14407" y1="14576" x2="15254" y2="15593"/>
                        <a14:foregroundMark x1="15254" y1="16271" x2="15254" y2="16271"/>
                        <a14:foregroundMark x1="14407" y1="16610" x2="14407" y2="16610"/>
                        <a14:foregroundMark x1="82627" y1="14915" x2="82627" y2="14915"/>
                        <a14:foregroundMark x1="86017" y1="14237" x2="86017" y2="14237"/>
                        <a14:foregroundMark x1="86441" y1="14237" x2="87712" y2="12203"/>
                        <a14:foregroundMark x1="87712" y1="9492" x2="87712" y2="9492"/>
                        <a14:foregroundMark x1="87712" y1="8814" x2="87712" y2="8814"/>
                        <a14:foregroundMark x1="87288" y1="7458" x2="87288" y2="7458"/>
                        <a14:foregroundMark x1="85593" y1="6102" x2="85593" y2="6102"/>
                        <a14:foregroundMark x1="85593" y1="6102" x2="85593" y2="6102"/>
                        <a14:foregroundMark x1="84746" y1="5763" x2="84746" y2="5763"/>
                        <a14:backgroundMark x1="94068" y1="14915" x2="94068" y2="14915"/>
                        <a14:backgroundMark x1="94492" y1="78305" x2="94492" y2="78305"/>
                        <a14:backgroundMark x1="4661" y1="61695" x2="4661" y2="61695"/>
                        <a14:backgroundMark x1="36864" y1="98305" x2="36864" y2="98305"/>
                        <a14:backgroundMark x1="92797" y1="40000" x2="92797" y2="40000"/>
                        <a14:backgroundMark x1="7203" y1="36610" x2="7203" y2="36610"/>
                      </a14:backgroundRemoval>
                    </a14:imgEffect>
                  </a14:imgLayer>
                </a14:imgProps>
              </a:ext>
              <a:ext uri="{28A0092B-C50C-407E-A947-70E740481C1C}">
                <a14:useLocalDpi xmlns:a14="http://schemas.microsoft.com/office/drawing/2010/main" val="0"/>
              </a:ext>
            </a:extLst>
          </a:blip>
          <a:srcRect l="12909" t="4104" r="12204" b="3394"/>
          <a:stretch/>
        </p:blipFill>
        <p:spPr bwMode="auto">
          <a:xfrm>
            <a:off x="6622931" y="2232838"/>
            <a:ext cx="1800000" cy="3554302"/>
          </a:xfrm>
          <a:prstGeom prst="rect">
            <a:avLst/>
          </a:prstGeom>
          <a:noFill/>
          <a:extLst>
            <a:ext uri="{909E8E84-426E-40DD-AFC4-6F175D3DCCD1}">
              <a14:hiddenFill xmlns:a14="http://schemas.microsoft.com/office/drawing/2010/main">
                <a:solidFill>
                  <a:srgbClr val="FFFFFF"/>
                </a:solidFill>
              </a14:hiddenFill>
            </a:ext>
          </a:extLst>
        </p:spPr>
      </p:pic>
      <p:sp>
        <p:nvSpPr>
          <p:cNvPr id="23" name="מסגרת 22"/>
          <p:cNvSpPr/>
          <p:nvPr/>
        </p:nvSpPr>
        <p:spPr>
          <a:xfrm>
            <a:off x="1190847" y="808071"/>
            <a:ext cx="9994604" cy="5890441"/>
          </a:xfrm>
          <a:prstGeom prst="frame">
            <a:avLst>
              <a:gd name="adj1" fmla="val 636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2" name="כותרת 1"/>
          <p:cNvSpPr>
            <a:spLocks noGrp="1"/>
          </p:cNvSpPr>
          <p:nvPr>
            <p:ph type="title" idx="4294967295"/>
          </p:nvPr>
        </p:nvSpPr>
        <p:spPr>
          <a:xfrm rot="21256031">
            <a:off x="-512998" y="117592"/>
            <a:ext cx="3574106" cy="621744"/>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הפנתאון</a:t>
            </a:r>
          </a:p>
        </p:txBody>
      </p:sp>
      <p:pic>
        <p:nvPicPr>
          <p:cNvPr id="1026" name="Picture 2" descr="תוצאת תמונה עבור עמוד קורינתי"/>
          <p:cNvPicPr>
            <a:picLocks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ackgroundRemoval t="4746" b="91864" l="11441" r="87712">
                        <a14:foregroundMark x1="52542" y1="26102" x2="52542" y2="26102"/>
                        <a14:foregroundMark x1="51695" y1="92542" x2="51695" y2="92542"/>
                        <a14:foregroundMark x1="52119" y1="14576" x2="52119" y2="14576"/>
                        <a14:foregroundMark x1="53390" y1="7797" x2="53390" y2="7797"/>
                        <a14:foregroundMark x1="77542" y1="12881" x2="77542" y2="12881"/>
                        <a14:foregroundMark x1="80508" y1="16271" x2="81780" y2="16610"/>
                        <a14:foregroundMark x1="21186" y1="14237" x2="21186" y2="14237"/>
                        <a14:foregroundMark x1="19492" y1="21017" x2="19492" y2="21017"/>
                        <a14:foregroundMark x1="45763" y1="94237" x2="45763" y2="94237"/>
                        <a14:foregroundMark x1="56780" y1="94576" x2="56780" y2="94576"/>
                        <a14:foregroundMark x1="53390" y1="95593" x2="53390" y2="95593"/>
                        <a14:foregroundMark x1="43220" y1="94576" x2="43220" y2="94576"/>
                        <a14:foregroundMark x1="59322" y1="96271" x2="59322" y2="96271"/>
                        <a14:foregroundMark x1="63559" y1="96271" x2="63559" y2="96271"/>
                        <a14:foregroundMark x1="47458" y1="95254" x2="47458" y2="95254"/>
                        <a14:foregroundMark x1="42373" y1="95932" x2="42373" y2="95932"/>
                        <a14:foregroundMark x1="39407" y1="96610" x2="39407" y2="96610"/>
                        <a14:foregroundMark x1="38136" y1="96610" x2="38136" y2="96610"/>
                        <a14:foregroundMark x1="36864" y1="96610" x2="36864" y2="96610"/>
                        <a14:foregroundMark x1="35593" y1="96610" x2="35593" y2="96610"/>
                        <a14:foregroundMark x1="36441" y1="6441" x2="36441" y2="6441"/>
                        <a14:foregroundMark x1="27542" y1="6441" x2="27542" y2="6441"/>
                        <a14:foregroundMark x1="32203" y1="6441" x2="32203" y2="6441"/>
                        <a14:foregroundMark x1="30085" y1="6102" x2="30085" y2="6102"/>
                        <a14:foregroundMark x1="32627" y1="5763" x2="32627" y2="5763"/>
                        <a14:foregroundMark x1="36017" y1="5424" x2="36017" y2="5424"/>
                        <a14:foregroundMark x1="38559" y1="5085" x2="38559" y2="5085"/>
                        <a14:foregroundMark x1="41949" y1="5085" x2="41949" y2="5085"/>
                        <a14:foregroundMark x1="42797" y1="5085" x2="42797" y2="5085"/>
                        <a14:foregroundMark x1="44068" y1="5085" x2="44068" y2="5085"/>
                        <a14:foregroundMark x1="72458" y1="5424" x2="72458" y2="5424"/>
                        <a14:foregroundMark x1="72034" y1="5424" x2="68644" y2="5085"/>
                        <a14:foregroundMark x1="66102" y1="5085" x2="66102" y2="5085"/>
                        <a14:foregroundMark x1="64407" y1="5085" x2="63136" y2="5085"/>
                        <a14:foregroundMark x1="61441" y1="5085" x2="60169" y2="5085"/>
                        <a14:foregroundMark x1="58051" y1="5085" x2="56356" y2="5085"/>
                        <a14:foregroundMark x1="55085" y1="5085" x2="51695" y2="5085"/>
                        <a14:foregroundMark x1="49576" y1="5085" x2="49576" y2="5085"/>
                        <a14:foregroundMark x1="47881" y1="5085" x2="46610" y2="5085"/>
                        <a14:foregroundMark x1="44492" y1="5085" x2="38983" y2="5085"/>
                        <a14:foregroundMark x1="32203" y1="5085" x2="32203" y2="5085"/>
                        <a14:foregroundMark x1="34322" y1="5424" x2="34322" y2="5424"/>
                        <a14:foregroundMark x1="31356" y1="5424" x2="29661" y2="5424"/>
                        <a14:foregroundMark x1="27966" y1="5424" x2="25847" y2="5424"/>
                        <a14:foregroundMark x1="25000" y1="5424" x2="25000" y2="5424"/>
                        <a14:foregroundMark x1="77119" y1="9492" x2="77119" y2="9492"/>
                        <a14:foregroundMark x1="75847" y1="7458" x2="75847" y2="7458"/>
                        <a14:foregroundMark x1="75847" y1="6441" x2="75847" y2="6441"/>
                        <a14:foregroundMark x1="75847" y1="6102" x2="75847" y2="6102"/>
                        <a14:foregroundMark x1="73729" y1="5424" x2="73729" y2="5424"/>
                        <a14:foregroundMark x1="72458" y1="5085" x2="72458" y2="5085"/>
                        <a14:foregroundMark x1="79237" y1="7119" x2="79237" y2="7119"/>
                        <a14:foregroundMark x1="79661" y1="8136" x2="79661" y2="8136"/>
                        <a14:foregroundMark x1="76695" y1="7797" x2="76695" y2="7797"/>
                        <a14:foregroundMark x1="76695" y1="6441" x2="76695" y2="6441"/>
                        <a14:foregroundMark x1="77542" y1="5085" x2="77542" y2="5085"/>
                        <a14:foregroundMark x1="79237" y1="5763" x2="80508" y2="6441"/>
                        <a14:foregroundMark x1="80508" y1="6441" x2="80508" y2="6441"/>
                        <a14:foregroundMark x1="80508" y1="6441" x2="80508" y2="6441"/>
                        <a14:foregroundMark x1="80508" y1="7119" x2="80508" y2="7119"/>
                        <a14:foregroundMark x1="80508" y1="9492" x2="80508" y2="9492"/>
                        <a14:foregroundMark x1="79661" y1="9492" x2="79661" y2="9492"/>
                        <a14:foregroundMark x1="80085" y1="9492" x2="80085" y2="9492"/>
                        <a14:foregroundMark x1="82627" y1="10508" x2="82627" y2="10508"/>
                        <a14:foregroundMark x1="83051" y1="11525" x2="83051" y2="11525"/>
                        <a14:foregroundMark x1="83051" y1="8475" x2="83051" y2="8475"/>
                        <a14:foregroundMark x1="83051" y1="7797" x2="83051" y2="7797"/>
                        <a14:foregroundMark x1="83051" y1="7119" x2="83051" y2="7119"/>
                        <a14:foregroundMark x1="82627" y1="6780" x2="82627" y2="6780"/>
                        <a14:foregroundMark x1="80932" y1="5424" x2="80932" y2="5424"/>
                        <a14:foregroundMark x1="80085" y1="5085" x2="80085" y2="5085"/>
                        <a14:foregroundMark x1="17797" y1="12542" x2="17797" y2="12542"/>
                        <a14:foregroundMark x1="19068" y1="9492" x2="19068" y2="9492"/>
                        <a14:foregroundMark x1="21610" y1="8136" x2="21610" y2="8136"/>
                        <a14:foregroundMark x1="21610" y1="7797" x2="21610" y2="7797"/>
                        <a14:foregroundMark x1="21610" y1="7458" x2="21610" y2="7458"/>
                        <a14:foregroundMark x1="21610" y1="6780" x2="21610" y2="6780"/>
                        <a14:foregroundMark x1="20339" y1="5763" x2="19068" y2="5424"/>
                        <a14:foregroundMark x1="18644" y1="5424" x2="18644" y2="5424"/>
                        <a14:foregroundMark x1="18644" y1="5424" x2="18644" y2="5424"/>
                        <a14:foregroundMark x1="17797" y1="7458" x2="17797" y2="7458"/>
                        <a14:foregroundMark x1="15678" y1="7797" x2="15678" y2="7797"/>
                        <a14:foregroundMark x1="15678" y1="7797" x2="14407" y2="7797"/>
                        <a14:foregroundMark x1="11441" y1="7119" x2="11441" y2="7119"/>
                        <a14:foregroundMark x1="11441" y1="6441" x2="11441" y2="6441"/>
                        <a14:foregroundMark x1="17797" y1="5424" x2="17797" y2="5424"/>
                        <a14:foregroundMark x1="15678" y1="4746" x2="15678" y2="4746"/>
                        <a14:foregroundMark x1="13136" y1="4746" x2="13136" y2="4746"/>
                        <a14:foregroundMark x1="14831" y1="10508" x2="14831" y2="10508"/>
                        <a14:foregroundMark x1="16525" y1="13220" x2="16525" y2="13220"/>
                        <a14:foregroundMark x1="16525" y1="13559" x2="15254" y2="13559"/>
                        <a14:foregroundMark x1="13136" y1="11525" x2="13136" y2="11525"/>
                        <a14:foregroundMark x1="14407" y1="14576" x2="15254" y2="15593"/>
                        <a14:foregroundMark x1="15254" y1="16271" x2="15254" y2="16271"/>
                        <a14:foregroundMark x1="14407" y1="16610" x2="14407" y2="16610"/>
                        <a14:foregroundMark x1="82627" y1="14915" x2="82627" y2="14915"/>
                        <a14:foregroundMark x1="86017" y1="14237" x2="86017" y2="14237"/>
                        <a14:foregroundMark x1="86441" y1="14237" x2="87712" y2="12203"/>
                        <a14:foregroundMark x1="87712" y1="9492" x2="87712" y2="9492"/>
                        <a14:foregroundMark x1="87712" y1="8814" x2="87712" y2="8814"/>
                        <a14:foregroundMark x1="87288" y1="7458" x2="87288" y2="7458"/>
                        <a14:foregroundMark x1="85593" y1="6102" x2="85593" y2="6102"/>
                        <a14:foregroundMark x1="85593" y1="6102" x2="85593" y2="6102"/>
                        <a14:foregroundMark x1="84746" y1="5763" x2="84746" y2="5763"/>
                        <a14:backgroundMark x1="94068" y1="14915" x2="94068" y2="14915"/>
                        <a14:backgroundMark x1="94492" y1="78305" x2="94492" y2="78305"/>
                        <a14:backgroundMark x1="4661" y1="61695" x2="4661" y2="61695"/>
                        <a14:backgroundMark x1="36864" y1="98305" x2="36864" y2="98305"/>
                        <a14:backgroundMark x1="92797" y1="40000" x2="92797" y2="40000"/>
                        <a14:backgroundMark x1="7203" y1="36610" x2="7203" y2="36610"/>
                      </a14:backgroundRemoval>
                    </a14:imgEffect>
                  </a14:imgLayer>
                </a14:imgProps>
              </a:ext>
              <a:ext uri="{28A0092B-C50C-407E-A947-70E740481C1C}">
                <a14:useLocalDpi xmlns:a14="http://schemas.microsoft.com/office/drawing/2010/main" val="0"/>
              </a:ext>
            </a:extLst>
          </a:blip>
          <a:srcRect l="12909" t="4104" r="12204" b="3394"/>
          <a:stretch/>
        </p:blipFill>
        <p:spPr bwMode="auto">
          <a:xfrm>
            <a:off x="8399726" y="2232839"/>
            <a:ext cx="1800000" cy="355430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rot="16200000">
            <a:off x="8436937" y="4117932"/>
            <a:ext cx="1733107" cy="584775"/>
          </a:xfrm>
          <a:prstGeom prst="rect">
            <a:avLst/>
          </a:prstGeom>
          <a:noFill/>
          <a:effectLst>
            <a:outerShdw blurRad="50800" dist="38100" dir="2700000" algn="tl" rotWithShape="0">
              <a:prstClr val="black">
                <a:alpha val="40000"/>
              </a:prstClr>
            </a:outerShdw>
          </a:effectLst>
        </p:spPr>
        <p:txBody>
          <a:bodyPr wrap="square" rtlCol="1">
            <a:spAutoFit/>
          </a:bodyPr>
          <a:lstStyle/>
          <a:p>
            <a:pPr algn="ctr"/>
            <a:r>
              <a:rPr lang="he-IL" sz="3200" dirty="0">
                <a:solidFill>
                  <a:schemeClr val="accent2"/>
                </a:solidFill>
                <a:latin typeface="Guttman Yad-Brush" panose="02010401010101010101" pitchFamily="2" charset="-79"/>
                <a:ea typeface="Tahoma" panose="020B0604030504040204" pitchFamily="34" charset="0"/>
                <a:cs typeface="Guttman Yad-Brush" panose="02010401010101010101" pitchFamily="2" charset="-79"/>
              </a:rPr>
              <a:t>כלכלי</a:t>
            </a:r>
          </a:p>
        </p:txBody>
      </p:sp>
      <p:sp>
        <p:nvSpPr>
          <p:cNvPr id="14" name="TextBox 13"/>
          <p:cNvSpPr txBox="1"/>
          <p:nvPr/>
        </p:nvSpPr>
        <p:spPr>
          <a:xfrm rot="16200000">
            <a:off x="6649509" y="4117932"/>
            <a:ext cx="1733107" cy="584775"/>
          </a:xfrm>
          <a:prstGeom prst="rect">
            <a:avLst/>
          </a:prstGeom>
          <a:noFill/>
          <a:effectLst>
            <a:outerShdw blurRad="50800" dist="38100" dir="2700000" algn="tl" rotWithShape="0">
              <a:prstClr val="black">
                <a:alpha val="40000"/>
              </a:prstClr>
            </a:outerShdw>
          </a:effectLst>
        </p:spPr>
        <p:txBody>
          <a:bodyPr wrap="square" rtlCol="1">
            <a:spAutoFit/>
          </a:bodyPr>
          <a:lstStyle/>
          <a:p>
            <a:pPr algn="ctr"/>
            <a:r>
              <a:rPr lang="he-IL" sz="3200" dirty="0">
                <a:solidFill>
                  <a:schemeClr val="accent2"/>
                </a:solidFill>
                <a:latin typeface="Guttman Yad-Brush" panose="02010401010101010101" pitchFamily="2" charset="-79"/>
                <a:ea typeface="Tahoma" panose="020B0604030504040204" pitchFamily="34" charset="0"/>
                <a:cs typeface="Guttman Yad-Brush" panose="02010401010101010101" pitchFamily="2" charset="-79"/>
              </a:rPr>
              <a:t>חברתי</a:t>
            </a:r>
          </a:p>
        </p:txBody>
      </p:sp>
      <p:pic>
        <p:nvPicPr>
          <p:cNvPr id="15" name="Picture 2" descr="תוצאת תמונה עבור עמוד קורינתי"/>
          <p:cNvPicPr>
            <a:picLocks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ackgroundRemoval t="4746" b="91864" l="11441" r="87712">
                        <a14:foregroundMark x1="52542" y1="26102" x2="52542" y2="26102"/>
                        <a14:foregroundMark x1="51695" y1="92542" x2="51695" y2="92542"/>
                        <a14:foregroundMark x1="52119" y1="14576" x2="52119" y2="14576"/>
                        <a14:foregroundMark x1="53390" y1="7797" x2="53390" y2="7797"/>
                        <a14:foregroundMark x1="77542" y1="12881" x2="77542" y2="12881"/>
                        <a14:foregroundMark x1="80508" y1="16271" x2="81780" y2="16610"/>
                        <a14:foregroundMark x1="21186" y1="14237" x2="21186" y2="14237"/>
                        <a14:foregroundMark x1="19492" y1="21017" x2="19492" y2="21017"/>
                        <a14:foregroundMark x1="45763" y1="94237" x2="45763" y2="94237"/>
                        <a14:foregroundMark x1="56780" y1="94576" x2="56780" y2="94576"/>
                        <a14:foregroundMark x1="53390" y1="95593" x2="53390" y2="95593"/>
                        <a14:foregroundMark x1="43220" y1="94576" x2="43220" y2="94576"/>
                        <a14:foregroundMark x1="59322" y1="96271" x2="59322" y2="96271"/>
                        <a14:foregroundMark x1="63559" y1="96271" x2="63559" y2="96271"/>
                        <a14:foregroundMark x1="47458" y1="95254" x2="47458" y2="95254"/>
                        <a14:foregroundMark x1="42373" y1="95932" x2="42373" y2="95932"/>
                        <a14:foregroundMark x1="39407" y1="96610" x2="39407" y2="96610"/>
                        <a14:foregroundMark x1="38136" y1="96610" x2="38136" y2="96610"/>
                        <a14:foregroundMark x1="36864" y1="96610" x2="36864" y2="96610"/>
                        <a14:foregroundMark x1="35593" y1="96610" x2="35593" y2="96610"/>
                        <a14:foregroundMark x1="36441" y1="6441" x2="36441" y2="6441"/>
                        <a14:foregroundMark x1="27542" y1="6441" x2="27542" y2="6441"/>
                        <a14:foregroundMark x1="32203" y1="6441" x2="32203" y2="6441"/>
                        <a14:foregroundMark x1="30085" y1="6102" x2="30085" y2="6102"/>
                        <a14:foregroundMark x1="32627" y1="5763" x2="32627" y2="5763"/>
                        <a14:foregroundMark x1="36017" y1="5424" x2="36017" y2="5424"/>
                        <a14:foregroundMark x1="38559" y1="5085" x2="38559" y2="5085"/>
                        <a14:foregroundMark x1="41949" y1="5085" x2="41949" y2="5085"/>
                        <a14:foregroundMark x1="42797" y1="5085" x2="42797" y2="5085"/>
                        <a14:foregroundMark x1="44068" y1="5085" x2="44068" y2="5085"/>
                        <a14:foregroundMark x1="72458" y1="5424" x2="72458" y2="5424"/>
                        <a14:foregroundMark x1="72034" y1="5424" x2="68644" y2="5085"/>
                        <a14:foregroundMark x1="66102" y1="5085" x2="66102" y2="5085"/>
                        <a14:foregroundMark x1="64407" y1="5085" x2="63136" y2="5085"/>
                        <a14:foregroundMark x1="61441" y1="5085" x2="60169" y2="5085"/>
                        <a14:foregroundMark x1="58051" y1="5085" x2="56356" y2="5085"/>
                        <a14:foregroundMark x1="55085" y1="5085" x2="51695" y2="5085"/>
                        <a14:foregroundMark x1="49576" y1="5085" x2="49576" y2="5085"/>
                        <a14:foregroundMark x1="47881" y1="5085" x2="46610" y2="5085"/>
                        <a14:foregroundMark x1="44492" y1="5085" x2="38983" y2="5085"/>
                        <a14:foregroundMark x1="32203" y1="5085" x2="32203" y2="5085"/>
                        <a14:foregroundMark x1="34322" y1="5424" x2="34322" y2="5424"/>
                        <a14:foregroundMark x1="31356" y1="5424" x2="29661" y2="5424"/>
                        <a14:foregroundMark x1="27966" y1="5424" x2="25847" y2="5424"/>
                        <a14:foregroundMark x1="25000" y1="5424" x2="25000" y2="5424"/>
                        <a14:foregroundMark x1="77119" y1="9492" x2="77119" y2="9492"/>
                        <a14:foregroundMark x1="75847" y1="7458" x2="75847" y2="7458"/>
                        <a14:foregroundMark x1="75847" y1="6441" x2="75847" y2="6441"/>
                        <a14:foregroundMark x1="75847" y1="6102" x2="75847" y2="6102"/>
                        <a14:foregroundMark x1="73729" y1="5424" x2="73729" y2="5424"/>
                        <a14:foregroundMark x1="72458" y1="5085" x2="72458" y2="5085"/>
                        <a14:foregroundMark x1="79237" y1="7119" x2="79237" y2="7119"/>
                        <a14:foregroundMark x1="79661" y1="8136" x2="79661" y2="8136"/>
                        <a14:foregroundMark x1="76695" y1="7797" x2="76695" y2="7797"/>
                        <a14:foregroundMark x1="76695" y1="6441" x2="76695" y2="6441"/>
                        <a14:foregroundMark x1="77542" y1="5085" x2="77542" y2="5085"/>
                        <a14:foregroundMark x1="79237" y1="5763" x2="80508" y2="6441"/>
                        <a14:foregroundMark x1="80508" y1="6441" x2="80508" y2="6441"/>
                        <a14:foregroundMark x1="80508" y1="6441" x2="80508" y2="6441"/>
                        <a14:foregroundMark x1="80508" y1="7119" x2="80508" y2="7119"/>
                        <a14:foregroundMark x1="80508" y1="9492" x2="80508" y2="9492"/>
                        <a14:foregroundMark x1="79661" y1="9492" x2="79661" y2="9492"/>
                        <a14:foregroundMark x1="80085" y1="9492" x2="80085" y2="9492"/>
                        <a14:foregroundMark x1="82627" y1="10508" x2="82627" y2="10508"/>
                        <a14:foregroundMark x1="83051" y1="11525" x2="83051" y2="11525"/>
                        <a14:foregroundMark x1="83051" y1="8475" x2="83051" y2="8475"/>
                        <a14:foregroundMark x1="83051" y1="7797" x2="83051" y2="7797"/>
                        <a14:foregroundMark x1="83051" y1="7119" x2="83051" y2="7119"/>
                        <a14:foregroundMark x1="82627" y1="6780" x2="82627" y2="6780"/>
                        <a14:foregroundMark x1="80932" y1="5424" x2="80932" y2="5424"/>
                        <a14:foregroundMark x1="80085" y1="5085" x2="80085" y2="5085"/>
                        <a14:foregroundMark x1="17797" y1="12542" x2="17797" y2="12542"/>
                        <a14:foregroundMark x1="19068" y1="9492" x2="19068" y2="9492"/>
                        <a14:foregroundMark x1="21610" y1="8136" x2="21610" y2="8136"/>
                        <a14:foregroundMark x1="21610" y1="7797" x2="21610" y2="7797"/>
                        <a14:foregroundMark x1="21610" y1="7458" x2="21610" y2="7458"/>
                        <a14:foregroundMark x1="21610" y1="6780" x2="21610" y2="6780"/>
                        <a14:foregroundMark x1="20339" y1="5763" x2="19068" y2="5424"/>
                        <a14:foregroundMark x1="18644" y1="5424" x2="18644" y2="5424"/>
                        <a14:foregroundMark x1="18644" y1="5424" x2="18644" y2="5424"/>
                        <a14:foregroundMark x1="17797" y1="7458" x2="17797" y2="7458"/>
                        <a14:foregroundMark x1="15678" y1="7797" x2="15678" y2="7797"/>
                        <a14:foregroundMark x1="15678" y1="7797" x2="14407" y2="7797"/>
                        <a14:foregroundMark x1="11441" y1="7119" x2="11441" y2="7119"/>
                        <a14:foregroundMark x1="11441" y1="6441" x2="11441" y2="6441"/>
                        <a14:foregroundMark x1="17797" y1="5424" x2="17797" y2="5424"/>
                        <a14:foregroundMark x1="15678" y1="4746" x2="15678" y2="4746"/>
                        <a14:foregroundMark x1="13136" y1="4746" x2="13136" y2="4746"/>
                        <a14:foregroundMark x1="14831" y1="10508" x2="14831" y2="10508"/>
                        <a14:foregroundMark x1="16525" y1="13220" x2="16525" y2="13220"/>
                        <a14:foregroundMark x1="16525" y1="13559" x2="15254" y2="13559"/>
                        <a14:foregroundMark x1="13136" y1="11525" x2="13136" y2="11525"/>
                        <a14:foregroundMark x1="14407" y1="14576" x2="15254" y2="15593"/>
                        <a14:foregroundMark x1="15254" y1="16271" x2="15254" y2="16271"/>
                        <a14:foregroundMark x1="14407" y1="16610" x2="14407" y2="16610"/>
                        <a14:foregroundMark x1="82627" y1="14915" x2="82627" y2="14915"/>
                        <a14:foregroundMark x1="86017" y1="14237" x2="86017" y2="14237"/>
                        <a14:foregroundMark x1="86441" y1="14237" x2="87712" y2="12203"/>
                        <a14:foregroundMark x1="87712" y1="9492" x2="87712" y2="9492"/>
                        <a14:foregroundMark x1="87712" y1="8814" x2="87712" y2="8814"/>
                        <a14:foregroundMark x1="87288" y1="7458" x2="87288" y2="7458"/>
                        <a14:foregroundMark x1="85593" y1="6102" x2="85593" y2="6102"/>
                        <a14:foregroundMark x1="85593" y1="6102" x2="85593" y2="6102"/>
                        <a14:foregroundMark x1="84746" y1="5763" x2="84746" y2="5763"/>
                        <a14:backgroundMark x1="94068" y1="14915" x2="94068" y2="14915"/>
                        <a14:backgroundMark x1="94492" y1="78305" x2="94492" y2="78305"/>
                        <a14:backgroundMark x1="4661" y1="61695" x2="4661" y2="61695"/>
                        <a14:backgroundMark x1="36864" y1="98305" x2="36864" y2="98305"/>
                        <a14:backgroundMark x1="92797" y1="40000" x2="92797" y2="40000"/>
                        <a14:backgroundMark x1="7203" y1="36610" x2="7203" y2="36610"/>
                      </a14:backgroundRemoval>
                    </a14:imgEffect>
                  </a14:imgLayer>
                </a14:imgProps>
              </a:ext>
              <a:ext uri="{28A0092B-C50C-407E-A947-70E740481C1C}">
                <a14:useLocalDpi xmlns:a14="http://schemas.microsoft.com/office/drawing/2010/main" val="0"/>
              </a:ext>
            </a:extLst>
          </a:blip>
          <a:srcRect l="12909" t="4104" r="12204" b="3394"/>
          <a:stretch/>
        </p:blipFill>
        <p:spPr bwMode="auto">
          <a:xfrm>
            <a:off x="3644619" y="2232839"/>
            <a:ext cx="2232000" cy="355430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rot="16200000">
            <a:off x="3873225" y="3871711"/>
            <a:ext cx="1733107" cy="1077218"/>
          </a:xfrm>
          <a:prstGeom prst="rect">
            <a:avLst/>
          </a:prstGeom>
          <a:noFill/>
          <a:effectLst>
            <a:outerShdw blurRad="50800" dist="38100" dir="2700000" algn="tl" rotWithShape="0">
              <a:prstClr val="black">
                <a:alpha val="40000"/>
              </a:prstClr>
            </a:outerShdw>
          </a:effectLst>
        </p:spPr>
        <p:txBody>
          <a:bodyPr wrap="square" rtlCol="1">
            <a:spAutoFit/>
          </a:bodyPr>
          <a:lstStyle/>
          <a:p>
            <a:pPr algn="ctr"/>
            <a:r>
              <a:rPr lang="he-IL" sz="3200" dirty="0">
                <a:solidFill>
                  <a:schemeClr val="accent2"/>
                </a:solidFill>
                <a:latin typeface="Guttman Yad-Brush" panose="02010401010101010101" pitchFamily="2" charset="-79"/>
                <a:ea typeface="Tahoma" panose="020B0604030504040204" pitchFamily="34" charset="0"/>
                <a:cs typeface="Guttman Yad-Brush" panose="02010401010101010101" pitchFamily="2" charset="-79"/>
              </a:rPr>
              <a:t>הגנה לאומית</a:t>
            </a:r>
          </a:p>
        </p:txBody>
      </p:sp>
      <p:sp>
        <p:nvSpPr>
          <p:cNvPr id="18" name="TextBox 17"/>
          <p:cNvSpPr txBox="1"/>
          <p:nvPr/>
        </p:nvSpPr>
        <p:spPr>
          <a:xfrm rot="16200000">
            <a:off x="1876446" y="4045932"/>
            <a:ext cx="2088000" cy="584775"/>
          </a:xfrm>
          <a:prstGeom prst="rect">
            <a:avLst/>
          </a:prstGeom>
          <a:noFill/>
          <a:effectLst>
            <a:outerShdw blurRad="50800" dist="38100" dir="2700000" algn="tl" rotWithShape="0">
              <a:prstClr val="black">
                <a:alpha val="40000"/>
              </a:prstClr>
            </a:outerShdw>
          </a:effectLst>
        </p:spPr>
        <p:txBody>
          <a:bodyPr wrap="square" rtlCol="1" anchor="ctr">
            <a:spAutoFit/>
          </a:bodyPr>
          <a:lstStyle/>
          <a:p>
            <a:pPr algn="ctr"/>
            <a:r>
              <a:rPr lang="he-IL" sz="3200" dirty="0">
                <a:solidFill>
                  <a:schemeClr val="accent2"/>
                </a:solidFill>
                <a:latin typeface="Guttman Yad-Brush" panose="02010401010101010101" pitchFamily="2" charset="-79"/>
                <a:ea typeface="Tahoma" panose="020B0604030504040204" pitchFamily="34" charset="0"/>
                <a:cs typeface="Guttman Yad-Brush" panose="02010401010101010101" pitchFamily="2" charset="-79"/>
              </a:rPr>
              <a:t>מדיני</a:t>
            </a:r>
            <a:endParaRPr lang="he-IL" sz="2000" dirty="0">
              <a:solidFill>
                <a:schemeClr val="accent2"/>
              </a:solidFill>
              <a:latin typeface="Guttman Yad-Brush" panose="02010401010101010101" pitchFamily="2" charset="-79"/>
              <a:ea typeface="Tahoma" panose="020B0604030504040204" pitchFamily="34" charset="0"/>
              <a:cs typeface="Guttman Yad-Brush" panose="02010401010101010101" pitchFamily="2" charset="-79"/>
            </a:endParaRPr>
          </a:p>
        </p:txBody>
      </p:sp>
      <p:sp>
        <p:nvSpPr>
          <p:cNvPr id="20" name="TextBox 19"/>
          <p:cNvSpPr txBox="1"/>
          <p:nvPr/>
        </p:nvSpPr>
        <p:spPr>
          <a:xfrm>
            <a:off x="2053394" y="5686781"/>
            <a:ext cx="8172051" cy="523220"/>
          </a:xfrm>
          <a:prstGeom prst="rect">
            <a:avLst/>
          </a:prstGeom>
          <a:noFill/>
        </p:spPr>
        <p:txBody>
          <a:bodyPr wrap="square" rtlCol="1">
            <a:spAutoFit/>
          </a:bodyPr>
          <a:lstStyle/>
          <a:p>
            <a:pPr algn="ctr"/>
            <a:r>
              <a:rPr lang="he-IL" sz="2800" dirty="0">
                <a:solidFill>
                  <a:schemeClr val="accent1">
                    <a:lumMod val="75000"/>
                  </a:schemeClr>
                </a:solidFill>
                <a:latin typeface="Guttman Yad-Brush" panose="02010401010101010101" pitchFamily="2" charset="-79"/>
                <a:ea typeface="Tahoma" panose="020B0604030504040204" pitchFamily="34" charset="0"/>
                <a:cs typeface="Guttman Yad-Brush" panose="02010401010101010101" pitchFamily="2" charset="-79"/>
              </a:rPr>
              <a:t>גרעין לאומי ערכי + חקר מדע המדינה</a:t>
            </a:r>
          </a:p>
        </p:txBody>
      </p:sp>
      <p:sp>
        <p:nvSpPr>
          <p:cNvPr id="27" name="TextBox 26"/>
          <p:cNvSpPr txBox="1"/>
          <p:nvPr/>
        </p:nvSpPr>
        <p:spPr>
          <a:xfrm>
            <a:off x="2445489" y="772857"/>
            <a:ext cx="7374809" cy="461665"/>
          </a:xfrm>
          <a:prstGeom prst="rect">
            <a:avLst/>
          </a:prstGeom>
          <a:noFill/>
        </p:spPr>
        <p:txBody>
          <a:bodyPr wrap="square" rtlCol="1">
            <a:spAutoFit/>
          </a:bodyPr>
          <a:lstStyle/>
          <a:p>
            <a:pPr algn="ctr"/>
            <a:r>
              <a:rPr lang="he-IL" sz="2400" dirty="0">
                <a:effectLst>
                  <a:outerShdw blurRad="38100" dist="38100" dir="2700000" algn="tl">
                    <a:srgbClr val="000000">
                      <a:alpha val="43137"/>
                    </a:srgbClr>
                  </a:outerShdw>
                </a:effectLst>
                <a:latin typeface="David" panose="020E0502060401010101" pitchFamily="34" charset="-79"/>
                <a:ea typeface="Tahoma" panose="020B0604030504040204" pitchFamily="34" charset="0"/>
                <a:cs typeface="David" panose="020E0502060401010101" pitchFamily="34" charset="-79"/>
              </a:rPr>
              <a:t>אסטרטג של ביטחון לאומי ובעל תחושת אחריות לאומית</a:t>
            </a:r>
          </a:p>
        </p:txBody>
      </p:sp>
      <p:sp>
        <p:nvSpPr>
          <p:cNvPr id="28" name="TextBox 27"/>
          <p:cNvSpPr txBox="1"/>
          <p:nvPr/>
        </p:nvSpPr>
        <p:spPr>
          <a:xfrm>
            <a:off x="2309352" y="6288279"/>
            <a:ext cx="7668000" cy="461665"/>
          </a:xfrm>
          <a:prstGeom prst="rect">
            <a:avLst/>
          </a:prstGeom>
          <a:noFill/>
        </p:spPr>
        <p:txBody>
          <a:bodyPr wrap="square" rtlCol="1">
            <a:spAutoFit/>
          </a:bodyPr>
          <a:lstStyle/>
          <a:p>
            <a:pPr algn="ctr"/>
            <a:r>
              <a:rPr lang="he-IL" sz="2400" dirty="0">
                <a:effectLst>
                  <a:outerShdw blurRad="38100" dist="38100" dir="2700000" algn="tl">
                    <a:srgbClr val="000000">
                      <a:alpha val="43137"/>
                    </a:srgbClr>
                  </a:outerShdw>
                </a:effectLst>
                <a:latin typeface="David" panose="020E0502060401010101" pitchFamily="34" charset="-79"/>
                <a:ea typeface="Tahoma" panose="020B0604030504040204" pitchFamily="34" charset="0"/>
                <a:cs typeface="David" panose="020E0502060401010101" pitchFamily="34" charset="-79"/>
              </a:rPr>
              <a:t>פיתוח שדרת הדרג הבכיר של מערכות הממשל והביטחון בישראל</a:t>
            </a:r>
          </a:p>
        </p:txBody>
      </p:sp>
      <p:sp>
        <p:nvSpPr>
          <p:cNvPr id="29" name="TextBox 28"/>
          <p:cNvSpPr txBox="1"/>
          <p:nvPr/>
        </p:nvSpPr>
        <p:spPr>
          <a:xfrm rot="16200000">
            <a:off x="-788575" y="3522459"/>
            <a:ext cx="4304091" cy="461665"/>
          </a:xfrm>
          <a:prstGeom prst="rect">
            <a:avLst/>
          </a:prstGeom>
          <a:noFill/>
        </p:spPr>
        <p:txBody>
          <a:bodyPr wrap="square" rtlCol="1">
            <a:spAutoFit/>
          </a:bodyPr>
          <a:lstStyle/>
          <a:p>
            <a:pPr algn="ctr"/>
            <a:r>
              <a:rPr lang="he-IL" sz="2400" dirty="0">
                <a:effectLst>
                  <a:outerShdw blurRad="38100" dist="38100" dir="2700000" algn="tl">
                    <a:srgbClr val="000000">
                      <a:alpha val="43137"/>
                    </a:srgbClr>
                  </a:outerShdw>
                </a:effectLst>
                <a:latin typeface="David" panose="020E0502060401010101" pitchFamily="34" charset="-79"/>
                <a:ea typeface="Tahoma" panose="020B0604030504040204" pitchFamily="34" charset="0"/>
                <a:cs typeface="David" panose="020E0502060401010101" pitchFamily="34" charset="-79"/>
              </a:rPr>
              <a:t>מסע חקר אישי</a:t>
            </a:r>
          </a:p>
        </p:txBody>
      </p:sp>
      <p:sp>
        <p:nvSpPr>
          <p:cNvPr id="30" name="TextBox 29"/>
          <p:cNvSpPr txBox="1"/>
          <p:nvPr/>
        </p:nvSpPr>
        <p:spPr>
          <a:xfrm rot="5400000">
            <a:off x="8848097" y="3674859"/>
            <a:ext cx="4304091" cy="461665"/>
          </a:xfrm>
          <a:prstGeom prst="rect">
            <a:avLst/>
          </a:prstGeom>
          <a:noFill/>
        </p:spPr>
        <p:txBody>
          <a:bodyPr wrap="square" rtlCol="1">
            <a:spAutoFit/>
          </a:bodyPr>
          <a:lstStyle/>
          <a:p>
            <a:pPr algn="ctr"/>
            <a:r>
              <a:rPr lang="he-IL" sz="2400" dirty="0">
                <a:effectLst>
                  <a:outerShdw blurRad="38100" dist="38100" dir="2700000" algn="tl">
                    <a:srgbClr val="000000">
                      <a:alpha val="43137"/>
                    </a:srgbClr>
                  </a:outerShdw>
                </a:effectLst>
                <a:latin typeface="David" panose="020E0502060401010101" pitchFamily="34" charset="-79"/>
                <a:ea typeface="Tahoma" panose="020B0604030504040204" pitchFamily="34" charset="0"/>
                <a:cs typeface="David" panose="020E0502060401010101" pitchFamily="34" charset="-79"/>
              </a:rPr>
              <a:t>צרכי  ביטחון לאומי משתנים</a:t>
            </a:r>
          </a:p>
        </p:txBody>
      </p:sp>
      <p:sp>
        <p:nvSpPr>
          <p:cNvPr id="19" name="משולש שווה-שוקיים 18"/>
          <p:cNvSpPr/>
          <p:nvPr/>
        </p:nvSpPr>
        <p:spPr>
          <a:xfrm>
            <a:off x="2371060" y="1063263"/>
            <a:ext cx="7538483" cy="1319684"/>
          </a:xfrm>
          <a:prstGeom prst="triangle">
            <a:avLst/>
          </a:prstGeom>
          <a:solidFill>
            <a:schemeClr val="bg1">
              <a:lumMod val="65000"/>
            </a:schemeClr>
          </a:solidFill>
          <a:scene3d>
            <a:camera prst="perspectiveRelaxedModerately"/>
            <a:lightRig rig="threePt" dir="t"/>
          </a:scene3d>
        </p:spPr>
        <p:style>
          <a:lnRef idx="0">
            <a:schemeClr val="accent3"/>
          </a:lnRef>
          <a:fillRef idx="3">
            <a:schemeClr val="accent3"/>
          </a:fillRef>
          <a:effectRef idx="3">
            <a:schemeClr val="accent3"/>
          </a:effectRef>
          <a:fontRef idx="minor">
            <a:schemeClr val="lt1"/>
          </a:fontRef>
        </p:style>
        <p:txBody>
          <a:bodyPr rtlCol="1" anchor="ctr"/>
          <a:lstStyle/>
          <a:p>
            <a:pPr algn="ctr"/>
            <a:endParaRPr lang="he-IL" dirty="0"/>
          </a:p>
        </p:txBody>
      </p:sp>
      <p:sp>
        <p:nvSpPr>
          <p:cNvPr id="22" name="TextBox 21"/>
          <p:cNvSpPr txBox="1"/>
          <p:nvPr/>
        </p:nvSpPr>
        <p:spPr>
          <a:xfrm>
            <a:off x="2413604" y="1628673"/>
            <a:ext cx="7442790" cy="523220"/>
          </a:xfrm>
          <a:prstGeom prst="rect">
            <a:avLst/>
          </a:prstGeom>
          <a:noFill/>
        </p:spPr>
        <p:txBody>
          <a:bodyPr wrap="square" rtlCol="1">
            <a:spAutoFit/>
          </a:bodyPr>
          <a:lstStyle/>
          <a:p>
            <a:pPr algn="ctr"/>
            <a:r>
              <a:rPr lang="he-IL" sz="2800" dirty="0">
                <a:solidFill>
                  <a:schemeClr val="accent1">
                    <a:lumMod val="75000"/>
                  </a:schemeClr>
                </a:solidFill>
                <a:latin typeface="Guttman Yad-Brush" panose="02010401010101010101" pitchFamily="2" charset="-79"/>
                <a:ea typeface="Tahoma" panose="020B0604030504040204" pitchFamily="34" charset="0"/>
                <a:cs typeface="Guttman Yad-Brush" panose="02010401010101010101" pitchFamily="2" charset="-79"/>
              </a:rPr>
              <a:t>בכירות והובלה</a:t>
            </a:r>
          </a:p>
        </p:txBody>
      </p:sp>
      <p:sp>
        <p:nvSpPr>
          <p:cNvPr id="31" name="TextBox 30"/>
          <p:cNvSpPr txBox="1"/>
          <p:nvPr/>
        </p:nvSpPr>
        <p:spPr>
          <a:xfrm>
            <a:off x="9192789" y="1240684"/>
            <a:ext cx="1650952" cy="954107"/>
          </a:xfrm>
          <a:prstGeom prst="rect">
            <a:avLst/>
          </a:prstGeom>
          <a:noFill/>
        </p:spPr>
        <p:txBody>
          <a:bodyPr wrap="square" rtlCol="1">
            <a:spAutoFit/>
          </a:bodyPr>
          <a:lstStyle/>
          <a:p>
            <a:pPr algn="ctr"/>
            <a:r>
              <a:rPr lang="he-IL" b="1" dirty="0">
                <a:solidFill>
                  <a:schemeClr val="accent5"/>
                </a:solidFill>
                <a:latin typeface="David" panose="020E0502060401010101" pitchFamily="34" charset="-79"/>
                <a:ea typeface="Tahoma" panose="020B0604030504040204" pitchFamily="34" charset="0"/>
                <a:cs typeface="David" panose="020E0502060401010101" pitchFamily="34" charset="-79"/>
              </a:rPr>
              <a:t>סגל</a:t>
            </a:r>
          </a:p>
          <a:p>
            <a:pPr algn="ctr"/>
            <a:r>
              <a:rPr lang="he-IL" dirty="0">
                <a:latin typeface="David" panose="020E0502060401010101" pitchFamily="34" charset="-79"/>
                <a:ea typeface="Tahoma" panose="020B0604030504040204" pitchFamily="34" charset="0"/>
                <a:cs typeface="David" panose="020E0502060401010101" pitchFamily="34" charset="-79"/>
              </a:rPr>
              <a:t>מתפתח, מחויב </a:t>
            </a:r>
            <a:br>
              <a:rPr lang="en-US" dirty="0">
                <a:latin typeface="David" panose="020E0502060401010101" pitchFamily="34" charset="-79"/>
                <a:ea typeface="Tahoma" panose="020B0604030504040204" pitchFamily="34" charset="0"/>
                <a:cs typeface="David" panose="020E0502060401010101" pitchFamily="34" charset="-79"/>
              </a:rPr>
            </a:br>
            <a:r>
              <a:rPr lang="he-IL" dirty="0">
                <a:latin typeface="David" panose="020E0502060401010101" pitchFamily="34" charset="-79"/>
                <a:ea typeface="Tahoma" panose="020B0604030504040204" pitchFamily="34" charset="0"/>
                <a:cs typeface="David" panose="020E0502060401010101" pitchFamily="34" charset="-79"/>
              </a:rPr>
              <a:t>ומנוסה</a:t>
            </a:r>
          </a:p>
        </p:txBody>
      </p:sp>
      <p:sp>
        <p:nvSpPr>
          <p:cNvPr id="32" name="TextBox 31"/>
          <p:cNvSpPr txBox="1"/>
          <p:nvPr/>
        </p:nvSpPr>
        <p:spPr>
          <a:xfrm>
            <a:off x="1458464" y="1234522"/>
            <a:ext cx="1650952" cy="954107"/>
          </a:xfrm>
          <a:prstGeom prst="rect">
            <a:avLst/>
          </a:prstGeom>
          <a:noFill/>
        </p:spPr>
        <p:txBody>
          <a:bodyPr wrap="square" rtlCol="1">
            <a:spAutoFit/>
          </a:bodyPr>
          <a:lstStyle/>
          <a:p>
            <a:pPr algn="ctr"/>
            <a:r>
              <a:rPr lang="he-IL" b="1" dirty="0">
                <a:solidFill>
                  <a:schemeClr val="accent5"/>
                </a:solidFill>
                <a:latin typeface="David" panose="020E0502060401010101" pitchFamily="34" charset="-79"/>
                <a:ea typeface="Tahoma" panose="020B0604030504040204" pitchFamily="34" charset="0"/>
                <a:cs typeface="David" panose="020E0502060401010101" pitchFamily="34" charset="-79"/>
              </a:rPr>
              <a:t>חניך</a:t>
            </a:r>
          </a:p>
          <a:p>
            <a:pPr algn="ctr"/>
            <a:r>
              <a:rPr lang="he-IL" dirty="0">
                <a:latin typeface="David" panose="020E0502060401010101" pitchFamily="34" charset="-79"/>
                <a:ea typeface="Tahoma" panose="020B0604030504040204" pitchFamily="34" charset="0"/>
                <a:cs typeface="David" panose="020E0502060401010101" pitchFamily="34" charset="-79"/>
              </a:rPr>
              <a:t>משפיע, תורם ומוביל</a:t>
            </a:r>
          </a:p>
        </p:txBody>
      </p:sp>
      <p:sp>
        <p:nvSpPr>
          <p:cNvPr id="25" name="כותרת 1"/>
          <p:cNvSpPr txBox="1">
            <a:spLocks/>
          </p:cNvSpPr>
          <p:nvPr/>
        </p:nvSpPr>
        <p:spPr>
          <a:xfrm>
            <a:off x="877528" y="-244594"/>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רציונל ההכשרה </a:t>
            </a:r>
            <a:r>
              <a:rPr lang="he-IL" sz="3600" b="1" dirty="0" err="1">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במב"ל</a:t>
            </a:r>
            <a:endPar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cxnSp>
        <p:nvCxnSpPr>
          <p:cNvPr id="4" name="מחבר ישר 3"/>
          <p:cNvCxnSpPr>
            <a:cxnSpLocks/>
          </p:cNvCxnSpPr>
          <p:nvPr/>
        </p:nvCxnSpPr>
        <p:spPr>
          <a:xfrm flipV="1">
            <a:off x="2402959" y="3543765"/>
            <a:ext cx="1044000" cy="1"/>
          </a:xfrm>
          <a:prstGeom prst="line">
            <a:avLst/>
          </a:prstGeom>
          <a:ln w="12700">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35" name="מחבר ישר 34"/>
          <p:cNvCxnSpPr>
            <a:cxnSpLocks/>
          </p:cNvCxnSpPr>
          <p:nvPr/>
        </p:nvCxnSpPr>
        <p:spPr>
          <a:xfrm flipV="1">
            <a:off x="4236679" y="3538851"/>
            <a:ext cx="1044000" cy="1"/>
          </a:xfrm>
          <a:prstGeom prst="line">
            <a:avLst/>
          </a:prstGeom>
          <a:ln w="12700">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36" name="מחבר ישר 35"/>
          <p:cNvCxnSpPr>
            <a:cxnSpLocks/>
          </p:cNvCxnSpPr>
          <p:nvPr/>
        </p:nvCxnSpPr>
        <p:spPr>
          <a:xfrm flipV="1">
            <a:off x="7130120" y="3592640"/>
            <a:ext cx="792000" cy="1"/>
          </a:xfrm>
          <a:prstGeom prst="line">
            <a:avLst/>
          </a:prstGeom>
          <a:ln w="12700">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37" name="מחבר ישר 36"/>
          <p:cNvCxnSpPr>
            <a:cxnSpLocks/>
          </p:cNvCxnSpPr>
          <p:nvPr/>
        </p:nvCxnSpPr>
        <p:spPr>
          <a:xfrm flipV="1">
            <a:off x="8886698" y="3592640"/>
            <a:ext cx="792000" cy="1"/>
          </a:xfrm>
          <a:prstGeom prst="line">
            <a:avLst/>
          </a:prstGeom>
          <a:ln w="12700">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38" name="TextBox 37"/>
          <p:cNvSpPr txBox="1"/>
          <p:nvPr/>
        </p:nvSpPr>
        <p:spPr>
          <a:xfrm>
            <a:off x="1897337" y="3494471"/>
            <a:ext cx="798382" cy="338554"/>
          </a:xfrm>
          <a:prstGeom prst="rect">
            <a:avLst/>
          </a:prstGeom>
          <a:noFill/>
        </p:spPr>
        <p:txBody>
          <a:bodyPr wrap="square" rtlCol="1">
            <a:spAutoFit/>
          </a:bodyPr>
          <a:lstStyle/>
          <a:p>
            <a:pPr algn="ctr"/>
            <a:r>
              <a:rPr lang="he-IL" sz="1600" i="1" dirty="0">
                <a:latin typeface="David" panose="020E0502060401010101" pitchFamily="34" charset="-79"/>
                <a:ea typeface="Tahoma" panose="020B0604030504040204" pitchFamily="34" charset="0"/>
                <a:cs typeface="David" panose="020E0502060401010101" pitchFamily="34" charset="-79"/>
              </a:rPr>
              <a:t>יסודות</a:t>
            </a:r>
            <a:endParaRPr lang="he-IL" sz="2000" i="1" dirty="0">
              <a:latin typeface="David" panose="020E0502060401010101" pitchFamily="34" charset="-79"/>
              <a:ea typeface="Tahoma" panose="020B0604030504040204" pitchFamily="34" charset="0"/>
              <a:cs typeface="David" panose="020E0502060401010101" pitchFamily="34" charset="-79"/>
            </a:endParaRPr>
          </a:p>
        </p:txBody>
      </p:sp>
      <p:sp>
        <p:nvSpPr>
          <p:cNvPr id="39" name="TextBox 38"/>
          <p:cNvSpPr txBox="1"/>
          <p:nvPr/>
        </p:nvSpPr>
        <p:spPr>
          <a:xfrm>
            <a:off x="1893627" y="3238887"/>
            <a:ext cx="798382" cy="338554"/>
          </a:xfrm>
          <a:prstGeom prst="rect">
            <a:avLst/>
          </a:prstGeom>
          <a:noFill/>
        </p:spPr>
        <p:txBody>
          <a:bodyPr wrap="square" rtlCol="1">
            <a:spAutoFit/>
          </a:bodyPr>
          <a:lstStyle/>
          <a:p>
            <a:pPr algn="ctr"/>
            <a:r>
              <a:rPr lang="he-IL" sz="1600" i="1" dirty="0">
                <a:latin typeface="David" panose="020E0502060401010101" pitchFamily="34" charset="-79"/>
                <a:ea typeface="Tahoma" panose="020B0604030504040204" pitchFamily="34" charset="0"/>
                <a:cs typeface="David" panose="020E0502060401010101" pitchFamily="34" charset="-79"/>
              </a:rPr>
              <a:t>מתקדם</a:t>
            </a:r>
            <a:endParaRPr lang="he-IL" sz="2000" i="1" dirty="0">
              <a:latin typeface="David" panose="020E0502060401010101" pitchFamily="34" charset="-79"/>
              <a:ea typeface="Tahoma" panose="020B0604030504040204" pitchFamily="34" charset="0"/>
              <a:cs typeface="David" panose="020E0502060401010101" pitchFamily="34" charset="-79"/>
            </a:endParaRPr>
          </a:p>
        </p:txBody>
      </p:sp>
    </p:spTree>
    <p:extLst>
      <p:ext uri="{BB962C8B-B14F-4D97-AF65-F5344CB8AC3E}">
        <p14:creationId xmlns:p14="http://schemas.microsoft.com/office/powerpoint/2010/main" val="228667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500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הגישה לעיצוב מ"ה</a:t>
            </a:r>
          </a:p>
        </p:txBody>
      </p:sp>
      <p:sp>
        <p:nvSpPr>
          <p:cNvPr id="3" name="מציין מיקום תוכן 2"/>
          <p:cNvSpPr>
            <a:spLocks noGrp="1"/>
          </p:cNvSpPr>
          <p:nvPr>
            <p:ph idx="4294967295"/>
          </p:nvPr>
        </p:nvSpPr>
        <p:spPr>
          <a:xfrm>
            <a:off x="825911" y="1268040"/>
            <a:ext cx="10586881" cy="5299908"/>
          </a:xfrm>
        </p:spPr>
        <p:txBody>
          <a:bodyPr>
            <a:noAutofit/>
          </a:bodyPr>
          <a:lstStyle/>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יציאה מהפנתאון </a:t>
            </a:r>
            <a:r>
              <a:rPr lang="he-IL" sz="1800" dirty="0">
                <a:solidFill>
                  <a:schemeClr val="accent1">
                    <a:lumMod val="75000"/>
                  </a:schemeClr>
                </a:solidFill>
                <a:latin typeface="David" panose="020E0502060401010101" pitchFamily="34" charset="-79"/>
                <a:cs typeface="David" panose="020E0502060401010101" pitchFamily="34" charset="-79"/>
              </a:rPr>
              <a:t>כמודל מארגן (התוכן- המה?). ניתן לחדדו עם אשכולות נוספים </a:t>
            </a:r>
            <a:r>
              <a:rPr lang="he-IL" sz="1800" dirty="0">
                <a:solidFill>
                  <a:srgbClr val="FF0000"/>
                </a:solidFill>
                <a:latin typeface="David" panose="020E0502060401010101" pitchFamily="34" charset="-79"/>
                <a:cs typeface="David" panose="020E0502060401010101" pitchFamily="34" charset="-79"/>
              </a:rPr>
              <a:t>וחלוקה ל</a:t>
            </a:r>
            <a:r>
              <a:rPr lang="he-IL" sz="1800" u="sng" dirty="0">
                <a:solidFill>
                  <a:srgbClr val="FF0000"/>
                </a:solidFill>
                <a:latin typeface="David" panose="020E0502060401010101" pitchFamily="34" charset="-79"/>
                <a:cs typeface="David" panose="020E0502060401010101" pitchFamily="34" charset="-79"/>
              </a:rPr>
              <a:t>חובה</a:t>
            </a:r>
            <a:r>
              <a:rPr lang="he-IL" sz="1800" dirty="0">
                <a:solidFill>
                  <a:srgbClr val="FF0000"/>
                </a:solidFill>
                <a:latin typeface="David" panose="020E0502060401010101" pitchFamily="34" charset="-79"/>
                <a:cs typeface="David" panose="020E0502060401010101" pitchFamily="34" charset="-79"/>
              </a:rPr>
              <a:t>, </a:t>
            </a:r>
            <a:r>
              <a:rPr lang="he-IL" sz="1800" u="sng" dirty="0">
                <a:solidFill>
                  <a:srgbClr val="FF0000"/>
                </a:solidFill>
                <a:latin typeface="David" panose="020E0502060401010101" pitchFamily="34" charset="-79"/>
                <a:cs typeface="David" panose="020E0502060401010101" pitchFamily="34" charset="-79"/>
              </a:rPr>
              <a:t>ליבה</a:t>
            </a:r>
            <a:r>
              <a:rPr lang="he-IL" sz="1800" dirty="0">
                <a:solidFill>
                  <a:srgbClr val="FF0000"/>
                </a:solidFill>
                <a:latin typeface="David" panose="020E0502060401010101" pitchFamily="34" charset="-79"/>
                <a:cs typeface="David" panose="020E0502060401010101" pitchFamily="34" charset="-79"/>
              </a:rPr>
              <a:t> (חובת בחירה) </a:t>
            </a:r>
            <a:r>
              <a:rPr lang="he-IL" sz="1800" u="sng" dirty="0">
                <a:solidFill>
                  <a:srgbClr val="FF0000"/>
                </a:solidFill>
                <a:latin typeface="David" panose="020E0502060401010101" pitchFamily="34" charset="-79"/>
                <a:cs typeface="David" panose="020E0502060401010101" pitchFamily="34" charset="-79"/>
              </a:rPr>
              <a:t>ורשות</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קביעת </a:t>
            </a:r>
            <a:r>
              <a:rPr lang="he-IL" sz="1800" b="1" dirty="0">
                <a:solidFill>
                  <a:schemeClr val="accent1">
                    <a:lumMod val="75000"/>
                  </a:schemeClr>
                </a:solidFill>
                <a:latin typeface="David" panose="020E0502060401010101" pitchFamily="34" charset="-79"/>
                <a:cs typeface="David" panose="020E0502060401010101" pitchFamily="34" charset="-79"/>
              </a:rPr>
              <a:t>מדיניות העומס </a:t>
            </a:r>
            <a:r>
              <a:rPr lang="he-IL" sz="1800" dirty="0">
                <a:solidFill>
                  <a:schemeClr val="accent1">
                    <a:lumMod val="75000"/>
                  </a:schemeClr>
                </a:solidFill>
                <a:latin typeface="David" panose="020E0502060401010101" pitchFamily="34" charset="-79"/>
                <a:cs typeface="David" panose="020E0502060401010101" pitchFamily="34" charset="-79"/>
              </a:rPr>
              <a:t>במחזור מ"ה- כמות והיקף קורסים אקדמיים, מטלות וקריאה וכו'</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דיון על </a:t>
            </a:r>
            <a:r>
              <a:rPr lang="he-IL" sz="1800" b="1" dirty="0">
                <a:solidFill>
                  <a:schemeClr val="accent1">
                    <a:lumMod val="75000"/>
                  </a:schemeClr>
                </a:solidFill>
                <a:latin typeface="David" panose="020E0502060401010101" pitchFamily="34" charset="-79"/>
                <a:cs typeface="David" panose="020E0502060401010101" pitchFamily="34" charset="-79"/>
              </a:rPr>
              <a:t>התכנים היציבים </a:t>
            </a:r>
            <a:r>
              <a:rPr lang="he-IL" sz="1800" dirty="0">
                <a:solidFill>
                  <a:schemeClr val="accent1">
                    <a:lumMod val="75000"/>
                  </a:schemeClr>
                </a:solidFill>
                <a:latin typeface="David" panose="020E0502060401010101" pitchFamily="34" charset="-79"/>
                <a:cs typeface="David" panose="020E0502060401010101" pitchFamily="34" charset="-79"/>
              </a:rPr>
              <a:t>(80%) </a:t>
            </a:r>
            <a:r>
              <a:rPr lang="he-IL" sz="1800" dirty="0" err="1">
                <a:solidFill>
                  <a:schemeClr val="accent1">
                    <a:lumMod val="75000"/>
                  </a:schemeClr>
                </a:solidFill>
                <a:latin typeface="David" panose="020E0502060401010101" pitchFamily="34" charset="-79"/>
                <a:cs typeface="David" panose="020E0502060401010101" pitchFamily="34" charset="-79"/>
              </a:rPr>
              <a:t>במב"ל</a:t>
            </a:r>
            <a:r>
              <a:rPr lang="he-IL" sz="1800" dirty="0">
                <a:solidFill>
                  <a:schemeClr val="accent1">
                    <a:lumMod val="75000"/>
                  </a:schemeClr>
                </a:solidFill>
                <a:latin typeface="David" panose="020E0502060401010101" pitchFamily="34" charset="-79"/>
                <a:cs typeface="David" panose="020E0502060401010101" pitchFamily="34" charset="-79"/>
              </a:rPr>
              <a:t>- כל מדריך יציג את תכנים באחריותו</a:t>
            </a:r>
          </a:p>
          <a:p>
            <a:pPr lvl="1">
              <a:lnSpc>
                <a:spcPct val="10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א- התוכן </a:t>
            </a:r>
            <a:r>
              <a:rPr lang="he-IL" sz="1600" b="1" dirty="0">
                <a:solidFill>
                  <a:schemeClr val="accent1">
                    <a:lumMod val="75000"/>
                  </a:schemeClr>
                </a:solidFill>
                <a:latin typeface="David" panose="020E0502060401010101" pitchFamily="34" charset="-79"/>
                <a:cs typeface="David" panose="020E0502060401010101" pitchFamily="34" charset="-79"/>
              </a:rPr>
              <a:t>ממשיך</a:t>
            </a:r>
            <a:r>
              <a:rPr lang="he-IL" sz="1600" dirty="0">
                <a:solidFill>
                  <a:schemeClr val="accent1">
                    <a:lumMod val="75000"/>
                  </a:schemeClr>
                </a:solidFill>
                <a:latin typeface="David" panose="020E0502060401010101" pitchFamily="34" charset="-79"/>
                <a:cs typeface="David" panose="020E0502060401010101" pitchFamily="34" charset="-79"/>
              </a:rPr>
              <a:t> כמו במחזור מ"ד</a:t>
            </a:r>
          </a:p>
          <a:p>
            <a:pPr lvl="1">
              <a:lnSpc>
                <a:spcPct val="10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ב- התוכן  </a:t>
            </a:r>
            <a:r>
              <a:rPr lang="he-IL" sz="1600" b="1" dirty="0">
                <a:solidFill>
                  <a:schemeClr val="accent1">
                    <a:lumMod val="75000"/>
                  </a:schemeClr>
                </a:solidFill>
                <a:latin typeface="David" panose="020E0502060401010101" pitchFamily="34" charset="-79"/>
                <a:cs typeface="David" panose="020E0502060401010101" pitchFamily="34" charset="-79"/>
              </a:rPr>
              <a:t>לא ממשיך </a:t>
            </a:r>
            <a:r>
              <a:rPr lang="he-IL" sz="1600" dirty="0" err="1">
                <a:solidFill>
                  <a:schemeClr val="accent1">
                    <a:lumMod val="75000"/>
                  </a:schemeClr>
                </a:solidFill>
                <a:latin typeface="David" panose="020E0502060401010101" pitchFamily="34" charset="-79"/>
                <a:cs typeface="David" panose="020E0502060401010101" pitchFamily="34" charset="-79"/>
              </a:rPr>
              <a:t>במ"ה</a:t>
            </a:r>
            <a:endParaRPr lang="he-IL" sz="1600" dirty="0">
              <a:solidFill>
                <a:schemeClr val="accent1">
                  <a:lumMod val="75000"/>
                </a:schemeClr>
              </a:solidFill>
              <a:latin typeface="David" panose="020E0502060401010101" pitchFamily="34" charset="-79"/>
              <a:cs typeface="David" panose="020E0502060401010101" pitchFamily="34" charset="-79"/>
            </a:endParaRPr>
          </a:p>
          <a:p>
            <a:pPr lvl="1">
              <a:lnSpc>
                <a:spcPct val="10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ג- התוכן ממשיך עד נדרש לבצע </a:t>
            </a:r>
            <a:r>
              <a:rPr lang="he-IL" sz="1600" b="1" dirty="0">
                <a:solidFill>
                  <a:schemeClr val="accent1">
                    <a:lumMod val="75000"/>
                  </a:schemeClr>
                </a:solidFill>
                <a:latin typeface="David" panose="020E0502060401010101" pitchFamily="34" charset="-79"/>
                <a:cs typeface="David" panose="020E0502060401010101" pitchFamily="34" charset="-79"/>
              </a:rPr>
              <a:t>עליו מספר התאמות </a:t>
            </a:r>
            <a:r>
              <a:rPr lang="he-IL" sz="1600" dirty="0">
                <a:solidFill>
                  <a:schemeClr val="accent1">
                    <a:lumMod val="75000"/>
                  </a:schemeClr>
                </a:solidFill>
                <a:latin typeface="David" panose="020E0502060401010101" pitchFamily="34" charset="-79"/>
                <a:cs typeface="David" panose="020E0502060401010101" pitchFamily="34" charset="-79"/>
              </a:rPr>
              <a:t>(היקף הלימוד, מרצה, שיטת הוראה)</a:t>
            </a:r>
          </a:p>
          <a:p>
            <a:pPr>
              <a:lnSpc>
                <a:spcPct val="150000"/>
              </a:lnSpc>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דיון על </a:t>
            </a:r>
            <a:r>
              <a:rPr lang="he-IL" sz="1800" b="1" dirty="0">
                <a:solidFill>
                  <a:schemeClr val="accent1">
                    <a:lumMod val="75000"/>
                  </a:schemeClr>
                </a:solidFill>
                <a:latin typeface="David" panose="020E0502060401010101" pitchFamily="34" charset="-79"/>
                <a:cs typeface="David" panose="020E0502060401010101" pitchFamily="34" charset="-79"/>
              </a:rPr>
              <a:t>התכנים הלא קבועים </a:t>
            </a:r>
            <a:r>
              <a:rPr lang="he-IL" sz="1800" dirty="0">
                <a:solidFill>
                  <a:schemeClr val="accent1">
                    <a:lumMod val="75000"/>
                  </a:schemeClr>
                </a:solidFill>
                <a:latin typeface="David" panose="020E0502060401010101" pitchFamily="34" charset="-79"/>
                <a:cs typeface="David" panose="020E0502060401010101" pitchFamily="34" charset="-79"/>
              </a:rPr>
              <a:t>במב"ל (20%)-</a:t>
            </a:r>
          </a:p>
          <a:p>
            <a:pPr lvl="1">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כל מדריך יציג תוכן שמבחינתו נדרש להוריד (20%) עם הסבר מנומק ותוכן אלטרנטיבי (20%) להוסיף במקום</a:t>
            </a:r>
          </a:p>
          <a:p>
            <a:pPr>
              <a:lnSpc>
                <a:spcPct val="150000"/>
              </a:lnSpc>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דגשים מרכזיים בעיצוב תוכנית הלימוד- </a:t>
            </a:r>
          </a:p>
          <a:p>
            <a:pPr lvl="1">
              <a:lnSpc>
                <a:spcPct val="10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לראות </a:t>
            </a:r>
            <a:r>
              <a:rPr lang="he-IL" sz="1600" u="sng" dirty="0">
                <a:solidFill>
                  <a:schemeClr val="accent1">
                    <a:lumMod val="75000"/>
                  </a:schemeClr>
                </a:solidFill>
                <a:latin typeface="David" panose="020E0502060401010101" pitchFamily="34" charset="-79"/>
                <a:cs typeface="David" panose="020E0502060401010101" pitchFamily="34" charset="-79"/>
              </a:rPr>
              <a:t>שמודל הפנתאון מאוזן </a:t>
            </a:r>
            <a:r>
              <a:rPr lang="he-IL" sz="1600" dirty="0">
                <a:solidFill>
                  <a:schemeClr val="accent1">
                    <a:lumMod val="75000"/>
                  </a:schemeClr>
                </a:solidFill>
                <a:latin typeface="David" panose="020E0502060401010101" pitchFamily="34" charset="-79"/>
                <a:cs typeface="David" panose="020E0502060401010101" pitchFamily="34" charset="-79"/>
              </a:rPr>
              <a:t>בין רגליו (הקורסים השונים) ע"פ דמות הבוגר הנדרש</a:t>
            </a:r>
          </a:p>
          <a:p>
            <a:pPr lvl="1">
              <a:lnSpc>
                <a:spcPct val="10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קידום </a:t>
            </a:r>
            <a:r>
              <a:rPr lang="he-IL" sz="1600" u="sng" dirty="0">
                <a:solidFill>
                  <a:schemeClr val="accent1">
                    <a:lumMod val="75000"/>
                  </a:schemeClr>
                </a:solidFill>
                <a:latin typeface="David" panose="020E0502060401010101" pitchFamily="34" charset="-79"/>
                <a:cs typeface="David" panose="020E0502060401010101" pitchFamily="34" charset="-79"/>
              </a:rPr>
              <a:t>מיומנויות הלומד </a:t>
            </a:r>
            <a:r>
              <a:rPr lang="he-IL" sz="1600" dirty="0">
                <a:solidFill>
                  <a:schemeClr val="accent1">
                    <a:lumMod val="75000"/>
                  </a:schemeClr>
                </a:solidFill>
                <a:latin typeface="David" panose="020E0502060401010101" pitchFamily="34" charset="-79"/>
                <a:cs typeface="David" panose="020E0502060401010101" pitchFamily="34" charset="-79"/>
              </a:rPr>
              <a:t>(תהליכי חשיבה גבוהים, עיצוב ותכנון אסטרטגי, יכולות ניהול בכיר וכו')- תוכן נלמד  ושיטות הוראה. </a:t>
            </a:r>
          </a:p>
          <a:p>
            <a:pPr lvl="1">
              <a:lnSpc>
                <a:spcPct val="10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מוכנות </a:t>
            </a:r>
            <a:r>
              <a:rPr lang="he-IL" sz="1600" u="sng" dirty="0">
                <a:solidFill>
                  <a:schemeClr val="accent1">
                    <a:lumMod val="75000"/>
                  </a:schemeClr>
                </a:solidFill>
                <a:latin typeface="David" panose="020E0502060401010101" pitchFamily="34" charset="-79"/>
                <a:cs typeface="David" panose="020E0502060401010101" pitchFamily="34" charset="-79"/>
              </a:rPr>
              <a:t>למכרז אקדמיה </a:t>
            </a:r>
            <a:r>
              <a:rPr lang="he-IL" sz="1600" dirty="0">
                <a:solidFill>
                  <a:schemeClr val="accent1">
                    <a:lumMod val="75000"/>
                  </a:schemeClr>
                </a:solidFill>
                <a:latin typeface="David" panose="020E0502060401010101" pitchFamily="34" charset="-79"/>
                <a:cs typeface="David" panose="020E0502060401010101" pitchFamily="34" charset="-79"/>
              </a:rPr>
              <a:t>אחוד</a:t>
            </a:r>
          </a:p>
          <a:p>
            <a:pPr lvl="1">
              <a:lnSpc>
                <a:spcPct val="10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קידום יכולת מחקרית- תזה?</a:t>
            </a:r>
          </a:p>
          <a:p>
            <a:pPr>
              <a:buClr>
                <a:schemeClr val="accent1"/>
              </a:buClr>
            </a:pPr>
            <a:endParaRPr lang="he-IL" sz="18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9220046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המשך תהליך העיצוב</a:t>
            </a:r>
          </a:p>
        </p:txBody>
      </p:sp>
      <p:sp>
        <p:nvSpPr>
          <p:cNvPr id="3" name="מציין מיקום תוכן 2"/>
          <p:cNvSpPr>
            <a:spLocks noGrp="1"/>
          </p:cNvSpPr>
          <p:nvPr>
            <p:ph idx="4294967295"/>
          </p:nvPr>
        </p:nvSpPr>
        <p:spPr>
          <a:xfrm>
            <a:off x="1041992" y="1602335"/>
            <a:ext cx="9938184" cy="5117442"/>
          </a:xfrm>
        </p:spPr>
        <p:txBody>
          <a:bodyPr>
            <a:noAutofit/>
          </a:bodyPr>
          <a:lstStyle/>
          <a:p>
            <a:pPr>
              <a:lnSpc>
                <a:spcPct val="150000"/>
              </a:lnSpc>
              <a:buClr>
                <a:schemeClr val="accent1"/>
              </a:buClr>
            </a:pPr>
            <a:r>
              <a:rPr lang="en-US" sz="1800" dirty="0">
                <a:solidFill>
                  <a:schemeClr val="accent1">
                    <a:lumMod val="75000"/>
                  </a:schemeClr>
                </a:solidFill>
                <a:latin typeface="David" panose="020E0502060401010101" pitchFamily="34" charset="-79"/>
                <a:cs typeface="+mj-cs"/>
              </a:rPr>
              <a:t>BIG DATA</a:t>
            </a:r>
            <a:r>
              <a:rPr lang="he-IL" sz="1800" dirty="0">
                <a:solidFill>
                  <a:schemeClr val="accent1">
                    <a:lumMod val="75000"/>
                  </a:schemeClr>
                </a:solidFill>
                <a:latin typeface="David" panose="020E0502060401010101" pitchFamily="34" charset="-79"/>
                <a:cs typeface="+mj-cs"/>
              </a:rPr>
              <a:t>:</a:t>
            </a:r>
          </a:p>
          <a:p>
            <a:pPr lvl="1">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טיוב קובץ אקסל ככלי העל לניתוח תכולת מחזור הלימודים</a:t>
            </a:r>
          </a:p>
          <a:p>
            <a:pPr lvl="1">
              <a:lnSpc>
                <a:spcPct val="150000"/>
              </a:lnSpc>
              <a:buClr>
                <a:schemeClr val="accent1"/>
              </a:buClr>
            </a:pPr>
            <a:r>
              <a:rPr lang="he-IL" sz="1600" dirty="0">
                <a:solidFill>
                  <a:schemeClr val="accent1">
                    <a:lumMod val="75000"/>
                  </a:schemeClr>
                </a:solidFill>
                <a:latin typeface="David" panose="020E0502060401010101" pitchFamily="34" charset="-79"/>
                <a:cs typeface="David" panose="020E0502060401010101" pitchFamily="34" charset="-79"/>
              </a:rPr>
              <a:t>בניית כלי להשוואה ולמידה ממחזורים קודמים (גינאולוגיית שנתונים)</a:t>
            </a:r>
          </a:p>
          <a:p>
            <a:pPr marL="228600" lvl="1">
              <a:lnSpc>
                <a:spcPct val="150000"/>
              </a:lnSpc>
              <a:spcBef>
                <a:spcPts val="1000"/>
              </a:spcBef>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תחקור איכותני </a:t>
            </a:r>
            <a:r>
              <a:rPr lang="he-IL" sz="1800" dirty="0">
                <a:solidFill>
                  <a:schemeClr val="accent1">
                    <a:lumMod val="75000"/>
                  </a:schemeClr>
                </a:solidFill>
                <a:latin typeface="David" panose="020E0502060401010101" pitchFamily="34" charset="-79"/>
                <a:cs typeface="David" panose="020E0502060401010101" pitchFamily="34" charset="-79"/>
              </a:rPr>
              <a:t>של מחזור מ"ד ולמידה ממנו (סוף הקורס)</a:t>
            </a:r>
          </a:p>
          <a:p>
            <a:pPr marL="228600" lvl="1">
              <a:lnSpc>
                <a:spcPct val="150000"/>
              </a:lnSpc>
              <a:spcBef>
                <a:spcPts val="1000"/>
              </a:spcBef>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החלטה על הטכניקה </a:t>
            </a:r>
            <a:r>
              <a:rPr lang="he-IL" sz="1800" dirty="0">
                <a:solidFill>
                  <a:schemeClr val="accent1">
                    <a:lumMod val="75000"/>
                  </a:schemeClr>
                </a:solidFill>
                <a:latin typeface="David" panose="020E0502060401010101" pitchFamily="34" charset="-79"/>
                <a:cs typeface="David" panose="020E0502060401010101" pitchFamily="34" charset="-79"/>
              </a:rPr>
              <a:t>בה ניגשים לתהליך העיצוב של מחזור מ"ה והיערכות הסגל</a:t>
            </a:r>
          </a:p>
          <a:p>
            <a:pPr marL="542925" lvl="2" indent="-277813">
              <a:lnSpc>
                <a:spcPct val="150000"/>
              </a:lnSpc>
              <a:spcBef>
                <a:spcPts val="1000"/>
              </a:spcBef>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בחינת מבנה השבוע ומבנה שיעור במב"ל</a:t>
            </a:r>
          </a:p>
          <a:p>
            <a:pPr marL="228600" lvl="1">
              <a:lnSpc>
                <a:spcPct val="150000"/>
              </a:lnSpc>
              <a:spcBef>
                <a:spcPts val="1000"/>
              </a:spcBef>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קבלת מדיניות </a:t>
            </a:r>
            <a:r>
              <a:rPr lang="he-IL" sz="1800" dirty="0">
                <a:solidFill>
                  <a:schemeClr val="accent1">
                    <a:lumMod val="75000"/>
                  </a:schemeClr>
                </a:solidFill>
                <a:latin typeface="David" panose="020E0502060401010101" pitchFamily="34" charset="-79"/>
                <a:cs typeface="David" panose="020E0502060401010101" pitchFamily="34" charset="-79"/>
              </a:rPr>
              <a:t>מפקד המב"ל</a:t>
            </a:r>
          </a:p>
          <a:p>
            <a:pPr marL="228600" lvl="1">
              <a:lnSpc>
                <a:spcPct val="150000"/>
              </a:lnSpc>
              <a:spcBef>
                <a:spcPts val="1000"/>
              </a:spcBef>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חיפה- קבלת </a:t>
            </a:r>
            <a:r>
              <a:rPr lang="he-IL" sz="1800" b="1" dirty="0">
                <a:solidFill>
                  <a:schemeClr val="accent1">
                    <a:lumMod val="75000"/>
                  </a:schemeClr>
                </a:solidFill>
                <a:latin typeface="David" panose="020E0502060401010101" pitchFamily="34" charset="-79"/>
                <a:cs typeface="David" panose="020E0502060401010101" pitchFamily="34" charset="-79"/>
              </a:rPr>
              <a:t>כיווני חשיבה </a:t>
            </a:r>
            <a:r>
              <a:rPr lang="he-IL" sz="1800" dirty="0">
                <a:solidFill>
                  <a:schemeClr val="accent1">
                    <a:lumMod val="75000"/>
                  </a:schemeClr>
                </a:solidFill>
                <a:latin typeface="David" panose="020E0502060401010101" pitchFamily="34" charset="-79"/>
                <a:cs typeface="David" panose="020E0502060401010101" pitchFamily="34" charset="-79"/>
              </a:rPr>
              <a:t>לגבי מחזור מ"ה </a:t>
            </a:r>
            <a:r>
              <a:rPr lang="he-IL" sz="1800" b="1" dirty="0">
                <a:solidFill>
                  <a:schemeClr val="accent1">
                    <a:lumMod val="75000"/>
                  </a:schemeClr>
                </a:solidFill>
                <a:latin typeface="David" panose="020E0502060401010101" pitchFamily="34" charset="-79"/>
                <a:cs typeface="David" panose="020E0502060401010101" pitchFamily="34" charset="-79"/>
              </a:rPr>
              <a:t>ובדיקת התכנות </a:t>
            </a:r>
            <a:r>
              <a:rPr lang="he-IL" sz="1800" dirty="0">
                <a:solidFill>
                  <a:schemeClr val="accent1">
                    <a:lumMod val="75000"/>
                  </a:schemeClr>
                </a:solidFill>
                <a:latin typeface="David" panose="020E0502060401010101" pitchFamily="34" charset="-79"/>
                <a:cs typeface="David" panose="020E0502060401010101" pitchFamily="34" charset="-79"/>
              </a:rPr>
              <a:t>למול תוכנית העיצוב (זמינות מרצים</a:t>
            </a:r>
            <a:r>
              <a:rPr lang="en-US" sz="1800" dirty="0">
                <a:solidFill>
                  <a:schemeClr val="accent1">
                    <a:lumMod val="75000"/>
                  </a:schemeClr>
                </a:solidFill>
                <a:latin typeface="David" panose="020E0502060401010101" pitchFamily="34" charset="-79"/>
                <a:cs typeface="David" panose="020E0502060401010101" pitchFamily="34" charset="-79"/>
              </a:rPr>
              <a:t>/</a:t>
            </a:r>
            <a:r>
              <a:rPr lang="he-IL" sz="1800" dirty="0">
                <a:solidFill>
                  <a:schemeClr val="accent1">
                    <a:lumMod val="75000"/>
                  </a:schemeClr>
                </a:solidFill>
                <a:latin typeface="David" panose="020E0502060401010101" pitchFamily="34" charset="-79"/>
                <a:cs typeface="David" panose="020E0502060401010101" pitchFamily="34" charset="-79"/>
              </a:rPr>
              <a:t>הבניית קורסים)</a:t>
            </a:r>
          </a:p>
          <a:p>
            <a:pPr marL="228600" lvl="1">
              <a:lnSpc>
                <a:spcPct val="150000"/>
              </a:lnSpc>
              <a:spcBef>
                <a:spcPts val="1000"/>
              </a:spcBef>
              <a:buClr>
                <a:schemeClr val="accent1"/>
              </a:buClr>
            </a:pPr>
            <a:r>
              <a:rPr lang="he-IL" sz="1800" b="1" dirty="0">
                <a:solidFill>
                  <a:schemeClr val="accent1">
                    <a:lumMod val="75000"/>
                  </a:schemeClr>
                </a:solidFill>
                <a:latin typeface="David" panose="020E0502060401010101" pitchFamily="34" charset="-79"/>
                <a:cs typeface="David" panose="020E0502060401010101" pitchFamily="34" charset="-79"/>
              </a:rPr>
              <a:t>חלוקת מטלות </a:t>
            </a:r>
            <a:r>
              <a:rPr lang="he-IL" sz="1800" dirty="0">
                <a:solidFill>
                  <a:schemeClr val="accent1">
                    <a:lumMod val="75000"/>
                  </a:schemeClr>
                </a:solidFill>
                <a:latin typeface="David" panose="020E0502060401010101" pitchFamily="34" charset="-79"/>
                <a:cs typeface="David" panose="020E0502060401010101" pitchFamily="34" charset="-79"/>
              </a:rPr>
              <a:t>לסגל למול תוכנית מ"ה מעודכנת</a:t>
            </a:r>
          </a:p>
          <a:p>
            <a:pPr marL="228600" lvl="1">
              <a:lnSpc>
                <a:spcPct val="150000"/>
              </a:lnSpc>
              <a:spcBef>
                <a:spcPts val="1000"/>
              </a:spcBef>
              <a:buClr>
                <a:schemeClr val="accent1"/>
              </a:buClr>
            </a:pPr>
            <a:r>
              <a:rPr lang="he-IL" sz="1800" dirty="0">
                <a:solidFill>
                  <a:schemeClr val="accent1">
                    <a:lumMod val="75000"/>
                  </a:schemeClr>
                </a:solidFill>
                <a:latin typeface="David" panose="020E0502060401010101" pitchFamily="34" charset="-79"/>
                <a:cs typeface="David" panose="020E0502060401010101" pitchFamily="34" charset="-79"/>
              </a:rPr>
              <a:t>הכוונת </a:t>
            </a:r>
            <a:r>
              <a:rPr lang="he-IL" sz="1800" b="1" dirty="0">
                <a:solidFill>
                  <a:schemeClr val="accent1">
                    <a:lumMod val="75000"/>
                  </a:schemeClr>
                </a:solidFill>
                <a:latin typeface="David" panose="020E0502060401010101" pitchFamily="34" charset="-79"/>
                <a:cs typeface="David" panose="020E0502060401010101" pitchFamily="34" charset="-79"/>
              </a:rPr>
              <a:t>הפרמטרים הנדרשים במכרז האחוד</a:t>
            </a:r>
          </a:p>
          <a:p>
            <a:pPr marL="228600" lvl="1">
              <a:lnSpc>
                <a:spcPct val="150000"/>
              </a:lnSpc>
              <a:spcBef>
                <a:spcPts val="1000"/>
              </a:spcBef>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a:p>
            <a:pPr>
              <a:buClr>
                <a:schemeClr val="accent1"/>
              </a:buClr>
            </a:pPr>
            <a:endParaRPr lang="he-IL" sz="2000" dirty="0">
              <a:solidFill>
                <a:schemeClr val="accent1">
                  <a:lumMod val="75000"/>
                </a:schemeClr>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9354590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תכולה יציבה </a:t>
            </a:r>
            <a:r>
              <a:rPr lang="he-IL"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(80% - קורסים המיתולוגים)</a:t>
            </a:r>
            <a:endParaRPr lang="he-IL"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טבלה 3"/>
          <p:cNvGraphicFramePr>
            <a:graphicFrameLocks noGrp="1"/>
          </p:cNvGraphicFramePr>
          <p:nvPr>
            <p:extLst/>
          </p:nvPr>
        </p:nvGraphicFramePr>
        <p:xfrm>
          <a:off x="-1" y="1516240"/>
          <a:ext cx="12042767" cy="5112007"/>
        </p:xfrm>
        <a:graphic>
          <a:graphicData uri="http://schemas.openxmlformats.org/drawingml/2006/table">
            <a:tbl>
              <a:tblPr rtl="1" firstRow="1" bandRow="1">
                <a:tableStyleId>{5C22544A-7EE6-4342-B048-85BDC9FD1C3A}</a:tableStyleId>
              </a:tblPr>
              <a:tblGrid>
                <a:gridCol w="1979679">
                  <a:extLst>
                    <a:ext uri="{9D8B030D-6E8A-4147-A177-3AD203B41FA5}">
                      <a16:colId xmlns:a16="http://schemas.microsoft.com/office/drawing/2014/main" val="4115620763"/>
                    </a:ext>
                  </a:extLst>
                </a:gridCol>
                <a:gridCol w="4901152">
                  <a:extLst>
                    <a:ext uri="{9D8B030D-6E8A-4147-A177-3AD203B41FA5}">
                      <a16:colId xmlns:a16="http://schemas.microsoft.com/office/drawing/2014/main" val="808132443"/>
                    </a:ext>
                  </a:extLst>
                </a:gridCol>
                <a:gridCol w="5161936">
                  <a:extLst>
                    <a:ext uri="{9D8B030D-6E8A-4147-A177-3AD203B41FA5}">
                      <a16:colId xmlns:a16="http://schemas.microsoft.com/office/drawing/2014/main" val="2641916249"/>
                    </a:ext>
                  </a:extLst>
                </a:gridCol>
              </a:tblGrid>
              <a:tr h="378667">
                <a:tc>
                  <a:txBody>
                    <a:bodyPr/>
                    <a:lstStyle/>
                    <a:p>
                      <a:pPr algn="ctr" rtl="1"/>
                      <a:r>
                        <a:rPr lang="he-IL" b="1" i="0" dirty="0">
                          <a:latin typeface="David" panose="020E0502060401010101" pitchFamily="34" charset="-79"/>
                          <a:cs typeface="David" panose="020E0502060401010101" pitchFamily="34" charset="-79"/>
                        </a:rPr>
                        <a:t>הקורס</a:t>
                      </a:r>
                    </a:p>
                  </a:txBody>
                  <a:tcPr/>
                </a:tc>
                <a:tc>
                  <a:txBody>
                    <a:bodyPr/>
                    <a:lstStyle/>
                    <a:p>
                      <a:pPr algn="ctr" rtl="1"/>
                      <a:r>
                        <a:rPr lang="he-IL" b="1" i="0" dirty="0">
                          <a:latin typeface="David" panose="020E0502060401010101" pitchFamily="34" charset="-79"/>
                          <a:cs typeface="David" panose="020E0502060401010101" pitchFamily="34" charset="-79"/>
                        </a:rPr>
                        <a:t>ההשתנות</a:t>
                      </a:r>
                    </a:p>
                  </a:txBody>
                  <a:tcPr/>
                </a:tc>
                <a:tc>
                  <a:txBody>
                    <a:bodyPr/>
                    <a:lstStyle/>
                    <a:p>
                      <a:pPr algn="ctr" rtl="1"/>
                      <a:r>
                        <a:rPr lang="he-IL" b="1" i="0" dirty="0">
                          <a:latin typeface="David" panose="020E0502060401010101" pitchFamily="34" charset="-79"/>
                          <a:cs typeface="David" panose="020E0502060401010101" pitchFamily="34" charset="-79"/>
                        </a:rPr>
                        <a:t>המלצה למ"ה</a:t>
                      </a:r>
                    </a:p>
                  </a:txBody>
                  <a:tcPr/>
                </a:tc>
                <a:extLst>
                  <a:ext uri="{0D108BD9-81ED-4DB2-BD59-A6C34878D82A}">
                    <a16:rowId xmlns:a16="http://schemas.microsoft.com/office/drawing/2014/main" val="3710406874"/>
                  </a:ext>
                </a:extLst>
              </a:tr>
              <a:tr h="315556">
                <a:tc>
                  <a:txBody>
                    <a:bodyPr/>
                    <a:lstStyle/>
                    <a:p>
                      <a:pPr rtl="1"/>
                      <a:r>
                        <a:rPr lang="he-IL" sz="1400" b="0" i="0" dirty="0">
                          <a:latin typeface="David" panose="020E0502060401010101" pitchFamily="34" charset="-79"/>
                          <a:cs typeface="David" panose="020E0502060401010101" pitchFamily="34" charset="-79"/>
                        </a:rPr>
                        <a:t>ביטחון לאומי של ישראל</a:t>
                      </a:r>
                    </a:p>
                  </a:txBody>
                  <a:tcPr anchor="ctr"/>
                </a:tc>
                <a:tc>
                  <a:txBody>
                    <a:bodyPr/>
                    <a:lstStyle/>
                    <a:p>
                      <a:pPr rtl="1"/>
                      <a:r>
                        <a:rPr lang="he-IL" sz="1400" b="0" i="0" dirty="0">
                          <a:latin typeface="David" panose="020E0502060401010101" pitchFamily="34" charset="-79"/>
                          <a:cs typeface="David" panose="020E0502060401010101" pitchFamily="34" charset="-79"/>
                        </a:rPr>
                        <a:t>קורס יציב לאורך שנים. לאחרונה התווספו עיבודים צוותיים</a:t>
                      </a:r>
                    </a:p>
                  </a:txBody>
                  <a:tcPr anchor="ctr"/>
                </a:tc>
                <a:tc>
                  <a:txBody>
                    <a:bodyPr/>
                    <a:lstStyle/>
                    <a:p>
                      <a:pPr rtl="1"/>
                      <a:r>
                        <a:rPr lang="he-IL" sz="1400" b="0" i="0" dirty="0">
                          <a:latin typeface="David" panose="020E0502060401010101" pitchFamily="34" charset="-79"/>
                          <a:cs typeface="David" panose="020E0502060401010101" pitchFamily="34" charset="-79"/>
                        </a:rPr>
                        <a:t>לשמר, במתודולוגיה קיימת (תפקיד המדריך?), </a:t>
                      </a:r>
                      <a:r>
                        <a:rPr lang="he-IL" sz="1400" b="0" i="0" dirty="0">
                          <a:solidFill>
                            <a:schemeClr val="accent2">
                              <a:lumMod val="75000"/>
                            </a:schemeClr>
                          </a:solidFill>
                          <a:latin typeface="David" panose="020E0502060401010101" pitchFamily="34" charset="-79"/>
                          <a:cs typeface="David" panose="020E0502060401010101" pitchFamily="34" charset="-79"/>
                        </a:rPr>
                        <a:t>החלפת מרצה (משנה תוכן?)</a:t>
                      </a:r>
                    </a:p>
                  </a:txBody>
                  <a:tcPr anchor="ctr"/>
                </a:tc>
                <a:extLst>
                  <a:ext uri="{0D108BD9-81ED-4DB2-BD59-A6C34878D82A}">
                    <a16:rowId xmlns:a16="http://schemas.microsoft.com/office/drawing/2014/main" val="3694368200"/>
                  </a:ext>
                </a:extLst>
              </a:tr>
              <a:tr h="315556">
                <a:tc>
                  <a:txBody>
                    <a:bodyPr/>
                    <a:lstStyle/>
                    <a:p>
                      <a:pPr rtl="1"/>
                      <a:r>
                        <a:rPr lang="he-IL" sz="1400" b="0" i="0" dirty="0">
                          <a:latin typeface="David" panose="020E0502060401010101" pitchFamily="34" charset="-79"/>
                          <a:cs typeface="David" panose="020E0502060401010101" pitchFamily="34" charset="-79"/>
                        </a:rPr>
                        <a:t>סיורי </a:t>
                      </a:r>
                      <a:r>
                        <a:rPr lang="he-IL" sz="1400" b="0" i="0" dirty="0" err="1">
                          <a:latin typeface="David" panose="020E0502060401010101" pitchFamily="34" charset="-79"/>
                          <a:cs typeface="David" panose="020E0502060401010101" pitchFamily="34" charset="-79"/>
                        </a:rPr>
                        <a:t>בטל"ם</a:t>
                      </a:r>
                      <a:r>
                        <a:rPr lang="he-IL" sz="1400" b="0" i="0" dirty="0">
                          <a:latin typeface="David" panose="020E0502060401010101" pitchFamily="34" charset="-79"/>
                          <a:cs typeface="David" panose="020E0502060401010101" pitchFamily="34" charset="-79"/>
                        </a:rPr>
                        <a:t> בארץ</a:t>
                      </a:r>
                    </a:p>
                  </a:txBody>
                  <a:tcPr anchor="ctr"/>
                </a:tc>
                <a:tc>
                  <a:txBody>
                    <a:bodyPr/>
                    <a:lstStyle/>
                    <a:p>
                      <a:pPr rtl="1"/>
                      <a:r>
                        <a:rPr lang="he-IL" sz="1400" b="0" i="0" dirty="0">
                          <a:latin typeface="David" panose="020E0502060401010101" pitchFamily="34" charset="-79"/>
                          <a:cs typeface="David" panose="020E0502060401010101" pitchFamily="34" charset="-79"/>
                        </a:rPr>
                        <a:t>לאורך השנים התווספו לתוכו לא מעט סיורים</a:t>
                      </a:r>
                    </a:p>
                  </a:txBody>
                  <a:tcPr anchor="ctr"/>
                </a:tc>
                <a:tc>
                  <a:txBody>
                    <a:bodyPr/>
                    <a:lstStyle/>
                    <a:p>
                      <a:pPr rtl="1"/>
                      <a:r>
                        <a:rPr lang="he-IL" sz="1400" b="0" i="0" dirty="0">
                          <a:latin typeface="David" panose="020E0502060401010101" pitchFamily="34" charset="-79"/>
                          <a:cs typeface="David" panose="020E0502060401010101" pitchFamily="34" charset="-79"/>
                        </a:rPr>
                        <a:t>לשמר, בחינת היקף סיורים (</a:t>
                      </a:r>
                      <a:r>
                        <a:rPr lang="he-IL" sz="1400" b="0" i="0" dirty="0" err="1">
                          <a:latin typeface="David" panose="020E0502060401010101" pitchFamily="34" charset="-79"/>
                          <a:cs typeface="David" panose="020E0502060401010101" pitchFamily="34" charset="-79"/>
                        </a:rPr>
                        <a:t>אקדום</a:t>
                      </a:r>
                      <a:r>
                        <a:rPr lang="he-IL" sz="1400" b="0" i="0" dirty="0">
                          <a:latin typeface="David" panose="020E0502060401010101" pitchFamily="34" charset="-79"/>
                          <a:cs typeface="David" panose="020E0502060401010101" pitchFamily="34" charset="-79"/>
                        </a:rPr>
                        <a:t> ועומס), עדכון תפיסת הסיורים</a:t>
                      </a:r>
                    </a:p>
                  </a:txBody>
                  <a:tcPr anchor="ctr"/>
                </a:tc>
                <a:extLst>
                  <a:ext uri="{0D108BD9-81ED-4DB2-BD59-A6C34878D82A}">
                    <a16:rowId xmlns:a16="http://schemas.microsoft.com/office/drawing/2014/main" val="3647460606"/>
                  </a:ext>
                </a:extLst>
              </a:tr>
              <a:tr h="315556">
                <a:tc>
                  <a:txBody>
                    <a:bodyPr/>
                    <a:lstStyle/>
                    <a:p>
                      <a:pPr rtl="1"/>
                      <a:r>
                        <a:rPr lang="he-IL" sz="1400" b="0" i="0" dirty="0">
                          <a:latin typeface="David" panose="020E0502060401010101" pitchFamily="34" charset="-79"/>
                          <a:cs typeface="David" panose="020E0502060401010101" pitchFamily="34" charset="-79"/>
                        </a:rPr>
                        <a:t>גישות ואסכולות</a:t>
                      </a:r>
                    </a:p>
                  </a:txBody>
                  <a:tcPr anchor="ctr"/>
                </a:tc>
                <a:tc>
                  <a:txBody>
                    <a:bodyPr/>
                    <a:lstStyle/>
                    <a:p>
                      <a:pPr rtl="1"/>
                      <a:r>
                        <a:rPr lang="he-IL" sz="1400" b="0" i="0" dirty="0">
                          <a:latin typeface="David" panose="020E0502060401010101" pitchFamily="34" charset="-79"/>
                          <a:cs typeface="David" panose="020E0502060401010101" pitchFamily="34" charset="-79"/>
                        </a:rPr>
                        <a:t>בעבר היה קורס לא חובה- בחירה לאלו שממשיכים לתזה</a:t>
                      </a:r>
                    </a:p>
                  </a:txBody>
                  <a:tcPr anchor="ctr"/>
                </a:tc>
                <a:tc>
                  <a:txBody>
                    <a:bodyPr/>
                    <a:lstStyle/>
                    <a:p>
                      <a:pPr rtl="1"/>
                      <a:r>
                        <a:rPr lang="he-IL" sz="1400" b="0" i="0" dirty="0">
                          <a:latin typeface="David" panose="020E0502060401010101" pitchFamily="34" charset="-79"/>
                          <a:cs typeface="David" panose="020E0502060401010101" pitchFamily="34" charset="-79"/>
                        </a:rPr>
                        <a:t>לשמר- חובה לעוסקים במדע המדינה, </a:t>
                      </a:r>
                      <a:r>
                        <a:rPr lang="he-IL" sz="1400" b="0" i="0" dirty="0">
                          <a:solidFill>
                            <a:schemeClr val="accent2">
                              <a:lumMod val="75000"/>
                            </a:schemeClr>
                          </a:solidFill>
                          <a:latin typeface="David" panose="020E0502060401010101" pitchFamily="34" charset="-79"/>
                          <a:cs typeface="David" panose="020E0502060401010101" pitchFamily="34" charset="-79"/>
                        </a:rPr>
                        <a:t>החלפת מרצה (משנה תוכן?)</a:t>
                      </a:r>
                    </a:p>
                  </a:txBody>
                  <a:tcPr anchor="ctr"/>
                </a:tc>
                <a:extLst>
                  <a:ext uri="{0D108BD9-81ED-4DB2-BD59-A6C34878D82A}">
                    <a16:rowId xmlns:a16="http://schemas.microsoft.com/office/drawing/2014/main" val="1583394426"/>
                  </a:ext>
                </a:extLst>
              </a:tr>
              <a:tr h="315556">
                <a:tc>
                  <a:txBody>
                    <a:bodyPr/>
                    <a:lstStyle/>
                    <a:p>
                      <a:pPr rtl="1"/>
                      <a:r>
                        <a:rPr lang="he-IL" sz="1400" b="0" i="0" dirty="0">
                          <a:latin typeface="David" panose="020E0502060401010101" pitchFamily="34" charset="-79"/>
                          <a:cs typeface="David" panose="020E0502060401010101" pitchFamily="34" charset="-79"/>
                        </a:rPr>
                        <a:t>משפט ציבורי</a:t>
                      </a:r>
                    </a:p>
                  </a:txBody>
                  <a:tcPr anchor="ctr"/>
                </a:tc>
                <a:tc>
                  <a:txBody>
                    <a:bodyPr/>
                    <a:lstStyle/>
                    <a:p>
                      <a:pPr rtl="1"/>
                      <a:r>
                        <a:rPr lang="he-IL" sz="1400" b="0" i="0" dirty="0">
                          <a:latin typeface="David" panose="020E0502060401010101" pitchFamily="34" charset="-79"/>
                          <a:cs typeface="David" panose="020E0502060401010101" pitchFamily="34" charset="-79"/>
                        </a:rPr>
                        <a:t>יצא מתוך סימולציה חברתית לקורס לא אקדמי ולבסוף כאקדמי</a:t>
                      </a:r>
                    </a:p>
                  </a:txBody>
                  <a:tcPr anchor="ctr"/>
                </a:tc>
                <a:tc>
                  <a:txBody>
                    <a:bodyPr/>
                    <a:lstStyle/>
                    <a:p>
                      <a:pPr rtl="1"/>
                      <a:r>
                        <a:rPr lang="he-IL" sz="1400" b="0" i="0" dirty="0">
                          <a:solidFill>
                            <a:schemeClr val="accent2">
                              <a:lumMod val="75000"/>
                            </a:schemeClr>
                          </a:solidFill>
                          <a:latin typeface="David" panose="020E0502060401010101" pitchFamily="34" charset="-79"/>
                          <a:cs typeface="David" panose="020E0502060401010101" pitchFamily="34" charset="-79"/>
                        </a:rPr>
                        <a:t>לבחון היקף </a:t>
                      </a:r>
                      <a:r>
                        <a:rPr lang="he-IL" sz="1400" b="0" i="0" dirty="0">
                          <a:latin typeface="David" panose="020E0502060401010101" pitchFamily="34" charset="-79"/>
                          <a:cs typeface="David" panose="020E0502060401010101" pitchFamily="34" charset="-79"/>
                        </a:rPr>
                        <a:t>(השפעה על סוזי), לסכם מיקום בפנתאון (בכירות</a:t>
                      </a:r>
                      <a:r>
                        <a:rPr lang="en-US" sz="1400" b="0" i="0" dirty="0">
                          <a:latin typeface="David" panose="020E0502060401010101" pitchFamily="34" charset="-79"/>
                          <a:cs typeface="David" panose="020E0502060401010101" pitchFamily="34" charset="-79"/>
                        </a:rPr>
                        <a:t>/</a:t>
                      </a:r>
                      <a:r>
                        <a:rPr lang="he-IL" sz="1400" b="0" i="0" dirty="0">
                          <a:latin typeface="David" panose="020E0502060401010101" pitchFamily="34" charset="-79"/>
                          <a:cs typeface="David" panose="020E0502060401010101" pitchFamily="34" charset="-79"/>
                        </a:rPr>
                        <a:t>אינטגרטיבי)</a:t>
                      </a:r>
                    </a:p>
                  </a:txBody>
                  <a:tcPr anchor="ctr"/>
                </a:tc>
                <a:extLst>
                  <a:ext uri="{0D108BD9-81ED-4DB2-BD59-A6C34878D82A}">
                    <a16:rowId xmlns:a16="http://schemas.microsoft.com/office/drawing/2014/main" val="1628137300"/>
                  </a:ext>
                </a:extLst>
              </a:tr>
              <a:tr h="315556">
                <a:tc>
                  <a:txBody>
                    <a:bodyPr/>
                    <a:lstStyle/>
                    <a:p>
                      <a:pPr rtl="1"/>
                      <a:r>
                        <a:rPr lang="he-IL" sz="1400" b="0" i="0" dirty="0">
                          <a:latin typeface="David" panose="020E0502060401010101" pitchFamily="34" charset="-79"/>
                          <a:cs typeface="David" panose="020E0502060401010101" pitchFamily="34" charset="-79"/>
                        </a:rPr>
                        <a:t>כלכלת ישראל</a:t>
                      </a:r>
                    </a:p>
                  </a:txBody>
                  <a:tcPr anchor="ctr"/>
                </a:tc>
                <a:tc>
                  <a:txBody>
                    <a:bodyPr/>
                    <a:lstStyle/>
                    <a:p>
                      <a:pPr rtl="1"/>
                      <a:r>
                        <a:rPr lang="he-IL" sz="1400" b="0" i="0" dirty="0">
                          <a:latin typeface="David" panose="020E0502060401010101" pitchFamily="34" charset="-79"/>
                          <a:cs typeface="David" panose="020E0502060401010101" pitchFamily="34" charset="-79"/>
                        </a:rPr>
                        <a:t>יחסית היצע נמוך של קורסים בעולם התוכן, מרצה ותיק (מידיי)</a:t>
                      </a:r>
                    </a:p>
                  </a:txBody>
                  <a:tcPr anchor="ctr"/>
                </a:tc>
                <a:tc>
                  <a:txBody>
                    <a:bodyPr/>
                    <a:lstStyle/>
                    <a:p>
                      <a:pPr rtl="1"/>
                      <a:r>
                        <a:rPr lang="he-IL" sz="1400" b="0" i="0" dirty="0">
                          <a:solidFill>
                            <a:schemeClr val="accent2">
                              <a:lumMod val="75000"/>
                            </a:schemeClr>
                          </a:solidFill>
                          <a:latin typeface="David" panose="020E0502060401010101" pitchFamily="34" charset="-79"/>
                          <a:cs typeface="David" panose="020E0502060401010101" pitchFamily="34" charset="-79"/>
                        </a:rPr>
                        <a:t>לבחון הרחבת הרגל הכלכלית, נדרש לבחון מרצה רלוונטי אחר</a:t>
                      </a:r>
                    </a:p>
                  </a:txBody>
                  <a:tcPr anchor="ctr"/>
                </a:tc>
                <a:extLst>
                  <a:ext uri="{0D108BD9-81ED-4DB2-BD59-A6C34878D82A}">
                    <a16:rowId xmlns:a16="http://schemas.microsoft.com/office/drawing/2014/main" val="3545199806"/>
                  </a:ext>
                </a:extLst>
              </a:tr>
              <a:tr h="315556">
                <a:tc>
                  <a:txBody>
                    <a:bodyPr/>
                    <a:lstStyle/>
                    <a:p>
                      <a:pPr rtl="1"/>
                      <a:r>
                        <a:rPr lang="he-IL" sz="1400" b="0" i="0" dirty="0">
                          <a:latin typeface="David" panose="020E0502060401010101" pitchFamily="34" charset="-79"/>
                          <a:cs typeface="David" panose="020E0502060401010101" pitchFamily="34" charset="-79"/>
                        </a:rPr>
                        <a:t>חשיבה אסטרטגית</a:t>
                      </a:r>
                    </a:p>
                  </a:txBody>
                  <a:tcPr anchor="ctr"/>
                </a:tc>
                <a:tc>
                  <a:txBody>
                    <a:bodyPr/>
                    <a:lstStyle/>
                    <a:p>
                      <a:pPr rtl="1"/>
                      <a:r>
                        <a:rPr lang="he-IL" sz="1400" b="0" i="0" dirty="0">
                          <a:latin typeface="David" panose="020E0502060401010101" pitchFamily="34" charset="-79"/>
                          <a:cs typeface="David" panose="020E0502060401010101" pitchFamily="34" charset="-79"/>
                        </a:rPr>
                        <a:t>משתנה לאורך השנים ועוטה שמות רבים. עבר תוספת התנסויות</a:t>
                      </a:r>
                    </a:p>
                  </a:txBody>
                  <a:tcPr anchor="ctr"/>
                </a:tc>
                <a:tc>
                  <a:txBody>
                    <a:bodyPr/>
                    <a:lstStyle/>
                    <a:p>
                      <a:pPr rtl="1"/>
                      <a:r>
                        <a:rPr lang="he-IL" sz="1400" b="0" i="0" dirty="0">
                          <a:latin typeface="David" panose="020E0502060401010101" pitchFamily="34" charset="-79"/>
                          <a:cs typeface="David" panose="020E0502060401010101" pitchFamily="34" charset="-79"/>
                        </a:rPr>
                        <a:t>לשמר ולייצב. לבחון ביצוע  סימולציות בתחום החברתי והכלכלי</a:t>
                      </a:r>
                    </a:p>
                  </a:txBody>
                  <a:tcPr anchor="ctr"/>
                </a:tc>
                <a:extLst>
                  <a:ext uri="{0D108BD9-81ED-4DB2-BD59-A6C34878D82A}">
                    <a16:rowId xmlns:a16="http://schemas.microsoft.com/office/drawing/2014/main" val="3375766643"/>
                  </a:ext>
                </a:extLst>
              </a:tr>
              <a:tr h="315556">
                <a:tc>
                  <a:txBody>
                    <a:bodyPr/>
                    <a:lstStyle/>
                    <a:p>
                      <a:pPr rtl="1"/>
                      <a:r>
                        <a:rPr lang="he-IL" sz="1400" b="0" i="0" dirty="0">
                          <a:latin typeface="David" panose="020E0502060401010101" pitchFamily="34" charset="-79"/>
                          <a:cs typeface="David" panose="020E0502060401010101" pitchFamily="34" charset="-79"/>
                        </a:rPr>
                        <a:t>חברה ישראלית</a:t>
                      </a:r>
                    </a:p>
                  </a:txBody>
                  <a:tcPr anchor="ctr"/>
                </a:tc>
                <a:tc>
                  <a:txBody>
                    <a:bodyPr/>
                    <a:lstStyle/>
                    <a:p>
                      <a:pPr rtl="1"/>
                      <a:r>
                        <a:rPr lang="he-IL" sz="1400" b="0" i="0" dirty="0">
                          <a:latin typeface="David" panose="020E0502060401010101" pitchFamily="34" charset="-79"/>
                          <a:cs typeface="David" panose="020E0502060401010101" pitchFamily="34" charset="-79"/>
                        </a:rPr>
                        <a:t>קורס יציב שהחליף מרצים רבים לאורך השנים</a:t>
                      </a:r>
                    </a:p>
                  </a:txBody>
                  <a:tcPr anchor="ctr"/>
                </a:tc>
                <a:tc>
                  <a:txBody>
                    <a:bodyPr/>
                    <a:lstStyle/>
                    <a:p>
                      <a:pPr rtl="1"/>
                      <a:r>
                        <a:rPr lang="he-IL" sz="1400" b="0" i="0" dirty="0">
                          <a:latin typeface="David" panose="020E0502060401010101" pitchFamily="34" charset="-79"/>
                          <a:cs typeface="David" panose="020E0502060401010101" pitchFamily="34" charset="-79"/>
                        </a:rPr>
                        <a:t>לשמר, </a:t>
                      </a:r>
                      <a:r>
                        <a:rPr lang="he-IL" sz="1400" b="0" i="0" dirty="0">
                          <a:solidFill>
                            <a:schemeClr val="accent2">
                              <a:lumMod val="75000"/>
                            </a:schemeClr>
                          </a:solidFill>
                          <a:latin typeface="David" panose="020E0502060401010101" pitchFamily="34" charset="-79"/>
                          <a:cs typeface="David" panose="020E0502060401010101" pitchFamily="34" charset="-79"/>
                        </a:rPr>
                        <a:t>בחינת המרצה והתוכן</a:t>
                      </a:r>
                    </a:p>
                  </a:txBody>
                  <a:tcPr anchor="ctr"/>
                </a:tc>
                <a:extLst>
                  <a:ext uri="{0D108BD9-81ED-4DB2-BD59-A6C34878D82A}">
                    <a16:rowId xmlns:a16="http://schemas.microsoft.com/office/drawing/2014/main" val="1486178981"/>
                  </a:ext>
                </a:extLst>
              </a:tr>
              <a:tr h="31555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dirty="0">
                          <a:latin typeface="David" panose="020E0502060401010101" pitchFamily="34" charset="-79"/>
                          <a:cs typeface="David" panose="020E0502060401010101" pitchFamily="34" charset="-79"/>
                        </a:rPr>
                        <a:t>מדיניות חוץ וסימולציה</a:t>
                      </a:r>
                    </a:p>
                  </a:txBody>
                  <a:tcPr anchor="ctr"/>
                </a:tc>
                <a:tc>
                  <a:txBody>
                    <a:bodyPr/>
                    <a:lstStyle/>
                    <a:p>
                      <a:pPr rtl="1"/>
                      <a:r>
                        <a:rPr lang="he-IL" sz="1400" b="0" i="0" dirty="0">
                          <a:latin typeface="David" panose="020E0502060401010101" pitchFamily="34" charset="-79"/>
                          <a:cs typeface="David" panose="020E0502060401010101" pitchFamily="34" charset="-79"/>
                        </a:rPr>
                        <a:t>קורס ותיק. לאחרונה 'הושאל' לקורס אסטרטגיה.</a:t>
                      </a:r>
                    </a:p>
                  </a:txBody>
                  <a:tcPr anchor="ctr"/>
                </a:tc>
                <a:tc>
                  <a:txBody>
                    <a:bodyPr/>
                    <a:lstStyle/>
                    <a:p>
                      <a:pPr rtl="1"/>
                      <a:r>
                        <a:rPr lang="he-IL" sz="1400" b="0" i="0" dirty="0">
                          <a:latin typeface="David" panose="020E0502060401010101" pitchFamily="34" charset="-79"/>
                          <a:cs typeface="David" panose="020E0502060401010101" pitchFamily="34" charset="-79"/>
                        </a:rPr>
                        <a:t>לשמר את נ"ז (3) כקורס נפרד</a:t>
                      </a:r>
                    </a:p>
                  </a:txBody>
                  <a:tcPr anchor="ctr"/>
                </a:tc>
                <a:extLst>
                  <a:ext uri="{0D108BD9-81ED-4DB2-BD59-A6C34878D82A}">
                    <a16:rowId xmlns:a16="http://schemas.microsoft.com/office/drawing/2014/main" val="2166018920"/>
                  </a:ext>
                </a:extLst>
              </a:tr>
              <a:tr h="31555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dirty="0">
                          <a:latin typeface="David" panose="020E0502060401010101" pitchFamily="34" charset="-79"/>
                          <a:cs typeface="David" panose="020E0502060401010101" pitchFamily="34" charset="-79"/>
                        </a:rPr>
                        <a:t>קורס (אשכול) מובילות</a:t>
                      </a:r>
                    </a:p>
                  </a:txBody>
                  <a:tcPr anchor="ctr"/>
                </a:tc>
                <a:tc>
                  <a:txBody>
                    <a:bodyPr/>
                    <a:lstStyle/>
                    <a:p>
                      <a:pPr rtl="1"/>
                      <a:r>
                        <a:rPr lang="he-IL" sz="1400" b="1" i="0" dirty="0">
                          <a:latin typeface="David" panose="020E0502060401010101" pitchFamily="34" charset="-79"/>
                          <a:cs typeface="David" panose="020E0502060401010101" pitchFamily="34" charset="-79"/>
                        </a:rPr>
                        <a:t>4 נ"ז- </a:t>
                      </a:r>
                      <a:r>
                        <a:rPr lang="he-IL" sz="1400" b="0" i="0" dirty="0">
                          <a:latin typeface="David" panose="020E0502060401010101" pitchFamily="34" charset="-79"/>
                          <a:cs typeface="David" panose="020E0502060401010101" pitchFamily="34" charset="-79"/>
                        </a:rPr>
                        <a:t>התכנים השתנו  לאורך השנים. </a:t>
                      </a:r>
                      <a:r>
                        <a:rPr lang="he-IL" sz="1400" b="0" i="0" dirty="0" err="1">
                          <a:latin typeface="David" panose="020E0502060401010101" pitchFamily="34" charset="-79"/>
                          <a:cs typeface="David" panose="020E0502060401010101" pitchFamily="34" charset="-79"/>
                        </a:rPr>
                        <a:t>הנ"ז</a:t>
                      </a:r>
                      <a:r>
                        <a:rPr lang="he-IL" sz="1400" b="0" i="0" dirty="0">
                          <a:latin typeface="David" panose="020E0502060401010101" pitchFamily="34" charset="-79"/>
                          <a:cs typeface="David" panose="020E0502060401010101" pitchFamily="34" charset="-79"/>
                        </a:rPr>
                        <a:t> על </a:t>
                      </a:r>
                      <a:r>
                        <a:rPr lang="he-IL" sz="1400" b="1" i="0" dirty="0">
                          <a:latin typeface="David" panose="020E0502060401010101" pitchFamily="34" charset="-79"/>
                          <a:cs typeface="David" panose="020E0502060401010101" pitchFamily="34" charset="-79"/>
                        </a:rPr>
                        <a:t>היותו מאגד</a:t>
                      </a:r>
                    </a:p>
                  </a:txBody>
                  <a:tcPr anchor="ctr"/>
                </a:tc>
                <a:tc>
                  <a:txBody>
                    <a:bodyPr/>
                    <a:lstStyle/>
                    <a:p>
                      <a:pPr rtl="1"/>
                      <a:r>
                        <a:rPr lang="he-IL" sz="1400" b="0" i="0" dirty="0">
                          <a:latin typeface="David" panose="020E0502060401010101" pitchFamily="34" charset="-79"/>
                          <a:cs typeface="David" panose="020E0502060401010101" pitchFamily="34" charset="-79"/>
                        </a:rPr>
                        <a:t>להעביר לתכולה לא יציבה</a:t>
                      </a:r>
                      <a:endParaRPr lang="he-IL" sz="1400" b="1"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2385249657"/>
                  </a:ext>
                </a:extLst>
              </a:tr>
              <a:tr h="31555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dirty="0">
                          <a:latin typeface="David" panose="020E0502060401010101" pitchFamily="34" charset="-79"/>
                          <a:cs typeface="David" panose="020E0502060401010101" pitchFamily="34" charset="-79"/>
                        </a:rPr>
                        <a:t>קורס סיור ארה"ב</a:t>
                      </a:r>
                    </a:p>
                  </a:txBody>
                  <a:tcPr anchor="ctr"/>
                </a:tc>
                <a:tc>
                  <a:txBody>
                    <a:bodyPr/>
                    <a:lstStyle/>
                    <a:p>
                      <a:pPr rtl="1"/>
                      <a:r>
                        <a:rPr lang="he-IL" sz="1400" b="0" i="0" dirty="0" err="1">
                          <a:latin typeface="David" panose="020E0502060401010101" pitchFamily="34" charset="-79"/>
                          <a:cs typeface="David" panose="020E0502060401010101" pitchFamily="34" charset="-79"/>
                        </a:rPr>
                        <a:t>אוקדם</a:t>
                      </a:r>
                      <a:r>
                        <a:rPr lang="he-IL" sz="1400" b="0" i="0" dirty="0">
                          <a:latin typeface="David" panose="020E0502060401010101" pitchFamily="34" charset="-79"/>
                          <a:cs typeface="David" panose="020E0502060401010101" pitchFamily="34" charset="-79"/>
                        </a:rPr>
                        <a:t> לאור הצורך להסביר כלפי חוץ את פשר הנסיעה</a:t>
                      </a:r>
                    </a:p>
                  </a:txBody>
                  <a:tcPr anchor="ctr"/>
                </a:tc>
                <a:tc>
                  <a:txBody>
                    <a:bodyPr/>
                    <a:lstStyle/>
                    <a:p>
                      <a:pPr rtl="1"/>
                      <a:r>
                        <a:rPr lang="he-IL" sz="1400" b="0" i="0" dirty="0">
                          <a:latin typeface="David" panose="020E0502060401010101" pitchFamily="34" charset="-79"/>
                          <a:cs typeface="David" panose="020E0502060401010101" pitchFamily="34" charset="-79"/>
                        </a:rPr>
                        <a:t>לשמר, יחד עם שאר סיורי חו"ל</a:t>
                      </a:r>
                    </a:p>
                  </a:txBody>
                  <a:tcPr anchor="ctr"/>
                </a:tc>
                <a:extLst>
                  <a:ext uri="{0D108BD9-81ED-4DB2-BD59-A6C34878D82A}">
                    <a16:rowId xmlns:a16="http://schemas.microsoft.com/office/drawing/2014/main" val="2326913094"/>
                  </a:ext>
                </a:extLst>
              </a:tr>
              <a:tr h="315556">
                <a:tc>
                  <a:txBody>
                    <a:bodyPr/>
                    <a:lstStyle/>
                    <a:p>
                      <a:pPr rtl="1"/>
                      <a:r>
                        <a:rPr lang="he-IL" sz="1400" b="0" i="0" dirty="0">
                          <a:latin typeface="David" panose="020E0502060401010101" pitchFamily="34" charset="-79"/>
                          <a:cs typeface="David" panose="020E0502060401010101" pitchFamily="34" charset="-79"/>
                        </a:rPr>
                        <a:t>3 סמינרים</a:t>
                      </a:r>
                    </a:p>
                  </a:txBody>
                  <a:tcPr anchor="ctr"/>
                </a:tc>
                <a:tc>
                  <a:txBody>
                    <a:bodyPr/>
                    <a:lstStyle/>
                    <a:p>
                      <a:pPr rtl="1"/>
                      <a:r>
                        <a:rPr lang="he-IL" sz="1400" b="0" i="0" dirty="0">
                          <a:latin typeface="David" panose="020E0502060401010101" pitchFamily="34" charset="-79"/>
                          <a:cs typeface="David" panose="020E0502060401010101" pitchFamily="34" charset="-79"/>
                        </a:rPr>
                        <a:t>עובדים יפה מאוד שנים רבות.</a:t>
                      </a:r>
                    </a:p>
                  </a:txBody>
                  <a:tcPr anchor="ctr"/>
                </a:tc>
                <a:tc>
                  <a:txBody>
                    <a:bodyPr/>
                    <a:lstStyle/>
                    <a:p>
                      <a:pPr rtl="1"/>
                      <a:r>
                        <a:rPr lang="he-IL" sz="1400" b="0" i="0" dirty="0">
                          <a:latin typeface="David" panose="020E0502060401010101" pitchFamily="34" charset="-79"/>
                          <a:cs typeface="David" panose="020E0502060401010101" pitchFamily="34" charset="-79"/>
                        </a:rPr>
                        <a:t>לשמר, </a:t>
                      </a:r>
                      <a:r>
                        <a:rPr lang="he-IL" sz="1400" b="0" i="0" dirty="0">
                          <a:solidFill>
                            <a:schemeClr val="accent2">
                              <a:lumMod val="75000"/>
                            </a:schemeClr>
                          </a:solidFill>
                          <a:latin typeface="David" panose="020E0502060401010101" pitchFamily="34" charset="-79"/>
                          <a:cs typeface="David" panose="020E0502060401010101" pitchFamily="34" charset="-79"/>
                        </a:rPr>
                        <a:t>לבחון הוספת 3 סמינרים נוספים</a:t>
                      </a:r>
                    </a:p>
                  </a:txBody>
                  <a:tcPr anchor="ctr"/>
                </a:tc>
                <a:extLst>
                  <a:ext uri="{0D108BD9-81ED-4DB2-BD59-A6C34878D82A}">
                    <a16:rowId xmlns:a16="http://schemas.microsoft.com/office/drawing/2014/main" val="907350235"/>
                  </a:ext>
                </a:extLst>
              </a:tr>
              <a:tr h="315556">
                <a:tc>
                  <a:txBody>
                    <a:bodyPr/>
                    <a:lstStyle/>
                    <a:p>
                      <a:pPr rtl="1"/>
                      <a:r>
                        <a:rPr lang="he-IL" sz="1400" b="0" i="0" dirty="0">
                          <a:solidFill>
                            <a:schemeClr val="accent2"/>
                          </a:solidFill>
                          <a:latin typeface="David" panose="020E0502060401010101" pitchFamily="34" charset="-79"/>
                          <a:cs typeface="David" panose="020E0502060401010101" pitchFamily="34" charset="-79"/>
                        </a:rPr>
                        <a:t>אבות האומה</a:t>
                      </a:r>
                    </a:p>
                  </a:txBody>
                  <a:tcPr anchor="ctr"/>
                </a:tc>
                <a:tc>
                  <a:txBody>
                    <a:bodyPr/>
                    <a:lstStyle/>
                    <a:p>
                      <a:pPr rtl="1"/>
                      <a:r>
                        <a:rPr lang="he-IL" sz="1400" b="0" i="0" dirty="0">
                          <a:latin typeface="David" panose="020E0502060401010101" pitchFamily="34" charset="-79"/>
                          <a:cs typeface="David" panose="020E0502060401010101" pitchFamily="34" charset="-79"/>
                        </a:rPr>
                        <a:t>האם </a:t>
                      </a:r>
                      <a:r>
                        <a:rPr lang="he-IL" sz="1400" b="1" i="0" dirty="0">
                          <a:latin typeface="David" panose="020E0502060401010101" pitchFamily="34" charset="-79"/>
                          <a:cs typeface="David" panose="020E0502060401010101" pitchFamily="34" charset="-79"/>
                        </a:rPr>
                        <a:t>גיאוגרפיה </a:t>
                      </a:r>
                      <a:r>
                        <a:rPr lang="he-IL" sz="1400" b="1" i="0" dirty="0" err="1">
                          <a:latin typeface="David" panose="020E0502060401010101" pitchFamily="34" charset="-79"/>
                          <a:cs typeface="David" panose="020E0502060401010101" pitchFamily="34" charset="-79"/>
                        </a:rPr>
                        <a:t>הבטל"ם</a:t>
                      </a:r>
                      <a:r>
                        <a:rPr lang="he-IL" sz="1400" b="1" i="0" dirty="0">
                          <a:latin typeface="David" panose="020E0502060401010101" pitchFamily="34" charset="-79"/>
                          <a:cs typeface="David" panose="020E0502060401010101" pitchFamily="34" charset="-79"/>
                        </a:rPr>
                        <a:t> </a:t>
                      </a:r>
                      <a:r>
                        <a:rPr lang="he-IL" sz="1400" b="0" i="0" dirty="0">
                          <a:latin typeface="David" panose="020E0502060401010101" pitchFamily="34" charset="-79"/>
                          <a:cs typeface="David" panose="020E0502060401010101" pitchFamily="34" charset="-79"/>
                        </a:rPr>
                        <a:t>הוא התחליף? עיסוק בפרויקט הציוני הייחודי</a:t>
                      </a:r>
                    </a:p>
                  </a:txBody>
                  <a:tcPr anchor="ctr"/>
                </a:tc>
                <a:tc>
                  <a:txBody>
                    <a:bodyPr/>
                    <a:lstStyle/>
                    <a:p>
                      <a:pPr rtl="1"/>
                      <a:r>
                        <a:rPr lang="he-IL" sz="1400" b="0" i="0" dirty="0">
                          <a:latin typeface="David" panose="020E0502060401010101" pitchFamily="34" charset="-79"/>
                          <a:cs typeface="David" panose="020E0502060401010101" pitchFamily="34" charset="-79"/>
                        </a:rPr>
                        <a:t>לחשוב על </a:t>
                      </a:r>
                      <a:r>
                        <a:rPr lang="he-IL" sz="1400" b="0" i="0" dirty="0">
                          <a:solidFill>
                            <a:schemeClr val="accent2">
                              <a:lumMod val="75000"/>
                            </a:schemeClr>
                          </a:solidFill>
                          <a:latin typeface="David" panose="020E0502060401010101" pitchFamily="34" charset="-79"/>
                          <a:cs typeface="David" panose="020E0502060401010101" pitchFamily="34" charset="-79"/>
                        </a:rPr>
                        <a:t>קורס ערכי תשתיתי- אקדמי </a:t>
                      </a:r>
                      <a:r>
                        <a:rPr lang="he-IL" sz="1400" b="0" i="0" dirty="0">
                          <a:latin typeface="David" panose="020E0502060401010101" pitchFamily="34" charset="-79"/>
                          <a:cs typeface="David" panose="020E0502060401010101" pitchFamily="34" charset="-79"/>
                        </a:rPr>
                        <a:t>או לא (כולל יום עיון בן גוריון)</a:t>
                      </a:r>
                    </a:p>
                  </a:txBody>
                  <a:tcPr anchor="ctr"/>
                </a:tc>
                <a:extLst>
                  <a:ext uri="{0D108BD9-81ED-4DB2-BD59-A6C34878D82A}">
                    <a16:rowId xmlns:a16="http://schemas.microsoft.com/office/drawing/2014/main" val="2850120194"/>
                  </a:ext>
                </a:extLst>
              </a:tr>
              <a:tr h="315556">
                <a:tc>
                  <a:txBody>
                    <a:bodyPr/>
                    <a:lstStyle/>
                    <a:p>
                      <a:pPr rtl="1"/>
                      <a:r>
                        <a:rPr lang="he-IL" sz="1400" b="0" i="0" dirty="0">
                          <a:solidFill>
                            <a:schemeClr val="accent2"/>
                          </a:solidFill>
                          <a:latin typeface="David" panose="020E0502060401010101" pitchFamily="34" charset="-79"/>
                          <a:cs typeface="David" panose="020E0502060401010101" pitchFamily="34" charset="-79"/>
                        </a:rPr>
                        <a:t>מודיעין+ ימי סייבר</a:t>
                      </a:r>
                    </a:p>
                  </a:txBody>
                  <a:tcPr anchor="ctr"/>
                </a:tc>
                <a:tc>
                  <a:txBody>
                    <a:bodyPr/>
                    <a:lstStyle/>
                    <a:p>
                      <a:pPr rtl="1"/>
                      <a:r>
                        <a:rPr lang="he-IL" sz="1400" b="0" i="0" dirty="0">
                          <a:latin typeface="David" panose="020E0502060401010101" pitchFamily="34" charset="-79"/>
                          <a:cs typeface="David" panose="020E0502060401010101" pitchFamily="34" charset="-79"/>
                        </a:rPr>
                        <a:t>מחזור אחרון לא אקדמי, בעבר היה אקדמי</a:t>
                      </a:r>
                      <a:r>
                        <a:rPr lang="en-US" sz="1400" b="0" i="0" dirty="0">
                          <a:latin typeface="David" panose="020E0502060401010101" pitchFamily="34" charset="-79"/>
                          <a:cs typeface="David" panose="020E0502060401010101" pitchFamily="34" charset="-79"/>
                        </a:rPr>
                        <a:t>/</a:t>
                      </a:r>
                      <a:r>
                        <a:rPr lang="he-IL" sz="1400" b="0" i="0" dirty="0">
                          <a:latin typeface="David" panose="020E0502060401010101" pitchFamily="34" charset="-79"/>
                          <a:cs typeface="David" panose="020E0502060401010101" pitchFamily="34" charset="-79"/>
                        </a:rPr>
                        <a:t>עסק בסייבר</a:t>
                      </a:r>
                    </a:p>
                  </a:txBody>
                  <a:tcPr anchor="ctr"/>
                </a:tc>
                <a:tc>
                  <a:txBody>
                    <a:bodyPr/>
                    <a:lstStyle/>
                    <a:p>
                      <a:pPr rtl="1"/>
                      <a:r>
                        <a:rPr lang="he-IL" sz="1400" b="1" i="0" dirty="0">
                          <a:latin typeface="David" panose="020E0502060401010101" pitchFamily="34" charset="-79"/>
                          <a:cs typeface="David" panose="020E0502060401010101" pitchFamily="34" charset="-79"/>
                        </a:rPr>
                        <a:t>מודיעין-</a:t>
                      </a:r>
                      <a:r>
                        <a:rPr lang="he-IL" sz="1400" b="0" i="0" dirty="0">
                          <a:latin typeface="David" panose="020E0502060401010101" pitchFamily="34" charset="-79"/>
                          <a:cs typeface="David" panose="020E0502060401010101" pitchFamily="34" charset="-79"/>
                        </a:rPr>
                        <a:t> לחבר תחת הגנה לאומית, </a:t>
                      </a:r>
                      <a:r>
                        <a:rPr lang="he-IL" sz="1400" b="1" i="0" dirty="0">
                          <a:solidFill>
                            <a:schemeClr val="accent2">
                              <a:lumMod val="75000"/>
                            </a:schemeClr>
                          </a:solidFill>
                          <a:latin typeface="David" panose="020E0502060401010101" pitchFamily="34" charset="-79"/>
                          <a:cs typeface="David" panose="020E0502060401010101" pitchFamily="34" charset="-79"/>
                        </a:rPr>
                        <a:t>סייבר-</a:t>
                      </a:r>
                      <a:r>
                        <a:rPr lang="he-IL" sz="1400" b="0" i="0" dirty="0">
                          <a:solidFill>
                            <a:schemeClr val="accent2">
                              <a:lumMod val="75000"/>
                            </a:schemeClr>
                          </a:solidFill>
                          <a:latin typeface="David" panose="020E0502060401010101" pitchFamily="34" charset="-79"/>
                          <a:cs typeface="David" panose="020E0502060401010101" pitchFamily="34" charset="-79"/>
                        </a:rPr>
                        <a:t> קורס בניין </a:t>
                      </a:r>
                      <a:r>
                        <a:rPr lang="he-IL" sz="1400" b="0" i="0" dirty="0" err="1">
                          <a:solidFill>
                            <a:schemeClr val="accent2">
                              <a:lumMod val="75000"/>
                            </a:schemeClr>
                          </a:solidFill>
                          <a:latin typeface="David" panose="020E0502060401010101" pitchFamily="34" charset="-79"/>
                          <a:cs typeface="David" panose="020E0502060401010101" pitchFamily="34" charset="-79"/>
                        </a:rPr>
                        <a:t>הכח</a:t>
                      </a:r>
                      <a:r>
                        <a:rPr lang="he-IL" sz="1400" b="0" i="0" dirty="0">
                          <a:solidFill>
                            <a:schemeClr val="accent2">
                              <a:lumMod val="75000"/>
                            </a:schemeClr>
                          </a:solidFill>
                          <a:latin typeface="David" panose="020E0502060401010101" pitchFamily="34" charset="-79"/>
                          <a:cs typeface="David" panose="020E0502060401010101" pitchFamily="34" charset="-79"/>
                        </a:rPr>
                        <a:t>, מו"פ וטכנו'</a:t>
                      </a:r>
                    </a:p>
                  </a:txBody>
                  <a:tcPr anchor="ctr"/>
                </a:tc>
                <a:extLst>
                  <a:ext uri="{0D108BD9-81ED-4DB2-BD59-A6C34878D82A}">
                    <a16:rowId xmlns:a16="http://schemas.microsoft.com/office/drawing/2014/main" val="1086154194"/>
                  </a:ext>
                </a:extLst>
              </a:tr>
              <a:tr h="315556">
                <a:tc>
                  <a:txBody>
                    <a:bodyPr/>
                    <a:lstStyle/>
                    <a:p>
                      <a:pPr rtl="1"/>
                      <a:r>
                        <a:rPr lang="he-IL" sz="1400" b="0" i="0" dirty="0">
                          <a:solidFill>
                            <a:schemeClr val="accent2"/>
                          </a:solidFill>
                          <a:latin typeface="David" panose="020E0502060401010101" pitchFamily="34" charset="-79"/>
                          <a:cs typeface="David" panose="020E0502060401010101" pitchFamily="34" charset="-79"/>
                        </a:rPr>
                        <a:t>מזרח תיכון </a:t>
                      </a:r>
                      <a:r>
                        <a:rPr lang="en-US" sz="1400" b="0" i="0" dirty="0">
                          <a:solidFill>
                            <a:schemeClr val="accent2"/>
                          </a:solidFill>
                          <a:latin typeface="David" panose="020E0502060401010101" pitchFamily="34" charset="-79"/>
                          <a:cs typeface="David" panose="020E0502060401010101" pitchFamily="34" charset="-79"/>
                        </a:rPr>
                        <a:t>/</a:t>
                      </a:r>
                      <a:r>
                        <a:rPr lang="he-IL" sz="1400" b="0" i="0" dirty="0" err="1">
                          <a:solidFill>
                            <a:schemeClr val="accent2"/>
                          </a:solidFill>
                          <a:latin typeface="David" panose="020E0502060401010101" pitchFamily="34" charset="-79"/>
                          <a:cs typeface="David" panose="020E0502060401010101" pitchFamily="34" charset="-79"/>
                        </a:rPr>
                        <a:t>גיאופוליטקה</a:t>
                      </a:r>
                      <a:endParaRPr lang="he-IL" sz="1400" b="0" i="0" dirty="0">
                        <a:solidFill>
                          <a:schemeClr val="accent2"/>
                        </a:solidFill>
                        <a:latin typeface="David" panose="020E0502060401010101" pitchFamily="34" charset="-79"/>
                        <a:cs typeface="David" panose="020E0502060401010101" pitchFamily="34" charset="-79"/>
                      </a:endParaRPr>
                    </a:p>
                  </a:txBody>
                  <a:tcPr anchor="ctr"/>
                </a:tc>
                <a:tc>
                  <a:txBody>
                    <a:bodyPr/>
                    <a:lstStyle/>
                    <a:p>
                      <a:pPr rtl="1"/>
                      <a:r>
                        <a:rPr lang="he-IL" sz="1400" b="0" i="0" dirty="0">
                          <a:latin typeface="David" panose="020E0502060401010101" pitchFamily="34" charset="-79"/>
                          <a:cs typeface="David" panose="020E0502060401010101" pitchFamily="34" charset="-79"/>
                        </a:rPr>
                        <a:t>תחום שהובל שנים רבות ע"י ארנון סופר ונעלם ככה סתם</a:t>
                      </a:r>
                    </a:p>
                  </a:txBody>
                  <a:tcPr anchor="ctr"/>
                </a:tc>
                <a:tc>
                  <a:txBody>
                    <a:bodyPr/>
                    <a:lstStyle/>
                    <a:p>
                      <a:pPr rtl="1"/>
                      <a:r>
                        <a:rPr lang="he-IL" sz="1400" b="0" i="0" dirty="0">
                          <a:latin typeface="David" panose="020E0502060401010101" pitchFamily="34" charset="-79"/>
                          <a:cs typeface="David" panose="020E0502060401010101" pitchFamily="34" charset="-79"/>
                        </a:rPr>
                        <a:t>להעביר לתכולה לא יציבה</a:t>
                      </a:r>
                    </a:p>
                  </a:txBody>
                  <a:tcPr anchor="ctr"/>
                </a:tc>
                <a:extLst>
                  <a:ext uri="{0D108BD9-81ED-4DB2-BD59-A6C34878D82A}">
                    <a16:rowId xmlns:a16="http://schemas.microsoft.com/office/drawing/2014/main" val="3479818512"/>
                  </a:ext>
                </a:extLst>
              </a:tr>
              <a:tr h="315556">
                <a:tc>
                  <a:txBody>
                    <a:bodyPr/>
                    <a:lstStyle/>
                    <a:p>
                      <a:pPr rtl="1"/>
                      <a:r>
                        <a:rPr lang="he-IL" sz="1400" b="0" i="0" dirty="0">
                          <a:solidFill>
                            <a:schemeClr val="accent2"/>
                          </a:solidFill>
                          <a:latin typeface="David" panose="020E0502060401010101" pitchFamily="34" charset="-79"/>
                          <a:cs typeface="David" panose="020E0502060401010101" pitchFamily="34" charset="-79"/>
                        </a:rPr>
                        <a:t>תקשורת</a:t>
                      </a:r>
                    </a:p>
                  </a:txBody>
                  <a:tcPr anchor="ctr"/>
                </a:tc>
                <a:tc>
                  <a:txBody>
                    <a:bodyPr/>
                    <a:lstStyle/>
                    <a:p>
                      <a:pPr rtl="1"/>
                      <a:r>
                        <a:rPr lang="he-IL" sz="1400" b="0" i="0" dirty="0">
                          <a:latin typeface="David" panose="020E0502060401010101" pitchFamily="34" charset="-79"/>
                          <a:cs typeface="David" panose="020E0502060401010101" pitchFamily="34" charset="-79"/>
                        </a:rPr>
                        <a:t>התקיים שנים רבות במגוון מרצים</a:t>
                      </a:r>
                    </a:p>
                  </a:txBody>
                  <a:tcPr anchor="ctr"/>
                </a:tc>
                <a:tc>
                  <a:txBody>
                    <a:bodyPr/>
                    <a:lstStyle/>
                    <a:p>
                      <a:pPr rtl="1"/>
                      <a:r>
                        <a:rPr lang="he-IL" sz="1400" b="0" i="0" dirty="0">
                          <a:latin typeface="David" panose="020E0502060401010101" pitchFamily="34" charset="-79"/>
                          <a:cs typeface="David" panose="020E0502060401010101" pitchFamily="34" charset="-79"/>
                        </a:rPr>
                        <a:t>לא כתכולה יציבה, לבחון אפשרות לשבצו כסמינר בחירה</a:t>
                      </a:r>
                    </a:p>
                  </a:txBody>
                  <a:tcPr anchor="ctr"/>
                </a:tc>
                <a:extLst>
                  <a:ext uri="{0D108BD9-81ED-4DB2-BD59-A6C34878D82A}">
                    <a16:rowId xmlns:a16="http://schemas.microsoft.com/office/drawing/2014/main" val="1830761974"/>
                  </a:ext>
                </a:extLst>
              </a:tr>
            </a:tbl>
          </a:graphicData>
        </a:graphic>
      </p:graphicFrame>
    </p:spTree>
    <p:extLst>
      <p:ext uri="{BB962C8B-B14F-4D97-AF65-F5344CB8AC3E}">
        <p14:creationId xmlns:p14="http://schemas.microsoft.com/office/powerpoint/2010/main" val="42747799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ניתוח תכולה משתנה</a:t>
            </a:r>
            <a:r>
              <a:rPr lang="en-US"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פריפריאלית </a:t>
            </a:r>
            <a:r>
              <a:rPr lang="he-IL"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(20%)</a:t>
            </a:r>
          </a:p>
        </p:txBody>
      </p:sp>
      <p:graphicFrame>
        <p:nvGraphicFramePr>
          <p:cNvPr id="4" name="טבלה 3"/>
          <p:cNvGraphicFramePr>
            <a:graphicFrameLocks noGrp="1"/>
          </p:cNvGraphicFramePr>
          <p:nvPr>
            <p:extLst/>
          </p:nvPr>
        </p:nvGraphicFramePr>
        <p:xfrm>
          <a:off x="137652" y="1335495"/>
          <a:ext cx="11841316" cy="4943780"/>
        </p:xfrm>
        <a:graphic>
          <a:graphicData uri="http://schemas.openxmlformats.org/drawingml/2006/table">
            <a:tbl>
              <a:tblPr rtl="1" firstRow="1" bandRow="1">
                <a:tableStyleId>{5C22544A-7EE6-4342-B048-85BDC9FD1C3A}</a:tableStyleId>
              </a:tblPr>
              <a:tblGrid>
                <a:gridCol w="2068052">
                  <a:extLst>
                    <a:ext uri="{9D8B030D-6E8A-4147-A177-3AD203B41FA5}">
                      <a16:colId xmlns:a16="http://schemas.microsoft.com/office/drawing/2014/main" val="4115620763"/>
                    </a:ext>
                  </a:extLst>
                </a:gridCol>
                <a:gridCol w="4726740">
                  <a:extLst>
                    <a:ext uri="{9D8B030D-6E8A-4147-A177-3AD203B41FA5}">
                      <a16:colId xmlns:a16="http://schemas.microsoft.com/office/drawing/2014/main" val="808132443"/>
                    </a:ext>
                  </a:extLst>
                </a:gridCol>
                <a:gridCol w="5046524">
                  <a:extLst>
                    <a:ext uri="{9D8B030D-6E8A-4147-A177-3AD203B41FA5}">
                      <a16:colId xmlns:a16="http://schemas.microsoft.com/office/drawing/2014/main" val="2641916249"/>
                    </a:ext>
                  </a:extLst>
                </a:gridCol>
              </a:tblGrid>
              <a:tr h="363092">
                <a:tc>
                  <a:txBody>
                    <a:bodyPr/>
                    <a:lstStyle/>
                    <a:p>
                      <a:pPr algn="ctr" rtl="1"/>
                      <a:r>
                        <a:rPr lang="he-IL" b="1" i="0" dirty="0">
                          <a:latin typeface="David" panose="020E0502060401010101" pitchFamily="34" charset="-79"/>
                          <a:cs typeface="David" panose="020E0502060401010101" pitchFamily="34" charset="-79"/>
                        </a:rPr>
                        <a:t>התוכן</a:t>
                      </a:r>
                    </a:p>
                  </a:txBody>
                  <a:tcPr/>
                </a:tc>
                <a:tc>
                  <a:txBody>
                    <a:bodyPr/>
                    <a:lstStyle/>
                    <a:p>
                      <a:pPr algn="ctr" rtl="1"/>
                      <a:r>
                        <a:rPr lang="he-IL" b="1" i="0" dirty="0">
                          <a:latin typeface="David" panose="020E0502060401010101" pitchFamily="34" charset="-79"/>
                          <a:cs typeface="David" panose="020E0502060401010101" pitchFamily="34" charset="-79"/>
                        </a:rPr>
                        <a:t>מה בוצע</a:t>
                      </a:r>
                    </a:p>
                  </a:txBody>
                  <a:tcPr/>
                </a:tc>
                <a:tc>
                  <a:txBody>
                    <a:bodyPr/>
                    <a:lstStyle/>
                    <a:p>
                      <a:pPr algn="ctr" rtl="1"/>
                      <a:r>
                        <a:rPr lang="he-IL" b="1" i="0" dirty="0">
                          <a:latin typeface="David" panose="020E0502060401010101" pitchFamily="34" charset="-79"/>
                          <a:cs typeface="David" panose="020E0502060401010101" pitchFamily="34" charset="-79"/>
                        </a:rPr>
                        <a:t>המלצה למ"ה</a:t>
                      </a:r>
                    </a:p>
                  </a:txBody>
                  <a:tcPr/>
                </a:tc>
                <a:extLst>
                  <a:ext uri="{0D108BD9-81ED-4DB2-BD59-A6C34878D82A}">
                    <a16:rowId xmlns:a16="http://schemas.microsoft.com/office/drawing/2014/main" val="3710406874"/>
                  </a:ext>
                </a:extLst>
              </a:tr>
              <a:tr h="3328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קורס (אשכול) מובילות</a:t>
                      </a:r>
                    </a:p>
                  </a:txBody>
                  <a:tcPr anchor="ctr"/>
                </a:tc>
                <a:tc>
                  <a:txBody>
                    <a:bodyPr/>
                    <a:lstStyle/>
                    <a:p>
                      <a:pPr rtl="1"/>
                      <a:r>
                        <a:rPr lang="he-IL" sz="1400" b="1" i="0" dirty="0">
                          <a:latin typeface="David" panose="020E0502060401010101" pitchFamily="34" charset="-79"/>
                          <a:cs typeface="David" panose="020E0502060401010101" pitchFamily="34" charset="-79"/>
                        </a:rPr>
                        <a:t>4 נ"ז- </a:t>
                      </a:r>
                      <a:r>
                        <a:rPr lang="he-IL" sz="1400" b="0" i="0" dirty="0">
                          <a:latin typeface="David" panose="020E0502060401010101" pitchFamily="34" charset="-79"/>
                          <a:cs typeface="David" panose="020E0502060401010101" pitchFamily="34" charset="-79"/>
                        </a:rPr>
                        <a:t>התכנים השתנו  לאורך השנים. </a:t>
                      </a:r>
                      <a:r>
                        <a:rPr lang="he-IL" sz="1400" b="0" i="0" dirty="0" err="1">
                          <a:latin typeface="David" panose="020E0502060401010101" pitchFamily="34" charset="-79"/>
                          <a:cs typeface="David" panose="020E0502060401010101" pitchFamily="34" charset="-79"/>
                        </a:rPr>
                        <a:t>הנ"ז</a:t>
                      </a:r>
                      <a:r>
                        <a:rPr lang="he-IL" sz="1400" b="0" i="0" dirty="0">
                          <a:latin typeface="David" panose="020E0502060401010101" pitchFamily="34" charset="-79"/>
                          <a:cs typeface="David" panose="020E0502060401010101" pitchFamily="34" charset="-79"/>
                        </a:rPr>
                        <a:t> על </a:t>
                      </a:r>
                      <a:r>
                        <a:rPr lang="he-IL" sz="1400" b="1" i="0" dirty="0">
                          <a:latin typeface="David" panose="020E0502060401010101" pitchFamily="34" charset="-79"/>
                          <a:cs typeface="David" panose="020E0502060401010101" pitchFamily="34" charset="-79"/>
                        </a:rPr>
                        <a:t>היותו מאגד</a:t>
                      </a:r>
                    </a:p>
                  </a:txBody>
                  <a:tcPr anchor="ctr"/>
                </a:tc>
                <a:tc>
                  <a:txBody>
                    <a:bodyPr/>
                    <a:lstStyle/>
                    <a:p>
                      <a:pPr rtl="1"/>
                      <a:r>
                        <a:rPr lang="he-IL" sz="1400" b="0" i="0" dirty="0">
                          <a:solidFill>
                            <a:schemeClr val="accent2">
                              <a:lumMod val="75000"/>
                            </a:schemeClr>
                          </a:solidFill>
                          <a:latin typeface="David" panose="020E0502060401010101" pitchFamily="34" charset="-79"/>
                          <a:cs typeface="David" panose="020E0502060401010101" pitchFamily="34" charset="-79"/>
                        </a:rPr>
                        <a:t>ביצוע קורס אקדמי </a:t>
                      </a:r>
                      <a:r>
                        <a:rPr lang="he-IL" sz="1400" b="1" i="0" dirty="0">
                          <a:solidFill>
                            <a:schemeClr val="accent2">
                              <a:lumMod val="75000"/>
                            </a:schemeClr>
                          </a:solidFill>
                          <a:latin typeface="David" panose="020E0502060401010101" pitchFamily="34" charset="-79"/>
                          <a:cs typeface="David" panose="020E0502060401010101" pitchFamily="34" charset="-79"/>
                        </a:rPr>
                        <a:t>ללא מטלה </a:t>
                      </a:r>
                      <a:r>
                        <a:rPr lang="he-IL" sz="1400" b="0" i="0" dirty="0">
                          <a:solidFill>
                            <a:schemeClr val="accent2">
                              <a:lumMod val="75000"/>
                            </a:schemeClr>
                          </a:solidFill>
                          <a:latin typeface="David" panose="020E0502060401010101" pitchFamily="34" charset="-79"/>
                          <a:cs typeface="David" panose="020E0502060401010101" pitchFamily="34" charset="-79"/>
                        </a:rPr>
                        <a:t>(אורלי יחזקאל), או קורס </a:t>
                      </a:r>
                      <a:r>
                        <a:rPr lang="he-IL" sz="1400" b="1" i="0" dirty="0">
                          <a:solidFill>
                            <a:schemeClr val="accent2">
                              <a:lumMod val="75000"/>
                            </a:schemeClr>
                          </a:solidFill>
                          <a:latin typeface="David" panose="020E0502060401010101" pitchFamily="34" charset="-79"/>
                          <a:cs typeface="David" panose="020E0502060401010101" pitchFamily="34" charset="-79"/>
                        </a:rPr>
                        <a:t>במדיניות ציבורית</a:t>
                      </a:r>
                    </a:p>
                  </a:txBody>
                  <a:tcPr anchor="ctr"/>
                </a:tc>
                <a:extLst>
                  <a:ext uri="{0D108BD9-81ED-4DB2-BD59-A6C34878D82A}">
                    <a16:rowId xmlns:a16="http://schemas.microsoft.com/office/drawing/2014/main" val="3694368200"/>
                  </a:ext>
                </a:extLst>
              </a:tr>
              <a:tr h="3328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dirty="0">
                          <a:latin typeface="David" panose="020E0502060401010101" pitchFamily="34" charset="-79"/>
                          <a:cs typeface="David" panose="020E0502060401010101" pitchFamily="34" charset="-79"/>
                        </a:rPr>
                        <a:t>קורס מדינאות</a:t>
                      </a:r>
                    </a:p>
                  </a:txBody>
                  <a:tcPr anchor="ctr"/>
                </a:tc>
                <a:tc>
                  <a:txBody>
                    <a:bodyPr/>
                    <a:lstStyle/>
                    <a:p>
                      <a:pPr rtl="1"/>
                      <a:r>
                        <a:rPr lang="he-IL" sz="1400" b="1" i="0" dirty="0">
                          <a:latin typeface="David" panose="020E0502060401010101" pitchFamily="34" charset="-79"/>
                          <a:cs typeface="David" panose="020E0502060401010101" pitchFamily="34" charset="-79"/>
                        </a:rPr>
                        <a:t>4 נ"ז- </a:t>
                      </a:r>
                      <a:r>
                        <a:rPr lang="he-IL" sz="1400" b="0" i="0" dirty="0">
                          <a:latin typeface="David" panose="020E0502060401010101" pitchFamily="34" charset="-79"/>
                          <a:cs typeface="David" panose="020E0502060401010101" pitchFamily="34" charset="-79"/>
                        </a:rPr>
                        <a:t>26 משכים (כולל סיור במשרד החוץ)</a:t>
                      </a: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405645534"/>
                  </a:ext>
                </a:extLst>
              </a:tr>
              <a:tr h="3328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עבודת גמר ואוריינות</a:t>
                      </a:r>
                    </a:p>
                  </a:txBody>
                  <a:tcPr anchor="ctr"/>
                </a:tc>
                <a:tc>
                  <a:txBody>
                    <a:bodyPr/>
                    <a:lstStyle/>
                    <a:p>
                      <a:r>
                        <a:rPr lang="he-IL" sz="1400" b="0" i="0" kern="1200" dirty="0">
                          <a:solidFill>
                            <a:schemeClr val="dk1"/>
                          </a:solidFill>
                          <a:latin typeface="David" panose="020E0502060401010101" pitchFamily="34" charset="-79"/>
                          <a:ea typeface="+mn-ea"/>
                          <a:cs typeface="David" panose="020E0502060401010101" pitchFamily="34" charset="-79"/>
                        </a:rPr>
                        <a:t>11 משכים משותפים במב"ל ועוד כ- 10 ימי כתיבה (מתוך כלל ימי מחקר)</a:t>
                      </a: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643490428"/>
                  </a:ext>
                </a:extLst>
              </a:tr>
              <a:tr h="332834">
                <a:tc>
                  <a:txBody>
                    <a:bodyPr/>
                    <a:lstStyle/>
                    <a:p>
                      <a:r>
                        <a:rPr lang="he-IL" sz="1400" b="0" i="0" kern="1200" dirty="0">
                          <a:solidFill>
                            <a:schemeClr val="dk1"/>
                          </a:solidFill>
                          <a:latin typeface="David" panose="020E0502060401010101" pitchFamily="34" charset="-79"/>
                          <a:ea typeface="+mn-ea"/>
                          <a:cs typeface="David" panose="020E0502060401010101" pitchFamily="34" charset="-79"/>
                        </a:rPr>
                        <a:t>פגרת עבודות</a:t>
                      </a:r>
                    </a:p>
                  </a:txBody>
                  <a:tcPr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9 ימים- הכנה למבחנים, עבודות, עבודת גמר</a:t>
                      </a: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3567178855"/>
                  </a:ext>
                </a:extLst>
              </a:tr>
              <a:tr h="332834">
                <a:tc>
                  <a:txBody>
                    <a:bodyPr/>
                    <a:lstStyle/>
                    <a:p>
                      <a:pPr rtl="1"/>
                      <a:r>
                        <a:rPr lang="he-IL" sz="1400" b="0" i="0" dirty="0">
                          <a:latin typeface="David" panose="020E0502060401010101" pitchFamily="34" charset="-79"/>
                          <a:cs typeface="David" panose="020E0502060401010101" pitchFamily="34" charset="-79"/>
                        </a:rPr>
                        <a:t>לימודי אנגלית</a:t>
                      </a:r>
                    </a:p>
                  </a:txBody>
                  <a:tcPr anchor="ctr"/>
                </a:tc>
                <a:tc>
                  <a:txBody>
                    <a:bodyPr/>
                    <a:lstStyle/>
                    <a:p>
                      <a:pPr rtl="1"/>
                      <a:r>
                        <a:rPr lang="he-IL" sz="1400" b="0" i="0" dirty="0">
                          <a:latin typeface="David" panose="020E0502060401010101" pitchFamily="34" charset="-79"/>
                          <a:cs typeface="David" panose="020E0502060401010101" pitchFamily="34" charset="-79"/>
                        </a:rPr>
                        <a:t>לימוד ב- 3 הקבצות, אולפן בפגרה</a:t>
                      </a:r>
                    </a:p>
                  </a:txBody>
                  <a:tcPr anchor="ctr"/>
                </a:tc>
                <a:tc>
                  <a:txBody>
                    <a:bodyPr/>
                    <a:lstStyle/>
                    <a:p>
                      <a:pPr rtl="1"/>
                      <a:r>
                        <a:rPr lang="he-IL" sz="1400" b="0" i="0" dirty="0">
                          <a:latin typeface="David" panose="020E0502060401010101" pitchFamily="34" charset="-79"/>
                          <a:cs typeface="David" panose="020E0502060401010101" pitchFamily="34" charset="-79"/>
                        </a:rPr>
                        <a:t>מעבר ללימוד יחדני בעזרת שיחות טלפון</a:t>
                      </a:r>
                    </a:p>
                  </a:txBody>
                  <a:tcPr anchor="ctr"/>
                </a:tc>
                <a:extLst>
                  <a:ext uri="{0D108BD9-81ED-4DB2-BD59-A6C34878D82A}">
                    <a16:rowId xmlns:a16="http://schemas.microsoft.com/office/drawing/2014/main" val="1628137300"/>
                  </a:ext>
                </a:extLst>
              </a:tr>
              <a:tr h="332834">
                <a:tc>
                  <a:txBody>
                    <a:bodyPr/>
                    <a:lstStyle/>
                    <a:p>
                      <a:pPr rtl="1"/>
                      <a:r>
                        <a:rPr lang="he-IL" sz="1400" b="0" i="0" dirty="0">
                          <a:latin typeface="David" panose="020E0502060401010101" pitchFamily="34" charset="-79"/>
                          <a:cs typeface="David" panose="020E0502060401010101" pitchFamily="34" charset="-79"/>
                        </a:rPr>
                        <a:t>יום עיון תקשורת</a:t>
                      </a:r>
                      <a:r>
                        <a:rPr lang="en-US" sz="1400" b="0" i="0" dirty="0">
                          <a:latin typeface="David" panose="020E0502060401010101" pitchFamily="34" charset="-79"/>
                          <a:cs typeface="David" panose="020E0502060401010101" pitchFamily="34" charset="-79"/>
                        </a:rPr>
                        <a:t>/</a:t>
                      </a:r>
                      <a:r>
                        <a:rPr lang="he-IL" sz="1400" b="0" i="0" dirty="0">
                          <a:latin typeface="David" panose="020E0502060401010101" pitchFamily="34" charset="-79"/>
                          <a:cs typeface="David" panose="020E0502060401010101" pitchFamily="34" charset="-79"/>
                        </a:rPr>
                        <a:t>דמוקרטיה</a:t>
                      </a:r>
                    </a:p>
                  </a:txBody>
                  <a:tcPr anchor="ctr"/>
                </a:tc>
                <a:tc>
                  <a:txBody>
                    <a:bodyPr/>
                    <a:lstStyle/>
                    <a:p>
                      <a:pPr rtl="1"/>
                      <a:r>
                        <a:rPr lang="he-IL" sz="1400" b="0" i="0" dirty="0">
                          <a:latin typeface="David" panose="020E0502060401010101" pitchFamily="34" charset="-79"/>
                          <a:cs typeface="David" panose="020E0502060401010101" pitchFamily="34" charset="-79"/>
                        </a:rPr>
                        <a:t>שני ימי עיון בני יום כל אחד</a:t>
                      </a: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3545199806"/>
                  </a:ext>
                </a:extLst>
              </a:tr>
              <a:tr h="332834">
                <a:tc>
                  <a:txBody>
                    <a:bodyPr/>
                    <a:lstStyle/>
                    <a:p>
                      <a:pPr rtl="1"/>
                      <a:r>
                        <a:rPr lang="he-IL" sz="1400" b="0" i="0" dirty="0">
                          <a:latin typeface="David" panose="020E0502060401010101" pitchFamily="34" charset="-79"/>
                          <a:cs typeface="David" panose="020E0502060401010101" pitchFamily="34" charset="-79"/>
                        </a:rPr>
                        <a:t>יום עיון בינלאומי (</a:t>
                      </a:r>
                      <a:r>
                        <a:rPr lang="he-IL" sz="1400" b="0" i="0" dirty="0" err="1">
                          <a:latin typeface="David" panose="020E0502060401010101" pitchFamily="34" charset="-79"/>
                          <a:cs typeface="David" panose="020E0502060401010101" pitchFamily="34" charset="-79"/>
                        </a:rPr>
                        <a:t>דבל"א</a:t>
                      </a:r>
                      <a:r>
                        <a:rPr lang="he-IL" sz="1400" b="0" i="0" dirty="0">
                          <a:latin typeface="David" panose="020E0502060401010101" pitchFamily="34" charset="-79"/>
                          <a:cs typeface="David" panose="020E0502060401010101" pitchFamily="34" charset="-79"/>
                        </a:rPr>
                        <a:t>)</a:t>
                      </a: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201616114"/>
                  </a:ext>
                </a:extLst>
              </a:tr>
              <a:tr h="332834">
                <a:tc>
                  <a:txBody>
                    <a:bodyPr/>
                    <a:lstStyle/>
                    <a:p>
                      <a:pPr rtl="1"/>
                      <a:r>
                        <a:rPr lang="he-IL" sz="1400" b="0" i="0" dirty="0">
                          <a:latin typeface="David" panose="020E0502060401010101" pitchFamily="34" charset="-79"/>
                          <a:cs typeface="David" panose="020E0502060401010101" pitchFamily="34" charset="-79"/>
                        </a:rPr>
                        <a:t>ימי עיון סין</a:t>
                      </a:r>
                    </a:p>
                  </a:txBody>
                  <a:tcPr anchor="ctr"/>
                </a:tc>
                <a:tc>
                  <a:txBody>
                    <a:bodyPr/>
                    <a:lstStyle/>
                    <a:p>
                      <a:pPr rtl="1"/>
                      <a:r>
                        <a:rPr lang="he-IL" sz="1400" b="0" i="0" dirty="0">
                          <a:latin typeface="David" panose="020E0502060401010101" pitchFamily="34" charset="-79"/>
                          <a:cs typeface="David" panose="020E0502060401010101" pitchFamily="34" charset="-79"/>
                        </a:rPr>
                        <a:t>יומיים בנושא</a:t>
                      </a: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2326913094"/>
                  </a:ext>
                </a:extLst>
              </a:tr>
              <a:tr h="3328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כנס </a:t>
                      </a:r>
                      <a:r>
                        <a:rPr lang="en-US" sz="1400" b="0" i="0" kern="1200" dirty="0">
                          <a:solidFill>
                            <a:schemeClr val="dk1"/>
                          </a:solidFill>
                          <a:latin typeface="David" panose="020E0502060401010101" pitchFamily="34" charset="-79"/>
                          <a:ea typeface="+mn-ea"/>
                          <a:cs typeface="David" panose="020E0502060401010101" pitchFamily="34" charset="-79"/>
                        </a:rPr>
                        <a:t>INSS</a:t>
                      </a:r>
                      <a:endParaRPr lang="he-IL" sz="1400" b="0" i="0" kern="120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rtl="1"/>
                      <a:r>
                        <a:rPr lang="he-IL" sz="1400" b="0" i="0" dirty="0">
                          <a:latin typeface="David" panose="020E0502060401010101" pitchFamily="34" charset="-79"/>
                          <a:cs typeface="David" panose="020E0502060401010101" pitchFamily="34" charset="-79"/>
                        </a:rPr>
                        <a:t>יום אחד (מתוך יומיים כנס). השתתפות חובה</a:t>
                      </a: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907350235"/>
                  </a:ext>
                </a:extLst>
              </a:tr>
              <a:tr h="3328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כנס לזכר אמנון ליפקין ז"ל</a:t>
                      </a:r>
                    </a:p>
                  </a:txBody>
                  <a:tcPr anchor="ctr"/>
                </a:tc>
                <a:tc>
                  <a:txBody>
                    <a:bodyPr/>
                    <a:lstStyle/>
                    <a:p>
                      <a:r>
                        <a:rPr lang="he-IL" sz="1400" b="0" i="0" kern="1200" dirty="0">
                          <a:solidFill>
                            <a:schemeClr val="dk1"/>
                          </a:solidFill>
                          <a:latin typeface="David" panose="020E0502060401010101" pitchFamily="34" charset="-79"/>
                          <a:ea typeface="+mn-ea"/>
                          <a:cs typeface="David" panose="020E0502060401010101" pitchFamily="34" charset="-79"/>
                        </a:rPr>
                        <a:t>יום אחד. השתתפות חובה</a:t>
                      </a: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2850120194"/>
                  </a:ext>
                </a:extLst>
              </a:tr>
              <a:tr h="3328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סיורי חו"ל (שאינם ארה"ב)</a:t>
                      </a:r>
                    </a:p>
                  </a:txBody>
                  <a:tcPr anchor="ctr"/>
                </a:tc>
                <a:tc>
                  <a:txBody>
                    <a:bodyPr/>
                    <a:lstStyle/>
                    <a:p>
                      <a:pPr rtl="1"/>
                      <a:r>
                        <a:rPr lang="he-IL" sz="1400" b="0" i="0" dirty="0">
                          <a:latin typeface="David" panose="020E0502060401010101" pitchFamily="34" charset="-79"/>
                          <a:cs typeface="David" panose="020E0502060401010101" pitchFamily="34" charset="-79"/>
                        </a:rPr>
                        <a:t>נאט"ו, רוסיה, ירדן</a:t>
                      </a: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086154194"/>
                  </a:ext>
                </a:extLst>
              </a:tr>
              <a:tr h="3328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kern="1200" dirty="0">
                          <a:solidFill>
                            <a:schemeClr val="dk1"/>
                          </a:solidFill>
                          <a:latin typeface="David" panose="020E0502060401010101" pitchFamily="34" charset="-79"/>
                          <a:ea typeface="+mn-ea"/>
                          <a:cs typeface="David" panose="020E0502060401010101" pitchFamily="34" charset="-79"/>
                        </a:rPr>
                        <a:t>תכני צבא והגנה לאומית</a:t>
                      </a:r>
                    </a:p>
                  </a:txBody>
                  <a:tcPr anchor="ctr"/>
                </a:tc>
                <a:tc>
                  <a:txBody>
                    <a:bodyPr/>
                    <a:lstStyle/>
                    <a:p>
                      <a:r>
                        <a:rPr lang="he-IL" sz="1400" b="0" i="0" kern="1200" dirty="0">
                          <a:solidFill>
                            <a:schemeClr val="dk1"/>
                          </a:solidFill>
                          <a:latin typeface="David" panose="020E0502060401010101" pitchFamily="34" charset="-79"/>
                          <a:ea typeface="+mn-ea"/>
                          <a:cs typeface="David" panose="020E0502060401010101" pitchFamily="34" charset="-79"/>
                        </a:rPr>
                        <a:t>ירדו סיורי זרועות, בוצעו תכנים אחרים</a:t>
                      </a:r>
                    </a:p>
                  </a:txBody>
                  <a:tcPr anchor="ctr"/>
                </a:tc>
                <a:tc>
                  <a:txBody>
                    <a:bodyPr/>
                    <a:lstStyle/>
                    <a:p>
                      <a:endParaRPr lang="he-IL" dirty="0"/>
                    </a:p>
                  </a:txBody>
                  <a:tcPr anchor="ctr"/>
                </a:tc>
                <a:extLst>
                  <a:ext uri="{0D108BD9-81ED-4DB2-BD59-A6C34878D82A}">
                    <a16:rowId xmlns:a16="http://schemas.microsoft.com/office/drawing/2014/main" val="3479818512"/>
                  </a:ext>
                </a:extLst>
              </a:tr>
              <a:tr h="332834">
                <a:tc>
                  <a:txBody>
                    <a:bodyPr/>
                    <a:lstStyle/>
                    <a:p>
                      <a:r>
                        <a:rPr lang="he-IL" sz="1400" b="0" i="0" kern="1200" dirty="0">
                          <a:solidFill>
                            <a:schemeClr val="dk1"/>
                          </a:solidFill>
                          <a:latin typeface="David" panose="020E0502060401010101" pitchFamily="34" charset="-79"/>
                          <a:ea typeface="+mn-ea"/>
                          <a:cs typeface="David" panose="020E0502060401010101" pitchFamily="34" charset="-79"/>
                        </a:rPr>
                        <a:t>ביקור </a:t>
                      </a:r>
                      <a:r>
                        <a:rPr lang="he-IL" sz="1400" b="0" i="0" kern="1200" dirty="0" err="1">
                          <a:solidFill>
                            <a:schemeClr val="dk1"/>
                          </a:solidFill>
                          <a:latin typeface="David" panose="020E0502060401010101" pitchFamily="34" charset="-79"/>
                          <a:ea typeface="+mn-ea"/>
                          <a:cs typeface="David" panose="020E0502060401010101" pitchFamily="34" charset="-79"/>
                        </a:rPr>
                        <a:t>במל"ל</a:t>
                      </a:r>
                      <a:endParaRPr lang="he-IL" sz="1400" b="0" i="0" kern="120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marL="0" algn="r" defTabSz="914400" rtl="1" eaLnBrk="1" latinLnBrk="0" hangingPunct="1"/>
                      <a:r>
                        <a:rPr lang="he-IL" sz="1400" b="0" i="0" kern="1200" dirty="0">
                          <a:solidFill>
                            <a:schemeClr val="dk1"/>
                          </a:solidFill>
                          <a:latin typeface="David" panose="020E0502060401010101" pitchFamily="34" charset="-79"/>
                          <a:ea typeface="+mn-ea"/>
                          <a:cs typeface="David" panose="020E0502060401010101" pitchFamily="34" charset="-79"/>
                        </a:rPr>
                        <a:t>יום</a:t>
                      </a:r>
                    </a:p>
                  </a:txBody>
                  <a:tcPr anchor="ctr"/>
                </a:tc>
                <a:tc>
                  <a:txBody>
                    <a:bodyPr/>
                    <a:lstStyle/>
                    <a:p>
                      <a:endParaRPr lang="he-IL" dirty="0"/>
                    </a:p>
                  </a:txBody>
                  <a:tcPr anchor="ctr"/>
                </a:tc>
                <a:extLst>
                  <a:ext uri="{0D108BD9-81ED-4DB2-BD59-A6C34878D82A}">
                    <a16:rowId xmlns:a16="http://schemas.microsoft.com/office/drawing/2014/main" val="1830761974"/>
                  </a:ext>
                </a:extLst>
              </a:tr>
            </a:tbl>
          </a:graphicData>
        </a:graphic>
      </p:graphicFrame>
    </p:spTree>
    <p:extLst>
      <p:ext uri="{BB962C8B-B14F-4D97-AF65-F5344CB8AC3E}">
        <p14:creationId xmlns:p14="http://schemas.microsoft.com/office/powerpoint/2010/main" val="25341749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877528" y="186327"/>
            <a:ext cx="10515600" cy="1325563"/>
          </a:xfrm>
        </p:spPr>
        <p:txBody>
          <a:bodyPr>
            <a:normAutofit/>
          </a:bodyPr>
          <a:lstStyle/>
          <a:p>
            <a:pPr algn="ctr"/>
            <a:r>
              <a:rPr lang="he-IL" sz="36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המלצה על תכולה חדשה </a:t>
            </a:r>
            <a:r>
              <a:rPr lang="he-IL"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4" name="טבלה 3"/>
          <p:cNvGraphicFramePr>
            <a:graphicFrameLocks noGrp="1"/>
          </p:cNvGraphicFramePr>
          <p:nvPr>
            <p:extLst/>
          </p:nvPr>
        </p:nvGraphicFramePr>
        <p:xfrm>
          <a:off x="190817" y="1399287"/>
          <a:ext cx="11841316" cy="4102570"/>
        </p:xfrm>
        <a:graphic>
          <a:graphicData uri="http://schemas.openxmlformats.org/drawingml/2006/table">
            <a:tbl>
              <a:tblPr rtl="1" firstRow="1" bandRow="1">
                <a:tableStyleId>{5C22544A-7EE6-4342-B048-85BDC9FD1C3A}</a:tableStyleId>
              </a:tblPr>
              <a:tblGrid>
                <a:gridCol w="2250180">
                  <a:extLst>
                    <a:ext uri="{9D8B030D-6E8A-4147-A177-3AD203B41FA5}">
                      <a16:colId xmlns:a16="http://schemas.microsoft.com/office/drawing/2014/main" val="4115620763"/>
                    </a:ext>
                  </a:extLst>
                </a:gridCol>
                <a:gridCol w="4544612">
                  <a:extLst>
                    <a:ext uri="{9D8B030D-6E8A-4147-A177-3AD203B41FA5}">
                      <a16:colId xmlns:a16="http://schemas.microsoft.com/office/drawing/2014/main" val="808132443"/>
                    </a:ext>
                  </a:extLst>
                </a:gridCol>
                <a:gridCol w="5046524">
                  <a:extLst>
                    <a:ext uri="{9D8B030D-6E8A-4147-A177-3AD203B41FA5}">
                      <a16:colId xmlns:a16="http://schemas.microsoft.com/office/drawing/2014/main" val="2641916249"/>
                    </a:ext>
                  </a:extLst>
                </a:gridCol>
              </a:tblGrid>
              <a:tr h="363092">
                <a:tc>
                  <a:txBody>
                    <a:bodyPr/>
                    <a:lstStyle/>
                    <a:p>
                      <a:pPr algn="ctr" rtl="1"/>
                      <a:r>
                        <a:rPr lang="he-IL" b="1" i="0" dirty="0">
                          <a:latin typeface="David" panose="020E0502060401010101" pitchFamily="34" charset="-79"/>
                          <a:cs typeface="David" panose="020E0502060401010101" pitchFamily="34" charset="-79"/>
                        </a:rPr>
                        <a:t>התוכן</a:t>
                      </a:r>
                    </a:p>
                  </a:txBody>
                  <a:tcPr/>
                </a:tc>
                <a:tc>
                  <a:txBody>
                    <a:bodyPr/>
                    <a:lstStyle/>
                    <a:p>
                      <a:pPr algn="ctr" rtl="1"/>
                      <a:r>
                        <a:rPr lang="he-IL" b="1" i="0" dirty="0">
                          <a:latin typeface="David" panose="020E0502060401010101" pitchFamily="34" charset="-79"/>
                          <a:cs typeface="David" panose="020E0502060401010101" pitchFamily="34" charset="-79"/>
                        </a:rPr>
                        <a:t>מהות ההצעה</a:t>
                      </a:r>
                    </a:p>
                  </a:txBody>
                  <a:tcPr/>
                </a:tc>
                <a:tc>
                  <a:txBody>
                    <a:bodyPr/>
                    <a:lstStyle/>
                    <a:p>
                      <a:pPr algn="ctr" rtl="1"/>
                      <a:r>
                        <a:rPr lang="he-IL" b="1" i="0" dirty="0">
                          <a:latin typeface="David" panose="020E0502060401010101" pitchFamily="34" charset="-79"/>
                          <a:cs typeface="David" panose="020E0502060401010101" pitchFamily="34" charset="-79"/>
                        </a:rPr>
                        <a:t>המלצה למ"ה</a:t>
                      </a:r>
                    </a:p>
                  </a:txBody>
                  <a:tcPr/>
                </a:tc>
                <a:extLst>
                  <a:ext uri="{0D108BD9-81ED-4DB2-BD59-A6C34878D82A}">
                    <a16:rowId xmlns:a16="http://schemas.microsoft.com/office/drawing/2014/main" val="3710406874"/>
                  </a:ext>
                </a:extLst>
              </a:tr>
              <a:tr h="332834">
                <a:tc>
                  <a:txBody>
                    <a:bodyPr/>
                    <a:lstStyle/>
                    <a:p>
                      <a:pPr rtl="1"/>
                      <a:r>
                        <a:rPr lang="he-IL" sz="1600" b="0" i="0" dirty="0">
                          <a:solidFill>
                            <a:schemeClr val="accent2"/>
                          </a:solidFill>
                          <a:latin typeface="David" panose="020E0502060401010101" pitchFamily="34" charset="-79"/>
                          <a:cs typeface="David" panose="020E0502060401010101" pitchFamily="34" charset="-79"/>
                        </a:rPr>
                        <a:t>מזרח תיכון </a:t>
                      </a:r>
                      <a:r>
                        <a:rPr lang="en-US" sz="1600" b="0" i="0" dirty="0">
                          <a:solidFill>
                            <a:schemeClr val="accent2"/>
                          </a:solidFill>
                          <a:latin typeface="David" panose="020E0502060401010101" pitchFamily="34" charset="-79"/>
                          <a:cs typeface="David" panose="020E0502060401010101" pitchFamily="34" charset="-79"/>
                        </a:rPr>
                        <a:t>/</a:t>
                      </a:r>
                      <a:r>
                        <a:rPr lang="he-IL" sz="1600" b="0" i="0" dirty="0" err="1">
                          <a:solidFill>
                            <a:schemeClr val="accent2"/>
                          </a:solidFill>
                          <a:latin typeface="David" panose="020E0502060401010101" pitchFamily="34" charset="-79"/>
                          <a:cs typeface="David" panose="020E0502060401010101" pitchFamily="34" charset="-79"/>
                        </a:rPr>
                        <a:t>גיאופוליטקה</a:t>
                      </a:r>
                      <a:endParaRPr lang="he-IL" sz="1600" b="0" i="0" dirty="0">
                        <a:solidFill>
                          <a:schemeClr val="accent2"/>
                        </a:solidFill>
                        <a:latin typeface="David" panose="020E0502060401010101" pitchFamily="34" charset="-79"/>
                        <a:cs typeface="David" panose="020E0502060401010101" pitchFamily="34" charset="-79"/>
                      </a:endParaRPr>
                    </a:p>
                  </a:txBody>
                  <a:tcPr anchor="ctr"/>
                </a:tc>
                <a:tc>
                  <a:txBody>
                    <a:bodyPr/>
                    <a:lstStyle/>
                    <a:p>
                      <a:pPr rtl="1"/>
                      <a:r>
                        <a:rPr lang="he-IL" sz="1600" b="1" i="0" dirty="0">
                          <a:latin typeface="David" panose="020E0502060401010101" pitchFamily="34" charset="-79"/>
                          <a:cs typeface="David" panose="020E0502060401010101" pitchFamily="34" charset="-79"/>
                        </a:rPr>
                        <a:t>נ"ז? </a:t>
                      </a:r>
                      <a:r>
                        <a:rPr lang="he-IL" sz="1600" b="0" i="0" dirty="0">
                          <a:latin typeface="David" panose="020E0502060401010101" pitchFamily="34" charset="-79"/>
                          <a:cs typeface="David" panose="020E0502060401010101" pitchFamily="34" charset="-79"/>
                        </a:rPr>
                        <a:t>תחום שהובל שנים רבות ע"י ארנון סופר ונעלם פתאום</a:t>
                      </a:r>
                    </a:p>
                  </a:txBody>
                  <a:tcPr anchor="ctr"/>
                </a:tc>
                <a:tc>
                  <a:txBody>
                    <a:bodyPr/>
                    <a:lstStyle/>
                    <a:p>
                      <a:pPr rtl="1"/>
                      <a:r>
                        <a:rPr lang="he-IL" sz="1600" b="0" i="0" dirty="0">
                          <a:solidFill>
                            <a:schemeClr val="accent2">
                              <a:lumMod val="75000"/>
                            </a:schemeClr>
                          </a:solidFill>
                          <a:latin typeface="David" panose="020E0502060401010101" pitchFamily="34" charset="-79"/>
                          <a:cs typeface="David" panose="020E0502060401010101" pitchFamily="34" charset="-79"/>
                        </a:rPr>
                        <a:t>נדרש לבחון השבתו של עולם תוכן זה (מרצה..)</a:t>
                      </a:r>
                    </a:p>
                  </a:txBody>
                  <a:tcPr anchor="ctr"/>
                </a:tc>
                <a:extLst>
                  <a:ext uri="{0D108BD9-81ED-4DB2-BD59-A6C34878D82A}">
                    <a16:rowId xmlns:a16="http://schemas.microsoft.com/office/drawing/2014/main" val="3694368200"/>
                  </a:ext>
                </a:extLst>
              </a:tr>
              <a:tr h="332834">
                <a:tc>
                  <a:txBody>
                    <a:bodyPr/>
                    <a:lstStyle/>
                    <a:p>
                      <a:pPr rtl="1"/>
                      <a:r>
                        <a:rPr lang="he-IL" sz="1600" b="0" i="0" dirty="0">
                          <a:solidFill>
                            <a:schemeClr val="accent2"/>
                          </a:solidFill>
                          <a:latin typeface="David" panose="020E0502060401010101" pitchFamily="34" charset="-79"/>
                          <a:cs typeface="David" panose="020E0502060401010101" pitchFamily="34" charset="-79"/>
                        </a:rPr>
                        <a:t>תקשורת</a:t>
                      </a:r>
                    </a:p>
                  </a:txBody>
                  <a:tcPr anchor="ctr"/>
                </a:tc>
                <a:tc>
                  <a:txBody>
                    <a:bodyPr/>
                    <a:lstStyle/>
                    <a:p>
                      <a:pPr rtl="1"/>
                      <a:r>
                        <a:rPr lang="he-IL" sz="1600" b="0" i="0" dirty="0">
                          <a:latin typeface="David" panose="020E0502060401010101" pitchFamily="34" charset="-79"/>
                          <a:cs typeface="David" panose="020E0502060401010101" pitchFamily="34" charset="-79"/>
                        </a:rPr>
                        <a:t>התקיים שנים רבות במגוון מרצים</a:t>
                      </a:r>
                    </a:p>
                  </a:txBody>
                  <a:tcPr anchor="ctr"/>
                </a:tc>
                <a:tc>
                  <a:txBody>
                    <a:bodyPr/>
                    <a:lstStyle/>
                    <a:p>
                      <a:pPr rtl="1"/>
                      <a:r>
                        <a:rPr lang="he-IL" sz="1600" b="0" i="0" dirty="0">
                          <a:solidFill>
                            <a:schemeClr val="accent2">
                              <a:lumMod val="75000"/>
                            </a:schemeClr>
                          </a:solidFill>
                          <a:latin typeface="David" panose="020E0502060401010101" pitchFamily="34" charset="-79"/>
                          <a:cs typeface="David" panose="020E0502060401010101" pitchFamily="34" charset="-79"/>
                        </a:rPr>
                        <a:t>ניתן לשבצו כסמינר בחירה</a:t>
                      </a:r>
                    </a:p>
                  </a:txBody>
                  <a:tcPr anchor="ctr"/>
                </a:tc>
                <a:extLst>
                  <a:ext uri="{0D108BD9-81ED-4DB2-BD59-A6C34878D82A}">
                    <a16:rowId xmlns:a16="http://schemas.microsoft.com/office/drawing/2014/main" val="3647460606"/>
                  </a:ext>
                </a:extLst>
              </a:tr>
              <a:tr h="332834">
                <a:tc>
                  <a:txBody>
                    <a:bodyPr/>
                    <a:lstStyle/>
                    <a:p>
                      <a:pPr rtl="1"/>
                      <a:endParaRPr lang="he-IL" sz="1600" b="0" i="0" dirty="0">
                        <a:solidFill>
                          <a:schemeClr val="accent2"/>
                        </a:solidFill>
                        <a:latin typeface="David" panose="020E0502060401010101" pitchFamily="34" charset="-79"/>
                        <a:cs typeface="David" panose="020E0502060401010101" pitchFamily="34" charset="-79"/>
                      </a:endParaRPr>
                    </a:p>
                  </a:txBody>
                  <a:tcPr anchor="ctr"/>
                </a:tc>
                <a:tc>
                  <a:txBody>
                    <a:bodyPr/>
                    <a:lstStyle/>
                    <a:p>
                      <a:pPr rtl="1"/>
                      <a:endParaRPr lang="he-IL" sz="1600" b="0" i="0" dirty="0">
                        <a:latin typeface="David" panose="020E0502060401010101" pitchFamily="34" charset="-79"/>
                        <a:cs typeface="David" panose="020E0502060401010101" pitchFamily="34" charset="-79"/>
                      </a:endParaRPr>
                    </a:p>
                  </a:txBody>
                  <a:tcPr anchor="ctr"/>
                </a:tc>
                <a:tc>
                  <a:txBody>
                    <a:bodyPr/>
                    <a:lstStyle/>
                    <a:p>
                      <a:pPr rtl="1"/>
                      <a:endParaRPr lang="he-IL" sz="16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583394426"/>
                  </a:ext>
                </a:extLst>
              </a:tr>
              <a:tr h="3328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600" b="0" i="0" dirty="0">
                        <a:latin typeface="David" panose="020E0502060401010101" pitchFamily="34" charset="-79"/>
                        <a:cs typeface="David" panose="020E0502060401010101" pitchFamily="34" charset="-79"/>
                      </a:endParaRPr>
                    </a:p>
                  </a:txBody>
                  <a:tcPr anchor="ctr"/>
                </a:tc>
                <a:tc>
                  <a:txBody>
                    <a:bodyPr/>
                    <a:lstStyle/>
                    <a:p>
                      <a:pPr rtl="1"/>
                      <a:endParaRPr lang="he-IL" sz="1600" b="0" i="0" dirty="0">
                        <a:latin typeface="David" panose="020E0502060401010101" pitchFamily="34" charset="-79"/>
                        <a:cs typeface="David" panose="020E0502060401010101" pitchFamily="34" charset="-79"/>
                      </a:endParaRPr>
                    </a:p>
                  </a:txBody>
                  <a:tcPr anchor="ctr"/>
                </a:tc>
                <a:tc>
                  <a:txBody>
                    <a:bodyPr/>
                    <a:lstStyle/>
                    <a:p>
                      <a:pPr rtl="1"/>
                      <a:endParaRPr lang="he-IL" sz="16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405645534"/>
                  </a:ext>
                </a:extLst>
              </a:tr>
              <a:tr h="3328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643490428"/>
                  </a:ext>
                </a:extLst>
              </a:tr>
              <a:tr h="332834">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marL="0" algn="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3567178855"/>
                  </a:ext>
                </a:extLst>
              </a:tr>
              <a:tr h="332834">
                <a:tc>
                  <a:txBody>
                    <a:bodyPr/>
                    <a:lstStyle/>
                    <a:p>
                      <a:pPr rtl="1"/>
                      <a:endParaRPr lang="he-IL" sz="1400" b="0" i="0" dirty="0">
                        <a:latin typeface="David" panose="020E0502060401010101" pitchFamily="34" charset="-79"/>
                        <a:cs typeface="David" panose="020E0502060401010101" pitchFamily="34" charset="-79"/>
                      </a:endParaRP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628137300"/>
                  </a:ext>
                </a:extLst>
              </a:tr>
              <a:tr h="332834">
                <a:tc>
                  <a:txBody>
                    <a:bodyPr/>
                    <a:lstStyle/>
                    <a:p>
                      <a:pPr rtl="1"/>
                      <a:endParaRPr lang="he-IL" sz="1400" b="0" i="0" dirty="0">
                        <a:latin typeface="David" panose="020E0502060401010101" pitchFamily="34" charset="-79"/>
                        <a:cs typeface="David" panose="020E0502060401010101" pitchFamily="34" charset="-79"/>
                      </a:endParaRP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3545199806"/>
                  </a:ext>
                </a:extLst>
              </a:tr>
              <a:tr h="3328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tc>
                  <a:txBody>
                    <a:bodyPr/>
                    <a:lstStyle/>
                    <a:p>
                      <a:pPr rtl="1"/>
                      <a:endParaRPr lang="he-IL" sz="1400" b="0" i="0" dirty="0">
                        <a:latin typeface="David" panose="020E0502060401010101" pitchFamily="34" charset="-79"/>
                        <a:cs typeface="David" panose="020E0502060401010101" pitchFamily="34" charset="-79"/>
                      </a:endParaRPr>
                    </a:p>
                  </a:txBody>
                  <a:tcPr anchor="ctr"/>
                </a:tc>
                <a:extLst>
                  <a:ext uri="{0D108BD9-81ED-4DB2-BD59-A6C34878D82A}">
                    <a16:rowId xmlns:a16="http://schemas.microsoft.com/office/drawing/2014/main" val="1086154194"/>
                  </a:ext>
                </a:extLst>
              </a:tr>
              <a:tr h="3328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kern="120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endParaRPr lang="he-IL" dirty="0"/>
                    </a:p>
                  </a:txBody>
                  <a:tcPr anchor="ctr"/>
                </a:tc>
                <a:extLst>
                  <a:ext uri="{0D108BD9-81ED-4DB2-BD59-A6C34878D82A}">
                    <a16:rowId xmlns:a16="http://schemas.microsoft.com/office/drawing/2014/main" val="3479818512"/>
                  </a:ext>
                </a:extLst>
              </a:tr>
              <a:tr h="332834">
                <a:tc>
                  <a:txBody>
                    <a:bodyPr/>
                    <a:lstStyle/>
                    <a:p>
                      <a:endParaRPr lang="he-IL" sz="1400" b="0" i="0" kern="120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pPr marL="0" algn="r" defTabSz="914400" rtl="1" eaLnBrk="1" latinLnBrk="0" hangingPunct="1"/>
                      <a:endParaRPr lang="he-IL" sz="1400" b="0" i="0" kern="1200" dirty="0">
                        <a:solidFill>
                          <a:schemeClr val="dk1"/>
                        </a:solidFill>
                        <a:latin typeface="David" panose="020E0502060401010101" pitchFamily="34" charset="-79"/>
                        <a:ea typeface="+mn-ea"/>
                        <a:cs typeface="David" panose="020E0502060401010101" pitchFamily="34" charset="-79"/>
                      </a:endParaRPr>
                    </a:p>
                  </a:txBody>
                  <a:tcPr anchor="ctr"/>
                </a:tc>
                <a:tc>
                  <a:txBody>
                    <a:bodyPr/>
                    <a:lstStyle/>
                    <a:p>
                      <a:endParaRPr lang="he-IL" dirty="0"/>
                    </a:p>
                  </a:txBody>
                  <a:tcPr anchor="ctr"/>
                </a:tc>
                <a:extLst>
                  <a:ext uri="{0D108BD9-81ED-4DB2-BD59-A6C34878D82A}">
                    <a16:rowId xmlns:a16="http://schemas.microsoft.com/office/drawing/2014/main" val="1830761974"/>
                  </a:ext>
                </a:extLst>
              </a:tr>
            </a:tbl>
          </a:graphicData>
        </a:graphic>
      </p:graphicFrame>
      <p:sp>
        <p:nvSpPr>
          <p:cNvPr id="3" name="מלבן: פינות מעוגלות 2"/>
          <p:cNvSpPr/>
          <p:nvPr/>
        </p:nvSpPr>
        <p:spPr>
          <a:xfrm rot="21069164">
            <a:off x="877528" y="5191432"/>
            <a:ext cx="3566653" cy="7767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דורש ניהול עומסים אינטגרטיבי</a:t>
            </a:r>
          </a:p>
        </p:txBody>
      </p:sp>
    </p:spTree>
    <p:extLst>
      <p:ext uri="{BB962C8B-B14F-4D97-AF65-F5344CB8AC3E}">
        <p14:creationId xmlns:p14="http://schemas.microsoft.com/office/powerpoint/2010/main" val="1142223791"/>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3709</TotalTime>
  <Words>10620</Words>
  <Application>Microsoft Office PowerPoint</Application>
  <PresentationFormat>מסך רחב</PresentationFormat>
  <Paragraphs>2342</Paragraphs>
  <Slides>94</Slides>
  <Notes>4</Notes>
  <HiddenSlides>53</HiddenSlides>
  <MMClips>0</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94</vt:i4>
      </vt:variant>
    </vt:vector>
  </HeadingPairs>
  <TitlesOfParts>
    <vt:vector size="104" baseType="lpstr">
      <vt:lpstr>AR BERKLEY</vt:lpstr>
      <vt:lpstr>Arial</vt:lpstr>
      <vt:lpstr>Calibri</vt:lpstr>
      <vt:lpstr>Calibri Light</vt:lpstr>
      <vt:lpstr>David</vt:lpstr>
      <vt:lpstr>Guttman Yad-Brush</vt:lpstr>
      <vt:lpstr>Tahoma</vt:lpstr>
      <vt:lpstr>Times New Roman</vt:lpstr>
      <vt:lpstr>Wingdings</vt:lpstr>
      <vt:lpstr>ערכת נושא Office</vt:lpstr>
      <vt:lpstr>עיצוב מחזור מ"ה</vt:lpstr>
      <vt:lpstr>מבנה ההצגה</vt:lpstr>
      <vt:lpstr>דמות הבוגר ומטרות ההכשרה</vt:lpstr>
      <vt:lpstr>דמות הבוגר</vt:lpstr>
      <vt:lpstr>דמות בוגר מב"ל</vt:lpstr>
      <vt:lpstr>מטרות ההכשרה</vt:lpstr>
      <vt:lpstr>רציונל ההכשרה ומתחים מובנים בתוכנית הלימוד</vt:lpstr>
      <vt:lpstr>המתח המובנה בהכשרה במב"ל</vt:lpstr>
      <vt:lpstr>הפנתאון</vt:lpstr>
      <vt:lpstr>הגיונות תוכנית הלימוד</vt:lpstr>
      <vt:lpstr>מתחים מובנים בתוכנית הלימוד</vt:lpstr>
      <vt:lpstr>מתחים מובנים בתוכנית הלימוד</vt:lpstr>
      <vt:lpstr>מימוש 'רוח המכללות' במב"ל</vt:lpstr>
      <vt:lpstr>מה צריך ללמד במב"ל?  - הוויכוח בין האלוף גרשון הכהן לפרופ' ארנון סופר -</vt:lpstr>
      <vt:lpstr>מה צריך ללמד? גרשון הכהן</vt:lpstr>
      <vt:lpstr>מה צריך ללמד? גרשון הכהן</vt:lpstr>
      <vt:lpstr>מה צריך ללמד? גרשון הכהן</vt:lpstr>
      <vt:lpstr>תשובה למה צריך ללמד- ארנון סופר</vt:lpstr>
      <vt:lpstr>מה צריך ללמד במב"ל?  - מקורות השוואה נוספים -</vt:lpstr>
      <vt:lpstr>אקדמיה- לימודי מדע המדינה</vt:lpstr>
      <vt:lpstr>אקדמיה- לימודי מדע המדינה</vt:lpstr>
      <vt:lpstr>תוכנית בכירים בשירות המדינה</vt:lpstr>
      <vt:lpstr>התוכנית בכירים בשירות המדינה</vt:lpstr>
      <vt:lpstr>לימודי ביטחון לאומי בעולם</vt:lpstr>
      <vt:lpstr>מה מלמדים במב"ל? - חקר ידיעונים (מחזור ל'-מ"ד) -</vt:lpstr>
      <vt:lpstr>מונחים</vt:lpstr>
      <vt:lpstr>מונחים</vt:lpstr>
      <vt:lpstr>התפתחות תוכנית הלימוד  במב"ל לאורך השנים</vt:lpstr>
      <vt:lpstr>גורמים להשתנות בין מחזורים</vt:lpstr>
      <vt:lpstr>שינויים מרכזיים: מחזור ל'- מ"ד</vt:lpstr>
      <vt:lpstr>סיווג הקורסים ע"פ אשכולות (ל-מ"ד)</vt:lpstr>
      <vt:lpstr>השתנות תוכנית מב"ל לאורך השנים</vt:lpstr>
      <vt:lpstr>מבנה עונה</vt:lpstr>
      <vt:lpstr>מבנה תוכנית מב"ל מחזור ל"ח (2010-11), 52 נ"ז</vt:lpstr>
      <vt:lpstr>התפתחות סיורי בטל"ם בישראל</vt:lpstr>
      <vt:lpstr>שקלול האשכולות בציון הסופי</vt:lpstr>
      <vt:lpstr>דמות הבוגר מב"ל (2005-2011)</vt:lpstr>
      <vt:lpstr>דמות הבוגר מב"ל (2005-2011)</vt:lpstr>
      <vt:lpstr>תובנות מניתוח הידיעונים (ל'-מ"ד)</vt:lpstr>
      <vt:lpstr>תובנות מניתוח הידיעונים (ל'-מ"ד)</vt:lpstr>
      <vt:lpstr>סוגיות בפנתאון</vt:lpstr>
      <vt:lpstr>מה מלמדים במב"ל? - ניתוח מחזור מ"ד -</vt:lpstr>
      <vt:lpstr>שאילתות לטבלת הנתונים</vt:lpstr>
      <vt:lpstr>כלי עזר- טבלת אקסל של מחזור הלימוד</vt:lpstr>
      <vt:lpstr>ניתוח מ"ד- חלוקה בין אשכולות הבטל"ם</vt:lpstr>
      <vt:lpstr>ניתוח מ"ד- היקף קורסים אקדמיים</vt:lpstr>
      <vt:lpstr>ניתוח מ"ד- היקף קורסים אקדמיים</vt:lpstr>
      <vt:lpstr>ניתוח מ"ד- תוכן אקדמי/חוץ-אקדמי</vt:lpstr>
      <vt:lpstr>ניתוח מ"ד- היכן נמצא העומק במב"ל</vt:lpstr>
      <vt:lpstr>ניתוח מ"ד- קיום מטלה</vt:lpstr>
      <vt:lpstr>ניתוח מ"ד- תוכן בזיקה צבאית</vt:lpstr>
      <vt:lpstr>ניתוח מ"ד- עומס בין עונות</vt:lpstr>
      <vt:lpstr>ניתוח מ"ד- שיטות הלימוד</vt:lpstr>
      <vt:lpstr>מתכונת הלימוד במב"ל</vt:lpstr>
      <vt:lpstr>ניתוח מ"ד- חלוקת הובלה בסגל</vt:lpstr>
      <vt:lpstr>ניתוח מ"ד- מיקום הלימודים</vt:lpstr>
      <vt:lpstr>ניתוח מ"ד- שיבוץ למחזור הבא</vt:lpstr>
      <vt:lpstr>עיצוב מחזור מ"ה - מודל מארגן -</vt:lpstr>
      <vt:lpstr>הגישה לעיצוב מ"ה</vt:lpstr>
      <vt:lpstr>צוות העיצוב מחזור מ"ה</vt:lpstr>
      <vt:lpstr>גאנט עיצוב מ"ה</vt:lpstr>
      <vt:lpstr>סוגיות למחזור מ"ה- אוניברסיטת חיפה</vt:lpstr>
      <vt:lpstr>עיצוב מחזור מ"ה - קביעת תכני הלימוד הנדרשים – - שיטות הלימוד הנדרשות -</vt:lpstr>
      <vt:lpstr>ניתוח תכנים- הערת אזהרה</vt:lpstr>
      <vt:lpstr>מחזור מ"ה- גיוון מסלולי הלימוד</vt:lpstr>
      <vt:lpstr>מסלולי לימוד- אילוסטרציה</vt:lpstr>
      <vt:lpstr>תכולת מ"ה- ניתוח תוכן ליבה</vt:lpstr>
      <vt:lpstr>תכולת מ"ה- ניתוח תוכן נוסף</vt:lpstr>
      <vt:lpstr>מחזור מ"ה- גיוון שיטות הלימוד</vt:lpstr>
      <vt:lpstr>מחזור מ"ה- מבנה קורס (50/20/30)</vt:lpstr>
      <vt:lpstr>מחזור מ"ה- היצע קורסים מתוקשבים</vt:lpstr>
      <vt:lpstr>מחזור מ"ה- מתחים בעיצוב שבוע הלימוד</vt:lpstr>
      <vt:lpstr>מב"ל- חלופות למבנה שבוע הלימוד</vt:lpstr>
      <vt:lpstr>מב"ל- השוואת חלופות לשבוע הלימוד</vt:lpstr>
      <vt:lpstr>מיצוי ימי מחקר וכתיבה</vt:lpstr>
      <vt:lpstr>למידת חקר עצמאית (Deway)</vt:lpstr>
      <vt:lpstr>פיצול נסיעת חו"ל ליעדים</vt:lpstr>
      <vt:lpstr>חלוקת אחריות בסגל</vt:lpstr>
      <vt:lpstr>עיצוב מ"ה- דיון אלוף</vt:lpstr>
      <vt:lpstr>עיצוב מחזור מ"ה - היערכות הסגל -</vt:lpstr>
      <vt:lpstr>'מבט על'- תוכנית לימוד מ"ה</vt:lpstr>
      <vt:lpstr>פריסת גרף מ"ה  (יוצג ע"י רע"ן הדרכה)</vt:lpstr>
      <vt:lpstr>פרופיל אשכול (יוצג ע"י גורם סגל מוביל)</vt:lpstr>
      <vt:lpstr>פרופיל קורס (יוצג ע"י גורם סגל מוביל)</vt:lpstr>
      <vt:lpstr>שקפי מגירה</vt:lpstr>
      <vt:lpstr>מצגת של PowerPoint‏</vt:lpstr>
      <vt:lpstr>מצגת של PowerPoint‏</vt:lpstr>
      <vt:lpstr>מצגת של PowerPoint‏</vt:lpstr>
      <vt:lpstr>חזון מב"ל</vt:lpstr>
      <vt:lpstr>הגישה לעיצוב מ"ה</vt:lpstr>
      <vt:lpstr>המשך תהליך העיצוב</vt:lpstr>
      <vt:lpstr>ניתוח תכולה יציבה (80% - קורסים המיתולוגים)</vt:lpstr>
      <vt:lpstr>ניתוח תכולה משתנה/פריפריאלית (20%)</vt:lpstr>
      <vt:lpstr>המלצה על תכולה חדשה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oren</dc:creator>
  <cp:lastModifiedBy>oren shoham</cp:lastModifiedBy>
  <cp:revision>483</cp:revision>
  <cp:lastPrinted>2017-06-03T16:51:27Z</cp:lastPrinted>
  <dcterms:created xsi:type="dcterms:W3CDTF">2016-06-24T19:14:36Z</dcterms:created>
  <dcterms:modified xsi:type="dcterms:W3CDTF">2017-06-03T18:28:13Z</dcterms:modified>
</cp:coreProperties>
</file>