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8" r:id="rId3"/>
    <p:sldId id="261" r:id="rId4"/>
    <p:sldId id="262" r:id="rId5"/>
    <p:sldId id="263" r:id="rId6"/>
    <p:sldId id="257" r:id="rId7"/>
    <p:sldId id="259" r:id="rId8"/>
    <p:sldId id="260" r:id="rId9"/>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984"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he-IL"/>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p>
            <a:fld id="{211E0B5D-1F73-4709-BB9F-B8D9A9299FE6}" type="datetimeFigureOut">
              <a:rPr lang="he-IL" smtClean="0"/>
              <a:t>ט"ו/אייר/תשע"ז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EDE0A08-9BF3-4549-979E-977F107A82FE}" type="slidenum">
              <a:rPr lang="he-IL" smtClean="0"/>
              <a:t>‹#›</a:t>
            </a:fld>
            <a:endParaRPr lang="he-IL"/>
          </a:p>
        </p:txBody>
      </p:sp>
    </p:spTree>
    <p:extLst>
      <p:ext uri="{BB962C8B-B14F-4D97-AF65-F5344CB8AC3E}">
        <p14:creationId xmlns:p14="http://schemas.microsoft.com/office/powerpoint/2010/main" val="3370137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211E0B5D-1F73-4709-BB9F-B8D9A9299FE6}" type="datetimeFigureOut">
              <a:rPr lang="he-IL" smtClean="0"/>
              <a:t>ט"ו/אייר/תשע"ז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EDE0A08-9BF3-4549-979E-977F107A82FE}" type="slidenum">
              <a:rPr lang="he-IL" smtClean="0"/>
              <a:t>‹#›</a:t>
            </a:fld>
            <a:endParaRPr lang="he-IL"/>
          </a:p>
        </p:txBody>
      </p:sp>
    </p:spTree>
    <p:extLst>
      <p:ext uri="{BB962C8B-B14F-4D97-AF65-F5344CB8AC3E}">
        <p14:creationId xmlns:p14="http://schemas.microsoft.com/office/powerpoint/2010/main" val="1136324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he-IL"/>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211E0B5D-1F73-4709-BB9F-B8D9A9299FE6}" type="datetimeFigureOut">
              <a:rPr lang="he-IL" smtClean="0"/>
              <a:t>ט"ו/אייר/תשע"ז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EDE0A08-9BF3-4549-979E-977F107A82FE}" type="slidenum">
              <a:rPr lang="he-IL" smtClean="0"/>
              <a:t>‹#›</a:t>
            </a:fld>
            <a:endParaRPr lang="he-IL"/>
          </a:p>
        </p:txBody>
      </p:sp>
    </p:spTree>
    <p:extLst>
      <p:ext uri="{BB962C8B-B14F-4D97-AF65-F5344CB8AC3E}">
        <p14:creationId xmlns:p14="http://schemas.microsoft.com/office/powerpoint/2010/main" val="3685107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211E0B5D-1F73-4709-BB9F-B8D9A9299FE6}" type="datetimeFigureOut">
              <a:rPr lang="he-IL" smtClean="0"/>
              <a:t>ט"ו/אייר/תשע"ז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EDE0A08-9BF3-4549-979E-977F107A82FE}" type="slidenum">
              <a:rPr lang="he-IL" smtClean="0"/>
              <a:t>‹#›</a:t>
            </a:fld>
            <a:endParaRPr lang="he-IL"/>
          </a:p>
        </p:txBody>
      </p:sp>
    </p:spTree>
    <p:extLst>
      <p:ext uri="{BB962C8B-B14F-4D97-AF65-F5344CB8AC3E}">
        <p14:creationId xmlns:p14="http://schemas.microsoft.com/office/powerpoint/2010/main" val="268080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he-IL"/>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1E0B5D-1F73-4709-BB9F-B8D9A9299FE6}" type="datetimeFigureOut">
              <a:rPr lang="he-IL" smtClean="0"/>
              <a:t>ט"ו/אייר/תשע"ז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EDE0A08-9BF3-4549-979E-977F107A82FE}" type="slidenum">
              <a:rPr lang="he-IL" smtClean="0"/>
              <a:t>‹#›</a:t>
            </a:fld>
            <a:endParaRPr lang="he-IL"/>
          </a:p>
        </p:txBody>
      </p:sp>
    </p:spTree>
    <p:extLst>
      <p:ext uri="{BB962C8B-B14F-4D97-AF65-F5344CB8AC3E}">
        <p14:creationId xmlns:p14="http://schemas.microsoft.com/office/powerpoint/2010/main" val="2026891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Date Placeholder 4"/>
          <p:cNvSpPr>
            <a:spLocks noGrp="1"/>
          </p:cNvSpPr>
          <p:nvPr>
            <p:ph type="dt" sz="half" idx="10"/>
          </p:nvPr>
        </p:nvSpPr>
        <p:spPr/>
        <p:txBody>
          <a:bodyPr/>
          <a:lstStyle/>
          <a:p>
            <a:fld id="{211E0B5D-1F73-4709-BB9F-B8D9A9299FE6}" type="datetimeFigureOut">
              <a:rPr lang="he-IL" smtClean="0"/>
              <a:t>ט"ו/אייר/תשע"ז</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CEDE0A08-9BF3-4549-979E-977F107A82FE}" type="slidenum">
              <a:rPr lang="he-IL" smtClean="0"/>
              <a:t>‹#›</a:t>
            </a:fld>
            <a:endParaRPr lang="he-IL"/>
          </a:p>
        </p:txBody>
      </p:sp>
    </p:spTree>
    <p:extLst>
      <p:ext uri="{BB962C8B-B14F-4D97-AF65-F5344CB8AC3E}">
        <p14:creationId xmlns:p14="http://schemas.microsoft.com/office/powerpoint/2010/main" val="2192918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he-IL"/>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7" name="Date Placeholder 6"/>
          <p:cNvSpPr>
            <a:spLocks noGrp="1"/>
          </p:cNvSpPr>
          <p:nvPr>
            <p:ph type="dt" sz="half" idx="10"/>
          </p:nvPr>
        </p:nvSpPr>
        <p:spPr/>
        <p:txBody>
          <a:bodyPr/>
          <a:lstStyle/>
          <a:p>
            <a:fld id="{211E0B5D-1F73-4709-BB9F-B8D9A9299FE6}" type="datetimeFigureOut">
              <a:rPr lang="he-IL" smtClean="0"/>
              <a:t>ט"ו/אייר/תשע"ז</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CEDE0A08-9BF3-4549-979E-977F107A82FE}" type="slidenum">
              <a:rPr lang="he-IL" smtClean="0"/>
              <a:t>‹#›</a:t>
            </a:fld>
            <a:endParaRPr lang="he-IL"/>
          </a:p>
        </p:txBody>
      </p:sp>
    </p:spTree>
    <p:extLst>
      <p:ext uri="{BB962C8B-B14F-4D97-AF65-F5344CB8AC3E}">
        <p14:creationId xmlns:p14="http://schemas.microsoft.com/office/powerpoint/2010/main" val="1024355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Date Placeholder 2"/>
          <p:cNvSpPr>
            <a:spLocks noGrp="1"/>
          </p:cNvSpPr>
          <p:nvPr>
            <p:ph type="dt" sz="half" idx="10"/>
          </p:nvPr>
        </p:nvSpPr>
        <p:spPr/>
        <p:txBody>
          <a:bodyPr/>
          <a:lstStyle/>
          <a:p>
            <a:fld id="{211E0B5D-1F73-4709-BB9F-B8D9A9299FE6}" type="datetimeFigureOut">
              <a:rPr lang="he-IL" smtClean="0"/>
              <a:t>ט"ו/אייר/תשע"ז</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CEDE0A08-9BF3-4549-979E-977F107A82FE}" type="slidenum">
              <a:rPr lang="he-IL" smtClean="0"/>
              <a:t>‹#›</a:t>
            </a:fld>
            <a:endParaRPr lang="he-IL"/>
          </a:p>
        </p:txBody>
      </p:sp>
    </p:spTree>
    <p:extLst>
      <p:ext uri="{BB962C8B-B14F-4D97-AF65-F5344CB8AC3E}">
        <p14:creationId xmlns:p14="http://schemas.microsoft.com/office/powerpoint/2010/main" val="2994222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E0B5D-1F73-4709-BB9F-B8D9A9299FE6}" type="datetimeFigureOut">
              <a:rPr lang="he-IL" smtClean="0"/>
              <a:t>ט"ו/אייר/תשע"ז</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CEDE0A08-9BF3-4549-979E-977F107A82FE}" type="slidenum">
              <a:rPr lang="he-IL" smtClean="0"/>
              <a:t>‹#›</a:t>
            </a:fld>
            <a:endParaRPr lang="he-IL"/>
          </a:p>
        </p:txBody>
      </p:sp>
    </p:spTree>
    <p:extLst>
      <p:ext uri="{BB962C8B-B14F-4D97-AF65-F5344CB8AC3E}">
        <p14:creationId xmlns:p14="http://schemas.microsoft.com/office/powerpoint/2010/main" val="2673203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he-IL"/>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1E0B5D-1F73-4709-BB9F-B8D9A9299FE6}" type="datetimeFigureOut">
              <a:rPr lang="he-IL" smtClean="0"/>
              <a:t>ט"ו/אייר/תשע"ז</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CEDE0A08-9BF3-4549-979E-977F107A82FE}" type="slidenum">
              <a:rPr lang="he-IL" smtClean="0"/>
              <a:t>‹#›</a:t>
            </a:fld>
            <a:endParaRPr lang="he-IL"/>
          </a:p>
        </p:txBody>
      </p:sp>
    </p:spTree>
    <p:extLst>
      <p:ext uri="{BB962C8B-B14F-4D97-AF65-F5344CB8AC3E}">
        <p14:creationId xmlns:p14="http://schemas.microsoft.com/office/powerpoint/2010/main" val="1064193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he-IL"/>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1E0B5D-1F73-4709-BB9F-B8D9A9299FE6}" type="datetimeFigureOut">
              <a:rPr lang="he-IL" smtClean="0"/>
              <a:t>ט"ו/אייר/תשע"ז</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CEDE0A08-9BF3-4549-979E-977F107A82FE}" type="slidenum">
              <a:rPr lang="he-IL" smtClean="0"/>
              <a:t>‹#›</a:t>
            </a:fld>
            <a:endParaRPr lang="he-IL"/>
          </a:p>
        </p:txBody>
      </p:sp>
    </p:spTree>
    <p:extLst>
      <p:ext uri="{BB962C8B-B14F-4D97-AF65-F5344CB8AC3E}">
        <p14:creationId xmlns:p14="http://schemas.microsoft.com/office/powerpoint/2010/main" val="411282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he-IL"/>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11E0B5D-1F73-4709-BB9F-B8D9A9299FE6}" type="datetimeFigureOut">
              <a:rPr lang="he-IL" smtClean="0"/>
              <a:t>ט"ו/אייר/תשע"ז</a:t>
            </a:fld>
            <a:endParaRPr lang="he-I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EDE0A08-9BF3-4549-979E-977F107A82FE}" type="slidenum">
              <a:rPr lang="he-IL" smtClean="0"/>
              <a:t>‹#›</a:t>
            </a:fld>
            <a:endParaRPr lang="he-IL"/>
          </a:p>
        </p:txBody>
      </p:sp>
    </p:spTree>
    <p:extLst>
      <p:ext uri="{BB962C8B-B14F-4D97-AF65-F5344CB8AC3E}">
        <p14:creationId xmlns:p14="http://schemas.microsoft.com/office/powerpoint/2010/main" val="1804747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US Tour</a:t>
            </a:r>
            <a:r>
              <a:rPr lang="en-US" b="1" dirty="0"/>
              <a:t> </a:t>
            </a:r>
            <a:r>
              <a:rPr lang="en-US" b="1" dirty="0" smtClean="0"/>
              <a:t>Assignment</a:t>
            </a:r>
            <a:endParaRPr lang="he-IL" b="1" dirty="0"/>
          </a:p>
        </p:txBody>
      </p:sp>
      <p:sp>
        <p:nvSpPr>
          <p:cNvPr id="3" name="Subtitle 2"/>
          <p:cNvSpPr>
            <a:spLocks noGrp="1"/>
          </p:cNvSpPr>
          <p:nvPr>
            <p:ph type="subTitle" idx="1"/>
          </p:nvPr>
        </p:nvSpPr>
        <p:spPr>
          <a:xfrm>
            <a:off x="1524000" y="3602038"/>
            <a:ext cx="9144000" cy="1974514"/>
          </a:xfrm>
        </p:spPr>
        <p:txBody>
          <a:bodyPr>
            <a:normAutofit fontScale="70000" lnSpcReduction="20000"/>
          </a:bodyPr>
          <a:lstStyle/>
          <a:p>
            <a:endParaRPr lang="en-US" sz="4000" dirty="0" smtClean="0"/>
          </a:p>
          <a:p>
            <a:r>
              <a:rPr lang="en-US" sz="7000" dirty="0" smtClean="0"/>
              <a:t>Team 2</a:t>
            </a:r>
          </a:p>
          <a:p>
            <a:endParaRPr lang="en-US" sz="4000" dirty="0"/>
          </a:p>
          <a:p>
            <a:r>
              <a:rPr lang="en-US" sz="4000" dirty="0" smtClean="0"/>
              <a:t>11 May 2017</a:t>
            </a:r>
            <a:endParaRPr lang="he-IL" sz="4000" dirty="0"/>
          </a:p>
        </p:txBody>
      </p:sp>
    </p:spTree>
    <p:extLst>
      <p:ext uri="{BB962C8B-B14F-4D97-AF65-F5344CB8AC3E}">
        <p14:creationId xmlns:p14="http://schemas.microsoft.com/office/powerpoint/2010/main" val="1901085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כותרת 1"/>
          <p:cNvSpPr>
            <a:spLocks noGrp="1"/>
          </p:cNvSpPr>
          <p:nvPr>
            <p:ph type="title"/>
          </p:nvPr>
        </p:nvSpPr>
        <p:spPr/>
        <p:txBody>
          <a:bodyPr/>
          <a:lstStyle/>
          <a:p>
            <a:pPr algn="l"/>
            <a:r>
              <a:rPr lang="en-US" altLang="he-IL" sz="2800" b="1" dirty="0" smtClean="0">
                <a:latin typeface="Arial" panose="020B0604020202020204" pitchFamily="34" charset="0"/>
                <a:cs typeface="Arial" panose="020B0604020202020204" pitchFamily="34" charset="0"/>
              </a:rPr>
              <a:t>Team 2 - The American National Security Establishment and its Significance to Israel</a:t>
            </a:r>
            <a:endParaRPr lang="en-US" altLang="he-IL" sz="2800" b="1" dirty="0">
              <a:latin typeface="Arial" panose="020B0604020202020204" pitchFamily="34" charset="0"/>
              <a:cs typeface="Arial" panose="020B0604020202020204" pitchFamily="34" charset="0"/>
            </a:endParaRPr>
          </a:p>
        </p:txBody>
      </p:sp>
      <p:sp>
        <p:nvSpPr>
          <p:cNvPr id="3" name="מציין מיקום תוכן 2"/>
          <p:cNvSpPr>
            <a:spLocks noGrp="1"/>
          </p:cNvSpPr>
          <p:nvPr>
            <p:ph idx="1"/>
          </p:nvPr>
        </p:nvSpPr>
        <p:spPr/>
        <p:txBody>
          <a:bodyPr/>
          <a:lstStyle/>
          <a:p>
            <a:pPr algn="just" rtl="0">
              <a:defRPr/>
            </a:pPr>
            <a:r>
              <a:rPr lang="en-US" sz="2000" b="1" dirty="0" smtClean="0">
                <a:latin typeface="Arial" panose="020B0604020202020204" pitchFamily="34" charset="0"/>
                <a:cs typeface="Arial" panose="020B0604020202020204" pitchFamily="34" charset="0"/>
              </a:rPr>
              <a:t>Issue #1</a:t>
            </a:r>
            <a:r>
              <a:rPr lang="en-US" sz="2000" dirty="0" smtClean="0">
                <a:latin typeface="Arial" panose="020B0604020202020204" pitchFamily="34" charset="0"/>
                <a:cs typeface="Arial" panose="020B0604020202020204" pitchFamily="34" charset="0"/>
              </a:rPr>
              <a:t> – The decision-making </a:t>
            </a:r>
            <a:r>
              <a:rPr lang="en-US" sz="2000" dirty="0">
                <a:latin typeface="Arial" panose="020B0604020202020204" pitchFamily="34" charset="0"/>
                <a:cs typeface="Arial" panose="020B0604020202020204" pitchFamily="34" charset="0"/>
              </a:rPr>
              <a:t>process in the United States in comparison to the decision-making process in Israel. To what extent, if at all, does the American decision-making procedure ensure better strategic decisions?</a:t>
            </a:r>
          </a:p>
          <a:p>
            <a:pPr algn="just" rtl="0">
              <a:defRPr/>
            </a:pPr>
            <a:r>
              <a:rPr lang="en-US" sz="2000" b="1" dirty="0">
                <a:latin typeface="Arial" panose="020B0604020202020204" pitchFamily="34" charset="0"/>
                <a:cs typeface="Arial" panose="020B0604020202020204" pitchFamily="34" charset="0"/>
              </a:rPr>
              <a:t>Issue </a:t>
            </a:r>
            <a:r>
              <a:rPr lang="en-US" sz="2000" b="1" dirty="0" smtClean="0">
                <a:latin typeface="Arial" panose="020B0604020202020204" pitchFamily="34" charset="0"/>
                <a:cs typeface="Arial" panose="020B0604020202020204" pitchFamily="34" charset="0"/>
              </a:rPr>
              <a:t>#2</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 The relationship between the White House, Congress, the Pentagon, the State Department, and the National Security Council. Involvement of other bodies in the process, such as the media and think tanks (all knowing that these issues are not yet finally formed in the current administration).</a:t>
            </a:r>
          </a:p>
          <a:p>
            <a:pPr algn="just" rtl="0">
              <a:defRPr/>
            </a:pPr>
            <a:r>
              <a:rPr lang="en-US" sz="2000" b="1" dirty="0">
                <a:latin typeface="Arial" panose="020B0604020202020204" pitchFamily="34" charset="0"/>
                <a:cs typeface="Arial" panose="020B0604020202020204" pitchFamily="34" charset="0"/>
              </a:rPr>
              <a:t>Issue </a:t>
            </a:r>
            <a:r>
              <a:rPr lang="en-US" sz="2000" b="1" dirty="0" smtClean="0">
                <a:latin typeface="Arial" panose="020B0604020202020204" pitchFamily="34" charset="0"/>
                <a:cs typeface="Arial" panose="020B0604020202020204" pitchFamily="34" charset="0"/>
              </a:rPr>
              <a:t>#3</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 American military power as a tool of policy and strategy. What characterizes </a:t>
            </a:r>
            <a:r>
              <a:rPr lang="en-US" sz="2000" dirty="0" smtClean="0">
                <a:latin typeface="Arial" panose="020B0604020202020204" pitchFamily="34" charset="0"/>
                <a:cs typeface="Arial" panose="020B0604020202020204" pitchFamily="34" charset="0"/>
              </a:rPr>
              <a:t>civil-military </a:t>
            </a:r>
            <a:r>
              <a:rPr lang="en-US" sz="2000" dirty="0">
                <a:latin typeface="Arial" panose="020B0604020202020204" pitchFamily="34" charset="0"/>
                <a:cs typeface="Arial" panose="020B0604020202020204" pitchFamily="34" charset="0"/>
              </a:rPr>
              <a:t>relations in the United States?</a:t>
            </a:r>
          </a:p>
          <a:p>
            <a:pPr algn="just" rtl="0">
              <a:defRPr/>
            </a:pPr>
            <a:r>
              <a:rPr lang="en-US" sz="2000" b="1" dirty="0">
                <a:latin typeface="Arial" panose="020B0604020202020204" pitchFamily="34" charset="0"/>
                <a:cs typeface="Arial" panose="020B0604020202020204" pitchFamily="34" charset="0"/>
              </a:rPr>
              <a:t>Issue </a:t>
            </a:r>
            <a:r>
              <a:rPr lang="en-US" sz="2000" b="1" dirty="0" smtClean="0">
                <a:latin typeface="Arial" panose="020B0604020202020204" pitchFamily="34" charset="0"/>
                <a:cs typeface="Arial" panose="020B0604020202020204" pitchFamily="34" charset="0"/>
              </a:rPr>
              <a:t>#4</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 What is the meaning of the American decision-making process on Israel's conduct vis-a-vis the US, and vice versa?</a:t>
            </a:r>
            <a:endParaRPr lang="he-I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80789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כותרת 1"/>
          <p:cNvSpPr>
            <a:spLocks noGrp="1"/>
          </p:cNvSpPr>
          <p:nvPr>
            <p:ph type="title"/>
          </p:nvPr>
        </p:nvSpPr>
        <p:spPr/>
        <p:txBody>
          <a:bodyPr/>
          <a:lstStyle/>
          <a:p>
            <a:pPr algn="l"/>
            <a:r>
              <a:rPr lang="en-US" altLang="he-IL" sz="2800" b="1" dirty="0" smtClean="0">
                <a:latin typeface="Arial" panose="020B0604020202020204" pitchFamily="34" charset="0"/>
                <a:cs typeface="Arial" panose="020B0604020202020204" pitchFamily="34" charset="0"/>
              </a:rPr>
              <a:t>Organization of Team &amp; Tasks</a:t>
            </a:r>
            <a:endParaRPr lang="en-US" altLang="he-IL" sz="2800" b="1" dirty="0">
              <a:latin typeface="Arial" panose="020B0604020202020204" pitchFamily="34" charset="0"/>
              <a:cs typeface="Arial" panose="020B0604020202020204" pitchFamily="34" charset="0"/>
            </a:endParaRP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2279143386"/>
              </p:ext>
            </p:extLst>
          </p:nvPr>
        </p:nvGraphicFramePr>
        <p:xfrm>
          <a:off x="412122" y="1452134"/>
          <a:ext cx="11500835" cy="5221694"/>
        </p:xfrm>
        <a:graphic>
          <a:graphicData uri="http://schemas.openxmlformats.org/drawingml/2006/table">
            <a:tbl>
              <a:tblPr rtl="1" firstRow="1" bandRow="1">
                <a:tableStyleId>{5C22544A-7EE6-4342-B048-85BDC9FD1C3A}</a:tableStyleId>
              </a:tblPr>
              <a:tblGrid>
                <a:gridCol w="2047740"/>
                <a:gridCol w="2820473"/>
                <a:gridCol w="2032288"/>
                <a:gridCol w="2300167"/>
                <a:gridCol w="2300167"/>
              </a:tblGrid>
              <a:tr h="466814">
                <a:tc>
                  <a:txBody>
                    <a:bodyPr/>
                    <a:lstStyle/>
                    <a:p>
                      <a:pPr algn="ctr" rtl="0"/>
                      <a:r>
                        <a:rPr lang="en-US" sz="2000" noProof="0" dirty="0" smtClean="0"/>
                        <a:t>#3</a:t>
                      </a:r>
                      <a:endParaRPr lang="en-US" sz="2000" noProof="0" dirty="0"/>
                    </a:p>
                  </a:txBody>
                  <a:tcPr/>
                </a:tc>
                <a:tc>
                  <a:txBody>
                    <a:bodyPr/>
                    <a:lstStyle/>
                    <a:p>
                      <a:pPr algn="ctr" rtl="0"/>
                      <a:r>
                        <a:rPr lang="en-US" sz="2000" noProof="0" dirty="0" smtClean="0"/>
                        <a:t>#2</a:t>
                      </a:r>
                      <a:endParaRPr lang="en-US" sz="2000" noProof="0" dirty="0"/>
                    </a:p>
                  </a:txBody>
                  <a:tcPr/>
                </a:tc>
                <a:tc>
                  <a:txBody>
                    <a:bodyPr/>
                    <a:lstStyle/>
                    <a:p>
                      <a:pPr algn="ctr" rtl="0"/>
                      <a:r>
                        <a:rPr lang="en-US" sz="2000" noProof="0" dirty="0" smtClean="0"/>
                        <a:t>#4</a:t>
                      </a:r>
                      <a:endParaRPr lang="en-US" sz="2000" noProof="0" dirty="0"/>
                    </a:p>
                  </a:txBody>
                  <a:tcPr/>
                </a:tc>
                <a:tc>
                  <a:txBody>
                    <a:bodyPr/>
                    <a:lstStyle/>
                    <a:p>
                      <a:pPr algn="ctr" rtl="0"/>
                      <a:r>
                        <a:rPr lang="en-US" sz="2000" noProof="0" dirty="0" smtClean="0"/>
                        <a:t>#1</a:t>
                      </a:r>
                      <a:endParaRPr lang="en-US" sz="2000" noProof="0" dirty="0"/>
                    </a:p>
                  </a:txBody>
                  <a:tcPr/>
                </a:tc>
                <a:tc>
                  <a:txBody>
                    <a:bodyPr/>
                    <a:lstStyle/>
                    <a:p>
                      <a:pPr algn="l" rtl="0"/>
                      <a:r>
                        <a:rPr lang="en-US" sz="2000" noProof="0" dirty="0" smtClean="0"/>
                        <a:t>Issue Assignment</a:t>
                      </a:r>
                      <a:endParaRPr lang="en-US" sz="2000" noProof="0" dirty="0"/>
                    </a:p>
                  </a:txBody>
                  <a:tcPr/>
                </a:tc>
              </a:tr>
              <a:tr h="6954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American military power as a tool of policy and strategy. What characterizes civil-military relations in the United States?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The relationship between the White House, Congress, the Pentagon, the State Department, and the National Security Council. Involvement of other bodies in the process, such as the media and think tanks (all knowing that these issues are not yet finally formed in the current administration).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What is the meaning of the American decision-making process on Israel's conduct vis-a-vis the US, and vice versa?</a:t>
                      </a:r>
                      <a:endParaRPr lang="he-IL" sz="1400" dirty="0" smtClean="0">
                        <a:latin typeface="+mn-lt"/>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The decision-making process in the United States in comparison to the decision-making process in Israel. To what extent, if at all, does the American decision-making procedure ensure better strategic decisions?</a:t>
                      </a:r>
                    </a:p>
                  </a:txBody>
                  <a:tcPr/>
                </a:tc>
                <a:tc>
                  <a:txBody>
                    <a:bodyPr/>
                    <a:lstStyle/>
                    <a:p>
                      <a:pPr algn="l" rtl="0"/>
                      <a:r>
                        <a:rPr lang="en-US" noProof="0" dirty="0" smtClean="0"/>
                        <a:t>Issues</a:t>
                      </a:r>
                      <a:endParaRPr lang="en-US" noProof="0" dirty="0"/>
                    </a:p>
                  </a:txBody>
                  <a:tcPr/>
                </a:tc>
              </a:tr>
              <a:tr h="6954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aseline="0" noProof="0" dirty="0" smtClean="0"/>
                        <a:t>Raj </a:t>
                      </a:r>
                      <a:r>
                        <a:rPr lang="en-US" baseline="0" noProof="0" dirty="0" err="1" smtClean="0"/>
                        <a:t>Sachdev</a:t>
                      </a:r>
                      <a:endParaRPr lang="en-US" noProof="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US" noProof="0" dirty="0" smtClean="0"/>
                        <a:t>Shimon </a:t>
                      </a:r>
                      <a:r>
                        <a:rPr lang="en-US" noProof="0" dirty="0" err="1" smtClean="0"/>
                        <a:t>Edri</a:t>
                      </a:r>
                      <a:endParaRPr lang="en-US" noProof="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US" noProof="0" dirty="0" smtClean="0"/>
                        <a:t>Don</a:t>
                      </a:r>
                      <a:r>
                        <a:rPr lang="en-US" baseline="0" noProof="0" dirty="0" smtClean="0"/>
                        <a:t> </a:t>
                      </a:r>
                      <a:r>
                        <a:rPr lang="en-US" baseline="0" noProof="0" dirty="0" err="1" smtClean="0"/>
                        <a:t>Maraska</a:t>
                      </a:r>
                      <a:endParaRPr lang="en-US" baseline="0" noProof="0" dirty="0" smtClean="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aseline="0" noProof="0" dirty="0" smtClean="0"/>
                        <a:t>Markus Schneider</a:t>
                      </a:r>
                    </a:p>
                    <a:p>
                      <a:pPr algn="ctr" rtl="0"/>
                      <a:r>
                        <a:rPr lang="en-US" i="0" dirty="0" smtClean="0"/>
                        <a:t>Yael </a:t>
                      </a:r>
                      <a:r>
                        <a:rPr lang="en-US" i="0" dirty="0" err="1" smtClean="0"/>
                        <a:t>Grosman</a:t>
                      </a:r>
                      <a:endParaRPr lang="en-US" i="1" dirty="0" smtClean="0"/>
                    </a:p>
                    <a:p>
                      <a:pPr algn="ctr" rtl="0"/>
                      <a:r>
                        <a:rPr lang="en-US" i="0" noProof="0" dirty="0" smtClean="0"/>
                        <a:t>Wei</a:t>
                      </a:r>
                      <a:r>
                        <a:rPr lang="en-US" i="0" baseline="0" noProof="0" dirty="0" smtClean="0"/>
                        <a:t> How</a:t>
                      </a:r>
                      <a:endParaRPr lang="en-US" i="0" noProof="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noProof="0" dirty="0" err="1" smtClean="0"/>
                        <a:t>Doron</a:t>
                      </a:r>
                      <a:r>
                        <a:rPr lang="en-US" noProof="0" dirty="0" smtClean="0"/>
                        <a:t> Levin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noProof="0" dirty="0" smtClean="0"/>
                        <a:t>Guy </a:t>
                      </a:r>
                      <a:r>
                        <a:rPr lang="en-US" noProof="0" dirty="0" err="1" smtClean="0"/>
                        <a:t>Paglin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noProof="0" dirty="0" err="1" smtClean="0"/>
                        <a:t>Eyal</a:t>
                      </a:r>
                      <a:r>
                        <a:rPr lang="en-US" noProof="0" dirty="0" smtClean="0"/>
                        <a:t> Aviv</a:t>
                      </a:r>
                      <a:endParaRPr lang="en-US" noProof="0" dirty="0" smtClean="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noProof="0" dirty="0" smtClean="0"/>
                        <a:t>Yehuda </a:t>
                      </a:r>
                      <a:r>
                        <a:rPr lang="en-US" noProof="0" dirty="0" err="1" smtClean="0"/>
                        <a:t>Yehoshua</a:t>
                      </a:r>
                      <a:endParaRPr lang="en-US" noProof="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US" noProof="0" dirty="0" smtClean="0"/>
                        <a:t>Gilad </a:t>
                      </a:r>
                      <a:r>
                        <a:rPr lang="en-US" noProof="0" dirty="0" err="1" smtClean="0"/>
                        <a:t>Peled</a:t>
                      </a:r>
                      <a:endParaRPr lang="en-US" noProof="0" dirty="0" smtClean="0"/>
                    </a:p>
                  </a:txBody>
                  <a:tcPr/>
                </a:tc>
                <a:tc>
                  <a:txBody>
                    <a:bodyPr/>
                    <a:lstStyle/>
                    <a:p>
                      <a:pPr algn="l" rtl="0"/>
                      <a:r>
                        <a:rPr lang="en-US" noProof="0" dirty="0" smtClean="0"/>
                        <a:t>Team</a:t>
                      </a:r>
                      <a:r>
                        <a:rPr lang="en-US" baseline="0" noProof="0" dirty="0" smtClean="0"/>
                        <a:t> Members</a:t>
                      </a:r>
                      <a:endParaRPr lang="en-US" noProof="0" dirty="0"/>
                    </a:p>
                  </a:txBody>
                  <a:tcPr/>
                </a:tc>
              </a:tr>
              <a:tr h="309095">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i="0" noProof="0" dirty="0" smtClean="0"/>
                        <a:t>Wei</a:t>
                      </a:r>
                      <a:r>
                        <a:rPr lang="en-US" i="0" baseline="0" noProof="0" dirty="0" smtClean="0"/>
                        <a:t> How (English)</a:t>
                      </a:r>
                      <a:endParaRPr lang="en-US" i="0" noProof="0" dirty="0" smtClean="0"/>
                    </a:p>
                  </a:txBody>
                  <a:tcPr/>
                </a:tc>
                <a:tc hMerge="1">
                  <a:txBody>
                    <a:bodyPr/>
                    <a:lstStyle/>
                    <a:p>
                      <a:pPr algn="ctr" rtl="0"/>
                      <a:endParaRPr lang="en-US" i="0" noProof="0"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noProof="0" dirty="0" err="1" smtClean="0"/>
                        <a:t>Eyal</a:t>
                      </a:r>
                      <a:r>
                        <a:rPr lang="en-US" noProof="0" dirty="0" smtClean="0"/>
                        <a:t> Aviv (Hebrew</a:t>
                      </a:r>
                      <a:r>
                        <a:rPr lang="en-US" baseline="0" noProof="0" dirty="0" smtClean="0"/>
                        <a:t>)</a:t>
                      </a:r>
                      <a:endParaRPr lang="en-US" noProof="0" dirty="0" smtClean="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noProof="0" dirty="0" smtClean="0"/>
                    </a:p>
                  </a:txBody>
                  <a:tcPr/>
                </a:tc>
                <a:tc>
                  <a:txBody>
                    <a:bodyPr/>
                    <a:lstStyle/>
                    <a:p>
                      <a:pPr algn="l" rtl="0"/>
                      <a:r>
                        <a:rPr lang="en-US" noProof="0" dirty="0" smtClean="0"/>
                        <a:t>Integrators</a:t>
                      </a:r>
                      <a:endParaRPr lang="en-US" noProof="0" dirty="0"/>
                    </a:p>
                  </a:txBody>
                  <a:tcPr/>
                </a:tc>
              </a:tr>
              <a:tr h="968563">
                <a:tc gridSpan="4">
                  <a:txBody>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baseline="0" noProof="0" dirty="0" smtClean="0"/>
                        <a:t>Main effort on issue assigned (prepare questions for lectures)</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baseline="0" noProof="0" dirty="0" smtClean="0"/>
                        <a:t>Supporting effort on other issues (provide observations for other teams)</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baseline="0" noProof="0" dirty="0" smtClean="0"/>
                        <a:t>Summarize 2-3 key insights on the issue </a:t>
                      </a:r>
                      <a:r>
                        <a:rPr lang="en-US" baseline="0" noProof="0" dirty="0" smtClean="0"/>
                        <a:t>assigned</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baseline="0" noProof="0" dirty="0" smtClean="0"/>
                        <a:t>Contribute useful </a:t>
                      </a:r>
                      <a:r>
                        <a:rPr lang="en-US" b="1" u="sng" baseline="0" noProof="0" dirty="0" smtClean="0"/>
                        <a:t>integrative</a:t>
                      </a:r>
                      <a:r>
                        <a:rPr lang="en-US" b="0" u="none" baseline="0" noProof="0" dirty="0" smtClean="0"/>
                        <a:t> insights</a:t>
                      </a:r>
                      <a:r>
                        <a:rPr lang="en-US" baseline="0" noProof="0" dirty="0" smtClean="0"/>
                        <a:t> across all issues</a:t>
                      </a:r>
                      <a:endParaRPr lang="en-US" baseline="0" noProof="0" dirty="0" smtClean="0"/>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baseline="0" noProof="0" dirty="0" smtClean="0"/>
                        <a:t>Write 3 pages (maximum) on the issue</a:t>
                      </a:r>
                    </a:p>
                  </a:txBody>
                  <a:tcPr/>
                </a:tc>
                <a:tc hMerge="1">
                  <a:txBody>
                    <a:bodyPr/>
                    <a:lstStyle/>
                    <a:p>
                      <a:pPr algn="l" rtl="0"/>
                      <a:endParaRPr lang="en-US" noProof="0" dirty="0"/>
                    </a:p>
                  </a:txBody>
                  <a:tcPr/>
                </a:tc>
                <a:tc hMerge="1">
                  <a:txBody>
                    <a:bodyPr/>
                    <a:lstStyle/>
                    <a:p>
                      <a:pPr rtl="1"/>
                      <a:endParaRPr lang="he-IL"/>
                    </a:p>
                  </a:txBody>
                  <a:tcPr/>
                </a:tc>
                <a:tc hMerge="1">
                  <a:txBody>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baseline="0" noProof="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noProof="0" dirty="0" smtClean="0"/>
                        <a:t>Requirements</a:t>
                      </a:r>
                    </a:p>
                  </a:txBody>
                  <a:tcPr/>
                </a:tc>
              </a:tr>
            </a:tbl>
          </a:graphicData>
        </a:graphic>
      </p:graphicFrame>
    </p:spTree>
    <p:extLst>
      <p:ext uri="{BB962C8B-B14F-4D97-AF65-F5344CB8AC3E}">
        <p14:creationId xmlns:p14="http://schemas.microsoft.com/office/powerpoint/2010/main" val="24482306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כותרת 1"/>
          <p:cNvSpPr>
            <a:spLocks noGrp="1"/>
          </p:cNvSpPr>
          <p:nvPr>
            <p:ph type="title"/>
          </p:nvPr>
        </p:nvSpPr>
        <p:spPr/>
        <p:txBody>
          <a:bodyPr/>
          <a:lstStyle/>
          <a:p>
            <a:pPr algn="l"/>
            <a:r>
              <a:rPr lang="en-US" altLang="he-IL" sz="2800" b="1" dirty="0" smtClean="0">
                <a:latin typeface="Arial" panose="020B0604020202020204" pitchFamily="34" charset="0"/>
                <a:cs typeface="Arial" panose="020B0604020202020204" pitchFamily="34" charset="0"/>
              </a:rPr>
              <a:t>Schedule</a:t>
            </a:r>
            <a:endParaRPr lang="en-US" altLang="he-IL"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pPr algn="l" rtl="0"/>
            <a:r>
              <a:rPr lang="en-US" dirty="0" smtClean="0"/>
              <a:t>Xx May: Team discussion in US?</a:t>
            </a:r>
          </a:p>
          <a:p>
            <a:pPr algn="l" rtl="0"/>
            <a:r>
              <a:rPr lang="en-US" dirty="0" smtClean="0"/>
              <a:t>5 Jun (Mon) 1300hrs: Team discussion in MABAL</a:t>
            </a:r>
          </a:p>
          <a:p>
            <a:pPr algn="l" rtl="0"/>
            <a:r>
              <a:rPr lang="en-US" dirty="0" smtClean="0"/>
              <a:t>5-7 Jun: Writing by teams</a:t>
            </a:r>
          </a:p>
          <a:p>
            <a:pPr algn="l" rtl="0"/>
            <a:r>
              <a:rPr lang="en-US" dirty="0" smtClean="0"/>
              <a:t>7 Jun (End of day): Submission to Team </a:t>
            </a:r>
            <a:r>
              <a:rPr lang="en-US" dirty="0" smtClean="0"/>
              <a:t>Co-Leads/Integrators</a:t>
            </a:r>
            <a:endParaRPr lang="en-US" dirty="0" smtClean="0"/>
          </a:p>
          <a:p>
            <a:pPr algn="l" rtl="0"/>
            <a:r>
              <a:rPr lang="en-US" dirty="0" smtClean="0"/>
              <a:t>8-9 Jun: Compilation by Team Co-Leads</a:t>
            </a:r>
          </a:p>
          <a:p>
            <a:pPr algn="l" rtl="0"/>
            <a:r>
              <a:rPr lang="en-US" dirty="0" smtClean="0"/>
              <a:t>10 Jun: Shabbat</a:t>
            </a:r>
          </a:p>
          <a:p>
            <a:pPr algn="l" rtl="0"/>
            <a:r>
              <a:rPr lang="en-US" dirty="0" smtClean="0"/>
              <a:t>11 Jun: Circulation to Team Members and Haim for comments</a:t>
            </a:r>
          </a:p>
          <a:p>
            <a:pPr algn="l" rtl="0"/>
            <a:r>
              <a:rPr lang="en-US" dirty="0" smtClean="0"/>
              <a:t>12 Jun: Amendments</a:t>
            </a:r>
            <a:endParaRPr lang="en-US" dirty="0"/>
          </a:p>
          <a:p>
            <a:pPr algn="l" rtl="0"/>
            <a:r>
              <a:rPr lang="en-US" dirty="0" smtClean="0"/>
              <a:t>13 Jun: Submission of Assignment to Prof </a:t>
            </a:r>
            <a:r>
              <a:rPr lang="en-US" dirty="0" err="1" smtClean="0"/>
              <a:t>Avi</a:t>
            </a:r>
            <a:r>
              <a:rPr lang="en-US" dirty="0" smtClean="0"/>
              <a:t> Ben </a:t>
            </a:r>
            <a:r>
              <a:rPr lang="en-US" dirty="0" err="1" smtClean="0"/>
              <a:t>Zvi</a:t>
            </a:r>
            <a:endParaRPr lang="en-US" dirty="0" smtClean="0"/>
          </a:p>
          <a:p>
            <a:pPr algn="l" rtl="0"/>
            <a:endParaRPr lang="he-IL" dirty="0"/>
          </a:p>
        </p:txBody>
      </p:sp>
    </p:spTree>
    <p:extLst>
      <p:ext uri="{BB962C8B-B14F-4D97-AF65-F5344CB8AC3E}">
        <p14:creationId xmlns:p14="http://schemas.microsoft.com/office/powerpoint/2010/main" val="31301527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כותרת 1"/>
          <p:cNvSpPr>
            <a:spLocks noGrp="1"/>
          </p:cNvSpPr>
          <p:nvPr>
            <p:ph type="title"/>
          </p:nvPr>
        </p:nvSpPr>
        <p:spPr/>
        <p:txBody>
          <a:bodyPr/>
          <a:lstStyle/>
          <a:p>
            <a:pPr algn="l"/>
            <a:r>
              <a:rPr lang="en-US" altLang="he-IL" sz="2800" b="1" dirty="0" smtClean="0">
                <a:latin typeface="Arial" panose="020B0604020202020204" pitchFamily="34" charset="0"/>
                <a:cs typeface="Arial" panose="020B0604020202020204" pitchFamily="34" charset="0"/>
              </a:rPr>
              <a:t>Other Points to Note</a:t>
            </a:r>
            <a:endParaRPr lang="en-US" altLang="he-IL"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4716843"/>
          </a:xfrm>
        </p:spPr>
        <p:txBody>
          <a:bodyPr>
            <a:normAutofit fontScale="92500" lnSpcReduction="10000"/>
          </a:bodyPr>
          <a:lstStyle/>
          <a:p>
            <a:pPr algn="l" rtl="0">
              <a:defRPr/>
            </a:pPr>
            <a:r>
              <a:rPr lang="en-US" dirty="0"/>
              <a:t>Attention required from 15-17 May at NDU, Pentagon, Washington Institute, Congress, Embassy</a:t>
            </a:r>
          </a:p>
          <a:p>
            <a:pPr algn="l" rtl="0">
              <a:defRPr/>
            </a:pPr>
            <a:r>
              <a:rPr lang="en-US" dirty="0"/>
              <a:t>No time for </a:t>
            </a:r>
            <a:r>
              <a:rPr lang="en-US" dirty="0" smtClean="0"/>
              <a:t>jet-lag (I’m sorry for this! </a:t>
            </a:r>
            <a:r>
              <a:rPr lang="en-US" dirty="0" smtClean="0">
                <a:sym typeface="Wingdings" panose="05000000000000000000" pitchFamily="2" charset="2"/>
              </a:rPr>
              <a:t></a:t>
            </a:r>
            <a:r>
              <a:rPr lang="en-US" dirty="0" smtClean="0"/>
              <a:t>)</a:t>
            </a:r>
          </a:p>
          <a:p>
            <a:pPr algn="l" rtl="0">
              <a:defRPr/>
            </a:pPr>
            <a:r>
              <a:rPr lang="en-US" dirty="0" smtClean="0"/>
              <a:t>Make use of free time to start writing down key observations, insights, concepts and processes before you lose them</a:t>
            </a:r>
          </a:p>
          <a:p>
            <a:pPr algn="l" rtl="0">
              <a:defRPr/>
            </a:pPr>
            <a:r>
              <a:rPr lang="en-US" dirty="0" smtClean="0"/>
              <a:t>Clarify with Haim along the way</a:t>
            </a:r>
          </a:p>
          <a:p>
            <a:pPr algn="l" rtl="0">
              <a:defRPr/>
            </a:pPr>
            <a:endParaRPr lang="en-US" dirty="0" smtClean="0"/>
          </a:p>
          <a:p>
            <a:pPr algn="l" rtl="0">
              <a:defRPr/>
            </a:pPr>
            <a:endParaRPr lang="en-US" dirty="0" smtClean="0"/>
          </a:p>
          <a:p>
            <a:pPr algn="l" rtl="0">
              <a:defRPr/>
            </a:pPr>
            <a:r>
              <a:rPr lang="en-US" dirty="0" smtClean="0"/>
              <a:t>Bibliography:</a:t>
            </a:r>
          </a:p>
          <a:p>
            <a:pPr lvl="1" algn="l" rtl="0">
              <a:defRPr/>
            </a:pPr>
            <a:r>
              <a:rPr lang="en-US" dirty="0" smtClean="0"/>
              <a:t>Ng, W.H., “US Tour Assignment”, </a:t>
            </a:r>
            <a:r>
              <a:rPr lang="en-US" b="1" dirty="0" smtClean="0"/>
              <a:t>Israel National Defense College</a:t>
            </a:r>
            <a:r>
              <a:rPr lang="en-US" dirty="0" smtClean="0"/>
              <a:t>, 11 May 2017</a:t>
            </a:r>
          </a:p>
          <a:p>
            <a:pPr lvl="1" algn="l" rtl="0">
              <a:defRPr/>
            </a:pPr>
            <a:r>
              <a:rPr lang="en-US" dirty="0" smtClean="0"/>
              <a:t>For internet articles, to add: retrieved on DD MMM 2017, website link</a:t>
            </a:r>
            <a:endParaRPr lang="en-US" dirty="0"/>
          </a:p>
          <a:p>
            <a:pPr algn="l" rtl="0"/>
            <a:endParaRPr lang="he-IL"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62918" y="3846749"/>
            <a:ext cx="1986835" cy="1112628"/>
          </a:xfrm>
          <a:prstGeom prst="rect">
            <a:avLst/>
          </a:prstGeom>
        </p:spPr>
      </p:pic>
    </p:spTree>
    <p:extLst>
      <p:ext uri="{BB962C8B-B14F-4D97-AF65-F5344CB8AC3E}">
        <p14:creationId xmlns:p14="http://schemas.microsoft.com/office/powerpoint/2010/main" val="4238271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כותרת 1"/>
          <p:cNvSpPr>
            <a:spLocks noGrp="1"/>
          </p:cNvSpPr>
          <p:nvPr>
            <p:ph type="title"/>
          </p:nvPr>
        </p:nvSpPr>
        <p:spPr>
          <a:xfrm>
            <a:off x="1981200" y="1"/>
            <a:ext cx="8229600" cy="1331913"/>
          </a:xfrm>
        </p:spPr>
        <p:txBody>
          <a:bodyPr>
            <a:normAutofit fontScale="90000"/>
          </a:bodyPr>
          <a:lstStyle/>
          <a:p>
            <a:r>
              <a:rPr lang="he-IL" altLang="he-IL" sz="3200" b="1" dirty="0">
                <a:latin typeface="Arial" panose="020B0604020202020204" pitchFamily="34" charset="0"/>
                <a:cs typeface="Arial" panose="020B0604020202020204" pitchFamily="34" charset="0"/>
              </a:rPr>
              <a:t/>
            </a:r>
            <a:br>
              <a:rPr lang="he-IL" altLang="he-IL" sz="3200" b="1" dirty="0">
                <a:latin typeface="Arial" panose="020B0604020202020204" pitchFamily="34" charset="0"/>
                <a:cs typeface="Arial" panose="020B0604020202020204" pitchFamily="34" charset="0"/>
              </a:rPr>
            </a:br>
            <a:r>
              <a:rPr lang="en-US" altLang="he-IL" sz="3200" b="1" dirty="0">
                <a:latin typeface="Arial" panose="020B0604020202020204" pitchFamily="34" charset="0"/>
                <a:cs typeface="Arial" panose="020B0604020202020204" pitchFamily="34" charset="0"/>
              </a:rPr>
              <a:t/>
            </a:r>
            <a:br>
              <a:rPr lang="en-US" altLang="he-IL" sz="3200" b="1" dirty="0">
                <a:latin typeface="Arial" panose="020B0604020202020204" pitchFamily="34" charset="0"/>
                <a:cs typeface="Arial" panose="020B0604020202020204" pitchFamily="34" charset="0"/>
              </a:rPr>
            </a:br>
            <a:endParaRPr lang="he-IL" altLang="he-IL" sz="3200" b="1" dirty="0">
              <a:latin typeface="Arial" panose="020B0604020202020204" pitchFamily="34" charset="0"/>
              <a:cs typeface="Arial" panose="020B0604020202020204" pitchFamily="34" charset="0"/>
            </a:endParaRPr>
          </a:p>
        </p:txBody>
      </p:sp>
      <p:sp>
        <p:nvSpPr>
          <p:cNvPr id="18435" name="מציין מיקום תוכן 2"/>
          <p:cNvSpPr>
            <a:spLocks noGrp="1"/>
          </p:cNvSpPr>
          <p:nvPr>
            <p:ph idx="1"/>
          </p:nvPr>
        </p:nvSpPr>
        <p:spPr>
          <a:xfrm>
            <a:off x="1703389" y="1341438"/>
            <a:ext cx="8785225" cy="5256212"/>
          </a:xfrm>
        </p:spPr>
        <p:txBody>
          <a:bodyPr/>
          <a:lstStyle/>
          <a:p>
            <a:pPr algn="just" rtl="0"/>
            <a:r>
              <a:rPr lang="en-US" altLang="he-IL" sz="2000" dirty="0">
                <a:latin typeface="Arial" panose="020B0604020202020204" pitchFamily="34" charset="0"/>
              </a:rPr>
              <a:t>How does the United States perceive its role in the international arena? Do you believe it has lost its place as the central power? If so, to what extent is it due to the conduct of recent administrations and/ or external changes?</a:t>
            </a:r>
          </a:p>
          <a:p>
            <a:pPr algn="just" rtl="0"/>
            <a:r>
              <a:rPr lang="en-US" altLang="he-IL" sz="2000" dirty="0">
                <a:latin typeface="Arial" panose="020B0604020202020204" pitchFamily="34" charset="0"/>
              </a:rPr>
              <a:t>From the US’s standpoint, what are the key strategic challenges it faces?</a:t>
            </a:r>
          </a:p>
          <a:p>
            <a:pPr algn="just" rtl="0"/>
            <a:r>
              <a:rPr lang="en-US" altLang="he-IL" sz="2000" dirty="0">
                <a:latin typeface="Arial" panose="020B0604020202020204" pitchFamily="34" charset="0"/>
              </a:rPr>
              <a:t>What are the elements of American power? Does American power suit the challenges it faces?</a:t>
            </a:r>
          </a:p>
          <a:p>
            <a:pPr algn="just" rtl="0"/>
            <a:r>
              <a:rPr lang="en-US" altLang="he-IL" sz="2000" dirty="0">
                <a:latin typeface="Arial" panose="020B0604020202020204" pitchFamily="34" charset="0"/>
              </a:rPr>
              <a:t>How can Middle Eastern American foreign policy be characterized in the previous administration and in the present one? What are its main components and characteristics in relation to the various arenas of action in the Middle East today?</a:t>
            </a:r>
            <a:endParaRPr lang="he-IL" altLang="he-IL" sz="2000" dirty="0">
              <a:latin typeface="Arial" panose="020B0604020202020204" pitchFamily="34" charset="0"/>
              <a:cs typeface="Arial" panose="020B0604020202020204" pitchFamily="34" charset="0"/>
            </a:endParaRPr>
          </a:p>
        </p:txBody>
      </p:sp>
      <p:sp>
        <p:nvSpPr>
          <p:cNvPr id="2" name="Rectangle 1"/>
          <p:cNvSpPr/>
          <p:nvPr/>
        </p:nvSpPr>
        <p:spPr>
          <a:xfrm>
            <a:off x="2351584" y="260649"/>
            <a:ext cx="7200800" cy="954107"/>
          </a:xfrm>
          <a:prstGeom prst="rect">
            <a:avLst/>
          </a:prstGeom>
        </p:spPr>
        <p:txBody>
          <a:bodyPr wrap="square">
            <a:spAutoFit/>
          </a:bodyPr>
          <a:lstStyle/>
          <a:p>
            <a:pPr algn="ctr"/>
            <a:r>
              <a:rPr lang="en-US" sz="2800" b="1" dirty="0"/>
              <a:t>Team 1-</a:t>
            </a:r>
            <a:r>
              <a:rPr lang="he-IL" sz="2800" b="1" dirty="0"/>
              <a:t>US </a:t>
            </a:r>
            <a:r>
              <a:rPr lang="en-US" sz="2800" b="1" dirty="0"/>
              <a:t>F</a:t>
            </a:r>
            <a:r>
              <a:rPr lang="he-IL" sz="2800" b="1" dirty="0"/>
              <a:t>oreign and </a:t>
            </a:r>
            <a:r>
              <a:rPr lang="en-US" sz="2800" b="1" dirty="0"/>
              <a:t>D</a:t>
            </a:r>
            <a:r>
              <a:rPr lang="he-IL" sz="2800" b="1" dirty="0"/>
              <a:t>efense </a:t>
            </a:r>
            <a:r>
              <a:rPr lang="en-US" sz="2800" b="1" dirty="0"/>
              <a:t>P</a:t>
            </a:r>
            <a:r>
              <a:rPr lang="he-IL" sz="2800" b="1" dirty="0"/>
              <a:t>olicy </a:t>
            </a:r>
            <a:r>
              <a:rPr lang="en-US" sz="2800" b="1" dirty="0"/>
              <a:t>Challenges </a:t>
            </a:r>
            <a:r>
              <a:rPr lang="he-IL" sz="2800" b="1" dirty="0"/>
              <a:t>under President Trump</a:t>
            </a:r>
          </a:p>
        </p:txBody>
      </p:sp>
    </p:spTree>
    <p:extLst>
      <p:ext uri="{BB962C8B-B14F-4D97-AF65-F5344CB8AC3E}">
        <p14:creationId xmlns:p14="http://schemas.microsoft.com/office/powerpoint/2010/main" val="3764330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כותרת 1"/>
          <p:cNvSpPr>
            <a:spLocks noGrp="1"/>
          </p:cNvSpPr>
          <p:nvPr>
            <p:ph type="title"/>
          </p:nvPr>
        </p:nvSpPr>
        <p:spPr/>
        <p:txBody>
          <a:bodyPr/>
          <a:lstStyle/>
          <a:p>
            <a:r>
              <a:rPr lang="en-US" altLang="he-IL" sz="3200" b="1" dirty="0">
                <a:latin typeface="Arial" panose="020B0604020202020204" pitchFamily="34" charset="0"/>
                <a:cs typeface="Arial" panose="020B0604020202020204" pitchFamily="34" charset="0"/>
              </a:rPr>
              <a:t>Team 3 - Values and Trends in American Society</a:t>
            </a:r>
          </a:p>
        </p:txBody>
      </p:sp>
      <p:sp>
        <p:nvSpPr>
          <p:cNvPr id="20483" name="מציין מיקום תוכן 2"/>
          <p:cNvSpPr>
            <a:spLocks noGrp="1"/>
          </p:cNvSpPr>
          <p:nvPr>
            <p:ph idx="1"/>
          </p:nvPr>
        </p:nvSpPr>
        <p:spPr>
          <a:xfrm>
            <a:off x="1806575" y="1628801"/>
            <a:ext cx="8578850" cy="5141913"/>
          </a:xfrm>
        </p:spPr>
        <p:txBody>
          <a:bodyPr/>
          <a:lstStyle/>
          <a:p>
            <a:pPr algn="just" rtl="0"/>
            <a:r>
              <a:rPr lang="en-US" altLang="he-IL" sz="2000" dirty="0">
                <a:latin typeface="Arial" panose="020B0604020202020204" pitchFamily="34" charset="0"/>
              </a:rPr>
              <a:t>What is the meaning of the word "American" and how, for example, does it contrast to "European"? What is the ethos of "American exceptionalism" and how does it manifest itself in American policy?</a:t>
            </a:r>
          </a:p>
          <a:p>
            <a:pPr algn="just" rtl="0"/>
            <a:r>
              <a:rPr lang="en-US" altLang="he-IL" sz="2000" dirty="0">
                <a:latin typeface="Arial" panose="020B0604020202020204" pitchFamily="34" charset="0"/>
              </a:rPr>
              <a:t>Try to analyze the major changes that American society is undergoing, with an emphasis on demography, society and the economy, and see how they affect its identity.</a:t>
            </a:r>
          </a:p>
          <a:p>
            <a:pPr algn="just" rtl="0"/>
            <a:r>
              <a:rPr lang="en-US" altLang="he-IL" sz="2000" dirty="0">
                <a:latin typeface="Arial" panose="020B0604020202020204" pitchFamily="34" charset="0"/>
              </a:rPr>
              <a:t>What can be learned from the recent presidential elections on trends in American society?</a:t>
            </a:r>
          </a:p>
          <a:p>
            <a:pPr algn="just" rtl="0"/>
            <a:r>
              <a:rPr lang="en-US" altLang="he-IL" sz="2000" dirty="0">
                <a:latin typeface="Arial" panose="020B0604020202020204" pitchFamily="34" charset="0"/>
              </a:rPr>
              <a:t>What are the main differences in the worldviews of the parties as expressed in the last elections? Can different streams within the parties themselves be identified? If so, how does this affect the political game?</a:t>
            </a:r>
            <a:endParaRPr lang="he-IL" altLang="he-I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90498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כותרת 1"/>
          <p:cNvSpPr>
            <a:spLocks noGrp="1"/>
          </p:cNvSpPr>
          <p:nvPr>
            <p:ph type="title"/>
          </p:nvPr>
        </p:nvSpPr>
        <p:spPr>
          <a:xfrm>
            <a:off x="1524000" y="274638"/>
            <a:ext cx="9144000" cy="1143000"/>
          </a:xfrm>
        </p:spPr>
        <p:txBody>
          <a:bodyPr>
            <a:normAutofit fontScale="90000"/>
          </a:bodyPr>
          <a:lstStyle/>
          <a:p>
            <a:r>
              <a:rPr lang="en-US" altLang="he-IL" sz="4000" b="1" dirty="0">
                <a:latin typeface="Arial" panose="020B0604020202020204" pitchFamily="34" charset="0"/>
                <a:cs typeface="Arial" panose="020B0604020202020204" pitchFamily="34" charset="0"/>
              </a:rPr>
              <a:t>Team 4 - Israeli-US Relations</a:t>
            </a:r>
            <a:br>
              <a:rPr lang="en-US" altLang="he-IL" sz="4000" b="1" dirty="0">
                <a:latin typeface="Arial" panose="020B0604020202020204" pitchFamily="34" charset="0"/>
                <a:cs typeface="Arial" panose="020B0604020202020204" pitchFamily="34" charset="0"/>
              </a:rPr>
            </a:br>
            <a:r>
              <a:rPr lang="en-US" altLang="he-IL" sz="4000" b="1" dirty="0">
                <a:latin typeface="Arial" panose="020B0604020202020204" pitchFamily="34" charset="0"/>
                <a:cs typeface="Arial" panose="020B0604020202020204" pitchFamily="34" charset="0"/>
              </a:rPr>
              <a:t> Past-Present-Future</a:t>
            </a:r>
          </a:p>
        </p:txBody>
      </p:sp>
      <p:sp>
        <p:nvSpPr>
          <p:cNvPr id="21507" name="מציין מיקום תוכן 2"/>
          <p:cNvSpPr>
            <a:spLocks noGrp="1"/>
          </p:cNvSpPr>
          <p:nvPr>
            <p:ph idx="1"/>
          </p:nvPr>
        </p:nvSpPr>
        <p:spPr>
          <a:xfrm>
            <a:off x="1981200" y="1600200"/>
            <a:ext cx="8229600" cy="5257800"/>
          </a:xfrm>
        </p:spPr>
        <p:txBody>
          <a:bodyPr/>
          <a:lstStyle/>
          <a:p>
            <a:pPr algn="l" rtl="0"/>
            <a:r>
              <a:rPr lang="en-US" altLang="he-IL" sz="2000" dirty="0">
                <a:latin typeface="Arial" panose="020B0604020202020204" pitchFamily="34" charset="0"/>
              </a:rPr>
              <a:t>How has the Israel/ US relationship changed with different administrations and what were the main factors of change?</a:t>
            </a:r>
          </a:p>
          <a:p>
            <a:pPr algn="l" rtl="0"/>
            <a:r>
              <a:rPr lang="en-US" altLang="he-IL" sz="2000" dirty="0">
                <a:latin typeface="Arial" panose="020B0604020202020204" pitchFamily="34" charset="0"/>
              </a:rPr>
              <a:t>What are the sources of Israel's power in the United States and how are they manifested? How can we explain the public's broad support of Israel and how does this go on to influence US government policy towards Israel?</a:t>
            </a:r>
          </a:p>
          <a:p>
            <a:pPr algn="l" rtl="0"/>
            <a:r>
              <a:rPr lang="en-US" altLang="he-IL" sz="2000" dirty="0">
                <a:latin typeface="Arial" panose="020B0604020202020204" pitchFamily="34" charset="0"/>
              </a:rPr>
              <a:t>Israel as an internal issue in American politics.</a:t>
            </a:r>
          </a:p>
          <a:p>
            <a:pPr algn="l" rtl="0"/>
            <a:r>
              <a:rPr lang="en-US" altLang="he-IL" sz="2000" dirty="0">
                <a:latin typeface="Arial" panose="020B0604020202020204" pitchFamily="34" charset="0"/>
              </a:rPr>
              <a:t>American and Israeli priorities. To what extent is Israel an asset and how is it a burden for American considerations?</a:t>
            </a:r>
          </a:p>
          <a:p>
            <a:pPr algn="l" rtl="0"/>
            <a:r>
              <a:rPr lang="en-US" altLang="he-IL" sz="2000" dirty="0">
                <a:latin typeface="Arial" panose="020B0604020202020204" pitchFamily="34" charset="0"/>
              </a:rPr>
              <a:t>What are the main prospects and risks for the future of US-Israel relations?</a:t>
            </a:r>
            <a:endParaRPr lang="en-US" altLang="he-IL" dirty="0">
              <a:latin typeface="Arial" panose="020B0604020202020204" pitchFamily="34" charset="0"/>
              <a:cs typeface="Arial" panose="020B0604020202020204" pitchFamily="34" charset="0"/>
            </a:endParaRPr>
          </a:p>
          <a:p>
            <a:pPr algn="l" rtl="0"/>
            <a:endParaRPr lang="he-IL" altLang="he-I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35295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TotalTime>
  <Words>936</Words>
  <Application>Microsoft Office PowerPoint</Application>
  <PresentationFormat>Widescreen</PresentationFormat>
  <Paragraphs>79</Paragraphs>
  <Slides>8</Slides>
  <Notes>0</Notes>
  <HiddenSlides>3</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Times New Roman</vt:lpstr>
      <vt:lpstr>Wingdings</vt:lpstr>
      <vt:lpstr>Office Theme</vt:lpstr>
      <vt:lpstr>US Tour Assignment</vt:lpstr>
      <vt:lpstr>Team 2 - The American National Security Establishment and its Significance to Israel</vt:lpstr>
      <vt:lpstr>Organization of Team &amp; Tasks</vt:lpstr>
      <vt:lpstr>Schedule</vt:lpstr>
      <vt:lpstr>Other Points to Note</vt:lpstr>
      <vt:lpstr>  </vt:lpstr>
      <vt:lpstr>Team 3 - Values and Trends in American Society</vt:lpstr>
      <vt:lpstr>Team 4 - Israeli-US Relations  Past-Present-Future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Mamram</dc:creator>
  <cp:lastModifiedBy>u26611 </cp:lastModifiedBy>
  <cp:revision>23</cp:revision>
  <dcterms:created xsi:type="dcterms:W3CDTF">2017-05-08T10:59:04Z</dcterms:created>
  <dcterms:modified xsi:type="dcterms:W3CDTF">2017-05-11T12:10:22Z</dcterms:modified>
</cp:coreProperties>
</file>