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332" r:id="rId3"/>
    <p:sldId id="321" r:id="rId4"/>
    <p:sldId id="343" r:id="rId5"/>
    <p:sldId id="319" r:id="rId6"/>
    <p:sldId id="331" r:id="rId7"/>
    <p:sldId id="257" r:id="rId8"/>
    <p:sldId id="258" r:id="rId9"/>
    <p:sldId id="330" r:id="rId10"/>
    <p:sldId id="261" r:id="rId11"/>
    <p:sldId id="275" r:id="rId12"/>
    <p:sldId id="318" r:id="rId13"/>
    <p:sldId id="320" r:id="rId14"/>
    <p:sldId id="308" r:id="rId15"/>
    <p:sldId id="322" r:id="rId16"/>
    <p:sldId id="288" r:id="rId17"/>
    <p:sldId id="345" r:id="rId18"/>
    <p:sldId id="350" r:id="rId19"/>
    <p:sldId id="351" r:id="rId20"/>
    <p:sldId id="259" r:id="rId21"/>
    <p:sldId id="260" r:id="rId22"/>
    <p:sldId id="349" r:id="rId23"/>
    <p:sldId id="299" r:id="rId24"/>
    <p:sldId id="344" r:id="rId25"/>
    <p:sldId id="304" r:id="rId26"/>
    <p:sldId id="336" r:id="rId27"/>
    <p:sldId id="295" r:id="rId28"/>
    <p:sldId id="303" r:id="rId29"/>
    <p:sldId id="353" r:id="rId30"/>
    <p:sldId id="352"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29"/>
    <a:srgbClr val="FF3300"/>
    <a:srgbClr val="500050"/>
    <a:srgbClr val="3E122B"/>
    <a:srgbClr val="800080"/>
    <a:srgbClr val="9966FF"/>
    <a:srgbClr val="6600CC"/>
    <a:srgbClr val="990099"/>
    <a:srgbClr val="660066"/>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25" autoAdjust="0"/>
    <p:restoredTop sz="94660"/>
  </p:normalViewPr>
  <p:slideViewPr>
    <p:cSldViewPr>
      <p:cViewPr>
        <p:scale>
          <a:sx n="70" d="100"/>
          <a:sy n="70" d="100"/>
        </p:scale>
        <p:origin x="-36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45659" cy="496332"/>
          </a:xfrm>
          <a:prstGeom prst="rect">
            <a:avLst/>
          </a:prstGeom>
        </p:spPr>
        <p:txBody>
          <a:bodyPr vert="horz" lIns="92702" tIns="46351" rIns="92702" bIns="46351" rtlCol="0"/>
          <a:lstStyle>
            <a:lvl1pPr algn="l">
              <a:defRPr sz="1200"/>
            </a:lvl1pPr>
          </a:lstStyle>
          <a:p>
            <a:endParaRPr lang="en-US"/>
          </a:p>
        </p:txBody>
      </p:sp>
      <p:sp>
        <p:nvSpPr>
          <p:cNvPr id="3" name="Date Placeholder 2"/>
          <p:cNvSpPr>
            <a:spLocks noGrp="1"/>
          </p:cNvSpPr>
          <p:nvPr>
            <p:ph type="dt" sz="quarter" idx="1"/>
          </p:nvPr>
        </p:nvSpPr>
        <p:spPr>
          <a:xfrm>
            <a:off x="3850443" y="3"/>
            <a:ext cx="2945659" cy="496332"/>
          </a:xfrm>
          <a:prstGeom prst="rect">
            <a:avLst/>
          </a:prstGeom>
        </p:spPr>
        <p:txBody>
          <a:bodyPr vert="horz" lIns="92702" tIns="46351" rIns="92702" bIns="46351" rtlCol="0"/>
          <a:lstStyle>
            <a:lvl1pPr algn="r">
              <a:defRPr sz="1200"/>
            </a:lvl1pPr>
          </a:lstStyle>
          <a:p>
            <a:fld id="{B37FD074-C9B1-4E00-A65F-48169564637D}" type="datetimeFigureOut">
              <a:rPr lang="en-US" smtClean="0"/>
              <a:pPr/>
              <a:t>7/6/2016</a:t>
            </a:fld>
            <a:endParaRPr lang="en-US"/>
          </a:p>
        </p:txBody>
      </p:sp>
      <p:sp>
        <p:nvSpPr>
          <p:cNvPr id="4" name="Footer Placeholder 3"/>
          <p:cNvSpPr>
            <a:spLocks noGrp="1"/>
          </p:cNvSpPr>
          <p:nvPr>
            <p:ph type="ftr" sz="quarter" idx="2"/>
          </p:nvPr>
        </p:nvSpPr>
        <p:spPr>
          <a:xfrm>
            <a:off x="0" y="9428585"/>
            <a:ext cx="2945659" cy="496332"/>
          </a:xfrm>
          <a:prstGeom prst="rect">
            <a:avLst/>
          </a:prstGeom>
        </p:spPr>
        <p:txBody>
          <a:bodyPr vert="horz" lIns="92702" tIns="46351" rIns="92702" bIns="46351"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5"/>
            <a:ext cx="2945659" cy="496332"/>
          </a:xfrm>
          <a:prstGeom prst="rect">
            <a:avLst/>
          </a:prstGeom>
        </p:spPr>
        <p:txBody>
          <a:bodyPr vert="horz" lIns="92702" tIns="46351" rIns="92702" bIns="46351" rtlCol="0" anchor="b"/>
          <a:lstStyle>
            <a:lvl1pPr algn="r">
              <a:defRPr sz="1200"/>
            </a:lvl1pPr>
          </a:lstStyle>
          <a:p>
            <a:fld id="{5183E103-A6CF-4499-B46B-019D147E72FF}" type="slidenum">
              <a:rPr lang="en-US" smtClean="0"/>
              <a:pPr/>
              <a:t>‹#›</a:t>
            </a:fld>
            <a:endParaRPr lang="en-US"/>
          </a:p>
        </p:txBody>
      </p:sp>
    </p:spTree>
    <p:extLst>
      <p:ext uri="{BB962C8B-B14F-4D97-AF65-F5344CB8AC3E}">
        <p14:creationId xmlns:p14="http://schemas.microsoft.com/office/powerpoint/2010/main" val="1667695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45659" cy="496332"/>
          </a:xfrm>
          <a:prstGeom prst="rect">
            <a:avLst/>
          </a:prstGeom>
        </p:spPr>
        <p:txBody>
          <a:bodyPr vert="horz" lIns="92702" tIns="46351" rIns="92702" bIns="46351" rtlCol="0"/>
          <a:lstStyle>
            <a:lvl1pPr algn="l">
              <a:defRPr sz="1200"/>
            </a:lvl1pPr>
          </a:lstStyle>
          <a:p>
            <a:endParaRPr lang="en-US"/>
          </a:p>
        </p:txBody>
      </p:sp>
      <p:sp>
        <p:nvSpPr>
          <p:cNvPr id="3" name="Date Placeholder 2"/>
          <p:cNvSpPr>
            <a:spLocks noGrp="1"/>
          </p:cNvSpPr>
          <p:nvPr>
            <p:ph type="dt" idx="1"/>
          </p:nvPr>
        </p:nvSpPr>
        <p:spPr>
          <a:xfrm>
            <a:off x="3850443" y="3"/>
            <a:ext cx="2945659" cy="496332"/>
          </a:xfrm>
          <a:prstGeom prst="rect">
            <a:avLst/>
          </a:prstGeom>
        </p:spPr>
        <p:txBody>
          <a:bodyPr vert="horz" lIns="92702" tIns="46351" rIns="92702" bIns="46351" rtlCol="0"/>
          <a:lstStyle>
            <a:lvl1pPr algn="r">
              <a:defRPr sz="1200"/>
            </a:lvl1pPr>
          </a:lstStyle>
          <a:p>
            <a:fld id="{22F45676-CEB7-4E5F-AC52-425FF6B112AD}" type="datetimeFigureOut">
              <a:rPr lang="en-US" smtClean="0"/>
              <a:pPr/>
              <a:t>7/6/2016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702" tIns="46351" rIns="92702" bIns="46351"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702" tIns="46351" rIns="92702" bIns="463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5"/>
            <a:ext cx="2945659" cy="496332"/>
          </a:xfrm>
          <a:prstGeom prst="rect">
            <a:avLst/>
          </a:prstGeom>
        </p:spPr>
        <p:txBody>
          <a:bodyPr vert="horz" lIns="92702" tIns="46351" rIns="92702" bIns="46351"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5"/>
            <a:ext cx="2945659" cy="496332"/>
          </a:xfrm>
          <a:prstGeom prst="rect">
            <a:avLst/>
          </a:prstGeom>
        </p:spPr>
        <p:txBody>
          <a:bodyPr vert="horz" lIns="92702" tIns="46351" rIns="92702" bIns="46351" rtlCol="0" anchor="b"/>
          <a:lstStyle>
            <a:lvl1pPr algn="r">
              <a:defRPr sz="1200"/>
            </a:lvl1pPr>
          </a:lstStyle>
          <a:p>
            <a:fld id="{CB3E8C70-C034-4494-BF7D-BCC24A37B023}" type="slidenum">
              <a:rPr lang="en-US" smtClean="0"/>
              <a:pPr/>
              <a:t>‹#›</a:t>
            </a:fld>
            <a:endParaRPr lang="en-US"/>
          </a:p>
        </p:txBody>
      </p:sp>
    </p:spTree>
    <p:extLst>
      <p:ext uri="{BB962C8B-B14F-4D97-AF65-F5344CB8AC3E}">
        <p14:creationId xmlns:p14="http://schemas.microsoft.com/office/powerpoint/2010/main" val="1173795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23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3E8C70-C034-4494-BF7D-BCC24A37B023}" type="slidenum">
              <a:rPr lang="en-US" smtClean="0"/>
              <a:pPr/>
              <a:t>25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CAAA10F8-A6D2-4E64-BCA6-323C662BC5DE}" type="slidenum">
              <a:rPr lang="ar-SA"/>
              <a:pPr/>
              <a:t>27</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algn="l" rtl="0" eaLnBrk="1" hangingPunct="1"/>
            <a:r>
              <a:rPr lang="en-US" dirty="0" smtClean="0"/>
              <a:t>UNRWA – UN contributions….$20 million – 4 percent</a:t>
            </a:r>
          </a:p>
          <a:p>
            <a:pPr algn="l" rtl="0" eaLnBrk="1" hangingPunct="1"/>
            <a:r>
              <a:rPr lang="en-US" dirty="0" smtClean="0"/>
              <a:t>UNHCR – UN contributions….$34.4 million – 3 percent </a:t>
            </a:r>
          </a:p>
          <a:p>
            <a:pPr algn="l" rtl="0" eaLnBrk="1" hangingPunct="1"/>
            <a:endParaRPr lang="en-US" dirty="0" smtClean="0"/>
          </a:p>
          <a:p>
            <a:pPr algn="l" rtl="0"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9E27B2-11C4-485F-8A6F-84BAC1DB708C}" type="datetimeFigureOut">
              <a:rPr lang="en-US" smtClean="0"/>
              <a:pPr/>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E27B2-11C4-485F-8A6F-84BAC1DB708C}" type="datetimeFigureOut">
              <a:rPr lang="en-US" smtClean="0"/>
              <a:pPr/>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E27B2-11C4-485F-8A6F-84BAC1DB708C}" type="datetimeFigureOut">
              <a:rPr lang="en-US" smtClean="0"/>
              <a:pPr/>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E27B2-11C4-485F-8A6F-84BAC1DB708C}" type="datetimeFigureOut">
              <a:rPr lang="en-US" smtClean="0"/>
              <a:pPr/>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E27B2-11C4-485F-8A6F-84BAC1DB708C}" type="datetimeFigureOut">
              <a:rPr lang="en-US" smtClean="0"/>
              <a:pPr/>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9E27B2-11C4-485F-8A6F-84BAC1DB708C}" type="datetimeFigureOut">
              <a:rPr lang="en-US" smtClean="0"/>
              <a:pPr/>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9E27B2-11C4-485F-8A6F-84BAC1DB708C}" type="datetimeFigureOut">
              <a:rPr lang="en-US" smtClean="0"/>
              <a:pPr/>
              <a:t>7/6/2016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9E27B2-11C4-485F-8A6F-84BAC1DB708C}" type="datetimeFigureOut">
              <a:rPr lang="en-US" smtClean="0"/>
              <a:pPr/>
              <a:t>7/6/2016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E27B2-11C4-485F-8A6F-84BAC1DB708C}" type="datetimeFigureOut">
              <a:rPr lang="en-US" smtClean="0"/>
              <a:pPr/>
              <a:t>7/6/2016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E27B2-11C4-485F-8A6F-84BAC1DB708C}" type="datetimeFigureOut">
              <a:rPr lang="en-US" smtClean="0"/>
              <a:pPr/>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E27B2-11C4-485F-8A6F-84BAC1DB708C}" type="datetimeFigureOut">
              <a:rPr lang="en-US" smtClean="0"/>
              <a:pPr/>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57D66-18CA-4EF4-96FD-1F846DBB1F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E27B2-11C4-485F-8A6F-84BAC1DB708C}" type="datetimeFigureOut">
              <a:rPr lang="en-US" smtClean="0"/>
              <a:pPr/>
              <a:t>7/6/2016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57D66-18CA-4EF4-96FD-1F846DBB1F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image" Target="../media/image3.gif"/><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image" Target="../media/image9.jpeg"/><Relationship Id="rId4" Type="http://schemas.openxmlformats.org/officeDocument/2006/relationships/image" Target="../media/image3.gif"/></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image" Target="../media/image3.gif"/><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3.gif"/></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26.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slide" Target="slide23.xml"/><Relationship Id="rId5" Type="http://schemas.openxmlformats.org/officeDocument/2006/relationships/image" Target="../media/image3.gif"/><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image" Target="../media/image12.jpeg"/><Relationship Id="rId4" Type="http://schemas.openxmlformats.org/officeDocument/2006/relationships/image" Target="../media/image3.gif"/></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image" Target="../media/image4.png"/><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3" Type="http://schemas.openxmlformats.org/officeDocument/2006/relationships/hyperlink" Target="http://www.un.org/News/ossg/sg/pages/annan2002large.jpg"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1.png"/><Relationship Id="rId7" Type="http://schemas.openxmlformats.org/officeDocument/2006/relationships/slide" Target="slide2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14.xml"/><Relationship Id="rId5" Type="http://schemas.openxmlformats.org/officeDocument/2006/relationships/image" Target="../media/image7.jpeg"/><Relationship Id="rId10" Type="http://schemas.openxmlformats.org/officeDocument/2006/relationships/slide" Target="slide8.xml"/><Relationship Id="rId4" Type="http://schemas.openxmlformats.org/officeDocument/2006/relationships/image" Target="../media/image4.png"/><Relationship Id="rId9" Type="http://schemas.openxmlformats.org/officeDocument/2006/relationships/slide" Target="slide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76200" y="5105400"/>
            <a:ext cx="2073277" cy="1752600"/>
          </a:xfrm>
          <a:prstGeom prst="ellipse">
            <a:avLst/>
          </a:prstGeom>
          <a:ln>
            <a:noFill/>
          </a:ln>
          <a:effectLst>
            <a:softEdge rad="112500"/>
          </a:effectLst>
        </p:spPr>
      </p:pic>
      <p:sp>
        <p:nvSpPr>
          <p:cNvPr id="5" name="Rectangle 4"/>
          <p:cNvSpPr/>
          <p:nvPr/>
        </p:nvSpPr>
        <p:spPr>
          <a:xfrm>
            <a:off x="685800" y="329625"/>
            <a:ext cx="7315200" cy="400110"/>
          </a:xfrm>
          <a:prstGeom prst="rect">
            <a:avLst/>
          </a:prstGeom>
          <a:noFill/>
        </p:spPr>
        <p:txBody>
          <a:bodyPr wrap="square" lIns="91440" tIns="45720" rIns="91440" bIns="45720">
            <a:spAutoFit/>
          </a:bodyPr>
          <a:lstStyle/>
          <a:p>
            <a:pPr algn="ctr"/>
            <a:r>
              <a:rPr lang="he-IL" sz="2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Tahoma" pitchFamily="34" charset="0"/>
                <a:cs typeface="Tahoma" pitchFamily="34" charset="0"/>
              </a:rPr>
              <a:t>המשלחת הקבועה של ישראל לאומות המאוחדות </a:t>
            </a:r>
            <a:endParaRPr lang="en-US" sz="2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Tahoma" pitchFamily="34" charset="0"/>
              <a:cs typeface="Tahoma" pitchFamily="34" charset="0"/>
            </a:endParaRPr>
          </a:p>
        </p:txBody>
      </p:sp>
      <p:cxnSp>
        <p:nvCxnSpPr>
          <p:cNvPr id="6" name="Straight Connector 5"/>
          <p:cNvCxnSpPr/>
          <p:nvPr/>
        </p:nvCxnSpPr>
        <p:spPr>
          <a:xfrm rot="5400000">
            <a:off x="-1447006" y="2514600"/>
            <a:ext cx="5028406" cy="794"/>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990600"/>
            <a:ext cx="7620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print"/>
          <a:srcRect/>
          <a:stretch>
            <a:fillRect/>
          </a:stretch>
        </p:blipFill>
        <p:spPr bwMode="auto">
          <a:xfrm>
            <a:off x="7696200" y="149252"/>
            <a:ext cx="1371600" cy="1450948"/>
          </a:xfrm>
          <a:prstGeom prst="rect">
            <a:avLst/>
          </a:prstGeom>
          <a:ln>
            <a:noFill/>
          </a:ln>
          <a:effectLst>
            <a:softEdge rad="112500"/>
          </a:effectLst>
        </p:spPr>
      </p:pic>
      <p:sp>
        <p:nvSpPr>
          <p:cNvPr id="19" name="Rectangle 18"/>
          <p:cNvSpPr/>
          <p:nvPr/>
        </p:nvSpPr>
        <p:spPr>
          <a:xfrm>
            <a:off x="2037095" y="2209800"/>
            <a:ext cx="5278105" cy="2123658"/>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י</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ש</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ר</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א</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ל </a:t>
            </a:r>
            <a:endPar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a:p>
            <a:pPr algn="ctr" rtl="1"/>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ו</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א</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ו</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a:t>
            </a:r>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 </a:t>
            </a:r>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ם </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2924"/>
            <a:ext cx="7620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1388014" y="2519520"/>
            <a:ext cx="5028406" cy="794"/>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5232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מועצת הביטחון – מבנה</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486400" y="1489838"/>
            <a:ext cx="3200400" cy="3048000"/>
          </a:xfrm>
          <a:prstGeom prst="rect">
            <a:avLst/>
          </a:prstGeom>
          <a:ln/>
        </p:spPr>
        <p:style>
          <a:lnRef idx="1">
            <a:schemeClr val="dk1"/>
          </a:lnRef>
          <a:fillRef idx="3">
            <a:schemeClr val="dk1"/>
          </a:fillRef>
          <a:effectRef idx="2">
            <a:schemeClr val="dk1"/>
          </a:effectRef>
          <a:fontRef idx="minor">
            <a:schemeClr val="lt1"/>
          </a:fontRef>
        </p:style>
        <p:txBody>
          <a:bodyPr rtlCol="0" anchor="ctr"/>
          <a:lstStyle/>
          <a:p>
            <a:pPr algn="ctr"/>
            <a:endParaRPr lang="en-US" dirty="0"/>
          </a:p>
        </p:txBody>
      </p:sp>
      <p:sp>
        <p:nvSpPr>
          <p:cNvPr id="17" name="Rectangle 16"/>
          <p:cNvSpPr/>
          <p:nvPr/>
        </p:nvSpPr>
        <p:spPr>
          <a:xfrm>
            <a:off x="1258608" y="1460936"/>
            <a:ext cx="3048000" cy="5181600"/>
          </a:xfrm>
          <a:prstGeom prst="rect">
            <a:avLst/>
          </a:prstGeom>
          <a:ln/>
        </p:spPr>
        <p:style>
          <a:lnRef idx="1">
            <a:schemeClr val="dk1"/>
          </a:lnRef>
          <a:fillRef idx="3">
            <a:schemeClr val="dk1"/>
          </a:fillRef>
          <a:effectRef idx="2">
            <a:schemeClr val="dk1"/>
          </a:effectRef>
          <a:fontRef idx="minor">
            <a:schemeClr val="lt1"/>
          </a:fontRef>
        </p:style>
        <p:txBody>
          <a:bodyPr rtlCol="0" anchor="ctr"/>
          <a:lstStyle/>
          <a:p>
            <a:pPr algn="ctr"/>
            <a:endParaRPr lang="en-US" dirty="0">
              <a:solidFill>
                <a:schemeClr val="lt1"/>
              </a:solidFill>
            </a:endParaRPr>
          </a:p>
        </p:txBody>
      </p:sp>
      <p:sp>
        <p:nvSpPr>
          <p:cNvPr id="18" name="TextBox 17"/>
          <p:cNvSpPr txBox="1"/>
          <p:nvPr/>
        </p:nvSpPr>
        <p:spPr>
          <a:xfrm>
            <a:off x="1290140" y="1508234"/>
            <a:ext cx="3048000" cy="338554"/>
          </a:xfrm>
          <a:prstGeom prst="rect">
            <a:avLst/>
          </a:prstGeom>
        </p:spPr>
        <p:txBody>
          <a:bodyPr wrap="square">
            <a:spAutoFit/>
          </a:bodyPr>
          <a:lstStyle/>
          <a:p>
            <a:pPr algn="ctr">
              <a:spcBef>
                <a:spcPct val="50000"/>
              </a:spcBef>
            </a:pPr>
            <a:r>
              <a:rPr lang="he-IL"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cs typeface="Tahoma" pitchFamily="34" charset="0"/>
              </a:rPr>
              <a:t>10 חברות לא קבועות</a:t>
            </a:r>
            <a:endPar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cs typeface="Tahoma" pitchFamily="34" charset="0"/>
            </a:endParaRPr>
          </a:p>
        </p:txBody>
      </p:sp>
      <p:sp>
        <p:nvSpPr>
          <p:cNvPr id="12" name="TextBox 11"/>
          <p:cNvSpPr txBox="1"/>
          <p:nvPr/>
        </p:nvSpPr>
        <p:spPr>
          <a:xfrm>
            <a:off x="4968766" y="1577706"/>
            <a:ext cx="4343400" cy="338554"/>
          </a:xfrm>
          <a:prstGeom prst="rect">
            <a:avLst/>
          </a:prstGeom>
        </p:spPr>
        <p:txBody>
          <a:bodyPr wrap="square">
            <a:spAutoFit/>
          </a:bodyPr>
          <a:lstStyle/>
          <a:p>
            <a:pPr algn="ctr">
              <a:spcBef>
                <a:spcPct val="50000"/>
              </a:spcBef>
            </a:pPr>
            <a:r>
              <a:rPr lang="he-IL"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cs typeface="Tahoma" pitchFamily="34" charset="0"/>
              </a:rPr>
              <a:t>5 חברות קבועות בעלות זכות וטו </a:t>
            </a:r>
            <a:endPar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ahoma" pitchFamily="34" charset="0"/>
              <a:cs typeface="Tahoma" pitchFamily="34" charset="0"/>
            </a:endParaRPr>
          </a:p>
        </p:txBody>
      </p:sp>
      <p:sp>
        <p:nvSpPr>
          <p:cNvPr id="27" name="TextBox 26"/>
          <p:cNvSpPr txBox="1"/>
          <p:nvPr/>
        </p:nvSpPr>
        <p:spPr>
          <a:xfrm>
            <a:off x="6214238" y="2144106"/>
            <a:ext cx="1905000" cy="381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he-IL" dirty="0" smtClean="0"/>
              <a:t>ארה"ב</a:t>
            </a:r>
            <a:endParaRPr lang="en-US" dirty="0"/>
          </a:p>
        </p:txBody>
      </p:sp>
      <p:sp>
        <p:nvSpPr>
          <p:cNvPr id="28" name="TextBox 27"/>
          <p:cNvSpPr txBox="1"/>
          <p:nvPr/>
        </p:nvSpPr>
        <p:spPr>
          <a:xfrm>
            <a:off x="6214238" y="2601306"/>
            <a:ext cx="1905000" cy="381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he-IL" dirty="0" smtClean="0"/>
              <a:t>רוסיה</a:t>
            </a:r>
            <a:endParaRPr lang="en-US" dirty="0"/>
          </a:p>
        </p:txBody>
      </p:sp>
      <p:sp>
        <p:nvSpPr>
          <p:cNvPr id="29" name="TextBox 28"/>
          <p:cNvSpPr txBox="1"/>
          <p:nvPr/>
        </p:nvSpPr>
        <p:spPr>
          <a:xfrm>
            <a:off x="6214238" y="3058506"/>
            <a:ext cx="1905000" cy="381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he-IL" dirty="0" smtClean="0"/>
              <a:t>סין </a:t>
            </a:r>
            <a:endParaRPr lang="en-US" dirty="0"/>
          </a:p>
        </p:txBody>
      </p:sp>
      <p:sp>
        <p:nvSpPr>
          <p:cNvPr id="30" name="TextBox 29"/>
          <p:cNvSpPr txBox="1"/>
          <p:nvPr/>
        </p:nvSpPr>
        <p:spPr>
          <a:xfrm>
            <a:off x="6214238" y="3499940"/>
            <a:ext cx="1905000" cy="381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he-IL" dirty="0" smtClean="0"/>
              <a:t>בריטניה</a:t>
            </a:r>
            <a:endParaRPr lang="en-US" dirty="0"/>
          </a:p>
        </p:txBody>
      </p:sp>
      <p:sp>
        <p:nvSpPr>
          <p:cNvPr id="31" name="TextBox 30"/>
          <p:cNvSpPr txBox="1"/>
          <p:nvPr/>
        </p:nvSpPr>
        <p:spPr>
          <a:xfrm>
            <a:off x="6214238" y="3941374"/>
            <a:ext cx="1905000" cy="381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he-IL" dirty="0" smtClean="0"/>
              <a:t>צרפת </a:t>
            </a:r>
            <a:endParaRPr lang="en-US" dirty="0"/>
          </a:p>
        </p:txBody>
      </p:sp>
      <p:sp>
        <p:nvSpPr>
          <p:cNvPr id="32" name="TextBox 31"/>
          <p:cNvSpPr txBox="1"/>
          <p:nvPr/>
        </p:nvSpPr>
        <p:spPr>
          <a:xfrm>
            <a:off x="1823540" y="1918136"/>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ארגנטינה</a:t>
            </a:r>
            <a:endParaRPr lang="en-US" dirty="0"/>
          </a:p>
        </p:txBody>
      </p:sp>
      <p:sp>
        <p:nvSpPr>
          <p:cNvPr id="33" name="TextBox 32"/>
          <p:cNvSpPr txBox="1"/>
          <p:nvPr/>
        </p:nvSpPr>
        <p:spPr>
          <a:xfrm>
            <a:off x="1823540" y="2380596"/>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גוואטמלה</a:t>
            </a:r>
            <a:endParaRPr lang="en-US" dirty="0" smtClean="0"/>
          </a:p>
        </p:txBody>
      </p:sp>
      <p:sp>
        <p:nvSpPr>
          <p:cNvPr id="34" name="TextBox 33"/>
          <p:cNvSpPr txBox="1"/>
          <p:nvPr/>
        </p:nvSpPr>
        <p:spPr>
          <a:xfrm>
            <a:off x="1823540" y="2816770"/>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רואנדה</a:t>
            </a:r>
            <a:endParaRPr lang="en-US" dirty="0" smtClean="0"/>
          </a:p>
        </p:txBody>
      </p:sp>
      <p:sp>
        <p:nvSpPr>
          <p:cNvPr id="35" name="TextBox 34"/>
          <p:cNvSpPr txBox="1"/>
          <p:nvPr/>
        </p:nvSpPr>
        <p:spPr>
          <a:xfrm>
            <a:off x="1823540" y="3258204"/>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צ'אד</a:t>
            </a:r>
            <a:endParaRPr lang="en-US" dirty="0" smtClean="0"/>
          </a:p>
        </p:txBody>
      </p:sp>
      <p:sp>
        <p:nvSpPr>
          <p:cNvPr id="36" name="TextBox 35"/>
          <p:cNvSpPr txBox="1"/>
          <p:nvPr/>
        </p:nvSpPr>
        <p:spPr>
          <a:xfrm>
            <a:off x="1839306" y="3715404"/>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לוקסמבורג</a:t>
            </a:r>
            <a:endParaRPr lang="en-US" dirty="0" smtClean="0"/>
          </a:p>
        </p:txBody>
      </p:sp>
      <p:sp>
        <p:nvSpPr>
          <p:cNvPr id="37" name="TextBox 36"/>
          <p:cNvSpPr txBox="1"/>
          <p:nvPr/>
        </p:nvSpPr>
        <p:spPr>
          <a:xfrm>
            <a:off x="1839306" y="4167358"/>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אוסטרליה</a:t>
            </a:r>
            <a:endParaRPr lang="en-US" dirty="0" smtClean="0"/>
          </a:p>
        </p:txBody>
      </p:sp>
      <p:sp>
        <p:nvSpPr>
          <p:cNvPr id="38" name="TextBox 37"/>
          <p:cNvSpPr txBox="1"/>
          <p:nvPr/>
        </p:nvSpPr>
        <p:spPr>
          <a:xfrm>
            <a:off x="1839306" y="4619312"/>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דרום קוריאה</a:t>
            </a:r>
            <a:endParaRPr lang="en-US" dirty="0" smtClean="0"/>
          </a:p>
        </p:txBody>
      </p:sp>
      <p:sp>
        <p:nvSpPr>
          <p:cNvPr id="39" name="TextBox 38"/>
          <p:cNvSpPr txBox="1"/>
          <p:nvPr/>
        </p:nvSpPr>
        <p:spPr>
          <a:xfrm>
            <a:off x="1839306" y="5055500"/>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ניגריה</a:t>
            </a:r>
            <a:endParaRPr lang="en-US" dirty="0" smtClean="0"/>
          </a:p>
        </p:txBody>
      </p:sp>
      <p:sp>
        <p:nvSpPr>
          <p:cNvPr id="40" name="TextBox 39"/>
          <p:cNvSpPr txBox="1"/>
          <p:nvPr/>
        </p:nvSpPr>
        <p:spPr>
          <a:xfrm>
            <a:off x="1836760" y="5486400"/>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ליטא</a:t>
            </a:r>
            <a:endParaRPr lang="en-US" dirty="0" smtClean="0"/>
          </a:p>
        </p:txBody>
      </p:sp>
      <p:sp>
        <p:nvSpPr>
          <p:cNvPr id="41" name="TextBox 40"/>
          <p:cNvSpPr txBox="1"/>
          <p:nvPr/>
        </p:nvSpPr>
        <p:spPr>
          <a:xfrm>
            <a:off x="1839306" y="5938340"/>
            <a:ext cx="1905000" cy="381000"/>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he-IL" dirty="0" smtClean="0"/>
              <a:t>ירדן</a:t>
            </a:r>
            <a:endParaRPr lang="en-US" dirty="0" smtClean="0"/>
          </a:p>
        </p:txBody>
      </p:sp>
      <p:sp>
        <p:nvSpPr>
          <p:cNvPr id="45" name="TextBox 44"/>
          <p:cNvSpPr txBox="1"/>
          <p:nvPr/>
        </p:nvSpPr>
        <p:spPr>
          <a:xfrm>
            <a:off x="4953000" y="6145306"/>
            <a:ext cx="3810000" cy="646331"/>
          </a:xfrm>
          <a:prstGeom prst="rect">
            <a:avLst/>
          </a:prstGeom>
          <a:noFill/>
        </p:spPr>
        <p:txBody>
          <a:bodyPr wrap="square" rtlCol="0">
            <a:spAutoFit/>
          </a:bodyPr>
          <a:lstStyle/>
          <a:p>
            <a:pPr marL="342900" indent="-342900" algn="just" rtl="1" fontAlgn="base">
              <a:lnSpc>
                <a:spcPct val="150000"/>
              </a:lnSpc>
              <a:spcAft>
                <a:spcPct val="0"/>
              </a:spcAft>
              <a:buBlip>
                <a:blip r:embed="rId4"/>
              </a:buBlip>
            </a:pPr>
            <a:r>
              <a:rPr lang="he-IL" sz="1200" kern="0" dirty="0" smtClean="0">
                <a:solidFill>
                  <a:schemeClr val="bg1"/>
                </a:solidFill>
                <a:latin typeface="Tahoma" pitchFamily="34" charset="0"/>
                <a:cs typeface="Tahoma" pitchFamily="34" charset="0"/>
              </a:rPr>
              <a:t>5 מתחלפות מדי שנה </a:t>
            </a:r>
          </a:p>
          <a:p>
            <a:pPr marL="342900" indent="-342900" algn="just" rtl="1" fontAlgn="base">
              <a:lnSpc>
                <a:spcPct val="150000"/>
              </a:lnSpc>
              <a:spcAft>
                <a:spcPct val="0"/>
              </a:spcAft>
              <a:buBlip>
                <a:blip r:embed="rId4"/>
              </a:buBlip>
            </a:pPr>
            <a:r>
              <a:rPr lang="he-IL" sz="1200" kern="0" dirty="0" smtClean="0">
                <a:solidFill>
                  <a:schemeClr val="bg1"/>
                </a:solidFill>
                <a:latin typeface="Tahoma" pitchFamily="34" charset="0"/>
                <a:cs typeface="Tahoma" pitchFamily="34" charset="0"/>
              </a:rPr>
              <a:t>הנשיאות </a:t>
            </a:r>
            <a:r>
              <a:rPr lang="he-IL" sz="1200" kern="0" dirty="0" err="1" smtClean="0">
                <a:solidFill>
                  <a:schemeClr val="bg1"/>
                </a:solidFill>
                <a:latin typeface="Tahoma" pitchFamily="34" charset="0"/>
                <a:cs typeface="Tahoma" pitchFamily="34" charset="0"/>
              </a:rPr>
              <a:t>במועבי"ט</a:t>
            </a:r>
            <a:r>
              <a:rPr lang="he-IL" sz="1200" kern="0" dirty="0" smtClean="0">
                <a:solidFill>
                  <a:schemeClr val="bg1"/>
                </a:solidFill>
                <a:latin typeface="Tahoma" pitchFamily="34" charset="0"/>
                <a:cs typeface="Tahoma" pitchFamily="34" charset="0"/>
              </a:rPr>
              <a:t> מתחלפת מדי חודש</a:t>
            </a:r>
            <a:endParaRPr lang="en-US" sz="1200" kern="0" dirty="0" smtClean="0">
              <a:solidFill>
                <a:schemeClr val="bg1"/>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4" name="Picture 6" descr="UNSC"/>
          <p:cNvPicPr>
            <a:picLocks noChangeAspect="1" noChangeArrowheads="1"/>
          </p:cNvPicPr>
          <p:nvPr/>
        </p:nvPicPr>
        <p:blipFill>
          <a:blip r:embed="rId4" cstate="email">
            <a:duotone>
              <a:prstClr val="black"/>
              <a:srgbClr val="D9C3A5">
                <a:tint val="50000"/>
                <a:satMod val="180000"/>
              </a:srgbClr>
            </a:duotone>
          </a:blip>
          <a:srcRect/>
          <a:stretch>
            <a:fillRect/>
          </a:stretch>
        </p:blipFill>
        <p:spPr bwMode="auto">
          <a:xfrm>
            <a:off x="1445170" y="4724400"/>
            <a:ext cx="7391400" cy="1981200"/>
          </a:xfrm>
          <a:prstGeom prst="rect">
            <a:avLst/>
          </a:prstGeom>
          <a:ln>
            <a:noFill/>
          </a:ln>
          <a:effectLst>
            <a:softEdge rad="112500"/>
          </a:effectLst>
        </p:spPr>
      </p:pic>
      <p:sp>
        <p:nvSpPr>
          <p:cNvPr id="21" name="Rectangle 3"/>
          <p:cNvSpPr txBox="1">
            <a:spLocks noChangeArrowheads="1"/>
          </p:cNvSpPr>
          <p:nvPr/>
        </p:nvSpPr>
        <p:spPr bwMode="auto">
          <a:xfrm>
            <a:off x="709442" y="990600"/>
            <a:ext cx="82296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00000"/>
              </a:lnSpc>
              <a:spcBef>
                <a:spcPct val="20000"/>
              </a:spcBef>
              <a:spcAft>
                <a:spcPct val="0"/>
              </a:spcAft>
              <a:buBlip>
                <a:blip r:embed="rId5"/>
              </a:buBlip>
            </a:pPr>
            <a:r>
              <a:rPr lang="he-IL" sz="1600" b="1" kern="0" dirty="0" smtClean="0">
                <a:solidFill>
                  <a:schemeClr val="bg1"/>
                </a:solidFill>
                <a:latin typeface="Tahoma" pitchFamily="34" charset="0"/>
                <a:cs typeface="Tahoma" pitchFamily="34" charset="0"/>
              </a:rPr>
              <a:t>אחריות עיקרית לשמירת שלום וביטחון בינ"ל. </a:t>
            </a:r>
          </a:p>
          <a:p>
            <a:pPr marL="342900" indent="-342900" algn="r" rtl="1" fontAlgn="base">
              <a:lnSpc>
                <a:spcPct val="200000"/>
              </a:lnSpc>
              <a:spcBef>
                <a:spcPct val="20000"/>
              </a:spcBef>
              <a:spcAft>
                <a:spcPct val="0"/>
              </a:spcAft>
              <a:buBlip>
                <a:blip r:embed="rId5"/>
              </a:buBlip>
            </a:pPr>
            <a:r>
              <a:rPr lang="he-IL" sz="1600" b="1" kern="0" dirty="0" smtClean="0">
                <a:solidFill>
                  <a:schemeClr val="bg1"/>
                </a:solidFill>
                <a:latin typeface="Tahoma" pitchFamily="34" charset="0"/>
                <a:cs typeface="Tahoma" pitchFamily="34" charset="0"/>
              </a:rPr>
              <a:t>כוחות שלום</a:t>
            </a:r>
          </a:p>
          <a:p>
            <a:pPr marL="342900" indent="-342900" algn="r" rtl="1" fontAlgn="base">
              <a:lnSpc>
                <a:spcPct val="200000"/>
              </a:lnSpc>
              <a:spcBef>
                <a:spcPct val="20000"/>
              </a:spcBef>
              <a:spcAft>
                <a:spcPct val="0"/>
              </a:spcAft>
              <a:buBlip>
                <a:blip r:embed="rId5"/>
              </a:buBlip>
            </a:pPr>
            <a:r>
              <a:rPr lang="he-IL" sz="1600" b="1" kern="0" dirty="0" smtClean="0">
                <a:solidFill>
                  <a:schemeClr val="bg1"/>
                </a:solidFill>
                <a:latin typeface="Tahoma" pitchFamily="34" charset="0"/>
                <a:cs typeface="Tahoma" pitchFamily="34" charset="0"/>
              </a:rPr>
              <a:t>ועדות הסנקציות:</a:t>
            </a:r>
          </a:p>
          <a:p>
            <a:pPr marL="800100" lvl="1" indent="-342900" algn="r" rtl="1" fontAlgn="base">
              <a:lnSpc>
                <a:spcPct val="200000"/>
              </a:lnSpc>
              <a:spcBef>
                <a:spcPct val="20000"/>
              </a:spcBef>
              <a:spcAft>
                <a:spcPct val="0"/>
              </a:spcAft>
              <a:buBlip>
                <a:blip r:embed="rId5"/>
              </a:buBlip>
            </a:pPr>
            <a:r>
              <a:rPr lang="he-IL" sz="1600" b="1" kern="0" dirty="0" smtClean="0">
                <a:solidFill>
                  <a:schemeClr val="bg1"/>
                </a:solidFill>
                <a:latin typeface="Tahoma" pitchFamily="34" charset="0"/>
                <a:cs typeface="Tahoma" pitchFamily="34" charset="0"/>
              </a:rPr>
              <a:t>מדינתי : למשל איראן; </a:t>
            </a:r>
            <a:r>
              <a:rPr lang="he-IL" sz="1600" b="1" kern="0" dirty="0" err="1" smtClean="0">
                <a:solidFill>
                  <a:schemeClr val="bg1"/>
                </a:solidFill>
                <a:latin typeface="Tahoma" pitchFamily="34" charset="0"/>
                <a:cs typeface="Tahoma" pitchFamily="34" charset="0"/>
              </a:rPr>
              <a:t>צפ"ק</a:t>
            </a:r>
            <a:r>
              <a:rPr lang="he-IL" sz="1600" b="1" kern="0" dirty="0" smtClean="0">
                <a:solidFill>
                  <a:schemeClr val="bg1"/>
                </a:solidFill>
                <a:latin typeface="Tahoma" pitchFamily="34" charset="0"/>
                <a:cs typeface="Tahoma" pitchFamily="34" charset="0"/>
              </a:rPr>
              <a:t>; חוף השנהב; קונגו. </a:t>
            </a:r>
          </a:p>
          <a:p>
            <a:pPr marL="800100" lvl="1" indent="-342900" algn="r" rtl="1" fontAlgn="base">
              <a:lnSpc>
                <a:spcPct val="200000"/>
              </a:lnSpc>
              <a:spcBef>
                <a:spcPct val="20000"/>
              </a:spcBef>
              <a:spcAft>
                <a:spcPct val="0"/>
              </a:spcAft>
              <a:buBlip>
                <a:blip r:embed="rId5"/>
              </a:buBlip>
            </a:pPr>
            <a:r>
              <a:rPr lang="he-IL" sz="1600" b="1" kern="0" dirty="0" err="1" smtClean="0">
                <a:solidFill>
                  <a:schemeClr val="bg1"/>
                </a:solidFill>
                <a:latin typeface="Tahoma" pitchFamily="34" charset="0"/>
                <a:cs typeface="Tahoma" pitchFamily="34" charset="0"/>
              </a:rPr>
              <a:t>לוט"ר</a:t>
            </a:r>
            <a:r>
              <a:rPr lang="he-IL" sz="1600" b="1" kern="0" dirty="0" smtClean="0">
                <a:solidFill>
                  <a:schemeClr val="bg1"/>
                </a:solidFill>
                <a:latin typeface="Tahoma" pitchFamily="34" charset="0"/>
                <a:cs typeface="Tahoma" pitchFamily="34" charset="0"/>
              </a:rPr>
              <a:t>: למשל ועדת  </a:t>
            </a:r>
            <a:r>
              <a:rPr lang="en-US" sz="1600" b="1" kern="0" dirty="0" smtClean="0">
                <a:solidFill>
                  <a:schemeClr val="bg1"/>
                </a:solidFill>
                <a:latin typeface="Tahoma" pitchFamily="34" charset="0"/>
                <a:cs typeface="Tahoma" pitchFamily="34" charset="0"/>
              </a:rPr>
              <a:t>CTC</a:t>
            </a:r>
            <a:r>
              <a:rPr lang="he-IL" sz="1600" b="1" kern="0" dirty="0" smtClean="0">
                <a:solidFill>
                  <a:schemeClr val="bg1"/>
                </a:solidFill>
                <a:latin typeface="Tahoma" pitchFamily="34" charset="0"/>
                <a:cs typeface="Tahoma" pitchFamily="34" charset="0"/>
              </a:rPr>
              <a:t>; ועדת </a:t>
            </a:r>
            <a:r>
              <a:rPr lang="he-IL" sz="1600" b="1" kern="0" dirty="0" err="1" smtClean="0">
                <a:solidFill>
                  <a:schemeClr val="bg1"/>
                </a:solidFill>
                <a:latin typeface="Tahoma" pitchFamily="34" charset="0"/>
                <a:cs typeface="Tahoma" pitchFamily="34" charset="0"/>
              </a:rPr>
              <a:t>אלקאעדה</a:t>
            </a:r>
            <a:r>
              <a:rPr lang="he-IL" sz="1600" b="1" kern="0" dirty="0" smtClean="0">
                <a:solidFill>
                  <a:schemeClr val="bg1"/>
                </a:solidFill>
                <a:latin typeface="Tahoma" pitchFamily="34" charset="0"/>
                <a:cs typeface="Tahoma" pitchFamily="34" charset="0"/>
              </a:rPr>
              <a:t> והטליבאן. </a:t>
            </a:r>
          </a:p>
          <a:p>
            <a:pPr marL="342900" indent="-342900" algn="r" rtl="1" fontAlgn="base">
              <a:lnSpc>
                <a:spcPct val="200000"/>
              </a:lnSpc>
              <a:spcBef>
                <a:spcPct val="20000"/>
              </a:spcBef>
              <a:spcAft>
                <a:spcPct val="0"/>
              </a:spcAft>
              <a:buBlip>
                <a:blip r:embed="rId5"/>
              </a:buBlip>
            </a:pPr>
            <a:r>
              <a:rPr lang="he-IL" sz="1600" b="1" kern="0" dirty="0" smtClean="0">
                <a:solidFill>
                  <a:schemeClr val="bg1"/>
                </a:solidFill>
                <a:latin typeface="Tahoma" pitchFamily="34" charset="0"/>
                <a:cs typeface="Tahoma" pitchFamily="34" charset="0"/>
              </a:rPr>
              <a:t>בתי דין/ טריבונאלים בינלאומיים לפשעי מלחמה: יוגוסלביה , רואנדה, סיירה לאון, לבנון (</a:t>
            </a:r>
            <a:r>
              <a:rPr lang="he-IL" sz="1600" b="1" kern="0" dirty="0" err="1" smtClean="0">
                <a:solidFill>
                  <a:schemeClr val="bg1"/>
                </a:solidFill>
                <a:latin typeface="Tahoma" pitchFamily="34" charset="0"/>
                <a:cs typeface="Tahoma" pitchFamily="34" charset="0"/>
              </a:rPr>
              <a:t>ח'רירי</a:t>
            </a:r>
            <a:r>
              <a:rPr lang="he-IL" sz="1600" b="1" kern="0" dirty="0" smtClean="0">
                <a:solidFill>
                  <a:schemeClr val="bg1"/>
                </a:solidFill>
                <a:latin typeface="Tahoma" pitchFamily="34" charset="0"/>
                <a:cs typeface="Tahoma" pitchFamily="34" charset="0"/>
              </a:rPr>
              <a:t>) </a:t>
            </a:r>
          </a:p>
          <a:p>
            <a:pPr marL="342900" indent="-342900" algn="r" rtl="1" fontAlgn="base">
              <a:lnSpc>
                <a:spcPct val="200000"/>
              </a:lnSpc>
              <a:spcBef>
                <a:spcPct val="20000"/>
              </a:spcBef>
              <a:spcAft>
                <a:spcPct val="0"/>
              </a:spcAft>
            </a:pPr>
            <a:endParaRPr lang="he-IL" sz="1600" b="1" kern="0" dirty="0" smtClean="0">
              <a:solidFill>
                <a:schemeClr val="bg1"/>
              </a:solidFill>
              <a:latin typeface="Tahoma" pitchFamily="34" charset="0"/>
              <a:cs typeface="Tahoma" pitchFamily="34" charset="0"/>
            </a:endParaRPr>
          </a:p>
        </p:txBody>
      </p:sp>
      <p:sp>
        <p:nvSpPr>
          <p:cNvPr id="12" name="Rectangle 11"/>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מועצת הביטחון</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3" name="Action Button: Back or Previous 12">
            <a:hlinkClick r:id="rId6" action="ppaction://hlinksldjump" highlightClick="1"/>
          </p:cNvPr>
          <p:cNvSpPr/>
          <p:nvPr/>
        </p:nvSpPr>
        <p:spPr>
          <a:xfrm>
            <a:off x="152400" y="5334000"/>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59274" y="5729748"/>
            <a:ext cx="1064263" cy="1128252"/>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248694"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295398"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1" name="Rectangle 3"/>
          <p:cNvSpPr txBox="1">
            <a:spLocks noChangeArrowheads="1"/>
          </p:cNvSpPr>
          <p:nvPr/>
        </p:nvSpPr>
        <p:spPr bwMode="auto">
          <a:xfrm>
            <a:off x="5486400" y="4419600"/>
            <a:ext cx="2743200"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משרד המזכ"ל </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האגף הפוליטי</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כוחות שלום</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לענייני משפט</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מידע </a:t>
            </a:r>
          </a:p>
        </p:txBody>
      </p:sp>
      <p:sp>
        <p:nvSpPr>
          <p:cNvPr id="12" name="Rectangle 11"/>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מזכירות האו"ם </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6" name="Rectangle 3"/>
          <p:cNvSpPr txBox="1">
            <a:spLocks noChangeArrowheads="1"/>
          </p:cNvSpPr>
          <p:nvPr/>
        </p:nvSpPr>
        <p:spPr bwMode="auto">
          <a:xfrm>
            <a:off x="304800" y="4724400"/>
            <a:ext cx="4038600"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פירוק ובקרת נשק</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ביטחון ואבטחה</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לסיוע הומניטארי</a:t>
            </a:r>
          </a:p>
          <a:p>
            <a:pPr marL="342900" indent="-342900" algn="r" rtl="1" fontAlgn="base">
              <a:lnSpc>
                <a:spcPct val="200000"/>
              </a:lnSpc>
              <a:spcBef>
                <a:spcPct val="20000"/>
              </a:spcBef>
              <a:spcAft>
                <a:spcPct val="0"/>
              </a:spcAft>
              <a:buBlip>
                <a:blip r:embed="rId4"/>
              </a:buBlip>
            </a:pPr>
            <a:r>
              <a:rPr lang="he-IL" sz="1400" b="1" kern="0" dirty="0" smtClean="0">
                <a:solidFill>
                  <a:schemeClr val="bg1"/>
                </a:solidFill>
                <a:latin typeface="Tahoma" pitchFamily="34" charset="0"/>
                <a:cs typeface="Tahoma" pitchFamily="34" charset="0"/>
              </a:rPr>
              <a:t>אגף לעניינים כלכליים וחברתיים</a:t>
            </a:r>
          </a:p>
        </p:txBody>
      </p:sp>
      <p:pic>
        <p:nvPicPr>
          <p:cNvPr id="2050" name="Picture 2" descr="http://www.topnews.in/files/Ban-Ki-moon_11.jpg"/>
          <p:cNvPicPr>
            <a:picLocks noChangeAspect="1" noChangeArrowheads="1"/>
          </p:cNvPicPr>
          <p:nvPr/>
        </p:nvPicPr>
        <p:blipFill>
          <a:blip r:embed="rId5" cstate="print"/>
          <a:srcRect/>
          <a:stretch>
            <a:fillRect/>
          </a:stretch>
        </p:blipFill>
        <p:spPr bwMode="auto">
          <a:xfrm>
            <a:off x="4114800" y="2286000"/>
            <a:ext cx="1600200" cy="1970187"/>
          </a:xfrm>
          <a:prstGeom prst="rect">
            <a:avLst/>
          </a:prstGeom>
          <a:ln>
            <a:noFill/>
          </a:ln>
          <a:effectLst>
            <a:softEdge rad="112500"/>
          </a:effectLst>
        </p:spPr>
      </p:pic>
      <p:sp>
        <p:nvSpPr>
          <p:cNvPr id="17" name="Rectangle 16"/>
          <p:cNvSpPr/>
          <p:nvPr/>
        </p:nvSpPr>
        <p:spPr>
          <a:xfrm>
            <a:off x="990600" y="4280848"/>
            <a:ext cx="7391400" cy="24384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TextBox 17"/>
          <p:cNvSpPr txBox="1"/>
          <p:nvPr/>
        </p:nvSpPr>
        <p:spPr>
          <a:xfrm>
            <a:off x="990600" y="1295400"/>
            <a:ext cx="7772400"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lnSpc>
                <a:spcPct val="150000"/>
              </a:lnSpc>
            </a:pPr>
            <a:r>
              <a:rPr lang="he-IL" sz="1600" dirty="0" smtClean="0"/>
              <a:t>הגוף אשר מוציא אל הפועל את המדיניות וההחלטות המתקבלות ע"י האורגנים השונים של האו"ם (כגון: העצרת הכללית ומועצת הביטחון) בראשו עומד מזכ"ל האו"ם</a:t>
            </a:r>
            <a:endParaRPr lang="en-US" sz="1600" dirty="0"/>
          </a:p>
        </p:txBody>
      </p:sp>
      <p:sp>
        <p:nvSpPr>
          <p:cNvPr id="23" name="TextBox 22"/>
          <p:cNvSpPr txBox="1"/>
          <p:nvPr/>
        </p:nvSpPr>
        <p:spPr>
          <a:xfrm>
            <a:off x="6248400" y="2598003"/>
            <a:ext cx="1752600"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e-IL" sz="1600" dirty="0" smtClean="0">
                <a:latin typeface="Times New Roman" pitchFamily="18" charset="0"/>
              </a:rPr>
              <a:t>44 אלף אנשי צוות ברחבי העולם</a:t>
            </a:r>
            <a:endParaRPr lang="en-US" sz="1600" dirty="0">
              <a:latin typeface="Times New Roman" pitchFamily="18" charset="0"/>
            </a:endParaRPr>
          </a:p>
        </p:txBody>
      </p:sp>
      <p:sp>
        <p:nvSpPr>
          <p:cNvPr id="24" name="Rectangle 23"/>
          <p:cNvSpPr/>
          <p:nvPr/>
        </p:nvSpPr>
        <p:spPr>
          <a:xfrm>
            <a:off x="1219200" y="2470654"/>
            <a:ext cx="2438400"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he-IL" sz="1600" dirty="0" smtClean="0">
                <a:latin typeface="Times New Roman" pitchFamily="18" charset="0"/>
              </a:rPr>
              <a:t>אנשי הצוות ובכללם המזכ"ל כפופים לאו"ם  ופועלים תחת שבועה שלא לבקש או לקבל הנחיות משום ממשלה או רשות חיצונית. </a:t>
            </a:r>
            <a:endParaRPr lang="en-US" sz="1600" dirty="0" smtClean="0">
              <a:latin typeface="Times New Roman" pitchFamily="18" charset="0"/>
            </a:endParaRPr>
          </a:p>
        </p:txBody>
      </p:sp>
      <p:sp>
        <p:nvSpPr>
          <p:cNvPr id="26" name="Action Button: Back or Previous 25">
            <a:hlinkClick r:id="rId6" action="ppaction://hlinksldjump" highlightClick="1"/>
          </p:cNvPr>
          <p:cNvSpPr/>
          <p:nvPr/>
        </p:nvSpPr>
        <p:spPr>
          <a:xfrm>
            <a:off x="76200" y="5257800"/>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239904" y="4251572"/>
            <a:ext cx="1524000" cy="36933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he-IL" b="1" u="sng" dirty="0" smtClean="0">
                <a:ln w="11430"/>
                <a:solidFill>
                  <a:srgbClr val="FFFF00"/>
                </a:solidFill>
                <a:effectLst>
                  <a:outerShdw blurRad="80000" dist="40000" dir="5040000" algn="tl">
                    <a:srgbClr val="000000">
                      <a:alpha val="30000"/>
                    </a:srgbClr>
                  </a:outerShdw>
                </a:effectLst>
              </a:rPr>
              <a:t>גופים מרכזיים </a:t>
            </a:r>
            <a:endParaRPr lang="en-US" b="1" u="sng" dirty="0">
              <a:ln w="11430"/>
              <a:solidFill>
                <a:srgbClr val="FFFF00"/>
              </a:solidFill>
              <a:effectLst>
                <a:outerShdw blurRad="80000" dist="40000" dir="5040000" algn="tl">
                  <a:srgbClr val="000000">
                    <a:alpha val="30000"/>
                  </a:srgbClr>
                </a:outerShdw>
              </a:effectLst>
            </a:endParaRPr>
          </a:p>
        </p:txBody>
      </p:sp>
    </p:spTree>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656095" y="228600"/>
            <a:ext cx="5963905"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בית הדין הבינלאומי לצדק</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pic>
        <p:nvPicPr>
          <p:cNvPr id="72706" name="Picture 2" descr="http://www.safecom.org.au/images/icjcourtroom.jpg"/>
          <p:cNvPicPr>
            <a:picLocks noChangeAspect="1" noChangeArrowheads="1"/>
          </p:cNvPicPr>
          <p:nvPr/>
        </p:nvPicPr>
        <p:blipFill>
          <a:blip r:embed="rId4" cstate="print">
            <a:duotone>
              <a:prstClr val="black"/>
              <a:schemeClr val="accent6">
                <a:tint val="45000"/>
                <a:satMod val="400000"/>
              </a:schemeClr>
            </a:duotone>
          </a:blip>
          <a:srcRect/>
          <a:stretch>
            <a:fillRect/>
          </a:stretch>
        </p:blipFill>
        <p:spPr bwMode="auto">
          <a:xfrm>
            <a:off x="0" y="4191000"/>
            <a:ext cx="3352800" cy="2667000"/>
          </a:xfrm>
          <a:prstGeom prst="rect">
            <a:avLst/>
          </a:prstGeom>
          <a:ln>
            <a:noFill/>
          </a:ln>
          <a:effectLst>
            <a:softEdge rad="112500"/>
          </a:effectLst>
        </p:spPr>
      </p:pic>
      <p:sp>
        <p:nvSpPr>
          <p:cNvPr id="27" name="Rectangle 26"/>
          <p:cNvSpPr/>
          <p:nvPr/>
        </p:nvSpPr>
        <p:spPr>
          <a:xfrm>
            <a:off x="2639704" y="1219200"/>
            <a:ext cx="4428264" cy="461665"/>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r>
              <a:rPr lang="en-US" sz="2400" dirty="0" smtClean="0"/>
              <a:t>ICJ – International Court of Justice</a:t>
            </a:r>
            <a:endParaRPr lang="en-US" sz="2400" dirty="0"/>
          </a:p>
        </p:txBody>
      </p:sp>
      <p:sp>
        <p:nvSpPr>
          <p:cNvPr id="28" name="Text Box 6"/>
          <p:cNvSpPr txBox="1">
            <a:spLocks noChangeArrowheads="1"/>
          </p:cNvSpPr>
          <p:nvPr/>
        </p:nvSpPr>
        <p:spPr bwMode="auto">
          <a:xfrm>
            <a:off x="1079500" y="1795580"/>
            <a:ext cx="8064500" cy="4315027"/>
          </a:xfrm>
          <a:prstGeom prst="rect">
            <a:avLst/>
          </a:prstGeom>
          <a:noFill/>
          <a:ln w="9525" algn="ctr">
            <a:noFill/>
            <a:miter lim="800000"/>
            <a:headEnd/>
            <a:tailEnd/>
          </a:ln>
          <a:effectLst/>
        </p:spPr>
        <p:txBody>
          <a:bodyPr>
            <a:spAutoFit/>
          </a:bodyPr>
          <a:lstStyle/>
          <a:p>
            <a:pPr marL="342900"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מקום מושבו – האג, הולנד</a:t>
            </a:r>
          </a:p>
          <a:p>
            <a:pPr marL="342900" indent="-342900" algn="r" rtl="1" fontAlgn="base">
              <a:lnSpc>
                <a:spcPct val="200000"/>
              </a:lnSpc>
              <a:spcBef>
                <a:spcPct val="20000"/>
              </a:spcBef>
              <a:spcAft>
                <a:spcPct val="0"/>
              </a:spcAft>
              <a:buClr>
                <a:schemeClr val="hlink"/>
              </a:buClr>
              <a:buSzPct val="80000"/>
              <a:buBlip>
                <a:blip r:embed="rId5"/>
              </a:buBlip>
            </a:pPr>
            <a:r>
              <a:rPr lang="he-IL" sz="1400" b="1" u="sng" kern="0" dirty="0" smtClean="0">
                <a:solidFill>
                  <a:srgbClr val="FFC000"/>
                </a:solidFill>
                <a:latin typeface="Tahoma" pitchFamily="34" charset="0"/>
                <a:cs typeface="Tahoma" pitchFamily="34" charset="0"/>
              </a:rPr>
              <a:t>תפקידיו:</a:t>
            </a:r>
            <a:r>
              <a:rPr lang="he-IL" sz="1400" b="1" kern="0" dirty="0" smtClean="0">
                <a:solidFill>
                  <a:srgbClr val="FFC000"/>
                </a:solidFill>
                <a:latin typeface="Tahoma" pitchFamily="34" charset="0"/>
                <a:cs typeface="Tahoma" pitchFamily="34" charset="0"/>
              </a:rPr>
              <a:t> </a:t>
            </a:r>
          </a:p>
          <a:p>
            <a:pPr marL="800100" lvl="1"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יישוב מחלוקות בין מדינות (מדינה מגישה עתירה)		   </a:t>
            </a:r>
          </a:p>
          <a:p>
            <a:pPr marL="800100" lvl="1"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חוות דעת מייעצת (ע"פ בקשת העצרת הכללית)</a:t>
            </a:r>
          </a:p>
          <a:p>
            <a:pPr marL="342900" indent="-342900" algn="r" rtl="1" fontAlgn="base">
              <a:lnSpc>
                <a:spcPct val="200000"/>
              </a:lnSpc>
              <a:spcBef>
                <a:spcPct val="20000"/>
              </a:spcBef>
              <a:spcAft>
                <a:spcPct val="0"/>
              </a:spcAft>
              <a:buClr>
                <a:schemeClr val="hlink"/>
              </a:buClr>
              <a:buSzPct val="80000"/>
              <a:buBlip>
                <a:blip r:embed="rId5"/>
              </a:buBlip>
            </a:pPr>
            <a:r>
              <a:rPr lang="he-IL" sz="1400" b="1" u="sng" kern="0" dirty="0" smtClean="0">
                <a:solidFill>
                  <a:srgbClr val="FFC000"/>
                </a:solidFill>
                <a:latin typeface="Tahoma" pitchFamily="34" charset="0"/>
                <a:cs typeface="Tahoma" pitchFamily="34" charset="0"/>
              </a:rPr>
              <a:t>נושאים בהם דן בית המשפט:</a:t>
            </a:r>
            <a:r>
              <a:rPr lang="he-IL" sz="1400" b="1" kern="0" dirty="0" smtClean="0">
                <a:solidFill>
                  <a:srgbClr val="FFC000"/>
                </a:solidFill>
                <a:latin typeface="Tahoma" pitchFamily="34" charset="0"/>
                <a:cs typeface="Tahoma" pitchFamily="34" charset="0"/>
              </a:rPr>
              <a:t> </a:t>
            </a:r>
          </a:p>
          <a:p>
            <a:pPr marL="800100" lvl="1"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סכסוכי גבולות וטריטוריות </a:t>
            </a:r>
          </a:p>
          <a:p>
            <a:pPr marL="800100" lvl="1"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סכסוכים אחרים בין מדינות </a:t>
            </a:r>
          </a:p>
          <a:p>
            <a:pPr marL="800100" lvl="1"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איים ומחלוקות בשטח ימי</a:t>
            </a:r>
          </a:p>
          <a:p>
            <a:pPr marL="342900" indent="-342900" algn="r" rtl="1" fontAlgn="base">
              <a:lnSpc>
                <a:spcPct val="200000"/>
              </a:lnSpc>
              <a:spcBef>
                <a:spcPct val="20000"/>
              </a:spcBef>
              <a:spcAft>
                <a:spcPct val="0"/>
              </a:spcAft>
              <a:buClr>
                <a:schemeClr val="hlink"/>
              </a:buClr>
              <a:buSzPct val="80000"/>
              <a:buBlip>
                <a:blip r:embed="rId5"/>
              </a:buBlip>
            </a:pPr>
            <a:r>
              <a:rPr lang="he-IL" sz="1400" b="1" kern="0" dirty="0" smtClean="0">
                <a:solidFill>
                  <a:schemeClr val="bg1"/>
                </a:solidFill>
                <a:latin typeface="Tahoma" pitchFamily="34" charset="0"/>
                <a:cs typeface="Tahoma" pitchFamily="34" charset="0"/>
              </a:rPr>
              <a:t>15 שופטים נבחרים ל-9 שנים ע"י העצרת הכללית </a:t>
            </a:r>
            <a:r>
              <a:rPr lang="he-IL" sz="1400" b="1" kern="0" dirty="0" err="1" smtClean="0">
                <a:solidFill>
                  <a:schemeClr val="bg1"/>
                </a:solidFill>
                <a:latin typeface="Tahoma" pitchFamily="34" charset="0"/>
                <a:cs typeface="Tahoma" pitchFamily="34" charset="0"/>
              </a:rPr>
              <a:t>ומועבי"ט</a:t>
            </a:r>
            <a:endParaRPr lang="en-US" sz="1400" b="1" kern="0" dirty="0" smtClean="0">
              <a:solidFill>
                <a:schemeClr val="bg1"/>
              </a:solidFill>
              <a:latin typeface="Tahoma" pitchFamily="34" charset="0"/>
              <a:cs typeface="Tahoma" pitchFamily="34" charset="0"/>
            </a:endParaRPr>
          </a:p>
        </p:txBody>
      </p:sp>
      <p:sp>
        <p:nvSpPr>
          <p:cNvPr id="29" name="Action Button: Back or Previous 28">
            <a:hlinkClick r:id="rId6" action="ppaction://hlinksldjump" highlightClick="1"/>
          </p:cNvPr>
          <p:cNvSpPr/>
          <p:nvPr/>
        </p:nvSpPr>
        <p:spPr>
          <a:xfrm>
            <a:off x="152400" y="3733800"/>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310608" y="6248400"/>
            <a:ext cx="5757192" cy="36933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r" rtl="1"/>
            <a:r>
              <a:rPr lang="he-IL" dirty="0" smtClean="0"/>
              <a:t>ישראל בחרה שלא לקבל על עצמה את סמכות השיפוט של ה</a:t>
            </a:r>
            <a:r>
              <a:rPr lang="en-US" dirty="0" smtClean="0"/>
              <a:t> ICJ </a:t>
            </a:r>
            <a:endParaRPr lang="en-US" dirty="0"/>
          </a:p>
        </p:txBody>
      </p:sp>
    </p:spTree>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3"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4"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732295" y="300335"/>
            <a:ext cx="5963905" cy="46166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ECOSOC </a:t>
            </a:r>
            <a:r>
              <a:rPr lang="he-IL"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המועצה הכלכלית חברתית </a:t>
            </a:r>
            <a:endPar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4" name="Rectangle 3"/>
          <p:cNvSpPr txBox="1">
            <a:spLocks noChangeArrowheads="1"/>
          </p:cNvSpPr>
          <p:nvPr/>
        </p:nvSpPr>
        <p:spPr bwMode="auto">
          <a:xfrm>
            <a:off x="685800" y="12192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50000"/>
              </a:lnSpc>
              <a:spcAft>
                <a:spcPct val="0"/>
              </a:spcAft>
              <a:buBlip>
                <a:blip r:embed="rId5"/>
              </a:buBlip>
            </a:pPr>
            <a:r>
              <a:rPr lang="he-IL" b="1" kern="0" dirty="0" smtClean="0">
                <a:solidFill>
                  <a:schemeClr val="bg1"/>
                </a:solidFill>
                <a:latin typeface="Tahoma" pitchFamily="34" charset="0"/>
                <a:cs typeface="Tahoma" pitchFamily="34" charset="0"/>
              </a:rPr>
              <a:t>חברות 54 מדינות בחלוקה גיאוגרפית</a:t>
            </a:r>
          </a:p>
          <a:p>
            <a:pPr marL="342900" indent="-342900" algn="r" rtl="1" fontAlgn="base">
              <a:lnSpc>
                <a:spcPct val="250000"/>
              </a:lnSpc>
              <a:spcAft>
                <a:spcPct val="0"/>
              </a:spcAft>
              <a:buBlip>
                <a:blip r:embed="rId5"/>
              </a:buBlip>
            </a:pPr>
            <a:r>
              <a:rPr lang="he-IL" b="1" kern="0" dirty="0" smtClean="0">
                <a:solidFill>
                  <a:srgbClr val="FFC000"/>
                </a:solidFill>
                <a:latin typeface="Tahoma" pitchFamily="34" charset="0"/>
                <a:cs typeface="Tahoma" pitchFamily="34" charset="0"/>
              </a:rPr>
              <a:t>5 מועצות כלכליות אזוריות :</a:t>
            </a:r>
            <a:r>
              <a:rPr lang="en-US" b="1" kern="0" dirty="0" smtClean="0">
                <a:solidFill>
                  <a:srgbClr val="FFC000"/>
                </a:solidFill>
                <a:latin typeface="Tahoma" pitchFamily="34" charset="0"/>
                <a:cs typeface="Tahoma" pitchFamily="34" charset="0"/>
              </a:rPr>
              <a:t> </a:t>
            </a:r>
            <a:r>
              <a:rPr lang="he-IL" b="1" kern="0" dirty="0" smtClean="0">
                <a:solidFill>
                  <a:srgbClr val="FFC000"/>
                </a:solidFill>
                <a:latin typeface="Tahoma" pitchFamily="34" charset="0"/>
                <a:cs typeface="Tahoma" pitchFamily="34" charset="0"/>
              </a:rPr>
              <a:t> </a:t>
            </a:r>
            <a:r>
              <a:rPr lang="he-IL" sz="1600" kern="0" dirty="0" smtClean="0">
                <a:solidFill>
                  <a:schemeClr val="bg1"/>
                </a:solidFill>
                <a:latin typeface="Tahoma" pitchFamily="34" charset="0"/>
                <a:cs typeface="Tahoma" pitchFamily="34" charset="0"/>
              </a:rPr>
              <a:t>אפריקה, אירופה, </a:t>
            </a:r>
            <a:r>
              <a:rPr lang="he-IL" sz="1600" kern="0" dirty="0" err="1" smtClean="0">
                <a:solidFill>
                  <a:schemeClr val="bg1"/>
                </a:solidFill>
                <a:latin typeface="Tahoma" pitchFamily="34" charset="0"/>
                <a:cs typeface="Tahoma" pitchFamily="34" charset="0"/>
              </a:rPr>
              <a:t>אמל"ט</a:t>
            </a:r>
            <a:r>
              <a:rPr lang="he-IL" sz="1600" kern="0" dirty="0" smtClean="0">
                <a:solidFill>
                  <a:schemeClr val="bg1"/>
                </a:solidFill>
                <a:latin typeface="Tahoma" pitchFamily="34" charset="0"/>
                <a:cs typeface="Tahoma" pitchFamily="34" charset="0"/>
              </a:rPr>
              <a:t> והקריביים, אסיה והפסיפיק ומערב אסיה. </a:t>
            </a:r>
            <a:endParaRPr lang="he-IL" kern="0" dirty="0" smtClean="0">
              <a:solidFill>
                <a:schemeClr val="bg1"/>
              </a:solidFill>
              <a:latin typeface="Tahoma" pitchFamily="34" charset="0"/>
              <a:cs typeface="Tahoma" pitchFamily="34" charset="0"/>
            </a:endParaRPr>
          </a:p>
          <a:p>
            <a:pPr marL="342900" indent="-342900" algn="r" rtl="1" fontAlgn="base">
              <a:lnSpc>
                <a:spcPct val="250000"/>
              </a:lnSpc>
              <a:spcAft>
                <a:spcPct val="0"/>
              </a:spcAft>
              <a:buBlip>
                <a:blip r:embed="rId5"/>
              </a:buBlip>
            </a:pPr>
            <a:r>
              <a:rPr lang="he-IL" b="1" kern="0" dirty="0" smtClean="0">
                <a:solidFill>
                  <a:srgbClr val="FFC000"/>
                </a:solidFill>
                <a:latin typeface="Tahoma" pitchFamily="34" charset="0"/>
                <a:cs typeface="Tahoma" pitchFamily="34" charset="0"/>
              </a:rPr>
              <a:t>ועדות פונקציונאליות/ נושאיות : </a:t>
            </a:r>
            <a:r>
              <a:rPr lang="he-IL" sz="1600" kern="0" dirty="0" smtClean="0">
                <a:solidFill>
                  <a:schemeClr val="bg1"/>
                </a:solidFill>
                <a:latin typeface="Tahoma" pitchFamily="34" charset="0"/>
                <a:cs typeface="Tahoma" pitchFamily="34" charset="0"/>
              </a:rPr>
              <a:t>פורום הייעור, פיתוח בר-קיימא, מעמד האישה, פיתוח חברתי ועוד. </a:t>
            </a:r>
            <a:endParaRPr lang="he-IL" kern="0" dirty="0" smtClean="0">
              <a:solidFill>
                <a:schemeClr val="bg1"/>
              </a:solidFill>
              <a:latin typeface="Tahoma" pitchFamily="34" charset="0"/>
              <a:cs typeface="Tahoma" pitchFamily="34" charset="0"/>
            </a:endParaRPr>
          </a:p>
          <a:p>
            <a:pPr marL="342900" indent="-342900" algn="r" rtl="1" fontAlgn="base">
              <a:lnSpc>
                <a:spcPct val="250000"/>
              </a:lnSpc>
              <a:spcAft>
                <a:spcPct val="0"/>
              </a:spcAft>
              <a:buBlip>
                <a:blip r:embed="rId5"/>
              </a:buBlip>
            </a:pPr>
            <a:r>
              <a:rPr lang="he-IL" b="1" kern="0" dirty="0" smtClean="0">
                <a:solidFill>
                  <a:srgbClr val="FFC000"/>
                </a:solidFill>
                <a:latin typeface="Tahoma" pitchFamily="34" charset="0"/>
                <a:cs typeface="Tahoma" pitchFamily="34" charset="0"/>
              </a:rPr>
              <a:t>3 ועדות קבועות: </a:t>
            </a:r>
            <a:r>
              <a:rPr lang="he-IL" sz="1600" kern="0" dirty="0" smtClean="0">
                <a:solidFill>
                  <a:schemeClr val="bg1"/>
                </a:solidFill>
                <a:latin typeface="Tahoma" pitchFamily="34" charset="0"/>
                <a:cs typeface="Tahoma" pitchFamily="34" charset="0"/>
              </a:rPr>
              <a:t>ועדה למו"מ עם סוכנויות </a:t>
            </a:r>
            <a:r>
              <a:rPr lang="he-IL" sz="1600" kern="0" dirty="0" err="1" smtClean="0">
                <a:solidFill>
                  <a:schemeClr val="bg1"/>
                </a:solidFill>
                <a:latin typeface="Tahoma" pitchFamily="34" charset="0"/>
                <a:cs typeface="Tahoma" pitchFamily="34" charset="0"/>
              </a:rPr>
              <a:t>ביןממשלתיות</a:t>
            </a:r>
            <a:r>
              <a:rPr lang="he-IL" sz="1600" kern="0" dirty="0" smtClean="0">
                <a:solidFill>
                  <a:schemeClr val="bg1"/>
                </a:solidFill>
                <a:latin typeface="Tahoma" pitchFamily="34" charset="0"/>
                <a:cs typeface="Tahoma" pitchFamily="34" charset="0"/>
              </a:rPr>
              <a:t>,  ועדה לארגונים לא ממשלתיים וועדת תיאום. </a:t>
            </a:r>
            <a:endParaRPr lang="he-IL" kern="0" dirty="0" smtClean="0">
              <a:solidFill>
                <a:schemeClr val="bg1"/>
              </a:solidFill>
              <a:latin typeface="Tahoma" pitchFamily="34" charset="0"/>
              <a:cs typeface="Tahoma" pitchFamily="34" charset="0"/>
            </a:endParaRPr>
          </a:p>
          <a:p>
            <a:pPr marL="342900" indent="-342900" algn="r" rtl="1" fontAlgn="base">
              <a:lnSpc>
                <a:spcPct val="250000"/>
              </a:lnSpc>
              <a:spcAft>
                <a:spcPct val="0"/>
              </a:spcAft>
              <a:buBlip>
                <a:blip r:embed="rId5"/>
              </a:buBlip>
            </a:pPr>
            <a:r>
              <a:rPr lang="he-IL" b="1" kern="0" dirty="0" smtClean="0">
                <a:solidFill>
                  <a:schemeClr val="bg1"/>
                </a:solidFill>
                <a:latin typeface="Tahoma" pitchFamily="34" charset="0"/>
                <a:cs typeface="Tahoma" pitchFamily="34" charset="0"/>
              </a:rPr>
              <a:t>מושב שנתי של </a:t>
            </a:r>
            <a:r>
              <a:rPr lang="en-US" b="1" kern="0" dirty="0" smtClean="0">
                <a:solidFill>
                  <a:schemeClr val="bg1"/>
                </a:solidFill>
                <a:latin typeface="Tahoma" pitchFamily="34" charset="0"/>
                <a:cs typeface="Tahoma" pitchFamily="34" charset="0"/>
              </a:rPr>
              <a:t>ECOSOC</a:t>
            </a:r>
            <a:r>
              <a:rPr lang="he-IL" b="1" kern="0" dirty="0" smtClean="0">
                <a:solidFill>
                  <a:schemeClr val="bg1"/>
                </a:solidFill>
                <a:latin typeface="Tahoma" pitchFamily="34" charset="0"/>
                <a:cs typeface="Tahoma" pitchFamily="34" charset="0"/>
              </a:rPr>
              <a:t> המתקיים בנ"י/ ג'נבה</a:t>
            </a:r>
          </a:p>
          <a:p>
            <a:pPr marL="342900" indent="-342900" algn="r" rtl="1" fontAlgn="base">
              <a:lnSpc>
                <a:spcPct val="250000"/>
              </a:lnSpc>
              <a:spcAft>
                <a:spcPct val="0"/>
              </a:spcAft>
              <a:buBlip>
                <a:blip r:embed="rId5"/>
              </a:buBlip>
            </a:pPr>
            <a:endParaRPr lang="he-IL"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pPr>
            <a:endParaRPr lang="he-IL"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sz="1400"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b="1" kern="0" dirty="0" smtClean="0">
              <a:solidFill>
                <a:schemeClr val="bg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3352800"/>
            <a:ext cx="9144000" cy="0"/>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4" name="Picture 7" descr="un_logo"/>
          <p:cNvPicPr>
            <a:picLocks noChangeAspect="1" noChangeArrowheads="1"/>
          </p:cNvPicPr>
          <p:nvPr/>
        </p:nvPicPr>
        <p:blipFill>
          <a:blip r:embed="rId2" cstate="print"/>
          <a:srcRect/>
          <a:stretch>
            <a:fillRect/>
          </a:stretch>
        </p:blipFill>
        <p:spPr bwMode="auto">
          <a:xfrm>
            <a:off x="3505200" y="2514600"/>
            <a:ext cx="2073277" cy="1752600"/>
          </a:xfrm>
          <a:prstGeom prst="ellipse">
            <a:avLst/>
          </a:prstGeom>
          <a:ln>
            <a:noFill/>
          </a:ln>
          <a:effectLst>
            <a:softEdge rad="112500"/>
          </a:effectLst>
        </p:spPr>
      </p:pic>
      <p:sp>
        <p:nvSpPr>
          <p:cNvPr id="9" name="Rectangle 8"/>
          <p:cNvSpPr/>
          <p:nvPr/>
        </p:nvSpPr>
        <p:spPr>
          <a:xfrm>
            <a:off x="1981200" y="949404"/>
            <a:ext cx="5278105" cy="110799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he-IL"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ישראל</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0" name="Rectangle 9"/>
          <p:cNvSpPr/>
          <p:nvPr/>
        </p:nvSpPr>
        <p:spPr>
          <a:xfrm>
            <a:off x="1884695" y="4572000"/>
            <a:ext cx="5278105" cy="1015663"/>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he-IL" sz="6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והאו"ם </a:t>
            </a:r>
            <a:endParaRPr 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6" name="TextBox 5"/>
          <p:cNvSpPr txBox="1"/>
          <p:nvPr/>
        </p:nvSpPr>
        <p:spPr>
          <a:xfrm>
            <a:off x="3769056" y="201304"/>
            <a:ext cx="1600200" cy="461665"/>
          </a:xfrm>
          <a:prstGeom prst="rect">
            <a:avLst/>
          </a:prstGeom>
          <a:noFill/>
        </p:spPr>
        <p:txBody>
          <a:bodyPr wrap="square" rtlCol="0">
            <a:spAutoFit/>
          </a:bodyPr>
          <a:lstStyle/>
          <a:p>
            <a:pPr algn="ctr"/>
            <a:r>
              <a:rPr lang="he-IL"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חלק ב'</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2"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685800" y="391180"/>
            <a:ext cx="7620000" cy="5232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אבני דרך ביחסי ישראל והאו"ם</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Rectangle 3"/>
          <p:cNvSpPr txBox="1">
            <a:spLocks noChangeArrowheads="1"/>
          </p:cNvSpPr>
          <p:nvPr/>
        </p:nvSpPr>
        <p:spPr bwMode="auto">
          <a:xfrm>
            <a:off x="685800" y="1295400"/>
            <a:ext cx="8229600" cy="5029200"/>
          </a:xfrm>
          <a:prstGeom prst="rect">
            <a:avLst/>
          </a:prstGeom>
          <a:no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 החלטת החלוקה 181, החלטה 194</a:t>
            </a:r>
            <a:endParaRPr lang="en-US"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endParaRPr lang="en-US"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en-US" sz="1600" b="1" kern="0" dirty="0" smtClean="0">
                <a:solidFill>
                  <a:schemeClr val="bg1"/>
                </a:solidFill>
                <a:latin typeface="Tahoma" pitchFamily="34" charset="0"/>
                <a:cs typeface="Tahoma" pitchFamily="34" charset="0"/>
              </a:rPr>
              <a:t> </a:t>
            </a:r>
            <a:r>
              <a:rPr lang="he-IL" sz="1600" b="1" kern="0" dirty="0" smtClean="0">
                <a:solidFill>
                  <a:schemeClr val="bg1"/>
                </a:solidFill>
                <a:latin typeface="Tahoma" pitchFamily="34" charset="0"/>
                <a:cs typeface="Tahoma" pitchFamily="34" charset="0"/>
              </a:rPr>
              <a:t>יציאת כוח </a:t>
            </a:r>
            <a:r>
              <a:rPr lang="en-US" sz="1600" b="1" kern="0" dirty="0" smtClean="0">
                <a:solidFill>
                  <a:schemeClr val="bg1"/>
                </a:solidFill>
                <a:latin typeface="Tahoma" pitchFamily="34" charset="0"/>
                <a:cs typeface="Tahoma" pitchFamily="34" charset="0"/>
              </a:rPr>
              <a:t>UNEF </a:t>
            </a:r>
            <a:r>
              <a:rPr lang="he-IL" sz="1600" b="1" kern="0" dirty="0" smtClean="0">
                <a:solidFill>
                  <a:schemeClr val="bg1"/>
                </a:solidFill>
                <a:latin typeface="Tahoma" pitchFamily="34" charset="0"/>
                <a:cs typeface="Tahoma" pitchFamily="34" charset="0"/>
              </a:rPr>
              <a:t> מסיני ערב מלחמת ששת הימים</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החלטות </a:t>
            </a:r>
            <a:r>
              <a:rPr lang="he-IL" sz="1600" b="1" kern="0" dirty="0" err="1" smtClean="0">
                <a:solidFill>
                  <a:schemeClr val="bg1"/>
                </a:solidFill>
                <a:latin typeface="Tahoma" pitchFamily="34" charset="0"/>
                <a:cs typeface="Tahoma" pitchFamily="34" charset="0"/>
              </a:rPr>
              <a:t>מועבי"ט</a:t>
            </a:r>
            <a:r>
              <a:rPr lang="he-IL" sz="1600" b="1" kern="0" dirty="0" smtClean="0">
                <a:solidFill>
                  <a:schemeClr val="bg1"/>
                </a:solidFill>
                <a:latin typeface="Tahoma" pitchFamily="34" charset="0"/>
                <a:cs typeface="Tahoma" pitchFamily="34" charset="0"/>
              </a:rPr>
              <a:t>: 242, 338</a:t>
            </a:r>
            <a:endParaRPr lang="en-US"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endParaRPr lang="en-US"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החלטת ציונות - גזענות וביטולה 1975, 1991</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נסיגת ישראל מלבנון ויישום החלטת מועבי"ט 425</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השתלבות ישראל בקבוצה אזורית </a:t>
            </a:r>
            <a:r>
              <a:rPr lang="en-US" sz="1600" b="1" kern="0" dirty="0" smtClean="0">
                <a:solidFill>
                  <a:schemeClr val="bg1"/>
                </a:solidFill>
                <a:latin typeface="Tahoma" pitchFamily="34" charset="0"/>
                <a:cs typeface="Tahoma" pitchFamily="34" charset="0"/>
              </a:rPr>
              <a:t>WEOG –</a:t>
            </a:r>
            <a:r>
              <a:rPr lang="he-IL" sz="1600" b="1" kern="0" dirty="0" smtClean="0">
                <a:solidFill>
                  <a:schemeClr val="bg1"/>
                </a:solidFill>
                <a:latin typeface="Tahoma" pitchFamily="34" charset="0"/>
                <a:cs typeface="Tahoma" pitchFamily="34" charset="0"/>
              </a:rPr>
              <a:t> בשנת  2000</a:t>
            </a:r>
            <a:endParaRPr lang="en-US" sz="1600" b="1" kern="0" dirty="0" smtClean="0">
              <a:solidFill>
                <a:schemeClr val="bg1"/>
              </a:solidFill>
              <a:latin typeface="Tahoma" pitchFamily="34" charset="0"/>
              <a:cs typeface="Tahoma" pitchFamily="34" charset="0"/>
            </a:endParaRPr>
          </a:p>
          <a:p>
            <a:pPr marL="342900" lvl="0" indent="-342900" algn="just" rtl="1" fontAlgn="base">
              <a:spcAft>
                <a:spcPct val="0"/>
              </a:spcAft>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err="1" smtClean="0">
                <a:solidFill>
                  <a:schemeClr val="bg1"/>
                </a:solidFill>
                <a:latin typeface="Tahoma" pitchFamily="34" charset="0"/>
                <a:cs typeface="Tahoma" pitchFamily="34" charset="0"/>
              </a:rPr>
              <a:t>חוו"ד</a:t>
            </a:r>
            <a:r>
              <a:rPr lang="he-IL" sz="1600" b="1" kern="0" dirty="0" smtClean="0">
                <a:solidFill>
                  <a:schemeClr val="bg1"/>
                </a:solidFill>
                <a:latin typeface="Tahoma" pitchFamily="34" charset="0"/>
                <a:cs typeface="Tahoma" pitchFamily="34" charset="0"/>
              </a:rPr>
              <a:t> מייעצת של ביה"ד בהאג: גדר הביטחון – 2004</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עצרת מיוחדת והחלטת האו"ם בנושא השואה – 2005-6</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החלטה ישראלית בעצרת בנושא טכנולוגיות חקלאיות לפיתוח  - 2007, 2009</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r>
              <a:rPr lang="he-IL" sz="1600" b="1" kern="0" dirty="0" smtClean="0">
                <a:solidFill>
                  <a:schemeClr val="bg1"/>
                </a:solidFill>
                <a:latin typeface="Tahoma" pitchFamily="34" charset="0"/>
                <a:cs typeface="Tahoma" pitchFamily="34" charset="0"/>
              </a:rPr>
              <a:t>אוגוסט 2006: החלטה 1701 והקמת יוניפי"ל השני. </a:t>
            </a: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3"/>
              </a:buBlip>
            </a:pPr>
            <a:endParaRPr lang="he-IL" sz="1600" b="1" kern="0" dirty="0" smtClean="0">
              <a:solidFill>
                <a:schemeClr val="bg1"/>
              </a:solidFill>
              <a:latin typeface="Tahoma" pitchFamily="34" charset="0"/>
              <a:cs typeface="Tahoma" pitchFamily="34" charset="0"/>
            </a:endParaRPr>
          </a:p>
        </p:txBody>
      </p:sp>
      <p:pic>
        <p:nvPicPr>
          <p:cNvPr id="4" name="Picture 7" descr="un_logo"/>
          <p:cNvPicPr>
            <a:picLocks noChangeAspect="1" noChangeArrowheads="1"/>
          </p:cNvPicPr>
          <p:nvPr/>
        </p:nvPicPr>
        <p:blipFill>
          <a:blip r:embed="rId4" cstate="print"/>
          <a:srcRect/>
          <a:stretch>
            <a:fillRect/>
          </a:stretch>
        </p:blipFill>
        <p:spPr bwMode="auto">
          <a:xfrm>
            <a:off x="73740" y="5729748"/>
            <a:ext cx="1352137" cy="114300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2"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685800" y="228600"/>
            <a:ext cx="7620000"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4" name="Picture 7" descr="un_logo"/>
          <p:cNvPicPr>
            <a:picLocks noChangeAspect="1" noChangeArrowheads="1"/>
          </p:cNvPicPr>
          <p:nvPr/>
        </p:nvPicPr>
        <p:blipFill>
          <a:blip r:embed="rId3" cstate="print"/>
          <a:srcRect/>
          <a:stretch>
            <a:fillRect/>
          </a:stretch>
        </p:blipFill>
        <p:spPr bwMode="auto">
          <a:xfrm>
            <a:off x="73740" y="5729748"/>
            <a:ext cx="1352137" cy="1143000"/>
          </a:xfrm>
          <a:prstGeom prst="ellipse">
            <a:avLst/>
          </a:prstGeom>
          <a:ln>
            <a:noFill/>
          </a:ln>
          <a:effectLst>
            <a:softEdge rad="112500"/>
          </a:effectLst>
        </p:spPr>
      </p:pic>
      <p:sp>
        <p:nvSpPr>
          <p:cNvPr id="10" name="Rectangle 9"/>
          <p:cNvSpPr/>
          <p:nvPr/>
        </p:nvSpPr>
        <p:spPr>
          <a:xfrm>
            <a:off x="838200" y="228600"/>
            <a:ext cx="7620000"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האו"ם סביבנו </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24" name="Rectangle 3"/>
          <p:cNvSpPr txBox="1">
            <a:spLocks noChangeArrowheads="1"/>
          </p:cNvSpPr>
          <p:nvPr/>
        </p:nvSpPr>
        <p:spPr bwMode="auto">
          <a:xfrm>
            <a:off x="914400" y="1757318"/>
            <a:ext cx="2895600" cy="2189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just" rtl="1" fontAlgn="base">
              <a:lnSpc>
                <a:spcPct val="200000"/>
              </a:lnSpc>
              <a:spcBef>
                <a:spcPts val="600"/>
              </a:spcBef>
              <a:spcAft>
                <a:spcPts val="600"/>
              </a:spcAft>
              <a:buBlip>
                <a:blip r:embed="rId4"/>
              </a:buBlip>
            </a:pPr>
            <a:r>
              <a:rPr lang="en-US" sz="1600" b="1" kern="0" dirty="0" smtClean="0">
                <a:solidFill>
                  <a:schemeClr val="bg1"/>
                </a:solidFill>
                <a:latin typeface="Tahoma" pitchFamily="34" charset="0"/>
                <a:cs typeface="Tahoma" pitchFamily="34" charset="0"/>
              </a:rPr>
              <a:t>UNSCO </a:t>
            </a:r>
            <a:r>
              <a:rPr lang="he-IL" sz="1600" b="1" kern="0" dirty="0" smtClean="0">
                <a:solidFill>
                  <a:schemeClr val="bg1"/>
                </a:solidFill>
                <a:latin typeface="Tahoma" pitchFamily="34" charset="0"/>
                <a:cs typeface="Tahoma" pitchFamily="34" charset="0"/>
              </a:rPr>
              <a:t>(ירושלים)</a:t>
            </a:r>
          </a:p>
          <a:p>
            <a:pPr marL="342900" indent="-342900" algn="just" rtl="1" fontAlgn="base">
              <a:lnSpc>
                <a:spcPct val="200000"/>
              </a:lnSpc>
              <a:spcBef>
                <a:spcPts val="600"/>
              </a:spcBef>
              <a:spcAft>
                <a:spcPts val="600"/>
              </a:spcAft>
              <a:buBlip>
                <a:blip r:embed="rId4"/>
              </a:buBlip>
            </a:pPr>
            <a:r>
              <a:rPr lang="en-US" sz="1600" b="1" kern="0" dirty="0" smtClean="0">
                <a:solidFill>
                  <a:schemeClr val="bg1"/>
                </a:solidFill>
                <a:latin typeface="Tahoma" pitchFamily="34" charset="0"/>
                <a:cs typeface="Tahoma" pitchFamily="34" charset="0"/>
              </a:rPr>
              <a:t>UNSCOL</a:t>
            </a:r>
            <a:r>
              <a:rPr lang="he-IL" sz="1600" b="1" kern="0" dirty="0" smtClean="0">
                <a:solidFill>
                  <a:schemeClr val="bg1"/>
                </a:solidFill>
                <a:latin typeface="Tahoma" pitchFamily="34" charset="0"/>
                <a:cs typeface="Tahoma" pitchFamily="34" charset="0"/>
              </a:rPr>
              <a:t> (</a:t>
            </a:r>
            <a:r>
              <a:rPr lang="he-IL" sz="1600" b="1" kern="0" dirty="0" err="1" smtClean="0">
                <a:solidFill>
                  <a:schemeClr val="bg1"/>
                </a:solidFill>
                <a:latin typeface="Tahoma" pitchFamily="34" charset="0"/>
                <a:cs typeface="Tahoma" pitchFamily="34" charset="0"/>
              </a:rPr>
              <a:t>ביירות</a:t>
            </a:r>
            <a:r>
              <a:rPr lang="he-IL" sz="1600" b="1" kern="0" dirty="0" smtClean="0">
                <a:solidFill>
                  <a:schemeClr val="bg1"/>
                </a:solidFill>
                <a:latin typeface="Tahoma" pitchFamily="34" charset="0"/>
                <a:cs typeface="Tahoma" pitchFamily="34" charset="0"/>
              </a:rPr>
              <a:t>)</a:t>
            </a:r>
          </a:p>
          <a:p>
            <a:pPr marL="342900" indent="-342900" algn="just" rtl="1" fontAlgn="base">
              <a:lnSpc>
                <a:spcPct val="200000"/>
              </a:lnSpc>
              <a:spcBef>
                <a:spcPts val="600"/>
              </a:spcBef>
              <a:spcAft>
                <a:spcPts val="600"/>
              </a:spcAft>
              <a:buBlip>
                <a:blip r:embed="rId4"/>
              </a:buBlip>
            </a:pPr>
            <a:r>
              <a:rPr lang="he-IL" sz="1600" b="1" kern="0" dirty="0" smtClean="0">
                <a:solidFill>
                  <a:schemeClr val="bg1"/>
                </a:solidFill>
                <a:latin typeface="Tahoma" pitchFamily="34" charset="0"/>
                <a:cs typeface="Tahoma" pitchFamily="34" charset="0"/>
              </a:rPr>
              <a:t>הנציג ליישום 1559</a:t>
            </a:r>
          </a:p>
        </p:txBody>
      </p:sp>
      <p:sp>
        <p:nvSpPr>
          <p:cNvPr id="26" name="Rectangle 4"/>
          <p:cNvSpPr txBox="1">
            <a:spLocks noChangeArrowheads="1"/>
          </p:cNvSpPr>
          <p:nvPr/>
        </p:nvSpPr>
        <p:spPr bwMode="auto">
          <a:xfrm>
            <a:off x="5867400" y="1751012"/>
            <a:ext cx="1981200" cy="205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just" rtl="1" fontAlgn="base">
              <a:lnSpc>
                <a:spcPct val="200000"/>
              </a:lnSpc>
              <a:spcBef>
                <a:spcPts val="600"/>
              </a:spcBef>
              <a:spcAft>
                <a:spcPts val="600"/>
              </a:spcAft>
              <a:buBlip>
                <a:blip r:embed="rId4"/>
              </a:buBlip>
            </a:pPr>
            <a:r>
              <a:rPr lang="en-US" sz="1600" b="1" kern="0" dirty="0" smtClean="0">
                <a:solidFill>
                  <a:schemeClr val="bg1"/>
                </a:solidFill>
                <a:latin typeface="Tahoma" pitchFamily="34" charset="0"/>
                <a:cs typeface="Tahoma" pitchFamily="34" charset="0"/>
              </a:rPr>
              <a:t>UNIFIL</a:t>
            </a:r>
            <a:endParaRPr lang="he-IL" sz="1600" b="1" kern="0" dirty="0" smtClean="0">
              <a:solidFill>
                <a:schemeClr val="bg1"/>
              </a:solidFill>
              <a:latin typeface="Tahoma" pitchFamily="34" charset="0"/>
              <a:cs typeface="Tahoma" pitchFamily="34" charset="0"/>
            </a:endParaRPr>
          </a:p>
          <a:p>
            <a:pPr marL="342900" marR="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UNDOF</a:t>
            </a:r>
            <a:endParaRPr lang="he-IL" sz="1600" b="1" kern="0" dirty="0" smtClean="0">
              <a:solidFill>
                <a:schemeClr val="bg1"/>
              </a:solidFill>
              <a:latin typeface="Tahoma" pitchFamily="34" charset="0"/>
              <a:cs typeface="Tahoma" pitchFamily="34" charset="0"/>
            </a:endParaRPr>
          </a:p>
          <a:p>
            <a:pPr marL="342900" marR="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UNTSO</a:t>
            </a:r>
          </a:p>
        </p:txBody>
      </p:sp>
      <p:sp>
        <p:nvSpPr>
          <p:cNvPr id="27" name="Rectangle 5"/>
          <p:cNvSpPr txBox="1">
            <a:spLocks noChangeArrowheads="1"/>
          </p:cNvSpPr>
          <p:nvPr/>
        </p:nvSpPr>
        <p:spPr bwMode="auto">
          <a:xfrm>
            <a:off x="757237" y="4365625"/>
            <a:ext cx="3052763" cy="2187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UNDP</a:t>
            </a:r>
            <a:r>
              <a:rPr lang="he-IL" sz="1600" b="1" kern="0" dirty="0" smtClean="0">
                <a:solidFill>
                  <a:schemeClr val="bg1"/>
                </a:solidFill>
                <a:latin typeface="Tahoma" pitchFamily="34" charset="0"/>
                <a:cs typeface="Tahoma" pitchFamily="34" charset="0"/>
              </a:rPr>
              <a:t> - </a:t>
            </a:r>
            <a:r>
              <a:rPr lang="en-US" sz="1600" b="1" kern="0" dirty="0" smtClean="0">
                <a:solidFill>
                  <a:schemeClr val="bg1"/>
                </a:solidFill>
                <a:latin typeface="Tahoma" pitchFamily="34" charset="0"/>
                <a:cs typeface="Tahoma" pitchFamily="34" charset="0"/>
              </a:rPr>
              <a:t>UNPP</a:t>
            </a:r>
          </a:p>
          <a:p>
            <a:pPr marL="342900" marR="0" lvl="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UNICEF</a:t>
            </a:r>
          </a:p>
          <a:p>
            <a:pPr marL="342900" marR="0" lvl="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UNEP</a:t>
            </a:r>
          </a:p>
        </p:txBody>
      </p:sp>
      <p:sp>
        <p:nvSpPr>
          <p:cNvPr id="28" name="Rectangle 6"/>
          <p:cNvSpPr txBox="1">
            <a:spLocks noChangeArrowheads="1"/>
          </p:cNvSpPr>
          <p:nvPr/>
        </p:nvSpPr>
        <p:spPr bwMode="auto">
          <a:xfrm>
            <a:off x="5603544" y="4292224"/>
            <a:ext cx="2270125" cy="2514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UNRWA</a:t>
            </a:r>
            <a:endParaRPr lang="he-IL" sz="1600" b="1" kern="0" dirty="0" smtClean="0">
              <a:solidFill>
                <a:schemeClr val="bg1"/>
              </a:solidFill>
              <a:latin typeface="Tahoma" pitchFamily="34" charset="0"/>
              <a:cs typeface="Tahoma" pitchFamily="34" charset="0"/>
            </a:endParaRPr>
          </a:p>
          <a:p>
            <a:pPr marL="342900" marR="0" lvl="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OCHA</a:t>
            </a:r>
          </a:p>
          <a:p>
            <a:pPr marL="342900" marR="0" lvl="0" indent="-342900" algn="just" rtl="1" fontAlgn="base">
              <a:lnSpc>
                <a:spcPct val="200000"/>
              </a:lnSpc>
              <a:spcBef>
                <a:spcPts val="600"/>
              </a:spcBef>
              <a:spcAft>
                <a:spcPts val="600"/>
              </a:spcAft>
              <a:buClrTx/>
              <a:buSzTx/>
              <a:buBlip>
                <a:blip r:embed="rId4"/>
              </a:buBlip>
              <a:tabLst/>
              <a:defRPr/>
            </a:pPr>
            <a:r>
              <a:rPr lang="en-US" sz="1600" b="1" kern="0" dirty="0" smtClean="0">
                <a:solidFill>
                  <a:schemeClr val="bg1"/>
                </a:solidFill>
                <a:latin typeface="Tahoma" pitchFamily="34" charset="0"/>
                <a:cs typeface="Tahoma" pitchFamily="34" charset="0"/>
              </a:rPr>
              <a:t>UNHCR</a:t>
            </a:r>
          </a:p>
        </p:txBody>
      </p:sp>
      <p:pic>
        <p:nvPicPr>
          <p:cNvPr id="29" name="Picture 7" descr="Picture1"/>
          <p:cNvPicPr>
            <a:picLocks noChangeAspect="1" noChangeArrowheads="1"/>
          </p:cNvPicPr>
          <p:nvPr/>
        </p:nvPicPr>
        <p:blipFill>
          <a:blip r:embed="rId5" cstate="print"/>
          <a:srcRect/>
          <a:stretch>
            <a:fillRect/>
          </a:stretch>
        </p:blipFill>
        <p:spPr bwMode="auto">
          <a:xfrm>
            <a:off x="8163587" y="1322388"/>
            <a:ext cx="792162" cy="669925"/>
          </a:xfrm>
          <a:prstGeom prst="rect">
            <a:avLst/>
          </a:prstGeom>
          <a:noFill/>
          <a:ln w="9525">
            <a:noFill/>
            <a:miter lim="800000"/>
            <a:headEnd/>
            <a:tailEnd/>
          </a:ln>
        </p:spPr>
      </p:pic>
      <p:pic>
        <p:nvPicPr>
          <p:cNvPr id="30" name="Picture 8" descr="Picture1"/>
          <p:cNvPicPr>
            <a:picLocks noChangeAspect="1" noChangeArrowheads="1"/>
          </p:cNvPicPr>
          <p:nvPr/>
        </p:nvPicPr>
        <p:blipFill>
          <a:blip r:embed="rId5" cstate="print"/>
          <a:srcRect/>
          <a:stretch>
            <a:fillRect/>
          </a:stretch>
        </p:blipFill>
        <p:spPr bwMode="auto">
          <a:xfrm>
            <a:off x="8245475" y="3933825"/>
            <a:ext cx="792162" cy="669925"/>
          </a:xfrm>
          <a:prstGeom prst="rect">
            <a:avLst/>
          </a:prstGeom>
          <a:noFill/>
          <a:ln w="9525">
            <a:noFill/>
            <a:miter lim="800000"/>
            <a:headEnd/>
            <a:tailEnd/>
          </a:ln>
        </p:spPr>
      </p:pic>
      <p:pic>
        <p:nvPicPr>
          <p:cNvPr id="31" name="Picture 9" descr="Picture1"/>
          <p:cNvPicPr>
            <a:picLocks noChangeAspect="1" noChangeArrowheads="1"/>
          </p:cNvPicPr>
          <p:nvPr/>
        </p:nvPicPr>
        <p:blipFill>
          <a:blip r:embed="rId5" cstate="print"/>
          <a:srcRect/>
          <a:stretch>
            <a:fillRect/>
          </a:stretch>
        </p:blipFill>
        <p:spPr bwMode="auto">
          <a:xfrm>
            <a:off x="4213225" y="3789363"/>
            <a:ext cx="792162" cy="669925"/>
          </a:xfrm>
          <a:prstGeom prst="rect">
            <a:avLst/>
          </a:prstGeom>
          <a:noFill/>
          <a:ln w="9525">
            <a:noFill/>
            <a:miter lim="800000"/>
            <a:headEnd/>
            <a:tailEnd/>
          </a:ln>
        </p:spPr>
      </p:pic>
      <p:pic>
        <p:nvPicPr>
          <p:cNvPr id="32" name="Picture 10" descr="Picture1"/>
          <p:cNvPicPr>
            <a:picLocks noChangeAspect="1" noChangeArrowheads="1"/>
          </p:cNvPicPr>
          <p:nvPr/>
        </p:nvPicPr>
        <p:blipFill>
          <a:blip r:embed="rId5" cstate="print"/>
          <a:srcRect/>
          <a:stretch>
            <a:fillRect/>
          </a:stretch>
        </p:blipFill>
        <p:spPr bwMode="auto">
          <a:xfrm>
            <a:off x="4141787" y="1322388"/>
            <a:ext cx="792163" cy="669925"/>
          </a:xfrm>
          <a:prstGeom prst="rect">
            <a:avLst/>
          </a:prstGeom>
          <a:noFill/>
          <a:ln w="9525">
            <a:noFill/>
            <a:miter lim="800000"/>
            <a:headEnd/>
            <a:tailEnd/>
          </a:ln>
        </p:spPr>
      </p:pic>
      <p:sp>
        <p:nvSpPr>
          <p:cNvPr id="33" name="Rectangle 32"/>
          <p:cNvSpPr/>
          <p:nvPr/>
        </p:nvSpPr>
        <p:spPr>
          <a:xfrm>
            <a:off x="6096000" y="1447800"/>
            <a:ext cx="1981200" cy="381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he-IL" dirty="0" smtClean="0"/>
              <a:t>כוחות שמירת שלום </a:t>
            </a:r>
            <a:endParaRPr lang="en-US" dirty="0"/>
          </a:p>
        </p:txBody>
      </p:sp>
      <p:sp>
        <p:nvSpPr>
          <p:cNvPr id="34" name="Rectangle 33"/>
          <p:cNvSpPr/>
          <p:nvPr/>
        </p:nvSpPr>
        <p:spPr>
          <a:xfrm>
            <a:off x="6096000" y="4029544"/>
            <a:ext cx="1981200" cy="381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he-IL" dirty="0" smtClean="0"/>
              <a:t>תוכניות סיוע </a:t>
            </a:r>
            <a:endParaRPr lang="en-US" dirty="0"/>
          </a:p>
        </p:txBody>
      </p:sp>
      <p:sp>
        <p:nvSpPr>
          <p:cNvPr id="35" name="Rectangle 34"/>
          <p:cNvSpPr/>
          <p:nvPr/>
        </p:nvSpPr>
        <p:spPr>
          <a:xfrm>
            <a:off x="1981200" y="1420504"/>
            <a:ext cx="1981200" cy="381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he-IL" dirty="0" smtClean="0"/>
              <a:t>נציגי המזכ"ל </a:t>
            </a:r>
            <a:endParaRPr lang="en-US" dirty="0"/>
          </a:p>
        </p:txBody>
      </p:sp>
      <p:sp>
        <p:nvSpPr>
          <p:cNvPr id="36" name="Rectangle 35"/>
          <p:cNvSpPr/>
          <p:nvPr/>
        </p:nvSpPr>
        <p:spPr>
          <a:xfrm>
            <a:off x="1981200" y="3962400"/>
            <a:ext cx="1981200" cy="381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he-IL" dirty="0" smtClean="0"/>
              <a:t>תוכניות פיתוח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p:nvPr/>
        </p:nvCxnSpPr>
        <p:spPr>
          <a:xfrm>
            <a:off x="1981200" y="3618024"/>
            <a:ext cx="777784" cy="725"/>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cxnSp>
        <p:nvCxnSpPr>
          <p:cNvPr id="32" name="Straight Connector 31"/>
          <p:cNvCxnSpPr/>
          <p:nvPr/>
        </p:nvCxnSpPr>
        <p:spPr>
          <a:xfrm flipH="1">
            <a:off x="6096000" y="3618024"/>
            <a:ext cx="829040" cy="0"/>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cxnSp>
        <p:nvCxnSpPr>
          <p:cNvPr id="34" name="Straight Connector 33"/>
          <p:cNvCxnSpPr/>
          <p:nvPr/>
        </p:nvCxnSpPr>
        <p:spPr>
          <a:xfrm>
            <a:off x="4574460" y="2968008"/>
            <a:ext cx="0" cy="888280"/>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153400" y="17185"/>
            <a:ext cx="952500" cy="1007603"/>
          </a:xfrm>
          <a:prstGeom prst="rect">
            <a:avLst/>
          </a:prstGeom>
          <a:ln>
            <a:noFill/>
          </a:ln>
          <a:effectLst>
            <a:softEdge rad="112500"/>
          </a:effectLst>
        </p:spPr>
      </p:pic>
      <p:sp>
        <p:nvSpPr>
          <p:cNvPr id="19" name="Rectangle 18"/>
          <p:cNvSpPr/>
          <p:nvPr/>
        </p:nvSpPr>
        <p:spPr>
          <a:xfrm>
            <a:off x="685800" y="228600"/>
            <a:ext cx="7620000"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838200" y="103673"/>
            <a:ext cx="7315200" cy="738664"/>
          </a:xfrm>
          <a:prstGeom prst="rect">
            <a:avLst/>
          </a:prstGeom>
          <a:noFill/>
          <a:ln w="3175">
            <a:solidFill>
              <a:schemeClr val="tx1"/>
            </a:solidFill>
          </a:ln>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400" b="1" dirty="0" smtClean="0">
                <a:ln w="11430"/>
                <a:solidFill>
                  <a:schemeClr val="bg1"/>
                </a:solidFill>
                <a:effectLst>
                  <a:outerShdw blurRad="80000" dist="40000" dir="5040000" algn="tl">
                    <a:srgbClr val="000000">
                      <a:alpha val="30000"/>
                    </a:srgbClr>
                  </a:outerShdw>
                </a:effectLst>
                <a:latin typeface="Tahoma" pitchFamily="34" charset="0"/>
                <a:cs typeface="Tahoma" pitchFamily="34" charset="0"/>
              </a:rPr>
              <a:t>תשלומי ישראל לאו"ם</a:t>
            </a:r>
          </a:p>
          <a:p>
            <a:pPr algn="ctr"/>
            <a:r>
              <a:rPr lang="en-US" b="1" dirty="0" smtClean="0">
                <a:ln w="11430"/>
                <a:solidFill>
                  <a:schemeClr val="bg1"/>
                </a:solidFill>
                <a:effectLst>
                  <a:outerShdw blurRad="80000" dist="40000" dir="5040000" algn="tl">
                    <a:srgbClr val="000000">
                      <a:alpha val="30000"/>
                    </a:srgbClr>
                  </a:outerShdw>
                </a:effectLst>
                <a:cs typeface="Tahoma" pitchFamily="34" charset="0"/>
              </a:rPr>
              <a:t>Permanent Mission of Israel to the UN</a:t>
            </a:r>
            <a:r>
              <a:rPr lang="he-IL" b="1" dirty="0" smtClean="0">
                <a:ln w="11430"/>
                <a:solidFill>
                  <a:schemeClr val="bg1"/>
                </a:solidFill>
                <a:effectLst>
                  <a:outerShdw blurRad="80000" dist="40000" dir="5040000" algn="tl">
                    <a:srgbClr val="000000">
                      <a:alpha val="30000"/>
                    </a:srgbClr>
                  </a:outerShdw>
                </a:effectLst>
                <a:cs typeface="Tahoma" pitchFamily="34" charset="0"/>
              </a:rPr>
              <a:t> </a:t>
            </a:r>
            <a:endParaRPr lang="en-US" b="1" dirty="0">
              <a:ln w="11430"/>
              <a:solidFill>
                <a:schemeClr val="bg1"/>
              </a:solidFill>
              <a:effectLst>
                <a:outerShdw blurRad="80000" dist="40000" dir="5040000" algn="tl">
                  <a:srgbClr val="000000">
                    <a:alpha val="30000"/>
                  </a:srgbClr>
                </a:outerShdw>
              </a:effectLst>
              <a:cs typeface="Tahoma" pitchFamily="34" charset="0"/>
            </a:endParaRPr>
          </a:p>
        </p:txBody>
      </p:sp>
      <p:sp>
        <p:nvSpPr>
          <p:cNvPr id="11" name="TextBox 10"/>
          <p:cNvSpPr txBox="1"/>
          <p:nvPr/>
        </p:nvSpPr>
        <p:spPr>
          <a:xfrm>
            <a:off x="2690852" y="1066116"/>
            <a:ext cx="3740616"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he-IL" sz="2400" dirty="0" smtClean="0"/>
              <a:t>סולם התשלומים </a:t>
            </a:r>
            <a:endParaRPr lang="en-US" sz="2400" dirty="0"/>
          </a:p>
        </p:txBody>
      </p:sp>
      <p:sp>
        <p:nvSpPr>
          <p:cNvPr id="48" name="TextBox 47"/>
          <p:cNvSpPr txBox="1"/>
          <p:nvPr/>
        </p:nvSpPr>
        <p:spPr>
          <a:xfrm>
            <a:off x="383115" y="3184520"/>
            <a:ext cx="1715262" cy="85408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lnSpc>
                <a:spcPct val="150000"/>
              </a:lnSpc>
            </a:pPr>
            <a:r>
              <a:rPr lang="he-IL" sz="1100" u="sng" dirty="0" smtClean="0"/>
              <a:t>תשלום ישראל </a:t>
            </a:r>
            <a:r>
              <a:rPr lang="he-IL" sz="1100" u="sng" dirty="0" err="1" smtClean="0"/>
              <a:t>לטריבונלים</a:t>
            </a:r>
            <a:r>
              <a:rPr lang="he-IL" sz="1100" u="sng" dirty="0" smtClean="0"/>
              <a:t> (2013)</a:t>
            </a:r>
          </a:p>
          <a:p>
            <a:pPr algn="ctr">
              <a:lnSpc>
                <a:spcPct val="150000"/>
              </a:lnSpc>
            </a:pPr>
            <a:r>
              <a:rPr lang="he-IL" sz="1100" smtClean="0"/>
              <a:t>0.9 </a:t>
            </a:r>
            <a:r>
              <a:rPr lang="he-IL" sz="1100" dirty="0" smtClean="0"/>
              <a:t>מיליון ד' </a:t>
            </a:r>
          </a:p>
        </p:txBody>
      </p:sp>
      <p:sp>
        <p:nvSpPr>
          <p:cNvPr id="49" name="TextBox 48"/>
          <p:cNvSpPr txBox="1"/>
          <p:nvPr/>
        </p:nvSpPr>
        <p:spPr>
          <a:xfrm>
            <a:off x="6916413" y="3191709"/>
            <a:ext cx="1787105" cy="85408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lnSpc>
                <a:spcPct val="150000"/>
              </a:lnSpc>
            </a:pPr>
            <a:r>
              <a:rPr lang="he-IL" sz="1100" u="sng" dirty="0" smtClean="0"/>
              <a:t>תשלום ישראל לסוכנויות וקרנות או"ם </a:t>
            </a:r>
          </a:p>
          <a:p>
            <a:pPr algn="ctr">
              <a:lnSpc>
                <a:spcPct val="150000"/>
              </a:lnSpc>
            </a:pPr>
            <a:r>
              <a:rPr lang="he-IL" sz="1100" dirty="0" smtClean="0"/>
              <a:t>0.5 מיליון ד' </a:t>
            </a:r>
          </a:p>
        </p:txBody>
      </p:sp>
      <p:cxnSp>
        <p:nvCxnSpPr>
          <p:cNvPr id="25" name="Straight Connector 24"/>
          <p:cNvCxnSpPr/>
          <p:nvPr/>
        </p:nvCxnSpPr>
        <p:spPr>
          <a:xfrm>
            <a:off x="4191326" y="2663222"/>
            <a:ext cx="383134" cy="322560"/>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cxnSp>
        <p:nvCxnSpPr>
          <p:cNvPr id="28" name="Straight Connector 27"/>
          <p:cNvCxnSpPr/>
          <p:nvPr/>
        </p:nvCxnSpPr>
        <p:spPr>
          <a:xfrm flipH="1">
            <a:off x="4574460" y="2663222"/>
            <a:ext cx="302340" cy="322560"/>
          </a:xfrm>
          <a:prstGeom prst="line">
            <a:avLst/>
          </a:prstGeom>
          <a:ln>
            <a:solidFill>
              <a:schemeClr val="bg1"/>
            </a:solidFill>
          </a:ln>
        </p:spPr>
        <p:style>
          <a:lnRef idx="2">
            <a:schemeClr val="accent6"/>
          </a:lnRef>
          <a:fillRef idx="0">
            <a:schemeClr val="accent6"/>
          </a:fillRef>
          <a:effectRef idx="1">
            <a:schemeClr val="accent6"/>
          </a:effectRef>
          <a:fontRef idx="minor">
            <a:schemeClr val="tx1"/>
          </a:fontRef>
        </p:style>
      </p:cxnSp>
      <p:sp>
        <p:nvSpPr>
          <p:cNvPr id="37" name="TextBox 36"/>
          <p:cNvSpPr txBox="1"/>
          <p:nvPr/>
        </p:nvSpPr>
        <p:spPr bwMode="auto">
          <a:xfrm>
            <a:off x="2680788" y="3184520"/>
            <a:ext cx="3740616" cy="169277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he-IL" sz="2400" dirty="0" smtClean="0"/>
              <a:t>צפי סך כל תשלומי ישראל לאו"ם ל-2014:</a:t>
            </a:r>
          </a:p>
          <a:p>
            <a:pPr algn="ctr"/>
            <a:r>
              <a:rPr lang="he-IL" sz="2400" dirty="0" smtClean="0"/>
              <a:t>40.7 מיליון ד'</a:t>
            </a:r>
            <a:endParaRPr lang="en-US" sz="2400" dirty="0" smtClean="0"/>
          </a:p>
          <a:p>
            <a:pPr algn="ctr" rtl="1"/>
            <a:r>
              <a:rPr lang="en-US" sz="1600" dirty="0" smtClean="0"/>
              <a:t> </a:t>
            </a:r>
            <a:r>
              <a:rPr lang="he-IL" sz="1600" dirty="0" smtClean="0"/>
              <a:t>תל"ג ישראל – 239.6 מיליארד ד'</a:t>
            </a:r>
          </a:p>
          <a:p>
            <a:pPr algn="ctr" rtl="1"/>
            <a:r>
              <a:rPr lang="he-IL" sz="1600" dirty="0" smtClean="0"/>
              <a:t>אחוז תשלום לאו"ם מתוך </a:t>
            </a:r>
            <a:r>
              <a:rPr lang="he-IL" sz="1600" dirty="0" err="1" smtClean="0"/>
              <a:t>התל"ג</a:t>
            </a:r>
            <a:r>
              <a:rPr lang="he-IL" sz="1600" dirty="0" smtClean="0"/>
              <a:t>: 0.002%</a:t>
            </a:r>
            <a:endParaRPr lang="en-US" sz="1400" dirty="0"/>
          </a:p>
        </p:txBody>
      </p:sp>
      <p:sp>
        <p:nvSpPr>
          <p:cNvPr id="16" name="Rounded Rectangle 15"/>
          <p:cNvSpPr/>
          <p:nvPr/>
        </p:nvSpPr>
        <p:spPr>
          <a:xfrm>
            <a:off x="762000" y="1581549"/>
            <a:ext cx="2362200" cy="7753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1400" b="1" u="sng" dirty="0"/>
              <a:t>תקציב רגיל (</a:t>
            </a:r>
            <a:r>
              <a:rPr lang="he-IL" sz="1400" b="1" u="sng" dirty="0" smtClean="0"/>
              <a:t>2014-2015)</a:t>
            </a:r>
            <a:endParaRPr lang="he-IL" sz="1400" b="1" u="sng" dirty="0"/>
          </a:p>
          <a:p>
            <a:pPr algn="ctr">
              <a:lnSpc>
                <a:spcPct val="150000"/>
              </a:lnSpc>
            </a:pPr>
            <a:r>
              <a:rPr lang="he-IL" sz="1400" b="1" dirty="0" smtClean="0"/>
              <a:t>5.53 </a:t>
            </a:r>
            <a:r>
              <a:rPr lang="he-IL" sz="1400" b="1" dirty="0"/>
              <a:t>מיליארד ד'</a:t>
            </a:r>
          </a:p>
        </p:txBody>
      </p:sp>
      <p:sp>
        <p:nvSpPr>
          <p:cNvPr id="12" name="TextBox 11"/>
          <p:cNvSpPr txBox="1"/>
          <p:nvPr/>
        </p:nvSpPr>
        <p:spPr>
          <a:xfrm>
            <a:off x="2758984" y="2081757"/>
            <a:ext cx="1615952" cy="652551"/>
          </a:xfrm>
          <a:prstGeom prst="rect">
            <a:avLst/>
          </a:prstGeom>
          <a:effectLst>
            <a:glow rad="1016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lnSpc>
                <a:spcPct val="150000"/>
              </a:lnSpc>
            </a:pPr>
            <a:r>
              <a:rPr lang="he-IL" sz="1200" u="sng" dirty="0" smtClean="0"/>
              <a:t>חלקה של ישראל</a:t>
            </a:r>
          </a:p>
          <a:p>
            <a:pPr algn="ctr">
              <a:lnSpc>
                <a:spcPct val="150000"/>
              </a:lnSpc>
            </a:pPr>
            <a:r>
              <a:rPr lang="he-IL" sz="1200" u="sng" dirty="0" smtClean="0"/>
              <a:t> </a:t>
            </a:r>
            <a:r>
              <a:rPr lang="he-IL" sz="1400" dirty="0" smtClean="0"/>
              <a:t>21.8</a:t>
            </a:r>
            <a:r>
              <a:rPr lang="he-IL" sz="1200" dirty="0" smtClean="0"/>
              <a:t> </a:t>
            </a:r>
            <a:r>
              <a:rPr lang="he-IL" sz="1400" dirty="0" smtClean="0"/>
              <a:t>מיליון ד'</a:t>
            </a:r>
            <a:endParaRPr lang="he-IL" sz="1200" dirty="0" smtClean="0"/>
          </a:p>
        </p:txBody>
      </p:sp>
      <p:sp>
        <p:nvSpPr>
          <p:cNvPr id="39" name="Rounded Rectangle 38"/>
          <p:cNvSpPr/>
          <p:nvPr/>
        </p:nvSpPr>
        <p:spPr>
          <a:xfrm>
            <a:off x="5876650" y="1584466"/>
            <a:ext cx="2826867" cy="8706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he-IL" sz="1400" b="1" u="sng" dirty="0"/>
              <a:t>תקציב כוחות </a:t>
            </a:r>
            <a:r>
              <a:rPr lang="he-IL" sz="1400" b="1" u="sng" dirty="0" smtClean="0"/>
              <a:t>השלום </a:t>
            </a:r>
            <a:r>
              <a:rPr lang="he-IL" sz="1400" b="1" u="sng" dirty="0"/>
              <a:t>(</a:t>
            </a:r>
            <a:r>
              <a:rPr lang="he-IL" sz="1400" b="1" u="sng" dirty="0" smtClean="0"/>
              <a:t>2013-2014)</a:t>
            </a:r>
            <a:endParaRPr lang="he-IL" sz="1400" b="1" u="sng" dirty="0"/>
          </a:p>
          <a:p>
            <a:pPr algn="ctr">
              <a:lnSpc>
                <a:spcPct val="150000"/>
              </a:lnSpc>
            </a:pPr>
            <a:r>
              <a:rPr lang="he-IL" sz="1400" b="1" dirty="0" smtClean="0"/>
              <a:t>7.54 </a:t>
            </a:r>
            <a:r>
              <a:rPr lang="he-IL" sz="1400" b="1" dirty="0"/>
              <a:t>מיליארד ד'</a:t>
            </a:r>
          </a:p>
        </p:txBody>
      </p:sp>
      <p:sp>
        <p:nvSpPr>
          <p:cNvPr id="13" name="TextBox 12"/>
          <p:cNvSpPr txBox="1"/>
          <p:nvPr/>
        </p:nvSpPr>
        <p:spPr>
          <a:xfrm>
            <a:off x="4779500" y="2081757"/>
            <a:ext cx="1567049" cy="652551"/>
          </a:xfrm>
          <a:prstGeom prst="rect">
            <a:avLst/>
          </a:prstGeom>
          <a:effectLst>
            <a:glow rad="63500">
              <a:schemeClr val="accent1">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lnSpc>
                <a:spcPct val="150000"/>
              </a:lnSpc>
            </a:pPr>
            <a:r>
              <a:rPr lang="he-IL" sz="1200" u="sng" dirty="0" smtClean="0"/>
              <a:t>חלקה של ישראל</a:t>
            </a:r>
          </a:p>
          <a:p>
            <a:pPr algn="ctr">
              <a:lnSpc>
                <a:spcPct val="150000"/>
              </a:lnSpc>
            </a:pPr>
            <a:r>
              <a:rPr lang="he-IL" sz="1000" dirty="0" smtClean="0"/>
              <a:t> </a:t>
            </a:r>
            <a:r>
              <a:rPr lang="he-IL" sz="1400" dirty="0" smtClean="0"/>
              <a:t>29.8 מיליון ד'</a:t>
            </a:r>
            <a:endParaRPr lang="he-IL" sz="1000" dirty="0" smtClean="0"/>
          </a:p>
        </p:txBody>
      </p:sp>
      <p:sp>
        <p:nvSpPr>
          <p:cNvPr id="54" name="Rounded Rectangle 53"/>
          <p:cNvSpPr/>
          <p:nvPr/>
        </p:nvSpPr>
        <p:spPr>
          <a:xfrm>
            <a:off x="266700" y="4800600"/>
            <a:ext cx="8763000" cy="17526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he-IL" sz="1600" spc="300" dirty="0"/>
              <a:t>*</a:t>
            </a:r>
            <a:r>
              <a:rPr lang="he-IL" sz="1600" spc="300" dirty="0">
                <a:solidFill>
                  <a:schemeClr val="bg1"/>
                </a:solidFill>
                <a:effectLst>
                  <a:outerShdw blurRad="38100" dist="38100" dir="2700000" algn="tl">
                    <a:srgbClr val="000000">
                      <a:alpha val="43137"/>
                    </a:srgbClr>
                  </a:outerShdw>
                </a:effectLst>
              </a:rPr>
              <a:t>ישראל מדורגת במקום </a:t>
            </a:r>
            <a:r>
              <a:rPr lang="he-IL" sz="1600" spc="300" dirty="0" smtClean="0">
                <a:solidFill>
                  <a:schemeClr val="bg1"/>
                </a:solidFill>
                <a:effectLst>
                  <a:outerShdw blurRad="38100" dist="38100" dir="2700000" algn="tl">
                    <a:srgbClr val="000000">
                      <a:alpha val="43137"/>
                    </a:srgbClr>
                  </a:outerShdw>
                </a:effectLst>
              </a:rPr>
              <a:t>ה-</a:t>
            </a:r>
            <a:r>
              <a:rPr lang="he-IL" sz="1600" b="1" u="sng" spc="300" dirty="0" smtClean="0">
                <a:solidFill>
                  <a:schemeClr val="bg1"/>
                </a:solidFill>
                <a:effectLst>
                  <a:outerShdw blurRad="38100" dist="38100" dir="2700000" algn="tl">
                    <a:srgbClr val="000000">
                      <a:alpha val="43137"/>
                    </a:srgbClr>
                  </a:outerShdw>
                </a:effectLst>
              </a:rPr>
              <a:t>26</a:t>
            </a:r>
            <a:r>
              <a:rPr lang="he-IL" sz="1600" spc="300" dirty="0" smtClean="0">
                <a:solidFill>
                  <a:schemeClr val="bg1"/>
                </a:solidFill>
                <a:effectLst>
                  <a:outerShdw blurRad="38100" dist="38100" dir="2700000" algn="tl">
                    <a:srgbClr val="000000">
                      <a:alpha val="43137"/>
                    </a:srgbClr>
                  </a:outerShdw>
                </a:effectLst>
              </a:rPr>
              <a:t> </a:t>
            </a:r>
            <a:r>
              <a:rPr lang="he-IL" sz="1600" spc="300" dirty="0">
                <a:solidFill>
                  <a:schemeClr val="bg1"/>
                </a:solidFill>
                <a:effectLst>
                  <a:outerShdw blurRad="38100" dist="38100" dir="2700000" algn="tl">
                    <a:srgbClr val="000000">
                      <a:alpha val="43137"/>
                    </a:srgbClr>
                  </a:outerShdw>
                </a:effectLst>
              </a:rPr>
              <a:t>מבין המדינות </a:t>
            </a:r>
            <a:r>
              <a:rPr lang="he-IL" sz="1600" spc="300" dirty="0" smtClean="0">
                <a:solidFill>
                  <a:schemeClr val="bg1"/>
                </a:solidFill>
                <a:effectLst>
                  <a:outerShdw blurRad="38100" dist="38100" dir="2700000" algn="tl">
                    <a:srgbClr val="000000">
                      <a:alpha val="43137"/>
                    </a:srgbClr>
                  </a:outerShdw>
                </a:effectLst>
              </a:rPr>
              <a:t>התורמות לכוחות </a:t>
            </a:r>
            <a:r>
              <a:rPr lang="he-IL" sz="1600" spc="300" dirty="0">
                <a:solidFill>
                  <a:schemeClr val="bg1"/>
                </a:solidFill>
                <a:effectLst>
                  <a:outerShdw blurRad="38100" dist="38100" dir="2700000" algn="tl">
                    <a:srgbClr val="000000">
                      <a:alpha val="43137"/>
                    </a:srgbClr>
                  </a:outerShdw>
                </a:effectLst>
              </a:rPr>
              <a:t>שלום.</a:t>
            </a:r>
          </a:p>
          <a:p>
            <a:pPr algn="ctr" rtl="1"/>
            <a:r>
              <a:rPr lang="he-IL" sz="1400" i="1" dirty="0" smtClean="0">
                <a:effectLst>
                  <a:outerShdw blurRad="38100" dist="38100" dir="2700000" algn="tl">
                    <a:srgbClr val="000000">
                      <a:alpha val="43137"/>
                    </a:srgbClr>
                  </a:outerShdw>
                </a:effectLst>
              </a:rPr>
              <a:t>(</a:t>
            </a:r>
            <a:r>
              <a:rPr lang="he-IL" sz="1400" i="1" dirty="0">
                <a:effectLst>
                  <a:outerShdw blurRad="38100" dist="38100" dir="2700000" algn="tl">
                    <a:srgbClr val="000000">
                      <a:alpha val="43137"/>
                    </a:srgbClr>
                  </a:outerShdw>
                </a:effectLst>
              </a:rPr>
              <a:t>לשם השוואה: סעודיה – מקום 23, קטאר – מקום 34, הודו – מקום 35, מצרים – מקום 59)</a:t>
            </a:r>
          </a:p>
          <a:p>
            <a:pPr algn="ctr" rtl="1"/>
            <a:endParaRPr lang="he-IL" sz="1600" dirty="0">
              <a:effectLst>
                <a:outerShdw blurRad="38100" dist="38100" dir="2700000" algn="tl">
                  <a:srgbClr val="000000">
                    <a:alpha val="43137"/>
                  </a:srgbClr>
                </a:outerShdw>
              </a:effectLst>
            </a:endParaRPr>
          </a:p>
          <a:p>
            <a:pPr algn="r" rtl="1"/>
            <a:r>
              <a:rPr lang="he-IL" sz="1600" dirty="0">
                <a:effectLst>
                  <a:outerShdw blurRad="38100" dist="38100" dir="2700000" algn="tl">
                    <a:srgbClr val="000000">
                      <a:alpha val="43137"/>
                    </a:srgbClr>
                  </a:outerShdw>
                </a:effectLst>
              </a:rPr>
              <a:t>**</a:t>
            </a:r>
            <a:r>
              <a:rPr lang="he-IL" sz="1600" spc="300" dirty="0">
                <a:effectLst>
                  <a:outerShdw blurRad="38100" dist="38100" dir="2700000" algn="tl">
                    <a:srgbClr val="000000">
                      <a:alpha val="43137"/>
                    </a:srgbClr>
                  </a:outerShdw>
                </a:effectLst>
              </a:rPr>
              <a:t>ישראל מדורגת במקום ה-</a:t>
            </a:r>
            <a:r>
              <a:rPr lang="he-IL" sz="1600" b="1" u="sng" spc="300" dirty="0">
                <a:solidFill>
                  <a:schemeClr val="bg1"/>
                </a:solidFill>
                <a:effectLst>
                  <a:outerShdw blurRad="38100" dist="38100" dir="2700000" algn="tl">
                    <a:srgbClr val="000000">
                      <a:alpha val="43137"/>
                    </a:srgbClr>
                  </a:outerShdw>
                </a:effectLst>
              </a:rPr>
              <a:t>33</a:t>
            </a:r>
            <a:r>
              <a:rPr lang="he-IL" sz="1600" spc="300" dirty="0">
                <a:effectLst>
                  <a:outerShdw blurRad="38100" dist="38100" dir="2700000" algn="tl">
                    <a:srgbClr val="000000">
                      <a:alpha val="43137"/>
                    </a:srgbClr>
                  </a:outerShdw>
                </a:effectLst>
              </a:rPr>
              <a:t> בתקציב הרגיל</a:t>
            </a:r>
            <a:r>
              <a:rPr lang="he-IL" sz="1600" dirty="0"/>
              <a:t>. </a:t>
            </a:r>
          </a:p>
        </p:txBody>
      </p:sp>
      <p:sp>
        <p:nvSpPr>
          <p:cNvPr id="3" name="Left Arrow 2"/>
          <p:cNvSpPr/>
          <p:nvPr/>
        </p:nvSpPr>
        <p:spPr>
          <a:xfrm>
            <a:off x="7991201" y="5451894"/>
            <a:ext cx="552450" cy="190500"/>
          </a:xfrm>
          <a:prstGeom prst="leftArrow">
            <a:avLst/>
          </a:prstGeom>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35420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255698" y="71029"/>
            <a:ext cx="850701" cy="899915"/>
          </a:xfrm>
          <a:prstGeom prst="rect">
            <a:avLst/>
          </a:prstGeom>
          <a:ln>
            <a:noFill/>
          </a:ln>
          <a:effectLst>
            <a:softEdge rad="112500"/>
          </a:effectLst>
        </p:spPr>
      </p:pic>
      <p:sp>
        <p:nvSpPr>
          <p:cNvPr id="19" name="Rectangle 18"/>
          <p:cNvSpPr/>
          <p:nvPr/>
        </p:nvSpPr>
        <p:spPr>
          <a:xfrm>
            <a:off x="685800" y="228600"/>
            <a:ext cx="7620000"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676400" y="1056972"/>
            <a:ext cx="4838700" cy="369332"/>
          </a:xfrm>
          <a:prstGeom prst="rect">
            <a:avLst/>
          </a:prstGeom>
          <a:noFill/>
        </p:spPr>
        <p:txBody>
          <a:bodyPr wrap="square" rtlCol="0">
            <a:spAutoFit/>
          </a:bodyPr>
          <a:lstStyle/>
          <a:p>
            <a:pPr algn="ctr" rtl="1"/>
            <a:r>
              <a:rPr lang="he-IL" sz="1600" b="1" kern="0" dirty="0" smtClean="0">
                <a:solidFill>
                  <a:schemeClr val="bg1"/>
                </a:solidFill>
                <a:latin typeface="Tahoma" pitchFamily="34" charset="0"/>
                <a:cs typeface="Tahoma" pitchFamily="34" charset="0"/>
              </a:rPr>
              <a:t>שינוי מגמה בתשלומי מדינות </a:t>
            </a:r>
            <a:r>
              <a:rPr lang="en-US" sz="1600" b="1" kern="0" dirty="0" smtClean="0">
                <a:solidFill>
                  <a:schemeClr val="bg1"/>
                </a:solidFill>
                <a:latin typeface="Tahoma" pitchFamily="34" charset="0"/>
                <a:cs typeface="Tahoma" pitchFamily="34" charset="0"/>
              </a:rPr>
              <a:t>P5</a:t>
            </a:r>
            <a:r>
              <a:rPr lang="he-IL" sz="1600" b="1" kern="0" dirty="0" smtClean="0">
                <a:solidFill>
                  <a:schemeClr val="bg1"/>
                </a:solidFill>
                <a:latin typeface="Tahoma" pitchFamily="34" charset="0"/>
                <a:cs typeface="Tahoma" pitchFamily="34" charset="0"/>
              </a:rPr>
              <a:t> לאו"ם</a:t>
            </a:r>
            <a:r>
              <a:rPr lang="he-IL" b="1" kern="0" dirty="0">
                <a:solidFill>
                  <a:schemeClr val="bg1"/>
                </a:solidFill>
                <a:latin typeface="Tahoma" pitchFamily="34" charset="0"/>
                <a:cs typeface="Tahoma" pitchFamily="34" charset="0"/>
              </a:rPr>
              <a:t>:</a:t>
            </a:r>
            <a:endParaRPr lang="he-IL" sz="1600" b="1" kern="0" dirty="0" smtClean="0">
              <a:solidFill>
                <a:schemeClr val="bg1"/>
              </a:solidFill>
              <a:latin typeface="Tahoma" pitchFamily="34" charset="0"/>
              <a:cs typeface="Tahoma" pitchFamily="34" charset="0"/>
            </a:endParaRPr>
          </a:p>
        </p:txBody>
      </p:sp>
      <p:sp>
        <p:nvSpPr>
          <p:cNvPr id="22" name="Rectangle 21"/>
          <p:cNvSpPr/>
          <p:nvPr/>
        </p:nvSpPr>
        <p:spPr>
          <a:xfrm>
            <a:off x="838200" y="103673"/>
            <a:ext cx="7620000" cy="738664"/>
          </a:xfrm>
          <a:prstGeom prst="rect">
            <a:avLst/>
          </a:prstGeom>
          <a:noFill/>
          <a:ln>
            <a:noFill/>
          </a:ln>
          <a:effectLst>
            <a:glow rad="63500">
              <a:schemeClr val="accent1">
                <a:satMod val="175000"/>
                <a:alpha val="40000"/>
              </a:schemeClr>
            </a:glow>
          </a:effectLst>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400" b="1" dirty="0" smtClean="0">
                <a:ln w="11430"/>
                <a:solidFill>
                  <a:schemeClr val="bg1"/>
                </a:solidFill>
                <a:effectLst>
                  <a:outerShdw blurRad="80000" dist="40000" dir="5040000" algn="tl">
                    <a:srgbClr val="000000">
                      <a:alpha val="30000"/>
                    </a:srgbClr>
                  </a:outerShdw>
                </a:effectLst>
                <a:cs typeface="Tahoma" pitchFamily="34" charset="0"/>
              </a:rPr>
              <a:t>תשלומי ישראל לאו"ם</a:t>
            </a:r>
          </a:p>
          <a:p>
            <a:pPr algn="ctr"/>
            <a:r>
              <a:rPr lang="en-US" b="1" dirty="0" smtClean="0">
                <a:ln w="11430"/>
                <a:solidFill>
                  <a:schemeClr val="bg1"/>
                </a:solidFill>
                <a:effectLst>
                  <a:outerShdw blurRad="80000" dist="40000" dir="5040000" algn="tl">
                    <a:srgbClr val="000000">
                      <a:alpha val="30000"/>
                    </a:srgbClr>
                  </a:outerShdw>
                </a:effectLst>
                <a:cs typeface="Tahoma" pitchFamily="34" charset="0"/>
              </a:rPr>
              <a:t>Permanent Mission of Israel to the UN</a:t>
            </a:r>
            <a:r>
              <a:rPr lang="he-IL" b="1" dirty="0" smtClean="0">
                <a:ln w="11430"/>
                <a:solidFill>
                  <a:schemeClr val="bg1"/>
                </a:solidFill>
                <a:effectLst>
                  <a:outerShdw blurRad="80000" dist="40000" dir="5040000" algn="tl">
                    <a:srgbClr val="000000">
                      <a:alpha val="30000"/>
                    </a:srgbClr>
                  </a:outerShdw>
                </a:effectLst>
                <a:cs typeface="Tahoma" pitchFamily="34" charset="0"/>
              </a:rPr>
              <a:t> </a:t>
            </a:r>
            <a:endParaRPr lang="en-US" b="1" dirty="0">
              <a:ln w="11430"/>
              <a:solidFill>
                <a:schemeClr val="bg1"/>
              </a:solidFill>
              <a:effectLst>
                <a:outerShdw blurRad="80000" dist="40000" dir="5040000" algn="tl">
                  <a:srgbClr val="000000">
                    <a:alpha val="30000"/>
                  </a:srgbClr>
                </a:outerShdw>
              </a:effectLst>
              <a:cs typeface="Tahoma"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809332226"/>
              </p:ext>
            </p:extLst>
          </p:nvPr>
        </p:nvGraphicFramePr>
        <p:xfrm>
          <a:off x="1389697" y="1447801"/>
          <a:ext cx="5468303" cy="1542288"/>
        </p:xfrm>
        <a:graphic>
          <a:graphicData uri="http://schemas.openxmlformats.org/drawingml/2006/table">
            <a:tbl>
              <a:tblPr rtl="1" firstRow="1" firstCol="1" bandRow="1">
                <a:tableStyleId>{5C22544A-7EE6-4342-B048-85BDC9FD1C3A}</a:tableStyleId>
              </a:tblPr>
              <a:tblGrid>
                <a:gridCol w="1093276"/>
                <a:gridCol w="1093276"/>
                <a:gridCol w="1093917"/>
                <a:gridCol w="1093917"/>
                <a:gridCol w="1093917"/>
              </a:tblGrid>
              <a:tr h="180975">
                <a:tc rowSpan="2">
                  <a:txBody>
                    <a:bodyPr/>
                    <a:lstStyle/>
                    <a:p>
                      <a:pPr algn="ctr" rtl="1">
                        <a:lnSpc>
                          <a:spcPct val="115000"/>
                        </a:lnSpc>
                        <a:spcAft>
                          <a:spcPts val="0"/>
                        </a:spcAft>
                      </a:pPr>
                      <a:r>
                        <a:rPr lang="he-IL" sz="1100" dirty="0">
                          <a:effectLst/>
                        </a:rPr>
                        <a:t>מדינה</a:t>
                      </a:r>
                      <a:endParaRPr lang="en-US" sz="1100" dirty="0">
                        <a:effectLst/>
                        <a:latin typeface="Calibri"/>
                        <a:ea typeface="PMingLiU"/>
                        <a:cs typeface="Arial"/>
                      </a:endParaRPr>
                    </a:p>
                  </a:txBody>
                  <a:tcPr marL="68580" marR="68580" marT="0" marB="0">
                    <a:lnB w="12700" cap="flat" cmpd="sng" algn="ctr">
                      <a:solidFill>
                        <a:schemeClr val="bg1"/>
                      </a:solidFill>
                      <a:prstDash val="solid"/>
                      <a:round/>
                      <a:headEnd type="none" w="med" len="med"/>
                      <a:tailEnd type="none" w="med" len="med"/>
                    </a:lnB>
                  </a:tcPr>
                </a:tc>
                <a:tc gridSpan="2">
                  <a:txBody>
                    <a:bodyPr/>
                    <a:lstStyle/>
                    <a:p>
                      <a:pPr algn="ctr" rtl="1">
                        <a:lnSpc>
                          <a:spcPct val="115000"/>
                        </a:lnSpc>
                        <a:spcAft>
                          <a:spcPts val="0"/>
                        </a:spcAft>
                      </a:pPr>
                      <a:r>
                        <a:rPr lang="he-IL" sz="1100">
                          <a:effectLst/>
                        </a:rPr>
                        <a:t>2010 - 2012</a:t>
                      </a:r>
                      <a:endParaRPr lang="en-US" sz="1100">
                        <a:effectLst/>
                        <a:latin typeface="Calibri"/>
                        <a:ea typeface="PMingLiU"/>
                        <a:cs typeface="Arial"/>
                      </a:endParaRPr>
                    </a:p>
                  </a:txBody>
                  <a:tcPr marL="68580" marR="68580" marT="0" marB="0"/>
                </a:tc>
                <a:tc hMerge="1">
                  <a:txBody>
                    <a:bodyPr/>
                    <a:lstStyle/>
                    <a:p>
                      <a:pPr rtl="1"/>
                      <a:endParaRPr lang="he-IL"/>
                    </a:p>
                  </a:txBody>
                  <a:tcPr/>
                </a:tc>
                <a:tc gridSpan="2">
                  <a:txBody>
                    <a:bodyPr/>
                    <a:lstStyle/>
                    <a:p>
                      <a:pPr algn="ctr" rtl="1">
                        <a:lnSpc>
                          <a:spcPct val="115000"/>
                        </a:lnSpc>
                        <a:spcAft>
                          <a:spcPts val="0"/>
                        </a:spcAft>
                      </a:pPr>
                      <a:r>
                        <a:rPr lang="he-IL" sz="1100">
                          <a:effectLst/>
                        </a:rPr>
                        <a:t>2013 – 2015</a:t>
                      </a:r>
                      <a:endParaRPr lang="en-US" sz="1100">
                        <a:effectLst/>
                        <a:latin typeface="Calibri"/>
                        <a:ea typeface="PMingLiU"/>
                        <a:cs typeface="Arial"/>
                      </a:endParaRPr>
                    </a:p>
                  </a:txBody>
                  <a:tcPr marL="68580" marR="68580" marT="0" marB="0"/>
                </a:tc>
                <a:tc hMerge="1">
                  <a:txBody>
                    <a:bodyPr/>
                    <a:lstStyle/>
                    <a:p>
                      <a:pPr rtl="1"/>
                      <a:endParaRPr lang="he-IL"/>
                    </a:p>
                  </a:txBody>
                  <a:tcPr/>
                </a:tc>
              </a:tr>
              <a:tr h="180975">
                <a:tc vMerge="1">
                  <a:txBody>
                    <a:bodyPr/>
                    <a:lstStyle/>
                    <a:p>
                      <a:pPr rtl="1"/>
                      <a:endParaRPr lang="he-IL"/>
                    </a:p>
                  </a:txBody>
                  <a:tcPr/>
                </a:tc>
                <a:tc>
                  <a:txBody>
                    <a:bodyPr/>
                    <a:lstStyle/>
                    <a:p>
                      <a:pPr algn="ctr" rtl="1">
                        <a:lnSpc>
                          <a:spcPct val="115000"/>
                        </a:lnSpc>
                        <a:spcAft>
                          <a:spcPts val="0"/>
                        </a:spcAft>
                      </a:pPr>
                      <a:r>
                        <a:rPr lang="he-IL" sz="1100" b="1">
                          <a:effectLst/>
                        </a:rPr>
                        <a:t>רגיל</a:t>
                      </a:r>
                      <a:endParaRPr lang="en-US" sz="1100" b="1">
                        <a:effectLst/>
                        <a:latin typeface="Calibri"/>
                        <a:ea typeface="PMingLiU"/>
                        <a:cs typeface="Arial"/>
                      </a:endParaRPr>
                    </a:p>
                  </a:txBody>
                  <a:tcPr marL="68580" marR="68580" marT="0" marB="0"/>
                </a:tc>
                <a:tc>
                  <a:txBody>
                    <a:bodyPr/>
                    <a:lstStyle/>
                    <a:p>
                      <a:pPr algn="ctr" rtl="1">
                        <a:lnSpc>
                          <a:spcPct val="115000"/>
                        </a:lnSpc>
                        <a:spcAft>
                          <a:spcPts val="0"/>
                        </a:spcAft>
                      </a:pPr>
                      <a:r>
                        <a:rPr lang="he-IL" sz="1100" b="1">
                          <a:effectLst/>
                        </a:rPr>
                        <a:t>כוחות שלום</a:t>
                      </a:r>
                      <a:endParaRPr lang="en-US" sz="1100" b="1">
                        <a:effectLst/>
                        <a:latin typeface="Calibri"/>
                        <a:ea typeface="PMingLiU"/>
                        <a:cs typeface="Arial"/>
                      </a:endParaRPr>
                    </a:p>
                  </a:txBody>
                  <a:tcPr marL="68580" marR="68580" marT="0" marB="0"/>
                </a:tc>
                <a:tc>
                  <a:txBody>
                    <a:bodyPr/>
                    <a:lstStyle/>
                    <a:p>
                      <a:pPr algn="ctr" rtl="1">
                        <a:lnSpc>
                          <a:spcPct val="115000"/>
                        </a:lnSpc>
                        <a:spcAft>
                          <a:spcPts val="0"/>
                        </a:spcAft>
                      </a:pPr>
                      <a:r>
                        <a:rPr lang="he-IL" sz="1100" b="1">
                          <a:effectLst/>
                        </a:rPr>
                        <a:t>רגיל</a:t>
                      </a:r>
                      <a:endParaRPr lang="en-US" sz="1100" b="1">
                        <a:effectLst/>
                        <a:latin typeface="Calibri"/>
                        <a:ea typeface="PMingLiU"/>
                        <a:cs typeface="Arial"/>
                      </a:endParaRPr>
                    </a:p>
                  </a:txBody>
                  <a:tcPr marL="68580" marR="68580" marT="0" marB="0"/>
                </a:tc>
                <a:tc>
                  <a:txBody>
                    <a:bodyPr/>
                    <a:lstStyle/>
                    <a:p>
                      <a:pPr algn="ctr" rtl="1">
                        <a:lnSpc>
                          <a:spcPct val="115000"/>
                        </a:lnSpc>
                        <a:spcAft>
                          <a:spcPts val="0"/>
                        </a:spcAft>
                      </a:pPr>
                      <a:r>
                        <a:rPr lang="he-IL" sz="1100" b="1" dirty="0">
                          <a:effectLst/>
                        </a:rPr>
                        <a:t>כוחות שלום</a:t>
                      </a:r>
                      <a:endParaRPr lang="en-US" sz="1100" b="1" dirty="0">
                        <a:effectLst/>
                        <a:latin typeface="Calibri"/>
                        <a:ea typeface="PMingLiU"/>
                        <a:cs typeface="Arial"/>
                      </a:endParaRPr>
                    </a:p>
                  </a:txBody>
                  <a:tcPr marL="68580" marR="68580" marT="0" marB="0"/>
                </a:tc>
              </a:tr>
              <a:tr h="180975">
                <a:tc>
                  <a:txBody>
                    <a:bodyPr/>
                    <a:lstStyle/>
                    <a:p>
                      <a:pPr algn="r" rtl="1">
                        <a:lnSpc>
                          <a:spcPct val="115000"/>
                        </a:lnSpc>
                        <a:spcAft>
                          <a:spcPts val="0"/>
                        </a:spcAft>
                      </a:pPr>
                      <a:r>
                        <a:rPr lang="he-IL" sz="1100" dirty="0">
                          <a:effectLst/>
                        </a:rPr>
                        <a:t>ארה"ב</a:t>
                      </a:r>
                      <a:endParaRPr lang="en-US" sz="1100" dirty="0">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15000"/>
                        </a:lnSpc>
                        <a:spcAft>
                          <a:spcPts val="0"/>
                        </a:spcAft>
                      </a:pPr>
                      <a:r>
                        <a:rPr lang="en-US" sz="1100" dirty="0" smtClean="0">
                          <a:effectLst/>
                          <a:latin typeface="+mn-lt"/>
                          <a:ea typeface="PMingLiU"/>
                          <a:cs typeface="Arial"/>
                        </a:rPr>
                        <a:t>22.00%</a:t>
                      </a:r>
                      <a:endParaRPr lang="en-US" sz="1100" dirty="0">
                        <a:effectLst/>
                        <a:latin typeface="+mn-lt"/>
                        <a:ea typeface="PMingLiU"/>
                        <a:cs typeface="Arial"/>
                      </a:endParaRPr>
                    </a:p>
                  </a:txBody>
                  <a:tcPr marL="68580" marR="68580" marT="0" marB="0">
                    <a:lnL w="12700" cap="flat" cmpd="sng" algn="ctr">
                      <a:solidFill>
                        <a:schemeClr val="bg1"/>
                      </a:solidFill>
                      <a:prstDash val="solid"/>
                      <a:round/>
                      <a:headEnd type="none" w="med" len="med"/>
                      <a:tailEnd type="none" w="med" len="med"/>
                    </a:lnL>
                  </a:tcPr>
                </a:tc>
                <a:tc>
                  <a:txBody>
                    <a:bodyPr/>
                    <a:lstStyle/>
                    <a:p>
                      <a:pPr algn="ctr" rtl="1">
                        <a:lnSpc>
                          <a:spcPct val="115000"/>
                        </a:lnSpc>
                        <a:spcAft>
                          <a:spcPts val="0"/>
                        </a:spcAft>
                      </a:pPr>
                      <a:r>
                        <a:rPr lang="en-GB" sz="1100" dirty="0" smtClean="0">
                          <a:effectLst/>
                          <a:latin typeface="+mn-lt"/>
                        </a:rPr>
                        <a:t>27.14%</a:t>
                      </a:r>
                      <a:endParaRPr lang="en-US" sz="1100" dirty="0">
                        <a:effectLst/>
                        <a:latin typeface="+mn-lt"/>
                        <a:ea typeface="PMingLiU"/>
                        <a:cs typeface="Arial"/>
                      </a:endParaRPr>
                    </a:p>
                  </a:txBody>
                  <a:tcPr marL="68580" marR="68580" marT="0" marB="0"/>
                </a:tc>
                <a:tc>
                  <a:txBody>
                    <a:bodyPr/>
                    <a:lstStyle/>
                    <a:p>
                      <a:pPr algn="ctr" rtl="1">
                        <a:lnSpc>
                          <a:spcPct val="115000"/>
                        </a:lnSpc>
                        <a:spcAft>
                          <a:spcPts val="0"/>
                        </a:spcAft>
                      </a:pPr>
                      <a:r>
                        <a:rPr lang="en-US" sz="1100" dirty="0" smtClean="0">
                          <a:effectLst/>
                          <a:latin typeface="+mn-lt"/>
                          <a:ea typeface="PMingLiU"/>
                          <a:cs typeface="Arial"/>
                        </a:rPr>
                        <a:t>22.00%</a:t>
                      </a:r>
                      <a:endParaRPr lang="en-US" sz="1100" dirty="0">
                        <a:effectLst/>
                        <a:latin typeface="+mn-lt"/>
                        <a:ea typeface="PMingLiU"/>
                        <a:cs typeface="Arial"/>
                      </a:endParaRPr>
                    </a:p>
                  </a:txBody>
                  <a:tcPr marL="68580" marR="68580" marT="0" marB="0"/>
                </a:tc>
                <a:tc>
                  <a:txBody>
                    <a:bodyPr/>
                    <a:lstStyle/>
                    <a:p>
                      <a:pPr algn="ctr" rtl="1">
                        <a:lnSpc>
                          <a:spcPct val="115000"/>
                        </a:lnSpc>
                        <a:spcAft>
                          <a:spcPts val="0"/>
                        </a:spcAft>
                      </a:pPr>
                      <a:r>
                        <a:rPr lang="en-GB" sz="1100" dirty="0" smtClean="0">
                          <a:effectLst/>
                          <a:latin typeface="+mn-lt"/>
                        </a:rPr>
                        <a:t>27.14%</a:t>
                      </a:r>
                      <a:endParaRPr lang="en-US" sz="1100" dirty="0">
                        <a:effectLst/>
                        <a:latin typeface="+mn-lt"/>
                        <a:ea typeface="PMingLiU"/>
                        <a:cs typeface="Arial"/>
                      </a:endParaRPr>
                    </a:p>
                  </a:txBody>
                  <a:tcPr marL="68580" marR="68580" marT="0" marB="0"/>
                </a:tc>
              </a:tr>
              <a:tr h="180975">
                <a:tc>
                  <a:txBody>
                    <a:bodyPr/>
                    <a:lstStyle/>
                    <a:p>
                      <a:pPr algn="r" rtl="1">
                        <a:lnSpc>
                          <a:spcPct val="115000"/>
                        </a:lnSpc>
                        <a:spcAft>
                          <a:spcPts val="0"/>
                        </a:spcAft>
                      </a:pPr>
                      <a:r>
                        <a:rPr lang="he-IL" sz="1100" dirty="0">
                          <a:effectLst/>
                        </a:rPr>
                        <a:t>בריטניה</a:t>
                      </a:r>
                      <a:endParaRPr lang="en-US" sz="1100" dirty="0">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en-GB" sz="1100" kern="1200" dirty="0" smtClean="0">
                          <a:solidFill>
                            <a:schemeClr val="dk1"/>
                          </a:solidFill>
                          <a:effectLst/>
                          <a:latin typeface="+mn-lt"/>
                          <a:ea typeface="PMingLiU"/>
                          <a:cs typeface="Arial"/>
                        </a:rPr>
                        <a:t>6.60%</a:t>
                      </a:r>
                      <a:endParaRPr lang="en-US" sz="1100" kern="1200" dirty="0">
                        <a:solidFill>
                          <a:schemeClr val="dk1"/>
                        </a:solidFill>
                        <a:effectLst/>
                        <a:latin typeface="+mn-lt"/>
                        <a:ea typeface="PMingLiU"/>
                        <a:cs typeface="Arial"/>
                      </a:endParaRPr>
                    </a:p>
                  </a:txBody>
                  <a:tcPr marL="68580" marR="68580" marT="0" marB="0">
                    <a:lnL w="12700" cap="flat" cmpd="sng" algn="ctr">
                      <a:solidFill>
                        <a:schemeClr val="bg1"/>
                      </a:solidFill>
                      <a:prstDash val="solid"/>
                      <a:round/>
                      <a:headEnd type="none" w="med" len="med"/>
                      <a:tailEnd type="none" w="med" len="med"/>
                    </a:lnL>
                  </a:tcPr>
                </a:tc>
                <a:tc>
                  <a:txBody>
                    <a:bodyPr/>
                    <a:lstStyle/>
                    <a:p>
                      <a:pPr algn="ctr" rtl="1">
                        <a:lnSpc>
                          <a:spcPct val="115000"/>
                        </a:lnSpc>
                        <a:spcAft>
                          <a:spcPts val="0"/>
                        </a:spcAft>
                      </a:pPr>
                      <a:r>
                        <a:rPr lang="en-GB" sz="1100" dirty="0" smtClean="0">
                          <a:effectLst/>
                          <a:latin typeface="+mn-lt"/>
                        </a:rPr>
                        <a:t>8.15%</a:t>
                      </a:r>
                      <a:endParaRPr lang="en-US" sz="1100" dirty="0">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FF0000"/>
                          </a:solidFill>
                          <a:effectLst/>
                          <a:latin typeface="+mn-lt"/>
                        </a:rPr>
                        <a:t>5.17%</a:t>
                      </a:r>
                      <a:endParaRPr lang="en-US" sz="1100" b="1" dirty="0">
                        <a:solidFill>
                          <a:srgbClr val="FF0000"/>
                        </a:solidFill>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FF0000"/>
                          </a:solidFill>
                          <a:effectLst/>
                          <a:latin typeface="+mn-lt"/>
                        </a:rPr>
                        <a:t>6.39%</a:t>
                      </a:r>
                      <a:endParaRPr lang="en-US" sz="1100" b="1" dirty="0">
                        <a:solidFill>
                          <a:srgbClr val="FF0000"/>
                        </a:solidFill>
                        <a:effectLst/>
                        <a:latin typeface="+mn-lt"/>
                        <a:ea typeface="PMingLiU"/>
                        <a:cs typeface="Arial"/>
                      </a:endParaRPr>
                    </a:p>
                  </a:txBody>
                  <a:tcPr marL="68580" marR="68580" marT="0" marB="0"/>
                </a:tc>
              </a:tr>
              <a:tr h="180975">
                <a:tc>
                  <a:txBody>
                    <a:bodyPr/>
                    <a:lstStyle/>
                    <a:p>
                      <a:pPr algn="r" rtl="1">
                        <a:lnSpc>
                          <a:spcPct val="115000"/>
                        </a:lnSpc>
                        <a:spcAft>
                          <a:spcPts val="0"/>
                        </a:spcAft>
                      </a:pPr>
                      <a:r>
                        <a:rPr lang="he-IL" sz="1100" dirty="0">
                          <a:effectLst/>
                        </a:rPr>
                        <a:t>צרפת</a:t>
                      </a:r>
                      <a:endParaRPr lang="en-US" sz="1100" dirty="0">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en-GB" sz="1100" kern="1200" dirty="0" smtClean="0">
                          <a:solidFill>
                            <a:schemeClr val="dk1"/>
                          </a:solidFill>
                          <a:effectLst/>
                          <a:latin typeface="+mn-lt"/>
                          <a:ea typeface="PMingLiU"/>
                          <a:cs typeface="Arial"/>
                        </a:rPr>
                        <a:t>6.12%</a:t>
                      </a:r>
                      <a:endParaRPr lang="en-US" sz="1100" kern="1200" dirty="0">
                        <a:solidFill>
                          <a:schemeClr val="dk1"/>
                        </a:solidFill>
                        <a:effectLst/>
                        <a:latin typeface="+mn-lt"/>
                        <a:ea typeface="PMingLiU"/>
                        <a:cs typeface="Arial"/>
                      </a:endParaRPr>
                    </a:p>
                  </a:txBody>
                  <a:tcPr marL="68580" marR="68580" marT="0" marB="0">
                    <a:lnL w="12700" cap="flat" cmpd="sng" algn="ctr">
                      <a:solidFill>
                        <a:schemeClr val="bg1"/>
                      </a:solidFill>
                      <a:prstDash val="solid"/>
                      <a:round/>
                      <a:headEnd type="none" w="med" len="med"/>
                      <a:tailEnd type="none" w="med" len="med"/>
                    </a:lnL>
                  </a:tcPr>
                </a:tc>
                <a:tc>
                  <a:txBody>
                    <a:bodyPr/>
                    <a:lstStyle/>
                    <a:p>
                      <a:pPr algn="ctr" rtl="1">
                        <a:lnSpc>
                          <a:spcPct val="115000"/>
                        </a:lnSpc>
                        <a:spcAft>
                          <a:spcPts val="0"/>
                        </a:spcAft>
                      </a:pPr>
                      <a:r>
                        <a:rPr lang="en-GB" sz="1100" dirty="0" smtClean="0">
                          <a:effectLst/>
                          <a:latin typeface="+mn-lt"/>
                        </a:rPr>
                        <a:t>7.55%</a:t>
                      </a:r>
                      <a:endParaRPr lang="en-US" sz="1100" dirty="0">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FF0000"/>
                          </a:solidFill>
                          <a:effectLst/>
                          <a:latin typeface="+mn-lt"/>
                        </a:rPr>
                        <a:t>5.59%</a:t>
                      </a:r>
                      <a:endParaRPr lang="en-US" sz="1100" b="1" dirty="0">
                        <a:solidFill>
                          <a:srgbClr val="FF0000"/>
                        </a:solidFill>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FF0000"/>
                          </a:solidFill>
                          <a:effectLst/>
                          <a:latin typeface="+mn-lt"/>
                        </a:rPr>
                        <a:t>6.90%</a:t>
                      </a:r>
                      <a:endParaRPr lang="en-US" sz="1100" b="1" dirty="0">
                        <a:solidFill>
                          <a:srgbClr val="FF0000"/>
                        </a:solidFill>
                        <a:effectLst/>
                        <a:latin typeface="+mn-lt"/>
                        <a:ea typeface="PMingLiU"/>
                        <a:cs typeface="Arial"/>
                      </a:endParaRPr>
                    </a:p>
                  </a:txBody>
                  <a:tcPr marL="68580" marR="68580" marT="0" marB="0"/>
                </a:tc>
              </a:tr>
              <a:tr h="180975">
                <a:tc>
                  <a:txBody>
                    <a:bodyPr/>
                    <a:lstStyle/>
                    <a:p>
                      <a:pPr algn="r" rtl="1">
                        <a:lnSpc>
                          <a:spcPct val="115000"/>
                        </a:lnSpc>
                        <a:spcAft>
                          <a:spcPts val="0"/>
                        </a:spcAft>
                      </a:pPr>
                      <a:r>
                        <a:rPr lang="he-IL" sz="1100" dirty="0">
                          <a:effectLst/>
                        </a:rPr>
                        <a:t>רוסיה</a:t>
                      </a:r>
                      <a:endParaRPr lang="en-US" sz="1100" dirty="0">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en-GB" sz="1100" kern="1200" dirty="0" smtClean="0">
                          <a:solidFill>
                            <a:schemeClr val="dk1"/>
                          </a:solidFill>
                          <a:effectLst/>
                          <a:latin typeface="+mn-lt"/>
                          <a:ea typeface="PMingLiU"/>
                          <a:cs typeface="Arial"/>
                        </a:rPr>
                        <a:t>1.60%</a:t>
                      </a:r>
                      <a:endParaRPr lang="en-US" sz="1100" kern="1200" dirty="0">
                        <a:solidFill>
                          <a:schemeClr val="dk1"/>
                        </a:solidFill>
                        <a:effectLst/>
                        <a:latin typeface="+mn-lt"/>
                        <a:ea typeface="PMingLiU"/>
                        <a:cs typeface="Arial"/>
                      </a:endParaRPr>
                    </a:p>
                  </a:txBody>
                  <a:tcPr marL="68580" marR="68580" marT="0" marB="0">
                    <a:lnL w="12700" cap="flat" cmpd="sng" algn="ctr">
                      <a:solidFill>
                        <a:schemeClr val="bg1"/>
                      </a:solidFill>
                      <a:prstDash val="solid"/>
                      <a:round/>
                      <a:headEnd type="none" w="med" len="med"/>
                      <a:tailEnd type="none" w="med" len="med"/>
                    </a:lnL>
                  </a:tcPr>
                </a:tc>
                <a:tc>
                  <a:txBody>
                    <a:bodyPr/>
                    <a:lstStyle/>
                    <a:p>
                      <a:pPr algn="ctr" rtl="1">
                        <a:lnSpc>
                          <a:spcPct val="115000"/>
                        </a:lnSpc>
                        <a:spcAft>
                          <a:spcPts val="0"/>
                        </a:spcAft>
                      </a:pPr>
                      <a:r>
                        <a:rPr lang="en-GB" sz="1100" dirty="0" smtClean="0">
                          <a:effectLst/>
                          <a:latin typeface="+mn-lt"/>
                        </a:rPr>
                        <a:t>1.97%</a:t>
                      </a:r>
                      <a:endParaRPr lang="en-US" sz="1100" dirty="0">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00B050"/>
                          </a:solidFill>
                          <a:effectLst/>
                          <a:latin typeface="+mn-lt"/>
                        </a:rPr>
                        <a:t>2.44%</a:t>
                      </a:r>
                      <a:endParaRPr lang="en-US" sz="1100" b="1" dirty="0">
                        <a:solidFill>
                          <a:srgbClr val="00B050"/>
                        </a:solidFill>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00B050"/>
                          </a:solidFill>
                          <a:effectLst/>
                          <a:latin typeface="+mn-lt"/>
                        </a:rPr>
                        <a:t>2.88%</a:t>
                      </a:r>
                      <a:endParaRPr lang="en-US" sz="1100" b="1" dirty="0">
                        <a:solidFill>
                          <a:srgbClr val="00B050"/>
                        </a:solidFill>
                        <a:effectLst/>
                        <a:latin typeface="+mn-lt"/>
                        <a:ea typeface="PMingLiU"/>
                        <a:cs typeface="Arial"/>
                      </a:endParaRPr>
                    </a:p>
                  </a:txBody>
                  <a:tcPr marL="68580" marR="68580" marT="0" marB="0"/>
                </a:tc>
              </a:tr>
              <a:tr h="180975">
                <a:tc>
                  <a:txBody>
                    <a:bodyPr/>
                    <a:lstStyle/>
                    <a:p>
                      <a:pPr algn="r" rtl="1">
                        <a:lnSpc>
                          <a:spcPct val="115000"/>
                        </a:lnSpc>
                        <a:spcAft>
                          <a:spcPts val="0"/>
                        </a:spcAft>
                      </a:pPr>
                      <a:r>
                        <a:rPr lang="he-IL" sz="1100" dirty="0">
                          <a:effectLst/>
                        </a:rPr>
                        <a:t>סין</a:t>
                      </a:r>
                      <a:endParaRPr lang="en-US" sz="1100" dirty="0">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1" eaLnBrk="1" latinLnBrk="0" hangingPunct="1">
                        <a:lnSpc>
                          <a:spcPct val="115000"/>
                        </a:lnSpc>
                        <a:spcAft>
                          <a:spcPts val="0"/>
                        </a:spcAft>
                      </a:pPr>
                      <a:r>
                        <a:rPr lang="en-GB" sz="1100" kern="1200" dirty="0" smtClean="0">
                          <a:solidFill>
                            <a:schemeClr val="dk1"/>
                          </a:solidFill>
                          <a:effectLst/>
                          <a:latin typeface="+mn-lt"/>
                          <a:ea typeface="PMingLiU"/>
                          <a:cs typeface="Arial"/>
                        </a:rPr>
                        <a:t>3.18%</a:t>
                      </a:r>
                      <a:endParaRPr lang="en-US" sz="1100" kern="1200" dirty="0">
                        <a:solidFill>
                          <a:schemeClr val="dk1"/>
                        </a:solidFill>
                        <a:effectLst/>
                        <a:latin typeface="+mn-lt"/>
                        <a:ea typeface="PMingLiU"/>
                        <a:cs typeface="Arial"/>
                      </a:endParaRPr>
                    </a:p>
                  </a:txBody>
                  <a:tcPr marL="68580" marR="68580" marT="0" marB="0">
                    <a:lnL w="12700" cap="flat" cmpd="sng" algn="ctr">
                      <a:solidFill>
                        <a:schemeClr val="bg1"/>
                      </a:solidFill>
                      <a:prstDash val="solid"/>
                      <a:round/>
                      <a:headEnd type="none" w="med" len="med"/>
                      <a:tailEnd type="none" w="med" len="med"/>
                    </a:lnL>
                  </a:tcPr>
                </a:tc>
                <a:tc>
                  <a:txBody>
                    <a:bodyPr/>
                    <a:lstStyle/>
                    <a:p>
                      <a:pPr algn="ctr" rtl="1">
                        <a:lnSpc>
                          <a:spcPct val="115000"/>
                        </a:lnSpc>
                        <a:spcAft>
                          <a:spcPts val="0"/>
                        </a:spcAft>
                      </a:pPr>
                      <a:r>
                        <a:rPr lang="en-GB" sz="1100" kern="1200" dirty="0" smtClean="0">
                          <a:solidFill>
                            <a:schemeClr val="dk1"/>
                          </a:solidFill>
                          <a:effectLst/>
                          <a:latin typeface="+mn-lt"/>
                          <a:ea typeface="+mn-ea"/>
                          <a:cs typeface="+mn-cs"/>
                        </a:rPr>
                        <a:t>3.93%</a:t>
                      </a:r>
                      <a:endParaRPr lang="en-US" sz="1100" kern="1200" dirty="0">
                        <a:solidFill>
                          <a:schemeClr val="dk1"/>
                        </a:solidFill>
                        <a:effectLst/>
                        <a:latin typeface="+mn-lt"/>
                        <a:ea typeface="+mn-ea"/>
                        <a:cs typeface="+mn-cs"/>
                      </a:endParaRPr>
                    </a:p>
                  </a:txBody>
                  <a:tcPr marL="68580" marR="68580" marT="0" marB="0"/>
                </a:tc>
                <a:tc>
                  <a:txBody>
                    <a:bodyPr/>
                    <a:lstStyle/>
                    <a:p>
                      <a:pPr algn="ctr" rtl="1">
                        <a:lnSpc>
                          <a:spcPct val="115000"/>
                        </a:lnSpc>
                        <a:spcAft>
                          <a:spcPts val="0"/>
                        </a:spcAft>
                      </a:pPr>
                      <a:r>
                        <a:rPr lang="en-GB" sz="1100" b="1" dirty="0" smtClean="0">
                          <a:solidFill>
                            <a:srgbClr val="00B050"/>
                          </a:solidFill>
                          <a:effectLst/>
                          <a:latin typeface="+mn-lt"/>
                        </a:rPr>
                        <a:t>5.14%</a:t>
                      </a:r>
                      <a:endParaRPr lang="en-US" sz="1100" b="1" dirty="0">
                        <a:solidFill>
                          <a:srgbClr val="00B050"/>
                        </a:solidFill>
                        <a:effectLst/>
                        <a:latin typeface="+mn-lt"/>
                        <a:ea typeface="PMingLiU"/>
                        <a:cs typeface="Arial"/>
                      </a:endParaRPr>
                    </a:p>
                  </a:txBody>
                  <a:tcPr marL="68580" marR="68580" marT="0" marB="0"/>
                </a:tc>
                <a:tc>
                  <a:txBody>
                    <a:bodyPr/>
                    <a:lstStyle/>
                    <a:p>
                      <a:pPr algn="ctr" rtl="1">
                        <a:lnSpc>
                          <a:spcPct val="115000"/>
                        </a:lnSpc>
                        <a:spcAft>
                          <a:spcPts val="0"/>
                        </a:spcAft>
                      </a:pPr>
                      <a:r>
                        <a:rPr lang="en-GB" sz="1100" b="1" dirty="0" smtClean="0">
                          <a:solidFill>
                            <a:srgbClr val="00B050"/>
                          </a:solidFill>
                          <a:effectLst/>
                          <a:latin typeface="+mn-lt"/>
                        </a:rPr>
                        <a:t>6.35%</a:t>
                      </a:r>
                      <a:endParaRPr lang="en-US" sz="1100" b="1" dirty="0">
                        <a:solidFill>
                          <a:srgbClr val="00B050"/>
                        </a:solidFill>
                        <a:effectLst/>
                        <a:latin typeface="+mn-lt"/>
                        <a:ea typeface="PMingLiU"/>
                        <a:cs typeface="Arial"/>
                      </a:endParaRPr>
                    </a:p>
                  </a:txBody>
                  <a:tcPr marL="68580" marR="68580" marT="0" marB="0"/>
                </a:tc>
              </a:tr>
              <a:tr h="180975">
                <a:tc gridSpan="5">
                  <a:txBody>
                    <a:bodyPr/>
                    <a:lstStyle/>
                    <a:p>
                      <a:pPr algn="ctr" rtl="1">
                        <a:lnSpc>
                          <a:spcPct val="115000"/>
                        </a:lnSpc>
                        <a:spcAft>
                          <a:spcPts val="0"/>
                        </a:spcAft>
                      </a:pPr>
                      <a:endParaRPr lang="en-US" sz="1100" dirty="0">
                        <a:solidFill>
                          <a:srgbClr val="00B050"/>
                        </a:solidFill>
                        <a:effectLst/>
                        <a:latin typeface="Calibri"/>
                        <a:ea typeface="PMingLiU"/>
                        <a:cs typeface="Arial"/>
                      </a:endParaRPr>
                    </a:p>
                  </a:txBody>
                  <a:tcPr marL="68580" marR="68580" marT="0" marB="0">
                    <a:lnT w="12700" cap="flat" cmpd="sng" algn="ctr">
                      <a:solidFill>
                        <a:schemeClr val="bg1"/>
                      </a:solidFill>
                      <a:prstDash val="solid"/>
                      <a:round/>
                      <a:headEnd type="none" w="med" len="med"/>
                      <a:tailEnd type="none" w="med" len="med"/>
                    </a:lnT>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33723056"/>
              </p:ext>
            </p:extLst>
          </p:nvPr>
        </p:nvGraphicFramePr>
        <p:xfrm>
          <a:off x="1390015" y="3554820"/>
          <a:ext cx="5411470" cy="3084576"/>
        </p:xfrm>
        <a:graphic>
          <a:graphicData uri="http://schemas.openxmlformats.org/drawingml/2006/table">
            <a:tbl>
              <a:tblPr rtl="1" firstRow="1" firstCol="1" bandRow="1">
                <a:tableStyleId>{5202B0CA-FC54-4496-8BCA-5EF66A818D29}</a:tableStyleId>
              </a:tblPr>
              <a:tblGrid>
                <a:gridCol w="1352550"/>
                <a:gridCol w="1352550"/>
                <a:gridCol w="1353185"/>
                <a:gridCol w="1353185"/>
              </a:tblGrid>
              <a:tr h="0">
                <a:tc gridSpan="4">
                  <a:txBody>
                    <a:bodyPr/>
                    <a:lstStyle/>
                    <a:p>
                      <a:pPr algn="ctr" rtl="1">
                        <a:lnSpc>
                          <a:spcPct val="115000"/>
                        </a:lnSpc>
                        <a:spcAft>
                          <a:spcPts val="0"/>
                        </a:spcAft>
                      </a:pPr>
                      <a:r>
                        <a:rPr lang="he-IL" sz="1100" dirty="0">
                          <a:effectLst/>
                        </a:rPr>
                        <a:t>שינוי באחוזים ביחס למחזור הקודם</a:t>
                      </a:r>
                      <a:endParaRPr lang="en-US" sz="1100" dirty="0">
                        <a:effectLst/>
                        <a:latin typeface="Calibri"/>
                        <a:ea typeface="PMingLiU"/>
                        <a:cs typeface="Arial"/>
                      </a:endParaRPr>
                    </a:p>
                  </a:txBody>
                  <a:tcPr marL="68580" marR="68580" marT="0" marB="0">
                    <a:solidFill>
                      <a:schemeClr val="accent1"/>
                    </a:solidFill>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r>
              <a:tr h="0">
                <a:tc gridSpan="2">
                  <a:txBody>
                    <a:bodyPr/>
                    <a:lstStyle/>
                    <a:p>
                      <a:pPr algn="ctr" rtl="1">
                        <a:lnSpc>
                          <a:spcPct val="115000"/>
                        </a:lnSpc>
                        <a:spcAft>
                          <a:spcPts val="0"/>
                        </a:spcAft>
                      </a:pPr>
                      <a:r>
                        <a:rPr lang="he-IL" sz="1100" kern="1200" dirty="0">
                          <a:effectLst/>
                        </a:rPr>
                        <a:t>העולות הגדולות</a:t>
                      </a:r>
                      <a:endParaRPr lang="en-US" sz="1100" b="1" kern="1200" dirty="0">
                        <a:solidFill>
                          <a:srgbClr val="00B050"/>
                        </a:solidFill>
                        <a:effectLst/>
                        <a:latin typeface="+mn-lt"/>
                        <a:ea typeface="+mn-ea"/>
                        <a:cs typeface="+mn-cs"/>
                      </a:endParaRPr>
                    </a:p>
                  </a:txBody>
                  <a:tcPr marL="68580" marR="68580" marT="0" marB="0">
                    <a:lnB w="12700" cap="flat" cmpd="sng" algn="ctr">
                      <a:solidFill>
                        <a:schemeClr val="bg1"/>
                      </a:solidFill>
                      <a:prstDash val="solid"/>
                      <a:round/>
                      <a:headEnd type="none" w="med" len="med"/>
                      <a:tailEnd type="none" w="med" len="med"/>
                    </a:lnB>
                  </a:tcPr>
                </a:tc>
                <a:tc hMerge="1">
                  <a:txBody>
                    <a:bodyPr/>
                    <a:lstStyle/>
                    <a:p>
                      <a:pPr rtl="1"/>
                      <a:endParaRPr lang="he-IL"/>
                    </a:p>
                  </a:txBody>
                  <a:tcPr/>
                </a:tc>
                <a:tc gridSpan="2">
                  <a:txBody>
                    <a:bodyPr/>
                    <a:lstStyle/>
                    <a:p>
                      <a:pPr algn="ctr" rtl="1">
                        <a:lnSpc>
                          <a:spcPct val="115000"/>
                        </a:lnSpc>
                        <a:spcAft>
                          <a:spcPts val="0"/>
                        </a:spcAft>
                      </a:pPr>
                      <a:r>
                        <a:rPr lang="he-IL" sz="1100" b="1" dirty="0">
                          <a:effectLst/>
                        </a:rPr>
                        <a:t>היורדות הגדולות</a:t>
                      </a:r>
                      <a:endParaRPr lang="en-US" sz="1100" b="1" dirty="0">
                        <a:solidFill>
                          <a:srgbClr val="FF0000"/>
                        </a:solidFill>
                        <a:effectLst/>
                        <a:latin typeface="Calibri"/>
                        <a:ea typeface="PMingLiU"/>
                        <a:cs typeface="Arial"/>
                      </a:endParaRPr>
                    </a:p>
                  </a:txBody>
                  <a:tcPr marL="68580" marR="68580" marT="0" marB="0">
                    <a:lnB w="12700" cap="flat" cmpd="sng" algn="ctr">
                      <a:solidFill>
                        <a:schemeClr val="bg1"/>
                      </a:solidFill>
                      <a:prstDash val="solid"/>
                      <a:round/>
                      <a:headEnd type="none" w="med" len="med"/>
                      <a:tailEnd type="none" w="med" len="med"/>
                    </a:lnB>
                  </a:tcPr>
                </a:tc>
                <a:tc hMerge="1">
                  <a:txBody>
                    <a:bodyPr/>
                    <a:lstStyle/>
                    <a:p>
                      <a:pPr rtl="1"/>
                      <a:endParaRPr lang="he-IL"/>
                    </a:p>
                  </a:txBody>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מדינה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he-IL" sz="1100" b="1" dirty="0">
                          <a:solidFill>
                            <a:srgbClr val="00B050"/>
                          </a:solidFill>
                          <a:effectLst/>
                        </a:rPr>
                        <a:t>אחוז</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מדינה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he-IL" sz="1100" b="1" dirty="0">
                          <a:solidFill>
                            <a:srgbClr val="FF0000"/>
                          </a:solidFill>
                          <a:effectLst/>
                        </a:rPr>
                        <a:t>אחוז</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עיראק</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240.0</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מקסיקו</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21.8</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גאנה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133.0</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בריטניה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21.6</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ונצואלה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99.7</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יפן</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13.5</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אורוגוואי</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92.6</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דרום קוריאה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11.8</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ברזיל</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82.2</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איטליה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11.0</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סין</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61.4</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גרמניה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10.9</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ירדן</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57.1</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הולנד</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10.8</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איראן</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52.8</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צרפת</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8.7</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רוסיה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52.2</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שווייץ</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7.3</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איחוד האמירויות</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52.2</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קנדה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7.0</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ארגנטינה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50.5</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נורבגיה</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FF0000"/>
                          </a:solidFill>
                          <a:effectLst/>
                        </a:rPr>
                        <a:t>1.3</a:t>
                      </a:r>
                      <a:endParaRPr lang="en-US" sz="1100" b="1" dirty="0">
                        <a:solidFill>
                          <a:srgbClr val="FF000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מצרים</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42.6</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gridSpan="2">
                  <a:txBody>
                    <a:bodyPr/>
                    <a:lstStyle/>
                    <a:p>
                      <a:pPr algn="r" rtl="1">
                        <a:lnSpc>
                          <a:spcPct val="115000"/>
                        </a:lnSpc>
                        <a:spcAft>
                          <a:spcPts val="0"/>
                        </a:spcAft>
                      </a:pPr>
                      <a:r>
                        <a:rPr lang="he-IL" sz="1100" dirty="0">
                          <a:effectLst/>
                        </a:rPr>
                        <a:t> </a:t>
                      </a:r>
                      <a:endParaRPr lang="en-US" sz="1100" dirty="0">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hMerge="1">
                  <a:txBody>
                    <a:bodyPr/>
                    <a:lstStyle/>
                    <a:p>
                      <a:pPr rtl="1"/>
                      <a:endParaRPr lang="he-IL"/>
                    </a:p>
                  </a:txBody>
                  <a:tcPr/>
                </a:tc>
              </a:tr>
              <a:tr h="0">
                <a:tc>
                  <a:txBody>
                    <a:bodyPr/>
                    <a:lstStyle/>
                    <a:p>
                      <a:pPr marL="0" algn="r" defTabSz="914400" rtl="1" eaLnBrk="1" latinLnBrk="0" hangingPunct="1">
                        <a:lnSpc>
                          <a:spcPct val="115000"/>
                        </a:lnSpc>
                        <a:spcAft>
                          <a:spcPts val="0"/>
                        </a:spcAft>
                      </a:pPr>
                      <a:r>
                        <a:rPr lang="he-IL" sz="1100" b="1" kern="1200" dirty="0">
                          <a:solidFill>
                            <a:schemeClr val="lt1"/>
                          </a:solidFill>
                          <a:effectLst/>
                          <a:latin typeface="+mn-lt"/>
                          <a:ea typeface="+mn-ea"/>
                          <a:cs typeface="+mn-cs"/>
                        </a:rPr>
                        <a:t>הודו</a:t>
                      </a:r>
                      <a:endParaRPr lang="en-US" sz="1100" b="1" kern="1200" dirty="0">
                        <a:solidFill>
                          <a:schemeClr val="lt1"/>
                        </a:solidFill>
                        <a:effectLst/>
                        <a:latin typeface="+mn-lt"/>
                        <a:ea typeface="+mn-ea"/>
                        <a:cs typeface="+mn-cs"/>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r" rtl="1">
                        <a:lnSpc>
                          <a:spcPct val="115000"/>
                        </a:lnSpc>
                        <a:spcAft>
                          <a:spcPts val="0"/>
                        </a:spcAft>
                      </a:pPr>
                      <a:r>
                        <a:rPr lang="en-GB" sz="1100" b="1" dirty="0" smtClean="0">
                          <a:solidFill>
                            <a:srgbClr val="00B050"/>
                          </a:solidFill>
                          <a:effectLst/>
                        </a:rPr>
                        <a:t>24.4</a:t>
                      </a:r>
                      <a:endParaRPr lang="en-US" sz="1100" b="1" dirty="0">
                        <a:solidFill>
                          <a:srgbClr val="00B050"/>
                        </a:solidFill>
                        <a:effectLst/>
                        <a:latin typeface="Calibri"/>
                        <a:ea typeface="PMingLiU"/>
                        <a:cs typeface="Arial"/>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vMerge="1">
                  <a:txBody>
                    <a:bodyPr/>
                    <a:lstStyle/>
                    <a:p>
                      <a:pPr rtl="1"/>
                      <a:endParaRPr lang="he-IL"/>
                    </a:p>
                  </a:txBody>
                  <a:tcPr/>
                </a:tc>
                <a:tc hMerge="1" vMerge="1">
                  <a:txBody>
                    <a:bodyPr/>
                    <a:lstStyle/>
                    <a:p>
                      <a:pPr rtl="1"/>
                      <a:endParaRPr lang="he-IL"/>
                    </a:p>
                  </a:txBody>
                  <a:tcPr/>
                </a:tc>
              </a:tr>
            </a:tbl>
          </a:graphicData>
        </a:graphic>
      </p:graphicFrame>
      <p:sp>
        <p:nvSpPr>
          <p:cNvPr id="16" name="TextBox 15"/>
          <p:cNvSpPr txBox="1"/>
          <p:nvPr/>
        </p:nvSpPr>
        <p:spPr>
          <a:xfrm>
            <a:off x="762000" y="3042032"/>
            <a:ext cx="6781800" cy="307777"/>
          </a:xfrm>
          <a:prstGeom prst="rect">
            <a:avLst/>
          </a:prstGeom>
          <a:noFill/>
        </p:spPr>
        <p:txBody>
          <a:bodyPr wrap="square" rtlCol="0">
            <a:spAutoFit/>
          </a:bodyPr>
          <a:lstStyle/>
          <a:p>
            <a:pPr algn="ctr" rtl="1"/>
            <a:r>
              <a:rPr lang="he-IL" sz="1400" b="1" kern="0" dirty="0" smtClean="0">
                <a:solidFill>
                  <a:schemeClr val="bg1"/>
                </a:solidFill>
                <a:latin typeface="Tahoma" pitchFamily="34" charset="0"/>
                <a:cs typeface="Tahoma" pitchFamily="34" charset="0"/>
              </a:rPr>
              <a:t>עליית חלקן של מדינות מתפתחות וירידת חלקן של מדינות מפותחות:</a:t>
            </a:r>
          </a:p>
        </p:txBody>
      </p:sp>
      <p:sp>
        <p:nvSpPr>
          <p:cNvPr id="4" name="TextBox 3"/>
          <p:cNvSpPr txBox="1"/>
          <p:nvPr/>
        </p:nvSpPr>
        <p:spPr>
          <a:xfrm>
            <a:off x="7239000" y="3042032"/>
            <a:ext cx="1676400" cy="1169551"/>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r"/>
            <a:r>
              <a:rPr lang="he-IL" sz="1400" dirty="0" smtClean="0"/>
              <a:t>חלקה של ישראל</a:t>
            </a:r>
            <a:r>
              <a:rPr lang="he-IL" sz="1400" dirty="0"/>
              <a:t>:</a:t>
            </a:r>
            <a:endParaRPr lang="he-IL" sz="1400" dirty="0" smtClean="0"/>
          </a:p>
          <a:p>
            <a:pPr algn="ctr"/>
            <a:r>
              <a:rPr lang="en-GB" sz="1400" dirty="0" smtClean="0"/>
              <a:t>0.396%</a:t>
            </a:r>
          </a:p>
          <a:p>
            <a:pPr algn="r"/>
            <a:endParaRPr lang="en-GB" sz="1400" dirty="0" smtClean="0"/>
          </a:p>
          <a:p>
            <a:pPr algn="ctr"/>
            <a:r>
              <a:rPr lang="en-GB" sz="1400" dirty="0" smtClean="0"/>
              <a:t>0.384%</a:t>
            </a:r>
          </a:p>
          <a:p>
            <a:pPr algn="ctr"/>
            <a:r>
              <a:rPr lang="en-GB" sz="1400" dirty="0" smtClean="0"/>
              <a:t>(+3.1%)</a:t>
            </a:r>
            <a:endParaRPr lang="en-GB" sz="1400" dirty="0"/>
          </a:p>
        </p:txBody>
      </p:sp>
      <p:sp>
        <p:nvSpPr>
          <p:cNvPr id="5" name="Down Arrow 4"/>
          <p:cNvSpPr/>
          <p:nvPr/>
        </p:nvSpPr>
        <p:spPr>
          <a:xfrm rot="10800000">
            <a:off x="7949851" y="3512507"/>
            <a:ext cx="254698" cy="228600"/>
          </a:xfrm>
          <a:prstGeom prst="downArrow">
            <a:avLst/>
          </a:prstGeom>
          <a:solidFill>
            <a:srgbClr val="00B050"/>
          </a:solidFill>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Tree>
    <p:extLst>
      <p:ext uri="{BB962C8B-B14F-4D97-AF65-F5344CB8AC3E}">
        <p14:creationId xmlns:p14="http://schemas.microsoft.com/office/powerpoint/2010/main" val="2657687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0" y="5791200"/>
            <a:ext cx="1261995" cy="1066800"/>
          </a:xfrm>
          <a:prstGeom prst="ellipse">
            <a:avLst/>
          </a:prstGeom>
          <a:ln>
            <a:noFill/>
          </a:ln>
          <a:effectLst>
            <a:softEdge rad="112500"/>
          </a:effectLst>
        </p:spPr>
      </p:pic>
      <p:cxnSp>
        <p:nvCxnSpPr>
          <p:cNvPr id="7" name="Straight Connector 6"/>
          <p:cNvCxnSpPr/>
          <p:nvPr/>
        </p:nvCxnSpPr>
        <p:spPr>
          <a:xfrm>
            <a:off x="0" y="990600"/>
            <a:ext cx="7620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print"/>
          <a:srcRect/>
          <a:stretch>
            <a:fillRect/>
          </a:stretch>
        </p:blipFill>
        <p:spPr bwMode="auto">
          <a:xfrm>
            <a:off x="7696200" y="149252"/>
            <a:ext cx="1371600" cy="1450948"/>
          </a:xfrm>
          <a:prstGeom prst="rect">
            <a:avLst/>
          </a:prstGeom>
          <a:ln>
            <a:noFill/>
          </a:ln>
          <a:effectLst>
            <a:softEdge rad="112500"/>
          </a:effectLst>
        </p:spPr>
      </p:pic>
      <p:cxnSp>
        <p:nvCxnSpPr>
          <p:cNvPr id="20" name="Straight Connector 19"/>
          <p:cNvCxnSpPr/>
          <p:nvPr/>
        </p:nvCxnSpPr>
        <p:spPr>
          <a:xfrm>
            <a:off x="4920" y="1052924"/>
            <a:ext cx="7620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503695" y="268069"/>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מבנה המצגת </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1" name="Rectangle 3"/>
          <p:cNvSpPr txBox="1">
            <a:spLocks noChangeArrowheads="1"/>
          </p:cNvSpPr>
          <p:nvPr/>
        </p:nvSpPr>
        <p:spPr bwMode="auto">
          <a:xfrm>
            <a:off x="908712" y="1600200"/>
            <a:ext cx="8153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4400" rtl="1" eaLnBrk="1" fontAlgn="base" latinLnBrk="0" hangingPunct="1">
              <a:lnSpc>
                <a:spcPct val="200000"/>
              </a:lnSpc>
              <a:spcBef>
                <a:spcPct val="20000"/>
              </a:spcBef>
              <a:spcAft>
                <a:spcPct val="0"/>
              </a:spcAft>
              <a:buClrTx/>
              <a:buSzTx/>
              <a:buBlip>
                <a:blip r:embed="rId4"/>
              </a:buBlip>
              <a:tabLst/>
              <a:defRPr/>
            </a:pPr>
            <a:r>
              <a:rPr kumimoji="0" lang="he-IL" sz="1600" b="1" i="0" u="sng" strike="noStrike" kern="0" cap="none" spc="0" normalizeH="0" baseline="0" noProof="0" dirty="0" smtClean="0">
                <a:ln>
                  <a:noFill/>
                </a:ln>
                <a:solidFill>
                  <a:srgbClr val="FFC000"/>
                </a:solidFill>
                <a:effectLst/>
                <a:uLnTx/>
                <a:uFillTx/>
                <a:latin typeface="Tahoma" pitchFamily="34" charset="0"/>
                <a:cs typeface="Tahoma" pitchFamily="34" charset="0"/>
              </a:rPr>
              <a:t>חלק א': האו"ם – כללי </a:t>
            </a:r>
          </a:p>
          <a:p>
            <a:pPr marL="800100" lvl="1" indent="-342900" algn="r" rtl="1" fontAlgn="base">
              <a:lnSpc>
                <a:spcPct val="200000"/>
              </a:lnSpc>
              <a:spcBef>
                <a:spcPct val="20000"/>
              </a:spcBef>
              <a:spcAft>
                <a:spcPct val="0"/>
              </a:spcAft>
              <a:buBlip>
                <a:blip r:embed="rId4"/>
              </a:buBlip>
              <a:defRPr/>
            </a:pPr>
            <a:r>
              <a:rPr kumimoji="0" lang="he-IL" sz="1200" b="1" i="0" u="none" strike="noStrike" kern="0" cap="none" spc="0" normalizeH="0" baseline="0" noProof="0" dirty="0" smtClean="0">
                <a:ln>
                  <a:noFill/>
                </a:ln>
                <a:solidFill>
                  <a:schemeClr val="bg1"/>
                </a:solidFill>
                <a:effectLst/>
                <a:uLnTx/>
                <a:uFillTx/>
                <a:latin typeface="Tahoma" pitchFamily="34" charset="0"/>
                <a:cs typeface="Tahoma" pitchFamily="34" charset="0"/>
              </a:rPr>
              <a:t>האג'נדה העולמית </a:t>
            </a:r>
          </a:p>
          <a:p>
            <a:pPr marL="800100" lvl="1" indent="-342900" algn="r" rtl="1" fontAlgn="base">
              <a:lnSpc>
                <a:spcPct val="200000"/>
              </a:lnSpc>
              <a:spcBef>
                <a:spcPct val="20000"/>
              </a:spcBef>
              <a:spcAft>
                <a:spcPct val="0"/>
              </a:spcAft>
              <a:buBlip>
                <a:blip r:embed="rId4"/>
              </a:buBlip>
              <a:defRPr/>
            </a:pPr>
            <a:r>
              <a:rPr lang="he-IL" sz="1200" b="1" kern="0" dirty="0" smtClean="0">
                <a:solidFill>
                  <a:schemeClr val="bg1"/>
                </a:solidFill>
                <a:latin typeface="Tahoma" pitchFamily="34" charset="0"/>
                <a:cs typeface="Tahoma" pitchFamily="34" charset="0"/>
              </a:rPr>
              <a:t>אורגנים מרכזיים</a:t>
            </a:r>
          </a:p>
          <a:p>
            <a:pPr marL="342900" indent="-342900" algn="r" rtl="1" fontAlgn="base">
              <a:lnSpc>
                <a:spcPct val="200000"/>
              </a:lnSpc>
              <a:spcBef>
                <a:spcPct val="20000"/>
              </a:spcBef>
              <a:spcAft>
                <a:spcPct val="0"/>
              </a:spcAft>
              <a:buBlip>
                <a:blip r:embed="rId4"/>
              </a:buBlip>
              <a:defRPr/>
            </a:pPr>
            <a:r>
              <a:rPr lang="he-IL" sz="1600" b="1" u="sng" kern="0" dirty="0" smtClean="0">
                <a:solidFill>
                  <a:srgbClr val="FFC000"/>
                </a:solidFill>
                <a:latin typeface="Tahoma" pitchFamily="34" charset="0"/>
                <a:cs typeface="Tahoma" pitchFamily="34" charset="0"/>
              </a:rPr>
              <a:t>חלק ב': ישראל והאו"ם </a:t>
            </a:r>
          </a:p>
          <a:p>
            <a:pPr marL="800100" lvl="1" indent="-342900" algn="r" rtl="1" fontAlgn="base">
              <a:lnSpc>
                <a:spcPct val="200000"/>
              </a:lnSpc>
              <a:spcBef>
                <a:spcPct val="20000"/>
              </a:spcBef>
              <a:spcAft>
                <a:spcPct val="0"/>
              </a:spcAft>
              <a:buBlip>
                <a:blip r:embed="rId4"/>
              </a:buBlip>
              <a:defRPr/>
            </a:pPr>
            <a:r>
              <a:rPr lang="he-IL" sz="1200" b="1" kern="0" dirty="0" smtClean="0">
                <a:solidFill>
                  <a:schemeClr val="bg1"/>
                </a:solidFill>
                <a:latin typeface="Tahoma" pitchFamily="34" charset="0"/>
                <a:cs typeface="Tahoma" pitchFamily="34" charset="0"/>
              </a:rPr>
              <a:t>אבני דרך ביחסי ישראל והאו"ם </a:t>
            </a:r>
          </a:p>
          <a:p>
            <a:pPr marL="800100" lvl="1" indent="-342900" algn="r" rtl="1" fontAlgn="base">
              <a:lnSpc>
                <a:spcPct val="200000"/>
              </a:lnSpc>
              <a:spcBef>
                <a:spcPct val="20000"/>
              </a:spcBef>
              <a:spcAft>
                <a:spcPct val="0"/>
              </a:spcAft>
              <a:buBlip>
                <a:blip r:embed="rId4"/>
              </a:buBlip>
              <a:defRPr/>
            </a:pPr>
            <a:r>
              <a:rPr kumimoji="0" lang="he-IL" sz="1200" b="1" i="0" u="none" strike="noStrike" kern="0" cap="none" spc="0" normalizeH="0" baseline="0" noProof="0" dirty="0" smtClean="0">
                <a:ln>
                  <a:noFill/>
                </a:ln>
                <a:solidFill>
                  <a:schemeClr val="bg1"/>
                </a:solidFill>
                <a:effectLst/>
                <a:uLnTx/>
                <a:uFillTx/>
                <a:latin typeface="Tahoma" pitchFamily="34" charset="0"/>
                <a:cs typeface="Tahoma" pitchFamily="34" charset="0"/>
              </a:rPr>
              <a:t>תופעת</a:t>
            </a:r>
            <a:r>
              <a:rPr kumimoji="0" lang="he-IL" sz="1200" b="1" i="0" u="none" strike="noStrike" kern="0" cap="none" spc="0" normalizeH="0" noProof="0" dirty="0" smtClean="0">
                <a:ln>
                  <a:noFill/>
                </a:ln>
                <a:solidFill>
                  <a:schemeClr val="bg1"/>
                </a:solidFill>
                <a:effectLst/>
                <a:uLnTx/>
                <a:uFillTx/>
                <a:latin typeface="Tahoma" pitchFamily="34" charset="0"/>
                <a:cs typeface="Tahoma" pitchFamily="34" charset="0"/>
              </a:rPr>
              <a:t> הפוליטיזציה</a:t>
            </a:r>
          </a:p>
          <a:p>
            <a:pPr marL="342900" indent="-342900" algn="r" rtl="1" fontAlgn="base">
              <a:lnSpc>
                <a:spcPct val="200000"/>
              </a:lnSpc>
              <a:spcBef>
                <a:spcPct val="20000"/>
              </a:spcBef>
              <a:spcAft>
                <a:spcPct val="0"/>
              </a:spcAft>
              <a:buBlip>
                <a:blip r:embed="rId4"/>
              </a:buBlip>
              <a:defRPr/>
            </a:pPr>
            <a:r>
              <a:rPr lang="he-IL" sz="1600" b="1" u="sng" kern="0" dirty="0" smtClean="0">
                <a:solidFill>
                  <a:srgbClr val="FFC000"/>
                </a:solidFill>
                <a:latin typeface="Tahoma" pitchFamily="34" charset="0"/>
                <a:cs typeface="Tahoma" pitchFamily="34" charset="0"/>
              </a:rPr>
              <a:t>חלק ג': עבודת המשלחת לאו"ם </a:t>
            </a:r>
          </a:p>
          <a:p>
            <a:pPr marL="800100" lvl="1" indent="-342900" algn="r" rtl="1" fontAlgn="base">
              <a:lnSpc>
                <a:spcPct val="200000"/>
              </a:lnSpc>
              <a:spcBef>
                <a:spcPct val="20000"/>
              </a:spcBef>
              <a:spcAft>
                <a:spcPct val="0"/>
              </a:spcAft>
              <a:buBlip>
                <a:blip r:embed="rId4"/>
              </a:buBlip>
              <a:defRPr/>
            </a:pPr>
            <a:r>
              <a:rPr kumimoji="0" lang="he-IL" sz="1200" b="1" i="0" u="none" strike="noStrike" kern="0" cap="none" spc="0" normalizeH="0" noProof="0" dirty="0" smtClean="0">
                <a:ln>
                  <a:noFill/>
                </a:ln>
                <a:solidFill>
                  <a:schemeClr val="bg1"/>
                </a:solidFill>
                <a:effectLst/>
                <a:uLnTx/>
                <a:uFillTx/>
                <a:latin typeface="Tahoma" pitchFamily="34" charset="0"/>
                <a:cs typeface="Tahoma" pitchFamily="34" charset="0"/>
              </a:rPr>
              <a:t>מבנה המשלחת לאו"ם </a:t>
            </a:r>
          </a:p>
          <a:p>
            <a:pPr marL="800100" lvl="1" indent="-342900" algn="r" rtl="1" fontAlgn="base">
              <a:lnSpc>
                <a:spcPct val="200000"/>
              </a:lnSpc>
              <a:spcBef>
                <a:spcPct val="20000"/>
              </a:spcBef>
              <a:spcAft>
                <a:spcPct val="0"/>
              </a:spcAft>
              <a:buBlip>
                <a:blip r:embed="rId4"/>
              </a:buBlip>
              <a:defRPr/>
            </a:pPr>
            <a:r>
              <a:rPr kumimoji="0" lang="he-IL" sz="1200" b="1" i="0" u="none" strike="noStrike" kern="0" cap="none" spc="0" normalizeH="0" noProof="0" dirty="0" err="1" smtClean="0">
                <a:ln>
                  <a:noFill/>
                </a:ln>
                <a:solidFill>
                  <a:schemeClr val="bg1"/>
                </a:solidFill>
                <a:effectLst/>
                <a:uLnTx/>
                <a:uFillTx/>
                <a:latin typeface="Tahoma" pitchFamily="34" charset="0"/>
                <a:cs typeface="Tahoma" pitchFamily="34" charset="0"/>
              </a:rPr>
              <a:t>תוכנית</a:t>
            </a:r>
            <a:r>
              <a:rPr kumimoji="0" lang="he-IL" sz="1200" b="1" i="0" u="none" strike="noStrike" kern="0" cap="none" spc="0" normalizeH="0" noProof="0" dirty="0" smtClean="0">
                <a:ln>
                  <a:noFill/>
                </a:ln>
                <a:solidFill>
                  <a:schemeClr val="bg1"/>
                </a:solidFill>
                <a:effectLst/>
                <a:uLnTx/>
                <a:uFillTx/>
                <a:latin typeface="Tahoma" pitchFamily="34" charset="0"/>
                <a:cs typeface="Tahoma" pitchFamily="34" charset="0"/>
              </a:rPr>
              <a:t> העבודה </a:t>
            </a:r>
          </a:p>
          <a:p>
            <a:pPr marL="800100" lvl="1" indent="-342900" algn="r" rtl="1" fontAlgn="base">
              <a:lnSpc>
                <a:spcPct val="200000"/>
              </a:lnSpc>
              <a:spcBef>
                <a:spcPct val="20000"/>
              </a:spcBef>
              <a:spcAft>
                <a:spcPct val="0"/>
              </a:spcAft>
              <a:buBlip>
                <a:blip r:embed="rId4"/>
              </a:buBlip>
              <a:defRPr/>
            </a:pPr>
            <a:endParaRPr kumimoji="0" lang="he-IL" sz="1200"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a:p>
            <a:pPr marL="342900" marR="0" lvl="0" indent="-342900" algn="r" defTabSz="914400" rtl="1" eaLnBrk="1" fontAlgn="base" latinLnBrk="0" hangingPunct="1">
              <a:lnSpc>
                <a:spcPct val="200000"/>
              </a:lnSpc>
              <a:spcBef>
                <a:spcPct val="20000"/>
              </a:spcBef>
              <a:spcAft>
                <a:spcPct val="0"/>
              </a:spcAft>
              <a:buClrTx/>
              <a:buSzTx/>
              <a:tabLst/>
              <a:defRPr/>
            </a:pPr>
            <a:endParaRPr kumimoji="0" lang="en-US"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p:txBody>
      </p:sp>
      <p:cxnSp>
        <p:nvCxnSpPr>
          <p:cNvPr id="13" name="Straight Connector 12"/>
          <p:cNvCxnSpPr/>
          <p:nvPr/>
        </p:nvCxnSpPr>
        <p:spPr>
          <a:xfrm rot="5400000">
            <a:off x="-2248694" y="292798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295398" y="29329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3"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4"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685800" y="228600"/>
            <a:ext cx="7620000"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תופעת הפוליטיזציה </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90600" y="1295400"/>
            <a:ext cx="7848600"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he-IL" b="1" kern="0" dirty="0" smtClean="0">
                <a:solidFill>
                  <a:schemeClr val="bg1"/>
                </a:solidFill>
                <a:latin typeface="Tahoma" pitchFamily="34" charset="0"/>
                <a:cs typeface="Tahoma" pitchFamily="34" charset="0"/>
              </a:rPr>
              <a:t>האו"ם מהווה את אחת הזירות המורכבות בשירות החוץ הישראלי</a:t>
            </a:r>
            <a:endParaRPr lang="en-US" dirty="0"/>
          </a:p>
        </p:txBody>
      </p:sp>
      <p:sp>
        <p:nvSpPr>
          <p:cNvPr id="17" name="Rectangle 3"/>
          <p:cNvSpPr txBox="1">
            <a:spLocks noChangeArrowheads="1"/>
          </p:cNvSpPr>
          <p:nvPr/>
        </p:nvSpPr>
        <p:spPr bwMode="auto">
          <a:xfrm>
            <a:off x="1066800" y="2282584"/>
            <a:ext cx="7315200" cy="2365616"/>
          </a:xfrm>
          <a:prstGeom prst="rect">
            <a:avLst/>
          </a:prstGeom>
          <a:no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342900" lvl="0" indent="-342900" algn="just" rtl="1" fontAlgn="base">
              <a:spcAft>
                <a:spcPct val="0"/>
              </a:spcAft>
              <a:buBlip>
                <a:blip r:embed="rId5"/>
              </a:buBlip>
            </a:pPr>
            <a:r>
              <a:rPr lang="he-IL" sz="1400" b="1" kern="0" dirty="0" smtClean="0">
                <a:solidFill>
                  <a:schemeClr val="bg1"/>
                </a:solidFill>
                <a:latin typeface="Tahoma" pitchFamily="34" charset="0"/>
                <a:cs typeface="Tahoma" pitchFamily="34" charset="0"/>
              </a:rPr>
              <a:t>ריבוי דיונים הנוגעים ישירות לישראל בגופי האו"ם </a:t>
            </a:r>
            <a:r>
              <a:rPr lang="he-IL" sz="1400" kern="0" dirty="0" smtClean="0">
                <a:solidFill>
                  <a:schemeClr val="bg1"/>
                </a:solidFill>
                <a:latin typeface="Tahoma" pitchFamily="34" charset="0"/>
                <a:cs typeface="Tahoma" pitchFamily="34" charset="0"/>
              </a:rPr>
              <a:t>השונים (מועצת הביטחון, עצרת, מועצת זכויות אדם, הועדות השונות, מושבי חירום וכד').</a:t>
            </a:r>
          </a:p>
          <a:p>
            <a:pPr marL="342900" lvl="0" indent="-342900" algn="just" rtl="1" fontAlgn="base">
              <a:spcAft>
                <a:spcPct val="0"/>
              </a:spcAft>
              <a:buBlip>
                <a:blip r:embed="rId5"/>
              </a:buBlip>
            </a:pPr>
            <a:endParaRPr lang="he-IL" sz="1050"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5"/>
              </a:buBlip>
            </a:pPr>
            <a:r>
              <a:rPr lang="he-IL" sz="1400" kern="0" dirty="0" smtClean="0">
                <a:solidFill>
                  <a:schemeClr val="bg1"/>
                </a:solidFill>
                <a:latin typeface="Tahoma" pitchFamily="34" charset="0"/>
                <a:cs typeface="Tahoma" pitchFamily="34" charset="0"/>
              </a:rPr>
              <a:t> ריבוי </a:t>
            </a:r>
            <a:r>
              <a:rPr lang="he-IL" sz="1400" b="1" kern="0" dirty="0" smtClean="0">
                <a:solidFill>
                  <a:schemeClr val="bg1"/>
                </a:solidFill>
                <a:latin typeface="Tahoma" pitchFamily="34" charset="0"/>
                <a:cs typeface="Tahoma" pitchFamily="34" charset="0"/>
              </a:rPr>
              <a:t>החלטות אנטי ישראליות </a:t>
            </a:r>
            <a:r>
              <a:rPr lang="he-IL" sz="1400" kern="0" dirty="0" smtClean="0">
                <a:solidFill>
                  <a:schemeClr val="bg1"/>
                </a:solidFill>
                <a:latin typeface="Tahoma" pitchFamily="34" charset="0"/>
                <a:cs typeface="Tahoma" pitchFamily="34" charset="0"/>
              </a:rPr>
              <a:t>המתקבלות בעצרת מדי שנה. </a:t>
            </a:r>
          </a:p>
          <a:p>
            <a:pPr marL="342900" lvl="0" indent="-342900" algn="just" rtl="1" fontAlgn="base">
              <a:spcAft>
                <a:spcPct val="0"/>
              </a:spcAft>
              <a:buBlip>
                <a:blip r:embed="rId5"/>
              </a:buBlip>
            </a:pPr>
            <a:endParaRPr lang="he-IL" sz="1000"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5"/>
              </a:buBlip>
            </a:pPr>
            <a:r>
              <a:rPr lang="he-IL" sz="1400" kern="0" dirty="0" smtClean="0">
                <a:solidFill>
                  <a:schemeClr val="bg1"/>
                </a:solidFill>
                <a:latin typeface="Tahoma" pitchFamily="34" charset="0"/>
                <a:cs typeface="Tahoma" pitchFamily="34" charset="0"/>
              </a:rPr>
              <a:t>ריבוי גופים העוסקים בנושא הפלסטיני  </a:t>
            </a:r>
          </a:p>
          <a:p>
            <a:pPr marL="342900" lvl="0" indent="-342900" algn="just" rtl="1" fontAlgn="base">
              <a:spcAft>
                <a:spcPct val="0"/>
              </a:spcAft>
              <a:buBlip>
                <a:blip r:embed="rId5"/>
              </a:buBlip>
            </a:pPr>
            <a:endParaRPr lang="he-IL" sz="1200"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5"/>
              </a:buBlip>
            </a:pPr>
            <a:r>
              <a:rPr lang="he-IL" sz="1400" b="1" kern="0" dirty="0" smtClean="0">
                <a:solidFill>
                  <a:schemeClr val="bg1"/>
                </a:solidFill>
                <a:latin typeface="Tahoma" pitchFamily="34" charset="0"/>
                <a:cs typeface="Tahoma" pitchFamily="34" charset="0"/>
              </a:rPr>
              <a:t>פוליטיזציה של נושאים מקצועיים באמצעות הכללת נוסחים המייחדים לרעה את   ישראל בהחלטות או"ם</a:t>
            </a:r>
            <a:r>
              <a:rPr lang="he-IL" sz="1400" kern="0" dirty="0" smtClean="0">
                <a:solidFill>
                  <a:schemeClr val="bg1"/>
                </a:solidFill>
                <a:latin typeface="Tahoma" pitchFamily="34" charset="0"/>
                <a:cs typeface="Tahoma" pitchFamily="34" charset="0"/>
              </a:rPr>
              <a:t>, שאינן נוגעות ישירות לסכסוך.</a:t>
            </a:r>
          </a:p>
          <a:p>
            <a:pPr marL="342900" lvl="0" indent="-342900" algn="just" rtl="1" fontAlgn="base">
              <a:spcAft>
                <a:spcPct val="0"/>
              </a:spcAft>
              <a:buBlip>
                <a:blip r:embed="rId5"/>
              </a:buBlip>
            </a:pPr>
            <a:endParaRPr lang="he-IL" sz="800"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5"/>
              </a:buBlip>
            </a:pPr>
            <a:r>
              <a:rPr lang="he-IL" sz="1400" kern="0" dirty="0" smtClean="0">
                <a:solidFill>
                  <a:schemeClr val="bg1"/>
                </a:solidFill>
                <a:latin typeface="Tahoma" pitchFamily="34" charset="0"/>
                <a:cs typeface="Tahoma" pitchFamily="34" charset="0"/>
              </a:rPr>
              <a:t> </a:t>
            </a:r>
            <a:r>
              <a:rPr lang="he-IL" sz="1400" b="1" kern="0" dirty="0" smtClean="0">
                <a:solidFill>
                  <a:schemeClr val="bg1"/>
                </a:solidFill>
                <a:latin typeface="Tahoma" pitchFamily="34" charset="0"/>
                <a:cs typeface="Tahoma" pitchFamily="34" charset="0"/>
              </a:rPr>
              <a:t>"הרוב האוטומטי" </a:t>
            </a:r>
            <a:r>
              <a:rPr lang="he-IL" sz="1400" kern="0" dirty="0" smtClean="0">
                <a:solidFill>
                  <a:schemeClr val="bg1"/>
                </a:solidFill>
                <a:latin typeface="Tahoma" pitchFamily="34" charset="0"/>
                <a:cs typeface="Tahoma" pitchFamily="34" charset="0"/>
              </a:rPr>
              <a:t>מציב את ישראל בעמדה נחותה. </a:t>
            </a:r>
          </a:p>
          <a:p>
            <a:pPr marL="342900" lvl="0" indent="-342900" algn="just" rtl="1" fontAlgn="base">
              <a:spcAft>
                <a:spcPct val="0"/>
              </a:spcAft>
              <a:buBlip>
                <a:blip r:embed="rId5"/>
              </a:buBlip>
            </a:pPr>
            <a:endParaRPr kumimoji="0" lang="en-US" sz="1200" i="0" u="none" strike="noStrike" kern="0" cap="none" spc="0" normalizeH="0" baseline="0" noProof="0" dirty="0" smtClean="0">
              <a:ln>
                <a:noFill/>
              </a:ln>
              <a:solidFill>
                <a:schemeClr val="bg1"/>
              </a:solidFill>
              <a:effectLst/>
              <a:uLnTx/>
              <a:uFillTx/>
              <a:latin typeface="Tahoma" pitchFamily="34" charset="0"/>
              <a:cs typeface="Tahoma" pitchFamily="34" charset="0"/>
            </a:endParaRPr>
          </a:p>
        </p:txBody>
      </p:sp>
      <p:sp>
        <p:nvSpPr>
          <p:cNvPr id="18" name="Rectangle 17"/>
          <p:cNvSpPr/>
          <p:nvPr/>
        </p:nvSpPr>
        <p:spPr>
          <a:xfrm>
            <a:off x="685800" y="1792808"/>
            <a:ext cx="8382000" cy="400110"/>
          </a:xfrm>
          <a:prstGeom prst="rect">
            <a:avLst/>
          </a:prstGeom>
        </p:spPr>
        <p:txBody>
          <a:bodyPr wrap="square">
            <a:spAutoFit/>
          </a:bodyPr>
          <a:lstStyle/>
          <a:p>
            <a:pPr marL="236538" indent="-236538" algn="r" rtl="1">
              <a:buFont typeface="Wingdings" pitchFamily="2" charset="2"/>
              <a:buChar char="q"/>
            </a:pPr>
            <a:r>
              <a:rPr lang="he-IL" b="1" dirty="0" smtClean="0">
                <a:solidFill>
                  <a:srgbClr val="FFFF00"/>
                </a:solidFill>
              </a:rPr>
              <a:t> </a:t>
            </a:r>
            <a:r>
              <a:rPr lang="he-IL" sz="2000" b="1" kern="0" dirty="0" smtClean="0">
                <a:solidFill>
                  <a:srgbClr val="FFFF00"/>
                </a:solidFill>
                <a:latin typeface="Tahoma" pitchFamily="34" charset="0"/>
                <a:cs typeface="Tahoma" pitchFamily="34" charset="0"/>
              </a:rPr>
              <a:t>התייחסות האו"מ לסכסוך במזה"ת היא חסרת פרופורציה</a:t>
            </a:r>
            <a:r>
              <a:rPr lang="he-IL" b="1" dirty="0" smtClean="0">
                <a:solidFill>
                  <a:srgbClr val="FFFF00"/>
                </a:solidFill>
              </a:rPr>
              <a:t>:</a:t>
            </a:r>
            <a:endParaRPr lang="he-IL" b="1" dirty="0">
              <a:solidFill>
                <a:srgbClr val="FFFF00"/>
              </a:solidFill>
            </a:endParaRPr>
          </a:p>
        </p:txBody>
      </p:sp>
      <p:sp>
        <p:nvSpPr>
          <p:cNvPr id="21" name="Rectangle 20"/>
          <p:cNvSpPr/>
          <p:nvPr/>
        </p:nvSpPr>
        <p:spPr>
          <a:xfrm>
            <a:off x="762000" y="4572000"/>
            <a:ext cx="8382000" cy="451406"/>
          </a:xfrm>
          <a:prstGeom prst="rect">
            <a:avLst/>
          </a:prstGeom>
        </p:spPr>
        <p:txBody>
          <a:bodyPr wrap="square">
            <a:spAutoFit/>
          </a:bodyPr>
          <a:lstStyle/>
          <a:p>
            <a:pPr marL="398463" indent="-280988" algn="r" rtl="1">
              <a:lnSpc>
                <a:spcPct val="150000"/>
              </a:lnSpc>
              <a:buFont typeface="Wingdings" pitchFamily="2" charset="2"/>
              <a:buChar char="q"/>
            </a:pPr>
            <a:r>
              <a:rPr lang="he-IL" b="1" dirty="0" smtClean="0">
                <a:solidFill>
                  <a:srgbClr val="FFFF00"/>
                </a:solidFill>
                <a:latin typeface="Tahoma" pitchFamily="34" charset="0"/>
                <a:cs typeface="Tahoma" pitchFamily="34" charset="0"/>
              </a:rPr>
              <a:t> כמו כן:</a:t>
            </a:r>
          </a:p>
        </p:txBody>
      </p:sp>
      <p:sp>
        <p:nvSpPr>
          <p:cNvPr id="23" name="Rectangle 3"/>
          <p:cNvSpPr txBox="1">
            <a:spLocks noChangeArrowheads="1"/>
          </p:cNvSpPr>
          <p:nvPr/>
        </p:nvSpPr>
        <p:spPr bwMode="auto">
          <a:xfrm>
            <a:off x="1143000" y="5181600"/>
            <a:ext cx="7315200" cy="1371600"/>
          </a:xfrm>
          <a:prstGeom prst="rect">
            <a:avLst/>
          </a:prstGeom>
          <a:noFill/>
          <a:ln w="9525">
            <a:solidFill>
              <a:srgbClr val="FFFF00"/>
            </a:solidFill>
            <a:miter lim="800000"/>
            <a:headEnd/>
            <a:tailEnd/>
          </a:ln>
        </p:spPr>
        <p:txBody>
          <a:bodyPr vert="horz" wrap="square" lIns="91440" tIns="45720" rIns="91440" bIns="45720" numCol="1" anchor="t" anchorCtr="0" compatLnSpc="1">
            <a:prstTxWarp prst="textNoShape">
              <a:avLst/>
            </a:prstTxWarp>
          </a:bodyPr>
          <a:lstStyle/>
          <a:p>
            <a:pPr marL="342900" lvl="0" indent="-342900" algn="just" rtl="1" fontAlgn="base">
              <a:spcAft>
                <a:spcPct val="0"/>
              </a:spcAft>
              <a:buBlip>
                <a:blip r:embed="rId5"/>
              </a:buBlip>
            </a:pPr>
            <a:r>
              <a:rPr lang="he-IL" sz="1400" kern="0" dirty="0" smtClean="0">
                <a:solidFill>
                  <a:schemeClr val="bg1"/>
                </a:solidFill>
                <a:latin typeface="Tahoma" pitchFamily="34" charset="0"/>
                <a:cs typeface="Tahoma" pitchFamily="34" charset="0"/>
              </a:rPr>
              <a:t>ישראל אינה חברה מלאה בקבוצה אזורית. משנת 2000, ישראל חברה ב </a:t>
            </a:r>
            <a:r>
              <a:rPr lang="en-US" sz="1400" kern="0" dirty="0" smtClean="0">
                <a:solidFill>
                  <a:schemeClr val="bg1"/>
                </a:solidFill>
                <a:latin typeface="Tahoma" pitchFamily="34" charset="0"/>
                <a:cs typeface="Tahoma" pitchFamily="34" charset="0"/>
              </a:rPr>
              <a:t> -  WEOG</a:t>
            </a:r>
            <a:r>
              <a:rPr lang="he-IL" sz="1400" kern="0" dirty="0" smtClean="0">
                <a:solidFill>
                  <a:schemeClr val="bg1"/>
                </a:solidFill>
                <a:latin typeface="Tahoma" pitchFamily="34" charset="0"/>
                <a:cs typeface="Tahoma" pitchFamily="34" charset="0"/>
              </a:rPr>
              <a:t> אולם עקרונית החברות הוגבלה לצורכי בחירות בלבד והמתקיימות בניו-יורק . מאז שנת 2000 חלה התקדמות אך ישראל עדיין איננה חברה מלאה. </a:t>
            </a:r>
          </a:p>
          <a:p>
            <a:pPr marL="342900" lvl="0" indent="-342900" algn="just" rtl="1" fontAlgn="base">
              <a:spcAft>
                <a:spcPct val="0"/>
              </a:spcAft>
            </a:pPr>
            <a:endParaRPr lang="he-IL" sz="1400"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5"/>
              </a:buBlip>
            </a:pPr>
            <a:r>
              <a:rPr lang="he-IL" sz="1400" kern="0" dirty="0" smtClean="0">
                <a:solidFill>
                  <a:schemeClr val="bg1"/>
                </a:solidFill>
                <a:latin typeface="Tahoma" pitchFamily="34" charset="0"/>
                <a:cs typeface="Tahoma" pitchFamily="34" charset="0"/>
              </a:rPr>
              <a:t> מספר הישראלים המועסקים באו"ם או נבחרים למוסדותיו נמוך יחסית.</a:t>
            </a:r>
          </a:p>
          <a:p>
            <a:pPr marL="342900" lvl="0" indent="-342900" algn="just" rtl="1" fontAlgn="base">
              <a:spcAft>
                <a:spcPct val="0"/>
              </a:spcAft>
              <a:buBlip>
                <a:blip r:embed="rId5"/>
              </a:buBlip>
            </a:pPr>
            <a:endParaRPr lang="he-IL" sz="1000" kern="0" dirty="0" smtClean="0">
              <a:solidFill>
                <a:schemeClr val="bg1"/>
              </a:solidFill>
              <a:latin typeface="Tahoma" pitchFamily="34" charset="0"/>
              <a:cs typeface="Tahoma" pitchFamily="34" charset="0"/>
            </a:endParaRPr>
          </a:p>
          <a:p>
            <a:pPr marL="342900" lvl="0" indent="-342900" algn="just" rtl="1" fontAlgn="base">
              <a:spcAft>
                <a:spcPct val="0"/>
              </a:spcAft>
              <a:buBlip>
                <a:blip r:embed="rId5"/>
              </a:buBlip>
            </a:pPr>
            <a:endParaRPr kumimoji="0" lang="en-US" sz="1200" i="0" u="none" strike="noStrike" kern="0" cap="none" spc="0" normalizeH="0" baseline="0" noProof="0" dirty="0" smtClean="0">
              <a:ln>
                <a:noFill/>
              </a:ln>
              <a:solidFill>
                <a:schemeClr val="bg1"/>
              </a:solidFill>
              <a:effectLst/>
              <a:uLnTx/>
              <a:uFillTx/>
              <a:latin typeface="Tahoma" pitchFamily="34" charset="0"/>
              <a:cs typeface="Tahoma" pitchFamily="34" charset="0"/>
            </a:endParaRPr>
          </a:p>
        </p:txBody>
      </p:sp>
      <p:sp>
        <p:nvSpPr>
          <p:cNvPr id="16" name="Action Button: Back or Previous 15">
            <a:hlinkClick r:id="rId6" action="ppaction://hlinksldjump" highlightClick="1"/>
          </p:cNvPr>
          <p:cNvSpPr/>
          <p:nvPr/>
        </p:nvSpPr>
        <p:spPr>
          <a:xfrm>
            <a:off x="2590800" y="2892184"/>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ction Button: Back or Previous 23">
            <a:hlinkClick r:id="rId7" action="ppaction://hlinksldjump" highlightClick="1"/>
          </p:cNvPr>
          <p:cNvSpPr/>
          <p:nvPr/>
        </p:nvSpPr>
        <p:spPr>
          <a:xfrm>
            <a:off x="3276600" y="4212608"/>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ction Button: Back or Previous 25">
            <a:hlinkClick r:id="rId6" action="ppaction://hlinksldjump" highlightClick="1"/>
          </p:cNvPr>
          <p:cNvSpPr/>
          <p:nvPr/>
        </p:nvSpPr>
        <p:spPr>
          <a:xfrm>
            <a:off x="4419600" y="3200400"/>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 name="Rectangle 3"/>
          <p:cNvSpPr txBox="1">
            <a:spLocks noChangeArrowheads="1"/>
          </p:cNvSpPr>
          <p:nvPr/>
        </p:nvSpPr>
        <p:spPr bwMode="auto">
          <a:xfrm>
            <a:off x="685800" y="1295400"/>
            <a:ext cx="8229600" cy="167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00000"/>
              </a:lnSpc>
              <a:spcBef>
                <a:spcPct val="20000"/>
              </a:spcBef>
              <a:spcAft>
                <a:spcPct val="0"/>
              </a:spcAft>
              <a:buBlip>
                <a:blip r:embed="rId4"/>
              </a:buBlip>
            </a:pPr>
            <a:r>
              <a:rPr lang="he-IL" sz="2000" b="1" kern="0" dirty="0" smtClean="0">
                <a:solidFill>
                  <a:schemeClr val="bg1"/>
                </a:solidFill>
                <a:latin typeface="Tahoma" pitchFamily="34" charset="0"/>
                <a:cs typeface="Tahoma" pitchFamily="34" charset="0"/>
              </a:rPr>
              <a:t>כ-280 החלטות נידונות מידי עצרת</a:t>
            </a:r>
          </a:p>
          <a:p>
            <a:pPr marL="342900" indent="-342900" algn="r" rtl="1" fontAlgn="base">
              <a:lnSpc>
                <a:spcPct val="200000"/>
              </a:lnSpc>
              <a:spcBef>
                <a:spcPct val="20000"/>
              </a:spcBef>
              <a:spcAft>
                <a:spcPct val="0"/>
              </a:spcAft>
              <a:buBlip>
                <a:blip r:embed="rId4"/>
              </a:buBlip>
            </a:pPr>
            <a:r>
              <a:rPr lang="he-IL" sz="2000" b="1" kern="0" dirty="0" smtClean="0">
                <a:solidFill>
                  <a:schemeClr val="bg1"/>
                </a:solidFill>
                <a:latin typeface="Tahoma" pitchFamily="34" charset="0"/>
                <a:cs typeface="Tahoma" pitchFamily="34" charset="0"/>
              </a:rPr>
              <a:t>כ-70 החלטות מתקבלות בהצבעה</a:t>
            </a:r>
          </a:p>
          <a:p>
            <a:pPr marL="342900" indent="-342900" algn="r" rtl="1" fontAlgn="base">
              <a:lnSpc>
                <a:spcPct val="200000"/>
              </a:lnSpc>
              <a:spcBef>
                <a:spcPct val="20000"/>
              </a:spcBef>
              <a:spcAft>
                <a:spcPct val="0"/>
              </a:spcAft>
            </a:pPr>
            <a:endParaRPr lang="en-US" sz="2000" b="1" kern="0" dirty="0" smtClean="0">
              <a:solidFill>
                <a:schemeClr val="bg1"/>
              </a:solidFill>
              <a:latin typeface="Tahoma" pitchFamily="34" charset="0"/>
              <a:cs typeface="Tahoma" pitchFamily="34" charset="0"/>
            </a:endParaRPr>
          </a:p>
        </p:txBody>
      </p:sp>
      <p:pic>
        <p:nvPicPr>
          <p:cNvPr id="17" name="Picture 5" descr="meeting59"/>
          <p:cNvPicPr>
            <a:picLocks noChangeAspect="1" noChangeArrowheads="1"/>
          </p:cNvPicPr>
          <p:nvPr/>
        </p:nvPicPr>
        <p:blipFill>
          <a:blip r:embed="rId5" cstate="print"/>
          <a:srcRect/>
          <a:stretch>
            <a:fillRect/>
          </a:stretch>
        </p:blipFill>
        <p:spPr bwMode="auto">
          <a:xfrm>
            <a:off x="990600" y="1295400"/>
            <a:ext cx="2286000" cy="1576552"/>
          </a:xfrm>
          <a:prstGeom prst="rect">
            <a:avLst/>
          </a:prstGeom>
          <a:ln>
            <a:noFill/>
          </a:ln>
          <a:effectLst>
            <a:softEdge rad="112500"/>
          </a:effectLst>
        </p:spPr>
      </p:pic>
      <p:sp>
        <p:nvSpPr>
          <p:cNvPr id="18" name="TextBox 17"/>
          <p:cNvSpPr txBox="1"/>
          <p:nvPr/>
        </p:nvSpPr>
        <p:spPr>
          <a:xfrm>
            <a:off x="0" y="3133408"/>
            <a:ext cx="91440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he-IL" sz="2000" b="1" kern="0" dirty="0" smtClean="0">
                <a:solidFill>
                  <a:schemeClr val="bg1"/>
                </a:solidFill>
                <a:latin typeface="Tahoma" pitchFamily="34" charset="0"/>
                <a:cs typeface="Tahoma" pitchFamily="34" charset="0"/>
              </a:rPr>
              <a:t>כ – 20 החלטות עוסקות בנושא הסכסוך הישראלי - ערבי/ פלסטיני:</a:t>
            </a:r>
            <a:endParaRPr lang="en-US" sz="2000" dirty="0"/>
          </a:p>
        </p:txBody>
      </p:sp>
      <p:sp>
        <p:nvSpPr>
          <p:cNvPr id="23" name="Rectangle 3"/>
          <p:cNvSpPr txBox="1">
            <a:spLocks noChangeArrowheads="1"/>
          </p:cNvSpPr>
          <p:nvPr/>
        </p:nvSpPr>
        <p:spPr bwMode="auto">
          <a:xfrm>
            <a:off x="1371600" y="3810000"/>
            <a:ext cx="7315200" cy="266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שאלת פלסטין </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המצב במזרח התיכון </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אונר"א</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"ועדת שטחים"</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"ועדת פלסטין"</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משאבי טבע בשטחים </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יצירת אזור חופשי מנשק גרעיני במזרח התיכון</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סיוע לעם הפלסטיני </a:t>
            </a:r>
          </a:p>
          <a:p>
            <a:pPr marL="342900" lvl="0" indent="-342900" algn="just" rtl="1" fontAlgn="base">
              <a:lnSpc>
                <a:spcPct val="150000"/>
              </a:lnSpc>
              <a:spcAft>
                <a:spcPct val="0"/>
              </a:spcAft>
              <a:buBlip>
                <a:blip r:embed="rId4"/>
              </a:buBlip>
            </a:pPr>
            <a:r>
              <a:rPr lang="he-IL" sz="1400" kern="0" dirty="0" smtClean="0">
                <a:solidFill>
                  <a:schemeClr val="bg1"/>
                </a:solidFill>
                <a:latin typeface="Tahoma" pitchFamily="34" charset="0"/>
                <a:cs typeface="Tahoma" pitchFamily="34" charset="0"/>
              </a:rPr>
              <a:t>זכות העם הפלסטיני להגדרה עצמית </a:t>
            </a:r>
          </a:p>
        </p:txBody>
      </p:sp>
      <p:sp>
        <p:nvSpPr>
          <p:cNvPr id="14" name="Action Button: Back or Previous 13">
            <a:hlinkClick r:id="rId6" action="ppaction://hlinksldjump" highlightClick="1"/>
          </p:cNvPr>
          <p:cNvSpPr/>
          <p:nvPr/>
        </p:nvSpPr>
        <p:spPr>
          <a:xfrm>
            <a:off x="187656" y="5334000"/>
            <a:ext cx="381000" cy="3048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981200" y="76200"/>
            <a:ext cx="5562600" cy="830997"/>
          </a:xfrm>
          <a:prstGeom prst="rect">
            <a:avLst/>
          </a:prstGeom>
        </p:spPr>
        <p:txBody>
          <a:bodyPr wrap="square">
            <a:spAutoFit/>
          </a:bodyPr>
          <a:lstStyle/>
          <a:p>
            <a:pPr algn="ctr"/>
            <a:r>
              <a:rPr lang="he-IL"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תופעת הפוליטיזציה  - </a:t>
            </a:r>
            <a:endPar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a:p>
            <a:pPr algn="ctr"/>
            <a:r>
              <a:rPr lang="he-IL"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החלטות העצרת בנושא הסכסוך</a:t>
            </a:r>
            <a:endPar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Tree>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0" y="5943600"/>
            <a:ext cx="840660" cy="852948"/>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838200" y="109868"/>
            <a:ext cx="7010400"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העצרת הכללית</a:t>
            </a:r>
          </a:p>
          <a:p>
            <a:pPr algn="ctr"/>
            <a:r>
              <a:rPr lang="he-IL"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קבוצות אזוריות ותופעת ה"רוב האוטומטי"</a:t>
            </a:r>
            <a:endPar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401094"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447798"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4" name="Rectangle 3"/>
          <p:cNvSpPr txBox="1">
            <a:spLocks noChangeArrowheads="1"/>
          </p:cNvSpPr>
          <p:nvPr/>
        </p:nvSpPr>
        <p:spPr bwMode="auto">
          <a:xfrm>
            <a:off x="2000250" y="1000832"/>
            <a:ext cx="714375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kumimoji="0" lang="he-IL" b="1" i="0" u="none" strike="noStrike" kern="0" cap="none" spc="0" normalizeH="0" baseline="0" noProof="0" dirty="0" smtClean="0">
                <a:ln>
                  <a:noFill/>
                </a:ln>
                <a:solidFill>
                  <a:schemeClr val="bg1"/>
                </a:solidFill>
                <a:effectLst/>
                <a:uLnTx/>
                <a:uFillTx/>
                <a:latin typeface="Tahoma" pitchFamily="34" charset="0"/>
                <a:cs typeface="Tahoma" pitchFamily="34" charset="0"/>
              </a:rPr>
              <a:t>5 קבוצות אזוריות:</a:t>
            </a:r>
          </a:p>
        </p:txBody>
      </p:sp>
      <p:sp>
        <p:nvSpPr>
          <p:cNvPr id="30" name="Rectangle 3"/>
          <p:cNvSpPr txBox="1">
            <a:spLocks noChangeArrowheads="1"/>
          </p:cNvSpPr>
          <p:nvPr/>
        </p:nvSpPr>
        <p:spPr>
          <a:xfrm>
            <a:off x="3470200" y="1219200"/>
            <a:ext cx="3159199" cy="720197"/>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marL="236538" marR="0" lvl="0" indent="-236538" algn="r" rtl="1" fontAlgn="auto">
              <a:spcBef>
                <a:spcPct val="20000"/>
              </a:spcBef>
              <a:spcAft>
                <a:spcPts val="0"/>
              </a:spcAft>
              <a:buClrTx/>
              <a:buSzTx/>
              <a:buFont typeface="Wingdings" pitchFamily="2" charset="2"/>
              <a:buChar char="Ø"/>
              <a:tabLst/>
              <a:defRPr/>
            </a:pPr>
            <a:r>
              <a:rPr lang="he-IL" sz="1200" b="1" dirty="0" smtClean="0">
                <a:solidFill>
                  <a:schemeClr val="tx1"/>
                </a:solidFill>
                <a:latin typeface="Tahoma" pitchFamily="34" charset="0"/>
                <a:cs typeface="Tahoma" pitchFamily="34" charset="0"/>
              </a:rPr>
              <a:t>אפריקה</a:t>
            </a:r>
            <a:r>
              <a:rPr lang="he-IL" sz="1200" dirty="0" smtClean="0">
                <a:solidFill>
                  <a:schemeClr val="tx1"/>
                </a:solidFill>
                <a:latin typeface="Tahoma" pitchFamily="34" charset="0"/>
                <a:cs typeface="Tahoma" pitchFamily="34" charset="0"/>
              </a:rPr>
              <a:t> – 53 מדינות</a:t>
            </a:r>
          </a:p>
          <a:p>
            <a:pPr marL="236538" marR="0" lvl="0" indent="-236538" algn="r" rtl="1" fontAlgn="auto">
              <a:spcBef>
                <a:spcPct val="20000"/>
              </a:spcBef>
              <a:spcAft>
                <a:spcPts val="0"/>
              </a:spcAft>
              <a:buClrTx/>
              <a:buSzTx/>
              <a:buFont typeface="Wingdings" pitchFamily="2" charset="2"/>
              <a:buChar char="Ø"/>
              <a:tabLst/>
              <a:defRPr/>
            </a:pPr>
            <a:r>
              <a:rPr lang="he-IL" sz="1200" b="1" dirty="0" smtClean="0">
                <a:solidFill>
                  <a:schemeClr val="tx1"/>
                </a:solidFill>
                <a:latin typeface="Tahoma" pitchFamily="34" charset="0"/>
                <a:cs typeface="Tahoma" pitchFamily="34" charset="0"/>
              </a:rPr>
              <a:t>אסיה </a:t>
            </a:r>
            <a:r>
              <a:rPr lang="he-IL" sz="1200" dirty="0" smtClean="0">
                <a:solidFill>
                  <a:schemeClr val="tx1"/>
                </a:solidFill>
                <a:latin typeface="Tahoma" pitchFamily="34" charset="0"/>
                <a:cs typeface="Tahoma" pitchFamily="34" charset="0"/>
              </a:rPr>
              <a:t>– 54 מדינות</a:t>
            </a:r>
          </a:p>
          <a:p>
            <a:pPr marL="236538" marR="0" lvl="0" indent="-236538" algn="r" rtl="1" fontAlgn="auto">
              <a:spcBef>
                <a:spcPct val="20000"/>
              </a:spcBef>
              <a:spcAft>
                <a:spcPts val="0"/>
              </a:spcAft>
              <a:buClrTx/>
              <a:buSzTx/>
              <a:buFont typeface="Wingdings" pitchFamily="2" charset="2"/>
              <a:buChar char="Ø"/>
              <a:tabLst/>
              <a:defRPr/>
            </a:pPr>
            <a:r>
              <a:rPr lang="he-IL" sz="1200" b="1" dirty="0" smtClean="0">
                <a:solidFill>
                  <a:schemeClr val="tx1"/>
                </a:solidFill>
                <a:latin typeface="Tahoma" pitchFamily="34" charset="0"/>
                <a:cs typeface="Tahoma" pitchFamily="34" charset="0"/>
              </a:rPr>
              <a:t>מערב אירופה ואחרות </a:t>
            </a:r>
            <a:r>
              <a:rPr lang="he-IL" sz="1200" dirty="0" smtClean="0">
                <a:solidFill>
                  <a:schemeClr val="tx1"/>
                </a:solidFill>
                <a:latin typeface="Tahoma" pitchFamily="34" charset="0"/>
                <a:cs typeface="Tahoma" pitchFamily="34" charset="0"/>
              </a:rPr>
              <a:t>(</a:t>
            </a:r>
            <a:r>
              <a:rPr lang="en-US" sz="1200" dirty="0" smtClean="0">
                <a:solidFill>
                  <a:schemeClr val="tx1"/>
                </a:solidFill>
                <a:latin typeface="Tahoma" pitchFamily="34" charset="0"/>
                <a:cs typeface="Tahoma" pitchFamily="34" charset="0"/>
              </a:rPr>
              <a:t>WEOG</a:t>
            </a:r>
            <a:r>
              <a:rPr lang="he-IL" sz="1200" dirty="0" smtClean="0">
                <a:solidFill>
                  <a:schemeClr val="tx1"/>
                </a:solidFill>
                <a:latin typeface="Tahoma" pitchFamily="34" charset="0"/>
                <a:cs typeface="Tahoma" pitchFamily="34" charset="0"/>
              </a:rPr>
              <a:t>)– 29</a:t>
            </a:r>
          </a:p>
        </p:txBody>
      </p:sp>
      <p:sp>
        <p:nvSpPr>
          <p:cNvPr id="18" name="Content Placeholder 2"/>
          <p:cNvSpPr txBox="1">
            <a:spLocks/>
          </p:cNvSpPr>
          <p:nvPr/>
        </p:nvSpPr>
        <p:spPr>
          <a:xfrm>
            <a:off x="5454696" y="2229514"/>
            <a:ext cx="3155870" cy="576217"/>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rtl="1" fontAlgn="base">
              <a:lnSpc>
                <a:spcPct val="200000"/>
              </a:lnSpc>
              <a:spcAft>
                <a:spcPct val="0"/>
              </a:spcAft>
              <a:buFont typeface="Arial" pitchFamily="34" charset="0"/>
              <a:buBlip>
                <a:blip r:embed="rId4"/>
              </a:buBlip>
            </a:pPr>
            <a:r>
              <a:rPr lang="he-IL" sz="1200" b="1" kern="0" dirty="0" smtClean="0">
                <a:solidFill>
                  <a:schemeClr val="bg1"/>
                </a:solidFill>
                <a:latin typeface="Tahoma" pitchFamily="34" charset="0"/>
                <a:cs typeface="Tahoma" pitchFamily="34" charset="0"/>
              </a:rPr>
              <a:t>כ-280 החלטות נידונות מידי עצרת </a:t>
            </a:r>
          </a:p>
          <a:p>
            <a:pPr algn="r" rtl="1" fontAlgn="base">
              <a:lnSpc>
                <a:spcPct val="200000"/>
              </a:lnSpc>
              <a:spcAft>
                <a:spcPct val="0"/>
              </a:spcAft>
            </a:pPr>
            <a:endParaRPr lang="en-US" sz="1200" b="1" kern="0" dirty="0" smtClean="0">
              <a:solidFill>
                <a:schemeClr val="bg1"/>
              </a:solidFill>
              <a:latin typeface="Tahoma" pitchFamily="34" charset="0"/>
              <a:cs typeface="Tahoma" pitchFamily="34" charset="0"/>
            </a:endParaRPr>
          </a:p>
          <a:p>
            <a:pPr algn="r" rtl="1"/>
            <a:endParaRPr lang="he-IL" sz="1200" dirty="0"/>
          </a:p>
        </p:txBody>
      </p:sp>
      <p:sp>
        <p:nvSpPr>
          <p:cNvPr id="21" name="Content Placeholder 2"/>
          <p:cNvSpPr txBox="1">
            <a:spLocks/>
          </p:cNvSpPr>
          <p:nvPr/>
        </p:nvSpPr>
        <p:spPr>
          <a:xfrm>
            <a:off x="918146" y="1814826"/>
            <a:ext cx="3155870" cy="4966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fontAlgn="base">
              <a:lnSpc>
                <a:spcPct val="200000"/>
              </a:lnSpc>
              <a:spcAft>
                <a:spcPct val="0"/>
              </a:spcAft>
              <a:buNone/>
            </a:pPr>
            <a:endParaRPr lang="he-IL" sz="1200" b="1" kern="0" dirty="0" smtClean="0">
              <a:solidFill>
                <a:schemeClr val="bg1"/>
              </a:solidFill>
              <a:latin typeface="Tahoma" pitchFamily="34" charset="0"/>
              <a:cs typeface="Tahoma" pitchFamily="34" charset="0"/>
            </a:endParaRPr>
          </a:p>
          <a:p>
            <a:pPr algn="r" rtl="1" fontAlgn="base">
              <a:lnSpc>
                <a:spcPct val="200000"/>
              </a:lnSpc>
              <a:spcAft>
                <a:spcPct val="0"/>
              </a:spcAft>
              <a:buFont typeface="Arial" pitchFamily="34" charset="0"/>
              <a:buBlip>
                <a:blip r:embed="rId4"/>
              </a:buBlip>
            </a:pPr>
            <a:r>
              <a:rPr lang="he-IL" sz="1200" b="1" kern="0" dirty="0" smtClean="0">
                <a:solidFill>
                  <a:schemeClr val="bg1"/>
                </a:solidFill>
                <a:latin typeface="Tahoma" pitchFamily="34" charset="0"/>
                <a:cs typeface="Tahoma" pitchFamily="34" charset="0"/>
              </a:rPr>
              <a:t>כ-70 החלטות מתקבלות בהצבעה</a:t>
            </a:r>
          </a:p>
          <a:p>
            <a:pPr algn="r" rtl="1" fontAlgn="base">
              <a:lnSpc>
                <a:spcPct val="200000"/>
              </a:lnSpc>
              <a:spcAft>
                <a:spcPct val="0"/>
              </a:spcAft>
            </a:pPr>
            <a:endParaRPr lang="en-US" sz="1200" b="1" kern="0" dirty="0" smtClean="0">
              <a:solidFill>
                <a:schemeClr val="bg1"/>
              </a:solidFill>
              <a:latin typeface="Tahoma" pitchFamily="34" charset="0"/>
              <a:cs typeface="Tahoma" pitchFamily="34" charset="0"/>
            </a:endParaRPr>
          </a:p>
          <a:p>
            <a:pPr algn="r" rtl="1"/>
            <a:endParaRPr lang="he-IL" sz="1200" dirty="0"/>
          </a:p>
        </p:txBody>
      </p:sp>
      <p:sp>
        <p:nvSpPr>
          <p:cNvPr id="26" name="Oval 25"/>
          <p:cNvSpPr/>
          <p:nvPr/>
        </p:nvSpPr>
        <p:spPr>
          <a:xfrm>
            <a:off x="2280611" y="2673147"/>
            <a:ext cx="5288507" cy="3521451"/>
          </a:xfrm>
          <a:prstGeom prst="ellipse">
            <a:avLst/>
          </a:prstGeom>
        </p:spPr>
        <p:style>
          <a:lnRef idx="0">
            <a:schemeClr val="accent5"/>
          </a:lnRef>
          <a:fillRef idx="3">
            <a:schemeClr val="accent5"/>
          </a:fillRef>
          <a:effectRef idx="3">
            <a:schemeClr val="accent5"/>
          </a:effectRef>
          <a:fontRef idx="minor">
            <a:schemeClr val="lt1"/>
          </a:fontRef>
        </p:style>
        <p:txBody>
          <a:bodyPr rtlCol="1" anchor="ct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p>
        </p:txBody>
      </p:sp>
      <p:sp>
        <p:nvSpPr>
          <p:cNvPr id="27" name="Oval 26"/>
          <p:cNvSpPr/>
          <p:nvPr/>
        </p:nvSpPr>
        <p:spPr>
          <a:xfrm>
            <a:off x="2770437" y="2667000"/>
            <a:ext cx="4262194" cy="2789997"/>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defPPr>
              <a:defRPr lang="he-IL"/>
            </a:defPPr>
            <a:lvl1pPr marL="0" algn="r" defTabSz="914400" rtl="1" eaLnBrk="1" latinLnBrk="0" hangingPunct="1">
              <a:defRPr sz="1800" kern="1200">
                <a:solidFill>
                  <a:schemeClr val="dk1"/>
                </a:solidFill>
                <a:latin typeface="+mn-lt"/>
                <a:ea typeface="+mn-ea"/>
                <a:cs typeface="+mn-cs"/>
              </a:defRPr>
            </a:lvl1pPr>
            <a:lvl2pPr marL="457200" algn="r" defTabSz="914400" rtl="1" eaLnBrk="1" latinLnBrk="0" hangingPunct="1">
              <a:defRPr sz="1800" kern="1200">
                <a:solidFill>
                  <a:schemeClr val="dk1"/>
                </a:solidFill>
                <a:latin typeface="+mn-lt"/>
                <a:ea typeface="+mn-ea"/>
                <a:cs typeface="+mn-cs"/>
              </a:defRPr>
            </a:lvl2pPr>
            <a:lvl3pPr marL="914400" algn="r" defTabSz="914400" rtl="1" eaLnBrk="1" latinLnBrk="0" hangingPunct="1">
              <a:defRPr sz="1800" kern="1200">
                <a:solidFill>
                  <a:schemeClr val="dk1"/>
                </a:solidFill>
                <a:latin typeface="+mn-lt"/>
                <a:ea typeface="+mn-ea"/>
                <a:cs typeface="+mn-cs"/>
              </a:defRPr>
            </a:lvl3pPr>
            <a:lvl4pPr marL="1371600" algn="r" defTabSz="914400" rtl="1" eaLnBrk="1" latinLnBrk="0" hangingPunct="1">
              <a:defRPr sz="1800" kern="1200">
                <a:solidFill>
                  <a:schemeClr val="dk1"/>
                </a:solidFill>
                <a:latin typeface="+mn-lt"/>
                <a:ea typeface="+mn-ea"/>
                <a:cs typeface="+mn-cs"/>
              </a:defRPr>
            </a:lvl4pPr>
            <a:lvl5pPr marL="1828800" algn="r" defTabSz="914400" rtl="1" eaLnBrk="1" latinLnBrk="0" hangingPunct="1">
              <a:defRPr sz="1800" kern="1200">
                <a:solidFill>
                  <a:schemeClr val="dk1"/>
                </a:solidFill>
                <a:latin typeface="+mn-lt"/>
                <a:ea typeface="+mn-ea"/>
                <a:cs typeface="+mn-cs"/>
              </a:defRPr>
            </a:lvl5pPr>
            <a:lvl6pPr marL="2286000" algn="r" defTabSz="914400" rtl="1" eaLnBrk="1" latinLnBrk="0" hangingPunct="1">
              <a:defRPr sz="1800" kern="1200">
                <a:solidFill>
                  <a:schemeClr val="dk1"/>
                </a:solidFill>
                <a:latin typeface="+mn-lt"/>
                <a:ea typeface="+mn-ea"/>
                <a:cs typeface="+mn-cs"/>
              </a:defRPr>
            </a:lvl6pPr>
            <a:lvl7pPr marL="2743200" algn="r" defTabSz="914400" rtl="1" eaLnBrk="1" latinLnBrk="0" hangingPunct="1">
              <a:defRPr sz="1800" kern="1200">
                <a:solidFill>
                  <a:schemeClr val="dk1"/>
                </a:solidFill>
                <a:latin typeface="+mn-lt"/>
                <a:ea typeface="+mn-ea"/>
                <a:cs typeface="+mn-cs"/>
              </a:defRPr>
            </a:lvl7pPr>
            <a:lvl8pPr marL="3200400" algn="r" defTabSz="914400" rtl="1" eaLnBrk="1" latinLnBrk="0" hangingPunct="1">
              <a:defRPr sz="1800" kern="1200">
                <a:solidFill>
                  <a:schemeClr val="dk1"/>
                </a:solidFill>
                <a:latin typeface="+mn-lt"/>
                <a:ea typeface="+mn-ea"/>
                <a:cs typeface="+mn-cs"/>
              </a:defRPr>
            </a:lvl8pPr>
            <a:lvl9pPr marL="3657600" algn="r" defTabSz="914400" rtl="1" eaLnBrk="1" latinLnBrk="0" hangingPunct="1">
              <a:defRPr sz="1800" kern="1200">
                <a:solidFill>
                  <a:schemeClr val="dk1"/>
                </a:solidFill>
                <a:latin typeface="+mn-lt"/>
                <a:ea typeface="+mn-ea"/>
                <a:cs typeface="+mn-cs"/>
              </a:defRPr>
            </a:lvl9pPr>
          </a:lstStyle>
          <a:p>
            <a:pPr algn="ctr"/>
            <a:endParaRPr lang="he-IL"/>
          </a:p>
        </p:txBody>
      </p:sp>
      <p:sp>
        <p:nvSpPr>
          <p:cNvPr id="28" name="Oval 27"/>
          <p:cNvSpPr/>
          <p:nvPr/>
        </p:nvSpPr>
        <p:spPr>
          <a:xfrm>
            <a:off x="3406585" y="2673147"/>
            <a:ext cx="3053513" cy="1997075"/>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defPPr>
              <a:defRPr lang="he-IL"/>
            </a:defPPr>
            <a:lvl1pPr marL="0" algn="r" defTabSz="914400" rtl="1" eaLnBrk="1" latinLnBrk="0" hangingPunct="1">
              <a:defRPr sz="1800" kern="1200">
                <a:solidFill>
                  <a:schemeClr val="dk1"/>
                </a:solidFill>
                <a:latin typeface="+mn-lt"/>
                <a:ea typeface="+mn-ea"/>
                <a:cs typeface="+mn-cs"/>
              </a:defRPr>
            </a:lvl1pPr>
            <a:lvl2pPr marL="457200" algn="r" defTabSz="914400" rtl="1" eaLnBrk="1" latinLnBrk="0" hangingPunct="1">
              <a:defRPr sz="1800" kern="1200">
                <a:solidFill>
                  <a:schemeClr val="dk1"/>
                </a:solidFill>
                <a:latin typeface="+mn-lt"/>
                <a:ea typeface="+mn-ea"/>
                <a:cs typeface="+mn-cs"/>
              </a:defRPr>
            </a:lvl2pPr>
            <a:lvl3pPr marL="914400" algn="r" defTabSz="914400" rtl="1" eaLnBrk="1" latinLnBrk="0" hangingPunct="1">
              <a:defRPr sz="1800" kern="1200">
                <a:solidFill>
                  <a:schemeClr val="dk1"/>
                </a:solidFill>
                <a:latin typeface="+mn-lt"/>
                <a:ea typeface="+mn-ea"/>
                <a:cs typeface="+mn-cs"/>
              </a:defRPr>
            </a:lvl3pPr>
            <a:lvl4pPr marL="1371600" algn="r" defTabSz="914400" rtl="1" eaLnBrk="1" latinLnBrk="0" hangingPunct="1">
              <a:defRPr sz="1800" kern="1200">
                <a:solidFill>
                  <a:schemeClr val="dk1"/>
                </a:solidFill>
                <a:latin typeface="+mn-lt"/>
                <a:ea typeface="+mn-ea"/>
                <a:cs typeface="+mn-cs"/>
              </a:defRPr>
            </a:lvl4pPr>
            <a:lvl5pPr marL="1828800" algn="r" defTabSz="914400" rtl="1" eaLnBrk="1" latinLnBrk="0" hangingPunct="1">
              <a:defRPr sz="1800" kern="1200">
                <a:solidFill>
                  <a:schemeClr val="dk1"/>
                </a:solidFill>
                <a:latin typeface="+mn-lt"/>
                <a:ea typeface="+mn-ea"/>
                <a:cs typeface="+mn-cs"/>
              </a:defRPr>
            </a:lvl5pPr>
            <a:lvl6pPr marL="2286000" algn="r" defTabSz="914400" rtl="1" eaLnBrk="1" latinLnBrk="0" hangingPunct="1">
              <a:defRPr sz="1800" kern="1200">
                <a:solidFill>
                  <a:schemeClr val="dk1"/>
                </a:solidFill>
                <a:latin typeface="+mn-lt"/>
                <a:ea typeface="+mn-ea"/>
                <a:cs typeface="+mn-cs"/>
              </a:defRPr>
            </a:lvl6pPr>
            <a:lvl7pPr marL="2743200" algn="r" defTabSz="914400" rtl="1" eaLnBrk="1" latinLnBrk="0" hangingPunct="1">
              <a:defRPr sz="1800" kern="1200">
                <a:solidFill>
                  <a:schemeClr val="dk1"/>
                </a:solidFill>
                <a:latin typeface="+mn-lt"/>
                <a:ea typeface="+mn-ea"/>
                <a:cs typeface="+mn-cs"/>
              </a:defRPr>
            </a:lvl7pPr>
            <a:lvl8pPr marL="3200400" algn="r" defTabSz="914400" rtl="1" eaLnBrk="1" latinLnBrk="0" hangingPunct="1">
              <a:defRPr sz="1800" kern="1200">
                <a:solidFill>
                  <a:schemeClr val="dk1"/>
                </a:solidFill>
                <a:latin typeface="+mn-lt"/>
                <a:ea typeface="+mn-ea"/>
                <a:cs typeface="+mn-cs"/>
              </a:defRPr>
            </a:lvl8pPr>
            <a:lvl9pPr marL="3657600" algn="r" defTabSz="914400" rtl="1" eaLnBrk="1" latinLnBrk="0" hangingPunct="1">
              <a:defRPr sz="1800" kern="1200">
                <a:solidFill>
                  <a:schemeClr val="dk1"/>
                </a:solidFill>
                <a:latin typeface="+mn-lt"/>
                <a:ea typeface="+mn-ea"/>
                <a:cs typeface="+mn-cs"/>
              </a:defRPr>
            </a:lvl9pPr>
          </a:lstStyle>
          <a:p>
            <a:pPr algn="ctr"/>
            <a:endParaRPr lang="he-IL"/>
          </a:p>
        </p:txBody>
      </p:sp>
      <p:sp>
        <p:nvSpPr>
          <p:cNvPr id="29" name="Oval 28"/>
          <p:cNvSpPr/>
          <p:nvPr/>
        </p:nvSpPr>
        <p:spPr>
          <a:xfrm>
            <a:off x="4074016" y="2673147"/>
            <a:ext cx="1734029" cy="1139716"/>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defPPr>
              <a:defRPr lang="he-IL"/>
            </a:defPPr>
            <a:lvl1pPr marL="0" algn="r" defTabSz="914400" rtl="1" eaLnBrk="1" latinLnBrk="0" hangingPunct="1">
              <a:defRPr sz="1800" kern="1200">
                <a:solidFill>
                  <a:schemeClr val="dk1"/>
                </a:solidFill>
                <a:latin typeface="+mn-lt"/>
                <a:ea typeface="+mn-ea"/>
                <a:cs typeface="+mn-cs"/>
              </a:defRPr>
            </a:lvl1pPr>
            <a:lvl2pPr marL="457200" algn="r" defTabSz="914400" rtl="1" eaLnBrk="1" latinLnBrk="0" hangingPunct="1">
              <a:defRPr sz="1800" kern="1200">
                <a:solidFill>
                  <a:schemeClr val="dk1"/>
                </a:solidFill>
                <a:latin typeface="+mn-lt"/>
                <a:ea typeface="+mn-ea"/>
                <a:cs typeface="+mn-cs"/>
              </a:defRPr>
            </a:lvl2pPr>
            <a:lvl3pPr marL="914400" algn="r" defTabSz="914400" rtl="1" eaLnBrk="1" latinLnBrk="0" hangingPunct="1">
              <a:defRPr sz="1800" kern="1200">
                <a:solidFill>
                  <a:schemeClr val="dk1"/>
                </a:solidFill>
                <a:latin typeface="+mn-lt"/>
                <a:ea typeface="+mn-ea"/>
                <a:cs typeface="+mn-cs"/>
              </a:defRPr>
            </a:lvl3pPr>
            <a:lvl4pPr marL="1371600" algn="r" defTabSz="914400" rtl="1" eaLnBrk="1" latinLnBrk="0" hangingPunct="1">
              <a:defRPr sz="1800" kern="1200">
                <a:solidFill>
                  <a:schemeClr val="dk1"/>
                </a:solidFill>
                <a:latin typeface="+mn-lt"/>
                <a:ea typeface="+mn-ea"/>
                <a:cs typeface="+mn-cs"/>
              </a:defRPr>
            </a:lvl4pPr>
            <a:lvl5pPr marL="1828800" algn="r" defTabSz="914400" rtl="1" eaLnBrk="1" latinLnBrk="0" hangingPunct="1">
              <a:defRPr sz="1800" kern="1200">
                <a:solidFill>
                  <a:schemeClr val="dk1"/>
                </a:solidFill>
                <a:latin typeface="+mn-lt"/>
                <a:ea typeface="+mn-ea"/>
                <a:cs typeface="+mn-cs"/>
              </a:defRPr>
            </a:lvl5pPr>
            <a:lvl6pPr marL="2286000" algn="r" defTabSz="914400" rtl="1" eaLnBrk="1" latinLnBrk="0" hangingPunct="1">
              <a:defRPr sz="1800" kern="1200">
                <a:solidFill>
                  <a:schemeClr val="dk1"/>
                </a:solidFill>
                <a:latin typeface="+mn-lt"/>
                <a:ea typeface="+mn-ea"/>
                <a:cs typeface="+mn-cs"/>
              </a:defRPr>
            </a:lvl6pPr>
            <a:lvl7pPr marL="2743200" algn="r" defTabSz="914400" rtl="1" eaLnBrk="1" latinLnBrk="0" hangingPunct="1">
              <a:defRPr sz="1800" kern="1200">
                <a:solidFill>
                  <a:schemeClr val="dk1"/>
                </a:solidFill>
                <a:latin typeface="+mn-lt"/>
                <a:ea typeface="+mn-ea"/>
                <a:cs typeface="+mn-cs"/>
              </a:defRPr>
            </a:lvl7pPr>
            <a:lvl8pPr marL="3200400" algn="r" defTabSz="914400" rtl="1" eaLnBrk="1" latinLnBrk="0" hangingPunct="1">
              <a:defRPr sz="1800" kern="1200">
                <a:solidFill>
                  <a:schemeClr val="dk1"/>
                </a:solidFill>
                <a:latin typeface="+mn-lt"/>
                <a:ea typeface="+mn-ea"/>
                <a:cs typeface="+mn-cs"/>
              </a:defRPr>
            </a:lvl8pPr>
            <a:lvl9pPr marL="3657600" algn="r" defTabSz="914400" rtl="1" eaLnBrk="1" latinLnBrk="0" hangingPunct="1">
              <a:defRPr sz="1800" kern="1200">
                <a:solidFill>
                  <a:schemeClr val="dk1"/>
                </a:solidFill>
                <a:latin typeface="+mn-lt"/>
                <a:ea typeface="+mn-ea"/>
                <a:cs typeface="+mn-cs"/>
              </a:defRPr>
            </a:lvl9pPr>
          </a:lstStyle>
          <a:p>
            <a:pPr algn="ctr"/>
            <a:endParaRPr lang="he-IL"/>
          </a:p>
        </p:txBody>
      </p:sp>
      <p:sp>
        <p:nvSpPr>
          <p:cNvPr id="31" name="TextBox 2"/>
          <p:cNvSpPr txBox="1"/>
          <p:nvPr/>
        </p:nvSpPr>
        <p:spPr>
          <a:xfrm>
            <a:off x="4185867" y="2789340"/>
            <a:ext cx="1463141" cy="1171428"/>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lnSpc>
                <a:spcPct val="150000"/>
              </a:lnSpc>
            </a:pPr>
            <a:r>
              <a:rPr lang="he-IL" sz="1400" b="1" u="sng" dirty="0" smtClean="0">
                <a:solidFill>
                  <a:srgbClr val="FF0000"/>
                </a:solidFill>
                <a:latin typeface="David" pitchFamily="34" charset="-79"/>
                <a:cs typeface="David" pitchFamily="34" charset="-79"/>
              </a:rPr>
              <a:t>הליגה הערבית</a:t>
            </a:r>
          </a:p>
          <a:p>
            <a:pPr algn="ctr">
              <a:lnSpc>
                <a:spcPct val="150000"/>
              </a:lnSpc>
            </a:pPr>
            <a:r>
              <a:rPr lang="he-IL" sz="2800" b="1" dirty="0" smtClean="0">
                <a:solidFill>
                  <a:srgbClr val="FF0000"/>
                </a:solidFill>
                <a:latin typeface="David" pitchFamily="34" charset="-79"/>
                <a:cs typeface="David" pitchFamily="34" charset="-79"/>
              </a:rPr>
              <a:t>22 </a:t>
            </a:r>
            <a:endParaRPr lang="he-IL" sz="1400" b="1" dirty="0" smtClean="0">
              <a:solidFill>
                <a:srgbClr val="FF0000"/>
              </a:solidFill>
              <a:latin typeface="David" pitchFamily="34" charset="-79"/>
              <a:cs typeface="David" pitchFamily="34" charset="-79"/>
            </a:endParaRPr>
          </a:p>
          <a:p>
            <a:pPr algn="ctr">
              <a:lnSpc>
                <a:spcPct val="150000"/>
              </a:lnSpc>
            </a:pPr>
            <a:endParaRPr lang="he-IL" sz="1400" b="1" dirty="0">
              <a:solidFill>
                <a:srgbClr val="FF0000"/>
              </a:solidFill>
              <a:latin typeface="David" pitchFamily="34" charset="-79"/>
              <a:cs typeface="David" pitchFamily="34" charset="-79"/>
            </a:endParaRPr>
          </a:p>
        </p:txBody>
      </p:sp>
      <p:sp>
        <p:nvSpPr>
          <p:cNvPr id="32" name="TextBox 17"/>
          <p:cNvSpPr txBox="1"/>
          <p:nvPr/>
        </p:nvSpPr>
        <p:spPr>
          <a:xfrm>
            <a:off x="3470201" y="3916448"/>
            <a:ext cx="2926282" cy="849607"/>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r>
              <a:rPr lang="he-IL" sz="1400" b="1" u="sng" dirty="0" smtClean="0">
                <a:solidFill>
                  <a:schemeClr val="accent6">
                    <a:lumMod val="75000"/>
                  </a:schemeClr>
                </a:solidFill>
                <a:latin typeface="David" pitchFamily="34" charset="-79"/>
                <a:cs typeface="David" pitchFamily="34" charset="-79"/>
              </a:rPr>
              <a:t>ארגון המדינות האסלאמיות</a:t>
            </a:r>
            <a:r>
              <a:rPr lang="en-US" sz="1400" b="1" u="sng" dirty="0" smtClean="0">
                <a:solidFill>
                  <a:schemeClr val="accent6">
                    <a:lumMod val="75000"/>
                  </a:schemeClr>
                </a:solidFill>
                <a:latin typeface="David" pitchFamily="34" charset="-79"/>
                <a:cs typeface="David" pitchFamily="34" charset="-79"/>
              </a:rPr>
              <a:t> </a:t>
            </a:r>
            <a:r>
              <a:rPr lang="he-IL" sz="1400" b="1" u="sng" dirty="0" smtClean="0">
                <a:solidFill>
                  <a:schemeClr val="accent6">
                    <a:lumMod val="75000"/>
                  </a:schemeClr>
                </a:solidFill>
                <a:latin typeface="David" pitchFamily="34" charset="-79"/>
                <a:cs typeface="David" pitchFamily="34" charset="-79"/>
              </a:rPr>
              <a:t> (</a:t>
            </a:r>
            <a:r>
              <a:rPr lang="en-US" sz="1400" b="1" u="sng" dirty="0" smtClean="0">
                <a:solidFill>
                  <a:schemeClr val="accent6">
                    <a:lumMod val="75000"/>
                  </a:schemeClr>
                </a:solidFill>
                <a:latin typeface="David" pitchFamily="34" charset="-79"/>
                <a:cs typeface="David" pitchFamily="34" charset="-79"/>
              </a:rPr>
              <a:t>OIC</a:t>
            </a:r>
            <a:r>
              <a:rPr lang="he-IL" sz="1400" b="1" u="sng" dirty="0" smtClean="0">
                <a:solidFill>
                  <a:schemeClr val="accent6">
                    <a:lumMod val="75000"/>
                  </a:schemeClr>
                </a:solidFill>
                <a:latin typeface="David" pitchFamily="34" charset="-79"/>
                <a:cs typeface="David" pitchFamily="34" charset="-79"/>
              </a:rPr>
              <a:t>)</a:t>
            </a:r>
            <a:r>
              <a:rPr lang="he-IL" sz="1400" b="1" dirty="0" smtClean="0">
                <a:solidFill>
                  <a:schemeClr val="accent6">
                    <a:lumMod val="75000"/>
                  </a:schemeClr>
                </a:solidFill>
                <a:latin typeface="David" pitchFamily="34" charset="-79"/>
                <a:cs typeface="David" pitchFamily="34" charset="-79"/>
              </a:rPr>
              <a:t>  </a:t>
            </a:r>
          </a:p>
          <a:p>
            <a:pPr algn="ctr" rtl="1"/>
            <a:r>
              <a:rPr lang="he-IL" sz="2800" b="1" dirty="0" smtClean="0">
                <a:solidFill>
                  <a:schemeClr val="accent6">
                    <a:lumMod val="75000"/>
                  </a:schemeClr>
                </a:solidFill>
                <a:latin typeface="David" pitchFamily="34" charset="-79"/>
                <a:cs typeface="David" pitchFamily="34" charset="-79"/>
              </a:rPr>
              <a:t>57</a:t>
            </a:r>
            <a:endParaRPr lang="he-IL" b="1" dirty="0" smtClean="0">
              <a:solidFill>
                <a:schemeClr val="accent6">
                  <a:lumMod val="75000"/>
                </a:schemeClr>
              </a:solidFill>
              <a:latin typeface="David" pitchFamily="34" charset="-79"/>
              <a:cs typeface="David" pitchFamily="34" charset="-79"/>
            </a:endParaRPr>
          </a:p>
          <a:p>
            <a:pPr algn="ctr" rtl="1"/>
            <a:endParaRPr lang="he-IL" b="1" dirty="0">
              <a:solidFill>
                <a:schemeClr val="accent6">
                  <a:lumMod val="75000"/>
                </a:schemeClr>
              </a:solidFill>
              <a:latin typeface="David" pitchFamily="34" charset="-79"/>
              <a:cs typeface="David" pitchFamily="34" charset="-79"/>
            </a:endParaRPr>
          </a:p>
        </p:txBody>
      </p:sp>
      <p:sp>
        <p:nvSpPr>
          <p:cNvPr id="33" name="TextBox 22"/>
          <p:cNvSpPr txBox="1"/>
          <p:nvPr/>
        </p:nvSpPr>
        <p:spPr>
          <a:xfrm>
            <a:off x="3470201" y="4737721"/>
            <a:ext cx="2926282" cy="849607"/>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r>
              <a:rPr lang="he-IL" sz="1400" b="1" u="sng" dirty="0" err="1" smtClean="0">
                <a:solidFill>
                  <a:srgbClr val="7030A0"/>
                </a:solidFill>
                <a:latin typeface="David" pitchFamily="34" charset="-79"/>
                <a:cs typeface="David" pitchFamily="34" charset="-79"/>
              </a:rPr>
              <a:t>בלמ"ז</a:t>
            </a:r>
            <a:r>
              <a:rPr lang="he-IL" sz="1400" b="1" u="sng" dirty="0" smtClean="0">
                <a:solidFill>
                  <a:srgbClr val="7030A0"/>
                </a:solidFill>
                <a:latin typeface="David" pitchFamily="34" charset="-79"/>
                <a:cs typeface="David" pitchFamily="34" charset="-79"/>
              </a:rPr>
              <a:t> + </a:t>
            </a:r>
            <a:r>
              <a:rPr lang="en-US" sz="1400" b="1" u="sng" dirty="0" smtClean="0">
                <a:solidFill>
                  <a:srgbClr val="7030A0"/>
                </a:solidFill>
                <a:latin typeface="David" pitchFamily="34" charset="-79"/>
                <a:cs typeface="David" pitchFamily="34" charset="-79"/>
              </a:rPr>
              <a:t>G77</a:t>
            </a:r>
            <a:endParaRPr lang="he-IL" sz="1400" b="1" dirty="0" smtClean="0">
              <a:solidFill>
                <a:srgbClr val="7030A0"/>
              </a:solidFill>
              <a:latin typeface="David" pitchFamily="34" charset="-79"/>
              <a:cs typeface="David" pitchFamily="34" charset="-79"/>
            </a:endParaRPr>
          </a:p>
          <a:p>
            <a:pPr algn="ctr" rtl="1"/>
            <a:r>
              <a:rPr lang="he-IL" sz="2800" b="1" dirty="0" smtClean="0">
                <a:solidFill>
                  <a:srgbClr val="7030A0"/>
                </a:solidFill>
                <a:latin typeface="David" pitchFamily="34" charset="-79"/>
                <a:cs typeface="David" pitchFamily="34" charset="-79"/>
              </a:rPr>
              <a:t>115 - 132</a:t>
            </a:r>
            <a:endParaRPr lang="he-IL" b="1" dirty="0" smtClean="0">
              <a:solidFill>
                <a:srgbClr val="7030A0"/>
              </a:solidFill>
              <a:latin typeface="David" pitchFamily="34" charset="-79"/>
              <a:cs typeface="David" pitchFamily="34" charset="-79"/>
            </a:endParaRPr>
          </a:p>
          <a:p>
            <a:pPr algn="ctr" rtl="1"/>
            <a:endParaRPr lang="he-IL" b="1" dirty="0">
              <a:solidFill>
                <a:srgbClr val="7030A0"/>
              </a:solidFill>
              <a:latin typeface="David" pitchFamily="34" charset="-79"/>
              <a:cs typeface="David" pitchFamily="34" charset="-79"/>
            </a:endParaRPr>
          </a:p>
        </p:txBody>
      </p:sp>
      <p:sp>
        <p:nvSpPr>
          <p:cNvPr id="34" name="TextBox 23"/>
          <p:cNvSpPr txBox="1"/>
          <p:nvPr/>
        </p:nvSpPr>
        <p:spPr>
          <a:xfrm>
            <a:off x="3470201" y="5290980"/>
            <a:ext cx="2926282" cy="954107"/>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endParaRPr lang="he-IL" sz="1600" b="1" u="sng" dirty="0" smtClean="0">
              <a:solidFill>
                <a:srgbClr val="003FBC"/>
              </a:solidFill>
              <a:latin typeface="David" pitchFamily="34" charset="-79"/>
              <a:cs typeface="David" pitchFamily="34" charset="-79"/>
            </a:endParaRPr>
          </a:p>
          <a:p>
            <a:pPr algn="ctr" rtl="1"/>
            <a:r>
              <a:rPr lang="he-IL" sz="1600" b="1" u="sng" dirty="0" smtClean="0">
                <a:solidFill>
                  <a:srgbClr val="003FBC"/>
                </a:solidFill>
                <a:latin typeface="David" pitchFamily="34" charset="-79"/>
                <a:cs typeface="David" pitchFamily="34" charset="-79"/>
              </a:rPr>
              <a:t>מדינות חברות </a:t>
            </a:r>
          </a:p>
          <a:p>
            <a:pPr algn="ctr" rtl="1"/>
            <a:r>
              <a:rPr lang="he-IL" sz="2400" b="1" dirty="0" smtClean="0">
                <a:solidFill>
                  <a:srgbClr val="003FBC"/>
                </a:solidFill>
                <a:latin typeface="David" pitchFamily="34" charset="-79"/>
                <a:cs typeface="David" pitchFamily="34" charset="-79"/>
              </a:rPr>
              <a:t>193</a:t>
            </a:r>
            <a:endParaRPr lang="he-IL" sz="1600" b="1" dirty="0">
              <a:solidFill>
                <a:srgbClr val="003FBC"/>
              </a:solidFill>
              <a:latin typeface="David" pitchFamily="34" charset="-79"/>
              <a:cs typeface="David" pitchFamily="34" charset="-79"/>
            </a:endParaRPr>
          </a:p>
        </p:txBody>
      </p:sp>
      <p:sp>
        <p:nvSpPr>
          <p:cNvPr id="35" name="TextBox 4"/>
          <p:cNvSpPr txBox="1"/>
          <p:nvPr/>
        </p:nvSpPr>
        <p:spPr>
          <a:xfrm>
            <a:off x="1752600" y="6371943"/>
            <a:ext cx="6552328" cy="257457"/>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he-IL" sz="1400" b="1" dirty="0" smtClean="0"/>
              <a:t>רק 87 מהמדינות החברות נחשבות כדמוקרטיות מלאות  = 45% בלבד מסך החברות </a:t>
            </a:r>
            <a:endParaRPr lang="he-IL" sz="1400" b="1" dirty="0"/>
          </a:p>
        </p:txBody>
      </p:sp>
      <p:sp>
        <p:nvSpPr>
          <p:cNvPr id="36" name="Rectangle 3"/>
          <p:cNvSpPr txBox="1">
            <a:spLocks noChangeArrowheads="1"/>
          </p:cNvSpPr>
          <p:nvPr/>
        </p:nvSpPr>
        <p:spPr>
          <a:xfrm>
            <a:off x="621338" y="1219200"/>
            <a:ext cx="2731462" cy="683264"/>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marL="236538" marR="0" lvl="0" indent="-236538" algn="r" rtl="1" fontAlgn="auto">
              <a:spcBef>
                <a:spcPct val="20000"/>
              </a:spcBef>
              <a:spcAft>
                <a:spcPts val="0"/>
              </a:spcAft>
              <a:buClrTx/>
              <a:buSzTx/>
              <a:buFont typeface="Wingdings" pitchFamily="2" charset="2"/>
              <a:buChar char="Ø"/>
              <a:tabLst/>
              <a:defRPr/>
            </a:pPr>
            <a:r>
              <a:rPr lang="he-IL" sz="1200" b="1" dirty="0" smtClean="0">
                <a:solidFill>
                  <a:schemeClr val="tx1"/>
                </a:solidFill>
                <a:latin typeface="Tahoma" pitchFamily="34" charset="0"/>
                <a:cs typeface="Tahoma" pitchFamily="34" charset="0"/>
              </a:rPr>
              <a:t>מזרח </a:t>
            </a:r>
            <a:r>
              <a:rPr lang="he-IL" sz="1200" b="1" dirty="0">
                <a:solidFill>
                  <a:schemeClr val="tx1"/>
                </a:solidFill>
                <a:latin typeface="Tahoma" pitchFamily="34" charset="0"/>
                <a:cs typeface="Tahoma" pitchFamily="34" charset="0"/>
              </a:rPr>
              <a:t>אירופה </a:t>
            </a:r>
            <a:r>
              <a:rPr lang="he-IL" sz="1200" dirty="0">
                <a:solidFill>
                  <a:schemeClr val="tx1"/>
                </a:solidFill>
                <a:latin typeface="Tahoma" pitchFamily="34" charset="0"/>
                <a:cs typeface="Tahoma" pitchFamily="34" charset="0"/>
              </a:rPr>
              <a:t>– 23 מדינות</a:t>
            </a:r>
          </a:p>
          <a:p>
            <a:pPr marL="236538" marR="0" lvl="0" indent="-236538" algn="r" rtl="1" fontAlgn="auto">
              <a:spcBef>
                <a:spcPct val="20000"/>
              </a:spcBef>
              <a:spcAft>
                <a:spcPts val="0"/>
              </a:spcAft>
              <a:buClrTx/>
              <a:buSzTx/>
              <a:buFont typeface="Wingdings" pitchFamily="2" charset="2"/>
              <a:buChar char="Ø"/>
              <a:tabLst/>
              <a:defRPr/>
            </a:pPr>
            <a:r>
              <a:rPr lang="he-IL" sz="1200" b="1" dirty="0">
                <a:solidFill>
                  <a:schemeClr val="tx1"/>
                </a:solidFill>
                <a:latin typeface="Tahoma" pitchFamily="34" charset="0"/>
                <a:cs typeface="Tahoma" pitchFamily="34" charset="0"/>
              </a:rPr>
              <a:t>אמריקה הלטינית </a:t>
            </a:r>
            <a:r>
              <a:rPr lang="he-IL" sz="1200" b="1" dirty="0" smtClean="0">
                <a:solidFill>
                  <a:schemeClr val="tx1"/>
                </a:solidFill>
                <a:latin typeface="Tahoma" pitchFamily="34" charset="0"/>
                <a:cs typeface="Tahoma" pitchFamily="34" charset="0"/>
              </a:rPr>
              <a:t>והקריביים</a:t>
            </a:r>
            <a:r>
              <a:rPr lang="he-IL" sz="1200" b="1" dirty="0">
                <a:solidFill>
                  <a:schemeClr val="tx1"/>
                </a:solidFill>
                <a:latin typeface="Tahoma" pitchFamily="34" charset="0"/>
                <a:cs typeface="Tahoma" pitchFamily="34" charset="0"/>
              </a:rPr>
              <a:t> </a:t>
            </a:r>
            <a:r>
              <a:rPr lang="he-IL" sz="1200" dirty="0" smtClean="0">
                <a:solidFill>
                  <a:schemeClr val="tx1"/>
                </a:solidFill>
                <a:latin typeface="Tahoma" pitchFamily="34" charset="0"/>
                <a:cs typeface="Tahoma" pitchFamily="34" charset="0"/>
              </a:rPr>
              <a:t>(</a:t>
            </a:r>
            <a:r>
              <a:rPr lang="en-US" sz="1200" dirty="0" smtClean="0">
                <a:solidFill>
                  <a:schemeClr val="tx1"/>
                </a:solidFill>
                <a:latin typeface="Tahoma" pitchFamily="34" charset="0"/>
                <a:cs typeface="Tahoma" pitchFamily="34" charset="0"/>
              </a:rPr>
              <a:t>GRULAC</a:t>
            </a:r>
            <a:r>
              <a:rPr lang="he-IL" sz="1200" dirty="0" smtClean="0">
                <a:solidFill>
                  <a:schemeClr val="tx1"/>
                </a:solidFill>
                <a:latin typeface="Tahoma" pitchFamily="34" charset="0"/>
                <a:cs typeface="Tahoma" pitchFamily="34" charset="0"/>
              </a:rPr>
              <a:t>) – 33 מדינות</a:t>
            </a:r>
            <a:endParaRPr lang="he-IL" sz="1200" dirty="0">
              <a:solidFill>
                <a:schemeClr val="tx1"/>
              </a:solidFill>
              <a:latin typeface="Tahoma" pitchFamily="34" charset="0"/>
              <a:cs typeface="Tahoma" pitchFamily="34" charset="0"/>
            </a:endParaRPr>
          </a:p>
        </p:txBody>
      </p:sp>
    </p:spTree>
    <p:extLst>
      <p:ext uri="{BB962C8B-B14F-4D97-AF65-F5344CB8AC3E}">
        <p14:creationId xmlns:p14="http://schemas.microsoft.com/office/powerpoint/2010/main" val="1663329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9" name="Picture 4"/>
          <p:cNvPicPr>
            <a:picLocks noChangeAspect="1" noChangeArrowheads="1"/>
          </p:cNvPicPr>
          <p:nvPr/>
        </p:nvPicPr>
        <p:blipFill>
          <a:blip r:embed="rId4" cstate="print"/>
          <a:srcRect/>
          <a:stretch>
            <a:fillRect/>
          </a:stretch>
        </p:blipFill>
        <p:spPr bwMode="auto">
          <a:xfrm>
            <a:off x="457200" y="1219200"/>
            <a:ext cx="8077200" cy="5486399"/>
          </a:xfrm>
          <a:prstGeom prst="rect">
            <a:avLst/>
          </a:prstGeom>
          <a:noFill/>
          <a:ln w="57150">
            <a:solidFill>
              <a:schemeClr val="tx2">
                <a:lumMod val="60000"/>
                <a:lumOff val="40000"/>
              </a:schemeClr>
            </a:solidFill>
            <a:miter lim="800000"/>
            <a:headEnd/>
            <a:tailEnd/>
          </a:ln>
        </p:spPr>
      </p:pic>
      <p:pic>
        <p:nvPicPr>
          <p:cNvPr id="10" name="Picture 7" descr="un_logo"/>
          <p:cNvPicPr>
            <a:picLocks noChangeAspect="1" noChangeArrowheads="1"/>
          </p:cNvPicPr>
          <p:nvPr/>
        </p:nvPicPr>
        <p:blipFill>
          <a:blip r:embed="rId5" cstate="print"/>
          <a:srcRect/>
          <a:stretch>
            <a:fillRect/>
          </a:stretch>
        </p:blipFill>
        <p:spPr bwMode="auto">
          <a:xfrm>
            <a:off x="457201" y="1219200"/>
            <a:ext cx="1219200" cy="1030625"/>
          </a:xfrm>
          <a:prstGeom prst="ellipse">
            <a:avLst/>
          </a:prstGeom>
          <a:ln>
            <a:noFill/>
          </a:ln>
          <a:effectLst>
            <a:softEdge rad="112500"/>
          </a:effectLst>
        </p:spPr>
      </p:pic>
      <p:sp>
        <p:nvSpPr>
          <p:cNvPr id="11" name="Oval 10"/>
          <p:cNvSpPr/>
          <p:nvPr/>
        </p:nvSpPr>
        <p:spPr>
          <a:xfrm>
            <a:off x="2590800" y="5105400"/>
            <a:ext cx="1295400" cy="1066800"/>
          </a:xfrm>
          <a:prstGeom prst="ellipse">
            <a:avLst/>
          </a:prstGeom>
          <a:no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rot="10800000">
            <a:off x="3810000" y="6096000"/>
            <a:ext cx="990600" cy="457200"/>
          </a:xfrm>
          <a:prstGeom prst="straightConnector1">
            <a:avLst/>
          </a:prstGeom>
          <a:ln w="38100">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57200" y="381000"/>
            <a:ext cx="7620000" cy="40011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תופעת הפוליטיזציה – גופים העוסקים בנושא הפלסטיני  </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2"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57200" y="361890"/>
            <a:ext cx="7620000" cy="40011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תופעת הפוליטיזציה – גופים העוסקים בנושא הפלסטיני  </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0" name="Rectangle 9"/>
          <p:cNvSpPr/>
          <p:nvPr/>
        </p:nvSpPr>
        <p:spPr>
          <a:xfrm>
            <a:off x="1752600" y="1295400"/>
            <a:ext cx="6019800" cy="3048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General Assembly </a:t>
            </a:r>
            <a:endParaRPr lang="en-US" sz="2000" b="1" dirty="0">
              <a:latin typeface="Times New Roman" pitchFamily="18" charset="0"/>
              <a:cs typeface="Times New Roman" pitchFamily="18" charset="0"/>
            </a:endParaRPr>
          </a:p>
        </p:txBody>
      </p:sp>
      <p:sp>
        <p:nvSpPr>
          <p:cNvPr id="11" name="TextBox 10"/>
          <p:cNvSpPr txBox="1"/>
          <p:nvPr/>
        </p:nvSpPr>
        <p:spPr>
          <a:xfrm>
            <a:off x="2715904" y="1823112"/>
            <a:ext cx="3962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smtClean="0"/>
              <a:t>Subsidiary &amp; Ad Hoc Bodies of the GA </a:t>
            </a:r>
            <a:endParaRPr lang="en-US" dirty="0"/>
          </a:p>
        </p:txBody>
      </p:sp>
      <p:sp>
        <p:nvSpPr>
          <p:cNvPr id="12" name="TextBox 11"/>
          <p:cNvSpPr txBox="1"/>
          <p:nvPr/>
        </p:nvSpPr>
        <p:spPr>
          <a:xfrm>
            <a:off x="228600" y="2514600"/>
            <a:ext cx="4114800" cy="3048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Human Rights Council </a:t>
            </a:r>
            <a:endParaRPr lang="en-US" sz="1400" b="1" dirty="0">
              <a:latin typeface="Times New Roman" pitchFamily="18" charset="0"/>
              <a:cs typeface="Times New Roman" pitchFamily="18" charset="0"/>
            </a:endParaRPr>
          </a:p>
        </p:txBody>
      </p:sp>
      <p:sp>
        <p:nvSpPr>
          <p:cNvPr id="21" name="TextBox 20"/>
          <p:cNvSpPr txBox="1"/>
          <p:nvPr/>
        </p:nvSpPr>
        <p:spPr>
          <a:xfrm>
            <a:off x="193344" y="2895600"/>
            <a:ext cx="4150056" cy="52322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400" b="1" dirty="0" smtClean="0">
                <a:latin typeface="Times New Roman" pitchFamily="18" charset="0"/>
                <a:cs typeface="Times New Roman" pitchFamily="18" charset="0"/>
              </a:rPr>
              <a:t>Committee on the Exercise of the Inalienable Rights of the Palestinian People </a:t>
            </a:r>
            <a:endParaRPr lang="en-US" sz="1400" b="1" dirty="0">
              <a:latin typeface="Times New Roman" pitchFamily="18" charset="0"/>
              <a:cs typeface="Times New Roman" pitchFamily="18" charset="0"/>
            </a:endParaRPr>
          </a:p>
        </p:txBody>
      </p:sp>
      <p:sp>
        <p:nvSpPr>
          <p:cNvPr id="22" name="TextBox 21"/>
          <p:cNvSpPr txBox="1"/>
          <p:nvPr/>
        </p:nvSpPr>
        <p:spPr>
          <a:xfrm>
            <a:off x="193344" y="3505200"/>
            <a:ext cx="4150056"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Committee on the Peaceful Uses of Outer Space </a:t>
            </a:r>
            <a:endParaRPr lang="en-US" sz="1400" b="1" dirty="0">
              <a:latin typeface="Times New Roman" pitchFamily="18" charset="0"/>
              <a:cs typeface="Times New Roman" pitchFamily="18" charset="0"/>
            </a:endParaRPr>
          </a:p>
        </p:txBody>
      </p:sp>
      <p:sp>
        <p:nvSpPr>
          <p:cNvPr id="23" name="TextBox 22"/>
          <p:cNvSpPr txBox="1"/>
          <p:nvPr/>
        </p:nvSpPr>
        <p:spPr>
          <a:xfrm>
            <a:off x="201304" y="3894160"/>
            <a:ext cx="4128448"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Conference on  Disarmament </a:t>
            </a:r>
            <a:endParaRPr lang="en-US" sz="1400" b="1" dirty="0">
              <a:latin typeface="Times New Roman" pitchFamily="18" charset="0"/>
              <a:cs typeface="Times New Roman" pitchFamily="18" charset="0"/>
            </a:endParaRPr>
          </a:p>
        </p:txBody>
      </p:sp>
      <p:sp>
        <p:nvSpPr>
          <p:cNvPr id="24" name="TextBox 23"/>
          <p:cNvSpPr txBox="1"/>
          <p:nvPr/>
        </p:nvSpPr>
        <p:spPr>
          <a:xfrm>
            <a:off x="4876800" y="4150056"/>
            <a:ext cx="3796352"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Special Committee on Peacekeeping Operations </a:t>
            </a:r>
            <a:endParaRPr lang="en-US" sz="1400" b="1" dirty="0">
              <a:latin typeface="Times New Roman" pitchFamily="18" charset="0"/>
              <a:cs typeface="Times New Roman" pitchFamily="18" charset="0"/>
            </a:endParaRPr>
          </a:p>
        </p:txBody>
      </p:sp>
      <p:sp>
        <p:nvSpPr>
          <p:cNvPr id="25" name="TextBox 24"/>
          <p:cNvSpPr txBox="1"/>
          <p:nvPr/>
        </p:nvSpPr>
        <p:spPr>
          <a:xfrm>
            <a:off x="4876800" y="4734580"/>
            <a:ext cx="3796352"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Special Committee on the implementation of the Declaration on Decolonization </a:t>
            </a:r>
            <a:endParaRPr lang="en-US" sz="1400" b="1" dirty="0">
              <a:latin typeface="Times New Roman" pitchFamily="18" charset="0"/>
              <a:cs typeface="Times New Roman" pitchFamily="18" charset="0"/>
            </a:endParaRPr>
          </a:p>
        </p:txBody>
      </p:sp>
      <p:sp>
        <p:nvSpPr>
          <p:cNvPr id="26" name="TextBox 25"/>
          <p:cNvSpPr txBox="1"/>
          <p:nvPr/>
        </p:nvSpPr>
        <p:spPr>
          <a:xfrm>
            <a:off x="228600" y="5136112"/>
            <a:ext cx="4101152"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Special Committee on the Charter of the UN &amp; the Straitening of the Role of the Organization </a:t>
            </a:r>
            <a:endParaRPr lang="en-US" sz="1400" b="1" dirty="0">
              <a:latin typeface="Times New Roman" pitchFamily="18" charset="0"/>
              <a:cs typeface="Times New Roman" pitchFamily="18" charset="0"/>
            </a:endParaRPr>
          </a:p>
        </p:txBody>
      </p:sp>
      <p:sp>
        <p:nvSpPr>
          <p:cNvPr id="28" name="TextBox 27"/>
          <p:cNvSpPr txBox="1"/>
          <p:nvPr/>
        </p:nvSpPr>
        <p:spPr>
          <a:xfrm>
            <a:off x="4876800" y="2514600"/>
            <a:ext cx="3796352" cy="3048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Committee on Information </a:t>
            </a:r>
            <a:endParaRPr lang="en-US" sz="1400" b="1" dirty="0">
              <a:latin typeface="Times New Roman" pitchFamily="18" charset="0"/>
              <a:cs typeface="Times New Roman" pitchFamily="18" charset="0"/>
            </a:endParaRPr>
          </a:p>
        </p:txBody>
      </p:sp>
      <p:sp>
        <p:nvSpPr>
          <p:cNvPr id="29" name="TextBox 28"/>
          <p:cNvSpPr txBox="1"/>
          <p:nvPr/>
        </p:nvSpPr>
        <p:spPr>
          <a:xfrm>
            <a:off x="4876800" y="2895600"/>
            <a:ext cx="3796352" cy="307777"/>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400" b="1" dirty="0" smtClean="0">
                <a:solidFill>
                  <a:schemeClr val="lt1"/>
                </a:solidFill>
                <a:latin typeface="Times New Roman" pitchFamily="18" charset="0"/>
                <a:cs typeface="Times New Roman" pitchFamily="18" charset="0"/>
              </a:rPr>
              <a:t>UN Conciliation Commission for Palestine</a:t>
            </a:r>
          </a:p>
        </p:txBody>
      </p:sp>
      <p:sp>
        <p:nvSpPr>
          <p:cNvPr id="35" name="TextBox 34"/>
          <p:cNvSpPr txBox="1"/>
          <p:nvPr/>
        </p:nvSpPr>
        <p:spPr>
          <a:xfrm>
            <a:off x="4876800" y="5334001"/>
            <a:ext cx="3810000" cy="3048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400" b="1" dirty="0" smtClean="0">
                <a:latin typeface="Times New Roman" pitchFamily="18" charset="0"/>
                <a:cs typeface="Times New Roman" pitchFamily="18" charset="0"/>
              </a:rPr>
              <a:t>Committee on the Effects of Atomic Radiation </a:t>
            </a:r>
            <a:endParaRPr lang="en-US" sz="1400" b="1" dirty="0">
              <a:latin typeface="Times New Roman" pitchFamily="18" charset="0"/>
              <a:cs typeface="Times New Roman" pitchFamily="18" charset="0"/>
            </a:endParaRPr>
          </a:p>
        </p:txBody>
      </p:sp>
      <p:sp>
        <p:nvSpPr>
          <p:cNvPr id="36" name="TextBox 35"/>
          <p:cNvSpPr txBox="1"/>
          <p:nvPr/>
        </p:nvSpPr>
        <p:spPr>
          <a:xfrm>
            <a:off x="201304" y="4288808"/>
            <a:ext cx="4114800" cy="738664"/>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400" b="1" dirty="0" smtClean="0">
                <a:latin typeface="Times New Roman" pitchFamily="18" charset="0"/>
                <a:cs typeface="Times New Roman" pitchFamily="18" charset="0"/>
              </a:rPr>
              <a:t>Special Committee to Investigate Practices Affecting the Human  Rights of the Palestinian People </a:t>
            </a:r>
            <a:endParaRPr lang="en-US" sz="1400" b="1" dirty="0">
              <a:latin typeface="Times New Roman" pitchFamily="18" charset="0"/>
              <a:cs typeface="Times New Roman" pitchFamily="18" charset="0"/>
            </a:endParaRPr>
          </a:p>
        </p:txBody>
      </p:sp>
      <p:sp>
        <p:nvSpPr>
          <p:cNvPr id="37" name="TextBox 36"/>
          <p:cNvSpPr txBox="1"/>
          <p:nvPr/>
        </p:nvSpPr>
        <p:spPr>
          <a:xfrm>
            <a:off x="4876800" y="3303896"/>
            <a:ext cx="3810000" cy="738664"/>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1400" b="1" dirty="0" smtClean="0">
                <a:latin typeface="Times New Roman" pitchFamily="18" charset="0"/>
                <a:cs typeface="Times New Roman" pitchFamily="18" charset="0"/>
              </a:rPr>
              <a:t>Working Group on the Financing of the UN Relief and Works Agency for Palestine Refugees in the Near East </a:t>
            </a:r>
            <a:endParaRPr lang="en-US" sz="1400" b="1" dirty="0" smtClean="0">
              <a:solidFill>
                <a:schemeClr val="lt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3"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4"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56095" y="2286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1" name="Rectangle 3"/>
          <p:cNvSpPr txBox="1">
            <a:spLocks noChangeArrowheads="1"/>
          </p:cNvSpPr>
          <p:nvPr/>
        </p:nvSpPr>
        <p:spPr bwMode="auto">
          <a:xfrm>
            <a:off x="838200" y="8382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50000"/>
              </a:lnSpc>
              <a:spcAft>
                <a:spcPct val="0"/>
              </a:spcAft>
              <a:buBlip>
                <a:blip r:embed="rId5"/>
              </a:buBlip>
            </a:pPr>
            <a:r>
              <a:rPr lang="he-IL" sz="2000" b="1" kern="0" dirty="0" smtClean="0">
                <a:solidFill>
                  <a:schemeClr val="bg1"/>
                </a:solidFill>
                <a:latin typeface="Tahoma" pitchFamily="34" charset="0"/>
                <a:cs typeface="Tahoma" pitchFamily="34" charset="0"/>
              </a:rPr>
              <a:t>הוקמה ב – 15 מרץ 2006 מכוח החלטת העצרת כללית. </a:t>
            </a:r>
          </a:p>
          <a:p>
            <a:pPr marL="342900" indent="-342900" algn="r" rtl="1" fontAlgn="base">
              <a:lnSpc>
                <a:spcPct val="250000"/>
              </a:lnSpc>
              <a:spcAft>
                <a:spcPct val="0"/>
              </a:spcAft>
              <a:buBlip>
                <a:blip r:embed="rId5"/>
              </a:buBlip>
            </a:pPr>
            <a:r>
              <a:rPr lang="he-IL" sz="2000" b="1" kern="0" dirty="0" smtClean="0">
                <a:solidFill>
                  <a:schemeClr val="bg1"/>
                </a:solidFill>
                <a:latin typeface="Tahoma" pitchFamily="34" charset="0"/>
                <a:cs typeface="Tahoma" pitchFamily="34" charset="0"/>
              </a:rPr>
              <a:t>47 מדינות בחלוקה אזורית. </a:t>
            </a:r>
          </a:p>
          <a:p>
            <a:pPr marL="342900" indent="-342900" algn="r" rtl="1" fontAlgn="base">
              <a:lnSpc>
                <a:spcPct val="250000"/>
              </a:lnSpc>
              <a:spcAft>
                <a:spcPct val="0"/>
              </a:spcAft>
              <a:buBlip>
                <a:blip r:embed="rId5"/>
              </a:buBlip>
            </a:pPr>
            <a:r>
              <a:rPr lang="he-IL" sz="2000" b="1" kern="0" dirty="0" smtClean="0">
                <a:solidFill>
                  <a:schemeClr val="bg1"/>
                </a:solidFill>
                <a:latin typeface="Tahoma" pitchFamily="34" charset="0"/>
                <a:cs typeface="Tahoma" pitchFamily="34" charset="0"/>
              </a:rPr>
              <a:t>על סדר יומה של המועצה: </a:t>
            </a:r>
          </a:p>
          <a:p>
            <a:pPr marL="342900" indent="-342900" algn="r" rtl="1" fontAlgn="base">
              <a:lnSpc>
                <a:spcPct val="250000"/>
              </a:lnSpc>
              <a:spcAft>
                <a:spcPct val="0"/>
              </a:spcAft>
              <a:buBlip>
                <a:blip r:embed="rId5"/>
              </a:buBlip>
            </a:pPr>
            <a:endParaRPr lang="he-IL" sz="2000"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sz="2000"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sz="1600"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sz="2000" b="1" kern="0" dirty="0" smtClean="0">
              <a:solidFill>
                <a:schemeClr val="bg1"/>
              </a:solidFill>
              <a:latin typeface="Tahoma" pitchFamily="34" charset="0"/>
              <a:cs typeface="Tahoma" pitchFamily="34" charset="0"/>
            </a:endParaRPr>
          </a:p>
        </p:txBody>
      </p:sp>
      <p:sp>
        <p:nvSpPr>
          <p:cNvPr id="12" name="Rectangle 11"/>
          <p:cNvSpPr/>
          <p:nvPr/>
        </p:nvSpPr>
        <p:spPr>
          <a:xfrm>
            <a:off x="1656095" y="228600"/>
            <a:ext cx="6573505"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המועצה לזכויות אדם (ג'נבה) </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6" name="Rectangle 3"/>
          <p:cNvSpPr txBox="1">
            <a:spLocks noChangeArrowheads="1"/>
          </p:cNvSpPr>
          <p:nvPr/>
        </p:nvSpPr>
        <p:spPr>
          <a:xfrm>
            <a:off x="914400" y="3200400"/>
            <a:ext cx="7848600" cy="2203680"/>
          </a:xfrm>
          <a:prstGeom prst="rect">
            <a:avLst/>
          </a:prstGeom>
          <a:noFill/>
        </p:spPr>
        <p:style>
          <a:lnRef idx="3">
            <a:schemeClr val="lt1"/>
          </a:lnRef>
          <a:fillRef idx="1">
            <a:schemeClr val="accent3"/>
          </a:fillRef>
          <a:effectRef idx="1">
            <a:schemeClr val="accent3"/>
          </a:effectRef>
          <a:fontRef idx="minor">
            <a:schemeClr val="lt1"/>
          </a:fontRef>
        </p:style>
        <p:txBody>
          <a:bodyPr wrap="square">
            <a:spAutoFit/>
          </a:bodyPr>
          <a:lstStyle/>
          <a:p>
            <a:pPr marL="236538" marR="0" lvl="0" indent="-236538" algn="r" rtl="1" fontAlgn="auto">
              <a:lnSpc>
                <a:spcPct val="150000"/>
              </a:lnSpc>
              <a:spcBef>
                <a:spcPct val="20000"/>
              </a:spcBef>
              <a:spcAft>
                <a:spcPts val="0"/>
              </a:spcAft>
              <a:buClrTx/>
              <a:buSzTx/>
              <a:buFont typeface="Wingdings" pitchFamily="2" charset="2"/>
              <a:buChar char="Ø"/>
              <a:tabLst/>
              <a:defRPr/>
            </a:pPr>
            <a:r>
              <a:rPr lang="he-IL" sz="1400" dirty="0" smtClean="0">
                <a:solidFill>
                  <a:schemeClr val="bg1"/>
                </a:solidFill>
                <a:latin typeface="Tahoma" pitchFamily="34" charset="0"/>
                <a:cs typeface="Tahoma" pitchFamily="34" charset="0"/>
              </a:rPr>
              <a:t>מצבים של הפרות ז"א בעולם</a:t>
            </a:r>
          </a:p>
          <a:p>
            <a:pPr marL="236538" marR="0" lvl="0" indent="-236538" algn="r" rtl="1" fontAlgn="auto">
              <a:lnSpc>
                <a:spcPct val="150000"/>
              </a:lnSpc>
              <a:spcBef>
                <a:spcPct val="20000"/>
              </a:spcBef>
              <a:spcAft>
                <a:spcPts val="0"/>
              </a:spcAft>
              <a:buClrTx/>
              <a:buSzTx/>
              <a:buFont typeface="Wingdings" pitchFamily="2" charset="2"/>
              <a:buChar char="Ø"/>
              <a:tabLst/>
              <a:defRPr/>
            </a:pPr>
            <a:r>
              <a:rPr lang="en-US" sz="1400" dirty="0" smtClean="0">
                <a:solidFill>
                  <a:schemeClr val="bg1"/>
                </a:solidFill>
                <a:latin typeface="Tahoma" pitchFamily="34" charset="0"/>
                <a:cs typeface="Tahoma" pitchFamily="34" charset="0"/>
              </a:rPr>
              <a:t>10 </a:t>
            </a:r>
            <a:r>
              <a:rPr lang="he-IL" sz="1400" dirty="0" err="1" smtClean="0">
                <a:solidFill>
                  <a:schemeClr val="bg1"/>
                </a:solidFill>
                <a:latin typeface="Tahoma" pitchFamily="34" charset="0"/>
                <a:cs typeface="Tahoma" pitchFamily="34" charset="0"/>
              </a:rPr>
              <a:t>דווחים</a:t>
            </a:r>
            <a:r>
              <a:rPr lang="he-IL" sz="1400" dirty="0" smtClean="0">
                <a:solidFill>
                  <a:schemeClr val="bg1"/>
                </a:solidFill>
                <a:latin typeface="Tahoma" pitchFamily="34" charset="0"/>
                <a:cs typeface="Tahoma" pitchFamily="34" charset="0"/>
              </a:rPr>
              <a:t> מיוחדים על מדינות: מיאנמר, סודאן, קמבודיה, צפון קוריאה, ליבריה, קונגו, סומליה, בורונדי, האיטי,   </a:t>
            </a:r>
            <a:r>
              <a:rPr lang="he-IL" sz="1400" b="1" dirty="0" smtClean="0">
                <a:solidFill>
                  <a:srgbClr val="FFFF00"/>
                </a:solidFill>
                <a:latin typeface="Tahoma" pitchFamily="34" charset="0"/>
                <a:cs typeface="Tahoma" pitchFamily="34" charset="0"/>
              </a:rPr>
              <a:t>שטחים פלסטינים </a:t>
            </a:r>
          </a:p>
          <a:p>
            <a:pPr marL="236538" marR="0" lvl="0" indent="-236538" algn="r" rtl="1" fontAlgn="auto">
              <a:lnSpc>
                <a:spcPct val="150000"/>
              </a:lnSpc>
              <a:spcBef>
                <a:spcPct val="20000"/>
              </a:spcBef>
              <a:spcAft>
                <a:spcPts val="0"/>
              </a:spcAft>
              <a:buClrTx/>
              <a:buSzTx/>
              <a:buFont typeface="Wingdings" pitchFamily="2" charset="2"/>
              <a:buChar char="Ø"/>
              <a:tabLst/>
              <a:defRPr/>
            </a:pPr>
            <a:r>
              <a:rPr lang="he-IL" sz="1400" dirty="0" err="1" smtClean="0">
                <a:solidFill>
                  <a:schemeClr val="bg1"/>
                </a:solidFill>
                <a:latin typeface="Tahoma" pitchFamily="34" charset="0"/>
                <a:cs typeface="Tahoma" pitchFamily="34" charset="0"/>
              </a:rPr>
              <a:t>דווחים</a:t>
            </a:r>
            <a:r>
              <a:rPr lang="he-IL" sz="1400" dirty="0" smtClean="0">
                <a:solidFill>
                  <a:schemeClr val="bg1"/>
                </a:solidFill>
                <a:latin typeface="Tahoma" pitchFamily="34" charset="0"/>
                <a:cs typeface="Tahoma" pitchFamily="34" charset="0"/>
              </a:rPr>
              <a:t> נושאיים (חופש דת, עינויים, ילדים בסכסוך, מגני ז"א, </a:t>
            </a:r>
            <a:r>
              <a:rPr lang="he-IL" sz="1400" dirty="0" err="1" smtClean="0">
                <a:solidFill>
                  <a:schemeClr val="bg1"/>
                </a:solidFill>
                <a:latin typeface="Tahoma" pitchFamily="34" charset="0"/>
                <a:cs typeface="Tahoma" pitchFamily="34" charset="0"/>
              </a:rPr>
              <a:t>ז"א</a:t>
            </a:r>
            <a:r>
              <a:rPr lang="he-IL" sz="1400" dirty="0" smtClean="0">
                <a:solidFill>
                  <a:schemeClr val="bg1"/>
                </a:solidFill>
                <a:latin typeface="Tahoma" pitchFamily="34" charset="0"/>
                <a:cs typeface="Tahoma" pitchFamily="34" charset="0"/>
              </a:rPr>
              <a:t> במסגרת מאבק בטרור)</a:t>
            </a:r>
          </a:p>
          <a:p>
            <a:pPr marL="236538" marR="0" lvl="0" indent="-236538" algn="r" rtl="1" fontAlgn="auto">
              <a:lnSpc>
                <a:spcPct val="150000"/>
              </a:lnSpc>
              <a:spcBef>
                <a:spcPct val="20000"/>
              </a:spcBef>
              <a:spcAft>
                <a:spcPts val="0"/>
              </a:spcAft>
              <a:buClrTx/>
              <a:buSzTx/>
              <a:buFont typeface="Wingdings" pitchFamily="2" charset="2"/>
              <a:buChar char="Ø"/>
              <a:tabLst/>
              <a:defRPr/>
            </a:pPr>
            <a:r>
              <a:rPr lang="he-IL" sz="1400" dirty="0" smtClean="0">
                <a:solidFill>
                  <a:schemeClr val="bg1"/>
                </a:solidFill>
                <a:latin typeface="Tahoma" pitchFamily="34" charset="0"/>
                <a:cs typeface="Tahoma" pitchFamily="34" charset="0"/>
              </a:rPr>
              <a:t>גזענות ושנאת זרים</a:t>
            </a:r>
          </a:p>
          <a:p>
            <a:pPr marL="236538" marR="0" lvl="0" indent="-236538" algn="r" rtl="1" fontAlgn="auto">
              <a:lnSpc>
                <a:spcPct val="150000"/>
              </a:lnSpc>
              <a:spcBef>
                <a:spcPct val="20000"/>
              </a:spcBef>
              <a:spcAft>
                <a:spcPts val="0"/>
              </a:spcAft>
              <a:buClrTx/>
              <a:buSzTx/>
              <a:buFont typeface="Wingdings" pitchFamily="2" charset="2"/>
              <a:buChar char="Ø"/>
              <a:tabLst/>
              <a:defRPr/>
            </a:pPr>
            <a:r>
              <a:rPr lang="en-US" sz="1400" dirty="0" smtClean="0">
                <a:solidFill>
                  <a:schemeClr val="bg1"/>
                </a:solidFill>
                <a:latin typeface="Tahoma" pitchFamily="34" charset="0"/>
                <a:cs typeface="Tahoma" pitchFamily="34" charset="0"/>
              </a:rPr>
              <a:t>UPR</a:t>
            </a:r>
            <a:r>
              <a:rPr lang="he-IL" sz="1400" dirty="0" smtClean="0">
                <a:solidFill>
                  <a:schemeClr val="bg1"/>
                </a:solidFill>
                <a:latin typeface="Tahoma" pitchFamily="34" charset="0"/>
                <a:cs typeface="Tahoma" pitchFamily="34" charset="0"/>
              </a:rPr>
              <a:t> - </a:t>
            </a:r>
            <a:r>
              <a:rPr lang="en-US" sz="1400" dirty="0" smtClean="0">
                <a:solidFill>
                  <a:schemeClr val="bg1"/>
                </a:solidFill>
                <a:latin typeface="Tahoma" pitchFamily="34" charset="0"/>
                <a:cs typeface="Tahoma" pitchFamily="34" charset="0"/>
              </a:rPr>
              <a:t> </a:t>
            </a:r>
            <a:r>
              <a:rPr lang="he-IL" sz="1400" dirty="0" smtClean="0">
                <a:solidFill>
                  <a:schemeClr val="bg1"/>
                </a:solidFill>
                <a:latin typeface="Tahoma" pitchFamily="34" charset="0"/>
                <a:cs typeface="Tahoma" pitchFamily="34" charset="0"/>
              </a:rPr>
              <a:t>בחינה תקופתית של כל המדינות</a:t>
            </a:r>
          </a:p>
        </p:txBody>
      </p:sp>
      <p:sp>
        <p:nvSpPr>
          <p:cNvPr id="17" name="Oval 16"/>
          <p:cNvSpPr/>
          <p:nvPr/>
        </p:nvSpPr>
        <p:spPr>
          <a:xfrm>
            <a:off x="5486400" y="3886200"/>
            <a:ext cx="1752600" cy="457200"/>
          </a:xfrm>
          <a:prstGeom prst="ellipse">
            <a:avLst/>
          </a:prstGeom>
          <a:noFill/>
          <a:ln>
            <a:solidFill>
              <a:srgbClr val="FF33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61665"/>
          </a:xfr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he-IL"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ea typeface="+mn-ea"/>
                <a:cs typeface="Tahoma" pitchFamily="34" charset="0"/>
              </a:rPr>
              <a:t>תופעת הפוליטיזציה – המועצה לזכויות אדם </a:t>
            </a:r>
            <a:endPar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ea typeface="+mn-ea"/>
              <a:cs typeface="Tahoma" pitchFamily="34" charset="0"/>
            </a:endParaRPr>
          </a:p>
        </p:txBody>
      </p:sp>
      <p:cxnSp>
        <p:nvCxnSpPr>
          <p:cNvPr id="4" name="Straight Connector 3"/>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5" name="Picture 6"/>
          <p:cNvPicPr>
            <a:picLocks noChangeAspect="1" noChangeArrowheads="1"/>
          </p:cNvPicPr>
          <p:nvPr/>
        </p:nvPicPr>
        <p:blipFill>
          <a:blip r:embed="rId2" cstate="email"/>
          <a:srcRect/>
          <a:stretch>
            <a:fillRect/>
          </a:stretch>
        </p:blipFill>
        <p:spPr bwMode="auto">
          <a:xfrm>
            <a:off x="8077200" y="0"/>
            <a:ext cx="1066800" cy="1128515"/>
          </a:xfrm>
          <a:prstGeom prst="rect">
            <a:avLst/>
          </a:prstGeom>
          <a:ln>
            <a:noFill/>
          </a:ln>
          <a:effectLst>
            <a:softEdge rad="112500"/>
          </a:effectLst>
        </p:spPr>
      </p:pic>
      <p:cxnSp>
        <p:nvCxnSpPr>
          <p:cNvPr id="6" name="Straight Connector 5"/>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7" name="Rectangle 3"/>
          <p:cNvSpPr txBox="1">
            <a:spLocks noChangeArrowheads="1"/>
          </p:cNvSpPr>
          <p:nvPr/>
        </p:nvSpPr>
        <p:spPr bwMode="auto">
          <a:xfrm>
            <a:off x="914400" y="1066800"/>
            <a:ext cx="82296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00000"/>
              </a:lnSpc>
              <a:spcBef>
                <a:spcPct val="20000"/>
              </a:spcBef>
              <a:spcAft>
                <a:spcPct val="0"/>
              </a:spcAft>
              <a:buBlip>
                <a:blip r:embed="rId3"/>
              </a:buBlip>
            </a:pPr>
            <a:r>
              <a:rPr lang="he-IL" sz="1600" b="1" kern="0" dirty="0" smtClean="0">
                <a:solidFill>
                  <a:schemeClr val="bg1"/>
                </a:solidFill>
                <a:latin typeface="Tahoma" pitchFamily="34" charset="0"/>
                <a:cs typeface="Tahoma" pitchFamily="34" charset="0"/>
              </a:rPr>
              <a:t>למעלה מ – 30 החלטות על ישראל (כ – 50% מכל ההחלטות המדינתיות) – אף החלטה על איראן, זימבבווה, ונצואלה.  </a:t>
            </a:r>
          </a:p>
          <a:p>
            <a:pPr marL="342900" indent="-342900" algn="r" rtl="1" fontAlgn="base">
              <a:lnSpc>
                <a:spcPct val="200000"/>
              </a:lnSpc>
              <a:spcBef>
                <a:spcPct val="20000"/>
              </a:spcBef>
              <a:spcAft>
                <a:spcPct val="0"/>
              </a:spcAft>
              <a:buBlip>
                <a:blip r:embed="rId3"/>
              </a:buBlip>
            </a:pPr>
            <a:r>
              <a:rPr lang="he-IL" sz="1600" b="1" kern="0" dirty="0" smtClean="0">
                <a:solidFill>
                  <a:schemeClr val="bg1"/>
                </a:solidFill>
                <a:latin typeface="Tahoma" pitchFamily="34" charset="0"/>
                <a:cs typeface="Tahoma" pitchFamily="34" charset="0"/>
              </a:rPr>
              <a:t>6 </a:t>
            </a:r>
            <a:r>
              <a:rPr lang="he-IL" sz="1600" b="1" kern="0" smtClean="0">
                <a:solidFill>
                  <a:schemeClr val="bg1"/>
                </a:solidFill>
                <a:latin typeface="Tahoma" pitchFamily="34" charset="0"/>
                <a:cs typeface="Tahoma" pitchFamily="34" charset="0"/>
              </a:rPr>
              <a:t>מתוך 14 </a:t>
            </a:r>
            <a:r>
              <a:rPr lang="he-IL" sz="1600" b="1" kern="0" dirty="0" smtClean="0">
                <a:solidFill>
                  <a:schemeClr val="bg1"/>
                </a:solidFill>
                <a:latin typeface="Tahoma" pitchFamily="34" charset="0"/>
                <a:cs typeface="Tahoma" pitchFamily="34" charset="0"/>
              </a:rPr>
              <a:t>מושבים מיוחדים עסקו בישראל. </a:t>
            </a:r>
          </a:p>
          <a:p>
            <a:pPr marL="342900" indent="-342900" algn="r" rtl="1" fontAlgn="base">
              <a:lnSpc>
                <a:spcPct val="200000"/>
              </a:lnSpc>
              <a:spcBef>
                <a:spcPct val="20000"/>
              </a:spcBef>
              <a:spcAft>
                <a:spcPct val="0"/>
              </a:spcAft>
              <a:buBlip>
                <a:blip r:embed="rId3"/>
              </a:buBlip>
            </a:pPr>
            <a:r>
              <a:rPr lang="he-IL" sz="1600" b="1" kern="0" dirty="0" smtClean="0">
                <a:solidFill>
                  <a:schemeClr val="bg1"/>
                </a:solidFill>
                <a:latin typeface="Tahoma" pitchFamily="34" charset="0"/>
                <a:cs typeface="Tahoma" pitchFamily="34" charset="0"/>
              </a:rPr>
              <a:t>סעיף 7 – </a:t>
            </a:r>
            <a:r>
              <a:rPr lang="he-IL" sz="1600" b="1" kern="0" dirty="0" err="1" smtClean="0">
                <a:solidFill>
                  <a:schemeClr val="bg1"/>
                </a:solidFill>
                <a:latin typeface="Tahoma" pitchFamily="34" charset="0"/>
                <a:cs typeface="Tahoma" pitchFamily="34" charset="0"/>
              </a:rPr>
              <a:t>סעיף</a:t>
            </a:r>
            <a:r>
              <a:rPr lang="he-IL" sz="1600" b="1" kern="0" dirty="0" smtClean="0">
                <a:solidFill>
                  <a:schemeClr val="bg1"/>
                </a:solidFill>
                <a:latin typeface="Tahoma" pitchFamily="34" charset="0"/>
                <a:cs typeface="Tahoma" pitchFamily="34" charset="0"/>
              </a:rPr>
              <a:t> קבוע על האג'נדה העוסק בישראל בלבד (סעיף 4 עוסק בשאר העולם). </a:t>
            </a:r>
          </a:p>
        </p:txBody>
      </p:sp>
      <p:pic>
        <p:nvPicPr>
          <p:cNvPr id="8" name="Picture 7" descr="un_logo"/>
          <p:cNvPicPr>
            <a:picLocks noChangeAspect="1" noChangeArrowheads="1"/>
          </p:cNvPicPr>
          <p:nvPr/>
        </p:nvPicPr>
        <p:blipFill>
          <a:blip r:embed="rId4" cstate="print"/>
          <a:srcRect/>
          <a:stretch>
            <a:fillRect/>
          </a:stretch>
        </p:blipFill>
        <p:spPr bwMode="auto">
          <a:xfrm>
            <a:off x="59274" y="5729748"/>
            <a:ext cx="1064263" cy="1128252"/>
          </a:xfrm>
          <a:prstGeom prst="ellipse">
            <a:avLst/>
          </a:prstGeom>
          <a:ln>
            <a:noFill/>
          </a:ln>
          <a:effectLst>
            <a:softEdge rad="112500"/>
          </a:effectLst>
        </p:spPr>
      </p:pic>
      <p:cxnSp>
        <p:nvCxnSpPr>
          <p:cNvPr id="9" name="Straight Connector 8"/>
          <p:cNvCxnSpPr/>
          <p:nvPr/>
        </p:nvCxnSpPr>
        <p:spPr>
          <a:xfrm rot="5400000">
            <a:off x="-2248694"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2295398"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4" name="Rectangle 3"/>
          <p:cNvSpPr txBox="1">
            <a:spLocks noChangeArrowheads="1"/>
          </p:cNvSpPr>
          <p:nvPr/>
        </p:nvSpPr>
        <p:spPr>
          <a:xfrm>
            <a:off x="990600" y="4724400"/>
            <a:ext cx="7772400" cy="1676400"/>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p>
            <a:pPr marL="0" marR="0" lvl="0" indent="0" algn="just" defTabSz="914400" rtl="0" eaLnBrk="1" fontAlgn="auto" latinLnBrk="0" hangingPunct="1">
              <a:lnSpc>
                <a:spcPct val="150000"/>
              </a:lnSpc>
              <a:spcBef>
                <a:spcPct val="20000"/>
              </a:spcBef>
              <a:spcAft>
                <a:spcPts val="0"/>
              </a:spcAft>
              <a:buClrTx/>
              <a:buSzTx/>
              <a:buFont typeface="Arial" pitchFamily="34" charset="0"/>
              <a:buNone/>
              <a:tabLst>
                <a:tab pos="0" algn="l"/>
              </a:tabLst>
              <a:defRPr/>
            </a:pPr>
            <a:r>
              <a:rPr kumimoji="0" lang="en-US" sz="1800" b="0" i="1" u="none" strike="noStrike" kern="1200" cap="none" spc="0" normalizeH="0" baseline="0" noProof="0" smtClean="0">
                <a:ln>
                  <a:noFill/>
                </a:ln>
                <a:solidFill>
                  <a:schemeClr val="bg1"/>
                </a:solidFill>
                <a:effectLst/>
                <a:uLnTx/>
                <a:uFillTx/>
                <a:latin typeface="Times New Roman" pitchFamily="18" charset="0"/>
                <a:ea typeface="+mn-ea"/>
                <a:cs typeface="Times New Roman" pitchFamily="18" charset="0"/>
              </a:rPr>
              <a:t>	“I am disappointed at the council's decision to single out only one specific regional item, given the range and scope of allegations of human rights violations throughout the world”.</a:t>
            </a:r>
          </a:p>
          <a:p>
            <a:pPr marL="0" marR="0" lvl="0" indent="0" algn="just" defTabSz="914400" rtl="0" eaLnBrk="1" fontAlgn="auto" latinLnBrk="0" hangingPunct="1">
              <a:lnSpc>
                <a:spcPct val="150000"/>
              </a:lnSpc>
              <a:spcBef>
                <a:spcPct val="20000"/>
              </a:spcBef>
              <a:spcAft>
                <a:spcPts val="0"/>
              </a:spcAft>
              <a:buClrTx/>
              <a:buSzTx/>
              <a:buFont typeface="Arial" pitchFamily="34" charset="0"/>
              <a:buNone/>
              <a:tabLst/>
              <a:defRPr/>
            </a:pPr>
            <a:r>
              <a:rPr kumimoji="0" lang="en-US" sz="1600" b="0" i="1" u="none" strike="noStrike" kern="1200" cap="none" spc="0" normalizeH="0" baseline="0" noProof="0" smtClean="0">
                <a:ln>
                  <a:noFill/>
                </a:ln>
                <a:solidFill>
                  <a:schemeClr val="bg1"/>
                </a:solidFill>
                <a:effectLst/>
                <a:uLnTx/>
                <a:uFillTx/>
                <a:latin typeface="Times New Roman" pitchFamily="18" charset="0"/>
                <a:ea typeface="+mn-ea"/>
                <a:cs typeface="Times New Roman" pitchFamily="18" charset="0"/>
              </a:rPr>
              <a:t>						20.6.2007, New York</a:t>
            </a:r>
            <a:endParaRPr kumimoji="0" lang="en-US" sz="1600" b="0"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pic>
        <p:nvPicPr>
          <p:cNvPr id="15" name="Picture 4" descr="136447-ban"/>
          <p:cNvPicPr>
            <a:picLocks noChangeAspect="1" noChangeArrowheads="1"/>
          </p:cNvPicPr>
          <p:nvPr/>
        </p:nvPicPr>
        <p:blipFill>
          <a:blip r:embed="rId5" cstate="print"/>
          <a:srcRect/>
          <a:stretch>
            <a:fillRect/>
          </a:stretch>
        </p:blipFill>
        <p:spPr bwMode="auto">
          <a:xfrm>
            <a:off x="914400" y="3578087"/>
            <a:ext cx="1066800" cy="1298713"/>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8195" name="Picture 9" descr="UNHCR logo Copyright UNHCR"/>
          <p:cNvPicPr>
            <a:picLocks noChangeAspect="1" noChangeArrowheads="1"/>
          </p:cNvPicPr>
          <p:nvPr/>
        </p:nvPicPr>
        <p:blipFill>
          <a:blip r:embed="rId3" cstate="print"/>
          <a:srcRect/>
          <a:stretch>
            <a:fillRect/>
          </a:stretch>
        </p:blipFill>
        <p:spPr bwMode="auto">
          <a:xfrm>
            <a:off x="6858000" y="1676400"/>
            <a:ext cx="762000" cy="627996"/>
          </a:xfrm>
          <a:prstGeom prst="rect">
            <a:avLst/>
          </a:prstGeom>
          <a:noFill/>
          <a:ln w="9525">
            <a:noFill/>
            <a:miter lim="800000"/>
            <a:headEnd/>
            <a:tailEnd/>
          </a:ln>
        </p:spPr>
      </p:pic>
      <p:pic>
        <p:nvPicPr>
          <p:cNvPr id="8196" name="Picture 10"/>
          <p:cNvPicPr>
            <a:picLocks noChangeAspect="1" noChangeArrowheads="1"/>
          </p:cNvPicPr>
          <p:nvPr/>
        </p:nvPicPr>
        <p:blipFill>
          <a:blip r:embed="rId4" cstate="print"/>
          <a:srcRect/>
          <a:stretch>
            <a:fillRect/>
          </a:stretch>
        </p:blipFill>
        <p:spPr bwMode="auto">
          <a:xfrm>
            <a:off x="3165475" y="1687512"/>
            <a:ext cx="1406525" cy="598488"/>
          </a:xfrm>
          <a:prstGeom prst="rect">
            <a:avLst/>
          </a:prstGeom>
          <a:noFill/>
          <a:ln w="9525">
            <a:noFill/>
            <a:miter lim="800000"/>
            <a:headEnd/>
            <a:tailEnd/>
          </a:ln>
        </p:spPr>
      </p:pic>
      <p:graphicFrame>
        <p:nvGraphicFramePr>
          <p:cNvPr id="91240" name="Group 104"/>
          <p:cNvGraphicFramePr>
            <a:graphicFrameLocks noGrp="1"/>
          </p:cNvGraphicFramePr>
          <p:nvPr/>
        </p:nvGraphicFramePr>
        <p:xfrm>
          <a:off x="457200" y="2371616"/>
          <a:ext cx="8305800" cy="4349750"/>
        </p:xfrm>
        <a:graphic>
          <a:graphicData uri="http://schemas.openxmlformats.org/drawingml/2006/table">
            <a:tbl>
              <a:tblPr>
                <a:tableStyleId>{3C2FFA5D-87B4-456A-9821-1D502468CF0F}</a:tableStyleId>
              </a:tblPr>
              <a:tblGrid>
                <a:gridCol w="2057400"/>
                <a:gridCol w="3014663"/>
                <a:gridCol w="3233737"/>
              </a:tblGrid>
              <a:tr h="46672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dirty="0" smtClean="0">
                          <a:ln>
                            <a:noFill/>
                          </a:ln>
                          <a:effectLst/>
                        </a:rPr>
                        <a:t>ESTABLISHED</a:t>
                      </a:r>
                      <a:endParaRPr kumimoji="0" lang="en-US" sz="1600" b="0" i="0" u="none" strike="noStrike" cap="none" normalizeH="0" baseline="0" dirty="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1949 as a “temporary agency”</a:t>
                      </a:r>
                      <a:endParaRPr kumimoji="0" lang="en-US" sz="1600" b="0" i="0" u="none" strike="noStrike" cap="none" normalizeH="0" baseline="3000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1950</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r>
              <a:tr h="9810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u="none" strike="noStrike" cap="none" normalizeH="0" baseline="0" smtClean="0">
                          <a:ln>
                            <a:noFill/>
                          </a:ln>
                          <a:effectLst/>
                        </a:rPr>
                        <a:t>DEFINITION OF REFUGEE</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en-US" sz="1600" u="none" strike="noStrike" cap="none" normalizeH="0" baseline="0" smtClean="0">
                          <a:ln>
                            <a:noFill/>
                          </a:ln>
                          <a:effectLst/>
                        </a:rPr>
                        <a:t>“…covers the descendants of persons who became refugees in 1948”</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en-US" sz="1600" u="none" strike="noStrike" cap="none" normalizeH="0" baseline="0" dirty="0" smtClean="0">
                          <a:ln>
                            <a:noFill/>
                          </a:ln>
                          <a:effectLst/>
                        </a:rPr>
                        <a:t>“very specific definition covering only people who have fled their homeland...”</a:t>
                      </a:r>
                      <a:endParaRPr kumimoji="0" lang="en-US" sz="1600" b="0" i="0" u="none" strike="noStrike" cap="none" normalizeH="0" baseline="30000" dirty="0" smtClean="0">
                        <a:ln>
                          <a:noFill/>
                        </a:ln>
                        <a:solidFill>
                          <a:schemeClr val="tx1"/>
                        </a:solidFill>
                        <a:effectLst/>
                        <a:latin typeface="Palatino Linotype" pitchFamily="18" charset="0"/>
                        <a:cs typeface="Arial" charset="0"/>
                      </a:endParaRPr>
                    </a:p>
                  </a:txBody>
                  <a:tcPr anchor="ctr" horzOverflow="overflow"/>
                </a:tc>
              </a:tr>
              <a:tr h="5254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u="none" strike="noStrike" cap="none" normalizeH="0" baseline="0" smtClean="0">
                        <a:ln>
                          <a:noFill/>
                        </a:ln>
                        <a:effectLst/>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MANDATE</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en-US" sz="1600" u="none" strike="noStrike" cap="none" normalizeH="0" baseline="0" smtClean="0">
                          <a:ln>
                            <a:noFill/>
                          </a:ln>
                          <a:effectLst/>
                        </a:rPr>
                        <a:t>“To carry out direct relief and works programmes for Palestine refugees”</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en-US" sz="1600" u="none" strike="noStrike" cap="none" normalizeH="0" baseline="0" smtClean="0">
                          <a:ln>
                            <a:noFill/>
                          </a:ln>
                          <a:effectLst/>
                        </a:rPr>
                        <a:t>“To lead and co-ordinate international action to protect refugees and resolve refugee problems worldwide”</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r>
              <a:tr h="466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REFUGEES</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en-US" sz="1600" u="none" strike="noStrike" cap="none" normalizeH="0" baseline="0" smtClean="0">
                          <a:ln>
                            <a:noFill/>
                          </a:ln>
                          <a:effectLst/>
                        </a:rPr>
                        <a:t>4.4 million</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50000"/>
                        </a:spcBef>
                        <a:spcAft>
                          <a:spcPct val="0"/>
                        </a:spcAft>
                        <a:buClrTx/>
                        <a:buSzTx/>
                        <a:buFontTx/>
                        <a:buNone/>
                        <a:tabLst/>
                      </a:pPr>
                      <a:r>
                        <a:rPr kumimoji="0" lang="en-US" sz="1600" u="none" strike="noStrike" cap="none" normalizeH="0" baseline="0" smtClean="0">
                          <a:ln>
                            <a:noFill/>
                          </a:ln>
                          <a:effectLst/>
                        </a:rPr>
                        <a:t>20.8 million</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r>
              <a:tr h="434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2007 FUNDS</a:t>
                      </a:r>
                      <a:endParaRPr kumimoji="0" lang="en-US" sz="1600" b="0" i="0" u="none" strike="noStrike" cap="none" normalizeH="0" baseline="3000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0" eaLnBrk="1" fontAlgn="base" latinLnBrk="0" hangingPunct="1">
                        <a:lnSpc>
                          <a:spcPct val="140000"/>
                        </a:lnSpc>
                        <a:spcBef>
                          <a:spcPct val="50000"/>
                        </a:spcBef>
                        <a:spcAft>
                          <a:spcPct val="0"/>
                        </a:spcAft>
                        <a:buClrTx/>
                        <a:buSzTx/>
                        <a:buFontTx/>
                        <a:buNone/>
                        <a:tabLst/>
                      </a:pPr>
                      <a:r>
                        <a:rPr kumimoji="0" lang="en-US" sz="1600" u="none" strike="noStrike" cap="none" normalizeH="0" baseline="0" smtClean="0">
                          <a:ln>
                            <a:noFill/>
                          </a:ln>
                          <a:effectLst/>
                        </a:rPr>
                        <a:t>$470 million</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0" eaLnBrk="1" fontAlgn="base" latinLnBrk="0" hangingPunct="1">
                        <a:lnSpc>
                          <a:spcPct val="80000"/>
                        </a:lnSpc>
                        <a:spcBef>
                          <a:spcPct val="50000"/>
                        </a:spcBef>
                        <a:spcAft>
                          <a:spcPct val="0"/>
                        </a:spcAft>
                        <a:buClr>
                          <a:schemeClr val="tx1"/>
                        </a:buClr>
                        <a:buSzTx/>
                        <a:buFontTx/>
                        <a:buNone/>
                        <a:tabLst/>
                      </a:pPr>
                      <a:r>
                        <a:rPr kumimoji="0" lang="en-US" sz="1600" u="none" strike="noStrike" cap="none" normalizeH="0" baseline="0" smtClean="0">
                          <a:ln>
                            <a:noFill/>
                          </a:ln>
                          <a:effectLst/>
                        </a:rPr>
                        <a:t>$1,095.6 million</a:t>
                      </a:r>
                      <a:endParaRPr kumimoji="0" lang="en-US" sz="1600" b="0" i="0" u="none" strike="noStrike" cap="none" normalizeH="0" baseline="0" smtClean="0">
                        <a:ln>
                          <a:noFill/>
                        </a:ln>
                        <a:solidFill>
                          <a:schemeClr val="tx1"/>
                        </a:solidFill>
                        <a:effectLst/>
                        <a:latin typeface="Times New Roman" pitchFamily="18" charset="0"/>
                        <a:cs typeface="Arial" charset="0"/>
                      </a:endParaRPr>
                    </a:p>
                  </a:txBody>
                  <a:tcPr anchor="ctr" horzOverflow="overflow"/>
                </a:tc>
              </a:tr>
              <a:tr h="466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 PER CAPITA</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u="none" strike="noStrike" kern="1200" cap="none" normalizeH="0" baseline="0" dirty="0" smtClean="0">
                          <a:ln>
                            <a:noFill/>
                          </a:ln>
                          <a:solidFill>
                            <a:srgbClr val="FF0000"/>
                          </a:solidFill>
                          <a:effectLst/>
                          <a:latin typeface="+mn-lt"/>
                          <a:ea typeface="+mn-ea"/>
                          <a:cs typeface="+mn-cs"/>
                        </a:rPr>
                        <a:t>$106</a:t>
                      </a: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solidFill>
                            <a:srgbClr val="FF0000"/>
                          </a:solidFill>
                          <a:effectLst/>
                        </a:rPr>
                        <a:t>$52</a:t>
                      </a:r>
                      <a:endParaRPr kumimoji="0" lang="en-US" sz="2400" b="1" i="0" u="none" strike="noStrike" cap="none" normalizeH="0" baseline="0" dirty="0" smtClean="0">
                        <a:ln>
                          <a:noFill/>
                        </a:ln>
                        <a:solidFill>
                          <a:srgbClr val="FF0000"/>
                        </a:solidFill>
                        <a:effectLst/>
                        <a:latin typeface="Palatino Linotype" pitchFamily="18" charset="0"/>
                        <a:cs typeface="Arial" charset="0"/>
                      </a:endParaRPr>
                    </a:p>
                  </a:txBody>
                  <a:tcPr anchor="ctr" horzOverflow="overflow"/>
                </a:tc>
              </a:tr>
              <a:tr h="46672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PERSONNEL</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smtClean="0">
                          <a:ln>
                            <a:noFill/>
                          </a:ln>
                          <a:effectLst/>
                        </a:rPr>
                        <a:t>27,000</a:t>
                      </a:r>
                      <a:endParaRPr kumimoji="0" lang="en-US" sz="1600" b="0" i="0" u="none" strike="noStrike" cap="none" normalizeH="0" baseline="0" smtClean="0">
                        <a:ln>
                          <a:noFill/>
                        </a:ln>
                        <a:solidFill>
                          <a:schemeClr val="tx1"/>
                        </a:solidFill>
                        <a:effectLst/>
                        <a:latin typeface="Palatino Linotype" pitchFamily="18" charset="0"/>
                        <a:cs typeface="Arial"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1600" u="none" strike="noStrike" cap="none" normalizeH="0" baseline="0" dirty="0" smtClean="0">
                          <a:ln>
                            <a:noFill/>
                          </a:ln>
                          <a:effectLst/>
                        </a:rPr>
                        <a:t>6,689</a:t>
                      </a:r>
                      <a:endParaRPr kumimoji="0" lang="en-US" sz="1600" b="0" i="0" u="none" strike="noStrike" cap="none" normalizeH="0" baseline="0" dirty="0" smtClean="0">
                        <a:ln>
                          <a:noFill/>
                        </a:ln>
                        <a:solidFill>
                          <a:schemeClr val="tx1"/>
                        </a:solidFill>
                        <a:effectLst/>
                        <a:latin typeface="Palatino Linotype" pitchFamily="18" charset="0"/>
                        <a:cs typeface="Arial" charset="0"/>
                      </a:endParaRPr>
                    </a:p>
                  </a:txBody>
                  <a:tcPr anchor="ctr" horzOverflow="overflow"/>
                </a:tc>
              </a:tr>
            </a:tbl>
          </a:graphicData>
        </a:graphic>
      </p:graphicFrame>
      <p:sp>
        <p:nvSpPr>
          <p:cNvPr id="8231" name="Text Box 87"/>
          <p:cNvSpPr txBox="1">
            <a:spLocks noChangeArrowheads="1"/>
          </p:cNvSpPr>
          <p:nvPr/>
        </p:nvSpPr>
        <p:spPr bwMode="auto">
          <a:xfrm>
            <a:off x="2057400" y="1066800"/>
            <a:ext cx="4572000" cy="461665"/>
          </a:xfrm>
          <a:prstGeom prst="rect">
            <a:avLst/>
          </a:prstGeom>
          <a:noFill/>
          <a:ln w="9525">
            <a:noFill/>
            <a:miter lim="800000"/>
            <a:headEnd/>
            <a:tailEnd/>
          </a:ln>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ct val="50000"/>
              </a:spcBef>
            </a:pPr>
            <a:r>
              <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Palatino Linotype" pitchFamily="18" charset="0"/>
              </a:rPr>
              <a:t>Palestinian Refugees</a:t>
            </a:r>
          </a:p>
        </p:txBody>
      </p:sp>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8" name="Picture 6"/>
          <p:cNvPicPr>
            <a:picLocks noChangeAspect="1" noChangeArrowheads="1"/>
          </p:cNvPicPr>
          <p:nvPr/>
        </p:nvPicPr>
        <p:blipFill>
          <a:blip r:embed="rId5" cstate="email"/>
          <a:srcRect/>
          <a:stretch>
            <a:fillRect/>
          </a:stretch>
        </p:blipFill>
        <p:spPr bwMode="auto">
          <a:xfrm>
            <a:off x="8077200" y="0"/>
            <a:ext cx="1066800" cy="1128515"/>
          </a:xfrm>
          <a:prstGeom prst="rect">
            <a:avLst/>
          </a:prstGeom>
          <a:ln>
            <a:noFill/>
          </a:ln>
          <a:effectLst>
            <a:softEdge rad="112500"/>
          </a:effectLst>
        </p:spPr>
      </p:pic>
      <p:sp>
        <p:nvSpPr>
          <p:cNvPr id="9" name="Rectangle 8"/>
          <p:cNvSpPr/>
          <p:nvPr/>
        </p:nvSpPr>
        <p:spPr>
          <a:xfrm>
            <a:off x="1656095" y="228600"/>
            <a:ext cx="5963905"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10" name="Straight Connector 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35672" y="228600"/>
            <a:ext cx="7620000" cy="5232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תופעת הפוליטיזציה – הטיפול בפליטים </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3" name="Action Button: Back or Previous 12">
            <a:hlinkClick r:id="rId6" action="ppaction://hlinksldjump" highlightClick="1"/>
          </p:cNvPr>
          <p:cNvSpPr/>
          <p:nvPr/>
        </p:nvSpPr>
        <p:spPr>
          <a:xfrm>
            <a:off x="40944" y="6302992"/>
            <a:ext cx="381000" cy="381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מציין מיקום של מספר שקופית 5"/>
          <p:cNvSpPr>
            <a:spLocks noGrp="1"/>
          </p:cNvSpPr>
          <p:nvPr>
            <p:ph type="sldNum" sz="quarter" idx="12"/>
          </p:nvPr>
        </p:nvSpPr>
        <p:spPr>
          <a:noFill/>
        </p:spPr>
        <p:txBody>
          <a:bodyPr/>
          <a:lstStyle/>
          <a:p>
            <a:fld id="{7EE3FF16-0DB1-46DC-8528-A632EF81B082}" type="slidenum">
              <a:rPr lang="he-IL"/>
              <a:pPr/>
              <a:t>28</a:t>
            </a:fld>
            <a:endParaRPr lang="en-US"/>
          </a:p>
        </p:txBody>
      </p:sp>
      <p:sp>
        <p:nvSpPr>
          <p:cNvPr id="28676" name="Rectangle 2"/>
          <p:cNvSpPr>
            <a:spLocks noGrp="1" noChangeArrowheads="1"/>
          </p:cNvSpPr>
          <p:nvPr>
            <p:ph type="title"/>
          </p:nvPr>
        </p:nvSpPr>
        <p:spPr>
          <a:xfrm>
            <a:off x="304800" y="1220687"/>
            <a:ext cx="8229600" cy="769441"/>
          </a:xfr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ea typeface="+mn-ea"/>
                <a:cs typeface="Tahoma" pitchFamily="34" charset="0"/>
              </a:rPr>
              <a:t>         Former Secretary General Kofi Annan</a:t>
            </a:r>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ea typeface="+mn-ea"/>
                <a:cs typeface="Tahoma" pitchFamily="34" charset="0"/>
              </a:rPr>
              <a:t/>
            </a:r>
            <a:b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ea typeface="+mn-ea"/>
                <a:cs typeface="Tahoma" pitchFamily="34" charset="0"/>
              </a:rPr>
            </a:br>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ea typeface="+mn-ea"/>
                <a:cs typeface="Tahoma" pitchFamily="34" charset="0"/>
              </a:rPr>
              <a:t>    </a:t>
            </a:r>
          </a:p>
        </p:txBody>
      </p:sp>
      <p:sp>
        <p:nvSpPr>
          <p:cNvPr id="28677" name="Rectangle 3"/>
          <p:cNvSpPr>
            <a:spLocks noGrp="1" noChangeArrowheads="1"/>
          </p:cNvSpPr>
          <p:nvPr>
            <p:ph type="body" idx="1"/>
          </p:nvPr>
        </p:nvSpPr>
        <p:spPr>
          <a:xfrm>
            <a:off x="296910" y="2514600"/>
            <a:ext cx="8466090" cy="3886200"/>
          </a:xfrm>
        </p:spPr>
        <p:style>
          <a:lnRef idx="1">
            <a:schemeClr val="accent1"/>
          </a:lnRef>
          <a:fillRef idx="3">
            <a:schemeClr val="accent1"/>
          </a:fillRef>
          <a:effectRef idx="2">
            <a:schemeClr val="accent1"/>
          </a:effectRef>
          <a:fontRef idx="minor">
            <a:schemeClr val="lt1"/>
          </a:fontRef>
        </p:style>
        <p:txBody>
          <a:bodyPr>
            <a:normAutofit/>
          </a:bodyPr>
          <a:lstStyle/>
          <a:p>
            <a:pPr marL="0" indent="0" algn="just" eaLnBrk="1" hangingPunct="1">
              <a:lnSpc>
                <a:spcPct val="150000"/>
              </a:lnSpc>
              <a:buFontTx/>
              <a:buNone/>
            </a:pPr>
            <a:r>
              <a:rPr lang="en-GB" sz="2000" i="1" dirty="0" smtClean="0">
                <a:solidFill>
                  <a:schemeClr val="bg1"/>
                </a:solidFill>
                <a:latin typeface="Times New Roman" pitchFamily="18" charset="0"/>
                <a:cs typeface="Times New Roman" pitchFamily="18" charset="0"/>
              </a:rPr>
              <a:t>Some may feel satisfaction at repeatedly passing General Assembly resolutions or holding conferences that condemn Israel’s behaviour.  But one can also ask whether such steps bring any tangible relief or benefit to the Palestinians.  There have been decades of resolutions.  There has been a proliferation of special committees, sessions and Secretariat divisions and units.  Has any of this had an effect on Israel’s policies, other than to strengthen the belief in Israel, and among many of its supporters, that this great Organization is too one-sided to be allowed a significant role in the Middle East peace process?</a:t>
            </a:r>
            <a:endParaRPr lang="en-US" sz="2000" i="1" dirty="0" smtClean="0">
              <a:solidFill>
                <a:schemeClr val="bg1"/>
              </a:solidFill>
              <a:latin typeface="Times New Roman" pitchFamily="18" charset="0"/>
              <a:cs typeface="Times New Roman" pitchFamily="18" charset="0"/>
            </a:endParaRPr>
          </a:p>
        </p:txBody>
      </p:sp>
      <p:cxnSp>
        <p:nvCxnSpPr>
          <p:cNvPr id="8" name="Straight Connector 7"/>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9" name="Picture 6"/>
          <p:cNvPicPr>
            <a:picLocks noChangeAspect="1" noChangeArrowheads="1"/>
          </p:cNvPicPr>
          <p:nvPr/>
        </p:nvPicPr>
        <p:blipFill>
          <a:blip r:embed="rId2" cstate="email"/>
          <a:srcRect/>
          <a:stretch>
            <a:fillRect/>
          </a:stretch>
        </p:blipFill>
        <p:spPr bwMode="auto">
          <a:xfrm>
            <a:off x="8077200" y="0"/>
            <a:ext cx="1066800" cy="1128515"/>
          </a:xfrm>
          <a:prstGeom prst="rect">
            <a:avLst/>
          </a:prstGeom>
          <a:ln>
            <a:noFill/>
          </a:ln>
          <a:effectLst>
            <a:softEdge rad="112500"/>
          </a:effectLst>
        </p:spPr>
      </p:pic>
      <p:sp>
        <p:nvSpPr>
          <p:cNvPr id="10" name="Rectangle 9"/>
          <p:cNvSpPr/>
          <p:nvPr/>
        </p:nvSpPr>
        <p:spPr>
          <a:xfrm>
            <a:off x="1656095" y="228600"/>
            <a:ext cx="5963905"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en-US"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11" name="Straight Connector 10"/>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3" name="Rectangle 2"/>
          <p:cNvSpPr txBox="1">
            <a:spLocks noChangeArrowheads="1"/>
          </p:cNvSpPr>
          <p:nvPr/>
        </p:nvSpPr>
        <p:spPr>
          <a:xfrm>
            <a:off x="533400" y="1600200"/>
            <a:ext cx="8229600" cy="523220"/>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Tahoma" pitchFamily="34" charset="0"/>
                <a:ea typeface="+mn-ea"/>
                <a:cs typeface="Tahoma" pitchFamily="34" charset="0"/>
              </a:rPr>
              <a:t>    I</a:t>
            </a:r>
            <a:r>
              <a:rPr lang="en-US" sz="2800" b="1"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cs typeface="Tahoma" pitchFamily="34" charset="0"/>
              </a:rPr>
              <a:t>n</a:t>
            </a: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ahoma" pitchFamily="34" charset="0"/>
                <a:cs typeface="Tahoma" pitchFamily="34" charset="0"/>
              </a:rPr>
              <a:t> </a:t>
            </a:r>
            <a:r>
              <a:rPr kumimoji="0" lang="en-US" sz="2800" b="1" i="0" u="none" strike="noStrike" kern="1200" normalizeH="0" baseline="0" noProof="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Tahoma" pitchFamily="34" charset="0"/>
                <a:ea typeface="+mn-ea"/>
                <a:cs typeface="Tahoma" pitchFamily="34" charset="0"/>
              </a:rPr>
              <a:t>his speech 12.12.2006:</a:t>
            </a:r>
          </a:p>
        </p:txBody>
      </p:sp>
      <p:pic>
        <p:nvPicPr>
          <p:cNvPr id="28679" name="Picture 5" descr="Picture of Mr. Kofi Annan (2002). Click on the picture to enlarge it.">
            <a:hlinkClick r:id="rId3"/>
          </p:cNvPr>
          <p:cNvPicPr>
            <a:picLocks noChangeAspect="1" noChangeArrowheads="1"/>
          </p:cNvPicPr>
          <p:nvPr/>
        </p:nvPicPr>
        <p:blipFill>
          <a:blip r:embed="rId4" cstate="print"/>
          <a:srcRect/>
          <a:stretch>
            <a:fillRect/>
          </a:stretch>
        </p:blipFill>
        <p:spPr bwMode="auto">
          <a:xfrm>
            <a:off x="152400" y="157162"/>
            <a:ext cx="1752600" cy="2205038"/>
          </a:xfrm>
          <a:prstGeom prst="rect">
            <a:avLst/>
          </a:prstGeom>
          <a:ln>
            <a:noFill/>
          </a:ln>
          <a:effectLst>
            <a:softEdge rad="112500"/>
          </a:effectLst>
        </p:spPr>
      </p:pic>
      <p:sp>
        <p:nvSpPr>
          <p:cNvPr id="12" name="Rectangle 11"/>
          <p:cNvSpPr/>
          <p:nvPr/>
        </p:nvSpPr>
        <p:spPr>
          <a:xfrm>
            <a:off x="914400" y="291152"/>
            <a:ext cx="7620000" cy="5232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תופעת הפוליטיזציה - סיכום </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4343400"/>
            <a:ext cx="9144000" cy="0"/>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4" name="Picture 7" descr="un_logo"/>
          <p:cNvPicPr>
            <a:picLocks noChangeAspect="1" noChangeArrowheads="1"/>
          </p:cNvPicPr>
          <p:nvPr/>
        </p:nvPicPr>
        <p:blipFill>
          <a:blip r:embed="rId2" cstate="print"/>
          <a:srcRect/>
          <a:stretch>
            <a:fillRect/>
          </a:stretch>
        </p:blipFill>
        <p:spPr bwMode="auto">
          <a:xfrm>
            <a:off x="3505200" y="3505200"/>
            <a:ext cx="2073277" cy="1752600"/>
          </a:xfrm>
          <a:prstGeom prst="ellipse">
            <a:avLst/>
          </a:prstGeom>
          <a:ln>
            <a:noFill/>
          </a:ln>
          <a:effectLst>
            <a:softEdge rad="112500"/>
          </a:effectLst>
        </p:spPr>
      </p:pic>
      <p:sp>
        <p:nvSpPr>
          <p:cNvPr id="9" name="Rectangle 8"/>
          <p:cNvSpPr/>
          <p:nvPr/>
        </p:nvSpPr>
        <p:spPr>
          <a:xfrm>
            <a:off x="685800" y="1524000"/>
            <a:ext cx="7543800" cy="1338828"/>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he-IL"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עבודת המשלחת </a:t>
            </a:r>
            <a:endParaRPr lang="en-US" sz="5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6" name="TextBox 5"/>
          <p:cNvSpPr txBox="1"/>
          <p:nvPr/>
        </p:nvSpPr>
        <p:spPr>
          <a:xfrm>
            <a:off x="3769056" y="201304"/>
            <a:ext cx="1600200" cy="461665"/>
          </a:xfrm>
          <a:prstGeom prst="rect">
            <a:avLst/>
          </a:prstGeom>
          <a:noFill/>
        </p:spPr>
        <p:txBody>
          <a:bodyPr wrap="square" rtlCol="0">
            <a:spAutoFit/>
          </a:bodyPr>
          <a:lstStyle/>
          <a:p>
            <a:pPr algn="ctr"/>
            <a:r>
              <a:rPr lang="he-IL"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חלק ג'</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extLst>
      <p:ext uri="{BB962C8B-B14F-4D97-AF65-F5344CB8AC3E}">
        <p14:creationId xmlns:p14="http://schemas.microsoft.com/office/powerpoint/2010/main" val="2753747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3352800"/>
            <a:ext cx="9144000" cy="0"/>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4" name="Picture 7" descr="un_logo"/>
          <p:cNvPicPr>
            <a:picLocks noChangeAspect="1" noChangeArrowheads="1"/>
          </p:cNvPicPr>
          <p:nvPr/>
        </p:nvPicPr>
        <p:blipFill>
          <a:blip r:embed="rId2" cstate="print"/>
          <a:srcRect/>
          <a:stretch>
            <a:fillRect/>
          </a:stretch>
        </p:blipFill>
        <p:spPr bwMode="auto">
          <a:xfrm>
            <a:off x="3505200" y="2514600"/>
            <a:ext cx="2073277" cy="1752600"/>
          </a:xfrm>
          <a:prstGeom prst="ellipse">
            <a:avLst/>
          </a:prstGeom>
          <a:ln>
            <a:noFill/>
          </a:ln>
          <a:effectLst>
            <a:softEdge rad="112500"/>
          </a:effectLst>
        </p:spPr>
      </p:pic>
      <p:sp>
        <p:nvSpPr>
          <p:cNvPr id="9" name="Rectangle 8"/>
          <p:cNvSpPr/>
          <p:nvPr/>
        </p:nvSpPr>
        <p:spPr>
          <a:xfrm>
            <a:off x="1981200" y="1025604"/>
            <a:ext cx="5278105" cy="1015663"/>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he-IL" sz="6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האו"ם</a:t>
            </a:r>
            <a:endParaRPr lang="en-US" sz="6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0" name="Rectangle 9"/>
          <p:cNvSpPr/>
          <p:nvPr/>
        </p:nvSpPr>
        <p:spPr>
          <a:xfrm>
            <a:off x="1828800" y="4572000"/>
            <a:ext cx="5278105" cy="76944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he-IL"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מבנה ותפקידים</a:t>
            </a:r>
            <a:endPar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1" name="TextBox 10"/>
          <p:cNvSpPr txBox="1"/>
          <p:nvPr/>
        </p:nvSpPr>
        <p:spPr>
          <a:xfrm>
            <a:off x="3769056" y="201304"/>
            <a:ext cx="1600200" cy="461665"/>
          </a:xfrm>
          <a:prstGeom prst="rect">
            <a:avLst/>
          </a:prstGeom>
          <a:noFill/>
        </p:spPr>
        <p:txBody>
          <a:bodyPr wrap="square" rtlCol="0">
            <a:spAutoFit/>
          </a:bodyPr>
          <a:lstStyle/>
          <a:p>
            <a:pPr algn="ctr"/>
            <a:r>
              <a:rPr lang="he-IL"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חלק א'</a:t>
            </a:r>
            <a:endParaRPr lang="en-US" sz="2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70"/>
          <p:cNvCxnSpPr/>
          <p:nvPr/>
        </p:nvCxnSpPr>
        <p:spPr>
          <a:xfrm flipV="1">
            <a:off x="1835696" y="1884397"/>
            <a:ext cx="2779468" cy="16275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1835696" y="2624232"/>
            <a:ext cx="2746456" cy="15567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611560" y="2564904"/>
            <a:ext cx="8384" cy="3528393"/>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1475656" y="2564904"/>
            <a:ext cx="0" cy="381000"/>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4045626" y="2747475"/>
            <a:ext cx="818892" cy="85102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928864" y="2420888"/>
            <a:ext cx="819342" cy="2667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675512" y="2383221"/>
            <a:ext cx="1589112" cy="27229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832576" y="2262595"/>
            <a:ext cx="0" cy="55517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653287" y="1651902"/>
            <a:ext cx="577850" cy="56001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4123185" y="1484786"/>
            <a:ext cx="878417" cy="85090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a:off x="6675512" y="2655512"/>
            <a:ext cx="1035496" cy="26906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V="1">
            <a:off x="3828220" y="2693612"/>
            <a:ext cx="1173382" cy="381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3779912" y="1556212"/>
            <a:ext cx="3920941" cy="5118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5657056" y="1730152"/>
            <a:ext cx="8384" cy="2418928"/>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600200" y="329625"/>
            <a:ext cx="5963905"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מבנה המשלחת לאו"ם </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pic>
        <p:nvPicPr>
          <p:cNvPr id="103" name="Picture 7" descr="un_logo"/>
          <p:cNvPicPr>
            <a:picLocks noChangeAspect="1" noChangeArrowheads="1"/>
          </p:cNvPicPr>
          <p:nvPr/>
        </p:nvPicPr>
        <p:blipFill>
          <a:blip r:embed="rId3" cstate="print"/>
          <a:srcRect/>
          <a:stretch>
            <a:fillRect/>
          </a:stretch>
        </p:blipFill>
        <p:spPr bwMode="auto">
          <a:xfrm>
            <a:off x="7682399" y="5690717"/>
            <a:ext cx="1352137" cy="1143000"/>
          </a:xfrm>
          <a:prstGeom prst="ellipse">
            <a:avLst/>
          </a:prstGeom>
          <a:ln>
            <a:noFill/>
          </a:ln>
          <a:effectLst>
            <a:softEdge rad="112500"/>
          </a:effectLst>
        </p:spPr>
      </p:pic>
      <p:sp>
        <p:nvSpPr>
          <p:cNvPr id="148" name="Rectangle 29"/>
          <p:cNvSpPr>
            <a:spLocks noChangeArrowheads="1"/>
          </p:cNvSpPr>
          <p:nvPr/>
        </p:nvSpPr>
        <p:spPr bwMode="auto">
          <a:xfrm>
            <a:off x="4598640" y="1196751"/>
            <a:ext cx="2133600" cy="710727"/>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endParaRPr lang="he-IL" sz="1300" b="1" dirty="0">
              <a:latin typeface="Tahoma" pitchFamily="34" charset="0"/>
              <a:cs typeface="Tahoma" pitchFamily="34" charset="0"/>
            </a:endParaRPr>
          </a:p>
          <a:p>
            <a:pPr algn="ctr"/>
            <a:r>
              <a:rPr lang="he-IL" sz="1300" b="1" dirty="0">
                <a:latin typeface="Tahoma" pitchFamily="34" charset="0"/>
                <a:cs typeface="Tahoma" pitchFamily="34" charset="0"/>
              </a:rPr>
              <a:t>ראש משלחת הקבע </a:t>
            </a:r>
          </a:p>
          <a:p>
            <a:pPr algn="ctr"/>
            <a:r>
              <a:rPr lang="he-IL" sz="1300" b="1" dirty="0">
                <a:latin typeface="Tahoma" pitchFamily="34" charset="0"/>
                <a:cs typeface="Tahoma" pitchFamily="34" charset="0"/>
              </a:rPr>
              <a:t>של ישראל </a:t>
            </a:r>
            <a:r>
              <a:rPr lang="he-IL" sz="1300" b="1" dirty="0" smtClean="0">
                <a:latin typeface="Tahoma" pitchFamily="34" charset="0"/>
                <a:cs typeface="Tahoma" pitchFamily="34" charset="0"/>
              </a:rPr>
              <a:t>לאו"ם</a:t>
            </a:r>
            <a:r>
              <a:rPr lang="en-US" sz="1300" b="1" dirty="0" smtClean="0">
                <a:latin typeface="Tahoma" pitchFamily="34" charset="0"/>
                <a:cs typeface="Tahoma" pitchFamily="34" charset="0"/>
              </a:rPr>
              <a:t/>
            </a:r>
            <a:br>
              <a:rPr lang="en-US" sz="1300" b="1" dirty="0" smtClean="0">
                <a:latin typeface="Tahoma" pitchFamily="34" charset="0"/>
                <a:cs typeface="Tahoma" pitchFamily="34" charset="0"/>
              </a:rPr>
            </a:br>
            <a:r>
              <a:rPr lang="he-IL" sz="1300" b="1" dirty="0" smtClean="0">
                <a:latin typeface="Tahoma" pitchFamily="34" charset="0"/>
                <a:cs typeface="Tahoma" pitchFamily="34" charset="0"/>
              </a:rPr>
              <a:t>רון פרושאור</a:t>
            </a:r>
            <a:endParaRPr lang="he-IL" sz="1300" b="1" dirty="0">
              <a:latin typeface="Tahoma" pitchFamily="34" charset="0"/>
              <a:cs typeface="Tahoma" pitchFamily="34" charset="0"/>
            </a:endParaRPr>
          </a:p>
          <a:p>
            <a:pPr algn="ctr"/>
            <a:endParaRPr lang="en-US" sz="1300" b="1" dirty="0">
              <a:latin typeface="Tahoma" pitchFamily="34" charset="0"/>
              <a:cs typeface="Tahoma" pitchFamily="34" charset="0"/>
            </a:endParaRPr>
          </a:p>
        </p:txBody>
      </p:sp>
      <p:sp>
        <p:nvSpPr>
          <p:cNvPr id="149" name="Rectangle 29"/>
          <p:cNvSpPr>
            <a:spLocks noChangeArrowheads="1"/>
          </p:cNvSpPr>
          <p:nvPr/>
        </p:nvSpPr>
        <p:spPr bwMode="auto">
          <a:xfrm>
            <a:off x="4598640" y="2388812"/>
            <a:ext cx="2133600" cy="53340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300" b="1" dirty="0" smtClean="0">
                <a:latin typeface="Tahoma" pitchFamily="34" charset="0"/>
                <a:cs typeface="Tahoma" pitchFamily="34" charset="0"/>
              </a:rPr>
              <a:t>ס' ראש המשלחת</a:t>
            </a:r>
            <a:r>
              <a:rPr lang="en-US" sz="1300" b="1" dirty="0" smtClean="0">
                <a:latin typeface="Tahoma" pitchFamily="34" charset="0"/>
                <a:cs typeface="Tahoma" pitchFamily="34" charset="0"/>
              </a:rPr>
              <a:t/>
            </a:r>
            <a:br>
              <a:rPr lang="en-US" sz="1300" b="1" dirty="0" smtClean="0">
                <a:latin typeface="Tahoma" pitchFamily="34" charset="0"/>
                <a:cs typeface="Tahoma" pitchFamily="34" charset="0"/>
              </a:rPr>
            </a:br>
            <a:r>
              <a:rPr lang="he-IL" sz="1300" b="1" dirty="0" smtClean="0">
                <a:latin typeface="Tahoma" pitchFamily="34" charset="0"/>
                <a:cs typeface="Tahoma" pitchFamily="34" charset="0"/>
              </a:rPr>
              <a:t>דוד רוט </a:t>
            </a:r>
            <a:endParaRPr lang="en-US" sz="1300" b="1" dirty="0">
              <a:latin typeface="Tahoma" pitchFamily="34" charset="0"/>
              <a:cs typeface="Tahoma" pitchFamily="34" charset="0"/>
            </a:endParaRPr>
          </a:p>
        </p:txBody>
      </p:sp>
      <p:sp>
        <p:nvSpPr>
          <p:cNvPr id="174" name="TextBox 173"/>
          <p:cNvSpPr txBox="1"/>
          <p:nvPr/>
        </p:nvSpPr>
        <p:spPr>
          <a:xfrm>
            <a:off x="2120028" y="1307315"/>
            <a:ext cx="1984205" cy="5770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לשכת שגריר</a:t>
            </a:r>
          </a:p>
          <a:p>
            <a:pPr algn="ctr" rtl="1"/>
            <a:r>
              <a:rPr lang="he-IL" sz="1050" b="1" dirty="0" smtClean="0">
                <a:solidFill>
                  <a:schemeClr val="tx1"/>
                </a:solidFill>
                <a:latin typeface="Tahoma" pitchFamily="34" charset="0"/>
                <a:cs typeface="Tahoma" pitchFamily="34" charset="0"/>
              </a:rPr>
              <a:t>רל"ש – דפנה </a:t>
            </a:r>
            <a:r>
              <a:rPr lang="he-IL" sz="1050" b="1" dirty="0" err="1" smtClean="0">
                <a:solidFill>
                  <a:schemeClr val="tx1"/>
                </a:solidFill>
                <a:latin typeface="Tahoma" pitchFamily="34" charset="0"/>
                <a:cs typeface="Tahoma" pitchFamily="34" charset="0"/>
              </a:rPr>
              <a:t>זראי</a:t>
            </a:r>
            <a:r>
              <a:rPr lang="he-IL" sz="1050" b="1" dirty="0" smtClean="0">
                <a:solidFill>
                  <a:schemeClr val="tx1"/>
                </a:solidFill>
                <a:latin typeface="Tahoma" pitchFamily="34" charset="0"/>
                <a:cs typeface="Tahoma" pitchFamily="34" charset="0"/>
              </a:rPr>
              <a:t> (</a:t>
            </a:r>
            <a:r>
              <a:rPr lang="he-IL" sz="1050" b="1" dirty="0" err="1" smtClean="0">
                <a:solidFill>
                  <a:schemeClr val="tx1"/>
                </a:solidFill>
                <a:latin typeface="Tahoma" pitchFamily="34" charset="0"/>
                <a:cs typeface="Tahoma" pitchFamily="34" charset="0"/>
              </a:rPr>
              <a:t>עמ"י</a:t>
            </a:r>
            <a:r>
              <a:rPr lang="he-IL" sz="1050" b="1" dirty="0" smtClean="0">
                <a:solidFill>
                  <a:schemeClr val="tx1"/>
                </a:solidFill>
                <a:latin typeface="Tahoma" pitchFamily="34" charset="0"/>
                <a:cs typeface="Tahoma" pitchFamily="34" charset="0"/>
              </a:rPr>
              <a:t>)</a:t>
            </a:r>
          </a:p>
          <a:p>
            <a:pPr algn="ctr" rtl="1"/>
            <a:r>
              <a:rPr lang="he-IL" sz="1050" b="1" dirty="0" smtClean="0">
                <a:solidFill>
                  <a:schemeClr val="tx1"/>
                </a:solidFill>
                <a:latin typeface="Tahoma" pitchFamily="34" charset="0"/>
                <a:cs typeface="Tahoma" pitchFamily="34" charset="0"/>
              </a:rPr>
              <a:t>עוזרת – מעיין קרן (</a:t>
            </a:r>
            <a:r>
              <a:rPr lang="he-IL" sz="1050" b="1" dirty="0" err="1" smtClean="0">
                <a:solidFill>
                  <a:schemeClr val="tx1"/>
                </a:solidFill>
                <a:latin typeface="Tahoma" pitchFamily="34" charset="0"/>
                <a:cs typeface="Tahoma" pitchFamily="34" charset="0"/>
              </a:rPr>
              <a:t>עמ"י</a:t>
            </a:r>
            <a:r>
              <a:rPr lang="he-IL" sz="1050" b="1" dirty="0" smtClean="0">
                <a:solidFill>
                  <a:schemeClr val="tx1"/>
                </a:solidFill>
                <a:latin typeface="Tahoma" pitchFamily="34" charset="0"/>
                <a:cs typeface="Tahoma" pitchFamily="34" charset="0"/>
              </a:rPr>
              <a:t>)</a:t>
            </a:r>
            <a:endParaRPr lang="en-US" sz="1050" b="1" dirty="0" smtClean="0">
              <a:solidFill>
                <a:schemeClr val="tx1"/>
              </a:solidFill>
              <a:latin typeface="Tahoma" pitchFamily="34" charset="0"/>
              <a:cs typeface="Tahoma" pitchFamily="34" charset="0"/>
            </a:endParaRPr>
          </a:p>
        </p:txBody>
      </p:sp>
      <p:sp>
        <p:nvSpPr>
          <p:cNvPr id="175" name="TextBox 174"/>
          <p:cNvSpPr txBox="1"/>
          <p:nvPr/>
        </p:nvSpPr>
        <p:spPr>
          <a:xfrm>
            <a:off x="2380155" y="2806948"/>
            <a:ext cx="1759797" cy="43088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עוזרת ס' ר' המשלחת </a:t>
            </a:r>
          </a:p>
          <a:p>
            <a:pPr algn="ctr" rtl="1"/>
            <a:r>
              <a:rPr lang="he-IL" sz="1050" b="1" dirty="0" smtClean="0">
                <a:solidFill>
                  <a:schemeClr val="tx1"/>
                </a:solidFill>
                <a:latin typeface="Tahoma" pitchFamily="34" charset="0"/>
                <a:cs typeface="Tahoma" pitchFamily="34" charset="0"/>
              </a:rPr>
              <a:t>טלי גרבר (</a:t>
            </a:r>
            <a:r>
              <a:rPr lang="he-IL" sz="1050" b="1" dirty="0" err="1" smtClean="0">
                <a:solidFill>
                  <a:schemeClr val="tx1"/>
                </a:solidFill>
                <a:latin typeface="Tahoma" pitchFamily="34" charset="0"/>
                <a:cs typeface="Tahoma" pitchFamily="34" charset="0"/>
              </a:rPr>
              <a:t>עמ"י</a:t>
            </a:r>
            <a:r>
              <a:rPr lang="he-IL" sz="1050" b="1" dirty="0" smtClean="0">
                <a:solidFill>
                  <a:schemeClr val="tx1"/>
                </a:solidFill>
                <a:latin typeface="Tahoma" pitchFamily="34" charset="0"/>
                <a:cs typeface="Tahoma" pitchFamily="34" charset="0"/>
              </a:rPr>
              <a:t>)</a:t>
            </a:r>
            <a:endParaRPr lang="en-US" sz="1050" b="1" dirty="0">
              <a:solidFill>
                <a:schemeClr val="tx1"/>
              </a:solidFill>
              <a:latin typeface="Tahoma" pitchFamily="34" charset="0"/>
              <a:cs typeface="Tahoma" pitchFamily="34" charset="0"/>
            </a:endParaRPr>
          </a:p>
        </p:txBody>
      </p:sp>
      <p:cxnSp>
        <p:nvCxnSpPr>
          <p:cNvPr id="194" name="Straight Connector 193"/>
          <p:cNvCxnSpPr/>
          <p:nvPr/>
        </p:nvCxnSpPr>
        <p:spPr>
          <a:xfrm flipV="1">
            <a:off x="6675512" y="1771655"/>
            <a:ext cx="555625" cy="61715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a:off x="6675512" y="2922212"/>
            <a:ext cx="533400" cy="67629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96" name="TextBox 195"/>
          <p:cNvSpPr txBox="1"/>
          <p:nvPr/>
        </p:nvSpPr>
        <p:spPr>
          <a:xfrm>
            <a:off x="7162328" y="2134017"/>
            <a:ext cx="1872208" cy="43088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דוברת/קצינת עיתונות</a:t>
            </a:r>
          </a:p>
          <a:p>
            <a:pPr algn="ctr" rtl="1"/>
            <a:r>
              <a:rPr lang="he-IL" sz="1050" b="1" dirty="0" smtClean="0">
                <a:solidFill>
                  <a:schemeClr val="tx1"/>
                </a:solidFill>
                <a:latin typeface="Tahoma" pitchFamily="34" charset="0"/>
                <a:cs typeface="Tahoma" pitchFamily="34" charset="0"/>
              </a:rPr>
              <a:t>ליבי </a:t>
            </a:r>
            <a:r>
              <a:rPr lang="he-IL" sz="1050" b="1" dirty="0" err="1" smtClean="0">
                <a:solidFill>
                  <a:schemeClr val="tx1"/>
                </a:solidFill>
                <a:latin typeface="Tahoma" pitchFamily="34" charset="0"/>
                <a:cs typeface="Tahoma" pitchFamily="34" charset="0"/>
              </a:rPr>
              <a:t>צ'יפסר</a:t>
            </a:r>
            <a:r>
              <a:rPr lang="he-IL" sz="1050" b="1" dirty="0" smtClean="0">
                <a:solidFill>
                  <a:schemeClr val="tx1"/>
                </a:solidFill>
                <a:latin typeface="Tahoma" pitchFamily="34" charset="0"/>
                <a:cs typeface="Tahoma" pitchFamily="34" charset="0"/>
              </a:rPr>
              <a:t> (</a:t>
            </a:r>
            <a:r>
              <a:rPr lang="he-IL" sz="1050" b="1" dirty="0" err="1" smtClean="0">
                <a:solidFill>
                  <a:schemeClr val="tx1"/>
                </a:solidFill>
                <a:latin typeface="Tahoma" pitchFamily="34" charset="0"/>
                <a:cs typeface="Tahoma" pitchFamily="34" charset="0"/>
              </a:rPr>
              <a:t>עמ"י</a:t>
            </a:r>
            <a:r>
              <a:rPr lang="he-IL" sz="1050" b="1" dirty="0" smtClean="0">
                <a:solidFill>
                  <a:schemeClr val="tx1"/>
                </a:solidFill>
                <a:latin typeface="Tahoma" pitchFamily="34" charset="0"/>
                <a:cs typeface="Tahoma" pitchFamily="34" charset="0"/>
              </a:rPr>
              <a:t>)</a:t>
            </a:r>
            <a:endParaRPr lang="en-US" sz="1050" b="1" dirty="0" smtClean="0">
              <a:solidFill>
                <a:schemeClr val="tx1"/>
              </a:solidFill>
              <a:latin typeface="Tahoma" pitchFamily="34" charset="0"/>
              <a:cs typeface="Tahoma" pitchFamily="34" charset="0"/>
            </a:endParaRPr>
          </a:p>
        </p:txBody>
      </p:sp>
      <p:sp>
        <p:nvSpPr>
          <p:cNvPr id="198" name="TextBox 197"/>
          <p:cNvSpPr txBox="1"/>
          <p:nvPr/>
        </p:nvSpPr>
        <p:spPr>
          <a:xfrm>
            <a:off x="7164288" y="3430161"/>
            <a:ext cx="1872208" cy="43088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רכז המשלחת</a:t>
            </a:r>
          </a:p>
          <a:p>
            <a:pPr algn="ctr" rtl="1"/>
            <a:r>
              <a:rPr lang="he-IL" sz="1050" b="1" dirty="0" smtClean="0">
                <a:solidFill>
                  <a:schemeClr val="tx1"/>
                </a:solidFill>
                <a:latin typeface="Tahoma" pitchFamily="34" charset="0"/>
                <a:cs typeface="Tahoma" pitchFamily="34" charset="0"/>
              </a:rPr>
              <a:t>קינן בן-עזרא (</a:t>
            </a:r>
            <a:r>
              <a:rPr lang="he-IL" sz="1050" b="1" dirty="0" err="1" smtClean="0">
                <a:solidFill>
                  <a:schemeClr val="tx1"/>
                </a:solidFill>
                <a:latin typeface="Tahoma" pitchFamily="34" charset="0"/>
                <a:cs typeface="Tahoma" pitchFamily="34" charset="0"/>
              </a:rPr>
              <a:t>עמ"י</a:t>
            </a:r>
            <a:r>
              <a:rPr lang="he-IL" sz="1050" b="1" dirty="0" smtClean="0">
                <a:solidFill>
                  <a:schemeClr val="tx1"/>
                </a:solidFill>
                <a:latin typeface="Tahoma" pitchFamily="34" charset="0"/>
                <a:cs typeface="Tahoma" pitchFamily="34" charset="0"/>
              </a:rPr>
              <a:t>) </a:t>
            </a:r>
            <a:endParaRPr lang="en-US" sz="1050" b="1" dirty="0" smtClean="0">
              <a:solidFill>
                <a:schemeClr val="tx1"/>
              </a:solidFill>
              <a:latin typeface="Tahoma" pitchFamily="34" charset="0"/>
              <a:cs typeface="Tahoma" pitchFamily="34" charset="0"/>
            </a:endParaRPr>
          </a:p>
        </p:txBody>
      </p:sp>
      <p:cxnSp>
        <p:nvCxnSpPr>
          <p:cNvPr id="228" name="Straight Connector 227"/>
          <p:cNvCxnSpPr/>
          <p:nvPr/>
        </p:nvCxnSpPr>
        <p:spPr>
          <a:xfrm rot="5400000">
            <a:off x="5910091" y="5448039"/>
            <a:ext cx="1930609" cy="1720"/>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4543660" y="5434423"/>
            <a:ext cx="1930609" cy="1720"/>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3175508" y="5401557"/>
            <a:ext cx="1930609" cy="1720"/>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644521" y="5416906"/>
            <a:ext cx="1930609" cy="1720"/>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5400000">
            <a:off x="367196" y="5413399"/>
            <a:ext cx="1930609" cy="1720"/>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1269889" y="4743508"/>
            <a:ext cx="6758495" cy="47057"/>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54" name="Rectangle 31"/>
          <p:cNvSpPr>
            <a:spLocks noChangeArrowheads="1"/>
          </p:cNvSpPr>
          <p:nvPr/>
        </p:nvSpPr>
        <p:spPr bwMode="auto">
          <a:xfrm>
            <a:off x="3384967" y="4415306"/>
            <a:ext cx="1475065" cy="78119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200" b="1" dirty="0" smtClean="0">
                <a:solidFill>
                  <a:schemeClr val="lt1"/>
                </a:solidFill>
                <a:latin typeface="Tahoma" pitchFamily="34" charset="0"/>
                <a:cs typeface="Tahoma" pitchFamily="34" charset="0"/>
              </a:rPr>
              <a:t>יועץ</a:t>
            </a:r>
          </a:p>
          <a:p>
            <a:pPr algn="ctr"/>
            <a:r>
              <a:rPr lang="he-IL" sz="1200" b="1" dirty="0" smtClean="0">
                <a:solidFill>
                  <a:schemeClr val="lt1"/>
                </a:solidFill>
                <a:latin typeface="Tahoma" pitchFamily="34" charset="0"/>
                <a:cs typeface="Tahoma" pitchFamily="34" charset="0"/>
              </a:rPr>
              <a:t>כלכלי חברתי</a:t>
            </a:r>
          </a:p>
          <a:p>
            <a:pPr algn="ctr"/>
            <a:r>
              <a:rPr lang="he-IL" sz="1200" b="1" dirty="0" smtClean="0">
                <a:latin typeface="Tahoma" pitchFamily="34" charset="0"/>
                <a:cs typeface="Tahoma" pitchFamily="34" charset="0"/>
              </a:rPr>
              <a:t>הדס </a:t>
            </a:r>
            <a:r>
              <a:rPr lang="he-IL" sz="1200" b="1" dirty="0" err="1" smtClean="0">
                <a:latin typeface="Tahoma" pitchFamily="34" charset="0"/>
                <a:cs typeface="Tahoma" pitchFamily="34" charset="0"/>
              </a:rPr>
              <a:t>מיצד</a:t>
            </a:r>
            <a:r>
              <a:rPr lang="he-IL" sz="1200" b="1" dirty="0" smtClean="0">
                <a:latin typeface="Tahoma" pitchFamily="34" charset="0"/>
                <a:cs typeface="Tahoma" pitchFamily="34" charset="0"/>
              </a:rPr>
              <a:t> (שליחה)</a:t>
            </a:r>
            <a:endParaRPr lang="en-US" sz="1200" b="1" dirty="0" smtClean="0">
              <a:solidFill>
                <a:schemeClr val="lt1"/>
              </a:solidFill>
              <a:latin typeface="Tahoma" pitchFamily="34" charset="0"/>
              <a:cs typeface="Tahoma" pitchFamily="34" charset="0"/>
            </a:endParaRPr>
          </a:p>
        </p:txBody>
      </p:sp>
      <p:sp>
        <p:nvSpPr>
          <p:cNvPr id="155" name="Rectangle 32"/>
          <p:cNvSpPr>
            <a:spLocks noChangeArrowheads="1"/>
          </p:cNvSpPr>
          <p:nvPr/>
        </p:nvSpPr>
        <p:spPr bwMode="auto">
          <a:xfrm>
            <a:off x="2123696" y="4410055"/>
            <a:ext cx="1080152" cy="790023"/>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200" b="1" dirty="0" smtClean="0">
                <a:solidFill>
                  <a:schemeClr val="lt1"/>
                </a:solidFill>
                <a:latin typeface="Tahoma" pitchFamily="34" charset="0"/>
                <a:cs typeface="Tahoma" pitchFamily="34" charset="0"/>
              </a:rPr>
              <a:t>יועץ משפטי</a:t>
            </a:r>
          </a:p>
          <a:p>
            <a:pPr algn="ctr"/>
            <a:r>
              <a:rPr lang="he-IL" sz="1200" b="1" dirty="0" smtClean="0">
                <a:latin typeface="Tahoma" pitchFamily="34" charset="0"/>
                <a:cs typeface="Tahoma" pitchFamily="34" charset="0"/>
              </a:rPr>
              <a:t>עמית </a:t>
            </a:r>
            <a:r>
              <a:rPr lang="he-IL" sz="1200" b="1" dirty="0" err="1" smtClean="0">
                <a:latin typeface="Tahoma" pitchFamily="34" charset="0"/>
                <a:cs typeface="Tahoma" pitchFamily="34" charset="0"/>
              </a:rPr>
              <a:t>הוימן</a:t>
            </a:r>
            <a:endParaRPr lang="he-IL" sz="1200" b="1" dirty="0" smtClean="0">
              <a:latin typeface="Tahoma" pitchFamily="34" charset="0"/>
              <a:cs typeface="Tahoma" pitchFamily="34" charset="0"/>
            </a:endParaRPr>
          </a:p>
          <a:p>
            <a:pPr algn="ctr"/>
            <a:r>
              <a:rPr lang="he-IL" sz="1200" b="1" dirty="0" smtClean="0">
                <a:latin typeface="Tahoma" pitchFamily="34" charset="0"/>
                <a:cs typeface="Tahoma" pitchFamily="34" charset="0"/>
              </a:rPr>
              <a:t> (שליח)</a:t>
            </a:r>
            <a:endParaRPr lang="en-US" sz="1200" b="1" dirty="0" smtClean="0">
              <a:solidFill>
                <a:schemeClr val="lt1"/>
              </a:solidFill>
              <a:latin typeface="Tahoma" pitchFamily="34" charset="0"/>
              <a:cs typeface="Tahoma" pitchFamily="34" charset="0"/>
            </a:endParaRPr>
          </a:p>
        </p:txBody>
      </p:sp>
      <p:sp>
        <p:nvSpPr>
          <p:cNvPr id="156" name="Rectangle 33"/>
          <p:cNvSpPr>
            <a:spLocks noChangeArrowheads="1"/>
          </p:cNvSpPr>
          <p:nvPr/>
        </p:nvSpPr>
        <p:spPr bwMode="auto">
          <a:xfrm>
            <a:off x="827584" y="4410055"/>
            <a:ext cx="1080152" cy="783149"/>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200" b="1" dirty="0" smtClean="0">
                <a:solidFill>
                  <a:schemeClr val="lt1"/>
                </a:solidFill>
                <a:latin typeface="Tahoma" pitchFamily="34" charset="0"/>
                <a:cs typeface="Tahoma" pitchFamily="34" charset="0"/>
              </a:rPr>
              <a:t>יועץ מזה"ת</a:t>
            </a:r>
          </a:p>
          <a:p>
            <a:pPr algn="ctr"/>
            <a:r>
              <a:rPr lang="he-IL" sz="1200" b="1" dirty="0" smtClean="0">
                <a:latin typeface="Tahoma" pitchFamily="34" charset="0"/>
                <a:cs typeface="Tahoma" pitchFamily="34" charset="0"/>
              </a:rPr>
              <a:t>ישראל ניצן</a:t>
            </a:r>
          </a:p>
          <a:p>
            <a:pPr algn="ctr"/>
            <a:r>
              <a:rPr lang="he-IL" sz="1200" b="1" dirty="0" smtClean="0">
                <a:latin typeface="Tahoma" pitchFamily="34" charset="0"/>
                <a:cs typeface="Tahoma" pitchFamily="34" charset="0"/>
              </a:rPr>
              <a:t> (שליח)</a:t>
            </a:r>
            <a:endParaRPr lang="en-US" sz="1200" b="1" dirty="0" smtClean="0">
              <a:solidFill>
                <a:schemeClr val="lt1"/>
              </a:solidFill>
              <a:latin typeface="Tahoma" pitchFamily="34" charset="0"/>
              <a:cs typeface="Tahoma" pitchFamily="34" charset="0"/>
            </a:endParaRPr>
          </a:p>
        </p:txBody>
      </p:sp>
      <p:sp>
        <p:nvSpPr>
          <p:cNvPr id="157" name="Rectangle 33"/>
          <p:cNvSpPr>
            <a:spLocks noChangeArrowheads="1"/>
          </p:cNvSpPr>
          <p:nvPr/>
        </p:nvSpPr>
        <p:spPr bwMode="auto">
          <a:xfrm>
            <a:off x="5057642" y="4415306"/>
            <a:ext cx="954518" cy="77873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200" b="1" dirty="0" smtClean="0">
                <a:solidFill>
                  <a:schemeClr val="lt1"/>
                </a:solidFill>
                <a:latin typeface="Tahoma" pitchFamily="34" charset="0"/>
                <a:cs typeface="Tahoma" pitchFamily="34" charset="0"/>
              </a:rPr>
              <a:t>יועץ ז"א</a:t>
            </a:r>
          </a:p>
          <a:p>
            <a:pPr algn="ctr"/>
            <a:r>
              <a:rPr lang="he-IL" sz="1200" b="1" dirty="0" smtClean="0">
                <a:latin typeface="Tahoma" pitchFamily="34" charset="0"/>
                <a:cs typeface="Tahoma" pitchFamily="34" charset="0"/>
              </a:rPr>
              <a:t>נועה פורמן</a:t>
            </a:r>
          </a:p>
          <a:p>
            <a:pPr algn="ctr"/>
            <a:r>
              <a:rPr lang="he-IL" sz="1200" b="1" dirty="0" smtClean="0">
                <a:latin typeface="Tahoma" pitchFamily="34" charset="0"/>
                <a:cs typeface="Tahoma" pitchFamily="34" charset="0"/>
              </a:rPr>
              <a:t> (שליחה)</a:t>
            </a:r>
            <a:endParaRPr lang="en-US" sz="1200" b="1" dirty="0" smtClean="0">
              <a:solidFill>
                <a:schemeClr val="lt1"/>
              </a:solidFill>
              <a:latin typeface="Tahoma" pitchFamily="34" charset="0"/>
              <a:cs typeface="Tahoma" pitchFamily="34" charset="0"/>
            </a:endParaRPr>
          </a:p>
        </p:txBody>
      </p:sp>
      <p:sp>
        <p:nvSpPr>
          <p:cNvPr id="158" name="Rectangle 33"/>
          <p:cNvSpPr>
            <a:spLocks noChangeArrowheads="1"/>
          </p:cNvSpPr>
          <p:nvPr/>
        </p:nvSpPr>
        <p:spPr bwMode="auto">
          <a:xfrm>
            <a:off x="6200799" y="4415307"/>
            <a:ext cx="1323529" cy="77873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200" b="1" dirty="0" smtClean="0">
                <a:solidFill>
                  <a:schemeClr val="lt1"/>
                </a:solidFill>
                <a:latin typeface="Tahoma" pitchFamily="34" charset="0"/>
                <a:cs typeface="Tahoma" pitchFamily="34" charset="0"/>
              </a:rPr>
              <a:t>יועץ תקציב </a:t>
            </a:r>
          </a:p>
          <a:p>
            <a:pPr algn="ctr"/>
            <a:r>
              <a:rPr lang="he-IL" sz="1200" b="1" dirty="0" smtClean="0">
                <a:solidFill>
                  <a:schemeClr val="lt1"/>
                </a:solidFill>
                <a:latin typeface="Tahoma" pitchFamily="34" charset="0"/>
                <a:cs typeface="Tahoma" pitchFamily="34" charset="0"/>
              </a:rPr>
              <a:t>ומנהל</a:t>
            </a:r>
          </a:p>
          <a:p>
            <a:pPr algn="ctr"/>
            <a:r>
              <a:rPr lang="he-IL" sz="1200" b="1" dirty="0" smtClean="0">
                <a:latin typeface="Tahoma" pitchFamily="34" charset="0"/>
                <a:cs typeface="Tahoma" pitchFamily="34" charset="0"/>
              </a:rPr>
              <a:t>יותם גורן (שליח)</a:t>
            </a:r>
            <a:endParaRPr lang="en-US" sz="1200" b="1" dirty="0" smtClean="0">
              <a:solidFill>
                <a:schemeClr val="lt1"/>
              </a:solidFill>
              <a:latin typeface="Tahoma" pitchFamily="34" charset="0"/>
              <a:cs typeface="Tahoma" pitchFamily="34" charset="0"/>
            </a:endParaRPr>
          </a:p>
        </p:txBody>
      </p:sp>
      <p:sp>
        <p:nvSpPr>
          <p:cNvPr id="172" name="Rectangle 171"/>
          <p:cNvSpPr/>
          <p:nvPr/>
        </p:nvSpPr>
        <p:spPr>
          <a:xfrm>
            <a:off x="755576" y="4149080"/>
            <a:ext cx="6840760" cy="1403568"/>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Rectangle 46"/>
          <p:cNvSpPr>
            <a:spLocks noChangeArrowheads="1"/>
          </p:cNvSpPr>
          <p:nvPr/>
        </p:nvSpPr>
        <p:spPr bwMode="auto">
          <a:xfrm>
            <a:off x="3491880" y="5949280"/>
            <a:ext cx="1051793" cy="5770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latin typeface="Tahoma" pitchFamily="34" charset="0"/>
                <a:cs typeface="Tahoma" pitchFamily="34" charset="0"/>
              </a:rPr>
              <a:t>ע. יועץ </a:t>
            </a:r>
          </a:p>
          <a:p>
            <a:pPr algn="ctr" rtl="1"/>
            <a:r>
              <a:rPr lang="he-IL" sz="1050" b="1" dirty="0" smtClean="0">
                <a:latin typeface="Tahoma" pitchFamily="34" charset="0"/>
                <a:cs typeface="Tahoma" pitchFamily="34" charset="0"/>
              </a:rPr>
              <a:t>סימון לבבי (</a:t>
            </a:r>
            <a:r>
              <a:rPr lang="he-IL" sz="1050" b="1" dirty="0" err="1" smtClean="0">
                <a:latin typeface="Tahoma" pitchFamily="34" charset="0"/>
                <a:cs typeface="Tahoma" pitchFamily="34" charset="0"/>
              </a:rPr>
              <a:t>עמ"ז</a:t>
            </a:r>
            <a:r>
              <a:rPr lang="he-IL" sz="1050" b="1" dirty="0" smtClean="0">
                <a:latin typeface="Tahoma" pitchFamily="34" charset="0"/>
                <a:cs typeface="Tahoma" pitchFamily="34" charset="0"/>
              </a:rPr>
              <a:t>)</a:t>
            </a:r>
            <a:endParaRPr lang="en-US" sz="1050" b="1" dirty="0" smtClean="0">
              <a:latin typeface="Tahoma" pitchFamily="34" charset="0"/>
              <a:cs typeface="Tahoma" pitchFamily="34" charset="0"/>
            </a:endParaRPr>
          </a:p>
        </p:txBody>
      </p:sp>
      <p:sp>
        <p:nvSpPr>
          <p:cNvPr id="223" name="Rectangle 222"/>
          <p:cNvSpPr>
            <a:spLocks noChangeArrowheads="1"/>
          </p:cNvSpPr>
          <p:nvPr/>
        </p:nvSpPr>
        <p:spPr bwMode="auto">
          <a:xfrm>
            <a:off x="1907704" y="5949280"/>
            <a:ext cx="1144731" cy="577081"/>
          </a:xfrm>
          <a:prstGeom prst="rect">
            <a:avLst/>
          </a:prstGeom>
          <a:solidFill>
            <a:schemeClr val="accent6">
              <a:lumMod val="75000"/>
            </a:schemeClr>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dk1"/>
                </a:solidFill>
                <a:latin typeface="Tahoma" pitchFamily="34" charset="0"/>
                <a:cs typeface="Tahoma" pitchFamily="34" charset="0"/>
              </a:rPr>
              <a:t>ע. יועץ </a:t>
            </a:r>
          </a:p>
          <a:p>
            <a:pPr algn="ctr" rtl="1"/>
            <a:r>
              <a:rPr lang="he-IL" sz="1050" b="1" dirty="0" smtClean="0">
                <a:latin typeface="Tahoma" pitchFamily="34" charset="0"/>
                <a:cs typeface="Tahoma" pitchFamily="34" charset="0"/>
              </a:rPr>
              <a:t>אפרת בוגנים (עמ"י מועדף)</a:t>
            </a:r>
            <a:endParaRPr lang="en-US" sz="1050" b="1" dirty="0" smtClean="0">
              <a:solidFill>
                <a:schemeClr val="dk1"/>
              </a:solidFill>
              <a:latin typeface="Tahoma" pitchFamily="34" charset="0"/>
              <a:cs typeface="Tahoma" pitchFamily="34" charset="0"/>
            </a:endParaRPr>
          </a:p>
        </p:txBody>
      </p:sp>
      <p:sp>
        <p:nvSpPr>
          <p:cNvPr id="225" name="Rectangle 224"/>
          <p:cNvSpPr>
            <a:spLocks noChangeArrowheads="1"/>
          </p:cNvSpPr>
          <p:nvPr/>
        </p:nvSpPr>
        <p:spPr bwMode="auto">
          <a:xfrm>
            <a:off x="539553" y="5949280"/>
            <a:ext cx="1152128" cy="5770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dk1"/>
                </a:solidFill>
                <a:latin typeface="Tahoma" pitchFamily="34" charset="0"/>
                <a:cs typeface="Tahoma" pitchFamily="34" charset="0"/>
              </a:rPr>
              <a:t>ע. יועץ </a:t>
            </a:r>
          </a:p>
          <a:p>
            <a:pPr algn="ctr" rtl="1"/>
            <a:r>
              <a:rPr lang="he-IL" sz="1050" b="1" dirty="0" smtClean="0">
                <a:latin typeface="Tahoma" pitchFamily="34" charset="0"/>
                <a:cs typeface="Tahoma" pitchFamily="34" charset="0"/>
              </a:rPr>
              <a:t>עינת </a:t>
            </a:r>
            <a:r>
              <a:rPr lang="he-IL" sz="1050" b="1" dirty="0" err="1" smtClean="0">
                <a:latin typeface="Tahoma" pitchFamily="34" charset="0"/>
                <a:cs typeface="Tahoma" pitchFamily="34" charset="0"/>
              </a:rPr>
              <a:t>אלעזרי</a:t>
            </a:r>
            <a:r>
              <a:rPr lang="he-IL" sz="1050" b="1" dirty="0" smtClean="0">
                <a:latin typeface="Tahoma" pitchFamily="34" charset="0"/>
                <a:cs typeface="Tahoma" pitchFamily="34" charset="0"/>
              </a:rPr>
              <a:t> (</a:t>
            </a:r>
            <a:r>
              <a:rPr lang="he-IL" sz="1050" b="1" dirty="0" err="1" smtClean="0">
                <a:latin typeface="Tahoma" pitchFamily="34" charset="0"/>
                <a:cs typeface="Tahoma" pitchFamily="34" charset="0"/>
              </a:rPr>
              <a:t>עמ"י</a:t>
            </a:r>
            <a:r>
              <a:rPr lang="he-IL" sz="1050" b="1" dirty="0" smtClean="0">
                <a:latin typeface="Tahoma" pitchFamily="34" charset="0"/>
                <a:cs typeface="Tahoma" pitchFamily="34" charset="0"/>
              </a:rPr>
              <a:t>)</a:t>
            </a:r>
            <a:endParaRPr lang="en-US" sz="1050" b="1" dirty="0" smtClean="0">
              <a:solidFill>
                <a:schemeClr val="dk1"/>
              </a:solidFill>
              <a:latin typeface="Tahoma" pitchFamily="34" charset="0"/>
              <a:cs typeface="Tahoma" pitchFamily="34" charset="0"/>
            </a:endParaRPr>
          </a:p>
        </p:txBody>
      </p:sp>
      <p:sp>
        <p:nvSpPr>
          <p:cNvPr id="227" name="Rectangle 226"/>
          <p:cNvSpPr>
            <a:spLocks noChangeArrowheads="1"/>
          </p:cNvSpPr>
          <p:nvPr/>
        </p:nvSpPr>
        <p:spPr bwMode="auto">
          <a:xfrm>
            <a:off x="4860032" y="5949280"/>
            <a:ext cx="1343528" cy="5770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dk1"/>
                </a:solidFill>
                <a:latin typeface="Tahoma" pitchFamily="34" charset="0"/>
                <a:cs typeface="Tahoma" pitchFamily="34" charset="0"/>
              </a:rPr>
              <a:t>ע. יועץ</a:t>
            </a:r>
          </a:p>
          <a:p>
            <a:pPr algn="ctr" rtl="1"/>
            <a:r>
              <a:rPr lang="he-IL" sz="1050" b="1" dirty="0" smtClean="0">
                <a:latin typeface="Tahoma" pitchFamily="34" charset="0"/>
                <a:cs typeface="Tahoma" pitchFamily="34" charset="0"/>
              </a:rPr>
              <a:t>יוני איש-הורוביץ (</a:t>
            </a:r>
            <a:r>
              <a:rPr lang="he-IL" sz="1050" b="1" dirty="0" err="1" smtClean="0">
                <a:latin typeface="Tahoma" pitchFamily="34" charset="0"/>
                <a:cs typeface="Tahoma" pitchFamily="34" charset="0"/>
              </a:rPr>
              <a:t>עמ"י</a:t>
            </a:r>
            <a:r>
              <a:rPr lang="he-IL" sz="1050" b="1" dirty="0" smtClean="0">
                <a:latin typeface="Tahoma" pitchFamily="34" charset="0"/>
                <a:cs typeface="Tahoma" pitchFamily="34" charset="0"/>
              </a:rPr>
              <a:t>)</a:t>
            </a:r>
            <a:r>
              <a:rPr lang="he-IL" sz="1050" b="1" dirty="0" smtClean="0">
                <a:solidFill>
                  <a:schemeClr val="dk1"/>
                </a:solidFill>
                <a:latin typeface="Tahoma" pitchFamily="34" charset="0"/>
                <a:cs typeface="Tahoma" pitchFamily="34" charset="0"/>
              </a:rPr>
              <a:t> </a:t>
            </a:r>
            <a:endParaRPr lang="en-US" sz="1050" b="1" dirty="0" smtClean="0">
              <a:solidFill>
                <a:schemeClr val="dk1"/>
              </a:solidFill>
              <a:latin typeface="Tahoma" pitchFamily="34" charset="0"/>
              <a:cs typeface="Tahoma" pitchFamily="34" charset="0"/>
            </a:endParaRPr>
          </a:p>
        </p:txBody>
      </p:sp>
      <p:sp>
        <p:nvSpPr>
          <p:cNvPr id="229" name="Rectangle 228"/>
          <p:cNvSpPr>
            <a:spLocks noChangeArrowheads="1"/>
          </p:cNvSpPr>
          <p:nvPr/>
        </p:nvSpPr>
        <p:spPr bwMode="auto">
          <a:xfrm>
            <a:off x="6414052" y="5949280"/>
            <a:ext cx="894252" cy="5770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dk1"/>
                </a:solidFill>
                <a:latin typeface="Tahoma" pitchFamily="34" charset="0"/>
                <a:cs typeface="Tahoma" pitchFamily="34" charset="0"/>
              </a:rPr>
              <a:t>***ע. יועץ </a:t>
            </a:r>
          </a:p>
          <a:p>
            <a:pPr algn="ctr" rtl="1"/>
            <a:r>
              <a:rPr lang="he-IL" sz="1050" b="1" dirty="0" smtClean="0">
                <a:latin typeface="Tahoma" pitchFamily="34" charset="0"/>
                <a:cs typeface="Tahoma" pitchFamily="34" charset="0"/>
              </a:rPr>
              <a:t>קארין פרי (</a:t>
            </a:r>
            <a:r>
              <a:rPr lang="he-IL" sz="1050" b="1" dirty="0" err="1" smtClean="0">
                <a:latin typeface="Tahoma" pitchFamily="34" charset="0"/>
                <a:cs typeface="Tahoma" pitchFamily="34" charset="0"/>
              </a:rPr>
              <a:t>עמ"י</a:t>
            </a:r>
            <a:r>
              <a:rPr lang="he-IL" sz="1050" b="1" dirty="0" smtClean="0">
                <a:latin typeface="Tahoma" pitchFamily="34" charset="0"/>
                <a:cs typeface="Tahoma" pitchFamily="34" charset="0"/>
              </a:rPr>
              <a:t>)</a:t>
            </a:r>
            <a:endParaRPr lang="en-US" sz="1050" b="1" dirty="0" smtClean="0">
              <a:solidFill>
                <a:schemeClr val="dk1"/>
              </a:solidFill>
              <a:latin typeface="Tahoma" pitchFamily="34" charset="0"/>
              <a:cs typeface="Tahoma" pitchFamily="34" charset="0"/>
            </a:endParaRPr>
          </a:p>
        </p:txBody>
      </p:sp>
      <p:cxnSp>
        <p:nvCxnSpPr>
          <p:cNvPr id="45" name="Straight Connector 44"/>
          <p:cNvCxnSpPr/>
          <p:nvPr/>
        </p:nvCxnSpPr>
        <p:spPr>
          <a:xfrm>
            <a:off x="45524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46" name="Picture 6"/>
          <p:cNvPicPr>
            <a:picLocks noChangeAspect="1" noChangeArrowheads="1"/>
          </p:cNvPicPr>
          <p:nvPr/>
        </p:nvPicPr>
        <p:blipFill>
          <a:blip r:embed="rId4" cstate="email"/>
          <a:srcRect/>
          <a:stretch>
            <a:fillRect/>
          </a:stretch>
        </p:blipFill>
        <p:spPr bwMode="auto">
          <a:xfrm>
            <a:off x="8077200" y="116632"/>
            <a:ext cx="755201" cy="798890"/>
          </a:xfrm>
          <a:prstGeom prst="rect">
            <a:avLst/>
          </a:prstGeom>
          <a:ln>
            <a:noFill/>
          </a:ln>
          <a:effectLst>
            <a:softEdge rad="112500"/>
          </a:effectLst>
        </p:spPr>
      </p:pic>
      <p:cxnSp>
        <p:nvCxnSpPr>
          <p:cNvPr id="47" name="Straight Connector 46"/>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379483" y="2047151"/>
            <a:ext cx="1749224" cy="577081"/>
          </a:xfrm>
          <a:prstGeom prst="rect">
            <a:avLst/>
          </a:prstGeom>
          <a:solidFill>
            <a:schemeClr val="accent6">
              <a:lumMod val="75000"/>
            </a:schemeClr>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*ראש מטה</a:t>
            </a:r>
          </a:p>
          <a:p>
            <a:pPr algn="ctr" rtl="1"/>
            <a:r>
              <a:rPr lang="he-IL" sz="1050" b="1" dirty="0" smtClean="0">
                <a:solidFill>
                  <a:schemeClr val="tx1"/>
                </a:solidFill>
                <a:latin typeface="Tahoma" pitchFamily="34" charset="0"/>
                <a:cs typeface="Tahoma" pitchFamily="34" charset="0"/>
              </a:rPr>
              <a:t>אלה טקאץ' </a:t>
            </a:r>
            <a:r>
              <a:rPr lang="en-US" sz="1050" b="1" dirty="0" smtClean="0">
                <a:solidFill>
                  <a:schemeClr val="tx1"/>
                </a:solidFill>
                <a:latin typeface="Tahoma" pitchFamily="34" charset="0"/>
                <a:cs typeface="Tahoma" pitchFamily="34" charset="0"/>
              </a:rPr>
              <a:t/>
            </a:r>
            <a:br>
              <a:rPr lang="en-US" sz="1050" b="1" dirty="0" smtClean="0">
                <a:solidFill>
                  <a:schemeClr val="tx1"/>
                </a:solidFill>
                <a:latin typeface="Tahoma" pitchFamily="34" charset="0"/>
                <a:cs typeface="Tahoma" pitchFamily="34" charset="0"/>
              </a:rPr>
            </a:br>
            <a:r>
              <a:rPr lang="he-IL" sz="1050" b="1" dirty="0" smtClean="0">
                <a:solidFill>
                  <a:schemeClr val="tx1"/>
                </a:solidFill>
                <a:latin typeface="Tahoma" pitchFamily="34" charset="0"/>
                <a:cs typeface="Tahoma" pitchFamily="34" charset="0"/>
              </a:rPr>
              <a:t>(עמ"י מועדף)</a:t>
            </a:r>
            <a:endParaRPr lang="en-US" sz="1050" b="1" dirty="0" smtClean="0">
              <a:solidFill>
                <a:schemeClr val="tx1"/>
              </a:solidFill>
              <a:latin typeface="Tahoma" pitchFamily="34" charset="0"/>
              <a:cs typeface="Tahoma" pitchFamily="34" charset="0"/>
            </a:endParaRPr>
          </a:p>
        </p:txBody>
      </p:sp>
      <p:sp>
        <p:nvSpPr>
          <p:cNvPr id="56" name="Rectangle 32"/>
          <p:cNvSpPr>
            <a:spLocks noChangeArrowheads="1"/>
          </p:cNvSpPr>
          <p:nvPr/>
        </p:nvSpPr>
        <p:spPr bwMode="auto">
          <a:xfrm>
            <a:off x="7668344" y="4448954"/>
            <a:ext cx="1432991" cy="769441"/>
          </a:xfrm>
          <a:prstGeom prst="rect">
            <a:avLst/>
          </a:prstGeom>
          <a:solidFill>
            <a:schemeClr val="accent6">
              <a:lumMod val="75000"/>
            </a:schemeClr>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sz="1100" b="1" dirty="0" smtClean="0">
                <a:solidFill>
                  <a:schemeClr val="tx1"/>
                </a:solidFill>
                <a:latin typeface="Tahoma" pitchFamily="34" charset="0"/>
                <a:cs typeface="Tahoma" pitchFamily="34" charset="0"/>
              </a:rPr>
              <a:t>**נציג </a:t>
            </a:r>
            <a:r>
              <a:rPr lang="he-IL" sz="1100" b="1" dirty="0">
                <a:solidFill>
                  <a:schemeClr val="tx1"/>
                </a:solidFill>
                <a:latin typeface="Tahoma" pitchFamily="34" charset="0"/>
                <a:cs typeface="Tahoma" pitchFamily="34" charset="0"/>
              </a:rPr>
              <a:t>לסוכנויות</a:t>
            </a:r>
          </a:p>
          <a:p>
            <a:pPr algn="ctr"/>
            <a:r>
              <a:rPr lang="he-IL" sz="1100" b="1" dirty="0">
                <a:solidFill>
                  <a:schemeClr val="tx1"/>
                </a:solidFill>
                <a:latin typeface="Tahoma" pitchFamily="34" charset="0"/>
                <a:cs typeface="Tahoma" pitchFamily="34" charset="0"/>
              </a:rPr>
              <a:t> האו"ם</a:t>
            </a:r>
          </a:p>
          <a:p>
            <a:pPr algn="ctr"/>
            <a:r>
              <a:rPr lang="he-IL" sz="1100" b="1" dirty="0">
                <a:solidFill>
                  <a:schemeClr val="tx1"/>
                </a:solidFill>
                <a:latin typeface="Tahoma" pitchFamily="34" charset="0"/>
                <a:cs typeface="Tahoma" pitchFamily="34" charset="0"/>
              </a:rPr>
              <a:t>יהב </a:t>
            </a:r>
            <a:r>
              <a:rPr lang="he-IL" sz="1100" b="1" dirty="0" err="1">
                <a:solidFill>
                  <a:schemeClr val="tx1"/>
                </a:solidFill>
                <a:latin typeface="Tahoma" pitchFamily="34" charset="0"/>
                <a:cs typeface="Tahoma" pitchFamily="34" charset="0"/>
              </a:rPr>
              <a:t>ליכנר</a:t>
            </a:r>
            <a:endParaRPr lang="he-IL" sz="1100" b="1" dirty="0">
              <a:solidFill>
                <a:schemeClr val="tx1"/>
              </a:solidFill>
              <a:latin typeface="Tahoma" pitchFamily="34" charset="0"/>
              <a:cs typeface="Tahoma" pitchFamily="34" charset="0"/>
            </a:endParaRPr>
          </a:p>
          <a:p>
            <a:pPr algn="ctr"/>
            <a:r>
              <a:rPr lang="he-IL" sz="1100" b="1" dirty="0">
                <a:solidFill>
                  <a:schemeClr val="tx1"/>
                </a:solidFill>
                <a:latin typeface="Tahoma" pitchFamily="34" charset="0"/>
                <a:cs typeface="Tahoma" pitchFamily="34" charset="0"/>
              </a:rPr>
              <a:t> (עמ"י מועדף)</a:t>
            </a:r>
            <a:endParaRPr lang="en-US" sz="1100" b="1" dirty="0">
              <a:solidFill>
                <a:schemeClr val="tx1"/>
              </a:solidFill>
              <a:latin typeface="Tahoma" pitchFamily="34" charset="0"/>
              <a:cs typeface="Tahoma" pitchFamily="34" charset="0"/>
            </a:endParaRPr>
          </a:p>
        </p:txBody>
      </p:sp>
      <p:sp>
        <p:nvSpPr>
          <p:cNvPr id="58" name="TextBox 57"/>
          <p:cNvSpPr txBox="1"/>
          <p:nvPr/>
        </p:nvSpPr>
        <p:spPr>
          <a:xfrm>
            <a:off x="7164288" y="2709134"/>
            <a:ext cx="1872208" cy="4154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אחראית מדיה חברתית</a:t>
            </a:r>
          </a:p>
          <a:p>
            <a:pPr algn="ctr" rtl="1"/>
            <a:r>
              <a:rPr lang="he-IL" sz="1050" b="1" dirty="0" smtClean="0">
                <a:solidFill>
                  <a:schemeClr val="tx1"/>
                </a:solidFill>
                <a:latin typeface="Tahoma" pitchFamily="34" charset="0"/>
                <a:cs typeface="Tahoma" pitchFamily="34" charset="0"/>
              </a:rPr>
              <a:t>טל </a:t>
            </a:r>
            <a:r>
              <a:rPr lang="he-IL" sz="1050" b="1" dirty="0" err="1" smtClean="0">
                <a:solidFill>
                  <a:schemeClr val="tx1"/>
                </a:solidFill>
                <a:latin typeface="Tahoma" pitchFamily="34" charset="0"/>
                <a:cs typeface="Tahoma" pitchFamily="34" charset="0"/>
              </a:rPr>
              <a:t>טרכטמן</a:t>
            </a:r>
            <a:r>
              <a:rPr lang="he-IL" sz="1050" b="1" dirty="0" smtClean="0">
                <a:solidFill>
                  <a:schemeClr val="tx1"/>
                </a:solidFill>
                <a:latin typeface="Tahoma" pitchFamily="34" charset="0"/>
                <a:cs typeface="Tahoma" pitchFamily="34" charset="0"/>
              </a:rPr>
              <a:t> (מיקור חוץ)</a:t>
            </a:r>
            <a:endParaRPr lang="en-US" sz="1050" b="1" dirty="0" smtClean="0">
              <a:solidFill>
                <a:schemeClr val="tx1"/>
              </a:solidFill>
              <a:latin typeface="Tahoma" pitchFamily="34" charset="0"/>
              <a:cs typeface="Tahoma" pitchFamily="34" charset="0"/>
            </a:endParaRPr>
          </a:p>
        </p:txBody>
      </p:sp>
      <p:sp>
        <p:nvSpPr>
          <p:cNvPr id="61" name="TextBox 60"/>
          <p:cNvSpPr txBox="1"/>
          <p:nvPr/>
        </p:nvSpPr>
        <p:spPr>
          <a:xfrm>
            <a:off x="7154133" y="1340768"/>
            <a:ext cx="1872208" cy="43088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נסחית/כותבת נאומים</a:t>
            </a:r>
          </a:p>
          <a:p>
            <a:pPr algn="ctr" rtl="1"/>
            <a:r>
              <a:rPr lang="he-IL" sz="1050" b="1" dirty="0" smtClean="0">
                <a:solidFill>
                  <a:schemeClr val="tx1"/>
                </a:solidFill>
                <a:latin typeface="Tahoma" pitchFamily="34" charset="0"/>
                <a:cs typeface="Tahoma" pitchFamily="34" charset="0"/>
              </a:rPr>
              <a:t>אביבה </a:t>
            </a:r>
            <a:r>
              <a:rPr lang="he-IL" sz="1050" b="1" dirty="0" err="1" smtClean="0">
                <a:solidFill>
                  <a:schemeClr val="tx1"/>
                </a:solidFill>
                <a:latin typeface="Tahoma" pitchFamily="34" charset="0"/>
                <a:cs typeface="Tahoma" pitchFamily="34" charset="0"/>
              </a:rPr>
              <a:t>קלומפס</a:t>
            </a:r>
            <a:r>
              <a:rPr lang="he-IL" sz="1050" b="1" dirty="0" smtClean="0">
                <a:solidFill>
                  <a:schemeClr val="tx1"/>
                </a:solidFill>
                <a:latin typeface="Tahoma" pitchFamily="34" charset="0"/>
                <a:cs typeface="Tahoma" pitchFamily="34" charset="0"/>
              </a:rPr>
              <a:t> (</a:t>
            </a:r>
            <a:r>
              <a:rPr lang="he-IL" sz="1050" b="1" dirty="0" err="1" smtClean="0">
                <a:solidFill>
                  <a:schemeClr val="tx1"/>
                </a:solidFill>
                <a:latin typeface="Tahoma" pitchFamily="34" charset="0"/>
                <a:cs typeface="Tahoma" pitchFamily="34" charset="0"/>
              </a:rPr>
              <a:t>עמ"ז</a:t>
            </a:r>
            <a:r>
              <a:rPr lang="he-IL" sz="1050" b="1" dirty="0" smtClean="0">
                <a:solidFill>
                  <a:schemeClr val="tx1"/>
                </a:solidFill>
                <a:latin typeface="Tahoma" pitchFamily="34" charset="0"/>
                <a:cs typeface="Tahoma" pitchFamily="34" charset="0"/>
              </a:rPr>
              <a:t>)</a:t>
            </a:r>
            <a:endParaRPr lang="en-US" sz="1050" b="1" dirty="0">
              <a:solidFill>
                <a:schemeClr val="tx1"/>
              </a:solidFill>
              <a:latin typeface="Tahoma" pitchFamily="34" charset="0"/>
              <a:cs typeface="Tahoma" pitchFamily="34" charset="0"/>
            </a:endParaRPr>
          </a:p>
        </p:txBody>
      </p:sp>
      <p:sp>
        <p:nvSpPr>
          <p:cNvPr id="75" name="Rectangle 46"/>
          <p:cNvSpPr>
            <a:spLocks noChangeArrowheads="1"/>
          </p:cNvSpPr>
          <p:nvPr/>
        </p:nvSpPr>
        <p:spPr bwMode="auto">
          <a:xfrm>
            <a:off x="2311429" y="3457032"/>
            <a:ext cx="1811216" cy="4154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latin typeface="Tahoma" pitchFamily="34" charset="0"/>
                <a:cs typeface="Tahoma" pitchFamily="34" charset="0"/>
              </a:rPr>
              <a:t>עוזר כללי לענייני עצרת</a:t>
            </a:r>
          </a:p>
          <a:p>
            <a:pPr algn="ctr" rtl="1"/>
            <a:r>
              <a:rPr lang="he-IL" sz="1050" b="1" dirty="0" smtClean="0">
                <a:latin typeface="Tahoma" pitchFamily="34" charset="0"/>
                <a:cs typeface="Tahoma" pitchFamily="34" charset="0"/>
              </a:rPr>
              <a:t>פיטר </a:t>
            </a:r>
            <a:r>
              <a:rPr lang="he-IL" sz="1050" b="1" dirty="0" err="1" smtClean="0">
                <a:latin typeface="Tahoma" pitchFamily="34" charset="0"/>
                <a:cs typeface="Tahoma" pitchFamily="34" charset="0"/>
              </a:rPr>
              <a:t>סילברברג</a:t>
            </a:r>
            <a:r>
              <a:rPr lang="he-IL" sz="1050" b="1" dirty="0" smtClean="0">
                <a:latin typeface="Tahoma" pitchFamily="34" charset="0"/>
                <a:cs typeface="Tahoma" pitchFamily="34" charset="0"/>
              </a:rPr>
              <a:t> (</a:t>
            </a:r>
            <a:r>
              <a:rPr lang="he-IL" sz="1050" b="1" dirty="0" err="1" smtClean="0">
                <a:latin typeface="Tahoma" pitchFamily="34" charset="0"/>
                <a:cs typeface="Tahoma" pitchFamily="34" charset="0"/>
              </a:rPr>
              <a:t>עמ"ז</a:t>
            </a:r>
            <a:r>
              <a:rPr lang="he-IL" sz="1050" b="1" dirty="0" smtClean="0">
                <a:latin typeface="Tahoma" pitchFamily="34" charset="0"/>
                <a:cs typeface="Tahoma" pitchFamily="34" charset="0"/>
              </a:rPr>
              <a:t>)</a:t>
            </a:r>
            <a:endParaRPr lang="en-US" sz="1050" b="1" dirty="0" smtClean="0">
              <a:latin typeface="Tahoma" pitchFamily="34" charset="0"/>
              <a:cs typeface="Tahoma" pitchFamily="34" charset="0"/>
            </a:endParaRPr>
          </a:p>
        </p:txBody>
      </p:sp>
      <p:sp>
        <p:nvSpPr>
          <p:cNvPr id="50" name="Rectangle 29"/>
          <p:cNvSpPr>
            <a:spLocks noChangeArrowheads="1"/>
          </p:cNvSpPr>
          <p:nvPr/>
        </p:nvSpPr>
        <p:spPr bwMode="auto">
          <a:xfrm>
            <a:off x="4920" y="1978881"/>
            <a:ext cx="2046800" cy="658031"/>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lgn="ctr"/>
            <a:r>
              <a:rPr lang="he-IL" sz="1300" b="1" dirty="0" smtClean="0">
                <a:latin typeface="Tahoma" pitchFamily="34" charset="0"/>
                <a:cs typeface="Tahoma" pitchFamily="34" charset="0"/>
              </a:rPr>
              <a:t>שגריר למדינות </a:t>
            </a:r>
            <a:r>
              <a:rPr lang="en-US" sz="1300" b="1" dirty="0" smtClean="0">
                <a:latin typeface="Tahoma" pitchFamily="34" charset="0"/>
                <a:cs typeface="Tahoma" pitchFamily="34" charset="0"/>
              </a:rPr>
              <a:t/>
            </a:r>
            <a:br>
              <a:rPr lang="en-US" sz="1300" b="1" dirty="0" smtClean="0">
                <a:latin typeface="Tahoma" pitchFamily="34" charset="0"/>
                <a:cs typeface="Tahoma" pitchFamily="34" charset="0"/>
              </a:rPr>
            </a:br>
            <a:r>
              <a:rPr lang="he-IL" sz="1300" b="1" dirty="0" smtClean="0">
                <a:latin typeface="Tahoma" pitchFamily="34" charset="0"/>
                <a:cs typeface="Tahoma" pitchFamily="34" charset="0"/>
              </a:rPr>
              <a:t>הקריביים וחבר במשלחת</a:t>
            </a:r>
            <a:r>
              <a:rPr lang="en-US" sz="1300" b="1" dirty="0" smtClean="0">
                <a:latin typeface="Tahoma" pitchFamily="34" charset="0"/>
                <a:cs typeface="Tahoma" pitchFamily="34" charset="0"/>
              </a:rPr>
              <a:t/>
            </a:r>
            <a:br>
              <a:rPr lang="en-US" sz="1300" b="1" dirty="0" smtClean="0">
                <a:latin typeface="Tahoma" pitchFamily="34" charset="0"/>
                <a:cs typeface="Tahoma" pitchFamily="34" charset="0"/>
              </a:rPr>
            </a:br>
            <a:r>
              <a:rPr lang="he-IL" sz="1300" b="1" dirty="0" smtClean="0">
                <a:latin typeface="Tahoma" pitchFamily="34" charset="0"/>
                <a:cs typeface="Tahoma" pitchFamily="34" charset="0"/>
              </a:rPr>
              <a:t>עמירם מגיד</a:t>
            </a:r>
            <a:endParaRPr lang="en-US" sz="1300" b="1" dirty="0">
              <a:latin typeface="Tahoma" pitchFamily="34" charset="0"/>
              <a:cs typeface="Tahoma" pitchFamily="34" charset="0"/>
            </a:endParaRPr>
          </a:p>
        </p:txBody>
      </p:sp>
      <p:sp>
        <p:nvSpPr>
          <p:cNvPr id="53" name="TextBox 52"/>
          <p:cNvSpPr txBox="1"/>
          <p:nvPr/>
        </p:nvSpPr>
        <p:spPr>
          <a:xfrm>
            <a:off x="971600" y="2779911"/>
            <a:ext cx="1152128" cy="57708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50" b="1" dirty="0" smtClean="0">
                <a:solidFill>
                  <a:schemeClr val="tx1"/>
                </a:solidFill>
                <a:latin typeface="Tahoma" pitchFamily="34" charset="0"/>
                <a:cs typeface="Tahoma" pitchFamily="34" charset="0"/>
              </a:rPr>
              <a:t>יועץ פוליטי </a:t>
            </a:r>
          </a:p>
          <a:p>
            <a:pPr algn="ctr" rtl="1"/>
            <a:r>
              <a:rPr lang="he-IL" sz="1050" b="1" dirty="0" smtClean="0">
                <a:solidFill>
                  <a:schemeClr val="tx1"/>
                </a:solidFill>
                <a:latin typeface="Tahoma" pitchFamily="34" charset="0"/>
                <a:cs typeface="Tahoma" pitchFamily="34" charset="0"/>
              </a:rPr>
              <a:t>פדריקו פטרלי (עמ"י)</a:t>
            </a:r>
            <a:endParaRPr lang="en-US" sz="1050" b="1" dirty="0">
              <a:solidFill>
                <a:schemeClr val="tx1"/>
              </a:solidFill>
              <a:latin typeface="Tahoma" pitchFamily="34" charset="0"/>
              <a:cs typeface="Tahoma" pitchFamily="34" charset="0"/>
            </a:endParaRPr>
          </a:p>
        </p:txBody>
      </p:sp>
      <p:sp>
        <p:nvSpPr>
          <p:cNvPr id="62" name="TextBox 61"/>
          <p:cNvSpPr txBox="1"/>
          <p:nvPr/>
        </p:nvSpPr>
        <p:spPr>
          <a:xfrm>
            <a:off x="678245" y="3451066"/>
            <a:ext cx="1085443" cy="5539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rtl="1"/>
            <a:r>
              <a:rPr lang="he-IL" sz="1000" b="1" dirty="0" smtClean="0">
                <a:solidFill>
                  <a:schemeClr val="tx1"/>
                </a:solidFill>
                <a:latin typeface="Tahoma" pitchFamily="34" charset="0"/>
                <a:cs typeface="Tahoma" pitchFamily="34" charset="0"/>
              </a:rPr>
              <a:t>מזכירת שגריר</a:t>
            </a:r>
          </a:p>
          <a:p>
            <a:pPr algn="ctr" rtl="1"/>
            <a:r>
              <a:rPr lang="he-IL" sz="1000" b="1" dirty="0" smtClean="0">
                <a:solidFill>
                  <a:schemeClr val="tx1"/>
                </a:solidFill>
                <a:latin typeface="Tahoma" pitchFamily="34" charset="0"/>
                <a:cs typeface="Tahoma" pitchFamily="34" charset="0"/>
              </a:rPr>
              <a:t>מיכל איילון</a:t>
            </a:r>
            <a:r>
              <a:rPr lang="en-US" sz="1000" b="1" dirty="0" smtClean="0">
                <a:solidFill>
                  <a:schemeClr val="tx1"/>
                </a:solidFill>
                <a:latin typeface="Tahoma" pitchFamily="34" charset="0"/>
                <a:cs typeface="Tahoma" pitchFamily="34" charset="0"/>
              </a:rPr>
              <a:t/>
            </a:r>
            <a:br>
              <a:rPr lang="en-US" sz="1000" b="1" dirty="0" smtClean="0">
                <a:solidFill>
                  <a:schemeClr val="tx1"/>
                </a:solidFill>
                <a:latin typeface="Tahoma" pitchFamily="34" charset="0"/>
                <a:cs typeface="Tahoma" pitchFamily="34" charset="0"/>
              </a:rPr>
            </a:br>
            <a:r>
              <a:rPr lang="he-IL" sz="1000" b="1" dirty="0" smtClean="0">
                <a:solidFill>
                  <a:schemeClr val="tx1"/>
                </a:solidFill>
                <a:latin typeface="Tahoma" pitchFamily="34" charset="0"/>
                <a:cs typeface="Tahoma" pitchFamily="34" charset="0"/>
              </a:rPr>
              <a:t>(עמ"י)</a:t>
            </a:r>
            <a:endParaRPr lang="en-US" sz="1000" b="1" dirty="0">
              <a:solidFill>
                <a:schemeClr val="tx1"/>
              </a:solidFill>
              <a:latin typeface="Tahoma" pitchFamily="34" charset="0"/>
              <a:cs typeface="Tahoma" pitchFamily="34" charset="0"/>
            </a:endParaRPr>
          </a:p>
        </p:txBody>
      </p:sp>
      <p:cxnSp>
        <p:nvCxnSpPr>
          <p:cNvPr id="63" name="Straight Connector 62"/>
          <p:cNvCxnSpPr/>
          <p:nvPr/>
        </p:nvCxnSpPr>
        <p:spPr>
          <a:xfrm flipV="1">
            <a:off x="899592" y="2636912"/>
            <a:ext cx="0" cy="809717"/>
          </a:xfrm>
          <a:prstGeom prst="line">
            <a:avLst/>
          </a:prstGeom>
          <a:ln w="50800" cmpd="sng">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835696" y="6597352"/>
            <a:ext cx="5852864" cy="276999"/>
          </a:xfrm>
          <a:prstGeom prst="rect">
            <a:avLst/>
          </a:prstGeom>
          <a:noFill/>
          <a:ln w="6350">
            <a:solidFill>
              <a:schemeClr val="bg1"/>
            </a:solidFill>
          </a:ln>
        </p:spPr>
        <p:txBody>
          <a:bodyPr wrap="square" rtlCol="0">
            <a:spAutoFit/>
          </a:bodyPr>
          <a:lstStyle/>
          <a:p>
            <a:r>
              <a:rPr lang="he-IL" sz="1200" dirty="0" smtClean="0">
                <a:solidFill>
                  <a:schemeClr val="bg1"/>
                </a:solidFill>
              </a:rPr>
              <a:t>* בחופשת לידה – טל דרור מאייש תקן ** מ"מ ראש המטה *** בחופשת לידה – שגיב אלעד מ"מ</a:t>
            </a:r>
            <a:endParaRPr lang="en-US" sz="1200" dirty="0">
              <a:solidFill>
                <a:schemeClr val="bg1"/>
              </a:solidFill>
            </a:endParaRPr>
          </a:p>
        </p:txBody>
      </p:sp>
    </p:spTree>
    <p:extLst>
      <p:ext uri="{BB962C8B-B14F-4D97-AF65-F5344CB8AC3E}">
        <p14:creationId xmlns:p14="http://schemas.microsoft.com/office/powerpoint/2010/main" val="4047254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1219200" y="1676400"/>
            <a:ext cx="7543800" cy="2209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solidFill>
                <a:schemeClr val="tx1"/>
              </a:solidFill>
            </a:endParaRPr>
          </a:p>
        </p:txBody>
      </p:sp>
      <p:pic>
        <p:nvPicPr>
          <p:cNvPr id="4" name="Picture 7" descr="un_logo"/>
          <p:cNvPicPr>
            <a:picLocks noChangeAspect="1" noChangeArrowheads="1"/>
          </p:cNvPicPr>
          <p:nvPr/>
        </p:nvPicPr>
        <p:blipFill>
          <a:blip r:embed="rId3"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4"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371600" y="177225"/>
            <a:ext cx="6192505" cy="58477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האו"ם - רקע כללי  </a:t>
            </a:r>
            <a:endParaRPr lang="en-US" sz="3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4" name="Rectangle 3"/>
          <p:cNvSpPr txBox="1">
            <a:spLocks noChangeArrowheads="1"/>
          </p:cNvSpPr>
          <p:nvPr/>
        </p:nvSpPr>
        <p:spPr bwMode="auto">
          <a:xfrm>
            <a:off x="914400" y="8382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gn="r" rtl="1" fontAlgn="base">
              <a:lnSpc>
                <a:spcPct val="250000"/>
              </a:lnSpc>
              <a:spcAft>
                <a:spcPct val="0"/>
              </a:spcAft>
              <a:buBlip>
                <a:blip r:embed="rId5"/>
              </a:buBlip>
            </a:pPr>
            <a:endParaRPr lang="he-IL" sz="300" b="1" u="sng" kern="0" dirty="0" smtClean="0">
              <a:solidFill>
                <a:schemeClr val="bg1"/>
              </a:solidFill>
              <a:latin typeface="Tahoma" pitchFamily="34" charset="0"/>
              <a:cs typeface="Tahoma" pitchFamily="34" charset="0"/>
            </a:endParaRPr>
          </a:p>
          <a:p>
            <a:pPr marL="342900" indent="-342900" algn="r" rtl="1" fontAlgn="base">
              <a:lnSpc>
                <a:spcPct val="250000"/>
              </a:lnSpc>
              <a:spcAft>
                <a:spcPct val="0"/>
              </a:spcAft>
              <a:buBlip>
                <a:blip r:embed="rId5"/>
              </a:buBlip>
            </a:pPr>
            <a:r>
              <a:rPr lang="he-IL" b="1" u="sng" kern="0" dirty="0" smtClean="0">
                <a:solidFill>
                  <a:schemeClr val="bg1"/>
                </a:solidFill>
                <a:latin typeface="Tahoma" pitchFamily="34" charset="0"/>
                <a:cs typeface="Tahoma" pitchFamily="34" charset="0"/>
              </a:rPr>
              <a:t>נוסד בשנת 1945 כארגון בינלאומי שמטרותיו :</a:t>
            </a:r>
          </a:p>
          <a:p>
            <a:pPr marL="342900" indent="-342900" algn="r" rtl="1" fontAlgn="base">
              <a:lnSpc>
                <a:spcPct val="250000"/>
              </a:lnSpc>
              <a:spcAft>
                <a:spcPct val="0"/>
              </a:spcAft>
              <a:buBlip>
                <a:blip r:embed="rId5"/>
              </a:buBlip>
            </a:pPr>
            <a:endParaRPr lang="he-IL" sz="100" b="1" u="sng" kern="0" dirty="0" smtClean="0">
              <a:solidFill>
                <a:schemeClr val="bg1"/>
              </a:solidFill>
              <a:latin typeface="Tahoma" pitchFamily="34" charset="0"/>
              <a:cs typeface="Tahoma" pitchFamily="34" charset="0"/>
            </a:endParaRPr>
          </a:p>
          <a:p>
            <a:pPr marL="800100" lvl="1" indent="-342900" algn="r" rtl="1" fontAlgn="base">
              <a:lnSpc>
                <a:spcPct val="150000"/>
              </a:lnSpc>
              <a:spcBef>
                <a:spcPts val="600"/>
              </a:spcBef>
              <a:spcAft>
                <a:spcPct val="0"/>
              </a:spcAft>
              <a:buFont typeface="Wingdings" pitchFamily="2" charset="2"/>
              <a:buChar char="Ø"/>
            </a:pPr>
            <a:r>
              <a:rPr lang="he-IL" sz="1600" b="1" kern="0" dirty="0" smtClean="0">
                <a:latin typeface="Tahoma" pitchFamily="34" charset="0"/>
                <a:cs typeface="Tahoma" pitchFamily="34" charset="0"/>
              </a:rPr>
              <a:t>קיום שלום וביטחון בינלאומיים </a:t>
            </a:r>
          </a:p>
          <a:p>
            <a:pPr marL="800100" lvl="1" indent="-342900" algn="r" rtl="1" fontAlgn="base">
              <a:lnSpc>
                <a:spcPct val="150000"/>
              </a:lnSpc>
              <a:spcBef>
                <a:spcPts val="600"/>
              </a:spcBef>
              <a:spcAft>
                <a:spcPct val="0"/>
              </a:spcAft>
              <a:buFont typeface="Wingdings" pitchFamily="2" charset="2"/>
              <a:buChar char="Ø"/>
            </a:pPr>
            <a:r>
              <a:rPr lang="he-IL" sz="1600" b="1" kern="0" dirty="0" smtClean="0">
                <a:latin typeface="Tahoma" pitchFamily="34" charset="0"/>
                <a:cs typeface="Tahoma" pitchFamily="34" charset="0"/>
              </a:rPr>
              <a:t>טיפוח יחסי ידידות בין האומות שיסודם בכיבוד העיקרון של זכות שווה והגדרה עצמית לעמים.</a:t>
            </a:r>
          </a:p>
          <a:p>
            <a:pPr marL="800100" lvl="1" indent="-342900" algn="r" rtl="1" fontAlgn="base">
              <a:lnSpc>
                <a:spcPct val="150000"/>
              </a:lnSpc>
              <a:spcBef>
                <a:spcPts val="600"/>
              </a:spcBef>
              <a:spcAft>
                <a:spcPct val="0"/>
              </a:spcAft>
              <a:buFont typeface="Wingdings" pitchFamily="2" charset="2"/>
              <a:buChar char="Ø"/>
            </a:pPr>
            <a:r>
              <a:rPr lang="he-IL" sz="1600" b="1" kern="0" dirty="0" smtClean="0">
                <a:latin typeface="Tahoma" pitchFamily="34" charset="0"/>
                <a:cs typeface="Tahoma" pitchFamily="34" charset="0"/>
              </a:rPr>
              <a:t>שיתוף פעולה בפתירת בעיות בינ"ל בתחום הכלכלה, החברה והתרבות ופיתוח זכויות אדם וחירויות היסוד.</a:t>
            </a:r>
          </a:p>
          <a:p>
            <a:pPr marL="800100" lvl="1" indent="-342900" algn="r" rtl="1" fontAlgn="base">
              <a:lnSpc>
                <a:spcPct val="150000"/>
              </a:lnSpc>
              <a:spcBef>
                <a:spcPts val="600"/>
              </a:spcBef>
              <a:spcAft>
                <a:spcPct val="0"/>
              </a:spcAft>
              <a:buFont typeface="Wingdings" pitchFamily="2" charset="2"/>
              <a:buChar char="Ø"/>
            </a:pPr>
            <a:endParaRPr lang="he-IL" sz="1200" b="1" kern="0" dirty="0" smtClean="0">
              <a:solidFill>
                <a:schemeClr val="bg1"/>
              </a:solidFill>
              <a:latin typeface="Tahoma" pitchFamily="34" charset="0"/>
              <a:cs typeface="Tahoma" pitchFamily="34" charset="0"/>
            </a:endParaRPr>
          </a:p>
          <a:p>
            <a:pPr algn="r" rtl="1" fontAlgn="base">
              <a:lnSpc>
                <a:spcPct val="250000"/>
              </a:lnSpc>
              <a:spcAft>
                <a:spcPct val="0"/>
              </a:spcAft>
              <a:buBlip>
                <a:blip r:embed="rId5"/>
              </a:buBlip>
            </a:pPr>
            <a:r>
              <a:rPr lang="he-IL" b="1" u="sng" kern="0" dirty="0" smtClean="0">
                <a:solidFill>
                  <a:schemeClr val="bg1"/>
                </a:solidFill>
                <a:latin typeface="Tahoma" pitchFamily="34" charset="0"/>
                <a:cs typeface="Tahoma" pitchFamily="34" charset="0"/>
              </a:rPr>
              <a:t>מרכזי האו"ם העיקריים פרוסים ב: </a:t>
            </a:r>
          </a:p>
          <a:p>
            <a:pPr marL="342900" indent="-342900" algn="r" rtl="1" fontAlgn="base">
              <a:lnSpc>
                <a:spcPct val="200000"/>
              </a:lnSpc>
              <a:spcBef>
                <a:spcPct val="20000"/>
              </a:spcBef>
              <a:spcAft>
                <a:spcPct val="0"/>
              </a:spcAft>
            </a:pPr>
            <a:endParaRPr lang="he-IL"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sz="1400" b="1" kern="0" dirty="0" smtClean="0">
              <a:solidFill>
                <a:schemeClr val="bg1"/>
              </a:solidFill>
              <a:latin typeface="Tahoma" pitchFamily="34" charset="0"/>
              <a:cs typeface="Tahoma" pitchFamily="34" charset="0"/>
            </a:endParaRPr>
          </a:p>
          <a:p>
            <a:pPr marL="342900" indent="-342900" algn="r" rtl="1" fontAlgn="base">
              <a:lnSpc>
                <a:spcPct val="200000"/>
              </a:lnSpc>
              <a:spcBef>
                <a:spcPct val="20000"/>
              </a:spcBef>
              <a:spcAft>
                <a:spcPct val="0"/>
              </a:spcAft>
              <a:buBlip>
                <a:blip r:embed="rId5"/>
              </a:buBlip>
            </a:pPr>
            <a:endParaRPr lang="he-IL" b="1" kern="0" dirty="0" smtClean="0">
              <a:solidFill>
                <a:schemeClr val="bg1"/>
              </a:solidFill>
              <a:latin typeface="Tahoma" pitchFamily="34" charset="0"/>
              <a:cs typeface="Tahoma" pitchFamily="34" charset="0"/>
            </a:endParaRPr>
          </a:p>
        </p:txBody>
      </p:sp>
      <p:sp>
        <p:nvSpPr>
          <p:cNvPr id="54" name="TextBox 53"/>
          <p:cNvSpPr txBox="1"/>
          <p:nvPr/>
        </p:nvSpPr>
        <p:spPr>
          <a:xfrm>
            <a:off x="6934200" y="4964668"/>
            <a:ext cx="1676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b="1" dirty="0" smtClean="0"/>
              <a:t>ניו יורק </a:t>
            </a:r>
            <a:endParaRPr lang="en-US" b="1" dirty="0"/>
          </a:p>
        </p:txBody>
      </p:sp>
      <p:sp>
        <p:nvSpPr>
          <p:cNvPr id="55" name="TextBox 54"/>
          <p:cNvSpPr txBox="1"/>
          <p:nvPr/>
        </p:nvSpPr>
        <p:spPr>
          <a:xfrm>
            <a:off x="4904096" y="4964668"/>
            <a:ext cx="1676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b="1" dirty="0" smtClean="0"/>
              <a:t>ג'נבה</a:t>
            </a:r>
            <a:endParaRPr lang="en-US" b="1" dirty="0"/>
          </a:p>
        </p:txBody>
      </p:sp>
      <p:sp>
        <p:nvSpPr>
          <p:cNvPr id="56" name="TextBox 55"/>
          <p:cNvSpPr txBox="1"/>
          <p:nvPr/>
        </p:nvSpPr>
        <p:spPr>
          <a:xfrm>
            <a:off x="6934200" y="5498068"/>
            <a:ext cx="1676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b="1" dirty="0" smtClean="0"/>
              <a:t>וינה </a:t>
            </a:r>
            <a:endParaRPr lang="en-US" b="1" dirty="0"/>
          </a:p>
        </p:txBody>
      </p:sp>
      <p:sp>
        <p:nvSpPr>
          <p:cNvPr id="63" name="TextBox 62"/>
          <p:cNvSpPr txBox="1"/>
          <p:nvPr/>
        </p:nvSpPr>
        <p:spPr>
          <a:xfrm>
            <a:off x="4953000" y="5498068"/>
            <a:ext cx="1676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b="1" dirty="0" smtClean="0"/>
              <a:t>האג </a:t>
            </a:r>
            <a:endParaRPr lang="en-US" b="1" dirty="0"/>
          </a:p>
        </p:txBody>
      </p:sp>
      <p:sp>
        <p:nvSpPr>
          <p:cNvPr id="64" name="TextBox 63"/>
          <p:cNvSpPr txBox="1"/>
          <p:nvPr/>
        </p:nvSpPr>
        <p:spPr>
          <a:xfrm>
            <a:off x="6934200" y="6031468"/>
            <a:ext cx="1676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b="1" dirty="0" smtClean="0"/>
              <a:t>אדיס אבבה</a:t>
            </a:r>
            <a:endParaRPr lang="en-US" b="1" dirty="0"/>
          </a:p>
        </p:txBody>
      </p:sp>
      <p:sp>
        <p:nvSpPr>
          <p:cNvPr id="65" name="TextBox 64"/>
          <p:cNvSpPr txBox="1"/>
          <p:nvPr/>
        </p:nvSpPr>
        <p:spPr>
          <a:xfrm>
            <a:off x="4953000" y="6031468"/>
            <a:ext cx="16764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he-IL" b="1" dirty="0" smtClean="0"/>
              <a:t>ניירובי </a:t>
            </a:r>
            <a:endParaRPr lang="en-US" b="1" dirty="0"/>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7813" t="15625" r="6250" b="8333"/>
          <a:stretch>
            <a:fillRect/>
          </a:stretch>
        </p:blipFill>
        <p:spPr bwMode="auto">
          <a:xfrm>
            <a:off x="27296" y="543632"/>
            <a:ext cx="9070932" cy="6096000"/>
          </a:xfrm>
          <a:prstGeom prst="rect">
            <a:avLst/>
          </a:prstGeom>
          <a:noFill/>
          <a:ln w="9525">
            <a:noFill/>
            <a:miter lim="800000"/>
            <a:headEnd/>
            <a:tailEnd/>
          </a:ln>
        </p:spPr>
      </p:pic>
      <p:sp>
        <p:nvSpPr>
          <p:cNvPr id="4" name="Rectangle 3"/>
          <p:cNvSpPr/>
          <p:nvPr/>
        </p:nvSpPr>
        <p:spPr>
          <a:xfrm>
            <a:off x="0" y="0"/>
            <a:ext cx="9144000" cy="914400"/>
          </a:xfrm>
          <a:prstGeom prst="rect">
            <a:avLst/>
          </a:prstGeom>
          <a:solidFill>
            <a:srgbClr val="00206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579895" y="115669"/>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האו"ם כמערכת </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 name="Rectangle 20"/>
          <p:cNvSpPr/>
          <p:nvPr/>
        </p:nvSpPr>
        <p:spPr>
          <a:xfrm>
            <a:off x="1066800" y="1676400"/>
            <a:ext cx="6858000" cy="472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600"/>
          </a:p>
        </p:txBody>
      </p:sp>
      <p:sp>
        <p:nvSpPr>
          <p:cNvPr id="8195" name="Slide Number Placeholder 5"/>
          <p:cNvSpPr>
            <a:spLocks noGrp="1"/>
          </p:cNvSpPr>
          <p:nvPr>
            <p:ph type="sldNum" sz="quarter" idx="12"/>
          </p:nvPr>
        </p:nvSpPr>
        <p:spPr>
          <a:noFill/>
        </p:spPr>
        <p:txBody>
          <a:bodyPr/>
          <a:lstStyle/>
          <a:p>
            <a:fld id="{0FFC25C8-46D6-478A-8AF1-980F42B10410}" type="slidenum">
              <a:rPr lang="he-IL" smtClean="0"/>
              <a:pPr/>
              <a:t>6</a:t>
            </a:fld>
            <a:endParaRPr lang="en-US" smtClean="0"/>
          </a:p>
        </p:txBody>
      </p:sp>
      <p:sp>
        <p:nvSpPr>
          <p:cNvPr id="8197" name="Rectangle 3"/>
          <p:cNvSpPr>
            <a:spLocks noGrp="1" noChangeArrowheads="1"/>
          </p:cNvSpPr>
          <p:nvPr>
            <p:ph type="body" idx="1"/>
          </p:nvPr>
        </p:nvSpPr>
        <p:spPr>
          <a:xfrm>
            <a:off x="5943600" y="1763096"/>
            <a:ext cx="2057400" cy="5040312"/>
          </a:xfrm>
        </p:spPr>
        <p:txBody>
          <a:bodyPr>
            <a:normAutofit/>
          </a:bodyPr>
          <a:lstStyle/>
          <a:p>
            <a:pPr marL="231775" indent="-231775" eaLnBrk="1" hangingPunct="1">
              <a:lnSpc>
                <a:spcPct val="120000"/>
              </a:lnSpc>
            </a:pPr>
            <a:r>
              <a:rPr lang="he-IL" sz="1800" b="1" dirty="0" smtClean="0">
                <a:ln w="1905"/>
                <a:effectLst>
                  <a:innerShdw blurRad="69850" dist="43180" dir="5400000">
                    <a:srgbClr val="000000">
                      <a:alpha val="65000"/>
                    </a:srgbClr>
                  </a:innerShdw>
                </a:effectLst>
              </a:rPr>
              <a:t>אפריקה</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חקלאות</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איידס</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אנרגיה גרעינית</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פליטים</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שינוי אקלים</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תרבות וחינוך</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טיפול במוקשים</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אנשים עם מוגבלויות</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פיתוח חברתי</a:t>
            </a:r>
          </a:p>
          <a:p>
            <a:pPr marL="231775" indent="-231775" eaLnBrk="1" hangingPunct="1">
              <a:lnSpc>
                <a:spcPct val="120000"/>
              </a:lnSpc>
            </a:pPr>
            <a:r>
              <a:rPr lang="he-IL" sz="1800" b="1" dirty="0" smtClean="0">
                <a:ln w="1905"/>
                <a:effectLst>
                  <a:innerShdw blurRad="69850" dist="43180" dir="5400000">
                    <a:srgbClr val="000000">
                      <a:alpha val="65000"/>
                    </a:srgbClr>
                  </a:innerShdw>
                </a:effectLst>
              </a:rPr>
              <a:t>פירוק נשק</a:t>
            </a:r>
          </a:p>
        </p:txBody>
      </p:sp>
      <p:sp>
        <p:nvSpPr>
          <p:cNvPr id="8198" name="Rectangle 4"/>
          <p:cNvSpPr>
            <a:spLocks noChangeArrowheads="1"/>
          </p:cNvSpPr>
          <p:nvPr/>
        </p:nvSpPr>
        <p:spPr bwMode="auto">
          <a:xfrm>
            <a:off x="1268105" y="1880240"/>
            <a:ext cx="2285999" cy="4525962"/>
          </a:xfrm>
          <a:prstGeom prst="rect">
            <a:avLst/>
          </a:prstGeom>
          <a:noFill/>
          <a:ln w="9525">
            <a:noFill/>
            <a:miter lim="800000"/>
            <a:headEnd/>
            <a:tailEnd/>
          </a:ln>
        </p:spPr>
        <p:txBody>
          <a:bodyPr/>
          <a:lstStyle/>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טיפול באסונות</a:t>
            </a:r>
            <a:endParaRPr lang="he-IL" b="1" dirty="0">
              <a:ln w="1905"/>
              <a:effectLst>
                <a:innerShdw blurRad="69850" dist="43180" dir="5400000">
                  <a:srgbClr val="000000">
                    <a:alpha val="65000"/>
                  </a:srgbClr>
                </a:innerShdw>
              </a:effectLst>
            </a:endParaRP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ניצול </a:t>
            </a:r>
            <a:r>
              <a:rPr lang="he-IL" b="1" dirty="0">
                <a:ln w="1905"/>
                <a:effectLst>
                  <a:innerShdw blurRad="69850" dist="43180" dir="5400000">
                    <a:srgbClr val="000000">
                      <a:alpha val="65000"/>
                    </a:srgbClr>
                  </a:innerShdw>
                </a:effectLst>
              </a:rPr>
              <a:t>החלל </a:t>
            </a:r>
            <a:r>
              <a:rPr lang="he-IL" b="1" dirty="0" smtClean="0">
                <a:ln w="1905"/>
                <a:effectLst>
                  <a:innerShdw blurRad="69850" dist="43180" dir="5400000">
                    <a:srgbClr val="000000">
                      <a:alpha val="65000"/>
                    </a:srgbClr>
                  </a:innerShdw>
                </a:effectLst>
              </a:rPr>
              <a:t>לצרכי שלום</a:t>
            </a:r>
            <a:endParaRPr lang="he-IL" b="1" dirty="0">
              <a:ln w="1905"/>
              <a:effectLst>
                <a:innerShdw blurRad="69850" dist="43180" dir="5400000">
                  <a:srgbClr val="000000">
                    <a:alpha val="65000"/>
                  </a:srgbClr>
                </a:innerShdw>
              </a:effectLst>
            </a:endParaRPr>
          </a:p>
          <a:p>
            <a:pPr marL="231775" indent="-231775">
              <a:lnSpc>
                <a:spcPct val="120000"/>
              </a:lnSpc>
              <a:spcBef>
                <a:spcPct val="20000"/>
              </a:spcBef>
              <a:buFont typeface="Arial" pitchFamily="34" charset="0"/>
              <a:buChar char="•"/>
            </a:pPr>
            <a:r>
              <a:rPr lang="he-IL" b="1" dirty="0">
                <a:ln w="1905"/>
                <a:effectLst>
                  <a:innerShdw blurRad="69850" dist="43180" dir="5400000">
                    <a:srgbClr val="000000">
                      <a:alpha val="65000"/>
                    </a:srgbClr>
                  </a:innerShdw>
                </a:effectLst>
              </a:rPr>
              <a:t>שאלת פלסטין</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מדע </a:t>
            </a:r>
            <a:r>
              <a:rPr lang="he-IL" b="1" dirty="0">
                <a:ln w="1905"/>
                <a:effectLst>
                  <a:innerShdw blurRad="69850" dist="43180" dir="5400000">
                    <a:srgbClr val="000000">
                      <a:alpha val="65000"/>
                    </a:srgbClr>
                  </a:innerShdw>
                </a:effectLst>
              </a:rPr>
              <a:t>וטכנולוגיה</a:t>
            </a:r>
          </a:p>
          <a:p>
            <a:pPr marL="231775" indent="-231775">
              <a:lnSpc>
                <a:spcPct val="120000"/>
              </a:lnSpc>
              <a:spcBef>
                <a:spcPct val="20000"/>
              </a:spcBef>
              <a:buFont typeface="Arial" pitchFamily="34" charset="0"/>
              <a:buChar char="•"/>
            </a:pPr>
            <a:r>
              <a:rPr lang="he-IL" b="1" dirty="0">
                <a:ln w="1905"/>
                <a:effectLst>
                  <a:innerShdw blurRad="69850" dist="43180" dir="5400000">
                    <a:srgbClr val="000000">
                      <a:alpha val="65000"/>
                    </a:srgbClr>
                  </a:innerShdw>
                </a:effectLst>
              </a:rPr>
              <a:t>סטטיסטיקה</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מגדר והעצמת נשים </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מדבור</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פיתוח בר-קיימא </a:t>
            </a:r>
          </a:p>
          <a:p>
            <a:pPr marL="342900" indent="-342900">
              <a:spcBef>
                <a:spcPct val="20000"/>
              </a:spcBef>
              <a:buFontTx/>
              <a:buChar char="•"/>
            </a:pPr>
            <a:r>
              <a:rPr lang="he-IL" b="1" dirty="0" smtClean="0">
                <a:ln w="1905"/>
                <a:effectLst>
                  <a:innerShdw blurRad="69850" dist="43180" dir="5400000">
                    <a:srgbClr val="000000">
                      <a:alpha val="65000"/>
                    </a:srgbClr>
                  </a:innerShdw>
                </a:effectLst>
              </a:rPr>
              <a:t>סמים ופשע</a:t>
            </a:r>
          </a:p>
          <a:p>
            <a:pPr marL="342900" indent="-342900">
              <a:spcBef>
                <a:spcPct val="20000"/>
              </a:spcBef>
              <a:buFontTx/>
              <a:buChar char="•"/>
            </a:pPr>
            <a:r>
              <a:rPr lang="he-IL" b="1" dirty="0" smtClean="0">
                <a:ln w="1905"/>
                <a:effectLst>
                  <a:innerShdw blurRad="69850" dist="43180" dir="5400000">
                    <a:srgbClr val="000000">
                      <a:alpha val="65000"/>
                    </a:srgbClr>
                  </a:innerShdw>
                </a:effectLst>
              </a:rPr>
              <a:t>משפט בינ"ל </a:t>
            </a:r>
          </a:p>
          <a:p>
            <a:pPr marL="342900" indent="-342900">
              <a:spcBef>
                <a:spcPct val="20000"/>
              </a:spcBef>
              <a:buFontTx/>
              <a:buChar char="•"/>
            </a:pPr>
            <a:endParaRPr lang="he-IL" b="1" dirty="0">
              <a:ln w="1905"/>
              <a:effectLst>
                <a:innerShdw blurRad="69850" dist="43180" dir="5400000">
                  <a:srgbClr val="000000">
                    <a:alpha val="65000"/>
                  </a:srgbClr>
                </a:innerShdw>
              </a:effectLst>
            </a:endParaRPr>
          </a:p>
          <a:p>
            <a:pPr marL="342900" indent="-342900">
              <a:spcBef>
                <a:spcPct val="20000"/>
              </a:spcBef>
              <a:buFontTx/>
              <a:buChar char="•"/>
            </a:pPr>
            <a:endParaRPr lang="en-US" b="1" dirty="0">
              <a:ln w="1905"/>
              <a:effectLst>
                <a:innerShdw blurRad="69850" dist="43180" dir="5400000">
                  <a:srgbClr val="000000">
                    <a:alpha val="65000"/>
                  </a:srgbClr>
                </a:innerShdw>
              </a:effectLst>
            </a:endParaRPr>
          </a:p>
        </p:txBody>
      </p:sp>
      <p:sp>
        <p:nvSpPr>
          <p:cNvPr id="8199" name="Rectangle 5"/>
          <p:cNvSpPr>
            <a:spLocks noChangeArrowheads="1"/>
          </p:cNvSpPr>
          <p:nvPr/>
        </p:nvSpPr>
        <p:spPr bwMode="auto">
          <a:xfrm>
            <a:off x="3581400" y="1839296"/>
            <a:ext cx="2133600" cy="4525962"/>
          </a:xfrm>
          <a:prstGeom prst="rect">
            <a:avLst/>
          </a:prstGeom>
          <a:noFill/>
          <a:ln w="9525">
            <a:noFill/>
            <a:miter lim="800000"/>
            <a:headEnd/>
            <a:tailEnd/>
          </a:ln>
        </p:spPr>
        <p:txBody>
          <a:bodyPr/>
          <a:lstStyle/>
          <a:p>
            <a:pPr marL="231775" indent="-231775">
              <a:lnSpc>
                <a:spcPct val="120000"/>
              </a:lnSpc>
              <a:spcBef>
                <a:spcPct val="20000"/>
              </a:spcBef>
              <a:buFont typeface="Arial" pitchFamily="34" charset="0"/>
              <a:buChar char="•"/>
            </a:pPr>
            <a:r>
              <a:rPr lang="he-IL" b="1" dirty="0">
                <a:ln w="1905"/>
                <a:effectLst>
                  <a:innerShdw blurRad="69850" dist="43180" dir="5400000">
                    <a:srgbClr val="000000">
                      <a:alpha val="65000"/>
                    </a:srgbClr>
                  </a:innerShdw>
                </a:effectLst>
              </a:rPr>
              <a:t>בריאות </a:t>
            </a:r>
            <a:r>
              <a:rPr lang="he-IL" b="1" dirty="0" smtClean="0">
                <a:ln w="1905"/>
                <a:effectLst>
                  <a:innerShdw blurRad="69850" dist="43180" dir="5400000">
                    <a:srgbClr val="000000">
                      <a:alpha val="65000"/>
                    </a:srgbClr>
                  </a:innerShdw>
                </a:effectLst>
              </a:rPr>
              <a:t>ותכנון משפחה</a:t>
            </a:r>
            <a:endParaRPr lang="he-IL" b="1" dirty="0">
              <a:ln w="1905"/>
              <a:effectLst>
                <a:innerShdw blurRad="69850" dist="43180" dir="5400000">
                  <a:srgbClr val="000000">
                    <a:alpha val="65000"/>
                  </a:srgbClr>
                </a:innerShdw>
              </a:effectLst>
            </a:endParaRP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בטחון </a:t>
            </a:r>
            <a:r>
              <a:rPr lang="he-IL" b="1" dirty="0">
                <a:ln w="1905"/>
                <a:effectLst>
                  <a:innerShdw blurRad="69850" dist="43180" dir="5400000">
                    <a:srgbClr val="000000">
                      <a:alpha val="65000"/>
                    </a:srgbClr>
                  </a:innerShdw>
                </a:effectLst>
              </a:rPr>
              <a:t>מזון</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  ממשל ודמוקרטיה</a:t>
            </a:r>
            <a:endParaRPr lang="he-IL" b="1" dirty="0">
              <a:ln w="1905"/>
              <a:effectLst>
                <a:innerShdw blurRad="69850" dist="43180" dir="5400000">
                  <a:srgbClr val="000000">
                    <a:alpha val="65000"/>
                  </a:srgbClr>
                </a:innerShdw>
              </a:effectLst>
            </a:endParaRPr>
          </a:p>
          <a:p>
            <a:pPr marL="231775" indent="-231775">
              <a:lnSpc>
                <a:spcPct val="120000"/>
              </a:lnSpc>
              <a:spcBef>
                <a:spcPct val="20000"/>
              </a:spcBef>
              <a:buFont typeface="Arial" pitchFamily="34" charset="0"/>
              <a:buChar char="•"/>
            </a:pPr>
            <a:r>
              <a:rPr lang="he-IL" b="1" dirty="0">
                <a:ln w="1905"/>
                <a:effectLst>
                  <a:innerShdw blurRad="69850" dist="43180" dir="5400000">
                    <a:srgbClr val="000000">
                      <a:alpha val="65000"/>
                    </a:srgbClr>
                  </a:innerShdw>
                </a:effectLst>
              </a:rPr>
              <a:t>זכויות אדם</a:t>
            </a:r>
          </a:p>
          <a:p>
            <a:pPr marL="231775" indent="-231775">
              <a:lnSpc>
                <a:spcPct val="120000"/>
              </a:lnSpc>
              <a:spcBef>
                <a:spcPct val="20000"/>
              </a:spcBef>
              <a:buFont typeface="Arial" pitchFamily="34" charset="0"/>
              <a:buChar char="•"/>
            </a:pPr>
            <a:r>
              <a:rPr lang="he-IL" b="1" dirty="0">
                <a:ln w="1905"/>
                <a:effectLst>
                  <a:innerShdw blurRad="69850" dist="43180" dir="5400000">
                    <a:srgbClr val="000000">
                      <a:alpha val="65000"/>
                    </a:srgbClr>
                  </a:innerShdw>
                </a:effectLst>
              </a:rPr>
              <a:t>סיוע הומניטארי</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ילידים</a:t>
            </a:r>
            <a:endParaRPr lang="he-IL" b="1" dirty="0">
              <a:ln w="1905"/>
              <a:effectLst>
                <a:innerShdw blurRad="69850" dist="43180" dir="5400000">
                  <a:srgbClr val="000000">
                    <a:alpha val="65000"/>
                  </a:srgbClr>
                </a:innerShdw>
              </a:effectLst>
            </a:endParaRPr>
          </a:p>
          <a:p>
            <a:pPr marL="231775" indent="-231775">
              <a:lnSpc>
                <a:spcPct val="120000"/>
              </a:lnSpc>
              <a:spcBef>
                <a:spcPct val="20000"/>
              </a:spcBef>
              <a:buFont typeface="Arial" pitchFamily="34" charset="0"/>
              <a:buChar char="•"/>
            </a:pPr>
            <a:r>
              <a:rPr lang="he-IL" b="1" dirty="0">
                <a:ln w="1905"/>
                <a:effectLst>
                  <a:innerShdw blurRad="69850" dist="43180" dir="5400000">
                    <a:srgbClr val="000000">
                      <a:alpha val="65000"/>
                    </a:srgbClr>
                  </a:innerShdw>
                </a:effectLst>
              </a:rPr>
              <a:t>טכנולוגית המידע</a:t>
            </a: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לוחמה בטרור</a:t>
            </a:r>
            <a:endParaRPr lang="he-IL" b="1" dirty="0">
              <a:ln w="1905"/>
              <a:effectLst>
                <a:innerShdw blurRad="69850" dist="43180" dir="5400000">
                  <a:srgbClr val="000000">
                    <a:alpha val="65000"/>
                  </a:srgbClr>
                </a:innerShdw>
              </a:effectLst>
            </a:endParaRPr>
          </a:p>
          <a:p>
            <a:pPr marL="231775" indent="-231775">
              <a:lnSpc>
                <a:spcPct val="120000"/>
              </a:lnSpc>
              <a:spcBef>
                <a:spcPct val="20000"/>
              </a:spcBef>
              <a:buFont typeface="Arial" pitchFamily="34" charset="0"/>
              <a:buChar char="•"/>
            </a:pPr>
            <a:r>
              <a:rPr lang="he-IL" b="1" dirty="0" smtClean="0">
                <a:ln w="1905"/>
                <a:effectLst>
                  <a:innerShdw blurRad="69850" dist="43180" dir="5400000">
                    <a:srgbClr val="000000">
                      <a:alpha val="65000"/>
                    </a:srgbClr>
                  </a:innerShdw>
                </a:effectLst>
              </a:rPr>
              <a:t>מימון </a:t>
            </a:r>
            <a:r>
              <a:rPr lang="he-IL" b="1" dirty="0">
                <a:ln w="1905"/>
                <a:effectLst>
                  <a:innerShdw blurRad="69850" dist="43180" dir="5400000">
                    <a:srgbClr val="000000">
                      <a:alpha val="65000"/>
                    </a:srgbClr>
                  </a:innerShdw>
                </a:effectLst>
              </a:rPr>
              <a:t>לפתוח </a:t>
            </a:r>
          </a:p>
          <a:p>
            <a:pPr marL="342900" indent="-342900">
              <a:spcBef>
                <a:spcPct val="20000"/>
              </a:spcBef>
              <a:buFontTx/>
              <a:buChar char="•"/>
            </a:pPr>
            <a:endParaRPr lang="en-US" b="1" dirty="0">
              <a:ln w="1905"/>
              <a:effectLst>
                <a:innerShdw blurRad="69850" dist="43180" dir="5400000">
                  <a:srgbClr val="000000">
                    <a:alpha val="65000"/>
                  </a:srgbClr>
                </a:innerShdw>
              </a:effectLst>
            </a:endParaRPr>
          </a:p>
        </p:txBody>
      </p:sp>
      <p:cxnSp>
        <p:nvCxnSpPr>
          <p:cNvPr id="10" name="Straight Connector 9"/>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1" name="Picture 6"/>
          <p:cNvPicPr>
            <a:picLocks noChangeAspect="1" noChangeArrowheads="1"/>
          </p:cNvPicPr>
          <p:nvPr/>
        </p:nvPicPr>
        <p:blipFill>
          <a:blip r:embed="rId2" cstate="email"/>
          <a:srcRect/>
          <a:stretch>
            <a:fillRect/>
          </a:stretch>
        </p:blipFill>
        <p:spPr bwMode="auto">
          <a:xfrm>
            <a:off x="8077200" y="0"/>
            <a:ext cx="1066800" cy="1128515"/>
          </a:xfrm>
          <a:prstGeom prst="rect">
            <a:avLst/>
          </a:prstGeom>
          <a:ln>
            <a:noFill/>
          </a:ln>
          <a:effectLst>
            <a:softEdge rad="112500"/>
          </a:effectLst>
        </p:spPr>
      </p:pic>
      <p:sp>
        <p:nvSpPr>
          <p:cNvPr id="12" name="Rectangle 11"/>
          <p:cNvSpPr/>
          <p:nvPr/>
        </p:nvSpPr>
        <p:spPr>
          <a:xfrm>
            <a:off x="1884695" y="304800"/>
            <a:ext cx="5963905" cy="64633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האג'נדה </a:t>
            </a:r>
            <a:r>
              <a:rPr lang="he-IL" sz="36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האו"מית</a:t>
            </a:r>
            <a:endParaRPr lang="en-US"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13" name="Straight Connector 12"/>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9" name="Picture 2" descr="http://www.navfltsm.addr.com/globe.jpg"/>
          <p:cNvPicPr>
            <a:picLocks noChangeAspect="1" noChangeArrowheads="1"/>
          </p:cNvPicPr>
          <p:nvPr/>
        </p:nvPicPr>
        <p:blipFill>
          <a:blip r:embed="rId3" cstate="print">
            <a:duotone>
              <a:schemeClr val="accent1">
                <a:shade val="45000"/>
                <a:satMod val="135000"/>
              </a:schemeClr>
              <a:prstClr val="white"/>
            </a:duotone>
          </a:blip>
          <a:srcRect l="49178" t="4834" r="4373" b="3323"/>
          <a:stretch>
            <a:fillRect/>
          </a:stretch>
        </p:blipFill>
        <p:spPr bwMode="auto">
          <a:xfrm>
            <a:off x="7696200" y="990600"/>
            <a:ext cx="1447800" cy="5867400"/>
          </a:xfrm>
          <a:prstGeom prst="rect">
            <a:avLst/>
          </a:prstGeom>
          <a:ln>
            <a:noFill/>
          </a:ln>
          <a:effectLst>
            <a:softEdge rad="112500"/>
          </a:effectLst>
        </p:spPr>
      </p:pic>
      <p:pic>
        <p:nvPicPr>
          <p:cNvPr id="20" name="Picture 2" descr="http://www.navfltsm.addr.com/globe.jpg"/>
          <p:cNvPicPr>
            <a:picLocks noChangeAspect="1" noChangeArrowheads="1"/>
          </p:cNvPicPr>
          <p:nvPr/>
        </p:nvPicPr>
        <p:blipFill>
          <a:blip r:embed="rId3" cstate="print">
            <a:duotone>
              <a:schemeClr val="accent1">
                <a:shade val="45000"/>
                <a:satMod val="135000"/>
              </a:schemeClr>
              <a:prstClr val="white"/>
            </a:duotone>
          </a:blip>
          <a:srcRect l="284" t="4834" r="48377" b="3323"/>
          <a:stretch>
            <a:fillRect/>
          </a:stretch>
        </p:blipFill>
        <p:spPr bwMode="auto">
          <a:xfrm>
            <a:off x="0" y="990600"/>
            <a:ext cx="1295400" cy="5867400"/>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3" cstate="print"/>
          <a:srcRect/>
          <a:stretch>
            <a:fillRect/>
          </a:stretch>
        </p:blipFill>
        <p:spPr bwMode="auto">
          <a:xfrm>
            <a:off x="73740" y="5729748"/>
            <a:ext cx="1352137" cy="1143000"/>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4"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00200" y="314980"/>
            <a:ext cx="5963905" cy="5232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הגופים המרכזיים של האו"ם </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26" name="Picture 5" descr="meeting59"/>
          <p:cNvPicPr>
            <a:picLocks noChangeAspect="1" noChangeArrowheads="1"/>
          </p:cNvPicPr>
          <p:nvPr/>
        </p:nvPicPr>
        <p:blipFill>
          <a:blip r:embed="rId5" cstate="print"/>
          <a:srcRect/>
          <a:stretch>
            <a:fillRect/>
          </a:stretch>
        </p:blipFill>
        <p:spPr bwMode="auto">
          <a:xfrm>
            <a:off x="990600" y="1066800"/>
            <a:ext cx="7710948" cy="1524000"/>
          </a:xfrm>
          <a:prstGeom prst="rect">
            <a:avLst/>
          </a:prstGeom>
          <a:ln>
            <a:noFill/>
          </a:ln>
          <a:effectLst>
            <a:softEdge rad="112500"/>
          </a:effectLst>
        </p:spPr>
      </p:pic>
      <p:sp>
        <p:nvSpPr>
          <p:cNvPr id="54" name="Rectangle 53">
            <a:hlinkClick r:id="rId6" action="ppaction://hlinksldjump"/>
          </p:cNvPr>
          <p:cNvSpPr/>
          <p:nvPr/>
        </p:nvSpPr>
        <p:spPr>
          <a:xfrm>
            <a:off x="1143000" y="5486400"/>
            <a:ext cx="1676400" cy="990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he-IL" sz="1400" b="1" dirty="0" smtClean="0">
                <a:latin typeface="Tahoma" pitchFamily="34" charset="0"/>
                <a:cs typeface="Tahoma" pitchFamily="34" charset="0"/>
              </a:rPr>
              <a:t>המועצה הכלכלית חברתית </a:t>
            </a:r>
          </a:p>
          <a:p>
            <a:pPr algn="ctr"/>
            <a:r>
              <a:rPr lang="en-US" sz="1400" b="1" dirty="0" smtClean="0"/>
              <a:t>ECOSOC</a:t>
            </a:r>
            <a:endParaRPr lang="en-US" sz="1400" b="1" dirty="0"/>
          </a:p>
        </p:txBody>
      </p:sp>
      <p:sp>
        <p:nvSpPr>
          <p:cNvPr id="56" name="Rectangle 55">
            <a:hlinkClick r:id="rId7" action="ppaction://hlinksldjump"/>
          </p:cNvPr>
          <p:cNvSpPr/>
          <p:nvPr/>
        </p:nvSpPr>
        <p:spPr>
          <a:xfrm>
            <a:off x="7162800" y="5486400"/>
            <a:ext cx="1676400" cy="9906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b="1" dirty="0" smtClean="0">
                <a:latin typeface="Tahoma" pitchFamily="34" charset="0"/>
                <a:cs typeface="Tahoma" pitchFamily="34" charset="0"/>
              </a:rPr>
              <a:t>Trusteeship </a:t>
            </a:r>
          </a:p>
          <a:p>
            <a:pPr algn="ctr"/>
            <a:r>
              <a:rPr lang="en-US" sz="1600" b="1" dirty="0" smtClean="0">
                <a:latin typeface="Tahoma" pitchFamily="34" charset="0"/>
                <a:cs typeface="Tahoma" pitchFamily="34" charset="0"/>
              </a:rPr>
              <a:t>Council </a:t>
            </a:r>
            <a:endParaRPr lang="en-US" sz="1600" b="1" dirty="0"/>
          </a:p>
        </p:txBody>
      </p:sp>
      <p:sp>
        <p:nvSpPr>
          <p:cNvPr id="63" name="Rectangle 62">
            <a:hlinkClick r:id="rId8" action="ppaction://hlinksldjump"/>
          </p:cNvPr>
          <p:cNvSpPr/>
          <p:nvPr/>
        </p:nvSpPr>
        <p:spPr>
          <a:xfrm>
            <a:off x="1219200" y="3442648"/>
            <a:ext cx="1524000" cy="8382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sz="1600" b="1" dirty="0" smtClean="0">
                <a:latin typeface="Tahoma" pitchFamily="34" charset="0"/>
                <a:cs typeface="Tahoma" pitchFamily="34" charset="0"/>
              </a:rPr>
              <a:t>בית הדין הבינ"ל לצדק </a:t>
            </a:r>
            <a:endParaRPr lang="en-US" sz="1600" b="1" dirty="0"/>
          </a:p>
        </p:txBody>
      </p:sp>
      <p:sp>
        <p:nvSpPr>
          <p:cNvPr id="64" name="Rectangle 63">
            <a:hlinkClick r:id="rId9" action="ppaction://hlinksldjump"/>
          </p:cNvPr>
          <p:cNvSpPr/>
          <p:nvPr/>
        </p:nvSpPr>
        <p:spPr>
          <a:xfrm>
            <a:off x="7086600" y="3429000"/>
            <a:ext cx="1524000" cy="8382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he-IL" sz="1600" b="1" dirty="0" smtClean="0">
                <a:latin typeface="Tahoma" pitchFamily="34" charset="0"/>
                <a:cs typeface="Tahoma" pitchFamily="34" charset="0"/>
              </a:rPr>
              <a:t>מזכירות האו"ם</a:t>
            </a:r>
            <a:endParaRPr lang="en-US" sz="1600" b="1" dirty="0"/>
          </a:p>
        </p:txBody>
      </p:sp>
      <p:sp>
        <p:nvSpPr>
          <p:cNvPr id="72" name="TextBox 71">
            <a:hlinkClick r:id="rId10" action="ppaction://hlinksldjump"/>
          </p:cNvPr>
          <p:cNvSpPr txBox="1"/>
          <p:nvPr/>
        </p:nvSpPr>
        <p:spPr>
          <a:xfrm>
            <a:off x="3763296" y="3403937"/>
            <a:ext cx="2332704" cy="101566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he-IL" sz="2000" b="1" dirty="0" smtClean="0">
              <a:latin typeface="Tahoma" pitchFamily="34" charset="0"/>
              <a:cs typeface="Tahoma" pitchFamily="34" charset="0"/>
            </a:endParaRPr>
          </a:p>
          <a:p>
            <a:pPr algn="ctr"/>
            <a:r>
              <a:rPr lang="he-IL" sz="2000" b="1" dirty="0" smtClean="0">
                <a:latin typeface="Tahoma" pitchFamily="34" charset="0"/>
                <a:cs typeface="Tahoma" pitchFamily="34" charset="0"/>
              </a:rPr>
              <a:t>העצרת הכללית </a:t>
            </a:r>
          </a:p>
          <a:p>
            <a:pPr algn="ctr"/>
            <a:endParaRPr lang="he-IL" sz="2000" b="1" dirty="0" smtClean="0">
              <a:latin typeface="Tahoma" pitchFamily="34" charset="0"/>
              <a:cs typeface="Tahoma" pitchFamily="34" charset="0"/>
            </a:endParaRPr>
          </a:p>
        </p:txBody>
      </p:sp>
      <p:sp>
        <p:nvSpPr>
          <p:cNvPr id="16" name="TextBox 15">
            <a:hlinkClick r:id="rId10" action="ppaction://hlinksldjump"/>
          </p:cNvPr>
          <p:cNvSpPr txBox="1"/>
          <p:nvPr/>
        </p:nvSpPr>
        <p:spPr>
          <a:xfrm>
            <a:off x="3839496" y="5486400"/>
            <a:ext cx="2332704" cy="101566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he-IL" sz="2000" b="1" dirty="0" smtClean="0">
              <a:latin typeface="Tahoma" pitchFamily="34" charset="0"/>
              <a:cs typeface="Tahoma" pitchFamily="34" charset="0"/>
            </a:endParaRPr>
          </a:p>
          <a:p>
            <a:pPr algn="ctr"/>
            <a:r>
              <a:rPr lang="he-IL" sz="2000" b="1" dirty="0" smtClean="0">
                <a:latin typeface="Tahoma" pitchFamily="34" charset="0"/>
                <a:cs typeface="Tahoma" pitchFamily="34" charset="0"/>
              </a:rPr>
              <a:t>מועצת הביטחון</a:t>
            </a:r>
          </a:p>
          <a:p>
            <a:pPr algn="ctr"/>
            <a:endParaRPr lang="he-IL" sz="2000" b="1" dirty="0" smtClean="0">
              <a:latin typeface="Tahoma" pitchFamily="34" charset="0"/>
              <a:cs typeface="Tahoma" pitchFamily="34" charset="0"/>
            </a:endParaRPr>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73740" y="5530456"/>
            <a:ext cx="1414543" cy="1037492"/>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600200" y="144959"/>
            <a:ext cx="5963905" cy="769441"/>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העצרת הכללית </a:t>
            </a:r>
            <a:endParaRPr lang="en-US"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094706"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141410"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301088" y="4022596"/>
            <a:ext cx="5181600" cy="2606804"/>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marL="236538" indent="-236538" algn="r" rtl="1">
              <a:lnSpc>
                <a:spcPct val="200000"/>
              </a:lnSpc>
              <a:buFont typeface="Wingdings" pitchFamily="2" charset="2"/>
              <a:buChar char="Ø"/>
            </a:pPr>
            <a:r>
              <a:rPr lang="he-IL" sz="1400" dirty="0" smtClean="0">
                <a:solidFill>
                  <a:schemeClr val="tx1"/>
                </a:solidFill>
                <a:latin typeface="Tahoma" pitchFamily="34" charset="0"/>
                <a:cs typeface="Tahoma" pitchFamily="34" charset="0"/>
              </a:rPr>
              <a:t>ועדה ראשונה – פרוק ובקרת נשק</a:t>
            </a:r>
          </a:p>
          <a:p>
            <a:pPr marL="236538" indent="-236538" algn="r" rtl="1">
              <a:lnSpc>
                <a:spcPct val="200000"/>
              </a:lnSpc>
              <a:buFont typeface="Wingdings" pitchFamily="2" charset="2"/>
              <a:buChar char="Ø"/>
            </a:pPr>
            <a:r>
              <a:rPr lang="he-IL" sz="1400" dirty="0" smtClean="0">
                <a:solidFill>
                  <a:schemeClr val="tx1"/>
                </a:solidFill>
                <a:latin typeface="Tahoma" pitchFamily="34" charset="0"/>
                <a:cs typeface="Tahoma" pitchFamily="34" charset="0"/>
              </a:rPr>
              <a:t>ועדה שניה – פיתוח כלכלי חברתי</a:t>
            </a:r>
          </a:p>
          <a:p>
            <a:pPr marL="236538" indent="-236538" algn="r" rtl="1">
              <a:lnSpc>
                <a:spcPct val="200000"/>
              </a:lnSpc>
              <a:buFont typeface="Wingdings" pitchFamily="2" charset="2"/>
              <a:buChar char="Ø"/>
            </a:pPr>
            <a:r>
              <a:rPr lang="he-IL" sz="1400" dirty="0" smtClean="0">
                <a:solidFill>
                  <a:schemeClr val="tx1"/>
                </a:solidFill>
                <a:latin typeface="Tahoma" pitchFamily="34" charset="0"/>
                <a:cs typeface="Tahoma" pitchFamily="34" charset="0"/>
              </a:rPr>
              <a:t>ועדה שלישית – נושאים חברתיים וז"א</a:t>
            </a:r>
          </a:p>
          <a:p>
            <a:pPr marL="236538" indent="-236538" algn="r" rtl="1">
              <a:lnSpc>
                <a:spcPct val="200000"/>
              </a:lnSpc>
              <a:buFont typeface="Wingdings" pitchFamily="2" charset="2"/>
              <a:buChar char="Ø"/>
            </a:pPr>
            <a:r>
              <a:rPr lang="he-IL" sz="1400" dirty="0" smtClean="0">
                <a:solidFill>
                  <a:schemeClr val="tx1"/>
                </a:solidFill>
                <a:latin typeface="Tahoma" pitchFamily="34" charset="0"/>
                <a:cs typeface="Tahoma" pitchFamily="34" charset="0"/>
              </a:rPr>
              <a:t>ועדה רביעית – עניינים פוליטיים ודה קולוניזציה</a:t>
            </a:r>
          </a:p>
          <a:p>
            <a:pPr marL="236538" indent="-236538" algn="r" rtl="1">
              <a:lnSpc>
                <a:spcPct val="200000"/>
              </a:lnSpc>
              <a:buFont typeface="Wingdings" pitchFamily="2" charset="2"/>
              <a:buChar char="Ø"/>
            </a:pPr>
            <a:r>
              <a:rPr lang="he-IL" sz="1400" dirty="0" smtClean="0">
                <a:solidFill>
                  <a:schemeClr val="tx1"/>
                </a:solidFill>
                <a:latin typeface="Tahoma" pitchFamily="34" charset="0"/>
                <a:cs typeface="Tahoma" pitchFamily="34" charset="0"/>
              </a:rPr>
              <a:t>ועדה חמישית – תקצוב, מימון ומנהל של האו"ם</a:t>
            </a:r>
          </a:p>
          <a:p>
            <a:pPr marL="236538" indent="-236538" algn="r" rtl="1">
              <a:lnSpc>
                <a:spcPct val="200000"/>
              </a:lnSpc>
              <a:buFont typeface="Wingdings" pitchFamily="2" charset="2"/>
              <a:buChar char="Ø"/>
            </a:pPr>
            <a:r>
              <a:rPr lang="he-IL" sz="1400" dirty="0" smtClean="0">
                <a:solidFill>
                  <a:schemeClr val="tx1"/>
                </a:solidFill>
                <a:latin typeface="Tahoma" pitchFamily="34" charset="0"/>
                <a:cs typeface="Tahoma" pitchFamily="34" charset="0"/>
              </a:rPr>
              <a:t>ועדה ששית – משפט בינ"ל</a:t>
            </a:r>
            <a:endParaRPr lang="en-US" sz="1400" dirty="0" smtClean="0">
              <a:solidFill>
                <a:schemeClr val="tx1"/>
              </a:solidFill>
              <a:latin typeface="Tahoma" pitchFamily="34" charset="0"/>
              <a:cs typeface="Tahoma" pitchFamily="34" charset="0"/>
            </a:endParaRPr>
          </a:p>
        </p:txBody>
      </p:sp>
      <p:sp>
        <p:nvSpPr>
          <p:cNvPr id="28" name="Rectangle 3"/>
          <p:cNvSpPr txBox="1">
            <a:spLocks noChangeArrowheads="1"/>
          </p:cNvSpPr>
          <p:nvPr/>
        </p:nvSpPr>
        <p:spPr bwMode="auto">
          <a:xfrm>
            <a:off x="2000250" y="914400"/>
            <a:ext cx="7143750" cy="190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4400" rtl="1" eaLnBrk="1" fontAlgn="base" latinLnBrk="0" hangingPunct="1">
              <a:lnSpc>
                <a:spcPct val="250000"/>
              </a:lnSpc>
              <a:spcBef>
                <a:spcPct val="20000"/>
              </a:spcBef>
              <a:spcAft>
                <a:spcPct val="0"/>
              </a:spcAft>
              <a:buClrTx/>
              <a:buSzTx/>
              <a:buBlip>
                <a:blip r:embed="rId4"/>
              </a:buBlip>
              <a:tabLst/>
              <a:defRPr/>
            </a:pPr>
            <a:r>
              <a:rPr kumimoji="0" lang="he-IL" b="1" i="0" u="none" strike="noStrike" kern="0" cap="none" spc="0" normalizeH="0" baseline="0" noProof="0" dirty="0" smtClean="0">
                <a:ln>
                  <a:noFill/>
                </a:ln>
                <a:solidFill>
                  <a:schemeClr val="bg1"/>
                </a:solidFill>
                <a:effectLst/>
                <a:uLnTx/>
                <a:uFillTx/>
                <a:latin typeface="Tahoma" pitchFamily="34" charset="0"/>
                <a:cs typeface="Tahoma" pitchFamily="34" charset="0"/>
              </a:rPr>
              <a:t>193 מדינות חברות </a:t>
            </a:r>
          </a:p>
          <a:p>
            <a:pPr marL="342900" marR="0" lvl="0" indent="-342900" algn="r" defTabSz="914400" rtl="1" eaLnBrk="1" fontAlgn="base" latinLnBrk="0" hangingPunct="1">
              <a:lnSpc>
                <a:spcPct val="250000"/>
              </a:lnSpc>
              <a:spcBef>
                <a:spcPct val="20000"/>
              </a:spcBef>
              <a:spcAft>
                <a:spcPct val="0"/>
              </a:spcAft>
              <a:buClrTx/>
              <a:buSzTx/>
              <a:buBlip>
                <a:blip r:embed="rId4"/>
              </a:buBlip>
              <a:tabLst/>
              <a:defRPr/>
            </a:pPr>
            <a:r>
              <a:rPr kumimoji="0" lang="he-IL" b="1" i="0" u="none" strike="noStrike" kern="0" cap="none" spc="0" normalizeH="0" baseline="0" noProof="0" dirty="0" smtClean="0">
                <a:ln>
                  <a:noFill/>
                </a:ln>
                <a:solidFill>
                  <a:schemeClr val="bg1"/>
                </a:solidFill>
                <a:effectLst/>
                <a:uLnTx/>
                <a:uFillTx/>
                <a:latin typeface="Tahoma" pitchFamily="34" charset="0"/>
                <a:cs typeface="Tahoma" pitchFamily="34" charset="0"/>
              </a:rPr>
              <a:t>משקיפה</a:t>
            </a:r>
            <a:r>
              <a:rPr kumimoji="0" lang="en-US" b="1" i="0" u="none" strike="noStrike" kern="0" cap="none" spc="0" normalizeH="0" noProof="0" dirty="0" smtClean="0">
                <a:ln>
                  <a:noFill/>
                </a:ln>
                <a:solidFill>
                  <a:schemeClr val="bg1"/>
                </a:solidFill>
                <a:effectLst/>
                <a:uLnTx/>
                <a:uFillTx/>
                <a:latin typeface="Tahoma" pitchFamily="34" charset="0"/>
                <a:cs typeface="Tahoma" pitchFamily="34" charset="0"/>
              </a:rPr>
              <a:t>  </a:t>
            </a:r>
            <a:r>
              <a:rPr kumimoji="0" lang="he-IL" b="1" i="0" u="none" strike="noStrike" kern="0" cap="none" spc="0" normalizeH="0" noProof="0" dirty="0" smtClean="0">
                <a:ln>
                  <a:noFill/>
                </a:ln>
                <a:solidFill>
                  <a:schemeClr val="bg1"/>
                </a:solidFill>
                <a:effectLst/>
                <a:uLnTx/>
                <a:uFillTx/>
                <a:latin typeface="Tahoma" pitchFamily="34" charset="0"/>
                <a:cs typeface="Tahoma" pitchFamily="34" charset="0"/>
              </a:rPr>
              <a:t>- הכס הקדוש </a:t>
            </a:r>
          </a:p>
          <a:p>
            <a:pPr marL="342900" marR="0" lvl="0" indent="-342900" algn="r" defTabSz="914400" rtl="1" eaLnBrk="1" fontAlgn="base" latinLnBrk="0" hangingPunct="1">
              <a:lnSpc>
                <a:spcPct val="250000"/>
              </a:lnSpc>
              <a:spcBef>
                <a:spcPct val="20000"/>
              </a:spcBef>
              <a:spcAft>
                <a:spcPct val="0"/>
              </a:spcAft>
              <a:buClrTx/>
              <a:buSzTx/>
              <a:buBlip>
                <a:blip r:embed="rId4"/>
              </a:buBlip>
              <a:tabLst/>
              <a:defRPr/>
            </a:pPr>
            <a:r>
              <a:rPr lang="he-IL" b="1" kern="0" baseline="0" dirty="0" smtClean="0">
                <a:solidFill>
                  <a:schemeClr val="bg1"/>
                </a:solidFill>
                <a:latin typeface="Tahoma" pitchFamily="34" charset="0"/>
                <a:cs typeface="Tahoma" pitchFamily="34" charset="0"/>
              </a:rPr>
              <a:t>מדינה לא חברה - פלסטינים</a:t>
            </a:r>
            <a:endParaRPr kumimoji="0" lang="he-IL"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a:p>
            <a:pPr marL="342900" marR="0" lvl="0" indent="-342900" algn="r" defTabSz="914400" rtl="1" eaLnBrk="1" fontAlgn="base" latinLnBrk="0" hangingPunct="1">
              <a:lnSpc>
                <a:spcPct val="250000"/>
              </a:lnSpc>
              <a:spcBef>
                <a:spcPct val="20000"/>
              </a:spcBef>
              <a:spcAft>
                <a:spcPct val="0"/>
              </a:spcAft>
              <a:buClrTx/>
              <a:buSzTx/>
              <a:buBlip>
                <a:blip r:embed="rId4"/>
              </a:buBlip>
              <a:tabLst/>
              <a:defRPr/>
            </a:pPr>
            <a:r>
              <a:rPr lang="he-IL" b="1" kern="0" dirty="0" smtClean="0">
                <a:solidFill>
                  <a:schemeClr val="bg1"/>
                </a:solidFill>
                <a:latin typeface="Tahoma" pitchFamily="34" charset="0"/>
                <a:cs typeface="Tahoma" pitchFamily="34" charset="0"/>
              </a:rPr>
              <a:t>החלטות העצרת הן בעלות תוקף הצהרתי במידה רבה. </a:t>
            </a:r>
            <a:endParaRPr kumimoji="0" lang="en-US" sz="1600"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p:txBody>
      </p:sp>
      <p:sp>
        <p:nvSpPr>
          <p:cNvPr id="29" name="Rectangle 3"/>
          <p:cNvSpPr txBox="1">
            <a:spLocks noChangeArrowheads="1"/>
          </p:cNvSpPr>
          <p:nvPr/>
        </p:nvSpPr>
        <p:spPr bwMode="auto">
          <a:xfrm>
            <a:off x="2000250" y="3810000"/>
            <a:ext cx="714375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4400" rtl="1" eaLnBrk="1" fontAlgn="base" latinLnBrk="0" hangingPunct="1">
              <a:lnSpc>
                <a:spcPct val="200000"/>
              </a:lnSpc>
              <a:spcBef>
                <a:spcPct val="20000"/>
              </a:spcBef>
              <a:spcAft>
                <a:spcPct val="0"/>
              </a:spcAft>
              <a:buClrTx/>
              <a:buSzTx/>
              <a:buBlip>
                <a:blip r:embed="rId4"/>
              </a:buBlip>
              <a:tabLst/>
              <a:defRPr/>
            </a:pPr>
            <a:r>
              <a:rPr kumimoji="0" lang="he-IL" b="1" i="0" u="none" strike="noStrike" kern="0" cap="none" spc="0" normalizeH="0" baseline="0" noProof="0" dirty="0" smtClean="0">
                <a:ln>
                  <a:noFill/>
                </a:ln>
                <a:solidFill>
                  <a:schemeClr val="bg1"/>
                </a:solidFill>
                <a:effectLst/>
                <a:uLnTx/>
                <a:uFillTx/>
                <a:latin typeface="Tahoma" pitchFamily="34" charset="0"/>
                <a:cs typeface="Tahoma" pitchFamily="34" charset="0"/>
              </a:rPr>
              <a:t>שש ועדות קבועות: </a:t>
            </a:r>
            <a:endParaRPr kumimoji="0" lang="en-US" sz="1600"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un_logo"/>
          <p:cNvPicPr>
            <a:picLocks noChangeAspect="1" noChangeArrowheads="1"/>
          </p:cNvPicPr>
          <p:nvPr/>
        </p:nvPicPr>
        <p:blipFill>
          <a:blip r:embed="rId2" cstate="print"/>
          <a:srcRect/>
          <a:stretch>
            <a:fillRect/>
          </a:stretch>
        </p:blipFill>
        <p:spPr bwMode="auto">
          <a:xfrm>
            <a:off x="0" y="5943600"/>
            <a:ext cx="840660" cy="852948"/>
          </a:xfrm>
          <a:prstGeom prst="ellipse">
            <a:avLst/>
          </a:prstGeom>
          <a:ln>
            <a:noFill/>
          </a:ln>
          <a:effectLst>
            <a:softEdge rad="112500"/>
          </a:effectLst>
        </p:spPr>
      </p:pic>
      <p:cxnSp>
        <p:nvCxnSpPr>
          <p:cNvPr id="7" name="Straight Connector 6"/>
          <p:cNvCxnSpPr/>
          <p:nvPr/>
        </p:nvCxnSpPr>
        <p:spPr>
          <a:xfrm>
            <a:off x="0" y="990600"/>
            <a:ext cx="80772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5" name="Picture 6"/>
          <p:cNvPicPr>
            <a:picLocks noChangeAspect="1" noChangeArrowheads="1"/>
          </p:cNvPicPr>
          <p:nvPr/>
        </p:nvPicPr>
        <p:blipFill>
          <a:blip r:embed="rId3" cstate="email"/>
          <a:srcRect/>
          <a:stretch>
            <a:fillRect/>
          </a:stretch>
        </p:blipFill>
        <p:spPr bwMode="auto">
          <a:xfrm>
            <a:off x="8077200" y="0"/>
            <a:ext cx="1066800" cy="1128515"/>
          </a:xfrm>
          <a:prstGeom prst="rect">
            <a:avLst/>
          </a:prstGeom>
          <a:ln>
            <a:noFill/>
          </a:ln>
          <a:effectLst>
            <a:softEdge rad="112500"/>
          </a:effectLst>
        </p:spPr>
      </p:pic>
      <p:sp>
        <p:nvSpPr>
          <p:cNvPr id="19" name="Rectangle 18"/>
          <p:cNvSpPr/>
          <p:nvPr/>
        </p:nvSpPr>
        <p:spPr>
          <a:xfrm>
            <a:off x="1275095" y="299060"/>
            <a:ext cx="6421105" cy="52322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העצרת הכללית  - קבוצות אזוריות </a:t>
            </a:r>
            <a:endParaRPr lang="en-US"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cxnSp>
        <p:nvCxnSpPr>
          <p:cNvPr id="20" name="Straight Connector 19"/>
          <p:cNvCxnSpPr/>
          <p:nvPr/>
        </p:nvCxnSpPr>
        <p:spPr>
          <a:xfrm>
            <a:off x="4920" y="1055384"/>
            <a:ext cx="913908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401094" y="285670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2447798" y="2861626"/>
            <a:ext cx="5715000" cy="1588"/>
          </a:xfrm>
          <a:prstGeom prst="line">
            <a:avLst/>
          </a:prstGeom>
          <a:ln w="19050">
            <a:solidFill>
              <a:schemeClr val="bg1"/>
            </a:solidFill>
          </a:ln>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4" name="Rectangle 3"/>
          <p:cNvSpPr txBox="1">
            <a:spLocks noChangeArrowheads="1"/>
          </p:cNvSpPr>
          <p:nvPr/>
        </p:nvSpPr>
        <p:spPr bwMode="auto">
          <a:xfrm>
            <a:off x="2000250" y="1000832"/>
            <a:ext cx="714375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kumimoji="0" lang="he-IL" b="1" i="0" u="none" strike="noStrike" kern="0" cap="none" spc="0" normalizeH="0" baseline="0" noProof="0" dirty="0" smtClean="0">
                <a:ln>
                  <a:noFill/>
                </a:ln>
                <a:solidFill>
                  <a:schemeClr val="bg1"/>
                </a:solidFill>
                <a:effectLst/>
                <a:uLnTx/>
                <a:uFillTx/>
                <a:latin typeface="Tahoma" pitchFamily="34" charset="0"/>
                <a:cs typeface="Tahoma" pitchFamily="34" charset="0"/>
              </a:rPr>
              <a:t>5 קבוצות אזוריות:</a:t>
            </a:r>
          </a:p>
        </p:txBody>
      </p:sp>
      <p:sp>
        <p:nvSpPr>
          <p:cNvPr id="30" name="Rectangle 3"/>
          <p:cNvSpPr txBox="1">
            <a:spLocks noChangeArrowheads="1"/>
          </p:cNvSpPr>
          <p:nvPr/>
        </p:nvSpPr>
        <p:spPr>
          <a:xfrm>
            <a:off x="914400" y="1229432"/>
            <a:ext cx="5715000" cy="1975926"/>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marL="236538" marR="0" lvl="0" indent="-236538" algn="r" rtl="1" fontAlgn="auto">
              <a:spcBef>
                <a:spcPct val="20000"/>
              </a:spcBef>
              <a:spcAft>
                <a:spcPts val="0"/>
              </a:spcAft>
              <a:buClrTx/>
              <a:buSzTx/>
              <a:buFont typeface="Wingdings" pitchFamily="2" charset="2"/>
              <a:buChar char="Ø"/>
              <a:tabLst/>
              <a:defRPr/>
            </a:pPr>
            <a:r>
              <a:rPr lang="he-IL" dirty="0" smtClean="0">
                <a:solidFill>
                  <a:schemeClr val="tx1"/>
                </a:solidFill>
                <a:latin typeface="Tahoma" pitchFamily="34" charset="0"/>
                <a:cs typeface="Tahoma" pitchFamily="34" charset="0"/>
              </a:rPr>
              <a:t>אפריקה – 53 מדינות</a:t>
            </a:r>
          </a:p>
          <a:p>
            <a:pPr marL="236538" marR="0" lvl="0" indent="-236538" algn="r" rtl="1" fontAlgn="auto">
              <a:spcBef>
                <a:spcPct val="20000"/>
              </a:spcBef>
              <a:spcAft>
                <a:spcPts val="0"/>
              </a:spcAft>
              <a:buClrTx/>
              <a:buSzTx/>
              <a:buFont typeface="Wingdings" pitchFamily="2" charset="2"/>
              <a:buChar char="Ø"/>
              <a:tabLst/>
              <a:defRPr/>
            </a:pPr>
            <a:r>
              <a:rPr lang="he-IL" dirty="0" smtClean="0">
                <a:solidFill>
                  <a:schemeClr val="tx1"/>
                </a:solidFill>
                <a:latin typeface="Tahoma" pitchFamily="34" charset="0"/>
                <a:cs typeface="Tahoma" pitchFamily="34" charset="0"/>
              </a:rPr>
              <a:t>אסיה – 54 מדינות</a:t>
            </a:r>
          </a:p>
          <a:p>
            <a:pPr marL="236538" marR="0" lvl="0" indent="-236538" algn="r" rtl="1" fontAlgn="auto">
              <a:spcBef>
                <a:spcPct val="20000"/>
              </a:spcBef>
              <a:spcAft>
                <a:spcPts val="0"/>
              </a:spcAft>
              <a:buClrTx/>
              <a:buSzTx/>
              <a:buFont typeface="Wingdings" pitchFamily="2" charset="2"/>
              <a:buChar char="Ø"/>
              <a:tabLst/>
              <a:defRPr/>
            </a:pPr>
            <a:r>
              <a:rPr lang="he-IL" dirty="0" smtClean="0">
                <a:solidFill>
                  <a:schemeClr val="tx1"/>
                </a:solidFill>
                <a:latin typeface="Tahoma" pitchFamily="34" charset="0"/>
                <a:cs typeface="Tahoma" pitchFamily="34" charset="0"/>
              </a:rPr>
              <a:t>מזרח אירופה – 23 מדינות</a:t>
            </a:r>
          </a:p>
          <a:p>
            <a:pPr marL="236538" marR="0" lvl="0" indent="-236538" algn="r" rtl="1" fontAlgn="auto">
              <a:spcBef>
                <a:spcPct val="20000"/>
              </a:spcBef>
              <a:spcAft>
                <a:spcPts val="0"/>
              </a:spcAft>
              <a:buClrTx/>
              <a:buSzTx/>
              <a:buFont typeface="Wingdings" pitchFamily="2" charset="2"/>
              <a:buChar char="Ø"/>
              <a:tabLst/>
              <a:defRPr/>
            </a:pPr>
            <a:r>
              <a:rPr lang="he-IL" dirty="0" smtClean="0">
                <a:solidFill>
                  <a:schemeClr val="tx1"/>
                </a:solidFill>
                <a:latin typeface="Tahoma" pitchFamily="34" charset="0"/>
                <a:cs typeface="Tahoma" pitchFamily="34" charset="0"/>
              </a:rPr>
              <a:t>אמריקה הלטינית והקריביים (</a:t>
            </a:r>
            <a:r>
              <a:rPr lang="en-US" dirty="0" smtClean="0">
                <a:solidFill>
                  <a:schemeClr val="tx1"/>
                </a:solidFill>
                <a:latin typeface="Tahoma" pitchFamily="34" charset="0"/>
                <a:cs typeface="Tahoma" pitchFamily="34" charset="0"/>
              </a:rPr>
              <a:t>GRULAC</a:t>
            </a:r>
            <a:r>
              <a:rPr lang="he-IL" dirty="0" smtClean="0">
                <a:solidFill>
                  <a:schemeClr val="tx1"/>
                </a:solidFill>
                <a:latin typeface="Tahoma" pitchFamily="34" charset="0"/>
                <a:cs typeface="Tahoma" pitchFamily="34" charset="0"/>
              </a:rPr>
              <a:t>)– 33 מדינות</a:t>
            </a:r>
          </a:p>
          <a:p>
            <a:pPr marL="236538" marR="0" lvl="0" indent="-236538" algn="r" rtl="1" fontAlgn="auto">
              <a:spcBef>
                <a:spcPct val="20000"/>
              </a:spcBef>
              <a:spcAft>
                <a:spcPts val="0"/>
              </a:spcAft>
              <a:buClrTx/>
              <a:buSzTx/>
              <a:buFont typeface="Wingdings" pitchFamily="2" charset="2"/>
              <a:buChar char="Ø"/>
              <a:tabLst/>
              <a:defRPr/>
            </a:pPr>
            <a:r>
              <a:rPr lang="he-IL" dirty="0" smtClean="0">
                <a:solidFill>
                  <a:schemeClr val="tx1"/>
                </a:solidFill>
                <a:latin typeface="Tahoma" pitchFamily="34" charset="0"/>
                <a:cs typeface="Tahoma" pitchFamily="34" charset="0"/>
              </a:rPr>
              <a:t>מערב אירופה ואחרות (</a:t>
            </a:r>
            <a:r>
              <a:rPr lang="en-US" dirty="0" smtClean="0">
                <a:solidFill>
                  <a:schemeClr val="tx1"/>
                </a:solidFill>
                <a:latin typeface="Tahoma" pitchFamily="34" charset="0"/>
                <a:cs typeface="Tahoma" pitchFamily="34" charset="0"/>
              </a:rPr>
              <a:t>WEOG</a:t>
            </a:r>
            <a:r>
              <a:rPr lang="he-IL" dirty="0" smtClean="0">
                <a:solidFill>
                  <a:schemeClr val="tx1"/>
                </a:solidFill>
                <a:latin typeface="Tahoma" pitchFamily="34" charset="0"/>
                <a:cs typeface="Tahoma" pitchFamily="34" charset="0"/>
              </a:rPr>
              <a:t>)– 29 מדינות (כולל ארה"ב, אוסטרליה, קנדה, ניו</a:t>
            </a:r>
            <a:r>
              <a:rPr lang="en-US" dirty="0" smtClean="0">
                <a:solidFill>
                  <a:schemeClr val="tx1"/>
                </a:solidFill>
                <a:latin typeface="Tahoma" pitchFamily="34" charset="0"/>
                <a:cs typeface="Tahoma" pitchFamily="34" charset="0"/>
              </a:rPr>
              <a:t> </a:t>
            </a:r>
            <a:r>
              <a:rPr lang="he-IL" dirty="0" smtClean="0">
                <a:solidFill>
                  <a:schemeClr val="tx1"/>
                </a:solidFill>
                <a:latin typeface="Tahoma" pitchFamily="34" charset="0"/>
                <a:cs typeface="Tahoma" pitchFamily="34" charset="0"/>
              </a:rPr>
              <a:t>זילנד וישראל) </a:t>
            </a:r>
          </a:p>
        </p:txBody>
      </p:sp>
      <p:sp>
        <p:nvSpPr>
          <p:cNvPr id="14" name="Rectangle 13"/>
          <p:cNvSpPr/>
          <p:nvPr/>
        </p:nvSpPr>
        <p:spPr>
          <a:xfrm>
            <a:off x="1579895" y="3276600"/>
            <a:ext cx="6421105" cy="40011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he-IL" sz="2000" b="1" u="sng"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rPr>
              <a:t>קבוצות חשובות נוספות:</a:t>
            </a:r>
            <a:endParaRPr lang="en-US" sz="2000" b="1" u="sng"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cs typeface="Tahoma" pitchFamily="34" charset="0"/>
            </a:endParaRPr>
          </a:p>
        </p:txBody>
      </p:sp>
      <p:sp>
        <p:nvSpPr>
          <p:cNvPr id="16" name="Rectangle 3"/>
          <p:cNvSpPr txBox="1">
            <a:spLocks noChangeArrowheads="1"/>
          </p:cNvSpPr>
          <p:nvPr/>
        </p:nvSpPr>
        <p:spPr bwMode="auto">
          <a:xfrm>
            <a:off x="462602" y="3635992"/>
            <a:ext cx="866775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kumimoji="0" lang="en-US" sz="1400" b="1" i="0" u="none" strike="noStrike" kern="0" cap="none" spc="0" normalizeH="0" baseline="0" noProof="0" dirty="0" smtClean="0">
                <a:ln>
                  <a:noFill/>
                </a:ln>
                <a:solidFill>
                  <a:srgbClr val="FFC000"/>
                </a:solidFill>
                <a:effectLst/>
                <a:uLnTx/>
                <a:uFillTx/>
                <a:latin typeface="Tahoma" pitchFamily="34" charset="0"/>
                <a:cs typeface="Tahoma" pitchFamily="34" charset="0"/>
              </a:rPr>
              <a:t>G-77</a:t>
            </a:r>
            <a:r>
              <a:rPr kumimoji="0" lang="he-IL" sz="1400" b="1" i="0" u="none" strike="noStrike" kern="0" cap="none" spc="0" normalizeH="0" baseline="0" noProof="0" dirty="0" smtClean="0">
                <a:ln>
                  <a:noFill/>
                </a:ln>
                <a:solidFill>
                  <a:srgbClr val="FFC000"/>
                </a:solidFill>
                <a:effectLst/>
                <a:uLnTx/>
                <a:uFillTx/>
                <a:latin typeface="Tahoma" pitchFamily="34" charset="0"/>
                <a:cs typeface="Tahoma" pitchFamily="34" charset="0"/>
              </a:rPr>
              <a:t> וסין:  </a:t>
            </a:r>
            <a:r>
              <a:rPr kumimoji="0" lang="en-US" sz="1400" b="1" i="0" u="none" strike="noStrike" kern="0" cap="none" spc="0" normalizeH="0" baseline="0" noProof="0" dirty="0" smtClean="0">
                <a:ln>
                  <a:noFill/>
                </a:ln>
                <a:solidFill>
                  <a:schemeClr val="bg1"/>
                </a:solidFill>
                <a:effectLst/>
                <a:uLnTx/>
                <a:uFillTx/>
                <a:latin typeface="Tahoma" pitchFamily="34" charset="0"/>
                <a:cs typeface="Tahoma" pitchFamily="34" charset="0"/>
              </a:rPr>
              <a:t>131</a:t>
            </a:r>
            <a:r>
              <a:rPr kumimoji="0" lang="he-IL" sz="1400" b="1" i="0" u="none" strike="noStrike" kern="0" cap="none" spc="0" normalizeH="0" baseline="0" noProof="0" dirty="0" smtClean="0">
                <a:ln>
                  <a:noFill/>
                </a:ln>
                <a:solidFill>
                  <a:schemeClr val="bg1"/>
                </a:solidFill>
                <a:effectLst/>
                <a:uLnTx/>
                <a:uFillTx/>
                <a:latin typeface="Tahoma" pitchFamily="34" charset="0"/>
                <a:cs typeface="Tahoma" pitchFamily="34" charset="0"/>
              </a:rPr>
              <a:t> חברות. קואליציה</a:t>
            </a:r>
            <a:r>
              <a:rPr kumimoji="0" lang="he-IL" sz="1400" b="1" i="0" u="none" strike="noStrike" kern="0" cap="none" spc="0" normalizeH="0" noProof="0" dirty="0" smtClean="0">
                <a:ln>
                  <a:noFill/>
                </a:ln>
                <a:solidFill>
                  <a:schemeClr val="bg1"/>
                </a:solidFill>
                <a:effectLst/>
                <a:uLnTx/>
                <a:uFillTx/>
                <a:latin typeface="Tahoma" pitchFamily="34" charset="0"/>
                <a:cs typeface="Tahoma" pitchFamily="34" charset="0"/>
              </a:rPr>
              <a:t> של המדינות המתפתחות שנועדה לקדם אינטרסים כלכליים.</a:t>
            </a:r>
          </a:p>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lang="en-US" sz="1400" b="1" kern="0" dirty="0" smtClean="0">
                <a:solidFill>
                  <a:srgbClr val="FFC000"/>
                </a:solidFill>
                <a:latin typeface="Tahoma" pitchFamily="34" charset="0"/>
                <a:cs typeface="Tahoma" pitchFamily="34" charset="0"/>
              </a:rPr>
              <a:t>NAM</a:t>
            </a:r>
            <a:r>
              <a:rPr lang="he-IL" sz="1400" b="1" kern="0" dirty="0" smtClean="0">
                <a:solidFill>
                  <a:srgbClr val="FFC000"/>
                </a:solidFill>
                <a:latin typeface="Tahoma" pitchFamily="34" charset="0"/>
                <a:cs typeface="Tahoma" pitchFamily="34" charset="0"/>
              </a:rPr>
              <a:t> –קבוצת המדינות הבלתי מזדהות:</a:t>
            </a:r>
            <a:r>
              <a:rPr lang="he-IL" sz="1400" b="1" kern="0" dirty="0" smtClean="0">
                <a:solidFill>
                  <a:schemeClr val="bg1"/>
                </a:solidFill>
                <a:latin typeface="Tahoma" pitchFamily="34" charset="0"/>
                <a:cs typeface="Tahoma" pitchFamily="34" charset="0"/>
              </a:rPr>
              <a:t>  </a:t>
            </a:r>
            <a:r>
              <a:rPr lang="en-US" sz="1400" b="1" kern="0" dirty="0" smtClean="0">
                <a:solidFill>
                  <a:schemeClr val="bg1"/>
                </a:solidFill>
                <a:latin typeface="Tahoma" pitchFamily="34" charset="0"/>
                <a:cs typeface="Tahoma" pitchFamily="34" charset="0"/>
              </a:rPr>
              <a:t>115</a:t>
            </a:r>
            <a:r>
              <a:rPr lang="he-IL" sz="1400" b="1" kern="0" dirty="0" smtClean="0">
                <a:solidFill>
                  <a:schemeClr val="bg1"/>
                </a:solidFill>
                <a:latin typeface="Tahoma" pitchFamily="34" charset="0"/>
                <a:cs typeface="Tahoma" pitchFamily="34" charset="0"/>
              </a:rPr>
              <a:t> חברות. פועלת בעיקר בנושאים פוליטיים. </a:t>
            </a:r>
          </a:p>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lang="en-US" sz="1400" b="1" kern="0" dirty="0" smtClean="0">
                <a:solidFill>
                  <a:srgbClr val="FFC000"/>
                </a:solidFill>
                <a:latin typeface="Tahoma" pitchFamily="34" charset="0"/>
                <a:cs typeface="Tahoma" pitchFamily="34" charset="0"/>
              </a:rPr>
              <a:t>OIC</a:t>
            </a:r>
            <a:r>
              <a:rPr lang="he-IL" sz="1400" b="1" kern="0" dirty="0" smtClean="0">
                <a:solidFill>
                  <a:srgbClr val="FFC000"/>
                </a:solidFill>
                <a:latin typeface="Tahoma" pitchFamily="34" charset="0"/>
                <a:cs typeface="Tahoma" pitchFamily="34" charset="0"/>
              </a:rPr>
              <a:t> – ארגון המדינות האסלאמיות</a:t>
            </a:r>
            <a:r>
              <a:rPr lang="he-IL" sz="1400" b="1" kern="0" dirty="0" smtClean="0">
                <a:solidFill>
                  <a:schemeClr val="bg1"/>
                </a:solidFill>
                <a:latin typeface="Tahoma" pitchFamily="34" charset="0"/>
                <a:cs typeface="Tahoma" pitchFamily="34" charset="0"/>
              </a:rPr>
              <a:t>: 57 חברות. </a:t>
            </a:r>
          </a:p>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lang="he-IL" sz="1400" b="1" kern="0" dirty="0" smtClean="0">
                <a:solidFill>
                  <a:srgbClr val="FFC000"/>
                </a:solidFill>
                <a:latin typeface="Tahoma" pitchFamily="34" charset="0"/>
                <a:cs typeface="Tahoma" pitchFamily="34" charset="0"/>
              </a:rPr>
              <a:t>הליגה הערבית:</a:t>
            </a:r>
            <a:r>
              <a:rPr lang="he-IL" sz="1400" b="1" kern="0" dirty="0" smtClean="0">
                <a:solidFill>
                  <a:schemeClr val="bg1"/>
                </a:solidFill>
                <a:latin typeface="Tahoma" pitchFamily="34" charset="0"/>
                <a:cs typeface="Tahoma" pitchFamily="34" charset="0"/>
              </a:rPr>
              <a:t> 22 חברות. </a:t>
            </a:r>
          </a:p>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r>
              <a:rPr lang="he-IL" sz="1400" b="1" kern="0" dirty="0" smtClean="0">
                <a:solidFill>
                  <a:srgbClr val="FFC000"/>
                </a:solidFill>
                <a:latin typeface="Tahoma" pitchFamily="34" charset="0"/>
                <a:cs typeface="Tahoma" pitchFamily="34" charset="0"/>
              </a:rPr>
              <a:t>האיחוד האירופאי : </a:t>
            </a:r>
            <a:r>
              <a:rPr lang="he-IL" sz="1400" b="1" kern="0" dirty="0" smtClean="0">
                <a:solidFill>
                  <a:schemeClr val="bg1"/>
                </a:solidFill>
                <a:latin typeface="Tahoma" pitchFamily="34" charset="0"/>
                <a:cs typeface="Tahoma" pitchFamily="34" charset="0"/>
              </a:rPr>
              <a:t>27</a:t>
            </a:r>
            <a:r>
              <a:rPr lang="he-IL" sz="1400" b="1" kern="0" dirty="0" smtClean="0">
                <a:solidFill>
                  <a:srgbClr val="FFC000"/>
                </a:solidFill>
                <a:latin typeface="Tahoma" pitchFamily="34" charset="0"/>
                <a:cs typeface="Tahoma" pitchFamily="34" charset="0"/>
              </a:rPr>
              <a:t> </a:t>
            </a:r>
            <a:r>
              <a:rPr lang="he-IL" sz="1400" b="1" kern="0" dirty="0" smtClean="0">
                <a:solidFill>
                  <a:schemeClr val="bg1"/>
                </a:solidFill>
                <a:latin typeface="Tahoma" pitchFamily="34" charset="0"/>
                <a:cs typeface="Tahoma" pitchFamily="34" charset="0"/>
              </a:rPr>
              <a:t>חברות. </a:t>
            </a:r>
          </a:p>
          <a:p>
            <a:pPr marL="177800" marR="0" lvl="0" indent="-177800" algn="r" defTabSz="914400" rtl="1" eaLnBrk="1" fontAlgn="base" latinLnBrk="0" hangingPunct="1">
              <a:spcBef>
                <a:spcPct val="20000"/>
              </a:spcBef>
              <a:spcAft>
                <a:spcPct val="0"/>
              </a:spcAft>
              <a:buClrTx/>
              <a:buSzTx/>
              <a:buBlip>
                <a:blip r:embed="rId4"/>
              </a:buBlip>
              <a:tabLst/>
              <a:defRPr/>
            </a:pPr>
            <a:r>
              <a:rPr lang="en-US" sz="1400" b="1" kern="0" dirty="0" smtClean="0">
                <a:solidFill>
                  <a:srgbClr val="FFC000"/>
                </a:solidFill>
                <a:latin typeface="Tahoma" pitchFamily="34" charset="0"/>
                <a:cs typeface="Tahoma" pitchFamily="34" charset="0"/>
              </a:rPr>
              <a:t>JUSCANZ</a:t>
            </a:r>
            <a:r>
              <a:rPr lang="he-IL" sz="1400" b="1" kern="0" dirty="0" smtClean="0">
                <a:solidFill>
                  <a:srgbClr val="FFC000"/>
                </a:solidFill>
                <a:latin typeface="Tahoma" pitchFamily="34" charset="0"/>
                <a:cs typeface="Tahoma" pitchFamily="34" charset="0"/>
              </a:rPr>
              <a:t>: </a:t>
            </a:r>
            <a:r>
              <a:rPr lang="he-IL" sz="1400" b="1" kern="0" dirty="0" smtClean="0">
                <a:solidFill>
                  <a:schemeClr val="bg1"/>
                </a:solidFill>
                <a:latin typeface="Tahoma" pitchFamily="34" charset="0"/>
                <a:cs typeface="Tahoma" pitchFamily="34" charset="0"/>
              </a:rPr>
              <a:t>קבוצת התייעצות לא רשמית המונה כ – 10 חברות וזהות החברות בה משתנה לעיתים כאשר ישראל חברה בקבוצה רק בחלק מהארגונים הבינ"ל בהם היא פעילה. </a:t>
            </a:r>
            <a:endParaRPr lang="he-IL" sz="1400" b="1" kern="0" dirty="0" smtClean="0">
              <a:solidFill>
                <a:srgbClr val="FFC000"/>
              </a:solidFill>
              <a:latin typeface="Tahoma" pitchFamily="34" charset="0"/>
              <a:cs typeface="Tahoma" pitchFamily="34" charset="0"/>
            </a:endParaRPr>
          </a:p>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endParaRPr kumimoji="0" lang="he-IL" sz="1400"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a:p>
            <a:pPr marL="177800" marR="0" lvl="0" indent="-177800" algn="r" defTabSz="914400" rtl="1" eaLnBrk="1" fontAlgn="base" latinLnBrk="0" hangingPunct="1">
              <a:lnSpc>
                <a:spcPct val="200000"/>
              </a:lnSpc>
              <a:spcBef>
                <a:spcPct val="20000"/>
              </a:spcBef>
              <a:spcAft>
                <a:spcPct val="0"/>
              </a:spcAft>
              <a:buClrTx/>
              <a:buSzTx/>
              <a:buBlip>
                <a:blip r:embed="rId4"/>
              </a:buBlip>
              <a:tabLst/>
              <a:defRPr/>
            </a:pPr>
            <a:endParaRPr kumimoji="0" lang="he-IL" sz="1400" b="1" i="0" u="none" strike="noStrike" kern="0" cap="none" spc="0" normalizeH="0" baseline="0" noProof="0" dirty="0" smtClean="0">
              <a:ln>
                <a:noFill/>
              </a:ln>
              <a:solidFill>
                <a:schemeClr val="bg1"/>
              </a:solidFill>
              <a:effectLst/>
              <a:uLnTx/>
              <a:uFillTx/>
              <a:latin typeface="Tahoma" pitchFamily="34" charset="0"/>
              <a:cs typeface="Tahoma" pitchFamily="34" charset="0"/>
            </a:endParaRPr>
          </a:p>
        </p:txBody>
      </p:sp>
      <p:sp>
        <p:nvSpPr>
          <p:cNvPr id="17" name="TextBox 16"/>
          <p:cNvSpPr txBox="1"/>
          <p:nvPr/>
        </p:nvSpPr>
        <p:spPr>
          <a:xfrm>
            <a:off x="7157112" y="1539920"/>
            <a:ext cx="1600200" cy="523220"/>
          </a:xfrm>
          <a:prstGeom prst="rect">
            <a:avLst/>
          </a:prstGeom>
          <a:noFill/>
        </p:spPr>
        <p:txBody>
          <a:bodyPr wrap="square" rtlCol="0">
            <a:spAutoFit/>
          </a:bodyPr>
          <a:lstStyle/>
          <a:p>
            <a:pPr algn="ctr"/>
            <a:r>
              <a:rPr lang="he-IL" sz="1400" dirty="0" smtClean="0">
                <a:solidFill>
                  <a:schemeClr val="bg1"/>
                </a:solidFill>
                <a:latin typeface="Tahoma" pitchFamily="34" charset="0"/>
                <a:cs typeface="Tahoma" pitchFamily="34" charset="0"/>
              </a:rPr>
              <a:t>בעיקר לצרכי בחירות </a:t>
            </a:r>
            <a:endParaRPr lang="en-US" sz="1400" dirty="0">
              <a:solidFill>
                <a:schemeClr val="bg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80861</TotalTime>
  <Words>2137</Words>
  <Application>Microsoft Office PowerPoint</Application>
  <PresentationFormat>‫הצגה על המסך (4:3)</PresentationFormat>
  <Paragraphs>508</Paragraphs>
  <Slides>30</Slides>
  <Notes>10</Notes>
  <HiddenSlides>4</HiddenSlides>
  <MMClips>0</MMClips>
  <ScaleCrop>false</ScaleCrop>
  <HeadingPairs>
    <vt:vector size="4" baseType="variant">
      <vt:variant>
        <vt:lpstr>ערכת נושא</vt:lpstr>
      </vt:variant>
      <vt:variant>
        <vt:i4>1</vt:i4>
      </vt:variant>
      <vt:variant>
        <vt:lpstr>כותרות שקופיות</vt:lpstr>
      </vt:variant>
      <vt:variant>
        <vt:i4>30</vt:i4>
      </vt:variant>
    </vt:vector>
  </HeadingPairs>
  <TitlesOfParts>
    <vt:vector size="31" baseType="lpstr">
      <vt:lpstr>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תופעת הפוליטיזציה – המועצה לזכויות אדם </vt:lpstr>
      <vt:lpstr>מצגת של PowerPoint</vt:lpstr>
      <vt:lpstr>         Former Secretary General Kofi Annan     </vt:lpstr>
      <vt:lpstr>מצגת של PowerPoint</vt:lpstr>
      <vt:lpstr>מצגת של PowerPoint</vt:lpstr>
    </vt:vector>
  </TitlesOfParts>
  <Company>MOFA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MISHUN30</dc:creator>
  <cp:lastModifiedBy>Administrator</cp:lastModifiedBy>
  <cp:revision>4775</cp:revision>
  <cp:lastPrinted>2014-04-11T13:53:01Z</cp:lastPrinted>
  <dcterms:created xsi:type="dcterms:W3CDTF">2010-10-18T20:29:03Z</dcterms:created>
  <dcterms:modified xsi:type="dcterms:W3CDTF">2016-07-06T11:45:55Z</dcterms:modified>
</cp:coreProperties>
</file>