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9" r:id="rId4"/>
    <p:sldId id="258" r:id="rId5"/>
    <p:sldId id="268" r:id="rId6"/>
    <p:sldId id="262" r:id="rId7"/>
    <p:sldId id="263" r:id="rId8"/>
    <p:sldId id="261" r:id="rId9"/>
    <p:sldId id="269" r:id="rId10"/>
    <p:sldId id="273" r:id="rId11"/>
    <p:sldId id="270" r:id="rId12"/>
    <p:sldId id="266" r:id="rId13"/>
    <p:sldId id="272" r:id="rId14"/>
    <p:sldId id="275" r:id="rId15"/>
    <p:sldId id="264" r:id="rId1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D39948F-1A3A-48E3-B958-8E309CD3B1B5}" type="datetimeFigureOut">
              <a:rPr lang="he-IL" smtClean="0"/>
              <a:t>י"ח/שבט/תשע"ח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EA25E76-4949-4D9C-AE00-EA6E154EE45A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B62E23A-C371-49D6-8529-BD9884F2F21D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21C656-C4D2-4CC0-B889-FE5FF4A47807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21C656-C4D2-4CC0-B889-FE5FF4A47807}" type="slidenum">
              <a:rPr lang="he-IL" smtClean="0"/>
              <a:t>2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21C656-C4D2-4CC0-B889-FE5FF4A47807}" type="slidenum">
              <a:rPr lang="he-IL" smtClean="0"/>
              <a:t>4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he-IL" smtClean="0"/>
          </a:p>
        </p:txBody>
      </p:sp>
      <p:sp>
        <p:nvSpPr>
          <p:cNvPr id="12292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AA111DD-8DAA-46BB-90EB-32012E8F1003}" type="slidenum">
              <a:rPr lang="he-IL" altLang="he-IL"/>
              <a:pPr/>
              <a:t>13</a:t>
            </a:fld>
            <a:endParaRPr lang="he-IL" alt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e-IL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21" name="מלבן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מלבן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מלבן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מלבן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שולש שווה שוקיים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6" name="משולש שווה שוקיים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5" name="מחבר ישר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שולש שווה שוקיים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משולש שווה שוקיים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ציין מיקום תוכן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שולש שווה שוקיים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2D0ADAF-2DB0-4E0C-A6D3-52CF3A201810}" type="datetimeFigureOut">
              <a:rPr lang="he-IL" smtClean="0"/>
              <a:t>ט"ז/שבט/תשע"ח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FE06E2C-2765-4B26-8717-9F498C558B42}" type="slidenum">
              <a:rPr lang="he-IL" smtClean="0"/>
              <a:t>‹#›</a:t>
            </a:fld>
            <a:endParaRPr lang="he-IL"/>
          </a:p>
        </p:txBody>
      </p:sp>
      <p:sp>
        <p:nvSpPr>
          <p:cNvPr id="28" name="מחבר ישר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מחבר ישר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שולש שווה שוקיים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r" rtl="1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r" rtl="1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chemeClr val="accent2"/>
                </a:solidFill>
              </a:rPr>
              <a:t>סיור "מזרח"</a:t>
            </a:r>
            <a:br>
              <a:rPr lang="he-IL" b="1" dirty="0" smtClean="0">
                <a:solidFill>
                  <a:schemeClr val="accent2"/>
                </a:solidFill>
              </a:rPr>
            </a:br>
            <a:r>
              <a:rPr lang="he-IL" b="1" dirty="0" smtClean="0">
                <a:solidFill>
                  <a:schemeClr val="accent2"/>
                </a:solidFill>
              </a:rPr>
              <a:t>תהליך הלמידה</a:t>
            </a:r>
            <a:endParaRPr lang="he-IL" b="1" dirty="0">
              <a:solidFill>
                <a:schemeClr val="accent2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e-IL" dirty="0" smtClean="0"/>
              <a:t>הכנת סגל מ"ה</a:t>
            </a:r>
          </a:p>
          <a:p>
            <a:r>
              <a:rPr lang="he-IL" dirty="0" smtClean="0"/>
              <a:t>7.2.18</a:t>
            </a:r>
            <a:endParaRPr lang="he-IL" dirty="0"/>
          </a:p>
        </p:txBody>
      </p:sp>
      <p:pic>
        <p:nvPicPr>
          <p:cNvPr id="4" name="תמונה 3" descr="far east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476672"/>
            <a:ext cx="7272808" cy="30362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תמונת מצב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צוותים – סין - אלי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חניך מוביל: שי </a:t>
            </a:r>
            <a:r>
              <a:rPr lang="he-IL" dirty="0" err="1" smtClean="0"/>
              <a:t>פאייראיזן</a:t>
            </a:r>
            <a:endParaRPr lang="he-IL" dirty="0" smtClean="0"/>
          </a:p>
          <a:p>
            <a:r>
              <a:rPr lang="he-IL" dirty="0" smtClean="0"/>
              <a:t>הביקור:</a:t>
            </a:r>
          </a:p>
          <a:p>
            <a:pPr lvl="1"/>
            <a:r>
              <a:rPr lang="he-IL" dirty="0" smtClean="0"/>
              <a:t>קשר עם </a:t>
            </a:r>
            <a:r>
              <a:rPr lang="he-IL" dirty="0" err="1" smtClean="0"/>
              <a:t>הנספ"צ</a:t>
            </a:r>
            <a:r>
              <a:rPr lang="he-IL" dirty="0" smtClean="0"/>
              <a:t> – מצוין. אלי נפגש עימו בסין. מודע ומחויב לביקור</a:t>
            </a:r>
          </a:p>
          <a:p>
            <a:pPr lvl="1"/>
            <a:r>
              <a:rPr lang="he-IL" dirty="0" smtClean="0"/>
              <a:t>הסינים אישרו את הביקור</a:t>
            </a:r>
          </a:p>
          <a:p>
            <a:pPr lvl="1"/>
            <a:r>
              <a:rPr lang="he-IL" dirty="0" smtClean="0"/>
              <a:t>אמור לשלוח שלד ביקור בהמשך</a:t>
            </a:r>
          </a:p>
          <a:p>
            <a:pPr lvl="1"/>
            <a:r>
              <a:rPr lang="he-IL" dirty="0" smtClean="0"/>
              <a:t>הביקור יתקיים רק </a:t>
            </a:r>
            <a:r>
              <a:rPr lang="he-IL" dirty="0" err="1" smtClean="0"/>
              <a:t>בביג'ינג</a:t>
            </a:r>
            <a:endParaRPr lang="he-IL" dirty="0" smtClean="0"/>
          </a:p>
          <a:p>
            <a:r>
              <a:rPr lang="he-IL" dirty="0" smtClean="0"/>
              <a:t>החקירה:</a:t>
            </a:r>
          </a:p>
          <a:p>
            <a:pPr lvl="1"/>
            <a:r>
              <a:rPr lang="he-IL" dirty="0" smtClean="0"/>
              <a:t>עדיין לא ממש התחילו</a:t>
            </a:r>
          </a:p>
          <a:p>
            <a:r>
              <a:rPr lang="he-IL" dirty="0" smtClean="0"/>
              <a:t>סוגיות מיוחדות: הסינים ציפו לבואו של האלוף.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תמונת מצב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צוותים – דרום-קוריאה - עודד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חניכה מובילה: איילת ירוחם</a:t>
            </a:r>
          </a:p>
          <a:p>
            <a:r>
              <a:rPr lang="he-IL" dirty="0" smtClean="0"/>
              <a:t>הביקור:</a:t>
            </a:r>
          </a:p>
          <a:p>
            <a:pPr lvl="1"/>
            <a:r>
              <a:rPr lang="he-IL" dirty="0" smtClean="0"/>
              <a:t>נפגשנו עם </a:t>
            </a:r>
            <a:r>
              <a:rPr lang="he-IL" dirty="0" err="1" smtClean="0"/>
              <a:t>הנספ"צ</a:t>
            </a:r>
            <a:r>
              <a:rPr lang="he-IL" dirty="0" smtClean="0"/>
              <a:t> שמעון אדרי ואנחנו איתו בקשר</a:t>
            </a:r>
          </a:p>
          <a:p>
            <a:pPr lvl="1"/>
            <a:r>
              <a:rPr lang="he-IL" dirty="0" smtClean="0"/>
              <a:t>הייתה לו פגישה מצוינת עם מפקד </a:t>
            </a:r>
            <a:r>
              <a:rPr lang="he-IL" dirty="0" err="1" smtClean="0"/>
              <a:t>מב"ל</a:t>
            </a:r>
            <a:r>
              <a:rPr lang="he-IL" dirty="0" smtClean="0"/>
              <a:t> שהקצה שני אנשים לטפל בביקור. מתואם עם השגריר והנספח הכלכלי במקום</a:t>
            </a:r>
          </a:p>
          <a:p>
            <a:pPr lvl="1"/>
            <a:r>
              <a:rPr lang="he-IL" dirty="0" smtClean="0"/>
              <a:t>מקווים לקבל שלד ביקור בהקדם</a:t>
            </a:r>
          </a:p>
          <a:p>
            <a:pPr lvl="1"/>
            <a:r>
              <a:rPr lang="he-IL" dirty="0" smtClean="0"/>
              <a:t>טיסה ישירה מוצ"ש</a:t>
            </a:r>
          </a:p>
          <a:p>
            <a:r>
              <a:rPr lang="he-IL" dirty="0" smtClean="0"/>
              <a:t>החקירה:</a:t>
            </a:r>
          </a:p>
          <a:p>
            <a:pPr lvl="1"/>
            <a:r>
              <a:rPr lang="he-IL" dirty="0" smtClean="0"/>
              <a:t>העברת חומרים מתבצעת כל הזמן (ציפי ארז)</a:t>
            </a:r>
          </a:p>
          <a:p>
            <a:pPr lvl="1"/>
            <a:r>
              <a:rPr lang="he-IL" dirty="0" smtClean="0"/>
              <a:t>עדיין לא זומנו גורמים להכנה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תפקיד הסגל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he-IL" dirty="0" smtClean="0"/>
          </a:p>
          <a:p>
            <a:r>
              <a:rPr lang="he-IL" dirty="0" smtClean="0"/>
              <a:t>גורם מרכזי בתכנון הביקור</a:t>
            </a:r>
          </a:p>
          <a:p>
            <a:r>
              <a:rPr lang="he-IL" dirty="0" smtClean="0"/>
              <a:t>ליווי המובילים בתהליך החקירה</a:t>
            </a:r>
          </a:p>
          <a:p>
            <a:r>
              <a:rPr lang="he-IL" dirty="0" smtClean="0"/>
              <a:t>סיוע בהכנת חומרי קריאה</a:t>
            </a:r>
          </a:p>
          <a:p>
            <a:r>
              <a:rPr lang="he-IL" dirty="0" smtClean="0"/>
              <a:t>סיוע בזימון מומחים</a:t>
            </a:r>
          </a:p>
          <a:p>
            <a:r>
              <a:rPr lang="he-IL" dirty="0" smtClean="0"/>
              <a:t>סיוע בחלוקת עבודה פנימית</a:t>
            </a:r>
          </a:p>
          <a:p>
            <a:r>
              <a:rPr lang="he-IL" dirty="0" smtClean="0"/>
              <a:t>ליווי הצגות תוצרים</a:t>
            </a:r>
          </a:p>
          <a:p>
            <a:r>
              <a:rPr lang="he-IL" dirty="0" smtClean="0"/>
              <a:t>סגל תומך מסייע ואחראי על מנהלות </a:t>
            </a:r>
            <a:r>
              <a:rPr lang="he-IL" dirty="0" err="1" smtClean="0"/>
              <a:t>ולוגיסיטיקה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altLang="he-IL" b="1" dirty="0" smtClean="0">
                <a:latin typeface="David" pitchFamily="34" charset="-79"/>
                <a:cs typeface="David" pitchFamily="34" charset="-79"/>
              </a:rPr>
              <a:t>שיבוץ סגל</a:t>
            </a: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48272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681">
                <a:tc>
                  <a:txBody>
                    <a:bodyPr/>
                    <a:lstStyle/>
                    <a:p>
                      <a:pPr rtl="1"/>
                      <a:r>
                        <a:rPr lang="he-IL" sz="1800" b="0" dirty="0" smtClean="0">
                          <a:solidFill>
                            <a:schemeClr val="tx1"/>
                          </a:solidFill>
                        </a:rPr>
                        <a:t>סין</a:t>
                      </a:r>
                      <a:endParaRPr lang="he-IL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dirty="0" smtClean="0">
                          <a:solidFill>
                            <a:schemeClr val="tx1"/>
                          </a:solidFill>
                        </a:rPr>
                        <a:t>אלי בר-און</a:t>
                      </a:r>
                      <a:endParaRPr lang="he-IL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dirty="0" smtClean="0">
                          <a:solidFill>
                            <a:schemeClr val="tx1"/>
                          </a:solidFill>
                        </a:rPr>
                        <a:t>אתי</a:t>
                      </a:r>
                      <a:endParaRPr lang="he-IL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הודו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מד"ר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משה יהלומי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עידו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דרום קוריאה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חיים וקסמן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עודד שמלא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רפי (?)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681"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רוסיה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(אלוף) ענת </a:t>
                      </a:r>
                      <a:r>
                        <a:rPr lang="he-IL" sz="1800" dirty="0" smtClean="0"/>
                        <a:t>שטרן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שמוליק וייס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dirty="0" smtClean="0"/>
                        <a:t>מתן</a:t>
                      </a:r>
                      <a:endParaRPr lang="he-IL" sz="1800" dirty="0"/>
                    </a:p>
                  </a:txBody>
                  <a:tcPr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289" name="TextBox 4"/>
          <p:cNvSpPr txBox="1">
            <a:spLocks noChangeArrowheads="1"/>
          </p:cNvSpPr>
          <p:nvPr/>
        </p:nvSpPr>
        <p:spPr bwMode="auto">
          <a:xfrm>
            <a:off x="2483768" y="3933825"/>
            <a:ext cx="62030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 algn="r" rtl="1">
              <a:buFont typeface="Arial" pitchFamily="34" charset="0"/>
              <a:buChar char="•"/>
            </a:pPr>
            <a:endParaRPr lang="he-IL" altLang="he-IL" dirty="0" smtClean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6367057"/>
              </p:ext>
            </p:extLst>
          </p:nvPr>
        </p:nvGraphicFramePr>
        <p:xfrm>
          <a:off x="1" y="139700"/>
          <a:ext cx="9143999" cy="6492240"/>
        </p:xfrm>
        <a:graphic>
          <a:graphicData uri="http://schemas.openxmlformats.org/drawingml/2006/table">
            <a:tbl>
              <a:tblPr rtl="1"/>
              <a:tblGrid>
                <a:gridCol w="2115085"/>
                <a:gridCol w="2456075"/>
                <a:gridCol w="2288100"/>
                <a:gridCol w="2284739"/>
              </a:tblGrid>
              <a:tr h="1333500">
                <a:tc gridSpan="4"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altLang="he-IL" sz="6000" b="1" kern="1200" smtClean="0">
                          <a:ln w="9525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חלוקת </a:t>
                      </a:r>
                      <a:r>
                        <a:rPr lang="he-IL" altLang="he-IL" sz="6000" b="1" kern="1200" dirty="0" smtClean="0">
                          <a:ln w="9525">
                            <a:solidFill>
                              <a:schemeClr val="bg1"/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קבוצות לסיור מזרח</a:t>
                      </a:r>
                    </a:p>
                  </a:txBody>
                  <a:tcPr marL="26551" marR="265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סין –</a:t>
                      </a:r>
                      <a:r>
                        <a:rPr kumimoji="0" lang="en-US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kumimoji="0" lang="he-IL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אלי בר-און</a:t>
                      </a:r>
                      <a:endParaRPr kumimoji="0" lang="en-US" alt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26551" marR="265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רוסיה – שמוליק וייס</a:t>
                      </a:r>
                      <a:endParaRPr kumimoji="0" lang="en-US" alt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26551" marR="265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הודו – משה יהלומי</a:t>
                      </a:r>
                      <a:endParaRPr kumimoji="0" lang="en-US" alt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26551" marR="265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דרום קוריאה – עודד שמלא</a:t>
                      </a:r>
                      <a:endParaRPr kumimoji="0" lang="en-US" alt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26551" marR="265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בכיר?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אלוף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מד"ר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מר חיים וקסמן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077085" algn="r"/>
                        </a:tabLs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אתי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ד"ר ענת שטרן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עידו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?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77085" algn="r"/>
                        </a:tabLst>
                        <a:defRPr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איתי שפירא 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מתן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Ryan Hoyle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ציפי ארז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פיני בנאים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Wong </a:t>
                      </a:r>
                      <a:r>
                        <a:rPr lang="en-US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Hin</a:t>
                      </a: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Kai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Douglas Brock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תמיר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צימבר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גלעד בן-ארי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Hardeep</a:t>
                      </a: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Bains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Tim </a:t>
                      </a:r>
                      <a:r>
                        <a:rPr lang="en-US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Hullman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איילת ירוחם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חנניה שנייד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אבי חלבי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Guido </a:t>
                      </a:r>
                      <a:r>
                        <a:rPr lang="en-US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Cerioni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אמיר כהן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רועי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שטרית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שאול צמח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תמי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רחמימוב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אייל ברזילאי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ערן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קריסי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אבירם סלע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שי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שטאדלר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יעל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ואקנין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יוסי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פינטו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דוד זיני</a:t>
                      </a: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יעקב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aseline="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שנרב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שמעון בר-גור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טל כספי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שמואל פרידמן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קובי </a:t>
                      </a:r>
                      <a:r>
                        <a:rPr kumimoji="0" lang="he-IL" altLang="he-IL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אלמליח</a:t>
                      </a:r>
                      <a:endParaRPr kumimoji="0" lang="he-IL" altLang="he-IL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אורית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שני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שי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פאיראיזן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26551" marR="265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עמית סער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26551" marR="265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1pPr>
                      <a:lvl2pPr marL="742950" indent="-285750" algn="r" rtl="1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2pPr>
                      <a:lvl3pPr marL="1143000" indent="-228600" algn="r" rtl="1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3pPr>
                      <a:lvl4pPr marL="1600200" indent="-228600" algn="r" rtl="1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4pPr>
                      <a:lvl5pPr marL="2057400" indent="-228600" algn="r" rtl="1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cs typeface="David" panose="020E0502060401010101" pitchFamily="34" charset="-79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שמואל בן עזרא</a:t>
                      </a:r>
                    </a:p>
                  </a:txBody>
                  <a:tcPr marL="26551" marR="265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אסף </a:t>
                      </a:r>
                      <a:r>
                        <a:rPr lang="he-IL" sz="160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צלאל 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אורלי בן ארי</a:t>
                      </a:r>
                    </a:p>
                  </a:txBody>
                  <a:tcPr marL="26551" marR="265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alt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מרב בן דוד</a:t>
                      </a:r>
                    </a:p>
                  </a:txBody>
                  <a:tcPr marL="26551" marR="265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זיו רום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26551" marR="265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יניב </a:t>
                      </a:r>
                      <a:r>
                        <a:rPr lang="he-IL" sz="160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אלאלוף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26551" marR="265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אייל הראל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26551" marR="265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26551" marR="265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altLang="he-IL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" name="מבל חדש.jpg" descr="מבל חדש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" y="266700"/>
            <a:ext cx="669034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265959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פעולות נדרשות עיקריות בשלב זה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סגירה סופית של מועדים לצורך הזמנת טיסות ומלונות</a:t>
            </a:r>
          </a:p>
          <a:p>
            <a:r>
              <a:rPr lang="he-IL" dirty="0" smtClean="0"/>
              <a:t>הזמנת מומחי תוכן לימי ההכנה, כגון:</a:t>
            </a:r>
          </a:p>
          <a:p>
            <a:pPr lvl="1"/>
            <a:r>
              <a:rPr lang="he-IL" dirty="0" smtClean="0"/>
              <a:t>אקדמאי מומחה</a:t>
            </a:r>
          </a:p>
          <a:p>
            <a:pPr lvl="1"/>
            <a:r>
              <a:rPr lang="he-IL" dirty="0" smtClean="0"/>
              <a:t> נציג </a:t>
            </a:r>
            <a:r>
              <a:rPr lang="he-IL" dirty="0" err="1" smtClean="0"/>
              <a:t>משה"ח</a:t>
            </a:r>
            <a:endParaRPr lang="he-IL" dirty="0" smtClean="0"/>
          </a:p>
          <a:p>
            <a:pPr lvl="1"/>
            <a:r>
              <a:rPr lang="he-IL" dirty="0" smtClean="0"/>
              <a:t>שגריר המדינה</a:t>
            </a:r>
          </a:p>
          <a:p>
            <a:pPr lvl="1"/>
            <a:r>
              <a:rPr lang="he-IL" dirty="0" smtClean="0"/>
              <a:t> איש עסקים/מומחה לכלכלה או חברה</a:t>
            </a:r>
          </a:p>
          <a:p>
            <a:pPr lvl="1"/>
            <a:r>
              <a:rPr lang="he-IL" dirty="0" smtClean="0"/>
              <a:t> מומחה לביטחון צבא ואסטרטגיה של המדינה</a:t>
            </a:r>
          </a:p>
          <a:p>
            <a:r>
              <a:rPr lang="he-IL" dirty="0" smtClean="0"/>
              <a:t>חלוקת עבודה בצוות לפי הפנתיאון (השקפים לעיל)</a:t>
            </a:r>
          </a:p>
          <a:p>
            <a:r>
              <a:rPr lang="he-IL" dirty="0" smtClean="0"/>
              <a:t>הכנת בסיס מידע של חומרי רקע לשימוש הצוות</a:t>
            </a:r>
          </a:p>
          <a:p>
            <a:r>
              <a:rPr lang="he-IL" dirty="0" smtClean="0"/>
              <a:t>סגירת פורמט ההצגות והעבודה הצוותית</a:t>
            </a:r>
          </a:p>
          <a:p>
            <a:r>
              <a:rPr lang="he-IL" dirty="0" smtClean="0"/>
              <a:t>לוגיסטיקה – חיסונים, ויזות וכד'.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0" y="-242887"/>
            <a:ext cx="9144000" cy="7100887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 smtClean="0"/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altLang="he-IL" sz="3800" b="1" dirty="0" smtClean="0">
                <a:solidFill>
                  <a:schemeClr val="tx2"/>
                </a:solidFill>
              </a:rPr>
              <a:t>תפיסה כללית</a:t>
            </a:r>
            <a:endParaRPr lang="he-IL" altLang="he-IL" sz="3800" dirty="0" smtClean="0">
              <a:solidFill>
                <a:schemeClr val="tx2"/>
              </a:solidFill>
            </a:endParaRPr>
          </a:p>
          <a:p>
            <a:endParaRPr lang="he-IL" altLang="he-IL" sz="3400" dirty="0" smtClean="0"/>
          </a:p>
          <a:p>
            <a:r>
              <a:rPr lang="he-IL" altLang="he-IL" dirty="0" smtClean="0"/>
              <a:t>ארבעה צוותים יבקרו בסין, הודו, רוסיה ודרום קוריאה.</a:t>
            </a:r>
          </a:p>
          <a:p>
            <a:r>
              <a:rPr lang="he-IL" altLang="he-IL" dirty="0" smtClean="0"/>
              <a:t>טרם הסיור תתבצע עבודת הכנה מקיפה במסגרת </a:t>
            </a:r>
            <a:r>
              <a:rPr lang="he-IL" altLang="he-IL" dirty="0" smtClean="0"/>
              <a:t>קבוצתית. </a:t>
            </a:r>
          </a:p>
          <a:p>
            <a:r>
              <a:rPr lang="he-IL" altLang="he-IL" dirty="0" smtClean="0"/>
              <a:t>בעקבות הסיור </a:t>
            </a:r>
            <a:r>
              <a:rPr lang="he-IL" altLang="he-IL" dirty="0" smtClean="0"/>
              <a:t>יתבצע תהליך </a:t>
            </a:r>
            <a:r>
              <a:rPr lang="he-IL" altLang="he-IL" dirty="0" smtClean="0"/>
              <a:t>של </a:t>
            </a:r>
            <a:r>
              <a:rPr lang="he-IL" altLang="he-IL" dirty="0" smtClean="0"/>
              <a:t>שיתוף </a:t>
            </a:r>
            <a:r>
              <a:rPr lang="he-IL" altLang="he-IL" dirty="0" smtClean="0"/>
              <a:t>בידע.</a:t>
            </a:r>
            <a:endParaRPr lang="he-IL" altLang="he-IL" dirty="0" smtClean="0"/>
          </a:p>
          <a:p>
            <a:r>
              <a:rPr lang="he-IL" altLang="he-IL" dirty="0" smtClean="0"/>
              <a:t>המטרה: הכרת שחקנים מרכזיים במערכת הבינ"ל המתאפיינים בחשיבה אסטרטגית "אחרת":</a:t>
            </a:r>
            <a:endParaRPr lang="en-US" altLang="he-IL" dirty="0" smtClean="0"/>
          </a:p>
          <a:p>
            <a:pPr marL="525780" lvl="2">
              <a:spcBef>
                <a:spcPts val="1200"/>
              </a:spcBef>
            </a:pPr>
            <a:r>
              <a:rPr lang="he-IL" altLang="he-IL" sz="2600" dirty="0" smtClean="0"/>
              <a:t>הכרת </a:t>
            </a:r>
            <a:r>
              <a:rPr lang="he-IL" altLang="he-IL" sz="2600" dirty="0" smtClean="0"/>
              <a:t>התרבות, המורשת והשורשים – ה-"</a:t>
            </a:r>
            <a:r>
              <a:rPr lang="en-US" altLang="he-IL" sz="2600" dirty="0" smtClean="0"/>
              <a:t>"DNA</a:t>
            </a:r>
            <a:r>
              <a:rPr lang="he-IL" altLang="he-IL" sz="2600" dirty="0" smtClean="0"/>
              <a:t>.</a:t>
            </a:r>
          </a:p>
          <a:p>
            <a:pPr marL="525780" lvl="2">
              <a:spcBef>
                <a:spcPts val="1200"/>
              </a:spcBef>
            </a:pPr>
            <a:r>
              <a:rPr lang="he-IL" altLang="he-IL" sz="2600" dirty="0" smtClean="0"/>
              <a:t>הכרת תפיסת הביטחון הלאומי והתרבות האסטרטגית.</a:t>
            </a:r>
          </a:p>
          <a:p>
            <a:pPr marL="525780" lvl="2">
              <a:spcBef>
                <a:spcPts val="1200"/>
              </a:spcBef>
            </a:pPr>
            <a:r>
              <a:rPr lang="he-IL" altLang="he-IL" sz="2600" dirty="0" smtClean="0"/>
              <a:t>הבנת </a:t>
            </a:r>
            <a:r>
              <a:rPr lang="he-IL" altLang="he-IL" sz="2600" dirty="0" smtClean="0"/>
              <a:t>מארג יחסי החוץ </a:t>
            </a:r>
            <a:r>
              <a:rPr lang="he-IL" altLang="he-IL" sz="2600" dirty="0" smtClean="0"/>
              <a:t>בדגש על המזה"ת וישראל.</a:t>
            </a:r>
            <a:endParaRPr lang="he-IL" altLang="he-IL" sz="2600" dirty="0" smtClean="0"/>
          </a:p>
          <a:p>
            <a:pPr marL="182880" lvl="1">
              <a:spcBef>
                <a:spcPts val="1200"/>
              </a:spcBef>
              <a:buFont typeface="Arial" pitchFamily="34" charset="0"/>
              <a:buChar char="•"/>
            </a:pPr>
            <a:r>
              <a:rPr lang="he-IL" altLang="he-IL" sz="2600" dirty="0" smtClean="0">
                <a:solidFill>
                  <a:schemeClr val="tx1"/>
                </a:solidFill>
              </a:rPr>
              <a:t>קורס </a:t>
            </a:r>
            <a:r>
              <a:rPr lang="he-IL" altLang="he-IL" sz="2600" dirty="0" smtClean="0">
                <a:solidFill>
                  <a:schemeClr val="tx1"/>
                </a:solidFill>
              </a:rPr>
              <a:t>אקדמי המקנה 3 שש"ס. </a:t>
            </a:r>
            <a:r>
              <a:rPr lang="he-IL" altLang="he-IL" sz="2600" dirty="0" smtClean="0">
                <a:solidFill>
                  <a:schemeClr val="tx1"/>
                </a:solidFill>
              </a:rPr>
              <a:t>מנחה </a:t>
            </a:r>
            <a:r>
              <a:rPr lang="he-IL" altLang="he-IL" sz="2600" dirty="0" smtClean="0">
                <a:solidFill>
                  <a:schemeClr val="tx1"/>
                </a:solidFill>
              </a:rPr>
              <a:t>אקדמי: ד"ר ערן לרמן. </a:t>
            </a:r>
            <a:endParaRPr lang="he-IL" altLang="he-IL" sz="2600" dirty="0" smtClean="0">
              <a:solidFill>
                <a:schemeClr val="tx1"/>
              </a:solidFill>
            </a:endParaRPr>
          </a:p>
          <a:p>
            <a:pPr marL="182880" lvl="1">
              <a:spcBef>
                <a:spcPts val="1200"/>
              </a:spcBef>
              <a:buFont typeface="Arial" pitchFamily="34" charset="0"/>
              <a:buChar char="•"/>
            </a:pPr>
            <a:r>
              <a:rPr lang="he-IL" altLang="he-IL" sz="2600" dirty="0" smtClean="0">
                <a:solidFill>
                  <a:schemeClr val="tx1"/>
                </a:solidFill>
              </a:rPr>
              <a:t>מטלת </a:t>
            </a:r>
            <a:r>
              <a:rPr lang="he-IL" altLang="he-IL" sz="2600" dirty="0" smtClean="0">
                <a:solidFill>
                  <a:schemeClr val="tx1"/>
                </a:solidFill>
              </a:rPr>
              <a:t>סיום צוותית. </a:t>
            </a:r>
          </a:p>
          <a:p>
            <a:pPr marL="182880" lvl="1">
              <a:spcBef>
                <a:spcPts val="1200"/>
              </a:spcBef>
            </a:pPr>
            <a:endParaRPr lang="en-US" altLang="he-IL" sz="3400" dirty="0" smtClean="0"/>
          </a:p>
        </p:txBody>
      </p:sp>
    </p:spTree>
    <p:extLst>
      <p:ext uri="{BB962C8B-B14F-4D97-AF65-F5344CB8AC3E}">
        <p14:creationId xmlns="" xmlns:p14="http://schemas.microsoft.com/office/powerpoint/2010/main" val="2444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לוחות זמנים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dirty="0" smtClean="0"/>
              <a:t>12 מרץ - הצגת </a:t>
            </a:r>
            <a:r>
              <a:rPr lang="he-IL" dirty="0"/>
              <a:t>הנסיעה המפוצלת במליאה  </a:t>
            </a:r>
            <a:endParaRPr lang="en-US" dirty="0"/>
          </a:p>
          <a:p>
            <a:pPr lvl="0"/>
            <a:r>
              <a:rPr lang="he-IL" dirty="0"/>
              <a:t>ימי הכנה לנסיעה – </a:t>
            </a:r>
            <a:r>
              <a:rPr lang="he-IL" dirty="0" smtClean="0"/>
              <a:t>10,11,12,16 </a:t>
            </a:r>
            <a:r>
              <a:rPr lang="he-IL" dirty="0"/>
              <a:t>אפריל </a:t>
            </a:r>
            <a:endParaRPr lang="he-IL" dirty="0" smtClean="0"/>
          </a:p>
          <a:p>
            <a:pPr lvl="0"/>
            <a:r>
              <a:rPr lang="he-IL" dirty="0" smtClean="0"/>
              <a:t>16 </a:t>
            </a:r>
            <a:r>
              <a:rPr lang="he-IL" dirty="0"/>
              <a:t>לאפריל: </a:t>
            </a:r>
            <a:endParaRPr lang="he-IL" dirty="0" smtClean="0"/>
          </a:p>
          <a:p>
            <a:pPr lvl="1"/>
            <a:r>
              <a:rPr lang="he-IL" dirty="0" smtClean="0"/>
              <a:t>בוקר </a:t>
            </a:r>
            <a:r>
              <a:rPr lang="he-IL" dirty="0"/>
              <a:t>עבודה בקבוצות </a:t>
            </a:r>
            <a:endParaRPr lang="he-IL" dirty="0" smtClean="0"/>
          </a:p>
          <a:p>
            <a:pPr lvl="1"/>
            <a:r>
              <a:rPr lang="he-IL" dirty="0" smtClean="0"/>
              <a:t> </a:t>
            </a:r>
            <a:r>
              <a:rPr lang="he-IL" dirty="0"/>
              <a:t>אחה"צ הצגה במליאה </a:t>
            </a:r>
            <a:r>
              <a:rPr lang="he-IL" dirty="0" smtClean="0"/>
              <a:t>של:</a:t>
            </a:r>
          </a:p>
          <a:p>
            <a:pPr lvl="2"/>
            <a:r>
              <a:rPr lang="he-IL" dirty="0" smtClean="0"/>
              <a:t>תובנות מהחקירה</a:t>
            </a:r>
          </a:p>
          <a:p>
            <a:pPr lvl="2"/>
            <a:r>
              <a:rPr lang="he-IL" dirty="0" smtClean="0"/>
              <a:t>לו"ז </a:t>
            </a:r>
            <a:r>
              <a:rPr lang="he-IL" dirty="0"/>
              <a:t>הביקור </a:t>
            </a:r>
            <a:endParaRPr lang="he-IL" dirty="0" smtClean="0"/>
          </a:p>
          <a:p>
            <a:pPr lvl="2"/>
            <a:r>
              <a:rPr lang="he-IL" dirty="0" smtClean="0"/>
              <a:t>שאלות החקר</a:t>
            </a:r>
            <a:endParaRPr lang="en-US" dirty="0"/>
          </a:p>
          <a:p>
            <a:pPr lvl="0"/>
            <a:r>
              <a:rPr lang="he-IL" dirty="0" smtClean="0"/>
              <a:t>1-2 מאי תחקיר </a:t>
            </a:r>
            <a:r>
              <a:rPr lang="he-IL" dirty="0"/>
              <a:t>והצגת </a:t>
            </a:r>
            <a:r>
              <a:rPr lang="he-IL" dirty="0" smtClean="0"/>
              <a:t>תובנות </a:t>
            </a:r>
            <a:r>
              <a:rPr lang="he-IL" dirty="0"/>
              <a:t>במליאה בעקבות </a:t>
            </a:r>
            <a:r>
              <a:rPr lang="he-IL" dirty="0" smtClean="0"/>
              <a:t>הנסיעה:</a:t>
            </a:r>
          </a:p>
          <a:p>
            <a:pPr lvl="1"/>
            <a:r>
              <a:rPr lang="he-IL" dirty="0" smtClean="0"/>
              <a:t>יום </a:t>
            </a:r>
            <a:r>
              <a:rPr lang="he-IL" dirty="0"/>
              <a:t>ראשון לעבודה בקבוצות לסיכום הביקור </a:t>
            </a:r>
            <a:endParaRPr lang="he-IL" dirty="0" smtClean="0"/>
          </a:p>
          <a:p>
            <a:pPr lvl="1"/>
            <a:r>
              <a:rPr lang="he-IL" dirty="0" smtClean="0"/>
              <a:t>יום </a:t>
            </a:r>
            <a:r>
              <a:rPr lang="he-IL" dirty="0"/>
              <a:t>שני להצגה במליאה לפי </a:t>
            </a:r>
            <a:r>
              <a:rPr lang="he-IL" dirty="0" smtClean="0"/>
              <a:t>פורמט שיסוכם בקרוב עם המרצה</a:t>
            </a:r>
            <a:endParaRPr lang="en-US" dirty="0"/>
          </a:p>
          <a:p>
            <a:endParaRPr lang="he-IL" dirty="0"/>
          </a:p>
        </p:txBody>
      </p:sp>
      <p:pic>
        <p:nvPicPr>
          <p:cNvPr id="4" name="תמונה 3" descr="far east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564904"/>
            <a:ext cx="2838450" cy="1609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עקרונות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לחקירה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pPr lvl="0"/>
            <a:endParaRPr lang="he-IL" sz="2400" b="1" u="sng" dirty="0" smtClean="0"/>
          </a:p>
          <a:p>
            <a:pPr lvl="0"/>
            <a:r>
              <a:rPr lang="he-IL" sz="2400" b="1" u="sng" dirty="0" smtClean="0"/>
              <a:t>הפנתיאון</a:t>
            </a:r>
            <a:r>
              <a:rPr lang="he-IL" sz="2400" b="1" dirty="0" smtClean="0"/>
              <a:t> </a:t>
            </a:r>
            <a:r>
              <a:rPr lang="he-IL" sz="2400" dirty="0"/>
              <a:t>כרעיון מארגן </a:t>
            </a:r>
            <a:r>
              <a:rPr lang="he-IL" sz="2400" dirty="0" smtClean="0"/>
              <a:t>- בסיס </a:t>
            </a:r>
            <a:r>
              <a:rPr lang="he-IL" sz="2400" dirty="0"/>
              <a:t>זהותי, ארבע הרגליים, גג של מנהיגות וקבלת החלטות ואסטרטגיה כציר </a:t>
            </a:r>
            <a:r>
              <a:rPr lang="he-IL" sz="2400" dirty="0" smtClean="0"/>
              <a:t>חוצה</a:t>
            </a:r>
            <a:endParaRPr lang="en-US" sz="2400" dirty="0"/>
          </a:p>
          <a:p>
            <a:pPr lvl="0"/>
            <a:r>
              <a:rPr lang="he-IL" sz="2400" b="1" u="sng" dirty="0"/>
              <a:t>דף תצפית</a:t>
            </a:r>
            <a:r>
              <a:rPr lang="he-IL" sz="2400" b="1" dirty="0"/>
              <a:t> </a:t>
            </a:r>
            <a:r>
              <a:rPr lang="he-IL" sz="2400" dirty="0"/>
              <a:t>– שאלות מובילות לברור, שיאפשרו אישוש או הפרכה במהלך </a:t>
            </a:r>
            <a:r>
              <a:rPr lang="he-IL" sz="2400" dirty="0" smtClean="0"/>
              <a:t>הביקור</a:t>
            </a:r>
          </a:p>
          <a:p>
            <a:pPr lvl="1"/>
            <a:endParaRPr lang="he-IL" dirty="0" smtClean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תוצרים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sz="2400" u="sng" dirty="0" smtClean="0"/>
              <a:t>טרם הנסיעה - להצגה</a:t>
            </a:r>
          </a:p>
          <a:p>
            <a:pPr lvl="1"/>
            <a:r>
              <a:rPr lang="he-IL" sz="2400" dirty="0" smtClean="0"/>
              <a:t>ניתוח הבנות בנוגע לביטחון הלאומי בהתאם למבנה הפנתיאון</a:t>
            </a:r>
          </a:p>
          <a:p>
            <a:pPr lvl="1"/>
            <a:r>
              <a:rPr lang="he-IL" sz="2400" dirty="0" smtClean="0"/>
              <a:t>ניסוח שאלות חקר</a:t>
            </a:r>
          </a:p>
          <a:p>
            <a:r>
              <a:rPr lang="he-IL" sz="2400" u="sng" dirty="0" smtClean="0"/>
              <a:t>בעקבות הנסיעה – להצגה</a:t>
            </a:r>
          </a:p>
          <a:p>
            <a:pPr lvl="1"/>
            <a:r>
              <a:rPr lang="he-IL" sz="2400" dirty="0" smtClean="0"/>
              <a:t>תובנות - </a:t>
            </a:r>
            <a:r>
              <a:rPr lang="he-IL" sz="2400" dirty="0" smtClean="0"/>
              <a:t>מה צפינו, מה למדנו, מה הפתיע אותנו, איך השתנינו, איך אנו רואים את עצמנו בעקבות הביקור</a:t>
            </a:r>
          </a:p>
          <a:p>
            <a:pPr lvl="1"/>
            <a:r>
              <a:rPr lang="he-IL" sz="2400" dirty="0" smtClean="0"/>
              <a:t>מענה לשאלות החקר</a:t>
            </a:r>
            <a:endParaRPr lang="he-IL" sz="2400" dirty="0" smtClean="0"/>
          </a:p>
          <a:p>
            <a:r>
              <a:rPr lang="he-IL" sz="2400" u="sng" dirty="0" smtClean="0"/>
              <a:t>בעקבות הנסיעה – להגשה</a:t>
            </a:r>
          </a:p>
          <a:p>
            <a:pPr lvl="1"/>
            <a:r>
              <a:rPr lang="he-IL" sz="2400" dirty="0" smtClean="0"/>
              <a:t>סיכום קבוצתי  קצר של הלמידה כולל מענה על שאלות החקר  (פורמט יסוכם סופית עם ערן לרמן)</a:t>
            </a:r>
            <a:endParaRPr lang="en-US" sz="2400" dirty="0" smtClean="0"/>
          </a:p>
          <a:p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מודל החקירה עפ"י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ה"פנתיאון" (1)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 lvl="0"/>
            <a:r>
              <a:rPr lang="he-IL" sz="2400" b="1" dirty="0" smtClean="0">
                <a:solidFill>
                  <a:srgbClr val="C00000"/>
                </a:solidFill>
              </a:rPr>
              <a:t>הבסיס</a:t>
            </a:r>
            <a:r>
              <a:rPr lang="he-IL" sz="2400" dirty="0" smtClean="0"/>
              <a:t> של </a:t>
            </a:r>
            <a:r>
              <a:rPr lang="he-IL" sz="2400" dirty="0" err="1" smtClean="0"/>
              <a:t>הפנתאון</a:t>
            </a:r>
            <a:r>
              <a:rPr lang="he-IL" sz="2400" dirty="0" smtClean="0"/>
              <a:t>:</a:t>
            </a:r>
            <a:endParaRPr lang="en-US" sz="2400" dirty="0"/>
          </a:p>
          <a:p>
            <a:pPr lvl="1"/>
            <a:r>
              <a:rPr lang="he-IL" sz="2400" dirty="0">
                <a:solidFill>
                  <a:schemeClr val="tx1"/>
                </a:solidFill>
              </a:rPr>
              <a:t>זהות לאומית/מורשת/ערכים/היסטוריה/</a:t>
            </a:r>
            <a:r>
              <a:rPr lang="en-US" sz="2400" dirty="0" smtClean="0">
                <a:solidFill>
                  <a:schemeClr val="tx1"/>
                </a:solidFill>
              </a:rPr>
              <a:t>DNA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he-IL" sz="2400" dirty="0"/>
              <a:t>ניתוח לפי</a:t>
            </a:r>
            <a:r>
              <a:rPr lang="he-IL" sz="2400" dirty="0">
                <a:solidFill>
                  <a:srgbClr val="C00000"/>
                </a:solidFill>
              </a:rPr>
              <a:t> </a:t>
            </a:r>
            <a:r>
              <a:rPr lang="he-IL" sz="2400" b="1" dirty="0">
                <a:solidFill>
                  <a:srgbClr val="C00000"/>
                </a:solidFill>
              </a:rPr>
              <a:t>ארבע  </a:t>
            </a:r>
            <a:r>
              <a:rPr lang="he-IL" sz="2400" b="1" dirty="0" smtClean="0">
                <a:solidFill>
                  <a:srgbClr val="C00000"/>
                </a:solidFill>
              </a:rPr>
              <a:t>הרגליים</a:t>
            </a:r>
            <a:r>
              <a:rPr lang="he-IL" sz="2400" dirty="0">
                <a:solidFill>
                  <a:schemeClr val="accent2"/>
                </a:solidFill>
              </a:rPr>
              <a:t>:</a:t>
            </a:r>
            <a:endParaRPr lang="en-US" sz="2400" dirty="0">
              <a:solidFill>
                <a:schemeClr val="accent2"/>
              </a:solidFill>
            </a:endParaRPr>
          </a:p>
          <a:p>
            <a:pPr lvl="2"/>
            <a:r>
              <a:rPr lang="he-IL" sz="2400" b="1" dirty="0"/>
              <a:t>רגל מדינית</a:t>
            </a:r>
            <a:r>
              <a:rPr lang="he-IL" sz="2400" dirty="0"/>
              <a:t> (כולל מדיניות חוץ, אינטרסים בזירה הבינ"ל,  יחסים עם מעצמות, יחסים  עם מזה"ת, יחסים עם ישראל)</a:t>
            </a:r>
            <a:endParaRPr lang="en-US" sz="2400" dirty="0"/>
          </a:p>
          <a:p>
            <a:pPr lvl="2"/>
            <a:r>
              <a:rPr lang="he-IL" sz="2400" b="1" dirty="0"/>
              <a:t>רגל צבאית-ביטחונית</a:t>
            </a:r>
            <a:r>
              <a:rPr lang="he-IL" sz="2400" dirty="0"/>
              <a:t> (תפיסת הביטחון, איומים, יכולות, צבא, בריתות)</a:t>
            </a:r>
            <a:endParaRPr lang="en-US" sz="2400" dirty="0"/>
          </a:p>
          <a:p>
            <a:pPr lvl="2"/>
            <a:r>
              <a:rPr lang="he-IL" sz="2400" b="1" dirty="0"/>
              <a:t>רגל כלכלית</a:t>
            </a:r>
            <a:r>
              <a:rPr lang="he-IL" sz="2400" dirty="0"/>
              <a:t> (מצב כלכלי, ניתוח המשק ומגמות, סחר חוץ עם ישראל)</a:t>
            </a:r>
            <a:endParaRPr lang="en-US" sz="2400" dirty="0"/>
          </a:p>
          <a:p>
            <a:pPr lvl="2"/>
            <a:r>
              <a:rPr lang="he-IL" sz="2400" b="1" dirty="0"/>
              <a:t>רגל חברתית</a:t>
            </a:r>
            <a:r>
              <a:rPr lang="he-IL" sz="2400" dirty="0"/>
              <a:t> (אתגרים, מגמות עומק)</a:t>
            </a:r>
            <a:endParaRPr lang="en-US" sz="2400" dirty="0"/>
          </a:p>
          <a:p>
            <a:endParaRPr lang="en-US" sz="2800" dirty="0"/>
          </a:p>
          <a:p>
            <a:r>
              <a:rPr lang="en-US" sz="2800" dirty="0"/>
              <a:t> </a:t>
            </a:r>
          </a:p>
          <a:p>
            <a:endParaRPr lang="he-I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מודל החקירה עפ"י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ה"פנתיאון" (2)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r>
              <a:rPr lang="he-IL" sz="2400" b="1" dirty="0" smtClean="0">
                <a:solidFill>
                  <a:srgbClr val="C00000"/>
                </a:solidFill>
              </a:rPr>
              <a:t>ה"גג</a:t>
            </a:r>
            <a:r>
              <a:rPr lang="he-IL" sz="2400" b="1" dirty="0">
                <a:solidFill>
                  <a:srgbClr val="C00000"/>
                </a:solidFill>
              </a:rPr>
              <a:t>"</a:t>
            </a:r>
            <a:r>
              <a:rPr lang="he-IL" sz="2400" dirty="0">
                <a:solidFill>
                  <a:srgbClr val="C00000"/>
                </a:solidFill>
              </a:rPr>
              <a:t> </a:t>
            </a:r>
            <a:r>
              <a:rPr lang="he-IL" sz="2400" dirty="0"/>
              <a:t>של </a:t>
            </a:r>
            <a:r>
              <a:rPr lang="he-IL" sz="2400" dirty="0" err="1"/>
              <a:t>הפנתאון</a:t>
            </a:r>
            <a:r>
              <a:rPr lang="he-IL" sz="2400" dirty="0"/>
              <a:t> – מנהיגות, שיטה פוליטית ומוקדי קבלת החלטות</a:t>
            </a:r>
            <a:endParaRPr lang="en-US" sz="2400" dirty="0"/>
          </a:p>
          <a:p>
            <a:r>
              <a:rPr lang="he-IL" sz="2400" b="1" dirty="0">
                <a:solidFill>
                  <a:srgbClr val="C00000"/>
                </a:solidFill>
              </a:rPr>
              <a:t>ציר חוצה</a:t>
            </a:r>
            <a:r>
              <a:rPr lang="he-IL" sz="2400" dirty="0">
                <a:solidFill>
                  <a:srgbClr val="C00000"/>
                </a:solidFill>
              </a:rPr>
              <a:t> </a:t>
            </a:r>
            <a:r>
              <a:rPr lang="he-IL" sz="2400" dirty="0"/>
              <a:t>- תרבות אסטרטגית והתנהלות מול אתגרים אסטרטגיים </a:t>
            </a:r>
            <a:r>
              <a:rPr lang="he-IL" sz="2400" dirty="0" smtClean="0"/>
              <a:t>עיקריים:</a:t>
            </a:r>
            <a:endParaRPr lang="en-US" sz="2400" dirty="0"/>
          </a:p>
          <a:p>
            <a:pPr lvl="2"/>
            <a:r>
              <a:rPr lang="he-IL" sz="2400" dirty="0"/>
              <a:t>גישה אסטרטגית </a:t>
            </a:r>
            <a:r>
              <a:rPr lang="he-IL" sz="2400" dirty="0" smtClean="0"/>
              <a:t>מובילה</a:t>
            </a:r>
            <a:endParaRPr lang="en-US" sz="2400" dirty="0"/>
          </a:p>
          <a:p>
            <a:pPr lvl="2"/>
            <a:r>
              <a:rPr lang="he-IL" sz="2400" dirty="0"/>
              <a:t>מורשת מעצבת – כוויות, "אירועים היסטוריים".</a:t>
            </a:r>
            <a:endParaRPr lang="en-US" sz="2400" dirty="0"/>
          </a:p>
          <a:p>
            <a:pPr lvl="2"/>
            <a:r>
              <a:rPr lang="he-IL" sz="2400" dirty="0"/>
              <a:t>היסט</a:t>
            </a:r>
            <a:endParaRPr lang="en-US" sz="2400" dirty="0"/>
          </a:p>
          <a:p>
            <a:endParaRPr lang="en-US" sz="2800" dirty="0"/>
          </a:p>
          <a:p>
            <a:endParaRPr lang="he-I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תמונת מצב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צוותים – הודו - יהלומי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dirty="0" smtClean="0"/>
              <a:t>חניכה מובילה: תמי </a:t>
            </a:r>
            <a:r>
              <a:rPr lang="he-IL" dirty="0" err="1" smtClean="0"/>
              <a:t>רחמימוב</a:t>
            </a:r>
            <a:endParaRPr lang="he-IL" dirty="0" smtClean="0"/>
          </a:p>
          <a:p>
            <a:r>
              <a:rPr lang="he-IL" dirty="0" smtClean="0"/>
              <a:t>הביקור:</a:t>
            </a:r>
          </a:p>
          <a:p>
            <a:pPr lvl="1"/>
            <a:r>
              <a:rPr lang="he-IL" dirty="0" smtClean="0"/>
              <a:t>נוצר קשר עם סגן </a:t>
            </a:r>
            <a:r>
              <a:rPr lang="he-IL" dirty="0" err="1" smtClean="0"/>
              <a:t>הנספ"צ</a:t>
            </a:r>
            <a:r>
              <a:rPr lang="he-IL" dirty="0" smtClean="0"/>
              <a:t> ששיתף את השגריר וצוות השגרירות</a:t>
            </a:r>
          </a:p>
          <a:p>
            <a:pPr lvl="1"/>
            <a:r>
              <a:rPr lang="he-IL" dirty="0" smtClean="0"/>
              <a:t>הרעיון הכללי יומיים וחצי ניו דלהי, יום בגבול פקיסטאן (</a:t>
            </a:r>
            <a:r>
              <a:rPr lang="he-IL" dirty="0" err="1" smtClean="0"/>
              <a:t>ארמיצאר</a:t>
            </a:r>
            <a:r>
              <a:rPr lang="he-IL" dirty="0" smtClean="0"/>
              <a:t>), יום וחצי מומבאי (כלכלה ותרבות)</a:t>
            </a:r>
          </a:p>
          <a:p>
            <a:r>
              <a:rPr lang="he-IL" dirty="0" smtClean="0"/>
              <a:t>החקירה:</a:t>
            </a:r>
          </a:p>
          <a:p>
            <a:r>
              <a:rPr lang="he-IL" dirty="0" smtClean="0"/>
              <a:t>נבדקים מרצים פוטנציאלים כולל נציגי </a:t>
            </a:r>
            <a:r>
              <a:rPr lang="he-IL" dirty="0" err="1" smtClean="0"/>
              <a:t>משה"ח</a:t>
            </a:r>
            <a:r>
              <a:rPr lang="he-IL" dirty="0" smtClean="0"/>
              <a:t>, גורמי ביטחון כאלה שהיו עם </a:t>
            </a:r>
            <a:r>
              <a:rPr lang="he-IL" dirty="0" err="1" smtClean="0"/>
              <a:t>ראה"מ</a:t>
            </a:r>
            <a:r>
              <a:rPr lang="he-IL" dirty="0" smtClean="0"/>
              <a:t> בהודו</a:t>
            </a:r>
          </a:p>
          <a:p>
            <a:r>
              <a:rPr lang="he-IL" dirty="0" smtClean="0"/>
              <a:t>סוגיות מיוחדות: מועד הטיסה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altLang="he-IL" sz="3200" b="1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תמונת מצב </a:t>
            </a:r>
            <a:r>
              <a:rPr lang="he-IL" altLang="he-IL" sz="32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צוותים – רוסיה - שמוליק</a:t>
            </a:r>
            <a:endParaRPr lang="he-IL" altLang="he-IL" sz="32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e-IL" dirty="0" smtClean="0"/>
              <a:t>חניך מוביל: עמית סער</a:t>
            </a:r>
          </a:p>
          <a:p>
            <a:r>
              <a:rPr lang="he-IL" dirty="0" smtClean="0"/>
              <a:t>הביקור:</a:t>
            </a:r>
          </a:p>
          <a:p>
            <a:pPr lvl="1"/>
            <a:r>
              <a:rPr lang="he-IL" dirty="0" smtClean="0"/>
              <a:t>קשר עם </a:t>
            </a:r>
            <a:r>
              <a:rPr lang="he-IL" dirty="0" err="1" smtClean="0"/>
              <a:t>הנספ"צ</a:t>
            </a:r>
            <a:r>
              <a:rPr lang="he-IL" dirty="0" smtClean="0"/>
              <a:t> גרמן מתקדם</a:t>
            </a:r>
          </a:p>
          <a:p>
            <a:pPr lvl="1"/>
            <a:r>
              <a:rPr lang="he-IL" dirty="0" smtClean="0"/>
              <a:t>אמור לשלוח שלד ביקור בימים הקרובים</a:t>
            </a:r>
          </a:p>
          <a:p>
            <a:pPr lvl="1"/>
            <a:r>
              <a:rPr lang="he-IL" dirty="0" smtClean="0"/>
              <a:t>קושי עיקרי: הביקור באקדמיה</a:t>
            </a:r>
          </a:p>
          <a:p>
            <a:pPr lvl="1"/>
            <a:r>
              <a:rPr lang="he-IL" dirty="0" smtClean="0"/>
              <a:t>הלוגיסטיקה כבר בטיפול</a:t>
            </a:r>
          </a:p>
          <a:p>
            <a:pPr lvl="1"/>
            <a:r>
              <a:rPr lang="he-IL" dirty="0" smtClean="0"/>
              <a:t>היציאה במוצאי שבת</a:t>
            </a:r>
          </a:p>
          <a:p>
            <a:r>
              <a:rPr lang="he-IL" dirty="0" smtClean="0"/>
              <a:t>החקירה:</a:t>
            </a:r>
          </a:p>
          <a:p>
            <a:pPr lvl="1"/>
            <a:r>
              <a:rPr lang="he-IL" dirty="0" smtClean="0"/>
              <a:t>עמית כבר עובר על חומרים ומדבר עם מרצים</a:t>
            </a:r>
          </a:p>
          <a:p>
            <a:pPr lvl="1"/>
            <a:r>
              <a:rPr lang="he-IL" dirty="0" smtClean="0"/>
              <a:t>נסגר עם דימה שייתן יום הכנה</a:t>
            </a:r>
          </a:p>
          <a:p>
            <a:r>
              <a:rPr lang="he-IL" dirty="0" smtClean="0"/>
              <a:t>סוגיות מיוחדות: הצטרפות האלוף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מקור">
  <a:themeElements>
    <a:clrScheme name="מקור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מקור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מקור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8989</TotalTime>
  <Words>871</Words>
  <Application>Microsoft Office PowerPoint</Application>
  <PresentationFormat>‫הצגה על המסך (4:3)</PresentationFormat>
  <Paragraphs>192</Paragraphs>
  <Slides>15</Slides>
  <Notes>3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16" baseType="lpstr">
      <vt:lpstr>מקור</vt:lpstr>
      <vt:lpstr>סיור "מזרח" תהליך הלמידה</vt:lpstr>
      <vt:lpstr>שקופית 2</vt:lpstr>
      <vt:lpstr>לוחות זמנים</vt:lpstr>
      <vt:lpstr>עקרונות לחקירה</vt:lpstr>
      <vt:lpstr>תוצרים</vt:lpstr>
      <vt:lpstr>מודל החקירה עפ"י ה"פנתיאון" (1)</vt:lpstr>
      <vt:lpstr>מודל החקירה עפ"י ה"פנתיאון" (2)</vt:lpstr>
      <vt:lpstr>תמונת מצב צוותים – הודו - יהלומי</vt:lpstr>
      <vt:lpstr>תמונת מצב צוותים – רוסיה - שמוליק</vt:lpstr>
      <vt:lpstr>תמונת מצב צוותים – סין - אלי</vt:lpstr>
      <vt:lpstr>תמונת מצב צוותים – דרום-קוריאה - עודד</vt:lpstr>
      <vt:lpstr>תפקיד הסגל</vt:lpstr>
      <vt:lpstr>שיבוץ סגל</vt:lpstr>
      <vt:lpstr>שקופית 14</vt:lpstr>
      <vt:lpstr>פעולות נדרשות עיקריות בשלב זה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"מזרח"</dc:title>
  <dc:creator>haimwaxman</dc:creator>
  <cp:lastModifiedBy>haimwaxman</cp:lastModifiedBy>
  <cp:revision>13</cp:revision>
  <dcterms:created xsi:type="dcterms:W3CDTF">2018-02-01T12:35:03Z</dcterms:created>
  <dcterms:modified xsi:type="dcterms:W3CDTF">2018-02-07T18:24:41Z</dcterms:modified>
</cp:coreProperties>
</file>