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332" r:id="rId4"/>
    <p:sldId id="391" r:id="rId5"/>
    <p:sldId id="420" r:id="rId6"/>
    <p:sldId id="422" r:id="rId7"/>
    <p:sldId id="411" r:id="rId8"/>
    <p:sldId id="429" r:id="rId9"/>
    <p:sldId id="424" r:id="rId10"/>
    <p:sldId id="392" r:id="rId11"/>
    <p:sldId id="395" r:id="rId12"/>
    <p:sldId id="427" r:id="rId13"/>
    <p:sldId id="348" r:id="rId14"/>
    <p:sldId id="412" r:id="rId15"/>
    <p:sldId id="425" r:id="rId1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4"/>
            <a:ext cx="40669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pPr/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ט"ז/שבט/תשע"ח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4824536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4000" b="1" dirty="0" smtClean="0"/>
              <a:t>תחקיר קורס מדיניות חוץ, דיפלומטיה ויחסים בינ"ל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endParaRPr lang="he-IL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4326632" cy="1872208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endParaRPr lang="he-IL" sz="3400" dirty="0" smtClean="0"/>
          </a:p>
          <a:p>
            <a:pPr algn="ctr"/>
            <a:endParaRPr lang="he-IL" sz="3400" dirty="0" smtClean="0"/>
          </a:p>
          <a:p>
            <a:pPr algn="ctr"/>
            <a:r>
              <a:rPr lang="he-IL" sz="3400" dirty="0" smtClean="0"/>
              <a:t>הצגה </a:t>
            </a:r>
            <a:r>
              <a:rPr lang="he-IL" sz="3400" dirty="0" smtClean="0"/>
              <a:t>לסגל</a:t>
            </a:r>
          </a:p>
          <a:p>
            <a:pPr algn="ctr"/>
            <a:r>
              <a:rPr lang="he-IL" sz="4000" b="1" dirty="0" smtClean="0"/>
              <a:t>5.2.18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אפקטיביות וגיוון שיטות הלימוד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lvl="1">
              <a:spcBef>
                <a:spcPts val="750"/>
              </a:spcBef>
            </a:pPr>
            <a:r>
              <a:rPr lang="he-IL" sz="2800" dirty="0" smtClean="0"/>
              <a:t>נדרשת מתודולוגיה </a:t>
            </a:r>
            <a:r>
              <a:rPr lang="he-IL" sz="2800" dirty="0" smtClean="0"/>
              <a:t>סדורה להעברת הקורס כולל מבנה, ועזרים (שקפים).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 שיח עם התלמידים ולא רק הרצאה פרונטאלית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אינטגרציה של ההרצאות התיאורטיות והרצאות </a:t>
            </a:r>
            <a:r>
              <a:rPr lang="he-IL" sz="2800" dirty="0" err="1" smtClean="0"/>
              <a:t>הפרקטיקנים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הביקור במשרד החוץ – מתכונת מצוינת לשימור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במידה וניתן  (מבחינת זמן)  ראוי לשלב בקורס שימוש בסרטים וחקר מקרה</a:t>
            </a:r>
          </a:p>
          <a:p>
            <a:pPr marL="171450" lvl="1">
              <a:spcBef>
                <a:spcPts val="750"/>
              </a:spcBef>
            </a:pPr>
            <a:r>
              <a:rPr lang="he-IL" sz="2800" dirty="0" smtClean="0"/>
              <a:t>יותר </a:t>
            </a:r>
            <a:r>
              <a:rPr lang="he-IL" sz="2800" dirty="0" smtClean="0"/>
              <a:t>דוגמאות </a:t>
            </a:r>
            <a:r>
              <a:rPr lang="he-IL" sz="2800" dirty="0" smtClean="0"/>
              <a:t>אקטואליות ופחות היסטוריה</a:t>
            </a:r>
          </a:p>
          <a:p>
            <a:pPr marL="171450" lvl="1">
              <a:spcBef>
                <a:spcPts val="750"/>
              </a:spcBef>
              <a:buNone/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sz="2400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היקף הקורס ותכנים נוספים 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700" dirty="0" smtClean="0"/>
              <a:t>היקף הקורס ( 2  שש"ס –  13 משכים) להערכתי נכון אם כי אינו מאפשר לגעת בכל התכנים הנדרשים:</a:t>
            </a:r>
          </a:p>
          <a:p>
            <a:pPr lvl="1"/>
            <a:r>
              <a:rPr lang="he-IL" sz="2400" dirty="0" smtClean="0"/>
              <a:t>פרדיגמות מרכזיות ביחב"ל – רצוי להכניס לקורס עצמו</a:t>
            </a:r>
            <a:endParaRPr lang="he-IL" sz="2300" dirty="0" smtClean="0"/>
          </a:p>
          <a:p>
            <a:pPr lvl="1"/>
            <a:r>
              <a:rPr lang="he-IL" sz="2300" dirty="0" smtClean="0"/>
              <a:t>דיפלומטיה הלכה למעשה – תכנים נוספים </a:t>
            </a:r>
            <a:r>
              <a:rPr lang="he-IL" sz="2300" dirty="0" smtClean="0"/>
              <a:t>כגון </a:t>
            </a:r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(ננסה בהמשך השנה</a:t>
            </a:r>
            <a:r>
              <a:rPr lang="he-IL" sz="2000" dirty="0" smtClean="0"/>
              <a:t>) ודיפלומטיה כלכלית</a:t>
            </a:r>
          </a:p>
          <a:p>
            <a:pPr lvl="1"/>
            <a:r>
              <a:rPr lang="he-IL" sz="2000" dirty="0" smtClean="0"/>
              <a:t>עיבודים צוותיים</a:t>
            </a:r>
            <a:endParaRPr lang="en-US" sz="2000" dirty="0" smtClean="0"/>
          </a:p>
          <a:p>
            <a:r>
              <a:rPr lang="he-IL" sz="2700" dirty="0" smtClean="0"/>
              <a:t>העיתוי - </a:t>
            </a:r>
            <a:r>
              <a:rPr lang="he-IL" sz="2700" dirty="0" smtClean="0"/>
              <a:t>חודשים דצמבר-ינואר עד הפגרה – נכון</a:t>
            </a:r>
          </a:p>
          <a:p>
            <a:r>
              <a:rPr lang="he-IL" sz="2700" dirty="0" smtClean="0"/>
              <a:t>מיקום – כולל הביקור במשרד – נכון</a:t>
            </a:r>
          </a:p>
          <a:p>
            <a:r>
              <a:rPr lang="he-IL" sz="2600" dirty="0" smtClean="0"/>
              <a:t>לשקול החזר הסדנאות התומכות – תקשורת, </a:t>
            </a:r>
            <a:r>
              <a:rPr lang="he-IL" sz="2600" dirty="0" err="1" smtClean="0"/>
              <a:t>משב"ל</a:t>
            </a:r>
            <a:r>
              <a:rPr lang="he-IL" sz="2600" dirty="0" smtClean="0"/>
              <a:t> ומו"מ</a:t>
            </a:r>
            <a:endParaRPr lang="he-IL" sz="2600" dirty="0" smtClean="0"/>
          </a:p>
          <a:p>
            <a:endParaRPr lang="he-IL" dirty="0" smtClean="0"/>
          </a:p>
          <a:p>
            <a:endParaRPr lang="he-IL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מטלות – הערכה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ככלל </a:t>
            </a:r>
            <a:r>
              <a:rPr lang="he-IL" sz="2800" dirty="0" smtClean="0"/>
              <a:t>מטל הסיום </a:t>
            </a:r>
            <a:r>
              <a:rPr lang="he-IL" sz="2800" dirty="0" smtClean="0"/>
              <a:t>טובה, ניתן הסבר בכתב וניתנה אפשרות </a:t>
            </a:r>
            <a:r>
              <a:rPr lang="he-IL" sz="2800" dirty="0" smtClean="0"/>
              <a:t>לשאול לגביה </a:t>
            </a:r>
            <a:r>
              <a:rPr lang="he-IL" sz="2800" dirty="0" smtClean="0"/>
              <a:t>במפגש הסיכום של הקורס. </a:t>
            </a:r>
            <a:endParaRPr lang="he-IL" sz="2800" dirty="0" smtClean="0"/>
          </a:p>
          <a:p>
            <a:r>
              <a:rPr lang="he-IL" sz="2800" dirty="0" smtClean="0"/>
              <a:t>ראוי  </a:t>
            </a:r>
            <a:r>
              <a:rPr lang="he-IL" sz="2800" dirty="0" smtClean="0"/>
              <a:t>לבחון </a:t>
            </a:r>
            <a:r>
              <a:rPr lang="he-IL" sz="2800" dirty="0" smtClean="0"/>
              <a:t>להקדיש משך ללימוד </a:t>
            </a:r>
            <a:r>
              <a:rPr lang="he-IL" sz="2800" dirty="0" smtClean="0"/>
              <a:t>כיצד כותבים נייר מדיניות (טוב גם לצרכים נוספים</a:t>
            </a:r>
            <a:r>
              <a:rPr lang="he-IL" sz="2800" dirty="0" smtClean="0"/>
              <a:t>).</a:t>
            </a:r>
            <a:endParaRPr lang="he-IL" sz="2800" dirty="0" smtClean="0"/>
          </a:p>
          <a:p>
            <a:r>
              <a:rPr lang="he-IL" sz="2800" dirty="0" smtClean="0"/>
              <a:t>יש לבחון הגבלת הנושאים </a:t>
            </a:r>
            <a:r>
              <a:rPr lang="he-IL" sz="2800" dirty="0" smtClean="0"/>
              <a:t>של מטלת הסיום לכיוון </a:t>
            </a:r>
            <a:r>
              <a:rPr lang="he-IL" sz="2800" dirty="0" smtClean="0"/>
              <a:t>נושאים שנדונו בקורס או נושאים שיעלו בסיורי </a:t>
            </a:r>
            <a:r>
              <a:rPr lang="he-IL" sz="2800" dirty="0" smtClean="0"/>
              <a:t>חו"ל.</a:t>
            </a:r>
            <a:endParaRPr lang="he-IL" sz="2800" dirty="0" smtClean="0"/>
          </a:p>
          <a:p>
            <a:r>
              <a:rPr lang="he-IL" sz="2800" dirty="0" smtClean="0"/>
              <a:t>חומרי </a:t>
            </a:r>
            <a:r>
              <a:rPr lang="he-IL" sz="2800" dirty="0" smtClean="0"/>
              <a:t>קריאה:</a:t>
            </a:r>
          </a:p>
          <a:p>
            <a:pPr lvl="1"/>
            <a:r>
              <a:rPr lang="he-IL" sz="2500" dirty="0" smtClean="0"/>
              <a:t>ככלל קוצרו. ברובם טובים ורלבנטיים. החוברות סייעו.</a:t>
            </a:r>
          </a:p>
          <a:p>
            <a:pPr lvl="1"/>
            <a:r>
              <a:rPr lang="he-IL" sz="2500" dirty="0" smtClean="0"/>
              <a:t>להערכתי בחלק השני של הקורס קראו מעט. </a:t>
            </a:r>
          </a:p>
          <a:p>
            <a:pPr lvl="1"/>
            <a:r>
              <a:rPr lang="he-IL" sz="2500" dirty="0" smtClean="0"/>
              <a:t>סוגיית החומרים באנגלית – האם ניתן?</a:t>
            </a:r>
          </a:p>
          <a:p>
            <a:endParaRPr lang="he-I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סוף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– נייר מדיניות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הקדמה</a:t>
            </a:r>
            <a:endParaRPr lang="he-IL" dirty="0" smtClean="0"/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</a:p>
          <a:p>
            <a:r>
              <a:rPr lang="he-IL" dirty="0" smtClean="0"/>
              <a:t>רקע: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האינטרסים 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</a:p>
          <a:p>
            <a:r>
              <a:rPr lang="he-IL" dirty="0" smtClean="0"/>
              <a:t>חלופות מדיניות:</a:t>
            </a:r>
          </a:p>
          <a:p>
            <a:pPr lvl="1"/>
            <a:r>
              <a:rPr lang="he-IL" sz="2100" dirty="0" smtClean="0"/>
              <a:t>חלופות אפשריות לפתרון הבעיה</a:t>
            </a:r>
          </a:p>
          <a:p>
            <a:pPr lvl="1"/>
            <a:r>
              <a:rPr lang="he-IL" sz="2100" dirty="0" smtClean="0"/>
              <a:t>ניתוח חלופות כולל השלכות לא צפויות/לא רצויות</a:t>
            </a:r>
          </a:p>
          <a:p>
            <a:r>
              <a:rPr lang="he-IL" dirty="0" smtClean="0"/>
              <a:t>המלצות למקבל </a:t>
            </a:r>
            <a:r>
              <a:rPr lang="he-IL" dirty="0" smtClean="0"/>
              <a:t>החלטות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חיבור הקורס לציר ולרגלי הביטחון הלאומי הנוספות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קורס מזה"ת – תוספת חשובה מאד לקורס (במקום תכנים מצומצמים בשנה שעברה) לבדוק חיבור בין המרצים של שני הקורסים והתכנים</a:t>
            </a:r>
          </a:p>
          <a:p>
            <a:r>
              <a:rPr lang="he-IL" sz="2800" dirty="0" smtClean="0"/>
              <a:t>והחיבור עם סיורי </a:t>
            </a:r>
            <a:r>
              <a:rPr lang="he-IL" sz="2800" dirty="0" err="1" smtClean="0"/>
              <a:t>בטל"מ</a:t>
            </a:r>
            <a:r>
              <a:rPr lang="he-IL" sz="2800" dirty="0" smtClean="0"/>
              <a:t> בארץ (הרצאה שלי על 1701 לקראת המפגש עם יוניפי"ל) והסיורים בארגוני המודיעין – טוב.</a:t>
            </a:r>
          </a:p>
          <a:p>
            <a:r>
              <a:rPr lang="he-IL" sz="2800" dirty="0" smtClean="0"/>
              <a:t>הסימולציה והסיורים תחבר את הקורס לשאר הצירים בדגש על הצבאי והכלכלי. </a:t>
            </a:r>
          </a:p>
          <a:p>
            <a:r>
              <a:rPr lang="he-IL" sz="2800" dirty="0" smtClean="0"/>
              <a:t>ביטול הסדנאות התומכות - חסר</a:t>
            </a:r>
          </a:p>
          <a:p>
            <a:endParaRPr lang="he-IL" sz="2800" u="sng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– מחזור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he-IL" sz="2800" dirty="0" smtClean="0">
                <a:solidFill>
                  <a:srgbClr val="FF0000"/>
                </a:solidFill>
              </a:rPr>
              <a:t> </a:t>
            </a:r>
            <a:endParaRPr lang="he-IL" sz="28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endParaRPr lang="he-IL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הקניית </a:t>
            </a:r>
            <a:r>
              <a:rPr lang="he-IL" sz="2400" b="1" dirty="0" smtClean="0"/>
              <a:t>מושגי יסוד ומגמות </a:t>
            </a:r>
            <a:r>
              <a:rPr lang="he-IL" sz="2400" dirty="0" smtClean="0"/>
              <a:t>בהתפתחות המערכת הבינלאומית והפרקטיקה הדיפלומטית של ימינו.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מקורותיה ומאפייניה של </a:t>
            </a:r>
            <a:r>
              <a:rPr lang="he-IL" sz="2400" b="1" dirty="0" smtClean="0"/>
              <a:t>מדיניות החוץ הישראלית</a:t>
            </a:r>
            <a:r>
              <a:rPr lang="he-IL" sz="2400" dirty="0" smtClean="0"/>
              <a:t>, וזיהוי האתגרים העיקריים העומדים בפניה.</a:t>
            </a:r>
            <a:endParaRPr lang="en-US" sz="24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400" dirty="0" smtClean="0"/>
              <a:t> העמקת ההבנה באשר </a:t>
            </a:r>
            <a:r>
              <a:rPr lang="he-IL" sz="2400" b="1" dirty="0" smtClean="0"/>
              <a:t>למנגנוני עיצוב המדיניות </a:t>
            </a:r>
            <a:r>
              <a:rPr lang="he-IL" sz="2400" dirty="0" smtClean="0"/>
              <a:t>בישראל בנושאים מדיניים מרכזיים העומדים על הפרק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 smtClean="0"/>
              <a:t> הכרת </a:t>
            </a:r>
            <a:r>
              <a:rPr lang="he-IL" sz="2400" b="1" dirty="0"/>
              <a:t>העבודה הדיפלומטית </a:t>
            </a:r>
            <a:r>
              <a:rPr lang="he-IL" sz="2400" dirty="0"/>
              <a:t>ואתגרי משרד </a:t>
            </a:r>
            <a:r>
              <a:rPr lang="he-IL" sz="2400" dirty="0" smtClean="0"/>
              <a:t>החוץ.</a:t>
            </a:r>
            <a:endParaRPr lang="he-IL" sz="24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863080" y="1412776"/>
            <a:ext cx="788538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solidFill>
                  <a:srgbClr val="FF0000"/>
                </a:solidFill>
              </a:rPr>
              <a:t>פיתוח חשיבה מדינית בראייה רחבה והנחלת מודעות לתפקידם של כלים מדיניים במערכה המשולבת  על ביטחון ישראל</a:t>
            </a:r>
            <a:endParaRPr lang="he-I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</a:p>
          <a:p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</a:p>
          <a:p>
            <a:pPr lvl="1"/>
            <a:r>
              <a:rPr lang="he-IL" sz="2400" dirty="0" smtClean="0"/>
              <a:t>נדרש להיות קטן ומהודק יותר. </a:t>
            </a:r>
          </a:p>
          <a:p>
            <a:pPr lvl="1"/>
            <a:r>
              <a:rPr lang="he-IL" sz="2400" dirty="0" smtClean="0"/>
              <a:t>נדרש שיפור באופן הלימוד.</a:t>
            </a:r>
          </a:p>
          <a:p>
            <a:pPr lvl="1"/>
            <a:r>
              <a:rPr lang="he-IL" sz="2400" dirty="0" smtClean="0"/>
              <a:t>מטלה: צריכה לשמש להמשך הדרך ו</a:t>
            </a:r>
            <a:r>
              <a:rPr lang="he-IL" altLang="he-IL" sz="2400" dirty="0" smtClean="0"/>
              <a:t>נדרשת הכנה (המשוב היה מצוין).</a:t>
            </a:r>
          </a:p>
          <a:p>
            <a:pPr lvl="1"/>
            <a:r>
              <a:rPr lang="he-IL" altLang="he-IL" sz="2400" dirty="0" smtClean="0"/>
              <a:t>חומרי הקריאה: נדרש מיקוד.</a:t>
            </a:r>
          </a:p>
          <a:p>
            <a:pPr lvl="1"/>
            <a:r>
              <a:rPr lang="he-IL" sz="2400" dirty="0" smtClean="0"/>
              <a:t>הקורס ככלל צריך לתת ערך מוסף לסימולציה ולסיורי חו"ל.</a:t>
            </a:r>
          </a:p>
          <a:p>
            <a:pPr lvl="1"/>
            <a:r>
              <a:rPr lang="he-IL" sz="2400" dirty="0" smtClean="0"/>
              <a:t>הביקור במשרד החוץ: מתכונת לשימור</a:t>
            </a:r>
            <a:r>
              <a:rPr lang="he-IL" sz="2400" dirty="0" smtClean="0"/>
              <a:t>.</a:t>
            </a:r>
            <a:endParaRPr lang="he-I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628329" y="18632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he-IL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 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חוץ, ד"ר ערן לרמן</a:t>
            </a:r>
          </a:p>
        </p:txBody>
      </p:sp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xmlns="" id="{8AA323A7-107B-4BF8-A18D-A663ABB2F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5539415"/>
              </p:ext>
            </p:extLst>
          </p:nvPr>
        </p:nvGraphicFramePr>
        <p:xfrm>
          <a:off x="254694" y="1651036"/>
          <a:ext cx="8640000" cy="44405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45000">
                  <a:extLst>
                    <a:ext uri="{9D8B030D-6E8A-4147-A177-3AD203B41FA5}">
                      <a16:colId xmlns:a16="http://schemas.microsoft.com/office/drawing/2014/main" xmlns="" val="4212086157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6964427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xmlns="" val="60892530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443552393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416542356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1306771290"/>
                    </a:ext>
                  </a:extLst>
                </a:gridCol>
                <a:gridCol w="891000">
                  <a:extLst>
                    <a:ext uri="{9D8B030D-6E8A-4147-A177-3AD203B41FA5}">
                      <a16:colId xmlns:a16="http://schemas.microsoft.com/office/drawing/2014/main" xmlns="" val="362959264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מגמה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מ"ד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11316287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הקורס השיג את 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4.38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04620653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ההוראה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בקורס?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4.46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271756995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הקורס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לתפקידיי העתידיים?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2003852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תרומת הסיור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במשרד החוץ?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8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319601091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לשימור בקורס?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u="sng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במשרד החוץ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 העשייה הדיפלומטית והכרת אנשים בתחום (אצל חלקנו זה מ-0)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918001753"/>
                  </a:ext>
                </a:extLst>
              </a:tr>
              <a:tr h="1008000">
                <a:tc gridSpan="7">
                  <a:txBody>
                    <a:bodyPr/>
                    <a:lstStyle/>
                    <a:p>
                      <a:pPr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נקודות לשיפור בקורס?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הרצאות מפוזרות, ארוכות ומרובות פרטים הגורמות לאיבוד הקהל (יש להישאר במאקרו)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חוסר בעזרי הדרכה- מקשה מאוד על המיקוד והבנת המסרים. הצפה וורבלית ופרונטאלית, דיבור מהיר מידיי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שימוש בדוגמאות וניתוחי מקרה להבנת סוגיות בתחום, שימוש בשיח אקטואלי על מה קורה במקביל בעולם האמיתי</a:t>
                      </a:r>
                    </a:p>
                  </a:txBody>
                  <a:tcPr marL="68580" marR="68580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48409075"/>
                  </a:ext>
                </a:extLst>
              </a:tr>
            </a:tbl>
          </a:graphicData>
        </a:graphic>
      </p:graphicFrame>
      <p:sp>
        <p:nvSpPr>
          <p:cNvPr id="3" name="אליפסה 2">
            <a:extLst>
              <a:ext uri="{FF2B5EF4-FFF2-40B4-BE49-F238E27FC236}">
                <a16:creationId xmlns:a16="http://schemas.microsoft.com/office/drawing/2014/main" xmlns="" id="{44564EE1-CD0B-4569-A8D9-EC868CAFC14E}"/>
              </a:ext>
            </a:extLst>
          </p:cNvPr>
          <p:cNvSpPr/>
          <p:nvPr/>
        </p:nvSpPr>
        <p:spPr>
          <a:xfrm rot="20904458">
            <a:off x="390937" y="4651510"/>
            <a:ext cx="1562101" cy="72555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rtlCol="1" anchor="ctr"/>
          <a:lstStyle/>
          <a:p>
            <a:pPr algn="ctr"/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תזכורת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במ"ה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ירד מ-4 ל-2 שש"ס</a:t>
            </a:r>
          </a:p>
        </p:txBody>
      </p:sp>
    </p:spTree>
    <p:extLst>
      <p:ext uri="{BB962C8B-B14F-4D97-AF65-F5344CB8AC3E}">
        <p14:creationId xmlns:p14="http://schemas.microsoft.com/office/powerpoint/2010/main" xmlns="" val="152104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תחקור עמידה במטרות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 מ"ה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יש לזכור כי מדובר בינתיים בתחקיר הקורס עצמו ולא הציר כולו.</a:t>
            </a:r>
          </a:p>
          <a:p>
            <a:r>
              <a:rPr lang="he-IL" sz="2800" dirty="0" smtClean="0"/>
              <a:t>הקורס (עונה שנייה במתכונתו הנוכחית) קוצר ל-2 נקודות זכות ו"הודק" מבחינת לוחות זמנים.</a:t>
            </a:r>
          </a:p>
          <a:p>
            <a:r>
              <a:rPr lang="he-IL" sz="2800" dirty="0" smtClean="0"/>
              <a:t>עפ"י המשובים </a:t>
            </a:r>
            <a:r>
              <a:rPr lang="he-IL" sz="2800" u="sng" dirty="0" smtClean="0"/>
              <a:t>שיפור מסוים </a:t>
            </a:r>
            <a:r>
              <a:rPr lang="he-IL" sz="2800" dirty="0" smtClean="0"/>
              <a:t>בהערכת עמידת הקורס במטרותיו ובאיכות ההוראה.</a:t>
            </a:r>
          </a:p>
          <a:p>
            <a:r>
              <a:rPr lang="he-IL" sz="2800" dirty="0" smtClean="0"/>
              <a:t>מתכונת הביקור במשרד החוץ </a:t>
            </a:r>
            <a:r>
              <a:rPr lang="he-IL" sz="2800" u="sng" dirty="0" smtClean="0"/>
              <a:t>לשימור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u="sng" dirty="0" smtClean="0"/>
              <a:t>שילוב טוב בין הרצאות תיאורטיות והרצאות של </a:t>
            </a:r>
            <a:r>
              <a:rPr lang="he-IL" sz="2800" u="sng" dirty="0" err="1" smtClean="0"/>
              <a:t>פרקטיקנים</a:t>
            </a:r>
            <a:endParaRPr lang="he-IL" sz="2800" u="sng" dirty="0" smtClean="0"/>
          </a:p>
          <a:p>
            <a:r>
              <a:rPr lang="he-IL" sz="2800" u="sng" dirty="0" smtClean="0"/>
              <a:t>עם זאת הקורס עדיין לא עומד בציפיות: נקודת המפתח – אופן ההוראה.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תכני הקורס – מה היה?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ישנה </a:t>
            </a:r>
            <a:r>
              <a:rPr lang="he-IL" sz="2000" dirty="0" smtClean="0"/>
              <a:t>וחדשה</a:t>
            </a:r>
            <a:endParaRPr lang="he-IL" sz="2000" dirty="0" smtClean="0"/>
          </a:p>
          <a:p>
            <a:pPr lvl="2"/>
            <a:r>
              <a:rPr lang="he-IL" sz="2000" dirty="0" smtClean="0"/>
              <a:t>מבוא לדיפלומטיה ציונית </a:t>
            </a:r>
          </a:p>
          <a:p>
            <a:pPr lvl="2"/>
            <a:r>
              <a:rPr lang="he-IL" sz="2100" dirty="0" smtClean="0"/>
              <a:t>פרדיגמות מרכזיות ביחב"ל </a:t>
            </a:r>
            <a:r>
              <a:rPr lang="he-IL" sz="2100" dirty="0" smtClean="0"/>
              <a:t>(ניתן במסגרת גישות ואסכולות ע" ד"ר אודי ערן)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(שלום תורג'מן)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ישראלית מודרנית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המערכה המדינית מול הגרעין האיראני (בנג'י </a:t>
            </a:r>
            <a:r>
              <a:rPr lang="he-IL" sz="2000" dirty="0" err="1" smtClean="0"/>
              <a:t>קרסנה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ציבורית (נעם כץ)</a:t>
            </a:r>
          </a:p>
          <a:p>
            <a:pPr lvl="2"/>
            <a:r>
              <a:rPr lang="he-IL" sz="2000" dirty="0" smtClean="0"/>
              <a:t>הרצאה על משרד החוץ לקראת הביקור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</a:t>
            </a:r>
            <a:r>
              <a:rPr lang="he-IL" sz="2000" dirty="0" smtClean="0"/>
              <a:t>)</a:t>
            </a:r>
          </a:p>
          <a:p>
            <a:r>
              <a:rPr lang="he-IL" sz="2600" dirty="0" smtClean="0"/>
              <a:t>ביקור במשרד החוץ</a:t>
            </a:r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הביקור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במשרד החוץ</a:t>
            </a:r>
            <a:b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</a:br>
            <a:endParaRPr lang="he-IL" sz="3200" b="1" dirty="0" smtClean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340769"/>
            <a:ext cx="7886700" cy="4839370"/>
          </a:xfrm>
        </p:spPr>
        <p:txBody>
          <a:bodyPr>
            <a:normAutofit/>
          </a:bodyPr>
          <a:lstStyle/>
          <a:p>
            <a:pPr lvl="1"/>
            <a:r>
              <a:rPr lang="he-IL" sz="2300" dirty="0" smtClean="0"/>
              <a:t>מפגש </a:t>
            </a:r>
            <a:r>
              <a:rPr lang="he-IL" sz="2300" dirty="0" smtClean="0"/>
              <a:t>עם בכירי </a:t>
            </a:r>
            <a:r>
              <a:rPr lang="he-IL" sz="2300" dirty="0" smtClean="0"/>
              <a:t>המשרד:</a:t>
            </a:r>
          </a:p>
          <a:p>
            <a:pPr lvl="2"/>
            <a:r>
              <a:rPr lang="he-IL" sz="2000" dirty="0" smtClean="0"/>
              <a:t>המשנה למנכ"ל וסמנכ"ל תקשורת, </a:t>
            </a:r>
          </a:p>
          <a:p>
            <a:pPr lvl="2"/>
            <a:r>
              <a:rPr lang="he-IL" sz="2000" dirty="0" smtClean="0"/>
              <a:t>ה</a:t>
            </a:r>
            <a:r>
              <a:rPr lang="he-IL" sz="2000" dirty="0" smtClean="0"/>
              <a:t>יועץ </a:t>
            </a:r>
            <a:r>
              <a:rPr lang="he-IL" sz="2000" dirty="0" smtClean="0"/>
              <a:t>משפטי</a:t>
            </a:r>
            <a:r>
              <a:rPr lang="he-IL" sz="2000" dirty="0" smtClean="0"/>
              <a:t>,</a:t>
            </a:r>
          </a:p>
          <a:p>
            <a:pPr lvl="2"/>
            <a:r>
              <a:rPr lang="he-IL" sz="2000" dirty="0" smtClean="0"/>
              <a:t> </a:t>
            </a:r>
            <a:r>
              <a:rPr lang="he-IL" sz="2000" dirty="0" smtClean="0"/>
              <a:t>ראש המערך </a:t>
            </a:r>
            <a:r>
              <a:rPr lang="he-IL" sz="2000" dirty="0" smtClean="0"/>
              <a:t>המדיני</a:t>
            </a:r>
            <a:endParaRPr lang="he-IL" sz="2000" dirty="0" smtClean="0"/>
          </a:p>
          <a:p>
            <a:pPr lvl="1"/>
            <a:r>
              <a:rPr lang="he-IL" sz="2300" dirty="0" smtClean="0"/>
              <a:t>עבודה ב-8 קבוצות </a:t>
            </a:r>
            <a:r>
              <a:rPr lang="he-IL" sz="2300" dirty="0" smtClean="0"/>
              <a:t>קטנות:</a:t>
            </a:r>
          </a:p>
          <a:p>
            <a:pPr lvl="2"/>
            <a:r>
              <a:rPr lang="he-IL" sz="2000" dirty="0" smtClean="0"/>
              <a:t>סייבר</a:t>
            </a:r>
          </a:p>
          <a:p>
            <a:pPr lvl="2"/>
            <a:r>
              <a:rPr lang="he-IL" sz="2000" dirty="0" smtClean="0"/>
              <a:t>דיפלומטיה דיגיטלית</a:t>
            </a:r>
          </a:p>
          <a:p>
            <a:pPr lvl="2"/>
            <a:r>
              <a:rPr lang="he-IL" sz="2000" dirty="0" smtClean="0"/>
              <a:t> </a:t>
            </a:r>
            <a:r>
              <a:rPr lang="he-IL" sz="2000" dirty="0" smtClean="0"/>
              <a:t>או"ם </a:t>
            </a:r>
            <a:endParaRPr lang="he-IL" sz="2000" dirty="0" smtClean="0"/>
          </a:p>
          <a:p>
            <a:pPr lvl="2"/>
            <a:r>
              <a:rPr lang="he-IL" sz="2000" dirty="0" smtClean="0"/>
              <a:t>טיפול במשטים</a:t>
            </a:r>
          </a:p>
          <a:p>
            <a:pPr lvl="2"/>
            <a:r>
              <a:rPr lang="he-IL" sz="2000" dirty="0" smtClean="0"/>
              <a:t> </a:t>
            </a:r>
            <a:r>
              <a:rPr lang="he-IL" sz="2000" dirty="0" err="1" smtClean="0"/>
              <a:t>לוט"ר</a:t>
            </a:r>
            <a:endParaRPr lang="he-IL" sz="2000" dirty="0" smtClean="0"/>
          </a:p>
          <a:p>
            <a:pPr lvl="2"/>
            <a:r>
              <a:rPr lang="he-IL" sz="2000" dirty="0" smtClean="0"/>
              <a:t> מש"ב</a:t>
            </a:r>
          </a:p>
          <a:p>
            <a:pPr lvl="2"/>
            <a:r>
              <a:rPr lang="he-IL" sz="2000" dirty="0" smtClean="0"/>
              <a:t>או"ם</a:t>
            </a:r>
          </a:p>
          <a:p>
            <a:pPr lvl="2"/>
            <a:r>
              <a:rPr lang="he-IL" sz="2000" dirty="0" smtClean="0"/>
              <a:t>ממ"ד</a:t>
            </a:r>
          </a:p>
          <a:p>
            <a:pPr lvl="1"/>
            <a:r>
              <a:rPr lang="he-IL" sz="2300" dirty="0" smtClean="0"/>
              <a:t>ביקור בחדר מצב וקיר הנופלים </a:t>
            </a:r>
            <a:endParaRPr lang="he-IL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איכות המרצה המוביל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268760"/>
            <a:ext cx="7886700" cy="55892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e-IL" altLang="he-IL" sz="2400" dirty="0" smtClean="0"/>
              <a:t>משוב מ"ד - משכי המבוא של ערן לרמן – משוב נמוך</a:t>
            </a:r>
            <a:r>
              <a:rPr lang="he-IL" altLang="he-IL" sz="2400" dirty="0" smtClean="0"/>
              <a:t>: </a:t>
            </a:r>
            <a:r>
              <a:rPr lang="en-US" altLang="he-IL" sz="2400" dirty="0" smtClean="0"/>
              <a:t> </a:t>
            </a:r>
            <a:r>
              <a:rPr lang="he-IL" altLang="he-IL" sz="2400" dirty="0" smtClean="0"/>
              <a:t>סדר </a:t>
            </a:r>
            <a:r>
              <a:rPr lang="he-IL" altLang="he-IL" sz="2400" dirty="0" smtClean="0"/>
              <a:t>ובהירות, שיתוף </a:t>
            </a:r>
            <a:r>
              <a:rPr lang="he-IL" altLang="he-IL" sz="2400" dirty="0" smtClean="0"/>
              <a:t>תלמידים</a:t>
            </a:r>
            <a:r>
              <a:rPr lang="he-IL" altLang="he-IL" sz="2400" dirty="0" smtClean="0"/>
              <a:t>,  </a:t>
            </a:r>
            <a:r>
              <a:rPr lang="he-IL" altLang="he-IL" sz="2400" dirty="0" smtClean="0"/>
              <a:t>היסטורי מדי ולא </a:t>
            </a:r>
            <a:r>
              <a:rPr lang="he-IL" altLang="he-IL" sz="2400" dirty="0" smtClean="0"/>
              <a:t>רלבנטי.</a:t>
            </a:r>
            <a:endParaRPr lang="he-IL" altLang="he-IL" sz="2400" dirty="0" smtClean="0"/>
          </a:p>
          <a:p>
            <a:pPr>
              <a:lnSpc>
                <a:spcPct val="100000"/>
              </a:lnSpc>
            </a:pPr>
            <a:r>
              <a:rPr lang="he-IL" sz="2400" dirty="0" smtClean="0"/>
              <a:t>משוב מ"ה</a:t>
            </a:r>
            <a:endParaRPr lang="he-IL" sz="2400" dirty="0" smtClean="0"/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הרצאות מפוזרות, ארוכות ומרובות פרטים הגורמות לאיבוד הקהל (יש להישאר במאקרו)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חוסר בעזרי הדרכה- מקשה מאוד על המיקוד והבנת המסרים. הצפה וורבלית ופרונטאלית, דיבור מהיר מידיי</a:t>
            </a:r>
          </a:p>
          <a:p>
            <a:pPr lvl="1">
              <a:lnSpc>
                <a:spcPct val="100000"/>
              </a:lnSpc>
              <a:defRPr/>
            </a:pPr>
            <a:r>
              <a:rPr lang="he-IL" sz="2400" dirty="0" smtClean="0"/>
              <a:t>שימוש בדוגמאות וניתוחי מקרה להבנת סוגיות </a:t>
            </a:r>
            <a:r>
              <a:rPr lang="he-IL" sz="2500" dirty="0" smtClean="0"/>
              <a:t>בתחום, שימוש בשיח אקטואלי על מה קורה במקביל בעולם </a:t>
            </a:r>
            <a:r>
              <a:rPr lang="he-IL" sz="2500" dirty="0" smtClean="0"/>
              <a:t>האמיתי</a:t>
            </a:r>
            <a:endParaRPr lang="he-IL" sz="2800" dirty="0" smtClean="0"/>
          </a:p>
          <a:p>
            <a:pPr lvl="0">
              <a:lnSpc>
                <a:spcPct val="100000"/>
              </a:lnSpc>
              <a:defRPr/>
            </a:pPr>
            <a:r>
              <a:rPr lang="he-IL" sz="2800" dirty="0" smtClean="0"/>
              <a:t>מסקנה: למרות שנתוני הפתיחה מצוינים ( שילוב תיאוריה בפרקטיקה עשירה ומגוונת, ניסיון הוראה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 וגופים אחרים) התוצאה לא מיטבית.... </a:t>
            </a:r>
            <a:r>
              <a:rPr lang="he-IL" sz="2800" dirty="0" smtClean="0"/>
              <a:t>ניסינו</a:t>
            </a:r>
            <a:r>
              <a:rPr lang="he-IL" sz="2800" dirty="0" smtClean="0"/>
              <a:t>...</a:t>
            </a:r>
          </a:p>
          <a:p>
            <a:pPr lvl="0">
              <a:lnSpc>
                <a:spcPct val="100000"/>
              </a:lnSpc>
              <a:defRPr/>
            </a:pPr>
            <a:r>
              <a:rPr lang="he-IL" altLang="he-IL" sz="2800" dirty="0" smtClean="0"/>
              <a:t> </a:t>
            </a:r>
            <a:r>
              <a:rPr lang="he-IL" altLang="he-IL" sz="2800" dirty="0" smtClean="0"/>
              <a:t>שילוב מרצים נוספים עבד מצוין</a:t>
            </a:r>
            <a:endParaRPr lang="he-I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40049</TotalTime>
  <Words>1019</Words>
  <Application>Microsoft Office PowerPoint</Application>
  <PresentationFormat>‫הצגה על המסך (4:3)</PresentationFormat>
  <Paragraphs>174</Paragraphs>
  <Slides>15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HDOfficeLightV0</vt:lpstr>
      <vt:lpstr>                            תחקיר קורס מדיניות חוץ, דיפלומטיה ויחסים בינ"ל </vt:lpstr>
      <vt:lpstr>מטרות הציר המדיני – מחזור מ"ה</vt:lpstr>
      <vt:lpstr>מרכיבי הציר המדיני</vt:lpstr>
      <vt:lpstr>הציר המדיני - תובנות עיקריות ממחזור מ"ד</vt:lpstr>
      <vt:lpstr>קורס מדיניות חוץ, ד"ר ערן לרמן</vt:lpstr>
      <vt:lpstr>תחקור עמידה במטרות הציר המדיני מ"ה</vt:lpstr>
      <vt:lpstr> תכני הקורס – מה היה?</vt:lpstr>
      <vt:lpstr>הביקור במשרד החוץ </vt:lpstr>
      <vt:lpstr>איכות המרצה המוביל</vt:lpstr>
      <vt:lpstr>אפקטיביות וגיוון שיטות הלימוד</vt:lpstr>
      <vt:lpstr>היקף הקורס ותכנים נוספים </vt:lpstr>
      <vt:lpstr>מטלות – הערכה</vt:lpstr>
      <vt:lpstr>שקופית 13</vt:lpstr>
      <vt:lpstr>מטלת הסיום – נייר מדיניות</vt:lpstr>
      <vt:lpstr>חיבור הקורס לציר ולרגלי הביטחון הלאומי הנוספות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180</cp:revision>
  <cp:lastPrinted>2017-07-18T08:51:14Z</cp:lastPrinted>
  <dcterms:created xsi:type="dcterms:W3CDTF">2015-06-19T12:00:16Z</dcterms:created>
  <dcterms:modified xsi:type="dcterms:W3CDTF">2018-02-04T17:23:45Z</dcterms:modified>
</cp:coreProperties>
</file>