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8" r:id="rId6"/>
    <p:sldId id="262" r:id="rId7"/>
    <p:sldId id="263" r:id="rId8"/>
    <p:sldId id="261" r:id="rId9"/>
    <p:sldId id="266" r:id="rId10"/>
    <p:sldId id="264" r:id="rId11"/>
    <p:sldId id="260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62E23A-C371-49D6-8529-BD9884F2F21D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21C656-C4D2-4CC0-B889-FE5FF4A47807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1C656-C4D2-4CC0-B889-FE5FF4A47807}" type="slidenum">
              <a:rPr lang="he-IL" smtClean="0"/>
              <a:t>2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מלבן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מלבן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מלבן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שולש שווה שוקיים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5" name="מחבר ישר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28" name="מחבר ישר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מחבר ישר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שולש שווה שוקיים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2"/>
                </a:solidFill>
              </a:rPr>
              <a:t>סיור "מזרח"</a:t>
            </a:r>
            <a:br>
              <a:rPr lang="he-IL" b="1" dirty="0" smtClean="0">
                <a:solidFill>
                  <a:schemeClr val="accent2"/>
                </a:solidFill>
              </a:rPr>
            </a:br>
            <a:r>
              <a:rPr lang="he-IL" b="1" dirty="0" smtClean="0">
                <a:solidFill>
                  <a:schemeClr val="accent2"/>
                </a:solidFill>
              </a:rPr>
              <a:t>תהליך הלמידה</a:t>
            </a:r>
            <a:endParaRPr lang="he-IL" b="1" dirty="0">
              <a:solidFill>
                <a:schemeClr val="accent2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הכנת סגל מ"ה</a:t>
            </a:r>
          </a:p>
          <a:p>
            <a:r>
              <a:rPr lang="he-IL" dirty="0" smtClean="0"/>
              <a:t>7.2.18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פעולות נדרשות עיקריות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סגירה סופית של מועדים לצורך הזמנת טיסות ומלונות</a:t>
            </a:r>
          </a:p>
          <a:p>
            <a:r>
              <a:rPr lang="he-IL" dirty="0" smtClean="0"/>
              <a:t>הזמנת מומחי תוכן לימי ההכנה:</a:t>
            </a:r>
          </a:p>
          <a:p>
            <a:pPr lvl="1"/>
            <a:r>
              <a:rPr lang="he-IL" dirty="0" smtClean="0"/>
              <a:t>אקדמאי מומחה</a:t>
            </a:r>
          </a:p>
          <a:p>
            <a:pPr lvl="1"/>
            <a:r>
              <a:rPr lang="he-IL" dirty="0" smtClean="0"/>
              <a:t> נציג </a:t>
            </a:r>
            <a:r>
              <a:rPr lang="he-IL" dirty="0" err="1" smtClean="0"/>
              <a:t>משה"ח</a:t>
            </a:r>
            <a:endParaRPr lang="he-IL" dirty="0" smtClean="0"/>
          </a:p>
          <a:p>
            <a:pPr lvl="1"/>
            <a:r>
              <a:rPr lang="he-IL" dirty="0" smtClean="0"/>
              <a:t>שגריר המדינה</a:t>
            </a:r>
          </a:p>
          <a:p>
            <a:pPr lvl="1"/>
            <a:r>
              <a:rPr lang="he-IL" dirty="0" smtClean="0"/>
              <a:t> איש עסקים/מומחה לכלכלה או חברה</a:t>
            </a:r>
          </a:p>
          <a:p>
            <a:pPr lvl="1"/>
            <a:r>
              <a:rPr lang="he-IL" dirty="0" smtClean="0"/>
              <a:t> מומחה לביטחון צבא ואסטרטגיה של המדינה</a:t>
            </a:r>
          </a:p>
          <a:p>
            <a:r>
              <a:rPr lang="he-IL" dirty="0" smtClean="0"/>
              <a:t>חלוקת עבודה בצוות לפי הפנתיאון</a:t>
            </a:r>
          </a:p>
          <a:p>
            <a:r>
              <a:rPr lang="he-IL" dirty="0" smtClean="0"/>
              <a:t>הכנת בסיס מידע של חומרי רקע לשימוש הצוות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תובנות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האתגר המרכזי: זמן ההכנה...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0" y="-242887"/>
            <a:ext cx="9144000" cy="7100887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3800" b="1" dirty="0" smtClean="0">
                <a:solidFill>
                  <a:schemeClr val="tx2"/>
                </a:solidFill>
              </a:rPr>
              <a:t>תפיסה כללית</a:t>
            </a:r>
            <a:endParaRPr lang="he-IL" altLang="he-IL" sz="3800" dirty="0" smtClean="0">
              <a:solidFill>
                <a:schemeClr val="tx2"/>
              </a:solidFill>
            </a:endParaRPr>
          </a:p>
          <a:p>
            <a:endParaRPr lang="he-IL" altLang="he-IL" sz="3400" dirty="0" smtClean="0"/>
          </a:p>
          <a:p>
            <a:r>
              <a:rPr lang="he-IL" altLang="he-IL" dirty="0" smtClean="0"/>
              <a:t>ארבעה צוותים יבקרו בסין, הודו, רוסיה ודרום קוריאה.</a:t>
            </a:r>
          </a:p>
          <a:p>
            <a:r>
              <a:rPr lang="he-IL" altLang="he-IL" dirty="0" smtClean="0"/>
              <a:t>טרם הסיור תתבצע עבודת הכנה מקיפה במסגרת קבוצתית ובעקבותיו יתבצע תהליך </a:t>
            </a:r>
            <a:r>
              <a:rPr lang="he-IL" altLang="he-IL" dirty="0" smtClean="0"/>
              <a:t>של </a:t>
            </a:r>
            <a:r>
              <a:rPr lang="he-IL" altLang="he-IL" dirty="0" smtClean="0"/>
              <a:t>שיתוף </a:t>
            </a:r>
            <a:r>
              <a:rPr lang="he-IL" altLang="he-IL" dirty="0" smtClean="0"/>
              <a:t>בידע.</a:t>
            </a:r>
            <a:endParaRPr lang="he-IL" altLang="he-IL" dirty="0" smtClean="0"/>
          </a:p>
          <a:p>
            <a:r>
              <a:rPr lang="he-IL" altLang="he-IL" dirty="0" smtClean="0"/>
              <a:t>המטרה: הכרת שחקנים מרכזיים במערכת הבינ"ל המתאפיינים בחשיבה אסטרטגית "אחרת":</a:t>
            </a:r>
            <a:endParaRPr lang="en-US" altLang="he-IL" dirty="0" smtClean="0"/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תפיסת הביטחון הלאומי והתרבות האסטרטגית.</a:t>
            </a:r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התרבות, המורשת והשורשים – ה-"</a:t>
            </a:r>
            <a:r>
              <a:rPr lang="en-US" altLang="he-IL" sz="2600" dirty="0" smtClean="0"/>
              <a:t>"DNA</a:t>
            </a:r>
            <a:r>
              <a:rPr lang="he-IL" altLang="he-IL" sz="2600" dirty="0" smtClean="0"/>
              <a:t>.</a:t>
            </a:r>
            <a:endParaRPr lang="en-US" altLang="he-IL" sz="2600" dirty="0" smtClean="0"/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הבנת מארג יחסי החוץ והאינטרסים כלפי המזה"ת.</a:t>
            </a:r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היחסים הבילטראליים עם ישראל.</a:t>
            </a:r>
            <a:endParaRPr lang="en-US" altLang="he-IL" sz="2600" dirty="0" smtClean="0"/>
          </a:p>
          <a:p>
            <a:pPr marL="182880" lvl="1"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600" dirty="0" smtClean="0">
                <a:solidFill>
                  <a:schemeClr val="tx1"/>
                </a:solidFill>
              </a:rPr>
              <a:t>קורס אקדמי המקנה 3 שש"ס. </a:t>
            </a:r>
            <a:r>
              <a:rPr lang="he-IL" altLang="he-IL" sz="2600" dirty="0" smtClean="0">
                <a:solidFill>
                  <a:schemeClr val="tx1"/>
                </a:solidFill>
              </a:rPr>
              <a:t>מנחה </a:t>
            </a:r>
            <a:r>
              <a:rPr lang="he-IL" altLang="he-IL" sz="2600" dirty="0" smtClean="0">
                <a:solidFill>
                  <a:schemeClr val="tx1"/>
                </a:solidFill>
              </a:rPr>
              <a:t>אקדמי: ד"ר ערן לרמן. </a:t>
            </a:r>
            <a:endParaRPr lang="he-IL" altLang="he-IL" sz="2600" dirty="0" smtClean="0">
              <a:solidFill>
                <a:schemeClr val="tx1"/>
              </a:solidFill>
            </a:endParaRPr>
          </a:p>
          <a:p>
            <a:pPr marL="182880" lvl="1"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600" dirty="0" smtClean="0">
                <a:solidFill>
                  <a:schemeClr val="tx1"/>
                </a:solidFill>
              </a:rPr>
              <a:t>מטלת </a:t>
            </a:r>
            <a:r>
              <a:rPr lang="he-IL" altLang="he-IL" sz="2600" dirty="0" smtClean="0">
                <a:solidFill>
                  <a:schemeClr val="tx1"/>
                </a:solidFill>
              </a:rPr>
              <a:t>סיום צוותית. </a:t>
            </a:r>
          </a:p>
          <a:p>
            <a:pPr marL="182880" lvl="1">
              <a:spcBef>
                <a:spcPts val="1200"/>
              </a:spcBef>
            </a:pPr>
            <a:endParaRPr lang="en-US" altLang="he-IL" sz="3400" dirty="0" smtClean="0"/>
          </a:p>
        </p:txBody>
      </p:sp>
    </p:spTree>
    <p:extLst>
      <p:ext uri="{BB962C8B-B14F-4D97-AF65-F5344CB8AC3E}">
        <p14:creationId xmlns=""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לוחות זמנים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dirty="0" smtClean="0"/>
              <a:t>27 מרץ - הצגת </a:t>
            </a:r>
            <a:r>
              <a:rPr lang="he-IL" dirty="0"/>
              <a:t>הנסיעה המפוצלת במליאה  </a:t>
            </a:r>
            <a:endParaRPr lang="en-US" dirty="0"/>
          </a:p>
          <a:p>
            <a:pPr lvl="0"/>
            <a:r>
              <a:rPr lang="he-IL" dirty="0"/>
              <a:t>ימי הכנה לנסיעה – </a:t>
            </a:r>
            <a:r>
              <a:rPr lang="he-IL" dirty="0" smtClean="0"/>
              <a:t>9,11,12,16 </a:t>
            </a:r>
            <a:r>
              <a:rPr lang="he-IL" dirty="0"/>
              <a:t>אפריל </a:t>
            </a:r>
            <a:endParaRPr lang="he-IL" dirty="0" smtClean="0"/>
          </a:p>
          <a:p>
            <a:pPr lvl="0"/>
            <a:r>
              <a:rPr lang="he-IL" dirty="0" smtClean="0"/>
              <a:t>16 </a:t>
            </a:r>
            <a:r>
              <a:rPr lang="he-IL" dirty="0"/>
              <a:t>לאפריל: </a:t>
            </a:r>
            <a:endParaRPr lang="he-IL" dirty="0" smtClean="0"/>
          </a:p>
          <a:p>
            <a:pPr lvl="1"/>
            <a:r>
              <a:rPr lang="he-IL" dirty="0" smtClean="0"/>
              <a:t>בוקר </a:t>
            </a:r>
            <a:r>
              <a:rPr lang="he-IL" dirty="0"/>
              <a:t>עבודה בקבוצות </a:t>
            </a:r>
            <a:endParaRPr lang="he-IL" dirty="0" smtClean="0"/>
          </a:p>
          <a:p>
            <a:pPr lvl="1"/>
            <a:r>
              <a:rPr lang="he-IL" dirty="0" smtClean="0"/>
              <a:t> </a:t>
            </a:r>
            <a:r>
              <a:rPr lang="he-IL" dirty="0"/>
              <a:t>אחה"צ הצגה במליאה של תובנות </a:t>
            </a:r>
            <a:r>
              <a:rPr lang="he-IL" dirty="0" smtClean="0"/>
              <a:t>מהחקירה, לו"ז </a:t>
            </a:r>
            <a:r>
              <a:rPr lang="he-IL" dirty="0"/>
              <a:t>הביקור ושאלות </a:t>
            </a:r>
            <a:r>
              <a:rPr lang="he-IL" dirty="0" smtClean="0"/>
              <a:t>החקר</a:t>
            </a:r>
            <a:endParaRPr lang="en-US" dirty="0"/>
          </a:p>
          <a:p>
            <a:pPr lvl="0"/>
            <a:r>
              <a:rPr lang="he-IL" dirty="0" smtClean="0"/>
              <a:t>1-2 מאי תחקיר </a:t>
            </a:r>
            <a:r>
              <a:rPr lang="he-IL" dirty="0"/>
              <a:t>והצגת </a:t>
            </a:r>
            <a:r>
              <a:rPr lang="he-IL" dirty="0" smtClean="0"/>
              <a:t>תובנות </a:t>
            </a:r>
            <a:r>
              <a:rPr lang="he-IL" dirty="0"/>
              <a:t>במליאה בעקבות </a:t>
            </a:r>
            <a:r>
              <a:rPr lang="he-IL" dirty="0" smtClean="0"/>
              <a:t>הנסיעה:</a:t>
            </a:r>
          </a:p>
          <a:p>
            <a:pPr lvl="1"/>
            <a:r>
              <a:rPr lang="he-IL" dirty="0" smtClean="0"/>
              <a:t>יום </a:t>
            </a:r>
            <a:r>
              <a:rPr lang="he-IL" dirty="0"/>
              <a:t>ראשון לעבודה בקבוצות לסיכום הביקור </a:t>
            </a:r>
            <a:endParaRPr lang="he-IL" dirty="0" smtClean="0"/>
          </a:p>
          <a:p>
            <a:pPr lvl="1"/>
            <a:r>
              <a:rPr lang="he-IL" dirty="0" smtClean="0"/>
              <a:t>יום </a:t>
            </a:r>
            <a:r>
              <a:rPr lang="he-IL" dirty="0"/>
              <a:t>שני להצגה במליאה לפי </a:t>
            </a:r>
            <a:r>
              <a:rPr lang="he-IL" dirty="0" smtClean="0"/>
              <a:t>פורמט שיסוכם בקרוב עם המרצה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עקרונות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לחקירה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 lvl="0"/>
            <a:endParaRPr lang="he-IL" u="sng" dirty="0" smtClean="0"/>
          </a:p>
          <a:p>
            <a:pPr lvl="0"/>
            <a:endParaRPr lang="he-IL" u="sng" dirty="0"/>
          </a:p>
          <a:p>
            <a:pPr lvl="0"/>
            <a:r>
              <a:rPr lang="he-IL" sz="2400" u="sng" dirty="0" smtClean="0"/>
              <a:t>הפנתיאון</a:t>
            </a:r>
            <a:r>
              <a:rPr lang="he-IL" sz="2400" dirty="0" smtClean="0"/>
              <a:t> </a:t>
            </a:r>
            <a:r>
              <a:rPr lang="he-IL" sz="2400" dirty="0"/>
              <a:t>כרעיון מארגן </a:t>
            </a:r>
            <a:r>
              <a:rPr lang="he-IL" sz="2400" dirty="0" smtClean="0"/>
              <a:t>- בסיס </a:t>
            </a:r>
            <a:r>
              <a:rPr lang="he-IL" sz="2400" dirty="0"/>
              <a:t>זהותי, ארבע הרגליים, גג של מנהיגות וקבלת החלטות ואסטרטגיה כציר </a:t>
            </a:r>
            <a:r>
              <a:rPr lang="he-IL" sz="2400" dirty="0" smtClean="0"/>
              <a:t>חוצה</a:t>
            </a:r>
            <a:endParaRPr lang="en-US" sz="2400" dirty="0"/>
          </a:p>
          <a:p>
            <a:pPr lvl="0"/>
            <a:r>
              <a:rPr lang="he-IL" sz="2400" u="sng" dirty="0"/>
              <a:t>דף תצפית</a:t>
            </a:r>
            <a:r>
              <a:rPr lang="he-IL" sz="2400" dirty="0"/>
              <a:t> – שאלות מובילות לברור, שיאפשרו אישוש או הפרכה במהלך </a:t>
            </a:r>
            <a:r>
              <a:rPr lang="he-IL" sz="2400" dirty="0" smtClean="0"/>
              <a:t>הביקור</a:t>
            </a:r>
          </a:p>
          <a:p>
            <a:pPr lvl="1"/>
            <a:endParaRPr lang="he-IL" dirty="0" smtClean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תוצרים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sz="2400" u="sng" dirty="0" smtClean="0"/>
              <a:t>תוצרים טרם הנסיעה </a:t>
            </a:r>
            <a:r>
              <a:rPr lang="he-IL" sz="2400" dirty="0" smtClean="0"/>
              <a:t>- להצגה</a:t>
            </a:r>
          </a:p>
          <a:p>
            <a:pPr lvl="1"/>
            <a:r>
              <a:rPr lang="he-IL" sz="2400" dirty="0" smtClean="0"/>
              <a:t>ניתוח הבנות בנוגע לביטחון הלאומי בהתאם למבנה הפנתיאון</a:t>
            </a:r>
          </a:p>
          <a:p>
            <a:pPr lvl="1"/>
            <a:r>
              <a:rPr lang="he-IL" sz="2400" dirty="0" smtClean="0"/>
              <a:t>ניסוח שאלות חקר</a:t>
            </a:r>
          </a:p>
          <a:p>
            <a:r>
              <a:rPr lang="he-IL" sz="2400" u="sng" dirty="0" smtClean="0"/>
              <a:t>תוצרים בעקבות הנסיעה </a:t>
            </a:r>
            <a:r>
              <a:rPr lang="he-IL" sz="2400" dirty="0" smtClean="0"/>
              <a:t>– להצגה</a:t>
            </a:r>
          </a:p>
          <a:p>
            <a:pPr lvl="1"/>
            <a:r>
              <a:rPr lang="he-IL" sz="2400" dirty="0" smtClean="0"/>
              <a:t>מה צפינו, מה למדנו, מה הפתיע אותנו, איך השתנינו, איך אנו רואים את עצמנו בעקבות הביקור</a:t>
            </a:r>
          </a:p>
          <a:p>
            <a:pPr lvl="1"/>
            <a:r>
              <a:rPr lang="he-IL" sz="2400" dirty="0" smtClean="0"/>
              <a:t>מענה לשאלות החקר</a:t>
            </a:r>
            <a:endParaRPr lang="he-IL" sz="2400" dirty="0" smtClean="0"/>
          </a:p>
          <a:p>
            <a:r>
              <a:rPr lang="he-IL" sz="2400" u="sng" dirty="0" smtClean="0"/>
              <a:t>תוצרים בעקבות הנסיעה </a:t>
            </a:r>
            <a:r>
              <a:rPr lang="he-IL" sz="2400" dirty="0" smtClean="0"/>
              <a:t>– להגשה</a:t>
            </a:r>
          </a:p>
          <a:p>
            <a:pPr lvl="1"/>
            <a:r>
              <a:rPr lang="he-IL" sz="2400" dirty="0" smtClean="0"/>
              <a:t>סיכום קבוצתי  קצר של הלמידה כולל מענה על שאלות החקר  (פורמט יסוכם סופית עם ערן לרמן בקרוב)</a:t>
            </a:r>
            <a:endParaRPr lang="en-US" sz="2400" dirty="0" smtClean="0"/>
          </a:p>
          <a:p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החקירה עפ"י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ה"פנתיאון" (1)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lvl="0"/>
            <a:r>
              <a:rPr lang="he-IL" sz="2400" dirty="0" smtClean="0"/>
              <a:t>הבסיס של </a:t>
            </a:r>
            <a:r>
              <a:rPr lang="he-IL" sz="2400" dirty="0" err="1" smtClean="0"/>
              <a:t>הפנתאון</a:t>
            </a:r>
            <a:r>
              <a:rPr lang="he-IL" sz="2400" dirty="0" smtClean="0"/>
              <a:t>:</a:t>
            </a:r>
            <a:endParaRPr lang="en-US" sz="2400" dirty="0"/>
          </a:p>
          <a:p>
            <a:pPr lvl="1"/>
            <a:r>
              <a:rPr lang="he-IL" sz="2400" dirty="0">
                <a:solidFill>
                  <a:schemeClr val="tx1"/>
                </a:solidFill>
              </a:rPr>
              <a:t>זהות לאומית/מורשת/ערכים/היסטוריה/</a:t>
            </a:r>
            <a:r>
              <a:rPr lang="en-US" sz="2400" dirty="0" smtClean="0">
                <a:solidFill>
                  <a:schemeClr val="tx1"/>
                </a:solidFill>
              </a:rPr>
              <a:t>DNA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he-IL" sz="2400" dirty="0"/>
              <a:t>ניתוח לפי ארבע  הרגלים</a:t>
            </a:r>
            <a:r>
              <a:rPr lang="he-IL" sz="2400" dirty="0">
                <a:solidFill>
                  <a:schemeClr val="accent2"/>
                </a:solidFill>
              </a:rPr>
              <a:t>:</a:t>
            </a:r>
            <a:endParaRPr lang="en-US" sz="2400" dirty="0">
              <a:solidFill>
                <a:schemeClr val="accent2"/>
              </a:solidFill>
            </a:endParaRPr>
          </a:p>
          <a:p>
            <a:pPr lvl="2"/>
            <a:r>
              <a:rPr lang="he-IL" sz="2400" b="1" dirty="0"/>
              <a:t>רגל מדינית</a:t>
            </a:r>
            <a:r>
              <a:rPr lang="he-IL" sz="2400" dirty="0"/>
              <a:t> (כולל מדיניות חוץ, אינטרסים בזירה הבינ"ל,  יחסים עם מעצמות, יחסים  עם מזה"ת, </a:t>
            </a:r>
            <a:r>
              <a:rPr lang="he-IL" sz="2400" u="sng" dirty="0"/>
              <a:t>יחסים עם ישראל</a:t>
            </a:r>
            <a:r>
              <a:rPr lang="he-IL" sz="2400" dirty="0"/>
              <a:t>)</a:t>
            </a:r>
            <a:endParaRPr lang="en-US" sz="2400" dirty="0"/>
          </a:p>
          <a:p>
            <a:pPr lvl="2"/>
            <a:r>
              <a:rPr lang="he-IL" sz="2400" b="1" dirty="0"/>
              <a:t>רגל צבאית-ביטחונית</a:t>
            </a:r>
            <a:r>
              <a:rPr lang="he-IL" sz="2400" dirty="0"/>
              <a:t> (תפיסת הביטחון, איומים, יכולות, צבא, בריתות)</a:t>
            </a:r>
            <a:endParaRPr lang="en-US" sz="2400" dirty="0"/>
          </a:p>
          <a:p>
            <a:pPr lvl="2"/>
            <a:r>
              <a:rPr lang="he-IL" sz="2400" b="1" dirty="0"/>
              <a:t>רגל כלכלית</a:t>
            </a:r>
            <a:r>
              <a:rPr lang="he-IL" sz="2400" dirty="0"/>
              <a:t> (מצב כלכלי, ניתוח המשק ומגמות, סחר חוץ עם ישראל)</a:t>
            </a:r>
            <a:endParaRPr lang="en-US" sz="2400" dirty="0"/>
          </a:p>
          <a:p>
            <a:pPr lvl="2"/>
            <a:r>
              <a:rPr lang="he-IL" sz="2400" b="1" dirty="0"/>
              <a:t>רגל חברתית</a:t>
            </a:r>
            <a:r>
              <a:rPr lang="he-IL" sz="2400" dirty="0"/>
              <a:t> (אתגרים, מגמות עומק)</a:t>
            </a:r>
            <a:endParaRPr lang="en-US" sz="2400" dirty="0"/>
          </a:p>
          <a:p>
            <a:endParaRPr lang="en-US" sz="2800" dirty="0"/>
          </a:p>
          <a:p>
            <a:r>
              <a:rPr lang="en-US" sz="2800" dirty="0"/>
              <a:t> </a:t>
            </a:r>
          </a:p>
          <a:p>
            <a:endParaRPr lang="he-I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החקירה עפ"י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ה"פנתיאון" (2)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he-IL" sz="2400" b="1" dirty="0" smtClean="0">
                <a:solidFill>
                  <a:schemeClr val="tx2"/>
                </a:solidFill>
              </a:rPr>
              <a:t>ה"גג</a:t>
            </a:r>
            <a:r>
              <a:rPr lang="he-IL" sz="2400" b="1" dirty="0">
                <a:solidFill>
                  <a:schemeClr val="tx2"/>
                </a:solidFill>
              </a:rPr>
              <a:t>"</a:t>
            </a:r>
            <a:r>
              <a:rPr lang="he-IL" sz="2400" dirty="0">
                <a:solidFill>
                  <a:schemeClr val="tx2"/>
                </a:solidFill>
              </a:rPr>
              <a:t> </a:t>
            </a:r>
            <a:r>
              <a:rPr lang="he-IL" sz="2400" dirty="0"/>
              <a:t>של </a:t>
            </a:r>
            <a:r>
              <a:rPr lang="he-IL" sz="2400" dirty="0" err="1"/>
              <a:t>הפנתאון</a:t>
            </a:r>
            <a:r>
              <a:rPr lang="he-IL" sz="2400" dirty="0"/>
              <a:t> – מנהיגות, שיטה פוליטית ומוקדי קבלת החלטות</a:t>
            </a:r>
            <a:endParaRPr lang="en-US" sz="2400" dirty="0"/>
          </a:p>
          <a:p>
            <a:r>
              <a:rPr lang="he-IL" sz="2400" b="1" dirty="0">
                <a:solidFill>
                  <a:schemeClr val="tx2"/>
                </a:solidFill>
              </a:rPr>
              <a:t>ציר חוצה</a:t>
            </a:r>
            <a:r>
              <a:rPr lang="he-IL" sz="2400" dirty="0">
                <a:solidFill>
                  <a:schemeClr val="tx2"/>
                </a:solidFill>
              </a:rPr>
              <a:t> </a:t>
            </a:r>
            <a:r>
              <a:rPr lang="he-IL" sz="2400" dirty="0"/>
              <a:t>- תרבות אסטרטגית והתנהלות מול אתגרים אסטרטגיים עיקריים</a:t>
            </a:r>
            <a:endParaRPr lang="en-US" sz="2400" dirty="0"/>
          </a:p>
          <a:p>
            <a:pPr lvl="2"/>
            <a:r>
              <a:rPr lang="he-IL" sz="2400" dirty="0"/>
              <a:t>גישה אסטרטגית מובילה – ריאליזם </a:t>
            </a:r>
            <a:r>
              <a:rPr lang="he-IL" sz="2400" dirty="0" err="1"/>
              <a:t>וכו</a:t>
            </a:r>
            <a:r>
              <a:rPr lang="he-IL" sz="2400" dirty="0"/>
              <a:t>'</a:t>
            </a:r>
            <a:endParaRPr lang="en-US" sz="2400" dirty="0"/>
          </a:p>
          <a:p>
            <a:pPr lvl="2"/>
            <a:r>
              <a:rPr lang="he-IL" sz="2400" dirty="0"/>
              <a:t>מורשת מעצבת – כוויות, "אירועים היסטוריים".</a:t>
            </a:r>
            <a:endParaRPr lang="en-US" sz="2400" dirty="0"/>
          </a:p>
          <a:p>
            <a:pPr lvl="2"/>
            <a:r>
              <a:rPr lang="he-IL" sz="2400" dirty="0"/>
              <a:t>היסט</a:t>
            </a:r>
            <a:endParaRPr lang="en-US" sz="2400" dirty="0"/>
          </a:p>
          <a:p>
            <a:pPr lvl="2"/>
            <a:r>
              <a:rPr lang="he-IL" sz="2400" dirty="0"/>
              <a:t>רעיון אסטרטגי ארוך טווח</a:t>
            </a:r>
            <a:endParaRPr lang="en-US" sz="2400" dirty="0"/>
          </a:p>
          <a:p>
            <a:endParaRPr lang="en-US" sz="2800" dirty="0"/>
          </a:p>
          <a:p>
            <a:endParaRPr lang="he-I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צוותים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מונו מובילים שהתחילו לעבוד (עמית סער, תמי </a:t>
            </a:r>
            <a:r>
              <a:rPr lang="he-IL" dirty="0" err="1" smtClean="0"/>
              <a:t>רחמימוב</a:t>
            </a:r>
            <a:r>
              <a:rPr lang="he-IL" dirty="0" smtClean="0"/>
              <a:t>, איילת ירוחם, שי </a:t>
            </a:r>
            <a:r>
              <a:rPr lang="he-IL" dirty="0" err="1" smtClean="0"/>
              <a:t>פאירריזן</a:t>
            </a:r>
            <a:r>
              <a:rPr lang="he-IL" dirty="0" smtClean="0"/>
              <a:t>)</a:t>
            </a:r>
          </a:p>
          <a:p>
            <a:r>
              <a:rPr lang="he-IL" dirty="0" smtClean="0"/>
              <a:t>נוצר קשר עם </a:t>
            </a:r>
            <a:r>
              <a:rPr lang="he-IL" dirty="0" err="1" smtClean="0"/>
              <a:t>הנספ"צים</a:t>
            </a:r>
            <a:endParaRPr lang="he-IL" dirty="0" smtClean="0"/>
          </a:p>
          <a:p>
            <a:r>
              <a:rPr lang="he-IL" dirty="0" smtClean="0"/>
              <a:t>לו"ז ראשוני – סקיצה צפוי ב-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תפקיד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גורם מרכזי בתכנון הביקור</a:t>
            </a:r>
          </a:p>
          <a:p>
            <a:r>
              <a:rPr lang="he-IL" dirty="0" smtClean="0"/>
              <a:t>ליווי המובילים בתהליך החקירה</a:t>
            </a:r>
          </a:p>
          <a:p>
            <a:r>
              <a:rPr lang="he-IL" dirty="0" smtClean="0"/>
              <a:t>סיוע בהכנת חומרי קריאה</a:t>
            </a:r>
          </a:p>
          <a:p>
            <a:r>
              <a:rPr lang="he-IL" dirty="0" smtClean="0"/>
              <a:t>סיוע בזימון מומחים</a:t>
            </a:r>
          </a:p>
          <a:p>
            <a:r>
              <a:rPr lang="he-IL" dirty="0" smtClean="0"/>
              <a:t>סיוע בחלוקת עבודה פנימית</a:t>
            </a:r>
          </a:p>
          <a:p>
            <a:r>
              <a:rPr lang="he-IL" dirty="0" smtClean="0"/>
              <a:t>ליווי הצגות תוצרים</a:t>
            </a:r>
          </a:p>
          <a:p>
            <a:r>
              <a:rPr lang="he-IL" dirty="0" smtClean="0"/>
              <a:t>מנהלות/</a:t>
            </a:r>
            <a:r>
              <a:rPr lang="he-IL" dirty="0" err="1" smtClean="0"/>
              <a:t>לוגיסיטיקה</a:t>
            </a:r>
            <a:r>
              <a:rPr lang="he-IL" dirty="0" smtClean="0"/>
              <a:t> וכד'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קור">
  <a:themeElements>
    <a:clrScheme name="מקור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מקור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מקור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1349</TotalTime>
  <Words>504</Words>
  <Application>Microsoft Office PowerPoint</Application>
  <PresentationFormat>‫הצגה על המסך (4:3)</PresentationFormat>
  <Paragraphs>82</Paragraphs>
  <Slides>11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2" baseType="lpstr">
      <vt:lpstr>מקור</vt:lpstr>
      <vt:lpstr>סיור "מזרח" תהליך הלמידה</vt:lpstr>
      <vt:lpstr>שקופית 2</vt:lpstr>
      <vt:lpstr>לוחות זמנים</vt:lpstr>
      <vt:lpstr>עקרונות לחקירה</vt:lpstr>
      <vt:lpstr>תוצרים</vt:lpstr>
      <vt:lpstr>מודל החקירה עפ"י ה"פנתיאון" (1)</vt:lpstr>
      <vt:lpstr>מודל החקירה עפ"י ה"פנתיאון" (2)</vt:lpstr>
      <vt:lpstr>תמונת מצב צוותים</vt:lpstr>
      <vt:lpstr>תפקיד הסגל</vt:lpstr>
      <vt:lpstr>פעולות נדרשות עיקריות</vt:lpstr>
      <vt:lpstr>תובנות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"מזרח"</dc:title>
  <dc:creator>haimwaxman</dc:creator>
  <cp:lastModifiedBy>haimwaxman</cp:lastModifiedBy>
  <cp:revision>7</cp:revision>
  <dcterms:created xsi:type="dcterms:W3CDTF">2018-02-01T12:35:03Z</dcterms:created>
  <dcterms:modified xsi:type="dcterms:W3CDTF">2018-02-02T11:04:06Z</dcterms:modified>
</cp:coreProperties>
</file>