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91" r:id="rId3"/>
    <p:sldId id="420" r:id="rId4"/>
    <p:sldId id="428" r:id="rId5"/>
    <p:sldId id="422" r:id="rId6"/>
    <p:sldId id="411" r:id="rId7"/>
    <p:sldId id="423" r:id="rId8"/>
    <p:sldId id="332" r:id="rId9"/>
    <p:sldId id="425" r:id="rId10"/>
    <p:sldId id="392" r:id="rId11"/>
    <p:sldId id="412" r:id="rId12"/>
    <p:sldId id="427" r:id="rId13"/>
    <p:sldId id="424" r:id="rId14"/>
    <p:sldId id="395" r:id="rId15"/>
    <p:sldId id="426" r:id="rId16"/>
    <p:sldId id="348" r:id="rId17"/>
    <p:sldId id="401" r:id="rId18"/>
    <p:sldId id="400" r:id="rId19"/>
    <p:sldId id="396" r:id="rId20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681" autoAdjust="0"/>
    <p:restoredTop sz="86510" autoAdjust="0"/>
  </p:normalViewPr>
  <p:slideViewPr>
    <p:cSldViewPr>
      <p:cViewPr>
        <p:scale>
          <a:sx n="66" d="100"/>
          <a:sy n="66" d="100"/>
        </p:scale>
        <p:origin x="-1344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ביקורים  במשרד החוץ ובארגוני המודיעין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אקדמי – ד"ר ערן לרמן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תכנים בסיורי </a:t>
          </a:r>
          <a:r>
            <a:rPr lang="he-IL" dirty="0" err="1" smtClean="0"/>
            <a:t>בטל"מ</a:t>
          </a:r>
          <a:r>
            <a:rPr lang="he-IL" dirty="0" smtClean="0"/>
            <a:t> ותכנים תומכים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עיון וסדנאות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47A41BFF-758C-4140-AB72-F307E28E333A}" type="presOf" srcId="{5479B1EB-1DA2-42E4-BC88-68D8BF3633F2}" destId="{14B1DE2E-1D68-491F-9A62-97B8A0CD6B8D}" srcOrd="0" destOrd="0" presId="urn:microsoft.com/office/officeart/2005/8/layout/default#1"/>
    <dgm:cxn modelId="{5D49374B-5186-4B2E-B31E-A551D3FCABBE}" type="presOf" srcId="{BA26E9B7-737F-45BE-9813-4F530956AE0C}" destId="{988426A3-435A-4519-8E94-54A4F1375664}" srcOrd="0" destOrd="0" presId="urn:microsoft.com/office/officeart/2005/8/layout/default#1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1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DAE019F9-25C5-47F2-9C11-BEF50561D43D}" type="presOf" srcId="{901F81E2-530C-413A-9F8A-AF3974DDF0A4}" destId="{5000F3A7-447B-441D-9894-7C369D614F9F}" srcOrd="0" destOrd="0" presId="urn:microsoft.com/office/officeart/2005/8/layout/default#1"/>
    <dgm:cxn modelId="{FB358966-412D-498C-A497-CB38D1983171}" type="presOf" srcId="{4672DC12-8334-4536-82C7-03B43AC06ACA}" destId="{521A1700-FD59-439D-9440-4B4FE76C0A29}" srcOrd="0" destOrd="0" presId="urn:microsoft.com/office/officeart/2005/8/layout/default#1"/>
    <dgm:cxn modelId="{CA4AD91E-4C94-40CD-B402-E9BD6A435A86}" type="presOf" srcId="{4B1C8087-68BF-47AA-A293-679F77CE09EF}" destId="{EB2DB6C6-BD66-49F7-A533-06C75778119F}" srcOrd="0" destOrd="0" presId="urn:microsoft.com/office/officeart/2005/8/layout/default#1"/>
    <dgm:cxn modelId="{5A5D9158-5E95-4D88-A47F-CAA8D695B625}" type="presOf" srcId="{145F4B28-0A8C-4C40-A95F-A40EA3F99FAC}" destId="{0F055129-6155-41C6-8FD8-53DF8648AEE1}" srcOrd="0" destOrd="0" presId="urn:microsoft.com/office/officeart/2005/8/layout/default#1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1"/>
    <dgm:cxn modelId="{19B1D522-C433-4559-A36B-05B6CE3B47D6}" type="presParOf" srcId="{14B1DE2E-1D68-491F-9A62-97B8A0CD6B8D}" destId="{F250CC5A-6670-4A66-890C-5FE628870574}" srcOrd="1" destOrd="0" presId="urn:microsoft.com/office/officeart/2005/8/layout/default#1"/>
    <dgm:cxn modelId="{FC05B38D-7C6F-4880-B625-3B7A7E4D77A5}" type="presParOf" srcId="{14B1DE2E-1D68-491F-9A62-97B8A0CD6B8D}" destId="{988426A3-435A-4519-8E94-54A4F1375664}" srcOrd="2" destOrd="0" presId="urn:microsoft.com/office/officeart/2005/8/layout/default#1"/>
    <dgm:cxn modelId="{6EE3C592-EDB3-4292-B70C-FC7CEA20E858}" type="presParOf" srcId="{14B1DE2E-1D68-491F-9A62-97B8A0CD6B8D}" destId="{5EAACD85-4AC3-4B73-B0D6-EE820AC2D042}" srcOrd="3" destOrd="0" presId="urn:microsoft.com/office/officeart/2005/8/layout/default#1"/>
    <dgm:cxn modelId="{C474FB81-DF2D-4068-8F31-EF48F732C187}" type="presParOf" srcId="{14B1DE2E-1D68-491F-9A62-97B8A0CD6B8D}" destId="{5000F3A7-447B-441D-9894-7C369D614F9F}" srcOrd="4" destOrd="0" presId="urn:microsoft.com/office/officeart/2005/8/layout/default#1"/>
    <dgm:cxn modelId="{AE01FEB8-8EDF-4FEF-A3F6-D4D1AA296A54}" type="presParOf" srcId="{14B1DE2E-1D68-491F-9A62-97B8A0CD6B8D}" destId="{4262F3A8-D8EE-45BA-A326-D46267537925}" srcOrd="5" destOrd="0" presId="urn:microsoft.com/office/officeart/2005/8/layout/default#1"/>
    <dgm:cxn modelId="{53104C3D-82BD-49B9-A7E7-D97B24B89937}" type="presParOf" srcId="{14B1DE2E-1D68-491F-9A62-97B8A0CD6B8D}" destId="{0F055129-6155-41C6-8FD8-53DF8648AEE1}" srcOrd="6" destOrd="0" presId="urn:microsoft.com/office/officeart/2005/8/layout/default#1"/>
    <dgm:cxn modelId="{91174E3A-E5C9-442B-A126-26DE5800ADD6}" type="presParOf" srcId="{14B1DE2E-1D68-491F-9A62-97B8A0CD6B8D}" destId="{21638850-B095-4904-9489-EAC52A341598}" srcOrd="7" destOrd="0" presId="urn:microsoft.com/office/officeart/2005/8/layout/default#1"/>
    <dgm:cxn modelId="{B2AF959E-F0D7-47FF-ABEC-D53CC1A7A665}" type="presParOf" srcId="{14B1DE2E-1D68-491F-9A62-97B8A0CD6B8D}" destId="{521A1700-FD59-439D-9440-4B4FE76C0A29}" srcOrd="8" destOrd="0" presId="urn:microsoft.com/office/officeart/2005/8/layout/default#1"/>
    <dgm:cxn modelId="{25983285-3209-4183-B1FD-B25ED0B7F8C6}" type="presParOf" srcId="{14B1DE2E-1D68-491F-9A62-97B8A0CD6B8D}" destId="{E23AF2C5-1340-410F-8ED3-D21CFB02FE41}" srcOrd="9" destOrd="0" presId="urn:microsoft.com/office/officeart/2005/8/layout/default#1"/>
    <dgm:cxn modelId="{46AE5F5F-655C-467D-9690-4F0B7EDC0608}" type="presParOf" srcId="{14B1DE2E-1D68-491F-9A62-97B8A0CD6B8D}" destId="{EB2DB6C6-BD66-49F7-A533-06C75778119F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ביקורים  במשרד החוץ ובארגוני המודיעין</a:t>
          </a:r>
          <a:endParaRPr lang="he-IL" sz="29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סימולציה מדינית-ביטחונית</a:t>
          </a:r>
          <a:endParaRPr lang="he-IL" sz="29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קורס אקדמי – ד"ר ערן לרמן</a:t>
          </a:r>
          <a:endParaRPr lang="he-IL" sz="29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תכנים בסיורי </a:t>
          </a:r>
          <a:r>
            <a:rPr lang="he-IL" sz="2900" kern="1200" dirty="0" err="1" smtClean="0"/>
            <a:t>בטל"מ</a:t>
          </a:r>
          <a:r>
            <a:rPr lang="he-IL" sz="2900" kern="1200" dirty="0" smtClean="0"/>
            <a:t> ותכנים תומכים</a:t>
          </a:r>
          <a:endParaRPr lang="he-IL" sz="29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ימי עיון וסדנאות</a:t>
          </a:r>
          <a:endParaRPr lang="he-IL" sz="29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סיורי חו"ל</a:t>
          </a:r>
          <a:endParaRPr lang="he-IL" sz="29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79397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91912" y="1149772"/>
            <a:ext cx="9318396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644270" y="6379534"/>
            <a:ext cx="40669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6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pPr/>
              <a:t>‹#›</a:t>
            </a:fld>
            <a:endParaRPr lang="he-IL" sz="16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397129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96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432048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3600" b="1" dirty="0" smtClean="0"/>
              <a:t>תחקיר קורס מדיניות חוץ, דיפלומטיה ויחסים בינ"ל</a:t>
            </a:r>
            <a:r>
              <a:rPr lang="he-IL" sz="4000" b="1" dirty="0" smtClean="0"/>
              <a:t/>
            </a:r>
            <a:br>
              <a:rPr lang="he-IL" sz="4000" b="1" dirty="0" smtClean="0"/>
            </a:br>
            <a:endParaRPr lang="he-IL" sz="40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4326632" cy="1872208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he-IL" sz="4000" b="1" dirty="0" smtClean="0"/>
              <a:t>מחזור מ"ה</a:t>
            </a:r>
          </a:p>
          <a:p>
            <a:pPr algn="ctr"/>
            <a:endParaRPr lang="he-IL" sz="3400" dirty="0" smtClean="0"/>
          </a:p>
          <a:p>
            <a:pPr algn="ctr"/>
            <a:endParaRPr lang="he-IL" sz="3400" dirty="0" smtClean="0"/>
          </a:p>
          <a:p>
            <a:pPr algn="ctr"/>
            <a:r>
              <a:rPr lang="he-IL" sz="3400" dirty="0" smtClean="0"/>
              <a:t>הצגה </a:t>
            </a:r>
            <a:r>
              <a:rPr lang="he-IL" sz="3400" dirty="0" smtClean="0"/>
              <a:t>לסגל</a:t>
            </a:r>
          </a:p>
          <a:p>
            <a:pPr algn="ctr"/>
            <a:r>
              <a:rPr lang="he-IL" sz="4000" b="1" dirty="0" smtClean="0"/>
              <a:t>5.2.18</a:t>
            </a:r>
            <a:endParaRPr lang="he-IL" sz="4000" b="1" dirty="0" smtClean="0"/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אפקטיביות וגיוון שיטות הלימוד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50" lvl="1">
              <a:spcBef>
                <a:spcPts val="750"/>
              </a:spcBef>
            </a:pPr>
            <a:r>
              <a:rPr lang="he-IL" sz="2800" dirty="0" smtClean="0"/>
              <a:t>נדרשת מתודולוגיה </a:t>
            </a:r>
            <a:r>
              <a:rPr lang="he-IL" sz="2800" dirty="0" smtClean="0"/>
              <a:t>סדורה להעברת הקורס כולל מבנה, עזרים (שקפים), שיח עם התלמידים ולא רק הרצאה </a:t>
            </a:r>
            <a:r>
              <a:rPr lang="he-IL" sz="2800" dirty="0" err="1" smtClean="0"/>
              <a:t>פרונטלית</a:t>
            </a:r>
            <a:endParaRPr lang="he-IL" sz="2800" dirty="0" smtClean="0"/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הביקור במשרד החוץ – מתכונת מצוינת לשימור</a:t>
            </a:r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במידה וניתן שימוש בסרטים וחקר מקרה</a:t>
            </a:r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יותר </a:t>
            </a:r>
            <a:r>
              <a:rPr lang="he-IL" sz="2800" dirty="0" smtClean="0"/>
              <a:t>דוגמאות עכשוויות ופחות היסטוריה – נתפס כקורס על </a:t>
            </a:r>
            <a:r>
              <a:rPr lang="he-IL" sz="2800" dirty="0" smtClean="0"/>
              <a:t>היסטוריה</a:t>
            </a:r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לא היו עיבודים רלבנטיים</a:t>
            </a:r>
            <a:endParaRPr lang="he-IL" sz="2800" dirty="0" smtClean="0"/>
          </a:p>
          <a:p>
            <a:pPr marL="171450" lvl="1">
              <a:spcBef>
                <a:spcPts val="750"/>
              </a:spcBef>
            </a:pPr>
            <a:endParaRPr lang="he-IL" sz="2400" dirty="0" smtClean="0"/>
          </a:p>
          <a:p>
            <a:pPr marL="171450" lvl="1">
              <a:spcBef>
                <a:spcPts val="750"/>
              </a:spcBef>
            </a:pPr>
            <a:endParaRPr lang="he-IL" sz="2400" dirty="0" smtClean="0"/>
          </a:p>
          <a:p>
            <a:pPr marL="171450" lvl="1">
              <a:spcBef>
                <a:spcPts val="750"/>
              </a:spcBef>
            </a:pP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מטלת הסיום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– נייר מדיניות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dirty="0" smtClean="0"/>
              <a:t>הקדמה</a:t>
            </a:r>
            <a:endParaRPr lang="he-IL" dirty="0" smtClean="0"/>
          </a:p>
          <a:p>
            <a:pPr lvl="1"/>
            <a:r>
              <a:rPr lang="he-IL" sz="2100" dirty="0" smtClean="0"/>
              <a:t>תיאור הסיטואציה</a:t>
            </a:r>
          </a:p>
          <a:p>
            <a:pPr lvl="1"/>
            <a:r>
              <a:rPr lang="he-IL" sz="2100" dirty="0" smtClean="0"/>
              <a:t>תאור הבעיה </a:t>
            </a:r>
          </a:p>
          <a:p>
            <a:pPr lvl="1"/>
            <a:r>
              <a:rPr lang="he-IL" sz="2100" dirty="0" smtClean="0"/>
              <a:t>ההחלטה שצריך לקבל</a:t>
            </a:r>
          </a:p>
          <a:p>
            <a:r>
              <a:rPr lang="he-IL" dirty="0" smtClean="0"/>
              <a:t>רקע:</a:t>
            </a:r>
          </a:p>
          <a:p>
            <a:pPr lvl="1"/>
            <a:r>
              <a:rPr lang="he-IL" sz="2100" dirty="0" err="1" smtClean="0"/>
              <a:t>גניאולוגיה</a:t>
            </a:r>
            <a:r>
              <a:rPr lang="he-IL" sz="2100" dirty="0" smtClean="0"/>
              <a:t> – כיצד הגענו עד היום?</a:t>
            </a:r>
          </a:p>
          <a:p>
            <a:pPr lvl="1"/>
            <a:r>
              <a:rPr lang="he-IL" sz="2100" dirty="0" smtClean="0"/>
              <a:t>מהם האינטרסים הישראלים הרלבנטיים?</a:t>
            </a:r>
          </a:p>
          <a:p>
            <a:pPr lvl="1"/>
            <a:r>
              <a:rPr lang="he-IL" sz="2100" dirty="0" smtClean="0"/>
              <a:t>מי הם בעלי העניין בסוגיה – האינטרסים, האילוצים והמטרות שלהם</a:t>
            </a:r>
          </a:p>
          <a:p>
            <a:pPr lvl="1"/>
            <a:r>
              <a:rPr lang="he-IL" sz="2100" dirty="0" smtClean="0"/>
              <a:t>מהם היעדים הישראלים לאור הנ"ל?</a:t>
            </a:r>
          </a:p>
          <a:p>
            <a:r>
              <a:rPr lang="he-IL" dirty="0" smtClean="0"/>
              <a:t>חלופות מדיניות:</a:t>
            </a:r>
          </a:p>
          <a:p>
            <a:pPr lvl="1"/>
            <a:r>
              <a:rPr lang="he-IL" sz="2100" dirty="0" smtClean="0"/>
              <a:t>חלופות אפשריות לפתרון הבעיה</a:t>
            </a:r>
          </a:p>
          <a:p>
            <a:pPr lvl="1"/>
            <a:r>
              <a:rPr lang="he-IL" sz="2100" dirty="0" smtClean="0"/>
              <a:t>ניתוח חלופות כולל השלכות לא צפויות/לא רצויות</a:t>
            </a:r>
          </a:p>
          <a:p>
            <a:r>
              <a:rPr lang="he-IL" dirty="0" smtClean="0"/>
              <a:t>המלצות למקבל </a:t>
            </a:r>
            <a:r>
              <a:rPr lang="he-IL" dirty="0" smtClean="0"/>
              <a:t>החלטות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מטלות – הערכה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sz="2800" dirty="0" smtClean="0"/>
              <a:t>ככלל מטלה טובה, ניתן הסבר בכתב וניתנה אפשרות לשאול בכיתה במפגש הסיכום של הקורס. </a:t>
            </a:r>
          </a:p>
          <a:p>
            <a:r>
              <a:rPr lang="he-IL" sz="2800" dirty="0" smtClean="0"/>
              <a:t>יש לבחון לתת שיעור המנחה כיצד כותבים נייר מדיניות (טוב גם לצרכים נוספים)</a:t>
            </a:r>
          </a:p>
          <a:p>
            <a:r>
              <a:rPr lang="he-IL" sz="2800" dirty="0" smtClean="0"/>
              <a:t>יש לבחון הגבלת הנושאים לכיוון נושאים שנדונו בקורס או נושאים שיעלו בסיורי חו"ל</a:t>
            </a:r>
          </a:p>
          <a:p>
            <a:r>
              <a:rPr lang="he-IL" sz="2800" dirty="0" smtClean="0"/>
              <a:t>חומרי </a:t>
            </a:r>
            <a:r>
              <a:rPr lang="he-IL" sz="2800" dirty="0" smtClean="0"/>
              <a:t>קריאה:</a:t>
            </a:r>
          </a:p>
          <a:p>
            <a:pPr lvl="1"/>
            <a:r>
              <a:rPr lang="he-IL" sz="2500" dirty="0" smtClean="0"/>
              <a:t>ככלל קוצרו. ברובם טובים </a:t>
            </a:r>
            <a:r>
              <a:rPr lang="he-IL" sz="2500" dirty="0" err="1" smtClean="0"/>
              <a:t>ורלבנטים</a:t>
            </a:r>
            <a:r>
              <a:rPr lang="he-IL" sz="2500" dirty="0" smtClean="0"/>
              <a:t>. </a:t>
            </a:r>
          </a:p>
          <a:p>
            <a:pPr lvl="1"/>
            <a:r>
              <a:rPr lang="he-IL" sz="2500" dirty="0" smtClean="0"/>
              <a:t>להערכתי בחלק השני לא קראו. </a:t>
            </a:r>
          </a:p>
          <a:p>
            <a:pPr lvl="1"/>
            <a:r>
              <a:rPr lang="he-IL" sz="2500" dirty="0" smtClean="0"/>
              <a:t>סוגיית החומרים באנגלית</a:t>
            </a:r>
          </a:p>
          <a:p>
            <a:endParaRPr lang="he-I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75008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איכות המרצה המוביל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268760"/>
            <a:ext cx="7886700" cy="55892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e-IL" altLang="he-IL" sz="2400" dirty="0" smtClean="0"/>
              <a:t>משוב מ"ד - משכי המבוא של ערן לרמן – משוב נמוך</a:t>
            </a:r>
            <a:r>
              <a:rPr lang="he-IL" altLang="he-IL" sz="2400" dirty="0" smtClean="0"/>
              <a:t>: </a:t>
            </a:r>
            <a:r>
              <a:rPr lang="en-US" altLang="he-IL" sz="2400" dirty="0" smtClean="0"/>
              <a:t> </a:t>
            </a:r>
            <a:r>
              <a:rPr lang="he-IL" altLang="he-IL" sz="2400" dirty="0" smtClean="0"/>
              <a:t>סדר </a:t>
            </a:r>
            <a:r>
              <a:rPr lang="he-IL" altLang="he-IL" sz="2400" dirty="0" smtClean="0"/>
              <a:t>ובהירות, שיתוף </a:t>
            </a:r>
            <a:r>
              <a:rPr lang="he-IL" altLang="he-IL" sz="2400" dirty="0" smtClean="0"/>
              <a:t>תלמידים</a:t>
            </a:r>
            <a:r>
              <a:rPr lang="he-IL" altLang="he-IL" sz="2400" dirty="0" smtClean="0"/>
              <a:t>,  </a:t>
            </a:r>
            <a:r>
              <a:rPr lang="he-IL" altLang="he-IL" sz="2400" dirty="0" smtClean="0"/>
              <a:t>היסטורי מדי ולא </a:t>
            </a:r>
            <a:r>
              <a:rPr lang="he-IL" altLang="he-IL" sz="2400" dirty="0" smtClean="0"/>
              <a:t>רלבנטי.</a:t>
            </a:r>
            <a:endParaRPr lang="he-IL" altLang="he-IL" sz="2400" dirty="0" smtClean="0"/>
          </a:p>
          <a:p>
            <a:pPr>
              <a:lnSpc>
                <a:spcPct val="100000"/>
              </a:lnSpc>
            </a:pPr>
            <a:r>
              <a:rPr lang="he-IL" sz="2400" dirty="0" smtClean="0"/>
              <a:t>משוב מ"ה</a:t>
            </a:r>
            <a:endParaRPr lang="he-IL" sz="2400" dirty="0" smtClean="0"/>
          </a:p>
          <a:p>
            <a:pPr lvl="1">
              <a:lnSpc>
                <a:spcPct val="100000"/>
              </a:lnSpc>
              <a:defRPr/>
            </a:pPr>
            <a:r>
              <a:rPr lang="he-IL" sz="2400" dirty="0" smtClean="0"/>
              <a:t>הרצאות מפוזרות, ארוכות ומרובות פרטים הגורמות לאיבוד הקהל (יש להישאר במאקרו)</a:t>
            </a:r>
          </a:p>
          <a:p>
            <a:pPr lvl="1">
              <a:lnSpc>
                <a:spcPct val="100000"/>
              </a:lnSpc>
              <a:defRPr/>
            </a:pPr>
            <a:r>
              <a:rPr lang="he-IL" sz="2400" dirty="0" smtClean="0"/>
              <a:t>חוסר בעזרי הדרכה- מקשה מאוד על המיקוד והבנת המסרים. הצפה וורבלית ופרונטאלית, דיבור מהיר מידיי</a:t>
            </a:r>
          </a:p>
          <a:p>
            <a:pPr lvl="1">
              <a:lnSpc>
                <a:spcPct val="100000"/>
              </a:lnSpc>
              <a:defRPr/>
            </a:pPr>
            <a:r>
              <a:rPr lang="he-IL" sz="2400" dirty="0" smtClean="0"/>
              <a:t>שימוש בדוגמאות וניתוחי מקרה להבנת סוגיות </a:t>
            </a:r>
            <a:r>
              <a:rPr lang="he-IL" sz="2500" dirty="0" smtClean="0"/>
              <a:t>בתחום, שימוש בשיח אקטואלי על מה קורה במקביל בעולם </a:t>
            </a:r>
            <a:r>
              <a:rPr lang="he-IL" sz="2500" dirty="0" smtClean="0"/>
              <a:t>האמיתי</a:t>
            </a:r>
            <a:endParaRPr lang="he-IL" sz="2800" dirty="0" smtClean="0"/>
          </a:p>
          <a:p>
            <a:pPr lvl="0">
              <a:lnSpc>
                <a:spcPct val="100000"/>
              </a:lnSpc>
              <a:defRPr/>
            </a:pPr>
            <a:r>
              <a:rPr lang="he-IL" sz="2800" dirty="0" smtClean="0"/>
              <a:t>מסקנה: למרות שנתוני הפתיחה מצוינים ( שילוב תיאוריה בפרקטיקה עשירה ומגוונת, ניסיון הוראה </a:t>
            </a:r>
            <a:r>
              <a:rPr lang="he-IL" sz="2800" dirty="0" err="1" smtClean="0"/>
              <a:t>במב"ל</a:t>
            </a:r>
            <a:r>
              <a:rPr lang="he-IL" sz="2800" dirty="0" smtClean="0"/>
              <a:t> וגופים אחרים) התוצאה לא מיטבית.... </a:t>
            </a:r>
            <a:r>
              <a:rPr lang="he-IL" sz="2800" dirty="0" smtClean="0"/>
              <a:t>ניסינו</a:t>
            </a:r>
            <a:r>
              <a:rPr lang="he-IL" sz="2800" dirty="0" smtClean="0"/>
              <a:t>...</a:t>
            </a:r>
          </a:p>
          <a:p>
            <a:pPr lvl="0">
              <a:lnSpc>
                <a:spcPct val="100000"/>
              </a:lnSpc>
              <a:defRPr/>
            </a:pPr>
            <a:r>
              <a:rPr lang="he-IL" altLang="he-IL" sz="2800" dirty="0" smtClean="0"/>
              <a:t> </a:t>
            </a:r>
            <a:r>
              <a:rPr lang="he-IL" altLang="he-IL" sz="2800" dirty="0" smtClean="0"/>
              <a:t>שילוב מרצים נוספים עבד מצוין</a:t>
            </a:r>
            <a:endParaRPr lang="he-IL" sz="28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היקף הקורס 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828801"/>
            <a:ext cx="8964488" cy="5029199"/>
          </a:xfrm>
        </p:spPr>
        <p:txBody>
          <a:bodyPr>
            <a:normAutofit/>
          </a:bodyPr>
          <a:lstStyle/>
          <a:p>
            <a:r>
              <a:rPr lang="he-IL" sz="2700" dirty="0" smtClean="0"/>
              <a:t>היקף הקורס ( 2  שש"ס –  13 משכים) להערכתי נכון אם כי לא מאפשר </a:t>
            </a:r>
            <a:r>
              <a:rPr lang="he-IL" sz="2700" dirty="0" err="1" smtClean="0"/>
              <a:t>ליגוע</a:t>
            </a:r>
            <a:r>
              <a:rPr lang="he-IL" sz="2700" dirty="0" smtClean="0"/>
              <a:t> בכל התכנים הנדרשים</a:t>
            </a:r>
          </a:p>
          <a:p>
            <a:r>
              <a:rPr lang="he-IL" sz="2700" dirty="0" smtClean="0"/>
              <a:t>העיתוי - </a:t>
            </a:r>
            <a:r>
              <a:rPr lang="he-IL" sz="2700" dirty="0" smtClean="0"/>
              <a:t>חודשים דצמבר-ינואר עד הפגרה – נכון</a:t>
            </a:r>
          </a:p>
          <a:p>
            <a:r>
              <a:rPr lang="he-IL" sz="2700" dirty="0" smtClean="0"/>
              <a:t>מיקום – כולל הביקור במשרד - נכון</a:t>
            </a:r>
            <a:endParaRPr lang="he-IL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תפקידי הסגל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828801"/>
            <a:ext cx="8964488" cy="5029199"/>
          </a:xfrm>
        </p:spPr>
        <p:txBody>
          <a:bodyPr>
            <a:normAutofit/>
          </a:bodyPr>
          <a:lstStyle/>
          <a:p>
            <a:r>
              <a:rPr lang="he-IL" sz="2700" dirty="0" smtClean="0"/>
              <a:t>מדריך מוביל אחראי</a:t>
            </a:r>
          </a:p>
          <a:p>
            <a:r>
              <a:rPr lang="he-IL" sz="2700" dirty="0" smtClean="0"/>
              <a:t>השתתפות בעיקר בביקור במשרד החוץ</a:t>
            </a:r>
          </a:p>
          <a:p>
            <a:r>
              <a:rPr lang="he-IL" sz="2700" dirty="0" smtClean="0"/>
              <a:t>עיבודים?</a:t>
            </a:r>
          </a:p>
          <a:p>
            <a:r>
              <a:rPr lang="he-IL" sz="2700" dirty="0" smtClean="0"/>
              <a:t>תמיכה בתכנים הלווים (קורס מזה"ת)</a:t>
            </a:r>
          </a:p>
          <a:p>
            <a:endParaRPr lang="he-IL" sz="2700" dirty="0" smtClean="0"/>
          </a:p>
          <a:p>
            <a:r>
              <a:rPr lang="he-IL" sz="3200" b="1" dirty="0" smtClean="0">
                <a:solidFill>
                  <a:schemeClr val="accent5"/>
                </a:solidFill>
              </a:rPr>
              <a:t>מנהלות הקורס:</a:t>
            </a:r>
          </a:p>
          <a:p>
            <a:r>
              <a:rPr lang="he-IL" sz="2700" dirty="0" smtClean="0"/>
              <a:t>למעט הביקור במ</a:t>
            </a:r>
            <a:r>
              <a:rPr lang="he-IL" sz="2700" dirty="0" smtClean="0"/>
              <a:t>שרד החוץ אין מנהלות מיוחדות</a:t>
            </a:r>
            <a:endParaRPr lang="he-IL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e-IL" sz="6000" dirty="0" smtClean="0"/>
          </a:p>
          <a:p>
            <a:pPr algn="ctr">
              <a:buNone/>
            </a:pPr>
            <a:r>
              <a:rPr lang="he-IL" sz="6000" dirty="0" smtClean="0"/>
              <a:t>סוף</a:t>
            </a:r>
            <a:endParaRPr lang="he-IL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ידע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dirty="0" smtClean="0"/>
              <a:t>יכיר השחקנים הרלבנטיים העיקריים בזירה האזורית והבינ"ל:</a:t>
            </a:r>
          </a:p>
          <a:p>
            <a:pPr lvl="1"/>
            <a:r>
              <a:rPr lang="he-IL" dirty="0" smtClean="0"/>
              <a:t>היסטוריה ומורשת</a:t>
            </a:r>
          </a:p>
          <a:p>
            <a:pPr lvl="1"/>
            <a:r>
              <a:rPr lang="he-IL" dirty="0" smtClean="0"/>
              <a:t>אתגרים אסטרטגיים, אינטרסים, עקרונות ויעדי מדיניות חוץ, עוצמות, כלים </a:t>
            </a:r>
          </a:p>
          <a:p>
            <a:pPr lvl="1"/>
            <a:r>
              <a:rPr lang="he-IL" dirty="0" smtClean="0"/>
              <a:t>מערכת פוליטית ותהליכי </a:t>
            </a:r>
            <a:r>
              <a:rPr lang="he-IL" dirty="0" err="1" smtClean="0"/>
              <a:t>קבה"ח</a:t>
            </a:r>
            <a:endParaRPr lang="he-IL" dirty="0" smtClean="0"/>
          </a:p>
          <a:p>
            <a:pPr lvl="0"/>
            <a:r>
              <a:rPr lang="he-IL" dirty="0" smtClean="0"/>
              <a:t>יכיר מגמות מרכזיות בזירה הבינ"ל (גלובליזציה, השפעת התקשורת)</a:t>
            </a:r>
          </a:p>
          <a:p>
            <a:pPr lvl="0"/>
            <a:r>
              <a:rPr lang="he-IL" dirty="0" smtClean="0"/>
              <a:t>יכיר (שטחית) </a:t>
            </a:r>
            <a:r>
              <a:rPr lang="he-IL" dirty="0" err="1" smtClean="0"/>
              <a:t>תאוריות</a:t>
            </a:r>
            <a:r>
              <a:rPr lang="he-IL" dirty="0" smtClean="0"/>
              <a:t> שיכולות לשמש משקפיים להסתכלות (, פרדיגמות לגבי המערכת, </a:t>
            </a:r>
            <a:r>
              <a:rPr lang="he-IL" dirty="0" err="1" smtClean="0"/>
              <a:t>קבה"ח</a:t>
            </a:r>
            <a:r>
              <a:rPr lang="he-IL" dirty="0" smtClean="0"/>
              <a:t>)</a:t>
            </a:r>
            <a:endParaRPr lang="en-US" dirty="0" smtClean="0"/>
          </a:p>
          <a:p>
            <a:pPr lvl="0"/>
            <a:r>
              <a:rPr lang="he-IL" dirty="0" smtClean="0"/>
              <a:t>יכיר מנופים בהם ניתן להשתמש (מו"מ, סנקציות, החלטת </a:t>
            </a:r>
            <a:r>
              <a:rPr lang="he-IL" dirty="0" err="1" smtClean="0"/>
              <a:t>מועבי"ט</a:t>
            </a:r>
            <a:r>
              <a:rPr lang="he-IL" dirty="0" smtClean="0"/>
              <a:t>)</a:t>
            </a:r>
          </a:p>
          <a:p>
            <a:pPr lvl="0"/>
            <a:r>
              <a:rPr lang="he-IL" dirty="0" smtClean="0"/>
              <a:t>יכיר תהליכי עיצוב מדיניות </a:t>
            </a:r>
            <a:r>
              <a:rPr lang="he-IL" dirty="0" err="1" smtClean="0"/>
              <a:t>וקבה"ח</a:t>
            </a:r>
            <a:r>
              <a:rPr lang="he-IL" dirty="0" smtClean="0"/>
              <a:t> בישראל</a:t>
            </a:r>
          </a:p>
          <a:p>
            <a:pPr lvl="0"/>
            <a:r>
              <a:rPr lang="he-IL" dirty="0" smtClean="0"/>
              <a:t>יכיר עבודת מטה </a:t>
            </a:r>
            <a:r>
              <a:rPr lang="he-IL" dirty="0" err="1" smtClean="0"/>
              <a:t>משה"ח</a:t>
            </a:r>
            <a:r>
              <a:rPr lang="he-IL" dirty="0" smtClean="0"/>
              <a:t> והשגרירויות</a:t>
            </a:r>
          </a:p>
          <a:p>
            <a:pPr lvl="0"/>
            <a:r>
              <a:rPr lang="he-IL" dirty="0" smtClean="0"/>
              <a:t>ילמד על מעמדה של ישראל ותדמיתה בעולם</a:t>
            </a:r>
            <a:endParaRPr lang="en-US" dirty="0" smtClean="0"/>
          </a:p>
          <a:p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מיומנויות, ערכים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ערכים:</a:t>
            </a:r>
          </a:p>
          <a:p>
            <a:pPr lvl="1"/>
            <a:r>
              <a:rPr lang="he-IL" dirty="0" smtClean="0"/>
              <a:t>יש כלים מדיניים שניתן להשתמש בהם</a:t>
            </a:r>
          </a:p>
          <a:p>
            <a:pPr lvl="1"/>
            <a:r>
              <a:rPr lang="he-IL" dirty="0" smtClean="0"/>
              <a:t>קבלת החלטות מושכלת בהשתתפות כל הגורמים</a:t>
            </a:r>
          </a:p>
          <a:p>
            <a:pPr lvl="1"/>
            <a:r>
              <a:rPr lang="he-IL" dirty="0" smtClean="0"/>
              <a:t>ישראל לא אי – חשוב להתחשב בעולם</a:t>
            </a:r>
          </a:p>
          <a:p>
            <a:pPr lvl="1"/>
            <a:r>
              <a:rPr lang="he-IL" dirty="0" smtClean="0"/>
              <a:t>יהדות התפוצות חשובה</a:t>
            </a:r>
          </a:p>
          <a:p>
            <a:pPr lvl="1"/>
            <a:r>
              <a:rPr lang="he-IL" dirty="0" smtClean="0"/>
              <a:t>ניתן ללמוד מהעולם</a:t>
            </a:r>
          </a:p>
          <a:p>
            <a:pPr lvl="1"/>
            <a:r>
              <a:rPr lang="he-IL" dirty="0" smtClean="0"/>
              <a:t>ניתן להרוויח משת"פ בינ"ל, קואליציות ובריתות</a:t>
            </a:r>
          </a:p>
          <a:p>
            <a:pPr lvl="1"/>
            <a:r>
              <a:rPr lang="he-IL" dirty="0" smtClean="0"/>
              <a:t>מקצוענות בתחומי תוכן ובתהליכים (אזורי, בק"ן, </a:t>
            </a:r>
            <a:r>
              <a:rPr lang="he-IL" dirty="0" err="1" smtClean="0"/>
              <a:t>מולטילטרלי</a:t>
            </a:r>
            <a:r>
              <a:rPr lang="he-IL" dirty="0" smtClean="0"/>
              <a:t>)</a:t>
            </a:r>
          </a:p>
          <a:p>
            <a:pPr lvl="1"/>
            <a:r>
              <a:rPr lang="he-IL" dirty="0" smtClean="0"/>
              <a:t>חשיבות יוזמה מדינית</a:t>
            </a:r>
          </a:p>
          <a:p>
            <a:r>
              <a:rPr lang="he-IL" dirty="0" smtClean="0"/>
              <a:t>מיומנויות:</a:t>
            </a:r>
          </a:p>
          <a:p>
            <a:pPr lvl="1"/>
            <a:r>
              <a:rPr lang="he-IL" dirty="0" smtClean="0"/>
              <a:t>עיצוב אסטרטגיה מדינית</a:t>
            </a:r>
          </a:p>
          <a:p>
            <a:pPr lvl="1"/>
            <a:r>
              <a:rPr lang="he-IL" dirty="0" smtClean="0"/>
              <a:t>עיצוב מערכה מדינית כולל מסגור, יצירת קואליציות ובריתות</a:t>
            </a:r>
          </a:p>
          <a:p>
            <a:pPr lvl="1"/>
            <a:r>
              <a:rPr lang="he-IL" dirty="0" smtClean="0"/>
              <a:t>מו"מ מדיני – כולל ערוצים חשאיים, תיווך</a:t>
            </a:r>
          </a:p>
          <a:p>
            <a:pPr lvl="1"/>
            <a:r>
              <a:rPr lang="he-IL" dirty="0" smtClean="0"/>
              <a:t>כתיבת נייר מדיניות</a:t>
            </a:r>
          </a:p>
          <a:p>
            <a:pPr lvl="1"/>
            <a:r>
              <a:rPr lang="he-IL" dirty="0" smtClean="0"/>
              <a:t>הכנה לפגישה מדינית וניהולה</a:t>
            </a:r>
          </a:p>
          <a:p>
            <a:pPr lvl="1"/>
            <a:r>
              <a:rPr lang="he-IL" dirty="0" smtClean="0"/>
              <a:t>דיווח על פגישה מדינית</a:t>
            </a:r>
          </a:p>
          <a:p>
            <a:pPr lvl="1"/>
            <a:r>
              <a:rPr lang="he-IL" dirty="0" smtClean="0"/>
              <a:t>הופעה בפני קהל</a:t>
            </a:r>
          </a:p>
          <a:p>
            <a:pPr lvl="1"/>
            <a:r>
              <a:rPr lang="he-IL" dirty="0" smtClean="0"/>
              <a:t>שימוש בכלים מדיפלומטיים – תקשורת, </a:t>
            </a:r>
            <a:r>
              <a:rPr lang="he-IL" dirty="0" err="1" smtClean="0"/>
              <a:t>משב"ל</a:t>
            </a:r>
            <a:r>
              <a:rPr lang="he-IL" dirty="0" smtClean="0"/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הישג נדרש של הקורס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e-IL" dirty="0" smtClean="0"/>
              <a:t>החניך ידע לאפיין אינטרסים שלנו (כולל מתחים פנימיים) בזירה הבינ"ל</a:t>
            </a:r>
            <a:endParaRPr lang="en-US" dirty="0" smtClean="0"/>
          </a:p>
          <a:p>
            <a:pPr lvl="0"/>
            <a:r>
              <a:rPr lang="he-IL" dirty="0" smtClean="0"/>
              <a:t>ידע לזהות את השחקנים הרלבנטיים העיקריים בזירה הבינ"ל:</a:t>
            </a:r>
          </a:p>
          <a:p>
            <a:pPr lvl="1"/>
            <a:r>
              <a:rPr lang="he-IL" dirty="0" smtClean="0"/>
              <a:t>היסטוריה ומורשת</a:t>
            </a:r>
          </a:p>
          <a:p>
            <a:pPr lvl="1"/>
            <a:r>
              <a:rPr lang="he-IL" dirty="0" smtClean="0"/>
              <a:t>אתגרים אסטרטגיים, אינטרסים, עקרונות מדיניות חוץ, יעדי מדיניות חוץ, כלים </a:t>
            </a:r>
          </a:p>
          <a:p>
            <a:pPr lvl="1"/>
            <a:r>
              <a:rPr lang="he-IL" dirty="0" smtClean="0"/>
              <a:t>מערכת פוליטית ותהליכי </a:t>
            </a:r>
            <a:r>
              <a:rPr lang="he-IL" dirty="0" err="1" smtClean="0"/>
              <a:t>קבה"ח</a:t>
            </a:r>
            <a:endParaRPr lang="he-IL" dirty="0" smtClean="0"/>
          </a:p>
          <a:p>
            <a:pPr lvl="0"/>
            <a:r>
              <a:rPr lang="he-IL" dirty="0" smtClean="0"/>
              <a:t> יכיר מגמות מרכזיות בזירה הבינ"ל (גלובליזציה, השפעת התקשורת)</a:t>
            </a:r>
          </a:p>
          <a:p>
            <a:pPr lvl="0"/>
            <a:r>
              <a:rPr lang="he-IL" dirty="0" smtClean="0"/>
              <a:t>יכיר (שטחית) </a:t>
            </a:r>
            <a:r>
              <a:rPr lang="he-IL" dirty="0" err="1" smtClean="0"/>
              <a:t>תאוריות</a:t>
            </a:r>
            <a:r>
              <a:rPr lang="he-IL" dirty="0" smtClean="0"/>
              <a:t> שיכולות לשמש משקפיים להסתכלות (</a:t>
            </a:r>
            <a:r>
              <a:rPr lang="he-IL" dirty="0" err="1" smtClean="0"/>
              <a:t>קבה"ח</a:t>
            </a:r>
            <a:r>
              <a:rPr lang="he-IL" dirty="0" smtClean="0"/>
              <a:t>)</a:t>
            </a:r>
            <a:endParaRPr lang="en-US" dirty="0" smtClean="0"/>
          </a:p>
          <a:p>
            <a:pPr lvl="0"/>
            <a:r>
              <a:rPr lang="he-IL" dirty="0" smtClean="0"/>
              <a:t>יכיר מנופים בהם ניתן להשתמש (מו"מ, סנקציות, החלטת </a:t>
            </a:r>
            <a:r>
              <a:rPr lang="he-IL" dirty="0" err="1" smtClean="0"/>
              <a:t>מועבי"ט</a:t>
            </a:r>
            <a:r>
              <a:rPr lang="he-IL" dirty="0" smtClean="0"/>
              <a:t>) וידע לייצר מערכה מדינית</a:t>
            </a:r>
            <a:endParaRPr lang="en-US" dirty="0" smtClean="0"/>
          </a:p>
          <a:p>
            <a:pPr lvl="0"/>
            <a:r>
              <a:rPr lang="he-IL" dirty="0" smtClean="0"/>
              <a:t>יתנסה בדילמות מדיניות מולן ניצב פקיד בכיר או מדינאי</a:t>
            </a:r>
            <a:endParaRPr lang="en-US" dirty="0" smtClean="0"/>
          </a:p>
          <a:p>
            <a:pPr lvl="0"/>
            <a:r>
              <a:rPr lang="he-IL" dirty="0" smtClean="0"/>
              <a:t>ינסה לייצר יוזמות מדיניות</a:t>
            </a:r>
          </a:p>
          <a:p>
            <a:pPr lvl="0"/>
            <a:r>
              <a:rPr lang="he-IL" dirty="0" smtClean="0"/>
              <a:t>יכיר פנים של דיפלומטיה מודרנית</a:t>
            </a:r>
          </a:p>
          <a:p>
            <a:pPr lvl="0"/>
            <a:r>
              <a:rPr lang="he-IL" dirty="0" err="1" smtClean="0"/>
              <a:t>מיומויות</a:t>
            </a:r>
            <a:r>
              <a:rPr lang="he-IL" dirty="0" smtClean="0"/>
              <a:t>: מו"מ מדיני, כתיבת נייר מדיניות, עיצוב מערכה מדינית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119024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 - תובנות עיקריות ממחזור מ"ד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12776"/>
            <a:ext cx="9143999" cy="5445223"/>
          </a:xfrm>
        </p:spPr>
        <p:txBody>
          <a:bodyPr>
            <a:normAutofit/>
          </a:bodyPr>
          <a:lstStyle/>
          <a:p>
            <a:endParaRPr lang="he-IL" dirty="0" smtClean="0"/>
          </a:p>
          <a:p>
            <a:r>
              <a:rPr lang="he-IL" sz="2800" dirty="0" smtClean="0"/>
              <a:t>נתפס בעיני החניכים כתחום חשוב ומרכזי </a:t>
            </a:r>
            <a:r>
              <a:rPr lang="he-IL" sz="2800" dirty="0" err="1" smtClean="0"/>
              <a:t>במב"ל</a:t>
            </a:r>
            <a:r>
              <a:rPr lang="he-IL" sz="2800" dirty="0" smtClean="0"/>
              <a:t>.</a:t>
            </a:r>
          </a:p>
          <a:p>
            <a:endParaRPr lang="he-IL" sz="2800" dirty="0" smtClean="0"/>
          </a:p>
          <a:p>
            <a:r>
              <a:rPr lang="he-IL" sz="2800" dirty="0" smtClean="0"/>
              <a:t>הקורס התיאורטי (ד"ר ערן לרמן) עונה על פער משמעותי, אך:</a:t>
            </a:r>
          </a:p>
          <a:p>
            <a:pPr lvl="1"/>
            <a:r>
              <a:rPr lang="he-IL" sz="2400" dirty="0" smtClean="0"/>
              <a:t>נדרש להיות קטן ומהודק יותר. </a:t>
            </a:r>
          </a:p>
          <a:p>
            <a:pPr lvl="1"/>
            <a:r>
              <a:rPr lang="he-IL" sz="2400" dirty="0" smtClean="0"/>
              <a:t>נדרש שיפור באופן הלימוד.</a:t>
            </a:r>
          </a:p>
          <a:p>
            <a:pPr lvl="1"/>
            <a:r>
              <a:rPr lang="he-IL" sz="2400" dirty="0" smtClean="0"/>
              <a:t>מטלה: צריכה לשמש להמשך הדרך ו</a:t>
            </a:r>
            <a:r>
              <a:rPr lang="he-IL" altLang="he-IL" sz="2400" dirty="0" smtClean="0"/>
              <a:t>נדרשת הכנה (המשוב היה מצוין).</a:t>
            </a:r>
          </a:p>
          <a:p>
            <a:pPr lvl="1"/>
            <a:r>
              <a:rPr lang="he-IL" altLang="he-IL" sz="2400" dirty="0" smtClean="0"/>
              <a:t>חומרי הקריאה: נדרש מיקוד.</a:t>
            </a:r>
          </a:p>
          <a:p>
            <a:pPr lvl="1"/>
            <a:r>
              <a:rPr lang="he-IL" sz="2400" dirty="0" smtClean="0"/>
              <a:t>הקורס ככלל צריך לתת ערך מוסף לסימולציה ולסיורי חו"ל.</a:t>
            </a:r>
          </a:p>
          <a:p>
            <a:pPr lvl="1"/>
            <a:r>
              <a:rPr lang="he-IL" sz="2400" dirty="0" smtClean="0"/>
              <a:t>הביקור במשרד החוץ: מתכונת לשימור</a:t>
            </a:r>
            <a:r>
              <a:rPr lang="he-IL" sz="2400" dirty="0" smtClean="0"/>
              <a:t>.</a:t>
            </a:r>
            <a:endParaRPr lang="he-I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628329" y="186328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he-IL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קורס </a:t>
            </a: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מדיניות חוץ, ד"ר ערן לרמן</a:t>
            </a:r>
          </a:p>
        </p:txBody>
      </p:sp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xmlns="" id="{8AA323A7-107B-4BF8-A18D-A663ABB2F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75539415"/>
              </p:ext>
            </p:extLst>
          </p:nvPr>
        </p:nvGraphicFramePr>
        <p:xfrm>
          <a:off x="254694" y="1651036"/>
          <a:ext cx="8640000" cy="44405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645000">
                  <a:extLst>
                    <a:ext uri="{9D8B030D-6E8A-4147-A177-3AD203B41FA5}">
                      <a16:colId xmlns:a16="http://schemas.microsoft.com/office/drawing/2014/main" xmlns="" val="4212086157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366964427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608925306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1443552393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3416542356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1306771290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362959264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השאלה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ממוצע כללי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מגמה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מ"ד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צה"ל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בינ"ל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311316287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הקורס השיג את </a:t>
                      </a: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מטרותיו?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4.03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3.75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3.77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4.38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304620653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איכות ההוראה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בקורס?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3.54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3.66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4.46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271756995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רלוונטיות הקורס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לתפקידיי העתידיים?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kumimoji="0" lang="he-IL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4.71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4.11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12003852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תרומת הסיור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במשרד החוץ?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5.11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4.52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5.07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1319601091"/>
                  </a:ext>
                </a:extLst>
              </a:tr>
              <a:tr h="1008000">
                <a:tc gridSpan="7"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נקודות לשימור בקורס?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600" u="sng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</a:t>
                      </a: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במשרד החוץ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לימוד העשייה הדיפלומטית והכרת אנשים בתחום (אצל חלקנו זה מ-0)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18001753"/>
                  </a:ext>
                </a:extLst>
              </a:tr>
              <a:tr h="1008000">
                <a:tc gridSpan="7"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נקודות לשיפור בקורס?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הרצאות מפוזרות, ארוכות ומרובות פרטים הגורמות לאיבוד הקהל (יש להישאר במאקרו)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חוסר בעזרי הדרכה- מקשה מאוד על המיקוד והבנת המסרים. הצפה וורבלית ופרונטאלית, דיבור מהיר מידיי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שימוש בדוגמאות וניתוחי מקרה להבנת סוגיות בתחום, שימוש בשיח אקטואלי על מה קורה במקביל בעולם האמיתי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48409075"/>
                  </a:ext>
                </a:extLst>
              </a:tr>
            </a:tbl>
          </a:graphicData>
        </a:graphic>
      </p:graphicFrame>
      <p:sp>
        <p:nvSpPr>
          <p:cNvPr id="3" name="אליפסה 2">
            <a:extLst>
              <a:ext uri="{FF2B5EF4-FFF2-40B4-BE49-F238E27FC236}">
                <a16:creationId xmlns:a16="http://schemas.microsoft.com/office/drawing/2014/main" xmlns="" id="{44564EE1-CD0B-4569-A8D9-EC868CAFC14E}"/>
              </a:ext>
            </a:extLst>
          </p:cNvPr>
          <p:cNvSpPr/>
          <p:nvPr/>
        </p:nvSpPr>
        <p:spPr>
          <a:xfrm rot="20904458">
            <a:off x="390937" y="4651510"/>
            <a:ext cx="1562101" cy="72555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rtlCol="1" anchor="ctr"/>
          <a:lstStyle/>
          <a:p>
            <a:pPr algn="ctr"/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תזכורת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במ"ה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ירד מ-4 ל-2 שש"ס</a:t>
            </a:r>
          </a:p>
        </p:txBody>
      </p:sp>
    </p:spTree>
    <p:extLst>
      <p:ext uri="{BB962C8B-B14F-4D97-AF65-F5344CB8AC3E}">
        <p14:creationId xmlns:p14="http://schemas.microsoft.com/office/powerpoint/2010/main" xmlns="" val="1521045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739551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מטרות 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 – מחזור מ"ה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he-IL" sz="2800" dirty="0" smtClean="0">
                <a:solidFill>
                  <a:srgbClr val="FF0000"/>
                </a:solidFill>
              </a:rPr>
              <a:t> </a:t>
            </a:r>
            <a:endParaRPr lang="he-IL" sz="2800" dirty="0" smtClean="0"/>
          </a:p>
          <a:p>
            <a:pPr lvl="0">
              <a:buFont typeface="Wingdings" panose="05000000000000000000" pitchFamily="2" charset="2"/>
              <a:buChar char="§"/>
            </a:pPr>
            <a:endParaRPr lang="he-IL" sz="2400" dirty="0" smtClean="0"/>
          </a:p>
          <a:p>
            <a:pPr lvl="0">
              <a:buFont typeface="Wingdings" panose="05000000000000000000" pitchFamily="2" charset="2"/>
              <a:buChar char="§"/>
            </a:pPr>
            <a:endParaRPr lang="he-IL" sz="24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400" dirty="0" smtClean="0"/>
              <a:t>הקניית </a:t>
            </a:r>
            <a:r>
              <a:rPr lang="he-IL" sz="2400" b="1" dirty="0" smtClean="0"/>
              <a:t>מושגי יסוד ומגמות </a:t>
            </a:r>
            <a:r>
              <a:rPr lang="he-IL" sz="2400" dirty="0" smtClean="0"/>
              <a:t>בהתפתחות המערכת הבינלאומית והפרקטיקה הדיפלומטית של ימינו.</a:t>
            </a:r>
            <a:endParaRPr lang="en-US" sz="24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400" dirty="0" smtClean="0"/>
              <a:t> הכרת מקורותיה ומאפייניה של </a:t>
            </a:r>
            <a:r>
              <a:rPr lang="he-IL" sz="2400" b="1" dirty="0" smtClean="0"/>
              <a:t>מדיניות החוץ הישראלית</a:t>
            </a:r>
            <a:r>
              <a:rPr lang="he-IL" sz="2400" dirty="0" smtClean="0"/>
              <a:t>, וזיהוי האתגרים העיקריים העומדים בפניה.</a:t>
            </a:r>
            <a:endParaRPr lang="en-US" sz="24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400" dirty="0" smtClean="0"/>
              <a:t> העמקת ההבנה באשר </a:t>
            </a:r>
            <a:r>
              <a:rPr lang="he-IL" sz="2400" b="1" dirty="0" smtClean="0"/>
              <a:t>למנגנוני עיצוב המדיניות </a:t>
            </a:r>
            <a:r>
              <a:rPr lang="he-IL" sz="2400" dirty="0" smtClean="0"/>
              <a:t>בישראל בנושאים מדיניים מרכזיים העומדים על הפרק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2400" dirty="0" smtClean="0"/>
              <a:t> הכרת </a:t>
            </a:r>
            <a:r>
              <a:rPr lang="he-IL" sz="2400" b="1" dirty="0"/>
              <a:t>העבודה הדיפלומטית </a:t>
            </a:r>
            <a:r>
              <a:rPr lang="he-IL" sz="2400" dirty="0"/>
              <a:t>ואתגרי משרד </a:t>
            </a:r>
            <a:r>
              <a:rPr lang="he-IL" sz="2400" dirty="0" smtClean="0"/>
              <a:t>החוץ.</a:t>
            </a:r>
            <a:endParaRPr lang="he-IL" sz="2400" dirty="0"/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863080" y="1412776"/>
            <a:ext cx="7885384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2400" b="1" dirty="0" smtClean="0">
                <a:solidFill>
                  <a:srgbClr val="FF0000"/>
                </a:solidFill>
              </a:rPr>
              <a:t>פיתוח חשיבה מדינית בראייה רחבה והנחלת מודעות לתפקידם של כלים מדיניים במערכה המשולבת  על ביטחון ישראל</a:t>
            </a:r>
            <a:endParaRPr lang="he-I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תחקור עמידה במטרות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 מ"ה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772816"/>
            <a:ext cx="9143999" cy="5085184"/>
          </a:xfrm>
        </p:spPr>
        <p:txBody>
          <a:bodyPr>
            <a:normAutofit fontScale="92500" lnSpcReduction="10000"/>
          </a:bodyPr>
          <a:lstStyle/>
          <a:p>
            <a:r>
              <a:rPr lang="he-IL" sz="2800" dirty="0" smtClean="0"/>
              <a:t>הערות כלליות:</a:t>
            </a:r>
          </a:p>
          <a:p>
            <a:pPr lvl="1"/>
            <a:r>
              <a:rPr lang="he-IL" sz="2500" dirty="0" smtClean="0"/>
              <a:t>יש לזכור כי מדובר בינתיים בתחקיר הקורס עצמו ולא הציר כולו ולכן העמידה במטרות חייבת להיות חלקית</a:t>
            </a:r>
          </a:p>
          <a:p>
            <a:pPr lvl="1"/>
            <a:r>
              <a:rPr lang="he-IL" sz="2500" dirty="0" smtClean="0"/>
              <a:t>הקורס (עונה שנייה במתכונתו הנוכחית) קוצר ל-2 נקודות זכות ו"הודק" מבחינת לוחות זמנים</a:t>
            </a:r>
          </a:p>
          <a:p>
            <a:r>
              <a:rPr lang="he-IL" sz="2800" dirty="0" smtClean="0"/>
              <a:t>שיפור מסוים בהערכת עמידת הקורס במטרותיו ובאיכות ההוראה</a:t>
            </a:r>
          </a:p>
          <a:p>
            <a:r>
              <a:rPr lang="he-IL" sz="2800" dirty="0" smtClean="0"/>
              <a:t>מתכונת הביקור במשרד החוץ לשימור</a:t>
            </a:r>
          </a:p>
          <a:p>
            <a:r>
              <a:rPr lang="he-IL" sz="2800" dirty="0" smtClean="0"/>
              <a:t>שילוב טוב בין הרצאות יסוד תיאורטיות והרצאות של </a:t>
            </a:r>
            <a:r>
              <a:rPr lang="he-IL" sz="2800" dirty="0" err="1" smtClean="0"/>
              <a:t>פרקטיקנים</a:t>
            </a:r>
            <a:endParaRPr lang="he-IL" sz="2800" dirty="0" smtClean="0"/>
          </a:p>
          <a:p>
            <a:r>
              <a:rPr lang="he-IL" sz="2800" u="sng" dirty="0" smtClean="0"/>
              <a:t>עם זאת הקורס עדיין לא עומד בציפיות: נקודת המפתח – אופן ההוראה:</a:t>
            </a:r>
          </a:p>
          <a:p>
            <a:pPr lvl="1"/>
            <a:r>
              <a:rPr lang="he-IL" sz="2500" dirty="0" smtClean="0"/>
              <a:t>מבנה השיעור</a:t>
            </a:r>
          </a:p>
          <a:p>
            <a:pPr lvl="1"/>
            <a:r>
              <a:rPr lang="he-IL" sz="2500" dirty="0" smtClean="0"/>
              <a:t>עזרי הדרכה</a:t>
            </a:r>
          </a:p>
          <a:p>
            <a:pPr lvl="1"/>
            <a:r>
              <a:rPr lang="he-IL" sz="2500" dirty="0" smtClean="0"/>
              <a:t>עיסוק בדוגמאות אקטואליות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תכני הקורס – מה היה?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 fontScale="92500" lnSpcReduction="10000"/>
          </a:bodyPr>
          <a:lstStyle/>
          <a:p>
            <a:r>
              <a:rPr lang="he-IL" sz="2600" dirty="0" smtClean="0"/>
              <a:t>פרק מבואות:</a:t>
            </a:r>
          </a:p>
          <a:p>
            <a:pPr lvl="2"/>
            <a:r>
              <a:rPr lang="he-IL" sz="2000" dirty="0" smtClean="0"/>
              <a:t>דיפלומטיה ישנה </a:t>
            </a:r>
            <a:r>
              <a:rPr lang="he-IL" sz="2000" dirty="0" smtClean="0"/>
              <a:t>וחדשה</a:t>
            </a:r>
            <a:endParaRPr lang="he-IL" sz="2000" dirty="0" smtClean="0"/>
          </a:p>
          <a:p>
            <a:pPr lvl="2"/>
            <a:r>
              <a:rPr lang="he-IL" sz="2000" dirty="0" smtClean="0"/>
              <a:t>מבוא לדיפלומטיה ציונית </a:t>
            </a:r>
          </a:p>
          <a:p>
            <a:pPr lvl="2"/>
            <a:r>
              <a:rPr lang="he-IL" sz="2100" dirty="0" smtClean="0"/>
              <a:t>פרדיגמות מרכזיות ביחב"ל </a:t>
            </a:r>
            <a:r>
              <a:rPr lang="he-IL" sz="2100" dirty="0" smtClean="0"/>
              <a:t>(ניתן במסגרת גישות ואסכולות ע" ד"ר אודי ערן)</a:t>
            </a:r>
            <a:endParaRPr lang="he-IL" sz="2000" dirty="0" smtClean="0"/>
          </a:p>
          <a:p>
            <a:r>
              <a:rPr lang="he-IL" sz="2600" dirty="0" smtClean="0"/>
              <a:t>מדינאות ודיפלומטיה הלכה למעשה:</a:t>
            </a:r>
          </a:p>
          <a:p>
            <a:pPr lvl="2"/>
            <a:r>
              <a:rPr lang="he-IL" sz="2000" dirty="0" smtClean="0"/>
              <a:t>מו"מ </a:t>
            </a:r>
            <a:r>
              <a:rPr lang="he-IL" sz="2000" dirty="0" smtClean="0"/>
              <a:t>מדיני (שלום תורג'מן)</a:t>
            </a:r>
            <a:endParaRPr lang="he-IL" sz="2000" dirty="0" smtClean="0"/>
          </a:p>
          <a:p>
            <a:pPr lvl="2"/>
            <a:r>
              <a:rPr lang="he-IL" sz="2000" dirty="0" smtClean="0"/>
              <a:t>דיפלומטיה ישראלית מודרנית (רון </a:t>
            </a:r>
            <a:r>
              <a:rPr lang="he-IL" sz="2000" dirty="0" err="1" smtClean="0"/>
              <a:t>פרושאור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המערכה המדינית מול הגרעין האיראני (בנג'י </a:t>
            </a:r>
            <a:r>
              <a:rPr lang="he-IL" sz="2000" dirty="0" err="1" smtClean="0"/>
              <a:t>קרסנה</a:t>
            </a:r>
            <a:r>
              <a:rPr lang="he-IL" sz="2000" dirty="0" smtClean="0"/>
              <a:t>)</a:t>
            </a:r>
            <a:endParaRPr lang="he-IL" sz="2000" dirty="0" smtClean="0"/>
          </a:p>
          <a:p>
            <a:pPr lvl="2"/>
            <a:r>
              <a:rPr lang="he-IL" sz="2000" dirty="0" smtClean="0"/>
              <a:t>דיפלומטיה ציבורית (נעם כץ)</a:t>
            </a:r>
          </a:p>
          <a:p>
            <a:pPr lvl="2"/>
            <a:r>
              <a:rPr lang="he-IL" sz="2000" dirty="0" smtClean="0"/>
              <a:t>הרצאה על משרד החוץ לקראת הביקור (חניכי </a:t>
            </a:r>
            <a:r>
              <a:rPr lang="he-IL" sz="2000" dirty="0" err="1" smtClean="0"/>
              <a:t>משה"ח</a:t>
            </a:r>
            <a:r>
              <a:rPr lang="he-IL" sz="2000" dirty="0" smtClean="0"/>
              <a:t>)</a:t>
            </a:r>
            <a:endParaRPr lang="he-IL" sz="2000" dirty="0" smtClean="0"/>
          </a:p>
          <a:p>
            <a:r>
              <a:rPr lang="he-IL" sz="2600" dirty="0" smtClean="0"/>
              <a:t>מנגנוני קבלת החלטות והכנה למטלת הסיום:</a:t>
            </a:r>
          </a:p>
          <a:p>
            <a:pPr lvl="2"/>
            <a:r>
              <a:rPr lang="he-IL" sz="2000" dirty="0" smtClean="0"/>
              <a:t>מנגנוני עיצוב מדיניות </a:t>
            </a:r>
            <a:r>
              <a:rPr lang="he-IL" sz="2000" dirty="0" err="1" smtClean="0"/>
              <a:t>וקבה"ח</a:t>
            </a:r>
            <a:r>
              <a:rPr lang="he-IL" sz="2000" dirty="0" smtClean="0"/>
              <a:t> (אורנה מזרחי – </a:t>
            </a:r>
            <a:r>
              <a:rPr lang="he-IL" sz="2000" dirty="0" err="1" smtClean="0"/>
              <a:t>מל"ל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הכנה למטלת הסיום  וסיכום הקורס (ערן לרמן</a:t>
            </a:r>
            <a:r>
              <a:rPr lang="he-IL" sz="2000" dirty="0" smtClean="0"/>
              <a:t>)</a:t>
            </a:r>
          </a:p>
          <a:p>
            <a:r>
              <a:rPr lang="he-IL" sz="2600" dirty="0" smtClean="0"/>
              <a:t>ביקור במשרד החוץ</a:t>
            </a:r>
          </a:p>
          <a:p>
            <a:pPr lvl="1"/>
            <a:r>
              <a:rPr lang="he-IL" sz="2300" dirty="0" smtClean="0"/>
              <a:t>מפגש עם בכירי המשרד (משנה למנכ"ל, יועץ משפטי, ראש המערך המדיני)</a:t>
            </a:r>
          </a:p>
          <a:p>
            <a:pPr lvl="1"/>
            <a:r>
              <a:rPr lang="he-IL" sz="2300" dirty="0" smtClean="0"/>
              <a:t>עבודה ב-8 קבוצות קטנות (סייבר, דיפלומטיה דיגיטלית, או"ם וכד')</a:t>
            </a:r>
            <a:endParaRPr lang="he-IL" sz="2300" dirty="0" smtClean="0"/>
          </a:p>
          <a:p>
            <a:endParaRPr lang="en-US" sz="26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תכני הקורס – מה חסר?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/>
          </a:bodyPr>
          <a:lstStyle/>
          <a:p>
            <a:r>
              <a:rPr lang="he-IL" sz="2700" dirty="0" smtClean="0"/>
              <a:t>פרדיגמות </a:t>
            </a:r>
            <a:r>
              <a:rPr lang="he-IL" sz="2700" dirty="0" smtClean="0"/>
              <a:t>מרכזיות ביחב"ל </a:t>
            </a:r>
            <a:r>
              <a:rPr lang="he-IL" sz="2700" dirty="0" smtClean="0"/>
              <a:t>– רצוי להכניס לקורס עצמו</a:t>
            </a:r>
            <a:endParaRPr lang="he-IL" sz="2600" dirty="0" smtClean="0"/>
          </a:p>
          <a:p>
            <a:r>
              <a:rPr lang="he-IL" sz="2600" dirty="0" smtClean="0"/>
              <a:t>דיפלומטיה </a:t>
            </a:r>
            <a:r>
              <a:rPr lang="he-IL" sz="2600" dirty="0" smtClean="0"/>
              <a:t>הלכה </a:t>
            </a:r>
            <a:r>
              <a:rPr lang="he-IL" sz="2600" dirty="0" smtClean="0"/>
              <a:t>למעשה - תכנים</a:t>
            </a:r>
            <a:endParaRPr lang="he-IL" sz="2600" dirty="0" smtClean="0"/>
          </a:p>
          <a:p>
            <a:pPr lvl="2"/>
            <a:r>
              <a:rPr lang="he-IL" sz="2000" dirty="0" smtClean="0"/>
              <a:t>דיפלומטיה </a:t>
            </a:r>
            <a:r>
              <a:rPr lang="he-IL" sz="2000" dirty="0" err="1" smtClean="0"/>
              <a:t>מולטילטרלית</a:t>
            </a:r>
            <a:r>
              <a:rPr lang="he-IL" sz="2000" dirty="0" smtClean="0"/>
              <a:t> (ננסה בהמשך השנה)</a:t>
            </a:r>
          </a:p>
          <a:p>
            <a:pPr lvl="2"/>
            <a:r>
              <a:rPr lang="he-IL" sz="2000" dirty="0" smtClean="0"/>
              <a:t>דיפלומטיה כלכלית</a:t>
            </a:r>
          </a:p>
          <a:p>
            <a:pPr lvl="2"/>
            <a:endParaRPr lang="he-IL" sz="2000" dirty="0" smtClean="0"/>
          </a:p>
          <a:p>
            <a:r>
              <a:rPr lang="he-IL" sz="2600" dirty="0" smtClean="0"/>
              <a:t>יותר  עיסוק בסוגיות אקטואליות (אולי באמצעות חקר מקרה)</a:t>
            </a:r>
            <a:endParaRPr lang="he-IL" sz="2600" dirty="0" smtClean="0"/>
          </a:p>
          <a:p>
            <a:r>
              <a:rPr lang="he-IL" sz="2600" dirty="0" smtClean="0"/>
              <a:t>סדנאות תומכות- מו"מ, תקשורת, </a:t>
            </a:r>
            <a:r>
              <a:rPr lang="he-IL" sz="2600" dirty="0" err="1" smtClean="0"/>
              <a:t>משב"ל</a:t>
            </a:r>
            <a:endParaRPr lang="en-US" sz="26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מרכיבי 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 – חיבור הקורס לאשכול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רציונל הקורס – חיבור הקורס לציר ולרגלי הביטחון הלאומי הנוספות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772816"/>
            <a:ext cx="9143999" cy="5085184"/>
          </a:xfrm>
        </p:spPr>
        <p:txBody>
          <a:bodyPr>
            <a:normAutofit/>
          </a:bodyPr>
          <a:lstStyle/>
          <a:p>
            <a:r>
              <a:rPr lang="he-IL" sz="2800" dirty="0" smtClean="0"/>
              <a:t>ככלל הקורס מחובר היטב לציר המדיני. טיב  החיבור עם סיורי חו"ל והסימולציה המדינית יבחן בהמשך</a:t>
            </a:r>
          </a:p>
          <a:p>
            <a:r>
              <a:rPr lang="he-IL" sz="2800" dirty="0" smtClean="0"/>
              <a:t>קורס מזה"ת – תוספת חשובה מאד לקורס (במקום תכנים מצומצמים בשנה שעברה) לבדוק חיבור בין המרצים והתכנים</a:t>
            </a:r>
          </a:p>
          <a:p>
            <a:r>
              <a:rPr lang="he-IL" sz="2800" dirty="0" smtClean="0"/>
              <a:t>השיעור של ד"ר אודי ערן אפשר חיבור טוב לקורס גישות ואסכולות</a:t>
            </a:r>
          </a:p>
          <a:p>
            <a:r>
              <a:rPr lang="he-IL" sz="2800" dirty="0" smtClean="0"/>
              <a:t>החיבור עם סיורי </a:t>
            </a:r>
            <a:r>
              <a:rPr lang="he-IL" sz="2800" dirty="0" err="1" smtClean="0"/>
              <a:t>בטל"מ</a:t>
            </a:r>
            <a:r>
              <a:rPr lang="he-IL" sz="2800" dirty="0" smtClean="0"/>
              <a:t> בארץ (הרצאה שלי על 1701 לקראת המפגש עם יוניפי"ל) והסיורים בארגוני המודיעין – טוב.</a:t>
            </a:r>
          </a:p>
          <a:p>
            <a:r>
              <a:rPr lang="he-IL" sz="2800" dirty="0" smtClean="0"/>
              <a:t>הסימולציה והסיורים תחבר את הקורס לשאר הצירים בדגש על הצבאי והכלכלי. </a:t>
            </a:r>
          </a:p>
          <a:p>
            <a:r>
              <a:rPr lang="he-IL" sz="2800" dirty="0" smtClean="0"/>
              <a:t>ביטול הסדנאות התומכות - חסר</a:t>
            </a:r>
          </a:p>
          <a:p>
            <a:endParaRPr lang="he-IL" sz="2800" u="sng" dirty="0" smtClean="0"/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35438</TotalTime>
  <Words>1360</Words>
  <Application>Microsoft Office PowerPoint</Application>
  <PresentationFormat>‫הצגה על המסך (4:3)</PresentationFormat>
  <Paragraphs>221</Paragraphs>
  <Slides>19</Slides>
  <Notes>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19</vt:i4>
      </vt:variant>
    </vt:vector>
  </HeadingPairs>
  <TitlesOfParts>
    <vt:vector size="20" baseType="lpstr">
      <vt:lpstr>HDOfficeLightV0</vt:lpstr>
      <vt:lpstr>                            תחקיר קורס מדיניות חוץ, דיפלומטיה ויחסים בינ"ל </vt:lpstr>
      <vt:lpstr>הציר המדיני - תובנות עיקריות ממחזור מ"ד</vt:lpstr>
      <vt:lpstr>קורס מדיניות חוץ, ד"ר ערן לרמן</vt:lpstr>
      <vt:lpstr>מטרות הציר המדיני – מחזור מ"ה</vt:lpstr>
      <vt:lpstr>תחקור עמידה במטרות הציר המדיני מ"ה</vt:lpstr>
      <vt:lpstr> תכני הקורס – מה היה?</vt:lpstr>
      <vt:lpstr> תכני הקורס – מה חסר?</vt:lpstr>
      <vt:lpstr>מרכיבי הציר המדיני – חיבור הקורס לאשכול</vt:lpstr>
      <vt:lpstr>רציונל הקורס – חיבור הקורס לציר ולרגלי הביטחון הלאומי הנוספות</vt:lpstr>
      <vt:lpstr>אפקטיביות וגיוון שיטות הלימוד</vt:lpstr>
      <vt:lpstr>מטלת הסיום – נייר מדיניות</vt:lpstr>
      <vt:lpstr>מטלות – הערכה</vt:lpstr>
      <vt:lpstr>איכות המרצה המוביל</vt:lpstr>
      <vt:lpstr>היקף הקורס </vt:lpstr>
      <vt:lpstr>תפקידי הסגל</vt:lpstr>
      <vt:lpstr>שקופית 16</vt:lpstr>
      <vt:lpstr>ידע</vt:lpstr>
      <vt:lpstr>מיומנויות, ערכים</vt:lpstr>
      <vt:lpstr>הישג נדרש של הקורס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179</cp:revision>
  <cp:lastPrinted>2017-07-18T08:51:14Z</cp:lastPrinted>
  <dcterms:created xsi:type="dcterms:W3CDTF">2015-06-19T12:00:16Z</dcterms:created>
  <dcterms:modified xsi:type="dcterms:W3CDTF">2018-02-01T12:33:05Z</dcterms:modified>
</cp:coreProperties>
</file>