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81" r:id="rId3"/>
    <p:sldId id="279" r:id="rId4"/>
    <p:sldId id="278" r:id="rId5"/>
    <p:sldId id="266" r:id="rId6"/>
    <p:sldId id="270" r:id="rId7"/>
    <p:sldId id="280" r:id="rId8"/>
    <p:sldId id="259" r:id="rId9"/>
    <p:sldId id="271" r:id="rId10"/>
    <p:sldId id="277" r:id="rId11"/>
    <p:sldId id="273" r:id="rId12"/>
    <p:sldId id="257" r:id="rId13"/>
    <p:sldId id="272" r:id="rId14"/>
    <p:sldId id="261" r:id="rId15"/>
    <p:sldId id="274" r:id="rId16"/>
    <p:sldId id="262" r:id="rId17"/>
    <p:sldId id="263" r:id="rId18"/>
    <p:sldId id="275" r:id="rId19"/>
    <p:sldId id="268" r:id="rId20"/>
    <p:sldId id="276" r:id="rId21"/>
    <p:sldId id="264" r:id="rId22"/>
    <p:sldId id="265" r:id="rId2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D6BD83-99B9-4888-ACE8-75E76392F29E}" type="datetimeFigureOut">
              <a:rPr lang="he-IL" smtClean="0"/>
              <a:t>י'/שבט/תשע"ח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B5689A1-D09B-43C9-A5D5-F282507F2A6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689A1-D09B-43C9-A5D5-F282507F2A68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e-IL" dirty="0" smtClean="0"/>
          </a:p>
          <a:p>
            <a:r>
              <a:rPr lang="he-IL" dirty="0" smtClean="0"/>
              <a:t>המושגים החדשים הם מניעה והשפעה – מניעה מכוונת לאויב והשפעה לאויב, הציבור בישראל, הזירה הבינ"ל ומי שיכול להשפיע על האויב</a:t>
            </a:r>
          </a:p>
          <a:p>
            <a:r>
              <a:rPr lang="he-IL" dirty="0" smtClean="0"/>
              <a:t>הפעולות בתחום המניעה וההשפעה מכונות </a:t>
            </a:r>
            <a:r>
              <a:rPr lang="he-IL" dirty="0" err="1" smtClean="0"/>
              <a:t>מב"מ</a:t>
            </a:r>
            <a:endParaRPr lang="he-IL" dirty="0" smtClean="0"/>
          </a:p>
          <a:p>
            <a:r>
              <a:rPr lang="he-IL" dirty="0" smtClean="0"/>
              <a:t>המאפיינים(שבתאי): מתחת לסף המלחמה, מימד הזמן – מאמץ מתמשך, מימד המרחב – גלובלי; שיתוף פעולה בין ארגוני ובין לאומי; אין מצבי סיום</a:t>
            </a:r>
          </a:p>
          <a:p>
            <a:r>
              <a:rPr lang="he-IL" dirty="0" err="1" smtClean="0"/>
              <a:t>המב"מ</a:t>
            </a:r>
            <a:r>
              <a:rPr lang="he-IL" dirty="0" smtClean="0"/>
              <a:t> מוטה </a:t>
            </a:r>
            <a:r>
              <a:rPr lang="he-IL" dirty="0" err="1" smtClean="0"/>
              <a:t>כליפ</a:t>
            </a:r>
            <a:r>
              <a:rPr lang="he-IL" dirty="0" smtClean="0"/>
              <a:t> צבאיים (דקל ועינב 33)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דיפלומטיה תמיד השתנתה כתוצאה משינויים בסביבה</a:t>
            </a:r>
          </a:p>
          <a:p>
            <a:r>
              <a:rPr lang="he-IL" dirty="0" smtClean="0"/>
              <a:t>השינוי הבסיסי: ממועדון לרשת (אוקספורד 22)</a:t>
            </a:r>
          </a:p>
          <a:p>
            <a:r>
              <a:rPr lang="he-IL" dirty="0"/>
              <a:t>5</a:t>
            </a:r>
            <a:r>
              <a:rPr lang="he-IL" dirty="0" smtClean="0"/>
              <a:t> שינויים עיקריים:</a:t>
            </a:r>
          </a:p>
          <a:p>
            <a:pPr lvl="1"/>
            <a:r>
              <a:rPr lang="he-IL" dirty="0" smtClean="0"/>
              <a:t>מספר וסוגי השחקנים</a:t>
            </a:r>
          </a:p>
          <a:p>
            <a:pPr lvl="1"/>
            <a:r>
              <a:rPr lang="he-IL" dirty="0" smtClean="0"/>
              <a:t>כמות ורוחב הנושאים (בעבר שלום ומלחמה)</a:t>
            </a:r>
          </a:p>
          <a:p>
            <a:pPr lvl="1"/>
            <a:r>
              <a:rPr lang="he-IL" dirty="0" smtClean="0"/>
              <a:t>מישור היחסים</a:t>
            </a:r>
          </a:p>
          <a:p>
            <a:pPr lvl="1"/>
            <a:r>
              <a:rPr lang="he-IL" dirty="0" smtClean="0"/>
              <a:t>המוסדות</a:t>
            </a:r>
          </a:p>
          <a:p>
            <a:pPr lvl="1"/>
            <a:r>
              <a:rPr lang="he-IL" dirty="0" smtClean="0"/>
              <a:t>הסוגים, האופנים, השיטות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מגמות העומק משפיעות על הדיפלומטיה?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כניסת שחקנים חדשים:</a:t>
            </a:r>
          </a:p>
          <a:p>
            <a:pPr lvl="1"/>
            <a:r>
              <a:rPr lang="he-IL" dirty="0" smtClean="0"/>
              <a:t>משרדים אחרים</a:t>
            </a:r>
          </a:p>
          <a:p>
            <a:pPr lvl="1"/>
            <a:r>
              <a:rPr lang="he-IL" dirty="0" smtClean="0"/>
              <a:t>ארגונים לא ממשלתיים</a:t>
            </a:r>
          </a:p>
          <a:p>
            <a:pPr lvl="1"/>
            <a:r>
              <a:rPr lang="he-IL" dirty="0" smtClean="0"/>
              <a:t>רמות שונות של ממשל – מועצות וגופים סופרה לאומיים</a:t>
            </a:r>
          </a:p>
          <a:p>
            <a:pPr lvl="1"/>
            <a:r>
              <a:rPr lang="he-IL" dirty="0" smtClean="0"/>
              <a:t>עיתונאים, מכוני מחקר – המידע לא רק אצל דיפלומטים</a:t>
            </a:r>
          </a:p>
          <a:p>
            <a:pPr lvl="1"/>
            <a:r>
              <a:rPr lang="he-IL" dirty="0" smtClean="0"/>
              <a:t>קהילה עסקית</a:t>
            </a:r>
          </a:p>
          <a:p>
            <a:pPr lvl="1"/>
            <a:r>
              <a:rPr lang="he-IL" dirty="0" smtClean="0"/>
              <a:t>קהל רחב</a:t>
            </a:r>
          </a:p>
          <a:p>
            <a:r>
              <a:rPr lang="he-IL" dirty="0" smtClean="0"/>
              <a:t>ראשי מדינות בקשר ישיר</a:t>
            </a:r>
          </a:p>
          <a:p>
            <a:r>
              <a:rPr lang="he-IL" dirty="0" smtClean="0"/>
              <a:t>מדינות פחות חשובות וכך גם ממשלות</a:t>
            </a:r>
          </a:p>
          <a:p>
            <a:r>
              <a:rPr lang="he-IL" dirty="0" smtClean="0"/>
              <a:t>הדיפלומטיה במשבר - משרדי חוץ מאבדים ממעמדם – יש הטוענים שהדיפלומטיה מתה</a:t>
            </a:r>
          </a:p>
          <a:p>
            <a:r>
              <a:rPr lang="he-IL" dirty="0" smtClean="0"/>
              <a:t>מדיניות חוץ לא לבדה - אין יותר אבחנה בין פנים לחוץ</a:t>
            </a:r>
          </a:p>
          <a:p>
            <a:r>
              <a:rPr lang="he-IL" dirty="0" smtClean="0"/>
              <a:t>קצב האירועים מהיר מאד – אין יותר זמן לנסח הודעות לעיתונות</a:t>
            </a:r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דיפלומטיה?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ניהול יחסים בינ"ל בדרכי שלום ... (אוקספורד2)</a:t>
            </a:r>
          </a:p>
          <a:p>
            <a:r>
              <a:rPr lang="he-IL" dirty="0" smtClean="0"/>
              <a:t>הפונקציות </a:t>
            </a:r>
            <a:r>
              <a:rPr lang="he-IL" dirty="0" err="1" smtClean="0"/>
              <a:t>העיקיות</a:t>
            </a:r>
            <a:r>
              <a:rPr lang="he-IL" dirty="0" smtClean="0"/>
              <a:t> – ייצוג, מו"מ ותקשורת</a:t>
            </a:r>
          </a:p>
          <a:p>
            <a:r>
              <a:rPr lang="he-IL" dirty="0" smtClean="0"/>
              <a:t>איזה כלים עיקריים יש לה?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, </a:t>
            </a:r>
            <a:r>
              <a:rPr lang="he-IL" dirty="0" err="1" smtClean="0"/>
              <a:t>דפ"צ</a:t>
            </a:r>
            <a:r>
              <a:rPr lang="he-IL" dirty="0" smtClean="0"/>
              <a:t>, מסעות דילוגים דיפלומטיים, שליחים אישיים, </a:t>
            </a:r>
            <a:r>
              <a:rPr lang="he-IL" dirty="0" err="1" smtClean="0"/>
              <a:t>פרהדיפלומטיה</a:t>
            </a:r>
            <a:r>
              <a:rPr lang="he-IL" dirty="0" smtClean="0"/>
              <a:t> (אוקספורד 18)</a:t>
            </a:r>
          </a:p>
          <a:p>
            <a:r>
              <a:rPr lang="he-IL" dirty="0" smtClean="0"/>
              <a:t>כיצד השתנתה עם השנים</a:t>
            </a:r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איך השינויים בדיפלומטיה משפיעים  על 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משרדי חוץ בד"כ שמרנים</a:t>
            </a:r>
          </a:p>
          <a:p>
            <a:r>
              <a:rPr lang="he-IL" dirty="0" smtClean="0"/>
              <a:t>הם מאבדים ממעמדם – הם כבר לא שומרי הסף ובעלי המידע – על המגרש משחקים מנהיגים פוליטיים, אנשי עסקים, משרדים אחרים, עיתונאים, אקדמאים, חברי פרלמנט, </a:t>
            </a:r>
            <a:r>
              <a:rPr lang="he-IL" dirty="0" err="1" smtClean="0"/>
              <a:t>ארל"מים</a:t>
            </a:r>
            <a:r>
              <a:rPr lang="he-IL" dirty="0" smtClean="0"/>
              <a:t>, </a:t>
            </a:r>
          </a:p>
          <a:p>
            <a:r>
              <a:rPr lang="he-IL" dirty="0" smtClean="0"/>
              <a:t>משרדים אחרים מקבלים סמכויות והם יותר חזקים</a:t>
            </a:r>
          </a:p>
          <a:p>
            <a:r>
              <a:rPr lang="he-IL" dirty="0" smtClean="0"/>
              <a:t>קיצוצי תקציב וכ"א</a:t>
            </a:r>
          </a:p>
          <a:p>
            <a:r>
              <a:rPr lang="he-IL" dirty="0" smtClean="0"/>
              <a:t>גם ארגוני מודיעין וצבא עושים הרבה דיפלומטיה צבאית וחשאית)</a:t>
            </a:r>
          </a:p>
          <a:p>
            <a:r>
              <a:rPr lang="he-IL" dirty="0" smtClean="0"/>
              <a:t>שליחים מיוחדים של ראש המדינה</a:t>
            </a:r>
          </a:p>
          <a:p>
            <a:r>
              <a:rPr lang="he-IL" dirty="0" smtClean="0"/>
              <a:t>בעיות כוח אדם ומשאבים, מורל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עושים משרדי חוץ כדי להתמודד עם הגבינה שזזה?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חושבים רבות על הרלבנטיות והערך המוסף שלהם</a:t>
            </a:r>
          </a:p>
          <a:p>
            <a:r>
              <a:rPr lang="he-IL" dirty="0" smtClean="0"/>
              <a:t>הולכים חזק לכיוון של דיפלומטיה ציבורית – זה הפך ל"דיפלומטיה החדשה" מכשיר להשפעה על מדינות אחרות – השפעה על מדינות דרך השפעה על ה-</a:t>
            </a:r>
            <a:r>
              <a:rPr lang="en-US" dirty="0" smtClean="0"/>
              <a:t>POLITY </a:t>
            </a:r>
            <a:r>
              <a:rPr lang="he-IL" dirty="0" smtClean="0"/>
              <a:t> שלהם.</a:t>
            </a:r>
          </a:p>
          <a:p>
            <a:r>
              <a:rPr lang="he-IL" dirty="0" smtClean="0"/>
              <a:t>צריכים להיכנס חזק לעולם </a:t>
            </a:r>
            <a:r>
              <a:rPr lang="he-IL" dirty="0" err="1" smtClean="0"/>
              <a:t>הוירטואלי</a:t>
            </a:r>
            <a:r>
              <a:rPr lang="he-IL" dirty="0" smtClean="0"/>
              <a:t> בנוסף לעולם המסורתי הגיאוגרפי</a:t>
            </a:r>
            <a:endParaRPr lang="he-IL" dirty="0" smtClean="0"/>
          </a:p>
          <a:p>
            <a:r>
              <a:rPr lang="he-IL" dirty="0" smtClean="0"/>
              <a:t>פעילים באינטרנט וברשתות החברתיות</a:t>
            </a:r>
          </a:p>
          <a:p>
            <a:r>
              <a:rPr lang="he-IL" dirty="0" smtClean="0"/>
              <a:t>מנסים לשפר את המיצוב שלהם – דימוי גרוע</a:t>
            </a:r>
          </a:p>
          <a:p>
            <a:r>
              <a:rPr lang="he-IL" dirty="0" smtClean="0"/>
              <a:t>מחפשים קשר עם שחקנים אחרים – שותפות עם החברה האזרחית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איפה משרדי חוץ רלבנטיים באופן כללי?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מדינות, והביזנס ביניהן עדיין חשוב  (בעיקר איפה שיש משטרים לא דמוקרטיים)</a:t>
            </a:r>
          </a:p>
          <a:p>
            <a:r>
              <a:rPr lang="he-IL" dirty="0" smtClean="0"/>
              <a:t>יכולים לעבור בין העולם הממשי לווירטואלי ובין הציבורי-ממשלתי לפרטי</a:t>
            </a:r>
          </a:p>
          <a:p>
            <a:r>
              <a:rPr lang="he-IL" dirty="0" smtClean="0"/>
              <a:t>זירות שיש להם נגישות  - </a:t>
            </a:r>
            <a:r>
              <a:rPr lang="he-IL" dirty="0" err="1" smtClean="0"/>
              <a:t>מולטילטרלית</a:t>
            </a:r>
            <a:r>
              <a:rPr lang="he-IL" dirty="0" smtClean="0"/>
              <a:t>, ארגונים בינ"ל</a:t>
            </a:r>
          </a:p>
          <a:p>
            <a:r>
              <a:rPr lang="he-IL" dirty="0" smtClean="0"/>
              <a:t>קשר למקבלי החלטות</a:t>
            </a:r>
          </a:p>
          <a:p>
            <a:r>
              <a:rPr lang="he-IL" dirty="0" smtClean="0"/>
              <a:t>מכוני מחקר וכד'</a:t>
            </a:r>
          </a:p>
          <a:p>
            <a:r>
              <a:rPr lang="he-IL" dirty="0" smtClean="0"/>
              <a:t>עדיין יצרנים של ידע ייחודי – מודיעין, הלכי דעת קהל, הבנה של קשרי גומלין (פרפר), אוות חלשים של </a:t>
            </a:r>
            <a:r>
              <a:rPr lang="he-IL" dirty="0" err="1" smtClean="0"/>
              <a:t>אג'נדות</a:t>
            </a:r>
            <a:r>
              <a:rPr lang="he-IL" dirty="0" smtClean="0"/>
              <a:t> חדשות בזירה הבינ"ל</a:t>
            </a:r>
          </a:p>
          <a:p>
            <a:r>
              <a:rPr lang="he-IL" dirty="0" smtClean="0"/>
              <a:t>הרשת של מטה ונציגויות</a:t>
            </a:r>
          </a:p>
          <a:p>
            <a:r>
              <a:rPr lang="he-IL" dirty="0" smtClean="0"/>
              <a:t>הבנת הזירה המקומית ומוקדי ההשפעה. גם גישה לרשתות קורית ע"י נוכחות במקום. דורש זמן והכרה של תנאים מקומיים</a:t>
            </a:r>
          </a:p>
          <a:p>
            <a:r>
              <a:rPr lang="he-IL" dirty="0" smtClean="0"/>
              <a:t>אין תחליף לרשת קשרים אישיים </a:t>
            </a:r>
          </a:p>
          <a:p>
            <a:r>
              <a:rPr lang="he-IL" dirty="0" smtClean="0"/>
              <a:t>מדינות עדיין חשובות והחלטות בביטחון לאומי עדיין נלקחות על ידן</a:t>
            </a:r>
          </a:p>
          <a:p>
            <a:r>
              <a:rPr lang="he-IL" dirty="0" smtClean="0"/>
              <a:t>יכולת לפעול באופן גלוי מול שחקנים אחרים בזירה הפוליטית</a:t>
            </a:r>
            <a:endParaRPr lang="en-US" dirty="0" smtClean="0"/>
          </a:p>
          <a:p>
            <a:r>
              <a:rPr lang="he-IL" dirty="0" smtClean="0"/>
              <a:t>לגיטימי להסתכל גם על הזדמנויות</a:t>
            </a:r>
          </a:p>
          <a:p>
            <a:r>
              <a:rPr lang="he-IL" dirty="0" smtClean="0"/>
              <a:t>יש להם </a:t>
            </a:r>
            <a:r>
              <a:rPr lang="en-US" dirty="0" smtClean="0"/>
              <a:t>convening power</a:t>
            </a:r>
            <a:endParaRPr lang="he-IL" dirty="0" smtClean="0"/>
          </a:p>
          <a:p>
            <a:r>
              <a:rPr lang="he-IL" dirty="0" smtClean="0"/>
              <a:t>המעבר לרשתות מספק עוצמה רכה  - יכולת השפעה ושכנוע דרך רשתות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לאור השינויים בדיפלומטיה איך יכולים משרדי החוץ לתרום מול האיומים החדשים?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לוחמה  כלכלית – סנקציות, </a:t>
            </a:r>
            <a:r>
              <a:rPr lang="he-IL" dirty="0" err="1" smtClean="0"/>
              <a:t>דזיגנציות</a:t>
            </a:r>
            <a:endParaRPr lang="he-IL" dirty="0" smtClean="0"/>
          </a:p>
          <a:p>
            <a:r>
              <a:rPr lang="he-IL" dirty="0" smtClean="0"/>
              <a:t>כלים כלכליים חיוביים – סיוע, </a:t>
            </a:r>
            <a:r>
              <a:rPr lang="he-IL" dirty="0" err="1" smtClean="0"/>
              <a:t>סיוע</a:t>
            </a:r>
            <a:r>
              <a:rPr lang="he-IL" dirty="0" smtClean="0"/>
              <a:t> הומניטארי</a:t>
            </a:r>
          </a:p>
          <a:p>
            <a:r>
              <a:rPr lang="he-IL" dirty="0" smtClean="0"/>
              <a:t>לוחמה  משפטית – נוכחות בזירות מפתח, התקפי</a:t>
            </a:r>
          </a:p>
          <a:p>
            <a:r>
              <a:rPr lang="he-IL" dirty="0" smtClean="0"/>
              <a:t>לחץ מדיני – בריתות, קואליציות – עם מדינות, </a:t>
            </a:r>
            <a:r>
              <a:rPr lang="he-IL" dirty="0" err="1" smtClean="0"/>
              <a:t>ישיות</a:t>
            </a:r>
            <a:r>
              <a:rPr lang="he-IL" dirty="0" smtClean="0"/>
              <a:t> לא מדינתיות, - כשותפים, בעלי ברית, פרוקסי</a:t>
            </a:r>
          </a:p>
          <a:p>
            <a:r>
              <a:rPr lang="he-IL" dirty="0" smtClean="0"/>
              <a:t>שימוש בזירה </a:t>
            </a:r>
            <a:r>
              <a:rPr lang="he-IL" dirty="0" err="1" smtClean="0"/>
              <a:t>המולטילטרלית</a:t>
            </a:r>
            <a:endParaRPr lang="he-IL" dirty="0" smtClean="0"/>
          </a:p>
          <a:p>
            <a:r>
              <a:rPr lang="he-IL" dirty="0" smtClean="0"/>
              <a:t>השחרה</a:t>
            </a:r>
          </a:p>
          <a:p>
            <a:r>
              <a:rPr lang="he-IL" dirty="0" smtClean="0"/>
              <a:t>יצירת נורמות, סטנדרטים וכללים משפטיים</a:t>
            </a:r>
          </a:p>
          <a:p>
            <a:r>
              <a:rPr lang="he-IL" dirty="0" smtClean="0"/>
              <a:t>דיפלומטית אנרגיה</a:t>
            </a:r>
          </a:p>
          <a:p>
            <a:r>
              <a:rPr lang="he-IL" dirty="0" smtClean="0"/>
              <a:t>יצירת אירועים דיפלומטים (</a:t>
            </a:r>
            <a:r>
              <a:rPr lang="en-US" dirty="0" smtClean="0"/>
              <a:t>places to be</a:t>
            </a:r>
            <a:r>
              <a:rPr lang="he-IL" dirty="0" smtClean="0"/>
              <a:t>) - ועידות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יכולים משרדי החוץ לתרום מול האיומים החדשים (2) 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קואליציות עם </a:t>
            </a:r>
            <a:r>
              <a:rPr lang="en-US" dirty="0" smtClean="0"/>
              <a:t>NGO’S - </a:t>
            </a:r>
            <a:r>
              <a:rPr lang="he-IL" dirty="0" smtClean="0"/>
              <a:t> - למשל בינ"ל שפועלים במקום – להשתמש בכוח הדיפלומטי הרב שלהם</a:t>
            </a:r>
          </a:p>
          <a:p>
            <a:r>
              <a:rPr lang="he-IL" dirty="0" smtClean="0"/>
              <a:t>שת"פ עם מדינות שיש להן נציגות במקום (בריטניה)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יכולה לעשות הדיפלומטיה הציבורית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err="1" smtClean="0"/>
              <a:t>מוד</a:t>
            </a:r>
            <a:r>
              <a:rPr lang="he-IL" dirty="0" smtClean="0"/>
              <a:t> שלישי לצד </a:t>
            </a:r>
            <a:r>
              <a:rPr lang="he-IL" dirty="0" err="1" smtClean="0"/>
              <a:t>בילטרלי</a:t>
            </a:r>
            <a:r>
              <a:rPr lang="he-IL" dirty="0" smtClean="0"/>
              <a:t> </a:t>
            </a:r>
            <a:r>
              <a:rPr lang="he-IL" dirty="0" err="1" smtClean="0"/>
              <a:t>ומולטילטרלי</a:t>
            </a:r>
            <a:r>
              <a:rPr lang="he-IL" dirty="0" smtClean="0"/>
              <a:t> קידום של </a:t>
            </a:r>
            <a:r>
              <a:rPr lang="he-IL" dirty="0" err="1" smtClean="0"/>
              <a:t>אינ</a:t>
            </a:r>
            <a:r>
              <a:rPr lang="he-IL" dirty="0" smtClean="0"/>
              <a:t> </a:t>
            </a:r>
            <a:r>
              <a:rPr lang="he-IL" dirty="0" err="1" smtClean="0"/>
              <a:t>טרסים</a:t>
            </a:r>
            <a:r>
              <a:rPr lang="he-IL" dirty="0" smtClean="0"/>
              <a:t> של מדינה ע"י השפעה והעברת מידע על אזרחים של מדינות אחרות</a:t>
            </a:r>
          </a:p>
          <a:p>
            <a:r>
              <a:rPr lang="he-IL" dirty="0" err="1" smtClean="0"/>
              <a:t>לדפ"צ</a:t>
            </a:r>
            <a:r>
              <a:rPr lang="he-IL" dirty="0" smtClean="0"/>
              <a:t> יש היסטוריה של שימוש "קשה" </a:t>
            </a:r>
            <a:r>
              <a:rPr lang="he-IL" dirty="0" err="1" smtClean="0"/>
              <a:t>פרופוגנדה</a:t>
            </a:r>
            <a:r>
              <a:rPr lang="he-IL" dirty="0" smtClean="0"/>
              <a:t> וכד'.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יכולה להשפיע ע"י השפעה ישירה, תומכת ועקיפה (יצירת קריטריונים להחלטה, מסגור)</a:t>
            </a:r>
          </a:p>
          <a:p>
            <a:r>
              <a:rPr lang="he-IL" dirty="0" smtClean="0"/>
              <a:t>להשפיע על מקבלי החלטות</a:t>
            </a:r>
          </a:p>
          <a:p>
            <a:r>
              <a:rPr lang="he-IL" dirty="0" smtClean="0"/>
              <a:t>איפה היא שונה מתודעה? מנעד שבצד אחד יחסי ציבור, תרבות, ובצד השני מבצעי תודעה ולוחמת מידע</a:t>
            </a:r>
          </a:p>
          <a:p>
            <a:r>
              <a:rPr lang="he-IL" dirty="0" err="1" smtClean="0"/>
              <a:t>דפ"צ</a:t>
            </a:r>
            <a:r>
              <a:rPr lang="he-IL" dirty="0" smtClean="0"/>
              <a:t> לא יכולה להחליף מדיניות גרועה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לבחון את ההשפעות שיש לתמורות במאפייני הסביבה האסטרטגית המודרנית והתמורות בדיפלומטיה המודרנית, על התמודדותם של משרדי חוץ עם אתגרי העימות הא-סימטרי, במערכה שבין המלחמות </a:t>
            </a:r>
          </a:p>
          <a:p>
            <a:r>
              <a:rPr lang="he-IL" u="sng" dirty="0" smtClean="0"/>
              <a:t>טענת המחקר</a:t>
            </a:r>
            <a:r>
              <a:rPr lang="he-IL" dirty="0" smtClean="0"/>
              <a:t>: התמורות העוברות על הדיפלומטיה מייצרות כלים והזדמנויות חדשים ורלבנטיים להתמודדות  עם האתגרים הביטחוניים החדשים.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</a:t>
            </a:r>
            <a:r>
              <a:rPr lang="he-IL" dirty="0" err="1" smtClean="0"/>
              <a:t>דפ"צ</a:t>
            </a:r>
            <a:r>
              <a:rPr lang="he-IL" dirty="0" smtClean="0"/>
              <a:t> יכולה לעשות מול היריבים </a:t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he-IL" dirty="0" err="1" smtClean="0"/>
              <a:t>קרפפינטס</a:t>
            </a:r>
            <a:r>
              <a:rPr lang="he-IL" dirty="0" smtClean="0"/>
              <a:t>)?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e-IL" dirty="0"/>
              <a:t>יצירת לגיטימציה לקו פעולה</a:t>
            </a:r>
            <a:endParaRPr lang="en-US" dirty="0"/>
          </a:p>
          <a:p>
            <a:pPr lvl="0"/>
            <a:r>
              <a:rPr lang="he-IL" dirty="0"/>
              <a:t>קואופטציה של יריב לשעבר</a:t>
            </a:r>
            <a:endParaRPr lang="en-US" dirty="0"/>
          </a:p>
          <a:p>
            <a:pPr lvl="0"/>
            <a:r>
              <a:rPr lang="he-IL" dirty="0"/>
              <a:t>שינוי דעת אויה, </a:t>
            </a:r>
            <a:r>
              <a:rPr lang="he-IL" dirty="0" err="1"/>
              <a:t>נייטרלים</a:t>
            </a:r>
            <a:endParaRPr lang="en-US" dirty="0"/>
          </a:p>
          <a:p>
            <a:pPr lvl="0"/>
            <a:r>
              <a:rPr lang="he-IL" dirty="0"/>
              <a:t>לקבל תמיכה באידיאלים</a:t>
            </a:r>
            <a:endParaRPr lang="en-US" dirty="0"/>
          </a:p>
          <a:p>
            <a:pPr lvl="0"/>
            <a:r>
              <a:rPr lang="he-IL" dirty="0"/>
              <a:t>לייצר ולפגוע בבריות</a:t>
            </a:r>
            <a:endParaRPr lang="en-US" dirty="0"/>
          </a:p>
          <a:p>
            <a:pPr lvl="0"/>
            <a:r>
              <a:rPr lang="he-IL" dirty="0"/>
              <a:t>לעמוד מול הפרופגנדה של דיקטאטורים וטרוריסטים</a:t>
            </a:r>
            <a:endParaRPr lang="en-US" dirty="0"/>
          </a:p>
          <a:p>
            <a:pPr lvl="0"/>
            <a:r>
              <a:rPr lang="he-IL" dirty="0"/>
              <a:t>לייצר לחץ עולמי נגד משטר סורר</a:t>
            </a:r>
            <a:endParaRPr lang="en-US" dirty="0"/>
          </a:p>
          <a:p>
            <a:pPr lvl="0"/>
            <a:r>
              <a:rPr lang="he-IL" dirty="0"/>
              <a:t>לעודד צדדים להפסקת אש</a:t>
            </a:r>
            <a:endParaRPr lang="en-US" dirty="0"/>
          </a:p>
          <a:p>
            <a:pPr lvl="0"/>
            <a:r>
              <a:rPr lang="he-IL" dirty="0"/>
              <a:t>להצדיק מלחמה אצל צד שלישי</a:t>
            </a:r>
            <a:endParaRPr lang="en-US" dirty="0"/>
          </a:p>
          <a:p>
            <a:pPr lvl="0"/>
            <a:r>
              <a:rPr lang="he-IL" dirty="0"/>
              <a:t>לפגוע במורל האויב</a:t>
            </a:r>
            <a:endParaRPr lang="en-US" dirty="0"/>
          </a:p>
          <a:p>
            <a:pPr lvl="0"/>
            <a:r>
              <a:rPr lang="he-IL" dirty="0"/>
              <a:t>לסייע במאמץ המלחמה (למשל להוציא אזרחים מאזורי לחימה)</a:t>
            </a:r>
            <a:endParaRPr lang="en-US" dirty="0"/>
          </a:p>
          <a:p>
            <a:pPr lvl="0"/>
            <a:r>
              <a:rPr lang="he-IL" dirty="0"/>
              <a:t>לשנות תפיסות וציפיות כך שזה יסייע למו"מ ואמצעי פתרון סכסוכים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גם הדיפלומטיה צריכה להיות היברידית</a:t>
            </a:r>
          </a:p>
          <a:p>
            <a:r>
              <a:rPr lang="he-IL" dirty="0" smtClean="0"/>
              <a:t>לשתף פעולה עם משרדים וגופים לא ממשלתיים</a:t>
            </a:r>
          </a:p>
          <a:p>
            <a:r>
              <a:rPr lang="he-IL" dirty="0" smtClean="0"/>
              <a:t>לפעול בצורת מערכה – לעבור לדפוס של ניהול של תהליכים ולא מבנים</a:t>
            </a:r>
          </a:p>
          <a:p>
            <a:r>
              <a:rPr lang="he-IL" dirty="0" smtClean="0"/>
              <a:t>להסתכל יותר על הזדמנויות שזה מנדט שלו יש ולאחרים אין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לשלב </a:t>
            </a:r>
            <a:r>
              <a:rPr lang="he-IL" dirty="0" err="1" smtClean="0"/>
              <a:t>דפ"צ</a:t>
            </a:r>
            <a:r>
              <a:rPr lang="he-IL" dirty="0" smtClean="0"/>
              <a:t> כחלק </a:t>
            </a:r>
            <a:r>
              <a:rPr lang="he-IL" dirty="0" err="1" smtClean="0"/>
              <a:t>אינטגרלי</a:t>
            </a:r>
            <a:endParaRPr lang="he-IL" dirty="0" smtClean="0"/>
          </a:p>
          <a:p>
            <a:r>
              <a:rPr lang="he-IL" dirty="0" smtClean="0"/>
              <a:t>לשפר מערכות מידע</a:t>
            </a:r>
          </a:p>
          <a:p>
            <a:endParaRPr lang="he-IL" dirty="0" smtClean="0"/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הכשרה מתאימה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מכלל המערכת?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לשתף את משרד החוץ בשלב העיצוב – למידה משותפת רב ארגונית (שבתאי)</a:t>
            </a:r>
          </a:p>
          <a:p>
            <a:r>
              <a:rPr lang="he-IL" dirty="0" smtClean="0"/>
              <a:t>הפיתרון אינו הרחבה של היכולות בצבא אלא חיזוק </a:t>
            </a:r>
            <a:r>
              <a:rPr lang="he-IL" dirty="0" err="1" smtClean="0"/>
              <a:t>משה"ח</a:t>
            </a:r>
            <a:r>
              <a:rPr lang="he-IL" dirty="0" smtClean="0"/>
              <a:t> וכלים רכים אחרים (פז </a:t>
            </a:r>
            <a:r>
              <a:rPr lang="en-US" dirty="0" smtClean="0"/>
              <a:t>VIII</a:t>
            </a:r>
            <a:r>
              <a:rPr lang="he-IL" dirty="0" smtClean="0"/>
              <a:t>)</a:t>
            </a:r>
          </a:p>
          <a:p>
            <a:r>
              <a:rPr lang="he-IL" dirty="0" smtClean="0"/>
              <a:t>לטפל בחסמים הארגוניים</a:t>
            </a:r>
          </a:p>
          <a:p>
            <a:r>
              <a:rPr lang="he-IL" dirty="0" smtClean="0"/>
              <a:t>לשנות תרבות אסטרטגית</a:t>
            </a:r>
          </a:p>
          <a:p>
            <a:r>
              <a:rPr lang="he-IL" dirty="0" smtClean="0"/>
              <a:t>להתארגן בצורה רשתית על בסיס יתרונות יחסיים</a:t>
            </a:r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לתחקר הצלחות כגון איראן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מהן מגמות העומק בזירה הבינ"ל וכיצד הן משפיעות על אופי האיומים הביטחוניים ותפיסות המענה בעולם ובישראל?</a:t>
            </a:r>
          </a:p>
          <a:p>
            <a:r>
              <a:rPr lang="he-IL" dirty="0" smtClean="0"/>
              <a:t>מהם ההשפעות של מגמות העומק על העולם הדיפלומטי וכיצד מתמודדים משרדי חוץ עם שינויים אלה?</a:t>
            </a:r>
          </a:p>
          <a:p>
            <a:r>
              <a:rPr lang="he-IL" dirty="0" smtClean="0"/>
              <a:t>לאור השתנות הדיפלומטיה האם וכיצד משרדי חוץ רלבנטיים להתמודדות עם האתגרים האסטרטגיים העכשוויים, תוך שימוש בכלים ותיקים וחדשים (</a:t>
            </a:r>
            <a:r>
              <a:rPr lang="he-IL" dirty="0" err="1" smtClean="0"/>
              <a:t>דפ"צ</a:t>
            </a:r>
            <a:r>
              <a:rPr lang="he-IL" dirty="0" smtClean="0"/>
              <a:t>)?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גבולות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רק בתקופה שבין המלחמות</a:t>
            </a:r>
          </a:p>
          <a:p>
            <a:r>
              <a:rPr lang="he-IL" dirty="0" smtClean="0"/>
              <a:t>מתמקד באיומים על ישראל של יריבים תת מדינתיים</a:t>
            </a:r>
          </a:p>
          <a:p>
            <a:r>
              <a:rPr lang="he-IL" dirty="0" smtClean="0"/>
              <a:t>מתמקד לא בכל עולם הדיפלומטיה אלא במשרדי חוץ ובעיקר הישראלי</a:t>
            </a:r>
          </a:p>
          <a:p>
            <a:r>
              <a:rPr lang="he-IL" dirty="0" smtClean="0"/>
              <a:t>מתמקד בכלים דיפלומטיים חדשים (אסקור קיימים)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מגמות עומק בסביבה הבינלאומית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שינויים טכנולוגיים:</a:t>
            </a:r>
          </a:p>
          <a:p>
            <a:pPr lvl="1"/>
            <a:r>
              <a:rPr lang="he-IL" dirty="0" smtClean="0"/>
              <a:t>מהפכת המידע – כל אחד יצרן וצרכן מידע</a:t>
            </a:r>
          </a:p>
          <a:p>
            <a:r>
              <a:rPr lang="he-IL" dirty="0" smtClean="0"/>
              <a:t>ירידה במשקלן של מדינות ועליית שחקנים חדשים. עולם יחב"ל שהוא </a:t>
            </a:r>
            <a:r>
              <a:rPr lang="he-IL" dirty="0" err="1" smtClean="0"/>
              <a:t>פוליצנטריסטי</a:t>
            </a:r>
            <a:r>
              <a:rPr lang="he-IL" dirty="0" smtClean="0"/>
              <a:t>, צפוף והטרוגני.</a:t>
            </a:r>
          </a:p>
          <a:p>
            <a:r>
              <a:rPr lang="he-IL" dirty="0" smtClean="0"/>
              <a:t>במקביל לעולם של מדינות עם שיקולים גיאופוליטיים עולם של רשתות שבו קשרים הולכים וגוברים בין מדינות לגורמים לא מדינתיים. גבולות לא מגבילים </a:t>
            </a:r>
            <a:r>
              <a:rPr lang="he-IL" dirty="0" err="1" smtClean="0"/>
              <a:t>אינטרקציה</a:t>
            </a:r>
            <a:endParaRPr lang="he-IL" dirty="0" smtClean="0"/>
          </a:p>
          <a:p>
            <a:r>
              <a:rPr lang="he-IL" dirty="0" smtClean="0"/>
              <a:t>התפתחות עולם הסייבר</a:t>
            </a:r>
          </a:p>
          <a:p>
            <a:r>
              <a:rPr lang="he-IL" dirty="0" smtClean="0"/>
              <a:t>שינויים במאזני העוצמה - פיזור חדש של העוצמה – עליית סין, הודו. מורכבות גיאופוליטית גוברת - ביזור העוצמה</a:t>
            </a:r>
          </a:p>
          <a:p>
            <a:r>
              <a:rPr lang="he-IL" dirty="0" smtClean="0"/>
              <a:t>עליית שחקנים לא מדינתיים</a:t>
            </a:r>
          </a:p>
          <a:p>
            <a:r>
              <a:rPr lang="he-IL" dirty="0" smtClean="0"/>
              <a:t>אין יותר אבחנה בין פנים לחוץ – גופי פנים פעילים בחוץ וההפך</a:t>
            </a:r>
          </a:p>
          <a:p>
            <a:r>
              <a:rPr lang="he-IL" dirty="0" smtClean="0"/>
              <a:t>גלובליזציה ותלות הדדית (למשל איכות סביבה) ומצד שני הרבה מבוסס על תיחום </a:t>
            </a:r>
            <a:r>
              <a:rPr lang="he-IL" dirty="0" err="1" smtClean="0"/>
              <a:t>גאוגרפי</a:t>
            </a:r>
            <a:r>
              <a:rPr lang="he-IL" dirty="0" smtClean="0"/>
              <a:t> – רשתות טרור</a:t>
            </a:r>
          </a:p>
          <a:p>
            <a:r>
              <a:rPr lang="he-IL" dirty="0" smtClean="0"/>
              <a:t>קצב שינוי מטורף – ברמה הגלובלית והאזורית יחסים וארגונים משתנים בקצב מהיר</a:t>
            </a:r>
          </a:p>
          <a:p>
            <a:r>
              <a:rPr lang="he-IL" dirty="0" smtClean="0"/>
              <a:t>אורבניזציה, </a:t>
            </a:r>
            <a:r>
              <a:rPr lang="he-IL" dirty="0" err="1" smtClean="0"/>
              <a:t>רדיקליזציה</a:t>
            </a:r>
            <a:r>
              <a:rPr lang="he-IL" dirty="0" smtClean="0"/>
              <a:t>, אי ביטחון במזון ומים, קישוריות גלובלית וביזור עוצמה (פז)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מביאות לשינוי באופי האיומים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dirty="0" smtClean="0"/>
              <a:t>שינוי באויב ובסביבת המלחמה</a:t>
            </a:r>
          </a:p>
          <a:p>
            <a:r>
              <a:rPr lang="he-IL" dirty="0" smtClean="0"/>
              <a:t>הסביבה מתוארת כ-</a:t>
            </a:r>
            <a:r>
              <a:rPr lang="en-US" dirty="0" smtClean="0"/>
              <a:t>VUCA</a:t>
            </a:r>
            <a:endParaRPr lang="he-IL" dirty="0" smtClean="0"/>
          </a:p>
          <a:p>
            <a:r>
              <a:rPr lang="he-IL" dirty="0" smtClean="0"/>
              <a:t>עליית שחקנים לא מדינתיים אלימים (ולנסי)</a:t>
            </a:r>
          </a:p>
          <a:p>
            <a:r>
              <a:rPr lang="he-IL" dirty="0" smtClean="0"/>
              <a:t> תם עידן המלחמות הגדולות (דקל ועינב 15)</a:t>
            </a:r>
          </a:p>
          <a:p>
            <a:r>
              <a:rPr lang="he-IL" dirty="0" smtClean="0"/>
              <a:t>ממלחמה בין אנשים למלחמה בתוך אנשים </a:t>
            </a:r>
          </a:p>
          <a:p>
            <a:r>
              <a:rPr lang="he-IL" dirty="0" smtClean="0"/>
              <a:t>ארגוני טרור שמסתתרים בתוך אוכלוסיה אזרחית ומאיימים על העורף</a:t>
            </a:r>
          </a:p>
          <a:p>
            <a:r>
              <a:rPr lang="he-IL" dirty="0" smtClean="0"/>
              <a:t>אילוצים הולכים וגוברים על הפעלת כוח:</a:t>
            </a:r>
          </a:p>
          <a:p>
            <a:pPr lvl="1"/>
            <a:r>
              <a:rPr lang="he-IL" dirty="0" smtClean="0"/>
              <a:t>עלייה במשקלה של דעת הקהל</a:t>
            </a:r>
          </a:p>
          <a:p>
            <a:pPr lvl="1"/>
            <a:r>
              <a:rPr lang="he-IL" dirty="0" smtClean="0"/>
              <a:t>הקמת ערכאות בינ"ל והסתעפות דיני המלחמה</a:t>
            </a:r>
          </a:p>
          <a:p>
            <a:pPr lvl="1"/>
            <a:r>
              <a:rPr lang="he-IL" dirty="0" smtClean="0"/>
              <a:t>שיח זכויות אדם</a:t>
            </a:r>
          </a:p>
          <a:p>
            <a:r>
              <a:rPr lang="he-IL" dirty="0" smtClean="0"/>
              <a:t>איומים חדשים – מוגבלים, א-סימטריים, היברידים – </a:t>
            </a:r>
          </a:p>
          <a:p>
            <a:r>
              <a:rPr lang="he-IL" dirty="0" smtClean="0"/>
              <a:t>נשק תלול מסלול, סייבר וכד' (דקל ועינב 15) </a:t>
            </a:r>
          </a:p>
          <a:p>
            <a:r>
              <a:rPr lang="he-IL" dirty="0" smtClean="0"/>
              <a:t>כל הגבולות מטשטשים בעולם המלחמה בין מלחמה לשלום, </a:t>
            </a:r>
            <a:r>
              <a:rPr lang="he-IL" dirty="0" err="1" smtClean="0"/>
              <a:t>ללוט"ר</a:t>
            </a:r>
            <a:r>
              <a:rPr lang="he-IL" dirty="0" smtClean="0"/>
              <a:t>, לפשע, מאמצים קינטיים ולא קינטיים</a:t>
            </a:r>
          </a:p>
          <a:p>
            <a:r>
              <a:rPr lang="he-IL" dirty="0" smtClean="0"/>
              <a:t>מדינות </a:t>
            </a:r>
            <a:r>
              <a:rPr lang="he-IL" dirty="0" err="1" smtClean="0"/>
              <a:t>צכריכו</a:t>
            </a:r>
            <a:r>
              <a:rPr lang="he-IL" dirty="0" smtClean="0"/>
              <a:t> לפעול בזירה שבה יש גורמים </a:t>
            </a:r>
            <a:r>
              <a:rPr lang="he-IL" dirty="0" err="1" smtClean="0"/>
              <a:t>שופים</a:t>
            </a:r>
            <a:r>
              <a:rPr lang="he-IL" dirty="0" smtClean="0"/>
              <a:t>, </a:t>
            </a:r>
            <a:r>
              <a:rPr lang="he-IL" dirty="0" err="1" smtClean="0"/>
              <a:t>ניוטרלים</a:t>
            </a:r>
            <a:r>
              <a:rPr lang="he-IL" dirty="0" smtClean="0"/>
              <a:t>, יריבים  ותחת עיני התקשורת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מביאות לשינויים באופי האיומים על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dirty="0" smtClean="0"/>
              <a:t>ישויות היברידיות (פז, 2) ארגונים לא מדינתיים אלימים ומדינות "חלולות" (פז)</a:t>
            </a:r>
          </a:p>
          <a:p>
            <a:r>
              <a:rPr lang="he-IL" dirty="0" smtClean="0"/>
              <a:t>משתמשים באמצעים צבאיים ולא צבאיים (פז)</a:t>
            </a:r>
          </a:p>
          <a:p>
            <a:r>
              <a:rPr lang="he-IL" dirty="0" smtClean="0"/>
              <a:t>פרוליפרציה של יכולות צבאיות בקרב מדינות ושחקנים לא מדינתיים המאיימים על ישראל (פז)</a:t>
            </a:r>
          </a:p>
          <a:p>
            <a:r>
              <a:rPr lang="he-IL" dirty="0" smtClean="0"/>
              <a:t>השינויים גורמים להצרת חופש הפעולה של ישראל בשימוש בכוח</a:t>
            </a:r>
          </a:p>
          <a:p>
            <a:r>
              <a:rPr lang="he-IL" dirty="0" smtClean="0"/>
              <a:t>היכולות הא-סימטריות של האויב הופכות אותו לכמעט שווה עם ישראל בעיקר על בסיס נשק </a:t>
            </a:r>
            <a:r>
              <a:rPr lang="he-IL" dirty="0" err="1" smtClean="0"/>
              <a:t>סטנדאופ</a:t>
            </a:r>
            <a:r>
              <a:rPr lang="he-IL" dirty="0" smtClean="0"/>
              <a:t> ולוחמת תודעה (פז)</a:t>
            </a:r>
          </a:p>
          <a:p>
            <a:r>
              <a:rPr lang="he-IL" dirty="0" smtClean="0"/>
              <a:t>האויב מקבל נשק מתוחכם כולל נשק מדויק – קטלניות ודיוק</a:t>
            </a:r>
          </a:p>
          <a:p>
            <a:r>
              <a:rPr lang="he-IL" dirty="0" smtClean="0"/>
              <a:t>האויב מקבל יכולות </a:t>
            </a:r>
            <a:r>
              <a:rPr lang="he-IL" dirty="0" err="1" smtClean="0"/>
              <a:t>פו"ש</a:t>
            </a:r>
            <a:r>
              <a:rPr lang="he-IL" dirty="0" smtClean="0"/>
              <a:t>, סייבר, מודיעין ומבצעי תודעה (פז 5)</a:t>
            </a:r>
          </a:p>
          <a:p>
            <a:r>
              <a:rPr lang="he-IL" dirty="0" smtClean="0"/>
              <a:t>האויב מחפר בקרב אוכלוסיה אזרחית, תת קרקע, נמנע מעימות ישיר – לקח אותנו לזירות  שנוחות  לו (פז 6)</a:t>
            </a:r>
          </a:p>
          <a:p>
            <a:r>
              <a:rPr lang="he-IL" dirty="0" smtClean="0"/>
              <a:t>איומים על קונבנציונליים ותת קונבנציונליים ופחות קונבנציונליים</a:t>
            </a:r>
          </a:p>
          <a:p>
            <a:r>
              <a:rPr lang="he-IL" dirty="0" smtClean="0"/>
              <a:t>המעצבים – האביב הערבי והפרדות מדינות והציר השיעי, נסיגת ארה"ב </a:t>
            </a:r>
            <a:r>
              <a:rPr lang="he-IL" dirty="0" err="1" smtClean="0"/>
              <a:t>והמנעות</a:t>
            </a:r>
            <a:r>
              <a:rPr lang="he-IL" dirty="0" smtClean="0"/>
              <a:t> משליחת כוחות יבשה, אזורים נטולי שליטה אפקטיבית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השינויים מביאים לשינוי תפיסת המענה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לא ניתן להשיג הכרעה במחיר סביר</a:t>
            </a:r>
          </a:p>
          <a:p>
            <a:r>
              <a:rPr lang="he-IL" dirty="0" smtClean="0"/>
              <a:t>עוצמות קינטיות לא מביאות את הסחורה – קושי מהותי להציג הכרעה במושגים קינטיים</a:t>
            </a:r>
          </a:p>
          <a:p>
            <a:r>
              <a:rPr lang="he-IL" dirty="0" smtClean="0"/>
              <a:t>קושי לשלוט במידע ולעצב נרטיב של פעולה </a:t>
            </a:r>
          </a:p>
          <a:p>
            <a:r>
              <a:rPr lang="he-IL" dirty="0" smtClean="0"/>
              <a:t>נזק אגבי מנוצל ע"י היריב</a:t>
            </a:r>
          </a:p>
          <a:p>
            <a:r>
              <a:rPr lang="he-IL" dirty="0" smtClean="0"/>
              <a:t>עולה התפיסה של עוצמה רכה (המבוססת על משיכה) ואחר כך חכמה המבוססות על השפעה על היריב באמצעים לא קינטיים</a:t>
            </a:r>
          </a:p>
          <a:p>
            <a:r>
              <a:rPr lang="he-IL" dirty="0" smtClean="0"/>
              <a:t>גם האבחנה בין עוצמה רכה לקשה לא דיכוטומית – מדובר ברצף</a:t>
            </a:r>
          </a:p>
          <a:p>
            <a:r>
              <a:rPr lang="he-IL" dirty="0" smtClean="0"/>
              <a:t>עוצמה חכמה שילוב של ביטחון, דיפלומטיה</a:t>
            </a:r>
          </a:p>
          <a:p>
            <a:r>
              <a:rPr lang="he-IL" dirty="0" smtClean="0"/>
              <a:t>תפיסות רכות והיברידיות  חזקו בתרבויות אחרות (רוסיה וסין)</a:t>
            </a:r>
          </a:p>
          <a:p>
            <a:r>
              <a:rPr lang="he-IL" dirty="0" smtClean="0"/>
              <a:t>תפיסה של תחרות אסטרטגית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41987"/>
          </a:xfrm>
        </p:spPr>
        <p:txBody>
          <a:bodyPr>
            <a:normAutofit fontScale="70000" lnSpcReduction="20000"/>
          </a:bodyPr>
          <a:lstStyle/>
          <a:p>
            <a:r>
              <a:rPr lang="he-IL" dirty="0" smtClean="0"/>
              <a:t>שחיקת מרכיבי תפיסת הביטחון המסורתיים כולל הכרעה, הרתעה והתרעה (פז </a:t>
            </a:r>
            <a:r>
              <a:rPr lang="en-US" dirty="0" smtClean="0"/>
              <a:t>VIII</a:t>
            </a:r>
            <a:r>
              <a:rPr lang="he-IL" dirty="0" smtClean="0"/>
              <a:t>) והאפקטיביות של מערכת הביטחון בכללותה (פז)</a:t>
            </a:r>
          </a:p>
          <a:p>
            <a:r>
              <a:rPr lang="he-IL" dirty="0" smtClean="0"/>
              <a:t>הכרעה? המחיר יהיה גבוה וההישג לא ברור</a:t>
            </a:r>
          </a:p>
          <a:p>
            <a:r>
              <a:rPr lang="he-IL" dirty="0" smtClean="0"/>
              <a:t>חוסר במשאבים לתמוך במערכות צבאיות נרחבות בזירות שונות</a:t>
            </a:r>
          </a:p>
          <a:p>
            <a:r>
              <a:rPr lang="he-IL" dirty="0" smtClean="0"/>
              <a:t>חשש ממהלכים רכים – צלקות (לבנון) וחוסר אמונה – נוגד תרבות אסטרטגית</a:t>
            </a:r>
          </a:p>
          <a:p>
            <a:r>
              <a:rPr lang="he-IL" dirty="0" smtClean="0"/>
              <a:t>מבצעי מוצלחים כמו איראן, משטים לא תוחקרו ולא הפכו לחלק מהתרבות</a:t>
            </a:r>
          </a:p>
          <a:p>
            <a:r>
              <a:rPr lang="he-IL" dirty="0" smtClean="0"/>
              <a:t>עם זאת הרעיון של תפיסה רב-ממדית באה לידי ביטוי באסטרטגיית צה"ל</a:t>
            </a:r>
          </a:p>
          <a:p>
            <a:r>
              <a:rPr lang="he-IL" dirty="0" smtClean="0"/>
              <a:t>וכן בשיח האקדמי (דקל ועינב 41) כולל מדינאות, דיפלומטיה, תקשורת אסטרטגית, מדיה חדשה, סייבר, כלכלה ומשפט</a:t>
            </a:r>
          </a:p>
          <a:p>
            <a:r>
              <a:rPr lang="he-IL" dirty="0" smtClean="0"/>
              <a:t>הבנה שמימד רך חזק  - יכול לסייע בצמצום הפצה של אמצעי לחימה, עיצוב תנאי המערכה (יחס אוכלוסיה), מרכיב זול</a:t>
            </a:r>
          </a:p>
          <a:p>
            <a:r>
              <a:rPr lang="he-IL" dirty="0" smtClean="0"/>
              <a:t>נדרשים מושגים חדשים – עימות מוגבל, אסטרטגיה תחרותית וכד' (פז)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1699</Words>
  <Application>Microsoft Office PowerPoint</Application>
  <PresentationFormat>‫הצגה על המסך (4:3)</PresentationFormat>
  <Paragraphs>188</Paragraphs>
  <Slides>22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3" baseType="lpstr">
      <vt:lpstr>ערכת נושא Office</vt:lpstr>
      <vt:lpstr>המחקר</vt:lpstr>
      <vt:lpstr>מטרת המחקר</vt:lpstr>
      <vt:lpstr>שאלות המחקר</vt:lpstr>
      <vt:lpstr>גבולות המחקר</vt:lpstr>
      <vt:lpstr>מגמות עומק בסביבה הבינלאומית</vt:lpstr>
      <vt:lpstr>מביאות לשינוי באופי האיומים בעולם</vt:lpstr>
      <vt:lpstr>מביאות לשינויים באופי האיומים על ישראל</vt:lpstr>
      <vt:lpstr>השינויים מביאים לשינוי תפיסת המענה בעולם</vt:lpstr>
      <vt:lpstr>זה משפיע על תפיסת המענה בארץ</vt:lpstr>
      <vt:lpstr>זה משפיע על תפיסת המענה בארץ (2)</vt:lpstr>
      <vt:lpstr>איך מגמות העומק משפיעות על הדיפלומטיה? (1)</vt:lpstr>
      <vt:lpstr>איך מגמות העומק משפיעות על הדיפלומטיה? (2)</vt:lpstr>
      <vt:lpstr>מהי דיפלומטיה?</vt:lpstr>
      <vt:lpstr>איך השינויים בדיפלומטיה משפיעים  על משרדי חוץ?</vt:lpstr>
      <vt:lpstr>מה עושים משרדי חוץ כדי להתמודד עם הגבינה שזזה?</vt:lpstr>
      <vt:lpstr>איפה משרדי חוץ רלבנטיים באופן כללי?</vt:lpstr>
      <vt:lpstr>לאור השינויים בדיפלומטיה איך יכולים משרדי החוץ לתרום מול האיומים החדשים?</vt:lpstr>
      <vt:lpstr>איפה יכולים משרדי החוץ לתרום מול האיומים החדשים (2) ?</vt:lpstr>
      <vt:lpstr>מה יכולה לעשות הדיפלומטיה הציבורית</vt:lpstr>
      <vt:lpstr>מה דפ"צ יכולה לעשות מול היריבים  (קרפפינטס)?</vt:lpstr>
      <vt:lpstr>המלצות: מה נדרש ממשרדי חוץ?</vt:lpstr>
      <vt:lpstr>המלצות: מה נדרש מכלל המערכת?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17</cp:revision>
  <dcterms:created xsi:type="dcterms:W3CDTF">2018-01-24T15:37:09Z</dcterms:created>
  <dcterms:modified xsi:type="dcterms:W3CDTF">2018-01-26T13:10:14Z</dcterms:modified>
</cp:coreProperties>
</file>