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24"/>
  </p:handoutMasterIdLst>
  <p:sldIdLst>
    <p:sldId id="256" r:id="rId2"/>
    <p:sldId id="258" r:id="rId3"/>
    <p:sldId id="261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86" r:id="rId15"/>
    <p:sldId id="266" r:id="rId16"/>
    <p:sldId id="293" r:id="rId17"/>
    <p:sldId id="288" r:id="rId18"/>
    <p:sldId id="287" r:id="rId19"/>
    <p:sldId id="267" r:id="rId20"/>
    <p:sldId id="292" r:id="rId21"/>
    <p:sldId id="284" r:id="rId22"/>
    <p:sldId id="290" r:id="rId23"/>
  </p:sldIdLst>
  <p:sldSz cx="9144000" cy="6858000" type="screen4x3"/>
  <p:notesSz cx="6669088" cy="9753600"/>
  <p:custShowLst>
    <p:custShow name="הצגה מותאמת אישית 1" id="0">
      <p:sldLst/>
    </p:custShow>
  </p:custShowLst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D85B"/>
    <a:srgbClr val="FF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2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98" y="60"/>
      </p:cViewPr>
      <p:guideLst>
        <p:guide orient="horz" pos="21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838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66FD3C4-E71E-4058-B154-722932785278}" type="datetimeFigureOut">
              <a:rPr lang="he-IL" smtClean="0"/>
              <a:pPr/>
              <a:t>כ"ג/אלול/תשע"ו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9838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56270D6-1282-415B-A059-A4E6C2FEDD3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803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DEAFB-BE06-4C77-9F38-B5C10A474819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19AFA-1153-478C-9D17-02770CAEAEE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47D6F-A036-4C45-800B-1350225CA386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4452-20D9-4491-9C77-20056569E69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51B3-7376-4E48-B46D-E4AB355E5012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582DA-01B5-476C-B680-9CB984E6BAD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44FB-D837-4759-BC22-C2CBFB32C45E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4FA4-89A9-490A-AD84-D0EED6D911B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14E49-E46B-4DBA-A34D-05F0E72D2452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4B2B5-25BA-48D9-A534-3D8452AE781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99EB-E898-4861-A3A9-18DCB36ED4C6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8801-67AE-4D6C-899E-0E846D2938C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C51D-C3E8-400D-9713-D41266E7A304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86792-A422-4D6A-BAD6-2AD51CFDFD2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B3CEF-B0C1-4BBF-8F7E-2EEB341A7170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5ABC3-A5BE-4320-80D0-E520E8FDA9E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27B0A-0F5C-4038-9FD4-6DDDB3D91B34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BE8C-1ADB-48A9-B427-162A7E81538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8F7F-1FA6-4CB5-BC05-2AB207A29AC1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582D7-C68E-4A25-A530-9470396E982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186B-CB01-43CB-AAD7-DFB772D90A3E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F0E73-D8F0-4D3C-9E63-FBBE0A884B3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E406D5-80D1-41B9-996C-42CAE717F34B}" type="datetimeFigureOut">
              <a:rPr lang="he-IL"/>
              <a:pPr>
                <a:defRPr/>
              </a:pPr>
              <a:t>כ"ג/אלול/תשע"ו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906610-1862-46C0-844E-90877A88CC8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133725" y="1214438"/>
            <a:ext cx="6188075" cy="2500312"/>
          </a:xfrm>
          <a:prstGeom prst="rect">
            <a:avLst/>
          </a:prstGeom>
        </p:spPr>
        <p:txBody>
          <a:bodyPr rtlCol="1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4800" b="1" dirty="0">
                <a:latin typeface="+mj-lt"/>
                <a:ea typeface="+mj-ea"/>
                <a:cs typeface="David" pitchFamily="2" charset="-79"/>
              </a:rPr>
              <a:t>המכללה לביטחון לאומי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he-IL" sz="4000" b="1" dirty="0">
                <a:latin typeface="+mn-lt"/>
                <a:cs typeface="David" pitchFamily="2" charset="-79"/>
              </a:rPr>
              <a:t>מחזור </a:t>
            </a:r>
            <a:r>
              <a:rPr lang="he-IL" sz="4000" b="1" dirty="0" smtClean="0">
                <a:latin typeface="+mn-lt"/>
                <a:cs typeface="David" pitchFamily="2" charset="-79"/>
              </a:rPr>
              <a:t>מ"ד  2017- 2016</a:t>
            </a:r>
            <a:endParaRPr lang="en-US" sz="4000" b="1" dirty="0">
              <a:latin typeface="+mn-lt"/>
              <a:cs typeface="David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he-IL" sz="2800" b="1" dirty="0">
                <a:latin typeface="+mj-lt"/>
                <a:ea typeface="+mj-ea"/>
                <a:cs typeface="David" pitchFamily="2" charset="-79"/>
              </a:rPr>
              <a:t/>
            </a:r>
            <a:br>
              <a:rPr lang="he-IL" sz="2800" b="1" dirty="0">
                <a:latin typeface="+mj-lt"/>
                <a:ea typeface="+mj-ea"/>
                <a:cs typeface="David" pitchFamily="2" charset="-79"/>
              </a:rPr>
            </a:br>
            <a:endParaRPr lang="en-US" sz="2800" b="1" dirty="0">
              <a:latin typeface="+mj-lt"/>
              <a:ea typeface="+mj-ea"/>
              <a:cs typeface="David" pitchFamily="2" charset="-79"/>
            </a:endParaRPr>
          </a:p>
        </p:txBody>
      </p:sp>
      <p:sp>
        <p:nvSpPr>
          <p:cNvPr id="2051" name="Rectangle 3"/>
          <p:cNvSpPr txBox="1">
            <a:spLocks noChangeArrowheads="1"/>
          </p:cNvSpPr>
          <p:nvPr/>
        </p:nvSpPr>
        <p:spPr bwMode="auto">
          <a:xfrm>
            <a:off x="3411538" y="3143250"/>
            <a:ext cx="578326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he-IL" sz="4000" b="1" dirty="0">
                <a:solidFill>
                  <a:srgbClr val="FF0000"/>
                </a:solidFill>
                <a:latin typeface="Calibri" pitchFamily="34" charset="0"/>
              </a:rPr>
              <a:t>תוכנית סיורי 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בטל"מ</a:t>
            </a:r>
            <a:endParaRPr lang="en-US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052" name="Picture 4" descr="צהל חד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44450"/>
            <a:ext cx="75088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מבל חדש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מחבר מרפקי 10"/>
          <p:cNvCxnSpPr/>
          <p:nvPr/>
        </p:nvCxnSpPr>
        <p:spPr>
          <a:xfrm>
            <a:off x="927100" y="3429000"/>
            <a:ext cx="101600" cy="1588"/>
          </a:xfrm>
          <a:prstGeom prst="bentConnector3">
            <a:avLst>
              <a:gd name="adj1" fmla="val 75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5" name="קבוצה 14"/>
          <p:cNvGrpSpPr>
            <a:grpSpLocks/>
          </p:cNvGrpSpPr>
          <p:nvPr/>
        </p:nvGrpSpPr>
        <p:grpSpPr bwMode="auto">
          <a:xfrm>
            <a:off x="200025" y="666750"/>
            <a:ext cx="2828925" cy="4781550"/>
            <a:chOff x="428625" y="214313"/>
            <a:chExt cx="3786188" cy="6643687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4" name="לוחית 13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0" y="5861050"/>
            <a:ext cx="9144000" cy="707886"/>
          </a:xfrm>
          <a:prstGeom prst="rect">
            <a:avLst/>
          </a:prstGeom>
          <a:solidFill>
            <a:srgbClr val="34D85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e-IL" sz="2000" b="1" dirty="0">
                <a:cs typeface="+mn-cs"/>
              </a:rPr>
              <a:t>" קום והתהלך בארץ, בתרמיל ובמקל, וודאי תפגוש בדרך, שוב את ארץ ישראל </a:t>
            </a:r>
            <a:r>
              <a:rPr lang="he-IL" sz="2000" b="1" dirty="0" smtClean="0">
                <a:cs typeface="+mn-cs"/>
              </a:rPr>
              <a:t>" </a:t>
            </a:r>
            <a:endParaRPr lang="he-IL" sz="2000" b="1" dirty="0">
              <a:cs typeface="+mn-cs"/>
            </a:endParaRPr>
          </a:p>
          <a:p>
            <a:r>
              <a:rPr lang="he-IL" sz="2000" b="1" dirty="0">
                <a:cs typeface="+mn-cs"/>
              </a:rPr>
              <a:t>   </a:t>
            </a:r>
            <a:r>
              <a:rPr lang="he-IL" sz="2000" b="1" dirty="0" smtClean="0">
                <a:cs typeface="+mn-cs"/>
              </a:rPr>
              <a:t>                                                                                                         יורם </a:t>
            </a:r>
            <a:r>
              <a:rPr lang="he-IL" sz="2000" b="1" dirty="0" err="1" smtClean="0">
                <a:cs typeface="+mn-cs"/>
              </a:rPr>
              <a:t>טהרלב</a:t>
            </a:r>
            <a:endParaRPr lang="he-IL" sz="2000" b="1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376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719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991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16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16235" y="1192932"/>
            <a:ext cx="8311840" cy="55638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השפעת תפיסת הגבולות על הביטחון הלאומי.</a:t>
            </a:r>
            <a:endParaRPr lang="en-US" sz="2400" dirty="0" smtClean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תפקיד </a:t>
            </a:r>
            <a:r>
              <a:rPr lang="he-IL" sz="2400" dirty="0"/>
              <a:t>ההתיישבות בתפיסת </a:t>
            </a:r>
            <a:r>
              <a:rPr lang="he-IL" sz="2400" dirty="0" smtClean="0"/>
              <a:t>הביטחון.</a:t>
            </a:r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מורכבות העיר ירושלים.</a:t>
            </a:r>
            <a:endParaRPr lang="en-US" sz="2400" dirty="0" smtClean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תשתיות ישראל שגרה וחרום.</a:t>
            </a:r>
            <a:endParaRPr lang="en-US" sz="2400" dirty="0" smtClean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אוצרות הטבע כמרכיב בביטחון הלאומי.</a:t>
            </a:r>
            <a:endParaRPr lang="en-US" sz="2400" dirty="0" smtClean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העוצמה הכלכלית והטכנולוגית ברמה הלאומית.</a:t>
            </a:r>
            <a:endParaRPr lang="en-US" sz="2400" dirty="0" smtClean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היבטים חברתיים – כלכליים והשפעתם על הביטחון הלאומי.</a:t>
            </a:r>
            <a:endParaRPr lang="en-US" sz="2400" dirty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מיעוטים בישראל: מוסלמים, בדואים, דרוזים ועוד.</a:t>
            </a:r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ממשקים </a:t>
            </a:r>
            <a:r>
              <a:rPr lang="he-IL" sz="2400" dirty="0"/>
              <a:t>בין ניהול מוניציפאלי </a:t>
            </a:r>
            <a:r>
              <a:rPr lang="he-IL" sz="2400" dirty="0" smtClean="0"/>
              <a:t>לניהול המרכזי.</a:t>
            </a:r>
            <a:endParaRPr lang="en-US" sz="2400" dirty="0"/>
          </a:p>
          <a:p>
            <a:pPr marL="3429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מגזר שלישי והשפעתו על הביטחון הלאומי.</a:t>
            </a:r>
          </a:p>
        </p:txBody>
      </p:sp>
      <p:sp>
        <p:nvSpPr>
          <p:cNvPr id="10" name="כותרת משנה 7"/>
          <p:cNvSpPr txBox="1">
            <a:spLocks/>
          </p:cNvSpPr>
          <p:nvPr/>
        </p:nvSpPr>
        <p:spPr>
          <a:xfrm>
            <a:off x="819151" y="235927"/>
            <a:ext cx="6695086" cy="705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600" b="1" dirty="0" smtClean="0">
                <a:latin typeface="+mn-lt"/>
                <a:cs typeface="+mn-cs"/>
              </a:rPr>
              <a:t>דוגמאות לסוגיות </a:t>
            </a:r>
            <a:r>
              <a:rPr lang="he-IL" sz="3600" b="1" dirty="0" err="1" smtClean="0">
                <a:latin typeface="+mn-lt"/>
                <a:cs typeface="+mn-cs"/>
              </a:rPr>
              <a:t>בטל"מ</a:t>
            </a:r>
            <a:endParaRPr lang="he-IL" sz="36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s://upload.wikimedia.org/wikipedia/commons/thumb/a/a0/Israel_sub-districts-HE2.png/320px-Israel_sub-districts-H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3381" y="1269243"/>
            <a:ext cx="2218120" cy="5268036"/>
          </a:xfrm>
          <a:prstGeom prst="rect">
            <a:avLst/>
          </a:prstGeom>
          <a:noFill/>
        </p:spPr>
      </p:pic>
      <p:sp>
        <p:nvSpPr>
          <p:cNvPr id="16" name="הסבר אליפטי 15"/>
          <p:cNvSpPr/>
          <p:nvPr/>
        </p:nvSpPr>
        <p:spPr>
          <a:xfrm>
            <a:off x="5841942" y="5500048"/>
            <a:ext cx="2401306" cy="806474"/>
          </a:xfrm>
          <a:prstGeom prst="wedgeEllipseCallout">
            <a:avLst>
              <a:gd name="adj1" fmla="val -108668"/>
              <a:gd name="adj2" fmla="val -5549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rgbClr val="FFFF66"/>
                </a:solidFill>
              </a:rPr>
              <a:t>נגב דרומי</a:t>
            </a:r>
            <a:endParaRPr lang="he-IL" sz="2400" b="1" dirty="0">
              <a:solidFill>
                <a:srgbClr val="FFFF66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6178062" y="4230807"/>
            <a:ext cx="2215311" cy="764274"/>
          </a:xfrm>
          <a:prstGeom prst="wedgeEllipseCallout">
            <a:avLst>
              <a:gd name="adj1" fmla="val -113990"/>
              <a:gd name="adj2" fmla="val -180329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יהודה ושומרון</a:t>
            </a:r>
            <a:endParaRPr lang="he-IL" sz="2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341194" y="3370998"/>
            <a:ext cx="2420255" cy="764274"/>
          </a:xfrm>
          <a:prstGeom prst="wedgeEllipseCallout">
            <a:avLst>
              <a:gd name="adj1" fmla="val 131383"/>
              <a:gd name="adj2" fmla="val -442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>
                <a:solidFill>
                  <a:schemeClr val="tx1"/>
                </a:solidFill>
              </a:rPr>
              <a:t>ירושלים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6223379" y="2236708"/>
            <a:ext cx="2197289" cy="779447"/>
          </a:xfrm>
          <a:prstGeom prst="wedgeEllipseCallout">
            <a:avLst>
              <a:gd name="adj1" fmla="val -117173"/>
              <a:gd name="adj2" fmla="val -80179"/>
            </a:avLst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גליל עליון</a:t>
            </a:r>
            <a:endParaRPr lang="he-IL" sz="2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6223379" y="3188854"/>
            <a:ext cx="2306471" cy="823588"/>
          </a:xfrm>
          <a:prstGeom prst="wedgeEllipseCallout">
            <a:avLst>
              <a:gd name="adj1" fmla="val -97650"/>
              <a:gd name="adj2" fmla="val -45265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בקעה</a:t>
            </a:r>
            <a:endParaRPr lang="he-IL" sz="2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pic>
        <p:nvPicPr>
          <p:cNvPr id="25" name="Picture 5" descr="מבל חדש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כותרת משנה 7"/>
          <p:cNvSpPr txBox="1">
            <a:spLocks/>
          </p:cNvSpPr>
          <p:nvPr/>
        </p:nvSpPr>
        <p:spPr>
          <a:xfrm>
            <a:off x="1531917" y="261257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קורס - סיורים </a:t>
            </a:r>
            <a:r>
              <a:rPr lang="he-IL" sz="3400" b="1" dirty="0" err="1" smtClean="0">
                <a:latin typeface="+mn-lt"/>
                <a:cs typeface="+mn-cs"/>
              </a:rPr>
              <a:t>רגיונאליים</a:t>
            </a:r>
            <a:endParaRPr lang="he-IL" sz="3400" b="1" dirty="0" smtClean="0">
              <a:latin typeface="+mn-lt"/>
              <a:cs typeface="+mn-cs"/>
            </a:endParaRPr>
          </a:p>
        </p:txBody>
      </p:sp>
      <p:sp>
        <p:nvSpPr>
          <p:cNvPr id="11266" name="AutoShape 2" descr="תוצאת תמונה עבור מפת ישראל מחולקת למחוזו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1268" name="AutoShape 4" descr="תוצאת תמונה עבור מפת ישראל מחולקת למחוזו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9" name="הסבר אליפטי 18"/>
          <p:cNvSpPr/>
          <p:nvPr/>
        </p:nvSpPr>
        <p:spPr>
          <a:xfrm flipH="1">
            <a:off x="368488" y="4940489"/>
            <a:ext cx="2568753" cy="795100"/>
          </a:xfrm>
          <a:prstGeom prst="wedgeEllipseCallout">
            <a:avLst>
              <a:gd name="adj1" fmla="val -98457"/>
              <a:gd name="adj2" fmla="val -14537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rgbClr val="FFFF66"/>
                </a:solidFill>
              </a:rPr>
              <a:t>נגב צפוני ומערבי</a:t>
            </a:r>
            <a:endParaRPr lang="he-IL" sz="2400" b="1" dirty="0">
              <a:solidFill>
                <a:srgbClr val="FFFF66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23" name="הסבר אליפטי 22"/>
          <p:cNvSpPr/>
          <p:nvPr/>
        </p:nvSpPr>
        <p:spPr>
          <a:xfrm>
            <a:off x="6305266" y="1174456"/>
            <a:ext cx="2088107" cy="790821"/>
          </a:xfrm>
          <a:prstGeom prst="wedgeEllipseCallout">
            <a:avLst>
              <a:gd name="adj1" fmla="val -96183"/>
              <a:gd name="adj2" fmla="val 3675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חרמון והגולן</a:t>
            </a:r>
            <a:endParaRPr lang="he-IL" sz="2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4" name="הסבר אליפטי 23"/>
          <p:cNvSpPr/>
          <p:nvPr/>
        </p:nvSpPr>
        <p:spPr>
          <a:xfrm>
            <a:off x="368490" y="1665027"/>
            <a:ext cx="2222187" cy="746202"/>
          </a:xfrm>
          <a:prstGeom prst="wedgeEllipseCallout">
            <a:avLst>
              <a:gd name="adj1" fmla="val 132512"/>
              <a:gd name="adj2" fmla="val -82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tx1"/>
                </a:solidFill>
              </a:rPr>
              <a:t>חיפה</a:t>
            </a:r>
            <a:endParaRPr lang="he-IL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575" y="1058865"/>
            <a:ext cx="8644041" cy="507831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he-IL" sz="2400" u="sng" dirty="0" smtClean="0"/>
              <a:t>כללי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400" dirty="0" smtClean="0"/>
              <a:t> קורס חובה אקדמי בהנחיית פרופ' יוסי בן ארצי.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400" dirty="0" smtClean="0"/>
              <a:t> מדריך אחראי לכלל הקורס – עודד שמלא.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400" dirty="0" smtClean="0"/>
              <a:t> לכל סיור יוגדר מדריך וצוות מוביל.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400" dirty="0" smtClean="0"/>
              <a:t> מזכה ב-3 נקודות אקדמיות.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400" dirty="0" smtClean="0"/>
              <a:t> דרישות הקורס:</a:t>
            </a:r>
          </a:p>
          <a:p>
            <a:pPr marL="800100" lvl="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נוכחות והשתתפות פעילה.</a:t>
            </a:r>
          </a:p>
          <a:p>
            <a:pPr marL="800100" lvl="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שותפות מלאה בצוות תכנון, הובלת הסיור ועיבוד הנתונים.</a:t>
            </a:r>
          </a:p>
          <a:p>
            <a:pPr marL="800100" lvl="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e-IL" sz="2400" dirty="0" smtClean="0"/>
              <a:t>הגשת מסמך סיכום אישי.</a:t>
            </a:r>
          </a:p>
        </p:txBody>
      </p:sp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כותרת משנה 7"/>
          <p:cNvSpPr txBox="1">
            <a:spLocks/>
          </p:cNvSpPr>
          <p:nvPr/>
        </p:nvSpPr>
        <p:spPr>
          <a:xfrm>
            <a:off x="1531917" y="261257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קורס - סיורים גיאוגרפיים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9565"/>
              </p:ext>
            </p:extLst>
          </p:nvPr>
        </p:nvGraphicFramePr>
        <p:xfrm>
          <a:off x="464023" y="1696575"/>
          <a:ext cx="7765576" cy="37459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05217"/>
                <a:gridCol w="1392072"/>
                <a:gridCol w="1269241"/>
                <a:gridCol w="1078173"/>
                <a:gridCol w="1400265"/>
                <a:gridCol w="859514"/>
                <a:gridCol w="961094"/>
              </a:tblGrid>
              <a:tr h="1264989">
                <a:tc>
                  <a:txBody>
                    <a:bodyPr/>
                    <a:lstStyle/>
                    <a:p>
                      <a:pPr rtl="1"/>
                      <a:endParaRPr lang="he-IL" sz="1600" baseline="0" dirty="0" smtClean="0"/>
                    </a:p>
                    <a:p>
                      <a:pPr rtl="1"/>
                      <a:endParaRPr lang="he-IL" sz="1600" baseline="0" dirty="0" smtClean="0"/>
                    </a:p>
                    <a:p>
                      <a:pPr rtl="1"/>
                      <a:r>
                        <a:rPr lang="he-IL" sz="16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משימה</a:t>
                      </a:r>
                      <a:r>
                        <a:rPr lang="he-IL" sz="1600" baseline="0" dirty="0" smtClean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ישיבת צוות עם המדריך לביצוע</a:t>
                      </a:r>
                      <a:r>
                        <a:rPr lang="he-IL" sz="1600" baseline="0" dirty="0" smtClean="0"/>
                        <a:t> תכנון ראשוני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ישיבת</a:t>
                      </a:r>
                      <a:r>
                        <a:rPr lang="he-IL" sz="1600" baseline="0" dirty="0" smtClean="0"/>
                        <a:t> צוות עם פרופ' בן ארצי לאישור התוכנית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הגשת תיק הסיור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הצגה למליאה</a:t>
                      </a:r>
                    </a:p>
                    <a:p>
                      <a:pPr rtl="1"/>
                      <a:endParaRPr lang="he-IL" sz="1600" dirty="0" smtClean="0"/>
                    </a:p>
                    <a:p>
                      <a:pPr rtl="1"/>
                      <a:endParaRPr lang="he-I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יום הסיור</a:t>
                      </a:r>
                    </a:p>
                    <a:p>
                      <a:pPr rtl="1"/>
                      <a:endParaRPr lang="he-IL" sz="1600" dirty="0" smtClean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הגשת </a:t>
                      </a:r>
                      <a:r>
                        <a:rPr lang="he-IL" sz="1600" baseline="0" dirty="0" smtClean="0"/>
                        <a:t> עבודת סיכום </a:t>
                      </a:r>
                      <a:r>
                        <a:rPr lang="he-IL" sz="1600" u="sng" baseline="0" dirty="0" smtClean="0"/>
                        <a:t>אישית </a:t>
                      </a:r>
                    </a:p>
                  </a:txBody>
                  <a:tcPr/>
                </a:tc>
              </a:tr>
              <a:tr h="882397">
                <a:tc>
                  <a:txBody>
                    <a:bodyPr/>
                    <a:lstStyle/>
                    <a:p>
                      <a:pPr rtl="1"/>
                      <a:endParaRPr lang="he-IL" sz="16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6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לו"ז</a:t>
                      </a:r>
                      <a:endParaRPr lang="he-IL" sz="16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baseline="0" dirty="0" smtClean="0"/>
                        <a:t>8  שבועות טרם הסיור</a:t>
                      </a:r>
                      <a:endParaRPr lang="he-IL" sz="1600" b="1" dirty="0" smtClean="0"/>
                    </a:p>
                    <a:p>
                      <a:pPr rtl="1"/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baseline="0" dirty="0" smtClean="0"/>
                        <a:t>6  שבועות לפני הסיור</a:t>
                      </a:r>
                    </a:p>
                    <a:p>
                      <a:pPr rtl="1"/>
                      <a:endParaRPr lang="he-IL" sz="16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/>
                        <a:t>3 שבועות לפני הסיור</a:t>
                      </a:r>
                    </a:p>
                    <a:p>
                      <a:pPr rtl="1"/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/>
                        <a:t>"יום"</a:t>
                      </a:r>
                      <a:r>
                        <a:rPr lang="he-IL" sz="1600" b="1" baseline="0" dirty="0" smtClean="0"/>
                        <a:t> לפני הסיור</a:t>
                      </a:r>
                      <a:endParaRPr lang="he-IL" sz="1600" b="1" dirty="0" smtClean="0"/>
                    </a:p>
                    <a:p>
                      <a:pPr rtl="1"/>
                      <a:endParaRPr lang="he-I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baseline="0" dirty="0" smtClean="0"/>
                        <a:t>3 שבועות</a:t>
                      </a:r>
                      <a:endParaRPr lang="he-IL" sz="1600" b="1" dirty="0" smtClean="0"/>
                    </a:p>
                  </a:txBody>
                  <a:tcPr/>
                </a:tc>
              </a:tr>
              <a:tr h="1598578">
                <a:tc>
                  <a:txBody>
                    <a:bodyPr/>
                    <a:lstStyle/>
                    <a:p>
                      <a:pPr rtl="1"/>
                      <a:endParaRPr lang="he-IL" sz="16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16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16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6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מטרה</a:t>
                      </a:r>
                      <a:endParaRPr lang="he-IL" sz="16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 smtClean="0"/>
                        <a:t>" סיעור מוחות" לגיבוש כוונים</a:t>
                      </a:r>
                      <a:r>
                        <a:rPr lang="he-IL" sz="1600" b="1" baseline="0" dirty="0" smtClean="0"/>
                        <a:t> מרכזיים.</a:t>
                      </a:r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baseline="0" dirty="0" smtClean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 smtClean="0"/>
                        <a:t>על פי הנחיית פרופ' בן ארצי</a:t>
                      </a:r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 smtClean="0"/>
                        <a:t>לימוד הנושאים והדילמות</a:t>
                      </a:r>
                      <a:r>
                        <a:rPr lang="he-IL" sz="1600" b="1" baseline="0" dirty="0" smtClean="0"/>
                        <a:t> </a:t>
                      </a:r>
                      <a:r>
                        <a:rPr lang="he-IL" sz="1600" b="1" dirty="0" smtClean="0"/>
                        <a:t>אותם נפגוש בסיור.</a:t>
                      </a:r>
                    </a:p>
                    <a:p>
                      <a:pPr rtl="1"/>
                      <a:r>
                        <a:rPr lang="he-IL" sz="1600" b="1" dirty="0" smtClean="0"/>
                        <a:t>חומר קריאה.</a:t>
                      </a:r>
                      <a:endParaRPr lang="he-IL" sz="1600" b="1" baseline="0" dirty="0" smtClean="0"/>
                    </a:p>
                    <a:p>
                      <a:pPr rtl="1"/>
                      <a:r>
                        <a:rPr lang="he-IL" sz="1600" b="1" baseline="0" dirty="0" smtClean="0"/>
                        <a:t>תוכנית הסיור</a:t>
                      </a:r>
                      <a:endParaRPr lang="he-I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 smtClean="0"/>
                        <a:t>הובלה,</a:t>
                      </a:r>
                      <a:r>
                        <a:rPr lang="he-IL" sz="1600" b="1" baseline="0" dirty="0" smtClean="0"/>
                        <a:t> תיאום, הנחיית התכנים</a:t>
                      </a:r>
                      <a:endParaRPr lang="he-I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 smtClean="0"/>
                        <a:t>עיבוד  התובנות האישיות</a:t>
                      </a:r>
                      <a:endParaRPr lang="he-IL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7825" y="1191254"/>
            <a:ext cx="374974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תכנון הלו"ז ע"פ אבני דרך עיקריות</a:t>
            </a:r>
            <a:endParaRPr lang="he-IL" sz="2000" b="1" u="sng" dirty="0"/>
          </a:p>
        </p:txBody>
      </p:sp>
      <p:sp>
        <p:nvSpPr>
          <p:cNvPr id="8" name="כותרת משנה 7"/>
          <p:cNvSpPr txBox="1">
            <a:spLocks/>
          </p:cNvSpPr>
          <p:nvPr/>
        </p:nvSpPr>
        <p:spPr>
          <a:xfrm>
            <a:off x="1531917" y="261257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קורס - סיורים גיאוגרפיים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7109" y="6079235"/>
            <a:ext cx="54681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dirty="0" smtClean="0"/>
              <a:t>הערה: סיור חיפה מבוצע בהובלת פרופ' בן ארצי והסגל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101" y="1064602"/>
            <a:ext cx="8870950" cy="526297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he-IL" sz="2400" b="1" u="sng" dirty="0" smtClean="0"/>
              <a:t>דגשים להכנת הסיור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צוותים ייעודיים מובילים, בהשתתפות "בעלי יתרון" מצוותים אחרים.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באחריות הצוות המוביל: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לימוד עצמי של האזור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תכנון רציונל הסיור (מאפייני האזור, איזון בין התכנים ועוד)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העברת ידע מקדים במליאה באמצעות מומחים ודמויות רלוונטיות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הפניה לחומרי קריאה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הכנת עזרים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הובלת הסיור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מבוסס דגשים </a:t>
            </a:r>
            <a:r>
              <a:rPr lang="he-IL" sz="2000" dirty="0" err="1" smtClean="0"/>
              <a:t>אקדמים</a:t>
            </a:r>
            <a:r>
              <a:rPr lang="he-IL" sz="2000" dirty="0" smtClean="0"/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000" dirty="0" smtClean="0"/>
              <a:t>הגשת סיכום של הסיור תוך התייחסות לנושאי הבטל"מ</a:t>
            </a:r>
            <a:r>
              <a:rPr lang="en-US" sz="2000" dirty="0" smtClean="0"/>
              <a:t>  - </a:t>
            </a:r>
            <a:r>
              <a:rPr lang="he-IL" sz="2000" dirty="0" smtClean="0"/>
              <a:t>על פי הנחיית פרופ' בן ארצי.</a:t>
            </a:r>
          </a:p>
        </p:txBody>
      </p:sp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כותרת משנה 7"/>
          <p:cNvSpPr txBox="1">
            <a:spLocks/>
          </p:cNvSpPr>
          <p:nvPr/>
        </p:nvSpPr>
        <p:spPr>
          <a:xfrm>
            <a:off x="1531917" y="261257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קורס - סיורים גיאוגרפיים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438427"/>
              </p:ext>
            </p:extLst>
          </p:nvPr>
        </p:nvGraphicFramePr>
        <p:xfrm>
          <a:off x="551619" y="1861371"/>
          <a:ext cx="7949240" cy="4460326"/>
        </p:xfrm>
        <a:graphic>
          <a:graphicData uri="http://schemas.openxmlformats.org/drawingml/2006/table">
            <a:tbl>
              <a:tblPr rtl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533400"/>
                <a:gridCol w="2194456"/>
                <a:gridCol w="1528549"/>
                <a:gridCol w="1705970"/>
                <a:gridCol w="1986865"/>
              </a:tblGrid>
              <a:tr h="5375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David"/>
                          <a:ea typeface="David"/>
                          <a:cs typeface="David" pitchFamily="2" charset="-79"/>
                        </a:rPr>
                        <a:t>מס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2"/>
                          </a:solidFill>
                          <a:latin typeface="David"/>
                          <a:ea typeface="David"/>
                          <a:cs typeface="David" pitchFamily="2" charset="-79"/>
                        </a:rPr>
                        <a:t>אזור הסיור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מועדים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צוות מוביל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מלווה מקצועי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1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1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חיפה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15.9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סגל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446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2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נגב דרומי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16-17.11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3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3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חרמון והגולן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 smtClean="0">
                          <a:cs typeface="David" pitchFamily="2" charset="-79"/>
                        </a:rPr>
                        <a:t>5-6.12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4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58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4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נגב צפוני ומערבי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28-29.12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 צוות 1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58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5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גליל עליון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18-19.1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2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58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6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שומרון ויהודה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22-23.2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4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58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7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ירושלים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2.3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3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58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8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 בקעה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dirty="0" smtClean="0">
                          <a:cs typeface="David" pitchFamily="2" charset="-79"/>
                        </a:rPr>
                        <a:t>26.4</a:t>
                      </a:r>
                      <a:endParaRPr lang="he-IL" sz="2000" b="1" dirty="0"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צוות 1</a:t>
                      </a:r>
                      <a:endParaRPr lang="he-I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פרופ' יוסי בן ארצי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כותרת משנה 7"/>
          <p:cNvSpPr txBox="1">
            <a:spLocks/>
          </p:cNvSpPr>
          <p:nvPr/>
        </p:nvSpPr>
        <p:spPr>
          <a:xfrm>
            <a:off x="1531917" y="261257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קורס - סיורים גיאוגרפיים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2082" y="1177120"/>
            <a:ext cx="24192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u="sng" dirty="0" smtClean="0"/>
              <a:t>תוכנית הסיורים</a:t>
            </a:r>
            <a:endParaRPr lang="he-IL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409432" y="1716787"/>
            <a:ext cx="8270366" cy="427809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he-IL" sz="2800" dirty="0" smtClean="0">
              <a:solidFill>
                <a:schemeClr val="dk1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>
                <a:solidFill>
                  <a:schemeClr val="dk1"/>
                </a:solidFill>
              </a:rPr>
              <a:t>במהלך השנה נקיים מגוון סיורים לימודיים: גיאוגרפיים, נושאיים וביקורים בארגונים.</a:t>
            </a:r>
            <a:endParaRPr lang="en-US" sz="2400" dirty="0" smtClean="0">
              <a:solidFill>
                <a:schemeClr val="dk1"/>
              </a:solidFill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הסיורים הינם חלק מתוכנית לימוד הבטל"מ.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>
                <a:solidFill>
                  <a:schemeClr val="dk1"/>
                </a:solidFill>
              </a:rPr>
              <a:t>הסיורים הגיאוגרפיים הינם קורס אקדמי.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לכל סיור יוגדר צוות חניכים מוביל</a:t>
            </a:r>
            <a:r>
              <a:rPr lang="he-IL" sz="2400" dirty="0" smtClean="0">
                <a:solidFill>
                  <a:schemeClr val="dk1"/>
                </a:solidFill>
              </a:rPr>
              <a:t>.</a:t>
            </a:r>
            <a:endParaRPr lang="he-IL" sz="2400" dirty="0" smtClean="0"/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אורכם של הסיורים משתנה בהתאם לתכנים.</a:t>
            </a:r>
            <a:endParaRPr lang="he-IL" sz="2400" dirty="0" smtClean="0">
              <a:solidFill>
                <a:schemeClr val="dk1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he-IL" sz="2800" dirty="0" smtClean="0">
              <a:solidFill>
                <a:schemeClr val="dk1"/>
              </a:solidFill>
              <a:latin typeface="+mn-lt"/>
              <a:cs typeface="+mn-cs"/>
            </a:endParaRPr>
          </a:p>
        </p:txBody>
      </p:sp>
      <p:pic>
        <p:nvPicPr>
          <p:cNvPr id="3078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רקע</a:t>
            </a:r>
            <a:endParaRPr lang="he-IL" sz="3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260" y="1806451"/>
            <a:ext cx="8612590" cy="332398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he-IL" sz="2800" b="1" u="sng" dirty="0" smtClean="0"/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משולבים בקורסים אחרים.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הנחיה – המדריך והמוביל האקדמי.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קבוצת התכנון  - חניכים בעלי זיקה לנושא.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he-IL" sz="2800" b="1" u="sng" dirty="0" smtClean="0"/>
          </a:p>
        </p:txBody>
      </p:sp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כותרת משנה 7"/>
          <p:cNvSpPr txBox="1">
            <a:spLocks/>
          </p:cNvSpPr>
          <p:nvPr/>
        </p:nvSpPr>
        <p:spPr>
          <a:xfrm>
            <a:off x="1633538" y="23592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סיורים נושאיים</a:t>
            </a:r>
            <a:endParaRPr lang="he-IL" sz="3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904479"/>
              </p:ext>
            </p:extLst>
          </p:nvPr>
        </p:nvGraphicFramePr>
        <p:xfrm>
          <a:off x="659272" y="1816099"/>
          <a:ext cx="7863009" cy="4648825"/>
        </p:xfrm>
        <a:graphic>
          <a:graphicData uri="http://schemas.openxmlformats.org/drawingml/2006/table">
            <a:tbl>
              <a:tblPr rtl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513295"/>
                <a:gridCol w="2408286"/>
                <a:gridCol w="1511937"/>
                <a:gridCol w="1703464"/>
                <a:gridCol w="1726027"/>
              </a:tblGrid>
              <a:tr h="50302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David"/>
                          <a:ea typeface="David"/>
                          <a:cs typeface="David" pitchFamily="2" charset="-79"/>
                        </a:rPr>
                        <a:t>מס'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David"/>
                          <a:ea typeface="David"/>
                          <a:cs typeface="David" pitchFamily="2" charset="-79"/>
                        </a:rPr>
                        <a:t>נושא הסיור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מועדים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מדריך</a:t>
                      </a:r>
                      <a:r>
                        <a:rPr lang="he-IL" sz="2400" b="1" baseline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 אחראי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David" pitchFamily="2" charset="-79"/>
                        </a:rPr>
                        <a:t>מלווה מקצועי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2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1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כלכלה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20.12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עודד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ברודט</a:t>
                      </a: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43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2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חברה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5.1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ג'וש</a:t>
                      </a: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ד"ר אייל לווין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3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שב"כ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16.1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ג'וש</a:t>
                      </a: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4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משה"ח</a:t>
                      </a: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24.1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חיים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5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אמ"ן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26.1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ג'וש</a:t>
                      </a: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/>
                      <a:r>
                        <a:rPr lang="he-IL" sz="2400" b="1" baseline="0" dirty="0" smtClean="0">
                          <a:latin typeface="Times New Roman" pitchFamily="18" charset="0"/>
                          <a:cs typeface="David" pitchFamily="2" charset="-79"/>
                        </a:rPr>
                        <a:t>6</a:t>
                      </a:r>
                      <a:endParaRPr lang="he-IL" sz="2400" b="1" baseline="0" dirty="0">
                        <a:latin typeface="Times New Roman" pitchFamily="18" charset="0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מוסד</a:t>
                      </a:r>
                      <a:endParaRPr lang="en-US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12.2</a:t>
                      </a: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ג'וש</a:t>
                      </a: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7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בטחון פנים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15.6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עודד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8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סיורי צבא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28-29.6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אלי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7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David"/>
                          <a:ea typeface="David"/>
                          <a:cs typeface="David" pitchFamily="2" charset="-79"/>
                        </a:rPr>
                        <a:t>9</a:t>
                      </a:r>
                      <a:endParaRPr lang="en-US" sz="2400" b="1" dirty="0">
                        <a:latin typeface="David"/>
                        <a:ea typeface="David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ביקור בכנסת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5.7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צביה</a:t>
                      </a: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marL="28278" marR="282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כותרת משנה 7"/>
          <p:cNvSpPr txBox="1">
            <a:spLocks/>
          </p:cNvSpPr>
          <p:nvPr/>
        </p:nvSpPr>
        <p:spPr>
          <a:xfrm>
            <a:off x="1633538" y="23592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סיורים נושאיים</a:t>
            </a:r>
            <a:endParaRPr lang="he-IL" sz="3400" b="1" dirty="0"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3028" y="1080926"/>
            <a:ext cx="24192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u="sng" dirty="0" smtClean="0"/>
              <a:t>תוכנית הסיורים</a:t>
            </a:r>
            <a:endParaRPr lang="he-IL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4841" y="1319589"/>
            <a:ext cx="8325987" cy="46166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en-US" sz="2800" u="sng" dirty="0"/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הסיור מתחיל ומסתיים בלמידה אישית/קבוצתית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תכני הסיור באחריות הצוות המוביל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שמירת </a:t>
            </a:r>
            <a:r>
              <a:rPr lang="he-IL" sz="2800" dirty="0" err="1" smtClean="0"/>
              <a:t>איזונים</a:t>
            </a:r>
            <a:r>
              <a:rPr lang="he-IL" sz="2800" dirty="0" smtClean="0"/>
              <a:t> בתכנים לצד יצירתיות וחדשנות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הסיורים הגיאוגרפיים הינם קורס אקדמי מחייב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e-IL" sz="2800" dirty="0" smtClean="0"/>
              <a:t>אחריות צוותית ואישית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en-US" sz="2800" u="sng" dirty="0"/>
          </a:p>
        </p:txBody>
      </p:sp>
      <p:sp>
        <p:nvSpPr>
          <p:cNvPr id="4" name="כותרת משנה 7"/>
          <p:cNvSpPr txBox="1">
            <a:spLocks/>
          </p:cNvSpPr>
          <p:nvPr/>
        </p:nvSpPr>
        <p:spPr>
          <a:xfrm>
            <a:off x="1633538" y="23592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סיכום</a:t>
            </a:r>
          </a:p>
        </p:txBody>
      </p:sp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831" y="1553745"/>
            <a:ext cx="8720919" cy="45243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 smtClean="0">
                <a:solidFill>
                  <a:schemeClr val="tx1"/>
                </a:solidFill>
              </a:rPr>
              <a:t>הרחבת הידע בתחומי הבטל"מ השונים על ידי מפגש עם נושאים, דמויות, ומקומות בארץ: </a:t>
            </a:r>
            <a:endParaRPr lang="en-US" sz="2400" b="1" u="sng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>
                <a:solidFill>
                  <a:schemeClr val="tx1"/>
                </a:solidFill>
              </a:rPr>
              <a:t>עימות / אימות התפיסות, המודלים והדילמות בהם נעסוק בכיתה.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הכרות עם מרכיבי העוצמה הלאומית לצד הפערים והשסעים.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הכרות עם משאבי המדינה, רציונאל חלוקתם והשפעתם על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   בטחונה הלאומי של המדינה.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/>
              <a:t>פיתוח תפיסה ביקורתית על הנלמד - בין התיאוריה והמעשה.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e-IL" sz="2400" dirty="0" smtClean="0">
                <a:solidFill>
                  <a:schemeClr val="tx1"/>
                </a:solidFill>
              </a:rPr>
              <a:t>חוויה אישית וגיבוש קבוצתי.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כותרת משנה 7"/>
          <p:cNvSpPr txBox="1">
            <a:spLocks/>
          </p:cNvSpPr>
          <p:nvPr/>
        </p:nvSpPr>
        <p:spPr>
          <a:xfrm>
            <a:off x="1716665" y="59218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400" b="1" dirty="0" smtClean="0">
                <a:latin typeface="+mn-lt"/>
                <a:cs typeface="+mn-cs"/>
              </a:rPr>
              <a:t>מטרת הסיורים</a:t>
            </a:r>
            <a:endParaRPr lang="he-IL" sz="3400" b="1" dirty="0">
              <a:latin typeface="+mn-lt"/>
              <a:cs typeface="+mn-cs"/>
            </a:endParaRPr>
          </a:p>
        </p:txBody>
      </p:sp>
      <p:pic>
        <p:nvPicPr>
          <p:cNvPr id="6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45285" y="6325244"/>
            <a:ext cx="7260609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יצירת השלם בין התיאוריה והמעשה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82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8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632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678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68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משנה 7"/>
          <p:cNvSpPr txBox="1">
            <a:spLocks/>
          </p:cNvSpPr>
          <p:nvPr/>
        </p:nvSpPr>
        <p:spPr>
          <a:xfrm>
            <a:off x="1832830" y="505557"/>
            <a:ext cx="5500687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4000" b="1" dirty="0" smtClean="0">
                <a:latin typeface="+mn-lt"/>
                <a:cs typeface="+mn-cs"/>
              </a:rPr>
              <a:t>רציונאל </a:t>
            </a:r>
            <a:r>
              <a:rPr lang="he-IL" sz="4000" b="1" dirty="0">
                <a:latin typeface="+mn-lt"/>
                <a:cs typeface="+mn-cs"/>
              </a:rPr>
              <a:t>סיורי </a:t>
            </a:r>
            <a:r>
              <a:rPr lang="he-IL" sz="4000" b="1" dirty="0" err="1" smtClean="0">
                <a:latin typeface="+mn-lt"/>
                <a:cs typeface="+mn-cs"/>
              </a:rPr>
              <a:t>הבטל"מ</a:t>
            </a:r>
            <a:r>
              <a:rPr lang="he-IL" sz="4000" b="1" dirty="0" smtClean="0">
                <a:latin typeface="+mn-lt"/>
                <a:cs typeface="+mn-cs"/>
              </a:rPr>
              <a:t> בארץ</a:t>
            </a:r>
            <a:endParaRPr lang="he-IL" sz="4000" b="1" dirty="0">
              <a:latin typeface="+mn-lt"/>
              <a:cs typeface="+mn-cs"/>
            </a:endParaRPr>
          </a:p>
        </p:txBody>
      </p:sp>
      <p:pic>
        <p:nvPicPr>
          <p:cNvPr id="4111" name="Picture 5" descr="מבל חדש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00" y="117475"/>
            <a:ext cx="615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אליפסה 11"/>
          <p:cNvSpPr/>
          <p:nvPr/>
        </p:nvSpPr>
        <p:spPr>
          <a:xfrm>
            <a:off x="5156338" y="2610419"/>
            <a:ext cx="2641599" cy="246683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0090" y="1980400"/>
            <a:ext cx="137409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רגיונלי</a:t>
            </a:r>
            <a:endParaRPr lang="he-IL" sz="2000" b="1" u="sng" dirty="0"/>
          </a:p>
        </p:txBody>
      </p:sp>
      <p:sp>
        <p:nvSpPr>
          <p:cNvPr id="14" name="אליפסה 13"/>
          <p:cNvSpPr/>
          <p:nvPr/>
        </p:nvSpPr>
        <p:spPr>
          <a:xfrm>
            <a:off x="1489073" y="2573090"/>
            <a:ext cx="2650133" cy="2452405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 smtClean="0">
              <a:solidFill>
                <a:schemeClr val="l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0590" y="1931719"/>
            <a:ext cx="12586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סיור נושאי</a:t>
            </a:r>
            <a:endParaRPr lang="he-IL" sz="2000" b="1" u="sng" dirty="0"/>
          </a:p>
        </p:txBody>
      </p:sp>
      <p:cxnSp>
        <p:nvCxnSpPr>
          <p:cNvPr id="22" name="מחבר ישר 21"/>
          <p:cNvCxnSpPr>
            <a:stCxn id="12" idx="2"/>
            <a:endCxn id="12" idx="6"/>
          </p:cNvCxnSpPr>
          <p:nvPr/>
        </p:nvCxnSpPr>
        <p:spPr>
          <a:xfrm>
            <a:off x="5156338" y="3843836"/>
            <a:ext cx="26415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/>
          <p:cNvCxnSpPr>
            <a:endCxn id="12" idx="4"/>
          </p:cNvCxnSpPr>
          <p:nvPr/>
        </p:nvCxnSpPr>
        <p:spPr>
          <a:xfrm>
            <a:off x="6477137" y="2670128"/>
            <a:ext cx="1" cy="24071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40575" y="3143348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בטחוני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57855" y="3143348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מדיני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3894" y="418488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כלכלי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1450" y="4184884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חברתי</a:t>
            </a:r>
          </a:p>
        </p:txBody>
      </p:sp>
      <p:sp>
        <p:nvSpPr>
          <p:cNvPr id="36" name="חץ ימינה 35"/>
          <p:cNvSpPr/>
          <p:nvPr/>
        </p:nvSpPr>
        <p:spPr>
          <a:xfrm rot="2831086">
            <a:off x="2505117" y="3728131"/>
            <a:ext cx="618044" cy="29943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3033675" y="3100399"/>
            <a:ext cx="8194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בטחוני</a:t>
            </a:r>
            <a:endParaRPr lang="he-IL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874600" y="3121803"/>
            <a:ext cx="6719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מדיני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0708" y="4286542"/>
            <a:ext cx="7986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חברתי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8673" y="4286254"/>
            <a:ext cx="7024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כלכלי</a:t>
            </a:r>
          </a:p>
        </p:txBody>
      </p:sp>
      <p:sp>
        <p:nvSpPr>
          <p:cNvPr id="15" name="חץ שמאלה 14">
            <a:hlinkClick r:id="rId3" action="ppaction://hlinksldjump"/>
          </p:cNvPr>
          <p:cNvSpPr/>
          <p:nvPr/>
        </p:nvSpPr>
        <p:spPr>
          <a:xfrm>
            <a:off x="927100" y="5867400"/>
            <a:ext cx="921573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5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8" presetClass="emph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8501</TotalTime>
  <Words>831</Words>
  <Application>Microsoft Office PowerPoint</Application>
  <PresentationFormat>‫הצגה על המסך (4:3)</PresentationFormat>
  <Paragraphs>317</Paragraphs>
  <Slides>22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  <vt:variant>
        <vt:lpstr>הצגות מותאמות אישית</vt:lpstr>
      </vt:variant>
      <vt:variant>
        <vt:i4>1</vt:i4>
      </vt:variant>
    </vt:vector>
  </HeadingPairs>
  <TitlesOfParts>
    <vt:vector size="29" baseType="lpstr">
      <vt:lpstr>Arial</vt:lpstr>
      <vt:lpstr>Calibri</vt:lpstr>
      <vt:lpstr>David</vt:lpstr>
      <vt:lpstr>Times New Roman</vt:lpstr>
      <vt:lpstr>Wingdings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הצגה מותאמת אישית 1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Lenovo User</dc:creator>
  <cp:lastModifiedBy>m</cp:lastModifiedBy>
  <cp:revision>744</cp:revision>
  <dcterms:created xsi:type="dcterms:W3CDTF">2011-08-06T12:10:32Z</dcterms:created>
  <dcterms:modified xsi:type="dcterms:W3CDTF">2016-09-26T08:36:14Z</dcterms:modified>
</cp:coreProperties>
</file>