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93" d="100"/>
          <a:sy n="93" d="100"/>
        </p:scale>
        <p:origin x="-3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en-US" dirty="0"/>
            <a:t>Tours and Visits to Organizations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en-US" dirty="0" err="1" smtClean="0"/>
            <a:t>Pol</a:t>
          </a:r>
          <a:r>
            <a:rPr lang="en-US" dirty="0" smtClean="0"/>
            <a:t>-Mil Simulation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en-US" dirty="0"/>
            <a:t>Academic Course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en-US" dirty="0"/>
            <a:t>Workshops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en-US" dirty="0"/>
            <a:t>Trips Abroad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en-US" dirty="0"/>
            <a:t>Seminars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Tours and Visits to Organizations</a:t>
          </a:r>
          <a:endParaRPr lang="he-IL" sz="30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Pol</a:t>
          </a:r>
          <a:r>
            <a:rPr lang="en-US" sz="3000" kern="1200" dirty="0" smtClean="0"/>
            <a:t>-Mil Simulation</a:t>
          </a:r>
          <a:endParaRPr lang="he-IL" sz="30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Academic Course</a:t>
          </a:r>
          <a:endParaRPr lang="he-IL" sz="30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Workshops</a:t>
          </a:r>
          <a:endParaRPr lang="he-IL" sz="30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Seminars</a:t>
          </a:r>
          <a:endParaRPr lang="he-IL" sz="30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Trips Abroad</a:t>
          </a:r>
          <a:endParaRPr lang="he-IL" sz="30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הרעיון: </a:t>
            </a:r>
            <a:r>
              <a:rPr lang="he-IL" sz="1200" dirty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>
                <a:solidFill>
                  <a:srgbClr val="FF0000"/>
                </a:solidFill>
              </a:rPr>
              <a:t>המימד</a:t>
            </a:r>
            <a:r>
              <a:rPr lang="he-IL" sz="1200" dirty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שני</a:t>
            </a:r>
            <a:r>
              <a:rPr lang="he-IL" baseline="0" dirty="0"/>
              <a:t> מרכיבים עיקריים לציר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0914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א'/אלול/תשע"ו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300" dirty="0"/>
              <a:t>Political Axis – 44</a:t>
            </a:r>
            <a:r>
              <a:rPr lang="en-US" sz="5300" baseline="30000" dirty="0"/>
              <a:t>th</a:t>
            </a:r>
            <a:r>
              <a:rPr lang="en-US" sz="5300" dirty="0"/>
              <a:t> Class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/>
              <a:t>5.9.16</a:t>
            </a:r>
          </a:p>
          <a:p>
            <a:pPr algn="ctr"/>
            <a:r>
              <a:rPr lang="he-IL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288184"/>
          </a:xfrm>
        </p:spPr>
        <p:txBody>
          <a:bodyPr>
            <a:normAutofit/>
          </a:bodyPr>
          <a:lstStyle/>
          <a:p>
            <a:pPr algn="ctr" rtl="0">
              <a:lnSpc>
                <a:spcPct val="150000"/>
              </a:lnSpc>
            </a:pPr>
            <a:r>
              <a:rPr lang="en-US" altLang="he-IL" b="1" dirty="0"/>
              <a:t>The trip to the USA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altLang="he-IL" sz="2800" dirty="0" smtClean="0">
                <a:cs typeface="David" panose="020E0502060401010101" pitchFamily="34" charset="-79"/>
              </a:rPr>
              <a:t>Studying the components of </a:t>
            </a:r>
            <a:r>
              <a:rPr lang="en-US" altLang="he-IL" sz="2800" b="1" dirty="0">
                <a:cs typeface="David" panose="020E0502060401010101" pitchFamily="34" charset="-79"/>
              </a:rPr>
              <a:t>American national </a:t>
            </a:r>
            <a:r>
              <a:rPr lang="en-US" altLang="he-IL" sz="2800" b="1" dirty="0" smtClean="0">
                <a:cs typeface="David" panose="020E0502060401010101" pitchFamily="34" charset="-79"/>
              </a:rPr>
              <a:t>security</a:t>
            </a:r>
            <a:r>
              <a:rPr lang="en-US" altLang="he-IL" sz="2800" dirty="0" smtClean="0">
                <a:cs typeface="David" panose="020E0502060401010101" pitchFamily="34" charset="-79"/>
              </a:rPr>
              <a:t>, including government structure, </a:t>
            </a:r>
            <a:r>
              <a:rPr lang="en-US" altLang="he-IL" sz="2800" dirty="0">
                <a:cs typeface="David" panose="020E0502060401010101" pitchFamily="34" charset="-79"/>
              </a:rPr>
              <a:t>key </a:t>
            </a:r>
            <a:r>
              <a:rPr lang="en-US" altLang="he-IL" sz="2800" dirty="0" smtClean="0">
                <a:cs typeface="David" panose="020E0502060401010101" pitchFamily="34" charset="-79"/>
              </a:rPr>
              <a:t>challenges, </a:t>
            </a:r>
            <a:r>
              <a:rPr lang="en-US" altLang="he-IL" sz="2800" dirty="0">
                <a:cs typeface="David" panose="020E0502060401010101" pitchFamily="34" charset="-79"/>
              </a:rPr>
              <a:t>the United States in the Middle East, etc.</a:t>
            </a:r>
          </a:p>
          <a:p>
            <a:pPr algn="l" rtl="0"/>
            <a:r>
              <a:rPr lang="en-US" altLang="he-IL" sz="2800" b="1" dirty="0">
                <a:cs typeface="David" panose="020E0502060401010101" pitchFamily="34" charset="-79"/>
              </a:rPr>
              <a:t>US-Israeli </a:t>
            </a:r>
            <a:r>
              <a:rPr lang="en-US" altLang="he-IL" sz="2800" b="1" dirty="0" smtClean="0">
                <a:cs typeface="David" panose="020E0502060401010101" pitchFamily="34" charset="-79"/>
              </a:rPr>
              <a:t>relations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algn="l" rtl="0"/>
            <a:r>
              <a:rPr lang="en-US" sz="2800" dirty="0" smtClean="0">
                <a:cs typeface="David" panose="020E0502060401010101" pitchFamily="34" charset="-79"/>
              </a:rPr>
              <a:t>The </a:t>
            </a:r>
            <a:r>
              <a:rPr lang="en-US" sz="2800" b="1" dirty="0" smtClean="0">
                <a:cs typeface="David" panose="020E0502060401010101" pitchFamily="34" charset="-79"/>
              </a:rPr>
              <a:t>Jewish </a:t>
            </a:r>
            <a:r>
              <a:rPr lang="en-US" sz="2800" b="1" dirty="0">
                <a:cs typeface="David" panose="020E0502060401010101" pitchFamily="34" charset="-79"/>
              </a:rPr>
              <a:t>community</a:t>
            </a:r>
            <a:r>
              <a:rPr lang="en-US" sz="2800" dirty="0">
                <a:cs typeface="David" panose="020E0502060401010101" pitchFamily="34" charset="-79"/>
              </a:rPr>
              <a:t>, </a:t>
            </a:r>
            <a:r>
              <a:rPr lang="en-US" sz="2800" dirty="0" smtClean="0">
                <a:cs typeface="David" panose="020E0502060401010101" pitchFamily="34" charset="-79"/>
              </a:rPr>
              <a:t>its </a:t>
            </a:r>
            <a:r>
              <a:rPr lang="en-US" sz="2800" dirty="0">
                <a:cs typeface="David" panose="020E0502060401010101" pitchFamily="34" charset="-79"/>
              </a:rPr>
              <a:t>relationship with Israel</a:t>
            </a:r>
            <a:r>
              <a:rPr lang="en-US" sz="2800" dirty="0" smtClean="0">
                <a:cs typeface="David" panose="020E0502060401010101" pitchFamily="34" charset="-79"/>
              </a:rPr>
              <a:t>, </a:t>
            </a:r>
            <a:r>
              <a:rPr lang="en-US" sz="2800" dirty="0">
                <a:cs typeface="David" panose="020E0502060401010101" pitchFamily="34" charset="-79"/>
              </a:rPr>
              <a:t>American Jewish </a:t>
            </a:r>
            <a:r>
              <a:rPr lang="en-US" sz="2800" dirty="0" smtClean="0">
                <a:cs typeface="David" panose="020E0502060401010101" pitchFamily="34" charset="-79"/>
              </a:rPr>
              <a:t>life.</a:t>
            </a:r>
            <a:endParaRPr lang="en-US" sz="2800" dirty="0">
              <a:cs typeface="David" panose="020E0502060401010101" pitchFamily="34" charset="-79"/>
            </a:endParaRPr>
          </a:p>
          <a:p>
            <a:pPr algn="l" rtl="0"/>
            <a:r>
              <a:rPr lang="en-US" sz="2800" dirty="0">
                <a:cs typeface="David" panose="020E0502060401010101" pitchFamily="34" charset="-79"/>
              </a:rPr>
              <a:t>Studying </a:t>
            </a:r>
            <a:r>
              <a:rPr lang="en-US" sz="2800" dirty="0" smtClean="0">
                <a:cs typeface="David" panose="020E0502060401010101" pitchFamily="34" charset="-79"/>
              </a:rPr>
              <a:t>elements of American </a:t>
            </a:r>
            <a:r>
              <a:rPr lang="en-US" sz="2800" b="1" dirty="0" smtClean="0">
                <a:cs typeface="David" panose="020E0502060401010101" pitchFamily="34" charset="-79"/>
              </a:rPr>
              <a:t>history</a:t>
            </a:r>
            <a:r>
              <a:rPr lang="en-US" sz="2800" b="1" dirty="0">
                <a:cs typeface="David" panose="020E0502060401010101" pitchFamily="34" charset="-79"/>
              </a:rPr>
              <a:t>, heritage, culture, economy and society</a:t>
            </a:r>
          </a:p>
          <a:p>
            <a:pPr algn="l" rtl="0"/>
            <a:r>
              <a:rPr lang="en-US" sz="2800" dirty="0" smtClean="0">
                <a:cs typeface="David" panose="020E0502060401010101" pitchFamily="34" charset="-79"/>
              </a:rPr>
              <a:t>Acquaintance with the </a:t>
            </a:r>
            <a:r>
              <a:rPr lang="en-US" sz="2800" b="1" dirty="0">
                <a:cs typeface="David" panose="020E0502060401010101" pitchFamily="34" charset="-79"/>
              </a:rPr>
              <a:t>global </a:t>
            </a:r>
            <a:r>
              <a:rPr lang="en-US" sz="2800" b="1" dirty="0" smtClean="0">
                <a:cs typeface="David" panose="020E0502060401010101" pitchFamily="34" charset="-79"/>
              </a:rPr>
              <a:t>institutions </a:t>
            </a:r>
            <a:r>
              <a:rPr lang="en-US" sz="2800" b="1" dirty="0" smtClean="0">
                <a:cs typeface="David" panose="020E0502060401010101" pitchFamily="34" charset="-79"/>
              </a:rPr>
              <a:t>based in the US </a:t>
            </a:r>
            <a:r>
              <a:rPr lang="en-US" sz="2800" dirty="0" smtClean="0">
                <a:cs typeface="David" panose="020E0502060401010101" pitchFamily="34" charset="-79"/>
              </a:rPr>
              <a:t>(especially </a:t>
            </a:r>
            <a:r>
              <a:rPr lang="en-US" sz="2800" dirty="0">
                <a:cs typeface="David" panose="020E0502060401010101" pitchFamily="34" charset="-79"/>
              </a:rPr>
              <a:t>the UN)</a:t>
            </a:r>
            <a:endParaRPr lang="he-IL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8"/>
            <a:ext cx="9144000" cy="633618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he-IL" sz="5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trip to Russia</a:t>
            </a:r>
          </a:p>
          <a:p>
            <a:pPr algn="l" rtl="0"/>
            <a:r>
              <a:rPr lang="en-US" altLang="he-IL" sz="3400" dirty="0" smtClean="0"/>
              <a:t>Studying </a:t>
            </a:r>
            <a:r>
              <a:rPr lang="en-US" altLang="he-IL" sz="3400" b="1" dirty="0" smtClean="0"/>
              <a:t>Russia </a:t>
            </a:r>
            <a:r>
              <a:rPr lang="en-US" altLang="he-IL" sz="3400" dirty="0" smtClean="0"/>
              <a:t>as </a:t>
            </a:r>
            <a:r>
              <a:rPr lang="en-US" altLang="he-IL" sz="3400" dirty="0"/>
              <a:t>a major player in the international system, which has a great influence on important dimensions of Israeli national </a:t>
            </a:r>
            <a:r>
              <a:rPr lang="en-US" altLang="he-IL" sz="3400" dirty="0" smtClean="0"/>
              <a:t>security.</a:t>
            </a:r>
            <a:endParaRPr lang="en-US" altLang="he-IL" sz="3400" dirty="0"/>
          </a:p>
          <a:p>
            <a:pPr algn="l" rtl="0"/>
            <a:r>
              <a:rPr lang="en-US" altLang="he-IL" sz="3400" dirty="0"/>
              <a:t>Understanding the </a:t>
            </a:r>
            <a:r>
              <a:rPr lang="en-US" altLang="he-IL" sz="3400" b="1" dirty="0"/>
              <a:t>culture, heritage and the roots </a:t>
            </a:r>
            <a:r>
              <a:rPr lang="en-US" altLang="he-IL" sz="3400" dirty="0"/>
              <a:t>of the </a:t>
            </a:r>
            <a:r>
              <a:rPr lang="en-US" altLang="he-IL" sz="3400" dirty="0" smtClean="0"/>
              <a:t>Russian </a:t>
            </a:r>
            <a:r>
              <a:rPr lang="en-US" altLang="he-IL" sz="3400" dirty="0"/>
              <a:t>nation.</a:t>
            </a:r>
          </a:p>
          <a:p>
            <a:pPr algn="l" rtl="0"/>
            <a:r>
              <a:rPr lang="en-US" altLang="he-IL" sz="3400" dirty="0" smtClean="0"/>
              <a:t>Understanding </a:t>
            </a:r>
            <a:r>
              <a:rPr lang="en-US" altLang="he-IL" sz="3400" dirty="0"/>
              <a:t>Russia's </a:t>
            </a:r>
            <a:r>
              <a:rPr lang="en-US" altLang="he-IL" sz="3400" b="1" dirty="0"/>
              <a:t>foreign relations </a:t>
            </a:r>
            <a:r>
              <a:rPr lang="en-US" altLang="he-IL" sz="3400" dirty="0"/>
              <a:t>and interests in the Middle East.</a:t>
            </a:r>
          </a:p>
          <a:p>
            <a:pPr algn="l" rtl="0"/>
            <a:r>
              <a:rPr lang="en-US" altLang="he-IL" sz="3400" dirty="0"/>
              <a:t>Understanding the Russian </a:t>
            </a:r>
            <a:r>
              <a:rPr lang="en-US" altLang="he-IL" sz="3400" b="1" dirty="0"/>
              <a:t>Strategic </a:t>
            </a:r>
            <a:r>
              <a:rPr lang="en-US" altLang="he-IL" sz="3400" b="1" dirty="0" smtClean="0"/>
              <a:t>System.</a:t>
            </a:r>
            <a:endParaRPr lang="en-US" altLang="he-IL" sz="3400" dirty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/>
              <a:t>Additional </a:t>
            </a:r>
            <a:r>
              <a:rPr lang="en-US" sz="3600" b="1" dirty="0"/>
              <a:t>Components and Supporting Content</a:t>
            </a:r>
            <a:endParaRPr lang="he-IL" sz="36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/>
            <a:r>
              <a:rPr lang="en-US" sz="3400" dirty="0"/>
              <a:t>National Security Tours in Israel</a:t>
            </a:r>
            <a:endParaRPr lang="he-IL" sz="3400" dirty="0"/>
          </a:p>
          <a:p>
            <a:pPr lvl="1" algn="l" rtl="0"/>
            <a:r>
              <a:rPr lang="en-US" sz="3400" dirty="0"/>
              <a:t>Visit at the MFA</a:t>
            </a:r>
            <a:endParaRPr lang="he-IL" sz="3400" dirty="0"/>
          </a:p>
          <a:p>
            <a:pPr lvl="1" algn="l" rtl="0"/>
            <a:r>
              <a:rPr lang="en-US" sz="3400" dirty="0"/>
              <a:t>Visits to Intelligence Organizations</a:t>
            </a:r>
          </a:p>
          <a:p>
            <a:pPr lvl="1" algn="l" rtl="0"/>
            <a:r>
              <a:rPr lang="en-US" sz="3400" dirty="0"/>
              <a:t>China Seminar</a:t>
            </a:r>
            <a:endParaRPr lang="he-IL" sz="3400" dirty="0"/>
          </a:p>
          <a:p>
            <a:pPr lvl="1" algn="l" rtl="0"/>
            <a:r>
              <a:rPr lang="en-US" sz="3400" dirty="0"/>
              <a:t>International Law Seminar</a:t>
            </a:r>
            <a:endParaRPr lang="he-IL" sz="3400" dirty="0"/>
          </a:p>
          <a:p>
            <a:pPr lvl="1" algn="l" rtl="0"/>
            <a:r>
              <a:rPr lang="en-US" sz="3400" dirty="0" smtClean="0"/>
              <a:t>Media Seminar</a:t>
            </a:r>
            <a:endParaRPr lang="en-US" sz="3400" dirty="0"/>
          </a:p>
          <a:p>
            <a:pPr lvl="1" algn="l" rtl="0"/>
            <a:r>
              <a:rPr lang="en-US" sz="3400" dirty="0"/>
              <a:t>Workshops (TBD)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846206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642910" y="857232"/>
            <a:ext cx="7704667" cy="452567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b="1" dirty="0"/>
              <a:t>Goals of the Political Axis</a:t>
            </a:r>
            <a:endParaRPr lang="he-IL" b="1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1" y="1357298"/>
            <a:ext cx="9143999" cy="5085184"/>
          </a:xfrm>
        </p:spPr>
        <p:txBody>
          <a:bodyPr>
            <a:normAutofit/>
          </a:bodyPr>
          <a:lstStyle/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 smtClean="0"/>
              <a:t>Providing </a:t>
            </a:r>
            <a:r>
              <a:rPr lang="en-US" sz="2400" dirty="0"/>
              <a:t>basic concepts </a:t>
            </a:r>
            <a:r>
              <a:rPr lang="en-US" sz="2400" dirty="0" smtClean="0"/>
              <a:t>and</a:t>
            </a:r>
            <a:r>
              <a:rPr lang="en-US" sz="2400" dirty="0" smtClean="0"/>
              <a:t> </a:t>
            </a:r>
            <a:r>
              <a:rPr lang="en-US" sz="2400" dirty="0" smtClean="0"/>
              <a:t>historical </a:t>
            </a:r>
            <a:r>
              <a:rPr lang="en-US" sz="2400" dirty="0"/>
              <a:t>layers </a:t>
            </a:r>
            <a:r>
              <a:rPr lang="en-US" sz="2400" dirty="0" smtClean="0"/>
              <a:t>on </a:t>
            </a:r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structure of the international </a:t>
            </a:r>
            <a:r>
              <a:rPr lang="en-US" sz="2400" dirty="0" smtClean="0">
                <a:solidFill>
                  <a:srgbClr val="FF0000"/>
                </a:solidFill>
              </a:rPr>
              <a:t>system</a:t>
            </a:r>
            <a:r>
              <a:rPr lang="en-US" sz="2400" dirty="0" smtClean="0"/>
              <a:t>, inter-state </a:t>
            </a:r>
            <a:r>
              <a:rPr lang="en-US" sz="2400" dirty="0"/>
              <a:t>relations, and the making of modern-day diplomatic practice.</a:t>
            </a:r>
          </a:p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/>
              <a:t>Understanding the </a:t>
            </a:r>
            <a:r>
              <a:rPr lang="en-US" sz="2400" dirty="0">
                <a:solidFill>
                  <a:srgbClr val="FF0000"/>
                </a:solidFill>
              </a:rPr>
              <a:t>sources and characteristics of </a:t>
            </a:r>
            <a:r>
              <a:rPr lang="en-US" sz="2400" dirty="0" smtClean="0">
                <a:solidFill>
                  <a:srgbClr val="FF0000"/>
                </a:solidFill>
              </a:rPr>
              <a:t>the foreign </a:t>
            </a:r>
            <a:r>
              <a:rPr lang="en-US" sz="2400" dirty="0">
                <a:solidFill>
                  <a:srgbClr val="FF0000"/>
                </a:solidFill>
              </a:rPr>
              <a:t>policy </a:t>
            </a:r>
            <a:r>
              <a:rPr lang="en-US" sz="2400" dirty="0" smtClean="0">
                <a:solidFill>
                  <a:srgbClr val="FF0000"/>
                </a:solidFill>
              </a:rPr>
              <a:t>of Israel and </a:t>
            </a:r>
            <a:r>
              <a:rPr lang="en-US" sz="2400" dirty="0">
                <a:solidFill>
                  <a:srgbClr val="FF0000"/>
                </a:solidFill>
              </a:rPr>
              <a:t>identifying the major challenges it faces</a:t>
            </a:r>
            <a:r>
              <a:rPr lang="en-US" sz="2400" dirty="0"/>
              <a:t>.</a:t>
            </a:r>
          </a:p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/>
              <a:t>Deepening the understanding regarding the policy-making </a:t>
            </a:r>
            <a:r>
              <a:rPr lang="en-US" sz="2400" dirty="0" smtClean="0"/>
              <a:t>mechanisms, </a:t>
            </a:r>
            <a:r>
              <a:rPr lang="en-US" sz="2400" dirty="0"/>
              <a:t>and the interrelationship between the relevant governmental </a:t>
            </a:r>
            <a:r>
              <a:rPr lang="en-US" sz="2400" dirty="0" smtClean="0"/>
              <a:t>bodies.</a:t>
            </a:r>
            <a:endParaRPr lang="en-US" sz="2400" dirty="0"/>
          </a:p>
          <a:p>
            <a:pPr lvl="0" algn="l" rtl="0">
              <a:buFont typeface="Wingdings" panose="05000000000000000000" pitchFamily="2" charset="2"/>
              <a:buChar char="§"/>
            </a:pPr>
            <a:r>
              <a:rPr lang="en-US" sz="2400" dirty="0"/>
              <a:t>Understanding </a:t>
            </a:r>
            <a:r>
              <a:rPr lang="en-US" sz="2400" dirty="0">
                <a:solidFill>
                  <a:srgbClr val="FF0000"/>
                </a:solidFill>
              </a:rPr>
              <a:t>the diplomatic work and the challenges of the Ministry of Foreign Affairs</a:t>
            </a:r>
            <a:r>
              <a:rPr lang="en-US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5429264"/>
            <a:ext cx="878687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lvl="0" algn="ctr" rtl="0"/>
            <a:r>
              <a:rPr lang="en-US" sz="2400" b="1" dirty="0" smtClean="0">
                <a:solidFill>
                  <a:schemeClr val="tx2"/>
                </a:solidFill>
              </a:rPr>
              <a:t>Overarching </a:t>
            </a:r>
            <a:r>
              <a:rPr lang="en-US" sz="2400" b="1" dirty="0" smtClean="0">
                <a:solidFill>
                  <a:schemeClr val="tx2"/>
                </a:solidFill>
              </a:rPr>
              <a:t>Goal: Developing broad political thinking </a:t>
            </a:r>
            <a:r>
              <a:rPr lang="en-US" sz="2400" b="1" dirty="0" smtClean="0">
                <a:solidFill>
                  <a:schemeClr val="tx2"/>
                </a:solidFill>
              </a:rPr>
              <a:t>and </a:t>
            </a:r>
            <a:r>
              <a:rPr lang="en-US" sz="2400" b="1" dirty="0" smtClean="0">
                <a:solidFill>
                  <a:schemeClr val="tx2"/>
                </a:solidFill>
              </a:rPr>
              <a:t>awareness </a:t>
            </a:r>
            <a:r>
              <a:rPr lang="en-US" sz="2400" b="1" dirty="0" smtClean="0">
                <a:solidFill>
                  <a:schemeClr val="tx2"/>
                </a:solidFill>
              </a:rPr>
              <a:t>of the </a:t>
            </a:r>
            <a:r>
              <a:rPr lang="en-US" sz="2400" b="1" dirty="0" smtClean="0">
                <a:solidFill>
                  <a:schemeClr val="tx2"/>
                </a:solidFill>
              </a:rPr>
              <a:t>political means in </a:t>
            </a:r>
            <a:r>
              <a:rPr lang="en-US" sz="2400" b="1" dirty="0" smtClean="0">
                <a:solidFill>
                  <a:schemeClr val="tx2"/>
                </a:solidFill>
              </a:rPr>
              <a:t>the </a:t>
            </a:r>
            <a:r>
              <a:rPr lang="en-US" sz="2400" b="1" dirty="0" smtClean="0">
                <a:solidFill>
                  <a:schemeClr val="tx2"/>
                </a:solidFill>
              </a:rPr>
              <a:t>combined effort </a:t>
            </a:r>
            <a:r>
              <a:rPr lang="en-US" sz="2400" b="1" dirty="0" smtClean="0">
                <a:solidFill>
                  <a:schemeClr val="tx2"/>
                </a:solidFill>
              </a:rPr>
              <a:t>of </a:t>
            </a:r>
            <a:r>
              <a:rPr lang="en-US" sz="2400" b="1" dirty="0" smtClean="0">
                <a:solidFill>
                  <a:schemeClr val="tx2"/>
                </a:solidFill>
              </a:rPr>
              <a:t>the defense of Israel.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main components of the axis</a:t>
            </a:r>
            <a:endParaRPr lang="he-IL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Academic Course</a:t>
            </a:r>
            <a:endParaRPr lang="he-IL" b="1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301208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Led by </a:t>
            </a:r>
            <a:r>
              <a:rPr lang="en-US" sz="2800" dirty="0">
                <a:solidFill>
                  <a:schemeClr val="accent2"/>
                </a:solidFill>
              </a:rPr>
              <a:t>Dr. </a:t>
            </a:r>
            <a:r>
              <a:rPr lang="en-US" sz="2800" dirty="0" err="1">
                <a:solidFill>
                  <a:schemeClr val="accent2"/>
                </a:solidFill>
              </a:rPr>
              <a:t>Eran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 err="1">
                <a:solidFill>
                  <a:schemeClr val="accent2"/>
                </a:solidFill>
              </a:rPr>
              <a:t>Lerman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together with guest speakers</a:t>
            </a:r>
          </a:p>
          <a:p>
            <a:pPr algn="l" rtl="0"/>
            <a:r>
              <a:rPr lang="en-US" sz="2800" dirty="0"/>
              <a:t>Four main sections: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Introduction</a:t>
            </a:r>
            <a:r>
              <a:rPr lang="en-US" sz="2800" dirty="0"/>
              <a:t> </a:t>
            </a:r>
            <a:r>
              <a:rPr lang="en-US" sz="2800" dirty="0" smtClean="0"/>
              <a:t>- History </a:t>
            </a:r>
            <a:r>
              <a:rPr lang="en-US" sz="2800" dirty="0" smtClean="0"/>
              <a:t>and structure </a:t>
            </a:r>
            <a:r>
              <a:rPr lang="en-US" sz="2800" dirty="0" smtClean="0"/>
              <a:t>of the </a:t>
            </a:r>
            <a:r>
              <a:rPr lang="en-US" sz="2800" dirty="0"/>
              <a:t>international system, </a:t>
            </a:r>
            <a:r>
              <a:rPr lang="en-US" sz="2800" dirty="0" smtClean="0"/>
              <a:t>traditional </a:t>
            </a:r>
            <a:r>
              <a:rPr lang="en-US" sz="2800" dirty="0"/>
              <a:t>and modern diplomacy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Global arena </a:t>
            </a:r>
            <a:r>
              <a:rPr lang="en-US" sz="2800" dirty="0"/>
              <a:t>with an emphasis on the superpowers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Regional arena </a:t>
            </a:r>
            <a:r>
              <a:rPr lang="en-US" sz="2800" dirty="0"/>
              <a:t>with a focus on the Palestinian issue</a:t>
            </a:r>
          </a:p>
          <a:p>
            <a:pPr algn="l" rtl="0"/>
            <a:r>
              <a:rPr lang="en-US" sz="2800" dirty="0">
                <a:solidFill>
                  <a:schemeClr val="accent1"/>
                </a:solidFill>
              </a:rPr>
              <a:t>Generic issues </a:t>
            </a:r>
            <a:r>
              <a:rPr lang="en-US" sz="2800" dirty="0"/>
              <a:t>in foreign policy -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Arms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r>
              <a:rPr lang="en-US" sz="2800" dirty="0" smtClean="0"/>
              <a:t>, </a:t>
            </a:r>
            <a:r>
              <a:rPr lang="en-US" sz="2800" dirty="0"/>
              <a:t>Jewish diplomacy, etc.</a:t>
            </a:r>
            <a:endParaRPr lang="he-IL" sz="2800" dirty="0"/>
          </a:p>
          <a:p>
            <a:pPr lvl="1"/>
            <a:endParaRPr lang="he-IL" sz="28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77645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96144"/>
          </a:xfrm>
        </p:spPr>
        <p:txBody>
          <a:bodyPr/>
          <a:lstStyle/>
          <a:p>
            <a:pPr algn="ctr"/>
            <a:r>
              <a:rPr lang="en-US" dirty="0"/>
              <a:t>Academic Course layout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1649898"/>
              </p:ext>
            </p:extLst>
          </p:nvPr>
        </p:nvGraphicFramePr>
        <p:xfrm>
          <a:off x="0" y="1412776"/>
          <a:ext cx="9144000" cy="5719031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27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Theme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1 - Introduction to Diplomacy:</a:t>
                      </a:r>
                      <a:r>
                        <a:rPr lang="en-US" sz="2000" baseline="0" dirty="0">
                          <a:effectLst/>
                        </a:rPr>
                        <a:t>  </a:t>
                      </a:r>
                      <a:r>
                        <a:rPr lang="en-US" sz="2000" dirty="0">
                          <a:effectLst/>
                        </a:rPr>
                        <a:t>Historical Layers of World Order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2 - Introduction to Diplomacy:  What has Changed?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3 - Introduction to Diplomacy: Zionism and Israel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4 - Contemporary Israeli Diplomacy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5 - Israel's Decision-Making Mechanisms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6 - Military, Intelligence and Diplomacy – During Conflicts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- 7 - Regional arena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8 - Challenge of Islam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9 – Iran as a Political Opponent</a:t>
                      </a:r>
                      <a:r>
                        <a:rPr lang="en-US" sz="2000" baseline="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Diplomacy 10 - Relations with Egypt and Jordan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4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7830655"/>
              </p:ext>
            </p:extLst>
          </p:nvPr>
        </p:nvGraphicFramePr>
        <p:xfrm>
          <a:off x="0" y="0"/>
          <a:ext cx="9144000" cy="6711689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62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451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Date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Theme</a:t>
                      </a:r>
                      <a:endParaRPr lang="he-IL" sz="28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Arial" pitchFamily="34" charset="0"/>
                        <a:buChar char="•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11 – Public Diplomacy</a:t>
                      </a:r>
                      <a:endParaRPr lang="he-I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End states: Lebanon in 2006 as a Case Study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13 - Europe: The Lost Continent?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14 - Economic Diplomacy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15,16 - US as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Axis in Foreign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Security Policy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the Multilateral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Arena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17 – Asia as a Future Political Arena</a:t>
                      </a:r>
                    </a:p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18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Arms Control Efforts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19 - Russia - a Threat or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Opportunity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Diplomacy 20 - Summary of the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968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Political-Military Simulation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772816"/>
            <a:ext cx="7772400" cy="52292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/>
              <a:t>A major learning </a:t>
            </a:r>
            <a:r>
              <a:rPr lang="en-US" sz="2400" dirty="0" smtClean="0"/>
              <a:t>experience.</a:t>
            </a:r>
            <a:endParaRPr lang="en-US" sz="2400" dirty="0"/>
          </a:p>
          <a:p>
            <a:pPr algn="l" rtl="0"/>
            <a:r>
              <a:rPr lang="en-US" sz="2400" dirty="0"/>
              <a:t> Will take place in </a:t>
            </a:r>
            <a:r>
              <a:rPr lang="en-US" sz="2400" dirty="0" smtClean="0"/>
              <a:t>February-March.</a:t>
            </a:r>
            <a:endParaRPr lang="en-US" sz="2400" dirty="0"/>
          </a:p>
          <a:p>
            <a:pPr algn="l" rtl="0"/>
            <a:r>
              <a:rPr lang="en-US" sz="2400" dirty="0"/>
              <a:t>Students will be divided into groups </a:t>
            </a:r>
            <a:r>
              <a:rPr lang="en-US" sz="2400" dirty="0" smtClean="0"/>
              <a:t>and assigned roles</a:t>
            </a:r>
            <a:r>
              <a:rPr lang="en-US" sz="2400" dirty="0"/>
              <a:t>.</a:t>
            </a:r>
          </a:p>
          <a:p>
            <a:pPr algn="l" rtl="0"/>
            <a:r>
              <a:rPr lang="en-US" sz="2400" dirty="0"/>
              <a:t>Extensive preparatory work will include analysis of the actor and the system, clearing interests and tensions, design </a:t>
            </a:r>
            <a:r>
              <a:rPr lang="en-US" sz="2400" dirty="0" smtClean="0"/>
              <a:t>of strategy and campaign planning.</a:t>
            </a:r>
            <a:endParaRPr lang="en-US" sz="2400" dirty="0"/>
          </a:p>
          <a:p>
            <a:pPr algn="l" rtl="0"/>
            <a:r>
              <a:rPr lang="en-US" sz="2400" dirty="0"/>
              <a:t>During the game - Strategy Implementation Monitoring and changes </a:t>
            </a:r>
            <a:r>
              <a:rPr lang="en-US" sz="2400" dirty="0" smtClean="0"/>
              <a:t>based </a:t>
            </a:r>
            <a:r>
              <a:rPr lang="en-US" sz="2400" dirty="0"/>
              <a:t>on the </a:t>
            </a:r>
            <a:r>
              <a:rPr lang="en-US" sz="2400" dirty="0" smtClean="0"/>
              <a:t>scenarios.</a:t>
            </a:r>
            <a:endParaRPr lang="he-I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Trips Abroad</a:t>
            </a:r>
            <a:endParaRPr lang="he-IL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8660" y="260648"/>
            <a:ext cx="8206680" cy="1072160"/>
          </a:xfrm>
        </p:spPr>
        <p:txBody>
          <a:bodyPr>
            <a:noAutofit/>
          </a:bodyPr>
          <a:lstStyle/>
          <a:p>
            <a:pPr algn="ctr"/>
            <a:r>
              <a:rPr lang="en-US" altLang="he-IL" sz="3600" b="1" dirty="0"/>
              <a:t>The Tour of NATO and the European Union</a:t>
            </a:r>
            <a:endParaRPr lang="he-IL" altLang="he-IL" sz="36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Acquaintance with </a:t>
            </a:r>
            <a:r>
              <a:rPr lang="en-US" altLang="he-IL" sz="2800" b="1" dirty="0">
                <a:cs typeface="David" panose="020E0502060401010101" pitchFamily="34" charset="-79"/>
              </a:rPr>
              <a:t>NATO and the European Union as international organizations</a:t>
            </a:r>
            <a:r>
              <a:rPr lang="en-US" altLang="he-IL" sz="2800" dirty="0">
                <a:cs typeface="David" panose="020E0502060401010101" pitchFamily="34" charset="-79"/>
              </a:rPr>
              <a:t> in the international arena, which have an impact on important dimensions of Israeli national security, </a:t>
            </a:r>
            <a:r>
              <a:rPr lang="en-US" altLang="he-IL" sz="2800" dirty="0" smtClean="0">
                <a:cs typeface="David" panose="020E0502060401010101" pitchFamily="34" charset="-79"/>
              </a:rPr>
              <a:t>including: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Learning and deepening the understanding with the way in which these organizations operate - </a:t>
            </a:r>
            <a:r>
              <a:rPr lang="en-US" altLang="he-IL" sz="2800" b="1" dirty="0">
                <a:cs typeface="David" panose="020E0502060401010101" pitchFamily="34" charset="-79"/>
              </a:rPr>
              <a:t>the organizational structure, major institutions, decision-making patterns and the key challenges </a:t>
            </a:r>
            <a:r>
              <a:rPr lang="en-US" altLang="he-IL" sz="2800" dirty="0">
                <a:cs typeface="David" panose="020E0502060401010101" pitchFamily="34" charset="-79"/>
              </a:rPr>
              <a:t>facing them these days.</a:t>
            </a: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Study </a:t>
            </a:r>
            <a:r>
              <a:rPr lang="en-US" altLang="he-IL" sz="2800" b="1" dirty="0">
                <a:cs typeface="David" panose="020E0502060401010101" pitchFamily="34" charset="-79"/>
              </a:rPr>
              <a:t>links between these organizations and the countries of the Middle East</a:t>
            </a:r>
            <a:r>
              <a:rPr lang="en-US" altLang="he-IL" sz="2800" dirty="0">
                <a:cs typeface="David" panose="020E0502060401010101" pitchFamily="34" charset="-79"/>
              </a:rPr>
              <a:t> and the new challenges they are facing in this context (radical Islam, etc.).</a:t>
            </a: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Study </a:t>
            </a:r>
            <a:r>
              <a:rPr lang="en-US" altLang="he-IL" sz="2800" b="1" dirty="0">
                <a:cs typeface="David" panose="020E0502060401010101" pitchFamily="34" charset="-79"/>
              </a:rPr>
              <a:t>the relationship and connections between these organizations and the State of Israel </a:t>
            </a:r>
            <a:r>
              <a:rPr lang="en-US" altLang="he-IL" sz="2800" dirty="0">
                <a:cs typeface="David" panose="020E0502060401010101" pitchFamily="34" charset="-79"/>
              </a:rPr>
              <a:t>and the challenges and opportunities facing us in the development of these relations.</a:t>
            </a:r>
          </a:p>
          <a:p>
            <a:pPr algn="l" rtl="0"/>
            <a:r>
              <a:rPr lang="en-US" altLang="he-IL" sz="2800" dirty="0">
                <a:cs typeface="David" panose="020E0502060401010101" pitchFamily="34" charset="-79"/>
              </a:rPr>
              <a:t>Understanding the </a:t>
            </a:r>
            <a:r>
              <a:rPr lang="en-US" altLang="he-IL" sz="2800" b="1" dirty="0">
                <a:cs typeface="David" panose="020E0502060401010101" pitchFamily="34" charset="-79"/>
              </a:rPr>
              <a:t>activity of the embassy, military attaché </a:t>
            </a:r>
            <a:r>
              <a:rPr lang="en-US" altLang="he-IL" sz="2800" dirty="0">
                <a:cs typeface="David" panose="020E0502060401010101" pitchFamily="34" charset="-79"/>
              </a:rPr>
              <a:t>and Israeli representatives and institutions who work with these organizations.</a:t>
            </a:r>
          </a:p>
        </p:txBody>
      </p:sp>
    </p:spTree>
    <p:extLst>
      <p:ext uri="{BB962C8B-B14F-4D97-AF65-F5344CB8AC3E}">
        <p14:creationId xmlns="" xmlns:p14="http://schemas.microsoft.com/office/powerpoint/2010/main" val="158926894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23891</TotalTime>
  <Words>772</Words>
  <Application>Microsoft Office PowerPoint</Application>
  <PresentationFormat>‫הצגה על המסך (4:3)</PresentationFormat>
  <Paragraphs>108</Paragraphs>
  <Slides>13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HDOfficeLightV0</vt:lpstr>
      <vt:lpstr>זרימה</vt:lpstr>
      <vt:lpstr>Political Axis – 44th Class</vt:lpstr>
      <vt:lpstr>Goals of the Political Axis</vt:lpstr>
      <vt:lpstr>The main components of the axis</vt:lpstr>
      <vt:lpstr>Academic Course</vt:lpstr>
      <vt:lpstr>Academic Course layout</vt:lpstr>
      <vt:lpstr>שקופית 6</vt:lpstr>
      <vt:lpstr>Political-Military Simulation</vt:lpstr>
      <vt:lpstr>שקופית 8</vt:lpstr>
      <vt:lpstr>The Tour of NATO and the European Union</vt:lpstr>
      <vt:lpstr>The trip to the USA</vt:lpstr>
      <vt:lpstr>שקופית 11</vt:lpstr>
      <vt:lpstr>Additional Components and Supporting Content</vt:lpstr>
      <vt:lpstr>END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GOI</cp:lastModifiedBy>
  <cp:revision>193</cp:revision>
  <dcterms:created xsi:type="dcterms:W3CDTF">2015-06-19T12:00:16Z</dcterms:created>
  <dcterms:modified xsi:type="dcterms:W3CDTF">2016-09-04T14:32:11Z</dcterms:modified>
</cp:coreProperties>
</file>