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38" r:id="rId1"/>
    <p:sldMasterId id="2147483874" r:id="rId2"/>
  </p:sldMasterIdLst>
  <p:notesMasterIdLst>
    <p:notesMasterId r:id="rId16"/>
  </p:notesMasterIdLst>
  <p:handoutMasterIdLst>
    <p:handoutMasterId r:id="rId17"/>
  </p:handoutMasterIdLst>
  <p:sldIdLst>
    <p:sldId id="256" r:id="rId3"/>
    <p:sldId id="301" r:id="rId4"/>
    <p:sldId id="332" r:id="rId5"/>
    <p:sldId id="313" r:id="rId6"/>
    <p:sldId id="311" r:id="rId7"/>
    <p:sldId id="312" r:id="rId8"/>
    <p:sldId id="273" r:id="rId9"/>
    <p:sldId id="336" r:id="rId10"/>
    <p:sldId id="330" r:id="rId11"/>
    <p:sldId id="334" r:id="rId12"/>
    <p:sldId id="320" r:id="rId13"/>
    <p:sldId id="317" r:id="rId14"/>
    <p:sldId id="305" r:id="rId1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סגנון בהיר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ABFCF23-3B69-468F-B69F-88F6DE6A72F2}" styleName="סגנון ביניים 1 - הדגשה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681" autoAdjust="0"/>
    <p:restoredTop sz="86510" autoAdjust="0"/>
  </p:normalViewPr>
  <p:slideViewPr>
    <p:cSldViewPr>
      <p:cViewPr varScale="1">
        <p:scale>
          <a:sx n="34" d="100"/>
          <a:sy n="34" d="100"/>
        </p:scale>
        <p:origin x="-114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79B1EB-1DA2-42E4-BC88-68D8BF3633F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0454328C-4C33-48CF-96B0-AB61D9F63868}">
      <dgm:prSet phldrT="[טקסט]"/>
      <dgm:spPr/>
      <dgm:t>
        <a:bodyPr/>
        <a:lstStyle/>
        <a:p>
          <a:pPr rtl="1"/>
          <a:r>
            <a:rPr lang="he-IL" dirty="0" smtClean="0"/>
            <a:t>סיורים וביקורים בארגונים</a:t>
          </a:r>
          <a:endParaRPr lang="he-IL" dirty="0"/>
        </a:p>
      </dgm:t>
    </dgm:pt>
    <dgm:pt modelId="{7B4E5BB0-4A42-4A64-9B0F-A94830C42F84}" type="parTrans" cxnId="{A48A044B-8D56-4DC1-9550-DB895E99C0F0}">
      <dgm:prSet/>
      <dgm:spPr/>
      <dgm:t>
        <a:bodyPr/>
        <a:lstStyle/>
        <a:p>
          <a:pPr rtl="1"/>
          <a:endParaRPr lang="he-IL"/>
        </a:p>
      </dgm:t>
    </dgm:pt>
    <dgm:pt modelId="{AE954401-F8BC-4197-B919-27405B99164B}" type="sibTrans" cxnId="{A48A044B-8D56-4DC1-9550-DB895E99C0F0}">
      <dgm:prSet/>
      <dgm:spPr/>
      <dgm:t>
        <a:bodyPr/>
        <a:lstStyle/>
        <a:p>
          <a:pPr rtl="1"/>
          <a:endParaRPr lang="he-IL"/>
        </a:p>
      </dgm:t>
    </dgm:pt>
    <dgm:pt modelId="{BA26E9B7-737F-45BE-9813-4F530956AE0C}">
      <dgm:prSet phldrT="[טקסט]"/>
      <dgm:spPr/>
      <dgm:t>
        <a:bodyPr/>
        <a:lstStyle/>
        <a:p>
          <a:pPr rtl="1"/>
          <a:r>
            <a:rPr lang="he-IL" dirty="0" smtClean="0"/>
            <a:t>סימולציה </a:t>
          </a:r>
          <a:r>
            <a:rPr lang="he-IL" dirty="0" smtClean="0"/>
            <a:t>מדינית-ביטחונית</a:t>
          </a:r>
          <a:endParaRPr lang="he-IL" dirty="0"/>
        </a:p>
      </dgm:t>
    </dgm:pt>
    <dgm:pt modelId="{92CA2250-B03F-4874-98D4-401D5D2C1C3E}" type="parTrans" cxnId="{F34DAADF-C999-4AF7-8232-1514C5C8DF7E}">
      <dgm:prSet/>
      <dgm:spPr/>
      <dgm:t>
        <a:bodyPr/>
        <a:lstStyle/>
        <a:p>
          <a:pPr rtl="1"/>
          <a:endParaRPr lang="he-IL"/>
        </a:p>
      </dgm:t>
    </dgm:pt>
    <dgm:pt modelId="{95C48670-70BF-4236-8C19-BB62AD4E19B3}" type="sibTrans" cxnId="{F34DAADF-C999-4AF7-8232-1514C5C8DF7E}">
      <dgm:prSet/>
      <dgm:spPr/>
      <dgm:t>
        <a:bodyPr/>
        <a:lstStyle/>
        <a:p>
          <a:pPr rtl="1"/>
          <a:endParaRPr lang="he-IL"/>
        </a:p>
      </dgm:t>
    </dgm:pt>
    <dgm:pt modelId="{901F81E2-530C-413A-9F8A-AF3974DDF0A4}">
      <dgm:prSet phldrT="[טקסט]"/>
      <dgm:spPr/>
      <dgm:t>
        <a:bodyPr/>
        <a:lstStyle/>
        <a:p>
          <a:pPr rtl="1"/>
          <a:r>
            <a:rPr lang="he-IL" dirty="0" smtClean="0"/>
            <a:t>קורס אקדמי</a:t>
          </a:r>
          <a:endParaRPr lang="he-IL" dirty="0"/>
        </a:p>
      </dgm:t>
    </dgm:pt>
    <dgm:pt modelId="{62C27E5F-34C8-4E54-BBD3-C54E43C4EE5B}" type="parTrans" cxnId="{B80CCF37-87A2-4119-975E-F3B5F816C4FC}">
      <dgm:prSet/>
      <dgm:spPr/>
      <dgm:t>
        <a:bodyPr/>
        <a:lstStyle/>
        <a:p>
          <a:pPr rtl="1"/>
          <a:endParaRPr lang="he-IL"/>
        </a:p>
      </dgm:t>
    </dgm:pt>
    <dgm:pt modelId="{AEB52988-B432-4253-8FB1-44CC1D1F5623}" type="sibTrans" cxnId="{B80CCF37-87A2-4119-975E-F3B5F816C4FC}">
      <dgm:prSet/>
      <dgm:spPr/>
      <dgm:t>
        <a:bodyPr/>
        <a:lstStyle/>
        <a:p>
          <a:pPr rtl="1"/>
          <a:endParaRPr lang="he-IL"/>
        </a:p>
      </dgm:t>
    </dgm:pt>
    <dgm:pt modelId="{145F4B28-0A8C-4C40-A95F-A40EA3F99FAC}">
      <dgm:prSet phldrT="[טקסט]"/>
      <dgm:spPr/>
      <dgm:t>
        <a:bodyPr/>
        <a:lstStyle/>
        <a:p>
          <a:pPr rtl="1"/>
          <a:r>
            <a:rPr lang="he-IL" dirty="0" smtClean="0"/>
            <a:t>סדנאות</a:t>
          </a:r>
          <a:endParaRPr lang="he-IL" dirty="0"/>
        </a:p>
      </dgm:t>
    </dgm:pt>
    <dgm:pt modelId="{E46B4858-3BA9-4D50-99E8-AC7C4B8FF4D4}" type="parTrans" cxnId="{E61C77AF-8F67-40A0-B184-14210D12831C}">
      <dgm:prSet/>
      <dgm:spPr/>
      <dgm:t>
        <a:bodyPr/>
        <a:lstStyle/>
        <a:p>
          <a:pPr rtl="1"/>
          <a:endParaRPr lang="he-IL"/>
        </a:p>
      </dgm:t>
    </dgm:pt>
    <dgm:pt modelId="{E80DB51D-6DAC-45FF-8C90-05D3DE399E96}" type="sibTrans" cxnId="{E61C77AF-8F67-40A0-B184-14210D12831C}">
      <dgm:prSet/>
      <dgm:spPr/>
      <dgm:t>
        <a:bodyPr/>
        <a:lstStyle/>
        <a:p>
          <a:pPr rtl="1"/>
          <a:endParaRPr lang="he-IL"/>
        </a:p>
      </dgm:t>
    </dgm:pt>
    <dgm:pt modelId="{4B1C8087-68BF-47AA-A293-679F77CE09EF}">
      <dgm:prSet/>
      <dgm:spPr/>
      <dgm:t>
        <a:bodyPr/>
        <a:lstStyle/>
        <a:p>
          <a:pPr rtl="1"/>
          <a:r>
            <a:rPr lang="he-IL" dirty="0" smtClean="0"/>
            <a:t>סיורי חו"ל</a:t>
          </a:r>
          <a:endParaRPr lang="he-IL" dirty="0"/>
        </a:p>
      </dgm:t>
    </dgm:pt>
    <dgm:pt modelId="{00E33D6E-692E-457A-9EA0-9BED461C95AD}" type="parTrans" cxnId="{0FB26F99-5C77-4B2C-A23C-490BF32DD2B8}">
      <dgm:prSet/>
      <dgm:spPr/>
      <dgm:t>
        <a:bodyPr/>
        <a:lstStyle/>
        <a:p>
          <a:pPr rtl="1"/>
          <a:endParaRPr lang="he-IL"/>
        </a:p>
      </dgm:t>
    </dgm:pt>
    <dgm:pt modelId="{E4BBB8F6-974E-423F-B998-F5535A00B6E3}" type="sibTrans" cxnId="{0FB26F99-5C77-4B2C-A23C-490BF32DD2B8}">
      <dgm:prSet/>
      <dgm:spPr/>
      <dgm:t>
        <a:bodyPr/>
        <a:lstStyle/>
        <a:p>
          <a:pPr rtl="1"/>
          <a:endParaRPr lang="he-IL"/>
        </a:p>
      </dgm:t>
    </dgm:pt>
    <dgm:pt modelId="{4672DC12-8334-4536-82C7-03B43AC06ACA}">
      <dgm:prSet/>
      <dgm:spPr/>
      <dgm:t>
        <a:bodyPr/>
        <a:lstStyle/>
        <a:p>
          <a:pPr rtl="1"/>
          <a:r>
            <a:rPr lang="he-IL" dirty="0" smtClean="0"/>
            <a:t>ימי עיון </a:t>
          </a:r>
          <a:endParaRPr lang="he-IL" dirty="0"/>
        </a:p>
      </dgm:t>
    </dgm:pt>
    <dgm:pt modelId="{68A2E9AB-1793-4147-B602-502E83462C36}" type="parTrans" cxnId="{7EA94CB4-3713-4DAB-85A0-0DBC241B5EBA}">
      <dgm:prSet/>
      <dgm:spPr/>
      <dgm:t>
        <a:bodyPr/>
        <a:lstStyle/>
        <a:p>
          <a:pPr rtl="1"/>
          <a:endParaRPr lang="he-IL"/>
        </a:p>
      </dgm:t>
    </dgm:pt>
    <dgm:pt modelId="{96C1EB0D-A022-4D3A-B0F4-8888A2365400}" type="sibTrans" cxnId="{7EA94CB4-3713-4DAB-85A0-0DBC241B5EBA}">
      <dgm:prSet/>
      <dgm:spPr/>
      <dgm:t>
        <a:bodyPr/>
        <a:lstStyle/>
        <a:p>
          <a:pPr rtl="1"/>
          <a:endParaRPr lang="he-IL"/>
        </a:p>
      </dgm:t>
    </dgm:pt>
    <dgm:pt modelId="{14B1DE2E-1D68-491F-9A62-97B8A0CD6B8D}" type="pres">
      <dgm:prSet presAssocID="{5479B1EB-1DA2-42E4-BC88-68D8BF3633F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573FF951-E949-4BD5-8090-B0F5AEC6AC0B}" type="pres">
      <dgm:prSet presAssocID="{0454328C-4C33-48CF-96B0-AB61D9F6386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250CC5A-6670-4A66-890C-5FE628870574}" type="pres">
      <dgm:prSet presAssocID="{AE954401-F8BC-4197-B919-27405B99164B}" presName="sibTrans" presStyleCnt="0"/>
      <dgm:spPr/>
    </dgm:pt>
    <dgm:pt modelId="{988426A3-435A-4519-8E94-54A4F1375664}" type="pres">
      <dgm:prSet presAssocID="{BA26E9B7-737F-45BE-9813-4F530956AE0C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EAACD85-4AC3-4B73-B0D6-EE820AC2D042}" type="pres">
      <dgm:prSet presAssocID="{95C48670-70BF-4236-8C19-BB62AD4E19B3}" presName="sibTrans" presStyleCnt="0"/>
      <dgm:spPr/>
    </dgm:pt>
    <dgm:pt modelId="{5000F3A7-447B-441D-9894-7C369D614F9F}" type="pres">
      <dgm:prSet presAssocID="{901F81E2-530C-413A-9F8A-AF3974DDF0A4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4262F3A8-D8EE-45BA-A326-D46267537925}" type="pres">
      <dgm:prSet presAssocID="{AEB52988-B432-4253-8FB1-44CC1D1F5623}" presName="sibTrans" presStyleCnt="0"/>
      <dgm:spPr/>
    </dgm:pt>
    <dgm:pt modelId="{0F055129-6155-41C6-8FD8-53DF8648AEE1}" type="pres">
      <dgm:prSet presAssocID="{145F4B28-0A8C-4C40-A95F-A40EA3F99FAC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21638850-B095-4904-9489-EAC52A341598}" type="pres">
      <dgm:prSet presAssocID="{E80DB51D-6DAC-45FF-8C90-05D3DE399E96}" presName="sibTrans" presStyleCnt="0"/>
      <dgm:spPr/>
    </dgm:pt>
    <dgm:pt modelId="{521A1700-FD59-439D-9440-4B4FE76C0A29}" type="pres">
      <dgm:prSet presAssocID="{4672DC12-8334-4536-82C7-03B43AC06ACA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23AF2C5-1340-410F-8ED3-D21CFB02FE41}" type="pres">
      <dgm:prSet presAssocID="{96C1EB0D-A022-4D3A-B0F4-8888A2365400}" presName="sibTrans" presStyleCnt="0"/>
      <dgm:spPr/>
    </dgm:pt>
    <dgm:pt modelId="{EB2DB6C6-BD66-49F7-A533-06C75778119F}" type="pres">
      <dgm:prSet presAssocID="{4B1C8087-68BF-47AA-A293-679F77CE09EF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E61C77AF-8F67-40A0-B184-14210D12831C}" srcId="{5479B1EB-1DA2-42E4-BC88-68D8BF3633F2}" destId="{145F4B28-0A8C-4C40-A95F-A40EA3F99FAC}" srcOrd="3" destOrd="0" parTransId="{E46B4858-3BA9-4D50-99E8-AC7C4B8FF4D4}" sibTransId="{E80DB51D-6DAC-45FF-8C90-05D3DE399E96}"/>
    <dgm:cxn modelId="{B80CCF37-87A2-4119-975E-F3B5F816C4FC}" srcId="{5479B1EB-1DA2-42E4-BC88-68D8BF3633F2}" destId="{901F81E2-530C-413A-9F8A-AF3974DDF0A4}" srcOrd="2" destOrd="0" parTransId="{62C27E5F-34C8-4E54-BBD3-C54E43C4EE5B}" sibTransId="{AEB52988-B432-4253-8FB1-44CC1D1F5623}"/>
    <dgm:cxn modelId="{47A41BFF-758C-4140-AB72-F307E28E333A}" type="presOf" srcId="{5479B1EB-1DA2-42E4-BC88-68D8BF3633F2}" destId="{14B1DE2E-1D68-491F-9A62-97B8A0CD6B8D}" srcOrd="0" destOrd="0" presId="urn:microsoft.com/office/officeart/2005/8/layout/default"/>
    <dgm:cxn modelId="{5D49374B-5186-4B2E-B31E-A551D3FCABBE}" type="presOf" srcId="{BA26E9B7-737F-45BE-9813-4F530956AE0C}" destId="{988426A3-435A-4519-8E94-54A4F1375664}" srcOrd="0" destOrd="0" presId="urn:microsoft.com/office/officeart/2005/8/layout/default"/>
    <dgm:cxn modelId="{F34DAADF-C999-4AF7-8232-1514C5C8DF7E}" srcId="{5479B1EB-1DA2-42E4-BC88-68D8BF3633F2}" destId="{BA26E9B7-737F-45BE-9813-4F530956AE0C}" srcOrd="1" destOrd="0" parTransId="{92CA2250-B03F-4874-98D4-401D5D2C1C3E}" sibTransId="{95C48670-70BF-4236-8C19-BB62AD4E19B3}"/>
    <dgm:cxn modelId="{A48A044B-8D56-4DC1-9550-DB895E99C0F0}" srcId="{5479B1EB-1DA2-42E4-BC88-68D8BF3633F2}" destId="{0454328C-4C33-48CF-96B0-AB61D9F63868}" srcOrd="0" destOrd="0" parTransId="{7B4E5BB0-4A42-4A64-9B0F-A94830C42F84}" sibTransId="{AE954401-F8BC-4197-B919-27405B99164B}"/>
    <dgm:cxn modelId="{FD92A2FF-B905-4AC1-B264-AE55868BCEF8}" type="presOf" srcId="{0454328C-4C33-48CF-96B0-AB61D9F63868}" destId="{573FF951-E949-4BD5-8090-B0F5AEC6AC0B}" srcOrd="0" destOrd="0" presId="urn:microsoft.com/office/officeart/2005/8/layout/default"/>
    <dgm:cxn modelId="{0FB26F99-5C77-4B2C-A23C-490BF32DD2B8}" srcId="{5479B1EB-1DA2-42E4-BC88-68D8BF3633F2}" destId="{4B1C8087-68BF-47AA-A293-679F77CE09EF}" srcOrd="5" destOrd="0" parTransId="{00E33D6E-692E-457A-9EA0-9BED461C95AD}" sibTransId="{E4BBB8F6-974E-423F-B998-F5535A00B6E3}"/>
    <dgm:cxn modelId="{DAE019F9-25C5-47F2-9C11-BEF50561D43D}" type="presOf" srcId="{901F81E2-530C-413A-9F8A-AF3974DDF0A4}" destId="{5000F3A7-447B-441D-9894-7C369D614F9F}" srcOrd="0" destOrd="0" presId="urn:microsoft.com/office/officeart/2005/8/layout/default"/>
    <dgm:cxn modelId="{FB358966-412D-498C-A497-CB38D1983171}" type="presOf" srcId="{4672DC12-8334-4536-82C7-03B43AC06ACA}" destId="{521A1700-FD59-439D-9440-4B4FE76C0A29}" srcOrd="0" destOrd="0" presId="urn:microsoft.com/office/officeart/2005/8/layout/default"/>
    <dgm:cxn modelId="{CA4AD91E-4C94-40CD-B402-E9BD6A435A86}" type="presOf" srcId="{4B1C8087-68BF-47AA-A293-679F77CE09EF}" destId="{EB2DB6C6-BD66-49F7-A533-06C75778119F}" srcOrd="0" destOrd="0" presId="urn:microsoft.com/office/officeart/2005/8/layout/default"/>
    <dgm:cxn modelId="{7EA94CB4-3713-4DAB-85A0-0DBC241B5EBA}" srcId="{5479B1EB-1DA2-42E4-BC88-68D8BF3633F2}" destId="{4672DC12-8334-4536-82C7-03B43AC06ACA}" srcOrd="4" destOrd="0" parTransId="{68A2E9AB-1793-4147-B602-502E83462C36}" sibTransId="{96C1EB0D-A022-4D3A-B0F4-8888A2365400}"/>
    <dgm:cxn modelId="{5A5D9158-5E95-4D88-A47F-CAA8D695B625}" type="presOf" srcId="{145F4B28-0A8C-4C40-A95F-A40EA3F99FAC}" destId="{0F055129-6155-41C6-8FD8-53DF8648AEE1}" srcOrd="0" destOrd="0" presId="urn:microsoft.com/office/officeart/2005/8/layout/default"/>
    <dgm:cxn modelId="{95977B02-ED70-4106-A618-DE3F6711A401}" type="presParOf" srcId="{14B1DE2E-1D68-491F-9A62-97B8A0CD6B8D}" destId="{573FF951-E949-4BD5-8090-B0F5AEC6AC0B}" srcOrd="0" destOrd="0" presId="urn:microsoft.com/office/officeart/2005/8/layout/default"/>
    <dgm:cxn modelId="{19B1D522-C433-4559-A36B-05B6CE3B47D6}" type="presParOf" srcId="{14B1DE2E-1D68-491F-9A62-97B8A0CD6B8D}" destId="{F250CC5A-6670-4A66-890C-5FE628870574}" srcOrd="1" destOrd="0" presId="urn:microsoft.com/office/officeart/2005/8/layout/default"/>
    <dgm:cxn modelId="{FC05B38D-7C6F-4880-B625-3B7A7E4D77A5}" type="presParOf" srcId="{14B1DE2E-1D68-491F-9A62-97B8A0CD6B8D}" destId="{988426A3-435A-4519-8E94-54A4F1375664}" srcOrd="2" destOrd="0" presId="urn:microsoft.com/office/officeart/2005/8/layout/default"/>
    <dgm:cxn modelId="{6EE3C592-EDB3-4292-B70C-FC7CEA20E858}" type="presParOf" srcId="{14B1DE2E-1D68-491F-9A62-97B8A0CD6B8D}" destId="{5EAACD85-4AC3-4B73-B0D6-EE820AC2D042}" srcOrd="3" destOrd="0" presId="urn:microsoft.com/office/officeart/2005/8/layout/default"/>
    <dgm:cxn modelId="{C474FB81-DF2D-4068-8F31-EF48F732C187}" type="presParOf" srcId="{14B1DE2E-1D68-491F-9A62-97B8A0CD6B8D}" destId="{5000F3A7-447B-441D-9894-7C369D614F9F}" srcOrd="4" destOrd="0" presId="urn:microsoft.com/office/officeart/2005/8/layout/default"/>
    <dgm:cxn modelId="{AE01FEB8-8EDF-4FEF-A3F6-D4D1AA296A54}" type="presParOf" srcId="{14B1DE2E-1D68-491F-9A62-97B8A0CD6B8D}" destId="{4262F3A8-D8EE-45BA-A326-D46267537925}" srcOrd="5" destOrd="0" presId="urn:microsoft.com/office/officeart/2005/8/layout/default"/>
    <dgm:cxn modelId="{53104C3D-82BD-49B9-A7E7-D97B24B89937}" type="presParOf" srcId="{14B1DE2E-1D68-491F-9A62-97B8A0CD6B8D}" destId="{0F055129-6155-41C6-8FD8-53DF8648AEE1}" srcOrd="6" destOrd="0" presId="urn:microsoft.com/office/officeart/2005/8/layout/default"/>
    <dgm:cxn modelId="{91174E3A-E5C9-442B-A126-26DE5800ADD6}" type="presParOf" srcId="{14B1DE2E-1D68-491F-9A62-97B8A0CD6B8D}" destId="{21638850-B095-4904-9489-EAC52A341598}" srcOrd="7" destOrd="0" presId="urn:microsoft.com/office/officeart/2005/8/layout/default"/>
    <dgm:cxn modelId="{B2AF959E-F0D7-47FF-ABEC-D53CC1A7A665}" type="presParOf" srcId="{14B1DE2E-1D68-491F-9A62-97B8A0CD6B8D}" destId="{521A1700-FD59-439D-9440-4B4FE76C0A29}" srcOrd="8" destOrd="0" presId="urn:microsoft.com/office/officeart/2005/8/layout/default"/>
    <dgm:cxn modelId="{25983285-3209-4183-B1FD-B25ED0B7F8C6}" type="presParOf" srcId="{14B1DE2E-1D68-491F-9A62-97B8A0CD6B8D}" destId="{E23AF2C5-1340-410F-8ED3-D21CFB02FE41}" srcOrd="9" destOrd="0" presId="urn:microsoft.com/office/officeart/2005/8/layout/default"/>
    <dgm:cxn modelId="{46AE5F5F-655C-467D-9690-4F0B7EDC0608}" type="presParOf" srcId="{14B1DE2E-1D68-491F-9A62-97B8A0CD6B8D}" destId="{EB2DB6C6-BD66-49F7-A533-06C75778119F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73FF951-E949-4BD5-8090-B0F5AEC6AC0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700" kern="1200" dirty="0" smtClean="0"/>
            <a:t>סיורים וביקורים בארגונים</a:t>
          </a:r>
          <a:endParaRPr lang="he-IL" sz="3700" kern="1200" dirty="0"/>
        </a:p>
      </dsp:txBody>
      <dsp:txXfrm>
        <a:off x="0" y="591343"/>
        <a:ext cx="2571749" cy="1543050"/>
      </dsp:txXfrm>
    </dsp:sp>
    <dsp:sp modelId="{988426A3-435A-4519-8E94-54A4F1375664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700" kern="1200" dirty="0" smtClean="0"/>
            <a:t>סימולציה </a:t>
          </a:r>
          <a:r>
            <a:rPr lang="he-IL" sz="3700" kern="1200" dirty="0" smtClean="0"/>
            <a:t>מדינית-ביטחונית</a:t>
          </a:r>
          <a:endParaRPr lang="he-IL" sz="3700" kern="1200" dirty="0"/>
        </a:p>
      </dsp:txBody>
      <dsp:txXfrm>
        <a:off x="2828925" y="591343"/>
        <a:ext cx="2571749" cy="1543050"/>
      </dsp:txXfrm>
    </dsp:sp>
    <dsp:sp modelId="{5000F3A7-447B-441D-9894-7C369D614F9F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700" kern="1200" dirty="0" smtClean="0"/>
            <a:t>קורס אקדמי</a:t>
          </a:r>
          <a:endParaRPr lang="he-IL" sz="3700" kern="1200" dirty="0"/>
        </a:p>
      </dsp:txBody>
      <dsp:txXfrm>
        <a:off x="5657849" y="591343"/>
        <a:ext cx="2571749" cy="1543050"/>
      </dsp:txXfrm>
    </dsp:sp>
    <dsp:sp modelId="{0F055129-6155-41C6-8FD8-53DF8648AEE1}">
      <dsp:nvSpPr>
        <dsp:cNvPr id="0" name=""/>
        <dsp:cNvSpPr/>
      </dsp:nvSpPr>
      <dsp:spPr>
        <a:xfrm>
          <a:off x="0" y="2391568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700" kern="1200" dirty="0" smtClean="0"/>
            <a:t>סדנאות</a:t>
          </a:r>
          <a:endParaRPr lang="he-IL" sz="3700" kern="1200" dirty="0"/>
        </a:p>
      </dsp:txBody>
      <dsp:txXfrm>
        <a:off x="0" y="2391568"/>
        <a:ext cx="2571749" cy="1543050"/>
      </dsp:txXfrm>
    </dsp:sp>
    <dsp:sp modelId="{521A1700-FD59-439D-9440-4B4FE76C0A29}">
      <dsp:nvSpPr>
        <dsp:cNvPr id="0" name=""/>
        <dsp:cNvSpPr/>
      </dsp:nvSpPr>
      <dsp:spPr>
        <a:xfrm>
          <a:off x="2828925" y="2391568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700" kern="1200" dirty="0" smtClean="0"/>
            <a:t>ימי עיון </a:t>
          </a:r>
          <a:endParaRPr lang="he-IL" sz="3700" kern="1200" dirty="0"/>
        </a:p>
      </dsp:txBody>
      <dsp:txXfrm>
        <a:off x="2828925" y="2391568"/>
        <a:ext cx="2571749" cy="1543050"/>
      </dsp:txXfrm>
    </dsp:sp>
    <dsp:sp modelId="{EB2DB6C6-BD66-49F7-A533-06C75778119F}">
      <dsp:nvSpPr>
        <dsp:cNvPr id="0" name=""/>
        <dsp:cNvSpPr/>
      </dsp:nvSpPr>
      <dsp:spPr>
        <a:xfrm>
          <a:off x="5657849" y="2391568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700" kern="1200" dirty="0" smtClean="0"/>
            <a:t>סיורי חו"ל</a:t>
          </a:r>
          <a:endParaRPr lang="he-IL" sz="3700" kern="1200" dirty="0"/>
        </a:p>
      </dsp:txBody>
      <dsp:txXfrm>
        <a:off x="5657849" y="2391568"/>
        <a:ext cx="2571749" cy="1543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F6B7112-0E51-4223-8D56-33C8BC2EF607}" type="datetimeFigureOut">
              <a:rPr lang="he-IL" smtClean="0"/>
              <a:pPr/>
              <a:t>כ"ח/אב/תשע"ו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B0B8FB6-4605-407B-9F19-FA7745DCD1F4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4245532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287E305-197B-4918-AE76-C25AA0CC2372}" type="datetimeFigureOut">
              <a:rPr lang="he-IL" smtClean="0"/>
              <a:pPr/>
              <a:t>כ"ח/אב/תשע"ו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0DC84A8-D166-427A-8318-C24CFBD30826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080020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 smtClean="0"/>
              <a:t>הרעיון: </a:t>
            </a:r>
            <a:r>
              <a:rPr lang="he-IL" sz="1200" dirty="0" smtClean="0">
                <a:solidFill>
                  <a:srgbClr val="FF0000"/>
                </a:solidFill>
              </a:rPr>
              <a:t>שילוב רקע תיאורטי עם התנסויות ותכנים תומכים על מנת לספק תמונה כוללת של </a:t>
            </a:r>
            <a:r>
              <a:rPr lang="he-IL" sz="1200" dirty="0" err="1" smtClean="0">
                <a:solidFill>
                  <a:srgbClr val="FF0000"/>
                </a:solidFill>
              </a:rPr>
              <a:t>המימד</a:t>
            </a:r>
            <a:r>
              <a:rPr lang="he-IL" sz="1200" dirty="0" smtClean="0">
                <a:solidFill>
                  <a:srgbClr val="FF0000"/>
                </a:solidFill>
              </a:rPr>
              <a:t> המדיני של הביטחון הלאומי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C84A8-D166-427A-8318-C24CFBD30826}" type="slidenum">
              <a:rPr lang="he-IL" smtClean="0"/>
              <a:pPr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2501609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C84A8-D166-427A-8318-C24CFBD30826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509143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כ"ח/אב/תשע"ו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86934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כ"ח/אב/תשע"ו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511626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כ"ח/אב/תשע"ו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7939749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כותרת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7" name="כותרת משנה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30" name="מציין מיקום של תאריך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כ"ח/אב/תשע"ו</a:t>
            </a:fld>
            <a:endParaRPr lang="he-IL"/>
          </a:p>
        </p:txBody>
      </p:sp>
      <p:sp>
        <p:nvSpPr>
          <p:cNvPr id="19" name="מציין מיקום של כותרת תחתונה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7" name="מציין מיקום של מספר שקופית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כ"ח/אב/תשע"ו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כ"ח/אב/תשע"ו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כ"ח/אב/תשע"ו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כ"ח/אב/תשע"ו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כ"ח/אב/תשע"ו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כ"ח/אב/תשע"ו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כ"ח/אב/תשע"ו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כ"ח/אב/תשע"ו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4962630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לבן עם פינה יחידה חתוכה ומעוגלת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שולש ישר-זווית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כ"ח/אב/תשע"ו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10" name="צורה חופשית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צורה חופשית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כ"ח/אב/תשע"ו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כ"ח/אב/תשע"ו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כ"ח/אב/תשע"ו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401551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כ"ח/אב/תשע"ו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4178342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כ"ח/אב/תשע"ו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48086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כ"ח/אב/תשע"ו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9937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כ"ח/אב/תשע"ו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347174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כ"ח/אב/תשע"ו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663551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כ"ח/אב/תשע"ו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641175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B90F7C2-6811-4F4F-A9ED-20794B27940F}" type="datetimeFigureOut">
              <a:rPr lang="he-IL" smtClean="0"/>
              <a:pPr/>
              <a:t>כ"ח/אב/תשע"ו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80627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txStyles>
    <p:titleStyle>
      <a:lvl1pPr algn="l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צורה חופשית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צורה חופשית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מציין מיקום של כותרת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0" name="מציין מיקום טקסט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B90F7C2-6811-4F4F-A9ED-20794B27940F}" type="datetimeFigureOut">
              <a:rPr lang="he-IL" smtClean="0"/>
              <a:pPr/>
              <a:t>כ"ח/אב/תשע"ו</a:t>
            </a:fld>
            <a:endParaRPr lang="he-IL"/>
          </a:p>
        </p:txBody>
      </p:sp>
      <p:sp>
        <p:nvSpPr>
          <p:cNvPr id="22" name="מציין מיקום של כותרת תחתונה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  <p:grpSp>
        <p:nvGrpSpPr>
          <p:cNvPr id="2" name="קבוצה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צורה חופשית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צורה חופשית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395536" y="1628800"/>
            <a:ext cx="5904656" cy="1643608"/>
          </a:xfrm>
        </p:spPr>
        <p:txBody>
          <a:bodyPr>
            <a:normAutofit fontScale="90000"/>
          </a:bodyPr>
          <a:lstStyle/>
          <a:p>
            <a:pPr algn="ctr"/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>הציר </a:t>
            </a:r>
            <a:r>
              <a:rPr lang="he-IL" sz="5300" dirty="0" smtClean="0"/>
              <a:t>המדיני </a:t>
            </a: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>מחזור </a:t>
            </a:r>
            <a:r>
              <a:rPr lang="he-IL" sz="5300" dirty="0" smtClean="0"/>
              <a:t>מ"ד </a:t>
            </a:r>
            <a:r>
              <a:rPr lang="he-IL" dirty="0" smtClean="0"/>
              <a:t/>
            </a:r>
            <a:br>
              <a:rPr lang="he-IL" dirty="0" smtClean="0"/>
            </a:br>
            <a:endParaRPr lang="he-IL" sz="3200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533400" y="3789040"/>
            <a:ext cx="5622776" cy="1192096"/>
          </a:xfrm>
        </p:spPr>
        <p:txBody>
          <a:bodyPr>
            <a:normAutofit/>
          </a:bodyPr>
          <a:lstStyle/>
          <a:p>
            <a:pPr algn="ctr"/>
            <a:r>
              <a:rPr lang="he-IL" sz="4000" b="1" dirty="0" smtClean="0"/>
              <a:t>5.9.16</a:t>
            </a:r>
          </a:p>
          <a:p>
            <a:pPr algn="ctr"/>
            <a:r>
              <a:rPr lang="he-IL" dirty="0" smtClean="0"/>
              <a:t> </a:t>
            </a:r>
            <a:endParaRPr lang="he-IL" dirty="0"/>
          </a:p>
        </p:txBody>
      </p:sp>
      <p:pic>
        <p:nvPicPr>
          <p:cNvPr id="4" name="תמונה 3" descr="u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1340768"/>
            <a:ext cx="2960092" cy="38884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288184"/>
          </a:xfrm>
        </p:spPr>
        <p:txBody>
          <a:bodyPr>
            <a:normAutofit/>
          </a:bodyPr>
          <a:lstStyle/>
          <a:p>
            <a:pPr algn="ctr"/>
            <a:r>
              <a:rPr lang="he-IL" altLang="he-IL" dirty="0" smtClean="0"/>
              <a:t>הסיור בארה"ב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85800" y="1916832"/>
            <a:ext cx="7772400" cy="4536504"/>
          </a:xfrm>
        </p:spPr>
        <p:txBody>
          <a:bodyPr>
            <a:normAutofit lnSpcReduction="10000"/>
          </a:bodyPr>
          <a:lstStyle/>
          <a:p>
            <a:r>
              <a:rPr lang="he-IL" altLang="he-IL" sz="2800" dirty="0" smtClean="0">
                <a:cs typeface="David" panose="020E0502060401010101" pitchFamily="34" charset="-79"/>
              </a:rPr>
              <a:t>לימוד מרכיבי </a:t>
            </a:r>
            <a:r>
              <a:rPr lang="he-IL" altLang="he-IL" sz="2800" b="1" dirty="0" smtClean="0">
                <a:cs typeface="David" panose="020E0502060401010101" pitchFamily="34" charset="-79"/>
              </a:rPr>
              <a:t>הביטחון הלאומי האמריקאי</a:t>
            </a:r>
            <a:r>
              <a:rPr lang="he-IL" altLang="he-IL" sz="2800" dirty="0" smtClean="0">
                <a:cs typeface="David" panose="020E0502060401010101" pitchFamily="34" charset="-79"/>
              </a:rPr>
              <a:t>, כולל  מבנה מערכת הממשל, האתגרים מרכזיים  בתחום הביטחון הלאומי , ארה"ב במזה"ת וכד'.</a:t>
            </a:r>
          </a:p>
          <a:p>
            <a:r>
              <a:rPr lang="he-IL" altLang="he-IL" sz="2800" b="1" dirty="0" smtClean="0">
                <a:cs typeface="David" panose="020E0502060401010101" pitchFamily="34" charset="-79"/>
              </a:rPr>
              <a:t>יחסי ישראל-ארה"ב </a:t>
            </a:r>
            <a:r>
              <a:rPr lang="he-IL" altLang="he-IL" sz="2800" dirty="0" smtClean="0">
                <a:cs typeface="David" panose="020E0502060401010101" pitchFamily="34" charset="-79"/>
              </a:rPr>
              <a:t>על מרכיביהם </a:t>
            </a:r>
            <a:r>
              <a:rPr lang="he-IL" altLang="he-IL" sz="2800" dirty="0" smtClean="0">
                <a:cs typeface="David" panose="020E0502060401010101" pitchFamily="34" charset="-79"/>
              </a:rPr>
              <a:t>השונים.</a:t>
            </a:r>
            <a:endParaRPr lang="he-IL" altLang="he-IL" sz="2800" dirty="0" smtClean="0">
              <a:cs typeface="David" panose="020E0502060401010101" pitchFamily="34" charset="-79"/>
            </a:endParaRPr>
          </a:p>
          <a:p>
            <a:r>
              <a:rPr lang="he-IL" sz="2800" dirty="0" smtClean="0">
                <a:cs typeface="David" panose="020E0502060401010101" pitchFamily="34" charset="-79"/>
              </a:rPr>
              <a:t>הכרת </a:t>
            </a:r>
            <a:r>
              <a:rPr lang="he-IL" sz="2800" b="1" dirty="0" smtClean="0">
                <a:cs typeface="David" panose="020E0502060401010101" pitchFamily="34" charset="-79"/>
              </a:rPr>
              <a:t>הקהילה היהודית </a:t>
            </a:r>
            <a:r>
              <a:rPr lang="he-IL" sz="2800" dirty="0" smtClean="0">
                <a:cs typeface="David" panose="020E0502060401010101" pitchFamily="34" charset="-79"/>
              </a:rPr>
              <a:t>לגווניה, הקשר עם ישראל,  אורח החיים היהודי אמריקאי, עתידה של הקהילה וכד'.</a:t>
            </a:r>
          </a:p>
          <a:p>
            <a:r>
              <a:rPr lang="he-IL" sz="2800" dirty="0" smtClean="0">
                <a:cs typeface="David" panose="020E0502060401010101" pitchFamily="34" charset="-79"/>
              </a:rPr>
              <a:t>הכרות עם מרכיבי </a:t>
            </a:r>
            <a:r>
              <a:rPr lang="he-IL" sz="2800" b="1" dirty="0" smtClean="0">
                <a:cs typeface="David" panose="020E0502060401010101" pitchFamily="34" charset="-79"/>
              </a:rPr>
              <a:t>היסטוריה, מורשת, תרבות כלכלה </a:t>
            </a:r>
            <a:r>
              <a:rPr lang="he-IL" sz="2800" dirty="0" smtClean="0">
                <a:cs typeface="David" panose="020E0502060401010101" pitchFamily="34" charset="-79"/>
              </a:rPr>
              <a:t>וחברה.</a:t>
            </a:r>
            <a:endParaRPr lang="he-IL" sz="2800" dirty="0" smtClean="0">
              <a:cs typeface="David" panose="020E0502060401010101" pitchFamily="34" charset="-79"/>
            </a:endParaRPr>
          </a:p>
          <a:p>
            <a:r>
              <a:rPr lang="he-IL" sz="2800" dirty="0" smtClean="0">
                <a:cs typeface="David" panose="020E0502060401010101" pitchFamily="34" charset="-79"/>
              </a:rPr>
              <a:t>הכרות עם </a:t>
            </a:r>
            <a:r>
              <a:rPr lang="he-IL" sz="2800" b="1" dirty="0" smtClean="0">
                <a:cs typeface="David" panose="020E0502060401010101" pitchFamily="34" charset="-79"/>
              </a:rPr>
              <a:t>מוסדות גלובליים </a:t>
            </a:r>
            <a:r>
              <a:rPr lang="he-IL" sz="2800" dirty="0" smtClean="0">
                <a:cs typeface="David" panose="020E0502060401010101" pitchFamily="34" charset="-79"/>
              </a:rPr>
              <a:t>(בדגש על האו"ם</a:t>
            </a:r>
            <a:r>
              <a:rPr lang="he-IL" sz="2800" dirty="0" smtClean="0">
                <a:cs typeface="David" panose="020E0502060401010101" pitchFamily="34" charset="-79"/>
              </a:rPr>
              <a:t>), שמושבם בארה"ב</a:t>
            </a:r>
            <a:endParaRPr lang="he-I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מציין מיקום תוכן 2"/>
          <p:cNvSpPr>
            <a:spLocks noGrp="1"/>
          </p:cNvSpPr>
          <p:nvPr>
            <p:ph idx="1"/>
          </p:nvPr>
        </p:nvSpPr>
        <p:spPr>
          <a:xfrm>
            <a:off x="0" y="-242887"/>
            <a:ext cx="9144000" cy="5976144"/>
          </a:xfrm>
        </p:spPr>
        <p:txBody>
          <a:bodyPr>
            <a:normAutofit fontScale="92500"/>
          </a:bodyPr>
          <a:lstStyle/>
          <a:p>
            <a:pPr algn="ctr">
              <a:lnSpc>
                <a:spcPct val="150000"/>
              </a:lnSpc>
              <a:buFont typeface="Arial" panose="020B0604020202020204" pitchFamily="34" charset="0"/>
              <a:buNone/>
            </a:pPr>
            <a:endParaRPr lang="he-IL" altLang="he-IL" b="1" dirty="0" smtClean="0"/>
          </a:p>
          <a:p>
            <a:pPr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he-IL" altLang="he-IL" sz="5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הסיור ברוסיה</a:t>
            </a:r>
            <a:endParaRPr lang="en-US" altLang="he-IL" sz="50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he-IL" altLang="he-IL" sz="3400" dirty="0" smtClean="0"/>
              <a:t>הכרת </a:t>
            </a:r>
            <a:r>
              <a:rPr lang="he-IL" altLang="he-IL" sz="3400" b="1" dirty="0" smtClean="0"/>
              <a:t>המערכת הרוסית </a:t>
            </a:r>
            <a:r>
              <a:rPr lang="he-IL" altLang="he-IL" sz="3400" dirty="0" smtClean="0"/>
              <a:t>כשחקן מרכזי במערכת הבינ"ל, אשר לה השפעה רבה על מימדים חשובים בביטחון הלאומי הישראלי, ובתוך כך:</a:t>
            </a:r>
            <a:endParaRPr lang="en-US" altLang="he-IL" sz="3400" dirty="0" smtClean="0"/>
          </a:p>
          <a:p>
            <a:pPr marL="182880" lvl="1">
              <a:spcBef>
                <a:spcPts val="1200"/>
              </a:spcBef>
            </a:pPr>
            <a:r>
              <a:rPr lang="he-IL" altLang="he-IL" sz="3400" dirty="0" smtClean="0"/>
              <a:t>הכרת </a:t>
            </a:r>
            <a:r>
              <a:rPr lang="he-IL" altLang="he-IL" sz="3400" b="1" dirty="0" smtClean="0"/>
              <a:t>התרבות, המורשת והשורשים </a:t>
            </a:r>
            <a:r>
              <a:rPr lang="he-IL" altLang="he-IL" sz="3400" dirty="0" smtClean="0"/>
              <a:t>של האומה הרוסית. </a:t>
            </a:r>
            <a:endParaRPr lang="en-US" altLang="he-IL" sz="3400" dirty="0" smtClean="0"/>
          </a:p>
          <a:p>
            <a:pPr marL="182880" lvl="1">
              <a:spcBef>
                <a:spcPts val="1200"/>
              </a:spcBef>
            </a:pPr>
            <a:r>
              <a:rPr lang="he-IL" altLang="he-IL" sz="3400" dirty="0" smtClean="0"/>
              <a:t>הבנת מארג </a:t>
            </a:r>
            <a:r>
              <a:rPr lang="he-IL" altLang="he-IL" sz="3400" b="1" dirty="0" smtClean="0"/>
              <a:t>יחסי החוץ </a:t>
            </a:r>
            <a:r>
              <a:rPr lang="he-IL" altLang="he-IL" sz="3400" dirty="0" smtClean="0"/>
              <a:t>של רוסיה והאינטרסים כלפי </a:t>
            </a:r>
            <a:r>
              <a:rPr lang="he-IL" altLang="he-IL" sz="3400" dirty="0" err="1" smtClean="0"/>
              <a:t>המזה"ת</a:t>
            </a:r>
            <a:r>
              <a:rPr lang="he-IL" altLang="he-IL" sz="3400" dirty="0" smtClean="0"/>
              <a:t>. </a:t>
            </a:r>
            <a:endParaRPr lang="en-US" altLang="he-IL" sz="3400" dirty="0" smtClean="0"/>
          </a:p>
          <a:p>
            <a:pPr marL="182880" lvl="1">
              <a:spcBef>
                <a:spcPts val="1200"/>
              </a:spcBef>
            </a:pPr>
            <a:r>
              <a:rPr lang="he-IL" altLang="he-IL" sz="3400" dirty="0" smtClean="0"/>
              <a:t>הבנת </a:t>
            </a:r>
            <a:r>
              <a:rPr lang="he-IL" altLang="he-IL" sz="3400" b="1" dirty="0" smtClean="0"/>
              <a:t>המערכת האסטרטגית </a:t>
            </a:r>
            <a:r>
              <a:rPr lang="he-IL" altLang="he-IL" sz="3400" dirty="0" smtClean="0"/>
              <a:t>הרוסית ותפיסת ההפעלה. </a:t>
            </a:r>
            <a:endParaRPr lang="en-US" altLang="he-IL" sz="3400" dirty="0" smtClean="0"/>
          </a:p>
        </p:txBody>
      </p:sp>
    </p:spTree>
    <p:extLst>
      <p:ext uri="{BB962C8B-B14F-4D97-AF65-F5344CB8AC3E}">
        <p14:creationId xmlns:p14="http://schemas.microsoft.com/office/powerpoint/2010/main" xmlns="" val="244486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altLang="he-IL" sz="4600" dirty="0" smtClean="0"/>
              <a:t>מרכיבים נוספים ותכנים תומכים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he-IL" sz="3400" dirty="0" smtClean="0"/>
              <a:t>סיורי </a:t>
            </a:r>
            <a:r>
              <a:rPr lang="he-IL" sz="3400" dirty="0" err="1" smtClean="0"/>
              <a:t>בטל"מ</a:t>
            </a:r>
            <a:r>
              <a:rPr lang="he-IL" sz="3400" dirty="0" smtClean="0"/>
              <a:t> בארץ</a:t>
            </a:r>
          </a:p>
          <a:p>
            <a:pPr lvl="1"/>
            <a:r>
              <a:rPr lang="he-IL" sz="3400" dirty="0" smtClean="0"/>
              <a:t>ביקור </a:t>
            </a:r>
            <a:r>
              <a:rPr lang="he-IL" sz="3400" dirty="0" err="1" smtClean="0"/>
              <a:t>במשה"ח</a:t>
            </a:r>
            <a:r>
              <a:rPr lang="he-IL" sz="3400" dirty="0" smtClean="0"/>
              <a:t> </a:t>
            </a:r>
          </a:p>
          <a:p>
            <a:pPr lvl="1"/>
            <a:r>
              <a:rPr lang="he-IL" sz="3400" dirty="0" smtClean="0"/>
              <a:t>ביקורים בארגוני מודיעין</a:t>
            </a:r>
          </a:p>
          <a:p>
            <a:pPr lvl="1"/>
            <a:r>
              <a:rPr lang="he-IL" sz="3400" dirty="0" smtClean="0"/>
              <a:t> יום עיון סין</a:t>
            </a:r>
          </a:p>
          <a:p>
            <a:pPr lvl="1"/>
            <a:r>
              <a:rPr lang="he-IL" sz="3400" dirty="0" smtClean="0"/>
              <a:t>יום </a:t>
            </a:r>
            <a:r>
              <a:rPr lang="he-IL" sz="3400" dirty="0" err="1" smtClean="0"/>
              <a:t>דבל"א</a:t>
            </a:r>
            <a:r>
              <a:rPr lang="he-IL" sz="3400" dirty="0" smtClean="0"/>
              <a:t> </a:t>
            </a:r>
          </a:p>
          <a:p>
            <a:pPr lvl="1"/>
            <a:r>
              <a:rPr lang="he-IL" sz="3400" dirty="0" smtClean="0"/>
              <a:t>יום תקשורת</a:t>
            </a:r>
          </a:p>
          <a:p>
            <a:pPr lvl="1"/>
            <a:r>
              <a:rPr lang="he-IL" sz="3400" dirty="0" smtClean="0"/>
              <a:t>סדנאות (</a:t>
            </a:r>
            <a:r>
              <a:rPr lang="en-US" sz="3400" dirty="0" smtClean="0"/>
              <a:t>TBD</a:t>
            </a:r>
            <a:r>
              <a:rPr lang="he-IL" sz="3400" dirty="0" smtClean="0"/>
              <a:t>)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284620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סוף</a:t>
            </a:r>
            <a:endParaRPr lang="he-IL" dirty="0"/>
          </a:p>
        </p:txBody>
      </p:sp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243607"/>
          </a:xfrm>
        </p:spPr>
        <p:txBody>
          <a:bodyPr>
            <a:normAutofit/>
          </a:bodyPr>
          <a:lstStyle/>
          <a:p>
            <a:pPr algn="ctr"/>
            <a:r>
              <a:rPr lang="he-IL" dirty="0" smtClean="0"/>
              <a:t>מטרות הציר המדיני</a:t>
            </a:r>
            <a:endParaRPr lang="he-IL" dirty="0"/>
          </a:p>
        </p:txBody>
      </p:sp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0" y="2060848"/>
            <a:ext cx="9143999" cy="4797152"/>
          </a:xfrm>
        </p:spPr>
        <p:txBody>
          <a:bodyPr>
            <a:normAutofit fontScale="70000" lnSpcReduction="20000"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he-IL" sz="4200" dirty="0" smtClean="0">
                <a:solidFill>
                  <a:srgbClr val="FF0000"/>
                </a:solidFill>
              </a:rPr>
              <a:t>פיתוח חשיבה מדינית </a:t>
            </a:r>
            <a:r>
              <a:rPr lang="he-IL" sz="4200" dirty="0" smtClean="0"/>
              <a:t>בראייה רחבה והנחלת מודעות לתפקידם של </a:t>
            </a:r>
            <a:r>
              <a:rPr lang="he-IL" sz="4200" dirty="0" smtClean="0">
                <a:solidFill>
                  <a:srgbClr val="FF0000"/>
                </a:solidFill>
              </a:rPr>
              <a:t>כלים מדיניים </a:t>
            </a:r>
            <a:r>
              <a:rPr lang="he-IL" sz="4200" dirty="0" smtClean="0"/>
              <a:t>במערכה המשולבת על בטחון ישראל. 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he-IL" sz="4200" dirty="0" smtClean="0"/>
              <a:t> הקניית </a:t>
            </a:r>
            <a:r>
              <a:rPr lang="he-IL" sz="4200" dirty="0" smtClean="0">
                <a:solidFill>
                  <a:srgbClr val="FF0000"/>
                </a:solidFill>
              </a:rPr>
              <a:t>מושגי יסוד </a:t>
            </a:r>
            <a:r>
              <a:rPr lang="he-IL" sz="4200" dirty="0" smtClean="0"/>
              <a:t>באשר לדפוסי יסוד ורבדים היסטוריים </a:t>
            </a:r>
            <a:r>
              <a:rPr lang="he-IL" sz="4200" dirty="0" smtClean="0">
                <a:solidFill>
                  <a:srgbClr val="FF0000"/>
                </a:solidFill>
              </a:rPr>
              <a:t>במבנה המערכת הבינלאומית</a:t>
            </a:r>
            <a:r>
              <a:rPr lang="he-IL" sz="4200" dirty="0" smtClean="0"/>
              <a:t>, בהתפתחות היחסים הבין-מדינתיים, ובהתהוותה של </a:t>
            </a:r>
            <a:r>
              <a:rPr lang="he-IL" sz="4200" dirty="0" smtClean="0">
                <a:solidFill>
                  <a:srgbClr val="FF0000"/>
                </a:solidFill>
              </a:rPr>
              <a:t>הפרקטיקה הדיפלומטית </a:t>
            </a:r>
            <a:r>
              <a:rPr lang="he-IL" sz="4200" dirty="0" smtClean="0"/>
              <a:t>של ימינו.</a:t>
            </a:r>
            <a:endParaRPr lang="en-US" sz="4200" dirty="0" smtClean="0"/>
          </a:p>
          <a:p>
            <a:pPr lvl="0">
              <a:buFont typeface="Wingdings" panose="05000000000000000000" pitchFamily="2" charset="2"/>
              <a:buChar char="§"/>
            </a:pPr>
            <a:r>
              <a:rPr lang="he-IL" sz="4200" dirty="0" smtClean="0"/>
              <a:t> הכרת </a:t>
            </a:r>
            <a:r>
              <a:rPr lang="he-IL" sz="4200" dirty="0" smtClean="0">
                <a:solidFill>
                  <a:srgbClr val="FF0000"/>
                </a:solidFill>
              </a:rPr>
              <a:t>מקורותיה ומאפייניה של מדיניות החוץ </a:t>
            </a:r>
            <a:r>
              <a:rPr lang="he-IL" sz="4200" dirty="0" smtClean="0">
                <a:solidFill>
                  <a:srgbClr val="FF0000"/>
                </a:solidFill>
              </a:rPr>
              <a:t>הישראלית, וזיהוי </a:t>
            </a:r>
            <a:r>
              <a:rPr lang="he-IL" sz="4200" dirty="0" smtClean="0">
                <a:solidFill>
                  <a:srgbClr val="FF0000"/>
                </a:solidFill>
              </a:rPr>
              <a:t>האתגרים העיקריים שבפניה.</a:t>
            </a:r>
            <a:endParaRPr lang="en-US" sz="4200" dirty="0" smtClean="0">
              <a:solidFill>
                <a:srgbClr val="FF0000"/>
              </a:solidFill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he-IL" sz="4200" dirty="0" smtClean="0"/>
              <a:t> העמקת ההבנה באשר </a:t>
            </a:r>
            <a:r>
              <a:rPr lang="he-IL" sz="4200" dirty="0" smtClean="0">
                <a:solidFill>
                  <a:srgbClr val="FF0000"/>
                </a:solidFill>
              </a:rPr>
              <a:t>למנגנוני עיצוב המדיניות בישראל </a:t>
            </a:r>
            <a:r>
              <a:rPr lang="he-IL" sz="4200" dirty="0" smtClean="0"/>
              <a:t>בנושאים מדיניים מרכזיים העומדים על הפרק, וזיקת הגומלין בין המוקדים השלטוניים הרלבנטיים – הן בקבלת ההחלטות והן ביישומן.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e-IL" sz="4000" dirty="0" smtClean="0"/>
              <a:t> הכרת </a:t>
            </a:r>
            <a:r>
              <a:rPr lang="he-IL" sz="4000" dirty="0">
                <a:solidFill>
                  <a:srgbClr val="FF0000"/>
                </a:solidFill>
              </a:rPr>
              <a:t>העבודה הדיפלומטית ואתגרי משרד </a:t>
            </a:r>
            <a:r>
              <a:rPr lang="he-IL" sz="4000" dirty="0" smtClean="0">
                <a:solidFill>
                  <a:srgbClr val="FF0000"/>
                </a:solidFill>
              </a:rPr>
              <a:t>החוץ.</a:t>
            </a:r>
            <a:endParaRPr lang="he-IL" sz="4000" dirty="0">
              <a:solidFill>
                <a:srgbClr val="FF0000"/>
              </a:solidFill>
            </a:endParaRPr>
          </a:p>
          <a:p>
            <a:pPr lvl="0">
              <a:buFont typeface="Wingdings" panose="05000000000000000000" pitchFamily="2" charset="2"/>
              <a:buChar char="§"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/>
          </a:bodyPr>
          <a:lstStyle/>
          <a:p>
            <a:pPr algn="ctr"/>
            <a:r>
              <a:rPr lang="he-IL" dirty="0" smtClean="0"/>
              <a:t>מרכיבי הציר</a:t>
            </a:r>
            <a:endParaRPr lang="he-IL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539552" y="1484784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827584" y="404664"/>
            <a:ext cx="7290054" cy="1008112"/>
          </a:xfrm>
        </p:spPr>
        <p:txBody>
          <a:bodyPr>
            <a:normAutofit/>
          </a:bodyPr>
          <a:lstStyle/>
          <a:p>
            <a:pPr algn="ctr"/>
            <a:r>
              <a:rPr lang="he-IL" dirty="0" smtClean="0"/>
              <a:t>הקורס האקדמי</a:t>
            </a:r>
            <a:endParaRPr lang="he-IL" dirty="0"/>
          </a:p>
        </p:txBody>
      </p:sp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8"/>
          </a:xfrm>
        </p:spPr>
        <p:txBody>
          <a:bodyPr>
            <a:normAutofit/>
          </a:bodyPr>
          <a:lstStyle/>
          <a:p>
            <a:r>
              <a:rPr lang="he-IL" sz="3400" dirty="0" smtClean="0"/>
              <a:t>בהובלת </a:t>
            </a:r>
            <a:r>
              <a:rPr lang="he-IL" sz="3400" dirty="0" smtClean="0">
                <a:solidFill>
                  <a:schemeClr val="accent1"/>
                </a:solidFill>
              </a:rPr>
              <a:t>ד"ר ערן לרמן </a:t>
            </a:r>
            <a:r>
              <a:rPr lang="he-IL" sz="3400" dirty="0" smtClean="0"/>
              <a:t>ובהשתתפות מרצים אורחים</a:t>
            </a:r>
          </a:p>
          <a:p>
            <a:r>
              <a:rPr lang="he-IL" sz="3400" dirty="0" smtClean="0"/>
              <a:t>ארבעה חלקים עיקריים</a:t>
            </a:r>
            <a:r>
              <a:rPr lang="he-IL" sz="3400" dirty="0" smtClean="0">
                <a:solidFill>
                  <a:schemeClr val="accent1"/>
                </a:solidFill>
              </a:rPr>
              <a:t>:</a:t>
            </a:r>
            <a:endParaRPr lang="he-IL" sz="3400" dirty="0" smtClean="0"/>
          </a:p>
          <a:p>
            <a:pPr lvl="1"/>
            <a:r>
              <a:rPr lang="he-IL" sz="3400" dirty="0" smtClean="0"/>
              <a:t>פרק </a:t>
            </a:r>
            <a:r>
              <a:rPr lang="he-IL" sz="3400" dirty="0" smtClean="0">
                <a:solidFill>
                  <a:schemeClr val="accent1"/>
                </a:solidFill>
              </a:rPr>
              <a:t>מבואות </a:t>
            </a:r>
            <a:r>
              <a:rPr lang="he-IL" sz="3400" dirty="0" smtClean="0"/>
              <a:t>– היסטוריה של המערכת הבינ"ל, מבנה המערכת הבינ"ל, דיפלומטיה מסורתית ומודרנית</a:t>
            </a:r>
          </a:p>
          <a:p>
            <a:pPr lvl="1"/>
            <a:r>
              <a:rPr lang="he-IL" sz="3400" dirty="0" smtClean="0">
                <a:solidFill>
                  <a:schemeClr val="accent1"/>
                </a:solidFill>
              </a:rPr>
              <a:t>הזירה הגלובלית </a:t>
            </a:r>
            <a:r>
              <a:rPr lang="he-IL" sz="3400" dirty="0" smtClean="0"/>
              <a:t>בדגש על המעצמות</a:t>
            </a:r>
          </a:p>
          <a:p>
            <a:pPr lvl="1"/>
            <a:r>
              <a:rPr lang="he-IL" sz="3400" dirty="0">
                <a:solidFill>
                  <a:schemeClr val="accent1"/>
                </a:solidFill>
              </a:rPr>
              <a:t>ה</a:t>
            </a:r>
            <a:r>
              <a:rPr lang="he-IL" sz="3400" dirty="0" smtClean="0">
                <a:solidFill>
                  <a:schemeClr val="accent1"/>
                </a:solidFill>
              </a:rPr>
              <a:t>זירה האזורית </a:t>
            </a:r>
            <a:r>
              <a:rPr lang="he-IL" sz="3400" dirty="0" smtClean="0"/>
              <a:t>בדגש על הסוגיה הפלסטינית</a:t>
            </a:r>
          </a:p>
          <a:p>
            <a:pPr lvl="1"/>
            <a:r>
              <a:rPr lang="he-IL" sz="3400" dirty="0" smtClean="0">
                <a:solidFill>
                  <a:schemeClr val="accent1"/>
                </a:solidFill>
              </a:rPr>
              <a:t>סוגיות גנריות </a:t>
            </a:r>
            <a:r>
              <a:rPr lang="he-IL" sz="3400" dirty="0" smtClean="0"/>
              <a:t>במדיניות החוץ – </a:t>
            </a:r>
            <a:r>
              <a:rPr lang="he-IL" sz="3400" dirty="0" smtClean="0"/>
              <a:t>בקרת נשק, </a:t>
            </a:r>
            <a:r>
              <a:rPr lang="he-IL" sz="3400" dirty="0" smtClean="0"/>
              <a:t>דיפלומטיה יהודית וכד'.</a:t>
            </a:r>
          </a:p>
          <a:p>
            <a:endParaRPr lang="he-IL" dirty="0" smtClean="0"/>
          </a:p>
          <a:p>
            <a:pPr lvl="1"/>
            <a:endParaRPr lang="he-IL" dirty="0" smtClean="0"/>
          </a:p>
          <a:p>
            <a:endParaRPr lang="he-IL" dirty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177645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768096" y="116632"/>
            <a:ext cx="7290054" cy="1224136"/>
          </a:xfrm>
        </p:spPr>
        <p:txBody>
          <a:bodyPr/>
          <a:lstStyle/>
          <a:p>
            <a:pPr algn="ctr"/>
            <a:r>
              <a:rPr lang="he-IL" dirty="0" smtClean="0"/>
              <a:t>הקורס האקדמי - פירוט</a:t>
            </a:r>
            <a:endParaRPr lang="he-IL" dirty="0"/>
          </a:p>
        </p:txBody>
      </p:sp>
      <p:graphicFrame>
        <p:nvGraphicFramePr>
          <p:cNvPr id="7" name="מציין מיקום תוכן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31649898"/>
              </p:ext>
            </p:extLst>
          </p:nvPr>
        </p:nvGraphicFramePr>
        <p:xfrm>
          <a:off x="0" y="1412776"/>
          <a:ext cx="9144000" cy="5450642"/>
        </p:xfrm>
        <a:graphic>
          <a:graphicData uri="http://schemas.openxmlformats.org/drawingml/2006/table">
            <a:tbl>
              <a:tblPr rtl="1" firstRow="1" bandRow="1">
                <a:tableStyleId>{FABFCF23-3B69-468F-B69F-88F6DE6A72F2}</a:tableStyleId>
              </a:tblPr>
              <a:tblGrid>
                <a:gridCol w="2316683"/>
                <a:gridCol w="6827317"/>
              </a:tblGrid>
              <a:tr h="725007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תאריך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נושא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148231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04/01/17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effectLst/>
                        </a:rPr>
                        <a:t>מדינאות 1 – מבוא לדיפלומטיה: הרבדים </a:t>
                      </a:r>
                      <a:r>
                        <a:rPr lang="he-IL" sz="2000" dirty="0" smtClean="0">
                          <a:effectLst/>
                        </a:rPr>
                        <a:t>ההיסטוריים של הסדר</a:t>
                      </a:r>
                      <a:r>
                        <a:rPr lang="he-IL" sz="2000" baseline="0" dirty="0" smtClean="0">
                          <a:effectLst/>
                        </a:rPr>
                        <a:t> העולמי</a:t>
                      </a:r>
                      <a:endParaRPr lang="en-US" sz="2000" dirty="0"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effectLst/>
                        </a:rPr>
                        <a:t>מדינאות 2 – מבוא לדיפלומטיה: מה השתנה?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66332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11/01/17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effectLst/>
                        </a:rPr>
                        <a:t>מדינאות 3 – מבוא לדיפלומטיה: ציונית וישראלית</a:t>
                      </a:r>
                      <a:endParaRPr lang="en-US" sz="2000" dirty="0"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effectLst/>
                        </a:rPr>
                        <a:t>מדינאות 4 – דיפלומטיה ישראלית בת זמננו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66406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effectLst/>
                        </a:rPr>
                        <a:t>25/01/17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effectLst/>
                        </a:rPr>
                        <a:t>מדינאות 5 – מנגנוני קבלת החלטות בישראל</a:t>
                      </a:r>
                      <a:endParaRPr lang="en-US" sz="2000" dirty="0"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effectLst/>
                        </a:rPr>
                        <a:t>מדינאות 6 – צבא, מודיעין </a:t>
                      </a:r>
                      <a:r>
                        <a:rPr lang="he-IL" sz="2000" dirty="0" smtClean="0">
                          <a:effectLst/>
                        </a:rPr>
                        <a:t>ודיפלומטיה – בעת מערכות, לקראתן ובמהלכן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66332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effectLst/>
                        </a:rPr>
                        <a:t>15/02/17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effectLst/>
                        </a:rPr>
                        <a:t>מדינאות 7 – המערכת האזורית</a:t>
                      </a:r>
                      <a:endParaRPr lang="en-US" sz="2000" dirty="0"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effectLst/>
                        </a:rPr>
                        <a:t>מדינאות 8 – אתגר </a:t>
                      </a:r>
                      <a:r>
                        <a:rPr lang="he-IL" sz="2000" dirty="0" err="1">
                          <a:effectLst/>
                        </a:rPr>
                        <a:t>האיסלאם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66332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20/02/17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effectLst/>
                        </a:rPr>
                        <a:t>מדינאות 9 – איראן כיריב מדיני</a:t>
                      </a:r>
                      <a:endParaRPr lang="en-US" sz="2000" dirty="0"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effectLst/>
                        </a:rPr>
                        <a:t>מדינאות 10 – היחסים עם מצרים וירדן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2274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pPr algn="ctr"/>
            <a:endParaRPr lang="he-IL" dirty="0"/>
          </a:p>
        </p:txBody>
      </p:sp>
      <p:graphicFrame>
        <p:nvGraphicFramePr>
          <p:cNvPr id="7" name="מציין מיקום תוכן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97830655"/>
              </p:ext>
            </p:extLst>
          </p:nvPr>
        </p:nvGraphicFramePr>
        <p:xfrm>
          <a:off x="0" y="404664"/>
          <a:ext cx="9144000" cy="6292615"/>
        </p:xfrm>
        <a:graphic>
          <a:graphicData uri="http://schemas.openxmlformats.org/drawingml/2006/table">
            <a:tbl>
              <a:tblPr rtl="1" firstRow="1" bandRow="1">
                <a:tableStyleId>{FABFCF23-3B69-468F-B69F-88F6DE6A72F2}</a:tableStyleId>
              </a:tblPr>
              <a:tblGrid>
                <a:gridCol w="162560"/>
                <a:gridCol w="2036284"/>
                <a:gridCol w="6945156"/>
              </a:tblGrid>
              <a:tr h="504056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400" dirty="0" smtClean="0"/>
                        <a:t>תאריך</a:t>
                      </a:r>
                      <a:endParaRPr lang="he-IL" sz="2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800" dirty="0" smtClean="0"/>
                        <a:t>נושא</a:t>
                      </a:r>
                      <a:endParaRPr lang="he-IL" sz="2800" dirty="0"/>
                    </a:p>
                  </a:txBody>
                  <a:tcPr marL="68580" marR="68580" marT="0" marB="0"/>
                </a:tc>
              </a:tr>
              <a:tr h="1043661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08/03/17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11 – דיפלומטיה ציבורית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12 – מצבי סיום: לבנון 2006 כמקרה בוחן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56079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22/03/17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13 – אירופה: היבשת האבודה?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56079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04/04/17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14 – דיפלומטיה כלכלית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85369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10/05/17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</a:t>
                      </a: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15,16 – ארה"ב כציר מרכזי </a:t>
                      </a:r>
                      <a:r>
                        <a:rPr lang="he-IL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במדיניות </a:t>
                      </a: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החוץ </a:t>
                      </a:r>
                      <a:r>
                        <a:rPr lang="he-IL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והביטחון</a:t>
                      </a: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האו"ם</a:t>
                      </a:r>
                      <a:r>
                        <a:rPr lang="he-IL" sz="2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ו</a:t>
                      </a:r>
                      <a:r>
                        <a:rPr lang="he-IL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הזירה </a:t>
                      </a:r>
                      <a:r>
                        <a:rPr lang="he-IL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המולטליטראלית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85369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07/06/17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17 – אסיה כזירה מדינית עתידית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18 – בק"ן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44693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14/06/17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19 – רוסיה – איום או הזדמנות?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17309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27/6/17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20 - סיכום הקורס ומיפוי תובנות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3968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072160"/>
          </a:xfrm>
        </p:spPr>
        <p:txBody>
          <a:bodyPr>
            <a:normAutofit/>
          </a:bodyPr>
          <a:lstStyle/>
          <a:p>
            <a:pPr algn="ctr"/>
            <a:r>
              <a:rPr lang="he-IL" dirty="0" smtClean="0"/>
              <a:t>הסימולציה המדינית-ביטחונית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5229200"/>
          </a:xfrm>
        </p:spPr>
        <p:txBody>
          <a:bodyPr>
            <a:noAutofit/>
          </a:bodyPr>
          <a:lstStyle/>
          <a:p>
            <a:r>
              <a:rPr lang="he-IL" sz="3400" dirty="0" smtClean="0"/>
              <a:t>חווית  למידה מרכזית, שתעסוק במערכה </a:t>
            </a:r>
            <a:r>
              <a:rPr lang="he-IL" sz="3400" dirty="0" smtClean="0"/>
              <a:t>מדינית-ביטחונית. </a:t>
            </a:r>
            <a:endParaRPr lang="he-IL" sz="3400" dirty="0" smtClean="0"/>
          </a:p>
          <a:p>
            <a:r>
              <a:rPr lang="he-IL" sz="3400" dirty="0" smtClean="0"/>
              <a:t>תתקיים בחודשים </a:t>
            </a:r>
            <a:r>
              <a:rPr lang="he-IL" sz="3400" dirty="0" smtClean="0"/>
              <a:t>פברואר-מרץ </a:t>
            </a:r>
            <a:r>
              <a:rPr lang="he-IL" sz="3400" dirty="0" smtClean="0"/>
              <a:t>בכמה </a:t>
            </a:r>
            <a:r>
              <a:rPr lang="he-IL" sz="3400" dirty="0" smtClean="0"/>
              <a:t>מערכות.</a:t>
            </a:r>
            <a:endParaRPr lang="he-IL" sz="3400" dirty="0" smtClean="0"/>
          </a:p>
          <a:p>
            <a:r>
              <a:rPr lang="he-IL" sz="3400" dirty="0" smtClean="0"/>
              <a:t>החניכים יחולקו לקבוצות וישחקו </a:t>
            </a:r>
            <a:r>
              <a:rPr lang="he-IL" sz="3400" dirty="0" smtClean="0"/>
              <a:t>תפקידים.</a:t>
            </a:r>
            <a:endParaRPr lang="he-IL" sz="3400" dirty="0" smtClean="0"/>
          </a:p>
          <a:p>
            <a:r>
              <a:rPr lang="he-IL" sz="3400" dirty="0" smtClean="0"/>
              <a:t>עבודת הכנה  נרחבת תכלול ניתוח השחקן והמערכת, ברור אינטרסים ומתחים, עיצוב אסטרטגיה, בניית מערכה וכד</a:t>
            </a:r>
            <a:r>
              <a:rPr lang="he-IL" sz="3400" dirty="0" smtClean="0"/>
              <a:t>'.</a:t>
            </a:r>
            <a:endParaRPr lang="he-IL" sz="3400" dirty="0" smtClean="0"/>
          </a:p>
          <a:p>
            <a:r>
              <a:rPr lang="he-IL" sz="3400" dirty="0" smtClean="0"/>
              <a:t>במהלך המשחק – יישום  </a:t>
            </a:r>
            <a:r>
              <a:rPr lang="he-IL" sz="3400" dirty="0" smtClean="0"/>
              <a:t>אסטרטגיה, </a:t>
            </a:r>
            <a:r>
              <a:rPr lang="he-IL" sz="3400" dirty="0" smtClean="0"/>
              <a:t>ניטור ושינוי בהתאם לתרחישים והזרמות.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57160"/>
          </a:xfrm>
        </p:spPr>
        <p:txBody>
          <a:bodyPr/>
          <a:lstStyle/>
          <a:p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he-IL" sz="5400" dirty="0" smtClean="0"/>
          </a:p>
          <a:p>
            <a:pPr algn="ctr">
              <a:buNone/>
            </a:pPr>
            <a:r>
              <a:rPr lang="he-IL" sz="5400" dirty="0" smtClean="0"/>
              <a:t>סיורי </a:t>
            </a:r>
            <a:r>
              <a:rPr lang="he-IL" sz="5400" dirty="0" smtClean="0"/>
              <a:t>חו"ל</a:t>
            </a:r>
            <a:endParaRPr lang="he-IL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072160"/>
          </a:xfrm>
        </p:spPr>
        <p:txBody>
          <a:bodyPr>
            <a:normAutofit/>
          </a:bodyPr>
          <a:lstStyle/>
          <a:p>
            <a:pPr algn="ctr"/>
            <a:r>
              <a:rPr lang="he-IL" altLang="he-IL" dirty="0" smtClean="0"/>
              <a:t>הסיור בנאט"ו ובאיחוד האירופי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8"/>
          </a:xfrm>
        </p:spPr>
        <p:txBody>
          <a:bodyPr>
            <a:normAutofit fontScale="92500"/>
          </a:bodyPr>
          <a:lstStyle/>
          <a:p>
            <a:r>
              <a:rPr lang="he-IL" altLang="he-IL" sz="2800" dirty="0">
                <a:cs typeface="David" panose="020E0502060401010101" pitchFamily="34" charset="-79"/>
              </a:rPr>
              <a:t>הכרת </a:t>
            </a:r>
            <a:r>
              <a:rPr lang="he-IL" altLang="he-IL" sz="2800" b="1" dirty="0">
                <a:cs typeface="David" panose="020E0502060401010101" pitchFamily="34" charset="-79"/>
              </a:rPr>
              <a:t>נאט"ו והאיחוד האירופי כארגונים בינ"ל מרכזיים </a:t>
            </a:r>
            <a:r>
              <a:rPr lang="he-IL" altLang="he-IL" sz="2800" dirty="0">
                <a:cs typeface="David" panose="020E0502060401010101" pitchFamily="34" charset="-79"/>
              </a:rPr>
              <a:t>במערכת הבינ"ל,  </a:t>
            </a:r>
            <a:r>
              <a:rPr lang="he-IL" altLang="he-IL" sz="2800" dirty="0" smtClean="0">
                <a:cs typeface="David" panose="020E0502060401010101" pitchFamily="34" charset="-79"/>
              </a:rPr>
              <a:t>אשר להם </a:t>
            </a:r>
            <a:r>
              <a:rPr lang="he-IL" altLang="he-IL" sz="2800" dirty="0">
                <a:cs typeface="David" panose="020E0502060401010101" pitchFamily="34" charset="-79"/>
              </a:rPr>
              <a:t>השפעה רבה על מימדים חשובים בביטחון הלאומי הישראלי,  ובתוך כך:</a:t>
            </a:r>
            <a:endParaRPr lang="en-US" altLang="he-IL" sz="2800" dirty="0">
              <a:cs typeface="David" panose="020E0502060401010101" pitchFamily="34" charset="-79"/>
            </a:endParaRPr>
          </a:p>
          <a:p>
            <a:pPr lvl="0"/>
            <a:r>
              <a:rPr lang="he-IL" altLang="he-IL" sz="2800" dirty="0">
                <a:cs typeface="David" panose="020E0502060401010101" pitchFamily="34" charset="-79"/>
              </a:rPr>
              <a:t>לימוד והעמקת ההיכרות עם האופן בו פועלים ארגונים אלה – ה</a:t>
            </a:r>
            <a:r>
              <a:rPr lang="he-IL" altLang="he-IL" sz="2800" b="1" dirty="0">
                <a:cs typeface="David" panose="020E0502060401010101" pitchFamily="34" charset="-79"/>
              </a:rPr>
              <a:t>מבנה הארגוני, המוסדות העיקריים, דפוסי קבלת החלטות והאתג</a:t>
            </a:r>
            <a:r>
              <a:rPr lang="he-IL" altLang="he-IL" sz="2800" dirty="0">
                <a:cs typeface="David" panose="020E0502060401010101" pitchFamily="34" charset="-79"/>
              </a:rPr>
              <a:t>רים המרכזיים מולם הם עומדים בימים אלה. </a:t>
            </a:r>
            <a:endParaRPr lang="en-US" altLang="he-IL" sz="2800" dirty="0">
              <a:cs typeface="David" panose="020E0502060401010101" pitchFamily="34" charset="-79"/>
            </a:endParaRPr>
          </a:p>
          <a:p>
            <a:pPr lvl="0"/>
            <a:r>
              <a:rPr lang="he-IL" altLang="he-IL" sz="2800" dirty="0">
                <a:cs typeface="David" panose="020E0502060401010101" pitchFamily="34" charset="-79"/>
              </a:rPr>
              <a:t>לימוד </a:t>
            </a:r>
            <a:r>
              <a:rPr lang="he-IL" altLang="he-IL" sz="2800" b="1" dirty="0">
                <a:cs typeface="David" panose="020E0502060401010101" pitchFamily="34" charset="-79"/>
              </a:rPr>
              <a:t>הקשרים שבין ארגונים אלה לבין מדינות המזרח התיכון </a:t>
            </a:r>
            <a:r>
              <a:rPr lang="he-IL" altLang="he-IL" sz="2800" dirty="0">
                <a:cs typeface="David" panose="020E0502060401010101" pitchFamily="34" charset="-79"/>
              </a:rPr>
              <a:t>והאתגרים החדשים מולם הם ניצבים בהקשר זה (אסלאם רדיקלי וכד'). </a:t>
            </a:r>
            <a:endParaRPr lang="en-US" altLang="he-IL" sz="2800" dirty="0">
              <a:cs typeface="David" panose="020E0502060401010101" pitchFamily="34" charset="-79"/>
            </a:endParaRPr>
          </a:p>
          <a:p>
            <a:pPr lvl="0"/>
            <a:r>
              <a:rPr lang="he-IL" altLang="he-IL" sz="2800" dirty="0">
                <a:cs typeface="David" panose="020E0502060401010101" pitchFamily="34" charset="-79"/>
              </a:rPr>
              <a:t>לימוד היקף היחסים </a:t>
            </a:r>
            <a:r>
              <a:rPr lang="he-IL" altLang="he-IL" sz="2800" b="1" dirty="0">
                <a:cs typeface="David" panose="020E0502060401010101" pitchFamily="34" charset="-79"/>
              </a:rPr>
              <a:t>והקשרים בין ארגונים אלה לבין מדינת ישראל  </a:t>
            </a:r>
            <a:r>
              <a:rPr lang="he-IL" altLang="he-IL" sz="2800" dirty="0">
                <a:cs typeface="David" panose="020E0502060401010101" pitchFamily="34" charset="-79"/>
              </a:rPr>
              <a:t>וכן האתגרים וההזדמנויות העומדים מולנו בפיתוח קשרים אלה.</a:t>
            </a:r>
            <a:endParaRPr lang="en-US" altLang="he-IL" sz="2800" dirty="0">
              <a:cs typeface="David" panose="020E0502060401010101" pitchFamily="34" charset="-79"/>
            </a:endParaRPr>
          </a:p>
          <a:p>
            <a:pPr lvl="0"/>
            <a:r>
              <a:rPr lang="he-IL" altLang="he-IL" sz="2800" dirty="0">
                <a:cs typeface="David" panose="020E0502060401010101" pitchFamily="34" charset="-79"/>
              </a:rPr>
              <a:t>הכרת אופן </a:t>
            </a:r>
            <a:r>
              <a:rPr lang="he-IL" altLang="he-IL" sz="2800" b="1" dirty="0">
                <a:cs typeface="David" panose="020E0502060401010101" pitchFamily="34" charset="-79"/>
              </a:rPr>
              <a:t>פעילות השגרירות, הנספח הצבאי </a:t>
            </a:r>
            <a:r>
              <a:rPr lang="he-IL" altLang="he-IL" sz="2800" dirty="0">
                <a:cs typeface="David" panose="020E0502060401010101" pitchFamily="34" charset="-79"/>
              </a:rPr>
              <a:t> והנציגים והמוסדות הישראלים  הפועלים מול ארגונים אלה.  </a:t>
            </a:r>
            <a:endParaRPr lang="en-US" altLang="he-IL" sz="2800" dirty="0">
              <a:cs typeface="David" panose="020E0502060401010101" pitchFamily="34" charset="-79"/>
            </a:endParaRPr>
          </a:p>
          <a:p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xmlns="" val="158926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זרימה">
  <a:themeElements>
    <a:clrScheme name="זרימה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זרימה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זרימה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TM02900743[[fn=אורגני]]</Template>
  <TotalTime>26515</TotalTime>
  <Words>658</Words>
  <Application>Microsoft Office PowerPoint</Application>
  <PresentationFormat>‫הצגה על המסך (4:3)</PresentationFormat>
  <Paragraphs>108</Paragraphs>
  <Slides>13</Slides>
  <Notes>2</Notes>
  <HiddenSlides>0</HiddenSlides>
  <MMClips>0</MMClips>
  <ScaleCrop>false</ScaleCrop>
  <HeadingPairs>
    <vt:vector size="4" baseType="variant">
      <vt:variant>
        <vt:lpstr>ערכת נושא</vt:lpstr>
      </vt:variant>
      <vt:variant>
        <vt:i4>2</vt:i4>
      </vt:variant>
      <vt:variant>
        <vt:lpstr>כותרות שקופיות</vt:lpstr>
      </vt:variant>
      <vt:variant>
        <vt:i4>13</vt:i4>
      </vt:variant>
    </vt:vector>
  </HeadingPairs>
  <TitlesOfParts>
    <vt:vector size="15" baseType="lpstr">
      <vt:lpstr>HDOfficeLightV0</vt:lpstr>
      <vt:lpstr>זרימה</vt:lpstr>
      <vt:lpstr>       הציר המדיני  מחזור מ"ד  </vt:lpstr>
      <vt:lpstr>מטרות הציר המדיני</vt:lpstr>
      <vt:lpstr>מרכיבי הציר</vt:lpstr>
      <vt:lpstr>הקורס האקדמי</vt:lpstr>
      <vt:lpstr>הקורס האקדמי - פירוט</vt:lpstr>
      <vt:lpstr>שקופית 6</vt:lpstr>
      <vt:lpstr>הסימולציה המדינית-ביטחונית</vt:lpstr>
      <vt:lpstr>שקופית 8</vt:lpstr>
      <vt:lpstr>הסיור בנאט"ו ובאיחוד האירופי</vt:lpstr>
      <vt:lpstr>הסיור בארה"ב</vt:lpstr>
      <vt:lpstr>שקופית 11</vt:lpstr>
      <vt:lpstr>מרכיבים נוספים ותכנים תומכים</vt:lpstr>
      <vt:lpstr>סוף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הציר המדיני – מחזור מ"ג</dc:title>
  <dc:creator>haimwaxman</dc:creator>
  <cp:lastModifiedBy>haimwaxman</cp:lastModifiedBy>
  <cp:revision>103</cp:revision>
  <dcterms:created xsi:type="dcterms:W3CDTF">2015-06-19T12:00:16Z</dcterms:created>
  <dcterms:modified xsi:type="dcterms:W3CDTF">2016-09-03T05:32:51Z</dcterms:modified>
</cp:coreProperties>
</file>