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handoutMasterIdLst>
    <p:handoutMasterId r:id="rId14"/>
  </p:handoutMasterIdLst>
  <p:sldIdLst>
    <p:sldId id="256" r:id="rId2"/>
    <p:sldId id="294" r:id="rId3"/>
    <p:sldId id="301" r:id="rId4"/>
    <p:sldId id="313" r:id="rId5"/>
    <p:sldId id="311" r:id="rId6"/>
    <p:sldId id="312" r:id="rId7"/>
    <p:sldId id="288" r:id="rId8"/>
    <p:sldId id="315" r:id="rId9"/>
    <p:sldId id="273" r:id="rId10"/>
    <p:sldId id="316" r:id="rId11"/>
    <p:sldId id="305" r:id="rId12"/>
    <p:sldId id="317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221" autoAdjust="0"/>
    <p:restoredTop sz="94660"/>
  </p:normalViewPr>
  <p:slideViewPr>
    <p:cSldViewPr>
      <p:cViewPr varScale="1">
        <p:scale>
          <a:sx n="37" d="100"/>
          <a:sy n="37" d="100"/>
        </p:scale>
        <p:origin x="-118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כ"ב/אב/תשע"ו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300" dirty="0" smtClean="0"/>
              <a:t>הציר המדיני – מחזור מ"ד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/>
              <a:t>הצגה לסגל</a:t>
            </a:r>
          </a:p>
          <a:p>
            <a:pPr algn="ctr"/>
            <a:r>
              <a:rPr lang="he-IL" sz="3200" b="1" dirty="0" smtClean="0"/>
              <a:t>28.8.16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e-IL" sz="4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 ואופן הערכת תהליך הלמידה</a:t>
            </a: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dirty="0" smtClean="0"/>
              <a:t>המטלה המסכמת</a:t>
            </a:r>
            <a:r>
              <a:rPr lang="he-IL" dirty="0" smtClean="0"/>
              <a:t>: הגשת </a:t>
            </a:r>
            <a:r>
              <a:rPr lang="he-IL" dirty="0" smtClean="0"/>
              <a:t>עבודת גמר בהיקף של עד 3 עמודים, במתכונת של </a:t>
            </a:r>
            <a:r>
              <a:rPr lang="he-IL" dirty="0" smtClean="0">
                <a:solidFill>
                  <a:srgbClr val="FF0000"/>
                </a:solidFill>
              </a:rPr>
              <a:t>נייר הכנה למקבל החלטות בכיר </a:t>
            </a:r>
            <a:r>
              <a:rPr lang="he-IL" dirty="0" smtClean="0">
                <a:solidFill>
                  <a:srgbClr val="FF0000"/>
                </a:solidFill>
              </a:rPr>
              <a:t>בסוגיה </a:t>
            </a:r>
            <a:r>
              <a:rPr lang="he-IL" dirty="0" smtClean="0">
                <a:solidFill>
                  <a:srgbClr val="FF0000"/>
                </a:solidFill>
              </a:rPr>
              <a:t>מדינית נבחרת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he-IL" dirty="0" smtClean="0"/>
              <a:t>הערכת </a:t>
            </a:r>
            <a:r>
              <a:rPr lang="he-IL" dirty="0" smtClean="0"/>
              <a:t>העבודה </a:t>
            </a:r>
            <a:r>
              <a:rPr lang="he-IL" dirty="0" smtClean="0"/>
              <a:t>הקבוצתית בסימולציה – עובר/לא עובר.</a:t>
            </a:r>
            <a:r>
              <a:rPr lang="he-IL" dirty="0" smtClean="0"/>
              <a:t> </a:t>
            </a:r>
            <a:r>
              <a:rPr lang="he-IL" dirty="0" smtClean="0"/>
              <a:t>הערכה אישית של החניכים תכנס לשקלול ההערכה הסגל השנתית של החניך</a:t>
            </a:r>
          </a:p>
          <a:p>
            <a:r>
              <a:rPr lang="he-IL" dirty="0" smtClean="0"/>
              <a:t>במידה ותהיה התנסות נוספת (אפשרות מוצעת: מפגש בין </a:t>
            </a:r>
            <a:r>
              <a:rPr lang="he-IL" dirty="0" err="1" smtClean="0"/>
              <a:t>מל"לים</a:t>
            </a:r>
            <a:r>
              <a:rPr lang="he-IL" dirty="0" smtClean="0"/>
              <a:t>) – הערכה קבוצתית שתהווה חלק מהציון האישי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xmlns="" val="40118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הסוגיה הפלסטינית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he-IL" b="1" dirty="0"/>
              <a:t>תולדות הסכסוך, סוגיות הליבה, הכרות עם השטח, נושאים הומניטאריים וכלכליים, המערכת הישראלית </a:t>
            </a:r>
            <a:r>
              <a:rPr lang="he-IL" b="1" dirty="0" err="1"/>
              <a:t>ומתפ"ש</a:t>
            </a:r>
            <a:r>
              <a:rPr lang="he-IL" b="1" dirty="0"/>
              <a:t>, הכרת העמדות השונות בציבור</a:t>
            </a:r>
            <a:endParaRPr lang="en-US" b="1" dirty="0"/>
          </a:p>
          <a:p>
            <a:pPr fontAlgn="t"/>
            <a:r>
              <a:rPr lang="he-IL" b="1" dirty="0"/>
              <a:t>הרצאת פתיחה + הרצאות הכנה לסימולציה  + במסגרת סיורי שומרון, יהודה, חברון, ירושלים</a:t>
            </a:r>
            <a:endParaRPr lang="en-US" b="1" dirty="0"/>
          </a:p>
          <a:p>
            <a:pPr fontAlgn="t"/>
            <a:r>
              <a:rPr lang="he-IL" b="1" dirty="0"/>
              <a:t>מוקד - הסימולציה המדינית </a:t>
            </a:r>
            <a:endParaRPr lang="en-US" b="1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מבנה ההצגה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he-IL" sz="5100" dirty="0"/>
              <a:t>מטרות הציר 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 smtClean="0"/>
              <a:t>רציונל </a:t>
            </a:r>
            <a:r>
              <a:rPr lang="he-IL" sz="5100" dirty="0"/>
              <a:t>והיגיון </a:t>
            </a:r>
            <a:r>
              <a:rPr lang="he-IL" sz="5100" dirty="0" smtClean="0"/>
              <a:t>מארגן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 smtClean="0"/>
              <a:t>מבנה הציר</a:t>
            </a:r>
          </a:p>
          <a:p>
            <a:pPr>
              <a:lnSpc>
                <a:spcPct val="150000"/>
              </a:lnSpc>
            </a:pPr>
            <a:r>
              <a:rPr lang="he-IL" sz="5100" dirty="0" smtClean="0"/>
              <a:t>מבנה הקורס </a:t>
            </a:r>
            <a:r>
              <a:rPr lang="he-IL" sz="5100" dirty="0" smtClean="0"/>
              <a:t>האקדמי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 smtClean="0"/>
              <a:t>אופן </a:t>
            </a:r>
            <a:r>
              <a:rPr lang="he-IL" sz="5100" dirty="0" smtClean="0"/>
              <a:t>הפריסה  לאורך השנה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 smtClean="0"/>
              <a:t>תמהיל </a:t>
            </a:r>
            <a:r>
              <a:rPr lang="he-IL" sz="5100" dirty="0"/>
              <a:t>שיטות </a:t>
            </a:r>
            <a:r>
              <a:rPr lang="he-IL" sz="5100" dirty="0" smtClean="0"/>
              <a:t>הלימוד </a:t>
            </a:r>
            <a:endParaRPr lang="he-IL" sz="5100" dirty="0" smtClean="0"/>
          </a:p>
          <a:p>
            <a:pPr>
              <a:lnSpc>
                <a:spcPct val="150000"/>
              </a:lnSpc>
            </a:pPr>
            <a:r>
              <a:rPr lang="he-IL" sz="5100" dirty="0"/>
              <a:t>הסימולציה </a:t>
            </a:r>
            <a:r>
              <a:rPr lang="he-IL" sz="5100" dirty="0" smtClean="0"/>
              <a:t>המדינית-ביטחונית</a:t>
            </a:r>
            <a:endParaRPr lang="he-IL" sz="5100" dirty="0"/>
          </a:p>
          <a:p>
            <a:pPr>
              <a:lnSpc>
                <a:spcPct val="150000"/>
              </a:lnSpc>
            </a:pPr>
            <a:r>
              <a:rPr lang="he-IL" sz="5100" dirty="0" smtClean="0"/>
              <a:t>מטלות </a:t>
            </a:r>
            <a:r>
              <a:rPr lang="he-IL" sz="5100" dirty="0"/>
              <a:t>ואופן הערכת תהליך </a:t>
            </a:r>
            <a:r>
              <a:rPr lang="he-IL" sz="5100" dirty="0" smtClean="0"/>
              <a:t>הלמידה</a:t>
            </a:r>
            <a:endParaRPr lang="he-IL" sz="5100" dirty="0"/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9151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</a:t>
            </a:r>
            <a:r>
              <a:rPr lang="he-IL" dirty="0" smtClean="0"/>
              <a:t>הציר המדיני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he-IL" sz="4200" dirty="0" smtClean="0">
                <a:solidFill>
                  <a:srgbClr val="FF0000"/>
                </a:solidFill>
              </a:rPr>
              <a:t>יעד על - פיתוח חשיבה מדינית </a:t>
            </a:r>
            <a:r>
              <a:rPr lang="he-IL" sz="4200" dirty="0" smtClean="0"/>
              <a:t>בראייה רחבה והנחלת מודעות ורגישות לתפקידם של כלים מדיניים במערכה המשולבת על בטחון ישראל. </a:t>
            </a:r>
            <a:endParaRPr lang="en-US" sz="4200" dirty="0" smtClean="0"/>
          </a:p>
          <a:p>
            <a:pPr lvl="0"/>
            <a:r>
              <a:rPr lang="he-IL" sz="4200" dirty="0" smtClean="0"/>
              <a:t>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</a:t>
            </a:r>
            <a:r>
              <a:rPr lang="he-IL" sz="42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4200" dirty="0" smtClean="0"/>
              <a:t>, בהתפתחות היחסים הבין-מדינתיים, ובהתהוותה של </a:t>
            </a:r>
            <a:r>
              <a:rPr lang="he-IL" sz="42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4200" dirty="0" smtClean="0"/>
              <a:t>של ימינו.</a:t>
            </a:r>
            <a:endParaRPr lang="en-US" sz="4200" dirty="0" smtClean="0"/>
          </a:p>
          <a:p>
            <a:pPr lvl="0"/>
            <a:r>
              <a:rPr lang="he-IL" sz="4200" dirty="0" smtClean="0"/>
              <a:t>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הישראלית </a:t>
            </a:r>
            <a:r>
              <a:rPr lang="he-IL" sz="4200" dirty="0" smtClean="0">
                <a:solidFill>
                  <a:srgbClr val="FF0000"/>
                </a:solidFill>
              </a:rPr>
              <a:t>וזיהוי </a:t>
            </a:r>
            <a:r>
              <a:rPr lang="he-IL" sz="4200" dirty="0" smtClean="0">
                <a:solidFill>
                  <a:srgbClr val="FF0000"/>
                </a:solidFill>
              </a:rPr>
              <a:t>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/>
            <a:r>
              <a:rPr lang="he-IL" sz="4200" dirty="0" smtClean="0"/>
              <a:t>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r>
              <a:rPr lang="he-IL" sz="4000" dirty="0"/>
              <a:t>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החוץ</a:t>
            </a:r>
          </a:p>
          <a:p>
            <a:pPr lvl="0"/>
            <a:endParaRPr lang="en-US" dirty="0" smtClean="0">
              <a:solidFill>
                <a:srgbClr val="FF0000"/>
              </a:solidFill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הגיון מסדר של </a:t>
            </a:r>
            <a:r>
              <a:rPr lang="he-IL" dirty="0" smtClean="0"/>
              <a:t>הציר - 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70000" lnSpcReduction="20000"/>
          </a:bodyPr>
          <a:lstStyle/>
          <a:p>
            <a:r>
              <a:rPr lang="he-IL" sz="34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המימד המדיני של הביטחון הלאומי</a:t>
            </a:r>
          </a:p>
          <a:p>
            <a:r>
              <a:rPr lang="he-IL" sz="3400" dirty="0" smtClean="0">
                <a:solidFill>
                  <a:schemeClr val="accent1"/>
                </a:solidFill>
              </a:rPr>
              <a:t>קורס </a:t>
            </a:r>
            <a:r>
              <a:rPr lang="he-IL" sz="3400" dirty="0" smtClean="0">
                <a:solidFill>
                  <a:schemeClr val="accent1"/>
                </a:solidFill>
              </a:rPr>
              <a:t>אקדמי בהובלת ד"ר ערן </a:t>
            </a:r>
            <a:r>
              <a:rPr lang="he-IL" sz="3400" dirty="0" smtClean="0">
                <a:solidFill>
                  <a:schemeClr val="accent1"/>
                </a:solidFill>
              </a:rPr>
              <a:t>לרמן ומרצים אורחים </a:t>
            </a:r>
            <a:r>
              <a:rPr lang="he-IL" sz="3400" dirty="0" smtClean="0"/>
              <a:t>שיכלול:</a:t>
            </a:r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/>
              <a:t>מבואות – היסטוריה של המערכת הבינ"ל, דיפלומטיה מודרנית וכד'</a:t>
            </a:r>
            <a:endParaRPr lang="he-IL" sz="3400" dirty="0" smtClean="0"/>
          </a:p>
          <a:p>
            <a:pPr lvl="1"/>
            <a:r>
              <a:rPr lang="he-IL" sz="3400" dirty="0" smtClean="0"/>
              <a:t>הזירה </a:t>
            </a:r>
            <a:r>
              <a:rPr lang="he-IL" sz="3400" dirty="0" smtClean="0"/>
              <a:t>הגלובלית בדגש על המעצמות</a:t>
            </a:r>
          </a:p>
          <a:p>
            <a:pPr lvl="1"/>
            <a:r>
              <a:rPr lang="he-IL" sz="3400" dirty="0"/>
              <a:t>ה</a:t>
            </a:r>
            <a:r>
              <a:rPr lang="he-IL" sz="3400" dirty="0" smtClean="0"/>
              <a:t>זירה </a:t>
            </a:r>
            <a:r>
              <a:rPr lang="he-IL" sz="3400" dirty="0" smtClean="0"/>
              <a:t>האזורית </a:t>
            </a:r>
            <a:r>
              <a:rPr lang="he-IL" sz="3400" b="1" dirty="0" smtClean="0"/>
              <a:t>בדגש על הסוגיה </a:t>
            </a:r>
            <a:r>
              <a:rPr lang="he-IL" sz="3400" b="1" dirty="0" smtClean="0"/>
              <a:t>הפלסטינית (פרדיגמות מתחרות)</a:t>
            </a:r>
            <a:endParaRPr lang="he-IL" sz="3400" b="1" dirty="0" smtClean="0"/>
          </a:p>
          <a:p>
            <a:pPr lvl="1"/>
            <a:r>
              <a:rPr lang="he-IL" sz="3400" dirty="0" smtClean="0"/>
              <a:t>סוגיות גנריות במדיניות החוץ – בק"ן, דיפלומטיה יהודית וכד'.</a:t>
            </a:r>
            <a:endParaRPr lang="he-IL" sz="3400" dirty="0" smtClean="0"/>
          </a:p>
          <a:p>
            <a:r>
              <a:rPr lang="he-IL" sz="3400" dirty="0" smtClean="0">
                <a:solidFill>
                  <a:schemeClr val="accent1"/>
                </a:solidFill>
              </a:rPr>
              <a:t>התנסויות, סיורים </a:t>
            </a:r>
            <a:r>
              <a:rPr lang="he-IL" sz="3400" dirty="0" smtClean="0">
                <a:solidFill>
                  <a:schemeClr val="accent1"/>
                </a:solidFill>
              </a:rPr>
              <a:t>וימי הכנה, </a:t>
            </a:r>
            <a:r>
              <a:rPr lang="he-IL" sz="3400" dirty="0" smtClean="0">
                <a:solidFill>
                  <a:schemeClr val="accent1"/>
                </a:solidFill>
              </a:rPr>
              <a:t>סדנאות </a:t>
            </a:r>
            <a:r>
              <a:rPr lang="he-IL" sz="3400" dirty="0" smtClean="0">
                <a:solidFill>
                  <a:schemeClr val="accent1"/>
                </a:solidFill>
              </a:rPr>
              <a:t>ותכנים </a:t>
            </a:r>
            <a:r>
              <a:rPr lang="he-IL" sz="3400" dirty="0" smtClean="0">
                <a:solidFill>
                  <a:schemeClr val="accent1"/>
                </a:solidFill>
              </a:rPr>
              <a:t>תומכים</a:t>
            </a:r>
            <a:r>
              <a:rPr lang="he-IL" sz="3400" dirty="0" smtClean="0">
                <a:solidFill>
                  <a:srgbClr val="FF0000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/>
              <a:t>הסימולציה כהתנסות </a:t>
            </a:r>
            <a:r>
              <a:rPr lang="he-IL" sz="3400" dirty="0" smtClean="0"/>
              <a:t>מרכזית</a:t>
            </a:r>
            <a:endParaRPr lang="he-IL" sz="3400" dirty="0"/>
          </a:p>
          <a:p>
            <a:pPr lvl="1"/>
            <a:r>
              <a:rPr lang="he-IL" sz="3400" dirty="0" smtClean="0"/>
              <a:t>סיורים בארץ  – 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, </a:t>
            </a:r>
            <a:r>
              <a:rPr lang="he-IL" sz="3400" dirty="0" smtClean="0"/>
              <a:t>סיורים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</a:t>
            </a:r>
            <a:r>
              <a:rPr lang="he-IL" sz="3400" dirty="0" smtClean="0"/>
              <a:t>ובארגוני הביטחון</a:t>
            </a:r>
          </a:p>
          <a:p>
            <a:pPr lvl="1"/>
            <a:r>
              <a:rPr lang="he-IL" sz="3400" dirty="0" smtClean="0"/>
              <a:t>סיורי חו"ל וימי ההכנה </a:t>
            </a:r>
            <a:endParaRPr lang="he-IL" sz="3400" dirty="0" smtClean="0"/>
          </a:p>
          <a:p>
            <a:pPr lvl="1"/>
            <a:r>
              <a:rPr lang="he-IL" sz="3400" dirty="0" smtClean="0"/>
              <a:t> </a:t>
            </a:r>
            <a:r>
              <a:rPr lang="he-IL" sz="3400" dirty="0" smtClean="0"/>
              <a:t>יום עיון </a:t>
            </a:r>
            <a:r>
              <a:rPr lang="he-IL" sz="3400" dirty="0" smtClean="0"/>
              <a:t>סין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ויום תקשורת</a:t>
            </a:r>
            <a:endParaRPr lang="he-IL" sz="3400" dirty="0" smtClean="0"/>
          </a:p>
          <a:p>
            <a:pPr lvl="1"/>
            <a:r>
              <a:rPr lang="he-IL" sz="3400" dirty="0" smtClean="0"/>
              <a:t>סדנת מו"מ ורטוריקה (?)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פריסת </a:t>
            </a:r>
            <a:r>
              <a:rPr lang="he-IL" dirty="0" smtClean="0"/>
              <a:t>הקורס האקדמי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87805725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45128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9666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effectLst/>
                        </a:rPr>
                        <a:t> העולמי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7832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7832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7832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effectLst/>
                        </a:rPr>
                        <a:t>האיסלאם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7832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830655"/>
              </p:ext>
            </p:extLst>
          </p:nvPr>
        </p:nvGraphicFramePr>
        <p:xfrm>
          <a:off x="0" y="44625"/>
          <a:ext cx="9144000" cy="6652654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86409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(חיים)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מדינית עתידית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he-IL" dirty="0"/>
              <a:t>תמהיל שיטות הלימוד</a:t>
            </a:r>
            <a:endParaRPr lang="he-IL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b="1" dirty="0" smtClean="0"/>
              <a:t>הרצאות</a:t>
            </a:r>
            <a:r>
              <a:rPr lang="he-IL" dirty="0" smtClean="0"/>
              <a:t> – ערן </a:t>
            </a:r>
            <a:r>
              <a:rPr lang="he-IL" dirty="0" smtClean="0"/>
              <a:t>לרמן, ממלאי תפקידים, חוקרים, שגרירים </a:t>
            </a:r>
            <a:r>
              <a:rPr lang="he-IL" dirty="0"/>
              <a:t>ישראלים </a:t>
            </a:r>
            <a:r>
              <a:rPr lang="he-IL" dirty="0" smtClean="0"/>
              <a:t>וזרים, חיים ועוד.</a:t>
            </a:r>
            <a:endParaRPr lang="he-IL" dirty="0"/>
          </a:p>
          <a:p>
            <a:r>
              <a:rPr lang="he-IL" b="1" dirty="0" smtClean="0"/>
              <a:t>סיורי </a:t>
            </a:r>
            <a:r>
              <a:rPr lang="he-IL" b="1" dirty="0" err="1" smtClean="0"/>
              <a:t>בטל"מ</a:t>
            </a:r>
            <a:r>
              <a:rPr lang="he-IL" b="1" dirty="0" smtClean="0"/>
              <a:t> בארץ </a:t>
            </a:r>
            <a:r>
              <a:rPr lang="he-IL" b="1" dirty="0" smtClean="0"/>
              <a:t>ובחו"ל</a:t>
            </a:r>
            <a:endParaRPr lang="he-IL" dirty="0" smtClean="0"/>
          </a:p>
          <a:p>
            <a:r>
              <a:rPr lang="he-IL" b="1" dirty="0" smtClean="0"/>
              <a:t>סיורים בארגונים </a:t>
            </a:r>
            <a:r>
              <a:rPr lang="he-IL" dirty="0" smtClean="0"/>
              <a:t>בדגש על </a:t>
            </a:r>
            <a:r>
              <a:rPr lang="he-IL" dirty="0" err="1" smtClean="0"/>
              <a:t>משה"ח</a:t>
            </a:r>
            <a:endParaRPr lang="he-IL" dirty="0" smtClean="0"/>
          </a:p>
          <a:p>
            <a:r>
              <a:rPr lang="he-IL" b="1" dirty="0" smtClean="0"/>
              <a:t>ימי עיון - </a:t>
            </a:r>
            <a:r>
              <a:rPr lang="he-IL" dirty="0" smtClean="0"/>
              <a:t>תקשורת</a:t>
            </a:r>
            <a:r>
              <a:rPr lang="he-IL" dirty="0" smtClean="0"/>
              <a:t>, משפט בינ"ל</a:t>
            </a:r>
          </a:p>
          <a:p>
            <a:r>
              <a:rPr lang="he-IL" b="1" dirty="0" smtClean="0"/>
              <a:t>סדנאות - </a:t>
            </a:r>
            <a:r>
              <a:rPr lang="he-IL" dirty="0" smtClean="0"/>
              <a:t>מו"מ, רטוריקה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הסימולציה המדינית-ביטחונית</a:t>
            </a:r>
          </a:p>
          <a:p>
            <a:r>
              <a:rPr lang="he-IL" b="1" dirty="0" smtClean="0"/>
              <a:t>עבודה בקבוצות קטנות  </a:t>
            </a:r>
            <a:r>
              <a:rPr lang="he-IL" dirty="0" smtClean="0"/>
              <a:t>(ביקור </a:t>
            </a:r>
            <a:r>
              <a:rPr lang="he-IL" dirty="0" smtClean="0"/>
              <a:t>במשרד החוץ)</a:t>
            </a:r>
          </a:p>
          <a:p>
            <a:r>
              <a:rPr lang="he-IL" b="1" dirty="0" smtClean="0"/>
              <a:t>התנסות נוספת </a:t>
            </a:r>
            <a:r>
              <a:rPr lang="he-IL" dirty="0" smtClean="0"/>
              <a:t>(אופציונלית)</a:t>
            </a:r>
          </a:p>
          <a:p>
            <a:r>
              <a:rPr lang="he-IL" b="1" dirty="0" smtClean="0"/>
              <a:t>חניך מלמד </a:t>
            </a:r>
            <a:r>
              <a:rPr lang="he-IL" dirty="0" smtClean="0"/>
              <a:t>– יונתן מילר, </a:t>
            </a:r>
            <a:r>
              <a:rPr lang="he-IL" dirty="0" smtClean="0"/>
              <a:t>בהכנות לסיורים, אחרים</a:t>
            </a:r>
            <a:r>
              <a:rPr lang="he-IL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F1A35-C8B4-407B-A1AE-CA63577C0E4D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אינטגרציה </a:t>
            </a:r>
            <a:r>
              <a:rPr lang="he-IL" dirty="0"/>
              <a:t>עם </a:t>
            </a:r>
            <a:r>
              <a:rPr lang="he-IL" dirty="0" smtClean="0"/>
              <a:t>שאר צירי הלימוד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>
                <a:solidFill>
                  <a:srgbClr val="FF0000"/>
                </a:solidFill>
              </a:rPr>
              <a:t>חיבור לקורס האסטרטגיה </a:t>
            </a:r>
            <a:endParaRPr lang="he-IL" dirty="0" smtClean="0">
              <a:solidFill>
                <a:srgbClr val="FF0000"/>
              </a:solidFill>
            </a:endParaRPr>
          </a:p>
          <a:p>
            <a:pPr lvl="1"/>
            <a:r>
              <a:rPr lang="he-IL" dirty="0" smtClean="0"/>
              <a:t>שימוש </a:t>
            </a:r>
            <a:r>
              <a:rPr lang="he-IL" dirty="0"/>
              <a:t>במתודולוגיות </a:t>
            </a:r>
            <a:r>
              <a:rPr lang="he-IL" dirty="0" smtClean="0"/>
              <a:t>החקירה שיעוצבו בקורס האסטרטגיה</a:t>
            </a:r>
            <a:endParaRPr lang="he-IL" dirty="0"/>
          </a:p>
          <a:p>
            <a:r>
              <a:rPr lang="he-IL" dirty="0" smtClean="0">
                <a:solidFill>
                  <a:srgbClr val="FF0000"/>
                </a:solidFill>
              </a:rPr>
              <a:t>תכנים משותפים עם הציר </a:t>
            </a:r>
            <a:r>
              <a:rPr lang="he-IL" dirty="0">
                <a:solidFill>
                  <a:srgbClr val="FF0000"/>
                </a:solidFill>
              </a:rPr>
              <a:t>הצבאי </a:t>
            </a:r>
            <a:endParaRPr lang="he-IL" dirty="0" smtClean="0"/>
          </a:p>
          <a:p>
            <a:pPr lvl="1"/>
            <a:r>
              <a:rPr lang="he-IL" dirty="0" smtClean="0"/>
              <a:t>מנגנוני </a:t>
            </a:r>
            <a:r>
              <a:rPr lang="he-IL" dirty="0"/>
              <a:t>קבלת </a:t>
            </a:r>
            <a:r>
              <a:rPr lang="he-IL" dirty="0" smtClean="0"/>
              <a:t>החלטות (כגון מפגשים עם </a:t>
            </a:r>
            <a:r>
              <a:rPr lang="he-IL" dirty="0" err="1" smtClean="0"/>
              <a:t>ועחו</a:t>
            </a:r>
            <a:r>
              <a:rPr lang="he-IL" dirty="0" err="1" smtClean="0"/>
              <a:t>"ב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הזירה האזורית (כולל בסיורים)</a:t>
            </a:r>
            <a:endParaRPr lang="he-IL" dirty="0" smtClean="0"/>
          </a:p>
          <a:p>
            <a:pPr lvl="1"/>
            <a:r>
              <a:rPr lang="he-IL" dirty="0" smtClean="0"/>
              <a:t>מנגנוני </a:t>
            </a:r>
            <a:r>
              <a:rPr lang="he-IL" dirty="0" smtClean="0"/>
              <a:t>סיום של עימותים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 err="1"/>
              <a:t>דבל"א</a:t>
            </a:r>
            <a:r>
              <a:rPr lang="he-IL" dirty="0"/>
              <a:t> </a:t>
            </a:r>
            <a:endParaRPr lang="he-IL" dirty="0" smtClean="0"/>
          </a:p>
          <a:p>
            <a:pPr lvl="1"/>
            <a:r>
              <a:rPr lang="he-IL" dirty="0" smtClean="0"/>
              <a:t>תקשורת</a:t>
            </a:r>
            <a:endParaRPr lang="he-IL" dirty="0"/>
          </a:p>
          <a:p>
            <a:r>
              <a:rPr lang="he-IL" dirty="0">
                <a:solidFill>
                  <a:srgbClr val="FF0000"/>
                </a:solidFill>
              </a:rPr>
              <a:t>חיבור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לציר </a:t>
            </a:r>
            <a:r>
              <a:rPr lang="he-IL" dirty="0" smtClean="0">
                <a:solidFill>
                  <a:srgbClr val="FF0000"/>
                </a:solidFill>
              </a:rPr>
              <a:t>הכלכלי</a:t>
            </a:r>
            <a:endParaRPr lang="he-IL" dirty="0" smtClean="0"/>
          </a:p>
          <a:p>
            <a:pPr lvl="1"/>
            <a:r>
              <a:rPr lang="he-IL" dirty="0" smtClean="0"/>
              <a:t>דיפלומטיה </a:t>
            </a:r>
            <a:r>
              <a:rPr lang="he-IL" dirty="0"/>
              <a:t>כלכלית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9649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חווית  </a:t>
            </a:r>
            <a:r>
              <a:rPr lang="he-IL" dirty="0" smtClean="0"/>
              <a:t>למידה מרכזית, שתעסוק במערכה מדינית-ביטחונית </a:t>
            </a:r>
            <a:endParaRPr lang="he-IL" dirty="0" smtClean="0"/>
          </a:p>
          <a:p>
            <a:r>
              <a:rPr lang="he-IL" dirty="0" smtClean="0"/>
              <a:t>תתרכז  </a:t>
            </a:r>
            <a:r>
              <a:rPr lang="he-IL" dirty="0" smtClean="0"/>
              <a:t>בזירה הפלסטינית</a:t>
            </a:r>
          </a:p>
          <a:p>
            <a:r>
              <a:rPr lang="he-IL" dirty="0" smtClean="0"/>
              <a:t>תתקיים בחודשים פברואר-מרץ</a:t>
            </a:r>
          </a:p>
          <a:p>
            <a:r>
              <a:rPr lang="he-IL" dirty="0" smtClean="0"/>
              <a:t>תכלול גם השנה ימי הכנה, יום משחק ראשון, ימי הערכות, שני ימי </a:t>
            </a:r>
            <a:r>
              <a:rPr lang="he-IL" dirty="0" smtClean="0"/>
              <a:t>משחק מחוברים, </a:t>
            </a:r>
            <a:r>
              <a:rPr lang="he-IL" dirty="0" smtClean="0"/>
              <a:t>ימי תחקיר</a:t>
            </a:r>
          </a:p>
          <a:p>
            <a:r>
              <a:rPr lang="he-IL" dirty="0" smtClean="0"/>
              <a:t>חניכים יחולקו לקבוצות וישחקו </a:t>
            </a:r>
            <a:r>
              <a:rPr lang="he-IL" dirty="0" smtClean="0"/>
              <a:t>תפקידים. עבודת </a:t>
            </a:r>
            <a:r>
              <a:rPr lang="he-IL" dirty="0" smtClean="0"/>
              <a:t>ההכנה תכלול ניתוח השחקן והמערכת, ברור אינטרסים ומתחים, עיצוב אסטרטגיה, בניית מערכה וכד'</a:t>
            </a:r>
          </a:p>
          <a:p>
            <a:r>
              <a:rPr lang="he-IL" dirty="0" smtClean="0"/>
              <a:t>במהלך המשחק – יישום  אסטרטגיה ניטור ושינוי בהתאם לתרחישים </a:t>
            </a:r>
            <a:r>
              <a:rPr lang="he-IL" dirty="0" smtClean="0"/>
              <a:t>והזרמות. </a:t>
            </a:r>
          </a:p>
          <a:p>
            <a:r>
              <a:rPr lang="he-IL" dirty="0" smtClean="0"/>
              <a:t>יבחן תפקיד התקשורת והזירה הפוליטית הפנימית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23283</TotalTime>
  <Words>705</Words>
  <Application>Microsoft Office PowerPoint</Application>
  <PresentationFormat>‫הצגה על המסך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הציר המדיני – מחזור מ"ד  </vt:lpstr>
      <vt:lpstr>מבנה ההצגה </vt:lpstr>
      <vt:lpstr>מטרות הציר המדיני</vt:lpstr>
      <vt:lpstr>הגיון מסדר של הציר - </vt:lpstr>
      <vt:lpstr>פריסת הקורס האקדמי</vt:lpstr>
      <vt:lpstr>שקופית 6</vt:lpstr>
      <vt:lpstr>תמהיל שיטות הלימוד</vt:lpstr>
      <vt:lpstr>אינטגרציה עם שאר צירי הלימוד</vt:lpstr>
      <vt:lpstr>הסימולציה המדינית-ביטחונית</vt:lpstr>
      <vt:lpstr>מטלות ואופן הערכת תהליך הלמידה</vt:lpstr>
      <vt:lpstr>סוף</vt:lpstr>
      <vt:lpstr>הסוגיה הפלסטינית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85</cp:revision>
  <dcterms:created xsi:type="dcterms:W3CDTF">2015-06-19T12:00:16Z</dcterms:created>
  <dcterms:modified xsi:type="dcterms:W3CDTF">2016-08-28T03:37:20Z</dcterms:modified>
</cp:coreProperties>
</file>