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73" r:id="rId5"/>
    <p:sldId id="262" r:id="rId6"/>
    <p:sldId id="261" r:id="rId7"/>
    <p:sldId id="259" r:id="rId8"/>
    <p:sldId id="269" r:id="rId9"/>
    <p:sldId id="270" r:id="rId10"/>
    <p:sldId id="271" r:id="rId11"/>
    <p:sldId id="272" r:id="rId12"/>
    <p:sldId id="258" r:id="rId13"/>
    <p:sldId id="260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63" r:id="rId22"/>
    <p:sldId id="264" r:id="rId23"/>
    <p:sldId id="266" r:id="rId24"/>
    <p:sldId id="268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67" r:id="rId3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5301-5F66-4512-A45F-C8B31BD84BFF}" type="datetimeFigureOut">
              <a:rPr lang="he-IL" smtClean="0"/>
              <a:pPr/>
              <a:t>ח'/אב/תשע"ו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392E-2D86-49AB-9ED4-3B58B62960F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DEIBEL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שחקנים, מערכת, מבנה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שחקנים:</a:t>
            </a:r>
          </a:p>
          <a:p>
            <a:pPr lvl="1"/>
            <a:r>
              <a:rPr lang="he-IL" dirty="0" smtClean="0"/>
              <a:t>בגדול: מה הם רוצים לעשות ומה הם יכולים לעשות?</a:t>
            </a:r>
          </a:p>
          <a:p>
            <a:pPr lvl="1"/>
            <a:r>
              <a:rPr lang="he-IL" dirty="0" smtClean="0"/>
              <a:t>עמית או טורף?</a:t>
            </a:r>
          </a:p>
          <a:p>
            <a:pPr lvl="1"/>
            <a:r>
              <a:rPr lang="he-IL" dirty="0" smtClean="0"/>
              <a:t>מה הם חשובים על נושאים שחשובים לנו?</a:t>
            </a:r>
          </a:p>
          <a:p>
            <a:pPr lvl="1"/>
            <a:r>
              <a:rPr lang="he-IL" dirty="0" smtClean="0"/>
              <a:t>מה המניעים שלהם בנושאים אלה?</a:t>
            </a:r>
          </a:p>
          <a:p>
            <a:pPr lvl="1"/>
            <a:r>
              <a:rPr lang="he-IL" dirty="0" smtClean="0"/>
              <a:t>מה העוצמה שלהם?</a:t>
            </a:r>
          </a:p>
          <a:p>
            <a:pPr lvl="1"/>
            <a:r>
              <a:rPr lang="he-IL" dirty="0" smtClean="0"/>
              <a:t>איזה כלי מדינאות יש להם (הוחלטה באו"ם, מחבלים מתאבדים)</a:t>
            </a:r>
          </a:p>
          <a:p>
            <a:r>
              <a:rPr lang="he-IL" dirty="0" smtClean="0"/>
              <a:t>סוגים שונים של שחקנים – לא מדינתיים, אנשים (</a:t>
            </a:r>
            <a:r>
              <a:rPr lang="he-IL" dirty="0" err="1" smtClean="0"/>
              <a:t>גייטס</a:t>
            </a:r>
            <a:r>
              <a:rPr lang="he-IL" dirty="0" smtClean="0"/>
              <a:t>, בין לאדן), חברות (</a:t>
            </a:r>
            <a:r>
              <a:rPr lang="en-US" dirty="0" smtClean="0"/>
              <a:t>IBM</a:t>
            </a:r>
            <a:r>
              <a:rPr lang="he-IL" dirty="0" smtClean="0"/>
              <a:t>) </a:t>
            </a:r>
            <a:r>
              <a:rPr lang="en-US" dirty="0" smtClean="0"/>
              <a:t>NGO’S</a:t>
            </a:r>
            <a:r>
              <a:rPr lang="he-IL" dirty="0" smtClean="0"/>
              <a:t> (</a:t>
            </a:r>
            <a:r>
              <a:rPr lang="he-IL" dirty="0" err="1" smtClean="0"/>
              <a:t>אוקספם</a:t>
            </a:r>
            <a:r>
              <a:rPr lang="he-IL" dirty="0" smtClean="0"/>
              <a:t>), </a:t>
            </a:r>
            <a:r>
              <a:rPr lang="he-IL" dirty="0" err="1" smtClean="0"/>
              <a:t>ארב"לים</a:t>
            </a:r>
            <a:r>
              <a:rPr lang="he-IL" dirty="0" smtClean="0"/>
              <a:t> על מדינתיים (או"ם), א"א, 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הבהת</a:t>
            </a:r>
            <a:r>
              <a:rPr lang="he-IL" dirty="0" smtClean="0"/>
              <a:t> שחקן תקבל משמעות רק על רקע תפיסה של איך העולם עובד (42)</a:t>
            </a:r>
          </a:p>
          <a:p>
            <a:r>
              <a:rPr lang="he-IL" dirty="0" smtClean="0"/>
              <a:t>מערכת – קשרי גומלין בין ישויות. אם מבינים את הקשרים אפשר לעשות מניפולציה לטובתך.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התהליך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האסטרטגיה היא תוצאה של משא ומתן בין קבוצות ושחקנים (מכוני מחקר)</a:t>
            </a:r>
            <a:r>
              <a:rPr lang="he-IL" dirty="0"/>
              <a:t> </a:t>
            </a:r>
            <a:r>
              <a:rPr lang="he-IL" dirty="0" smtClean="0"/>
              <a:t>בתהליך </a:t>
            </a:r>
            <a:r>
              <a:rPr lang="he-IL" dirty="0" err="1" smtClean="0"/>
              <a:t>קבה"ח</a:t>
            </a:r>
            <a:r>
              <a:rPr lang="he-IL" dirty="0" smtClean="0"/>
              <a:t>.</a:t>
            </a:r>
          </a:p>
          <a:p>
            <a:r>
              <a:rPr lang="he-IL" dirty="0" smtClean="0"/>
              <a:t>  היא צריכה גם להתקבל פנימית אחרת היא חסרת תועלת</a:t>
            </a:r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פרק 4 – אינטרסים, איומים והזדמנויות (</a:t>
            </a:r>
            <a:r>
              <a:rPr lang="he-IL" dirty="0" err="1" smtClean="0"/>
              <a:t>עמ</a:t>
            </a:r>
            <a:r>
              <a:rPr lang="he-IL" dirty="0" smtClean="0"/>
              <a:t>' 123)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אסטרטגיה צריכה להתחיל באינטרס </a:t>
            </a:r>
            <a:r>
              <a:rPr lang="he-IL" dirty="0" smtClean="0"/>
              <a:t>הלאומי – האם מה שאנחנו עושים משרת את האינטרס המדיני?</a:t>
            </a:r>
            <a:endParaRPr lang="he-IL" dirty="0" smtClean="0"/>
          </a:p>
          <a:p>
            <a:r>
              <a:rPr lang="he-IL" u="sng" dirty="0" smtClean="0"/>
              <a:t>הם עומדים ברשות עצמם ונובעים </a:t>
            </a:r>
            <a:r>
              <a:rPr lang="he-IL" u="sng" dirty="0" smtClean="0"/>
              <a:t>מערכים</a:t>
            </a:r>
          </a:p>
          <a:p>
            <a:r>
              <a:rPr lang="he-IL" dirty="0" smtClean="0"/>
              <a:t>4 קטגוריות כלליות של אינטרסים ברמת העל שבעצם נכונים לכל מדינה (שמירת ביטחון, שגשוג, שמירת ממשל וכד'). לא ממש עוזר </a:t>
            </a:r>
          </a:p>
          <a:p>
            <a:r>
              <a:rPr lang="he-IL" u="sng" dirty="0" smtClean="0"/>
              <a:t>אינטרסים שונים מיעדים: </a:t>
            </a:r>
            <a:r>
              <a:rPr lang="he-IL" dirty="0" smtClean="0"/>
              <a:t>הם מעוצבים בלי קשר ליכולת להשיגם, לא מחייבים פעולה מיידית, למדינות אף פעם אין את הלוקסוס להשיג את כל האינטרסים שלהם בבת אחת. יעד גם יכול לשמש שני אינטרסים שונים.</a:t>
            </a:r>
          </a:p>
          <a:p>
            <a:r>
              <a:rPr lang="he-IL" dirty="0" smtClean="0"/>
              <a:t>אינטרסים עקרונית לא מתחשבים בעוצמה אבל ככל שהעוצמה מתרחבת בד"כ גם האינטרסים</a:t>
            </a:r>
          </a:p>
          <a:p>
            <a:r>
              <a:rPr lang="he-IL" dirty="0" smtClean="0"/>
              <a:t>הרבה בלבלול גם בארה"ב בין אינטרסים, יעדים, כלים, איומים</a:t>
            </a:r>
            <a:endParaRPr lang="he-IL" dirty="0" smtClean="0"/>
          </a:p>
          <a:p>
            <a:r>
              <a:rPr lang="he-IL" u="sng" dirty="0" smtClean="0"/>
              <a:t>מנוסחים כ-</a:t>
            </a:r>
            <a:r>
              <a:rPr lang="en-US" u="sng" dirty="0" smtClean="0"/>
              <a:t> -</a:t>
            </a:r>
            <a:r>
              <a:rPr lang="he-IL" u="sng" dirty="0" smtClean="0"/>
              <a:t> </a:t>
            </a:r>
            <a:r>
              <a:rPr lang="en-US" u="sng" dirty="0" smtClean="0"/>
              <a:t>end States</a:t>
            </a:r>
            <a:r>
              <a:rPr lang="he-IL" u="sng" dirty="0" smtClean="0"/>
              <a:t> – מצבים שאנחנו רוצים להשיג או לשמור</a:t>
            </a:r>
            <a:r>
              <a:rPr lang="he-IL" dirty="0" smtClean="0"/>
              <a:t>.</a:t>
            </a:r>
          </a:p>
          <a:p>
            <a:r>
              <a:rPr lang="he-IL" dirty="0" smtClean="0"/>
              <a:t>הם  </a:t>
            </a:r>
            <a:r>
              <a:rPr lang="he-IL" dirty="0" smtClean="0"/>
              <a:t>בסיסיים וארוכי </a:t>
            </a:r>
            <a:r>
              <a:rPr lang="he-IL" dirty="0" smtClean="0"/>
              <a:t>טווח ולא </a:t>
            </a:r>
            <a:r>
              <a:rPr lang="he-IL" dirty="0" smtClean="0"/>
              <a:t>מושפעים מקונטקסט  בינ"ל נתון, ממחירים </a:t>
            </a:r>
            <a:r>
              <a:rPr lang="he-IL" dirty="0" smtClean="0"/>
              <a:t>וסיכונים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אפשר להכניס את הויכוח על האינטרס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הם נובעים מקביעה ערכית  - אינטרסים הם בעצם מה שאנחנו מעריכים</a:t>
            </a:r>
          </a:p>
          <a:p>
            <a:r>
              <a:rPr lang="he-IL" dirty="0" smtClean="0"/>
              <a:t>ההגדרה של ברודי – אינטרסים זה מה </a:t>
            </a:r>
            <a:r>
              <a:rPr lang="he-IL" dirty="0" err="1" smtClean="0"/>
              <a:t>ששוה</a:t>
            </a:r>
            <a:r>
              <a:rPr lang="he-IL" dirty="0" smtClean="0"/>
              <a:t> להלחם </a:t>
            </a:r>
            <a:r>
              <a:rPr lang="he-IL" dirty="0" err="1" smtClean="0"/>
              <a:t>בשבהילו</a:t>
            </a:r>
            <a:r>
              <a:rPr lang="he-IL" dirty="0" smtClean="0"/>
              <a:t>- לא עוזר לנו כי זה בדיוק מה שאנחנו רוצים לקבוע</a:t>
            </a:r>
          </a:p>
          <a:p>
            <a:r>
              <a:rPr lang="he-IL" dirty="0" smtClean="0"/>
              <a:t>הדרוג לפי דרגת האינטנסיביות: קיומי, חיוני, מרכזי ופריפריאלי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איומים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באסטרטגיה של יחב</a:t>
            </a:r>
            <a:r>
              <a:rPr lang="he-IL" dirty="0" smtClean="0"/>
              <a:t>"</a:t>
            </a:r>
            <a:r>
              <a:rPr lang="he-IL" dirty="0" smtClean="0"/>
              <a:t>ל איומים באים רק מבחוץ</a:t>
            </a:r>
          </a:p>
          <a:p>
            <a:r>
              <a:rPr lang="he-IL" dirty="0" smtClean="0"/>
              <a:t>איומים הם איומים רק אם הם מסכנים אינטרס והזדמנויות רק אם הן מקדמות אותו</a:t>
            </a:r>
          </a:p>
          <a:p>
            <a:r>
              <a:rPr lang="he-IL" dirty="0" smtClean="0"/>
              <a:t>מימדים של איומים: מידת הרצינות, ההסתברות, מיידיות, </a:t>
            </a:r>
          </a:p>
          <a:p>
            <a:r>
              <a:rPr lang="he-IL" dirty="0" smtClean="0"/>
              <a:t>כדי להחליט צריך להעריך את היכולת והכוונות של היריבים</a:t>
            </a:r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פרק 5 – </a:t>
            </a:r>
            <a:r>
              <a:rPr lang="he-IL" dirty="0" err="1" smtClean="0"/>
              <a:t>עמ</a:t>
            </a:r>
            <a:r>
              <a:rPr lang="he-IL" dirty="0" smtClean="0"/>
              <a:t>' 157-עוצמה לאומית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האסטרטג צריך – לצד האינטרסים, האיומים וההזדמנויות, לראות גם את היכולות – העוצמה</a:t>
            </a:r>
          </a:p>
          <a:p>
            <a:r>
              <a:rPr lang="he-IL" dirty="0" smtClean="0"/>
              <a:t>עוצמה – היכולת לפעול ביחסי חוץ</a:t>
            </a:r>
          </a:p>
          <a:p>
            <a:r>
              <a:rPr lang="he-IL" dirty="0" smtClean="0"/>
              <a:t>האם הוא היעד (</a:t>
            </a:r>
            <a:r>
              <a:rPr lang="he-IL" dirty="0" err="1" smtClean="0"/>
              <a:t>מורגנתאו</a:t>
            </a:r>
            <a:r>
              <a:rPr lang="he-IL" dirty="0" smtClean="0"/>
              <a:t>) או אמצעי (ביקורת עליו) של מדינות</a:t>
            </a:r>
          </a:p>
          <a:p>
            <a:r>
              <a:rPr lang="he-IL" u="sng" dirty="0" smtClean="0"/>
              <a:t>האבחנה בין עוצמה לכלים </a:t>
            </a:r>
            <a:r>
              <a:rPr lang="he-IL" dirty="0" smtClean="0"/>
              <a:t>– פוטנציאל מול קיים ופועל (</a:t>
            </a:r>
            <a:r>
              <a:rPr lang="he-IL" dirty="0" err="1" smtClean="0"/>
              <a:t>עמ</a:t>
            </a:r>
            <a:r>
              <a:rPr lang="he-IL" dirty="0" smtClean="0"/>
              <a:t>' 158)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עוצמה  - הגדרה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אחד המושגים הכי נחקרים ונדונים בתיאוריה פוליטית הוא והמושגים הקשורים כגון כוח, סמכות, השפעה, כפיה, </a:t>
            </a:r>
            <a:r>
              <a:rPr lang="he-IL" dirty="0" err="1" smtClean="0"/>
              <a:t>תפלול</a:t>
            </a:r>
            <a:r>
              <a:rPr lang="he-IL" dirty="0" smtClean="0"/>
              <a:t>, הרתעה וכד'</a:t>
            </a:r>
          </a:p>
          <a:p>
            <a:r>
              <a:rPr lang="he-IL" dirty="0" smtClean="0"/>
              <a:t>אבחנה בין שליטה על משאבים, שליטה על שחקנים (כמו ההגדרה המפורסמת של </a:t>
            </a:r>
            <a:r>
              <a:rPr lang="he-IL" dirty="0" err="1" smtClean="0"/>
              <a:t>דאהל</a:t>
            </a:r>
            <a:r>
              <a:rPr lang="he-IL" dirty="0" smtClean="0"/>
              <a:t>), שליטה על תוצאות (</a:t>
            </a:r>
            <a:r>
              <a:rPr lang="he-IL" dirty="0" err="1" smtClean="0"/>
              <a:t>ניי</a:t>
            </a:r>
            <a:r>
              <a:rPr lang="he-IL" dirty="0" smtClean="0"/>
              <a:t> – היכולות להשיג את המטרות של השחקן)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עוצמה -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היתרון בשתי קטגוריות האחרונות הן שהן מראות שאין מדובר במשהו מוחלט אלא תלוי יחסים והקשר ומה שיכול להיות יעיל בסיטואציה אחת או מול שחקן אחד לא יעבוד מול אחרים. </a:t>
            </a:r>
          </a:p>
          <a:p>
            <a:r>
              <a:rPr lang="he-IL" dirty="0" smtClean="0"/>
              <a:t>מצד שדני הם יוצרות בלבול ולכן הוא תומך </a:t>
            </a:r>
            <a:r>
              <a:rPr lang="he-IL" u="sng" dirty="0" smtClean="0"/>
              <a:t>בהגדרה הראשונה - משאבים</a:t>
            </a:r>
          </a:p>
          <a:p>
            <a:r>
              <a:rPr lang="he-IL" u="sng" dirty="0" smtClean="0"/>
              <a:t>השפעה – האפקט של העוצמה על שחקנים </a:t>
            </a:r>
            <a:r>
              <a:rPr lang="he-IL" dirty="0" smtClean="0"/>
              <a:t>אחרים – בסוף – זה מה שחשוב..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ממה נובעת עוצמה?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פוטנציאל עוצמה – גודל טריטוריה, מיקום, אוכלוסיה, משאבי טבע, רמת פיתוח כלכלית, </a:t>
            </a:r>
          </a:p>
          <a:p>
            <a:r>
              <a:rPr lang="he-IL" dirty="0" smtClean="0"/>
              <a:t>אלמנטים לא מוחשיים:  לכידות חברתית, יציבות פוליטית, אופי לאומי, הנהגה, חוסן לאומי ומורל, יכולות אינטלקטואליות</a:t>
            </a:r>
          </a:p>
          <a:p>
            <a:r>
              <a:rPr lang="he-IL" dirty="0" smtClean="0"/>
              <a:t>עוצמה רכה – תרבות,  ומשיכה – </a:t>
            </a:r>
            <a:r>
              <a:rPr lang="he-IL" dirty="0" err="1" smtClean="0"/>
              <a:t>ניי</a:t>
            </a:r>
            <a:r>
              <a:rPr lang="he-IL" dirty="0" smtClean="0"/>
              <a:t> – אנגלית</a:t>
            </a:r>
          </a:p>
          <a:p>
            <a:r>
              <a:rPr lang="he-IL" dirty="0" smtClean="0"/>
              <a:t>יש שממסים למצוא נוסחה לעוצמה – משאבים כ פול רצון (הערה 36 </a:t>
            </a:r>
            <a:r>
              <a:rPr lang="he-IL" dirty="0" err="1" smtClean="0"/>
              <a:t>עמ</a:t>
            </a:r>
            <a:r>
              <a:rPr lang="he-IL" dirty="0" smtClean="0"/>
              <a:t>' 167)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הערות כלליות </a:t>
            </a:r>
            <a:r>
              <a:rPr lang="he-IL" dirty="0" smtClean="0"/>
              <a:t>להרצאה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מבוסס על הספרים</a:t>
            </a:r>
          </a:p>
          <a:p>
            <a:r>
              <a:rPr lang="he-IL" dirty="0" smtClean="0"/>
              <a:t>בעיקר </a:t>
            </a:r>
            <a:r>
              <a:rPr lang="en-US" dirty="0" smtClean="0"/>
              <a:t>NDU</a:t>
            </a:r>
            <a:r>
              <a:rPr lang="he-IL" dirty="0" smtClean="0"/>
              <a:t> ולכן הטיה אמריקאית</a:t>
            </a:r>
          </a:p>
          <a:p>
            <a:r>
              <a:rPr lang="he-IL" dirty="0" smtClean="0"/>
              <a:t>הדרך שבה אני מסתכל על אסטרטגיה בעיקר אך לא רק בכל הנוגע ליחסי חוץ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עוצמה פוטנציאלית הופכת למוחשית כשמדינה לוקחת נכסים והופכת אותם לכלי מדינאות וזה דורש בחירה והחלטה בין חלופות (בניית כלים זה כאילו "צריכה" של עוצמה פוטנציאלית) כמו בין כלכלה לצבא</a:t>
            </a:r>
          </a:p>
          <a:p>
            <a:r>
              <a:rPr lang="he-IL" dirty="0" smtClean="0"/>
              <a:t>מבחינת טווח ארוך לאסטרטג אין מטרה חשובה יותר מלהגביר את העוצמה הפוטנציאלית של המדינה (ביבי – כלכלה)</a:t>
            </a:r>
          </a:p>
          <a:p>
            <a:r>
              <a:rPr lang="he-IL" dirty="0" smtClean="0"/>
              <a:t>הבעיה כמובן שחלק מהכלים נדרשים להיבנות לאורך שנים רבות (סוגיות בניית כוח)</a:t>
            </a:r>
          </a:p>
          <a:p>
            <a:r>
              <a:rPr lang="he-IL" smtClean="0"/>
              <a:t>בקיצור להיזהר </a:t>
            </a:r>
            <a:r>
              <a:rPr lang="he-IL" dirty="0" smtClean="0"/>
              <a:t>לא להקריב טווח קצר על חשבון ארוך (ריגן השקיע בצבא, ניצח מלחמה קרה והרס כלכלה)</a:t>
            </a:r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המדינאות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u="sng" dirty="0" smtClean="0"/>
              <a:t>לחשוב איזה כלים להשיג ובאילו להשתמש</a:t>
            </a:r>
          </a:p>
          <a:p>
            <a:r>
              <a:rPr lang="he-IL" dirty="0" smtClean="0"/>
              <a:t>קטגוריות כלליות. כל אחד מהכלים ניתן לחלק לתת קטג</a:t>
            </a:r>
            <a:r>
              <a:rPr lang="he-IL" u="sng" dirty="0" smtClean="0"/>
              <a:t>וריות</a:t>
            </a:r>
          </a:p>
          <a:p>
            <a:r>
              <a:rPr lang="he-IL" dirty="0" smtClean="0"/>
              <a:t>כלים פוליטיים:</a:t>
            </a:r>
          </a:p>
          <a:p>
            <a:pPr lvl="1"/>
            <a:r>
              <a:rPr lang="he-IL" dirty="0" smtClean="0"/>
              <a:t>מו"מ</a:t>
            </a:r>
          </a:p>
          <a:p>
            <a:pPr lvl="1"/>
            <a:r>
              <a:rPr lang="he-IL" dirty="0" smtClean="0"/>
              <a:t>משפט וארגונים בינ"ל</a:t>
            </a:r>
          </a:p>
          <a:p>
            <a:pPr lvl="1"/>
            <a:r>
              <a:rPr lang="he-IL" dirty="0" smtClean="0"/>
              <a:t>בריתות</a:t>
            </a:r>
          </a:p>
          <a:p>
            <a:r>
              <a:rPr lang="he-IL" dirty="0" smtClean="0"/>
              <a:t>תודעתיים:</a:t>
            </a:r>
          </a:p>
          <a:p>
            <a:pPr lvl="1"/>
            <a:r>
              <a:rPr lang="he-IL" dirty="0" err="1" smtClean="0"/>
              <a:t>דפ"צ</a:t>
            </a:r>
            <a:endParaRPr lang="he-IL" dirty="0" smtClean="0"/>
          </a:p>
          <a:p>
            <a:pPr lvl="1"/>
            <a:r>
              <a:rPr lang="he-IL" dirty="0" smtClean="0"/>
              <a:t>מבצעי </a:t>
            </a:r>
            <a:r>
              <a:rPr lang="he-IL" dirty="0" err="1" smtClean="0"/>
              <a:t>ל"פ</a:t>
            </a:r>
            <a:endParaRPr lang="he-IL" dirty="0" smtClean="0"/>
          </a:p>
          <a:p>
            <a:pPr lvl="1"/>
            <a:r>
              <a:rPr lang="he-IL" dirty="0" smtClean="0"/>
              <a:t>מלחמת מידע</a:t>
            </a:r>
          </a:p>
          <a:p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פרק 6 - כלי המדינאות </a:t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he-IL" dirty="0" err="1" smtClean="0"/>
              <a:t>עמ</a:t>
            </a:r>
            <a:r>
              <a:rPr lang="he-IL" dirty="0" smtClean="0"/>
              <a:t>' 210)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כלכליים:</a:t>
            </a:r>
          </a:p>
          <a:p>
            <a:pPr lvl="1"/>
            <a:r>
              <a:rPr lang="he-IL" dirty="0" smtClean="0"/>
              <a:t>סיוע חוץ (כולל כלכלי וצבאי)</a:t>
            </a:r>
          </a:p>
          <a:p>
            <a:pPr lvl="1"/>
            <a:r>
              <a:rPr lang="he-IL" dirty="0" smtClean="0"/>
              <a:t>מדיניות סחר ופיננסית</a:t>
            </a:r>
          </a:p>
          <a:p>
            <a:pPr lvl="1"/>
            <a:r>
              <a:rPr lang="he-IL" dirty="0" smtClean="0"/>
              <a:t>סנקציות</a:t>
            </a:r>
          </a:p>
          <a:p>
            <a:r>
              <a:rPr lang="he-IL" dirty="0" smtClean="0"/>
              <a:t>צבאיים:</a:t>
            </a:r>
          </a:p>
          <a:p>
            <a:pPr lvl="1"/>
            <a:r>
              <a:rPr lang="he-IL" dirty="0" smtClean="0"/>
              <a:t>לצרכי שכנוע</a:t>
            </a:r>
          </a:p>
          <a:p>
            <a:pPr lvl="1"/>
            <a:r>
              <a:rPr lang="he-IL" dirty="0" smtClean="0"/>
              <a:t>הפעלת כוח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ניתן להתייחס לדיפלומטיה ככלי העל- המוביל או מתאם שבמסגרתו עושים שימוש בכלל הכלים</a:t>
            </a:r>
          </a:p>
          <a:p>
            <a:r>
              <a:rPr lang="he-IL" dirty="0" smtClean="0"/>
              <a:t>זו הגדרה רחבה שכמעט משווה אותה למדיניות חוץ – בעצם הדיפלומטיה היא הביטוי החיצוני-מעשי של מדיניות החוץ (לא רק במילים – </a:t>
            </a:r>
            <a:r>
              <a:rPr lang="he-IL" dirty="0" err="1" smtClean="0"/>
              <a:t>שלינג</a:t>
            </a:r>
            <a:r>
              <a:rPr lang="he-IL" dirty="0" smtClean="0"/>
              <a:t> מאמין שהמסר הסמוי של מדינות חשוב יותר מהגלוי).</a:t>
            </a:r>
          </a:p>
          <a:p>
            <a:r>
              <a:rPr lang="he-IL" dirty="0" smtClean="0"/>
              <a:t>לפי ההגדרה הזו </a:t>
            </a:r>
            <a:r>
              <a:rPr lang="he-IL" dirty="0" err="1" smtClean="0"/>
              <a:t>ראה"מ</a:t>
            </a:r>
            <a:r>
              <a:rPr lang="he-IL" dirty="0" smtClean="0"/>
              <a:t> אצלנו הוא אחראי על הדיפלומטיה (הגדרה בעייתית)</a:t>
            </a:r>
          </a:p>
          <a:p>
            <a:r>
              <a:rPr lang="he-IL" dirty="0" smtClean="0"/>
              <a:t>תלוי מה מעמדו של </a:t>
            </a:r>
            <a:r>
              <a:rPr lang="he-IL" dirty="0" err="1" smtClean="0"/>
              <a:t>משה"ח</a:t>
            </a:r>
            <a:r>
              <a:rPr lang="he-IL" dirty="0" smtClean="0"/>
              <a:t> בעיצוב וישום מדיניות החוץ ובסמכויות השגרירים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לגבי כלי המדינאות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r>
              <a:rPr lang="he-IL" sz="3000" dirty="0" smtClean="0"/>
              <a:t>סביבה בינ"ל: כמה היא מתאימה לשימוש בכלי הזה?</a:t>
            </a:r>
          </a:p>
          <a:p>
            <a:r>
              <a:rPr lang="he-IL" sz="3000" dirty="0" smtClean="0"/>
              <a:t>סביבה פנימית: איזה תנאים דרושים שהכלי יפעל טוב? באיזה נסיבות הציבור יתמוך בהפעלתו?</a:t>
            </a:r>
          </a:p>
          <a:p>
            <a:r>
              <a:rPr lang="he-IL" sz="3000" dirty="0" smtClean="0"/>
              <a:t>איומים והזדמנויות: באיזה איומים הוא אמור לטפל ואיזה הזדמנויות הוא יכול לקחת?</a:t>
            </a:r>
          </a:p>
          <a:p>
            <a:r>
              <a:rPr lang="he-IL" sz="3000" dirty="0" smtClean="0"/>
              <a:t>אינטרסים: באיזה הוא יכול לתמוך?</a:t>
            </a:r>
          </a:p>
          <a:p>
            <a:r>
              <a:rPr lang="he-IL" sz="3000" dirty="0" smtClean="0"/>
              <a:t>יעדים: האם הוא תומך באחד או יותר? האם הוא תומך באחד ופוגע באחרים?</a:t>
            </a:r>
          </a:p>
          <a:p>
            <a:r>
              <a:rPr lang="he-IL" sz="3000" dirty="0" smtClean="0"/>
              <a:t>עוצמה והשפעה: מה המחיר והעלות מבחינת המדינה? על אילו שחקנים זה עובד ומשפיע?</a:t>
            </a:r>
          </a:p>
          <a:p>
            <a:r>
              <a:rPr lang="he-IL" sz="3000" dirty="0" smtClean="0"/>
              <a:t>כלים: האם הכלי הזה עובד טוב יותר לבד או עם כלים אחרים?</a:t>
            </a:r>
          </a:p>
          <a:p>
            <a:r>
              <a:rPr lang="he-IL" sz="3000" dirty="0" smtClean="0"/>
              <a:t>מדינאות: איך להשתמש בו בכי ביעילות? חשאי/גלוי, רחב/צר, מידי או עתידי, טוטלי או הדרגתי?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ראשון – משא ומתן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בלב העניין – שכנוע</a:t>
            </a:r>
          </a:p>
          <a:p>
            <a:r>
              <a:rPr lang="he-IL" dirty="0" smtClean="0"/>
              <a:t>דומים </a:t>
            </a:r>
            <a:r>
              <a:rPr lang="he-IL" dirty="0" err="1" smtClean="0"/>
              <a:t>למשאים</a:t>
            </a:r>
            <a:r>
              <a:rPr lang="he-IL" dirty="0" smtClean="0"/>
              <a:t> ומתנים בזירה הפנימית (ממשלה ואגודים) עם כמה מאפיינים </a:t>
            </a:r>
            <a:r>
              <a:rPr lang="he-IL" dirty="0" err="1" smtClean="0"/>
              <a:t>יחודיים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הבדלי שפה ותרבות</a:t>
            </a:r>
          </a:p>
          <a:p>
            <a:pPr lvl="1"/>
            <a:r>
              <a:rPr lang="he-IL" dirty="0" smtClean="0"/>
              <a:t>יש מעט חוקים ונורמות כובלים</a:t>
            </a:r>
          </a:p>
          <a:p>
            <a:pPr lvl="1"/>
            <a:r>
              <a:rPr lang="he-IL" dirty="0" smtClean="0"/>
              <a:t>אלימות היא תמיד אלטרנטיבה (אין מונופול בינ"ל)</a:t>
            </a:r>
          </a:p>
          <a:p>
            <a:r>
              <a:rPr lang="he-IL" dirty="0" smtClean="0"/>
              <a:t>מצד אחד זה הכלי החזק – היחידי שיכול להביא באמת לפתרון של בעיה (בהנחה שמשתמשים בו באמת ולא כתרגיל למשוך זמן, לספק קהל פנימי, ליצור לחץ ציבורי על השני).מצד שני זה כלי חלש ודורש כלים אחרים – סנקציות, סיוע חוץ וכד'</a:t>
            </a:r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 ומתן -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גורמים חשובים:</a:t>
            </a:r>
          </a:p>
          <a:p>
            <a:pPr lvl="1"/>
            <a:r>
              <a:rPr lang="he-IL" dirty="0" smtClean="0"/>
              <a:t>עיתוי</a:t>
            </a:r>
          </a:p>
          <a:p>
            <a:pPr lvl="1"/>
            <a:r>
              <a:rPr lang="he-IL" dirty="0" smtClean="0"/>
              <a:t>פורמט ופרוצדורה (כולל מגעים חשאיים)</a:t>
            </a:r>
          </a:p>
          <a:p>
            <a:pPr lvl="1"/>
            <a:r>
              <a:rPr lang="he-IL" dirty="0" smtClean="0"/>
              <a:t>מתווכים – קטנים </a:t>
            </a:r>
            <a:r>
              <a:rPr lang="he-IL" dirty="0" err="1" smtClean="0"/>
              <a:t>נייטרלים</a:t>
            </a:r>
            <a:r>
              <a:rPr lang="he-IL" dirty="0" smtClean="0"/>
              <a:t> אבל גדולים יכולים להביא מקלות וגזרים</a:t>
            </a:r>
          </a:p>
          <a:p>
            <a:pPr lvl="1"/>
            <a:r>
              <a:rPr lang="he-IL" dirty="0" smtClean="0"/>
              <a:t>דורש הכנה מדוקדקת</a:t>
            </a:r>
          </a:p>
          <a:p>
            <a:pPr lvl="1"/>
            <a:r>
              <a:rPr lang="he-IL" dirty="0" smtClean="0"/>
              <a:t>התמקדות באינטרסים (פישר ואורי) , מסגור מחדש וכד'</a:t>
            </a:r>
            <a:endParaRPr lang="he-I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כלי שני - ארגונים בינ"ל – דיפלומטיה </a:t>
            </a:r>
            <a:r>
              <a:rPr lang="he-IL" dirty="0" err="1" smtClean="0"/>
              <a:t>מולטלטרלית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לפני 200 שנה מדינות הבינו שמו"מ </a:t>
            </a:r>
            <a:r>
              <a:rPr lang="he-IL" dirty="0" err="1" smtClean="0"/>
              <a:t>מולטילטרלי</a:t>
            </a:r>
            <a:r>
              <a:rPr lang="he-IL" dirty="0" smtClean="0"/>
              <a:t> יועיל לו אם יהיו ארגונים שיש להם חוקה, פרוצדורות, ומתקנים.</a:t>
            </a:r>
          </a:p>
          <a:p>
            <a:r>
              <a:rPr lang="he-IL" dirty="0" smtClean="0"/>
              <a:t>ברגע שנוצרו יצר צורך בדיפלומטיה חדשה – דיפלומטיה </a:t>
            </a:r>
            <a:r>
              <a:rPr lang="he-IL" dirty="0" err="1" smtClean="0"/>
              <a:t>פרלמנטרית</a:t>
            </a:r>
            <a:r>
              <a:rPr lang="he-IL" dirty="0" smtClean="0"/>
              <a:t>,</a:t>
            </a:r>
          </a:p>
          <a:p>
            <a:r>
              <a:rPr lang="he-IL" dirty="0" smtClean="0"/>
              <a:t>הצורך במשהו </a:t>
            </a:r>
            <a:r>
              <a:rPr lang="he-IL" dirty="0" err="1" smtClean="0"/>
              <a:t>מתכלל</a:t>
            </a:r>
            <a:r>
              <a:rPr lang="he-IL" dirty="0" smtClean="0"/>
              <a:t> הביא בהתחלה לחבר הלאומים ואח"כ לאו"ם</a:t>
            </a:r>
          </a:p>
          <a:p>
            <a:r>
              <a:rPr lang="he-IL" dirty="0" smtClean="0"/>
              <a:t>בארה"ב גישות מנוגדות לחשיבותם והתועלת של ארגונים בינ"ל</a:t>
            </a:r>
            <a:endParaRPr lang="he-I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האו"ם אחד מרשת של </a:t>
            </a:r>
            <a:r>
              <a:rPr lang="en-US" dirty="0" smtClean="0"/>
              <a:t>IGO’S</a:t>
            </a:r>
          </a:p>
          <a:p>
            <a:r>
              <a:rPr lang="he-IL" dirty="0" smtClean="0"/>
              <a:t>חלק גדול מהארגונים עוסק בנושאים כלכליים-</a:t>
            </a:r>
            <a:r>
              <a:rPr lang="he-IL" dirty="0" err="1" smtClean="0"/>
              <a:t>חסרתיים</a:t>
            </a:r>
            <a:r>
              <a:rPr lang="he-IL" dirty="0" smtClean="0"/>
              <a:t> – הסוכנויות המיוחדות, הבנק העולמי וכד'</a:t>
            </a:r>
          </a:p>
          <a:p>
            <a:r>
              <a:rPr lang="he-IL" dirty="0" smtClean="0"/>
              <a:t>החלק השני עוסק בשלום ומלחמה – אבל </a:t>
            </a:r>
            <a:r>
              <a:rPr lang="he-IL" dirty="0" err="1" smtClean="0"/>
              <a:t>מועבי"ט</a:t>
            </a:r>
            <a:r>
              <a:rPr lang="he-IL" dirty="0" smtClean="0"/>
              <a:t> </a:t>
            </a:r>
            <a:r>
              <a:rPr lang="he-IL" dirty="0" err="1" smtClean="0"/>
              <a:t>היתה</a:t>
            </a:r>
            <a:r>
              <a:rPr lang="he-IL" dirty="0" smtClean="0"/>
              <a:t> משותקת במלחמה הקרה ואח"כ הסכסוכים השתנו והפכו במידה רבה פנימיים</a:t>
            </a:r>
          </a:p>
          <a:p>
            <a:r>
              <a:rPr lang="he-IL" dirty="0" smtClean="0"/>
              <a:t>ם 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זה בעצם האו"ם?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האו"ם לא באמת דומה למדינה: מדינות לא כפופות לחוק </a:t>
            </a:r>
            <a:r>
              <a:rPr lang="he-IL" dirty="0" err="1" smtClean="0"/>
              <a:t>הבנ"ל</a:t>
            </a:r>
            <a:r>
              <a:rPr lang="he-IL" dirty="0" smtClean="0"/>
              <a:t> </a:t>
            </a:r>
            <a:r>
              <a:rPr lang="he-IL" dirty="0" smtClean="0"/>
              <a:t>כמו אזרחים לחוק המקומי, החלטות העצרת לא מחייבות, ל</a:t>
            </a:r>
            <a:r>
              <a:rPr lang="en-US" dirty="0" smtClean="0"/>
              <a:t>-ICJ</a:t>
            </a:r>
            <a:r>
              <a:rPr lang="he-IL" dirty="0" smtClean="0"/>
              <a:t> אין סמכות מחייבת, ונדרשת הסכמת וסיוע של מדינות לבצע </a:t>
            </a:r>
            <a:r>
              <a:rPr lang="he-IL" dirty="0" smtClean="0"/>
              <a:t>דברים</a:t>
            </a:r>
          </a:p>
          <a:p>
            <a:r>
              <a:rPr lang="he-IL" dirty="0" smtClean="0"/>
              <a:t>אין להם כלי עוצמה משלהם  - בסוף גם אחרי ההחלטה נגד </a:t>
            </a:r>
            <a:r>
              <a:rPr lang="he-IL" dirty="0" err="1" smtClean="0"/>
              <a:t>עירק</a:t>
            </a:r>
            <a:r>
              <a:rPr lang="he-IL" dirty="0" smtClean="0"/>
              <a:t> כוחות ארה"ב נלחמו, המעצמות עשו סנקציות כלכליות נגד איראן וכד'</a:t>
            </a:r>
          </a:p>
          <a:p>
            <a:r>
              <a:rPr lang="he-IL" dirty="0" smtClean="0"/>
              <a:t>בניגוד לנושאים כלכליים (כמו למשל </a:t>
            </a:r>
            <a:r>
              <a:rPr lang="he-IL" dirty="0" err="1" smtClean="0"/>
              <a:t>בא"א</a:t>
            </a:r>
            <a:r>
              <a:rPr lang="he-IL" dirty="0" smtClean="0"/>
              <a:t>), מדינות לא מוכנות לתת כוחות בנושאי ביטחון וחוץ. </a:t>
            </a:r>
          </a:p>
          <a:p>
            <a:r>
              <a:rPr lang="he-IL" dirty="0" smtClean="0"/>
              <a:t>האו"ם </a:t>
            </a:r>
            <a:r>
              <a:rPr lang="he-IL" dirty="0" smtClean="0"/>
              <a:t>לא באמת שחקן עצמאי...אלא הוא ביטוי לרצון של </a:t>
            </a:r>
            <a:r>
              <a:rPr lang="he-IL" dirty="0" smtClean="0"/>
              <a:t>מדינות. אבל...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חשיבה אסטרטגית רחבה יותר מהתחום הצבאי אך השורשים שלה מצויים בחשיבה הצבאית</a:t>
            </a:r>
          </a:p>
          <a:p>
            <a:r>
              <a:rPr lang="he-IL" dirty="0" smtClean="0"/>
              <a:t>כולל גם מצבים של לא מלחמה.</a:t>
            </a:r>
          </a:p>
          <a:p>
            <a:r>
              <a:rPr lang="he-IL" dirty="0" smtClean="0"/>
              <a:t>אסטרטגיה של ביטחון לאומי- הכי רחב. היום זה דומה לאסטרטגיה רבתי – </a:t>
            </a:r>
            <a:r>
              <a:rPr lang="he-IL" dirty="0" err="1" smtClean="0"/>
              <a:t>שמוש</a:t>
            </a:r>
            <a:r>
              <a:rPr lang="he-IL" dirty="0" smtClean="0"/>
              <a:t> בכל מרכיב העוצמה, בשלום ובמלחמה, להשגת מטרות מדיניות. מושג הביטחון התרחב ואיתו מושג </a:t>
            </a:r>
            <a:r>
              <a:rPr lang="he-IL" dirty="0" err="1" smtClean="0"/>
              <a:t>הבטל"מ</a:t>
            </a:r>
            <a:r>
              <a:rPr lang="he-IL" dirty="0" smtClean="0"/>
              <a:t>.</a:t>
            </a:r>
          </a:p>
          <a:p>
            <a:r>
              <a:rPr lang="he-IL" dirty="0" smtClean="0"/>
              <a:t>אסטרטגיה של יחב"</a:t>
            </a:r>
            <a:r>
              <a:rPr lang="he-IL" dirty="0"/>
              <a:t>ל</a:t>
            </a:r>
            <a:r>
              <a:rPr lang="he-IL" dirty="0" smtClean="0"/>
              <a:t> כל מטרה – אם קשורה לביטחון (ואז זה אסטרטגיה של </a:t>
            </a:r>
            <a:r>
              <a:rPr lang="he-IL" dirty="0" err="1" smtClean="0"/>
              <a:t>בטל"מ</a:t>
            </a:r>
            <a:r>
              <a:rPr lang="he-IL" dirty="0" smtClean="0"/>
              <a:t>) או לא- שמשרתת את יחסי החוץ של המדינה</a:t>
            </a:r>
          </a:p>
          <a:p>
            <a:r>
              <a:rPr lang="he-IL" dirty="0" smtClean="0"/>
              <a:t>אצלו מדיניות היא בגדול תפוקה של אסטרטגיה</a:t>
            </a:r>
          </a:p>
          <a:p>
            <a:r>
              <a:rPr lang="he-IL" u="sng" dirty="0" smtClean="0"/>
              <a:t>מדינאות היא היישום של אסטרטגית יחב"ל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למה בכל זאת ארגונים בינ"ל הם כלי 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הם משמשים פורום לדיפלומטיה </a:t>
            </a:r>
            <a:r>
              <a:rPr lang="he-IL" dirty="0" err="1" smtClean="0"/>
              <a:t>מולטלטרלית</a:t>
            </a:r>
            <a:r>
              <a:rPr lang="he-IL" dirty="0" smtClean="0"/>
              <a:t>, משמשים לבדיקת הדופק של התפיסה של הקהילה הבינ"ל, פלטפורמה לדיפלומטיה ציבורית</a:t>
            </a:r>
          </a:p>
          <a:p>
            <a:r>
              <a:rPr lang="he-IL" dirty="0" smtClean="0"/>
              <a:t>יש להם מערכת חוקים ופרוצדורות שמאפשרים שת"פ בין אינטרסים </a:t>
            </a:r>
          </a:p>
          <a:p>
            <a:r>
              <a:rPr lang="he-IL" dirty="0" smtClean="0"/>
              <a:t>יש להם לגיטימציה – מאפשרים לגיטימציה לפעולות שאם מדינות היו עושות על דעת עצמן היו נתקלות בביקורת</a:t>
            </a:r>
          </a:p>
          <a:p>
            <a:r>
              <a:rPr lang="he-IL" dirty="0" smtClean="0"/>
              <a:t>משאבים: תקציב כוחות שלום וכד', למזכירות יש הרבה מומחיות שמדינות יכולות להשתמש בה</a:t>
            </a:r>
          </a:p>
          <a:p>
            <a:r>
              <a:rPr lang="he-IL" dirty="0" smtClean="0"/>
              <a:t>מאפשר לאסטרטג לקבל כיסוי פוליטי בזירה הפנימית</a:t>
            </a:r>
          </a:p>
          <a:p>
            <a:r>
              <a:rPr lang="he-IL" dirty="0" smtClean="0"/>
              <a:t>להזכיר גם למה טוב למדינות קטנות (נורדיות)</a:t>
            </a:r>
          </a:p>
          <a:p>
            <a:r>
              <a:rPr lang="he-IL" dirty="0" smtClean="0"/>
              <a:t>להזכיר שמסייע להכניס נורמות וסטנדרים לארץ (טבק)</a:t>
            </a:r>
            <a:endParaRPr lang="he-I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איפה הבעייתיות?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פרוצדורות של </a:t>
            </a:r>
            <a:r>
              <a:rPr lang="he-IL" dirty="0" err="1" smtClean="0"/>
              <a:t>קבה"ח</a:t>
            </a:r>
            <a:r>
              <a:rPr lang="he-IL" dirty="0" smtClean="0"/>
              <a:t> לא משקפות כוח אמיתי של מדינות – מביא להחלטות שלא ניתנות ליישום</a:t>
            </a:r>
          </a:p>
          <a:p>
            <a:r>
              <a:rPr lang="he-IL" dirty="0" smtClean="0"/>
              <a:t>הרבה פעמים החלטות של מכנה נמוך וחסרות טעם. </a:t>
            </a:r>
          </a:p>
          <a:p>
            <a:r>
              <a:rPr lang="he-IL" dirty="0" smtClean="0"/>
              <a:t>פוליטיזציה, </a:t>
            </a:r>
            <a:r>
              <a:rPr lang="he-IL" dirty="0" err="1" smtClean="0"/>
              <a:t>בירו'רטיזציה</a:t>
            </a:r>
            <a:r>
              <a:rPr lang="he-IL" dirty="0" smtClean="0"/>
              <a:t>, אי יעילות, שחיתות וכד'</a:t>
            </a:r>
          </a:p>
          <a:p>
            <a:endParaRPr lang="he-IL" dirty="0" smtClean="0"/>
          </a:p>
          <a:p>
            <a:r>
              <a:rPr lang="he-IL" dirty="0" smtClean="0"/>
              <a:t>המון השקעה דיפלומטית שעולה מבחינת המדינה על התועלת</a:t>
            </a:r>
          </a:p>
          <a:p>
            <a:r>
              <a:rPr lang="he-IL" u="sng" dirty="0" smtClean="0"/>
              <a:t>עלול להגביל מדינות בפעולה עצמאית – כך שלמעשה הם גם חלק מהסביבה ולא רק כלי</a:t>
            </a:r>
          </a:p>
          <a:p>
            <a:r>
              <a:rPr lang="he-IL" u="sng" dirty="0" smtClean="0"/>
              <a:t>האם </a:t>
            </a:r>
            <a:r>
              <a:rPr lang="he-IL" u="sng" dirty="0" err="1" smtClean="0"/>
              <a:t>עשיוית</a:t>
            </a:r>
            <a:r>
              <a:rPr lang="he-IL" u="sng" dirty="0" smtClean="0"/>
              <a:t> להעצים חלשים , הכולל מתנגדים</a:t>
            </a:r>
            <a:endParaRPr lang="he-IL" u="sng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שלישי – משפט בינ"ל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כנ"ל – גם אלמנט משפיע בסביבה וגם כלי. האסטרטג צריך לראות איך הוא משתמש בכלי כדי לעצב את הסביבה הבינ"ל</a:t>
            </a:r>
          </a:p>
          <a:p>
            <a:r>
              <a:rPr lang="he-IL" dirty="0" smtClean="0"/>
              <a:t>באופן מסורתי </a:t>
            </a:r>
            <a:r>
              <a:rPr lang="he-IL" dirty="0" err="1" smtClean="0"/>
              <a:t>משדב"ל</a:t>
            </a:r>
            <a:r>
              <a:rPr lang="he-IL" dirty="0" smtClean="0"/>
              <a:t> מתייחס לכללים שממסים להסדיר את התנהלותן של מדינות, בימי שלום ומלחמה, שנוצרים בהדרגה ע"י מנהג או ע"י אמנות בינ"ל</a:t>
            </a:r>
          </a:p>
          <a:p>
            <a:r>
              <a:rPr lang="he-IL" dirty="0" smtClean="0"/>
              <a:t>ההבדל כמובן מהחוק הפנימי הוא יכולת האכיפה</a:t>
            </a:r>
          </a:p>
          <a:p>
            <a:r>
              <a:rPr lang="he-IL" dirty="0" smtClean="0"/>
              <a:t>החוק מסייע בפתרון סכסוכים, בשת"פ ,במתן </a:t>
            </a:r>
            <a:r>
              <a:rPr lang="he-IL" dirty="0" err="1" smtClean="0"/>
              <a:t>לגיטמציה</a:t>
            </a:r>
            <a:r>
              <a:rPr lang="he-IL" dirty="0" smtClean="0"/>
              <a:t> לפעולות, להשפעה על </a:t>
            </a:r>
            <a:r>
              <a:rPr lang="he-IL" dirty="0" err="1" smtClean="0"/>
              <a:t>מדנות</a:t>
            </a:r>
            <a:r>
              <a:rPr lang="he-IL" dirty="0" smtClean="0"/>
              <a:t> אחרות (אתן חתומות על אמנה איקס)</a:t>
            </a:r>
          </a:p>
          <a:p>
            <a:r>
              <a:rPr lang="he-IL" dirty="0" smtClean="0"/>
              <a:t>בעיות: דמוקרטיות </a:t>
            </a:r>
            <a:r>
              <a:rPr lang="he-IL" dirty="0" err="1" smtClean="0"/>
              <a:t>מתצייחסות</a:t>
            </a:r>
            <a:r>
              <a:rPr lang="he-IL" dirty="0" smtClean="0"/>
              <a:t> יותר ברצינות לחוק.</a:t>
            </a:r>
          </a:p>
          <a:p>
            <a:r>
              <a:rPr lang="he-IL" dirty="0" smtClean="0"/>
              <a:t>התפתחות: חוק "רך" – כמו החלטות עצרת שיוצרות סטנדרטים (עונש מות9), חוק פנימי מושפע מחיצוני, התערבות </a:t>
            </a:r>
            <a:r>
              <a:rPr lang="he-IL" dirty="0" err="1" smtClean="0"/>
              <a:t>הומניטרית</a:t>
            </a:r>
            <a:r>
              <a:rPr lang="he-IL" dirty="0" smtClean="0"/>
              <a:t> ושפיטה </a:t>
            </a:r>
            <a:r>
              <a:rPr lang="he-IL" dirty="0" err="1" smtClean="0"/>
              <a:t>אונברסלית</a:t>
            </a:r>
            <a:r>
              <a:rPr lang="he-IL" dirty="0" smtClean="0"/>
              <a:t>, טריבונלים, </a:t>
            </a:r>
            <a:r>
              <a:rPr lang="en-US" dirty="0" smtClean="0"/>
              <a:t>ICC</a:t>
            </a:r>
            <a:endParaRPr lang="he-IL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רביעי - בריתות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בריתות הן קשרים פוליטיים-ביטחוניים ארוכי טווח בין שתי מדינות או יותר שמטרתן להגדיל ביטחון</a:t>
            </a:r>
          </a:p>
          <a:p>
            <a:r>
              <a:rPr lang="he-IL" dirty="0" smtClean="0"/>
              <a:t>שונה מקואליציות (טווח קצר, מטרה ספציפית)</a:t>
            </a:r>
          </a:p>
          <a:p>
            <a:r>
              <a:rPr lang="he-IL" dirty="0" smtClean="0"/>
              <a:t>לצורך קיום הברית משתמשים בכל הכלים האחרים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מאפשרות לייצר הרתעה, </a:t>
            </a:r>
            <a:r>
              <a:rPr lang="he-IL" dirty="0" err="1" smtClean="0"/>
              <a:t>לגיטימתיה</a:t>
            </a:r>
            <a:r>
              <a:rPr lang="he-IL" dirty="0" smtClean="0"/>
              <a:t> לפעולה</a:t>
            </a:r>
          </a:p>
          <a:p>
            <a:r>
              <a:rPr lang="he-IL" dirty="0" smtClean="0"/>
              <a:t>כמובן גם מגבילות פעולה ומייצרות בריתו שכנגד</a:t>
            </a:r>
            <a:endParaRPr lang="he-I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כלי חמישי – דיפלומטיה ציבורית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err="1" smtClean="0"/>
              <a:t>מפעעלת</a:t>
            </a:r>
            <a:r>
              <a:rPr lang="he-IL" dirty="0" smtClean="0"/>
              <a:t> לא מול ממשלות אלא מול הקהל ובעיקר מול מובילי דעת קהל</a:t>
            </a:r>
          </a:p>
          <a:p>
            <a:r>
              <a:rPr lang="he-IL" dirty="0" smtClean="0"/>
              <a:t>מבוסס על ההנחה שדעת הקהל תשפיע כל </a:t>
            </a:r>
            <a:r>
              <a:rPr lang="he-IL" dirty="0" err="1" smtClean="0"/>
              <a:t>בהממשלה</a:t>
            </a:r>
            <a:endParaRPr lang="he-IL" dirty="0" smtClean="0"/>
          </a:p>
          <a:p>
            <a:r>
              <a:rPr lang="he-IL" dirty="0" smtClean="0"/>
              <a:t>כולל גם "הסברה" של </a:t>
            </a:r>
            <a:r>
              <a:rPr lang="he-IL" dirty="0" err="1" smtClean="0"/>
              <a:t>מדגיניות</a:t>
            </a:r>
            <a:r>
              <a:rPr lang="he-IL" dirty="0" smtClean="0"/>
              <a:t> וגם דיפלומטית תרבות</a:t>
            </a:r>
          </a:p>
          <a:p>
            <a:r>
              <a:rPr lang="he-IL" dirty="0" smtClean="0"/>
              <a:t>כמו סיוע חוץ יש ויכוח אם היא צריכה לשרת </a:t>
            </a:r>
            <a:r>
              <a:rPr lang="he-IL" dirty="0" err="1" smtClean="0"/>
              <a:t>פרופגנגדה</a:t>
            </a:r>
            <a:r>
              <a:rPr lang="he-IL" dirty="0" smtClean="0"/>
              <a:t> של הממשל, היא נמצאת בשדה עם הרבה שחקנים פרטיים (, </a:t>
            </a:r>
            <a:r>
              <a:rPr lang="he-IL" dirty="0" err="1" smtClean="0"/>
              <a:t>מיועדגת</a:t>
            </a:r>
            <a:r>
              <a:rPr lang="he-IL" dirty="0" smtClean="0"/>
              <a:t> לטווח ארוך וקשה למדוד את הצלחותיה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קראתי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פרק 2, </a:t>
            </a:r>
            <a:r>
              <a:rPr lang="he-IL" dirty="0" smtClean="0"/>
              <a:t>35-44</a:t>
            </a:r>
          </a:p>
          <a:p>
            <a:r>
              <a:rPr lang="he-IL" dirty="0" smtClean="0"/>
              <a:t>פרק 4 כמעט עד הסוף (מה שחשוב)</a:t>
            </a:r>
            <a:endParaRPr lang="he-IL" dirty="0" smtClean="0"/>
          </a:p>
          <a:p>
            <a:r>
              <a:rPr lang="he-IL" dirty="0" smtClean="0"/>
              <a:t>פרק 6 </a:t>
            </a:r>
            <a:r>
              <a:rPr lang="he-IL" dirty="0" err="1" smtClean="0"/>
              <a:t>עמ</a:t>
            </a:r>
            <a:r>
              <a:rPr lang="he-IL" dirty="0" smtClean="0"/>
              <a:t>' -207 עד </a:t>
            </a:r>
            <a:r>
              <a:rPr lang="he-IL" dirty="0" smtClean="0"/>
              <a:t>240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3 שלבים עיקריים בתהליך האסטרטגי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הערך</a:t>
            </a:r>
          </a:p>
          <a:p>
            <a:pPr lvl="1"/>
            <a:r>
              <a:rPr lang="he-IL" dirty="0" smtClean="0"/>
              <a:t>את הסביבה החיצונית והפנימית</a:t>
            </a:r>
          </a:p>
          <a:p>
            <a:r>
              <a:rPr lang="he-IL" dirty="0" smtClean="0"/>
              <a:t>נתח</a:t>
            </a:r>
          </a:p>
          <a:p>
            <a:pPr lvl="1"/>
            <a:r>
              <a:rPr lang="he-IL" dirty="0" smtClean="0"/>
              <a:t>את האינטרסים, האיומים וההזדמנויות</a:t>
            </a:r>
          </a:p>
          <a:p>
            <a:pPr lvl="1"/>
            <a:r>
              <a:rPr lang="he-IL" dirty="0" smtClean="0"/>
              <a:t>את העוצמות שלך</a:t>
            </a:r>
          </a:p>
          <a:p>
            <a:r>
              <a:rPr lang="he-IL" dirty="0" smtClean="0"/>
              <a:t>תכנן</a:t>
            </a:r>
          </a:p>
          <a:p>
            <a:pPr lvl="1"/>
            <a:r>
              <a:rPr lang="he-IL" dirty="0" smtClean="0"/>
              <a:t>את כלי העוצמה</a:t>
            </a:r>
          </a:p>
          <a:p>
            <a:pPr lvl="1"/>
            <a:r>
              <a:rPr lang="he-IL" dirty="0" smtClean="0"/>
              <a:t>חבר מטרות לאמצעים</a:t>
            </a:r>
          </a:p>
          <a:p>
            <a:pPr lvl="1"/>
            <a:r>
              <a:rPr lang="he-IL" dirty="0" smtClean="0"/>
              <a:t>הערך </a:t>
            </a:r>
            <a:r>
              <a:rPr lang="he-IL" dirty="0" err="1" smtClean="0"/>
              <a:t>דפ"אות</a:t>
            </a:r>
            <a:r>
              <a:rPr lang="he-IL" dirty="0" smtClean="0"/>
              <a:t> – השפעה, עלות,סיכון, קוהרנטיות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איזה אמצעים יש לאסטרטגית יחב"ל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err="1" smtClean="0"/>
              <a:t>כח</a:t>
            </a:r>
            <a:r>
              <a:rPr lang="he-IL" dirty="0" smtClean="0"/>
              <a:t> צבאי</a:t>
            </a:r>
          </a:p>
          <a:p>
            <a:r>
              <a:rPr lang="he-IL" dirty="0" smtClean="0"/>
              <a:t>סיוע כלכלי וצבאי</a:t>
            </a:r>
          </a:p>
          <a:p>
            <a:r>
              <a:rPr lang="he-IL" dirty="0" smtClean="0"/>
              <a:t>הסברה</a:t>
            </a:r>
          </a:p>
          <a:p>
            <a:r>
              <a:rPr lang="he-IL" dirty="0" smtClean="0"/>
              <a:t>תרבות</a:t>
            </a:r>
          </a:p>
          <a:p>
            <a:r>
              <a:rPr lang="he-IL" dirty="0" smtClean="0"/>
              <a:t>סחר והשקעות</a:t>
            </a:r>
          </a:p>
          <a:p>
            <a:r>
              <a:rPr lang="he-IL" dirty="0" err="1" smtClean="0"/>
              <a:t>משב"ל</a:t>
            </a:r>
            <a:r>
              <a:rPr lang="he-IL" dirty="0" smtClean="0"/>
              <a:t> </a:t>
            </a:r>
            <a:r>
              <a:rPr lang="he-IL" dirty="0" err="1" smtClean="0"/>
              <a:t>וארב"ל</a:t>
            </a:r>
            <a:endParaRPr lang="he-IL" dirty="0" smtClean="0"/>
          </a:p>
          <a:p>
            <a:r>
              <a:rPr lang="he-IL" dirty="0" smtClean="0"/>
              <a:t>סנקציות</a:t>
            </a:r>
          </a:p>
          <a:p>
            <a:r>
              <a:rPr lang="he-IL" dirty="0" err="1" smtClean="0"/>
              <a:t>דיפלוצטיה</a:t>
            </a:r>
            <a:r>
              <a:rPr lang="he-IL" dirty="0" smtClean="0"/>
              <a:t> ומו"מ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מאפיין חשיבה אסטרטגית של יחב"ל?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טווח ארוך</a:t>
            </a:r>
          </a:p>
          <a:p>
            <a:r>
              <a:rPr lang="he-IL" dirty="0" smtClean="0"/>
              <a:t>כוללנית</a:t>
            </a:r>
          </a:p>
          <a:p>
            <a:r>
              <a:rPr lang="he-IL" dirty="0" err="1" smtClean="0"/>
              <a:t>אינטרקטיבית</a:t>
            </a:r>
            <a:r>
              <a:rPr lang="he-IL" dirty="0" smtClean="0"/>
              <a:t> – התוצאות תלויות במה יעשו אחרים. מכאן </a:t>
            </a:r>
            <a:r>
              <a:rPr lang="he-IL" dirty="0" err="1" smtClean="0"/>
              <a:t>ההגיון</a:t>
            </a:r>
            <a:r>
              <a:rPr lang="he-IL" dirty="0" smtClean="0"/>
              <a:t> </a:t>
            </a:r>
            <a:r>
              <a:rPr lang="he-IL" dirty="0" err="1" smtClean="0"/>
              <a:t>הפרדוקסלי</a:t>
            </a:r>
            <a:r>
              <a:rPr lang="he-IL" dirty="0" smtClean="0"/>
              <a:t> (</a:t>
            </a:r>
            <a:r>
              <a:rPr lang="he-IL" dirty="0" err="1" smtClean="0"/>
              <a:t>לוטווק</a:t>
            </a:r>
            <a:r>
              <a:rPr lang="he-IL" dirty="0" smtClean="0"/>
              <a:t>):</a:t>
            </a:r>
          </a:p>
          <a:p>
            <a:pPr lvl="1"/>
            <a:r>
              <a:rPr lang="he-IL" dirty="0" smtClean="0"/>
              <a:t>מה השחקן השני מסוגל לעשות</a:t>
            </a:r>
          </a:p>
          <a:p>
            <a:pPr lvl="1"/>
            <a:r>
              <a:rPr lang="he-IL" dirty="0" smtClean="0"/>
              <a:t>מה הוא רוצה לעשות</a:t>
            </a:r>
          </a:p>
          <a:p>
            <a:pPr lvl="1"/>
            <a:r>
              <a:rPr lang="he-IL" dirty="0" smtClean="0"/>
              <a:t>איזה עוצמה יש לי עליו</a:t>
            </a:r>
          </a:p>
          <a:p>
            <a:r>
              <a:rPr lang="he-IL" dirty="0" err="1" smtClean="0"/>
              <a:t>בנגוד</a:t>
            </a:r>
            <a:r>
              <a:rPr lang="he-IL" dirty="0" smtClean="0"/>
              <a:t> לצבא – לא חשיבה רק על יריב</a:t>
            </a:r>
          </a:p>
          <a:p>
            <a:r>
              <a:rPr lang="he-IL" dirty="0" smtClean="0"/>
              <a:t>כולם יכולים לנצח או להפסיד (תלוי במטרה פוליטית)</a:t>
            </a:r>
          </a:p>
          <a:p>
            <a:r>
              <a:rPr lang="he-IL" dirty="0" err="1" smtClean="0"/>
              <a:t>להכנס</a:t>
            </a:r>
            <a:r>
              <a:rPr lang="he-IL" dirty="0" smtClean="0"/>
              <a:t> לראש של השחקן (</a:t>
            </a:r>
            <a:r>
              <a:rPr lang="he-IL" dirty="0" err="1" smtClean="0"/>
              <a:t>שלינג</a:t>
            </a:r>
            <a:r>
              <a:rPr lang="he-IL" dirty="0" smtClean="0"/>
              <a:t>): מה ההוא </a:t>
            </a:r>
            <a:r>
              <a:rPr lang="he-IL" dirty="0" err="1" smtClean="0"/>
              <a:t>שוי</a:t>
            </a:r>
            <a:r>
              <a:rPr lang="he-IL" dirty="0" smtClean="0"/>
              <a:t> לעשות בהתאם לאינטרסים, הערכים והיכולות שלו והאלטרנטיבות שלו.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שלבים בניתוח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קודם כל להבין את הסביבה</a:t>
            </a:r>
          </a:p>
          <a:p>
            <a:r>
              <a:rPr lang="he-IL" dirty="0" smtClean="0"/>
              <a:t>אח"כ לנתח אינטרסים, אימים והזדמנויות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להבין את הסביבה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בשביל להשפיע צריך </a:t>
            </a:r>
            <a:r>
              <a:rPr lang="he-IL" u="sng" dirty="0" smtClean="0"/>
              <a:t>מפה מנטאלית</a:t>
            </a:r>
            <a:r>
              <a:rPr lang="he-IL" dirty="0" smtClean="0"/>
              <a:t> של הסביבה החיצונית והפנימית.</a:t>
            </a:r>
          </a:p>
          <a:p>
            <a:r>
              <a:rPr lang="he-IL" u="sng" dirty="0" smtClean="0"/>
              <a:t>צריך לנסות להבין את האסטרטג של הצד השני – מאד קשה..</a:t>
            </a:r>
            <a:r>
              <a:rPr lang="he-IL" dirty="0" smtClean="0"/>
              <a:t>. </a:t>
            </a:r>
          </a:p>
          <a:p>
            <a:r>
              <a:rPr lang="he-IL" dirty="0" smtClean="0"/>
              <a:t>לכן הרבה תלוי באינטואיציה שמבוססת על ניסיון, ההון </a:t>
            </a:r>
            <a:r>
              <a:rPr lang="he-IL" u="sng" dirty="0" smtClean="0"/>
              <a:t>האינטלקטואלי שנצבר טרם התפקיד</a:t>
            </a:r>
          </a:p>
          <a:p>
            <a:r>
              <a:rPr lang="he-IL" u="sng" dirty="0" smtClean="0"/>
              <a:t>החשוב הוא לבחון שוב ושוב את ההנחות</a:t>
            </a:r>
            <a:r>
              <a:rPr lang="he-IL" dirty="0" smtClean="0"/>
              <a:t> שיש לאסטרטג על העולם. אם ההנחות לא מדויקות – המדיניות תהיה שגויה (ראה בוש האב והבן)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שקף על טעויות חשיבה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העולם  טעויות ידועות כמו המאמר בקלסר הסגול מהספר של גלבוע)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9027</TotalTime>
  <Words>1997</Words>
  <Application>Microsoft Office PowerPoint</Application>
  <PresentationFormat>‫הצגה על המסך (4:3)</PresentationFormat>
  <Paragraphs>205</Paragraphs>
  <Slides>35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35</vt:i4>
      </vt:variant>
    </vt:vector>
  </HeadingPairs>
  <TitlesOfParts>
    <vt:vector size="36" baseType="lpstr">
      <vt:lpstr>ערכת נושא Office</vt:lpstr>
      <vt:lpstr>DEIBEL</vt:lpstr>
      <vt:lpstr>הערות כלליות להרצאה</vt:lpstr>
      <vt:lpstr>הגדרות </vt:lpstr>
      <vt:lpstr>3 שלבים עיקריים בתהליך האסטרטגי</vt:lpstr>
      <vt:lpstr>איזה אמצעים יש לאסטרטגית יחב"ל</vt:lpstr>
      <vt:lpstr>מה מאפיין חשיבה אסטרטגית של יחב"ל?</vt:lpstr>
      <vt:lpstr>שלבים בניתוח</vt:lpstr>
      <vt:lpstr>להבין את הסביבה</vt:lpstr>
      <vt:lpstr>שקף על טעויות חשיבה</vt:lpstr>
      <vt:lpstr>שחקנים, מערכת, מבנה</vt:lpstr>
      <vt:lpstr>מערכת</vt:lpstr>
      <vt:lpstr>התהליך</vt:lpstr>
      <vt:lpstr>פרק 4 – אינטרסים, איומים והזדמנויות (עמ' 123) </vt:lpstr>
      <vt:lpstr>אפשר להכניס את הויכוח על האינטרס הלאומי</vt:lpstr>
      <vt:lpstr>איומים</vt:lpstr>
      <vt:lpstr>פרק 5 – עמ' 157-עוצמה לאומית</vt:lpstr>
      <vt:lpstr>עוצמה  - הגדרה</vt:lpstr>
      <vt:lpstr>הגדרת עוצמה - המשך</vt:lpstr>
      <vt:lpstr>ממה נובעת עוצמה?</vt:lpstr>
      <vt:lpstr>שקופית 20</vt:lpstr>
      <vt:lpstr>כלי המדינאות</vt:lpstr>
      <vt:lpstr>פרק 6 - כלי המדינאות  (עמ' 210)</vt:lpstr>
      <vt:lpstr>דיפלומטיה</vt:lpstr>
      <vt:lpstr>שאלות לגבי כלי המדינאות</vt:lpstr>
      <vt:lpstr>כלי ראשון – משא ומתן</vt:lpstr>
      <vt:lpstr>מש ומתן - המשך</vt:lpstr>
      <vt:lpstr>כלי שני - ארגונים בינ"ל – דיפלומטיה מולטלטרלית</vt:lpstr>
      <vt:lpstr>המשך</vt:lpstr>
      <vt:lpstr>מה זה בעצם האו"ם?</vt:lpstr>
      <vt:lpstr>למה בכל זאת ארגונים בינ"ל הם כלי מדיניות</vt:lpstr>
      <vt:lpstr>איפה הבעייתיות?</vt:lpstr>
      <vt:lpstr>כלי שלישי – משפט בינ"ל</vt:lpstr>
      <vt:lpstr>כלי רביעי - בריתות</vt:lpstr>
      <vt:lpstr>כלי חמישי – דיפלומטיה ציבורית</vt:lpstr>
      <vt:lpstr>מה קראתי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DEIBEL</dc:title>
  <dc:creator>haimwaxman</dc:creator>
  <cp:lastModifiedBy>haimwaxman</cp:lastModifiedBy>
  <cp:revision>25</cp:revision>
  <dcterms:created xsi:type="dcterms:W3CDTF">2016-07-22T12:49:15Z</dcterms:created>
  <dcterms:modified xsi:type="dcterms:W3CDTF">2016-08-14T06:37:40Z</dcterms:modified>
</cp:coreProperties>
</file>