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62" r:id="rId5"/>
    <p:sldId id="261" r:id="rId6"/>
    <p:sldId id="259" r:id="rId7"/>
    <p:sldId id="269" r:id="rId8"/>
    <p:sldId id="270" r:id="rId9"/>
    <p:sldId id="271" r:id="rId10"/>
    <p:sldId id="272" r:id="rId11"/>
    <p:sldId id="258" r:id="rId12"/>
    <p:sldId id="260" r:id="rId13"/>
    <p:sldId id="263" r:id="rId14"/>
    <p:sldId id="264" r:id="rId15"/>
    <p:sldId id="266" r:id="rId16"/>
    <p:sldId id="268" r:id="rId17"/>
    <p:sldId id="267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DEIBEL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הבהת</a:t>
            </a:r>
            <a:r>
              <a:rPr lang="he-IL" dirty="0" smtClean="0"/>
              <a:t> שחקן תקבל משמעות רק על רקע תפיסה של איך העולם עובד (42)</a:t>
            </a:r>
          </a:p>
          <a:p>
            <a:r>
              <a:rPr lang="he-IL" dirty="0" smtClean="0"/>
              <a:t>מערכת – קשרי גומלין בין ישויות. אם מבינים את הקשרים אפשר לעשות מניפולציה לטובתך.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התהליך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האסטרטגיה היא תוצאה של משא ומתן בין קבוצות ושחקנים (מכוני מחקר)</a:t>
            </a:r>
            <a:r>
              <a:rPr lang="he-IL" dirty="0"/>
              <a:t> </a:t>
            </a:r>
            <a:r>
              <a:rPr lang="he-IL" dirty="0" smtClean="0"/>
              <a:t>בתהליך </a:t>
            </a:r>
            <a:r>
              <a:rPr lang="he-IL" dirty="0" err="1" smtClean="0"/>
              <a:t>קבה"ח</a:t>
            </a:r>
            <a:r>
              <a:rPr lang="he-IL" dirty="0" smtClean="0"/>
              <a:t>.</a:t>
            </a:r>
          </a:p>
          <a:p>
            <a:r>
              <a:rPr lang="he-IL" dirty="0" smtClean="0"/>
              <a:t>  היא צריכה גם להתקבל פנימית אחרת היא חסרת תועלת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אסטרטגיה צריכה להתחיל באינטרס הלאומי</a:t>
            </a:r>
          </a:p>
          <a:p>
            <a:r>
              <a:rPr lang="he-IL" u="sng" dirty="0" smtClean="0"/>
              <a:t>נובעים מע</a:t>
            </a:r>
            <a:r>
              <a:rPr lang="he-IL" dirty="0" smtClean="0"/>
              <a:t>רכים</a:t>
            </a:r>
          </a:p>
          <a:p>
            <a:r>
              <a:rPr lang="he-IL" dirty="0" smtClean="0"/>
              <a:t>ויכול בין ריאליסטים לאידיאליסטים לגבי האינטרס הלאומי</a:t>
            </a:r>
          </a:p>
          <a:p>
            <a:r>
              <a:rPr lang="he-IL" dirty="0" smtClean="0"/>
              <a:t>4 קטגוריות</a:t>
            </a:r>
          </a:p>
          <a:p>
            <a:r>
              <a:rPr lang="he-IL" dirty="0" smtClean="0"/>
              <a:t>מנוסחים כ-</a:t>
            </a:r>
            <a:r>
              <a:rPr lang="en-US" dirty="0" smtClean="0"/>
              <a:t> -</a:t>
            </a:r>
            <a:r>
              <a:rPr lang="he-IL" dirty="0" smtClean="0"/>
              <a:t> </a:t>
            </a:r>
            <a:r>
              <a:rPr lang="en-US" dirty="0" smtClean="0"/>
              <a:t>end States</a:t>
            </a:r>
            <a:r>
              <a:rPr lang="he-IL" dirty="0" smtClean="0"/>
              <a:t> – מצבים שאנחנו רוצים להשיג או לשמור.</a:t>
            </a:r>
          </a:p>
          <a:p>
            <a:r>
              <a:rPr lang="he-IL" dirty="0" smtClean="0"/>
              <a:t>הם  ארוכי טווח ולא מושפעים ממחירים וסיכונים</a:t>
            </a:r>
          </a:p>
          <a:p>
            <a:r>
              <a:rPr lang="he-IL" dirty="0" err="1" smtClean="0"/>
              <a:t>להזהר</a:t>
            </a:r>
            <a:r>
              <a:rPr lang="he-IL" dirty="0" smtClean="0"/>
              <a:t> מבלבול עם כלים (למשל בריתות) 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המדינאות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u="sng" dirty="0" smtClean="0"/>
              <a:t>לחשוב איזה כלים להשיג ובאילו להשתמש</a:t>
            </a:r>
          </a:p>
          <a:p>
            <a:r>
              <a:rPr lang="he-IL" dirty="0" smtClean="0"/>
              <a:t>קטגוריות כלליות. כל אחד מהכלים ניתן לחלק לתת קטג</a:t>
            </a:r>
            <a:r>
              <a:rPr lang="he-IL" u="sng" dirty="0" smtClean="0"/>
              <a:t>וריות</a:t>
            </a:r>
          </a:p>
          <a:p>
            <a:r>
              <a:rPr lang="he-IL" dirty="0" smtClean="0"/>
              <a:t>כלים פוליטיים:</a:t>
            </a:r>
          </a:p>
          <a:p>
            <a:pPr lvl="1"/>
            <a:r>
              <a:rPr lang="he-IL" dirty="0" smtClean="0"/>
              <a:t>מו"מ</a:t>
            </a:r>
          </a:p>
          <a:p>
            <a:pPr lvl="1"/>
            <a:r>
              <a:rPr lang="he-IL" dirty="0" smtClean="0"/>
              <a:t>משפט וארגונים בינ"ל</a:t>
            </a:r>
          </a:p>
          <a:p>
            <a:pPr lvl="1"/>
            <a:r>
              <a:rPr lang="he-IL" dirty="0" smtClean="0"/>
              <a:t>בריתות</a:t>
            </a:r>
          </a:p>
          <a:p>
            <a:r>
              <a:rPr lang="he-IL" dirty="0" smtClean="0"/>
              <a:t>תודעתיים:</a:t>
            </a:r>
          </a:p>
          <a:p>
            <a:pPr lvl="1"/>
            <a:r>
              <a:rPr lang="he-IL" dirty="0" err="1" smtClean="0"/>
              <a:t>דפ"צ</a:t>
            </a:r>
            <a:endParaRPr lang="he-IL" dirty="0" smtClean="0"/>
          </a:p>
          <a:p>
            <a:pPr lvl="1"/>
            <a:r>
              <a:rPr lang="he-IL" dirty="0" smtClean="0"/>
              <a:t>מבצעי </a:t>
            </a:r>
            <a:r>
              <a:rPr lang="he-IL" dirty="0" err="1" smtClean="0"/>
              <a:t>ל"פ</a:t>
            </a:r>
            <a:endParaRPr lang="he-IL" dirty="0" smtClean="0"/>
          </a:p>
          <a:p>
            <a:pPr lvl="1"/>
            <a:r>
              <a:rPr lang="he-IL" dirty="0" smtClean="0"/>
              <a:t>מלחמת מידע</a:t>
            </a:r>
          </a:p>
          <a:p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המדינאות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כלכליים:</a:t>
            </a:r>
          </a:p>
          <a:p>
            <a:pPr lvl="1"/>
            <a:r>
              <a:rPr lang="he-IL" dirty="0" smtClean="0"/>
              <a:t>סיוע חוץ (כולל כלכלי וצבאי)</a:t>
            </a:r>
          </a:p>
          <a:p>
            <a:pPr lvl="1"/>
            <a:r>
              <a:rPr lang="he-IL" dirty="0" smtClean="0"/>
              <a:t>מדיניות סחר ופיננסית</a:t>
            </a:r>
          </a:p>
          <a:p>
            <a:pPr lvl="1"/>
            <a:r>
              <a:rPr lang="he-IL" dirty="0" smtClean="0"/>
              <a:t>סנקציות</a:t>
            </a:r>
          </a:p>
          <a:p>
            <a:r>
              <a:rPr lang="he-IL" dirty="0" smtClean="0"/>
              <a:t>צבאיים:</a:t>
            </a:r>
          </a:p>
          <a:p>
            <a:pPr lvl="1"/>
            <a:r>
              <a:rPr lang="he-IL" dirty="0" smtClean="0"/>
              <a:t>לצרכי שכנוע</a:t>
            </a:r>
          </a:p>
          <a:p>
            <a:pPr lvl="1"/>
            <a:r>
              <a:rPr lang="he-IL" dirty="0" smtClean="0"/>
              <a:t>הפעלת כוח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ניתן להתייחס לדיפלומטיה ככלי העל- המוביל או מתאם שבמסגרתו עושים שימוש בכלל הכלים</a:t>
            </a:r>
          </a:p>
          <a:p>
            <a:r>
              <a:rPr lang="he-IL" dirty="0" smtClean="0"/>
              <a:t>זו הגדרה רחבה שכמעט משווה אותה למדיניות חוץ – בעצם הדיפלומטיה היא הביטוי החיצוני-מעשי של מדיניות החוץ (לא רק במילים – </a:t>
            </a:r>
            <a:r>
              <a:rPr lang="he-IL" dirty="0" err="1" smtClean="0"/>
              <a:t>שלינג</a:t>
            </a:r>
            <a:r>
              <a:rPr lang="he-IL" dirty="0" smtClean="0"/>
              <a:t> מאמין שהמסר הסמוי של מדינות חשוב יותר מהגלוי).</a:t>
            </a:r>
          </a:p>
          <a:p>
            <a:r>
              <a:rPr lang="he-IL" dirty="0" smtClean="0"/>
              <a:t>לפי ההגדרה הזו </a:t>
            </a:r>
            <a:r>
              <a:rPr lang="he-IL" dirty="0" err="1" smtClean="0"/>
              <a:t>ראה"מ</a:t>
            </a:r>
            <a:r>
              <a:rPr lang="he-IL" dirty="0" smtClean="0"/>
              <a:t> אצלנו הוא אחראי על הדיפלומטיה (הגדרה בעייתית)</a:t>
            </a:r>
          </a:p>
          <a:p>
            <a:r>
              <a:rPr lang="he-IL" dirty="0" smtClean="0"/>
              <a:t>תלוי מה מעמדו של </a:t>
            </a:r>
            <a:r>
              <a:rPr lang="he-IL" dirty="0" err="1" smtClean="0"/>
              <a:t>משה"ח</a:t>
            </a:r>
            <a:r>
              <a:rPr lang="he-IL" dirty="0" smtClean="0"/>
              <a:t> בעיצוב וישום מדיניות החוץ ובסמכויות השגרירים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לגבי כלי המדינאות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r>
              <a:rPr lang="he-IL" sz="3000" dirty="0" smtClean="0"/>
              <a:t>סביבה בינ"ל: כמה היא מתאימה לשימוש בכלי הזה?</a:t>
            </a:r>
          </a:p>
          <a:p>
            <a:r>
              <a:rPr lang="he-IL" sz="3000" dirty="0" smtClean="0"/>
              <a:t>סביבה פנימית: איזה תנאים דרושים שהכלי יפעל טוב? באיזה נסיבות הציבור יתמוך בהפעלתו?</a:t>
            </a:r>
          </a:p>
          <a:p>
            <a:r>
              <a:rPr lang="he-IL" sz="3000" dirty="0" smtClean="0"/>
              <a:t>איומים והזדמנויות: באיזה איומים הוא אמור לטפל ואיזה הזדמנויות הוא יכול לקחת?</a:t>
            </a:r>
          </a:p>
          <a:p>
            <a:r>
              <a:rPr lang="he-IL" sz="3000" dirty="0" smtClean="0"/>
              <a:t>אינטרסים: באיזה הוא יכול לתמוך?</a:t>
            </a:r>
          </a:p>
          <a:p>
            <a:r>
              <a:rPr lang="he-IL" sz="3000" dirty="0" smtClean="0"/>
              <a:t>יעדים: האם הוא תומך באחד או יותר? האם הוא תומך באחד ופוגע באחרים?</a:t>
            </a:r>
          </a:p>
          <a:p>
            <a:r>
              <a:rPr lang="he-IL" sz="3000" dirty="0" smtClean="0"/>
              <a:t>עוצמה והשפעה: מה המחיר והעלות מבחינת המדינה? על אילו שחקנים זה עובד ומשפיע?</a:t>
            </a:r>
          </a:p>
          <a:p>
            <a:r>
              <a:rPr lang="he-IL" sz="3000" dirty="0" smtClean="0"/>
              <a:t>כלים: האם הכלי הזה עובד טוב יותר לבד או עם כלים אחרים?</a:t>
            </a:r>
          </a:p>
          <a:p>
            <a:r>
              <a:rPr lang="he-IL" sz="3000" dirty="0" smtClean="0"/>
              <a:t>מדינאות: איך להשתמש בו בכי ביעילות? חשאי/גלוי, רחב/צר, מידי או עתידי, טוטלי או הדרגתי?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קראתי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פרק 2, 35-44</a:t>
            </a:r>
          </a:p>
          <a:p>
            <a:r>
              <a:rPr lang="he-IL" smtClean="0"/>
              <a:t>פרק </a:t>
            </a:r>
            <a:r>
              <a:rPr lang="he-IL" dirty="0" smtClean="0"/>
              <a:t>6 </a:t>
            </a:r>
            <a:r>
              <a:rPr lang="he-IL" dirty="0" err="1" smtClean="0"/>
              <a:t>עמ</a:t>
            </a:r>
            <a:r>
              <a:rPr lang="he-IL" dirty="0" smtClean="0"/>
              <a:t>' -207 עד 2010 (מו"מ)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הערות כלכליות להרצאה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מבוסס על הספרים</a:t>
            </a:r>
          </a:p>
          <a:p>
            <a:r>
              <a:rPr lang="he-IL" dirty="0" smtClean="0"/>
              <a:t>בעיקר </a:t>
            </a:r>
            <a:r>
              <a:rPr lang="en-US" dirty="0" smtClean="0"/>
              <a:t>NDU</a:t>
            </a:r>
            <a:r>
              <a:rPr lang="he-IL" dirty="0" smtClean="0"/>
              <a:t> ולכן הטיה אמריקאית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חשיבה אסטרטגית רחבה יותר מהתחום הצבאי אך השורשים שלה מצויים בחשיבה הצבאית</a:t>
            </a:r>
          </a:p>
          <a:p>
            <a:r>
              <a:rPr lang="he-IL" dirty="0" smtClean="0"/>
              <a:t>כולל גם מצבים של לא מלחמה.</a:t>
            </a:r>
          </a:p>
          <a:p>
            <a:r>
              <a:rPr lang="he-IL" dirty="0" smtClean="0"/>
              <a:t>אסטרטגיה של ביטחון לאומי- הכי רחב. היום זה דומה לאסטרטגיה רבתי – </a:t>
            </a:r>
            <a:r>
              <a:rPr lang="he-IL" dirty="0" err="1" smtClean="0"/>
              <a:t>שמוש</a:t>
            </a:r>
            <a:r>
              <a:rPr lang="he-IL" dirty="0" smtClean="0"/>
              <a:t> בכל מרכיב העוצמה, בשלום ובמלחמה, להשגת מטרות מדיניות. מושג הביטחון התרחב ואיתו מושג </a:t>
            </a:r>
            <a:r>
              <a:rPr lang="he-IL" dirty="0" err="1" smtClean="0"/>
              <a:t>הבטל"מ</a:t>
            </a:r>
            <a:r>
              <a:rPr lang="he-IL" dirty="0" smtClean="0"/>
              <a:t>.</a:t>
            </a:r>
          </a:p>
          <a:p>
            <a:r>
              <a:rPr lang="he-IL" dirty="0" smtClean="0"/>
              <a:t>אסטרטגיה של יחב"</a:t>
            </a:r>
            <a:r>
              <a:rPr lang="he-IL" dirty="0"/>
              <a:t>ל</a:t>
            </a:r>
            <a:r>
              <a:rPr lang="he-IL" dirty="0" smtClean="0"/>
              <a:t> כל מטרה – אם קשורה לביטחון (ואז זה אסטרטגיה של </a:t>
            </a:r>
            <a:r>
              <a:rPr lang="he-IL" dirty="0" err="1" smtClean="0"/>
              <a:t>בטל"מ</a:t>
            </a:r>
            <a:r>
              <a:rPr lang="he-IL" dirty="0" smtClean="0"/>
              <a:t>) או לא- שמשרתת את יחסי החוץ של המדינה</a:t>
            </a:r>
          </a:p>
          <a:p>
            <a:r>
              <a:rPr lang="he-IL" dirty="0" smtClean="0"/>
              <a:t>אצלו מדיניות היא בגדול תפוקה של אסטרטגיה</a:t>
            </a:r>
          </a:p>
          <a:p>
            <a:r>
              <a:rPr lang="he-IL" u="sng" dirty="0" smtClean="0"/>
              <a:t>מדינאות היא היישום של אסטרטגית יחב"ל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איזה אמצעים יש לאסטרטגית יחב"ל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err="1" smtClean="0"/>
              <a:t>כח</a:t>
            </a:r>
            <a:r>
              <a:rPr lang="he-IL" dirty="0" smtClean="0"/>
              <a:t> צבאי</a:t>
            </a:r>
          </a:p>
          <a:p>
            <a:r>
              <a:rPr lang="he-IL" dirty="0" smtClean="0"/>
              <a:t>סיוע כלכלי וצבאי</a:t>
            </a:r>
          </a:p>
          <a:p>
            <a:r>
              <a:rPr lang="he-IL" dirty="0" smtClean="0"/>
              <a:t>הסברה</a:t>
            </a:r>
          </a:p>
          <a:p>
            <a:r>
              <a:rPr lang="he-IL" dirty="0" smtClean="0"/>
              <a:t>תרבות</a:t>
            </a:r>
          </a:p>
          <a:p>
            <a:r>
              <a:rPr lang="he-IL" dirty="0" smtClean="0"/>
              <a:t>סחר והשקעות</a:t>
            </a:r>
          </a:p>
          <a:p>
            <a:r>
              <a:rPr lang="he-IL" dirty="0" err="1" smtClean="0"/>
              <a:t>משב"ל</a:t>
            </a:r>
            <a:r>
              <a:rPr lang="he-IL" dirty="0" smtClean="0"/>
              <a:t> </a:t>
            </a:r>
            <a:r>
              <a:rPr lang="he-IL" dirty="0" err="1" smtClean="0"/>
              <a:t>וארב"ל</a:t>
            </a:r>
            <a:endParaRPr lang="he-IL" dirty="0" smtClean="0"/>
          </a:p>
          <a:p>
            <a:r>
              <a:rPr lang="he-IL" dirty="0" smtClean="0"/>
              <a:t>סנקציות</a:t>
            </a:r>
          </a:p>
          <a:p>
            <a:r>
              <a:rPr lang="he-IL" dirty="0" err="1" smtClean="0"/>
              <a:t>דיפלוצטיה</a:t>
            </a:r>
            <a:r>
              <a:rPr lang="he-IL" dirty="0" smtClean="0"/>
              <a:t> ומו"מ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מאפיין חשיבה אסטרטגית של יחב"ל?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טווח ארוך</a:t>
            </a:r>
          </a:p>
          <a:p>
            <a:r>
              <a:rPr lang="he-IL" dirty="0" smtClean="0"/>
              <a:t>כוללנית</a:t>
            </a:r>
          </a:p>
          <a:p>
            <a:r>
              <a:rPr lang="he-IL" dirty="0" err="1" smtClean="0"/>
              <a:t>אינטרקטיבית</a:t>
            </a:r>
            <a:r>
              <a:rPr lang="he-IL" dirty="0" smtClean="0"/>
              <a:t> – התוצאות תלויות במה יעשו אחרים. מכאן </a:t>
            </a:r>
            <a:r>
              <a:rPr lang="he-IL" dirty="0" err="1" smtClean="0"/>
              <a:t>ההגיון</a:t>
            </a:r>
            <a:r>
              <a:rPr lang="he-IL" dirty="0" smtClean="0"/>
              <a:t> </a:t>
            </a:r>
            <a:r>
              <a:rPr lang="he-IL" dirty="0" err="1" smtClean="0"/>
              <a:t>הפרדוקסלי</a:t>
            </a:r>
            <a:r>
              <a:rPr lang="he-IL" dirty="0" smtClean="0"/>
              <a:t> (</a:t>
            </a:r>
            <a:r>
              <a:rPr lang="he-IL" dirty="0" err="1" smtClean="0"/>
              <a:t>לוטווק</a:t>
            </a:r>
            <a:r>
              <a:rPr lang="he-IL" dirty="0" smtClean="0"/>
              <a:t>):</a:t>
            </a:r>
          </a:p>
          <a:p>
            <a:pPr lvl="1"/>
            <a:r>
              <a:rPr lang="he-IL" dirty="0" smtClean="0"/>
              <a:t>מה השחקן השני מסוגל לעשות</a:t>
            </a:r>
          </a:p>
          <a:p>
            <a:pPr lvl="1"/>
            <a:r>
              <a:rPr lang="he-IL" dirty="0" smtClean="0"/>
              <a:t>מה הוא רוצה לעשות</a:t>
            </a:r>
          </a:p>
          <a:p>
            <a:pPr lvl="1"/>
            <a:r>
              <a:rPr lang="he-IL" dirty="0" smtClean="0"/>
              <a:t>איזה עוצמה יש לי עליו</a:t>
            </a:r>
          </a:p>
          <a:p>
            <a:r>
              <a:rPr lang="he-IL" dirty="0" err="1" smtClean="0"/>
              <a:t>בנגוד</a:t>
            </a:r>
            <a:r>
              <a:rPr lang="he-IL" dirty="0" smtClean="0"/>
              <a:t> לצבא – לא חשיבה רק על יריב</a:t>
            </a:r>
          </a:p>
          <a:p>
            <a:r>
              <a:rPr lang="he-IL" dirty="0" smtClean="0"/>
              <a:t>כולם יכולים לנצח או להפסיד (תלוי במטרה פוליטית)</a:t>
            </a:r>
          </a:p>
          <a:p>
            <a:r>
              <a:rPr lang="he-IL" dirty="0" err="1" smtClean="0"/>
              <a:t>להכנס</a:t>
            </a:r>
            <a:r>
              <a:rPr lang="he-IL" dirty="0" smtClean="0"/>
              <a:t> לראש של השחקן (</a:t>
            </a:r>
            <a:r>
              <a:rPr lang="he-IL" dirty="0" err="1" smtClean="0"/>
              <a:t>שלינג</a:t>
            </a:r>
            <a:r>
              <a:rPr lang="he-IL" dirty="0" smtClean="0"/>
              <a:t>): מה ההוא </a:t>
            </a:r>
            <a:r>
              <a:rPr lang="he-IL" dirty="0" err="1" smtClean="0"/>
              <a:t>שוי</a:t>
            </a:r>
            <a:r>
              <a:rPr lang="he-IL" dirty="0" smtClean="0"/>
              <a:t> לעשות בהתאם לאינטרסים, הערכים והיכולות שלו והאלטרנטיבות שלו.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שלבים בניתוח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קודם כל להבין את הסביבה</a:t>
            </a:r>
          </a:p>
          <a:p>
            <a:r>
              <a:rPr lang="he-IL" dirty="0" smtClean="0"/>
              <a:t>אח"כ לנתח אינטרסים, אימים והזדמנויות</a:t>
            </a:r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להבין את הסביבה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בשביל להשפיע צריך </a:t>
            </a:r>
            <a:r>
              <a:rPr lang="he-IL" u="sng" dirty="0" smtClean="0"/>
              <a:t>מפה מנטאלית</a:t>
            </a:r>
            <a:r>
              <a:rPr lang="he-IL" dirty="0" smtClean="0"/>
              <a:t> של הסביבה החיצונית והפנימית.</a:t>
            </a:r>
          </a:p>
          <a:p>
            <a:r>
              <a:rPr lang="he-IL" u="sng" dirty="0" smtClean="0"/>
              <a:t>צריך לנסות להבין את האסטרטג של הצד השני – מאד קשה..</a:t>
            </a:r>
            <a:r>
              <a:rPr lang="he-IL" dirty="0" smtClean="0"/>
              <a:t>. </a:t>
            </a:r>
          </a:p>
          <a:p>
            <a:r>
              <a:rPr lang="he-IL" dirty="0" smtClean="0"/>
              <a:t>לכן הרבה תלוי באינטואיציה שמבוססת על ניסיון, ההון </a:t>
            </a:r>
            <a:r>
              <a:rPr lang="he-IL" u="sng" dirty="0" smtClean="0"/>
              <a:t>האינטלקטואלי שנצבר טרם התפקיד</a:t>
            </a:r>
          </a:p>
          <a:p>
            <a:r>
              <a:rPr lang="he-IL" u="sng" dirty="0" smtClean="0"/>
              <a:t>החשוב הוא לבחון שוב ושוב את ההנחות</a:t>
            </a:r>
            <a:r>
              <a:rPr lang="he-IL" dirty="0" smtClean="0"/>
              <a:t> שיש לאסטרטג על העולם. אם ההנחות לא מדויקות – המדיניות תהיה שגויה (ראה בוש האב והבן)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שקף על טעויות חשיבה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העולם  טעויות ידועות כמו המאמר בקלסר הסגול מהספר של גלבוע)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שחקנים, מערכת, מבנה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שחקנים:</a:t>
            </a:r>
          </a:p>
          <a:p>
            <a:pPr lvl="1"/>
            <a:r>
              <a:rPr lang="he-IL" dirty="0" smtClean="0"/>
              <a:t>בגדול: מה הם רוצים לעשות ומה הם יכולים לעשות?</a:t>
            </a:r>
          </a:p>
          <a:p>
            <a:pPr lvl="1"/>
            <a:r>
              <a:rPr lang="he-IL" dirty="0" smtClean="0"/>
              <a:t>עמית או טורף?</a:t>
            </a:r>
          </a:p>
          <a:p>
            <a:pPr lvl="1"/>
            <a:r>
              <a:rPr lang="he-IL" dirty="0" smtClean="0"/>
              <a:t>מה הם חשובים על נושאים שחשובים לנו?</a:t>
            </a:r>
          </a:p>
          <a:p>
            <a:pPr lvl="1"/>
            <a:r>
              <a:rPr lang="he-IL" dirty="0" smtClean="0"/>
              <a:t>מה המניעים שלהם בנושאים אלה?</a:t>
            </a:r>
          </a:p>
          <a:p>
            <a:pPr lvl="1"/>
            <a:r>
              <a:rPr lang="he-IL" dirty="0" smtClean="0"/>
              <a:t>מה העוצמה שלהם?</a:t>
            </a:r>
          </a:p>
          <a:p>
            <a:pPr lvl="1"/>
            <a:r>
              <a:rPr lang="he-IL" dirty="0" smtClean="0"/>
              <a:t>איזה כלי מדינאות יש להם (הוחלטה באו"ם, מחבלים מתאבדים)</a:t>
            </a:r>
          </a:p>
          <a:p>
            <a:r>
              <a:rPr lang="he-IL" dirty="0" smtClean="0"/>
              <a:t>סוגים שונים של שחקנים – לא מדינתיים, אנשים (</a:t>
            </a:r>
            <a:r>
              <a:rPr lang="he-IL" dirty="0" err="1" smtClean="0"/>
              <a:t>גייטס</a:t>
            </a:r>
            <a:r>
              <a:rPr lang="he-IL" dirty="0" smtClean="0"/>
              <a:t>, בין לאדן), חברות (</a:t>
            </a:r>
            <a:r>
              <a:rPr lang="en-US" dirty="0" smtClean="0"/>
              <a:t>IBM</a:t>
            </a:r>
            <a:r>
              <a:rPr lang="he-IL" dirty="0" smtClean="0"/>
              <a:t>) </a:t>
            </a:r>
            <a:r>
              <a:rPr lang="en-US" dirty="0" smtClean="0"/>
              <a:t>NGO’S</a:t>
            </a:r>
            <a:r>
              <a:rPr lang="he-IL" dirty="0" smtClean="0"/>
              <a:t> (</a:t>
            </a:r>
            <a:r>
              <a:rPr lang="he-IL" dirty="0" err="1" smtClean="0"/>
              <a:t>אוקספם</a:t>
            </a:r>
            <a:r>
              <a:rPr lang="he-IL" dirty="0" smtClean="0"/>
              <a:t>), </a:t>
            </a:r>
            <a:r>
              <a:rPr lang="he-IL" dirty="0" err="1" smtClean="0"/>
              <a:t>ארב"לים</a:t>
            </a:r>
            <a:r>
              <a:rPr lang="he-IL" dirty="0" smtClean="0"/>
              <a:t> על מדינתיים (או"ם), א"א, 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5496</TotalTime>
  <Words>733</Words>
  <Application>Microsoft Office PowerPoint</Application>
  <PresentationFormat>‫הצגה על המסך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ערכת נושא Office</vt:lpstr>
      <vt:lpstr>DEIBEL</vt:lpstr>
      <vt:lpstr>הערות כלכליות להרצאה</vt:lpstr>
      <vt:lpstr>הגדרות </vt:lpstr>
      <vt:lpstr>איזה אמצעים יש לאסטרטגית יחב"ל</vt:lpstr>
      <vt:lpstr>מה מאפיין חשיבה אסטרטגית של יחב"ל?</vt:lpstr>
      <vt:lpstr>שלבים בניתוח</vt:lpstr>
      <vt:lpstr>להבין את הסביבה</vt:lpstr>
      <vt:lpstr>שקף על טעויות חשיבה</vt:lpstr>
      <vt:lpstr>שחקנים, מערכת, מבנה</vt:lpstr>
      <vt:lpstr>מערכת</vt:lpstr>
      <vt:lpstr>התהליך</vt:lpstr>
      <vt:lpstr>אינטרסים</vt:lpstr>
      <vt:lpstr>כלי המדינאות</vt:lpstr>
      <vt:lpstr>כלי המדינאות</vt:lpstr>
      <vt:lpstr>דיפלומטיה</vt:lpstr>
      <vt:lpstr>שאלות לגבי כלי המדינאות</vt:lpstr>
      <vt:lpstr>מה קראתי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DEIBEL</dc:title>
  <dc:creator>haimwaxman</dc:creator>
  <cp:lastModifiedBy>haimwaxman</cp:lastModifiedBy>
  <cp:revision>12</cp:revision>
  <dcterms:created xsi:type="dcterms:W3CDTF">2016-07-22T12:49:15Z</dcterms:created>
  <dcterms:modified xsi:type="dcterms:W3CDTF">2016-07-26T08:25:52Z</dcterms:modified>
</cp:coreProperties>
</file>