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handoutMasterIdLst>
    <p:handoutMasterId r:id="rId33"/>
  </p:handoutMasterIdLst>
  <p:sldIdLst>
    <p:sldId id="256" r:id="rId2"/>
    <p:sldId id="304" r:id="rId3"/>
    <p:sldId id="279" r:id="rId4"/>
    <p:sldId id="281" r:id="rId5"/>
    <p:sldId id="282" r:id="rId6"/>
    <p:sldId id="283" r:id="rId7"/>
    <p:sldId id="290" r:id="rId8"/>
    <p:sldId id="284" r:id="rId9"/>
    <p:sldId id="289" r:id="rId10"/>
    <p:sldId id="285" r:id="rId11"/>
    <p:sldId id="286" r:id="rId12"/>
    <p:sldId id="273" r:id="rId13"/>
    <p:sldId id="288" r:id="rId14"/>
    <p:sldId id="296" r:id="rId15"/>
    <p:sldId id="297" r:id="rId16"/>
    <p:sldId id="298" r:id="rId17"/>
    <p:sldId id="276" r:id="rId18"/>
    <p:sldId id="299" r:id="rId19"/>
    <p:sldId id="300" r:id="rId20"/>
    <p:sldId id="305" r:id="rId21"/>
    <p:sldId id="294" r:id="rId22"/>
    <p:sldId id="292" r:id="rId23"/>
    <p:sldId id="301" r:id="rId24"/>
    <p:sldId id="302" r:id="rId25"/>
    <p:sldId id="277" r:id="rId26"/>
    <p:sldId id="295" r:id="rId27"/>
    <p:sldId id="308" r:id="rId28"/>
    <p:sldId id="303" r:id="rId29"/>
    <p:sldId id="309" r:id="rId30"/>
    <p:sldId id="306" r:id="rId31"/>
    <p:sldId id="307" r:id="rId32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164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הזירה האזורית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הזירה הגלובלית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מבוא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התנסות בחשיבה מדינית-מערכתית הסימולציה המדינית-ביטחונית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עיצוב מדיניות וקבלת החלטות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כלי הדיפלומטיה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</dgm:pt>
    <dgm:pt modelId="{96C1EB0D-A022-4D3A-B0F4-8888A2365400}" type="sibTrans" cxnId="{7EA94CB4-3713-4DAB-85A0-0DBC241B5EBA}">
      <dgm:prSet/>
      <dgm:spPr/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F89FEB9-A20A-4DC1-B0FE-17690238CEE3}" type="presOf" srcId="{4672DC12-8334-4536-82C7-03B43AC06ACA}" destId="{521A1700-FD59-439D-9440-4B4FE76C0A29}" srcOrd="0" destOrd="0" presId="urn:microsoft.com/office/officeart/2005/8/layout/default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81295229-3F11-407E-B318-298F52119E0D}" type="presOf" srcId="{0454328C-4C33-48CF-96B0-AB61D9F63868}" destId="{573FF951-E949-4BD5-8090-B0F5AEC6AC0B}" srcOrd="0" destOrd="0" presId="urn:microsoft.com/office/officeart/2005/8/layout/default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37C9A633-C035-4BD1-AF54-0FAA2FADEB62}" type="presOf" srcId="{5479B1EB-1DA2-42E4-BC88-68D8BF3633F2}" destId="{14B1DE2E-1D68-491F-9A62-97B8A0CD6B8D}" srcOrd="0" destOrd="0" presId="urn:microsoft.com/office/officeart/2005/8/layout/default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46BC17A8-7794-4698-80D7-5FF24014606E}" type="presOf" srcId="{145F4B28-0A8C-4C40-A95F-A40EA3F99FAC}" destId="{0F055129-6155-41C6-8FD8-53DF8648AEE1}" srcOrd="0" destOrd="0" presId="urn:microsoft.com/office/officeart/2005/8/layout/default"/>
    <dgm:cxn modelId="{B5CB4105-A660-4BF4-BFE8-05B663AB98E5}" type="presOf" srcId="{4B1C8087-68BF-47AA-A293-679F77CE09EF}" destId="{EB2DB6C6-BD66-49F7-A533-06C75778119F}" srcOrd="0" destOrd="0" presId="urn:microsoft.com/office/officeart/2005/8/layout/default"/>
    <dgm:cxn modelId="{D727C96E-0374-47B9-BDE2-9BE87A4318BC}" type="presOf" srcId="{901F81E2-530C-413A-9F8A-AF3974DDF0A4}" destId="{5000F3A7-447B-441D-9894-7C369D614F9F}" srcOrd="0" destOrd="0" presId="urn:microsoft.com/office/officeart/2005/8/layout/default"/>
    <dgm:cxn modelId="{C9E3B25D-EEC9-48E1-8738-343E90D96B48}" type="presOf" srcId="{BA26E9B7-737F-45BE-9813-4F530956AE0C}" destId="{988426A3-435A-4519-8E94-54A4F1375664}" srcOrd="0" destOrd="0" presId="urn:microsoft.com/office/officeart/2005/8/layout/default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98C93A65-554C-42EC-AC8A-325EF8E68DDC}" type="presParOf" srcId="{14B1DE2E-1D68-491F-9A62-97B8A0CD6B8D}" destId="{573FF951-E949-4BD5-8090-B0F5AEC6AC0B}" srcOrd="0" destOrd="0" presId="urn:microsoft.com/office/officeart/2005/8/layout/default"/>
    <dgm:cxn modelId="{F5A259AB-C3B5-4022-AF48-8EF3A8312CC6}" type="presParOf" srcId="{14B1DE2E-1D68-491F-9A62-97B8A0CD6B8D}" destId="{F250CC5A-6670-4A66-890C-5FE628870574}" srcOrd="1" destOrd="0" presId="urn:microsoft.com/office/officeart/2005/8/layout/default"/>
    <dgm:cxn modelId="{296E40CB-5A81-4B8D-B256-AB8BE21F6ED1}" type="presParOf" srcId="{14B1DE2E-1D68-491F-9A62-97B8A0CD6B8D}" destId="{988426A3-435A-4519-8E94-54A4F1375664}" srcOrd="2" destOrd="0" presId="urn:microsoft.com/office/officeart/2005/8/layout/default"/>
    <dgm:cxn modelId="{F0633904-4941-4648-9740-D8F425A481C2}" type="presParOf" srcId="{14B1DE2E-1D68-491F-9A62-97B8A0CD6B8D}" destId="{5EAACD85-4AC3-4B73-B0D6-EE820AC2D042}" srcOrd="3" destOrd="0" presId="urn:microsoft.com/office/officeart/2005/8/layout/default"/>
    <dgm:cxn modelId="{9AD3E785-06C1-46C2-AA0E-EA1A33C9F070}" type="presParOf" srcId="{14B1DE2E-1D68-491F-9A62-97B8A0CD6B8D}" destId="{5000F3A7-447B-441D-9894-7C369D614F9F}" srcOrd="4" destOrd="0" presId="urn:microsoft.com/office/officeart/2005/8/layout/default"/>
    <dgm:cxn modelId="{0CDD5A5B-8037-4161-9955-2DA7B9D3A9EC}" type="presParOf" srcId="{14B1DE2E-1D68-491F-9A62-97B8A0CD6B8D}" destId="{4262F3A8-D8EE-45BA-A326-D46267537925}" srcOrd="5" destOrd="0" presId="urn:microsoft.com/office/officeart/2005/8/layout/default"/>
    <dgm:cxn modelId="{4E35583E-8BEB-4A7D-A995-62C7E5B1F4D5}" type="presParOf" srcId="{14B1DE2E-1D68-491F-9A62-97B8A0CD6B8D}" destId="{0F055129-6155-41C6-8FD8-53DF8648AEE1}" srcOrd="6" destOrd="0" presId="urn:microsoft.com/office/officeart/2005/8/layout/default"/>
    <dgm:cxn modelId="{C17ADF54-4C3A-4013-88B7-A88367289A7E}" type="presParOf" srcId="{14B1DE2E-1D68-491F-9A62-97B8A0CD6B8D}" destId="{21638850-B095-4904-9489-EAC52A341598}" srcOrd="7" destOrd="0" presId="urn:microsoft.com/office/officeart/2005/8/layout/default"/>
    <dgm:cxn modelId="{B2DEB833-8326-45CA-80EC-893387D5E396}" type="presParOf" srcId="{14B1DE2E-1D68-491F-9A62-97B8A0CD6B8D}" destId="{521A1700-FD59-439D-9440-4B4FE76C0A29}" srcOrd="8" destOrd="0" presId="urn:microsoft.com/office/officeart/2005/8/layout/default"/>
    <dgm:cxn modelId="{AE8653CD-C02C-4C9D-B622-F53A582BAC96}" type="presParOf" srcId="{14B1DE2E-1D68-491F-9A62-97B8A0CD6B8D}" destId="{E23AF2C5-1340-410F-8ED3-D21CFB02FE41}" srcOrd="9" destOrd="0" presId="urn:microsoft.com/office/officeart/2005/8/layout/default"/>
    <dgm:cxn modelId="{C1597BA2-449C-4C60-9C8B-53C7201E753C}" type="presParOf" srcId="{14B1DE2E-1D68-491F-9A62-97B8A0CD6B8D}" destId="{EB2DB6C6-BD66-49F7-A533-06C75778119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האזורית</a:t>
          </a:r>
          <a:endParaRPr lang="he-IL" sz="25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הזירה הגלובלית</a:t>
          </a:r>
          <a:endParaRPr lang="he-IL" sz="25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מבוא</a:t>
          </a:r>
          <a:endParaRPr lang="he-IL" sz="25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התנסות בחשיבה מדינית-מערכתית הסימולציה המדינית-ביטחונית</a:t>
          </a:r>
          <a:endParaRPr lang="he-IL" sz="25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כלי הדיפלומטיה</a:t>
          </a:r>
          <a:endParaRPr lang="he-IL" sz="25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 smtClean="0"/>
            <a:t>עיצוב מדיניות וקבלת החלטות</a:t>
          </a:r>
          <a:endParaRPr lang="he-IL" sz="25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שולש ישר-זווית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כותרת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7" name="כותרת משנה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e-IL" smtClean="0"/>
              <a:t>לחץ כדי לערוך סגנון כותרת משנה של תבנית בסיס</a:t>
            </a:r>
            <a:endParaRPr kumimoji="0" lang="en-US"/>
          </a:p>
        </p:txBody>
      </p:sp>
      <p:grpSp>
        <p:nvGrpSpPr>
          <p:cNvPr id="2" name="קבוצה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צורה חופשית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צורה חופשית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צורה חופשית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מחבר ישר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מציין מיקום של תאריך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19" name="מציין מיקום של כותרת תחתונה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27" name="מציין מיקום של מספר שקופית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7" name="סוגר זוויתי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סוגר זוויתי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כותרת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כותרת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lang="he-IL" smtClean="0"/>
              <a:t>רמה שנייה</a:t>
            </a:r>
          </a:p>
          <a:p>
            <a:pPr lvl="2" eaLnBrk="1" latinLnBrk="0" hangingPunct="1"/>
            <a:r>
              <a:rPr lang="he-IL" smtClean="0"/>
              <a:t>רמה שלישית</a:t>
            </a:r>
          </a:p>
          <a:p>
            <a:pPr lvl="3" eaLnBrk="1" latinLnBrk="0" hangingPunct="1"/>
            <a:r>
              <a:rPr lang="he-IL" smtClean="0"/>
              <a:t>רמה רביעית</a:t>
            </a:r>
          </a:p>
          <a:p>
            <a:pPr lvl="4" eaLnBrk="1" latinLnBrk="0" hangingPunct="1"/>
            <a:r>
              <a:rPr lang="he-IL" smtClean="0"/>
              <a:t>רמה חמישית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e-IL" smtClean="0"/>
              <a:t>לחץ על הסמל כדי להוסיף תמונה</a:t>
            </a:r>
            <a:endParaRPr kumimoji="0" lang="en-US" dirty="0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8" name="צורה חופשית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צורה חופשית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משולש ישר-זווית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מחבר ישר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סוגר זוויתי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סוגר זוויתי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צורה חופשית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צורה חופשית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משולש ישר-זווית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מחבר ישר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מציין מיקום של כותרת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he-IL" smtClean="0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0" name="מציין מיקום טקסט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he-IL" smtClean="0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 smtClean="0"/>
              <a:t>רמה שנייה</a:t>
            </a:r>
          </a:p>
          <a:p>
            <a:pPr lvl="2" eaLnBrk="1" latinLnBrk="0" hangingPunct="1"/>
            <a:r>
              <a:rPr kumimoji="0" lang="he-IL" smtClean="0"/>
              <a:t>רמה שלישית</a:t>
            </a:r>
          </a:p>
          <a:p>
            <a:pPr lvl="3" eaLnBrk="1" latinLnBrk="0" hangingPunct="1"/>
            <a:r>
              <a:rPr kumimoji="0" lang="he-IL" smtClean="0"/>
              <a:t>רמה רביעית</a:t>
            </a:r>
          </a:p>
          <a:p>
            <a:pPr lvl="4" eaLnBrk="1" latinLnBrk="0" hangingPunct="1"/>
            <a:r>
              <a:rPr kumimoji="0" lang="he-IL" smtClean="0"/>
              <a:t>רמה חמישית</a:t>
            </a:r>
            <a:endParaRPr kumimoji="0" lang="en-US"/>
          </a:p>
        </p:txBody>
      </p:sp>
      <p:sp>
        <p:nvSpPr>
          <p:cNvPr id="10" name="מציין מיקום של תאריך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B90F7C2-6811-4F4F-A9ED-20794B27940F}" type="datetimeFigureOut">
              <a:rPr lang="he-IL" smtClean="0"/>
              <a:pPr/>
              <a:t>י'/תמוז/תשע"ו</a:t>
            </a:fld>
            <a:endParaRPr lang="he-IL"/>
          </a:p>
        </p:txBody>
      </p:sp>
      <p:sp>
        <p:nvSpPr>
          <p:cNvPr id="22" name="מציין מיקום של כותרת תחתונה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he-IL"/>
          </a:p>
        </p:txBody>
      </p:sp>
      <p:sp>
        <p:nvSpPr>
          <p:cNvPr id="18" name="מציין מיקום של מספר שקופית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sz="5300" dirty="0" smtClean="0"/>
              <a:t>הציר </a:t>
            </a:r>
            <a:r>
              <a:rPr lang="he-IL" sz="5300" dirty="0" smtClean="0"/>
              <a:t>המדיני – מחזור מ"ג 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he-IL" sz="3200" b="1" dirty="0" smtClean="0"/>
              <a:t>הכנת סגל מחזור מ"ד</a:t>
            </a:r>
          </a:p>
          <a:p>
            <a:pPr algn="ctr"/>
            <a:r>
              <a:rPr lang="he-IL" sz="3200" b="1" dirty="0" smtClean="0"/>
              <a:t>17.7.16</a:t>
            </a:r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395536" y="1556792"/>
          <a:ext cx="8316416" cy="48179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63226"/>
                <a:gridCol w="2776595"/>
                <a:gridCol w="2776595"/>
              </a:tblGrid>
              <a:tr h="399531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441837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+mn-cs"/>
                        </a:rPr>
                        <a:t>תהליכי קבלת החלטות, דרג מדיני –צבאי/מקצועי, הממשק המדיני- בטחוני</a:t>
                      </a:r>
                      <a:endParaRPr lang="en-US" sz="1800" dirty="0" smtClean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מבנים 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פורמאליים ולא פורמאליים לקבלת החלטות,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תפקיד </a:t>
                      </a:r>
                      <a:r>
                        <a:rPr lang="he-IL" sz="1800" dirty="0" err="1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המל"ל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,  גופי</a:t>
                      </a:r>
                      <a:r>
                        <a:rPr lang="he-IL" sz="18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 המודיעין ומשרד החוץ,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ועדת חוץ וביטחון, תכנון מדיני-בטחוני</a:t>
                      </a:r>
                      <a:r>
                        <a:rPr lang="he-IL" sz="18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, התנהלות בשגרה ובחרום, דיפלומטיה מונעת, דיפלומטיה בזמן עימות, </a:t>
                      </a:r>
                      <a:r>
                        <a:rPr lang="he-IL" sz="18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+mn-cs"/>
                        </a:rPr>
                        <a:t>מנגנוני סיום, דיפלומטיה להסדרה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בכירים,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יום עיון ייעודי כולל פאנל, ביקור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בארגוני המודיעין </a:t>
                      </a:r>
                      <a:r>
                        <a:rPr lang="he-IL" sz="1800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ובמל"ל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, ניתוח מקרי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בוחן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גורמי תכנון צבאיים (איילנד,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חמו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הסימולציה 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-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עיצוב מדיניות וקבלת החלטות (בשיתוף הציר הביטחוני)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7873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 הדיפלומטיה  הישראלית המודרנית ותפקיד משרד החוץ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משרד החוץ, מאפייני הדיפלומטיה המודרנית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אתגרים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עכשוויים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כגון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היחסים עם אירופה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ארה"ב,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מדיה חברתית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ומיתוג, מדינות אגן הים התיכון, הערכות לחרום, מ</a:t>
                      </a:r>
                      <a:r>
                        <a:rPr lang="he-IL" sz="180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rial"/>
                        </a:rPr>
                        <a:t>ש"ב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מחקר מדיני,  תפקוד שגרירות ושגרירים בחו"ל, סוגיות בק"ן,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דיפלומטית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פיתוח, העולם היהודי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מכינות  טרם הביקור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 (חיים וקסמן, חניך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, בכירי </a:t>
                      </a:r>
                      <a:r>
                        <a:rPr lang="he-IL" sz="1800" dirty="0" err="1">
                          <a:latin typeface="Calibri"/>
                          <a:ea typeface="Calibri"/>
                          <a:cs typeface="Arial"/>
                        </a:rPr>
                        <a:t>משה"ח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) +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הביקור </a:t>
                      </a:r>
                      <a:r>
                        <a:rPr lang="he-IL" sz="1800" dirty="0" err="1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במשה"ח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-התנסות בקבוצות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קטנות,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שגרירים ודיפלומטים ישראלים במהלך הביקורים בחו"ל,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מפגשים עם דיפלומטים זרים המוצבים בארץ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כלי מדינאות ודיפלומטיה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סדנת מו"מ, סדנת רטוריקה, הכנת ניירות מדיניים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סדנאות, </a:t>
                      </a:r>
                      <a:r>
                        <a:rPr lang="he-IL" sz="18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</a:t>
                      </a:r>
                      <a:r>
                        <a:rPr lang="he-IL" sz="18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עם אבי גיל,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 err="1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תירגול</a:t>
                      </a:r>
                      <a:r>
                        <a:rPr lang="he-IL" sz="18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במהלך הסימולציה המדינית-ביטחונית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כלי מדינאות ודיפלומטיה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התנסות למידה מרכזית, שתעסוק במערכה מדינית-ביטחונית בהתאם לתרחיש שייבחר (מחזור מ"ב עסק במערכה מדינית-צבאית בעזה), רצוי בזירה הפלסטינית</a:t>
            </a:r>
          </a:p>
          <a:p>
            <a:r>
              <a:rPr lang="he-IL" dirty="0" smtClean="0"/>
              <a:t>תנוהל בהתאם למתודולוגית החשיבה המערכתית והאמנות האופרטיבית</a:t>
            </a:r>
          </a:p>
          <a:p>
            <a:r>
              <a:rPr lang="he-IL" dirty="0" smtClean="0"/>
              <a:t>תכלול כמה מערכות (השנה כללה שלוש מערכות עיקריות: דיפלומטיה מונעת, עימות, הסדרה). </a:t>
            </a:r>
          </a:p>
          <a:p>
            <a:r>
              <a:rPr lang="he-IL" dirty="0" smtClean="0"/>
              <a:t>חניכים יחולקו לקבוצות וישחקו תפקידים</a:t>
            </a:r>
          </a:p>
          <a:p>
            <a:r>
              <a:rPr lang="he-IL" dirty="0" smtClean="0"/>
              <a:t>עבודת ההכנה תכלול ניתוח השחקן והמערכת, ברור אינטרסים ומתחים, עיצוב אסטרטגיה, בניית מערכה וכד'</a:t>
            </a:r>
          </a:p>
          <a:p>
            <a:r>
              <a:rPr lang="he-IL" dirty="0" smtClean="0"/>
              <a:t>במהלך המשחק – יישום  אסטרטגיה ניטור ושינוי בהתאם לתרחישים והזרמות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he-IL" b="1" dirty="0" smtClean="0">
                <a:cs typeface="+mn-cs"/>
              </a:rPr>
              <a:t>תמהיל שיטות הלימוד</a:t>
            </a:r>
            <a:endParaRPr lang="he-IL" b="1" dirty="0">
              <a:cs typeface="+mn-cs"/>
            </a:endParaRP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הרצאות - אקדמאים, מדריכים</a:t>
            </a:r>
          </a:p>
          <a:p>
            <a:r>
              <a:rPr lang="he-IL" dirty="0" smtClean="0"/>
              <a:t>סיורי </a:t>
            </a:r>
            <a:r>
              <a:rPr lang="he-IL" dirty="0" err="1" smtClean="0"/>
              <a:t>בטל"מ</a:t>
            </a:r>
            <a:r>
              <a:rPr lang="he-IL" dirty="0" smtClean="0"/>
              <a:t> בארץ ובחו"ל, סיורים בארגוני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מפגשים עם ממלאי תפקידים (מקבלי החלטות, שגרירים ישראלים וזרים וכד')</a:t>
            </a:r>
          </a:p>
          <a:p>
            <a:r>
              <a:rPr lang="he-IL" dirty="0" smtClean="0"/>
              <a:t>ימי עיון: תקשורת, משפט בינ"ל</a:t>
            </a:r>
          </a:p>
          <a:p>
            <a:r>
              <a:rPr lang="he-IL" dirty="0" smtClean="0"/>
              <a:t>סדנאות: מו"מ, רטוריקה</a:t>
            </a:r>
          </a:p>
          <a:p>
            <a:r>
              <a:rPr lang="he-IL" dirty="0" smtClean="0"/>
              <a:t>הסימולציה המדינית-ביטחונית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עבודה בקבוצות קטנות  (כגון במהלך ביקור במשרד החוץ)</a:t>
            </a:r>
          </a:p>
          <a:p>
            <a:r>
              <a:rPr lang="he-IL" dirty="0" smtClean="0">
                <a:solidFill>
                  <a:srgbClr val="FF0000"/>
                </a:solidFill>
              </a:rPr>
              <a:t>התנסות נוספת בחשיבה מערכתית (אתגר הדה-לגיטימציה</a:t>
            </a:r>
            <a:r>
              <a:rPr lang="he-IL" dirty="0" smtClean="0">
                <a:solidFill>
                  <a:srgbClr val="FF0000"/>
                </a:solidFill>
              </a:rPr>
              <a:t>)</a:t>
            </a:r>
          </a:p>
          <a:p>
            <a:r>
              <a:rPr lang="he-IL" dirty="0" smtClean="0"/>
              <a:t>חניך מלמד - </a:t>
            </a:r>
            <a:r>
              <a:rPr lang="he-IL" dirty="0" err="1" smtClean="0"/>
              <a:t>יוש</a:t>
            </a:r>
            <a:endParaRPr lang="he-I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CF1A35-C8B4-407B-A1AE-CA63577C0E4D}" type="slidenum">
              <a:rPr lang="he-IL" smtClean="0"/>
              <a:pPr>
                <a:defRPr/>
              </a:pPr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ציר </a:t>
            </a:r>
            <a:r>
              <a:rPr lang="he-IL" sz="2800" dirty="0" smtClean="0"/>
              <a:t>דומיננטי שקיבל תהודה </a:t>
            </a:r>
            <a:r>
              <a:rPr lang="he-IL" sz="2800" dirty="0" smtClean="0"/>
              <a:t>רבה:</a:t>
            </a:r>
          </a:p>
          <a:p>
            <a:pPr lvl="2"/>
            <a:r>
              <a:rPr lang="he-IL" sz="2200" dirty="0" smtClean="0"/>
              <a:t>הרחבת היריעה </a:t>
            </a:r>
          </a:p>
          <a:p>
            <a:pPr lvl="2"/>
            <a:r>
              <a:rPr lang="he-IL" sz="2200" dirty="0" smtClean="0"/>
              <a:t>פיתוח חשיבה מורכבת ורב-</a:t>
            </a:r>
            <a:r>
              <a:rPr lang="he-IL" sz="2200" dirty="0" err="1" smtClean="0"/>
              <a:t>מימדית</a:t>
            </a:r>
            <a:endParaRPr lang="he-IL" sz="2200" dirty="0" smtClean="0"/>
          </a:p>
          <a:p>
            <a:r>
              <a:rPr lang="he-IL" dirty="0" smtClean="0"/>
              <a:t>יריעה רחבה שכללה:</a:t>
            </a:r>
            <a:endParaRPr lang="he-IL" dirty="0" smtClean="0"/>
          </a:p>
          <a:p>
            <a:pPr lvl="1"/>
            <a:r>
              <a:rPr lang="he-IL" dirty="0" smtClean="0"/>
              <a:t>סיורים בחו"ל - לנאט"ו</a:t>
            </a:r>
            <a:r>
              <a:rPr lang="he-IL" dirty="0" smtClean="0"/>
              <a:t>, ארה"ב, </a:t>
            </a:r>
            <a:r>
              <a:rPr lang="he-IL" dirty="0" smtClean="0"/>
              <a:t>רוסיה</a:t>
            </a:r>
          </a:p>
          <a:p>
            <a:pPr lvl="1"/>
            <a:r>
              <a:rPr lang="he-IL" dirty="0" smtClean="0"/>
              <a:t>ימי ההכנה </a:t>
            </a:r>
            <a:r>
              <a:rPr lang="he-IL" dirty="0" err="1" smtClean="0"/>
              <a:t>לסיוןרים</a:t>
            </a:r>
            <a:r>
              <a:rPr lang="he-IL" dirty="0" smtClean="0"/>
              <a:t> היוו תרומה משמעותית לציר</a:t>
            </a:r>
            <a:endParaRPr lang="he-IL" dirty="0" smtClean="0"/>
          </a:p>
          <a:p>
            <a:pPr lvl="1"/>
            <a:r>
              <a:rPr lang="he-IL" dirty="0" smtClean="0"/>
              <a:t>מרכיבים מדיניים בסיורי </a:t>
            </a:r>
            <a:r>
              <a:rPr lang="he-IL" dirty="0" err="1" smtClean="0"/>
              <a:t>בטל"מ</a:t>
            </a:r>
            <a:endParaRPr lang="he-IL" dirty="0" smtClean="0"/>
          </a:p>
          <a:p>
            <a:pPr lvl="1"/>
            <a:r>
              <a:rPr lang="he-IL" dirty="0" smtClean="0"/>
              <a:t>הסימולציה המדינית</a:t>
            </a:r>
          </a:p>
          <a:p>
            <a:r>
              <a:rPr lang="he-IL" dirty="0" smtClean="0"/>
              <a:t>תמהיל שיטות למידה מגוון בדגש על הסימולציה</a:t>
            </a:r>
            <a:endParaRPr lang="he-IL" b="1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pPr lvl="1"/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ציר מדיני מ"ג - </a:t>
            </a:r>
            <a:r>
              <a:rPr lang="he-IL" dirty="0" smtClean="0"/>
              <a:t>הערכה כללית</a:t>
            </a:r>
            <a:endParaRPr lang="he-I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sz="3000" dirty="0" smtClean="0"/>
              <a:t>מבנה:</a:t>
            </a:r>
          </a:p>
          <a:p>
            <a:pPr lvl="1"/>
            <a:r>
              <a:rPr lang="he-IL" sz="2600" dirty="0" smtClean="0"/>
              <a:t>רעיון </a:t>
            </a:r>
            <a:r>
              <a:rPr lang="he-IL" sz="2600" dirty="0" smtClean="0"/>
              <a:t>מארגן ותיווך ההקשר</a:t>
            </a:r>
          </a:p>
          <a:p>
            <a:pPr lvl="1"/>
            <a:r>
              <a:rPr lang="he-IL" sz="2600" dirty="0" smtClean="0"/>
              <a:t>מחסור ברקע </a:t>
            </a:r>
            <a:r>
              <a:rPr lang="he-IL" sz="2600" dirty="0" smtClean="0"/>
              <a:t>אקדמי </a:t>
            </a:r>
            <a:r>
              <a:rPr lang="he-IL" sz="2600" dirty="0" smtClean="0"/>
              <a:t>בדגש על מבואות ליחב"ל, מדיניות חוץ ודיפלומטיה </a:t>
            </a:r>
            <a:r>
              <a:rPr lang="he-IL" sz="2600" dirty="0" smtClean="0"/>
              <a:t> </a:t>
            </a:r>
            <a:endParaRPr lang="he-IL" sz="2600" dirty="0" smtClean="0"/>
          </a:p>
          <a:p>
            <a:r>
              <a:rPr lang="he-IL" sz="3000" dirty="0" smtClean="0"/>
              <a:t>אינטגרציה:</a:t>
            </a:r>
          </a:p>
          <a:p>
            <a:pPr lvl="1"/>
            <a:r>
              <a:rPr lang="he-IL" sz="2600" dirty="0" smtClean="0"/>
              <a:t>בחינת </a:t>
            </a:r>
            <a:r>
              <a:rPr lang="he-IL" sz="2600" dirty="0" smtClean="0"/>
              <a:t>האינטגרציה עם קורס האסטרטגיה</a:t>
            </a:r>
          </a:p>
          <a:p>
            <a:pPr lvl="1"/>
            <a:r>
              <a:rPr lang="he-IL" sz="2600" dirty="0" smtClean="0"/>
              <a:t>בחינת </a:t>
            </a:r>
            <a:r>
              <a:rPr lang="he-IL" sz="2600" dirty="0" smtClean="0"/>
              <a:t>האינטגרציה </a:t>
            </a:r>
            <a:r>
              <a:rPr lang="he-IL" sz="2600" dirty="0" smtClean="0"/>
              <a:t>עם הקורס הצבאי </a:t>
            </a:r>
            <a:r>
              <a:rPr lang="he-IL" sz="2600" dirty="0" smtClean="0"/>
              <a:t>ותשתית </a:t>
            </a:r>
            <a:r>
              <a:rPr lang="he-IL" sz="2600" dirty="0" err="1" smtClean="0"/>
              <a:t>הבטל"מ</a:t>
            </a:r>
            <a:r>
              <a:rPr lang="he-IL" sz="2600" dirty="0" smtClean="0"/>
              <a:t> בדגש </a:t>
            </a:r>
            <a:r>
              <a:rPr lang="he-IL" sz="2600" dirty="0" smtClean="0"/>
              <a:t>על קבלת החלטות </a:t>
            </a:r>
            <a:r>
              <a:rPr lang="he-IL" sz="2600" dirty="0" smtClean="0"/>
              <a:t>ויחסי דרג </a:t>
            </a:r>
            <a:r>
              <a:rPr lang="he-IL" sz="2600" dirty="0" smtClean="0"/>
              <a:t>מדיני-צבאי </a:t>
            </a:r>
            <a:r>
              <a:rPr lang="he-IL" sz="2600" dirty="0" smtClean="0"/>
              <a:t>(</a:t>
            </a:r>
            <a:r>
              <a:rPr lang="he-IL" sz="2600" dirty="0" err="1" smtClean="0"/>
              <a:t>מל"ל</a:t>
            </a:r>
            <a:r>
              <a:rPr lang="he-IL" sz="2600" dirty="0" smtClean="0"/>
              <a:t>, </a:t>
            </a:r>
            <a:r>
              <a:rPr lang="he-IL" sz="2600" dirty="0" err="1" smtClean="0"/>
              <a:t>ועחו"ב</a:t>
            </a:r>
            <a:r>
              <a:rPr lang="he-IL" sz="2600" dirty="0" smtClean="0"/>
              <a:t>)</a:t>
            </a:r>
          </a:p>
          <a:p>
            <a:pPr lvl="1"/>
            <a:r>
              <a:rPr lang="he-IL" sz="2600" dirty="0" smtClean="0"/>
              <a:t>חיבור </a:t>
            </a:r>
            <a:r>
              <a:rPr lang="he-IL" sz="2600" dirty="0" smtClean="0"/>
              <a:t>ליום </a:t>
            </a:r>
            <a:r>
              <a:rPr lang="he-IL" sz="2600" dirty="0" err="1" smtClean="0"/>
              <a:t>דו"צ</a:t>
            </a:r>
            <a:r>
              <a:rPr lang="he-IL" sz="2600" dirty="0" smtClean="0"/>
              <a:t> </a:t>
            </a:r>
            <a:r>
              <a:rPr lang="he-IL" sz="2600" dirty="0" err="1" smtClean="0"/>
              <a:t>ודבל"א</a:t>
            </a:r>
            <a:r>
              <a:rPr lang="he-IL" sz="2600" dirty="0" smtClean="0"/>
              <a:t> (הקדמתם)</a:t>
            </a:r>
            <a:endParaRPr lang="he-IL" sz="2600" dirty="0" smtClean="0"/>
          </a:p>
          <a:p>
            <a:pPr lvl="1"/>
            <a:r>
              <a:rPr lang="he-IL" sz="2600" dirty="0" smtClean="0"/>
              <a:t>סדנת מו"מ – חיבור טוב יותר </a:t>
            </a:r>
            <a:r>
              <a:rPr lang="he-IL" sz="2600" dirty="0" smtClean="0"/>
              <a:t>לסימולציה (התנסות במפגש דיפלומטי)</a:t>
            </a:r>
          </a:p>
          <a:p>
            <a:pPr lvl="1"/>
            <a:r>
              <a:rPr lang="he-IL" sz="2600" dirty="0" smtClean="0"/>
              <a:t>לבחון שוב מיקום הסימולציה בגרף (אחרי סיור חו"ל ראשון?)</a:t>
            </a:r>
            <a:endParaRPr lang="he-IL" sz="2600" dirty="0" smtClean="0"/>
          </a:p>
          <a:p>
            <a:pPr lvl="1"/>
            <a:endParaRPr lang="he-IL" sz="3000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פערים ומרכיבים </a:t>
            </a:r>
            <a:r>
              <a:rPr lang="he-IL" dirty="0" smtClean="0"/>
              <a:t>לשיפור – מבנה ואינטגרציה</a:t>
            </a:r>
            <a:endParaRPr lang="he-I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e-IL" sz="3300" dirty="0" smtClean="0"/>
              <a:t>תכנים להוספה/חיזוק:</a:t>
            </a:r>
          </a:p>
          <a:p>
            <a:pPr lvl="1"/>
            <a:r>
              <a:rPr lang="he-IL" sz="2800" dirty="0" smtClean="0"/>
              <a:t>פלסטינים </a:t>
            </a:r>
            <a:r>
              <a:rPr lang="he-IL" sz="2800" dirty="0" smtClean="0"/>
              <a:t>–פרדיגמות מתחרות</a:t>
            </a:r>
          </a:p>
          <a:p>
            <a:pPr lvl="1"/>
            <a:r>
              <a:rPr lang="he-IL" sz="2800" dirty="0" smtClean="0"/>
              <a:t>אסיה בדגש על סין</a:t>
            </a:r>
          </a:p>
          <a:p>
            <a:pPr lvl="1"/>
            <a:r>
              <a:rPr lang="he-IL" sz="2800" dirty="0" smtClean="0"/>
              <a:t>אתגרי דיפלומטיה: בק"ן, דיפלומטיה יהודית, כלכלית  </a:t>
            </a:r>
          </a:p>
          <a:p>
            <a:pPr lvl="1"/>
            <a:r>
              <a:rPr lang="he-IL" sz="2800" dirty="0" smtClean="0"/>
              <a:t>הזירה </a:t>
            </a:r>
            <a:r>
              <a:rPr lang="he-IL" sz="2800" dirty="0" err="1" smtClean="0"/>
              <a:t>המולטילטרלית</a:t>
            </a:r>
            <a:r>
              <a:rPr lang="he-IL" sz="2800" dirty="0" smtClean="0"/>
              <a:t> בדגש על </a:t>
            </a:r>
            <a:r>
              <a:rPr lang="he-IL" sz="2800" dirty="0" smtClean="0"/>
              <a:t>האו"ם</a:t>
            </a:r>
          </a:p>
          <a:p>
            <a:pPr lvl="1"/>
            <a:r>
              <a:rPr lang="he-IL" sz="2800" dirty="0" smtClean="0"/>
              <a:t>מנגנון </a:t>
            </a:r>
            <a:r>
              <a:rPr lang="he-IL" sz="2800" dirty="0" err="1" smtClean="0"/>
              <a:t>קבה"ח</a:t>
            </a:r>
            <a:r>
              <a:rPr lang="he-IL" sz="2800" dirty="0" smtClean="0"/>
              <a:t> – </a:t>
            </a:r>
            <a:r>
              <a:rPr lang="he-IL" sz="2800" dirty="0" err="1" smtClean="0"/>
              <a:t>מל"ל</a:t>
            </a:r>
            <a:r>
              <a:rPr lang="he-IL" sz="2800" dirty="0" smtClean="0"/>
              <a:t>, </a:t>
            </a:r>
            <a:r>
              <a:rPr lang="he-IL" sz="2800" dirty="0" err="1" smtClean="0"/>
              <a:t>ועחו"ב</a:t>
            </a:r>
            <a:endParaRPr lang="he-IL" sz="2800" dirty="0" smtClean="0"/>
          </a:p>
          <a:p>
            <a:r>
              <a:rPr lang="he-IL" sz="3300" dirty="0" smtClean="0"/>
              <a:t>כלים:</a:t>
            </a:r>
          </a:p>
          <a:p>
            <a:pPr lvl="1"/>
            <a:r>
              <a:rPr lang="he-IL" sz="2800" dirty="0" smtClean="0"/>
              <a:t>תוספת כלים לקראת הסימולציה – מנגנוני סיום, אסטרטגיה מדינית, הכנה למפגשים</a:t>
            </a:r>
          </a:p>
          <a:p>
            <a:r>
              <a:rPr lang="he-IL" sz="3300" dirty="0" smtClean="0"/>
              <a:t>תמהיל שיטות:</a:t>
            </a:r>
          </a:p>
          <a:p>
            <a:pPr lvl="1"/>
            <a:r>
              <a:rPr lang="he-IL" sz="2800" dirty="0" smtClean="0"/>
              <a:t>קורס אקדמי</a:t>
            </a:r>
          </a:p>
          <a:p>
            <a:pPr lvl="1"/>
            <a:r>
              <a:rPr lang="he-IL" sz="2800" dirty="0" smtClean="0"/>
              <a:t>לנסות לחזור לעבודה בקבוצות בביקור </a:t>
            </a:r>
            <a:r>
              <a:rPr lang="he-IL" sz="2800" dirty="0" err="1" smtClean="0"/>
              <a:t>משה"ח</a:t>
            </a:r>
            <a:endParaRPr lang="he-IL" sz="2800" dirty="0" smtClean="0"/>
          </a:p>
          <a:p>
            <a:pPr lvl="1"/>
            <a:r>
              <a:rPr lang="he-IL" sz="2800" dirty="0" smtClean="0"/>
              <a:t>חשיבות החניך </a:t>
            </a:r>
            <a:r>
              <a:rPr lang="he-IL" sz="2800" dirty="0" err="1" smtClean="0"/>
              <a:t>ממשה"ח</a:t>
            </a:r>
            <a:endParaRPr lang="he-IL" sz="2800" dirty="0" smtClean="0"/>
          </a:p>
          <a:p>
            <a:endParaRPr lang="he-IL" sz="2800" dirty="0" smtClean="0"/>
          </a:p>
          <a:p>
            <a:endParaRPr lang="he-IL" sz="2800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פערים ומרכיבים לשיפור –תכנים, כלים, תמהיל</a:t>
            </a:r>
            <a:endParaRPr lang="he-I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שחקנים כולל הבנת האחרות, חזון ורציונל, ערכים, עוצמות, אילוצים, מוקדי </a:t>
            </a:r>
            <a:r>
              <a:rPr lang="he-IL" dirty="0" err="1" smtClean="0"/>
              <a:t>כח</a:t>
            </a:r>
            <a:endParaRPr lang="he-IL" dirty="0" smtClean="0"/>
          </a:p>
          <a:p>
            <a:r>
              <a:rPr lang="he-IL" dirty="0" smtClean="0"/>
              <a:t>מיפוי  המערכת – גבולות המערכת, זיקות ומתחים</a:t>
            </a:r>
          </a:p>
          <a:p>
            <a:r>
              <a:rPr lang="he-IL" dirty="0" smtClean="0"/>
              <a:t>הצבת חזון, אינטרסים, יעדים, חלופות, מתחים</a:t>
            </a:r>
          </a:p>
          <a:p>
            <a:r>
              <a:rPr lang="he-IL" dirty="0" smtClean="0"/>
              <a:t>מו"מ, מסגור, שכנוע, יצירת לגיטימציה, יצירת קואליציות ובריתות תוך שימוש בכלים בילטראליים </a:t>
            </a:r>
            <a:r>
              <a:rPr lang="he-IL" dirty="0" err="1" smtClean="0"/>
              <a:t>ומולטילטראליים</a:t>
            </a:r>
            <a:endParaRPr lang="he-IL" dirty="0" smtClean="0"/>
          </a:p>
          <a:p>
            <a:r>
              <a:rPr lang="he-IL" dirty="0" smtClean="0"/>
              <a:t>בניית קשרים, הכנה למו"מ, שימוש בערוצים חשאיים, תיווך</a:t>
            </a:r>
          </a:p>
          <a:p>
            <a:r>
              <a:rPr lang="he-IL" dirty="0" smtClean="0"/>
              <a:t>הבנת תפקיד התקשורת, המשפט הבינ"ל </a:t>
            </a:r>
          </a:p>
          <a:p>
            <a:r>
              <a:rPr lang="he-IL" dirty="0" smtClean="0"/>
              <a:t>רטוריקה, הכנת ניירות עמדה, הכנה וניהול מפגשים דיפלומטיים</a:t>
            </a:r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חשיבה מדינית - תכנים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בסה"כ – שנה נפלאה</a:t>
            </a:r>
          </a:p>
          <a:p>
            <a:pPr lvl="1"/>
            <a:r>
              <a:rPr lang="he-IL" sz="2800" dirty="0" smtClean="0"/>
              <a:t>תרומה גדולה לחניכים</a:t>
            </a:r>
          </a:p>
          <a:p>
            <a:pPr lvl="1"/>
            <a:r>
              <a:rPr lang="he-IL" sz="2800" dirty="0" smtClean="0"/>
              <a:t>התגבשות המחזור ומלאה תפקיד חשוב  - (אבי ואיציק)</a:t>
            </a:r>
          </a:p>
          <a:p>
            <a:r>
              <a:rPr lang="he-IL" sz="2800" dirty="0" smtClean="0"/>
              <a:t>נוסחה בסך </a:t>
            </a:r>
            <a:r>
              <a:rPr lang="he-IL" sz="2800" dirty="0" err="1" smtClean="0"/>
              <a:t>הכל</a:t>
            </a:r>
            <a:r>
              <a:rPr lang="he-IL" sz="2800" dirty="0" smtClean="0"/>
              <a:t> מנצחת</a:t>
            </a:r>
          </a:p>
          <a:p>
            <a:pPr lvl="1"/>
            <a:r>
              <a:rPr lang="he-IL" sz="2800" dirty="0" smtClean="0"/>
              <a:t>פרדיגמת הרוחב והעומק אוששה</a:t>
            </a:r>
          </a:p>
          <a:p>
            <a:pPr lvl="1"/>
            <a:r>
              <a:rPr lang="he-IL" sz="2800" dirty="0" smtClean="0"/>
              <a:t>גם תרומת החניכים הבינ"ל</a:t>
            </a:r>
          </a:p>
          <a:p>
            <a:pPr lvl="1"/>
            <a:r>
              <a:rPr lang="he-IL" sz="2800" dirty="0" smtClean="0"/>
              <a:t>חניכים כמובילי למידה</a:t>
            </a:r>
          </a:p>
          <a:p>
            <a:pPr lvl="1"/>
            <a:r>
              <a:rPr lang="he-IL" sz="2800" dirty="0" smtClean="0"/>
              <a:t>הסיורים והסימולציה ככלים מרכזיים</a:t>
            </a:r>
          </a:p>
          <a:p>
            <a:pPr lvl="1"/>
            <a:r>
              <a:rPr lang="he-IL" sz="2800" dirty="0" smtClean="0"/>
              <a:t>שמירה על גמישות חשובה – ראה רוסיה</a:t>
            </a:r>
          </a:p>
          <a:p>
            <a:pPr lvl="1"/>
            <a:endParaRPr lang="he-IL" dirty="0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כלליות – מחזור מ"ג</a:t>
            </a:r>
            <a:endParaRPr lang="he-IL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62500" lnSpcReduction="20000"/>
          </a:bodyPr>
          <a:lstStyle/>
          <a:p>
            <a:r>
              <a:rPr lang="he-IL" sz="3400" b="1" dirty="0" smtClean="0"/>
              <a:t>מקצוענות:</a:t>
            </a:r>
          </a:p>
          <a:p>
            <a:pPr lvl="1"/>
            <a:r>
              <a:rPr lang="he-IL" sz="3400" dirty="0" smtClean="0"/>
              <a:t>מטלות וציונים</a:t>
            </a:r>
          </a:p>
          <a:p>
            <a:pPr lvl="1"/>
            <a:r>
              <a:rPr lang="he-IL" sz="3400" dirty="0" smtClean="0"/>
              <a:t>אתר </a:t>
            </a:r>
            <a:r>
              <a:rPr lang="he-IL" sz="3400" dirty="0" err="1" smtClean="0"/>
              <a:t>מב"ל</a:t>
            </a:r>
            <a:endParaRPr lang="he-IL" sz="3400" dirty="0" smtClean="0"/>
          </a:p>
          <a:p>
            <a:pPr lvl="1"/>
            <a:r>
              <a:rPr lang="he-IL" sz="3400" dirty="0" smtClean="0"/>
              <a:t>תקשוב</a:t>
            </a:r>
          </a:p>
          <a:p>
            <a:pPr lvl="1"/>
            <a:r>
              <a:rPr lang="he-IL" sz="3400" dirty="0" smtClean="0"/>
              <a:t>חניכים בינ"ל </a:t>
            </a:r>
          </a:p>
          <a:p>
            <a:r>
              <a:rPr lang="he-IL" sz="3400" dirty="0" smtClean="0"/>
              <a:t>חשיבות </a:t>
            </a:r>
            <a:r>
              <a:rPr lang="he-IL" sz="3400" b="1" dirty="0" smtClean="0"/>
              <a:t>עיבוד צוותי </a:t>
            </a:r>
            <a:r>
              <a:rPr lang="he-IL" sz="3400" dirty="0" smtClean="0"/>
              <a:t>מובנה וקבוע והכנה נכונה</a:t>
            </a:r>
          </a:p>
          <a:p>
            <a:r>
              <a:rPr lang="he-IL" sz="3400" b="1" dirty="0" smtClean="0"/>
              <a:t>הציר הצבאי </a:t>
            </a:r>
            <a:r>
              <a:rPr lang="he-IL" sz="3400" dirty="0" smtClean="0"/>
              <a:t>מהווה עבורי סימן שאלה (קשור בדמות הבוגר): 4 הרגלים לא טוב, רקע תיאורטי חסר, </a:t>
            </a:r>
            <a:r>
              <a:rPr lang="he-IL" sz="3400" dirty="0" err="1" smtClean="0"/>
              <a:t>אג"ת</a:t>
            </a:r>
            <a:r>
              <a:rPr lang="he-IL" sz="3400" dirty="0" smtClean="0"/>
              <a:t>, מסמכים של מדינות אחרות , משחק מלחמה</a:t>
            </a:r>
          </a:p>
          <a:p>
            <a:r>
              <a:rPr lang="he-IL" sz="3400" b="1" dirty="0" smtClean="0"/>
              <a:t>אסטרטגיה</a:t>
            </a:r>
            <a:r>
              <a:rPr lang="he-IL" sz="3400" dirty="0" smtClean="0"/>
              <a:t> - תכנים</a:t>
            </a:r>
          </a:p>
          <a:p>
            <a:r>
              <a:rPr lang="he-IL" sz="3400" dirty="0" smtClean="0"/>
              <a:t>קורסים </a:t>
            </a:r>
            <a:r>
              <a:rPr lang="he-IL" sz="3400" b="1" dirty="0" smtClean="0"/>
              <a:t>באוניברסיטת חיפה </a:t>
            </a:r>
            <a:r>
              <a:rPr lang="he-IL" sz="3400" dirty="0" smtClean="0"/>
              <a:t>(ואחראי אקדמי בסגל)</a:t>
            </a:r>
          </a:p>
          <a:p>
            <a:r>
              <a:rPr lang="he-IL" sz="3400" b="1" dirty="0" smtClean="0"/>
              <a:t>כלכלה </a:t>
            </a:r>
            <a:r>
              <a:rPr lang="he-IL" sz="3400" dirty="0" smtClean="0"/>
              <a:t>– צריך לחשוב על </a:t>
            </a:r>
            <a:r>
              <a:rPr lang="he-IL" sz="3400" dirty="0" smtClean="0"/>
              <a:t>העתיד </a:t>
            </a:r>
            <a:r>
              <a:rPr lang="he-IL" sz="3400" dirty="0" smtClean="0"/>
              <a:t>ולשדרג</a:t>
            </a:r>
          </a:p>
          <a:p>
            <a:r>
              <a:rPr lang="he-IL" sz="3400" b="1" dirty="0" smtClean="0"/>
              <a:t>הפתיחה והסיום </a:t>
            </a:r>
            <a:r>
              <a:rPr lang="he-IL" sz="3400" dirty="0" smtClean="0"/>
              <a:t>דורשים שדרוג:</a:t>
            </a:r>
          </a:p>
          <a:p>
            <a:pPr lvl="1"/>
            <a:r>
              <a:rPr lang="he-IL" sz="3400" dirty="0" smtClean="0"/>
              <a:t>פתיחה עם גבי בן דור ותרגיל הפתיחה</a:t>
            </a:r>
          </a:p>
          <a:p>
            <a:pPr lvl="1"/>
            <a:r>
              <a:rPr lang="he-IL" sz="3400" dirty="0" smtClean="0"/>
              <a:t>חסר סיכום אורז תובנות</a:t>
            </a:r>
          </a:p>
          <a:p>
            <a:r>
              <a:rPr lang="he-IL" sz="3400" b="1" dirty="0" smtClean="0"/>
              <a:t>בחירת החניכים </a:t>
            </a:r>
            <a:r>
              <a:rPr lang="he-IL" sz="3400" dirty="0" smtClean="0"/>
              <a:t>(השקעה מול תוצר) </a:t>
            </a:r>
            <a:r>
              <a:rPr lang="he-IL" sz="3400" b="1" dirty="0" smtClean="0"/>
              <a:t>ומישוב משמעותי </a:t>
            </a:r>
            <a:r>
              <a:rPr lang="he-IL" sz="3400" b="1" dirty="0" smtClean="0"/>
              <a:t>ל</a:t>
            </a:r>
            <a:r>
              <a:rPr lang="he-IL" sz="3400" dirty="0" smtClean="0"/>
              <a:t>ארגונים </a:t>
            </a:r>
            <a:r>
              <a:rPr lang="he-IL" sz="3400" dirty="0" smtClean="0"/>
              <a:t>השולחים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לשיפור </a:t>
            </a:r>
            <a:endParaRPr lang="he-I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חלק </a:t>
            </a:r>
            <a:r>
              <a:rPr lang="he-IL" dirty="0" smtClean="0"/>
              <a:t>א' </a:t>
            </a:r>
            <a:r>
              <a:rPr lang="he-IL" dirty="0" smtClean="0"/>
              <a:t>– תכנון:</a:t>
            </a:r>
          </a:p>
          <a:p>
            <a:pPr lvl="1"/>
            <a:r>
              <a:rPr lang="he-IL" dirty="0" smtClean="0"/>
              <a:t>מטרות הציר</a:t>
            </a:r>
          </a:p>
          <a:p>
            <a:pPr lvl="1"/>
            <a:r>
              <a:rPr lang="he-IL" dirty="0" smtClean="0"/>
              <a:t>לבנים מרכזיות</a:t>
            </a:r>
          </a:p>
          <a:p>
            <a:pPr lvl="1"/>
            <a:r>
              <a:rPr lang="he-IL" dirty="0" smtClean="0"/>
              <a:t>פירוט תכנים</a:t>
            </a:r>
          </a:p>
          <a:p>
            <a:pPr lvl="1"/>
            <a:r>
              <a:rPr lang="he-IL" dirty="0" smtClean="0"/>
              <a:t>הסימולציה המדינית</a:t>
            </a:r>
          </a:p>
          <a:p>
            <a:pPr lvl="1"/>
            <a:r>
              <a:rPr lang="he-IL" dirty="0" smtClean="0"/>
              <a:t>תמהיל שיטות לימוד</a:t>
            </a:r>
          </a:p>
          <a:p>
            <a:r>
              <a:rPr lang="he-IL" dirty="0" smtClean="0"/>
              <a:t>חלק ב' – ביצוע</a:t>
            </a:r>
          </a:p>
          <a:p>
            <a:pPr lvl="1"/>
            <a:r>
              <a:rPr lang="he-IL" dirty="0" smtClean="0"/>
              <a:t>הערכה כללית </a:t>
            </a:r>
          </a:p>
          <a:p>
            <a:pPr lvl="1"/>
            <a:r>
              <a:rPr lang="he-IL" dirty="0" smtClean="0"/>
              <a:t>פערים מרכזיים ונושאים לשיפור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מבנה ההצגה</a:t>
            </a:r>
            <a:endParaRPr lang="he-I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סוף</a:t>
            </a:r>
            <a:endParaRPr lang="he-IL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מתודולוגיה להצגת ציר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קורס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מטרות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הציר (ורמות הידע הנדרשת בסופו)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רציונל והיגיון מארגן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ואינטגרציה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אופן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פריסה (שנה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/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עונות לימוד) והיקף נלמד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(משכים)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נבחרות (חניכים מלמדים ועוד)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גורמים אקדמיים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שותפים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מטלות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ואופן הערכת תהליך הלמידה (כולל תאריכי הגשה והחזרה)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סילבוס וחומרי קריאה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21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7915196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b="1" dirty="0">
                <a:solidFill>
                  <a:schemeClr val="accent1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תחקיר אישי מדריך</a:t>
            </a:r>
            <a:r>
              <a:rPr lang="he-IL" b="1" baseline="30000" dirty="0">
                <a:solidFill>
                  <a:srgbClr val="FFC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***</a:t>
            </a:r>
            <a:endParaRPr lang="he-IL" b="1" dirty="0">
              <a:solidFill>
                <a:srgbClr val="FFC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מה תוכנן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במ"ג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 בציר ובקורסים שבאחריותו? ומה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בוצע בפועל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מאין נבע הפער?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תמהיל שיטות הלימוד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של הציר שבאחריותו?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האינטגרציה של הציר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שבאחריותו עם שאר צירי </a:t>
            </a:r>
            <a:r>
              <a:rPr lang="he-IL" sz="2000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הבטל"ם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היקף העיסוק 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הנדרש?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תובנות שלו לגבי </a:t>
            </a:r>
            <a:r>
              <a:rPr lang="he-IL" sz="2000" b="1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כלל שנת </a:t>
            </a:r>
            <a:r>
              <a:rPr lang="he-IL" sz="2000" b="1" dirty="0" err="1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המב"ל</a:t>
            </a:r>
            <a:r>
              <a:rPr lang="he-IL" sz="2000" dirty="0">
                <a:solidFill>
                  <a:schemeClr val="accent1">
                    <a:lumMod val="75000"/>
                  </a:schemeClr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?</a:t>
            </a: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20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>
              <a:lnSpc>
                <a:spcPct val="150000"/>
              </a:lnSpc>
              <a:buClr>
                <a:schemeClr val="accent1"/>
              </a:buClr>
            </a:pPr>
            <a:endParaRPr lang="he-IL" sz="1600" dirty="0">
              <a:solidFill>
                <a:schemeClr val="accent1">
                  <a:lumMod val="75000"/>
                </a:schemeClr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1962A9-4FEF-4C99-8B48-2F98AB9C10F9}" type="slidenum">
              <a:rPr lang="he-IL" smtClean="0"/>
              <a:pPr/>
              <a:t>22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8776638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he-IL" dirty="0" smtClean="0"/>
              <a:t>פיתוח חשיבה מדינית בראייה רחבה והנחלת מודעות ורגישות לתפקידם של כלים מדיניים במערכה המשולבת על בטחון ישראל. </a:t>
            </a:r>
            <a:endParaRPr lang="en-US" dirty="0" smtClean="0"/>
          </a:p>
          <a:p>
            <a:pPr lvl="0"/>
            <a:r>
              <a:rPr lang="he-IL" dirty="0" smtClean="0"/>
              <a:t>הקניית מושגי יסוד באשר לדפוסי יסוד ורבדים היסטוריים במבנה המערכת הבינלאומית, בהתפתחות היחסים הבין-מדינתיים, ובהתהוותה של הפרקטיקה הדיפלומטית של ימינו.</a:t>
            </a:r>
            <a:endParaRPr lang="en-US" dirty="0" smtClean="0"/>
          </a:p>
          <a:p>
            <a:pPr lvl="0"/>
            <a:r>
              <a:rPr lang="he-IL" dirty="0" smtClean="0"/>
              <a:t>הכרת מקורותיה ומאפייניה של מדיניות החוץ הישראלית (ולפני כן – פעילותה המדינית של התנועה הציונית) וזיהוי האתגרים העיקריים שבפניה.</a:t>
            </a:r>
            <a:endParaRPr lang="en-US" dirty="0" smtClean="0"/>
          </a:p>
          <a:p>
            <a:pPr lvl="0"/>
            <a:r>
              <a:rPr lang="he-IL" dirty="0" smtClean="0"/>
              <a:t>העמקת ההבנה באשר למנגנוני עיצוב המדיניות בישראל בנושאים מדיניים מרכזיים העומדים על הפרק, וזיקת הגומלין בין המוקדים השלטוניים הרלבנטיים – הן בקבלת ההחלטות והן ביישומן. </a:t>
            </a:r>
            <a:endParaRPr lang="en-US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ציר מ"ד </a:t>
            </a:r>
            <a:endParaRPr lang="he-IL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e-IL" sz="2800" dirty="0" smtClean="0"/>
              <a:t>עיון בסוגיות מדיניות קונקרטיות, בשלושה חתכים (משתלבים):</a:t>
            </a:r>
            <a:endParaRPr lang="en-US" sz="2800" dirty="0" smtClean="0"/>
          </a:p>
          <a:p>
            <a:pPr lvl="1"/>
            <a:r>
              <a:rPr lang="he-IL" sz="2400" dirty="0" smtClean="0"/>
              <a:t>מגמות מסתמנות במדיניותן של המעצמות העיקריות – ארה"ב, הזירה האירופית, אסיה, רוסיה (ובנגיעה – אזורי עולם נוספים) ומשמעותן עבור ישראל ומדיניותה;</a:t>
            </a:r>
            <a:endParaRPr lang="en-US" sz="2400" dirty="0" smtClean="0"/>
          </a:p>
          <a:p>
            <a:pPr lvl="1"/>
            <a:r>
              <a:rPr lang="he-IL" sz="2400" dirty="0" smtClean="0"/>
              <a:t>משחק הכוחות במערכת האזורית – בעידן הטלטלה בעולם הערבי – ומיפוי המימד המדיני ביחסי ישראל עם שכנותיה (ועם הפלסטינים), כולל יחסי הגומלין בין דיפלומטיה ללחימה ושאלת מנגנוני הסיום בעיתות משבר;</a:t>
            </a:r>
            <a:endParaRPr lang="en-US" sz="2400" dirty="0" smtClean="0"/>
          </a:p>
          <a:p>
            <a:r>
              <a:rPr lang="he-IL" sz="2800" dirty="0" smtClean="0"/>
              <a:t>היבטים נושאיים במערכות המדיניות -  יחסי ישראל עם הפזורה היהודית; דיפלומטיה כלכלית; דיפלומטיה ציבורית ("הסברה"); בקרת נשק. 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ציר מ"ד (המשך)</a:t>
            </a:r>
            <a:endParaRPr lang="he-I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ציר מוצלח, הערכה גבוהה לביקור במשרד החוץ, לסימולציה ולביקורים בחו"ל</a:t>
            </a:r>
          </a:p>
          <a:p>
            <a:r>
              <a:rPr lang="he-IL" sz="3200" dirty="0" smtClean="0"/>
              <a:t>נדרשת בנייה משותפת של הציר המדיני עם הציר הצבאי</a:t>
            </a:r>
          </a:p>
          <a:p>
            <a:r>
              <a:rPr lang="he-IL" sz="3200" dirty="0" smtClean="0"/>
              <a:t>רצוי לקבוע מראש קורס מובנה עם משכים קבועים מראש</a:t>
            </a:r>
          </a:p>
          <a:p>
            <a:r>
              <a:rPr lang="he-IL" sz="3200" dirty="0" smtClean="0"/>
              <a:t>צורך בהרצאות מבוא בנושא יחב"ל, הזירה הבינ"ל, דיפלומטיה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לקחים מרכזיים – מ"ב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סדנת מו"מ – אינטגרציה עם הסימולציה</a:t>
            </a:r>
          </a:p>
          <a:p>
            <a:r>
              <a:rPr lang="he-IL" dirty="0" smtClean="0"/>
              <a:t>לנסות לבנות חוויה בביקור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err="1" smtClean="0"/>
              <a:t>צביה</a:t>
            </a:r>
            <a:r>
              <a:rPr lang="he-IL" dirty="0" smtClean="0"/>
              <a:t> – מה היה </a:t>
            </a:r>
            <a:r>
              <a:rPr lang="he-IL" smtClean="0"/>
              <a:t>באחריותי ואילו משכים קשורים היו</a:t>
            </a:r>
            <a:endParaRPr lang="he-IL" dirty="0" smtClean="0"/>
          </a:p>
          <a:p>
            <a:r>
              <a:rPr lang="he-IL" dirty="0" smtClean="0"/>
              <a:t>לחפש סיכום 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משכי מזה"ת</a:t>
            </a:r>
          </a:p>
          <a:p>
            <a:r>
              <a:rPr lang="he-IL" dirty="0" smtClean="0"/>
              <a:t>הסיורים בחו"ל וההכנה – נדבך מרכזי</a:t>
            </a:r>
          </a:p>
          <a:p>
            <a:r>
              <a:rPr lang="he-IL" dirty="0" smtClean="0"/>
              <a:t>מקום הסימולציה בגרף</a:t>
            </a:r>
          </a:p>
          <a:p>
            <a:r>
              <a:rPr lang="he-IL" dirty="0" smtClean="0"/>
              <a:t>הרצאת הפתיחה – נעלמה – הפעם יהיה יותר</a:t>
            </a:r>
          </a:p>
          <a:p>
            <a:r>
              <a:rPr lang="he-IL" dirty="0" smtClean="0"/>
              <a:t>לתת הקשר לציר – הפעם יהיה ברור</a:t>
            </a:r>
          </a:p>
          <a:p>
            <a:r>
              <a:rPr lang="he-IL" dirty="0" smtClean="0"/>
              <a:t>הרצאה על האו"ם</a:t>
            </a:r>
          </a:p>
          <a:p>
            <a:r>
              <a:rPr lang="he-IL" dirty="0" smtClean="0"/>
              <a:t>פלסטינים – פרדיגמות מתחרות</a:t>
            </a:r>
          </a:p>
          <a:p>
            <a:r>
              <a:rPr lang="he-IL" dirty="0" smtClean="0"/>
              <a:t>סין</a:t>
            </a:r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תוספות</a:t>
            </a:r>
            <a:endParaRPr lang="he-IL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הבוגר הוא בכיר בשירות המדינה המסוגל לפעול היטב במרחב האסטרטגי שבו עוסקים הדרג הפוליטי והדרג המקצועי הבכיר בגיבוש האסטרטגיה רבתי ובמערכות למימושה.</a:t>
            </a:r>
          </a:p>
          <a:p>
            <a:r>
              <a:rPr lang="he-IL" dirty="0" smtClean="0"/>
              <a:t>"יעוד </a:t>
            </a:r>
            <a:r>
              <a:rPr lang="he-IL" dirty="0" err="1" smtClean="0"/>
              <a:t>המב"ל</a:t>
            </a:r>
            <a:r>
              <a:rPr lang="he-IL" dirty="0" smtClean="0"/>
              <a:t> הוא הכשרת בכירים להתמודדויות בהובלת מערכות וסוגיות במרחב האסטרטגי הלאומי " (הכנה לקראת מ"א)</a:t>
            </a:r>
          </a:p>
          <a:p>
            <a:pPr lvl="1"/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דמות הבוגר</a:t>
            </a:r>
            <a:endParaRPr lang="he-IL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אי ודאות</a:t>
            </a:r>
          </a:p>
          <a:p>
            <a:r>
              <a:rPr lang="he-IL" dirty="0" smtClean="0"/>
              <a:t>מורכבות </a:t>
            </a:r>
          </a:p>
          <a:p>
            <a:r>
              <a:rPr lang="he-IL" dirty="0" smtClean="0"/>
              <a:t>א-</a:t>
            </a:r>
            <a:r>
              <a:rPr lang="he-IL" dirty="0" err="1" smtClean="0"/>
              <a:t>לינאריות</a:t>
            </a:r>
            <a:endParaRPr lang="he-IL" dirty="0" smtClean="0"/>
          </a:p>
          <a:p>
            <a:r>
              <a:rPr lang="he-IL" dirty="0" smtClean="0"/>
              <a:t>רב-</a:t>
            </a:r>
            <a:r>
              <a:rPr lang="he-IL" dirty="0" err="1" smtClean="0"/>
              <a:t>מימדיות</a:t>
            </a:r>
            <a:endParaRPr lang="he-IL" dirty="0" smtClean="0"/>
          </a:p>
          <a:p>
            <a:r>
              <a:rPr lang="he-IL" dirty="0" smtClean="0"/>
              <a:t>סביבה פוליטית-ארגונית מורכבת</a:t>
            </a:r>
          </a:p>
          <a:p>
            <a:r>
              <a:rPr lang="he-IL" dirty="0" smtClean="0"/>
              <a:t>עבודה עם פוליטיקאים</a:t>
            </a:r>
          </a:p>
          <a:p>
            <a:r>
              <a:rPr lang="he-IL" dirty="0" smtClean="0"/>
              <a:t>אילוצים כלכליים, אתיים ואחרים</a:t>
            </a:r>
          </a:p>
          <a:p>
            <a:r>
              <a:rPr lang="he-IL" dirty="0" smtClean="0"/>
              <a:t>קשר עם מערכות אחרות (נדרש לפיתוח קשרים) -</a:t>
            </a:r>
            <a:r>
              <a:rPr lang="he-IL" dirty="0" err="1" smtClean="0"/>
              <a:t>שילוביות</a:t>
            </a:r>
            <a:endParaRPr lang="he-IL" dirty="0" smtClean="0"/>
          </a:p>
          <a:p>
            <a:r>
              <a:rPr lang="he-IL" dirty="0" smtClean="0"/>
              <a:t>ניהול </a:t>
            </a:r>
            <a:r>
              <a:rPr lang="he-IL" dirty="0" err="1" smtClean="0"/>
              <a:t>מטריציוני</a:t>
            </a:r>
            <a:r>
              <a:rPr lang="he-IL" dirty="0"/>
              <a:t> </a:t>
            </a:r>
            <a:r>
              <a:rPr lang="he-IL" dirty="0" smtClean="0"/>
              <a:t>של לא כפופים</a:t>
            </a:r>
          </a:p>
          <a:p>
            <a:r>
              <a:rPr lang="he-IL" dirty="0" smtClean="0"/>
              <a:t>סביבה רווית תקשורת</a:t>
            </a:r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מרכיבי הסביבה של הבוגר</a:t>
            </a:r>
            <a:endParaRPr lang="he-I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e-IL" dirty="0" smtClean="0"/>
              <a:t>כלים ללמידה</a:t>
            </a:r>
          </a:p>
          <a:p>
            <a:r>
              <a:rPr lang="he-IL" dirty="0" smtClean="0"/>
              <a:t>כלים חשיבה ולביצוע (תוך התנסות)</a:t>
            </a:r>
            <a:endParaRPr lang="he-IL" dirty="0" smtClean="0"/>
          </a:p>
          <a:p>
            <a:r>
              <a:rPr lang="he-IL" dirty="0" smtClean="0"/>
              <a:t>הכרת </a:t>
            </a:r>
            <a:r>
              <a:rPr lang="he-IL" dirty="0" smtClean="0"/>
              <a:t>המערכות והארגונים</a:t>
            </a:r>
          </a:p>
          <a:p>
            <a:r>
              <a:rPr lang="he-IL" dirty="0" smtClean="0"/>
              <a:t>הכרת החשיבה של פוליטיקאים</a:t>
            </a:r>
            <a:endParaRPr lang="he-IL" dirty="0" smtClean="0"/>
          </a:p>
          <a:p>
            <a:r>
              <a:rPr lang="he-IL" dirty="0" smtClean="0"/>
              <a:t>הכרת האתגרים</a:t>
            </a:r>
          </a:p>
          <a:p>
            <a:r>
              <a:rPr lang="he-IL" dirty="0" smtClean="0"/>
              <a:t>הכרת האילוצים </a:t>
            </a:r>
            <a:endParaRPr lang="he-IL" dirty="0" smtClean="0"/>
          </a:p>
          <a:p>
            <a:r>
              <a:rPr lang="he-IL" dirty="0" smtClean="0"/>
              <a:t>יריעה רחבה בארבע הרגליים </a:t>
            </a:r>
            <a:r>
              <a:rPr lang="he-IL" dirty="0" smtClean="0"/>
              <a:t>– "לקרוא עיתון אחרת</a:t>
            </a:r>
            <a:r>
              <a:rPr lang="he-IL" dirty="0" smtClean="0"/>
              <a:t>"</a:t>
            </a:r>
          </a:p>
          <a:p>
            <a:r>
              <a:rPr lang="he-IL" dirty="0" smtClean="0"/>
              <a:t>מיומנויות הצגת נושא</a:t>
            </a:r>
          </a:p>
          <a:p>
            <a:r>
              <a:rPr lang="he-IL" dirty="0" smtClean="0"/>
              <a:t>יכולת </a:t>
            </a:r>
            <a:r>
              <a:rPr lang="he-IL" dirty="0" smtClean="0"/>
              <a:t>הובלת </a:t>
            </a:r>
            <a:r>
              <a:rPr lang="he-IL" dirty="0" smtClean="0"/>
              <a:t>שינוי</a:t>
            </a:r>
          </a:p>
          <a:p>
            <a:r>
              <a:rPr lang="he-IL" dirty="0" smtClean="0"/>
              <a:t>הבנת הסביבה התקשורתית</a:t>
            </a:r>
            <a:endParaRPr lang="he-IL" dirty="0" smtClean="0"/>
          </a:p>
          <a:p>
            <a:r>
              <a:rPr lang="he-IL" dirty="0" smtClean="0"/>
              <a:t>ערכיות וציונות- ברור זהות עצמית, פיתוח תחושת שליחות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אז מה צריך להקנות לבוגר</a:t>
            </a:r>
            <a:endParaRPr lang="he-I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הכרת מושגי יסוד, מגמות ושחקנים מרכזיים במערכת הבינ"ל והאזורית</a:t>
            </a:r>
          </a:p>
          <a:p>
            <a:r>
              <a:rPr lang="he-IL" dirty="0" smtClean="0"/>
              <a:t>הכרת האתגרים העיקריים של מדיניות החוץ הישראלית</a:t>
            </a:r>
          </a:p>
          <a:p>
            <a:r>
              <a:rPr lang="he-IL" dirty="0" smtClean="0"/>
              <a:t>הכרת תהליכי עיצוב מדיניות וקבלת ההחלטות בישראל בנושאים מדיניים-ביטחוניים</a:t>
            </a:r>
          </a:p>
          <a:p>
            <a:r>
              <a:rPr lang="he-IL" dirty="0" smtClean="0"/>
              <a:t>הכרת העבודה הדיפלומטית ואתגרי משרד החוץ</a:t>
            </a:r>
          </a:p>
          <a:p>
            <a:r>
              <a:rPr lang="he-IL" dirty="0" smtClean="0"/>
              <a:t>פיתוח חשיבה מערכתית והתנסות בשימוש בכלים מדיניים במסגרת מערכה ביטחונית-מדינית</a:t>
            </a:r>
          </a:p>
          <a:p>
            <a:endParaRPr lang="he-IL" dirty="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מטרות הציר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dirty="0" smtClean="0"/>
              <a:t>נדרש מאמץ רב יותר בבחירת החניכים – אל מול ההשקעה</a:t>
            </a:r>
          </a:p>
          <a:p>
            <a:r>
              <a:rPr lang="he-IL" dirty="0" smtClean="0"/>
              <a:t>מכללה לביטחון לאומי ולא המדרשה למנהיגות או המכללה לבכירים – דורש אוריינטציה ביטחונית-מדינית</a:t>
            </a:r>
          </a:p>
          <a:p>
            <a:r>
              <a:rPr lang="he-IL" dirty="0" smtClean="0"/>
              <a:t>רמת הביטחון הלאומי/אסטרטגיה רבתי אך נדרש גם שדרוג במקצוע הצבאי (אסטרטגיה צבאית) לפחות לקצינים</a:t>
            </a:r>
          </a:p>
          <a:p>
            <a:r>
              <a:rPr lang="he-IL" dirty="0" smtClean="0"/>
              <a:t>מרכז מחקר תומך הוראה – דורש </a:t>
            </a:r>
            <a:r>
              <a:rPr lang="he-IL" dirty="0" err="1" smtClean="0"/>
              <a:t>יצוג</a:t>
            </a:r>
            <a:r>
              <a:rPr lang="he-IL" dirty="0" smtClean="0"/>
              <a:t> של דיסציפלינות </a:t>
            </a:r>
            <a:r>
              <a:rPr lang="he-IL" dirty="0" err="1" smtClean="0"/>
              <a:t>הבטל"מ</a:t>
            </a:r>
            <a:endParaRPr lang="he-IL" dirty="0" smtClean="0"/>
          </a:p>
          <a:p>
            <a:r>
              <a:rPr lang="he-IL" dirty="0" smtClean="0"/>
              <a:t>בחירת החניכים מהווה שאלה – רובם לא יגיעו רחוק וישתחררו תוך כמה שנים לאזרחות (משמעות למשל לתכנים הביטחוניים/מדיניים מול החברתיים/כלכליים).</a:t>
            </a:r>
          </a:p>
          <a:p>
            <a:r>
              <a:rPr lang="he-IL" dirty="0" smtClean="0"/>
              <a:t>הכשרה בניהול קבוצות ודיונים</a:t>
            </a:r>
            <a:endParaRPr lang="he-IL" dirty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אישיות</a:t>
            </a:r>
            <a:endParaRPr lang="he-IL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לבחון כיצד משחקים הזירה הפנימית</a:t>
            </a:r>
          </a:p>
          <a:p>
            <a:r>
              <a:rPr lang="he-IL" dirty="0" smtClean="0"/>
              <a:t>תקשורת</a:t>
            </a:r>
          </a:p>
          <a:p>
            <a:r>
              <a:rPr lang="he-IL" dirty="0" smtClean="0"/>
              <a:t>חשיבות ניתוח </a:t>
            </a:r>
            <a:r>
              <a:rPr lang="he-IL" smtClean="0"/>
              <a:t>חלופות באסטרטגיה</a:t>
            </a:r>
          </a:p>
          <a:p>
            <a:endParaRPr lang="he-IL" smtClean="0"/>
          </a:p>
        </p:txBody>
      </p:sp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מהסימולציה</a:t>
            </a:r>
            <a:endParaRPr lang="he-I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לבנים מרכזיות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33152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שיטה</a:t>
                      </a:r>
                      <a:endParaRPr lang="he-I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הצגת הציר המדיני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מה ילמד בקורס וכיצד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Arial"/>
                        </a:rPr>
                        <a:t>הרצאת מבוא  - חיים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מבוא ליחב"ל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תיאוריות יחב"ל וביטחון בינ"ל 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24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מומחה מהאקדמיה</a:t>
                      </a:r>
                      <a:endParaRPr lang="en-US" sz="2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הדיפלומטיה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המודרנית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+mn-cs"/>
                        </a:rPr>
                        <a:t>מאפייני הדיפלומטיה המודרנית והדיפלומטיה הישראלית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הרצאה של חיים</a:t>
                      </a:r>
                      <a:endParaRPr lang="he-IL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מבוא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199" y="1481138"/>
          <a:ext cx="8357718" cy="590299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871318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פרק 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תכנים</a:t>
                      </a:r>
                      <a:endParaRPr lang="he-I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400" dirty="0" smtClean="0"/>
                        <a:t>שיטות</a:t>
                      </a:r>
                      <a:endParaRPr lang="he-IL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הזירה האזורית  - קורס </a:t>
                      </a:r>
                      <a:r>
                        <a:rPr lang="he-IL" sz="2400" dirty="0" err="1" smtClean="0">
                          <a:latin typeface="Calibri"/>
                          <a:ea typeface="Calibri"/>
                          <a:cs typeface="Arial"/>
                        </a:rPr>
                        <a:t>מז"ת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מאפייני הזירה האזורית  והשפעתה על מדיניות החוץ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הרצאות מדריכים בדגש על דרור, מומחים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ומקבלי החלטות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392454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הסכסוך הישראלי הפלסטיני</a:t>
                      </a:r>
                      <a:r>
                        <a:rPr lang="he-IL" sz="2400" b="1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תולדות הסכסוך, סוגיות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הליבה, הכרות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עם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השטח,</a:t>
                      </a:r>
                      <a:r>
                        <a:rPr lang="he-IL" sz="2400" baseline="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נושאים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הומניטאריים וכלכליים, המערכת הישראלית </a:t>
                      </a:r>
                      <a:r>
                        <a:rPr lang="he-IL" sz="2400" dirty="0" err="1">
                          <a:latin typeface="Calibri"/>
                          <a:ea typeface="Calibri"/>
                          <a:cs typeface="Arial"/>
                        </a:rPr>
                        <a:t>ומתפ"ש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, הכרת העמדות השונות בציבור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 smtClean="0">
                          <a:latin typeface="Calibri"/>
                          <a:ea typeface="Calibri"/>
                          <a:cs typeface="Arial"/>
                        </a:rPr>
                        <a:t>הרצאת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פתיחה + הרצאות הכנה לסימולציה  + במסגרת </a:t>
                      </a:r>
                      <a:r>
                        <a:rPr lang="he-IL" sz="24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סיורי </a:t>
                      </a:r>
                      <a:r>
                        <a:rPr lang="he-IL" sz="2400" dirty="0">
                          <a:latin typeface="Calibri"/>
                          <a:ea typeface="Calibri"/>
                          <a:cs typeface="Arial"/>
                        </a:rPr>
                        <a:t>שומרון, יהודה, חברון, ירושלים</a:t>
                      </a:r>
                      <a:endParaRPr lang="en-US" sz="2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400" b="1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מוקד - הסימולציה </a:t>
                      </a:r>
                      <a:r>
                        <a:rPr lang="he-IL" sz="2400" b="1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המדינית </a:t>
                      </a:r>
                      <a:endParaRPr lang="en-US" sz="2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dirty="0" smtClean="0"/>
              <a:t>הזירה האזורית (בשיתוף הציר הביטחוני) 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1" y="1481138"/>
          <a:ext cx="8219694" cy="4622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33294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הסוגייה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תכנית הגרעין האיראנית, איראן במרחב, איראן השתנות ופנים, הציר הרדיקלי, המערכה נגד תכנית הגרעין האיראנית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יום עיון מרוכז, הרצאות מדריכים,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במסגרת ביקורים במוסד </a:t>
                      </a:r>
                      <a:r>
                        <a:rPr lang="he-IL" sz="2000" dirty="0" err="1">
                          <a:latin typeface="Calibri"/>
                          <a:ea typeface="Calibri"/>
                          <a:cs typeface="Arial"/>
                        </a:rPr>
                        <a:t>ובמשה"ח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עם מצרים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וירדן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היסטוריה של היחסים,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יחסים עכשוויים, דיפלומטיה חשאית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מפגש עם שגריר ישראל בירדן </a:t>
                      </a:r>
                      <a:r>
                        <a:rPr lang="he-IL" sz="2000" dirty="0" smtClean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או מצרים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,  + הרצאות רקע של מדריכים וחניכים </a:t>
                      </a:r>
                      <a:r>
                        <a:rPr lang="he-IL" sz="2000" dirty="0">
                          <a:solidFill>
                            <a:srgbClr val="1F497D"/>
                          </a:solidFill>
                          <a:latin typeface="Calibri"/>
                          <a:ea typeface="Calibri"/>
                          <a:cs typeface="Arial"/>
                        </a:rPr>
                        <a:t>במסגרת סיור דרום וסיור בקעה,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 מפגש עם בכירים (עמוס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גלעד)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e-IL" dirty="0" smtClean="0"/>
              <a:t>הזירה האזורית – 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527010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64246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פרק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תכנים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שיטות </a:t>
                      </a:r>
                      <a:endParaRPr lang="he-IL" dirty="0"/>
                    </a:p>
                  </a:txBody>
                  <a:tcPr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מאפייני הזירה הגלובלית העכשווית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>
                          <a:latin typeface="Calibri"/>
                          <a:ea typeface="Calibri"/>
                          <a:cs typeface="Arial"/>
                        </a:rPr>
                        <a:t>מאפייני הזירה הגלובלית והשפעתה על מדיניות החוץ הישראלית</a:t>
                      </a:r>
                      <a:endParaRPr lang="en-US" sz="18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ערן לרמן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11999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הזירה התקשורתית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 התקשורת המודרנית מדיניות החוץ בשגרה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ובחרום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במסגרת יום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תקשורת יעודי של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דו"צ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74666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משפט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בינ"ל –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 smtClean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he-IL" sz="1800" dirty="0">
                          <a:solidFill>
                            <a:srgbClr val="C0504D"/>
                          </a:solidFill>
                          <a:latin typeface="Calibri"/>
                          <a:ea typeface="Calibri"/>
                          <a:cs typeface="Arial"/>
                        </a:rPr>
                        <a:t>(בשיתוף עם הציר הביטחוני)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השפעת</a:t>
                      </a:r>
                      <a:r>
                        <a:rPr lang="he-IL" sz="1800" baseline="0" dirty="0" smtClean="0">
                          <a:latin typeface="Calibri"/>
                          <a:ea typeface="Calibri"/>
                          <a:cs typeface="Arial"/>
                        </a:rPr>
                        <a:t> המשפט הבינ"ל על הסביבה המדינית והצבאית</a:t>
                      </a:r>
                      <a:endParaRPr lang="he-IL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יום עיון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ייעודי בשיתוף </a:t>
                      </a:r>
                      <a:r>
                        <a:rPr lang="he-IL" sz="1800" dirty="0" err="1" smtClean="0">
                          <a:latin typeface="Calibri"/>
                          <a:ea typeface="Calibri"/>
                          <a:cs typeface="Arial"/>
                        </a:rPr>
                        <a:t>דבל"א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186665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יחסי ישראל –ארה"ב 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מבנה הממשל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האמריקאי ומערך הביטחון הלאומי , </a:t>
                      </a:r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השינויים בחברה ובפוליטיקה של ארה"ב, הקהילה יהודית- זרמים, ארגונים, מגמות ויחסים עם </a:t>
                      </a:r>
                      <a:r>
                        <a:rPr lang="he-IL" sz="1800" dirty="0" smtClean="0">
                          <a:latin typeface="Calibri"/>
                          <a:ea typeface="Calibri"/>
                          <a:cs typeface="Arial"/>
                        </a:rPr>
                        <a:t>ישראל</a:t>
                      </a:r>
                      <a:endParaRPr lang="en-US" sz="18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he-IL" sz="1800" dirty="0">
                          <a:latin typeface="Calibri"/>
                          <a:ea typeface="Calibri"/>
                          <a:cs typeface="Arial"/>
                        </a:rPr>
                        <a:t>הרצאות הכנה לסיור ארה"ב, ביקור בארה"ב, </a:t>
                      </a:r>
                      <a:r>
                        <a:rPr lang="he-IL" sz="1800" dirty="0" smtClean="0"/>
                        <a:t>סיור ארה"ב: בכירים בממשל, בקונגרס, שגרירות, </a:t>
                      </a:r>
                      <a:r>
                        <a:rPr lang="he-IL" sz="1800" dirty="0" err="1" smtClean="0"/>
                        <a:t>אייפ"ק</a:t>
                      </a:r>
                      <a:r>
                        <a:rPr lang="he-IL" sz="1800" dirty="0" smtClean="0"/>
                        <a:t>, מכוני מחקר, או"ם, צבא, ארגונים יהודיים, קונסוליה, ועוד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6024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פרק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תכנים</a:t>
                      </a:r>
                      <a:endParaRPr lang="he-I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2000" dirty="0" smtClean="0"/>
                        <a:t>שיטות </a:t>
                      </a:r>
                      <a:endParaRPr lang="he-IL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אירופה ונאט"ו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הכרת האיחוד האירופי ונאט"ו, יחסי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ישראל- האיחוד האירופי  ונאט"ו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וביקור באיחוד האירופי ובנאט"ו</a:t>
                      </a:r>
                      <a:endParaRPr lang="he-IL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מדינות חשובות בזירה הבינ"ל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 עם </a:t>
                      </a: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רוסיה, סין, ברזיל, הודו (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BRIC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)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חניכים,  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latin typeface="Calibri"/>
                          <a:ea typeface="Calibri"/>
                          <a:cs typeface="Arial"/>
                        </a:rPr>
                        <a:t>הרצאות במסגרת סמינריון 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כלכלה,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מפגש עם מומחים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הזירה 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המולטילטרלית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יחסים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עם האו"ם, כוחות או"ם באזורינו, ארגונים בינ"ל אחרים כגון </a:t>
                      </a:r>
                      <a:r>
                        <a:rPr lang="en-US" sz="2000" baseline="0" dirty="0" smtClean="0">
                          <a:latin typeface="Calibri"/>
                          <a:ea typeface="Calibri"/>
                          <a:cs typeface="Arial"/>
                        </a:rPr>
                        <a:t>OECD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הרצאה של חיים, במסגרת הכנה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לארה"ב, סמינריון כלכלה, במסגרת סיורי </a:t>
                      </a:r>
                      <a:r>
                        <a:rPr lang="he-IL" sz="2000" baseline="0" dirty="0" err="1" smtClean="0">
                          <a:latin typeface="Calibri"/>
                          <a:ea typeface="Calibri"/>
                          <a:cs typeface="Arial"/>
                        </a:rPr>
                        <a:t>בטל"מ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הדה-לגיטימציה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אתגר הדה-</a:t>
                      </a:r>
                      <a:r>
                        <a:rPr lang="he-IL" sz="2000" dirty="0" err="1" smtClean="0">
                          <a:latin typeface="Calibri"/>
                          <a:ea typeface="Calibri"/>
                          <a:cs typeface="Arial"/>
                        </a:rPr>
                        <a:t>לגיטמציה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smtClean="0">
                          <a:latin typeface="Calibri"/>
                          <a:ea typeface="Calibri"/>
                          <a:cs typeface="Arial"/>
                        </a:rPr>
                        <a:t>BDS</a:t>
                      </a: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, </a:t>
                      </a:r>
                      <a:r>
                        <a:rPr lang="en-US" sz="2000" dirty="0" err="1" smtClean="0">
                          <a:latin typeface="Calibri"/>
                          <a:ea typeface="Calibri"/>
                          <a:cs typeface="Arial"/>
                        </a:rPr>
                        <a:t>Lawfare</a:t>
                      </a:r>
                      <a:endParaRPr lang="en-US" sz="20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 smtClean="0">
                          <a:latin typeface="Calibri"/>
                          <a:ea typeface="Calibri"/>
                          <a:cs typeface="Arial"/>
                        </a:rPr>
                        <a:t>הרצאות</a:t>
                      </a:r>
                      <a:r>
                        <a:rPr lang="he-IL" sz="2000" baseline="0" dirty="0" smtClean="0">
                          <a:latin typeface="Calibri"/>
                          <a:ea typeface="Calibri"/>
                          <a:cs typeface="Arial"/>
                        </a:rPr>
                        <a:t> מומחים, </a:t>
                      </a:r>
                      <a:r>
                        <a:rPr lang="he-IL" sz="2000" baseline="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rial"/>
                        </a:rPr>
                        <a:t>אפשרות להתנסות</a:t>
                      </a:r>
                      <a:endParaRPr lang="en-US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כותרת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הזירה הגלובלית (2)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רחבה">
  <a:themeElements>
    <a:clrScheme name="רחבה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רחבה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רחבה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20627</TotalTime>
  <Words>1933</Words>
  <Application>Microsoft Office PowerPoint</Application>
  <PresentationFormat>‫הצגה על המסך (4:3)</PresentationFormat>
  <Paragraphs>288</Paragraphs>
  <Slides>31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2" baseType="lpstr">
      <vt:lpstr>רחבה</vt:lpstr>
      <vt:lpstr>הציר המדיני – מחזור מ"ג  </vt:lpstr>
      <vt:lpstr>מבנה ההצגה</vt:lpstr>
      <vt:lpstr>מטרות הציר</vt:lpstr>
      <vt:lpstr>לבנים מרכזיות</vt:lpstr>
      <vt:lpstr>מבוא</vt:lpstr>
      <vt:lpstr>הזירה האזורית (בשיתוף הציר הביטחוני) </vt:lpstr>
      <vt:lpstr>הזירה האזורית –  (2)</vt:lpstr>
      <vt:lpstr>הזירה הגלובלית</vt:lpstr>
      <vt:lpstr>הזירה הגלובלית (2)</vt:lpstr>
      <vt:lpstr>עיצוב מדיניות וקבלת החלטות (בשיתוף הציר הביטחוני)</vt:lpstr>
      <vt:lpstr>כלי מדינאות ודיפלומטיה</vt:lpstr>
      <vt:lpstr>הסימולציה המדינית-ביטחונית</vt:lpstr>
      <vt:lpstr>תמהיל שיטות הלימוד</vt:lpstr>
      <vt:lpstr>ציר מדיני מ"ג - הערכה כללית</vt:lpstr>
      <vt:lpstr>פערים ומרכיבים לשיפור – מבנה ואינטגרציה</vt:lpstr>
      <vt:lpstr>פערים ומרכיבים לשיפור –תכנים, כלים, תמהיל</vt:lpstr>
      <vt:lpstr>חשיבה מדינית - תכנים</vt:lpstr>
      <vt:lpstr>תובנות כלליות – מחזור מ"ג</vt:lpstr>
      <vt:lpstr>תובנות לשיפור </vt:lpstr>
      <vt:lpstr>סוף</vt:lpstr>
      <vt:lpstr>מתודולוגיה להצגת ציר/קורס**</vt:lpstr>
      <vt:lpstr>תחקיר אישי מדריך***</vt:lpstr>
      <vt:lpstr>מטרות ציר מ"ד </vt:lpstr>
      <vt:lpstr>מטרות ציר מ"ד (המשך)</vt:lpstr>
      <vt:lpstr>לקחים מרכזיים – מ"ב</vt:lpstr>
      <vt:lpstr>תוספות</vt:lpstr>
      <vt:lpstr>דמות הבוגר</vt:lpstr>
      <vt:lpstr>מרכיבי הסביבה של הבוגר</vt:lpstr>
      <vt:lpstr>אז מה צריך להקנות לבוגר</vt:lpstr>
      <vt:lpstr>תובנות אישיות</vt:lpstr>
      <vt:lpstr>תובנות מהסימולציה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65</cp:revision>
  <dcterms:created xsi:type="dcterms:W3CDTF">2015-06-19T12:00:16Z</dcterms:created>
  <dcterms:modified xsi:type="dcterms:W3CDTF">2016-07-16T06:23:48Z</dcterms:modified>
</cp:coreProperties>
</file>