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handoutMasterIdLst>
    <p:handoutMasterId r:id="rId26"/>
  </p:handoutMasterIdLst>
  <p:sldIdLst>
    <p:sldId id="256" r:id="rId2"/>
    <p:sldId id="292" r:id="rId3"/>
    <p:sldId id="294" r:id="rId4"/>
    <p:sldId id="279" r:id="rId5"/>
    <p:sldId id="301" r:id="rId6"/>
    <p:sldId id="302" r:id="rId7"/>
    <p:sldId id="281" r:id="rId8"/>
    <p:sldId id="282" r:id="rId9"/>
    <p:sldId id="283" r:id="rId10"/>
    <p:sldId id="290" r:id="rId11"/>
    <p:sldId id="284" r:id="rId12"/>
    <p:sldId id="289" r:id="rId13"/>
    <p:sldId id="285" r:id="rId14"/>
    <p:sldId id="286" r:id="rId15"/>
    <p:sldId id="273" r:id="rId16"/>
    <p:sldId id="277" r:id="rId17"/>
    <p:sldId id="296" r:id="rId18"/>
    <p:sldId id="297" r:id="rId19"/>
    <p:sldId id="298" r:id="rId20"/>
    <p:sldId id="276" r:id="rId21"/>
    <p:sldId id="288" r:id="rId22"/>
    <p:sldId id="295" r:id="rId23"/>
    <p:sldId id="299" r:id="rId24"/>
    <p:sldId id="300" r:id="rId2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37" d="100"/>
          <a:sy n="37" d="100"/>
        </p:scale>
        <p:origin x="-116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9B1EB-1DA2-42E4-BC88-68D8BF3633F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454328C-4C33-48CF-96B0-AB61D9F63868}">
      <dgm:prSet phldrT="[טקסט]"/>
      <dgm:spPr/>
      <dgm:t>
        <a:bodyPr/>
        <a:lstStyle/>
        <a:p>
          <a:pPr rtl="1"/>
          <a:r>
            <a:rPr lang="he-IL" dirty="0" smtClean="0"/>
            <a:t>הזירה האזורית</a:t>
          </a:r>
          <a:endParaRPr lang="he-IL" dirty="0"/>
        </a:p>
      </dgm:t>
    </dgm:pt>
    <dgm:pt modelId="{7B4E5BB0-4A42-4A64-9B0F-A94830C42F84}" type="par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AE954401-F8BC-4197-B919-27405B99164B}" type="sib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BA26E9B7-737F-45BE-9813-4F530956AE0C}">
      <dgm:prSet phldrT="[טקסט]"/>
      <dgm:spPr/>
      <dgm:t>
        <a:bodyPr/>
        <a:lstStyle/>
        <a:p>
          <a:pPr rtl="1"/>
          <a:r>
            <a:rPr lang="he-IL" dirty="0" smtClean="0"/>
            <a:t>הזירה הגלובלית</a:t>
          </a:r>
          <a:endParaRPr lang="he-IL" dirty="0"/>
        </a:p>
      </dgm:t>
    </dgm:pt>
    <dgm:pt modelId="{92CA2250-B03F-4874-98D4-401D5D2C1C3E}" type="par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5C48670-70BF-4236-8C19-BB62AD4E19B3}" type="sib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01F81E2-530C-413A-9F8A-AF3974DDF0A4}">
      <dgm:prSet phldrT="[טקסט]"/>
      <dgm:spPr/>
      <dgm:t>
        <a:bodyPr/>
        <a:lstStyle/>
        <a:p>
          <a:pPr rtl="1"/>
          <a:r>
            <a:rPr lang="he-IL" dirty="0" smtClean="0"/>
            <a:t>מבוא</a:t>
          </a:r>
          <a:endParaRPr lang="he-IL" dirty="0"/>
        </a:p>
      </dgm:t>
    </dgm:pt>
    <dgm:pt modelId="{62C27E5F-34C8-4E54-BBD3-C54E43C4EE5B}" type="par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AEB52988-B432-4253-8FB1-44CC1D1F5623}" type="sib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145F4B28-0A8C-4C40-A95F-A40EA3F99FAC}">
      <dgm:prSet phldrT="[טקסט]"/>
      <dgm:spPr/>
      <dgm:t>
        <a:bodyPr/>
        <a:lstStyle/>
        <a:p>
          <a:pPr rtl="1"/>
          <a:r>
            <a:rPr lang="he-IL" dirty="0" smtClean="0"/>
            <a:t>התנסות בחשיבה מדינית-מערכתית הסימולציה המדינית-ביטחונית</a:t>
          </a:r>
          <a:endParaRPr lang="he-IL" dirty="0"/>
        </a:p>
      </dgm:t>
    </dgm:pt>
    <dgm:pt modelId="{E46B4858-3BA9-4D50-99E8-AC7C4B8FF4D4}" type="par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E80DB51D-6DAC-45FF-8C90-05D3DE399E96}" type="sib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4B1C8087-68BF-47AA-A293-679F77CE09EF}">
      <dgm:prSet/>
      <dgm:spPr/>
      <dgm:t>
        <a:bodyPr/>
        <a:lstStyle/>
        <a:p>
          <a:pPr rtl="1"/>
          <a:r>
            <a:rPr lang="he-IL" dirty="0" smtClean="0"/>
            <a:t>עיצוב מדיניות וקבלת החלטות</a:t>
          </a:r>
          <a:endParaRPr lang="he-IL" dirty="0"/>
        </a:p>
      </dgm:t>
    </dgm:pt>
    <dgm:pt modelId="{00E33D6E-692E-457A-9EA0-9BED461C95AD}" type="par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E4BBB8F6-974E-423F-B998-F5535A00B6E3}" type="sib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4672DC12-8334-4536-82C7-03B43AC06ACA}">
      <dgm:prSet/>
      <dgm:spPr/>
      <dgm:t>
        <a:bodyPr/>
        <a:lstStyle/>
        <a:p>
          <a:pPr rtl="1"/>
          <a:r>
            <a:rPr lang="he-IL" dirty="0" smtClean="0"/>
            <a:t>כלי הדיפלומטיה</a:t>
          </a:r>
          <a:endParaRPr lang="he-IL" dirty="0"/>
        </a:p>
      </dgm:t>
    </dgm:pt>
    <dgm:pt modelId="{68A2E9AB-1793-4147-B602-502E83462C36}" type="parTrans" cxnId="{7EA94CB4-3713-4DAB-85A0-0DBC241B5EBA}">
      <dgm:prSet/>
      <dgm:spPr/>
    </dgm:pt>
    <dgm:pt modelId="{96C1EB0D-A022-4D3A-B0F4-8888A2365400}" type="sibTrans" cxnId="{7EA94CB4-3713-4DAB-85A0-0DBC241B5EBA}">
      <dgm:prSet/>
      <dgm:spPr/>
    </dgm:pt>
    <dgm:pt modelId="{14B1DE2E-1D68-491F-9A62-97B8A0CD6B8D}" type="pres">
      <dgm:prSet presAssocID="{5479B1EB-1DA2-42E4-BC88-68D8BF363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73FF951-E949-4BD5-8090-B0F5AEC6AC0B}" type="pres">
      <dgm:prSet presAssocID="{0454328C-4C33-48CF-96B0-AB61D9F638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50CC5A-6670-4A66-890C-5FE628870574}" type="pres">
      <dgm:prSet presAssocID="{AE954401-F8BC-4197-B919-27405B99164B}" presName="sibTrans" presStyleCnt="0"/>
      <dgm:spPr/>
    </dgm:pt>
    <dgm:pt modelId="{988426A3-435A-4519-8E94-54A4F1375664}" type="pres">
      <dgm:prSet presAssocID="{BA26E9B7-737F-45BE-9813-4F530956AE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AACD85-4AC3-4B73-B0D6-EE820AC2D042}" type="pres">
      <dgm:prSet presAssocID="{95C48670-70BF-4236-8C19-BB62AD4E19B3}" presName="sibTrans" presStyleCnt="0"/>
      <dgm:spPr/>
    </dgm:pt>
    <dgm:pt modelId="{5000F3A7-447B-441D-9894-7C369D614F9F}" type="pres">
      <dgm:prSet presAssocID="{901F81E2-530C-413A-9F8A-AF3974DDF0A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62F3A8-D8EE-45BA-A326-D46267537925}" type="pres">
      <dgm:prSet presAssocID="{AEB52988-B432-4253-8FB1-44CC1D1F5623}" presName="sibTrans" presStyleCnt="0"/>
      <dgm:spPr/>
    </dgm:pt>
    <dgm:pt modelId="{0F055129-6155-41C6-8FD8-53DF8648AEE1}" type="pres">
      <dgm:prSet presAssocID="{145F4B28-0A8C-4C40-A95F-A40EA3F99F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1638850-B095-4904-9489-EAC52A341598}" type="pres">
      <dgm:prSet presAssocID="{E80DB51D-6DAC-45FF-8C90-05D3DE399E96}" presName="sibTrans" presStyleCnt="0"/>
      <dgm:spPr/>
    </dgm:pt>
    <dgm:pt modelId="{521A1700-FD59-439D-9440-4B4FE76C0A29}" type="pres">
      <dgm:prSet presAssocID="{4672DC12-8334-4536-82C7-03B43AC06A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3AF2C5-1340-410F-8ED3-D21CFB02FE41}" type="pres">
      <dgm:prSet presAssocID="{96C1EB0D-A022-4D3A-B0F4-8888A2365400}" presName="sibTrans" presStyleCnt="0"/>
      <dgm:spPr/>
    </dgm:pt>
    <dgm:pt modelId="{EB2DB6C6-BD66-49F7-A533-06C75778119F}" type="pres">
      <dgm:prSet presAssocID="{4B1C8087-68BF-47AA-A293-679F77CE09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FF89FEB9-A20A-4DC1-B0FE-17690238CEE3}" type="presOf" srcId="{4672DC12-8334-4536-82C7-03B43AC06ACA}" destId="{521A1700-FD59-439D-9440-4B4FE76C0A29}" srcOrd="0" destOrd="0" presId="urn:microsoft.com/office/officeart/2005/8/layout/default"/>
    <dgm:cxn modelId="{7EA94CB4-3713-4DAB-85A0-0DBC241B5EBA}" srcId="{5479B1EB-1DA2-42E4-BC88-68D8BF3633F2}" destId="{4672DC12-8334-4536-82C7-03B43AC06ACA}" srcOrd="4" destOrd="0" parTransId="{68A2E9AB-1793-4147-B602-502E83462C36}" sibTransId="{96C1EB0D-A022-4D3A-B0F4-8888A2365400}"/>
    <dgm:cxn modelId="{E61C77AF-8F67-40A0-B184-14210D12831C}" srcId="{5479B1EB-1DA2-42E4-BC88-68D8BF3633F2}" destId="{145F4B28-0A8C-4C40-A95F-A40EA3F99FAC}" srcOrd="3" destOrd="0" parTransId="{E46B4858-3BA9-4D50-99E8-AC7C4B8FF4D4}" sibTransId="{E80DB51D-6DAC-45FF-8C90-05D3DE399E96}"/>
    <dgm:cxn modelId="{81295229-3F11-407E-B318-298F52119E0D}" type="presOf" srcId="{0454328C-4C33-48CF-96B0-AB61D9F63868}" destId="{573FF951-E949-4BD5-8090-B0F5AEC6AC0B}" srcOrd="0" destOrd="0" presId="urn:microsoft.com/office/officeart/2005/8/layout/default"/>
    <dgm:cxn modelId="{A48A044B-8D56-4DC1-9550-DB895E99C0F0}" srcId="{5479B1EB-1DA2-42E4-BC88-68D8BF3633F2}" destId="{0454328C-4C33-48CF-96B0-AB61D9F63868}" srcOrd="0" destOrd="0" parTransId="{7B4E5BB0-4A42-4A64-9B0F-A94830C42F84}" sibTransId="{AE954401-F8BC-4197-B919-27405B99164B}"/>
    <dgm:cxn modelId="{37C9A633-C035-4BD1-AF54-0FAA2FADEB62}" type="presOf" srcId="{5479B1EB-1DA2-42E4-BC88-68D8BF3633F2}" destId="{14B1DE2E-1D68-491F-9A62-97B8A0CD6B8D}" srcOrd="0" destOrd="0" presId="urn:microsoft.com/office/officeart/2005/8/layout/default"/>
    <dgm:cxn modelId="{F34DAADF-C999-4AF7-8232-1514C5C8DF7E}" srcId="{5479B1EB-1DA2-42E4-BC88-68D8BF3633F2}" destId="{BA26E9B7-737F-45BE-9813-4F530956AE0C}" srcOrd="1" destOrd="0" parTransId="{92CA2250-B03F-4874-98D4-401D5D2C1C3E}" sibTransId="{95C48670-70BF-4236-8C19-BB62AD4E19B3}"/>
    <dgm:cxn modelId="{46BC17A8-7794-4698-80D7-5FF24014606E}" type="presOf" srcId="{145F4B28-0A8C-4C40-A95F-A40EA3F99FAC}" destId="{0F055129-6155-41C6-8FD8-53DF8648AEE1}" srcOrd="0" destOrd="0" presId="urn:microsoft.com/office/officeart/2005/8/layout/default"/>
    <dgm:cxn modelId="{B5CB4105-A660-4BF4-BFE8-05B663AB98E5}" type="presOf" srcId="{4B1C8087-68BF-47AA-A293-679F77CE09EF}" destId="{EB2DB6C6-BD66-49F7-A533-06C75778119F}" srcOrd="0" destOrd="0" presId="urn:microsoft.com/office/officeart/2005/8/layout/default"/>
    <dgm:cxn modelId="{D727C96E-0374-47B9-BDE2-9BE87A4318BC}" type="presOf" srcId="{901F81E2-530C-413A-9F8A-AF3974DDF0A4}" destId="{5000F3A7-447B-441D-9894-7C369D614F9F}" srcOrd="0" destOrd="0" presId="urn:microsoft.com/office/officeart/2005/8/layout/default"/>
    <dgm:cxn modelId="{C9E3B25D-EEC9-48E1-8738-343E90D96B48}" type="presOf" srcId="{BA26E9B7-737F-45BE-9813-4F530956AE0C}" destId="{988426A3-435A-4519-8E94-54A4F1375664}" srcOrd="0" destOrd="0" presId="urn:microsoft.com/office/officeart/2005/8/layout/default"/>
    <dgm:cxn modelId="{0FB26F99-5C77-4B2C-A23C-490BF32DD2B8}" srcId="{5479B1EB-1DA2-42E4-BC88-68D8BF3633F2}" destId="{4B1C8087-68BF-47AA-A293-679F77CE09EF}" srcOrd="5" destOrd="0" parTransId="{00E33D6E-692E-457A-9EA0-9BED461C95AD}" sibTransId="{E4BBB8F6-974E-423F-B998-F5535A00B6E3}"/>
    <dgm:cxn modelId="{B80CCF37-87A2-4119-975E-F3B5F816C4FC}" srcId="{5479B1EB-1DA2-42E4-BC88-68D8BF3633F2}" destId="{901F81E2-530C-413A-9F8A-AF3974DDF0A4}" srcOrd="2" destOrd="0" parTransId="{62C27E5F-34C8-4E54-BBD3-C54E43C4EE5B}" sibTransId="{AEB52988-B432-4253-8FB1-44CC1D1F5623}"/>
    <dgm:cxn modelId="{98C93A65-554C-42EC-AC8A-325EF8E68DDC}" type="presParOf" srcId="{14B1DE2E-1D68-491F-9A62-97B8A0CD6B8D}" destId="{573FF951-E949-4BD5-8090-B0F5AEC6AC0B}" srcOrd="0" destOrd="0" presId="urn:microsoft.com/office/officeart/2005/8/layout/default"/>
    <dgm:cxn modelId="{F5A259AB-C3B5-4022-AF48-8EF3A8312CC6}" type="presParOf" srcId="{14B1DE2E-1D68-491F-9A62-97B8A0CD6B8D}" destId="{F250CC5A-6670-4A66-890C-5FE628870574}" srcOrd="1" destOrd="0" presId="urn:microsoft.com/office/officeart/2005/8/layout/default"/>
    <dgm:cxn modelId="{296E40CB-5A81-4B8D-B256-AB8BE21F6ED1}" type="presParOf" srcId="{14B1DE2E-1D68-491F-9A62-97B8A0CD6B8D}" destId="{988426A3-435A-4519-8E94-54A4F1375664}" srcOrd="2" destOrd="0" presId="urn:microsoft.com/office/officeart/2005/8/layout/default"/>
    <dgm:cxn modelId="{F0633904-4941-4648-9740-D8F425A481C2}" type="presParOf" srcId="{14B1DE2E-1D68-491F-9A62-97B8A0CD6B8D}" destId="{5EAACD85-4AC3-4B73-B0D6-EE820AC2D042}" srcOrd="3" destOrd="0" presId="urn:microsoft.com/office/officeart/2005/8/layout/default"/>
    <dgm:cxn modelId="{9AD3E785-06C1-46C2-AA0E-EA1A33C9F070}" type="presParOf" srcId="{14B1DE2E-1D68-491F-9A62-97B8A0CD6B8D}" destId="{5000F3A7-447B-441D-9894-7C369D614F9F}" srcOrd="4" destOrd="0" presId="urn:microsoft.com/office/officeart/2005/8/layout/default"/>
    <dgm:cxn modelId="{0CDD5A5B-8037-4161-9955-2DA7B9D3A9EC}" type="presParOf" srcId="{14B1DE2E-1D68-491F-9A62-97B8A0CD6B8D}" destId="{4262F3A8-D8EE-45BA-A326-D46267537925}" srcOrd="5" destOrd="0" presId="urn:microsoft.com/office/officeart/2005/8/layout/default"/>
    <dgm:cxn modelId="{4E35583E-8BEB-4A7D-A995-62C7E5B1F4D5}" type="presParOf" srcId="{14B1DE2E-1D68-491F-9A62-97B8A0CD6B8D}" destId="{0F055129-6155-41C6-8FD8-53DF8648AEE1}" srcOrd="6" destOrd="0" presId="urn:microsoft.com/office/officeart/2005/8/layout/default"/>
    <dgm:cxn modelId="{C17ADF54-4C3A-4013-88B7-A88367289A7E}" type="presParOf" srcId="{14B1DE2E-1D68-491F-9A62-97B8A0CD6B8D}" destId="{21638850-B095-4904-9489-EAC52A341598}" srcOrd="7" destOrd="0" presId="urn:microsoft.com/office/officeart/2005/8/layout/default"/>
    <dgm:cxn modelId="{B2DEB833-8326-45CA-80EC-893387D5E396}" type="presParOf" srcId="{14B1DE2E-1D68-491F-9A62-97B8A0CD6B8D}" destId="{521A1700-FD59-439D-9440-4B4FE76C0A29}" srcOrd="8" destOrd="0" presId="urn:microsoft.com/office/officeart/2005/8/layout/default"/>
    <dgm:cxn modelId="{AE8653CD-C02C-4C9D-B622-F53A582BAC96}" type="presParOf" srcId="{14B1DE2E-1D68-491F-9A62-97B8A0CD6B8D}" destId="{E23AF2C5-1340-410F-8ED3-D21CFB02FE41}" srcOrd="9" destOrd="0" presId="urn:microsoft.com/office/officeart/2005/8/layout/default"/>
    <dgm:cxn modelId="{C1597BA2-449C-4C60-9C8B-53C7201E753C}" type="presParOf" srcId="{14B1DE2E-1D68-491F-9A62-97B8A0CD6B8D}" destId="{EB2DB6C6-BD66-49F7-A533-06C75778119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3FF951-E949-4BD5-8090-B0F5AEC6AC0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הזירה האזורית</a:t>
          </a:r>
          <a:endParaRPr lang="he-IL" sz="2500" kern="1200" dirty="0"/>
        </a:p>
      </dsp:txBody>
      <dsp:txXfrm>
        <a:off x="0" y="591343"/>
        <a:ext cx="2571749" cy="1543050"/>
      </dsp:txXfrm>
    </dsp:sp>
    <dsp:sp modelId="{988426A3-435A-4519-8E94-54A4F1375664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הזירה הגלובלית</a:t>
          </a:r>
          <a:endParaRPr lang="he-IL" sz="2500" kern="1200" dirty="0"/>
        </a:p>
      </dsp:txBody>
      <dsp:txXfrm>
        <a:off x="2828925" y="591343"/>
        <a:ext cx="2571749" cy="1543050"/>
      </dsp:txXfrm>
    </dsp:sp>
    <dsp:sp modelId="{5000F3A7-447B-441D-9894-7C369D614F9F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מבוא</a:t>
          </a:r>
          <a:endParaRPr lang="he-IL" sz="2500" kern="1200" dirty="0"/>
        </a:p>
      </dsp:txBody>
      <dsp:txXfrm>
        <a:off x="5657849" y="591343"/>
        <a:ext cx="2571749" cy="1543050"/>
      </dsp:txXfrm>
    </dsp:sp>
    <dsp:sp modelId="{0F055129-6155-41C6-8FD8-53DF8648AEE1}">
      <dsp:nvSpPr>
        <dsp:cNvPr id="0" name=""/>
        <dsp:cNvSpPr/>
      </dsp:nvSpPr>
      <dsp:spPr>
        <a:xfrm>
          <a:off x="0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התנסות בחשיבה מדינית-מערכתית הסימולציה המדינית-ביטחונית</a:t>
          </a:r>
          <a:endParaRPr lang="he-IL" sz="2500" kern="1200" dirty="0"/>
        </a:p>
      </dsp:txBody>
      <dsp:txXfrm>
        <a:off x="0" y="2391568"/>
        <a:ext cx="2571749" cy="1543050"/>
      </dsp:txXfrm>
    </dsp:sp>
    <dsp:sp modelId="{521A1700-FD59-439D-9440-4B4FE76C0A29}">
      <dsp:nvSpPr>
        <dsp:cNvPr id="0" name=""/>
        <dsp:cNvSpPr/>
      </dsp:nvSpPr>
      <dsp:spPr>
        <a:xfrm>
          <a:off x="2828925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כלי הדיפלומטיה</a:t>
          </a:r>
          <a:endParaRPr lang="he-IL" sz="2500" kern="1200" dirty="0"/>
        </a:p>
      </dsp:txBody>
      <dsp:txXfrm>
        <a:off x="2828925" y="2391568"/>
        <a:ext cx="2571749" cy="1543050"/>
      </dsp:txXfrm>
    </dsp:sp>
    <dsp:sp modelId="{EB2DB6C6-BD66-49F7-A533-06C75778119F}">
      <dsp:nvSpPr>
        <dsp:cNvPr id="0" name=""/>
        <dsp:cNvSpPr/>
      </dsp:nvSpPr>
      <dsp:spPr>
        <a:xfrm>
          <a:off x="5657849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עיצוב מדיניות וקבלת החלטות</a:t>
          </a:r>
          <a:endParaRPr lang="he-IL" sz="2500" kern="1200" dirty="0"/>
        </a:p>
      </dsp:txBody>
      <dsp:txXfrm>
        <a:off x="5657849" y="2391568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ח'/תמוז/תשע"ו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שולש ישר-זווית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grpSp>
        <p:nvGrpSpPr>
          <p:cNvPr id="2" name="קבוצה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צורה חופשית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צורה חופשית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צורה חופשית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מחבר ישר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B90F7C2-6811-4F4F-A9ED-20794B27940F}" type="datetimeFigureOut">
              <a:rPr lang="he-IL" smtClean="0"/>
              <a:pPr/>
              <a:t>ח'/תמוז/תשע"ו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ח'/תמוז/תשע"ו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ח'/תמוז/תשע"ו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ח'/תמוז/תשע"ו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ח'/תמוז/תשע"ו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סוגר זוויתי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סוגר זוויתי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ח'/תמוז/תשע"ו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ח'/תמוז/תשע"ו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ח'/תמוז/תשע"ו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כותרת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ח'/תמוז/תשע"ו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ח'/תמוז/תשע"ו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B90F7C2-6811-4F4F-A9ED-20794B27940F}" type="datetimeFigureOut">
              <a:rPr lang="he-IL" smtClean="0"/>
              <a:pPr/>
              <a:t>ח'/תמוז/תשע"ו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צורה חופשית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משולש ישר-זווית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מחבר ישר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סוגר זוויתי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סוגר זוויתי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צורה חופשית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צורה חופשית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משולש ישר-זווית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מחבר ישר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B90F7C2-6811-4F4F-A9ED-20794B27940F}" type="datetimeFigureOut">
              <a:rPr lang="he-IL" smtClean="0"/>
              <a:pPr/>
              <a:t>ח'/תמוז/תשע"ו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5300" dirty="0" smtClean="0"/>
              <a:t>הציר המדיני </a:t>
            </a:r>
            <a:r>
              <a:rPr lang="he-IL" dirty="0" smtClean="0"/>
              <a:t/>
            </a:r>
            <a:br>
              <a:rPr lang="he-IL" dirty="0" smtClean="0"/>
            </a:br>
            <a:endParaRPr lang="he-IL" sz="32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he-IL" sz="3200" b="1" dirty="0" smtClean="0"/>
              <a:t>הכנת סגל מחזור מ"ד</a:t>
            </a:r>
            <a:endParaRPr lang="he-IL" sz="3200" b="1" dirty="0" smtClean="0"/>
          </a:p>
          <a:p>
            <a:pPr algn="ctr"/>
            <a:r>
              <a:rPr lang="he-IL" sz="3200" b="1" dirty="0" smtClean="0"/>
              <a:t>17.7.16</a:t>
            </a:r>
            <a:endParaRPr lang="he-IL" sz="3200" b="1" dirty="0" smtClean="0"/>
          </a:p>
          <a:p>
            <a:pPr algn="ctr"/>
            <a:r>
              <a:rPr lang="he-IL" dirty="0" smtClean="0"/>
              <a:t> 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1" y="1481138"/>
          <a:ext cx="8219694" cy="4622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33294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פרק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תכנים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שיטות</a:t>
                      </a:r>
                      <a:endParaRPr lang="he-I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err="1">
                          <a:latin typeface="Calibri"/>
                          <a:ea typeface="Calibri"/>
                          <a:cs typeface="Arial"/>
                        </a:rPr>
                        <a:t>הסוגייה</a:t>
                      </a: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האיראנית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תכנית הגרעין האיראנית, איראן במרחב, איראן השתנות ופנים, הציר הרדיקלי, המערכה נגד תכנית הגרעין האיראנית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יום עיון מרוכז, הרצאות מדריכים,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במסגרת ביקורים במוסד </a:t>
                      </a:r>
                      <a:r>
                        <a:rPr lang="he-IL" sz="2000" dirty="0" err="1">
                          <a:latin typeface="Calibri"/>
                          <a:ea typeface="Calibri"/>
                          <a:cs typeface="Arial"/>
                        </a:rPr>
                        <a:t>ובמשה"ח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יחסים עם מצרים 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וירדן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היסטוריה של היחסים,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יחסים עכשוויים, דיפלומטיה חשאית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,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מפגש עם שגריר ישראל בירדן </a:t>
                      </a:r>
                      <a:r>
                        <a:rPr lang="he-IL" sz="20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או מצרים</a:t>
                      </a: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,  + הרצאות רקע של מדריכים וחניכים </a:t>
                      </a:r>
                      <a:r>
                        <a:rPr lang="he-IL" sz="20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במסגרת סיור דרום וסיור בקעה,</a:t>
                      </a: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 מפגש עם בכירים (עמוס 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גלעד)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 smtClean="0"/>
              <a:t>הזירה האזורית –  (2)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527010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6424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פרק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תכנים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שיטות </a:t>
                      </a:r>
                      <a:endParaRPr lang="he-IL" dirty="0"/>
                    </a:p>
                  </a:txBody>
                  <a:tcPr/>
                </a:tc>
              </a:tr>
              <a:tr h="74666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מאפייני הזירה הגלובלית העכשווית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>
                          <a:latin typeface="Calibri"/>
                          <a:ea typeface="Calibri"/>
                          <a:cs typeface="Arial"/>
                        </a:rPr>
                        <a:t>מאפייני הזירה הגלובלית והשפעתה על מדיניות החוץ הישראלית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הרצאות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ערן לרמן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11999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הזירה התקשורתית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800" dirty="0" smtClean="0">
                          <a:solidFill>
                            <a:srgbClr val="C0504D"/>
                          </a:solidFill>
                          <a:latin typeface="Calibri"/>
                          <a:ea typeface="Calibri"/>
                          <a:cs typeface="Arial"/>
                        </a:rPr>
                        <a:t>(</a:t>
                      </a:r>
                      <a:r>
                        <a:rPr lang="he-IL" sz="1800" dirty="0">
                          <a:solidFill>
                            <a:srgbClr val="C0504D"/>
                          </a:solidFill>
                          <a:latin typeface="Calibri"/>
                          <a:ea typeface="Calibri"/>
                          <a:cs typeface="Arial"/>
                        </a:rPr>
                        <a:t>בשיתוף עם הציר הביטחוני)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השפעת התקשורת המודרנית מדיניות החוץ בשגרה</a:t>
                      </a:r>
                      <a:r>
                        <a:rPr lang="he-IL" sz="1800" baseline="0" dirty="0" smtClean="0">
                          <a:latin typeface="Calibri"/>
                          <a:ea typeface="Calibri"/>
                          <a:cs typeface="Arial"/>
                        </a:rPr>
                        <a:t> ובחרום</a:t>
                      </a:r>
                      <a:endParaRPr lang="he-IL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במסגרת יום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תקשורת יעודי של </a:t>
                      </a:r>
                      <a:r>
                        <a:rPr lang="he-IL" sz="1800" dirty="0" err="1" smtClean="0">
                          <a:latin typeface="Calibri"/>
                          <a:ea typeface="Calibri"/>
                          <a:cs typeface="Arial"/>
                        </a:rPr>
                        <a:t>דו"צ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4666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משפט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בינ"ל – </a:t>
                      </a:r>
                      <a:r>
                        <a:rPr lang="he-IL" sz="1800" dirty="0" err="1" smtClean="0">
                          <a:latin typeface="Calibri"/>
                          <a:ea typeface="Calibri"/>
                          <a:cs typeface="Arial"/>
                        </a:rPr>
                        <a:t>דבל"א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800" dirty="0" smtClean="0">
                          <a:solidFill>
                            <a:srgbClr val="C0504D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800" dirty="0">
                          <a:solidFill>
                            <a:srgbClr val="C0504D"/>
                          </a:solidFill>
                          <a:latin typeface="Calibri"/>
                          <a:ea typeface="Calibri"/>
                          <a:cs typeface="Arial"/>
                        </a:rPr>
                        <a:t>(בשיתוף עם הציר הביטחוני)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השפעת</a:t>
                      </a:r>
                      <a:r>
                        <a:rPr lang="he-IL" sz="1800" baseline="0" dirty="0" smtClean="0">
                          <a:latin typeface="Calibri"/>
                          <a:ea typeface="Calibri"/>
                          <a:cs typeface="Arial"/>
                        </a:rPr>
                        <a:t> המשפט הבינ"ל על הסביבה המדינית והצבאית</a:t>
                      </a:r>
                      <a:endParaRPr lang="he-IL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יום עיון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ייעודי בשיתוף </a:t>
                      </a:r>
                      <a:r>
                        <a:rPr lang="he-IL" sz="1800" dirty="0" err="1" smtClean="0">
                          <a:latin typeface="Calibri"/>
                          <a:ea typeface="Calibri"/>
                          <a:cs typeface="Arial"/>
                        </a:rPr>
                        <a:t>דבל"א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86665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יחסי ישראל –ארה"ב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מבנה הממשל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האמריקאי ומערך הביטחון הלאומי , 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השינויים בחברה ובפוליטיקה של ארה"ב, הקהילה יהודית- זרמים, ארגונים, מגמות ויחסים עם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ישראל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הרצאות הכנה לסיור ארה"ב, ביקור בארה"ב, </a:t>
                      </a:r>
                      <a:r>
                        <a:rPr lang="he-IL" sz="1800" dirty="0" smtClean="0"/>
                        <a:t>סיור ארה"ב: בכירים בממשל, בקונגרס, שגרירות, </a:t>
                      </a:r>
                      <a:r>
                        <a:rPr lang="he-IL" sz="1800" dirty="0" err="1" smtClean="0"/>
                        <a:t>אייפ"ק</a:t>
                      </a:r>
                      <a:r>
                        <a:rPr lang="he-IL" sz="1800" dirty="0" smtClean="0"/>
                        <a:t>, מכוני מחקר, או"ם, צבא, ארגונים יהודיים, קונסוליה, ועוד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הזירה הגלובלית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6024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פרק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תכנים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שיטות </a:t>
                      </a:r>
                      <a:endParaRPr lang="he-I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יחסים עם אירופה ונאט"ו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הכרת האיחוד האירופי ונאט"ו, יחסי 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ישראל- האיחוד האירופי  ונאט"ו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הרצאות הכנה</a:t>
                      </a:r>
                      <a:r>
                        <a:rPr lang="he-IL" sz="2000" baseline="0" dirty="0" smtClean="0">
                          <a:latin typeface="Calibri"/>
                          <a:ea typeface="Calibri"/>
                          <a:cs typeface="Arial"/>
                        </a:rPr>
                        <a:t> וביקור באיחוד האירופי ובנאט"ו</a:t>
                      </a:r>
                      <a:endParaRPr lang="he-IL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יחסים עם מדינות חשובות בזירה הבינ"ל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יחסים עם </a:t>
                      </a: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רוסיה, סין, ברזיל, הודו (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Arial"/>
                        </a:rPr>
                        <a:t>BRIC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הרצאות חניכים, 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הרצאות במסגרת סמינריון 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כלכלה,</a:t>
                      </a:r>
                      <a:r>
                        <a:rPr lang="he-IL" sz="2000" baseline="0" dirty="0" smtClean="0">
                          <a:latin typeface="Calibri"/>
                          <a:ea typeface="Calibri"/>
                          <a:cs typeface="Arial"/>
                        </a:rPr>
                        <a:t> מפגש עם מומחים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הזירה </a:t>
                      </a:r>
                      <a:r>
                        <a:rPr lang="he-IL" sz="2000" dirty="0" err="1" smtClean="0">
                          <a:latin typeface="Calibri"/>
                          <a:ea typeface="Calibri"/>
                          <a:cs typeface="Arial"/>
                        </a:rPr>
                        <a:t>המולטילטרלית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יחסים</a:t>
                      </a:r>
                      <a:r>
                        <a:rPr lang="he-IL" sz="2000" baseline="0" dirty="0" smtClean="0">
                          <a:latin typeface="Calibri"/>
                          <a:ea typeface="Calibri"/>
                          <a:cs typeface="Arial"/>
                        </a:rPr>
                        <a:t> עם האו"ם, כוחות או"ם באזורינו, ארגונים בינ"ל אחרים כגון </a:t>
                      </a:r>
                      <a:r>
                        <a:rPr lang="en-US" sz="2000" baseline="0" dirty="0" smtClean="0">
                          <a:latin typeface="Calibri"/>
                          <a:ea typeface="Calibri"/>
                          <a:cs typeface="Arial"/>
                        </a:rPr>
                        <a:t>OECD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הרצאה של חיים, במסגרת הכנה</a:t>
                      </a:r>
                      <a:r>
                        <a:rPr lang="he-IL" sz="2000" baseline="0" dirty="0" smtClean="0">
                          <a:latin typeface="Calibri"/>
                          <a:ea typeface="Calibri"/>
                          <a:cs typeface="Arial"/>
                        </a:rPr>
                        <a:t> לארה"ב, סמינריון כלכלה, במסגרת סיורי </a:t>
                      </a:r>
                      <a:r>
                        <a:rPr lang="he-IL" sz="2000" baseline="0" dirty="0" err="1" smtClean="0">
                          <a:latin typeface="Calibri"/>
                          <a:ea typeface="Calibri"/>
                          <a:cs typeface="Arial"/>
                        </a:rPr>
                        <a:t>בטל"מ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אתגר הדה-לגיטימציה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אתגר הדה-</a:t>
                      </a:r>
                      <a:r>
                        <a:rPr lang="he-IL" sz="2000" dirty="0" err="1" smtClean="0">
                          <a:latin typeface="Calibri"/>
                          <a:ea typeface="Calibri"/>
                          <a:cs typeface="Arial"/>
                        </a:rPr>
                        <a:t>לגיטמציה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Arial"/>
                        </a:rPr>
                        <a:t>BDS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2000" dirty="0" err="1" smtClean="0">
                          <a:latin typeface="Calibri"/>
                          <a:ea typeface="Calibri"/>
                          <a:cs typeface="Arial"/>
                        </a:rPr>
                        <a:t>Lawfare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הרצאות</a:t>
                      </a:r>
                      <a:r>
                        <a:rPr lang="he-IL" sz="2000" baseline="0" dirty="0" smtClean="0">
                          <a:latin typeface="Calibri"/>
                          <a:ea typeface="Calibri"/>
                          <a:cs typeface="Arial"/>
                        </a:rPr>
                        <a:t> מומחים, </a:t>
                      </a:r>
                      <a:r>
                        <a:rPr lang="he-IL" sz="20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אפשרות להתנסות</a:t>
                      </a:r>
                      <a:endParaRPr lang="en-US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הזירה הגלובלית (2)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395536" y="1556792"/>
          <a:ext cx="8316416" cy="481790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63226"/>
                <a:gridCol w="2776595"/>
                <a:gridCol w="2776595"/>
              </a:tblGrid>
              <a:tr h="399531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פרק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תכנים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שיטות</a:t>
                      </a:r>
                      <a:endParaRPr lang="he-IL" dirty="0"/>
                    </a:p>
                  </a:txBody>
                  <a:tcPr/>
                </a:tc>
              </a:tr>
              <a:tr h="441837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+mn-cs"/>
                        </a:rPr>
                        <a:t>תהליכי קבלת החלטות, דרג מדיני –צבאי/מקצועי, הממשק המדיני- בטחוני</a:t>
                      </a:r>
                      <a:endParaRPr lang="en-US" sz="1800" dirty="0" smtClean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מבנים 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פורמאליים ולא פורמאליים לקבלת החלטות,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 תפקיד </a:t>
                      </a:r>
                      <a:r>
                        <a:rPr lang="he-IL" sz="1800" dirty="0" err="1" smtClean="0">
                          <a:latin typeface="Calibri"/>
                          <a:ea typeface="Calibri"/>
                          <a:cs typeface="Arial"/>
                        </a:rPr>
                        <a:t>המל"ל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,  גופי</a:t>
                      </a:r>
                      <a:r>
                        <a:rPr lang="he-IL" sz="1800" baseline="0" dirty="0" smtClean="0">
                          <a:latin typeface="Calibri"/>
                          <a:ea typeface="Calibri"/>
                          <a:cs typeface="Arial"/>
                        </a:rPr>
                        <a:t> המודיעין ומשרד החוץ,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ועדת חוץ וביטחון, תכנון מדיני-בטחוני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, התנהלות בשגרה ובחרום, דיפלומטיה מונעת, דיפלומטיה בזמן עימות,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+mn-cs"/>
                        </a:rPr>
                        <a:t>מנגנוני סיום, דיפלומטיה להסדרה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הרצאות בכירים, </a:t>
                      </a: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יום עיון ייעודי כולל פאנל, ביקור </a:t>
                      </a:r>
                      <a:r>
                        <a:rPr lang="he-IL" sz="18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בארגוני המודיעין </a:t>
                      </a:r>
                      <a:r>
                        <a:rPr lang="he-IL" sz="1800" dirty="0" err="1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במשה"ח</a:t>
                      </a:r>
                      <a:r>
                        <a:rPr lang="he-IL" sz="18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800" dirty="0" err="1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ובמל"ל</a:t>
                      </a: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, ניתוח מקרי </a:t>
                      </a:r>
                      <a:r>
                        <a:rPr lang="he-IL" sz="18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בוחן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, 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גורמי תכנון צבאיים (איילנד, </a:t>
                      </a:r>
                      <a:r>
                        <a:rPr lang="he-IL" sz="1800" dirty="0" err="1">
                          <a:latin typeface="Calibri"/>
                          <a:ea typeface="Calibri"/>
                          <a:cs typeface="Arial"/>
                        </a:rPr>
                        <a:t>חמו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הסימולציה </a:t>
                      </a:r>
                      <a:r>
                        <a:rPr lang="he-IL" sz="1800" b="1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המדינית -</a:t>
                      </a:r>
                      <a:r>
                        <a:rPr lang="he-IL" sz="1800" b="1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ביטחונית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עיצוב מדיניות וקבלת החלטות (בשיתוף הציר הביטחוני)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78739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פרק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תכנים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שיטות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אתגרי הדיפלומטיה  הישראלית המודרנית ותפקיד משרד החוץ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מבנה משרד החוץ, מאפייני הדיפלומטיה המודרנית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אתגרים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עכשוויים 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כגון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היחסים עם אירופה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, ארה"ב,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מדיה חברתית 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ומיתוג, מדינות אגן הים התיכון, הערכות לחרום, מש"ב, מחקר מדיני,  תפקוד שגרירות ושגרירים בחו"ל, סוגיות בק"ן,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דיפלומטית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פיתוח, העולם היהודי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הרצאות מכינות  טרם הביקור </a:t>
                      </a:r>
                      <a:r>
                        <a:rPr lang="he-IL" sz="1800" dirty="0" err="1">
                          <a:latin typeface="Calibri"/>
                          <a:ea typeface="Calibri"/>
                          <a:cs typeface="Arial"/>
                        </a:rPr>
                        <a:t>במשה"ח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 (חיים וקסמן, חניך </a:t>
                      </a:r>
                      <a:r>
                        <a:rPr lang="he-IL" sz="1800" dirty="0" err="1">
                          <a:latin typeface="Calibri"/>
                          <a:ea typeface="Calibri"/>
                          <a:cs typeface="Arial"/>
                        </a:rPr>
                        <a:t>משה"ח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, בכירי </a:t>
                      </a:r>
                      <a:r>
                        <a:rPr lang="he-IL" sz="1800" dirty="0" err="1">
                          <a:latin typeface="Calibri"/>
                          <a:ea typeface="Calibri"/>
                          <a:cs typeface="Arial"/>
                        </a:rPr>
                        <a:t>משה"ח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) +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במהלך הביקור </a:t>
                      </a:r>
                      <a:r>
                        <a:rPr lang="he-IL" sz="1800" dirty="0" err="1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במשה"ח</a:t>
                      </a: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 -התנסות בקבוצות </a:t>
                      </a:r>
                      <a:r>
                        <a:rPr lang="he-IL" sz="18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קטנות,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מפגשים עם שגרירים ודיפלומטים ישראלים במהלך הביקורים בחו"ל,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מפגשים עם דיפלומטים זרים המוצבים בארץ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כלי מדינאות ודיפלומטיה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סדנת מו"מ, סדנת רטוריקה, הכנת ניירות מדיניים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סדנאות, </a:t>
                      </a:r>
                      <a:r>
                        <a:rPr lang="he-IL" sz="18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מפגש </a:t>
                      </a: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עם אבי גיל,</a:t>
                      </a:r>
                      <a:r>
                        <a:rPr lang="he-IL" sz="1800" b="1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800" b="1" dirty="0" err="1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תירגול</a:t>
                      </a:r>
                      <a:r>
                        <a:rPr lang="he-IL" sz="1800" b="1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800" b="1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במהלך הסימולציה המדינית-ביטחונית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כלי מדינאות ודיפלומטיה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התנסות למידה מרכזית, שתעסוק במערכה מדינית-ביטחונית בהתאם לתרחיש שייבחר (מחזור מ"ב עסק במערכה מדינית-צבאית בעזה), רצוי בזירה הפלסטינית</a:t>
            </a:r>
          </a:p>
          <a:p>
            <a:r>
              <a:rPr lang="he-IL" dirty="0" smtClean="0"/>
              <a:t>תנוהל בהתאם למתודולוגית החשיבה המערכתית והאמנות האופרטיבית</a:t>
            </a:r>
          </a:p>
          <a:p>
            <a:r>
              <a:rPr lang="he-IL" dirty="0" smtClean="0"/>
              <a:t>תכלול כמה מערכות (השנה כללה שלוש מערכות עיקריות: דיפלומטיה מונעת, עימות, הסדרה). </a:t>
            </a:r>
          </a:p>
          <a:p>
            <a:r>
              <a:rPr lang="he-IL" dirty="0" smtClean="0"/>
              <a:t>חניכים יחולקו לקבוצות וישחקו תפקידים</a:t>
            </a:r>
          </a:p>
          <a:p>
            <a:r>
              <a:rPr lang="he-IL" dirty="0" smtClean="0"/>
              <a:t>עבודת ההכנה תכלול ניתוח השחקן והמערכת, ברור אינטרסים ומתחים, עיצוב אסטרטגיה, בניית מערכה וכד'</a:t>
            </a:r>
          </a:p>
          <a:p>
            <a:r>
              <a:rPr lang="he-IL" dirty="0" smtClean="0"/>
              <a:t>במהלך המשחק – יישום  אסטרטגיה ניטור ושינוי בהתאם לתרחישים והזרמות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הסימולציה המדינית-ביטחונית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3200" dirty="0" smtClean="0"/>
              <a:t>ציר </a:t>
            </a:r>
            <a:r>
              <a:rPr lang="he-IL" sz="3200" dirty="0" smtClean="0"/>
              <a:t>מוצלח, הערכה גבוהה לביקור במשרד החוץ, לסימולציה ולביקורים בחו"ל</a:t>
            </a:r>
          </a:p>
          <a:p>
            <a:r>
              <a:rPr lang="he-IL" sz="3200" dirty="0" smtClean="0"/>
              <a:t>נדרשת בנייה משותפת של הציר המדיני עם הציר הצבאי</a:t>
            </a:r>
          </a:p>
          <a:p>
            <a:r>
              <a:rPr lang="he-IL" sz="3200" dirty="0" smtClean="0"/>
              <a:t>רצוי לקבוע מראש קורס מובנה עם משכים קבועים מראש</a:t>
            </a:r>
          </a:p>
          <a:p>
            <a:r>
              <a:rPr lang="he-IL" sz="3200" dirty="0" smtClean="0"/>
              <a:t>צורך בהרצאות מבוא בנושא יחב"ל, הזירה הבינ"ל, דיפלומטיה</a:t>
            </a:r>
            <a:endParaRPr lang="he-IL" dirty="0" smtClean="0"/>
          </a:p>
          <a:p>
            <a:endParaRPr lang="he-IL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לקחים מרכזיים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800" dirty="0" smtClean="0"/>
              <a:t>בסך </a:t>
            </a:r>
            <a:r>
              <a:rPr lang="he-IL" sz="2800" dirty="0" err="1" smtClean="0"/>
              <a:t>הכל</a:t>
            </a:r>
            <a:r>
              <a:rPr lang="he-IL" sz="2800" dirty="0" smtClean="0"/>
              <a:t> השנה ציר </a:t>
            </a:r>
            <a:r>
              <a:rPr lang="he-IL" sz="2800" dirty="0" smtClean="0"/>
              <a:t>דומיננטי שקיבל תהודה רבה</a:t>
            </a:r>
            <a:endParaRPr lang="he-IL" sz="2800" dirty="0" smtClean="0"/>
          </a:p>
          <a:p>
            <a:r>
              <a:rPr lang="he-IL" dirty="0" smtClean="0"/>
              <a:t>ציר משמעותי:</a:t>
            </a:r>
          </a:p>
          <a:p>
            <a:r>
              <a:rPr lang="he-IL" dirty="0" smtClean="0"/>
              <a:t>כולל:</a:t>
            </a:r>
          </a:p>
          <a:p>
            <a:pPr lvl="1"/>
            <a:r>
              <a:rPr lang="he-IL" dirty="0" smtClean="0"/>
              <a:t> גם נסיעות </a:t>
            </a:r>
            <a:r>
              <a:rPr lang="he-IL" dirty="0" err="1" smtClean="0"/>
              <a:t>לנראט"ו</a:t>
            </a:r>
            <a:r>
              <a:rPr lang="he-IL" dirty="0" smtClean="0"/>
              <a:t>, ארה"ב, רוסיה</a:t>
            </a:r>
          </a:p>
          <a:p>
            <a:pPr lvl="1"/>
            <a:r>
              <a:rPr lang="he-IL" dirty="0" smtClean="0"/>
              <a:t>כולל </a:t>
            </a:r>
            <a:r>
              <a:rPr lang="he-IL" dirty="0" err="1" smtClean="0"/>
              <a:t>כגם</a:t>
            </a:r>
            <a:r>
              <a:rPr lang="he-IL" dirty="0" smtClean="0"/>
              <a:t> סיורי </a:t>
            </a:r>
            <a:r>
              <a:rPr lang="he-IL" dirty="0" err="1" smtClean="0"/>
              <a:t>בטל"מ</a:t>
            </a:r>
            <a:endParaRPr lang="he-IL" dirty="0" smtClean="0"/>
          </a:p>
          <a:p>
            <a:pPr lvl="1"/>
            <a:r>
              <a:rPr lang="he-IL" dirty="0" smtClean="0"/>
              <a:t>הסימולציה המדינית</a:t>
            </a:r>
          </a:p>
          <a:p>
            <a:pPr lvl="1"/>
            <a:r>
              <a:rPr lang="he-IL" dirty="0" smtClean="0"/>
              <a:t>בסה"כ ציר משמעותי וחשוב:</a:t>
            </a:r>
          </a:p>
          <a:p>
            <a:pPr lvl="1"/>
            <a:r>
              <a:rPr lang="he-IL" dirty="0" smtClean="0"/>
              <a:t>החניכים חשו שתרם</a:t>
            </a:r>
          </a:p>
          <a:p>
            <a:pPr lvl="1"/>
            <a:r>
              <a:rPr lang="he-IL" dirty="0" smtClean="0"/>
              <a:t>פיתח ראייה רב-</a:t>
            </a:r>
            <a:r>
              <a:rPr lang="he-IL" dirty="0" err="1" smtClean="0"/>
              <a:t>נימדית</a:t>
            </a:r>
            <a:endParaRPr lang="he-IL" dirty="0" smtClean="0"/>
          </a:p>
          <a:p>
            <a:r>
              <a:rPr lang="he-IL" dirty="0" smtClean="0"/>
              <a:t>בסה"כ התכנון בוצע</a:t>
            </a:r>
          </a:p>
          <a:p>
            <a:endParaRPr lang="he-IL" dirty="0" smtClean="0"/>
          </a:p>
          <a:p>
            <a:pPr lvl="1"/>
            <a:endParaRPr lang="he-IL" dirty="0" smtClean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תובנות ציר מדיני מחזור מ"ג</a:t>
            </a:r>
            <a:endParaRPr lang="he-I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he-IL" dirty="0" smtClean="0"/>
              <a:t>יותר </a:t>
            </a:r>
            <a:r>
              <a:rPr lang="he-IL" dirty="0" smtClean="0"/>
              <a:t>הקשר ורעיון מארגן – קורס אקדמי</a:t>
            </a:r>
          </a:p>
          <a:p>
            <a:pPr lvl="1"/>
            <a:r>
              <a:rPr lang="he-IL" dirty="0" smtClean="0"/>
              <a:t>מבואות יותר רחבים </a:t>
            </a:r>
            <a:r>
              <a:rPr lang="he-IL" dirty="0" smtClean="0"/>
              <a:t>ליחב"ל, מדיניות </a:t>
            </a:r>
            <a:r>
              <a:rPr lang="he-IL" dirty="0" smtClean="0"/>
              <a:t>חוץ </a:t>
            </a:r>
            <a:r>
              <a:rPr lang="he-IL" dirty="0" smtClean="0"/>
              <a:t>ודיפלומטיה </a:t>
            </a:r>
            <a:r>
              <a:rPr lang="he-IL" dirty="0" smtClean="0"/>
              <a:t>(ערן לרמן היה יותר אלתור)</a:t>
            </a:r>
          </a:p>
          <a:p>
            <a:pPr lvl="1"/>
            <a:r>
              <a:rPr lang="he-IL" dirty="0" smtClean="0"/>
              <a:t>לקראת הסימולציה: יותר </a:t>
            </a:r>
            <a:r>
              <a:rPr lang="he-IL" dirty="0" smtClean="0"/>
              <a:t>כלים </a:t>
            </a:r>
            <a:r>
              <a:rPr lang="he-IL" dirty="0" err="1" smtClean="0"/>
              <a:t>תאורטיים</a:t>
            </a:r>
            <a:r>
              <a:rPr lang="he-IL" dirty="0" smtClean="0"/>
              <a:t> </a:t>
            </a:r>
            <a:r>
              <a:rPr lang="he-IL" dirty="0" smtClean="0"/>
              <a:t>ומעשיים (כגון מנגנוני סיום, אסטרטגיה מדינית)</a:t>
            </a:r>
            <a:endParaRPr lang="he-IL" dirty="0" smtClean="0"/>
          </a:p>
          <a:p>
            <a:pPr lvl="1"/>
            <a:r>
              <a:rPr lang="he-IL" dirty="0" smtClean="0"/>
              <a:t>סדנת מו"מ יותר </a:t>
            </a:r>
            <a:r>
              <a:rPr lang="he-IL" dirty="0" smtClean="0"/>
              <a:t>אינטגרציה עם הסימולציה</a:t>
            </a:r>
          </a:p>
          <a:p>
            <a:pPr lvl="1"/>
            <a:r>
              <a:rPr lang="he-IL" dirty="0" smtClean="0"/>
              <a:t>יותר מזרח תיכון</a:t>
            </a:r>
          </a:p>
          <a:p>
            <a:pPr lvl="1"/>
            <a:r>
              <a:rPr lang="he-IL" dirty="0" smtClean="0"/>
              <a:t>יותר הכנה לזירה </a:t>
            </a:r>
            <a:r>
              <a:rPr lang="he-IL" dirty="0" err="1" smtClean="0"/>
              <a:t>המולטילטרלית</a:t>
            </a:r>
            <a:r>
              <a:rPr lang="he-IL" dirty="0" smtClean="0"/>
              <a:t> בדגש על </a:t>
            </a:r>
            <a:r>
              <a:rPr lang="he-IL" dirty="0" smtClean="0"/>
              <a:t>האו"ם</a:t>
            </a:r>
          </a:p>
          <a:p>
            <a:pPr lvl="1"/>
            <a:r>
              <a:rPr lang="he-IL" dirty="0" smtClean="0"/>
              <a:t>פלסטינים –פרדיגמות מתחרות</a:t>
            </a:r>
          </a:p>
          <a:p>
            <a:pPr lvl="1"/>
            <a:r>
              <a:rPr lang="he-IL" dirty="0" smtClean="0"/>
              <a:t>סין ואסיה בכלל</a:t>
            </a:r>
          </a:p>
          <a:p>
            <a:pPr lvl="1"/>
            <a:r>
              <a:rPr lang="he-IL" dirty="0" smtClean="0"/>
              <a:t>תכנים חסרים: בק"ן, דיפלומטיה יהודית, כלכלית, </a:t>
            </a:r>
          </a:p>
          <a:p>
            <a:pPr lvl="1"/>
            <a:r>
              <a:rPr lang="he-IL" dirty="0" smtClean="0"/>
              <a:t>חיבור טוב ומוקדם ליום </a:t>
            </a:r>
            <a:r>
              <a:rPr lang="he-IL" dirty="0" err="1" smtClean="0"/>
              <a:t>דו"צ</a:t>
            </a:r>
            <a:r>
              <a:rPr lang="he-IL" dirty="0" smtClean="0"/>
              <a:t> </a:t>
            </a:r>
            <a:r>
              <a:rPr lang="he-IL" dirty="0" err="1" smtClean="0"/>
              <a:t>ודבל"א</a:t>
            </a:r>
            <a:endParaRPr lang="he-IL" dirty="0" smtClean="0"/>
          </a:p>
          <a:p>
            <a:pPr lvl="1"/>
            <a:r>
              <a:rPr lang="he-IL" dirty="0" smtClean="0"/>
              <a:t>שיפור הביקור </a:t>
            </a:r>
            <a:r>
              <a:rPr lang="he-IL" dirty="0" err="1" smtClean="0"/>
              <a:t>במשה"ח</a:t>
            </a:r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לשיפור:</a:t>
            </a:r>
            <a:endParaRPr lang="he-I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אינטגרציה:</a:t>
            </a:r>
          </a:p>
          <a:p>
            <a:r>
              <a:rPr lang="he-IL" dirty="0" smtClean="0"/>
              <a:t>דורש חשיבה על האינטגרציה עם קורס האסטרטגיה</a:t>
            </a:r>
          </a:p>
          <a:p>
            <a:r>
              <a:rPr lang="he-IL" dirty="0" smtClean="0"/>
              <a:t>עם הקורס הצבאי בדגש על קבלת החלטות ודרג מדיני-צבאי (יותר עיסוק </a:t>
            </a:r>
            <a:r>
              <a:rPr lang="he-IL" dirty="0" err="1" smtClean="0"/>
              <a:t>במל"ל</a:t>
            </a:r>
            <a:r>
              <a:rPr lang="he-IL" dirty="0" smtClean="0"/>
              <a:t>, </a:t>
            </a:r>
            <a:r>
              <a:rPr lang="he-IL" dirty="0" err="1" smtClean="0"/>
              <a:t>ועחו"ב</a:t>
            </a:r>
            <a:r>
              <a:rPr lang="he-IL" dirty="0" smtClean="0"/>
              <a:t>)</a:t>
            </a:r>
          </a:p>
          <a:p>
            <a:endParaRPr lang="he-IL" dirty="0" smtClean="0"/>
          </a:p>
          <a:p>
            <a:pPr>
              <a:buNone/>
            </a:pPr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תחקיר אישי מדריך</a:t>
            </a:r>
            <a:r>
              <a:rPr lang="he-IL" b="1" baseline="30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***</a:t>
            </a:r>
            <a:endParaRPr lang="he-IL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תוכנן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במ"ג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בציר ובקורסים שבאחריותו? ומה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בוצע בפועל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מאין נבע הפער?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תמהיל שיטות הלימוד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של הציר שבאחריותו?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תובנות שלו לגבי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האינטגרציה של הציר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שבאחריותו עם שאר צירי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הבטל"ם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 העיסוק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הנדרש?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תובנות שלו לגבי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כלל שנת </a:t>
            </a:r>
            <a:r>
              <a:rPr lang="he-IL" sz="2000" b="1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המב"ל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8776638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הכרת שחקנים כולל הבנת האחרות, חזון ורציונל, ערכים, עוצמות, אילוצים, מוקדי </a:t>
            </a:r>
            <a:r>
              <a:rPr lang="he-IL" dirty="0" err="1" smtClean="0"/>
              <a:t>כח</a:t>
            </a:r>
            <a:endParaRPr lang="he-IL" dirty="0" smtClean="0"/>
          </a:p>
          <a:p>
            <a:r>
              <a:rPr lang="he-IL" dirty="0" smtClean="0"/>
              <a:t>מיפוי  המערכת – גבולות המערכת, זיקות ומתחים</a:t>
            </a:r>
          </a:p>
          <a:p>
            <a:r>
              <a:rPr lang="he-IL" dirty="0" smtClean="0"/>
              <a:t>הצבת חזון, אינטרסים, יעדים, חלופות, מתחים</a:t>
            </a:r>
          </a:p>
          <a:p>
            <a:r>
              <a:rPr lang="he-IL" dirty="0" smtClean="0"/>
              <a:t>מו"מ, מסגור, שכנוע, יצירת לגיטימציה, יצירת קואליציות ובריתות תוך שימוש בכלים בילטראליים </a:t>
            </a:r>
            <a:r>
              <a:rPr lang="he-IL" dirty="0" err="1" smtClean="0"/>
              <a:t>ומולטילטראליים</a:t>
            </a:r>
            <a:endParaRPr lang="he-IL" dirty="0" smtClean="0"/>
          </a:p>
          <a:p>
            <a:r>
              <a:rPr lang="he-IL" dirty="0" smtClean="0"/>
              <a:t>בניית קשרים, הכנה למו"מ, שימוש בערוצים חשאיים, תיווך</a:t>
            </a:r>
          </a:p>
          <a:p>
            <a:r>
              <a:rPr lang="he-IL" dirty="0" smtClean="0"/>
              <a:t>הבנת תפקיד התקשורת, המשפט הבינ"ל </a:t>
            </a:r>
          </a:p>
          <a:p>
            <a:r>
              <a:rPr lang="he-IL" dirty="0" smtClean="0"/>
              <a:t>רטוריקה, הכנת ניירות עמדה, הכנה וניהול מפגשים דיפלומטיים</a:t>
            </a:r>
            <a:endParaRPr lang="he-IL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חשיבה מדינית - תכנים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he-IL" b="1" dirty="0" smtClean="0">
                <a:cs typeface="+mn-cs"/>
              </a:rPr>
              <a:t>תמהיל שיטות </a:t>
            </a:r>
            <a:r>
              <a:rPr lang="he-IL" b="1" dirty="0" smtClean="0">
                <a:cs typeface="+mn-cs"/>
              </a:rPr>
              <a:t>הלימוד</a:t>
            </a:r>
            <a:endParaRPr lang="he-IL" b="1" dirty="0">
              <a:cs typeface="+mn-cs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הרצאות - אקדמאים, מדריכים</a:t>
            </a:r>
          </a:p>
          <a:p>
            <a:r>
              <a:rPr lang="he-IL" dirty="0" smtClean="0"/>
              <a:t>סיורי </a:t>
            </a:r>
            <a:r>
              <a:rPr lang="he-IL" dirty="0" err="1" smtClean="0"/>
              <a:t>בטל"מ</a:t>
            </a:r>
            <a:r>
              <a:rPr lang="he-IL" dirty="0" smtClean="0"/>
              <a:t> בארץ ובחו"ל, סיורים בארגוני </a:t>
            </a:r>
            <a:r>
              <a:rPr lang="he-IL" dirty="0" err="1" smtClean="0"/>
              <a:t>הבטל"מ</a:t>
            </a:r>
            <a:endParaRPr lang="he-IL" dirty="0" smtClean="0"/>
          </a:p>
          <a:p>
            <a:r>
              <a:rPr lang="he-IL" dirty="0" smtClean="0"/>
              <a:t>מפגשים עם ממלאי תפקידים (מקבלי החלטות, שגרירים ישראלים וזרים וכד')</a:t>
            </a:r>
          </a:p>
          <a:p>
            <a:r>
              <a:rPr lang="he-IL" dirty="0" smtClean="0"/>
              <a:t>ימי עיון: תקשורת, משפט בינ"ל</a:t>
            </a:r>
          </a:p>
          <a:p>
            <a:r>
              <a:rPr lang="he-IL" dirty="0" smtClean="0"/>
              <a:t>סדנאות</a:t>
            </a:r>
            <a:r>
              <a:rPr lang="he-IL" dirty="0" smtClean="0"/>
              <a:t>: מו"מ, רטוריקה</a:t>
            </a:r>
          </a:p>
          <a:p>
            <a:r>
              <a:rPr lang="he-IL" dirty="0" smtClean="0"/>
              <a:t>הסימולציה המדינית-ביטחונית</a:t>
            </a:r>
          </a:p>
          <a:p>
            <a:r>
              <a:rPr lang="he-IL" dirty="0" smtClean="0">
                <a:solidFill>
                  <a:srgbClr val="FF0000"/>
                </a:solidFill>
              </a:rPr>
              <a:t>עבודה בקבוצות קטנות  (כגון במהלך ביקור במשרד החוץ)</a:t>
            </a:r>
          </a:p>
          <a:p>
            <a:r>
              <a:rPr lang="he-IL" dirty="0" smtClean="0">
                <a:solidFill>
                  <a:srgbClr val="FF0000"/>
                </a:solidFill>
              </a:rPr>
              <a:t>התנסות </a:t>
            </a:r>
            <a:r>
              <a:rPr lang="he-IL" dirty="0" smtClean="0">
                <a:solidFill>
                  <a:srgbClr val="FF0000"/>
                </a:solidFill>
              </a:rPr>
              <a:t>נוספת בחשיבה </a:t>
            </a:r>
            <a:r>
              <a:rPr lang="he-IL" dirty="0" smtClean="0">
                <a:solidFill>
                  <a:srgbClr val="FF0000"/>
                </a:solidFill>
              </a:rPr>
              <a:t>מערכתית (אתגר הדה-לגיטימציה)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CF1A35-C8B4-407B-A1AE-CA63577C0E4D}" type="slidenum">
              <a:rPr lang="he-IL" smtClean="0"/>
              <a:pPr>
                <a:defRPr/>
              </a:pPr>
              <a:t>21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סדנת מו"מ – אינטגרציה עם הסימולציה</a:t>
            </a:r>
          </a:p>
          <a:p>
            <a:r>
              <a:rPr lang="he-IL" dirty="0" smtClean="0"/>
              <a:t>לנסות לבנות חוויה בביקור </a:t>
            </a:r>
            <a:r>
              <a:rPr lang="he-IL" dirty="0" err="1" smtClean="0"/>
              <a:t>במשה"ח</a:t>
            </a:r>
            <a:endParaRPr lang="he-IL" dirty="0" smtClean="0"/>
          </a:p>
          <a:p>
            <a:r>
              <a:rPr lang="he-IL" dirty="0" err="1" smtClean="0"/>
              <a:t>צביה</a:t>
            </a:r>
            <a:r>
              <a:rPr lang="he-IL" dirty="0" smtClean="0"/>
              <a:t> – מה היה </a:t>
            </a:r>
            <a:r>
              <a:rPr lang="he-IL" smtClean="0"/>
              <a:t>באחריותי ואילו משכים קשורים היו</a:t>
            </a:r>
            <a:endParaRPr lang="he-IL" dirty="0" smtClean="0"/>
          </a:p>
          <a:p>
            <a:r>
              <a:rPr lang="he-IL" dirty="0" smtClean="0"/>
              <a:t>לחפש סיכום ביקור </a:t>
            </a:r>
            <a:r>
              <a:rPr lang="he-IL" dirty="0" err="1" smtClean="0"/>
              <a:t>במשה"ח</a:t>
            </a:r>
            <a:endParaRPr lang="he-IL" dirty="0" smtClean="0"/>
          </a:p>
          <a:p>
            <a:r>
              <a:rPr lang="he-IL" dirty="0" smtClean="0"/>
              <a:t>משכי מזה"ת</a:t>
            </a:r>
          </a:p>
          <a:p>
            <a:r>
              <a:rPr lang="he-IL" dirty="0" smtClean="0"/>
              <a:t>הסיורים בחו"ל וההכנה – נדבך מרכזי</a:t>
            </a:r>
          </a:p>
          <a:p>
            <a:r>
              <a:rPr lang="he-IL" dirty="0" smtClean="0"/>
              <a:t>מקום הסימולציה בגרף</a:t>
            </a:r>
          </a:p>
          <a:p>
            <a:r>
              <a:rPr lang="he-IL" dirty="0" smtClean="0"/>
              <a:t>הרצאת הפתיחה – נעלמה – הפעם יהיה יותר</a:t>
            </a:r>
          </a:p>
          <a:p>
            <a:r>
              <a:rPr lang="he-IL" dirty="0" smtClean="0"/>
              <a:t>לתת הקשר לציר – הפעם יהיה ברור</a:t>
            </a:r>
          </a:p>
          <a:p>
            <a:r>
              <a:rPr lang="he-IL" dirty="0" smtClean="0"/>
              <a:t>הרצאה על האו"ם</a:t>
            </a:r>
          </a:p>
          <a:p>
            <a:r>
              <a:rPr lang="he-IL" dirty="0" smtClean="0"/>
              <a:t>פלסטינים – פרדיגמות מתחרות</a:t>
            </a:r>
          </a:p>
          <a:p>
            <a:r>
              <a:rPr lang="he-IL" dirty="0" smtClean="0"/>
              <a:t>סין</a:t>
            </a:r>
          </a:p>
          <a:p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תוספות</a:t>
            </a:r>
            <a:endParaRPr lang="he-I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800" dirty="0" smtClean="0"/>
              <a:t>בסה"כ – שנה נפלאה</a:t>
            </a:r>
          </a:p>
          <a:p>
            <a:pPr lvl="1"/>
            <a:r>
              <a:rPr lang="he-IL" sz="2800" dirty="0" smtClean="0"/>
              <a:t>תרומה גדולה לחניכים</a:t>
            </a:r>
          </a:p>
          <a:p>
            <a:pPr lvl="1"/>
            <a:r>
              <a:rPr lang="he-IL" sz="2800" dirty="0" smtClean="0"/>
              <a:t>התגבשות המחזור ומלאה תפקיד חשוב  - (אבי ואיציק)</a:t>
            </a:r>
          </a:p>
          <a:p>
            <a:r>
              <a:rPr lang="he-IL" sz="2800" dirty="0" smtClean="0"/>
              <a:t>נוסחה בסך </a:t>
            </a:r>
            <a:r>
              <a:rPr lang="he-IL" sz="2800" dirty="0" err="1" smtClean="0"/>
              <a:t>הכל</a:t>
            </a:r>
            <a:r>
              <a:rPr lang="he-IL" sz="2800" dirty="0" smtClean="0"/>
              <a:t> מנצחת</a:t>
            </a:r>
          </a:p>
          <a:p>
            <a:pPr lvl="1"/>
            <a:r>
              <a:rPr lang="he-IL" sz="2800" dirty="0" smtClean="0"/>
              <a:t>פרדיגמת הרוחב והעומק אוששה</a:t>
            </a:r>
          </a:p>
          <a:p>
            <a:pPr lvl="1"/>
            <a:r>
              <a:rPr lang="he-IL" sz="2800" dirty="0" smtClean="0"/>
              <a:t>גם תרומת החניכים הבינ"ל</a:t>
            </a:r>
          </a:p>
          <a:p>
            <a:pPr lvl="1"/>
            <a:r>
              <a:rPr lang="he-IL" sz="2800" dirty="0" smtClean="0"/>
              <a:t>חניכים כמובילי למידה</a:t>
            </a:r>
          </a:p>
          <a:p>
            <a:pPr lvl="1"/>
            <a:r>
              <a:rPr lang="he-IL" sz="2800" dirty="0" smtClean="0"/>
              <a:t>הסיורים והסימולציה ככלים מרכזיים</a:t>
            </a:r>
          </a:p>
          <a:p>
            <a:pPr lvl="1"/>
            <a:r>
              <a:rPr lang="he-IL" sz="2800" dirty="0" smtClean="0"/>
              <a:t>שמירה על גמישות חשובה – ראה רוסיה</a:t>
            </a:r>
          </a:p>
          <a:p>
            <a:pPr lvl="1"/>
            <a:endParaRPr lang="he-IL" dirty="0" smtClean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תובנות כלליות – מחזור מ"ג</a:t>
            </a:r>
            <a:endParaRPr lang="he-I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 fontScale="62500" lnSpcReduction="20000"/>
          </a:bodyPr>
          <a:lstStyle/>
          <a:p>
            <a:r>
              <a:rPr lang="he-IL" sz="3400" dirty="0" smtClean="0"/>
              <a:t>מקצוענות</a:t>
            </a:r>
            <a:r>
              <a:rPr lang="he-IL" sz="3400" dirty="0" smtClean="0"/>
              <a:t>:</a:t>
            </a:r>
          </a:p>
          <a:p>
            <a:pPr lvl="1"/>
            <a:r>
              <a:rPr lang="he-IL" sz="3400" dirty="0" smtClean="0"/>
              <a:t>מטלות וציונים</a:t>
            </a:r>
          </a:p>
          <a:p>
            <a:pPr lvl="1"/>
            <a:r>
              <a:rPr lang="he-IL" sz="3400" dirty="0" smtClean="0"/>
              <a:t>אתר </a:t>
            </a:r>
            <a:r>
              <a:rPr lang="he-IL" sz="3400" dirty="0" err="1" smtClean="0"/>
              <a:t>מב"ל</a:t>
            </a:r>
            <a:endParaRPr lang="he-IL" sz="3400" dirty="0" smtClean="0"/>
          </a:p>
          <a:p>
            <a:pPr lvl="1"/>
            <a:r>
              <a:rPr lang="he-IL" sz="3400" dirty="0" smtClean="0"/>
              <a:t>תקשוב</a:t>
            </a:r>
          </a:p>
          <a:p>
            <a:pPr lvl="1"/>
            <a:r>
              <a:rPr lang="he-IL" sz="3400" dirty="0" smtClean="0"/>
              <a:t>חניכים בינ"ל </a:t>
            </a:r>
          </a:p>
          <a:p>
            <a:r>
              <a:rPr lang="he-IL" sz="3400" dirty="0" smtClean="0"/>
              <a:t>חשיבות עיבוד צוותי מובנה וקבוע והכנה נכונה</a:t>
            </a:r>
          </a:p>
          <a:p>
            <a:r>
              <a:rPr lang="he-IL" sz="3400" dirty="0" smtClean="0"/>
              <a:t>הציר </a:t>
            </a:r>
            <a:r>
              <a:rPr lang="he-IL" sz="3400" dirty="0" smtClean="0"/>
              <a:t>הצבאי מהווה עבורי סימן שאלה (קשור בדמות הבוגר</a:t>
            </a:r>
            <a:r>
              <a:rPr lang="he-IL" sz="3400" dirty="0" smtClean="0"/>
              <a:t>): 4 הרגלים לא טוב, רקע תיאורטי חסר, </a:t>
            </a:r>
            <a:r>
              <a:rPr lang="he-IL" sz="3400" dirty="0" err="1" smtClean="0"/>
              <a:t>אג"ת</a:t>
            </a:r>
            <a:r>
              <a:rPr lang="he-IL" sz="3400" dirty="0" smtClean="0"/>
              <a:t>, מסמכים של מדינות אחרות , משחק מלחמה</a:t>
            </a:r>
          </a:p>
          <a:p>
            <a:r>
              <a:rPr lang="he-IL" sz="3400" dirty="0" smtClean="0"/>
              <a:t>אסטרטגיה - תכנים</a:t>
            </a:r>
            <a:endParaRPr lang="he-IL" sz="3400" dirty="0" smtClean="0"/>
          </a:p>
          <a:p>
            <a:r>
              <a:rPr lang="he-IL" sz="3400" dirty="0" smtClean="0"/>
              <a:t>קורסים באוניברסיטת חיפה (ואחראי אקדמי בסגל)</a:t>
            </a:r>
          </a:p>
          <a:p>
            <a:r>
              <a:rPr lang="he-IL" sz="3400" dirty="0" smtClean="0"/>
              <a:t>כלכלה – צריך לחשוב על העתיד ולשדרג</a:t>
            </a:r>
          </a:p>
          <a:p>
            <a:r>
              <a:rPr lang="he-IL" sz="3400" dirty="0" smtClean="0"/>
              <a:t>הפתיחה והסיום דורשים שדרוג:</a:t>
            </a:r>
          </a:p>
          <a:p>
            <a:pPr lvl="1"/>
            <a:r>
              <a:rPr lang="he-IL" sz="3400" dirty="0" smtClean="0"/>
              <a:t>פתיחה עם גבי בן דור ותרגיל הפתיחה</a:t>
            </a:r>
          </a:p>
          <a:p>
            <a:pPr lvl="1"/>
            <a:r>
              <a:rPr lang="he-IL" sz="3400" dirty="0" smtClean="0"/>
              <a:t>חסר סיכום אורז תובנות</a:t>
            </a:r>
          </a:p>
          <a:p>
            <a:r>
              <a:rPr lang="he-IL" sz="3400" dirty="0" smtClean="0"/>
              <a:t>בחירת החניכים (השקעה מול תוצר) ומישוב משמעותי כולל מול הארגונים השולחים</a:t>
            </a:r>
          </a:p>
          <a:p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תובנות לשיפור </a:t>
            </a:r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מתודולוגיה להצגת ציר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קורס</a:t>
            </a:r>
            <a:r>
              <a:rPr lang="he-IL" b="1" baseline="30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**</a:t>
            </a:r>
            <a:endParaRPr lang="he-IL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מטרות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הציר (ורמות הידע הנדרשת בסופו)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רציונל והיגיון מארגן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של הציר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ואינטגרציה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עם שאר צירי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הבטל"ם</a:t>
            </a: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אופן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פריסה (שנה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עונות לימוד) והיקף נלמד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(משכים)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תמהיל שיטות לימוד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נבחרות (חניכים מלמדים ועוד)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גורמים אקדמיים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שותפים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מטלות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ואופן הערכת תהליך הלמידה (כולל תאריכי הגשה והחזרה)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סילבוס וחומרי קריאה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791519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הכרת מושגי יסוד, מגמות ושחקנים מרכזיים במערכת הבינ"ל והאזורית</a:t>
            </a:r>
          </a:p>
          <a:p>
            <a:r>
              <a:rPr lang="he-IL" dirty="0" smtClean="0"/>
              <a:t>הכרת האתגרים העיקריים של מדיניות החוץ הישראלית</a:t>
            </a:r>
          </a:p>
          <a:p>
            <a:r>
              <a:rPr lang="he-IL" dirty="0" smtClean="0"/>
              <a:t>הכרת תהליכי עיצוב מדיניות וקבלת ההחלטות בישראל בנושאים מדיניים-ביטחוניים</a:t>
            </a:r>
          </a:p>
          <a:p>
            <a:r>
              <a:rPr lang="he-IL" dirty="0" smtClean="0"/>
              <a:t>הכרת העבודה הדיפלומטית ואתגרי משרד החוץ</a:t>
            </a:r>
          </a:p>
          <a:p>
            <a:r>
              <a:rPr lang="he-IL" dirty="0" smtClean="0"/>
              <a:t>פיתוח חשיבה מערכתית והתנסות בשימוש בכלים מדיניים במסגרת מערכה ביטחונית-מדינית</a:t>
            </a:r>
          </a:p>
          <a:p>
            <a:endParaRPr lang="he-IL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מטרות הציר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he-IL" dirty="0" smtClean="0"/>
              <a:t>פיתוח </a:t>
            </a:r>
            <a:r>
              <a:rPr lang="he-IL" dirty="0" smtClean="0"/>
              <a:t>חשיבה מדינית בראייה רחבה והנחלת מודעות ורגישות לתפקידם של כלים מדיניים במערכה המשולבת על בטחון ישראל. </a:t>
            </a:r>
            <a:endParaRPr lang="en-US" dirty="0" smtClean="0"/>
          </a:p>
          <a:p>
            <a:pPr lvl="0"/>
            <a:r>
              <a:rPr lang="he-IL" dirty="0" smtClean="0"/>
              <a:t>הקניית מושגי יסוד באשר לדפוסי יסוד ורבדים היסטוריים במבנה המערכת הבינלאומית, בהתפתחות היחסים הבין-מדינתיים, ובהתהוותה של הפרקטיקה הדיפלומטית של ימינו.</a:t>
            </a:r>
            <a:endParaRPr lang="en-US" dirty="0" smtClean="0"/>
          </a:p>
          <a:p>
            <a:pPr lvl="0"/>
            <a:r>
              <a:rPr lang="he-IL" dirty="0" smtClean="0"/>
              <a:t>הכרת מקורותיה ומאפייניה של מדיניות החוץ הישראלית (ולפני כן – פעילותה המדינית של התנועה הציונית) וזיהוי האתגרים העיקריים שבפניה.</a:t>
            </a:r>
            <a:endParaRPr lang="en-US" dirty="0" smtClean="0"/>
          </a:p>
          <a:p>
            <a:pPr lvl="0"/>
            <a:r>
              <a:rPr lang="he-IL" dirty="0" smtClean="0"/>
              <a:t>העמקת ההבנה באשר למנגנוני עיצוב המדיניות בישראל בנושאים מדיניים מרכזיים העומדים על הפרק, וזיקת הגומלין בין המוקדים השלטוניים הרלבנטיים – הן בקבלת ההחלטות והן ביישומן. </a:t>
            </a:r>
            <a:endParaRPr lang="en-US" dirty="0" smtClean="0"/>
          </a:p>
          <a:p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מטרות ציר מ"ד </a:t>
            </a:r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e-IL" sz="2800" dirty="0" smtClean="0"/>
              <a:t>עיון בסוגיות מדיניות קונקרטיות, בשלושה חתכים (משתלבים):</a:t>
            </a:r>
            <a:endParaRPr lang="en-US" sz="2800" dirty="0" smtClean="0"/>
          </a:p>
          <a:p>
            <a:pPr lvl="1"/>
            <a:r>
              <a:rPr lang="he-IL" sz="2400" dirty="0" smtClean="0"/>
              <a:t>מגמות מסתמנות במדיניותן של המעצמות העיקריות – ארה"ב, הזירה האירופית, אסיה, רוסיה (ובנגיעה – אזורי עולם נוספים) ומשמעותן עבור ישראל ומדיניותה;</a:t>
            </a:r>
            <a:endParaRPr lang="en-US" sz="2400" dirty="0" smtClean="0"/>
          </a:p>
          <a:p>
            <a:pPr lvl="1"/>
            <a:r>
              <a:rPr lang="he-IL" sz="2400" dirty="0" smtClean="0"/>
              <a:t>משחק הכוחות במערכת האזורית – בעידן הטלטלה בעולם הערבי – ומיפוי המימד המדיני ביחסי ישראל עם שכנותיה (ועם הפלסטינים), כולל יחסי הגומלין בין דיפלומטיה ללחימה ושאלת מנגנוני הסיום בעיתות משבר;</a:t>
            </a:r>
            <a:endParaRPr lang="en-US" sz="2400" dirty="0" smtClean="0"/>
          </a:p>
          <a:p>
            <a:r>
              <a:rPr lang="he-IL" sz="2800" dirty="0" smtClean="0"/>
              <a:t>היבטים נושאיים במערכות המדיניות -  יחסי ישראל עם הפזורה היהודית; דיפלומטיה כלכלית; דיפלומטיה ציבורית ("הסברה"); בקרת נשק. </a:t>
            </a:r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מטרות ציר מ"ד (המשך)</a:t>
            </a:r>
            <a:endParaRPr lang="he-I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לבנים מרכזיות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31520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פרק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תכנים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שיטה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הצגת הציר המדיני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מה ילמד בקורס וכיצד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הרצאת מבוא  - חיים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מבוא ליחב"ל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תיאוריות יחב"ל וביטחון בינ"ל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הרצאות 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מומחה מהאקדמיה </a:t>
                      </a:r>
                      <a:r>
                        <a:rPr lang="he-IL" sz="2400" dirty="0" err="1">
                          <a:latin typeface="Calibri"/>
                          <a:ea typeface="Calibri"/>
                          <a:cs typeface="Arial"/>
                        </a:rPr>
                        <a:t>וג'וש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הדיפלומטיה 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המודרנית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latin typeface="Calibri"/>
                          <a:ea typeface="Calibri"/>
                          <a:cs typeface="+mn-cs"/>
                        </a:rPr>
                        <a:t>מאפייני הדיפלומטיה המודרנית והדיפלומטיה הישראלית</a:t>
                      </a:r>
                      <a:endParaRPr lang="he-IL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הרצאה של חיים</a:t>
                      </a:r>
                      <a:endParaRPr lang="he-IL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מבוא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199" y="1481138"/>
          <a:ext cx="8357718" cy="590299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871318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/>
                        <a:t>פרק 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/>
                        <a:t>תכנים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/>
                        <a:t>שיטות</a:t>
                      </a:r>
                      <a:endParaRPr lang="he-IL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הזירה האזורית  - קורס </a:t>
                      </a:r>
                      <a:r>
                        <a:rPr lang="he-IL" sz="2400" dirty="0" err="1" smtClean="0">
                          <a:latin typeface="Calibri"/>
                          <a:ea typeface="Calibri"/>
                          <a:cs typeface="Arial"/>
                        </a:rPr>
                        <a:t>מז"ת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מאפייני הזירה האזורית  והשפעתה על מדיניות החוץ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הרצאות מדריכים בדגש על דרור, מומחים 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ומקבלי החלטות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39245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הסכסוך הישראלי הפלסטיני</a:t>
                      </a:r>
                      <a:r>
                        <a:rPr lang="he-IL" sz="2400" b="1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תולדות הסכסוך, סוגיות 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הליבה, הכרות </a:t>
                      </a: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עם 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השטח,</a:t>
                      </a:r>
                      <a:r>
                        <a:rPr lang="he-IL" sz="2400" baseline="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נושאים </a:t>
                      </a: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הומניטאריים וכלכליים, המערכת הישראלית </a:t>
                      </a:r>
                      <a:r>
                        <a:rPr lang="he-IL" sz="2400" dirty="0" err="1">
                          <a:latin typeface="Calibri"/>
                          <a:ea typeface="Calibri"/>
                          <a:cs typeface="Arial"/>
                        </a:rPr>
                        <a:t>ומתפ"ש</a:t>
                      </a: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, הכרת העמדות השונות בציבור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הרצאת </a:t>
                      </a: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פתיחה + הרצאות הכנה לסימולציה  + במסגרת </a:t>
                      </a:r>
                      <a:r>
                        <a:rPr lang="he-IL" sz="24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סיורי </a:t>
                      </a: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שומרון, יהודה, חברון, ירושלים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מוקד - הסימולציה </a:t>
                      </a:r>
                      <a:r>
                        <a:rPr lang="he-IL" sz="2400" b="1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המדינית </a:t>
                      </a:r>
                      <a:endParaRPr lang="en-US" sz="2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הזירה האזורית (בשיתוף הציר הביטחוני) 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רחבה">
  <a:themeElements>
    <a:clrScheme name="רחבה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רחבה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רחבה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17901</TotalTime>
  <Words>1625</Words>
  <Application>Microsoft Office PowerPoint</Application>
  <PresentationFormat>‫הצגה על המסך (4:3)</PresentationFormat>
  <Paragraphs>230</Paragraphs>
  <Slides>24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24</vt:i4>
      </vt:variant>
    </vt:vector>
  </HeadingPairs>
  <TitlesOfParts>
    <vt:vector size="25" baseType="lpstr">
      <vt:lpstr>רחבה</vt:lpstr>
      <vt:lpstr>הציר המדיני  </vt:lpstr>
      <vt:lpstr>תחקיר אישי מדריך***</vt:lpstr>
      <vt:lpstr>מתודולוגיה להצגת ציר/קורס**</vt:lpstr>
      <vt:lpstr>מטרות הציר</vt:lpstr>
      <vt:lpstr>מטרות ציר מ"ד </vt:lpstr>
      <vt:lpstr>מטרות ציר מ"ד (המשך)</vt:lpstr>
      <vt:lpstr>לבנים מרכזיות</vt:lpstr>
      <vt:lpstr>מבוא</vt:lpstr>
      <vt:lpstr>הזירה האזורית (בשיתוף הציר הביטחוני) </vt:lpstr>
      <vt:lpstr>הזירה האזורית –  (2)</vt:lpstr>
      <vt:lpstr>הזירה הגלובלית</vt:lpstr>
      <vt:lpstr>הזירה הגלובלית (2)</vt:lpstr>
      <vt:lpstr>עיצוב מדיניות וקבלת החלטות (בשיתוף הציר הביטחוני)</vt:lpstr>
      <vt:lpstr>כלי מדינאות ודיפלומטיה</vt:lpstr>
      <vt:lpstr>הסימולציה המדינית-ביטחונית</vt:lpstr>
      <vt:lpstr>לקחים מרכזיים</vt:lpstr>
      <vt:lpstr>תובנות ציר מדיני מחזור מ"ג</vt:lpstr>
      <vt:lpstr>לשיפור:</vt:lpstr>
      <vt:lpstr>שקופית 19</vt:lpstr>
      <vt:lpstr>חשיבה מדינית - תכנים</vt:lpstr>
      <vt:lpstr>תמהיל שיטות הלימוד</vt:lpstr>
      <vt:lpstr>תוספות</vt:lpstr>
      <vt:lpstr>תובנות כלליות – מחזור מ"ג</vt:lpstr>
      <vt:lpstr>תובנות לשיפור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haimwaxman</cp:lastModifiedBy>
  <cp:revision>52</cp:revision>
  <dcterms:created xsi:type="dcterms:W3CDTF">2015-06-19T12:00:16Z</dcterms:created>
  <dcterms:modified xsi:type="dcterms:W3CDTF">2016-07-14T08:53:43Z</dcterms:modified>
</cp:coreProperties>
</file>