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5050"/>
    <a:srgbClr val="0033CC"/>
    <a:srgbClr val="0066CC"/>
    <a:srgbClr val="CA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12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62F10803-7794-46A9-9328-BB0CF0DDAF2D}" emma:medium="tactile" emma:mode="ink">
          <msink:context xmlns:msink="http://schemas.microsoft.com/ink/2010/main" type="inkDrawing" rotatedBoundingBox="10829,4287 20355,2211 21912,9358 12386,11434" semanticType="enclosure" shapeName="Other"/>
        </emma:interpretation>
      </emma:emma>
    </inkml:annotationXML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09:57:46.535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ignorePressure" value="1"/>
    </inkml:brush>
  </inkml:definitions>
  <inkml:trace contextRef="#ctx0" brushRef="#br0">21549 13518 16384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09:57:47.495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ignorePressure" value="1"/>
    </inkml:brush>
  </inkml:definitions>
  <inkml:traceGroup>
    <inkml:annotationXML>
      <emma:emma xmlns:emma="http://www.w3.org/2003/04/emma" version="1.0">
        <emma:interpretation id="{CC53FFAA-40B4-4559-97B5-91A3B46B1A4F}" emma:medium="tactile" emma:mode="ink">
          <msink:context xmlns:msink="http://schemas.microsoft.com/ink/2010/main" type="inkDrawing" rotatedBoundingBox="13620,12841 13635,12841 13635,12856 13620,12856" shapeName="Other"/>
        </emma:interpretation>
      </emma:emma>
    </inkml:annotationXML>
    <inkml:trace contextRef="#ctx0" brushRef="#br0">21282 13088 16384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09:57:49.376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ignorePressure" value="1"/>
    </inkml:brush>
  </inkml:definitions>
  <inkml:trace contextRef="#ctx0" brushRef="#br0">21343 12966 16384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08:51.405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ignorePressure" value="1"/>
    </inkml:brush>
  </inkml:definitions>
  <inkml:trace contextRef="#ctx0" brushRef="#br0">11122 15179 16384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16:55.770"/>
    </inkml:context>
    <inkml:brush xml:id="br0">
      <inkml:brushProperty name="width" value="0.04667" units="cm"/>
      <inkml:brushProperty name="height" value="0.04667" units="cm"/>
      <inkml:brushProperty name="color" value="#FFF200"/>
      <inkml:brushProperty name="ignorePressure" value="1"/>
    </inkml:brush>
  </inkml:definitions>
  <inkml:trace contextRef="#ctx0" brushRef="#br0">37792 13110 16384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37:17.547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ignorePressure" value="1"/>
    </inkml:brush>
  </inkml:definitions>
  <inkml:trace contextRef="#ctx0" brushRef="#br0">17533 12535 16384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37:18.504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ignorePressure" value="1"/>
    </inkml:brush>
  </inkml:definitions>
  <inkml:trace contextRef="#ctx0" brushRef="#br0">18332 12229 16384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15:49.237"/>
    </inkml:context>
    <inkml:brush xml:id="br0">
      <inkml:brushProperty name="width" value="0.04667" units="cm"/>
      <inkml:brushProperty name="height" value="0.04667" units="cm"/>
      <inkml:brushProperty name="color" value="#FFF200"/>
      <inkml:brushProperty name="ignorePressure" value="1"/>
    </inkml:brush>
  </inkml:definitions>
  <inkml:traceGroup>
    <inkml:annotationXML>
      <emma:emma xmlns:emma="http://www.w3.org/2003/04/emma" version="1.0">
        <emma:interpretation id="{FF956AE6-FB12-42FB-9596-83AF495B2C64}" emma:medium="tactile" emma:mode="ink">
          <msink:context xmlns:msink="http://schemas.microsoft.com/ink/2010/main" type="writingRegion" rotatedBoundingBox="19560,2088 20176,2088 20176,2508 19560,2508"/>
        </emma:interpretation>
      </emma:emma>
    </inkml:annotationXML>
    <inkml:traceGroup>
      <inkml:annotationXML>
        <emma:emma xmlns:emma="http://www.w3.org/2003/04/emma" version="1.0">
          <emma:interpretation id="{6917E9D3-54AC-448F-BAD9-8112FAFC5543}" emma:medium="tactile" emma:mode="ink">
            <msink:context xmlns:msink="http://schemas.microsoft.com/ink/2010/main" type="paragraph" rotatedBoundingBox="19560,2088 20176,2088 20176,2508 19560,25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600FCA-087A-4424-B9DC-DFBA21F0FED7}" emma:medium="tactile" emma:mode="ink">
              <msink:context xmlns:msink="http://schemas.microsoft.com/ink/2010/main" type="line" rotatedBoundingBox="19560,2088 20176,2088 20176,2508 19560,2508"/>
            </emma:interpretation>
          </emma:emma>
        </inkml:annotationXML>
        <inkml:traceGroup>
          <inkml:annotationXML>
            <emma:emma xmlns:emma="http://www.w3.org/2003/04/emma" version="1.0">
              <emma:interpretation id="{6BA10AFB-CF54-4182-8B33-9C0280627928}" emma:medium="tactile" emma:mode="ink">
                <msink:context xmlns:msink="http://schemas.microsoft.com/ink/2010/main" type="inkWord" rotatedBoundingBox="19560,2088 20176,2088 20176,2508 19560,2508"/>
              </emma:interpretation>
            </emma:emma>
          </inkml:annotationXML>
          <inkml:trace contextRef="#ctx0" brushRef="#br0">28596 1946 16384,'3'0'0,"6"0"0,4 0 0,6 4 0,5 0 0,1 1 0,0-2 0,-1 3 0,-2 0 0,-2 3 0,-3-1 0,-5 6 0,5 4 0,0-1 0,0 0 0,-1-3 0,-3-1 0,0-1 0,-2 0 0,0-2 0,-1 1 0,0-2 0,-1 1 0,2 0 0,2-3 0,0 5 0,3 1 0,3 1 0,2-2 0,1-3 0,0-2 0,0 0 0,-1-1 0,-3-1 0</inkml:trace>
          <inkml:trace contextRef="#ctx0" brushRef="#br0" timeOffset="1.3478E6">29212 2366 16384,'-9'-59'0,"-4"-36"0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6DDFA0B-D371-4139-8AB0-985FA1BF8E21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0A6EAAC-6971-4C0F-858F-3A70C4B32C9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449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6EAAC-6971-4C0F-858F-3A70C4B32C9B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41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3CE6-1474-4516-A88A-80D88B510040}" type="datetimeFigureOut">
              <a:rPr lang="he-IL" smtClean="0"/>
              <a:pPr/>
              <a:t>כ"ז/אדר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2.png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openxmlformats.org/officeDocument/2006/relationships/customXml" Target="../ink/ink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customXml" Target="../ink/ink8.xml"/><Relationship Id="rId5" Type="http://schemas.openxmlformats.org/officeDocument/2006/relationships/customXml" Target="../ink/ink2.xml"/><Relationship Id="rId10" Type="http://schemas.openxmlformats.org/officeDocument/2006/relationships/customXml" Target="../ink/ink7.xml"/><Relationship Id="rId4" Type="http://schemas.openxmlformats.org/officeDocument/2006/relationships/image" Target="../media/image1.png"/><Relationship Id="rId9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אליפסה 56"/>
          <p:cNvSpPr/>
          <p:nvPr/>
        </p:nvSpPr>
        <p:spPr>
          <a:xfrm>
            <a:off x="-251123" y="4668514"/>
            <a:ext cx="2515982" cy="247444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אליפסה 55"/>
          <p:cNvSpPr/>
          <p:nvPr/>
        </p:nvSpPr>
        <p:spPr>
          <a:xfrm>
            <a:off x="-527113" y="-332209"/>
            <a:ext cx="2981591" cy="2105025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מלבן 54"/>
          <p:cNvSpPr/>
          <p:nvPr/>
        </p:nvSpPr>
        <p:spPr>
          <a:xfrm>
            <a:off x="4266727" y="3620555"/>
            <a:ext cx="2669349" cy="287069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אליפסה 53"/>
          <p:cNvSpPr/>
          <p:nvPr/>
        </p:nvSpPr>
        <p:spPr>
          <a:xfrm>
            <a:off x="1835695" y="3353157"/>
            <a:ext cx="2492085" cy="28841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אליפסה 50"/>
          <p:cNvSpPr/>
          <p:nvPr/>
        </p:nvSpPr>
        <p:spPr>
          <a:xfrm>
            <a:off x="6916332" y="2271019"/>
            <a:ext cx="2453836" cy="2648163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אליפסה 49"/>
          <p:cNvSpPr/>
          <p:nvPr/>
        </p:nvSpPr>
        <p:spPr>
          <a:xfrm>
            <a:off x="3802925" y="475978"/>
            <a:ext cx="4068127" cy="30342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212" y="-145255"/>
            <a:ext cx="9144000" cy="646701"/>
          </a:xfrm>
        </p:spPr>
        <p:txBody>
          <a:bodyPr>
            <a:normAutofit fontScale="90000"/>
          </a:bodyPr>
          <a:lstStyle/>
          <a:p>
            <a:r>
              <a:rPr lang="he-IL" dirty="0">
                <a:cs typeface="+mn-cs"/>
              </a:rPr>
              <a:t>ניהול המערכה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32297" y="3746971"/>
            <a:ext cx="1512168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ישראל</a:t>
            </a:r>
          </a:p>
          <a:p>
            <a:pPr algn="ctr" rtl="0"/>
            <a:r>
              <a:rPr lang="he-IL" b="1" dirty="0">
                <a:solidFill>
                  <a:srgbClr val="FF0000"/>
                </a:solidFill>
              </a:rPr>
              <a:t>75 הרוגים</a:t>
            </a:r>
          </a:p>
        </p:txBody>
      </p:sp>
      <p:sp>
        <p:nvSpPr>
          <p:cNvPr id="18" name="Oval 17"/>
          <p:cNvSpPr/>
          <p:nvPr/>
        </p:nvSpPr>
        <p:spPr>
          <a:xfrm>
            <a:off x="7115715" y="5543886"/>
            <a:ext cx="1008112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סוף הפיוס עם ישראל</a:t>
            </a:r>
          </a:p>
        </p:txBody>
      </p:sp>
      <p:sp>
        <p:nvSpPr>
          <p:cNvPr id="20" name="Oval 19"/>
          <p:cNvSpPr/>
          <p:nvPr/>
        </p:nvSpPr>
        <p:spPr>
          <a:xfrm>
            <a:off x="7740352" y="2658155"/>
            <a:ext cx="1296144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משטר תחת איום</a:t>
            </a:r>
          </a:p>
        </p:txBody>
      </p:sp>
      <p:sp>
        <p:nvSpPr>
          <p:cNvPr id="19" name="Oval 18"/>
          <p:cNvSpPr/>
          <p:nvPr/>
        </p:nvSpPr>
        <p:spPr>
          <a:xfrm>
            <a:off x="8125590" y="3589496"/>
            <a:ext cx="1008112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err="1">
                <a:solidFill>
                  <a:schemeClr val="tx1"/>
                </a:solidFill>
              </a:rPr>
              <a:t>דאע"ש</a:t>
            </a:r>
            <a:endParaRPr lang="he-IL" sz="1400" b="1" dirty="0">
              <a:solidFill>
                <a:schemeClr val="tx1"/>
              </a:solidFill>
            </a:endParaRP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מגביר פעילות</a:t>
            </a:r>
          </a:p>
        </p:txBody>
      </p:sp>
      <p:sp>
        <p:nvSpPr>
          <p:cNvPr id="21" name="Oval 20"/>
          <p:cNvSpPr/>
          <p:nvPr/>
        </p:nvSpPr>
        <p:spPr>
          <a:xfrm>
            <a:off x="6936077" y="3121444"/>
            <a:ext cx="1080120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מהומות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רחוב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בעמאן</a:t>
            </a:r>
          </a:p>
        </p:txBody>
      </p:sp>
      <p:sp>
        <p:nvSpPr>
          <p:cNvPr id="23" name="Oval 22"/>
          <p:cNvSpPr/>
          <p:nvPr/>
        </p:nvSpPr>
        <p:spPr>
          <a:xfrm>
            <a:off x="5326205" y="1612295"/>
            <a:ext cx="1350766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התארגנות להדחת </a:t>
            </a:r>
            <a:r>
              <a:rPr lang="he-IL" sz="1400" b="1" dirty="0" err="1">
                <a:solidFill>
                  <a:sysClr val="windowText" lastClr="000000"/>
                </a:solidFill>
              </a:rPr>
              <a:t>א"מ</a:t>
            </a:r>
            <a:endParaRPr lang="he-IL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004048" y="2453732"/>
            <a:ext cx="149391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היחלשות תמיכה </a:t>
            </a:r>
            <a:r>
              <a:rPr lang="he-IL" sz="1400" b="1" dirty="0" err="1">
                <a:solidFill>
                  <a:sysClr val="windowText" lastClr="000000"/>
                </a:solidFill>
              </a:rPr>
              <a:t>מהאוכלוסיה</a:t>
            </a:r>
            <a:endParaRPr lang="he-IL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364674" y="1772816"/>
            <a:ext cx="136815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אבו מאזן בסבב ביקורים</a:t>
            </a:r>
          </a:p>
        </p:txBody>
      </p:sp>
      <p:sp>
        <p:nvSpPr>
          <p:cNvPr id="32" name="Oval 31"/>
          <p:cNvSpPr/>
          <p:nvPr/>
        </p:nvSpPr>
        <p:spPr>
          <a:xfrm>
            <a:off x="855370" y="666111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הכרזה על משבר הומניטרי בעזה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80445" y="2271019"/>
            <a:ext cx="556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b="1" u="sng" dirty="0"/>
              <a:t>ירדן</a:t>
            </a:r>
            <a:endParaRPr lang="en-US" b="1" u="sng" dirty="0"/>
          </a:p>
        </p:txBody>
      </p:sp>
      <p:sp>
        <p:nvSpPr>
          <p:cNvPr id="39" name="TextBox 38"/>
          <p:cNvSpPr txBox="1"/>
          <p:nvPr/>
        </p:nvSpPr>
        <p:spPr>
          <a:xfrm>
            <a:off x="8030482" y="4888495"/>
            <a:ext cx="1202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b="1" u="sng" dirty="0"/>
              <a:t>סעודיה</a:t>
            </a:r>
          </a:p>
          <a:p>
            <a:r>
              <a:rPr lang="he-IL" b="1" u="sng" dirty="0"/>
              <a:t>(</a:t>
            </a:r>
            <a:r>
              <a:rPr lang="he-IL" b="1" u="sng" dirty="0" err="1"/>
              <a:t>ומפרציות</a:t>
            </a:r>
            <a:r>
              <a:rPr lang="he-IL" b="1" u="sng" dirty="0"/>
              <a:t>)</a:t>
            </a:r>
            <a:endParaRPr lang="en-US" b="1" u="sng" dirty="0"/>
          </a:p>
        </p:txBody>
      </p:sp>
      <p:sp>
        <p:nvSpPr>
          <p:cNvPr id="40" name="TextBox 39"/>
          <p:cNvSpPr txBox="1"/>
          <p:nvPr/>
        </p:nvSpPr>
        <p:spPr>
          <a:xfrm>
            <a:off x="5326205" y="764035"/>
            <a:ext cx="1266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b="1" u="sng" dirty="0"/>
              <a:t>רש"פ</a:t>
            </a:r>
          </a:p>
          <a:p>
            <a:r>
              <a:rPr lang="he-IL" b="1" u="sng" dirty="0"/>
              <a:t>(</a:t>
            </a:r>
            <a:r>
              <a:rPr lang="he-IL" b="1" u="sng" dirty="0" err="1"/>
              <a:t>איו"ש</a:t>
            </a:r>
            <a:r>
              <a:rPr lang="he-IL" b="1" u="sng" dirty="0"/>
              <a:t>)</a:t>
            </a:r>
          </a:p>
          <a:p>
            <a:r>
              <a:rPr lang="he-IL" b="1" dirty="0">
                <a:solidFill>
                  <a:srgbClr val="FF0000"/>
                </a:solidFill>
              </a:rPr>
              <a:t>650 הרוגים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Oval 25"/>
          <p:cNvSpPr/>
          <p:nvPr/>
        </p:nvSpPr>
        <p:spPr>
          <a:xfrm>
            <a:off x="6289794" y="1906575"/>
            <a:ext cx="136815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תיאום מדיני עם צרפת והערביות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022111" y="102845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איראן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4361" y="4638057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מצרים</a:t>
            </a:r>
          </a:p>
        </p:txBody>
      </p:sp>
      <p:sp>
        <p:nvSpPr>
          <p:cNvPr id="46" name="Oval 26"/>
          <p:cNvSpPr/>
          <p:nvPr/>
        </p:nvSpPr>
        <p:spPr>
          <a:xfrm>
            <a:off x="5351324" y="4275557"/>
            <a:ext cx="1487415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איומי פרישה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מהקואליציה</a:t>
            </a:r>
          </a:p>
        </p:txBody>
      </p:sp>
      <p:sp>
        <p:nvSpPr>
          <p:cNvPr id="47" name="Oval 28"/>
          <p:cNvSpPr/>
          <p:nvPr/>
        </p:nvSpPr>
        <p:spPr>
          <a:xfrm>
            <a:off x="5496853" y="5187191"/>
            <a:ext cx="1224136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פיגוע </a:t>
            </a:r>
            <a:r>
              <a:rPr lang="he-IL" sz="1400" b="1" dirty="0" err="1">
                <a:solidFill>
                  <a:schemeClr val="tx1"/>
                </a:solidFill>
              </a:rPr>
              <a:t>דאע"ש</a:t>
            </a:r>
            <a:endParaRPr lang="he-IL" sz="1400" b="1" dirty="0">
              <a:solidFill>
                <a:schemeClr val="tx1"/>
              </a:solidFill>
            </a:endParaRP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באריאל</a:t>
            </a:r>
          </a:p>
        </p:txBody>
      </p:sp>
      <p:sp>
        <p:nvSpPr>
          <p:cNvPr id="48" name="Oval 29"/>
          <p:cNvSpPr/>
          <p:nvPr/>
        </p:nvSpPr>
        <p:spPr>
          <a:xfrm>
            <a:off x="4336253" y="5177885"/>
            <a:ext cx="1152128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סגר על </a:t>
            </a:r>
            <a:r>
              <a:rPr lang="he-IL" sz="1400" b="1" dirty="0" err="1">
                <a:solidFill>
                  <a:schemeClr val="tx1"/>
                </a:solidFill>
              </a:rPr>
              <a:t>איו"ש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49" name="Oval 27"/>
          <p:cNvSpPr/>
          <p:nvPr/>
        </p:nvSpPr>
        <p:spPr>
          <a:xfrm>
            <a:off x="4279710" y="4275557"/>
            <a:ext cx="1152128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הציבור דורש "חומת מגן 2"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8" name="דיו 57"/>
              <p14:cNvContentPartPr/>
              <p14:nvPr/>
            </p14:nvContentPartPr>
            <p14:xfrm>
              <a:off x="6916332" y="2121120"/>
              <a:ext cx="2181600" cy="2576950"/>
            </p14:xfrm>
          </p:contentPart>
        </mc:Choice>
        <mc:Fallback xmlns="">
          <p:pic>
            <p:nvPicPr>
              <p:cNvPr id="58" name="דיו 5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08053" y="2112840"/>
                <a:ext cx="2198157" cy="2593510"/>
              </a:xfrm>
              <a:prstGeom prst="rect">
                <a:avLst/>
              </a:prstGeom>
            </p:spPr>
          </p:pic>
        </mc:Fallback>
      </mc:AlternateContent>
      <p:sp>
        <p:nvSpPr>
          <p:cNvPr id="82" name="Oval 26"/>
          <p:cNvSpPr/>
          <p:nvPr/>
        </p:nvSpPr>
        <p:spPr>
          <a:xfrm>
            <a:off x="-140685" y="5914856"/>
            <a:ext cx="1249241" cy="93610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"מהומות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לחם"</a:t>
            </a:r>
          </a:p>
        </p:txBody>
      </p:sp>
      <p:sp>
        <p:nvSpPr>
          <p:cNvPr id="86" name="מלבן 85"/>
          <p:cNvSpPr/>
          <p:nvPr/>
        </p:nvSpPr>
        <p:spPr>
          <a:xfrm>
            <a:off x="3218457" y="4103232"/>
            <a:ext cx="907896" cy="5652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חתירה </a:t>
            </a:r>
          </a:p>
          <a:p>
            <a:pPr algn="ctr"/>
            <a:r>
              <a:rPr lang="he-IL" sz="1400" b="1" dirty="0" err="1">
                <a:solidFill>
                  <a:schemeClr val="tx1"/>
                </a:solidFill>
              </a:rPr>
              <a:t>לאיו"ש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7" name="מלבן 86"/>
          <p:cNvSpPr/>
          <p:nvPr/>
        </p:nvSpPr>
        <p:spPr>
          <a:xfrm>
            <a:off x="2164796" y="5019133"/>
            <a:ext cx="1089499" cy="7141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חידוש מימון איראני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8" name="מלבן 87"/>
          <p:cNvSpPr/>
          <p:nvPr/>
        </p:nvSpPr>
        <p:spPr>
          <a:xfrm>
            <a:off x="2115710" y="4132017"/>
            <a:ext cx="1068021" cy="7871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משבר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הומניטרי  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זיהום מים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162355" y="3353157"/>
            <a:ext cx="15121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חמאס</a:t>
            </a:r>
          </a:p>
          <a:p>
            <a:pPr algn="ctr" rtl="0"/>
            <a:r>
              <a:rPr lang="he-IL" b="1" u="sng" dirty="0"/>
              <a:t>(עזה)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246664" y="148489"/>
            <a:ext cx="15121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ארה"ב</a:t>
            </a:r>
          </a:p>
          <a:p>
            <a:pPr algn="ctr" rtl="0"/>
            <a:r>
              <a:rPr lang="he-IL" dirty="0"/>
              <a:t>(סף-בחירות)</a:t>
            </a:r>
          </a:p>
        </p:txBody>
      </p:sp>
      <p:sp>
        <p:nvSpPr>
          <p:cNvPr id="91" name="Oval 26"/>
          <p:cNvSpPr/>
          <p:nvPr/>
        </p:nvSpPr>
        <p:spPr>
          <a:xfrm>
            <a:off x="542884" y="5075834"/>
            <a:ext cx="1152128" cy="93610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רפיח סגור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פיגוע </a:t>
            </a:r>
            <a:r>
              <a:rPr lang="he-IL" sz="1400" b="1" dirty="0" err="1">
                <a:solidFill>
                  <a:schemeClr val="tx1"/>
                </a:solidFill>
              </a:rPr>
              <a:t>דאע"ש</a:t>
            </a:r>
            <a:endParaRPr lang="he-IL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6" name="דיו 95"/>
              <p14:cNvContentPartPr/>
              <p14:nvPr/>
            </p14:nvContentPartPr>
            <p14:xfrm>
              <a:off x="4998972" y="4777990"/>
              <a:ext cx="360" cy="0"/>
            </p14:xfrm>
          </p:contentPart>
        </mc:Choice>
        <mc:Fallback xmlns="">
          <p:pic>
            <p:nvPicPr>
              <p:cNvPr id="96" name="דיו 95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8" name="דיו 97"/>
              <p14:cNvContentPartPr/>
              <p14:nvPr/>
            </p14:nvContentPartPr>
            <p14:xfrm>
              <a:off x="4903212" y="4622830"/>
              <a:ext cx="360" cy="360"/>
            </p14:xfrm>
          </p:contentPart>
        </mc:Choice>
        <mc:Fallback xmlns="">
          <p:pic>
            <p:nvPicPr>
              <p:cNvPr id="98" name="דיו 97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9" name="דיו 98"/>
              <p14:cNvContentPartPr/>
              <p14:nvPr/>
            </p14:nvContentPartPr>
            <p14:xfrm>
              <a:off x="4925532" y="4578910"/>
              <a:ext cx="0" cy="360"/>
            </p14:xfrm>
          </p:contentPart>
        </mc:Choice>
        <mc:Fallback xmlns="">
          <p:pic>
            <p:nvPicPr>
              <p:cNvPr id="99" name="דיו 98"/>
              <p:cNvPicPr/>
              <p:nvPr/>
            </p:nvPicPr>
            <p:blipFill/>
            <p:spPr/>
          </p:pic>
        </mc:Fallback>
      </mc:AlternateContent>
      <p:sp>
        <p:nvSpPr>
          <p:cNvPr id="100" name="TextBox 99"/>
          <p:cNvSpPr txBox="1"/>
          <p:nvPr/>
        </p:nvSpPr>
        <p:spPr>
          <a:xfrm>
            <a:off x="60532" y="7206"/>
            <a:ext cx="1678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b="1" u="sng" dirty="0"/>
              <a:t>או"ם</a:t>
            </a:r>
          </a:p>
          <a:p>
            <a:pPr algn="ctr"/>
            <a:r>
              <a:rPr lang="he-IL" dirty="0"/>
              <a:t>(</a:t>
            </a:r>
            <a:r>
              <a:rPr lang="he-IL" dirty="0" err="1"/>
              <a:t>מועבי"ט</a:t>
            </a:r>
            <a:r>
              <a:rPr lang="he-IL" dirty="0"/>
              <a:t> ועצרת)</a:t>
            </a:r>
          </a:p>
        </p:txBody>
      </p:sp>
      <p:sp>
        <p:nvSpPr>
          <p:cNvPr id="101" name="מלבן 100"/>
          <p:cNvSpPr/>
          <p:nvPr/>
        </p:nvSpPr>
        <p:spPr>
          <a:xfrm>
            <a:off x="3247792" y="4822723"/>
            <a:ext cx="837090" cy="7887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 err="1">
                <a:solidFill>
                  <a:schemeClr val="tx1"/>
                </a:solidFill>
              </a:rPr>
              <a:t>מינהרות</a:t>
            </a:r>
            <a:endParaRPr lang="en-US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5" name="דיו 104"/>
              <p14:cNvContentPartPr/>
              <p14:nvPr/>
            </p14:nvContentPartPr>
            <p14:xfrm>
              <a:off x="1245972" y="5515339"/>
              <a:ext cx="0" cy="360"/>
            </p14:xfrm>
          </p:contentPart>
        </mc:Choice>
        <mc:Fallback xmlns="">
          <p:pic>
            <p:nvPicPr>
              <p:cNvPr id="105" name="דיו 104"/>
              <p:cNvPicPr/>
              <p:nvPr/>
            </p:nvPicPr>
            <p:blipFill/>
            <p:spPr/>
          </p:pic>
        </mc:Fallback>
      </mc:AlternateContent>
      <p:sp>
        <p:nvSpPr>
          <p:cNvPr id="119" name="Oval 25"/>
          <p:cNvSpPr/>
          <p:nvPr/>
        </p:nvSpPr>
        <p:spPr>
          <a:xfrm>
            <a:off x="4084214" y="864785"/>
            <a:ext cx="136815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מהומות</a:t>
            </a:r>
          </a:p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קשות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3" name="דיו 122"/>
              <p14:cNvContentPartPr/>
              <p14:nvPr/>
            </p14:nvContentPartPr>
            <p14:xfrm>
              <a:off x="10353101" y="4770859"/>
              <a:ext cx="0" cy="360"/>
            </p14:xfrm>
          </p:contentPart>
        </mc:Choice>
        <mc:Fallback xmlns="">
          <p:pic>
            <p:nvPicPr>
              <p:cNvPr id="123" name="דיו 122"/>
              <p:cNvPicPr/>
              <p:nvPr/>
            </p:nvPicPr>
            <p:blipFill/>
            <p:spPr/>
          </p:pic>
        </mc:Fallback>
      </mc:AlternateContent>
      <p:sp>
        <p:nvSpPr>
          <p:cNvPr id="124" name="TextBox 123"/>
          <p:cNvSpPr txBox="1"/>
          <p:nvPr/>
        </p:nvSpPr>
        <p:spPr>
          <a:xfrm>
            <a:off x="2719606" y="2087404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רוסיה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395720" y="1585543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צרפת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-63740" y="16583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איחוד אירופי</a:t>
            </a:r>
          </a:p>
        </p:txBody>
      </p:sp>
      <p:sp>
        <p:nvSpPr>
          <p:cNvPr id="127" name="Oval 31"/>
          <p:cNvSpPr/>
          <p:nvPr/>
        </p:nvSpPr>
        <p:spPr>
          <a:xfrm>
            <a:off x="46001" y="1974846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יוזמה </a:t>
            </a:r>
            <a:r>
              <a:rPr lang="he-IL" sz="1400" b="1" dirty="0" err="1">
                <a:solidFill>
                  <a:schemeClr val="tx1"/>
                </a:solidFill>
              </a:rPr>
              <a:t>לועידה</a:t>
            </a:r>
            <a:r>
              <a:rPr lang="he-IL" sz="1400" b="1" dirty="0">
                <a:solidFill>
                  <a:schemeClr val="tx1"/>
                </a:solidFill>
              </a:rPr>
              <a:t> בינ"ל</a:t>
            </a:r>
          </a:p>
        </p:txBody>
      </p:sp>
      <p:sp>
        <p:nvSpPr>
          <p:cNvPr id="128" name="Oval 31"/>
          <p:cNvSpPr/>
          <p:nvPr/>
        </p:nvSpPr>
        <p:spPr>
          <a:xfrm>
            <a:off x="1461623" y="1983208"/>
            <a:ext cx="1328616" cy="993079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יוזמה </a:t>
            </a:r>
            <a:r>
              <a:rPr lang="he-IL" sz="1400" b="1" dirty="0" err="1">
                <a:solidFill>
                  <a:schemeClr val="tx1"/>
                </a:solidFill>
              </a:rPr>
              <a:t>במועבי"ט</a:t>
            </a:r>
            <a:r>
              <a:rPr lang="he-IL" sz="1400" b="1" dirty="0">
                <a:solidFill>
                  <a:schemeClr val="tx1"/>
                </a:solidFill>
              </a:rPr>
              <a:t> והכרה </a:t>
            </a:r>
            <a:r>
              <a:rPr lang="he-IL" sz="1400" b="1" dirty="0" err="1">
                <a:solidFill>
                  <a:schemeClr val="tx1"/>
                </a:solidFill>
              </a:rPr>
              <a:t>חד"צ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129" name="Oval 31"/>
          <p:cNvSpPr/>
          <p:nvPr/>
        </p:nvSpPr>
        <p:spPr>
          <a:xfrm>
            <a:off x="-190950" y="688657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טיוטת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החלטת </a:t>
            </a:r>
            <a:r>
              <a:rPr lang="he-IL" sz="1400" b="1" dirty="0" err="1">
                <a:solidFill>
                  <a:schemeClr val="tx1"/>
                </a:solidFill>
              </a:rPr>
              <a:t>מועבי"ט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130" name="Oval 31"/>
          <p:cNvSpPr/>
          <p:nvPr/>
        </p:nvSpPr>
        <p:spPr>
          <a:xfrm>
            <a:off x="2418321" y="717704"/>
            <a:ext cx="1328616" cy="936104"/>
          </a:xfrm>
          <a:prstGeom prst="ellipse">
            <a:avLst/>
          </a:prstGeom>
          <a:solidFill>
            <a:schemeClr val="accent5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דילמה </a:t>
            </a:r>
            <a:r>
              <a:rPr lang="he-IL" sz="1400" b="1" dirty="0" err="1">
                <a:solidFill>
                  <a:schemeClr val="tx1"/>
                </a:solidFill>
              </a:rPr>
              <a:t>במועבי"ט</a:t>
            </a:r>
            <a:endParaRPr lang="he-IL" sz="1400" b="1" dirty="0">
              <a:solidFill>
                <a:schemeClr val="tx1"/>
              </a:solidFill>
            </a:endParaRP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מורשת אובמה?</a:t>
            </a:r>
          </a:p>
        </p:txBody>
      </p:sp>
      <p:sp>
        <p:nvSpPr>
          <p:cNvPr id="131" name="Oval 31"/>
          <p:cNvSpPr/>
          <p:nvPr/>
        </p:nvSpPr>
        <p:spPr>
          <a:xfrm>
            <a:off x="2875553" y="2506468"/>
            <a:ext cx="1328616" cy="936104"/>
          </a:xfrm>
          <a:prstGeom prst="ellipse">
            <a:avLst/>
          </a:prstGeom>
          <a:solidFill>
            <a:schemeClr val="accent2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יוזמת פיוס </a:t>
            </a:r>
            <a:r>
              <a:rPr lang="he-IL" sz="1400" b="1">
                <a:solidFill>
                  <a:schemeClr val="tx1"/>
                </a:solidFill>
              </a:rPr>
              <a:t>פתח חמאס?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5350" y="3854588"/>
            <a:ext cx="1512168" cy="646331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b="1" u="sng" dirty="0"/>
              <a:t>ICC</a:t>
            </a:r>
          </a:p>
          <a:p>
            <a:pPr algn="ctr" rtl="0"/>
            <a:r>
              <a:rPr lang="he-IL" dirty="0"/>
              <a:t>האצת הליכים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דיו 15"/>
              <p14:cNvContentPartPr/>
              <p14:nvPr/>
            </p14:nvContentPartPr>
            <p14:xfrm>
              <a:off x="3553572" y="4424110"/>
              <a:ext cx="360" cy="0"/>
            </p14:xfrm>
          </p:contentPart>
        </mc:Choice>
        <mc:Fallback xmlns="">
          <p:pic>
            <p:nvPicPr>
              <p:cNvPr id="16" name="דיו 15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דיו 16"/>
              <p14:cNvContentPartPr/>
              <p14:nvPr/>
            </p14:nvContentPartPr>
            <p14:xfrm>
              <a:off x="3841212" y="4313590"/>
              <a:ext cx="360" cy="0"/>
            </p14:xfrm>
          </p:contentPart>
        </mc:Choice>
        <mc:Fallback xmlns="">
          <p:pic>
            <p:nvPicPr>
              <p:cNvPr id="17" name="דיו 16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2" name="דיו 51"/>
              <p14:cNvContentPartPr/>
              <p14:nvPr/>
            </p14:nvContentPartPr>
            <p14:xfrm>
              <a:off x="7041821" y="751819"/>
              <a:ext cx="222271" cy="151735"/>
            </p14:xfrm>
          </p:contentPart>
        </mc:Choice>
        <mc:Fallback xmlns="">
          <p:pic>
            <p:nvPicPr>
              <p:cNvPr id="52" name="דיו 5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33535" y="743529"/>
                <a:ext cx="238842" cy="168314"/>
              </a:xfrm>
              <a:prstGeom prst="rect">
                <a:avLst/>
              </a:prstGeom>
            </p:spPr>
          </p:pic>
        </mc:Fallback>
      </mc:AlternateContent>
      <p:sp>
        <p:nvSpPr>
          <p:cNvPr id="102" name="Oval 26"/>
          <p:cNvSpPr/>
          <p:nvPr/>
        </p:nvSpPr>
        <p:spPr>
          <a:xfrm>
            <a:off x="990653" y="5935318"/>
            <a:ext cx="1152128" cy="93610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tx1"/>
                </a:solidFill>
              </a:rPr>
              <a:t>כינוס פיסגה ערבית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103" name="Oval 17"/>
          <p:cNvSpPr/>
          <p:nvPr/>
        </p:nvSpPr>
        <p:spPr>
          <a:xfrm>
            <a:off x="7958964" y="220605"/>
            <a:ext cx="1008112" cy="9361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706936" y="-13417"/>
            <a:ext cx="151216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 err="1"/>
              <a:t>דאע"ש</a:t>
            </a:r>
            <a:endParaRPr lang="he-IL" b="1" u="sng" dirty="0"/>
          </a:p>
          <a:p>
            <a:pPr algn="ctr" rtl="0"/>
            <a:endParaRPr lang="he-IL" sz="1400" b="1" dirty="0"/>
          </a:p>
          <a:p>
            <a:pPr algn="ctr" rtl="0"/>
            <a:r>
              <a:rPr lang="he-IL" sz="1400" b="1" dirty="0"/>
              <a:t>הרחבת</a:t>
            </a:r>
          </a:p>
          <a:p>
            <a:pPr algn="ctr" rtl="0"/>
            <a:r>
              <a:rPr lang="he-IL" sz="1400" b="1" dirty="0"/>
              <a:t>פעולות</a:t>
            </a:r>
          </a:p>
        </p:txBody>
      </p:sp>
      <p:sp>
        <p:nvSpPr>
          <p:cNvPr id="107" name="Oval 17"/>
          <p:cNvSpPr/>
          <p:nvPr/>
        </p:nvSpPr>
        <p:spPr>
          <a:xfrm>
            <a:off x="8214914" y="1393025"/>
            <a:ext cx="1008112" cy="9361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מימון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חמאס</a:t>
            </a:r>
          </a:p>
        </p:txBody>
      </p:sp>
      <p:sp>
        <p:nvSpPr>
          <p:cNvPr id="110" name="Oval 31"/>
          <p:cNvSpPr/>
          <p:nvPr/>
        </p:nvSpPr>
        <p:spPr>
          <a:xfrm>
            <a:off x="81135" y="2768839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הכרות </a:t>
            </a:r>
            <a:r>
              <a:rPr lang="he-IL" sz="1400" b="1" dirty="0" err="1">
                <a:solidFill>
                  <a:schemeClr val="tx1"/>
                </a:solidFill>
              </a:rPr>
              <a:t>חד"צ</a:t>
            </a:r>
            <a:r>
              <a:rPr lang="he-IL" sz="1400" b="1" dirty="0">
                <a:solidFill>
                  <a:schemeClr val="tx1"/>
                </a:solidFill>
              </a:rPr>
              <a:t> ב-10 פרלמנטים</a:t>
            </a:r>
          </a:p>
        </p:txBody>
      </p:sp>
      <p:sp>
        <p:nvSpPr>
          <p:cNvPr id="61" name="Oval 18"/>
          <p:cNvSpPr/>
          <p:nvPr/>
        </p:nvSpPr>
        <p:spPr>
          <a:xfrm>
            <a:off x="7227398" y="3919503"/>
            <a:ext cx="1142581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תיאום עם ישראל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35405" y="-94864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u="sng" dirty="0"/>
              <a:t>BDS</a:t>
            </a:r>
            <a:endParaRPr lang="he-IL" b="1" u="sng" dirty="0"/>
          </a:p>
        </p:txBody>
      </p:sp>
      <p:sp>
        <p:nvSpPr>
          <p:cNvPr id="63" name="Oval 17"/>
          <p:cNvSpPr/>
          <p:nvPr/>
        </p:nvSpPr>
        <p:spPr>
          <a:xfrm>
            <a:off x="6983291" y="216488"/>
            <a:ext cx="960334" cy="69067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צובר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תאוצה</a:t>
            </a:r>
          </a:p>
        </p:txBody>
      </p:sp>
      <p:sp>
        <p:nvSpPr>
          <p:cNvPr id="64" name="Oval 17"/>
          <p:cNvSpPr/>
          <p:nvPr/>
        </p:nvSpPr>
        <p:spPr>
          <a:xfrm>
            <a:off x="8274464" y="5524727"/>
            <a:ext cx="1008112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853250" y="508760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תורכיה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3649</TotalTime>
  <Words>147</Words>
  <Application>Microsoft Office PowerPoint</Application>
  <PresentationFormat>‫הצגה על המסך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ניהול המערכה</vt:lpstr>
    </vt:vector>
  </TitlesOfParts>
  <Company>Mofa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calevbe</dc:creator>
  <cp:lastModifiedBy>ערן עציון</cp:lastModifiedBy>
  <cp:revision>520</cp:revision>
  <dcterms:created xsi:type="dcterms:W3CDTF">2011-12-29T08:38:12Z</dcterms:created>
  <dcterms:modified xsi:type="dcterms:W3CDTF">2016-03-07T19:13:44Z</dcterms:modified>
</cp:coreProperties>
</file>