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1" r:id="rId4"/>
    <p:sldId id="258" r:id="rId5"/>
    <p:sldId id="266" r:id="rId6"/>
    <p:sldId id="275" r:id="rId7"/>
    <p:sldId id="259" r:id="rId8"/>
    <p:sldId id="274" r:id="rId9"/>
    <p:sldId id="260" r:id="rId10"/>
    <p:sldId id="261" r:id="rId11"/>
    <p:sldId id="267" r:id="rId12"/>
    <p:sldId id="262" r:id="rId13"/>
    <p:sldId id="272" r:id="rId14"/>
    <p:sldId id="269" r:id="rId15"/>
    <p:sldId id="268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79015" autoAdjust="0"/>
  </p:normalViewPr>
  <p:slideViewPr>
    <p:cSldViewPr>
      <p:cViewPr varScale="1">
        <p:scale>
          <a:sx n="31" d="100"/>
          <a:sy n="31" d="100"/>
        </p:scale>
        <p:origin x="-83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BC770B9-0884-4DF8-9F83-1546ACFE5883}" type="datetimeFigureOut">
              <a:rPr lang="he-IL" smtClean="0"/>
              <a:t>כ"ז/אייר/תשע"ו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4286C3F-C9FF-496A-AB68-2399FBA11A8B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פעילות רחבה: הכוונת נציגויות,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תידרוכים</a:t>
            </a:r>
            <a:r>
              <a:rPr lang="he-IL" baseline="0" dirty="0" smtClean="0"/>
              <a:t> לגורמים בארץ ובחו"ל, משלחות משותפות, נקודות לשיחה, יוזמות ורעיונות, הופעות בכנסים, נאט"ו, הערכות מצב, 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baseline="0" dirty="0" smtClean="0"/>
              <a:t>שיא הפעילות : החלטת </a:t>
            </a:r>
            <a:r>
              <a:rPr lang="he-IL" baseline="0" dirty="0" err="1" smtClean="0"/>
              <a:t>מועבי"ט</a:t>
            </a:r>
            <a:r>
              <a:rPr lang="he-IL" baseline="0" dirty="0" smtClean="0"/>
              <a:t> 1929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baseline="0" dirty="0" smtClean="0"/>
              <a:t>קהילה – אמ"ן, מוסד, וא"א, </a:t>
            </a:r>
            <a:r>
              <a:rPr lang="he-IL" baseline="0" dirty="0" err="1" smtClean="0"/>
              <a:t>משהב"ט</a:t>
            </a:r>
            <a:r>
              <a:rPr lang="he-IL" baseline="0" dirty="0" smtClean="0"/>
              <a:t>, </a:t>
            </a:r>
            <a:r>
              <a:rPr lang="he-IL" baseline="0" dirty="0" err="1" smtClean="0"/>
              <a:t>אג"ת</a:t>
            </a:r>
            <a:r>
              <a:rPr lang="he-IL" baseline="0" dirty="0" smtClean="0"/>
              <a:t>, </a:t>
            </a:r>
            <a:r>
              <a:rPr lang="he-IL" baseline="0" dirty="0" err="1" smtClean="0"/>
              <a:t>מל"ל</a:t>
            </a:r>
            <a:endParaRPr lang="he-IL" baseline="0" dirty="0" smtClean="0"/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דברי המנכ"ל – במקום לכעוס</a:t>
            </a:r>
            <a:r>
              <a:rPr lang="he-IL" baseline="0" dirty="0" smtClean="0"/>
              <a:t> מציג את זה כהישגו הגדול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baseline="0" dirty="0" smtClean="0"/>
              <a:t>לא </a:t>
            </a:r>
            <a:r>
              <a:rPr lang="he-IL" baseline="0" dirty="0" err="1" smtClean="0"/>
              <a:t>הכל</a:t>
            </a:r>
            <a:r>
              <a:rPr lang="he-IL" baseline="0" dirty="0" smtClean="0"/>
              <a:t> הצליח – פורום תיאום שהקמתי. ואורן הגדיל מה שעשינו אלפי מונים.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dirty="0" smtClean="0"/>
              <a:t>משבר, פער, היסט  (אורן) – המציאות לא תואמת את הצורה שבה אנו מאורגנים, חושבים</a:t>
            </a:r>
            <a:r>
              <a:rPr lang="he-IL" baseline="0" dirty="0" smtClean="0"/>
              <a:t> עליה. להעלות קונפליקט לפני השטח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בכלל חשיבה אסטרטגית – יחס בין מטרות, אמצעים ודרכים .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צוות מנצח - </a:t>
            </a:r>
            <a:r>
              <a:rPr lang="he-IL" dirty="0" smtClean="0">
                <a:solidFill>
                  <a:srgbClr val="FF0000"/>
                </a:solidFill>
              </a:rPr>
              <a:t>אצילת סמכויות והעצמת צעירים (מורנו עובד מצטיין) , </a:t>
            </a:r>
            <a:r>
              <a:rPr lang="he-IL" dirty="0" smtClean="0"/>
              <a:t>השגת </a:t>
            </a:r>
            <a:r>
              <a:rPr lang="he-IL" dirty="0" smtClean="0">
                <a:solidFill>
                  <a:srgbClr val="FF0000"/>
                </a:solidFill>
              </a:rPr>
              <a:t>מומחי תוכן </a:t>
            </a:r>
            <a:r>
              <a:rPr lang="he-IL" dirty="0" smtClean="0"/>
              <a:t>שיכולים לסייע</a:t>
            </a:r>
            <a:endParaRPr lang="he-IL" baseline="0" dirty="0" smtClean="0"/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מקצוענות - </a:t>
            </a:r>
            <a:r>
              <a:rPr lang="he-IL" dirty="0" smtClean="0">
                <a:solidFill>
                  <a:srgbClr val="FF0000"/>
                </a:solidFill>
              </a:rPr>
              <a:t>ללמוד, להתחכך, ללמוד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>
                <a:solidFill>
                  <a:srgbClr val="FF0000"/>
                </a:solidFill>
              </a:rPr>
              <a:t>לזהות</a:t>
            </a:r>
            <a:r>
              <a:rPr lang="he-IL" baseline="0" dirty="0" smtClean="0">
                <a:solidFill>
                  <a:srgbClr val="FF0000"/>
                </a:solidFill>
              </a:rPr>
              <a:t> יתרון יחסי ותרומה למערכת (כמו הקשר לאמריקאים – </a:t>
            </a:r>
            <a:r>
              <a:rPr lang="he-IL" baseline="0" dirty="0" err="1" smtClean="0">
                <a:solidFill>
                  <a:srgbClr val="FF0000"/>
                </a:solidFill>
              </a:rPr>
              <a:t>אפ"י</a:t>
            </a:r>
            <a:r>
              <a:rPr lang="he-IL" baseline="0" dirty="0" smtClean="0">
                <a:solidFill>
                  <a:srgbClr val="FF0000"/>
                </a:solidFill>
              </a:rPr>
              <a:t>) – יצירת ערך מוסף לשותפים. מכוונות ללקוח – קשר עם התעשיות </a:t>
            </a:r>
            <a:endParaRPr lang="he-IL" baseline="0" dirty="0" smtClean="0"/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baseline="0" dirty="0" smtClean="0"/>
              <a:t>איגום משאבים - </a:t>
            </a:r>
            <a:r>
              <a:rPr lang="he-IL" dirty="0" smtClean="0"/>
              <a:t>להלחם על </a:t>
            </a:r>
            <a:r>
              <a:rPr lang="he-IL" dirty="0" smtClean="0">
                <a:solidFill>
                  <a:srgbClr val="FF0000"/>
                </a:solidFill>
              </a:rPr>
              <a:t>משאבים</a:t>
            </a:r>
            <a:r>
              <a:rPr lang="he-IL" dirty="0" smtClean="0"/>
              <a:t> בפנים (בסוף במשרד נותן) ולהשיג משאבים מבחוץ (הקצין מאמ"ן)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גיבוש אסטרטגיה ותכנית עבודה – בגיבוש אסטרטגיה להתייעץ. מאמין בתוכניות עבודה. 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זיהוי הקואליציות החוסמות – מי מעוניין </a:t>
            </a:r>
            <a:r>
              <a:rPr lang="he-IL" dirty="0" err="1" smtClean="0"/>
              <a:t>בסטטוס</a:t>
            </a:r>
            <a:r>
              <a:rPr lang="he-IL" dirty="0" smtClean="0"/>
              <a:t> קוו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רתימת גורמים בכירים – ציפי, רון כמנכ"ל עם המעמד והתפיסה שלו.</a:t>
            </a:r>
            <a:r>
              <a:rPr lang="he-IL" baseline="0" dirty="0" smtClean="0"/>
              <a:t> (כנס </a:t>
            </a:r>
            <a:r>
              <a:rPr lang="he-IL" baseline="0" dirty="0" err="1" smtClean="0"/>
              <a:t>הרצליה</a:t>
            </a:r>
            <a:r>
              <a:rPr lang="he-IL" baseline="0" dirty="0" smtClean="0"/>
              <a:t>)</a:t>
            </a:r>
            <a:endParaRPr lang="he-IL" dirty="0" smtClean="0"/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smtClean="0"/>
              <a:t>סט מסרים </a:t>
            </a:r>
            <a:r>
              <a:rPr lang="he-IL" dirty="0" err="1" smtClean="0"/>
              <a:t>לחזרו</a:t>
            </a:r>
            <a:r>
              <a:rPr lang="he-IL" dirty="0" smtClean="0"/>
              <a:t> עליו בכל הזדמנות – משרד החוץ צריך להיות חלק ממערך הפיקוח...)</a:t>
            </a:r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he-IL" dirty="0" smtClean="0"/>
          </a:p>
          <a:p>
            <a:pPr marL="228600" indent="-228600">
              <a:buAutoNum type="arabicPeriod"/>
            </a:pPr>
            <a:endParaRPr lang="he-IL" baseline="0" dirty="0" smtClean="0"/>
          </a:p>
          <a:p>
            <a:pPr marL="228600" marR="0" indent="-2286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he-IL" dirty="0" err="1" smtClean="0"/>
              <a:t>שילוביות</a:t>
            </a:r>
            <a:r>
              <a:rPr lang="he-IL" dirty="0" smtClean="0"/>
              <a:t> – כל שחקן מביא לשולחן משאבים </a:t>
            </a:r>
            <a:r>
              <a:rPr lang="he-IL" dirty="0" err="1" smtClean="0"/>
              <a:t>יחודיים</a:t>
            </a:r>
            <a:r>
              <a:rPr lang="he-IL" dirty="0" smtClean="0"/>
              <a:t>. עוסקים במערכות מורכבות מרובות שחקנים</a:t>
            </a:r>
          </a:p>
          <a:p>
            <a:pPr marL="228600" indent="-228600">
              <a:buAutoNum type="arabicPeriod"/>
            </a:pPr>
            <a:endParaRPr lang="he-IL" baseline="0" dirty="0" smtClean="0"/>
          </a:p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12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118. יתרון יחסי – יש גם חסרונות למשל</a:t>
            </a:r>
            <a:r>
              <a:rPr lang="he-IL" baseline="0" dirty="0" smtClean="0"/>
              <a:t> ההתחלפות מול </a:t>
            </a:r>
            <a:r>
              <a:rPr lang="he-IL" baseline="0" dirty="0" err="1" smtClean="0"/>
              <a:t>משהב"ט</a:t>
            </a:r>
            <a:endParaRPr lang="he-IL" baseline="0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. </a:t>
            </a:r>
            <a:r>
              <a:rPr lang="he-IL" dirty="0" err="1" smtClean="0"/>
              <a:t>שילוביות</a:t>
            </a:r>
            <a:r>
              <a:rPr lang="he-IL" dirty="0" smtClean="0"/>
              <a:t> – כל שחקן מביא לשולחן משאבים </a:t>
            </a:r>
            <a:r>
              <a:rPr lang="he-IL" dirty="0" err="1" smtClean="0"/>
              <a:t>יחודיים</a:t>
            </a:r>
            <a:r>
              <a:rPr lang="he-IL" dirty="0" smtClean="0"/>
              <a:t>. עוסקים במערכות מורכבות מרובות שחקנים להיות חבר</a:t>
            </a:r>
            <a:r>
              <a:rPr lang="he-IL" baseline="0" dirty="0" smtClean="0"/>
              <a:t> לא רק של הבכירים...</a:t>
            </a:r>
            <a:endParaRPr lang="he-IL" dirty="0" smtClean="0"/>
          </a:p>
          <a:p>
            <a:r>
              <a:rPr lang="he-IL" dirty="0" smtClean="0"/>
              <a:t>11.</a:t>
            </a:r>
            <a:r>
              <a:rPr lang="he-IL" dirty="0" smtClean="0"/>
              <a:t> למכור את החזון - גיבוש, הפצה והנחלת סט מסרים – כנסים, ועדות, תקשורת, מאמרים</a:t>
            </a:r>
          </a:p>
          <a:p>
            <a:r>
              <a:rPr lang="he-IL" dirty="0" smtClean="0"/>
              <a:t>12. מיסוד ועיגון – תהליכי עבודה </a:t>
            </a:r>
            <a:r>
              <a:rPr lang="he-IL" dirty="0" err="1" smtClean="0"/>
              <a:t>פנימייים</a:t>
            </a:r>
            <a:r>
              <a:rPr lang="he-IL" dirty="0" smtClean="0"/>
              <a:t>, מחשב, חדר</a:t>
            </a:r>
            <a:r>
              <a:rPr lang="he-IL" baseline="0" dirty="0" smtClean="0"/>
              <a:t> בקריה, מחשב בירושלים, אידית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dirty="0" smtClean="0"/>
              <a:t>הבנת השחקנים  וגורמים המשפיעים (אמריקאים, גבי אשכנזי) – מקבלי החלטות, מגמות </a:t>
            </a:r>
          </a:p>
          <a:p>
            <a:pPr marL="228600" indent="-228600">
              <a:buAutoNum type="arabicPeriod"/>
            </a:pPr>
            <a:r>
              <a:rPr lang="he-IL" dirty="0" err="1" smtClean="0"/>
              <a:t>אינטיליגנציה</a:t>
            </a:r>
            <a:r>
              <a:rPr lang="he-IL" dirty="0" smtClean="0"/>
              <a:t> רגשית – מותר לפעמים לשים אגו בצד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שמח להיות</a:t>
            </a:r>
          </a:p>
          <a:p>
            <a:r>
              <a:rPr lang="he-IL" dirty="0" smtClean="0"/>
              <a:t>איש כחול</a:t>
            </a:r>
            <a:r>
              <a:rPr lang="he-IL" baseline="0" dirty="0" smtClean="0"/>
              <a:t> (האבחנה הכי מהירה ואז גיליתי..)</a:t>
            </a:r>
            <a:endParaRPr lang="he-IL" dirty="0" smtClean="0"/>
          </a:p>
          <a:p>
            <a:r>
              <a:rPr lang="he-IL" dirty="0" smtClean="0"/>
              <a:t>קצת</a:t>
            </a:r>
            <a:r>
              <a:rPr lang="he-IL" baseline="0" dirty="0" smtClean="0"/>
              <a:t> מוזר – רובכם קולגות, חלק אפילו מאד קרובים</a:t>
            </a:r>
          </a:p>
          <a:p>
            <a:r>
              <a:rPr lang="he-IL" baseline="0" dirty="0" smtClean="0"/>
              <a:t>לכן יותר שיחה מהרצאה</a:t>
            </a:r>
          </a:p>
          <a:p>
            <a:r>
              <a:rPr lang="he-IL" baseline="0" dirty="0" smtClean="0"/>
              <a:t>2 סיפורים על התקופה שלי באגף האסטרטגי – 2005-2010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מי עשינו? מרים,</a:t>
            </a:r>
            <a:r>
              <a:rPr lang="he-IL" baseline="0" dirty="0" smtClean="0"/>
              <a:t> אלון, קרן, עופר, יונתן, קלר, ילנה, תמי, מאיר, אידית לפידות, רפי, יוסי, קודמי (רפי ויהודה), ובדרך שכחתי עוד... וגם אנשים ממערכות אחרות....(מסר מרכזי)</a:t>
            </a:r>
          </a:p>
          <a:p>
            <a:r>
              <a:rPr lang="he-IL" baseline="0" dirty="0" smtClean="0"/>
              <a:t>למה אני פה?</a:t>
            </a:r>
          </a:p>
          <a:p>
            <a:r>
              <a:rPr lang="he-IL" baseline="0" dirty="0" smtClean="0"/>
              <a:t>כי זכיתי להיות שותף לשני תהליכים חשובים ומשמעותיים בתקופה המדוברת</a:t>
            </a:r>
          </a:p>
          <a:p>
            <a:r>
              <a:rPr lang="he-IL" baseline="0" dirty="0" smtClean="0"/>
              <a:t>ואפשר ללמוד מהם משהו על היכולת שלנו </a:t>
            </a:r>
            <a:r>
              <a:rPr lang="he-IL" baseline="0" dirty="0" err="1" smtClean="0"/>
              <a:t>במשה"ח</a:t>
            </a:r>
            <a:r>
              <a:rPr lang="he-IL" baseline="0" dirty="0" smtClean="0"/>
              <a:t> בכלל וכמנהלי מחלקות להוביל שינוי גם ללא סמכות פורמאלית ובלי מומחיות מוקדמת.</a:t>
            </a:r>
          </a:p>
          <a:p>
            <a:r>
              <a:rPr lang="he-IL" baseline="0" dirty="0" smtClean="0"/>
              <a:t>מסר חשוב: דיפלומט יש את זה-  השילוב של</a:t>
            </a:r>
            <a:r>
              <a:rPr lang="he-IL" baseline="0" dirty="0" smtClean="0"/>
              <a:t>החשיבה אסטרטגית</a:t>
            </a:r>
            <a:r>
              <a:rPr lang="he-IL" baseline="0" dirty="0" smtClean="0"/>
              <a:t>  עם </a:t>
            </a:r>
            <a:r>
              <a:rPr lang="he-IL" baseline="0" dirty="0" err="1" smtClean="0"/>
              <a:t>האינטיליגנציה</a:t>
            </a:r>
            <a:r>
              <a:rPr lang="he-IL" baseline="0" dirty="0" smtClean="0"/>
              <a:t> הרגשית,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פחות מעשרה</a:t>
            </a:r>
            <a:r>
              <a:rPr lang="he-IL" baseline="0" dirty="0" smtClean="0"/>
              <a:t> אחוז – רק יורה ומתפוצץ, בשלב היתר היצוא (לא שיווק)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he-IL" dirty="0" smtClean="0"/>
              <a:t>1. הישיבה עם ציפי ואהרון ביומו הראשון - גם רתימת בכירים וגם זיהוי משאבים (תמיכה פוליטית)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dirty="0" smtClean="0"/>
              <a:t>2.</a:t>
            </a:r>
            <a:r>
              <a:rPr lang="he-IL" baseline="0" dirty="0" smtClean="0"/>
              <a:t> </a:t>
            </a:r>
            <a:r>
              <a:rPr lang="he-IL" dirty="0" smtClean="0"/>
              <a:t>שת"פ ומאבק – מחייב </a:t>
            </a:r>
            <a:r>
              <a:rPr lang="he-IL" dirty="0" err="1" smtClean="0"/>
              <a:t>אינטיליגנציה</a:t>
            </a:r>
            <a:r>
              <a:rPr lang="he-IL" dirty="0" smtClean="0"/>
              <a:t> רגשית - </a:t>
            </a:r>
            <a:r>
              <a:rPr lang="he-IL" dirty="0" smtClean="0"/>
              <a:t>קשר עם </a:t>
            </a:r>
            <a:r>
              <a:rPr lang="he-IL" dirty="0" err="1" smtClean="0"/>
              <a:t>אפ"י</a:t>
            </a:r>
            <a:r>
              <a:rPr lang="he-IL" dirty="0" smtClean="0"/>
              <a:t> ופינקו.  רון מול מנכ"ל.</a:t>
            </a:r>
            <a:r>
              <a:rPr lang="he-IL" baseline="0" dirty="0" smtClean="0"/>
              <a:t> עוזי עילם. </a:t>
            </a:r>
            <a:endParaRPr lang="he-IL" dirty="0" smtClean="0"/>
          </a:p>
          <a:p>
            <a:pPr>
              <a:buFont typeface="Arial" pitchFamily="34" charset="0"/>
              <a:buNone/>
            </a:pPr>
            <a:r>
              <a:rPr lang="he-IL" dirty="0" smtClean="0"/>
              <a:t>3. גיבוש יעד תכנית עבודה</a:t>
            </a:r>
            <a:r>
              <a:rPr lang="he-IL" baseline="0" dirty="0" smtClean="0"/>
              <a:t> – אני מאמין... התייחסתי לזה כמו קמפיין – מיסוד תפקידו של משרד החוץ במערך הפיקוח על היצוא הביטחוני. עסקאות ספציפיות ולא רק מדיניות. אנחנו לא נדליף ונסייע ליצוא.</a:t>
            </a:r>
            <a:endParaRPr lang="he-IL" dirty="0" smtClean="0"/>
          </a:p>
          <a:p>
            <a:pPr>
              <a:buFont typeface="Arial" pitchFamily="34" charset="0"/>
              <a:buNone/>
            </a:pPr>
            <a:r>
              <a:rPr lang="he-IL" dirty="0" smtClean="0"/>
              <a:t>3. קואליציות בפנים ובחוץ – דורש גם הרבה הסברה במשרד..</a:t>
            </a:r>
          </a:p>
          <a:p>
            <a:pPr>
              <a:buFont typeface="Arial" pitchFamily="34" charset="0"/>
              <a:buNone/>
            </a:pPr>
            <a:r>
              <a:rPr lang="he-IL" dirty="0" smtClean="0"/>
              <a:t>שימוש בזירה התקשורתית – הצד השני רוצה להצניע. מסר מרכזי – </a:t>
            </a:r>
            <a:r>
              <a:rPr lang="he-IL" dirty="0" err="1" smtClean="0"/>
              <a:t>ליצורא</a:t>
            </a:r>
            <a:r>
              <a:rPr lang="he-IL" baseline="0" dirty="0" smtClean="0"/>
              <a:t> הביטחוני השלכות מדיניות נרחבות...ולנו יש תרומה ייחודית. לא נעכב ולא נדליף.. מסר משותף – חשיבות היצוא הביטחוני...ככה זה בעולם... </a:t>
            </a:r>
          </a:p>
          <a:p>
            <a:pPr>
              <a:buFont typeface="Arial" pitchFamily="34" charset="0"/>
              <a:buNone/>
            </a:pPr>
            <a:r>
              <a:rPr lang="he-IL" baseline="0" dirty="0" smtClean="0"/>
              <a:t>לומדים מה קורה בעולם במפגשים עם מערכות זרות.</a:t>
            </a:r>
          </a:p>
          <a:p>
            <a:pPr>
              <a:buFont typeface="Arial" pitchFamily="34" charset="0"/>
              <a:buNone/>
            </a:pPr>
            <a:r>
              <a:rPr lang="he-IL" baseline="0" dirty="0" smtClean="0"/>
              <a:t>השינוי הארגוני הפנימי – חדר בקרה, תהליכים, צוות (אידית ובהמשך מומחה)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dirty="0" smtClean="0"/>
              <a:t>זירה תקשורתית והתאמת מסרים לזירות – כנסים, </a:t>
            </a:r>
            <a:r>
              <a:rPr lang="he-IL" dirty="0" err="1" smtClean="0"/>
              <a:t>ועחו"ב</a:t>
            </a:r>
            <a:r>
              <a:rPr lang="he-IL" dirty="0" smtClean="0"/>
              <a:t> </a:t>
            </a:r>
          </a:p>
          <a:p>
            <a:pPr>
              <a:buFont typeface="Arial" pitchFamily="34" charset="0"/>
              <a:buNone/>
            </a:pPr>
            <a:endParaRPr lang="he-IL" dirty="0" smtClean="0"/>
          </a:p>
          <a:p>
            <a:pPr>
              <a:buFont typeface="Arial" pitchFamily="34" charset="0"/>
              <a:buNone/>
            </a:pPr>
            <a:r>
              <a:rPr lang="he-IL" dirty="0" smtClean="0"/>
              <a:t>5. מאבק על החקיקה – כי שם זה יקבע...(</a:t>
            </a:r>
            <a:r>
              <a:rPr lang="he-IL" u="sng" dirty="0" smtClean="0"/>
              <a:t>לזהות</a:t>
            </a:r>
            <a:r>
              <a:rPr lang="he-IL" u="sng" baseline="0" dirty="0" smtClean="0"/>
              <a:t> איפה הזירה הקובעת...</a:t>
            </a:r>
            <a:r>
              <a:rPr lang="he-IL" baseline="0" dirty="0" smtClean="0"/>
              <a:t>). הם רצו שנהיה רק בעיצוב מדיניות. </a:t>
            </a:r>
            <a:endParaRPr lang="he-IL" dirty="0" smtClean="0"/>
          </a:p>
          <a:p>
            <a:pPr>
              <a:buFont typeface="Arial" pitchFamily="34" charset="0"/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he-IL" dirty="0" smtClean="0"/>
              <a:t>1. הישיבה עם ציפי ואהרון ביומו הראשון - גם רתימת בכירים וגם זיהוי משאבים (תמיכה פוליטית)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dirty="0" smtClean="0"/>
              <a:t>2.</a:t>
            </a:r>
            <a:r>
              <a:rPr lang="he-IL" baseline="0" dirty="0" smtClean="0"/>
              <a:t> </a:t>
            </a:r>
            <a:r>
              <a:rPr lang="he-IL" dirty="0" smtClean="0"/>
              <a:t>שת"פ ומאבק – מחייב </a:t>
            </a:r>
            <a:r>
              <a:rPr lang="he-IL" dirty="0" err="1" smtClean="0"/>
              <a:t>אינטיליגנציה</a:t>
            </a:r>
            <a:r>
              <a:rPr lang="he-IL" dirty="0" smtClean="0"/>
              <a:t> רגשית - </a:t>
            </a:r>
            <a:r>
              <a:rPr lang="he-IL" dirty="0" smtClean="0"/>
              <a:t>קשר עם </a:t>
            </a:r>
            <a:r>
              <a:rPr lang="he-IL" dirty="0" err="1" smtClean="0"/>
              <a:t>אפ"י</a:t>
            </a:r>
            <a:r>
              <a:rPr lang="he-IL" dirty="0" smtClean="0"/>
              <a:t> ופינקו.  רון מול מנכ"ל.</a:t>
            </a:r>
            <a:r>
              <a:rPr lang="he-IL" baseline="0" dirty="0" smtClean="0"/>
              <a:t> עוזי עילם. </a:t>
            </a:r>
            <a:endParaRPr lang="he-IL" dirty="0" smtClean="0"/>
          </a:p>
          <a:p>
            <a:pPr>
              <a:buFont typeface="Arial" pitchFamily="34" charset="0"/>
              <a:buNone/>
            </a:pPr>
            <a:r>
              <a:rPr lang="he-IL" dirty="0" smtClean="0"/>
              <a:t>3. גיבוש יעד תכנית עבודה</a:t>
            </a:r>
            <a:r>
              <a:rPr lang="he-IL" baseline="0" dirty="0" smtClean="0"/>
              <a:t> – אני מאמין... התייחסתי לזה כמו קמפיין – מיסוד תפקידו של משרד החוץ במערך הפיקוח על היצוא הביטחוני. עסקאות ספציפיות ולא רק מדיניות. אנחנו לא נדליף ונסייע ליצוא.</a:t>
            </a:r>
            <a:endParaRPr lang="he-IL" dirty="0" smtClean="0"/>
          </a:p>
          <a:p>
            <a:pPr>
              <a:buFont typeface="Arial" pitchFamily="34" charset="0"/>
              <a:buNone/>
            </a:pPr>
            <a:r>
              <a:rPr lang="he-IL" dirty="0" smtClean="0"/>
              <a:t>3. קואליציות בפנים ובחוץ – דורש גם הרבה הסברה במשרד..</a:t>
            </a:r>
          </a:p>
          <a:p>
            <a:pPr>
              <a:buFont typeface="Arial" pitchFamily="34" charset="0"/>
              <a:buNone/>
            </a:pPr>
            <a:r>
              <a:rPr lang="he-IL" dirty="0" smtClean="0"/>
              <a:t>שימוש בזירה התקשורתית – הצד השני רוצה להצניע. מסר מרכזי – </a:t>
            </a:r>
            <a:r>
              <a:rPr lang="he-IL" dirty="0" err="1" smtClean="0"/>
              <a:t>ליצורא</a:t>
            </a:r>
            <a:r>
              <a:rPr lang="he-IL" baseline="0" dirty="0" smtClean="0"/>
              <a:t> הביטחוני השלכות מדיניות נרחבות...ולנו יש תרומה ייחודית. לא נעכב ולא נדליף.. מסר משותף – חשיבות היצוא הביטחוני...ככה זה בעולם... </a:t>
            </a:r>
          </a:p>
          <a:p>
            <a:pPr>
              <a:buFont typeface="Arial" pitchFamily="34" charset="0"/>
              <a:buNone/>
            </a:pPr>
            <a:r>
              <a:rPr lang="he-IL" baseline="0" dirty="0" smtClean="0"/>
              <a:t>לומדים מה קורה בעולם במפגשים עם מערכות זרות.</a:t>
            </a:r>
          </a:p>
          <a:p>
            <a:pPr>
              <a:buFont typeface="Arial" pitchFamily="34" charset="0"/>
              <a:buNone/>
            </a:pPr>
            <a:r>
              <a:rPr lang="he-IL" baseline="0" dirty="0" smtClean="0"/>
              <a:t>השינוי הארגוני הפנימי – חדר בקרה, תהליכים, צוות (אידית ובהמשך מומחה)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dirty="0" smtClean="0"/>
              <a:t>זירה תקשורתית והתאמת מסרים לזירות – כנסים, </a:t>
            </a:r>
            <a:r>
              <a:rPr lang="he-IL" dirty="0" err="1" smtClean="0"/>
              <a:t>ועחו"ב</a:t>
            </a:r>
            <a:r>
              <a:rPr lang="he-IL" dirty="0" smtClean="0"/>
              <a:t> </a:t>
            </a:r>
          </a:p>
          <a:p>
            <a:pPr>
              <a:buFont typeface="Arial" pitchFamily="34" charset="0"/>
              <a:buNone/>
            </a:pPr>
            <a:endParaRPr lang="he-IL" dirty="0" smtClean="0"/>
          </a:p>
          <a:p>
            <a:pPr>
              <a:buFont typeface="Arial" pitchFamily="34" charset="0"/>
              <a:buNone/>
            </a:pPr>
            <a:r>
              <a:rPr lang="he-IL" dirty="0" smtClean="0"/>
              <a:t>5. מאבק על החקיקה – כי שם זה יקבע...(</a:t>
            </a:r>
            <a:r>
              <a:rPr lang="he-IL" u="sng" dirty="0" smtClean="0"/>
              <a:t>לזהות</a:t>
            </a:r>
            <a:r>
              <a:rPr lang="he-IL" u="sng" baseline="0" dirty="0" smtClean="0"/>
              <a:t> איפה הזירה הקובעת...</a:t>
            </a:r>
            <a:r>
              <a:rPr lang="he-IL" baseline="0" dirty="0" smtClean="0"/>
              <a:t>). הם רצו שנהיה רק בעיצוב מדיניות. </a:t>
            </a:r>
            <a:endParaRPr lang="he-IL" dirty="0" smtClean="0"/>
          </a:p>
          <a:p>
            <a:pPr>
              <a:buFont typeface="Arial" pitchFamily="34" charset="0"/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צילום של החוק</a:t>
            </a:r>
          </a:p>
          <a:p>
            <a:r>
              <a:rPr lang="he-IL" dirty="0" smtClean="0"/>
              <a:t>חוק הפיקוח – משרד החוץ שותף</a:t>
            </a:r>
            <a:r>
              <a:rPr lang="he-IL" baseline="0" dirty="0" smtClean="0"/>
              <a:t> מלא (לא בלי בעיות – לוף) ויש מנגנון יישוב מחלוקות</a:t>
            </a:r>
          </a:p>
          <a:p>
            <a:r>
              <a:rPr lang="he-IL" baseline="0" dirty="0" smtClean="0"/>
              <a:t>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dirty="0" smtClean="0"/>
              <a:t>המשרד בשולי המערכה למרות שיכול להיות לו תפקיד משמעותי – בסוף</a:t>
            </a:r>
            <a:r>
              <a:rPr lang="he-IL" baseline="0" dirty="0" smtClean="0"/>
              <a:t> יש החלטות של גורמים פוליטיים – מי יודע להגיע עליהם ולהשפיע עליהם? למודיעין תפקיד מכריע אך לא יכול להחליף.</a:t>
            </a:r>
          </a:p>
          <a:p>
            <a:pPr marL="228600" indent="-228600">
              <a:buAutoNum type="arabicPeriod"/>
            </a:pPr>
            <a:r>
              <a:rPr lang="he-IL" baseline="0" dirty="0" smtClean="0"/>
              <a:t>מצוקה אישית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9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he-IL" dirty="0" smtClean="0"/>
              <a:t>יצירת משבר – שחרר אותי. ברוגז/מרד. </a:t>
            </a:r>
          </a:p>
          <a:p>
            <a:pPr marL="228600" indent="-228600">
              <a:buAutoNum type="arabicPeriod"/>
            </a:pPr>
            <a:r>
              <a:rPr lang="he-IL" dirty="0" smtClean="0"/>
              <a:t>עיצוב המבנה החדש עם אלון ובהתייעצות עם אחרים (נאור). צוות מדיני, סנקציות,</a:t>
            </a:r>
            <a:r>
              <a:rPr lang="he-IL" baseline="0" dirty="0" smtClean="0"/>
              <a:t> בידוד, </a:t>
            </a:r>
            <a:r>
              <a:rPr lang="he-IL" baseline="0" dirty="0" err="1" smtClean="0"/>
              <a:t>דפ"צ</a:t>
            </a:r>
            <a:r>
              <a:rPr lang="he-IL" baseline="0" dirty="0" smtClean="0"/>
              <a:t> +ממ"ד ותכנון</a:t>
            </a:r>
            <a:endParaRPr lang="he-IL" dirty="0" smtClean="0"/>
          </a:p>
          <a:p>
            <a:pPr marL="228600" indent="-228600">
              <a:buAutoNum type="arabicPeriod"/>
            </a:pPr>
            <a:r>
              <a:rPr lang="he-IL" dirty="0" smtClean="0"/>
              <a:t>ריכוז קבלת החלטות וגישה לקברניטים</a:t>
            </a:r>
          </a:p>
          <a:p>
            <a:pPr marL="228600" indent="-228600">
              <a:buAutoNum type="arabicPeriod"/>
            </a:pPr>
            <a:r>
              <a:rPr lang="he-IL" dirty="0" smtClean="0"/>
              <a:t>שילוב אנשים ותפקידים – יהודה</a:t>
            </a:r>
          </a:p>
          <a:p>
            <a:pPr marL="228600" indent="-228600">
              <a:buAutoNum type="arabicPeriod"/>
            </a:pPr>
            <a:r>
              <a:rPr lang="he-IL" dirty="0" smtClean="0"/>
              <a:t>הקצין – ההישג</a:t>
            </a:r>
            <a:r>
              <a:rPr lang="he-IL" baseline="0" dirty="0" smtClean="0"/>
              <a:t> הגדול והמשמעותי לשני הצדדים (עם איתן)</a:t>
            </a:r>
            <a:endParaRPr lang="he-IL" dirty="0" smtClean="0"/>
          </a:p>
          <a:p>
            <a:pPr marL="228600" indent="-228600">
              <a:buAutoNum type="arabicPeriod"/>
            </a:pPr>
            <a:endParaRPr lang="he-IL" dirty="0" smtClean="0"/>
          </a:p>
          <a:p>
            <a:pPr marL="228600" indent="-228600">
              <a:buAutoNum type="arabicPeriod"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86C3F-C9FF-496A-AB68-2399FBA11A8B}" type="slidenum">
              <a:rPr lang="he-IL" smtClean="0"/>
              <a:t>10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8885-E7F3-4C40-94BC-1C73B1EA84BF}" type="datetimeFigureOut">
              <a:rPr lang="he-IL" smtClean="0"/>
              <a:pPr/>
              <a:t>כ"ז/אייר/תשע"ו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CEC76-7821-4EED-98F4-C69532CFA31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152127"/>
          </a:xfrm>
        </p:spPr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/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הובלת יוזמות ותהליכים </a:t>
            </a:r>
            <a:r>
              <a:rPr lang="he-IL" b="1" dirty="0" smtClean="0">
                <a:solidFill>
                  <a:schemeClr val="accent2"/>
                </a:solidFill>
              </a:rPr>
              <a:t>במשרד החוץ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b="1" dirty="0">
              <a:solidFill>
                <a:srgbClr val="00B05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he-IL" dirty="0" smtClean="0"/>
          </a:p>
          <a:p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קורס ניהול בשירות החוץ</a:t>
            </a:r>
            <a:endParaRPr lang="he-IL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</a:rPr>
              <a:t>8.6.2016</a:t>
            </a:r>
            <a:endParaRPr lang="he-I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haimwaxman\Pictures\leadershi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852936"/>
            <a:ext cx="2880320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איראן-גרעין - מה </a:t>
            </a:r>
            <a:r>
              <a:rPr lang="he-IL" dirty="0" smtClean="0">
                <a:solidFill>
                  <a:srgbClr val="0070C0"/>
                </a:solidFill>
              </a:rPr>
              <a:t>עשינו?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יצירת למשבר</a:t>
            </a:r>
            <a:endParaRPr lang="he-IL" dirty="0" smtClean="0"/>
          </a:p>
          <a:p>
            <a:r>
              <a:rPr lang="he-IL" dirty="0" smtClean="0"/>
              <a:t>עיצוב המבנה החדש – רב אגפי</a:t>
            </a:r>
            <a:endParaRPr lang="he-IL" dirty="0" smtClean="0"/>
          </a:p>
          <a:p>
            <a:r>
              <a:rPr lang="he-IL" dirty="0" smtClean="0"/>
              <a:t>שילוב אנשים ותפקידים</a:t>
            </a:r>
            <a:endParaRPr lang="he-IL" dirty="0" smtClean="0"/>
          </a:p>
          <a:p>
            <a:r>
              <a:rPr lang="he-IL" dirty="0" smtClean="0"/>
              <a:t>השתתפות בפורומים החשובים</a:t>
            </a:r>
            <a:endParaRPr lang="he-IL" dirty="0" smtClean="0"/>
          </a:p>
          <a:p>
            <a:r>
              <a:rPr lang="he-IL" dirty="0" smtClean="0"/>
              <a:t>השגת משאבים פנימיים וחיצוניים (</a:t>
            </a:r>
            <a:r>
              <a:rPr lang="he-IL" u="sng" dirty="0" smtClean="0"/>
              <a:t>הקצין מאמ"ן</a:t>
            </a:r>
            <a:r>
              <a:rPr lang="he-IL" dirty="0" smtClean="0"/>
              <a:t>)</a:t>
            </a:r>
            <a:endParaRPr lang="he-IL" dirty="0" smtClean="0"/>
          </a:p>
          <a:p>
            <a:r>
              <a:rPr lang="he-IL" dirty="0" smtClean="0"/>
              <a:t>הנסיעות המשותפות</a:t>
            </a:r>
          </a:p>
          <a:p>
            <a:r>
              <a:rPr lang="he-IL" u="sng" dirty="0" smtClean="0"/>
              <a:t>...וכל הזמן – ללמוד.....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איראן </a:t>
            </a:r>
            <a:r>
              <a:rPr lang="he-IL" sz="4000" dirty="0" smtClean="0">
                <a:solidFill>
                  <a:srgbClr val="0070C0"/>
                </a:solidFill>
              </a:rPr>
              <a:t>–</a:t>
            </a:r>
            <a:r>
              <a:rPr lang="he-IL" sz="4000" dirty="0" smtClean="0">
                <a:solidFill>
                  <a:srgbClr val="0070C0"/>
                </a:solidFill>
              </a:rPr>
              <a:t>גרעין - התוצאות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המבנה החדש </a:t>
            </a:r>
            <a:r>
              <a:rPr lang="he-IL" dirty="0" smtClean="0"/>
              <a:t>והשחקנים</a:t>
            </a:r>
            <a:endParaRPr lang="he-IL" dirty="0" smtClean="0"/>
          </a:p>
          <a:p>
            <a:r>
              <a:rPr lang="he-IL" dirty="0" smtClean="0"/>
              <a:t>פעילות רחבה ומלאת הישגים </a:t>
            </a:r>
            <a:r>
              <a:rPr lang="he-IL" dirty="0" smtClean="0"/>
              <a:t>(בנק אסיה</a:t>
            </a:r>
            <a:r>
              <a:rPr lang="he-IL" dirty="0" smtClean="0"/>
              <a:t>)</a:t>
            </a:r>
          </a:p>
          <a:p>
            <a:r>
              <a:rPr lang="he-IL" dirty="0" smtClean="0"/>
              <a:t>שילוב כוכבים מהמשרד</a:t>
            </a:r>
          </a:p>
          <a:p>
            <a:r>
              <a:rPr lang="he-IL" dirty="0" smtClean="0"/>
              <a:t>הכרה בקהילה</a:t>
            </a:r>
            <a:endParaRPr lang="he-IL" dirty="0" smtClean="0"/>
          </a:p>
          <a:p>
            <a:r>
              <a:rPr lang="he-IL" dirty="0" err="1" smtClean="0"/>
              <a:t>שילוביות</a:t>
            </a:r>
            <a:r>
              <a:rPr lang="he-IL" dirty="0" smtClean="0"/>
              <a:t> - הנסיעות </a:t>
            </a:r>
            <a:r>
              <a:rPr lang="he-IL" dirty="0" smtClean="0"/>
              <a:t>המשותפות</a:t>
            </a:r>
          </a:p>
          <a:p>
            <a:r>
              <a:rPr lang="he-IL" dirty="0" smtClean="0"/>
              <a:t>ההשתתפות </a:t>
            </a:r>
            <a:r>
              <a:rPr lang="he-IL" dirty="0" smtClean="0"/>
              <a:t>בפורומים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70C0"/>
                </a:solidFill>
              </a:rPr>
              <a:t>אז מה </a:t>
            </a:r>
            <a:r>
              <a:rPr lang="he-IL" b="1" dirty="0" smtClean="0">
                <a:solidFill>
                  <a:srgbClr val="0070C0"/>
                </a:solidFill>
              </a:rPr>
              <a:t>למדנו –  10 לקחים מרכזיים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זיהוי </a:t>
            </a:r>
            <a:r>
              <a:rPr lang="he-IL" dirty="0" smtClean="0"/>
              <a:t>משבר ו/או יצירת משבר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למידה מתמשכת תוך חיכוך 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יצירת </a:t>
            </a:r>
            <a:r>
              <a:rPr lang="he-IL" dirty="0" smtClean="0"/>
              <a:t>צוות מנצח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רתימת הגורמים </a:t>
            </a:r>
            <a:r>
              <a:rPr lang="he-IL" dirty="0" smtClean="0"/>
              <a:t>הבכירים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לגבש  </a:t>
            </a:r>
            <a:r>
              <a:rPr lang="he-IL" dirty="0" smtClean="0"/>
              <a:t>חזון </a:t>
            </a:r>
            <a:r>
              <a:rPr lang="he-IL" dirty="0" smtClean="0"/>
              <a:t>(תמונת עתיד) וסט מסרים ולא להסס למכור אותו</a:t>
            </a:r>
          </a:p>
          <a:p>
            <a:pPr marL="514350" indent="-514350">
              <a:buFont typeface="+mj-lt"/>
              <a:buAutoNum type="arabicPeriod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rgbClr val="0070C0"/>
                </a:solidFill>
              </a:rPr>
              <a:t>אז מה </a:t>
            </a:r>
            <a:r>
              <a:rPr lang="he-IL" b="1" dirty="0" smtClean="0">
                <a:solidFill>
                  <a:srgbClr val="0070C0"/>
                </a:solidFill>
              </a:rPr>
              <a:t>למדנו (המשך)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6"/>
            </a:pPr>
            <a:r>
              <a:rPr lang="he-IL" dirty="0" smtClean="0"/>
              <a:t>גיבוש אסטרטגיה </a:t>
            </a:r>
            <a:r>
              <a:rPr lang="he-IL" dirty="0" smtClean="0"/>
              <a:t>ותכנית </a:t>
            </a:r>
            <a:r>
              <a:rPr lang="he-IL" dirty="0" smtClean="0"/>
              <a:t>עבודה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יצירת </a:t>
            </a:r>
            <a:r>
              <a:rPr lang="he-IL" dirty="0" smtClean="0"/>
              <a:t>קואליציה </a:t>
            </a:r>
            <a:r>
              <a:rPr lang="he-IL" dirty="0" smtClean="0"/>
              <a:t>מנצחת – </a:t>
            </a:r>
            <a:r>
              <a:rPr lang="he-IL" dirty="0" err="1" smtClean="0"/>
              <a:t>שילוביות</a:t>
            </a:r>
            <a:r>
              <a:rPr lang="he-IL" dirty="0" smtClean="0"/>
              <a:t> היא המפתח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לזהות </a:t>
            </a:r>
            <a:r>
              <a:rPr lang="he-IL" dirty="0" smtClean="0"/>
              <a:t>יתרון יחסי ותרומה למערכת </a:t>
            </a:r>
            <a:r>
              <a:rPr lang="he-IL" dirty="0" smtClean="0"/>
              <a:t>ולהיות מכוון לקוח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איגום </a:t>
            </a:r>
            <a:r>
              <a:rPr lang="he-IL" dirty="0" smtClean="0"/>
              <a:t>משאבים – קיימים וכאלה שצריך </a:t>
            </a:r>
            <a:r>
              <a:rPr lang="he-IL" dirty="0" smtClean="0"/>
              <a:t>לייצר</a:t>
            </a:r>
          </a:p>
          <a:p>
            <a:pPr marL="514350" indent="-514350">
              <a:buAutoNum type="arabicPeriod" startAt="6"/>
            </a:pPr>
            <a:r>
              <a:rPr lang="he-IL" dirty="0" smtClean="0"/>
              <a:t> </a:t>
            </a:r>
            <a:r>
              <a:rPr lang="he-IL" dirty="0" smtClean="0"/>
              <a:t>מיסוד ועיגון השינוי </a:t>
            </a:r>
            <a:r>
              <a:rPr lang="he-IL" dirty="0" smtClean="0"/>
              <a:t>– מבנים ותהליכים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 smtClean="0">
                <a:solidFill>
                  <a:srgbClr val="0070C0"/>
                </a:solidFill>
              </a:rPr>
              <a:t>ולסיום כמה מילים עלינו... </a:t>
            </a:r>
            <a:endParaRPr lang="he-IL" b="1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דיפלומט  בנוי </a:t>
            </a:r>
            <a:r>
              <a:rPr lang="he-IL" dirty="0" smtClean="0">
                <a:solidFill>
                  <a:srgbClr val="FF0000"/>
                </a:solidFill>
              </a:rPr>
              <a:t>להוביל </a:t>
            </a:r>
            <a:r>
              <a:rPr lang="he-IL" dirty="0" smtClean="0">
                <a:solidFill>
                  <a:srgbClr val="FF0000"/>
                </a:solidFill>
              </a:rPr>
              <a:t>יוזמות ושינויים</a:t>
            </a:r>
            <a:endParaRPr lang="he-IL" dirty="0" smtClean="0">
              <a:solidFill>
                <a:srgbClr val="FF0000"/>
              </a:solidFill>
            </a:endParaRPr>
          </a:p>
          <a:p>
            <a:pPr lvl="1"/>
            <a:r>
              <a:rPr lang="he-IL" dirty="0" smtClean="0"/>
              <a:t>הבנת </a:t>
            </a:r>
            <a:r>
              <a:rPr lang="he-IL" dirty="0" smtClean="0"/>
              <a:t>הסביבה והמגמות העיקריות</a:t>
            </a:r>
            <a:endParaRPr lang="he-IL" dirty="0" smtClean="0"/>
          </a:p>
          <a:p>
            <a:pPr lvl="1"/>
            <a:r>
              <a:rPr lang="he-IL" dirty="0" smtClean="0"/>
              <a:t>הבנת </a:t>
            </a:r>
            <a:r>
              <a:rPr lang="he-IL" dirty="0" smtClean="0"/>
              <a:t>השחקנים, גורמים המשפיעים ומקבלי החלטות– מהם </a:t>
            </a:r>
            <a:r>
              <a:rPr lang="he-IL" dirty="0" smtClean="0"/>
              <a:t>האינטרסים </a:t>
            </a:r>
            <a:r>
              <a:rPr lang="he-IL" dirty="0" smtClean="0"/>
              <a:t>שלהם </a:t>
            </a:r>
            <a:r>
              <a:rPr lang="he-IL" dirty="0" smtClean="0"/>
              <a:t>ומהן האלטרנטיבות </a:t>
            </a:r>
            <a:r>
              <a:rPr lang="he-IL" dirty="0" smtClean="0"/>
              <a:t>שלהם</a:t>
            </a:r>
            <a:endParaRPr lang="he-IL" dirty="0" smtClean="0"/>
          </a:p>
          <a:p>
            <a:pPr lvl="1"/>
            <a:r>
              <a:rPr lang="he-IL" dirty="0" smtClean="0"/>
              <a:t>זיהוי דפוסי השפעה פורמאליים ולא פורמאליים</a:t>
            </a:r>
          </a:p>
          <a:p>
            <a:pPr lvl="1"/>
            <a:r>
              <a:rPr lang="he-IL" dirty="0" smtClean="0"/>
              <a:t>ניהול משא ומתן </a:t>
            </a:r>
          </a:p>
          <a:p>
            <a:pPr lvl="1"/>
            <a:r>
              <a:rPr lang="he-IL" dirty="0" smtClean="0"/>
              <a:t>יצירת </a:t>
            </a:r>
            <a:r>
              <a:rPr lang="he-IL" dirty="0" smtClean="0"/>
              <a:t>קואליציות </a:t>
            </a:r>
            <a:r>
              <a:rPr lang="he-IL" dirty="0" smtClean="0"/>
              <a:t>מנצחות וזיהוי קואליציות חוסמות</a:t>
            </a:r>
          </a:p>
          <a:p>
            <a:pPr lvl="1"/>
            <a:r>
              <a:rPr lang="he-IL" dirty="0" smtClean="0"/>
              <a:t>הבנת פרוצדורות</a:t>
            </a:r>
            <a:endParaRPr lang="he-IL" dirty="0" smtClean="0"/>
          </a:p>
          <a:p>
            <a:pPr lvl="1"/>
            <a:r>
              <a:rPr lang="he-IL" dirty="0" smtClean="0"/>
              <a:t>אינטליגנציה רגשית</a:t>
            </a:r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6876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buNone/>
            </a:pPr>
            <a:endParaRPr lang="en-US" sz="44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4400" b="1" dirty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endParaRPr lang="en-US" sz="6600" b="1" dirty="0" smtClean="0">
              <a:solidFill>
                <a:schemeClr val="tx2"/>
              </a:solidFill>
            </a:endParaRPr>
          </a:p>
          <a:p>
            <a:pPr algn="ctr" rtl="0">
              <a:buNone/>
            </a:pPr>
            <a:r>
              <a:rPr lang="en-US" sz="6600" b="1" dirty="0" smtClean="0">
                <a:solidFill>
                  <a:schemeClr val="tx2"/>
                </a:solidFill>
              </a:rPr>
              <a:t>YES </a:t>
            </a:r>
            <a:r>
              <a:rPr lang="en-US" sz="6600" b="1" dirty="0" smtClean="0">
                <a:solidFill>
                  <a:schemeClr val="tx2"/>
                </a:solidFill>
              </a:rPr>
              <a:t>WE CAN!</a:t>
            </a:r>
            <a:endParaRPr lang="he-IL" sz="66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28800"/>
            <a:ext cx="468052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70C0"/>
                </a:solidFill>
              </a:rPr>
              <a:t>מה בתוכנית?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כמה הערות מקדימות</a:t>
            </a:r>
          </a:p>
          <a:p>
            <a:r>
              <a:rPr lang="he-IL" dirty="0" smtClean="0"/>
              <a:t>2 סיפורים </a:t>
            </a:r>
          </a:p>
          <a:p>
            <a:r>
              <a:rPr lang="he-IL" dirty="0" smtClean="0"/>
              <a:t>10 לקחים מרכזיים</a:t>
            </a:r>
          </a:p>
          <a:p>
            <a:r>
              <a:rPr lang="he-IL" dirty="0" smtClean="0"/>
              <a:t>מילות סיכום</a:t>
            </a: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כמה הערות מקדימות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הכי חשוב: </a:t>
            </a:r>
            <a:r>
              <a:rPr lang="he-IL" b="1" u="sng" dirty="0" smtClean="0">
                <a:solidFill>
                  <a:srgbClr val="FF0000"/>
                </a:solidFill>
              </a:rPr>
              <a:t>עשינו ולא עשיתי</a:t>
            </a:r>
          </a:p>
          <a:p>
            <a:r>
              <a:rPr lang="he-IL" dirty="0" smtClean="0"/>
              <a:t>לא </a:t>
            </a:r>
            <a:r>
              <a:rPr lang="he-IL" dirty="0" smtClean="0"/>
              <a:t>אקדמי</a:t>
            </a:r>
          </a:p>
          <a:p>
            <a:r>
              <a:rPr lang="he-IL" dirty="0" smtClean="0"/>
              <a:t>אין צ'ק </a:t>
            </a:r>
            <a:r>
              <a:rPr lang="he-IL" dirty="0" err="1" smtClean="0"/>
              <a:t>ליסט</a:t>
            </a:r>
            <a:endParaRPr lang="he-IL" dirty="0" smtClean="0"/>
          </a:p>
          <a:p>
            <a:r>
              <a:rPr lang="he-IL" dirty="0" smtClean="0"/>
              <a:t>יותר שיחה </a:t>
            </a:r>
            <a:r>
              <a:rPr lang="he-IL" dirty="0" smtClean="0"/>
              <a:t>מהרצאה</a:t>
            </a:r>
          </a:p>
          <a:p>
            <a:r>
              <a:rPr lang="he-IL" dirty="0" smtClean="0"/>
              <a:t>אז למה בכל זאת אני פה?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סיפור </a:t>
            </a:r>
            <a:r>
              <a:rPr lang="he-IL" dirty="0" smtClean="0">
                <a:solidFill>
                  <a:srgbClr val="0070C0"/>
                </a:solidFill>
              </a:rPr>
              <a:t>ראשון  – </a:t>
            </a:r>
            <a:r>
              <a:rPr lang="he-IL" dirty="0" smtClean="0">
                <a:solidFill>
                  <a:srgbClr val="0070C0"/>
                </a:solidFill>
              </a:rPr>
              <a:t>פיקוח על היצוא </a:t>
            </a:r>
            <a:r>
              <a:rPr lang="he-IL" dirty="0" smtClean="0">
                <a:solidFill>
                  <a:srgbClr val="0070C0"/>
                </a:solidFill>
              </a:rPr>
              <a:t> - </a:t>
            </a:r>
            <a:r>
              <a:rPr lang="he-IL" dirty="0" smtClean="0">
                <a:solidFill>
                  <a:srgbClr val="0070C0"/>
                </a:solidFill>
              </a:rPr>
              <a:t> </a:t>
            </a:r>
            <a:r>
              <a:rPr lang="he-IL" dirty="0" smtClean="0">
                <a:solidFill>
                  <a:srgbClr val="0070C0"/>
                </a:solidFill>
              </a:rPr>
              <a:t>רקע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sz="3600" dirty="0" smtClean="0"/>
              <a:t>המינוי של </a:t>
            </a:r>
            <a:r>
              <a:rPr lang="he-IL" sz="3600" dirty="0" smtClean="0"/>
              <a:t>רון – מנהל המחלקה לפיקוח על היצוא הביטחוני</a:t>
            </a:r>
            <a:endParaRPr lang="he-IL" sz="3600" dirty="0" smtClean="0"/>
          </a:p>
          <a:p>
            <a:r>
              <a:rPr lang="he-IL" sz="3600" dirty="0" smtClean="0"/>
              <a:t>אני? ביטחון?</a:t>
            </a:r>
          </a:p>
          <a:p>
            <a:r>
              <a:rPr lang="he-IL" sz="3600" dirty="0" smtClean="0"/>
              <a:t>הנחיתות </a:t>
            </a:r>
            <a:r>
              <a:rPr lang="he-IL" sz="3600" dirty="0" smtClean="0"/>
              <a:t>המבנית </a:t>
            </a:r>
            <a:r>
              <a:rPr lang="he-IL" sz="3600" dirty="0" smtClean="0"/>
              <a:t>מול </a:t>
            </a:r>
            <a:r>
              <a:rPr lang="he-IL" sz="3600" dirty="0" smtClean="0"/>
              <a:t>מערכת הביטחון</a:t>
            </a:r>
          </a:p>
          <a:p>
            <a:r>
              <a:rPr lang="he-IL" sz="3600" dirty="0" smtClean="0"/>
              <a:t>פיקוח </a:t>
            </a:r>
            <a:r>
              <a:rPr lang="he-IL" sz="3600" dirty="0" smtClean="0"/>
              <a:t>על היצוא - משרד החוץ בחוץ – פחות מ-10 </a:t>
            </a:r>
            <a:r>
              <a:rPr lang="he-IL" sz="3600" dirty="0" smtClean="0"/>
              <a:t>אחוז מהעסקאות. </a:t>
            </a:r>
            <a:r>
              <a:rPr lang="he-IL" sz="3600" b="1" dirty="0" smtClean="0"/>
              <a:t>משהו </a:t>
            </a:r>
            <a:r>
              <a:rPr lang="he-IL" sz="3600" b="1" dirty="0" smtClean="0"/>
              <a:t>פה </a:t>
            </a:r>
            <a:r>
              <a:rPr lang="he-IL" sz="3600" b="1" dirty="0" smtClean="0"/>
              <a:t>לא </a:t>
            </a:r>
            <a:r>
              <a:rPr lang="he-IL" sz="3600" b="1" dirty="0" smtClean="0"/>
              <a:t>בסדר!</a:t>
            </a:r>
          </a:p>
          <a:p>
            <a:r>
              <a:rPr lang="he-IL" sz="3600" dirty="0" smtClean="0"/>
              <a:t>משבר </a:t>
            </a:r>
            <a:r>
              <a:rPr lang="he-IL" sz="3600" dirty="0" err="1" smtClean="0"/>
              <a:t>ההארפי</a:t>
            </a:r>
            <a:r>
              <a:rPr lang="he-IL" sz="3600" dirty="0" smtClean="0"/>
              <a:t> עם ארה"ב – אתגר והזדמנות</a:t>
            </a:r>
            <a:r>
              <a:rPr lang="he-IL" dirty="0" smtClean="0"/>
              <a:t>...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מה </a:t>
            </a:r>
            <a:r>
              <a:rPr lang="he-IL" dirty="0" smtClean="0">
                <a:solidFill>
                  <a:srgbClr val="0070C0"/>
                </a:solidFill>
              </a:rPr>
              <a:t>עשינו?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התגבשות הצוות – עם </a:t>
            </a:r>
            <a:r>
              <a:rPr lang="he-IL" sz="4000" dirty="0" smtClean="0"/>
              <a:t>קרן, אלון, מרים</a:t>
            </a:r>
          </a:p>
          <a:p>
            <a:r>
              <a:rPr lang="he-IL" sz="4000" dirty="0" smtClean="0"/>
              <a:t>רתימת הגורמים הבכירים.</a:t>
            </a:r>
          </a:p>
          <a:p>
            <a:r>
              <a:rPr lang="he-IL" sz="4000" dirty="0" smtClean="0"/>
              <a:t>גיבוש </a:t>
            </a:r>
            <a:r>
              <a:rPr lang="he-IL" sz="4000" dirty="0" smtClean="0"/>
              <a:t>יעד ברור ותכנית </a:t>
            </a:r>
            <a:r>
              <a:rPr lang="he-IL" sz="4000" dirty="0" smtClean="0"/>
              <a:t>עבודה</a:t>
            </a:r>
          </a:p>
          <a:p>
            <a:r>
              <a:rPr lang="he-IL" sz="4000" dirty="0" smtClean="0"/>
              <a:t>שת"פ </a:t>
            </a:r>
            <a:r>
              <a:rPr lang="he-IL" sz="4000" b="1" dirty="0" smtClean="0">
                <a:solidFill>
                  <a:srgbClr val="FF0000"/>
                </a:solidFill>
              </a:rPr>
              <a:t>ו</a:t>
            </a:r>
            <a:r>
              <a:rPr lang="he-IL" sz="4000" dirty="0" smtClean="0"/>
              <a:t>מאבק </a:t>
            </a:r>
            <a:r>
              <a:rPr lang="he-IL" sz="4000" dirty="0" smtClean="0"/>
              <a:t>מול משרד הביטחון</a:t>
            </a:r>
          </a:p>
          <a:p>
            <a:r>
              <a:rPr lang="he-IL" sz="4000" dirty="0" smtClean="0"/>
              <a:t>יוצרים </a:t>
            </a:r>
            <a:r>
              <a:rPr lang="he-IL" sz="4000" dirty="0" smtClean="0"/>
              <a:t>קואליציות בפנים </a:t>
            </a:r>
            <a:r>
              <a:rPr lang="he-IL" sz="4000" dirty="0" smtClean="0"/>
              <a:t>ובחוץ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היצוא -  מה עשינו? (המשך)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עיצוב מסרים קליטים וחזרה עליהם</a:t>
            </a:r>
          </a:p>
          <a:p>
            <a:r>
              <a:rPr lang="he-IL" sz="3600" dirty="0" smtClean="0"/>
              <a:t>לומדים מה קורה </a:t>
            </a:r>
            <a:r>
              <a:rPr lang="he-IL" sz="3600" dirty="0" smtClean="0"/>
              <a:t>בעולם</a:t>
            </a:r>
            <a:endParaRPr lang="he-IL" sz="3600" dirty="0" smtClean="0"/>
          </a:p>
          <a:p>
            <a:r>
              <a:rPr lang="he-IL" sz="3600" dirty="0" smtClean="0"/>
              <a:t>זירה תקשורתית והתאמת מסרים לזירות</a:t>
            </a:r>
          </a:p>
          <a:p>
            <a:r>
              <a:rPr lang="he-IL" sz="3600" dirty="0" smtClean="0"/>
              <a:t>המאבק על החקיקה </a:t>
            </a:r>
          </a:p>
          <a:p>
            <a:r>
              <a:rPr lang="he-IL" sz="3600" dirty="0" smtClean="0"/>
              <a:t>השינוי הארגוני הפנימי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>
                <a:solidFill>
                  <a:srgbClr val="0070C0"/>
                </a:solidFill>
              </a:rPr>
              <a:t>פיקוח על </a:t>
            </a:r>
            <a:r>
              <a:rPr lang="he-IL" dirty="0" smtClean="0">
                <a:solidFill>
                  <a:srgbClr val="0070C0"/>
                </a:solidFill>
              </a:rPr>
              <a:t>היצוא -  התוצאות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חוק הפיקוח על היצוא </a:t>
            </a:r>
            <a:r>
              <a:rPr lang="he-IL" dirty="0" err="1" smtClean="0"/>
              <a:t>התשס"ז</a:t>
            </a:r>
            <a:r>
              <a:rPr lang="he-IL" dirty="0" smtClean="0"/>
              <a:t>-</a:t>
            </a:r>
            <a:r>
              <a:rPr lang="he-IL" dirty="0" smtClean="0"/>
              <a:t>2007</a:t>
            </a:r>
            <a:endParaRPr lang="he-IL" dirty="0" smtClean="0"/>
          </a:p>
          <a:p>
            <a:r>
              <a:rPr lang="he-IL" dirty="0" smtClean="0"/>
              <a:t>משרד החוץ בכל </a:t>
            </a:r>
            <a:r>
              <a:rPr lang="he-IL" dirty="0" smtClean="0"/>
              <a:t>הועדות ובכל העסקאות</a:t>
            </a:r>
            <a:endParaRPr lang="he-IL" dirty="0" smtClean="0"/>
          </a:p>
          <a:p>
            <a:r>
              <a:rPr lang="he-IL" dirty="0" smtClean="0"/>
              <a:t>חדר בקריה ומחשב בירושלים</a:t>
            </a:r>
          </a:p>
          <a:p>
            <a:r>
              <a:rPr lang="he-IL" dirty="0" smtClean="0"/>
              <a:t>כנסים בארץ ומפגשים בחו"ל</a:t>
            </a:r>
          </a:p>
          <a:p>
            <a:r>
              <a:rPr lang="he-IL" dirty="0" smtClean="0"/>
              <a:t>תהליכי עבודה פנימיים</a:t>
            </a:r>
          </a:p>
          <a:p>
            <a:r>
              <a:rPr lang="he-IL" dirty="0" smtClean="0"/>
              <a:t>מומחיות - חברות בקבוצת המומחים של האו"ם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 rtlCol="1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0070C0"/>
                </a:solidFill>
              </a:rPr>
              <a:t>חוק הפיקוח על יצוא ביטחוני, </a:t>
            </a:r>
            <a:r>
              <a:rPr lang="he-IL" dirty="0" err="1" smtClean="0">
                <a:solidFill>
                  <a:srgbClr val="0070C0"/>
                </a:solidFill>
              </a:rPr>
              <a:t>התשס"ז</a:t>
            </a:r>
            <a:r>
              <a:rPr lang="he-IL" dirty="0" smtClean="0">
                <a:solidFill>
                  <a:srgbClr val="0070C0"/>
                </a:solidFill>
              </a:rPr>
              <a:t>-2007</a:t>
            </a:r>
          </a:p>
        </p:txBody>
      </p:sp>
      <p:pic>
        <p:nvPicPr>
          <p:cNvPr id="6147" name="Picture 2" descr="C:\Users\Administrator\AppData\Local\Microsoft\Windows\Temporary Internet Files\Content.Outlook\JU6XJ8IG\IMG_5433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54163" y="1600200"/>
            <a:ext cx="60356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4000" dirty="0" smtClean="0">
                <a:solidFill>
                  <a:srgbClr val="0070C0"/>
                </a:solidFill>
              </a:rPr>
              <a:t>סיפור שני –  צוות </a:t>
            </a:r>
            <a:r>
              <a:rPr lang="he-IL" sz="4000" dirty="0" smtClean="0">
                <a:solidFill>
                  <a:srgbClr val="0070C0"/>
                </a:solidFill>
              </a:rPr>
              <a:t>איראן-גרעין - </a:t>
            </a:r>
            <a:r>
              <a:rPr lang="he-IL" sz="4000" b="1" dirty="0" smtClean="0">
                <a:solidFill>
                  <a:srgbClr val="0070C0"/>
                </a:solidFill>
              </a:rPr>
              <a:t> </a:t>
            </a:r>
            <a:r>
              <a:rPr lang="he-IL" sz="4000" dirty="0" smtClean="0">
                <a:solidFill>
                  <a:srgbClr val="0070C0"/>
                </a:solidFill>
              </a:rPr>
              <a:t>רקע</a:t>
            </a:r>
            <a:endParaRPr lang="he-IL" sz="4000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sz="3500" dirty="0" smtClean="0"/>
              <a:t>מנהל מניעת תפוצת </a:t>
            </a:r>
            <a:r>
              <a:rPr lang="he-IL" sz="3500" dirty="0" err="1" smtClean="0"/>
              <a:t>נב"ק</a:t>
            </a:r>
            <a:r>
              <a:rPr lang="he-IL" sz="3500" dirty="0" smtClean="0"/>
              <a:t> - כניסה </a:t>
            </a:r>
            <a:r>
              <a:rPr lang="he-IL" sz="3500" dirty="0" smtClean="0"/>
              <a:t>במשבר </a:t>
            </a:r>
            <a:r>
              <a:rPr lang="he-IL" sz="3500" dirty="0" smtClean="0"/>
              <a:t>(</a:t>
            </a:r>
            <a:r>
              <a:rPr lang="en-US" sz="3500" dirty="0" smtClean="0"/>
              <a:t>(NIE </a:t>
            </a:r>
            <a:r>
              <a:rPr lang="he-IL" sz="3500" dirty="0" smtClean="0"/>
              <a:t> </a:t>
            </a:r>
            <a:endParaRPr lang="he-IL" sz="3500" dirty="0" smtClean="0"/>
          </a:p>
          <a:p>
            <a:r>
              <a:rPr lang="he-IL" sz="3500" dirty="0" smtClean="0"/>
              <a:t>אבל הבעיה בפנים חמורה יותר</a:t>
            </a:r>
            <a:r>
              <a:rPr lang="he-IL" sz="3500" dirty="0" smtClean="0"/>
              <a:t> </a:t>
            </a:r>
            <a:r>
              <a:rPr lang="he-IL" sz="3500" dirty="0" smtClean="0"/>
              <a:t>- </a:t>
            </a:r>
            <a:r>
              <a:rPr lang="he-IL" sz="3500" dirty="0" smtClean="0">
                <a:solidFill>
                  <a:srgbClr val="FF0000"/>
                </a:solidFill>
              </a:rPr>
              <a:t>המיטה חולה!</a:t>
            </a:r>
          </a:p>
          <a:p>
            <a:pPr lvl="1"/>
            <a:r>
              <a:rPr lang="he-IL" sz="3500" dirty="0" smtClean="0"/>
              <a:t>שניים רבים והמשרד סובל</a:t>
            </a:r>
          </a:p>
          <a:p>
            <a:pPr lvl="1"/>
            <a:r>
              <a:rPr lang="he-IL" sz="3500" dirty="0" smtClean="0"/>
              <a:t>אין חלוקת סמכויות</a:t>
            </a:r>
          </a:p>
          <a:p>
            <a:pPr lvl="1"/>
            <a:r>
              <a:rPr lang="he-IL" sz="3500" dirty="0" smtClean="0"/>
              <a:t>אין אסטרטגיה</a:t>
            </a:r>
          </a:p>
          <a:p>
            <a:pPr lvl="1"/>
            <a:r>
              <a:rPr lang="he-IL" sz="3500" dirty="0" smtClean="0"/>
              <a:t>אין איגום משאבים</a:t>
            </a:r>
          </a:p>
          <a:p>
            <a:pPr lvl="1"/>
            <a:r>
              <a:rPr lang="he-IL" sz="3500" dirty="0" smtClean="0"/>
              <a:t>אין כוח </a:t>
            </a:r>
            <a:r>
              <a:rPr lang="he-IL" sz="3500" dirty="0" smtClean="0"/>
              <a:t>אדם</a:t>
            </a:r>
          </a:p>
          <a:p>
            <a:pPr lvl="1"/>
            <a:r>
              <a:rPr lang="he-IL" sz="3500" dirty="0" smtClean="0"/>
              <a:t>למי מדווחים?</a:t>
            </a:r>
            <a:endParaRPr lang="he-IL" sz="3500" dirty="0" smtClean="0"/>
          </a:p>
          <a:p>
            <a:pPr lvl="1"/>
            <a:r>
              <a:rPr lang="he-IL" sz="3500" dirty="0" smtClean="0"/>
              <a:t>משרד החוץ בשוליים של המערכה</a:t>
            </a:r>
          </a:p>
          <a:p>
            <a:r>
              <a:rPr lang="he-IL" sz="3500" dirty="0" smtClean="0"/>
              <a:t>קושי אישי עצום (רק ללמוד...)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7699</TotalTime>
  <Words>1413</Words>
  <Application>Microsoft Office PowerPoint</Application>
  <PresentationFormat>‫הצגה על המסך (4:3)</PresentationFormat>
  <Paragraphs>176</Paragraphs>
  <Slides>15</Slides>
  <Notes>13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 הובלת יוזמות ותהליכים במשרד החוץ </vt:lpstr>
      <vt:lpstr>מה בתוכנית?</vt:lpstr>
      <vt:lpstr>כמה הערות מקדימות</vt:lpstr>
      <vt:lpstr>סיפור ראשון  – פיקוח על היצוא  -  רקע</vt:lpstr>
      <vt:lpstr>פיקוח על היצוא -  מה עשינו?</vt:lpstr>
      <vt:lpstr>פיקוח על היצוא -  מה עשינו? (המשך)</vt:lpstr>
      <vt:lpstr>פיקוח על היצוא -  התוצאות</vt:lpstr>
      <vt:lpstr>חוק הפיקוח על יצוא ביטחוני, התשס"ז-2007</vt:lpstr>
      <vt:lpstr>סיפור שני –  צוות איראן-גרעין -  רקע</vt:lpstr>
      <vt:lpstr>איראן-גרעין - מה עשינו?</vt:lpstr>
      <vt:lpstr>איראן –גרעין - התוצאות</vt:lpstr>
      <vt:lpstr>אז מה למדנו –  10 לקחים מרכזיים</vt:lpstr>
      <vt:lpstr>אז מה למדנו (המשך)</vt:lpstr>
      <vt:lpstr>ולסיום כמה מילים עלינו... </vt:lpstr>
      <vt:lpstr>שקופית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30</cp:revision>
  <dcterms:created xsi:type="dcterms:W3CDTF">2016-05-29T10:25:49Z</dcterms:created>
  <dcterms:modified xsi:type="dcterms:W3CDTF">2016-06-05T12:53:09Z</dcterms:modified>
</cp:coreProperties>
</file>