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5" r:id="rId3"/>
    <p:sldId id="362" r:id="rId4"/>
    <p:sldId id="366" r:id="rId5"/>
    <p:sldId id="270" r:id="rId6"/>
    <p:sldId id="271" r:id="rId7"/>
    <p:sldId id="319" r:id="rId8"/>
    <p:sldId id="338" r:id="rId9"/>
    <p:sldId id="374" r:id="rId10"/>
    <p:sldId id="376" r:id="rId11"/>
    <p:sldId id="258" r:id="rId12"/>
    <p:sldId id="259" r:id="rId13"/>
    <p:sldId id="277" r:id="rId14"/>
    <p:sldId id="284" r:id="rId15"/>
    <p:sldId id="356" r:id="rId16"/>
    <p:sldId id="262" r:id="rId17"/>
    <p:sldId id="286" r:id="rId18"/>
    <p:sldId id="352" r:id="rId19"/>
    <p:sldId id="335" r:id="rId20"/>
    <p:sldId id="292" r:id="rId21"/>
    <p:sldId id="340" r:id="rId22"/>
    <p:sldId id="378" r:id="rId23"/>
    <p:sldId id="297" r:id="rId24"/>
    <p:sldId id="342" r:id="rId25"/>
    <p:sldId id="289" r:id="rId26"/>
    <p:sldId id="346" r:id="rId27"/>
    <p:sldId id="372" r:id="rId28"/>
    <p:sldId id="314" r:id="rId29"/>
    <p:sldId id="300" r:id="rId30"/>
    <p:sldId id="349" r:id="rId31"/>
    <p:sldId id="302" r:id="rId32"/>
    <p:sldId id="279" r:id="rId33"/>
    <p:sldId id="285" r:id="rId34"/>
    <p:sldId id="377" r:id="rId35"/>
    <p:sldId id="379" r:id="rId36"/>
    <p:sldId id="369" r:id="rId37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3227" autoAdjust="0"/>
  </p:normalViewPr>
  <p:slideViewPr>
    <p:cSldViewPr>
      <p:cViewPr>
        <p:scale>
          <a:sx n="40" d="100"/>
          <a:sy n="40" d="100"/>
        </p:scale>
        <p:origin x="-1068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1"/>
          <a:r>
            <a:rPr lang="he-IL" dirty="0" smtClean="0"/>
            <a:t>פיתוח חשיבה מדינית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he-IL" dirty="0" smtClean="0"/>
            <a:t>הדיפלומטיה המודרנית ומשרד החוץ 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1"/>
          <a:r>
            <a:rPr lang="he-IL" dirty="0" smtClean="0"/>
            <a:t>אתגרי מדיניות החוץ של ישראל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1"/>
          <a:r>
            <a:rPr lang="he-IL" dirty="0" smtClean="0"/>
            <a:t>הזירה הגלובלית והאזורית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he-IL" dirty="0" smtClean="0"/>
            <a:t>עיצוב מדיניות וקבלת החלטות בנושאים מדיניים-ביטחוניים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B9C520D-53B5-4031-BE91-69344E1CE4BB}" type="presOf" srcId="{4645D16C-7ECB-4955-906E-8144AB7429E6}" destId="{05C8786A-2946-4925-B7C9-5B42AE32A034}" srcOrd="0" destOrd="0" presId="urn:microsoft.com/office/officeart/2005/8/layout/radial4"/>
    <dgm:cxn modelId="{8845C9BE-975A-490D-AA19-7A3C45BE4A65}" type="presOf" srcId="{AB9B0B3B-FE4F-44C8-B2CD-587A36F15F49}" destId="{0FFB6EFE-C80B-488A-9D6A-640EA604914B}" srcOrd="0" destOrd="0" presId="urn:microsoft.com/office/officeart/2005/8/layout/radial4"/>
    <dgm:cxn modelId="{2A8384C2-1981-41C7-8FB8-028F0F717232}" type="presOf" srcId="{0542C3B4-9E1F-49E1-B553-DE358F294FF4}" destId="{C964DC4F-AD4B-4042-8106-CC03A28AA98D}" srcOrd="0" destOrd="0" presId="urn:microsoft.com/office/officeart/2005/8/layout/radial4"/>
    <dgm:cxn modelId="{4AE292E5-76F6-4941-8568-70807592BE67}" type="presOf" srcId="{35214803-9380-493B-9D5B-40E74FDBE949}" destId="{9FF7AC0D-E8F1-4223-82C1-6FADD9C53E01}" srcOrd="0" destOrd="0" presId="urn:microsoft.com/office/officeart/2005/8/layout/radial4"/>
    <dgm:cxn modelId="{781D108A-8B10-4352-BD76-36F265783B67}" type="presOf" srcId="{74B28BD4-BE6D-4138-8793-EAEA54964397}" destId="{B789EFAB-B07D-4FFE-BB81-5C4289502E20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9DA73752-B973-4637-902A-E14B1003902E}" type="presOf" srcId="{710FF577-58FC-482A-926F-4036B5C75C5A}" destId="{83080280-15C7-47B8-B41F-056241F86229}" srcOrd="0" destOrd="0" presId="urn:microsoft.com/office/officeart/2005/8/layout/radial4"/>
    <dgm:cxn modelId="{81617767-9889-431A-AC35-647694D618FC}" type="presOf" srcId="{4C9BD115-3F09-4D2F-A5F5-AE89F7D9636A}" destId="{66BECF8D-0688-4893-AACD-725F72F49A50}" srcOrd="0" destOrd="0" presId="urn:microsoft.com/office/officeart/2005/8/layout/radial4"/>
    <dgm:cxn modelId="{EC303037-DB22-41DB-A3BA-BBACCBC9DD79}" type="presOf" srcId="{F33146BF-5F9B-4F4C-BC7D-41BA4462CC02}" destId="{D5E6D948-4628-42E5-91D6-26EEDA351C4C}" srcOrd="0" destOrd="0" presId="urn:microsoft.com/office/officeart/2005/8/layout/radial4"/>
    <dgm:cxn modelId="{1B15311D-5232-41EB-B2AC-90C42CA4BBA0}" type="presOf" srcId="{ADED7A29-5C4A-49D6-B76E-741FB05DC7BF}" destId="{5C2BC3BD-A50B-40EE-9F68-67ABF0F826B9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CBFDA198-8445-4AF6-A543-A3A2F6187467}" type="presOf" srcId="{DDF2F6EC-C3BD-4CCB-8291-FB89B5E73C11}" destId="{3D1BC6B1-AD41-40E5-AE96-0034C619C666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D4E60CF5-EB51-46FA-92C2-02B00FB2F25A}" type="presParOf" srcId="{05C8786A-2946-4925-B7C9-5B42AE32A034}" destId="{83080280-15C7-47B8-B41F-056241F86229}" srcOrd="0" destOrd="0" presId="urn:microsoft.com/office/officeart/2005/8/layout/radial4"/>
    <dgm:cxn modelId="{DB42C2A0-066A-4F23-9DA8-A610E8FC1B97}" type="presParOf" srcId="{05C8786A-2946-4925-B7C9-5B42AE32A034}" destId="{5C2BC3BD-A50B-40EE-9F68-67ABF0F826B9}" srcOrd="1" destOrd="0" presId="urn:microsoft.com/office/officeart/2005/8/layout/radial4"/>
    <dgm:cxn modelId="{5574304B-5310-4BA9-BAFE-3049767D2550}" type="presParOf" srcId="{05C8786A-2946-4925-B7C9-5B42AE32A034}" destId="{C964DC4F-AD4B-4042-8106-CC03A28AA98D}" srcOrd="2" destOrd="0" presId="urn:microsoft.com/office/officeart/2005/8/layout/radial4"/>
    <dgm:cxn modelId="{CF4D2176-2007-4E6D-963C-406780CF3274}" type="presParOf" srcId="{05C8786A-2946-4925-B7C9-5B42AE32A034}" destId="{66BECF8D-0688-4893-AACD-725F72F49A50}" srcOrd="3" destOrd="0" presId="urn:microsoft.com/office/officeart/2005/8/layout/radial4"/>
    <dgm:cxn modelId="{187155A0-7373-4056-8371-340523876F9F}" type="presParOf" srcId="{05C8786A-2946-4925-B7C9-5B42AE32A034}" destId="{D5E6D948-4628-42E5-91D6-26EEDA351C4C}" srcOrd="4" destOrd="0" presId="urn:microsoft.com/office/officeart/2005/8/layout/radial4"/>
    <dgm:cxn modelId="{5EC3B214-4E97-4A5A-8407-4200027E1505}" type="presParOf" srcId="{05C8786A-2946-4925-B7C9-5B42AE32A034}" destId="{0FFB6EFE-C80B-488A-9D6A-640EA604914B}" srcOrd="5" destOrd="0" presId="urn:microsoft.com/office/officeart/2005/8/layout/radial4"/>
    <dgm:cxn modelId="{406CA4F0-51BA-4FDC-9BEF-4F99378671C5}" type="presParOf" srcId="{05C8786A-2946-4925-B7C9-5B42AE32A034}" destId="{9FF7AC0D-E8F1-4223-82C1-6FADD9C53E01}" srcOrd="6" destOrd="0" presId="urn:microsoft.com/office/officeart/2005/8/layout/radial4"/>
    <dgm:cxn modelId="{78EE794A-9972-44F3-A799-635CD2ACCEC9}" type="presParOf" srcId="{05C8786A-2946-4925-B7C9-5B42AE32A034}" destId="{B789EFAB-B07D-4FFE-BB81-5C4289502E20}" srcOrd="7" destOrd="0" presId="urn:microsoft.com/office/officeart/2005/8/layout/radial4"/>
    <dgm:cxn modelId="{9D13B0CA-8A2D-490B-AAD7-D26AD96A160D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kern="1200" dirty="0" smtClean="0"/>
            <a:t>פיתוח חשיבה מדינית</a:t>
          </a:r>
          <a:endParaRPr lang="he-IL" sz="38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הדיפלומטיה המודרנית ומשרד החוץ </a:t>
          </a:r>
          <a:endParaRPr lang="he-IL" sz="22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862425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אתגרי מדיניות החוץ של ישראל</a:t>
          </a:r>
          <a:endParaRPr lang="he-IL" sz="2200" kern="1200" dirty="0"/>
        </a:p>
      </dsp:txBody>
      <dsp:txXfrm>
        <a:off x="1862425" y="1141"/>
        <a:ext cx="2100585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הזירה הגלובלית והאזורית</a:t>
          </a:r>
          <a:endParaRPr lang="he-IL" sz="22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עיצוב מדיניות וקבלת החלטות בנושאים מדיניים-ביטחוניים</a:t>
          </a:r>
          <a:endParaRPr lang="he-IL" sz="2200" kern="1200" dirty="0"/>
        </a:p>
      </dsp:txBody>
      <dsp:txXfrm>
        <a:off x="5811955" y="1842838"/>
        <a:ext cx="2100585" cy="16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20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כ"ד/חשון/תשע"ו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944215"/>
          </a:xfrm>
        </p:spPr>
        <p:txBody>
          <a:bodyPr>
            <a:noAutofit/>
          </a:bodyPr>
          <a:lstStyle/>
          <a:p>
            <a:r>
              <a:rPr lang="he-IL" sz="6600" dirty="0" smtClean="0"/>
              <a:t/>
            </a:r>
            <a:br>
              <a:rPr lang="he-IL" sz="6600" dirty="0" smtClean="0"/>
            </a:br>
            <a:r>
              <a:rPr lang="he-IL" sz="6600" dirty="0" smtClean="0"/>
              <a:t>מבוא </a:t>
            </a:r>
            <a:r>
              <a:rPr lang="he-IL" sz="6600" dirty="0" smtClean="0"/>
              <a:t>לציר המדיני</a:t>
            </a:r>
            <a:br>
              <a:rPr lang="he-IL" sz="6600" dirty="0" smtClean="0"/>
            </a:br>
            <a:endParaRPr lang="he-IL" sz="6600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3632448" cy="2880320"/>
          </a:xfrm>
        </p:spPr>
        <p:txBody>
          <a:bodyPr>
            <a:normAutofit fontScale="92500" lnSpcReduction="10000"/>
          </a:bodyPr>
          <a:lstStyle/>
          <a:p>
            <a:endParaRPr lang="he-IL" sz="4400" b="1" dirty="0" smtClean="0">
              <a:solidFill>
                <a:schemeClr val="tx2"/>
              </a:solidFill>
            </a:endParaRPr>
          </a:p>
          <a:p>
            <a:r>
              <a:rPr lang="he-IL" sz="4800" b="1" dirty="0" smtClean="0">
                <a:solidFill>
                  <a:schemeClr val="tx2"/>
                </a:solidFill>
              </a:rPr>
              <a:t>על </a:t>
            </a:r>
            <a:r>
              <a:rPr lang="he-IL" sz="4800" b="1" dirty="0" smtClean="0">
                <a:solidFill>
                  <a:schemeClr val="tx2"/>
                </a:solidFill>
              </a:rPr>
              <a:t>דיפלומטיה וביטחון </a:t>
            </a:r>
            <a:r>
              <a:rPr lang="he-IL" sz="4800" b="1" dirty="0" smtClean="0">
                <a:solidFill>
                  <a:schemeClr val="tx2"/>
                </a:solidFill>
              </a:rPr>
              <a:t>לאומי</a:t>
            </a:r>
          </a:p>
          <a:p>
            <a:r>
              <a:rPr lang="he-IL" sz="4300" b="1" dirty="0" smtClean="0">
                <a:solidFill>
                  <a:srgbClr val="FF0000"/>
                </a:solidFill>
              </a:rPr>
              <a:t>מחזור מ"ג</a:t>
            </a:r>
            <a:endParaRPr lang="he-IL" sz="43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aimwaxman\Desktop\תמונות למצגות\דיפלומטיה חדש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07116"/>
            <a:ext cx="3024336" cy="294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/>
                </a:solidFill>
              </a:rPr>
              <a:t>מופעים מרכזיים של הציר המדיני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הסימולציה </a:t>
            </a:r>
            <a:r>
              <a:rPr lang="he-IL" dirty="0" smtClean="0"/>
              <a:t>המדינית-ביטחונית</a:t>
            </a:r>
            <a:endParaRPr lang="he-IL" dirty="0" smtClean="0"/>
          </a:p>
          <a:p>
            <a:r>
              <a:rPr lang="he-IL" dirty="0" smtClean="0"/>
              <a:t>ביקור במשרד החוץ</a:t>
            </a:r>
          </a:p>
          <a:p>
            <a:r>
              <a:rPr lang="he-IL" dirty="0" smtClean="0"/>
              <a:t>הרצאות אורח ובכירים</a:t>
            </a:r>
          </a:p>
          <a:p>
            <a:r>
              <a:rPr lang="he-IL" dirty="0" smtClean="0"/>
              <a:t>ביקור בנאט"ו ובאיחוד האירופי</a:t>
            </a:r>
          </a:p>
          <a:p>
            <a:r>
              <a:rPr lang="he-IL" dirty="0" smtClean="0"/>
              <a:t>ביקור בארה"ב</a:t>
            </a:r>
          </a:p>
          <a:p>
            <a:r>
              <a:rPr lang="he-IL" dirty="0" smtClean="0"/>
              <a:t>סדנאות ומיומנויות – מו"מ, רטוריקה</a:t>
            </a:r>
          </a:p>
          <a:p>
            <a:r>
              <a:rPr lang="he-IL" dirty="0" smtClean="0"/>
              <a:t>תכנים משלימים – מזה"ת, מודיעין, תקשורת, משפט בינ"ל</a:t>
            </a:r>
          </a:p>
          <a:p>
            <a:r>
              <a:rPr lang="he-IL" dirty="0" smtClean="0"/>
              <a:t>סיורי </a:t>
            </a:r>
            <a:r>
              <a:rPr lang="he-IL" dirty="0" err="1" smtClean="0"/>
              <a:t>בטל"מ</a:t>
            </a:r>
            <a:r>
              <a:rPr lang="he-IL" dirty="0" smtClean="0"/>
              <a:t> בארץ</a:t>
            </a:r>
          </a:p>
          <a:p>
            <a:endParaRPr lang="he-IL" dirty="0"/>
          </a:p>
        </p:txBody>
      </p:sp>
      <p:pic>
        <p:nvPicPr>
          <p:cNvPr id="6" name="Picture 2" descr="C:\Users\haimwaxman\Desktop\תמונות למצגות\תמונה או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275856" cy="200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דיפלומטיה בעולם המודרני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- הגדרה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4000" dirty="0" smtClean="0"/>
              <a:t> "ניהול יחסים בין מדינות וישויות אחרות בעלות מעמד בפוליטיקה העולמית, על ידי שליחים רשמיים, בדרכי שלום" (</a:t>
            </a:r>
            <a:r>
              <a:rPr lang="en-US" sz="4000" dirty="0" smtClean="0"/>
              <a:t>Bull</a:t>
            </a:r>
            <a:r>
              <a:rPr lang="he-IL" sz="4000" dirty="0" smtClean="0"/>
              <a:t>).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המסורתית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2564904"/>
            <a:ext cx="4572000" cy="3561259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בין מדינות</a:t>
            </a:r>
          </a:p>
          <a:p>
            <a:r>
              <a:rPr lang="he-IL" sz="4000" dirty="0" smtClean="0"/>
              <a:t>חשאית</a:t>
            </a:r>
          </a:p>
          <a:p>
            <a:r>
              <a:rPr lang="he-IL" sz="4000" dirty="0" smtClean="0"/>
              <a:t>באמצעות שגרירים </a:t>
            </a:r>
          </a:p>
          <a:p>
            <a:r>
              <a:rPr lang="he-IL" sz="4000" dirty="0" smtClean="0"/>
              <a:t>אג'נדה פוליטית-צבאית</a:t>
            </a:r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החדשה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Autofit/>
          </a:bodyPr>
          <a:lstStyle/>
          <a:p>
            <a:r>
              <a:rPr lang="he-IL" dirty="0" smtClean="0"/>
              <a:t>ריבוי שחקנים</a:t>
            </a:r>
          </a:p>
          <a:p>
            <a:r>
              <a:rPr lang="he-IL" dirty="0" smtClean="0"/>
              <a:t>מעורבות קברניטים</a:t>
            </a:r>
          </a:p>
          <a:p>
            <a:r>
              <a:rPr lang="he-IL" dirty="0" smtClean="0"/>
              <a:t>תקשורת ופומביות</a:t>
            </a:r>
          </a:p>
          <a:p>
            <a:r>
              <a:rPr lang="he-IL" dirty="0" smtClean="0"/>
              <a:t>עידן המידע</a:t>
            </a:r>
          </a:p>
          <a:p>
            <a:r>
              <a:rPr lang="he-IL" dirty="0" smtClean="0"/>
              <a:t>נושאים חדשים –  זכויות אדם, מניעת תפוצה, בריאות</a:t>
            </a:r>
          </a:p>
          <a:p>
            <a:r>
              <a:rPr lang="he-IL" dirty="0" smtClean="0"/>
              <a:t>עליית הדיפלומטיה הרב-צדדית</a:t>
            </a:r>
          </a:p>
          <a:p>
            <a:r>
              <a:rPr lang="he-IL" dirty="0" smtClean="0"/>
              <a:t>עליית חשיבות סחר,כלכלה ופיתוח</a:t>
            </a:r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תפקידי הדיפלומט המודרני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/>
              <a:t>תפקידים "חדשים"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he-IL" sz="2800" dirty="0" smtClean="0"/>
              <a:t>תאום בין  שחקנים, </a:t>
            </a:r>
            <a:r>
              <a:rPr lang="he-IL" sz="2800" dirty="0" err="1" smtClean="0"/>
              <a:t>אג'נדות</a:t>
            </a:r>
            <a:r>
              <a:rPr lang="he-IL" sz="2800" dirty="0" smtClean="0"/>
              <a:t>, ערוצים</a:t>
            </a:r>
          </a:p>
          <a:p>
            <a:pPr lvl="1"/>
            <a:r>
              <a:rPr lang="he-IL" sz="2800" dirty="0" smtClean="0"/>
              <a:t>עבודה </a:t>
            </a:r>
            <a:r>
              <a:rPr lang="he-IL" sz="2800" dirty="0" err="1" smtClean="0"/>
              <a:t>מולטילטרלית</a:t>
            </a:r>
            <a:endParaRPr lang="he-IL" sz="2800" dirty="0" smtClean="0"/>
          </a:p>
          <a:p>
            <a:pPr lvl="1"/>
            <a:r>
              <a:rPr lang="he-IL" sz="2800" dirty="0" smtClean="0"/>
              <a:t>תקשורת</a:t>
            </a:r>
          </a:p>
          <a:p>
            <a:pPr lvl="1"/>
            <a:r>
              <a:rPr lang="he-IL" sz="2800" dirty="0" smtClean="0"/>
              <a:t>דיפלומטיה ציבורית ומיתוג</a:t>
            </a:r>
          </a:p>
          <a:p>
            <a:pPr lvl="1"/>
            <a:r>
              <a:rPr lang="he-IL" sz="2800" dirty="0" smtClean="0"/>
              <a:t>כלכלה</a:t>
            </a:r>
          </a:p>
          <a:p>
            <a:pPr lvl="1"/>
            <a:r>
              <a:rPr lang="he-IL" sz="2800" dirty="0" smtClean="0"/>
              <a:t>תרבות</a:t>
            </a:r>
          </a:p>
          <a:p>
            <a:pPr lvl="1"/>
            <a:r>
              <a:rPr lang="he-IL" sz="2800" dirty="0" smtClean="0"/>
              <a:t>פיתוח</a:t>
            </a:r>
          </a:p>
          <a:p>
            <a:endParaRPr lang="he-IL" sz="2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he-IL" dirty="0" smtClean="0"/>
          </a:p>
          <a:p>
            <a:endParaRPr lang="he-IL" sz="11200" dirty="0" smtClean="0"/>
          </a:p>
          <a:p>
            <a:pPr algn="ctr"/>
            <a:r>
              <a:rPr lang="he-IL" sz="11200" dirty="0" smtClean="0"/>
              <a:t>תפקידים  "מסורתיים"</a:t>
            </a:r>
          </a:p>
          <a:p>
            <a:pPr algn="ctr"/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lvl="1"/>
            <a:r>
              <a:rPr lang="he-IL" sz="2800" dirty="0" smtClean="0"/>
              <a:t>ייצוג</a:t>
            </a:r>
          </a:p>
          <a:p>
            <a:pPr lvl="1"/>
            <a:r>
              <a:rPr lang="he-IL" sz="2800" dirty="0" smtClean="0"/>
              <a:t>תקשורת בין מנהיגים </a:t>
            </a:r>
          </a:p>
          <a:p>
            <a:pPr lvl="1"/>
            <a:r>
              <a:rPr lang="he-IL" sz="2800" dirty="0" smtClean="0"/>
              <a:t>ניהול מו"מ</a:t>
            </a:r>
          </a:p>
          <a:p>
            <a:pPr lvl="1"/>
            <a:r>
              <a:rPr lang="he-IL" sz="2800" dirty="0" smtClean="0"/>
              <a:t>"הסברה"</a:t>
            </a:r>
          </a:p>
          <a:p>
            <a:pPr lvl="1"/>
            <a:r>
              <a:rPr lang="he-IL" sz="2800" dirty="0" smtClean="0"/>
              <a:t>איסוף וניתוח מידע</a:t>
            </a:r>
          </a:p>
          <a:p>
            <a:endParaRPr lang="he-IL" sz="2800" dirty="0"/>
          </a:p>
        </p:txBody>
      </p:sp>
      <p:pic>
        <p:nvPicPr>
          <p:cNvPr id="1026" name="Picture 2" descr="C:\Users\Haim Waxman\Downloads\רו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72431"/>
            <a:ext cx="2843808" cy="188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משרד החוץ והדיפלומטיה הישראלית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ככה זה התחיל...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9992" y="1556792"/>
            <a:ext cx="4644008" cy="4525963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860032" cy="4464496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03244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והיום..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38600" cy="3816424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משרד החוץ ישמש כגוף הממשלתי המרכזי בגיבוש ועיצוב מדיניות החוץ של מדינת ישראל וביישומה"</a:t>
            </a:r>
          </a:p>
          <a:p>
            <a:r>
              <a:rPr lang="he-IL" u="sng" dirty="0" smtClean="0"/>
              <a:t>תופעה כלל עולמית</a:t>
            </a:r>
            <a:endParaRPr lang="he-IL" dirty="0" smtClean="0"/>
          </a:p>
          <a:p>
            <a:r>
              <a:rPr lang="he-IL" u="sng" dirty="0" smtClean="0"/>
              <a:t>דומיננטיות מרכיב הביטחון</a:t>
            </a:r>
            <a:endParaRPr lang="he-IL" dirty="0" smtClean="0"/>
          </a:p>
          <a:p>
            <a:r>
              <a:rPr lang="he-IL" u="sng" dirty="0" smtClean="0"/>
              <a:t>המבנה הפוליטי</a:t>
            </a:r>
            <a:endParaRPr lang="he-IL" dirty="0" smtClean="0"/>
          </a:p>
          <a:p>
            <a:r>
              <a:rPr lang="he-IL" u="sng" dirty="0" smtClean="0"/>
              <a:t>מבנה הכללי של קבלת החלטות בישראל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2759074"/>
            <a:ext cx="2232248" cy="203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</a:rPr>
              <a:t>על מה נדבר?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הציר המדיני – מבנה </a:t>
            </a:r>
            <a:r>
              <a:rPr lang="he-IL" dirty="0" smtClean="0"/>
              <a:t>ומטרות</a:t>
            </a:r>
            <a:endParaRPr lang="he-IL" dirty="0" smtClean="0"/>
          </a:p>
          <a:p>
            <a:pPr>
              <a:lnSpc>
                <a:spcPct val="200000"/>
              </a:lnSpc>
            </a:pPr>
            <a:r>
              <a:rPr lang="he-IL" dirty="0" smtClean="0"/>
              <a:t>דיפלומטיה בעולם המודרני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הדיפלומטיה </a:t>
            </a:r>
            <a:r>
              <a:rPr lang="he-IL" dirty="0" smtClean="0"/>
              <a:t>הישראלית </a:t>
            </a:r>
            <a:r>
              <a:rPr lang="he-IL" dirty="0" smtClean="0"/>
              <a:t>ומשרד החוץ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2354004" cy="2680714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>מבנה ארגוני משרד החוץ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:p14="http://schemas.microsoft.com/office/powerpoint/2010/main" xmlns="" val="25590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dirty="0" smtClean="0"/>
              <a:t>הרכב </a:t>
            </a:r>
            <a:r>
              <a:rPr lang="he-IL" dirty="0"/>
              <a:t>ה</a:t>
            </a:r>
            <a:r>
              <a:rPr lang="he-IL" dirty="0" smtClean="0"/>
              <a:t>נציגות הדיפלומטית</a:t>
            </a:r>
            <a:endParaRPr lang="en-US" dirty="0" smtClean="0"/>
          </a:p>
        </p:txBody>
      </p:sp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4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804248" y="2780928"/>
            <a:ext cx="1656183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456384" cy="222540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27050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106 נציגויות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440 דיפלומטים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1,100 עובדים 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בארץ ובחו"ל...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27584" y="4725144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2877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e-IL" dirty="0" smtClean="0"/>
              <a:t>איך פועל הדיפלומט?</a:t>
            </a:r>
            <a:endParaRPr lang="he-IL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4932040" y="4293096"/>
            <a:ext cx="3672408" cy="2564904"/>
            <a:chOff x="4649976" y="342235"/>
            <a:chExt cx="3335618" cy="2494428"/>
          </a:xfrm>
        </p:grpSpPr>
        <p:sp>
          <p:nvSpPr>
            <p:cNvPr id="4" name="מלבן 3"/>
            <p:cNvSpPr/>
            <p:nvPr/>
          </p:nvSpPr>
          <p:spPr>
            <a:xfrm>
              <a:off x="4649976" y="342235"/>
              <a:ext cx="3335618" cy="2494428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מלבן 4"/>
            <p:cNvSpPr/>
            <p:nvPr/>
          </p:nvSpPr>
          <p:spPr>
            <a:xfrm>
              <a:off x="4649976" y="342235"/>
              <a:ext cx="3335618" cy="249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36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043608" y="1628800"/>
            <a:ext cx="3595228" cy="2304256"/>
            <a:chOff x="383777" y="420404"/>
            <a:chExt cx="3523220" cy="2463920"/>
          </a:xfrm>
        </p:grpSpPr>
        <p:sp>
          <p:nvSpPr>
            <p:cNvPr id="7" name="מלבן 6"/>
            <p:cNvSpPr/>
            <p:nvPr/>
          </p:nvSpPr>
          <p:spPr>
            <a:xfrm>
              <a:off x="383777" y="420404"/>
              <a:ext cx="3523220" cy="246392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מלבן 7"/>
            <p:cNvSpPr/>
            <p:nvPr/>
          </p:nvSpPr>
          <p:spPr>
            <a:xfrm>
              <a:off x="383777" y="420404"/>
              <a:ext cx="3523220" cy="246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kern="1200" dirty="0"/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860032" y="1628800"/>
            <a:ext cx="3888432" cy="2088232"/>
            <a:chOff x="445753" y="3243318"/>
            <a:chExt cx="3377417" cy="2026450"/>
          </a:xfrm>
        </p:grpSpPr>
        <p:sp>
          <p:nvSpPr>
            <p:cNvPr id="10" name="מלבן 9"/>
            <p:cNvSpPr/>
            <p:nvPr/>
          </p:nvSpPr>
          <p:spPr>
            <a:xfrm>
              <a:off x="445753" y="3243318"/>
              <a:ext cx="3377417" cy="202645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מלבן 10"/>
            <p:cNvSpPr/>
            <p:nvPr/>
          </p:nvSpPr>
          <p:spPr>
            <a:xfrm>
              <a:off x="445753" y="3243318"/>
              <a:ext cx="3377417" cy="202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8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971600" y="4509120"/>
            <a:ext cx="3380719" cy="2348880"/>
            <a:chOff x="4680510" y="231805"/>
            <a:chExt cx="3380719" cy="2028431"/>
          </a:xfrm>
        </p:grpSpPr>
        <p:sp>
          <p:nvSpPr>
            <p:cNvPr id="13" name="מלבן 12"/>
            <p:cNvSpPr/>
            <p:nvPr/>
          </p:nvSpPr>
          <p:spPr>
            <a:xfrm>
              <a:off x="4680510" y="231805"/>
              <a:ext cx="3380719" cy="2028431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מלבן 13"/>
            <p:cNvSpPr/>
            <p:nvPr/>
          </p:nvSpPr>
          <p:spPr>
            <a:xfrm>
              <a:off x="4680510" y="231805"/>
              <a:ext cx="3380719" cy="202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kern="12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24128" y="1268760"/>
            <a:ext cx="2056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בונה קשרים אישיים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124744"/>
            <a:ext cx="2633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מנתח את הזירה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861048"/>
            <a:ext cx="1912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מגבש דרך פעולה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329" y="4077072"/>
            <a:ext cx="5982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פועל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צבאי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הכללת הזרוע הצבאית של חיזבאללה ברשימת ארגוני  הטרור של האיחוד האירופי</a:t>
            </a:r>
            <a:br>
              <a:rPr lang="he-IL" dirty="0" smtClean="0">
                <a:solidFill>
                  <a:schemeClr val="accent1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פעילות במרחב המקוון ובמדיה החברתית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105 אתרים בלמעלה מ-80 שפות</a:t>
            </a:r>
          </a:p>
          <a:p>
            <a:r>
              <a:rPr lang="he-IL" dirty="0" smtClean="0"/>
              <a:t>120עמודי </a:t>
            </a:r>
            <a:r>
              <a:rPr lang="en-US" dirty="0" err="1" smtClean="0"/>
              <a:t>Facebook</a:t>
            </a:r>
            <a:endParaRPr lang="he-IL" dirty="0" smtClean="0"/>
          </a:p>
          <a:p>
            <a:r>
              <a:rPr lang="he-IL" dirty="0" smtClean="0"/>
              <a:t>80 ערוצי </a:t>
            </a:r>
            <a:r>
              <a:rPr lang="en-US" dirty="0" smtClean="0"/>
              <a:t>TWITTER</a:t>
            </a:r>
            <a:endParaRPr lang="he-IL" dirty="0" smtClean="0"/>
          </a:p>
          <a:p>
            <a:r>
              <a:rPr lang="he-IL" dirty="0" smtClean="0"/>
              <a:t>עשרות ערוצי </a:t>
            </a:r>
            <a:r>
              <a:rPr lang="en-US" dirty="0" smtClean="0"/>
              <a:t>YouTube</a:t>
            </a:r>
            <a:r>
              <a:rPr lang="he-IL" dirty="0" smtClean="0"/>
              <a:t> </a:t>
            </a:r>
          </a:p>
          <a:p>
            <a:r>
              <a:rPr lang="he-IL" dirty="0" smtClean="0"/>
              <a:t>פעילות במגוון רשתות חברתיות</a:t>
            </a:r>
            <a:endParaRPr lang="he-IL" dirty="0"/>
          </a:p>
        </p:txBody>
      </p:sp>
      <p:pic>
        <p:nvPicPr>
          <p:cNvPr id="4" name="תמונה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27585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תקשורת בעידן המידע - אחד </a:t>
            </a:r>
            <a:r>
              <a:rPr lang="he-IL" b="1" dirty="0" err="1" smtClean="0">
                <a:solidFill>
                  <a:srgbClr val="FF0000"/>
                </a:solidFill>
              </a:rPr>
              <a:t>הפוסטים</a:t>
            </a:r>
            <a:r>
              <a:rPr lang="he-IL" b="1" dirty="0" smtClean="0">
                <a:solidFill>
                  <a:srgbClr val="FF0000"/>
                </a:solidFill>
              </a:rPr>
              <a:t> הבולטים מתקופת מבצע 'צוק איתן'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מיתוג</a:t>
            </a:r>
            <a:endParaRPr lang="he-IL" dirty="0"/>
          </a:p>
        </p:txBody>
      </p:sp>
      <p:pic>
        <p:nvPicPr>
          <p:cNvPr id="6146" name="Picture 2" descr="C:\Users\haimwaxman\Desktop\תמונות למצגות\חדשנות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3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רב-צדדית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168765" cy="3445843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845650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דיפלומטיה כלכלית </a:t>
            </a:r>
            <a:endParaRPr lang="he-IL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427984" cy="36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96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הכרת </a:t>
            </a:r>
            <a:r>
              <a:rPr lang="he-IL" b="1" dirty="0" smtClean="0"/>
              <a:t>מושגי יסוד, מגמות ושחקנים </a:t>
            </a:r>
            <a:r>
              <a:rPr lang="he-IL" dirty="0" smtClean="0"/>
              <a:t>מרכזיים במערכת הבינ"ל והאזורית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האתגרים העיקריים</a:t>
            </a:r>
            <a:r>
              <a:rPr lang="he-IL" dirty="0" smtClean="0"/>
              <a:t> של מדיניות החוץ הישראלית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תהליכי עיצוב מדיניות וקבלת ההחלטות </a:t>
            </a:r>
            <a:r>
              <a:rPr lang="he-IL" dirty="0" smtClean="0"/>
              <a:t>בישראל בנושאים מדיניים-ביטחוניים</a:t>
            </a:r>
          </a:p>
          <a:p>
            <a:r>
              <a:rPr lang="he-IL" dirty="0" smtClean="0"/>
              <a:t>הכרת </a:t>
            </a:r>
            <a:r>
              <a:rPr lang="he-IL" b="1" dirty="0" smtClean="0"/>
              <a:t>העבודה הדיפלומטית </a:t>
            </a:r>
            <a:r>
              <a:rPr lang="he-IL" dirty="0" smtClean="0"/>
              <a:t>ואתגרי משרד החוץ</a:t>
            </a:r>
          </a:p>
          <a:p>
            <a:r>
              <a:rPr lang="he-IL" dirty="0" smtClean="0"/>
              <a:t>פיתוח </a:t>
            </a:r>
            <a:r>
              <a:rPr lang="he-IL" b="1" dirty="0" smtClean="0"/>
              <a:t>חשיבה </a:t>
            </a:r>
            <a:r>
              <a:rPr lang="he-IL" b="1" dirty="0" smtClean="0"/>
              <a:t>אסטרטגית </a:t>
            </a:r>
            <a:r>
              <a:rPr lang="he-IL" dirty="0" smtClean="0"/>
              <a:t>והתנסות בשימוש בכלים מדיניים במסגרת </a:t>
            </a:r>
            <a:r>
              <a:rPr lang="he-IL" b="1" dirty="0" smtClean="0"/>
              <a:t>מערכה ביטחונית-מדינית</a:t>
            </a:r>
          </a:p>
          <a:p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מטרות </a:t>
            </a:r>
            <a:r>
              <a:rPr lang="he-IL" b="1" dirty="0" smtClean="0">
                <a:solidFill>
                  <a:srgbClr val="002060"/>
                </a:solidFill>
              </a:rPr>
              <a:t>הציר המדיני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דיפלומטיית  תרבות</a:t>
            </a: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7632848" cy="5000832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766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he-IL" sz="4900" dirty="0" smtClean="0"/>
              <a:t>דיפלומטית פיתוח – מש"ב</a:t>
            </a: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85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קונסולרית - קונסול בצונאמי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5715000" cy="4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יהודית</a:t>
            </a:r>
            <a:endParaRPr lang="he-IL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992888" cy="477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תמונה 2" descr="11_155 1772.jpg"/>
          <p:cNvPicPr>
            <a:picLocks noChangeAspect="1"/>
          </p:cNvPicPr>
          <p:nvPr/>
        </p:nvPicPr>
        <p:blipFill>
          <a:blip r:embed="rId2" cstate="print"/>
          <a:srcRect t="10320" b="9695"/>
          <a:stretch>
            <a:fillRect/>
          </a:stretch>
        </p:blipFill>
        <p:spPr bwMode="auto">
          <a:xfrm>
            <a:off x="395288" y="1916113"/>
            <a:ext cx="83883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הסבר ענן 4"/>
          <p:cNvSpPr/>
          <p:nvPr/>
        </p:nvSpPr>
        <p:spPr>
          <a:xfrm>
            <a:off x="2268538" y="549275"/>
            <a:ext cx="2663825" cy="1295400"/>
          </a:xfrm>
          <a:prstGeom prst="cloudCallout">
            <a:avLst>
              <a:gd name="adj1" fmla="val -67056"/>
              <a:gd name="adj2" fmla="val 1246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WHAT  AM  I DOING HERE?…</a:t>
            </a:r>
            <a:endParaRPr lang="he-I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24 -9.06568E-7 L 3.05556E-6 -9.06568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D:\Haim Waxman\Haim - Photos\13_096 0057-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3825"/>
            <a:ext cx="6096000" cy="406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תפיסה בסיסית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הזירה הגלובלית והאזורית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עליית שחקנים תת -מדינתיים </a:t>
            </a:r>
          </a:p>
          <a:p>
            <a:r>
              <a:rPr lang="he-IL" dirty="0" smtClean="0"/>
              <a:t>מערכת חד/רב/א-קוטבית</a:t>
            </a:r>
          </a:p>
          <a:p>
            <a:r>
              <a:rPr lang="he-IL" dirty="0" smtClean="0"/>
              <a:t>חשיבות עוצמה רכה </a:t>
            </a:r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he-IL" dirty="0" smtClean="0"/>
          </a:p>
          <a:p>
            <a:r>
              <a:rPr lang="he-IL" dirty="0" smtClean="0"/>
              <a:t>שנויי שיח: פיתוח בר-קיימא</a:t>
            </a:r>
          </a:p>
          <a:p>
            <a:r>
              <a:rPr lang="he-IL" dirty="0" smtClean="0"/>
              <a:t>הטלטלה </a:t>
            </a:r>
            <a:r>
              <a:rPr lang="he-IL" dirty="0" smtClean="0"/>
              <a:t>במזה"ת</a:t>
            </a:r>
          </a:p>
          <a:p>
            <a:r>
              <a:rPr lang="he-IL" dirty="0" smtClean="0"/>
              <a:t>עליית מעצמות אזוריות 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משפט בינלאומי , הסביבה התקשורתית </a:t>
            </a:r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275856" cy="3096344"/>
          </a:xfrm>
          <a:prstGeom prst="rect">
            <a:avLst/>
          </a:prstGeom>
        </p:spPr>
      </p:pic>
      <p:sp>
        <p:nvSpPr>
          <p:cNvPr id="5" name="פרצוף מחייך 4">
            <a:hlinkClick r:id="" action="ppaction://noaction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 מדיניות החוץ של 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7944" y="1844824"/>
            <a:ext cx="4546848" cy="4065315"/>
          </a:xfrm>
        </p:spPr>
        <p:txBody>
          <a:bodyPr>
            <a:noAutofit/>
          </a:bodyPr>
          <a:lstStyle/>
          <a:p>
            <a:r>
              <a:rPr lang="he-IL" sz="2800" dirty="0" smtClean="0"/>
              <a:t>הסכסוך ישראלי-הפלסטיני</a:t>
            </a:r>
          </a:p>
          <a:p>
            <a:r>
              <a:rPr lang="he-IL" sz="2800" dirty="0" smtClean="0"/>
              <a:t>נושאים אסטרטגיים  - איראן גרעין, טרור</a:t>
            </a:r>
            <a:endParaRPr lang="en-US" sz="2800" dirty="0" smtClean="0"/>
          </a:p>
          <a:p>
            <a:r>
              <a:rPr lang="he-IL" sz="2800" dirty="0" smtClean="0"/>
              <a:t>יחסים עם ארה"ב     </a:t>
            </a:r>
          </a:p>
          <a:p>
            <a:r>
              <a:rPr lang="he-IL" sz="2800" dirty="0" smtClean="0"/>
              <a:t>יחסים עם אירופה – סנקציות?</a:t>
            </a:r>
          </a:p>
          <a:p>
            <a:r>
              <a:rPr lang="he-IL" sz="2800" dirty="0" smtClean="0"/>
              <a:t>יחסים עם מעצמות עולות</a:t>
            </a:r>
          </a:p>
          <a:p>
            <a:r>
              <a:rPr lang="he-IL" sz="2800" dirty="0" smtClean="0"/>
              <a:t>אתגר הדה-הלגיטימציה </a:t>
            </a:r>
          </a:p>
        </p:txBody>
      </p:sp>
      <p:pic>
        <p:nvPicPr>
          <p:cNvPr id="4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90092"/>
            <a:ext cx="3456384" cy="4359187"/>
          </a:xfrm>
          <a:prstGeom prst="rect">
            <a:avLst/>
          </a:prstGeom>
        </p:spPr>
      </p:pic>
      <p:sp>
        <p:nvSpPr>
          <p:cNvPr id="5" name="פרצוף מחייך 4">
            <a:hlinkClick r:id="" action="ppaction://noaction"/>
          </p:cNvPr>
          <p:cNvSpPr/>
          <p:nvPr/>
        </p:nvSpPr>
        <p:spPr>
          <a:xfrm>
            <a:off x="7812360" y="5877272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עיצוב מדיניות וקבלת החלטות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יחסי דרג מדיני -צבאי</a:t>
            </a:r>
          </a:p>
          <a:p>
            <a:r>
              <a:rPr lang="he-IL" dirty="0" smtClean="0"/>
              <a:t>תפקיד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8028384" cy="2492896"/>
          </a:xfrm>
          <a:prstGeom prst="rect">
            <a:avLst/>
          </a:prstGeom>
        </p:spPr>
      </p:pic>
      <p:sp>
        <p:nvSpPr>
          <p:cNvPr id="6" name="פרצוף מחייך 5">
            <a:hlinkClick r:id="" action="ppaction://noaction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פניה של הדיפלומטיה המודרנית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" action="ppaction://noaction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25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הכרת </a:t>
            </a:r>
            <a:r>
              <a:rPr lang="he-IL" dirty="0" smtClean="0"/>
              <a:t>השחקנים</a:t>
            </a:r>
            <a:endParaRPr lang="he-IL" dirty="0" smtClean="0"/>
          </a:p>
          <a:p>
            <a:r>
              <a:rPr lang="he-IL" dirty="0" smtClean="0"/>
              <a:t>מיפוי </a:t>
            </a:r>
            <a:r>
              <a:rPr lang="he-IL" dirty="0" smtClean="0"/>
              <a:t>המערכת</a:t>
            </a:r>
          </a:p>
          <a:p>
            <a:r>
              <a:rPr lang="he-IL" dirty="0" smtClean="0"/>
              <a:t>הכרת הסביבה החיצונית והפנימית</a:t>
            </a:r>
            <a:endParaRPr lang="he-IL" dirty="0" smtClean="0"/>
          </a:p>
          <a:p>
            <a:r>
              <a:rPr lang="he-IL" dirty="0" smtClean="0"/>
              <a:t>גיבוש אינטרסים ויעדים</a:t>
            </a:r>
            <a:endParaRPr lang="he-IL" dirty="0" smtClean="0"/>
          </a:p>
          <a:p>
            <a:r>
              <a:rPr lang="he-IL" dirty="0" smtClean="0"/>
              <a:t>בניית אסטרטגיה </a:t>
            </a:r>
          </a:p>
          <a:p>
            <a:r>
              <a:rPr lang="he-IL" dirty="0" smtClean="0"/>
              <a:t>שימוש בכלים דיפלומטיים במסגרת מערכה: יצירת לגיטימציה, בניית קואליציות, מו"מ, תיווך, דיפלומטיה בילטראלית, </a:t>
            </a:r>
            <a:r>
              <a:rPr lang="he-IL" dirty="0" err="1" smtClean="0"/>
              <a:t>מולטילטראלית</a:t>
            </a:r>
            <a:r>
              <a:rPr lang="he-IL" dirty="0" smtClean="0"/>
              <a:t>, ציבורית, כלכלית ועוד</a:t>
            </a:r>
          </a:p>
          <a:p>
            <a:endParaRPr lang="he-IL" dirty="0" smtClean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חשיבה מדינית - תכנים</a:t>
            </a:r>
            <a:endParaRPr lang="he-IL" dirty="0"/>
          </a:p>
        </p:txBody>
      </p:sp>
      <p:pic>
        <p:nvPicPr>
          <p:cNvPr id="6" name="Picture 2" descr="C:\Users\haimwaxman\Desktop\תמונות למצגות\חשיבה אסטרטגי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92288" cy="212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24443</TotalTime>
  <Words>635</Words>
  <Application>Microsoft Office PowerPoint</Application>
  <PresentationFormat>‫הצגה על המסך (4:3)</PresentationFormat>
  <Paragraphs>227</Paragraphs>
  <Slides>36</Slides>
  <Notes>25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7" baseType="lpstr">
      <vt:lpstr>ערכת נושא Office</vt:lpstr>
      <vt:lpstr> מבוא לציר המדיני </vt:lpstr>
      <vt:lpstr>על מה נדבר?</vt:lpstr>
      <vt:lpstr>מטרות הציר המדיני</vt:lpstr>
      <vt:lpstr>תפיסה בסיסית</vt:lpstr>
      <vt:lpstr> הזירה הגלובלית והאזורית</vt:lpstr>
      <vt:lpstr>אתגרי מדיניות החוץ של ישראל</vt:lpstr>
      <vt:lpstr>עיצוב מדיניות וקבלת החלטות</vt:lpstr>
      <vt:lpstr>פניה של הדיפלומטיה המודרנית</vt:lpstr>
      <vt:lpstr>חשיבה מדינית - תכנים</vt:lpstr>
      <vt:lpstr>מופעים מרכזיים של הציר המדיני</vt:lpstr>
      <vt:lpstr>       דיפלומטיה בעולם המודרני</vt:lpstr>
      <vt:lpstr>דיפלומטיה - הגדרה</vt:lpstr>
      <vt:lpstr>מאפייני הדיפלומטיה המסורתית</vt:lpstr>
      <vt:lpstr>מאפייני הדיפלומטיה החדשה</vt:lpstr>
      <vt:lpstr>תפקידי הדיפלומט המודרני</vt:lpstr>
      <vt:lpstr>      משרד החוץ והדיפלומטיה הישראלית</vt:lpstr>
      <vt:lpstr>ככה זה התחיל... </vt:lpstr>
      <vt:lpstr>אז והיום..</vt:lpstr>
      <vt:lpstr>יישום או גם עיצוב?</vt:lpstr>
      <vt:lpstr>מבנה ארגוני משרד החוץ</vt:lpstr>
      <vt:lpstr>הרכב הנציגות הדיפלומטית</vt:lpstr>
      <vt:lpstr>איך פועל הדיפלומט?</vt:lpstr>
      <vt:lpstr>נושאים מדיניים-ביטחוניים מועצת הביטחון</vt:lpstr>
      <vt:lpstr>    נושאים מדיניים-ביטחוניים  הכללת הזרוע הצבאית של חיזבאללה ברשימת ארגוני  הטרור של האיחוד האירופי   </vt:lpstr>
      <vt:lpstr>פעילות במרחב המקוון ובמדיה החברתית</vt:lpstr>
      <vt:lpstr>שקופית 26</vt:lpstr>
      <vt:lpstr>מיתוג</vt:lpstr>
      <vt:lpstr>דיפלומטיה רב-צדדית</vt:lpstr>
      <vt:lpstr>דיפלומטיה כלכלית </vt:lpstr>
      <vt:lpstr>דיפלומטיית  תרבות</vt:lpstr>
      <vt:lpstr>דיפלומטית פיתוח – מש"ב </vt:lpstr>
      <vt:lpstr>עבודה קונסולרית - קונסול בצונאמי</vt:lpstr>
      <vt:lpstr>דיפלומטיה יהודית</vt:lpstr>
      <vt:lpstr>סוף</vt:lpstr>
      <vt:lpstr>שקופית 35</vt:lpstr>
      <vt:lpstr>שקופית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194</cp:revision>
  <dcterms:created xsi:type="dcterms:W3CDTF">2014-10-09T06:53:02Z</dcterms:created>
  <dcterms:modified xsi:type="dcterms:W3CDTF">2015-11-11T15:34:26Z</dcterms:modified>
</cp:coreProperties>
</file>