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5" r:id="rId3"/>
    <p:sldId id="362" r:id="rId4"/>
    <p:sldId id="366" r:id="rId5"/>
    <p:sldId id="270" r:id="rId6"/>
    <p:sldId id="271" r:id="rId7"/>
    <p:sldId id="319" r:id="rId8"/>
    <p:sldId id="338" r:id="rId9"/>
    <p:sldId id="364" r:id="rId10"/>
    <p:sldId id="369" r:id="rId11"/>
    <p:sldId id="258" r:id="rId12"/>
    <p:sldId id="259" r:id="rId13"/>
    <p:sldId id="277" r:id="rId14"/>
    <p:sldId id="284" r:id="rId15"/>
    <p:sldId id="356" r:id="rId16"/>
    <p:sldId id="359" r:id="rId17"/>
    <p:sldId id="262" r:id="rId18"/>
    <p:sldId id="286" r:id="rId19"/>
    <p:sldId id="352" r:id="rId20"/>
    <p:sldId id="335" r:id="rId21"/>
    <p:sldId id="292" r:id="rId22"/>
    <p:sldId id="340" r:id="rId23"/>
    <p:sldId id="297" r:id="rId24"/>
    <p:sldId id="372" r:id="rId25"/>
    <p:sldId id="342" r:id="rId26"/>
    <p:sldId id="289" r:id="rId27"/>
    <p:sldId id="375" r:id="rId28"/>
    <p:sldId id="346" r:id="rId29"/>
    <p:sldId id="314" r:id="rId30"/>
    <p:sldId id="300" r:id="rId31"/>
    <p:sldId id="349" r:id="rId32"/>
    <p:sldId id="373" r:id="rId33"/>
    <p:sldId id="279" r:id="rId34"/>
    <p:sldId id="285" r:id="rId35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780" autoAdjust="0"/>
  </p:normalViewPr>
  <p:slideViewPr>
    <p:cSldViewPr>
      <p:cViewPr>
        <p:scale>
          <a:sx n="40" d="100"/>
          <a:sy n="40" d="100"/>
        </p:scale>
        <p:origin x="-10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D5F01-E017-405B-A613-5CF5E0C2018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379A672-4686-4D91-A9E7-9C23F0DBC9F6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לומד את הזירה </a:t>
          </a:r>
        </a:p>
        <a:p>
          <a:pPr rtl="1"/>
          <a:r>
            <a:rPr lang="he-IL" sz="1400" dirty="0" smtClean="0"/>
            <a:t>כללים</a:t>
          </a:r>
        </a:p>
        <a:p>
          <a:pPr rtl="1"/>
          <a:r>
            <a:rPr lang="he-IL" sz="1400" dirty="0" smtClean="0"/>
            <a:t>דינאמיקות</a:t>
          </a:r>
        </a:p>
        <a:p>
          <a:pPr rtl="1"/>
          <a:r>
            <a:rPr lang="he-IL" sz="1400" dirty="0" smtClean="0"/>
            <a:t>מוקדי כוח</a:t>
          </a:r>
        </a:p>
        <a:p>
          <a:pPr rtl="1"/>
          <a:r>
            <a:rPr lang="he-IL" sz="1400" dirty="0" smtClean="0"/>
            <a:t>התרבות הפוליטית</a:t>
          </a:r>
        </a:p>
        <a:p>
          <a:pPr rtl="1"/>
          <a:r>
            <a:rPr lang="he-IL" sz="1400" dirty="0" smtClean="0"/>
            <a:t>הזירה הפוליטית</a:t>
          </a:r>
        </a:p>
        <a:p>
          <a:pPr rtl="1"/>
          <a:r>
            <a:rPr lang="he-IL" sz="1400" dirty="0" smtClean="0"/>
            <a:t>הזירה התקשורתית </a:t>
          </a:r>
          <a:endParaRPr lang="he-IL" sz="1400" dirty="0"/>
        </a:p>
      </dgm:t>
    </dgm:pt>
    <dgm:pt modelId="{3EECDA20-A87B-467B-ABB9-B178524528CE}" type="parTrans" cxnId="{6816FCBC-0DB4-4A84-9AD0-AE60ECFFE4FC}">
      <dgm:prSet/>
      <dgm:spPr/>
      <dgm:t>
        <a:bodyPr/>
        <a:lstStyle/>
        <a:p>
          <a:pPr rtl="1"/>
          <a:endParaRPr lang="he-IL"/>
        </a:p>
      </dgm:t>
    </dgm:pt>
    <dgm:pt modelId="{663A47F1-A84F-47A4-B685-EDF8D612A539}" type="sibTrans" cxnId="{6816FCBC-0DB4-4A84-9AD0-AE60ECFFE4FC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FD5D4046-75CC-432E-905D-3C8355A03C3C}">
      <dgm:prSet phldrT="[טקסט]" custT="1"/>
      <dgm:spPr/>
      <dgm:t>
        <a:bodyPr/>
        <a:lstStyle/>
        <a:p>
          <a:pPr rtl="1"/>
          <a:endParaRPr lang="he-IL" sz="800" dirty="0" smtClean="0"/>
        </a:p>
        <a:p>
          <a:pPr rtl="1"/>
          <a:r>
            <a:rPr lang="he-IL" dirty="0" smtClean="0">
              <a:solidFill>
                <a:srgbClr val="FF0000"/>
              </a:solidFill>
            </a:rPr>
            <a:t>בונה קשרים אישיים </a:t>
          </a:r>
        </a:p>
        <a:p>
          <a:pPr rtl="1"/>
          <a:r>
            <a:rPr lang="he-IL" sz="1400" dirty="0" smtClean="0"/>
            <a:t>פוליטיקאים</a:t>
          </a:r>
        </a:p>
        <a:p>
          <a:pPr rtl="1"/>
          <a:r>
            <a:rPr lang="he-IL" sz="1400" dirty="0" smtClean="0"/>
            <a:t>פקידות בכירה</a:t>
          </a:r>
        </a:p>
        <a:p>
          <a:pPr rtl="1"/>
          <a:r>
            <a:rPr lang="he-IL" sz="1400" dirty="0" smtClean="0"/>
            <a:t>מעצבי דעת קהל </a:t>
          </a:r>
        </a:p>
        <a:p>
          <a:pPr rtl="1"/>
          <a:r>
            <a:rPr lang="he-IL" sz="1400" dirty="0" smtClean="0"/>
            <a:t>אנשי תקשורת</a:t>
          </a:r>
        </a:p>
        <a:p>
          <a:pPr rtl="1"/>
          <a:r>
            <a:rPr lang="he-IL" sz="1400" dirty="0" smtClean="0"/>
            <a:t>אנשי עסקים</a:t>
          </a:r>
        </a:p>
        <a:p>
          <a:pPr rtl="1"/>
          <a:r>
            <a:rPr lang="he-IL" sz="1400" dirty="0" smtClean="0"/>
            <a:t>ראשי גופים חברתיים</a:t>
          </a:r>
        </a:p>
        <a:p>
          <a:pPr rtl="1"/>
          <a:r>
            <a:rPr lang="he-IL" sz="1400" dirty="0" smtClean="0"/>
            <a:t>מנהיגים דתיים</a:t>
          </a:r>
        </a:p>
      </dgm:t>
    </dgm:pt>
    <dgm:pt modelId="{34E4AE53-02FD-4C97-885B-167F3D057244}" type="parTrans" cxnId="{4FDF4E69-0A80-4F5C-B0A3-8CF2B41F2297}">
      <dgm:prSet/>
      <dgm:spPr/>
      <dgm:t>
        <a:bodyPr/>
        <a:lstStyle/>
        <a:p>
          <a:pPr rtl="1"/>
          <a:endParaRPr lang="he-IL"/>
        </a:p>
      </dgm:t>
    </dgm:pt>
    <dgm:pt modelId="{624EF1F5-8AAE-4CF0-BB20-96398328C35C}" type="sibTrans" cxnId="{4FDF4E69-0A80-4F5C-B0A3-8CF2B41F2297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9AE627C-4287-459C-BCF7-2407101795E3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algn="ctr" rtl="1"/>
          <a:r>
            <a:rPr lang="he-IL" sz="1400" dirty="0" smtClean="0"/>
            <a:t>משפיע ומשכנע</a:t>
          </a:r>
        </a:p>
        <a:p>
          <a:pPr algn="ctr" rtl="1"/>
          <a:r>
            <a:rPr lang="he-IL" sz="1400" dirty="0" smtClean="0"/>
            <a:t>מנהל מו"מ ומתווך</a:t>
          </a:r>
        </a:p>
        <a:p>
          <a:pPr algn="ctr" rtl="1"/>
          <a:r>
            <a:rPr lang="he-IL" sz="1400" dirty="0" smtClean="0"/>
            <a:t>אוסף מידע ומדווח </a:t>
          </a:r>
        </a:p>
        <a:p>
          <a:pPr algn="ctr" rtl="1"/>
          <a:r>
            <a:rPr lang="he-IL" sz="1400" dirty="0" smtClean="0"/>
            <a:t>יוזם </a:t>
          </a:r>
        </a:p>
        <a:p>
          <a:pPr algn="ctr" rtl="1"/>
          <a:r>
            <a:rPr lang="he-IL" sz="1400" dirty="0" smtClean="0"/>
            <a:t> מעצב מסר</a:t>
          </a:r>
        </a:p>
        <a:p>
          <a:pPr algn="ctr" rtl="1"/>
          <a:r>
            <a:rPr lang="he-IL" sz="1400" dirty="0" smtClean="0"/>
            <a:t>מופיע בתקשורת</a:t>
          </a:r>
        </a:p>
        <a:p>
          <a:pPr algn="ctr" rtl="1"/>
          <a:r>
            <a:rPr lang="he-IL" sz="1400" dirty="0" smtClean="0"/>
            <a:t>מופיע בפני קהלים</a:t>
          </a:r>
        </a:p>
      </dgm:t>
    </dgm:pt>
    <dgm:pt modelId="{52641F00-6373-4570-8A7C-C3107A85302C}" type="parTrans" cxnId="{0F329446-1515-438D-8E2E-E3B7C9FC3A19}">
      <dgm:prSet/>
      <dgm:spPr/>
      <dgm:t>
        <a:bodyPr/>
        <a:lstStyle/>
        <a:p>
          <a:pPr rtl="1"/>
          <a:endParaRPr lang="he-IL"/>
        </a:p>
      </dgm:t>
    </dgm:pt>
    <dgm:pt modelId="{4E506137-4F31-4F25-A4BA-F433F598DD92}" type="sibTrans" cxnId="{0F329446-1515-438D-8E2E-E3B7C9FC3A1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1024A56-45C6-4A78-936F-43D11C97A0D8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algn="ctr" rtl="1"/>
          <a:r>
            <a:rPr lang="he-IL" sz="1400" dirty="0" smtClean="0"/>
            <a:t>האינטרס שלנו </a:t>
          </a:r>
        </a:p>
        <a:p>
          <a:pPr algn="ctr" rtl="1"/>
          <a:r>
            <a:rPr lang="he-IL" sz="1400" dirty="0" smtClean="0"/>
            <a:t>של השחקנים האחרים</a:t>
          </a:r>
        </a:p>
        <a:p>
          <a:pPr algn="ctr" rtl="1"/>
          <a:r>
            <a:rPr lang="he-IL" sz="1400" dirty="0" smtClean="0"/>
            <a:t>על מי צריך להשפיע</a:t>
          </a:r>
        </a:p>
        <a:p>
          <a:pPr algn="ctr" rtl="1"/>
          <a:r>
            <a:rPr lang="he-IL" sz="1400" dirty="0" smtClean="0"/>
            <a:t>איך משפיעים עליו</a:t>
          </a:r>
        </a:p>
        <a:p>
          <a:pPr algn="ctr" rtl="1"/>
          <a:r>
            <a:rPr lang="he-IL" sz="1400" dirty="0" smtClean="0"/>
            <a:t>עם מי אפשר ליצור קואליציות</a:t>
          </a:r>
        </a:p>
        <a:p>
          <a:pPr algn="ctr" rtl="1"/>
          <a:r>
            <a:rPr lang="he-IL" sz="1400" dirty="0" smtClean="0"/>
            <a:t>עיצוב טקטיקה</a:t>
          </a:r>
          <a:endParaRPr lang="he-IL" sz="1400" dirty="0"/>
        </a:p>
      </dgm:t>
    </dgm:pt>
    <dgm:pt modelId="{93407F85-3AC2-4702-A1BC-2857F9B6DD53}" type="par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2851B50E-22E2-4B2C-AE54-27E940811ECD}" type="sib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E3CF176E-ED95-41BF-9173-AE2D3FBDCF08}" type="pres">
      <dgm:prSet presAssocID="{DC6D5F01-E017-405B-A613-5CF5E0C20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F0F28C-901E-45C2-8D78-DB5466CC71E9}" type="pres">
      <dgm:prSet presAssocID="{0379A672-4686-4D91-A9E7-9C23F0DBC9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F744FC-5309-444F-BB1D-5CAD4708BFDF}" type="pres">
      <dgm:prSet presAssocID="{663A47F1-A84F-47A4-B685-EDF8D612A539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323DD095-9B0E-403F-8F25-B9B34DA99900}" type="pres">
      <dgm:prSet presAssocID="{663A47F1-A84F-47A4-B685-EDF8D612A539}" presName="connectorText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815901BA-A098-4894-B1F5-71A41D2EABAC}" type="pres">
      <dgm:prSet presAssocID="{FD5D4046-75CC-432E-905D-3C8355A03C3C}" presName="node" presStyleLbl="node1" presStyleIdx="1" presStyleCnt="4" custLinFactNeighborX="1210" custLinFactNeighborY="5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E70782-B8B5-44EB-83BA-4D04C23519A7}" type="pres">
      <dgm:prSet presAssocID="{624EF1F5-8AAE-4CF0-BB20-96398328C35C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C65164BD-F2DB-4C39-A8C2-8F8B778B6766}" type="pres">
      <dgm:prSet presAssocID="{624EF1F5-8AAE-4CF0-BB20-96398328C35C}" presName="connectorText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B7415CF3-DA92-4B2A-B271-875F0D0B6667}" type="pres">
      <dgm:prSet presAssocID="{09AE627C-4287-459C-BCF7-2407101795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42AB6-81CB-4A2D-A60E-DA97D6131886}" type="pres">
      <dgm:prSet presAssocID="{4E506137-4F31-4F25-A4BA-F433F598DD92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E7C7DD9E-F07B-451B-8A92-EE97739F4EA9}" type="pres">
      <dgm:prSet presAssocID="{4E506137-4F31-4F25-A4BA-F433F598DD92}" presName="connectorText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B27BB2E1-1081-45CF-8EB3-BE56A3405EFD}" type="pres">
      <dgm:prSet presAssocID="{01024A56-45C6-4A78-936F-43D11C97A0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9311F8-9821-467B-B534-3A7BFF4A5AAC}" type="presOf" srcId="{01024A56-45C6-4A78-936F-43D11C97A0D8}" destId="{B27BB2E1-1081-45CF-8EB3-BE56A3405EFD}" srcOrd="0" destOrd="0" presId="urn:microsoft.com/office/officeart/2005/8/layout/bProcess3"/>
    <dgm:cxn modelId="{F27975EF-5E00-4C3A-8149-431F688D9188}" type="presOf" srcId="{0379A672-4686-4D91-A9E7-9C23F0DBC9F6}" destId="{6CF0F28C-901E-45C2-8D78-DB5466CC71E9}" srcOrd="0" destOrd="0" presId="urn:microsoft.com/office/officeart/2005/8/layout/bProcess3"/>
    <dgm:cxn modelId="{49DEB433-8D70-4812-9A3C-460932398DDE}" type="presOf" srcId="{4E506137-4F31-4F25-A4BA-F433F598DD92}" destId="{ED942AB6-81CB-4A2D-A60E-DA97D6131886}" srcOrd="0" destOrd="0" presId="urn:microsoft.com/office/officeart/2005/8/layout/bProcess3"/>
    <dgm:cxn modelId="{80A94BD2-2298-4018-A034-B1BC28198F45}" type="presOf" srcId="{FD5D4046-75CC-432E-905D-3C8355A03C3C}" destId="{815901BA-A098-4894-B1F5-71A41D2EABAC}" srcOrd="0" destOrd="0" presId="urn:microsoft.com/office/officeart/2005/8/layout/bProcess3"/>
    <dgm:cxn modelId="{0F329446-1515-438D-8E2E-E3B7C9FC3A19}" srcId="{DC6D5F01-E017-405B-A613-5CF5E0C20184}" destId="{09AE627C-4287-459C-BCF7-2407101795E3}" srcOrd="2" destOrd="0" parTransId="{52641F00-6373-4570-8A7C-C3107A85302C}" sibTransId="{4E506137-4F31-4F25-A4BA-F433F598DD92}"/>
    <dgm:cxn modelId="{E2160E86-DB27-43B7-9485-706D4B26E934}" type="presOf" srcId="{4E506137-4F31-4F25-A4BA-F433F598DD92}" destId="{E7C7DD9E-F07B-451B-8A92-EE97739F4EA9}" srcOrd="1" destOrd="0" presId="urn:microsoft.com/office/officeart/2005/8/layout/bProcess3"/>
    <dgm:cxn modelId="{969C33B4-7B9A-41A5-BB1C-19C8EF269FFC}" type="presOf" srcId="{DC6D5F01-E017-405B-A613-5CF5E0C20184}" destId="{E3CF176E-ED95-41BF-9173-AE2D3FBDCF08}" srcOrd="0" destOrd="0" presId="urn:microsoft.com/office/officeart/2005/8/layout/bProcess3"/>
    <dgm:cxn modelId="{3E96095C-31AF-4AEE-AB77-3BFD22E3F0E0}" type="presOf" srcId="{624EF1F5-8AAE-4CF0-BB20-96398328C35C}" destId="{0DE70782-B8B5-44EB-83BA-4D04C23519A7}" srcOrd="0" destOrd="0" presId="urn:microsoft.com/office/officeart/2005/8/layout/bProcess3"/>
    <dgm:cxn modelId="{3C1B27F3-827A-4743-86FB-9E247BD6E2D0}" type="presOf" srcId="{663A47F1-A84F-47A4-B685-EDF8D612A539}" destId="{79F744FC-5309-444F-BB1D-5CAD4708BFDF}" srcOrd="0" destOrd="0" presId="urn:microsoft.com/office/officeart/2005/8/layout/bProcess3"/>
    <dgm:cxn modelId="{0E0F7644-C712-4188-AAB6-7A40530AB1C8}" type="presOf" srcId="{624EF1F5-8AAE-4CF0-BB20-96398328C35C}" destId="{C65164BD-F2DB-4C39-A8C2-8F8B778B6766}" srcOrd="1" destOrd="0" presId="urn:microsoft.com/office/officeart/2005/8/layout/bProcess3"/>
    <dgm:cxn modelId="{D1351C5B-437C-482D-BE18-125716810E62}" type="presOf" srcId="{09AE627C-4287-459C-BCF7-2407101795E3}" destId="{B7415CF3-DA92-4B2A-B271-875F0D0B6667}" srcOrd="0" destOrd="0" presId="urn:microsoft.com/office/officeart/2005/8/layout/bProcess3"/>
    <dgm:cxn modelId="{6816FCBC-0DB4-4A84-9AD0-AE60ECFFE4FC}" srcId="{DC6D5F01-E017-405B-A613-5CF5E0C20184}" destId="{0379A672-4686-4D91-A9E7-9C23F0DBC9F6}" srcOrd="0" destOrd="0" parTransId="{3EECDA20-A87B-467B-ABB9-B178524528CE}" sibTransId="{663A47F1-A84F-47A4-B685-EDF8D612A539}"/>
    <dgm:cxn modelId="{4FDF4E69-0A80-4F5C-B0A3-8CF2B41F2297}" srcId="{DC6D5F01-E017-405B-A613-5CF5E0C20184}" destId="{FD5D4046-75CC-432E-905D-3C8355A03C3C}" srcOrd="1" destOrd="0" parTransId="{34E4AE53-02FD-4C97-885B-167F3D057244}" sibTransId="{624EF1F5-8AAE-4CF0-BB20-96398328C35C}"/>
    <dgm:cxn modelId="{908D9504-2B55-48EB-8D50-C5F009A149B9}" srcId="{DC6D5F01-E017-405B-A613-5CF5E0C20184}" destId="{01024A56-45C6-4A78-936F-43D11C97A0D8}" srcOrd="3" destOrd="0" parTransId="{93407F85-3AC2-4702-A1BC-2857F9B6DD53}" sibTransId="{2851B50E-22E2-4B2C-AE54-27E940811ECD}"/>
    <dgm:cxn modelId="{97B99B73-B01A-48CB-AB1B-ED44C75EB92F}" type="presOf" srcId="{663A47F1-A84F-47A4-B685-EDF8D612A539}" destId="{323DD095-9B0E-403F-8F25-B9B34DA99900}" srcOrd="1" destOrd="0" presId="urn:microsoft.com/office/officeart/2005/8/layout/bProcess3"/>
    <dgm:cxn modelId="{E4BC2A5D-514B-4CB3-BF61-6B104A859347}" type="presParOf" srcId="{E3CF176E-ED95-41BF-9173-AE2D3FBDCF08}" destId="{6CF0F28C-901E-45C2-8D78-DB5466CC71E9}" srcOrd="0" destOrd="0" presId="urn:microsoft.com/office/officeart/2005/8/layout/bProcess3"/>
    <dgm:cxn modelId="{44C7A828-0CDF-4036-BCC5-D6CC67B0B44E}" type="presParOf" srcId="{E3CF176E-ED95-41BF-9173-AE2D3FBDCF08}" destId="{79F744FC-5309-444F-BB1D-5CAD4708BFDF}" srcOrd="1" destOrd="0" presId="urn:microsoft.com/office/officeart/2005/8/layout/bProcess3"/>
    <dgm:cxn modelId="{144687BA-DC25-477D-B14C-1BD5CF5A2496}" type="presParOf" srcId="{79F744FC-5309-444F-BB1D-5CAD4708BFDF}" destId="{323DD095-9B0E-403F-8F25-B9B34DA99900}" srcOrd="0" destOrd="0" presId="urn:microsoft.com/office/officeart/2005/8/layout/bProcess3"/>
    <dgm:cxn modelId="{10C4F18C-770C-4ECD-AA87-89FF1189EBED}" type="presParOf" srcId="{E3CF176E-ED95-41BF-9173-AE2D3FBDCF08}" destId="{815901BA-A098-4894-B1F5-71A41D2EABAC}" srcOrd="2" destOrd="0" presId="urn:microsoft.com/office/officeart/2005/8/layout/bProcess3"/>
    <dgm:cxn modelId="{1CD394C9-F384-4837-B5EB-514305C7D45E}" type="presParOf" srcId="{E3CF176E-ED95-41BF-9173-AE2D3FBDCF08}" destId="{0DE70782-B8B5-44EB-83BA-4D04C23519A7}" srcOrd="3" destOrd="0" presId="urn:microsoft.com/office/officeart/2005/8/layout/bProcess3"/>
    <dgm:cxn modelId="{AE588461-D0AB-4217-B05D-741F334B75C5}" type="presParOf" srcId="{0DE70782-B8B5-44EB-83BA-4D04C23519A7}" destId="{C65164BD-F2DB-4C39-A8C2-8F8B778B6766}" srcOrd="0" destOrd="0" presId="urn:microsoft.com/office/officeart/2005/8/layout/bProcess3"/>
    <dgm:cxn modelId="{1A1ABC31-81F6-4D7B-A88F-CCCB333B03D7}" type="presParOf" srcId="{E3CF176E-ED95-41BF-9173-AE2D3FBDCF08}" destId="{B7415CF3-DA92-4B2A-B271-875F0D0B6667}" srcOrd="4" destOrd="0" presId="urn:microsoft.com/office/officeart/2005/8/layout/bProcess3"/>
    <dgm:cxn modelId="{567A638A-B13A-499D-989C-F173263CE871}" type="presParOf" srcId="{E3CF176E-ED95-41BF-9173-AE2D3FBDCF08}" destId="{ED942AB6-81CB-4A2D-A60E-DA97D6131886}" srcOrd="5" destOrd="0" presId="urn:microsoft.com/office/officeart/2005/8/layout/bProcess3"/>
    <dgm:cxn modelId="{8FF13509-E699-4646-A756-1207D189EC1A}" type="presParOf" srcId="{ED942AB6-81CB-4A2D-A60E-DA97D6131886}" destId="{E7C7DD9E-F07B-451B-8A92-EE97739F4EA9}" srcOrd="0" destOrd="0" presId="urn:microsoft.com/office/officeart/2005/8/layout/bProcess3"/>
    <dgm:cxn modelId="{0137AD38-11D7-4A55-A160-BEA1EC309EDF}" type="presParOf" srcId="{E3CF176E-ED95-41BF-9173-AE2D3FBDCF08}" destId="{B27BB2E1-1081-45CF-8EB3-BE56A3405EF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744FC-5309-444F-BB1D-5CAD4708BFDF}">
      <dsp:nvSpPr>
        <dsp:cNvPr id="0" name=""/>
        <dsp:cNvSpPr/>
      </dsp:nvSpPr>
      <dsp:spPr>
        <a:xfrm>
          <a:off x="3859182" y="1062199"/>
          <a:ext cx="860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573" y="45720"/>
              </a:lnTo>
              <a:lnTo>
                <a:pt x="447573" y="58336"/>
              </a:lnTo>
              <a:lnTo>
                <a:pt x="860946" y="5833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67364" y="1103680"/>
        <a:ext cx="44581" cy="8478"/>
      </dsp:txXfrm>
    </dsp:sp>
    <dsp:sp modelId="{6CF0F28C-901E-45C2-8D78-DB5466CC71E9}">
      <dsp:nvSpPr>
        <dsp:cNvPr id="0" name=""/>
        <dsp:cNvSpPr/>
      </dsp:nvSpPr>
      <dsp:spPr>
        <a:xfrm>
          <a:off x="178426" y="3152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לומד את הזירה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כללים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דינאמיקות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מוקדי כוח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התרבות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התקשורתית </a:t>
          </a:r>
          <a:endParaRPr lang="he-IL" sz="1400" kern="1200" dirty="0"/>
        </a:p>
      </dsp:txBody>
      <dsp:txXfrm>
        <a:off x="178426" y="3152"/>
        <a:ext cx="3682555" cy="2209533"/>
      </dsp:txXfrm>
    </dsp:sp>
    <dsp:sp modelId="{0DE70782-B8B5-44EB-83BA-4D04C23519A7}">
      <dsp:nvSpPr>
        <dsp:cNvPr id="0" name=""/>
        <dsp:cNvSpPr/>
      </dsp:nvSpPr>
      <dsp:spPr>
        <a:xfrm>
          <a:off x="2019704" y="2223502"/>
          <a:ext cx="4574102" cy="803771"/>
        </a:xfrm>
        <a:custGeom>
          <a:avLst/>
          <a:gdLst/>
          <a:ahLst/>
          <a:cxnLst/>
          <a:rect l="0" t="0" r="0" b="0"/>
          <a:pathLst>
            <a:path>
              <a:moveTo>
                <a:pt x="4574102" y="0"/>
              </a:moveTo>
              <a:lnTo>
                <a:pt x="4574102" y="418985"/>
              </a:lnTo>
              <a:lnTo>
                <a:pt x="0" y="418985"/>
              </a:lnTo>
              <a:lnTo>
                <a:pt x="0" y="80377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190515" y="2621149"/>
        <a:ext cx="232478" cy="8478"/>
      </dsp:txXfrm>
    </dsp:sp>
    <dsp:sp modelId="{815901BA-A098-4894-B1F5-71A41D2EABAC}">
      <dsp:nvSpPr>
        <dsp:cNvPr id="0" name=""/>
        <dsp:cNvSpPr/>
      </dsp:nvSpPr>
      <dsp:spPr>
        <a:xfrm>
          <a:off x="4752528" y="15768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בונה קשרים אישיים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פוליטיקאים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פקידות בכירה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מעצבי דעת קהל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תקשורת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עסקים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ראשי גופים חברתיים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מנהיגים דתיים</a:t>
          </a:r>
        </a:p>
      </dsp:txBody>
      <dsp:txXfrm>
        <a:off x="4752528" y="15768"/>
        <a:ext cx="3682555" cy="2209533"/>
      </dsp:txXfrm>
    </dsp:sp>
    <dsp:sp modelId="{ED942AB6-81CB-4A2D-A60E-DA97D6131886}">
      <dsp:nvSpPr>
        <dsp:cNvPr id="0" name=""/>
        <dsp:cNvSpPr/>
      </dsp:nvSpPr>
      <dsp:spPr>
        <a:xfrm>
          <a:off x="3859182" y="4118720"/>
          <a:ext cx="816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63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46201" y="4160201"/>
        <a:ext cx="42349" cy="8478"/>
      </dsp:txXfrm>
    </dsp:sp>
    <dsp:sp modelId="{B7415CF3-DA92-4B2A-B271-875F0D0B6667}">
      <dsp:nvSpPr>
        <dsp:cNvPr id="0" name=""/>
        <dsp:cNvSpPr/>
      </dsp:nvSpPr>
      <dsp:spPr>
        <a:xfrm>
          <a:off x="178426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משפיע ומשכנע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מנהל מו"מ ומתווך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אוסף מידע ומדווח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יוזם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מעצב מסר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בתקשורת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בפני קהלים</a:t>
          </a:r>
        </a:p>
      </dsp:txBody>
      <dsp:txXfrm>
        <a:off x="178426" y="3059673"/>
        <a:ext cx="3682555" cy="2209533"/>
      </dsp:txXfrm>
    </dsp:sp>
    <dsp:sp modelId="{B27BB2E1-1081-45CF-8EB3-BE56A3405EFD}">
      <dsp:nvSpPr>
        <dsp:cNvPr id="0" name=""/>
        <dsp:cNvSpPr/>
      </dsp:nvSpPr>
      <dsp:spPr>
        <a:xfrm>
          <a:off x="4707969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האינטרס שלנו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 השחקנים האחרים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על מי צריך להשפיע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איך משפיעים עליו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עם מי אפשר ליצור קואליציות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עיצוב טקטיקה</a:t>
          </a:r>
          <a:endParaRPr lang="he-IL" sz="1400" kern="1200" dirty="0"/>
        </a:p>
      </dsp:txBody>
      <dsp:txXfrm>
        <a:off x="4707969" y="3059673"/>
        <a:ext cx="3682555" cy="220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5400" b="1" dirty="0" smtClean="0"/>
              <a:t>מבוא לציר המדיני</a:t>
            </a:r>
            <a:br>
              <a:rPr lang="he-IL" sz="5400" b="1" dirty="0" smtClean="0"/>
            </a:br>
            <a:endParaRPr lang="he-IL" sz="5400" b="1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tx2"/>
                </a:solidFill>
              </a:rPr>
              <a:t>על דיפלומטיה וביטחון לאומי</a:t>
            </a:r>
            <a:endParaRPr lang="he-I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מופעים מרכזיים של הציר המדיני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הסימולציה המדינית-</a:t>
            </a:r>
            <a:r>
              <a:rPr lang="he-IL" dirty="0" err="1" smtClean="0"/>
              <a:t>בטחונית</a:t>
            </a:r>
            <a:endParaRPr lang="he-IL" dirty="0" smtClean="0"/>
          </a:p>
          <a:p>
            <a:r>
              <a:rPr lang="he-IL" dirty="0" smtClean="0"/>
              <a:t>ביקור במשרד החוץ - צורה מיוחדת</a:t>
            </a:r>
          </a:p>
          <a:p>
            <a:r>
              <a:rPr lang="he-IL" dirty="0" smtClean="0"/>
              <a:t>הרצאות אקדמאים  - אולי</a:t>
            </a:r>
          </a:p>
          <a:p>
            <a:r>
              <a:rPr lang="he-IL" dirty="0" smtClean="0"/>
              <a:t>הרצאות  ובכירים (לרמן) – שגרירים, גם קבלת החלטות (איילנד) </a:t>
            </a:r>
          </a:p>
          <a:p>
            <a:r>
              <a:rPr lang="he-IL" dirty="0" smtClean="0"/>
              <a:t>ביקור בנאט"ו ובאיחוד האירופי</a:t>
            </a:r>
          </a:p>
          <a:p>
            <a:r>
              <a:rPr lang="he-IL" dirty="0" smtClean="0"/>
              <a:t>ביקור בארה"ב</a:t>
            </a:r>
          </a:p>
          <a:p>
            <a:r>
              <a:rPr lang="he-IL" dirty="0" smtClean="0"/>
              <a:t>סדנאות ומיומנויות – מו"מ, רטוריקה</a:t>
            </a:r>
          </a:p>
          <a:p>
            <a:r>
              <a:rPr lang="he-IL" dirty="0" smtClean="0"/>
              <a:t>תכנים משלימים – תקשורת, משפט בינ"ל, מזה"ת , מודיעין</a:t>
            </a:r>
          </a:p>
          <a:p>
            <a:r>
              <a:rPr lang="he-IL" dirty="0" smtClean="0"/>
              <a:t>סיורי </a:t>
            </a:r>
            <a:r>
              <a:rPr lang="he-IL" dirty="0" err="1" smtClean="0"/>
              <a:t>בטל"מ</a:t>
            </a:r>
            <a:r>
              <a:rPr lang="he-IL" dirty="0" smtClean="0"/>
              <a:t> בארץ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</a:t>
            </a:r>
            <a:r>
              <a:rPr lang="he-IL" sz="2800" dirty="0" smtClean="0"/>
              <a:t>ניהול יחסים בין מדינות וישויות אחרות בעלות מעמד בפוליטיקה העולמית, על ידי שליחים רשמיים, בדרכי שלום" (</a:t>
            </a:r>
            <a:r>
              <a:rPr lang="en-US" sz="2800" dirty="0" smtClean="0"/>
              <a:t>Bull</a:t>
            </a:r>
            <a:r>
              <a:rPr lang="he-IL" sz="2800" dirty="0" smtClean="0"/>
              <a:t>).</a:t>
            </a:r>
          </a:p>
          <a:p>
            <a:r>
              <a:rPr lang="he-IL" sz="2800" dirty="0" smtClean="0">
                <a:solidFill>
                  <a:srgbClr val="FF0000"/>
                </a:solidFill>
              </a:rPr>
              <a:t>גישה רחבה וצרה  - יותר צר ממדינות חוץ</a:t>
            </a:r>
          </a:p>
          <a:p>
            <a:r>
              <a:rPr lang="he-IL" sz="2800" b="1" dirty="0" smtClean="0">
                <a:solidFill>
                  <a:srgbClr val="FF0000"/>
                </a:solidFill>
              </a:rPr>
              <a:t>כלי</a:t>
            </a:r>
            <a:r>
              <a:rPr lang="he-IL" sz="2800" dirty="0" smtClean="0">
                <a:solidFill>
                  <a:srgbClr val="FF0000"/>
                </a:solidFill>
              </a:rPr>
              <a:t> – של מדיניות החוץ  - כמו עוצמה צבאית, כלכלית</a:t>
            </a:r>
          </a:p>
          <a:p>
            <a:r>
              <a:rPr lang="he-IL" sz="2800" dirty="0" smtClean="0">
                <a:solidFill>
                  <a:srgbClr val="FF0000"/>
                </a:solidFill>
              </a:rPr>
              <a:t>או של מדינאות שהיא סך העקרונות ודרכי פעולה של מדינה באינטראקציה שלה מול מדינות ושחקנים אחרים וביחס לאירועים בזירה הבינ"ל</a:t>
            </a:r>
          </a:p>
          <a:p>
            <a:r>
              <a:rPr lang="he-IL" sz="2800" dirty="0" smtClean="0">
                <a:solidFill>
                  <a:srgbClr val="FF0000"/>
                </a:solidFill>
              </a:rPr>
              <a:t>"</a:t>
            </a:r>
            <a:r>
              <a:rPr lang="he-IL" sz="2800" b="1" dirty="0" smtClean="0">
                <a:solidFill>
                  <a:srgbClr val="FF0000"/>
                </a:solidFill>
              </a:rPr>
              <a:t>בדרכי שלום</a:t>
            </a:r>
            <a:r>
              <a:rPr lang="he-IL" sz="2800" dirty="0" smtClean="0">
                <a:solidFill>
                  <a:srgbClr val="FF0000"/>
                </a:solidFill>
              </a:rPr>
              <a:t>" -החלק הלא אלים  של מדיניות החוץ</a:t>
            </a:r>
          </a:p>
          <a:p>
            <a:r>
              <a:rPr lang="he-IL" sz="2800" dirty="0" smtClean="0">
                <a:solidFill>
                  <a:srgbClr val="FF0000"/>
                </a:solidFill>
              </a:rPr>
              <a:t>"שליחים רשמיים" – </a:t>
            </a:r>
            <a:r>
              <a:rPr lang="he-IL" sz="2800" dirty="0" err="1" smtClean="0">
                <a:solidFill>
                  <a:srgbClr val="FF0000"/>
                </a:solidFill>
              </a:rPr>
              <a:t>האמנם</a:t>
            </a:r>
            <a:r>
              <a:rPr lang="he-IL" sz="2800" dirty="0" smtClean="0">
                <a:solidFill>
                  <a:srgbClr val="FF0000"/>
                </a:solidFill>
              </a:rPr>
              <a:t>? נראה בהמשך</a:t>
            </a:r>
            <a:endParaRPr lang="he-IL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79912" y="1412777"/>
            <a:ext cx="5364088" cy="5445224"/>
          </a:xfrm>
        </p:spPr>
        <p:txBody>
          <a:bodyPr>
            <a:normAutofit fontScale="70000" lnSpcReduction="20000"/>
          </a:bodyPr>
          <a:lstStyle/>
          <a:p>
            <a:r>
              <a:rPr lang="he-IL" sz="4000" dirty="0" smtClean="0"/>
              <a:t>מתחיל ביוון – ערי </a:t>
            </a:r>
            <a:r>
              <a:rPr lang="he-IL" sz="4000" dirty="0" smtClean="0"/>
              <a:t>מדינה </a:t>
            </a:r>
          </a:p>
          <a:p>
            <a:r>
              <a:rPr lang="he-IL" sz="4000" dirty="0" smtClean="0"/>
              <a:t>באיטליה– דיפלומה (גם היום כתב ההאמנה)</a:t>
            </a:r>
            <a:endParaRPr lang="he-IL" sz="4000" dirty="0" smtClean="0"/>
          </a:p>
          <a:p>
            <a:r>
              <a:rPr lang="he-IL" sz="4000" dirty="0" smtClean="0"/>
              <a:t>ציור של </a:t>
            </a:r>
            <a:r>
              <a:rPr lang="he-IL" sz="4000" dirty="0" err="1" smtClean="0"/>
              <a:t>הולביין</a:t>
            </a:r>
            <a:r>
              <a:rPr lang="he-IL" sz="4000" dirty="0" smtClean="0"/>
              <a:t> – שגריר צרפת לאנגליה 1533</a:t>
            </a:r>
          </a:p>
          <a:p>
            <a:r>
              <a:rPr lang="he-IL" sz="4000" dirty="0" smtClean="0"/>
              <a:t>שלום </a:t>
            </a:r>
            <a:r>
              <a:rPr lang="he-IL" sz="4000" dirty="0" err="1" smtClean="0"/>
              <a:t>ווסטפליה</a:t>
            </a:r>
            <a:r>
              <a:rPr lang="he-IL" sz="4000" dirty="0" smtClean="0"/>
              <a:t>  - 1648- עליית מדינות הלאום ומושג הריבונות</a:t>
            </a:r>
            <a:endParaRPr lang="he-IL" sz="4000" dirty="0" smtClean="0"/>
          </a:p>
          <a:p>
            <a:r>
              <a:rPr lang="he-IL" sz="4000" dirty="0" smtClean="0"/>
              <a:t>בין מדינות מעטות (1926-26)</a:t>
            </a:r>
            <a:endParaRPr lang="he-IL" sz="4000" dirty="0" smtClean="0"/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  <a:endParaRPr lang="he-IL" sz="4000" dirty="0" smtClean="0"/>
          </a:p>
          <a:p>
            <a:r>
              <a:rPr lang="he-IL" sz="4000" dirty="0" smtClean="0"/>
              <a:t>דפוסי פעולה – חסינויות, יחסים דיפלומטים</a:t>
            </a:r>
            <a:endParaRPr lang="he-IL" sz="4000" dirty="0" smtClean="0"/>
          </a:p>
          <a:p>
            <a:r>
              <a:rPr lang="he-IL" sz="4000" dirty="0" smtClean="0"/>
              <a:t>אג'נדה </a:t>
            </a:r>
            <a:r>
              <a:rPr lang="he-IL" sz="4000" dirty="0" smtClean="0"/>
              <a:t>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2492896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196752"/>
            <a:ext cx="5626968" cy="4929411"/>
          </a:xfrm>
        </p:spPr>
        <p:txBody>
          <a:bodyPr>
            <a:noAutofit/>
          </a:bodyPr>
          <a:lstStyle/>
          <a:p>
            <a:r>
              <a:rPr lang="he-IL" sz="2800" dirty="0" smtClean="0"/>
              <a:t>ריבוי </a:t>
            </a:r>
            <a:r>
              <a:rPr lang="he-IL" sz="2800" dirty="0" smtClean="0"/>
              <a:t>שחקנים (בחוץ ובפנים) – מדינות, חברות, </a:t>
            </a:r>
            <a:r>
              <a:rPr lang="he-IL" sz="2800" dirty="0" err="1" smtClean="0"/>
              <a:t>ארב"ל</a:t>
            </a:r>
            <a:r>
              <a:rPr lang="he-IL" sz="2800" dirty="0" smtClean="0"/>
              <a:t>, </a:t>
            </a:r>
            <a:r>
              <a:rPr lang="he-IL" sz="2800" dirty="0" err="1" smtClean="0"/>
              <a:t>ארל"מ</a:t>
            </a:r>
            <a:r>
              <a:rPr lang="he-IL" sz="2800" dirty="0" smtClean="0"/>
              <a:t>, יחידים</a:t>
            </a:r>
          </a:p>
          <a:p>
            <a:r>
              <a:rPr lang="he-IL" sz="2800" dirty="0" smtClean="0"/>
              <a:t>מעורבות קברניטים (המלך הדיפלומט) – פסגות, שליחים (מולכו)</a:t>
            </a:r>
          </a:p>
          <a:p>
            <a:r>
              <a:rPr lang="he-IL" sz="2800" dirty="0" smtClean="0"/>
              <a:t>תקשורת ופומביות – יודעת, מעורבת</a:t>
            </a:r>
            <a:endParaRPr lang="he-IL" sz="2800" dirty="0" smtClean="0"/>
          </a:p>
          <a:p>
            <a:r>
              <a:rPr lang="he-IL" sz="2800" dirty="0" smtClean="0"/>
              <a:t>עידן המידע</a:t>
            </a:r>
          </a:p>
          <a:p>
            <a:r>
              <a:rPr lang="he-IL" sz="2800" dirty="0" smtClean="0"/>
              <a:t>נושאים חדשים –  זכויות אדם, </a:t>
            </a:r>
            <a:r>
              <a:rPr lang="he-IL" sz="2800" dirty="0" smtClean="0"/>
              <a:t>שינוי אקלים, </a:t>
            </a:r>
            <a:r>
              <a:rPr lang="he-IL" sz="2800" dirty="0" smtClean="0"/>
              <a:t>בריאות</a:t>
            </a:r>
          </a:p>
          <a:p>
            <a:r>
              <a:rPr lang="he-IL" sz="2800" dirty="0" smtClean="0"/>
              <a:t>עליית הדיפלומטיה </a:t>
            </a:r>
            <a:r>
              <a:rPr lang="he-IL" sz="2800" dirty="0" smtClean="0"/>
              <a:t>הרב-צדדית - והאזורית</a:t>
            </a:r>
            <a:endParaRPr lang="he-IL" sz="2800" dirty="0" smtClean="0"/>
          </a:p>
          <a:p>
            <a:r>
              <a:rPr lang="he-IL" sz="2800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r>
              <a:rPr lang="he-IL" sz="32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400" dirty="0" smtClean="0"/>
              <a:t>ייצוג</a:t>
            </a:r>
          </a:p>
          <a:p>
            <a:pPr lvl="1"/>
            <a:r>
              <a:rPr lang="he-IL" sz="2400" dirty="0" smtClean="0"/>
              <a:t>תקשורת בין מנהיגים </a:t>
            </a:r>
          </a:p>
          <a:p>
            <a:pPr lvl="1"/>
            <a:r>
              <a:rPr lang="he-IL" sz="2400" dirty="0" smtClean="0"/>
              <a:t>ניהול מו"מ</a:t>
            </a:r>
          </a:p>
          <a:p>
            <a:pPr lvl="1"/>
            <a:r>
              <a:rPr lang="he-IL" sz="2400" dirty="0" smtClean="0"/>
              <a:t>"הסברה"</a:t>
            </a:r>
          </a:p>
          <a:p>
            <a:pPr lvl="1"/>
            <a:r>
              <a:rPr lang="he-IL" sz="2400" dirty="0" smtClean="0"/>
              <a:t>איסוף וניתוח </a:t>
            </a:r>
            <a:r>
              <a:rPr lang="he-IL" sz="2400" dirty="0" smtClean="0"/>
              <a:t>מידע</a:t>
            </a:r>
          </a:p>
          <a:p>
            <a:pPr lvl="1"/>
            <a:r>
              <a:rPr lang="he-IL" sz="2400" b="1" dirty="0" smtClean="0"/>
              <a:t>עדיין קיימים:</a:t>
            </a:r>
          </a:p>
          <a:p>
            <a:pPr lvl="2"/>
            <a:r>
              <a:rPr lang="he-IL" sz="2400" b="1" dirty="0" smtClean="0"/>
              <a:t>מדינות</a:t>
            </a:r>
          </a:p>
          <a:p>
            <a:pPr lvl="2"/>
            <a:r>
              <a:rPr lang="he-IL" sz="2400" b="1" dirty="0" smtClean="0"/>
              <a:t>מו"מ חשאי – לא </a:t>
            </a:r>
            <a:r>
              <a:rPr lang="he-IL" sz="2400" b="1" dirty="0" err="1" smtClean="0"/>
              <a:t>הכל</a:t>
            </a:r>
            <a:r>
              <a:rPr lang="he-IL" sz="2400" b="1" dirty="0" smtClean="0"/>
              <a:t> באינטרנט</a:t>
            </a:r>
          </a:p>
          <a:p>
            <a:pPr lvl="2"/>
            <a:r>
              <a:rPr lang="he-IL" sz="2400" b="1" dirty="0" smtClean="0"/>
              <a:t>מנהיגים לא בקשר כל הזמן</a:t>
            </a:r>
          </a:p>
          <a:p>
            <a:pPr lvl="2"/>
            <a:endParaRPr lang="he-IL" sz="2600" b="1" dirty="0" smtClean="0"/>
          </a:p>
          <a:p>
            <a:endParaRPr lang="he-IL" sz="2800" b="1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082437" cy="1559818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949280"/>
            <a:ext cx="971600" cy="64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08104" y="1556792"/>
            <a:ext cx="3635896" cy="45365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dirty="0" smtClean="0"/>
              <a:t>הרצל, וייצמן</a:t>
            </a:r>
          </a:p>
          <a:p>
            <a:pPr>
              <a:buNone/>
            </a:pPr>
            <a:r>
              <a:rPr lang="he-IL" dirty="0" smtClean="0"/>
              <a:t>חיים </a:t>
            </a:r>
            <a:r>
              <a:rPr lang="he-IL" dirty="0" err="1" smtClean="0"/>
              <a:t>ארלוזרוב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מחלקה מדינית של הסוכנות</a:t>
            </a:r>
          </a:p>
          <a:p>
            <a:pPr>
              <a:buNone/>
            </a:pPr>
            <a:r>
              <a:rPr lang="he-IL" dirty="0" smtClean="0"/>
              <a:t>שרת וולטר איתן – מניחי היסודות</a:t>
            </a:r>
          </a:p>
          <a:p>
            <a:pPr>
              <a:buNone/>
            </a:pPr>
            <a:r>
              <a:rPr lang="he-IL" dirty="0" smtClean="0"/>
              <a:t>דגם בריטי</a:t>
            </a:r>
          </a:p>
          <a:p>
            <a:pPr>
              <a:buNone/>
            </a:pPr>
            <a:r>
              <a:rPr lang="he-IL" dirty="0" smtClean="0"/>
              <a:t>ירושלים</a:t>
            </a:r>
          </a:p>
          <a:p>
            <a:pPr>
              <a:buNone/>
            </a:pPr>
            <a:r>
              <a:rPr lang="he-IL" dirty="0" smtClean="0"/>
              <a:t>הסדרי שביתי הנשק – תחילת מעמד המשרד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09728"/>
            <a:ext cx="2665179" cy="2448272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2880320" cy="30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678560" cy="3017071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10817" y="1844824"/>
            <a:ext cx="140615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 smtClean="0"/>
              <a:t>הקיבוץ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על מה נדבר?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על הציר </a:t>
            </a:r>
            <a:r>
              <a:rPr lang="he-IL" dirty="0" smtClean="0"/>
              <a:t>המדיני – מבנה </a:t>
            </a:r>
            <a:r>
              <a:rPr lang="he-IL" dirty="0" smtClean="0"/>
              <a:t>ומטרות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על דיפלומטיה </a:t>
            </a:r>
            <a:r>
              <a:rPr lang="he-IL" dirty="0" smtClean="0"/>
              <a:t>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הדיפלומטיה </a:t>
            </a:r>
            <a:r>
              <a:rPr lang="he-IL" dirty="0" smtClean="0"/>
              <a:t>הישראלית </a:t>
            </a:r>
            <a:r>
              <a:rPr lang="he-IL" dirty="0" smtClean="0"/>
              <a:t> ומשרד החוץ (</a:t>
            </a:r>
            <a:r>
              <a:rPr lang="he-IL" dirty="0" err="1" smtClean="0"/>
              <a:t>יוש</a:t>
            </a:r>
            <a:r>
              <a:rPr lang="he-IL" dirty="0" smtClean="0"/>
              <a:t>)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"משרד </a:t>
            </a:r>
            <a:r>
              <a:rPr lang="he-IL" dirty="0" smtClean="0"/>
              <a:t>החוץ ישמש כגוף הממשלתי המרכזי בגיבוש ועיצוב מדיניות החוץ של מדינת ישראל וביישומה</a:t>
            </a:r>
            <a:r>
              <a:rPr lang="he-IL" dirty="0" smtClean="0"/>
              <a:t>" – </a:t>
            </a:r>
            <a:r>
              <a:rPr lang="he-IL" dirty="0" err="1" smtClean="0"/>
              <a:t>האמנם</a:t>
            </a:r>
            <a:r>
              <a:rPr lang="he-IL" dirty="0" smtClean="0"/>
              <a:t>? – שחקנים ומשרדים אחרים</a:t>
            </a:r>
            <a:endParaRPr lang="he-IL" dirty="0" smtClean="0"/>
          </a:p>
          <a:p>
            <a:r>
              <a:rPr lang="he-IL" sz="2400" dirty="0" smtClean="0"/>
              <a:t>תופעה כלל </a:t>
            </a:r>
            <a:r>
              <a:rPr lang="he-IL" sz="2400" dirty="0" smtClean="0"/>
              <a:t>עולמית – פיחות במעמד משרדי החוץ</a:t>
            </a:r>
            <a:endParaRPr lang="he-IL" sz="2400" dirty="0" smtClean="0"/>
          </a:p>
          <a:p>
            <a:r>
              <a:rPr lang="he-IL" sz="2400" dirty="0" smtClean="0"/>
              <a:t>דומיננטיות מרכיב </a:t>
            </a:r>
            <a:r>
              <a:rPr lang="he-IL" sz="2400" dirty="0" smtClean="0"/>
              <a:t>הביטחון</a:t>
            </a:r>
            <a:endParaRPr lang="en-US" sz="2400" dirty="0" smtClean="0"/>
          </a:p>
          <a:p>
            <a:r>
              <a:rPr lang="he-IL" sz="2400" dirty="0" smtClean="0"/>
              <a:t>היסטורי – כבר בעשור הראשון</a:t>
            </a:r>
            <a:endParaRPr lang="he-IL" sz="2400" dirty="0" smtClean="0"/>
          </a:p>
          <a:p>
            <a:r>
              <a:rPr lang="he-IL" sz="2400" dirty="0" smtClean="0"/>
              <a:t>המבנה </a:t>
            </a:r>
            <a:r>
              <a:rPr lang="he-IL" sz="2400" dirty="0" smtClean="0"/>
              <a:t>הפוליטי – בתוך מפלגות, שרים ממפלגות שונות</a:t>
            </a:r>
          </a:p>
          <a:p>
            <a:r>
              <a:rPr lang="he-IL" sz="2400" dirty="0" smtClean="0"/>
              <a:t>משאבים – כסף (</a:t>
            </a:r>
            <a:r>
              <a:rPr lang="he-IL" sz="2400" dirty="0" err="1" smtClean="0"/>
              <a:t>מליארד</a:t>
            </a:r>
            <a:r>
              <a:rPr lang="he-IL" sz="2400" dirty="0" smtClean="0"/>
              <a:t> וחצי) , ידע, אנשים,</a:t>
            </a:r>
          </a:p>
          <a:p>
            <a:r>
              <a:rPr lang="he-IL" sz="2400" dirty="0" smtClean="0"/>
              <a:t>העברה למשרדים אחרים – עניינים אסטרטגיים, תפוצות, מו"מ</a:t>
            </a:r>
            <a:endParaRPr lang="he-IL" sz="2400" dirty="0" smtClean="0"/>
          </a:p>
          <a:p>
            <a:r>
              <a:rPr lang="he-IL" sz="2400" dirty="0" smtClean="0"/>
              <a:t>מבנה הכללי של קבלת החלטות </a:t>
            </a:r>
            <a:r>
              <a:rPr lang="he-IL" sz="2400" dirty="0" smtClean="0"/>
              <a:t>בישראל – </a:t>
            </a:r>
            <a:r>
              <a:rPr lang="he-IL" sz="2400" dirty="0" err="1" smtClean="0"/>
              <a:t>העדגר</a:t>
            </a:r>
            <a:r>
              <a:rPr lang="he-IL" sz="2400" dirty="0" smtClean="0"/>
              <a:t> תכנון, </a:t>
            </a:r>
          </a:p>
          <a:p>
            <a:r>
              <a:rPr lang="he-IL" sz="2400" dirty="0" smtClean="0"/>
              <a:t>בעיות פנימיות</a:t>
            </a:r>
            <a:endParaRPr lang="he-IL" sz="2400" dirty="0" smtClean="0"/>
          </a:p>
          <a:p>
            <a:r>
              <a:rPr lang="he-IL" sz="2800" b="1" dirty="0" smtClean="0">
                <a:solidFill>
                  <a:srgbClr val="FF0000"/>
                </a:solidFill>
              </a:rPr>
              <a:t>מי בתמונה? שחר מדומה</a:t>
            </a:r>
            <a:endParaRPr lang="he-IL" sz="2800" b="1" dirty="0" smtClean="0">
              <a:solidFill>
                <a:srgbClr val="FF0000"/>
              </a:solidFill>
            </a:endParaRPr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11309"/>
            <a:ext cx="1331640" cy="121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2200" y="0"/>
            <a:ext cx="1993964" cy="2420888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 smtClean="0"/>
              <a:t/>
            </a:r>
            <a:br>
              <a:rPr lang="he-IL" sz="3600" b="1" dirty="0" smtClean="0"/>
            </a:br>
            <a:r>
              <a:rPr lang="he-IL" sz="3600" b="1" dirty="0" smtClean="0"/>
              <a:t>מבנה </a:t>
            </a:r>
            <a:r>
              <a:rPr lang="he-IL" sz="3600" b="1" dirty="0" smtClean="0"/>
              <a:t>ארגוני משרד </a:t>
            </a:r>
            <a:r>
              <a:rPr lang="he-IL" sz="3600" b="1" dirty="0" smtClean="0"/>
              <a:t>החוץ</a:t>
            </a:r>
            <a:br>
              <a:rPr lang="he-IL" sz="3600" b="1" dirty="0" smtClean="0"/>
            </a:br>
            <a:r>
              <a:rPr lang="he-IL" sz="3600" b="1" dirty="0" smtClean="0"/>
              <a:t>מערכים אבחנה בין </a:t>
            </a:r>
            <a:r>
              <a:rPr lang="he-IL" sz="3600" b="1" dirty="0" err="1" smtClean="0"/>
              <a:t>פונציונלי</a:t>
            </a:r>
            <a:r>
              <a:rPr lang="he-IL" sz="3600" b="1" dirty="0" smtClean="0"/>
              <a:t> לאזורי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-396552" y="3284984"/>
            <a:ext cx="6382448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V="1">
            <a:off x="-396552" y="3568715"/>
            <a:ext cx="4673344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>
            <a:off x="2794672" y="3860958"/>
            <a:ext cx="2497408" cy="352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67744" y="3140968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=""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948326" cy="150532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653136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2204864"/>
            <a:ext cx="36724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157 מדינות</a:t>
            </a:r>
          </a:p>
          <a:p>
            <a:r>
              <a:rPr lang="he-IL" sz="2400" dirty="0" smtClean="0"/>
              <a:t>נציגויות כולל קונסוליות ומשלחות</a:t>
            </a:r>
          </a:p>
          <a:p>
            <a:r>
              <a:rPr lang="he-IL" sz="2400" dirty="0" smtClean="0"/>
              <a:t>תקציב פעולות מצחיק </a:t>
            </a:r>
          </a:p>
          <a:p>
            <a:r>
              <a:rPr lang="he-IL" sz="2400" dirty="0" smtClean="0"/>
              <a:t>חיי הדיפלומט – בן זוג, המעברים, ילדים, 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302877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</a:t>
            </a:r>
            <a:r>
              <a:rPr lang="he-IL" sz="3600" dirty="0" smtClean="0">
                <a:solidFill>
                  <a:schemeClr val="accent1"/>
                </a:solidFill>
              </a:rPr>
              <a:t>צבאי</a:t>
            </a:r>
          </a:p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נושאים מדיניים-ביטחוניים</a:t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800" dirty="0" smtClean="0"/>
              <a:t>שחקנים ודינאמיקות: חברות </a:t>
            </a:r>
            <a:r>
              <a:rPr lang="he-IL" sz="2800" dirty="0" err="1" smtClean="0"/>
              <a:t>מועבי"ט</a:t>
            </a:r>
            <a:r>
              <a:rPr lang="he-IL" sz="2800" dirty="0" smtClean="0"/>
              <a:t>, </a:t>
            </a:r>
            <a:r>
              <a:rPr lang="en-US" sz="2800" dirty="0" smtClean="0"/>
              <a:t>P5</a:t>
            </a:r>
            <a:r>
              <a:rPr lang="he-IL" sz="2800" dirty="0" smtClean="0"/>
              <a:t>, נשיאות, קבוצה ערבית, </a:t>
            </a:r>
            <a:r>
              <a:rPr lang="he-IL" sz="2800" dirty="0" err="1" smtClean="0"/>
              <a:t>בלמ"ז</a:t>
            </a:r>
            <a:r>
              <a:rPr lang="he-IL" sz="2800" dirty="0" smtClean="0"/>
              <a:t>, א"א, נציג פלסטיני, </a:t>
            </a:r>
            <a:r>
              <a:rPr lang="en-US" sz="2800" dirty="0" smtClean="0"/>
              <a:t>DPA </a:t>
            </a:r>
            <a:r>
              <a:rPr lang="he-IL" sz="2800" dirty="0" smtClean="0"/>
              <a:t> ומזכירות, עיתונאים</a:t>
            </a:r>
          </a:p>
          <a:p>
            <a:r>
              <a:rPr lang="he-IL" sz="2800" dirty="0" smtClean="0"/>
              <a:t>כללים ומסורות: תוצרים של </a:t>
            </a:r>
            <a:r>
              <a:rPr lang="he-IL" sz="2800" dirty="0" err="1" smtClean="0"/>
              <a:t>מועבי"ט</a:t>
            </a:r>
            <a:r>
              <a:rPr lang="he-IL" sz="2800" dirty="0" smtClean="0"/>
              <a:t>, כללי הפרוצדורה, סוגי דיונים, מו"מ ל הטקסט, מסיבות עיתונאים</a:t>
            </a:r>
          </a:p>
          <a:p>
            <a:r>
              <a:rPr lang="he-IL" sz="2800" dirty="0" smtClean="0"/>
              <a:t>ניתוח אינטרס: השגת זמן, תוצר חלש ככל האפשר, אלמנטים שלנו גוש חוסם ומניעת וטו</a:t>
            </a:r>
          </a:p>
          <a:p>
            <a:r>
              <a:rPr lang="he-IL" sz="2800" dirty="0" smtClean="0"/>
              <a:t>פעילות : מכתבים מקדימים, תאום עם ידידים, נאומים, שיחות שכנוע, עבודה בבירות, מסיבות עיתונאים, תאום מדעי קברניטים, ליווי מזכ"ל, השגת מידע ודיווח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נושאים </a:t>
            </a:r>
            <a:r>
              <a:rPr lang="he-IL" dirty="0" smtClean="0"/>
              <a:t>מדיניים-ביטחוניים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100" b="1" dirty="0" smtClean="0"/>
              <a:t>הכללת </a:t>
            </a:r>
            <a:r>
              <a:rPr lang="he-IL" sz="3100" b="1" dirty="0" smtClean="0"/>
              <a:t>הזרוע הצבאית של חיזבאללה ברשימת ארגוני  הטרור של האיחוד </a:t>
            </a:r>
            <a:r>
              <a:rPr lang="he-IL" sz="3100" b="1" dirty="0" smtClean="0"/>
              <a:t>האירופי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sz="3100" dirty="0" smtClean="0"/>
              <a:t>יולי 12 בורגס</a:t>
            </a:r>
            <a:br>
              <a:rPr lang="he-IL" sz="3100" dirty="0" smtClean="0"/>
            </a:br>
            <a:r>
              <a:rPr lang="he-IL" sz="3100" dirty="0" smtClean="0"/>
              <a:t>ישיבת ממשלבה</a:t>
            </a:r>
            <a:r>
              <a:rPr lang="he-IL" sz="3100" dirty="0" smtClean="0"/>
              <a:t/>
            </a:r>
            <a:br>
              <a:rPr lang="he-IL" sz="3100" dirty="0" smtClean="0"/>
            </a:br>
            <a:r>
              <a:rPr lang="he-IL" sz="3100" dirty="0" smtClean="0"/>
              <a:t>שת"פ</a:t>
            </a:r>
            <a:r>
              <a:rPr lang="he-IL" sz="3100" dirty="0" smtClean="0"/>
              <a:t> בין-סוכנותי</a:t>
            </a:r>
            <a:br>
              <a:rPr lang="he-IL" sz="3100" dirty="0" smtClean="0"/>
            </a:br>
            <a:r>
              <a:rPr lang="he-IL" sz="3100" dirty="0" smtClean="0"/>
              <a:t>בריטים מובילים</a:t>
            </a:r>
            <a:br>
              <a:rPr lang="he-IL" sz="3100" dirty="0" smtClean="0"/>
            </a:br>
            <a:r>
              <a:rPr lang="he-IL" sz="3100" dirty="0" smtClean="0"/>
              <a:t>קבוצות עבודה של האיחוד אירופי טרור</a:t>
            </a:r>
            <a:br>
              <a:rPr lang="he-IL" sz="3100" dirty="0" smtClean="0"/>
            </a:br>
            <a:r>
              <a:rPr lang="he-IL" sz="3100" dirty="0" smtClean="0"/>
              <a:t>יולי 13 החלטה סופית של שרים</a:t>
            </a:r>
            <a:br>
              <a:rPr lang="he-IL" sz="3100" dirty="0" smtClean="0"/>
            </a:br>
            <a:r>
              <a:rPr lang="he-IL" sz="3100" dirty="0" smtClean="0"/>
              <a:t>יוצר מצב משפטי (גרמניה סגרו שתי אגודות)</a:t>
            </a:r>
            <a:br>
              <a:rPr lang="he-IL" sz="3100" dirty="0" smtClean="0"/>
            </a:br>
            <a:r>
              <a:rPr lang="he-IL" sz="3100" dirty="0" smtClean="0"/>
              <a:t>עוד נושאים בניו יורק: איראן, </a:t>
            </a:r>
            <a:r>
              <a:rPr lang="he-IL" sz="3100" dirty="0" err="1" smtClean="0"/>
              <a:t>פלמר</a:t>
            </a:r>
            <a:r>
              <a:rPr lang="he-IL" sz="3100" dirty="0" smtClean="0"/>
              <a:t>, פלסטין כחברה וכד'</a:t>
            </a:r>
            <a:br>
              <a:rPr lang="he-IL" sz="3100" dirty="0" smtClean="0"/>
            </a:br>
            <a:r>
              <a:rPr lang="he-IL" sz="3100" b="1" dirty="0" smtClean="0">
                <a:solidFill>
                  <a:srgbClr val="FF0000"/>
                </a:solidFill>
              </a:rPr>
              <a:t>כיפת ברזל – </a:t>
            </a:r>
            <a:r>
              <a:rPr lang="he-IL" sz="3100" b="1" dirty="0" err="1" smtClean="0">
                <a:solidFill>
                  <a:srgbClr val="FF0000"/>
                </a:solidFill>
              </a:rPr>
              <a:t>יוש</a:t>
            </a:r>
            <a:r>
              <a:rPr lang="he-IL" sz="3100" b="1" dirty="0" smtClean="0">
                <a:solidFill>
                  <a:srgbClr val="FF0000"/>
                </a:solidFill>
              </a:rPr>
              <a:t/>
            </a:r>
            <a:br>
              <a:rPr lang="he-IL" sz="3100" b="1" dirty="0" smtClean="0">
                <a:solidFill>
                  <a:srgbClr val="FF0000"/>
                </a:solidFill>
              </a:rPr>
            </a:br>
            <a:r>
              <a:rPr lang="he-IL" sz="3100" b="1" dirty="0" smtClean="0">
                <a:solidFill>
                  <a:srgbClr val="FF0000"/>
                </a:solidFill>
              </a:rPr>
              <a:t>סחורות מההתנחלויות</a:t>
            </a:r>
            <a:r>
              <a:rPr lang="he-IL" sz="3100" b="1" dirty="0" smtClean="0">
                <a:solidFill>
                  <a:srgbClr val="FF0000"/>
                </a:solidFill>
              </a:rPr>
              <a:t/>
            </a:r>
            <a:br>
              <a:rPr lang="he-IL" sz="3100" b="1" dirty="0" smtClean="0">
                <a:solidFill>
                  <a:srgbClr val="FF0000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2513" y="5013176"/>
            <a:ext cx="1501487" cy="11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</a:t>
            </a:r>
            <a:r>
              <a:rPr lang="he-IL" dirty="0" smtClean="0"/>
              <a:t>שפות,120עמודי </a:t>
            </a:r>
            <a:r>
              <a:rPr lang="en-US" dirty="0" err="1" smtClean="0"/>
              <a:t>Facebook</a:t>
            </a:r>
            <a:r>
              <a:rPr lang="he-IL" dirty="0" smtClean="0"/>
              <a:t>,80 </a:t>
            </a:r>
            <a:r>
              <a:rPr lang="he-IL" dirty="0" smtClean="0"/>
              <a:t>ערוצי </a:t>
            </a:r>
            <a:r>
              <a:rPr lang="en-US" dirty="0" smtClean="0"/>
              <a:t>TWITTER</a:t>
            </a:r>
            <a:r>
              <a:rPr lang="he-IL" dirty="0" smtClean="0"/>
              <a:t>,עשרות </a:t>
            </a:r>
            <a:r>
              <a:rPr lang="he-IL" dirty="0" smtClean="0"/>
              <a:t>ערוצי </a:t>
            </a:r>
            <a:r>
              <a:rPr lang="en-US" dirty="0" smtClean="0"/>
              <a:t>YouTube</a:t>
            </a:r>
            <a:r>
              <a:rPr lang="he-IL" dirty="0" smtClean="0"/>
              <a:t>,פעילות </a:t>
            </a:r>
            <a:r>
              <a:rPr lang="he-IL" dirty="0" smtClean="0"/>
              <a:t>במגוון רשתות </a:t>
            </a:r>
            <a:r>
              <a:rPr lang="he-IL" dirty="0" smtClean="0"/>
              <a:t>חברתיות</a:t>
            </a:r>
          </a:p>
          <a:p>
            <a:r>
              <a:rPr lang="he-IL" dirty="0" smtClean="0"/>
              <a:t>הסבר: עוצמה רכה, העולם משתנה, אינטרנט, רשתות חברתיות, הפצה ויראלית, תוכן ויזואלי הוא המלך, פחות צריכת חדשות, קושי בשלטה במידע ובמסר</a:t>
            </a:r>
          </a:p>
          <a:p>
            <a:r>
              <a:rPr lang="he-IL" dirty="0" smtClean="0"/>
              <a:t>מעבר מהסברה לדיפלומטיה ציבורית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מיתוג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מיתוג: הבעיה מצבנו לא טוב. הבית הישראלי מבצר. </a:t>
            </a:r>
            <a:r>
              <a:rPr lang="he-IL" dirty="0" smtClean="0"/>
              <a:t>פרדיגמה </a:t>
            </a:r>
            <a:r>
              <a:rPr lang="he-IL" dirty="0" smtClean="0"/>
              <a:t>שלטת בעיתית. תשמעו מעידו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  <a:r>
              <a:rPr lang="he-IL" dirty="0" smtClean="0"/>
              <a:t>משכנוע בצדקתנו ליצירת משיכה וההערכה – </a:t>
            </a:r>
            <a:r>
              <a:rPr lang="he-IL" dirty="0" smtClean="0"/>
              <a:t>לטובת אינטרסים כלכליים ואחרים</a:t>
            </a:r>
          </a:p>
          <a:p>
            <a:r>
              <a:rPr lang="en-US" dirty="0" smtClean="0"/>
              <a:t>creative </a:t>
            </a:r>
            <a:r>
              <a:rPr lang="en-US" dirty="0" smtClean="0"/>
              <a:t>energy </a:t>
            </a:r>
            <a:r>
              <a:rPr lang="he-IL" dirty="0" smtClean="0"/>
              <a:t> - שפה </a:t>
            </a:r>
            <a:r>
              <a:rPr lang="he-IL" dirty="0" smtClean="0"/>
              <a:t>ויזואלית - רב תרבותיות, חדשנות, החוויה הישראלית – אוכל, אנשים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Picture 2" descr="C:\Users\haimwaxman\Desktop\תמונות למצגות\חדשנו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139952" y="5517231"/>
            <a:ext cx="3992411" cy="134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אחד </a:t>
            </a:r>
            <a:r>
              <a:rPr lang="he-IL" dirty="0" err="1" smtClean="0"/>
              <a:t>הפוסטים</a:t>
            </a:r>
            <a:r>
              <a:rPr lang="he-IL" dirty="0" smtClean="0"/>
              <a:t> הבולטים מתקופת מבצע 'צוק איתן'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365104"/>
            <a:ext cx="3739344" cy="2492896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845650" cy="2481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יצירת נורמות גלובליות, אמנות, רגולציה, שת"פ – </a:t>
            </a:r>
            <a:r>
              <a:rPr lang="he-IL" sz="2400" dirty="0" err="1" smtClean="0"/>
              <a:t>אבולה</a:t>
            </a:r>
            <a:r>
              <a:rPr lang="he-IL" sz="2400" dirty="0" smtClean="0"/>
              <a:t>,למוד הדדי – </a:t>
            </a:r>
            <a:r>
              <a:rPr lang="en-US" sz="2400" dirty="0" smtClean="0"/>
              <a:t>best practice</a:t>
            </a:r>
            <a:r>
              <a:rPr lang="he-IL" sz="2400" dirty="0" smtClean="0"/>
              <a:t> דוגמא אמנת הטבק, גודל עטיפה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הכרת </a:t>
            </a:r>
            <a:r>
              <a:rPr lang="he-IL" b="1" dirty="0" smtClean="0"/>
              <a:t>מושגי יסוד, מגמות ושחקנים </a:t>
            </a:r>
            <a:r>
              <a:rPr lang="he-IL" dirty="0" smtClean="0"/>
              <a:t>מרכזיים במערכת הבינ"ל והאזורית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האתגרים העיק</a:t>
            </a:r>
            <a:r>
              <a:rPr lang="he-IL" dirty="0" smtClean="0"/>
              <a:t>ריים של מדיניות החוץ הישראלית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תהליכי עיצוב מדיניות וקבלת ההחלטות </a:t>
            </a:r>
            <a:r>
              <a:rPr lang="he-IL" dirty="0" smtClean="0"/>
              <a:t>בישראל בנושאים מדיניים-ביטחוניים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העבודה הדיפלומטית ואתגרי משרד החוץ</a:t>
            </a:r>
          </a:p>
          <a:p>
            <a:r>
              <a:rPr lang="he-IL" dirty="0" smtClean="0"/>
              <a:t>פיתוח </a:t>
            </a:r>
            <a:r>
              <a:rPr lang="he-IL" b="1" dirty="0" smtClean="0"/>
              <a:t>חשיבה </a:t>
            </a:r>
            <a:r>
              <a:rPr lang="he-IL" b="1" dirty="0" smtClean="0"/>
              <a:t>אסטרטגית </a:t>
            </a:r>
            <a:r>
              <a:rPr lang="he-IL" b="1" dirty="0" smtClean="0"/>
              <a:t>והתנסות בשימוש בכלים מדיניים</a:t>
            </a:r>
            <a:r>
              <a:rPr lang="he-IL" dirty="0" smtClean="0"/>
              <a:t> במסגרת מערכה ביטחונית-מדינית</a:t>
            </a:r>
          </a:p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מטרות הציר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1979712" cy="1634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916832"/>
            <a:ext cx="6408712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/>
              <a:t>  </a:t>
            </a:r>
            <a:r>
              <a:rPr lang="he-IL" sz="3200" dirty="0" smtClean="0"/>
              <a:t>היום יותר ויותר  חשוב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גורמי ממשל – קשרים- </a:t>
            </a:r>
            <a:r>
              <a:rPr lang="he-IL" sz="3200" dirty="0" err="1" smtClean="0"/>
              <a:t>פרוייקטים</a:t>
            </a:r>
            <a:r>
              <a:rPr lang="he-IL" sz="3200" dirty="0" smtClean="0"/>
              <a:t> ומכרזים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הסכמים כלכליים-סחר חופשי, תעופה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ארגונים כלכליים - הצטרפות ל-</a:t>
            </a:r>
            <a:r>
              <a:rPr lang="en-US" sz="3200" dirty="0" smtClean="0"/>
              <a:t>OECD</a:t>
            </a:r>
            <a:endParaRPr lang="he-IL" sz="3200" dirty="0" smtClean="0"/>
          </a:p>
          <a:p>
            <a:r>
              <a:rPr lang="he-IL" sz="3200" dirty="0" smtClean="0"/>
              <a:t>סיוע לחברות ישראלית בפתיחת דלתות</a:t>
            </a:r>
          </a:p>
          <a:p>
            <a:r>
              <a:rPr lang="he-IL" sz="3200" dirty="0" smtClean="0"/>
              <a:t>תערוכות </a:t>
            </a:r>
            <a:r>
              <a:rPr lang="he-IL" sz="3200" dirty="0" err="1" smtClean="0"/>
              <a:t>וארועים</a:t>
            </a:r>
            <a:r>
              <a:rPr lang="he-IL" sz="3200" dirty="0" smtClean="0"/>
              <a:t> מסחריים</a:t>
            </a:r>
          </a:p>
          <a:p>
            <a:r>
              <a:rPr lang="he-IL" sz="3200" dirty="0" smtClean="0"/>
              <a:t>הסברה כלכלית – </a:t>
            </a:r>
            <a:r>
              <a:rPr lang="he-IL" sz="3200" dirty="0" err="1" smtClean="0"/>
              <a:t>ווטק</a:t>
            </a:r>
            <a:r>
              <a:rPr lang="he-IL" sz="3200" dirty="0" smtClean="0"/>
              <a:t>, </a:t>
            </a:r>
            <a:r>
              <a:rPr lang="he-IL" sz="3200" b="1" dirty="0" smtClean="0">
                <a:solidFill>
                  <a:srgbClr val="FF0000"/>
                </a:solidFill>
              </a:rPr>
              <a:t>החלטת יזמות</a:t>
            </a:r>
          </a:p>
          <a:p>
            <a:r>
              <a:rPr lang="he-IL" sz="3200" b="1" dirty="0" smtClean="0">
                <a:solidFill>
                  <a:srgbClr val="FF0000"/>
                </a:solidFill>
              </a:rPr>
              <a:t>תיירות</a:t>
            </a:r>
          </a:p>
          <a:p>
            <a:r>
              <a:rPr lang="he-IL" sz="3200" b="1" dirty="0" smtClean="0">
                <a:solidFill>
                  <a:srgbClr val="FF0000"/>
                </a:solidFill>
              </a:rPr>
              <a:t>היום גם מאבק ב-</a:t>
            </a:r>
            <a:r>
              <a:rPr lang="en-US" sz="3200" b="1" dirty="0" smtClean="0">
                <a:solidFill>
                  <a:srgbClr val="FF0000"/>
                </a:solidFill>
              </a:rPr>
              <a:t>BDS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96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דיפלומטיית  </a:t>
            </a:r>
            <a:r>
              <a:rPr lang="he-IL" dirty="0" smtClean="0"/>
              <a:t>תרבות</a:t>
            </a:r>
            <a:br>
              <a:rPr lang="he-IL" dirty="0" smtClean="0"/>
            </a:br>
            <a:r>
              <a:rPr lang="he-IL" dirty="0" smtClean="0"/>
              <a:t>להביא את ריטה לאום בפרסית גם איראנים קנו</a:t>
            </a:r>
            <a:br>
              <a:rPr lang="he-IL" dirty="0" smtClean="0"/>
            </a:br>
            <a:r>
              <a:rPr lang="he-IL" dirty="0" smtClean="0"/>
              <a:t>כנסים בינ"ל - מדענים</a:t>
            </a:r>
            <a:br>
              <a:rPr lang="he-IL" dirty="0" smtClean="0"/>
            </a:br>
            <a:r>
              <a:rPr lang="he-IL" dirty="0" smtClean="0"/>
              <a:t>בת שבע, עידן </a:t>
            </a:r>
            <a:r>
              <a:rPr lang="he-IL" dirty="0" err="1" smtClean="0"/>
              <a:t>רייכל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התרבות הישראלית כשגרירה – נספחי תרבות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424034"/>
            <a:ext cx="3744415" cy="2453237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דיפלומטית פיתוח – מש"ב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מתחיל </a:t>
            </a:r>
            <a:r>
              <a:rPr lang="he-IL" dirty="0" err="1" smtClean="0"/>
              <a:t>בגולדה</a:t>
            </a:r>
            <a:r>
              <a:rPr lang="he-IL" dirty="0" smtClean="0"/>
              <a:t> באפריקה – בעיקר באסיה, אפריקה </a:t>
            </a:r>
            <a:r>
              <a:rPr lang="he-IL" dirty="0" err="1" smtClean="0"/>
              <a:t>מזא"ר</a:t>
            </a:r>
            <a:endParaRPr lang="he-IL" dirty="0" smtClean="0"/>
          </a:p>
          <a:p>
            <a:r>
              <a:rPr lang="he-IL" dirty="0" smtClean="0"/>
              <a:t>חקלאות, חינוך, יזמות</a:t>
            </a:r>
          </a:p>
          <a:p>
            <a:r>
              <a:rPr lang="he-IL" dirty="0" smtClean="0"/>
              <a:t>קורסים ניידים </a:t>
            </a:r>
          </a:p>
          <a:p>
            <a:r>
              <a:rPr lang="he-IL" dirty="0" smtClean="0"/>
              <a:t>משתלמים בארץ (</a:t>
            </a:r>
            <a:r>
              <a:rPr lang="he-IL" b="1" dirty="0" smtClean="0">
                <a:solidFill>
                  <a:srgbClr val="FF0000"/>
                </a:solidFill>
              </a:rPr>
              <a:t>נשיא הונדורס)</a:t>
            </a:r>
          </a:p>
          <a:p>
            <a:r>
              <a:rPr lang="he-IL" b="1" dirty="0" err="1" smtClean="0">
                <a:solidFill>
                  <a:srgbClr val="FF0000"/>
                </a:solidFill>
              </a:rPr>
              <a:t>פרוייקטים</a:t>
            </a:r>
            <a:endParaRPr lang="he-IL" b="1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תיקון עולם</a:t>
            </a:r>
          </a:p>
          <a:p>
            <a:r>
              <a:rPr lang="he-IL" dirty="0" smtClean="0"/>
              <a:t>תקציב זעום 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עבודה קונסולרית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he-IL" dirty="0" smtClean="0"/>
              <a:t>קונסול </a:t>
            </a:r>
            <a:r>
              <a:rPr lang="he-IL" dirty="0" smtClean="0"/>
              <a:t>בצונאמי</a:t>
            </a:r>
            <a:br>
              <a:rPr lang="he-IL" dirty="0" smtClean="0"/>
            </a:br>
            <a:r>
              <a:rPr lang="he-IL" sz="3100" dirty="0" smtClean="0"/>
              <a:t>מבחינת הישראלים </a:t>
            </a:r>
            <a:r>
              <a:rPr lang="he-IL" sz="3100" dirty="0" smtClean="0"/>
              <a:t>השגרירות היא הבית</a:t>
            </a:r>
            <a:br>
              <a:rPr lang="he-IL" sz="3100" dirty="0" smtClean="0"/>
            </a:br>
            <a:r>
              <a:rPr lang="he-IL" sz="3100" dirty="0" smtClean="0"/>
              <a:t>הקונסול האבא, </a:t>
            </a:r>
            <a:br>
              <a:rPr lang="he-IL" sz="3100" dirty="0" smtClean="0"/>
            </a:br>
            <a:r>
              <a:rPr lang="he-IL" sz="3100" dirty="0" smtClean="0"/>
              <a:t>ישראלים במצוקה  - יכולת לסגור מעגלים – רמטכ"ל שעוזר</a:t>
            </a:r>
            <a:br>
              <a:rPr lang="he-IL" sz="3100" dirty="0" smtClean="0"/>
            </a:br>
            <a:r>
              <a:rPr lang="he-IL" sz="3100" dirty="0" smtClean="0"/>
              <a:t>חילוץ מטיילים</a:t>
            </a:r>
            <a:br>
              <a:rPr lang="he-IL" sz="3100" dirty="0" smtClean="0"/>
            </a:br>
            <a:r>
              <a:rPr lang="he-IL" sz="3100" dirty="0" smtClean="0"/>
              <a:t>פונדקאות, עובדים זרים</a:t>
            </a:r>
            <a:r>
              <a:rPr lang="he-IL" sz="3100" dirty="0" smtClean="0"/>
              <a:t/>
            </a:r>
            <a:br>
              <a:rPr lang="he-IL" sz="3100" dirty="0" smtClean="0"/>
            </a:br>
            <a:endParaRPr lang="he-IL" sz="31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43808" y="4293096"/>
            <a:ext cx="4320480" cy="3373835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21088"/>
            <a:ext cx="3770784" cy="297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he-IL" sz="3200" dirty="0" smtClean="0"/>
              <a:t>דיפלומטיה </a:t>
            </a:r>
            <a:r>
              <a:rPr lang="he-IL" sz="3200" dirty="0" smtClean="0"/>
              <a:t>יהודית – מדינת היהודים מאפיין מיוחד של שרות החוץ הישראלי</a:t>
            </a:r>
            <a:br>
              <a:rPr lang="he-IL" sz="3200" dirty="0" smtClean="0"/>
            </a:br>
            <a:r>
              <a:rPr lang="he-IL" sz="3200" dirty="0" smtClean="0"/>
              <a:t>חשיבות מנהיגות יהודית – </a:t>
            </a:r>
            <a:r>
              <a:rPr lang="he-IL" sz="3200" dirty="0" err="1" smtClean="0"/>
              <a:t>טורנטו</a:t>
            </a:r>
            <a:r>
              <a:rPr lang="he-IL" sz="3200" dirty="0" smtClean="0"/>
              <a:t/>
            </a:r>
            <a:br>
              <a:rPr lang="he-IL" sz="3200" dirty="0" smtClean="0"/>
            </a:br>
            <a:r>
              <a:rPr lang="he-IL" sz="3200" dirty="0" smtClean="0"/>
              <a:t>התרחקות דור צעיר – תראו בניו יורק</a:t>
            </a:r>
            <a:br>
              <a:rPr lang="he-IL" sz="3200" dirty="0" smtClean="0"/>
            </a:br>
            <a:r>
              <a:rPr lang="he-IL" sz="3200" dirty="0" smtClean="0"/>
              <a:t>מאבק אנטישמיות (אירופה)</a:t>
            </a:r>
            <a:br>
              <a:rPr lang="he-IL" sz="3200" dirty="0" smtClean="0"/>
            </a:br>
            <a:r>
              <a:rPr lang="he-IL" sz="3200" dirty="0" smtClean="0"/>
              <a:t>שמור </a:t>
            </a:r>
            <a:r>
              <a:rPr lang="he-IL" sz="3200" dirty="0" err="1" smtClean="0"/>
              <a:t>זכרון</a:t>
            </a:r>
            <a:r>
              <a:rPr lang="he-IL" sz="3200" dirty="0" smtClean="0"/>
              <a:t> השואה - החלטת השואה – ישראלית </a:t>
            </a:r>
            <a:endParaRPr lang="he-IL" sz="3200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284984"/>
            <a:ext cx="7452320" cy="4448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תפיסה בסיסית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עליית שחקנים </a:t>
            </a:r>
            <a:r>
              <a:rPr lang="he-IL" dirty="0" smtClean="0"/>
              <a:t>לא-מדינתיים  - על ותת (ארגונים וחברות, </a:t>
            </a:r>
            <a:r>
              <a:rPr lang="he-IL" dirty="0" err="1" smtClean="0"/>
              <a:t>ארל"מים</a:t>
            </a:r>
            <a:r>
              <a:rPr lang="he-IL" dirty="0" smtClean="0"/>
              <a:t>) עדיין המדינה</a:t>
            </a:r>
            <a:endParaRPr lang="he-IL" dirty="0" smtClean="0"/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</a:t>
            </a:r>
            <a:r>
              <a:rPr lang="he-IL" dirty="0" smtClean="0"/>
              <a:t>רכה (משיכה, </a:t>
            </a:r>
            <a:r>
              <a:rPr lang="he-IL" dirty="0" smtClean="0"/>
              <a:t>ערכים תרבות)</a:t>
            </a:r>
            <a:r>
              <a:rPr lang="he-IL" dirty="0" smtClean="0"/>
              <a:t> </a:t>
            </a:r>
            <a:endParaRPr lang="he-IL" dirty="0" smtClean="0"/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en-US" dirty="0" smtClean="0"/>
          </a:p>
          <a:p>
            <a:r>
              <a:rPr lang="he-IL" dirty="0" smtClean="0"/>
              <a:t>גלובליזציה  ושינוי טכנולוגיים ומהפכת המידע</a:t>
            </a:r>
            <a:endParaRPr lang="he-IL" dirty="0" smtClean="0"/>
          </a:p>
          <a:p>
            <a:r>
              <a:rPr lang="he-IL" dirty="0" smtClean="0"/>
              <a:t>שנויי שיח: פיתוח </a:t>
            </a:r>
            <a:r>
              <a:rPr lang="he-IL" dirty="0" smtClean="0"/>
              <a:t>בר-קיימא, שינוי אקלים</a:t>
            </a:r>
            <a:endParaRPr lang="he-IL" dirty="0" smtClean="0"/>
          </a:p>
          <a:p>
            <a:r>
              <a:rPr lang="he-IL" dirty="0" smtClean="0"/>
              <a:t>הטלטלה  במזה"ת (</a:t>
            </a:r>
            <a:r>
              <a:rPr lang="he-IL" dirty="0" smtClean="0">
                <a:solidFill>
                  <a:srgbClr val="FF0000"/>
                </a:solidFill>
              </a:rPr>
              <a:t>דרור)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עליית מעצמות </a:t>
            </a:r>
            <a:r>
              <a:rPr lang="he-IL" dirty="0" smtClean="0"/>
              <a:t>עולות </a:t>
            </a:r>
            <a:r>
              <a:rPr lang="he-IL" dirty="0" smtClean="0"/>
              <a:t>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</a:t>
            </a:r>
            <a:r>
              <a:rPr lang="he-IL" dirty="0" smtClean="0"/>
              <a:t>התקשורתית</a:t>
            </a:r>
          </a:p>
          <a:p>
            <a:r>
              <a:rPr lang="he-IL" dirty="0" smtClean="0"/>
              <a:t>השתנות טבע המלחמות</a:t>
            </a:r>
          </a:p>
          <a:p>
            <a:r>
              <a:rPr lang="he-IL" dirty="0" smtClean="0"/>
              <a:t>עולם מולטי משברי , איומים חוצי גבולות</a:t>
            </a:r>
          </a:p>
          <a:p>
            <a:r>
              <a:rPr lang="he-IL" dirty="0" smtClean="0"/>
              <a:t>מדינות כושלות ואזורים לא משילים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37928" y="2780928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5013176"/>
          </a:xfrm>
        </p:spPr>
        <p:txBody>
          <a:bodyPr>
            <a:noAutofit/>
          </a:bodyPr>
          <a:lstStyle/>
          <a:p>
            <a:r>
              <a:rPr lang="he-IL" sz="2800" dirty="0" smtClean="0">
                <a:solidFill>
                  <a:srgbClr val="FF0000"/>
                </a:solidFill>
              </a:rPr>
              <a:t>רק חלק </a:t>
            </a:r>
          </a:p>
          <a:p>
            <a:r>
              <a:rPr lang="he-IL" sz="2800" dirty="0" smtClean="0"/>
              <a:t>הסכסוך </a:t>
            </a:r>
            <a:r>
              <a:rPr lang="he-IL" sz="2800" dirty="0" smtClean="0"/>
              <a:t>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</a:t>
            </a:r>
            <a:r>
              <a:rPr lang="he-IL" sz="2800" dirty="0" smtClean="0"/>
              <a:t>הדה-הלגיטימציה – </a:t>
            </a:r>
            <a:r>
              <a:rPr lang="he-IL" sz="2800" dirty="0" smtClean="0">
                <a:solidFill>
                  <a:srgbClr val="FF0000"/>
                </a:solidFill>
              </a:rPr>
              <a:t>תמונה </a:t>
            </a:r>
            <a:r>
              <a:rPr lang="en-US" sz="2800" dirty="0" smtClean="0">
                <a:solidFill>
                  <a:srgbClr val="FF0000"/>
                </a:solidFill>
              </a:rPr>
              <a:t>BDS</a:t>
            </a:r>
            <a:r>
              <a:rPr lang="he-IL" sz="2800" dirty="0" smtClean="0"/>
              <a:t> , להזכיר </a:t>
            </a:r>
            <a:r>
              <a:rPr lang="en-US" sz="2800" dirty="0" err="1" smtClean="0"/>
              <a:t>lawfare</a:t>
            </a:r>
            <a:endParaRPr lang="he-IL" sz="2800" dirty="0" smtClean="0"/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בשיתוף עם הציר הצבאי</a:t>
            </a:r>
          </a:p>
          <a:p>
            <a:r>
              <a:rPr lang="he-IL" dirty="0" smtClean="0"/>
              <a:t>יחסי </a:t>
            </a:r>
            <a:r>
              <a:rPr lang="he-IL" dirty="0" smtClean="0"/>
              <a:t>דרג מדיני -צבאי</a:t>
            </a:r>
          </a:p>
          <a:p>
            <a:r>
              <a:rPr lang="he-IL" dirty="0" smtClean="0"/>
              <a:t>שחקנים עיקריים -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r>
              <a:rPr lang="he-IL" dirty="0" smtClean="0"/>
              <a:t> – </a:t>
            </a:r>
            <a:r>
              <a:rPr lang="he-IL" dirty="0" smtClean="0">
                <a:solidFill>
                  <a:srgbClr val="FF0000"/>
                </a:solidFill>
              </a:rPr>
              <a:t>גם </a:t>
            </a:r>
            <a:r>
              <a:rPr lang="he-IL" dirty="0" err="1" smtClean="0">
                <a:solidFill>
                  <a:srgbClr val="FF0000"/>
                </a:solidFill>
              </a:rPr>
              <a:t>השרותים</a:t>
            </a:r>
            <a:r>
              <a:rPr lang="he-IL" dirty="0" smtClean="0">
                <a:solidFill>
                  <a:srgbClr val="FF0000"/>
                </a:solidFill>
              </a:rPr>
              <a:t> האחרים</a:t>
            </a:r>
          </a:p>
          <a:p>
            <a:r>
              <a:rPr lang="he-IL" dirty="0" smtClean="0"/>
              <a:t>כבר נפגשנו – איילנד, ארד, עמידרור ועוד נדבר</a:t>
            </a:r>
          </a:p>
          <a:p>
            <a:r>
              <a:rPr lang="he-IL" dirty="0" smtClean="0"/>
              <a:t>מתודולוגיות ניתוח ותכנון (איילנד)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157192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פניה של הדיפלומטיה </a:t>
            </a:r>
            <a:r>
              <a:rPr lang="he-IL" sz="4000" dirty="0" smtClean="0"/>
              <a:t>המודרנית</a:t>
            </a:r>
            <a:br>
              <a:rPr lang="he-IL" sz="4000" dirty="0" smtClean="0"/>
            </a:br>
            <a:r>
              <a:rPr lang="he-IL" sz="4000" dirty="0" smtClean="0"/>
              <a:t>עדה יונת וכד'</a:t>
            </a:r>
            <a:br>
              <a:rPr lang="he-IL" sz="4000" dirty="0" smtClean="0"/>
            </a:br>
            <a:r>
              <a:rPr lang="he-IL" sz="4000" dirty="0" smtClean="0"/>
              <a:t>ההרצאה להלן</a:t>
            </a:r>
            <a:br>
              <a:rPr lang="he-IL" sz="4000" dirty="0" smtClean="0"/>
            </a:br>
            <a:r>
              <a:rPr lang="he-IL" sz="4000" dirty="0" smtClean="0"/>
              <a:t>ביקור- הרצאת </a:t>
            </a:r>
            <a:r>
              <a:rPr lang="he-IL" sz="4000" dirty="0" err="1" smtClean="0"/>
              <a:t>יוש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1656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" action="ppaction://noaction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255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הכרת </a:t>
            </a:r>
            <a:r>
              <a:rPr lang="he-IL" sz="2400" dirty="0" smtClean="0"/>
              <a:t>שחקנים -  </a:t>
            </a:r>
            <a:r>
              <a:rPr lang="he-IL" sz="2400" dirty="0" smtClean="0"/>
              <a:t>כולל הבנת האחרות, חזון ורציונל, ערכים, עוצמות, אילוצים, מוקדי </a:t>
            </a:r>
            <a:r>
              <a:rPr lang="he-IL" sz="2400" dirty="0" err="1" smtClean="0"/>
              <a:t>כח</a:t>
            </a:r>
            <a:endParaRPr lang="he-IL" sz="2400" dirty="0" smtClean="0"/>
          </a:p>
          <a:p>
            <a:r>
              <a:rPr lang="he-IL" sz="2400" dirty="0" smtClean="0"/>
              <a:t>מיפוי  המערכת – גבולות המערכת, </a:t>
            </a:r>
            <a:r>
              <a:rPr lang="he-IL" sz="2400" dirty="0" smtClean="0"/>
              <a:t>השחקנים, זיקות ומתחים</a:t>
            </a:r>
          </a:p>
          <a:p>
            <a:r>
              <a:rPr lang="he-IL" sz="2400" dirty="0" smtClean="0"/>
              <a:t>הבנת הסביבה </a:t>
            </a:r>
            <a:r>
              <a:rPr lang="he-IL" sz="2400" dirty="0" smtClean="0"/>
              <a:t>החיצונית והפנימית - </a:t>
            </a:r>
            <a:r>
              <a:rPr lang="he-IL" sz="2400" dirty="0" smtClean="0"/>
              <a:t>תפקיד התקשורת, </a:t>
            </a:r>
            <a:r>
              <a:rPr lang="he-IL" sz="2400" dirty="0" smtClean="0"/>
              <a:t>המשפט הבינ"ל </a:t>
            </a:r>
            <a:endParaRPr lang="he-IL" sz="2400" dirty="0" smtClean="0"/>
          </a:p>
          <a:p>
            <a:r>
              <a:rPr lang="he-IL" sz="2400" dirty="0" smtClean="0"/>
              <a:t>גיבוש אינטרסים - </a:t>
            </a:r>
            <a:r>
              <a:rPr lang="he-IL" sz="2400" dirty="0" smtClean="0"/>
              <a:t>יעדים, חלופות, </a:t>
            </a:r>
            <a:r>
              <a:rPr lang="he-IL" sz="2400" dirty="0" smtClean="0"/>
              <a:t>מתחים בין אינטרסים ויעדים (חמאס, אוקראינה, דאלי לאמה)</a:t>
            </a:r>
            <a:endParaRPr lang="he-IL" sz="2400" dirty="0" smtClean="0"/>
          </a:p>
          <a:p>
            <a:r>
              <a:rPr lang="he-IL" sz="2400" dirty="0" smtClean="0"/>
              <a:t>בניית אסטרטגיה - מערכה, (הקורס והסימולציה) – לאור איומים, הזדמנויות, אילוצים, משאבים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e-IL" sz="2400" dirty="0" err="1" smtClean="0"/>
              <a:t>שמוש</a:t>
            </a:r>
            <a:r>
              <a:rPr lang="he-IL" sz="2400" dirty="0" smtClean="0"/>
              <a:t> בכלים דיפלומטיים</a:t>
            </a:r>
            <a:r>
              <a:rPr lang="he-IL" sz="2400" dirty="0" smtClean="0"/>
              <a:t>: יצירת </a:t>
            </a:r>
            <a:r>
              <a:rPr lang="he-IL" sz="2400" dirty="0" smtClean="0"/>
              <a:t>לגיטימציה,</a:t>
            </a:r>
            <a:r>
              <a:rPr lang="he-IL" sz="2400" dirty="0" smtClean="0"/>
              <a:t> יצירת קואליציות </a:t>
            </a:r>
            <a:r>
              <a:rPr lang="he-IL" sz="2400" dirty="0" smtClean="0"/>
              <a:t>ובריתות,מסגור, </a:t>
            </a:r>
            <a:r>
              <a:rPr lang="he-IL" sz="2400" dirty="0" smtClean="0"/>
              <a:t>מו"מ</a:t>
            </a:r>
            <a:r>
              <a:rPr lang="he-IL" sz="2400" dirty="0" smtClean="0"/>
              <a:t>, </a:t>
            </a:r>
            <a:r>
              <a:rPr lang="he-IL" sz="2400" dirty="0" smtClean="0"/>
              <a:t>שימוש בערוצים חשאיים, </a:t>
            </a:r>
            <a:r>
              <a:rPr lang="he-IL" sz="2400" dirty="0" smtClean="0"/>
              <a:t>תיווך, </a:t>
            </a:r>
            <a:r>
              <a:rPr lang="he-IL" sz="2400" dirty="0" smtClean="0"/>
              <a:t>בכלים </a:t>
            </a:r>
            <a:r>
              <a:rPr lang="he-IL" sz="2400" dirty="0" smtClean="0"/>
              <a:t>בילטראליים </a:t>
            </a:r>
            <a:r>
              <a:rPr lang="he-IL" sz="2400" dirty="0" err="1" smtClean="0"/>
              <a:t>ומולטילטראליים</a:t>
            </a:r>
            <a:r>
              <a:rPr lang="he-IL" sz="2400" dirty="0" smtClean="0"/>
              <a:t>, דיפלומטיה ציבורית, כלכלית (למשל סיוע חוץ), משפטית</a:t>
            </a:r>
            <a:endParaRPr lang="he-IL" sz="2400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18500</TotalTime>
  <Words>1370</Words>
  <Application>Microsoft Office PowerPoint</Application>
  <PresentationFormat>‫הצגה על המסך (4:3)</PresentationFormat>
  <Paragraphs>313</Paragraphs>
  <Slides>34</Slides>
  <Notes>24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ערכת נושא Office</vt:lpstr>
      <vt:lpstr>מבוא לציר המדיני </vt:lpstr>
      <vt:lpstr>על מה נדבר?</vt:lpstr>
      <vt:lpstr>מטרות הציר</vt:lpstr>
      <vt:lpstr>תפיסה בסיסית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 עדה יונת וכד' ההרצאה להלן ביקור- הרצאת יוש</vt:lpstr>
      <vt:lpstr>חשיבה מדינית - תכנים</vt:lpstr>
      <vt:lpstr>מופעים מרכזיים של הציר המדיני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איך פועל הדיפלומט?</vt:lpstr>
      <vt:lpstr>      משרד החוץ והדיפלומטיה הישראלית</vt:lpstr>
      <vt:lpstr>ככה זה התחיל... </vt:lpstr>
      <vt:lpstr>אז והיום..</vt:lpstr>
      <vt:lpstr>יישום או גם עיצוב?</vt:lpstr>
      <vt:lpstr>    מבנה ארגוני משרד החוץ מערכים אבחנה בין פונציונלי לאזורי</vt:lpstr>
      <vt:lpstr>הרכב הנציגות הדיפלומטית</vt:lpstr>
      <vt:lpstr>נושאים מדיניים-ביטחוניים מועצת הביטחון</vt:lpstr>
      <vt:lpstr>נושאים מדיניים-ביטחוניים מועצת הביטחון</vt:lpstr>
      <vt:lpstr> נושאים מדיניים-ביטחוניים  הכללת הזרוע הצבאית של חיזבאללה ברשימת ארגוני  הטרור של האיחוד האירופי יולי 12 בורגס ישיבת ממשלבה שת"פ בין-סוכנותי בריטים מובילים קבוצות עבודה של האיחוד אירופי טרור יולי 13 החלטה סופית של שרים יוצר מצב משפטי (גרמניה סגרו שתי אגודות) עוד נושאים בניו יורק: איראן, פלמר, פלסטין כחברה וכד' כיפת ברזל – יוש סחורות מההתנחלויות   </vt:lpstr>
      <vt:lpstr>פעילות במרחב המקוון ובמדיה החברתית</vt:lpstr>
      <vt:lpstr>מיתוג</vt:lpstr>
      <vt:lpstr>שקופית 28</vt:lpstr>
      <vt:lpstr>דיפלומטיה רב-צדדית</vt:lpstr>
      <vt:lpstr>דיפלומטיה כלכלית </vt:lpstr>
      <vt:lpstr>דיפלומטיית  תרבות להביא את ריטה לאום בפרסית גם איראנים קנו כנסים בינ"ל - מדענים בת שבע, עידן רייכל התרבות הישראלית כשגרירה – נספחי תרבות </vt:lpstr>
      <vt:lpstr>דיפלומטית פיתוח – מש"ב</vt:lpstr>
      <vt:lpstr>עבודה קונסולרית   קונסול בצונאמי מבחינת הישראלים השגרירות היא הבית הקונסול האבא,  ישראלים במצוקה  - יכולת לסגור מעגלים – רמטכ"ל שעוזר חילוץ מטיילים פונדקאות, עובדים זרים </vt:lpstr>
      <vt:lpstr>דיפלומטיה יהודית – מדינת היהודים מאפיין מיוחד של שרות החוץ הישראלי חשיבות מנהיגות יהודית – טורנטו התרחקות דור צעיר – תראו בניו יורק מאבק אנטישמיות (אירופה) שמור זכרון השואה - החלטת השואה – ישראלית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202</cp:revision>
  <dcterms:created xsi:type="dcterms:W3CDTF">2014-10-09T06:53:02Z</dcterms:created>
  <dcterms:modified xsi:type="dcterms:W3CDTF">2015-11-07T11:54:28Z</dcterms:modified>
</cp:coreProperties>
</file>