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8" r:id="rId3"/>
    <p:sldId id="259" r:id="rId4"/>
    <p:sldId id="277" r:id="rId5"/>
    <p:sldId id="284" r:id="rId6"/>
    <p:sldId id="353" r:id="rId7"/>
    <p:sldId id="350" r:id="rId8"/>
    <p:sldId id="354" r:id="rId9"/>
    <p:sldId id="286" r:id="rId10"/>
    <p:sldId id="352" r:id="rId11"/>
    <p:sldId id="324" r:id="rId12"/>
    <p:sldId id="292" r:id="rId13"/>
    <p:sldId id="340" r:id="rId14"/>
    <p:sldId id="297" r:id="rId15"/>
    <p:sldId id="342" r:id="rId16"/>
    <p:sldId id="289" r:id="rId17"/>
    <p:sldId id="346" r:id="rId18"/>
    <p:sldId id="341" r:id="rId19"/>
    <p:sldId id="314" r:id="rId20"/>
    <p:sldId id="300" r:id="rId21"/>
    <p:sldId id="349" r:id="rId22"/>
    <p:sldId id="302" r:id="rId23"/>
    <p:sldId id="279" r:id="rId24"/>
    <p:sldId id="285" r:id="rId25"/>
    <p:sldId id="335" r:id="rId26"/>
    <p:sldId id="336" r:id="rId27"/>
    <p:sldId id="337" r:id="rId28"/>
    <p:sldId id="270" r:id="rId29"/>
    <p:sldId id="271" r:id="rId30"/>
    <p:sldId id="319" r:id="rId31"/>
    <p:sldId id="338" r:id="rId32"/>
    <p:sldId id="274" r:id="rId33"/>
  </p:sldIdLst>
  <p:sldSz cx="9144000" cy="6858000" type="screen4x3"/>
  <p:notesSz cx="6888163" cy="10018713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57113" autoAdjust="0"/>
  </p:normalViewPr>
  <p:slideViewPr>
    <p:cSldViewPr>
      <p:cViewPr varScale="1">
        <p:scale>
          <a:sx n="22" d="100"/>
          <a:sy n="22" d="100"/>
        </p:scale>
        <p:origin x="-1604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C919A0-7DF0-436E-AC4F-C73248ECB47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9AAA13BD-285B-47EE-AFA6-0F75FDA6F59A}">
      <dgm:prSet phldrT="[טקסט]"/>
      <dgm:spPr/>
      <dgm:t>
        <a:bodyPr/>
        <a:lstStyle/>
        <a:p>
          <a:pPr rtl="1"/>
          <a:r>
            <a:rPr lang="en-US" dirty="0" smtClean="0"/>
            <a:t>Creating interests map</a:t>
          </a:r>
          <a:endParaRPr lang="he-IL" dirty="0"/>
        </a:p>
      </dgm:t>
    </dgm:pt>
    <dgm:pt modelId="{ACC520D3-A746-4726-9208-06F284331FFF}" type="parTrans" cxnId="{252DB077-1851-4379-A96C-31282D2BB6C9}">
      <dgm:prSet/>
      <dgm:spPr/>
      <dgm:t>
        <a:bodyPr/>
        <a:lstStyle/>
        <a:p>
          <a:pPr rtl="1"/>
          <a:endParaRPr lang="he-IL"/>
        </a:p>
      </dgm:t>
    </dgm:pt>
    <dgm:pt modelId="{27A4E636-6D34-4CA7-9C9A-BD1D67C25EE5}" type="sibTrans" cxnId="{252DB077-1851-4379-A96C-31282D2BB6C9}">
      <dgm:prSet/>
      <dgm:spPr/>
      <dgm:t>
        <a:bodyPr/>
        <a:lstStyle/>
        <a:p>
          <a:pPr rtl="1"/>
          <a:endParaRPr lang="he-IL"/>
        </a:p>
      </dgm:t>
    </dgm:pt>
    <dgm:pt modelId="{5A54DAC0-CE73-43C4-A11F-501C7E9E9588}">
      <dgm:prSet phldrT="[טקסט]"/>
      <dgm:spPr/>
      <dgm:t>
        <a:bodyPr/>
        <a:lstStyle/>
        <a:p>
          <a:pPr rtl="0"/>
          <a:r>
            <a:rPr lang="en-US" dirty="0" smtClean="0"/>
            <a:t>Our interest</a:t>
          </a:r>
          <a:endParaRPr lang="he-IL" dirty="0"/>
        </a:p>
      </dgm:t>
    </dgm:pt>
    <dgm:pt modelId="{D75A97B0-52C8-4FEA-B498-7E88AFD66199}" type="parTrans" cxnId="{2FF441A4-A1A2-4E08-8FD6-2F51A5147B24}">
      <dgm:prSet/>
      <dgm:spPr/>
      <dgm:t>
        <a:bodyPr/>
        <a:lstStyle/>
        <a:p>
          <a:pPr rtl="1"/>
          <a:endParaRPr lang="he-IL"/>
        </a:p>
      </dgm:t>
    </dgm:pt>
    <dgm:pt modelId="{EFE67449-42B6-4B48-A151-688DBBBC6732}" type="sibTrans" cxnId="{2FF441A4-A1A2-4E08-8FD6-2F51A5147B24}">
      <dgm:prSet/>
      <dgm:spPr/>
      <dgm:t>
        <a:bodyPr/>
        <a:lstStyle/>
        <a:p>
          <a:pPr rtl="1"/>
          <a:endParaRPr lang="he-IL"/>
        </a:p>
      </dgm:t>
    </dgm:pt>
    <dgm:pt modelId="{35E1E4BE-D0C3-45C4-93E3-550BFC89B447}">
      <dgm:prSet phldrT="[טקסט]"/>
      <dgm:spPr/>
      <dgm:t>
        <a:bodyPr/>
        <a:lstStyle/>
        <a:p>
          <a:pPr rtl="1"/>
          <a:r>
            <a:rPr lang="en-US" dirty="0" smtClean="0"/>
            <a:t>Knowing the arena </a:t>
          </a:r>
          <a:endParaRPr lang="he-IL" dirty="0"/>
        </a:p>
      </dgm:t>
    </dgm:pt>
    <dgm:pt modelId="{4737B14A-EF0B-4A96-A155-A2FB2D298E49}" type="parTrans" cxnId="{B824E009-79D3-42D7-B7BE-861699A0C68E}">
      <dgm:prSet/>
      <dgm:spPr/>
      <dgm:t>
        <a:bodyPr/>
        <a:lstStyle/>
        <a:p>
          <a:pPr rtl="1"/>
          <a:endParaRPr lang="he-IL"/>
        </a:p>
      </dgm:t>
    </dgm:pt>
    <dgm:pt modelId="{B7C7339C-B6ED-44C3-9228-91C84475AA5C}" type="sibTrans" cxnId="{B824E009-79D3-42D7-B7BE-861699A0C68E}">
      <dgm:prSet/>
      <dgm:spPr/>
      <dgm:t>
        <a:bodyPr/>
        <a:lstStyle/>
        <a:p>
          <a:pPr rtl="1"/>
          <a:endParaRPr lang="he-IL"/>
        </a:p>
      </dgm:t>
    </dgm:pt>
    <dgm:pt modelId="{F0C13E1F-1A47-46B1-98E0-8FCC0479F24D}">
      <dgm:prSet phldrT="[טקסט]"/>
      <dgm:spPr/>
      <dgm:t>
        <a:bodyPr/>
        <a:lstStyle/>
        <a:p>
          <a:pPr rtl="1"/>
          <a:r>
            <a:rPr lang="en-US" dirty="0" smtClean="0"/>
            <a:t>Building Personal Connections</a:t>
          </a:r>
          <a:r>
            <a:rPr lang="he-IL" dirty="0" smtClean="0"/>
            <a:t> </a:t>
          </a:r>
          <a:endParaRPr lang="he-IL" dirty="0"/>
        </a:p>
      </dgm:t>
    </dgm:pt>
    <dgm:pt modelId="{4B09E601-1D8A-4182-9550-CB8FB2C54F16}" type="parTrans" cxnId="{75D486FE-DF30-4F41-A27D-76BD7101BB46}">
      <dgm:prSet/>
      <dgm:spPr/>
      <dgm:t>
        <a:bodyPr/>
        <a:lstStyle/>
        <a:p>
          <a:pPr rtl="1"/>
          <a:endParaRPr lang="he-IL"/>
        </a:p>
      </dgm:t>
    </dgm:pt>
    <dgm:pt modelId="{120F7511-02FF-440E-8A8E-F47E55D5400C}" type="sibTrans" cxnId="{75D486FE-DF30-4F41-A27D-76BD7101BB46}">
      <dgm:prSet/>
      <dgm:spPr/>
      <dgm:t>
        <a:bodyPr/>
        <a:lstStyle/>
        <a:p>
          <a:pPr rtl="1"/>
          <a:endParaRPr lang="he-IL"/>
        </a:p>
      </dgm:t>
    </dgm:pt>
    <dgm:pt modelId="{94ED32F1-FF22-4ECA-8545-AC9A32A5A7EF}">
      <dgm:prSet phldrT="[טקסט]"/>
      <dgm:spPr/>
      <dgm:t>
        <a:bodyPr/>
        <a:lstStyle/>
        <a:p>
          <a:pPr algn="l" rtl="0"/>
          <a:r>
            <a:rPr lang="en-US" dirty="0" smtClean="0"/>
            <a:t>Senior politicians</a:t>
          </a:r>
          <a:endParaRPr lang="he-IL" dirty="0"/>
        </a:p>
      </dgm:t>
    </dgm:pt>
    <dgm:pt modelId="{518B56E5-EA25-4C42-8B26-C5D05BC9F26C}" type="parTrans" cxnId="{0B91D9F4-4B6B-44FF-8916-529121F23310}">
      <dgm:prSet/>
      <dgm:spPr/>
      <dgm:t>
        <a:bodyPr/>
        <a:lstStyle/>
        <a:p>
          <a:pPr rtl="1"/>
          <a:endParaRPr lang="he-IL"/>
        </a:p>
      </dgm:t>
    </dgm:pt>
    <dgm:pt modelId="{D9896411-6994-4106-A282-8BD53526DB1F}" type="sibTrans" cxnId="{0B91D9F4-4B6B-44FF-8916-529121F23310}">
      <dgm:prSet/>
      <dgm:spPr/>
      <dgm:t>
        <a:bodyPr/>
        <a:lstStyle/>
        <a:p>
          <a:pPr rtl="1"/>
          <a:endParaRPr lang="he-IL"/>
        </a:p>
      </dgm:t>
    </dgm:pt>
    <dgm:pt modelId="{835E24C5-0672-4125-882B-24F4811AD4BB}">
      <dgm:prSet phldrT="[טקסט]"/>
      <dgm:spPr/>
      <dgm:t>
        <a:bodyPr/>
        <a:lstStyle/>
        <a:p>
          <a:pPr algn="l" rtl="0"/>
          <a:r>
            <a:rPr lang="en-US" dirty="0" smtClean="0"/>
            <a:t>Rules</a:t>
          </a:r>
          <a:endParaRPr lang="he-IL" dirty="0"/>
        </a:p>
      </dgm:t>
    </dgm:pt>
    <dgm:pt modelId="{6525EE4C-90DE-4690-A45A-F1063094DF47}" type="sibTrans" cxnId="{4B381E1A-CDCC-4C45-B2BD-3A89FF180AE5}">
      <dgm:prSet/>
      <dgm:spPr/>
      <dgm:t>
        <a:bodyPr/>
        <a:lstStyle/>
        <a:p>
          <a:pPr rtl="1"/>
          <a:endParaRPr lang="he-IL"/>
        </a:p>
      </dgm:t>
    </dgm:pt>
    <dgm:pt modelId="{AE9E8F29-086C-42A1-8946-B483E3BBA28C}" type="parTrans" cxnId="{4B381E1A-CDCC-4C45-B2BD-3A89FF180AE5}">
      <dgm:prSet/>
      <dgm:spPr/>
      <dgm:t>
        <a:bodyPr/>
        <a:lstStyle/>
        <a:p>
          <a:pPr rtl="1"/>
          <a:endParaRPr lang="he-IL"/>
        </a:p>
      </dgm:t>
    </dgm:pt>
    <dgm:pt modelId="{CDE44CBB-68F7-4A3B-97C2-D283FF7E1103}">
      <dgm:prSet phldrT="[טקסט]"/>
      <dgm:spPr/>
      <dgm:t>
        <a:bodyPr/>
        <a:lstStyle/>
        <a:p>
          <a:pPr algn="l" rtl="0"/>
          <a:r>
            <a:rPr lang="en-US" dirty="0" smtClean="0"/>
            <a:t>Senior officials</a:t>
          </a:r>
          <a:endParaRPr lang="he-IL" dirty="0"/>
        </a:p>
      </dgm:t>
    </dgm:pt>
    <dgm:pt modelId="{96B7CAD2-B5A2-4CB9-A646-B13017BD7468}" type="parTrans" cxnId="{73AA3B1F-45A9-4E22-85E7-B9E769AE90BA}">
      <dgm:prSet/>
      <dgm:spPr/>
    </dgm:pt>
    <dgm:pt modelId="{277E1AC5-5CFC-4154-8066-96EA0FD97F74}" type="sibTrans" cxnId="{73AA3B1F-45A9-4E22-85E7-B9E769AE90BA}">
      <dgm:prSet/>
      <dgm:spPr/>
    </dgm:pt>
    <dgm:pt modelId="{C0E696D0-88C0-4125-BFAE-D98BDDEFCCCB}">
      <dgm:prSet phldrT="[טקסט]"/>
      <dgm:spPr/>
      <dgm:t>
        <a:bodyPr/>
        <a:lstStyle/>
        <a:p>
          <a:pPr algn="l" rtl="0"/>
          <a:r>
            <a:rPr lang="en-US" dirty="0" smtClean="0"/>
            <a:t>Public opinion leaders</a:t>
          </a:r>
          <a:endParaRPr lang="he-IL" dirty="0"/>
        </a:p>
      </dgm:t>
    </dgm:pt>
    <dgm:pt modelId="{B2AFEEC3-C6F7-4DF1-9974-BDA73CAAFFE2}" type="parTrans" cxnId="{2875B54B-994D-4B22-8F40-CEBF0CB9E047}">
      <dgm:prSet/>
      <dgm:spPr/>
    </dgm:pt>
    <dgm:pt modelId="{F448A89C-88C1-4DBC-83DD-508C66F79E3E}" type="sibTrans" cxnId="{2875B54B-994D-4B22-8F40-CEBF0CB9E047}">
      <dgm:prSet/>
      <dgm:spPr/>
    </dgm:pt>
    <dgm:pt modelId="{F8E0560E-3B88-4095-B402-DB4F3BF74D08}">
      <dgm:prSet phldrT="[טקסט]"/>
      <dgm:spPr/>
      <dgm:t>
        <a:bodyPr/>
        <a:lstStyle/>
        <a:p>
          <a:pPr algn="l" rtl="0"/>
          <a:r>
            <a:rPr lang="en-US" dirty="0" smtClean="0"/>
            <a:t>Media </a:t>
          </a:r>
          <a:endParaRPr lang="he-IL" dirty="0"/>
        </a:p>
      </dgm:t>
    </dgm:pt>
    <dgm:pt modelId="{27FF7548-2BAD-46AB-A356-E4D816E0CDC2}" type="parTrans" cxnId="{530B33A5-CC77-49E0-9EBA-163A3BE1B342}">
      <dgm:prSet/>
      <dgm:spPr/>
    </dgm:pt>
    <dgm:pt modelId="{BFF533D3-8447-4ECC-9DA3-CCB933C170F2}" type="sibTrans" cxnId="{530B33A5-CC77-49E0-9EBA-163A3BE1B342}">
      <dgm:prSet/>
      <dgm:spPr/>
    </dgm:pt>
    <dgm:pt modelId="{F7426630-E582-43EB-8D32-D3A91A7EA0B6}">
      <dgm:prSet phldrT="[טקסט]"/>
      <dgm:spPr/>
      <dgm:t>
        <a:bodyPr/>
        <a:lstStyle/>
        <a:p>
          <a:pPr algn="l" rtl="0"/>
          <a:r>
            <a:rPr lang="en-US" dirty="0" smtClean="0"/>
            <a:t>Business actors</a:t>
          </a:r>
          <a:endParaRPr lang="he-IL" dirty="0"/>
        </a:p>
      </dgm:t>
    </dgm:pt>
    <dgm:pt modelId="{8564A0AB-653B-46B6-900E-E7D6F0A917B8}" type="parTrans" cxnId="{CC0ADA07-5162-4CE7-8753-0D6366BB48E8}">
      <dgm:prSet/>
      <dgm:spPr/>
    </dgm:pt>
    <dgm:pt modelId="{D5CA2D64-74C7-401D-B8A8-71464CBC4D89}" type="sibTrans" cxnId="{CC0ADA07-5162-4CE7-8753-0D6366BB48E8}">
      <dgm:prSet/>
      <dgm:spPr/>
    </dgm:pt>
    <dgm:pt modelId="{F9322EEC-D843-4636-BC10-A49B30346345}">
      <dgm:prSet phldrT="[טקסט]"/>
      <dgm:spPr/>
      <dgm:t>
        <a:bodyPr/>
        <a:lstStyle/>
        <a:p>
          <a:pPr algn="l" rtl="0"/>
          <a:r>
            <a:rPr lang="en-US" dirty="0" smtClean="0"/>
            <a:t>Social  and religious leaders</a:t>
          </a:r>
          <a:endParaRPr lang="he-IL" dirty="0"/>
        </a:p>
      </dgm:t>
    </dgm:pt>
    <dgm:pt modelId="{35E42333-2B79-49C4-9E4F-FF2FCFE4276F}" type="parTrans" cxnId="{8E0CF185-02C7-41A8-A1E9-1A27101F11D4}">
      <dgm:prSet/>
      <dgm:spPr/>
    </dgm:pt>
    <dgm:pt modelId="{2C7B51ED-8A74-4639-B34C-625D60C6B1A7}" type="sibTrans" cxnId="{8E0CF185-02C7-41A8-A1E9-1A27101F11D4}">
      <dgm:prSet/>
      <dgm:spPr/>
    </dgm:pt>
    <dgm:pt modelId="{F7D62631-A4CA-43FC-A693-3652B4130CD4}">
      <dgm:prSet phldrT="[טקסט]"/>
      <dgm:spPr/>
      <dgm:t>
        <a:bodyPr/>
        <a:lstStyle/>
        <a:p>
          <a:pPr algn="r" rtl="1"/>
          <a:endParaRPr lang="he-IL" dirty="0"/>
        </a:p>
      </dgm:t>
    </dgm:pt>
    <dgm:pt modelId="{7B9D29B1-7DF5-4751-BA60-8A877DFC96F6}" type="parTrans" cxnId="{97FE1D6A-229E-4FDC-AAD1-CEA846D131A9}">
      <dgm:prSet/>
      <dgm:spPr/>
    </dgm:pt>
    <dgm:pt modelId="{400B0D79-61F3-4354-B4F7-57F063B88732}" type="sibTrans" cxnId="{97FE1D6A-229E-4FDC-AAD1-CEA846D131A9}">
      <dgm:prSet/>
      <dgm:spPr/>
    </dgm:pt>
    <dgm:pt modelId="{0D7741AD-280B-4BA9-A0E9-1D90ACAD705F}">
      <dgm:prSet phldrT="[טקסט]"/>
      <dgm:spPr/>
      <dgm:t>
        <a:bodyPr/>
        <a:lstStyle/>
        <a:p>
          <a:pPr algn="l" rtl="0"/>
          <a:r>
            <a:rPr lang="en-US" dirty="0" smtClean="0"/>
            <a:t>Dynamics</a:t>
          </a:r>
          <a:endParaRPr lang="he-IL" dirty="0"/>
        </a:p>
      </dgm:t>
    </dgm:pt>
    <dgm:pt modelId="{AE61B0DE-8F3D-44CC-9A3C-BFDF2045026F}" type="parTrans" cxnId="{B521DE1A-BA51-4177-87D0-DA2D39E9766E}">
      <dgm:prSet/>
      <dgm:spPr/>
    </dgm:pt>
    <dgm:pt modelId="{FBB04B44-02C2-4078-A408-C8D541F7F6FE}" type="sibTrans" cxnId="{B521DE1A-BA51-4177-87D0-DA2D39E9766E}">
      <dgm:prSet/>
      <dgm:spPr/>
    </dgm:pt>
    <dgm:pt modelId="{DF066250-EB8C-40B1-A7D5-631404BF79A8}">
      <dgm:prSet phldrT="[טקסט]"/>
      <dgm:spPr/>
      <dgm:t>
        <a:bodyPr/>
        <a:lstStyle/>
        <a:p>
          <a:pPr algn="l" rtl="0"/>
          <a:r>
            <a:rPr lang="en-US" dirty="0" smtClean="0"/>
            <a:t>Power centers</a:t>
          </a:r>
          <a:endParaRPr lang="he-IL" dirty="0"/>
        </a:p>
      </dgm:t>
    </dgm:pt>
    <dgm:pt modelId="{81A34438-1CE1-44A7-961B-CDA45EB19D87}" type="parTrans" cxnId="{FDFFF293-E97F-4CA8-A64C-4AD1077FDB50}">
      <dgm:prSet/>
      <dgm:spPr/>
    </dgm:pt>
    <dgm:pt modelId="{E32F589C-3920-48CE-A36C-34C3D1160476}" type="sibTrans" cxnId="{FDFFF293-E97F-4CA8-A64C-4AD1077FDB50}">
      <dgm:prSet/>
      <dgm:spPr/>
    </dgm:pt>
    <dgm:pt modelId="{0629313F-B596-4CD9-88B4-D7E1FE2472CD}">
      <dgm:prSet phldrT="[טקסט]"/>
      <dgm:spPr/>
      <dgm:t>
        <a:bodyPr/>
        <a:lstStyle/>
        <a:p>
          <a:pPr algn="l" rtl="0"/>
          <a:r>
            <a:rPr lang="en-US" dirty="0" smtClean="0"/>
            <a:t>Political culture</a:t>
          </a:r>
          <a:endParaRPr lang="he-IL" dirty="0"/>
        </a:p>
      </dgm:t>
    </dgm:pt>
    <dgm:pt modelId="{E5A96B02-1C07-4668-82F4-2398A4B62DF2}" type="parTrans" cxnId="{69F21B6C-A841-4FED-811E-F649011E9453}">
      <dgm:prSet/>
      <dgm:spPr/>
    </dgm:pt>
    <dgm:pt modelId="{B5D98D5C-9ED0-49DE-B6FF-19A7AC9FCCD0}" type="sibTrans" cxnId="{69F21B6C-A841-4FED-811E-F649011E9453}">
      <dgm:prSet/>
      <dgm:spPr/>
    </dgm:pt>
    <dgm:pt modelId="{C98E3FC1-1CBF-4D3B-AC14-EBF3EA921314}">
      <dgm:prSet phldrT="[טקסט]"/>
      <dgm:spPr/>
      <dgm:t>
        <a:bodyPr/>
        <a:lstStyle/>
        <a:p>
          <a:pPr algn="l" rtl="0"/>
          <a:r>
            <a:rPr lang="en-US" dirty="0" smtClean="0"/>
            <a:t>Political arena</a:t>
          </a:r>
          <a:endParaRPr lang="he-IL" dirty="0"/>
        </a:p>
      </dgm:t>
    </dgm:pt>
    <dgm:pt modelId="{C2582BAE-8822-41D0-AFA8-EBAEC5CD3BC3}" type="parTrans" cxnId="{9F77381B-FB39-4CBB-82FE-2F85A6FB0273}">
      <dgm:prSet/>
      <dgm:spPr/>
    </dgm:pt>
    <dgm:pt modelId="{7A6F78EE-952C-4A5B-89FD-5B5FB2FCB787}" type="sibTrans" cxnId="{9F77381B-FB39-4CBB-82FE-2F85A6FB0273}">
      <dgm:prSet/>
      <dgm:spPr/>
    </dgm:pt>
    <dgm:pt modelId="{CA7C3D84-3A60-4209-A48D-C19D013C1484}">
      <dgm:prSet phldrT="[טקסט]"/>
      <dgm:spPr/>
      <dgm:t>
        <a:bodyPr/>
        <a:lstStyle/>
        <a:p>
          <a:pPr algn="l" rtl="0"/>
          <a:r>
            <a:rPr lang="en-US" dirty="0" smtClean="0"/>
            <a:t>Media arena</a:t>
          </a:r>
          <a:endParaRPr lang="he-IL" dirty="0"/>
        </a:p>
      </dgm:t>
    </dgm:pt>
    <dgm:pt modelId="{89DBD87D-6BD7-48FD-B11E-8DBD1F06F6FD}" type="parTrans" cxnId="{2E55CFF0-E8EA-462F-9E65-04173553E7C8}">
      <dgm:prSet/>
      <dgm:spPr/>
    </dgm:pt>
    <dgm:pt modelId="{911C2A2B-2869-4A37-9BA8-56FA231BFCBE}" type="sibTrans" cxnId="{2E55CFF0-E8EA-462F-9E65-04173553E7C8}">
      <dgm:prSet/>
      <dgm:spPr/>
    </dgm:pt>
    <dgm:pt modelId="{D572BB1C-FF5E-40FC-B4BB-291AE6F5F162}">
      <dgm:prSet phldrT="[טקסט]"/>
      <dgm:spPr/>
      <dgm:t>
        <a:bodyPr/>
        <a:lstStyle/>
        <a:p>
          <a:pPr rtl="0"/>
          <a:r>
            <a:rPr lang="en-US" dirty="0" smtClean="0"/>
            <a:t>Other players’ interest</a:t>
          </a:r>
          <a:endParaRPr lang="he-IL" dirty="0"/>
        </a:p>
      </dgm:t>
    </dgm:pt>
    <dgm:pt modelId="{5F6BCA5C-2CEA-452F-AFF0-7B784761DFC3}" type="parTrans" cxnId="{FBEC1943-4B9B-4E0E-91D8-384E57B2C761}">
      <dgm:prSet/>
      <dgm:spPr/>
    </dgm:pt>
    <dgm:pt modelId="{B413714F-F8BC-4215-A922-96D3174258E4}" type="sibTrans" cxnId="{FBEC1943-4B9B-4E0E-91D8-384E57B2C761}">
      <dgm:prSet/>
      <dgm:spPr/>
    </dgm:pt>
    <dgm:pt modelId="{9ED6FD31-4AC9-495F-B378-0DB221F77498}">
      <dgm:prSet phldrT="[טקסט]"/>
      <dgm:spPr/>
      <dgm:t>
        <a:bodyPr/>
        <a:lstStyle/>
        <a:p>
          <a:pPr rtl="0"/>
          <a:r>
            <a:rPr lang="en-US" dirty="0" smtClean="0"/>
            <a:t>Who should we influence</a:t>
          </a:r>
          <a:endParaRPr lang="he-IL" dirty="0"/>
        </a:p>
      </dgm:t>
    </dgm:pt>
    <dgm:pt modelId="{E7CAB4D1-37EE-4293-B0D0-FE26A8ED158C}" type="parTrans" cxnId="{7932C493-F297-4B26-977E-CFE25459CA17}">
      <dgm:prSet/>
      <dgm:spPr/>
    </dgm:pt>
    <dgm:pt modelId="{644ED131-09BF-468A-8FE1-255C79996897}" type="sibTrans" cxnId="{7932C493-F297-4B26-977E-CFE25459CA17}">
      <dgm:prSet/>
      <dgm:spPr/>
    </dgm:pt>
    <dgm:pt modelId="{96324FE8-A254-4066-92DF-A48C9E65B2E7}">
      <dgm:prSet phldrT="[טקסט]"/>
      <dgm:spPr/>
      <dgm:t>
        <a:bodyPr/>
        <a:lstStyle/>
        <a:p>
          <a:pPr rtl="0"/>
          <a:r>
            <a:rPr lang="en-US" dirty="0" smtClean="0"/>
            <a:t>How do influence </a:t>
          </a:r>
          <a:endParaRPr lang="he-IL" dirty="0"/>
        </a:p>
      </dgm:t>
    </dgm:pt>
    <dgm:pt modelId="{6AA065ED-5D33-4672-B80E-3DDF0F1DDFDD}" type="parTrans" cxnId="{BD60AAAA-7370-4FA8-A664-406CFB540547}">
      <dgm:prSet/>
      <dgm:spPr/>
    </dgm:pt>
    <dgm:pt modelId="{528DFED3-0270-4C59-AD7D-2088181A2CAE}" type="sibTrans" cxnId="{BD60AAAA-7370-4FA8-A664-406CFB540547}">
      <dgm:prSet/>
      <dgm:spPr/>
    </dgm:pt>
    <dgm:pt modelId="{471427BF-DE95-400E-A731-B829B46FC24F}">
      <dgm:prSet phldrT="[טקסט]"/>
      <dgm:spPr/>
      <dgm:t>
        <a:bodyPr/>
        <a:lstStyle/>
        <a:p>
          <a:pPr rtl="0"/>
          <a:r>
            <a:rPr lang="en-US" dirty="0" smtClean="0"/>
            <a:t>Coalition building</a:t>
          </a:r>
          <a:endParaRPr lang="he-IL" dirty="0"/>
        </a:p>
      </dgm:t>
    </dgm:pt>
    <dgm:pt modelId="{CBECCA05-A554-4CB2-85B2-41625FB0C1DB}" type="parTrans" cxnId="{D1311DCA-CE2A-4222-A19F-1881F8B78337}">
      <dgm:prSet/>
      <dgm:spPr/>
    </dgm:pt>
    <dgm:pt modelId="{4D8290A8-3A1B-4F92-8EDC-2A1F5D937541}" type="sibTrans" cxnId="{D1311DCA-CE2A-4222-A19F-1881F8B78337}">
      <dgm:prSet/>
      <dgm:spPr/>
    </dgm:pt>
    <dgm:pt modelId="{E956947B-24E8-4E64-9A7C-10E4DA10E3D5}" type="pres">
      <dgm:prSet presAssocID="{B4C919A0-7DF0-436E-AC4F-C73248ECB47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6CB207BB-1789-45DF-B006-64E6AA7E002B}" type="pres">
      <dgm:prSet presAssocID="{9AAA13BD-285B-47EE-AFA6-0F75FDA6F59A}" presName="composite" presStyleCnt="0"/>
      <dgm:spPr/>
    </dgm:pt>
    <dgm:pt modelId="{BD9A694B-B0E1-421F-9F4D-45564257D657}" type="pres">
      <dgm:prSet presAssocID="{9AAA13BD-285B-47EE-AFA6-0F75FDA6F59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F858AA7-9C9E-4230-AF8E-F7DF9B471587}" type="pres">
      <dgm:prSet presAssocID="{9AAA13BD-285B-47EE-AFA6-0F75FDA6F59A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A7B4316-5C45-4468-90D0-8F5462AD8988}" type="pres">
      <dgm:prSet presAssocID="{27A4E636-6D34-4CA7-9C9A-BD1D67C25EE5}" presName="space" presStyleCnt="0"/>
      <dgm:spPr/>
    </dgm:pt>
    <dgm:pt modelId="{40114E5F-D9DE-45F3-B8F8-040A8A59DFEF}" type="pres">
      <dgm:prSet presAssocID="{35E1E4BE-D0C3-45C4-93E3-550BFC89B447}" presName="composite" presStyleCnt="0"/>
      <dgm:spPr/>
    </dgm:pt>
    <dgm:pt modelId="{A1F5F92F-3C96-488C-8132-5A6D700E7ACC}" type="pres">
      <dgm:prSet presAssocID="{35E1E4BE-D0C3-45C4-93E3-550BFC89B44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B90DDCA-E72C-4040-A03A-78E47815D4F8}" type="pres">
      <dgm:prSet presAssocID="{35E1E4BE-D0C3-45C4-93E3-550BFC89B447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7D3036C-ECF1-482C-BE85-5ABBA31CEB2F}" type="pres">
      <dgm:prSet presAssocID="{B7C7339C-B6ED-44C3-9228-91C84475AA5C}" presName="space" presStyleCnt="0"/>
      <dgm:spPr/>
    </dgm:pt>
    <dgm:pt modelId="{93E4A2A1-D763-4348-B2F4-6D9743DBD31C}" type="pres">
      <dgm:prSet presAssocID="{F0C13E1F-1A47-46B1-98E0-8FCC0479F24D}" presName="composite" presStyleCnt="0"/>
      <dgm:spPr/>
    </dgm:pt>
    <dgm:pt modelId="{02CC3836-E11B-43B8-B87A-7494B9669779}" type="pres">
      <dgm:prSet presAssocID="{F0C13E1F-1A47-46B1-98E0-8FCC0479F24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7AA61FC-85BC-446D-8114-156DB37EAD1A}" type="pres">
      <dgm:prSet presAssocID="{F0C13E1F-1A47-46B1-98E0-8FCC0479F24D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5F0CD455-2CEF-4124-B97E-D37B123FC7A5}" type="presOf" srcId="{C0E696D0-88C0-4125-BFAE-D98BDDEFCCCB}" destId="{F7AA61FC-85BC-446D-8114-156DB37EAD1A}" srcOrd="0" destOrd="2" presId="urn:microsoft.com/office/officeart/2005/8/layout/hList1"/>
    <dgm:cxn modelId="{9CD9059B-7A95-444F-9618-D0F2FA7D1D0E}" type="presOf" srcId="{35E1E4BE-D0C3-45C4-93E3-550BFC89B447}" destId="{A1F5F92F-3C96-488C-8132-5A6D700E7ACC}" srcOrd="0" destOrd="0" presId="urn:microsoft.com/office/officeart/2005/8/layout/hList1"/>
    <dgm:cxn modelId="{A6B4E5D8-BE92-4369-AC5B-DA3C1BBBFAEA}" type="presOf" srcId="{B4C919A0-7DF0-436E-AC4F-C73248ECB47E}" destId="{E956947B-24E8-4E64-9A7C-10E4DA10E3D5}" srcOrd="0" destOrd="0" presId="urn:microsoft.com/office/officeart/2005/8/layout/hList1"/>
    <dgm:cxn modelId="{BED579FE-7B7E-4B44-8B46-65914AE5AD20}" type="presOf" srcId="{F7426630-E582-43EB-8D32-D3A91A7EA0B6}" destId="{F7AA61FC-85BC-446D-8114-156DB37EAD1A}" srcOrd="0" destOrd="4" presId="urn:microsoft.com/office/officeart/2005/8/layout/hList1"/>
    <dgm:cxn modelId="{555C6652-027D-4EC3-9AAE-2D99B9D862C9}" type="presOf" srcId="{CA7C3D84-3A60-4209-A48D-C19D013C1484}" destId="{3B90DDCA-E72C-4040-A03A-78E47815D4F8}" srcOrd="0" destOrd="5" presId="urn:microsoft.com/office/officeart/2005/8/layout/hList1"/>
    <dgm:cxn modelId="{F44CFEF1-4699-4726-995F-0ABBA241A640}" type="presOf" srcId="{F8E0560E-3B88-4095-B402-DB4F3BF74D08}" destId="{F7AA61FC-85BC-446D-8114-156DB37EAD1A}" srcOrd="0" destOrd="3" presId="urn:microsoft.com/office/officeart/2005/8/layout/hList1"/>
    <dgm:cxn modelId="{A3B8B8D9-3423-4AC1-BBBE-93CE2CA7D681}" type="presOf" srcId="{9AAA13BD-285B-47EE-AFA6-0F75FDA6F59A}" destId="{BD9A694B-B0E1-421F-9F4D-45564257D657}" srcOrd="0" destOrd="0" presId="urn:microsoft.com/office/officeart/2005/8/layout/hList1"/>
    <dgm:cxn modelId="{97FE1D6A-229E-4FDC-AAD1-CEA846D131A9}" srcId="{35E1E4BE-D0C3-45C4-93E3-550BFC89B447}" destId="{F7D62631-A4CA-43FC-A693-3652B4130CD4}" srcOrd="6" destOrd="0" parTransId="{7B9D29B1-7DF5-4751-BA60-8A877DFC96F6}" sibTransId="{400B0D79-61F3-4354-B4F7-57F063B88732}"/>
    <dgm:cxn modelId="{4A460BEE-4B2F-4937-BCE5-20FFD7E4291A}" type="presOf" srcId="{D572BB1C-FF5E-40FC-B4BB-291AE6F5F162}" destId="{DF858AA7-9C9E-4230-AF8E-F7DF9B471587}" srcOrd="0" destOrd="1" presId="urn:microsoft.com/office/officeart/2005/8/layout/hList1"/>
    <dgm:cxn modelId="{0B91D9F4-4B6B-44FF-8916-529121F23310}" srcId="{F0C13E1F-1A47-46B1-98E0-8FCC0479F24D}" destId="{94ED32F1-FF22-4ECA-8545-AC9A32A5A7EF}" srcOrd="0" destOrd="0" parTransId="{518B56E5-EA25-4C42-8B26-C5D05BC9F26C}" sibTransId="{D9896411-6994-4106-A282-8BD53526DB1F}"/>
    <dgm:cxn modelId="{73AA3B1F-45A9-4E22-85E7-B9E769AE90BA}" srcId="{F0C13E1F-1A47-46B1-98E0-8FCC0479F24D}" destId="{CDE44CBB-68F7-4A3B-97C2-D283FF7E1103}" srcOrd="1" destOrd="0" parTransId="{96B7CAD2-B5A2-4CB9-A646-B13017BD7468}" sibTransId="{277E1AC5-5CFC-4154-8066-96EA0FD97F74}"/>
    <dgm:cxn modelId="{B824E009-79D3-42D7-B7BE-861699A0C68E}" srcId="{B4C919A0-7DF0-436E-AC4F-C73248ECB47E}" destId="{35E1E4BE-D0C3-45C4-93E3-550BFC89B447}" srcOrd="1" destOrd="0" parTransId="{4737B14A-EF0B-4A96-A155-A2FB2D298E49}" sibTransId="{B7C7339C-B6ED-44C3-9228-91C84475AA5C}"/>
    <dgm:cxn modelId="{3370EB09-2424-4C88-8148-368CF16E067F}" type="presOf" srcId="{5A54DAC0-CE73-43C4-A11F-501C7E9E9588}" destId="{DF858AA7-9C9E-4230-AF8E-F7DF9B471587}" srcOrd="0" destOrd="0" presId="urn:microsoft.com/office/officeart/2005/8/layout/hList1"/>
    <dgm:cxn modelId="{1F625058-4573-4366-88DE-D9640919541C}" type="presOf" srcId="{DF066250-EB8C-40B1-A7D5-631404BF79A8}" destId="{3B90DDCA-E72C-4040-A03A-78E47815D4F8}" srcOrd="0" destOrd="2" presId="urn:microsoft.com/office/officeart/2005/8/layout/hList1"/>
    <dgm:cxn modelId="{75D486FE-DF30-4F41-A27D-76BD7101BB46}" srcId="{B4C919A0-7DF0-436E-AC4F-C73248ECB47E}" destId="{F0C13E1F-1A47-46B1-98E0-8FCC0479F24D}" srcOrd="2" destOrd="0" parTransId="{4B09E601-1D8A-4182-9550-CB8FB2C54F16}" sibTransId="{120F7511-02FF-440E-8A8E-F47E55D5400C}"/>
    <dgm:cxn modelId="{FDFFF293-E97F-4CA8-A64C-4AD1077FDB50}" srcId="{35E1E4BE-D0C3-45C4-93E3-550BFC89B447}" destId="{DF066250-EB8C-40B1-A7D5-631404BF79A8}" srcOrd="2" destOrd="0" parTransId="{81A34438-1CE1-44A7-961B-CDA45EB19D87}" sibTransId="{E32F589C-3920-48CE-A36C-34C3D1160476}"/>
    <dgm:cxn modelId="{D1311DCA-CE2A-4222-A19F-1881F8B78337}" srcId="{9AAA13BD-285B-47EE-AFA6-0F75FDA6F59A}" destId="{471427BF-DE95-400E-A731-B829B46FC24F}" srcOrd="4" destOrd="0" parTransId="{CBECCA05-A554-4CB2-85B2-41625FB0C1DB}" sibTransId="{4D8290A8-3A1B-4F92-8EDC-2A1F5D937541}"/>
    <dgm:cxn modelId="{BD60AAAA-7370-4FA8-A664-406CFB540547}" srcId="{9AAA13BD-285B-47EE-AFA6-0F75FDA6F59A}" destId="{96324FE8-A254-4066-92DF-A48C9E65B2E7}" srcOrd="3" destOrd="0" parTransId="{6AA065ED-5D33-4672-B80E-3DDF0F1DDFDD}" sibTransId="{528DFED3-0270-4C59-AD7D-2088181A2CAE}"/>
    <dgm:cxn modelId="{D1B963A0-66D1-46B8-937A-10D9632CEB47}" type="presOf" srcId="{0629313F-B596-4CD9-88B4-D7E1FE2472CD}" destId="{3B90DDCA-E72C-4040-A03A-78E47815D4F8}" srcOrd="0" destOrd="3" presId="urn:microsoft.com/office/officeart/2005/8/layout/hList1"/>
    <dgm:cxn modelId="{FBEC1943-4B9B-4E0E-91D8-384E57B2C761}" srcId="{9AAA13BD-285B-47EE-AFA6-0F75FDA6F59A}" destId="{D572BB1C-FF5E-40FC-B4BB-291AE6F5F162}" srcOrd="1" destOrd="0" parTransId="{5F6BCA5C-2CEA-452F-AFF0-7B784761DFC3}" sibTransId="{B413714F-F8BC-4215-A922-96D3174258E4}"/>
    <dgm:cxn modelId="{7BF9270C-DBBE-4104-9865-EEEBA1C3CF9F}" type="presOf" srcId="{9ED6FD31-4AC9-495F-B378-0DB221F77498}" destId="{DF858AA7-9C9E-4230-AF8E-F7DF9B471587}" srcOrd="0" destOrd="2" presId="urn:microsoft.com/office/officeart/2005/8/layout/hList1"/>
    <dgm:cxn modelId="{9F77381B-FB39-4CBB-82FE-2F85A6FB0273}" srcId="{35E1E4BE-D0C3-45C4-93E3-550BFC89B447}" destId="{C98E3FC1-1CBF-4D3B-AC14-EBF3EA921314}" srcOrd="4" destOrd="0" parTransId="{C2582BAE-8822-41D0-AFA8-EBAEC5CD3BC3}" sibTransId="{7A6F78EE-952C-4A5B-89FD-5B5FB2FCB787}"/>
    <dgm:cxn modelId="{8E0CF185-02C7-41A8-A1E9-1A27101F11D4}" srcId="{F0C13E1F-1A47-46B1-98E0-8FCC0479F24D}" destId="{F9322EEC-D843-4636-BC10-A49B30346345}" srcOrd="5" destOrd="0" parTransId="{35E42333-2B79-49C4-9E4F-FF2FCFE4276F}" sibTransId="{2C7B51ED-8A74-4639-B34C-625D60C6B1A7}"/>
    <dgm:cxn modelId="{ACFE1A28-F992-4F53-A2DE-16381878EA7C}" type="presOf" srcId="{94ED32F1-FF22-4ECA-8545-AC9A32A5A7EF}" destId="{F7AA61FC-85BC-446D-8114-156DB37EAD1A}" srcOrd="0" destOrd="0" presId="urn:microsoft.com/office/officeart/2005/8/layout/hList1"/>
    <dgm:cxn modelId="{A7D72C74-50E7-4163-ABF8-CD68B23834F2}" type="presOf" srcId="{F9322EEC-D843-4636-BC10-A49B30346345}" destId="{F7AA61FC-85BC-446D-8114-156DB37EAD1A}" srcOrd="0" destOrd="5" presId="urn:microsoft.com/office/officeart/2005/8/layout/hList1"/>
    <dgm:cxn modelId="{2875B54B-994D-4B22-8F40-CEBF0CB9E047}" srcId="{F0C13E1F-1A47-46B1-98E0-8FCC0479F24D}" destId="{C0E696D0-88C0-4125-BFAE-D98BDDEFCCCB}" srcOrd="2" destOrd="0" parTransId="{B2AFEEC3-C6F7-4DF1-9974-BDA73CAAFFE2}" sibTransId="{F448A89C-88C1-4DBC-83DD-508C66F79E3E}"/>
    <dgm:cxn modelId="{0013EE09-670A-471D-9107-C20E2A83730F}" type="presOf" srcId="{F0C13E1F-1A47-46B1-98E0-8FCC0479F24D}" destId="{02CC3836-E11B-43B8-B87A-7494B9669779}" srcOrd="0" destOrd="0" presId="urn:microsoft.com/office/officeart/2005/8/layout/hList1"/>
    <dgm:cxn modelId="{0BA10398-20F3-4F38-9368-88E74428E179}" type="presOf" srcId="{471427BF-DE95-400E-A731-B829B46FC24F}" destId="{DF858AA7-9C9E-4230-AF8E-F7DF9B471587}" srcOrd="0" destOrd="4" presId="urn:microsoft.com/office/officeart/2005/8/layout/hList1"/>
    <dgm:cxn modelId="{B6877F19-4D6B-4B88-AE40-41054827951E}" type="presOf" srcId="{0D7741AD-280B-4BA9-A0E9-1D90ACAD705F}" destId="{3B90DDCA-E72C-4040-A03A-78E47815D4F8}" srcOrd="0" destOrd="1" presId="urn:microsoft.com/office/officeart/2005/8/layout/hList1"/>
    <dgm:cxn modelId="{7932C493-F297-4B26-977E-CFE25459CA17}" srcId="{9AAA13BD-285B-47EE-AFA6-0F75FDA6F59A}" destId="{9ED6FD31-4AC9-495F-B378-0DB221F77498}" srcOrd="2" destOrd="0" parTransId="{E7CAB4D1-37EE-4293-B0D0-FE26A8ED158C}" sibTransId="{644ED131-09BF-468A-8FE1-255C79996897}"/>
    <dgm:cxn modelId="{252DB077-1851-4379-A96C-31282D2BB6C9}" srcId="{B4C919A0-7DF0-436E-AC4F-C73248ECB47E}" destId="{9AAA13BD-285B-47EE-AFA6-0F75FDA6F59A}" srcOrd="0" destOrd="0" parTransId="{ACC520D3-A746-4726-9208-06F284331FFF}" sibTransId="{27A4E636-6D34-4CA7-9C9A-BD1D67C25EE5}"/>
    <dgm:cxn modelId="{E5B0B49B-6BD3-4960-BC22-F5888F18AD78}" type="presOf" srcId="{C98E3FC1-1CBF-4D3B-AC14-EBF3EA921314}" destId="{3B90DDCA-E72C-4040-A03A-78E47815D4F8}" srcOrd="0" destOrd="4" presId="urn:microsoft.com/office/officeart/2005/8/layout/hList1"/>
    <dgm:cxn modelId="{A50B3511-8996-4331-9CF4-A47E1A985D93}" type="presOf" srcId="{CDE44CBB-68F7-4A3B-97C2-D283FF7E1103}" destId="{F7AA61FC-85BC-446D-8114-156DB37EAD1A}" srcOrd="0" destOrd="1" presId="urn:microsoft.com/office/officeart/2005/8/layout/hList1"/>
    <dgm:cxn modelId="{CE076EA6-D003-4D2E-BBD3-64D7A3B62312}" type="presOf" srcId="{835E24C5-0672-4125-882B-24F4811AD4BB}" destId="{3B90DDCA-E72C-4040-A03A-78E47815D4F8}" srcOrd="0" destOrd="0" presId="urn:microsoft.com/office/officeart/2005/8/layout/hList1"/>
    <dgm:cxn modelId="{54C9319A-0974-4A0A-98FD-EE8817AA4706}" type="presOf" srcId="{96324FE8-A254-4066-92DF-A48C9E65B2E7}" destId="{DF858AA7-9C9E-4230-AF8E-F7DF9B471587}" srcOrd="0" destOrd="3" presId="urn:microsoft.com/office/officeart/2005/8/layout/hList1"/>
    <dgm:cxn modelId="{4B381E1A-CDCC-4C45-B2BD-3A89FF180AE5}" srcId="{35E1E4BE-D0C3-45C4-93E3-550BFC89B447}" destId="{835E24C5-0672-4125-882B-24F4811AD4BB}" srcOrd="0" destOrd="0" parTransId="{AE9E8F29-086C-42A1-8946-B483E3BBA28C}" sibTransId="{6525EE4C-90DE-4690-A45A-F1063094DF47}"/>
    <dgm:cxn modelId="{B521DE1A-BA51-4177-87D0-DA2D39E9766E}" srcId="{35E1E4BE-D0C3-45C4-93E3-550BFC89B447}" destId="{0D7741AD-280B-4BA9-A0E9-1D90ACAD705F}" srcOrd="1" destOrd="0" parTransId="{AE61B0DE-8F3D-44CC-9A3C-BFDF2045026F}" sibTransId="{FBB04B44-02C2-4078-A408-C8D541F7F6FE}"/>
    <dgm:cxn modelId="{2E55CFF0-E8EA-462F-9E65-04173553E7C8}" srcId="{35E1E4BE-D0C3-45C4-93E3-550BFC89B447}" destId="{CA7C3D84-3A60-4209-A48D-C19D013C1484}" srcOrd="5" destOrd="0" parTransId="{89DBD87D-6BD7-48FD-B11E-8DBD1F06F6FD}" sibTransId="{911C2A2B-2869-4A37-9BA8-56FA231BFCBE}"/>
    <dgm:cxn modelId="{CC0ADA07-5162-4CE7-8753-0D6366BB48E8}" srcId="{F0C13E1F-1A47-46B1-98E0-8FCC0479F24D}" destId="{F7426630-E582-43EB-8D32-D3A91A7EA0B6}" srcOrd="4" destOrd="0" parTransId="{8564A0AB-653B-46B6-900E-E7D6F0A917B8}" sibTransId="{D5CA2D64-74C7-401D-B8A8-71464CBC4D89}"/>
    <dgm:cxn modelId="{530B33A5-CC77-49E0-9EBA-163A3BE1B342}" srcId="{F0C13E1F-1A47-46B1-98E0-8FCC0479F24D}" destId="{F8E0560E-3B88-4095-B402-DB4F3BF74D08}" srcOrd="3" destOrd="0" parTransId="{27FF7548-2BAD-46AB-A356-E4D816E0CDC2}" sibTransId="{BFF533D3-8447-4ECC-9DA3-CCB933C170F2}"/>
    <dgm:cxn modelId="{B2FA2096-4FF7-4056-B0DD-6E0469386680}" type="presOf" srcId="{F7D62631-A4CA-43FC-A693-3652B4130CD4}" destId="{3B90DDCA-E72C-4040-A03A-78E47815D4F8}" srcOrd="0" destOrd="6" presId="urn:microsoft.com/office/officeart/2005/8/layout/hList1"/>
    <dgm:cxn modelId="{2FF441A4-A1A2-4E08-8FD6-2F51A5147B24}" srcId="{9AAA13BD-285B-47EE-AFA6-0F75FDA6F59A}" destId="{5A54DAC0-CE73-43C4-A11F-501C7E9E9588}" srcOrd="0" destOrd="0" parTransId="{D75A97B0-52C8-4FEA-B498-7E88AFD66199}" sibTransId="{EFE67449-42B6-4B48-A151-688DBBBC6732}"/>
    <dgm:cxn modelId="{69F21B6C-A841-4FED-811E-F649011E9453}" srcId="{35E1E4BE-D0C3-45C4-93E3-550BFC89B447}" destId="{0629313F-B596-4CD9-88B4-D7E1FE2472CD}" srcOrd="3" destOrd="0" parTransId="{E5A96B02-1C07-4668-82F4-2398A4B62DF2}" sibTransId="{B5D98D5C-9ED0-49DE-B6FF-19A7AC9FCCD0}"/>
    <dgm:cxn modelId="{F18E8DB7-3EE1-4231-AF70-7870B9A6499C}" type="presParOf" srcId="{E956947B-24E8-4E64-9A7C-10E4DA10E3D5}" destId="{6CB207BB-1789-45DF-B006-64E6AA7E002B}" srcOrd="0" destOrd="0" presId="urn:microsoft.com/office/officeart/2005/8/layout/hList1"/>
    <dgm:cxn modelId="{720AB036-03C8-4E42-B2C0-921796431A17}" type="presParOf" srcId="{6CB207BB-1789-45DF-B006-64E6AA7E002B}" destId="{BD9A694B-B0E1-421F-9F4D-45564257D657}" srcOrd="0" destOrd="0" presId="urn:microsoft.com/office/officeart/2005/8/layout/hList1"/>
    <dgm:cxn modelId="{47FF22A1-4984-4424-BBF0-AEBB2C871CFF}" type="presParOf" srcId="{6CB207BB-1789-45DF-B006-64E6AA7E002B}" destId="{DF858AA7-9C9E-4230-AF8E-F7DF9B471587}" srcOrd="1" destOrd="0" presId="urn:microsoft.com/office/officeart/2005/8/layout/hList1"/>
    <dgm:cxn modelId="{93615D97-6FB6-4ACB-A2A9-C595BEC1C340}" type="presParOf" srcId="{E956947B-24E8-4E64-9A7C-10E4DA10E3D5}" destId="{AA7B4316-5C45-4468-90D0-8F5462AD8988}" srcOrd="1" destOrd="0" presId="urn:microsoft.com/office/officeart/2005/8/layout/hList1"/>
    <dgm:cxn modelId="{9A407ED8-4C41-4370-AF00-7FD52889E192}" type="presParOf" srcId="{E956947B-24E8-4E64-9A7C-10E4DA10E3D5}" destId="{40114E5F-D9DE-45F3-B8F8-040A8A59DFEF}" srcOrd="2" destOrd="0" presId="urn:microsoft.com/office/officeart/2005/8/layout/hList1"/>
    <dgm:cxn modelId="{710392BD-C352-4C5B-9698-E3D46DFC4E6B}" type="presParOf" srcId="{40114E5F-D9DE-45F3-B8F8-040A8A59DFEF}" destId="{A1F5F92F-3C96-488C-8132-5A6D700E7ACC}" srcOrd="0" destOrd="0" presId="urn:microsoft.com/office/officeart/2005/8/layout/hList1"/>
    <dgm:cxn modelId="{CD0681AE-2EF7-44C7-91E6-1C470D839F7B}" type="presParOf" srcId="{40114E5F-D9DE-45F3-B8F8-040A8A59DFEF}" destId="{3B90DDCA-E72C-4040-A03A-78E47815D4F8}" srcOrd="1" destOrd="0" presId="urn:microsoft.com/office/officeart/2005/8/layout/hList1"/>
    <dgm:cxn modelId="{881A324E-5E8E-44BF-8445-EA9D410D89F1}" type="presParOf" srcId="{E956947B-24E8-4E64-9A7C-10E4DA10E3D5}" destId="{67D3036C-ECF1-482C-BE85-5ABBA31CEB2F}" srcOrd="3" destOrd="0" presId="urn:microsoft.com/office/officeart/2005/8/layout/hList1"/>
    <dgm:cxn modelId="{27520C18-E56E-44D9-8D4E-4861067FA214}" type="presParOf" srcId="{E956947B-24E8-4E64-9A7C-10E4DA10E3D5}" destId="{93E4A2A1-D763-4348-B2F4-6D9743DBD31C}" srcOrd="4" destOrd="0" presId="urn:microsoft.com/office/officeart/2005/8/layout/hList1"/>
    <dgm:cxn modelId="{41851FAF-7278-4948-91DA-DAB357ACA938}" type="presParOf" srcId="{93E4A2A1-D763-4348-B2F4-6D9743DBD31C}" destId="{02CC3836-E11B-43B8-B87A-7494B9669779}" srcOrd="0" destOrd="0" presId="urn:microsoft.com/office/officeart/2005/8/layout/hList1"/>
    <dgm:cxn modelId="{B35514A9-5550-4C51-93D2-B79301916E14}" type="presParOf" srcId="{93E4A2A1-D763-4348-B2F4-6D9743DBD31C}" destId="{F7AA61FC-85BC-446D-8114-156DB37EAD1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554A56-D7E8-44D0-AE8D-15867C2A40B7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63F3E24D-EA0B-453A-BAB0-361F5974342B}">
      <dgm:prSet phldrT="[טקסט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he-IL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פיתוח חשיבה מדינית בהקשרי </a:t>
          </a:r>
          <a:r>
            <a:rPr lang="he-IL" b="1" cap="none" spc="0" dirty="0" err="1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הבטל"מ</a:t>
          </a:r>
          <a:endParaRPr lang="he-IL" b="1" cap="none" spc="0" dirty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noFill/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12186579-9346-4EF0-B154-3BEF18F75877}" type="parTrans" cxnId="{D1FCA390-2449-40B6-885D-B6B04461CECD}">
      <dgm:prSet/>
      <dgm:spPr/>
      <dgm:t>
        <a:bodyPr/>
        <a:lstStyle/>
        <a:p>
          <a:pPr rtl="1"/>
          <a:endParaRPr lang="he-IL"/>
        </a:p>
      </dgm:t>
    </dgm:pt>
    <dgm:pt modelId="{0A64932E-59EF-442B-BAE2-41A2E07F30AE}" type="sibTrans" cxnId="{D1FCA390-2449-40B6-885D-B6B04461CECD}">
      <dgm:prSet/>
      <dgm:spPr/>
      <dgm:t>
        <a:bodyPr/>
        <a:lstStyle/>
        <a:p>
          <a:pPr rtl="1"/>
          <a:endParaRPr lang="he-IL"/>
        </a:p>
      </dgm:t>
    </dgm:pt>
    <dgm:pt modelId="{60867E45-403C-4BE8-8B55-3DBDE2500592}">
      <dgm:prSet phldrT="[טקסט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he-IL" dirty="0" smtClean="0"/>
            <a:t>מאתגרי </a:t>
          </a:r>
        </a:p>
        <a:p>
          <a:pPr rtl="1"/>
          <a:r>
            <a:rPr lang="he-IL" dirty="0" err="1" smtClean="0"/>
            <a:t>דיניות</a:t>
          </a:r>
          <a:r>
            <a:rPr lang="he-IL" dirty="0" smtClean="0"/>
            <a:t> החוץ </a:t>
          </a:r>
          <a:r>
            <a:rPr lang="he-IL" dirty="0" err="1" smtClean="0"/>
            <a:t>שך</a:t>
          </a:r>
          <a:r>
            <a:rPr lang="he-IL" dirty="0" smtClean="0"/>
            <a:t> ישראל </a:t>
          </a:r>
          <a:endParaRPr lang="he-IL" dirty="0"/>
        </a:p>
      </dgm:t>
    </dgm:pt>
    <dgm:pt modelId="{96166E14-4CB7-4089-BDC5-C84B714BF4D5}" type="parTrans" cxnId="{84F97C36-3C4C-43B2-8714-8F351127D7E4}">
      <dgm:prSet/>
      <dgm:spPr/>
      <dgm:t>
        <a:bodyPr/>
        <a:lstStyle/>
        <a:p>
          <a:pPr rtl="1"/>
          <a:endParaRPr lang="he-IL"/>
        </a:p>
      </dgm:t>
    </dgm:pt>
    <dgm:pt modelId="{8198D282-C17C-4E27-8FF9-D93F40B43F51}" type="sibTrans" cxnId="{84F97C36-3C4C-43B2-8714-8F351127D7E4}">
      <dgm:prSet/>
      <dgm:spPr/>
      <dgm:t>
        <a:bodyPr/>
        <a:lstStyle/>
        <a:p>
          <a:pPr rtl="1"/>
          <a:endParaRPr lang="he-IL"/>
        </a:p>
      </dgm:t>
    </dgm:pt>
    <dgm:pt modelId="{A5B75DAE-55FB-45E0-9081-3628AE47E581}">
      <dgm:prSet phldrT="[טקסט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 rtl="1"/>
          <a:r>
            <a:rPr lang="he-IL" dirty="0" smtClean="0"/>
            <a:t>הזירה </a:t>
          </a:r>
          <a:r>
            <a:rPr lang="he-IL" dirty="0" err="1" smtClean="0"/>
            <a:t>ההבינלאומית</a:t>
          </a:r>
          <a:endParaRPr lang="he-IL" dirty="0" smtClean="0"/>
        </a:p>
        <a:p>
          <a:pPr rtl="1"/>
          <a:endParaRPr lang="he-IL" dirty="0"/>
        </a:p>
      </dgm:t>
    </dgm:pt>
    <dgm:pt modelId="{03F67423-83C3-498A-96E2-3EC5AD271773}" type="parTrans" cxnId="{A37F6654-8A87-4F60-8914-7BDA545ECAE1}">
      <dgm:prSet/>
      <dgm:spPr/>
      <dgm:t>
        <a:bodyPr/>
        <a:lstStyle/>
        <a:p>
          <a:pPr rtl="1"/>
          <a:endParaRPr lang="he-IL"/>
        </a:p>
      </dgm:t>
    </dgm:pt>
    <dgm:pt modelId="{D29A2981-A15F-48B3-9348-1CB6FE7AEA20}" type="sibTrans" cxnId="{A37F6654-8A87-4F60-8914-7BDA545ECAE1}">
      <dgm:prSet/>
      <dgm:spPr/>
      <dgm:t>
        <a:bodyPr/>
        <a:lstStyle/>
        <a:p>
          <a:pPr rtl="1"/>
          <a:endParaRPr lang="he-IL"/>
        </a:p>
      </dgm:t>
    </dgm:pt>
    <dgm:pt modelId="{558F12E4-1BB2-488B-8B95-FD20ACB940DD}">
      <dgm:prSet phldrT="[טקסט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he-IL" dirty="0" smtClean="0"/>
            <a:t>קבלת החלטות במדיניות חוץ</a:t>
          </a:r>
          <a:endParaRPr lang="he-IL" dirty="0"/>
        </a:p>
      </dgm:t>
    </dgm:pt>
    <dgm:pt modelId="{D5232702-8FD7-4F26-9609-4A5F5E285B35}" type="parTrans" cxnId="{7E43705C-44D2-4D76-A8AF-BF913FF94595}">
      <dgm:prSet/>
      <dgm:spPr/>
      <dgm:t>
        <a:bodyPr/>
        <a:lstStyle/>
        <a:p>
          <a:pPr rtl="1"/>
          <a:endParaRPr lang="he-IL"/>
        </a:p>
      </dgm:t>
    </dgm:pt>
    <dgm:pt modelId="{87EF98D4-BAC6-4539-BA60-B6AFAFE6B48A}" type="sibTrans" cxnId="{7E43705C-44D2-4D76-A8AF-BF913FF94595}">
      <dgm:prSet/>
      <dgm:spPr/>
      <dgm:t>
        <a:bodyPr/>
        <a:lstStyle/>
        <a:p>
          <a:pPr rtl="1"/>
          <a:endParaRPr lang="he-IL"/>
        </a:p>
      </dgm:t>
    </dgm:pt>
    <dgm:pt modelId="{3CE47489-778A-4ECD-9E9E-CEA3AF13EA18}">
      <dgm:prSet phldrT="[טקסט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accent1"/>
        </a:solidFill>
      </dgm:spPr>
      <dgm:t>
        <a:bodyPr/>
        <a:lstStyle/>
        <a:p>
          <a:pPr rtl="1"/>
          <a:r>
            <a:rPr lang="he-IL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כלים והדיפלומטיה</a:t>
          </a:r>
          <a:endParaRPr lang="he-IL" dirty="0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24692003-D2FE-4EF6-A61D-1A206F731AD4}" type="parTrans" cxnId="{0F9C903C-D86A-41FC-A08D-C17584E27538}">
      <dgm:prSet/>
      <dgm:spPr/>
      <dgm:t>
        <a:bodyPr/>
        <a:lstStyle/>
        <a:p>
          <a:pPr rtl="1"/>
          <a:endParaRPr lang="he-IL"/>
        </a:p>
      </dgm:t>
    </dgm:pt>
    <dgm:pt modelId="{5FE273CC-D36A-4ED0-BEE8-2ADA6B88DBFD}" type="sibTrans" cxnId="{0F9C903C-D86A-41FC-A08D-C17584E27538}">
      <dgm:prSet/>
      <dgm:spPr/>
      <dgm:t>
        <a:bodyPr/>
        <a:lstStyle/>
        <a:p>
          <a:pPr rtl="1"/>
          <a:endParaRPr lang="he-IL"/>
        </a:p>
      </dgm:t>
    </dgm:pt>
    <dgm:pt modelId="{94B0C426-08F5-4889-B966-3F3701872F98}" type="pres">
      <dgm:prSet presAssocID="{83554A56-D7E8-44D0-AE8D-15867C2A40B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E4C2481-7EFA-40A5-9A79-9E52D494D84B}" type="pres">
      <dgm:prSet presAssocID="{63F3E24D-EA0B-453A-BAB0-361F5974342B}" presName="centerShape" presStyleLbl="node0" presStyleIdx="0" presStyleCnt="1" custLinFactNeighborX="-1835" custLinFactNeighborY="219"/>
      <dgm:spPr/>
      <dgm:t>
        <a:bodyPr/>
        <a:lstStyle/>
        <a:p>
          <a:pPr rtl="1"/>
          <a:endParaRPr lang="he-IL"/>
        </a:p>
      </dgm:t>
    </dgm:pt>
    <dgm:pt modelId="{3C395070-5B98-40BB-BE61-14A0EDA7DBFB}" type="pres">
      <dgm:prSet presAssocID="{60867E45-403C-4BE8-8B55-3DBDE2500592}" presName="node" presStyleLbl="node1" presStyleIdx="0" presStyleCnt="4">
        <dgm:presLayoutVars>
          <dgm:bulletEnabled val="1"/>
        </dgm:presLayoutVars>
      </dgm:prSet>
      <dgm:spPr/>
    </dgm:pt>
    <dgm:pt modelId="{67686D3B-1FC5-46CB-92C9-7D377FE515A8}" type="pres">
      <dgm:prSet presAssocID="{60867E45-403C-4BE8-8B55-3DBDE2500592}" presName="dummy" presStyleCnt="0"/>
      <dgm:spPr/>
    </dgm:pt>
    <dgm:pt modelId="{BDF1FC3E-41C8-48A8-92AA-9A2AE8B6C10F}" type="pres">
      <dgm:prSet presAssocID="{8198D282-C17C-4E27-8FF9-D93F40B43F51}" presName="sibTrans" presStyleLbl="sibTrans2D1" presStyleIdx="0" presStyleCnt="4"/>
      <dgm:spPr/>
    </dgm:pt>
    <dgm:pt modelId="{4757C638-D74C-44A1-820B-02FE9F5894BE}" type="pres">
      <dgm:prSet presAssocID="{A5B75DAE-55FB-45E0-9081-3628AE47E581}" presName="node" presStyleLbl="node1" presStyleIdx="1" presStyleCnt="4" custRadScaleRad="104977" custRadScaleInc="-182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659DE5B-F70D-443B-AD55-697C18B773AB}" type="pres">
      <dgm:prSet presAssocID="{A5B75DAE-55FB-45E0-9081-3628AE47E581}" presName="dummy" presStyleCnt="0"/>
      <dgm:spPr/>
    </dgm:pt>
    <dgm:pt modelId="{7BD66825-3840-4CE9-BA31-A0D5ED324B03}" type="pres">
      <dgm:prSet presAssocID="{D29A2981-A15F-48B3-9348-1CB6FE7AEA20}" presName="sibTrans" presStyleLbl="sibTrans2D1" presStyleIdx="1" presStyleCnt="4"/>
      <dgm:spPr/>
    </dgm:pt>
    <dgm:pt modelId="{3E07B553-89FE-484F-931F-1689D4A3796A}" type="pres">
      <dgm:prSet presAssocID="{558F12E4-1BB2-488B-8B95-FD20ACB940DD}" presName="node" presStyleLbl="node1" presStyleIdx="2" presStyleCnt="4">
        <dgm:presLayoutVars>
          <dgm:bulletEnabled val="1"/>
        </dgm:presLayoutVars>
      </dgm:prSet>
      <dgm:spPr/>
    </dgm:pt>
    <dgm:pt modelId="{2CD420E9-D36C-434E-B365-677EC759EB66}" type="pres">
      <dgm:prSet presAssocID="{558F12E4-1BB2-488B-8B95-FD20ACB940DD}" presName="dummy" presStyleCnt="0"/>
      <dgm:spPr/>
    </dgm:pt>
    <dgm:pt modelId="{2D7920AB-399B-4C96-B29F-641A372620E1}" type="pres">
      <dgm:prSet presAssocID="{87EF98D4-BAC6-4539-BA60-B6AFAFE6B48A}" presName="sibTrans" presStyleLbl="sibTrans2D1" presStyleIdx="2" presStyleCnt="4"/>
      <dgm:spPr/>
    </dgm:pt>
    <dgm:pt modelId="{B667B78F-2C39-44D7-8617-81767010B651}" type="pres">
      <dgm:prSet presAssocID="{3CE47489-778A-4ECD-9E9E-CEA3AF13EA18}" presName="node" presStyleLbl="node1" presStyleIdx="3" presStyleCnt="4">
        <dgm:presLayoutVars>
          <dgm:bulletEnabled val="1"/>
        </dgm:presLayoutVars>
      </dgm:prSet>
      <dgm:spPr/>
    </dgm:pt>
    <dgm:pt modelId="{B0D0CD88-EF6B-43CC-A683-75DF1F578604}" type="pres">
      <dgm:prSet presAssocID="{3CE47489-778A-4ECD-9E9E-CEA3AF13EA18}" presName="dummy" presStyleCnt="0"/>
      <dgm:spPr/>
    </dgm:pt>
    <dgm:pt modelId="{419442B5-BEB5-4E33-A8C1-1DB7382CDE43}" type="pres">
      <dgm:prSet presAssocID="{5FE273CC-D36A-4ED0-BEE8-2ADA6B88DBFD}" presName="sibTrans" presStyleLbl="sibTrans2D1" presStyleIdx="3" presStyleCnt="4"/>
      <dgm:spPr/>
    </dgm:pt>
  </dgm:ptLst>
  <dgm:cxnLst>
    <dgm:cxn modelId="{A37F6654-8A87-4F60-8914-7BDA545ECAE1}" srcId="{63F3E24D-EA0B-453A-BAB0-361F5974342B}" destId="{A5B75DAE-55FB-45E0-9081-3628AE47E581}" srcOrd="1" destOrd="0" parTransId="{03F67423-83C3-498A-96E2-3EC5AD271773}" sibTransId="{D29A2981-A15F-48B3-9348-1CB6FE7AEA20}"/>
    <dgm:cxn modelId="{CF4964C1-4C40-40DA-BF08-9383A9501659}" type="presOf" srcId="{87EF98D4-BAC6-4539-BA60-B6AFAFE6B48A}" destId="{2D7920AB-399B-4C96-B29F-641A372620E1}" srcOrd="0" destOrd="0" presId="urn:microsoft.com/office/officeart/2005/8/layout/radial6"/>
    <dgm:cxn modelId="{0F9C903C-D86A-41FC-A08D-C17584E27538}" srcId="{63F3E24D-EA0B-453A-BAB0-361F5974342B}" destId="{3CE47489-778A-4ECD-9E9E-CEA3AF13EA18}" srcOrd="3" destOrd="0" parTransId="{24692003-D2FE-4EF6-A61D-1A206F731AD4}" sibTransId="{5FE273CC-D36A-4ED0-BEE8-2ADA6B88DBFD}"/>
    <dgm:cxn modelId="{28A7832A-8983-4EF3-9CC6-C982D06AA12E}" type="presOf" srcId="{63F3E24D-EA0B-453A-BAB0-361F5974342B}" destId="{8E4C2481-7EFA-40A5-9A79-9E52D494D84B}" srcOrd="0" destOrd="0" presId="urn:microsoft.com/office/officeart/2005/8/layout/radial6"/>
    <dgm:cxn modelId="{D056E147-726B-4B58-8F69-8C20F39CCDB3}" type="presOf" srcId="{3CE47489-778A-4ECD-9E9E-CEA3AF13EA18}" destId="{B667B78F-2C39-44D7-8617-81767010B651}" srcOrd="0" destOrd="0" presId="urn:microsoft.com/office/officeart/2005/8/layout/radial6"/>
    <dgm:cxn modelId="{1FAB7F38-334C-4634-BFFF-168B1552CE60}" type="presOf" srcId="{8198D282-C17C-4E27-8FF9-D93F40B43F51}" destId="{BDF1FC3E-41C8-48A8-92AA-9A2AE8B6C10F}" srcOrd="0" destOrd="0" presId="urn:microsoft.com/office/officeart/2005/8/layout/radial6"/>
    <dgm:cxn modelId="{6FB30398-DCE7-44AA-BCE6-92F8178403CD}" type="presOf" srcId="{558F12E4-1BB2-488B-8B95-FD20ACB940DD}" destId="{3E07B553-89FE-484F-931F-1689D4A3796A}" srcOrd="0" destOrd="0" presId="urn:microsoft.com/office/officeart/2005/8/layout/radial6"/>
    <dgm:cxn modelId="{02259C4A-71E0-471B-8231-FB98DEC794C2}" type="presOf" srcId="{D29A2981-A15F-48B3-9348-1CB6FE7AEA20}" destId="{7BD66825-3840-4CE9-BA31-A0D5ED324B03}" srcOrd="0" destOrd="0" presId="urn:microsoft.com/office/officeart/2005/8/layout/radial6"/>
    <dgm:cxn modelId="{D1FCA390-2449-40B6-885D-B6B04461CECD}" srcId="{83554A56-D7E8-44D0-AE8D-15867C2A40B7}" destId="{63F3E24D-EA0B-453A-BAB0-361F5974342B}" srcOrd="0" destOrd="0" parTransId="{12186579-9346-4EF0-B154-3BEF18F75877}" sibTransId="{0A64932E-59EF-442B-BAE2-41A2E07F30AE}"/>
    <dgm:cxn modelId="{1C80FA89-5D84-4C4A-B145-30E121DB30BB}" type="presOf" srcId="{83554A56-D7E8-44D0-AE8D-15867C2A40B7}" destId="{94B0C426-08F5-4889-B966-3F3701872F98}" srcOrd="0" destOrd="0" presId="urn:microsoft.com/office/officeart/2005/8/layout/radial6"/>
    <dgm:cxn modelId="{D9E0C031-CE66-4FCA-838F-5DD9CC1A34E7}" type="presOf" srcId="{A5B75DAE-55FB-45E0-9081-3628AE47E581}" destId="{4757C638-D74C-44A1-820B-02FE9F5894BE}" srcOrd="0" destOrd="0" presId="urn:microsoft.com/office/officeart/2005/8/layout/radial6"/>
    <dgm:cxn modelId="{7E43705C-44D2-4D76-A8AF-BF913FF94595}" srcId="{63F3E24D-EA0B-453A-BAB0-361F5974342B}" destId="{558F12E4-1BB2-488B-8B95-FD20ACB940DD}" srcOrd="2" destOrd="0" parTransId="{D5232702-8FD7-4F26-9609-4A5F5E285B35}" sibTransId="{87EF98D4-BAC6-4539-BA60-B6AFAFE6B48A}"/>
    <dgm:cxn modelId="{3E7F0A74-665A-44E4-A7E8-7A3A5F875244}" type="presOf" srcId="{5FE273CC-D36A-4ED0-BEE8-2ADA6B88DBFD}" destId="{419442B5-BEB5-4E33-A8C1-1DB7382CDE43}" srcOrd="0" destOrd="0" presId="urn:microsoft.com/office/officeart/2005/8/layout/radial6"/>
    <dgm:cxn modelId="{84F97C36-3C4C-43B2-8714-8F351127D7E4}" srcId="{63F3E24D-EA0B-453A-BAB0-361F5974342B}" destId="{60867E45-403C-4BE8-8B55-3DBDE2500592}" srcOrd="0" destOrd="0" parTransId="{96166E14-4CB7-4089-BDC5-C84B714BF4D5}" sibTransId="{8198D282-C17C-4E27-8FF9-D93F40B43F51}"/>
    <dgm:cxn modelId="{C8601753-59D2-477B-8649-BAD2CD62F993}" type="presOf" srcId="{60867E45-403C-4BE8-8B55-3DBDE2500592}" destId="{3C395070-5B98-40BB-BE61-14A0EDA7DBFB}" srcOrd="0" destOrd="0" presId="urn:microsoft.com/office/officeart/2005/8/layout/radial6"/>
    <dgm:cxn modelId="{259E1E1F-F0BE-49EA-8676-F57DF51CD887}" type="presParOf" srcId="{94B0C426-08F5-4889-B966-3F3701872F98}" destId="{8E4C2481-7EFA-40A5-9A79-9E52D494D84B}" srcOrd="0" destOrd="0" presId="urn:microsoft.com/office/officeart/2005/8/layout/radial6"/>
    <dgm:cxn modelId="{AC5C6885-6552-4FC4-A3A0-5772BF4EBC39}" type="presParOf" srcId="{94B0C426-08F5-4889-B966-3F3701872F98}" destId="{3C395070-5B98-40BB-BE61-14A0EDA7DBFB}" srcOrd="1" destOrd="0" presId="urn:microsoft.com/office/officeart/2005/8/layout/radial6"/>
    <dgm:cxn modelId="{D065392A-AC19-49BA-850C-43FE33C6EE03}" type="presParOf" srcId="{94B0C426-08F5-4889-B966-3F3701872F98}" destId="{67686D3B-1FC5-46CB-92C9-7D377FE515A8}" srcOrd="2" destOrd="0" presId="urn:microsoft.com/office/officeart/2005/8/layout/radial6"/>
    <dgm:cxn modelId="{307BAA0C-DB0C-45A1-82F3-19A3387470AB}" type="presParOf" srcId="{94B0C426-08F5-4889-B966-3F3701872F98}" destId="{BDF1FC3E-41C8-48A8-92AA-9A2AE8B6C10F}" srcOrd="3" destOrd="0" presId="urn:microsoft.com/office/officeart/2005/8/layout/radial6"/>
    <dgm:cxn modelId="{5C2B07A6-5C30-472F-8F5F-CD258CDECEF2}" type="presParOf" srcId="{94B0C426-08F5-4889-B966-3F3701872F98}" destId="{4757C638-D74C-44A1-820B-02FE9F5894BE}" srcOrd="4" destOrd="0" presId="urn:microsoft.com/office/officeart/2005/8/layout/radial6"/>
    <dgm:cxn modelId="{2303C262-596B-4E88-8A82-B2BD2BB1532D}" type="presParOf" srcId="{94B0C426-08F5-4889-B966-3F3701872F98}" destId="{A659DE5B-F70D-443B-AD55-697C18B773AB}" srcOrd="5" destOrd="0" presId="urn:microsoft.com/office/officeart/2005/8/layout/radial6"/>
    <dgm:cxn modelId="{0A4EC9A8-017E-4A53-8486-4C1394FB5FB5}" type="presParOf" srcId="{94B0C426-08F5-4889-B966-3F3701872F98}" destId="{7BD66825-3840-4CE9-BA31-A0D5ED324B03}" srcOrd="6" destOrd="0" presId="urn:microsoft.com/office/officeart/2005/8/layout/radial6"/>
    <dgm:cxn modelId="{B5135FA7-96FB-4488-AC5A-0495F8AD4826}" type="presParOf" srcId="{94B0C426-08F5-4889-B966-3F3701872F98}" destId="{3E07B553-89FE-484F-931F-1689D4A3796A}" srcOrd="7" destOrd="0" presId="urn:microsoft.com/office/officeart/2005/8/layout/radial6"/>
    <dgm:cxn modelId="{4F2F5596-3AF0-4A00-BFBA-8EEE4B5765D7}" type="presParOf" srcId="{94B0C426-08F5-4889-B966-3F3701872F98}" destId="{2CD420E9-D36C-434E-B365-677EC759EB66}" srcOrd="8" destOrd="0" presId="urn:microsoft.com/office/officeart/2005/8/layout/radial6"/>
    <dgm:cxn modelId="{1A361E08-ACB3-404A-8A20-179489F6F824}" type="presParOf" srcId="{94B0C426-08F5-4889-B966-3F3701872F98}" destId="{2D7920AB-399B-4C96-B29F-641A372620E1}" srcOrd="9" destOrd="0" presId="urn:microsoft.com/office/officeart/2005/8/layout/radial6"/>
    <dgm:cxn modelId="{AE981841-0B30-4EAA-A9AB-E8A99842BC0D}" type="presParOf" srcId="{94B0C426-08F5-4889-B966-3F3701872F98}" destId="{B667B78F-2C39-44D7-8617-81767010B651}" srcOrd="10" destOrd="0" presId="urn:microsoft.com/office/officeart/2005/8/layout/radial6"/>
    <dgm:cxn modelId="{DD7C0B5D-EF29-4E35-96EF-FCCB2ACCB6F3}" type="presParOf" srcId="{94B0C426-08F5-4889-B966-3F3701872F98}" destId="{B0D0CD88-EF6B-43CC-A683-75DF1F578604}" srcOrd="11" destOrd="0" presId="urn:microsoft.com/office/officeart/2005/8/layout/radial6"/>
    <dgm:cxn modelId="{83FC3882-00C0-4F0A-BE0C-91C375614832}" type="presParOf" srcId="{94B0C426-08F5-4889-B966-3F3701872F98}" destId="{419442B5-BEB5-4E33-A8C1-1DB7382CDE43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9A694B-B0E1-421F-9F4D-45564257D657}">
      <dsp:nvSpPr>
        <dsp:cNvPr id="0" name=""/>
        <dsp:cNvSpPr/>
      </dsp:nvSpPr>
      <dsp:spPr>
        <a:xfrm>
          <a:off x="2571" y="72287"/>
          <a:ext cx="2507456" cy="8326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Creating interests map</a:t>
          </a:r>
          <a:endParaRPr lang="he-IL" sz="2300" kern="1200" dirty="0"/>
        </a:p>
      </dsp:txBody>
      <dsp:txXfrm>
        <a:off x="2571" y="72287"/>
        <a:ext cx="2507456" cy="832691"/>
      </dsp:txXfrm>
    </dsp:sp>
    <dsp:sp modelId="{DF858AA7-9C9E-4230-AF8E-F7DF9B471587}">
      <dsp:nvSpPr>
        <dsp:cNvPr id="0" name=""/>
        <dsp:cNvSpPr/>
      </dsp:nvSpPr>
      <dsp:spPr>
        <a:xfrm>
          <a:off x="2571" y="904978"/>
          <a:ext cx="2507456" cy="35158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Our interest</a:t>
          </a:r>
          <a:endParaRPr lang="he-IL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Other players’ interest</a:t>
          </a:r>
          <a:endParaRPr lang="he-IL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Who should we influence</a:t>
          </a:r>
          <a:endParaRPr lang="he-IL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How do influence </a:t>
          </a:r>
          <a:endParaRPr lang="he-IL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Coalition building</a:t>
          </a:r>
          <a:endParaRPr lang="he-IL" sz="2300" kern="1200" dirty="0"/>
        </a:p>
      </dsp:txBody>
      <dsp:txXfrm>
        <a:off x="2571" y="904978"/>
        <a:ext cx="2507456" cy="3515830"/>
      </dsp:txXfrm>
    </dsp:sp>
    <dsp:sp modelId="{A1F5F92F-3C96-488C-8132-5A6D700E7ACC}">
      <dsp:nvSpPr>
        <dsp:cNvPr id="0" name=""/>
        <dsp:cNvSpPr/>
      </dsp:nvSpPr>
      <dsp:spPr>
        <a:xfrm>
          <a:off x="2861071" y="72287"/>
          <a:ext cx="2507456" cy="8326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Knowing the arena </a:t>
          </a:r>
          <a:endParaRPr lang="he-IL" sz="2300" kern="1200" dirty="0"/>
        </a:p>
      </dsp:txBody>
      <dsp:txXfrm>
        <a:off x="2861071" y="72287"/>
        <a:ext cx="2507456" cy="832691"/>
      </dsp:txXfrm>
    </dsp:sp>
    <dsp:sp modelId="{3B90DDCA-E72C-4040-A03A-78E47815D4F8}">
      <dsp:nvSpPr>
        <dsp:cNvPr id="0" name=""/>
        <dsp:cNvSpPr/>
      </dsp:nvSpPr>
      <dsp:spPr>
        <a:xfrm>
          <a:off x="2861071" y="904978"/>
          <a:ext cx="2507456" cy="35158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Rules</a:t>
          </a:r>
          <a:endParaRPr lang="he-IL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Dynamics</a:t>
          </a:r>
          <a:endParaRPr lang="he-IL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Power centers</a:t>
          </a:r>
          <a:endParaRPr lang="he-IL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Political culture</a:t>
          </a:r>
          <a:endParaRPr lang="he-IL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Political arena</a:t>
          </a:r>
          <a:endParaRPr lang="he-IL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Media arena</a:t>
          </a:r>
          <a:endParaRPr lang="he-IL" sz="2300" kern="1200" dirty="0"/>
        </a:p>
        <a:p>
          <a:pPr marL="228600" lvl="1" indent="-228600" algn="r" defTabSz="10223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e-IL" sz="2300" kern="1200" dirty="0"/>
        </a:p>
      </dsp:txBody>
      <dsp:txXfrm>
        <a:off x="2861071" y="904978"/>
        <a:ext cx="2507456" cy="3515830"/>
      </dsp:txXfrm>
    </dsp:sp>
    <dsp:sp modelId="{02CC3836-E11B-43B8-B87A-7494B9669779}">
      <dsp:nvSpPr>
        <dsp:cNvPr id="0" name=""/>
        <dsp:cNvSpPr/>
      </dsp:nvSpPr>
      <dsp:spPr>
        <a:xfrm>
          <a:off x="5719571" y="72287"/>
          <a:ext cx="2507456" cy="8326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Building Personal Connections</a:t>
          </a:r>
          <a:r>
            <a:rPr lang="he-IL" sz="2300" kern="1200" dirty="0" smtClean="0"/>
            <a:t> </a:t>
          </a:r>
          <a:endParaRPr lang="he-IL" sz="2300" kern="1200" dirty="0"/>
        </a:p>
      </dsp:txBody>
      <dsp:txXfrm>
        <a:off x="5719571" y="72287"/>
        <a:ext cx="2507456" cy="832691"/>
      </dsp:txXfrm>
    </dsp:sp>
    <dsp:sp modelId="{F7AA61FC-85BC-446D-8114-156DB37EAD1A}">
      <dsp:nvSpPr>
        <dsp:cNvPr id="0" name=""/>
        <dsp:cNvSpPr/>
      </dsp:nvSpPr>
      <dsp:spPr>
        <a:xfrm>
          <a:off x="5719571" y="904978"/>
          <a:ext cx="2507456" cy="35158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Senior politicians</a:t>
          </a:r>
          <a:endParaRPr lang="he-IL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Senior officials</a:t>
          </a:r>
          <a:endParaRPr lang="he-IL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Public opinion leaders</a:t>
          </a:r>
          <a:endParaRPr lang="he-IL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Media </a:t>
          </a:r>
          <a:endParaRPr lang="he-IL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Business actors</a:t>
          </a:r>
          <a:endParaRPr lang="he-IL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Social  and religious leaders</a:t>
          </a:r>
          <a:endParaRPr lang="he-IL" sz="2300" kern="1200" dirty="0"/>
        </a:p>
      </dsp:txBody>
      <dsp:txXfrm>
        <a:off x="5719571" y="904978"/>
        <a:ext cx="2507456" cy="351583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9442B5-BEB5-4E33-A8C1-1DB7382CDE43}">
      <dsp:nvSpPr>
        <dsp:cNvPr id="0" name=""/>
        <dsp:cNvSpPr/>
      </dsp:nvSpPr>
      <dsp:spPr>
        <a:xfrm>
          <a:off x="2373658" y="521839"/>
          <a:ext cx="3482283" cy="3482283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7920AB-399B-4C96-B29F-641A372620E1}">
      <dsp:nvSpPr>
        <dsp:cNvPr id="0" name=""/>
        <dsp:cNvSpPr/>
      </dsp:nvSpPr>
      <dsp:spPr>
        <a:xfrm>
          <a:off x="2373658" y="521839"/>
          <a:ext cx="3482283" cy="3482283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D66825-3840-4CE9-BA31-A0D5ED324B03}">
      <dsp:nvSpPr>
        <dsp:cNvPr id="0" name=""/>
        <dsp:cNvSpPr/>
      </dsp:nvSpPr>
      <dsp:spPr>
        <a:xfrm>
          <a:off x="2458330" y="523948"/>
          <a:ext cx="3482283" cy="3482283"/>
        </a:xfrm>
        <a:prstGeom prst="blockArc">
          <a:avLst>
            <a:gd name="adj1" fmla="val 21561308"/>
            <a:gd name="adj2" fmla="val 5571221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F1FC3E-41C8-48A8-92AA-9A2AE8B6C10F}">
      <dsp:nvSpPr>
        <dsp:cNvPr id="0" name=""/>
        <dsp:cNvSpPr/>
      </dsp:nvSpPr>
      <dsp:spPr>
        <a:xfrm>
          <a:off x="2458288" y="519732"/>
          <a:ext cx="3482283" cy="3482283"/>
        </a:xfrm>
        <a:prstGeom prst="blockArc">
          <a:avLst>
            <a:gd name="adj1" fmla="val 16028865"/>
            <a:gd name="adj2" fmla="val 21569831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4C2481-7EFA-40A5-9A79-9E52D494D84B}">
      <dsp:nvSpPr>
        <dsp:cNvPr id="0" name=""/>
        <dsp:cNvSpPr/>
      </dsp:nvSpPr>
      <dsp:spPr>
        <a:xfrm>
          <a:off x="3250720" y="1468768"/>
          <a:ext cx="1603325" cy="1603325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b="1" kern="1200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פיתוח חשיבה מדינית בהקשרי </a:t>
          </a:r>
          <a:r>
            <a:rPr lang="he-IL" sz="1600" b="1" kern="1200" cap="none" spc="0" dirty="0" err="1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הבטל"מ</a:t>
          </a:r>
          <a:endParaRPr lang="he-IL" sz="1600" b="1" kern="1200" cap="none" spc="0" dirty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noFill/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sp:txBody>
      <dsp:txXfrm>
        <a:off x="3250720" y="1468768"/>
        <a:ext cx="1603325" cy="1603325"/>
      </dsp:txXfrm>
    </dsp:sp>
    <dsp:sp modelId="{3C395070-5B98-40BB-BE61-14A0EDA7DBFB}">
      <dsp:nvSpPr>
        <dsp:cNvPr id="0" name=""/>
        <dsp:cNvSpPr/>
      </dsp:nvSpPr>
      <dsp:spPr>
        <a:xfrm>
          <a:off x="3553636" y="1079"/>
          <a:ext cx="1122327" cy="1122327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100" kern="1200" dirty="0" smtClean="0"/>
            <a:t>מאתגרי </a:t>
          </a:r>
        </a:p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100" kern="1200" dirty="0" err="1" smtClean="0"/>
            <a:t>דיניות</a:t>
          </a:r>
          <a:r>
            <a:rPr lang="he-IL" sz="1100" kern="1200" dirty="0" smtClean="0"/>
            <a:t> החוץ </a:t>
          </a:r>
          <a:r>
            <a:rPr lang="he-IL" sz="1100" kern="1200" dirty="0" err="1" smtClean="0"/>
            <a:t>שך</a:t>
          </a:r>
          <a:r>
            <a:rPr lang="he-IL" sz="1100" kern="1200" dirty="0" smtClean="0"/>
            <a:t> ישראל </a:t>
          </a:r>
          <a:endParaRPr lang="he-IL" sz="1100" kern="1200" dirty="0"/>
        </a:p>
      </dsp:txBody>
      <dsp:txXfrm>
        <a:off x="3553636" y="1079"/>
        <a:ext cx="1122327" cy="1122327"/>
      </dsp:txXfrm>
    </dsp:sp>
    <dsp:sp modelId="{4757C638-D74C-44A1-820B-02FE9F5894BE}">
      <dsp:nvSpPr>
        <dsp:cNvPr id="0" name=""/>
        <dsp:cNvSpPr/>
      </dsp:nvSpPr>
      <dsp:spPr>
        <a:xfrm>
          <a:off x="5338938" y="1684785"/>
          <a:ext cx="1122327" cy="1122327"/>
        </a:xfrm>
        <a:prstGeom prst="ellipse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100" kern="1200" dirty="0" smtClean="0"/>
            <a:t>הזירה </a:t>
          </a:r>
          <a:r>
            <a:rPr lang="he-IL" sz="1100" kern="1200" dirty="0" err="1" smtClean="0"/>
            <a:t>ההבינלאומית</a:t>
          </a:r>
          <a:endParaRPr lang="he-IL" sz="1100" kern="1200" dirty="0" smtClean="0"/>
        </a:p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100" kern="1200" dirty="0"/>
        </a:p>
      </dsp:txBody>
      <dsp:txXfrm>
        <a:off x="5338938" y="1684785"/>
        <a:ext cx="1122327" cy="1122327"/>
      </dsp:txXfrm>
    </dsp:sp>
    <dsp:sp modelId="{3E07B553-89FE-484F-931F-1689D4A3796A}">
      <dsp:nvSpPr>
        <dsp:cNvPr id="0" name=""/>
        <dsp:cNvSpPr/>
      </dsp:nvSpPr>
      <dsp:spPr>
        <a:xfrm>
          <a:off x="3553636" y="3402555"/>
          <a:ext cx="1122327" cy="1122327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100" kern="1200" dirty="0" smtClean="0"/>
            <a:t>קבלת החלטות במדיניות חוץ</a:t>
          </a:r>
          <a:endParaRPr lang="he-IL" sz="1100" kern="1200" dirty="0"/>
        </a:p>
      </dsp:txBody>
      <dsp:txXfrm>
        <a:off x="3553636" y="3402555"/>
        <a:ext cx="1122327" cy="1122327"/>
      </dsp:txXfrm>
    </dsp:sp>
    <dsp:sp modelId="{B667B78F-2C39-44D7-8617-81767010B651}">
      <dsp:nvSpPr>
        <dsp:cNvPr id="0" name=""/>
        <dsp:cNvSpPr/>
      </dsp:nvSpPr>
      <dsp:spPr>
        <a:xfrm>
          <a:off x="1852898" y="1701817"/>
          <a:ext cx="1122327" cy="1122327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100" kern="1200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כלים והדיפלומטיה</a:t>
          </a:r>
          <a:endParaRPr lang="he-IL" sz="1100" kern="1200" dirty="0">
            <a:solidFill>
              <a:schemeClr val="accent1">
                <a:lumMod val="60000"/>
                <a:lumOff val="40000"/>
              </a:schemeClr>
            </a:solidFill>
          </a:endParaRPr>
        </a:p>
      </dsp:txBody>
      <dsp:txXfrm>
        <a:off x="1852898" y="1701817"/>
        <a:ext cx="1122327" cy="11223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903663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8F8EDBA-937D-46DC-BAC5-82B4E39F59C4}" type="datetimeFigureOut">
              <a:rPr lang="he-IL" smtClean="0"/>
              <a:pPr/>
              <a:t>ל'/תשרי/תשע"ה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903663" y="9515475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9515475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2151276-2EC2-4DDA-AD13-C4FB323337E4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903292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1"/>
          <a:lstStyle>
            <a:lvl1pPr algn="r">
              <a:defRPr sz="13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95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1"/>
          <a:lstStyle>
            <a:lvl1pPr algn="l">
              <a:defRPr sz="1300"/>
            </a:lvl1pPr>
          </a:lstStyle>
          <a:p>
            <a:fld id="{1BB602B5-4DA6-422C-BAB0-98B2D62E8D9E}" type="datetimeFigureOut">
              <a:rPr lang="he-IL" smtClean="0"/>
              <a:pPr/>
              <a:t>ל'/תשרי/תשע"ה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6606" tIns="48303" rIns="96606" bIns="48303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903292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1" anchor="b"/>
          <a:lstStyle>
            <a:lvl1pPr algn="r">
              <a:defRPr sz="13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95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1" anchor="b"/>
          <a:lstStyle>
            <a:lvl1pPr algn="l">
              <a:defRPr sz="1300"/>
            </a:lvl1pPr>
          </a:lstStyle>
          <a:p>
            <a:fld id="{43A28274-C603-4E73-A469-621915934C3C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 smtClean="0"/>
          </a:p>
          <a:p>
            <a:endParaRPr lang="he-IL" dirty="0" smtClean="0"/>
          </a:p>
          <a:p>
            <a:r>
              <a:rPr lang="he-IL" dirty="0" smtClean="0"/>
              <a:t>סיפור הפתיחה</a:t>
            </a:r>
          </a:p>
          <a:p>
            <a:r>
              <a:rPr lang="he-IL" dirty="0" smtClean="0"/>
              <a:t>אז</a:t>
            </a:r>
            <a:r>
              <a:rPr lang="he-IL" baseline="0" dirty="0" smtClean="0"/>
              <a:t> היום נדבר על מה זה דיפלומטיה</a:t>
            </a:r>
          </a:p>
          <a:p>
            <a:r>
              <a:rPr lang="he-IL" baseline="0" dirty="0" smtClean="0"/>
              <a:t>איך הדיפלומטיה השתנתה</a:t>
            </a:r>
          </a:p>
          <a:p>
            <a:r>
              <a:rPr lang="he-IL" baseline="0" dirty="0" smtClean="0"/>
              <a:t>הדיפלומטיה הישראלית  - מה עושים במשרד החוץ</a:t>
            </a:r>
          </a:p>
          <a:p>
            <a:r>
              <a:rPr lang="he-IL" baseline="0" dirty="0" smtClean="0"/>
              <a:t>משרד החוץ וקבלת החלטות </a:t>
            </a:r>
          </a:p>
          <a:p>
            <a:r>
              <a:rPr lang="he-IL" baseline="0" dirty="0" smtClean="0"/>
              <a:t>איפה שאפשר אשתדל לתת  </a:t>
            </a:r>
            <a:r>
              <a:rPr lang="he-IL" baseline="0" dirty="0" err="1" smtClean="0"/>
              <a:t>מינסיוני</a:t>
            </a:r>
            <a:endParaRPr lang="he-IL" baseline="0" dirty="0" smtClean="0"/>
          </a:p>
          <a:p>
            <a:r>
              <a:rPr lang="he-IL" baseline="0" dirty="0" smtClean="0"/>
              <a:t>לא אתעסק בהיסטוריה של מדיניות החוץ הישראלית</a:t>
            </a: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baseline="0" dirty="0" smtClean="0"/>
              <a:t>דרך זה נציג את הציר המדיני</a:t>
            </a:r>
          </a:p>
          <a:p>
            <a:r>
              <a:rPr lang="he-IL" baseline="0" dirty="0" smtClean="0"/>
              <a:t>למה חשוב כבר עכשיו? כי הוא כבר קורה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1</a:t>
            </a:fld>
            <a:endParaRPr lang="he-I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10</a:t>
            </a:fld>
            <a:endParaRPr lang="he-I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יחסים עם 157 מדינות</a:t>
            </a:r>
          </a:p>
          <a:p>
            <a:r>
              <a:rPr lang="he-IL" dirty="0" smtClean="0"/>
              <a:t>אתן דוגמאות של דיפלומטיה חדשה וישנה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11</a:t>
            </a:fld>
            <a:endParaRPr lang="he-I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11737" cy="37592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F7B15-D42F-4CBD-AC3A-67D14B63C105}" type="slidenum">
              <a:rPr lang="he-IL" smtClean="0">
                <a:solidFill>
                  <a:prstClr val="black"/>
                </a:solidFill>
              </a:rPr>
              <a:pPr/>
              <a:t>12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עליונה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prstClr val="black"/>
                </a:solidFill>
              </a:rPr>
              <a:t>משנה למנכ"ל מדיני</a:t>
            </a:r>
            <a:endParaRPr lang="he-I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חיי הדיפלומט:</a:t>
            </a:r>
          </a:p>
          <a:p>
            <a:r>
              <a:rPr lang="he-IL" dirty="0" smtClean="0"/>
              <a:t>סיכון ביטחוני (ירדן), בואנוס איירס, קיר הנופלים – בדיקה מתחת </a:t>
            </a:r>
            <a:r>
              <a:rPr lang="he-IL" dirty="0" err="1" smtClean="0"/>
              <a:t>לאואטו</a:t>
            </a:r>
            <a:endParaRPr lang="he-IL" dirty="0" smtClean="0"/>
          </a:p>
          <a:p>
            <a:r>
              <a:rPr lang="he-IL" dirty="0" smtClean="0"/>
              <a:t>קריירה בן-זוג</a:t>
            </a:r>
          </a:p>
          <a:p>
            <a:r>
              <a:rPr lang="he-IL" dirty="0" smtClean="0"/>
              <a:t>עליות חינוך</a:t>
            </a:r>
          </a:p>
          <a:p>
            <a:r>
              <a:rPr lang="he-IL" dirty="0" smtClean="0"/>
              <a:t>קשיים</a:t>
            </a:r>
            <a:r>
              <a:rPr lang="he-IL" baseline="0" dirty="0" smtClean="0"/>
              <a:t> </a:t>
            </a:r>
            <a:r>
              <a:rPr lang="he-IL" baseline="0" dirty="0" err="1" smtClean="0"/>
              <a:t>מפחתיים</a:t>
            </a:r>
            <a:r>
              <a:rPr lang="he-IL" baseline="0" dirty="0" smtClean="0"/>
              <a:t> לילדים</a:t>
            </a:r>
          </a:p>
          <a:p>
            <a:r>
              <a:rPr lang="he-IL" baseline="0" dirty="0" smtClean="0"/>
              <a:t>מעברים </a:t>
            </a:r>
            <a:r>
              <a:rPr lang="he-IL" baseline="0" dirty="0" err="1" smtClean="0"/>
              <a:t>וקדיי</a:t>
            </a:r>
            <a:r>
              <a:rPr lang="he-IL" baseline="0" dirty="0" smtClean="0"/>
              <a:t> התאקלמות</a:t>
            </a:r>
          </a:p>
          <a:p>
            <a:r>
              <a:rPr lang="he-IL" baseline="0" dirty="0" smtClean="0"/>
              <a:t>בגפו</a:t>
            </a:r>
          </a:p>
          <a:p>
            <a:r>
              <a:rPr lang="he-IL" baseline="0" dirty="0" smtClean="0"/>
              <a:t>מחלות (מלריה איידס)</a:t>
            </a:r>
          </a:p>
          <a:p>
            <a:endParaRPr lang="he-IL" dirty="0" smtClean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13</a:t>
            </a:fld>
            <a:endParaRPr lang="he-I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מועצת הביטחון – קניית זמן מדיני – תוצר כולל ישראלי</a:t>
            </a:r>
          </a:p>
          <a:p>
            <a:r>
              <a:rPr lang="he-IL" dirty="0" smtClean="0"/>
              <a:t>מועצה לזכויות אדם</a:t>
            </a:r>
          </a:p>
          <a:p>
            <a:r>
              <a:rPr lang="he-IL" dirty="0" smtClean="0"/>
              <a:t>משפט – </a:t>
            </a:r>
            <a:r>
              <a:rPr lang="he-IL" dirty="0" err="1" smtClean="0"/>
              <a:t>משפט</a:t>
            </a:r>
            <a:r>
              <a:rPr lang="he-IL" dirty="0" smtClean="0"/>
              <a:t> </a:t>
            </a:r>
            <a:r>
              <a:rPr lang="he-IL" dirty="0" err="1" smtClean="0"/>
              <a:t>אוניברסלי</a:t>
            </a:r>
            <a:r>
              <a:rPr lang="he-IL" dirty="0" smtClean="0"/>
              <a:t>, </a:t>
            </a:r>
            <a:r>
              <a:rPr lang="en-US" dirty="0" smtClean="0"/>
              <a:t>ICC</a:t>
            </a:r>
            <a:r>
              <a:rPr lang="he-IL" dirty="0" smtClean="0"/>
              <a:t>, תביעות</a:t>
            </a:r>
            <a:r>
              <a:rPr lang="he-IL" baseline="0" dirty="0" smtClean="0"/>
              <a:t> משפטיות נגד אנשי צבא ופוליטיקאים</a:t>
            </a:r>
          </a:p>
          <a:p>
            <a:r>
              <a:rPr lang="he-IL" dirty="0" smtClean="0"/>
              <a:t>בשגרה- בחרום – משטים</a:t>
            </a:r>
          </a:p>
          <a:p>
            <a:r>
              <a:rPr lang="he-IL" dirty="0" smtClean="0"/>
              <a:t>מודיעין מדיני</a:t>
            </a:r>
          </a:p>
          <a:p>
            <a:r>
              <a:rPr lang="he-IL" dirty="0" smtClean="0"/>
              <a:t>תכנון מדיני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14</a:t>
            </a:fld>
            <a:endParaRPr lang="he-I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פיגוע</a:t>
            </a:r>
            <a:r>
              <a:rPr lang="he-IL" baseline="0" dirty="0" smtClean="0"/>
              <a:t> בבורגס (יולי 12) – ישיבת קבינט לפעול נגד חיזבאללה</a:t>
            </a:r>
          </a:p>
          <a:p>
            <a:r>
              <a:rPr lang="he-IL" baseline="0" dirty="0" smtClean="0"/>
              <a:t>עד אז חיזבאללה כארגון פשיעה</a:t>
            </a:r>
          </a:p>
          <a:p>
            <a:r>
              <a:rPr lang="he-IL" baseline="0" dirty="0" smtClean="0"/>
              <a:t>פנים משרדי, בין סוכנותי , וושינגטון, פריס, ברלין, </a:t>
            </a:r>
            <a:r>
              <a:rPr lang="he-IL" baseline="0" dirty="0" err="1" smtClean="0"/>
              <a:t>לומנדון</a:t>
            </a:r>
            <a:endParaRPr lang="he-IL" baseline="0" dirty="0" smtClean="0"/>
          </a:p>
          <a:p>
            <a:r>
              <a:rPr lang="he-IL" baseline="0" dirty="0" smtClean="0"/>
              <a:t>הבריטים מובילים באיחוד – מבאים חומרים למועצת השרים</a:t>
            </a:r>
          </a:p>
          <a:p>
            <a:r>
              <a:rPr lang="he-IL" baseline="0" dirty="0" smtClean="0"/>
              <a:t>קבוצת עבודה </a:t>
            </a:r>
            <a:r>
              <a:rPr lang="en-US" baseline="0" dirty="0" smtClean="0"/>
              <a:t>CP931 </a:t>
            </a:r>
            <a:r>
              <a:rPr lang="he-IL" baseline="0" dirty="0" smtClean="0"/>
              <a:t> - אחראית על ארגוני הטרור</a:t>
            </a:r>
          </a:p>
          <a:p>
            <a:r>
              <a:rPr lang="he-IL" baseline="0" dirty="0" smtClean="0"/>
              <a:t>ועדות מומחים שיושבות פעמיים בשנה – עולים במדרג עד מועצת השרים</a:t>
            </a:r>
          </a:p>
          <a:p>
            <a:r>
              <a:rPr lang="he-IL" baseline="0" dirty="0" smtClean="0"/>
              <a:t>יולי 2013 – החלטה סופית</a:t>
            </a:r>
          </a:p>
          <a:p>
            <a:r>
              <a:rPr lang="he-IL" baseline="0" dirty="0" smtClean="0"/>
              <a:t>הבעיה – יישום ואכיפה של ההכרזה</a:t>
            </a:r>
          </a:p>
          <a:p>
            <a:r>
              <a:rPr lang="he-IL" baseline="0" dirty="0" smtClean="0"/>
              <a:t>דוגמא: בגרמניה סגרו שתי אגודות</a:t>
            </a:r>
          </a:p>
          <a:p>
            <a:r>
              <a:rPr lang="he-IL" u="sng" baseline="0" dirty="0" smtClean="0"/>
              <a:t>הכרזה יוצרת מצב משפטי</a:t>
            </a:r>
          </a:p>
          <a:p>
            <a:endParaRPr lang="he-IL" u="sng" baseline="0" dirty="0" smtClean="0"/>
          </a:p>
          <a:p>
            <a:r>
              <a:rPr lang="he-IL" u="sng" baseline="0" dirty="0" smtClean="0"/>
              <a:t>סנקציות על מכון סרס </a:t>
            </a:r>
            <a:r>
              <a:rPr lang="he-IL" u="sng" baseline="0" dirty="0" err="1" smtClean="0"/>
              <a:t>בא"א</a:t>
            </a:r>
            <a:r>
              <a:rPr lang="he-IL" u="sng" baseline="0" dirty="0" smtClean="0"/>
              <a:t> </a:t>
            </a:r>
            <a:endParaRPr lang="he-IL" dirty="0" smtClean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15</a:t>
            </a:fld>
            <a:endParaRPr lang="he-I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u="sng" dirty="0" smtClean="0"/>
              <a:t>1. העולם</a:t>
            </a:r>
            <a:r>
              <a:rPr lang="he-IL" u="sng" baseline="0" dirty="0" smtClean="0"/>
              <a:t> משתנה </a:t>
            </a:r>
            <a:r>
              <a:rPr lang="he-IL" baseline="0" dirty="0" smtClean="0"/>
              <a:t>– אינטרנט, רשתות חברתיות – הפצה ויראלית, תוכן ויזואלי הוא המלך, פחות צריכת חדשות, קושי בשליטה במידע ובמסר, קצב אירועים, קברניטים כשחקנים תקשורתיים, תקשורת מעורה ביחסים בין מדינות ובתהליכי קבלת החלטות</a:t>
            </a:r>
          </a:p>
          <a:p>
            <a:r>
              <a:rPr lang="he-IL" dirty="0" smtClean="0"/>
              <a:t>2. </a:t>
            </a:r>
            <a:r>
              <a:rPr lang="he-IL" u="sng" dirty="0" smtClean="0"/>
              <a:t>מעבר מתפיסה של הסברה לתפיסה של דיפלומטיה ציבורית מתקדמת  - משכנוע</a:t>
            </a:r>
            <a:r>
              <a:rPr lang="he-IL" u="sng" baseline="0" dirty="0" smtClean="0"/>
              <a:t> בצדקתנו ליצירת משיכה וההערכה לטובת כלל האינטרסים (כלכליים, מדיניים)</a:t>
            </a:r>
          </a:p>
          <a:p>
            <a:r>
              <a:rPr lang="he-IL" baseline="0" dirty="0" smtClean="0"/>
              <a:t>3. </a:t>
            </a:r>
            <a:r>
              <a:rPr lang="he-IL" u="sng" baseline="0" dirty="0" smtClean="0"/>
              <a:t>ככלל מצבנו לא טוב </a:t>
            </a:r>
            <a:r>
              <a:rPr lang="he-IL" baseline="0" dirty="0" smtClean="0"/>
              <a:t>– דימוי שלילי למעט בארה"ב (תוקפנות, סכסוך) – </a:t>
            </a:r>
            <a:r>
              <a:rPr lang="he-IL" u="sng" baseline="0" dirty="0" smtClean="0"/>
              <a:t>הבית האיטלקי והבית הישראלי</a:t>
            </a:r>
            <a:r>
              <a:rPr lang="he-IL" baseline="0" dirty="0" smtClean="0"/>
              <a:t> בקבוצות מיקוד – חברה </a:t>
            </a:r>
            <a:r>
              <a:rPr lang="he-IL" baseline="0" dirty="0" err="1" smtClean="0"/>
              <a:t>מילטריסטית</a:t>
            </a:r>
            <a:r>
              <a:rPr lang="he-IL" baseline="0" dirty="0" smtClean="0"/>
              <a:t>, מיליטנטית, גברית, דתית – התקשורת מתמקדת בסכסוך</a:t>
            </a:r>
          </a:p>
          <a:p>
            <a:r>
              <a:rPr lang="he-IL" baseline="0" dirty="0" smtClean="0"/>
              <a:t>4.  </a:t>
            </a:r>
            <a:r>
              <a:rPr lang="he-IL" u="sng" baseline="0" dirty="0" smtClean="0"/>
              <a:t>בעיה בפרדיגמה השלטת  </a:t>
            </a:r>
            <a:r>
              <a:rPr lang="he-IL" baseline="0" dirty="0" smtClean="0"/>
              <a:t>כמה שאנחנו מסבירים יותר את צדקתנו בסכסוך אנחנו יותר מזוהים איתו ומקושרים לאירועים שליליים.</a:t>
            </a:r>
          </a:p>
          <a:p>
            <a:r>
              <a:rPr lang="he-IL" baseline="0" dirty="0" smtClean="0"/>
              <a:t>5. </a:t>
            </a:r>
            <a:r>
              <a:rPr lang="he-IL" u="sng" baseline="0" dirty="0" smtClean="0"/>
              <a:t>משפיע על המסר </a:t>
            </a:r>
            <a:r>
              <a:rPr lang="he-IL" baseline="0" dirty="0" smtClean="0"/>
              <a:t>– לא בהכרח רק מדיני </a:t>
            </a:r>
            <a:r>
              <a:rPr lang="he-IL" u="sng" baseline="0" dirty="0" smtClean="0"/>
              <a:t>ועל קהלי מטרה</a:t>
            </a:r>
            <a:r>
              <a:rPr lang="he-IL" baseline="0" dirty="0" smtClean="0"/>
              <a:t>: מובילי דעה – לא רק מדיניים – תיירותיים, כלכליים</a:t>
            </a:r>
          </a:p>
          <a:p>
            <a:r>
              <a:rPr lang="he-IL" baseline="0" dirty="0" smtClean="0"/>
              <a:t>6. </a:t>
            </a:r>
            <a:r>
              <a:rPr lang="he-IL" u="sng" baseline="0" dirty="0" smtClean="0"/>
              <a:t>הדובר הדיפלומט </a:t>
            </a:r>
            <a:r>
              <a:rPr lang="he-IL" baseline="0" dirty="0" smtClean="0"/>
              <a:t>– הכרת התקשורת , הקהל, אוריינטציה פוליטית, מובילי דעת קהל. </a:t>
            </a:r>
            <a:r>
              <a:rPr lang="he-IL" u="sng" baseline="0" dirty="0" smtClean="0"/>
              <a:t>מתח בין תקשורת ישראלית לזרה (סיפור </a:t>
            </a:r>
            <a:r>
              <a:rPr lang="he-IL" u="sng" baseline="0" dirty="0" err="1" smtClean="0"/>
              <a:t>מיראל</a:t>
            </a:r>
            <a:r>
              <a:rPr lang="he-IL" u="sng" baseline="0" dirty="0" smtClean="0"/>
              <a:t>)</a:t>
            </a:r>
          </a:p>
          <a:p>
            <a:r>
              <a:rPr lang="he-IL" baseline="0" dirty="0" smtClean="0"/>
              <a:t>7. כיווני פתרון – נושאיים ושיטת עבודה – יותר התנסות – משלחות וכד'</a:t>
            </a:r>
          </a:p>
          <a:p>
            <a:r>
              <a:rPr lang="he-IL" baseline="0" dirty="0" smtClean="0"/>
              <a:t>סיפור עבודת ההסברה ושילוב בקבלת החלטות והתאום עם שאר השחקנים כולל צה"ל – סיפור</a:t>
            </a:r>
          </a:p>
          <a:p>
            <a:r>
              <a:rPr lang="he-IL" dirty="0" smtClean="0"/>
              <a:t>105 אתרים (במטה ובנציגויות, בלמעלה מ-80 שפות)</a:t>
            </a:r>
          </a:p>
          <a:p>
            <a:endParaRPr lang="he-IL" dirty="0" smtClean="0"/>
          </a:p>
          <a:p>
            <a:r>
              <a:rPr lang="he-IL" dirty="0" smtClean="0"/>
              <a:t>120+ עמודי </a:t>
            </a:r>
            <a:r>
              <a:rPr lang="he-IL" dirty="0" err="1" smtClean="0"/>
              <a:t>פייסבוק</a:t>
            </a:r>
            <a:endParaRPr lang="he-IL" dirty="0" smtClean="0"/>
          </a:p>
          <a:p>
            <a:endParaRPr lang="he-IL" dirty="0" smtClean="0"/>
          </a:p>
          <a:p>
            <a:r>
              <a:rPr lang="he-IL" dirty="0" smtClean="0"/>
              <a:t>80+ ערוצי </a:t>
            </a:r>
            <a:r>
              <a:rPr lang="he-IL" dirty="0" err="1" smtClean="0"/>
              <a:t>טוויטר</a:t>
            </a:r>
            <a:endParaRPr lang="he-IL" dirty="0" smtClean="0"/>
          </a:p>
          <a:p>
            <a:endParaRPr lang="he-IL" dirty="0" smtClean="0"/>
          </a:p>
          <a:p>
            <a:r>
              <a:rPr lang="he-IL" dirty="0" smtClean="0"/>
              <a:t>עשרות ערוצי </a:t>
            </a:r>
            <a:r>
              <a:rPr lang="he-IL" dirty="0" err="1" smtClean="0"/>
              <a:t>יוטיוב</a:t>
            </a:r>
            <a:endParaRPr lang="he-IL" dirty="0" smtClean="0"/>
          </a:p>
          <a:p>
            <a:endParaRPr lang="he-IL" dirty="0" smtClean="0"/>
          </a:p>
          <a:p>
            <a:r>
              <a:rPr lang="he-IL" dirty="0" smtClean="0"/>
              <a:t>פעילות במגוון רשתות חברתיות</a:t>
            </a:r>
          </a:p>
          <a:p>
            <a:endParaRPr lang="he-IL" dirty="0" smtClean="0"/>
          </a:p>
          <a:p>
            <a:r>
              <a:rPr lang="he-IL" dirty="0" smtClean="0"/>
              <a:t>רשת אוהדים ועוקבים בערוצים אלה</a:t>
            </a:r>
          </a:p>
          <a:p>
            <a:r>
              <a:rPr lang="he-IL" dirty="0" smtClean="0"/>
              <a:t>של למעלה מ-3 מיליון משתמשים</a:t>
            </a:r>
          </a:p>
          <a:p>
            <a:endParaRPr lang="he-IL" dirty="0" smtClean="0"/>
          </a:p>
          <a:p>
            <a:r>
              <a:rPr lang="he-IL" dirty="0" smtClean="0"/>
              <a:t>קישורים </a:t>
            </a:r>
            <a:r>
              <a:rPr lang="he-IL" dirty="0" err="1" smtClean="0"/>
              <a:t>לערוצינו</a:t>
            </a:r>
            <a:r>
              <a:rPr lang="he-IL" dirty="0" smtClean="0"/>
              <a:t> המרכזיים:</a:t>
            </a:r>
          </a:p>
          <a:p>
            <a:endParaRPr lang="he-IL" baseline="0" dirty="0" smtClean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16</a:t>
            </a:fld>
            <a:endParaRPr lang="he-I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u="sng" dirty="0" smtClean="0"/>
              <a:t>לשם מה </a:t>
            </a:r>
            <a:r>
              <a:rPr lang="he-IL" u="sng" dirty="0" err="1" smtClean="0"/>
              <a:t>אירגון</a:t>
            </a:r>
            <a:r>
              <a:rPr lang="he-IL" u="sng" dirty="0" smtClean="0"/>
              <a:t> בינ"ל?</a:t>
            </a:r>
          </a:p>
          <a:p>
            <a:r>
              <a:rPr lang="he-IL" dirty="0" err="1" smtClean="0"/>
              <a:t>נסוח</a:t>
            </a:r>
            <a:r>
              <a:rPr lang="he-IL" dirty="0" smtClean="0"/>
              <a:t> אמנות וקביעת רגולציה</a:t>
            </a:r>
          </a:p>
          <a:p>
            <a:r>
              <a:rPr lang="he-IL" u="sng" dirty="0" smtClean="0"/>
              <a:t>יצירת נורמות גלובליות</a:t>
            </a:r>
          </a:p>
          <a:p>
            <a:r>
              <a:rPr lang="he-IL" u="sng" dirty="0" smtClean="0"/>
              <a:t>שת"פ בינ"ל ותאום (מגפות)</a:t>
            </a:r>
          </a:p>
          <a:p>
            <a:r>
              <a:rPr lang="he-IL" u="sng" dirty="0" smtClean="0"/>
              <a:t>לימוד הדדי</a:t>
            </a:r>
            <a:r>
              <a:rPr lang="he-IL" u="sng" baseline="0" dirty="0" smtClean="0"/>
              <a:t> –</a:t>
            </a:r>
            <a:r>
              <a:rPr lang="en-US" u="sng" baseline="0" dirty="0" smtClean="0"/>
              <a:t> BEST PRACTICES</a:t>
            </a:r>
            <a:endParaRPr lang="he-IL" u="sng" baseline="0" dirty="0" smtClean="0"/>
          </a:p>
          <a:p>
            <a:r>
              <a:rPr lang="he-IL" u="sng" baseline="0" dirty="0" smtClean="0"/>
              <a:t>דוגמא – אמנת הטבק</a:t>
            </a:r>
            <a:endParaRPr lang="he-IL" u="sng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19</a:t>
            </a:fld>
            <a:endParaRPr lang="he-I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העבודה הכלכלית – כאמור היום </a:t>
            </a:r>
            <a:r>
              <a:rPr lang="he-IL" u="sng" dirty="0" smtClean="0"/>
              <a:t>יותר ויותר חשוב</a:t>
            </a:r>
          </a:p>
          <a:p>
            <a:r>
              <a:rPr lang="he-IL" u="sng" dirty="0" smtClean="0"/>
              <a:t>הסכמים כלכליים </a:t>
            </a:r>
            <a:r>
              <a:rPr lang="he-IL" dirty="0" smtClean="0"/>
              <a:t>– הסכם כפל מס (לטובת חברות), קידום</a:t>
            </a:r>
            <a:r>
              <a:rPr lang="he-IL" baseline="0" dirty="0" smtClean="0"/>
              <a:t> השקעות, שת"פ במו"פ (למשל עם אירופה)  </a:t>
            </a:r>
            <a:r>
              <a:rPr lang="he-IL" u="none" baseline="0" dirty="0" smtClean="0"/>
              <a:t>סחר חופשי, תעופה</a:t>
            </a:r>
            <a:endParaRPr lang="he-IL" u="none" dirty="0" smtClean="0"/>
          </a:p>
          <a:p>
            <a:r>
              <a:rPr lang="he-IL" u="sng" dirty="0" smtClean="0"/>
              <a:t>טיפוח קשר עם גורמי ממשל וארגונים מקומיים רלבנטיים </a:t>
            </a:r>
            <a:r>
              <a:rPr lang="he-IL" dirty="0" smtClean="0"/>
              <a:t>– </a:t>
            </a:r>
            <a:r>
              <a:rPr lang="he-IL" dirty="0" err="1" smtClean="0"/>
              <a:t>פרוייקטים</a:t>
            </a:r>
            <a:r>
              <a:rPr lang="he-IL" dirty="0" smtClean="0"/>
              <a:t>, </a:t>
            </a:r>
            <a:r>
              <a:rPr lang="he-IL" u="sng" dirty="0" smtClean="0"/>
              <a:t>מכרזים</a:t>
            </a:r>
            <a:r>
              <a:rPr lang="he-IL" dirty="0" smtClean="0"/>
              <a:t> (חברת נמלי ישראל מכרז 5 ביליון דולר בהודו), בעיקר במדינות בהן יש מעורבות חזקה של הממשל בסקטור העסקי.</a:t>
            </a:r>
            <a:r>
              <a:rPr lang="he-IL" baseline="0" dirty="0" smtClean="0"/>
              <a:t> </a:t>
            </a: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u="sng" baseline="0" dirty="0" smtClean="0"/>
              <a:t>ארגונים כלכליים בינ"ל -ההצטרפות ל-</a:t>
            </a:r>
            <a:r>
              <a:rPr lang="en-US" u="sng" baseline="0" dirty="0" smtClean="0"/>
              <a:t>OECD</a:t>
            </a:r>
            <a:endParaRPr lang="he-IL" u="sng" dirty="0" smtClean="0"/>
          </a:p>
          <a:p>
            <a:r>
              <a:rPr lang="he-IL" baseline="0" dirty="0" smtClean="0"/>
              <a:t>טיפוח קשרים עם </a:t>
            </a:r>
            <a:r>
              <a:rPr lang="he-IL" u="sng" baseline="0" dirty="0" smtClean="0"/>
              <a:t>חברות מקומיות מובילות (להביא לארץ</a:t>
            </a:r>
            <a:r>
              <a:rPr lang="he-IL" baseline="0" dirty="0" smtClean="0"/>
              <a:t>)</a:t>
            </a:r>
            <a:endParaRPr lang="he-IL" dirty="0" smtClean="0"/>
          </a:p>
          <a:p>
            <a:r>
              <a:rPr lang="he-IL" u="sng" dirty="0" smtClean="0"/>
              <a:t>סיוע לחברות ישראליות </a:t>
            </a:r>
            <a:r>
              <a:rPr lang="he-IL" dirty="0" smtClean="0"/>
              <a:t>– פגישות , פתיחת דלתות</a:t>
            </a:r>
          </a:p>
          <a:p>
            <a:r>
              <a:rPr lang="he-IL" u="sng" dirty="0" smtClean="0"/>
              <a:t>ייזום</a:t>
            </a:r>
            <a:r>
              <a:rPr lang="he-IL" u="sng" baseline="0" dirty="0" smtClean="0"/>
              <a:t> משלחות, סמינרים עסקיים </a:t>
            </a:r>
            <a:r>
              <a:rPr lang="he-IL" baseline="0" dirty="0" smtClean="0"/>
              <a:t>(דוגמא: סמינר רכש)</a:t>
            </a:r>
          </a:p>
          <a:p>
            <a:r>
              <a:rPr lang="he-IL" u="sng" baseline="0" dirty="0" smtClean="0"/>
              <a:t>תערוכות, </a:t>
            </a:r>
            <a:r>
              <a:rPr lang="he-IL" u="sng" baseline="0" dirty="0" err="1" smtClean="0"/>
              <a:t>ארועים</a:t>
            </a:r>
            <a:r>
              <a:rPr lang="he-IL" u="sng" baseline="0" dirty="0" smtClean="0"/>
              <a:t> מסחריים (בתמונה)</a:t>
            </a:r>
          </a:p>
          <a:p>
            <a:r>
              <a:rPr lang="he-IL" u="sng" baseline="0" dirty="0" smtClean="0"/>
              <a:t>הסברה כלכלית  </a:t>
            </a:r>
            <a:r>
              <a:rPr lang="he-IL" baseline="0" dirty="0" smtClean="0"/>
              <a:t>- מיתוג – מים, חקלאות, (נטפים), </a:t>
            </a:r>
            <a:r>
              <a:rPr lang="he-IL" baseline="0" dirty="0" err="1" smtClean="0"/>
              <a:t>הייטק</a:t>
            </a:r>
            <a:r>
              <a:rPr lang="he-IL" baseline="0" dirty="0" smtClean="0"/>
              <a:t> (</a:t>
            </a:r>
            <a:r>
              <a:rPr lang="he-IL" u="sng" baseline="0" dirty="0" smtClean="0"/>
              <a:t>החלטת חדשנות</a:t>
            </a:r>
            <a:r>
              <a:rPr lang="he-IL" baseline="0" dirty="0" smtClean="0"/>
              <a:t>)</a:t>
            </a:r>
          </a:p>
          <a:p>
            <a:r>
              <a:rPr lang="he-IL" baseline="0" dirty="0" smtClean="0"/>
              <a:t>תקשורת כלכלית, אקדמיה</a:t>
            </a:r>
          </a:p>
          <a:p>
            <a:r>
              <a:rPr lang="he-IL" u="sng" baseline="0" dirty="0" smtClean="0"/>
              <a:t>קידום תיירות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20</a:t>
            </a:fld>
            <a:endParaRPr lang="he-I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21</a:t>
            </a:fld>
            <a:endParaRPr lang="he-I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2</a:t>
            </a:fld>
            <a:endParaRPr lang="he-I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מש"ב – </a:t>
            </a:r>
          </a:p>
          <a:p>
            <a:r>
              <a:rPr lang="he-IL" dirty="0" smtClean="0"/>
              <a:t>פעילות מתמקדת בעיקר באסיה, </a:t>
            </a:r>
            <a:r>
              <a:rPr lang="he-IL" dirty="0" err="1" smtClean="0"/>
              <a:t>אמל"ט</a:t>
            </a:r>
            <a:r>
              <a:rPr lang="he-IL" dirty="0" smtClean="0"/>
              <a:t>, אפריקה ואירו-אסיה </a:t>
            </a:r>
          </a:p>
          <a:p>
            <a:r>
              <a:rPr lang="he-IL" dirty="0" smtClean="0"/>
              <a:t>קורסים</a:t>
            </a:r>
            <a:r>
              <a:rPr lang="he-IL" baseline="0" dirty="0" smtClean="0"/>
              <a:t> והשתלמויות בישראל (חקלאות, חינוך , יזמות)</a:t>
            </a:r>
          </a:p>
          <a:p>
            <a:r>
              <a:rPr lang="he-IL" baseline="0" dirty="0" smtClean="0"/>
              <a:t>קורסים ניידים בחו"ל (השקיה, משק חלב וכד')</a:t>
            </a:r>
          </a:p>
          <a:p>
            <a:r>
              <a:rPr lang="he-IL" baseline="0" dirty="0" smtClean="0"/>
              <a:t>פרויקטים ושליחויות קצרות מועד - רופאים</a:t>
            </a:r>
            <a:endParaRPr lang="he-IL" dirty="0" smtClean="0"/>
          </a:p>
          <a:p>
            <a:r>
              <a:rPr lang="he-IL" dirty="0" smtClean="0"/>
              <a:t>מסייעת</a:t>
            </a:r>
            <a:r>
              <a:rPr lang="he-IL" baseline="0" dirty="0" smtClean="0"/>
              <a:t> לקידום יצוא</a:t>
            </a:r>
          </a:p>
          <a:p>
            <a:r>
              <a:rPr lang="he-IL" baseline="0" dirty="0" smtClean="0"/>
              <a:t>משתלבת ביעדי המילניום</a:t>
            </a:r>
          </a:p>
          <a:p>
            <a:r>
              <a:rPr lang="he-IL" baseline="0" dirty="0" smtClean="0"/>
              <a:t>תיקון עולם</a:t>
            </a:r>
          </a:p>
          <a:p>
            <a:r>
              <a:rPr lang="he-IL" baseline="0" dirty="0" smtClean="0"/>
              <a:t>היסטוריה – גולדה מאיר </a:t>
            </a:r>
          </a:p>
          <a:p>
            <a:r>
              <a:rPr lang="he-IL" baseline="0" dirty="0" smtClean="0"/>
              <a:t> אלפי משתלמים שהגיעו לעמדות בכירות</a:t>
            </a:r>
          </a:p>
          <a:p>
            <a:r>
              <a:rPr lang="he-IL" baseline="0" dirty="0" smtClean="0"/>
              <a:t>תקציב זעום – 31.8 מיליון שקל (תמ"ג 320 </a:t>
            </a:r>
            <a:r>
              <a:rPr lang="he-IL" baseline="0" dirty="0" err="1" smtClean="0"/>
              <a:t>מליארד</a:t>
            </a:r>
            <a:endParaRPr lang="he-IL" baseline="0" dirty="0" smtClean="0"/>
          </a:p>
          <a:p>
            <a:r>
              <a:rPr lang="he-IL" baseline="0" dirty="0" smtClean="0"/>
              <a:t>9</a:t>
            </a:r>
            <a:endParaRPr lang="he-IL" dirty="0" smtClean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22</a:t>
            </a:fld>
            <a:endParaRPr lang="he-I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טיפול בישראלים בחו"ל – ישראלים במצוקה – תמונה של קובי </a:t>
            </a:r>
            <a:r>
              <a:rPr lang="he-IL" dirty="0" err="1" smtClean="0"/>
              <a:t>בצונמי</a:t>
            </a:r>
            <a:endParaRPr lang="he-IL" dirty="0" smtClean="0"/>
          </a:p>
          <a:p>
            <a:r>
              <a:rPr lang="he-IL" dirty="0" smtClean="0"/>
              <a:t>הקשר עם המקומיים, היכולת לסגור </a:t>
            </a:r>
            <a:r>
              <a:rPr lang="he-IL" dirty="0" err="1" smtClean="0"/>
              <a:t>מעדלים</a:t>
            </a:r>
            <a:r>
              <a:rPr lang="he-IL" dirty="0" smtClean="0"/>
              <a:t>, הקשר </a:t>
            </a:r>
            <a:r>
              <a:rPr lang="he-IL" dirty="0" err="1" smtClean="0"/>
              <a:t>כם</a:t>
            </a:r>
            <a:r>
              <a:rPr lang="he-IL" dirty="0" smtClean="0"/>
              <a:t> רמטכ"ל שעוזר לנו...</a:t>
            </a:r>
          </a:p>
          <a:p>
            <a:r>
              <a:rPr lang="he-IL" dirty="0" err="1" smtClean="0"/>
              <a:t>הקוסול</a:t>
            </a:r>
            <a:r>
              <a:rPr lang="he-IL" baseline="0" dirty="0" smtClean="0"/>
              <a:t> שמגיע בלילה לחלץ מטיילים (</a:t>
            </a:r>
            <a:r>
              <a:rPr lang="he-IL" baseline="0" dirty="0" err="1" smtClean="0"/>
              <a:t>חיליק</a:t>
            </a:r>
            <a:r>
              <a:rPr lang="he-IL" baseline="0" dirty="0" smtClean="0"/>
              <a:t> </a:t>
            </a:r>
            <a:r>
              <a:rPr lang="he-IL" baseline="0" dirty="0" err="1" smtClean="0"/>
              <a:t>מגנוס</a:t>
            </a:r>
            <a:r>
              <a:rPr lang="he-IL" baseline="0" dirty="0" smtClean="0"/>
              <a:t>). פרו</a:t>
            </a:r>
          </a:p>
          <a:p>
            <a:r>
              <a:rPr lang="he-IL" baseline="0" dirty="0" err="1" smtClean="0"/>
              <a:t>הצונמי</a:t>
            </a:r>
            <a:r>
              <a:rPr lang="he-IL" baseline="0" dirty="0" smtClean="0"/>
              <a:t> – קובי – הגופות הצפות בתאילנד, הודו </a:t>
            </a:r>
            <a:r>
              <a:rPr lang="he-IL" baseline="0" dirty="0" err="1" smtClean="0"/>
              <a:t>וסרילנקה</a:t>
            </a:r>
            <a:endParaRPr lang="he-IL" baseline="0" dirty="0" smtClean="0"/>
          </a:p>
          <a:p>
            <a:r>
              <a:rPr lang="he-IL" baseline="0" dirty="0" smtClean="0"/>
              <a:t>שרות קונסולרי, ישראלים במצוקה, פונדקאות, עובדים זרים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23</a:t>
            </a:fld>
            <a:endParaRPr lang="he-I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u="sng" dirty="0" smtClean="0"/>
              <a:t>מדינת העם היהודי - מאפיין</a:t>
            </a:r>
            <a:r>
              <a:rPr lang="he-IL" u="sng" baseline="0" dirty="0" smtClean="0"/>
              <a:t> מיוחד של שירות החוץ הישראלי </a:t>
            </a:r>
          </a:p>
          <a:p>
            <a:r>
              <a:rPr lang="he-IL" dirty="0" smtClean="0"/>
              <a:t>עבודה עם </a:t>
            </a:r>
            <a:r>
              <a:rPr lang="he-IL" u="sng" dirty="0" smtClean="0"/>
              <a:t>המנהיגות היהודית (טורונטו)</a:t>
            </a:r>
          </a:p>
          <a:p>
            <a:r>
              <a:rPr lang="he-IL" dirty="0" smtClean="0"/>
              <a:t>חיזוק</a:t>
            </a:r>
            <a:r>
              <a:rPr lang="he-IL" baseline="0" dirty="0" smtClean="0"/>
              <a:t> הקשר עם </a:t>
            </a:r>
            <a:r>
              <a:rPr lang="he-IL" u="sng" baseline="0" dirty="0" smtClean="0"/>
              <a:t>הדור הצעיר</a:t>
            </a:r>
          </a:p>
          <a:p>
            <a:r>
              <a:rPr lang="he-IL" u="sng" baseline="0" dirty="0" smtClean="0"/>
              <a:t>מאבק באנטישמיות (מפלגות באירופה)</a:t>
            </a:r>
            <a:endParaRPr lang="he-IL" u="sng" dirty="0" smtClean="0"/>
          </a:p>
          <a:p>
            <a:r>
              <a:rPr lang="he-IL" u="sng" dirty="0" smtClean="0"/>
              <a:t>תקשורת</a:t>
            </a:r>
            <a:r>
              <a:rPr lang="he-IL" u="sng" baseline="0" dirty="0" smtClean="0"/>
              <a:t> יהודית</a:t>
            </a:r>
          </a:p>
          <a:p>
            <a:r>
              <a:rPr lang="he-IL" u="sng" dirty="0" smtClean="0"/>
              <a:t>שימור זיכרון השואה </a:t>
            </a:r>
            <a:r>
              <a:rPr lang="he-IL" dirty="0" smtClean="0"/>
              <a:t>– החלטה שהעברנו באו"ם שקובעת  את יום השואה הבינ"ל ב-27 לינואר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24</a:t>
            </a:fld>
            <a:endParaRPr lang="he-I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he-IL" dirty="0" smtClean="0"/>
              <a:t>מעמדו של משרד החוץ</a:t>
            </a:r>
            <a:r>
              <a:rPr lang="he-IL" baseline="0" dirty="0" smtClean="0"/>
              <a:t> הוכרע בשלב מוקדם – בעשור הראשון</a:t>
            </a:r>
          </a:p>
          <a:p>
            <a:r>
              <a:rPr lang="he-IL" baseline="0" dirty="0" smtClean="0"/>
              <a:t>בלט במיוחד בתקופות שראש הממשלה החזיק גם בתיק הביטחון (בן-</a:t>
            </a:r>
            <a:r>
              <a:rPr lang="he-IL" baseline="0" dirty="0" err="1" smtClean="0"/>
              <a:t>גוריון</a:t>
            </a:r>
            <a:r>
              <a:rPr lang="he-IL" baseline="0" dirty="0" smtClean="0"/>
              <a:t>, פרס, רבין).</a:t>
            </a:r>
          </a:p>
          <a:p>
            <a:r>
              <a:rPr lang="he-IL" baseline="0" dirty="0" smtClean="0"/>
              <a:t>משולש היחסים – רה"מ-שר ביטחון-שר חוץ – תמיד רעוע</a:t>
            </a:r>
          </a:p>
          <a:p>
            <a:r>
              <a:rPr lang="he-IL" baseline="0" dirty="0" smtClean="0"/>
              <a:t>שרי חוץ  עם הטיה ביטחונית – ארנס, שמיר, שרון, ברק</a:t>
            </a:r>
          </a:p>
          <a:p>
            <a:r>
              <a:rPr lang="he-IL" baseline="0" dirty="0" smtClean="0"/>
              <a:t>בעיות פנימיות – פוליטיזציה, מנכ"לים שעסוקים בשר,  </a:t>
            </a:r>
            <a:r>
              <a:rPr lang="he-IL" baseline="0" dirty="0" err="1" smtClean="0"/>
              <a:t>ואויירה</a:t>
            </a:r>
            <a:r>
              <a:rPr lang="he-IL" baseline="0" dirty="0" smtClean="0"/>
              <a:t> כללית – תסכול מאפיין (אלון)</a:t>
            </a:r>
          </a:p>
          <a:p>
            <a:r>
              <a:rPr lang="he-IL" baseline="0" dirty="0" smtClean="0"/>
              <a:t>ככל שהביטחון דומיננטי יותר – ההצלחה הצבאית חרצה את דינה של השפעת הדיפלומטים (קליימן)</a:t>
            </a:r>
          </a:p>
          <a:p>
            <a:r>
              <a:rPr lang="he-IL" baseline="0" dirty="0" smtClean="0"/>
              <a:t>ליריבים יותר משאבים פוליטיים וכלכליים </a:t>
            </a:r>
          </a:p>
          <a:p>
            <a:r>
              <a:rPr lang="he-IL" baseline="0" dirty="0" smtClean="0"/>
              <a:t>משרד הביטחון – עמוס גלעד – מצרים, ירדן, דיאלוגים, יצוא נשק</a:t>
            </a:r>
          </a:p>
          <a:p>
            <a:r>
              <a:rPr lang="he-IL" baseline="0" dirty="0" smtClean="0"/>
              <a:t>מוסד – סיפור </a:t>
            </a:r>
            <a:r>
              <a:rPr lang="he-IL" baseline="0" dirty="0" err="1" smtClean="0"/>
              <a:t>אפשרים</a:t>
            </a:r>
            <a:r>
              <a:rPr lang="he-IL" baseline="0" dirty="0" smtClean="0"/>
              <a:t> הלוי ובן-צור </a:t>
            </a:r>
            <a:r>
              <a:rPr lang="he-IL" baseline="0" dirty="0" err="1" smtClean="0"/>
              <a:t>בצפ"ק</a:t>
            </a:r>
            <a:r>
              <a:rPr lang="he-IL" baseline="0" dirty="0" smtClean="0"/>
              <a:t>, ירדן (</a:t>
            </a:r>
            <a:r>
              <a:rPr lang="he-IL" baseline="0" dirty="0" err="1" smtClean="0"/>
              <a:t>אפשרים</a:t>
            </a:r>
            <a:r>
              <a:rPr lang="he-IL" baseline="0" dirty="0" smtClean="0"/>
              <a:t> הלוי מאחורי גב השגריר)</a:t>
            </a:r>
          </a:p>
          <a:p>
            <a:r>
              <a:rPr lang="he-IL" baseline="0" dirty="0" smtClean="0"/>
              <a:t>אישיות השר – גם כשפרס עצמו היה ממוצב עבד עם קבוצה מצומצמת ולא תרם למעמד המשרד לטווח ארוך (שיחות ירדן, אוסלו) </a:t>
            </a:r>
          </a:p>
          <a:p>
            <a:r>
              <a:rPr lang="he-IL" baseline="0" dirty="0" smtClean="0"/>
              <a:t>המונופול על הידע והתכנון (פרספקטיבה של הרמטכ"ל...)</a:t>
            </a:r>
          </a:p>
          <a:p>
            <a:r>
              <a:rPr lang="he-IL" baseline="0" dirty="0" smtClean="0"/>
              <a:t>השווה תקציב (פחות משליש אחוז מהתמ"ג, פחות מחצי מהתקציב אחד חלקי 36 מתקציב </a:t>
            </a:r>
            <a:r>
              <a:rPr lang="he-IL" baseline="0" dirty="0" err="1" smtClean="0"/>
              <a:t>הביטחוןאחוז</a:t>
            </a:r>
            <a:r>
              <a:rPr lang="he-IL" baseline="0" dirty="0" smtClean="0"/>
              <a:t>)   - תקציב </a:t>
            </a:r>
            <a:r>
              <a:rPr lang="he-IL" baseline="0" dirty="0" err="1" smtClean="0"/>
              <a:t>מליארד</a:t>
            </a:r>
            <a:r>
              <a:rPr lang="he-IL" baseline="0" dirty="0" smtClean="0"/>
              <a:t> וחצי שקל. תקציב תקשורת והסברה 9.6 מיליון  ומספר אנשים – 1100 איש בעולם ובארץ</a:t>
            </a:r>
          </a:p>
          <a:p>
            <a:r>
              <a:rPr lang="he-IL" baseline="0" dirty="0" smtClean="0"/>
              <a:t>תקציבי פעילות מצחיקים – הודו 40 אלף דולר</a:t>
            </a:r>
          </a:p>
          <a:p>
            <a:r>
              <a:rPr lang="he-IL" baseline="0" dirty="0" smtClean="0"/>
              <a:t>קריעת </a:t>
            </a:r>
            <a:r>
              <a:rPr lang="he-IL" baseline="0" dirty="0" err="1" smtClean="0"/>
              <a:t>תפקדים</a:t>
            </a:r>
            <a:r>
              <a:rPr lang="he-IL" baseline="0" dirty="0" smtClean="0"/>
              <a:t> מהמשרד לצרכים </a:t>
            </a:r>
            <a:r>
              <a:rPr lang="he-IL" baseline="0" dirty="0" err="1" smtClean="0"/>
              <a:t>קואליציונים</a:t>
            </a:r>
            <a:r>
              <a:rPr lang="he-IL" baseline="0" dirty="0" smtClean="0"/>
              <a:t> – משרד לעניינים אסטרטגיים, תפוצות אצל </a:t>
            </a:r>
            <a:r>
              <a:rPr lang="he-IL" baseline="0" dirty="0" err="1" smtClean="0"/>
              <a:t>בנט</a:t>
            </a:r>
            <a:r>
              <a:rPr lang="he-IL" baseline="0" dirty="0" smtClean="0"/>
              <a:t>, מו"מ אצל ציפי </a:t>
            </a:r>
          </a:p>
          <a:p>
            <a:r>
              <a:rPr lang="he-IL" baseline="0" dirty="0" smtClean="0"/>
              <a:t>אין יעד מדיני ברור לעומת צבאי</a:t>
            </a: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baseline="0" dirty="0" smtClean="0"/>
              <a:t>יעילות: אי אפשר לעשות פה כלום בלי הצבא</a:t>
            </a:r>
            <a:endParaRPr lang="he-IL" dirty="0" smtClean="0"/>
          </a:p>
          <a:p>
            <a:r>
              <a:rPr lang="he-IL" baseline="0" dirty="0" smtClean="0"/>
              <a:t> , בסוף צה"ל הוא גם המבצע. תמיכה של הצבא במדיניות גם חשובה פוליטית (מוטי </a:t>
            </a:r>
            <a:r>
              <a:rPr lang="he-IL" baseline="0" dirty="0" err="1" smtClean="0"/>
              <a:t>אלמוז</a:t>
            </a:r>
            <a:r>
              <a:rPr lang="he-IL" baseline="0" dirty="0" smtClean="0"/>
              <a:t>)</a:t>
            </a:r>
          </a:p>
          <a:p>
            <a:endParaRPr lang="he-IL" baseline="0" dirty="0" smtClean="0"/>
          </a:p>
          <a:p>
            <a:r>
              <a:rPr lang="he-IL" baseline="0" dirty="0" smtClean="0"/>
              <a:t>למה זה נורא? יש טעויות חמורות שנובעות מחוסר הכרה (קדש וטו אנגלי-צרפתי, של"ג, לבנון השנייה). אפשר להגיד שכל עוד צה"ל חזק טעויות לא </a:t>
            </a:r>
            <a:r>
              <a:rPr lang="he-IL" baseline="0" dirty="0" err="1" smtClean="0"/>
              <a:t>פטליות</a:t>
            </a:r>
            <a:endParaRPr lang="he-IL" baseline="0" dirty="0" smtClean="0"/>
          </a:p>
          <a:p>
            <a:r>
              <a:rPr lang="he-IL" baseline="0" dirty="0" smtClean="0"/>
              <a:t>עוד נקודת מבט</a:t>
            </a:r>
          </a:p>
          <a:p>
            <a:r>
              <a:rPr lang="he-IL" baseline="0" dirty="0" smtClean="0"/>
              <a:t>מומחיות, </a:t>
            </a:r>
            <a:r>
              <a:rPr lang="he-IL" baseline="0" dirty="0" err="1" smtClean="0"/>
              <a:t>נסיון</a:t>
            </a:r>
            <a:r>
              <a:rPr lang="he-IL" baseline="0" dirty="0" smtClean="0"/>
              <a:t> מצטבר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25</a:t>
            </a:fld>
            <a:endParaRPr lang="he-I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27</a:t>
            </a:fld>
            <a:endParaRPr lang="he-I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ככלל מעבר מעוצמה קשה לעוצמה</a:t>
            </a:r>
            <a:r>
              <a:rPr lang="he-IL" baseline="0" dirty="0" smtClean="0"/>
              <a:t> רכה (משאבים צבאיים וכלכליים)  הנסמכת על משיכה (ערכים, תרבות) – לאחרונה עוצמה חכמה - שילוב</a:t>
            </a:r>
          </a:p>
          <a:p>
            <a:r>
              <a:rPr lang="he-IL" dirty="0" smtClean="0"/>
              <a:t>נראה</a:t>
            </a:r>
            <a:r>
              <a:rPr lang="he-IL" baseline="0" dirty="0" smtClean="0"/>
              <a:t> דברים בזירה הבינ"ל (משפט, תקשורת)</a:t>
            </a:r>
          </a:p>
          <a:p>
            <a:r>
              <a:rPr lang="he-IL" baseline="0" dirty="0" smtClean="0"/>
              <a:t>הסביבה התקשורתית – השינוי הגדול ביותר (לווין, </a:t>
            </a:r>
            <a:r>
              <a:rPr lang="he-IL" baseline="0" dirty="0" err="1" smtClean="0"/>
              <a:t>אינטרנטף</a:t>
            </a:r>
            <a:r>
              <a:rPr lang="he-IL" baseline="0" dirty="0" smtClean="0"/>
              <a:t> רשתות חברתיות) – דיווח און-ליין, קהל מעורב, אין צורך במתווכים. אובדן שליטה על המסר וריבוי מפיצים</a:t>
            </a:r>
          </a:p>
          <a:p>
            <a:r>
              <a:rPr lang="en-US" baseline="0" dirty="0" smtClean="0"/>
              <a:t>NGO’S  </a:t>
            </a:r>
            <a:r>
              <a:rPr lang="he-IL" baseline="0" dirty="0" smtClean="0"/>
              <a:t> - אמנסטי</a:t>
            </a:r>
          </a:p>
          <a:p>
            <a:r>
              <a:rPr lang="he-IL" baseline="0" dirty="0" smtClean="0"/>
              <a:t>מולטי-</a:t>
            </a:r>
            <a:r>
              <a:rPr lang="he-IL" baseline="0" dirty="0" err="1" smtClean="0"/>
              <a:t>לטרקליזם</a:t>
            </a:r>
            <a:r>
              <a:rPr lang="he-IL" baseline="0" dirty="0" smtClean="0"/>
              <a:t> – ועידות וארגונים – אמנת הטבק כדוגמא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28</a:t>
            </a:fld>
            <a:endParaRPr lang="he-I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להקריא</a:t>
            </a:r>
            <a:r>
              <a:rPr lang="he-IL" baseline="0" dirty="0" smtClean="0"/>
              <a:t> שקף</a:t>
            </a:r>
          </a:p>
          <a:p>
            <a:r>
              <a:rPr lang="he-IL" baseline="0" dirty="0" smtClean="0"/>
              <a:t>להסביר </a:t>
            </a:r>
            <a:r>
              <a:rPr lang="en-US" baseline="0" dirty="0" smtClean="0"/>
              <a:t>BDS</a:t>
            </a:r>
            <a:r>
              <a:rPr lang="he-IL" baseline="0" dirty="0" smtClean="0"/>
              <a:t> ו </a:t>
            </a:r>
            <a:r>
              <a:rPr lang="he-IL" baseline="0" dirty="0" smtClean="0"/>
              <a:t>–</a:t>
            </a:r>
            <a:r>
              <a:rPr lang="en-US" baseline="0" dirty="0" smtClean="0"/>
              <a:t>LAWFARE</a:t>
            </a:r>
            <a:endParaRPr lang="he-IL" baseline="0" dirty="0" smtClean="0"/>
          </a:p>
          <a:p>
            <a:pPr algn="l" rtl="0"/>
            <a:r>
              <a:rPr lang="he-IL" dirty="0" smtClean="0"/>
              <a:t>נושאים אסטרטגיים  - איראן גרעין, טרור</a:t>
            </a:r>
            <a:endParaRPr lang="en-US" dirty="0" smtClean="0"/>
          </a:p>
          <a:p>
            <a:pPr algn="l" rtl="0"/>
            <a:r>
              <a:rPr lang="he-IL" dirty="0" smtClean="0"/>
              <a:t>יחסים עם ארה"ב     </a:t>
            </a:r>
          </a:p>
          <a:p>
            <a:pPr algn="l" rtl="0"/>
            <a:r>
              <a:rPr lang="he-IL" dirty="0" smtClean="0"/>
              <a:t>יחסים עם אירופה – סנקציות?</a:t>
            </a:r>
          </a:p>
          <a:p>
            <a:pPr algn="l" rtl="0"/>
            <a:r>
              <a:rPr lang="he-IL" dirty="0" smtClean="0"/>
              <a:t>אתגר הדה-הלגיטימציה 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29</a:t>
            </a:fld>
            <a:endParaRPr lang="he-IL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ננסה לעשות</a:t>
            </a:r>
            <a:r>
              <a:rPr lang="he-IL" baseline="0" dirty="0" smtClean="0"/>
              <a:t> יום עיון - פאנל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30</a:t>
            </a:fld>
            <a:endParaRPr lang="he-IL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יש</a:t>
            </a:r>
            <a:r>
              <a:rPr lang="he-IL" baseline="0" dirty="0" smtClean="0"/>
              <a:t> פה טבלה של רובר מתוך הרכבי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32</a:t>
            </a:fld>
            <a:endParaRPr lang="he-I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sz="1400" dirty="0" smtClean="0"/>
              <a:t>מה ניתן ללמוד מההגדרה הזאת?</a:t>
            </a:r>
          </a:p>
          <a:p>
            <a:pPr marL="228600" marR="0" indent="-2286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he-IL" sz="1400" dirty="0" smtClean="0"/>
              <a:t>דיפלומטיה זה </a:t>
            </a:r>
            <a:r>
              <a:rPr lang="he-IL" sz="1400" u="sng" dirty="0" smtClean="0"/>
              <a:t>כלי </a:t>
            </a:r>
            <a:r>
              <a:rPr lang="he-IL" sz="1400" dirty="0" smtClean="0"/>
              <a:t>ליישום מדיניות</a:t>
            </a:r>
            <a:r>
              <a:rPr lang="he-IL" sz="1400" baseline="0" dirty="0" smtClean="0"/>
              <a:t> החוץ – </a:t>
            </a:r>
            <a:r>
              <a:rPr lang="he-IL" sz="1400" u="sng" dirty="0" smtClean="0"/>
              <a:t>גישה רחבה מערבת בין שני</a:t>
            </a:r>
            <a:r>
              <a:rPr lang="he-IL" sz="1400" u="sng" baseline="0" dirty="0" smtClean="0"/>
              <a:t> </a:t>
            </a:r>
            <a:r>
              <a:rPr lang="he-IL" sz="1400" baseline="0" dirty="0" smtClean="0"/>
              <a:t>המושגים. גישה צרה רואה בדיפלומטיה כלי במדיניות החוץ</a:t>
            </a:r>
            <a:endParaRPr lang="he-IL" sz="1400" dirty="0" smtClean="0"/>
          </a:p>
          <a:p>
            <a:pPr marL="228600" marR="0" indent="-2286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he-IL" sz="1400" dirty="0" smtClean="0"/>
              <a:t>בדרכי שלום – </a:t>
            </a:r>
            <a:r>
              <a:rPr lang="he-IL" sz="1400" u="sng" dirty="0" smtClean="0"/>
              <a:t>החלק הלא אלים </a:t>
            </a:r>
            <a:r>
              <a:rPr lang="he-IL" sz="1400" dirty="0" smtClean="0"/>
              <a:t>במדיניות החוץ</a:t>
            </a:r>
          </a:p>
          <a:p>
            <a:pPr>
              <a:lnSpc>
                <a:spcPct val="150000"/>
              </a:lnSpc>
            </a:pPr>
            <a:r>
              <a:rPr lang="he-IL" sz="1400" baseline="0" dirty="0" smtClean="0"/>
              <a:t>3. </a:t>
            </a:r>
            <a:r>
              <a:rPr lang="he-IL" sz="1400" u="sng" baseline="0" dirty="0" smtClean="0"/>
              <a:t>שליחים רשמיים </a:t>
            </a:r>
            <a:r>
              <a:rPr lang="he-IL" sz="1400" baseline="0" dirty="0" smtClean="0"/>
              <a:t>? עושים אותו לא בהכרח דיפלומטים מקצועיים – גם מדינאים, גם שחקנים אחרים, גם חיילים (איילנד)</a:t>
            </a:r>
          </a:p>
          <a:p>
            <a:pPr>
              <a:lnSpc>
                <a:spcPct val="150000"/>
              </a:lnSpc>
            </a:pPr>
            <a:r>
              <a:rPr lang="he-IL" sz="1400" baseline="0" dirty="0" smtClean="0"/>
              <a:t>4. פונקציות עיקריות:  ייצוג, תקשורת ומו"מ</a:t>
            </a:r>
          </a:p>
          <a:p>
            <a:pPr>
              <a:lnSpc>
                <a:spcPct val="150000"/>
              </a:lnSpc>
            </a:pPr>
            <a:r>
              <a:rPr lang="en-US" sz="1400" baseline="0" dirty="0" smtClean="0"/>
              <a:t>The conduct of relations between sovereign states with standing in world politics by official agents and by peaceful means</a:t>
            </a:r>
            <a:endParaRPr lang="he-IL" sz="1400" baseline="0" dirty="0" smtClean="0"/>
          </a:p>
          <a:p>
            <a:pPr>
              <a:lnSpc>
                <a:spcPct val="150000"/>
              </a:lnSpc>
            </a:pPr>
            <a:endParaRPr lang="he-IL" sz="1400" dirty="0" smtClean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3</a:t>
            </a:fld>
            <a:endParaRPr lang="he-I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1. ציר מפורסם – הדיפלומטים של </a:t>
            </a:r>
            <a:r>
              <a:rPr lang="he-IL" dirty="0" err="1" smtClean="0"/>
              <a:t>הולביין</a:t>
            </a:r>
            <a:r>
              <a:rPr lang="he-IL" dirty="0" smtClean="0"/>
              <a:t>.</a:t>
            </a: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 smtClean="0"/>
              <a:t>2. מתחיל</a:t>
            </a:r>
            <a:r>
              <a:rPr lang="he-IL" baseline="0" dirty="0" smtClean="0"/>
              <a:t> מיוון (</a:t>
            </a:r>
            <a:r>
              <a:rPr lang="he-IL" dirty="0" smtClean="0"/>
              <a:t>דיפלומה – שורש יווני - דיפלומה? מסמך מקופל לשניים – כתב האמנה שהסמיך אותם לשאת ולתת (גם היום).</a:t>
            </a:r>
          </a:p>
          <a:p>
            <a:r>
              <a:rPr lang="he-IL" baseline="0" dirty="0" smtClean="0"/>
              <a:t>3. ערי מדינה באיטליה במאה ה-15.  </a:t>
            </a: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baseline="0" dirty="0" smtClean="0"/>
              <a:t>4. עוצבה במקביל לצמיחת מדינות הלאום  בין שלום </a:t>
            </a:r>
            <a:r>
              <a:rPr lang="he-IL" baseline="0" dirty="0" err="1" smtClean="0"/>
              <a:t>וסטפליה</a:t>
            </a:r>
            <a:r>
              <a:rPr lang="he-IL" baseline="0" dirty="0" smtClean="0"/>
              <a:t> (1648) לקונגרס וינה ( 1815) – כללי הפרוטוקול הדיפלומטי.  – </a:t>
            </a:r>
            <a:r>
              <a:rPr lang="he-IL" dirty="0" smtClean="0"/>
              <a:t>קונגרס וינה – כללים המוכרים עד היום</a:t>
            </a:r>
          </a:p>
          <a:p>
            <a:r>
              <a:rPr lang="he-IL" baseline="0" dirty="0" smtClean="0"/>
              <a:t>5. תור הזהב בסוף המאה ה-18 ותחילת ה-19 והמאה ה-20 </a:t>
            </a:r>
            <a:endParaRPr lang="he-IL" dirty="0" smtClean="0"/>
          </a:p>
          <a:p>
            <a:r>
              <a:rPr lang="he-IL" dirty="0" smtClean="0"/>
              <a:t>דיפלומטיה חדשה – יש</a:t>
            </a:r>
            <a:r>
              <a:rPr lang="he-IL" baseline="0" dirty="0" smtClean="0"/>
              <a:t> המתארכים למלחמת העולם הראשונה</a:t>
            </a:r>
          </a:p>
          <a:p>
            <a:r>
              <a:rPr lang="he-IL" baseline="0" dirty="0" smtClean="0"/>
              <a:t>6. סביבה: מדינות לאום מועטות (1926-26, 1950-47), תקשורת מוגבלת, קשרים בעיקר דרך שגרירים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4</a:t>
            </a:fld>
            <a:endParaRPr lang="he-I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 smtClean="0"/>
          </a:p>
          <a:p>
            <a:pPr marL="228600" indent="-228600">
              <a:buAutoNum type="arabicPeriod"/>
            </a:pPr>
            <a:r>
              <a:rPr lang="he-IL" dirty="0" smtClean="0"/>
              <a:t>"הדיפלומטיה חדשה"  - מונח שמתחיל ב-1914 אבל בעצם מדובר בהתפתחות לאורך שנים.</a:t>
            </a:r>
          </a:p>
          <a:p>
            <a:pPr marL="228600" indent="-228600">
              <a:buAutoNum type="arabicPeriod"/>
            </a:pPr>
            <a:r>
              <a:rPr lang="he-IL" dirty="0" smtClean="0"/>
              <a:t>ריבוי שחקנים</a:t>
            </a:r>
            <a:r>
              <a:rPr lang="he-IL" baseline="0" dirty="0" smtClean="0"/>
              <a:t> </a:t>
            </a:r>
            <a:r>
              <a:rPr lang="he-IL" dirty="0" smtClean="0"/>
              <a:t>– קודם כל </a:t>
            </a:r>
            <a:r>
              <a:rPr lang="he-IL" u="sng" dirty="0" smtClean="0"/>
              <a:t>מדינות לא</a:t>
            </a:r>
            <a:r>
              <a:rPr lang="he-IL" u="sng" baseline="0" dirty="0" smtClean="0"/>
              <a:t> בהכרח השחקן היחידי </a:t>
            </a:r>
          </a:p>
          <a:p>
            <a:pPr marL="685800" lvl="1" indent="-228600">
              <a:buAutoNum type="arabicPeriod"/>
            </a:pPr>
            <a:r>
              <a:rPr lang="he-IL" baseline="0" dirty="0" smtClean="0"/>
              <a:t> (גופים עסקיים בינ"ל עם קשרים משלהם שעובדים על יצירת סביבה תומכת)</a:t>
            </a:r>
          </a:p>
          <a:p>
            <a:pPr marL="685800" lvl="1" indent="-228600">
              <a:buAutoNum type="arabicPeriod"/>
            </a:pPr>
            <a:r>
              <a:rPr lang="he-IL" baseline="0" dirty="0" smtClean="0"/>
              <a:t> </a:t>
            </a:r>
            <a:r>
              <a:rPr lang="en-US" baseline="0" dirty="0" smtClean="0"/>
              <a:t>NGO’S</a:t>
            </a:r>
            <a:r>
              <a:rPr lang="he-IL" baseline="0" dirty="0" smtClean="0"/>
              <a:t> בינ"ל גדולים עם מידע ועוצמה כלכלית( אמנסטי) </a:t>
            </a:r>
            <a:r>
              <a:rPr lang="en-US" baseline="0" dirty="0" smtClean="0"/>
              <a:t>ICRC </a:t>
            </a:r>
            <a:r>
              <a:rPr lang="he-IL" baseline="0" dirty="0" smtClean="0"/>
              <a:t>יש גם </a:t>
            </a:r>
            <a:r>
              <a:rPr lang="en-US" baseline="0" dirty="0" smtClean="0"/>
              <a:t>IGO’S</a:t>
            </a:r>
            <a:endParaRPr lang="he-IL" baseline="0" dirty="0" smtClean="0"/>
          </a:p>
          <a:p>
            <a:pPr marL="228600" indent="-228600">
              <a:buAutoNum type="arabicPeriod"/>
            </a:pPr>
            <a:r>
              <a:rPr lang="he-IL" baseline="0" dirty="0" smtClean="0"/>
              <a:t>ריבוי שחקנים - ב</a:t>
            </a:r>
            <a:r>
              <a:rPr lang="he-IL" u="sng" baseline="0" dirty="0" smtClean="0"/>
              <a:t>תוך מדינות </a:t>
            </a:r>
            <a:r>
              <a:rPr lang="he-IL" baseline="0" dirty="0" smtClean="0"/>
              <a:t>משרדי חוץ לא בהכרח השחקן היחידי. למ</a:t>
            </a:r>
            <a:r>
              <a:rPr lang="he-IL" dirty="0" smtClean="0"/>
              <a:t>שרדי ממשלה יש</a:t>
            </a:r>
            <a:r>
              <a:rPr lang="he-IL" baseline="0" dirty="0" smtClean="0"/>
              <a:t> יחסי חוץ. </a:t>
            </a:r>
          </a:p>
          <a:p>
            <a:r>
              <a:rPr lang="he-IL" baseline="0" dirty="0" smtClean="0"/>
              <a:t>3. </a:t>
            </a:r>
            <a:r>
              <a:rPr lang="he-IL" u="sng" baseline="0" dirty="0" smtClean="0"/>
              <a:t>מפגשי פסגה </a:t>
            </a:r>
            <a:r>
              <a:rPr lang="he-IL" baseline="0" dirty="0" smtClean="0"/>
              <a:t>– מנהיגים נפגשים – דיפלומטים מקצועיים לא בהכרח מעורבים (</a:t>
            </a:r>
            <a:r>
              <a:rPr lang="he-IL" u="sng" baseline="0" dirty="0" smtClean="0"/>
              <a:t>שליחים</a:t>
            </a:r>
            <a:r>
              <a:rPr lang="he-IL" baseline="0" dirty="0" smtClean="0"/>
              <a:t> מיוחדים). קבלת החלטות בידי קבוצה מצומצמת של עוזרים קרובים לראש המדינה</a:t>
            </a:r>
          </a:p>
          <a:p>
            <a:r>
              <a:rPr lang="he-IL" baseline="0" dirty="0" smtClean="0"/>
              <a:t>4. </a:t>
            </a:r>
            <a:r>
              <a:rPr lang="he-IL" u="sng" baseline="0" dirty="0" smtClean="0"/>
              <a:t>פומביות</a:t>
            </a:r>
            <a:r>
              <a:rPr lang="he-IL" baseline="0" dirty="0" smtClean="0"/>
              <a:t> מול חשאיות – תקשורת מעורבת ויודעת , אין מונופול על מידע. קשה לשמור על המסר. קברניטים כשחקנים תקשורתיים. מדיה חברתית – </a:t>
            </a:r>
            <a:r>
              <a:rPr lang="he-IL" baseline="0" dirty="0" err="1" smtClean="0"/>
              <a:t>אינסטגראם</a:t>
            </a:r>
            <a:r>
              <a:rPr lang="he-IL" baseline="0" dirty="0" smtClean="0"/>
              <a:t>, </a:t>
            </a:r>
            <a:r>
              <a:rPr lang="he-IL" baseline="0" dirty="0" err="1" smtClean="0"/>
              <a:t>טוויטר</a:t>
            </a:r>
            <a:r>
              <a:rPr lang="he-IL" baseline="0" dirty="0" smtClean="0"/>
              <a:t>, הדלפות (</a:t>
            </a:r>
            <a:r>
              <a:rPr lang="he-IL" baseline="0" dirty="0" err="1" smtClean="0"/>
              <a:t>ויקיליקס</a:t>
            </a:r>
            <a:r>
              <a:rPr lang="he-IL" baseline="0" dirty="0" smtClean="0"/>
              <a:t>)</a:t>
            </a:r>
          </a:p>
          <a:p>
            <a:r>
              <a:rPr lang="he-IL" baseline="0" dirty="0" smtClean="0"/>
              <a:t>4. </a:t>
            </a:r>
            <a:r>
              <a:rPr lang="he-IL" u="sng" baseline="0" dirty="0" smtClean="0"/>
              <a:t>מולטי-</a:t>
            </a:r>
            <a:r>
              <a:rPr lang="he-IL" u="sng" baseline="0" dirty="0" err="1" smtClean="0"/>
              <a:t>לטרלית</a:t>
            </a:r>
            <a:r>
              <a:rPr lang="he-IL" u="sng" baseline="0" dirty="0" smtClean="0"/>
              <a:t> </a:t>
            </a:r>
            <a:r>
              <a:rPr lang="he-IL" baseline="0" dirty="0" smtClean="0"/>
              <a:t>– ארגונים וועידות וארגונים בינ"ל – או"ם מסביבנו  –</a:t>
            </a:r>
            <a:r>
              <a:rPr lang="he-IL" baseline="0" dirty="0" err="1" smtClean="0"/>
              <a:t>אונדוף</a:t>
            </a:r>
            <a:r>
              <a:rPr lang="he-IL" baseline="0" dirty="0" smtClean="0"/>
              <a:t> </a:t>
            </a:r>
            <a:r>
              <a:rPr lang="he-IL" baseline="0" dirty="0" err="1" smtClean="0"/>
              <a:t>ואונר"א</a:t>
            </a:r>
            <a:r>
              <a:rPr lang="he-IL" baseline="0" dirty="0" smtClean="0"/>
              <a:t>. ג'נבה- </a:t>
            </a:r>
            <a:r>
              <a:rPr lang="en-US" baseline="0" dirty="0" smtClean="0"/>
              <a:t>ITU’ </a:t>
            </a:r>
            <a:r>
              <a:rPr lang="he-IL" baseline="0" dirty="0" smtClean="0"/>
              <a:t>, </a:t>
            </a:r>
            <a:r>
              <a:rPr lang="en-US" baseline="0" dirty="0" smtClean="0"/>
              <a:t>WHO</a:t>
            </a:r>
            <a:r>
              <a:rPr lang="he-IL" baseline="0" dirty="0" smtClean="0"/>
              <a:t>, </a:t>
            </a:r>
            <a:r>
              <a:rPr lang="en-US" baseline="0" dirty="0" smtClean="0"/>
              <a:t>WIPO</a:t>
            </a:r>
            <a:endParaRPr lang="he-IL" baseline="0" dirty="0" smtClean="0"/>
          </a:p>
          <a:p>
            <a:r>
              <a:rPr lang="he-IL" baseline="0" dirty="0" smtClean="0"/>
              <a:t>5. </a:t>
            </a:r>
            <a:r>
              <a:rPr lang="he-IL" u="sng" baseline="0" dirty="0" smtClean="0"/>
              <a:t>מוסדות אזוריים </a:t>
            </a:r>
            <a:r>
              <a:rPr lang="he-IL" baseline="0" dirty="0" smtClean="0"/>
              <a:t>– דיפלומט באיחוד האירופי, </a:t>
            </a:r>
          </a:p>
          <a:p>
            <a:r>
              <a:rPr lang="he-IL" baseline="0" dirty="0" smtClean="0"/>
              <a:t>6. חשיבות </a:t>
            </a:r>
            <a:r>
              <a:rPr lang="he-IL" u="sng" baseline="0" dirty="0" smtClean="0"/>
              <a:t>התפקיד הכלכלי </a:t>
            </a:r>
            <a:r>
              <a:rPr lang="he-IL" baseline="0" dirty="0" smtClean="0"/>
              <a:t>– אוסטרליה וקנדה משרדים משותפים</a:t>
            </a:r>
          </a:p>
          <a:p>
            <a:r>
              <a:rPr lang="he-IL" baseline="0" dirty="0" smtClean="0"/>
              <a:t>7. </a:t>
            </a:r>
            <a:r>
              <a:rPr lang="he-IL" baseline="0" dirty="0" err="1" smtClean="0"/>
              <a:t>נריבוי</a:t>
            </a:r>
            <a:r>
              <a:rPr lang="he-IL" baseline="0" dirty="0" smtClean="0"/>
              <a:t> ערוצים, - הדיפלומט הופך מתאם תהליך קימברלי</a:t>
            </a:r>
          </a:p>
          <a:p>
            <a:r>
              <a:rPr lang="he-IL" baseline="0" dirty="0" smtClean="0"/>
              <a:t>7.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5</a:t>
            </a:fld>
            <a:endParaRPr lang="he-I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6</a:t>
            </a:fld>
            <a:endParaRPr lang="he-I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מולטי</a:t>
            </a:r>
            <a:r>
              <a:rPr lang="he-IL" baseline="0" dirty="0" smtClean="0"/>
              <a:t> </a:t>
            </a:r>
            <a:r>
              <a:rPr lang="he-IL" baseline="0" dirty="0" err="1" smtClean="0"/>
              <a:t>דיסיפלינרי</a:t>
            </a:r>
            <a:r>
              <a:rPr lang="he-IL" baseline="0" dirty="0" smtClean="0"/>
              <a:t> – לעבוד עם מומחים</a:t>
            </a:r>
          </a:p>
          <a:p>
            <a:r>
              <a:rPr lang="he-IL" baseline="0" dirty="0" smtClean="0"/>
              <a:t>סקרן, ידען</a:t>
            </a:r>
          </a:p>
          <a:p>
            <a:r>
              <a:rPr lang="he-IL" baseline="0" dirty="0" smtClean="0"/>
              <a:t>לעורר אמון </a:t>
            </a:r>
          </a:p>
          <a:p>
            <a:r>
              <a:rPr lang="he-IL" baseline="0" dirty="0" smtClean="0"/>
              <a:t>יוזם</a:t>
            </a:r>
          </a:p>
          <a:p>
            <a:r>
              <a:rPr lang="he-IL" baseline="0" dirty="0" smtClean="0"/>
              <a:t>שיקלו דעת</a:t>
            </a:r>
          </a:p>
          <a:p>
            <a:r>
              <a:rPr lang="he-IL" baseline="0" smtClean="0"/>
              <a:t>רגישות </a:t>
            </a:r>
            <a:r>
              <a:rPr lang="he-IL" baseline="0" dirty="0" smtClean="0"/>
              <a:t>תרבותית</a:t>
            </a:r>
          </a:p>
          <a:p>
            <a:r>
              <a:rPr lang="he-IL" baseline="0" dirty="0" smtClean="0"/>
              <a:t>שליטה בשפה</a:t>
            </a:r>
          </a:p>
          <a:p>
            <a:r>
              <a:rPr lang="he-IL" baseline="0" dirty="0" smtClean="0"/>
              <a:t>יכולת כתיבה וניתוח</a:t>
            </a:r>
          </a:p>
          <a:p>
            <a:r>
              <a:rPr lang="he-IL" baseline="0" dirty="0" smtClean="0"/>
              <a:t>מנהל מו"מ טוב</a:t>
            </a:r>
          </a:p>
          <a:p>
            <a:r>
              <a:rPr lang="he-IL" baseline="0" dirty="0" smtClean="0"/>
              <a:t>קבלת החלטות גם במצבי חרום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7</a:t>
            </a:fld>
            <a:endParaRPr lang="he-I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8</a:t>
            </a:fld>
            <a:endParaRPr lang="he-I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ויכוחים מההתחלה – למשל על האחריות</a:t>
            </a:r>
            <a:r>
              <a:rPr lang="he-IL" baseline="0" dirty="0" smtClean="0"/>
              <a:t> על ועדות שביתת הנשק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9</a:t>
            </a:fld>
            <a:endParaRPr 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B142-33DE-44D0-A8C9-76909E35C7BB}" type="datetimeFigureOut">
              <a:rPr lang="he-IL" smtClean="0"/>
              <a:pPr/>
              <a:t>ל'/תשרי/תשע"ה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9B83-7E8F-4661-9FE9-4A6CE022BF4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B142-33DE-44D0-A8C9-76909E35C7BB}" type="datetimeFigureOut">
              <a:rPr lang="he-IL" smtClean="0"/>
              <a:pPr/>
              <a:t>ל'/תשרי/תשע"ה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9B83-7E8F-4661-9FE9-4A6CE022BF4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B142-33DE-44D0-A8C9-76909E35C7BB}" type="datetimeFigureOut">
              <a:rPr lang="he-IL" smtClean="0"/>
              <a:pPr/>
              <a:t>ל'/תשרי/תשע"ה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9B83-7E8F-4661-9FE9-4A6CE022BF4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B142-33DE-44D0-A8C9-76909E35C7BB}" type="datetimeFigureOut">
              <a:rPr lang="he-IL" smtClean="0"/>
              <a:pPr/>
              <a:t>ל'/תשרי/תשע"ה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9B83-7E8F-4661-9FE9-4A6CE022BF4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B142-33DE-44D0-A8C9-76909E35C7BB}" type="datetimeFigureOut">
              <a:rPr lang="he-IL" smtClean="0"/>
              <a:pPr/>
              <a:t>ל'/תשרי/תשע"ה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9B83-7E8F-4661-9FE9-4A6CE022BF4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B142-33DE-44D0-A8C9-76909E35C7BB}" type="datetimeFigureOut">
              <a:rPr lang="he-IL" smtClean="0"/>
              <a:pPr/>
              <a:t>ל'/תשרי/תשע"ה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9B83-7E8F-4661-9FE9-4A6CE022BF4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B142-33DE-44D0-A8C9-76909E35C7BB}" type="datetimeFigureOut">
              <a:rPr lang="he-IL" smtClean="0"/>
              <a:pPr/>
              <a:t>ל'/תשרי/תשע"ה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9B83-7E8F-4661-9FE9-4A6CE022BF4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B142-33DE-44D0-A8C9-76909E35C7BB}" type="datetimeFigureOut">
              <a:rPr lang="he-IL" smtClean="0"/>
              <a:pPr/>
              <a:t>ל'/תשרי/תשע"ה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9B83-7E8F-4661-9FE9-4A6CE022BF4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B142-33DE-44D0-A8C9-76909E35C7BB}" type="datetimeFigureOut">
              <a:rPr lang="he-IL" smtClean="0"/>
              <a:pPr/>
              <a:t>ל'/תשרי/תשע"ה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9B83-7E8F-4661-9FE9-4A6CE022BF4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B142-33DE-44D0-A8C9-76909E35C7BB}" type="datetimeFigureOut">
              <a:rPr lang="he-IL" smtClean="0"/>
              <a:pPr/>
              <a:t>ל'/תשרי/תשע"ה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9B83-7E8F-4661-9FE9-4A6CE022BF4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B142-33DE-44D0-A8C9-76909E35C7BB}" type="datetimeFigureOut">
              <a:rPr lang="he-IL" smtClean="0"/>
              <a:pPr/>
              <a:t>ל'/תשרי/תשע"ה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9B83-7E8F-4661-9FE9-4A6CE022BF4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AB142-33DE-44D0-A8C9-76909E35C7BB}" type="datetimeFigureOut">
              <a:rPr lang="he-IL" smtClean="0"/>
              <a:pPr/>
              <a:t>ל'/תשרי/תשע"ה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69B83-7E8F-4661-9FE9-4A6CE022BF4C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On Diplomacy and National Security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 introduction to the Political Axis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Then and now…</a:t>
            </a:r>
            <a:endParaRPr lang="he-IL" dirty="0"/>
          </a:p>
        </p:txBody>
      </p:sp>
      <p:pic>
        <p:nvPicPr>
          <p:cNvPr id="6" name="Picture 2" descr="C:\Users\Haim Waxman\AppData\Local\Microsoft\Windows\Temporary Internet Files\Content.Outlook\YRQR26JS\משרד החוץ הישן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060848"/>
            <a:ext cx="4038600" cy="3816424"/>
          </a:xfrm>
          <a:prstGeom prst="rect">
            <a:avLst/>
          </a:prstGeom>
          <a:noFill/>
        </p:spPr>
      </p:pic>
      <p:pic>
        <p:nvPicPr>
          <p:cNvPr id="7" name="Picture 2" descr="C:\Users\Haim Waxman\AppData\Local\Microsoft\Windows\Temporary Internet Files\Content.Outlook\YRQR26JS\משרד החוץ החדש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988840"/>
            <a:ext cx="4038600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The MFA in Numbers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l" rtl="0">
              <a:buFont typeface="Arial" pitchFamily="34" charset="0"/>
              <a:buChar char="•"/>
            </a:pPr>
            <a:r>
              <a:rPr lang="en-US" sz="4000" dirty="0" smtClean="0"/>
              <a:t>103 Posts</a:t>
            </a:r>
          </a:p>
          <a:p>
            <a:pPr lvl="1" algn="l" rtl="0">
              <a:buFont typeface="Arial" pitchFamily="34" charset="0"/>
              <a:buChar char="•"/>
            </a:pPr>
            <a:r>
              <a:rPr lang="en-US" sz="4000" dirty="0" smtClean="0"/>
              <a:t>78 Embassies</a:t>
            </a:r>
          </a:p>
          <a:p>
            <a:pPr lvl="1" algn="l" rtl="0">
              <a:buFont typeface="Arial" pitchFamily="34" charset="0"/>
              <a:buChar char="•"/>
            </a:pPr>
            <a:r>
              <a:rPr lang="en-US" sz="4000" dirty="0" smtClean="0"/>
              <a:t>20 Consulates</a:t>
            </a:r>
          </a:p>
          <a:p>
            <a:pPr lvl="1" algn="l" rtl="0">
              <a:buFont typeface="Arial" pitchFamily="34" charset="0"/>
              <a:buChar char="•"/>
            </a:pPr>
            <a:r>
              <a:rPr lang="en-US" sz="4000" dirty="0" smtClean="0"/>
              <a:t>5 Missions</a:t>
            </a:r>
            <a:endParaRPr lang="he-IL" sz="4000" dirty="0" smtClean="0"/>
          </a:p>
          <a:p>
            <a:pPr lvl="1" algn="l" rtl="0">
              <a:buFont typeface="Arial" pitchFamily="34" charset="0"/>
              <a:buChar char="•"/>
            </a:pPr>
            <a:r>
              <a:rPr lang="he-IL" sz="4000" dirty="0" smtClean="0"/>
              <a:t>1100</a:t>
            </a:r>
            <a:r>
              <a:rPr lang="en-US" sz="4000" dirty="0" smtClean="0"/>
              <a:t> employees</a:t>
            </a:r>
          </a:p>
          <a:p>
            <a:pPr lvl="1" algn="l" rtl="0">
              <a:buFont typeface="Arial" pitchFamily="34" charset="0"/>
              <a:buChar char="•"/>
            </a:pPr>
            <a:r>
              <a:rPr lang="en-US" sz="4000" dirty="0" smtClean="0"/>
              <a:t>450 diplomats</a:t>
            </a:r>
            <a:endParaRPr lang="he-IL" sz="40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348880"/>
            <a:ext cx="4067944" cy="3386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84167" y="-152647"/>
            <a:ext cx="2354004" cy="2680714"/>
          </a:xfrm>
        </p:spPr>
        <p:txBody>
          <a:bodyPr>
            <a:normAutofit/>
          </a:bodyPr>
          <a:lstStyle/>
          <a:p>
            <a:pPr algn="r"/>
            <a:r>
              <a:rPr lang="he-IL" sz="28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מבנה ארגוני משרד החוץ</a:t>
            </a:r>
            <a:endParaRPr lang="he-IL" sz="2800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6300192" y="2564904"/>
            <a:ext cx="1485904" cy="575974"/>
          </a:xfrm>
          <a:prstGeom prst="rect">
            <a:avLst/>
          </a:prstGeom>
          <a:ln w="28575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>
                <a:solidFill>
                  <a:prstClr val="black"/>
                </a:solidFill>
              </a:rPr>
              <a:t>מנכ"ל</a:t>
            </a:r>
          </a:p>
        </p:txBody>
      </p:sp>
      <p:sp>
        <p:nvSpPr>
          <p:cNvPr id="11" name="מלבן 10"/>
          <p:cNvSpPr/>
          <p:nvPr/>
        </p:nvSpPr>
        <p:spPr>
          <a:xfrm>
            <a:off x="4467225" y="3964784"/>
            <a:ext cx="1628780" cy="37505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משנה מנכ"ל מדיני </a:t>
            </a:r>
          </a:p>
        </p:txBody>
      </p:sp>
      <p:sp>
        <p:nvSpPr>
          <p:cNvPr id="12" name="מלבן 11"/>
          <p:cNvSpPr/>
          <p:nvPr/>
        </p:nvSpPr>
        <p:spPr>
          <a:xfrm>
            <a:off x="4476748" y="745685"/>
            <a:ext cx="1619261" cy="375050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משנה למנכ"ל </a:t>
            </a:r>
            <a:r>
              <a:rPr lang="he-IL" sz="1400" b="1" dirty="0" err="1" smtClean="0">
                <a:solidFill>
                  <a:prstClr val="black"/>
                </a:solidFill>
              </a:rPr>
              <a:t>מינהל</a:t>
            </a:r>
            <a:r>
              <a:rPr lang="he-IL" sz="1400" b="1" dirty="0" smtClean="0">
                <a:solidFill>
                  <a:prstClr val="black"/>
                </a:solidFill>
              </a:rPr>
              <a:t> (עתידי)</a:t>
            </a:r>
            <a:endParaRPr lang="he-IL" sz="1400" b="1" dirty="0">
              <a:solidFill>
                <a:prstClr val="black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4381491" y="2678901"/>
            <a:ext cx="1724031" cy="375050"/>
          </a:xfrm>
          <a:prstGeom prst="rect">
            <a:avLst/>
          </a:prstGeom>
          <a:ln w="127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משנה למנכ"ל דיפלומטיה ציבורית</a:t>
            </a:r>
          </a:p>
        </p:txBody>
      </p:sp>
      <p:sp>
        <p:nvSpPr>
          <p:cNvPr id="14" name="מלבן 13"/>
          <p:cNvSpPr/>
          <p:nvPr/>
        </p:nvSpPr>
        <p:spPr>
          <a:xfrm>
            <a:off x="4371979" y="1710095"/>
            <a:ext cx="1724031" cy="37505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משנה למנכ"ל מולטילטרלי</a:t>
            </a:r>
          </a:p>
        </p:txBody>
      </p:sp>
      <p:sp>
        <p:nvSpPr>
          <p:cNvPr id="25" name="מלבן 24"/>
          <p:cNvSpPr/>
          <p:nvPr/>
        </p:nvSpPr>
        <p:spPr>
          <a:xfrm>
            <a:off x="571464" y="1361840"/>
            <a:ext cx="1219200" cy="187525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 err="1">
                <a:solidFill>
                  <a:prstClr val="black"/>
                </a:solidFill>
              </a:rPr>
              <a:t>בטמ"ח</a:t>
            </a:r>
            <a:endParaRPr lang="he-IL" sz="1000" b="1" dirty="0">
              <a:solidFill>
                <a:prstClr val="black"/>
              </a:solidFill>
            </a:endParaRPr>
          </a:p>
        </p:txBody>
      </p:sp>
      <p:sp>
        <p:nvSpPr>
          <p:cNvPr id="27" name="מלבן 26"/>
          <p:cNvSpPr/>
          <p:nvPr/>
        </p:nvSpPr>
        <p:spPr>
          <a:xfrm>
            <a:off x="571464" y="1093948"/>
            <a:ext cx="1219200" cy="187525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קונסולרית</a:t>
            </a:r>
          </a:p>
        </p:txBody>
      </p:sp>
      <p:sp>
        <p:nvSpPr>
          <p:cNvPr id="30" name="מלבן 29"/>
          <p:cNvSpPr/>
          <p:nvPr/>
        </p:nvSpPr>
        <p:spPr>
          <a:xfrm>
            <a:off x="571464" y="826055"/>
            <a:ext cx="1219200" cy="187525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פרט ורווחה </a:t>
            </a:r>
          </a:p>
        </p:txBody>
      </p:sp>
      <p:sp>
        <p:nvSpPr>
          <p:cNvPr id="32" name="מלבן 31"/>
          <p:cNvSpPr/>
          <p:nvPr/>
        </p:nvSpPr>
        <p:spPr>
          <a:xfrm>
            <a:off x="571464" y="558163"/>
            <a:ext cx="1219200" cy="187525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תקשוב</a:t>
            </a:r>
          </a:p>
        </p:txBody>
      </p:sp>
      <p:sp>
        <p:nvSpPr>
          <p:cNvPr id="34" name="מלבן 33"/>
          <p:cNvSpPr/>
          <p:nvPr/>
        </p:nvSpPr>
        <p:spPr>
          <a:xfrm>
            <a:off x="571464" y="290270"/>
            <a:ext cx="1219200" cy="187525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תקציבים</a:t>
            </a:r>
          </a:p>
        </p:txBody>
      </p:sp>
      <p:sp>
        <p:nvSpPr>
          <p:cNvPr id="48" name="מלבן 47"/>
          <p:cNvSpPr/>
          <p:nvPr/>
        </p:nvSpPr>
        <p:spPr>
          <a:xfrm>
            <a:off x="2190725" y="2138729"/>
            <a:ext cx="1219200" cy="18752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כלכלה</a:t>
            </a:r>
          </a:p>
        </p:txBody>
      </p:sp>
      <p:sp>
        <p:nvSpPr>
          <p:cNvPr id="49" name="מלבן 48"/>
          <p:cNvSpPr/>
          <p:nvPr/>
        </p:nvSpPr>
        <p:spPr>
          <a:xfrm>
            <a:off x="2190725" y="1870835"/>
            <a:ext cx="1219200" cy="18752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 err="1">
                <a:solidFill>
                  <a:prstClr val="black"/>
                </a:solidFill>
              </a:rPr>
              <a:t>ארב"ל</a:t>
            </a:r>
            <a:endParaRPr lang="he-IL" sz="1000" b="1" dirty="0">
              <a:solidFill>
                <a:prstClr val="black"/>
              </a:solidFill>
            </a:endParaRPr>
          </a:p>
        </p:txBody>
      </p:sp>
      <p:sp>
        <p:nvSpPr>
          <p:cNvPr id="50" name="מלבן 49"/>
          <p:cNvSpPr/>
          <p:nvPr/>
        </p:nvSpPr>
        <p:spPr>
          <a:xfrm>
            <a:off x="2190725" y="1602944"/>
            <a:ext cx="1219200" cy="18752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מש"ב</a:t>
            </a:r>
          </a:p>
        </p:txBody>
      </p:sp>
      <p:sp>
        <p:nvSpPr>
          <p:cNvPr id="51" name="מלבן 50"/>
          <p:cNvSpPr/>
          <p:nvPr/>
        </p:nvSpPr>
        <p:spPr>
          <a:xfrm>
            <a:off x="2190725" y="1187710"/>
            <a:ext cx="1219200" cy="33486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1000" b="1" dirty="0">
              <a:solidFill>
                <a:prstClr val="black"/>
              </a:solidFill>
            </a:endParaRPr>
          </a:p>
          <a:p>
            <a:pPr algn="ctr"/>
            <a:r>
              <a:rPr lang="he-IL" sz="1000" b="1" dirty="0">
                <a:solidFill>
                  <a:prstClr val="black"/>
                </a:solidFill>
              </a:rPr>
              <a:t>אסטרטגית </a:t>
            </a:r>
          </a:p>
          <a:p>
            <a:pPr algn="ctr"/>
            <a:r>
              <a:rPr lang="he-IL" sz="1000" b="1" dirty="0">
                <a:solidFill>
                  <a:prstClr val="black"/>
                </a:solidFill>
              </a:rPr>
              <a:t>(מדיני-בטחוני)</a:t>
            </a:r>
          </a:p>
          <a:p>
            <a:pPr algn="ctr"/>
            <a:endParaRPr lang="he-IL" sz="1000" b="1" dirty="0">
              <a:solidFill>
                <a:prstClr val="black"/>
              </a:solidFill>
            </a:endParaRPr>
          </a:p>
        </p:txBody>
      </p:sp>
      <p:sp>
        <p:nvSpPr>
          <p:cNvPr id="54" name="מלבן 53"/>
          <p:cNvSpPr/>
          <p:nvPr/>
        </p:nvSpPr>
        <p:spPr>
          <a:xfrm>
            <a:off x="580976" y="3111920"/>
            <a:ext cx="1219200" cy="187525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  <a:tileRect/>
          </a:gradFill>
          <a:ln w="127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דוברות</a:t>
            </a:r>
          </a:p>
        </p:txBody>
      </p:sp>
      <p:sp>
        <p:nvSpPr>
          <p:cNvPr id="55" name="מלבן 54"/>
          <p:cNvSpPr/>
          <p:nvPr/>
        </p:nvSpPr>
        <p:spPr>
          <a:xfrm>
            <a:off x="580976" y="2844028"/>
            <a:ext cx="1219200" cy="187525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  <a:tileRect/>
          </a:gradFill>
          <a:ln w="127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תפוצות ודתות</a:t>
            </a:r>
          </a:p>
        </p:txBody>
      </p:sp>
      <p:sp>
        <p:nvSpPr>
          <p:cNvPr id="56" name="מלבן 55"/>
          <p:cNvSpPr/>
          <p:nvPr/>
        </p:nvSpPr>
        <p:spPr>
          <a:xfrm>
            <a:off x="580976" y="2576135"/>
            <a:ext cx="1219200" cy="187525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  <a:tileRect/>
          </a:gradFill>
          <a:ln w="127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 err="1">
                <a:solidFill>
                  <a:prstClr val="black"/>
                </a:solidFill>
              </a:rPr>
              <a:t>קשתו"ם</a:t>
            </a:r>
            <a:endParaRPr lang="he-IL" sz="1400" b="1" dirty="0">
              <a:solidFill>
                <a:prstClr val="black"/>
              </a:solidFill>
            </a:endParaRPr>
          </a:p>
        </p:txBody>
      </p:sp>
      <p:sp>
        <p:nvSpPr>
          <p:cNvPr id="57" name="מלבן 56"/>
          <p:cNvSpPr/>
          <p:nvPr/>
        </p:nvSpPr>
        <p:spPr>
          <a:xfrm>
            <a:off x="2190725" y="4500569"/>
            <a:ext cx="1219200" cy="18900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אמל"ט</a:t>
            </a:r>
          </a:p>
        </p:txBody>
      </p:sp>
      <p:sp>
        <p:nvSpPr>
          <p:cNvPr id="58" name="מלבן 57"/>
          <p:cNvSpPr/>
          <p:nvPr/>
        </p:nvSpPr>
        <p:spPr>
          <a:xfrm>
            <a:off x="2190725" y="4232676"/>
            <a:ext cx="1219200" cy="18900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מז"ת ותה"ש</a:t>
            </a:r>
          </a:p>
        </p:txBody>
      </p:sp>
      <p:sp>
        <p:nvSpPr>
          <p:cNvPr id="59" name="מלבן 58"/>
          <p:cNvSpPr/>
          <p:nvPr/>
        </p:nvSpPr>
        <p:spPr>
          <a:xfrm>
            <a:off x="2190725" y="3964784"/>
            <a:ext cx="1219200" cy="18900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אירו-אסיה</a:t>
            </a:r>
          </a:p>
        </p:txBody>
      </p:sp>
      <p:sp>
        <p:nvSpPr>
          <p:cNvPr id="60" name="מלבן 59"/>
          <p:cNvSpPr/>
          <p:nvPr/>
        </p:nvSpPr>
        <p:spPr>
          <a:xfrm>
            <a:off x="2190725" y="3696891"/>
            <a:ext cx="1219200" cy="18900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אירופה</a:t>
            </a:r>
          </a:p>
        </p:txBody>
      </p:sp>
      <p:sp>
        <p:nvSpPr>
          <p:cNvPr id="61" name="מלבן 60"/>
          <p:cNvSpPr/>
          <p:nvPr/>
        </p:nvSpPr>
        <p:spPr>
          <a:xfrm>
            <a:off x="2190725" y="3428999"/>
            <a:ext cx="1219200" cy="189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 err="1">
                <a:solidFill>
                  <a:prstClr val="black"/>
                </a:solidFill>
              </a:rPr>
              <a:t>צפ"א</a:t>
            </a:r>
            <a:endParaRPr lang="he-IL" sz="1000" b="1" dirty="0">
              <a:solidFill>
                <a:prstClr val="black"/>
              </a:solidFill>
            </a:endParaRPr>
          </a:p>
        </p:txBody>
      </p:sp>
      <p:sp>
        <p:nvSpPr>
          <p:cNvPr id="62" name="מלבן 61"/>
          <p:cNvSpPr/>
          <p:nvPr/>
        </p:nvSpPr>
        <p:spPr>
          <a:xfrm>
            <a:off x="2190725" y="5036354"/>
            <a:ext cx="1219200" cy="189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אפריקה</a:t>
            </a:r>
          </a:p>
        </p:txBody>
      </p:sp>
      <p:sp>
        <p:nvSpPr>
          <p:cNvPr id="63" name="מלבן 62"/>
          <p:cNvSpPr/>
          <p:nvPr/>
        </p:nvSpPr>
        <p:spPr>
          <a:xfrm>
            <a:off x="2190725" y="4768461"/>
            <a:ext cx="1219200" cy="18900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אסיה</a:t>
            </a:r>
          </a:p>
        </p:txBody>
      </p:sp>
      <p:sp>
        <p:nvSpPr>
          <p:cNvPr id="40" name="מלבן 39"/>
          <p:cNvSpPr/>
          <p:nvPr/>
        </p:nvSpPr>
        <p:spPr>
          <a:xfrm>
            <a:off x="3809987" y="5250668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יועמ"ש</a:t>
            </a:r>
          </a:p>
        </p:txBody>
      </p:sp>
      <p:sp>
        <p:nvSpPr>
          <p:cNvPr id="41" name="מלבן 40"/>
          <p:cNvSpPr/>
          <p:nvPr/>
        </p:nvSpPr>
        <p:spPr>
          <a:xfrm>
            <a:off x="2190725" y="5625718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מפכ"ל</a:t>
            </a:r>
          </a:p>
        </p:txBody>
      </p:sp>
      <p:sp>
        <p:nvSpPr>
          <p:cNvPr id="42" name="מלבן 41"/>
          <p:cNvSpPr/>
          <p:nvPr/>
        </p:nvSpPr>
        <p:spPr>
          <a:xfrm>
            <a:off x="2190725" y="5357825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ממ"ד</a:t>
            </a:r>
          </a:p>
        </p:txBody>
      </p:sp>
      <p:sp>
        <p:nvSpPr>
          <p:cNvPr id="44" name="מלבן 43"/>
          <p:cNvSpPr/>
          <p:nvPr/>
        </p:nvSpPr>
        <p:spPr>
          <a:xfrm>
            <a:off x="2190725" y="6148112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מש"א והדרכה</a:t>
            </a:r>
          </a:p>
        </p:txBody>
      </p:sp>
      <p:sp>
        <p:nvSpPr>
          <p:cNvPr id="45" name="מלבן 44"/>
          <p:cNvSpPr/>
          <p:nvPr/>
        </p:nvSpPr>
        <p:spPr>
          <a:xfrm>
            <a:off x="380963" y="6161503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 err="1">
                <a:solidFill>
                  <a:prstClr val="black"/>
                </a:solidFill>
              </a:rPr>
              <a:t>תכמ"ד</a:t>
            </a:r>
            <a:endParaRPr lang="he-IL" sz="1000" b="1" dirty="0">
              <a:solidFill>
                <a:prstClr val="black"/>
              </a:solidFill>
            </a:endParaRPr>
          </a:p>
        </p:txBody>
      </p:sp>
      <p:sp>
        <p:nvSpPr>
          <p:cNvPr id="46" name="מלבן 45"/>
          <p:cNvSpPr/>
          <p:nvPr/>
        </p:nvSpPr>
        <p:spPr>
          <a:xfrm>
            <a:off x="380963" y="5893610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טקס </a:t>
            </a:r>
            <a:r>
              <a:rPr lang="he-IL" sz="1000" b="1" dirty="0" err="1">
                <a:solidFill>
                  <a:prstClr val="black"/>
                </a:solidFill>
              </a:rPr>
              <a:t>ומאו"ר</a:t>
            </a:r>
            <a:endParaRPr lang="he-IL" sz="1000" b="1" dirty="0">
              <a:solidFill>
                <a:prstClr val="black"/>
              </a:solidFill>
            </a:endParaRPr>
          </a:p>
        </p:txBody>
      </p:sp>
      <p:cxnSp>
        <p:nvCxnSpPr>
          <p:cNvPr id="273" name="מחבר ישר 272"/>
          <p:cNvCxnSpPr>
            <a:endCxn id="11" idx="1"/>
          </p:cNvCxnSpPr>
          <p:nvPr/>
        </p:nvCxnSpPr>
        <p:spPr>
          <a:xfrm flipV="1">
            <a:off x="3428993" y="4152315"/>
            <a:ext cx="103823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" name="מחבר ישר 378"/>
          <p:cNvCxnSpPr/>
          <p:nvPr/>
        </p:nvCxnSpPr>
        <p:spPr>
          <a:xfrm>
            <a:off x="3409925" y="1482392"/>
            <a:ext cx="0" cy="803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מחבר ישר 89"/>
          <p:cNvCxnSpPr/>
          <p:nvPr/>
        </p:nvCxnSpPr>
        <p:spPr>
          <a:xfrm rot="5400000">
            <a:off x="2511749" y="4327176"/>
            <a:ext cx="179635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מחבר ישר 94"/>
          <p:cNvCxnSpPr/>
          <p:nvPr/>
        </p:nvCxnSpPr>
        <p:spPr>
          <a:xfrm flipV="1">
            <a:off x="3333742" y="1870834"/>
            <a:ext cx="103823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מלבן 64"/>
          <p:cNvSpPr/>
          <p:nvPr/>
        </p:nvSpPr>
        <p:spPr>
          <a:xfrm>
            <a:off x="2190725" y="5893611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כספים</a:t>
            </a:r>
          </a:p>
        </p:txBody>
      </p:sp>
      <p:sp>
        <p:nvSpPr>
          <p:cNvPr id="77" name="מלבן 76"/>
          <p:cNvSpPr/>
          <p:nvPr/>
        </p:nvSpPr>
        <p:spPr>
          <a:xfrm>
            <a:off x="2200237" y="3067349"/>
            <a:ext cx="1219200" cy="187525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  <a:tileRect/>
          </a:gradFill>
          <a:ln w="127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הסברה</a:t>
            </a:r>
          </a:p>
        </p:txBody>
      </p:sp>
      <p:sp>
        <p:nvSpPr>
          <p:cNvPr id="78" name="מלבן 77"/>
          <p:cNvSpPr/>
          <p:nvPr/>
        </p:nvSpPr>
        <p:spPr>
          <a:xfrm>
            <a:off x="2190725" y="6416004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תיאום</a:t>
            </a:r>
          </a:p>
        </p:txBody>
      </p:sp>
      <p:cxnSp>
        <p:nvCxnSpPr>
          <p:cNvPr id="99" name="מחבר ישר 98"/>
          <p:cNvCxnSpPr/>
          <p:nvPr/>
        </p:nvCxnSpPr>
        <p:spPr>
          <a:xfrm>
            <a:off x="1800176" y="2946791"/>
            <a:ext cx="2581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מחבר ישר 100"/>
          <p:cNvCxnSpPr>
            <a:stCxn id="77" idx="0"/>
            <a:endCxn id="77" idx="0"/>
          </p:cNvCxnSpPr>
          <p:nvPr/>
        </p:nvCxnSpPr>
        <p:spPr>
          <a:xfrm rot="5400000" flipH="1" flipV="1">
            <a:off x="2809837" y="306734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מחבר ישר 102"/>
          <p:cNvCxnSpPr>
            <a:stCxn id="77" idx="0"/>
            <a:endCxn id="77" idx="0"/>
          </p:cNvCxnSpPr>
          <p:nvPr/>
        </p:nvCxnSpPr>
        <p:spPr>
          <a:xfrm rot="5400000" flipH="1" flipV="1">
            <a:off x="2809837" y="306734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מחבר ישר 108"/>
          <p:cNvCxnSpPr>
            <a:stCxn id="77" idx="0"/>
          </p:cNvCxnSpPr>
          <p:nvPr/>
        </p:nvCxnSpPr>
        <p:spPr>
          <a:xfrm rot="5400000" flipH="1" flipV="1">
            <a:off x="2749562" y="3007068"/>
            <a:ext cx="1205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מחבר ישר 114"/>
          <p:cNvCxnSpPr>
            <a:stCxn id="4" idx="1"/>
          </p:cNvCxnSpPr>
          <p:nvPr/>
        </p:nvCxnSpPr>
        <p:spPr>
          <a:xfrm flipH="1" flipV="1">
            <a:off x="6076991" y="2848635"/>
            <a:ext cx="223201" cy="4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מחבר ישר 140"/>
          <p:cNvCxnSpPr/>
          <p:nvPr/>
        </p:nvCxnSpPr>
        <p:spPr>
          <a:xfrm>
            <a:off x="1790667" y="826052"/>
            <a:ext cx="26765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מחבר ישר 162"/>
          <p:cNvCxnSpPr/>
          <p:nvPr/>
        </p:nvCxnSpPr>
        <p:spPr>
          <a:xfrm rot="5400000">
            <a:off x="4301123" y="2544954"/>
            <a:ext cx="35897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מחבר ישר 179"/>
          <p:cNvCxnSpPr/>
          <p:nvPr/>
        </p:nvCxnSpPr>
        <p:spPr>
          <a:xfrm rot="10800000">
            <a:off x="5076056" y="5373216"/>
            <a:ext cx="20162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מחבר ישר 197"/>
          <p:cNvCxnSpPr/>
          <p:nvPr/>
        </p:nvCxnSpPr>
        <p:spPr>
          <a:xfrm>
            <a:off x="3419872" y="6021288"/>
            <a:ext cx="36724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מחבר ישר 199"/>
          <p:cNvCxnSpPr>
            <a:endCxn id="54" idx="3"/>
          </p:cNvCxnSpPr>
          <p:nvPr/>
        </p:nvCxnSpPr>
        <p:spPr>
          <a:xfrm rot="5400000">
            <a:off x="1487980" y="2883939"/>
            <a:ext cx="633939" cy="9547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מחבר ישר 205"/>
          <p:cNvCxnSpPr/>
          <p:nvPr/>
        </p:nvCxnSpPr>
        <p:spPr>
          <a:xfrm rot="5400000">
            <a:off x="1032834" y="1044756"/>
            <a:ext cx="15537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מחבר ישר 211"/>
          <p:cNvCxnSpPr/>
          <p:nvPr/>
        </p:nvCxnSpPr>
        <p:spPr>
          <a:xfrm rot="5400000">
            <a:off x="2786042" y="5987376"/>
            <a:ext cx="1285884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מחבר ישר 219"/>
          <p:cNvCxnSpPr>
            <a:stCxn id="4" idx="2"/>
          </p:cNvCxnSpPr>
          <p:nvPr/>
        </p:nvCxnSpPr>
        <p:spPr>
          <a:xfrm rot="16200000" flipH="1">
            <a:off x="5303471" y="4880551"/>
            <a:ext cx="3528482" cy="49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מחבר ישר 239"/>
          <p:cNvCxnSpPr/>
          <p:nvPr/>
        </p:nvCxnSpPr>
        <p:spPr>
          <a:xfrm rot="10800000" flipV="1">
            <a:off x="1904976" y="6669360"/>
            <a:ext cx="5187305" cy="279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מחבר ישר 267"/>
          <p:cNvCxnSpPr/>
          <p:nvPr/>
        </p:nvCxnSpPr>
        <p:spPr>
          <a:xfrm rot="5400000" flipH="1" flipV="1">
            <a:off x="1610303" y="6402594"/>
            <a:ext cx="5893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מחבר ישר 270"/>
          <p:cNvCxnSpPr/>
          <p:nvPr/>
        </p:nvCxnSpPr>
        <p:spPr>
          <a:xfrm>
            <a:off x="1619221" y="6107924"/>
            <a:ext cx="2857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מחבר ישר 277"/>
          <p:cNvCxnSpPr/>
          <p:nvPr/>
        </p:nvCxnSpPr>
        <p:spPr>
          <a:xfrm rot="5400000">
            <a:off x="1378118" y="6134713"/>
            <a:ext cx="482207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מלבן 24"/>
          <p:cNvSpPr/>
          <p:nvPr/>
        </p:nvSpPr>
        <p:spPr>
          <a:xfrm>
            <a:off x="585750" y="1355143"/>
            <a:ext cx="1219200" cy="246377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 err="1">
                <a:solidFill>
                  <a:prstClr val="black"/>
                </a:solidFill>
              </a:rPr>
              <a:t>בטמ"ח</a:t>
            </a:r>
            <a:endParaRPr lang="he-IL" sz="1400" b="1" dirty="0">
              <a:solidFill>
                <a:prstClr val="black"/>
              </a:solidFill>
            </a:endParaRPr>
          </a:p>
        </p:txBody>
      </p:sp>
      <p:sp>
        <p:nvSpPr>
          <p:cNvPr id="66" name="מלבן 34"/>
          <p:cNvSpPr/>
          <p:nvPr/>
        </p:nvSpPr>
        <p:spPr>
          <a:xfrm>
            <a:off x="571464" y="1723972"/>
            <a:ext cx="1219200" cy="535785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משאבים חומריים</a:t>
            </a:r>
          </a:p>
          <a:p>
            <a:pPr algn="ctr"/>
            <a:endParaRPr lang="he-IL" sz="1400" b="1" dirty="0">
              <a:solidFill>
                <a:prstClr val="black"/>
              </a:solidFill>
            </a:endParaRPr>
          </a:p>
        </p:txBody>
      </p:sp>
      <p:sp>
        <p:nvSpPr>
          <p:cNvPr id="67" name="מלבן 54"/>
          <p:cNvSpPr/>
          <p:nvPr/>
        </p:nvSpPr>
        <p:spPr>
          <a:xfrm>
            <a:off x="595262" y="2815451"/>
            <a:ext cx="1219200" cy="187525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  <a:tileRect/>
          </a:gradFill>
          <a:ln w="127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תפוצות ודתות</a:t>
            </a:r>
          </a:p>
        </p:txBody>
      </p:sp>
      <p:sp>
        <p:nvSpPr>
          <p:cNvPr id="68" name="מלבן 56"/>
          <p:cNvSpPr/>
          <p:nvPr/>
        </p:nvSpPr>
        <p:spPr>
          <a:xfrm>
            <a:off x="2205011" y="4471992"/>
            <a:ext cx="1219200" cy="18900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אמל"ט</a:t>
            </a:r>
          </a:p>
        </p:txBody>
      </p:sp>
      <p:sp>
        <p:nvSpPr>
          <p:cNvPr id="69" name="מלבן 57"/>
          <p:cNvSpPr/>
          <p:nvPr/>
        </p:nvSpPr>
        <p:spPr>
          <a:xfrm>
            <a:off x="2205011" y="4204099"/>
            <a:ext cx="1219200" cy="18900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מז"ת ותה"ש</a:t>
            </a:r>
          </a:p>
        </p:txBody>
      </p:sp>
      <p:sp>
        <p:nvSpPr>
          <p:cNvPr id="70" name="מלבן 58"/>
          <p:cNvSpPr/>
          <p:nvPr/>
        </p:nvSpPr>
        <p:spPr>
          <a:xfrm>
            <a:off x="2205011" y="3936207"/>
            <a:ext cx="1219200" cy="18900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אירו-אסיה</a:t>
            </a:r>
          </a:p>
        </p:txBody>
      </p:sp>
      <p:sp>
        <p:nvSpPr>
          <p:cNvPr id="72" name="מלבן 59"/>
          <p:cNvSpPr/>
          <p:nvPr/>
        </p:nvSpPr>
        <p:spPr>
          <a:xfrm>
            <a:off x="2205011" y="3668314"/>
            <a:ext cx="1219200" cy="18900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אירופה</a:t>
            </a:r>
          </a:p>
        </p:txBody>
      </p:sp>
      <p:sp>
        <p:nvSpPr>
          <p:cNvPr id="73" name="מלבן 60"/>
          <p:cNvSpPr/>
          <p:nvPr/>
        </p:nvSpPr>
        <p:spPr>
          <a:xfrm>
            <a:off x="2205011" y="3400422"/>
            <a:ext cx="1219200" cy="189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 err="1">
                <a:solidFill>
                  <a:prstClr val="black"/>
                </a:solidFill>
              </a:rPr>
              <a:t>צפ"א</a:t>
            </a:r>
            <a:endParaRPr lang="he-IL" sz="1400" b="1" dirty="0">
              <a:solidFill>
                <a:prstClr val="black"/>
              </a:solidFill>
            </a:endParaRPr>
          </a:p>
        </p:txBody>
      </p:sp>
      <p:sp>
        <p:nvSpPr>
          <p:cNvPr id="74" name="מלבן 61"/>
          <p:cNvSpPr/>
          <p:nvPr/>
        </p:nvSpPr>
        <p:spPr>
          <a:xfrm>
            <a:off x="2205011" y="5007777"/>
            <a:ext cx="1219200" cy="189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אפריקה</a:t>
            </a:r>
          </a:p>
        </p:txBody>
      </p:sp>
      <p:sp>
        <p:nvSpPr>
          <p:cNvPr id="75" name="מלבן 62"/>
          <p:cNvSpPr/>
          <p:nvPr/>
        </p:nvSpPr>
        <p:spPr>
          <a:xfrm>
            <a:off x="2205011" y="4739884"/>
            <a:ext cx="1219200" cy="18900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אסיה</a:t>
            </a:r>
          </a:p>
        </p:txBody>
      </p:sp>
      <p:sp>
        <p:nvSpPr>
          <p:cNvPr id="76" name="מלבן 39"/>
          <p:cNvSpPr/>
          <p:nvPr/>
        </p:nvSpPr>
        <p:spPr>
          <a:xfrm>
            <a:off x="3824273" y="5222091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יועמ"ש</a:t>
            </a:r>
          </a:p>
        </p:txBody>
      </p:sp>
      <p:sp>
        <p:nvSpPr>
          <p:cNvPr id="79" name="מלבן 40"/>
          <p:cNvSpPr/>
          <p:nvPr/>
        </p:nvSpPr>
        <p:spPr>
          <a:xfrm>
            <a:off x="2205011" y="5597141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מפכ"ל</a:t>
            </a:r>
          </a:p>
        </p:txBody>
      </p:sp>
      <p:sp>
        <p:nvSpPr>
          <p:cNvPr id="80" name="מלבן 41"/>
          <p:cNvSpPr/>
          <p:nvPr/>
        </p:nvSpPr>
        <p:spPr>
          <a:xfrm>
            <a:off x="2205011" y="5329248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ממ"ד</a:t>
            </a:r>
          </a:p>
        </p:txBody>
      </p:sp>
      <p:sp>
        <p:nvSpPr>
          <p:cNvPr id="82" name="מלבן 43"/>
          <p:cNvSpPr/>
          <p:nvPr/>
        </p:nvSpPr>
        <p:spPr>
          <a:xfrm>
            <a:off x="2205011" y="6119535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מש"א והדרכה</a:t>
            </a:r>
          </a:p>
        </p:txBody>
      </p:sp>
      <p:sp>
        <p:nvSpPr>
          <p:cNvPr id="83" name="מלבן 44"/>
          <p:cNvSpPr/>
          <p:nvPr/>
        </p:nvSpPr>
        <p:spPr>
          <a:xfrm>
            <a:off x="395249" y="6132926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 err="1">
                <a:solidFill>
                  <a:prstClr val="black"/>
                </a:solidFill>
              </a:rPr>
              <a:t>תכמ"ד</a:t>
            </a:r>
            <a:endParaRPr lang="he-IL" sz="1400" b="1" dirty="0">
              <a:solidFill>
                <a:prstClr val="black"/>
              </a:solidFill>
            </a:endParaRPr>
          </a:p>
        </p:txBody>
      </p:sp>
      <p:sp>
        <p:nvSpPr>
          <p:cNvPr id="84" name="מלבן 45"/>
          <p:cNvSpPr/>
          <p:nvPr/>
        </p:nvSpPr>
        <p:spPr>
          <a:xfrm>
            <a:off x="395249" y="5865033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טקס </a:t>
            </a:r>
            <a:r>
              <a:rPr lang="he-IL" sz="1400" b="1" dirty="0" err="1">
                <a:solidFill>
                  <a:prstClr val="black"/>
                </a:solidFill>
              </a:rPr>
              <a:t>ומאו"ר</a:t>
            </a:r>
            <a:endParaRPr lang="he-IL" sz="1400" b="1" dirty="0">
              <a:solidFill>
                <a:prstClr val="black"/>
              </a:solidFill>
            </a:endParaRPr>
          </a:p>
        </p:txBody>
      </p:sp>
      <p:sp>
        <p:nvSpPr>
          <p:cNvPr id="85" name="מלבן 64"/>
          <p:cNvSpPr/>
          <p:nvPr/>
        </p:nvSpPr>
        <p:spPr>
          <a:xfrm>
            <a:off x="2205011" y="5865034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כספים</a:t>
            </a:r>
          </a:p>
        </p:txBody>
      </p:sp>
      <p:sp>
        <p:nvSpPr>
          <p:cNvPr id="86" name="מלבן 77"/>
          <p:cNvSpPr/>
          <p:nvPr/>
        </p:nvSpPr>
        <p:spPr>
          <a:xfrm>
            <a:off x="2205011" y="6387427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תיאום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884368" y="2232491"/>
            <a:ext cx="1259632" cy="2094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>
                <a:solidFill>
                  <a:prstClr val="white"/>
                </a:solidFill>
              </a:rPr>
              <a:t>שר</a:t>
            </a:r>
          </a:p>
          <a:p>
            <a:pPr algn="ctr"/>
            <a:r>
              <a:rPr lang="he-IL" sz="3200" b="1" dirty="0">
                <a:solidFill>
                  <a:prstClr val="white"/>
                </a:solidFill>
              </a:rPr>
              <a:t>החוץ</a:t>
            </a:r>
          </a:p>
        </p:txBody>
      </p:sp>
    </p:spTree>
    <p:extLst>
      <p:ext uri="{BB962C8B-B14F-4D97-AF65-F5344CB8AC3E}">
        <p14:creationId xmlns:p14="http://schemas.microsoft.com/office/powerpoint/2010/main" xmlns="" val="2559098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282504" y="347243"/>
            <a:ext cx="8106713" cy="744504"/>
          </a:xfrm>
        </p:spPr>
        <p:txBody>
          <a:bodyPr/>
          <a:lstStyle/>
          <a:p>
            <a:pPr algn="r" rtl="0" eaLnBrk="1" hangingPunct="1">
              <a:defRPr/>
            </a:pPr>
            <a:r>
              <a:rPr lang="en-US" sz="26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Composition of typical </a:t>
            </a:r>
            <a:r>
              <a:rPr lang="en-US" sz="2600" b="1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Emassy</a:t>
            </a:r>
            <a:endParaRPr lang="en-US" sz="2600" b="1" dirty="0" smtClean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117" name="Picture 24" descr="m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4" y="1268413"/>
            <a:ext cx="3742404" cy="2306639"/>
          </a:xfrm>
          <a:noFill/>
        </p:spPr>
      </p:pic>
      <p:sp>
        <p:nvSpPr>
          <p:cNvPr id="4113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7344713" y="1702202"/>
            <a:ext cx="2438399" cy="365760"/>
          </a:xfrm>
          <a:noFill/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116" name="Picture 10" descr="M"/>
          <p:cNvPicPr>
            <a:picLocks noChangeAspect="1" noChangeArrowheads="1"/>
          </p:cNvPicPr>
          <p:nvPr/>
        </p:nvPicPr>
        <p:blipFill>
          <a:blip r:embed="rId4" cstate="print"/>
          <a:srcRect l="5618" t="2654" r="7254"/>
          <a:stretch>
            <a:fillRect/>
          </a:stretch>
        </p:blipFill>
        <p:spPr bwMode="auto">
          <a:xfrm>
            <a:off x="468313" y="3860801"/>
            <a:ext cx="3409940" cy="2349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Organization Chart 12"/>
          <p:cNvGrpSpPr>
            <a:grpSpLocks noChangeAspect="1"/>
          </p:cNvGrpSpPr>
          <p:nvPr/>
        </p:nvGrpSpPr>
        <p:grpSpPr bwMode="auto">
          <a:xfrm>
            <a:off x="4498974" y="1091747"/>
            <a:ext cx="3890242" cy="4272443"/>
            <a:chOff x="2890" y="747"/>
            <a:chExt cx="1945" cy="1551"/>
          </a:xfrm>
        </p:grpSpPr>
        <p:sp>
          <p:nvSpPr>
            <p:cNvPr id="16" name="_s3082"/>
            <p:cNvSpPr>
              <a:spLocks noChangeArrowheads="1"/>
            </p:cNvSpPr>
            <p:nvPr/>
          </p:nvSpPr>
          <p:spPr bwMode="auto">
            <a:xfrm>
              <a:off x="3474" y="747"/>
              <a:ext cx="864" cy="288"/>
            </a:xfrm>
            <a:prstGeom prst="roundRect">
              <a:avLst>
                <a:gd name="adj" fmla="val 50000"/>
              </a:avLst>
            </a:prstGeom>
            <a:solidFill>
              <a:srgbClr val="FF9900">
                <a:alpha val="60001"/>
              </a:srgbClr>
            </a:solidFill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smtClean="0">
                  <a:solidFill>
                    <a:srgbClr val="336600"/>
                  </a:solidFill>
                  <a:latin typeface="Arial" charset="0"/>
                </a:rPr>
                <a:t>Ambassador</a:t>
              </a:r>
              <a:endParaRPr lang="en-US" sz="2400" b="1" dirty="0">
                <a:solidFill>
                  <a:srgbClr val="3366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_s3083"/>
            <p:cNvSpPr>
              <a:spLocks noChangeArrowheads="1"/>
            </p:cNvSpPr>
            <p:nvPr/>
          </p:nvSpPr>
          <p:spPr bwMode="auto">
            <a:xfrm>
              <a:off x="2890" y="138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9900">
                <a:alpha val="60001"/>
              </a:srgbClr>
            </a:solidFill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smtClean="0">
                  <a:solidFill>
                    <a:srgbClr val="336600"/>
                  </a:solidFill>
                  <a:latin typeface="Arial" charset="0"/>
                </a:rPr>
                <a:t>C</a:t>
              </a:r>
              <a:r>
                <a:rPr lang="he-IL" sz="2400" b="1" dirty="0" err="1" smtClean="0">
                  <a:solidFill>
                    <a:srgbClr val="336600"/>
                  </a:solidFill>
                  <a:latin typeface="Arial" charset="0"/>
                </a:rPr>
                <a:t>וךאורשך</a:t>
              </a:r>
              <a:r>
                <a:rPr lang="he-IL" sz="2400" b="1" dirty="0" smtClean="0">
                  <a:solidFill>
                    <a:srgbClr val="336600"/>
                  </a:solidFill>
                  <a:latin typeface="Arial" charset="0"/>
                </a:rPr>
                <a:t> </a:t>
              </a:r>
              <a:r>
                <a:rPr lang="en-US" sz="2400" b="1" dirty="0" smtClean="0">
                  <a:solidFill>
                    <a:srgbClr val="336600"/>
                  </a:solidFill>
                  <a:latin typeface="Arial" charset="0"/>
                </a:rPr>
                <a:t>A</a:t>
              </a:r>
              <a:r>
                <a:rPr lang="he-IL" sz="2400" b="1" dirty="0" err="1" smtClean="0">
                  <a:solidFill>
                    <a:srgbClr val="336600"/>
                  </a:solidFill>
                  <a:latin typeface="Arial" charset="0"/>
                </a:rPr>
                <a:t>אאשביק</a:t>
              </a:r>
              <a:r>
                <a:rPr lang="he-IL" sz="2400" b="1" dirty="0" smtClean="0">
                  <a:solidFill>
                    <a:srgbClr val="336600"/>
                  </a:solidFill>
                  <a:latin typeface="Arial" charset="0"/>
                </a:rPr>
                <a:t> </a:t>
              </a:r>
              <a:endParaRPr lang="en-US" sz="2400" b="1" dirty="0">
                <a:solidFill>
                  <a:srgbClr val="3366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_s3084"/>
            <p:cNvSpPr>
              <a:spLocks noChangeArrowheads="1"/>
            </p:cNvSpPr>
            <p:nvPr/>
          </p:nvSpPr>
          <p:spPr bwMode="auto">
            <a:xfrm>
              <a:off x="2890" y="1065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9900">
                <a:alpha val="60001"/>
              </a:srgbClr>
            </a:solidFill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he-IL" sz="2400" b="1" dirty="0">
                <a:solidFill>
                  <a:srgbClr val="3366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smtClean="0">
                  <a:solidFill>
                    <a:srgbClr val="336600"/>
                  </a:solidFill>
                  <a:latin typeface="Arial" charset="0"/>
                </a:rPr>
                <a:t>DCM</a:t>
              </a:r>
              <a:endParaRPr lang="he-IL" sz="2400" b="1" dirty="0">
                <a:solidFill>
                  <a:srgbClr val="3366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2400" b="1" dirty="0">
                  <a:solidFill>
                    <a:srgbClr val="336600"/>
                  </a:solidFill>
                  <a:latin typeface="Arial" charset="0"/>
                </a:rPr>
                <a:t> </a:t>
              </a:r>
              <a:endParaRPr lang="en-US" sz="2400" b="1" dirty="0">
                <a:solidFill>
                  <a:srgbClr val="3366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_s3085"/>
            <p:cNvSpPr>
              <a:spLocks noChangeArrowheads="1"/>
            </p:cNvSpPr>
            <p:nvPr/>
          </p:nvSpPr>
          <p:spPr bwMode="auto">
            <a:xfrm>
              <a:off x="2890" y="1688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9900">
                <a:alpha val="60001"/>
              </a:srgbClr>
            </a:solidFill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2400" b="1" dirty="0">
                  <a:solidFill>
                    <a:srgbClr val="336600"/>
                  </a:solidFill>
                  <a:latin typeface="Arial" charset="0"/>
                </a:rPr>
                <a:t>דובר</a:t>
              </a:r>
              <a:endParaRPr lang="en-US" sz="2400" b="1" dirty="0">
                <a:solidFill>
                  <a:srgbClr val="3366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_s3086"/>
            <p:cNvSpPr>
              <a:spLocks noChangeArrowheads="1"/>
            </p:cNvSpPr>
            <p:nvPr/>
          </p:nvSpPr>
          <p:spPr bwMode="auto">
            <a:xfrm>
              <a:off x="4095" y="1688"/>
              <a:ext cx="740" cy="288"/>
            </a:xfrm>
            <a:prstGeom prst="roundRect">
              <a:avLst>
                <a:gd name="adj" fmla="val 12523"/>
              </a:avLst>
            </a:prstGeom>
            <a:solidFill>
              <a:srgbClr val="FF9900">
                <a:alpha val="60001"/>
              </a:srgbClr>
            </a:solidFill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2400" b="1" dirty="0">
                  <a:solidFill>
                    <a:srgbClr val="336600"/>
                  </a:solidFill>
                  <a:latin typeface="Arial" charset="0"/>
                </a:rPr>
                <a:t>ראש מדור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2400" b="1" dirty="0">
                  <a:solidFill>
                    <a:srgbClr val="336600"/>
                  </a:solidFill>
                  <a:latin typeface="Arial" charset="0"/>
                </a:rPr>
                <a:t> קונסולרי</a:t>
              </a:r>
              <a:endParaRPr lang="en-US" sz="2400" b="1" dirty="0">
                <a:solidFill>
                  <a:srgbClr val="3366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_s3087"/>
            <p:cNvSpPr>
              <a:spLocks noChangeArrowheads="1"/>
            </p:cNvSpPr>
            <p:nvPr/>
          </p:nvSpPr>
          <p:spPr bwMode="auto">
            <a:xfrm>
              <a:off x="2890" y="2010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9900">
                <a:alpha val="60001"/>
              </a:srgbClr>
            </a:solidFill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2400" b="1" dirty="0">
                  <a:solidFill>
                    <a:srgbClr val="336600"/>
                  </a:solidFill>
                  <a:latin typeface="Arial" charset="0"/>
                </a:rPr>
                <a:t>קצין ביטחון </a:t>
              </a:r>
              <a:endParaRPr lang="en-US" sz="2400" b="1" dirty="0">
                <a:solidFill>
                  <a:srgbClr val="3366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_s3088"/>
            <p:cNvSpPr>
              <a:spLocks noChangeArrowheads="1"/>
            </p:cNvSpPr>
            <p:nvPr/>
          </p:nvSpPr>
          <p:spPr bwMode="auto">
            <a:xfrm>
              <a:off x="4077" y="2006"/>
              <a:ext cx="758" cy="288"/>
            </a:xfrm>
            <a:prstGeom prst="roundRect">
              <a:avLst>
                <a:gd name="adj" fmla="val 16667"/>
              </a:avLst>
            </a:prstGeom>
            <a:solidFill>
              <a:srgbClr val="FF9900">
                <a:alpha val="60001"/>
              </a:srgbClr>
            </a:solidFill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2400" b="1" dirty="0">
                  <a:solidFill>
                    <a:srgbClr val="336600"/>
                  </a:solidFill>
                  <a:latin typeface="Arial" charset="0"/>
                </a:rPr>
                <a:t>נספח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2400" b="1" dirty="0">
                  <a:solidFill>
                    <a:srgbClr val="336600"/>
                  </a:solidFill>
                  <a:latin typeface="Arial" charset="0"/>
                </a:rPr>
                <a:t>מסחרי</a:t>
              </a:r>
              <a:endParaRPr lang="en-US" sz="2400" b="1" dirty="0">
                <a:solidFill>
                  <a:srgbClr val="3366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4" name="_s3087"/>
          <p:cNvSpPr>
            <a:spLocks noChangeArrowheads="1"/>
          </p:cNvSpPr>
          <p:nvPr/>
        </p:nvSpPr>
        <p:spPr bwMode="auto">
          <a:xfrm>
            <a:off x="4498974" y="5437215"/>
            <a:ext cx="1728107" cy="793336"/>
          </a:xfrm>
          <a:prstGeom prst="roundRect">
            <a:avLst>
              <a:gd name="adj" fmla="val 16667"/>
            </a:avLst>
          </a:prstGeom>
          <a:solidFill>
            <a:srgbClr val="FF9900">
              <a:alpha val="60001"/>
            </a:srgbClr>
          </a:solidFill>
          <a:ln w="19050">
            <a:solidFill>
              <a:srgbClr val="FF6600"/>
            </a:solidFill>
            <a:round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2400" b="1" dirty="0">
                <a:solidFill>
                  <a:srgbClr val="336600"/>
                </a:solidFill>
                <a:latin typeface="Arial" charset="0"/>
              </a:rPr>
              <a:t>קצין מנהלה</a:t>
            </a:r>
            <a:endParaRPr lang="en-US" sz="2400" b="1" dirty="0">
              <a:solidFill>
                <a:srgbClr val="336600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_s3087"/>
          <p:cNvSpPr>
            <a:spLocks noChangeArrowheads="1"/>
          </p:cNvSpPr>
          <p:nvPr/>
        </p:nvSpPr>
        <p:spPr bwMode="auto">
          <a:xfrm>
            <a:off x="6908833" y="5437215"/>
            <a:ext cx="1480384" cy="793336"/>
          </a:xfrm>
          <a:prstGeom prst="roundRect">
            <a:avLst>
              <a:gd name="adj" fmla="val 16667"/>
            </a:avLst>
          </a:prstGeom>
          <a:solidFill>
            <a:srgbClr val="FF9900">
              <a:alpha val="60001"/>
            </a:srgbClr>
          </a:solidFill>
          <a:ln w="19050">
            <a:solidFill>
              <a:srgbClr val="FF6600"/>
            </a:solidFill>
            <a:round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2400" b="1" dirty="0">
                <a:solidFill>
                  <a:srgbClr val="336600"/>
                </a:solidFill>
                <a:latin typeface="Arial" charset="0"/>
              </a:rPr>
              <a:t>נספח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2400" b="1" dirty="0">
                <a:solidFill>
                  <a:srgbClr val="336600"/>
                </a:solidFill>
                <a:latin typeface="Arial" charset="0"/>
              </a:rPr>
              <a:t>צבאי</a:t>
            </a:r>
            <a:endParaRPr lang="en-US" sz="2400" b="1" dirty="0">
              <a:solidFill>
                <a:srgbClr val="336600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_s3087"/>
          <p:cNvSpPr>
            <a:spLocks noChangeArrowheads="1"/>
          </p:cNvSpPr>
          <p:nvPr/>
        </p:nvSpPr>
        <p:spPr bwMode="auto">
          <a:xfrm>
            <a:off x="6835806" y="1967721"/>
            <a:ext cx="1552533" cy="757581"/>
          </a:xfrm>
          <a:prstGeom prst="roundRect">
            <a:avLst>
              <a:gd name="adj" fmla="val 16667"/>
            </a:avLst>
          </a:prstGeom>
          <a:solidFill>
            <a:srgbClr val="FF9900">
              <a:alpha val="60001"/>
            </a:srgbClr>
          </a:solidFill>
          <a:ln w="19050">
            <a:solidFill>
              <a:srgbClr val="FF6600"/>
            </a:solidFill>
            <a:round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336600"/>
                </a:solidFill>
                <a:latin typeface="Arial" charset="0"/>
              </a:rPr>
              <a:t>Political officer</a:t>
            </a:r>
            <a:endParaRPr lang="en-US" sz="2400" b="1" dirty="0">
              <a:solidFill>
                <a:srgbClr val="336600"/>
              </a:solidFill>
              <a:latin typeface="Arial" charset="0"/>
              <a:cs typeface="Arial" charset="0"/>
            </a:endParaRPr>
          </a:p>
        </p:txBody>
      </p:sp>
      <p:sp>
        <p:nvSpPr>
          <p:cNvPr id="27" name="_s3087"/>
          <p:cNvSpPr>
            <a:spLocks noChangeArrowheads="1"/>
          </p:cNvSpPr>
          <p:nvPr/>
        </p:nvSpPr>
        <p:spPr bwMode="auto">
          <a:xfrm>
            <a:off x="6660232" y="2843697"/>
            <a:ext cx="1728107" cy="793336"/>
          </a:xfrm>
          <a:prstGeom prst="roundRect">
            <a:avLst>
              <a:gd name="adj" fmla="val 16667"/>
            </a:avLst>
          </a:prstGeom>
          <a:solidFill>
            <a:srgbClr val="FF9900">
              <a:alpha val="60001"/>
            </a:srgbClr>
          </a:solidFill>
          <a:ln w="19050">
            <a:solidFill>
              <a:srgbClr val="FF6600"/>
            </a:solidFill>
            <a:round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336600"/>
                </a:solidFill>
                <a:latin typeface="Arial" charset="0"/>
              </a:rPr>
              <a:t>P</a:t>
            </a:r>
            <a:r>
              <a:rPr lang="en-US" sz="2400" b="1" dirty="0" smtClean="0">
                <a:solidFill>
                  <a:srgbClr val="336600"/>
                </a:solidFill>
                <a:latin typeface="Arial" charset="0"/>
              </a:rPr>
              <a:t>ublic diplomacy</a:t>
            </a:r>
            <a:endParaRPr lang="en-US" sz="2400" b="1" dirty="0">
              <a:solidFill>
                <a:srgbClr val="3366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777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מועצת הביטחון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132856"/>
            <a:ext cx="3888432" cy="2686050"/>
          </a:xfrm>
          <a:prstGeom prst="rect">
            <a:avLst/>
          </a:prstGeom>
        </p:spPr>
      </p:pic>
      <p:pic>
        <p:nvPicPr>
          <p:cNvPr id="3" name="תמונה 2" descr="stopwatc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1700808"/>
            <a:ext cx="3275856" cy="3040608"/>
          </a:xfrm>
          <a:prstGeom prst="rect">
            <a:avLst/>
          </a:prstGeom>
        </p:spPr>
      </p:pic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 rtl="0"/>
            <a:r>
              <a:rPr lang="en-US" dirty="0" smtClean="0">
                <a:solidFill>
                  <a:schemeClr val="accent1"/>
                </a:solidFill>
              </a:rPr>
              <a:t>Political-Military – the Security Council</a:t>
            </a:r>
            <a:endParaRPr lang="he-IL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 fontScale="90000"/>
          </a:bodyPr>
          <a:lstStyle/>
          <a:p>
            <a:pPr rtl="0"/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/>
            </a:r>
            <a:br>
              <a:rPr lang="he-IL" dirty="0" smtClean="0"/>
            </a:br>
            <a:r>
              <a:rPr lang="en-US" dirty="0" smtClean="0"/>
              <a:t>Political-Military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/>
            </a:r>
            <a:br>
              <a:rPr lang="he-IL" dirty="0" smtClean="0"/>
            </a:br>
            <a:r>
              <a:rPr lang="en-US" dirty="0" smtClean="0">
                <a:solidFill>
                  <a:schemeClr val="accent1"/>
                </a:solidFill>
              </a:rPr>
              <a:t>Putting </a:t>
            </a:r>
            <a:r>
              <a:rPr lang="en-US" dirty="0" err="1" smtClean="0">
                <a:solidFill>
                  <a:schemeClr val="accent1"/>
                </a:solidFill>
              </a:rPr>
              <a:t>Hisballaa</a:t>
            </a:r>
            <a:r>
              <a:rPr lang="en-US" dirty="0" smtClean="0">
                <a:solidFill>
                  <a:schemeClr val="accent1"/>
                </a:solidFill>
              </a:rPr>
              <a:t> on the EU terror </a:t>
            </a:r>
            <a:r>
              <a:rPr lang="en-US" dirty="0" err="1" smtClean="0">
                <a:solidFill>
                  <a:schemeClr val="accent1"/>
                </a:solidFill>
              </a:rPr>
              <a:t>organzations</a:t>
            </a:r>
            <a:r>
              <a:rPr lang="en-US" dirty="0" smtClean="0">
                <a:solidFill>
                  <a:schemeClr val="accent1"/>
                </a:solidFill>
              </a:rPr>
              <a:t> list</a:t>
            </a:r>
            <a:endParaRPr lang="he-I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140968"/>
            <a:ext cx="3901753" cy="2926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Public Diplomacy –Social media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he-IL" dirty="0" smtClean="0"/>
              <a:t>105 </a:t>
            </a:r>
            <a:r>
              <a:rPr lang="he-IL" dirty="0" smtClean="0"/>
              <a:t> </a:t>
            </a:r>
            <a:r>
              <a:rPr lang="en-US" dirty="0" smtClean="0"/>
              <a:t> internet sites in 80 languages</a:t>
            </a:r>
            <a:endParaRPr lang="he-IL" dirty="0" smtClean="0"/>
          </a:p>
          <a:p>
            <a:pPr algn="l" rtl="0"/>
            <a:r>
              <a:rPr lang="he-IL" dirty="0" smtClean="0"/>
              <a:t>120</a:t>
            </a:r>
            <a:r>
              <a:rPr lang="en-US" dirty="0" smtClean="0"/>
              <a:t> </a:t>
            </a:r>
            <a:r>
              <a:rPr lang="he-IL" dirty="0" smtClean="0"/>
              <a:t>  </a:t>
            </a:r>
            <a:r>
              <a:rPr lang="en-US" dirty="0" err="1" smtClean="0"/>
              <a:t>Facebook</a:t>
            </a:r>
            <a:r>
              <a:rPr lang="en-US" dirty="0" smtClean="0"/>
              <a:t> pages</a:t>
            </a:r>
            <a:endParaRPr lang="he-IL" dirty="0" smtClean="0"/>
          </a:p>
          <a:p>
            <a:pPr algn="l" rtl="0"/>
            <a:r>
              <a:rPr lang="en-US" dirty="0" smtClean="0"/>
              <a:t>80 Twitter  channels</a:t>
            </a:r>
            <a:endParaRPr lang="he-IL" dirty="0" smtClean="0"/>
          </a:p>
          <a:p>
            <a:pPr algn="l" rtl="0"/>
            <a:r>
              <a:rPr lang="en-US" dirty="0" smtClean="0"/>
              <a:t>Dozens of </a:t>
            </a:r>
            <a:r>
              <a:rPr lang="en-US" u="sng" dirty="0" smtClean="0"/>
              <a:t>YouTube</a:t>
            </a:r>
            <a:r>
              <a:rPr lang="he-IL" dirty="0" smtClean="0"/>
              <a:t> </a:t>
            </a:r>
            <a:r>
              <a:rPr lang="en-US" dirty="0" smtClean="0"/>
              <a:t> channels </a:t>
            </a:r>
            <a:endParaRPr lang="he-IL" dirty="0" smtClean="0"/>
          </a:p>
          <a:p>
            <a:endParaRPr lang="he-IL" dirty="0" smtClean="0"/>
          </a:p>
          <a:p>
            <a:r>
              <a:rPr lang="he-IL" dirty="0" smtClean="0"/>
              <a:t>פעילות במגוון רשתות חברתיות</a:t>
            </a:r>
            <a:endParaRPr lang="he-IL" dirty="0"/>
          </a:p>
        </p:txBody>
      </p:sp>
      <p:pic>
        <p:nvPicPr>
          <p:cNvPr id="4" name="תמונה 3" descr="social med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005064"/>
            <a:ext cx="8028384" cy="2348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287" y="395287"/>
            <a:ext cx="8353425" cy="6067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0"/>
            <a:ext cx="73448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dirty="0" smtClean="0"/>
              <a:t>a popular post during Protective Edge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מיתוג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סרטון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M</a:t>
            </a:r>
            <a:r>
              <a:rPr lang="en-US" dirty="0" smtClean="0"/>
              <a:t>ultilateral diplomacy</a:t>
            </a:r>
            <a:endParaRPr lang="he-IL" dirty="0"/>
          </a:p>
        </p:txBody>
      </p:sp>
      <p:pic>
        <p:nvPicPr>
          <p:cNvPr id="1026" name="Picture 2" descr="C:\Users\haimwaxman\Desktop\תמונות למצגות\FCTC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8840"/>
            <a:ext cx="5168765" cy="3445843"/>
          </a:xfrm>
          <a:prstGeom prst="rect">
            <a:avLst/>
          </a:prstGeom>
          <a:noFill/>
        </p:spPr>
      </p:pic>
      <p:pic>
        <p:nvPicPr>
          <p:cNvPr id="1027" name="Picture 3" descr="C:\Users\haimwaxman\Desktop\תמונות למצגות\cop5_plenar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924944"/>
            <a:ext cx="3845650" cy="2481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/>
            </a:r>
            <a:br>
              <a:rPr lang="he-IL" dirty="0" smtClean="0">
                <a:solidFill>
                  <a:srgbClr val="FF0000"/>
                </a:solidFill>
              </a:rPr>
            </a:br>
            <a:r>
              <a:rPr lang="he-IL" dirty="0" smtClean="0">
                <a:solidFill>
                  <a:srgbClr val="FF0000"/>
                </a:solidFill>
              </a:rPr>
              <a:t/>
            </a:r>
            <a:br>
              <a:rPr lang="he-IL" dirty="0" smtClean="0">
                <a:solidFill>
                  <a:srgbClr val="FF0000"/>
                </a:solidFill>
              </a:rPr>
            </a:br>
            <a:r>
              <a:rPr lang="he-IL" dirty="0" smtClean="0">
                <a:solidFill>
                  <a:srgbClr val="FF0000"/>
                </a:solidFill>
              </a:rPr>
              <a:t/>
            </a:r>
            <a:br>
              <a:rPr lang="he-IL" dirty="0" smtClean="0">
                <a:solidFill>
                  <a:srgbClr val="FF0000"/>
                </a:solidFill>
              </a:rPr>
            </a:br>
            <a:r>
              <a:rPr lang="he-IL" dirty="0" smtClean="0">
                <a:solidFill>
                  <a:srgbClr val="FF0000"/>
                </a:solidFill>
              </a:rPr>
              <a:t/>
            </a:r>
            <a:br>
              <a:rPr lang="he-IL" dirty="0" smtClean="0">
                <a:solidFill>
                  <a:srgbClr val="FF0000"/>
                </a:solidFill>
              </a:rPr>
            </a:br>
            <a:r>
              <a:rPr lang="he-IL" dirty="0" smtClean="0">
                <a:solidFill>
                  <a:srgbClr val="FF0000"/>
                </a:solidFill>
              </a:rPr>
              <a:t/>
            </a:r>
            <a:br>
              <a:rPr lang="he-IL" dirty="0" smtClean="0">
                <a:solidFill>
                  <a:srgbClr val="FF0000"/>
                </a:solidFill>
              </a:rPr>
            </a:br>
            <a:r>
              <a:rPr lang="he-IL" dirty="0" smtClean="0">
                <a:solidFill>
                  <a:srgbClr val="FF0000"/>
                </a:solidFill>
              </a:rPr>
              <a:t/>
            </a:r>
            <a:br>
              <a:rPr lang="he-IL" dirty="0" smtClean="0">
                <a:solidFill>
                  <a:srgbClr val="FF0000"/>
                </a:solidFill>
              </a:rPr>
            </a:br>
            <a:r>
              <a:rPr lang="he-IL" dirty="0" smtClean="0">
                <a:solidFill>
                  <a:srgbClr val="FF0000"/>
                </a:solidFill>
              </a:rPr>
              <a:t/>
            </a:r>
            <a:br>
              <a:rPr lang="he-IL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W</a:t>
            </a:r>
            <a:r>
              <a:rPr lang="en-US" dirty="0" smtClean="0">
                <a:solidFill>
                  <a:srgbClr val="FF0000"/>
                </a:solidFill>
              </a:rPr>
              <a:t>hat is Diplomacy?</a:t>
            </a:r>
            <a:endParaRPr lang="he-I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כותרת 1"/>
          <p:cNvSpPr>
            <a:spLocks noGrp="1"/>
          </p:cNvSpPr>
          <p:nvPr>
            <p:ph type="title"/>
          </p:nvPr>
        </p:nvSpPr>
        <p:spPr>
          <a:xfrm>
            <a:off x="971601" y="414540"/>
            <a:ext cx="7488832" cy="728444"/>
          </a:xfrm>
          <a:noFill/>
          <a:ln>
            <a:noFill/>
          </a:ln>
          <a:effectLst>
            <a:softEdge rad="12700"/>
          </a:effectLst>
        </p:spPr>
        <p:txBody>
          <a:bodyPr vert="horz" lIns="91440" tIns="45720" rIns="91440" bIns="45720" rtlCol="1" anchor="ctr">
            <a:noAutofit/>
          </a:bodyPr>
          <a:lstStyle/>
          <a:p>
            <a:pPr rtl="0"/>
            <a:r>
              <a:rPr lang="en-US" dirty="0" smtClean="0"/>
              <a:t>Economic Diplomacy</a:t>
            </a:r>
            <a:endParaRPr lang="he-IL" dirty="0" smtClean="0"/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99999"/>
            <a:ext cx="4141785" cy="3929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תמונה 4" descr="TRADESHO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772816"/>
            <a:ext cx="4427984" cy="365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8965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Cultural Diplomacy</a:t>
            </a:r>
            <a:endParaRPr lang="he-IL" dirty="0"/>
          </a:p>
        </p:txBody>
      </p:sp>
      <p:pic>
        <p:nvPicPr>
          <p:cNvPr id="4" name="מציין מיקום תוכן 3" descr="44973650100297408257n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47664" y="1700808"/>
            <a:ext cx="6264696" cy="4104456"/>
          </a:xfrm>
        </p:spPr>
      </p:pic>
      <p:sp>
        <p:nvSpPr>
          <p:cNvPr id="6" name="TextBox 5"/>
          <p:cNvSpPr txBox="1"/>
          <p:nvPr/>
        </p:nvSpPr>
        <p:spPr>
          <a:xfrm>
            <a:off x="2339752" y="6093296"/>
            <a:ext cx="453650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fontAlgn="base"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“</a:t>
            </a:r>
            <a:r>
              <a:rPr lang="en-US" sz="3600" dirty="0" smtClean="0">
                <a:solidFill>
                  <a:srgbClr val="FF0000"/>
                </a:solidFill>
              </a:rPr>
              <a:t>Rita a rocks the UN</a:t>
            </a:r>
            <a:r>
              <a:rPr lang="en-US" sz="3600" dirty="0" smtClean="0"/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sharons\Desktop\משרד החוץ\ויזואלים\Haiti-New-Trauma-Un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264" y="252640"/>
            <a:ext cx="8792302" cy="617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ציין מיקום תוכן 4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endParaRPr lang="he-IL" dirty="0"/>
          </a:p>
        </p:txBody>
      </p:sp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292894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dirty="0" smtClean="0"/>
              <a:t>Development Work</a:t>
            </a:r>
            <a:r>
              <a:rPr lang="he-IL" dirty="0" smtClean="0"/>
              <a:t/>
            </a:r>
            <a:br>
              <a:rPr lang="he-IL" dirty="0" smtClean="0"/>
            </a:b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3401854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C</a:t>
            </a:r>
            <a:r>
              <a:rPr lang="en-US" dirty="0" smtClean="0"/>
              <a:t>onsular work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e-IL" dirty="0"/>
          </a:p>
        </p:txBody>
      </p:sp>
      <p:pic>
        <p:nvPicPr>
          <p:cNvPr id="4" name="תמונה 3" descr="קובי שושני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1628800"/>
            <a:ext cx="5715000" cy="4508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Jewish Diplomacy</a:t>
            </a:r>
            <a:endParaRPr lang="he-IL" dirty="0"/>
          </a:p>
        </p:txBody>
      </p:sp>
      <p:pic>
        <p:nvPicPr>
          <p:cNvPr id="4" name="מציין מיקום תוכן 3" descr="שואה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1268760"/>
            <a:ext cx="7992888" cy="47711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יישום או גם עיצוב?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משרד החוץ ישמש כגוף הממשלתי המרכזי בגיבוש ועיצוב מדיניות החוץ של מדינת ישראל וביישומה"</a:t>
            </a:r>
          </a:p>
          <a:p>
            <a:r>
              <a:rPr lang="he-IL" u="sng" dirty="0" smtClean="0"/>
              <a:t>תופעה כלל עולמית</a:t>
            </a:r>
            <a:endParaRPr lang="he-IL" dirty="0" smtClean="0"/>
          </a:p>
          <a:p>
            <a:r>
              <a:rPr lang="he-IL" u="sng" dirty="0" smtClean="0"/>
              <a:t>דומיננטיות מרכיב הביטחון</a:t>
            </a:r>
            <a:endParaRPr lang="he-IL" dirty="0" smtClean="0"/>
          </a:p>
          <a:p>
            <a:r>
              <a:rPr lang="he-IL" u="sng" dirty="0" smtClean="0"/>
              <a:t>המבנה הפוליטי</a:t>
            </a:r>
            <a:endParaRPr lang="he-IL" dirty="0" smtClean="0"/>
          </a:p>
          <a:p>
            <a:r>
              <a:rPr lang="he-IL" u="sng" dirty="0" smtClean="0"/>
              <a:t>מבנה הכללי של קבלת החלטות בישראל</a:t>
            </a:r>
            <a:endParaRPr lang="he-IL" dirty="0" smtClean="0"/>
          </a:p>
          <a:p>
            <a:endParaRPr lang="he-IL" dirty="0"/>
          </a:p>
        </p:txBody>
      </p:sp>
      <p:pic>
        <p:nvPicPr>
          <p:cNvPr id="4" name="תמונה 3" descr="אורי סביר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3" y="2759074"/>
            <a:ext cx="2232248" cy="2038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he-IL" dirty="0" smtClean="0">
                <a:solidFill>
                  <a:srgbClr val="FF0000"/>
                </a:solidFill>
              </a:rPr>
              <a:t/>
            </a:r>
            <a:br>
              <a:rPr lang="he-IL" dirty="0" smtClean="0">
                <a:solidFill>
                  <a:srgbClr val="FF0000"/>
                </a:solidFill>
              </a:rPr>
            </a:br>
            <a:r>
              <a:rPr lang="he-IL" dirty="0" smtClean="0">
                <a:solidFill>
                  <a:srgbClr val="FF0000"/>
                </a:solidFill>
              </a:rPr>
              <a:t/>
            </a:r>
            <a:br>
              <a:rPr lang="he-IL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The Political Axis</a:t>
            </a:r>
            <a:r>
              <a:rPr lang="he-IL" dirty="0" smtClean="0">
                <a:solidFill>
                  <a:srgbClr val="FF0000"/>
                </a:solidFill>
              </a:rPr>
              <a:t/>
            </a:r>
            <a:br>
              <a:rPr lang="he-IL" dirty="0" smtClean="0">
                <a:solidFill>
                  <a:srgbClr val="FF0000"/>
                </a:solidFill>
              </a:rPr>
            </a:br>
            <a:r>
              <a:rPr lang="he-IL" dirty="0" smtClean="0">
                <a:solidFill>
                  <a:srgbClr val="FF0000"/>
                </a:solidFill>
              </a:rPr>
              <a:t/>
            </a:r>
            <a:br>
              <a:rPr lang="he-IL" dirty="0" smtClean="0">
                <a:solidFill>
                  <a:srgbClr val="FF0000"/>
                </a:solidFill>
              </a:rPr>
            </a:br>
            <a:endParaRPr lang="he-I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S</a:t>
            </a:r>
            <a:r>
              <a:rPr lang="en-US" dirty="0" smtClean="0"/>
              <a:t>tructure of the political Axis</a:t>
            </a:r>
            <a:endParaRPr lang="he-IL" dirty="0"/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 מאפייני הזירה הבינ"ל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e-IL" dirty="0" smtClean="0"/>
              <a:t>עליית שחקנים תת </a:t>
            </a:r>
            <a:r>
              <a:rPr lang="he-IL" dirty="0" smtClean="0"/>
              <a:t>-מדינתיים </a:t>
            </a:r>
            <a:endParaRPr lang="he-IL" dirty="0" smtClean="0"/>
          </a:p>
          <a:p>
            <a:r>
              <a:rPr lang="he-IL" dirty="0" smtClean="0"/>
              <a:t>מערכת </a:t>
            </a:r>
            <a:r>
              <a:rPr lang="he-IL" dirty="0" smtClean="0"/>
              <a:t>חד/רב-קוטבית</a:t>
            </a:r>
            <a:endParaRPr lang="he-IL" dirty="0" smtClean="0"/>
          </a:p>
          <a:p>
            <a:r>
              <a:rPr lang="he-IL" dirty="0" smtClean="0"/>
              <a:t>השינויים במזה"ת</a:t>
            </a:r>
          </a:p>
          <a:p>
            <a:r>
              <a:rPr lang="he-IL" dirty="0" smtClean="0"/>
              <a:t>עוצמה רכה </a:t>
            </a:r>
            <a:endParaRPr lang="he-IL" dirty="0" smtClean="0"/>
          </a:p>
          <a:p>
            <a:r>
              <a:rPr lang="he-IL" dirty="0" smtClean="0"/>
              <a:t>מולטי-</a:t>
            </a:r>
            <a:r>
              <a:rPr lang="he-IL" dirty="0" err="1" smtClean="0"/>
              <a:t>לטרליזם</a:t>
            </a:r>
            <a:endParaRPr lang="he-IL" dirty="0" smtClean="0"/>
          </a:p>
          <a:p>
            <a:r>
              <a:rPr lang="he-IL" dirty="0" smtClean="0"/>
              <a:t>שנויי שיח: פיתוח </a:t>
            </a:r>
            <a:r>
              <a:rPr lang="he-IL" dirty="0" smtClean="0"/>
              <a:t>בר-קיימא</a:t>
            </a:r>
            <a:endParaRPr lang="he-IL" dirty="0" smtClean="0"/>
          </a:p>
          <a:p>
            <a:r>
              <a:rPr lang="he-IL" dirty="0" smtClean="0"/>
              <a:t>עליית </a:t>
            </a:r>
            <a:r>
              <a:rPr lang="he-IL" dirty="0" smtClean="0"/>
              <a:t>מעצמות אזוריות – </a:t>
            </a:r>
            <a:r>
              <a:rPr lang="en-US" dirty="0" smtClean="0"/>
              <a:t>BRICS</a:t>
            </a:r>
            <a:endParaRPr lang="he-IL" dirty="0" smtClean="0"/>
          </a:p>
          <a:p>
            <a:r>
              <a:rPr lang="he-IL" dirty="0" smtClean="0"/>
              <a:t>המשפט </a:t>
            </a:r>
            <a:r>
              <a:rPr lang="he-IL" dirty="0" smtClean="0"/>
              <a:t>בינלאומי </a:t>
            </a:r>
            <a:r>
              <a:rPr lang="he-IL" dirty="0" smtClean="0"/>
              <a:t>, תקשורת </a:t>
            </a:r>
          </a:p>
          <a:p>
            <a:endParaRPr lang="he-IL" dirty="0"/>
          </a:p>
        </p:txBody>
      </p:sp>
      <p:pic>
        <p:nvPicPr>
          <p:cNvPr id="4" name="תמונה 3" descr="bric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16832"/>
            <a:ext cx="3275856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Foreign Policy challenges of Israel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0" y="1844824"/>
            <a:ext cx="4716016" cy="4065315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/>
              <a:t>Arab-Israeli conflict</a:t>
            </a:r>
          </a:p>
          <a:p>
            <a:pPr algn="l" rtl="0"/>
            <a:r>
              <a:rPr lang="en-US" dirty="0" smtClean="0"/>
              <a:t>Strategic challenges</a:t>
            </a:r>
          </a:p>
          <a:p>
            <a:pPr algn="l" rtl="0"/>
            <a:r>
              <a:rPr lang="en-US" dirty="0" smtClean="0"/>
              <a:t>US-Israel relations</a:t>
            </a:r>
          </a:p>
          <a:p>
            <a:pPr algn="l" rtl="0"/>
            <a:r>
              <a:rPr lang="en-US" dirty="0" smtClean="0"/>
              <a:t>Relations With EU countries</a:t>
            </a:r>
          </a:p>
          <a:p>
            <a:pPr algn="l" rtl="0"/>
            <a:r>
              <a:rPr lang="en-US" dirty="0" smtClean="0"/>
              <a:t>Relations with BRICS countries </a:t>
            </a:r>
            <a:endParaRPr lang="en-US" dirty="0" smtClean="0"/>
          </a:p>
          <a:p>
            <a:pPr algn="l" rtl="0"/>
            <a:r>
              <a:rPr lang="en-US" dirty="0" smtClean="0"/>
              <a:t>The De-legitimization challenge</a:t>
            </a:r>
            <a:endParaRPr lang="he-IL" dirty="0" smtClean="0"/>
          </a:p>
        </p:txBody>
      </p:sp>
      <p:pic>
        <p:nvPicPr>
          <p:cNvPr id="5" name="מציין מיקום תוכן 3" descr="b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87616" y="1700808"/>
            <a:ext cx="3456384" cy="43591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Diplomacy -  Definition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 rtl="0">
              <a:buNone/>
            </a:pPr>
            <a:r>
              <a:rPr lang="he-IL" sz="4000" dirty="0" smtClean="0"/>
              <a:t> </a:t>
            </a:r>
            <a:r>
              <a:rPr lang="he-IL" sz="4000" dirty="0" smtClean="0"/>
              <a:t>"</a:t>
            </a:r>
            <a:r>
              <a:rPr lang="en-US" sz="4400" dirty="0" smtClean="0"/>
              <a:t>The </a:t>
            </a:r>
            <a:r>
              <a:rPr lang="en-US" sz="4400" dirty="0" smtClean="0"/>
              <a:t>conduct of relations between sovereign states with standing in world politics by official agents and by peaceful </a:t>
            </a:r>
            <a:r>
              <a:rPr lang="en-US" sz="4400" dirty="0" smtClean="0"/>
              <a:t>means” (Bull)</a:t>
            </a:r>
            <a:endParaRPr lang="he-IL" sz="4400" dirty="0" smtClean="0"/>
          </a:p>
          <a:p>
            <a:pPr>
              <a:buNone/>
            </a:pPr>
            <a:endParaRPr lang="he-IL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/>
            <a:r>
              <a:rPr lang="en-US" dirty="0" smtClean="0"/>
              <a:t>Decision making processes  in political-military affairs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Civil-Military relations</a:t>
            </a:r>
          </a:p>
          <a:p>
            <a:pPr algn="l" rtl="0"/>
            <a:r>
              <a:rPr lang="en-US" dirty="0" smtClean="0"/>
              <a:t>Role of NSC, IDF Planning Division, MFA, Ministry of Defense, Knesset Committee</a:t>
            </a:r>
            <a:endParaRPr lang="he-IL" dirty="0" smtClean="0"/>
          </a:p>
          <a:p>
            <a:r>
              <a:rPr lang="he-IL" dirty="0" smtClean="0"/>
              <a:t>תפקיד </a:t>
            </a:r>
            <a:r>
              <a:rPr lang="he-IL" dirty="0" err="1" smtClean="0"/>
              <a:t>המל"ל</a:t>
            </a:r>
            <a:r>
              <a:rPr lang="he-IL" dirty="0" smtClean="0"/>
              <a:t>, </a:t>
            </a:r>
            <a:r>
              <a:rPr lang="he-IL" dirty="0" err="1" smtClean="0"/>
              <a:t>אג"ת</a:t>
            </a:r>
            <a:r>
              <a:rPr lang="he-IL" dirty="0" smtClean="0"/>
              <a:t>, משרד החוץ, </a:t>
            </a:r>
            <a:r>
              <a:rPr lang="he-IL" dirty="0" err="1" smtClean="0"/>
              <a:t>אבט"מ</a:t>
            </a:r>
            <a:r>
              <a:rPr lang="he-IL" dirty="0" smtClean="0"/>
              <a:t>, </a:t>
            </a:r>
            <a:r>
              <a:rPr lang="he-IL" dirty="0" err="1" smtClean="0"/>
              <a:t>ועחו"ב</a:t>
            </a:r>
            <a:endParaRPr lang="he-IL" dirty="0" smtClean="0"/>
          </a:p>
        </p:txBody>
      </p:sp>
      <p:pic>
        <p:nvPicPr>
          <p:cNvPr id="5" name="תמונה 4" descr="וינוגרד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429000"/>
            <a:ext cx="8028384" cy="2492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7620000" cy="1143000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sz="4000" b="1" dirty="0" smtClean="0"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The different faces of Modern Diplomacy </a:t>
            </a:r>
            <a:endParaRPr lang="he-IL" sz="4000" b="1" dirty="0">
              <a:solidFill>
                <a:srgbClr val="00B0F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0383" y="1421835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617" y="1126255"/>
            <a:ext cx="17430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091" y="3019429"/>
            <a:ext cx="1584176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KINERE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21835"/>
            <a:ext cx="3032885" cy="232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http://www.nrg.co.il/images/archive/465x349/1/227/7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4406" y="4797151"/>
            <a:ext cx="2580559" cy="172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0" descr="data:image/jpeg;base64,/9j/4AAQSkZJRgABAQAAAQABAAD/2wCEAAkGBhQRERUTExQUFRUWFBgUFRgVFBYXFxcUFBYXFBgVFxUXHCYeFxkjGhUUHzAgIycpLCwsFR4xNTAqNiYrLCkBCQoKDgwOGg8PGikkHiUsLC8qKSwpLCwsKiosKSkpLSwpKSksLCwsKSwsLi4qLCwsLCwsKSwsKSwsLCwpKSwsLP/AABEIAIwAuQMBIgACEQEDEQH/xAAcAAACAwEBAQEAAAAAAAAAAAAFBgMEBwIIAQD/xABGEAACAQIEAwUFBQUFBQkAAAABAgMAEQQFEiEGMUETIlFhcQcygZGxFCOCocFSYnKS8BZCU7LRJDOiwvEVQ1Rjc3ST0uH/xAAaAQACAwEBAAAAAAAAAAAAAAADBAECBQYA/8QAMxEAAQQABAMHAgQHAAAAAAAAAQACAxEEEiExUWGxBSJBcaHB8BMUMoHR4TNCUnKRwvH/2gAMAwEAAhEDEQA/AMwwsernRFIGtyNXcoy3YGmSHArtfwpB77Oi1KawV4pRgwLEgHlRFsGF6UdnwYoFmbkcqC7M5FjDXFBcRELm35VfyvKix5VUw66nAPjWi5HlyixIoocdlbEH6bbCAzcPFU6HbkRSfj4dDW5Vp/EOJCen6VmOc4jU5I5UVu6A1ziy3KjiMQQLDrz9PCqRr7I29S5fhe1kVAbX5nwHU02AGi1nuJc5cC52Cjy8b1dzDIpoAC6EA23ttci9q0LgXhxrbxCwctrYd1h0KnqLAcwN6beKfsogKYl41VxYBj3iehRRuSD4Ui7FnNTRYRxBpqVhOXZk+HlSWPZkOoeY6qfIi4r0HkeepLErg7MoYehF/wCvSsGz3LkicaGZlP7SOjD1VwDTTwZij9m7pN1cqedrc19NiaZc62hzUENo0VrOMzgKL3oDjM+7TYUstj2Y2JqyhsKRkkcdE2yIVar5jlqNdutK0uLETeFH8zxZUGkPMcVqY0WBpduhP7i0ngvG9q160dNlrMPZjhjpv51qJXufCmmMDUu5+dBp87CyaCd+lGMM+oXpNzPKQ2IVzfn0pvwBCirWqNVmWPaqXZVceceNVu0HjUqSshweI0rtV2LFk0CglJtaicO1Zzm6LUZWZEDiTaqE2AeUGw28at4aPW1hTlgMsAj+FXhZaiSX6btFlc+FaFgTTNl3EvcHiK+cZ4YKNvWk5mtXi2inO7KwEo5nmdlwRegHYaqqTYk3qbDYu39eNHDCBokHyt/CNlRzDD6HKnyI9CKK8JYaUu7xbMi+9a5XVt3Qdi9thfleqWYy67E9Njt0NNPBsLQrrdbLKQ6+BUbX+O/pUzOLY+aBE0Ok5IplODxZkEmrEIqWZu1neQvfndLBU9KZc54c+1OsiuYpNFlddt+ZAJB0nnyoh/2ghjKCy3XdjyBO/W16pZfixZR9okxDKSwjhiJW243Ed7qPM/GsovJNp4MoUqOP4Lvg3hlLu27q7Ndg43Gknp038aV+A8IyS4nDONwFlG42sdBvbyYU+xYsyqGUt2ZfSBIpVgQbMAG30+vhQXgTBq/2jGb3mlZADuVVSNVyOdzpt6U3hHOJI+WlMSAAOKhxOW2a4FcqKO4+Dnal2VrNRJojupglGyG51HcGkPErZjfxrVcPghLzFQY7gpHHKjYZppDxLxaFezzOxH3WNt61jDZkrrzFZvhuCQgut71zjMdLhuR5eNQ6bK7KQlwNLCfsfYb2oNLxGF2B3pXk43Lrv4UGwuZ9pLqPKoc41YRI2AlO+I4hcC9jQ7+1zedTxsClDuxXwFLCVwThhaiGU8G6EGrc9aqZ5lXZ2K8q0rsABahmLygScxetB0YIoLOjmIdZSnwngtZLH0p6hw3dtUGXZUsYsBaiqJUxx5QokkzutI3FmTF0JHO1ZfioypIPMV6BxeCDA1mHGvDwU61FCkZRtPYWaxkKzqZK4AtTJgeGXlsbWFXMTweyryqBKNl58IHilAvRrh3PJg0cGoGMEkAqL+6e7q528BVObKirWO3zrrJYiMXGQNQEg1WBIVSdNz4C5G5q8uVzD5JeO2uC03DLFiYeykUOoN11c1PkRuKYMFHiGj7PXdALDfRYeiEBjt1pZxmWvH97F194dPWvycSTbIEsfHf9Kx266haRNJhzPuIEXYgEL5Gxt/rWdezbMnWYwliVYMGAI2KguDyva9+XjbrT3gI2b7yU3I2HgB4CkrhLDiHEsJAV1xnsCwIV0MrG4J57qOW21N4HVxCTxWwKf5k1Chk2WA0ThbxqY6a03FuxSLQ7cIfhcLpFX12r8VqNmqzQK0VXE3qpUkFLnE2GDg7UaIqlPg2lOkUnjG6WN0SI8VkuOwpjYjpUuUy2atEx3s9L7g71Qwvs7dTc7VTOS2iNUwygbUmGmunwqDXTBh+GZFFrVL/ZZ6T14J7OOKdFUda+hVoRFmAPWrkUxPStuisSwruoV12gqqCfCuJXIHKopTmCsSzjlQLM8CJSARsKkM5Jq4g2qS2wobLroh+BydU6VDmUS6Dyok72pO4g4kABWMgte2roDv7vidvTelRCXOpoTBl0spbz/CCzAvo5kW5krzFvPUBc0+8A5XhcdlSQ9kiul4ZSqgSCZSHWTUNzqGht9jYjpWVzsXNySfMnx8fzo1wJxWcvnEpBMT3WdRz0q1w6jq6Ek26hmFOnDgNoboAlJOq0HLsvk7FXkU6WUWZd1N/p8a/LhYlNrLfpfb5Ud4Px4MbIOSyPoN/eSRyym3h7w+FDuHER8wzN3KSASR6A1mCIupDZf7veHSsf7HxaVpOxIvUKSDK1cEXIVQGfTa/eNgo8LnrWV8R4nQuCiAsseGlN73PfxDnbw5LW0ZzmUaArdVdh2gXYO6RKWL6eekADc1hmf4e0zH/yoh8dAJ+ppvCQ/Sky8kpO/OOX/P1RjJ+LnfuzWvY2a1vd2OoD60XbMiOfw8/Q9azzDSaSD4SH8xa1E48e6Ku9wNmU7qfPyNvDwpuXCCTUGihR4gx6EaJ/weZX2q6rCkjBZipF1Nj1UnccuR6j86LQ5uRzpXOYTlcj5BKMzUx2FqL5ZhBzpTwmZ63UCnbK+VFdTtUENymiiKYYWr4cMKmVqhlnqtIt0vn2cVz2S+XzqvNiungL+tV+3NYOI7XbG/KwWOKbZASLKA5FpdFdeTDV/qPgbj4UxwAWrP8AgLMN2hPgXT4e8PzB+FPkD10EUn1GApPF4f7eYsG3h5H5St1DPyqTVUEpoiXKEzmxqVJ9qr47Y1xw25lxaKR3UDSn8HIH8RFQ+UNoL0UOaymDFcLCWHSZJI5CDdkIsCRspUjvAbX5E1i3EWRzYSVoZ7atOpWX3XXcB162uCLcwdjXoignF/C6Y/DmM2Ei96FyN0k8P4WtYjzvzAq0b8pRHxgjRYCLFVIvckE77dL/AFqPCC6t5SPb0P8A1qwYSjtGwsw2KnmrKSrKfQioctGz/wDqH9B9RTvBKJyyPiOaHAtJFpL4eRRIjrqV4zcKTYhlsy3uDfvHoTStgc6xmGlmxETpG2KLayoDEXl193VsGBJAJvsaNcHx6p5ojyniERHTUyOyn5wkfioBLEQNDD3Tbl15H8xScTBbmHwPodeto75NiOA/yBR9kf4WRmGNmYs0hw2gu7FmZpmCbs2/WhefNqxM1uQYJ8F2/SjnCEf+xuf8TF4eP8KEyH/LS0H1l3/akZvXc1LNcQ7kAOh91G0RPMf7D2CodndW8dZI9RuKsk3Y262sBuSTcAAdTfa1RyCysfxfLetE9jmQRytLipAGaKURxKeSnSHMp/eswA8LE8+TD3ZAqNbmKa+COBUwuGAxEcUkzOZSWjDGMsqqIwW56Qu/S5PrStxRw4IMQ6oLIbOg8FbmvwYMPS1azSvxvhwQjnpqX594frSJAedU2CWDRIHD2GtPv4VpGXqAKyvF5wIJPWnPKuIlZAb9KG4iPRWbb9U2l6o4mS1z15D9TXGHxmvlUWLe96yu1MV9OGm7u0/LxTEEdv18F+kO5/hH1r7ev1rn1WouzNckbWhVrMOFcUY8XCw/xUUjxWQ9mw+Ksa1iaHsnKHodj4joaxXDTlGDjmrBx6qQw+lbfns2oRSLycE38mVXX6mu7wZ3Cr20z8L/AD9v1Ueuo5HquJ9qilmNaFLnMyr4+UVY4DS8s7eEaKPxMSfoKC46Y33o/wAAJ/v2PVkUfAFv1paQd9qbgPcKbxX6v1CeJ+JYcBCZpm25Ki21yN+ygPM+fIDnRFKyn2t5V2GOEyCwxEeo+csZ0SbdLqYm9bnrSlghZSP3j+h/WpOKeKpcbiTLIdg57OPUWSNGVLBb9SALmwud6jwp2J8yefjTsY0SkqLZHOUmJX3uzLr/ABwOs6/MK6/iq1xrAqzkoO657ZCORSUBwB8zQrAT9nOjdA6k+h2P1o/xXEfs2GY842kw59YW0qf5AtAPdxHmPUfta8RcQPD562B+S+ZM+jARHoZ8RJ8IoCAfm9LOEFo158r/AD3/AFpoxncy6D/22If/AOSRIx+tK67L8B+leg1keefTT2Uv/hNHM9Afdc4pO43pWtexnCIuAMim7SylpP3TGqxhfkNV/wB+snkIK/A/Smj2Q8WRYV5oZ5NCyFAlwxXtCTz0g6dja/WjTiwohNFbdQHjaK+DkbrGBL8FNm/4WJ+FHjUWKw4kQxtydWQ+jgr+tJHkm15fznMe0c+tM3Cstwtz1pNzSExysp5qxU+qkg/SjvCuNsQPOlsQC5lpjDuANLa8tTuA+VRzcj618yqa8Y86+k7GuZ7WfcjW8B1TcA3K7RwBqJAAFySQAB4knYCh39q8J/4qD+f/APKQeO8zlM/YsSIlCkKOTEi+tvE9N+VqV+yFTBgGvYHOO/BPCHiiKpaw8rfLateix2rLcGx3LKq/GNHX6JWX5nlT4eZoZBZo20nwI6OPJgQfjTBlWds0EMGlgsBlYufdZpT3VXx0qXJ8Cwro8G0mXKqdskfbB449QmJ8baoHx/hQ2WYmoRI1bf0lxecqbGSlqaPZ+x7GW/MTD5FBSogNN/Bh+7lH74/yUpPAQc60MPMC3ImDOM4jw0DzyE6EF7DmxOwRR1YkgD1rAuIM9kxskk0p7391b3EcfMRr5efUmt1znJo8XA0Mt9LWII95HXdXU/tA/rWH5/kEmEneGUDUF7rAWWSM8nXyuLEdDtRIKvmvTWlSRbH5r/wkqflt8KLYP3fzqjIt4z4rsfVdx+VWssfufAW+lGGhQXahdYgn+6LmnDMj22XzN4Nh8SPISR9k9vxxn50mOlt7fDnenDhU9rhWiPNsNiMP+KIidPjYvS+J7rmP59f2tEj1jcPz6+9L9xIdODjXwwEPzknY/wDLXfB+YYOBVldx9oWRv95DLIojKgL2RjNka19yDz5VFxsCMMQBcjDYNLfB3P1pWwR7u9ufTl0quHGbP/cepXnnKxp5ewHsmni/MMHOynDCJW5uRFLETYe6FtoI66jY0rcNpqxcQG954V9e/pqGd++D4OPzBHyrnAYpsPOJEXUyYiJ1TfvFWVgo9SbfGmSMoVAbK9QO259TXznv4Wt61GCbDYgkXIPME7lTba4vb4VN0pFOLz97ReHNOY4i2waTtBbwlAk/U1QybL+zN60X2lYYDFI37cIv6ozL9LUpoAtOfaiSKwk24kxykFPPDeJ1R38GC/lRGeRUuWZVBvYsQBcC550K4UX/AGa/7UjH5WUUh8a5o0+KcAnTEezRend94+pa9cNPhjNinsJ29tF0uGaJACNqUPFObripyUFkC6VPVrG+o+HkKBWP9XqQYkMbHut4GutLVrRsEbQ0bBaOVrtvT3Wqe1nAAHDzgcw8LH+Ea0/5xSngsZaNfQ/O5rQ+MJFx2VNNGNQ0riFsbkFD94vqAXB9KyvAE7g+N+nUVs4amYqneI+dFg4kmbs3T+U+nw+iMfbTXP2o0ayPLO0HKjsnDygcq1XTsaapc02JzhaSftjedOfs7xBZZwejxn5giuYskVtiPyopw5lnYPKP2wp/lJ/1oE8zXMICPh4nNeCUxx0J4p4ZTHQ9m3ddbtFJa+hvPxQ8iPTqBRfTXa0gDS0SLXmLOYHgnlglQpIt0YXvfa4YHqCCCD1BqLJj938T8wa2L2u8FHFQDEwreeBTqAG8kA3K+bJuwHhqHUVj2ULZT5m/zHSmo3lztUtI3K1WZmtYAdKYeC59D78hNE/4Zb4d/wDOppfdu9+nnRHJ8UAdA2Zo5bH95V7RB/NHVcW3NEV6A06vnEeoCMe0BrFlHSSGP4R4cX+tKmDa6/HpRv2hzmSZhHZvvmkYXvZuxiBA6G24pcyqa9wfX+hUYUU0c9VEhseWnqVzj/cf0B+Rps9l+XDEZpEWF1hibE8rjWFWOM/Bn1DzQUpYs8x42H/X61tnss4ZGFwgmYfe4gKd9iIRtEvlcfeH+MeFEmOimMWU7Jua7flXSrauXpRNJG9oeWNJJCy9I2U/z3pGkgKmxrYM2w4e1+g+tZnxHCEkArRwstjIszFR07MmDJFIwsIUc1v83NZRmas00pJsTLIdv4zWrZBmSrgwx/7pGJ/Bdv8ASsmMuoljzYlj6sbn61xzWuGLnJ/qPUrsOzmh0Q8h0UMmHJG5Deo3Hoam7eL/AAB/M/8A9q/GSo+08v6+VNhxT7o2LYOHsJJlkz4acF8HMx7OU7hHbu6ZQPcDjulvduAdrml3MuE1wuJkgF9TqHwpP95FJLRn98AFbddIPWtYnjDKQwBBFiCLgg89jWf8YzmNEZeeExUQhJuSElj1shJNyt1FvStaWQ5hL4j1XM4UXcF91+nkdwpuCzdN6bMSvdpY4VTSzqOSuyj0DECm2UXWizHvrPhFMpB8sn1MduRtRZlAIPw+dVcOgB5VJj3IU2obt0RugRJDsKkBqCE3QHyqQnkfEVRHUhrGPaLweMHN28QAgnckgbCKZtyngFfdl89Q8K2ih2f4JZsLPG4urxOp5bdxmDC/94EAg9CBRGOo2hvbYXnmQdRzO39Ctd9l/CkSYVMU6K80oJBYBtEYYhQt+RO5J57+VYfJiGdIbnnubeVq3X2R49pMuCtY9lM8a+OnZxfxsTRpjYpBibWqZc5yGDFxmOdFcWsDbvr4FH5gjyNqwXNMhbCTPGxvod0uBbUF3DfIj869HBd7V5z4hxjSy4l3NyZ8R6CxCgD4AUOE6q8v4VBwNli43MoI2F47tI48UjUtY+RIAv516MRev9XrN/YflcYwbYnT97I5jZvCOMIQi+AuxJ8SB4VpVVebKuwUF9Zq5UfnX0mvzcqorofjH3NZ7nOBMs4A5VoeIXu0vwQDtb0eFxbqErO3NQKW82wU2FVXiiMsOh0xMan7zSwsJUXmSBqBtfbn5ZUZe8FU3W571ralB29L16JxR0rcf1uBWae0TIYY4kxUa6JJZ9EgXZG7rHXp6PtuRYHqL70jLE3M6TxO61MHOW1F4fDSTFbp1+grvfxHyqplzlhv1P8AQoj2HmaSLaNLoo352gr/2Q=="/>
          <p:cNvSpPr>
            <a:spLocks noChangeAspect="1" noChangeArrowheads="1"/>
          </p:cNvSpPr>
          <p:nvPr/>
        </p:nvSpPr>
        <p:spPr bwMode="auto">
          <a:xfrm>
            <a:off x="8785225" y="-639763"/>
            <a:ext cx="1762125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4" name="AutoShape 12" descr="data:image/jpeg;base64,/9j/4AAQSkZJRgABAQAAAQABAAD/2wCEAAkGBhQRERUTExQUFRUWFBgUFRgVFBYXFxcUFBYXFBgVFxUXHCYeFxkjGhUUHzAgIycpLCwsFR4xNTAqNiYrLCkBCQoKDgwOGg8PGikkHiUsLC8qKSwpLCwsKiosKSkpLSwpKSksLCwsKSwsLi4qLCwsLCwsKSwsKSwsLCwpKSwsLP/AABEIAIwAuQMBIgACEQEDEQH/xAAcAAACAwEBAQEAAAAAAAAAAAAFBgMEBwIIAQD/xABGEAACAQIEAwUFBQUFBQkAAAABAgMAEQQFEiEGMUETIlFhcQcygZGxFCOCocFSYnKS8BZCU7LRJDOiwvEVQ1Rjc3ST0uH/xAAaAQACAwEBAAAAAAAAAAAAAAADBAECBQYA/8QAMxEAAQQABAMHAgQHAAAAAAAAAQACAxEEEiExUWGxBSJBcaHB8BMUMoHR4TNCUnKRwvH/2gAMAwEAAhEDEQA/AMwwsernRFIGtyNXcoy3YGmSHArtfwpB77Oi1KawV4pRgwLEgHlRFsGF6UdnwYoFmbkcqC7M5FjDXFBcRELm35VfyvKix5VUw66nAPjWi5HlyixIoocdlbEH6bbCAzcPFU6HbkRSfj4dDW5Vp/EOJCen6VmOc4jU5I5UVu6A1ziy3KjiMQQLDrz9PCqRr7I29S5fhe1kVAbX5nwHU02AGi1nuJc5cC52Cjy8b1dzDIpoAC6EA23ttci9q0LgXhxrbxCwctrYd1h0KnqLAcwN6beKfsogKYl41VxYBj3iehRRuSD4Ui7FnNTRYRxBpqVhOXZk+HlSWPZkOoeY6qfIi4r0HkeepLErg7MoYehF/wCvSsGz3LkicaGZlP7SOjD1VwDTTwZij9m7pN1cqedrc19NiaZc62hzUENo0VrOMzgKL3oDjM+7TYUstj2Y2JqyhsKRkkcdE2yIVar5jlqNdutK0uLETeFH8zxZUGkPMcVqY0WBpduhP7i0ngvG9q160dNlrMPZjhjpv51qJXufCmmMDUu5+dBp87CyaCd+lGMM+oXpNzPKQ2IVzfn0pvwBCirWqNVmWPaqXZVceceNVu0HjUqSshweI0rtV2LFk0CglJtaicO1Zzm6LUZWZEDiTaqE2AeUGw28at4aPW1hTlgMsAj+FXhZaiSX6btFlc+FaFgTTNl3EvcHiK+cZ4YKNvWk5mtXi2inO7KwEo5nmdlwRegHYaqqTYk3qbDYu39eNHDCBokHyt/CNlRzDD6HKnyI9CKK8JYaUu7xbMi+9a5XVt3Qdi9thfleqWYy67E9Njt0NNPBsLQrrdbLKQ6+BUbX+O/pUzOLY+aBE0Ok5IplODxZkEmrEIqWZu1neQvfndLBU9KZc54c+1OsiuYpNFlddt+ZAJB0nnyoh/2ghjKCy3XdjyBO/W16pZfixZR9okxDKSwjhiJW243Ed7qPM/GsovJNp4MoUqOP4Lvg3hlLu27q7Ndg43Gknp038aV+A8IyS4nDONwFlG42sdBvbyYU+xYsyqGUt2ZfSBIpVgQbMAG30+vhQXgTBq/2jGb3mlZADuVVSNVyOdzpt6U3hHOJI+WlMSAAOKhxOW2a4FcqKO4+Dnal2VrNRJojupglGyG51HcGkPErZjfxrVcPghLzFQY7gpHHKjYZppDxLxaFezzOxH3WNt61jDZkrrzFZvhuCQgut71zjMdLhuR5eNQ6bK7KQlwNLCfsfYb2oNLxGF2B3pXk43Lrv4UGwuZ9pLqPKoc41YRI2AlO+I4hcC9jQ7+1zedTxsClDuxXwFLCVwThhaiGU8G6EGrc9aqZ5lXZ2K8q0rsABahmLygScxetB0YIoLOjmIdZSnwngtZLH0p6hw3dtUGXZUsYsBaiqJUxx5QokkzutI3FmTF0JHO1ZfioypIPMV6BxeCDA1mHGvDwU61FCkZRtPYWaxkKzqZK4AtTJgeGXlsbWFXMTweyryqBKNl58IHilAvRrh3PJg0cGoGMEkAqL+6e7q528BVObKirWO3zrrJYiMXGQNQEg1WBIVSdNz4C5G5q8uVzD5JeO2uC03DLFiYeykUOoN11c1PkRuKYMFHiGj7PXdALDfRYeiEBjt1pZxmWvH97F194dPWvycSTbIEsfHf9Kx266haRNJhzPuIEXYgEL5Gxt/rWdezbMnWYwliVYMGAI2KguDyva9+XjbrT3gI2b7yU3I2HgB4CkrhLDiHEsJAV1xnsCwIV0MrG4J57qOW21N4HVxCTxWwKf5k1Chk2WA0ThbxqY6a03FuxSLQ7cIfhcLpFX12r8VqNmqzQK0VXE3qpUkFLnE2GDg7UaIqlPg2lOkUnjG6WN0SI8VkuOwpjYjpUuUy2atEx3s9L7g71Qwvs7dTc7VTOS2iNUwygbUmGmunwqDXTBh+GZFFrVL/ZZ6T14J7OOKdFUda+hVoRFmAPWrkUxPStuisSwruoV12gqqCfCuJXIHKopTmCsSzjlQLM8CJSARsKkM5Jq4g2qS2wobLroh+BydU6VDmUS6Dyok72pO4g4kABWMgte2roDv7vidvTelRCXOpoTBl0spbz/CCzAvo5kW5krzFvPUBc0+8A5XhcdlSQ9kiul4ZSqgSCZSHWTUNzqGht9jYjpWVzsXNySfMnx8fzo1wJxWcvnEpBMT3WdRz0q1w6jq6Ek26hmFOnDgNoboAlJOq0HLsvk7FXkU6WUWZd1N/p8a/LhYlNrLfpfb5Ud4Px4MbIOSyPoN/eSRyym3h7w+FDuHER8wzN3KSASR6A1mCIupDZf7veHSsf7HxaVpOxIvUKSDK1cEXIVQGfTa/eNgo8LnrWV8R4nQuCiAsseGlN73PfxDnbw5LW0ZzmUaArdVdh2gXYO6RKWL6eekADc1hmf4e0zH/yoh8dAJ+ppvCQ/Sky8kpO/OOX/P1RjJ+LnfuzWvY2a1vd2OoD60XbMiOfw8/Q9azzDSaSD4SH8xa1E48e6Ku9wNmU7qfPyNvDwpuXCCTUGihR4gx6EaJ/weZX2q6rCkjBZipF1Nj1UnccuR6j86LQ5uRzpXOYTlcj5BKMzUx2FqL5ZhBzpTwmZ63UCnbK+VFdTtUENymiiKYYWr4cMKmVqhlnqtIt0vn2cVz2S+XzqvNiungL+tV+3NYOI7XbG/KwWOKbZASLKA5FpdFdeTDV/qPgbj4UxwAWrP8AgLMN2hPgXT4e8PzB+FPkD10EUn1GApPF4f7eYsG3h5H5St1DPyqTVUEpoiXKEzmxqVJ9qr47Y1xw25lxaKR3UDSn8HIH8RFQ+UNoL0UOaymDFcLCWHSZJI5CDdkIsCRspUjvAbX5E1i3EWRzYSVoZ7atOpWX3XXcB162uCLcwdjXoignF/C6Y/DmM2Ei96FyN0k8P4WtYjzvzAq0b8pRHxgjRYCLFVIvckE77dL/AFqPCC6t5SPb0P8A1qwYSjtGwsw2KnmrKSrKfQioctGz/wDqH9B9RTvBKJyyPiOaHAtJFpL4eRRIjrqV4zcKTYhlsy3uDfvHoTStgc6xmGlmxETpG2KLayoDEXl193VsGBJAJvsaNcHx6p5ojyniERHTUyOyn5wkfioBLEQNDD3Tbl15H8xScTBbmHwPodeto75NiOA/yBR9kf4WRmGNmYs0hw2gu7FmZpmCbs2/WhefNqxM1uQYJ8F2/SjnCEf+xuf8TF4eP8KEyH/LS0H1l3/akZvXc1LNcQ7kAOh91G0RPMf7D2CodndW8dZI9RuKsk3Y262sBuSTcAAdTfa1RyCysfxfLetE9jmQRytLipAGaKURxKeSnSHMp/eswA8LE8+TD3ZAqNbmKa+COBUwuGAxEcUkzOZSWjDGMsqqIwW56Qu/S5PrStxRw4IMQ6oLIbOg8FbmvwYMPS1azSvxvhwQjnpqX594frSJAedU2CWDRIHD2GtPv4VpGXqAKyvF5wIJPWnPKuIlZAb9KG4iPRWbb9U2l6o4mS1z15D9TXGHxmvlUWLe96yu1MV9OGm7u0/LxTEEdv18F+kO5/hH1r7ev1rn1WouzNckbWhVrMOFcUY8XCw/xUUjxWQ9mw+Ksa1iaHsnKHodj4joaxXDTlGDjmrBx6qQw+lbfns2oRSLycE38mVXX6mu7wZ3Cr20z8L/AD9v1Ueuo5HquJ9qilmNaFLnMyr4+UVY4DS8s7eEaKPxMSfoKC46Y33o/wAAJ/v2PVkUfAFv1paQd9qbgPcKbxX6v1CeJ+JYcBCZpm25Ki21yN+ygPM+fIDnRFKyn2t5V2GOEyCwxEeo+csZ0SbdLqYm9bnrSlghZSP3j+h/WpOKeKpcbiTLIdg57OPUWSNGVLBb9SALmwud6jwp2J8yefjTsY0SkqLZHOUmJX3uzLr/ABwOs6/MK6/iq1xrAqzkoO657ZCORSUBwB8zQrAT9nOjdA6k+h2P1o/xXEfs2GY842kw59YW0qf5AtAPdxHmPUfta8RcQPD562B+S+ZM+jARHoZ8RJ8IoCAfm9LOEFo158r/AD3/AFpoxncy6D/22If/AOSRIx+tK67L8B+leg1keefTT2Uv/hNHM9Afdc4pO43pWtexnCIuAMim7SylpP3TGqxhfkNV/wB+snkIK/A/Smj2Q8WRYV5oZ5NCyFAlwxXtCTz0g6dja/WjTiwohNFbdQHjaK+DkbrGBL8FNm/4WJ+FHjUWKw4kQxtydWQ+jgr+tJHkm15fznMe0c+tM3Cstwtz1pNzSExysp5qxU+qkg/SjvCuNsQPOlsQC5lpjDuANLa8tTuA+VRzcj618yqa8Y86+k7GuZ7WfcjW8B1TcA3K7RwBqJAAFySQAB4knYCh39q8J/4qD+f/APKQeO8zlM/YsSIlCkKOTEi+tvE9N+VqV+yFTBgGvYHOO/BPCHiiKpaw8rfLateix2rLcGx3LKq/GNHX6JWX5nlT4eZoZBZo20nwI6OPJgQfjTBlWds0EMGlgsBlYufdZpT3VXx0qXJ8Cwro8G0mXKqdskfbB449QmJ8baoHx/hQ2WYmoRI1bf0lxecqbGSlqaPZ+x7GW/MTD5FBSogNN/Bh+7lH74/yUpPAQc60MPMC3ImDOM4jw0DzyE6EF7DmxOwRR1YkgD1rAuIM9kxskk0p7391b3EcfMRr5efUmt1znJo8XA0Mt9LWII95HXdXU/tA/rWH5/kEmEneGUDUF7rAWWSM8nXyuLEdDtRIKvmvTWlSRbH5r/wkqflt8KLYP3fzqjIt4z4rsfVdx+VWssfufAW+lGGhQXahdYgn+6LmnDMj22XzN4Nh8SPISR9k9vxxn50mOlt7fDnenDhU9rhWiPNsNiMP+KIidPjYvS+J7rmP59f2tEj1jcPz6+9L9xIdODjXwwEPzknY/wDLXfB+YYOBVldx9oWRv95DLIojKgL2RjNka19yDz5VFxsCMMQBcjDYNLfB3P1pWwR7u9ufTl0quHGbP/cepXnnKxp5ewHsmni/MMHOynDCJW5uRFLETYe6FtoI66jY0rcNpqxcQG954V9e/pqGd++D4OPzBHyrnAYpsPOJEXUyYiJ1TfvFWVgo9SbfGmSMoVAbK9QO259TXznv4Wt61GCbDYgkXIPME7lTba4vb4VN0pFOLz97ReHNOY4i2waTtBbwlAk/U1QybL+zN60X2lYYDFI37cIv6ozL9LUpoAtOfaiSKwk24kxykFPPDeJ1R38GC/lRGeRUuWZVBvYsQBcC550K4UX/AGa/7UjH5WUUh8a5o0+KcAnTEezRend94+pa9cNPhjNinsJ29tF0uGaJACNqUPFObripyUFkC6VPVrG+o+HkKBWP9XqQYkMbHut4GutLVrRsEbQ0bBaOVrtvT3Wqe1nAAHDzgcw8LH+Ea0/5xSngsZaNfQ/O5rQ+MJFx2VNNGNQ0riFsbkFD94vqAXB9KyvAE7g+N+nUVs4amYqneI+dFg4kmbs3T+U+nw+iMfbTXP2o0ayPLO0HKjsnDygcq1XTsaapc02JzhaSftjedOfs7xBZZwejxn5giuYskVtiPyopw5lnYPKP2wp/lJ/1oE8zXMICPh4nNeCUxx0J4p4ZTHQ9m3ddbtFJa+hvPxQ8iPTqBRfTXa0gDS0SLXmLOYHgnlglQpIt0YXvfa4YHqCCCD1BqLJj938T8wa2L2u8FHFQDEwreeBTqAG8kA3K+bJuwHhqHUVj2ULZT5m/zHSmo3lztUtI3K1WZmtYAdKYeC59D78hNE/4Zb4d/wDOppfdu9+nnRHJ8UAdA2Zo5bH95V7RB/NHVcW3NEV6A06vnEeoCMe0BrFlHSSGP4R4cX+tKmDa6/HpRv2hzmSZhHZvvmkYXvZuxiBA6G24pcyqa9wfX+hUYUU0c9VEhseWnqVzj/cf0B+Rps9l+XDEZpEWF1hibE8rjWFWOM/Bn1DzQUpYs8x42H/X61tnss4ZGFwgmYfe4gKd9iIRtEvlcfeH+MeFEmOimMWU7Jua7flXSrauXpRNJG9oeWNJJCy9I2U/z3pGkgKmxrYM2w4e1+g+tZnxHCEkArRwstjIszFR07MmDJFIwsIUc1v83NZRmas00pJsTLIdv4zWrZBmSrgwx/7pGJ/Bdv8ASsmMuoljzYlj6sbn61xzWuGLnJ/qPUrsOzmh0Q8h0UMmHJG5Deo3Hoam7eL/AAB/M/8A9q/GSo+08v6+VNhxT7o2LYOHsJJlkz4acF8HMx7OU7hHbu6ZQPcDjulvduAdrml3MuE1wuJkgF9TqHwpP95FJLRn98AFbddIPWtYnjDKQwBBFiCLgg89jWf8YzmNEZeeExUQhJuSElj1shJNyt1FvStaWQ5hL4j1XM4UXcF91+nkdwpuCzdN6bMSvdpY4VTSzqOSuyj0DECm2UXWizHvrPhFMpB8sn1MduRtRZlAIPw+dVcOgB5VJj3IU2obt0RugRJDsKkBqCE3QHyqQnkfEVRHUhrGPaLweMHN28QAgnckgbCKZtyngFfdl89Q8K2ih2f4JZsLPG4urxOp5bdxmDC/94EAg9CBRGOo2hvbYXnmQdRzO39Ctd9l/CkSYVMU6K80oJBYBtEYYhQt+RO5J57+VYfJiGdIbnnubeVq3X2R49pMuCtY9lM8a+OnZxfxsTRpjYpBibWqZc5yGDFxmOdFcWsDbvr4FH5gjyNqwXNMhbCTPGxvod0uBbUF3DfIj869HBd7V5z4hxjSy4l3NyZ8R6CxCgD4AUOE6q8v4VBwNli43MoI2F47tI48UjUtY+RIAv516MRev9XrN/YflcYwbYnT97I5jZvCOMIQi+AuxJ8SB4VpVVebKuwUF9Zq5UfnX0mvzcqorofjH3NZ7nOBMs4A5VoeIXu0vwQDtb0eFxbqErO3NQKW82wU2FVXiiMsOh0xMan7zSwsJUXmSBqBtfbn5ZUZe8FU3W571ralB29L16JxR0rcf1uBWae0TIYY4kxUa6JJZ9EgXZG7rHXp6PtuRYHqL70jLE3M6TxO61MHOW1F4fDSTFbp1+grvfxHyqplzlhv1P8AQoj2HmaSLaNLoo352gr/2Q=="/>
          <p:cNvSpPr>
            <a:spLocks noChangeAspect="1" noChangeArrowheads="1"/>
          </p:cNvSpPr>
          <p:nvPr/>
        </p:nvSpPr>
        <p:spPr bwMode="auto">
          <a:xfrm>
            <a:off x="8937625" y="-487363"/>
            <a:ext cx="1762125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pic>
        <p:nvPicPr>
          <p:cNvPr id="2064" name="Picture 16" descr="http://t3.gstatic.com/images?q=tbn:ANd9GcStN8KI3GlgFt-yfLzIfUYEdGEq7Fq9TUJwKBP78DTjQOowEos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038728"/>
            <a:ext cx="3057525" cy="181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nrg.co.il/images/blogs/461270/bibiobam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5352" y="3501008"/>
            <a:ext cx="2544223" cy="19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images.globes.co.il/Images/NewGlobes/Misc_2/RTXRPC3%5b5%5d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872978"/>
            <a:ext cx="2520280" cy="189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2554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סוף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 Diplomacy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0" y="2564904"/>
            <a:ext cx="4572000" cy="3561259"/>
          </a:xfrm>
        </p:spPr>
        <p:txBody>
          <a:bodyPr>
            <a:normAutofit/>
          </a:bodyPr>
          <a:lstStyle/>
          <a:p>
            <a:r>
              <a:rPr lang="en-US" dirty="0" smtClean="0"/>
              <a:t>Bilateral</a:t>
            </a:r>
            <a:endParaRPr lang="he-IL" dirty="0" smtClean="0"/>
          </a:p>
          <a:p>
            <a:r>
              <a:rPr lang="en-US" dirty="0" smtClean="0"/>
              <a:t>S</a:t>
            </a:r>
            <a:r>
              <a:rPr lang="en-US" dirty="0" smtClean="0"/>
              <a:t>ecret</a:t>
            </a:r>
            <a:endParaRPr lang="he-IL" dirty="0" smtClean="0"/>
          </a:p>
          <a:p>
            <a:r>
              <a:rPr lang="en-US" dirty="0" smtClean="0"/>
              <a:t>Through Ambassadors</a:t>
            </a:r>
            <a:endParaRPr lang="he-IL" dirty="0" smtClean="0"/>
          </a:p>
          <a:p>
            <a:r>
              <a:rPr lang="en-US" dirty="0" smtClean="0"/>
              <a:t>Political</a:t>
            </a:r>
            <a:r>
              <a:rPr lang="en-US" dirty="0" smtClean="0"/>
              <a:t>-Military agenda</a:t>
            </a:r>
            <a:endParaRPr lang="he-IL" dirty="0" smtClean="0"/>
          </a:p>
        </p:txBody>
      </p:sp>
      <p:pic>
        <p:nvPicPr>
          <p:cNvPr id="4" name="תמונה 3" descr="the diploma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44824"/>
            <a:ext cx="4062884" cy="460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Diplomacy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059832" y="1600200"/>
            <a:ext cx="5626968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Variety of  actors</a:t>
            </a:r>
            <a:endParaRPr lang="he-IL" dirty="0" smtClean="0"/>
          </a:p>
          <a:p>
            <a:r>
              <a:rPr lang="en-US" dirty="0" smtClean="0"/>
              <a:t>Involvement of Heads of States</a:t>
            </a:r>
            <a:endParaRPr lang="he-IL" dirty="0" smtClean="0"/>
          </a:p>
          <a:p>
            <a:r>
              <a:rPr lang="en-US" dirty="0" smtClean="0"/>
              <a:t>ICT age </a:t>
            </a:r>
            <a:endParaRPr lang="he-IL" dirty="0" smtClean="0"/>
          </a:p>
          <a:p>
            <a:r>
              <a:rPr lang="en-US" dirty="0" smtClean="0"/>
              <a:t>Information age</a:t>
            </a:r>
            <a:endParaRPr lang="he-IL" dirty="0" smtClean="0"/>
          </a:p>
          <a:p>
            <a:r>
              <a:rPr lang="en-US" dirty="0" smtClean="0"/>
              <a:t>New agendas – health, non-Proliferation</a:t>
            </a:r>
            <a:endParaRPr lang="he-IL" dirty="0" smtClean="0"/>
          </a:p>
          <a:p>
            <a:r>
              <a:rPr lang="en-US" dirty="0" smtClean="0"/>
              <a:t>M</a:t>
            </a:r>
            <a:r>
              <a:rPr lang="en-US" dirty="0" smtClean="0"/>
              <a:t>ultilateral Diplomacy</a:t>
            </a:r>
            <a:endParaRPr lang="he-IL" dirty="0" smtClean="0"/>
          </a:p>
          <a:p>
            <a:r>
              <a:rPr lang="en-US" dirty="0" smtClean="0"/>
              <a:t>Importance of Trade and Development</a:t>
            </a:r>
            <a:endParaRPr lang="he-IL" dirty="0" smtClean="0"/>
          </a:p>
        </p:txBody>
      </p:sp>
      <p:pic>
        <p:nvPicPr>
          <p:cNvPr id="5" name="תמונה 4" descr="דיפלומטיה חדשה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420888"/>
            <a:ext cx="2929682" cy="2508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the Modern Diplomat</a:t>
            </a:r>
            <a:endParaRPr lang="he-IL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Traditional Role </a:t>
            </a:r>
            <a:endParaRPr lang="he-IL" sz="32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1" algn="l" rtl="0"/>
            <a:r>
              <a:rPr lang="en-US" sz="2800" dirty="0" smtClean="0"/>
              <a:t>Representation</a:t>
            </a:r>
          </a:p>
          <a:p>
            <a:pPr lvl="1" algn="l" rtl="0">
              <a:buFont typeface="Arial" pitchFamily="34" charset="0"/>
              <a:buChar char="•"/>
            </a:pPr>
            <a:r>
              <a:rPr lang="en-US" sz="2800" dirty="0" smtClean="0"/>
              <a:t>Communication</a:t>
            </a:r>
          </a:p>
          <a:p>
            <a:pPr lvl="1" algn="l" rtl="0">
              <a:buFont typeface="Arial" pitchFamily="34" charset="0"/>
              <a:buChar char="•"/>
            </a:pPr>
            <a:r>
              <a:rPr lang="en-US" sz="2800" dirty="0" smtClean="0"/>
              <a:t>Negotiation</a:t>
            </a:r>
          </a:p>
          <a:p>
            <a:pPr lvl="1" algn="l" rtl="0">
              <a:buFont typeface="Arial" pitchFamily="34" charset="0"/>
              <a:buChar char="•"/>
            </a:pPr>
            <a:r>
              <a:rPr lang="en-US" sz="2800" dirty="0" smtClean="0"/>
              <a:t>Advocacy</a:t>
            </a:r>
          </a:p>
          <a:p>
            <a:pPr lvl="1" algn="l" rtl="0">
              <a:buFont typeface="Arial" pitchFamily="34" charset="0"/>
              <a:buChar char="•"/>
            </a:pPr>
            <a:r>
              <a:rPr lang="en-US" sz="2800" dirty="0" smtClean="0"/>
              <a:t>Information gathering and analysis</a:t>
            </a:r>
          </a:p>
          <a:p>
            <a:pPr lvl="1" algn="l" rtl="0">
              <a:buFont typeface="Arial" pitchFamily="34" charset="0"/>
              <a:buChar char="•"/>
            </a:pPr>
            <a:r>
              <a:rPr lang="en-US" sz="2800" dirty="0" smtClean="0"/>
              <a:t>Consular work </a:t>
            </a:r>
          </a:p>
          <a:p>
            <a:pPr algn="l" rtl="0"/>
            <a:endParaRPr lang="he-IL" dirty="0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Modern Role </a:t>
            </a:r>
            <a:endParaRPr lang="he-IL" sz="3200" dirty="0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l" rtl="0"/>
            <a:r>
              <a:rPr lang="en-US" dirty="0" smtClean="0"/>
              <a:t>Coordination – actors, channels, agendas</a:t>
            </a:r>
          </a:p>
          <a:p>
            <a:pPr algn="l" rtl="0"/>
            <a:r>
              <a:rPr lang="en-US" dirty="0" smtClean="0"/>
              <a:t>Multilateral diplomacy</a:t>
            </a:r>
          </a:p>
          <a:p>
            <a:pPr algn="l" rtl="0"/>
            <a:r>
              <a:rPr lang="en-US" dirty="0" smtClean="0"/>
              <a:t>Media and communication</a:t>
            </a:r>
          </a:p>
          <a:p>
            <a:pPr algn="l" rtl="0"/>
            <a:r>
              <a:rPr lang="en-US" dirty="0" smtClean="0"/>
              <a:t>New Public  Diplomacy</a:t>
            </a:r>
          </a:p>
          <a:p>
            <a:pPr algn="l" rtl="0"/>
            <a:r>
              <a:rPr lang="en-US" dirty="0" smtClean="0"/>
              <a:t>Branding</a:t>
            </a:r>
          </a:p>
          <a:p>
            <a:pPr algn="l" rtl="0"/>
            <a:r>
              <a:rPr lang="en-US" dirty="0" smtClean="0"/>
              <a:t>Trade</a:t>
            </a:r>
          </a:p>
          <a:p>
            <a:pPr algn="l" rtl="0"/>
            <a:r>
              <a:rPr lang="en-US" dirty="0" smtClean="0"/>
              <a:t>Development</a:t>
            </a:r>
          </a:p>
          <a:p>
            <a:pPr algn="l" rtl="0"/>
            <a:r>
              <a:rPr lang="en-US" dirty="0" smtClean="0"/>
              <a:t>Cultural diplomacy</a:t>
            </a:r>
          </a:p>
          <a:p>
            <a:pPr algn="l" rtl="0"/>
            <a:endParaRPr lang="en-US" dirty="0" smtClean="0"/>
          </a:p>
          <a:p>
            <a:pPr algn="l" rtl="0"/>
            <a:endParaRPr lang="he-I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diplomat Advances his state’s interest</a:t>
            </a:r>
            <a:endParaRPr lang="he-IL" dirty="0"/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</p:nvPr>
        </p:nvGraphicFramePr>
        <p:xfrm>
          <a:off x="467544" y="1340768"/>
          <a:ext cx="8229600" cy="4493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Israeli Diplomacy</a:t>
            </a:r>
            <a:endParaRPr lang="he-IL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This is how it started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499992" y="1556792"/>
            <a:ext cx="4644008" cy="4525963"/>
          </a:xfrm>
        </p:spPr>
        <p:txBody>
          <a:bodyPr/>
          <a:lstStyle/>
          <a:p>
            <a:pPr>
              <a:buNone/>
            </a:pPr>
            <a:endParaRPr lang="he-IL" dirty="0"/>
          </a:p>
        </p:txBody>
      </p:sp>
      <p:pic>
        <p:nvPicPr>
          <p:cNvPr id="4" name="תמונה 3" descr="משה שרת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1700808"/>
            <a:ext cx="4860032" cy="4464496"/>
          </a:xfrm>
          <a:prstGeom prst="rect">
            <a:avLst/>
          </a:prstGeom>
        </p:spPr>
      </p:pic>
      <p:pic>
        <p:nvPicPr>
          <p:cNvPr id="5" name="תמונה 4" descr="וולטר איתן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772816"/>
            <a:ext cx="4032448" cy="432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14136</TotalTime>
  <Words>2134</Words>
  <Application>Microsoft Office PowerPoint</Application>
  <PresentationFormat>‫הצגה על המסך (4:3)</PresentationFormat>
  <Paragraphs>395</Paragraphs>
  <Slides>32</Slides>
  <Notes>28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32</vt:i4>
      </vt:variant>
    </vt:vector>
  </HeadingPairs>
  <TitlesOfParts>
    <vt:vector size="33" baseType="lpstr">
      <vt:lpstr>ערכת נושא Office</vt:lpstr>
      <vt:lpstr>On Diplomacy and National Security</vt:lpstr>
      <vt:lpstr>       What is Diplomacy?</vt:lpstr>
      <vt:lpstr>Diplomacy -  Definition</vt:lpstr>
      <vt:lpstr>Traditional  Diplomacy</vt:lpstr>
      <vt:lpstr>Modern Diplomacy</vt:lpstr>
      <vt:lpstr>Functions of the Modern Diplomat</vt:lpstr>
      <vt:lpstr>The diplomat Advances his state’s interest</vt:lpstr>
      <vt:lpstr>        Israeli Diplomacy</vt:lpstr>
      <vt:lpstr>This is how it started</vt:lpstr>
      <vt:lpstr>Then and now…</vt:lpstr>
      <vt:lpstr>The MFA in Numbers</vt:lpstr>
      <vt:lpstr>מבנה ארגוני משרד החוץ</vt:lpstr>
      <vt:lpstr>Composition of typical Emassy</vt:lpstr>
      <vt:lpstr>Political-Military – the Security Council</vt:lpstr>
      <vt:lpstr>   Political-Military  Putting Hisballaa on the EU terror organzations list</vt:lpstr>
      <vt:lpstr>Public Diplomacy –Social media</vt:lpstr>
      <vt:lpstr>שקופית 17</vt:lpstr>
      <vt:lpstr>מיתוג</vt:lpstr>
      <vt:lpstr>Multilateral diplomacy</vt:lpstr>
      <vt:lpstr>Economic Diplomacy</vt:lpstr>
      <vt:lpstr>Cultural Diplomacy</vt:lpstr>
      <vt:lpstr>Development Work </vt:lpstr>
      <vt:lpstr>Consular work</vt:lpstr>
      <vt:lpstr>Jewish Diplomacy</vt:lpstr>
      <vt:lpstr>יישום או גם עיצוב?</vt:lpstr>
      <vt:lpstr>  The Political Axis  </vt:lpstr>
      <vt:lpstr>Structure of the political Axis</vt:lpstr>
      <vt:lpstr> מאפייני הזירה הבינ"ל </vt:lpstr>
      <vt:lpstr>Foreign Policy challenges of Israel</vt:lpstr>
      <vt:lpstr>Decision making processes  in political-military affairs</vt:lpstr>
      <vt:lpstr>The different faces of Modern Diplomacy </vt:lpstr>
      <vt:lpstr>סוף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סופית</dc:title>
  <dc:creator>haimwaxman</dc:creator>
  <cp:lastModifiedBy>haimwaxman</cp:lastModifiedBy>
  <cp:revision>126</cp:revision>
  <dcterms:created xsi:type="dcterms:W3CDTF">2014-10-09T06:53:02Z</dcterms:created>
  <dcterms:modified xsi:type="dcterms:W3CDTF">2014-10-26T07:21:12Z</dcterms:modified>
</cp:coreProperties>
</file>