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5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6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714" r:id="rId2"/>
    <p:sldMasterId id="2147483732" r:id="rId3"/>
    <p:sldMasterId id="2147483742" r:id="rId4"/>
    <p:sldMasterId id="2147483748" r:id="rId5"/>
    <p:sldMasterId id="2147483754" r:id="rId6"/>
    <p:sldMasterId id="2147483773" r:id="rId7"/>
  </p:sldMasterIdLst>
  <p:notesMasterIdLst>
    <p:notesMasterId r:id="rId28"/>
  </p:notesMasterIdLst>
  <p:handoutMasterIdLst>
    <p:handoutMasterId r:id="rId29"/>
  </p:handoutMasterIdLst>
  <p:sldIdLst>
    <p:sldId id="581" r:id="rId8"/>
    <p:sldId id="552" r:id="rId9"/>
    <p:sldId id="525" r:id="rId10"/>
    <p:sldId id="602" r:id="rId11"/>
    <p:sldId id="603" r:id="rId12"/>
    <p:sldId id="604" r:id="rId13"/>
    <p:sldId id="518" r:id="rId14"/>
    <p:sldId id="614" r:id="rId15"/>
    <p:sldId id="615" r:id="rId16"/>
    <p:sldId id="600" r:id="rId17"/>
    <p:sldId id="601" r:id="rId18"/>
    <p:sldId id="608" r:id="rId19"/>
    <p:sldId id="609" r:id="rId20"/>
    <p:sldId id="610" r:id="rId21"/>
    <p:sldId id="611" r:id="rId22"/>
    <p:sldId id="605" r:id="rId23"/>
    <p:sldId id="606" r:id="rId24"/>
    <p:sldId id="607" r:id="rId25"/>
    <p:sldId id="616" r:id="rId26"/>
    <p:sldId id="612" r:id="rId27"/>
  </p:sldIdLst>
  <p:sldSz cx="9144000" cy="6858000" type="screen4x3"/>
  <p:notesSz cx="6796088" cy="9928225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D3C7"/>
    <a:srgbClr val="F8D3FB"/>
    <a:srgbClr val="F86F4A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013" autoAdjust="0"/>
    <p:restoredTop sz="87152" autoAdjust="0"/>
  </p:normalViewPr>
  <p:slideViewPr>
    <p:cSldViewPr>
      <p:cViewPr varScale="1">
        <p:scale>
          <a:sx n="56" d="100"/>
          <a:sy n="56" d="100"/>
        </p:scale>
        <p:origin x="1496" y="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presProps" Target="presProps.xml"/><Relationship Id="rId8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117" y="0"/>
            <a:ext cx="2944971" cy="496967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4" y="0"/>
            <a:ext cx="2944971" cy="496967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48C14B6-0347-4919-B164-5D14C7746E48}" type="datetimeFigureOut">
              <a:rPr lang="he-IL" smtClean="0"/>
              <a:t>כ"ח/תמוז/תשע"ז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117" y="9431258"/>
            <a:ext cx="2944971" cy="49696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4" y="9431258"/>
            <a:ext cx="2944971" cy="49696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BB85CE7-FF94-4CC2-99AB-1F87CC75DA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7392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118" y="0"/>
            <a:ext cx="2944971" cy="496411"/>
          </a:xfrm>
          <a:prstGeom prst="rect">
            <a:avLst/>
          </a:prstGeom>
        </p:spPr>
        <p:txBody>
          <a:bodyPr vert="horz" lIns="91821" tIns="45911" rIns="91821" bIns="45911" rtlCol="1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5" y="0"/>
            <a:ext cx="2944971" cy="496411"/>
          </a:xfrm>
          <a:prstGeom prst="rect">
            <a:avLst/>
          </a:prstGeom>
        </p:spPr>
        <p:txBody>
          <a:bodyPr vert="horz" lIns="91821" tIns="45911" rIns="91821" bIns="45911" rtlCol="1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3739D31-59E4-43A0-BD5B-B6BA9D9C412F}" type="datetimeFigureOut">
              <a:rPr lang="he-IL"/>
              <a:pPr>
                <a:defRPr/>
              </a:pPr>
              <a:t>כ"ח/תמוז/תשע"ז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1" tIns="45911" rIns="91821" bIns="45911" rtlCol="1" anchor="ctr"/>
          <a:lstStyle/>
          <a:p>
            <a:pPr lvl="0"/>
            <a:endParaRPr lang="he-IL" noProof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609" y="4715909"/>
            <a:ext cx="5436870" cy="4467701"/>
          </a:xfrm>
          <a:prstGeom prst="rect">
            <a:avLst/>
          </a:prstGeom>
        </p:spPr>
        <p:txBody>
          <a:bodyPr vert="horz" lIns="91821" tIns="45911" rIns="91821" bIns="45911" rtlCol="1">
            <a:normAutofit/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118" y="9430092"/>
            <a:ext cx="2944971" cy="496411"/>
          </a:xfrm>
          <a:prstGeom prst="rect">
            <a:avLst/>
          </a:prstGeom>
        </p:spPr>
        <p:txBody>
          <a:bodyPr vert="horz" lIns="91821" tIns="45911" rIns="91821" bIns="45911" rtlCol="1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5" y="9430092"/>
            <a:ext cx="2944971" cy="496411"/>
          </a:xfrm>
          <a:prstGeom prst="rect">
            <a:avLst/>
          </a:prstGeom>
        </p:spPr>
        <p:txBody>
          <a:bodyPr vert="horz" lIns="91821" tIns="45911" rIns="91821" bIns="45911" rtlCol="1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FB6D50C-36D9-42E9-A371-F9AEB080429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0897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48E430-6315-4B6D-A5A7-130DE98174D6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251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1.png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2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9.pn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2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9.png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21.pn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2.jpe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19.png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2.jpeg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19.png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קופית כותרת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מלבן 4"/>
          <p:cNvSpPr/>
          <p:nvPr/>
        </p:nvSpPr>
        <p:spPr>
          <a:xfrm>
            <a:off x="-9525" y="6309376"/>
            <a:ext cx="2249488" cy="5040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מלבן 5"/>
          <p:cNvSpPr/>
          <p:nvPr userDrawn="1"/>
        </p:nvSpPr>
        <p:spPr>
          <a:xfrm>
            <a:off x="2313625" y="6309376"/>
            <a:ext cx="6784975" cy="504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10" name="מציין מיקום של כותרת תחתונה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1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7064D18-8910-43C7-B330-A54905FCB70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362E3-0B20-4E8F-AB3D-E9EAD37ECD39}" type="datetime8">
              <a:rPr lang="he-IL"/>
              <a:pPr>
                <a:defRPr/>
              </a:pPr>
              <a:t>22 יולי 17</a:t>
            </a:fld>
            <a:endParaRPr lang="he-IL"/>
          </a:p>
        </p:txBody>
      </p:sp>
      <p:sp>
        <p:nvSpPr>
          <p:cNvPr id="5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31A36-C161-4478-9452-BDE9A079D7A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מלבן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מלבן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5BE38-89CE-46EE-9203-76AEC88DEB8F}" type="datetime8">
              <a:rPr lang="he-IL"/>
              <a:pPr>
                <a:defRPr/>
              </a:pPr>
              <a:t>22 יולי 17</a:t>
            </a:fld>
            <a:endParaRPr lang="he-IL"/>
          </a:p>
        </p:txBody>
      </p:sp>
      <p:sp>
        <p:nvSpPr>
          <p:cNvPr id="8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EA940-C43A-4E5F-B152-CA5E729D17C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24" y="110993"/>
            <a:ext cx="7215237" cy="646331"/>
          </a:xfrm>
          <a:noFill/>
          <a:ln>
            <a:noFill/>
          </a:ln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 dirty="0"/>
              <a:t>לחץ כדי לערוך סגנון כותרת של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1pPr>
            <a:lvl2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2pPr>
            <a:lvl3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3pPr>
            <a:lvl4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4pPr>
            <a:lvl5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154109892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31781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69781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347869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3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0833916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8720675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9772098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5686918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8CCB8-D8B0-4E8F-91F2-F04D739502EE}" type="datetime8">
              <a:rPr lang="he-IL"/>
              <a:pPr>
                <a:defRPr/>
              </a:pPr>
              <a:t>22 יולי 17</a:t>
            </a:fld>
            <a:endParaRPr lang="he-IL"/>
          </a:p>
        </p:txBody>
      </p:sp>
      <p:sp>
        <p:nvSpPr>
          <p:cNvPr id="5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CA12D-B90F-4FD1-BDE1-6100E670AFE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6674857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97484630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7718111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214294"/>
            <a:ext cx="7358114" cy="669731"/>
          </a:xfrm>
          <a:prstGeom prst="rect">
            <a:avLst/>
          </a:prstGeom>
        </p:spPr>
        <p:txBody>
          <a:bodyPr/>
          <a:lstStyle>
            <a:lvl1pPr>
              <a:defRPr sz="40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2829540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329363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328961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4034951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0" descr="TohadOw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300" y="79375"/>
            <a:ext cx="6397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7486867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17625" y="142852"/>
            <a:ext cx="6483350" cy="582612"/>
          </a:xfrm>
        </p:spPr>
        <p:txBody>
          <a:bodyPr/>
          <a:lstStyle/>
          <a:p>
            <a:r>
              <a:t>קווי תיאום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89560307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9" descr="fin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629" y="0"/>
            <a:ext cx="921662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מלבן 13"/>
          <p:cNvSpPr>
            <a:spLocks noChangeArrowheads="1"/>
          </p:cNvSpPr>
          <p:nvPr userDrawn="1"/>
        </p:nvSpPr>
        <p:spPr bwMode="auto">
          <a:xfrm>
            <a:off x="2483644" y="3524250"/>
            <a:ext cx="224313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he-IL" altLang="he-IL" sz="105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אמ"ץ | חטיבת תוה"ד</a:t>
            </a:r>
          </a:p>
        </p:txBody>
      </p:sp>
      <p:pic>
        <p:nvPicPr>
          <p:cNvPr id="6" name="תמונה 5" descr="amatz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75410" y="1738314"/>
            <a:ext cx="1157288" cy="145732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7" name="תמונה 6" descr="SemelTohad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907381" y="1844676"/>
            <a:ext cx="1147763" cy="1147763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81000" y="1924051"/>
            <a:ext cx="1223963" cy="989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מלבן 17"/>
          <p:cNvSpPr>
            <a:spLocks noChangeArrowheads="1"/>
          </p:cNvSpPr>
          <p:nvPr userDrawn="1"/>
        </p:nvSpPr>
        <p:spPr bwMode="auto">
          <a:xfrm>
            <a:off x="-36910" y="3514725"/>
            <a:ext cx="2544366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he-IL" altLang="he-IL" sz="105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המכללה לפו"ם | פו"ם אפק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704975" y="4889500"/>
            <a:ext cx="3773556" cy="647700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135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he-IL" dirty="0"/>
              <a:t>לחץ כדי לערוך סגנון כותרת משנה של תבנית בסיס</a:t>
            </a:r>
          </a:p>
        </p:txBody>
      </p:sp>
      <p:sp>
        <p:nvSpPr>
          <p:cNvPr id="9" name="כותרת 8"/>
          <p:cNvSpPr>
            <a:spLocks noGrp="1"/>
          </p:cNvSpPr>
          <p:nvPr>
            <p:ph type="title"/>
          </p:nvPr>
        </p:nvSpPr>
        <p:spPr>
          <a:xfrm>
            <a:off x="381000" y="4114800"/>
            <a:ext cx="5105400" cy="685800"/>
          </a:xfrm>
        </p:spPr>
        <p:txBody>
          <a:bodyPr/>
          <a:lstStyle>
            <a:lvl1pPr>
              <a:defRPr sz="21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8211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מלבן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מלבן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7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A18D3-CF44-4DA4-92FF-9E8A42BA6384}" type="datetime8">
              <a:rPr lang="he-IL"/>
              <a:pPr>
                <a:defRPr/>
              </a:pPr>
              <a:t>22 יולי 17</a:t>
            </a:fld>
            <a:endParaRPr lang="he-IL"/>
          </a:p>
        </p:txBody>
      </p:sp>
      <p:sp>
        <p:nvSpPr>
          <p:cNvPr id="8" name="מציין מיקום של מספר שקופית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E1DE126-49D6-4DF5-9651-93ADC7DCC37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  <p:sp>
        <p:nvSpPr>
          <p:cNvPr id="9" name="מציין מיקום של כותרת תחתונה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9" descr="fin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629" y="0"/>
            <a:ext cx="921662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מלבן 13"/>
          <p:cNvSpPr>
            <a:spLocks noChangeArrowheads="1"/>
          </p:cNvSpPr>
          <p:nvPr userDrawn="1"/>
        </p:nvSpPr>
        <p:spPr bwMode="auto">
          <a:xfrm>
            <a:off x="2483644" y="3524250"/>
            <a:ext cx="224313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he-IL" altLang="he-IL" sz="105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אמ"ץ | חטיבת תוה"ד</a:t>
            </a:r>
          </a:p>
        </p:txBody>
      </p:sp>
      <p:pic>
        <p:nvPicPr>
          <p:cNvPr id="6" name="תמונה 5" descr="amatz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75410" y="1738314"/>
            <a:ext cx="1157288" cy="145732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7" name="תמונה 6" descr="SemelTohad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907381" y="1844676"/>
            <a:ext cx="1147763" cy="1147763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81000" y="1924051"/>
            <a:ext cx="1223963" cy="98901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מלבן 17"/>
          <p:cNvSpPr>
            <a:spLocks noChangeArrowheads="1"/>
          </p:cNvSpPr>
          <p:nvPr userDrawn="1"/>
        </p:nvSpPr>
        <p:spPr bwMode="auto">
          <a:xfrm>
            <a:off x="-36910" y="3514725"/>
            <a:ext cx="2544366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he-IL" altLang="he-IL" sz="1050">
                <a:solidFill>
                  <a:srgbClr val="FFFFF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המכללה לפו"ם | פו"ם אפק</a:t>
            </a:r>
          </a:p>
        </p:txBody>
      </p:sp>
      <p:sp>
        <p:nvSpPr>
          <p:cNvPr id="15" name="כותרת משנה 2"/>
          <p:cNvSpPr>
            <a:spLocks noGrp="1"/>
          </p:cNvSpPr>
          <p:nvPr>
            <p:ph type="subTitle" idx="1"/>
          </p:nvPr>
        </p:nvSpPr>
        <p:spPr>
          <a:xfrm>
            <a:off x="1704975" y="4889500"/>
            <a:ext cx="3773556" cy="647700"/>
          </a:xfrm>
        </p:spPr>
        <p:txBody>
          <a:bodyPr/>
          <a:lstStyle>
            <a:lvl1pPr marL="0" indent="0" algn="r">
              <a:lnSpc>
                <a:spcPct val="100000"/>
              </a:lnSpc>
              <a:buNone/>
              <a:defRPr sz="135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he-IL" dirty="0"/>
              <a:t>לחץ כדי לערוך סגנון כותרת משנה של תבנית בסיס</a:t>
            </a:r>
          </a:p>
        </p:txBody>
      </p:sp>
      <p:sp>
        <p:nvSpPr>
          <p:cNvPr id="16" name="כותרת 8"/>
          <p:cNvSpPr>
            <a:spLocks noGrp="1"/>
          </p:cNvSpPr>
          <p:nvPr>
            <p:ph type="title"/>
          </p:nvPr>
        </p:nvSpPr>
        <p:spPr>
          <a:xfrm>
            <a:off x="381000" y="4114800"/>
            <a:ext cx="5105400" cy="685800"/>
          </a:xfrm>
        </p:spPr>
        <p:txBody>
          <a:bodyPr/>
          <a:lstStyle>
            <a:lvl1pPr>
              <a:defRPr sz="21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180940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6934200" cy="5111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768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654487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9" descr="reka-new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" y="838200"/>
            <a:ext cx="9136856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1981200" y="250844"/>
            <a:ext cx="6934200" cy="8159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886267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9" descr="reka-new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" y="838200"/>
            <a:ext cx="9136856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1981200" y="250844"/>
            <a:ext cx="6934200" cy="8159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343400" y="1524000"/>
            <a:ext cx="4572000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9" name="מציין מיקום של תמונה 8"/>
          <p:cNvSpPr>
            <a:spLocks noGrp="1"/>
          </p:cNvSpPr>
          <p:nvPr>
            <p:ph type="pic" sz="quarter" idx="10"/>
          </p:nvPr>
        </p:nvSpPr>
        <p:spPr>
          <a:xfrm>
            <a:off x="304800" y="1524000"/>
            <a:ext cx="3886200" cy="4648200"/>
          </a:xfrm>
        </p:spPr>
        <p:txBody>
          <a:bodyPr/>
          <a:lstStyle/>
          <a:p>
            <a:pPr lvl="0"/>
            <a:r>
              <a:rPr lang="he-IL" noProof="0"/>
              <a:t>לחץ על הסמל כדי להוסיף תמונה</a:t>
            </a:r>
          </a:p>
        </p:txBody>
      </p:sp>
    </p:spTree>
    <p:extLst>
      <p:ext uri="{BB962C8B-B14F-4D97-AF65-F5344CB8AC3E}">
        <p14:creationId xmlns:p14="http://schemas.microsoft.com/office/powerpoint/2010/main" val="39589437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14876" y="1500174"/>
            <a:ext cx="4200524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4" name="מציין מיקום תוכן 2"/>
          <p:cNvSpPr>
            <a:spLocks noGrp="1"/>
          </p:cNvSpPr>
          <p:nvPr>
            <p:ph idx="10"/>
          </p:nvPr>
        </p:nvSpPr>
        <p:spPr>
          <a:xfrm>
            <a:off x="285720" y="1500174"/>
            <a:ext cx="4214842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35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2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41852462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 b="1"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A26576A8-4AF4-49A0-A794-EB0E4028EEF4}" type="datetimeFigureOut">
              <a:rPr lang="he-IL"/>
              <a:pPr>
                <a:defRPr/>
              </a:pPr>
              <a:t>כ"ח/תמוז/תשע"ז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 b="1"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 algn="r" rtl="1" eaLnBrk="1" hangingPunct="1">
              <a:defRPr b="1">
                <a:solidFill>
                  <a:prstClr val="black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7B7BF6D0-9503-4885-80FC-27034DDF09FE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63832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מרכז דד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altam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503" y="0"/>
            <a:ext cx="927497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rtlCol="1">
            <a:noAutofit/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lang="he-IL" sz="2100" b="1" kern="1200" dirty="0">
                <a:solidFill>
                  <a:schemeClr val="tx1"/>
                </a:solidFill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6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buSzPct val="119000"/>
              <a:buFont typeface="Guttman Hatzvi" pitchFamily="2" charset="-79"/>
              <a:buChar char="■"/>
              <a:defRPr sz="1500" b="1">
                <a:latin typeface="Guttman Hatzvi" pitchFamily="2" charset="-79"/>
                <a:cs typeface="Guttman Hatzvi" pitchFamily="2" charset="-79"/>
              </a:defRPr>
            </a:lvl1pPr>
            <a:lvl2pPr>
              <a:lnSpc>
                <a:spcPct val="150000"/>
              </a:lnSpc>
              <a:buSzPct val="75000"/>
              <a:buFont typeface="Wingdings 3" pitchFamily="18" charset="2"/>
              <a:buChar char=""/>
              <a:defRPr sz="1500" b="1">
                <a:latin typeface="Guttman Hatzvi" pitchFamily="2" charset="-79"/>
                <a:cs typeface="Guttman Hatzvi" pitchFamily="2" charset="-79"/>
              </a:defRPr>
            </a:lvl2pPr>
            <a:lvl3pPr>
              <a:lnSpc>
                <a:spcPct val="150000"/>
              </a:lnSpc>
              <a:defRPr sz="1500" b="1">
                <a:latin typeface="Guttman Hatzvi" pitchFamily="2" charset="-79"/>
                <a:cs typeface="Guttman Hatzvi" pitchFamily="2" charset="-79"/>
              </a:defRPr>
            </a:lvl3pPr>
            <a:lvl4pPr>
              <a:lnSpc>
                <a:spcPct val="150000"/>
              </a:lnSpc>
              <a:defRPr sz="1500" b="1">
                <a:latin typeface="Guttman Hatzvi" pitchFamily="2" charset="-79"/>
                <a:cs typeface="Guttman Hatzvi" pitchFamily="2" charset="-79"/>
              </a:defRPr>
            </a:lvl4pPr>
            <a:lvl5pPr>
              <a:lnSpc>
                <a:spcPct val="150000"/>
              </a:lnSpc>
              <a:defRPr sz="1500" b="1">
                <a:latin typeface="Guttman Hatzvi" pitchFamily="2" charset="-79"/>
                <a:cs typeface="Guttman Hatzvi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13805986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כותרת ודיאגרמה או תרשים ארגונ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4213" y="44450"/>
            <a:ext cx="7772400" cy="5762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SmartArt 2"/>
          <p:cNvSpPr>
            <a:spLocks noGrp="1"/>
          </p:cNvSpPr>
          <p:nvPr>
            <p:ph type="dgm" idx="1"/>
          </p:nvPr>
        </p:nvSpPr>
        <p:spPr>
          <a:xfrm>
            <a:off x="468313" y="1341438"/>
            <a:ext cx="8424862" cy="5040312"/>
          </a:xfrm>
        </p:spPr>
        <p:txBody>
          <a:bodyPr/>
          <a:lstStyle/>
          <a:p>
            <a:pPr lvl="0"/>
            <a:endParaRPr lang="he-IL" noProof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90534" y="5786454"/>
            <a:ext cx="590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1"/>
                </a:solidFill>
              </a:defRPr>
            </a:lvl1pPr>
          </a:lstStyle>
          <a:p>
            <a:fld id="{240D5ECE-8B49-45CD-BE81-EF81920D1969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795360"/>
      </p:ext>
    </p:extLst>
  </p:cSld>
  <p:clrMapOvr>
    <a:masterClrMapping/>
  </p:clrMapOvr>
  <p:transition spd="slow">
    <p:random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תמונה 11" descr="fin-2.jp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-73034" y="0"/>
            <a:ext cx="9217034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כותרת משנה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704975" y="4743450"/>
            <a:ext cx="3773556" cy="609600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dirty="0"/>
              <a:t>תת כותרת</a:t>
            </a:r>
          </a:p>
        </p:txBody>
      </p:sp>
      <p:sp>
        <p:nvSpPr>
          <p:cNvPr id="9" name="כותרת 8"/>
          <p:cNvSpPr>
            <a:spLocks noGrp="1"/>
          </p:cNvSpPr>
          <p:nvPr userDrawn="1">
            <p:ph type="title" hasCustomPrompt="1"/>
          </p:nvPr>
        </p:nvSpPr>
        <p:spPr>
          <a:xfrm>
            <a:off x="381000" y="4114800"/>
            <a:ext cx="5105400" cy="685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he-IL" dirty="0"/>
              <a:t>כותרת</a:t>
            </a:r>
          </a:p>
        </p:txBody>
      </p:sp>
      <p:sp>
        <p:nvSpPr>
          <p:cNvPr id="10" name="TextBox 9"/>
          <p:cNvSpPr txBox="1"/>
          <p:nvPr userDrawn="1"/>
        </p:nvSpPr>
        <p:spPr bwMode="auto">
          <a:xfrm>
            <a:off x="2209800" y="1575257"/>
            <a:ext cx="1447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he-IL" sz="2200" b="1" kern="0" dirty="0">
              <a:solidFill>
                <a:srgbClr val="FFFFFF"/>
              </a:solidFill>
              <a:latin typeface="Times New Roman"/>
              <a:cs typeface="Arial"/>
            </a:endParaRPr>
          </a:p>
        </p:txBody>
      </p:sp>
      <p:sp>
        <p:nvSpPr>
          <p:cNvPr id="20" name="מלבן 19"/>
          <p:cNvSpPr/>
          <p:nvPr userDrawn="1"/>
        </p:nvSpPr>
        <p:spPr>
          <a:xfrm>
            <a:off x="395733" y="3530798"/>
            <a:ext cx="22426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אמ"ץ | חטיבת תוה"ד</a:t>
            </a:r>
          </a:p>
        </p:txBody>
      </p:sp>
      <p:pic>
        <p:nvPicPr>
          <p:cNvPr id="22" name="תמונה 21" descr="amatz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651153" y="1714500"/>
            <a:ext cx="1156826" cy="145795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23" name="תמונה 22" descr="SemelTohad.pn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353905" y="1877905"/>
            <a:ext cx="1147114" cy="114711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4853110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1981200" y="250844"/>
            <a:ext cx="6934200" cy="5111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768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0893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CECDA2C-2A61-4671-828D-A716FBCD0964}" type="datetime8">
              <a:rPr lang="he-IL"/>
              <a:pPr>
                <a:defRPr/>
              </a:pPr>
              <a:t>22 יולי 17</a:t>
            </a:fld>
            <a:endParaRPr lang="he-IL"/>
          </a:p>
        </p:txBody>
      </p:sp>
      <p:sp>
        <p:nvSpPr>
          <p:cNvPr id="6" name="מציין מיקום של מספר שקופית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DE9F450-A7CD-4915-AE7E-FF77A71CFB6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  <p:sp>
        <p:nvSpPr>
          <p:cNvPr id="7" name="מציין מיקום של כותרת תחתונה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reka-new1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3166" y="838200"/>
            <a:ext cx="9137667" cy="5486400"/>
          </a:xfrm>
          <a:prstGeom prst="rect">
            <a:avLst/>
          </a:prstGeom>
        </p:spPr>
      </p:pic>
      <p:sp>
        <p:nvSpPr>
          <p:cNvPr id="4" name="כותרת 1"/>
          <p:cNvSpPr>
            <a:spLocks noGrp="1"/>
          </p:cNvSpPr>
          <p:nvPr>
            <p:ph type="title" hasCustomPrompt="1"/>
          </p:nvPr>
        </p:nvSpPr>
        <p:spPr>
          <a:xfrm>
            <a:off x="1981200" y="250844"/>
            <a:ext cx="6934200" cy="8159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  <a:br>
              <a:rPr lang="he-IL" dirty="0"/>
            </a:br>
            <a:r>
              <a:rPr lang="he-IL" dirty="0"/>
              <a:t>שתי שורות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  <p:pic>
        <p:nvPicPr>
          <p:cNvPr id="6" name="תמונה 5" descr="amatz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143000" y="152400"/>
            <a:ext cx="760568" cy="9585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7" name="תמונה 6" descr="SemelTohad.pn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225089" y="262567"/>
            <a:ext cx="754182" cy="7541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23912029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reka-new1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3166" y="838200"/>
            <a:ext cx="9137667" cy="5486400"/>
          </a:xfrm>
          <a:prstGeom prst="rect">
            <a:avLst/>
          </a:prstGeom>
        </p:spPr>
      </p:pic>
      <p:sp>
        <p:nvSpPr>
          <p:cNvPr id="4" name="כותרת 1"/>
          <p:cNvSpPr>
            <a:spLocks noGrp="1"/>
          </p:cNvSpPr>
          <p:nvPr>
            <p:ph type="title" hasCustomPrompt="1"/>
          </p:nvPr>
        </p:nvSpPr>
        <p:spPr>
          <a:xfrm>
            <a:off x="1981200" y="250844"/>
            <a:ext cx="6934200" cy="8159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  <a:br>
              <a:rPr lang="he-IL" dirty="0"/>
            </a:br>
            <a:r>
              <a:rPr lang="he-IL" dirty="0"/>
              <a:t>שתי שורות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343400" y="1524000"/>
            <a:ext cx="4572000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  <p:pic>
        <p:nvPicPr>
          <p:cNvPr id="6" name="תמונה 5" descr="amatz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143000" y="152400"/>
            <a:ext cx="760568" cy="9585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7" name="תמונה 6" descr="SemelTohad.pn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225089" y="262567"/>
            <a:ext cx="754182" cy="7541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  <p:sp>
        <p:nvSpPr>
          <p:cNvPr id="9" name="מציין מיקום של תמונה 8"/>
          <p:cNvSpPr>
            <a:spLocks noGrp="1"/>
          </p:cNvSpPr>
          <p:nvPr>
            <p:ph type="pic" sz="quarter" idx="10"/>
          </p:nvPr>
        </p:nvSpPr>
        <p:spPr>
          <a:xfrm>
            <a:off x="304800" y="1524000"/>
            <a:ext cx="3886200" cy="4648200"/>
          </a:xfrm>
        </p:spPr>
        <p:txBody>
          <a:bodyPr/>
          <a:lstStyle/>
          <a:p>
            <a:r>
              <a:rPr lang="he-IL"/>
              <a:t>לחץ על הסמל כדי להוסיף תמונה</a:t>
            </a:r>
          </a:p>
        </p:txBody>
      </p:sp>
    </p:spTree>
    <p:extLst>
      <p:ext uri="{BB962C8B-B14F-4D97-AF65-F5344CB8AC3E}">
        <p14:creationId xmlns:p14="http://schemas.microsoft.com/office/powerpoint/2010/main" val="7530924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490899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תמונה 11" descr="fin-2.jp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-73034" y="0"/>
            <a:ext cx="9217034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כותרת משנה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704975" y="4743450"/>
            <a:ext cx="3773556" cy="609600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dirty="0"/>
              <a:t>תת כותרת</a:t>
            </a:r>
          </a:p>
        </p:txBody>
      </p:sp>
      <p:sp>
        <p:nvSpPr>
          <p:cNvPr id="9" name="כותרת 8"/>
          <p:cNvSpPr>
            <a:spLocks noGrp="1"/>
          </p:cNvSpPr>
          <p:nvPr userDrawn="1">
            <p:ph type="title" hasCustomPrompt="1"/>
          </p:nvPr>
        </p:nvSpPr>
        <p:spPr>
          <a:xfrm>
            <a:off x="381000" y="4114800"/>
            <a:ext cx="5105400" cy="6858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he-IL" dirty="0"/>
              <a:t>כותרת</a:t>
            </a:r>
          </a:p>
        </p:txBody>
      </p:sp>
      <p:sp>
        <p:nvSpPr>
          <p:cNvPr id="10" name="TextBox 9"/>
          <p:cNvSpPr txBox="1"/>
          <p:nvPr userDrawn="1"/>
        </p:nvSpPr>
        <p:spPr bwMode="auto">
          <a:xfrm>
            <a:off x="2209800" y="1575257"/>
            <a:ext cx="1447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he-IL" sz="2200" b="1" kern="0" dirty="0">
              <a:solidFill>
                <a:srgbClr val="FFFFFF"/>
              </a:solidFill>
              <a:latin typeface="Times New Roman"/>
              <a:cs typeface="Arial"/>
            </a:endParaRPr>
          </a:p>
        </p:txBody>
      </p:sp>
      <p:sp>
        <p:nvSpPr>
          <p:cNvPr id="20" name="מלבן 19"/>
          <p:cNvSpPr/>
          <p:nvPr userDrawn="1"/>
        </p:nvSpPr>
        <p:spPr>
          <a:xfrm>
            <a:off x="395733" y="3530798"/>
            <a:ext cx="22426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he-IL" sz="14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אמ"ץ | חטיבת תוה"ד</a:t>
            </a:r>
          </a:p>
        </p:txBody>
      </p:sp>
      <p:pic>
        <p:nvPicPr>
          <p:cNvPr id="22" name="תמונה 21" descr="amatz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651153" y="1714500"/>
            <a:ext cx="1156826" cy="145795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23" name="תמונה 22" descr="SemelTohad.pn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353905" y="1877905"/>
            <a:ext cx="1147114" cy="1147114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10820008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>
            <a:spLocks noGrp="1"/>
          </p:cNvSpPr>
          <p:nvPr>
            <p:ph type="title"/>
          </p:nvPr>
        </p:nvSpPr>
        <p:spPr>
          <a:xfrm>
            <a:off x="1981200" y="250844"/>
            <a:ext cx="6934200" cy="5111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768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669273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reka-new1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3166" y="838200"/>
            <a:ext cx="9137667" cy="5486400"/>
          </a:xfrm>
          <a:prstGeom prst="rect">
            <a:avLst/>
          </a:prstGeom>
        </p:spPr>
      </p:pic>
      <p:sp>
        <p:nvSpPr>
          <p:cNvPr id="4" name="כותרת 1"/>
          <p:cNvSpPr>
            <a:spLocks noGrp="1"/>
          </p:cNvSpPr>
          <p:nvPr>
            <p:ph type="title" hasCustomPrompt="1"/>
          </p:nvPr>
        </p:nvSpPr>
        <p:spPr>
          <a:xfrm>
            <a:off x="1981200" y="250844"/>
            <a:ext cx="6934200" cy="8159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  <a:br>
              <a:rPr lang="he-IL" dirty="0"/>
            </a:br>
            <a:r>
              <a:rPr lang="he-IL" dirty="0"/>
              <a:t>שתי שורות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  <p:pic>
        <p:nvPicPr>
          <p:cNvPr id="6" name="תמונה 5" descr="amatz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143000" y="152400"/>
            <a:ext cx="760568" cy="9585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7" name="תמונה 6" descr="SemelTohad.pn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225089" y="262567"/>
            <a:ext cx="754182" cy="7541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418817521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reka-new1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>
          <a:xfrm>
            <a:off x="3166" y="838200"/>
            <a:ext cx="9137667" cy="5486400"/>
          </a:xfrm>
          <a:prstGeom prst="rect">
            <a:avLst/>
          </a:prstGeom>
        </p:spPr>
      </p:pic>
      <p:sp>
        <p:nvSpPr>
          <p:cNvPr id="4" name="כותרת 1"/>
          <p:cNvSpPr>
            <a:spLocks noGrp="1"/>
          </p:cNvSpPr>
          <p:nvPr>
            <p:ph type="title" hasCustomPrompt="1"/>
          </p:nvPr>
        </p:nvSpPr>
        <p:spPr>
          <a:xfrm>
            <a:off x="1981200" y="250844"/>
            <a:ext cx="6934200" cy="815956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  <a:br>
              <a:rPr lang="he-IL" dirty="0"/>
            </a:br>
            <a:r>
              <a:rPr lang="he-IL" dirty="0"/>
              <a:t>שתי שורות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343400" y="1524000"/>
            <a:ext cx="4572000" cy="4648200"/>
          </a:xfr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  <a:lvl2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8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1" dirty="0" smtClean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algn="r" rtl="1" eaLnBrk="0" fontAlgn="base" hangingPunct="0">
              <a:lnSpc>
                <a:spcPct val="150000"/>
              </a:lnSpc>
              <a:spcAft>
                <a:spcPct val="0"/>
              </a:spcAft>
              <a:buSzPct val="100000"/>
              <a:buFont typeface="Arial" pitchFamily="34" charset="0"/>
              <a:buChar char="•"/>
              <a:defRPr lang="he-IL" sz="1600" b="0" dirty="0">
                <a:solidFill>
                  <a:schemeClr val="tx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he-IL" dirty="0"/>
          </a:p>
        </p:txBody>
      </p:sp>
      <p:pic>
        <p:nvPicPr>
          <p:cNvPr id="6" name="תמונה 5" descr="amatz.png"/>
          <p:cNvPicPr>
            <a:picLocks noChangeAspect="1"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1143000" y="152400"/>
            <a:ext cx="760568" cy="9585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7" name="תמונה 6" descr="SemelTohad.png"/>
          <p:cNvPicPr>
            <a:picLocks noChangeAspect="1"/>
          </p:cNvPicPr>
          <p:nvPr userDrawn="1"/>
        </p:nvPicPr>
        <p:blipFill>
          <a:blip r:embed="rId4" cstate="screen"/>
          <a:stretch>
            <a:fillRect/>
          </a:stretch>
        </p:blipFill>
        <p:spPr>
          <a:xfrm>
            <a:off x="225089" y="262567"/>
            <a:ext cx="754182" cy="7541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  <p:sp>
        <p:nvSpPr>
          <p:cNvPr id="9" name="מציין מיקום של תמונה 8"/>
          <p:cNvSpPr>
            <a:spLocks noGrp="1"/>
          </p:cNvSpPr>
          <p:nvPr>
            <p:ph type="pic" sz="quarter" idx="10"/>
          </p:nvPr>
        </p:nvSpPr>
        <p:spPr>
          <a:xfrm>
            <a:off x="304800" y="1524000"/>
            <a:ext cx="3886200" cy="4648200"/>
          </a:xfrm>
        </p:spPr>
        <p:txBody>
          <a:bodyPr/>
          <a:lstStyle/>
          <a:p>
            <a:r>
              <a:rPr lang="he-IL"/>
              <a:t>לחץ על הסמל כדי להוסיף תמונה</a:t>
            </a:r>
          </a:p>
        </p:txBody>
      </p:sp>
    </p:spTree>
    <p:extLst>
      <p:ext uri="{BB962C8B-B14F-4D97-AF65-F5344CB8AC3E}">
        <p14:creationId xmlns:p14="http://schemas.microsoft.com/office/powerpoint/2010/main" val="30670175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7609279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24" y="110993"/>
            <a:ext cx="7215237" cy="646331"/>
          </a:xfrm>
          <a:noFill/>
          <a:ln>
            <a:noFill/>
          </a:ln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 dirty="0"/>
              <a:t>לחץ כדי לערוך סגנון כותרת של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/>
          <a:lstStyle>
            <a:lvl1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1pPr>
            <a:lvl2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2pPr>
            <a:lvl3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3pPr>
            <a:lvl4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 smtClean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4pPr>
            <a:lvl5pPr marL="457200" indent="-457200" algn="r" rtl="1" eaLnBrk="1" fontAlgn="base" hangingPunct="1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Blip>
                <a:blip r:embed="rId2"/>
              </a:buBlip>
              <a:defRPr lang="he-IL" sz="2400" b="0" dirty="0">
                <a:solidFill>
                  <a:schemeClr val="tx2"/>
                </a:solidFill>
                <a:effectLst/>
                <a:latin typeface="+mn-lt"/>
                <a:ea typeface="+mn-ea"/>
                <a:cs typeface="Davi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</p:spTree>
    <p:extLst>
      <p:ext uri="{BB962C8B-B14F-4D97-AF65-F5344CB8AC3E}">
        <p14:creationId xmlns:p14="http://schemas.microsoft.com/office/powerpoint/2010/main" val="3916511570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290273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11" name="מציין מיקום תוכן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16" name="מציין מיקום טקסט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5" name="מציין מיקום טקסט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7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6EED31-6155-4A2F-A916-11C93544AF23}" type="datetime8">
              <a:rPr lang="he-IL"/>
              <a:pPr>
                <a:defRPr/>
              </a:pPr>
              <a:t>22 יולי 17</a:t>
            </a:fld>
            <a:endParaRPr lang="he-IL"/>
          </a:p>
        </p:txBody>
      </p:sp>
      <p:sp>
        <p:nvSpPr>
          <p:cNvPr id="8" name="מציין מיקום של מספר שקופית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9267102-1500-4524-9BF9-D55E335F19DB}" type="slidenum">
              <a:rPr lang="he-IL"/>
              <a:pPr>
                <a:defRPr/>
              </a:pPr>
              <a:t>‹#›</a:t>
            </a:fld>
            <a:endParaRPr lang="he-IL"/>
          </a:p>
        </p:txBody>
      </p:sp>
      <p:sp>
        <p:nvSpPr>
          <p:cNvPr id="9" name="מציין מיקום של כותרת תחתונה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5909507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8649758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3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07208823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89217216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84291447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09026202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71650687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01223316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-51005"/>
            <a:ext cx="735811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lang="he-IL" sz="3600" b="1" kern="1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04244601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10"/>
          </p:nvPr>
        </p:nvSpPr>
        <p:spPr>
          <a:xfrm>
            <a:off x="857224" y="214294"/>
            <a:ext cx="7358114" cy="669731"/>
          </a:xfrm>
          <a:prstGeom prst="rect">
            <a:avLst/>
          </a:prstGeom>
        </p:spPr>
        <p:txBody>
          <a:bodyPr/>
          <a:lstStyle>
            <a:lvl1pPr>
              <a:defRPr sz="40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David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9200900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BB09F-C9D1-47BC-847F-927E76694614}" type="datetime8">
              <a:rPr lang="he-IL"/>
              <a:pPr>
                <a:defRPr/>
              </a:pPr>
              <a:t>22 יולי 17</a:t>
            </a:fld>
            <a:endParaRPr lang="he-IL"/>
          </a:p>
        </p:txBody>
      </p:sp>
      <p:sp>
        <p:nvSpPr>
          <p:cNvPr id="4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מציין מיקום של מספר שקופית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DA925-D270-4C2F-B7B8-12A7D1B86AC5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2549050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205105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1224277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0" descr="TohadOw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300" y="79375"/>
            <a:ext cx="6397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52674328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17625" y="142852"/>
            <a:ext cx="6483350" cy="582612"/>
          </a:xfrm>
        </p:spPr>
        <p:txBody>
          <a:bodyPr/>
          <a:lstStyle/>
          <a:p>
            <a:r>
              <a:t>קווי תיאום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91332713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 bwMode="auto">
          <a:xfrm>
            <a:off x="2209800" y="1574800"/>
            <a:ext cx="1447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tlCol="1" anchor="ctr">
            <a:spAutoFit/>
          </a:bodyPr>
          <a:lstStyle/>
          <a:p>
            <a:pPr eaLnBrk="0" hangingPunct="0">
              <a:defRPr/>
            </a:pPr>
            <a:endParaRPr lang="he-IL" sz="2200" b="1" kern="0" dirty="0">
              <a:solidFill>
                <a:prstClr val="white"/>
              </a:solidFill>
              <a:latin typeface="Arial"/>
              <a:cs typeface="Guttman Hatzvi"/>
            </a:endParaRPr>
          </a:p>
        </p:txBody>
      </p:sp>
    </p:spTree>
    <p:extLst>
      <p:ext uri="{BB962C8B-B14F-4D97-AF65-F5344CB8AC3E}">
        <p14:creationId xmlns:p14="http://schemas.microsoft.com/office/powerpoint/2010/main" val="67675342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91912" y="1149772"/>
            <a:ext cx="9318396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644270" y="6379535"/>
            <a:ext cx="406697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2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‹#›</a:t>
            </a:fld>
            <a:endParaRPr lang="he-IL" sz="12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96644583"/>
      </p:ext>
    </p:extLst>
  </p:cSld>
  <p:clrMapOvr>
    <a:masterClrMapping/>
  </p:clrMapOvr>
  <p:hf hdr="0" ftr="0" dt="0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50" b="1">
                <a:solidFill>
                  <a:schemeClr val="accent2"/>
                </a:solidFill>
              </a:defRPr>
            </a:lvl1pPr>
          </a:lstStyle>
          <a:p>
            <a:r>
              <a:rPr lang="he-IL"/>
              <a:t>‹#›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3069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13"/>
          <p:cNvSpPr>
            <a:spLocks noGrp="1"/>
          </p:cNvSpPr>
          <p:nvPr>
            <p:ph type="dt" sz="half" idx="10"/>
          </p:nvPr>
        </p:nvSpPr>
        <p:spPr>
          <a:xfrm>
            <a:off x="6096000" y="6248402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8CCB8-D8B0-4E8F-91F2-F04D739502EE}" type="datetime8">
              <a:rPr lang="he-IL"/>
              <a:pPr>
                <a:defRPr/>
              </a:pPr>
              <a:t>22 יולי 17</a:t>
            </a:fld>
            <a:endParaRPr lang="he-IL"/>
          </a:p>
        </p:txBody>
      </p:sp>
      <p:sp>
        <p:nvSpPr>
          <p:cNvPr id="5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609601" y="6248402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22"/>
          <p:cNvSpPr>
            <a:spLocks noGrp="1"/>
          </p:cNvSpPr>
          <p:nvPr>
            <p:ph type="sldNum" sz="quarter" idx="12"/>
          </p:nvPr>
        </p:nvSpPr>
        <p:spPr>
          <a:xfrm>
            <a:off x="0" y="1271590"/>
            <a:ext cx="5334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CA12D-B90F-4FD1-BDE1-6100E670AFE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595174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‹#›</a:t>
            </a:fld>
            <a:endParaRPr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85739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94C96-3C22-49F4-B6B5-1A33C2A4446A}" type="datetime8">
              <a:rPr lang="he-IL"/>
              <a:pPr>
                <a:defRPr/>
              </a:pPr>
              <a:t>22 יולי 17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728B1F-F4C0-4D83-BA8E-04819E94027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BCE23-BAD2-41F6-9B92-FB252765B9D6}" type="datetime8">
              <a:rPr lang="he-IL"/>
              <a:pPr>
                <a:defRPr/>
              </a:pPr>
              <a:t>22 יולי 17</a:t>
            </a:fld>
            <a:endParaRPr lang="he-IL"/>
          </a:p>
        </p:txBody>
      </p:sp>
      <p:sp>
        <p:nvSpPr>
          <p:cNvPr id="6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ציין מיקום של מספר שקופית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3ED87-35A5-405D-A24D-1E8D1DCE939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מלבן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מלבן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מלבן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e-IL" noProof="0"/>
              <a:t>לחץ על הסמל כדי להוסיף תמונה</a:t>
            </a:r>
            <a:endParaRPr lang="en-US" noProof="0" dirty="0"/>
          </a:p>
        </p:txBody>
      </p:sp>
      <p:sp>
        <p:nvSpPr>
          <p:cNvPr id="9" name="מציין מיקום של תאריך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0DEC40F-40EC-41B7-8A85-947C56BDBB86}" type="datetime8">
              <a:rPr lang="he-IL"/>
              <a:pPr>
                <a:defRPr/>
              </a:pPr>
              <a:t>22 יולי 17</a:t>
            </a:fld>
            <a:endParaRPr lang="he-IL"/>
          </a:p>
        </p:txBody>
      </p:sp>
      <p:sp>
        <p:nvSpPr>
          <p:cNvPr id="10" name="מציין מיקום של מספר שקופית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1FE28D38-8B8B-4610-A48E-070C6625124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  <p:sp>
        <p:nvSpPr>
          <p:cNvPr id="11" name="מציין מיקום של כותרת תחתונה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image" Target="../media/image10.png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image" Target="../media/image8.jpeg"/><Relationship Id="rId5" Type="http://schemas.openxmlformats.org/officeDocument/2006/relationships/slideLayout" Target="../slideLayouts/slideLayout3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image" Target="../media/image1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slideLayout" Target="../slideLayouts/slideLayout40.xml"/><Relationship Id="rId7" Type="http://schemas.openxmlformats.org/officeDocument/2006/relationships/image" Target="../media/image17.jpeg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42.xml"/><Relationship Id="rId4" Type="http://schemas.openxmlformats.org/officeDocument/2006/relationships/slideLayout" Target="../slideLayouts/slideLayout41.xml"/><Relationship Id="rId9" Type="http://schemas.openxmlformats.org/officeDocument/2006/relationships/image" Target="../media/image19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slideLayout" Target="../slideLayouts/slideLayout45.xml"/><Relationship Id="rId7" Type="http://schemas.openxmlformats.org/officeDocument/2006/relationships/image" Target="../media/image17.jpeg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Relationship Id="rId9" Type="http://schemas.openxmlformats.org/officeDocument/2006/relationships/image" Target="../media/image19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1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0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1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49.xml"/><Relationship Id="rId16" Type="http://schemas.openxmlformats.org/officeDocument/2006/relationships/slideLayout" Target="../slideLayouts/slideLayout63.xml"/><Relationship Id="rId20" Type="http://schemas.openxmlformats.org/officeDocument/2006/relationships/image" Target="../media/image3.jpeg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5" Type="http://schemas.openxmlformats.org/officeDocument/2006/relationships/slideLayout" Target="../slideLayouts/slideLayout62.xml"/><Relationship Id="rId23" Type="http://schemas.openxmlformats.org/officeDocument/2006/relationships/image" Target="../media/image6.png"/><Relationship Id="rId10" Type="http://schemas.openxmlformats.org/officeDocument/2006/relationships/slideLayout" Target="../slideLayouts/slideLayout57.xml"/><Relationship Id="rId19" Type="http://schemas.openxmlformats.org/officeDocument/2006/relationships/theme" Target="../theme/theme6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61.xml"/><Relationship Id="rId22" Type="http://schemas.openxmlformats.org/officeDocument/2006/relationships/image" Target="../media/image5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מציין מיקום של כותרת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7" name="מציין מיקום טקסט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91EB7C-52A3-4773-8547-E962156DAA2A}" type="datetime8">
              <a:rPr lang="he-IL"/>
              <a:pPr>
                <a:defRPr/>
              </a:pPr>
              <a:t>22 יולי 17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מלבן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מלבן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מלבן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1FC14A-F2C3-4D8C-A41B-9FD2D7575C5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9" r:id="rId2"/>
    <p:sldLayoutId id="2147483684" r:id="rId3"/>
    <p:sldLayoutId id="2147483685" r:id="rId4"/>
    <p:sldLayoutId id="2147483686" r:id="rId5"/>
    <p:sldLayoutId id="2147483680" r:id="rId6"/>
    <p:sldLayoutId id="2147483687" r:id="rId7"/>
    <p:sldLayoutId id="2147483681" r:id="rId8"/>
    <p:sldLayoutId id="2147483688" r:id="rId9"/>
    <p:sldLayoutId id="2147483682" r:id="rId10"/>
    <p:sldLayoutId id="2147483689" r:id="rId11"/>
  </p:sldLayoutIdLst>
  <p:hf hdr="0" ftr="0"/>
  <p:txStyles>
    <p:titleStyle>
      <a:lvl1pPr algn="l" rtl="1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Levenim MT" pitchFamily="2" charset="-79"/>
        </a:defRPr>
      </a:lvl2pPr>
      <a:lvl3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Levenim MT" pitchFamily="2" charset="-79"/>
        </a:defRPr>
      </a:lvl3pPr>
      <a:lvl4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Levenim MT" pitchFamily="2" charset="-79"/>
        </a:defRPr>
      </a:lvl4pPr>
      <a:lvl5pPr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Levenim MT" pitchFamily="2" charset="-79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Levenim MT" pitchFamily="2" charset="-79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Levenim MT" pitchFamily="2" charset="-79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Levenim MT" pitchFamily="2" charset="-79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Levenim MT" pitchFamily="2" charset="-79"/>
        </a:defRPr>
      </a:lvl9pPr>
    </p:titleStyle>
    <p:bodyStyle>
      <a:lvl1pPr marL="319088" indent="-319088" algn="r" rtl="1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r" rtl="1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fontAlgn="base">
        <a:spcBef>
          <a:spcPts val="400"/>
        </a:spcBef>
        <a:spcAft>
          <a:spcPct val="0"/>
        </a:spcAft>
        <a:buClr>
          <a:srgbClr val="0BD0D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fontAlgn="base">
        <a:spcBef>
          <a:spcPts val="400"/>
        </a:spcBef>
        <a:spcAft>
          <a:spcPct val="0"/>
        </a:spcAft>
        <a:buClr>
          <a:srgbClr val="10CF9B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1" descr="P:\Tol\תרגילים\מדור תחקור ולקחים\תרגילי אבני אש\אא 12 2010\מצגת פורמט\פס דק\1תמונה חדשה.JPG"/>
          <p:cNvPicPr>
            <a:picLocks noChangeAspect="1" noChangeArrowheads="1"/>
          </p:cNvPicPr>
          <p:nvPr/>
        </p:nvPicPr>
        <p:blipFill>
          <a:blip r:embed="rId19" cstate="print"/>
          <a:srcRect t="94792"/>
          <a:stretch>
            <a:fillRect/>
          </a:stretch>
        </p:blipFill>
        <p:spPr bwMode="auto">
          <a:xfrm>
            <a:off x="0" y="6500813"/>
            <a:ext cx="91440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54175"/>
            <a:ext cx="8229600" cy="44275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929190" y="6456363"/>
            <a:ext cx="414654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e-IL" sz="1600" b="1" dirty="0">
                <a:solidFill>
                  <a:srgbClr val="FFFFFF"/>
                </a:solidFill>
                <a:latin typeface="Guttman Hatzvi" pitchFamily="2" charset="-79"/>
                <a:cs typeface="David" pitchFamily="34" charset="-79"/>
              </a:rPr>
              <a:t>פרויקט האקדמיה הצבאית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219698" y="6540500"/>
            <a:ext cx="598241" cy="31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SzPct val="75000"/>
              <a:defRPr/>
            </a:pPr>
            <a:r>
              <a:rPr lang="he-IL" sz="1600" b="1" dirty="0">
                <a:solidFill>
                  <a:srgbClr val="FFFFCC"/>
                </a:solidFill>
                <a:latin typeface="Arial" charset="0"/>
                <a:cs typeface="David" pitchFamily="34" charset="-79"/>
              </a:rPr>
              <a:t>שמור</a:t>
            </a:r>
            <a:endParaRPr lang="en-US" sz="1600" b="1" dirty="0">
              <a:solidFill>
                <a:srgbClr val="FFFFCC"/>
              </a:solidFill>
              <a:latin typeface="Arial" charset="0"/>
              <a:cs typeface="David" pitchFamily="34" charset="-79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4925" y="6546850"/>
            <a:ext cx="5857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SzPct val="75000"/>
              <a:defRPr/>
            </a:pPr>
            <a:r>
              <a:rPr lang="he-IL" altLang="he-IL" sz="1600" b="1">
                <a:solidFill>
                  <a:srgbClr val="FFFFCC"/>
                </a:solidFill>
                <a:latin typeface="Arial" charset="0"/>
                <a:cs typeface="David" pitchFamily="34" charset="-79"/>
              </a:rPr>
              <a:t>-</a:t>
            </a:r>
            <a:fld id="{9C5E7B4C-983B-4211-AA91-1D7F9461ED63}" type="slidenum">
              <a:rPr lang="he-IL" altLang="he-IL" sz="1600" b="1">
                <a:solidFill>
                  <a:srgbClr val="FFFFCC"/>
                </a:solidFill>
                <a:latin typeface="Arial" charset="0"/>
                <a:cs typeface="David" pitchFamily="34" charset="-79"/>
              </a:rPr>
              <a:pPr algn="just">
                <a:lnSpc>
                  <a:spcPct val="90000"/>
                </a:lnSpc>
                <a:spcBef>
                  <a:spcPct val="20000"/>
                </a:spcBef>
                <a:buSzPct val="75000"/>
                <a:defRPr/>
              </a:pPr>
              <a:t>‹#›</a:t>
            </a:fld>
            <a:r>
              <a:rPr lang="he-IL" altLang="he-IL" sz="1600" b="1">
                <a:solidFill>
                  <a:srgbClr val="FFFFCC"/>
                </a:solidFill>
                <a:latin typeface="Arial" charset="0"/>
                <a:cs typeface="David" pitchFamily="34" charset="-79"/>
              </a:rPr>
              <a:t>-</a:t>
            </a:r>
            <a:endParaRPr lang="en-US" altLang="he-IL" sz="1600" b="1">
              <a:solidFill>
                <a:srgbClr val="FFFFCC"/>
              </a:solidFill>
              <a:latin typeface="Arial" charset="0"/>
              <a:cs typeface="David" pitchFamily="34" charset="-79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857250" y="142875"/>
            <a:ext cx="7286625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he-IL"/>
              <a:t>לחץ כדי לערוך סגנון כותרת של </a:t>
            </a:r>
          </a:p>
        </p:txBody>
      </p:sp>
      <p:sp>
        <p:nvSpPr>
          <p:cNvPr id="3080" name="Line 10"/>
          <p:cNvSpPr>
            <a:spLocks noChangeShapeType="1"/>
          </p:cNvSpPr>
          <p:nvPr/>
        </p:nvSpPr>
        <p:spPr bwMode="auto">
          <a:xfrm>
            <a:off x="5675313" y="6357938"/>
            <a:ext cx="14287" cy="500062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l" rtl="0"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659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ransition/>
  <p:txStyles>
    <p:titleStyle>
      <a:lvl1pPr algn="ctr" rtl="1" eaLnBrk="0" fontAlgn="base" hangingPunct="0">
        <a:spcBef>
          <a:spcPct val="0"/>
        </a:spcBef>
        <a:spcAft>
          <a:spcPct val="0"/>
        </a:spcAft>
        <a:defRPr lang="he-IL" sz="3600" b="1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uttman Hatzvi" pitchFamily="2" charset="-79"/>
          <a:ea typeface="+mj-ea"/>
          <a:cs typeface="Guttman Hatzvi" pitchFamily="2" charset="-79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9pPr>
    </p:titleStyle>
    <p:bodyStyle>
      <a:lvl1pPr marL="342900" indent="-3429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75000"/>
        <a:buFont typeface="Wingdings" pitchFamily="2" charset="2"/>
        <a:buBlip>
          <a:blip r:embed="rId20"/>
        </a:buBlip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50000"/>
        <a:buBlip>
          <a:blip r:embed="rId21"/>
        </a:buBlip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60000"/>
        <a:buBlip>
          <a:blip r:embed="rId22"/>
        </a:buBlip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chemeClr val="bg1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תמונה 30" descr="reka-new1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0"/>
            <a:ext cx="913804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41698" y="6553200"/>
            <a:ext cx="59650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50000"/>
              </a:spcBef>
              <a:defRPr/>
            </a:pPr>
            <a:fld id="{832C9F12-79E0-4FB0-9039-B8CF66FD709F}" type="slidenum">
              <a:rPr lang="he-IL" altLang="he-IL" sz="900" b="1" smtClean="0">
                <a:solidFill>
                  <a:srgbClr val="000000"/>
                </a:solidFill>
                <a:latin typeface="Tahoma" panose="020B0604030504040204" pitchFamily="34" charset="0"/>
                <a:cs typeface="Arial"/>
              </a:rPr>
              <a:pPr algn="ctr" eaLnBrk="0" hangingPunct="0">
                <a:spcBef>
                  <a:spcPct val="50000"/>
                </a:spcBef>
                <a:defRPr/>
              </a:pPr>
              <a:t>‹#›</a:t>
            </a:fld>
            <a:endParaRPr lang="en-US" altLang="he-IL" sz="900" b="1">
              <a:solidFill>
                <a:srgbClr val="000000"/>
              </a:solidFill>
              <a:latin typeface="Tahoma" panose="020B0604030504040204" pitchFamily="34" charset="0"/>
              <a:cs typeface="Arial"/>
            </a:endParaRP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758679" y="206376"/>
            <a:ext cx="6324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</a:t>
            </a:r>
          </a:p>
        </p:txBody>
      </p:sp>
      <p:sp>
        <p:nvSpPr>
          <p:cNvPr id="205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24000"/>
            <a:ext cx="8001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סגנונות טקסט של תבנית בסיס</a:t>
            </a:r>
          </a:p>
          <a:p>
            <a:pPr lvl="1"/>
            <a:r>
              <a:rPr lang="he-IL" altLang="he-IL"/>
              <a:t>רמה שנייה</a:t>
            </a:r>
          </a:p>
          <a:p>
            <a:pPr lvl="2"/>
            <a:r>
              <a:rPr lang="he-IL" altLang="he-IL"/>
              <a:t>רמה שלישית</a:t>
            </a:r>
          </a:p>
          <a:p>
            <a:pPr lvl="3"/>
            <a:r>
              <a:rPr lang="he-IL" altLang="he-IL"/>
              <a:t>רמה רביעית</a:t>
            </a:r>
          </a:p>
          <a:p>
            <a:pPr lvl="4"/>
            <a:r>
              <a:rPr lang="he-IL" altLang="he-IL"/>
              <a:t>רמה חמישית</a:t>
            </a:r>
          </a:p>
        </p:txBody>
      </p:sp>
      <p:sp>
        <p:nvSpPr>
          <p:cNvPr id="2054" name="מלבן 12"/>
          <p:cNvSpPr>
            <a:spLocks noChangeArrowheads="1"/>
          </p:cNvSpPr>
          <p:nvPr/>
        </p:nvSpPr>
        <p:spPr bwMode="auto">
          <a:xfrm>
            <a:off x="7649766" y="6294438"/>
            <a:ext cx="1433513" cy="634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>
              <a:defRPr/>
            </a:pPr>
            <a:r>
              <a:rPr lang="he-IL" altLang="he-IL" sz="900" b="1" dirty="0" err="1">
                <a:solidFill>
                  <a:srgbClr val="FFFFFF"/>
                </a:solidFill>
                <a:latin typeface="Tahoma" panose="020B0604030504040204" pitchFamily="34" charset="0"/>
                <a:cs typeface="Arial"/>
              </a:rPr>
              <a:t>אמ"ץ</a:t>
            </a:r>
            <a:r>
              <a:rPr lang="he-IL" altLang="he-IL" sz="900" b="1" dirty="0">
                <a:solidFill>
                  <a:srgbClr val="FFFFFF"/>
                </a:solidFill>
                <a:latin typeface="Tahoma" panose="020B0604030504040204" pitchFamily="34" charset="0"/>
                <a:cs typeface="Arial"/>
              </a:rPr>
              <a:t> | חטיבת תוה"ד</a:t>
            </a:r>
            <a:br>
              <a:rPr lang="en-US" altLang="he-IL" sz="900" b="1" dirty="0">
                <a:solidFill>
                  <a:srgbClr val="FFFFFF"/>
                </a:solidFill>
                <a:latin typeface="Tahoma" panose="020B0604030504040204" pitchFamily="34" charset="0"/>
                <a:cs typeface="Arial"/>
              </a:rPr>
            </a:br>
            <a:br>
              <a:rPr lang="en-US" altLang="he-IL" sz="900" b="1" dirty="0">
                <a:solidFill>
                  <a:srgbClr val="FFFFFF"/>
                </a:solidFill>
                <a:latin typeface="Tahoma" panose="020B0604030504040204" pitchFamily="34" charset="0"/>
                <a:cs typeface="Arial"/>
              </a:rPr>
            </a:br>
            <a:endParaRPr lang="he-IL" altLang="he-IL" sz="900" b="1" dirty="0">
              <a:solidFill>
                <a:srgbClr val="FFFFFF"/>
              </a:solidFill>
              <a:latin typeface="Tahoma" panose="020B0604030504040204" pitchFamily="34" charset="0"/>
              <a:cs typeface="Arial"/>
            </a:endParaRPr>
          </a:p>
          <a:p>
            <a:pPr algn="just">
              <a:defRPr/>
            </a:pPr>
            <a:endParaRPr lang="he-IL" altLang="he-IL" sz="825" b="1" dirty="0">
              <a:solidFill>
                <a:srgbClr val="FFFFFF"/>
              </a:solidFill>
              <a:latin typeface="Tahoma" panose="020B0604030504040204" pitchFamily="34" charset="0"/>
              <a:cs typeface="Arial"/>
            </a:endParaRPr>
          </a:p>
        </p:txBody>
      </p:sp>
      <p:sp>
        <p:nvSpPr>
          <p:cNvPr id="2055" name="מציין מיקום תוכן 6"/>
          <p:cNvSpPr txBox="1">
            <a:spLocks/>
          </p:cNvSpPr>
          <p:nvPr/>
        </p:nvSpPr>
        <p:spPr bwMode="auto">
          <a:xfrm>
            <a:off x="762000" y="6543676"/>
            <a:ext cx="990600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 eaLnBrk="0" hangingPunct="0">
              <a:spcBef>
                <a:spcPct val="20000"/>
              </a:spcBef>
              <a:buSzPct val="100000"/>
              <a:buFont typeface="Arial" panose="020B0604020202020204" pitchFamily="34" charset="0"/>
              <a:buNone/>
              <a:defRPr/>
            </a:pPr>
            <a:r>
              <a:rPr lang="he-IL" altLang="he-IL" sz="900" b="1">
                <a:solidFill>
                  <a:srgbClr val="000000"/>
                </a:solidFill>
                <a:latin typeface="Tahoma" panose="020B0604030504040204" pitchFamily="34" charset="0"/>
                <a:cs typeface="Arial"/>
              </a:rPr>
              <a:t>שמור|</a:t>
            </a:r>
          </a:p>
        </p:txBody>
      </p:sp>
      <p:pic>
        <p:nvPicPr>
          <p:cNvPr id="40" name="תמונה 39" descr="amatz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21619" y="103188"/>
            <a:ext cx="760810" cy="95885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43" name="תמונה 42" descr="SemelTohad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9385" y="192088"/>
            <a:ext cx="753665" cy="75406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 rotWithShape="1">
          <a:blip r:embed="rId14"/>
          <a:srcRect l="11569" r="9860"/>
          <a:stretch/>
        </p:blipFill>
        <p:spPr>
          <a:xfrm>
            <a:off x="71438" y="206376"/>
            <a:ext cx="684610" cy="7016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59" name="TextBox 10"/>
          <p:cNvSpPr txBox="1">
            <a:spLocks noChangeArrowheads="1"/>
          </p:cNvSpPr>
          <p:nvPr userDrawn="1"/>
        </p:nvSpPr>
        <p:spPr bwMode="auto">
          <a:xfrm>
            <a:off x="6224588" y="6512396"/>
            <a:ext cx="288012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defRPr/>
            </a:pPr>
            <a:r>
              <a:rPr lang="he-IL" altLang="he-IL" sz="900" b="1" dirty="0">
                <a:solidFill>
                  <a:srgbClr val="FFFFFF"/>
                </a:solidFill>
                <a:latin typeface="Times New Roman" panose="02020603050405020304" pitchFamily="18" charset="0"/>
                <a:cs typeface="Arial"/>
              </a:rPr>
              <a:t>המכללה לפו"ם </a:t>
            </a:r>
            <a:r>
              <a:rPr lang="he-IL" altLang="he-IL" sz="900" b="1" dirty="0">
                <a:solidFill>
                  <a:srgbClr val="FFFFFF"/>
                </a:solidFill>
                <a:latin typeface="Tahoma" panose="020B0604030504040204" pitchFamily="34" charset="0"/>
                <a:cs typeface="Arial"/>
              </a:rPr>
              <a:t>|  </a:t>
            </a:r>
            <a:r>
              <a:rPr lang="he-IL" altLang="he-IL" sz="900" b="1" dirty="0">
                <a:solidFill>
                  <a:srgbClr val="FFFFFF"/>
                </a:solidFill>
                <a:latin typeface="Times New Roman" panose="02020603050405020304" pitchFamily="18" charset="0"/>
                <a:cs typeface="Arial"/>
              </a:rPr>
              <a:t>פו"ם אפק</a:t>
            </a:r>
          </a:p>
        </p:txBody>
      </p:sp>
    </p:spTree>
    <p:extLst>
      <p:ext uri="{BB962C8B-B14F-4D97-AF65-F5344CB8AC3E}">
        <p14:creationId xmlns:p14="http://schemas.microsoft.com/office/powerpoint/2010/main" val="3788407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</p:sldLayoutIdLst>
  <p:hf sldNum="0" hdr="0" ftr="0"/>
  <p:txStyles>
    <p:titleStyle>
      <a:lvl1pPr algn="r" rtl="1" eaLnBrk="0" fontAlgn="base" hangingPunct="0">
        <a:spcBef>
          <a:spcPct val="0"/>
        </a:spcBef>
        <a:spcAft>
          <a:spcPct val="0"/>
        </a:spcAft>
        <a:defRPr lang="he-IL" sz="1800" b="1" dirty="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  <a:ea typeface="Tahoma" pitchFamily="34" charset="0"/>
          <a:cs typeface="+mn-cs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1800" b="1">
          <a:solidFill>
            <a:srgbClr val="002060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Tahoma" pitchFamily="34" charset="0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1800" b="1">
          <a:solidFill>
            <a:srgbClr val="002060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Tahoma" pitchFamily="34" charset="0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1800" b="1">
          <a:solidFill>
            <a:srgbClr val="002060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Tahoma" pitchFamily="34" charset="0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1800" b="1">
          <a:solidFill>
            <a:srgbClr val="002060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Tahoma" pitchFamily="34" charset="0"/>
        </a:defRPr>
      </a:lvl5pPr>
      <a:lvl6pPr marL="342900" algn="ctr" rtl="1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6pPr>
      <a:lvl7pPr marL="685800" algn="ctr" rtl="1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7pPr>
      <a:lvl8pPr marL="1028700" algn="ctr" rtl="1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8pPr>
      <a:lvl9pPr marL="1371600" algn="ctr" rtl="1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9pPr>
    </p:titleStyle>
    <p:bodyStyle>
      <a:lvl1pPr marL="257175" indent="-257175" algn="r" rtl="1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Char char="•"/>
        <a:defRPr sz="1500" b="1">
          <a:solidFill>
            <a:srgbClr val="002060"/>
          </a:solidFill>
          <a:latin typeface="Tahoma" pitchFamily="34" charset="0"/>
          <a:ea typeface="Tahoma" pitchFamily="34" charset="0"/>
          <a:cs typeface="+mn-cs"/>
        </a:defRPr>
      </a:lvl1pPr>
      <a:lvl2pPr marL="557213" indent="-214313" algn="r" rtl="1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Char char="•"/>
        <a:defRPr b="1">
          <a:solidFill>
            <a:srgbClr val="002060"/>
          </a:solidFill>
          <a:latin typeface="Tahoma" pitchFamily="34" charset="0"/>
          <a:ea typeface="Tahoma" pitchFamily="34" charset="0"/>
          <a:cs typeface="+mn-cs"/>
        </a:defRPr>
      </a:lvl2pPr>
      <a:lvl3pPr marL="857250" indent="-214313" algn="r" rtl="1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Char char="•"/>
        <a:defRPr sz="1200" b="1">
          <a:solidFill>
            <a:schemeClr val="tx1"/>
          </a:solidFill>
          <a:latin typeface="Tahoma" pitchFamily="34" charset="0"/>
          <a:ea typeface="Tahoma" pitchFamily="34" charset="0"/>
          <a:cs typeface="+mn-cs"/>
        </a:defRPr>
      </a:lvl3pPr>
      <a:lvl4pPr marL="1200150" indent="-214313" algn="r" rtl="1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Char char="•"/>
        <a:defRPr sz="1200" b="1">
          <a:solidFill>
            <a:schemeClr val="tx1"/>
          </a:solidFill>
          <a:latin typeface="Tahoma" pitchFamily="34" charset="0"/>
          <a:ea typeface="Tahoma" pitchFamily="34" charset="0"/>
          <a:cs typeface="+mn-cs"/>
        </a:defRPr>
      </a:lvl4pPr>
      <a:lvl5pPr marL="1543050" indent="-214313" algn="r" rtl="1" eaLnBrk="0" fontAlgn="base" hangingPunct="0">
        <a:lnSpc>
          <a:spcPct val="15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Char char="•"/>
        <a:defRPr sz="1200">
          <a:solidFill>
            <a:schemeClr val="tx1"/>
          </a:solidFill>
          <a:latin typeface="Tahoma" pitchFamily="34" charset="0"/>
          <a:ea typeface="Tahoma" pitchFamily="34" charset="0"/>
          <a:cs typeface="+mn-cs"/>
        </a:defRPr>
      </a:lvl5pPr>
      <a:lvl6pPr marL="1885950" indent="-171450" algn="r" rtl="1" eaLnBrk="1" fontAlgn="base" hangingPunct="1">
        <a:spcBef>
          <a:spcPct val="20000"/>
        </a:spcBef>
        <a:spcAft>
          <a:spcPct val="0"/>
        </a:spcAft>
        <a:buChar char="»"/>
        <a:defRPr sz="18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228850" indent="-171450" algn="r" rtl="1" eaLnBrk="1" fontAlgn="base" hangingPunct="1">
        <a:spcBef>
          <a:spcPct val="20000"/>
        </a:spcBef>
        <a:spcAft>
          <a:spcPct val="0"/>
        </a:spcAft>
        <a:buChar char="»"/>
        <a:defRPr sz="18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2571750" indent="-171450" algn="r" rtl="1" eaLnBrk="1" fontAlgn="base" hangingPunct="1">
        <a:spcBef>
          <a:spcPct val="20000"/>
        </a:spcBef>
        <a:spcAft>
          <a:spcPct val="0"/>
        </a:spcAft>
        <a:buChar char="»"/>
        <a:defRPr sz="18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2914650" indent="-171450" algn="r" rtl="1" eaLnBrk="1" fontAlgn="base" hangingPunct="1">
        <a:spcBef>
          <a:spcPct val="20000"/>
        </a:spcBef>
        <a:spcAft>
          <a:spcPct val="0"/>
        </a:spcAft>
        <a:buChar char="»"/>
        <a:defRPr sz="18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rgbClr val="CCE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תמונה 30" descr="reka-new1.jpg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3166" y="0"/>
            <a:ext cx="9137667" cy="6858000"/>
          </a:xfrm>
          <a:prstGeom prst="rect">
            <a:avLst/>
          </a:prstGeom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41300" y="6553200"/>
            <a:ext cx="596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fld id="{E1099CAC-8772-4D75-9F48-5612FD000FBF}" type="slidenum">
              <a:rPr lang="he-IL" sz="1200" b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ctr" eaLnBrk="0" hangingPunct="0"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590800" y="250844"/>
            <a:ext cx="6324600" cy="511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סגנון כותרת</a:t>
            </a: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240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marL="1143000" lvl="2" indent="-285750" algn="r" rtl="1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he-IL" dirty="0"/>
              <a:t>רמה שלישית</a:t>
            </a:r>
          </a:p>
          <a:p>
            <a:pPr marL="1600200" lvl="3" indent="-285750" algn="r" rtl="1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he-IL" dirty="0"/>
              <a:t>רמה רביעית</a:t>
            </a:r>
          </a:p>
          <a:p>
            <a:pPr marL="2057400" lvl="4" indent="-285750" algn="r" rtl="1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he-IL" dirty="0"/>
              <a:t>רמה חמישית</a:t>
            </a:r>
          </a:p>
        </p:txBody>
      </p:sp>
      <p:sp>
        <p:nvSpPr>
          <p:cNvPr id="13" name="מלבן 12"/>
          <p:cNvSpPr/>
          <p:nvPr/>
        </p:nvSpPr>
        <p:spPr>
          <a:xfrm>
            <a:off x="6248401" y="6400800"/>
            <a:ext cx="2667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e-IL" sz="12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אמ"ץ | חטיבת תוה"ד</a:t>
            </a:r>
          </a:p>
        </p:txBody>
      </p:sp>
      <p:sp>
        <p:nvSpPr>
          <p:cNvPr id="9" name="מציין מיקום תוכן 6"/>
          <p:cNvSpPr txBox="1">
            <a:spLocks/>
          </p:cNvSpPr>
          <p:nvPr/>
        </p:nvSpPr>
        <p:spPr>
          <a:xfrm>
            <a:off x="762000" y="6543675"/>
            <a:ext cx="990600" cy="296091"/>
          </a:xfrm>
          <a:prstGeom prst="rect">
            <a:avLst/>
          </a:prstGeom>
        </p:spPr>
        <p:txBody>
          <a:bodyPr/>
          <a:lstStyle>
            <a:lvl1pPr algn="ctr">
              <a:buNone/>
              <a:defRPr sz="1200"/>
            </a:lvl1pPr>
          </a:lstStyle>
          <a:p>
            <a:pPr marL="342900" indent="-342900" algn="l" eaLnBrk="0" hangingPunct="0">
              <a:spcBef>
                <a:spcPct val="20000"/>
              </a:spcBef>
              <a:buSzPct val="100000"/>
              <a:buFont typeface="Arial" pitchFamily="34" charset="0"/>
              <a:buNone/>
              <a:defRPr/>
            </a:pPr>
            <a:r>
              <a:rPr lang="he-IL" b="1" kern="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שמור    |</a:t>
            </a:r>
          </a:p>
        </p:txBody>
      </p:sp>
      <p:pic>
        <p:nvPicPr>
          <p:cNvPr id="40" name="תמונה 39" descr="amatz.png"/>
          <p:cNvPicPr>
            <a:picLocks noChangeAspect="1"/>
          </p:cNvPicPr>
          <p:nvPr/>
        </p:nvPicPr>
        <p:blipFill>
          <a:blip r:embed="rId8" cstate="screen"/>
          <a:stretch>
            <a:fillRect/>
          </a:stretch>
        </p:blipFill>
        <p:spPr>
          <a:xfrm>
            <a:off x="1143000" y="152400"/>
            <a:ext cx="760568" cy="9585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43" name="תמונה 42" descr="SemelTohad.png"/>
          <p:cNvPicPr>
            <a:picLocks noChangeAspect="1"/>
          </p:cNvPicPr>
          <p:nvPr/>
        </p:nvPicPr>
        <p:blipFill>
          <a:blip r:embed="rId9" cstate="screen"/>
          <a:stretch>
            <a:fillRect/>
          </a:stretch>
        </p:blipFill>
        <p:spPr>
          <a:xfrm>
            <a:off x="225089" y="262567"/>
            <a:ext cx="754182" cy="7541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398470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</p:sldLayoutIdLst>
  <p:hf sldNum="0" hdr="0" ftr="0"/>
  <p:txStyles>
    <p:titleStyle>
      <a:lvl1pPr algn="r" rtl="1" eaLnBrk="1" fontAlgn="base" hangingPunct="1">
        <a:spcBef>
          <a:spcPct val="0"/>
        </a:spcBef>
        <a:spcAft>
          <a:spcPct val="0"/>
        </a:spcAft>
        <a:defRPr lang="he-IL" sz="2400" b="1" dirty="0" smtClean="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  <a:ea typeface="Tahoma" pitchFamily="34" charset="0"/>
          <a:cs typeface="Tahoma" pitchFamily="34" charset="0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2000" b="1">
          <a:solidFill>
            <a:srgbClr val="002060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800" b="1">
          <a:solidFill>
            <a:srgbClr val="002060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600" b="1">
          <a:solidFill>
            <a:schemeClr val="tx1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600" b="1">
          <a:solidFill>
            <a:schemeClr val="tx1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600" b="0">
          <a:solidFill>
            <a:schemeClr val="tx1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rgbClr val="CCE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תמונה 30" descr="reka-new1.jpg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3166" y="0"/>
            <a:ext cx="9137667" cy="6858000"/>
          </a:xfrm>
          <a:prstGeom prst="rect">
            <a:avLst/>
          </a:prstGeom>
        </p:spPr>
      </p:pic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41300" y="6553200"/>
            <a:ext cx="596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fld id="{E1099CAC-8772-4D75-9F48-5612FD000FBF}" type="slidenum">
              <a:rPr lang="he-IL" sz="1200" b="1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 algn="ctr" eaLnBrk="0" hangingPunct="0"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590800" y="250844"/>
            <a:ext cx="6324600" cy="511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סגנון כותרת</a:t>
            </a: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24000"/>
            <a:ext cx="8001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marL="1143000" lvl="2" indent="-285750" algn="r" rtl="1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he-IL" dirty="0"/>
              <a:t>רמה שלישית</a:t>
            </a:r>
          </a:p>
          <a:p>
            <a:pPr marL="1600200" lvl="3" indent="-285750" algn="r" rtl="1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he-IL" dirty="0"/>
              <a:t>רמה רביעית</a:t>
            </a:r>
          </a:p>
          <a:p>
            <a:pPr marL="2057400" lvl="4" indent="-285750" algn="r" rtl="1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</a:pPr>
            <a:r>
              <a:rPr lang="he-IL" dirty="0"/>
              <a:t>רמה חמישית</a:t>
            </a:r>
          </a:p>
        </p:txBody>
      </p:sp>
      <p:sp>
        <p:nvSpPr>
          <p:cNvPr id="13" name="מלבן 12"/>
          <p:cNvSpPr/>
          <p:nvPr/>
        </p:nvSpPr>
        <p:spPr>
          <a:xfrm>
            <a:off x="6248401" y="6400800"/>
            <a:ext cx="2667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he-IL" sz="1200" b="1" dirty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אמ"ץ | חטיבת תוה"ד</a:t>
            </a:r>
          </a:p>
        </p:txBody>
      </p:sp>
      <p:sp>
        <p:nvSpPr>
          <p:cNvPr id="9" name="מציין מיקום תוכן 6"/>
          <p:cNvSpPr txBox="1">
            <a:spLocks/>
          </p:cNvSpPr>
          <p:nvPr/>
        </p:nvSpPr>
        <p:spPr>
          <a:xfrm>
            <a:off x="762000" y="6543675"/>
            <a:ext cx="990600" cy="296091"/>
          </a:xfrm>
          <a:prstGeom prst="rect">
            <a:avLst/>
          </a:prstGeom>
        </p:spPr>
        <p:txBody>
          <a:bodyPr/>
          <a:lstStyle>
            <a:lvl1pPr algn="ctr">
              <a:buNone/>
              <a:defRPr sz="1200"/>
            </a:lvl1pPr>
          </a:lstStyle>
          <a:p>
            <a:pPr marL="342900" indent="-342900" algn="l" eaLnBrk="0" hangingPunct="0">
              <a:spcBef>
                <a:spcPct val="20000"/>
              </a:spcBef>
              <a:buSzPct val="100000"/>
              <a:buFont typeface="Arial" pitchFamily="34" charset="0"/>
              <a:buNone/>
              <a:defRPr/>
            </a:pPr>
            <a:r>
              <a:rPr lang="he-IL" b="1" kern="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שמור    |</a:t>
            </a:r>
          </a:p>
        </p:txBody>
      </p:sp>
      <p:pic>
        <p:nvPicPr>
          <p:cNvPr id="40" name="תמונה 39" descr="amatz.png"/>
          <p:cNvPicPr>
            <a:picLocks noChangeAspect="1"/>
          </p:cNvPicPr>
          <p:nvPr/>
        </p:nvPicPr>
        <p:blipFill>
          <a:blip r:embed="rId8" cstate="screen"/>
          <a:stretch>
            <a:fillRect/>
          </a:stretch>
        </p:blipFill>
        <p:spPr>
          <a:xfrm>
            <a:off x="1143000" y="152400"/>
            <a:ext cx="760568" cy="95854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9000"/>
              </a:prstClr>
            </a:outerShdw>
          </a:effectLst>
        </p:spPr>
      </p:pic>
      <p:pic>
        <p:nvPicPr>
          <p:cNvPr id="43" name="תמונה 42" descr="SemelTohad.png"/>
          <p:cNvPicPr>
            <a:picLocks noChangeAspect="1"/>
          </p:cNvPicPr>
          <p:nvPr/>
        </p:nvPicPr>
        <p:blipFill>
          <a:blip r:embed="rId9" cstate="screen"/>
          <a:stretch>
            <a:fillRect/>
          </a:stretch>
        </p:blipFill>
        <p:spPr>
          <a:xfrm>
            <a:off x="225089" y="262567"/>
            <a:ext cx="754182" cy="7541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sx="102000" sy="102000" algn="t" rotWithShape="0">
              <a:prstClr val="black"/>
            </a:outerShdw>
          </a:effectLst>
        </p:spPr>
      </p:pic>
    </p:spTree>
    <p:extLst>
      <p:ext uri="{BB962C8B-B14F-4D97-AF65-F5344CB8AC3E}">
        <p14:creationId xmlns:p14="http://schemas.microsoft.com/office/powerpoint/2010/main" val="3683048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</p:sldLayoutIdLst>
  <p:hf sldNum="0" hdr="0" ftr="0"/>
  <p:txStyles>
    <p:titleStyle>
      <a:lvl1pPr algn="r" rtl="1" eaLnBrk="1" fontAlgn="base" hangingPunct="1">
        <a:spcBef>
          <a:spcPct val="0"/>
        </a:spcBef>
        <a:spcAft>
          <a:spcPct val="0"/>
        </a:spcAft>
        <a:defRPr lang="he-IL" sz="2400" b="1" dirty="0" smtClean="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itchFamily="34" charset="0"/>
          <a:ea typeface="Tahoma" pitchFamily="34" charset="0"/>
          <a:cs typeface="Tahoma" pitchFamily="34" charset="0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2000" b="1">
          <a:solidFill>
            <a:srgbClr val="002060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800" b="1">
          <a:solidFill>
            <a:srgbClr val="002060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600" b="1">
          <a:solidFill>
            <a:schemeClr val="tx1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600" b="1">
          <a:solidFill>
            <a:schemeClr val="tx1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85750" algn="r" rtl="1" eaLnBrk="1" fontAlgn="base" hangingPunct="1">
        <a:lnSpc>
          <a:spcPct val="150000"/>
        </a:lnSpc>
        <a:spcBef>
          <a:spcPts val="0"/>
        </a:spcBef>
        <a:spcAft>
          <a:spcPct val="0"/>
        </a:spcAft>
        <a:buSzPct val="100000"/>
        <a:buFont typeface="Arial" pitchFamily="34" charset="0"/>
        <a:buChar char="•"/>
        <a:defRPr sz="1600" b="0">
          <a:solidFill>
            <a:schemeClr val="tx1"/>
          </a:solidFill>
          <a:effectLst/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1" descr="P:\Tol\תרגילים\מדור תחקור ולקחים\תרגילי אבני אש\אא 12 2010\מצגת פורמט\פס דק\1תמונה חדשה.JPG"/>
          <p:cNvPicPr>
            <a:picLocks noChangeAspect="1" noChangeArrowheads="1"/>
          </p:cNvPicPr>
          <p:nvPr/>
        </p:nvPicPr>
        <p:blipFill>
          <a:blip r:embed="rId20" cstate="print"/>
          <a:srcRect t="94792"/>
          <a:stretch>
            <a:fillRect/>
          </a:stretch>
        </p:blipFill>
        <p:spPr bwMode="auto">
          <a:xfrm>
            <a:off x="0" y="6500813"/>
            <a:ext cx="91440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54175"/>
            <a:ext cx="8229600" cy="44275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929190" y="6456363"/>
            <a:ext cx="414654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he-IL" sz="1600" b="1" dirty="0">
                <a:solidFill>
                  <a:srgbClr val="FFFFFF"/>
                </a:solidFill>
                <a:latin typeface="Guttman Hatzvi" pitchFamily="2" charset="-79"/>
                <a:cs typeface="David" pitchFamily="34" charset="-79"/>
              </a:rPr>
              <a:t>פרויקט האקדמיה הצבאית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219698" y="6540500"/>
            <a:ext cx="598241" cy="31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SzPct val="75000"/>
              <a:defRPr/>
            </a:pPr>
            <a:r>
              <a:rPr lang="he-IL" sz="1600" b="1" dirty="0">
                <a:solidFill>
                  <a:srgbClr val="FFFFCC"/>
                </a:solidFill>
                <a:latin typeface="Arial" charset="0"/>
                <a:cs typeface="David" pitchFamily="34" charset="-79"/>
              </a:rPr>
              <a:t>שמור</a:t>
            </a:r>
            <a:endParaRPr lang="en-US" sz="1600" b="1" dirty="0">
              <a:solidFill>
                <a:srgbClr val="FFFFCC"/>
              </a:solidFill>
              <a:latin typeface="Arial" charset="0"/>
              <a:cs typeface="David" pitchFamily="34" charset="-79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4925" y="6546850"/>
            <a:ext cx="5857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  <a:buSzPct val="75000"/>
              <a:defRPr/>
            </a:pPr>
            <a:r>
              <a:rPr lang="he-IL" altLang="he-IL" sz="1600" b="1">
                <a:solidFill>
                  <a:srgbClr val="FFFFCC"/>
                </a:solidFill>
                <a:latin typeface="Arial" charset="0"/>
                <a:cs typeface="David" pitchFamily="34" charset="-79"/>
              </a:rPr>
              <a:t>-</a:t>
            </a:r>
            <a:fld id="{9C5E7B4C-983B-4211-AA91-1D7F9461ED63}" type="slidenum">
              <a:rPr lang="he-IL" altLang="he-IL" sz="1600" b="1">
                <a:solidFill>
                  <a:srgbClr val="FFFFCC"/>
                </a:solidFill>
                <a:latin typeface="Arial" charset="0"/>
                <a:cs typeface="David" pitchFamily="34" charset="-79"/>
              </a:rPr>
              <a:pPr algn="just">
                <a:lnSpc>
                  <a:spcPct val="90000"/>
                </a:lnSpc>
                <a:spcBef>
                  <a:spcPct val="20000"/>
                </a:spcBef>
                <a:buSzPct val="75000"/>
                <a:defRPr/>
              </a:pPr>
              <a:t>‹#›</a:t>
            </a:fld>
            <a:r>
              <a:rPr lang="he-IL" altLang="he-IL" sz="1600" b="1">
                <a:solidFill>
                  <a:srgbClr val="FFFFCC"/>
                </a:solidFill>
                <a:latin typeface="Arial" charset="0"/>
                <a:cs typeface="David" pitchFamily="34" charset="-79"/>
              </a:rPr>
              <a:t>-</a:t>
            </a:r>
            <a:endParaRPr lang="en-US" altLang="he-IL" sz="1600" b="1">
              <a:solidFill>
                <a:srgbClr val="FFFFCC"/>
              </a:solidFill>
              <a:latin typeface="Arial" charset="0"/>
              <a:cs typeface="David" pitchFamily="34" charset="-79"/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857250" y="142875"/>
            <a:ext cx="7286625" cy="646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he-IL"/>
              <a:t>לחץ כדי לערוך סגנון כותרת של </a:t>
            </a:r>
          </a:p>
        </p:txBody>
      </p:sp>
      <p:sp>
        <p:nvSpPr>
          <p:cNvPr id="3080" name="Line 10"/>
          <p:cNvSpPr>
            <a:spLocks noChangeShapeType="1"/>
          </p:cNvSpPr>
          <p:nvPr/>
        </p:nvSpPr>
        <p:spPr bwMode="auto">
          <a:xfrm>
            <a:off x="5675313" y="6357938"/>
            <a:ext cx="14287" cy="500062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l" rtl="0" eaLnBrk="0" hangingPunct="0"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701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  <p:sldLayoutId id="2147483772" r:id="rId18"/>
  </p:sldLayoutIdLst>
  <p:transition/>
  <p:txStyles>
    <p:titleStyle>
      <a:lvl1pPr algn="ctr" rtl="1" eaLnBrk="0" fontAlgn="base" hangingPunct="0">
        <a:spcBef>
          <a:spcPct val="0"/>
        </a:spcBef>
        <a:spcAft>
          <a:spcPct val="0"/>
        </a:spcAft>
        <a:defRPr lang="he-IL" sz="3600" b="1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uttman Hatzvi" pitchFamily="2" charset="-79"/>
          <a:ea typeface="+mj-ea"/>
          <a:cs typeface="Guttman Hatzvi" pitchFamily="2" charset="-79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uttman Hatzvi" pitchFamily="2" charset="-79"/>
          <a:cs typeface="Guttman Hatzvi" pitchFamily="2" charset="-79"/>
        </a:defRPr>
      </a:lvl5pPr>
      <a:lvl6pPr marL="4572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6pPr>
      <a:lvl7pPr marL="9144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7pPr>
      <a:lvl8pPr marL="13716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8pPr>
      <a:lvl9pPr marL="1828800" algn="ctr" rtl="1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Guttman Hatzvi" pitchFamily="2" charset="-79"/>
        </a:defRPr>
      </a:lvl9pPr>
    </p:titleStyle>
    <p:bodyStyle>
      <a:lvl1pPr marL="342900" indent="-3429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75000"/>
        <a:buFont typeface="Wingdings" pitchFamily="2" charset="2"/>
        <a:buBlip>
          <a:blip r:embed="rId21"/>
        </a:buBlip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50000"/>
        <a:buBlip>
          <a:blip r:embed="rId22"/>
        </a:buBlip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60000"/>
        <a:buBlip>
          <a:blip r:embed="rId23"/>
        </a:buBlip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r" rtl="1" fontAlgn="base">
        <a:lnSpc>
          <a:spcPct val="110000"/>
        </a:lnSpc>
        <a:spcBef>
          <a:spcPct val="20000"/>
        </a:spcBef>
        <a:spcAft>
          <a:spcPct val="0"/>
        </a:spcAft>
        <a:buChar char="•"/>
        <a:defRPr sz="2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050" b="1">
                <a:solidFill>
                  <a:schemeClr val="accent2"/>
                </a:solidFill>
              </a:defRPr>
            </a:lvl1pPr>
          </a:lstStyle>
          <a:p>
            <a:r>
              <a:rPr lang="he-IL"/>
              <a:t>‹#›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6220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</p:sldLayoutIdLst>
  <p:hf sldNum="0" hdr="0" ftr="0" dt="0"/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7.xml"/><Relationship Id="rId5" Type="http://schemas.openxmlformats.org/officeDocument/2006/relationships/image" Target="../media/image25.jpeg"/><Relationship Id="rId4" Type="http://schemas.openxmlformats.org/officeDocument/2006/relationships/image" Target="../media/image2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143000" y="1971927"/>
            <a:ext cx="6858000" cy="1817113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he-IL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מב"ל</a:t>
            </a:r>
            <a:br>
              <a:rPr lang="he-IL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סיכום משוב מ"ד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849181" y="4434958"/>
            <a:ext cx="1500407" cy="434202"/>
          </a:xfrm>
        </p:spPr>
        <p:txBody>
          <a:bodyPr>
            <a:normAutofit lnSpcReduction="10000"/>
          </a:bodyPr>
          <a:lstStyle/>
          <a:p>
            <a:r>
              <a:rPr lang="he-IL" sz="2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7.2017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" name="תמונה 7" descr="מבל נקי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69192" y="476672"/>
            <a:ext cx="967607" cy="12072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6" name="קבוצה 5"/>
          <p:cNvGrpSpPr/>
          <p:nvPr/>
        </p:nvGrpSpPr>
        <p:grpSpPr>
          <a:xfrm>
            <a:off x="467544" y="5661248"/>
            <a:ext cx="933005" cy="817744"/>
            <a:chOff x="5273750" y="5018564"/>
            <a:chExt cx="1571202" cy="1472130"/>
          </a:xfrm>
        </p:grpSpPr>
        <p:pic>
          <p:nvPicPr>
            <p:cNvPr id="7" name="תמונה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74" r="6278" b="12247"/>
            <a:stretch/>
          </p:blipFill>
          <p:spPr>
            <a:xfrm>
              <a:off x="5273750" y="5018564"/>
              <a:ext cx="1571202" cy="147213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 rot="20382736">
              <a:off x="5415058" y="5462647"/>
              <a:ext cx="1166760" cy="831105"/>
            </a:xfrm>
            <a:prstGeom prst="rect">
              <a:avLst/>
            </a:prstGeom>
            <a:noFill/>
          </p:spPr>
          <p:txBody>
            <a:bodyPr wrap="square" lIns="0" tIns="0" rIns="0" bIns="0" rtlCol="1" anchor="ctr">
              <a:spAutoFit/>
            </a:bodyPr>
            <a:lstStyle/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500" dirty="0">
                  <a:solidFill>
                    <a:srgbClr val="ED7D31"/>
                  </a:solidFill>
                  <a:latin typeface="AR BERKLEY" panose="02000000000000000000" pitchFamily="2" charset="0"/>
                  <a:cs typeface="+mn-cs"/>
                </a:rPr>
                <a:t>Malop</a:t>
              </a:r>
            </a:p>
            <a:p>
              <a:pPr algn="ctr" defTabSz="685800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500" dirty="0">
                  <a:solidFill>
                    <a:srgbClr val="ED7D31"/>
                  </a:solidFill>
                  <a:latin typeface="AR BERKLEY" panose="02000000000000000000" pitchFamily="2" charset="0"/>
                  <a:cs typeface="+mn-cs"/>
                </a:rPr>
                <a:t>inside</a:t>
              </a:r>
            </a:p>
          </p:txBody>
        </p:sp>
      </p:grpSp>
      <p:pic>
        <p:nvPicPr>
          <p:cNvPr id="9" name="בן גוריון.jpg" descr="בן גוריון.jpg"/>
          <p:cNvPicPr>
            <a:picLocks noChangeAspect="1"/>
          </p:cNvPicPr>
          <p:nvPr/>
        </p:nvPicPr>
        <p:blipFill rotWithShape="1">
          <a:blip r:embed="rId5">
            <a:extLst/>
          </a:blip>
          <a:srcRect t="9851" b="6418"/>
          <a:stretch/>
        </p:blipFill>
        <p:spPr>
          <a:xfrm>
            <a:off x="307202" y="476672"/>
            <a:ext cx="966285" cy="12588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77919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קורס מדיניות חוץ, ד"ר ערן </a:t>
            </a:r>
            <a:r>
              <a:rPr lang="he-IL" sz="3200" b="1" dirty="0" err="1">
                <a:solidFill>
                  <a:schemeClr val="accent1"/>
                </a:solidFill>
                <a:cs typeface="David" pitchFamily="2" charset="-79"/>
              </a:rPr>
              <a:t>לרמן</a:t>
            </a: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10</a:t>
            </a:fld>
            <a:endParaRPr lang="he-IL" dirty="0"/>
          </a:p>
        </p:txBody>
      </p:sp>
      <p:graphicFrame>
        <p:nvGraphicFramePr>
          <p:cNvPr id="2" name="טבלה 1">
            <a:extLst>
              <a:ext uri="{FF2B5EF4-FFF2-40B4-BE49-F238E27FC236}">
                <a16:creationId xmlns:a16="http://schemas.microsoft.com/office/drawing/2014/main" id="{B7E90941-4728-43BE-BEFF-8A3859D62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781082"/>
              </p:ext>
            </p:extLst>
          </p:nvPr>
        </p:nvGraphicFramePr>
        <p:xfrm>
          <a:off x="365124" y="1700808"/>
          <a:ext cx="8502676" cy="40680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81896">
                  <a:extLst>
                    <a:ext uri="{9D8B030D-6E8A-4147-A177-3AD203B41FA5}">
                      <a16:colId xmlns:a16="http://schemas.microsoft.com/office/drawing/2014/main" val="2120328034"/>
                    </a:ext>
                  </a:extLst>
                </a:gridCol>
                <a:gridCol w="1280195">
                  <a:extLst>
                    <a:ext uri="{9D8B030D-6E8A-4147-A177-3AD203B41FA5}">
                      <a16:colId xmlns:a16="http://schemas.microsoft.com/office/drawing/2014/main" val="794359496"/>
                    </a:ext>
                  </a:extLst>
                </a:gridCol>
                <a:gridCol w="1280195">
                  <a:extLst>
                    <a:ext uri="{9D8B030D-6E8A-4147-A177-3AD203B41FA5}">
                      <a16:colId xmlns:a16="http://schemas.microsoft.com/office/drawing/2014/main" val="2475736444"/>
                    </a:ext>
                  </a:extLst>
                </a:gridCol>
                <a:gridCol w="1280195">
                  <a:extLst>
                    <a:ext uri="{9D8B030D-6E8A-4147-A177-3AD203B41FA5}">
                      <a16:colId xmlns:a16="http://schemas.microsoft.com/office/drawing/2014/main" val="2768216770"/>
                    </a:ext>
                  </a:extLst>
                </a:gridCol>
                <a:gridCol w="1280195">
                  <a:extLst>
                    <a:ext uri="{9D8B030D-6E8A-4147-A177-3AD203B41FA5}">
                      <a16:colId xmlns:a16="http://schemas.microsoft.com/office/drawing/2014/main" val="116020575"/>
                    </a:ext>
                  </a:extLst>
                </a:gridCol>
              </a:tblGrid>
              <a:tr h="581143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השאלה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צה"ל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מע' ביטחון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בינ"ל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9901928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הקורס השיג את מטרותיו?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6822357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ההוראה בקורס?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u="sng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1461069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הקורס אתגר מחשבתית?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u="none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0825508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מידת רלוונטיות הקורס לעתידי?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801328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סיור במשרד החוץ?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4027505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החיבור בין הקורס לסיורי חו"ל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0170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1378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קורס מדיניות חוץ, ד"ר ערן </a:t>
            </a:r>
            <a:r>
              <a:rPr lang="he-IL" sz="3200" b="1" dirty="0" err="1">
                <a:solidFill>
                  <a:schemeClr val="accent1"/>
                </a:solidFill>
                <a:cs typeface="David" pitchFamily="2" charset="-79"/>
              </a:rPr>
              <a:t>לרמן</a:t>
            </a: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11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988840"/>
            <a:ext cx="8442647" cy="35283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לשימור: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קורס חשוב מאוד, רלוונטי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סיור במשרד החוץ והעברת הנושאים בקבוצות קטנות (פאנלים נפרדים)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המרצה לא הצליח לרתק אותנו לנושא. אופן העברה מונוטוני ומשעמם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ערן </a:t>
            </a:r>
            <a:r>
              <a:rPr lang="he-IL" sz="2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לרמן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 ידען מופלג. אך סוטה מהשיעור וגורם לתלמידים לאבדו</a:t>
            </a:r>
          </a:p>
        </p:txBody>
      </p:sp>
    </p:spTree>
    <p:extLst>
      <p:ext uri="{BB962C8B-B14F-4D97-AF65-F5344CB8AC3E}">
        <p14:creationId xmlns:p14="http://schemas.microsoft.com/office/powerpoint/2010/main" val="3399544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12</a:t>
            </a:fld>
            <a:endParaRPr lang="he-IL" dirty="0"/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D6AD1748-BFDC-4B13-9E57-6D0003BD2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152229"/>
              </p:ext>
            </p:extLst>
          </p:nvPr>
        </p:nvGraphicFramePr>
        <p:xfrm>
          <a:off x="744136" y="1844824"/>
          <a:ext cx="8100000" cy="305322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708000">
                  <a:extLst>
                    <a:ext uri="{9D8B030D-6E8A-4147-A177-3AD203B41FA5}">
                      <a16:colId xmlns:a16="http://schemas.microsoft.com/office/drawing/2014/main" val="164448059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26114463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993708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778446617"/>
                    </a:ext>
                  </a:extLst>
                </a:gridCol>
              </a:tblGrid>
              <a:tr h="920341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חו"ל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מ"ד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את מטרותיו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מ"ג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את מטרותיו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6843384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נאט"ו והאיחוד האירופאי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5.45</a:t>
                      </a:r>
                      <a:r>
                        <a:rPr kumimoji="0" lang="he-IL" sz="2400" b="0" kern="1200" baseline="300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7659335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ארה"ב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2155592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רוסיה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5.04</a:t>
                      </a:r>
                      <a:r>
                        <a:rPr kumimoji="0" lang="he-IL" sz="2400" b="0" kern="1200" baseline="300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0850299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ירדן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24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544395"/>
                  </a:ext>
                </a:extLst>
              </a:tr>
            </a:tbl>
          </a:graphicData>
        </a:graphic>
      </p:graphicFrame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C6DE916B-86D1-4C4D-BF03-998FE2FB5825}"/>
              </a:ext>
            </a:extLst>
          </p:cNvPr>
          <p:cNvSpPr/>
          <p:nvPr/>
        </p:nvSpPr>
        <p:spPr>
          <a:xfrm>
            <a:off x="744136" y="5157192"/>
            <a:ext cx="8100000" cy="12241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*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עבור חניכי צה"ל היה משמעותי ביותר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** עבור חניכי צה"ל נתפס כפחות משמעותי</a:t>
            </a:r>
          </a:p>
        </p:txBody>
      </p:sp>
    </p:spTree>
    <p:extLst>
      <p:ext uri="{BB962C8B-B14F-4D97-AF65-F5344CB8AC3E}">
        <p14:creationId xmlns:p14="http://schemas.microsoft.com/office/powerpoint/2010/main" val="3375514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13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77281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חשוב, מלמד ומעמיק, תכנון פרטני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הרצאות טובות ומפגש עם בעלי תפקיד בכירים באיחוד האירופאי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מתכונת ההרצאות של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זמן רב לשיח ושאלות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לשלב סיור תרבות- לא חייבים מוזיאון מלחמה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מעורבות נציגי המדינה בחו"ל (הנספח)- תאום ציפיות וליווי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7776E2F5-F50A-4212-BA6A-9C2D2B657303}"/>
              </a:ext>
            </a:extLst>
          </p:cNvPr>
          <p:cNvSpPr/>
          <p:nvPr/>
        </p:nvSpPr>
        <p:spPr>
          <a:xfrm>
            <a:off x="355523" y="429309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מרתק, מגון מקומות,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ולא רק בערים הגדולות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(ניתן להגביר)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סיור מאוד עמוס- מרתון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איחורים רבים למרצים בשל בעיות תנועה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הרחבת ההיכרות עם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אנשי ממשל ודיפלומטיה אמריקניים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מפגש עם "אנשים פשוטים" בקהילה היהודית ובזרמים השונים. לא רק רבנים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למצוא מרצים שונים- המייצגים דעות אחרות כלפי יהודים וכלפי ישראל</a:t>
            </a:r>
          </a:p>
        </p:txBody>
      </p:sp>
    </p:spTree>
    <p:extLst>
      <p:ext uri="{BB962C8B-B14F-4D97-AF65-F5344CB8AC3E}">
        <p14:creationId xmlns:p14="http://schemas.microsoft.com/office/powerpoint/2010/main" val="1912985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14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700807"/>
            <a:ext cx="8442647" cy="2628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לו"ז מצוין ומרווח- גם הרצאות, גם תרבות (מופע מצוין) וגם סיורים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ליווי צמוד של הנספח הצבאי ראויה לציון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יעד חשוב, שונה מהמוכר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המכללה הצבאית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ראינו רק את מוסקבה- לא משקף את כלל  רוסיה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הכנה נרחבת יותר בארץ+ מהי אסטרטגיה מזרחית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7776E2F5-F50A-4212-BA6A-9C2D2B657303}"/>
              </a:ext>
            </a:extLst>
          </p:cNvPr>
          <p:cNvSpPr/>
          <p:nvPr/>
        </p:nvSpPr>
        <p:spPr>
          <a:xfrm>
            <a:off x="355421" y="4581128"/>
            <a:ext cx="8442647" cy="2087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עצם קיום הסיור חשוב מאוד (רגל בדלת)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חשיבות הבנת מדינה שכנה ('מטר מכאן'). תורם להבנת הביטחון הלאומי בישראל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של יום אחד הינו קצר (ארוחת טעימות)- לא מביא ערך מוסף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תחושה של אלתור- ניתן לשייף את מטרות הסיור</a:t>
            </a:r>
          </a:p>
        </p:txBody>
      </p:sp>
    </p:spTree>
    <p:extLst>
      <p:ext uri="{BB962C8B-B14F-4D97-AF65-F5344CB8AC3E}">
        <p14:creationId xmlns:p14="http://schemas.microsoft.com/office/powerpoint/2010/main" val="2196009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15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916831"/>
            <a:ext cx="8442647" cy="388843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הסתכלות אינטגרטיבית על סיורי חו"ל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למידה על עצמנו מתאפשרת פעמים רבות דרך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הסתכלות על האחר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קבלת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זוויות הסתכלות ופרספקטיבה על ביטחון לאומי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שלא היו מתקבלות באופן אחר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ההכנות המקדימות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חשובות ביותר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הסתכלות אינטגרטיבית על סיורי חו"ל,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לא לעשות מסיור מסע!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נדרש תכנון זמנים ריאלי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תהליך ההכנה לסיור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לא תמיד מתודולוגי ומעמיק דיו</a:t>
            </a:r>
          </a:p>
        </p:txBody>
      </p:sp>
    </p:spTree>
    <p:extLst>
      <p:ext uri="{BB962C8B-B14F-4D97-AF65-F5344CB8AC3E}">
        <p14:creationId xmlns:p14="http://schemas.microsoft.com/office/powerpoint/2010/main" val="3416875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סמינרים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16</a:t>
            </a:fld>
            <a:endParaRPr lang="he-IL" dirty="0"/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D6AD1748-BFDC-4B13-9E57-6D0003BD2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270908"/>
              </p:ext>
            </p:extLst>
          </p:nvPr>
        </p:nvGraphicFramePr>
        <p:xfrm>
          <a:off x="395536" y="2031963"/>
          <a:ext cx="8318132" cy="305322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50120">
                  <a:extLst>
                    <a:ext uri="{9D8B030D-6E8A-4147-A177-3AD203B41FA5}">
                      <a16:colId xmlns:a16="http://schemas.microsoft.com/office/drawing/2014/main" val="1644480595"/>
                    </a:ext>
                  </a:extLst>
                </a:gridCol>
                <a:gridCol w="1442003">
                  <a:extLst>
                    <a:ext uri="{9D8B030D-6E8A-4147-A177-3AD203B41FA5}">
                      <a16:colId xmlns:a16="http://schemas.microsoft.com/office/drawing/2014/main" val="4261144637"/>
                    </a:ext>
                  </a:extLst>
                </a:gridCol>
                <a:gridCol w="1442003">
                  <a:extLst>
                    <a:ext uri="{9D8B030D-6E8A-4147-A177-3AD203B41FA5}">
                      <a16:colId xmlns:a16="http://schemas.microsoft.com/office/drawing/2014/main" val="993708000"/>
                    </a:ext>
                  </a:extLst>
                </a:gridCol>
                <a:gridCol w="1442003">
                  <a:extLst>
                    <a:ext uri="{9D8B030D-6E8A-4147-A177-3AD203B41FA5}">
                      <a16:colId xmlns:a16="http://schemas.microsoft.com/office/drawing/2014/main" val="1778446617"/>
                    </a:ext>
                  </a:extLst>
                </a:gridCol>
                <a:gridCol w="1442003">
                  <a:extLst>
                    <a:ext uri="{9D8B030D-6E8A-4147-A177-3AD203B41FA5}">
                      <a16:colId xmlns:a16="http://schemas.microsoft.com/office/drawing/2014/main" val="3026156802"/>
                    </a:ext>
                  </a:extLst>
                </a:gridCol>
              </a:tblGrid>
              <a:tr h="920341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סמינר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</a:t>
                      </a:r>
                      <a:b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מטרותיו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איכות </a:t>
                      </a:r>
                      <a:b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ההוראה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אתגר </a:t>
                      </a:r>
                      <a:b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מחשבתית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רלוונטיות </a:t>
                      </a:r>
                      <a:b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עבורי לעתיד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6843384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סמינר צבא-חברה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7659335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סמינר שחיתות שלטונית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2155592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סמינר כלכלת ישראל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5.71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0850299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ממוצע כללי: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5.56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544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020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סמינרים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17</a:t>
            </a:fld>
            <a:endParaRPr lang="he-IL" dirty="0"/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C872EA88-B99C-4918-AFDA-C05886A248A4}"/>
              </a:ext>
            </a:extLst>
          </p:cNvPr>
          <p:cNvSpPr/>
          <p:nvPr/>
        </p:nvSpPr>
        <p:spPr>
          <a:xfrm>
            <a:off x="365125" y="1556792"/>
            <a:ext cx="8442647" cy="2484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סמינר צבא-חברה, נקודות לשימור: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מגוון המרצים, ריבוי זוויות ראיה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ארגון הסמינר היה למופת וכן מיקומו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סמינר צבא-חברה, נקודות לשיפור: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תכני הסמינר- עבור חלק היו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חזרתיים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לנושאים שדנו במהלך השנה בקורס, עבור אנשי הצבא- התכנים לא חידשו </a:t>
            </a:r>
            <a:r>
              <a:rPr lang="en-US" sz="1600" dirty="0"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לא אתגרו מספיק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569BA6F5-36BB-4D33-9515-BE9C232CD8B0}"/>
              </a:ext>
            </a:extLst>
          </p:cNvPr>
          <p:cNvSpPr/>
          <p:nvPr/>
        </p:nvSpPr>
        <p:spPr>
          <a:xfrm>
            <a:off x="273615" y="4221088"/>
            <a:ext cx="8442647" cy="2484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סמינר כלכלת ישראל במרחב הגלובאלי, נקודות לשימור: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הליווי של ברודט לאורך הסמינר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סמינר חובה לבכירים- חשוב שיועבר לכלל חניכי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סמינר כלכלת ישראל במרחב הגלובאלי, נקודות לשיפור: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העובדה המסכמת מיותרת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(חוזר בין הסמינרים)</a:t>
            </a:r>
          </a:p>
        </p:txBody>
      </p:sp>
    </p:spTree>
    <p:extLst>
      <p:ext uri="{BB962C8B-B14F-4D97-AF65-F5344CB8AC3E}">
        <p14:creationId xmlns:p14="http://schemas.microsoft.com/office/powerpoint/2010/main" val="4077790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סמינרים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18</a:t>
            </a:fld>
            <a:endParaRPr lang="he-IL" dirty="0"/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C872EA88-B99C-4918-AFDA-C05886A248A4}"/>
              </a:ext>
            </a:extLst>
          </p:cNvPr>
          <p:cNvSpPr/>
          <p:nvPr/>
        </p:nvSpPr>
        <p:spPr>
          <a:xfrm>
            <a:off x="365125" y="1809096"/>
            <a:ext cx="8442647" cy="197994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סמינר שחיתות שלטונית, נקודות לשימור: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התכנים, איכות המרצים, הפתיחות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והאתגור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המחשבתי, המיקום ואווירת הלמידה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סמינר שחיתות שלטונית, נקודות לשיפור: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צירוף מרצים שיביאו עדות ממקור ראשון על שחיתות</a:t>
            </a:r>
          </a:p>
        </p:txBody>
      </p:sp>
      <p:sp>
        <p:nvSpPr>
          <p:cNvPr id="7" name="מלבן מעוגל 4">
            <a:extLst>
              <a:ext uri="{FF2B5EF4-FFF2-40B4-BE49-F238E27FC236}">
                <a16:creationId xmlns:a16="http://schemas.microsoft.com/office/drawing/2014/main" id="{FD0A46E1-DC62-484A-8669-901DA8D77AC8}"/>
              </a:ext>
            </a:extLst>
          </p:cNvPr>
          <p:cNvSpPr/>
          <p:nvPr/>
        </p:nvSpPr>
        <p:spPr>
          <a:xfrm>
            <a:off x="337964" y="4077072"/>
            <a:ext cx="8442647" cy="252028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תובנות כלליות: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סמינרים- מתכונת למידה אפקטיבית </a:t>
            </a:r>
            <a:r>
              <a:rPr lang="he-IL" sz="2000" b="1" dirty="0" err="1"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-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קבוצה קטנה לומדת, נושא ממוקד ומעמיק (לבחירת החניך), נערך מחוץ </a:t>
            </a:r>
            <a:r>
              <a:rPr 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למב"ל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, מבוצע בצורה מרוכזת (3 ימים)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לבחון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נושא המטלה ואופייה בסוף הסמינר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(קורס אקדמי..)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חלק מהסמינרים- חובה לכלל החניכים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94989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תכנים נוספים-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19</a:t>
            </a:fld>
            <a:endParaRPr lang="he-IL" dirty="0"/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D6AD1748-BFDC-4B13-9E57-6D0003BD2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91498"/>
              </p:ext>
            </p:extLst>
          </p:nvPr>
        </p:nvGraphicFramePr>
        <p:xfrm>
          <a:off x="539552" y="1196752"/>
          <a:ext cx="8100000" cy="5638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708000">
                  <a:extLst>
                    <a:ext uri="{9D8B030D-6E8A-4147-A177-3AD203B41FA5}">
                      <a16:colId xmlns:a16="http://schemas.microsoft.com/office/drawing/2014/main" val="164448059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26114463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993708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778446617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תכנים נוספים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מ"ד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את מטרותיו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מ"ג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את מטרותיו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684338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r" rtl="1"/>
                      <a:r>
                        <a:rPr lang="he-IL" sz="18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ביקור במוסד: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8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800" b="0" kern="120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7659335"/>
                  </a:ext>
                </a:extLst>
              </a:tr>
              <a:tr h="324000">
                <a:tc gridSpan="4">
                  <a:txBody>
                    <a:bodyPr/>
                    <a:lstStyle/>
                    <a:p>
                      <a:pPr marL="457200" lvl="1" algn="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6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ביקור מעניין, חושף, פתיחות רבה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b="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215559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he-IL" sz="1800" b="1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ביקור במשטרת ישראל: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8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0850299"/>
                  </a:ext>
                </a:extLst>
              </a:tr>
              <a:tr h="324000">
                <a:tc gridSpan="4">
                  <a:txBody>
                    <a:bodyPr/>
                    <a:lstStyle/>
                    <a:p>
                      <a:pPr marL="457200" lvl="1" algn="r" rtl="1" eaLnBrk="1" latinLnBrk="0" hangingPunct="1"/>
                      <a:r>
                        <a:rPr kumimoji="0" lang="he-IL" sz="1600" b="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נדרש יותר זמן לנושא, סקירות 443 לא תרמו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8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8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54439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he-IL" sz="1800" b="1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עיון </a:t>
                      </a:r>
                      <a:r>
                        <a:rPr kumimoji="0" lang="he-IL" sz="1800" b="1" kern="1200" dirty="0" err="1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דבל"א</a:t>
                      </a:r>
                      <a:r>
                        <a:rPr kumimoji="0" lang="he-IL" sz="1800" b="1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lang="he-IL" sz="1800" b="1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3567056"/>
                  </a:ext>
                </a:extLst>
              </a:tr>
              <a:tr h="324000">
                <a:tc gridSpan="4">
                  <a:txBody>
                    <a:bodyPr/>
                    <a:lstStyle/>
                    <a:p>
                      <a:pPr marL="457200" lvl="1" algn="r" rtl="1" eaLnBrk="1" latinLnBrk="0" hangingPunct="1"/>
                      <a:r>
                        <a:rPr kumimoji="0" lang="he-IL" sz="1600" b="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חניכי צה"ל העריכו נמוך מהשאר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8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8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863701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he-IL" sz="1800" b="1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עיון דמוקרטיה: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8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4867218"/>
                  </a:ext>
                </a:extLst>
              </a:tr>
              <a:tr h="324000">
                <a:tc gridSpan="4">
                  <a:txBody>
                    <a:bodyPr/>
                    <a:lstStyle/>
                    <a:p>
                      <a:pPr marL="457200" lvl="1" algn="r" rtl="1" eaLnBrk="1" latinLnBrk="0" hangingPunct="1"/>
                      <a:r>
                        <a:rPr kumimoji="0" lang="he-IL" sz="1600" b="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מצוין, מגוון קולות וזוויות הסתכלות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6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6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916846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he-IL" sz="1800" b="1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עיון תקציב המדינה: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sz="1800" b="1" dirty="0">
                        <a:solidFill>
                          <a:schemeClr val="accent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4.58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9588965"/>
                  </a:ext>
                </a:extLst>
              </a:tr>
              <a:tr h="324000">
                <a:tc gridSpan="4">
                  <a:txBody>
                    <a:bodyPr/>
                    <a:lstStyle/>
                    <a:p>
                      <a:pPr marL="457200" lvl="1" algn="r" rtl="1" eaLnBrk="1" latinLnBrk="0" hangingPunct="1"/>
                      <a:r>
                        <a:rPr kumimoji="0" lang="he-IL" sz="1600" b="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מרצים מעולים, </a:t>
                      </a:r>
                      <a:r>
                        <a:rPr kumimoji="0" lang="he-IL" sz="1600" b="0" kern="1200" dirty="0" err="1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סבירסקי</a:t>
                      </a:r>
                      <a:r>
                        <a:rPr kumimoji="0" lang="he-IL" sz="1600" b="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לא מתאים, תוכן חשוב מאוד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6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6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08185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he-IL" sz="1800" b="1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ימי עיון סייבר: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</a:t>
                      </a:r>
                      <a:endParaRPr lang="he-IL" sz="1800" b="1" dirty="0">
                        <a:solidFill>
                          <a:schemeClr val="accent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4.83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7462229"/>
                  </a:ext>
                </a:extLst>
              </a:tr>
              <a:tr h="324000">
                <a:tc gridSpan="4">
                  <a:txBody>
                    <a:bodyPr/>
                    <a:lstStyle/>
                    <a:p>
                      <a:pPr marL="457200" lvl="1" algn="r" rtl="1" eaLnBrk="1" latinLnBrk="0" hangingPunct="1"/>
                      <a:r>
                        <a:rPr kumimoji="0" lang="he-IL" sz="1600" b="0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ימי לימוד משמעותיים וחשובים, הסיור </a:t>
                      </a:r>
                      <a:r>
                        <a:rPr kumimoji="0" lang="he-IL" sz="1600" b="0" u="sng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בבאר שבע משמעותי מאוד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6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6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414062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he-IL" sz="1800" b="1" kern="1200" dirty="0">
                          <a:solidFill>
                            <a:schemeClr val="dk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ימי עיון סין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18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he-IL" sz="18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0985744"/>
                  </a:ext>
                </a:extLst>
              </a:tr>
              <a:tr h="324000">
                <a:tc gridSpan="4">
                  <a:txBody>
                    <a:bodyPr/>
                    <a:lstStyle/>
                    <a:p>
                      <a:pPr marL="457200" lvl="1" algn="r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600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חשוב ומעניין, ניכר כי חסרים מומחי תוכן לעניין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b="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4571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489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/>
                </a:solidFill>
                <a:cs typeface="David" pitchFamily="2" charset="-79"/>
              </a:rPr>
              <a:t>נתונים כללי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2</a:t>
            </a:fld>
            <a:endParaRPr lang="he-IL" dirty="0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1"/>
          </p:nvPr>
        </p:nvSpPr>
        <p:spPr>
          <a:xfrm>
            <a:off x="395536" y="1741512"/>
            <a:ext cx="8370639" cy="4927848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סה"כ משיבים-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35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(28 ישראלים, 7 בינלאומיים)</a:t>
            </a:r>
          </a:p>
          <a:p>
            <a:pPr marL="366713" lvl="1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r>
              <a:rPr lang="he-IL" sz="1800" u="sng" dirty="0">
                <a:latin typeface="David" panose="020E0502060401010101" pitchFamily="34" charset="-79"/>
                <a:cs typeface="David" panose="020E0502060401010101" pitchFamily="34" charset="-79"/>
              </a:rPr>
              <a:t>ישראל</a:t>
            </a: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:</a:t>
            </a:r>
          </a:p>
          <a:p>
            <a:pPr lvl="1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20 צה"ל</a:t>
            </a:r>
          </a:p>
          <a:p>
            <a:pPr lvl="1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7 ממערכות הביטחון</a:t>
            </a:r>
          </a:p>
          <a:p>
            <a:pPr lvl="1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800" dirty="0">
                <a:latin typeface="David" panose="020E0502060401010101" pitchFamily="34" charset="-79"/>
                <a:cs typeface="David" panose="020E0502060401010101" pitchFamily="34" charset="-79"/>
              </a:rPr>
              <a:t>2 ממערכת אזרחית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ממוצעי המשוב הם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אך ורק משיבים מישראל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סימונים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(סולם 1-6):</a:t>
            </a:r>
          </a:p>
          <a:p>
            <a:pPr lvl="1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7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כחול- </a:t>
            </a:r>
            <a:r>
              <a:rPr lang="he-IL" sz="1700" dirty="0">
                <a:latin typeface="David" panose="020E0502060401010101" pitchFamily="34" charset="-79"/>
                <a:cs typeface="David" panose="020E0502060401010101" pitchFamily="34" charset="-79"/>
              </a:rPr>
              <a:t>הערכה גבוהה</a:t>
            </a:r>
          </a:p>
          <a:p>
            <a:pPr lvl="1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700" b="1" dirty="0">
                <a:latin typeface="David" panose="020E0502060401010101" pitchFamily="34" charset="-79"/>
                <a:cs typeface="David" panose="020E0502060401010101" pitchFamily="34" charset="-79"/>
              </a:rPr>
              <a:t>שחור-</a:t>
            </a:r>
            <a:r>
              <a:rPr lang="he-IL" sz="1700" dirty="0">
                <a:latin typeface="David" panose="020E0502060401010101" pitchFamily="34" charset="-79"/>
                <a:cs typeface="David" panose="020E0502060401010101" pitchFamily="34" charset="-79"/>
              </a:rPr>
              <a:t> הערכה ממוצעת</a:t>
            </a:r>
          </a:p>
          <a:p>
            <a:pPr lvl="1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7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אדום-</a:t>
            </a:r>
            <a:r>
              <a:rPr lang="he-IL" sz="1700" dirty="0">
                <a:latin typeface="David" panose="020E0502060401010101" pitchFamily="34" charset="-79"/>
                <a:cs typeface="David" panose="020E0502060401010101" pitchFamily="34" charset="-79"/>
              </a:rPr>
              <a:t> הערכה נמוכה</a:t>
            </a:r>
          </a:p>
          <a:p>
            <a:pPr lvl="1" fontAlgn="auto">
              <a:lnSpc>
                <a:spcPct val="11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he-IL" sz="1700" b="1" u="sng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אדום עם קו תחתון- </a:t>
            </a:r>
            <a:r>
              <a:rPr lang="he-IL" sz="1700" dirty="0">
                <a:latin typeface="David" panose="020E0502060401010101" pitchFamily="34" charset="-79"/>
                <a:cs typeface="David" panose="020E0502060401010101" pitchFamily="34" charset="-79"/>
              </a:rPr>
              <a:t>הערכה נמוכה מאוד</a:t>
            </a: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 fontAlgn="auto">
              <a:lnSpc>
                <a:spcPct val="20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None/>
              <a:defRPr/>
            </a:pP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319088" lvl="1" indent="-319088" fontAlgn="auto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fontAlgn="auto">
              <a:lnSpc>
                <a:spcPct val="150000"/>
              </a:lnSpc>
              <a:spcAft>
                <a:spcPts val="0"/>
              </a:spcAft>
              <a:buClr>
                <a:schemeClr val="accent1">
                  <a:lumMod val="50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98626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dirty="0">
                <a:solidFill>
                  <a:schemeClr val="accent1"/>
                </a:solidFill>
                <a:cs typeface="David" pitchFamily="2" charset="-79"/>
              </a:rPr>
              <a:t>- אשכול בכירות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20</a:t>
            </a:fld>
            <a:endParaRPr lang="he-IL" dirty="0"/>
          </a:p>
        </p:txBody>
      </p:sp>
      <p:graphicFrame>
        <p:nvGraphicFramePr>
          <p:cNvPr id="6" name="טבלה 5">
            <a:extLst>
              <a:ext uri="{FF2B5EF4-FFF2-40B4-BE49-F238E27FC236}">
                <a16:creationId xmlns:a16="http://schemas.microsoft.com/office/drawing/2014/main" id="{556C0FD9-E2AF-4A95-AF62-B2F1DDF71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237201"/>
              </p:ext>
            </p:extLst>
          </p:nvPr>
        </p:nvGraphicFramePr>
        <p:xfrm>
          <a:off x="395537" y="1637934"/>
          <a:ext cx="8448599" cy="25831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29374">
                  <a:extLst>
                    <a:ext uri="{9D8B030D-6E8A-4147-A177-3AD203B41FA5}">
                      <a16:colId xmlns:a16="http://schemas.microsoft.com/office/drawing/2014/main" val="1644480595"/>
                    </a:ext>
                  </a:extLst>
                </a:gridCol>
                <a:gridCol w="1375689">
                  <a:extLst>
                    <a:ext uri="{9D8B030D-6E8A-4147-A177-3AD203B41FA5}">
                      <a16:colId xmlns:a16="http://schemas.microsoft.com/office/drawing/2014/main" val="4261144637"/>
                    </a:ext>
                  </a:extLst>
                </a:gridCol>
                <a:gridCol w="1771768">
                  <a:extLst>
                    <a:ext uri="{9D8B030D-6E8A-4147-A177-3AD203B41FA5}">
                      <a16:colId xmlns:a16="http://schemas.microsoft.com/office/drawing/2014/main" val="993708000"/>
                    </a:ext>
                  </a:extLst>
                </a:gridCol>
                <a:gridCol w="1771768">
                  <a:extLst>
                    <a:ext uri="{9D8B030D-6E8A-4147-A177-3AD203B41FA5}">
                      <a16:colId xmlns:a16="http://schemas.microsoft.com/office/drawing/2014/main" val="1778446617"/>
                    </a:ext>
                  </a:extLst>
                </a:gridCol>
              </a:tblGrid>
              <a:tr h="764448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הסדנא: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תקשורת אפקטיבית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משא </a:t>
                      </a:r>
                      <a:b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ומתן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שיתופי </a:t>
                      </a:r>
                      <a:br>
                        <a:rPr lang="en-US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פעולה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6843384"/>
                  </a:ext>
                </a:extLst>
              </a:tr>
              <a:tr h="44290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סדנת מיומנות תרמה להתפתחותי: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u="sng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u="none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u="sng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7659335"/>
                  </a:ext>
                </a:extLst>
              </a:tr>
              <a:tr h="1361506">
                <a:tc gridSpan="4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אנא פרט:</a:t>
                      </a: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זמן קצר להעביר סדנא- או שמקדישים זמן מספק או שעדיף לא להעביר</a:t>
                      </a: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סדנה תיאורטית מידיי- לא היה זמן להתנסות. הזדמנות למשוב בזמן אמת עשתה את ההבדל</a:t>
                      </a:r>
                    </a:p>
                    <a:p>
                      <a:pPr marL="342900" marR="0" lvl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8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החידוש שבסדנא היה מצומצם- לא לוותר על יום כזו- להתאימו לבכירים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u="sng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u="none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u="sng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3669968"/>
                  </a:ext>
                </a:extLst>
              </a:tr>
            </a:tbl>
          </a:graphicData>
        </a:graphic>
      </p:graphicFrame>
      <p:sp>
        <p:nvSpPr>
          <p:cNvPr id="8" name="מלבן מעוגל 4">
            <a:extLst>
              <a:ext uri="{FF2B5EF4-FFF2-40B4-BE49-F238E27FC236}">
                <a16:creationId xmlns:a16="http://schemas.microsoft.com/office/drawing/2014/main" id="{A01D5DB1-2DE5-48B6-AC67-8ADC307C6C76}"/>
              </a:ext>
            </a:extLst>
          </p:cNvPr>
          <p:cNvSpPr/>
          <p:nvPr/>
        </p:nvSpPr>
        <p:spPr>
          <a:xfrm>
            <a:off x="291381" y="4293096"/>
            <a:ext cx="8529091" cy="139698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הערך את הצורך בפיתוח אישי ואת מודל העבודה הנכון לבכירים: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פספוס מבחינתי שלא ניסיתי. אך כל עוד זה על חשבון זמני הפנוי, בלחץ הקיים לא יקרה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ביצעתי </a:t>
            </a: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קואצינ'ג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תרם לי וסייע. קשה לשלב במסגרת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צריך חינוך ליותר גמישות בהכשרה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r>
              <a:rPr lang="he-IL" b="1" dirty="0" err="1">
                <a:latin typeface="David" panose="020E0502060401010101" pitchFamily="34" charset="-79"/>
                <a:cs typeface="David" panose="020E0502060401010101" pitchFamily="34" charset="-79"/>
              </a:rPr>
              <a:t>מנטורינג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-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תהליך משמעותי. צריך להמשך לאורך כל הקורס. רצוי שלא ע"י אנשים מהארגון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מעוגל 4">
            <a:extLst>
              <a:ext uri="{FF2B5EF4-FFF2-40B4-BE49-F238E27FC236}">
                <a16:creationId xmlns:a16="http://schemas.microsoft.com/office/drawing/2014/main" id="{89B412BA-BBB3-4C04-97BC-BFD7E8C48EB9}"/>
              </a:ext>
            </a:extLst>
          </p:cNvPr>
          <p:cNvSpPr/>
          <p:nvPr/>
        </p:nvSpPr>
        <p:spPr>
          <a:xfrm>
            <a:off x="307454" y="5804793"/>
            <a:ext cx="8529091" cy="93657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האם נכון לקיים קורס יישומי "מנהיגות מובילה שינוי בארגונים":</a:t>
            </a:r>
          </a:p>
          <a:p>
            <a:pPr marL="285750" indent="-1920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חשוב מאוד.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במיוחד לאור העובדה שקורס אסטרטגיה מלמד את הכניסה לשינוי בארגון</a:t>
            </a: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192088" algn="just">
              <a:buFont typeface="Arial" panose="020B0604020202020204" pitchFamily="34" charset="0"/>
              <a:buChar char="•"/>
            </a:pP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3290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BDCA12D-B90F-4FD1-BDE1-6100E670AFE3}" type="slidenum">
              <a:rPr lang="he-IL" smtClean="0"/>
              <a:pPr>
                <a:defRPr/>
              </a:pPr>
              <a:t>3</a:t>
            </a:fld>
            <a:endParaRPr lang="he-IL"/>
          </a:p>
        </p:txBody>
      </p:sp>
      <p:sp>
        <p:nvSpPr>
          <p:cNvPr id="2" name="TextBox 1"/>
          <p:cNvSpPr txBox="1"/>
          <p:nvPr/>
        </p:nvSpPr>
        <p:spPr>
          <a:xfrm>
            <a:off x="3597756" y="5939988"/>
            <a:ext cx="194421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6.2016</a:t>
            </a:r>
          </a:p>
        </p:txBody>
      </p:sp>
      <p:sp>
        <p:nvSpPr>
          <p:cNvPr id="3" name="מלבן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323528" y="836712"/>
            <a:ext cx="8568952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  <a:defRPr/>
            </a:pPr>
            <a:endParaRPr lang="he-IL" sz="4000" b="1" dirty="0">
              <a:ln>
                <a:solidFill>
                  <a:schemeClr val="tx2"/>
                </a:solidFill>
              </a:ln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  <a:p>
            <a:pPr algn="ctr">
              <a:lnSpc>
                <a:spcPct val="150000"/>
              </a:lnSpc>
              <a:defRPr/>
            </a:pPr>
            <a:r>
              <a:rPr lang="he-IL" sz="4000" b="1" dirty="0">
                <a:ln>
                  <a:solidFill>
                    <a:schemeClr val="tx2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פרק א'</a:t>
            </a:r>
          </a:p>
          <a:p>
            <a:pPr algn="ctr">
              <a:lnSpc>
                <a:spcPct val="150000"/>
              </a:lnSpc>
              <a:defRPr/>
            </a:pPr>
            <a:r>
              <a:rPr lang="he-IL" sz="4000" b="1" dirty="0">
                <a:ln>
                  <a:solidFill>
                    <a:schemeClr val="tx2"/>
                  </a:solidFill>
                </a:ln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משוב עונת הלימודים המתקדמים</a:t>
            </a:r>
          </a:p>
          <a:p>
            <a:pPr algn="ctr">
              <a:lnSpc>
                <a:spcPct val="150000"/>
              </a:lnSpc>
              <a:defRPr/>
            </a:pPr>
            <a:endParaRPr lang="he-IL" sz="2800" b="1" dirty="0">
              <a:ln>
                <a:solidFill>
                  <a:schemeClr val="tx2"/>
                </a:solidFill>
              </a:ln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  <a:p>
            <a:pPr algn="ctr">
              <a:lnSpc>
                <a:spcPct val="150000"/>
              </a:lnSpc>
              <a:defRPr/>
            </a:pPr>
            <a:endParaRPr lang="he-IL" sz="2800" b="1" dirty="0">
              <a:ln>
                <a:solidFill>
                  <a:schemeClr val="tx2"/>
                </a:solidFill>
              </a:ln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uttman Hatzvi" pitchFamily="2" charset="-79"/>
              <a:ea typeface="+mj-ea"/>
              <a:cs typeface="Guttman Hatzv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20675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dirty="0">
                <a:solidFill>
                  <a:schemeClr val="accent1"/>
                </a:solidFill>
                <a:cs typeface="David" pitchFamily="2" charset="-79"/>
              </a:rPr>
              <a:t>- סימולציות והתנסויות באסטרטגיה-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4</a:t>
            </a:fld>
            <a:endParaRPr lang="he-IL" dirty="0"/>
          </a:p>
        </p:txBody>
      </p:sp>
      <p:graphicFrame>
        <p:nvGraphicFramePr>
          <p:cNvPr id="2" name="טבלה 1">
            <a:extLst>
              <a:ext uri="{FF2B5EF4-FFF2-40B4-BE49-F238E27FC236}">
                <a16:creationId xmlns:a16="http://schemas.microsoft.com/office/drawing/2014/main" id="{B7E90941-4728-43BE-BEFF-8A3859D62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545733"/>
              </p:ext>
            </p:extLst>
          </p:nvPr>
        </p:nvGraphicFramePr>
        <p:xfrm>
          <a:off x="827585" y="1700808"/>
          <a:ext cx="8040216" cy="1512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09512">
                  <a:extLst>
                    <a:ext uri="{9D8B030D-6E8A-4147-A177-3AD203B41FA5}">
                      <a16:colId xmlns:a16="http://schemas.microsoft.com/office/drawing/2014/main" val="2120328034"/>
                    </a:ext>
                  </a:extLst>
                </a:gridCol>
                <a:gridCol w="2430704">
                  <a:extLst>
                    <a:ext uri="{9D8B030D-6E8A-4147-A177-3AD203B41FA5}">
                      <a16:colId xmlns:a16="http://schemas.microsoft.com/office/drawing/2014/main" val="794359496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סימולציה 1: חקירה דרומית בסיני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990192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ההתנסות השיגה את מטרותיה?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682235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תכנון וביצוע ההתנסות?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1461069"/>
                  </a:ext>
                </a:extLst>
              </a:tr>
            </a:tbl>
          </a:graphicData>
        </a:graphic>
      </p:graphicFrame>
      <p:graphicFrame>
        <p:nvGraphicFramePr>
          <p:cNvPr id="6" name="טבלה 5">
            <a:extLst>
              <a:ext uri="{FF2B5EF4-FFF2-40B4-BE49-F238E27FC236}">
                <a16:creationId xmlns:a16="http://schemas.microsoft.com/office/drawing/2014/main" id="{251231D9-5559-461F-9BCA-1DF6AED68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634217"/>
              </p:ext>
            </p:extLst>
          </p:nvPr>
        </p:nvGraphicFramePr>
        <p:xfrm>
          <a:off x="816373" y="3429000"/>
          <a:ext cx="8040216" cy="1512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09512">
                  <a:extLst>
                    <a:ext uri="{9D8B030D-6E8A-4147-A177-3AD203B41FA5}">
                      <a16:colId xmlns:a16="http://schemas.microsoft.com/office/drawing/2014/main" val="2120328034"/>
                    </a:ext>
                  </a:extLst>
                </a:gridCol>
                <a:gridCol w="2430704">
                  <a:extLst>
                    <a:ext uri="{9D8B030D-6E8A-4147-A177-3AD203B41FA5}">
                      <a16:colId xmlns:a16="http://schemas.microsoft.com/office/drawing/2014/main" val="794359496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סימולציה 2: מדינית-ביטחונית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990192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ההתנסות השיגה את מטרותיה?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1" kern="1200" dirty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5.74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682235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תכנון וביצוע ההתנסות?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5.73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1461069"/>
                  </a:ext>
                </a:extLst>
              </a:tr>
            </a:tbl>
          </a:graphicData>
        </a:graphic>
      </p:graphicFrame>
      <p:graphicFrame>
        <p:nvGraphicFramePr>
          <p:cNvPr id="7" name="טבלה 6">
            <a:extLst>
              <a:ext uri="{FF2B5EF4-FFF2-40B4-BE49-F238E27FC236}">
                <a16:creationId xmlns:a16="http://schemas.microsoft.com/office/drawing/2014/main" id="{C7B644CC-F19B-49AA-80A6-2EF19EF7F0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15188"/>
              </p:ext>
            </p:extLst>
          </p:nvPr>
        </p:nvGraphicFramePr>
        <p:xfrm>
          <a:off x="829569" y="5157192"/>
          <a:ext cx="8040216" cy="1512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609512">
                  <a:extLst>
                    <a:ext uri="{9D8B030D-6E8A-4147-A177-3AD203B41FA5}">
                      <a16:colId xmlns:a16="http://schemas.microsoft.com/office/drawing/2014/main" val="2120328034"/>
                    </a:ext>
                  </a:extLst>
                </a:gridCol>
                <a:gridCol w="2430704">
                  <a:extLst>
                    <a:ext uri="{9D8B030D-6E8A-4147-A177-3AD203B41FA5}">
                      <a16:colId xmlns:a16="http://schemas.microsoft.com/office/drawing/2014/main" val="794359496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סימולציה 3: התנסות מסכמת (לבחירה)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990192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ההתנסות השיגה את מטרותיה?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682235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תכנון וביצוע ההתנסות?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1461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548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dirty="0">
                <a:solidFill>
                  <a:schemeClr val="accent1"/>
                </a:solidFill>
                <a:cs typeface="David" pitchFamily="2" charset="-79"/>
              </a:rPr>
              <a:t>- סימולציות והתנסויות באסטרטגיה -</a:t>
            </a:r>
            <a:endParaRPr lang="he-IL" sz="3200" b="1" dirty="0">
              <a:solidFill>
                <a:schemeClr val="accent1"/>
              </a:solidFill>
              <a:cs typeface="David" pitchFamily="2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5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700808"/>
            <a:ext cx="8442647" cy="4896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לשימור: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מרחב השיעורים העיונים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היה יעיל ותמך בהבנת הנושא והעצים את הלמידה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היקף ההתנסויות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הליווי ע"י המדריכים (יש להקפיד על כך) 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ובעיקר של האלוף חשובה מאוד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בניה איכותית של הידע והיכולת שלנו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. ההתנסות האמצעית (סימולציה מדינית)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איתגרה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ואפשרה למידה איכותית מהתהליך.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הלמידה מחיכוך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הינה משמעותית והעלתה רובד נוסף.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שמירת רצף העיסוק בתהליך האסטרטגי כנושא ליבה העובר כחוט השני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 בכל נושאי הלימוד</a:t>
            </a:r>
          </a:p>
          <a:p>
            <a:pPr algn="just">
              <a:lnSpc>
                <a:spcPct val="150000"/>
              </a:lnSpc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היעדר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חיבור הסימולציות לעולם הפרקטי-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מינופם למול נעשה בארגונים שונים, בחינתם למול תהליכים אסטרטגיים שבוצעו ולמול מציאות שהתפתחה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לבחון את הסימולציה המדינית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כאירוע שיא שלישי- 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מרובת שחקנים, חיכוך..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סימולציה מדינית-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יש לאתגר את כלל הקבוצות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, ולא להתמקד רק באלו ה-"אטרקטיביות"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עיתוי </a:t>
            </a:r>
            <a:r>
              <a:rPr lang="he-IL" sz="1600" b="1" dirty="0">
                <a:latin typeface="David" panose="020E0502060401010101" pitchFamily="34" charset="-79"/>
                <a:cs typeface="David" panose="020E0502060401010101" pitchFamily="34" charset="-79"/>
              </a:rPr>
              <a:t>הסימולציה השלישית- מיד בתום השנייה</a:t>
            </a: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. בסוף השנה הראש של האנשים במקום אחר</a:t>
            </a:r>
          </a:p>
        </p:txBody>
      </p:sp>
    </p:spTree>
    <p:extLst>
      <p:ext uri="{BB962C8B-B14F-4D97-AF65-F5344CB8AC3E}">
        <p14:creationId xmlns:p14="http://schemas.microsoft.com/office/powerpoint/2010/main" val="814578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dirty="0">
                <a:solidFill>
                  <a:schemeClr val="accent1"/>
                </a:solidFill>
                <a:cs typeface="David" pitchFamily="2" charset="-79"/>
              </a:rPr>
              <a:t>- סימולציות והתנסויות באסטרטגיה -</a:t>
            </a:r>
            <a:endParaRPr lang="he-IL" sz="3200" b="1" dirty="0">
              <a:solidFill>
                <a:schemeClr val="accent1"/>
              </a:solidFill>
              <a:cs typeface="David" pitchFamily="2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6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2204864"/>
            <a:ext cx="8442647" cy="37444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מה לקחת מלימודי האסטרטגיה ומצורת החשיבה אותו תוכל ליישם בארגונך: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הבאת מומחי תוכן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לשם העמקת הלימוד בתחום מסוים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קבוצות למידה קטנות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בעלות יעילות גבוהה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הבניית תהליך הלמידה וחשיבות עיצובו מראש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תהליך עיצוב מובנה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ומוסדר (</a:t>
            </a:r>
            <a:r>
              <a:rPr lang="he-IL" sz="2000" dirty="0" err="1">
                <a:latin typeface="David" panose="020E0502060401010101" pitchFamily="34" charset="-79"/>
                <a:cs typeface="David" panose="020E0502060401010101" pitchFamily="34" charset="-79"/>
              </a:rPr>
              <a:t>המתדולוגיה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 עוזרת)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הבנה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שהמציאות לעולם משתנה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ונדרש כבכיר אצבע על הדופק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זיהוי מתי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האסטרטגיה מיצתה את עצמה </a:t>
            </a: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ואז ביצוע חקירה אחורה</a:t>
            </a:r>
          </a:p>
        </p:txBody>
      </p:sp>
    </p:spTree>
    <p:extLst>
      <p:ext uri="{BB962C8B-B14F-4D97-AF65-F5344CB8AC3E}">
        <p14:creationId xmlns:p14="http://schemas.microsoft.com/office/powerpoint/2010/main" val="3305741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קורס מודיעין לבכירים, ד"ר </a:t>
            </a:r>
            <a:r>
              <a:rPr lang="he-IL" sz="3200" b="1" dirty="0" err="1">
                <a:solidFill>
                  <a:schemeClr val="accent1"/>
                </a:solidFill>
                <a:cs typeface="David" pitchFamily="2" charset="-79"/>
              </a:rPr>
              <a:t>ג'וש</a:t>
            </a: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 </a:t>
            </a:r>
            <a:r>
              <a:rPr lang="he-IL" sz="3200" b="1" dirty="0" err="1">
                <a:solidFill>
                  <a:schemeClr val="accent1"/>
                </a:solidFill>
                <a:cs typeface="David" pitchFamily="2" charset="-79"/>
              </a:rPr>
              <a:t>קרסנא</a:t>
            </a: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7</a:t>
            </a:fld>
            <a:endParaRPr lang="he-IL" dirty="0"/>
          </a:p>
        </p:txBody>
      </p:sp>
      <p:graphicFrame>
        <p:nvGraphicFramePr>
          <p:cNvPr id="2" name="טבלה 1">
            <a:extLst>
              <a:ext uri="{FF2B5EF4-FFF2-40B4-BE49-F238E27FC236}">
                <a16:creationId xmlns:a16="http://schemas.microsoft.com/office/drawing/2014/main" id="{B7E90941-4728-43BE-BEFF-8A3859D62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840729"/>
              </p:ext>
            </p:extLst>
          </p:nvPr>
        </p:nvGraphicFramePr>
        <p:xfrm>
          <a:off x="365125" y="1700808"/>
          <a:ext cx="8502675" cy="2520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10803">
                  <a:extLst>
                    <a:ext uri="{9D8B030D-6E8A-4147-A177-3AD203B41FA5}">
                      <a16:colId xmlns:a16="http://schemas.microsoft.com/office/drawing/2014/main" val="2120328034"/>
                    </a:ext>
                  </a:extLst>
                </a:gridCol>
                <a:gridCol w="1347968">
                  <a:extLst>
                    <a:ext uri="{9D8B030D-6E8A-4147-A177-3AD203B41FA5}">
                      <a16:colId xmlns:a16="http://schemas.microsoft.com/office/drawing/2014/main" val="794359496"/>
                    </a:ext>
                  </a:extLst>
                </a:gridCol>
                <a:gridCol w="1347968">
                  <a:extLst>
                    <a:ext uri="{9D8B030D-6E8A-4147-A177-3AD203B41FA5}">
                      <a16:colId xmlns:a16="http://schemas.microsoft.com/office/drawing/2014/main" val="2475736444"/>
                    </a:ext>
                  </a:extLst>
                </a:gridCol>
                <a:gridCol w="1347968">
                  <a:extLst>
                    <a:ext uri="{9D8B030D-6E8A-4147-A177-3AD203B41FA5}">
                      <a16:colId xmlns:a16="http://schemas.microsoft.com/office/drawing/2014/main" val="2768216770"/>
                    </a:ext>
                  </a:extLst>
                </a:gridCol>
                <a:gridCol w="1347968">
                  <a:extLst>
                    <a:ext uri="{9D8B030D-6E8A-4147-A177-3AD203B41FA5}">
                      <a16:colId xmlns:a16="http://schemas.microsoft.com/office/drawing/2014/main" val="11602057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השאלה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צה"ל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מע' ביטחון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בינ"ל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990192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הקורס השיג את מטרותיו?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6822357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ההוראה בקורס?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146106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הקורס אתגר מחשבתית?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u="sng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082550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מידת רלוונטיות הקורס לעתידי?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801328"/>
                  </a:ext>
                </a:extLst>
              </a:tr>
            </a:tbl>
          </a:graphicData>
        </a:graphic>
      </p:graphicFrame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4437112"/>
            <a:ext cx="8442647" cy="22322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צפייה מודרכת בסרטים ושימוש בשיטות למידה מגוונות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just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רצף הקורס-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נדרשה הבניה וארגון מחודשים. פריסה ע"פ טווח זמן ארוך מידיי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חשיבה מחודשת על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תכני הקורס-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'יישור קו' עם החניכים על מודיעין בסיסי, מענה לבקיאים ו'מיטיבי לכת'</a:t>
            </a:r>
          </a:p>
        </p:txBody>
      </p:sp>
    </p:spTree>
    <p:extLst>
      <p:ext uri="{BB962C8B-B14F-4D97-AF65-F5344CB8AC3E}">
        <p14:creationId xmlns:p14="http://schemas.microsoft.com/office/powerpoint/2010/main" val="976555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סיורים גיאוגרפיים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8</a:t>
            </a:fld>
            <a:endParaRPr lang="he-IL" dirty="0"/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D6AD1748-BFDC-4B13-9E57-6D0003BD2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640235"/>
              </p:ext>
            </p:extLst>
          </p:nvPr>
        </p:nvGraphicFramePr>
        <p:xfrm>
          <a:off x="744136" y="1844824"/>
          <a:ext cx="8100000" cy="45471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708000">
                  <a:extLst>
                    <a:ext uri="{9D8B030D-6E8A-4147-A177-3AD203B41FA5}">
                      <a16:colId xmlns:a16="http://schemas.microsoft.com/office/drawing/2014/main" val="1644480595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4261144637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993708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1778446617"/>
                    </a:ext>
                  </a:extLst>
                </a:gridCol>
              </a:tblGrid>
              <a:tr h="920341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מ"ד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את מטרותיו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מ"ג </a:t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את מטרותיו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6843384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ירושלים: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b="1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kumimoji="0" lang="he-IL" sz="2400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5.41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7659335"/>
                  </a:ext>
                </a:extLst>
              </a:tr>
              <a:tr h="533220">
                <a:tc gridSpan="4">
                  <a:txBody>
                    <a:bodyPr/>
                    <a:lstStyle/>
                    <a:p>
                      <a:pPr marL="0" algn="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לשימור:</a:t>
                      </a:r>
                    </a:p>
                    <a:p>
                      <a:pPr marL="342900" indent="-342900" algn="r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he-IL" sz="16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הגעה למקומות שלא ניתן להגיע ללא </a:t>
                      </a:r>
                      <a:r>
                        <a:rPr kumimoji="0" lang="he-IL" sz="1600" b="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</a:t>
                      </a:r>
                      <a:r>
                        <a:rPr kumimoji="0" lang="he-IL" sz="16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. מזרח העיר</a:t>
                      </a:r>
                    </a:p>
                    <a:p>
                      <a:pPr marL="342900" indent="-342900" algn="r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he-IL" sz="16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שיחה עם ראש העיר</a:t>
                      </a:r>
                    </a:p>
                    <a:p>
                      <a:pPr marL="0" indent="0" algn="r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0" lang="he-IL" sz="18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לשיפור:</a:t>
                      </a:r>
                    </a:p>
                    <a:p>
                      <a:pPr marL="342900" indent="-342900" algn="r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he-IL" sz="20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נדרש </a:t>
                      </a:r>
                      <a:r>
                        <a:rPr kumimoji="0" lang="he-IL" sz="20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בן יומיים </a:t>
                      </a:r>
                      <a:r>
                        <a:rPr kumimoji="0" lang="he-IL" sz="20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לאור מורכבות העיר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b="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2155592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marL="0" algn="r" rtl="1" eaLnBrk="1" latinLnBrk="0" hangingPunct="1"/>
                      <a:r>
                        <a:rPr kumimoji="0" lang="he-IL" sz="20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בקעה: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lang="he-IL" sz="24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0850299"/>
                  </a:ext>
                </a:extLst>
              </a:tr>
              <a:tr h="533220">
                <a:tc gridSpan="4">
                  <a:txBody>
                    <a:bodyPr/>
                    <a:lstStyle/>
                    <a:p>
                      <a:pPr marL="0" algn="r" rtl="1" eaLnBrk="1" latinLnBrk="0" hangingPunct="1">
                        <a:lnSpc>
                          <a:spcPct val="100000"/>
                        </a:lnSpc>
                      </a:pPr>
                      <a:r>
                        <a:rPr kumimoji="0" lang="he-IL" sz="18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לשימור:</a:t>
                      </a:r>
                    </a:p>
                    <a:p>
                      <a:pPr marL="342900" indent="-342900" algn="r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he-IL" sz="16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בחירת מקומות ביקור מצוינת. יריחו</a:t>
                      </a:r>
                    </a:p>
                    <a:p>
                      <a:pPr marL="0" indent="0" algn="r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kumimoji="0" lang="he-IL" sz="18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לשיפור:</a:t>
                      </a:r>
                    </a:p>
                    <a:p>
                      <a:pPr marL="342900" indent="-342900" algn="r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0" lang="he-IL" sz="16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אפשרות חיבור לסיור בירדן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b="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24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2544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231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סיורים גיאוגרפיים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fld id="{06EB743B-6FB8-41BA-B2A9-0C43C8C873DF}" type="slidenum">
              <a:rPr lang="he-IL" smtClean="0"/>
              <a:t>9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700807"/>
            <a:ext cx="8442647" cy="388843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הסתכלות אינטגרטיבית על סיורים גיאוגרפיים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חלוקת אחריות בין צוותים, הכנה במליאה, יציאה לסיור ועיבוד צוותי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לוודא איזון בין מרכיבי </a:t>
            </a:r>
            <a:r>
              <a:rPr lang="he-IL" sz="1600" dirty="0" err="1"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endParaRPr lang="he-IL" sz="1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פרופ' יוסי בן ארצי- דמות מפתח בסיורים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לשמור על הגיבוש הקבוצתי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הסתכלות אינטגרטיבית על סיורים גיאוגרפיים,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לא להעמיס, ההרגשה שנוגעים בהכל ולא נוגעים לעומק (להימנע מריבוי תנועה)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לאחד סיורי צפון ולצמצם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1600" dirty="0">
                <a:latin typeface="David" panose="020E0502060401010101" pitchFamily="34" charset="-79"/>
                <a:cs typeface="David" panose="020E0502060401010101" pitchFamily="34" charset="-79"/>
              </a:rPr>
              <a:t>היסטוריית הבדואים זכתה למשקל כבד</a:t>
            </a:r>
          </a:p>
        </p:txBody>
      </p:sp>
    </p:spTree>
    <p:extLst>
      <p:ext uri="{BB962C8B-B14F-4D97-AF65-F5344CB8AC3E}">
        <p14:creationId xmlns:p14="http://schemas.microsoft.com/office/powerpoint/2010/main" val="2635367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ציון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חציון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חציון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עיצוב ברירת מחדל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עיצוב ברירת מחדל">
      <a:majorFont>
        <a:latin typeface="Arial"/>
        <a:ea typeface=""/>
        <a:cs typeface="Guttman Hatzvi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חידושים בהדבמ">
  <a:themeElements>
    <a:clrScheme name="טכני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91440" tIns="45720" rIns="91440" bIns="45720" numCol="1" rtlCol="1" anchor="ctr" anchorCtr="0" compatLnSpc="1">
        <a:prstTxWarp prst="textNoShape">
          <a:avLst/>
        </a:prstTxWarp>
        <a:spAutoFit/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200" b="1" i="0" u="none" strike="noStrike" kern="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חידושים בהדבמ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91440" tIns="45720" rIns="91440" bIns="45720" numCol="1" rtlCol="1" anchor="ctr" anchorCtr="0" compatLnSpc="1">
        <a:prstTxWarp prst="textNoShape">
          <a:avLst/>
        </a:prstTxWarp>
        <a:spAutoFit/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200" b="1" i="0" u="none" strike="noStrike" kern="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חידושים בהדבמ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91440" tIns="45720" rIns="91440" bIns="45720" numCol="1" rtlCol="1" anchor="ctr" anchorCtr="0" compatLnSpc="1">
        <a:prstTxWarp prst="textNoShape">
          <a:avLst/>
        </a:prstTxWarp>
        <a:spAutoFit/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200" b="1" i="0" u="none" strike="noStrike" kern="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עיצוב ברירת מחדל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עיצוב ברירת מחדל">
      <a:majorFont>
        <a:latin typeface="Arial"/>
        <a:ea typeface=""/>
        <a:cs typeface="Guttman Hatzvi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עיצוב ברירת מחדל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עיצוב ברירת מחדל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זרימה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44167</TotalTime>
  <Words>1469</Words>
  <Application>Microsoft Office PowerPoint</Application>
  <PresentationFormat>‫הצגה על המסך (4:3)</PresentationFormat>
  <Paragraphs>356</Paragraphs>
  <Slides>20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13</vt:i4>
      </vt:variant>
      <vt:variant>
        <vt:lpstr>ערכת נושא</vt:lpstr>
      </vt:variant>
      <vt:variant>
        <vt:i4>7</vt:i4>
      </vt:variant>
      <vt:variant>
        <vt:lpstr>כותרות שקופיות</vt:lpstr>
      </vt:variant>
      <vt:variant>
        <vt:i4>20</vt:i4>
      </vt:variant>
    </vt:vector>
  </HeadingPairs>
  <TitlesOfParts>
    <vt:vector size="40" baseType="lpstr">
      <vt:lpstr>AR BERKLEY</vt:lpstr>
      <vt:lpstr>Arial</vt:lpstr>
      <vt:lpstr>Calibri</vt:lpstr>
      <vt:lpstr>Calibri Light</vt:lpstr>
      <vt:lpstr>David</vt:lpstr>
      <vt:lpstr>Guttman Hatzvi</vt:lpstr>
      <vt:lpstr>Levenim MT</vt:lpstr>
      <vt:lpstr>Tahoma</vt:lpstr>
      <vt:lpstr>Times New Roman</vt:lpstr>
      <vt:lpstr>Tw Cen MT</vt:lpstr>
      <vt:lpstr>Wingdings</vt:lpstr>
      <vt:lpstr>Wingdings 2</vt:lpstr>
      <vt:lpstr>Wingdings 3</vt:lpstr>
      <vt:lpstr>חציון</vt:lpstr>
      <vt:lpstr>4_עיצוב ברירת מחדל</vt:lpstr>
      <vt:lpstr>1_חידושים בהדבמ</vt:lpstr>
      <vt:lpstr>חידושים בהדבמ</vt:lpstr>
      <vt:lpstr>2_חידושים בהדבמ</vt:lpstr>
      <vt:lpstr>5_עיצוב ברירת מחדל</vt:lpstr>
      <vt:lpstr>ערכת נושא Office</vt:lpstr>
      <vt:lpstr>מב"ל סיכום משוב מ"ד</vt:lpstr>
      <vt:lpstr>נתונים כללי</vt:lpstr>
      <vt:lpstr>מצגת של PowerPoint‏</vt:lpstr>
      <vt:lpstr>עונת הלימודים המתקדמים  - סימולציות והתנסויות באסטרטגיה-</vt:lpstr>
      <vt:lpstr>עונת הלימודים המתקדמים  - סימולציות והתנסויות באסטרטגיה -</vt:lpstr>
      <vt:lpstr>עונת הלימודים המתקדמים  - סימולציות והתנסויות באסטרטגיה -</vt:lpstr>
      <vt:lpstr>עונת הלימודים המתקדמים  - קורס מודיעין לבכירים, ד"ר ג'וש קרסנא -</vt:lpstr>
      <vt:lpstr>עונת הלימודים המתקדמים  - סיורים גיאוגרפיים -</vt:lpstr>
      <vt:lpstr>עונת הלימודים המתקדמים  - סיורים גיאוגרפיים -</vt:lpstr>
      <vt:lpstr>עונת הלימודים המתקדמים  - קורס מדיניות חוץ, ד"ר ערן לרמן-</vt:lpstr>
      <vt:lpstr>עונת הלימודים המתקדמים  - קורס מדיניות חוץ, ד"ר ערן לרמן-</vt:lpstr>
      <vt:lpstr>עונת הלימודים המתקדמים  - סיורי חו"ל -</vt:lpstr>
      <vt:lpstr>עונת הלימודים המתקדמים  - סיורי חו"ל -</vt:lpstr>
      <vt:lpstr>עונת הלימודים המתקדמים  - סיורי חו"ל -</vt:lpstr>
      <vt:lpstr>עונת הלימודים המתקדמים  - סיורי חו"ל -</vt:lpstr>
      <vt:lpstr>עונת הלימודים המתקדמים  - סמינרים -</vt:lpstr>
      <vt:lpstr>עונת הלימודים המתקדמים  - סמינרים -</vt:lpstr>
      <vt:lpstr>עונת הלימודים המתקדמים  - סמינרים -</vt:lpstr>
      <vt:lpstr>עונת הלימודים המתקדמים  - תכנים נוספים-</vt:lpstr>
      <vt:lpstr>עונת הלימודים המתקדמים  - אשכול בכירות -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משוב סיכום- קורס "אפק" מחזור כ"ד</dc:title>
  <dc:creator>s5862272</dc:creator>
  <cp:lastModifiedBy>oren shoham</cp:lastModifiedBy>
  <cp:revision>851</cp:revision>
  <cp:lastPrinted>2017-07-21T22:01:08Z</cp:lastPrinted>
  <dcterms:created xsi:type="dcterms:W3CDTF">2012-02-21T09:53:41Z</dcterms:created>
  <dcterms:modified xsi:type="dcterms:W3CDTF">2017-07-22T14:16:01Z</dcterms:modified>
</cp:coreProperties>
</file>