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84" r:id="rId2"/>
    <p:sldId id="257" r:id="rId3"/>
    <p:sldId id="258" r:id="rId4"/>
    <p:sldId id="259" r:id="rId5"/>
    <p:sldId id="275" r:id="rId6"/>
    <p:sldId id="272" r:id="rId7"/>
    <p:sldId id="282" r:id="rId8"/>
    <p:sldId id="283" r:id="rId9"/>
    <p:sldId id="286" r:id="rId10"/>
    <p:sldId id="287" r:id="rId11"/>
    <p:sldId id="273" r:id="rId12"/>
    <p:sldId id="285" r:id="rId13"/>
    <p:sldId id="260" r:id="rId14"/>
    <p:sldId id="261" r:id="rId15"/>
    <p:sldId id="281" r:id="rId16"/>
    <p:sldId id="279" r:id="rId17"/>
    <p:sldId id="280" r:id="rId18"/>
    <p:sldId id="274" r:id="rId19"/>
    <p:sldId id="265" r:id="rId20"/>
    <p:sldId id="269" r:id="rId21"/>
    <p:sldId id="262" r:id="rId22"/>
    <p:sldId id="263" r:id="rId23"/>
    <p:sldId id="276" r:id="rId24"/>
    <p:sldId id="264" r:id="rId25"/>
    <p:sldId id="278" r:id="rId26"/>
    <p:sldId id="267" r:id="rId27"/>
  </p:sldIdLst>
  <p:sldSz cx="12192000" cy="6858000"/>
  <p:notesSz cx="6797675" cy="9926638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52" y="44"/>
      </p:cViewPr>
      <p:guideLst>
        <p:guide orient="horz" pos="2115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5E51A3-414F-458C-B004-53B1BC428CD3}" type="doc">
      <dgm:prSet loTypeId="urn:microsoft.com/office/officeart/2005/8/layout/radial6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8783C6FC-3440-479A-B300-BE179178F710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הכנת סגל</a:t>
          </a:r>
        </a:p>
      </dgm:t>
    </dgm:pt>
    <dgm:pt modelId="{EBE952EB-F12F-45E8-9C10-4DC3439C896B}" type="parTrans" cxnId="{E777AD2C-59D8-4BE7-A85C-9485B3FFDD4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A50916F6-FB74-4A41-8E64-8BFD7C1A37E0}" type="sibTrans" cxnId="{E777AD2C-59D8-4BE7-A85C-9485B3FFDD4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4421811A-3859-4862-9C7C-21AD9B20FBE5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מדריך מוכן ומיומן</a:t>
          </a:r>
        </a:p>
      </dgm:t>
    </dgm:pt>
    <dgm:pt modelId="{E805F1A4-56D4-472B-A43D-8EA30D59C4C7}" type="parTrans" cxnId="{C41EEA9D-0062-41B9-AE7D-2EAF0CE33AEE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FAA8D5FC-04BC-4A36-A6D4-0614D579BB27}" type="sibTrans" cxnId="{C41EEA9D-0062-41B9-AE7D-2EAF0CE33AEE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3530FDAD-898B-40AB-A780-8B00B9EB9B12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התאווררות וטעינת מצברים</a:t>
          </a:r>
        </a:p>
      </dgm:t>
    </dgm:pt>
    <dgm:pt modelId="{A770D51A-D7A6-4CAA-B2CC-8504E950660F}" type="parTrans" cxnId="{F5B3F5D2-61BB-46AC-8888-04216AF442E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DD20F8E-FA56-40AB-B986-42B2C12826E6}" type="sibTrans" cxnId="{F5B3F5D2-61BB-46AC-8888-04216AF442E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E708DC6-6810-4141-AECB-968BD8932C79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מוכנות למחזור מ"ד</a:t>
          </a:r>
        </a:p>
      </dgm:t>
    </dgm:pt>
    <dgm:pt modelId="{E9039CC6-BA32-4752-A80C-6F31458E9834}" type="parTrans" cxnId="{1B92F903-A3A0-4074-93F8-84C92D31E11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E0678F1C-B536-4C77-96F3-671EF49A59D5}" type="sibTrans" cxnId="{1B92F903-A3A0-4074-93F8-84C92D31E11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8722B92-81BE-4555-AD5D-70747B440ACA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הסגל כצוות מנצח</a:t>
          </a:r>
        </a:p>
      </dgm:t>
    </dgm:pt>
    <dgm:pt modelId="{B2AEEB15-BC9A-478A-BCD0-6EC33B47A018}" type="parTrans" cxnId="{6766BA6D-7084-4242-B4AC-8CC2CAED330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05C0B926-B089-492A-997F-D4F51111A0BD}" type="sibTrans" cxnId="{6766BA6D-7084-4242-B4AC-8CC2CAED3308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708D0C96-3DDE-4D68-B6B4-348B0CF17E58}" type="pres">
      <dgm:prSet presAssocID="{0F5E51A3-414F-458C-B004-53B1BC428CD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49C7496F-5B8B-419C-9B51-C1A22EDD30E3}" type="pres">
      <dgm:prSet presAssocID="{8783C6FC-3440-479A-B300-BE179178F710}" presName="centerShape" presStyleLbl="node0" presStyleIdx="0" presStyleCnt="1"/>
      <dgm:spPr/>
    </dgm:pt>
    <dgm:pt modelId="{5BA4F2FE-5822-4639-8E92-91B71D63501D}" type="pres">
      <dgm:prSet presAssocID="{4421811A-3859-4862-9C7C-21AD9B20FBE5}" presName="node" presStyleLbl="node1" presStyleIdx="0" presStyleCnt="4">
        <dgm:presLayoutVars>
          <dgm:bulletEnabled val="1"/>
        </dgm:presLayoutVars>
      </dgm:prSet>
      <dgm:spPr/>
    </dgm:pt>
    <dgm:pt modelId="{07D196F5-2964-410F-A01D-562F74DFFDE5}" type="pres">
      <dgm:prSet presAssocID="{4421811A-3859-4862-9C7C-21AD9B20FBE5}" presName="dummy" presStyleCnt="0"/>
      <dgm:spPr/>
    </dgm:pt>
    <dgm:pt modelId="{77370F25-BE55-4366-A6EB-51331ED91C8C}" type="pres">
      <dgm:prSet presAssocID="{FAA8D5FC-04BC-4A36-A6D4-0614D579BB27}" presName="sibTrans" presStyleLbl="sibTrans2D1" presStyleIdx="0" presStyleCnt="4"/>
      <dgm:spPr/>
    </dgm:pt>
    <dgm:pt modelId="{F2F710F6-FC0D-4073-940B-A97029C38506}" type="pres">
      <dgm:prSet presAssocID="{3530FDAD-898B-40AB-A780-8B00B9EB9B12}" presName="node" presStyleLbl="node1" presStyleIdx="1" presStyleCnt="4">
        <dgm:presLayoutVars>
          <dgm:bulletEnabled val="1"/>
        </dgm:presLayoutVars>
      </dgm:prSet>
      <dgm:spPr/>
    </dgm:pt>
    <dgm:pt modelId="{31A01177-F46B-43EC-8EF5-7C08726B2485}" type="pres">
      <dgm:prSet presAssocID="{3530FDAD-898B-40AB-A780-8B00B9EB9B12}" presName="dummy" presStyleCnt="0"/>
      <dgm:spPr/>
    </dgm:pt>
    <dgm:pt modelId="{6A86E140-B991-4295-ADE1-33D587E2E8F1}" type="pres">
      <dgm:prSet presAssocID="{7DD20F8E-FA56-40AB-B986-42B2C12826E6}" presName="sibTrans" presStyleLbl="sibTrans2D1" presStyleIdx="1" presStyleCnt="4"/>
      <dgm:spPr/>
    </dgm:pt>
    <dgm:pt modelId="{7821D6FA-4E5D-4D90-9D55-46AE3EF4B22E}" type="pres">
      <dgm:prSet presAssocID="{1E708DC6-6810-4141-AECB-968BD8932C79}" presName="node" presStyleLbl="node1" presStyleIdx="2" presStyleCnt="4">
        <dgm:presLayoutVars>
          <dgm:bulletEnabled val="1"/>
        </dgm:presLayoutVars>
      </dgm:prSet>
      <dgm:spPr/>
    </dgm:pt>
    <dgm:pt modelId="{03A9CE78-BDE1-4F24-B001-A88472C46BA0}" type="pres">
      <dgm:prSet presAssocID="{1E708DC6-6810-4141-AECB-968BD8932C79}" presName="dummy" presStyleCnt="0"/>
      <dgm:spPr/>
    </dgm:pt>
    <dgm:pt modelId="{A2B90087-22CD-4CC9-AA86-FC97F61D9EE8}" type="pres">
      <dgm:prSet presAssocID="{E0678F1C-B536-4C77-96F3-671EF49A59D5}" presName="sibTrans" presStyleLbl="sibTrans2D1" presStyleIdx="2" presStyleCnt="4"/>
      <dgm:spPr/>
    </dgm:pt>
    <dgm:pt modelId="{8A466E58-088D-4609-92A9-2B169733AC10}" type="pres">
      <dgm:prSet presAssocID="{08722B92-81BE-4555-AD5D-70747B440ACA}" presName="node" presStyleLbl="node1" presStyleIdx="3" presStyleCnt="4">
        <dgm:presLayoutVars>
          <dgm:bulletEnabled val="1"/>
        </dgm:presLayoutVars>
      </dgm:prSet>
      <dgm:spPr/>
    </dgm:pt>
    <dgm:pt modelId="{A69EF276-010C-46E3-AE11-E489E827B470}" type="pres">
      <dgm:prSet presAssocID="{08722B92-81BE-4555-AD5D-70747B440ACA}" presName="dummy" presStyleCnt="0"/>
      <dgm:spPr/>
    </dgm:pt>
    <dgm:pt modelId="{819C6CBB-3325-4840-B981-A3C87ECEB59A}" type="pres">
      <dgm:prSet presAssocID="{05C0B926-B089-492A-997F-D4F51111A0BD}" presName="sibTrans" presStyleLbl="sibTrans2D1" presStyleIdx="3" presStyleCnt="4"/>
      <dgm:spPr/>
    </dgm:pt>
  </dgm:ptLst>
  <dgm:cxnLst>
    <dgm:cxn modelId="{39310A01-044C-47E5-9B88-4D05BAC873B4}" type="presOf" srcId="{4421811A-3859-4862-9C7C-21AD9B20FBE5}" destId="{5BA4F2FE-5822-4639-8E92-91B71D63501D}" srcOrd="0" destOrd="0" presId="urn:microsoft.com/office/officeart/2005/8/layout/radial6"/>
    <dgm:cxn modelId="{1B92F903-A3A0-4074-93F8-84C92D31E11C}" srcId="{8783C6FC-3440-479A-B300-BE179178F710}" destId="{1E708DC6-6810-4141-AECB-968BD8932C79}" srcOrd="2" destOrd="0" parTransId="{E9039CC6-BA32-4752-A80C-6F31458E9834}" sibTransId="{E0678F1C-B536-4C77-96F3-671EF49A59D5}"/>
    <dgm:cxn modelId="{CB72D212-44DA-40A9-8868-59A38ADA091F}" type="presOf" srcId="{E0678F1C-B536-4C77-96F3-671EF49A59D5}" destId="{A2B90087-22CD-4CC9-AA86-FC97F61D9EE8}" srcOrd="0" destOrd="0" presId="urn:microsoft.com/office/officeart/2005/8/layout/radial6"/>
    <dgm:cxn modelId="{4ED30314-C47E-410C-B8D4-4B760BD7F16D}" type="presOf" srcId="{7DD20F8E-FA56-40AB-B986-42B2C12826E6}" destId="{6A86E140-B991-4295-ADE1-33D587E2E8F1}" srcOrd="0" destOrd="0" presId="urn:microsoft.com/office/officeart/2005/8/layout/radial6"/>
    <dgm:cxn modelId="{909A0B21-7E9E-4B9A-A0F5-E47B246BA713}" type="presOf" srcId="{FAA8D5FC-04BC-4A36-A6D4-0614D579BB27}" destId="{77370F25-BE55-4366-A6EB-51331ED91C8C}" srcOrd="0" destOrd="0" presId="urn:microsoft.com/office/officeart/2005/8/layout/radial6"/>
    <dgm:cxn modelId="{4AE69922-EA7D-4C85-9D53-3A7D0AB9F4F3}" type="presOf" srcId="{1E708DC6-6810-4141-AECB-968BD8932C79}" destId="{7821D6FA-4E5D-4D90-9D55-46AE3EF4B22E}" srcOrd="0" destOrd="0" presId="urn:microsoft.com/office/officeart/2005/8/layout/radial6"/>
    <dgm:cxn modelId="{E777AD2C-59D8-4BE7-A85C-9485B3FFDD41}" srcId="{0F5E51A3-414F-458C-B004-53B1BC428CD3}" destId="{8783C6FC-3440-479A-B300-BE179178F710}" srcOrd="0" destOrd="0" parTransId="{EBE952EB-F12F-45E8-9C10-4DC3439C896B}" sibTransId="{A50916F6-FB74-4A41-8E64-8BFD7C1A37E0}"/>
    <dgm:cxn modelId="{6766BA6D-7084-4242-B4AC-8CC2CAED3308}" srcId="{8783C6FC-3440-479A-B300-BE179178F710}" destId="{08722B92-81BE-4555-AD5D-70747B440ACA}" srcOrd="3" destOrd="0" parTransId="{B2AEEB15-BC9A-478A-BCD0-6EC33B47A018}" sibTransId="{05C0B926-B089-492A-997F-D4F51111A0BD}"/>
    <dgm:cxn modelId="{4B8E927A-1306-4587-8AEB-A455393D7FA9}" type="presOf" srcId="{8783C6FC-3440-479A-B300-BE179178F710}" destId="{49C7496F-5B8B-419C-9B51-C1A22EDD30E3}" srcOrd="0" destOrd="0" presId="urn:microsoft.com/office/officeart/2005/8/layout/radial6"/>
    <dgm:cxn modelId="{4F432493-1D18-46D4-A156-5C6952376D65}" type="presOf" srcId="{0F5E51A3-414F-458C-B004-53B1BC428CD3}" destId="{708D0C96-3DDE-4D68-B6B4-348B0CF17E58}" srcOrd="0" destOrd="0" presId="urn:microsoft.com/office/officeart/2005/8/layout/radial6"/>
    <dgm:cxn modelId="{63A89C95-C4DC-49CE-9E3B-0D30B270FA75}" type="presOf" srcId="{05C0B926-B089-492A-997F-D4F51111A0BD}" destId="{819C6CBB-3325-4840-B981-A3C87ECEB59A}" srcOrd="0" destOrd="0" presId="urn:microsoft.com/office/officeart/2005/8/layout/radial6"/>
    <dgm:cxn modelId="{C41EEA9D-0062-41B9-AE7D-2EAF0CE33AEE}" srcId="{8783C6FC-3440-479A-B300-BE179178F710}" destId="{4421811A-3859-4862-9C7C-21AD9B20FBE5}" srcOrd="0" destOrd="0" parTransId="{E805F1A4-56D4-472B-A43D-8EA30D59C4C7}" sibTransId="{FAA8D5FC-04BC-4A36-A6D4-0614D579BB27}"/>
    <dgm:cxn modelId="{2D2699C1-C375-4E78-ADE7-219B875574FA}" type="presOf" srcId="{08722B92-81BE-4555-AD5D-70747B440ACA}" destId="{8A466E58-088D-4609-92A9-2B169733AC10}" srcOrd="0" destOrd="0" presId="urn:microsoft.com/office/officeart/2005/8/layout/radial6"/>
    <dgm:cxn modelId="{BF547DCA-55A3-43C6-883A-743801E7F2B9}" type="presOf" srcId="{3530FDAD-898B-40AB-A780-8B00B9EB9B12}" destId="{F2F710F6-FC0D-4073-940B-A97029C38506}" srcOrd="0" destOrd="0" presId="urn:microsoft.com/office/officeart/2005/8/layout/radial6"/>
    <dgm:cxn modelId="{F5B3F5D2-61BB-46AC-8888-04216AF442E4}" srcId="{8783C6FC-3440-479A-B300-BE179178F710}" destId="{3530FDAD-898B-40AB-A780-8B00B9EB9B12}" srcOrd="1" destOrd="0" parTransId="{A770D51A-D7A6-4CAA-B2CC-8504E950660F}" sibTransId="{7DD20F8E-FA56-40AB-B986-42B2C12826E6}"/>
    <dgm:cxn modelId="{0DC895FC-ACAA-4055-BC20-3AE158456180}" type="presParOf" srcId="{708D0C96-3DDE-4D68-B6B4-348B0CF17E58}" destId="{49C7496F-5B8B-419C-9B51-C1A22EDD30E3}" srcOrd="0" destOrd="0" presId="urn:microsoft.com/office/officeart/2005/8/layout/radial6"/>
    <dgm:cxn modelId="{C61C2C4E-B8F9-46DE-B71E-98526D7F1F09}" type="presParOf" srcId="{708D0C96-3DDE-4D68-B6B4-348B0CF17E58}" destId="{5BA4F2FE-5822-4639-8E92-91B71D63501D}" srcOrd="1" destOrd="0" presId="urn:microsoft.com/office/officeart/2005/8/layout/radial6"/>
    <dgm:cxn modelId="{1246D457-8AE5-4987-896E-742501D336F1}" type="presParOf" srcId="{708D0C96-3DDE-4D68-B6B4-348B0CF17E58}" destId="{07D196F5-2964-410F-A01D-562F74DFFDE5}" srcOrd="2" destOrd="0" presId="urn:microsoft.com/office/officeart/2005/8/layout/radial6"/>
    <dgm:cxn modelId="{2FE86C19-5016-433E-9E24-9D7BED6AAD10}" type="presParOf" srcId="{708D0C96-3DDE-4D68-B6B4-348B0CF17E58}" destId="{77370F25-BE55-4366-A6EB-51331ED91C8C}" srcOrd="3" destOrd="0" presId="urn:microsoft.com/office/officeart/2005/8/layout/radial6"/>
    <dgm:cxn modelId="{B1CABCF4-6AB6-4A1D-A2DD-2B04446D14C0}" type="presParOf" srcId="{708D0C96-3DDE-4D68-B6B4-348B0CF17E58}" destId="{F2F710F6-FC0D-4073-940B-A97029C38506}" srcOrd="4" destOrd="0" presId="urn:microsoft.com/office/officeart/2005/8/layout/radial6"/>
    <dgm:cxn modelId="{79EB0D58-F650-41CC-8CB1-118AE21C0B7A}" type="presParOf" srcId="{708D0C96-3DDE-4D68-B6B4-348B0CF17E58}" destId="{31A01177-F46B-43EC-8EF5-7C08726B2485}" srcOrd="5" destOrd="0" presId="urn:microsoft.com/office/officeart/2005/8/layout/radial6"/>
    <dgm:cxn modelId="{C13FDE78-52B7-4C82-B3F7-79D34B0BE44C}" type="presParOf" srcId="{708D0C96-3DDE-4D68-B6B4-348B0CF17E58}" destId="{6A86E140-B991-4295-ADE1-33D587E2E8F1}" srcOrd="6" destOrd="0" presId="urn:microsoft.com/office/officeart/2005/8/layout/radial6"/>
    <dgm:cxn modelId="{40F5AB65-8CBF-4E7B-89F3-4E2BE04C4E2F}" type="presParOf" srcId="{708D0C96-3DDE-4D68-B6B4-348B0CF17E58}" destId="{7821D6FA-4E5D-4D90-9D55-46AE3EF4B22E}" srcOrd="7" destOrd="0" presId="urn:microsoft.com/office/officeart/2005/8/layout/radial6"/>
    <dgm:cxn modelId="{AC43FFAD-11B0-4D64-B607-BE4EF10C436B}" type="presParOf" srcId="{708D0C96-3DDE-4D68-B6B4-348B0CF17E58}" destId="{03A9CE78-BDE1-4F24-B001-A88472C46BA0}" srcOrd="8" destOrd="0" presId="urn:microsoft.com/office/officeart/2005/8/layout/radial6"/>
    <dgm:cxn modelId="{8A90D58C-C369-499A-A44B-72A50A261268}" type="presParOf" srcId="{708D0C96-3DDE-4D68-B6B4-348B0CF17E58}" destId="{A2B90087-22CD-4CC9-AA86-FC97F61D9EE8}" srcOrd="9" destOrd="0" presId="urn:microsoft.com/office/officeart/2005/8/layout/radial6"/>
    <dgm:cxn modelId="{557788CF-79D1-4D1C-9736-03C0EAEB0231}" type="presParOf" srcId="{708D0C96-3DDE-4D68-B6B4-348B0CF17E58}" destId="{8A466E58-088D-4609-92A9-2B169733AC10}" srcOrd="10" destOrd="0" presId="urn:microsoft.com/office/officeart/2005/8/layout/radial6"/>
    <dgm:cxn modelId="{4D9AAA4D-FF8C-4EC0-A2B7-8FC0150BD435}" type="presParOf" srcId="{708D0C96-3DDE-4D68-B6B4-348B0CF17E58}" destId="{A69EF276-010C-46E3-AE11-E489E827B470}" srcOrd="11" destOrd="0" presId="urn:microsoft.com/office/officeart/2005/8/layout/radial6"/>
    <dgm:cxn modelId="{EBBC40D1-B44C-4F7B-B632-29EBF1EBA159}" type="presParOf" srcId="{708D0C96-3DDE-4D68-B6B4-348B0CF17E58}" destId="{819C6CBB-3325-4840-B981-A3C87ECEB59A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038A87C-853A-4279-85C4-161D5257BCBB}" type="doc">
      <dgm:prSet loTypeId="urn:microsoft.com/office/officeart/2005/8/layout/radial1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114BE48F-A6ED-46F9-B7CE-4AC149B3A506}">
      <dgm:prSet phldrT="[טקסט]"/>
      <dgm:spPr>
        <a:solidFill>
          <a:schemeClr val="tx1"/>
        </a:solidFill>
      </dgm:spPr>
      <dgm:t>
        <a:bodyPr/>
        <a:lstStyle/>
        <a:p>
          <a:pPr rtl="1"/>
          <a:r>
            <a:rPr lang="he-IL" b="1" dirty="0">
              <a:latin typeface="David" panose="020E0502060401010101" pitchFamily="34" charset="-79"/>
              <a:cs typeface="David" panose="020E0502060401010101" pitchFamily="34" charset="-79"/>
            </a:rPr>
            <a:t>תחקור מחזור</a:t>
          </a:r>
        </a:p>
      </dgm:t>
    </dgm:pt>
    <dgm:pt modelId="{76621D88-2427-4DC2-9E18-947B04466954}" type="parTrans" cxnId="{30B158CA-A5CC-44CD-B879-EEA9E9E8E1D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BC5EF33-3D4D-443F-A219-0F03B2375E6D}" type="sibTrans" cxnId="{30B158CA-A5CC-44CD-B879-EEA9E9E8E1DC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0A3257F-170E-4366-BC59-4F010D9EB625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תחקיר חניכים בצוותים</a:t>
          </a:r>
        </a:p>
      </dgm:t>
    </dgm:pt>
    <dgm:pt modelId="{30FB812D-23BF-4A82-8394-2D7DE1F395FA}" type="parTrans" cxnId="{AC709153-5841-4C15-B895-AE4A7986188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DFC6A84F-F482-453F-B542-54F807994D2C}" type="sibTrans" cxnId="{AC709153-5841-4C15-B895-AE4A79861884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81D72A24-9F4B-4305-9E75-6B0557A3D2C0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שאלון משוב 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סוף קורס</a:t>
          </a:r>
        </a:p>
      </dgm:t>
    </dgm:pt>
    <dgm:pt modelId="{884FD990-528B-4A9C-8B6C-E2F71AB2740C}" type="parTrans" cxnId="{A5FA69C7-3BDD-4C11-A13C-56AF3CCB2DC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14F302B2-E6A1-415F-AB39-5B981CB391FA}" type="sibTrans" cxnId="{A5FA69C7-3BDD-4C11-A13C-56AF3CCB2DC1}">
      <dgm:prSet/>
      <dgm:spPr/>
      <dgm:t>
        <a:bodyPr/>
        <a:lstStyle/>
        <a:p>
          <a:pPr rtl="1"/>
          <a:endParaRPr lang="he-IL">
            <a:latin typeface="David" panose="020E0502060401010101" pitchFamily="34" charset="-79"/>
            <a:cs typeface="David" panose="020E0502060401010101" pitchFamily="34" charset="-79"/>
          </a:endParaRPr>
        </a:p>
      </dgm:t>
    </dgm:pt>
    <dgm:pt modelId="{6FB6B6E5-EFD8-4FD1-8CBF-B1AF0566B01B}">
      <dgm:prSet phldrT="[טקסט]"/>
      <dgm:spPr/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סיכום אישי חברי</a:t>
          </a:r>
          <a:br>
            <a:rPr lang="en-US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סגל</a:t>
          </a:r>
        </a:p>
      </dgm:t>
    </dgm:pt>
    <dgm:pt modelId="{87377843-0EC0-49F8-8E56-8A77A5946FA2}" type="parTrans" cxnId="{2D516700-28BF-4741-B755-40B59803329B}">
      <dgm:prSet/>
      <dgm:spPr/>
      <dgm:t>
        <a:bodyPr/>
        <a:lstStyle/>
        <a:p>
          <a:pPr rtl="1"/>
          <a:endParaRPr lang="he-IL"/>
        </a:p>
      </dgm:t>
    </dgm:pt>
    <dgm:pt modelId="{DEF420D9-03D9-48E3-A7D5-C0075E7B0060}" type="sibTrans" cxnId="{2D516700-28BF-4741-B755-40B59803329B}">
      <dgm:prSet/>
      <dgm:spPr/>
      <dgm:t>
        <a:bodyPr/>
        <a:lstStyle/>
        <a:p>
          <a:pPr rtl="1"/>
          <a:endParaRPr lang="he-IL"/>
        </a:p>
      </dgm:t>
    </dgm:pt>
    <dgm:pt modelId="{6F856E27-9D81-4E2D-B834-3726185155F2}">
      <dgm:prSet phldrT="[טקסט]"/>
      <dgm:spPr>
        <a:solidFill>
          <a:schemeClr val="bg2">
            <a:lumMod val="50000"/>
          </a:schemeClr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סיכום אלוף וריכוז הנחיות</a:t>
          </a:r>
        </a:p>
      </dgm:t>
    </dgm:pt>
    <dgm:pt modelId="{9A20A772-35EC-4638-BAD7-6EFC78A84436}" type="parTrans" cxnId="{EA74D48A-F9C9-463C-A796-5A07C0FD8F56}">
      <dgm:prSet/>
      <dgm:spPr/>
      <dgm:t>
        <a:bodyPr/>
        <a:lstStyle/>
        <a:p>
          <a:pPr rtl="1"/>
          <a:endParaRPr lang="he-IL"/>
        </a:p>
      </dgm:t>
    </dgm:pt>
    <dgm:pt modelId="{58BB86ED-D1D7-4E96-A75A-96B0DB533B6F}" type="sibTrans" cxnId="{EA74D48A-F9C9-463C-A796-5A07C0FD8F56}">
      <dgm:prSet/>
      <dgm:spPr/>
      <dgm:t>
        <a:bodyPr/>
        <a:lstStyle/>
        <a:p>
          <a:pPr rtl="1"/>
          <a:endParaRPr lang="he-IL"/>
        </a:p>
      </dgm:t>
    </dgm:pt>
    <dgm:pt modelId="{A8B21738-8F44-4902-9931-882DFF0BB1A4}">
      <dgm:prSet phldrT="[טקסט]"/>
      <dgm:spPr>
        <a:solidFill>
          <a:schemeClr val="accent6">
            <a:lumMod val="75000"/>
          </a:schemeClr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סיכום רמטכ"ל</a:t>
          </a:r>
        </a:p>
      </dgm:t>
    </dgm:pt>
    <dgm:pt modelId="{46C97BAB-76E0-4538-8E62-29A8BC925DDA}" type="parTrans" cxnId="{D6C7C173-F90E-41BE-9D87-488EC99A44C7}">
      <dgm:prSet/>
      <dgm:spPr/>
      <dgm:t>
        <a:bodyPr/>
        <a:lstStyle/>
        <a:p>
          <a:pPr rtl="1"/>
          <a:endParaRPr lang="he-IL"/>
        </a:p>
      </dgm:t>
    </dgm:pt>
    <dgm:pt modelId="{6AF3F2EC-4ED2-4B4C-98DB-AF856898118B}" type="sibTrans" cxnId="{D6C7C173-F90E-41BE-9D87-488EC99A44C7}">
      <dgm:prSet/>
      <dgm:spPr/>
      <dgm:t>
        <a:bodyPr/>
        <a:lstStyle/>
        <a:p>
          <a:pPr rtl="1"/>
          <a:endParaRPr lang="he-IL"/>
        </a:p>
      </dgm:t>
    </dgm:pt>
    <dgm:pt modelId="{AAB35C2C-29C7-4B35-869E-D924D1D8E5ED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נייר סיכום אישי</a:t>
          </a:r>
        </a:p>
      </dgm:t>
    </dgm:pt>
    <dgm:pt modelId="{23DC1C56-9149-4432-B871-7604A83ABB6D}" type="parTrans" cxnId="{A16FDFE2-680C-4594-9448-24CCB68115CE}">
      <dgm:prSet/>
      <dgm:spPr/>
      <dgm:t>
        <a:bodyPr/>
        <a:lstStyle/>
        <a:p>
          <a:pPr rtl="1"/>
          <a:endParaRPr lang="he-IL"/>
        </a:p>
      </dgm:t>
    </dgm:pt>
    <dgm:pt modelId="{69A439C8-EB70-46F4-B333-7DB2F0E89CC8}" type="sibTrans" cxnId="{A16FDFE2-680C-4594-9448-24CCB68115CE}">
      <dgm:prSet/>
      <dgm:spPr/>
      <dgm:t>
        <a:bodyPr/>
        <a:lstStyle/>
        <a:p>
          <a:pPr rtl="1"/>
          <a:endParaRPr lang="he-IL"/>
        </a:p>
      </dgm:t>
    </dgm:pt>
    <dgm:pt modelId="{1F1164DB-950C-427B-94AE-4C6EC021EEEF}">
      <dgm:prSet phldrT="[טקסט]"/>
      <dgm:spPr>
        <a:solidFill>
          <a:schemeClr val="accent2"/>
        </a:solidFill>
      </dgm:spPr>
      <dgm:t>
        <a:bodyPr/>
        <a:lstStyle/>
        <a:p>
          <a:pPr rtl="1"/>
          <a:r>
            <a:rPr lang="he-IL" dirty="0">
              <a:latin typeface="David" panose="020E0502060401010101" pitchFamily="34" charset="-79"/>
              <a:cs typeface="David" panose="020E0502060401010101" pitchFamily="34" charset="-79"/>
            </a:rPr>
            <a:t>שיחות סיכום (מדריך, מ. מב"ל)</a:t>
          </a:r>
        </a:p>
      </dgm:t>
    </dgm:pt>
    <dgm:pt modelId="{4A33F8C7-9689-478A-8869-9F75084A4E07}" type="parTrans" cxnId="{B050DC1D-615B-4FD3-94EB-1D92291FC071}">
      <dgm:prSet/>
      <dgm:spPr/>
      <dgm:t>
        <a:bodyPr/>
        <a:lstStyle/>
        <a:p>
          <a:pPr rtl="1"/>
          <a:endParaRPr lang="he-IL"/>
        </a:p>
      </dgm:t>
    </dgm:pt>
    <dgm:pt modelId="{14426CB1-9D67-4C87-9FDD-DDB9C74D6FBB}" type="sibTrans" cxnId="{B050DC1D-615B-4FD3-94EB-1D92291FC071}">
      <dgm:prSet/>
      <dgm:spPr/>
      <dgm:t>
        <a:bodyPr/>
        <a:lstStyle/>
        <a:p>
          <a:pPr rtl="1"/>
          <a:endParaRPr lang="he-IL"/>
        </a:p>
      </dgm:t>
    </dgm:pt>
    <dgm:pt modelId="{5BDEEAFF-CF3A-47EC-AF97-5FBC71D4CB60}" type="pres">
      <dgm:prSet presAssocID="{0038A87C-853A-4279-85C4-161D5257BCBB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51D64BAE-C286-4CDF-8650-98B653A443AF}" type="pres">
      <dgm:prSet presAssocID="{114BE48F-A6ED-46F9-B7CE-4AC149B3A506}" presName="centerShape" presStyleLbl="node0" presStyleIdx="0" presStyleCnt="1"/>
      <dgm:spPr/>
    </dgm:pt>
    <dgm:pt modelId="{B1CFCF2D-D317-48BA-BB58-DAC08892B6FD}" type="pres">
      <dgm:prSet presAssocID="{23DC1C56-9149-4432-B871-7604A83ABB6D}" presName="Name9" presStyleLbl="parChTrans1D2" presStyleIdx="0" presStyleCnt="7"/>
      <dgm:spPr/>
    </dgm:pt>
    <dgm:pt modelId="{317899FE-F831-4E87-8F5C-7B9AB5AAA21B}" type="pres">
      <dgm:prSet presAssocID="{23DC1C56-9149-4432-B871-7604A83ABB6D}" presName="connTx" presStyleLbl="parChTrans1D2" presStyleIdx="0" presStyleCnt="7"/>
      <dgm:spPr/>
    </dgm:pt>
    <dgm:pt modelId="{31AE8002-4706-49DA-8906-5CE4C742BED3}" type="pres">
      <dgm:prSet presAssocID="{AAB35C2C-29C7-4B35-869E-D924D1D8E5ED}" presName="node" presStyleLbl="node1" presStyleIdx="0" presStyleCnt="7">
        <dgm:presLayoutVars>
          <dgm:bulletEnabled val="1"/>
        </dgm:presLayoutVars>
      </dgm:prSet>
      <dgm:spPr/>
    </dgm:pt>
    <dgm:pt modelId="{9DD35D0A-D23C-4955-9384-A92608909504}" type="pres">
      <dgm:prSet presAssocID="{4A33F8C7-9689-478A-8869-9F75084A4E07}" presName="Name9" presStyleLbl="parChTrans1D2" presStyleIdx="1" presStyleCnt="7"/>
      <dgm:spPr/>
    </dgm:pt>
    <dgm:pt modelId="{22C7231D-7E73-4A53-B6AB-50472FA1C833}" type="pres">
      <dgm:prSet presAssocID="{4A33F8C7-9689-478A-8869-9F75084A4E07}" presName="connTx" presStyleLbl="parChTrans1D2" presStyleIdx="1" presStyleCnt="7"/>
      <dgm:spPr/>
    </dgm:pt>
    <dgm:pt modelId="{B5B76A1C-FE2A-4912-B8DF-41FF770CC7D1}" type="pres">
      <dgm:prSet presAssocID="{1F1164DB-950C-427B-94AE-4C6EC021EEEF}" presName="node" presStyleLbl="node1" presStyleIdx="1" presStyleCnt="7">
        <dgm:presLayoutVars>
          <dgm:bulletEnabled val="1"/>
        </dgm:presLayoutVars>
      </dgm:prSet>
      <dgm:spPr/>
    </dgm:pt>
    <dgm:pt modelId="{38984372-D1C2-4159-8BE1-DA9DDE657E20}" type="pres">
      <dgm:prSet presAssocID="{30FB812D-23BF-4A82-8394-2D7DE1F395FA}" presName="Name9" presStyleLbl="parChTrans1D2" presStyleIdx="2" presStyleCnt="7"/>
      <dgm:spPr/>
    </dgm:pt>
    <dgm:pt modelId="{B4D190C3-D378-4ACE-96E0-22EAFCA6B741}" type="pres">
      <dgm:prSet presAssocID="{30FB812D-23BF-4A82-8394-2D7DE1F395FA}" presName="connTx" presStyleLbl="parChTrans1D2" presStyleIdx="2" presStyleCnt="7"/>
      <dgm:spPr/>
    </dgm:pt>
    <dgm:pt modelId="{ABF8EE02-F8F1-4AF8-AE53-39BDD85781F4}" type="pres">
      <dgm:prSet presAssocID="{10A3257F-170E-4366-BC59-4F010D9EB625}" presName="node" presStyleLbl="node1" presStyleIdx="2" presStyleCnt="7">
        <dgm:presLayoutVars>
          <dgm:bulletEnabled val="1"/>
        </dgm:presLayoutVars>
      </dgm:prSet>
      <dgm:spPr/>
    </dgm:pt>
    <dgm:pt modelId="{D26FB8BE-E17F-492C-B00A-3742AB86CC45}" type="pres">
      <dgm:prSet presAssocID="{884FD990-528B-4A9C-8B6C-E2F71AB2740C}" presName="Name9" presStyleLbl="parChTrans1D2" presStyleIdx="3" presStyleCnt="7"/>
      <dgm:spPr/>
    </dgm:pt>
    <dgm:pt modelId="{AB8B9A9D-60BC-451B-91E2-797C892AE51B}" type="pres">
      <dgm:prSet presAssocID="{884FD990-528B-4A9C-8B6C-E2F71AB2740C}" presName="connTx" presStyleLbl="parChTrans1D2" presStyleIdx="3" presStyleCnt="7"/>
      <dgm:spPr/>
    </dgm:pt>
    <dgm:pt modelId="{15306B93-6449-44EF-BFB8-6330F1954DDD}" type="pres">
      <dgm:prSet presAssocID="{81D72A24-9F4B-4305-9E75-6B0557A3D2C0}" presName="node" presStyleLbl="node1" presStyleIdx="3" presStyleCnt="7">
        <dgm:presLayoutVars>
          <dgm:bulletEnabled val="1"/>
        </dgm:presLayoutVars>
      </dgm:prSet>
      <dgm:spPr/>
    </dgm:pt>
    <dgm:pt modelId="{CDE4DEB8-4D52-4127-BDFA-EF27E0BAA125}" type="pres">
      <dgm:prSet presAssocID="{87377843-0EC0-49F8-8E56-8A77A5946FA2}" presName="Name9" presStyleLbl="parChTrans1D2" presStyleIdx="4" presStyleCnt="7"/>
      <dgm:spPr/>
    </dgm:pt>
    <dgm:pt modelId="{29A25FDB-BE4E-4AFE-A183-A0088467232A}" type="pres">
      <dgm:prSet presAssocID="{87377843-0EC0-49F8-8E56-8A77A5946FA2}" presName="connTx" presStyleLbl="parChTrans1D2" presStyleIdx="4" presStyleCnt="7"/>
      <dgm:spPr/>
    </dgm:pt>
    <dgm:pt modelId="{85B15225-22A4-4F9D-9EBF-BD46AFEF9C68}" type="pres">
      <dgm:prSet presAssocID="{6FB6B6E5-EFD8-4FD1-8CBF-B1AF0566B01B}" presName="node" presStyleLbl="node1" presStyleIdx="4" presStyleCnt="7">
        <dgm:presLayoutVars>
          <dgm:bulletEnabled val="1"/>
        </dgm:presLayoutVars>
      </dgm:prSet>
      <dgm:spPr/>
    </dgm:pt>
    <dgm:pt modelId="{37BF6E70-874F-45E0-BDEF-D4C619200A64}" type="pres">
      <dgm:prSet presAssocID="{9A20A772-35EC-4638-BAD7-6EFC78A84436}" presName="Name9" presStyleLbl="parChTrans1D2" presStyleIdx="5" presStyleCnt="7"/>
      <dgm:spPr/>
    </dgm:pt>
    <dgm:pt modelId="{09E01A0D-86CE-4CF8-849E-283B995586D2}" type="pres">
      <dgm:prSet presAssocID="{9A20A772-35EC-4638-BAD7-6EFC78A84436}" presName="connTx" presStyleLbl="parChTrans1D2" presStyleIdx="5" presStyleCnt="7"/>
      <dgm:spPr/>
    </dgm:pt>
    <dgm:pt modelId="{7979BCE8-D9CD-45DC-A99F-2ABF4A0FA1EF}" type="pres">
      <dgm:prSet presAssocID="{6F856E27-9D81-4E2D-B834-3726185155F2}" presName="node" presStyleLbl="node1" presStyleIdx="5" presStyleCnt="7">
        <dgm:presLayoutVars>
          <dgm:bulletEnabled val="1"/>
        </dgm:presLayoutVars>
      </dgm:prSet>
      <dgm:spPr/>
    </dgm:pt>
    <dgm:pt modelId="{C730B82E-6F96-421F-A672-F904BCDE4FCB}" type="pres">
      <dgm:prSet presAssocID="{46C97BAB-76E0-4538-8E62-29A8BC925DDA}" presName="Name9" presStyleLbl="parChTrans1D2" presStyleIdx="6" presStyleCnt="7"/>
      <dgm:spPr/>
    </dgm:pt>
    <dgm:pt modelId="{B56CF240-FA01-4A55-B88F-4AC13FE05510}" type="pres">
      <dgm:prSet presAssocID="{46C97BAB-76E0-4538-8E62-29A8BC925DDA}" presName="connTx" presStyleLbl="parChTrans1D2" presStyleIdx="6" presStyleCnt="7"/>
      <dgm:spPr/>
    </dgm:pt>
    <dgm:pt modelId="{DD48AF73-42E8-4EC5-938D-D29644D8EB8E}" type="pres">
      <dgm:prSet presAssocID="{A8B21738-8F44-4902-9931-882DFF0BB1A4}" presName="node" presStyleLbl="node1" presStyleIdx="6" presStyleCnt="7">
        <dgm:presLayoutVars>
          <dgm:bulletEnabled val="1"/>
        </dgm:presLayoutVars>
      </dgm:prSet>
      <dgm:spPr/>
    </dgm:pt>
  </dgm:ptLst>
  <dgm:cxnLst>
    <dgm:cxn modelId="{2D516700-28BF-4741-B755-40B59803329B}" srcId="{114BE48F-A6ED-46F9-B7CE-4AC149B3A506}" destId="{6FB6B6E5-EFD8-4FD1-8CBF-B1AF0566B01B}" srcOrd="4" destOrd="0" parTransId="{87377843-0EC0-49F8-8E56-8A77A5946FA2}" sibTransId="{DEF420D9-03D9-48E3-A7D5-C0075E7B0060}"/>
    <dgm:cxn modelId="{F1334604-9F94-4B7B-8EC7-DC46E8FBC0FA}" type="presOf" srcId="{884FD990-528B-4A9C-8B6C-E2F71AB2740C}" destId="{AB8B9A9D-60BC-451B-91E2-797C892AE51B}" srcOrd="1" destOrd="0" presId="urn:microsoft.com/office/officeart/2005/8/layout/radial1"/>
    <dgm:cxn modelId="{6B41B30B-C8EE-49B2-BBB3-49480A3A321A}" type="presOf" srcId="{87377843-0EC0-49F8-8E56-8A77A5946FA2}" destId="{CDE4DEB8-4D52-4127-BDFA-EF27E0BAA125}" srcOrd="0" destOrd="0" presId="urn:microsoft.com/office/officeart/2005/8/layout/radial1"/>
    <dgm:cxn modelId="{213F290D-362C-4751-851F-4A2D65608D86}" type="presOf" srcId="{0038A87C-853A-4279-85C4-161D5257BCBB}" destId="{5BDEEAFF-CF3A-47EC-AF97-5FBC71D4CB60}" srcOrd="0" destOrd="0" presId="urn:microsoft.com/office/officeart/2005/8/layout/radial1"/>
    <dgm:cxn modelId="{49526E14-EB44-401E-B762-61F461F4957C}" type="presOf" srcId="{23DC1C56-9149-4432-B871-7604A83ABB6D}" destId="{317899FE-F831-4E87-8F5C-7B9AB5AAA21B}" srcOrd="1" destOrd="0" presId="urn:microsoft.com/office/officeart/2005/8/layout/radial1"/>
    <dgm:cxn modelId="{B050DC1D-615B-4FD3-94EB-1D92291FC071}" srcId="{114BE48F-A6ED-46F9-B7CE-4AC149B3A506}" destId="{1F1164DB-950C-427B-94AE-4C6EC021EEEF}" srcOrd="1" destOrd="0" parTransId="{4A33F8C7-9689-478A-8869-9F75084A4E07}" sibTransId="{14426CB1-9D67-4C87-9FDD-DDB9C74D6FBB}"/>
    <dgm:cxn modelId="{AA3F991E-6033-4630-9F37-60530CA61D73}" type="presOf" srcId="{87377843-0EC0-49F8-8E56-8A77A5946FA2}" destId="{29A25FDB-BE4E-4AFE-A183-A0088467232A}" srcOrd="1" destOrd="0" presId="urn:microsoft.com/office/officeart/2005/8/layout/radial1"/>
    <dgm:cxn modelId="{C338012E-74DC-4A04-A58A-DDA3EB73AED6}" type="presOf" srcId="{6FB6B6E5-EFD8-4FD1-8CBF-B1AF0566B01B}" destId="{85B15225-22A4-4F9D-9EBF-BD46AFEF9C68}" srcOrd="0" destOrd="0" presId="urn:microsoft.com/office/officeart/2005/8/layout/radial1"/>
    <dgm:cxn modelId="{67F0D92E-81B6-4005-A56D-F8AC34520D34}" type="presOf" srcId="{A8B21738-8F44-4902-9931-882DFF0BB1A4}" destId="{DD48AF73-42E8-4EC5-938D-D29644D8EB8E}" srcOrd="0" destOrd="0" presId="urn:microsoft.com/office/officeart/2005/8/layout/radial1"/>
    <dgm:cxn modelId="{599F1E3B-058F-435B-8997-AA0B17E4DF7B}" type="presOf" srcId="{30FB812D-23BF-4A82-8394-2D7DE1F395FA}" destId="{38984372-D1C2-4159-8BE1-DA9DDE657E20}" srcOrd="0" destOrd="0" presId="urn:microsoft.com/office/officeart/2005/8/layout/radial1"/>
    <dgm:cxn modelId="{BD38C361-ECC5-41E6-96DF-D22D05F0D7DC}" type="presOf" srcId="{6F856E27-9D81-4E2D-B834-3726185155F2}" destId="{7979BCE8-D9CD-45DC-A99F-2ABF4A0FA1EF}" srcOrd="0" destOrd="0" presId="urn:microsoft.com/office/officeart/2005/8/layout/radial1"/>
    <dgm:cxn modelId="{6BD36C73-0AA7-4ADB-9E85-D26F205BA727}" type="presOf" srcId="{4A33F8C7-9689-478A-8869-9F75084A4E07}" destId="{22C7231D-7E73-4A53-B6AB-50472FA1C833}" srcOrd="1" destOrd="0" presId="urn:microsoft.com/office/officeart/2005/8/layout/radial1"/>
    <dgm:cxn modelId="{AC709153-5841-4C15-B895-AE4A79861884}" srcId="{114BE48F-A6ED-46F9-B7CE-4AC149B3A506}" destId="{10A3257F-170E-4366-BC59-4F010D9EB625}" srcOrd="2" destOrd="0" parTransId="{30FB812D-23BF-4A82-8394-2D7DE1F395FA}" sibTransId="{DFC6A84F-F482-453F-B542-54F807994D2C}"/>
    <dgm:cxn modelId="{D6C7C173-F90E-41BE-9D87-488EC99A44C7}" srcId="{114BE48F-A6ED-46F9-B7CE-4AC149B3A506}" destId="{A8B21738-8F44-4902-9931-882DFF0BB1A4}" srcOrd="6" destOrd="0" parTransId="{46C97BAB-76E0-4538-8E62-29A8BC925DDA}" sibTransId="{6AF3F2EC-4ED2-4B4C-98DB-AF856898118B}"/>
    <dgm:cxn modelId="{4E47A277-A5B2-489F-A47C-E5550782EAD2}" type="presOf" srcId="{46C97BAB-76E0-4538-8E62-29A8BC925DDA}" destId="{C730B82E-6F96-421F-A672-F904BCDE4FCB}" srcOrd="0" destOrd="0" presId="urn:microsoft.com/office/officeart/2005/8/layout/radial1"/>
    <dgm:cxn modelId="{99B42984-5B0E-4A75-82AE-9E413806C3BE}" type="presOf" srcId="{9A20A772-35EC-4638-BAD7-6EFC78A84436}" destId="{37BF6E70-874F-45E0-BDEF-D4C619200A64}" srcOrd="0" destOrd="0" presId="urn:microsoft.com/office/officeart/2005/8/layout/radial1"/>
    <dgm:cxn modelId="{4FC68B8A-66B4-41C1-AE3C-F09A2B4DA8E4}" type="presOf" srcId="{10A3257F-170E-4366-BC59-4F010D9EB625}" destId="{ABF8EE02-F8F1-4AF8-AE53-39BDD85781F4}" srcOrd="0" destOrd="0" presId="urn:microsoft.com/office/officeart/2005/8/layout/radial1"/>
    <dgm:cxn modelId="{EA74D48A-F9C9-463C-A796-5A07C0FD8F56}" srcId="{114BE48F-A6ED-46F9-B7CE-4AC149B3A506}" destId="{6F856E27-9D81-4E2D-B834-3726185155F2}" srcOrd="5" destOrd="0" parTransId="{9A20A772-35EC-4638-BAD7-6EFC78A84436}" sibTransId="{58BB86ED-D1D7-4E96-A75A-96B0DB533B6F}"/>
    <dgm:cxn modelId="{F37E2C93-CE74-40FB-AE95-23D69B89D6CA}" type="presOf" srcId="{AAB35C2C-29C7-4B35-869E-D924D1D8E5ED}" destId="{31AE8002-4706-49DA-8906-5CE4C742BED3}" srcOrd="0" destOrd="0" presId="urn:microsoft.com/office/officeart/2005/8/layout/radial1"/>
    <dgm:cxn modelId="{A07A0C99-396F-4152-9232-F958ADB7604C}" type="presOf" srcId="{884FD990-528B-4A9C-8B6C-E2F71AB2740C}" destId="{D26FB8BE-E17F-492C-B00A-3742AB86CC45}" srcOrd="0" destOrd="0" presId="urn:microsoft.com/office/officeart/2005/8/layout/radial1"/>
    <dgm:cxn modelId="{D30C669B-6539-452A-98C7-3D46294EFD6C}" type="presOf" srcId="{114BE48F-A6ED-46F9-B7CE-4AC149B3A506}" destId="{51D64BAE-C286-4CDF-8650-98B653A443AF}" srcOrd="0" destOrd="0" presId="urn:microsoft.com/office/officeart/2005/8/layout/radial1"/>
    <dgm:cxn modelId="{144004A0-B4A7-40EB-A269-8384270B617F}" type="presOf" srcId="{9A20A772-35EC-4638-BAD7-6EFC78A84436}" destId="{09E01A0D-86CE-4CF8-849E-283B995586D2}" srcOrd="1" destOrd="0" presId="urn:microsoft.com/office/officeart/2005/8/layout/radial1"/>
    <dgm:cxn modelId="{549A91A6-0EBD-4F43-9120-3A0B4B8B845D}" type="presOf" srcId="{23DC1C56-9149-4432-B871-7604A83ABB6D}" destId="{B1CFCF2D-D317-48BA-BB58-DAC08892B6FD}" srcOrd="0" destOrd="0" presId="urn:microsoft.com/office/officeart/2005/8/layout/radial1"/>
    <dgm:cxn modelId="{AFE485AC-66E9-4B58-859E-63B28FDA2B41}" type="presOf" srcId="{46C97BAB-76E0-4538-8E62-29A8BC925DDA}" destId="{B56CF240-FA01-4A55-B88F-4AC13FE05510}" srcOrd="1" destOrd="0" presId="urn:microsoft.com/office/officeart/2005/8/layout/radial1"/>
    <dgm:cxn modelId="{C54317BD-0666-4CAD-83C2-44CF8349E2F9}" type="presOf" srcId="{4A33F8C7-9689-478A-8869-9F75084A4E07}" destId="{9DD35D0A-D23C-4955-9384-A92608909504}" srcOrd="0" destOrd="0" presId="urn:microsoft.com/office/officeart/2005/8/layout/radial1"/>
    <dgm:cxn modelId="{A5FA69C7-3BDD-4C11-A13C-56AF3CCB2DC1}" srcId="{114BE48F-A6ED-46F9-B7CE-4AC149B3A506}" destId="{81D72A24-9F4B-4305-9E75-6B0557A3D2C0}" srcOrd="3" destOrd="0" parTransId="{884FD990-528B-4A9C-8B6C-E2F71AB2740C}" sibTransId="{14F302B2-E6A1-415F-AB39-5B981CB391FA}"/>
    <dgm:cxn modelId="{30B158CA-A5CC-44CD-B879-EEA9E9E8E1DC}" srcId="{0038A87C-853A-4279-85C4-161D5257BCBB}" destId="{114BE48F-A6ED-46F9-B7CE-4AC149B3A506}" srcOrd="0" destOrd="0" parTransId="{76621D88-2427-4DC2-9E18-947B04466954}" sibTransId="{1BC5EF33-3D4D-443F-A219-0F03B2375E6D}"/>
    <dgm:cxn modelId="{DAF8DBCD-8497-4940-B71D-FF3DED5B83A4}" type="presOf" srcId="{1F1164DB-950C-427B-94AE-4C6EC021EEEF}" destId="{B5B76A1C-FE2A-4912-B8DF-41FF770CC7D1}" srcOrd="0" destOrd="0" presId="urn:microsoft.com/office/officeart/2005/8/layout/radial1"/>
    <dgm:cxn modelId="{CCBED5D1-EAF6-44CF-BEED-787AFDB56D5A}" type="presOf" srcId="{30FB812D-23BF-4A82-8394-2D7DE1F395FA}" destId="{B4D190C3-D378-4ACE-96E0-22EAFCA6B741}" srcOrd="1" destOrd="0" presId="urn:microsoft.com/office/officeart/2005/8/layout/radial1"/>
    <dgm:cxn modelId="{A16FDFE2-680C-4594-9448-24CCB68115CE}" srcId="{114BE48F-A6ED-46F9-B7CE-4AC149B3A506}" destId="{AAB35C2C-29C7-4B35-869E-D924D1D8E5ED}" srcOrd="0" destOrd="0" parTransId="{23DC1C56-9149-4432-B871-7604A83ABB6D}" sibTransId="{69A439C8-EB70-46F4-B333-7DB2F0E89CC8}"/>
    <dgm:cxn modelId="{806E9CEE-996E-437B-9053-BD40D8B2BB2F}" type="presOf" srcId="{81D72A24-9F4B-4305-9E75-6B0557A3D2C0}" destId="{15306B93-6449-44EF-BFB8-6330F1954DDD}" srcOrd="0" destOrd="0" presId="urn:microsoft.com/office/officeart/2005/8/layout/radial1"/>
    <dgm:cxn modelId="{2F440835-B42F-4B7F-AADE-AC1DD3434D64}" type="presParOf" srcId="{5BDEEAFF-CF3A-47EC-AF97-5FBC71D4CB60}" destId="{51D64BAE-C286-4CDF-8650-98B653A443AF}" srcOrd="0" destOrd="0" presId="urn:microsoft.com/office/officeart/2005/8/layout/radial1"/>
    <dgm:cxn modelId="{E759F781-F5DF-4375-80FD-3326928B8B7D}" type="presParOf" srcId="{5BDEEAFF-CF3A-47EC-AF97-5FBC71D4CB60}" destId="{B1CFCF2D-D317-48BA-BB58-DAC08892B6FD}" srcOrd="1" destOrd="0" presId="urn:microsoft.com/office/officeart/2005/8/layout/radial1"/>
    <dgm:cxn modelId="{93A8D246-8D17-42B0-8246-F10BE312C4A4}" type="presParOf" srcId="{B1CFCF2D-D317-48BA-BB58-DAC08892B6FD}" destId="{317899FE-F831-4E87-8F5C-7B9AB5AAA21B}" srcOrd="0" destOrd="0" presId="urn:microsoft.com/office/officeart/2005/8/layout/radial1"/>
    <dgm:cxn modelId="{5C24C227-A3FD-4EB0-9AF3-B1D31646A336}" type="presParOf" srcId="{5BDEEAFF-CF3A-47EC-AF97-5FBC71D4CB60}" destId="{31AE8002-4706-49DA-8906-5CE4C742BED3}" srcOrd="2" destOrd="0" presId="urn:microsoft.com/office/officeart/2005/8/layout/radial1"/>
    <dgm:cxn modelId="{4B471C3A-3C04-42D5-B41E-ABF9A72A295F}" type="presParOf" srcId="{5BDEEAFF-CF3A-47EC-AF97-5FBC71D4CB60}" destId="{9DD35D0A-D23C-4955-9384-A92608909504}" srcOrd="3" destOrd="0" presId="urn:microsoft.com/office/officeart/2005/8/layout/radial1"/>
    <dgm:cxn modelId="{BF151F9E-51A9-4FA4-8F09-AD2F67F6B92B}" type="presParOf" srcId="{9DD35D0A-D23C-4955-9384-A92608909504}" destId="{22C7231D-7E73-4A53-B6AB-50472FA1C833}" srcOrd="0" destOrd="0" presId="urn:microsoft.com/office/officeart/2005/8/layout/radial1"/>
    <dgm:cxn modelId="{F2E078E9-95D6-4E16-AD58-B758887808E7}" type="presParOf" srcId="{5BDEEAFF-CF3A-47EC-AF97-5FBC71D4CB60}" destId="{B5B76A1C-FE2A-4912-B8DF-41FF770CC7D1}" srcOrd="4" destOrd="0" presId="urn:microsoft.com/office/officeart/2005/8/layout/radial1"/>
    <dgm:cxn modelId="{58F6D640-E813-4828-AA05-32CB339368F2}" type="presParOf" srcId="{5BDEEAFF-CF3A-47EC-AF97-5FBC71D4CB60}" destId="{38984372-D1C2-4159-8BE1-DA9DDE657E20}" srcOrd="5" destOrd="0" presId="urn:microsoft.com/office/officeart/2005/8/layout/radial1"/>
    <dgm:cxn modelId="{272A5E98-8C92-480D-98CC-E72C170EA2BB}" type="presParOf" srcId="{38984372-D1C2-4159-8BE1-DA9DDE657E20}" destId="{B4D190C3-D378-4ACE-96E0-22EAFCA6B741}" srcOrd="0" destOrd="0" presId="urn:microsoft.com/office/officeart/2005/8/layout/radial1"/>
    <dgm:cxn modelId="{8075C615-8EEE-4761-AE48-3BA536DEA5A6}" type="presParOf" srcId="{5BDEEAFF-CF3A-47EC-AF97-5FBC71D4CB60}" destId="{ABF8EE02-F8F1-4AF8-AE53-39BDD85781F4}" srcOrd="6" destOrd="0" presId="urn:microsoft.com/office/officeart/2005/8/layout/radial1"/>
    <dgm:cxn modelId="{612C7FC4-2298-4C0C-8129-EA10D1662FC3}" type="presParOf" srcId="{5BDEEAFF-CF3A-47EC-AF97-5FBC71D4CB60}" destId="{D26FB8BE-E17F-492C-B00A-3742AB86CC45}" srcOrd="7" destOrd="0" presId="urn:microsoft.com/office/officeart/2005/8/layout/radial1"/>
    <dgm:cxn modelId="{D4A0AC8A-5F40-4AD9-B42F-88ABC2CE163D}" type="presParOf" srcId="{D26FB8BE-E17F-492C-B00A-3742AB86CC45}" destId="{AB8B9A9D-60BC-451B-91E2-797C892AE51B}" srcOrd="0" destOrd="0" presId="urn:microsoft.com/office/officeart/2005/8/layout/radial1"/>
    <dgm:cxn modelId="{46CAB8F6-2631-4D3A-8136-8F42EF3D72A7}" type="presParOf" srcId="{5BDEEAFF-CF3A-47EC-AF97-5FBC71D4CB60}" destId="{15306B93-6449-44EF-BFB8-6330F1954DDD}" srcOrd="8" destOrd="0" presId="urn:microsoft.com/office/officeart/2005/8/layout/radial1"/>
    <dgm:cxn modelId="{FCF7FCC0-D199-41FF-86E0-E6096E77B32D}" type="presParOf" srcId="{5BDEEAFF-CF3A-47EC-AF97-5FBC71D4CB60}" destId="{CDE4DEB8-4D52-4127-BDFA-EF27E0BAA125}" srcOrd="9" destOrd="0" presId="urn:microsoft.com/office/officeart/2005/8/layout/radial1"/>
    <dgm:cxn modelId="{25249362-CC69-412D-BC25-317926A08EF9}" type="presParOf" srcId="{CDE4DEB8-4D52-4127-BDFA-EF27E0BAA125}" destId="{29A25FDB-BE4E-4AFE-A183-A0088467232A}" srcOrd="0" destOrd="0" presId="urn:microsoft.com/office/officeart/2005/8/layout/radial1"/>
    <dgm:cxn modelId="{032FD049-27B0-4767-8669-DC79ACAB090A}" type="presParOf" srcId="{5BDEEAFF-CF3A-47EC-AF97-5FBC71D4CB60}" destId="{85B15225-22A4-4F9D-9EBF-BD46AFEF9C68}" srcOrd="10" destOrd="0" presId="urn:microsoft.com/office/officeart/2005/8/layout/radial1"/>
    <dgm:cxn modelId="{61B46B20-E19D-4810-8BBF-24FCB5E70253}" type="presParOf" srcId="{5BDEEAFF-CF3A-47EC-AF97-5FBC71D4CB60}" destId="{37BF6E70-874F-45E0-BDEF-D4C619200A64}" srcOrd="11" destOrd="0" presId="urn:microsoft.com/office/officeart/2005/8/layout/radial1"/>
    <dgm:cxn modelId="{EB6537F3-90A3-4B20-81B0-21E1EB7D1DBB}" type="presParOf" srcId="{37BF6E70-874F-45E0-BDEF-D4C619200A64}" destId="{09E01A0D-86CE-4CF8-849E-283B995586D2}" srcOrd="0" destOrd="0" presId="urn:microsoft.com/office/officeart/2005/8/layout/radial1"/>
    <dgm:cxn modelId="{78A76AC8-D576-4A64-83C0-DCD931AC2A59}" type="presParOf" srcId="{5BDEEAFF-CF3A-47EC-AF97-5FBC71D4CB60}" destId="{7979BCE8-D9CD-45DC-A99F-2ABF4A0FA1EF}" srcOrd="12" destOrd="0" presId="urn:microsoft.com/office/officeart/2005/8/layout/radial1"/>
    <dgm:cxn modelId="{3B939FC0-2E7F-4157-9B74-EFF57F41038D}" type="presParOf" srcId="{5BDEEAFF-CF3A-47EC-AF97-5FBC71D4CB60}" destId="{C730B82E-6F96-421F-A672-F904BCDE4FCB}" srcOrd="13" destOrd="0" presId="urn:microsoft.com/office/officeart/2005/8/layout/radial1"/>
    <dgm:cxn modelId="{ECB9FABC-CFED-45CD-B16C-8D2E21E6A48B}" type="presParOf" srcId="{C730B82E-6F96-421F-A672-F904BCDE4FCB}" destId="{B56CF240-FA01-4A55-B88F-4AC13FE05510}" srcOrd="0" destOrd="0" presId="urn:microsoft.com/office/officeart/2005/8/layout/radial1"/>
    <dgm:cxn modelId="{EC2E3139-E093-4F45-BC24-557024FEC74C}" type="presParOf" srcId="{5BDEEAFF-CF3A-47EC-AF97-5FBC71D4CB60}" destId="{DD48AF73-42E8-4EC5-938D-D29644D8EB8E}" srcOrd="14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C6CBB-3325-4840-B981-A3C87ECEB59A}">
      <dsp:nvSpPr>
        <dsp:cNvPr id="0" name=""/>
        <dsp:cNvSpPr/>
      </dsp:nvSpPr>
      <dsp:spPr>
        <a:xfrm>
          <a:off x="991084" y="487681"/>
          <a:ext cx="3248903" cy="3248903"/>
        </a:xfrm>
        <a:prstGeom prst="blockArc">
          <a:avLst>
            <a:gd name="adj1" fmla="val 10800000"/>
            <a:gd name="adj2" fmla="val 162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B90087-22CD-4CC9-AA86-FC97F61D9EE8}">
      <dsp:nvSpPr>
        <dsp:cNvPr id="0" name=""/>
        <dsp:cNvSpPr/>
      </dsp:nvSpPr>
      <dsp:spPr>
        <a:xfrm>
          <a:off x="991084" y="487681"/>
          <a:ext cx="3248903" cy="3248903"/>
        </a:xfrm>
        <a:prstGeom prst="blockArc">
          <a:avLst>
            <a:gd name="adj1" fmla="val 5400000"/>
            <a:gd name="adj2" fmla="val 108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86E140-B991-4295-ADE1-33D587E2E8F1}">
      <dsp:nvSpPr>
        <dsp:cNvPr id="0" name=""/>
        <dsp:cNvSpPr/>
      </dsp:nvSpPr>
      <dsp:spPr>
        <a:xfrm>
          <a:off x="991084" y="487681"/>
          <a:ext cx="3248903" cy="3248903"/>
        </a:xfrm>
        <a:prstGeom prst="blockArc">
          <a:avLst>
            <a:gd name="adj1" fmla="val 0"/>
            <a:gd name="adj2" fmla="val 540000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7370F25-BE55-4366-A6EB-51331ED91C8C}">
      <dsp:nvSpPr>
        <dsp:cNvPr id="0" name=""/>
        <dsp:cNvSpPr/>
      </dsp:nvSpPr>
      <dsp:spPr>
        <a:xfrm>
          <a:off x="991084" y="487681"/>
          <a:ext cx="3248903" cy="3248903"/>
        </a:xfrm>
        <a:prstGeom prst="blockArc">
          <a:avLst>
            <a:gd name="adj1" fmla="val 16200000"/>
            <a:gd name="adj2" fmla="val 0"/>
            <a:gd name="adj3" fmla="val 4644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C7496F-5B8B-419C-9B51-C1A22EDD30E3}">
      <dsp:nvSpPr>
        <dsp:cNvPr id="0" name=""/>
        <dsp:cNvSpPr/>
      </dsp:nvSpPr>
      <dsp:spPr>
        <a:xfrm>
          <a:off x="1867145" y="1363742"/>
          <a:ext cx="1496781" cy="1496781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3900" kern="1200" dirty="0">
              <a:latin typeface="David" panose="020E0502060401010101" pitchFamily="34" charset="-79"/>
              <a:cs typeface="David" panose="020E0502060401010101" pitchFamily="34" charset="-79"/>
            </a:rPr>
            <a:t>הכנת סגל</a:t>
          </a:r>
        </a:p>
      </dsp:txBody>
      <dsp:txXfrm>
        <a:off x="2086344" y="1582941"/>
        <a:ext cx="1058383" cy="1058383"/>
      </dsp:txXfrm>
    </dsp:sp>
    <dsp:sp modelId="{5BA4F2FE-5822-4639-8E92-91B71D63501D}">
      <dsp:nvSpPr>
        <dsp:cNvPr id="0" name=""/>
        <dsp:cNvSpPr/>
      </dsp:nvSpPr>
      <dsp:spPr>
        <a:xfrm>
          <a:off x="2091662" y="1526"/>
          <a:ext cx="1047747" cy="10477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>
              <a:latin typeface="David" panose="020E0502060401010101" pitchFamily="34" charset="-79"/>
              <a:cs typeface="David" panose="020E0502060401010101" pitchFamily="34" charset="-79"/>
            </a:rPr>
            <a:t>מדריך מוכן ומיומן</a:t>
          </a:r>
        </a:p>
      </dsp:txBody>
      <dsp:txXfrm>
        <a:off x="2245101" y="154965"/>
        <a:ext cx="740869" cy="740869"/>
      </dsp:txXfrm>
    </dsp:sp>
    <dsp:sp modelId="{F2F710F6-FC0D-4073-940B-A97029C38506}">
      <dsp:nvSpPr>
        <dsp:cNvPr id="0" name=""/>
        <dsp:cNvSpPr/>
      </dsp:nvSpPr>
      <dsp:spPr>
        <a:xfrm>
          <a:off x="3678395" y="1588259"/>
          <a:ext cx="1047747" cy="10477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>
              <a:latin typeface="David" panose="020E0502060401010101" pitchFamily="34" charset="-79"/>
              <a:cs typeface="David" panose="020E0502060401010101" pitchFamily="34" charset="-79"/>
            </a:rPr>
            <a:t>התאווררות וטעינת מצברים</a:t>
          </a:r>
        </a:p>
      </dsp:txBody>
      <dsp:txXfrm>
        <a:off x="3831834" y="1741698"/>
        <a:ext cx="740869" cy="740869"/>
      </dsp:txXfrm>
    </dsp:sp>
    <dsp:sp modelId="{7821D6FA-4E5D-4D90-9D55-46AE3EF4B22E}">
      <dsp:nvSpPr>
        <dsp:cNvPr id="0" name=""/>
        <dsp:cNvSpPr/>
      </dsp:nvSpPr>
      <dsp:spPr>
        <a:xfrm>
          <a:off x="2091662" y="3174992"/>
          <a:ext cx="1047747" cy="10477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>
              <a:latin typeface="David" panose="020E0502060401010101" pitchFamily="34" charset="-79"/>
              <a:cs typeface="David" panose="020E0502060401010101" pitchFamily="34" charset="-79"/>
            </a:rPr>
            <a:t>מוכנות למחזור מ"ד</a:t>
          </a:r>
        </a:p>
      </dsp:txBody>
      <dsp:txXfrm>
        <a:off x="2245101" y="3328431"/>
        <a:ext cx="740869" cy="740869"/>
      </dsp:txXfrm>
    </dsp:sp>
    <dsp:sp modelId="{8A466E58-088D-4609-92A9-2B169733AC10}">
      <dsp:nvSpPr>
        <dsp:cNvPr id="0" name=""/>
        <dsp:cNvSpPr/>
      </dsp:nvSpPr>
      <dsp:spPr>
        <a:xfrm>
          <a:off x="504930" y="1588259"/>
          <a:ext cx="1047747" cy="10477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300" kern="1200" dirty="0">
              <a:latin typeface="David" panose="020E0502060401010101" pitchFamily="34" charset="-79"/>
              <a:cs typeface="David" panose="020E0502060401010101" pitchFamily="34" charset="-79"/>
            </a:rPr>
            <a:t>הסגל כצוות מנצח</a:t>
          </a:r>
        </a:p>
      </dsp:txBody>
      <dsp:txXfrm>
        <a:off x="658369" y="1741698"/>
        <a:ext cx="740869" cy="7408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64BAE-C286-4CDF-8650-98B653A443AF}">
      <dsp:nvSpPr>
        <dsp:cNvPr id="0" name=""/>
        <dsp:cNvSpPr/>
      </dsp:nvSpPr>
      <dsp:spPr>
        <a:xfrm>
          <a:off x="3373033" y="1959934"/>
          <a:ext cx="1293032" cy="1293032"/>
        </a:xfrm>
        <a:prstGeom prst="ellipse">
          <a:avLst/>
        </a:prstGeom>
        <a:solidFill>
          <a:schemeClr val="tx1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2800" b="1" kern="1200" dirty="0">
              <a:latin typeface="David" panose="020E0502060401010101" pitchFamily="34" charset="-79"/>
              <a:cs typeface="David" panose="020E0502060401010101" pitchFamily="34" charset="-79"/>
            </a:rPr>
            <a:t>תחקור מחזור</a:t>
          </a:r>
        </a:p>
      </dsp:txBody>
      <dsp:txXfrm>
        <a:off x="3562393" y="2149294"/>
        <a:ext cx="914312" cy="914312"/>
      </dsp:txXfrm>
    </dsp:sp>
    <dsp:sp modelId="{B1CFCF2D-D317-48BA-BB58-DAC08892B6FD}">
      <dsp:nvSpPr>
        <dsp:cNvPr id="0" name=""/>
        <dsp:cNvSpPr/>
      </dsp:nvSpPr>
      <dsp:spPr>
        <a:xfrm rot="16200000">
          <a:off x="3695825" y="1621734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>
        <a:off x="4003363" y="1620023"/>
        <a:ext cx="32372" cy="32372"/>
      </dsp:txXfrm>
    </dsp:sp>
    <dsp:sp modelId="{31AE8002-4706-49DA-8906-5CE4C742BED3}">
      <dsp:nvSpPr>
        <dsp:cNvPr id="0" name=""/>
        <dsp:cNvSpPr/>
      </dsp:nvSpPr>
      <dsp:spPr>
        <a:xfrm>
          <a:off x="3373033" y="19453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נייר סיכום אישי</a:t>
          </a:r>
        </a:p>
      </dsp:txBody>
      <dsp:txXfrm>
        <a:off x="3562393" y="208813"/>
        <a:ext cx="914312" cy="914312"/>
      </dsp:txXfrm>
    </dsp:sp>
    <dsp:sp modelId="{9DD35D0A-D23C-4955-9384-A92608909504}">
      <dsp:nvSpPr>
        <dsp:cNvPr id="0" name=""/>
        <dsp:cNvSpPr/>
      </dsp:nvSpPr>
      <dsp:spPr>
        <a:xfrm rot="19285714">
          <a:off x="4454390" y="1987039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>
        <a:off x="4761928" y="1985329"/>
        <a:ext cx="32372" cy="32372"/>
      </dsp:txXfrm>
    </dsp:sp>
    <dsp:sp modelId="{B5B76A1C-FE2A-4912-B8DF-41FF770CC7D1}">
      <dsp:nvSpPr>
        <dsp:cNvPr id="0" name=""/>
        <dsp:cNvSpPr/>
      </dsp:nvSpPr>
      <dsp:spPr>
        <a:xfrm>
          <a:off x="4890162" y="750064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שיחות סיכום (מדריך, מ. מב"ל)</a:t>
          </a:r>
        </a:p>
      </dsp:txBody>
      <dsp:txXfrm>
        <a:off x="5079522" y="939424"/>
        <a:ext cx="914312" cy="914312"/>
      </dsp:txXfrm>
    </dsp:sp>
    <dsp:sp modelId="{38984372-D1C2-4159-8BE1-DA9DDE657E20}">
      <dsp:nvSpPr>
        <dsp:cNvPr id="0" name=""/>
        <dsp:cNvSpPr/>
      </dsp:nvSpPr>
      <dsp:spPr>
        <a:xfrm rot="771429">
          <a:off x="4641740" y="2807873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949278" y="2806163"/>
        <a:ext cx="32372" cy="32372"/>
      </dsp:txXfrm>
    </dsp:sp>
    <dsp:sp modelId="{ABF8EE02-F8F1-4AF8-AE53-39BDD85781F4}">
      <dsp:nvSpPr>
        <dsp:cNvPr id="0" name=""/>
        <dsp:cNvSpPr/>
      </dsp:nvSpPr>
      <dsp:spPr>
        <a:xfrm>
          <a:off x="5264862" y="2391732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תחקיר חניכים בצוותים</a:t>
          </a:r>
        </a:p>
      </dsp:txBody>
      <dsp:txXfrm>
        <a:off x="5454222" y="2581092"/>
        <a:ext cx="914312" cy="914312"/>
      </dsp:txXfrm>
    </dsp:sp>
    <dsp:sp modelId="{D26FB8BE-E17F-492C-B00A-3742AB86CC45}">
      <dsp:nvSpPr>
        <dsp:cNvPr id="0" name=""/>
        <dsp:cNvSpPr/>
      </dsp:nvSpPr>
      <dsp:spPr>
        <a:xfrm rot="3857143">
          <a:off x="4116797" y="3466130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>
            <a:latin typeface="David" panose="020E0502060401010101" pitchFamily="34" charset="-79"/>
            <a:cs typeface="David" panose="020E0502060401010101" pitchFamily="34" charset="-79"/>
          </a:endParaRPr>
        </a:p>
      </dsp:txBody>
      <dsp:txXfrm>
        <a:off x="4424335" y="3464420"/>
        <a:ext cx="32372" cy="32372"/>
      </dsp:txXfrm>
    </dsp:sp>
    <dsp:sp modelId="{15306B93-6449-44EF-BFB8-6330F1954DDD}">
      <dsp:nvSpPr>
        <dsp:cNvPr id="0" name=""/>
        <dsp:cNvSpPr/>
      </dsp:nvSpPr>
      <dsp:spPr>
        <a:xfrm>
          <a:off x="4214976" y="3708247"/>
          <a:ext cx="1293032" cy="1293032"/>
        </a:xfrm>
        <a:prstGeom prst="ellipse">
          <a:avLst/>
        </a:prstGeom>
        <a:solidFill>
          <a:schemeClr val="accent2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שאלון משוב </a:t>
          </a:r>
          <a:b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סוף קורס</a:t>
          </a:r>
        </a:p>
      </dsp:txBody>
      <dsp:txXfrm>
        <a:off x="4404336" y="3897607"/>
        <a:ext cx="914312" cy="914312"/>
      </dsp:txXfrm>
    </dsp:sp>
    <dsp:sp modelId="{CDE4DEB8-4D52-4127-BDFA-EF27E0BAA125}">
      <dsp:nvSpPr>
        <dsp:cNvPr id="0" name=""/>
        <dsp:cNvSpPr/>
      </dsp:nvSpPr>
      <dsp:spPr>
        <a:xfrm rot="6942857">
          <a:off x="3274854" y="3466130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582392" y="3464420"/>
        <a:ext cx="32372" cy="32372"/>
      </dsp:txXfrm>
    </dsp:sp>
    <dsp:sp modelId="{85B15225-22A4-4F9D-9EBF-BD46AFEF9C68}">
      <dsp:nvSpPr>
        <dsp:cNvPr id="0" name=""/>
        <dsp:cNvSpPr/>
      </dsp:nvSpPr>
      <dsp:spPr>
        <a:xfrm>
          <a:off x="2531090" y="3708247"/>
          <a:ext cx="1293032" cy="129303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סיכום אישי חברי</a:t>
          </a:r>
          <a:br>
            <a:rPr lang="en-US" sz="1900" kern="1200" dirty="0">
              <a:latin typeface="David" panose="020E0502060401010101" pitchFamily="34" charset="-79"/>
              <a:cs typeface="David" panose="020E0502060401010101" pitchFamily="34" charset="-79"/>
            </a:rPr>
          </a:b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סגל</a:t>
          </a:r>
        </a:p>
      </dsp:txBody>
      <dsp:txXfrm>
        <a:off x="2720450" y="3897607"/>
        <a:ext cx="914312" cy="914312"/>
      </dsp:txXfrm>
    </dsp:sp>
    <dsp:sp modelId="{37BF6E70-874F-45E0-BDEF-D4C619200A64}">
      <dsp:nvSpPr>
        <dsp:cNvPr id="0" name=""/>
        <dsp:cNvSpPr/>
      </dsp:nvSpPr>
      <dsp:spPr>
        <a:xfrm rot="10028571">
          <a:off x="2749911" y="2807873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057449" y="2806163"/>
        <a:ext cx="32372" cy="32372"/>
      </dsp:txXfrm>
    </dsp:sp>
    <dsp:sp modelId="{7979BCE8-D9CD-45DC-A99F-2ABF4A0FA1EF}">
      <dsp:nvSpPr>
        <dsp:cNvPr id="0" name=""/>
        <dsp:cNvSpPr/>
      </dsp:nvSpPr>
      <dsp:spPr>
        <a:xfrm>
          <a:off x="1481205" y="2391732"/>
          <a:ext cx="1293032" cy="1293032"/>
        </a:xfrm>
        <a:prstGeom prst="ellipse">
          <a:avLst/>
        </a:prstGeom>
        <a:solidFill>
          <a:schemeClr val="bg2">
            <a:lumMod val="50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סיכום אלוף וריכוז הנחיות</a:t>
          </a:r>
        </a:p>
      </dsp:txBody>
      <dsp:txXfrm>
        <a:off x="1670565" y="2581092"/>
        <a:ext cx="914312" cy="914312"/>
      </dsp:txXfrm>
    </dsp:sp>
    <dsp:sp modelId="{C730B82E-6F96-421F-A672-F904BCDE4FCB}">
      <dsp:nvSpPr>
        <dsp:cNvPr id="0" name=""/>
        <dsp:cNvSpPr/>
      </dsp:nvSpPr>
      <dsp:spPr>
        <a:xfrm rot="13114286">
          <a:off x="2937261" y="1987039"/>
          <a:ext cx="647448" cy="28951"/>
        </a:xfrm>
        <a:custGeom>
          <a:avLst/>
          <a:gdLst/>
          <a:ahLst/>
          <a:cxnLst/>
          <a:rect l="0" t="0" r="0" b="0"/>
          <a:pathLst>
            <a:path>
              <a:moveTo>
                <a:pt x="0" y="14475"/>
              </a:moveTo>
              <a:lnTo>
                <a:pt x="647448" y="1447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500" kern="1200"/>
        </a:p>
      </dsp:txBody>
      <dsp:txXfrm rot="10800000">
        <a:off x="3244799" y="1985329"/>
        <a:ext cx="32372" cy="32372"/>
      </dsp:txXfrm>
    </dsp:sp>
    <dsp:sp modelId="{DD48AF73-42E8-4EC5-938D-D29644D8EB8E}">
      <dsp:nvSpPr>
        <dsp:cNvPr id="0" name=""/>
        <dsp:cNvSpPr/>
      </dsp:nvSpPr>
      <dsp:spPr>
        <a:xfrm>
          <a:off x="1855905" y="750064"/>
          <a:ext cx="1293032" cy="1293032"/>
        </a:xfrm>
        <a:prstGeom prst="ellipse">
          <a:avLst/>
        </a:prstGeom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1900" kern="1200" dirty="0">
              <a:latin typeface="David" panose="020E0502060401010101" pitchFamily="34" charset="-79"/>
              <a:cs typeface="David" panose="020E0502060401010101" pitchFamily="34" charset="-79"/>
            </a:rPr>
            <a:t>סיכום רמטכ"ל</a:t>
          </a:r>
        </a:p>
      </dsp:txBody>
      <dsp:txXfrm>
        <a:off x="2045265" y="939424"/>
        <a:ext cx="914312" cy="9143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888"/>
          </a:xfrm>
          <a:prstGeom prst="rect">
            <a:avLst/>
          </a:prstGeom>
        </p:spPr>
        <p:txBody>
          <a:bodyPr vert="horz" lIns="91107" tIns="45554" rIns="91107" bIns="45554" rtlCol="0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888"/>
          </a:xfrm>
          <a:prstGeom prst="rect">
            <a:avLst/>
          </a:prstGeom>
        </p:spPr>
        <p:txBody>
          <a:bodyPr vert="horz" lIns="91107" tIns="45554" rIns="91107" bIns="45554" rtlCol="0"/>
          <a:lstStyle>
            <a:lvl1pPr algn="l">
              <a:defRPr sz="1200"/>
            </a:lvl1pPr>
          </a:lstStyle>
          <a:p>
            <a:fld id="{CECB23BA-7F34-4B5C-BAE4-A0992124BE1B}" type="datetimeFigureOut">
              <a:rPr lang="he-IL" smtClean="0"/>
              <a:pPr/>
              <a:t>כ"ח/תמוז/תשע"ז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9751"/>
            <a:ext cx="2945659" cy="496888"/>
          </a:xfrm>
          <a:prstGeom prst="rect">
            <a:avLst/>
          </a:prstGeom>
        </p:spPr>
        <p:txBody>
          <a:bodyPr vert="horz" lIns="91107" tIns="45554" rIns="91107" bIns="45554" rtlCol="0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4" y="9429751"/>
            <a:ext cx="2945659" cy="496888"/>
          </a:xfrm>
          <a:prstGeom prst="rect">
            <a:avLst/>
          </a:prstGeom>
        </p:spPr>
        <p:txBody>
          <a:bodyPr vert="horz" lIns="91107" tIns="45554" rIns="91107" bIns="45554" rtlCol="0" anchor="b"/>
          <a:lstStyle>
            <a:lvl1pPr algn="l">
              <a:defRPr sz="1200"/>
            </a:lvl1pPr>
          </a:lstStyle>
          <a:p>
            <a:fld id="{C933272C-A75D-4FF3-81DE-9BFC2F4B696E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73765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598" y="2"/>
            <a:ext cx="2946078" cy="498145"/>
          </a:xfrm>
          <a:prstGeom prst="rect">
            <a:avLst/>
          </a:prstGeom>
        </p:spPr>
        <p:txBody>
          <a:bodyPr vert="horz" lIns="90688" tIns="45345" rIns="90688" bIns="45345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4" y="2"/>
            <a:ext cx="2946078" cy="498145"/>
          </a:xfrm>
          <a:prstGeom prst="rect">
            <a:avLst/>
          </a:prstGeom>
        </p:spPr>
        <p:txBody>
          <a:bodyPr vert="horz" lIns="90688" tIns="45345" rIns="90688" bIns="45345" rtlCol="1"/>
          <a:lstStyle>
            <a:lvl1pPr algn="l">
              <a:defRPr sz="1200"/>
            </a:lvl1pPr>
          </a:lstStyle>
          <a:p>
            <a:fld id="{C0C6746B-4367-48D5-A72A-2D079182C42A}" type="datetimeFigureOut">
              <a:rPr lang="he-IL" smtClean="0"/>
              <a:pPr/>
              <a:t>כ"ח/תמוז/תשע"ז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88" tIns="45345" rIns="90688" bIns="45345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79139" y="4776516"/>
            <a:ext cx="5439398" cy="3909490"/>
          </a:xfrm>
          <a:prstGeom prst="rect">
            <a:avLst/>
          </a:prstGeom>
        </p:spPr>
        <p:txBody>
          <a:bodyPr vert="horz" lIns="90688" tIns="45345" rIns="90688" bIns="45345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598" y="9428494"/>
            <a:ext cx="2946078" cy="498145"/>
          </a:xfrm>
          <a:prstGeom prst="rect">
            <a:avLst/>
          </a:prstGeom>
        </p:spPr>
        <p:txBody>
          <a:bodyPr vert="horz" lIns="90688" tIns="45345" rIns="90688" bIns="45345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4" y="9428494"/>
            <a:ext cx="2946078" cy="498145"/>
          </a:xfrm>
          <a:prstGeom prst="rect">
            <a:avLst/>
          </a:prstGeom>
        </p:spPr>
        <p:txBody>
          <a:bodyPr vert="horz" lIns="90688" tIns="45345" rIns="90688" bIns="45345" rtlCol="1" anchor="b"/>
          <a:lstStyle>
            <a:lvl1pPr algn="l">
              <a:defRPr sz="1200"/>
            </a:lvl1pPr>
          </a:lstStyle>
          <a:p>
            <a:fld id="{B948E430-6315-4B6D-A5A7-130DE98174D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69432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948E430-6315-4B6D-A5A7-130DE98174D6}" type="slidenum">
              <a:rPr kumimoji="0" lang="he-I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l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he-I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3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0743-E54A-4DE3-8318-3DE6B7B2532A}" type="datetime8">
              <a:rPr lang="he-IL" smtClean="0"/>
              <a:pPr/>
              <a:t>22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6725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E760C-7A94-41C3-A450-B80F16218CF4}" type="datetime8">
              <a:rPr lang="he-IL" smtClean="0"/>
              <a:pPr/>
              <a:t>22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51047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21DA-C8E8-4C1D-AC51-292394342405}" type="datetime8">
              <a:rPr lang="he-IL" smtClean="0"/>
              <a:pPr/>
              <a:t>22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86298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סימן חיסור 6"/>
          <p:cNvSpPr/>
          <p:nvPr userDrawn="1"/>
        </p:nvSpPr>
        <p:spPr>
          <a:xfrm>
            <a:off x="-122549" y="1149772"/>
            <a:ext cx="12424528" cy="180000"/>
          </a:xfrm>
          <a:prstGeom prst="mathMinus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1525693" y="6379534"/>
            <a:ext cx="542262" cy="338554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1600" b="0" dirty="0">
                <a:solidFill>
                  <a:schemeClr val="accent2"/>
                </a:solidFill>
              </a:rPr>
              <a:t> </a:t>
            </a:r>
            <a:fld id="{BACED41A-D597-4A48-BBC4-3CFA1BBB1333}" type="slidenum">
              <a:rPr lang="he-IL" sz="1600" b="0" i="0" smtClean="0">
                <a:solidFill>
                  <a:schemeClr val="accent2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‹#›</a:t>
            </a:fld>
            <a:endParaRPr lang="he-IL" sz="1600" b="0" i="0" dirty="0">
              <a:solidFill>
                <a:schemeClr val="accent2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8397129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FA0A-E1EE-47C2-AA67-C17AB08C1429}" type="datetime8">
              <a:rPr lang="he-IL" smtClean="0"/>
              <a:pPr/>
              <a:t>22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11093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52370-ECDE-4892-8F68-280E1290C315}" type="datetime8">
              <a:rPr lang="he-IL" smtClean="0"/>
              <a:pPr/>
              <a:t>22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5826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18E6-8460-4774-BD42-ADF646A85709}" type="datetime8">
              <a:rPr lang="he-IL" smtClean="0"/>
              <a:pPr/>
              <a:t>22 יולי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4731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9AFA5-5E39-4D71-8DC9-B1F6355FEF62}" type="datetime8">
              <a:rPr lang="he-IL" smtClean="0"/>
              <a:pPr/>
              <a:t>22 יולי 17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5201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08EEC-67C3-4AAD-A86B-79E3014E95CD}" type="datetime8">
              <a:rPr lang="he-IL" smtClean="0"/>
              <a:pPr/>
              <a:t>22 יולי 17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585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E6649-5CCB-4B9C-84FC-73621C6521AA}" type="datetime8">
              <a:rPr lang="he-IL" smtClean="0"/>
              <a:pPr/>
              <a:t>22 יולי 17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4020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DC2C2-EB20-406F-8F45-E01EC6138DD8}" type="datetime8">
              <a:rPr lang="he-IL" smtClean="0"/>
              <a:pPr/>
              <a:t>22 יולי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58826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1B386-3AE7-445C-8A88-939E496621C9}" type="datetime8">
              <a:rPr lang="he-IL" smtClean="0"/>
              <a:pPr/>
              <a:t>22 יולי 17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4665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32782-5B2D-438C-AA81-BF05A348AC99}" type="datetime8">
              <a:rPr lang="he-IL" smtClean="0"/>
              <a:pPr/>
              <a:t>22 יולי 17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962A9-4FEF-4C99-8B48-2F98AB9C10F9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9216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53496" y="1771292"/>
            <a:ext cx="9144000" cy="1276708"/>
          </a:xfrm>
        </p:spPr>
        <p:txBody>
          <a:bodyPr anchor="t">
            <a:normAutofit/>
          </a:bodyPr>
          <a:lstStyle/>
          <a:p>
            <a:r>
              <a:rPr lang="he-IL" sz="54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הכנת סגל מב"ל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sz="32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היערכות למחזור מ"ה</a:t>
            </a:r>
          </a:p>
          <a:p>
            <a:r>
              <a:rPr lang="he-IL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2017-2018</a:t>
            </a:r>
          </a:p>
          <a:p>
            <a:r>
              <a:rPr lang="he-IL" sz="1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(מאושר מפקד </a:t>
            </a:r>
            <a:r>
              <a:rPr lang="he-IL" sz="14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r>
              <a:rPr lang="he-IL" sz="14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 rotWithShape="1">
          <a:blip r:embed="rId3" cstate="print"/>
          <a:srcRect l="46802" t="40668" r="47616" b="48837"/>
          <a:stretch/>
        </p:blipFill>
        <p:spPr>
          <a:xfrm>
            <a:off x="9730708" y="364598"/>
            <a:ext cx="1933575" cy="2045048"/>
          </a:xfrm>
          <a:prstGeom prst="rect">
            <a:avLst/>
          </a:prstGeom>
        </p:spPr>
      </p:pic>
      <p:grpSp>
        <p:nvGrpSpPr>
          <p:cNvPr id="5" name="קבוצה 4">
            <a:extLst>
              <a:ext uri="{FF2B5EF4-FFF2-40B4-BE49-F238E27FC236}">
                <a16:creationId xmlns:a16="http://schemas.microsoft.com/office/drawing/2014/main" id="{E731D1CC-F784-410D-9E43-D33548C34ED0}"/>
              </a:ext>
            </a:extLst>
          </p:cNvPr>
          <p:cNvGrpSpPr/>
          <p:nvPr/>
        </p:nvGrpSpPr>
        <p:grpSpPr>
          <a:xfrm>
            <a:off x="287085" y="5518294"/>
            <a:ext cx="1244007" cy="1090325"/>
            <a:chOff x="5273750" y="5018564"/>
            <a:chExt cx="1571202" cy="1472130"/>
          </a:xfrm>
        </p:grpSpPr>
        <p:pic>
          <p:nvPicPr>
            <p:cNvPr id="6" name="תמונה 5">
              <a:extLst>
                <a:ext uri="{FF2B5EF4-FFF2-40B4-BE49-F238E27FC236}">
                  <a16:creationId xmlns:a16="http://schemas.microsoft.com/office/drawing/2014/main" id="{74312C6F-DD9D-4C57-AE16-5352A79346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874" r="6278" b="12247"/>
            <a:stretch/>
          </p:blipFill>
          <p:spPr>
            <a:xfrm>
              <a:off x="5273750" y="5018564"/>
              <a:ext cx="1571202" cy="147213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322A5A3E-BC66-48F0-99C5-D22281540348}"/>
                </a:ext>
              </a:extLst>
            </p:cNvPr>
            <p:cNvSpPr txBox="1"/>
            <p:nvPr/>
          </p:nvSpPr>
          <p:spPr>
            <a:xfrm rot="20382736">
              <a:off x="5415058" y="5481969"/>
              <a:ext cx="1166760" cy="792464"/>
            </a:xfrm>
            <a:prstGeom prst="rect">
              <a:avLst/>
            </a:prstGeom>
            <a:noFill/>
          </p:spPr>
          <p:txBody>
            <a:bodyPr wrap="square" lIns="0" tIns="0" rIns="0" bIns="0" rtlCol="1" anchor="ctr">
              <a:spAutoFit/>
            </a:bodyPr>
            <a:lstStyle/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AR BERKLEY" panose="02000000000000000000" pitchFamily="2" charset="0"/>
                  <a:ea typeface="+mn-ea"/>
                  <a:cs typeface="+mn-cs"/>
                </a:rPr>
                <a:t>Malop</a:t>
              </a:r>
            </a:p>
            <a:p>
              <a:pPr marL="0" marR="0" lvl="0" indent="0" algn="ct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ED7D31"/>
                  </a:solidFill>
                  <a:effectLst/>
                  <a:uLnTx/>
                  <a:uFillTx/>
                  <a:latin typeface="AR BERKLEY" panose="02000000000000000000" pitchFamily="2" charset="0"/>
                  <a:ea typeface="+mn-ea"/>
                  <a:cs typeface="+mn-cs"/>
                </a:rPr>
                <a:t>inside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63095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מוקדי העמקה- מחזור מ"ד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173EB508-2009-46BB-A851-9B9C99285C22}"/>
              </a:ext>
            </a:extLst>
          </p:cNvPr>
          <p:cNvSpPr/>
          <p:nvPr/>
        </p:nvSpPr>
        <p:spPr>
          <a:xfrm rot="20882261">
            <a:off x="360326" y="629928"/>
            <a:ext cx="1917291" cy="482865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מובל סגל</a:t>
            </a:r>
          </a:p>
        </p:txBody>
      </p:sp>
      <p:graphicFrame>
        <p:nvGraphicFramePr>
          <p:cNvPr id="8" name="טבלה 7">
            <a:extLst>
              <a:ext uri="{FF2B5EF4-FFF2-40B4-BE49-F238E27FC236}">
                <a16:creationId xmlns:a16="http://schemas.microsoft.com/office/drawing/2014/main" id="{F4CC60F5-9B47-4BB4-B614-5A4E3B4E83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916586"/>
              </p:ext>
            </p:extLst>
          </p:nvPr>
        </p:nvGraphicFramePr>
        <p:xfrm>
          <a:off x="786581" y="1716890"/>
          <a:ext cx="10690940" cy="4876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58148">
                  <a:extLst>
                    <a:ext uri="{9D8B030D-6E8A-4147-A177-3AD203B41FA5}">
                      <a16:colId xmlns:a16="http://schemas.microsoft.com/office/drawing/2014/main" val="2566567234"/>
                    </a:ext>
                  </a:extLst>
                </a:gridCol>
                <a:gridCol w="7212612">
                  <a:extLst>
                    <a:ext uri="{9D8B030D-6E8A-4147-A177-3AD203B41FA5}">
                      <a16:colId xmlns:a16="http://schemas.microsoft.com/office/drawing/2014/main" val="4038710611"/>
                    </a:ext>
                  </a:extLst>
                </a:gridCol>
                <a:gridCol w="1543664">
                  <a:extLst>
                    <a:ext uri="{9D8B030D-6E8A-4147-A177-3AD203B41FA5}">
                      <a16:colId xmlns:a16="http://schemas.microsoft.com/office/drawing/2014/main" val="2378039389"/>
                    </a:ext>
                  </a:extLst>
                </a:gridCol>
                <a:gridCol w="1376516">
                  <a:extLst>
                    <a:ext uri="{9D8B030D-6E8A-4147-A177-3AD203B41FA5}">
                      <a16:colId xmlns:a16="http://schemas.microsoft.com/office/drawing/2014/main" val="2559500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מוקד העמקה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מובילים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סטאטוס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9089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אופן ניהול תהליך העבודה השנתית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אלי</a:t>
                      </a:r>
                      <a:endParaRPr lang="he-IL" sz="2000" b="0" kern="1200" dirty="0">
                        <a:solidFill>
                          <a:srgbClr val="FF0000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2000" b="0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852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והיקף המטלות וניהול העומס לאורך השנה, ניהול מתח עונה מסכמת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0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61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מידת היות </a:t>
                      </a:r>
                      <a:r>
                        <a:rPr lang="he-IL" sz="2000" b="0" kern="1200" dirty="0" err="1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המב"ל</a:t>
                      </a: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מותאם, גמיש ורלוונטי לאתגרי הביטחון הלאומי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0" kern="1200" dirty="0" err="1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גו'ש</a:t>
                      </a: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, </a:t>
                      </a:r>
                      <a:r>
                        <a:rPr lang="he-IL" sz="2000" b="0" kern="1200" dirty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??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endParaRPr lang="he-IL" sz="2000" b="0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787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he-IL" sz="20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השפעות לימודי אסטרטגיה על רגלי </a:t>
                      </a:r>
                      <a:r>
                        <a:rPr lang="he-IL" sz="2000" b="0" kern="1200" dirty="0" err="1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בטל"ם</a:t>
                      </a:r>
                      <a:r>
                        <a:rPr lang="he-IL" sz="20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ואפשרויות ומיצוי נוספות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עודד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0" kern="12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8308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תפקידי סגל מב"ל- העמקה בתפקיד המדריך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עודד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0" kern="1200" noProof="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92055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6</a:t>
                      </a:r>
                      <a:endParaRPr lang="he-IL" sz="20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שיטות הלימוד, מיצוי למידה אישית, צוות</a:t>
                      </a:r>
                      <a:r>
                        <a:rPr lang="en-US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קב', שימוש במבחנים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יוני, אורן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e-IL" sz="2000" b="0" kern="120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113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שילוב חניכים בינלאומיים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ענת, מתן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0" kern="1200" noProof="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72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פיתוח אישי + חליפת לימוד מותאמת לחניך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0" kern="120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b="0" kern="1200" noProof="0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22647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29684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מוקדי העמקה- מ"ד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71949" y="1690688"/>
            <a:ext cx="10881852" cy="4946085"/>
          </a:xfrm>
        </p:spPr>
        <p:txBody>
          <a:bodyPr>
            <a:normAutofit fontScale="85000" lnSpcReduction="20000"/>
          </a:bodyPr>
          <a:lstStyle/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אופן ניהול תהליך </a:t>
            </a:r>
            <a:r>
              <a:rPr lang="he-IL" sz="1900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העבודה השנתית</a:t>
            </a: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(תחקור למול השינויים שבוצעו במחזור) </a:t>
            </a:r>
            <a:r>
              <a:rPr lang="he-IL" sz="1900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{אלי}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איכות </a:t>
            </a:r>
            <a:r>
              <a:rPr lang="he-IL" sz="1900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והיקף המטלות וניהול העומס </a:t>
            </a: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לאורך השנה, ניהול מתח הלמידה בעונה המסכמת</a:t>
            </a:r>
            <a:r>
              <a:rPr lang="he-IL" sz="1900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{חיים}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מב"ל- מידת היותו </a:t>
            </a:r>
            <a:r>
              <a:rPr lang="he-IL" sz="1900" b="1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מותאם, גמיש ורלוונטי </a:t>
            </a:r>
            <a:r>
              <a:rPr lang="he-IL" sz="1900" dirty="0">
                <a:solidFill>
                  <a:schemeClr val="accent2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לאתגרי הביטחון הלאומי </a:t>
            </a:r>
            <a:r>
              <a:rPr lang="he-IL" sz="1900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{</a:t>
            </a:r>
            <a:r>
              <a:rPr lang="he-IL" sz="1900" dirty="0" err="1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גו'ש</a:t>
            </a:r>
            <a:r>
              <a:rPr lang="he-IL" sz="1900" dirty="0">
                <a:solidFill>
                  <a:srgbClr val="0070C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השפעות </a:t>
            </a:r>
            <a:r>
              <a:rPr lang="he-IL" sz="1900" b="1" dirty="0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לימודי אסטרטגיה </a:t>
            </a:r>
            <a:r>
              <a:rPr lang="he-IL" sz="1900" dirty="0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על אשכולות </a:t>
            </a:r>
            <a:r>
              <a:rPr lang="he-IL" sz="1900" dirty="0" err="1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r>
              <a:rPr lang="he-IL" sz="1900" dirty="0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ואפשרויות </a:t>
            </a:r>
            <a:r>
              <a:rPr lang="he-IL" sz="1900" b="1" dirty="0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אינטגרציה ומיצוי </a:t>
            </a:r>
            <a:r>
              <a:rPr lang="he-IL" sz="1900" dirty="0">
                <a:solidFill>
                  <a:schemeClr val="bg1">
                    <a:lumMod val="50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נוספות {עודד}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תפקידי סגל </a:t>
            </a:r>
            <a:r>
              <a:rPr lang="he-IL" sz="1900" b="1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(העמקה בתפקיד מדריך הצוות) {עודד}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שיטות הלימוד: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(א) צוות אורגני לעומת קבוצות קטנות, (ב) מיצוי הלמידה האישית, (ג) שימוש במבחנים {יוני ואורן}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שילוב </a:t>
            </a: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חניכים בינלאומיים </a:t>
            </a:r>
            <a:r>
              <a:rPr lang="he-IL" sz="19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{ענת ומתן}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פיתוח אישי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+ </a:t>
            </a: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חליפת לימוד </a:t>
            </a:r>
            <a:r>
              <a:rPr lang="he-IL" sz="19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מותאמת לחניך {אורן}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b="1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תפיסת הסיורים- </a:t>
            </a:r>
            <a:r>
              <a:rPr lang="he-IL" sz="19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פנים וחו"ל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תהליך </a:t>
            </a:r>
            <a:r>
              <a:rPr lang="he-IL" sz="1900" b="1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הערכה ומישוב </a:t>
            </a:r>
            <a:r>
              <a:rPr lang="he-IL" sz="19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החניך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19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היערכות </a:t>
            </a:r>
            <a:r>
              <a:rPr lang="he-IL" sz="1900" b="1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למכרז אחוד- </a:t>
            </a:r>
            <a:r>
              <a:rPr lang="he-IL" sz="19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משמעויות בקשר מול מוסד אקדמי אחר (גמישויות, תכני ליבה)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381E78BD-F100-4EC0-826F-81737D2B7588}"/>
              </a:ext>
            </a:extLst>
          </p:cNvPr>
          <p:cNvSpPr/>
          <p:nvPr/>
        </p:nvSpPr>
        <p:spPr>
          <a:xfrm rot="20882261">
            <a:off x="340143" y="2089988"/>
            <a:ext cx="2397781" cy="971766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מובל צוותים ואיש סגל</a:t>
            </a:r>
          </a:p>
        </p:txBody>
      </p:sp>
    </p:spTree>
    <p:extLst>
      <p:ext uri="{BB962C8B-B14F-4D97-AF65-F5344CB8AC3E}">
        <p14:creationId xmlns:p14="http://schemas.microsoft.com/office/powerpoint/2010/main" val="4077723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מבנה הכנת סגל- תמונת על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טבלה 7">
            <a:extLst>
              <a:ext uri="{FF2B5EF4-FFF2-40B4-BE49-F238E27FC236}">
                <a16:creationId xmlns:a16="http://schemas.microsoft.com/office/drawing/2014/main" id="{867F0AF6-0B67-4AE4-A962-A53B2D049C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048677"/>
              </p:ext>
            </p:extLst>
          </p:nvPr>
        </p:nvGraphicFramePr>
        <p:xfrm>
          <a:off x="540777" y="1631695"/>
          <a:ext cx="11192388" cy="50545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65398">
                  <a:extLst>
                    <a:ext uri="{9D8B030D-6E8A-4147-A177-3AD203B41FA5}">
                      <a16:colId xmlns:a16="http://schemas.microsoft.com/office/drawing/2014/main" val="1005470924"/>
                    </a:ext>
                  </a:extLst>
                </a:gridCol>
                <a:gridCol w="1865398">
                  <a:extLst>
                    <a:ext uri="{9D8B030D-6E8A-4147-A177-3AD203B41FA5}">
                      <a16:colId xmlns:a16="http://schemas.microsoft.com/office/drawing/2014/main" val="659324771"/>
                    </a:ext>
                  </a:extLst>
                </a:gridCol>
                <a:gridCol w="1865398">
                  <a:extLst>
                    <a:ext uri="{9D8B030D-6E8A-4147-A177-3AD203B41FA5}">
                      <a16:colId xmlns:a16="http://schemas.microsoft.com/office/drawing/2014/main" val="1798053774"/>
                    </a:ext>
                  </a:extLst>
                </a:gridCol>
                <a:gridCol w="1865398">
                  <a:extLst>
                    <a:ext uri="{9D8B030D-6E8A-4147-A177-3AD203B41FA5}">
                      <a16:colId xmlns:a16="http://schemas.microsoft.com/office/drawing/2014/main" val="650555047"/>
                    </a:ext>
                  </a:extLst>
                </a:gridCol>
                <a:gridCol w="1865398">
                  <a:extLst>
                    <a:ext uri="{9D8B030D-6E8A-4147-A177-3AD203B41FA5}">
                      <a16:colId xmlns:a16="http://schemas.microsoft.com/office/drawing/2014/main" val="3849160230"/>
                    </a:ext>
                  </a:extLst>
                </a:gridCol>
                <a:gridCol w="1865398">
                  <a:extLst>
                    <a:ext uri="{9D8B030D-6E8A-4147-A177-3AD203B41FA5}">
                      <a16:colId xmlns:a16="http://schemas.microsoft.com/office/drawing/2014/main" val="407340140"/>
                    </a:ext>
                  </a:extLst>
                </a:gridCol>
              </a:tblGrid>
              <a:tr h="574016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</a:t>
                      </a:r>
                      <a:endParaRPr lang="he-IL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</a:t>
                      </a:r>
                      <a:endParaRPr lang="he-IL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</a:t>
                      </a:r>
                      <a:endParaRPr lang="he-IL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</a:t>
                      </a:r>
                      <a:endParaRPr lang="he-IL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</a:t>
                      </a:r>
                      <a:endParaRPr lang="he-IL" sz="28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B w="38100" cmpd="sng"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4743183"/>
                  </a:ext>
                </a:extLst>
              </a:tr>
              <a:tr h="574016">
                <a:tc>
                  <a:txBody>
                    <a:bodyPr/>
                    <a:lstStyle/>
                    <a:p>
                      <a:pPr algn="ctr" rtl="1"/>
                      <a:r>
                        <a:rPr lang="he-IL" sz="20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 </a:t>
                      </a:r>
                      <a:br>
                        <a:rPr lang="en-US" sz="20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8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en-US" sz="1800" b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(23-27/7</a:t>
                      </a:r>
                      <a:endParaRPr lang="he-IL" sz="2000" b="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מ"ד </a:t>
                      </a:r>
                      <a:b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והכוונת מ"ה </a:t>
                      </a:r>
                      <a:r>
                        <a:rPr lang="he-IL" sz="16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(+אלוף)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</a:t>
                      </a:r>
                      <a:b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סגל-סגל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בינ"ל, המחקר, עב' שנתית, תפקידי הסגל, מבנה שבוע לימוד </a:t>
                      </a:r>
                      <a:r>
                        <a:rPr lang="he-IL" sz="16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(+אלוף)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מוקדי </a:t>
                      </a:r>
                      <a:b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העמקה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64467415"/>
                  </a:ext>
                </a:extLst>
              </a:tr>
              <a:tr h="57401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  <a:b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800" b="0" kern="1200" noProof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en-US" sz="1800" b="0" kern="1200" noProof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(30/7-3/8</a:t>
                      </a:r>
                      <a:endParaRPr lang="he-IL" sz="1800" b="0" kern="1200" noProof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אשכולות </a:t>
                      </a:r>
                      <a:b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מ"ה +</a:t>
                      </a:r>
                      <a:r>
                        <a:rPr lang="he-IL" sz="16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ערב גיבוש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הצגת אשכולות מ"ה </a:t>
                      </a:r>
                      <a:r>
                        <a:rPr lang="he-IL" sz="16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(+אלוף)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היכרות </a:t>
                      </a:r>
                      <a:br>
                        <a:rPr lang="en-US" sz="1600" b="1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="1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מ"ה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</a:t>
                      </a:r>
                      <a:b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סגל- חניכים</a:t>
                      </a:r>
                    </a:p>
                  </a:txBody>
                  <a:tcPr anchor="ctr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338220646"/>
                  </a:ext>
                </a:extLst>
              </a:tr>
              <a:tr h="57401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פגרה- שבועיים</a:t>
                      </a:r>
                      <a:br>
                        <a:rPr lang="en-US" sz="2000" b="1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8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en-US" sz="1800" b="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(6-17/8</a:t>
                      </a:r>
                      <a:endParaRPr lang="he-IL" dirty="0">
                        <a:solidFill>
                          <a:schemeClr val="bg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solidFill>
                          <a:schemeClr val="bg1">
                            <a:lumMod val="75000"/>
                          </a:schemeClr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solidFill>
                          <a:schemeClr val="bg1">
                            <a:lumMod val="75000"/>
                          </a:schemeClr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וייס-</a:t>
                      </a:r>
                      <a:r>
                        <a:rPr lang="he-IL" sz="16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הכשרת סגלים מכללתית (</a:t>
                      </a:r>
                      <a:r>
                        <a:rPr lang="en-US" sz="16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8-10/8</a:t>
                      </a:r>
                      <a:r>
                        <a:rPr lang="he-IL" sz="1600" dirty="0">
                          <a:solidFill>
                            <a:schemeClr val="bg1">
                              <a:lumMod val="75000"/>
                            </a:schemeClr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הכשרת סגלים </a:t>
                      </a:r>
                      <a:r>
                        <a:rPr kumimoji="0" lang="he-IL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מכללתית</a:t>
                      </a: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8-10/8</a:t>
                      </a: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הכשרת סגלים מכללתית (</a:t>
                      </a: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8-10/8</a:t>
                      </a:r>
                      <a:r>
                        <a:rPr kumimoji="0" lang="he-IL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9961618"/>
                  </a:ext>
                </a:extLst>
              </a:tr>
              <a:tr h="57401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3</a:t>
                      </a:r>
                      <a:b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(20-24/8</a:t>
                      </a:r>
                      <a:endParaRPr kumimoji="0" lang="he-IL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למידת סגל (מקצועי לבטל"ם) </a:t>
                      </a:r>
                      <a:r>
                        <a:rPr lang="he-IL" sz="16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(+אלוף)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למידת סגל (מיומנויות הדרכה) </a:t>
                      </a:r>
                      <a:r>
                        <a:rPr lang="he-IL" sz="16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(+אלוף)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הקפאת תצורה </a:t>
                      </a:r>
                      <a:br>
                        <a:rPr lang="en-US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מ"ה </a:t>
                      </a:r>
                      <a:r>
                        <a:rPr lang="he-IL" sz="16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(+אלוף)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9812852"/>
                  </a:ext>
                </a:extLst>
              </a:tr>
              <a:tr h="57401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4 </a:t>
                      </a:r>
                      <a:b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kumimoji="0" lang="he-IL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(27-31/8</a:t>
                      </a:r>
                      <a:endParaRPr kumimoji="0" lang="he-IL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</a:t>
                      </a:r>
                      <a:r>
                        <a:rPr lang="he-IL" sz="16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הכנ"ס</a:t>
                      </a: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ומוכנות </a:t>
                      </a:r>
                      <a:r>
                        <a:rPr lang="he-IL" sz="16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למ"ה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9113518"/>
                  </a:ext>
                </a:extLst>
              </a:tr>
              <a:tr h="574016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פתיחת מ"ה</a:t>
                      </a:r>
                      <a:br>
                        <a:rPr lang="en-US" sz="1600" b="1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600" b="1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en-US" sz="1600" b="1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3/9</a:t>
                      </a:r>
                      <a:r>
                        <a:rPr lang="he-IL" sz="1600" b="1" kern="1200" dirty="0">
                          <a:solidFill>
                            <a:schemeClr val="accen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6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80950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64855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89821"/>
            <a:ext cx="10515600" cy="13255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28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1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(23.7-27.7)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3435584"/>
              </p:ext>
            </p:extLst>
          </p:nvPr>
        </p:nvGraphicFramePr>
        <p:xfrm>
          <a:off x="399478" y="1269141"/>
          <a:ext cx="11466069" cy="5074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47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6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51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71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40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159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(23.7)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(24.7)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  <a:r>
                        <a:rPr lang="he-IL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(25.7)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(26.7)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(27.7)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תחקיר מ"ד והכוונת מ"ה </a:t>
                      </a:r>
                      <a:br>
                        <a:rPr lang="en-US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(9:30-17)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סגל-סגל </a:t>
                      </a:r>
                      <a:br>
                        <a:rPr lang="en-US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(8:30-17)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מוקדי העמקה מ"ה </a:t>
                      </a:r>
                      <a:br>
                        <a:rPr lang="en-US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(9-16:30)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מוקדי העמקה מ"ה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(9:30-11)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פתיחת 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1" baseline="0" dirty="0" err="1">
                          <a:latin typeface="David" pitchFamily="34" charset="-79"/>
                          <a:cs typeface="David" pitchFamily="34" charset="-79"/>
                        </a:rPr>
                        <a:t>הכנ"ס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(מד"ר)+ 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משוב קורס 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(</a:t>
                      </a:r>
                      <a:r>
                        <a:rPr lang="he-IL" sz="1400" baseline="0" dirty="0" err="1">
                          <a:latin typeface="David" pitchFamily="34" charset="-79"/>
                          <a:cs typeface="David" pitchFamily="34" charset="-79"/>
                        </a:rPr>
                        <a:t>מלו"פ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),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סיכום אישי מדריך: </a:t>
                      </a:r>
                      <a:r>
                        <a:rPr lang="he-IL" sz="1400" b="1" dirty="0" err="1">
                          <a:latin typeface="David" pitchFamily="34" charset="-79"/>
                          <a:cs typeface="David" pitchFamily="34" charset="-79"/>
                        </a:rPr>
                        <a:t>גו'ש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(1* 45 דק')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סגל-סגל: 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העמקת ההיכרות</a:t>
                      </a:r>
                      <a:br>
                        <a:rPr lang="en-US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(מד"ר </a:t>
                      </a:r>
                      <a:r>
                        <a:rPr lang="he-IL" sz="140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(9:00-9:45) 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</a:b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מוקד העמקה: חניכים בינ"ל (ענת ומתן)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מוקד העמקה- 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(6)  שיטות הלימוד (יוני ואורן</a:t>
                      </a: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10:30:12:00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(11:15-12:45)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סיכום אישי מדריכים</a:t>
                      </a:r>
                      <a:r>
                        <a:rPr lang="he-IL" sz="1400" b="1" kern="1200" baseline="30000" dirty="0">
                          <a:solidFill>
                            <a:srgbClr val="FFC000"/>
                          </a:solidFill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*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: </a:t>
                      </a:r>
                      <a:br>
                        <a:rPr lang="en-US" sz="1400" baseline="0" dirty="0"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חיים ואלי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 (2 *45 דק')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סגל-סגל: </a:t>
                      </a: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בניית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צוות אפקטיבי (מד"ר </a:t>
                      </a:r>
                      <a:r>
                        <a:rPr lang="he-IL" sz="140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(10:00-11:15)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תפיסת המחקר </a:t>
                      </a:r>
                      <a:r>
                        <a:rPr lang="he-IL" sz="1400" kern="120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במב"ל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והכוונתו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</a:b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(ענת וחיים)</a:t>
                      </a:r>
                      <a:endParaRPr kumimoji="0" lang="he-IL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שיטות הלימוד-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המשך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(13:30-14:45)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המשך סיכום אישי מדריכים</a:t>
                      </a:r>
                      <a:r>
                        <a:rPr lang="he-IL" sz="1400" b="1" dirty="0">
                          <a:solidFill>
                            <a:srgbClr val="FFC000"/>
                          </a:solidFill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: 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(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עודד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* 45 דק'), (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ענת</a:t>
                      </a:r>
                      <a:r>
                        <a:rPr lang="he-IL" sz="1400" baseline="0" dirty="0">
                          <a:latin typeface="David" pitchFamily="34" charset="-79"/>
                          <a:cs typeface="David" pitchFamily="34" charset="-79"/>
                        </a:rPr>
                        <a:t>* 30 דק')</a:t>
                      </a:r>
                      <a:endParaRPr lang="he-IL" sz="1400" b="1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סגל-סגל: </a:t>
                      </a:r>
                      <a:r>
                        <a:rPr lang="he-IL" sz="1400" b="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בניית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צוות אפקטיבי (מד"ר </a:t>
                      </a:r>
                      <a:r>
                        <a:rPr lang="he-IL" sz="140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(11:30-12:30) </a:t>
                      </a:r>
                      <a:br>
                        <a:rPr lang="en-US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מוקד העמקה: </a:t>
                      </a:r>
                      <a:br>
                        <a:rPr lang="en-US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עבודה שנתית (אלי)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0" i="0" dirty="0">
                          <a:latin typeface="David" pitchFamily="34" charset="-79"/>
                          <a:cs typeface="David" pitchFamily="34" charset="-79"/>
                        </a:rPr>
                        <a:t>הצגת יום היכרות מ"ה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(2.8)- (מתן) + </a:t>
                      </a:r>
                      <a:r>
                        <a:rPr lang="he-IL" sz="1400" dirty="0">
                          <a:solidFill>
                            <a:srgbClr val="FF0000"/>
                          </a:solidFill>
                          <a:latin typeface="David" pitchFamily="34" charset="-79"/>
                          <a:cs typeface="David" pitchFamily="34" charset="-79"/>
                        </a:rPr>
                        <a:t>סימולציית גרף ראשונית??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(15:00-16:30)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סיכום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 אישי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 מד"ר + </a:t>
                      </a:r>
                      <a:br>
                        <a:rPr lang="en-US" sz="1400" b="1" dirty="0"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סיכום מחזור, הכוונת </a:t>
                      </a:r>
                      <a:r>
                        <a:rPr lang="he-IL" sz="1400" b="0" dirty="0" err="1">
                          <a:latin typeface="David" pitchFamily="34" charset="-79"/>
                          <a:cs typeface="David" pitchFamily="34" charset="-79"/>
                        </a:rPr>
                        <a:t>הכנ"ס</a:t>
                      </a: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 ודירקטיבה</a:t>
                      </a:r>
                      <a:r>
                        <a:rPr lang="he-IL" sz="1400" b="0" baseline="0" dirty="0">
                          <a:latin typeface="David" pitchFamily="34" charset="-79"/>
                          <a:cs typeface="David" pitchFamily="34" charset="-79"/>
                        </a:rPr>
                        <a:t> </a:t>
                      </a: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למחזור הקרוב </a:t>
                      </a:r>
                      <a:r>
                        <a:rPr lang="he-IL" sz="1400" b="1" baseline="0" dirty="0">
                          <a:latin typeface="David" pitchFamily="34" charset="-79"/>
                          <a:cs typeface="David" pitchFamily="34" charset="-79"/>
                        </a:rPr>
                        <a:t>(אלוף)</a:t>
                      </a:r>
                      <a:endParaRPr lang="he-IL" sz="1400" b="1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סגל-סגל: 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מנגנונים שוטפים (מד"ר </a:t>
                      </a:r>
                      <a:r>
                        <a:rPr lang="he-IL" sz="140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(13:15-14:45)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סגל-סגל: 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הגדרות תפקיד, מנגנוני עבודה מרכזיים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(אלוף)</a:t>
                      </a:r>
                      <a:endParaRPr lang="he-IL" sz="1400" dirty="0">
                        <a:latin typeface="David" panose="020E0502060401010101" pitchFamily="34" charset="-79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מוקד העמקה:</a:t>
                      </a:r>
                      <a:r>
                        <a:rPr lang="he-IL" sz="1400" b="1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(3) </a:t>
                      </a:r>
                      <a:r>
                        <a:rPr lang="he-IL" sz="1400" kern="1200" dirty="0" err="1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מב"ל</a:t>
                      </a:r>
                      <a:r>
                        <a:rPr lang="he-IL" sz="14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רלוונטי (</a:t>
                      </a:r>
                      <a:r>
                        <a:rPr lang="he-IL" sz="1400" kern="1200" dirty="0" err="1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גו'ש</a:t>
                      </a:r>
                      <a:r>
                        <a:rPr lang="he-IL" sz="140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  <a:endParaRPr lang="he-IL" sz="1400" dirty="0">
                        <a:solidFill>
                          <a:srgbClr val="FF0000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17:00-18:30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rgbClr val="0070C0"/>
                          </a:solidFill>
                          <a:latin typeface="David" pitchFamily="34" charset="-79"/>
                          <a:cs typeface="David" pitchFamily="34" charset="-79"/>
                        </a:rPr>
                        <a:t>(15:00-16:45) 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מבנה שבוע הלימוד ועונות השנה (מתן) </a:t>
                      </a:r>
                      <a:endParaRPr lang="he-IL" sz="1400" dirty="0">
                        <a:latin typeface="David" panose="020E0502060401010101" pitchFamily="34" charset="-79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chemeClr val="accent2"/>
                          </a:solidFill>
                          <a:latin typeface="David" pitchFamily="34" charset="-79"/>
                          <a:cs typeface="David" pitchFamily="34" charset="-79"/>
                        </a:rPr>
                        <a:t>משוב אישי לסגל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chemeClr val="accent2"/>
                          </a:solidFill>
                          <a:latin typeface="David" pitchFamily="34" charset="-79"/>
                          <a:cs typeface="David" pitchFamily="34" charset="-79"/>
                        </a:rPr>
                        <a:t>משוב אישי לסגל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chemeClr val="accent2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נוכחות אלוף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נוכחות אלוף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775383"/>
                  </a:ext>
                </a:extLst>
              </a:tr>
            </a:tbl>
          </a:graphicData>
        </a:graphic>
      </p:graphicFrame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50545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27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2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(30.7-3.8)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970426"/>
              </p:ext>
            </p:extLst>
          </p:nvPr>
        </p:nvGraphicFramePr>
        <p:xfrm>
          <a:off x="393476" y="1741175"/>
          <a:ext cx="11466070" cy="48615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8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62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68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09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087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(30.7)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(31.7)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  <a:r>
                        <a:rPr lang="he-IL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(1.8) </a:t>
                      </a:r>
                      <a:r>
                        <a:rPr lang="he-IL" b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(תשעה באב)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(2.8)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(3.8)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ע"ע הכנת </a:t>
                      </a:r>
                      <a:br>
                        <a:rPr lang="en-US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</a:b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תחומי תוכן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הצגת אשכולות** ותחומי תוכן מ"ה בהובלת הסגל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itchFamily="34" charset="-79"/>
                          <a:cs typeface="David" pitchFamily="34" charset="-79"/>
                        </a:rPr>
                        <a:t>הצגת אשכולות** ותחומי תוכן מ"ה בהובלת הסגל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היכרות </a:t>
                      </a:r>
                      <a:br>
                        <a:rPr lang="en-US" sz="14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4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מחזור מ"ה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</a:t>
                      </a:r>
                      <a:br>
                        <a:rPr lang="en-US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 חניכים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6652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קורסי מדע המדינה +מסלולי לימוד-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ענת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כלכלי+ תפיסת סיורי </a:t>
                      </a:r>
                      <a:r>
                        <a:rPr lang="he-IL" sz="1400" b="1" dirty="0" err="1">
                          <a:latin typeface="David" pitchFamily="34" charset="-79"/>
                          <a:cs typeface="David" pitchFamily="34" charset="-79"/>
                        </a:rPr>
                        <a:t>בטל"ם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-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 עודד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מדיני (+סיור מזרח) </a:t>
                      </a: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חיים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היכרות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מודל בינ"ל וחלוקה לצוותים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(מד"ר) +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חלוקת מטלות לצוותים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(ועודד)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10:30:12:00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בכירות-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 יוני ואורן +מוקד העמקה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פיתוח אישי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(אורן)</a:t>
                      </a:r>
                      <a:endParaRPr lang="he-IL" sz="1400" dirty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חברה-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 שמוליק</a:t>
                      </a:r>
                      <a:endParaRPr lang="he-IL" sz="1400" b="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noProof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היכרות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יחסי סגל-חניכים וקוד התנהגות חניכים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(אלי, מתן)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תכנים נוספים </a:t>
                      </a:r>
                      <a:r>
                        <a:rPr lang="he-IL" sz="1400" b="0" dirty="0">
                          <a:latin typeface="David" pitchFamily="34" charset="-79"/>
                          <a:cs typeface="David" pitchFamily="34" charset="-79"/>
                        </a:rPr>
                        <a:t>(אנגלית, ערבי מפקד..)-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מתן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הגנה לאומית- 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משה + </a:t>
                      </a:r>
                      <a:r>
                        <a:rPr lang="he-IL" sz="1400" b="1" dirty="0">
                          <a:latin typeface="David" pitchFamily="34" charset="-79"/>
                          <a:cs typeface="David" pitchFamily="34" charset="-79"/>
                        </a:rPr>
                        <a:t>אינטגרטיבי (דגש על אסטרטגיה)-</a:t>
                      </a: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 אלי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היכרות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מעבר על ידיעון+ סימולציית גרף 1 (כולל הגיונות)-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(מתן),</a:t>
                      </a:r>
                      <a:br>
                        <a:rPr lang="en-US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פרק א' </a:t>
                      </a:r>
                      <a:r>
                        <a:rPr lang="he-IL" sz="140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הכנ"ס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(מד"ר)</a:t>
                      </a:r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אפשרות- גיבוש סגל ופרידה מפורשים (צביה ומתן)</a:t>
                      </a:r>
                      <a:endParaRPr lang="he-IL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מוקד העמקה: (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2) מטלות ועומס על החניך (חיים)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מעבר על החניכים </a:t>
                      </a: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(מתן)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17:00-18:30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rgbClr val="C00000"/>
                        </a:solidFill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סיכום ייצוב מ"ה ופרק א' </a:t>
                      </a:r>
                      <a:r>
                        <a:rPr lang="he-IL" sz="1400" b="1" kern="120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הכנ"ס</a:t>
                      </a: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-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אלוף</a:t>
                      </a:r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/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מד"ר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+mj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מטה מול מטה</a:t>
                      </a:r>
                      <a:endParaRPr lang="he-IL" sz="140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משובים לסגל אקדמי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נוכחות אלוף, </a:t>
                      </a:r>
                      <a:r>
                        <a:rPr lang="he-IL" sz="1400" kern="12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פינקל</a:t>
                      </a:r>
                      <a:endParaRPr lang="he-IL" sz="140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גוני מתגייס</a:t>
                      </a:r>
                      <a:endParaRPr lang="he-IL" sz="1400" kern="120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חיים בחו"ל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פרופ' בן-דור ונוספים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פרופ' בן-דור ונוספים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40067281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667620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סיכום אישי מדריך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תוכן 2">
            <a:extLst>
              <a:ext uri="{FF2B5EF4-FFF2-40B4-BE49-F238E27FC236}">
                <a16:creationId xmlns:a16="http://schemas.microsoft.com/office/drawing/2014/main" id="{FE7DDFA7-EA65-4A7A-B4A8-6EF9B9AC6175}"/>
              </a:ext>
            </a:extLst>
          </p:cNvPr>
          <p:cNvSpPr txBox="1">
            <a:spLocks/>
          </p:cNvSpPr>
          <p:nvPr/>
        </p:nvSpPr>
        <p:spPr>
          <a:xfrm>
            <a:off x="848032" y="1602658"/>
            <a:ext cx="10515600" cy="5034115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הובלת הצוות כמדריך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(מבנה ותמהיל הצוות, תפקיד המדריך, טכניקות הלימוד)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תוכנן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במחזור מ"ד בתחומי התוכן שתחת באחריותו?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בוצע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ומה לא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מאין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נבע הפער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 marL="0" indent="0" algn="ctr">
              <a:lnSpc>
                <a:spcPct val="150000"/>
              </a:lnSpc>
              <a:buClr>
                <a:schemeClr val="accent1"/>
              </a:buClr>
              <a:buNone/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50000"/>
              </a:lnSpc>
              <a:buClr>
                <a:schemeClr val="accent1"/>
              </a:buClr>
            </a:pPr>
            <a:endParaRPr lang="he-IL" sz="19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lvl="1">
              <a:lnSpc>
                <a:spcPct val="150000"/>
              </a:lnSpc>
              <a:buClr>
                <a:schemeClr val="accent1"/>
              </a:buClr>
            </a:pPr>
            <a:r>
              <a:rPr lang="he-IL" sz="19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מיקוד בתכני עונה מתקדמת שלא תוחקרו עד כה!</a:t>
            </a:r>
          </a:p>
          <a:p>
            <a:pPr marL="457200" indent="-457200">
              <a:lnSpc>
                <a:spcPct val="150000"/>
              </a:lnSpc>
              <a:buClr>
                <a:schemeClr val="accent1"/>
              </a:buClr>
              <a:buFont typeface="+mj-lt"/>
              <a:buAutoNum type="arabicPeriod" startAt="3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אינטגרציית האשכול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שבאחריותו עם שאר אשכולות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ועם לימודי האסטרטגיה?</a:t>
            </a:r>
          </a:p>
          <a:p>
            <a:pPr marL="457200" lvl="1" indent="-457200">
              <a:lnSpc>
                <a:spcPct val="150000"/>
              </a:lnSpc>
              <a:spcBef>
                <a:spcPts val="1000"/>
              </a:spcBef>
              <a:buClr>
                <a:schemeClr val="accent1"/>
              </a:buClr>
              <a:buFont typeface="+mj-lt"/>
              <a:buAutoNum type="arabicPeriod" startAt="4"/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התייחסות כללית: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דמות בוגר מב"ל בראייתו?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 הלימודים </a:t>
            </a:r>
            <a:r>
              <a:rPr lang="he-IL" sz="17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 marL="914400" lvl="2" indent="-457200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Font typeface="+mj-cs"/>
              <a:buAutoNum type="hebrew2Minus"/>
            </a:pPr>
            <a:r>
              <a:rPr lang="he-IL" sz="17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התנהלות המכללה לביטחון לאומי?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id="{83E3A47D-73FD-4A70-B023-0AF30218B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773009"/>
              </p:ext>
            </p:extLst>
          </p:nvPr>
        </p:nvGraphicFramePr>
        <p:xfrm>
          <a:off x="2477729" y="2888403"/>
          <a:ext cx="8321368" cy="74168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080342">
                  <a:extLst>
                    <a:ext uri="{9D8B030D-6E8A-4147-A177-3AD203B41FA5}">
                      <a16:colId xmlns:a16="http://schemas.microsoft.com/office/drawing/2014/main" val="2229246375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3925195942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989394720"/>
                    </a:ext>
                  </a:extLst>
                </a:gridCol>
                <a:gridCol w="2080342">
                  <a:extLst>
                    <a:ext uri="{9D8B030D-6E8A-4147-A177-3AD203B41FA5}">
                      <a16:colId xmlns:a16="http://schemas.microsoft.com/office/drawing/2014/main" val="29079629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תוכן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בוצע</a:t>
                      </a:r>
                      <a:r>
                        <a:rPr lang="en-US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לא בוצע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הסיבה לפער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תובנות מרכזיות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93184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he-IL" b="1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9658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94562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הצגת אשכול**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(יוצג ע"י גורם סגל מוביל)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984377" y="1591699"/>
            <a:ext cx="10272252" cy="47453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לקחים מרכזיים מהמחזור אחרון-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 </a:t>
            </a: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הנחיות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אלוף לאשכול?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 האשכול- 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</a:t>
            </a: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נ"ז, משכים? קשר בין תוכן אקדמי לחוץ-אקדמי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חפיפה ואינטגרציה- 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אינטגרציה נדרשת</a:t>
            </a:r>
            <a:r>
              <a:rPr lang="en-US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8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חפיפות מול אשכולות אחרים? תכנים בהובלת גורם סגל אחר?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8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רציונל מארגן ואופן פריסת האשכול על פני השנה- ?</a:t>
            </a:r>
            <a:endParaRPr lang="he-IL" sz="18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0" indent="0">
              <a:buClr>
                <a:schemeClr val="accent1"/>
              </a:buClr>
              <a:buNone/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529621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פורמט הצגת קורס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תוכן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(יוצג ע"י גורם סגל מוביל)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4294967295"/>
          </p:nvPr>
        </p:nvSpPr>
        <p:spPr>
          <a:xfrm>
            <a:off x="984377" y="1591699"/>
            <a:ext cx="10272252" cy="474530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לקחים מרכזיים מהמחזור האחרון-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הנחיות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אלוף בנושא?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תוכן-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נ"ז, משכים?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אשכול אליו משויך-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הנתח היחסי של הקורס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 באותו אשכול, אינטגרציה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חפיפות מול תכולות אחרות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מיקום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 ע"פ השנה-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באיזה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עונה? קורס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תוכן קדם נדרש? אופן הפריסה (סמסטריאלי- פרוס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שנתי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סמינר רציף)?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הובלת הקורס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תפקיד סגל המב"ל?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שיטות ההוראה בקורס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התוכן-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מאפייני המטלות והקריאה הנדרשת- 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62517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7250" y="60324"/>
            <a:ext cx="10515600" cy="1129379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ריכוז הכנות נדרשות מהסגל- </a:t>
            </a:r>
            <a:r>
              <a:rPr lang="he-IL" sz="32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פרק 1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18</a:t>
            </a:fld>
            <a:endParaRPr lang="he-IL"/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7641322"/>
              </p:ext>
            </p:extLst>
          </p:nvPr>
        </p:nvGraphicFramePr>
        <p:xfrm>
          <a:off x="1384302" y="1034608"/>
          <a:ext cx="9521823" cy="52425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4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0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3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1674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הובלה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ניתוח משוב המחזור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אורן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אישי (ע"פ פורמט מוצע)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מדריכים *4, מדריכה אקדמית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אישי + ריכוז נקודות מתחקירים נוספים והנחיות אלוף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סיכום מחזור, מיקוד נושאי העמקה, דירקטיבה למחזור הקרוב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האלוף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סדנת סגל </a:t>
                      </a:r>
                      <a:r>
                        <a:rPr lang="he-IL" sz="14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 ואורן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389927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תפיסת המחקר והכוונתו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ענת וחיים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920218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העמקה במודל בינ"ל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ענת ומתן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840051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ועמקה בשיטות לימוד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 ואורן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מבנה שבוע הלימוד+ הצגת יום היכרות מחזור מ"ה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1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במקביל- משובים אישיים לסגל מהאלוף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</a:t>
                      </a:r>
                      <a:r>
                        <a:rPr lang="he-IL" sz="1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מד"ר, מדריכים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הצגת אשכולות ותחומי תוכן מ"ה (ע"פ פורמט מוצע)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just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 מב"ל (לזמן את אונ' חיפה ונוספים)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היכרות + מעבר על החניכים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1788177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חלוקה החניכים לצוותים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627081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מעבר על ידיעון וסימולציית גרף מ"ה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932523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חלוקת מטלות לצוותים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עודד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811961"/>
                  </a:ext>
                </a:extLst>
              </a:tr>
              <a:tr h="301395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יחסי סגל-חניכים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אלי בר-און, מתן ואורן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51565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he-IL" sz="27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מפגש היכרות עם מחזור מ"ה</a:t>
            </a:r>
            <a:br>
              <a:rPr lang="he-IL" sz="36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5702325"/>
              </p:ext>
            </p:extLst>
          </p:nvPr>
        </p:nvGraphicFramePr>
        <p:xfrm>
          <a:off x="1779639" y="1837036"/>
          <a:ext cx="8703037" cy="4693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87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16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(2.8)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7:30-9:00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התכנסות, רישום,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צילום וארוחת בוקר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09:00:10:00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שיחת פתיחה והצגת עקרונות תוכנית הלימודים </a:t>
                      </a:r>
                      <a:r>
                        <a:rPr lang="he-IL" sz="20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במב"ל</a:t>
                      </a: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(מד"ר)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10:00:10:30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הפסקה והמשך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קליטה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הרצאת </a:t>
                      </a:r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אורח- ליאור צורף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12:00-12:30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ארוחת צהריים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12:30-13:30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תדריך וחלוקת מטלה אישית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50000"/>
                        </a:lnSpc>
                      </a:pP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14:00-15:30</a:t>
                      </a:r>
                      <a:endParaRPr lang="he-IL" sz="20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מפגש</a:t>
                      </a: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20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</a:t>
                      </a:r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. עיבוד מפגש היכרות- תובנות מתהליך הקליטה, התרשמויות ולקח</a:t>
                      </a:r>
                      <a:r>
                        <a:rPr lang="he-IL" sz="20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ים, וכן מעבר על חניכים ומודל הצוותים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19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91759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מטרות הכנת הסגל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079217" y="1825625"/>
            <a:ext cx="9667875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תחקיר וסיכום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מחזור מ"ד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ייצוב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תוכנית הלימודים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למחזור מ"ה (מיקוד בעונת התשתית וליבה)</a:t>
            </a:r>
            <a:endParaRPr lang="he-IL" sz="20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גיבוש הסגל כצוות עבודה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מגובש ומחויב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מוכנות לפתיחת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שנת הלימודים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העמקה מקצועית ושיפור מיומנויות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הסגל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התאווררות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וטעינת מצברים</a:t>
            </a:r>
          </a:p>
          <a:p>
            <a:pPr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</a:t>
            </a:fld>
            <a:endParaRPr lang="he-IL"/>
          </a:p>
        </p:txBody>
      </p:sp>
      <p:graphicFrame>
        <p:nvGraphicFramePr>
          <p:cNvPr id="5" name="דיאגרמה 4"/>
          <p:cNvGraphicFramePr/>
          <p:nvPr>
            <p:extLst>
              <p:ext uri="{D42A27DB-BD31-4B8C-83A1-F6EECF244321}">
                <p14:modId xmlns:p14="http://schemas.microsoft.com/office/powerpoint/2010/main" val="1342521820"/>
              </p:ext>
            </p:extLst>
          </p:nvPr>
        </p:nvGraphicFramePr>
        <p:xfrm>
          <a:off x="-291022" y="2579428"/>
          <a:ext cx="5231073" cy="4224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5940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09540"/>
              </p:ext>
            </p:extLst>
          </p:nvPr>
        </p:nvGraphicFramePr>
        <p:xfrm>
          <a:off x="3062032" y="2016473"/>
          <a:ext cx="7991372" cy="29667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9913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נושאים לטיפול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קידום התכנים באתר</a:t>
                      </a:r>
                      <a:r>
                        <a:rPr lang="he-IL" sz="1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מב"ל</a:t>
                      </a:r>
                      <a:endParaRPr lang="he-IL" sz="1400" dirty="0">
                        <a:solidFill>
                          <a:srgbClr val="C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ידיעון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תשתיות הלימוד (מסדר צוותי?)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מרכז המחקר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הכשרת סגלי מדריכים מכללתי </a:t>
                      </a:r>
                      <a:r>
                        <a:rPr lang="en-US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8-10/8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he-IL" sz="1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הכשרת סגלים חדשים לליווי קורס אסטרטגיה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20</a:t>
            </a:fld>
            <a:endParaRPr lang="he-IL"/>
          </a:p>
        </p:txBody>
      </p:sp>
      <p:sp>
        <p:nvSpPr>
          <p:cNvPr id="7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27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פגרת סגל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(6.8-17.8)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0851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31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3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(20.8-24.8)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429401"/>
              </p:ext>
            </p:extLst>
          </p:nvPr>
        </p:nvGraphicFramePr>
        <p:xfrm>
          <a:off x="363980" y="1774559"/>
          <a:ext cx="11466070" cy="458216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99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56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779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24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34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(20.8)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(21.8)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 (22.8)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(23.8)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(24.8)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למידת סגל– </a:t>
                      </a:r>
                      <a:br>
                        <a:rPr lang="en-US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העשרה והעמקה מקצועית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למידת סגל</a:t>
                      </a:r>
                      <a:r>
                        <a:rPr lang="en-US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– מיומנויות המדריך ו'מוכנות אישית'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הקפאת תצורה מ"ה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(ענת)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en-US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</a:t>
                      </a:r>
                      <a:r>
                        <a:rPr lang="he-IL" sz="1400" kern="120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מלו"פ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שיעור פורטל </a:t>
                      </a:r>
                      <a:r>
                        <a:rPr lang="he-IL" sz="1400" kern="1200" dirty="0" err="1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מב"ל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ותקשוב (אלון חן)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10:30:12:00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(ענת)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</a:t>
                      </a:r>
                      <a:r>
                        <a:rPr kumimoji="0" lang="he-I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מלו"פ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הצגת תוכנית הלימוד מ"ה בשלמותה (מד"ר)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(ענת)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TBD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 (</a:t>
                      </a:r>
                      <a:r>
                        <a:rPr kumimoji="0" lang="he-IL" sz="14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מלו"פ</a:t>
                      </a: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המשך הצגת תוכנית הלימוד מ"ה בשלמותה (מד"ר)+ </a:t>
                      </a:r>
                      <a:r>
                        <a:rPr lang="he-IL" sz="1400" b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סימולציית גרף מסכמת- </a:t>
                      </a: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(מתן)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dirty="0">
                          <a:latin typeface="David" pitchFamily="34" charset="-79"/>
                          <a:cs typeface="David" pitchFamily="34" charset="-79"/>
                        </a:rPr>
                        <a:t>מעבר על שבוע הפתיחה ודגשי עונת התשתית (אלי ומד"ר)</a:t>
                      </a:r>
                      <a:endParaRPr lang="he-IL" sz="1400" kern="1200" dirty="0">
                        <a:solidFill>
                          <a:schemeClr val="dk1"/>
                        </a:solidFill>
                        <a:latin typeface="David" pitchFamily="34" charset="-79"/>
                        <a:ea typeface="+mn-ea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סגל-סגל: 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מנגנונים שוטפים (מד"ר </a:t>
                      </a:r>
                      <a:r>
                        <a:rPr lang="he-IL" sz="140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ומלו"פ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)</a:t>
                      </a: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דגשים אחרונים </a:t>
                      </a:r>
                      <a:r>
                        <a:rPr lang="he-IL" sz="1400" kern="1200" baseline="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להכנ"ס</a:t>
                      </a: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(אלוף)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17:00-18:30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chemeClr val="dk1"/>
                          </a:solidFill>
                          <a:latin typeface="David" pitchFamily="34" charset="-79"/>
                          <a:ea typeface="+mn-ea"/>
                          <a:cs typeface="David" pitchFamily="34" charset="-79"/>
                        </a:rPr>
                        <a:t>סיכום יום (אלוף)</a:t>
                      </a:r>
                      <a:endParaRPr lang="he-IL" sz="1400" dirty="0">
                        <a:solidFill>
                          <a:srgbClr val="C0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he-IL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e-I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אפשרות- גיבוש סגל ופרידה מפורשים (צביה ומתן)</a:t>
                      </a:r>
                      <a:endParaRPr lang="he-IL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noProof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פרטני-</a:t>
                      </a:r>
                      <a:r>
                        <a:rPr lang="he-IL" sz="1400" kern="1200" baseline="0" noProof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מדריכים מול מד"ר על אשכולות שבאחריותם</a:t>
                      </a:r>
                      <a:endParaRPr lang="he-IL" sz="140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baseline="0" noProof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פרטני- </a:t>
                      </a:r>
                      <a:r>
                        <a:rPr lang="he-IL" sz="1400" kern="1200" baseline="0" noProof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מדריכים מול מד"ר על אשכולות שבאחריותם</a:t>
                      </a:r>
                      <a:endParaRPr lang="he-IL" sz="140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אפשרות- גיבוש סגל ופרידה מפורשים (צביה ומתן)</a:t>
                      </a:r>
                      <a:endParaRPr lang="he-IL" sz="1400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מסדר מד"ר על </a:t>
                      </a:r>
                      <a:br>
                        <a:rPr lang="en-US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סביבות הלימוד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 נמצא 8:30-1630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הצגת ענף הדרכה המחודש ע"י מתן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b="1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 נמצא 8:30-17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 נמצא 11-16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2481056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66082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he-IL" sz="31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שבוע 4- מוכנות לפתיחה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(27.8-31.8)</a:t>
            </a:r>
            <a:endParaRPr lang="he-IL" sz="2400" b="1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144395"/>
              </p:ext>
            </p:extLst>
          </p:nvPr>
        </p:nvGraphicFramePr>
        <p:xfrm>
          <a:off x="363979" y="1572969"/>
          <a:ext cx="11466071" cy="34848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8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2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038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603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779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 (27.8)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 (28.8)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 (29.8)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 (30.8)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 (31.8)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dirty="0">
                          <a:solidFill>
                            <a:srgbClr val="C0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סיכום הכנת הסגל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8:30-10:00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נושאים פתוחים (מד"ר)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10:30:12:00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תחקיר הכנת הסגל (מד"ר)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דגשים אחרונים (אלוף)</a:t>
                      </a: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15:00-16:30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ע"ע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17:00-18:30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חלון ליום מכללתי אחוד</a:t>
                      </a:r>
                      <a:r>
                        <a:rPr lang="en-US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תוכן שיעלה </a:t>
                      </a:r>
                      <a:r>
                        <a:rPr lang="he-IL" sz="1400" kern="1200" baseline="0" dirty="0" err="1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בהכנ"ס</a:t>
                      </a:r>
                      <a:endParaRPr lang="he-IL" sz="1400" kern="1200" baseline="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חלון ליום מכללתי אחוד</a:t>
                      </a:r>
                      <a:r>
                        <a:rPr lang="en-US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/</a:t>
                      </a:r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תוכן שיעלה </a:t>
                      </a:r>
                      <a:r>
                        <a:rPr lang="he-IL" sz="1400" kern="1200" baseline="0" dirty="0" err="1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בהכנ"ס</a:t>
                      </a:r>
                      <a:endParaRPr lang="he-IL" sz="1400" kern="1200" baseline="0" dirty="0">
                        <a:solidFill>
                          <a:schemeClr val="accent2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400" kern="1200" baseline="0" dirty="0">
                          <a:solidFill>
                            <a:schemeClr val="accent2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מסדר אלוף על מב"ל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הערות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400" kern="1200" baseline="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endParaRPr lang="he-IL" sz="1400" dirty="0">
                        <a:latin typeface="David" pitchFamily="34" charset="-79"/>
                        <a:cs typeface="David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3250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5725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ריכוז הכנות נדרשות מהסגל- </a:t>
            </a:r>
            <a:r>
              <a:rPr lang="he-IL" sz="32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פרק 2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23</a:t>
            </a:fld>
            <a:endParaRPr lang="he-IL"/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948080"/>
              </p:ext>
            </p:extLst>
          </p:nvPr>
        </p:nvGraphicFramePr>
        <p:xfrm>
          <a:off x="1384302" y="1752361"/>
          <a:ext cx="9521823" cy="30480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24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01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39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5110">
                <a:tc>
                  <a:txBody>
                    <a:bodyPr/>
                    <a:lstStyle/>
                    <a:p>
                      <a:pPr algn="ctr" rtl="1"/>
                      <a:endParaRPr lang="he-IL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נושא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הובלה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למידת סגל- העשרה והעמקה מקצועית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ענת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יום למידת סגל- מיומנויות המדריך ו'מוכנות אישית'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מלו"פ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ערב גיבוש סגלי ופרידה </a:t>
                      </a:r>
                      <a:r>
                        <a:rPr lang="he-IL" sz="16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מגו'ש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מתן וצביה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הצגת מ"ה בשלמותו כולל סימולציית גרף מסכמת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מד"ר ומתן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3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מסדר מד"ר על תשתיות שנת הלימודים (פיזיות ומקוונות)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מד"ר, מתן</a:t>
                      </a:r>
                    </a:p>
                  </a:txBody>
                  <a:tcPr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4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e-IL" sz="160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עבודה עצמית</a:t>
                      </a: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he-IL" sz="160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תחקיר </a:t>
                      </a:r>
                      <a:r>
                        <a:rPr lang="he-IL" sz="16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הכנ"ס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אלוף, מד"ר </a:t>
                      </a:r>
                      <a:r>
                        <a:rPr lang="he-IL" sz="1400" dirty="0" err="1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ומלו"פ</a:t>
                      </a:r>
                      <a:endParaRPr lang="he-IL" sz="1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4684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שבוע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6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דגשים אחרונים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e-IL" sz="1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אלוף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9288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סיכום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כל מחזור ומאפייניו- עיניים על החניך!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סגל ברמות בקיאות שונות עם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דיפרנציאליות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תמיכה במקביל בקורס קיץ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78083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 idx="4294967295"/>
          </p:nvPr>
        </p:nvSpPr>
        <p:spPr>
          <a:xfrm>
            <a:off x="877528" y="18632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e-IL" sz="36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חלוקת אחריות בסגל</a:t>
            </a:r>
            <a:endParaRPr lang="he-IL" sz="3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487242"/>
              </p:ext>
            </p:extLst>
          </p:nvPr>
        </p:nvGraphicFramePr>
        <p:xfrm>
          <a:off x="268157" y="1737066"/>
          <a:ext cx="11736005" cy="4803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906215">
                  <a:extLst>
                    <a:ext uri="{9D8B030D-6E8A-4147-A177-3AD203B41FA5}">
                      <a16:colId xmlns:a16="http://schemas.microsoft.com/office/drawing/2014/main" val="808132443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062848471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48728278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4088894057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3209187420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230124705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478752028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1683706432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610327550"/>
                    </a:ext>
                  </a:extLst>
                </a:gridCol>
                <a:gridCol w="1203310">
                  <a:extLst>
                    <a:ext uri="{9D8B030D-6E8A-4147-A177-3AD203B41FA5}">
                      <a16:colId xmlns:a16="http://schemas.microsoft.com/office/drawing/2014/main" val="2641916249"/>
                    </a:ext>
                  </a:extLst>
                </a:gridCol>
              </a:tblGrid>
              <a:tr h="395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סגל</a:t>
                      </a:r>
                      <a:r>
                        <a:rPr lang="en-US" sz="16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/</a:t>
                      </a:r>
                      <a:br>
                        <a:rPr lang="en-US" sz="16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="1" i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אחריות</a:t>
                      </a:r>
                      <a:endParaRPr lang="he-IL" sz="1200" b="1" i="0" kern="1200" dirty="0">
                        <a:solidFill>
                          <a:schemeClr val="lt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יוני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מד"ר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אלי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משה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</a:t>
                      </a:r>
                      <a:endParaRPr lang="he-IL" sz="1600" b="0" i="0" kern="1200" dirty="0">
                        <a:solidFill>
                          <a:schemeClr val="lt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שמוליק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עודד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חיים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מומחה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ענת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מדריכה אקדמית</a:t>
                      </a:r>
                      <a:endParaRPr lang="he-IL" sz="1600" b="0" i="0" kern="1200" dirty="0">
                        <a:solidFill>
                          <a:schemeClr val="lt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מתן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400" b="0" i="0" kern="1200" dirty="0" err="1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רע"ן</a:t>
                      </a:r>
                      <a:r>
                        <a:rPr lang="he-IL" sz="14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הדרכה</a:t>
                      </a:r>
                      <a:endParaRPr lang="he-IL" sz="1600" b="0" i="0" kern="1200" dirty="0">
                        <a:solidFill>
                          <a:schemeClr val="lt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אורן </a:t>
                      </a:r>
                      <a:br>
                        <a:rPr lang="en-US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600" b="0" i="0" kern="1200" dirty="0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מ. </a:t>
                      </a:r>
                      <a:r>
                        <a:rPr lang="he-IL" sz="1600" b="0" i="0" kern="1200" dirty="0" err="1">
                          <a:solidFill>
                            <a:schemeClr val="lt1"/>
                          </a:solidFill>
                          <a:effectLst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מלו"פ</a:t>
                      </a:r>
                      <a:endParaRPr lang="he-IL" sz="1600" b="0" i="0" kern="1200" dirty="0">
                        <a:solidFill>
                          <a:schemeClr val="lt1"/>
                        </a:solidFill>
                        <a:effectLst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10406874"/>
                  </a:ext>
                </a:extLst>
              </a:tr>
              <a:tr h="425616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אשכול דומיננטי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בכירות: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מנהיגות מובילה שינוי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שעות מפקד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הרצאות בכירים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אינטגרטיבי: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אסטרטגיה</a:t>
                      </a:r>
                      <a:endParaRPr lang="he-IL" sz="1300" b="0" i="0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סימולציה מדינית-</a:t>
                      </a:r>
                      <a:r>
                        <a:rPr lang="he-IL" sz="13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בטחונית</a:t>
                      </a: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הגנה לאומית: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ימי הגנה לאומית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סיורי מודיעין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ימי סייבר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ביקור </a:t>
                      </a:r>
                      <a:r>
                        <a:rPr lang="he-IL" sz="13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במל"ל</a:t>
                      </a: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חברתי: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חברה ישראלית +סיור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המפעל הציוני (אבות האומה+ יום עיון בן גוריון)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סמינר שחיתות ציבורית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מסע אישי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כלכלי: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כלכלת ישראל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סמינר כלכלה גלוב'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כלכלה מתקדם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מדיני: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מדיניות חוץ +סיור </a:t>
                      </a:r>
                      <a:r>
                        <a:rPr lang="he-IL" sz="13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משה"ח</a:t>
                      </a: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סיור חו"ל מערב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 סיור חו"ל מזרח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מדע המדינה ומחקר: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גישות ואסכולות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תשתית הבטל"ם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אוריינות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אנגלית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קריאה מהירה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3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מובילות</a:t>
                      </a: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1240466764"/>
                  </a:ext>
                </a:extLst>
              </a:tr>
              <a:tr h="425616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תוכן </a:t>
                      </a:r>
                      <a:br>
                        <a:rPr lang="en-US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</a:br>
                      <a:r>
                        <a:rPr lang="he-IL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אחר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הפתיחה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נאט"ו  וא"א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מזרח לצוות</a:t>
                      </a:r>
                      <a:endParaRPr lang="en-US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ירדן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עיון 1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מזה"ת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סמינר צבא-חברה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מזרח לצוות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יום עיון 2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מזרח לצוות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כנס בינתחומי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סיורי הבטל"ם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ק. משפט ציבורי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 err="1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בט"פ</a:t>
                      </a: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סיור מזרח לצוות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0" indent="0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he-IL" sz="1300" b="0" i="0" kern="120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עבודות שנתיות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מסלול מחקרי</a:t>
                      </a:r>
                    </a:p>
                    <a:p>
                      <a:pPr marL="85725" marR="0" lvl="0" indent="-85725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למידת הסגל</a:t>
                      </a:r>
                    </a:p>
                    <a:p>
                      <a:pPr marL="0" indent="0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מפגשי רשת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ערבי מפקד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accent6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כנס המכללות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שבוע מסכם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תוכנית פיתוח אישי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קורס מתוקשב</a:t>
                      </a: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3694368200"/>
                  </a:ext>
                </a:extLst>
              </a:tr>
              <a:tr h="425616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0000"/>
                        </a:lnSpc>
                      </a:pPr>
                      <a:r>
                        <a:rPr lang="he-IL" sz="1600" b="1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תפקידים נוספים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צוות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כניסה לתפקיד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כניסה לתפקיד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מדריך צוות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ניהול ידע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עמית מחקר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ליווי צוות בינ"ל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קורס קיץ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גרף שנתי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תרגום</a:t>
                      </a:r>
                    </a:p>
                  </a:txBody>
                  <a:tcPr marL="36000" marR="36000" marT="36000" marB="36000"/>
                </a:tc>
                <a:tc>
                  <a:txBody>
                    <a:bodyPr/>
                    <a:lstStyle/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משובים</a:t>
                      </a:r>
                    </a:p>
                    <a:p>
                      <a:pPr marL="85725" indent="-85725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he-IL" sz="1300" b="0" i="0" kern="1200" dirty="0">
                          <a:solidFill>
                            <a:schemeClr val="dk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הכנות סגלים</a:t>
                      </a:r>
                    </a:p>
                    <a:p>
                      <a:pPr marL="0" indent="0" algn="r" defTabSz="914400" rtl="1" eaLnBrk="1" latinLnBrk="0" hangingPunct="1">
                        <a:lnSpc>
                          <a:spcPct val="100000"/>
                        </a:lnSpc>
                        <a:buFont typeface="Arial" panose="020B0604020202020204" pitchFamily="34" charset="0"/>
                        <a:buNone/>
                      </a:pPr>
                      <a:endParaRPr lang="he-IL" sz="1300" b="0" i="0" kern="1200" dirty="0">
                        <a:solidFill>
                          <a:schemeClr val="dk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marL="36000" marR="36000" marT="36000" marB="36000"/>
                </a:tc>
                <a:extLst>
                  <a:ext uri="{0D108BD9-81ED-4DB2-BD59-A6C34878D82A}">
                    <a16:rowId xmlns:a16="http://schemas.microsoft.com/office/drawing/2014/main" val="2593044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65111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4000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תכנים נוספים לשיבוץ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15075" y="1863725"/>
            <a:ext cx="5429250" cy="4351338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מטלות חניכים- בדיקה ואופן הערכה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הערכה ומישוב חניך- החניך מצטיין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ניהול הידע בקורס ופורטל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מב"ל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- אפיון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מובילות ופיתוח אישי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סדנת צבא-חברה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הצגת מחזור מ"ה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ל'דירקטריון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בכיר'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ניתוח עומסים בקורס ואיזון בין "שנת משפחה" ושנת לימודים 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משוב אלוף לסגל מב"ל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הצגה סופית גרף מב"ל והקפאת תצורה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סיור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הרצאה פותחת ראש ודיון על תפיסת הבטל"ם הנדרשת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מועדון "הסרט הטוב"-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Eye in the sky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>
          <a:xfrm>
            <a:off x="666750" y="1863725"/>
            <a:ext cx="5048250" cy="4351338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מעבר על רציונל הקורס, מטרותיו ורמות ידע נדרשות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הצגות של פרויקטים שהוטלו לפיתוח לסגל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תהליכי הפקת לקחים לקורס- משובים ותחקירים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מיצוי העבודה מול אוניברסיטת חיפה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למידת מבוגרים- עבודה על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לפטופים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וסלולארי ועוד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סריקת החלטות אלוף בנוגע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למב"ל</a:t>
            </a: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מ"ד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מחקר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מאפייני המדריך </a:t>
            </a:r>
            <a:r>
              <a:rPr lang="he-IL" sz="16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פגישה עם פרופ' המלווים את מב"ל</a:t>
            </a:r>
          </a:p>
          <a:p>
            <a:pPr>
              <a:lnSpc>
                <a:spcPct val="10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אופן מיצוי ידע ויכולות החניכים- קורס וצוותים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85545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לוחות זמנים לתכנון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עיצוב הכנת סגל (בראשות אלוף)- 2.7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bg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קורס קיץ לבינלאומיים- 3.7-24.8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(פרק ראשון)-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23.7-3.8 (שבועיים)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יום היכרות למחזור מ"ה- 2.8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פגרת סגל- 6.8-17.8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קורס הכשרת סגלים מכללתי (3 ימים)-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8-10/8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הכנת סגל </a:t>
            </a: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(פרק שני)-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20.8-31.8 (שבועיים)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16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פתיחת מחזור מ"ה- 3.9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94321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מעצבים מרכזיים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426029" y="1825625"/>
            <a:ext cx="9927771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קליטת שני אנשי סגל חדשים (בוגרי מב"ל) ופרידה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מגו'ש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חילופי רע"ן הדרכה ורמ"ד קש"ח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גדילת הסגל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קידום כיוונים מחקריים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במב"ל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היערכות למכרז אחוד ב- 2018 (אפשרות למעבר מוסד אקדמי)</a:t>
            </a:r>
          </a:p>
          <a:p>
            <a:pPr marL="457200" lvl="1" indent="0">
              <a:buClr>
                <a:schemeClr val="accent1"/>
              </a:buClr>
              <a:buNone/>
            </a:pPr>
            <a:endParaRPr lang="he-IL" sz="1600" dirty="0">
              <a:solidFill>
                <a:schemeClr val="bg1">
                  <a:lumMod val="50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026941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הגיונות מבנה </a:t>
            </a:r>
            <a:r>
              <a:rPr lang="he-IL" b="1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הכנ"ס</a:t>
            </a:r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מ"ה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401" y="1825625"/>
            <a:ext cx="104394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תחקיר וסיכום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מחזור מ"ד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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הכנת סגל ומוכנות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  <a:sym typeface="Wingdings"/>
              </a:rPr>
              <a:t>למחזור מ"ה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תעדוף עיסוק בעונת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התשתית והליבה תחילה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שתחוקר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במהלך השנה לא יתוחקר שוב בהכנת הסגל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זמן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לעבודה עצמית למדריך ומוכנות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טרם הצגת נושא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ערנות וגמישות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למול לו"ז אלוף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ומיצוי נוכחותו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9835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67696" y="365125"/>
            <a:ext cx="10515600" cy="1325563"/>
          </a:xfrm>
        </p:spPr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מודל תחקור מחזור </a:t>
            </a:r>
            <a:r>
              <a:rPr lang="he-IL" b="1" dirty="0" err="1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במב"ל</a:t>
            </a:r>
            <a:endParaRPr lang="he-IL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6</a:t>
            </a:fld>
            <a:endParaRPr lang="he-IL"/>
          </a:p>
        </p:txBody>
      </p:sp>
      <p:graphicFrame>
        <p:nvGraphicFramePr>
          <p:cNvPr id="7" name="דיאגרמה 6"/>
          <p:cNvGraphicFramePr/>
          <p:nvPr>
            <p:extLst>
              <p:ext uri="{D42A27DB-BD31-4B8C-83A1-F6EECF244321}">
                <p14:modId xmlns:p14="http://schemas.microsoft.com/office/powerpoint/2010/main" val="3994059856"/>
              </p:ext>
            </p:extLst>
          </p:nvPr>
        </p:nvGraphicFramePr>
        <p:xfrm>
          <a:off x="2120900" y="1625600"/>
          <a:ext cx="8039100" cy="5020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00302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תחקור ממדי ההדרכה</a:t>
            </a:r>
            <a:endParaRPr lang="he-IL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7</a:t>
            </a:fld>
            <a:endParaRPr lang="he-IL"/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7FA399E8-7966-4D6F-ACF0-DE3CA5D3D2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4310" y="1756955"/>
            <a:ext cx="5733375" cy="485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97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תחומי עיסוק בהכשרת הסגל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401" y="1825625"/>
            <a:ext cx="10439400" cy="435133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מקצועי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הדרכתי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ניהול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גיבוש הסגל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b="1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4891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מוקדי העמקה- מחזור מ"ג</a:t>
            </a:r>
            <a:endParaRPr lang="he-IL" sz="1600" dirty="0">
              <a:solidFill>
                <a:schemeClr val="accent1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he-I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אליפסה 4">
            <a:extLst>
              <a:ext uri="{FF2B5EF4-FFF2-40B4-BE49-F238E27FC236}">
                <a16:creationId xmlns:a16="http://schemas.microsoft.com/office/drawing/2014/main" id="{173EB508-2009-46BB-A851-9B9C99285C22}"/>
              </a:ext>
            </a:extLst>
          </p:cNvPr>
          <p:cNvSpPr/>
          <p:nvPr/>
        </p:nvSpPr>
        <p:spPr>
          <a:xfrm rot="20882261">
            <a:off x="360326" y="629928"/>
            <a:ext cx="1917291" cy="482865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400" b="1" dirty="0">
                <a:latin typeface="David" panose="020E0502060401010101" pitchFamily="34" charset="-79"/>
                <a:cs typeface="David" panose="020E0502060401010101" pitchFamily="34" charset="-79"/>
              </a:rPr>
              <a:t>מובל סגל</a:t>
            </a:r>
          </a:p>
        </p:txBody>
      </p:sp>
      <p:graphicFrame>
        <p:nvGraphicFramePr>
          <p:cNvPr id="8" name="טבלה 7">
            <a:extLst>
              <a:ext uri="{FF2B5EF4-FFF2-40B4-BE49-F238E27FC236}">
                <a16:creationId xmlns:a16="http://schemas.microsoft.com/office/drawing/2014/main" id="{F4CC60F5-9B47-4BB4-B614-5A4E3B4E83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3907454"/>
              </p:ext>
            </p:extLst>
          </p:nvPr>
        </p:nvGraphicFramePr>
        <p:xfrm>
          <a:off x="786581" y="1874203"/>
          <a:ext cx="10690940" cy="3931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58148">
                  <a:extLst>
                    <a:ext uri="{9D8B030D-6E8A-4147-A177-3AD203B41FA5}">
                      <a16:colId xmlns:a16="http://schemas.microsoft.com/office/drawing/2014/main" val="2566567234"/>
                    </a:ext>
                  </a:extLst>
                </a:gridCol>
                <a:gridCol w="6416199">
                  <a:extLst>
                    <a:ext uri="{9D8B030D-6E8A-4147-A177-3AD203B41FA5}">
                      <a16:colId xmlns:a16="http://schemas.microsoft.com/office/drawing/2014/main" val="4038710611"/>
                    </a:ext>
                  </a:extLst>
                </a:gridCol>
                <a:gridCol w="1887793">
                  <a:extLst>
                    <a:ext uri="{9D8B030D-6E8A-4147-A177-3AD203B41FA5}">
                      <a16:colId xmlns:a16="http://schemas.microsoft.com/office/drawing/2014/main" val="237803938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559500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#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מוקד העמקה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מובילים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4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סטאטוס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390893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תיקוף דמות הבוגר ותוצר ההכשרה הרצוי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גו'ש</a:t>
                      </a:r>
                      <a:endParaRPr lang="he-IL" sz="20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- לא לגעת</a:t>
                      </a:r>
                      <a:endParaRPr lang="he-IL" sz="2000" b="0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852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תפקיד המדריך ותהליך הלמידה בצוות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עודד, אלי, ענת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- ניתן לשפר</a:t>
                      </a:r>
                      <a:endParaRPr lang="he-IL" sz="2000" b="1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4619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מטלות, עבודה שנתית והערכת חניך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חיים, אורן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- לתחקר שוב</a:t>
                      </a:r>
                      <a:endParaRPr lang="he-IL" sz="2000" b="0" dirty="0">
                        <a:solidFill>
                          <a:srgbClr val="FF0000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787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מיצוי הקורסים האקדמיים והיחסים עם אוניברסיטת חיפה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dirty="0" err="1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גו'ש</a:t>
                      </a:r>
                      <a:r>
                        <a:rPr lang="he-IL" sz="20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, איציק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- ניתן לשפר</a:t>
                      </a:r>
                      <a:endParaRPr lang="he-IL" sz="2000" b="1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3089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תרבות הדיון, אתיקה והתנהלות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מתן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- לשמר</a:t>
                      </a:r>
                      <a:endParaRPr kumimoji="0" lang="he-IL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B9BD5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3113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he-IL" sz="2000" b="1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b="0" dirty="0">
                          <a:solidFill>
                            <a:schemeClr val="tx1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מיצוי החניכים בתהליך ההוראה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>
                        <a:lnSpc>
                          <a:spcPct val="150000"/>
                        </a:lnSpc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חיים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e-IL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5B9BD5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- לשמר</a:t>
                      </a:r>
                      <a:endParaRPr kumimoji="0" lang="he-IL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5B9BD5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8721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263469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1690</TotalTime>
  <Words>2366</Words>
  <Application>Microsoft Office PowerPoint</Application>
  <PresentationFormat>מסך רחב</PresentationFormat>
  <Paragraphs>605</Paragraphs>
  <Slides>26</Slides>
  <Notes>1</Notes>
  <HiddenSlides>10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26</vt:i4>
      </vt:variant>
    </vt:vector>
  </HeadingPairs>
  <TitlesOfParts>
    <vt:vector size="35" baseType="lpstr">
      <vt:lpstr>AR BERKLEY</vt:lpstr>
      <vt:lpstr>Arial</vt:lpstr>
      <vt:lpstr>Calibri</vt:lpstr>
      <vt:lpstr>Calibri Light</vt:lpstr>
      <vt:lpstr>David</vt:lpstr>
      <vt:lpstr>Tahoma</vt:lpstr>
      <vt:lpstr>Times New Roman</vt:lpstr>
      <vt:lpstr>Wingdings</vt:lpstr>
      <vt:lpstr>ערכת נושא Office</vt:lpstr>
      <vt:lpstr>הכנת סגל מב"ל</vt:lpstr>
      <vt:lpstr>מטרות הכנת הסגל</vt:lpstr>
      <vt:lpstr>לוחות זמנים לתכנון</vt:lpstr>
      <vt:lpstr>מעצבים מרכזיים</vt:lpstr>
      <vt:lpstr>הגיונות מבנה הכנ"ס מ"ה</vt:lpstr>
      <vt:lpstr>מודל תחקור מחזור במב"ל</vt:lpstr>
      <vt:lpstr>תחקור ממדי ההדרכה</vt:lpstr>
      <vt:lpstr>תחומי עיסוק בהכשרת הסגל</vt:lpstr>
      <vt:lpstr>מוקדי העמקה- מחזור מ"ג</vt:lpstr>
      <vt:lpstr>מוקדי העמקה- מחזור מ"ד</vt:lpstr>
      <vt:lpstr>מוקדי העמקה- מ"ד</vt:lpstr>
      <vt:lpstr>מבנה הכנת סגל- תמונת על</vt:lpstr>
      <vt:lpstr>שבוע 1 (23.7-27.7)</vt:lpstr>
      <vt:lpstr>שבוע 2 (30.7-3.8)</vt:lpstr>
      <vt:lpstr>פורמט סיכום אישי מדריך</vt:lpstr>
      <vt:lpstr>פורמט הצגת אשכול** (יוצג ע"י גורם סגל מוביל)</vt:lpstr>
      <vt:lpstr>פורמט הצגת קורס/תוכן (יוצג ע"י גורם סגל מוביל)</vt:lpstr>
      <vt:lpstr>ריכוז הכנות נדרשות מהסגל- פרק 1</vt:lpstr>
      <vt:lpstr>מפגש היכרות עם מחזור מ"ה  (2.8)</vt:lpstr>
      <vt:lpstr>פגרת סגל  (6.8-17.8)</vt:lpstr>
      <vt:lpstr>שבוע 3 (20.8-24.8)</vt:lpstr>
      <vt:lpstr>שבוע 4- מוכנות לפתיחה (27.8-31.8)</vt:lpstr>
      <vt:lpstr>ריכוז הכנות נדרשות מהסגל- פרק 2</vt:lpstr>
      <vt:lpstr>סיכום</vt:lpstr>
      <vt:lpstr>חלוקת אחריות בסגל</vt:lpstr>
      <vt:lpstr>תכנים נוספים לשיבוץ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oren</dc:creator>
  <cp:lastModifiedBy>oren shoham</cp:lastModifiedBy>
  <cp:revision>192</cp:revision>
  <cp:lastPrinted>2017-07-19T03:20:41Z</cp:lastPrinted>
  <dcterms:created xsi:type="dcterms:W3CDTF">2016-06-24T19:14:36Z</dcterms:created>
  <dcterms:modified xsi:type="dcterms:W3CDTF">2017-07-22T14:14:58Z</dcterms:modified>
</cp:coreProperties>
</file>