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61" r:id="rId4"/>
    <p:sldId id="263" r:id="rId5"/>
    <p:sldId id="262" r:id="rId6"/>
    <p:sldId id="264" r:id="rId7"/>
    <p:sldId id="265" r:id="rId8"/>
    <p:sldId id="267" r:id="rId9"/>
    <p:sldId id="266" r:id="rId10"/>
    <p:sldId id="257" r:id="rId11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4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69E2A52-C78F-472E-A1ED-4CF4494C3DDC}" type="datetimeFigureOut">
              <a:rPr lang="he-IL" smtClean="0"/>
              <a:t>י"א/ניסן/תשע"ח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2016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D7C0DEB-29ED-4EC8-BB11-CF078D0667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34412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4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8067145-F170-4A23-AADD-30174C5FBBE4}" type="datetimeFigureOut">
              <a:rPr lang="he-IL" smtClean="0"/>
              <a:t>י"א/ניסן/תשע"ח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2016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696F2ED-D29D-4C92-B2EA-C58522EC27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736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49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25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185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575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961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221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5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294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225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659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792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711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913572" y="2834639"/>
            <a:ext cx="8001000" cy="2971801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he-IL" sz="8800" dirty="0" smtClean="0"/>
              <a:t>סיור מזרח</a:t>
            </a:r>
            <a:br>
              <a:rPr lang="he-IL" sz="8800" dirty="0" smtClean="0"/>
            </a:br>
            <a:r>
              <a:rPr lang="he-IL" sz="8800" dirty="0" smtClean="0"/>
              <a:t> דרום קוריאה</a:t>
            </a:r>
            <a:endParaRPr lang="he-IL" sz="8800" dirty="0"/>
          </a:p>
        </p:txBody>
      </p:sp>
      <p:pic>
        <p:nvPicPr>
          <p:cNvPr id="4" name="Picture 2" descr="תוצאת תמונה עבור ‪gyeongbokgung palace‬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21100" y="-1"/>
            <a:ext cx="3735387" cy="2797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045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751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808480" y="878840"/>
            <a:ext cx="7843520" cy="597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800" b="1" u="sng" dirty="0" smtClean="0"/>
              <a:t>חברי הצוות</a:t>
            </a:r>
          </a:p>
          <a:p>
            <a:r>
              <a:rPr lang="he-IL" sz="2800" dirty="0" smtClean="0"/>
              <a:t>מדריכים: עודד וחיים</a:t>
            </a:r>
          </a:p>
          <a:p>
            <a:r>
              <a:rPr lang="he-IL" sz="2800" dirty="0" smtClean="0"/>
              <a:t>קצין תיאום: רפי</a:t>
            </a:r>
          </a:p>
          <a:p>
            <a:r>
              <a:rPr lang="he-IL" sz="2800" dirty="0" smtClean="0"/>
              <a:t>חניכים: </a:t>
            </a:r>
          </a:p>
          <a:p>
            <a:pPr lvl="1"/>
            <a:r>
              <a:rPr lang="he-IL" sz="2600" dirty="0" smtClean="0"/>
              <a:t>איילת – ראש קבוצה</a:t>
            </a:r>
          </a:p>
          <a:p>
            <a:pPr lvl="1"/>
            <a:r>
              <a:rPr lang="he-IL" sz="2600" dirty="0" smtClean="0"/>
              <a:t>אורית שני</a:t>
            </a:r>
          </a:p>
          <a:p>
            <a:pPr lvl="1"/>
            <a:r>
              <a:rPr lang="he-IL" sz="2600" dirty="0" smtClean="0"/>
              <a:t>אייל ברזילי</a:t>
            </a:r>
          </a:p>
          <a:p>
            <a:pPr lvl="1"/>
            <a:r>
              <a:rPr lang="he-IL" sz="2600" dirty="0" smtClean="0"/>
              <a:t>אמיר כהן</a:t>
            </a:r>
          </a:p>
          <a:p>
            <a:pPr lvl="1"/>
            <a:r>
              <a:rPr lang="he-IL" sz="2600" dirty="0" smtClean="0"/>
              <a:t>אסף צלאל</a:t>
            </a:r>
          </a:p>
          <a:p>
            <a:pPr lvl="1"/>
            <a:r>
              <a:rPr lang="he-IL" sz="2600" dirty="0" smtClean="0"/>
              <a:t>יעל ואנין</a:t>
            </a:r>
          </a:p>
          <a:p>
            <a:pPr lvl="1"/>
            <a:r>
              <a:rPr lang="he-IL" sz="2600" dirty="0" smtClean="0"/>
              <a:t>ציפי ארז</a:t>
            </a:r>
          </a:p>
          <a:p>
            <a:pPr lvl="1"/>
            <a:r>
              <a:rPr lang="he-IL" sz="2600" dirty="0" smtClean="0"/>
              <a:t>שמעון בן גור</a:t>
            </a:r>
          </a:p>
          <a:p>
            <a:pPr lvl="1"/>
            <a:r>
              <a:rPr lang="he-IL" sz="2600" dirty="0" smtClean="0"/>
              <a:t>תמיר </a:t>
            </a:r>
            <a:r>
              <a:rPr lang="he-IL" sz="2600" dirty="0" err="1" smtClean="0"/>
              <a:t>צימבר</a:t>
            </a:r>
            <a:endParaRPr lang="he-IL" sz="2600" dirty="0" smtClean="0"/>
          </a:p>
          <a:p>
            <a:pPr lvl="1"/>
            <a:endParaRPr lang="he-IL" sz="2600" dirty="0" smtClean="0"/>
          </a:p>
          <a:p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352237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מודל החקירה עפ"י ה"פנתיאון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"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50240" y="1600200"/>
            <a:ext cx="9560560" cy="5257800"/>
          </a:xfrm>
        </p:spPr>
        <p:txBody>
          <a:bodyPr>
            <a:noAutofit/>
          </a:bodyPr>
          <a:lstStyle/>
          <a:p>
            <a:pPr lvl="0"/>
            <a:r>
              <a:rPr lang="he-IL" sz="2400" b="1" dirty="0">
                <a:solidFill>
                  <a:srgbClr val="C00000"/>
                </a:solidFill>
              </a:rPr>
              <a:t>הבסיס</a:t>
            </a:r>
            <a:r>
              <a:rPr lang="he-IL" sz="2400" dirty="0"/>
              <a:t> של </a:t>
            </a:r>
            <a:r>
              <a:rPr lang="he-IL" sz="2400" dirty="0" err="1"/>
              <a:t>הפנתאון</a:t>
            </a:r>
            <a:r>
              <a:rPr lang="he-IL" sz="2400" dirty="0"/>
              <a:t>:</a:t>
            </a:r>
            <a:endParaRPr lang="en-US" sz="2400" dirty="0"/>
          </a:p>
          <a:p>
            <a:pPr lvl="1"/>
            <a:r>
              <a:rPr lang="he-IL" sz="2400" dirty="0">
                <a:solidFill>
                  <a:schemeClr val="tx1"/>
                </a:solidFill>
              </a:rPr>
              <a:t>זהות לאומית/מורשת/ערכים/היסטוריה/</a:t>
            </a:r>
            <a:r>
              <a:rPr lang="en-US" sz="2400" dirty="0">
                <a:solidFill>
                  <a:schemeClr val="tx1"/>
                </a:solidFill>
              </a:rPr>
              <a:t>DNA</a:t>
            </a:r>
          </a:p>
          <a:p>
            <a:r>
              <a:rPr lang="he-IL" sz="2400" dirty="0"/>
              <a:t>ניתוח לפי</a:t>
            </a:r>
            <a:r>
              <a:rPr lang="he-IL" sz="2400" dirty="0">
                <a:solidFill>
                  <a:srgbClr val="C00000"/>
                </a:solidFill>
              </a:rPr>
              <a:t> </a:t>
            </a:r>
            <a:r>
              <a:rPr lang="he-IL" sz="2400" b="1" dirty="0">
                <a:solidFill>
                  <a:srgbClr val="C00000"/>
                </a:solidFill>
              </a:rPr>
              <a:t>ארבע  הרגליים</a:t>
            </a:r>
            <a:r>
              <a:rPr lang="he-IL" sz="2400" dirty="0">
                <a:solidFill>
                  <a:schemeClr val="accent2"/>
                </a:solidFill>
              </a:rPr>
              <a:t>:</a:t>
            </a:r>
            <a:endParaRPr lang="en-US" sz="2400" dirty="0">
              <a:solidFill>
                <a:schemeClr val="accent2"/>
              </a:solidFill>
            </a:endParaRPr>
          </a:p>
          <a:p>
            <a:pPr lvl="2"/>
            <a:r>
              <a:rPr lang="he-IL" sz="2400" b="1" dirty="0"/>
              <a:t>רגל מדינית</a:t>
            </a:r>
            <a:r>
              <a:rPr lang="he-IL" sz="2400" dirty="0"/>
              <a:t> (כולל מדיניות חוץ, אינטרסים בזירה הבינ"ל,  יחסים עם מעצמות, יחסים  עם מזה"ת, יחסים עם ישראל)</a:t>
            </a:r>
            <a:endParaRPr lang="en-US" sz="2400" dirty="0"/>
          </a:p>
          <a:p>
            <a:pPr lvl="2"/>
            <a:r>
              <a:rPr lang="he-IL" sz="2400" b="1" dirty="0"/>
              <a:t>רגל צבאית-ביטחונית</a:t>
            </a:r>
            <a:r>
              <a:rPr lang="he-IL" sz="2400" dirty="0"/>
              <a:t> (תפיסת הביטחון, איומים, יכולות, צבא, בריתות)</a:t>
            </a:r>
            <a:endParaRPr lang="en-US" sz="2400" dirty="0"/>
          </a:p>
          <a:p>
            <a:pPr lvl="2"/>
            <a:r>
              <a:rPr lang="he-IL" sz="2400" b="1" dirty="0"/>
              <a:t>רגל כלכלית</a:t>
            </a:r>
            <a:r>
              <a:rPr lang="he-IL" sz="2400" dirty="0"/>
              <a:t> (מצב כלכלי, ניתוח המשק ומגמות, סחר חוץ עם ישראל)</a:t>
            </a:r>
            <a:endParaRPr lang="en-US" sz="2400" dirty="0"/>
          </a:p>
          <a:p>
            <a:pPr lvl="2"/>
            <a:r>
              <a:rPr lang="he-IL" sz="2400" b="1" dirty="0"/>
              <a:t>רגל חברתית</a:t>
            </a:r>
            <a:r>
              <a:rPr lang="he-IL" sz="2400" dirty="0"/>
              <a:t> (אתגרים, מגמות עומק</a:t>
            </a:r>
            <a:r>
              <a:rPr lang="he-IL" sz="2400" dirty="0" smtClean="0"/>
              <a:t>)</a:t>
            </a:r>
          </a:p>
          <a:p>
            <a:r>
              <a:rPr lang="he-IL" sz="2400" b="1" dirty="0" smtClean="0">
                <a:solidFill>
                  <a:srgbClr val="C00000"/>
                </a:solidFill>
              </a:rPr>
              <a:t>ה"גג"</a:t>
            </a:r>
            <a:r>
              <a:rPr lang="he-IL" sz="2400" dirty="0" smtClean="0">
                <a:solidFill>
                  <a:srgbClr val="C00000"/>
                </a:solidFill>
              </a:rPr>
              <a:t> </a:t>
            </a:r>
            <a:r>
              <a:rPr lang="he-IL" sz="2400" dirty="0" smtClean="0"/>
              <a:t>של הפנתאון – מנהיגות, שיטה פוליטית ומוקדי קבלת החלטות</a:t>
            </a:r>
            <a:endParaRPr lang="en-US" sz="2400" dirty="0" smtClean="0"/>
          </a:p>
          <a:p>
            <a:r>
              <a:rPr lang="he-IL" sz="2400" b="1" dirty="0" smtClean="0">
                <a:solidFill>
                  <a:srgbClr val="C00000"/>
                </a:solidFill>
              </a:rPr>
              <a:t>ציר חוצה</a:t>
            </a:r>
            <a:r>
              <a:rPr lang="he-IL" sz="2400" dirty="0" smtClean="0">
                <a:solidFill>
                  <a:srgbClr val="C00000"/>
                </a:solidFill>
              </a:rPr>
              <a:t> </a:t>
            </a:r>
            <a:r>
              <a:rPr lang="he-IL" sz="2400" dirty="0" smtClean="0"/>
              <a:t>- תרבות אסטרטגית והתנהלות מול אתגרים אסטרטגיים עיקריים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1094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841500" y="131763"/>
            <a:ext cx="9144000" cy="744537"/>
          </a:xfrm>
        </p:spPr>
        <p:txBody>
          <a:bodyPr>
            <a:normAutofit fontScale="90000"/>
          </a:bodyPr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לו"ז הכנה לסיור דרום קוריאה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924874"/>
              </p:ext>
            </p:extLst>
          </p:nvPr>
        </p:nvGraphicFramePr>
        <p:xfrm>
          <a:off x="1689100" y="990600"/>
          <a:ext cx="8648700" cy="5524498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539413"/>
                <a:gridCol w="1528853"/>
                <a:gridCol w="1873152"/>
                <a:gridCol w="2126809"/>
                <a:gridCol w="1580473"/>
              </a:tblGrid>
              <a:tr h="261326"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600" u="none" strike="noStrike" dirty="0">
                          <a:effectLst/>
                        </a:rPr>
                        <a:t> 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600" b="1" u="none" strike="noStrike" dirty="0">
                          <a:effectLst/>
                        </a:rPr>
                        <a:t>08/04/2018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600" b="1" u="none" strike="noStrike">
                          <a:effectLst/>
                        </a:rPr>
                        <a:t>10/04/2018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600" b="1" u="none" strike="noStrike">
                          <a:effectLst/>
                        </a:rPr>
                        <a:t>11/04/2018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600" b="1" u="none" strike="noStrike" dirty="0">
                          <a:effectLst/>
                        </a:rPr>
                        <a:t>16/04/2018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61326"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600" b="1" u="none" strike="noStrike" dirty="0">
                          <a:effectLst/>
                        </a:rPr>
                        <a:t> 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u="none" strike="noStrike">
                          <a:effectLst/>
                        </a:rPr>
                        <a:t>יום א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u="none" strike="noStrike">
                          <a:effectLst/>
                        </a:rPr>
                        <a:t>יום ג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u="none" strike="noStrike">
                          <a:effectLst/>
                        </a:rPr>
                        <a:t>יום ד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u="none" strike="noStrike" dirty="0">
                          <a:effectLst/>
                        </a:rPr>
                        <a:t>יום ב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1267334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u="none" strike="noStrike" dirty="0">
                          <a:effectLst/>
                        </a:rPr>
                        <a:t>8:30 עד 10:00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u="none" strike="noStrike" dirty="0">
                          <a:effectLst/>
                        </a:rPr>
                        <a:t>מליאה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u="none" strike="noStrike" dirty="0">
                          <a:effectLst/>
                        </a:rPr>
                        <a:t>הנספח הכלכלי </a:t>
                      </a:r>
                      <a:r>
                        <a:rPr lang="he-IL" sz="1600" u="none" strike="noStrike" dirty="0" smtClean="0">
                          <a:effectLst/>
                        </a:rPr>
                        <a:t>לשעבר בדרום </a:t>
                      </a:r>
                      <a:r>
                        <a:rPr lang="he-IL" sz="1600" u="none" strike="noStrike" dirty="0">
                          <a:effectLst/>
                        </a:rPr>
                        <a:t>קוריאה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u="none" strike="noStrike" dirty="0">
                          <a:effectLst/>
                        </a:rPr>
                        <a:t>פעילות </a:t>
                      </a:r>
                      <a:r>
                        <a:rPr lang="he-IL" sz="1600" u="none" strike="noStrike" dirty="0" smtClean="0">
                          <a:effectLst/>
                        </a:rPr>
                        <a:t>מב"ל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u="none" strike="noStrike" dirty="0">
                          <a:effectLst/>
                        </a:rPr>
                        <a:t>אורי </a:t>
                      </a:r>
                      <a:r>
                        <a:rPr lang="he-IL" sz="1600" u="none" strike="noStrike" dirty="0" smtClean="0">
                          <a:effectLst/>
                        </a:rPr>
                        <a:t>גוטמן</a:t>
                      </a:r>
                      <a:r>
                        <a:rPr lang="he-IL" sz="1600" u="none" strike="noStrike" dirty="0">
                          <a:effectLst/>
                        </a:rPr>
                        <a:t/>
                      </a:r>
                      <a:br>
                        <a:rPr lang="he-IL" sz="1600" u="none" strike="noStrike" dirty="0">
                          <a:effectLst/>
                        </a:rPr>
                      </a:br>
                      <a:r>
                        <a:rPr lang="he-IL" sz="1600" u="none" strike="noStrike" dirty="0" smtClean="0">
                          <a:effectLst/>
                        </a:rPr>
                        <a:t>שגריר ישראל לשעבר</a:t>
                      </a:r>
                      <a:r>
                        <a:rPr lang="he-IL" sz="1600" u="none" strike="noStrike" dirty="0">
                          <a:effectLst/>
                        </a:rPr>
                        <a:t/>
                      </a:r>
                      <a:br>
                        <a:rPr lang="he-IL" sz="1600" u="none" strike="noStrike" dirty="0">
                          <a:effectLst/>
                        </a:rPr>
                      </a:br>
                      <a:r>
                        <a:rPr lang="he-IL" sz="1600" u="none" strike="noStrike" dirty="0">
                          <a:effectLst/>
                        </a:rPr>
                        <a:t>בדרום קוריאה </a:t>
                      </a:r>
                      <a:br>
                        <a:rPr lang="he-IL" sz="1600" u="none" strike="noStrike" dirty="0">
                          <a:effectLst/>
                        </a:rPr>
                      </a:b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1137055"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600" b="1" u="none" strike="noStrike" dirty="0">
                          <a:effectLst/>
                        </a:rPr>
                        <a:t>10:30-12:00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u="none" strike="noStrike">
                          <a:effectLst/>
                        </a:rPr>
                        <a:t>מליאה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600" u="none" strike="noStrike" dirty="0" smtClean="0">
                          <a:effectLst/>
                        </a:rPr>
                        <a:t>ד"ר </a:t>
                      </a:r>
                      <a:r>
                        <a:rPr lang="he-IL" sz="1600" u="none" strike="noStrike" dirty="0">
                          <a:effectLst/>
                        </a:rPr>
                        <a:t>אלן </a:t>
                      </a:r>
                      <a:r>
                        <a:rPr lang="he-IL" sz="1600" u="none" strike="noStrike" dirty="0" err="1">
                          <a:effectLst/>
                        </a:rPr>
                        <a:t>לבקוביץ</a:t>
                      </a:r>
                      <a:r>
                        <a:rPr lang="he-IL" sz="1600" u="none" strike="noStrike" dirty="0">
                          <a:effectLst/>
                        </a:rPr>
                        <a:t> - היסטוריה יחסי חוץ וביטחון לאומי 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u="none" strike="noStrike" dirty="0">
                          <a:effectLst/>
                        </a:rPr>
                        <a:t>מרצה </a:t>
                      </a:r>
                      <a:r>
                        <a:rPr lang="he-IL" sz="1600" u="none" strike="noStrike" dirty="0" smtClean="0">
                          <a:effectLst/>
                        </a:rPr>
                        <a:t>על תרבות</a:t>
                      </a:r>
                      <a:r>
                        <a:rPr lang="he-IL" sz="1600" u="none" strike="noStrike" baseline="0" dirty="0" smtClean="0">
                          <a:effectLst/>
                        </a:rPr>
                        <a:t> וחברה אירה  </a:t>
                      </a:r>
                      <a:r>
                        <a:rPr lang="he-IL" sz="1600" u="none" strike="noStrike" baseline="0" dirty="0" err="1" smtClean="0">
                          <a:effectLst/>
                        </a:rPr>
                        <a:t>ליאן</a:t>
                      </a:r>
                      <a:r>
                        <a:rPr lang="he-IL" sz="1600" u="none" strike="noStrike" baseline="0" dirty="0" smtClean="0">
                          <a:effectLst/>
                        </a:rPr>
                        <a:t> (האוניברסיטה העברית)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600" u="none" strike="noStrike">
                          <a:effectLst/>
                        </a:rPr>
                        <a:t> 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61326"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600" b="1" u="none" strike="noStrike" dirty="0">
                          <a:effectLst/>
                        </a:rPr>
                        <a:t>12:00-13:00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u="none" strike="noStrike" dirty="0">
                          <a:effectLst/>
                        </a:rPr>
                        <a:t>הפסקה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u="none" strike="noStrike" dirty="0">
                          <a:effectLst/>
                        </a:rPr>
                        <a:t>הפסקה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u="none" strike="noStrike" dirty="0">
                          <a:effectLst/>
                        </a:rPr>
                        <a:t>הפסקה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u="none" strike="noStrike" dirty="0">
                          <a:effectLst/>
                        </a:rPr>
                        <a:t>הפסקה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1020765"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600" b="1" u="none" strike="noStrike" dirty="0" smtClean="0">
                          <a:effectLst/>
                        </a:rPr>
                        <a:t>13:00-14:15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rtl="1" fontAlgn="t"/>
                      <a:r>
                        <a:rPr lang="he-IL" sz="1600" u="none" strike="noStrike" dirty="0" smtClean="0">
                          <a:effectLst/>
                        </a:rPr>
                        <a:t>הצגת תכנים של החניכים</a:t>
                      </a:r>
                      <a:r>
                        <a:rPr lang="he-IL" sz="1600" u="none" strike="noStrike" baseline="0" dirty="0" smtClean="0">
                          <a:effectLst/>
                        </a:rPr>
                        <a:t>:</a:t>
                      </a:r>
                    </a:p>
                    <a:p>
                      <a:pPr algn="r" rtl="1" fontAlgn="t"/>
                      <a:r>
                        <a:rPr lang="he-IL" sz="1200" u="none" strike="noStrike" dirty="0" smtClean="0">
                          <a:effectLst/>
                        </a:rPr>
                        <a:t> </a:t>
                      </a:r>
                      <a:r>
                        <a:rPr lang="he-IL" sz="1400" u="none" strike="noStrike" dirty="0" smtClean="0">
                          <a:effectLst/>
                        </a:rPr>
                        <a:t>מטרות</a:t>
                      </a:r>
                    </a:p>
                    <a:p>
                      <a:pPr algn="r" rtl="1" fontAlgn="t"/>
                      <a:r>
                        <a:rPr lang="he-IL" sz="1400" u="none" strike="noStrike" dirty="0" smtClean="0">
                          <a:effectLst/>
                        </a:rPr>
                        <a:t> נתונים על המדינה </a:t>
                      </a:r>
                    </a:p>
                    <a:p>
                      <a:pPr algn="r" rtl="1" fontAlgn="t"/>
                      <a:r>
                        <a:rPr lang="he-IL" sz="1400" u="none" strike="noStrike" dirty="0" smtClean="0">
                          <a:effectLst/>
                        </a:rPr>
                        <a:t> גיאוגרפיה</a:t>
                      </a:r>
                    </a:p>
                    <a:p>
                      <a:pPr algn="r" rtl="1" fontAlgn="t"/>
                      <a:r>
                        <a:rPr lang="he-IL" sz="1400" u="none" strike="noStrike" dirty="0" smtClean="0">
                          <a:effectLst/>
                        </a:rPr>
                        <a:t> ת"ז קצרה</a:t>
                      </a:r>
                      <a:br>
                        <a:rPr lang="he-IL" sz="1400" u="none" strike="noStrike" dirty="0" smtClean="0">
                          <a:effectLst/>
                        </a:rPr>
                      </a:br>
                      <a:r>
                        <a:rPr lang="he-IL" sz="1200" u="none" strike="noStrike" dirty="0">
                          <a:effectLst/>
                        </a:rPr>
                        <a:t/>
                      </a:r>
                      <a:br>
                        <a:rPr lang="he-IL" sz="1200" u="none" strike="noStrike" dirty="0">
                          <a:effectLst/>
                        </a:rPr>
                      </a:br>
                      <a:endParaRPr lang="he-I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600" u="none" strike="noStrike" dirty="0">
                          <a:effectLst/>
                        </a:rPr>
                        <a:t> 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600" u="none" strike="noStrike" dirty="0">
                          <a:effectLst/>
                        </a:rPr>
                        <a:t/>
                      </a:r>
                      <a:br>
                        <a:rPr lang="he-IL" sz="1600" u="none" strike="noStrike" dirty="0">
                          <a:effectLst/>
                        </a:rPr>
                      </a:br>
                      <a:r>
                        <a:rPr lang="he-IL" sz="1600" u="none" strike="noStrike" dirty="0">
                          <a:effectLst/>
                        </a:rPr>
                        <a:t>עומר כספי</a:t>
                      </a:r>
                      <a:br>
                        <a:rPr lang="he-IL" sz="1600" u="none" strike="noStrike" dirty="0">
                          <a:effectLst/>
                        </a:rPr>
                      </a:b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u="none" strike="noStrike" dirty="0">
                          <a:effectLst/>
                        </a:rPr>
                        <a:t>מליאה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1315366"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600" b="1" u="none" strike="noStrike" dirty="0">
                          <a:effectLst/>
                        </a:rPr>
                        <a:t>14:45-16:00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r" rtl="1" fontAlgn="t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600" u="none" strike="noStrike" dirty="0">
                          <a:effectLst/>
                        </a:rPr>
                        <a:t>14:00-15:30 ד"ר גיא </a:t>
                      </a:r>
                      <a:r>
                        <a:rPr lang="he-IL" sz="1600" u="none" strike="noStrike" dirty="0" err="1">
                          <a:effectLst/>
                        </a:rPr>
                        <a:t>פודולר</a:t>
                      </a:r>
                      <a:r>
                        <a:rPr lang="he-IL" sz="1600" u="none" strike="noStrike" dirty="0">
                          <a:effectLst/>
                        </a:rPr>
                        <a:t> - זיכרון קולקטיבי ולאומיות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600" u="none" strike="noStrike">
                          <a:effectLst/>
                        </a:rPr>
                        <a:t>15:30 - 16:30        שגריר דרום קוריאה</a:t>
                      </a:r>
                      <a:br>
                        <a:rPr lang="he-IL" sz="1600" u="none" strike="noStrike">
                          <a:effectLst/>
                        </a:rPr>
                      </a:br>
                      <a:r>
                        <a:rPr lang="he-IL" sz="1600" u="none" strike="noStrike">
                          <a:effectLst/>
                        </a:rPr>
                        <a:t>שגרירות דרום קוריאה         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u="none" strike="noStrike" dirty="0">
                          <a:effectLst/>
                        </a:rPr>
                        <a:t>מליאה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43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תוכנית</a:t>
            </a:r>
            <a:r>
              <a:rPr lang="he-IL" dirty="0" smtClean="0"/>
              <a:t> הסיור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4528421"/>
              </p:ext>
            </p:extLst>
          </p:nvPr>
        </p:nvGraphicFramePr>
        <p:xfrm>
          <a:off x="1200114" y="1690688"/>
          <a:ext cx="9404386" cy="3576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76124"/>
                <a:gridCol w="1159076"/>
                <a:gridCol w="825500"/>
                <a:gridCol w="1969009"/>
                <a:gridCol w="1544004"/>
                <a:gridCol w="2830673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יום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נושא מוביל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מרצה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מקום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 rowSpan="5"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יום ראשון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היסטוריה ומורשת</a:t>
                      </a:r>
                    </a:p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בוקר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תדריך </a:t>
                      </a:r>
                      <a:r>
                        <a:rPr lang="he-IL" dirty="0" smtClean="0"/>
                        <a:t>כללי</a:t>
                      </a:r>
                      <a:endParaRPr lang="he-IL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נספח צבאי אל"ם</a:t>
                      </a:r>
                      <a:r>
                        <a:rPr lang="he-IL" baseline="0" dirty="0" smtClean="0"/>
                        <a:t> שמעון אדרי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במלון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סיור בארמון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עם</a:t>
                      </a:r>
                      <a:r>
                        <a:rPr lang="he-IL" baseline="0" dirty="0" smtClean="0"/>
                        <a:t> מדריך מקומי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Gyeongbokgung</a:t>
                      </a:r>
                      <a:r>
                        <a:rPr lang="en-US" baseline="0" dirty="0" smtClean="0"/>
                        <a:t> Palace</a:t>
                      </a:r>
                      <a:endParaRPr lang="he-IL" dirty="0" smtClean="0"/>
                    </a:p>
                    <a:p>
                      <a:pPr algn="l"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אחה"צ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מוזיאון</a:t>
                      </a:r>
                      <a:r>
                        <a:rPr lang="he-IL" baseline="0" dirty="0" smtClean="0"/>
                        <a:t> מלחמה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err="1" smtClean="0"/>
                        <a:t>Yongsan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כפר קוריאני </a:t>
                      </a:r>
                      <a:r>
                        <a:rPr lang="he-IL" dirty="0" smtClean="0"/>
                        <a:t>מסורתי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err="1" smtClean="0"/>
                        <a:t>Hanok</a:t>
                      </a:r>
                      <a:r>
                        <a:rPr lang="en-US" baseline="0" dirty="0" smtClean="0"/>
                        <a:t> Village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תצפית לילה</a:t>
                      </a:r>
                      <a:r>
                        <a:rPr lang="he-IL" baseline="0" dirty="0" smtClean="0"/>
                        <a:t> על העיר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err="1" smtClean="0"/>
                        <a:t>Namsan</a:t>
                      </a:r>
                      <a:r>
                        <a:rPr lang="en-US" dirty="0" smtClean="0"/>
                        <a:t> tower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470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תוכנית</a:t>
            </a:r>
            <a:r>
              <a:rPr lang="he-IL" dirty="0" smtClean="0"/>
              <a:t> הסיור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6333636"/>
              </p:ext>
            </p:extLst>
          </p:nvPr>
        </p:nvGraphicFramePr>
        <p:xfrm>
          <a:off x="1784314" y="1317625"/>
          <a:ext cx="9404386" cy="4119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50900"/>
                <a:gridCol w="1244600"/>
                <a:gridCol w="876300"/>
                <a:gridCol w="2057909"/>
                <a:gridCol w="1544004"/>
                <a:gridCol w="2830673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יום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נושא מוביל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מרצה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מקום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 rowSpan="5"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יום שני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 smtClean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 smtClean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 smtClean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 smtClean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כלכלה ודיפלומטיה</a:t>
                      </a:r>
                    </a:p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בוקר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דיפלומטיה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שגריר</a:t>
                      </a:r>
                      <a:r>
                        <a:rPr lang="he-IL" baseline="0" dirty="0" smtClean="0"/>
                        <a:t> ישראל -</a:t>
                      </a:r>
                      <a:r>
                        <a:rPr lang="he-IL" dirty="0" smtClean="0"/>
                        <a:t>חושן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מלון/שגרירות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כלכלה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נספח מסחרי - שי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אחה"צ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ביקור בחברת</a:t>
                      </a:r>
                      <a:r>
                        <a:rPr lang="he-IL" baseline="0" dirty="0" smtClean="0"/>
                        <a:t> </a:t>
                      </a:r>
                      <a:r>
                        <a:rPr lang="en-US" baseline="0" dirty="0" smtClean="0"/>
                        <a:t>HUNDAI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מרצה של החברה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חברת יונדאי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אסטרטגיה של שותפויות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תעשייה מקומית ושיתופי פעולה 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נציג של התעשייה</a:t>
                      </a:r>
                      <a:r>
                        <a:rPr lang="he-IL" baseline="0" dirty="0" smtClean="0"/>
                        <a:t> האווירית – </a:t>
                      </a:r>
                    </a:p>
                    <a:p>
                      <a:pPr rtl="1"/>
                      <a:r>
                        <a:rPr lang="he-IL" dirty="0" smtClean="0"/>
                        <a:t>מר אלי </a:t>
                      </a:r>
                      <a:r>
                        <a:rPr lang="he-IL" dirty="0" err="1" smtClean="0"/>
                        <a:t>גמבש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1798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תוכנית</a:t>
            </a:r>
            <a:r>
              <a:rPr lang="he-IL" dirty="0" smtClean="0"/>
              <a:t> הסיור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4061584"/>
              </p:ext>
            </p:extLst>
          </p:nvPr>
        </p:nvGraphicFramePr>
        <p:xfrm>
          <a:off x="1200114" y="1690688"/>
          <a:ext cx="9404386" cy="33070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76124"/>
                <a:gridCol w="1159076"/>
                <a:gridCol w="825500"/>
                <a:gridCol w="1969009"/>
                <a:gridCol w="1544004"/>
                <a:gridCol w="2830673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יום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נושא מוביל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מרצה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מקום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יום שלישי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מטה הצבא </a:t>
                      </a:r>
                      <a:r>
                        <a:rPr lang="he-IL" dirty="0" err="1" smtClean="0"/>
                        <a:t>ומב"ל</a:t>
                      </a:r>
                      <a:r>
                        <a:rPr lang="he-IL" dirty="0" smtClean="0"/>
                        <a:t> דרום קוריאה (</a:t>
                      </a:r>
                      <a:r>
                        <a:rPr lang="en-US" dirty="0" smtClean="0"/>
                        <a:t>KNDU</a:t>
                      </a:r>
                      <a:r>
                        <a:rPr lang="he-IL" dirty="0" smtClean="0"/>
                        <a:t>)</a:t>
                      </a:r>
                    </a:p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בוקר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תדריך </a:t>
                      </a:r>
                      <a:r>
                        <a:rPr lang="he-IL" dirty="0" smtClean="0"/>
                        <a:t>כללי</a:t>
                      </a:r>
                      <a:r>
                        <a:rPr lang="en-US" dirty="0" smtClean="0"/>
                        <a:t> - </a:t>
                      </a:r>
                      <a:r>
                        <a:rPr lang="he-IL" baseline="0" dirty="0" smtClean="0"/>
                        <a:t> תפיסת הביטחון</a:t>
                      </a:r>
                      <a:endParaRPr lang="he-IL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CSA- </a:t>
                      </a:r>
                      <a:r>
                        <a:rPr lang="en-US" dirty="0" smtClean="0"/>
                        <a:t>VCSA</a:t>
                      </a:r>
                      <a:r>
                        <a:rPr lang="he-IL" dirty="0" smtClean="0"/>
                        <a:t> מפקד צבא יבשה או סגן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  <a:p>
                      <a:pPr rtl="1"/>
                      <a:r>
                        <a:rPr lang="en-US" dirty="0" smtClean="0"/>
                        <a:t>KNDU</a:t>
                      </a:r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ביקור </a:t>
                      </a:r>
                      <a:r>
                        <a:rPr lang="he-IL" dirty="0" err="1" smtClean="0"/>
                        <a:t>במב"ל</a:t>
                      </a:r>
                      <a:r>
                        <a:rPr lang="he-IL" dirty="0" smtClean="0"/>
                        <a:t> ובמטה</a:t>
                      </a:r>
                      <a:r>
                        <a:rPr lang="he-IL" baseline="0" dirty="0" smtClean="0"/>
                        <a:t> הצבא</a:t>
                      </a:r>
                      <a:endParaRPr lang="en-US" dirty="0" smtClean="0"/>
                    </a:p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המאמצים</a:t>
                      </a:r>
                      <a:r>
                        <a:rPr lang="he-IL" baseline="0" dirty="0" smtClean="0"/>
                        <a:t> להתחדשות הצבא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11252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אחה"צ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תצפית</a:t>
                      </a:r>
                      <a:r>
                        <a:rPr lang="he-IL" baseline="0" dirty="0" smtClean="0"/>
                        <a:t> ושמורת טבע</a:t>
                      </a:r>
                      <a:endParaRPr lang="he-IL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err="1" smtClean="0"/>
                        <a:t>Daedunsan</a:t>
                      </a:r>
                      <a:r>
                        <a:rPr lang="en-US" baseline="0" dirty="0" smtClean="0"/>
                        <a:t> – </a:t>
                      </a:r>
                      <a:r>
                        <a:rPr lang="en-US" baseline="0" dirty="0" err="1" smtClean="0"/>
                        <a:t>Cabls</a:t>
                      </a:r>
                      <a:r>
                        <a:rPr lang="en-US" baseline="0" dirty="0" smtClean="0"/>
                        <a:t> cars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8602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תוכנית</a:t>
            </a:r>
            <a:r>
              <a:rPr lang="he-IL" dirty="0" smtClean="0"/>
              <a:t> הסיור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74300"/>
              </p:ext>
            </p:extLst>
          </p:nvPr>
        </p:nvGraphicFramePr>
        <p:xfrm>
          <a:off x="1200114" y="1690688"/>
          <a:ext cx="9404386" cy="5130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76124"/>
                <a:gridCol w="1159076"/>
                <a:gridCol w="825500"/>
                <a:gridCol w="1969009"/>
                <a:gridCol w="1544004"/>
                <a:gridCol w="2830673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יום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נושא מוביל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מרצה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מקום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 rowSpan="7"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יום</a:t>
                      </a:r>
                      <a:r>
                        <a:rPr lang="he-IL" baseline="0" dirty="0" smtClean="0"/>
                        <a:t> רביעי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 smtClean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 smtClean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 smtClean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 smtClean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ברית צבא ארה"ב ודרום קוריאה</a:t>
                      </a:r>
                    </a:p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בוקר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תדריך כללי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נציג צבא ארה"ב או </a:t>
                      </a:r>
                    </a:p>
                    <a:p>
                      <a:pPr rtl="1"/>
                      <a:r>
                        <a:rPr lang="he-IL" dirty="0" smtClean="0"/>
                        <a:t>ד' קוריאה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במלון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ההגנה המשולבת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תרגילים משותפים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סגן מפקד הצבא הקוריאני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אחה"צ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היחסים בין הקוריאניות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פרופ' </a:t>
                      </a:r>
                      <a:r>
                        <a:rPr lang="he-IL" dirty="0" err="1" smtClean="0"/>
                        <a:t>אנדריי</a:t>
                      </a:r>
                      <a:r>
                        <a:rPr lang="he-IL" dirty="0" smtClean="0"/>
                        <a:t> לנקוב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מלון או אוניברסיטת </a:t>
                      </a:r>
                      <a:r>
                        <a:rPr lang="en-US" dirty="0" err="1" smtClean="0"/>
                        <a:t>Kookmin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סגן</a:t>
                      </a:r>
                      <a:r>
                        <a:rPr lang="he-IL" baseline="0" dirty="0" smtClean="0"/>
                        <a:t> שגריר ארה"ב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היחסים בין קוריאה למזה"ת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מומחית ליחסים עם </a:t>
                      </a:r>
                      <a:r>
                        <a:rPr lang="he-IL" dirty="0" err="1" smtClean="0"/>
                        <a:t>המזה"ת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מכון מחקר </a:t>
                      </a:r>
                      <a:r>
                        <a:rPr lang="en-US" dirty="0" smtClean="0"/>
                        <a:t>ASAN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צפון</a:t>
                      </a:r>
                      <a:r>
                        <a:rPr lang="he-IL" baseline="0" dirty="0" smtClean="0"/>
                        <a:t> מזרח אסיה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סמנכ"ל </a:t>
                      </a:r>
                      <a:r>
                        <a:rPr lang="he-IL" dirty="0" err="1" smtClean="0"/>
                        <a:t>משה"ח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(ערב : </a:t>
                      </a:r>
                      <a:r>
                        <a:rPr lang="he-IL" dirty="0" err="1" smtClean="0"/>
                        <a:t>א"ע</a:t>
                      </a:r>
                      <a:r>
                        <a:rPr lang="he-IL" dirty="0" smtClean="0"/>
                        <a:t> עם מפקד </a:t>
                      </a:r>
                      <a:r>
                        <a:rPr lang="he-IL" dirty="0" err="1" smtClean="0"/>
                        <a:t>מב"ל</a:t>
                      </a:r>
                      <a:r>
                        <a:rPr lang="he-IL" dirty="0" smtClean="0"/>
                        <a:t>)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798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תוכנית</a:t>
            </a:r>
            <a:r>
              <a:rPr lang="he-IL" dirty="0" smtClean="0"/>
              <a:t> הסיור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176833"/>
              </p:ext>
            </p:extLst>
          </p:nvPr>
        </p:nvGraphicFramePr>
        <p:xfrm>
          <a:off x="2025614" y="1690688"/>
          <a:ext cx="8578886" cy="33070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76124"/>
                <a:gridCol w="1159076"/>
                <a:gridCol w="1969009"/>
                <a:gridCol w="1544004"/>
                <a:gridCol w="2830673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יום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נושא מוביל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מרצה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מקום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 rowSpan="5"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יום חמישי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DMZ</a:t>
                      </a:r>
                      <a:endParaRPr lang="he-IL" dirty="0" smtClean="0"/>
                    </a:p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ביקור</a:t>
                      </a:r>
                      <a:r>
                        <a:rPr lang="he-IL" baseline="0" dirty="0" smtClean="0"/>
                        <a:t> במנהרות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התיאום</a:t>
                      </a:r>
                      <a:r>
                        <a:rPr lang="he-IL" baseline="0" dirty="0" smtClean="0"/>
                        <a:t> עם 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UNC MILITARY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ARMISTRICE </a:t>
                      </a:r>
                      <a:r>
                        <a:rPr lang="en-US" dirty="0" smtClean="0"/>
                        <a:t>COMMISSION</a:t>
                      </a:r>
                      <a:r>
                        <a:rPr lang="he-IL" dirty="0" smtClean="0"/>
                        <a:t> (ועדת שביתי הנשק)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he-IL" dirty="0" smtClean="0"/>
                        <a:t>סיום</a:t>
                      </a:r>
                      <a:r>
                        <a:rPr lang="he-IL" baseline="0" dirty="0" smtClean="0"/>
                        <a:t> הסיור וטיסה 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67126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</TotalTime>
  <Words>466</Words>
  <Application>Microsoft Office PowerPoint</Application>
  <PresentationFormat>מסך רחב</PresentationFormat>
  <Paragraphs>214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David</vt:lpstr>
      <vt:lpstr>Times New Roman</vt:lpstr>
      <vt:lpstr>ערכת נושא Office</vt:lpstr>
      <vt:lpstr>סיור מזרח  דרום קוריאה</vt:lpstr>
      <vt:lpstr>מצגת של PowerPoint</vt:lpstr>
      <vt:lpstr>מודל החקירה עפ"י ה"פנתיאון"</vt:lpstr>
      <vt:lpstr>לו"ז הכנה לסיור דרום קוריאה</vt:lpstr>
      <vt:lpstr>תוכנית הסיור</vt:lpstr>
      <vt:lpstr>תוכנית הסיור</vt:lpstr>
      <vt:lpstr>תוכנית הסיור</vt:lpstr>
      <vt:lpstr>תוכנית הסיור</vt:lpstr>
      <vt:lpstr>תוכנית הסיור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u26612</dc:creator>
  <cp:lastModifiedBy>u26632 </cp:lastModifiedBy>
  <cp:revision>17</cp:revision>
  <cp:lastPrinted>2018-03-27T11:32:17Z</cp:lastPrinted>
  <dcterms:created xsi:type="dcterms:W3CDTF">2018-03-27T04:56:31Z</dcterms:created>
  <dcterms:modified xsi:type="dcterms:W3CDTF">2018-03-27T12:04:05Z</dcterms:modified>
</cp:coreProperties>
</file>