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handoutMasterIdLst>
    <p:handoutMasterId r:id="rId27"/>
  </p:handoutMasterIdLst>
  <p:sldIdLst>
    <p:sldId id="256" r:id="rId2"/>
    <p:sldId id="257" r:id="rId3"/>
    <p:sldId id="263" r:id="rId4"/>
    <p:sldId id="258" r:id="rId5"/>
    <p:sldId id="262" r:id="rId6"/>
    <p:sldId id="259" r:id="rId7"/>
    <p:sldId id="269" r:id="rId8"/>
    <p:sldId id="267" r:id="rId9"/>
    <p:sldId id="277" r:id="rId10"/>
    <p:sldId id="268" r:id="rId11"/>
    <p:sldId id="265" r:id="rId12"/>
    <p:sldId id="266" r:id="rId13"/>
    <p:sldId id="260" r:id="rId14"/>
    <p:sldId id="270" r:id="rId15"/>
    <p:sldId id="271" r:id="rId16"/>
    <p:sldId id="272" r:id="rId17"/>
    <p:sldId id="273" r:id="rId18"/>
    <p:sldId id="274" r:id="rId19"/>
    <p:sldId id="280" r:id="rId20"/>
    <p:sldId id="282" r:id="rId21"/>
    <p:sldId id="275" r:id="rId22"/>
    <p:sldId id="276" r:id="rId23"/>
    <p:sldId id="278" r:id="rId24"/>
    <p:sldId id="261" r:id="rId25"/>
    <p:sldId id="281" r:id="rId26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EF8674E-64EA-407F-9909-E15F37F4FA2A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D5F5C6A-0FB6-4C62-A0B4-4937E24F183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3424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מלבן עם פינה יחידה חתוכה ומעוגלת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משולש ישר-זווית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צורה חופשית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צורה חופשית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צורה חופשית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A9D984-B2B3-49DF-B349-F36C9AF82F15}" type="datetimeFigureOut">
              <a:rPr lang="he-IL" smtClean="0"/>
              <a:t>כ'/שבט/תשע"ח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0772F2-1472-42C2-AED1-FAE2EE73BDE8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קבוצה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צורה חופשית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צורה חופשית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אתגרי מדיניות החוץ של ישראל </a:t>
            </a:r>
            <a:br>
              <a:rPr lang="he-IL" dirty="0" smtClean="0"/>
            </a:br>
            <a:r>
              <a:rPr lang="he-IL" dirty="0" smtClean="0"/>
              <a:t>בעת הנוכחית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e-IL" dirty="0" smtClean="0"/>
              <a:t>הרצאה לפו"ם שב"ס</a:t>
            </a:r>
          </a:p>
          <a:p>
            <a:pPr algn="ctr"/>
            <a:r>
              <a:rPr lang="he-IL" dirty="0" smtClean="0"/>
              <a:t>6.2.18</a:t>
            </a:r>
            <a:endParaRPr lang="he-I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אירופה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כגוף </a:t>
            </a:r>
            <a:r>
              <a:rPr lang="he-IL" dirty="0"/>
              <a:t>אחד – הכלכלה הגדולה בעולם</a:t>
            </a:r>
            <a:endParaRPr lang="en-US" dirty="0"/>
          </a:p>
          <a:p>
            <a:r>
              <a:rPr lang="he-IL" dirty="0"/>
              <a:t>קשר </a:t>
            </a:r>
            <a:r>
              <a:rPr lang="he-IL" b="1" dirty="0" err="1"/>
              <a:t>הסטורי</a:t>
            </a:r>
            <a:r>
              <a:rPr lang="he-IL" b="1" dirty="0"/>
              <a:t> </a:t>
            </a:r>
            <a:r>
              <a:rPr lang="he-IL" dirty="0"/>
              <a:t>חזק </a:t>
            </a:r>
            <a:r>
              <a:rPr lang="he-IL" b="1" dirty="0"/>
              <a:t>ושליש מהיצוא</a:t>
            </a:r>
            <a:r>
              <a:rPr lang="he-IL" dirty="0"/>
              <a:t>, מו"פ, ים </a:t>
            </a:r>
            <a:r>
              <a:rPr lang="he-IL" dirty="0" smtClean="0"/>
              <a:t>תיכון</a:t>
            </a:r>
          </a:p>
          <a:p>
            <a:r>
              <a:rPr lang="he-IL" b="1" dirty="0"/>
              <a:t>עליית הטרור ואסלאם הקיצוני מהווה הזדמנות לשת"פ גם עם נאט"ו </a:t>
            </a:r>
            <a:r>
              <a:rPr lang="he-IL" b="1" dirty="0" smtClean="0"/>
              <a:t>חשיבות </a:t>
            </a:r>
            <a:r>
              <a:rPr lang="he-IL" b="1" dirty="0"/>
              <a:t>גרמניה</a:t>
            </a:r>
            <a:endParaRPr lang="en-US" dirty="0"/>
          </a:p>
          <a:p>
            <a:r>
              <a:rPr lang="he-IL" b="1" dirty="0" smtClean="0"/>
              <a:t>הפסגה </a:t>
            </a:r>
            <a:r>
              <a:rPr lang="he-IL" b="1" dirty="0"/>
              <a:t>המשולשת בסלוניקי </a:t>
            </a:r>
            <a:r>
              <a:rPr lang="he-IL" dirty="0"/>
              <a:t>פעם שלישית שבא נפגשים </a:t>
            </a:r>
            <a:r>
              <a:rPr lang="he-IL" dirty="0" smtClean="0"/>
              <a:t>נשיא </a:t>
            </a:r>
            <a:r>
              <a:rPr lang="he-IL" dirty="0"/>
              <a:t>קפריסין, </a:t>
            </a:r>
            <a:r>
              <a:rPr lang="he-IL" dirty="0" err="1"/>
              <a:t>ראה"מ</a:t>
            </a:r>
            <a:r>
              <a:rPr lang="he-IL" dirty="0"/>
              <a:t> יוון ונתניהו. גוש חדש שיש בו פוטנציאל </a:t>
            </a:r>
            <a:r>
              <a:rPr lang="he-IL" dirty="0" smtClean="0"/>
              <a:t>לנושאי </a:t>
            </a:r>
            <a:r>
              <a:rPr lang="he-IL" dirty="0"/>
              <a:t>אנרגיה , איכות </a:t>
            </a:r>
            <a:r>
              <a:rPr lang="he-IL" dirty="0" smtClean="0"/>
              <a:t>סביבה, תיירות </a:t>
            </a:r>
            <a:r>
              <a:rPr lang="he-IL" dirty="0"/>
              <a:t>ועוד. חיל האוויר מתאמן ביוון והקומנדו </a:t>
            </a:r>
            <a:r>
              <a:rPr lang="he-IL" dirty="0" smtClean="0"/>
              <a:t>בקפריסין</a:t>
            </a:r>
          </a:p>
          <a:p>
            <a:r>
              <a:rPr lang="he-IL" b="1" dirty="0"/>
              <a:t>גוש </a:t>
            </a:r>
            <a:r>
              <a:rPr lang="he-IL" b="1" dirty="0" err="1"/>
              <a:t>וישיגרד</a:t>
            </a:r>
            <a:r>
              <a:rPr lang="he-IL" b="1" dirty="0"/>
              <a:t> – פולין, צ'כיה, סלובקיה והונגריה </a:t>
            </a:r>
            <a:r>
              <a:rPr lang="he-IL" dirty="0"/>
              <a:t>– קבוצת מדינות שעמדותיהן כלפי ישראל אוהדות ועם חלקן יש שיתוף פעולה במגוון תחומים </a:t>
            </a:r>
            <a:r>
              <a:rPr lang="he-IL" dirty="0" smtClean="0"/>
              <a:t>כולל ביטחוניים. יחסים טובים גם עם רומניה ובולגריה</a:t>
            </a:r>
            <a:endParaRPr lang="en-US" dirty="0"/>
          </a:p>
          <a:p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אפריקה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חדירה משמעותית ופורצת דרך </a:t>
            </a:r>
            <a:r>
              <a:rPr lang="he-IL" dirty="0" smtClean="0"/>
              <a:t>לאפריקה:</a:t>
            </a:r>
          </a:p>
          <a:p>
            <a:r>
              <a:rPr lang="he-IL" dirty="0" smtClean="0"/>
              <a:t> </a:t>
            </a:r>
            <a:r>
              <a:rPr lang="he-IL" dirty="0"/>
              <a:t>ראש הממשלה היה הדובר הלא-אפריקני היחיד בפסגת הגוש הכלכלי של מדינות </a:t>
            </a:r>
            <a:r>
              <a:rPr lang="he-IL" dirty="0" smtClean="0"/>
              <a:t>אפריקה</a:t>
            </a:r>
          </a:p>
          <a:p>
            <a:r>
              <a:rPr lang="he-IL" dirty="0" smtClean="0"/>
              <a:t> </a:t>
            </a:r>
            <a:r>
              <a:rPr lang="he-IL" dirty="0"/>
              <a:t>שנה קודם פסגה עם מנהיגי האזור באוגנדה. ביקור בארץ של נשיא </a:t>
            </a:r>
            <a:r>
              <a:rPr lang="he-IL" dirty="0" smtClean="0"/>
              <a:t>אוגנדה</a:t>
            </a:r>
          </a:p>
          <a:p>
            <a:r>
              <a:rPr lang="he-IL" dirty="0" smtClean="0"/>
              <a:t>דרום </a:t>
            </a:r>
            <a:r>
              <a:rPr lang="he-IL" dirty="0"/>
              <a:t>אפריקה עדיין מאד עוינת אך כיום מהווה יוצא מן הכלל</a:t>
            </a:r>
            <a:r>
              <a:rPr lang="he-IL" dirty="0" smtClean="0"/>
              <a:t>.</a:t>
            </a:r>
          </a:p>
          <a:p>
            <a:r>
              <a:rPr lang="he-IL" dirty="0" smtClean="0"/>
              <a:t>יחסים טובים גם עם אתיופיה, רואנדה, קניה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err="1" smtClean="0"/>
              <a:t>אמל"ט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ביקור ראשון מסוגו של ראש ממשלה </a:t>
            </a:r>
            <a:r>
              <a:rPr lang="he-IL" dirty="0" smtClean="0"/>
              <a:t>באמריקה </a:t>
            </a:r>
            <a:r>
              <a:rPr lang="he-IL" dirty="0"/>
              <a:t>הלטינית – מכסיקו, קולומביה (ידידה ותיקה) וארגנטינה (שליט אוהד שהחליף את קירשנר)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/>
              <a:t>האתגרים בתחום המדיני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גם אם יש הרבה הישגים </a:t>
            </a:r>
            <a:r>
              <a:rPr lang="he-IL" dirty="0" smtClean="0"/>
              <a:t>ממש לא ניתן לנוח על זרי הדפנה</a:t>
            </a:r>
          </a:p>
          <a:p>
            <a:r>
              <a:rPr lang="he-IL" dirty="0" smtClean="0"/>
              <a:t>הסוגיה </a:t>
            </a:r>
            <a:r>
              <a:rPr lang="he-IL" dirty="0"/>
              <a:t>הפלסטינית </a:t>
            </a:r>
            <a:r>
              <a:rPr lang="he-IL" dirty="0" smtClean="0"/>
              <a:t>עצמה - עליה </a:t>
            </a:r>
            <a:r>
              <a:rPr lang="he-IL" dirty="0"/>
              <a:t>תשמעו בהרחבה אח"כ – כולל המצב בעזה וכד</a:t>
            </a:r>
            <a:r>
              <a:rPr lang="he-IL" dirty="0" smtClean="0"/>
              <a:t>'. </a:t>
            </a:r>
          </a:p>
          <a:p>
            <a:r>
              <a:rPr lang="he-IL" dirty="0" smtClean="0"/>
              <a:t>הסוגיה </a:t>
            </a:r>
            <a:r>
              <a:rPr lang="he-IL" dirty="0"/>
              <a:t>הפלסטינית </a:t>
            </a:r>
            <a:r>
              <a:rPr lang="he-IL" dirty="0" smtClean="0"/>
              <a:t> בעולם - באירופה עמדות </a:t>
            </a:r>
            <a:r>
              <a:rPr lang="he-IL" dirty="0"/>
              <a:t>ישראל נתקלות בהתנגדות רחבה באירופה – בעיקר </a:t>
            </a:r>
            <a:r>
              <a:rPr lang="he-IL" dirty="0" err="1"/>
              <a:t>בא"א</a:t>
            </a:r>
            <a:r>
              <a:rPr lang="he-IL" dirty="0"/>
              <a:t> (סלובניה כמשל) כולל מידידות כגון </a:t>
            </a:r>
            <a:r>
              <a:rPr lang="he-IL" dirty="0" smtClean="0"/>
              <a:t>גרמניה. 128 מדינות הצביעו נגדנו באו"ם</a:t>
            </a:r>
            <a:endParaRPr lang="en-US" dirty="0"/>
          </a:p>
          <a:p>
            <a:r>
              <a:rPr lang="he-IL" dirty="0"/>
              <a:t>הסוגיה האיראנית </a:t>
            </a:r>
            <a:endParaRPr lang="he-IL" dirty="0" smtClean="0"/>
          </a:p>
          <a:p>
            <a:r>
              <a:rPr lang="he-IL" dirty="0"/>
              <a:t>רוסיה  ועמידתה לצד איראן</a:t>
            </a:r>
            <a:endParaRPr lang="en-US" dirty="0"/>
          </a:p>
          <a:p>
            <a:r>
              <a:rPr lang="he-IL" dirty="0" smtClean="0"/>
              <a:t>הזירה </a:t>
            </a:r>
            <a:r>
              <a:rPr lang="he-IL" dirty="0" err="1" smtClean="0"/>
              <a:t>האו"מית</a:t>
            </a:r>
            <a:r>
              <a:rPr lang="he-IL" dirty="0" smtClean="0"/>
              <a:t> - ההחלטה באו"ם משקפת את הפער בזירה המולטילטרלית</a:t>
            </a:r>
            <a:endParaRPr lang="en-US" dirty="0"/>
          </a:p>
          <a:p>
            <a:r>
              <a:rPr lang="he-IL" dirty="0" smtClean="0"/>
              <a:t>סוגיית הדה-</a:t>
            </a:r>
            <a:r>
              <a:rPr lang="he-IL" dirty="0" err="1" smtClean="0"/>
              <a:t>לגיטמציה</a:t>
            </a:r>
            <a:r>
              <a:rPr lang="he-IL" dirty="0" smtClean="0"/>
              <a:t> תנועות </a:t>
            </a:r>
            <a:r>
              <a:rPr lang="he-IL" dirty="0"/>
              <a:t>החרם</a:t>
            </a:r>
            <a:endParaRPr lang="en-US" dirty="0"/>
          </a:p>
          <a:p>
            <a:r>
              <a:rPr lang="he-IL" dirty="0" smtClean="0"/>
              <a:t>אפילו בארה"ב </a:t>
            </a:r>
            <a:r>
              <a:rPr lang="he-IL" dirty="0"/>
              <a:t>– התמיכה הדו-מפלגתית </a:t>
            </a:r>
            <a:r>
              <a:rPr lang="he-IL" dirty="0" smtClean="0"/>
              <a:t>נשחקת והאיום לטווח הארוך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פלסטינים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/>
              <a:t>אחרי כשלום </a:t>
            </a:r>
            <a:r>
              <a:rPr lang="he-IL" b="1" dirty="0"/>
              <a:t>שליחות קרי </a:t>
            </a:r>
            <a:r>
              <a:rPr lang="he-IL" dirty="0"/>
              <a:t>-</a:t>
            </a:r>
            <a:r>
              <a:rPr lang="he-IL" b="1" dirty="0"/>
              <a:t> הפרדיגמה</a:t>
            </a:r>
            <a:r>
              <a:rPr lang="he-IL" dirty="0"/>
              <a:t> הנוכחית לא </a:t>
            </a:r>
            <a:r>
              <a:rPr lang="en-US" dirty="0"/>
              <a:t>viable</a:t>
            </a:r>
            <a:r>
              <a:rPr lang="he-IL" dirty="0"/>
              <a:t> (נושאי ליבה, שתי מדינות לשני עמים). סימן שאלה לגבי פרדיגמת שתי המדינות</a:t>
            </a:r>
            <a:endParaRPr lang="en-US" dirty="0"/>
          </a:p>
          <a:p>
            <a:r>
              <a:rPr lang="he-IL" b="1" dirty="0"/>
              <a:t>חולשת הנהגה פלסטינית</a:t>
            </a:r>
            <a:r>
              <a:rPr lang="he-IL" dirty="0"/>
              <a:t> ומאבקי ירושה (קואליציה ישראלית)</a:t>
            </a:r>
            <a:endParaRPr lang="en-US" dirty="0"/>
          </a:p>
          <a:p>
            <a:r>
              <a:rPr lang="he-IL" b="1" dirty="0"/>
              <a:t>אי אמון מוחלט</a:t>
            </a:r>
            <a:r>
              <a:rPr lang="he-IL" dirty="0"/>
              <a:t> בין המנהיגים</a:t>
            </a:r>
            <a:endParaRPr lang="en-US" dirty="0"/>
          </a:p>
          <a:p>
            <a:r>
              <a:rPr lang="he-IL" b="1" dirty="0"/>
              <a:t>הציבור הישראלי מפוצל – קשה לבצע מהלכים מדיניים</a:t>
            </a:r>
            <a:endParaRPr lang="en-US" dirty="0"/>
          </a:p>
          <a:p>
            <a:r>
              <a:rPr lang="he-IL" b="1" dirty="0"/>
              <a:t>פיצול עזה-גדה</a:t>
            </a:r>
            <a:endParaRPr lang="en-US" dirty="0"/>
          </a:p>
          <a:p>
            <a:r>
              <a:rPr lang="he-IL" b="1" dirty="0"/>
              <a:t>האסטרטגיה הפלסטינית</a:t>
            </a:r>
            <a:r>
              <a:rPr lang="he-IL" dirty="0"/>
              <a:t> – </a:t>
            </a:r>
            <a:r>
              <a:rPr lang="he-IL" b="1" dirty="0"/>
              <a:t>כפייה מבחוץ</a:t>
            </a:r>
            <a:r>
              <a:rPr lang="he-IL" dirty="0"/>
              <a:t> </a:t>
            </a:r>
            <a:r>
              <a:rPr lang="en-US" b="1" dirty="0"/>
              <a:t>legal diplomatic warfare</a:t>
            </a:r>
            <a:r>
              <a:rPr lang="he-IL" dirty="0"/>
              <a:t> – </a:t>
            </a:r>
            <a:r>
              <a:rPr lang="en-US" dirty="0"/>
              <a:t>ICC</a:t>
            </a:r>
            <a:r>
              <a:rPr lang="he-IL" dirty="0"/>
              <a:t>, או"ם – מערכה דיפלומטית – ראה החלטת </a:t>
            </a:r>
            <a:r>
              <a:rPr lang="he-IL" dirty="0" err="1"/>
              <a:t>מועבי"ט</a:t>
            </a:r>
            <a:r>
              <a:rPr lang="he-IL" dirty="0"/>
              <a:t> 2334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איראן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e-IL" dirty="0"/>
              <a:t>עדיין נתפסת </a:t>
            </a:r>
            <a:r>
              <a:rPr lang="he-IL" b="1" dirty="0"/>
              <a:t>כאיום האסטרטגי המרכזי</a:t>
            </a:r>
            <a:endParaRPr lang="en-US" dirty="0"/>
          </a:p>
          <a:p>
            <a:r>
              <a:rPr lang="he-IL" b="1" dirty="0"/>
              <a:t>גרעין, תמיכה בטרור – חיזבאללה,חמאס (</a:t>
            </a:r>
            <a:r>
              <a:rPr lang="en-US" b="1" dirty="0"/>
              <a:t>PIG</a:t>
            </a:r>
            <a:r>
              <a:rPr lang="he-IL" b="1" dirty="0" smtClean="0"/>
              <a:t>), טק"ק</a:t>
            </a:r>
            <a:endParaRPr lang="en-US" dirty="0"/>
          </a:p>
          <a:p>
            <a:r>
              <a:rPr lang="he-IL" dirty="0"/>
              <a:t>גרעין: </a:t>
            </a:r>
            <a:r>
              <a:rPr lang="he-IL" dirty="0" smtClean="0"/>
              <a:t>מצד אחד ההסכם גלגל את התוכנית אחורה. חשש </a:t>
            </a:r>
            <a:r>
              <a:rPr lang="he-IL" b="1" dirty="0"/>
              <a:t>שההסכם מ-2015 מקדם אותה כמדינת סף</a:t>
            </a:r>
            <a:r>
              <a:rPr lang="he-IL" dirty="0"/>
              <a:t> – בצורה לגיטימית ועלול להצית מרוץ חימוש, מטריה לטרור, סוף ה-</a:t>
            </a:r>
            <a:r>
              <a:rPr lang="en-US" dirty="0" smtClean="0"/>
              <a:t>NPT/</a:t>
            </a:r>
            <a:endParaRPr lang="en-US" dirty="0"/>
          </a:p>
          <a:p>
            <a:r>
              <a:rPr lang="he-IL" b="1" dirty="0"/>
              <a:t>הסרת הס</a:t>
            </a:r>
            <a:r>
              <a:rPr lang="he-IL" dirty="0"/>
              <a:t>נקציות – מימון לטרור.</a:t>
            </a:r>
            <a:endParaRPr lang="en-US" dirty="0"/>
          </a:p>
          <a:p>
            <a:r>
              <a:rPr lang="he-IL" b="1" dirty="0"/>
              <a:t>חשש שחודרת למרחבים שבהם יש לישראל אינטרסים </a:t>
            </a:r>
            <a:r>
              <a:rPr lang="he-IL" dirty="0"/>
              <a:t>– רמת הגולן, לבנון, עזה, הים האדום)</a:t>
            </a:r>
            <a:endParaRPr lang="en-US" dirty="0"/>
          </a:p>
          <a:p>
            <a:r>
              <a:rPr lang="he-IL" b="1" dirty="0"/>
              <a:t>מנגנוני אכיפה </a:t>
            </a:r>
            <a:r>
              <a:rPr lang="he-IL" dirty="0" smtClean="0"/>
              <a:t>רופפים</a:t>
            </a:r>
            <a:endParaRPr lang="en-US" dirty="0"/>
          </a:p>
          <a:p>
            <a:r>
              <a:rPr lang="he-IL" dirty="0"/>
              <a:t>הסרת הגבלות על </a:t>
            </a:r>
            <a:r>
              <a:rPr lang="he-IL" b="1" dirty="0"/>
              <a:t>טילים ואמברגו נשק</a:t>
            </a:r>
            <a:endParaRPr lang="en-US" dirty="0"/>
          </a:p>
          <a:p>
            <a:r>
              <a:rPr lang="he-IL" b="1" dirty="0"/>
              <a:t>אין פתרון ל-</a:t>
            </a:r>
            <a:r>
              <a:rPr lang="en-US" b="1" dirty="0"/>
              <a:t>PMD</a:t>
            </a:r>
            <a:endParaRPr lang="en-US" dirty="0"/>
          </a:p>
          <a:p>
            <a:r>
              <a:rPr lang="he-IL" dirty="0"/>
              <a:t>מצב נוכחי: </a:t>
            </a:r>
            <a:r>
              <a:rPr lang="he-IL" b="1" dirty="0"/>
              <a:t>לא התממשו תרחישי קיצון, עדיין החששות לטווח ארוך בעינם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מעגל שני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b="1" dirty="0"/>
              <a:t>סוריה </a:t>
            </a:r>
            <a:r>
              <a:rPr lang="he-IL" b="1" dirty="0" smtClean="0"/>
              <a:t>– </a:t>
            </a:r>
            <a:r>
              <a:rPr lang="he-IL" b="1" dirty="0" smtClean="0"/>
              <a:t>איראן מנסה להתבסס במרחב הסורי, </a:t>
            </a:r>
            <a:r>
              <a:rPr lang="he-IL" b="1" dirty="0" smtClean="0"/>
              <a:t>שחקנים </a:t>
            </a:r>
            <a:r>
              <a:rPr lang="he-IL" b="1" dirty="0"/>
              <a:t>לא מדינתיים בגולן ומעורבות חיזבאללה</a:t>
            </a:r>
            <a:r>
              <a:rPr lang="he-IL" dirty="0"/>
              <a:t>. </a:t>
            </a:r>
            <a:r>
              <a:rPr lang="he-IL" dirty="0" smtClean="0"/>
              <a:t> ישראל</a:t>
            </a:r>
            <a:r>
              <a:rPr lang="he-IL" dirty="0"/>
              <a:t>: מעורבות זהירה, סיוע הומניטארי, מניעת התחזקות חיזבאללה בגולן, העברות נשק שובר שוויון לחיזבאללה, דה-</a:t>
            </a:r>
            <a:r>
              <a:rPr lang="he-IL" dirty="0" err="1"/>
              <a:t>קונפליקטינג</a:t>
            </a:r>
            <a:r>
              <a:rPr lang="he-IL" dirty="0"/>
              <a:t> עם רוסיה</a:t>
            </a:r>
            <a:endParaRPr lang="en-US" dirty="0"/>
          </a:p>
          <a:p>
            <a:r>
              <a:rPr lang="he-IL" dirty="0" err="1" smtClean="0"/>
              <a:t>דאעש</a:t>
            </a:r>
            <a:r>
              <a:rPr lang="he-IL" dirty="0" smtClean="0"/>
              <a:t> </a:t>
            </a:r>
            <a:r>
              <a:rPr lang="he-IL" dirty="0"/>
              <a:t>– איום ארוך טווח – בעיות </a:t>
            </a:r>
            <a:r>
              <a:rPr lang="he-IL" dirty="0" smtClean="0"/>
              <a:t>יסוד – לא הולך להעלם</a:t>
            </a:r>
            <a:endParaRPr lang="en-US" dirty="0"/>
          </a:p>
          <a:p>
            <a:r>
              <a:rPr lang="he-IL" b="1" dirty="0"/>
              <a:t>לבנון – </a:t>
            </a:r>
            <a:r>
              <a:rPr lang="he-IL" b="1" dirty="0" smtClean="0"/>
              <a:t>חיזבאללה, </a:t>
            </a:r>
            <a:r>
              <a:rPr lang="he-IL" b="1" dirty="0" smtClean="0"/>
              <a:t>יציבות </a:t>
            </a:r>
            <a:r>
              <a:rPr lang="he-IL" b="1" dirty="0"/>
              <a:t>שברירית, </a:t>
            </a:r>
            <a:r>
              <a:rPr lang="en-US" b="1" dirty="0"/>
              <a:t>political </a:t>
            </a:r>
            <a:r>
              <a:rPr lang="en-US" b="1" dirty="0" err="1"/>
              <a:t>impass</a:t>
            </a:r>
            <a:r>
              <a:rPr lang="he-IL" b="1" dirty="0"/>
              <a:t>, פליטים</a:t>
            </a:r>
            <a:endParaRPr lang="en-US" b="1" dirty="0"/>
          </a:p>
          <a:p>
            <a:r>
              <a:rPr lang="he-IL" b="1" dirty="0"/>
              <a:t>ירדן </a:t>
            </a:r>
            <a:r>
              <a:rPr lang="he-IL" dirty="0"/>
              <a:t>– פליטים ואיום </a:t>
            </a:r>
            <a:r>
              <a:rPr lang="he-IL" dirty="0" err="1"/>
              <a:t>דאעש</a:t>
            </a:r>
            <a:endParaRPr lang="en-US" dirty="0"/>
          </a:p>
          <a:p>
            <a:r>
              <a:rPr lang="he-IL" b="1" dirty="0"/>
              <a:t>מצרים</a:t>
            </a:r>
            <a:r>
              <a:rPr lang="he-IL" dirty="0"/>
              <a:t> – </a:t>
            </a:r>
            <a:r>
              <a:rPr lang="he-IL" dirty="0" err="1"/>
              <a:t>דאעש</a:t>
            </a:r>
            <a:r>
              <a:rPr lang="he-IL" dirty="0"/>
              <a:t> בסיני ויציבות כלכלית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אירופה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Rift </a:t>
            </a:r>
            <a:r>
              <a:rPr lang="he-IL" dirty="0" smtClean="0"/>
              <a:t> </a:t>
            </a:r>
            <a:r>
              <a:rPr lang="he-IL" dirty="0"/>
              <a:t>חזק בנושא </a:t>
            </a:r>
            <a:r>
              <a:rPr lang="he-IL" b="1" dirty="0"/>
              <a:t>ההתנחלויות</a:t>
            </a:r>
            <a:endParaRPr lang="en-US" dirty="0"/>
          </a:p>
          <a:p>
            <a:r>
              <a:rPr lang="he-IL" dirty="0" err="1"/>
              <a:t>הא"א</a:t>
            </a:r>
            <a:r>
              <a:rPr lang="he-IL" dirty="0"/>
              <a:t> חווה </a:t>
            </a:r>
            <a:r>
              <a:rPr lang="he-IL" b="1" dirty="0"/>
              <a:t>משבר</a:t>
            </a:r>
            <a:r>
              <a:rPr lang="he-IL" dirty="0"/>
              <a:t> – הגירה, טרור, מגמות </a:t>
            </a:r>
            <a:r>
              <a:rPr lang="he-IL" dirty="0" err="1"/>
              <a:t>דס</a:t>
            </a:r>
            <a:r>
              <a:rPr lang="he-IL" dirty="0"/>
              <a:t>-</a:t>
            </a:r>
            <a:r>
              <a:rPr lang="he-IL" dirty="0" err="1"/>
              <a:t>אינגרטיביות</a:t>
            </a:r>
            <a:r>
              <a:rPr lang="he-IL" dirty="0"/>
              <a:t>, משבר כלכלי, </a:t>
            </a:r>
            <a:r>
              <a:rPr lang="he-IL" dirty="0" err="1"/>
              <a:t>ברקזיט</a:t>
            </a:r>
            <a:r>
              <a:rPr lang="he-IL" dirty="0"/>
              <a:t>, לא שחקן חזק – </a:t>
            </a:r>
            <a:r>
              <a:rPr lang="he-IL" b="1" dirty="0"/>
              <a:t>ישראל סוג של קונצנזוס, עליית אסלאם וקהילות מוסלמיות, אין לובי ישראלי</a:t>
            </a:r>
            <a:endParaRPr lang="en-US" dirty="0"/>
          </a:p>
          <a:p>
            <a:r>
              <a:rPr lang="he-IL" b="1" dirty="0"/>
              <a:t>הסכם שת"פ (</a:t>
            </a:r>
            <a:r>
              <a:rPr lang="en-US" b="1" dirty="0"/>
              <a:t>action plan</a:t>
            </a:r>
            <a:r>
              <a:rPr lang="he-IL" b="1" dirty="0"/>
              <a:t>) מוקפא</a:t>
            </a:r>
            <a:endParaRPr lang="en-US" dirty="0"/>
          </a:p>
          <a:p>
            <a:r>
              <a:rPr lang="en-US" b="1" dirty="0"/>
              <a:t>Labeling settlement products</a:t>
            </a:r>
            <a:endParaRPr lang="en-US" dirty="0"/>
          </a:p>
          <a:p>
            <a:r>
              <a:rPr lang="en-US" b="1" dirty="0"/>
              <a:t>Area c</a:t>
            </a:r>
            <a:endParaRPr lang="en-US" dirty="0"/>
          </a:p>
          <a:p>
            <a:r>
              <a:rPr lang="en-US" dirty="0"/>
              <a:t>Recognition of Palestinian state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רוסיה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b="1" dirty="0"/>
              <a:t>יחסים מורכבים</a:t>
            </a:r>
            <a:r>
              <a:rPr lang="he-IL" dirty="0"/>
              <a:t> - </a:t>
            </a:r>
            <a:r>
              <a:rPr lang="he-IL" b="1" dirty="0"/>
              <a:t>ירח דבש</a:t>
            </a:r>
            <a:r>
              <a:rPr lang="he-IL" dirty="0"/>
              <a:t> (</a:t>
            </a:r>
            <a:r>
              <a:rPr lang="he-IL" b="1" dirty="0"/>
              <a:t>פוטין</a:t>
            </a:r>
            <a:r>
              <a:rPr lang="he-IL" dirty="0"/>
              <a:t>) - אינטרסים משותפים (אסלאם רדיקלי, רוסים בארץ)  ומנוגדים  (מכירות נשק, איראן וסוריה, אנטי מערבי, קשר </a:t>
            </a:r>
            <a:r>
              <a:rPr lang="he-IL" dirty="0" smtClean="0"/>
              <a:t>לחמאס). </a:t>
            </a:r>
            <a:r>
              <a:rPr lang="he-IL" b="1" dirty="0" smtClean="0"/>
              <a:t>בגדול החדירה שלהם לסוריה מחזקת את חיזבאללה ואיראן</a:t>
            </a:r>
            <a:endParaRPr lang="en-US" b="1" dirty="0"/>
          </a:p>
          <a:p>
            <a:r>
              <a:rPr lang="he-IL" dirty="0" smtClean="0"/>
              <a:t>רצון </a:t>
            </a:r>
            <a:r>
              <a:rPr lang="he-IL" dirty="0"/>
              <a:t>לחזור </a:t>
            </a:r>
            <a:r>
              <a:rPr lang="he-IL" b="1" dirty="0"/>
              <a:t>למעמד מעצמתי</a:t>
            </a:r>
            <a:r>
              <a:rPr lang="he-IL" dirty="0"/>
              <a:t> – לא חזרה ממש של המלחמה הקרה</a:t>
            </a:r>
            <a:endParaRPr lang="en-US" dirty="0"/>
          </a:p>
          <a:p>
            <a:r>
              <a:rPr lang="he-IL" dirty="0"/>
              <a:t>במציאות – ירידה בכוח – תלות באנרגיה, הצטמצמות אוכלוסיה, עוצמה רכה נמוכה. מצד שני מעצמה גרעינית שיכולה להקרין כוח בכל מקום בעולם. ויכוח אם יש לרוסיה אסטרטגיית על. רצון ליצור אזור חיץ</a:t>
            </a:r>
            <a:endParaRPr lang="en-US" dirty="0"/>
          </a:p>
          <a:p>
            <a:r>
              <a:rPr lang="he-IL" b="1" dirty="0"/>
              <a:t>מגבירה מעורבות במזרח התיכון</a:t>
            </a:r>
            <a:r>
              <a:rPr lang="he-IL" dirty="0"/>
              <a:t>  - מנוף, הסטת קשב בבית, מלחמה ברדיקליים, המאחז החשוב במזה"ת ונכסים – נמל – הפכה לשחקן וטו (החלטות </a:t>
            </a:r>
            <a:r>
              <a:rPr lang="he-IL" dirty="0" err="1"/>
              <a:t>במועבי"ט</a:t>
            </a:r>
            <a:r>
              <a:rPr lang="he-IL" dirty="0"/>
              <a:t>, נשק כימי)</a:t>
            </a:r>
            <a:endParaRPr lang="en-US" dirty="0"/>
          </a:p>
          <a:p>
            <a:r>
              <a:rPr lang="he-IL" b="1" dirty="0"/>
              <a:t>המרכזי כרגע </a:t>
            </a:r>
            <a:r>
              <a:rPr lang="he-IL" dirty="0"/>
              <a:t>– כמובן סוריה</a:t>
            </a:r>
            <a:endParaRPr lang="en-US" dirty="0"/>
          </a:p>
          <a:p>
            <a:r>
              <a:rPr lang="he-IL" b="1" dirty="0"/>
              <a:t>יחסים מורכבים עם הציר הרדיקלי אך פועלת גם מול העולם הסוני</a:t>
            </a:r>
            <a:r>
              <a:rPr lang="he-IL" dirty="0"/>
              <a:t> – מכירות נשק, גרעין אזרחי</a:t>
            </a:r>
            <a:endParaRPr lang="en-US" dirty="0"/>
          </a:p>
          <a:p>
            <a:r>
              <a:rPr lang="he-IL" dirty="0" smtClean="0"/>
              <a:t>יחסים </a:t>
            </a:r>
            <a:r>
              <a:rPr lang="he-IL" dirty="0" smtClean="0"/>
              <a:t>עם רוסיה – </a:t>
            </a:r>
            <a:r>
              <a:rPr lang="he-IL" b="1" dirty="0" smtClean="0"/>
              <a:t>ראש הממשלה </a:t>
            </a:r>
            <a:r>
              <a:rPr lang="he-IL" dirty="0" smtClean="0"/>
              <a:t>– התבססות איראן בסוריה ולבנון. חילוקי דעות לצד יחסים בילטראליים </a:t>
            </a:r>
            <a:r>
              <a:rPr lang="he-IL" dirty="0" smtClean="0"/>
              <a:t>מתפתחים. דה </a:t>
            </a:r>
            <a:r>
              <a:rPr lang="he-IL" dirty="0" err="1" smtClean="0"/>
              <a:t>קונפליקטינג</a:t>
            </a:r>
            <a:r>
              <a:rPr lang="he-IL" dirty="0" smtClean="0"/>
              <a:t> ברמה הטקטית אך מה ברמה האסטרטגית?</a:t>
            </a:r>
            <a:endParaRPr lang="en-US" dirty="0" smtClean="0"/>
          </a:p>
          <a:p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סין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e-IL" dirty="0"/>
              <a:t>המדינה הגדולה הילידה שיש לה </a:t>
            </a:r>
            <a:r>
              <a:rPr lang="he-IL" dirty="0" smtClean="0"/>
              <a:t>אסטרטגיה </a:t>
            </a:r>
            <a:r>
              <a:rPr lang="he-IL" dirty="0"/>
              <a:t>כלכלית –גלובלית</a:t>
            </a:r>
            <a:endParaRPr lang="en-US" dirty="0"/>
          </a:p>
          <a:p>
            <a:pPr lvl="0"/>
            <a:r>
              <a:rPr lang="he-IL" dirty="0"/>
              <a:t>מרחיבה את פעולותיה </a:t>
            </a:r>
            <a:r>
              <a:rPr lang="he-IL" dirty="0" smtClean="0"/>
              <a:t>ושאיפותיה </a:t>
            </a:r>
            <a:r>
              <a:rPr lang="he-IL" dirty="0"/>
              <a:t>האסטרטגיות  ומציגה תביעות טריטוריאליות ואחרות לצד הרחבה בפועל של השפעתה הגיאו אסטרטגית.</a:t>
            </a:r>
            <a:endParaRPr lang="en-US" dirty="0"/>
          </a:p>
          <a:p>
            <a:pPr lvl="0"/>
            <a:r>
              <a:rPr lang="he-IL" dirty="0"/>
              <a:t>יוזמות כמו הבנק האסיאני, </a:t>
            </a:r>
            <a:r>
              <a:rPr lang="he-IL" dirty="0" smtClean="0"/>
              <a:t>פרויקטים </a:t>
            </a:r>
            <a:r>
              <a:rPr lang="he-IL" dirty="0"/>
              <a:t>באפריקה – חיבור לאירופה דרך החגורה</a:t>
            </a:r>
            <a:endParaRPr lang="en-US" dirty="0"/>
          </a:p>
          <a:p>
            <a:pPr lvl="0"/>
            <a:r>
              <a:rPr lang="he-IL" dirty="0" smtClean="0"/>
              <a:t>בעלת </a:t>
            </a:r>
            <a:r>
              <a:rPr lang="he-IL" dirty="0"/>
              <a:t>הצבא הגדול בעולם</a:t>
            </a:r>
            <a:endParaRPr lang="en-US" dirty="0"/>
          </a:p>
          <a:p>
            <a:pPr lvl="0"/>
            <a:r>
              <a:rPr lang="he-IL" dirty="0"/>
              <a:t>קצב צמיחה הגדול בעולם</a:t>
            </a:r>
            <a:endParaRPr lang="en-US" dirty="0"/>
          </a:p>
          <a:p>
            <a:pPr lvl="0"/>
            <a:r>
              <a:rPr lang="he-IL" dirty="0"/>
              <a:t>יכולות גרעין, סייבר וחלל</a:t>
            </a:r>
            <a:endParaRPr lang="en-US" dirty="0"/>
          </a:p>
          <a:p>
            <a:pPr lvl="0"/>
            <a:r>
              <a:rPr lang="he-IL" dirty="0"/>
              <a:t>מגבלות: </a:t>
            </a:r>
            <a:r>
              <a:rPr lang="he-IL" dirty="0" smtClean="0"/>
              <a:t>חוסר איזון </a:t>
            </a:r>
            <a:r>
              <a:rPr lang="he-IL" dirty="0"/>
              <a:t>כלכלי, תלות ביבוא טכנולוגיות, לא נראה שתוכל לעקוף </a:t>
            </a:r>
            <a:r>
              <a:rPr lang="he-IL" dirty="0" smtClean="0"/>
              <a:t>את </a:t>
            </a:r>
            <a:r>
              <a:rPr lang="he-IL" dirty="0"/>
              <a:t>ארה"ב </a:t>
            </a:r>
            <a:r>
              <a:rPr lang="he-IL" dirty="0" smtClean="0"/>
              <a:t>בממד </a:t>
            </a:r>
            <a:r>
              <a:rPr lang="he-IL" dirty="0"/>
              <a:t>עוצמה</a:t>
            </a:r>
            <a:endParaRPr lang="en-US" dirty="0"/>
          </a:p>
          <a:p>
            <a:pPr lvl="0"/>
            <a:r>
              <a:rPr lang="he-IL" dirty="0"/>
              <a:t>אינטרסים מרכזיים: ריבונות ושימור שלטון המפלגה, שלמות טריטוריאלית (</a:t>
            </a:r>
            <a:r>
              <a:rPr lang="he-IL" dirty="0" err="1"/>
              <a:t>טיוואן</a:t>
            </a:r>
            <a:r>
              <a:rPr lang="he-IL" dirty="0"/>
              <a:t>, טיבט, </a:t>
            </a:r>
            <a:r>
              <a:rPr lang="he-IL" dirty="0" err="1"/>
              <a:t>שינג'יאנג</a:t>
            </a:r>
            <a:r>
              <a:rPr lang="he-IL" dirty="0" smtClean="0"/>
              <a:t>)</a:t>
            </a:r>
          </a:p>
          <a:p>
            <a:pPr lvl="0"/>
            <a:r>
              <a:rPr lang="he-IL" dirty="0"/>
              <a:t>מבחינתנו </a:t>
            </a:r>
            <a:r>
              <a:rPr lang="he-IL" dirty="0" smtClean="0"/>
              <a:t>כלכלות </a:t>
            </a:r>
            <a:r>
              <a:rPr lang="he-IL" dirty="0"/>
              <a:t>משלימות. יעד יצוא שלישי של ישראל</a:t>
            </a:r>
            <a:endParaRPr lang="en-US" dirty="0"/>
          </a:p>
          <a:p>
            <a:pPr lvl="0"/>
            <a:r>
              <a:rPr lang="he-IL" dirty="0"/>
              <a:t>הערכה לטכנולוגיות הישראליות. חשש מהמוסלמים (חמישים מיליון)</a:t>
            </a:r>
            <a:endParaRPr lang="en-US" dirty="0"/>
          </a:p>
          <a:p>
            <a:pPr lvl="0"/>
            <a:r>
              <a:rPr lang="he-IL" dirty="0"/>
              <a:t>בעיה עם קניית חברות – בעצם חברות ממשלתיות סיניות</a:t>
            </a:r>
            <a:endParaRPr lang="en-US" dirty="0"/>
          </a:p>
          <a:p>
            <a:pPr lvl="0"/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מבנה ההרצאה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מבוא</a:t>
            </a:r>
          </a:p>
          <a:p>
            <a:pPr lvl="1"/>
            <a:r>
              <a:rPr lang="he-IL" dirty="0" smtClean="0"/>
              <a:t>הצגה עצמית</a:t>
            </a:r>
          </a:p>
          <a:p>
            <a:pPr lvl="1"/>
            <a:r>
              <a:rPr lang="he-IL" dirty="0" smtClean="0"/>
              <a:t>מבנה ההרצאה </a:t>
            </a:r>
            <a:r>
              <a:rPr lang="he-IL" dirty="0" smtClean="0"/>
              <a:t>והרציונל </a:t>
            </a:r>
            <a:r>
              <a:rPr lang="he-IL" b="1" dirty="0" smtClean="0"/>
              <a:t>בהתאם למגבלות </a:t>
            </a:r>
            <a:r>
              <a:rPr lang="he-IL" b="1" dirty="0" smtClean="0"/>
              <a:t>הזמן</a:t>
            </a:r>
          </a:p>
          <a:p>
            <a:r>
              <a:rPr lang="he-IL" dirty="0" smtClean="0"/>
              <a:t>מאפייני מדיניות החוץ הישראלית </a:t>
            </a:r>
          </a:p>
          <a:p>
            <a:r>
              <a:rPr lang="he-IL" dirty="0" smtClean="0"/>
              <a:t>השינויים </a:t>
            </a:r>
            <a:r>
              <a:rPr lang="he-IL" dirty="0" smtClean="0"/>
              <a:t>בסביבה  הבינ"ל והאזורית</a:t>
            </a:r>
          </a:p>
          <a:p>
            <a:r>
              <a:rPr lang="he-IL" dirty="0" smtClean="0"/>
              <a:t>ההישגים בשנים האחרונות</a:t>
            </a:r>
            <a:endParaRPr lang="he-IL" dirty="0" smtClean="0"/>
          </a:p>
          <a:p>
            <a:r>
              <a:rPr lang="he-IL" dirty="0" smtClean="0"/>
              <a:t>האתגרים העכשוויים</a:t>
            </a:r>
            <a:endParaRPr lang="he-IL" dirty="0" smtClean="0"/>
          </a:p>
          <a:p>
            <a:r>
              <a:rPr lang="he-IL" dirty="0" smtClean="0"/>
              <a:t>סיכום</a:t>
            </a:r>
            <a:endParaRPr lang="he-I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ארצות הברית - אתגרים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/>
              <a:t>שינויים לטווח הארוך</a:t>
            </a:r>
            <a:r>
              <a:rPr lang="he-IL" dirty="0"/>
              <a:t> – </a:t>
            </a:r>
            <a:r>
              <a:rPr lang="he-IL" b="1" dirty="0"/>
              <a:t>מיעוטים (היספנים, </a:t>
            </a:r>
            <a:r>
              <a:rPr lang="he-IL" b="1" dirty="0" err="1"/>
              <a:t>אסיאתים</a:t>
            </a:r>
            <a:r>
              <a:rPr lang="he-IL" b="1" dirty="0"/>
              <a:t>)</a:t>
            </a:r>
            <a:r>
              <a:rPr lang="he-IL" dirty="0"/>
              <a:t>, </a:t>
            </a:r>
            <a:r>
              <a:rPr lang="he-IL" b="1" dirty="0"/>
              <a:t>צעירים</a:t>
            </a:r>
            <a:r>
              <a:rPr lang="he-IL" dirty="0"/>
              <a:t> בקהילה היהודית. סוגיות מול הקהילה היהודית – מיהו יהודי.</a:t>
            </a:r>
            <a:endParaRPr lang="en-US" dirty="0"/>
          </a:p>
          <a:p>
            <a:r>
              <a:rPr lang="he-IL" dirty="0"/>
              <a:t> גורם </a:t>
            </a:r>
            <a:r>
              <a:rPr lang="he-IL" b="1" dirty="0" err="1"/>
              <a:t>אוונגליסטי</a:t>
            </a:r>
            <a:r>
              <a:rPr lang="he-IL" dirty="0"/>
              <a:t>.</a:t>
            </a:r>
            <a:endParaRPr lang="en-US" dirty="0"/>
          </a:p>
          <a:p>
            <a:r>
              <a:rPr lang="he-IL" dirty="0"/>
              <a:t> חשיבות </a:t>
            </a:r>
            <a:r>
              <a:rPr lang="he-IL" b="1" dirty="0"/>
              <a:t>התמיכה הדו-מפלגתית</a:t>
            </a:r>
            <a:r>
              <a:rPr lang="he-IL" dirty="0"/>
              <a:t>. </a:t>
            </a:r>
            <a:endParaRPr lang="he-IL" dirty="0" smtClean="0"/>
          </a:p>
          <a:p>
            <a:r>
              <a:rPr lang="he-IL" dirty="0" smtClean="0"/>
              <a:t>דימוי החולשה של ארצות הברית באזור מקרין גם על ישראל</a:t>
            </a:r>
            <a:endParaRPr lang="en-US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256605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דה </a:t>
            </a:r>
            <a:r>
              <a:rPr lang="he-IL" dirty="0" err="1" smtClean="0"/>
              <a:t>לגיטמציה</a:t>
            </a:r>
            <a:r>
              <a:rPr lang="he-IL" dirty="0" smtClean="0"/>
              <a:t> ו-</a:t>
            </a:r>
            <a:r>
              <a:rPr lang="en-US" dirty="0" smtClean="0"/>
              <a:t>BDS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ניסיונות </a:t>
            </a:r>
            <a:r>
              <a:rPr lang="he-IL" dirty="0"/>
              <a:t>להפוך את ישראל </a:t>
            </a:r>
            <a:r>
              <a:rPr lang="he-IL" b="1" dirty="0"/>
              <a:t>למדינת מצורעת</a:t>
            </a:r>
            <a:r>
              <a:rPr lang="he-IL" dirty="0"/>
              <a:t> ולמנוע ממנה </a:t>
            </a:r>
            <a:r>
              <a:rPr lang="he-IL" b="1" dirty="0"/>
              <a:t>לגיטימציה להגן על עצמה</a:t>
            </a:r>
            <a:endParaRPr lang="en-US" dirty="0"/>
          </a:p>
          <a:p>
            <a:r>
              <a:rPr lang="he-IL" dirty="0"/>
              <a:t>אבחנה בין </a:t>
            </a:r>
            <a:r>
              <a:rPr lang="he-IL" b="1" dirty="0"/>
              <a:t>ביקורת לגיטימית לדמוניזציה</a:t>
            </a:r>
            <a:r>
              <a:rPr lang="he-IL" dirty="0"/>
              <a:t>, </a:t>
            </a:r>
            <a:r>
              <a:rPr lang="en-US" dirty="0"/>
              <a:t>double standards</a:t>
            </a:r>
          </a:p>
          <a:p>
            <a:r>
              <a:rPr lang="he-IL" dirty="0"/>
              <a:t>רשת של יחידים </a:t>
            </a:r>
            <a:r>
              <a:rPr lang="he-IL" dirty="0" err="1"/>
              <a:t>וארל"מים</a:t>
            </a:r>
            <a:r>
              <a:rPr lang="he-IL" dirty="0"/>
              <a:t> פלסטינים ושמאל קיצוני, חלקם </a:t>
            </a:r>
            <a:r>
              <a:rPr lang="he-IL" b="1" dirty="0"/>
              <a:t>אנטישמיים </a:t>
            </a:r>
            <a:r>
              <a:rPr lang="he-IL" dirty="0"/>
              <a:t>פועלים </a:t>
            </a:r>
            <a:r>
              <a:rPr lang="he-IL" b="1" dirty="0"/>
              <a:t>בדיפלומטיה, אקדמיה, כלכלה, תרבות,  משפט.</a:t>
            </a:r>
            <a:r>
              <a:rPr lang="he-IL" dirty="0"/>
              <a:t> </a:t>
            </a:r>
            <a:endParaRPr lang="en-US" dirty="0"/>
          </a:p>
          <a:p>
            <a:r>
              <a:rPr lang="he-IL" dirty="0"/>
              <a:t>ניזונים </a:t>
            </a:r>
            <a:r>
              <a:rPr lang="he-IL" b="1" dirty="0"/>
              <a:t>מעליית רשתות חברתיות</a:t>
            </a:r>
            <a:endParaRPr lang="en-US" dirty="0"/>
          </a:p>
          <a:p>
            <a:r>
              <a:rPr lang="he-IL" b="1" dirty="0"/>
              <a:t>בעיקר באירופה</a:t>
            </a:r>
            <a:endParaRPr lang="en-US" dirty="0"/>
          </a:p>
          <a:p>
            <a:r>
              <a:rPr lang="en-US" b="1" dirty="0" err="1"/>
              <a:t>Lawfare</a:t>
            </a:r>
            <a:r>
              <a:rPr lang="en-US" dirty="0"/>
              <a:t> -</a:t>
            </a:r>
            <a:r>
              <a:rPr lang="he-IL" dirty="0"/>
              <a:t> - שימוש </a:t>
            </a:r>
            <a:r>
              <a:rPr lang="he-IL" dirty="0" err="1"/>
              <a:t>במכניזמים</a:t>
            </a:r>
            <a:r>
              <a:rPr lang="he-IL" dirty="0"/>
              <a:t> משפטיים  (</a:t>
            </a:r>
            <a:r>
              <a:rPr lang="he-IL" dirty="0" err="1"/>
              <a:t>גולדסטון</a:t>
            </a:r>
            <a:r>
              <a:rPr lang="he-IL" dirty="0"/>
              <a:t>, סמכות אוניברסאלית)</a:t>
            </a:r>
            <a:endParaRPr lang="en-US" dirty="0"/>
          </a:p>
          <a:p>
            <a:r>
              <a:rPr lang="he-IL" b="1" dirty="0"/>
              <a:t>הישגים מוגבלים</a:t>
            </a:r>
            <a:r>
              <a:rPr lang="he-IL" dirty="0"/>
              <a:t> – גם בכלכלה, גם בתרבות, גם באקדמיה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הזירה </a:t>
            </a:r>
            <a:r>
              <a:rPr lang="he-IL" dirty="0" err="1" smtClean="0"/>
              <a:t>המולטילטרלית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err="1" smtClean="0"/>
              <a:t>הבעייה</a:t>
            </a:r>
            <a:r>
              <a:rPr lang="he-IL" dirty="0" smtClean="0"/>
              <a:t> </a:t>
            </a:r>
            <a:r>
              <a:rPr lang="he-IL" dirty="0"/>
              <a:t>מתחילה מוקדם  - כמות ההחלטות, המכניזמים, הגופים</a:t>
            </a:r>
            <a:endParaRPr lang="en-US" dirty="0"/>
          </a:p>
          <a:p>
            <a:r>
              <a:rPr lang="he-IL" dirty="0"/>
              <a:t>השיטה </a:t>
            </a:r>
            <a:r>
              <a:rPr lang="he-IL" dirty="0" err="1"/>
              <a:t>הפרלמנטרית</a:t>
            </a:r>
            <a:r>
              <a:rPr lang="he-IL" dirty="0"/>
              <a:t> (22,56,118)</a:t>
            </a:r>
            <a:endParaRPr lang="en-US" dirty="0"/>
          </a:p>
          <a:p>
            <a:r>
              <a:rPr lang="he-IL" dirty="0"/>
              <a:t>עיוותים – הכניסה המאוחרת ל-</a:t>
            </a:r>
            <a:r>
              <a:rPr lang="en-US" dirty="0"/>
              <a:t>WEOG</a:t>
            </a:r>
            <a:r>
              <a:rPr lang="he-IL" dirty="0"/>
              <a:t>, מועצה </a:t>
            </a:r>
            <a:r>
              <a:rPr lang="he-IL" dirty="0" err="1"/>
              <a:t>לז"א</a:t>
            </a:r>
            <a:r>
              <a:rPr lang="he-IL" dirty="0"/>
              <a:t> – יותר מחצי וסעיף 7</a:t>
            </a:r>
            <a:endParaRPr lang="en-US" dirty="0"/>
          </a:p>
          <a:p>
            <a:r>
              <a:rPr lang="he-IL" dirty="0" err="1"/>
              <a:t>אונר"א</a:t>
            </a:r>
            <a:endParaRPr lang="en-US" dirty="0"/>
          </a:p>
          <a:p>
            <a:r>
              <a:rPr lang="he-IL" b="1" dirty="0"/>
              <a:t>מצד שני חשוב</a:t>
            </a:r>
            <a:r>
              <a:rPr lang="he-IL" dirty="0"/>
              <a:t> - כוחות שלום והרבה עבודה חשובה</a:t>
            </a:r>
            <a:endParaRPr lang="en-US" dirty="0"/>
          </a:p>
          <a:p>
            <a:r>
              <a:rPr lang="he-IL" dirty="0"/>
              <a:t>מצד שני גם דברים חיוביים – ועדה ששית, החלטת יזמות וכד'</a:t>
            </a:r>
            <a:r>
              <a:rPr lang="he-IL" b="1" dirty="0"/>
              <a:t>, </a:t>
            </a:r>
            <a:r>
              <a:rPr lang="he-IL" b="1" dirty="0" err="1"/>
              <a:t>מועבי"ט</a:t>
            </a:r>
            <a:r>
              <a:rPr lang="he-IL" b="1" dirty="0"/>
              <a:t>?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ניתוח מוסדי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u="sng" dirty="0"/>
              <a:t>תהליך קבלת ההחלטות</a:t>
            </a:r>
            <a:endParaRPr lang="en-US" dirty="0"/>
          </a:p>
          <a:p>
            <a:r>
              <a:rPr lang="he-IL" b="1" dirty="0"/>
              <a:t>דומיננטיות לממסד הביטחוני</a:t>
            </a:r>
            <a:r>
              <a:rPr lang="he-IL" dirty="0"/>
              <a:t> – סיבות היסטוריות והמציאות בשטח – כבר מההתחלה</a:t>
            </a:r>
            <a:endParaRPr lang="en-US" dirty="0"/>
          </a:p>
          <a:p>
            <a:r>
              <a:rPr lang="he-IL" b="1" dirty="0"/>
              <a:t>משרד החוץ מאבד דומיננטיות</a:t>
            </a:r>
            <a:r>
              <a:rPr lang="he-IL" dirty="0"/>
              <a:t> – גם שחקנים אחרים בזירה  - שרותי מודיעין, שליחים מיוחדים, תקופת השחר המדומה</a:t>
            </a:r>
            <a:endParaRPr lang="en-US" dirty="0"/>
          </a:p>
          <a:p>
            <a:r>
              <a:rPr lang="he-IL" dirty="0"/>
              <a:t>גורמים </a:t>
            </a:r>
            <a:r>
              <a:rPr lang="he-IL" b="1" dirty="0"/>
              <a:t>פוליטיים</a:t>
            </a:r>
            <a:r>
              <a:rPr lang="he-IL" dirty="0"/>
              <a:t> – </a:t>
            </a:r>
            <a:r>
              <a:rPr lang="he-IL" b="1" dirty="0"/>
              <a:t>המבנה הקואליציוני של השלטון, פוליטיקה בין-ארגונית, </a:t>
            </a:r>
            <a:r>
              <a:rPr lang="he-IL" dirty="0"/>
              <a:t>הצבא נותן </a:t>
            </a:r>
            <a:r>
              <a:rPr lang="he-IL" dirty="0" err="1"/>
              <a:t>לראה"מ</a:t>
            </a:r>
            <a:r>
              <a:rPr lang="he-IL" dirty="0"/>
              <a:t> </a:t>
            </a:r>
            <a:r>
              <a:rPr lang="he-IL" dirty="0" err="1"/>
              <a:t>לגיטמציה</a:t>
            </a:r>
            <a:endParaRPr lang="en-US" dirty="0"/>
          </a:p>
          <a:p>
            <a:r>
              <a:rPr lang="he-IL" b="1" dirty="0"/>
              <a:t>המשולש תמיד בעייתי</a:t>
            </a:r>
            <a:r>
              <a:rPr lang="he-IL" dirty="0"/>
              <a:t>. שר החוץ ממפלגה יריבה או יריב פוליטי</a:t>
            </a:r>
            <a:endParaRPr lang="en-US" dirty="0"/>
          </a:p>
          <a:p>
            <a:r>
              <a:rPr lang="he-IL" dirty="0"/>
              <a:t>גורמים </a:t>
            </a:r>
            <a:r>
              <a:rPr lang="he-IL" b="1" dirty="0"/>
              <a:t>מוסדיים</a:t>
            </a:r>
            <a:r>
              <a:rPr lang="he-IL" dirty="0"/>
              <a:t> – עוצמה כלכלית ומשאבי ידע וכוח אדם</a:t>
            </a:r>
            <a:endParaRPr lang="en-US" dirty="0"/>
          </a:p>
          <a:p>
            <a:r>
              <a:rPr lang="he-IL" dirty="0"/>
              <a:t>גם </a:t>
            </a:r>
            <a:r>
              <a:rPr lang="he-IL" b="1" dirty="0"/>
              <a:t>במדינות אחרות</a:t>
            </a:r>
            <a:r>
              <a:rPr lang="he-IL" dirty="0"/>
              <a:t>, גם למשרד החוץ יש חלק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סיכום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הישגים אבל עוד אי אפשר לנוח</a:t>
            </a:r>
            <a:r>
              <a:rPr lang="he-IL" dirty="0" smtClean="0"/>
              <a:t>...</a:t>
            </a:r>
          </a:p>
          <a:p>
            <a:r>
              <a:rPr lang="he-IL" dirty="0" smtClean="0"/>
              <a:t>הרבה מאד אתגרים חלקם בטווח הבינוני </a:t>
            </a:r>
            <a:endParaRPr lang="he-I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האינטרסים העיקריים של ישראל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 smtClean="0"/>
              <a:t>מדיניים ( השגת תמיכה במגרש הבינ"ל)</a:t>
            </a:r>
            <a:endParaRPr lang="en-US" dirty="0" smtClean="0"/>
          </a:p>
          <a:p>
            <a:pPr lvl="0"/>
            <a:r>
              <a:rPr lang="he-IL" dirty="0" smtClean="0"/>
              <a:t>ביטחוניים - חלוקת עומסים והשגת אמצעים</a:t>
            </a:r>
            <a:endParaRPr lang="en-US" dirty="0" smtClean="0"/>
          </a:p>
          <a:p>
            <a:pPr lvl="0"/>
            <a:r>
              <a:rPr lang="he-IL" dirty="0" smtClean="0"/>
              <a:t>אינטרסים כלכליים ומסחריים – השגת שווקים, השקעות</a:t>
            </a:r>
            <a:endParaRPr lang="en-US" dirty="0" smtClean="0"/>
          </a:p>
          <a:p>
            <a:pPr lvl="0"/>
            <a:r>
              <a:rPr lang="he-IL" dirty="0" smtClean="0"/>
              <a:t>אינטרסים תרבותיים, מדעיים – להיכנס למוקדי ידע</a:t>
            </a:r>
            <a:endParaRPr lang="en-US" dirty="0" smtClean="0"/>
          </a:p>
          <a:p>
            <a:pPr lvl="0"/>
            <a:r>
              <a:rPr lang="he-IL" dirty="0" smtClean="0"/>
              <a:t>יהודים, ישראלים – מדינת העם היהודי וישראלים בנכר</a:t>
            </a:r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גורמי </a:t>
            </a:r>
            <a:r>
              <a:rPr lang="he-IL" dirty="0" smtClean="0"/>
              <a:t>ומאפייני היסוד </a:t>
            </a:r>
            <a:r>
              <a:rPr lang="he-IL" dirty="0" smtClean="0"/>
              <a:t>של מדיניות </a:t>
            </a:r>
            <a:r>
              <a:rPr lang="he-IL" dirty="0" smtClean="0"/>
              <a:t>החוץ של ישראל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e-IL" dirty="0"/>
              <a:t>הזירה הבינ"ל חשובה מאד לישראל </a:t>
            </a:r>
            <a:r>
              <a:rPr lang="he-IL" b="1" dirty="0"/>
              <a:t>כבר מראשית התנועה </a:t>
            </a:r>
            <a:r>
              <a:rPr lang="he-IL" b="1" dirty="0" smtClean="0"/>
              <a:t>הציונית - </a:t>
            </a:r>
            <a:r>
              <a:rPr lang="he-IL" dirty="0" smtClean="0"/>
              <a:t>המטרה </a:t>
            </a:r>
            <a:r>
              <a:rPr lang="he-IL" b="1" dirty="0"/>
              <a:t>– מדינה יהודית-דמוקרטית</a:t>
            </a:r>
            <a:r>
              <a:rPr lang="he-IL" dirty="0"/>
              <a:t> חברה שווה </a:t>
            </a:r>
            <a:r>
              <a:rPr lang="he-IL" b="1" dirty="0"/>
              <a:t>בקהילת העמים</a:t>
            </a:r>
            <a:r>
              <a:rPr lang="he-IL" dirty="0"/>
              <a:t> (מגילת העצמאות), </a:t>
            </a:r>
            <a:r>
              <a:rPr lang="he-IL" b="1" dirty="0"/>
              <a:t>בית לעם היהודי</a:t>
            </a:r>
            <a:endParaRPr lang="en-US" dirty="0"/>
          </a:p>
          <a:p>
            <a:pPr lvl="0"/>
            <a:r>
              <a:rPr lang="he-IL" dirty="0"/>
              <a:t>המצב הגיאו-פוליטי - </a:t>
            </a:r>
            <a:r>
              <a:rPr lang="he-IL" b="1" dirty="0"/>
              <a:t>בידוד במרחב</a:t>
            </a:r>
            <a:r>
              <a:rPr lang="he-IL" dirty="0"/>
              <a:t> – פוליטי, כלכלי, ביטחוני, לא שייכת </a:t>
            </a:r>
            <a:r>
              <a:rPr lang="he-IL" b="1" dirty="0"/>
              <a:t>לגוש אזורי, בלי עומק אסטרטגי</a:t>
            </a:r>
            <a:endParaRPr lang="en-US" dirty="0"/>
          </a:p>
          <a:p>
            <a:pPr lvl="0"/>
            <a:r>
              <a:rPr lang="he-IL" dirty="0"/>
              <a:t>אין משאבי טבע, מדינה קטנה - כלכלה </a:t>
            </a:r>
            <a:r>
              <a:rPr lang="he-IL" b="1" dirty="0"/>
              <a:t>תלויה  ביצוא</a:t>
            </a:r>
            <a:r>
              <a:rPr lang="he-IL" dirty="0"/>
              <a:t> (40% </a:t>
            </a:r>
            <a:r>
              <a:rPr lang="he-IL" dirty="0" err="1"/>
              <a:t>מהתל"ג</a:t>
            </a:r>
            <a:r>
              <a:rPr lang="he-IL" dirty="0" smtClean="0"/>
              <a:t>)</a:t>
            </a:r>
          </a:p>
          <a:p>
            <a:pPr lvl="0"/>
            <a:r>
              <a:rPr lang="he-IL" dirty="0"/>
              <a:t>התוצאה: מדיניות חוץ </a:t>
            </a:r>
            <a:r>
              <a:rPr lang="he-IL" b="1" dirty="0"/>
              <a:t>פרגמטית- </a:t>
            </a:r>
            <a:r>
              <a:rPr lang="he-IL" b="1" dirty="0" err="1"/>
              <a:t>ריאלסטית</a:t>
            </a:r>
            <a:r>
              <a:rPr lang="he-IL" b="1" dirty="0"/>
              <a:t> -  </a:t>
            </a:r>
            <a:r>
              <a:rPr lang="en-US" dirty="0"/>
              <a:t>real </a:t>
            </a:r>
            <a:r>
              <a:rPr lang="en-US" dirty="0" err="1"/>
              <a:t>politique</a:t>
            </a:r>
            <a:r>
              <a:rPr lang="he-IL" dirty="0"/>
              <a:t> -  </a:t>
            </a:r>
            <a:r>
              <a:rPr lang="he-IL" b="1" dirty="0"/>
              <a:t>וכפופה לשיקולי ביט</a:t>
            </a:r>
            <a:r>
              <a:rPr lang="he-IL" dirty="0"/>
              <a:t>חון </a:t>
            </a:r>
            <a:r>
              <a:rPr lang="he-IL" dirty="0" smtClean="0"/>
              <a:t>לאומי</a:t>
            </a:r>
            <a:endParaRPr lang="en-US" dirty="0"/>
          </a:p>
          <a:p>
            <a:pPr lvl="0"/>
            <a:r>
              <a:rPr lang="he-IL" dirty="0"/>
              <a:t>מול הבידוד – </a:t>
            </a:r>
            <a:r>
              <a:rPr lang="he-IL" b="1" dirty="0"/>
              <a:t>ברית עם מעצמות המערב</a:t>
            </a:r>
            <a:r>
              <a:rPr lang="he-IL" dirty="0"/>
              <a:t> (צרפת, ארה"ב) ובעיקר עם ארצות הברית מאז מלחמת ששת </a:t>
            </a:r>
            <a:r>
              <a:rPr lang="he-IL" dirty="0" smtClean="0"/>
              <a:t>הימים   </a:t>
            </a:r>
            <a:r>
              <a:rPr lang="he-IL" dirty="0"/>
              <a:t>וחיפוש מתמיד אחר </a:t>
            </a:r>
            <a:r>
              <a:rPr lang="he-IL" b="1" dirty="0"/>
              <a:t>בריתות אחרות  </a:t>
            </a:r>
            <a:r>
              <a:rPr lang="he-IL" dirty="0"/>
              <a:t>(בעבר פריפריה,  היום ים תיכון)</a:t>
            </a:r>
          </a:p>
          <a:p>
            <a:pPr lvl="0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השינויים בזירה הבינ"ל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כללי:</a:t>
            </a:r>
          </a:p>
          <a:p>
            <a:pPr lvl="1"/>
            <a:r>
              <a:rPr lang="he-IL" b="1" dirty="0" smtClean="0"/>
              <a:t>רב </a:t>
            </a:r>
            <a:r>
              <a:rPr lang="he-IL" b="1" dirty="0" smtClean="0"/>
              <a:t>קוטביות ועלייה במתח הבין-מעצמתי</a:t>
            </a:r>
            <a:endParaRPr lang="he-IL" b="1" dirty="0" smtClean="0"/>
          </a:p>
          <a:p>
            <a:pPr lvl="1"/>
            <a:r>
              <a:rPr lang="he-IL" dirty="0" smtClean="0"/>
              <a:t>השפעות </a:t>
            </a:r>
            <a:r>
              <a:rPr lang="he-IL" b="1" dirty="0" smtClean="0"/>
              <a:t>גלובליזציה והטכנולוגיה  </a:t>
            </a:r>
            <a:r>
              <a:rPr lang="he-IL" dirty="0" smtClean="0"/>
              <a:t>- העולם הדיגיטלי - על יחסים בינ"ל ודיפלומטיה</a:t>
            </a:r>
          </a:p>
          <a:p>
            <a:pPr lvl="1"/>
            <a:r>
              <a:rPr lang="he-IL" dirty="0" smtClean="0"/>
              <a:t>שינוי </a:t>
            </a:r>
            <a:r>
              <a:rPr lang="he-IL" b="1" dirty="0" smtClean="0"/>
              <a:t>במאזני הכוח </a:t>
            </a:r>
            <a:r>
              <a:rPr lang="he-IL" dirty="0" smtClean="0"/>
              <a:t>– יחידים, קבוצות, עסקים, ע"ח מדינות , ובין </a:t>
            </a:r>
            <a:r>
              <a:rPr lang="he-IL" dirty="0"/>
              <a:t>מדינות - עליית מדינות </a:t>
            </a:r>
            <a:r>
              <a:rPr lang="he-IL" b="1" dirty="0"/>
              <a:t>אסיה</a:t>
            </a:r>
            <a:r>
              <a:rPr lang="he-IL" dirty="0"/>
              <a:t> – בעיקר סין והודו משקל </a:t>
            </a:r>
            <a:r>
              <a:rPr lang="he-IL" dirty="0" err="1"/>
              <a:t>כלכלי,צבאי</a:t>
            </a:r>
            <a:r>
              <a:rPr lang="he-IL" dirty="0"/>
              <a:t> </a:t>
            </a:r>
            <a:r>
              <a:rPr lang="he-IL" dirty="0" smtClean="0"/>
              <a:t>ומדיני, </a:t>
            </a:r>
            <a:r>
              <a:rPr lang="he-IL" b="1" dirty="0"/>
              <a:t>החלשות אירופה</a:t>
            </a:r>
            <a:r>
              <a:rPr lang="he-IL" dirty="0"/>
              <a:t> – האיחוד האירופי במשבר פוליטי </a:t>
            </a:r>
            <a:r>
              <a:rPr lang="he-IL" dirty="0" smtClean="0"/>
              <a:t>וכלכלי, </a:t>
            </a:r>
            <a:r>
              <a:rPr lang="he-IL" b="1" dirty="0"/>
              <a:t>רוסיה </a:t>
            </a:r>
            <a:r>
              <a:rPr lang="he-IL" dirty="0"/>
              <a:t>מערערת על כללי המשחק והסדר העולמי- חזרת המלחמה  הקרה? </a:t>
            </a:r>
            <a:endParaRPr lang="en-US" dirty="0"/>
          </a:p>
          <a:p>
            <a:pPr lvl="1"/>
            <a:r>
              <a:rPr lang="he-IL" dirty="0" smtClean="0"/>
              <a:t>השינוי </a:t>
            </a:r>
            <a:r>
              <a:rPr lang="he-IL" b="1" dirty="0"/>
              <a:t>במאפייני המלחמות</a:t>
            </a:r>
            <a:r>
              <a:rPr lang="he-IL" dirty="0"/>
              <a:t> – מלחמות א-סימטריות, היברידיות</a:t>
            </a:r>
            <a:endParaRPr lang="en-US" dirty="0"/>
          </a:p>
          <a:p>
            <a:pPr lvl="1"/>
            <a:r>
              <a:rPr lang="he-IL" dirty="0"/>
              <a:t>עליית </a:t>
            </a:r>
            <a:r>
              <a:rPr lang="he-IL" b="1" dirty="0"/>
              <a:t>זכויות אדם ומשפט </a:t>
            </a:r>
            <a:r>
              <a:rPr lang="he-IL" b="1" dirty="0" smtClean="0"/>
              <a:t>בינ"ל</a:t>
            </a:r>
          </a:p>
          <a:p>
            <a:pPr lvl="0"/>
            <a:endParaRPr lang="en-US" dirty="0"/>
          </a:p>
          <a:p>
            <a:endParaRPr lang="he-IL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השינויים בזירה האזורית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e-IL" dirty="0" smtClean="0"/>
              <a:t>ה"אביב הערבי" והתפרקות הסדר </a:t>
            </a:r>
            <a:r>
              <a:rPr lang="he-IL" dirty="0"/>
              <a:t>המדיני - שבטיות ועדתיות – האם קץ מדינת הלאום?</a:t>
            </a:r>
          </a:p>
          <a:p>
            <a:pPr lvl="0"/>
            <a:r>
              <a:rPr lang="he-IL" b="1" dirty="0" smtClean="0"/>
              <a:t>עליית </a:t>
            </a:r>
            <a:r>
              <a:rPr lang="he-IL" b="1" dirty="0"/>
              <a:t>הציר השיעי כאיום מרכזי</a:t>
            </a:r>
            <a:endParaRPr lang="en-US" dirty="0"/>
          </a:p>
          <a:p>
            <a:pPr lvl="0"/>
            <a:r>
              <a:rPr lang="he-IL" dirty="0"/>
              <a:t>עליית  גורמי טרור </a:t>
            </a:r>
            <a:r>
              <a:rPr lang="he-IL" b="1" dirty="0"/>
              <a:t>ושחקנים תת-מדינתיים ועל מדינתיים</a:t>
            </a:r>
            <a:r>
              <a:rPr lang="he-IL" dirty="0"/>
              <a:t> (</a:t>
            </a:r>
            <a:r>
              <a:rPr lang="he-IL" dirty="0" err="1"/>
              <a:t>דאעש</a:t>
            </a:r>
            <a:r>
              <a:rPr lang="he-IL" dirty="0" smtClean="0"/>
              <a:t>)</a:t>
            </a:r>
          </a:p>
          <a:p>
            <a:r>
              <a:rPr lang="he-IL" dirty="0" smtClean="0"/>
              <a:t>אזורים </a:t>
            </a:r>
            <a:r>
              <a:rPr lang="he-IL" dirty="0" smtClean="0"/>
              <a:t>חסרי </a:t>
            </a:r>
            <a:r>
              <a:rPr lang="he-IL" dirty="0" smtClean="0"/>
              <a:t>משילות (לוב, סיני)</a:t>
            </a:r>
            <a:endParaRPr lang="he-IL" dirty="0" smtClean="0"/>
          </a:p>
          <a:p>
            <a:pPr lvl="0"/>
            <a:r>
              <a:rPr lang="he-IL" b="1" dirty="0" smtClean="0"/>
              <a:t>בתוך </a:t>
            </a:r>
            <a:r>
              <a:rPr lang="he-IL" b="1" dirty="0" err="1" smtClean="0"/>
              <a:t>האיסלאם</a:t>
            </a:r>
            <a:r>
              <a:rPr lang="he-IL" b="1" dirty="0" smtClean="0"/>
              <a:t> תחרות  </a:t>
            </a:r>
            <a:r>
              <a:rPr lang="he-IL" b="1" dirty="0"/>
              <a:t>ארבעת </a:t>
            </a:r>
            <a:r>
              <a:rPr lang="he-IL" b="1" dirty="0" smtClean="0"/>
              <a:t>המחנות </a:t>
            </a:r>
            <a:r>
              <a:rPr lang="he-IL" b="1" dirty="0"/>
              <a:t>ובעיקר המאבק </a:t>
            </a:r>
            <a:r>
              <a:rPr lang="he-IL" b="1" dirty="0" smtClean="0"/>
              <a:t>השיעי-סונה (</a:t>
            </a:r>
            <a:r>
              <a:rPr lang="he-IL" dirty="0" smtClean="0"/>
              <a:t>4 </a:t>
            </a:r>
            <a:r>
              <a:rPr lang="he-IL" dirty="0" smtClean="0"/>
              <a:t>מחנות – שיעי, סוני מתון, אחים מוסלמים,  המחנה </a:t>
            </a:r>
            <a:r>
              <a:rPr lang="he-IL" dirty="0" err="1" smtClean="0"/>
              <a:t>הג'יהדיסטי</a:t>
            </a:r>
            <a:r>
              <a:rPr lang="he-IL" dirty="0" smtClean="0"/>
              <a:t>)</a:t>
            </a:r>
          </a:p>
          <a:p>
            <a:r>
              <a:rPr lang="he-IL" b="1" dirty="0" smtClean="0"/>
              <a:t>נסיגת ארצות הברית - </a:t>
            </a:r>
            <a:r>
              <a:rPr lang="he-IL" b="1" dirty="0" err="1" smtClean="0"/>
              <a:t>הפיבוט</a:t>
            </a:r>
            <a:r>
              <a:rPr lang="he-IL" b="1" dirty="0" smtClean="0"/>
              <a:t> </a:t>
            </a:r>
            <a:r>
              <a:rPr lang="he-IL" b="1" dirty="0"/>
              <a:t>האמריקאי</a:t>
            </a:r>
            <a:r>
              <a:rPr lang="he-IL" dirty="0"/>
              <a:t> לאסיה על רקע עצמאות אנרגטית ועייפות ממלחמות</a:t>
            </a:r>
            <a:endParaRPr lang="en-US" dirty="0"/>
          </a:p>
          <a:p>
            <a:pPr lvl="0"/>
            <a:endParaRPr lang="he-IL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 על רקע השינויים - הישגים </a:t>
            </a:r>
            <a:r>
              <a:rPr lang="he-IL" dirty="0" smtClean="0"/>
              <a:t>בתחום </a:t>
            </a:r>
            <a:r>
              <a:rPr lang="he-IL" dirty="0" smtClean="0"/>
              <a:t>המדיני...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בשנים </a:t>
            </a:r>
            <a:r>
              <a:rPr lang="he-IL" dirty="0"/>
              <a:t>האחרונות  ויש הטוענים במיוחד בשנה האחרונה מהפכה </a:t>
            </a:r>
            <a:r>
              <a:rPr lang="he-IL" dirty="0" smtClean="0"/>
              <a:t>חיובית ביחסי </a:t>
            </a:r>
            <a:r>
              <a:rPr lang="he-IL" dirty="0"/>
              <a:t>החוץ של ישראל. </a:t>
            </a:r>
            <a:endParaRPr lang="en-US" dirty="0"/>
          </a:p>
          <a:p>
            <a:r>
              <a:rPr lang="he-IL" dirty="0"/>
              <a:t>בין הגורמים לכך:</a:t>
            </a:r>
            <a:endParaRPr lang="en-US" dirty="0"/>
          </a:p>
          <a:p>
            <a:pPr lvl="1"/>
            <a:r>
              <a:rPr lang="he-IL" dirty="0"/>
              <a:t> הערכה גוברת לשיתוף פעולה עם ישראל </a:t>
            </a:r>
            <a:r>
              <a:rPr lang="he-IL" dirty="0" smtClean="0"/>
              <a:t>גם </a:t>
            </a:r>
            <a:r>
              <a:rPr lang="he-IL" b="1" dirty="0" smtClean="0"/>
              <a:t>בתחום האזרחי </a:t>
            </a:r>
            <a:r>
              <a:rPr lang="he-IL" dirty="0" smtClean="0"/>
              <a:t>– טכנולוגיה, חדשנות, מים, חקלאות וגם</a:t>
            </a:r>
            <a:r>
              <a:rPr lang="he-IL" b="1" dirty="0" smtClean="0"/>
              <a:t> בביטחוני </a:t>
            </a:r>
            <a:r>
              <a:rPr lang="he-IL" dirty="0" smtClean="0"/>
              <a:t>– בעיקר לוחמה בטרור</a:t>
            </a:r>
            <a:r>
              <a:rPr lang="he-IL" dirty="0"/>
              <a:t>, הגנה נגד טילים והגנה בסייבר</a:t>
            </a:r>
            <a:endParaRPr lang="en-US" dirty="0"/>
          </a:p>
          <a:p>
            <a:pPr lvl="1"/>
            <a:r>
              <a:rPr lang="he-IL" b="1" dirty="0"/>
              <a:t>תפיסת איום משותף של </a:t>
            </a:r>
            <a:r>
              <a:rPr lang="he-IL" b="1" dirty="0" smtClean="0"/>
              <a:t>האסלאם </a:t>
            </a:r>
            <a:r>
              <a:rPr lang="he-IL" b="1" dirty="0"/>
              <a:t>הטוטליטרי </a:t>
            </a:r>
            <a:r>
              <a:rPr lang="he-IL" dirty="0"/>
              <a:t>עם מדינות רבות בעולם</a:t>
            </a:r>
            <a:endParaRPr lang="en-US" dirty="0"/>
          </a:p>
          <a:p>
            <a:pPr lvl="1"/>
            <a:r>
              <a:rPr lang="he-IL" b="1" dirty="0"/>
              <a:t>תפיסת איום משותף – איראן – עם חלק מהסוניות המתונות</a:t>
            </a:r>
            <a:r>
              <a:rPr lang="he-IL" dirty="0"/>
              <a:t>, בעיקר על רקע נסיגת ארה"ב </a:t>
            </a:r>
            <a:r>
              <a:rPr lang="he-IL" dirty="0" smtClean="0"/>
              <a:t>מהאזור. מי שהורג אותם זה איראנים </a:t>
            </a:r>
            <a:r>
              <a:rPr lang="he-IL" dirty="0" err="1" smtClean="0"/>
              <a:t>ודאעש</a:t>
            </a:r>
            <a:r>
              <a:rPr lang="he-IL" dirty="0" smtClean="0"/>
              <a:t> ואחים מוסלמים</a:t>
            </a:r>
          </a:p>
          <a:p>
            <a:pPr lvl="1"/>
            <a:r>
              <a:rPr lang="he-IL" b="1" dirty="0" smtClean="0"/>
              <a:t>עוד גורמים:</a:t>
            </a:r>
          </a:p>
          <a:p>
            <a:pPr lvl="2"/>
            <a:r>
              <a:rPr lang="he-IL" b="1" dirty="0" smtClean="0"/>
              <a:t>כלכלה יציבה </a:t>
            </a:r>
            <a:r>
              <a:rPr lang="he-IL" dirty="0" smtClean="0"/>
              <a:t>והתפתחויות בתחום האנרגיה</a:t>
            </a:r>
          </a:p>
          <a:p>
            <a:pPr lvl="2"/>
            <a:r>
              <a:rPr lang="he-IL" dirty="0" smtClean="0"/>
              <a:t>תודות </a:t>
            </a:r>
            <a:r>
              <a:rPr lang="he-IL" b="1" dirty="0"/>
              <a:t>לניהול זהיר של הסכסוך </a:t>
            </a:r>
            <a:r>
              <a:rPr lang="he-IL" b="1" dirty="0" smtClean="0"/>
              <a:t>עם </a:t>
            </a:r>
            <a:r>
              <a:rPr lang="he-IL" b="1" dirty="0"/>
              <a:t>הפלסטינים (</a:t>
            </a:r>
            <a:r>
              <a:rPr lang="he-IL" b="1" dirty="0" err="1"/>
              <a:t>לרמן</a:t>
            </a:r>
            <a:r>
              <a:rPr lang="he-IL" dirty="0" smtClean="0"/>
              <a:t>)</a:t>
            </a:r>
          </a:p>
          <a:p>
            <a:pPr lvl="2"/>
            <a:r>
              <a:rPr lang="he-IL" b="1" dirty="0" smtClean="0"/>
              <a:t>ירידת חשיבות הנפט</a:t>
            </a:r>
            <a:endParaRPr lang="en-US" b="1" dirty="0"/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ארצות הברית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b="1" dirty="0"/>
              <a:t>עדיין מעצמת העל היחידה בעולם – דומיננטית בתחומי הכלכלה, הצבא והעוצמה הרכה. גם אם כוחה היחסי ירד – עדיין אין כוח משמעותי שיכול להוות תחליף.</a:t>
            </a:r>
            <a:endParaRPr lang="en-US" dirty="0"/>
          </a:p>
          <a:p>
            <a:r>
              <a:rPr lang="he-IL" b="1" dirty="0"/>
              <a:t>עוגן בלעדי שאין שני לו.</a:t>
            </a:r>
            <a:endParaRPr lang="en-US" dirty="0"/>
          </a:p>
          <a:p>
            <a:r>
              <a:rPr lang="he-IL" b="1" dirty="0" smtClean="0"/>
              <a:t>שיקולים </a:t>
            </a:r>
            <a:r>
              <a:rPr lang="he-IL" b="1" dirty="0"/>
              <a:t>אסטרטגיים וערכים משותפים</a:t>
            </a:r>
            <a:endParaRPr lang="en-US" dirty="0"/>
          </a:p>
          <a:p>
            <a:r>
              <a:rPr lang="he-IL" b="1" dirty="0"/>
              <a:t>תמיכה מרכזית צבאית, דיפלומטית, כלכלית, </a:t>
            </a:r>
            <a:r>
              <a:rPr lang="he-IL" b="1" dirty="0" smtClean="0"/>
              <a:t>שיתוף </a:t>
            </a:r>
            <a:r>
              <a:rPr lang="he-IL" b="1" dirty="0"/>
              <a:t>פעולה מדעי, טכנולוגי, מודיעיני</a:t>
            </a:r>
            <a:endParaRPr lang="en-US" dirty="0"/>
          </a:p>
          <a:p>
            <a:r>
              <a:rPr lang="he-IL" b="1" dirty="0"/>
              <a:t>קשר חזק – בעיקר לקונגרס ולעם</a:t>
            </a:r>
            <a:endParaRPr lang="en-US" dirty="0"/>
          </a:p>
          <a:p>
            <a:r>
              <a:rPr lang="he-IL" dirty="0"/>
              <a:t> חשיבות </a:t>
            </a:r>
            <a:r>
              <a:rPr lang="he-IL" b="1" dirty="0"/>
              <a:t>הקהילה היהודית</a:t>
            </a:r>
            <a:r>
              <a:rPr lang="he-IL" dirty="0"/>
              <a:t>  - הגדולה והחזקה ביותר</a:t>
            </a:r>
            <a:endParaRPr lang="en-US" dirty="0"/>
          </a:p>
          <a:p>
            <a:r>
              <a:rPr lang="he-IL" b="1" dirty="0" smtClean="0"/>
              <a:t>נשיא </a:t>
            </a:r>
            <a:r>
              <a:rPr lang="he-IL" b="1" dirty="0"/>
              <a:t>חדש </a:t>
            </a:r>
            <a:r>
              <a:rPr lang="he-IL" b="1" dirty="0" smtClean="0"/>
              <a:t>–מאד </a:t>
            </a:r>
            <a:r>
              <a:rPr lang="he-IL" b="1" dirty="0"/>
              <a:t>חיובי </a:t>
            </a:r>
            <a:r>
              <a:rPr lang="he-IL" b="1" dirty="0" smtClean="0"/>
              <a:t>–הסכם </a:t>
            </a:r>
            <a:r>
              <a:rPr lang="he-IL" b="1" dirty="0"/>
              <a:t>הסיוע החדש</a:t>
            </a:r>
            <a:endParaRPr lang="en-US" dirty="0"/>
          </a:p>
          <a:p>
            <a:r>
              <a:rPr lang="he-IL" dirty="0" smtClean="0"/>
              <a:t>,הרכיב </a:t>
            </a:r>
            <a:r>
              <a:rPr lang="he-IL" dirty="0"/>
              <a:t>האחרון </a:t>
            </a:r>
            <a:r>
              <a:rPr lang="he-IL" b="1" dirty="0"/>
              <a:t>הצהרת </a:t>
            </a:r>
            <a:r>
              <a:rPr lang="he-IL" b="1" dirty="0" err="1"/>
              <a:t>טראמפ</a:t>
            </a:r>
            <a:r>
              <a:rPr lang="he-IL" b="1" dirty="0"/>
              <a:t> על הכרת ארה"ב בירושלים כבירת ישראל</a:t>
            </a:r>
            <a:r>
              <a:rPr lang="he-IL" dirty="0"/>
              <a:t>. קדם לו ביקור נתניהו בוושינגטון ויותר חשוב </a:t>
            </a:r>
            <a:r>
              <a:rPr lang="he-IL" b="1" dirty="0"/>
              <a:t>ביקור </a:t>
            </a:r>
            <a:r>
              <a:rPr lang="he-IL" b="1" dirty="0" err="1"/>
              <a:t>טראמפ</a:t>
            </a:r>
            <a:r>
              <a:rPr lang="he-IL" b="1" dirty="0"/>
              <a:t> בישראל</a:t>
            </a:r>
            <a:r>
              <a:rPr lang="he-IL" dirty="0"/>
              <a:t>. ביקורת על הפלסטינים. קיצוץ </a:t>
            </a:r>
            <a:r>
              <a:rPr lang="he-IL" dirty="0" err="1"/>
              <a:t>לאונר"א</a:t>
            </a:r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אסיה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he-IL" b="1" dirty="0" smtClean="0"/>
          </a:p>
          <a:p>
            <a:r>
              <a:rPr lang="he-IL" dirty="0"/>
              <a:t>יחסים עם אסיה </a:t>
            </a:r>
            <a:r>
              <a:rPr lang="he-IL" dirty="0" smtClean="0"/>
              <a:t>והאזור </a:t>
            </a:r>
            <a:r>
              <a:rPr lang="he-IL" dirty="0" err="1" smtClean="0"/>
              <a:t>הפאסיפי</a:t>
            </a:r>
            <a:r>
              <a:rPr lang="he-IL" dirty="0" smtClean="0"/>
              <a:t> </a:t>
            </a:r>
            <a:r>
              <a:rPr lang="he-IL" dirty="0"/>
              <a:t>זוכים לפריחה של ממש.</a:t>
            </a:r>
            <a:endParaRPr lang="en-US" dirty="0"/>
          </a:p>
          <a:p>
            <a:r>
              <a:rPr lang="he-IL" b="1" dirty="0" smtClean="0"/>
              <a:t>המזרח </a:t>
            </a:r>
            <a:r>
              <a:rPr lang="he-IL" dirty="0"/>
              <a:t>– יחסים עם הודו (ממשלה חדשה)  וסין (וכן </a:t>
            </a:r>
            <a:r>
              <a:rPr lang="he-IL" dirty="0" err="1"/>
              <a:t>ויטנאם</a:t>
            </a:r>
            <a:r>
              <a:rPr lang="he-IL" dirty="0"/>
              <a:t>, קוריאה, יפן) . </a:t>
            </a:r>
            <a:endParaRPr lang="he-IL" dirty="0" smtClean="0"/>
          </a:p>
          <a:p>
            <a:r>
              <a:rPr lang="he-IL" b="1" dirty="0" smtClean="0"/>
              <a:t>הודו</a:t>
            </a:r>
            <a:r>
              <a:rPr lang="he-IL" dirty="0" smtClean="0"/>
              <a:t> </a:t>
            </a:r>
            <a:r>
              <a:rPr lang="he-IL" dirty="0"/>
              <a:t>- שת"פ בטחוני עם הודו, כלכלי, תרבותי (דני כרמון). רבע מהיצוא הביטחוני,  קשרים מדעיים וטכנולוגיים. בחירות 2014 מסמנות </a:t>
            </a:r>
            <a:r>
              <a:rPr lang="he-IL" dirty="0" smtClean="0"/>
              <a:t>מפנה. </a:t>
            </a:r>
            <a:r>
              <a:rPr lang="he-IL" dirty="0" smtClean="0"/>
              <a:t>ביקור </a:t>
            </a:r>
            <a:r>
              <a:rPr lang="he-IL" dirty="0"/>
              <a:t>מודי בישראל ו(ראשון מסוגו) נתניהו בהודו. מחקלאות ועד חלל עסקאות נשק בהיקף גדול מאד</a:t>
            </a:r>
            <a:endParaRPr lang="en-US" dirty="0"/>
          </a:p>
          <a:p>
            <a:r>
              <a:rPr lang="he-IL" b="1" dirty="0" smtClean="0"/>
              <a:t>סין </a:t>
            </a:r>
            <a:r>
              <a:rPr lang="he-IL" dirty="0"/>
              <a:t>– חשובה - נפח גדל של סחר, השקעות.  </a:t>
            </a:r>
            <a:r>
              <a:rPr lang="he-IL" dirty="0" smtClean="0"/>
              <a:t>טכנולוגיה. מה </a:t>
            </a:r>
            <a:r>
              <a:rPr lang="he-IL" dirty="0"/>
              <a:t>האסטרטגיה הסינית? משולש עם ארה"ב </a:t>
            </a:r>
            <a:endParaRPr lang="en-US" dirty="0"/>
          </a:p>
          <a:p>
            <a:r>
              <a:rPr lang="he-IL" b="1" dirty="0" smtClean="0"/>
              <a:t>סינגפור </a:t>
            </a:r>
            <a:r>
              <a:rPr lang="he-IL" b="1" dirty="0" smtClean="0"/>
              <a:t>ואוסטרליה</a:t>
            </a:r>
          </a:p>
          <a:p>
            <a:r>
              <a:rPr lang="he-IL" b="1" dirty="0" smtClean="0"/>
              <a:t>מרכז אסיה – אזרבייג'אן</a:t>
            </a:r>
            <a:endParaRPr lang="he-IL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המחנה הסוני המתון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b="1" dirty="0"/>
              <a:t>חיזוק היחסים עם מצרים וירדן והעולם הסוני בכלל</a:t>
            </a:r>
            <a:r>
              <a:rPr lang="he-IL" dirty="0"/>
              <a:t> – </a:t>
            </a:r>
            <a:r>
              <a:rPr lang="he-IL" b="1" dirty="0"/>
              <a:t>חשש מאיראן, אתגר האסלאם הרדיקלי, יציאת ארה"ב</a:t>
            </a:r>
            <a:endParaRPr lang="en-US" dirty="0"/>
          </a:p>
          <a:p>
            <a:r>
              <a:rPr lang="he-IL" b="1" dirty="0" smtClean="0"/>
              <a:t>יחסים </a:t>
            </a:r>
            <a:r>
              <a:rPr lang="he-IL" b="1" dirty="0"/>
              <a:t>אינטימיים מאד עם ירדן (היסטוריים). מצרים חזרת השגריר והשת"פ המיוחד בסיני (הסכם השלום)</a:t>
            </a:r>
            <a:endParaRPr lang="en-US" dirty="0"/>
          </a:p>
          <a:p>
            <a:r>
              <a:rPr lang="he-IL" b="1" dirty="0"/>
              <a:t>אנרגיה – עם מצרים ירדן (ישראל יכולה להיות ספק האנרגיה המרכזי של ירדן</a:t>
            </a:r>
            <a:r>
              <a:rPr lang="he-IL" b="1" dirty="0" smtClean="0"/>
              <a:t>)</a:t>
            </a:r>
          </a:p>
          <a:p>
            <a:r>
              <a:rPr lang="he-IL" b="1" dirty="0" smtClean="0"/>
              <a:t>יחסים מתחת לשולחן עם </a:t>
            </a:r>
            <a:r>
              <a:rPr lang="he-IL" b="1" dirty="0" err="1" smtClean="0"/>
              <a:t>המפרציות</a:t>
            </a:r>
            <a:endParaRPr lang="he-IL" b="1" dirty="0" smtClean="0"/>
          </a:p>
          <a:p>
            <a:r>
              <a:rPr lang="he-IL" dirty="0"/>
              <a:t>השאלה: עד כמה יוכלו ללכת בלי פתרון לפלסטינים. מה עתיד היוזמה הערבית?</a:t>
            </a:r>
            <a:endParaRPr lang="en-US" dirty="0"/>
          </a:p>
          <a:p>
            <a:endParaRPr lang="en-US" dirty="0"/>
          </a:p>
          <a:p>
            <a:endParaRPr lang="he-I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224</TotalTime>
  <Words>1852</Words>
  <Application>Microsoft Office PowerPoint</Application>
  <PresentationFormat>‫הצגה על המסך (4:3)</PresentationFormat>
  <Paragraphs>175</Paragraphs>
  <Slides>25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25</vt:i4>
      </vt:variant>
    </vt:vector>
  </HeadingPairs>
  <TitlesOfParts>
    <vt:vector size="31" baseType="lpstr">
      <vt:lpstr>Arial</vt:lpstr>
      <vt:lpstr>Calibri</vt:lpstr>
      <vt:lpstr>Constantia</vt:lpstr>
      <vt:lpstr>David</vt:lpstr>
      <vt:lpstr>Wingdings 2</vt:lpstr>
      <vt:lpstr>זרימה</vt:lpstr>
      <vt:lpstr>אתגרי מדיניות החוץ של ישראל  בעת הנוכחית</vt:lpstr>
      <vt:lpstr>מבנה ההרצאה</vt:lpstr>
      <vt:lpstr>גורמי ומאפייני היסוד של מדיניות החוץ של ישראל</vt:lpstr>
      <vt:lpstr>השינויים בזירה הבינ"ל</vt:lpstr>
      <vt:lpstr>השינויים בזירה האזורית</vt:lpstr>
      <vt:lpstr> על רקע השינויים - הישגים בתחום המדיני...</vt:lpstr>
      <vt:lpstr>ארצות הברית</vt:lpstr>
      <vt:lpstr>אסיה</vt:lpstr>
      <vt:lpstr>המחנה הסוני המתון</vt:lpstr>
      <vt:lpstr>אירופה</vt:lpstr>
      <vt:lpstr>אפריקה</vt:lpstr>
      <vt:lpstr>אמל"ט</vt:lpstr>
      <vt:lpstr>האתגרים בתחום המדיני</vt:lpstr>
      <vt:lpstr>פלסטינים</vt:lpstr>
      <vt:lpstr>איראן</vt:lpstr>
      <vt:lpstr>מעגל שני</vt:lpstr>
      <vt:lpstr>אירופה</vt:lpstr>
      <vt:lpstr>רוסיה</vt:lpstr>
      <vt:lpstr>סין</vt:lpstr>
      <vt:lpstr>ארצות הברית - אתגרים</vt:lpstr>
      <vt:lpstr>דה לגיטמציה ו-BDS</vt:lpstr>
      <vt:lpstr>הזירה המולטילטרלית</vt:lpstr>
      <vt:lpstr>ניתוח מוסדי</vt:lpstr>
      <vt:lpstr>סיכום</vt:lpstr>
      <vt:lpstr>האינטרסים העיקריים של ישראל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אתגרי מדיניות החוץ של ישראל</dc:title>
  <dc:creator>haimwaxman</dc:creator>
  <cp:lastModifiedBy>u26632 </cp:lastModifiedBy>
  <cp:revision>15</cp:revision>
  <cp:lastPrinted>2018-02-05T14:45:58Z</cp:lastPrinted>
  <dcterms:created xsi:type="dcterms:W3CDTF">2018-02-02T09:17:10Z</dcterms:created>
  <dcterms:modified xsi:type="dcterms:W3CDTF">2018-02-05T14:49:20Z</dcterms:modified>
</cp:coreProperties>
</file>