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399032"/>
          </a:xfrm>
        </p:spPr>
        <p:txBody>
          <a:bodyPr>
            <a:normAutofit/>
          </a:bodyPr>
          <a:lstStyle/>
          <a:p>
            <a:pPr algn="ctr" rtl="1"/>
            <a:r>
              <a:rPr lang="en-US" sz="6600" b="1" dirty="0" smtClean="0"/>
              <a:t>Russia-Israel</a:t>
            </a:r>
            <a:endParaRPr lang="en-US" sz="6600" b="1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http://www.obshestvo-iras.org/russian-israel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01" y="3212976"/>
            <a:ext cx="3569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pPr algn="ctr" rtl="1">
              <a:defRPr/>
            </a:pPr>
            <a:r>
              <a:rPr lang="en-US" dirty="0" smtClean="0"/>
              <a:t>Jews In Russia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449288"/>
            <a:ext cx="82296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/>
              <a:t>There is no anti-Semitism of the state</a:t>
            </a:r>
          </a:p>
          <a:p>
            <a:pPr>
              <a:defRPr/>
            </a:pPr>
            <a:r>
              <a:rPr lang="en-US" sz="2000" b="1" dirty="0" smtClean="0"/>
              <a:t>Philo</a:t>
            </a:r>
            <a:r>
              <a:rPr lang="en-US" sz="2000" b="1" dirty="0"/>
              <a:t>-Semitism</a:t>
            </a:r>
            <a:r>
              <a:rPr lang="en-US" sz="1800" dirty="0" smtClean="0"/>
              <a:t> gradually replaces anti-Semitism</a:t>
            </a:r>
          </a:p>
          <a:p>
            <a:pPr lvl="1">
              <a:defRPr/>
            </a:pPr>
            <a:r>
              <a:rPr lang="en-US" sz="1600" dirty="0" smtClean="0"/>
              <a:t>Church:</a:t>
            </a:r>
            <a:r>
              <a:rPr lang="en-US" sz="1400" dirty="0" smtClean="0"/>
              <a:t> still in development in this context</a:t>
            </a:r>
          </a:p>
          <a:p>
            <a:pPr>
              <a:defRPr/>
            </a:pPr>
            <a:r>
              <a:rPr lang="en-US" sz="2000" b="1" dirty="0" smtClean="0"/>
              <a:t>Jewish communities </a:t>
            </a:r>
            <a:r>
              <a:rPr lang="en-US" sz="1800" dirty="0" smtClean="0"/>
              <a:t>can develop freely</a:t>
            </a:r>
          </a:p>
          <a:p>
            <a:pPr>
              <a:defRPr/>
            </a:pPr>
            <a:r>
              <a:rPr lang="en-US" sz="2000" b="1" dirty="0" smtClean="0"/>
              <a:t>Free Aliya </a:t>
            </a:r>
            <a:r>
              <a:rPr lang="en-US" sz="1800" dirty="0" smtClean="0"/>
              <a:t>from FSU about 50% of the total Aliya</a:t>
            </a:r>
          </a:p>
          <a:p>
            <a:pPr>
              <a:defRPr/>
            </a:pPr>
            <a:r>
              <a:rPr lang="en-US" sz="2000" b="1" dirty="0" smtClean="0"/>
              <a:t>In the elite </a:t>
            </a:r>
            <a:r>
              <a:rPr lang="en-US" sz="1800" dirty="0" smtClean="0"/>
              <a:t>- Jewish roots</a:t>
            </a:r>
          </a:p>
          <a:p>
            <a:pPr>
              <a:defRPr/>
            </a:pPr>
            <a:r>
              <a:rPr lang="en-US" sz="2400" b="1" dirty="0" smtClean="0"/>
              <a:t>Putin</a:t>
            </a:r>
            <a:r>
              <a:rPr lang="en-US" sz="1800" dirty="0" smtClean="0"/>
              <a:t> shows warmth for Jews</a:t>
            </a:r>
          </a:p>
          <a:p>
            <a:pPr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000" b="1" dirty="0" smtClean="0"/>
              <a:t>Challenges</a:t>
            </a:r>
          </a:p>
          <a:p>
            <a:pPr>
              <a:defRPr/>
            </a:pPr>
            <a:r>
              <a:rPr lang="en-US" sz="2000" b="1" dirty="0" smtClean="0"/>
              <a:t>Continued immigration</a:t>
            </a:r>
          </a:p>
          <a:p>
            <a:pPr>
              <a:defRPr/>
            </a:pPr>
            <a:r>
              <a:rPr lang="en-US" sz="2000" b="1" dirty="0" smtClean="0"/>
              <a:t>Strengthening of Jewish identity</a:t>
            </a:r>
          </a:p>
          <a:p>
            <a:pPr>
              <a:defRPr/>
            </a:pPr>
            <a:r>
              <a:rPr lang="en-US" sz="2000" b="1" dirty="0" smtClean="0"/>
              <a:t>Anti-Semitism</a:t>
            </a:r>
            <a:endParaRPr lang="he-IL" sz="2000" b="1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F007-4F58-4510-98BF-8F861FD6CCA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606BF1-7699-408A-BEDA-C12ECAE9307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" y="116631"/>
            <a:ext cx="1786814" cy="12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431159" cy="12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90415"/>
              </p:ext>
            </p:extLst>
          </p:nvPr>
        </p:nvGraphicFramePr>
        <p:xfrm>
          <a:off x="6061248" y="1694400"/>
          <a:ext cx="2831232" cy="45129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44"/>
                <a:gridCol w="943744"/>
                <a:gridCol w="943744"/>
              </a:tblGrid>
              <a:tr h="696258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/>
                        <a:t>Olim</a:t>
                      </a:r>
                      <a:r>
                        <a:rPr lang="en-US" sz="1400" b="1" baseline="0" dirty="0" smtClean="0"/>
                        <a:t> from FSU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% of total</a:t>
                      </a:r>
                      <a:endParaRPr lang="he-IL" sz="1400" dirty="0"/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r>
                        <a:rPr lang="he-IL" sz="1400" b="1" dirty="0" smtClean="0"/>
                        <a:t>2003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12,600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51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2004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10,400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2005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9,500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2006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7,800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37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2007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6,700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34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2008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5,600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2009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7,000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42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2010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7,300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2011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2012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2013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2014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45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Russian Speaking Jews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340768"/>
            <a:ext cx="7067128" cy="41764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i="1" dirty="0" smtClean="0"/>
              <a:t>transnational community </a:t>
            </a:r>
            <a:r>
              <a:rPr lang="en-US" sz="2000" dirty="0" smtClean="0"/>
              <a:t>- </a:t>
            </a:r>
            <a:r>
              <a:rPr lang="en-US" sz="1700" dirty="0" smtClean="0"/>
              <a:t>"draws on social connections and on the shared experiences in the Soviet Union, the recognition of the value of Russian culture and language, a tendency toward intellectualism and professionalism and the need to adapt values, beliefs and lifestyles from the past to a different reality."</a:t>
            </a:r>
          </a:p>
          <a:p>
            <a:pPr>
              <a:defRPr/>
            </a:pPr>
            <a:r>
              <a:rPr lang="en-US" sz="2000" dirty="0" smtClean="0"/>
              <a:t>The former USSR - up to 1,500,000</a:t>
            </a:r>
          </a:p>
          <a:p>
            <a:pPr>
              <a:defRPr/>
            </a:pPr>
            <a:r>
              <a:rPr lang="en-US" sz="2000" dirty="0" smtClean="0"/>
              <a:t>Israel - 1,200,000</a:t>
            </a:r>
          </a:p>
          <a:p>
            <a:pPr>
              <a:defRPr/>
            </a:pPr>
            <a:r>
              <a:rPr lang="en-US" sz="2000" dirty="0" smtClean="0"/>
              <a:t>USA - 800,000</a:t>
            </a:r>
          </a:p>
          <a:p>
            <a:pPr>
              <a:defRPr/>
            </a:pPr>
            <a:r>
              <a:rPr lang="en-US" sz="2000" dirty="0" smtClean="0"/>
              <a:t>Germany - 250,000</a:t>
            </a:r>
          </a:p>
          <a:p>
            <a:pPr>
              <a:defRPr/>
            </a:pPr>
            <a:r>
              <a:rPr lang="en-US" sz="2000" dirty="0" smtClean="0"/>
              <a:t>Canada - 70,000</a:t>
            </a:r>
          </a:p>
          <a:p>
            <a:pPr>
              <a:defRPr/>
            </a:pPr>
            <a:r>
              <a:rPr lang="en-US" sz="2000" dirty="0" smtClean="0"/>
              <a:t>Australia - 50,000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general</a:t>
            </a:r>
          </a:p>
          <a:p>
            <a:pPr lvl="1">
              <a:defRPr/>
            </a:pPr>
            <a:r>
              <a:rPr lang="en-US" sz="1600" dirty="0" smtClean="0"/>
              <a:t>Not part of existing Jewish organizations</a:t>
            </a:r>
          </a:p>
          <a:p>
            <a:pPr lvl="1">
              <a:defRPr/>
            </a:pPr>
            <a:r>
              <a:rPr lang="en-US" sz="1600" dirty="0" smtClean="0"/>
              <a:t>Desire for a close relationship with Israel</a:t>
            </a:r>
          </a:p>
          <a:p>
            <a:pPr lvl="1">
              <a:defRPr/>
            </a:pPr>
            <a:r>
              <a:rPr lang="en-US" sz="1600" dirty="0" smtClean="0"/>
              <a:t>A desire for close contacts with Jews in the FSU</a:t>
            </a:r>
            <a:endParaRPr lang="he-IL" sz="1600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E140-46C8-4660-8363-04D473F6201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D63E32-5590-4EDA-A73E-C1C04DC76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3" name="Picture 8" descr="http://cdn1.tabletmag.com/wp-content/files_mf/1291671417demographics_380px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753761" cy="18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449" y="5733256"/>
            <a:ext cx="6310895" cy="400110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Russian Speaking Jews In The World: Up To 4 Million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err="1" smtClean="0"/>
              <a:t>WWll</a:t>
            </a:r>
            <a:r>
              <a:rPr lang="en-US" dirty="0" smtClean="0"/>
              <a:t> And The Holocaust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280831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Jewish soldiers in the Red Army</a:t>
            </a:r>
          </a:p>
          <a:p>
            <a:pPr lvl="1"/>
            <a:r>
              <a:rPr lang="en-US" sz="2700" dirty="0" smtClean="0"/>
              <a:t>500,000 soldiers </a:t>
            </a:r>
            <a:r>
              <a:rPr lang="en-US" sz="2300" dirty="0" smtClean="0"/>
              <a:t>(about 40% of the Jewish soldiers)</a:t>
            </a:r>
          </a:p>
          <a:p>
            <a:pPr lvl="1"/>
            <a:r>
              <a:rPr lang="en-US" sz="2700" dirty="0" smtClean="0"/>
              <a:t>200,000 killed </a:t>
            </a:r>
            <a:r>
              <a:rPr lang="en-US" sz="2300" dirty="0"/>
              <a:t>(about 80% of the Jewish soldiers)</a:t>
            </a:r>
          </a:p>
          <a:p>
            <a:pPr lvl="1"/>
            <a:r>
              <a:rPr lang="en-US" sz="2700" dirty="0" smtClean="0"/>
              <a:t>The largest Jewish army ever</a:t>
            </a:r>
          </a:p>
          <a:p>
            <a:r>
              <a:rPr lang="en-US" sz="3100" dirty="0" smtClean="0"/>
              <a:t>The liberation of the death camps</a:t>
            </a:r>
          </a:p>
          <a:p>
            <a:pPr lvl="1"/>
            <a:r>
              <a:rPr lang="en-US" sz="2700" dirty="0" smtClean="0"/>
              <a:t>The liberation of Auschwitz - 27.1.1945</a:t>
            </a:r>
          </a:p>
          <a:p>
            <a:r>
              <a:rPr lang="en-US" sz="3100" dirty="0" smtClean="0"/>
              <a:t>Today: Opposition to the revisionism of the Holocaust</a:t>
            </a:r>
            <a:endParaRPr lang="he-IL" sz="31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Picture 5" descr="http://1.bp.blogspot.com/-bKDuoJlpBZ8/UQRJiA6vYJI/AAAAAAAAHqI/WOg86tfyFnc/s1600/400_300_4873727_january_27_international_holocaust_remembrance_day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96952"/>
            <a:ext cx="12481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news.xinhuanet.com/english/photo/2012-06/25/131675401_4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570"/>
            <a:ext cx="2191871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dispatch.com/content/graphics/2012/06/26/putin-in-israel-0626-art-gqdhuca5-10625-israel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7399"/>
            <a:ext cx="2016224" cy="13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2cugjmsg1fopp.cloudfront.net/wp-content/uploads/2014/05/%D7%9E%D7%A6%D7%A2%D7%93-%D7%94%D7%95%D7%98%D7%A8%D7%A0%D7%99%D7%9D-%D7%91%D7%97%D7%99%D7%A4%D7%94-2013.-%D7%A6%D7%99%D7%9C%D7%95%D7%9D-%D7%90%D7%91%D7%A0%D7%A8-%D7%A7%D7%95%D7%A8%D7%99%D7%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9028"/>
            <a:ext cx="2090912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6" y="1052736"/>
            <a:ext cx="2423129" cy="16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3" y="2784929"/>
            <a:ext cx="1794863" cy="13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259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2195736" y="2157244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0000"/>
                </a:solidFill>
                <a:latin typeface="Times"/>
              </a:rPr>
              <a:t>“I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 cannot forecast to you the action of Russia. </a:t>
            </a:r>
            <a:r>
              <a:rPr lang="en-US" sz="2000" b="1" dirty="0" smtClean="0">
                <a:solidFill>
                  <a:srgbClr val="000000"/>
                </a:solidFill>
                <a:latin typeface="Times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Times"/>
              </a:rPr>
              <a:t>is a riddle wrapped in a mystery inside an enigma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; but perhaps there is a key. That key is Russian national interest</a:t>
            </a:r>
            <a:r>
              <a:rPr lang="en-US" sz="2000" dirty="0" smtClean="0">
                <a:solidFill>
                  <a:srgbClr val="000000"/>
                </a:solidFill>
                <a:latin typeface="Times"/>
              </a:rPr>
              <a:t>.”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 (W. Churchill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 BBC Broadcast,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1.10.1939)</a:t>
            </a:r>
            <a:endParaRPr lang="en-US" sz="20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05747" y="4149080"/>
            <a:ext cx="5932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US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hank You For Your Attention!</a:t>
            </a:r>
            <a:endParaRPr lang="he-I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54604" y="116632"/>
            <a:ext cx="82296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b="1" dirty="0" smtClean="0">
                <a:solidFill>
                  <a:prstClr val="black"/>
                </a:solidFill>
              </a:rPr>
              <a:t>General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123728" y="1340768"/>
            <a:ext cx="4896544" cy="36724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000" b="1" dirty="0" smtClean="0"/>
              <a:t>The FSU - a unique space</a:t>
            </a:r>
          </a:p>
          <a:p>
            <a:pPr algn="l" rtl="0"/>
            <a:r>
              <a:rPr lang="en-US" sz="2000" dirty="0" smtClean="0"/>
              <a:t>Close to the Middle East</a:t>
            </a:r>
          </a:p>
          <a:p>
            <a:pPr algn="l" rtl="0"/>
            <a:r>
              <a:rPr lang="en-US" sz="2000" dirty="0" smtClean="0"/>
              <a:t>There is no dependence on energy from the Middle East</a:t>
            </a:r>
          </a:p>
          <a:p>
            <a:pPr algn="l" rtl="0"/>
            <a:r>
              <a:rPr lang="en-US" sz="2000" dirty="0" smtClean="0"/>
              <a:t>A significant Muslim minority (Russia)</a:t>
            </a:r>
          </a:p>
          <a:p>
            <a:pPr algn="l" rtl="0"/>
            <a:r>
              <a:rPr lang="en-US" sz="2000" dirty="0" smtClean="0"/>
              <a:t>Large potential for Aliya</a:t>
            </a:r>
          </a:p>
          <a:p>
            <a:pPr algn="l" rtl="0"/>
            <a:r>
              <a:rPr lang="en-US" sz="2000" dirty="0" smtClean="0"/>
              <a:t>1.2 million Russian speakers in Israel – an advantage</a:t>
            </a:r>
          </a:p>
          <a:p>
            <a:pPr algn="l" rtl="0"/>
            <a:r>
              <a:rPr lang="en-US" sz="2000" dirty="0" smtClean="0"/>
              <a:t>The discussion - often emotional</a:t>
            </a:r>
          </a:p>
        </p:txBody>
      </p:sp>
    </p:spTree>
    <p:extLst>
      <p:ext uri="{BB962C8B-B14F-4D97-AF65-F5344CB8AC3E}">
        <p14:creationId xmlns:p14="http://schemas.microsoft.com/office/powerpoint/2010/main" val="14428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Russia - Israel, Common Heritage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8" b="46117"/>
          <a:stretch/>
        </p:blipFill>
        <p:spPr bwMode="auto">
          <a:xfrm>
            <a:off x="899592" y="4653136"/>
            <a:ext cx="7704856" cy="14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/>
        </p:nvSpPr>
        <p:spPr>
          <a:xfrm>
            <a:off x="467544" y="105273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Hundreds of years of close 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Pilgrims to the Holy Land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1880: About 75% of the world's Jews live in the Russian Empire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Zionism was born and flourished in Russia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Pinsker</a:t>
            </a:r>
            <a:r>
              <a:rPr lang="en-US" dirty="0" smtClean="0"/>
              <a:t>, </a:t>
            </a:r>
            <a:r>
              <a:rPr lang="en-US" dirty="0" err="1" smtClean="0"/>
              <a:t>Bialik</a:t>
            </a:r>
            <a:r>
              <a:rPr lang="en-US" dirty="0" smtClean="0"/>
              <a:t>, </a:t>
            </a:r>
            <a:r>
              <a:rPr lang="en-US" dirty="0" err="1" smtClean="0"/>
              <a:t>Trumpeldor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Jews in the Revolution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Most of the members of the first Politburo were Jews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Russian immigrants established the </a:t>
            </a:r>
            <a:r>
              <a:rPr lang="en-US" dirty="0" err="1" smtClean="0"/>
              <a:t>Yishuv</a:t>
            </a:r>
            <a:r>
              <a:rPr lang="en-US" dirty="0" smtClean="0"/>
              <a:t> in Palestine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Jabotinsky</a:t>
            </a:r>
            <a:r>
              <a:rPr lang="en-US" dirty="0" smtClean="0"/>
              <a:t>, Ben-Gurion, Golda ...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WW2 - Joint fighting and the liberation of camps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First recognized in the State of Israel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rift during the Cold War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massive Aliya</a:t>
            </a:r>
            <a:endParaRPr lang="he-IL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941288" cy="13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iends-partners.org/partners/beyond-the-pale/images/39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31133" cy="45131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31640" y="385500"/>
            <a:ext cx="662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Jewish Emigration from Russia: 1880 - 1928</a:t>
            </a:r>
          </a:p>
        </p:txBody>
      </p:sp>
    </p:spTree>
    <p:extLst>
      <p:ext uri="{BB962C8B-B14F-4D97-AF65-F5344CB8AC3E}">
        <p14:creationId xmlns:p14="http://schemas.microsoft.com/office/powerpoint/2010/main" val="206217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4" name="Picture 3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148"/>
            <a:ext cx="3494260" cy="63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258816" cy="1399032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The relationship today -basic sympathy</a:t>
            </a:r>
            <a:endParaRPr lang="he-IL" sz="3200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3898776" cy="4104456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Today: a positive attitude toward Israel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Anti-Semitism is diminishing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image of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society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economy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country that knows how to defend itself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connection to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advantage - Russian-speaking Israelis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heritage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- speaking Jews</a:t>
            </a:r>
            <a:endParaRPr lang="he-I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932040" y="81125"/>
            <a:ext cx="3051060" cy="6732251"/>
            <a:chOff x="2915816" y="81125"/>
            <a:chExt cx="3051060" cy="673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81125"/>
              <a:ext cx="2763028" cy="6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/>
            <p:cNvSpPr/>
            <p:nvPr/>
          </p:nvSpPr>
          <p:spPr>
            <a:xfrm>
              <a:off x="2915816" y="3356992"/>
              <a:ext cx="936104" cy="936104"/>
            </a:xfrm>
            <a:prstGeom prst="ellipse">
              <a:avLst/>
            </a:prstGeom>
            <a:noFill/>
            <a:ln w="666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" y="2636912"/>
            <a:ext cx="348351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In 2016, there were eight phone calls between President Putin and Prime Minister Netanyahu.</a:t>
            </a:r>
          </a:p>
          <a:p>
            <a:pPr algn="l" rtl="0"/>
            <a:r>
              <a:rPr lang="en-US" dirty="0" smtClean="0">
                <a:solidFill>
                  <a:prstClr val="black"/>
                </a:solidFill>
              </a:rPr>
              <a:t>According to the Russians, Netanyahu was the leader with whom Putin had the most talks.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222922"/>
            <a:ext cx="8229600" cy="5417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Security Issues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5112568" cy="4608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There is dialogue and cooperation</a:t>
            </a:r>
          </a:p>
          <a:p>
            <a:pPr>
              <a:defRPr/>
            </a:pPr>
            <a:r>
              <a:rPr lang="en-US" b="1" dirty="0" smtClean="0"/>
              <a:t>Iranian</a:t>
            </a:r>
            <a:r>
              <a:rPr lang="en-US" dirty="0" smtClean="0"/>
              <a:t> nuclear issues</a:t>
            </a:r>
          </a:p>
          <a:p>
            <a:pPr>
              <a:defRPr/>
            </a:pPr>
            <a:r>
              <a:rPr lang="en-US" b="1" dirty="0" smtClean="0"/>
              <a:t>Syria</a:t>
            </a:r>
          </a:p>
          <a:p>
            <a:pPr lvl="1">
              <a:defRPr/>
            </a:pPr>
            <a:r>
              <a:rPr lang="en-US" dirty="0" smtClean="0"/>
              <a:t>The dismantling of CW</a:t>
            </a:r>
          </a:p>
          <a:p>
            <a:pPr lvl="1">
              <a:defRPr/>
            </a:pPr>
            <a:r>
              <a:rPr lang="en-US" dirty="0" smtClean="0"/>
              <a:t>Military involvement </a:t>
            </a:r>
            <a:r>
              <a:rPr lang="en-US" sz="2300" dirty="0" smtClean="0"/>
              <a:t>(September 2015)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Sales of Russian weapons</a:t>
            </a:r>
          </a:p>
          <a:p>
            <a:pPr>
              <a:defRPr/>
            </a:pPr>
            <a:r>
              <a:rPr lang="en-US" b="1" dirty="0" smtClean="0"/>
              <a:t>Responsible conduct</a:t>
            </a:r>
          </a:p>
          <a:p>
            <a:pPr lvl="1">
              <a:defRPr/>
            </a:pPr>
            <a:r>
              <a:rPr lang="en-US" dirty="0" smtClean="0"/>
              <a:t>The Second Lebanon War </a:t>
            </a:r>
            <a:r>
              <a:rPr lang="en-US" sz="1900" dirty="0"/>
              <a:t>(July 2006)</a:t>
            </a:r>
          </a:p>
          <a:p>
            <a:pPr lvl="1">
              <a:defRPr/>
            </a:pPr>
            <a:r>
              <a:rPr lang="en-US" dirty="0" smtClean="0"/>
              <a:t>Operation Cast Lead </a:t>
            </a:r>
            <a:r>
              <a:rPr lang="en-US" sz="1900" dirty="0"/>
              <a:t>(December 2008)</a:t>
            </a:r>
          </a:p>
          <a:p>
            <a:pPr lvl="1">
              <a:defRPr/>
            </a:pPr>
            <a:r>
              <a:rPr lang="en-US" dirty="0" smtClean="0"/>
              <a:t>The Gaza Flotilla </a:t>
            </a:r>
            <a:r>
              <a:rPr lang="en-US" sz="1900" dirty="0"/>
              <a:t>(May </a:t>
            </a:r>
            <a:r>
              <a:rPr lang="en-US" sz="1900" dirty="0" smtClean="0"/>
              <a:t>2010)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Cloud Page </a:t>
            </a:r>
            <a:r>
              <a:rPr lang="en-US" sz="1900" dirty="0"/>
              <a:t>(November </a:t>
            </a:r>
            <a:r>
              <a:rPr lang="en-US" sz="1900" dirty="0" smtClean="0"/>
              <a:t>2012)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</a:t>
            </a:r>
            <a:r>
              <a:rPr lang="en-US" dirty="0" err="1" smtClean="0"/>
              <a:t>Tzuk</a:t>
            </a:r>
            <a:r>
              <a:rPr lang="en-US" dirty="0" smtClean="0"/>
              <a:t> Eitan </a:t>
            </a:r>
            <a:r>
              <a:rPr lang="en-US" sz="1700" dirty="0"/>
              <a:t>(July </a:t>
            </a:r>
            <a:r>
              <a:rPr lang="en-US" sz="1700" dirty="0" smtClean="0"/>
              <a:t>2014)</a:t>
            </a:r>
            <a:endParaRPr lang="he-IL" sz="17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0BDC6-FF2F-4E4B-A8FF-0AC9350AD2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8C3836-F28E-459F-B48C-3EFF8E12CF5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2" descr="http://www.nrg.co.il/images/archive/300x225/957/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348758" cy="1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.nanafiles.co.il/Upload2008/Upload/42009/Article/Article_Paragraph_217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304248" cy="1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http://upload.wikimedia.org/wikipedia/commons/thumb/b/bd/Mavi_Marmara_side.jpg/300px-Mavi_Marmara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41512" cy="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56376" cy="13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953448" cy="12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3d529uskukcrm.cloudfront.net/wp-content/uploads/2014/07/%D7%A6%D7%95%D7%A7-%D7%90%D7%99%D7%AA%D7%9F-%D7%93%D7%A8%D7%95%D7%9D-%D7%94%D7%90%D7%A8%D7%A5-%D7%98%D7%A7%D7%99%D7%9D-%D7%A0%D7%92%D7%9E%D7%A9%D7%99%D7%9D-%D7%9E%D7%9C%D7%98%D7%99%D7%9D-%D7%9E%D7%96%D7%9C%D7%98%D7%99%D7%9D-%D7%97%D7%99%D7%99%D7%9C%D7%99%D7%9D-%D7%9E%D7%A9%D7%98%D7%A8%D7%94-%D7%A6%D7%91%D7%A2-%D7%90%D7%93%D7%95%D7%9D-%D7%94%D7%A4%D7%A6%D7%A6%D7%95%D7%AA-%D7%A2%D7%96%D7%9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1297272" cy="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7064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Trade and Science - </a:t>
            </a:r>
            <a:r>
              <a:rPr lang="en-US" sz="2800" dirty="0" smtClean="0"/>
              <a:t>Complementary Economies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Trade of about $ 4 </a:t>
            </a:r>
            <a:r>
              <a:rPr lang="en-US" sz="1600" b="1" dirty="0" smtClean="0"/>
              <a:t>billion </a:t>
            </a:r>
            <a:r>
              <a:rPr lang="en-US" sz="1600" dirty="0" smtClean="0"/>
              <a:t>[about $ 3 million with the PA]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About 50% of agricultural exports </a:t>
            </a:r>
            <a:r>
              <a:rPr lang="en-US" sz="1600" dirty="0"/>
              <a:t>of fresh produce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Agriculture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Infrastructure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Medicine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Hi-Tech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Gas and energy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Examples of projects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Construction of a tunnel for the Tel Aviv-Jerusalem train by the Moscow </a:t>
            </a:r>
            <a:r>
              <a:rPr lang="en-US" sz="1600" dirty="0" err="1" smtClean="0"/>
              <a:t>Metrostroy</a:t>
            </a: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/>
              <a:t>Teva</a:t>
            </a:r>
            <a:r>
              <a:rPr lang="en-US" sz="1600" dirty="0" smtClean="0"/>
              <a:t>: A plant in </a:t>
            </a:r>
            <a:r>
              <a:rPr lang="en-US" sz="1600" dirty="0" err="1" smtClean="0"/>
              <a:t>Yeroslavl</a:t>
            </a:r>
            <a:endParaRPr lang="he-IL" sz="1600" dirty="0"/>
          </a:p>
          <a:p>
            <a:pPr algn="r" rtl="1">
              <a:buFont typeface="Wingdings" pitchFamily="2" charset="2"/>
              <a:buNone/>
              <a:defRPr/>
            </a:pP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C825F-1019-4E24-B5E6-080564E93A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0A0B7D9-A87A-4755-95C1-3B10FF1C868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7" y="1421705"/>
            <a:ext cx="2195866" cy="1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2127616" cy="15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Tourism</a:t>
            </a:r>
            <a:r>
              <a:rPr lang="en-US" dirty="0" smtClean="0"/>
              <a:t> without Visas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96A3-FD5F-42E4-8B3D-F510E839C0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77C35E-48A5-4667-94FE-D4B87AC636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510" name="קבוצה 42"/>
          <p:cNvGrpSpPr>
            <a:grpSpLocks/>
          </p:cNvGrpSpPr>
          <p:nvPr/>
        </p:nvGrpSpPr>
        <p:grpSpPr bwMode="auto">
          <a:xfrm>
            <a:off x="284163" y="1524000"/>
            <a:ext cx="8402637" cy="4460875"/>
            <a:chOff x="284560" y="2133600"/>
            <a:chExt cx="7631212" cy="3851596"/>
          </a:xfrm>
        </p:grpSpPr>
        <p:grpSp>
          <p:nvGrpSpPr>
            <p:cNvPr id="21515" name="קבוצה 41"/>
            <p:cNvGrpSpPr>
              <a:grpSpLocks/>
            </p:cNvGrpSpPr>
            <p:nvPr/>
          </p:nvGrpSpPr>
          <p:grpSpPr bwMode="auto">
            <a:xfrm>
              <a:off x="284560" y="2133600"/>
              <a:ext cx="7631212" cy="3851596"/>
              <a:chOff x="284560" y="2168204"/>
              <a:chExt cx="7631212" cy="3851596"/>
            </a:xfrm>
          </p:grpSpPr>
          <p:grpSp>
            <p:nvGrpSpPr>
              <p:cNvPr id="21517" name="קבוצה 40"/>
              <p:cNvGrpSpPr>
                <a:grpSpLocks/>
              </p:cNvGrpSpPr>
              <p:nvPr/>
            </p:nvGrpSpPr>
            <p:grpSpPr bwMode="auto">
              <a:xfrm>
                <a:off x="284560" y="2168204"/>
                <a:ext cx="7631212" cy="3851596"/>
                <a:chOff x="284560" y="2171709"/>
                <a:chExt cx="7631212" cy="3851596"/>
              </a:xfrm>
            </p:grpSpPr>
            <p:grpSp>
              <p:nvGrpSpPr>
                <p:cNvPr id="21519" name="קבוצה 39"/>
                <p:cNvGrpSpPr>
                  <a:grpSpLocks/>
                </p:cNvGrpSpPr>
                <p:nvPr/>
              </p:nvGrpSpPr>
              <p:grpSpPr bwMode="auto">
                <a:xfrm>
                  <a:off x="284560" y="2171709"/>
                  <a:ext cx="7631212" cy="3851596"/>
                  <a:chOff x="284560" y="2171709"/>
                  <a:chExt cx="7631212" cy="3851596"/>
                </a:xfrm>
              </p:grpSpPr>
              <p:grpSp>
                <p:nvGrpSpPr>
                  <p:cNvPr id="21523" name="קבוצה 38"/>
                  <p:cNvGrpSpPr>
                    <a:grpSpLocks/>
                  </p:cNvGrpSpPr>
                  <p:nvPr/>
                </p:nvGrpSpPr>
                <p:grpSpPr bwMode="auto">
                  <a:xfrm>
                    <a:off x="284560" y="2171709"/>
                    <a:ext cx="7631212" cy="3851596"/>
                    <a:chOff x="284560" y="2171709"/>
                    <a:chExt cx="7631212" cy="3851596"/>
                  </a:xfrm>
                </p:grpSpPr>
                <p:pic>
                  <p:nvPicPr>
                    <p:cNvPr id="21529" name="Picture 2" descr="https://www.cia.gov/library/publications/cia-maps-publications/maps/803205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57" r="11581" b="23335"/>
                    <a:stretch>
                      <a:fillRect/>
                    </a:stretch>
                  </p:blipFill>
                  <p:spPr bwMode="auto">
                    <a:xfrm>
                      <a:off x="284560" y="2171709"/>
                      <a:ext cx="7631212" cy="3851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8" name="מחבר ישר 17"/>
                    <p:cNvCxnSpPr/>
                    <p:nvPr/>
                  </p:nvCxnSpPr>
                  <p:spPr>
                    <a:xfrm flipV="1">
                      <a:off x="533400" y="4953000"/>
                      <a:ext cx="5105400" cy="609600"/>
                    </a:xfrm>
                    <a:prstGeom prst="line">
                      <a:avLst/>
                    </a:prstGeom>
                    <a:ln w="31750">
                      <a:solidFill>
                        <a:srgbClr val="0066FF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מחבר ישר 18"/>
                  <p:cNvCxnSpPr/>
                  <p:nvPr/>
                </p:nvCxnSpPr>
                <p:spPr>
                  <a:xfrm flipV="1">
                    <a:off x="609600" y="4800600"/>
                    <a:ext cx="3200400" cy="762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מחבר ישר 19"/>
                  <p:cNvCxnSpPr/>
                  <p:nvPr/>
                </p:nvCxnSpPr>
                <p:spPr>
                  <a:xfrm flipV="1">
                    <a:off x="457200" y="4191000"/>
                    <a:ext cx="2590800" cy="14478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מחבר ישר 20"/>
                  <p:cNvCxnSpPr/>
                  <p:nvPr/>
                </p:nvCxnSpPr>
                <p:spPr>
                  <a:xfrm flipV="1">
                    <a:off x="457200" y="4724400"/>
                    <a:ext cx="2362200" cy="9144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מחבר ישר 21"/>
                  <p:cNvCxnSpPr/>
                  <p:nvPr/>
                </p:nvCxnSpPr>
                <p:spPr>
                  <a:xfrm flipV="1">
                    <a:off x="457200" y="4038600"/>
                    <a:ext cx="1981200" cy="16002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V="1">
                    <a:off x="533400" y="3276600"/>
                    <a:ext cx="1600200" cy="2286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מחבר ישר 13"/>
                <p:cNvCxnSpPr/>
                <p:nvPr/>
              </p:nvCxnSpPr>
              <p:spPr>
                <a:xfrm flipV="1">
                  <a:off x="533400" y="4267200"/>
                  <a:ext cx="2057400" cy="12954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/>
                <p:nvPr/>
              </p:nvCxnSpPr>
              <p:spPr>
                <a:xfrm flipV="1">
                  <a:off x="533400" y="4419600"/>
                  <a:ext cx="2667000" cy="11430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533400" y="4572000"/>
                  <a:ext cx="1143000" cy="9906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מחבר ישר 9"/>
              <p:cNvCxnSpPr/>
              <p:nvPr/>
            </p:nvCxnSpPr>
            <p:spPr>
              <a:xfrm flipV="1">
                <a:off x="533400" y="3810000"/>
                <a:ext cx="1600200" cy="1752600"/>
              </a:xfrm>
              <a:prstGeom prst="line">
                <a:avLst/>
              </a:prstGeom>
              <a:ln w="31750">
                <a:solidFill>
                  <a:srgbClr val="0066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מחבר ישר 16"/>
            <p:cNvCxnSpPr/>
            <p:nvPr/>
          </p:nvCxnSpPr>
          <p:spPr>
            <a:xfrm flipV="1">
              <a:off x="533400" y="4724400"/>
              <a:ext cx="1066800" cy="838200"/>
            </a:xfrm>
            <a:prstGeom prst="line">
              <a:avLst/>
            </a:prstGeom>
            <a:ln w="3175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1904999" y="2667000"/>
            <a:ext cx="1589761" cy="2286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Saint Petersburg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63688" y="3140968"/>
            <a:ext cx="1170245" cy="3048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  <a:endParaRPr lang="he-I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147936"/>
            <a:ext cx="4419600" cy="3505200"/>
          </a:xfrm>
          <a:solidFill>
            <a:srgbClr val="FFC000">
              <a:alpha val="7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From 100,000 </a:t>
            </a:r>
            <a:r>
              <a:rPr lang="en-US" sz="1600" b="1" dirty="0" smtClean="0">
                <a:solidFill>
                  <a:schemeClr val="accent1"/>
                </a:solidFill>
              </a:rPr>
              <a:t>(2007) </a:t>
            </a:r>
            <a:r>
              <a:rPr lang="en-US" sz="2000" b="1" dirty="0" smtClean="0">
                <a:solidFill>
                  <a:schemeClr val="accent1"/>
                </a:solidFill>
              </a:rPr>
              <a:t>to 600,000 </a:t>
            </a:r>
            <a:r>
              <a:rPr lang="en-US" sz="1600" b="1" dirty="0" smtClean="0">
                <a:solidFill>
                  <a:schemeClr val="accent1"/>
                </a:solidFill>
              </a:rPr>
              <a:t>(2014).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Income - $ 2 billion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Jobs - 20,000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There are no negative aspects </a:t>
            </a:r>
            <a:r>
              <a:rPr lang="en-US" sz="1400" dirty="0" smtClean="0">
                <a:solidFill>
                  <a:srgbClr val="003366"/>
                </a:solidFill>
              </a:rPr>
              <a:t>(crime, prostitution, trafficking in women)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Flights from Russia to Israel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15 destinations across Russia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90 flights a week -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Moscow, </a:t>
            </a:r>
            <a:r>
              <a:rPr lang="en-US" sz="1400" dirty="0" err="1" smtClean="0">
                <a:solidFill>
                  <a:srgbClr val="003366"/>
                </a:solidFill>
              </a:rPr>
              <a:t>SPb</a:t>
            </a:r>
            <a:r>
              <a:rPr lang="en-US" sz="1400" dirty="0" smtClean="0">
                <a:solidFill>
                  <a:srgbClr val="003366"/>
                </a:solidFill>
              </a:rPr>
              <a:t>, Kazan, Yekaterinburg, Rostov, Krasnodar, </a:t>
            </a:r>
            <a:r>
              <a:rPr lang="en-US" sz="1400" dirty="0" err="1" smtClean="0">
                <a:solidFill>
                  <a:srgbClr val="003366"/>
                </a:solidFill>
              </a:rPr>
              <a:t>Mineralniye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Vody</a:t>
            </a:r>
            <a:r>
              <a:rPr lang="en-US" sz="1400" dirty="0" smtClean="0">
                <a:solidFill>
                  <a:srgbClr val="003366"/>
                </a:solidFill>
              </a:rPr>
              <a:t>, Irkutsk, Omsk, Perm, Nizhny Novgorod, Orenburg ...</a:t>
            </a:r>
            <a:endParaRPr lang="en-US" sz="1400" dirty="0" smtClean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781</Words>
  <Application>Microsoft Office PowerPoint</Application>
  <PresentationFormat>‫הצגה על המסך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Times</vt:lpstr>
      <vt:lpstr>Times New Roman</vt:lpstr>
      <vt:lpstr>Wingdings</vt:lpstr>
      <vt:lpstr>ערכת נושא של Office</vt:lpstr>
      <vt:lpstr>Office Theme</vt:lpstr>
      <vt:lpstr>Russia-Israel</vt:lpstr>
      <vt:lpstr>מצגת של PowerPoint</vt:lpstr>
      <vt:lpstr>Russia - Israel, Common Heritage</vt:lpstr>
      <vt:lpstr>מצגת של PowerPoint</vt:lpstr>
      <vt:lpstr>The relationship today -basic sympathy</vt:lpstr>
      <vt:lpstr>מצגת של PowerPoint</vt:lpstr>
      <vt:lpstr>Security Issues</vt:lpstr>
      <vt:lpstr>Trade and Science - Complementary Economies</vt:lpstr>
      <vt:lpstr>Tourism without Visas</vt:lpstr>
      <vt:lpstr>Jews In Russia</vt:lpstr>
      <vt:lpstr>Russian Speaking Jews</vt:lpstr>
      <vt:lpstr>WWll And The Holocaust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רוסיה - ישראל</dc:title>
  <dc:creator>Livne Yacov</dc:creator>
  <cp:lastModifiedBy>u26632 </cp:lastModifiedBy>
  <cp:revision>24</cp:revision>
  <dcterms:created xsi:type="dcterms:W3CDTF">2017-06-12T09:01:51Z</dcterms:created>
  <dcterms:modified xsi:type="dcterms:W3CDTF">2018-01-04T08:00:59Z</dcterms:modified>
</cp:coreProperties>
</file>