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48" r:id="rId1"/>
  </p:sldMasterIdLst>
  <p:notesMasterIdLst>
    <p:notesMasterId r:id="rId46"/>
  </p:notesMasterIdLst>
  <p:handoutMasterIdLst>
    <p:handoutMasterId r:id="rId47"/>
  </p:handoutMasterIdLst>
  <p:sldIdLst>
    <p:sldId id="284" r:id="rId2"/>
    <p:sldId id="279" r:id="rId3"/>
    <p:sldId id="287" r:id="rId4"/>
    <p:sldId id="310" r:id="rId5"/>
    <p:sldId id="288" r:id="rId6"/>
    <p:sldId id="311" r:id="rId7"/>
    <p:sldId id="291" r:id="rId8"/>
    <p:sldId id="312" r:id="rId9"/>
    <p:sldId id="313" r:id="rId10"/>
    <p:sldId id="314" r:id="rId11"/>
    <p:sldId id="315" r:id="rId12"/>
    <p:sldId id="298" r:id="rId13"/>
    <p:sldId id="297" r:id="rId14"/>
    <p:sldId id="299" r:id="rId15"/>
    <p:sldId id="320" r:id="rId16"/>
    <p:sldId id="321" r:id="rId17"/>
    <p:sldId id="323" r:id="rId18"/>
    <p:sldId id="342" r:id="rId19"/>
    <p:sldId id="324" r:id="rId20"/>
    <p:sldId id="337" r:id="rId21"/>
    <p:sldId id="326" r:id="rId22"/>
    <p:sldId id="327" r:id="rId23"/>
    <p:sldId id="316" r:id="rId24"/>
    <p:sldId id="317" r:id="rId25"/>
    <p:sldId id="319" r:id="rId26"/>
    <p:sldId id="318" r:id="rId27"/>
    <p:sldId id="328" r:id="rId28"/>
    <p:sldId id="300" r:id="rId29"/>
    <p:sldId id="329" r:id="rId30"/>
    <p:sldId id="301" r:id="rId31"/>
    <p:sldId id="336" r:id="rId32"/>
    <p:sldId id="330" r:id="rId33"/>
    <p:sldId id="303" r:id="rId34"/>
    <p:sldId id="331" r:id="rId35"/>
    <p:sldId id="332" r:id="rId36"/>
    <p:sldId id="304" r:id="rId37"/>
    <p:sldId id="333" r:id="rId38"/>
    <p:sldId id="334" r:id="rId39"/>
    <p:sldId id="307" r:id="rId40"/>
    <p:sldId id="338" r:id="rId41"/>
    <p:sldId id="339" r:id="rId42"/>
    <p:sldId id="340" r:id="rId43"/>
    <p:sldId id="343" r:id="rId44"/>
    <p:sldId id="341" r:id="rId45"/>
  </p:sldIdLst>
  <p:sldSz cx="12192000" cy="6858000"/>
  <p:notesSz cx="6797675" cy="9926638"/>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showGuides="1">
      <p:cViewPr varScale="1">
        <p:scale>
          <a:sx n="65" d="100"/>
          <a:sy n="65" d="100"/>
        </p:scale>
        <p:origin x="652" y="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he-IL" sz="2000" dirty="0">
                <a:latin typeface="Tahoma" panose="020B0604030504040204" pitchFamily="34" charset="0"/>
                <a:ea typeface="Tahoma" panose="020B0604030504040204" pitchFamily="34" charset="0"/>
                <a:cs typeface="Tahoma" panose="020B0604030504040204" pitchFamily="34" charset="0"/>
              </a:rPr>
              <a:t>ישראל</a:t>
            </a:r>
            <a:r>
              <a:rPr lang="he-IL" sz="2000" baseline="0" dirty="0">
                <a:latin typeface="Tahoma" panose="020B0604030504040204" pitchFamily="34" charset="0"/>
                <a:ea typeface="Tahoma" panose="020B0604030504040204" pitchFamily="34" charset="0"/>
                <a:cs typeface="Tahoma" panose="020B0604030504040204" pitchFamily="34" charset="0"/>
              </a:rPr>
              <a:t> </a:t>
            </a:r>
            <a:r>
              <a:rPr lang="he-IL" sz="1800" b="0" baseline="0" dirty="0">
                <a:effectLst/>
                <a:latin typeface="Tahoma" panose="020B0604030504040204" pitchFamily="34" charset="0"/>
                <a:ea typeface="Tahoma" panose="020B0604030504040204" pitchFamily="34" charset="0"/>
                <a:cs typeface="Tahoma" panose="020B0604030504040204" pitchFamily="34" charset="0"/>
              </a:rPr>
              <a:t>(32)</a:t>
            </a:r>
            <a:endParaRPr lang="he-IL" sz="2000" b="0" dirty="0">
              <a:effectLst/>
              <a:latin typeface="Tahoma" panose="020B0604030504040204" pitchFamily="34" charset="0"/>
              <a:ea typeface="Tahoma" panose="020B0604030504040204" pitchFamily="34" charset="0"/>
              <a:cs typeface="Tahoma" panose="020B0604030504040204" pitchFamily="34" charset="0"/>
            </a:endParaRPr>
          </a:p>
        </c:rich>
      </c:tx>
      <c:layout>
        <c:manualLayout>
          <c:xMode val="edge"/>
          <c:yMode val="edge"/>
          <c:x val="0.4187853353817072"/>
          <c:y val="4.8145988493772177E-2"/>
        </c:manualLayout>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he-IL"/>
        </a:p>
      </c:txPr>
    </c:title>
    <c:autoTitleDeleted val="0"/>
    <c:plotArea>
      <c:layout/>
      <c:pieChart>
        <c:varyColors val="1"/>
        <c:ser>
          <c:idx val="0"/>
          <c:order val="0"/>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DEAF-4C44-B271-DEA781F4A922}"/>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DEAF-4C44-B271-DEA781F4A922}"/>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DEAF-4C44-B271-DEA781F4A922}"/>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DEAF-4C44-B271-DEA781F4A922}"/>
              </c:ext>
            </c:extLst>
          </c:dPt>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lt1">
                        <a:lumMod val="85000"/>
                      </a:schemeClr>
                    </a:solidFill>
                    <a:latin typeface="David" panose="020E0502060401010101" pitchFamily="34" charset="-79"/>
                    <a:ea typeface="+mn-ea"/>
                    <a:cs typeface="David" panose="020E0502060401010101" pitchFamily="34" charset="-79"/>
                  </a:defRPr>
                </a:pPr>
                <a:endParaRPr lang="he-IL"/>
              </a:p>
            </c:txPr>
            <c:dLblPos val="bestFit"/>
            <c:showLegendKey val="0"/>
            <c:showVal val="1"/>
            <c:showCatName val="0"/>
            <c:showSerName val="0"/>
            <c:showPercent val="0"/>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גיליון1!$A$2:$A$5</c:f>
              <c:strCache>
                <c:ptCount val="4"/>
                <c:pt idx="0">
                  <c:v>ציר הגנה לאומית</c:v>
                </c:pt>
                <c:pt idx="1">
                  <c:v>ציר מדיניות חוץ</c:v>
                </c:pt>
                <c:pt idx="2">
                  <c:v>ציר חברתי</c:v>
                </c:pt>
                <c:pt idx="3">
                  <c:v>ציר כלכלי</c:v>
                </c:pt>
              </c:strCache>
            </c:strRef>
          </c:cat>
          <c:val>
            <c:numRef>
              <c:f>גיליון1!$B$2:$B$5</c:f>
              <c:numCache>
                <c:formatCode>0%</c:formatCode>
                <c:ptCount val="4"/>
                <c:pt idx="0">
                  <c:v>0.37</c:v>
                </c:pt>
                <c:pt idx="1">
                  <c:v>0.3</c:v>
                </c:pt>
                <c:pt idx="2">
                  <c:v>0.21</c:v>
                </c:pt>
                <c:pt idx="3">
                  <c:v>0.14000000000000001</c:v>
                </c:pt>
              </c:numCache>
            </c:numRef>
          </c:val>
          <c:extLst>
            <c:ext xmlns:c16="http://schemas.microsoft.com/office/drawing/2014/chart" uri="{C3380CC4-5D6E-409C-BE32-E72D297353CC}">
              <c16:uniqueId val="{00000008-DEAF-4C44-B271-DEA781F4A922}"/>
            </c:ext>
          </c:extLst>
        </c:ser>
        <c:dLbls>
          <c:dLblPos val="bestFit"/>
          <c:showLegendKey val="0"/>
          <c:showVal val="1"/>
          <c:showCatName val="0"/>
          <c:showSerName val="0"/>
          <c:showPercent val="0"/>
          <c:showBubbleSize val="0"/>
          <c:showLeaderLines val="1"/>
        </c:dLbls>
        <c:firstSliceAng val="36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lt1">
                  <a:lumMod val="85000"/>
                </a:schemeClr>
              </a:solidFill>
              <a:latin typeface="David" panose="020E0502060401010101" pitchFamily="34" charset="-79"/>
              <a:ea typeface="+mn-ea"/>
              <a:cs typeface="David" panose="020E0502060401010101" pitchFamily="34" charset="-79"/>
            </a:defRPr>
          </a:pPr>
          <a:endParaRPr lang="he-I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he-I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2FB7AD-89AE-450E-8F82-08918857B1C6}" type="doc">
      <dgm:prSet loTypeId="urn:microsoft.com/office/officeart/2005/8/layout/lProcess2" loCatId="list" qsTypeId="urn:microsoft.com/office/officeart/2005/8/quickstyle/simple2" qsCatId="simple" csTypeId="urn:microsoft.com/office/officeart/2005/8/colors/accent1_2" csCatId="accent1" phldr="1"/>
      <dgm:spPr/>
      <dgm:t>
        <a:bodyPr/>
        <a:lstStyle/>
        <a:p>
          <a:pPr rtl="1"/>
          <a:endParaRPr lang="he-IL"/>
        </a:p>
      </dgm:t>
    </dgm:pt>
    <dgm:pt modelId="{76F3AF54-11CC-451C-869D-6DE4E8288D14}">
      <dgm:prSet phldrT="[טקסט]" custT="1"/>
      <dgm:spPr/>
      <dgm:t>
        <a:bodyPr/>
        <a:lstStyle/>
        <a:p>
          <a:pPr rtl="1"/>
          <a:r>
            <a:rPr lang="he-IL" sz="3200" b="1" dirty="0">
              <a:solidFill>
                <a:srgbClr val="FF0000"/>
              </a:solidFill>
              <a:latin typeface="David" panose="020E0502060401010101" pitchFamily="34" charset="-79"/>
              <a:cs typeface="David" panose="020E0502060401010101" pitchFamily="34" charset="-79"/>
            </a:rPr>
            <a:t>תכנים </a:t>
          </a:r>
          <a:br>
            <a:rPr lang="en-US" sz="3200" b="1" dirty="0">
              <a:solidFill>
                <a:srgbClr val="FF0000"/>
              </a:solidFill>
              <a:latin typeface="David" panose="020E0502060401010101" pitchFamily="34" charset="-79"/>
              <a:cs typeface="David" panose="020E0502060401010101" pitchFamily="34" charset="-79"/>
            </a:rPr>
          </a:br>
          <a:r>
            <a:rPr lang="he-IL" sz="3200" b="1" dirty="0">
              <a:solidFill>
                <a:srgbClr val="FF0000"/>
              </a:solidFill>
              <a:latin typeface="David" panose="020E0502060401010101" pitchFamily="34" charset="-79"/>
              <a:cs typeface="David" panose="020E0502060401010101" pitchFamily="34" charset="-79"/>
            </a:rPr>
            <a:t>שניתן להוריד</a:t>
          </a:r>
        </a:p>
      </dgm:t>
    </dgm:pt>
    <dgm:pt modelId="{C3301253-C537-4536-AAFE-E993AA14F50E}" type="parTrans" cxnId="{3DFA7124-6D3D-4149-AE41-78EA42B2ADC0}">
      <dgm:prSet/>
      <dgm:spPr/>
      <dgm:t>
        <a:bodyPr/>
        <a:lstStyle/>
        <a:p>
          <a:pPr rtl="1"/>
          <a:endParaRPr lang="he-IL" sz="1600">
            <a:latin typeface="David" panose="020E0502060401010101" pitchFamily="34" charset="-79"/>
            <a:cs typeface="David" panose="020E0502060401010101" pitchFamily="34" charset="-79"/>
          </a:endParaRPr>
        </a:p>
      </dgm:t>
    </dgm:pt>
    <dgm:pt modelId="{5DBD2941-EA4F-4BD8-A9A4-17FFBA0A7185}" type="sibTrans" cxnId="{3DFA7124-6D3D-4149-AE41-78EA42B2ADC0}">
      <dgm:prSet/>
      <dgm:spPr/>
      <dgm:t>
        <a:bodyPr/>
        <a:lstStyle/>
        <a:p>
          <a:pPr rtl="1"/>
          <a:endParaRPr lang="he-IL" sz="1600">
            <a:latin typeface="David" panose="020E0502060401010101" pitchFamily="34" charset="-79"/>
            <a:cs typeface="David" panose="020E0502060401010101" pitchFamily="34" charset="-79"/>
          </a:endParaRPr>
        </a:p>
      </dgm:t>
    </dgm:pt>
    <dgm:pt modelId="{3477885F-A9F2-4E45-84CA-0621D333F459}">
      <dgm:prSet phldrT="[טקסט]" custT="1"/>
      <dgm:spPr>
        <a:solidFill>
          <a:srgbClr val="FF0000"/>
        </a:solidFill>
      </dgm:spPr>
      <dgm:t>
        <a:bodyPr/>
        <a:lstStyle/>
        <a:p>
          <a:pPr rtl="1"/>
          <a:r>
            <a:rPr lang="he-IL" sz="2800" dirty="0">
              <a:latin typeface="David" panose="020E0502060401010101" pitchFamily="34" charset="-79"/>
              <a:cs typeface="David" panose="020E0502060401010101" pitchFamily="34" charset="-79"/>
            </a:rPr>
            <a:t>גיאוגרפיית </a:t>
          </a:r>
          <a:r>
            <a:rPr lang="he-IL" sz="2800" dirty="0" err="1">
              <a:latin typeface="David" panose="020E0502060401010101" pitchFamily="34" charset="-79"/>
              <a:cs typeface="David" panose="020E0502060401010101" pitchFamily="34" charset="-79"/>
            </a:rPr>
            <a:t>הבטל"ם</a:t>
          </a:r>
          <a:r>
            <a:rPr lang="he-IL" sz="2800" b="1" dirty="0">
              <a:effectLst>
                <a:outerShdw blurRad="38100" dist="38100" dir="2700000" algn="tl">
                  <a:srgbClr val="000000">
                    <a:alpha val="43137"/>
                  </a:srgbClr>
                </a:outerShdw>
              </a:effectLst>
              <a:latin typeface="David" panose="020E0502060401010101" pitchFamily="34" charset="-79"/>
              <a:cs typeface="David" panose="020E0502060401010101" pitchFamily="34" charset="-79"/>
            </a:rPr>
            <a:t>*</a:t>
          </a:r>
        </a:p>
      </dgm:t>
    </dgm:pt>
    <dgm:pt modelId="{64EE1D27-BF80-4AA9-ACE5-99F1B9E47CDB}" type="parTrans" cxnId="{8A50954A-86B0-4EE1-A980-A3FAC2955DBD}">
      <dgm:prSet/>
      <dgm:spPr/>
      <dgm:t>
        <a:bodyPr/>
        <a:lstStyle/>
        <a:p>
          <a:pPr rtl="1"/>
          <a:endParaRPr lang="he-IL" sz="1600">
            <a:latin typeface="David" panose="020E0502060401010101" pitchFamily="34" charset="-79"/>
            <a:cs typeface="David" panose="020E0502060401010101" pitchFamily="34" charset="-79"/>
          </a:endParaRPr>
        </a:p>
      </dgm:t>
    </dgm:pt>
    <dgm:pt modelId="{9606CBA6-4BF5-4468-8714-2EAC804B0CCC}" type="sibTrans" cxnId="{8A50954A-86B0-4EE1-A980-A3FAC2955DBD}">
      <dgm:prSet/>
      <dgm:spPr/>
      <dgm:t>
        <a:bodyPr/>
        <a:lstStyle/>
        <a:p>
          <a:pPr rtl="1"/>
          <a:endParaRPr lang="he-IL" sz="1600">
            <a:latin typeface="David" panose="020E0502060401010101" pitchFamily="34" charset="-79"/>
            <a:cs typeface="David" panose="020E0502060401010101" pitchFamily="34" charset="-79"/>
          </a:endParaRPr>
        </a:p>
      </dgm:t>
    </dgm:pt>
    <dgm:pt modelId="{C0522F0B-9290-4EC6-B278-CFA3C9E36C75}">
      <dgm:prSet phldrT="[טקסט]" custT="1"/>
      <dgm:spPr>
        <a:solidFill>
          <a:srgbClr val="FF0000"/>
        </a:solidFill>
      </dgm:spPr>
      <dgm:t>
        <a:bodyPr/>
        <a:lstStyle/>
        <a:p>
          <a:pPr rtl="1"/>
          <a:r>
            <a:rPr lang="he-IL" sz="2800" dirty="0">
              <a:latin typeface="David" panose="020E0502060401010101" pitchFamily="34" charset="-79"/>
              <a:cs typeface="David" panose="020E0502060401010101" pitchFamily="34" charset="-79"/>
            </a:rPr>
            <a:t>קורס חברה </a:t>
          </a:r>
          <a:r>
            <a:rPr lang="he-IL" sz="2400" dirty="0">
              <a:latin typeface="David" panose="020E0502060401010101" pitchFamily="34" charset="-79"/>
              <a:cs typeface="David" panose="020E0502060401010101" pitchFamily="34" charset="-79"/>
            </a:rPr>
            <a:t>(במצבו)</a:t>
          </a:r>
          <a:endParaRPr lang="he-IL" sz="2800" dirty="0">
            <a:latin typeface="David" panose="020E0502060401010101" pitchFamily="34" charset="-79"/>
            <a:cs typeface="David" panose="020E0502060401010101" pitchFamily="34" charset="-79"/>
          </a:endParaRPr>
        </a:p>
      </dgm:t>
    </dgm:pt>
    <dgm:pt modelId="{E9B74159-579B-48C3-BE0A-E22A3D40FCFD}" type="parTrans" cxnId="{AB29ADBE-3E31-4F5E-933A-76B09B519207}">
      <dgm:prSet/>
      <dgm:spPr/>
      <dgm:t>
        <a:bodyPr/>
        <a:lstStyle/>
        <a:p>
          <a:pPr rtl="1"/>
          <a:endParaRPr lang="he-IL" sz="1600">
            <a:latin typeface="David" panose="020E0502060401010101" pitchFamily="34" charset="-79"/>
            <a:cs typeface="David" panose="020E0502060401010101" pitchFamily="34" charset="-79"/>
          </a:endParaRPr>
        </a:p>
      </dgm:t>
    </dgm:pt>
    <dgm:pt modelId="{EFA71400-0420-4B59-AAB3-B7A33FADE827}" type="sibTrans" cxnId="{AB29ADBE-3E31-4F5E-933A-76B09B519207}">
      <dgm:prSet/>
      <dgm:spPr/>
      <dgm:t>
        <a:bodyPr/>
        <a:lstStyle/>
        <a:p>
          <a:pPr rtl="1"/>
          <a:endParaRPr lang="he-IL" sz="1600">
            <a:latin typeface="David" panose="020E0502060401010101" pitchFamily="34" charset="-79"/>
            <a:cs typeface="David" panose="020E0502060401010101" pitchFamily="34" charset="-79"/>
          </a:endParaRPr>
        </a:p>
      </dgm:t>
    </dgm:pt>
    <dgm:pt modelId="{23BFE5D2-F761-45DB-8538-343AD984EFBB}">
      <dgm:prSet phldrT="[טקסט]" custT="1"/>
      <dgm:spPr/>
      <dgm:t>
        <a:bodyPr/>
        <a:lstStyle/>
        <a:p>
          <a:pPr rtl="1"/>
          <a:r>
            <a:rPr lang="he-IL" sz="3200" b="1" dirty="0">
              <a:solidFill>
                <a:schemeClr val="accent6"/>
              </a:solidFill>
              <a:latin typeface="David" panose="020E0502060401010101" pitchFamily="34" charset="-79"/>
              <a:cs typeface="David" panose="020E0502060401010101" pitchFamily="34" charset="-79"/>
            </a:rPr>
            <a:t>תכנים </a:t>
          </a:r>
          <a:br>
            <a:rPr lang="en-US" sz="3200" b="1" dirty="0">
              <a:solidFill>
                <a:schemeClr val="accent6"/>
              </a:solidFill>
              <a:latin typeface="David" panose="020E0502060401010101" pitchFamily="34" charset="-79"/>
              <a:cs typeface="David" panose="020E0502060401010101" pitchFamily="34" charset="-79"/>
            </a:rPr>
          </a:br>
          <a:r>
            <a:rPr lang="he-IL" sz="3200" b="1" dirty="0">
              <a:solidFill>
                <a:schemeClr val="accent6"/>
              </a:solidFill>
              <a:latin typeface="David" panose="020E0502060401010101" pitchFamily="34" charset="-79"/>
              <a:cs typeface="David" panose="020E0502060401010101" pitchFamily="34" charset="-79"/>
            </a:rPr>
            <a:t>שיש לשמר</a:t>
          </a:r>
        </a:p>
      </dgm:t>
    </dgm:pt>
    <dgm:pt modelId="{7040D44A-4622-40D0-8BE8-C0415499B805}" type="parTrans" cxnId="{290227C9-34B6-4E08-9176-A8C020CEAB6D}">
      <dgm:prSet/>
      <dgm:spPr/>
      <dgm:t>
        <a:bodyPr/>
        <a:lstStyle/>
        <a:p>
          <a:pPr rtl="1"/>
          <a:endParaRPr lang="he-IL" sz="1600">
            <a:latin typeface="David" panose="020E0502060401010101" pitchFamily="34" charset="-79"/>
            <a:cs typeface="David" panose="020E0502060401010101" pitchFamily="34" charset="-79"/>
          </a:endParaRPr>
        </a:p>
      </dgm:t>
    </dgm:pt>
    <dgm:pt modelId="{9D894B50-8D05-4976-9099-DF3CE9DDD204}" type="sibTrans" cxnId="{290227C9-34B6-4E08-9176-A8C020CEAB6D}">
      <dgm:prSet/>
      <dgm:spPr/>
      <dgm:t>
        <a:bodyPr/>
        <a:lstStyle/>
        <a:p>
          <a:pPr rtl="1"/>
          <a:endParaRPr lang="he-IL" sz="1600">
            <a:latin typeface="David" panose="020E0502060401010101" pitchFamily="34" charset="-79"/>
            <a:cs typeface="David" panose="020E0502060401010101" pitchFamily="34" charset="-79"/>
          </a:endParaRPr>
        </a:p>
      </dgm:t>
    </dgm:pt>
    <dgm:pt modelId="{E72889DE-F143-4346-8944-9543EBBB2B0A}">
      <dgm:prSet phldrT="[טקסט]" custT="1"/>
      <dgm:spPr/>
      <dgm:t>
        <a:bodyPr/>
        <a:lstStyle/>
        <a:p>
          <a:pPr rtl="1"/>
          <a:r>
            <a:rPr lang="he-IL" sz="2800" dirty="0">
              <a:latin typeface="David" panose="020E0502060401010101" pitchFamily="34" charset="-79"/>
              <a:cs typeface="David" panose="020E0502060401010101" pitchFamily="34" charset="-79"/>
            </a:rPr>
            <a:t>אסטרטגיה</a:t>
          </a:r>
        </a:p>
      </dgm:t>
    </dgm:pt>
    <dgm:pt modelId="{B2EF1873-CA62-4121-B048-724AA1209ED9}" type="parTrans" cxnId="{D444FF9A-000A-4097-BF5D-95BF938274F7}">
      <dgm:prSet/>
      <dgm:spPr/>
      <dgm:t>
        <a:bodyPr/>
        <a:lstStyle/>
        <a:p>
          <a:pPr rtl="1"/>
          <a:endParaRPr lang="he-IL" sz="1600">
            <a:latin typeface="David" panose="020E0502060401010101" pitchFamily="34" charset="-79"/>
            <a:cs typeface="David" panose="020E0502060401010101" pitchFamily="34" charset="-79"/>
          </a:endParaRPr>
        </a:p>
      </dgm:t>
    </dgm:pt>
    <dgm:pt modelId="{84D12FD5-8198-413A-8EF0-5251F9D3E2AA}" type="sibTrans" cxnId="{D444FF9A-000A-4097-BF5D-95BF938274F7}">
      <dgm:prSet/>
      <dgm:spPr/>
      <dgm:t>
        <a:bodyPr/>
        <a:lstStyle/>
        <a:p>
          <a:pPr rtl="1"/>
          <a:endParaRPr lang="he-IL" sz="1600">
            <a:latin typeface="David" panose="020E0502060401010101" pitchFamily="34" charset="-79"/>
            <a:cs typeface="David" panose="020E0502060401010101" pitchFamily="34" charset="-79"/>
          </a:endParaRPr>
        </a:p>
      </dgm:t>
    </dgm:pt>
    <dgm:pt modelId="{8632D681-7300-4DFD-962D-4FF04B1156A9}">
      <dgm:prSet phldrT="[טקסט]" custT="1"/>
      <dgm:spPr/>
      <dgm:t>
        <a:bodyPr/>
        <a:lstStyle/>
        <a:p>
          <a:pPr rtl="1"/>
          <a:r>
            <a:rPr lang="he-IL" sz="2800" dirty="0">
              <a:latin typeface="David" panose="020E0502060401010101" pitchFamily="34" charset="-79"/>
              <a:cs typeface="David" panose="020E0502060401010101" pitchFamily="34" charset="-79"/>
            </a:rPr>
            <a:t>משפט </a:t>
          </a:r>
          <a:br>
            <a:rPr lang="en-US" sz="2800" dirty="0">
              <a:latin typeface="David" panose="020E0502060401010101" pitchFamily="34" charset="-79"/>
              <a:cs typeface="David" panose="020E0502060401010101" pitchFamily="34" charset="-79"/>
            </a:rPr>
          </a:br>
          <a:r>
            <a:rPr lang="he-IL" sz="2800" dirty="0">
              <a:latin typeface="David" panose="020E0502060401010101" pitchFamily="34" charset="-79"/>
              <a:cs typeface="David" panose="020E0502060401010101" pitchFamily="34" charset="-79"/>
            </a:rPr>
            <a:t>ציבורי</a:t>
          </a:r>
        </a:p>
      </dgm:t>
    </dgm:pt>
    <dgm:pt modelId="{EB60C7AD-3C74-455E-9836-5DFA0914E543}" type="parTrans" cxnId="{238F14E5-AF31-47A7-9523-F1D9E4EA37C4}">
      <dgm:prSet/>
      <dgm:spPr/>
      <dgm:t>
        <a:bodyPr/>
        <a:lstStyle/>
        <a:p>
          <a:pPr rtl="1"/>
          <a:endParaRPr lang="he-IL" sz="1600">
            <a:latin typeface="David" panose="020E0502060401010101" pitchFamily="34" charset="-79"/>
            <a:cs typeface="David" panose="020E0502060401010101" pitchFamily="34" charset="-79"/>
          </a:endParaRPr>
        </a:p>
      </dgm:t>
    </dgm:pt>
    <dgm:pt modelId="{7E187123-3341-4FF0-8CF5-6F5C599B9486}" type="sibTrans" cxnId="{238F14E5-AF31-47A7-9523-F1D9E4EA37C4}">
      <dgm:prSet/>
      <dgm:spPr/>
      <dgm:t>
        <a:bodyPr/>
        <a:lstStyle/>
        <a:p>
          <a:pPr rtl="1"/>
          <a:endParaRPr lang="he-IL" sz="1600">
            <a:latin typeface="David" panose="020E0502060401010101" pitchFamily="34" charset="-79"/>
            <a:cs typeface="David" panose="020E0502060401010101" pitchFamily="34" charset="-79"/>
          </a:endParaRPr>
        </a:p>
      </dgm:t>
    </dgm:pt>
    <dgm:pt modelId="{E83B157D-6424-49E7-8636-CB704C65A88F}">
      <dgm:prSet phldrT="[טקסט]" custT="1"/>
      <dgm:spPr/>
      <dgm:t>
        <a:bodyPr/>
        <a:lstStyle/>
        <a:p>
          <a:pPr rtl="1"/>
          <a:r>
            <a:rPr lang="he-IL" sz="3200" b="1" dirty="0">
              <a:solidFill>
                <a:schemeClr val="accent6"/>
              </a:solidFill>
              <a:latin typeface="David" panose="020E0502060401010101" pitchFamily="34" charset="-79"/>
              <a:cs typeface="David" panose="020E0502060401010101" pitchFamily="34" charset="-79"/>
            </a:rPr>
            <a:t>תכנים </a:t>
          </a:r>
          <a:br>
            <a:rPr lang="en-US" sz="3200" b="1" dirty="0">
              <a:solidFill>
                <a:schemeClr val="accent6"/>
              </a:solidFill>
              <a:latin typeface="David" panose="020E0502060401010101" pitchFamily="34" charset="-79"/>
              <a:cs typeface="David" panose="020E0502060401010101" pitchFamily="34" charset="-79"/>
            </a:rPr>
          </a:br>
          <a:r>
            <a:rPr lang="he-IL" sz="3200" b="1" dirty="0">
              <a:solidFill>
                <a:schemeClr val="accent6"/>
              </a:solidFill>
              <a:latin typeface="David" panose="020E0502060401010101" pitchFamily="34" charset="-79"/>
              <a:cs typeface="David" panose="020E0502060401010101" pitchFamily="34" charset="-79"/>
            </a:rPr>
            <a:t>שנצרבו לעומק</a:t>
          </a:r>
        </a:p>
      </dgm:t>
    </dgm:pt>
    <dgm:pt modelId="{833149C6-AE14-4D3D-8E0E-23039ADBB995}" type="parTrans" cxnId="{5F6D046F-EE2B-47E2-A320-ECAC02BC4809}">
      <dgm:prSet/>
      <dgm:spPr/>
      <dgm:t>
        <a:bodyPr/>
        <a:lstStyle/>
        <a:p>
          <a:pPr rtl="1"/>
          <a:endParaRPr lang="he-IL" sz="1600">
            <a:latin typeface="David" panose="020E0502060401010101" pitchFamily="34" charset="-79"/>
            <a:cs typeface="David" panose="020E0502060401010101" pitchFamily="34" charset="-79"/>
          </a:endParaRPr>
        </a:p>
      </dgm:t>
    </dgm:pt>
    <dgm:pt modelId="{AD08D35E-363F-4FB1-8344-472845233BD8}" type="sibTrans" cxnId="{5F6D046F-EE2B-47E2-A320-ECAC02BC4809}">
      <dgm:prSet/>
      <dgm:spPr/>
      <dgm:t>
        <a:bodyPr/>
        <a:lstStyle/>
        <a:p>
          <a:pPr rtl="1"/>
          <a:endParaRPr lang="he-IL" sz="1600">
            <a:latin typeface="David" panose="020E0502060401010101" pitchFamily="34" charset="-79"/>
            <a:cs typeface="David" panose="020E0502060401010101" pitchFamily="34" charset="-79"/>
          </a:endParaRPr>
        </a:p>
      </dgm:t>
    </dgm:pt>
    <dgm:pt modelId="{2879B10F-EE3E-4254-A182-5852F232CA05}">
      <dgm:prSet phldrT="[טקסט]" custT="1"/>
      <dgm:spPr/>
      <dgm:t>
        <a:bodyPr/>
        <a:lstStyle/>
        <a:p>
          <a:pPr rtl="1"/>
          <a:r>
            <a:rPr lang="he-IL" sz="2800" dirty="0">
              <a:latin typeface="David" panose="020E0502060401010101" pitchFamily="34" charset="-79"/>
              <a:cs typeface="David" panose="020E0502060401010101" pitchFamily="34" charset="-79"/>
            </a:rPr>
            <a:t>מדיניות </a:t>
          </a:r>
          <a:br>
            <a:rPr lang="en-US" sz="2800" dirty="0">
              <a:latin typeface="David" panose="020E0502060401010101" pitchFamily="34" charset="-79"/>
              <a:cs typeface="David" panose="020E0502060401010101" pitchFamily="34" charset="-79"/>
            </a:rPr>
          </a:br>
          <a:r>
            <a:rPr lang="he-IL" sz="2800" dirty="0">
              <a:latin typeface="David" panose="020E0502060401010101" pitchFamily="34" charset="-79"/>
              <a:cs typeface="David" panose="020E0502060401010101" pitchFamily="34" charset="-79"/>
            </a:rPr>
            <a:t>חוץ</a:t>
          </a:r>
        </a:p>
      </dgm:t>
    </dgm:pt>
    <dgm:pt modelId="{7B451AD7-B56F-4DC4-853F-88AB20E0B164}" type="parTrans" cxnId="{26E073B9-DD43-42B4-9353-2E566060E3CB}">
      <dgm:prSet/>
      <dgm:spPr/>
      <dgm:t>
        <a:bodyPr/>
        <a:lstStyle/>
        <a:p>
          <a:pPr rtl="1"/>
          <a:endParaRPr lang="he-IL" sz="1600">
            <a:latin typeface="David" panose="020E0502060401010101" pitchFamily="34" charset="-79"/>
            <a:cs typeface="David" panose="020E0502060401010101" pitchFamily="34" charset="-79"/>
          </a:endParaRPr>
        </a:p>
      </dgm:t>
    </dgm:pt>
    <dgm:pt modelId="{174BF1D2-71E6-4BE2-B3DB-50478747781B}" type="sibTrans" cxnId="{26E073B9-DD43-42B4-9353-2E566060E3CB}">
      <dgm:prSet/>
      <dgm:spPr/>
      <dgm:t>
        <a:bodyPr/>
        <a:lstStyle/>
        <a:p>
          <a:pPr rtl="1"/>
          <a:endParaRPr lang="he-IL" sz="1600">
            <a:latin typeface="David" panose="020E0502060401010101" pitchFamily="34" charset="-79"/>
            <a:cs typeface="David" panose="020E0502060401010101" pitchFamily="34" charset="-79"/>
          </a:endParaRPr>
        </a:p>
      </dgm:t>
    </dgm:pt>
    <dgm:pt modelId="{1D8DF393-4AB4-46C7-A640-4CDC8112AF04}">
      <dgm:prSet phldrT="[טקסט]" custT="1"/>
      <dgm:spPr/>
      <dgm:t>
        <a:bodyPr/>
        <a:lstStyle/>
        <a:p>
          <a:pPr rtl="1"/>
          <a:r>
            <a:rPr lang="he-IL" sz="2800" dirty="0">
              <a:latin typeface="David" panose="020E0502060401010101" pitchFamily="34" charset="-79"/>
              <a:cs typeface="David" panose="020E0502060401010101" pitchFamily="34" charset="-79"/>
            </a:rPr>
            <a:t>שסעים בחברה </a:t>
          </a:r>
          <a:br>
            <a:rPr lang="en-US" sz="2800" dirty="0">
              <a:latin typeface="David" panose="020E0502060401010101" pitchFamily="34" charset="-79"/>
              <a:cs typeface="David" panose="020E0502060401010101" pitchFamily="34" charset="-79"/>
            </a:rPr>
          </a:br>
          <a:r>
            <a:rPr lang="he-IL" sz="1600" dirty="0">
              <a:latin typeface="David" panose="020E0502060401010101" pitchFamily="34" charset="-79"/>
              <a:cs typeface="David" panose="020E0502060401010101" pitchFamily="34" charset="-79"/>
            </a:rPr>
            <a:t>(</a:t>
          </a:r>
          <a:r>
            <a:rPr lang="he-IL" sz="2000" dirty="0">
              <a:latin typeface="David" panose="020E0502060401010101" pitchFamily="34" charset="-79"/>
              <a:cs typeface="David" panose="020E0502060401010101" pitchFamily="34" charset="-79"/>
            </a:rPr>
            <a:t>ללא פתרונות)</a:t>
          </a:r>
          <a:endParaRPr lang="he-IL" sz="2800" dirty="0">
            <a:latin typeface="David" panose="020E0502060401010101" pitchFamily="34" charset="-79"/>
            <a:cs typeface="David" panose="020E0502060401010101" pitchFamily="34" charset="-79"/>
          </a:endParaRPr>
        </a:p>
      </dgm:t>
    </dgm:pt>
    <dgm:pt modelId="{A8B308F2-5C58-4CC8-9143-5C6E3DC58977}" type="parTrans" cxnId="{8C485E8C-A1B9-4E2F-B478-65A2D4CFE661}">
      <dgm:prSet/>
      <dgm:spPr/>
      <dgm:t>
        <a:bodyPr/>
        <a:lstStyle/>
        <a:p>
          <a:pPr rtl="1"/>
          <a:endParaRPr lang="he-IL" sz="1600">
            <a:latin typeface="David" panose="020E0502060401010101" pitchFamily="34" charset="-79"/>
            <a:cs typeface="David" panose="020E0502060401010101" pitchFamily="34" charset="-79"/>
          </a:endParaRPr>
        </a:p>
      </dgm:t>
    </dgm:pt>
    <dgm:pt modelId="{EC1BCBD4-B6EB-4A68-B7FE-B83DB11F62B5}" type="sibTrans" cxnId="{8C485E8C-A1B9-4E2F-B478-65A2D4CFE661}">
      <dgm:prSet/>
      <dgm:spPr/>
      <dgm:t>
        <a:bodyPr/>
        <a:lstStyle/>
        <a:p>
          <a:pPr rtl="1"/>
          <a:endParaRPr lang="he-IL" sz="1600">
            <a:latin typeface="David" panose="020E0502060401010101" pitchFamily="34" charset="-79"/>
            <a:cs typeface="David" panose="020E0502060401010101" pitchFamily="34" charset="-79"/>
          </a:endParaRPr>
        </a:p>
      </dgm:t>
    </dgm:pt>
    <dgm:pt modelId="{7FF8C598-A14B-458A-8C23-BA6E4D4DDF02}">
      <dgm:prSet phldrT="[טקסט]" custT="1"/>
      <dgm:spPr/>
      <dgm:t>
        <a:bodyPr/>
        <a:lstStyle/>
        <a:p>
          <a:pPr rtl="1"/>
          <a:r>
            <a:rPr lang="he-IL" sz="3200" b="1" dirty="0">
              <a:solidFill>
                <a:schemeClr val="accent6"/>
              </a:solidFill>
              <a:latin typeface="David" panose="020E0502060401010101" pitchFamily="34" charset="-79"/>
              <a:cs typeface="David" panose="020E0502060401010101" pitchFamily="34" charset="-79"/>
            </a:rPr>
            <a:t>תכנים </a:t>
          </a:r>
          <a:br>
            <a:rPr lang="en-US" sz="3200" b="1" dirty="0">
              <a:solidFill>
                <a:schemeClr val="accent6"/>
              </a:solidFill>
              <a:latin typeface="David" panose="020E0502060401010101" pitchFamily="34" charset="-79"/>
              <a:cs typeface="David" panose="020E0502060401010101" pitchFamily="34" charset="-79"/>
            </a:rPr>
          </a:br>
          <a:r>
            <a:rPr lang="he-IL" sz="3200" b="1" dirty="0">
              <a:solidFill>
                <a:schemeClr val="accent6"/>
              </a:solidFill>
              <a:latin typeface="David" panose="020E0502060401010101" pitchFamily="34" charset="-79"/>
              <a:cs typeface="David" panose="020E0502060401010101" pitchFamily="34" charset="-79"/>
            </a:rPr>
            <a:t>שיש להרחיב</a:t>
          </a:r>
        </a:p>
      </dgm:t>
    </dgm:pt>
    <dgm:pt modelId="{C22F2AE7-FDAA-4162-BE1D-8C41C25506F6}" type="parTrans" cxnId="{25753F2F-870F-4DCB-AE06-B1301CBC82AB}">
      <dgm:prSet/>
      <dgm:spPr/>
      <dgm:t>
        <a:bodyPr/>
        <a:lstStyle/>
        <a:p>
          <a:pPr rtl="1"/>
          <a:endParaRPr lang="he-IL" sz="1600">
            <a:latin typeface="David" panose="020E0502060401010101" pitchFamily="34" charset="-79"/>
            <a:cs typeface="David" panose="020E0502060401010101" pitchFamily="34" charset="-79"/>
          </a:endParaRPr>
        </a:p>
      </dgm:t>
    </dgm:pt>
    <dgm:pt modelId="{E13431BB-1377-4B55-8D30-E00B270CBD42}" type="sibTrans" cxnId="{25753F2F-870F-4DCB-AE06-B1301CBC82AB}">
      <dgm:prSet/>
      <dgm:spPr/>
      <dgm:t>
        <a:bodyPr/>
        <a:lstStyle/>
        <a:p>
          <a:pPr rtl="1"/>
          <a:endParaRPr lang="he-IL" sz="1600">
            <a:latin typeface="David" panose="020E0502060401010101" pitchFamily="34" charset="-79"/>
            <a:cs typeface="David" panose="020E0502060401010101" pitchFamily="34" charset="-79"/>
          </a:endParaRPr>
        </a:p>
      </dgm:t>
    </dgm:pt>
    <dgm:pt modelId="{178317BA-385B-49FF-96E0-92F6386EEC16}">
      <dgm:prSet phldrT="[טקסט]" custT="1"/>
      <dgm:spPr/>
      <dgm:t>
        <a:bodyPr/>
        <a:lstStyle/>
        <a:p>
          <a:pPr rtl="1"/>
          <a:r>
            <a:rPr lang="he-IL" sz="2800" dirty="0">
              <a:latin typeface="David" panose="020E0502060401010101" pitchFamily="34" charset="-79"/>
              <a:cs typeface="David" panose="020E0502060401010101" pitchFamily="34" charset="-79"/>
            </a:rPr>
            <a:t>כלכלה</a:t>
          </a:r>
        </a:p>
      </dgm:t>
    </dgm:pt>
    <dgm:pt modelId="{D33958A9-E466-4285-A3C1-5C8C445B64CE}" type="parTrans" cxnId="{E4F1FA79-55FF-4127-A924-E4B7AB61F61C}">
      <dgm:prSet/>
      <dgm:spPr/>
      <dgm:t>
        <a:bodyPr/>
        <a:lstStyle/>
        <a:p>
          <a:pPr rtl="1"/>
          <a:endParaRPr lang="he-IL" sz="1600">
            <a:latin typeface="David" panose="020E0502060401010101" pitchFamily="34" charset="-79"/>
            <a:cs typeface="David" panose="020E0502060401010101" pitchFamily="34" charset="-79"/>
          </a:endParaRPr>
        </a:p>
      </dgm:t>
    </dgm:pt>
    <dgm:pt modelId="{0F44B2E8-0AA3-4211-AED4-18ED6E48464B}" type="sibTrans" cxnId="{E4F1FA79-55FF-4127-A924-E4B7AB61F61C}">
      <dgm:prSet/>
      <dgm:spPr/>
      <dgm:t>
        <a:bodyPr/>
        <a:lstStyle/>
        <a:p>
          <a:pPr rtl="1"/>
          <a:endParaRPr lang="he-IL" sz="1600">
            <a:latin typeface="David" panose="020E0502060401010101" pitchFamily="34" charset="-79"/>
            <a:cs typeface="David" panose="020E0502060401010101" pitchFamily="34" charset="-79"/>
          </a:endParaRPr>
        </a:p>
      </dgm:t>
    </dgm:pt>
    <dgm:pt modelId="{CC17D2B9-7045-45D3-B3BB-C4CB64A3B4DF}">
      <dgm:prSet phldrT="[טקסט]" custT="1"/>
      <dgm:spPr/>
      <dgm:t>
        <a:bodyPr/>
        <a:lstStyle/>
        <a:p>
          <a:pPr rtl="1"/>
          <a:r>
            <a:rPr lang="he-IL" sz="2800" dirty="0">
              <a:latin typeface="David" panose="020E0502060401010101" pitchFamily="34" charset="-79"/>
              <a:cs typeface="David" panose="020E0502060401010101" pitchFamily="34" charset="-79"/>
            </a:rPr>
            <a:t>משפט </a:t>
          </a:r>
          <a:br>
            <a:rPr lang="en-US" sz="2800" dirty="0">
              <a:latin typeface="David" panose="020E0502060401010101" pitchFamily="34" charset="-79"/>
              <a:cs typeface="David" panose="020E0502060401010101" pitchFamily="34" charset="-79"/>
            </a:rPr>
          </a:br>
          <a:r>
            <a:rPr lang="he-IL" sz="2800" dirty="0">
              <a:latin typeface="David" panose="020E0502060401010101" pitchFamily="34" charset="-79"/>
              <a:cs typeface="David" panose="020E0502060401010101" pitchFamily="34" charset="-79"/>
            </a:rPr>
            <a:t>ציבורי</a:t>
          </a:r>
        </a:p>
      </dgm:t>
    </dgm:pt>
    <dgm:pt modelId="{63B68E6F-5EFB-422C-AB47-851C3881BC38}" type="parTrans" cxnId="{A0AF14B0-009C-419B-AC6F-5C5E06575EE8}">
      <dgm:prSet/>
      <dgm:spPr/>
      <dgm:t>
        <a:bodyPr/>
        <a:lstStyle/>
        <a:p>
          <a:pPr rtl="1"/>
          <a:endParaRPr lang="he-IL"/>
        </a:p>
      </dgm:t>
    </dgm:pt>
    <dgm:pt modelId="{609CF7F8-EF66-41D0-9B29-7CA63FCBEF24}" type="sibTrans" cxnId="{A0AF14B0-009C-419B-AC6F-5C5E06575EE8}">
      <dgm:prSet/>
      <dgm:spPr/>
      <dgm:t>
        <a:bodyPr/>
        <a:lstStyle/>
        <a:p>
          <a:pPr rtl="1"/>
          <a:endParaRPr lang="he-IL"/>
        </a:p>
      </dgm:t>
    </dgm:pt>
    <dgm:pt modelId="{13E8A335-C65B-440A-B011-E4EF0EF7E218}">
      <dgm:prSet phldrT="[טקסט]" custT="1"/>
      <dgm:spPr/>
      <dgm:t>
        <a:bodyPr/>
        <a:lstStyle/>
        <a:p>
          <a:pPr rtl="1"/>
          <a:r>
            <a:rPr lang="he-IL" sz="2800" dirty="0">
              <a:latin typeface="David" panose="020E0502060401010101" pitchFamily="34" charset="-79"/>
              <a:cs typeface="David" panose="020E0502060401010101" pitchFamily="34" charset="-79"/>
            </a:rPr>
            <a:t>חשיבה אסטרטגית</a:t>
          </a:r>
        </a:p>
      </dgm:t>
    </dgm:pt>
    <dgm:pt modelId="{FFF1159C-130D-4208-AF9B-B3F9B4ABCFBB}" type="parTrans" cxnId="{8659684F-A584-41DB-A000-D6CF0FC9A941}">
      <dgm:prSet/>
      <dgm:spPr/>
      <dgm:t>
        <a:bodyPr/>
        <a:lstStyle/>
        <a:p>
          <a:pPr rtl="1"/>
          <a:endParaRPr lang="he-IL"/>
        </a:p>
      </dgm:t>
    </dgm:pt>
    <dgm:pt modelId="{875264C9-7384-46A3-9A1A-0722E29B311B}" type="sibTrans" cxnId="{8659684F-A584-41DB-A000-D6CF0FC9A941}">
      <dgm:prSet/>
      <dgm:spPr/>
      <dgm:t>
        <a:bodyPr/>
        <a:lstStyle/>
        <a:p>
          <a:pPr rtl="1"/>
          <a:endParaRPr lang="he-IL"/>
        </a:p>
      </dgm:t>
    </dgm:pt>
    <dgm:pt modelId="{D1585BC0-E662-4D73-A705-504417919D60}">
      <dgm:prSet phldrT="[טקסט]" custT="1"/>
      <dgm:spPr/>
      <dgm:t>
        <a:bodyPr/>
        <a:lstStyle/>
        <a:p>
          <a:pPr rtl="1"/>
          <a:r>
            <a:rPr lang="he-IL" sz="2800" dirty="0">
              <a:effectLst>
                <a:outerShdw blurRad="38100" dist="38100" dir="2700000" algn="tl">
                  <a:srgbClr val="000000">
                    <a:alpha val="43137"/>
                  </a:srgbClr>
                </a:outerShdw>
              </a:effectLst>
              <a:latin typeface="David" panose="020E0502060401010101" pitchFamily="34" charset="-79"/>
              <a:cs typeface="David" panose="020E0502060401010101" pitchFamily="34" charset="-79"/>
            </a:rPr>
            <a:t>אבות </a:t>
          </a:r>
          <a:br>
            <a:rPr lang="en-US" sz="2800" dirty="0">
              <a:effectLst>
                <a:outerShdw blurRad="38100" dist="38100" dir="2700000" algn="tl">
                  <a:srgbClr val="000000">
                    <a:alpha val="43137"/>
                  </a:srgbClr>
                </a:outerShdw>
              </a:effectLst>
              <a:latin typeface="David" panose="020E0502060401010101" pitchFamily="34" charset="-79"/>
              <a:cs typeface="David" panose="020E0502060401010101" pitchFamily="34" charset="-79"/>
            </a:rPr>
          </a:br>
          <a:r>
            <a:rPr lang="he-IL" sz="2800" dirty="0">
              <a:effectLst>
                <a:outerShdw blurRad="38100" dist="38100" dir="2700000" algn="tl">
                  <a:srgbClr val="000000">
                    <a:alpha val="43137"/>
                  </a:srgbClr>
                </a:outerShdw>
              </a:effectLst>
              <a:latin typeface="David" panose="020E0502060401010101" pitchFamily="34" charset="-79"/>
              <a:cs typeface="David" panose="020E0502060401010101" pitchFamily="34" charset="-79"/>
            </a:rPr>
            <a:t>האומה</a:t>
          </a:r>
        </a:p>
      </dgm:t>
    </dgm:pt>
    <dgm:pt modelId="{C215B9F7-3766-4B83-B559-FFAE39D870A1}" type="parTrans" cxnId="{DBC65F5A-947E-438C-BB5D-DA82F83D5535}">
      <dgm:prSet/>
      <dgm:spPr/>
      <dgm:t>
        <a:bodyPr/>
        <a:lstStyle/>
        <a:p>
          <a:pPr rtl="1"/>
          <a:endParaRPr lang="he-IL"/>
        </a:p>
      </dgm:t>
    </dgm:pt>
    <dgm:pt modelId="{9AE08CFC-2687-4A41-A403-9F8857761D43}" type="sibTrans" cxnId="{DBC65F5A-947E-438C-BB5D-DA82F83D5535}">
      <dgm:prSet/>
      <dgm:spPr/>
      <dgm:t>
        <a:bodyPr/>
        <a:lstStyle/>
        <a:p>
          <a:pPr rtl="1"/>
          <a:endParaRPr lang="he-IL"/>
        </a:p>
      </dgm:t>
    </dgm:pt>
    <dgm:pt modelId="{03A54432-19E3-4605-A7D1-946AC78E0654}">
      <dgm:prSet phldrT="[טקסט]" custT="1"/>
      <dgm:spPr>
        <a:solidFill>
          <a:srgbClr val="FF0000"/>
        </a:solidFill>
      </dgm:spPr>
      <dgm:t>
        <a:bodyPr/>
        <a:lstStyle/>
        <a:p>
          <a:pPr rtl="1"/>
          <a:r>
            <a:rPr lang="he-IL" sz="2800" dirty="0">
              <a:latin typeface="David" panose="020E0502060401010101" pitchFamily="34" charset="-79"/>
              <a:cs typeface="David" panose="020E0502060401010101" pitchFamily="34" charset="-79"/>
            </a:rPr>
            <a:t>קורס </a:t>
          </a:r>
          <a:r>
            <a:rPr lang="en-US" sz="2400" dirty="0">
              <a:latin typeface="David" panose="020E0502060401010101" pitchFamily="34" charset="-79"/>
              <a:cs typeface="David" panose="020E0502060401010101" pitchFamily="34" charset="-79"/>
            </a:rPr>
            <a:t>VUCA</a:t>
          </a:r>
          <a:r>
            <a:rPr lang="he-IL" sz="2400" dirty="0">
              <a:latin typeface="David" panose="020E0502060401010101" pitchFamily="34" charset="-79"/>
              <a:cs typeface="David" panose="020E0502060401010101" pitchFamily="34" charset="-79"/>
            </a:rPr>
            <a:t> (במצבו)</a:t>
          </a:r>
          <a:endParaRPr lang="he-IL" sz="2800" dirty="0">
            <a:latin typeface="David" panose="020E0502060401010101" pitchFamily="34" charset="-79"/>
            <a:cs typeface="David" panose="020E0502060401010101" pitchFamily="34" charset="-79"/>
          </a:endParaRPr>
        </a:p>
      </dgm:t>
    </dgm:pt>
    <dgm:pt modelId="{8CB42F2A-0EE1-4620-B49F-2DF128EE6443}" type="parTrans" cxnId="{808DA050-85E4-4ABB-87F2-E5721EB80C9E}">
      <dgm:prSet/>
      <dgm:spPr/>
      <dgm:t>
        <a:bodyPr/>
        <a:lstStyle/>
        <a:p>
          <a:pPr rtl="1"/>
          <a:endParaRPr lang="he-IL"/>
        </a:p>
      </dgm:t>
    </dgm:pt>
    <dgm:pt modelId="{E286875A-7380-44C5-A2EC-804F3FD02B8C}" type="sibTrans" cxnId="{808DA050-85E4-4ABB-87F2-E5721EB80C9E}">
      <dgm:prSet/>
      <dgm:spPr/>
      <dgm:t>
        <a:bodyPr/>
        <a:lstStyle/>
        <a:p>
          <a:pPr rtl="1"/>
          <a:endParaRPr lang="he-IL"/>
        </a:p>
      </dgm:t>
    </dgm:pt>
    <dgm:pt modelId="{75416707-9DCB-474C-9272-FE4BAF5250AC}">
      <dgm:prSet phldrT="[טקסט]" custT="1"/>
      <dgm:spPr/>
      <dgm:t>
        <a:bodyPr/>
        <a:lstStyle/>
        <a:p>
          <a:pPr rtl="1"/>
          <a:r>
            <a:rPr lang="he-IL" sz="2800" dirty="0">
              <a:latin typeface="David" panose="020E0502060401010101" pitchFamily="34" charset="-79"/>
              <a:cs typeface="David" panose="020E0502060401010101" pitchFamily="34" charset="-79"/>
            </a:rPr>
            <a:t>ציר(</a:t>
          </a:r>
          <a:r>
            <a:rPr lang="he-IL" sz="2800" dirty="0" err="1">
              <a:latin typeface="David" panose="020E0502060401010101" pitchFamily="34" charset="-79"/>
              <a:cs typeface="David" panose="020E0502060401010101" pitchFamily="34" charset="-79"/>
            </a:rPr>
            <a:t>ון</a:t>
          </a:r>
          <a:r>
            <a:rPr lang="he-IL" sz="2800" dirty="0">
              <a:latin typeface="David" panose="020E0502060401010101" pitchFamily="34" charset="-79"/>
              <a:cs typeface="David" panose="020E0502060401010101" pitchFamily="34" charset="-79"/>
            </a:rPr>
            <a:t>) </a:t>
          </a:r>
          <a:br>
            <a:rPr lang="en-US" sz="2800" dirty="0">
              <a:latin typeface="David" panose="020E0502060401010101" pitchFamily="34" charset="-79"/>
              <a:cs typeface="David" panose="020E0502060401010101" pitchFamily="34" charset="-79"/>
            </a:rPr>
          </a:br>
          <a:r>
            <a:rPr lang="he-IL" sz="2800" dirty="0">
              <a:latin typeface="David" panose="020E0502060401010101" pitchFamily="34" charset="-79"/>
              <a:cs typeface="David" panose="020E0502060401010101" pitchFamily="34" charset="-79"/>
            </a:rPr>
            <a:t>בטחון פנים</a:t>
          </a:r>
        </a:p>
      </dgm:t>
    </dgm:pt>
    <dgm:pt modelId="{5C6F688D-DBCC-4538-9587-28C08942CF02}" type="parTrans" cxnId="{9FBB11F4-AE29-4B14-8673-1A4335B80E36}">
      <dgm:prSet/>
      <dgm:spPr/>
      <dgm:t>
        <a:bodyPr/>
        <a:lstStyle/>
        <a:p>
          <a:pPr rtl="1"/>
          <a:endParaRPr lang="he-IL"/>
        </a:p>
      </dgm:t>
    </dgm:pt>
    <dgm:pt modelId="{8EDD5075-327D-4638-B792-876257324408}" type="sibTrans" cxnId="{9FBB11F4-AE29-4B14-8673-1A4335B80E36}">
      <dgm:prSet/>
      <dgm:spPr/>
      <dgm:t>
        <a:bodyPr/>
        <a:lstStyle/>
        <a:p>
          <a:pPr rtl="1"/>
          <a:endParaRPr lang="he-IL"/>
        </a:p>
      </dgm:t>
    </dgm:pt>
    <dgm:pt modelId="{BC7BA205-63D8-442F-A630-6E72FF4D71D8}">
      <dgm:prSet phldrT="[טקסט]" custT="1"/>
      <dgm:spPr/>
      <dgm:t>
        <a:bodyPr/>
        <a:lstStyle/>
        <a:p>
          <a:pPr rtl="1"/>
          <a:r>
            <a:rPr lang="he-IL" sz="2800" dirty="0">
              <a:latin typeface="David" panose="020E0502060401010101" pitchFamily="34" charset="-79"/>
              <a:cs typeface="David" panose="020E0502060401010101" pitchFamily="34" charset="-79"/>
            </a:rPr>
            <a:t>אסטרטגיה </a:t>
          </a:r>
          <a:r>
            <a:rPr lang="he-IL" sz="2400" dirty="0">
              <a:latin typeface="David" panose="020E0502060401010101" pitchFamily="34" charset="-79"/>
              <a:cs typeface="David" panose="020E0502060401010101" pitchFamily="34" charset="-79"/>
            </a:rPr>
            <a:t>(תרגול נוסף)</a:t>
          </a:r>
          <a:endParaRPr lang="he-IL" sz="2800" dirty="0">
            <a:latin typeface="David" panose="020E0502060401010101" pitchFamily="34" charset="-79"/>
            <a:cs typeface="David" panose="020E0502060401010101" pitchFamily="34" charset="-79"/>
          </a:endParaRPr>
        </a:p>
      </dgm:t>
    </dgm:pt>
    <dgm:pt modelId="{A56AE47B-6A06-4C37-8AAF-A2FBC79F42FE}" type="parTrans" cxnId="{D00876A9-D63B-4226-B5D1-029C59DB9402}">
      <dgm:prSet/>
      <dgm:spPr/>
      <dgm:t>
        <a:bodyPr/>
        <a:lstStyle/>
        <a:p>
          <a:pPr rtl="1"/>
          <a:endParaRPr lang="he-IL"/>
        </a:p>
      </dgm:t>
    </dgm:pt>
    <dgm:pt modelId="{CBEDD3E8-1E79-4AA6-9348-4F5B19604BB2}" type="sibTrans" cxnId="{D00876A9-D63B-4226-B5D1-029C59DB9402}">
      <dgm:prSet/>
      <dgm:spPr/>
      <dgm:t>
        <a:bodyPr/>
        <a:lstStyle/>
        <a:p>
          <a:pPr rtl="1"/>
          <a:endParaRPr lang="he-IL"/>
        </a:p>
      </dgm:t>
    </dgm:pt>
    <dgm:pt modelId="{AFC1B73D-49CF-4BC1-B12B-3A063ED78969}" type="pres">
      <dgm:prSet presAssocID="{C32FB7AD-89AE-450E-8F82-08918857B1C6}" presName="theList" presStyleCnt="0">
        <dgm:presLayoutVars>
          <dgm:dir/>
          <dgm:animLvl val="lvl"/>
          <dgm:resizeHandles val="exact"/>
        </dgm:presLayoutVars>
      </dgm:prSet>
      <dgm:spPr/>
    </dgm:pt>
    <dgm:pt modelId="{3F575C3E-F052-45C9-B055-A427838C5D78}" type="pres">
      <dgm:prSet presAssocID="{7FF8C598-A14B-458A-8C23-BA6E4D4DDF02}" presName="compNode" presStyleCnt="0"/>
      <dgm:spPr/>
    </dgm:pt>
    <dgm:pt modelId="{A2688D9E-1324-4E4E-8A3D-653F8613CADF}" type="pres">
      <dgm:prSet presAssocID="{7FF8C598-A14B-458A-8C23-BA6E4D4DDF02}" presName="aNode" presStyleLbl="bgShp" presStyleIdx="0" presStyleCnt="4"/>
      <dgm:spPr/>
    </dgm:pt>
    <dgm:pt modelId="{D946FEEB-3B10-46C3-BA4B-2A09AD2CC059}" type="pres">
      <dgm:prSet presAssocID="{7FF8C598-A14B-458A-8C23-BA6E4D4DDF02}" presName="textNode" presStyleLbl="bgShp" presStyleIdx="0" presStyleCnt="4"/>
      <dgm:spPr/>
    </dgm:pt>
    <dgm:pt modelId="{AEA419D1-2CC2-40C0-B2B1-851756480154}" type="pres">
      <dgm:prSet presAssocID="{7FF8C598-A14B-458A-8C23-BA6E4D4DDF02}" presName="compChildNode" presStyleCnt="0"/>
      <dgm:spPr/>
    </dgm:pt>
    <dgm:pt modelId="{C21E4716-EE0C-4311-8387-C26ACADC1A59}" type="pres">
      <dgm:prSet presAssocID="{7FF8C598-A14B-458A-8C23-BA6E4D4DDF02}" presName="theInnerList" presStyleCnt="0"/>
      <dgm:spPr/>
    </dgm:pt>
    <dgm:pt modelId="{47FA26F2-16B8-43CC-9CCC-51AFA0F0E4B0}" type="pres">
      <dgm:prSet presAssocID="{178317BA-385B-49FF-96E0-92F6386EEC16}" presName="childNode" presStyleLbl="node1" presStyleIdx="0" presStyleCnt="13">
        <dgm:presLayoutVars>
          <dgm:bulletEnabled val="1"/>
        </dgm:presLayoutVars>
      </dgm:prSet>
      <dgm:spPr/>
    </dgm:pt>
    <dgm:pt modelId="{D3DEC274-7B14-4872-8340-CBEC7EDF898C}" type="pres">
      <dgm:prSet presAssocID="{178317BA-385B-49FF-96E0-92F6386EEC16}" presName="aSpace2" presStyleCnt="0"/>
      <dgm:spPr/>
    </dgm:pt>
    <dgm:pt modelId="{82D243DC-2A40-403E-8FEC-9205A7D3FA81}" type="pres">
      <dgm:prSet presAssocID="{75416707-9DCB-474C-9272-FE4BAF5250AC}" presName="childNode" presStyleLbl="node1" presStyleIdx="1" presStyleCnt="13">
        <dgm:presLayoutVars>
          <dgm:bulletEnabled val="1"/>
        </dgm:presLayoutVars>
      </dgm:prSet>
      <dgm:spPr/>
    </dgm:pt>
    <dgm:pt modelId="{3247EA80-58CD-4E9B-B5F8-4BE5BF648068}" type="pres">
      <dgm:prSet presAssocID="{75416707-9DCB-474C-9272-FE4BAF5250AC}" presName="aSpace2" presStyleCnt="0"/>
      <dgm:spPr/>
    </dgm:pt>
    <dgm:pt modelId="{82648936-D37A-49BB-BB25-B4DC351BD28B}" type="pres">
      <dgm:prSet presAssocID="{BC7BA205-63D8-442F-A630-6E72FF4D71D8}" presName="childNode" presStyleLbl="node1" presStyleIdx="2" presStyleCnt="13">
        <dgm:presLayoutVars>
          <dgm:bulletEnabled val="1"/>
        </dgm:presLayoutVars>
      </dgm:prSet>
      <dgm:spPr/>
    </dgm:pt>
    <dgm:pt modelId="{4B423182-2E17-439C-A835-912613BA42E6}" type="pres">
      <dgm:prSet presAssocID="{7FF8C598-A14B-458A-8C23-BA6E4D4DDF02}" presName="aSpace" presStyleCnt="0"/>
      <dgm:spPr/>
    </dgm:pt>
    <dgm:pt modelId="{4FC00AA1-55DE-4FAF-969F-D150A20460C6}" type="pres">
      <dgm:prSet presAssocID="{76F3AF54-11CC-451C-869D-6DE4E8288D14}" presName="compNode" presStyleCnt="0"/>
      <dgm:spPr/>
    </dgm:pt>
    <dgm:pt modelId="{9A762AF5-1F79-4D86-9CEB-E7C541BA4D25}" type="pres">
      <dgm:prSet presAssocID="{76F3AF54-11CC-451C-869D-6DE4E8288D14}" presName="aNode" presStyleLbl="bgShp" presStyleIdx="1" presStyleCnt="4"/>
      <dgm:spPr/>
    </dgm:pt>
    <dgm:pt modelId="{7A898444-6D21-4810-8731-EDFED8390D69}" type="pres">
      <dgm:prSet presAssocID="{76F3AF54-11CC-451C-869D-6DE4E8288D14}" presName="textNode" presStyleLbl="bgShp" presStyleIdx="1" presStyleCnt="4"/>
      <dgm:spPr/>
    </dgm:pt>
    <dgm:pt modelId="{4F123B77-5DB4-447D-A9A9-7133E39C7391}" type="pres">
      <dgm:prSet presAssocID="{76F3AF54-11CC-451C-869D-6DE4E8288D14}" presName="compChildNode" presStyleCnt="0"/>
      <dgm:spPr/>
    </dgm:pt>
    <dgm:pt modelId="{AE860592-23F9-4B10-8E4F-54DB3CAC5AA9}" type="pres">
      <dgm:prSet presAssocID="{76F3AF54-11CC-451C-869D-6DE4E8288D14}" presName="theInnerList" presStyleCnt="0"/>
      <dgm:spPr/>
    </dgm:pt>
    <dgm:pt modelId="{B7544A82-C294-490C-8C85-4F3E9475699A}" type="pres">
      <dgm:prSet presAssocID="{3477885F-A9F2-4E45-84CA-0621D333F459}" presName="childNode" presStyleLbl="node1" presStyleIdx="3" presStyleCnt="13">
        <dgm:presLayoutVars>
          <dgm:bulletEnabled val="1"/>
        </dgm:presLayoutVars>
      </dgm:prSet>
      <dgm:spPr/>
    </dgm:pt>
    <dgm:pt modelId="{C206F8FB-76E9-4031-9767-437EA3340463}" type="pres">
      <dgm:prSet presAssocID="{3477885F-A9F2-4E45-84CA-0621D333F459}" presName="aSpace2" presStyleCnt="0"/>
      <dgm:spPr/>
    </dgm:pt>
    <dgm:pt modelId="{342F701B-54D3-4F7C-BFE9-81F02BBC84E1}" type="pres">
      <dgm:prSet presAssocID="{C0522F0B-9290-4EC6-B278-CFA3C9E36C75}" presName="childNode" presStyleLbl="node1" presStyleIdx="4" presStyleCnt="13">
        <dgm:presLayoutVars>
          <dgm:bulletEnabled val="1"/>
        </dgm:presLayoutVars>
      </dgm:prSet>
      <dgm:spPr/>
    </dgm:pt>
    <dgm:pt modelId="{D7841F4B-E42D-4D60-8C0D-424B209BE433}" type="pres">
      <dgm:prSet presAssocID="{C0522F0B-9290-4EC6-B278-CFA3C9E36C75}" presName="aSpace2" presStyleCnt="0"/>
      <dgm:spPr/>
    </dgm:pt>
    <dgm:pt modelId="{06C3980E-80BB-41C0-B2A2-22DA255213D8}" type="pres">
      <dgm:prSet presAssocID="{03A54432-19E3-4605-A7D1-946AC78E0654}" presName="childNode" presStyleLbl="node1" presStyleIdx="5" presStyleCnt="13">
        <dgm:presLayoutVars>
          <dgm:bulletEnabled val="1"/>
        </dgm:presLayoutVars>
      </dgm:prSet>
      <dgm:spPr/>
    </dgm:pt>
    <dgm:pt modelId="{03C836B3-C7FF-4A0A-879A-4FF9953A47C1}" type="pres">
      <dgm:prSet presAssocID="{76F3AF54-11CC-451C-869D-6DE4E8288D14}" presName="aSpace" presStyleCnt="0"/>
      <dgm:spPr/>
    </dgm:pt>
    <dgm:pt modelId="{76CFFDD1-3387-4159-96CA-625E8FA4ED1A}" type="pres">
      <dgm:prSet presAssocID="{23BFE5D2-F761-45DB-8538-343AD984EFBB}" presName="compNode" presStyleCnt="0"/>
      <dgm:spPr/>
    </dgm:pt>
    <dgm:pt modelId="{497DAFDD-1227-4064-BFF7-3EAC920667C5}" type="pres">
      <dgm:prSet presAssocID="{23BFE5D2-F761-45DB-8538-343AD984EFBB}" presName="aNode" presStyleLbl="bgShp" presStyleIdx="2" presStyleCnt="4"/>
      <dgm:spPr/>
    </dgm:pt>
    <dgm:pt modelId="{CFD443C6-F9DE-4338-B4BE-A7C8F5C8AC17}" type="pres">
      <dgm:prSet presAssocID="{23BFE5D2-F761-45DB-8538-343AD984EFBB}" presName="textNode" presStyleLbl="bgShp" presStyleIdx="2" presStyleCnt="4"/>
      <dgm:spPr/>
    </dgm:pt>
    <dgm:pt modelId="{56E8B303-EDF6-4973-A040-06FE0CB9596E}" type="pres">
      <dgm:prSet presAssocID="{23BFE5D2-F761-45DB-8538-343AD984EFBB}" presName="compChildNode" presStyleCnt="0"/>
      <dgm:spPr/>
    </dgm:pt>
    <dgm:pt modelId="{22BAA2E9-F407-4D1A-9BAE-6E104EA7F765}" type="pres">
      <dgm:prSet presAssocID="{23BFE5D2-F761-45DB-8538-343AD984EFBB}" presName="theInnerList" presStyleCnt="0"/>
      <dgm:spPr/>
    </dgm:pt>
    <dgm:pt modelId="{24C4106A-EDAD-4E15-B6AC-4BC2810690BF}" type="pres">
      <dgm:prSet presAssocID="{E72889DE-F143-4346-8944-9543EBBB2B0A}" presName="childNode" presStyleLbl="node1" presStyleIdx="6" presStyleCnt="13">
        <dgm:presLayoutVars>
          <dgm:bulletEnabled val="1"/>
        </dgm:presLayoutVars>
      </dgm:prSet>
      <dgm:spPr/>
    </dgm:pt>
    <dgm:pt modelId="{95A748DC-308E-4659-93EF-18896D98FA55}" type="pres">
      <dgm:prSet presAssocID="{E72889DE-F143-4346-8944-9543EBBB2B0A}" presName="aSpace2" presStyleCnt="0"/>
      <dgm:spPr/>
    </dgm:pt>
    <dgm:pt modelId="{0A06AAF6-7357-47BF-B40A-21BB150C51B8}" type="pres">
      <dgm:prSet presAssocID="{8632D681-7300-4DFD-962D-4FF04B1156A9}" presName="childNode" presStyleLbl="node1" presStyleIdx="7" presStyleCnt="13">
        <dgm:presLayoutVars>
          <dgm:bulletEnabled val="1"/>
        </dgm:presLayoutVars>
      </dgm:prSet>
      <dgm:spPr/>
    </dgm:pt>
    <dgm:pt modelId="{F7AF65CC-A245-4E1E-BEB1-012978D6040A}" type="pres">
      <dgm:prSet presAssocID="{8632D681-7300-4DFD-962D-4FF04B1156A9}" presName="aSpace2" presStyleCnt="0"/>
      <dgm:spPr/>
    </dgm:pt>
    <dgm:pt modelId="{4EDF33A0-3DA1-4157-B02D-15BBA9179CB4}" type="pres">
      <dgm:prSet presAssocID="{D1585BC0-E662-4D73-A705-504417919D60}" presName="childNode" presStyleLbl="node1" presStyleIdx="8" presStyleCnt="13">
        <dgm:presLayoutVars>
          <dgm:bulletEnabled val="1"/>
        </dgm:presLayoutVars>
      </dgm:prSet>
      <dgm:spPr/>
    </dgm:pt>
    <dgm:pt modelId="{D8EC7697-CA1E-4322-962B-C1EA767BB52A}" type="pres">
      <dgm:prSet presAssocID="{23BFE5D2-F761-45DB-8538-343AD984EFBB}" presName="aSpace" presStyleCnt="0"/>
      <dgm:spPr/>
    </dgm:pt>
    <dgm:pt modelId="{9A665EF0-1467-4FDF-A234-02A07B3BEFBD}" type="pres">
      <dgm:prSet presAssocID="{E83B157D-6424-49E7-8636-CB704C65A88F}" presName="compNode" presStyleCnt="0"/>
      <dgm:spPr/>
    </dgm:pt>
    <dgm:pt modelId="{F1AFF049-E3CD-431E-A125-F11420750BF6}" type="pres">
      <dgm:prSet presAssocID="{E83B157D-6424-49E7-8636-CB704C65A88F}" presName="aNode" presStyleLbl="bgShp" presStyleIdx="3" presStyleCnt="4" custLinFactNeighborX="-381" custLinFactNeighborY="7258"/>
      <dgm:spPr/>
    </dgm:pt>
    <dgm:pt modelId="{2772CAD8-48B7-4E65-A01F-95FE99BE000C}" type="pres">
      <dgm:prSet presAssocID="{E83B157D-6424-49E7-8636-CB704C65A88F}" presName="textNode" presStyleLbl="bgShp" presStyleIdx="3" presStyleCnt="4"/>
      <dgm:spPr/>
    </dgm:pt>
    <dgm:pt modelId="{6F7D2DBC-A5CF-41FD-92B7-A7BE771B1C2A}" type="pres">
      <dgm:prSet presAssocID="{E83B157D-6424-49E7-8636-CB704C65A88F}" presName="compChildNode" presStyleCnt="0"/>
      <dgm:spPr/>
    </dgm:pt>
    <dgm:pt modelId="{A5BA3D60-5803-478C-AFE2-DDD4AB4F3876}" type="pres">
      <dgm:prSet presAssocID="{E83B157D-6424-49E7-8636-CB704C65A88F}" presName="theInnerList" presStyleCnt="0"/>
      <dgm:spPr/>
    </dgm:pt>
    <dgm:pt modelId="{B98A07A9-F074-45AB-9DC4-AE8DF276CE82}" type="pres">
      <dgm:prSet presAssocID="{2879B10F-EE3E-4254-A182-5852F232CA05}" presName="childNode" presStyleLbl="node1" presStyleIdx="9" presStyleCnt="13">
        <dgm:presLayoutVars>
          <dgm:bulletEnabled val="1"/>
        </dgm:presLayoutVars>
      </dgm:prSet>
      <dgm:spPr/>
    </dgm:pt>
    <dgm:pt modelId="{BBD0F111-4E57-4943-8CE1-16936D878B48}" type="pres">
      <dgm:prSet presAssocID="{2879B10F-EE3E-4254-A182-5852F232CA05}" presName="aSpace2" presStyleCnt="0"/>
      <dgm:spPr/>
    </dgm:pt>
    <dgm:pt modelId="{DE7E46D5-D6A2-4C45-A978-AA56ED6F5BEE}" type="pres">
      <dgm:prSet presAssocID="{1D8DF393-4AB4-46C7-A640-4CDC8112AF04}" presName="childNode" presStyleLbl="node1" presStyleIdx="10" presStyleCnt="13">
        <dgm:presLayoutVars>
          <dgm:bulletEnabled val="1"/>
        </dgm:presLayoutVars>
      </dgm:prSet>
      <dgm:spPr/>
    </dgm:pt>
    <dgm:pt modelId="{05DE97A5-20A8-4C5D-8580-C8B95450E316}" type="pres">
      <dgm:prSet presAssocID="{1D8DF393-4AB4-46C7-A640-4CDC8112AF04}" presName="aSpace2" presStyleCnt="0"/>
      <dgm:spPr/>
    </dgm:pt>
    <dgm:pt modelId="{D0B81330-09FD-4276-9497-17D0A312E779}" type="pres">
      <dgm:prSet presAssocID="{CC17D2B9-7045-45D3-B3BB-C4CB64A3B4DF}" presName="childNode" presStyleLbl="node1" presStyleIdx="11" presStyleCnt="13">
        <dgm:presLayoutVars>
          <dgm:bulletEnabled val="1"/>
        </dgm:presLayoutVars>
      </dgm:prSet>
      <dgm:spPr/>
    </dgm:pt>
    <dgm:pt modelId="{9C88C60E-57E9-4D7B-A24D-A89475937717}" type="pres">
      <dgm:prSet presAssocID="{CC17D2B9-7045-45D3-B3BB-C4CB64A3B4DF}" presName="aSpace2" presStyleCnt="0"/>
      <dgm:spPr/>
    </dgm:pt>
    <dgm:pt modelId="{277D5736-08D9-48C1-A533-E0A3B7F59921}" type="pres">
      <dgm:prSet presAssocID="{13E8A335-C65B-440A-B011-E4EF0EF7E218}" presName="childNode" presStyleLbl="node1" presStyleIdx="12" presStyleCnt="13">
        <dgm:presLayoutVars>
          <dgm:bulletEnabled val="1"/>
        </dgm:presLayoutVars>
      </dgm:prSet>
      <dgm:spPr/>
    </dgm:pt>
  </dgm:ptLst>
  <dgm:cxnLst>
    <dgm:cxn modelId="{E909B00D-B1BB-4EBF-836B-AB4947018841}" type="presOf" srcId="{BC7BA205-63D8-442F-A630-6E72FF4D71D8}" destId="{82648936-D37A-49BB-BB25-B4DC351BD28B}" srcOrd="0" destOrd="0" presId="urn:microsoft.com/office/officeart/2005/8/layout/lProcess2"/>
    <dgm:cxn modelId="{F0336314-069E-4C2E-8A63-E397E5B5764B}" type="presOf" srcId="{E83B157D-6424-49E7-8636-CB704C65A88F}" destId="{F1AFF049-E3CD-431E-A125-F11420750BF6}" srcOrd="0" destOrd="0" presId="urn:microsoft.com/office/officeart/2005/8/layout/lProcess2"/>
    <dgm:cxn modelId="{08CE2B20-253B-4FF9-A552-D576EB1F20BE}" type="presOf" srcId="{CC17D2B9-7045-45D3-B3BB-C4CB64A3B4DF}" destId="{D0B81330-09FD-4276-9497-17D0A312E779}" srcOrd="0" destOrd="0" presId="urn:microsoft.com/office/officeart/2005/8/layout/lProcess2"/>
    <dgm:cxn modelId="{3DFA7124-6D3D-4149-AE41-78EA42B2ADC0}" srcId="{C32FB7AD-89AE-450E-8F82-08918857B1C6}" destId="{76F3AF54-11CC-451C-869D-6DE4E8288D14}" srcOrd="1" destOrd="0" parTransId="{C3301253-C537-4536-AAFE-E993AA14F50E}" sibTransId="{5DBD2941-EA4F-4BD8-A9A4-17FFBA0A7185}"/>
    <dgm:cxn modelId="{25753F2F-870F-4DCB-AE06-B1301CBC82AB}" srcId="{C32FB7AD-89AE-450E-8F82-08918857B1C6}" destId="{7FF8C598-A14B-458A-8C23-BA6E4D4DDF02}" srcOrd="0" destOrd="0" parTransId="{C22F2AE7-FDAA-4162-BE1D-8C41C25506F6}" sibTransId="{E13431BB-1377-4B55-8D30-E00B270CBD42}"/>
    <dgm:cxn modelId="{DDF99936-C2DC-4DC8-9DCB-E83CF271CEB4}" type="presOf" srcId="{23BFE5D2-F761-45DB-8538-343AD984EFBB}" destId="{497DAFDD-1227-4064-BFF7-3EAC920667C5}" srcOrd="0" destOrd="0" presId="urn:microsoft.com/office/officeart/2005/8/layout/lProcess2"/>
    <dgm:cxn modelId="{924CF15B-C6C1-4D22-A98D-FEA20C3FCA06}" type="presOf" srcId="{3477885F-A9F2-4E45-84CA-0621D333F459}" destId="{B7544A82-C294-490C-8C85-4F3E9475699A}" srcOrd="0" destOrd="0" presId="urn:microsoft.com/office/officeart/2005/8/layout/lProcess2"/>
    <dgm:cxn modelId="{2005495C-E5A6-4E85-AD16-F23656A1A005}" type="presOf" srcId="{76F3AF54-11CC-451C-869D-6DE4E8288D14}" destId="{7A898444-6D21-4810-8731-EDFED8390D69}" srcOrd="1" destOrd="0" presId="urn:microsoft.com/office/officeart/2005/8/layout/lProcess2"/>
    <dgm:cxn modelId="{761EEC41-A80A-40FB-AA42-73B468C071E6}" type="presOf" srcId="{76F3AF54-11CC-451C-869D-6DE4E8288D14}" destId="{9A762AF5-1F79-4D86-9CEB-E7C541BA4D25}" srcOrd="0" destOrd="0" presId="urn:microsoft.com/office/officeart/2005/8/layout/lProcess2"/>
    <dgm:cxn modelId="{0E6B1268-D416-4971-8B63-8DA830F866EF}" type="presOf" srcId="{75416707-9DCB-474C-9272-FE4BAF5250AC}" destId="{82D243DC-2A40-403E-8FEC-9205A7D3FA81}" srcOrd="0" destOrd="0" presId="urn:microsoft.com/office/officeart/2005/8/layout/lProcess2"/>
    <dgm:cxn modelId="{8A50954A-86B0-4EE1-A980-A3FAC2955DBD}" srcId="{76F3AF54-11CC-451C-869D-6DE4E8288D14}" destId="{3477885F-A9F2-4E45-84CA-0621D333F459}" srcOrd="0" destOrd="0" parTransId="{64EE1D27-BF80-4AA9-ACE5-99F1B9E47CDB}" sibTransId="{9606CBA6-4BF5-4468-8714-2EAC804B0CCC}"/>
    <dgm:cxn modelId="{5F6D046F-EE2B-47E2-A320-ECAC02BC4809}" srcId="{C32FB7AD-89AE-450E-8F82-08918857B1C6}" destId="{E83B157D-6424-49E7-8636-CB704C65A88F}" srcOrd="3" destOrd="0" parTransId="{833149C6-AE14-4D3D-8E0E-23039ADBB995}" sibTransId="{AD08D35E-363F-4FB1-8344-472845233BD8}"/>
    <dgm:cxn modelId="{F619484F-47B6-455F-B4C0-E893ECA9FEC0}" type="presOf" srcId="{E72889DE-F143-4346-8944-9543EBBB2B0A}" destId="{24C4106A-EDAD-4E15-B6AC-4BC2810690BF}" srcOrd="0" destOrd="0" presId="urn:microsoft.com/office/officeart/2005/8/layout/lProcess2"/>
    <dgm:cxn modelId="{8659684F-A584-41DB-A000-D6CF0FC9A941}" srcId="{E83B157D-6424-49E7-8636-CB704C65A88F}" destId="{13E8A335-C65B-440A-B011-E4EF0EF7E218}" srcOrd="3" destOrd="0" parTransId="{FFF1159C-130D-4208-AF9B-B3F9B4ABCFBB}" sibTransId="{875264C9-7384-46A3-9A1A-0722E29B311B}"/>
    <dgm:cxn modelId="{808DA050-85E4-4ABB-87F2-E5721EB80C9E}" srcId="{76F3AF54-11CC-451C-869D-6DE4E8288D14}" destId="{03A54432-19E3-4605-A7D1-946AC78E0654}" srcOrd="2" destOrd="0" parTransId="{8CB42F2A-0EE1-4620-B49F-2DF128EE6443}" sibTransId="{E286875A-7380-44C5-A2EC-804F3FD02B8C}"/>
    <dgm:cxn modelId="{E2B53254-0462-4896-B1BE-4143924EA64A}" type="presOf" srcId="{178317BA-385B-49FF-96E0-92F6386EEC16}" destId="{47FA26F2-16B8-43CC-9CCC-51AFA0F0E4B0}" srcOrd="0" destOrd="0" presId="urn:microsoft.com/office/officeart/2005/8/layout/lProcess2"/>
    <dgm:cxn modelId="{E4F1FA79-55FF-4127-A924-E4B7AB61F61C}" srcId="{7FF8C598-A14B-458A-8C23-BA6E4D4DDF02}" destId="{178317BA-385B-49FF-96E0-92F6386EEC16}" srcOrd="0" destOrd="0" parTransId="{D33958A9-E466-4285-A3C1-5C8C445B64CE}" sibTransId="{0F44B2E8-0AA3-4211-AED4-18ED6E48464B}"/>
    <dgm:cxn modelId="{DBC65F5A-947E-438C-BB5D-DA82F83D5535}" srcId="{23BFE5D2-F761-45DB-8538-343AD984EFBB}" destId="{D1585BC0-E662-4D73-A705-504417919D60}" srcOrd="2" destOrd="0" parTransId="{C215B9F7-3766-4B83-B559-FFAE39D870A1}" sibTransId="{9AE08CFC-2687-4A41-A403-9F8857761D43}"/>
    <dgm:cxn modelId="{8969377B-0EE4-4D51-A037-5F980EBCAFA2}" type="presOf" srcId="{1D8DF393-4AB4-46C7-A640-4CDC8112AF04}" destId="{DE7E46D5-D6A2-4C45-A978-AA56ED6F5BEE}" srcOrd="0" destOrd="0" presId="urn:microsoft.com/office/officeart/2005/8/layout/lProcess2"/>
    <dgm:cxn modelId="{41040986-4AC7-45F1-BC07-30F5B9F3D35A}" type="presOf" srcId="{7FF8C598-A14B-458A-8C23-BA6E4D4DDF02}" destId="{A2688D9E-1324-4E4E-8A3D-653F8613CADF}" srcOrd="0" destOrd="0" presId="urn:microsoft.com/office/officeart/2005/8/layout/lProcess2"/>
    <dgm:cxn modelId="{B41F3286-09BB-4B4A-B4BC-130CE55005DF}" type="presOf" srcId="{C0522F0B-9290-4EC6-B278-CFA3C9E36C75}" destId="{342F701B-54D3-4F7C-BFE9-81F02BBC84E1}" srcOrd="0" destOrd="0" presId="urn:microsoft.com/office/officeart/2005/8/layout/lProcess2"/>
    <dgm:cxn modelId="{4C0D1C8A-BF75-442C-9955-DDE6EE00C398}" type="presOf" srcId="{8632D681-7300-4DFD-962D-4FF04B1156A9}" destId="{0A06AAF6-7357-47BF-B40A-21BB150C51B8}" srcOrd="0" destOrd="0" presId="urn:microsoft.com/office/officeart/2005/8/layout/lProcess2"/>
    <dgm:cxn modelId="{8C485E8C-A1B9-4E2F-B478-65A2D4CFE661}" srcId="{E83B157D-6424-49E7-8636-CB704C65A88F}" destId="{1D8DF393-4AB4-46C7-A640-4CDC8112AF04}" srcOrd="1" destOrd="0" parTransId="{A8B308F2-5C58-4CC8-9143-5C6E3DC58977}" sibTransId="{EC1BCBD4-B6EB-4A68-B7FE-B83DB11F62B5}"/>
    <dgm:cxn modelId="{848C6C90-BA65-4539-965C-3EE2B05D5A55}" type="presOf" srcId="{7FF8C598-A14B-458A-8C23-BA6E4D4DDF02}" destId="{D946FEEB-3B10-46C3-BA4B-2A09AD2CC059}" srcOrd="1" destOrd="0" presId="urn:microsoft.com/office/officeart/2005/8/layout/lProcess2"/>
    <dgm:cxn modelId="{F0A02396-3F79-409A-8BE6-47BD366695B9}" type="presOf" srcId="{2879B10F-EE3E-4254-A182-5852F232CA05}" destId="{B98A07A9-F074-45AB-9DC4-AE8DF276CE82}" srcOrd="0" destOrd="0" presId="urn:microsoft.com/office/officeart/2005/8/layout/lProcess2"/>
    <dgm:cxn modelId="{D444FF9A-000A-4097-BF5D-95BF938274F7}" srcId="{23BFE5D2-F761-45DB-8538-343AD984EFBB}" destId="{E72889DE-F143-4346-8944-9543EBBB2B0A}" srcOrd="0" destOrd="0" parTransId="{B2EF1873-CA62-4121-B048-724AA1209ED9}" sibTransId="{84D12FD5-8198-413A-8EF0-5251F9D3E2AA}"/>
    <dgm:cxn modelId="{2EE372A0-6C7F-44C6-B0E0-AAB371D10367}" type="presOf" srcId="{03A54432-19E3-4605-A7D1-946AC78E0654}" destId="{06C3980E-80BB-41C0-B2A2-22DA255213D8}" srcOrd="0" destOrd="0" presId="urn:microsoft.com/office/officeart/2005/8/layout/lProcess2"/>
    <dgm:cxn modelId="{D00876A9-D63B-4226-B5D1-029C59DB9402}" srcId="{7FF8C598-A14B-458A-8C23-BA6E4D4DDF02}" destId="{BC7BA205-63D8-442F-A630-6E72FF4D71D8}" srcOrd="2" destOrd="0" parTransId="{A56AE47B-6A06-4C37-8AAF-A2FBC79F42FE}" sibTransId="{CBEDD3E8-1E79-4AA6-9348-4F5B19604BB2}"/>
    <dgm:cxn modelId="{A0AF14B0-009C-419B-AC6F-5C5E06575EE8}" srcId="{E83B157D-6424-49E7-8636-CB704C65A88F}" destId="{CC17D2B9-7045-45D3-B3BB-C4CB64A3B4DF}" srcOrd="2" destOrd="0" parTransId="{63B68E6F-5EFB-422C-AB47-851C3881BC38}" sibTransId="{609CF7F8-EF66-41D0-9B29-7CA63FCBEF24}"/>
    <dgm:cxn modelId="{26E073B9-DD43-42B4-9353-2E566060E3CB}" srcId="{E83B157D-6424-49E7-8636-CB704C65A88F}" destId="{2879B10F-EE3E-4254-A182-5852F232CA05}" srcOrd="0" destOrd="0" parTransId="{7B451AD7-B56F-4DC4-853F-88AB20E0B164}" sibTransId="{174BF1D2-71E6-4BE2-B3DB-50478747781B}"/>
    <dgm:cxn modelId="{AB29ADBE-3E31-4F5E-933A-76B09B519207}" srcId="{76F3AF54-11CC-451C-869D-6DE4E8288D14}" destId="{C0522F0B-9290-4EC6-B278-CFA3C9E36C75}" srcOrd="1" destOrd="0" parTransId="{E9B74159-579B-48C3-BE0A-E22A3D40FCFD}" sibTransId="{EFA71400-0420-4B59-AAB3-B7A33FADE827}"/>
    <dgm:cxn modelId="{D0882DC0-B602-4702-9CAD-2BB4D21E754C}" type="presOf" srcId="{13E8A335-C65B-440A-B011-E4EF0EF7E218}" destId="{277D5736-08D9-48C1-A533-E0A3B7F59921}" srcOrd="0" destOrd="0" presId="urn:microsoft.com/office/officeart/2005/8/layout/lProcess2"/>
    <dgm:cxn modelId="{215B14C6-D31D-4DBA-9027-6A40E6B9927C}" type="presOf" srcId="{23BFE5D2-F761-45DB-8538-343AD984EFBB}" destId="{CFD443C6-F9DE-4338-B4BE-A7C8F5C8AC17}" srcOrd="1" destOrd="0" presId="urn:microsoft.com/office/officeart/2005/8/layout/lProcess2"/>
    <dgm:cxn modelId="{290227C9-34B6-4E08-9176-A8C020CEAB6D}" srcId="{C32FB7AD-89AE-450E-8F82-08918857B1C6}" destId="{23BFE5D2-F761-45DB-8538-343AD984EFBB}" srcOrd="2" destOrd="0" parTransId="{7040D44A-4622-40D0-8BE8-C0415499B805}" sibTransId="{9D894B50-8D05-4976-9099-DF3CE9DDD204}"/>
    <dgm:cxn modelId="{5C54B7D7-0462-43EB-A8EE-FDAE7306875B}" type="presOf" srcId="{E83B157D-6424-49E7-8636-CB704C65A88F}" destId="{2772CAD8-48B7-4E65-A01F-95FE99BE000C}" srcOrd="1" destOrd="0" presId="urn:microsoft.com/office/officeart/2005/8/layout/lProcess2"/>
    <dgm:cxn modelId="{E00039E0-3431-4E18-BE5B-07F7A0C97486}" type="presOf" srcId="{D1585BC0-E662-4D73-A705-504417919D60}" destId="{4EDF33A0-3DA1-4157-B02D-15BBA9179CB4}" srcOrd="0" destOrd="0" presId="urn:microsoft.com/office/officeart/2005/8/layout/lProcess2"/>
    <dgm:cxn modelId="{238F14E5-AF31-47A7-9523-F1D9E4EA37C4}" srcId="{23BFE5D2-F761-45DB-8538-343AD984EFBB}" destId="{8632D681-7300-4DFD-962D-4FF04B1156A9}" srcOrd="1" destOrd="0" parTransId="{EB60C7AD-3C74-455E-9836-5DFA0914E543}" sibTransId="{7E187123-3341-4FF0-8CF5-6F5C599B9486}"/>
    <dgm:cxn modelId="{1DAAE7EC-F072-406C-AE59-44086DC0ADDF}" type="presOf" srcId="{C32FB7AD-89AE-450E-8F82-08918857B1C6}" destId="{AFC1B73D-49CF-4BC1-B12B-3A063ED78969}" srcOrd="0" destOrd="0" presId="urn:microsoft.com/office/officeart/2005/8/layout/lProcess2"/>
    <dgm:cxn modelId="{9FBB11F4-AE29-4B14-8673-1A4335B80E36}" srcId="{7FF8C598-A14B-458A-8C23-BA6E4D4DDF02}" destId="{75416707-9DCB-474C-9272-FE4BAF5250AC}" srcOrd="1" destOrd="0" parTransId="{5C6F688D-DBCC-4538-9587-28C08942CF02}" sibTransId="{8EDD5075-327D-4638-B792-876257324408}"/>
    <dgm:cxn modelId="{D36B6B7D-147D-4883-9BA3-4AEC54D6F327}" type="presParOf" srcId="{AFC1B73D-49CF-4BC1-B12B-3A063ED78969}" destId="{3F575C3E-F052-45C9-B055-A427838C5D78}" srcOrd="0" destOrd="0" presId="urn:microsoft.com/office/officeart/2005/8/layout/lProcess2"/>
    <dgm:cxn modelId="{26862D10-4B59-43CF-A569-E20FE32DAE73}" type="presParOf" srcId="{3F575C3E-F052-45C9-B055-A427838C5D78}" destId="{A2688D9E-1324-4E4E-8A3D-653F8613CADF}" srcOrd="0" destOrd="0" presId="urn:microsoft.com/office/officeart/2005/8/layout/lProcess2"/>
    <dgm:cxn modelId="{45326402-B565-4FCE-8B38-BDFCFC316FF4}" type="presParOf" srcId="{3F575C3E-F052-45C9-B055-A427838C5D78}" destId="{D946FEEB-3B10-46C3-BA4B-2A09AD2CC059}" srcOrd="1" destOrd="0" presId="urn:microsoft.com/office/officeart/2005/8/layout/lProcess2"/>
    <dgm:cxn modelId="{0DC35ABA-AEE3-41E0-9F6D-B7504F72CB1B}" type="presParOf" srcId="{3F575C3E-F052-45C9-B055-A427838C5D78}" destId="{AEA419D1-2CC2-40C0-B2B1-851756480154}" srcOrd="2" destOrd="0" presId="urn:microsoft.com/office/officeart/2005/8/layout/lProcess2"/>
    <dgm:cxn modelId="{C9ABCA73-A2F9-4D72-89F0-B2FAA3E8A5B3}" type="presParOf" srcId="{AEA419D1-2CC2-40C0-B2B1-851756480154}" destId="{C21E4716-EE0C-4311-8387-C26ACADC1A59}" srcOrd="0" destOrd="0" presId="urn:microsoft.com/office/officeart/2005/8/layout/lProcess2"/>
    <dgm:cxn modelId="{E683B658-290B-48F7-8C95-D303C19D4B56}" type="presParOf" srcId="{C21E4716-EE0C-4311-8387-C26ACADC1A59}" destId="{47FA26F2-16B8-43CC-9CCC-51AFA0F0E4B0}" srcOrd="0" destOrd="0" presId="urn:microsoft.com/office/officeart/2005/8/layout/lProcess2"/>
    <dgm:cxn modelId="{2CD1A167-B89B-4832-BE52-67A1B8E00C8C}" type="presParOf" srcId="{C21E4716-EE0C-4311-8387-C26ACADC1A59}" destId="{D3DEC274-7B14-4872-8340-CBEC7EDF898C}" srcOrd="1" destOrd="0" presId="urn:microsoft.com/office/officeart/2005/8/layout/lProcess2"/>
    <dgm:cxn modelId="{91565A2D-FDFB-4B16-8B9F-82BABF09FFA1}" type="presParOf" srcId="{C21E4716-EE0C-4311-8387-C26ACADC1A59}" destId="{82D243DC-2A40-403E-8FEC-9205A7D3FA81}" srcOrd="2" destOrd="0" presId="urn:microsoft.com/office/officeart/2005/8/layout/lProcess2"/>
    <dgm:cxn modelId="{AA612E32-A5F2-43E2-B5DE-2666CA4B6F7D}" type="presParOf" srcId="{C21E4716-EE0C-4311-8387-C26ACADC1A59}" destId="{3247EA80-58CD-4E9B-B5F8-4BE5BF648068}" srcOrd="3" destOrd="0" presId="urn:microsoft.com/office/officeart/2005/8/layout/lProcess2"/>
    <dgm:cxn modelId="{8C31B7A6-A2FA-4043-A127-58338E562934}" type="presParOf" srcId="{C21E4716-EE0C-4311-8387-C26ACADC1A59}" destId="{82648936-D37A-49BB-BB25-B4DC351BD28B}" srcOrd="4" destOrd="0" presId="urn:microsoft.com/office/officeart/2005/8/layout/lProcess2"/>
    <dgm:cxn modelId="{986C3D7C-1097-4B78-96C7-1B0C9CADD234}" type="presParOf" srcId="{AFC1B73D-49CF-4BC1-B12B-3A063ED78969}" destId="{4B423182-2E17-439C-A835-912613BA42E6}" srcOrd="1" destOrd="0" presId="urn:microsoft.com/office/officeart/2005/8/layout/lProcess2"/>
    <dgm:cxn modelId="{784A0EE0-1CF2-4540-83C5-B1697B379A32}" type="presParOf" srcId="{AFC1B73D-49CF-4BC1-B12B-3A063ED78969}" destId="{4FC00AA1-55DE-4FAF-969F-D150A20460C6}" srcOrd="2" destOrd="0" presId="urn:microsoft.com/office/officeart/2005/8/layout/lProcess2"/>
    <dgm:cxn modelId="{3D8743EB-B59A-475D-9F57-7377B795880B}" type="presParOf" srcId="{4FC00AA1-55DE-4FAF-969F-D150A20460C6}" destId="{9A762AF5-1F79-4D86-9CEB-E7C541BA4D25}" srcOrd="0" destOrd="0" presId="urn:microsoft.com/office/officeart/2005/8/layout/lProcess2"/>
    <dgm:cxn modelId="{7A488C65-7F7E-46C6-BD4C-5DC622E960A3}" type="presParOf" srcId="{4FC00AA1-55DE-4FAF-969F-D150A20460C6}" destId="{7A898444-6D21-4810-8731-EDFED8390D69}" srcOrd="1" destOrd="0" presId="urn:microsoft.com/office/officeart/2005/8/layout/lProcess2"/>
    <dgm:cxn modelId="{E9F1D2EF-7C0E-4909-AE61-67F994529F5A}" type="presParOf" srcId="{4FC00AA1-55DE-4FAF-969F-D150A20460C6}" destId="{4F123B77-5DB4-447D-A9A9-7133E39C7391}" srcOrd="2" destOrd="0" presId="urn:microsoft.com/office/officeart/2005/8/layout/lProcess2"/>
    <dgm:cxn modelId="{110C8973-F8BF-4E26-A9D2-F4CF73A355D1}" type="presParOf" srcId="{4F123B77-5DB4-447D-A9A9-7133E39C7391}" destId="{AE860592-23F9-4B10-8E4F-54DB3CAC5AA9}" srcOrd="0" destOrd="0" presId="urn:microsoft.com/office/officeart/2005/8/layout/lProcess2"/>
    <dgm:cxn modelId="{99E3E592-A5E0-4A68-BB33-ED4A46510C76}" type="presParOf" srcId="{AE860592-23F9-4B10-8E4F-54DB3CAC5AA9}" destId="{B7544A82-C294-490C-8C85-4F3E9475699A}" srcOrd="0" destOrd="0" presId="urn:microsoft.com/office/officeart/2005/8/layout/lProcess2"/>
    <dgm:cxn modelId="{35FE3C97-0F2D-46B6-B358-84434A86588E}" type="presParOf" srcId="{AE860592-23F9-4B10-8E4F-54DB3CAC5AA9}" destId="{C206F8FB-76E9-4031-9767-437EA3340463}" srcOrd="1" destOrd="0" presId="urn:microsoft.com/office/officeart/2005/8/layout/lProcess2"/>
    <dgm:cxn modelId="{79D489E2-1CF9-4179-B276-2A3D1D6118BF}" type="presParOf" srcId="{AE860592-23F9-4B10-8E4F-54DB3CAC5AA9}" destId="{342F701B-54D3-4F7C-BFE9-81F02BBC84E1}" srcOrd="2" destOrd="0" presId="urn:microsoft.com/office/officeart/2005/8/layout/lProcess2"/>
    <dgm:cxn modelId="{4A0570F7-FC4D-4000-855A-1BC1EC939624}" type="presParOf" srcId="{AE860592-23F9-4B10-8E4F-54DB3CAC5AA9}" destId="{D7841F4B-E42D-4D60-8C0D-424B209BE433}" srcOrd="3" destOrd="0" presId="urn:microsoft.com/office/officeart/2005/8/layout/lProcess2"/>
    <dgm:cxn modelId="{71500D70-4F67-45EE-ABB1-3DF84DB133F0}" type="presParOf" srcId="{AE860592-23F9-4B10-8E4F-54DB3CAC5AA9}" destId="{06C3980E-80BB-41C0-B2A2-22DA255213D8}" srcOrd="4" destOrd="0" presId="urn:microsoft.com/office/officeart/2005/8/layout/lProcess2"/>
    <dgm:cxn modelId="{BFDFFEC6-10B4-4470-A0BB-53247FEF3902}" type="presParOf" srcId="{AFC1B73D-49CF-4BC1-B12B-3A063ED78969}" destId="{03C836B3-C7FF-4A0A-879A-4FF9953A47C1}" srcOrd="3" destOrd="0" presId="urn:microsoft.com/office/officeart/2005/8/layout/lProcess2"/>
    <dgm:cxn modelId="{65D72E4C-65A8-4D33-B25D-FD0AA0F1D12C}" type="presParOf" srcId="{AFC1B73D-49CF-4BC1-B12B-3A063ED78969}" destId="{76CFFDD1-3387-4159-96CA-625E8FA4ED1A}" srcOrd="4" destOrd="0" presId="urn:microsoft.com/office/officeart/2005/8/layout/lProcess2"/>
    <dgm:cxn modelId="{0E658EFB-146B-4BBC-B2D3-0DF37A76CECE}" type="presParOf" srcId="{76CFFDD1-3387-4159-96CA-625E8FA4ED1A}" destId="{497DAFDD-1227-4064-BFF7-3EAC920667C5}" srcOrd="0" destOrd="0" presId="urn:microsoft.com/office/officeart/2005/8/layout/lProcess2"/>
    <dgm:cxn modelId="{1B052E65-783E-4786-A34E-B114969E4FFC}" type="presParOf" srcId="{76CFFDD1-3387-4159-96CA-625E8FA4ED1A}" destId="{CFD443C6-F9DE-4338-B4BE-A7C8F5C8AC17}" srcOrd="1" destOrd="0" presId="urn:microsoft.com/office/officeart/2005/8/layout/lProcess2"/>
    <dgm:cxn modelId="{1F15DCEE-FB0A-4902-9231-AAF013BBFBD6}" type="presParOf" srcId="{76CFFDD1-3387-4159-96CA-625E8FA4ED1A}" destId="{56E8B303-EDF6-4973-A040-06FE0CB9596E}" srcOrd="2" destOrd="0" presId="urn:microsoft.com/office/officeart/2005/8/layout/lProcess2"/>
    <dgm:cxn modelId="{C3726775-12CC-4F2D-8A75-F35D333E7A58}" type="presParOf" srcId="{56E8B303-EDF6-4973-A040-06FE0CB9596E}" destId="{22BAA2E9-F407-4D1A-9BAE-6E104EA7F765}" srcOrd="0" destOrd="0" presId="urn:microsoft.com/office/officeart/2005/8/layout/lProcess2"/>
    <dgm:cxn modelId="{2ACCDDED-7D74-432A-9195-E424B806919E}" type="presParOf" srcId="{22BAA2E9-F407-4D1A-9BAE-6E104EA7F765}" destId="{24C4106A-EDAD-4E15-B6AC-4BC2810690BF}" srcOrd="0" destOrd="0" presId="urn:microsoft.com/office/officeart/2005/8/layout/lProcess2"/>
    <dgm:cxn modelId="{624DEF5A-F27A-4021-B127-79C9BEC890CB}" type="presParOf" srcId="{22BAA2E9-F407-4D1A-9BAE-6E104EA7F765}" destId="{95A748DC-308E-4659-93EF-18896D98FA55}" srcOrd="1" destOrd="0" presId="urn:microsoft.com/office/officeart/2005/8/layout/lProcess2"/>
    <dgm:cxn modelId="{594EBC8A-0765-4BFC-854C-A1A9C97253EC}" type="presParOf" srcId="{22BAA2E9-F407-4D1A-9BAE-6E104EA7F765}" destId="{0A06AAF6-7357-47BF-B40A-21BB150C51B8}" srcOrd="2" destOrd="0" presId="urn:microsoft.com/office/officeart/2005/8/layout/lProcess2"/>
    <dgm:cxn modelId="{9A68814D-0F02-4552-98C7-F8A804BBDC67}" type="presParOf" srcId="{22BAA2E9-F407-4D1A-9BAE-6E104EA7F765}" destId="{F7AF65CC-A245-4E1E-BEB1-012978D6040A}" srcOrd="3" destOrd="0" presId="urn:microsoft.com/office/officeart/2005/8/layout/lProcess2"/>
    <dgm:cxn modelId="{5FCE4166-B78F-4AA3-9280-D0720173D1F9}" type="presParOf" srcId="{22BAA2E9-F407-4D1A-9BAE-6E104EA7F765}" destId="{4EDF33A0-3DA1-4157-B02D-15BBA9179CB4}" srcOrd="4" destOrd="0" presId="urn:microsoft.com/office/officeart/2005/8/layout/lProcess2"/>
    <dgm:cxn modelId="{DB001EC6-A65B-4DE8-9D72-1B177E702FAD}" type="presParOf" srcId="{AFC1B73D-49CF-4BC1-B12B-3A063ED78969}" destId="{D8EC7697-CA1E-4322-962B-C1EA767BB52A}" srcOrd="5" destOrd="0" presId="urn:microsoft.com/office/officeart/2005/8/layout/lProcess2"/>
    <dgm:cxn modelId="{BDDE38E9-F470-47BB-B359-BC446F206B69}" type="presParOf" srcId="{AFC1B73D-49CF-4BC1-B12B-3A063ED78969}" destId="{9A665EF0-1467-4FDF-A234-02A07B3BEFBD}" srcOrd="6" destOrd="0" presId="urn:microsoft.com/office/officeart/2005/8/layout/lProcess2"/>
    <dgm:cxn modelId="{286C3DAD-D617-458B-B51C-C74960AA646C}" type="presParOf" srcId="{9A665EF0-1467-4FDF-A234-02A07B3BEFBD}" destId="{F1AFF049-E3CD-431E-A125-F11420750BF6}" srcOrd="0" destOrd="0" presId="urn:microsoft.com/office/officeart/2005/8/layout/lProcess2"/>
    <dgm:cxn modelId="{C72377D8-8603-48E9-AA94-BBA7CECE3933}" type="presParOf" srcId="{9A665EF0-1467-4FDF-A234-02A07B3BEFBD}" destId="{2772CAD8-48B7-4E65-A01F-95FE99BE000C}" srcOrd="1" destOrd="0" presId="urn:microsoft.com/office/officeart/2005/8/layout/lProcess2"/>
    <dgm:cxn modelId="{2274BF49-C3EE-4D39-9679-64827ACE0559}" type="presParOf" srcId="{9A665EF0-1467-4FDF-A234-02A07B3BEFBD}" destId="{6F7D2DBC-A5CF-41FD-92B7-A7BE771B1C2A}" srcOrd="2" destOrd="0" presId="urn:microsoft.com/office/officeart/2005/8/layout/lProcess2"/>
    <dgm:cxn modelId="{5FAA0762-8542-4DAA-96E5-720F570AE223}" type="presParOf" srcId="{6F7D2DBC-A5CF-41FD-92B7-A7BE771B1C2A}" destId="{A5BA3D60-5803-478C-AFE2-DDD4AB4F3876}" srcOrd="0" destOrd="0" presId="urn:microsoft.com/office/officeart/2005/8/layout/lProcess2"/>
    <dgm:cxn modelId="{A61FAF38-F678-4FA3-80FE-E369F420BC9E}" type="presParOf" srcId="{A5BA3D60-5803-478C-AFE2-DDD4AB4F3876}" destId="{B98A07A9-F074-45AB-9DC4-AE8DF276CE82}" srcOrd="0" destOrd="0" presId="urn:microsoft.com/office/officeart/2005/8/layout/lProcess2"/>
    <dgm:cxn modelId="{02D8675E-1B61-47D2-9FC6-C22C1F2E58B7}" type="presParOf" srcId="{A5BA3D60-5803-478C-AFE2-DDD4AB4F3876}" destId="{BBD0F111-4E57-4943-8CE1-16936D878B48}" srcOrd="1" destOrd="0" presId="urn:microsoft.com/office/officeart/2005/8/layout/lProcess2"/>
    <dgm:cxn modelId="{B7BBB359-C17A-440B-B4D9-850F6F903653}" type="presParOf" srcId="{A5BA3D60-5803-478C-AFE2-DDD4AB4F3876}" destId="{DE7E46D5-D6A2-4C45-A978-AA56ED6F5BEE}" srcOrd="2" destOrd="0" presId="urn:microsoft.com/office/officeart/2005/8/layout/lProcess2"/>
    <dgm:cxn modelId="{9E0EBFF0-95E7-4793-B9EC-ACD22E814758}" type="presParOf" srcId="{A5BA3D60-5803-478C-AFE2-DDD4AB4F3876}" destId="{05DE97A5-20A8-4C5D-8580-C8B95450E316}" srcOrd="3" destOrd="0" presId="urn:microsoft.com/office/officeart/2005/8/layout/lProcess2"/>
    <dgm:cxn modelId="{E4F4C152-9830-43BC-8F74-EB35D9F5EA59}" type="presParOf" srcId="{A5BA3D60-5803-478C-AFE2-DDD4AB4F3876}" destId="{D0B81330-09FD-4276-9497-17D0A312E779}" srcOrd="4" destOrd="0" presId="urn:microsoft.com/office/officeart/2005/8/layout/lProcess2"/>
    <dgm:cxn modelId="{58D49F96-E0BE-4F31-AAD6-F31F5AE66C41}" type="presParOf" srcId="{A5BA3D60-5803-478C-AFE2-DDD4AB4F3876}" destId="{9C88C60E-57E9-4D7B-A24D-A89475937717}" srcOrd="5" destOrd="0" presId="urn:microsoft.com/office/officeart/2005/8/layout/lProcess2"/>
    <dgm:cxn modelId="{694EA768-2972-4033-B2A1-F49AE18084E6}" type="presParOf" srcId="{A5BA3D60-5803-478C-AFE2-DDD4AB4F3876}" destId="{277D5736-08D9-48C1-A533-E0A3B7F59921}" srcOrd="6"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688D9E-1324-4E4E-8A3D-653F8613CADF}">
      <dsp:nvSpPr>
        <dsp:cNvPr id="0" name=""/>
        <dsp:cNvSpPr/>
      </dsp:nvSpPr>
      <dsp:spPr>
        <a:xfrm>
          <a:off x="2639" y="0"/>
          <a:ext cx="2589657" cy="504695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he-IL" sz="3200" b="1" kern="1200" dirty="0">
              <a:solidFill>
                <a:schemeClr val="accent6"/>
              </a:solidFill>
              <a:latin typeface="David" panose="020E0502060401010101" pitchFamily="34" charset="-79"/>
              <a:cs typeface="David" panose="020E0502060401010101" pitchFamily="34" charset="-79"/>
            </a:rPr>
            <a:t>תכנים </a:t>
          </a:r>
          <a:br>
            <a:rPr lang="en-US" sz="3200" b="1" kern="1200" dirty="0">
              <a:solidFill>
                <a:schemeClr val="accent6"/>
              </a:solidFill>
              <a:latin typeface="David" panose="020E0502060401010101" pitchFamily="34" charset="-79"/>
              <a:cs typeface="David" panose="020E0502060401010101" pitchFamily="34" charset="-79"/>
            </a:rPr>
          </a:br>
          <a:r>
            <a:rPr lang="he-IL" sz="3200" b="1" kern="1200" dirty="0">
              <a:solidFill>
                <a:schemeClr val="accent6"/>
              </a:solidFill>
              <a:latin typeface="David" panose="020E0502060401010101" pitchFamily="34" charset="-79"/>
              <a:cs typeface="David" panose="020E0502060401010101" pitchFamily="34" charset="-79"/>
            </a:rPr>
            <a:t>שיש להרחיב</a:t>
          </a:r>
        </a:p>
      </dsp:txBody>
      <dsp:txXfrm>
        <a:off x="2639" y="0"/>
        <a:ext cx="2589657" cy="1514085"/>
      </dsp:txXfrm>
    </dsp:sp>
    <dsp:sp modelId="{47FA26F2-16B8-43CC-9CCC-51AFA0F0E4B0}">
      <dsp:nvSpPr>
        <dsp:cNvPr id="0" name=""/>
        <dsp:cNvSpPr/>
      </dsp:nvSpPr>
      <dsp:spPr>
        <a:xfrm>
          <a:off x="261604" y="1514516"/>
          <a:ext cx="2071725" cy="99152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ctr" defTabSz="1244600" rtl="1">
            <a:lnSpc>
              <a:spcPct val="90000"/>
            </a:lnSpc>
            <a:spcBef>
              <a:spcPct val="0"/>
            </a:spcBef>
            <a:spcAft>
              <a:spcPct val="35000"/>
            </a:spcAft>
            <a:buNone/>
          </a:pPr>
          <a:r>
            <a:rPr lang="he-IL" sz="2800" kern="1200" dirty="0">
              <a:latin typeface="David" panose="020E0502060401010101" pitchFamily="34" charset="-79"/>
              <a:cs typeface="David" panose="020E0502060401010101" pitchFamily="34" charset="-79"/>
            </a:rPr>
            <a:t>כלכלה</a:t>
          </a:r>
        </a:p>
      </dsp:txBody>
      <dsp:txXfrm>
        <a:off x="290645" y="1543557"/>
        <a:ext cx="2013643" cy="933441"/>
      </dsp:txXfrm>
    </dsp:sp>
    <dsp:sp modelId="{82D243DC-2A40-403E-8FEC-9205A7D3FA81}">
      <dsp:nvSpPr>
        <dsp:cNvPr id="0" name=""/>
        <dsp:cNvSpPr/>
      </dsp:nvSpPr>
      <dsp:spPr>
        <a:xfrm>
          <a:off x="261604" y="2658583"/>
          <a:ext cx="2071725" cy="99152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ctr" defTabSz="1244600" rtl="1">
            <a:lnSpc>
              <a:spcPct val="90000"/>
            </a:lnSpc>
            <a:spcBef>
              <a:spcPct val="0"/>
            </a:spcBef>
            <a:spcAft>
              <a:spcPct val="35000"/>
            </a:spcAft>
            <a:buNone/>
          </a:pPr>
          <a:r>
            <a:rPr lang="he-IL" sz="2800" kern="1200" dirty="0">
              <a:latin typeface="David" panose="020E0502060401010101" pitchFamily="34" charset="-79"/>
              <a:cs typeface="David" panose="020E0502060401010101" pitchFamily="34" charset="-79"/>
            </a:rPr>
            <a:t>ציר(</a:t>
          </a:r>
          <a:r>
            <a:rPr lang="he-IL" sz="2800" kern="1200" dirty="0" err="1">
              <a:latin typeface="David" panose="020E0502060401010101" pitchFamily="34" charset="-79"/>
              <a:cs typeface="David" panose="020E0502060401010101" pitchFamily="34" charset="-79"/>
            </a:rPr>
            <a:t>ון</a:t>
          </a:r>
          <a:r>
            <a:rPr lang="he-IL" sz="2800" kern="1200" dirty="0">
              <a:latin typeface="David" panose="020E0502060401010101" pitchFamily="34" charset="-79"/>
              <a:cs typeface="David" panose="020E0502060401010101" pitchFamily="34" charset="-79"/>
            </a:rPr>
            <a:t>) </a:t>
          </a:r>
          <a:br>
            <a:rPr lang="en-US" sz="2800" kern="1200" dirty="0">
              <a:latin typeface="David" panose="020E0502060401010101" pitchFamily="34" charset="-79"/>
              <a:cs typeface="David" panose="020E0502060401010101" pitchFamily="34" charset="-79"/>
            </a:rPr>
          </a:br>
          <a:r>
            <a:rPr lang="he-IL" sz="2800" kern="1200" dirty="0">
              <a:latin typeface="David" panose="020E0502060401010101" pitchFamily="34" charset="-79"/>
              <a:cs typeface="David" panose="020E0502060401010101" pitchFamily="34" charset="-79"/>
            </a:rPr>
            <a:t>בטחון פנים</a:t>
          </a:r>
        </a:p>
      </dsp:txBody>
      <dsp:txXfrm>
        <a:off x="290645" y="2687624"/>
        <a:ext cx="2013643" cy="933441"/>
      </dsp:txXfrm>
    </dsp:sp>
    <dsp:sp modelId="{82648936-D37A-49BB-BB25-B4DC351BD28B}">
      <dsp:nvSpPr>
        <dsp:cNvPr id="0" name=""/>
        <dsp:cNvSpPr/>
      </dsp:nvSpPr>
      <dsp:spPr>
        <a:xfrm>
          <a:off x="261604" y="3802649"/>
          <a:ext cx="2071725" cy="99152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ctr" defTabSz="1244600" rtl="1">
            <a:lnSpc>
              <a:spcPct val="90000"/>
            </a:lnSpc>
            <a:spcBef>
              <a:spcPct val="0"/>
            </a:spcBef>
            <a:spcAft>
              <a:spcPct val="35000"/>
            </a:spcAft>
            <a:buNone/>
          </a:pPr>
          <a:r>
            <a:rPr lang="he-IL" sz="2800" kern="1200" dirty="0">
              <a:latin typeface="David" panose="020E0502060401010101" pitchFamily="34" charset="-79"/>
              <a:cs typeface="David" panose="020E0502060401010101" pitchFamily="34" charset="-79"/>
            </a:rPr>
            <a:t>אסטרטגיה </a:t>
          </a:r>
          <a:r>
            <a:rPr lang="he-IL" sz="2400" kern="1200" dirty="0">
              <a:latin typeface="David" panose="020E0502060401010101" pitchFamily="34" charset="-79"/>
              <a:cs typeface="David" panose="020E0502060401010101" pitchFamily="34" charset="-79"/>
            </a:rPr>
            <a:t>(תרגול נוסף)</a:t>
          </a:r>
          <a:endParaRPr lang="he-IL" sz="2800" kern="1200" dirty="0">
            <a:latin typeface="David" panose="020E0502060401010101" pitchFamily="34" charset="-79"/>
            <a:cs typeface="David" panose="020E0502060401010101" pitchFamily="34" charset="-79"/>
          </a:endParaRPr>
        </a:p>
      </dsp:txBody>
      <dsp:txXfrm>
        <a:off x="290645" y="3831690"/>
        <a:ext cx="2013643" cy="933441"/>
      </dsp:txXfrm>
    </dsp:sp>
    <dsp:sp modelId="{9A762AF5-1F79-4D86-9CEB-E7C541BA4D25}">
      <dsp:nvSpPr>
        <dsp:cNvPr id="0" name=""/>
        <dsp:cNvSpPr/>
      </dsp:nvSpPr>
      <dsp:spPr>
        <a:xfrm>
          <a:off x="2786520" y="0"/>
          <a:ext cx="2589657" cy="504695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he-IL" sz="3200" b="1" kern="1200" dirty="0">
              <a:solidFill>
                <a:srgbClr val="FF0000"/>
              </a:solidFill>
              <a:latin typeface="David" panose="020E0502060401010101" pitchFamily="34" charset="-79"/>
              <a:cs typeface="David" panose="020E0502060401010101" pitchFamily="34" charset="-79"/>
            </a:rPr>
            <a:t>תכנים </a:t>
          </a:r>
          <a:br>
            <a:rPr lang="en-US" sz="3200" b="1" kern="1200" dirty="0">
              <a:solidFill>
                <a:srgbClr val="FF0000"/>
              </a:solidFill>
              <a:latin typeface="David" panose="020E0502060401010101" pitchFamily="34" charset="-79"/>
              <a:cs typeface="David" panose="020E0502060401010101" pitchFamily="34" charset="-79"/>
            </a:rPr>
          </a:br>
          <a:r>
            <a:rPr lang="he-IL" sz="3200" b="1" kern="1200" dirty="0">
              <a:solidFill>
                <a:srgbClr val="FF0000"/>
              </a:solidFill>
              <a:latin typeface="David" panose="020E0502060401010101" pitchFamily="34" charset="-79"/>
              <a:cs typeface="David" panose="020E0502060401010101" pitchFamily="34" charset="-79"/>
            </a:rPr>
            <a:t>שניתן להוריד</a:t>
          </a:r>
        </a:p>
      </dsp:txBody>
      <dsp:txXfrm>
        <a:off x="2786520" y="0"/>
        <a:ext cx="2589657" cy="1514085"/>
      </dsp:txXfrm>
    </dsp:sp>
    <dsp:sp modelId="{B7544A82-C294-490C-8C85-4F3E9475699A}">
      <dsp:nvSpPr>
        <dsp:cNvPr id="0" name=""/>
        <dsp:cNvSpPr/>
      </dsp:nvSpPr>
      <dsp:spPr>
        <a:xfrm>
          <a:off x="3045486" y="1514516"/>
          <a:ext cx="2071725" cy="991523"/>
        </a:xfrm>
        <a:prstGeom prst="roundRect">
          <a:avLst>
            <a:gd name="adj" fmla="val 10000"/>
          </a:avLst>
        </a:prstGeom>
        <a:solidFill>
          <a:srgbClr val="FF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ctr" defTabSz="1244600" rtl="1">
            <a:lnSpc>
              <a:spcPct val="90000"/>
            </a:lnSpc>
            <a:spcBef>
              <a:spcPct val="0"/>
            </a:spcBef>
            <a:spcAft>
              <a:spcPct val="35000"/>
            </a:spcAft>
            <a:buNone/>
          </a:pPr>
          <a:r>
            <a:rPr lang="he-IL" sz="2800" kern="1200" dirty="0">
              <a:latin typeface="David" panose="020E0502060401010101" pitchFamily="34" charset="-79"/>
              <a:cs typeface="David" panose="020E0502060401010101" pitchFamily="34" charset="-79"/>
            </a:rPr>
            <a:t>גיאוגרפיית </a:t>
          </a:r>
          <a:r>
            <a:rPr lang="he-IL" sz="2800" kern="1200" dirty="0" err="1">
              <a:latin typeface="David" panose="020E0502060401010101" pitchFamily="34" charset="-79"/>
              <a:cs typeface="David" panose="020E0502060401010101" pitchFamily="34" charset="-79"/>
            </a:rPr>
            <a:t>הבטל"ם</a:t>
          </a:r>
          <a:r>
            <a:rPr lang="he-IL" sz="2800" b="1" kern="1200" dirty="0">
              <a:effectLst>
                <a:outerShdw blurRad="38100" dist="38100" dir="2700000" algn="tl">
                  <a:srgbClr val="000000">
                    <a:alpha val="43137"/>
                  </a:srgbClr>
                </a:outerShdw>
              </a:effectLst>
              <a:latin typeface="David" panose="020E0502060401010101" pitchFamily="34" charset="-79"/>
              <a:cs typeface="David" panose="020E0502060401010101" pitchFamily="34" charset="-79"/>
            </a:rPr>
            <a:t>*</a:t>
          </a:r>
        </a:p>
      </dsp:txBody>
      <dsp:txXfrm>
        <a:off x="3074527" y="1543557"/>
        <a:ext cx="2013643" cy="933441"/>
      </dsp:txXfrm>
    </dsp:sp>
    <dsp:sp modelId="{342F701B-54D3-4F7C-BFE9-81F02BBC84E1}">
      <dsp:nvSpPr>
        <dsp:cNvPr id="0" name=""/>
        <dsp:cNvSpPr/>
      </dsp:nvSpPr>
      <dsp:spPr>
        <a:xfrm>
          <a:off x="3045486" y="2658583"/>
          <a:ext cx="2071725" cy="991523"/>
        </a:xfrm>
        <a:prstGeom prst="roundRect">
          <a:avLst>
            <a:gd name="adj" fmla="val 10000"/>
          </a:avLst>
        </a:prstGeom>
        <a:solidFill>
          <a:srgbClr val="FF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ctr" defTabSz="1244600" rtl="1">
            <a:lnSpc>
              <a:spcPct val="90000"/>
            </a:lnSpc>
            <a:spcBef>
              <a:spcPct val="0"/>
            </a:spcBef>
            <a:spcAft>
              <a:spcPct val="35000"/>
            </a:spcAft>
            <a:buNone/>
          </a:pPr>
          <a:r>
            <a:rPr lang="he-IL" sz="2800" kern="1200" dirty="0">
              <a:latin typeface="David" panose="020E0502060401010101" pitchFamily="34" charset="-79"/>
              <a:cs typeface="David" panose="020E0502060401010101" pitchFamily="34" charset="-79"/>
            </a:rPr>
            <a:t>קורס חברה </a:t>
          </a:r>
          <a:r>
            <a:rPr lang="he-IL" sz="2400" kern="1200" dirty="0">
              <a:latin typeface="David" panose="020E0502060401010101" pitchFamily="34" charset="-79"/>
              <a:cs typeface="David" panose="020E0502060401010101" pitchFamily="34" charset="-79"/>
            </a:rPr>
            <a:t>(במצבו)</a:t>
          </a:r>
          <a:endParaRPr lang="he-IL" sz="2800" kern="1200" dirty="0">
            <a:latin typeface="David" panose="020E0502060401010101" pitchFamily="34" charset="-79"/>
            <a:cs typeface="David" panose="020E0502060401010101" pitchFamily="34" charset="-79"/>
          </a:endParaRPr>
        </a:p>
      </dsp:txBody>
      <dsp:txXfrm>
        <a:off x="3074527" y="2687624"/>
        <a:ext cx="2013643" cy="933441"/>
      </dsp:txXfrm>
    </dsp:sp>
    <dsp:sp modelId="{06C3980E-80BB-41C0-B2A2-22DA255213D8}">
      <dsp:nvSpPr>
        <dsp:cNvPr id="0" name=""/>
        <dsp:cNvSpPr/>
      </dsp:nvSpPr>
      <dsp:spPr>
        <a:xfrm>
          <a:off x="3045486" y="3802649"/>
          <a:ext cx="2071725" cy="991523"/>
        </a:xfrm>
        <a:prstGeom prst="roundRect">
          <a:avLst>
            <a:gd name="adj" fmla="val 10000"/>
          </a:avLst>
        </a:prstGeom>
        <a:solidFill>
          <a:srgbClr val="FF000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ctr" defTabSz="1244600" rtl="1">
            <a:lnSpc>
              <a:spcPct val="90000"/>
            </a:lnSpc>
            <a:spcBef>
              <a:spcPct val="0"/>
            </a:spcBef>
            <a:spcAft>
              <a:spcPct val="35000"/>
            </a:spcAft>
            <a:buNone/>
          </a:pPr>
          <a:r>
            <a:rPr lang="he-IL" sz="2800" kern="1200" dirty="0">
              <a:latin typeface="David" panose="020E0502060401010101" pitchFamily="34" charset="-79"/>
              <a:cs typeface="David" panose="020E0502060401010101" pitchFamily="34" charset="-79"/>
            </a:rPr>
            <a:t>קורס </a:t>
          </a:r>
          <a:r>
            <a:rPr lang="en-US" sz="2400" kern="1200" dirty="0">
              <a:latin typeface="David" panose="020E0502060401010101" pitchFamily="34" charset="-79"/>
              <a:cs typeface="David" panose="020E0502060401010101" pitchFamily="34" charset="-79"/>
            </a:rPr>
            <a:t>VUCA</a:t>
          </a:r>
          <a:r>
            <a:rPr lang="he-IL" sz="2400" kern="1200" dirty="0">
              <a:latin typeface="David" panose="020E0502060401010101" pitchFamily="34" charset="-79"/>
              <a:cs typeface="David" panose="020E0502060401010101" pitchFamily="34" charset="-79"/>
            </a:rPr>
            <a:t> (במצבו)</a:t>
          </a:r>
          <a:endParaRPr lang="he-IL" sz="2800" kern="1200" dirty="0">
            <a:latin typeface="David" panose="020E0502060401010101" pitchFamily="34" charset="-79"/>
            <a:cs typeface="David" panose="020E0502060401010101" pitchFamily="34" charset="-79"/>
          </a:endParaRPr>
        </a:p>
      </dsp:txBody>
      <dsp:txXfrm>
        <a:off x="3074527" y="3831690"/>
        <a:ext cx="2013643" cy="933441"/>
      </dsp:txXfrm>
    </dsp:sp>
    <dsp:sp modelId="{497DAFDD-1227-4064-BFF7-3EAC920667C5}">
      <dsp:nvSpPr>
        <dsp:cNvPr id="0" name=""/>
        <dsp:cNvSpPr/>
      </dsp:nvSpPr>
      <dsp:spPr>
        <a:xfrm>
          <a:off x="5570402" y="0"/>
          <a:ext cx="2589657" cy="504695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he-IL" sz="3200" b="1" kern="1200" dirty="0">
              <a:solidFill>
                <a:schemeClr val="accent6"/>
              </a:solidFill>
              <a:latin typeface="David" panose="020E0502060401010101" pitchFamily="34" charset="-79"/>
              <a:cs typeface="David" panose="020E0502060401010101" pitchFamily="34" charset="-79"/>
            </a:rPr>
            <a:t>תכנים </a:t>
          </a:r>
          <a:br>
            <a:rPr lang="en-US" sz="3200" b="1" kern="1200" dirty="0">
              <a:solidFill>
                <a:schemeClr val="accent6"/>
              </a:solidFill>
              <a:latin typeface="David" panose="020E0502060401010101" pitchFamily="34" charset="-79"/>
              <a:cs typeface="David" panose="020E0502060401010101" pitchFamily="34" charset="-79"/>
            </a:rPr>
          </a:br>
          <a:r>
            <a:rPr lang="he-IL" sz="3200" b="1" kern="1200" dirty="0">
              <a:solidFill>
                <a:schemeClr val="accent6"/>
              </a:solidFill>
              <a:latin typeface="David" panose="020E0502060401010101" pitchFamily="34" charset="-79"/>
              <a:cs typeface="David" panose="020E0502060401010101" pitchFamily="34" charset="-79"/>
            </a:rPr>
            <a:t>שיש לשמר</a:t>
          </a:r>
        </a:p>
      </dsp:txBody>
      <dsp:txXfrm>
        <a:off x="5570402" y="0"/>
        <a:ext cx="2589657" cy="1514085"/>
      </dsp:txXfrm>
    </dsp:sp>
    <dsp:sp modelId="{24C4106A-EDAD-4E15-B6AC-4BC2810690BF}">
      <dsp:nvSpPr>
        <dsp:cNvPr id="0" name=""/>
        <dsp:cNvSpPr/>
      </dsp:nvSpPr>
      <dsp:spPr>
        <a:xfrm>
          <a:off x="5829368" y="1514516"/>
          <a:ext cx="2071725" cy="99152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ctr" defTabSz="1244600" rtl="1">
            <a:lnSpc>
              <a:spcPct val="90000"/>
            </a:lnSpc>
            <a:spcBef>
              <a:spcPct val="0"/>
            </a:spcBef>
            <a:spcAft>
              <a:spcPct val="35000"/>
            </a:spcAft>
            <a:buNone/>
          </a:pPr>
          <a:r>
            <a:rPr lang="he-IL" sz="2800" kern="1200" dirty="0">
              <a:latin typeface="David" panose="020E0502060401010101" pitchFamily="34" charset="-79"/>
              <a:cs typeface="David" panose="020E0502060401010101" pitchFamily="34" charset="-79"/>
            </a:rPr>
            <a:t>אסטרטגיה</a:t>
          </a:r>
        </a:p>
      </dsp:txBody>
      <dsp:txXfrm>
        <a:off x="5858409" y="1543557"/>
        <a:ext cx="2013643" cy="933441"/>
      </dsp:txXfrm>
    </dsp:sp>
    <dsp:sp modelId="{0A06AAF6-7357-47BF-B40A-21BB150C51B8}">
      <dsp:nvSpPr>
        <dsp:cNvPr id="0" name=""/>
        <dsp:cNvSpPr/>
      </dsp:nvSpPr>
      <dsp:spPr>
        <a:xfrm>
          <a:off x="5829368" y="2658583"/>
          <a:ext cx="2071725" cy="99152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ctr" defTabSz="1244600" rtl="1">
            <a:lnSpc>
              <a:spcPct val="90000"/>
            </a:lnSpc>
            <a:spcBef>
              <a:spcPct val="0"/>
            </a:spcBef>
            <a:spcAft>
              <a:spcPct val="35000"/>
            </a:spcAft>
            <a:buNone/>
          </a:pPr>
          <a:r>
            <a:rPr lang="he-IL" sz="2800" kern="1200" dirty="0">
              <a:latin typeface="David" panose="020E0502060401010101" pitchFamily="34" charset="-79"/>
              <a:cs typeface="David" panose="020E0502060401010101" pitchFamily="34" charset="-79"/>
            </a:rPr>
            <a:t>משפט </a:t>
          </a:r>
          <a:br>
            <a:rPr lang="en-US" sz="2800" kern="1200" dirty="0">
              <a:latin typeface="David" panose="020E0502060401010101" pitchFamily="34" charset="-79"/>
              <a:cs typeface="David" panose="020E0502060401010101" pitchFamily="34" charset="-79"/>
            </a:rPr>
          </a:br>
          <a:r>
            <a:rPr lang="he-IL" sz="2800" kern="1200" dirty="0">
              <a:latin typeface="David" panose="020E0502060401010101" pitchFamily="34" charset="-79"/>
              <a:cs typeface="David" panose="020E0502060401010101" pitchFamily="34" charset="-79"/>
            </a:rPr>
            <a:t>ציבורי</a:t>
          </a:r>
        </a:p>
      </dsp:txBody>
      <dsp:txXfrm>
        <a:off x="5858409" y="2687624"/>
        <a:ext cx="2013643" cy="933441"/>
      </dsp:txXfrm>
    </dsp:sp>
    <dsp:sp modelId="{4EDF33A0-3DA1-4157-B02D-15BBA9179CB4}">
      <dsp:nvSpPr>
        <dsp:cNvPr id="0" name=""/>
        <dsp:cNvSpPr/>
      </dsp:nvSpPr>
      <dsp:spPr>
        <a:xfrm>
          <a:off x="5829368" y="3802649"/>
          <a:ext cx="2071725" cy="99152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ctr" defTabSz="1244600" rtl="1">
            <a:lnSpc>
              <a:spcPct val="90000"/>
            </a:lnSpc>
            <a:spcBef>
              <a:spcPct val="0"/>
            </a:spcBef>
            <a:spcAft>
              <a:spcPct val="35000"/>
            </a:spcAft>
            <a:buNone/>
          </a:pPr>
          <a:r>
            <a:rPr lang="he-IL" sz="2800" kern="1200" dirty="0">
              <a:effectLst>
                <a:outerShdw blurRad="38100" dist="38100" dir="2700000" algn="tl">
                  <a:srgbClr val="000000">
                    <a:alpha val="43137"/>
                  </a:srgbClr>
                </a:outerShdw>
              </a:effectLst>
              <a:latin typeface="David" panose="020E0502060401010101" pitchFamily="34" charset="-79"/>
              <a:cs typeface="David" panose="020E0502060401010101" pitchFamily="34" charset="-79"/>
            </a:rPr>
            <a:t>אבות </a:t>
          </a:r>
          <a:br>
            <a:rPr lang="en-US" sz="2800" kern="1200" dirty="0">
              <a:effectLst>
                <a:outerShdw blurRad="38100" dist="38100" dir="2700000" algn="tl">
                  <a:srgbClr val="000000">
                    <a:alpha val="43137"/>
                  </a:srgbClr>
                </a:outerShdw>
              </a:effectLst>
              <a:latin typeface="David" panose="020E0502060401010101" pitchFamily="34" charset="-79"/>
              <a:cs typeface="David" panose="020E0502060401010101" pitchFamily="34" charset="-79"/>
            </a:rPr>
          </a:br>
          <a:r>
            <a:rPr lang="he-IL" sz="2800" kern="1200" dirty="0">
              <a:effectLst>
                <a:outerShdw blurRad="38100" dist="38100" dir="2700000" algn="tl">
                  <a:srgbClr val="000000">
                    <a:alpha val="43137"/>
                  </a:srgbClr>
                </a:outerShdw>
              </a:effectLst>
              <a:latin typeface="David" panose="020E0502060401010101" pitchFamily="34" charset="-79"/>
              <a:cs typeface="David" panose="020E0502060401010101" pitchFamily="34" charset="-79"/>
            </a:rPr>
            <a:t>האומה</a:t>
          </a:r>
        </a:p>
      </dsp:txBody>
      <dsp:txXfrm>
        <a:off x="5858409" y="3831690"/>
        <a:ext cx="2013643" cy="933441"/>
      </dsp:txXfrm>
    </dsp:sp>
    <dsp:sp modelId="{F1AFF049-E3CD-431E-A125-F11420750BF6}">
      <dsp:nvSpPr>
        <dsp:cNvPr id="0" name=""/>
        <dsp:cNvSpPr/>
      </dsp:nvSpPr>
      <dsp:spPr>
        <a:xfrm>
          <a:off x="8344417" y="0"/>
          <a:ext cx="2589657" cy="504695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he-IL" sz="3200" b="1" kern="1200" dirty="0">
              <a:solidFill>
                <a:schemeClr val="accent6"/>
              </a:solidFill>
              <a:latin typeface="David" panose="020E0502060401010101" pitchFamily="34" charset="-79"/>
              <a:cs typeface="David" panose="020E0502060401010101" pitchFamily="34" charset="-79"/>
            </a:rPr>
            <a:t>תכנים </a:t>
          </a:r>
          <a:br>
            <a:rPr lang="en-US" sz="3200" b="1" kern="1200" dirty="0">
              <a:solidFill>
                <a:schemeClr val="accent6"/>
              </a:solidFill>
              <a:latin typeface="David" panose="020E0502060401010101" pitchFamily="34" charset="-79"/>
              <a:cs typeface="David" panose="020E0502060401010101" pitchFamily="34" charset="-79"/>
            </a:rPr>
          </a:br>
          <a:r>
            <a:rPr lang="he-IL" sz="3200" b="1" kern="1200" dirty="0">
              <a:solidFill>
                <a:schemeClr val="accent6"/>
              </a:solidFill>
              <a:latin typeface="David" panose="020E0502060401010101" pitchFamily="34" charset="-79"/>
              <a:cs typeface="David" panose="020E0502060401010101" pitchFamily="34" charset="-79"/>
            </a:rPr>
            <a:t>שנצרבו לעומק</a:t>
          </a:r>
        </a:p>
      </dsp:txBody>
      <dsp:txXfrm>
        <a:off x="8344417" y="0"/>
        <a:ext cx="2589657" cy="1514085"/>
      </dsp:txXfrm>
    </dsp:sp>
    <dsp:sp modelId="{B98A07A9-F074-45AB-9DC4-AE8DF276CE82}">
      <dsp:nvSpPr>
        <dsp:cNvPr id="0" name=""/>
        <dsp:cNvSpPr/>
      </dsp:nvSpPr>
      <dsp:spPr>
        <a:xfrm>
          <a:off x="8613250" y="1514208"/>
          <a:ext cx="2071725" cy="7352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ctr" defTabSz="1244600" rtl="1">
            <a:lnSpc>
              <a:spcPct val="90000"/>
            </a:lnSpc>
            <a:spcBef>
              <a:spcPct val="0"/>
            </a:spcBef>
            <a:spcAft>
              <a:spcPct val="35000"/>
            </a:spcAft>
            <a:buNone/>
          </a:pPr>
          <a:r>
            <a:rPr lang="he-IL" sz="2800" kern="1200" dirty="0">
              <a:latin typeface="David" panose="020E0502060401010101" pitchFamily="34" charset="-79"/>
              <a:cs typeface="David" panose="020E0502060401010101" pitchFamily="34" charset="-79"/>
            </a:rPr>
            <a:t>מדיניות </a:t>
          </a:r>
          <a:br>
            <a:rPr lang="en-US" sz="2800" kern="1200" dirty="0">
              <a:latin typeface="David" panose="020E0502060401010101" pitchFamily="34" charset="-79"/>
              <a:cs typeface="David" panose="020E0502060401010101" pitchFamily="34" charset="-79"/>
            </a:rPr>
          </a:br>
          <a:r>
            <a:rPr lang="he-IL" sz="2800" kern="1200" dirty="0">
              <a:latin typeface="David" panose="020E0502060401010101" pitchFamily="34" charset="-79"/>
              <a:cs typeface="David" panose="020E0502060401010101" pitchFamily="34" charset="-79"/>
            </a:rPr>
            <a:t>חוץ</a:t>
          </a:r>
        </a:p>
      </dsp:txBody>
      <dsp:txXfrm>
        <a:off x="8634784" y="1535742"/>
        <a:ext cx="2028657" cy="692165"/>
      </dsp:txXfrm>
    </dsp:sp>
    <dsp:sp modelId="{DE7E46D5-D6A2-4C45-A978-AA56ED6F5BEE}">
      <dsp:nvSpPr>
        <dsp:cNvPr id="0" name=""/>
        <dsp:cNvSpPr/>
      </dsp:nvSpPr>
      <dsp:spPr>
        <a:xfrm>
          <a:off x="8613250" y="2362555"/>
          <a:ext cx="2071725" cy="7352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ctr" defTabSz="1244600" rtl="1">
            <a:lnSpc>
              <a:spcPct val="90000"/>
            </a:lnSpc>
            <a:spcBef>
              <a:spcPct val="0"/>
            </a:spcBef>
            <a:spcAft>
              <a:spcPct val="35000"/>
            </a:spcAft>
            <a:buNone/>
          </a:pPr>
          <a:r>
            <a:rPr lang="he-IL" sz="2800" kern="1200" dirty="0">
              <a:latin typeface="David" panose="020E0502060401010101" pitchFamily="34" charset="-79"/>
              <a:cs typeface="David" panose="020E0502060401010101" pitchFamily="34" charset="-79"/>
            </a:rPr>
            <a:t>שסעים בחברה </a:t>
          </a:r>
          <a:br>
            <a:rPr lang="en-US" sz="2800" kern="1200" dirty="0">
              <a:latin typeface="David" panose="020E0502060401010101" pitchFamily="34" charset="-79"/>
              <a:cs typeface="David" panose="020E0502060401010101" pitchFamily="34" charset="-79"/>
            </a:rPr>
          </a:br>
          <a:r>
            <a:rPr lang="he-IL" sz="1600" kern="1200" dirty="0">
              <a:latin typeface="David" panose="020E0502060401010101" pitchFamily="34" charset="-79"/>
              <a:cs typeface="David" panose="020E0502060401010101" pitchFamily="34" charset="-79"/>
            </a:rPr>
            <a:t>(</a:t>
          </a:r>
          <a:r>
            <a:rPr lang="he-IL" sz="2000" kern="1200" dirty="0">
              <a:latin typeface="David" panose="020E0502060401010101" pitchFamily="34" charset="-79"/>
              <a:cs typeface="David" panose="020E0502060401010101" pitchFamily="34" charset="-79"/>
            </a:rPr>
            <a:t>ללא פתרונות)</a:t>
          </a:r>
          <a:endParaRPr lang="he-IL" sz="2800" kern="1200" dirty="0">
            <a:latin typeface="David" panose="020E0502060401010101" pitchFamily="34" charset="-79"/>
            <a:cs typeface="David" panose="020E0502060401010101" pitchFamily="34" charset="-79"/>
          </a:endParaRPr>
        </a:p>
      </dsp:txBody>
      <dsp:txXfrm>
        <a:off x="8634784" y="2384089"/>
        <a:ext cx="2028657" cy="692165"/>
      </dsp:txXfrm>
    </dsp:sp>
    <dsp:sp modelId="{D0B81330-09FD-4276-9497-17D0A312E779}">
      <dsp:nvSpPr>
        <dsp:cNvPr id="0" name=""/>
        <dsp:cNvSpPr/>
      </dsp:nvSpPr>
      <dsp:spPr>
        <a:xfrm>
          <a:off x="8613250" y="3210901"/>
          <a:ext cx="2071725" cy="7352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ctr" defTabSz="1244600" rtl="1">
            <a:lnSpc>
              <a:spcPct val="90000"/>
            </a:lnSpc>
            <a:spcBef>
              <a:spcPct val="0"/>
            </a:spcBef>
            <a:spcAft>
              <a:spcPct val="35000"/>
            </a:spcAft>
            <a:buNone/>
          </a:pPr>
          <a:r>
            <a:rPr lang="he-IL" sz="2800" kern="1200" dirty="0">
              <a:latin typeface="David" panose="020E0502060401010101" pitchFamily="34" charset="-79"/>
              <a:cs typeface="David" panose="020E0502060401010101" pitchFamily="34" charset="-79"/>
            </a:rPr>
            <a:t>משפט </a:t>
          </a:r>
          <a:br>
            <a:rPr lang="en-US" sz="2800" kern="1200" dirty="0">
              <a:latin typeface="David" panose="020E0502060401010101" pitchFamily="34" charset="-79"/>
              <a:cs typeface="David" panose="020E0502060401010101" pitchFamily="34" charset="-79"/>
            </a:rPr>
          </a:br>
          <a:r>
            <a:rPr lang="he-IL" sz="2800" kern="1200" dirty="0">
              <a:latin typeface="David" panose="020E0502060401010101" pitchFamily="34" charset="-79"/>
              <a:cs typeface="David" panose="020E0502060401010101" pitchFamily="34" charset="-79"/>
            </a:rPr>
            <a:t>ציבורי</a:t>
          </a:r>
        </a:p>
      </dsp:txBody>
      <dsp:txXfrm>
        <a:off x="8634784" y="3232435"/>
        <a:ext cx="2028657" cy="692165"/>
      </dsp:txXfrm>
    </dsp:sp>
    <dsp:sp modelId="{277D5736-08D9-48C1-A533-E0A3B7F59921}">
      <dsp:nvSpPr>
        <dsp:cNvPr id="0" name=""/>
        <dsp:cNvSpPr/>
      </dsp:nvSpPr>
      <dsp:spPr>
        <a:xfrm>
          <a:off x="8613250" y="4059247"/>
          <a:ext cx="2071725" cy="7352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ctr" defTabSz="1244600" rtl="1">
            <a:lnSpc>
              <a:spcPct val="90000"/>
            </a:lnSpc>
            <a:spcBef>
              <a:spcPct val="0"/>
            </a:spcBef>
            <a:spcAft>
              <a:spcPct val="35000"/>
            </a:spcAft>
            <a:buNone/>
          </a:pPr>
          <a:r>
            <a:rPr lang="he-IL" sz="2800" kern="1200" dirty="0">
              <a:latin typeface="David" panose="020E0502060401010101" pitchFamily="34" charset="-79"/>
              <a:cs typeface="David" panose="020E0502060401010101" pitchFamily="34" charset="-79"/>
            </a:rPr>
            <a:t>חשיבה אסטרטגית</a:t>
          </a:r>
        </a:p>
      </dsp:txBody>
      <dsp:txXfrm>
        <a:off x="8634784" y="4080781"/>
        <a:ext cx="2028657" cy="692165"/>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0"/>
            <a:ext cx="2945659" cy="496888"/>
          </a:xfrm>
          <a:prstGeom prst="rect">
            <a:avLst/>
          </a:prstGeom>
        </p:spPr>
        <p:txBody>
          <a:bodyPr vert="horz" lIns="91107" tIns="45554" rIns="91107" bIns="45554" rtlCol="0"/>
          <a:lstStyle>
            <a:lvl1pPr algn="r">
              <a:defRPr sz="1200"/>
            </a:lvl1pPr>
          </a:lstStyle>
          <a:p>
            <a:endParaRPr lang="he-IL"/>
          </a:p>
        </p:txBody>
      </p:sp>
      <p:sp>
        <p:nvSpPr>
          <p:cNvPr id="3" name="Date Placeholder 2"/>
          <p:cNvSpPr>
            <a:spLocks noGrp="1"/>
          </p:cNvSpPr>
          <p:nvPr>
            <p:ph type="dt" sz="quarter" idx="1"/>
          </p:nvPr>
        </p:nvSpPr>
        <p:spPr>
          <a:xfrm>
            <a:off x="3850449" y="0"/>
            <a:ext cx="2945659" cy="496888"/>
          </a:xfrm>
          <a:prstGeom prst="rect">
            <a:avLst/>
          </a:prstGeom>
        </p:spPr>
        <p:txBody>
          <a:bodyPr vert="horz" lIns="91107" tIns="45554" rIns="91107" bIns="45554" rtlCol="0"/>
          <a:lstStyle>
            <a:lvl1pPr algn="l">
              <a:defRPr sz="1200"/>
            </a:lvl1pPr>
          </a:lstStyle>
          <a:p>
            <a:fld id="{CECB23BA-7F34-4B5C-BAE4-A0992124BE1B}" type="datetimeFigureOut">
              <a:rPr lang="he-IL" smtClean="0"/>
              <a:pPr/>
              <a:t>כ"ז/תמוז/תשע"ח</a:t>
            </a:fld>
            <a:endParaRPr lang="he-IL"/>
          </a:p>
        </p:txBody>
      </p:sp>
      <p:sp>
        <p:nvSpPr>
          <p:cNvPr id="4" name="Footer Placeholder 3"/>
          <p:cNvSpPr>
            <a:spLocks noGrp="1"/>
          </p:cNvSpPr>
          <p:nvPr>
            <p:ph type="ftr" sz="quarter" idx="2"/>
          </p:nvPr>
        </p:nvSpPr>
        <p:spPr>
          <a:xfrm>
            <a:off x="6" y="9429756"/>
            <a:ext cx="2945659" cy="496888"/>
          </a:xfrm>
          <a:prstGeom prst="rect">
            <a:avLst/>
          </a:prstGeom>
        </p:spPr>
        <p:txBody>
          <a:bodyPr vert="horz" lIns="91107" tIns="45554" rIns="91107" bIns="45554" rtlCol="0" anchor="b"/>
          <a:lstStyle>
            <a:lvl1pPr algn="r">
              <a:defRPr sz="1200"/>
            </a:lvl1pPr>
          </a:lstStyle>
          <a:p>
            <a:endParaRPr lang="he-IL"/>
          </a:p>
        </p:txBody>
      </p:sp>
      <p:sp>
        <p:nvSpPr>
          <p:cNvPr id="5" name="Slide Number Placeholder 4"/>
          <p:cNvSpPr>
            <a:spLocks noGrp="1"/>
          </p:cNvSpPr>
          <p:nvPr>
            <p:ph type="sldNum" sz="quarter" idx="3"/>
          </p:nvPr>
        </p:nvSpPr>
        <p:spPr>
          <a:xfrm>
            <a:off x="3850449" y="9429756"/>
            <a:ext cx="2945659" cy="496888"/>
          </a:xfrm>
          <a:prstGeom prst="rect">
            <a:avLst/>
          </a:prstGeom>
        </p:spPr>
        <p:txBody>
          <a:bodyPr vert="horz" lIns="91107" tIns="45554" rIns="91107" bIns="45554" rtlCol="0" anchor="b"/>
          <a:lstStyle>
            <a:lvl1pPr algn="l">
              <a:defRPr sz="1200"/>
            </a:lvl1pPr>
          </a:lstStyle>
          <a:p>
            <a:fld id="{C933272C-A75D-4FF3-81DE-9BFC2F4B696E}" type="slidenum">
              <a:rPr lang="he-IL" smtClean="0"/>
              <a:pPr/>
              <a:t>‹#›</a:t>
            </a:fld>
            <a:endParaRPr lang="he-IL"/>
          </a:p>
        </p:txBody>
      </p:sp>
    </p:spTree>
    <p:extLst>
      <p:ext uri="{BB962C8B-B14F-4D97-AF65-F5344CB8AC3E}">
        <p14:creationId xmlns:p14="http://schemas.microsoft.com/office/powerpoint/2010/main" val="673765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1598" y="7"/>
            <a:ext cx="2946078" cy="498145"/>
          </a:xfrm>
          <a:prstGeom prst="rect">
            <a:avLst/>
          </a:prstGeom>
        </p:spPr>
        <p:txBody>
          <a:bodyPr vert="horz" lIns="90688" tIns="45345" rIns="90688" bIns="45345" rtlCol="1"/>
          <a:lstStyle>
            <a:lvl1pPr algn="r">
              <a:defRPr sz="1200"/>
            </a:lvl1pPr>
          </a:lstStyle>
          <a:p>
            <a:endParaRPr lang="he-IL"/>
          </a:p>
        </p:txBody>
      </p:sp>
      <p:sp>
        <p:nvSpPr>
          <p:cNvPr id="3" name="מציין מיקום של תאריך 2"/>
          <p:cNvSpPr>
            <a:spLocks noGrp="1"/>
          </p:cNvSpPr>
          <p:nvPr>
            <p:ph type="dt" idx="1"/>
          </p:nvPr>
        </p:nvSpPr>
        <p:spPr>
          <a:xfrm>
            <a:off x="1574" y="7"/>
            <a:ext cx="2946078" cy="498145"/>
          </a:xfrm>
          <a:prstGeom prst="rect">
            <a:avLst/>
          </a:prstGeom>
        </p:spPr>
        <p:txBody>
          <a:bodyPr vert="horz" lIns="90688" tIns="45345" rIns="90688" bIns="45345" rtlCol="1"/>
          <a:lstStyle>
            <a:lvl1pPr algn="l">
              <a:defRPr sz="1200"/>
            </a:lvl1pPr>
          </a:lstStyle>
          <a:p>
            <a:fld id="{C0C6746B-4367-48D5-A72A-2D079182C42A}" type="datetimeFigureOut">
              <a:rPr lang="he-IL" smtClean="0"/>
              <a:pPr/>
              <a:t>כ"ז/תמוז/תשע"ח</a:t>
            </a:fld>
            <a:endParaRPr lang="he-IL"/>
          </a:p>
        </p:txBody>
      </p:sp>
      <p:sp>
        <p:nvSpPr>
          <p:cNvPr id="4" name="מציין מיקום של תמונת שקופית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0688" tIns="45345" rIns="90688" bIns="45345" rtlCol="1" anchor="ctr"/>
          <a:lstStyle/>
          <a:p>
            <a:endParaRPr lang="he-IL"/>
          </a:p>
        </p:txBody>
      </p:sp>
      <p:sp>
        <p:nvSpPr>
          <p:cNvPr id="5" name="מציין מיקום של הערות 4"/>
          <p:cNvSpPr>
            <a:spLocks noGrp="1"/>
          </p:cNvSpPr>
          <p:nvPr>
            <p:ph type="body" sz="quarter" idx="3"/>
          </p:nvPr>
        </p:nvSpPr>
        <p:spPr>
          <a:xfrm>
            <a:off x="679139" y="4776521"/>
            <a:ext cx="5439398" cy="3909490"/>
          </a:xfrm>
          <a:prstGeom prst="rect">
            <a:avLst/>
          </a:prstGeom>
        </p:spPr>
        <p:txBody>
          <a:bodyPr vert="horz" lIns="90688" tIns="45345" rIns="90688" bIns="45345"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51598" y="9428499"/>
            <a:ext cx="2946078" cy="498145"/>
          </a:xfrm>
          <a:prstGeom prst="rect">
            <a:avLst/>
          </a:prstGeom>
        </p:spPr>
        <p:txBody>
          <a:bodyPr vert="horz" lIns="90688" tIns="45345" rIns="90688" bIns="45345"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74" y="9428499"/>
            <a:ext cx="2946078" cy="498145"/>
          </a:xfrm>
          <a:prstGeom prst="rect">
            <a:avLst/>
          </a:prstGeom>
        </p:spPr>
        <p:txBody>
          <a:bodyPr vert="horz" lIns="90688" tIns="45345" rIns="90688" bIns="45345" rtlCol="1" anchor="b"/>
          <a:lstStyle>
            <a:lvl1pPr algn="l">
              <a:defRPr sz="1200"/>
            </a:lvl1pPr>
          </a:lstStyle>
          <a:p>
            <a:fld id="{B948E430-6315-4B6D-A5A7-130DE98174D6}" type="slidenum">
              <a:rPr lang="he-IL" smtClean="0"/>
              <a:pPr/>
              <a:t>‹#›</a:t>
            </a:fld>
            <a:endParaRPr lang="he-IL"/>
          </a:p>
        </p:txBody>
      </p:sp>
    </p:spTree>
    <p:extLst>
      <p:ext uri="{BB962C8B-B14F-4D97-AF65-F5344CB8AC3E}">
        <p14:creationId xmlns:p14="http://schemas.microsoft.com/office/powerpoint/2010/main" val="376943261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B948E430-6315-4B6D-A5A7-130DE98174D6}"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a:t>
            </a:fld>
            <a:endParaRPr kumimoji="0" lang="he-IL" sz="1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9273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FB7B0743-E54A-4DE3-8318-3DE6B7B2532A}" type="datetime8">
              <a:rPr lang="he-IL" smtClean="0"/>
              <a:pPr/>
              <a:t>10 יולי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2556725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4BE760C-7A94-41C3-A450-B80F16218CF4}" type="datetime8">
              <a:rPr lang="he-IL" smtClean="0"/>
              <a:pPr/>
              <a:t>10 יולי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1851047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1A3E21DA-C8E8-4C1D-AC51-292394342405}" type="datetime8">
              <a:rPr lang="he-IL" smtClean="0"/>
              <a:pPr/>
              <a:t>10 יולי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3086298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כותרת ותוכן">
    <p:spTree>
      <p:nvGrpSpPr>
        <p:cNvPr id="1" name=""/>
        <p:cNvGrpSpPr/>
        <p:nvPr/>
      </p:nvGrpSpPr>
      <p:grpSpPr>
        <a:xfrm>
          <a:off x="0" y="0"/>
          <a:ext cx="0" cy="0"/>
          <a:chOff x="0" y="0"/>
          <a:chExt cx="0" cy="0"/>
        </a:xfrm>
      </p:grpSpPr>
      <p:sp>
        <p:nvSpPr>
          <p:cNvPr id="7" name="סימן חיסור 6"/>
          <p:cNvSpPr/>
          <p:nvPr userDrawn="1"/>
        </p:nvSpPr>
        <p:spPr>
          <a:xfrm>
            <a:off x="-122549" y="1149772"/>
            <a:ext cx="12424528" cy="180000"/>
          </a:xfrm>
          <a:prstGeom prst="mathMinu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rgbClr val="FF0000"/>
              </a:solidFill>
            </a:endParaRPr>
          </a:p>
        </p:txBody>
      </p:sp>
      <p:sp>
        <p:nvSpPr>
          <p:cNvPr id="11" name="TextBox 10"/>
          <p:cNvSpPr txBox="1"/>
          <p:nvPr userDrawn="1"/>
        </p:nvSpPr>
        <p:spPr>
          <a:xfrm>
            <a:off x="11525693" y="6379534"/>
            <a:ext cx="542262" cy="338554"/>
          </a:xfrm>
          <a:prstGeom prst="rect">
            <a:avLst/>
          </a:prstGeom>
          <a:noFill/>
        </p:spPr>
        <p:txBody>
          <a:bodyPr wrap="square" rtlCol="1">
            <a:spAutoFit/>
          </a:bodyPr>
          <a:lstStyle/>
          <a:p>
            <a:r>
              <a:rPr lang="he-IL" sz="1600" b="0" dirty="0">
                <a:solidFill>
                  <a:schemeClr val="accent2"/>
                </a:solidFill>
              </a:rPr>
              <a:t> </a:t>
            </a:r>
            <a:fld id="{BACED41A-D597-4A48-BBC4-3CFA1BBB1333}" type="slidenum">
              <a:rPr lang="he-IL" sz="1600" b="0" i="0" smtClean="0">
                <a:solidFill>
                  <a:schemeClr val="accent2"/>
                </a:solidFill>
                <a:latin typeface="David" panose="020E0502060401010101" pitchFamily="34" charset="-79"/>
                <a:cs typeface="David" panose="020E0502060401010101" pitchFamily="34" charset="-79"/>
              </a:rPr>
              <a:t>‹#›</a:t>
            </a:fld>
            <a:endParaRPr lang="he-IL" sz="1600" b="0" i="0" dirty="0">
              <a:solidFill>
                <a:schemeClr val="accent2"/>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88397129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38F1FA0A-E1EE-47C2-AA67-C17AB08C1429}" type="datetime8">
              <a:rPr lang="he-IL" smtClean="0"/>
              <a:pPr/>
              <a:t>10 יולי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811093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30552370-ECDE-4892-8F68-280E1290C315}" type="datetime8">
              <a:rPr lang="he-IL" smtClean="0"/>
              <a:pPr/>
              <a:t>10 יולי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3365826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C04C18E6-8460-4774-BD42-ADF646A85709}" type="datetime8">
              <a:rPr lang="he-IL" smtClean="0"/>
              <a:pPr/>
              <a:t>10 יולי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2654731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04B9AFA5-5E39-4D71-8DC9-B1F6355FEF62}" type="datetime8">
              <a:rPr lang="he-IL" smtClean="0"/>
              <a:pPr/>
              <a:t>10 יולי 18</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4205201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FED08EEC-67C3-4AAD-A86B-79E3014E95CD}" type="datetime8">
              <a:rPr lang="he-IL" smtClean="0"/>
              <a:pPr/>
              <a:t>10 יולי 18</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13585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A3FE6649-5CCB-4B9C-84FC-73621C6521AA}" type="datetime8">
              <a:rPr lang="he-IL" smtClean="0"/>
              <a:pPr/>
              <a:t>10 יולי 18</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954020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91FDC2C2-EB20-406F-8F45-E01EC6138DD8}" type="datetime8">
              <a:rPr lang="he-IL" smtClean="0"/>
              <a:pPr/>
              <a:t>10 יולי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958826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1341B386-3AE7-445C-8A88-939E496621C9}" type="datetime8">
              <a:rPr lang="he-IL" smtClean="0"/>
              <a:pPr/>
              <a:t>10 יולי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3254665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6232782-5B2D-438C-AA81-BF05A348AC99}" type="datetime8">
              <a:rPr lang="he-IL" smtClean="0"/>
              <a:pPr/>
              <a:t>10 יולי 18</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1962A9-4FEF-4C99-8B48-2F98AB9C10F9}" type="slidenum">
              <a:rPr lang="he-IL" smtClean="0"/>
              <a:pPr/>
              <a:t>‹#›</a:t>
            </a:fld>
            <a:endParaRPr lang="he-IL"/>
          </a:p>
        </p:txBody>
      </p:sp>
    </p:spTree>
    <p:extLst>
      <p:ext uri="{BB962C8B-B14F-4D97-AF65-F5344CB8AC3E}">
        <p14:creationId xmlns:p14="http://schemas.microsoft.com/office/powerpoint/2010/main" val="1592169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53496" y="2136911"/>
            <a:ext cx="9144000" cy="2303927"/>
          </a:xfrm>
        </p:spPr>
        <p:txBody>
          <a:bodyPr anchor="t">
            <a:noAutofit/>
          </a:bodyPr>
          <a:lstStyle/>
          <a:p>
            <a:pPr>
              <a:lnSpc>
                <a:spcPct val="150000"/>
              </a:lnSpc>
            </a:pPr>
            <a:r>
              <a:rPr lang="he-IL" sz="6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משוב סיכום השנה</a:t>
            </a:r>
            <a:br>
              <a:rPr lang="he-IL"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he-IL" sz="2700" dirty="0">
                <a:solidFill>
                  <a:schemeClr val="accent1">
                    <a:lumMod val="75000"/>
                  </a:schemeClr>
                </a:solidFill>
                <a:latin typeface="David" panose="020E0502060401010101" pitchFamily="34" charset="-79"/>
                <a:ea typeface="+mn-ea"/>
                <a:cs typeface="David" panose="020E0502060401010101" pitchFamily="34" charset="-79"/>
              </a:rPr>
              <a:t>יולי 2018</a:t>
            </a:r>
          </a:p>
        </p:txBody>
      </p:sp>
      <p:sp>
        <p:nvSpPr>
          <p:cNvPr id="3" name="כותרת משנה 2"/>
          <p:cNvSpPr>
            <a:spLocks noGrp="1"/>
          </p:cNvSpPr>
          <p:nvPr>
            <p:ph type="subTitle" idx="1"/>
          </p:nvPr>
        </p:nvSpPr>
        <p:spPr>
          <a:xfrm>
            <a:off x="1514061" y="4824548"/>
            <a:ext cx="9144000" cy="1168747"/>
          </a:xfrm>
        </p:spPr>
        <p:txBody>
          <a:bodyPr>
            <a:noAutofit/>
          </a:bodyPr>
          <a:lstStyle/>
          <a:p>
            <a:r>
              <a:rPr lang="he-IL" sz="32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מחזור מ"ה</a:t>
            </a:r>
          </a:p>
          <a:p>
            <a:r>
              <a:rPr lang="he-IL" dirty="0">
                <a:solidFill>
                  <a:schemeClr val="accent1">
                    <a:lumMod val="75000"/>
                  </a:schemeClr>
                </a:solidFill>
                <a:latin typeface="David" panose="020E0502060401010101" pitchFamily="34" charset="-79"/>
                <a:cs typeface="David" panose="020E0502060401010101" pitchFamily="34" charset="-79"/>
              </a:rPr>
              <a:t>2017-2018</a:t>
            </a:r>
          </a:p>
        </p:txBody>
      </p:sp>
      <p:pic>
        <p:nvPicPr>
          <p:cNvPr id="4" name="תמונה 3"/>
          <p:cNvPicPr>
            <a:picLocks noChangeAspect="1"/>
          </p:cNvPicPr>
          <p:nvPr/>
        </p:nvPicPr>
        <p:blipFill rotWithShape="1">
          <a:blip r:embed="rId3" cstate="print"/>
          <a:srcRect l="46802" t="40668" r="47616" b="48837"/>
          <a:stretch/>
        </p:blipFill>
        <p:spPr>
          <a:xfrm>
            <a:off x="10009004" y="394415"/>
            <a:ext cx="1933575" cy="2045048"/>
          </a:xfrm>
          <a:prstGeom prst="rect">
            <a:avLst/>
          </a:prstGeom>
        </p:spPr>
      </p:pic>
      <p:grpSp>
        <p:nvGrpSpPr>
          <p:cNvPr id="5" name="קבוצה 4">
            <a:extLst>
              <a:ext uri="{FF2B5EF4-FFF2-40B4-BE49-F238E27FC236}">
                <a16:creationId xmlns:a16="http://schemas.microsoft.com/office/drawing/2014/main" id="{E731D1CC-F784-410D-9E43-D33548C34ED0}"/>
              </a:ext>
            </a:extLst>
          </p:cNvPr>
          <p:cNvGrpSpPr/>
          <p:nvPr/>
        </p:nvGrpSpPr>
        <p:grpSpPr>
          <a:xfrm>
            <a:off x="287085" y="5518294"/>
            <a:ext cx="1244007" cy="1090325"/>
            <a:chOff x="5273750" y="5018564"/>
            <a:chExt cx="1571202" cy="1472130"/>
          </a:xfrm>
        </p:grpSpPr>
        <p:pic>
          <p:nvPicPr>
            <p:cNvPr id="6" name="תמונה 5">
              <a:extLst>
                <a:ext uri="{FF2B5EF4-FFF2-40B4-BE49-F238E27FC236}">
                  <a16:creationId xmlns:a16="http://schemas.microsoft.com/office/drawing/2014/main" id="{74312C6F-DD9D-4C57-AE16-5352A793463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6874" r="6278" b="12247"/>
            <a:stretch/>
          </p:blipFill>
          <p:spPr>
            <a:xfrm>
              <a:off x="5273750" y="5018564"/>
              <a:ext cx="1571202" cy="1472130"/>
            </a:xfrm>
            <a:prstGeom prst="rect">
              <a:avLst/>
            </a:prstGeom>
          </p:spPr>
        </p:pic>
        <p:sp>
          <p:nvSpPr>
            <p:cNvPr id="7" name="TextBox 6">
              <a:extLst>
                <a:ext uri="{FF2B5EF4-FFF2-40B4-BE49-F238E27FC236}">
                  <a16:creationId xmlns:a16="http://schemas.microsoft.com/office/drawing/2014/main" id="{322A5A3E-BC66-48F0-99C5-D22281540348}"/>
                </a:ext>
              </a:extLst>
            </p:cNvPr>
            <p:cNvSpPr txBox="1"/>
            <p:nvPr/>
          </p:nvSpPr>
          <p:spPr>
            <a:xfrm rot="20382736">
              <a:off x="5415058" y="5481969"/>
              <a:ext cx="1166760" cy="792464"/>
            </a:xfrm>
            <a:prstGeom prst="rect">
              <a:avLst/>
            </a:prstGeom>
            <a:noFill/>
          </p:spPr>
          <p:txBody>
            <a:bodyPr wrap="square" lIns="0" tIns="0" rIns="0" bIns="0" rtlCol="1" anchor="ctr">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ED7D31"/>
                  </a:solidFill>
                  <a:effectLst/>
                  <a:uLnTx/>
                  <a:uFillTx/>
                  <a:latin typeface="AR BERKLEY" panose="02000000000000000000" pitchFamily="2" charset="0"/>
                  <a:ea typeface="+mn-ea"/>
                  <a:cs typeface="+mn-cs"/>
                </a:rPr>
                <a:t>Malop</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ED7D31"/>
                  </a:solidFill>
                  <a:effectLst/>
                  <a:uLnTx/>
                  <a:uFillTx/>
                  <a:latin typeface="AR BERKLEY" panose="02000000000000000000" pitchFamily="2" charset="0"/>
                  <a:ea typeface="+mn-ea"/>
                  <a:cs typeface="+mn-cs"/>
                </a:rPr>
                <a:t>inside</a:t>
              </a:r>
            </a:p>
          </p:txBody>
        </p:sp>
      </p:grpSp>
    </p:spTree>
    <p:extLst>
      <p:ext uri="{BB962C8B-B14F-4D97-AF65-F5344CB8AC3E}">
        <p14:creationId xmlns:p14="http://schemas.microsoft.com/office/powerpoint/2010/main" val="1036309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סיור ארה"ב, מר חיים וקסמן</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629639257"/>
              </p:ext>
            </p:extLst>
          </p:nvPr>
        </p:nvGraphicFramePr>
        <p:xfrm>
          <a:off x="137659" y="1405228"/>
          <a:ext cx="11594117" cy="5303520"/>
        </p:xfrm>
        <a:graphic>
          <a:graphicData uri="http://schemas.openxmlformats.org/drawingml/2006/table">
            <a:tbl>
              <a:tblPr rtl="1" firstRow="1" bandRow="1">
                <a:tableStyleId>{5940675A-B579-460E-94D1-54222C63F5DA}</a:tableStyleId>
              </a:tblPr>
              <a:tblGrid>
                <a:gridCol w="11594117">
                  <a:extLst>
                    <a:ext uri="{9D8B030D-6E8A-4147-A177-3AD203B41FA5}">
                      <a16:colId xmlns:a16="http://schemas.microsoft.com/office/drawing/2014/main" val="4212086157"/>
                    </a:ext>
                  </a:extLst>
                </a:gridCol>
              </a:tblGrid>
              <a:tr h="432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1" u="none" strike="noStrike" kern="1200" cap="none" spc="0" normalizeH="0" baseline="0" noProof="0" dirty="0">
                          <a:ln>
                            <a:noFill/>
                          </a:ln>
                          <a:effectLst/>
                          <a:uLnTx/>
                          <a:uFillTx/>
                          <a:latin typeface="David" panose="020E0502060401010101" pitchFamily="34" charset="-79"/>
                          <a:cs typeface="David" panose="020E0502060401010101" pitchFamily="34" charset="-79"/>
                        </a:rPr>
                        <a:t>נקודות לשימור-</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הפגישות בוושינגטון- מוסדות השלטון האמריקאים, מכוני המחקר</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ניו-יורק- קהילות יהודיות, או"ם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אוניברסיטת שיקגו</a:t>
                      </a:r>
                    </a:p>
                  </a:txBody>
                  <a:tcPr anchor="ctr">
                    <a:lnL w="28575" cap="flat" cmpd="sng" algn="ctr">
                      <a:solidFill>
                        <a:schemeClr val="accent5"/>
                      </a:solidFill>
                      <a:prstDash val="solid"/>
                      <a:round/>
                      <a:headEnd type="none" w="med" len="med"/>
                      <a:tailEnd type="none" w="med" len="med"/>
                    </a:lnL>
                    <a:lnR w="28575" cap="flat" cmpd="sng" algn="ctr">
                      <a:solidFill>
                        <a:schemeClr val="accent5"/>
                      </a:solidFill>
                      <a:prstDash val="solid"/>
                      <a:round/>
                      <a:headEnd type="none" w="med" len="med"/>
                      <a:tailEnd type="none" w="med" len="med"/>
                    </a:lnR>
                    <a:lnT w="28575" cap="flat" cmpd="sng" algn="ctr">
                      <a:solidFill>
                        <a:schemeClr val="accent5"/>
                      </a:solidFill>
                      <a:prstDash val="solid"/>
                      <a:round/>
                      <a:headEnd type="none" w="med" len="med"/>
                      <a:tailEnd type="none" w="med" len="med"/>
                    </a:lnT>
                    <a:lnB w="28575"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1566266889"/>
                  </a:ext>
                </a:extLst>
              </a:tr>
              <a:tr h="432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1" u="none" strike="noStrike" kern="1200" cap="none" spc="0" normalizeH="0" baseline="0" noProof="0" dirty="0">
                          <a:ln>
                            <a:noFill/>
                          </a:ln>
                          <a:effectLst/>
                          <a:uLnTx/>
                          <a:uFillTx/>
                          <a:latin typeface="David" panose="020E0502060401010101" pitchFamily="34" charset="-79"/>
                          <a:cs typeface="David" panose="020E0502060401010101" pitchFamily="34" charset="-79"/>
                        </a:rPr>
                        <a:t>נקודות לשיפור-</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הלוגיסטיקה הייתה נוראית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ביטול תכנים- פנטגון, בית הלבן. לחץ זמנים ותוכנית שאינה יודעת לספוג </a:t>
                      </a:r>
                      <a:r>
                        <a:rPr kumimoji="0" lang="he-IL" sz="1600" u="none" strike="noStrike" kern="1200" cap="none" spc="0" normalizeH="0" baseline="0" noProof="0" dirty="0" err="1">
                          <a:ln>
                            <a:noFill/>
                          </a:ln>
                          <a:effectLst/>
                          <a:uLnTx/>
                          <a:uFillTx/>
                          <a:latin typeface="David" panose="020E0502060401010101" pitchFamily="34" charset="-79"/>
                          <a:cs typeface="David" panose="020E0502060401010101" pitchFamily="34" charset="-79"/>
                        </a:rPr>
                        <a:t>בלת"מים</a:t>
                      </a: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 יצרו מתח וחוסר מיצוי של מקומות בהם כבר היינו</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ניכר כי הסיור מאורגן ע"י משרד החוץ (מתקופת אובמה וקלינטון) וצירים שלמים במב"ל לא נוכחים (פער משמעותי בביטחון וכלכלי)</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צורך להכיר את ארה"ב הלא תיירותית- מרכז ארה"ב, המעמד הבינוני, פועלים ועיירות. כמעט ולא פגשנו רפובליקנים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רפורמה- </a:t>
                      </a:r>
                      <a:r>
                        <a:rPr kumimoji="0" lang="he-IL" sz="1600" u="none" strike="noStrike" kern="1200" cap="none" spc="0" normalizeH="0" baseline="0" noProof="0" dirty="0" err="1">
                          <a:ln>
                            <a:noFill/>
                          </a:ln>
                          <a:solidFill>
                            <a:schemeClr val="tx1"/>
                          </a:solidFill>
                          <a:effectLst/>
                          <a:uLnTx/>
                          <a:uFillTx/>
                          <a:latin typeface="David" panose="020E0502060401010101" pitchFamily="34" charset="-79"/>
                          <a:ea typeface="+mn-ea"/>
                          <a:cs typeface="David" panose="020E0502060401010101" pitchFamily="34" charset="-79"/>
                        </a:rPr>
                        <a:t>הכל</a:t>
                      </a:r>
                      <a:r>
                        <a:rPr kumimoji="0" lang="he-IL" sz="160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 על הפנים : לוז צפוף ומועמס, יותר מידיי זמן הוקדש ליהדות הרפורמית, ציר כלכלי רזה, ציר הגנה לא קיים, זמני ארוחות לוקים בחסר, לוגיסטיקה גרועה, חוסר מעורבות של הסגל, חוסר משילות של הסגל, ארוחת ערב ומפגש מיותר על גבול הלא סביר בשישי בערב, לא מספיק זמן באו״ם, היעדר ציר תרבותי, יותר מידיי זמן סגורים בחדרים בהרצאות, ביטולים רבים (פנטגון, מושל </a:t>
                      </a:r>
                      <a:r>
                        <a:rPr kumimoji="0" lang="he-IL" sz="1600" u="none" strike="noStrike" kern="1200" cap="none" spc="0" normalizeH="0" baseline="0" noProof="0" dirty="0" err="1">
                          <a:ln>
                            <a:noFill/>
                          </a:ln>
                          <a:solidFill>
                            <a:schemeClr val="tx1"/>
                          </a:solidFill>
                          <a:effectLst/>
                          <a:uLnTx/>
                          <a:uFillTx/>
                          <a:latin typeface="David" panose="020E0502060401010101" pitchFamily="34" charset="-79"/>
                          <a:ea typeface="+mn-ea"/>
                          <a:cs typeface="David" panose="020E0502060401010101" pitchFamily="34" charset="-79"/>
                        </a:rPr>
                        <a:t>וכו</a:t>
                      </a:r>
                      <a:r>
                        <a:rPr kumimoji="0" lang="he-IL" sz="160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)...סיור רע </a:t>
                      </a:r>
                      <a:r>
                        <a:rPr kumimoji="0" lang="he-IL" sz="1600" u="none" strike="noStrike" kern="1200" cap="none" spc="0" normalizeH="0" baseline="0" noProof="0" dirty="0" err="1">
                          <a:ln>
                            <a:noFill/>
                          </a:ln>
                          <a:solidFill>
                            <a:schemeClr val="tx1"/>
                          </a:solidFill>
                          <a:effectLst/>
                          <a:uLnTx/>
                          <a:uFillTx/>
                          <a:latin typeface="David" panose="020E0502060401010101" pitchFamily="34" charset="-79"/>
                          <a:ea typeface="+mn-ea"/>
                          <a:cs typeface="David" panose="020E0502060401010101" pitchFamily="34" charset="-79"/>
                        </a:rPr>
                        <a:t>רע</a:t>
                      </a:r>
                      <a:r>
                        <a:rPr kumimoji="0" lang="he-IL" sz="160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 </a:t>
                      </a:r>
                      <a:r>
                        <a:rPr kumimoji="0" lang="he-IL" sz="1600" u="none" strike="noStrike" kern="1200" cap="none" spc="0" normalizeH="0" baseline="0" noProof="0" dirty="0" err="1">
                          <a:ln>
                            <a:noFill/>
                          </a:ln>
                          <a:solidFill>
                            <a:schemeClr val="tx1"/>
                          </a:solidFill>
                          <a:effectLst/>
                          <a:uLnTx/>
                          <a:uFillTx/>
                          <a:latin typeface="David" panose="020E0502060401010101" pitchFamily="34" charset="-79"/>
                          <a:ea typeface="+mn-ea"/>
                          <a:cs typeface="David" panose="020E0502060401010101" pitchFamily="34" charset="-79"/>
                        </a:rPr>
                        <a:t>רע</a:t>
                      </a:r>
                      <a:r>
                        <a:rPr kumimoji="0" lang="he-IL" sz="160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a:t>
                      </a:r>
                      <a:endParaRPr kumimoji="0" lang="en-US" sz="160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u="none" strike="noStrike" kern="1200" cap="none" spc="0" normalizeH="0" baseline="0" noProof="0" dirty="0">
                          <a:ln>
                            <a:noFill/>
                          </a:ln>
                          <a:effectLst/>
                          <a:uLnTx/>
                          <a:uFillTx/>
                          <a:cs typeface="+mj-cs"/>
                        </a:rPr>
                        <a:t>If I was asked for my opinion on the USA tour here is my proposal:  Begin the tour in NYC on Sunday (yes there will be complaints about jet lag etc.) with the World Trade Center Museum and bus tour of NYC (Get an open air bus for this), UN and Economy day 2, Jewry on day 3, Police/Fire/Mayor/Governor day 4, Thursday (Day 5) Fly to 4 locations (Houston, Atlanta, Chicago, LA or Florida), Friday (Day 6) spend time with local Jewry and attend </a:t>
                      </a:r>
                      <a:r>
                        <a:rPr kumimoji="0" lang="en-US" sz="1400" u="none" strike="noStrike" kern="1200" cap="none" spc="0" normalizeH="0" baseline="0" noProof="0" dirty="0" err="1">
                          <a:ln>
                            <a:noFill/>
                          </a:ln>
                          <a:effectLst/>
                          <a:uLnTx/>
                          <a:uFillTx/>
                          <a:cs typeface="+mj-cs"/>
                        </a:rPr>
                        <a:t>synagague</a:t>
                      </a:r>
                      <a:r>
                        <a:rPr kumimoji="0" lang="en-US" sz="1400" u="none" strike="noStrike" kern="1200" cap="none" spc="0" normalizeH="0" baseline="0" noProof="0" dirty="0">
                          <a:ln>
                            <a:noFill/>
                          </a:ln>
                          <a:effectLst/>
                          <a:uLnTx/>
                          <a:uFillTx/>
                          <a:cs typeface="+mj-cs"/>
                        </a:rPr>
                        <a:t>. Saturday (Day 7) Free time, explore this new city on your own. Day 8 (Monday) Consulate in area decides but focused on what the city is known for with a city leader or state leader to talk about the interaction of the city/state/federal.  Day 9 (Tuesday) morning travel to DC (It may be a red-eye from LA) then think tanks in the Afternoon, Day 10 (Wednesday) Pentagon tour briefing from an OSD and a Joint Chiefs (Uniformed). Day 11 (Thursday) Political aspects visit to Congress and then begin travel back to Israel.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u="none" strike="noStrike" kern="1200" cap="none" spc="0" normalizeH="0" baseline="0" noProof="0" dirty="0">
                          <a:ln>
                            <a:noFill/>
                          </a:ln>
                          <a:effectLst/>
                          <a:uLnTx/>
                          <a:uFillTx/>
                          <a:cs typeface="+mj-cs"/>
                        </a:rPr>
                        <a:t>Finally, I know this is a lot and adds to the learning experience, but also what could be the value of just NYC and DC with a very well organized and insight into all 4 Axis in each location?  If you are going to 3 locations then split part of the trip.   I think the value of learning is still maintained by just doing DC and NYC.</a:t>
                      </a:r>
                      <a:endParaRPr kumimoji="0" lang="he-IL" sz="1400" b="0" i="1" u="none" strike="noStrike" kern="1200" cap="none" spc="0" normalizeH="0" baseline="0" noProof="0" dirty="0">
                        <a:ln>
                          <a:noFill/>
                        </a:ln>
                        <a:solidFill>
                          <a:prstClr val="black"/>
                        </a:solidFill>
                        <a:effectLst/>
                        <a:uLnTx/>
                        <a:uFillTx/>
                        <a:latin typeface="David" panose="020E0502060401010101" pitchFamily="34" charset="-79"/>
                        <a:ea typeface="+mn-ea"/>
                        <a:cs typeface="+mj-cs"/>
                      </a:endParaRPr>
                    </a:p>
                  </a:txBody>
                  <a:tcPr anchor="ctr">
                    <a:lnL w="28575" cap="flat" cmpd="sng" algn="ctr">
                      <a:solidFill>
                        <a:schemeClr val="accent5"/>
                      </a:solidFill>
                      <a:prstDash val="solid"/>
                      <a:round/>
                      <a:headEnd type="none" w="med" len="med"/>
                      <a:tailEnd type="none" w="med" len="med"/>
                    </a:lnL>
                    <a:lnR w="28575" cap="flat" cmpd="sng" algn="ctr">
                      <a:solidFill>
                        <a:schemeClr val="accent5"/>
                      </a:solidFill>
                      <a:prstDash val="solid"/>
                      <a:round/>
                      <a:headEnd type="none" w="med" len="med"/>
                      <a:tailEnd type="none" w="med" len="med"/>
                    </a:lnR>
                    <a:lnT w="28575" cap="flat" cmpd="sng" algn="ctr">
                      <a:solidFill>
                        <a:schemeClr val="accent5"/>
                      </a:solidFill>
                      <a:prstDash val="solid"/>
                      <a:round/>
                      <a:headEnd type="none" w="med" len="med"/>
                      <a:tailEnd type="none" w="med" len="med"/>
                    </a:lnT>
                    <a:lnB w="28575"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2671929584"/>
                  </a:ext>
                </a:extLst>
              </a:tr>
            </a:tbl>
          </a:graphicData>
        </a:graphic>
      </p:graphicFrame>
    </p:spTree>
    <p:extLst>
      <p:ext uri="{BB962C8B-B14F-4D97-AF65-F5344CB8AC3E}">
        <p14:creationId xmlns:p14="http://schemas.microsoft.com/office/powerpoint/2010/main" val="424571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סיור ארה"ב, מר חיים וקסמן</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542017928"/>
              </p:ext>
            </p:extLst>
          </p:nvPr>
        </p:nvGraphicFramePr>
        <p:xfrm>
          <a:off x="265475" y="1464228"/>
          <a:ext cx="11594117" cy="4896000"/>
        </p:xfrm>
        <a:graphic>
          <a:graphicData uri="http://schemas.openxmlformats.org/drawingml/2006/table">
            <a:tbl>
              <a:tblPr rtl="1" firstRow="1" bandRow="1">
                <a:tableStyleId>{5940675A-B579-460E-94D1-54222C63F5DA}</a:tableStyleId>
              </a:tblPr>
              <a:tblGrid>
                <a:gridCol w="11594117">
                  <a:extLst>
                    <a:ext uri="{9D8B030D-6E8A-4147-A177-3AD203B41FA5}">
                      <a16:colId xmlns:a16="http://schemas.microsoft.com/office/drawing/2014/main" val="4212086157"/>
                    </a:ext>
                  </a:extLst>
                </a:gridCol>
              </a:tblGrid>
              <a:tr h="2448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2000" b="1" u="none" strike="noStrike" kern="1200" cap="none" spc="0" normalizeH="0" baseline="0" noProof="0" dirty="0">
                          <a:ln>
                            <a:noFill/>
                          </a:ln>
                          <a:effectLst/>
                          <a:uLnTx/>
                          <a:uFillTx/>
                          <a:latin typeface="David" panose="020E0502060401010101" pitchFamily="34" charset="-79"/>
                          <a:cs typeface="David" panose="020E0502060401010101" pitchFamily="34" charset="-79"/>
                        </a:rPr>
                        <a:t>אנא בחר את סדר הסיורים הנכון? מהם השיקולים לכך?</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אירופה &gt; מזרח מפוצל &gt; ארה"ב (31</a:t>
                      </a:r>
                      <a:r>
                        <a:rPr kumimoji="0" lang="en-US"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a:t>
                      </a: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27)</a:t>
                      </a:r>
                    </a:p>
                    <a:p>
                      <a:pPr marL="742950" marR="0" lvl="1"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סיור ארה"ב כיוון שהוא מספק את זווית ההסתכלות החשובה ביותר על הביטחון הלאומי הישראלי</a:t>
                      </a:r>
                    </a:p>
                    <a:p>
                      <a:pPr marL="742950" marR="0" lvl="1"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ארה"ב רק לאחר למידת מעצמות המזרח</a:t>
                      </a:r>
                    </a:p>
                    <a:p>
                      <a:pPr marL="742950" marR="0" lvl="1"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שומר על המתח בקורס</a:t>
                      </a:r>
                    </a:p>
                    <a:p>
                      <a:pPr marL="742950" marR="0" lvl="1"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מזג האוויר</a:t>
                      </a:r>
                    </a:p>
                    <a:p>
                      <a:pPr marL="742950" marR="0" lvl="1"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מהקרוב לרחוק- אירופה זירה קרובה בתהליכי קבלת החלטות המשפיעות על סדר היום המדיני, חברתי וביטחוני במדינה. סיור מזרח להכרת התמונה הרחבה יותר וסיור בארה"ב הסוגר את המשמעות של "קיר הברזל" ומעצמה תומכת בישראל"</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lnL w="28575" cap="flat" cmpd="sng" algn="ctr">
                      <a:solidFill>
                        <a:schemeClr val="accent5"/>
                      </a:solidFill>
                      <a:prstDash val="solid"/>
                      <a:round/>
                      <a:headEnd type="none" w="med" len="med"/>
                      <a:tailEnd type="none" w="med" len="med"/>
                    </a:lnL>
                    <a:lnR w="28575" cap="flat" cmpd="sng" algn="ctr">
                      <a:solidFill>
                        <a:schemeClr val="accent5"/>
                      </a:solidFill>
                      <a:prstDash val="solid"/>
                      <a:round/>
                      <a:headEnd type="none" w="med" len="med"/>
                      <a:tailEnd type="none" w="med" len="med"/>
                    </a:lnR>
                    <a:lnT w="28575" cap="flat" cmpd="sng" algn="ctr">
                      <a:solidFill>
                        <a:schemeClr val="accent5"/>
                      </a:solidFill>
                      <a:prstDash val="solid"/>
                      <a:round/>
                      <a:headEnd type="none" w="med" len="med"/>
                      <a:tailEnd type="none" w="med" len="med"/>
                    </a:lnT>
                    <a:lnB w="28575"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1566266889"/>
                  </a:ext>
                </a:extLst>
              </a:tr>
              <a:tr h="2448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2000" b="1" u="none" strike="noStrike" kern="1200" cap="none" spc="0" normalizeH="0" baseline="0" noProof="0" dirty="0">
                          <a:ln>
                            <a:noFill/>
                          </a:ln>
                          <a:effectLst/>
                          <a:uLnTx/>
                          <a:uFillTx/>
                          <a:latin typeface="David" panose="020E0502060401010101" pitchFamily="34" charset="-79"/>
                          <a:cs typeface="David" panose="020E0502060401010101" pitchFamily="34" charset="-79"/>
                        </a:rPr>
                        <a:t>במה לדעתך צריך להתבטא תפקיד ותרומת סגל המב"ל בסיורי חו"ל?</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כל מדריך צריך להוביל ציר בתוך הסיור יחד עם קבוצת חניכים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למדריכים נדרש תפקיד ברור של העברת תכנים וניהול עיבודים. דוגמא מצוינת שמוליק ברוסיה- נוכח, משפיע, מקדם ומוביל למידה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הסגל התעסק ראשון בלהגיע לארוחות, לעמוד  בתור בשדה התעופה, מרוץ אחר השורה הראשונה באולם הכנסים, בתכנון הזמן החופשי. ללא דוגמה אישית, ללא מעורבות, ניתוק, לא ייצגו חניכים בבעיות ולא שותפים בתהליכי קבל ההחלטות </a:t>
                      </a:r>
                      <a:r>
                        <a:rPr kumimoji="0" lang="he-IL" sz="1800" u="none" strike="noStrike" kern="1200" cap="none" spc="0" normalizeH="0" baseline="0" noProof="0" dirty="0" err="1">
                          <a:ln>
                            <a:noFill/>
                          </a:ln>
                          <a:effectLst/>
                          <a:uLnTx/>
                          <a:uFillTx/>
                          <a:latin typeface="David" panose="020E0502060401010101" pitchFamily="34" charset="-79"/>
                          <a:cs typeface="David" panose="020E0502060401010101" pitchFamily="34" charset="-79"/>
                        </a:rPr>
                        <a:t>תו"כ</a:t>
                      </a: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 הסיור. עליהם לתפקד כסגל ולא כחניכים- מעורבים ופעילים!!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מעורבות גם במנהלות כפי שהיה נדרש באירוע ה"אוטובוס המסריח", היטמעות בחניכים- ישיבה באוטובוס, יציאה בערב וכדומה.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לא ברורה התרומה של- המדריכים, המנחה האקדמית והיועץ הארגוני בסיור</a:t>
                      </a:r>
                      <a:endParaRPr kumimoji="0" lang="he-IL" sz="1800" b="0" i="1"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lnL w="28575" cap="flat" cmpd="sng" algn="ctr">
                      <a:solidFill>
                        <a:schemeClr val="accent5"/>
                      </a:solidFill>
                      <a:prstDash val="solid"/>
                      <a:round/>
                      <a:headEnd type="none" w="med" len="med"/>
                      <a:tailEnd type="none" w="med" len="med"/>
                    </a:lnL>
                    <a:lnR w="28575" cap="flat" cmpd="sng" algn="ctr">
                      <a:solidFill>
                        <a:schemeClr val="accent5"/>
                      </a:solidFill>
                      <a:prstDash val="solid"/>
                      <a:round/>
                      <a:headEnd type="none" w="med" len="med"/>
                      <a:tailEnd type="none" w="med" len="med"/>
                    </a:lnR>
                    <a:lnT w="28575" cap="flat" cmpd="sng" algn="ctr">
                      <a:solidFill>
                        <a:schemeClr val="accent5"/>
                      </a:solidFill>
                      <a:prstDash val="solid"/>
                      <a:round/>
                      <a:headEnd type="none" w="med" len="med"/>
                      <a:tailEnd type="none" w="med" len="med"/>
                    </a:lnT>
                    <a:lnB w="28575"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2671929584"/>
                  </a:ext>
                </a:extLst>
              </a:tr>
            </a:tbl>
          </a:graphicData>
        </a:graphic>
      </p:graphicFrame>
    </p:spTree>
    <p:extLst>
      <p:ext uri="{BB962C8B-B14F-4D97-AF65-F5344CB8AC3E}">
        <p14:creationId xmlns:p14="http://schemas.microsoft.com/office/powerpoint/2010/main" val="210486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סיורים, ביקורים, ימי עיון בעונה המסכמת</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1575591007"/>
              </p:ext>
            </p:extLst>
          </p:nvPr>
        </p:nvGraphicFramePr>
        <p:xfrm>
          <a:off x="353965" y="1405236"/>
          <a:ext cx="11358147" cy="5394960"/>
        </p:xfrm>
        <a:graphic>
          <a:graphicData uri="http://schemas.openxmlformats.org/drawingml/2006/table">
            <a:tbl>
              <a:tblPr rtl="1" firstRow="1" bandRow="1">
                <a:tableStyleId>{5C22544A-7EE6-4342-B048-85BDC9FD1C3A}</a:tableStyleId>
              </a:tblPr>
              <a:tblGrid>
                <a:gridCol w="6127791">
                  <a:extLst>
                    <a:ext uri="{9D8B030D-6E8A-4147-A177-3AD203B41FA5}">
                      <a16:colId xmlns:a16="http://schemas.microsoft.com/office/drawing/2014/main" val="4212086157"/>
                    </a:ext>
                  </a:extLst>
                </a:gridCol>
                <a:gridCol w="1307589">
                  <a:extLst>
                    <a:ext uri="{9D8B030D-6E8A-4147-A177-3AD203B41FA5}">
                      <a16:colId xmlns:a16="http://schemas.microsoft.com/office/drawing/2014/main" val="3669644278"/>
                    </a:ext>
                  </a:extLst>
                </a:gridCol>
                <a:gridCol w="1307589">
                  <a:extLst>
                    <a:ext uri="{9D8B030D-6E8A-4147-A177-3AD203B41FA5}">
                      <a16:colId xmlns:a16="http://schemas.microsoft.com/office/drawing/2014/main" val="608925306"/>
                    </a:ext>
                  </a:extLst>
                </a:gridCol>
                <a:gridCol w="1307589">
                  <a:extLst>
                    <a:ext uri="{9D8B030D-6E8A-4147-A177-3AD203B41FA5}">
                      <a16:colId xmlns:a16="http://schemas.microsoft.com/office/drawing/2014/main" val="1443552393"/>
                    </a:ext>
                  </a:extLst>
                </a:gridCol>
                <a:gridCol w="1307589">
                  <a:extLst>
                    <a:ext uri="{9D8B030D-6E8A-4147-A177-3AD203B41FA5}">
                      <a16:colId xmlns:a16="http://schemas.microsoft.com/office/drawing/2014/main" val="3629592641"/>
                    </a:ext>
                  </a:extLst>
                </a:gridCol>
              </a:tblGrid>
              <a:tr h="324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24000">
                <a:tc>
                  <a:txBody>
                    <a:bodyPr/>
                    <a:lstStyle/>
                    <a:p>
                      <a:pPr rtl="1"/>
                      <a:r>
                        <a:rPr lang="he-IL" sz="1600" i="0" dirty="0">
                          <a:latin typeface="David" panose="020E0502060401010101" pitchFamily="34" charset="-79"/>
                          <a:cs typeface="David" panose="020E0502060401010101" pitchFamily="34" charset="-79"/>
                        </a:rPr>
                        <a:t>תרומת ואיכות הביקור </a:t>
                      </a:r>
                      <a:r>
                        <a:rPr lang="he-IL" sz="1600" b="1" i="0" dirty="0">
                          <a:latin typeface="David" panose="020E0502060401010101" pitchFamily="34" charset="-79"/>
                          <a:cs typeface="David" panose="020E0502060401010101" pitchFamily="34" charset="-79"/>
                        </a:rPr>
                        <a:t>בשב"כ?</a:t>
                      </a:r>
                    </a:p>
                  </a:txBody>
                  <a:tcPr anchor="ctr"/>
                </a:tc>
                <a:tc>
                  <a:txBody>
                    <a:bodyPr/>
                    <a:lstStyle/>
                    <a:p>
                      <a:pPr marL="0" algn="ctr" defTabSz="914400" rtl="1" eaLnBrk="1" latinLnBrk="0" hangingPunct="1"/>
                      <a:r>
                        <a:rPr lang="he-IL" sz="1600" b="0" u="sng" kern="1200" dirty="0">
                          <a:solidFill>
                            <a:schemeClr val="accent5"/>
                          </a:solidFill>
                          <a:latin typeface="David" panose="020E0502060401010101" pitchFamily="34" charset="-79"/>
                          <a:ea typeface="+mn-ea"/>
                          <a:cs typeface="David" panose="020E0502060401010101" pitchFamily="34" charset="-79"/>
                        </a:rPr>
                        <a:t>5.51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6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6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600" b="0" u="none" kern="1200" dirty="0">
                          <a:solidFill>
                            <a:srgbClr val="FF0000"/>
                          </a:solidFill>
                          <a:latin typeface="David" panose="020E0502060401010101" pitchFamily="34" charset="-79"/>
                          <a:ea typeface="+mn-ea"/>
                          <a:cs typeface="David" panose="020E0502060401010101" pitchFamily="34" charset="-79"/>
                        </a:rPr>
                        <a:t>2.5</a:t>
                      </a:r>
                    </a:p>
                  </a:txBody>
                  <a:tcPr anchor="ctr"/>
                </a:tc>
                <a:extLst>
                  <a:ext uri="{0D108BD9-81ED-4DB2-BD59-A6C34878D82A}">
                    <a16:rowId xmlns:a16="http://schemas.microsoft.com/office/drawing/2014/main" val="2717569957"/>
                  </a:ext>
                </a:extLst>
              </a:tr>
              <a:tr h="324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600" i="0" dirty="0">
                          <a:latin typeface="David" panose="020E0502060401010101" pitchFamily="34" charset="-79"/>
                          <a:cs typeface="David" panose="020E0502060401010101" pitchFamily="34" charset="-79"/>
                        </a:rPr>
                        <a:t>תרומת ואיכות הביקור </a:t>
                      </a:r>
                      <a:r>
                        <a:rPr lang="he-IL" sz="1600" b="1" i="0" dirty="0">
                          <a:latin typeface="David" panose="020E0502060401010101" pitchFamily="34" charset="-79"/>
                          <a:cs typeface="David" panose="020E0502060401010101" pitchFamily="34" charset="-79"/>
                        </a:rPr>
                        <a:t>באמ"ן?</a:t>
                      </a:r>
                    </a:p>
                  </a:txBody>
                  <a:tcPr anchor="ctr"/>
                </a:tc>
                <a:tc>
                  <a:txBody>
                    <a:bodyPr/>
                    <a:lstStyle/>
                    <a:p>
                      <a:pPr marL="0" algn="ctr" defTabSz="914400" rtl="1" eaLnBrk="1" latinLnBrk="0" hangingPunct="1"/>
                      <a:r>
                        <a:rPr lang="he-IL" sz="1600" b="0" u="none" kern="1200" dirty="0">
                          <a:solidFill>
                            <a:schemeClr val="tx1"/>
                          </a:solidFill>
                          <a:latin typeface="David" panose="020E0502060401010101" pitchFamily="34" charset="-79"/>
                          <a:ea typeface="+mn-ea"/>
                          <a:cs typeface="David" panose="020E0502060401010101" pitchFamily="34" charset="-79"/>
                        </a:rPr>
                        <a:t>4.56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6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6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6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3246084321"/>
                  </a:ext>
                </a:extLst>
              </a:tr>
              <a:tr h="324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6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תרומת ואיכות הביקור </a:t>
                      </a:r>
                      <a:r>
                        <a:rPr kumimoji="0" lang="he-IL" sz="16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במוסד?</a:t>
                      </a:r>
                    </a:p>
                  </a:txBody>
                  <a:tcPr anchor="ctr"/>
                </a:tc>
                <a:tc>
                  <a:txBody>
                    <a:bodyPr/>
                    <a:lstStyle/>
                    <a:p>
                      <a:pPr marL="0" algn="ctr" defTabSz="914400" rtl="1" eaLnBrk="1" latinLnBrk="0" hangingPunct="1"/>
                      <a:r>
                        <a:rPr lang="he-IL" sz="1600" b="0" u="none" kern="1200" dirty="0">
                          <a:solidFill>
                            <a:schemeClr val="tx1"/>
                          </a:solidFill>
                          <a:latin typeface="David" panose="020E0502060401010101" pitchFamily="34" charset="-79"/>
                          <a:ea typeface="+mn-ea"/>
                          <a:cs typeface="David" panose="020E0502060401010101" pitchFamily="34" charset="-79"/>
                        </a:rPr>
                        <a:t>4.90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6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6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600" b="0" u="sng" kern="1200" dirty="0">
                          <a:solidFill>
                            <a:schemeClr val="accent5"/>
                          </a:solidFill>
                          <a:effectLst/>
                          <a:latin typeface="David" panose="020E0502060401010101" pitchFamily="34" charset="-79"/>
                          <a:ea typeface="+mn-ea"/>
                          <a:cs typeface="David" panose="020E0502060401010101" pitchFamily="34" charset="-79"/>
                        </a:rPr>
                        <a:t>5.56</a:t>
                      </a:r>
                    </a:p>
                  </a:txBody>
                  <a:tcPr anchor="ctr"/>
                </a:tc>
                <a:tc>
                  <a:txBody>
                    <a:bodyPr/>
                    <a:lstStyle/>
                    <a:p>
                      <a:pPr marL="0" algn="ctr" defTabSz="914400" rtl="1" eaLnBrk="1" latinLnBrk="0" hangingPunct="1"/>
                      <a:r>
                        <a:rPr lang="he-IL" sz="1600" b="0" u="none" kern="1200" dirty="0">
                          <a:solidFill>
                            <a:schemeClr val="tx1"/>
                          </a:solidFill>
                          <a:latin typeface="David" panose="020E0502060401010101" pitchFamily="34" charset="-79"/>
                          <a:ea typeface="+mn-ea"/>
                          <a:cs typeface="David" panose="020E0502060401010101" pitchFamily="34" charset="-79"/>
                        </a:rPr>
                        <a:t>4.5</a:t>
                      </a:r>
                    </a:p>
                  </a:txBody>
                  <a:tcPr anchor="ctr"/>
                </a:tc>
                <a:extLst>
                  <a:ext uri="{0D108BD9-81ED-4DB2-BD59-A6C34878D82A}">
                    <a16:rowId xmlns:a16="http://schemas.microsoft.com/office/drawing/2014/main" val="2426901981"/>
                  </a:ext>
                </a:extLst>
              </a:tr>
              <a:tr h="324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6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תרומת ואיכות הביקור </a:t>
                      </a:r>
                      <a:r>
                        <a:rPr kumimoji="0" lang="he-IL" sz="16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במשטרה?</a:t>
                      </a:r>
                    </a:p>
                  </a:txBody>
                  <a:tcPr anchor="ctr"/>
                </a:tc>
                <a:tc>
                  <a:txBody>
                    <a:bodyPr/>
                    <a:lstStyle/>
                    <a:p>
                      <a:pPr marL="0" algn="ctr" defTabSz="914400" rtl="1" eaLnBrk="1" latinLnBrk="0" hangingPunct="1"/>
                      <a:r>
                        <a:rPr lang="he-IL" sz="1600" b="0" u="none" kern="1200" dirty="0">
                          <a:solidFill>
                            <a:schemeClr val="accent5"/>
                          </a:solidFill>
                          <a:latin typeface="David" panose="020E0502060401010101" pitchFamily="34" charset="-79"/>
                          <a:ea typeface="+mn-ea"/>
                          <a:cs typeface="David" panose="020E0502060401010101" pitchFamily="34" charset="-79"/>
                        </a:rPr>
                        <a:t>5.06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600" dirty="0">
                          <a:solidFill>
                            <a:schemeClr val="accent1"/>
                          </a:solidFill>
                          <a:latin typeface="David" panose="020E0502060401010101" pitchFamily="34" charset="-79"/>
                          <a:cs typeface="David" panose="020E0502060401010101" pitchFamily="34" charset="-79"/>
                          <a:sym typeface="Wingdings" panose="05000000000000000000" pitchFamily="2" charset="2"/>
                        </a:rPr>
                        <a:t></a:t>
                      </a:r>
                      <a:endParaRPr lang="he-IL" sz="1600" dirty="0">
                        <a:solidFill>
                          <a:schemeClr val="accent1"/>
                        </a:solidFill>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600" b="0" u="none" kern="1200" dirty="0">
                          <a:solidFill>
                            <a:schemeClr val="tx1"/>
                          </a:solidFill>
                          <a:latin typeface="David" panose="020E0502060401010101" pitchFamily="34" charset="-79"/>
                          <a:ea typeface="+mn-ea"/>
                          <a:cs typeface="David" panose="020E0502060401010101" pitchFamily="34" charset="-79"/>
                        </a:rPr>
                        <a:t>4.72</a:t>
                      </a:r>
                    </a:p>
                  </a:txBody>
                  <a:tcPr anchor="ctr"/>
                </a:tc>
                <a:tc>
                  <a:txBody>
                    <a:bodyPr/>
                    <a:lstStyle/>
                    <a:p>
                      <a:pPr marL="0" algn="ctr" defTabSz="914400" rtl="1" eaLnBrk="1" latinLnBrk="0" hangingPunct="1"/>
                      <a:r>
                        <a:rPr lang="he-IL" sz="1600" b="0" u="none" kern="1200" dirty="0">
                          <a:solidFill>
                            <a:schemeClr val="tx1"/>
                          </a:solidFill>
                          <a:latin typeface="David" panose="020E0502060401010101" pitchFamily="34" charset="-79"/>
                          <a:ea typeface="+mn-ea"/>
                          <a:cs typeface="David" panose="020E0502060401010101" pitchFamily="34" charset="-79"/>
                        </a:rPr>
                        <a:t>4.66</a:t>
                      </a:r>
                    </a:p>
                  </a:txBody>
                  <a:tcPr anchor="ctr"/>
                </a:tc>
                <a:extLst>
                  <a:ext uri="{0D108BD9-81ED-4DB2-BD59-A6C34878D82A}">
                    <a16:rowId xmlns:a16="http://schemas.microsoft.com/office/drawing/2014/main" val="3968097194"/>
                  </a:ext>
                </a:extLst>
              </a:tr>
              <a:tr h="324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6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תרומת ואיכות הסיור- </a:t>
                      </a:r>
                      <a:r>
                        <a:rPr kumimoji="0" lang="he-IL" sz="16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תשתיות לאומיות?</a:t>
                      </a:r>
                    </a:p>
                  </a:txBody>
                  <a:tcPr anchor="ctr"/>
                </a:tc>
                <a:tc>
                  <a:txBody>
                    <a:bodyPr/>
                    <a:lstStyle/>
                    <a:p>
                      <a:pPr marL="0" algn="ctr" defTabSz="914400" rtl="1" eaLnBrk="1" latinLnBrk="0" hangingPunct="1"/>
                      <a:r>
                        <a:rPr lang="he-IL" sz="1600" b="0" u="sng" kern="1200" dirty="0">
                          <a:solidFill>
                            <a:srgbClr val="FF0000"/>
                          </a:solidFill>
                          <a:latin typeface="David" panose="020E0502060401010101" pitchFamily="34" charset="-79"/>
                          <a:ea typeface="+mn-ea"/>
                          <a:cs typeface="David" panose="020E0502060401010101" pitchFamily="34" charset="-79"/>
                        </a:rPr>
                        <a:t>3.39</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6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6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600" b="0" u="none" kern="1200" dirty="0">
                          <a:solidFill>
                            <a:srgbClr val="FF0000"/>
                          </a:solidFill>
                          <a:latin typeface="David" panose="020E0502060401010101" pitchFamily="34" charset="-79"/>
                          <a:ea typeface="+mn-ea"/>
                          <a:cs typeface="David" panose="020E0502060401010101" pitchFamily="34" charset="-79"/>
                        </a:rPr>
                        <a:t>4.33</a:t>
                      </a:r>
                    </a:p>
                  </a:txBody>
                  <a:tcPr anchor="ctr"/>
                </a:tc>
                <a:extLst>
                  <a:ext uri="{0D108BD9-81ED-4DB2-BD59-A6C34878D82A}">
                    <a16:rowId xmlns:a16="http://schemas.microsoft.com/office/drawing/2014/main" val="2582515140"/>
                  </a:ext>
                </a:extLst>
              </a:tr>
              <a:tr h="324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6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תרומת ואיכות הסיור- </a:t>
                      </a:r>
                      <a:r>
                        <a:rPr kumimoji="0" lang="he-IL" sz="16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כלכלה?</a:t>
                      </a:r>
                    </a:p>
                  </a:txBody>
                  <a:tcPr anchor="ctr"/>
                </a:tc>
                <a:tc>
                  <a:txBody>
                    <a:bodyPr/>
                    <a:lstStyle/>
                    <a:p>
                      <a:pPr marL="0" algn="ctr" defTabSz="914400" rtl="1" eaLnBrk="1" latinLnBrk="0" hangingPunct="1"/>
                      <a:r>
                        <a:rPr lang="he-IL" sz="1600" b="0" u="none" kern="1200" dirty="0">
                          <a:solidFill>
                            <a:srgbClr val="FF0000"/>
                          </a:solidFill>
                          <a:latin typeface="David" panose="020E0502060401010101" pitchFamily="34" charset="-79"/>
                          <a:ea typeface="+mn-ea"/>
                          <a:cs typeface="David" panose="020E0502060401010101" pitchFamily="34" charset="-79"/>
                        </a:rPr>
                        <a:t>4.22</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6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6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600" b="0" u="none" kern="1200" dirty="0">
                          <a:solidFill>
                            <a:srgbClr val="FF0000"/>
                          </a:solidFill>
                          <a:latin typeface="David" panose="020E0502060401010101" pitchFamily="34" charset="-79"/>
                          <a:ea typeface="+mn-ea"/>
                          <a:cs typeface="David" panose="020E0502060401010101" pitchFamily="34" charset="-79"/>
                        </a:rPr>
                        <a:t>3.8</a:t>
                      </a:r>
                    </a:p>
                  </a:txBody>
                  <a:tcPr anchor="ctr"/>
                </a:tc>
                <a:extLst>
                  <a:ext uri="{0D108BD9-81ED-4DB2-BD59-A6C34878D82A}">
                    <a16:rowId xmlns:a16="http://schemas.microsoft.com/office/drawing/2014/main" val="3435071597"/>
                  </a:ext>
                </a:extLst>
              </a:tr>
              <a:tr h="324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6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תרומת ימי העיון- </a:t>
                      </a:r>
                      <a:r>
                        <a:rPr kumimoji="0" lang="he-IL" sz="16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סייבר?</a:t>
                      </a:r>
                    </a:p>
                  </a:txBody>
                  <a:tcPr anchor="ctr"/>
                </a:tc>
                <a:tc>
                  <a:txBody>
                    <a:bodyPr/>
                    <a:lstStyle/>
                    <a:p>
                      <a:pPr marL="0" algn="ctr" defTabSz="914400" rtl="1" eaLnBrk="1" latinLnBrk="0" hangingPunct="1"/>
                      <a:r>
                        <a:rPr lang="he-IL" sz="1600" b="0" u="none" kern="1200" dirty="0">
                          <a:solidFill>
                            <a:srgbClr val="FF0000"/>
                          </a:solidFill>
                          <a:latin typeface="David" panose="020E0502060401010101" pitchFamily="34" charset="-79"/>
                          <a:ea typeface="+mn-ea"/>
                          <a:cs typeface="David" panose="020E0502060401010101" pitchFamily="34" charset="-79"/>
                        </a:rPr>
                        <a:t>4.18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6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6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600" b="0" u="sng" kern="1200" dirty="0">
                          <a:solidFill>
                            <a:schemeClr val="accent5"/>
                          </a:solidFill>
                          <a:latin typeface="David" panose="020E0502060401010101" pitchFamily="34" charset="-79"/>
                          <a:ea typeface="+mn-ea"/>
                          <a:cs typeface="David" panose="020E0502060401010101" pitchFamily="34" charset="-79"/>
                        </a:rPr>
                        <a:t>5.41</a:t>
                      </a:r>
                    </a:p>
                  </a:txBody>
                  <a:tcPr anchor="ctr"/>
                </a:tc>
                <a:tc>
                  <a:txBody>
                    <a:bodyPr/>
                    <a:lstStyle/>
                    <a:p>
                      <a:pPr marL="0" algn="ctr" defTabSz="914400" rtl="1" eaLnBrk="1" latinLnBrk="0" hangingPunct="1"/>
                      <a:r>
                        <a:rPr lang="he-IL" sz="1600" b="0" u="none" kern="1200" dirty="0">
                          <a:solidFill>
                            <a:srgbClr val="FF0000"/>
                          </a:solidFill>
                          <a:latin typeface="David" panose="020E0502060401010101" pitchFamily="34" charset="-79"/>
                          <a:ea typeface="+mn-ea"/>
                          <a:cs typeface="David" panose="020E0502060401010101" pitchFamily="34" charset="-79"/>
                        </a:rPr>
                        <a:t>3.0</a:t>
                      </a:r>
                    </a:p>
                  </a:txBody>
                  <a:tcPr anchor="ctr"/>
                </a:tc>
                <a:extLst>
                  <a:ext uri="{0D108BD9-81ED-4DB2-BD59-A6C34878D82A}">
                    <a16:rowId xmlns:a16="http://schemas.microsoft.com/office/drawing/2014/main" val="2506450319"/>
                  </a:ext>
                </a:extLst>
              </a:tr>
              <a:tr h="432000">
                <a:tc gridSpan="5">
                  <a:txBody>
                    <a:bodyPr/>
                    <a:lstStyle/>
                    <a:p>
                      <a:pPr rtl="1"/>
                      <a:r>
                        <a:rPr lang="he-IL" b="1" dirty="0">
                          <a:latin typeface="David" panose="020E0502060401010101" pitchFamily="34" charset="-79"/>
                          <a:cs typeface="David" panose="020E0502060401010101" pitchFamily="34" charset="-79"/>
                        </a:rPr>
                        <a:t>הערות לשימור:</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קיימת חשיבות להגעה מטות הארגונים גם אם היה ניתן לקבל את התכנים במליאת מב"ל (*5). השיחות צריך  להיות מכוונות לחלקו של הארגון בביטחון הלאומי ופחות שיחות שיווק</a:t>
                      </a:r>
                      <a:r>
                        <a:rPr lang="en-US" sz="1600" kern="1200" dirty="0">
                          <a:solidFill>
                            <a:schemeClr val="dk1"/>
                          </a:solidFill>
                          <a:latin typeface="David" panose="020E0502060401010101" pitchFamily="34" charset="-79"/>
                          <a:ea typeface="+mn-ea"/>
                          <a:cs typeface="David" panose="020E0502060401010101" pitchFamily="34" charset="-79"/>
                        </a:rPr>
                        <a:t> </a:t>
                      </a:r>
                      <a:r>
                        <a:rPr lang="he-IL" sz="1600" kern="1200" dirty="0">
                          <a:solidFill>
                            <a:schemeClr val="dk1"/>
                          </a:solidFill>
                          <a:latin typeface="David" panose="020E0502060401010101" pitchFamily="34" charset="-79"/>
                          <a:ea typeface="+mn-ea"/>
                          <a:cs typeface="David" panose="020E0502060401010101" pitchFamily="34" charset="-79"/>
                        </a:rPr>
                        <a:t>(הכנה מקדימה של המרצה הבכיר)</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איכות סיורי שב"כ, משטרה- תכנון, פתיחות ושקיפות. </a:t>
                      </a: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049165749"/>
                  </a:ext>
                </a:extLst>
              </a:tr>
              <a:tr h="432000">
                <a:tc gridSpan="5">
                  <a:txBody>
                    <a:bodyPr/>
                    <a:lstStyle/>
                    <a:p>
                      <a:pPr rtl="1"/>
                      <a:r>
                        <a:rPr lang="he-IL" sz="1800" b="1" dirty="0">
                          <a:latin typeface="David" panose="020E0502060401010101" pitchFamily="34" charset="-79"/>
                          <a:cs typeface="David" panose="020E0502060401010101" pitchFamily="34" charset="-79"/>
                        </a:rPr>
                        <a:t>הערות לשיפור:</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סיור תשתיות לא פגע (*6), לא נעשה שימוש בהמלצות וניסיון החניכים והתוכן לא היה ברמה המתאימה למב"ל</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סיור אמ"ן- תחושת ניכור, צורך ביותר תאום ציפיות (*3)</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רוב הסיורים עמוסים- נדרש יותר זמן לדיון בסוגיות המרכזיות שעולות במהלכו</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ביקור במשרד ממשלתי גדול (אוצר, משפטים)</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David" panose="020E0502060401010101" pitchFamily="34" charset="-79"/>
                          <a:ea typeface="+mn-ea"/>
                          <a:cs typeface="David" panose="020E0502060401010101" pitchFamily="34" charset="-79"/>
                        </a:rPr>
                        <a:t>There needs to be discussions for all these trips on tying them to national security, the strategy, and interagency. </a:t>
                      </a:r>
                      <a:endParaRPr lang="he-IL" sz="1600" kern="1200" dirty="0">
                        <a:solidFill>
                          <a:schemeClr val="dk1"/>
                        </a:solidFill>
                        <a:latin typeface="David" panose="020E0502060401010101" pitchFamily="34" charset="-79"/>
                        <a:ea typeface="+mn-ea"/>
                        <a:cs typeface="David" panose="020E0502060401010101" pitchFamily="34" charset="-79"/>
                      </a:endParaRPr>
                    </a:p>
                  </a:txBody>
                  <a:tcPr anchor="ct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2891819463"/>
                  </a:ext>
                </a:extLst>
              </a:tr>
            </a:tbl>
          </a:graphicData>
        </a:graphic>
      </p:graphicFrame>
      <p:sp>
        <p:nvSpPr>
          <p:cNvPr id="5" name="אליפסה 4">
            <a:extLst>
              <a:ext uri="{FF2B5EF4-FFF2-40B4-BE49-F238E27FC236}">
                <a16:creationId xmlns:a16="http://schemas.microsoft.com/office/drawing/2014/main" id="{CAAB7362-DE14-4E35-B8BF-F1B1EE4B67B0}"/>
              </a:ext>
            </a:extLst>
          </p:cNvPr>
          <p:cNvSpPr/>
          <p:nvPr/>
        </p:nvSpPr>
        <p:spPr>
          <a:xfrm>
            <a:off x="717754" y="1755955"/>
            <a:ext cx="589936" cy="353962"/>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Tree>
    <p:extLst>
      <p:ext uri="{BB962C8B-B14F-4D97-AF65-F5344CB8AC3E}">
        <p14:creationId xmlns:p14="http://schemas.microsoft.com/office/powerpoint/2010/main" val="3451613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תכנים נוספים</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015616329"/>
              </p:ext>
            </p:extLst>
          </p:nvPr>
        </p:nvGraphicFramePr>
        <p:xfrm>
          <a:off x="383462" y="1651036"/>
          <a:ext cx="11348314" cy="4810198"/>
        </p:xfrm>
        <a:graphic>
          <a:graphicData uri="http://schemas.openxmlformats.org/drawingml/2006/table">
            <a:tbl>
              <a:tblPr rtl="1" firstRow="1" bandRow="1">
                <a:tableStyleId>{5C22544A-7EE6-4342-B048-85BDC9FD1C3A}</a:tableStyleId>
              </a:tblPr>
              <a:tblGrid>
                <a:gridCol w="6031585">
                  <a:extLst>
                    <a:ext uri="{9D8B030D-6E8A-4147-A177-3AD203B41FA5}">
                      <a16:colId xmlns:a16="http://schemas.microsoft.com/office/drawing/2014/main" val="4212086157"/>
                    </a:ext>
                  </a:extLst>
                </a:gridCol>
                <a:gridCol w="1474387">
                  <a:extLst>
                    <a:ext uri="{9D8B030D-6E8A-4147-A177-3AD203B41FA5}">
                      <a16:colId xmlns:a16="http://schemas.microsoft.com/office/drawing/2014/main" val="3669644278"/>
                    </a:ext>
                  </a:extLst>
                </a:gridCol>
                <a:gridCol w="893568">
                  <a:extLst>
                    <a:ext uri="{9D8B030D-6E8A-4147-A177-3AD203B41FA5}">
                      <a16:colId xmlns:a16="http://schemas.microsoft.com/office/drawing/2014/main" val="608925306"/>
                    </a:ext>
                  </a:extLst>
                </a:gridCol>
                <a:gridCol w="1474387">
                  <a:extLst>
                    <a:ext uri="{9D8B030D-6E8A-4147-A177-3AD203B41FA5}">
                      <a16:colId xmlns:a16="http://schemas.microsoft.com/office/drawing/2014/main" val="1443552393"/>
                    </a:ext>
                  </a:extLst>
                </a:gridCol>
                <a:gridCol w="1474387">
                  <a:extLst>
                    <a:ext uri="{9D8B030D-6E8A-4147-A177-3AD203B41FA5}">
                      <a16:colId xmlns:a16="http://schemas.microsoft.com/office/drawing/2014/main" val="3629592641"/>
                    </a:ext>
                  </a:extLst>
                </a:gridCol>
              </a:tblGrid>
              <a:tr h="634291">
                <a:tc>
                  <a:txBody>
                    <a:bodyPr/>
                    <a:lstStyle/>
                    <a:p>
                      <a:pPr algn="ctr" rtl="1"/>
                      <a:r>
                        <a:rPr lang="he-IL" sz="20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sz="2000"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sz="2000" dirty="0">
                          <a:latin typeface="David" panose="020E0502060401010101" pitchFamily="34" charset="-79"/>
                          <a:cs typeface="David" panose="020E0502060401010101" pitchFamily="34" charset="-79"/>
                        </a:rPr>
                        <a:t>מגמה</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מ"ד</a:t>
                      </a:r>
                    </a:p>
                  </a:txBody>
                  <a:tcPr anchor="ctr"/>
                </a:tc>
                <a:tc>
                  <a:txBody>
                    <a:bodyPr/>
                    <a:lstStyle/>
                    <a:p>
                      <a:pPr algn="ctr" rtl="1"/>
                      <a:r>
                        <a:rPr lang="he-IL" sz="2000"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501613">
                <a:tc>
                  <a:txBody>
                    <a:bodyPr/>
                    <a:lstStyle/>
                    <a:p>
                      <a:pPr rtl="1"/>
                      <a:r>
                        <a:rPr lang="he-IL" sz="2000" b="0" dirty="0">
                          <a:latin typeface="David" panose="020E0502060401010101" pitchFamily="34" charset="-79"/>
                          <a:cs typeface="David" panose="020E0502060401010101" pitchFamily="34" charset="-79"/>
                        </a:rPr>
                        <a:t>עד כמה </a:t>
                      </a:r>
                      <a:r>
                        <a:rPr lang="he-IL" sz="2000" b="1" dirty="0">
                          <a:latin typeface="David" panose="020E0502060401010101" pitchFamily="34" charset="-79"/>
                          <a:cs typeface="David" panose="020E0502060401010101" pitchFamily="34" charset="-79"/>
                        </a:rPr>
                        <a:t>לימודי האנגלית, </a:t>
                      </a:r>
                      <a:r>
                        <a:rPr lang="he-IL" sz="2000" b="0" dirty="0">
                          <a:latin typeface="David" panose="020E0502060401010101" pitchFamily="34" charset="-79"/>
                          <a:cs typeface="David" panose="020E0502060401010101" pitchFamily="34" charset="-79"/>
                        </a:rPr>
                        <a:t>דרך שיחות הטלפון קידמו אותך?</a:t>
                      </a:r>
                      <a:endParaRPr lang="he-IL" sz="200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4.53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dirty="0">
                        <a:solidFill>
                          <a:schemeClr val="accent1"/>
                        </a:solidFill>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a:t>
                      </a:r>
                    </a:p>
                  </a:txBody>
                  <a:tcPr anchor="ctr"/>
                </a:tc>
                <a:extLst>
                  <a:ext uri="{0D108BD9-81ED-4DB2-BD59-A6C34878D82A}">
                    <a16:rowId xmlns:a16="http://schemas.microsoft.com/office/drawing/2014/main" val="2717569957"/>
                  </a:ext>
                </a:extLst>
              </a:tr>
              <a:tr h="1557241">
                <a:tc gridSpan="5">
                  <a:txBody>
                    <a:bodyPr/>
                    <a:lstStyle/>
                    <a:p>
                      <a:pPr rtl="1"/>
                      <a:r>
                        <a:rPr lang="he-IL" b="1" dirty="0">
                          <a:latin typeface="David" panose="020E0502060401010101" pitchFamily="34" charset="-79"/>
                          <a:cs typeface="David" panose="020E0502060401010101" pitchFamily="34" charset="-79"/>
                        </a:rPr>
                        <a:t>דרכים נוספות לשיפור שליטתך בשפה האנגלית במהלך שנת המב"ל?</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דיונים בצוותים באנגלית (*4), גיבוש קבוצות שיח באנגלית במשך השנה. העיקר זה התרגול</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לחניכים שמגדירים לעצמם יעד של שיפור האנגלית- להשתלב בצוותים עם הבינלאומיים. יוצאים נתרמים ואף תורמים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העברת הרצאה באנגלית במשך השנה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מלבד השיחות טלפון צריך חומר כתוב</a:t>
                      </a:r>
                      <a:r>
                        <a:rPr lang="en-US" sz="1600" kern="1200" dirty="0">
                          <a:solidFill>
                            <a:schemeClr val="dk1"/>
                          </a:solidFill>
                          <a:latin typeface="David" panose="020E0502060401010101" pitchFamily="34" charset="-79"/>
                          <a:ea typeface="+mn-ea"/>
                          <a:cs typeface="David" panose="020E0502060401010101" pitchFamily="34" charset="-79"/>
                        </a:rPr>
                        <a:t>/</a:t>
                      </a:r>
                      <a:r>
                        <a:rPr lang="he-IL" sz="1600" kern="1200" dirty="0">
                          <a:solidFill>
                            <a:schemeClr val="dk1"/>
                          </a:solidFill>
                          <a:latin typeface="David" panose="020E0502060401010101" pitchFamily="34" charset="-79"/>
                          <a:ea typeface="+mn-ea"/>
                          <a:cs typeface="David" panose="020E0502060401010101" pitchFamily="34" charset="-79"/>
                        </a:rPr>
                        <a:t> ערכת שב"כ</a:t>
                      </a:r>
                      <a:r>
                        <a:rPr lang="en-US" sz="1600" kern="1200" dirty="0">
                          <a:solidFill>
                            <a:schemeClr val="dk1"/>
                          </a:solidFill>
                          <a:latin typeface="David" panose="020E0502060401010101" pitchFamily="34" charset="-79"/>
                          <a:ea typeface="+mn-ea"/>
                          <a:cs typeface="David" panose="020E0502060401010101" pitchFamily="34" charset="-79"/>
                        </a:rPr>
                        <a:t>/</a:t>
                      </a:r>
                      <a:r>
                        <a:rPr lang="he-IL" sz="1600" kern="1200" dirty="0">
                          <a:solidFill>
                            <a:schemeClr val="dk1"/>
                          </a:solidFill>
                          <a:latin typeface="David" panose="020E0502060401010101" pitchFamily="34" charset="-79"/>
                          <a:ea typeface="+mn-ea"/>
                          <a:cs typeface="David" panose="020E0502060401010101" pitchFamily="34" charset="-79"/>
                        </a:rPr>
                        <a:t>מורה לאנגלית לתרגול נוסף</a:t>
                      </a:r>
                    </a:p>
                  </a:txBody>
                  <a:tcPr anchor="ctr">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1" u="none" kern="1200" dirty="0">
                        <a:solidFill>
                          <a:schemeClr val="accent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1" u="none" kern="1200" dirty="0">
                        <a:solidFill>
                          <a:schemeClr val="accent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r h="501613">
                <a:tc>
                  <a:txBody>
                    <a:bodyPr/>
                    <a:lstStyle/>
                    <a:p>
                      <a:pPr rtl="1"/>
                      <a:r>
                        <a:rPr lang="he-IL" sz="2000" dirty="0">
                          <a:latin typeface="David" panose="020E0502060401010101" pitchFamily="34" charset="-79"/>
                          <a:cs typeface="David" panose="020E0502060401010101" pitchFamily="34" charset="-79"/>
                        </a:rPr>
                        <a:t>האם קיים צורך </a:t>
                      </a:r>
                      <a:r>
                        <a:rPr lang="he-IL" sz="2000" b="1" dirty="0">
                          <a:latin typeface="David" panose="020E0502060401010101" pitchFamily="34" charset="-79"/>
                          <a:cs typeface="David" panose="020E0502060401010101" pitchFamily="34" charset="-79"/>
                        </a:rPr>
                        <a:t>בתהליכי פיתוח אישי </a:t>
                      </a:r>
                      <a:r>
                        <a:rPr lang="he-IL" sz="2000" dirty="0">
                          <a:latin typeface="David" panose="020E0502060401010101" pitchFamily="34" charset="-79"/>
                          <a:cs typeface="David" panose="020E0502060401010101" pitchFamily="34" charset="-79"/>
                        </a:rPr>
                        <a:t>במהלך שנת המב"ל?</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3.0</a:t>
                      </a:r>
                      <a:r>
                        <a:rPr lang="he-IL" sz="1800" b="1" u="none" kern="1200" dirty="0">
                          <a:solidFill>
                            <a:schemeClr val="accent5"/>
                          </a:solidFill>
                          <a:latin typeface="David" panose="020E0502060401010101" pitchFamily="34" charset="-79"/>
                          <a:ea typeface="+mn-ea"/>
                          <a:cs typeface="David" panose="020E0502060401010101" pitchFamily="34" charset="-79"/>
                        </a:rPr>
                        <a:t>*</a:t>
                      </a: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73456033"/>
                  </a:ext>
                </a:extLst>
              </a:tr>
              <a:tr h="1557241">
                <a:tc gridSpan="5">
                  <a:txBody>
                    <a:bodyPr/>
                    <a:lstStyle/>
                    <a:p>
                      <a:pPr rtl="1"/>
                      <a:r>
                        <a:rPr lang="he-IL" b="1" dirty="0">
                          <a:solidFill>
                            <a:schemeClr val="accent5"/>
                          </a:solidFill>
                          <a:latin typeface="David" panose="020E0502060401010101" pitchFamily="34" charset="-79"/>
                          <a:cs typeface="David" panose="020E0502060401010101" pitchFamily="34" charset="-79"/>
                        </a:rPr>
                        <a:t>* </a:t>
                      </a:r>
                      <a:r>
                        <a:rPr lang="en-US" b="0" u="sng" dirty="0">
                          <a:latin typeface="David" panose="020E0502060401010101" pitchFamily="34" charset="-79"/>
                          <a:cs typeface="David" panose="020E0502060401010101" pitchFamily="34" charset="-79"/>
                        </a:rPr>
                        <a:t>10</a:t>
                      </a:r>
                      <a:r>
                        <a:rPr lang="en-US" b="0" dirty="0">
                          <a:latin typeface="David" panose="020E0502060401010101" pitchFamily="34" charset="-79"/>
                          <a:cs typeface="David" panose="020E0502060401010101" pitchFamily="34" charset="-79"/>
                        </a:rPr>
                        <a:t>/32</a:t>
                      </a:r>
                      <a:r>
                        <a:rPr lang="he-IL" b="0" dirty="0">
                          <a:latin typeface="David" panose="020E0502060401010101" pitchFamily="34" charset="-79"/>
                          <a:cs typeface="David" panose="020E0502060401010101" pitchFamily="34" charset="-79"/>
                        </a:rPr>
                        <a:t> מחניכי המחזור הראו צורך חזק בנושא (6</a:t>
                      </a:r>
                      <a:r>
                        <a:rPr lang="en-US" b="0" dirty="0">
                          <a:latin typeface="David" panose="020E0502060401010101" pitchFamily="34" charset="-79"/>
                          <a:cs typeface="David" panose="020E0502060401010101" pitchFamily="34" charset="-79"/>
                        </a:rPr>
                        <a:t>/</a:t>
                      </a:r>
                      <a:r>
                        <a:rPr lang="he-IL" b="0" dirty="0">
                          <a:latin typeface="David" panose="020E0502060401010101" pitchFamily="34" charset="-79"/>
                          <a:cs typeface="David" panose="020E0502060401010101" pitchFamily="34" charset="-79"/>
                        </a:rPr>
                        <a:t>5)</a:t>
                      </a:r>
                    </a:p>
                    <a:p>
                      <a:pPr rtl="1"/>
                      <a:r>
                        <a:rPr lang="he-IL" b="1" dirty="0">
                          <a:latin typeface="David" panose="020E0502060401010101" pitchFamily="34" charset="-79"/>
                          <a:cs typeface="David" panose="020E0502060401010101" pitchFamily="34" charset="-79"/>
                        </a:rPr>
                        <a:t>חניך שלקח תוכנית מנטורינג או </a:t>
                      </a:r>
                      <a:r>
                        <a:rPr lang="he-IL" b="1" dirty="0" err="1">
                          <a:latin typeface="David" panose="020E0502060401010101" pitchFamily="34" charset="-79"/>
                          <a:cs typeface="David" panose="020E0502060401010101" pitchFamily="34" charset="-79"/>
                        </a:rPr>
                        <a:t>ק'ואצינג</a:t>
                      </a:r>
                      <a:r>
                        <a:rPr lang="he-IL" b="1" dirty="0">
                          <a:latin typeface="David" panose="020E0502060401010101" pitchFamily="34" charset="-79"/>
                          <a:cs typeface="David" panose="020E0502060401010101" pitchFamily="34" charset="-79"/>
                        </a:rPr>
                        <a:t>- הערך את איכות התוכנית?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המנטורינג היה מצוין. ממליצה לשמר את זה (*3)</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המאמנת שלי הייתה מעולה. עזרה לי מאוד בפיתוח האישי. לשימור!</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האופן בו מב"ל שיווק, המליץ היה חלש- הרבה פספסו את זה. חשוב לעודד את האנשים בדגש על הקשר הראשוני ולבצע בקרה ומעקב</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עקב חוסר בזמן החלטתי לוותר</a:t>
                      </a:r>
                      <a:endParaRPr lang="he-IL" dirty="0">
                        <a:latin typeface="David" panose="020E0502060401010101" pitchFamily="34" charset="-79"/>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362153979"/>
                  </a:ext>
                </a:extLst>
              </a:tr>
            </a:tbl>
          </a:graphicData>
        </a:graphic>
      </p:graphicFrame>
    </p:spTree>
    <p:extLst>
      <p:ext uri="{BB962C8B-B14F-4D97-AF65-F5344CB8AC3E}">
        <p14:creationId xmlns:p14="http://schemas.microsoft.com/office/powerpoint/2010/main" val="2645258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C8A72498-836B-4D1C-9776-D0B51AD6D0C1}"/>
              </a:ext>
            </a:extLst>
          </p:cNvPr>
          <p:cNvSpPr txBox="1">
            <a:spLocks/>
          </p:cNvSpPr>
          <p:nvPr/>
        </p:nvSpPr>
        <p:spPr>
          <a:xfrm>
            <a:off x="1533618" y="2176668"/>
            <a:ext cx="9144000" cy="2303927"/>
          </a:xfrm>
          <a:prstGeom prst="rect">
            <a:avLst/>
          </a:prstGeom>
        </p:spPr>
        <p:txBody>
          <a:bodyPr anchor="t">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פרק ב'</a:t>
            </a:r>
          </a:p>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עמידה במטרות ההכשרה</a:t>
            </a:r>
            <a:endParaRPr lang="he-IL" sz="48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2" name="תמונה 1">
            <a:extLst>
              <a:ext uri="{FF2B5EF4-FFF2-40B4-BE49-F238E27FC236}">
                <a16:creationId xmlns:a16="http://schemas.microsoft.com/office/drawing/2014/main" id="{4A6C77BC-1C18-45BB-A784-665ACD13F36C}"/>
              </a:ext>
            </a:extLst>
          </p:cNvPr>
          <p:cNvPicPr>
            <a:picLocks noChangeAspect="1"/>
          </p:cNvPicPr>
          <p:nvPr/>
        </p:nvPicPr>
        <p:blipFill>
          <a:blip r:embed="rId2"/>
          <a:stretch>
            <a:fillRect/>
          </a:stretch>
        </p:blipFill>
        <p:spPr>
          <a:xfrm>
            <a:off x="447377" y="268937"/>
            <a:ext cx="2698945" cy="2668449"/>
          </a:xfrm>
          <a:prstGeom prst="rect">
            <a:avLst/>
          </a:prstGeom>
        </p:spPr>
      </p:pic>
    </p:spTree>
    <p:extLst>
      <p:ext uri="{BB962C8B-B14F-4D97-AF65-F5344CB8AC3E}">
        <p14:creationId xmlns:p14="http://schemas.microsoft.com/office/powerpoint/2010/main" val="2320910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מטרות ההכשרה במב"ל</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952982742"/>
              </p:ext>
            </p:extLst>
          </p:nvPr>
        </p:nvGraphicFramePr>
        <p:xfrm>
          <a:off x="283928" y="1641207"/>
          <a:ext cx="11556000" cy="4176000"/>
        </p:xfrm>
        <a:graphic>
          <a:graphicData uri="http://schemas.openxmlformats.org/drawingml/2006/table">
            <a:tbl>
              <a:tblPr rtl="1" firstRow="1" bandRow="1">
                <a:tableStyleId>{5C22544A-7EE6-4342-B048-85BDC9FD1C3A}</a:tableStyleId>
              </a:tblPr>
              <a:tblGrid>
                <a:gridCol w="5508000">
                  <a:extLst>
                    <a:ext uri="{9D8B030D-6E8A-4147-A177-3AD203B41FA5}">
                      <a16:colId xmlns:a16="http://schemas.microsoft.com/office/drawing/2014/main" val="4212086157"/>
                    </a:ext>
                  </a:extLst>
                </a:gridCol>
                <a:gridCol w="864000">
                  <a:extLst>
                    <a:ext uri="{9D8B030D-6E8A-4147-A177-3AD203B41FA5}">
                      <a16:colId xmlns:a16="http://schemas.microsoft.com/office/drawing/2014/main" val="3669644278"/>
                    </a:ext>
                  </a:extLst>
                </a:gridCol>
                <a:gridCol w="864000">
                  <a:extLst>
                    <a:ext uri="{9D8B030D-6E8A-4147-A177-3AD203B41FA5}">
                      <a16:colId xmlns:a16="http://schemas.microsoft.com/office/drawing/2014/main" val="608925306"/>
                    </a:ext>
                  </a:extLst>
                </a:gridCol>
                <a:gridCol w="864000">
                  <a:extLst>
                    <a:ext uri="{9D8B030D-6E8A-4147-A177-3AD203B41FA5}">
                      <a16:colId xmlns:a16="http://schemas.microsoft.com/office/drawing/2014/main" val="1443552393"/>
                    </a:ext>
                  </a:extLst>
                </a:gridCol>
                <a:gridCol w="864000">
                  <a:extLst>
                    <a:ext uri="{9D8B030D-6E8A-4147-A177-3AD203B41FA5}">
                      <a16:colId xmlns:a16="http://schemas.microsoft.com/office/drawing/2014/main" val="1817204461"/>
                    </a:ext>
                  </a:extLst>
                </a:gridCol>
                <a:gridCol w="864000">
                  <a:extLst>
                    <a:ext uri="{9D8B030D-6E8A-4147-A177-3AD203B41FA5}">
                      <a16:colId xmlns:a16="http://schemas.microsoft.com/office/drawing/2014/main" val="3795776351"/>
                    </a:ext>
                  </a:extLst>
                </a:gridCol>
                <a:gridCol w="864000">
                  <a:extLst>
                    <a:ext uri="{9D8B030D-6E8A-4147-A177-3AD203B41FA5}">
                      <a16:colId xmlns:a16="http://schemas.microsoft.com/office/drawing/2014/main" val="1819638454"/>
                    </a:ext>
                  </a:extLst>
                </a:gridCol>
                <a:gridCol w="864000">
                  <a:extLst>
                    <a:ext uri="{9D8B030D-6E8A-4147-A177-3AD203B41FA5}">
                      <a16:colId xmlns:a16="http://schemas.microsoft.com/office/drawing/2014/main" val="3629592641"/>
                    </a:ext>
                  </a:extLst>
                </a:gridCol>
              </a:tblGrid>
              <a:tr h="836807">
                <a:tc>
                  <a:txBody>
                    <a:bodyPr/>
                    <a:lstStyle/>
                    <a:p>
                      <a:pPr algn="ctr" rtl="1"/>
                      <a:r>
                        <a:rPr lang="he-IL" sz="2400" b="1" kern="1200" dirty="0">
                          <a:solidFill>
                            <a:schemeClr val="lt1"/>
                          </a:solidFill>
                          <a:latin typeface="David" panose="020E0502060401010101" pitchFamily="34" charset="-79"/>
                          <a:ea typeface="+mn-ea"/>
                          <a:cs typeface="David" panose="020E0502060401010101" pitchFamily="34" charset="-79"/>
                        </a:rPr>
                        <a:t>מטרות ההכשרה:</a:t>
                      </a:r>
                    </a:p>
                  </a:txBody>
                  <a:tcPr anchor="ctr"/>
                </a:tc>
                <a:tc>
                  <a:txBody>
                    <a:bodyPr/>
                    <a:lstStyle/>
                    <a:p>
                      <a:pPr algn="ctr" rtl="1"/>
                      <a:r>
                        <a:rPr lang="he-IL" sz="2000"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sz="2000" dirty="0">
                          <a:latin typeface="David" panose="020E0502060401010101" pitchFamily="34" charset="-79"/>
                          <a:cs typeface="David" panose="020E0502060401010101" pitchFamily="34" charset="-79"/>
                        </a:rPr>
                        <a:t>מגמה</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מ"ד</a:t>
                      </a:r>
                    </a:p>
                  </a:txBody>
                  <a:tcPr anchor="ctr"/>
                </a:tc>
                <a:tc>
                  <a:txBody>
                    <a:bodyPr/>
                    <a:lstStyle/>
                    <a:p>
                      <a:pPr algn="ctr" rtl="1"/>
                      <a:r>
                        <a:rPr lang="he-IL" sz="2000" dirty="0">
                          <a:latin typeface="David" panose="020E0502060401010101" pitchFamily="34" charset="-79"/>
                          <a:cs typeface="David" panose="020E0502060401010101" pitchFamily="34" charset="-79"/>
                        </a:rPr>
                        <a:t>מחזור </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מ"ג</a:t>
                      </a:r>
                    </a:p>
                  </a:txBody>
                  <a:tcPr anchor="ctr"/>
                </a:tc>
                <a:tc>
                  <a:txBody>
                    <a:bodyPr/>
                    <a:lstStyle/>
                    <a:p>
                      <a:pPr algn="ctr" rtl="1"/>
                      <a:r>
                        <a:rPr lang="he-IL" sz="2000" dirty="0">
                          <a:latin typeface="David" panose="020E0502060401010101" pitchFamily="34" charset="-79"/>
                          <a:cs typeface="David" panose="020E0502060401010101" pitchFamily="34" charset="-79"/>
                        </a:rPr>
                        <a:t>מחזור</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מ"ב</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מ"א</a:t>
                      </a:r>
                    </a:p>
                  </a:txBody>
                  <a:tcPr anchor="ctr"/>
                </a:tc>
                <a:tc>
                  <a:txBody>
                    <a:bodyPr/>
                    <a:lstStyle/>
                    <a:p>
                      <a:pPr algn="ctr" rtl="1"/>
                      <a:r>
                        <a:rPr lang="he-IL" sz="2000"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773492">
                <a:tc>
                  <a:txBody>
                    <a:bodyPr/>
                    <a:lstStyle/>
                    <a:p>
                      <a:pPr marL="0" algn="r" defTabSz="914400" rtl="1" eaLnBrk="1" fontAlgn="b" latinLnBrk="0" hangingPunct="1"/>
                      <a:r>
                        <a:rPr lang="he-IL" sz="1800" b="1" kern="1200" dirty="0">
                          <a:solidFill>
                            <a:schemeClr val="dk1"/>
                          </a:solidFill>
                          <a:latin typeface="David" panose="020E0502060401010101" pitchFamily="34" charset="-79"/>
                          <a:ea typeface="+mn-ea"/>
                          <a:cs typeface="David" panose="020E0502060401010101" pitchFamily="34" charset="-79"/>
                        </a:rPr>
                        <a:t>1#- </a:t>
                      </a:r>
                      <a:r>
                        <a:rPr lang="he-IL" sz="1800" b="0" kern="1200" dirty="0">
                          <a:solidFill>
                            <a:schemeClr val="dk1"/>
                          </a:solidFill>
                          <a:latin typeface="David" panose="020E0502060401010101" pitchFamily="34" charset="-79"/>
                          <a:ea typeface="+mn-ea"/>
                          <a:cs typeface="David" panose="020E0502060401010101" pitchFamily="34" charset="-79"/>
                        </a:rPr>
                        <a:t>לימוד וחקירת מרכיבי הביטחון הלאומי השונים של מדינת ישראל וניתוח קשרי הגומלין ביניהם</a:t>
                      </a:r>
                    </a:p>
                  </a:txBody>
                  <a:tcPr marL="6350" marR="6350" marT="6350" marB="0" anchor="b"/>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4.77</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5.32</a:t>
                      </a:r>
                    </a:p>
                  </a:txBody>
                  <a:tcPr anchor="ctr"/>
                </a:tc>
                <a:tc>
                  <a:txBody>
                    <a:bodyPr/>
                    <a:lstStyle/>
                    <a:p>
                      <a:pPr marL="0" algn="ctr" defTabSz="914400" rtl="1" eaLnBrk="1" latinLnBrk="0" hangingPunct="1"/>
                      <a:r>
                        <a:rPr lang="he-IL" sz="1800" b="0" u="sng" kern="1200" dirty="0">
                          <a:solidFill>
                            <a:schemeClr val="accent5"/>
                          </a:solidFill>
                          <a:latin typeface="David" panose="020E0502060401010101" pitchFamily="34" charset="-79"/>
                          <a:ea typeface="+mn-ea"/>
                          <a:cs typeface="David" panose="020E0502060401010101" pitchFamily="34" charset="-79"/>
                        </a:rPr>
                        <a:t>5.52</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5.3</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5.33</a:t>
                      </a:r>
                    </a:p>
                  </a:txBody>
                  <a:tcPr anchor="ctr"/>
                </a:tc>
                <a:extLst>
                  <a:ext uri="{0D108BD9-81ED-4DB2-BD59-A6C34878D82A}">
                    <a16:rowId xmlns:a16="http://schemas.microsoft.com/office/drawing/2014/main" val="2717569957"/>
                  </a:ext>
                </a:extLst>
              </a:tr>
              <a:tr h="773492">
                <a:tc>
                  <a:txBody>
                    <a:bodyPr/>
                    <a:lstStyle/>
                    <a:p>
                      <a:pPr marL="0" algn="r" defTabSz="914400" rtl="1" eaLnBrk="1" fontAlgn="b" latinLnBrk="0" hangingPunct="1"/>
                      <a:r>
                        <a:rPr lang="he-IL" sz="1800" b="1" kern="1200" dirty="0">
                          <a:solidFill>
                            <a:schemeClr val="dk1"/>
                          </a:solidFill>
                          <a:latin typeface="David" panose="020E0502060401010101" pitchFamily="34" charset="-79"/>
                          <a:ea typeface="+mn-ea"/>
                          <a:cs typeface="David" panose="020E0502060401010101" pitchFamily="34" charset="-79"/>
                        </a:rPr>
                        <a:t>2#- </a:t>
                      </a:r>
                      <a:r>
                        <a:rPr lang="he-IL" sz="1800" b="0" kern="1200" dirty="0">
                          <a:solidFill>
                            <a:schemeClr val="dk1"/>
                          </a:solidFill>
                          <a:latin typeface="David" panose="020E0502060401010101" pitchFamily="34" charset="-79"/>
                          <a:ea typeface="+mn-ea"/>
                          <a:cs typeface="David" panose="020E0502060401010101" pitchFamily="34" charset="-79"/>
                        </a:rPr>
                        <a:t>פיתוח יכולות חשיבה אסטרטגית ומערכתית בקרב הלומדים כחלק מהיותם חברים בהנהגה הבכירה במערכות הביטחון הלאומי</a:t>
                      </a:r>
                    </a:p>
                  </a:txBody>
                  <a:tcPr marL="6350" marR="6350" marT="6350" marB="0" anchor="b"/>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4.18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sng" kern="1200" dirty="0">
                          <a:solidFill>
                            <a:schemeClr val="accent5"/>
                          </a:solidFill>
                          <a:latin typeface="David" panose="020E0502060401010101" pitchFamily="34" charset="-79"/>
                          <a:ea typeface="+mn-ea"/>
                          <a:cs typeface="David" panose="020E0502060401010101" pitchFamily="34" charset="-79"/>
                        </a:rPr>
                        <a:t>5.61</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5.19</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4.4</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3246084321"/>
                  </a:ext>
                </a:extLst>
              </a:tr>
              <a:tr h="773492">
                <a:tc>
                  <a:txBody>
                    <a:bodyPr/>
                    <a:lstStyle/>
                    <a:p>
                      <a:pPr marL="0" algn="r" defTabSz="914400" rtl="1" eaLnBrk="1" fontAlgn="b" latinLnBrk="0" hangingPunct="1"/>
                      <a:r>
                        <a:rPr lang="he-IL" sz="1800" b="1" kern="1200" dirty="0">
                          <a:solidFill>
                            <a:schemeClr val="dk1"/>
                          </a:solidFill>
                          <a:latin typeface="David" panose="020E0502060401010101" pitchFamily="34" charset="-79"/>
                          <a:ea typeface="+mn-ea"/>
                          <a:cs typeface="David" panose="020E0502060401010101" pitchFamily="34" charset="-79"/>
                        </a:rPr>
                        <a:t>3#- </a:t>
                      </a:r>
                      <a:r>
                        <a:rPr lang="he-IL" sz="1800" b="0" kern="1200" dirty="0">
                          <a:solidFill>
                            <a:schemeClr val="dk1"/>
                          </a:solidFill>
                          <a:latin typeface="David" panose="020E0502060401010101" pitchFamily="34" charset="-79"/>
                          <a:ea typeface="+mn-ea"/>
                          <a:cs typeface="David" panose="020E0502060401010101" pitchFamily="34" charset="-79"/>
                        </a:rPr>
                        <a:t>פיתוח ידע יישומי וכלים רלוונטיים באמצעות חקר סוגיות הביטחון הלאומי, במטרה לסייע למערכות הביטחון והממשל</a:t>
                      </a:r>
                    </a:p>
                  </a:txBody>
                  <a:tcPr marL="6350" marR="6350" marT="6350" marB="0" anchor="b"/>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4.29</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5.14</a:t>
                      </a:r>
                    </a:p>
                  </a:txBody>
                  <a:tcPr anchor="ctr"/>
                </a:tc>
                <a:tc>
                  <a:txBody>
                    <a:bodyPr/>
                    <a:lstStyle/>
                    <a:p>
                      <a:pPr marL="0" algn="ctr" defTabSz="914400" rtl="1" eaLnBrk="1" latinLnBrk="0" hangingPunct="1"/>
                      <a:r>
                        <a:rPr lang="he-IL" sz="1800" b="0" u="none" kern="1200" dirty="0">
                          <a:solidFill>
                            <a:schemeClr val="tx1"/>
                          </a:solidFill>
                          <a:effectLst/>
                          <a:latin typeface="David" panose="020E0502060401010101" pitchFamily="34" charset="-79"/>
                          <a:ea typeface="+mn-ea"/>
                          <a:cs typeface="David" panose="020E0502060401010101" pitchFamily="34" charset="-79"/>
                        </a:rPr>
                        <a:t>4.74</a:t>
                      </a:r>
                    </a:p>
                  </a:txBody>
                  <a:tcPr anchor="ctr"/>
                </a:tc>
                <a:tc>
                  <a:txBody>
                    <a:bodyPr/>
                    <a:lstStyle/>
                    <a:p>
                      <a:pPr marL="0" algn="ctr" defTabSz="914400" rtl="1" eaLnBrk="1" latinLnBrk="0" hangingPunct="1"/>
                      <a:r>
                        <a:rPr lang="he-IL" sz="1800" b="0" u="none" kern="1200" dirty="0">
                          <a:solidFill>
                            <a:schemeClr val="tx1"/>
                          </a:solidFill>
                          <a:effectLst/>
                          <a:latin typeface="David" panose="020E0502060401010101" pitchFamily="34" charset="-79"/>
                          <a:ea typeface="+mn-ea"/>
                          <a:cs typeface="David" panose="020E0502060401010101" pitchFamily="34" charset="-79"/>
                        </a:rPr>
                        <a:t>4.7</a:t>
                      </a:r>
                    </a:p>
                  </a:txBody>
                  <a:tcPr anchor="ctr"/>
                </a:tc>
                <a:tc>
                  <a:txBody>
                    <a:bodyPr/>
                    <a:lstStyle/>
                    <a:p>
                      <a:pPr marL="0" algn="ctr" defTabSz="914400" rtl="1" eaLnBrk="1" latinLnBrk="0" hangingPunct="1"/>
                      <a:r>
                        <a:rPr lang="he-IL" sz="1800" b="0" u="none" kern="1200" dirty="0">
                          <a:solidFill>
                            <a:schemeClr val="tx1"/>
                          </a:solidFill>
                          <a:effectLst/>
                          <a:latin typeface="David" panose="020E0502060401010101" pitchFamily="34" charset="-79"/>
                          <a:ea typeface="+mn-ea"/>
                          <a:cs typeface="David" panose="020E0502060401010101" pitchFamily="34" charset="-79"/>
                        </a:rPr>
                        <a:t>4.8</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2426901981"/>
                  </a:ext>
                </a:extLst>
              </a:tr>
              <a:tr h="1018717">
                <a:tc gridSpan="8">
                  <a:txBody>
                    <a:bodyPr/>
                    <a:lstStyle/>
                    <a:p>
                      <a:pPr rtl="1"/>
                      <a:r>
                        <a:rPr lang="he-IL" b="1" dirty="0">
                          <a:latin typeface="David" panose="020E0502060401010101" pitchFamily="34" charset="-79"/>
                          <a:cs typeface="David" panose="020E0502060401010101" pitchFamily="34" charset="-79"/>
                        </a:rPr>
                        <a:t>מטרה נוספת לשנת המב"ל בראייתך?:</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פיתוח ניהול בכיר- גיבוש תפיסת תפקיד של מפקד בכיר (*3)</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המטרות המוגדרות טובות- נדרש יותר זמן לאינטגרציה בין התכנים ולחשיבה האסטרטגית</a:t>
                      </a: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049165749"/>
                  </a:ext>
                </a:extLst>
              </a:tr>
            </a:tbl>
          </a:graphicData>
        </a:graphic>
      </p:graphicFrame>
      <p:sp>
        <p:nvSpPr>
          <p:cNvPr id="3" name="אליפסה 2">
            <a:extLst>
              <a:ext uri="{FF2B5EF4-FFF2-40B4-BE49-F238E27FC236}">
                <a16:creationId xmlns:a16="http://schemas.microsoft.com/office/drawing/2014/main" id="{340ED285-F288-4765-9E2B-E5FB339C03DB}"/>
              </a:ext>
            </a:extLst>
          </p:cNvPr>
          <p:cNvSpPr/>
          <p:nvPr/>
        </p:nvSpPr>
        <p:spPr>
          <a:xfrm>
            <a:off x="4670322" y="2654709"/>
            <a:ext cx="737419" cy="1966451"/>
          </a:xfrm>
          <a:prstGeom prst="ellipse">
            <a:avLst/>
          </a:prstGeom>
          <a:noFill/>
          <a:ln w="19050">
            <a:solidFill>
              <a:srgbClr val="FF0000"/>
            </a:solidFill>
            <a:prstDash val="lgDash"/>
          </a:ln>
        </p:spPr>
        <p:style>
          <a:lnRef idx="2">
            <a:schemeClr val="accent2"/>
          </a:lnRef>
          <a:fillRef idx="1">
            <a:schemeClr val="lt1"/>
          </a:fillRef>
          <a:effectRef idx="0">
            <a:schemeClr val="accent2"/>
          </a:effectRef>
          <a:fontRef idx="minor">
            <a:schemeClr val="dk1"/>
          </a:fontRef>
        </p:style>
        <p:txBody>
          <a:bodyPr rtlCol="1" anchor="ctr"/>
          <a:lstStyle/>
          <a:p>
            <a:pPr algn="ctr"/>
            <a:endParaRPr lang="he-IL" dirty="0"/>
          </a:p>
        </p:txBody>
      </p:sp>
    </p:spTree>
    <p:extLst>
      <p:ext uri="{BB962C8B-B14F-4D97-AF65-F5344CB8AC3E}">
        <p14:creationId xmlns:p14="http://schemas.microsoft.com/office/powerpoint/2010/main" val="2063758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מטרות ההכשרה במב"ל</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625717212"/>
              </p:ext>
            </p:extLst>
          </p:nvPr>
        </p:nvGraphicFramePr>
        <p:xfrm>
          <a:off x="383463" y="1385561"/>
          <a:ext cx="11348313" cy="5273040"/>
        </p:xfrm>
        <a:graphic>
          <a:graphicData uri="http://schemas.openxmlformats.org/drawingml/2006/table">
            <a:tbl>
              <a:tblPr rtl="1" firstRow="1" bandRow="1">
                <a:tableStyleId>{5C22544A-7EE6-4342-B048-85BDC9FD1C3A}</a:tableStyleId>
              </a:tblPr>
              <a:tblGrid>
                <a:gridCol w="5338058">
                  <a:extLst>
                    <a:ext uri="{9D8B030D-6E8A-4147-A177-3AD203B41FA5}">
                      <a16:colId xmlns:a16="http://schemas.microsoft.com/office/drawing/2014/main" val="4212086157"/>
                    </a:ext>
                  </a:extLst>
                </a:gridCol>
                <a:gridCol w="1304858">
                  <a:extLst>
                    <a:ext uri="{9D8B030D-6E8A-4147-A177-3AD203B41FA5}">
                      <a16:colId xmlns:a16="http://schemas.microsoft.com/office/drawing/2014/main" val="3669644278"/>
                    </a:ext>
                  </a:extLst>
                </a:gridCol>
                <a:gridCol w="790823">
                  <a:extLst>
                    <a:ext uri="{9D8B030D-6E8A-4147-A177-3AD203B41FA5}">
                      <a16:colId xmlns:a16="http://schemas.microsoft.com/office/drawing/2014/main" val="608925306"/>
                    </a:ext>
                  </a:extLst>
                </a:gridCol>
                <a:gridCol w="1304858">
                  <a:extLst>
                    <a:ext uri="{9D8B030D-6E8A-4147-A177-3AD203B41FA5}">
                      <a16:colId xmlns:a16="http://schemas.microsoft.com/office/drawing/2014/main" val="1443552393"/>
                    </a:ext>
                  </a:extLst>
                </a:gridCol>
                <a:gridCol w="1304858">
                  <a:extLst>
                    <a:ext uri="{9D8B030D-6E8A-4147-A177-3AD203B41FA5}">
                      <a16:colId xmlns:a16="http://schemas.microsoft.com/office/drawing/2014/main" val="439869425"/>
                    </a:ext>
                  </a:extLst>
                </a:gridCol>
                <a:gridCol w="1304858">
                  <a:extLst>
                    <a:ext uri="{9D8B030D-6E8A-4147-A177-3AD203B41FA5}">
                      <a16:colId xmlns:a16="http://schemas.microsoft.com/office/drawing/2014/main" val="3629592641"/>
                    </a:ext>
                  </a:extLst>
                </a:gridCol>
              </a:tblGrid>
              <a:tr h="389431">
                <a:tc>
                  <a:txBody>
                    <a:bodyPr/>
                    <a:lstStyle/>
                    <a:p>
                      <a:pPr algn="ctr" rtl="1"/>
                      <a:r>
                        <a:rPr lang="he-IL" sz="20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sz="2000"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sz="2000" dirty="0">
                          <a:latin typeface="David" panose="020E0502060401010101" pitchFamily="34" charset="-79"/>
                          <a:cs typeface="David" panose="020E0502060401010101" pitchFamily="34" charset="-79"/>
                        </a:rPr>
                        <a:t>מגמה</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מ"ד</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מ"ג</a:t>
                      </a:r>
                    </a:p>
                  </a:txBody>
                  <a:tcPr anchor="ctr"/>
                </a:tc>
                <a:tc>
                  <a:txBody>
                    <a:bodyPr/>
                    <a:lstStyle/>
                    <a:p>
                      <a:pPr algn="ctr" rtl="1"/>
                      <a:r>
                        <a:rPr lang="he-IL" sz="2000"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576000">
                <a:tc>
                  <a:txBody>
                    <a:bodyPr/>
                    <a:lstStyle/>
                    <a:p>
                      <a:pPr rtl="1"/>
                      <a:r>
                        <a:rPr lang="he-IL" sz="1800" b="0" dirty="0">
                          <a:latin typeface="David" panose="020E0502060401010101" pitchFamily="34" charset="-79"/>
                          <a:cs typeface="David" panose="020E0502060401010101" pitchFamily="34" charset="-79"/>
                        </a:rPr>
                        <a:t>באיזה מידה גיבשת לעצמך </a:t>
                      </a:r>
                      <a:r>
                        <a:rPr lang="he-IL" sz="1800" b="1" dirty="0">
                          <a:latin typeface="David" panose="020E0502060401010101" pitchFamily="34" charset="-79"/>
                          <a:cs typeface="David" panose="020E0502060401010101" pitchFamily="34" charset="-79"/>
                        </a:rPr>
                        <a:t>תפיסה אישית של הביטחון הלאומי </a:t>
                      </a:r>
                      <a:r>
                        <a:rPr lang="he-IL" sz="1800" b="0" dirty="0">
                          <a:latin typeface="David" panose="020E0502060401010101" pitchFamily="34" charset="-79"/>
                          <a:cs typeface="David" panose="020E0502060401010101" pitchFamily="34" charset="-79"/>
                        </a:rPr>
                        <a:t>של מדינת ישראל?</a:t>
                      </a:r>
                      <a:endParaRPr lang="he-IL" sz="180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2000" b="0" u="none" kern="1200" dirty="0">
                          <a:solidFill>
                            <a:schemeClr val="tx1"/>
                          </a:solidFill>
                          <a:latin typeface="David" panose="020E0502060401010101" pitchFamily="34" charset="-79"/>
                          <a:ea typeface="+mn-ea"/>
                          <a:cs typeface="David" panose="020E0502060401010101" pitchFamily="34" charset="-79"/>
                        </a:rPr>
                        <a:t>4.75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20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2000" b="0" u="none" kern="1200" dirty="0">
                          <a:solidFill>
                            <a:schemeClr val="accent5"/>
                          </a:solidFill>
                          <a:latin typeface="David" panose="020E0502060401010101" pitchFamily="34" charset="-79"/>
                          <a:ea typeface="+mn-ea"/>
                          <a:cs typeface="David" panose="020E0502060401010101" pitchFamily="34" charset="-79"/>
                        </a:rPr>
                        <a:t>5.07</a:t>
                      </a:r>
                    </a:p>
                  </a:txBody>
                  <a:tcPr anchor="ctr"/>
                </a:tc>
                <a:tc>
                  <a:txBody>
                    <a:bodyPr/>
                    <a:lstStyle/>
                    <a:p>
                      <a:pPr marL="0" algn="ctr" defTabSz="914400" rtl="1" eaLnBrk="1" latinLnBrk="0" hangingPunct="1"/>
                      <a:r>
                        <a:rPr lang="he-IL" sz="2000" b="0" u="none" kern="1200" dirty="0">
                          <a:solidFill>
                            <a:schemeClr val="accent5"/>
                          </a:solidFill>
                          <a:latin typeface="David" panose="020E0502060401010101" pitchFamily="34" charset="-79"/>
                          <a:ea typeface="+mn-ea"/>
                          <a:cs typeface="David" panose="020E0502060401010101" pitchFamily="34" charset="-79"/>
                        </a:rPr>
                        <a:t>5.48</a:t>
                      </a:r>
                    </a:p>
                  </a:txBody>
                  <a:tcPr anchor="ctr"/>
                </a:tc>
                <a:tc>
                  <a:txBody>
                    <a:bodyPr/>
                    <a:lstStyle/>
                    <a:p>
                      <a:pPr marL="0" algn="ctr" defTabSz="914400" rtl="1" eaLnBrk="1" latinLnBrk="0" hangingPunct="1"/>
                      <a:r>
                        <a:rPr lang="he-IL" sz="2000" b="0" u="none" kern="1200" dirty="0">
                          <a:solidFill>
                            <a:schemeClr val="accent5"/>
                          </a:solidFill>
                          <a:latin typeface="David" panose="020E0502060401010101" pitchFamily="34" charset="-79"/>
                          <a:ea typeface="+mn-ea"/>
                          <a:cs typeface="David" panose="020E0502060401010101" pitchFamily="34" charset="-79"/>
                        </a:rPr>
                        <a:t>5.16</a:t>
                      </a:r>
                    </a:p>
                  </a:txBody>
                  <a:tcPr anchor="ctr"/>
                </a:tc>
                <a:extLst>
                  <a:ext uri="{0D108BD9-81ED-4DB2-BD59-A6C34878D82A}">
                    <a16:rowId xmlns:a16="http://schemas.microsoft.com/office/drawing/2014/main" val="2717569957"/>
                  </a:ext>
                </a:extLst>
              </a:tr>
              <a:tr h="2880000">
                <a:tc gridSpan="6">
                  <a:txBody>
                    <a:bodyPr/>
                    <a:lstStyle/>
                    <a:p>
                      <a:pPr marL="0" indent="0" rtl="1">
                        <a:lnSpc>
                          <a:spcPct val="100000"/>
                        </a:lnSpc>
                        <a:buFont typeface="Arial" panose="020B0604020202020204" pitchFamily="34" charset="0"/>
                        <a:buNone/>
                      </a:pPr>
                      <a:r>
                        <a:rPr lang="he-IL" sz="1800" b="1" i="0" dirty="0">
                          <a:latin typeface="David" panose="020E0502060401010101" pitchFamily="34" charset="-79"/>
                          <a:cs typeface="David" panose="020E0502060401010101" pitchFamily="34" charset="-79"/>
                        </a:rPr>
                        <a:t>מסר אחד </a:t>
                      </a:r>
                      <a:r>
                        <a:rPr lang="he-IL" sz="1800" b="1" i="0" dirty="0" err="1">
                          <a:latin typeface="David" panose="020E0502060401010101" pitchFamily="34" charset="-79"/>
                          <a:cs typeface="David" panose="020E0502060401010101" pitchFamily="34" charset="-79"/>
                        </a:rPr>
                        <a:t>איתו</a:t>
                      </a:r>
                      <a:r>
                        <a:rPr lang="he-IL" sz="1800" b="1" i="0" dirty="0">
                          <a:latin typeface="David" panose="020E0502060401010101" pitchFamily="34" charset="-79"/>
                          <a:cs typeface="David" panose="020E0502060401010101" pitchFamily="34" charset="-79"/>
                        </a:rPr>
                        <a:t> אתה יוצא לגבי תפיסת הביטחון הלאומי של מדינת ישראל?</a:t>
                      </a:r>
                      <a:endParaRPr lang="he-IL" sz="1800" b="1" i="1" dirty="0">
                        <a:latin typeface="David" panose="020E0502060401010101" pitchFamily="34" charset="-79"/>
                        <a:cs typeface="David" panose="020E0502060401010101" pitchFamily="34" charset="-79"/>
                      </a:endParaRPr>
                    </a:p>
                    <a:p>
                      <a:pPr marL="0" marR="0" lvl="0" indent="0" algn="ctr" defTabSz="914400" rtl="1" eaLnBrk="1" fontAlgn="auto" latinLnBrk="0" hangingPunct="1">
                        <a:lnSpc>
                          <a:spcPct val="150000"/>
                        </a:lnSpc>
                        <a:spcBef>
                          <a:spcPts val="0"/>
                        </a:spcBef>
                        <a:spcAft>
                          <a:spcPts val="0"/>
                        </a:spcAft>
                        <a:buClrTx/>
                        <a:buSzTx/>
                        <a:buFont typeface="Arial" panose="020B0604020202020204" pitchFamily="34" charset="0"/>
                        <a:buNone/>
                        <a:tabLst/>
                        <a:defRPr/>
                      </a:pPr>
                      <a:r>
                        <a:rPr lang="he-IL" sz="1600" i="1" kern="1200" dirty="0">
                          <a:solidFill>
                            <a:schemeClr val="dk1"/>
                          </a:solidFill>
                          <a:latin typeface="David" panose="020E0502060401010101" pitchFamily="34" charset="-79"/>
                          <a:ea typeface="+mn-ea"/>
                          <a:cs typeface="David" panose="020E0502060401010101" pitchFamily="34" charset="-79"/>
                        </a:rPr>
                        <a:t>1) "מדיניות ותפיסה מגובשת ובהירה, למרות שאינה כתובה" (*4) </a:t>
                      </a:r>
                    </a:p>
                    <a:p>
                      <a:pPr marL="0" marR="0" lvl="0" indent="0" algn="ctr" defTabSz="914400" rtl="1" eaLnBrk="1" fontAlgn="auto" latinLnBrk="0" hangingPunct="1">
                        <a:lnSpc>
                          <a:spcPct val="150000"/>
                        </a:lnSpc>
                        <a:spcBef>
                          <a:spcPts val="0"/>
                        </a:spcBef>
                        <a:spcAft>
                          <a:spcPts val="0"/>
                        </a:spcAft>
                        <a:buClrTx/>
                        <a:buSzTx/>
                        <a:buFont typeface="Arial" panose="020B0604020202020204" pitchFamily="34" charset="0"/>
                        <a:buNone/>
                        <a:tabLst/>
                        <a:defRPr/>
                      </a:pPr>
                      <a:r>
                        <a:rPr lang="he-IL" sz="1600" i="1" kern="1200" dirty="0">
                          <a:solidFill>
                            <a:schemeClr val="dk1"/>
                          </a:solidFill>
                          <a:latin typeface="David" panose="020E0502060401010101" pitchFamily="34" charset="-79"/>
                          <a:ea typeface="+mn-ea"/>
                          <a:cs typeface="David" panose="020E0502060401010101" pitchFamily="34" charset="-79"/>
                        </a:rPr>
                        <a:t>2) "לכלכלה חשיבות עליונה בעוצמתנו" (*3)</a:t>
                      </a:r>
                    </a:p>
                    <a:p>
                      <a:pPr marL="0" marR="0" lvl="0" indent="0" algn="ctr" defTabSz="914400" rtl="1" eaLnBrk="1" fontAlgn="auto" latinLnBrk="0" hangingPunct="1">
                        <a:lnSpc>
                          <a:spcPct val="150000"/>
                        </a:lnSpc>
                        <a:spcBef>
                          <a:spcPts val="0"/>
                        </a:spcBef>
                        <a:spcAft>
                          <a:spcPts val="0"/>
                        </a:spcAft>
                        <a:buClrTx/>
                        <a:buSzTx/>
                        <a:buFont typeface="Arial" panose="020B0604020202020204" pitchFamily="34" charset="0"/>
                        <a:buNone/>
                        <a:tabLst/>
                        <a:defRPr/>
                      </a:pPr>
                      <a:r>
                        <a:rPr lang="he-IL" sz="1600" i="1" kern="1200" dirty="0">
                          <a:solidFill>
                            <a:schemeClr val="dk1"/>
                          </a:solidFill>
                          <a:latin typeface="David" panose="020E0502060401010101" pitchFamily="34" charset="-79"/>
                          <a:ea typeface="+mn-ea"/>
                          <a:cs typeface="David" panose="020E0502060401010101" pitchFamily="34" charset="-79"/>
                        </a:rPr>
                        <a:t>3) "בישראל הטיה רבה לכיוונים וארגונים ביטחוניים, הדבר פוגע מהותית ביכולתה של ישראל לנהל מערכת שיקולים מאוזנת"</a:t>
                      </a:r>
                    </a:p>
                    <a:p>
                      <a:pPr marL="0" marR="0" lvl="0" indent="0" algn="ctr" defTabSz="914400" rtl="1" eaLnBrk="1" fontAlgn="auto" latinLnBrk="0" hangingPunct="1">
                        <a:lnSpc>
                          <a:spcPct val="150000"/>
                        </a:lnSpc>
                        <a:spcBef>
                          <a:spcPts val="0"/>
                        </a:spcBef>
                        <a:spcAft>
                          <a:spcPts val="0"/>
                        </a:spcAft>
                        <a:buClrTx/>
                        <a:buSzTx/>
                        <a:buFont typeface="Arial" panose="020B0604020202020204" pitchFamily="34" charset="0"/>
                        <a:buNone/>
                        <a:tabLst/>
                        <a:defRPr/>
                      </a:pPr>
                      <a:r>
                        <a:rPr lang="he-IL" sz="1600" i="1" kern="1200" dirty="0">
                          <a:solidFill>
                            <a:schemeClr val="dk1"/>
                          </a:solidFill>
                          <a:latin typeface="David" panose="020E0502060401010101" pitchFamily="34" charset="-79"/>
                          <a:ea typeface="+mn-ea"/>
                          <a:cs typeface="David" panose="020E0502060401010101" pitchFamily="34" charset="-79"/>
                        </a:rPr>
                        <a:t>4) "החיכוך בין צירי הביטחון הלאומי תמידי וגורלם לעולם תלוי ועומד האחד בשני. </a:t>
                      </a:r>
                      <a:br>
                        <a:rPr lang="en-US" sz="1600" i="1" kern="1200" dirty="0">
                          <a:solidFill>
                            <a:schemeClr val="dk1"/>
                          </a:solidFill>
                          <a:latin typeface="David" panose="020E0502060401010101" pitchFamily="34" charset="-79"/>
                          <a:ea typeface="+mn-ea"/>
                          <a:cs typeface="David" panose="020E0502060401010101" pitchFamily="34" charset="-79"/>
                        </a:rPr>
                      </a:br>
                      <a:r>
                        <a:rPr lang="he-IL" sz="1600" i="1" kern="1200" dirty="0">
                          <a:solidFill>
                            <a:schemeClr val="dk1"/>
                          </a:solidFill>
                          <a:latin typeface="David" panose="020E0502060401010101" pitchFamily="34" charset="-79"/>
                          <a:ea typeface="+mn-ea"/>
                          <a:cs typeface="David" panose="020E0502060401010101" pitchFamily="34" charset="-79"/>
                        </a:rPr>
                        <a:t>עם זאת יש היגיון </a:t>
                      </a:r>
                      <a:r>
                        <a:rPr lang="he-IL" sz="1600" i="1" kern="1200" dirty="0" err="1">
                          <a:solidFill>
                            <a:schemeClr val="dk1"/>
                          </a:solidFill>
                          <a:latin typeface="David" panose="020E0502060401010101" pitchFamily="34" charset="-79"/>
                          <a:ea typeface="+mn-ea"/>
                          <a:cs typeface="David" panose="020E0502060401010101" pitchFamily="34" charset="-79"/>
                        </a:rPr>
                        <a:t>בשגעון</a:t>
                      </a:r>
                      <a:r>
                        <a:rPr lang="he-IL" sz="1600" i="1" kern="1200" dirty="0">
                          <a:solidFill>
                            <a:schemeClr val="dk1"/>
                          </a:solidFill>
                          <a:latin typeface="David" panose="020E0502060401010101" pitchFamily="34" charset="-79"/>
                          <a:ea typeface="+mn-ea"/>
                          <a:cs typeface="David" panose="020E0502060401010101" pitchFamily="34" charset="-79"/>
                        </a:rPr>
                        <a:t>- יש עקרונות יסוד שחלקם עוד משנות ההתגבשות הראשונית של מדינת ישראל"</a:t>
                      </a:r>
                    </a:p>
                    <a:p>
                      <a:pPr marL="0" marR="0" lvl="0" indent="0" algn="ctr" defTabSz="914400" rtl="1" eaLnBrk="1" fontAlgn="auto" latinLnBrk="0" hangingPunct="1">
                        <a:lnSpc>
                          <a:spcPct val="150000"/>
                        </a:lnSpc>
                        <a:spcBef>
                          <a:spcPts val="0"/>
                        </a:spcBef>
                        <a:spcAft>
                          <a:spcPts val="0"/>
                        </a:spcAft>
                        <a:buClrTx/>
                        <a:buSzTx/>
                        <a:buFont typeface="Arial" panose="020B0604020202020204" pitchFamily="34" charset="0"/>
                        <a:buNone/>
                        <a:tabLst/>
                        <a:defRPr/>
                      </a:pPr>
                      <a:r>
                        <a:rPr lang="he-IL" sz="1600" i="1" kern="1200" dirty="0">
                          <a:solidFill>
                            <a:schemeClr val="dk1"/>
                          </a:solidFill>
                          <a:latin typeface="David" panose="020E0502060401010101" pitchFamily="34" charset="-79"/>
                          <a:ea typeface="+mn-ea"/>
                          <a:cs typeface="David" panose="020E0502060401010101" pitchFamily="34" charset="-79"/>
                        </a:rPr>
                        <a:t>5) "לביטחון הלאומי פנים רבות, שחקנים ומשתתפים, החוכמה הינה לדעת לפעול ביחד ובשיתופי פעולה להצלחת המטרה"</a:t>
                      </a:r>
                    </a:p>
                    <a:p>
                      <a:pPr marL="0" marR="0" lvl="0" indent="0" algn="ctr" defTabSz="914400" rtl="1" eaLnBrk="1" fontAlgn="auto" latinLnBrk="0" hangingPunct="1">
                        <a:lnSpc>
                          <a:spcPct val="150000"/>
                        </a:lnSpc>
                        <a:spcBef>
                          <a:spcPts val="0"/>
                        </a:spcBef>
                        <a:spcAft>
                          <a:spcPts val="0"/>
                        </a:spcAft>
                        <a:buClrTx/>
                        <a:buSzTx/>
                        <a:buFont typeface="Arial" panose="020B0604020202020204" pitchFamily="34" charset="0"/>
                        <a:buNone/>
                        <a:tabLst/>
                        <a:defRPr/>
                      </a:pPr>
                      <a:r>
                        <a:rPr lang="he-IL" sz="1600" i="1" kern="1200" dirty="0">
                          <a:solidFill>
                            <a:schemeClr val="dk1"/>
                          </a:solidFill>
                          <a:latin typeface="David" panose="020E0502060401010101" pitchFamily="34" charset="-79"/>
                          <a:ea typeface="+mn-ea"/>
                          <a:cs typeface="David" panose="020E0502060401010101" pitchFamily="34" charset="-79"/>
                        </a:rPr>
                        <a:t>6) "בעיות הפנים והזהות הלאומית הם לב הבעיות של הביטחון הלאומי אצלנו וברוב המדינות שביקרנו בהם"</a:t>
                      </a:r>
                      <a:endParaRPr lang="he-IL" sz="1400" i="1" kern="1200" dirty="0">
                        <a:solidFill>
                          <a:schemeClr val="dk1"/>
                        </a:solidFill>
                        <a:latin typeface="David" panose="020E0502060401010101" pitchFamily="34" charset="-79"/>
                        <a:ea typeface="+mn-ea"/>
                        <a:cs typeface="David" panose="020E0502060401010101" pitchFamily="34" charset="-79"/>
                      </a:endParaRPr>
                    </a:p>
                  </a:txBody>
                  <a:tcPr/>
                </a:tc>
                <a:tc hMerge="1">
                  <a:txBody>
                    <a:bodyPr/>
                    <a:lstStyle/>
                    <a:p>
                      <a:pPr marL="0" algn="ctr" defTabSz="914400" rtl="1" eaLnBrk="1" latinLnBrk="0" hangingPunct="1"/>
                      <a:endParaRPr lang="he-IL" sz="1800" b="1" u="none" kern="1200" dirty="0">
                        <a:solidFill>
                          <a:schemeClr val="accent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rtl="1"/>
                      <a:endParaRPr lang="he-IL"/>
                    </a:p>
                  </a:txBody>
                  <a:tcPr/>
                </a:tc>
                <a:tc hMerge="1">
                  <a:txBody>
                    <a:bodyPr/>
                    <a:lstStyle/>
                    <a:p>
                      <a:pPr marL="0" algn="ctr" defTabSz="914400" rtl="1" eaLnBrk="1" latinLnBrk="0" hangingPunct="1"/>
                      <a:endParaRPr lang="he-IL" sz="1800" b="1" u="none" kern="1200" dirty="0">
                        <a:solidFill>
                          <a:schemeClr val="accent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r h="972000">
                <a:tc gridSpan="6">
                  <a:txBody>
                    <a:bodyPr/>
                    <a:lstStyle/>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he-IL" sz="1800" b="1" kern="1200" dirty="0">
                          <a:solidFill>
                            <a:schemeClr val="dk1"/>
                          </a:solidFill>
                          <a:latin typeface="David" panose="020E0502060401010101" pitchFamily="34" charset="-79"/>
                          <a:ea typeface="+mn-ea"/>
                          <a:cs typeface="David" panose="020E0502060401010101" pitchFamily="34" charset="-79"/>
                        </a:rPr>
                        <a:t>אירועים, מרצים, ותכנים משמעותיים אשר השפיעו עלייך בגיבוש תפיסתך על הביטחון הלאומי?</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סיורים, סיורים- ישראל וחו"ל (מפוצל..)</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אקדמיה- דימה </a:t>
                      </a:r>
                      <a:r>
                        <a:rPr lang="he-IL" sz="1600" kern="1200" dirty="0" err="1">
                          <a:solidFill>
                            <a:schemeClr val="dk1"/>
                          </a:solidFill>
                          <a:latin typeface="David" panose="020E0502060401010101" pitchFamily="34" charset="-79"/>
                          <a:ea typeface="+mn-ea"/>
                          <a:cs typeface="David" panose="020E0502060401010101" pitchFamily="34" charset="-79"/>
                        </a:rPr>
                        <a:t>אדמסקי</a:t>
                      </a:r>
                      <a:r>
                        <a:rPr lang="he-IL" sz="1600" kern="1200" dirty="0">
                          <a:solidFill>
                            <a:schemeClr val="dk1"/>
                          </a:solidFill>
                          <a:latin typeface="David" panose="020E0502060401010101" pitchFamily="34" charset="-79"/>
                          <a:ea typeface="+mn-ea"/>
                          <a:cs typeface="David" panose="020E0502060401010101" pitchFamily="34" charset="-79"/>
                        </a:rPr>
                        <a:t>, יוסי בן ארצי, סוזי </a:t>
                      </a:r>
                      <a:endParaRPr lang="en-US" sz="1600" kern="1200" dirty="0">
                        <a:solidFill>
                          <a:schemeClr val="dk1"/>
                        </a:solidFill>
                        <a:latin typeface="David" panose="020E0502060401010101" pitchFamily="34" charset="-79"/>
                        <a:ea typeface="+mn-ea"/>
                        <a:cs typeface="David" panose="020E0502060401010101" pitchFamily="34" charset="-79"/>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David" panose="020E0502060401010101" pitchFamily="34" charset="-79"/>
                          <a:ea typeface="+mn-ea"/>
                          <a:cs typeface="David" panose="020E0502060401010101" pitchFamily="34" charset="-79"/>
                        </a:rPr>
                        <a:t>Suzie and Dima are excellent instructors.  I would broaden their exposure within the course to the students</a:t>
                      </a:r>
                      <a:endParaRPr lang="he-IL" sz="1600" kern="1200" dirty="0">
                        <a:solidFill>
                          <a:schemeClr val="dk1"/>
                        </a:solidFill>
                        <a:latin typeface="David" panose="020E0502060401010101" pitchFamily="34" charset="-79"/>
                        <a:ea typeface="+mn-ea"/>
                        <a:cs typeface="David" panose="020E0502060401010101" pitchFamily="34" charset="-79"/>
                      </a:endParaRP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בכירים- דן מרידור, ניצן אלון, תמיר </a:t>
                      </a:r>
                      <a:r>
                        <a:rPr lang="he-IL" sz="1600" kern="1200" dirty="0" err="1">
                          <a:solidFill>
                            <a:schemeClr val="dk1"/>
                          </a:solidFill>
                          <a:latin typeface="David" panose="020E0502060401010101" pitchFamily="34" charset="-79"/>
                          <a:ea typeface="+mn-ea"/>
                          <a:cs typeface="David" panose="020E0502060401010101" pitchFamily="34" charset="-79"/>
                        </a:rPr>
                        <a:t>הימן</a:t>
                      </a:r>
                      <a:r>
                        <a:rPr lang="he-IL" sz="1600" kern="1200" dirty="0">
                          <a:solidFill>
                            <a:schemeClr val="dk1"/>
                          </a:solidFill>
                          <a:latin typeface="David" panose="020E0502060401010101" pitchFamily="34" charset="-79"/>
                          <a:ea typeface="+mn-ea"/>
                          <a:cs typeface="David" panose="020E0502060401010101" pitchFamily="34" charset="-79"/>
                        </a:rPr>
                        <a:t>, בוגי</a:t>
                      </a:r>
                    </a:p>
                  </a:txBody>
                  <a:tcPr>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2506034249"/>
                  </a:ext>
                </a:extLst>
              </a:tr>
            </a:tbl>
          </a:graphicData>
        </a:graphic>
      </p:graphicFrame>
    </p:spTree>
    <p:extLst>
      <p:ext uri="{BB962C8B-B14F-4D97-AF65-F5344CB8AC3E}">
        <p14:creationId xmlns:p14="http://schemas.microsoft.com/office/powerpoint/2010/main" val="3794466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מאפייני תוכנית הלימודים</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nvPr>
        </p:nvGraphicFramePr>
        <p:xfrm>
          <a:off x="432620" y="1523216"/>
          <a:ext cx="11299156" cy="2240532"/>
        </p:xfrm>
        <a:graphic>
          <a:graphicData uri="http://schemas.openxmlformats.org/drawingml/2006/table">
            <a:tbl>
              <a:tblPr rtl="1" firstRow="1" bandRow="1">
                <a:tableStyleId>{5C22544A-7EE6-4342-B048-85BDC9FD1C3A}</a:tableStyleId>
              </a:tblPr>
              <a:tblGrid>
                <a:gridCol w="5714434">
                  <a:extLst>
                    <a:ext uri="{9D8B030D-6E8A-4147-A177-3AD203B41FA5}">
                      <a16:colId xmlns:a16="http://schemas.microsoft.com/office/drawing/2014/main" val="4212086157"/>
                    </a:ext>
                  </a:extLst>
                </a:gridCol>
                <a:gridCol w="2073008">
                  <a:extLst>
                    <a:ext uri="{9D8B030D-6E8A-4147-A177-3AD203B41FA5}">
                      <a16:colId xmlns:a16="http://schemas.microsoft.com/office/drawing/2014/main" val="3669644278"/>
                    </a:ext>
                  </a:extLst>
                </a:gridCol>
                <a:gridCol w="1755857">
                  <a:extLst>
                    <a:ext uri="{9D8B030D-6E8A-4147-A177-3AD203B41FA5}">
                      <a16:colId xmlns:a16="http://schemas.microsoft.com/office/drawing/2014/main" val="608925306"/>
                    </a:ext>
                  </a:extLst>
                </a:gridCol>
                <a:gridCol w="1755857">
                  <a:extLst>
                    <a:ext uri="{9D8B030D-6E8A-4147-A177-3AD203B41FA5}">
                      <a16:colId xmlns:a16="http://schemas.microsoft.com/office/drawing/2014/main" val="1443552393"/>
                    </a:ext>
                  </a:extLst>
                </a:gridCol>
              </a:tblGrid>
              <a:tr h="476508">
                <a:tc>
                  <a:txBody>
                    <a:bodyPr/>
                    <a:lstStyle/>
                    <a:p>
                      <a:pPr algn="ctr" rtl="1"/>
                      <a:r>
                        <a:rPr lang="he-IL" sz="20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sz="2000" dirty="0">
                          <a:latin typeface="David" panose="020E0502060401010101" pitchFamily="34" charset="-79"/>
                          <a:cs typeface="David" panose="020E0502060401010101" pitchFamily="34" charset="-79"/>
                        </a:rPr>
                        <a:t>קיים איזון בין תיאוריה לפרקטיקה</a:t>
                      </a:r>
                    </a:p>
                  </a:txBody>
                  <a:tcPr anchor="ctr"/>
                </a:tc>
                <a:tc>
                  <a:txBody>
                    <a:bodyPr/>
                    <a:lstStyle/>
                    <a:p>
                      <a:pPr algn="ctr" rtl="1"/>
                      <a:r>
                        <a:rPr lang="he-IL" sz="2000" dirty="0">
                          <a:latin typeface="David" panose="020E0502060401010101" pitchFamily="34" charset="-79"/>
                          <a:cs typeface="David" panose="020E0502060401010101" pitchFamily="34" charset="-79"/>
                        </a:rPr>
                        <a:t>תיאורטית </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מידיי</a:t>
                      </a:r>
                    </a:p>
                  </a:txBody>
                  <a:tcPr anchor="ctr"/>
                </a:tc>
                <a:tc>
                  <a:txBody>
                    <a:bodyPr/>
                    <a:lstStyle/>
                    <a:p>
                      <a:pPr algn="ctr" rtl="1"/>
                      <a:r>
                        <a:rPr lang="he-IL" sz="2000" dirty="0">
                          <a:latin typeface="David" panose="020E0502060401010101" pitchFamily="34" charset="-79"/>
                          <a:cs typeface="David" panose="020E0502060401010101" pitchFamily="34" charset="-79"/>
                        </a:rPr>
                        <a:t>יישומית </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מידיי</a:t>
                      </a:r>
                    </a:p>
                  </a:txBody>
                  <a:tcPr anchor="ctr"/>
                </a:tc>
                <a:extLst>
                  <a:ext uri="{0D108BD9-81ED-4DB2-BD59-A6C34878D82A}">
                    <a16:rowId xmlns:a16="http://schemas.microsoft.com/office/drawing/2014/main" val="3113162872"/>
                  </a:ext>
                </a:extLst>
              </a:tr>
              <a:tr h="769746">
                <a:tc>
                  <a:txBody>
                    <a:bodyPr/>
                    <a:lstStyle/>
                    <a:p>
                      <a:pPr rtl="1"/>
                      <a:r>
                        <a:rPr lang="he-IL" sz="1800" b="0" dirty="0">
                          <a:latin typeface="David" panose="020E0502060401010101" pitchFamily="34" charset="-79"/>
                          <a:cs typeface="David" panose="020E0502060401010101" pitchFamily="34" charset="-79"/>
                        </a:rPr>
                        <a:t>התייחס ליחס הקיים בתוכנית בין התשתית התיאורטית-מושגית לחלקים היישומיים-מעשיים </a:t>
                      </a:r>
                      <a:r>
                        <a:rPr lang="he-IL" sz="1800" b="1" dirty="0">
                          <a:latin typeface="David" panose="020E0502060401010101" pitchFamily="34" charset="-79"/>
                          <a:cs typeface="David" panose="020E0502060401010101" pitchFamily="34" charset="-79"/>
                        </a:rPr>
                        <a:t>(ישראלים)?</a:t>
                      </a:r>
                    </a:p>
                  </a:txBody>
                  <a:tcPr anchor="ctr"/>
                </a:tc>
                <a:tc>
                  <a:txBody>
                    <a:bodyPr/>
                    <a:lstStyle/>
                    <a:p>
                      <a:pPr marL="0" algn="ctr" defTabSz="914400" rtl="1" eaLnBrk="1" latinLnBrk="0" hangingPunct="1"/>
                      <a:r>
                        <a:rPr lang="he-IL" sz="2000" b="0" u="none" kern="1200" dirty="0">
                          <a:solidFill>
                            <a:schemeClr val="tx1"/>
                          </a:solidFill>
                          <a:latin typeface="David" panose="020E0502060401010101" pitchFamily="34" charset="-79"/>
                          <a:ea typeface="+mn-ea"/>
                          <a:cs typeface="David" panose="020E0502060401010101" pitchFamily="34" charset="-79"/>
                        </a:rPr>
                        <a:t>14 (43%)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b="1" dirty="0">
                          <a:solidFill>
                            <a:srgbClr val="FF0000"/>
                          </a:solidFill>
                          <a:latin typeface="David" panose="020E0502060401010101" pitchFamily="34" charset="-79"/>
                          <a:cs typeface="David" panose="020E0502060401010101" pitchFamily="34" charset="-79"/>
                        </a:rPr>
                        <a:t>17 (53%)</a:t>
                      </a:r>
                    </a:p>
                  </a:txBody>
                  <a:tcPr anchor="ctr"/>
                </a:tc>
                <a:tc>
                  <a:txBody>
                    <a:bodyPr/>
                    <a:lstStyle/>
                    <a:p>
                      <a:pPr marL="0" algn="ctr" defTabSz="914400" rtl="1" eaLnBrk="1" latinLnBrk="0" hangingPunct="1"/>
                      <a:r>
                        <a:rPr lang="he-IL" sz="2000" b="0" u="none" kern="1200" dirty="0">
                          <a:solidFill>
                            <a:schemeClr val="tx1"/>
                          </a:solidFill>
                          <a:latin typeface="David" panose="020E0502060401010101" pitchFamily="34" charset="-79"/>
                          <a:ea typeface="+mn-ea"/>
                          <a:cs typeface="David" panose="020E0502060401010101" pitchFamily="34" charset="-79"/>
                        </a:rPr>
                        <a:t>1 (4%)</a:t>
                      </a:r>
                    </a:p>
                  </a:txBody>
                  <a:tcPr anchor="ctr"/>
                </a:tc>
                <a:extLst>
                  <a:ext uri="{0D108BD9-81ED-4DB2-BD59-A6C34878D82A}">
                    <a16:rowId xmlns:a16="http://schemas.microsoft.com/office/drawing/2014/main" val="2717569957"/>
                  </a:ext>
                </a:extLst>
              </a:tr>
              <a:tr h="769746">
                <a:tc>
                  <a:txBody>
                    <a:bodyPr/>
                    <a:lstStyle/>
                    <a:p>
                      <a:pPr rtl="1"/>
                      <a:r>
                        <a:rPr lang="he-IL" sz="1800" b="0" dirty="0">
                          <a:latin typeface="David" panose="020E0502060401010101" pitchFamily="34" charset="-79"/>
                          <a:cs typeface="David" panose="020E0502060401010101" pitchFamily="34" charset="-79"/>
                        </a:rPr>
                        <a:t>התייחס ליחס הקיים בתוכנית בין התשתית התיאורטית-מושגית לחלקים היישומיים-מעשיים </a:t>
                      </a:r>
                      <a:r>
                        <a:rPr lang="he-IL" sz="1800" b="1" dirty="0">
                          <a:latin typeface="David" panose="020E0502060401010101" pitchFamily="34" charset="-79"/>
                          <a:cs typeface="David" panose="020E0502060401010101" pitchFamily="34" charset="-79"/>
                        </a:rPr>
                        <a:t>(בינ"ל)?</a:t>
                      </a:r>
                    </a:p>
                  </a:txBody>
                  <a:tcPr anchor="ctr"/>
                </a:tc>
                <a:tc>
                  <a:txBody>
                    <a:bodyPr/>
                    <a:lstStyle/>
                    <a:p>
                      <a:pPr marL="0" algn="ctr" defTabSz="914400" rtl="1" eaLnBrk="1" latinLnBrk="0" hangingPunct="1"/>
                      <a:r>
                        <a:rPr lang="he-IL" sz="2000" b="0" u="none" kern="1200" dirty="0">
                          <a:solidFill>
                            <a:schemeClr val="tx1"/>
                          </a:solidFill>
                          <a:latin typeface="David" panose="020E0502060401010101" pitchFamily="34" charset="-79"/>
                          <a:ea typeface="+mn-ea"/>
                          <a:cs typeface="David" panose="020E0502060401010101" pitchFamily="34" charset="-79"/>
                        </a:rPr>
                        <a:t>4 (66%)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dirty="0">
                          <a:solidFill>
                            <a:schemeClr val="tx1"/>
                          </a:solidFill>
                          <a:latin typeface="David" panose="020E0502060401010101" pitchFamily="34" charset="-79"/>
                          <a:cs typeface="David" panose="020E0502060401010101" pitchFamily="34" charset="-79"/>
                        </a:rPr>
                        <a:t>2 (33%)</a:t>
                      </a:r>
                    </a:p>
                  </a:txBody>
                  <a:tcPr anchor="ctr"/>
                </a:tc>
                <a:tc>
                  <a:txBody>
                    <a:bodyPr/>
                    <a:lstStyle/>
                    <a:p>
                      <a:pPr marL="0" algn="ctr" defTabSz="914400" rtl="1" eaLnBrk="1" latinLnBrk="0" hangingPunct="1"/>
                      <a:r>
                        <a:rPr lang="he-IL" sz="2000" b="0" u="none" kern="1200" dirty="0">
                          <a:solidFill>
                            <a:schemeClr val="tx1"/>
                          </a:solidFill>
                          <a:latin typeface="David" panose="020E0502060401010101" pitchFamily="34" charset="-79"/>
                          <a:ea typeface="+mn-ea"/>
                          <a:cs typeface="David" panose="020E0502060401010101" pitchFamily="34" charset="-79"/>
                        </a:rPr>
                        <a:t>-</a:t>
                      </a:r>
                    </a:p>
                  </a:txBody>
                  <a:tcPr anchor="ctr"/>
                </a:tc>
                <a:extLst>
                  <a:ext uri="{0D108BD9-81ED-4DB2-BD59-A6C34878D82A}">
                    <a16:rowId xmlns:a16="http://schemas.microsoft.com/office/drawing/2014/main" val="469491860"/>
                  </a:ext>
                </a:extLst>
              </a:tr>
            </a:tbl>
          </a:graphicData>
        </a:graphic>
      </p:graphicFrame>
      <p:graphicFrame>
        <p:nvGraphicFramePr>
          <p:cNvPr id="6" name="טבלה 5">
            <a:extLst>
              <a:ext uri="{FF2B5EF4-FFF2-40B4-BE49-F238E27FC236}">
                <a16:creationId xmlns:a16="http://schemas.microsoft.com/office/drawing/2014/main" id="{2298A83E-54B2-464A-A966-EE19AE939779}"/>
              </a:ext>
            </a:extLst>
          </p:cNvPr>
          <p:cNvGraphicFramePr>
            <a:graphicFrameLocks noGrp="1"/>
          </p:cNvGraphicFramePr>
          <p:nvPr>
            <p:extLst/>
          </p:nvPr>
        </p:nvGraphicFramePr>
        <p:xfrm>
          <a:off x="432620" y="4055022"/>
          <a:ext cx="11299156" cy="2240532"/>
        </p:xfrm>
        <a:graphic>
          <a:graphicData uri="http://schemas.openxmlformats.org/drawingml/2006/table">
            <a:tbl>
              <a:tblPr rtl="1" firstRow="1" bandRow="1">
                <a:tableStyleId>{5C22544A-7EE6-4342-B048-85BDC9FD1C3A}</a:tableStyleId>
              </a:tblPr>
              <a:tblGrid>
                <a:gridCol w="5714434">
                  <a:extLst>
                    <a:ext uri="{9D8B030D-6E8A-4147-A177-3AD203B41FA5}">
                      <a16:colId xmlns:a16="http://schemas.microsoft.com/office/drawing/2014/main" val="4212086157"/>
                    </a:ext>
                  </a:extLst>
                </a:gridCol>
                <a:gridCol w="2084439">
                  <a:extLst>
                    <a:ext uri="{9D8B030D-6E8A-4147-A177-3AD203B41FA5}">
                      <a16:colId xmlns:a16="http://schemas.microsoft.com/office/drawing/2014/main" val="3669644278"/>
                    </a:ext>
                  </a:extLst>
                </a:gridCol>
                <a:gridCol w="1769806">
                  <a:extLst>
                    <a:ext uri="{9D8B030D-6E8A-4147-A177-3AD203B41FA5}">
                      <a16:colId xmlns:a16="http://schemas.microsoft.com/office/drawing/2014/main" val="608925306"/>
                    </a:ext>
                  </a:extLst>
                </a:gridCol>
                <a:gridCol w="1730477">
                  <a:extLst>
                    <a:ext uri="{9D8B030D-6E8A-4147-A177-3AD203B41FA5}">
                      <a16:colId xmlns:a16="http://schemas.microsoft.com/office/drawing/2014/main" val="1443552393"/>
                    </a:ext>
                  </a:extLst>
                </a:gridCol>
              </a:tblGrid>
              <a:tr h="476508">
                <a:tc>
                  <a:txBody>
                    <a:bodyPr/>
                    <a:lstStyle/>
                    <a:p>
                      <a:pPr algn="ctr" rtl="1"/>
                      <a:r>
                        <a:rPr lang="he-IL" sz="20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sz="2000" dirty="0">
                          <a:latin typeface="David" panose="020E0502060401010101" pitchFamily="34" charset="-79"/>
                          <a:cs typeface="David" panose="020E0502060401010101" pitchFamily="34" charset="-79"/>
                        </a:rPr>
                        <a:t>קיים איזון </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בין עומק לרוחב</a:t>
                      </a:r>
                    </a:p>
                  </a:txBody>
                  <a:tcPr anchor="ctr"/>
                </a:tc>
                <a:tc>
                  <a:txBody>
                    <a:bodyPr/>
                    <a:lstStyle/>
                    <a:p>
                      <a:pPr algn="ctr" rtl="1"/>
                      <a:r>
                        <a:rPr lang="he-IL" sz="2000" dirty="0">
                          <a:latin typeface="David" panose="020E0502060401010101" pitchFamily="34" charset="-79"/>
                          <a:cs typeface="David" panose="020E0502060401010101" pitchFamily="34" charset="-79"/>
                        </a:rPr>
                        <a:t>נושאים </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רבים מידי</a:t>
                      </a:r>
                    </a:p>
                  </a:txBody>
                  <a:tcPr anchor="ctr"/>
                </a:tc>
                <a:tc>
                  <a:txBody>
                    <a:bodyPr/>
                    <a:lstStyle/>
                    <a:p>
                      <a:pPr algn="ctr" rtl="1"/>
                      <a:r>
                        <a:rPr lang="he-IL" sz="2000" dirty="0">
                          <a:latin typeface="David" panose="020E0502060401010101" pitchFamily="34" charset="-79"/>
                          <a:cs typeface="David" panose="020E0502060401010101" pitchFamily="34" charset="-79"/>
                        </a:rPr>
                        <a:t>נושאים </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מועטים מידיי</a:t>
                      </a:r>
                    </a:p>
                  </a:txBody>
                  <a:tcPr anchor="ctr"/>
                </a:tc>
                <a:extLst>
                  <a:ext uri="{0D108BD9-81ED-4DB2-BD59-A6C34878D82A}">
                    <a16:rowId xmlns:a16="http://schemas.microsoft.com/office/drawing/2014/main" val="3113162872"/>
                  </a:ext>
                </a:extLst>
              </a:tr>
              <a:tr h="769746">
                <a:tc>
                  <a:txBody>
                    <a:bodyPr/>
                    <a:lstStyle/>
                    <a:p>
                      <a:pPr rtl="1"/>
                      <a:r>
                        <a:rPr lang="he-IL" sz="1800" b="0" dirty="0">
                          <a:latin typeface="David" panose="020E0502060401010101" pitchFamily="34" charset="-79"/>
                          <a:cs typeface="David" panose="020E0502060401010101" pitchFamily="34" charset="-79"/>
                        </a:rPr>
                        <a:t>המתח בין 'העומק לרוחב' במב"ל? </a:t>
                      </a:r>
                      <a:r>
                        <a:rPr lang="he-IL" sz="1800" b="1" dirty="0">
                          <a:latin typeface="David" panose="020E0502060401010101" pitchFamily="34" charset="-79"/>
                          <a:cs typeface="David" panose="020E0502060401010101" pitchFamily="34" charset="-79"/>
                        </a:rPr>
                        <a:t>(ישראלים)?</a:t>
                      </a:r>
                    </a:p>
                  </a:txBody>
                  <a:tcPr anchor="ctr"/>
                </a:tc>
                <a:tc>
                  <a:txBody>
                    <a:bodyPr/>
                    <a:lstStyle/>
                    <a:p>
                      <a:pPr marL="0" algn="ctr" defTabSz="914400" rtl="1" eaLnBrk="1" latinLnBrk="0" hangingPunct="1"/>
                      <a:r>
                        <a:rPr lang="he-IL" sz="2000" b="0" u="none" kern="1200" dirty="0">
                          <a:solidFill>
                            <a:schemeClr val="accent5"/>
                          </a:solidFill>
                          <a:latin typeface="David" panose="020E0502060401010101" pitchFamily="34" charset="-79"/>
                          <a:ea typeface="+mn-ea"/>
                          <a:cs typeface="David" panose="020E0502060401010101" pitchFamily="34" charset="-79"/>
                        </a:rPr>
                        <a:t>19 (59%)</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b="0" dirty="0">
                          <a:solidFill>
                            <a:schemeClr val="tx1"/>
                          </a:solidFill>
                          <a:latin typeface="David" panose="020E0502060401010101" pitchFamily="34" charset="-79"/>
                          <a:cs typeface="David" panose="020E0502060401010101" pitchFamily="34" charset="-79"/>
                        </a:rPr>
                        <a:t>12 (37%)</a:t>
                      </a:r>
                    </a:p>
                  </a:txBody>
                  <a:tcPr anchor="ctr"/>
                </a:tc>
                <a:tc>
                  <a:txBody>
                    <a:bodyPr/>
                    <a:lstStyle/>
                    <a:p>
                      <a:pPr marL="0" algn="ctr" defTabSz="914400" rtl="1" eaLnBrk="1" latinLnBrk="0" hangingPunct="1"/>
                      <a:r>
                        <a:rPr lang="he-IL" sz="2000" b="0" u="none" kern="1200" dirty="0">
                          <a:solidFill>
                            <a:schemeClr val="tx1"/>
                          </a:solidFill>
                          <a:latin typeface="David" panose="020E0502060401010101" pitchFamily="34" charset="-79"/>
                          <a:ea typeface="+mn-ea"/>
                          <a:cs typeface="David" panose="020E0502060401010101" pitchFamily="34" charset="-79"/>
                        </a:rPr>
                        <a:t>1 (4%)</a:t>
                      </a:r>
                    </a:p>
                  </a:txBody>
                  <a:tcPr anchor="ctr"/>
                </a:tc>
                <a:extLst>
                  <a:ext uri="{0D108BD9-81ED-4DB2-BD59-A6C34878D82A}">
                    <a16:rowId xmlns:a16="http://schemas.microsoft.com/office/drawing/2014/main" val="2717569957"/>
                  </a:ext>
                </a:extLst>
              </a:tr>
              <a:tr h="769746">
                <a:tc>
                  <a:txBody>
                    <a:bodyPr/>
                    <a:lstStyle/>
                    <a:p>
                      <a:pPr rtl="1"/>
                      <a:r>
                        <a:rPr lang="he-IL" sz="1800" b="0" dirty="0">
                          <a:latin typeface="David" panose="020E0502060401010101" pitchFamily="34" charset="-79"/>
                          <a:cs typeface="David" panose="020E0502060401010101" pitchFamily="34" charset="-79"/>
                        </a:rPr>
                        <a:t>המתח בין 'העומק לרוחב' במב"ל? </a:t>
                      </a:r>
                      <a:r>
                        <a:rPr lang="he-IL" sz="1800" b="1" dirty="0">
                          <a:latin typeface="David" panose="020E0502060401010101" pitchFamily="34" charset="-79"/>
                          <a:cs typeface="David" panose="020E0502060401010101" pitchFamily="34" charset="-79"/>
                        </a:rPr>
                        <a:t>(בינ"ל)?</a:t>
                      </a:r>
                    </a:p>
                  </a:txBody>
                  <a:tcPr anchor="ctr"/>
                </a:tc>
                <a:tc>
                  <a:txBody>
                    <a:bodyPr/>
                    <a:lstStyle/>
                    <a:p>
                      <a:pPr marL="0" algn="ctr" defTabSz="914400" rtl="1" eaLnBrk="1" latinLnBrk="0" hangingPunct="1"/>
                      <a:r>
                        <a:rPr lang="he-IL" sz="2000" b="0" u="none" kern="1200" dirty="0">
                          <a:solidFill>
                            <a:schemeClr val="accent5"/>
                          </a:solidFill>
                          <a:latin typeface="David" panose="020E0502060401010101" pitchFamily="34" charset="-79"/>
                          <a:ea typeface="+mn-ea"/>
                          <a:cs typeface="David" panose="020E0502060401010101" pitchFamily="34" charset="-79"/>
                        </a:rPr>
                        <a:t>5 (83%)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dirty="0">
                          <a:solidFill>
                            <a:schemeClr val="tx1"/>
                          </a:solidFill>
                          <a:latin typeface="David" panose="020E0502060401010101" pitchFamily="34" charset="-79"/>
                          <a:cs typeface="David" panose="020E0502060401010101" pitchFamily="34" charset="-79"/>
                        </a:rPr>
                        <a:t>1 (17%)</a:t>
                      </a:r>
                    </a:p>
                  </a:txBody>
                  <a:tcPr anchor="ctr"/>
                </a:tc>
                <a:tc>
                  <a:txBody>
                    <a:bodyPr/>
                    <a:lstStyle/>
                    <a:p>
                      <a:pPr marL="0" algn="ctr" defTabSz="914400" rtl="1" eaLnBrk="1" latinLnBrk="0" hangingPunct="1"/>
                      <a:endParaRPr lang="he-IL" sz="20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469491860"/>
                  </a:ext>
                </a:extLst>
              </a:tr>
            </a:tbl>
          </a:graphicData>
        </a:graphic>
      </p:graphicFrame>
      <p:sp>
        <p:nvSpPr>
          <p:cNvPr id="5" name="אליפסה 4">
            <a:extLst>
              <a:ext uri="{FF2B5EF4-FFF2-40B4-BE49-F238E27FC236}">
                <a16:creationId xmlns:a16="http://schemas.microsoft.com/office/drawing/2014/main" id="{C417570D-6DAF-41D2-BF9D-100DAC0AFF45}"/>
              </a:ext>
            </a:extLst>
          </p:cNvPr>
          <p:cNvSpPr/>
          <p:nvPr/>
        </p:nvSpPr>
        <p:spPr>
          <a:xfrm>
            <a:off x="2458065" y="2289519"/>
            <a:ext cx="1297857" cy="630661"/>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7" name="אליפסה 6">
            <a:extLst>
              <a:ext uri="{FF2B5EF4-FFF2-40B4-BE49-F238E27FC236}">
                <a16:creationId xmlns:a16="http://schemas.microsoft.com/office/drawing/2014/main" id="{90E63EEF-61A8-415E-8D5D-C6BD36BB3A09}"/>
              </a:ext>
            </a:extLst>
          </p:cNvPr>
          <p:cNvSpPr/>
          <p:nvPr/>
        </p:nvSpPr>
        <p:spPr>
          <a:xfrm>
            <a:off x="4281949" y="4820629"/>
            <a:ext cx="1297857" cy="630661"/>
          </a:xfrm>
          <a:prstGeom prst="ellipse">
            <a:avLst/>
          </a:prstGeom>
          <a:noFill/>
          <a:ln w="19050">
            <a:solidFill>
              <a:schemeClr val="accent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Tree>
    <p:extLst>
      <p:ext uri="{BB962C8B-B14F-4D97-AF65-F5344CB8AC3E}">
        <p14:creationId xmlns:p14="http://schemas.microsoft.com/office/powerpoint/2010/main" val="2820757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מרכיבי תוכנית הלימודים</a:t>
            </a:r>
          </a:p>
        </p:txBody>
      </p:sp>
      <p:graphicFrame>
        <p:nvGraphicFramePr>
          <p:cNvPr id="9" name="תרשים 8">
            <a:extLst>
              <a:ext uri="{FF2B5EF4-FFF2-40B4-BE49-F238E27FC236}">
                <a16:creationId xmlns:a16="http://schemas.microsoft.com/office/drawing/2014/main" id="{EA6018C3-AFA6-4B28-83C6-19946CB2B373}"/>
              </a:ext>
            </a:extLst>
          </p:cNvPr>
          <p:cNvGraphicFramePr>
            <a:graphicFrameLocks/>
          </p:cNvGraphicFramePr>
          <p:nvPr>
            <p:extLst>
              <p:ext uri="{D42A27DB-BD31-4B8C-83A1-F6EECF244321}">
                <p14:modId xmlns:p14="http://schemas.microsoft.com/office/powerpoint/2010/main" val="1063955402"/>
              </p:ext>
            </p:extLst>
          </p:nvPr>
        </p:nvGraphicFramePr>
        <p:xfrm>
          <a:off x="1543661" y="2254536"/>
          <a:ext cx="9111618" cy="422049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A0E4CB65-5963-4F99-9413-CB72EE7B44AB}"/>
              </a:ext>
            </a:extLst>
          </p:cNvPr>
          <p:cNvSpPr txBox="1"/>
          <p:nvPr/>
        </p:nvSpPr>
        <p:spPr>
          <a:xfrm>
            <a:off x="2369575" y="1629877"/>
            <a:ext cx="9111618" cy="461665"/>
          </a:xfrm>
          <a:prstGeom prst="rect">
            <a:avLst/>
          </a:prstGeom>
          <a:noFill/>
        </p:spPr>
        <p:txBody>
          <a:bodyPr wrap="square" rtlCol="1">
            <a:spAutoFit/>
          </a:bodyPr>
          <a:lstStyle/>
          <a:p>
            <a:r>
              <a:rPr lang="he-IL" sz="2400" b="1" dirty="0">
                <a:latin typeface="David" panose="020E0502060401010101" pitchFamily="34" charset="-79"/>
                <a:cs typeface="David" panose="020E0502060401010101" pitchFamily="34" charset="-79"/>
              </a:rPr>
              <a:t>נתח את היקף כל אחד ממרכיבי הביטחון הלאומי כפי שלהערכתך נלמד השנה? </a:t>
            </a:r>
            <a:endParaRPr lang="he-IL" sz="2400" b="1" dirty="0"/>
          </a:p>
        </p:txBody>
      </p:sp>
    </p:spTree>
    <p:extLst>
      <p:ext uri="{BB962C8B-B14F-4D97-AF65-F5344CB8AC3E}">
        <p14:creationId xmlns:p14="http://schemas.microsoft.com/office/powerpoint/2010/main" val="2961749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01688" y="230970"/>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מרכיבי תוכנית הלימודים</a:t>
            </a:r>
          </a:p>
        </p:txBody>
      </p:sp>
      <p:graphicFrame>
        <p:nvGraphicFramePr>
          <p:cNvPr id="5" name="טבלה 4">
            <a:extLst>
              <a:ext uri="{FF2B5EF4-FFF2-40B4-BE49-F238E27FC236}">
                <a16:creationId xmlns:a16="http://schemas.microsoft.com/office/drawing/2014/main" id="{247D7D79-5014-4A1A-9DF0-E02152B25CCA}"/>
              </a:ext>
            </a:extLst>
          </p:cNvPr>
          <p:cNvGraphicFramePr>
            <a:graphicFrameLocks noGrp="1"/>
          </p:cNvGraphicFramePr>
          <p:nvPr>
            <p:extLst>
              <p:ext uri="{D42A27DB-BD31-4B8C-83A1-F6EECF244321}">
                <p14:modId xmlns:p14="http://schemas.microsoft.com/office/powerpoint/2010/main" val="1494126706"/>
              </p:ext>
            </p:extLst>
          </p:nvPr>
        </p:nvGraphicFramePr>
        <p:xfrm>
          <a:off x="302931" y="1760756"/>
          <a:ext cx="11595991" cy="1188000"/>
        </p:xfrm>
        <a:graphic>
          <a:graphicData uri="http://schemas.openxmlformats.org/drawingml/2006/table">
            <a:tbl>
              <a:tblPr rtl="1" firstRow="1" bandRow="1">
                <a:tableStyleId>{5C22544A-7EE6-4342-B048-85BDC9FD1C3A}</a:tableStyleId>
              </a:tblPr>
              <a:tblGrid>
                <a:gridCol w="5389971">
                  <a:extLst>
                    <a:ext uri="{9D8B030D-6E8A-4147-A177-3AD203B41FA5}">
                      <a16:colId xmlns:a16="http://schemas.microsoft.com/office/drawing/2014/main" val="4212086157"/>
                    </a:ext>
                  </a:extLst>
                </a:gridCol>
                <a:gridCol w="1553496">
                  <a:extLst>
                    <a:ext uri="{9D8B030D-6E8A-4147-A177-3AD203B41FA5}">
                      <a16:colId xmlns:a16="http://schemas.microsoft.com/office/drawing/2014/main" val="3669644278"/>
                    </a:ext>
                  </a:extLst>
                </a:gridCol>
                <a:gridCol w="928912">
                  <a:extLst>
                    <a:ext uri="{9D8B030D-6E8A-4147-A177-3AD203B41FA5}">
                      <a16:colId xmlns:a16="http://schemas.microsoft.com/office/drawing/2014/main" val="608925306"/>
                    </a:ext>
                  </a:extLst>
                </a:gridCol>
                <a:gridCol w="1241204">
                  <a:extLst>
                    <a:ext uri="{9D8B030D-6E8A-4147-A177-3AD203B41FA5}">
                      <a16:colId xmlns:a16="http://schemas.microsoft.com/office/drawing/2014/main" val="1443552393"/>
                    </a:ext>
                  </a:extLst>
                </a:gridCol>
                <a:gridCol w="1241204">
                  <a:extLst>
                    <a:ext uri="{9D8B030D-6E8A-4147-A177-3AD203B41FA5}">
                      <a16:colId xmlns:a16="http://schemas.microsoft.com/office/drawing/2014/main" val="1822099843"/>
                    </a:ext>
                  </a:extLst>
                </a:gridCol>
                <a:gridCol w="1241204">
                  <a:extLst>
                    <a:ext uri="{9D8B030D-6E8A-4147-A177-3AD203B41FA5}">
                      <a16:colId xmlns:a16="http://schemas.microsoft.com/office/drawing/2014/main" val="3629592641"/>
                    </a:ext>
                  </a:extLst>
                </a:gridCol>
              </a:tblGrid>
              <a:tr h="454236">
                <a:tc>
                  <a:txBody>
                    <a:bodyPr/>
                    <a:lstStyle/>
                    <a:p>
                      <a:pPr algn="ctr" rtl="1"/>
                      <a:r>
                        <a:rPr lang="he-IL" sz="20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sz="2000"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sz="2000" dirty="0">
                          <a:latin typeface="David" panose="020E0502060401010101" pitchFamily="34" charset="-79"/>
                          <a:cs typeface="David" panose="020E0502060401010101" pitchFamily="34" charset="-79"/>
                        </a:rPr>
                        <a:t>מגמה</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מ"ד</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מ"ג</a:t>
                      </a:r>
                    </a:p>
                  </a:txBody>
                  <a:tcPr anchor="ctr"/>
                </a:tc>
                <a:tc>
                  <a:txBody>
                    <a:bodyPr/>
                    <a:lstStyle/>
                    <a:p>
                      <a:pPr algn="ctr" rtl="1"/>
                      <a:r>
                        <a:rPr lang="he-IL" sz="2000"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733764">
                <a:tc>
                  <a:txBody>
                    <a:bodyPr/>
                    <a:lstStyle/>
                    <a:p>
                      <a:pPr rtl="1"/>
                      <a:r>
                        <a:rPr lang="he-IL" sz="1800" b="0" dirty="0">
                          <a:latin typeface="David" panose="020E0502060401010101" pitchFamily="34" charset="-79"/>
                          <a:cs typeface="David" panose="020E0502060401010101" pitchFamily="34" charset="-79"/>
                        </a:rPr>
                        <a:t>באיזה מידה נלמדו מרכיבי הביטחון הלאומי באופן אשר תרם </a:t>
                      </a:r>
                      <a:r>
                        <a:rPr lang="he-IL" sz="1800" b="1" dirty="0">
                          <a:latin typeface="David" panose="020E0502060401010101" pitchFamily="34" charset="-79"/>
                          <a:cs typeface="David" panose="020E0502060401010101" pitchFamily="34" charset="-79"/>
                        </a:rPr>
                        <a:t>לאינטגרציה ביניהם </a:t>
                      </a:r>
                      <a:r>
                        <a:rPr lang="he-IL" sz="1800" b="0" dirty="0">
                          <a:latin typeface="David" panose="020E0502060401010101" pitchFamily="34" charset="-79"/>
                          <a:cs typeface="David" panose="020E0502060401010101" pitchFamily="34" charset="-79"/>
                        </a:rPr>
                        <a:t>וגיבוש תמונת ביטחון לאומי שלמה?</a:t>
                      </a:r>
                      <a:endParaRPr lang="he-IL" sz="180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2000" b="0" u="none" kern="1200" dirty="0">
                          <a:solidFill>
                            <a:srgbClr val="FF0000"/>
                          </a:solidFill>
                          <a:latin typeface="David" panose="020E0502060401010101" pitchFamily="34" charset="-79"/>
                          <a:ea typeface="+mn-ea"/>
                          <a:cs typeface="David" panose="020E0502060401010101" pitchFamily="34" charset="-79"/>
                        </a:rPr>
                        <a:t>4.06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20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2000" b="0" u="none" kern="1200" dirty="0">
                          <a:solidFill>
                            <a:schemeClr val="tx1"/>
                          </a:solidFill>
                          <a:latin typeface="David" panose="020E0502060401010101" pitchFamily="34" charset="-79"/>
                          <a:ea typeface="+mn-ea"/>
                          <a:cs typeface="David" panose="020E0502060401010101" pitchFamily="34" charset="-79"/>
                        </a:rPr>
                        <a:t>4.56</a:t>
                      </a:r>
                    </a:p>
                  </a:txBody>
                  <a:tcPr anchor="ctr"/>
                </a:tc>
                <a:tc>
                  <a:txBody>
                    <a:bodyPr/>
                    <a:lstStyle/>
                    <a:p>
                      <a:pPr marL="0" algn="ctr" defTabSz="914400" rtl="1" eaLnBrk="1" latinLnBrk="0" hangingPunct="1"/>
                      <a:r>
                        <a:rPr lang="he-IL" sz="2000" b="0" u="none" kern="1200" dirty="0">
                          <a:solidFill>
                            <a:schemeClr val="tx1"/>
                          </a:solidFill>
                          <a:latin typeface="David" panose="020E0502060401010101" pitchFamily="34" charset="-79"/>
                          <a:ea typeface="+mn-ea"/>
                          <a:cs typeface="David" panose="020E0502060401010101" pitchFamily="34" charset="-79"/>
                        </a:rPr>
                        <a:t>4.67</a:t>
                      </a:r>
                    </a:p>
                  </a:txBody>
                  <a:tcPr anchor="ctr"/>
                </a:tc>
                <a:tc>
                  <a:txBody>
                    <a:bodyPr/>
                    <a:lstStyle/>
                    <a:p>
                      <a:pPr marL="0" algn="ctr" defTabSz="914400" rtl="1" eaLnBrk="1" latinLnBrk="0" hangingPunct="1"/>
                      <a:r>
                        <a:rPr lang="he-IL" sz="2000" b="0" u="none" kern="1200" dirty="0">
                          <a:solidFill>
                            <a:schemeClr val="tx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2717569957"/>
                  </a:ext>
                </a:extLst>
              </a:tr>
            </a:tbl>
          </a:graphicData>
        </a:graphic>
      </p:graphicFrame>
      <p:graphicFrame>
        <p:nvGraphicFramePr>
          <p:cNvPr id="8" name="טבלה 7">
            <a:extLst>
              <a:ext uri="{FF2B5EF4-FFF2-40B4-BE49-F238E27FC236}">
                <a16:creationId xmlns:a16="http://schemas.microsoft.com/office/drawing/2014/main" id="{33985648-16C2-4449-B38C-137F599425DC}"/>
              </a:ext>
            </a:extLst>
          </p:cNvPr>
          <p:cNvGraphicFramePr>
            <a:graphicFrameLocks noGrp="1"/>
          </p:cNvGraphicFramePr>
          <p:nvPr>
            <p:extLst>
              <p:ext uri="{D42A27DB-BD31-4B8C-83A1-F6EECF244321}">
                <p14:modId xmlns:p14="http://schemas.microsoft.com/office/powerpoint/2010/main" val="631114258"/>
              </p:ext>
            </p:extLst>
          </p:nvPr>
        </p:nvGraphicFramePr>
        <p:xfrm>
          <a:off x="304805" y="3357201"/>
          <a:ext cx="11594117" cy="3097794"/>
        </p:xfrm>
        <a:graphic>
          <a:graphicData uri="http://schemas.openxmlformats.org/drawingml/2006/table">
            <a:tbl>
              <a:tblPr rtl="1" firstRow="1" bandRow="1">
                <a:tableStyleId>{5C22544A-7EE6-4342-B048-85BDC9FD1C3A}</a:tableStyleId>
              </a:tblPr>
              <a:tblGrid>
                <a:gridCol w="11594117">
                  <a:extLst>
                    <a:ext uri="{9D8B030D-6E8A-4147-A177-3AD203B41FA5}">
                      <a16:colId xmlns:a16="http://schemas.microsoft.com/office/drawing/2014/main" val="4212086157"/>
                    </a:ext>
                  </a:extLst>
                </a:gridCol>
              </a:tblGrid>
              <a:tr h="571764">
                <a:tc>
                  <a:txBody>
                    <a:bodyPr/>
                    <a:lstStyle/>
                    <a:p>
                      <a:pPr algn="r" rtl="1"/>
                      <a:r>
                        <a:rPr lang="he-IL" sz="1800" b="1" kern="1200" dirty="0">
                          <a:solidFill>
                            <a:schemeClr val="lt1"/>
                          </a:solidFill>
                          <a:latin typeface="David" panose="020E0502060401010101" pitchFamily="34" charset="-79"/>
                          <a:ea typeface="+mn-ea"/>
                          <a:cs typeface="David" panose="020E0502060401010101" pitchFamily="34" charset="-79"/>
                        </a:rPr>
                        <a:t>הרחב בנושאי- (א) שילוב לימודים אקדמיים ולימודי מב"ל, (ב) תמהיל מרכיבי </a:t>
                      </a:r>
                      <a:r>
                        <a:rPr lang="he-IL" sz="1800" b="1" kern="1200" dirty="0" err="1">
                          <a:solidFill>
                            <a:schemeClr val="lt1"/>
                          </a:solidFill>
                          <a:latin typeface="David" panose="020E0502060401010101" pitchFamily="34" charset="-79"/>
                          <a:ea typeface="+mn-ea"/>
                          <a:cs typeface="David" panose="020E0502060401010101" pitchFamily="34" charset="-79"/>
                        </a:rPr>
                        <a:t>הבטל"ם</a:t>
                      </a:r>
                      <a:r>
                        <a:rPr lang="he-IL" sz="1800" b="1" kern="1200" dirty="0">
                          <a:solidFill>
                            <a:schemeClr val="lt1"/>
                          </a:solidFill>
                          <a:latin typeface="David" panose="020E0502060401010101" pitchFamily="34" charset="-79"/>
                          <a:ea typeface="+mn-ea"/>
                          <a:cs typeface="David" panose="020E0502060401010101" pitchFamily="34" charset="-79"/>
                        </a:rPr>
                        <a:t>, (ג) ישוב הדילמה בין 'עומק לרוחב'?</a:t>
                      </a:r>
                    </a:p>
                  </a:txBody>
                  <a:tcPr anchor="ctr"/>
                </a:tc>
                <a:extLst>
                  <a:ext uri="{0D108BD9-81ED-4DB2-BD59-A6C34878D82A}">
                    <a16:rowId xmlns:a16="http://schemas.microsoft.com/office/drawing/2014/main" val="3113162872"/>
                  </a:ext>
                </a:extLst>
              </a:tr>
              <a:tr h="2020236">
                <a:tc>
                  <a:txBody>
                    <a:bodyPr/>
                    <a:lstStyle/>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להרחיב את נושא הכלכלה </a:t>
                      </a:r>
                      <a:r>
                        <a:rPr kumimoji="0" lang="he-IL" sz="18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(*4)</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להעמיק בלימודי אסטרטגיה בדגש על פרקטיקה (*4)</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חשוב לשמר את התואר האקדמי כחלק </a:t>
                      </a:r>
                      <a:r>
                        <a:rPr kumimoji="0" lang="he-IL" sz="1800" b="0" i="0" u="none" strike="noStrike" kern="1200" cap="none" spc="0" normalizeH="0" baseline="0" noProof="0" dirty="0" err="1">
                          <a:ln>
                            <a:noFill/>
                          </a:ln>
                          <a:solidFill>
                            <a:prstClr val="black"/>
                          </a:solidFill>
                          <a:effectLst/>
                          <a:uLnTx/>
                          <a:uFillTx/>
                          <a:latin typeface="David" panose="020E0502060401010101" pitchFamily="34" charset="-79"/>
                          <a:ea typeface="+mn-ea"/>
                          <a:cs typeface="David" panose="020E0502060401010101" pitchFamily="34" charset="-79"/>
                        </a:rPr>
                        <a:t>ממב"ל</a:t>
                      </a: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 (*4)</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לכל אחד מצירי הביטחון הלאומי נדרש שאלת מחקר או סוגיה אקטואלית אחרת ולהעמיק בהן לאורך השנה</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לעיתים המכנה המשותף במליאה</a:t>
                      </a:r>
                      <a:r>
                        <a:rPr kumimoji="0" lang="en-US"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a:t>
                      </a: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צוות הוא </a:t>
                      </a:r>
                      <a:r>
                        <a:rPr kumimoji="0" lang="he-IL" sz="18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המכנה המשותף הנמוך ביותר- דבר </a:t>
                      </a: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המוביל לשיח רדוד ושטחי</a:t>
                      </a:r>
                      <a:r>
                        <a:rPr kumimoji="0" lang="he-IL" sz="18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 </a:t>
                      </a: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נדרש להעלות רמה זו ע"י כלים כגון קריאה ולמידה עצמית או לימוד בקבוצות קטנות המעלה את כולם לרף פתיחה מסוים. בדומה לעבודת פתיחת השנה</a:t>
                      </a:r>
                    </a:p>
                  </a:txBody>
                  <a:tcPr/>
                </a:tc>
                <a:extLst>
                  <a:ext uri="{0D108BD9-81ED-4DB2-BD59-A6C34878D82A}">
                    <a16:rowId xmlns:a16="http://schemas.microsoft.com/office/drawing/2014/main" val="2671929584"/>
                  </a:ext>
                </a:extLst>
              </a:tr>
            </a:tbl>
          </a:graphicData>
        </a:graphic>
      </p:graphicFrame>
    </p:spTree>
    <p:extLst>
      <p:ext uri="{BB962C8B-B14F-4D97-AF65-F5344CB8AC3E}">
        <p14:creationId xmlns:p14="http://schemas.microsoft.com/office/powerpoint/2010/main" val="2040403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נתונים</a:t>
            </a:r>
            <a:endParaRPr lang="he-IL"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3" name="מציין מיקום תוכן 2"/>
          <p:cNvSpPr>
            <a:spLocks noGrp="1"/>
          </p:cNvSpPr>
          <p:nvPr>
            <p:ph idx="4294967295"/>
          </p:nvPr>
        </p:nvSpPr>
        <p:spPr>
          <a:xfrm>
            <a:off x="984377" y="1591699"/>
            <a:ext cx="10272252" cy="4745306"/>
          </a:xfrm>
        </p:spPr>
        <p:txBody>
          <a:bodyPr>
            <a:noAutofit/>
          </a:bodyPr>
          <a:lstStyle/>
          <a:p>
            <a:pPr>
              <a:lnSpc>
                <a:spcPct val="150000"/>
              </a:lnSpc>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סה"כ משיבים- 38 </a:t>
            </a:r>
            <a:r>
              <a:rPr lang="he-IL" sz="2000" dirty="0">
                <a:solidFill>
                  <a:schemeClr val="accent1">
                    <a:lumMod val="75000"/>
                  </a:schemeClr>
                </a:solidFill>
                <a:latin typeface="David" panose="020E0502060401010101" pitchFamily="34" charset="-79"/>
                <a:cs typeface="David" panose="020E0502060401010101" pitchFamily="34" charset="-79"/>
              </a:rPr>
              <a:t>(32 ישראלים, 6 בינלאומיים), העברה מקוונת</a:t>
            </a:r>
          </a:p>
          <a:p>
            <a:pPr marL="228600" lvl="1">
              <a:lnSpc>
                <a:spcPct val="150000"/>
              </a:lnSpc>
              <a:spcBef>
                <a:spcPts val="1000"/>
              </a:spcBef>
              <a:buClr>
                <a:schemeClr val="accent1"/>
              </a:buClr>
            </a:pPr>
            <a:r>
              <a:rPr lang="he-IL" sz="2000" dirty="0">
                <a:solidFill>
                  <a:schemeClr val="accent1">
                    <a:lumMod val="75000"/>
                  </a:schemeClr>
                </a:solidFill>
                <a:latin typeface="David" panose="020E0502060401010101" pitchFamily="34" charset="-79"/>
                <a:cs typeface="David" panose="020E0502060401010101" pitchFamily="34" charset="-79"/>
              </a:rPr>
              <a:t>ממוצע המשוב הכללי הוא אך </a:t>
            </a:r>
            <a:r>
              <a:rPr lang="he-IL" sz="2000" b="1" dirty="0">
                <a:solidFill>
                  <a:schemeClr val="accent1">
                    <a:lumMod val="75000"/>
                  </a:schemeClr>
                </a:solidFill>
                <a:latin typeface="David" panose="020E0502060401010101" pitchFamily="34" charset="-79"/>
                <a:cs typeface="David" panose="020E0502060401010101" pitchFamily="34" charset="-79"/>
              </a:rPr>
              <a:t>ורק של משיבים מישראל</a:t>
            </a:r>
          </a:p>
          <a:p>
            <a:pPr marL="228600" lvl="1">
              <a:lnSpc>
                <a:spcPct val="150000"/>
              </a:lnSpc>
              <a:spcBef>
                <a:spcPts val="1000"/>
              </a:spcBef>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סימונים </a:t>
            </a:r>
            <a:r>
              <a:rPr lang="he-IL" sz="2000" dirty="0">
                <a:solidFill>
                  <a:schemeClr val="accent1">
                    <a:lumMod val="75000"/>
                  </a:schemeClr>
                </a:solidFill>
                <a:latin typeface="David" panose="020E0502060401010101" pitchFamily="34" charset="-79"/>
                <a:cs typeface="David" panose="020E0502060401010101" pitchFamily="34" charset="-79"/>
              </a:rPr>
              <a:t>(סולם 1-6):</a:t>
            </a:r>
          </a:p>
          <a:p>
            <a:pPr marL="447675" lvl="1" indent="-179388">
              <a:lnSpc>
                <a:spcPct val="150000"/>
              </a:lnSpc>
              <a:buClr>
                <a:schemeClr val="accent1"/>
              </a:buClr>
            </a:pPr>
            <a:r>
              <a:rPr lang="he-IL" sz="1800" b="1" u="sng" dirty="0">
                <a:solidFill>
                  <a:schemeClr val="accent1">
                    <a:lumMod val="75000"/>
                  </a:schemeClr>
                </a:solidFill>
                <a:latin typeface="David" panose="020E0502060401010101" pitchFamily="34" charset="-79"/>
                <a:cs typeface="David" panose="020E0502060401010101" pitchFamily="34" charset="-79"/>
              </a:rPr>
              <a:t>כחול עם קן תחתון</a:t>
            </a:r>
            <a:r>
              <a:rPr lang="he-IL" sz="1800" b="1" dirty="0">
                <a:solidFill>
                  <a:schemeClr val="accent1">
                    <a:lumMod val="75000"/>
                  </a:schemeClr>
                </a:solidFill>
                <a:latin typeface="David" panose="020E0502060401010101" pitchFamily="34" charset="-79"/>
                <a:cs typeface="David" panose="020E0502060401010101" pitchFamily="34" charset="-79"/>
              </a:rPr>
              <a:t>- </a:t>
            </a:r>
            <a:r>
              <a:rPr lang="he-IL" sz="1800" dirty="0">
                <a:solidFill>
                  <a:schemeClr val="accent1">
                    <a:lumMod val="75000"/>
                  </a:schemeClr>
                </a:solidFill>
                <a:latin typeface="David" panose="020E0502060401010101" pitchFamily="34" charset="-79"/>
                <a:cs typeface="David" panose="020E0502060401010101" pitchFamily="34" charset="-79"/>
              </a:rPr>
              <a:t>הערכה גבוהה מאוד (5.5+)</a:t>
            </a:r>
          </a:p>
          <a:p>
            <a:pPr marL="447675" lvl="1" indent="-179388">
              <a:lnSpc>
                <a:spcPct val="150000"/>
              </a:lnSpc>
              <a:buClr>
                <a:schemeClr val="accent1"/>
              </a:buClr>
            </a:pPr>
            <a:r>
              <a:rPr lang="he-IL" sz="1800" b="1" dirty="0">
                <a:solidFill>
                  <a:schemeClr val="accent1">
                    <a:lumMod val="75000"/>
                  </a:schemeClr>
                </a:solidFill>
                <a:latin typeface="David" panose="020E0502060401010101" pitchFamily="34" charset="-79"/>
                <a:cs typeface="David" panose="020E0502060401010101" pitchFamily="34" charset="-79"/>
              </a:rPr>
              <a:t>כחול- </a:t>
            </a:r>
            <a:r>
              <a:rPr lang="he-IL" sz="1800" dirty="0">
                <a:solidFill>
                  <a:schemeClr val="accent1">
                    <a:lumMod val="75000"/>
                  </a:schemeClr>
                </a:solidFill>
                <a:latin typeface="David" panose="020E0502060401010101" pitchFamily="34" charset="-79"/>
                <a:cs typeface="David" panose="020E0502060401010101" pitchFamily="34" charset="-79"/>
              </a:rPr>
              <a:t>הערכה גבוהה (5.0+)</a:t>
            </a:r>
          </a:p>
          <a:p>
            <a:pPr marL="447675" lvl="1" indent="-179388">
              <a:lnSpc>
                <a:spcPct val="150000"/>
              </a:lnSpc>
              <a:buClr>
                <a:schemeClr val="accent1"/>
              </a:buClr>
            </a:pPr>
            <a:r>
              <a:rPr lang="he-IL" sz="1800" b="1" dirty="0">
                <a:latin typeface="David" panose="020E0502060401010101" pitchFamily="34" charset="-79"/>
                <a:cs typeface="David" panose="020E0502060401010101" pitchFamily="34" charset="-79"/>
              </a:rPr>
              <a:t>שחור-</a:t>
            </a:r>
            <a:r>
              <a:rPr lang="he-IL" sz="1800" dirty="0">
                <a:solidFill>
                  <a:schemeClr val="accent1">
                    <a:lumMod val="75000"/>
                  </a:schemeClr>
                </a:solidFill>
                <a:latin typeface="David" panose="020E0502060401010101" pitchFamily="34" charset="-79"/>
                <a:cs typeface="David" panose="020E0502060401010101" pitchFamily="34" charset="-79"/>
              </a:rPr>
              <a:t> הערכה ממוצעת (4.5-5.0)</a:t>
            </a:r>
          </a:p>
          <a:p>
            <a:pPr marL="447675" lvl="1" indent="-179388">
              <a:lnSpc>
                <a:spcPct val="150000"/>
              </a:lnSpc>
              <a:buClr>
                <a:schemeClr val="accent1"/>
              </a:buClr>
            </a:pPr>
            <a:r>
              <a:rPr lang="he-IL" sz="1800" b="1" dirty="0">
                <a:solidFill>
                  <a:srgbClr val="FF0000"/>
                </a:solidFill>
                <a:latin typeface="David" panose="020E0502060401010101" pitchFamily="34" charset="-79"/>
                <a:cs typeface="David" panose="020E0502060401010101" pitchFamily="34" charset="-79"/>
              </a:rPr>
              <a:t>אדום-</a:t>
            </a:r>
            <a:r>
              <a:rPr lang="he-IL" sz="1800" dirty="0">
                <a:solidFill>
                  <a:schemeClr val="accent1">
                    <a:lumMod val="75000"/>
                  </a:schemeClr>
                </a:solidFill>
                <a:latin typeface="David" panose="020E0502060401010101" pitchFamily="34" charset="-79"/>
                <a:cs typeface="David" panose="020E0502060401010101" pitchFamily="34" charset="-79"/>
              </a:rPr>
              <a:t> הערכה נמוכה (3.7-4.5)</a:t>
            </a:r>
          </a:p>
          <a:p>
            <a:pPr marL="447675" lvl="1" indent="-179388">
              <a:lnSpc>
                <a:spcPct val="150000"/>
              </a:lnSpc>
              <a:buClr>
                <a:schemeClr val="accent1"/>
              </a:buClr>
            </a:pPr>
            <a:r>
              <a:rPr lang="he-IL" sz="1800" b="1" u="sng" dirty="0">
                <a:solidFill>
                  <a:srgbClr val="FF0000"/>
                </a:solidFill>
                <a:latin typeface="David" panose="020E0502060401010101" pitchFamily="34" charset="-79"/>
                <a:cs typeface="David" panose="020E0502060401010101" pitchFamily="34" charset="-79"/>
              </a:rPr>
              <a:t>אדום עם קו תחתון</a:t>
            </a:r>
            <a:r>
              <a:rPr lang="he-IL" sz="1800" b="1" dirty="0">
                <a:solidFill>
                  <a:srgbClr val="FF0000"/>
                </a:solidFill>
                <a:latin typeface="David" panose="020E0502060401010101" pitchFamily="34" charset="-79"/>
                <a:cs typeface="David" panose="020E0502060401010101" pitchFamily="34" charset="-79"/>
              </a:rPr>
              <a:t>- </a:t>
            </a:r>
            <a:r>
              <a:rPr lang="he-IL" sz="1800" dirty="0">
                <a:solidFill>
                  <a:schemeClr val="accent1">
                    <a:lumMod val="75000"/>
                  </a:schemeClr>
                </a:solidFill>
                <a:latin typeface="David" panose="020E0502060401010101" pitchFamily="34" charset="-79"/>
                <a:cs typeface="David" panose="020E0502060401010101" pitchFamily="34" charset="-79"/>
              </a:rPr>
              <a:t>הערכה נמוכה מאוד (מתחת ל- 3.7)</a:t>
            </a: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452962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תכני הלימוד</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3" name="דיאגרמה 2">
            <a:extLst>
              <a:ext uri="{FF2B5EF4-FFF2-40B4-BE49-F238E27FC236}">
                <a16:creationId xmlns:a16="http://schemas.microsoft.com/office/drawing/2014/main" id="{7E2CDF0B-87C5-4F85-9684-CBFB5B785D18}"/>
              </a:ext>
            </a:extLst>
          </p:cNvPr>
          <p:cNvGraphicFramePr/>
          <p:nvPr>
            <p:extLst>
              <p:ext uri="{D42A27DB-BD31-4B8C-83A1-F6EECF244321}">
                <p14:modId xmlns:p14="http://schemas.microsoft.com/office/powerpoint/2010/main" val="491021391"/>
              </p:ext>
            </p:extLst>
          </p:nvPr>
        </p:nvGraphicFramePr>
        <p:xfrm>
          <a:off x="501445" y="1514165"/>
          <a:ext cx="10946581" cy="50469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5388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לימודי אסטרטגיה</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964965090"/>
              </p:ext>
            </p:extLst>
          </p:nvPr>
        </p:nvGraphicFramePr>
        <p:xfrm>
          <a:off x="383462" y="1651036"/>
          <a:ext cx="11348314" cy="3792691"/>
        </p:xfrm>
        <a:graphic>
          <a:graphicData uri="http://schemas.openxmlformats.org/drawingml/2006/table">
            <a:tbl>
              <a:tblPr rtl="1" firstRow="1" bandRow="1">
                <a:tableStyleId>{5C22544A-7EE6-4342-B048-85BDC9FD1C3A}</a:tableStyleId>
              </a:tblPr>
              <a:tblGrid>
                <a:gridCol w="6031585">
                  <a:extLst>
                    <a:ext uri="{9D8B030D-6E8A-4147-A177-3AD203B41FA5}">
                      <a16:colId xmlns:a16="http://schemas.microsoft.com/office/drawing/2014/main" val="4212086157"/>
                    </a:ext>
                  </a:extLst>
                </a:gridCol>
                <a:gridCol w="1474387">
                  <a:extLst>
                    <a:ext uri="{9D8B030D-6E8A-4147-A177-3AD203B41FA5}">
                      <a16:colId xmlns:a16="http://schemas.microsoft.com/office/drawing/2014/main" val="3669644278"/>
                    </a:ext>
                  </a:extLst>
                </a:gridCol>
                <a:gridCol w="893568">
                  <a:extLst>
                    <a:ext uri="{9D8B030D-6E8A-4147-A177-3AD203B41FA5}">
                      <a16:colId xmlns:a16="http://schemas.microsoft.com/office/drawing/2014/main" val="608925306"/>
                    </a:ext>
                  </a:extLst>
                </a:gridCol>
                <a:gridCol w="1474387">
                  <a:extLst>
                    <a:ext uri="{9D8B030D-6E8A-4147-A177-3AD203B41FA5}">
                      <a16:colId xmlns:a16="http://schemas.microsoft.com/office/drawing/2014/main" val="1443552393"/>
                    </a:ext>
                  </a:extLst>
                </a:gridCol>
                <a:gridCol w="1474387">
                  <a:extLst>
                    <a:ext uri="{9D8B030D-6E8A-4147-A177-3AD203B41FA5}">
                      <a16:colId xmlns:a16="http://schemas.microsoft.com/office/drawing/2014/main" val="3629592641"/>
                    </a:ext>
                  </a:extLst>
                </a:gridCol>
              </a:tblGrid>
              <a:tr h="634291">
                <a:tc>
                  <a:txBody>
                    <a:bodyPr/>
                    <a:lstStyle/>
                    <a:p>
                      <a:pPr algn="ctr" rtl="1"/>
                      <a:r>
                        <a:rPr lang="he-IL" sz="20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sz="2000"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sz="2000" dirty="0">
                          <a:latin typeface="David" panose="020E0502060401010101" pitchFamily="34" charset="-79"/>
                          <a:cs typeface="David" panose="020E0502060401010101" pitchFamily="34" charset="-79"/>
                        </a:rPr>
                        <a:t>מגמה</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מ"ד</a:t>
                      </a:r>
                    </a:p>
                  </a:txBody>
                  <a:tcPr anchor="ctr"/>
                </a:tc>
                <a:tc>
                  <a:txBody>
                    <a:bodyPr/>
                    <a:lstStyle/>
                    <a:p>
                      <a:pPr algn="ctr" rtl="1"/>
                      <a:r>
                        <a:rPr lang="he-IL" sz="2000"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720000">
                <a:tc>
                  <a:txBody>
                    <a:bodyPr/>
                    <a:lstStyle/>
                    <a:p>
                      <a:pPr rtl="1"/>
                      <a:r>
                        <a:rPr lang="he-IL" sz="1800" b="0" dirty="0">
                          <a:latin typeface="David" panose="020E0502060401010101" pitchFamily="34" charset="-79"/>
                          <a:cs typeface="David" panose="020E0502060401010101" pitchFamily="34" charset="-79"/>
                        </a:rPr>
                        <a:t>הערך את תרומת לימודי האסטרטגיה לפיתוח יכולת החשיבה האסטרטגית והיכולת לפעול לאורם בתפקידים הבאים?</a:t>
                      </a:r>
                      <a:endParaRPr lang="he-IL" sz="180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dirty="0">
                        <a:solidFill>
                          <a:schemeClr val="accent1"/>
                        </a:solidFill>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5.16</a:t>
                      </a:r>
                    </a:p>
                  </a:txBody>
                  <a:tcPr anchor="ctr"/>
                </a:tc>
                <a:extLst>
                  <a:ext uri="{0D108BD9-81ED-4DB2-BD59-A6C34878D82A}">
                    <a16:rowId xmlns:a16="http://schemas.microsoft.com/office/drawing/2014/main" val="2717569957"/>
                  </a:ext>
                </a:extLst>
              </a:tr>
              <a:tr h="1557241">
                <a:tc gridSpan="5">
                  <a:txBody>
                    <a:bodyPr/>
                    <a:lstStyle/>
                    <a:p>
                      <a:pPr rtl="1"/>
                      <a:r>
                        <a:rPr lang="he-IL" sz="1800" b="1" dirty="0">
                          <a:latin typeface="David" panose="020E0502060401010101" pitchFamily="34" charset="-79"/>
                          <a:cs typeface="David" panose="020E0502060401010101" pitchFamily="34" charset="-79"/>
                        </a:rPr>
                        <a:t>כיצד ניתן לשפר את לימודי האסטרטגיה במב"ל?</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הקורס של תמיר ודימה- לשימור</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לצמצם את הפרק הצבאי באסטרטגיה ולראות שהתרגול הוא גם על נושאים אזרחיים ועדכניים (שגם אלו שאינם קציני צה"ל יוכלו ליישם)</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להגדיר את החשיבה האסטרטגית כ'משקפיים' לבחינת כלל תכני הלימודים לאורך כל השנה. ניתן גם לעשות שימוש בארגונים מהם מגיעים החניכים והדרך בה הם עושים אסטרטגיה</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יותר סימולציות- רצוי קצרות ובקבוצות עבודה קטנות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600" kern="1200" dirty="0">
                        <a:solidFill>
                          <a:schemeClr val="dk1"/>
                        </a:solidFill>
                        <a:latin typeface="David" panose="020E0502060401010101" pitchFamily="34" charset="-79"/>
                        <a:ea typeface="+mn-ea"/>
                        <a:cs typeface="David" panose="020E0502060401010101" pitchFamily="34" charset="-79"/>
                      </a:endParaRPr>
                    </a:p>
                  </a:txBody>
                  <a:tcPr>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1" u="none" kern="1200" dirty="0">
                        <a:solidFill>
                          <a:schemeClr val="accent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1" u="none" kern="1200" dirty="0">
                        <a:solidFill>
                          <a:schemeClr val="accent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bl>
          </a:graphicData>
        </a:graphic>
      </p:graphicFrame>
    </p:spTree>
    <p:extLst>
      <p:ext uri="{BB962C8B-B14F-4D97-AF65-F5344CB8AC3E}">
        <p14:creationId xmlns:p14="http://schemas.microsoft.com/office/powerpoint/2010/main" val="3690916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רלוונטיות וגמישות תוכנית הלימודים</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981666689"/>
              </p:ext>
            </p:extLst>
          </p:nvPr>
        </p:nvGraphicFramePr>
        <p:xfrm>
          <a:off x="383462" y="1651036"/>
          <a:ext cx="11348314" cy="4535731"/>
        </p:xfrm>
        <a:graphic>
          <a:graphicData uri="http://schemas.openxmlformats.org/drawingml/2006/table">
            <a:tbl>
              <a:tblPr rtl="1" firstRow="1" bandRow="1">
                <a:tableStyleId>{5C22544A-7EE6-4342-B048-85BDC9FD1C3A}</a:tableStyleId>
              </a:tblPr>
              <a:tblGrid>
                <a:gridCol w="6031585">
                  <a:extLst>
                    <a:ext uri="{9D8B030D-6E8A-4147-A177-3AD203B41FA5}">
                      <a16:colId xmlns:a16="http://schemas.microsoft.com/office/drawing/2014/main" val="4212086157"/>
                    </a:ext>
                  </a:extLst>
                </a:gridCol>
                <a:gridCol w="1474387">
                  <a:extLst>
                    <a:ext uri="{9D8B030D-6E8A-4147-A177-3AD203B41FA5}">
                      <a16:colId xmlns:a16="http://schemas.microsoft.com/office/drawing/2014/main" val="3669644278"/>
                    </a:ext>
                  </a:extLst>
                </a:gridCol>
                <a:gridCol w="893568">
                  <a:extLst>
                    <a:ext uri="{9D8B030D-6E8A-4147-A177-3AD203B41FA5}">
                      <a16:colId xmlns:a16="http://schemas.microsoft.com/office/drawing/2014/main" val="608925306"/>
                    </a:ext>
                  </a:extLst>
                </a:gridCol>
                <a:gridCol w="1474387">
                  <a:extLst>
                    <a:ext uri="{9D8B030D-6E8A-4147-A177-3AD203B41FA5}">
                      <a16:colId xmlns:a16="http://schemas.microsoft.com/office/drawing/2014/main" val="1443552393"/>
                    </a:ext>
                  </a:extLst>
                </a:gridCol>
                <a:gridCol w="1474387">
                  <a:extLst>
                    <a:ext uri="{9D8B030D-6E8A-4147-A177-3AD203B41FA5}">
                      <a16:colId xmlns:a16="http://schemas.microsoft.com/office/drawing/2014/main" val="3629592641"/>
                    </a:ext>
                  </a:extLst>
                </a:gridCol>
              </a:tblGrid>
              <a:tr h="634291">
                <a:tc>
                  <a:txBody>
                    <a:bodyPr/>
                    <a:lstStyle/>
                    <a:p>
                      <a:pPr algn="ctr" rtl="1"/>
                      <a:r>
                        <a:rPr lang="he-IL" sz="20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sz="2000"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sz="2000" dirty="0">
                          <a:latin typeface="David" panose="020E0502060401010101" pitchFamily="34" charset="-79"/>
                          <a:cs typeface="David" panose="020E0502060401010101" pitchFamily="34" charset="-79"/>
                        </a:rPr>
                        <a:t>מגמה</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מ"ד</a:t>
                      </a:r>
                    </a:p>
                  </a:txBody>
                  <a:tcPr anchor="ctr"/>
                </a:tc>
                <a:tc>
                  <a:txBody>
                    <a:bodyPr/>
                    <a:lstStyle/>
                    <a:p>
                      <a:pPr algn="ctr" rtl="1"/>
                      <a:r>
                        <a:rPr lang="he-IL" sz="2000"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501613">
                <a:tc>
                  <a:txBody>
                    <a:bodyPr/>
                    <a:lstStyle/>
                    <a:p>
                      <a:pPr rtl="1"/>
                      <a:r>
                        <a:rPr lang="he-IL" sz="1800" b="0" dirty="0">
                          <a:latin typeface="David" panose="020E0502060401010101" pitchFamily="34" charset="-79"/>
                          <a:cs typeface="David" panose="020E0502060401010101" pitchFamily="34" charset="-79"/>
                        </a:rPr>
                        <a:t>המידה בה תוכנית הלימודים מותאמת, גמישה ורלוונטית לאתגרי הביטחון הלאומי העכשוויים ולצרכי החניכים?</a:t>
                      </a:r>
                      <a:endParaRPr lang="he-IL" sz="180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3.75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4.64</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4.5</a:t>
                      </a:r>
                    </a:p>
                  </a:txBody>
                  <a:tcPr anchor="ctr"/>
                </a:tc>
                <a:extLst>
                  <a:ext uri="{0D108BD9-81ED-4DB2-BD59-A6C34878D82A}">
                    <a16:rowId xmlns:a16="http://schemas.microsoft.com/office/drawing/2014/main" val="2717569957"/>
                  </a:ext>
                </a:extLst>
              </a:tr>
              <a:tr h="1557241">
                <a:tc gridSpan="5">
                  <a:txBody>
                    <a:bodyPr/>
                    <a:lstStyle/>
                    <a:p>
                      <a:pPr rtl="1"/>
                      <a:r>
                        <a:rPr lang="he-IL" sz="1800" b="1" dirty="0">
                          <a:latin typeface="David" panose="020E0502060401010101" pitchFamily="34" charset="-79"/>
                          <a:cs typeface="David" panose="020E0502060401010101" pitchFamily="34" charset="-79"/>
                        </a:rPr>
                        <a:t>האם בראייתך נכון לטפל בתכנים אקטואליים? באיזה סוג של תכנים? ועל חשבון מה?</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כן, יש ליצור באופן קבוע "חיבור" בין התיאוריות הנלמדות לנושאים אקטואליים, ובכך לפרש את המציאות מחד ולהדגים את התיאוריה מאידך</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פרופ' סוזי נבות עושה זאת היטב (*5)</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במציאות משתנה, אקטואליה היא דבר הכרחי</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נדרש להעלות סיווג של חלק מהנושאים בהם רוצים לדון גם במחיר של הוצאת הבינ"ל באופן מכובד</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נדרש ליצור גמישות </a:t>
                      </a:r>
                      <a:r>
                        <a:rPr lang="he-IL" sz="1600" kern="1200" dirty="0" err="1">
                          <a:solidFill>
                            <a:schemeClr val="dk1"/>
                          </a:solidFill>
                          <a:latin typeface="David" panose="020E0502060401010101" pitchFamily="34" charset="-79"/>
                          <a:ea typeface="+mn-ea"/>
                          <a:cs typeface="David" panose="020E0502060401010101" pitchFamily="34" charset="-79"/>
                        </a:rPr>
                        <a:t>בלו"ז</a:t>
                      </a:r>
                      <a:r>
                        <a:rPr lang="he-IL" sz="1600" kern="1200" dirty="0">
                          <a:solidFill>
                            <a:schemeClr val="dk1"/>
                          </a:solidFill>
                          <a:latin typeface="David" panose="020E0502060401010101" pitchFamily="34" charset="-79"/>
                          <a:ea typeface="+mn-ea"/>
                          <a:cs typeface="David" panose="020E0502060401010101" pitchFamily="34" charset="-79"/>
                        </a:rPr>
                        <a:t> השנה על מנת לאפשר עיסוק בתכנים אקטואליים וכן בצורה מובנה דרך- שעת מפקד, עיבודים </a:t>
                      </a:r>
                      <a:r>
                        <a:rPr lang="he-IL" sz="1600" kern="1200" dirty="0" err="1">
                          <a:solidFill>
                            <a:schemeClr val="dk1"/>
                          </a:solidFill>
                          <a:latin typeface="David" panose="020E0502060401010101" pitchFamily="34" charset="-79"/>
                          <a:ea typeface="+mn-ea"/>
                          <a:cs typeface="David" panose="020E0502060401010101" pitchFamily="34" charset="-79"/>
                        </a:rPr>
                        <a:t>צוותיים</a:t>
                      </a:r>
                      <a:r>
                        <a:rPr lang="he-IL" sz="1600" kern="1200" dirty="0">
                          <a:solidFill>
                            <a:schemeClr val="dk1"/>
                          </a:solidFill>
                          <a:latin typeface="David" panose="020E0502060401010101" pitchFamily="34" charset="-79"/>
                          <a:ea typeface="+mn-ea"/>
                          <a:cs typeface="David" panose="020E0502060401010101" pitchFamily="34" charset="-79"/>
                        </a:rPr>
                        <a:t>, הבניית קורס כגון חברה, משפט ציבורי באופן שכזה.</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David" panose="020E0502060401010101" pitchFamily="34" charset="-79"/>
                          <a:ea typeface="+mn-ea"/>
                          <a:cs typeface="David" panose="020E0502060401010101" pitchFamily="34" charset="-79"/>
                        </a:rPr>
                        <a:t>Absolutely! Current </a:t>
                      </a:r>
                      <a:r>
                        <a:rPr lang="en-US" sz="1600" kern="1200" dirty="0" err="1">
                          <a:solidFill>
                            <a:schemeClr val="dk1"/>
                          </a:solidFill>
                          <a:latin typeface="David" panose="020E0502060401010101" pitchFamily="34" charset="-79"/>
                          <a:ea typeface="+mn-ea"/>
                          <a:cs typeface="David" panose="020E0502060401010101" pitchFamily="34" charset="-79"/>
                        </a:rPr>
                        <a:t>politcal</a:t>
                      </a:r>
                      <a:r>
                        <a:rPr lang="en-US" sz="1600" kern="1200" dirty="0">
                          <a:solidFill>
                            <a:schemeClr val="dk1"/>
                          </a:solidFill>
                          <a:latin typeface="David" panose="020E0502060401010101" pitchFamily="34" charset="-79"/>
                          <a:ea typeface="+mn-ea"/>
                          <a:cs typeface="David" panose="020E0502060401010101" pitchFamily="34" charset="-79"/>
                        </a:rPr>
                        <a:t> events (US Embassy move, JCPOA termination) are directly impacting Israel's national security. These events are of utmost importance and definitely should be analyzed.</a:t>
                      </a:r>
                      <a:endParaRPr lang="he-IL" sz="1600" kern="1200" dirty="0">
                        <a:solidFill>
                          <a:schemeClr val="dk1"/>
                        </a:solidFill>
                        <a:latin typeface="David" panose="020E0502060401010101" pitchFamily="34" charset="-79"/>
                        <a:ea typeface="+mn-ea"/>
                        <a:cs typeface="David" panose="020E0502060401010101" pitchFamily="34" charset="-79"/>
                      </a:endParaRPr>
                    </a:p>
                  </a:txBody>
                  <a:tcPr>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1" u="none" kern="1200" dirty="0">
                        <a:solidFill>
                          <a:schemeClr val="accent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1" u="none" kern="1200" dirty="0">
                        <a:solidFill>
                          <a:schemeClr val="accent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bl>
          </a:graphicData>
        </a:graphic>
      </p:graphicFrame>
      <p:sp>
        <p:nvSpPr>
          <p:cNvPr id="5" name="אליפסה 4">
            <a:extLst>
              <a:ext uri="{FF2B5EF4-FFF2-40B4-BE49-F238E27FC236}">
                <a16:creationId xmlns:a16="http://schemas.microsoft.com/office/drawing/2014/main" id="{FEEF9E03-1E46-43FB-910B-C3D6C701EFC4}"/>
              </a:ext>
            </a:extLst>
          </p:cNvPr>
          <p:cNvSpPr/>
          <p:nvPr/>
        </p:nvSpPr>
        <p:spPr>
          <a:xfrm>
            <a:off x="3313471" y="2397675"/>
            <a:ext cx="904567" cy="414352"/>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Tree>
    <p:extLst>
      <p:ext uri="{BB962C8B-B14F-4D97-AF65-F5344CB8AC3E}">
        <p14:creationId xmlns:p14="http://schemas.microsoft.com/office/powerpoint/2010/main" val="1788524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C8A72498-836B-4D1C-9776-D0B51AD6D0C1}"/>
              </a:ext>
            </a:extLst>
          </p:cNvPr>
          <p:cNvSpPr txBox="1">
            <a:spLocks/>
          </p:cNvSpPr>
          <p:nvPr/>
        </p:nvSpPr>
        <p:spPr>
          <a:xfrm>
            <a:off x="1533618" y="2176668"/>
            <a:ext cx="9144000" cy="2303927"/>
          </a:xfrm>
          <a:prstGeom prst="rect">
            <a:avLst/>
          </a:prstGeom>
        </p:spPr>
        <p:txBody>
          <a:bodyPr anchor="t">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פרק ג'</a:t>
            </a:r>
          </a:p>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סגל המב"ל</a:t>
            </a:r>
            <a:endParaRPr lang="he-IL" sz="48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690316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סגל המב"ל</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336457752"/>
              </p:ext>
            </p:extLst>
          </p:nvPr>
        </p:nvGraphicFramePr>
        <p:xfrm>
          <a:off x="324468" y="1572380"/>
          <a:ext cx="11415248" cy="5088954"/>
        </p:xfrm>
        <a:graphic>
          <a:graphicData uri="http://schemas.openxmlformats.org/drawingml/2006/table">
            <a:tbl>
              <a:tblPr rtl="1" firstRow="1" bandRow="1">
                <a:tableStyleId>{5940675A-B579-460E-94D1-54222C63F5DA}</a:tableStyleId>
              </a:tblPr>
              <a:tblGrid>
                <a:gridCol w="11415248">
                  <a:extLst>
                    <a:ext uri="{9D8B030D-6E8A-4147-A177-3AD203B41FA5}">
                      <a16:colId xmlns:a16="http://schemas.microsoft.com/office/drawing/2014/main" val="4212086157"/>
                    </a:ext>
                  </a:extLst>
                </a:gridCol>
              </a:tblGrid>
              <a:tr h="2088000">
                <a:tc>
                  <a:txBody>
                    <a:bodyPr/>
                    <a:lstStyle/>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kumimoji="0" lang="he-IL" sz="1800" b="1" u="none" strike="noStrike" kern="1200" cap="none" spc="0" normalizeH="0" baseline="0" noProof="0" dirty="0">
                          <a:ln>
                            <a:noFill/>
                          </a:ln>
                          <a:effectLst/>
                          <a:uLnTx/>
                          <a:uFillTx/>
                          <a:latin typeface="David" panose="020E0502060401010101" pitchFamily="34" charset="-79"/>
                          <a:cs typeface="David" panose="020E0502060401010101" pitchFamily="34" charset="-79"/>
                        </a:rPr>
                        <a:t>כיצד אתה תופס את מקומו ותפקידו של סגל המב"ל?</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אחראי על האינטגרציה ותיווך התוכן בין הצירים השונים, כמו גם חיבור בין התיאוריה לפרקטיקה. מעלה את השיח לרמה האסטרטגית</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משימתו המרכזית- יצירת חווית למידה חיובית לחניכים. מעורב ודומיננטי</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שולט באינטראקציה בין החניכים.. משמש כברומטר של הצוות.  </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על המדריך לגבש את פאזל בעלי התפקיד והניסיון בצוות לידי שלם מגוון ומורכב שניתן לגדול בעזרתו.</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למדריך תפקיד חשוב בביסוס המסילה שאותה סולל כל חניך בתחילת המב"ל לשנת צמיחה ולמידה, תוך מיצוי נק' החוזק שלהם</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חשוב לעמוד על המינון בין מתן חופש פעולה וספייס, לבין מעורבות המדריך, ותשומת לב ותמיכה בחניך לאורך השנה</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החל מאמצע השנה למדריך אין כמעט יכולת או הזדמנות לביטוי- צריך יותר מסגרת </a:t>
                      </a:r>
                      <a:r>
                        <a:rPr kumimoji="0" lang="he-IL" sz="1600" u="none" strike="noStrike" kern="1200" cap="none" spc="0" normalizeH="0" baseline="0" noProof="0" dirty="0" err="1">
                          <a:ln>
                            <a:noFill/>
                          </a:ln>
                          <a:effectLst/>
                          <a:uLnTx/>
                          <a:uFillTx/>
                          <a:latin typeface="David" panose="020E0502060401010101" pitchFamily="34" charset="-79"/>
                          <a:cs typeface="David" panose="020E0502060401010101" pitchFamily="34" charset="-79"/>
                        </a:rPr>
                        <a:t>צוותית</a:t>
                      </a: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 במהלכה</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600" u="none" strike="noStrike" kern="1200" cap="none" spc="0" normalizeH="0" baseline="0" noProof="0" dirty="0">
                          <a:ln>
                            <a:noFill/>
                          </a:ln>
                          <a:effectLst/>
                          <a:uLnTx/>
                          <a:uFillTx/>
                        </a:rPr>
                        <a:t>I believe there should be 4 uniformed military instructors with 4 other instructors from throughout the security establishment and 1 military and 1 other should be paired in groups:  The military instructors should be 2 Army (1 Combat Formation officer and 1 other (Homefront </a:t>
                      </a:r>
                      <a:r>
                        <a:rPr kumimoji="0" lang="en-US" sz="1600" u="none" strike="noStrike" kern="1200" cap="none" spc="0" normalizeH="0" baseline="0" noProof="0" dirty="0" err="1">
                          <a:ln>
                            <a:noFill/>
                          </a:ln>
                          <a:effectLst/>
                          <a:uLnTx/>
                          <a:uFillTx/>
                        </a:rPr>
                        <a:t>cmd</a:t>
                      </a:r>
                      <a:r>
                        <a:rPr kumimoji="0" lang="en-US" sz="1600" u="none" strike="noStrike" kern="1200" cap="none" spc="0" normalizeH="0" baseline="0" noProof="0" dirty="0">
                          <a:ln>
                            <a:noFill/>
                          </a:ln>
                          <a:effectLst/>
                          <a:uLnTx/>
                          <a:uFillTx/>
                        </a:rPr>
                        <a:t>, Log, Law, </a:t>
                      </a:r>
                      <a:r>
                        <a:rPr kumimoji="0" lang="en-US" sz="1600" u="none" strike="noStrike" kern="1200" cap="none" spc="0" normalizeH="0" baseline="0" noProof="0" dirty="0" err="1">
                          <a:ln>
                            <a:noFill/>
                          </a:ln>
                          <a:effectLst/>
                          <a:uLnTx/>
                          <a:uFillTx/>
                        </a:rPr>
                        <a:t>etc</a:t>
                      </a:r>
                      <a:r>
                        <a:rPr kumimoji="0" lang="en-US" sz="1600" u="none" strike="noStrike" kern="1200" cap="none" spc="0" normalizeH="0" baseline="0" noProof="0" dirty="0">
                          <a:ln>
                            <a:noFill/>
                          </a:ln>
                          <a:effectLst/>
                          <a:uLnTx/>
                          <a:uFillTx/>
                        </a:rPr>
                        <a:t>) 1 Navy Instructor and 1 Air Force Instructor. The other 4 instructors because their time away from their position is much less should be made up of Alumni from the non-IDF organizations.  They should come back for 1 or 2 years after a tour back in their organization and they provide some "rear-view mirror" perspective on how their MABAL was... 4 small groups would be led by 1 military and 1 "civilian" instructor.</a:t>
                      </a:r>
                      <a:endParaRPr kumimoji="0" lang="he-IL" sz="16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lnL w="38100" cap="flat" cmpd="sng" algn="ctr">
                      <a:solidFill>
                        <a:schemeClr val="accent5"/>
                      </a:solidFill>
                      <a:prstDash val="solid"/>
                      <a:round/>
                      <a:headEnd type="none" w="med" len="med"/>
                      <a:tailEnd type="none" w="med" len="med"/>
                    </a:lnL>
                    <a:lnR w="38100" cap="flat" cmpd="sng" algn="ctr">
                      <a:solidFill>
                        <a:schemeClr val="accent5"/>
                      </a:solidFill>
                      <a:prstDash val="solid"/>
                      <a:round/>
                      <a:headEnd type="none" w="med" len="med"/>
                      <a:tailEnd type="none" w="med" len="med"/>
                    </a:lnR>
                    <a:lnT w="38100" cap="flat" cmpd="sng" algn="ctr">
                      <a:solidFill>
                        <a:schemeClr val="accent5"/>
                      </a:solidFill>
                      <a:prstDash val="solid"/>
                      <a:round/>
                      <a:headEnd type="none" w="med" len="med"/>
                      <a:tailEnd type="none" w="med" len="med"/>
                    </a:lnT>
                    <a:lnB w="3810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1566266889"/>
                  </a:ext>
                </a:extLst>
              </a:tr>
            </a:tbl>
          </a:graphicData>
        </a:graphic>
      </p:graphicFrame>
    </p:spTree>
    <p:extLst>
      <p:ext uri="{BB962C8B-B14F-4D97-AF65-F5344CB8AC3E}">
        <p14:creationId xmlns:p14="http://schemas.microsoft.com/office/powerpoint/2010/main" val="19871444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סגל המב"ל</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68724443"/>
              </p:ext>
            </p:extLst>
          </p:nvPr>
        </p:nvGraphicFramePr>
        <p:xfrm>
          <a:off x="700119" y="1730623"/>
          <a:ext cx="10738715" cy="3652393"/>
        </p:xfrm>
        <a:graphic>
          <a:graphicData uri="http://schemas.openxmlformats.org/drawingml/2006/table">
            <a:tbl>
              <a:tblPr rtl="1" firstRow="1" bandRow="1">
                <a:tableStyleId>{5940675A-B579-460E-94D1-54222C63F5DA}</a:tableStyleId>
              </a:tblPr>
              <a:tblGrid>
                <a:gridCol w="10738715">
                  <a:extLst>
                    <a:ext uri="{9D8B030D-6E8A-4147-A177-3AD203B41FA5}">
                      <a16:colId xmlns:a16="http://schemas.microsoft.com/office/drawing/2014/main" val="4212086157"/>
                    </a:ext>
                  </a:extLst>
                </a:gridCol>
              </a:tblGrid>
              <a:tr h="1080000">
                <a:tc>
                  <a:txBody>
                    <a:bodyPr/>
                    <a:lstStyle/>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kumimoji="0" lang="he-IL" sz="2000" b="1" u="none" strike="noStrike" kern="1200" cap="none" spc="0" normalizeH="0" baseline="0" noProof="0" dirty="0">
                          <a:ln>
                            <a:noFill/>
                          </a:ln>
                          <a:effectLst/>
                          <a:uLnTx/>
                          <a:uFillTx/>
                          <a:latin typeface="David" panose="020E0502060401010101" pitchFamily="34" charset="-79"/>
                          <a:cs typeface="David" panose="020E0502060401010101" pitchFamily="34" charset="-79"/>
                        </a:rPr>
                        <a:t>כיצד נקדם מקצועית את סגל המדריכים לקראת מחזור הבא?</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פיקוד, מנהיגות והובלה של צוות (*5)</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ליטוש והבהרה מדויקת של תפקידם </a:t>
                      </a:r>
                      <a:r>
                        <a:rPr kumimoji="0" lang="he-IL" sz="1800" u="none" strike="noStrike" kern="1200" cap="none" spc="0" normalizeH="0" baseline="0" noProof="0" dirty="0" err="1">
                          <a:ln>
                            <a:noFill/>
                          </a:ln>
                          <a:effectLst/>
                          <a:uLnTx/>
                          <a:uFillTx/>
                          <a:latin typeface="David" panose="020E0502060401010101" pitchFamily="34" charset="-79"/>
                          <a:cs typeface="David" panose="020E0502060401010101" pitchFamily="34" charset="-79"/>
                        </a:rPr>
                        <a:t>בכח</a:t>
                      </a: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 (*3), מהי רמת הציפיות ויישור קו בסיסי בין המדריכים.</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תיווך- תפקיד מרכזי של המדריך בקורס. תיווך בין מטרות השבוע, בין הנושאים (הצירים) השונים של הקורס.</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טיוב תחום ההנחיה במסגרת העיבודים הצוותיים</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הכרת מכלול הארגונים מהם מגיעים החניכים והבנת תהליכים וחשיבה אסטרטגית לעומק. ראוי ורצוי שיהיה להם יתרון ע"פ החניכים</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800" u="none" strike="noStrike" kern="1200" cap="none" spc="0" normalizeH="0" baseline="0" noProof="0" dirty="0">
                          <a:ln>
                            <a:noFill/>
                          </a:ln>
                          <a:effectLst/>
                          <a:uLnTx/>
                          <a:uFillTx/>
                        </a:rPr>
                        <a:t>As an international student some attention should be drawn to international competency and the way foreign students participate in discussions and conversations. </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lnL w="38100" cap="flat" cmpd="sng" algn="ctr">
                      <a:solidFill>
                        <a:schemeClr val="accent5"/>
                      </a:solidFill>
                      <a:prstDash val="solid"/>
                      <a:round/>
                      <a:headEnd type="none" w="med" len="med"/>
                      <a:tailEnd type="none" w="med" len="med"/>
                    </a:lnL>
                    <a:lnR w="38100" cap="flat" cmpd="sng" algn="ctr">
                      <a:solidFill>
                        <a:schemeClr val="accent5"/>
                      </a:solidFill>
                      <a:prstDash val="solid"/>
                      <a:round/>
                      <a:headEnd type="none" w="med" len="med"/>
                      <a:tailEnd type="none" w="med" len="med"/>
                    </a:lnR>
                    <a:lnT w="38100" cap="flat" cmpd="sng" algn="ctr">
                      <a:solidFill>
                        <a:schemeClr val="accent5"/>
                      </a:solidFill>
                      <a:prstDash val="solid"/>
                      <a:round/>
                      <a:headEnd type="none" w="med" len="med"/>
                      <a:tailEnd type="none" w="med" len="med"/>
                    </a:lnT>
                    <a:lnB w="3810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2671929584"/>
                  </a:ext>
                </a:extLst>
              </a:tr>
            </a:tbl>
          </a:graphicData>
        </a:graphic>
      </p:graphicFrame>
    </p:spTree>
    <p:extLst>
      <p:ext uri="{BB962C8B-B14F-4D97-AF65-F5344CB8AC3E}">
        <p14:creationId xmlns:p14="http://schemas.microsoft.com/office/powerpoint/2010/main" val="1132268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סגל המב"ל</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802202611"/>
              </p:ext>
            </p:extLst>
          </p:nvPr>
        </p:nvGraphicFramePr>
        <p:xfrm>
          <a:off x="658764" y="1729692"/>
          <a:ext cx="10807540" cy="3745230"/>
        </p:xfrm>
        <a:graphic>
          <a:graphicData uri="http://schemas.openxmlformats.org/drawingml/2006/table">
            <a:tbl>
              <a:tblPr rtl="1" firstRow="1" bandRow="1">
                <a:tableStyleId>{5940675A-B579-460E-94D1-54222C63F5DA}</a:tableStyleId>
              </a:tblPr>
              <a:tblGrid>
                <a:gridCol w="10807540">
                  <a:extLst>
                    <a:ext uri="{9D8B030D-6E8A-4147-A177-3AD203B41FA5}">
                      <a16:colId xmlns:a16="http://schemas.microsoft.com/office/drawing/2014/main" val="4212086157"/>
                    </a:ext>
                  </a:extLst>
                </a:gridCol>
              </a:tblGrid>
              <a:tr h="1080000">
                <a:tc>
                  <a:txBody>
                    <a:bodyPr/>
                    <a:lstStyle/>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kumimoji="0" lang="he-IL" sz="2000" b="1" u="none" strike="noStrike" kern="1200" cap="none" spc="0" normalizeH="0" baseline="0" noProof="0" dirty="0">
                          <a:ln>
                            <a:noFill/>
                          </a:ln>
                          <a:effectLst/>
                          <a:uLnTx/>
                          <a:uFillTx/>
                          <a:latin typeface="David" panose="020E0502060401010101" pitchFamily="34" charset="-79"/>
                          <a:cs typeface="David" panose="020E0502060401010101" pitchFamily="34" charset="-79"/>
                        </a:rPr>
                        <a:t>האם הכיוון של כינוי החניך 'משתתף' וכינוי המדריך 'מנחה למידה' הינם כיוונים נכונים?</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לא (*18)-</a:t>
                      </a:r>
                    </a:p>
                    <a:p>
                      <a:pPr marL="742950" marR="0" lvl="1"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לא- מייצר עוד יותר חוסר בהירות לגבי המדריך ותפקידו. צריך משילות מבוססת</a:t>
                      </a:r>
                    </a:p>
                    <a:p>
                      <a:pPr marL="742950" marR="0" lvl="1"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מכבסת מילים צה"לית</a:t>
                      </a:r>
                      <a:r>
                        <a:rPr kumimoji="0" lang="en-US"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a:t>
                      </a: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 עיסוק פתטי</a:t>
                      </a:r>
                      <a:r>
                        <a:rPr kumimoji="0" lang="en-US"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a:t>
                      </a: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 טרמינולוגיה מסובכת</a:t>
                      </a:r>
                      <a:r>
                        <a:rPr kumimoji="0" lang="en-US"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a:t>
                      </a: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השם לא עובר מסך. חשוב מי מבצע מה ולא איך מכנים אותו</a:t>
                      </a:r>
                    </a:p>
                    <a:p>
                      <a:pPr marL="742950" marR="0" lvl="1"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במקום 'משתתף' המונח 'עמית' או שותף הולם יותר ונכון יותר. במקום 'מנחה למידה' עדיף 'מוביל צוות' או מדריך (הקצר מבניהם)</a:t>
                      </a:r>
                    </a:p>
                    <a:p>
                      <a:pPr marL="742950" marR="0" lvl="1"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"חניך הוא חניך" (*3)- למרות בכירותם מגיעים עם צורך אמיתי להכוונה של המנוסה</a:t>
                      </a:r>
                    </a:p>
                    <a:p>
                      <a:pPr marL="742950" marR="0" lvl="1"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לדעתי 'משתתף' אינו מונח טוב. במשתתף יש אפשרות להיות מעורב מאוד וגם רק נוכח (פאסיבי). אין במונח מחויבות ופעילות</a:t>
                      </a:r>
                    </a:p>
                    <a:p>
                      <a:pPr marL="742950" marR="0" lvl="1"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600" u="none" strike="noStrike" kern="1200" cap="none" spc="0" normalizeH="0" baseline="0" noProof="0" dirty="0">
                          <a:ln>
                            <a:noFill/>
                          </a:ln>
                          <a:effectLst/>
                          <a:uLnTx/>
                          <a:uFillTx/>
                          <a:latin typeface="David" panose="020E0502060401010101" pitchFamily="34" charset="-79"/>
                          <a:cs typeface="David" panose="020E0502060401010101" pitchFamily="34" charset="-79"/>
                        </a:rPr>
                        <a:t>'מנחה למידה'- מגמד את המדריך משאיר אותו במשבצת של מנחה מהצד, או מאחור. מאבד את הנופך של מדריך כגורם להשתלבות במב"ל, לסיוע באתגרים, בגיבוש צוותי וקורסי.</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rPr>
                        <a:t>השינוי בתוכן התפקיד נכון (*3), המינוחים קצת פחות</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lnL w="38100" cap="flat" cmpd="sng" algn="ctr">
                      <a:solidFill>
                        <a:schemeClr val="accent5"/>
                      </a:solidFill>
                      <a:prstDash val="solid"/>
                      <a:round/>
                      <a:headEnd type="none" w="med" len="med"/>
                      <a:tailEnd type="none" w="med" len="med"/>
                    </a:lnL>
                    <a:lnR w="38100" cap="flat" cmpd="sng" algn="ctr">
                      <a:solidFill>
                        <a:schemeClr val="accent5"/>
                      </a:solidFill>
                      <a:prstDash val="solid"/>
                      <a:round/>
                      <a:headEnd type="none" w="med" len="med"/>
                      <a:tailEnd type="none" w="med" len="med"/>
                    </a:lnR>
                    <a:lnT w="38100" cap="flat" cmpd="sng" algn="ctr">
                      <a:solidFill>
                        <a:schemeClr val="accent5"/>
                      </a:solidFill>
                      <a:prstDash val="solid"/>
                      <a:round/>
                      <a:headEnd type="none" w="med" len="med"/>
                      <a:tailEnd type="none" w="med" len="med"/>
                    </a:lnT>
                    <a:lnB w="3810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2671929584"/>
                  </a:ext>
                </a:extLst>
              </a:tr>
            </a:tbl>
          </a:graphicData>
        </a:graphic>
      </p:graphicFrame>
    </p:spTree>
    <p:extLst>
      <p:ext uri="{BB962C8B-B14F-4D97-AF65-F5344CB8AC3E}">
        <p14:creationId xmlns:p14="http://schemas.microsoft.com/office/powerpoint/2010/main" val="1973534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C8A72498-836B-4D1C-9776-D0B51AD6D0C1}"/>
              </a:ext>
            </a:extLst>
          </p:cNvPr>
          <p:cNvSpPr txBox="1">
            <a:spLocks/>
          </p:cNvSpPr>
          <p:nvPr/>
        </p:nvSpPr>
        <p:spPr>
          <a:xfrm>
            <a:off x="1533618" y="2176668"/>
            <a:ext cx="9144000" cy="2303927"/>
          </a:xfrm>
          <a:prstGeom prst="rect">
            <a:avLst/>
          </a:prstGeom>
        </p:spPr>
        <p:txBody>
          <a:bodyPr anchor="t">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פרק ד'</a:t>
            </a:r>
          </a:p>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שיטות הלימוד</a:t>
            </a:r>
            <a:endParaRPr lang="he-IL" sz="48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676720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שיטות הלימוד</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12175293"/>
              </p:ext>
            </p:extLst>
          </p:nvPr>
        </p:nvGraphicFramePr>
        <p:xfrm>
          <a:off x="206478" y="1424900"/>
          <a:ext cx="11476135" cy="5319360"/>
        </p:xfrm>
        <a:graphic>
          <a:graphicData uri="http://schemas.openxmlformats.org/drawingml/2006/table">
            <a:tbl>
              <a:tblPr rtl="1" firstRow="1" bandRow="1">
                <a:tableStyleId>{5C22544A-7EE6-4342-B048-85BDC9FD1C3A}</a:tableStyleId>
              </a:tblPr>
              <a:tblGrid>
                <a:gridCol w="6099520">
                  <a:extLst>
                    <a:ext uri="{9D8B030D-6E8A-4147-A177-3AD203B41FA5}">
                      <a16:colId xmlns:a16="http://schemas.microsoft.com/office/drawing/2014/main" val="4212086157"/>
                    </a:ext>
                  </a:extLst>
                </a:gridCol>
                <a:gridCol w="1490994">
                  <a:extLst>
                    <a:ext uri="{9D8B030D-6E8A-4147-A177-3AD203B41FA5}">
                      <a16:colId xmlns:a16="http://schemas.microsoft.com/office/drawing/2014/main" val="3669644278"/>
                    </a:ext>
                  </a:extLst>
                </a:gridCol>
                <a:gridCol w="903633">
                  <a:extLst>
                    <a:ext uri="{9D8B030D-6E8A-4147-A177-3AD203B41FA5}">
                      <a16:colId xmlns:a16="http://schemas.microsoft.com/office/drawing/2014/main" val="608925306"/>
                    </a:ext>
                  </a:extLst>
                </a:gridCol>
                <a:gridCol w="1490994">
                  <a:extLst>
                    <a:ext uri="{9D8B030D-6E8A-4147-A177-3AD203B41FA5}">
                      <a16:colId xmlns:a16="http://schemas.microsoft.com/office/drawing/2014/main" val="1443552393"/>
                    </a:ext>
                  </a:extLst>
                </a:gridCol>
                <a:gridCol w="1490994">
                  <a:extLst>
                    <a:ext uri="{9D8B030D-6E8A-4147-A177-3AD203B41FA5}">
                      <a16:colId xmlns:a16="http://schemas.microsoft.com/office/drawing/2014/main" val="3629592641"/>
                    </a:ext>
                  </a:extLst>
                </a:gridCol>
              </a:tblGrid>
              <a:tr h="432000">
                <a:tc>
                  <a:txBody>
                    <a:bodyPr/>
                    <a:lstStyle/>
                    <a:p>
                      <a:pPr algn="ctr" rtl="1"/>
                      <a:r>
                        <a:rPr lang="he-IL" sz="2000" kern="1200" dirty="0">
                          <a:latin typeface="David" panose="020E0502060401010101" pitchFamily="34" charset="-79"/>
                          <a:cs typeface="David" panose="020E0502060401010101" pitchFamily="34" charset="-79"/>
                        </a:rPr>
                        <a:t>השאלה</a:t>
                      </a:r>
                      <a:endParaRPr lang="he-IL" sz="2000" b="1" kern="1200" dirty="0">
                        <a:solidFill>
                          <a:schemeClr val="lt1"/>
                        </a:solidFill>
                        <a:latin typeface="David" panose="020E0502060401010101" pitchFamily="34" charset="-79"/>
                        <a:ea typeface="+mn-ea"/>
                        <a:cs typeface="David" panose="020E0502060401010101" pitchFamily="34" charset="-79"/>
                      </a:endParaRPr>
                    </a:p>
                  </a:txBody>
                  <a:tcPr anchor="ctr"/>
                </a:tc>
                <a:tc>
                  <a:txBody>
                    <a:bodyPr/>
                    <a:lstStyle/>
                    <a:p>
                      <a:pPr algn="ctr" rtl="1"/>
                      <a:r>
                        <a:rPr lang="he-IL" sz="2000"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sz="2000" dirty="0">
                          <a:latin typeface="David" panose="020E0502060401010101" pitchFamily="34" charset="-79"/>
                          <a:cs typeface="David" panose="020E0502060401010101" pitchFamily="34" charset="-79"/>
                        </a:rPr>
                        <a:t>מגמה</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מ"ד</a:t>
                      </a:r>
                    </a:p>
                  </a:txBody>
                  <a:tcPr anchor="ctr"/>
                </a:tc>
                <a:tc>
                  <a:txBody>
                    <a:bodyPr/>
                    <a:lstStyle/>
                    <a:p>
                      <a:pPr algn="ctr" rtl="1"/>
                      <a:r>
                        <a:rPr lang="he-IL" sz="2000"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b="1" dirty="0">
                          <a:latin typeface="David" panose="020E0502060401010101" pitchFamily="34" charset="-79"/>
                          <a:cs typeface="David" panose="020E0502060401010101" pitchFamily="34" charset="-79"/>
                        </a:rPr>
                        <a:t>איכות הלימוד במליאה?</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4.28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u="none" strike="noStrike" kern="1200" cap="none" spc="0" normalizeH="0" baseline="0" noProof="0" dirty="0">
                          <a:ln>
                            <a:noFill/>
                          </a:ln>
                          <a:effectLst/>
                          <a:uLnTx/>
                          <a:uFillTx/>
                          <a:latin typeface="David" panose="020E0502060401010101" pitchFamily="34" charset="-79"/>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u="none" kern="1200" dirty="0">
                          <a:latin typeface="David" panose="020E0502060401010101" pitchFamily="34" charset="-79"/>
                          <a:cs typeface="David" panose="020E0502060401010101" pitchFamily="34" charset="-79"/>
                        </a:rPr>
                        <a:t>4.26</a:t>
                      </a:r>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4.66</a:t>
                      </a:r>
                    </a:p>
                  </a:txBody>
                  <a:tcPr anchor="ctr"/>
                </a:tc>
                <a:extLst>
                  <a:ext uri="{0D108BD9-81ED-4DB2-BD59-A6C34878D82A}">
                    <a16:rowId xmlns:a16="http://schemas.microsoft.com/office/drawing/2014/main" val="3046206537"/>
                  </a:ext>
                </a:extLst>
              </a:tr>
              <a:tr h="1091368">
                <a:tc gridSpan="5">
                  <a:txBody>
                    <a:bodyPr/>
                    <a:lstStyle/>
                    <a:p>
                      <a:pPr rtl="1"/>
                      <a:r>
                        <a:rPr lang="he-IL" b="1" dirty="0">
                          <a:latin typeface="David" panose="020E0502060401010101" pitchFamily="34" charset="-79"/>
                          <a:cs typeface="David" panose="020E0502060401010101" pitchFamily="34" charset="-79"/>
                        </a:rPr>
                        <a:t>שיפור הלימודים במסגרת המליאה: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לקצר את זמן ההרצאה (45 דק') ולאפשר יותר זמן לשאלות (*12), </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לצמצם את היקף ההרצאות במליאה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לשפר את תהליכי הדיון במסגרת מליאה (*3)- אין סיעור מוחות משמעותי, מגיעים למכנה המשותף הנמוך של החניכים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b="0" kern="1200" dirty="0">
                          <a:solidFill>
                            <a:schemeClr val="dk1"/>
                          </a:solidFill>
                          <a:latin typeface="David" panose="020E0502060401010101" pitchFamily="34" charset="-79"/>
                          <a:ea typeface="+mn-ea"/>
                          <a:cs typeface="David" panose="020E0502060401010101" pitchFamily="34" charset="-79"/>
                        </a:rPr>
                        <a:t>התרגום של הבינ"ל הפריע מאוד (דרך האוזניות), לשקול </a:t>
                      </a:r>
                      <a:r>
                        <a:rPr lang="he-IL" sz="1600" b="0" kern="1200" dirty="0" err="1">
                          <a:solidFill>
                            <a:schemeClr val="dk1"/>
                          </a:solidFill>
                          <a:latin typeface="David" panose="020E0502060401010101" pitchFamily="34" charset="-79"/>
                          <a:ea typeface="+mn-ea"/>
                          <a:cs typeface="David" panose="020E0502060401010101" pitchFamily="34" charset="-79"/>
                        </a:rPr>
                        <a:t>טאבלט</a:t>
                      </a:r>
                      <a:r>
                        <a:rPr lang="he-IL" sz="1600" b="0" kern="1200" dirty="0">
                          <a:solidFill>
                            <a:schemeClr val="dk1"/>
                          </a:solidFill>
                          <a:latin typeface="David" panose="020E0502060401010101" pitchFamily="34" charset="-79"/>
                          <a:ea typeface="+mn-ea"/>
                          <a:cs typeface="David" panose="020E0502060401010101" pitchFamily="34" charset="-79"/>
                        </a:rPr>
                        <a:t> עם </a:t>
                      </a:r>
                      <a:r>
                        <a:rPr lang="en-US" sz="1600" b="0" kern="1200" dirty="0">
                          <a:solidFill>
                            <a:schemeClr val="dk1"/>
                          </a:solidFill>
                          <a:latin typeface="David" panose="020E0502060401010101" pitchFamily="34" charset="-79"/>
                          <a:ea typeface="+mn-ea"/>
                          <a:cs typeface="David" panose="020E0502060401010101" pitchFamily="34" charset="-79"/>
                        </a:rPr>
                        <a:t>voice to text</a:t>
                      </a:r>
                      <a:endParaRPr lang="he-IL" sz="1600" b="0" kern="1200" dirty="0">
                        <a:solidFill>
                          <a:schemeClr val="dk1"/>
                        </a:solidFill>
                        <a:latin typeface="David" panose="020E0502060401010101" pitchFamily="34" charset="-79"/>
                        <a:ea typeface="+mn-ea"/>
                        <a:cs typeface="David" panose="020E0502060401010101" pitchFamily="34" charset="-79"/>
                      </a:endParaRPr>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717569957"/>
                  </a:ext>
                </a:extLst>
              </a:tr>
              <a:tr h="432000">
                <a:tc>
                  <a:txBody>
                    <a:bodyPr/>
                    <a:lstStyle/>
                    <a:p>
                      <a:pPr rtl="1"/>
                      <a:r>
                        <a:rPr lang="he-IL" b="1" dirty="0">
                          <a:latin typeface="David" panose="020E0502060401010101" pitchFamily="34" charset="-79"/>
                          <a:cs typeface="David" panose="020E0502060401010101" pitchFamily="34" charset="-79"/>
                        </a:rPr>
                        <a:t>איכות הלימודים במסגרת הצוות?</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4.65</a:t>
                      </a:r>
                      <a:r>
                        <a:rPr lang="he-IL" sz="1800" b="0" u="none" kern="1200" dirty="0">
                          <a:solidFill>
                            <a:srgbClr val="FF0000"/>
                          </a:solidFill>
                          <a:latin typeface="David" panose="020E0502060401010101" pitchFamily="34" charset="-79"/>
                          <a:ea typeface="+mn-ea"/>
                          <a:cs typeface="David" panose="020E0502060401010101" pitchFamily="34" charset="-79"/>
                        </a:rPr>
                        <a:t>*</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u="none" kern="1200" dirty="0">
                          <a:solidFill>
                            <a:schemeClr val="accent5"/>
                          </a:solidFill>
                          <a:latin typeface="David" panose="020E0502060401010101" pitchFamily="34" charset="-79"/>
                          <a:cs typeface="David" panose="020E0502060401010101" pitchFamily="34" charset="-79"/>
                        </a:rPr>
                        <a:t>5.33</a:t>
                      </a:r>
                      <a:endParaRPr lang="he-IL" sz="1800" b="0" u="none" kern="1200" dirty="0">
                        <a:solidFill>
                          <a:schemeClr val="accent5"/>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5.33</a:t>
                      </a:r>
                    </a:p>
                  </a:txBody>
                  <a:tcPr anchor="ctr"/>
                </a:tc>
                <a:extLst>
                  <a:ext uri="{0D108BD9-81ED-4DB2-BD59-A6C34878D82A}">
                    <a16:rowId xmlns:a16="http://schemas.microsoft.com/office/drawing/2014/main" val="3054009436"/>
                  </a:ext>
                </a:extLst>
              </a:tr>
              <a:tr h="1091368">
                <a:tc gridSpan="5">
                  <a:txBody>
                    <a:bodyPr/>
                    <a:lstStyle/>
                    <a:p>
                      <a:pPr rtl="1"/>
                      <a:r>
                        <a:rPr lang="he-IL" b="1" dirty="0">
                          <a:latin typeface="David" panose="020E0502060401010101" pitchFamily="34" charset="-79"/>
                          <a:cs typeface="David" panose="020E0502060401010101" pitchFamily="34" charset="-79"/>
                        </a:rPr>
                        <a:t>שיפור הלימודים במסגרת </a:t>
                      </a:r>
                      <a:r>
                        <a:rPr lang="he-IL" b="1" dirty="0" err="1">
                          <a:latin typeface="David" panose="020E0502060401010101" pitchFamily="34" charset="-79"/>
                          <a:cs typeface="David" panose="020E0502060401010101" pitchFamily="34" charset="-79"/>
                        </a:rPr>
                        <a:t>הצוותיים</a:t>
                      </a:r>
                      <a:r>
                        <a:rPr lang="he-IL" b="1" dirty="0">
                          <a:latin typeface="David" panose="020E0502060401010101" pitchFamily="34" charset="-79"/>
                          <a:cs typeface="David" panose="020E0502060401010101" pitchFamily="34" charset="-79"/>
                        </a:rPr>
                        <a:t>:</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לתת לחניכים להוביל כמה שיותר עם דגש על הערך המוסף של כל חניך.</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יותר זמן צוות, כולל זמנים ללא נושא מוגדר</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עיבודים יותר מקצועיים- לשלב טכניקות וחלוקה לתת-קבוצות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צוות אורגני זה בעייתי- בשנה שלמה החשיפה לאנשים מכלל הצוותים ראויה וחשובה יותר מעבודה קבועה עם אותם אנשים, רצוי לערבב על בסיס קבוע</a:t>
                      </a:r>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dirty="0">
                        <a:solidFill>
                          <a:schemeClr val="tx1"/>
                        </a:solidFill>
                        <a:latin typeface="David" panose="020E0502060401010101" pitchFamily="34" charset="-79"/>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r h="606316">
                <a:tc gridSpan="5">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הצע שיטות לימוד נוספות שנדרש להרחיב השימוש שלהם במב"ל:</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למידה מעמיתים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הוספת אלמנט של בחירה חופשית- חוגים, פיתוח אישי וכדומה שיבוצע בקבוצות קטנות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שימוש במקרה בוחן- </a:t>
                      </a:r>
                      <a:r>
                        <a:rPr lang="en-US" sz="1600" kern="1200" dirty="0">
                          <a:latin typeface="David" panose="020E0502060401010101" pitchFamily="34" charset="-79"/>
                          <a:cs typeface="David" panose="020E0502060401010101" pitchFamily="34" charset="-79"/>
                        </a:rPr>
                        <a:t>Case study</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הדרכה מתוקשבת- </a:t>
                      </a:r>
                      <a:r>
                        <a:rPr lang="he-IL" sz="1600" kern="1200" dirty="0" err="1">
                          <a:solidFill>
                            <a:schemeClr val="dk1"/>
                          </a:solidFill>
                          <a:latin typeface="David" panose="020E0502060401010101" pitchFamily="34" charset="-79"/>
                          <a:ea typeface="+mn-ea"/>
                          <a:cs typeface="David" panose="020E0502060401010101" pitchFamily="34" charset="-79"/>
                        </a:rPr>
                        <a:t>פודקסטים</a:t>
                      </a:r>
                      <a:r>
                        <a:rPr lang="he-IL" sz="1600" kern="1200" dirty="0">
                          <a:solidFill>
                            <a:schemeClr val="dk1"/>
                          </a:solidFill>
                          <a:latin typeface="David" panose="020E0502060401010101" pitchFamily="34" charset="-79"/>
                          <a:ea typeface="+mn-ea"/>
                          <a:cs typeface="David" panose="020E0502060401010101" pitchFamily="34" charset="-79"/>
                        </a:rPr>
                        <a:t>, סרטים וכדומה</a:t>
                      </a: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607026530"/>
                  </a:ext>
                </a:extLst>
              </a:tr>
            </a:tbl>
          </a:graphicData>
        </a:graphic>
      </p:graphicFrame>
    </p:spTree>
    <p:extLst>
      <p:ext uri="{BB962C8B-B14F-4D97-AF65-F5344CB8AC3E}">
        <p14:creationId xmlns:p14="http://schemas.microsoft.com/office/powerpoint/2010/main" val="18537544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תפיסת הלמידה</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044543588"/>
              </p:ext>
            </p:extLst>
          </p:nvPr>
        </p:nvGraphicFramePr>
        <p:xfrm>
          <a:off x="498983" y="1444568"/>
          <a:ext cx="11134464" cy="5242560"/>
        </p:xfrm>
        <a:graphic>
          <a:graphicData uri="http://schemas.openxmlformats.org/drawingml/2006/table">
            <a:tbl>
              <a:tblPr rtl="1" firstRow="1" bandRow="1">
                <a:tableStyleId>{5C22544A-7EE6-4342-B048-85BDC9FD1C3A}</a:tableStyleId>
              </a:tblPr>
              <a:tblGrid>
                <a:gridCol w="5436000">
                  <a:extLst>
                    <a:ext uri="{9D8B030D-6E8A-4147-A177-3AD203B41FA5}">
                      <a16:colId xmlns:a16="http://schemas.microsoft.com/office/drawing/2014/main" val="4212086157"/>
                    </a:ext>
                  </a:extLst>
                </a:gridCol>
                <a:gridCol w="949744">
                  <a:extLst>
                    <a:ext uri="{9D8B030D-6E8A-4147-A177-3AD203B41FA5}">
                      <a16:colId xmlns:a16="http://schemas.microsoft.com/office/drawing/2014/main" val="3669644278"/>
                    </a:ext>
                  </a:extLst>
                </a:gridCol>
                <a:gridCol w="949744">
                  <a:extLst>
                    <a:ext uri="{9D8B030D-6E8A-4147-A177-3AD203B41FA5}">
                      <a16:colId xmlns:a16="http://schemas.microsoft.com/office/drawing/2014/main" val="608925306"/>
                    </a:ext>
                  </a:extLst>
                </a:gridCol>
                <a:gridCol w="949744">
                  <a:extLst>
                    <a:ext uri="{9D8B030D-6E8A-4147-A177-3AD203B41FA5}">
                      <a16:colId xmlns:a16="http://schemas.microsoft.com/office/drawing/2014/main" val="1443552393"/>
                    </a:ext>
                  </a:extLst>
                </a:gridCol>
                <a:gridCol w="949744">
                  <a:extLst>
                    <a:ext uri="{9D8B030D-6E8A-4147-A177-3AD203B41FA5}">
                      <a16:colId xmlns:a16="http://schemas.microsoft.com/office/drawing/2014/main" val="3398194318"/>
                    </a:ext>
                  </a:extLst>
                </a:gridCol>
                <a:gridCol w="949744">
                  <a:extLst>
                    <a:ext uri="{9D8B030D-6E8A-4147-A177-3AD203B41FA5}">
                      <a16:colId xmlns:a16="http://schemas.microsoft.com/office/drawing/2014/main" val="304277661"/>
                    </a:ext>
                  </a:extLst>
                </a:gridCol>
                <a:gridCol w="949744">
                  <a:extLst>
                    <a:ext uri="{9D8B030D-6E8A-4147-A177-3AD203B41FA5}">
                      <a16:colId xmlns:a16="http://schemas.microsoft.com/office/drawing/2014/main" val="3629592641"/>
                    </a:ext>
                  </a:extLst>
                </a:gridCol>
              </a:tblGrid>
              <a:tr h="432000">
                <a:tc>
                  <a:txBody>
                    <a:bodyPr/>
                    <a:lstStyle/>
                    <a:p>
                      <a:pPr algn="ctr" rtl="1"/>
                      <a:r>
                        <a:rPr lang="he-IL" sz="2000" kern="1200" dirty="0">
                          <a:latin typeface="David" panose="020E0502060401010101" pitchFamily="34" charset="-79"/>
                          <a:cs typeface="David" panose="020E0502060401010101" pitchFamily="34" charset="-79"/>
                        </a:rPr>
                        <a:t>באיזה מידה תפיסת הלמידה במב"ל:</a:t>
                      </a:r>
                      <a:endParaRPr lang="he-IL" sz="2000" b="1" kern="1200" dirty="0">
                        <a:solidFill>
                          <a:schemeClr val="lt1"/>
                        </a:solidFill>
                        <a:latin typeface="David" panose="020E0502060401010101" pitchFamily="34" charset="-79"/>
                        <a:ea typeface="+mn-ea"/>
                        <a:cs typeface="David" panose="020E0502060401010101" pitchFamily="34" charset="-79"/>
                      </a:endParaRPr>
                    </a:p>
                  </a:txBody>
                  <a:tcPr anchor="ctr"/>
                </a:tc>
                <a:tc>
                  <a:txBody>
                    <a:bodyPr/>
                    <a:lstStyle/>
                    <a:p>
                      <a:pPr algn="ctr" rtl="1"/>
                      <a:r>
                        <a:rPr lang="he-IL" sz="2000"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sz="2000" dirty="0">
                          <a:latin typeface="David" panose="020E0502060401010101" pitchFamily="34" charset="-79"/>
                          <a:cs typeface="David" panose="020E0502060401010101" pitchFamily="34" charset="-79"/>
                        </a:rPr>
                        <a:t>מגמה</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מ"ד</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מ"ג</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מ"ב</a:t>
                      </a:r>
                    </a:p>
                  </a:txBody>
                  <a:tcPr anchor="ctr"/>
                </a:tc>
                <a:tc>
                  <a:txBody>
                    <a:bodyPr/>
                    <a:lstStyle/>
                    <a:p>
                      <a:pPr algn="ctr" rtl="1"/>
                      <a:r>
                        <a:rPr lang="he-IL" sz="2000"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60000">
                <a:tc>
                  <a:txBody>
                    <a:bodyPr/>
                    <a:lstStyle/>
                    <a:p>
                      <a:pPr rtl="1"/>
                      <a:r>
                        <a:rPr lang="he-IL" b="1" dirty="0">
                          <a:latin typeface="David" panose="020E0502060401010101" pitchFamily="34" charset="-79"/>
                          <a:cs typeface="David" panose="020E0502060401010101" pitchFamily="34" charset="-79"/>
                        </a:rPr>
                        <a:t>א) </a:t>
                      </a:r>
                      <a:r>
                        <a:rPr lang="he-IL" b="0" dirty="0">
                          <a:latin typeface="David" panose="020E0502060401010101" pitchFamily="34" charset="-79"/>
                          <a:cs typeface="David" panose="020E0502060401010101" pitchFamily="34" charset="-79"/>
                        </a:rPr>
                        <a:t>השתמשה בניסיוני האישי הרלוונטי לקידום תהליך הלמידה?</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2.87</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4.61</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4.27</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3046206537"/>
                  </a:ext>
                </a:extLst>
              </a:tr>
              <a:tr h="360000">
                <a:tc>
                  <a:txBody>
                    <a:bodyPr/>
                    <a:lstStyle/>
                    <a:p>
                      <a:pPr rtl="1"/>
                      <a:r>
                        <a:rPr lang="he-IL" b="1" dirty="0">
                          <a:latin typeface="David" panose="020E0502060401010101" pitchFamily="34" charset="-79"/>
                          <a:cs typeface="David" panose="020E0502060401010101" pitchFamily="34" charset="-79"/>
                        </a:rPr>
                        <a:t>ב) </a:t>
                      </a:r>
                      <a:r>
                        <a:rPr lang="he-IL" b="0" dirty="0">
                          <a:latin typeface="David" panose="020E0502060401010101" pitchFamily="34" charset="-79"/>
                          <a:cs typeface="David" panose="020E0502060401010101" pitchFamily="34" charset="-79"/>
                        </a:rPr>
                        <a:t>הבטיחה ביטוי למגוון של דעות והשקפות עולם?</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4.09</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3054009436"/>
                  </a:ext>
                </a:extLst>
              </a:tr>
              <a:tr h="360000">
                <a:tc>
                  <a:txBody>
                    <a:bodyPr/>
                    <a:lstStyle/>
                    <a:p>
                      <a:pPr rtl="1"/>
                      <a:r>
                        <a:rPr lang="he-IL" b="1" dirty="0">
                          <a:latin typeface="David" panose="020E0502060401010101" pitchFamily="34" charset="-79"/>
                          <a:cs typeface="David" panose="020E0502060401010101" pitchFamily="34" charset="-79"/>
                        </a:rPr>
                        <a:t>ג) </a:t>
                      </a:r>
                      <a:r>
                        <a:rPr lang="he-IL" b="0" dirty="0">
                          <a:latin typeface="David" panose="020E0502060401010101" pitchFamily="34" charset="-79"/>
                          <a:cs typeface="David" panose="020E0502060401010101" pitchFamily="34" charset="-79"/>
                        </a:rPr>
                        <a:t>סייעה  בעיצוב תפיסת עולמי כבכיר?</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3.96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4.86</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5.19</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4.5</a:t>
                      </a:r>
                    </a:p>
                  </a:txBody>
                  <a:tcPr anchor="ctr"/>
                </a:tc>
                <a:extLst>
                  <a:ext uri="{0D108BD9-81ED-4DB2-BD59-A6C34878D82A}">
                    <a16:rowId xmlns:a16="http://schemas.microsoft.com/office/drawing/2014/main" val="1982887242"/>
                  </a:ext>
                </a:extLst>
              </a:tr>
              <a:tr h="360000">
                <a:tc>
                  <a:txBody>
                    <a:bodyPr/>
                    <a:lstStyle/>
                    <a:p>
                      <a:pPr rtl="1"/>
                      <a:r>
                        <a:rPr lang="he-IL" b="1" dirty="0">
                          <a:latin typeface="David" panose="020E0502060401010101" pitchFamily="34" charset="-79"/>
                          <a:cs typeface="David" panose="020E0502060401010101" pitchFamily="34" charset="-79"/>
                        </a:rPr>
                        <a:t>ד) </a:t>
                      </a:r>
                      <a:r>
                        <a:rPr lang="he-IL" b="0" dirty="0">
                          <a:latin typeface="David" panose="020E0502060401010101" pitchFamily="34" charset="-79"/>
                          <a:cs typeface="David" panose="020E0502060401010101" pitchFamily="34" charset="-79"/>
                        </a:rPr>
                        <a:t>העלתה בי המוטיבציה להעמיק בנושאים שנלמדו?</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4.51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5.11</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4.73</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5.16</a:t>
                      </a:r>
                    </a:p>
                  </a:txBody>
                  <a:tcPr anchor="ctr"/>
                </a:tc>
                <a:extLst>
                  <a:ext uri="{0D108BD9-81ED-4DB2-BD59-A6C34878D82A}">
                    <a16:rowId xmlns:a16="http://schemas.microsoft.com/office/drawing/2014/main" val="1937026900"/>
                  </a:ext>
                </a:extLst>
              </a:tr>
              <a:tr h="360000">
                <a:tc>
                  <a:txBody>
                    <a:bodyPr/>
                    <a:lstStyle/>
                    <a:p>
                      <a:pPr rtl="1"/>
                      <a:r>
                        <a:rPr lang="he-IL" b="1" dirty="0">
                          <a:latin typeface="David" panose="020E0502060401010101" pitchFamily="34" charset="-79"/>
                          <a:cs typeface="David" panose="020E0502060401010101" pitchFamily="34" charset="-79"/>
                        </a:rPr>
                        <a:t>ה) </a:t>
                      </a:r>
                      <a:r>
                        <a:rPr lang="he-IL" b="0" dirty="0">
                          <a:latin typeface="David" panose="020E0502060401010101" pitchFamily="34" charset="-79"/>
                          <a:cs typeface="David" panose="020E0502060401010101" pitchFamily="34" charset="-79"/>
                        </a:rPr>
                        <a:t>חייבה אותי לחשיבה מורכבת ומאמץ אינטלקטואלי?</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3.96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5.23</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2232263114"/>
                  </a:ext>
                </a:extLst>
              </a:tr>
              <a:tr h="360000">
                <a:tc>
                  <a:txBody>
                    <a:bodyPr/>
                    <a:lstStyle/>
                    <a:p>
                      <a:pPr rtl="1"/>
                      <a:r>
                        <a:rPr lang="he-IL" b="1" dirty="0">
                          <a:latin typeface="David" panose="020E0502060401010101" pitchFamily="34" charset="-79"/>
                          <a:cs typeface="David" panose="020E0502060401010101" pitchFamily="34" charset="-79"/>
                        </a:rPr>
                        <a:t>ו) </a:t>
                      </a:r>
                      <a:r>
                        <a:rPr lang="he-IL" b="0" dirty="0">
                          <a:latin typeface="David" panose="020E0502060401010101" pitchFamily="34" charset="-79"/>
                          <a:cs typeface="David" panose="020E0502060401010101" pitchFamily="34" charset="-79"/>
                        </a:rPr>
                        <a:t>חיזקה אצלי את יכולת הביטוי בכתב ובע"פ?</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3.96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4.75</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4.58</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4.5</a:t>
                      </a:r>
                    </a:p>
                  </a:txBody>
                  <a:tcPr anchor="ctr"/>
                </a:tc>
                <a:extLst>
                  <a:ext uri="{0D108BD9-81ED-4DB2-BD59-A6C34878D82A}">
                    <a16:rowId xmlns:a16="http://schemas.microsoft.com/office/drawing/2014/main" val="575860489"/>
                  </a:ext>
                </a:extLst>
              </a:tr>
              <a:tr h="1091368">
                <a:tc gridSpan="7">
                  <a:txBody>
                    <a:bodyPr/>
                    <a:lstStyle/>
                    <a:p>
                      <a:pPr rtl="1"/>
                      <a:r>
                        <a:rPr lang="he-IL" sz="2000" b="1" dirty="0">
                          <a:latin typeface="David" panose="020E0502060401010101" pitchFamily="34" charset="-79"/>
                          <a:cs typeface="David" panose="020E0502060401010101" pitchFamily="34" charset="-79"/>
                        </a:rPr>
                        <a:t>השלם את המשפט- "בראייתי למידת בכירים היא למידה..":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המייצרת </a:t>
                      </a:r>
                      <a:r>
                        <a:rPr lang="he-IL" sz="1600" b="1" kern="1200" dirty="0">
                          <a:latin typeface="David" panose="020E0502060401010101" pitchFamily="34" charset="-79"/>
                          <a:cs typeface="David" panose="020E0502060401010101" pitchFamily="34" charset="-79"/>
                        </a:rPr>
                        <a:t>מעורבות, יוזמה ואחריות אישית </a:t>
                      </a:r>
                      <a:r>
                        <a:rPr lang="he-IL" sz="1600" kern="1200" dirty="0">
                          <a:latin typeface="David" panose="020E0502060401010101" pitchFamily="34" charset="-79"/>
                          <a:cs typeface="David" panose="020E0502060401010101" pitchFamily="34" charset="-79"/>
                        </a:rPr>
                        <a:t>של החניך על תהליך הלמידה </a:t>
                      </a:r>
                      <a:r>
                        <a:rPr lang="he-IL" sz="1600" b="1" kern="1200" dirty="0">
                          <a:latin typeface="David" panose="020E0502060401010101" pitchFamily="34" charset="-79"/>
                          <a:cs typeface="David" panose="020E0502060401010101" pitchFamily="34" charset="-79"/>
                        </a:rPr>
                        <a:t>(*15)</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נשענת על סיעור מוחות וטעינה סביבתית מולטי-דיספלינארית וממוקדת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עצמאית ואישית (מותאמת לאינדיבידואל) ומתוך </a:t>
                      </a:r>
                      <a:r>
                        <a:rPr lang="he-IL" sz="1600" b="1" kern="1200" dirty="0">
                          <a:latin typeface="David" panose="020E0502060401010101" pitchFamily="34" charset="-79"/>
                          <a:cs typeface="David" panose="020E0502060401010101" pitchFamily="34" charset="-79"/>
                        </a:rPr>
                        <a:t>חיכוך</a:t>
                      </a:r>
                      <a:r>
                        <a:rPr lang="he-IL" sz="1600" kern="1200" dirty="0">
                          <a:latin typeface="David" panose="020E0502060401010101" pitchFamily="34" charset="-79"/>
                          <a:cs typeface="David" panose="020E0502060401010101" pitchFamily="34" charset="-79"/>
                        </a:rPr>
                        <a:t> עם חומר הלימוד (</a:t>
                      </a:r>
                      <a:r>
                        <a:rPr lang="en-US" sz="1600" kern="1200" dirty="0">
                          <a:latin typeface="David" panose="020E0502060401010101" pitchFamily="34" charset="-79"/>
                          <a:cs typeface="David" panose="020E0502060401010101" pitchFamily="34" charset="-79"/>
                        </a:rPr>
                        <a:t>Seeing and Experiencing first hand</a:t>
                      </a:r>
                      <a:r>
                        <a:rPr lang="he-IL" sz="1600" kern="1200" dirty="0">
                          <a:latin typeface="David" panose="020E0502060401010101" pitchFamily="34" charset="-79"/>
                          <a:cs typeface="David" panose="020E0502060401010101" pitchFamily="34" charset="-79"/>
                        </a:rPr>
                        <a:t>)</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מאתגרת </a:t>
                      </a:r>
                      <a:r>
                        <a:rPr lang="he-IL" sz="1600" kern="1200" dirty="0" err="1">
                          <a:solidFill>
                            <a:schemeClr val="dk1"/>
                          </a:solidFill>
                          <a:latin typeface="David" panose="020E0502060401010101" pitchFamily="34" charset="-79"/>
                          <a:ea typeface="+mn-ea"/>
                          <a:cs typeface="David" panose="020E0502060401010101" pitchFamily="34" charset="-79"/>
                        </a:rPr>
                        <a:t>אינטלקוטאלית</a:t>
                      </a:r>
                      <a:r>
                        <a:rPr lang="he-IL" sz="1600" kern="1200" dirty="0">
                          <a:solidFill>
                            <a:schemeClr val="dk1"/>
                          </a:solidFill>
                          <a:latin typeface="David" panose="020E0502060401010101" pitchFamily="34" charset="-79"/>
                          <a:ea typeface="+mn-ea"/>
                          <a:cs typeface="David" panose="020E0502060401010101" pitchFamily="34" charset="-79"/>
                        </a:rPr>
                        <a:t> ככל הניתן</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מחייבת למידה על למידה (חסר במב"ל)</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latin typeface="David" panose="020E0502060401010101" pitchFamily="34" charset="-79"/>
                          <a:cs typeface="David" panose="020E0502060401010101" pitchFamily="34" charset="-79"/>
                        </a:rPr>
                        <a:t>Self learning but guided</a:t>
                      </a:r>
                      <a:endParaRPr lang="he-IL" sz="1600" kern="1200" dirty="0">
                        <a:latin typeface="David" panose="020E0502060401010101" pitchFamily="34" charset="-79"/>
                        <a:cs typeface="David" panose="020E0502060401010101" pitchFamily="34" charset="-79"/>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latin typeface="David" panose="020E0502060401010101" pitchFamily="34" charset="-79"/>
                          <a:cs typeface="David" panose="020E0502060401010101" pitchFamily="34" charset="-79"/>
                        </a:rPr>
                        <a:t>about having the patience to listen to others, the courage to express your views, and the maturity to accept criticisms and alternate viewpoints</a:t>
                      </a:r>
                      <a:endParaRPr lang="he-IL" sz="1600" kern="1200" dirty="0">
                        <a:latin typeface="David" panose="020E0502060401010101" pitchFamily="34" charset="-79"/>
                        <a:cs typeface="David" panose="020E0502060401010101" pitchFamily="34" charset="-79"/>
                      </a:endParaRPr>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dirty="0">
                        <a:solidFill>
                          <a:schemeClr val="tx1"/>
                        </a:solidFill>
                        <a:latin typeface="David" panose="020E0502060401010101" pitchFamily="34" charset="-79"/>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rtl="1"/>
                      <a:endParaRPr lang="he-IL"/>
                    </a:p>
                  </a:txBody>
                  <a:tcPr/>
                </a:tc>
                <a:tc hMerge="1">
                  <a:txBody>
                    <a:bodyPr/>
                    <a:lstStyle/>
                    <a:p>
                      <a:pPr rtl="1"/>
                      <a:endParaRPr lang="he-IL"/>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bl>
          </a:graphicData>
        </a:graphic>
      </p:graphicFrame>
    </p:spTree>
    <p:extLst>
      <p:ext uri="{BB962C8B-B14F-4D97-AF65-F5344CB8AC3E}">
        <p14:creationId xmlns:p14="http://schemas.microsoft.com/office/powerpoint/2010/main" val="1427931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C8A72498-836B-4D1C-9776-D0B51AD6D0C1}"/>
              </a:ext>
            </a:extLst>
          </p:cNvPr>
          <p:cNvSpPr txBox="1">
            <a:spLocks/>
          </p:cNvSpPr>
          <p:nvPr/>
        </p:nvSpPr>
        <p:spPr>
          <a:xfrm>
            <a:off x="1533618" y="2176668"/>
            <a:ext cx="9144000" cy="2303927"/>
          </a:xfrm>
          <a:prstGeom prst="rect">
            <a:avLst/>
          </a:prstGeom>
        </p:spPr>
        <p:txBody>
          <a:bodyPr anchor="t">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פרק א'</a:t>
            </a:r>
          </a:p>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תכני עונה מסכמת</a:t>
            </a:r>
            <a:endParaRPr lang="he-IL" sz="48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005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רמת העומס בקורס</a:t>
            </a:r>
          </a:p>
        </p:txBody>
      </p:sp>
      <p:graphicFrame>
        <p:nvGraphicFramePr>
          <p:cNvPr id="8" name="טבלה 7">
            <a:extLst>
              <a:ext uri="{FF2B5EF4-FFF2-40B4-BE49-F238E27FC236}">
                <a16:creationId xmlns:a16="http://schemas.microsoft.com/office/drawing/2014/main" id="{47DA4FBD-2D01-4C4B-B8FC-F0451F9B43C0}"/>
              </a:ext>
            </a:extLst>
          </p:cNvPr>
          <p:cNvGraphicFramePr>
            <a:graphicFrameLocks noGrp="1"/>
          </p:cNvGraphicFramePr>
          <p:nvPr>
            <p:extLst>
              <p:ext uri="{D42A27DB-BD31-4B8C-83A1-F6EECF244321}">
                <p14:modId xmlns:p14="http://schemas.microsoft.com/office/powerpoint/2010/main" val="1522171105"/>
              </p:ext>
            </p:extLst>
          </p:nvPr>
        </p:nvGraphicFramePr>
        <p:xfrm>
          <a:off x="531737" y="1444482"/>
          <a:ext cx="11052001" cy="5181600"/>
        </p:xfrm>
        <a:graphic>
          <a:graphicData uri="http://schemas.openxmlformats.org/drawingml/2006/table">
            <a:tbl>
              <a:tblPr rtl="1" firstRow="1" bandRow="1">
                <a:tableStyleId>{5C22544A-7EE6-4342-B048-85BDC9FD1C3A}</a:tableStyleId>
              </a:tblPr>
              <a:tblGrid>
                <a:gridCol w="2247589">
                  <a:extLst>
                    <a:ext uri="{9D8B030D-6E8A-4147-A177-3AD203B41FA5}">
                      <a16:colId xmlns:a16="http://schemas.microsoft.com/office/drawing/2014/main" val="4212086157"/>
                    </a:ext>
                  </a:extLst>
                </a:gridCol>
                <a:gridCol w="1467402">
                  <a:extLst>
                    <a:ext uri="{9D8B030D-6E8A-4147-A177-3AD203B41FA5}">
                      <a16:colId xmlns:a16="http://schemas.microsoft.com/office/drawing/2014/main" val="3669644278"/>
                    </a:ext>
                  </a:extLst>
                </a:gridCol>
                <a:gridCol w="1467402">
                  <a:extLst>
                    <a:ext uri="{9D8B030D-6E8A-4147-A177-3AD203B41FA5}">
                      <a16:colId xmlns:a16="http://schemas.microsoft.com/office/drawing/2014/main" val="2175350677"/>
                    </a:ext>
                  </a:extLst>
                </a:gridCol>
                <a:gridCol w="1467402">
                  <a:extLst>
                    <a:ext uri="{9D8B030D-6E8A-4147-A177-3AD203B41FA5}">
                      <a16:colId xmlns:a16="http://schemas.microsoft.com/office/drawing/2014/main" val="1214461168"/>
                    </a:ext>
                  </a:extLst>
                </a:gridCol>
                <a:gridCol w="1467402">
                  <a:extLst>
                    <a:ext uri="{9D8B030D-6E8A-4147-A177-3AD203B41FA5}">
                      <a16:colId xmlns:a16="http://schemas.microsoft.com/office/drawing/2014/main" val="608925306"/>
                    </a:ext>
                  </a:extLst>
                </a:gridCol>
                <a:gridCol w="1467402">
                  <a:extLst>
                    <a:ext uri="{9D8B030D-6E8A-4147-A177-3AD203B41FA5}">
                      <a16:colId xmlns:a16="http://schemas.microsoft.com/office/drawing/2014/main" val="1443552393"/>
                    </a:ext>
                  </a:extLst>
                </a:gridCol>
                <a:gridCol w="1467402">
                  <a:extLst>
                    <a:ext uri="{9D8B030D-6E8A-4147-A177-3AD203B41FA5}">
                      <a16:colId xmlns:a16="http://schemas.microsoft.com/office/drawing/2014/main" val="3629592641"/>
                    </a:ext>
                  </a:extLst>
                </a:gridCol>
              </a:tblGrid>
              <a:tr h="324000">
                <a:tc>
                  <a:txBody>
                    <a:bodyPr/>
                    <a:lstStyle/>
                    <a:p>
                      <a:pPr algn="ctr" rtl="1"/>
                      <a:r>
                        <a:rPr lang="he-IL" sz="2000" kern="1200" dirty="0">
                          <a:latin typeface="David" panose="020E0502060401010101" pitchFamily="34" charset="-79"/>
                          <a:cs typeface="David" panose="020E0502060401010101" pitchFamily="34" charset="-79"/>
                        </a:rPr>
                        <a:t>העומס על החניך</a:t>
                      </a:r>
                      <a:endParaRPr lang="he-IL" sz="2000" b="1" kern="1200" dirty="0">
                        <a:solidFill>
                          <a:schemeClr val="lt1"/>
                        </a:solidFill>
                        <a:latin typeface="David" panose="020E0502060401010101" pitchFamily="34" charset="-79"/>
                        <a:ea typeface="+mn-ea"/>
                        <a:cs typeface="David" panose="020E0502060401010101" pitchFamily="34" charset="-79"/>
                      </a:endParaRPr>
                    </a:p>
                  </a:txBody>
                  <a:tcPr anchor="ctr"/>
                </a:tc>
                <a:tc>
                  <a:txBody>
                    <a:bodyPr/>
                    <a:lstStyle/>
                    <a:p>
                      <a:pPr algn="ctr" rtl="1"/>
                      <a:r>
                        <a:rPr lang="he-IL" sz="2000" dirty="0">
                          <a:latin typeface="David" panose="020E0502060401010101" pitchFamily="34" charset="-79"/>
                          <a:cs typeface="David" panose="020E0502060401010101" pitchFamily="34" charset="-79"/>
                        </a:rPr>
                        <a:t>ממוצע</a:t>
                      </a:r>
                    </a:p>
                  </a:txBody>
                  <a:tcPr anchor="ctr"/>
                </a:tc>
                <a:tc>
                  <a:txBody>
                    <a:bodyPr/>
                    <a:lstStyle/>
                    <a:p>
                      <a:pPr algn="ctr" rtl="1"/>
                      <a:r>
                        <a:rPr lang="he-IL" sz="2000" dirty="0">
                          <a:latin typeface="David" panose="020E0502060401010101" pitchFamily="34" charset="-79"/>
                          <a:cs typeface="David" panose="020E0502060401010101" pitchFamily="34" charset="-79"/>
                        </a:rPr>
                        <a:t>מגמה</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מ"ד</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מ"ג</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מ"ב</a:t>
                      </a:r>
                    </a:p>
                  </a:txBody>
                  <a:tcPr anchor="ctr"/>
                </a:tc>
                <a:tc>
                  <a:txBody>
                    <a:bodyPr/>
                    <a:lstStyle/>
                    <a:p>
                      <a:pPr algn="ctr" rtl="1"/>
                      <a:r>
                        <a:rPr lang="he-IL" sz="2000"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60000">
                <a:tc>
                  <a:txBody>
                    <a:bodyPr/>
                    <a:lstStyle/>
                    <a:p>
                      <a:pPr rtl="1"/>
                      <a:r>
                        <a:rPr lang="he-IL" sz="2000" dirty="0">
                          <a:latin typeface="David" panose="020E0502060401010101" pitchFamily="34" charset="-79"/>
                          <a:cs typeface="David" panose="020E0502060401010101" pitchFamily="34" charset="-79"/>
                        </a:rPr>
                        <a:t>עומס גבוהה</a:t>
                      </a:r>
                    </a:p>
                  </a:txBody>
                  <a:tcPr anchor="ctr"/>
                </a:tc>
                <a:tc>
                  <a:txBody>
                    <a:bodyPr/>
                    <a:lstStyle/>
                    <a:p>
                      <a:pPr marL="0" algn="ctr" defTabSz="914400" rtl="1" eaLnBrk="1" latinLnBrk="0" hangingPunct="1"/>
                      <a:r>
                        <a:rPr lang="he-IL" sz="2000" u="none" kern="1200" dirty="0">
                          <a:latin typeface="David" panose="020E0502060401010101" pitchFamily="34" charset="-79"/>
                          <a:cs typeface="David" panose="020E0502060401010101" pitchFamily="34" charset="-79"/>
                        </a:rPr>
                        <a:t>10 (32%)</a:t>
                      </a:r>
                      <a:endParaRPr lang="he-IL" sz="20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sz="2000" dirty="0">
                        <a:solidFill>
                          <a:schemeClr val="accent1"/>
                        </a:solidFill>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2000" u="none" kern="1200" dirty="0">
                          <a:latin typeface="David" panose="020E0502060401010101" pitchFamily="34" charset="-79"/>
                          <a:cs typeface="David" panose="020E0502060401010101" pitchFamily="34" charset="-79"/>
                        </a:rPr>
                        <a:t>28%</a:t>
                      </a:r>
                      <a:endParaRPr lang="he-IL" sz="2000" b="0" u="none" kern="1200" dirty="0">
                        <a:solidFill>
                          <a:srgbClr val="FF0000"/>
                        </a:solidFill>
                        <a:latin typeface="David" panose="020E0502060401010101" pitchFamily="34" charset="-79"/>
                        <a:ea typeface="+mn-ea"/>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dirty="0">
                          <a:latin typeface="David" panose="020E0502060401010101" pitchFamily="34" charset="-79"/>
                          <a:cs typeface="David" panose="020E0502060401010101" pitchFamily="34" charset="-79"/>
                        </a:rPr>
                        <a:t>8%</a:t>
                      </a:r>
                      <a:endParaRPr lang="he-IL" sz="2000" b="0" dirty="0">
                        <a:solidFill>
                          <a:schemeClr val="tx1"/>
                        </a:solidFill>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2000" b="0" u="none" kern="1200" dirty="0">
                          <a:solidFill>
                            <a:schemeClr val="tx1"/>
                          </a:solidFill>
                          <a:latin typeface="David" panose="020E0502060401010101" pitchFamily="34" charset="-79"/>
                          <a:ea typeface="+mn-ea"/>
                          <a:cs typeface="David" panose="020E0502060401010101" pitchFamily="34" charset="-79"/>
                        </a:rPr>
                        <a:t>0%</a:t>
                      </a:r>
                    </a:p>
                  </a:txBody>
                  <a:tcPr anchor="ctr"/>
                </a:tc>
                <a:tc>
                  <a:txBody>
                    <a:bodyPr/>
                    <a:lstStyle/>
                    <a:p>
                      <a:pPr marL="0" algn="ctr" defTabSz="914400" rtl="1" eaLnBrk="1" latinLnBrk="0" hangingPunct="1"/>
                      <a:r>
                        <a:rPr lang="he-IL" sz="2000" b="0" u="none" kern="1200" dirty="0">
                          <a:solidFill>
                            <a:schemeClr val="tx1"/>
                          </a:solidFill>
                          <a:latin typeface="David" panose="020E0502060401010101" pitchFamily="34" charset="-79"/>
                          <a:ea typeface="+mn-ea"/>
                          <a:cs typeface="David" panose="020E0502060401010101" pitchFamily="34" charset="-79"/>
                        </a:rPr>
                        <a:t>2 (33%)</a:t>
                      </a:r>
                    </a:p>
                  </a:txBody>
                  <a:tcPr anchor="ctr"/>
                </a:tc>
                <a:extLst>
                  <a:ext uri="{0D108BD9-81ED-4DB2-BD59-A6C34878D82A}">
                    <a16:rowId xmlns:a16="http://schemas.microsoft.com/office/drawing/2014/main" val="2717569957"/>
                  </a:ext>
                </a:extLst>
              </a:tr>
              <a:tr h="360000">
                <a:tc>
                  <a:txBody>
                    <a:bodyPr/>
                    <a:lstStyle/>
                    <a:p>
                      <a:pPr rtl="1"/>
                      <a:r>
                        <a:rPr lang="he-IL" sz="2000" dirty="0">
                          <a:latin typeface="David" panose="020E0502060401010101" pitchFamily="34" charset="-79"/>
                          <a:cs typeface="David" panose="020E0502060401010101" pitchFamily="34" charset="-79"/>
                        </a:rPr>
                        <a:t>עומס סביר והולם</a:t>
                      </a:r>
                      <a:endParaRPr lang="he-IL" sz="2000" b="1"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2000" u="none" kern="1200" dirty="0">
                          <a:solidFill>
                            <a:schemeClr val="accent5"/>
                          </a:solidFill>
                          <a:latin typeface="David" panose="020E0502060401010101" pitchFamily="34" charset="-79"/>
                          <a:cs typeface="David" panose="020E0502060401010101" pitchFamily="34" charset="-79"/>
                        </a:rPr>
                        <a:t>20 (64%)</a:t>
                      </a:r>
                      <a:endParaRPr lang="he-IL" sz="2000" b="0" u="none" kern="1200" dirty="0">
                        <a:solidFill>
                          <a:schemeClr val="accent5"/>
                        </a:solidFill>
                        <a:latin typeface="David" panose="020E0502060401010101" pitchFamily="34" charset="-79"/>
                        <a:ea typeface="+mn-ea"/>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dirty="0">
                          <a:solidFill>
                            <a:schemeClr val="accent5"/>
                          </a:solidFill>
                          <a:latin typeface="David" panose="020E0502060401010101" pitchFamily="34" charset="-79"/>
                          <a:cs typeface="David" panose="020E0502060401010101" pitchFamily="34" charset="-79"/>
                          <a:sym typeface="Wingdings" panose="05000000000000000000" pitchFamily="2" charset="2"/>
                        </a:rPr>
                        <a:t></a:t>
                      </a:r>
                      <a:endParaRPr lang="he-IL" sz="2000" dirty="0">
                        <a:solidFill>
                          <a:schemeClr val="accent5"/>
                        </a:solidFill>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2000" u="none" kern="1200" dirty="0">
                          <a:latin typeface="David" panose="020E0502060401010101" pitchFamily="34" charset="-79"/>
                          <a:cs typeface="David" panose="020E0502060401010101" pitchFamily="34" charset="-79"/>
                        </a:rPr>
                        <a:t>72%</a:t>
                      </a:r>
                      <a:endParaRPr lang="he-IL" sz="20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u="none" strike="noStrike" kern="1200" cap="none" spc="0" normalizeH="0" baseline="0" noProof="0" dirty="0">
                          <a:ln>
                            <a:noFill/>
                          </a:ln>
                          <a:effectLst/>
                          <a:uLnTx/>
                          <a:uFillTx/>
                          <a:latin typeface="David" panose="020E0502060401010101" pitchFamily="34" charset="-79"/>
                          <a:cs typeface="David" panose="020E0502060401010101" pitchFamily="34" charset="-79"/>
                        </a:rPr>
                        <a:t>80%</a:t>
                      </a:r>
                      <a:endParaRPr kumimoji="0" lang="he-IL" sz="20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2000" b="0" u="none" kern="1200" dirty="0">
                          <a:solidFill>
                            <a:schemeClr val="tx1"/>
                          </a:solidFill>
                          <a:latin typeface="David" panose="020E0502060401010101" pitchFamily="34" charset="-79"/>
                          <a:ea typeface="+mn-ea"/>
                          <a:cs typeface="David" panose="020E0502060401010101" pitchFamily="34" charset="-79"/>
                        </a:rPr>
                        <a:t>73%</a:t>
                      </a:r>
                    </a:p>
                  </a:txBody>
                  <a:tcPr anchor="ctr"/>
                </a:tc>
                <a:tc>
                  <a:txBody>
                    <a:bodyPr/>
                    <a:lstStyle/>
                    <a:p>
                      <a:pPr marL="0" algn="ctr" defTabSz="914400" rtl="1" eaLnBrk="1" latinLnBrk="0" hangingPunct="1"/>
                      <a:r>
                        <a:rPr lang="he-IL" sz="2000" b="0" u="none" kern="1200" dirty="0">
                          <a:solidFill>
                            <a:schemeClr val="tx1"/>
                          </a:solidFill>
                          <a:latin typeface="David" panose="020E0502060401010101" pitchFamily="34" charset="-79"/>
                          <a:ea typeface="+mn-ea"/>
                          <a:cs typeface="David" panose="020E0502060401010101" pitchFamily="34" charset="-79"/>
                        </a:rPr>
                        <a:t>4 (66%)</a:t>
                      </a:r>
                    </a:p>
                  </a:txBody>
                  <a:tcPr anchor="ctr"/>
                </a:tc>
                <a:extLst>
                  <a:ext uri="{0D108BD9-81ED-4DB2-BD59-A6C34878D82A}">
                    <a16:rowId xmlns:a16="http://schemas.microsoft.com/office/drawing/2014/main" val="1200385217"/>
                  </a:ext>
                </a:extLst>
              </a:tr>
              <a:tr h="360000">
                <a:tc>
                  <a:txBody>
                    <a:bodyPr/>
                    <a:lstStyle/>
                    <a:p>
                      <a:pPr rtl="1"/>
                      <a:r>
                        <a:rPr lang="he-IL" sz="2000" dirty="0">
                          <a:latin typeface="David" panose="020E0502060401010101" pitchFamily="34" charset="-79"/>
                          <a:cs typeface="David" panose="020E0502060401010101" pitchFamily="34" charset="-79"/>
                        </a:rPr>
                        <a:t>עומס נמוך</a:t>
                      </a:r>
                    </a:p>
                  </a:txBody>
                  <a:tcPr anchor="ctr"/>
                </a:tc>
                <a:tc>
                  <a:txBody>
                    <a:bodyPr/>
                    <a:lstStyle/>
                    <a:p>
                      <a:pPr marL="0" algn="ctr" defTabSz="914400" rtl="1" eaLnBrk="1" latinLnBrk="0" hangingPunct="1"/>
                      <a:r>
                        <a:rPr lang="he-IL" sz="2000" u="none" kern="1200" dirty="0">
                          <a:solidFill>
                            <a:srgbClr val="FF0000"/>
                          </a:solidFill>
                          <a:latin typeface="David" panose="020E0502060401010101" pitchFamily="34" charset="-79"/>
                          <a:cs typeface="David" panose="020E0502060401010101" pitchFamily="34" charset="-79"/>
                        </a:rPr>
                        <a:t>1 (4%)</a:t>
                      </a:r>
                      <a:endParaRPr lang="he-IL" sz="2000" b="0" u="none" kern="1200" dirty="0">
                        <a:solidFill>
                          <a:srgbClr val="FF0000"/>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20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2000" u="none" kern="1200" dirty="0">
                          <a:latin typeface="David" panose="020E0502060401010101" pitchFamily="34" charset="-79"/>
                          <a:cs typeface="David" panose="020E0502060401010101" pitchFamily="34" charset="-79"/>
                        </a:rPr>
                        <a:t>-</a:t>
                      </a:r>
                      <a:endParaRPr lang="he-IL" sz="20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rPr>
                        <a:t>12%</a:t>
                      </a:r>
                    </a:p>
                  </a:txBody>
                  <a:tcPr anchor="ctr"/>
                </a:tc>
                <a:tc>
                  <a:txBody>
                    <a:bodyPr/>
                    <a:lstStyle/>
                    <a:p>
                      <a:pPr marL="0" algn="ctr" defTabSz="914400" rtl="1" eaLnBrk="1" latinLnBrk="0" hangingPunct="1"/>
                      <a:r>
                        <a:rPr lang="he-IL" sz="2000" b="0" u="none" kern="1200" dirty="0">
                          <a:solidFill>
                            <a:schemeClr val="tx1"/>
                          </a:solidFill>
                          <a:latin typeface="David" panose="020E0502060401010101" pitchFamily="34" charset="-79"/>
                          <a:ea typeface="+mn-ea"/>
                          <a:cs typeface="David" panose="020E0502060401010101" pitchFamily="34" charset="-79"/>
                        </a:rPr>
                        <a:t>27%</a:t>
                      </a:r>
                    </a:p>
                  </a:txBody>
                  <a:tcPr anchor="ctr"/>
                </a:tc>
                <a:tc>
                  <a:txBody>
                    <a:bodyPr/>
                    <a:lstStyle/>
                    <a:p>
                      <a:pPr marL="0" algn="ctr" defTabSz="914400" rtl="1" eaLnBrk="1" latinLnBrk="0" hangingPunct="1"/>
                      <a:r>
                        <a:rPr lang="he-IL" sz="2000" b="0" u="none" kern="1200" dirty="0">
                          <a:solidFill>
                            <a:schemeClr val="tx1"/>
                          </a:solidFill>
                          <a:latin typeface="David" panose="020E0502060401010101" pitchFamily="34" charset="-79"/>
                          <a:ea typeface="+mn-ea"/>
                          <a:cs typeface="David" panose="020E0502060401010101" pitchFamily="34" charset="-79"/>
                        </a:rPr>
                        <a:t>-</a:t>
                      </a:r>
                    </a:p>
                  </a:txBody>
                  <a:tcPr anchor="ctr"/>
                </a:tc>
                <a:extLst>
                  <a:ext uri="{0D108BD9-81ED-4DB2-BD59-A6C34878D82A}">
                    <a16:rowId xmlns:a16="http://schemas.microsoft.com/office/drawing/2014/main" val="1273456033"/>
                  </a:ext>
                </a:extLst>
              </a:tr>
              <a:tr h="1224000">
                <a:tc gridSpan="7">
                  <a:txBody>
                    <a:bodyPr/>
                    <a:lstStyle/>
                    <a:p>
                      <a:pPr rtl="1"/>
                      <a:r>
                        <a:rPr lang="he-IL" sz="1800" b="1" dirty="0">
                          <a:latin typeface="David" panose="020E0502060401010101" pitchFamily="34" charset="-79"/>
                          <a:cs typeface="David" panose="020E0502060401010101" pitchFamily="34" charset="-79"/>
                        </a:rPr>
                        <a:t>הערך את איכות המטלות הניתנות ומידת תרומתן לחניך:</a:t>
                      </a:r>
                    </a:p>
                    <a:p>
                      <a:pPr marL="342900" indent="-342900" rtl="1">
                        <a:lnSpc>
                          <a:spcPct val="150000"/>
                        </a:lnSpc>
                        <a:buFont typeface="Arial" panose="020B0604020202020204" pitchFamily="34" charset="0"/>
                        <a:buChar char="•"/>
                      </a:pPr>
                      <a:r>
                        <a:rPr lang="he-IL" sz="1600" dirty="0">
                          <a:latin typeface="David" panose="020E0502060401010101" pitchFamily="34" charset="-79"/>
                          <a:cs typeface="David" panose="020E0502060401010101" pitchFamily="34" charset="-79"/>
                        </a:rPr>
                        <a:t>נבדקות בזלזול, מוחזרות מאוחר מידיי ללא משוב משמעותי שמאפשר למידה</a:t>
                      </a:r>
                    </a:p>
                    <a:p>
                      <a:pPr marL="342900" indent="-342900" rtl="1">
                        <a:lnSpc>
                          <a:spcPct val="150000"/>
                        </a:lnSpc>
                        <a:buFont typeface="Arial" panose="020B0604020202020204" pitchFamily="34" charset="0"/>
                        <a:buChar char="•"/>
                      </a:pPr>
                      <a:r>
                        <a:rPr lang="he-IL" sz="1600" dirty="0">
                          <a:latin typeface="David" panose="020E0502060401010101" pitchFamily="34" charset="-79"/>
                          <a:cs typeface="David" panose="020E0502060401010101" pitchFamily="34" charset="-79"/>
                        </a:rPr>
                        <a:t>רמה אקדמית נמוכה- ציונים לא משקפים ונדיבים (אין קשר בין העבודה לציון)</a:t>
                      </a:r>
                    </a:p>
                    <a:p>
                      <a:pPr marL="342900" marR="0" lvl="0" indent="-34290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העבודה אצל סוזי והעבודה באסטרטגיה הן עבודות בגישה נכונה. מעודדות יצירתיות וחשיבה (*4)</a:t>
                      </a:r>
                    </a:p>
                    <a:p>
                      <a:pPr marL="342900" indent="-342900" rtl="1">
                        <a:lnSpc>
                          <a:spcPct val="150000"/>
                        </a:lnSpc>
                        <a:buFont typeface="Arial" panose="020B0604020202020204" pitchFamily="34" charset="0"/>
                        <a:buChar char="•"/>
                      </a:pPr>
                      <a:r>
                        <a:rPr lang="he-IL" sz="1600" dirty="0">
                          <a:latin typeface="David" panose="020E0502060401010101" pitchFamily="34" charset="-79"/>
                          <a:cs typeface="David" panose="020E0502060401010101" pitchFamily="34" charset="-79"/>
                        </a:rPr>
                        <a:t>העבודה השנתית- מסע מופלא ואישי</a:t>
                      </a:r>
                    </a:p>
                    <a:p>
                      <a:pPr marL="342900" indent="-342900" rtl="1">
                        <a:lnSpc>
                          <a:spcPct val="150000"/>
                        </a:lnSpc>
                        <a:buFont typeface="Arial" panose="020B0604020202020204" pitchFamily="34" charset="0"/>
                        <a:buChar char="•"/>
                      </a:pPr>
                      <a:r>
                        <a:rPr lang="he-IL" sz="1600" dirty="0">
                          <a:latin typeface="David" panose="020E0502060401010101" pitchFamily="34" charset="-79"/>
                          <a:cs typeface="David" panose="020E0502060401010101" pitchFamily="34" charset="-79"/>
                        </a:rPr>
                        <a:t>יותר ניירות עמדה תמציתיים</a:t>
                      </a:r>
                    </a:p>
                  </a:txBody>
                  <a:tcPr/>
                </a:tc>
                <a:tc hMerge="1">
                  <a:txBody>
                    <a:bodyPr/>
                    <a:lstStyle/>
                    <a:p>
                      <a:pPr marL="0" algn="ctr" defTabSz="914400" rtl="1" eaLnBrk="1" latinLnBrk="0" hangingPunct="1"/>
                      <a:endParaRPr lang="he-IL" sz="2000" b="0" u="none" kern="1200" dirty="0">
                        <a:solidFill>
                          <a:srgbClr val="FF0000"/>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20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20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20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20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20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091397568"/>
                  </a:ext>
                </a:extLst>
              </a:tr>
              <a:tr h="982535">
                <a:tc gridSpan="7">
                  <a:txBody>
                    <a:bodyPr/>
                    <a:lstStyle/>
                    <a:p>
                      <a:pPr marL="0" indent="0" rtl="1">
                        <a:lnSpc>
                          <a:spcPct val="100000"/>
                        </a:lnSpc>
                        <a:buFont typeface="Arial" panose="020B0604020202020204" pitchFamily="34" charset="0"/>
                        <a:buNone/>
                      </a:pPr>
                      <a:r>
                        <a:rPr lang="he-IL" sz="1800" b="1" dirty="0">
                          <a:latin typeface="David" panose="020E0502060401010101" pitchFamily="34" charset="-79"/>
                          <a:cs typeface="David" panose="020E0502060401010101" pitchFamily="34" charset="-79"/>
                        </a:rPr>
                        <a:t>אופן התמודדות עם העומס במב"ל ('טיפים של אלופים'):</a:t>
                      </a:r>
                    </a:p>
                    <a:p>
                      <a:pPr marL="342900" indent="-342900" algn="r" defTabSz="914400" rtl="1" eaLnBrk="1" latinLnBrk="0" hangingPunct="1">
                        <a:lnSpc>
                          <a:spcPct val="150000"/>
                        </a:lnSpc>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לתת את המטלות ביום הראשון של הקורס. לא במהלכו. שאנשים יוכלו להתארגן בהתאם</a:t>
                      </a:r>
                    </a:p>
                    <a:p>
                      <a:pPr marL="342900" indent="-342900" algn="r" defTabSz="914400" rtl="1" eaLnBrk="1" latinLnBrk="0" hangingPunct="1">
                        <a:lnSpc>
                          <a:spcPct val="150000"/>
                        </a:lnSpc>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הקטנת חומרי הקריאה ווידוא שיש קורלציה בין חומרי הקריאה לבין השיעור עצמו</a:t>
                      </a:r>
                    </a:p>
                    <a:p>
                      <a:pPr marL="342900" indent="-342900" algn="r" defTabSz="914400" rtl="1" eaLnBrk="1" latinLnBrk="0" hangingPunct="1">
                        <a:lnSpc>
                          <a:spcPct val="150000"/>
                        </a:lnSpc>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לנצל את ההפסקות להפחתת העומס בבית</a:t>
                      </a:r>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486546074"/>
                  </a:ext>
                </a:extLst>
              </a:tr>
            </a:tbl>
          </a:graphicData>
        </a:graphic>
      </p:graphicFrame>
      <p:sp>
        <p:nvSpPr>
          <p:cNvPr id="3" name="אליפסה 2">
            <a:extLst>
              <a:ext uri="{FF2B5EF4-FFF2-40B4-BE49-F238E27FC236}">
                <a16:creationId xmlns:a16="http://schemas.microsoft.com/office/drawing/2014/main" id="{11244A41-6F51-4FC6-A294-278BFE9222D4}"/>
              </a:ext>
            </a:extLst>
          </p:cNvPr>
          <p:cNvSpPr/>
          <p:nvPr/>
        </p:nvSpPr>
        <p:spPr>
          <a:xfrm>
            <a:off x="3618271" y="1818966"/>
            <a:ext cx="5584723" cy="442452"/>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Tree>
    <p:extLst>
      <p:ext uri="{BB962C8B-B14F-4D97-AF65-F5344CB8AC3E}">
        <p14:creationId xmlns:p14="http://schemas.microsoft.com/office/powerpoint/2010/main" val="32381037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מבנה שבוע אידיאלי</a:t>
            </a:r>
          </a:p>
        </p:txBody>
      </p:sp>
      <p:sp>
        <p:nvSpPr>
          <p:cNvPr id="7" name="מלבן: פינות מעוגלות 6">
            <a:extLst>
              <a:ext uri="{FF2B5EF4-FFF2-40B4-BE49-F238E27FC236}">
                <a16:creationId xmlns:a16="http://schemas.microsoft.com/office/drawing/2014/main" id="{21C303BD-2FD5-4681-9F34-B5CE20D8DBA9}"/>
              </a:ext>
            </a:extLst>
          </p:cNvPr>
          <p:cNvSpPr/>
          <p:nvPr/>
        </p:nvSpPr>
        <p:spPr>
          <a:xfrm>
            <a:off x="570271" y="1695692"/>
            <a:ext cx="11007211" cy="4498631"/>
          </a:xfrm>
          <a:prstGeom prst="roundRect">
            <a:avLst/>
          </a:prstGeom>
          <a:ln/>
        </p:spPr>
        <p:style>
          <a:lnRef idx="2">
            <a:schemeClr val="accent1"/>
          </a:lnRef>
          <a:fillRef idx="1">
            <a:schemeClr val="lt1"/>
          </a:fillRef>
          <a:effectRef idx="0">
            <a:schemeClr val="accent1"/>
          </a:effectRef>
          <a:fontRef idx="minor">
            <a:schemeClr val="dk1"/>
          </a:fontRef>
        </p:style>
        <p:txBody>
          <a:bodyPr rtlCol="1" anchor="t"/>
          <a:lstStyle/>
          <a:p>
            <a:pPr marL="285750" indent="-285750">
              <a:buFont typeface="Arial" panose="020B0604020202020204" pitchFamily="34" charset="0"/>
              <a:buChar char="•"/>
            </a:pPr>
            <a:r>
              <a:rPr lang="he-IL" dirty="0">
                <a:latin typeface="David" panose="020E0502060401010101" pitchFamily="34" charset="-79"/>
                <a:cs typeface="David" panose="020E0502060401010101" pitchFamily="34" charset="-79"/>
              </a:rPr>
              <a:t>יום למידה עצמית- אחד באופן קבוע בכל שבוע (טוב לתזה ובכלל). (*7) </a:t>
            </a:r>
          </a:p>
          <a:p>
            <a:pPr marL="285750" indent="-285750">
              <a:lnSpc>
                <a:spcPct val="150000"/>
              </a:lnSpc>
              <a:buFont typeface="Arial" panose="020B0604020202020204" pitchFamily="34" charset="0"/>
              <a:buChar char="•"/>
            </a:pPr>
            <a:r>
              <a:rPr lang="he-IL" dirty="0">
                <a:latin typeface="David" panose="020E0502060401010101" pitchFamily="34" charset="-79"/>
                <a:cs typeface="David" panose="020E0502060401010101" pitchFamily="34" charset="-79"/>
              </a:rPr>
              <a:t>מומלץ יומיים בשבוע לסיים מוקדם יותר (*6)</a:t>
            </a:r>
          </a:p>
          <a:p>
            <a:pPr marL="285750" indent="-285750" algn="l" rtl="0">
              <a:lnSpc>
                <a:spcPct val="150000"/>
              </a:lnSpc>
              <a:buFont typeface="Arial" panose="020B0604020202020204" pitchFamily="34" charset="0"/>
              <a:buChar char="•"/>
            </a:pPr>
            <a:r>
              <a:rPr lang="en-US" sz="1600" dirty="0">
                <a:latin typeface="David" panose="020E0502060401010101" pitchFamily="34" charset="-79"/>
                <a:cs typeface="David" panose="020E0502060401010101" pitchFamily="34" charset="-79"/>
              </a:rPr>
              <a:t>Sundays are the rest day for most internationals and Friday is the day I used for Self Study.  </a:t>
            </a:r>
          </a:p>
          <a:p>
            <a:pPr marL="285750" indent="-285750" algn="l" rtl="0">
              <a:lnSpc>
                <a:spcPct val="150000"/>
              </a:lnSpc>
              <a:buFont typeface="Arial" panose="020B0604020202020204" pitchFamily="34" charset="0"/>
              <a:buChar char="•"/>
            </a:pPr>
            <a:r>
              <a:rPr lang="en-US" sz="1600" dirty="0">
                <a:latin typeface="David" panose="020E0502060401010101" pitchFamily="34" charset="-79"/>
                <a:cs typeface="David" panose="020E0502060401010101" pitchFamily="34" charset="-79"/>
              </a:rPr>
              <a:t>The study day at 0830 to 0900 is ideal and ending NLT 1600 works well with one day per week as early release.  </a:t>
            </a:r>
          </a:p>
          <a:p>
            <a:pPr marL="285750" indent="-285750" algn="l" rtl="0">
              <a:lnSpc>
                <a:spcPct val="150000"/>
              </a:lnSpc>
              <a:buFont typeface="Arial" panose="020B0604020202020204" pitchFamily="34" charset="0"/>
              <a:buChar char="•"/>
            </a:pPr>
            <a:r>
              <a:rPr lang="en-US" sz="1600" dirty="0">
                <a:latin typeface="David" panose="020E0502060401010101" pitchFamily="34" charset="-79"/>
                <a:cs typeface="David" panose="020E0502060401010101" pitchFamily="34" charset="-79"/>
              </a:rPr>
              <a:t>The tour days were always long with usually too much packed into them.  I think the general rule should be that nothing should start sooner than 0730 at MABAL and end should be NLT 1700 at MABAL... If these objectives cannot be achieved then cut some of the content.</a:t>
            </a:r>
          </a:p>
          <a:p>
            <a:pPr marL="285750" indent="-285750" algn="l" rtl="0">
              <a:lnSpc>
                <a:spcPct val="150000"/>
              </a:lnSpc>
              <a:buFont typeface="Arial" panose="020B0604020202020204" pitchFamily="34" charset="0"/>
              <a:buChar char="•"/>
            </a:pPr>
            <a:r>
              <a:rPr lang="en-US" sz="1600" dirty="0">
                <a:latin typeface="David" panose="020E0502060401010101" pitchFamily="34" charset="-79"/>
                <a:cs typeface="David" panose="020E0502060401010101" pitchFamily="34" charset="-79"/>
              </a:rPr>
              <a:t>The tours abroad completely disregarded the general day structure that had been established during the year... 30 minute breaks turned into 5-10 minutes and the 1 hour for lunch become 30 minutes eat a sandwich and go.  The day on tours abroad should begin with departure at 0800 and back to the hotel at 1700.  One evening per tour should be a required event of some sort that adds value to the tour.  Just like the commander's evenings during the study year.</a:t>
            </a:r>
            <a:endParaRPr lang="he-IL" sz="1600" dirty="0">
              <a:latin typeface="David" panose="020E0502060401010101" pitchFamily="34" charset="-79"/>
              <a:cs typeface="David" panose="020E0502060401010101" pitchFamily="34" charset="-79"/>
            </a:endParaRPr>
          </a:p>
          <a:p>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2454177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ליווי עבודה שנתית</a:t>
            </a:r>
            <a:r>
              <a:rPr lang="en-US"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תזה</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107170013"/>
              </p:ext>
            </p:extLst>
          </p:nvPr>
        </p:nvGraphicFramePr>
        <p:xfrm>
          <a:off x="629269" y="1444568"/>
          <a:ext cx="10925522" cy="4663440"/>
        </p:xfrm>
        <a:graphic>
          <a:graphicData uri="http://schemas.openxmlformats.org/drawingml/2006/table">
            <a:tbl>
              <a:tblPr rtl="1" firstRow="1" bandRow="1">
                <a:tableStyleId>{5C22544A-7EE6-4342-B048-85BDC9FD1C3A}</a:tableStyleId>
              </a:tblPr>
              <a:tblGrid>
                <a:gridCol w="5831397">
                  <a:extLst>
                    <a:ext uri="{9D8B030D-6E8A-4147-A177-3AD203B41FA5}">
                      <a16:colId xmlns:a16="http://schemas.microsoft.com/office/drawing/2014/main" val="4212086157"/>
                    </a:ext>
                  </a:extLst>
                </a:gridCol>
                <a:gridCol w="1018825">
                  <a:extLst>
                    <a:ext uri="{9D8B030D-6E8A-4147-A177-3AD203B41FA5}">
                      <a16:colId xmlns:a16="http://schemas.microsoft.com/office/drawing/2014/main" val="3669644278"/>
                    </a:ext>
                  </a:extLst>
                </a:gridCol>
                <a:gridCol w="1018825">
                  <a:extLst>
                    <a:ext uri="{9D8B030D-6E8A-4147-A177-3AD203B41FA5}">
                      <a16:colId xmlns:a16="http://schemas.microsoft.com/office/drawing/2014/main" val="608925306"/>
                    </a:ext>
                  </a:extLst>
                </a:gridCol>
                <a:gridCol w="1018825">
                  <a:extLst>
                    <a:ext uri="{9D8B030D-6E8A-4147-A177-3AD203B41FA5}">
                      <a16:colId xmlns:a16="http://schemas.microsoft.com/office/drawing/2014/main" val="1443552393"/>
                    </a:ext>
                  </a:extLst>
                </a:gridCol>
                <a:gridCol w="1018825">
                  <a:extLst>
                    <a:ext uri="{9D8B030D-6E8A-4147-A177-3AD203B41FA5}">
                      <a16:colId xmlns:a16="http://schemas.microsoft.com/office/drawing/2014/main" val="3398194318"/>
                    </a:ext>
                  </a:extLst>
                </a:gridCol>
                <a:gridCol w="1018825">
                  <a:extLst>
                    <a:ext uri="{9D8B030D-6E8A-4147-A177-3AD203B41FA5}">
                      <a16:colId xmlns:a16="http://schemas.microsoft.com/office/drawing/2014/main" val="3629592641"/>
                    </a:ext>
                  </a:extLst>
                </a:gridCol>
              </a:tblGrid>
              <a:tr h="432000">
                <a:tc>
                  <a:txBody>
                    <a:bodyPr/>
                    <a:lstStyle/>
                    <a:p>
                      <a:pPr algn="ctr" rtl="1"/>
                      <a:r>
                        <a:rPr lang="he-IL" sz="2000" kern="1200" dirty="0">
                          <a:latin typeface="David" panose="020E0502060401010101" pitchFamily="34" charset="-79"/>
                          <a:cs typeface="David" panose="020E0502060401010101" pitchFamily="34" charset="-79"/>
                        </a:rPr>
                        <a:t>שאלות:</a:t>
                      </a:r>
                      <a:endParaRPr lang="he-IL" sz="2000" b="1" kern="1200" dirty="0">
                        <a:solidFill>
                          <a:schemeClr val="lt1"/>
                        </a:solidFill>
                        <a:latin typeface="David" panose="020E0502060401010101" pitchFamily="34" charset="-79"/>
                        <a:ea typeface="+mn-ea"/>
                        <a:cs typeface="David" panose="020E0502060401010101" pitchFamily="34" charset="-79"/>
                      </a:endParaRPr>
                    </a:p>
                  </a:txBody>
                  <a:tcPr anchor="ctr"/>
                </a:tc>
                <a:tc>
                  <a:txBody>
                    <a:bodyPr/>
                    <a:lstStyle/>
                    <a:p>
                      <a:pPr algn="ctr" rtl="1"/>
                      <a:r>
                        <a:rPr lang="he-IL" sz="2000"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sz="2000" dirty="0">
                          <a:latin typeface="David" panose="020E0502060401010101" pitchFamily="34" charset="-79"/>
                          <a:cs typeface="David" panose="020E0502060401010101" pitchFamily="34" charset="-79"/>
                        </a:rPr>
                        <a:t>מגמה</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מ"ד</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מ"ג</a:t>
                      </a:r>
                    </a:p>
                  </a:txBody>
                  <a:tcPr anchor="ctr"/>
                </a:tc>
                <a:tc>
                  <a:txBody>
                    <a:bodyPr/>
                    <a:lstStyle/>
                    <a:p>
                      <a:pPr algn="ctr" rtl="1"/>
                      <a:r>
                        <a:rPr lang="he-IL" sz="2000"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640080">
                <a:tc>
                  <a:txBody>
                    <a:bodyPr/>
                    <a:lstStyle/>
                    <a:p>
                      <a:pPr rtl="1"/>
                      <a:r>
                        <a:rPr lang="he-IL" b="0" dirty="0">
                          <a:latin typeface="David" panose="020E0502060401010101" pitchFamily="34" charset="-79"/>
                          <a:cs typeface="David" panose="020E0502060401010101" pitchFamily="34" charset="-79"/>
                        </a:rPr>
                        <a:t>באיזו מידה סייעה לך האוריינית בכתיבת העבודה השנתית</a:t>
                      </a:r>
                      <a:r>
                        <a:rPr lang="en-US" b="0" dirty="0">
                          <a:latin typeface="David" panose="020E0502060401010101" pitchFamily="34" charset="-79"/>
                          <a:cs typeface="David" panose="020E0502060401010101" pitchFamily="34" charset="-79"/>
                        </a:rPr>
                        <a:t>/</a:t>
                      </a:r>
                      <a:r>
                        <a:rPr lang="he-IL" b="0" dirty="0">
                          <a:latin typeface="David" panose="020E0502060401010101" pitchFamily="34" charset="-79"/>
                          <a:cs typeface="David" panose="020E0502060401010101" pitchFamily="34" charset="-79"/>
                        </a:rPr>
                        <a:t>תזה?</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4.46*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tc>
                <a:extLst>
                  <a:ext uri="{0D108BD9-81ED-4DB2-BD59-A6C34878D82A}">
                    <a16:rowId xmlns:a16="http://schemas.microsoft.com/office/drawing/2014/main" val="3046206537"/>
                  </a:ext>
                </a:extLst>
              </a:tr>
              <a:tr h="640080">
                <a:tc>
                  <a:txBody>
                    <a:bodyPr/>
                    <a:lstStyle/>
                    <a:p>
                      <a:pPr rtl="1"/>
                      <a:r>
                        <a:rPr lang="he-IL" b="0" dirty="0">
                          <a:latin typeface="David" panose="020E0502060401010101" pitchFamily="34" charset="-79"/>
                          <a:cs typeface="David" panose="020E0502060401010101" pitchFamily="34" charset="-79"/>
                        </a:rPr>
                        <a:t>האם היה לך מספיק זמן לכתיבת העבודה השנתית</a:t>
                      </a:r>
                      <a:r>
                        <a:rPr lang="en-US" b="0" dirty="0">
                          <a:latin typeface="David" panose="020E0502060401010101" pitchFamily="34" charset="-79"/>
                          <a:cs typeface="David" panose="020E0502060401010101" pitchFamily="34" charset="-79"/>
                        </a:rPr>
                        <a:t>/</a:t>
                      </a:r>
                      <a:r>
                        <a:rPr lang="he-IL" b="0" dirty="0">
                          <a:latin typeface="David" panose="020E0502060401010101" pitchFamily="34" charset="-79"/>
                          <a:cs typeface="David" panose="020E0502060401010101" pitchFamily="34" charset="-79"/>
                        </a:rPr>
                        <a:t>תזה?</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4.85</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5.12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4.66</a:t>
                      </a:r>
                    </a:p>
                  </a:txBody>
                  <a:tcPr anchor="ctr"/>
                </a:tc>
                <a:extLst>
                  <a:ext uri="{0D108BD9-81ED-4DB2-BD59-A6C34878D82A}">
                    <a16:rowId xmlns:a16="http://schemas.microsoft.com/office/drawing/2014/main" val="3054009436"/>
                  </a:ext>
                </a:extLst>
              </a:tr>
              <a:tr h="640080">
                <a:tc>
                  <a:txBody>
                    <a:bodyPr/>
                    <a:lstStyle/>
                    <a:p>
                      <a:pPr rtl="1"/>
                      <a:r>
                        <a:rPr lang="he-IL" b="0" dirty="0">
                          <a:latin typeface="David" panose="020E0502060401010101" pitchFamily="34" charset="-79"/>
                          <a:cs typeface="David" panose="020E0502060401010101" pitchFamily="34" charset="-79"/>
                        </a:rPr>
                        <a:t>מה תרומת העבודה השנתית</a:t>
                      </a:r>
                      <a:r>
                        <a:rPr lang="en-US" b="0" dirty="0">
                          <a:latin typeface="David" panose="020E0502060401010101" pitchFamily="34" charset="-79"/>
                          <a:cs typeface="David" panose="020E0502060401010101" pitchFamily="34" charset="-79"/>
                        </a:rPr>
                        <a:t>/</a:t>
                      </a:r>
                      <a:r>
                        <a:rPr lang="he-IL" b="0" dirty="0">
                          <a:latin typeface="David" panose="020E0502060401010101" pitchFamily="34" charset="-79"/>
                          <a:cs typeface="David" panose="020E0502060401010101" pitchFamily="34" charset="-79"/>
                        </a:rPr>
                        <a:t>תזה להכשרתך כבכיר?</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5.0</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5.16</a:t>
                      </a:r>
                    </a:p>
                  </a:txBody>
                  <a:tcPr anchor="ctr"/>
                </a:tc>
                <a:extLst>
                  <a:ext uri="{0D108BD9-81ED-4DB2-BD59-A6C34878D82A}">
                    <a16:rowId xmlns:a16="http://schemas.microsoft.com/office/drawing/2014/main" val="1982887242"/>
                  </a:ext>
                </a:extLst>
              </a:tr>
              <a:tr h="1091368">
                <a:tc gridSpan="6">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800" dirty="0">
                          <a:solidFill>
                            <a:srgbClr val="FF0000"/>
                          </a:solidFill>
                          <a:latin typeface="David" panose="020E0502060401010101" pitchFamily="34" charset="-79"/>
                          <a:cs typeface="David" panose="020E0502060401010101" pitchFamily="34" charset="-79"/>
                        </a:rPr>
                        <a:t>*</a:t>
                      </a:r>
                      <a:r>
                        <a:rPr lang="he-IL" sz="1800" dirty="0">
                          <a:latin typeface="David" panose="020E0502060401010101" pitchFamily="34" charset="-79"/>
                          <a:cs typeface="David" panose="020E0502060401010101" pitchFamily="34" charset="-79"/>
                        </a:rPr>
                        <a:t> יתכן וההפרדה בין כותבי עבודות המחקר לכותבי התזה (בהובלת ד"ר ענת שטרן) השפיעו על ציון האוריינית</a:t>
                      </a:r>
                    </a:p>
                    <a:p>
                      <a:pPr rtl="1"/>
                      <a:br>
                        <a:rPr lang="en-US" sz="2000" b="1" dirty="0">
                          <a:latin typeface="David" panose="020E0502060401010101" pitchFamily="34" charset="-79"/>
                          <a:cs typeface="David" panose="020E0502060401010101" pitchFamily="34" charset="-79"/>
                        </a:rPr>
                      </a:br>
                      <a:r>
                        <a:rPr lang="he-IL" sz="2000" b="1" dirty="0">
                          <a:latin typeface="David" panose="020E0502060401010101" pitchFamily="34" charset="-79"/>
                          <a:cs typeface="David" panose="020E0502060401010101" pitchFamily="34" charset="-79"/>
                        </a:rPr>
                        <a:t>הצע שיפורים אפשריים לתמיכה והניהול של תהליך כתיבת העבודה השנתית</a:t>
                      </a:r>
                      <a:r>
                        <a:rPr lang="en-US" sz="2000" b="1" dirty="0">
                          <a:latin typeface="David" panose="020E0502060401010101" pitchFamily="34" charset="-79"/>
                          <a:cs typeface="David" panose="020E0502060401010101" pitchFamily="34" charset="-79"/>
                        </a:rPr>
                        <a:t>/</a:t>
                      </a:r>
                      <a:r>
                        <a:rPr lang="he-IL" sz="2000" b="1" dirty="0">
                          <a:latin typeface="David" panose="020E0502060401010101" pitchFamily="34" charset="-79"/>
                          <a:cs typeface="David" panose="020E0502060401010101" pitchFamily="34" charset="-79"/>
                        </a:rPr>
                        <a:t>תזה?</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ייעוץ אקדמי. לא רק אוריינות אלא הפניות לחומרים רלוונטיים והסבר על איך עושים עבודה אקדמית עם תוקף מחקרי </a:t>
                      </a:r>
                      <a:r>
                        <a:rPr lang="he-IL" sz="1600" kern="1200" dirty="0" err="1">
                          <a:latin typeface="David" panose="020E0502060401010101" pitchFamily="34" charset="-79"/>
                          <a:cs typeface="David" panose="020E0502060401010101" pitchFamily="34" charset="-79"/>
                        </a:rPr>
                        <a:t>אמיתי</a:t>
                      </a:r>
                      <a:endParaRPr lang="he-IL" sz="1600" kern="1200" dirty="0">
                        <a:latin typeface="David" panose="020E0502060401010101" pitchFamily="34" charset="-79"/>
                        <a:cs typeface="David" panose="020E0502060401010101" pitchFamily="34" charset="-79"/>
                      </a:endParaRP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הקדמת מועד אישור העבודות, הקצאת זמן ראוי לכותבי התזה (רצוי 4 ימי למידה בשבוע באופן קבוע)</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שמסלול התזה יהיה חלק מהידיעון של מב"ל</a:t>
                      </a:r>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dirty="0">
                        <a:solidFill>
                          <a:schemeClr val="tx1"/>
                        </a:solidFill>
                        <a:latin typeface="David" panose="020E0502060401010101" pitchFamily="34" charset="-79"/>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rtl="1"/>
                      <a:endParaRPr lang="he-IL"/>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bl>
          </a:graphicData>
        </a:graphic>
      </p:graphicFrame>
    </p:spTree>
    <p:extLst>
      <p:ext uri="{BB962C8B-B14F-4D97-AF65-F5344CB8AC3E}">
        <p14:creationId xmlns:p14="http://schemas.microsoft.com/office/powerpoint/2010/main" val="30393215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סביבת הלמידה</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401347339"/>
              </p:ext>
            </p:extLst>
          </p:nvPr>
        </p:nvGraphicFramePr>
        <p:xfrm>
          <a:off x="353963" y="1608290"/>
          <a:ext cx="11348317" cy="5044440"/>
        </p:xfrm>
        <a:graphic>
          <a:graphicData uri="http://schemas.openxmlformats.org/drawingml/2006/table">
            <a:tbl>
              <a:tblPr rtl="1" firstRow="1" bandRow="1">
                <a:tableStyleId>{5C22544A-7EE6-4342-B048-85BDC9FD1C3A}</a:tableStyleId>
              </a:tblPr>
              <a:tblGrid>
                <a:gridCol w="5338058">
                  <a:extLst>
                    <a:ext uri="{9D8B030D-6E8A-4147-A177-3AD203B41FA5}">
                      <a16:colId xmlns:a16="http://schemas.microsoft.com/office/drawing/2014/main" val="4212086157"/>
                    </a:ext>
                  </a:extLst>
                </a:gridCol>
                <a:gridCol w="1304859">
                  <a:extLst>
                    <a:ext uri="{9D8B030D-6E8A-4147-A177-3AD203B41FA5}">
                      <a16:colId xmlns:a16="http://schemas.microsoft.com/office/drawing/2014/main" val="3669644278"/>
                    </a:ext>
                  </a:extLst>
                </a:gridCol>
                <a:gridCol w="790823">
                  <a:extLst>
                    <a:ext uri="{9D8B030D-6E8A-4147-A177-3AD203B41FA5}">
                      <a16:colId xmlns:a16="http://schemas.microsoft.com/office/drawing/2014/main" val="608925306"/>
                    </a:ext>
                  </a:extLst>
                </a:gridCol>
                <a:gridCol w="1304859">
                  <a:extLst>
                    <a:ext uri="{9D8B030D-6E8A-4147-A177-3AD203B41FA5}">
                      <a16:colId xmlns:a16="http://schemas.microsoft.com/office/drawing/2014/main" val="1443552393"/>
                    </a:ext>
                  </a:extLst>
                </a:gridCol>
                <a:gridCol w="1304859">
                  <a:extLst>
                    <a:ext uri="{9D8B030D-6E8A-4147-A177-3AD203B41FA5}">
                      <a16:colId xmlns:a16="http://schemas.microsoft.com/office/drawing/2014/main" val="3416542356"/>
                    </a:ext>
                  </a:extLst>
                </a:gridCol>
                <a:gridCol w="1304859">
                  <a:extLst>
                    <a:ext uri="{9D8B030D-6E8A-4147-A177-3AD203B41FA5}">
                      <a16:colId xmlns:a16="http://schemas.microsoft.com/office/drawing/2014/main" val="3629592641"/>
                    </a:ext>
                  </a:extLst>
                </a:gridCol>
              </a:tblGrid>
              <a:tr h="360878">
                <a:tc>
                  <a:txBody>
                    <a:bodyPr/>
                    <a:lstStyle/>
                    <a:p>
                      <a:pPr algn="ctr" rtl="1"/>
                      <a:r>
                        <a:rPr lang="he-IL" sz="2000" kern="1200" dirty="0">
                          <a:latin typeface="David" panose="020E0502060401010101" pitchFamily="34" charset="-79"/>
                          <a:cs typeface="David" panose="020E0502060401010101" pitchFamily="34" charset="-79"/>
                        </a:rPr>
                        <a:t>השאלה</a:t>
                      </a:r>
                      <a:endParaRPr lang="he-IL" sz="2000" b="1" kern="1200" dirty="0">
                        <a:solidFill>
                          <a:schemeClr val="lt1"/>
                        </a:solidFill>
                        <a:latin typeface="David" panose="020E0502060401010101" pitchFamily="34" charset="-79"/>
                        <a:ea typeface="+mn-ea"/>
                        <a:cs typeface="David" panose="020E0502060401010101" pitchFamily="34" charset="-79"/>
                      </a:endParaRPr>
                    </a:p>
                  </a:txBody>
                  <a:tcPr anchor="ctr"/>
                </a:tc>
                <a:tc>
                  <a:txBody>
                    <a:bodyPr/>
                    <a:lstStyle/>
                    <a:p>
                      <a:pPr algn="ctr" rtl="1"/>
                      <a:r>
                        <a:rPr lang="he-IL" sz="2000"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sz="2000" dirty="0">
                          <a:latin typeface="David" panose="020E0502060401010101" pitchFamily="34" charset="-79"/>
                          <a:cs typeface="David" panose="020E0502060401010101" pitchFamily="34" charset="-79"/>
                        </a:rPr>
                        <a:t>מגמה</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מ"ד</a:t>
                      </a:r>
                    </a:p>
                  </a:txBody>
                  <a:tcPr anchor="ctr"/>
                </a:tc>
                <a:tc>
                  <a:txBody>
                    <a:bodyPr/>
                    <a:lstStyle/>
                    <a:p>
                      <a:pPr algn="ctr" rtl="1"/>
                      <a:r>
                        <a:rPr lang="he-IL" sz="2000" dirty="0">
                          <a:latin typeface="David" panose="020E0502060401010101" pitchFamily="34" charset="-79"/>
                          <a:cs typeface="David" panose="020E0502060401010101" pitchFamily="34" charset="-79"/>
                        </a:rPr>
                        <a:t>מ"ג</a:t>
                      </a:r>
                    </a:p>
                  </a:txBody>
                  <a:tcPr anchor="ctr"/>
                </a:tc>
                <a:tc>
                  <a:txBody>
                    <a:bodyPr/>
                    <a:lstStyle/>
                    <a:p>
                      <a:pPr algn="ctr" rtl="1"/>
                      <a:r>
                        <a:rPr lang="he-IL" sz="2000"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24000">
                <a:tc>
                  <a:txBody>
                    <a:bodyPr/>
                    <a:lstStyle/>
                    <a:p>
                      <a:pPr rtl="1"/>
                      <a:r>
                        <a:rPr lang="he-IL" dirty="0">
                          <a:latin typeface="David" panose="020E0502060401010101" pitchFamily="34" charset="-79"/>
                          <a:cs typeface="David" panose="020E0502060401010101" pitchFamily="34" charset="-79"/>
                        </a:rPr>
                        <a:t>מזכירות התלמידים?</a:t>
                      </a:r>
                      <a:endParaRPr lang="he-IL" b="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sng" kern="1200" dirty="0">
                          <a:solidFill>
                            <a:schemeClr val="accent5"/>
                          </a:solidFill>
                          <a:latin typeface="David" panose="020E0502060401010101" pitchFamily="34" charset="-79"/>
                          <a:ea typeface="+mn-ea"/>
                          <a:cs typeface="David" panose="020E0502060401010101" pitchFamily="34" charset="-79"/>
                        </a:rPr>
                        <a:t>5.53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sng" kern="1200" dirty="0">
                          <a:solidFill>
                            <a:schemeClr val="accent5"/>
                          </a:solidFill>
                          <a:latin typeface="David" panose="020E0502060401010101" pitchFamily="34" charset="-79"/>
                          <a:ea typeface="+mn-ea"/>
                          <a:cs typeface="David" panose="020E0502060401010101" pitchFamily="34" charset="-79"/>
                        </a:rPr>
                        <a:t>5.74</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5.44</a:t>
                      </a:r>
                    </a:p>
                  </a:txBody>
                  <a:tcPr anchor="ctr"/>
                </a:tc>
                <a:tc>
                  <a:txBody>
                    <a:bodyPr/>
                    <a:lstStyle/>
                    <a:p>
                      <a:pPr marL="0" algn="ctr" defTabSz="914400" rtl="1" eaLnBrk="1" latinLnBrk="0" hangingPunct="1"/>
                      <a:r>
                        <a:rPr lang="he-IL" sz="1800" b="0" u="sng" kern="1200" dirty="0">
                          <a:solidFill>
                            <a:schemeClr val="accent5"/>
                          </a:solidFill>
                          <a:latin typeface="David" panose="020E0502060401010101" pitchFamily="34" charset="-79"/>
                          <a:ea typeface="+mn-ea"/>
                          <a:cs typeface="David" panose="020E0502060401010101" pitchFamily="34" charset="-79"/>
                        </a:rPr>
                        <a:t>5.5</a:t>
                      </a:r>
                    </a:p>
                  </a:txBody>
                  <a:tcPr anchor="ctr"/>
                </a:tc>
                <a:extLst>
                  <a:ext uri="{0D108BD9-81ED-4DB2-BD59-A6C34878D82A}">
                    <a16:rowId xmlns:a16="http://schemas.microsoft.com/office/drawing/2014/main" val="2717569957"/>
                  </a:ext>
                </a:extLst>
              </a:tr>
              <a:tr h="324000">
                <a:tc>
                  <a:txBody>
                    <a:bodyPr/>
                    <a:lstStyle/>
                    <a:p>
                      <a:pPr rtl="1"/>
                      <a:r>
                        <a:rPr lang="he-IL" dirty="0">
                          <a:latin typeface="David" panose="020E0502060401010101" pitchFamily="34" charset="-79"/>
                          <a:cs typeface="David" panose="020E0502060401010101" pitchFamily="34" charset="-79"/>
                        </a:rPr>
                        <a:t>אתר מב"ל ברשת (פורטל הקורס)?</a:t>
                      </a:r>
                      <a:endParaRPr lang="he-IL" b="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3.75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800" dirty="0">
                          <a:solidFill>
                            <a:schemeClr val="accent5"/>
                          </a:solidFill>
                          <a:latin typeface="David" panose="020E0502060401010101" pitchFamily="34" charset="-79"/>
                          <a:cs typeface="David" panose="020E0502060401010101" pitchFamily="34" charset="-79"/>
                          <a:sym typeface="Wingdings" panose="05000000000000000000" pitchFamily="2" charset="2"/>
                        </a:rPr>
                        <a:t></a:t>
                      </a:r>
                      <a:endParaRPr lang="he-IL" sz="1800" dirty="0">
                        <a:solidFill>
                          <a:schemeClr val="accent5"/>
                        </a:solidFill>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3.19</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3.28</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2.5</a:t>
                      </a:r>
                    </a:p>
                  </a:txBody>
                  <a:tcPr anchor="ctr"/>
                </a:tc>
                <a:extLst>
                  <a:ext uri="{0D108BD9-81ED-4DB2-BD59-A6C34878D82A}">
                    <a16:rowId xmlns:a16="http://schemas.microsoft.com/office/drawing/2014/main" val="1200385217"/>
                  </a:ext>
                </a:extLst>
              </a:tr>
              <a:tr h="324000">
                <a:tc>
                  <a:txBody>
                    <a:bodyPr/>
                    <a:lstStyle/>
                    <a:p>
                      <a:pPr rtl="1"/>
                      <a:r>
                        <a:rPr lang="he-IL" dirty="0">
                          <a:latin typeface="David" panose="020E0502060401010101" pitchFamily="34" charset="-79"/>
                          <a:cs typeface="David" panose="020E0502060401010101" pitchFamily="34" charset="-79"/>
                        </a:rPr>
                        <a:t>שירותי הספרייה?</a:t>
                      </a:r>
                      <a:endParaRPr lang="he-IL" b="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3.68</a:t>
                      </a:r>
                      <a:r>
                        <a:rPr lang="he-IL" sz="1800" b="0" u="none" kern="1200" dirty="0">
                          <a:solidFill>
                            <a:srgbClr val="FF0000"/>
                          </a:solidFill>
                          <a:latin typeface="David" panose="020E0502060401010101" pitchFamily="34" charset="-79"/>
                          <a:ea typeface="+mn-ea"/>
                          <a:cs typeface="David" panose="020E0502060401010101" pitchFamily="34" charset="-79"/>
                        </a:rPr>
                        <a:t>*</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sng" kern="1200" dirty="0">
                          <a:solidFill>
                            <a:schemeClr val="accent5"/>
                          </a:solidFill>
                          <a:latin typeface="David" panose="020E0502060401010101" pitchFamily="34" charset="-79"/>
                          <a:ea typeface="+mn-ea"/>
                          <a:cs typeface="David" panose="020E0502060401010101" pitchFamily="34" charset="-79"/>
                        </a:rPr>
                        <a:t>5.7</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5.38</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3.5</a:t>
                      </a:r>
                    </a:p>
                  </a:txBody>
                  <a:tcPr anchor="ctr"/>
                </a:tc>
                <a:extLst>
                  <a:ext uri="{0D108BD9-81ED-4DB2-BD59-A6C34878D82A}">
                    <a16:rowId xmlns:a16="http://schemas.microsoft.com/office/drawing/2014/main" val="1273456033"/>
                  </a:ext>
                </a:extLst>
              </a:tr>
              <a:tr h="324000">
                <a:tc>
                  <a:txBody>
                    <a:bodyPr/>
                    <a:lstStyle/>
                    <a:p>
                      <a:pPr rtl="1"/>
                      <a:r>
                        <a:rPr lang="he-IL" dirty="0">
                          <a:latin typeface="David" panose="020E0502060401010101" pitchFamily="34" charset="-79"/>
                          <a:cs typeface="David" panose="020E0502060401010101" pitchFamily="34" charset="-79"/>
                        </a:rPr>
                        <a:t>מליאת מב"ל?</a:t>
                      </a:r>
                      <a:endParaRPr lang="he-IL" b="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5.32*</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800" dirty="0">
                          <a:solidFill>
                            <a:schemeClr val="accent5"/>
                          </a:solidFill>
                          <a:latin typeface="David" panose="020E0502060401010101" pitchFamily="34" charset="-79"/>
                          <a:cs typeface="David" panose="020E0502060401010101" pitchFamily="34" charset="-79"/>
                          <a:sym typeface="Wingdings" panose="05000000000000000000" pitchFamily="2" charset="2"/>
                        </a:rPr>
                        <a:t></a:t>
                      </a:r>
                      <a:endParaRPr lang="he-IL" sz="1800" dirty="0">
                        <a:solidFill>
                          <a:schemeClr val="accent5"/>
                        </a:solidFill>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4.38</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4.54</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4.66</a:t>
                      </a:r>
                    </a:p>
                  </a:txBody>
                  <a:tcPr anchor="ctr"/>
                </a:tc>
                <a:extLst>
                  <a:ext uri="{0D108BD9-81ED-4DB2-BD59-A6C34878D82A}">
                    <a16:rowId xmlns:a16="http://schemas.microsoft.com/office/drawing/2014/main" val="1750950285"/>
                  </a:ext>
                </a:extLst>
              </a:tr>
              <a:tr h="324000">
                <a:tc>
                  <a:txBody>
                    <a:bodyPr/>
                    <a:lstStyle/>
                    <a:p>
                      <a:pPr rtl="1"/>
                      <a:r>
                        <a:rPr lang="he-IL" dirty="0">
                          <a:latin typeface="David" panose="020E0502060401010101" pitchFamily="34" charset="-79"/>
                          <a:cs typeface="David" panose="020E0502060401010101" pitchFamily="34" charset="-79"/>
                        </a:rPr>
                        <a:t>כיתות הצוות?</a:t>
                      </a:r>
                      <a:endParaRPr lang="he-IL" b="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4.77</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4.96</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4.23</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5.16</a:t>
                      </a:r>
                    </a:p>
                  </a:txBody>
                  <a:tcPr anchor="ctr"/>
                </a:tc>
                <a:extLst>
                  <a:ext uri="{0D108BD9-81ED-4DB2-BD59-A6C34878D82A}">
                    <a16:rowId xmlns:a16="http://schemas.microsoft.com/office/drawing/2014/main" val="1170881500"/>
                  </a:ext>
                </a:extLst>
              </a:tr>
              <a:tr h="324000">
                <a:tc>
                  <a:txBody>
                    <a:bodyPr/>
                    <a:lstStyle/>
                    <a:p>
                      <a:pPr rtl="1"/>
                      <a:r>
                        <a:rPr lang="he-IL" dirty="0">
                          <a:latin typeface="David" panose="020E0502060401010101" pitchFamily="34" charset="-79"/>
                          <a:cs typeface="David" panose="020E0502060401010101" pitchFamily="34" charset="-79"/>
                        </a:rPr>
                        <a:t>הקפיטרייה?</a:t>
                      </a:r>
                      <a:endParaRPr lang="he-IL" b="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5.40*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sng" kern="1200" dirty="0">
                          <a:solidFill>
                            <a:schemeClr val="accent5"/>
                          </a:solidFill>
                          <a:latin typeface="David" panose="020E0502060401010101" pitchFamily="34" charset="-79"/>
                          <a:ea typeface="+mn-ea"/>
                          <a:cs typeface="David" panose="020E0502060401010101" pitchFamily="34" charset="-79"/>
                        </a:rPr>
                        <a:t>5.58</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4.77</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5.33</a:t>
                      </a:r>
                    </a:p>
                  </a:txBody>
                  <a:tcPr anchor="ctr"/>
                </a:tc>
                <a:extLst>
                  <a:ext uri="{0D108BD9-81ED-4DB2-BD59-A6C34878D82A}">
                    <a16:rowId xmlns:a16="http://schemas.microsoft.com/office/drawing/2014/main" val="3396229965"/>
                  </a:ext>
                </a:extLst>
              </a:tr>
              <a:tr h="360878">
                <a:tc gridSpan="6">
                  <a:txBody>
                    <a:bodyPr/>
                    <a:lstStyle/>
                    <a:p>
                      <a:pPr rtl="1">
                        <a:lnSpc>
                          <a:spcPct val="150000"/>
                        </a:lnSpc>
                      </a:pPr>
                      <a:r>
                        <a:rPr lang="he-IL" b="1" dirty="0">
                          <a:latin typeface="David" panose="020E0502060401010101" pitchFamily="34" charset="-79"/>
                          <a:cs typeface="David" panose="020E0502060401010101" pitchFamily="34" charset="-79"/>
                        </a:rPr>
                        <a:t>שדרוגים לסביבת הלמידה:</a:t>
                      </a:r>
                    </a:p>
                    <a:p>
                      <a:pPr marL="285750" indent="-285750" rtl="1">
                        <a:lnSpc>
                          <a:spcPct val="100000"/>
                        </a:lnSpc>
                        <a:buFont typeface="Arial" panose="020B0604020202020204" pitchFamily="34" charset="0"/>
                        <a:buChar char="•"/>
                      </a:pPr>
                      <a:r>
                        <a:rPr lang="he-IL" sz="1600" b="1" dirty="0">
                          <a:latin typeface="David" panose="020E0502060401010101" pitchFamily="34" charset="-79"/>
                          <a:cs typeface="David" panose="020E0502060401010101" pitchFamily="34" charset="-79"/>
                        </a:rPr>
                        <a:t>הערות- </a:t>
                      </a:r>
                      <a:r>
                        <a:rPr lang="he-IL" sz="1600" b="0" dirty="0">
                          <a:latin typeface="David" panose="020E0502060401010101" pitchFamily="34" charset="-79"/>
                          <a:cs typeface="David" panose="020E0502060401010101" pitchFamily="34" charset="-79"/>
                        </a:rPr>
                        <a:t>(א) </a:t>
                      </a:r>
                      <a:r>
                        <a:rPr lang="he-IL" sz="1600" b="0" u="none" kern="1200" dirty="0">
                          <a:solidFill>
                            <a:schemeClr val="accent5"/>
                          </a:solidFill>
                          <a:latin typeface="David" panose="020E0502060401010101" pitchFamily="34" charset="-79"/>
                          <a:ea typeface="+mn-ea"/>
                          <a:cs typeface="David" panose="020E0502060401010101" pitchFamily="34" charset="-79"/>
                        </a:rPr>
                        <a:t>* </a:t>
                      </a:r>
                      <a:r>
                        <a:rPr lang="he-IL" sz="1600" b="0" dirty="0">
                          <a:latin typeface="David" panose="020E0502060401010101" pitchFamily="34" charset="-79"/>
                          <a:cs typeface="David" panose="020E0502060401010101" pitchFamily="34" charset="-79"/>
                        </a:rPr>
                        <a:t>שופצה מליאת מב"ל וכן הקפטריה וחדר אוכל, (ב) </a:t>
                      </a:r>
                      <a:r>
                        <a:rPr lang="he-IL" sz="1600" b="0" u="none" kern="1200" dirty="0">
                          <a:solidFill>
                            <a:srgbClr val="FF0000"/>
                          </a:solidFill>
                          <a:latin typeface="David" panose="020E0502060401010101" pitchFamily="34" charset="-79"/>
                          <a:ea typeface="+mn-ea"/>
                          <a:cs typeface="David" panose="020E0502060401010101" pitchFamily="34" charset="-79"/>
                        </a:rPr>
                        <a:t>* </a:t>
                      </a:r>
                      <a:r>
                        <a:rPr lang="he-IL" sz="1600" b="0" dirty="0">
                          <a:latin typeface="David" panose="020E0502060401010101" pitchFamily="34" charset="-79"/>
                          <a:cs typeface="David" panose="020E0502060401010101" pitchFamily="34" charset="-79"/>
                        </a:rPr>
                        <a:t>הספרייה הייתה תקופה ללא איוש לאור פרישת הספרנית</a:t>
                      </a:r>
                    </a:p>
                    <a:p>
                      <a:pPr marL="285750" indent="-285750" rtl="1">
                        <a:lnSpc>
                          <a:spcPct val="100000"/>
                        </a:lnSpc>
                        <a:buFont typeface="Arial" panose="020B0604020202020204" pitchFamily="34" charset="0"/>
                        <a:buChar char="•"/>
                      </a:pPr>
                      <a:r>
                        <a:rPr lang="he-IL" sz="1600" b="0" dirty="0">
                          <a:latin typeface="David" panose="020E0502060401010101" pitchFamily="34" charset="-79"/>
                          <a:cs typeface="David" panose="020E0502060401010101" pitchFamily="34" charset="-79"/>
                        </a:rPr>
                        <a:t>נדרש לשדרג את מערכת התרגום, אפשרות לעמדות אוזניות נוספות לטובת אימון אישי באנגלית לחניכים</a:t>
                      </a:r>
                    </a:p>
                    <a:p>
                      <a:pPr marL="285750" indent="-285750" rtl="1">
                        <a:lnSpc>
                          <a:spcPct val="100000"/>
                        </a:lnSpc>
                        <a:buFont typeface="Arial" panose="020B0604020202020204" pitchFamily="34" charset="0"/>
                        <a:buChar char="•"/>
                      </a:pPr>
                      <a:r>
                        <a:rPr lang="he-IL" sz="1600" b="0" dirty="0">
                          <a:latin typeface="David" panose="020E0502060401010101" pitchFamily="34" charset="-79"/>
                          <a:cs typeface="David" panose="020E0502060401010101" pitchFamily="34" charset="-79"/>
                        </a:rPr>
                        <a:t>חדרי צוות- (א) הייתי משנה את השולחנות במטרה לשבת קרוב יותר </a:t>
                      </a:r>
                      <a:r>
                        <a:rPr lang="he-IL" sz="1600" b="1" dirty="0">
                          <a:latin typeface="David" panose="020E0502060401010101" pitchFamily="34" charset="-79"/>
                          <a:cs typeface="David" panose="020E0502060401010101" pitchFamily="34" charset="-79"/>
                        </a:rPr>
                        <a:t>(*2)</a:t>
                      </a:r>
                      <a:r>
                        <a:rPr lang="en-US" sz="1600" b="0" dirty="0">
                          <a:latin typeface="David" panose="020E0502060401010101" pitchFamily="34" charset="-79"/>
                          <a:cs typeface="David" panose="020E0502060401010101" pitchFamily="34" charset="-79"/>
                        </a:rPr>
                        <a:t>;</a:t>
                      </a:r>
                      <a:r>
                        <a:rPr lang="he-IL" sz="1600" b="0" dirty="0">
                          <a:latin typeface="David" panose="020E0502060401010101" pitchFamily="34" charset="-79"/>
                          <a:cs typeface="David" panose="020E0502060401010101" pitchFamily="34" charset="-79"/>
                        </a:rPr>
                        <a:t> (ב) כסאות בחדרי הצוותים במצב נוראי</a:t>
                      </a:r>
                    </a:p>
                    <a:p>
                      <a:pPr marL="285750" indent="-285750" rtl="1">
                        <a:lnSpc>
                          <a:spcPct val="100000"/>
                        </a:lnSpc>
                        <a:buFont typeface="Arial" panose="020B0604020202020204" pitchFamily="34" charset="0"/>
                        <a:buChar char="•"/>
                      </a:pPr>
                      <a:r>
                        <a:rPr lang="he-IL" sz="1600" b="0" dirty="0">
                          <a:latin typeface="David" panose="020E0502060401010101" pitchFamily="34" charset="-79"/>
                          <a:cs typeface="David" panose="020E0502060401010101" pitchFamily="34" charset="-79"/>
                        </a:rPr>
                        <a:t>יצירת מקומות למידה שקטים ומזמינים. על הספרייה להפוך לסביבה מסוג זה</a:t>
                      </a:r>
                    </a:p>
                    <a:p>
                      <a:pPr marL="285750" indent="-285750" rtl="1">
                        <a:lnSpc>
                          <a:spcPct val="100000"/>
                        </a:lnSpc>
                        <a:buFont typeface="Arial" panose="020B0604020202020204" pitchFamily="34" charset="0"/>
                        <a:buChar char="•"/>
                      </a:pPr>
                      <a:r>
                        <a:rPr lang="he-IL" sz="1600" b="0" dirty="0">
                          <a:latin typeface="David" panose="020E0502060401010101" pitchFamily="34" charset="-79"/>
                          <a:cs typeface="David" panose="020E0502060401010101" pitchFamily="34" charset="-79"/>
                        </a:rPr>
                        <a:t>לפטופ ללא כפר גלובאלי, עמדות מחשב עם אינטרנט נוספות לטובת החניכים</a:t>
                      </a:r>
                      <a:endParaRPr lang="en-US" sz="1600" b="0" dirty="0">
                        <a:latin typeface="David" panose="020E0502060401010101" pitchFamily="34" charset="-79"/>
                        <a:cs typeface="David" panose="020E0502060401010101" pitchFamily="34" charset="-79"/>
                      </a:endParaRPr>
                    </a:p>
                    <a:p>
                      <a:pPr marL="285750" indent="-285750" algn="l" rtl="0">
                        <a:lnSpc>
                          <a:spcPct val="100000"/>
                        </a:lnSpc>
                        <a:buFont typeface="Arial" panose="020B0604020202020204" pitchFamily="34" charset="0"/>
                        <a:buChar char="•"/>
                      </a:pPr>
                      <a:r>
                        <a:rPr lang="en-US" sz="1600" b="0" dirty="0">
                          <a:latin typeface="David" panose="020E0502060401010101" pitchFamily="34" charset="-79"/>
                          <a:cs typeface="David" panose="020E0502060401010101" pitchFamily="34" charset="-79"/>
                        </a:rPr>
                        <a:t>I think the online website is new but it is clunky and awkward at best.  I'm sure it will improve.  We need better access to Haifa online libraries (!!!). I did 99% of my research via other online resources.  The library needs upgrades. It needs more, current journals and scholastic publications.  We need better instruction on accessing online resources especially at Haifa University from our laptops. </a:t>
                      </a:r>
                      <a:endParaRPr lang="he-IL" sz="1600" b="0" dirty="0">
                        <a:latin typeface="David" panose="020E0502060401010101" pitchFamily="34" charset="-79"/>
                        <a:cs typeface="David" panose="020E0502060401010101" pitchFamily="34" charset="-79"/>
                      </a:endParaRPr>
                    </a:p>
                  </a:txBody>
                  <a:tcPr anchor="ctr"/>
                </a:tc>
                <a:tc hMerge="1">
                  <a:txBody>
                    <a:bodyPr/>
                    <a:lstStyle/>
                    <a:p>
                      <a:pPr marL="0" algn="ctr" defTabSz="914400" rtl="1" eaLnBrk="1" latinLnBrk="0" hangingPunct="1"/>
                      <a:endParaRPr lang="he-IL" sz="1800" b="1" u="none" kern="1200" dirty="0">
                        <a:solidFill>
                          <a:schemeClr val="accent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7252314"/>
                  </a:ext>
                </a:extLst>
              </a:tr>
            </a:tbl>
          </a:graphicData>
        </a:graphic>
      </p:graphicFrame>
    </p:spTree>
    <p:extLst>
      <p:ext uri="{BB962C8B-B14F-4D97-AF65-F5344CB8AC3E}">
        <p14:creationId xmlns:p14="http://schemas.microsoft.com/office/powerpoint/2010/main" val="29587720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יצירת רשת עמיתים</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4167571367"/>
              </p:ext>
            </p:extLst>
          </p:nvPr>
        </p:nvGraphicFramePr>
        <p:xfrm>
          <a:off x="444340" y="1444568"/>
          <a:ext cx="11295376" cy="4770808"/>
        </p:xfrm>
        <a:graphic>
          <a:graphicData uri="http://schemas.openxmlformats.org/drawingml/2006/table">
            <a:tbl>
              <a:tblPr rtl="1" firstRow="1" bandRow="1">
                <a:tableStyleId>{5C22544A-7EE6-4342-B048-85BDC9FD1C3A}</a:tableStyleId>
              </a:tblPr>
              <a:tblGrid>
                <a:gridCol w="6648816">
                  <a:extLst>
                    <a:ext uri="{9D8B030D-6E8A-4147-A177-3AD203B41FA5}">
                      <a16:colId xmlns:a16="http://schemas.microsoft.com/office/drawing/2014/main" val="4212086157"/>
                    </a:ext>
                  </a:extLst>
                </a:gridCol>
                <a:gridCol w="1161640">
                  <a:extLst>
                    <a:ext uri="{9D8B030D-6E8A-4147-A177-3AD203B41FA5}">
                      <a16:colId xmlns:a16="http://schemas.microsoft.com/office/drawing/2014/main" val="3669644278"/>
                    </a:ext>
                  </a:extLst>
                </a:gridCol>
                <a:gridCol w="1161640">
                  <a:extLst>
                    <a:ext uri="{9D8B030D-6E8A-4147-A177-3AD203B41FA5}">
                      <a16:colId xmlns:a16="http://schemas.microsoft.com/office/drawing/2014/main" val="608925306"/>
                    </a:ext>
                  </a:extLst>
                </a:gridCol>
                <a:gridCol w="1161640">
                  <a:extLst>
                    <a:ext uri="{9D8B030D-6E8A-4147-A177-3AD203B41FA5}">
                      <a16:colId xmlns:a16="http://schemas.microsoft.com/office/drawing/2014/main" val="1443552393"/>
                    </a:ext>
                  </a:extLst>
                </a:gridCol>
                <a:gridCol w="1161640">
                  <a:extLst>
                    <a:ext uri="{9D8B030D-6E8A-4147-A177-3AD203B41FA5}">
                      <a16:colId xmlns:a16="http://schemas.microsoft.com/office/drawing/2014/main" val="3629592641"/>
                    </a:ext>
                  </a:extLst>
                </a:gridCol>
              </a:tblGrid>
              <a:tr h="432000">
                <a:tc>
                  <a:txBody>
                    <a:bodyPr/>
                    <a:lstStyle/>
                    <a:p>
                      <a:pPr algn="ctr" rtl="1"/>
                      <a:r>
                        <a:rPr lang="he-IL" sz="2000" kern="1200" dirty="0">
                          <a:latin typeface="David" panose="020E0502060401010101" pitchFamily="34" charset="-79"/>
                          <a:cs typeface="David" panose="020E0502060401010101" pitchFamily="34" charset="-79"/>
                        </a:rPr>
                        <a:t>שאלות:</a:t>
                      </a:r>
                      <a:endParaRPr lang="he-IL" sz="2000" b="1" kern="1200" dirty="0">
                        <a:solidFill>
                          <a:schemeClr val="lt1"/>
                        </a:solidFill>
                        <a:latin typeface="David" panose="020E0502060401010101" pitchFamily="34" charset="-79"/>
                        <a:ea typeface="+mn-ea"/>
                        <a:cs typeface="David" panose="020E0502060401010101" pitchFamily="34" charset="-79"/>
                      </a:endParaRPr>
                    </a:p>
                  </a:txBody>
                  <a:tcPr anchor="ctr"/>
                </a:tc>
                <a:tc>
                  <a:txBody>
                    <a:bodyPr/>
                    <a:lstStyle/>
                    <a:p>
                      <a:pPr algn="ctr" rtl="1"/>
                      <a:r>
                        <a:rPr lang="he-IL" sz="2000"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sz="2000" dirty="0">
                          <a:latin typeface="David" panose="020E0502060401010101" pitchFamily="34" charset="-79"/>
                          <a:cs typeface="David" panose="020E0502060401010101" pitchFamily="34" charset="-79"/>
                        </a:rPr>
                        <a:t>מגמה</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מ"ד</a:t>
                      </a:r>
                    </a:p>
                  </a:txBody>
                  <a:tcPr anchor="ctr"/>
                </a:tc>
                <a:tc>
                  <a:txBody>
                    <a:bodyPr/>
                    <a:lstStyle/>
                    <a:p>
                      <a:pPr algn="ctr" rtl="1"/>
                      <a:r>
                        <a:rPr lang="he-IL" sz="2000"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612000">
                <a:tc>
                  <a:txBody>
                    <a:bodyPr/>
                    <a:lstStyle/>
                    <a:p>
                      <a:pPr rtl="1"/>
                      <a:r>
                        <a:rPr lang="he-IL" b="0" dirty="0">
                          <a:latin typeface="David" panose="020E0502060401010101" pitchFamily="34" charset="-79"/>
                          <a:cs typeface="David" panose="020E0502060401010101" pitchFamily="34" charset="-79"/>
                        </a:rPr>
                        <a:t>אחת ממטרות מב"ל היא- יצירת 'רשת של בכירים' לטובת הפרייה הדדית בהווה, ולשיתופי פעולה עתידיים אפשריים. האם עמדנו במשימה?</a:t>
                      </a:r>
                    </a:p>
                  </a:txBody>
                  <a:tcPr anchor="ctr"/>
                </a:tc>
                <a:tc>
                  <a:txBody>
                    <a:bodyPr/>
                    <a:lstStyle/>
                    <a:p>
                      <a:pPr marL="0" algn="ctr" defTabSz="914400" rtl="1" eaLnBrk="1" latinLnBrk="0" hangingPunct="1"/>
                      <a:r>
                        <a:rPr lang="he-IL" sz="1800" b="0" u="none" kern="1200">
                          <a:solidFill>
                            <a:schemeClr val="tx1"/>
                          </a:solidFill>
                          <a:latin typeface="David" panose="020E0502060401010101" pitchFamily="34" charset="-79"/>
                          <a:ea typeface="+mn-ea"/>
                          <a:cs typeface="David" panose="020E0502060401010101" pitchFamily="34" charset="-79"/>
                        </a:rPr>
                        <a:t>4.90</a:t>
                      </a:r>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srgbClr val="FF0000"/>
                          </a:solidFill>
                          <a:effectLst/>
                          <a:uLnTx/>
                          <a:uFillTx/>
                          <a:latin typeface="David" panose="020E0502060401010101" pitchFamily="34" charset="-79"/>
                          <a:ea typeface="+mn-ea"/>
                          <a:cs typeface="David" panose="020E0502060401010101" pitchFamily="34" charset="-79"/>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a:solidFill>
                            <a:schemeClr val="tx1"/>
                          </a:solidFill>
                          <a:latin typeface="David" panose="020E0502060401010101" pitchFamily="34" charset="-79"/>
                          <a:ea typeface="+mn-ea"/>
                          <a:cs typeface="David" panose="020E0502060401010101" pitchFamily="34" charset="-79"/>
                        </a:rPr>
                        <a:t>-</a:t>
                      </a:r>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5.0</a:t>
                      </a:r>
                    </a:p>
                  </a:txBody>
                  <a:tcPr anchor="ctr"/>
                </a:tc>
                <a:extLst>
                  <a:ext uri="{0D108BD9-81ED-4DB2-BD59-A6C34878D82A}">
                    <a16:rowId xmlns:a16="http://schemas.microsoft.com/office/drawing/2014/main" val="3046206537"/>
                  </a:ext>
                </a:extLst>
              </a:tr>
              <a:tr h="640080">
                <a:tc gridSpan="5">
                  <a:txBody>
                    <a:bodyPr/>
                    <a:lstStyle/>
                    <a:p>
                      <a:pPr rtl="1"/>
                      <a:r>
                        <a:rPr lang="he-IL" sz="1800" b="1" dirty="0">
                          <a:latin typeface="David" panose="020E0502060401010101" pitchFamily="34" charset="-79"/>
                          <a:cs typeface="David" panose="020E0502060401010101" pitchFamily="34" charset="-79"/>
                        </a:rPr>
                        <a:t>הצע דרכים נוספות למימוש המטרה- 'רשת של בכירים'?</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לערבב- שילוב בין למידה בצוותים לקבוצות עבודה (סימולציה, סיור מזרח..), לערבב את סדר מקומות ישיבה</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u="sng" kern="1200" dirty="0">
                          <a:latin typeface="David" panose="020E0502060401010101" pitchFamily="34" charset="-79"/>
                          <a:cs typeface="David" panose="020E0502060401010101" pitchFamily="34" charset="-79"/>
                        </a:rPr>
                        <a:t>שלושה מפגשי רשת</a:t>
                      </a:r>
                      <a:r>
                        <a:rPr lang="he-IL" sz="1600" kern="1200" dirty="0">
                          <a:latin typeface="David" panose="020E0502060401010101" pitchFamily="34" charset="-79"/>
                          <a:cs typeface="David" panose="020E0502060401010101" pitchFamily="34" charset="-79"/>
                        </a:rPr>
                        <a:t>: (1) תחילת שנה- היכרות ללא שיוך מקצועי</a:t>
                      </a:r>
                      <a:r>
                        <a:rPr lang="en-US" sz="1600" kern="1200" dirty="0">
                          <a:latin typeface="David" panose="020E0502060401010101" pitchFamily="34" charset="-79"/>
                          <a:cs typeface="David" panose="020E0502060401010101" pitchFamily="34" charset="-79"/>
                        </a:rPr>
                        <a:t>;</a:t>
                      </a:r>
                      <a:r>
                        <a:rPr lang="he-IL" sz="1600" kern="1200" dirty="0">
                          <a:latin typeface="David" panose="020E0502060401010101" pitchFamily="34" charset="-79"/>
                          <a:cs typeface="David" panose="020E0502060401010101" pitchFamily="34" charset="-79"/>
                        </a:rPr>
                        <a:t> (ב) אמצע- שיוך מקצועי וניסיון</a:t>
                      </a:r>
                      <a:r>
                        <a:rPr lang="en-US" sz="1600" kern="1200" dirty="0">
                          <a:latin typeface="David" panose="020E0502060401010101" pitchFamily="34" charset="-79"/>
                          <a:cs typeface="David" panose="020E0502060401010101" pitchFamily="34" charset="-79"/>
                        </a:rPr>
                        <a:t>;</a:t>
                      </a:r>
                      <a:r>
                        <a:rPr lang="he-IL" sz="1600" kern="1200" dirty="0">
                          <a:latin typeface="David" panose="020E0502060401010101" pitchFamily="34" charset="-79"/>
                          <a:cs typeface="David" panose="020E0502060401010101" pitchFamily="34" charset="-79"/>
                        </a:rPr>
                        <a:t> (ג) סוף- תובנות אינטגרטיביות, עבודה שנתית</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השקעה בגיבוש- בעיקר בתחילת שנה (יותר זמן פנוי בסיורים)</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לחשוב </a:t>
                      </a:r>
                      <a:r>
                        <a:rPr lang="he-IL" sz="1600" kern="1200" dirty="0" err="1">
                          <a:latin typeface="David" panose="020E0502060401010101" pitchFamily="34" charset="-79"/>
                          <a:cs typeface="David" panose="020E0502060401010101" pitchFamily="34" charset="-79"/>
                        </a:rPr>
                        <a:t>שילוביות</a:t>
                      </a:r>
                      <a:r>
                        <a:rPr lang="he-IL" sz="1600" kern="1200" dirty="0">
                          <a:latin typeface="David" panose="020E0502060401010101" pitchFamily="34" charset="-79"/>
                          <a:cs typeface="David" panose="020E0502060401010101" pitchFamily="34" charset="-79"/>
                        </a:rPr>
                        <a:t> בכל פעולה- עבודות, מטלות וכו'</a:t>
                      </a: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accent5"/>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997879425"/>
                  </a:ext>
                </a:extLst>
              </a:tr>
              <a:tr h="540000">
                <a:tc>
                  <a:txBody>
                    <a:bodyPr/>
                    <a:lstStyle/>
                    <a:p>
                      <a:pPr rtl="1"/>
                      <a:r>
                        <a:rPr lang="he-IL" b="0" dirty="0">
                          <a:latin typeface="David" panose="020E0502060401010101" pitchFamily="34" charset="-79"/>
                          <a:cs typeface="David" panose="020E0502060401010101" pitchFamily="34" charset="-79"/>
                        </a:rPr>
                        <a:t>עד כמה חשובה ותורמת הטרוגנית החניכים?</a:t>
                      </a:r>
                    </a:p>
                  </a:txBody>
                  <a:tcPr anchor="ctr"/>
                </a:tc>
                <a:tc>
                  <a:txBody>
                    <a:bodyPr/>
                    <a:lstStyle/>
                    <a:p>
                      <a:pPr marL="0" algn="ctr" defTabSz="914400" rtl="1" eaLnBrk="1" latinLnBrk="0" hangingPunct="1"/>
                      <a:r>
                        <a:rPr lang="he-IL" sz="1800" b="0" u="sng" kern="1200">
                          <a:solidFill>
                            <a:schemeClr val="accent5"/>
                          </a:solidFill>
                          <a:latin typeface="David" panose="020E0502060401010101" pitchFamily="34" charset="-79"/>
                          <a:ea typeface="+mn-ea"/>
                          <a:cs typeface="David" panose="020E0502060401010101" pitchFamily="34" charset="-79"/>
                        </a:rPr>
                        <a:t>5.80</a:t>
                      </a:r>
                      <a:endParaRPr lang="he-IL" sz="1800" b="0" u="sng" kern="1200" dirty="0">
                        <a:solidFill>
                          <a:schemeClr val="accent5"/>
                        </a:solidFill>
                        <a:latin typeface="David" panose="020E0502060401010101" pitchFamily="34" charset="-79"/>
                        <a:ea typeface="+mn-ea"/>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sng" kern="1200">
                          <a:solidFill>
                            <a:schemeClr val="accent5"/>
                          </a:solidFill>
                          <a:latin typeface="David" panose="020E0502060401010101" pitchFamily="34" charset="-79"/>
                          <a:ea typeface="+mn-ea"/>
                          <a:cs typeface="David" panose="020E0502060401010101" pitchFamily="34" charset="-79"/>
                        </a:rPr>
                        <a:t>5.93</a:t>
                      </a:r>
                      <a:endParaRPr lang="he-IL" sz="1800" b="0" u="sng" kern="1200" dirty="0">
                        <a:solidFill>
                          <a:schemeClr val="accent5"/>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sng" kern="1200" dirty="0">
                          <a:solidFill>
                            <a:schemeClr val="accent5"/>
                          </a:solidFill>
                          <a:latin typeface="David" panose="020E0502060401010101" pitchFamily="34" charset="-79"/>
                          <a:ea typeface="+mn-ea"/>
                          <a:cs typeface="David" panose="020E0502060401010101" pitchFamily="34" charset="-79"/>
                        </a:rPr>
                        <a:t>5.83</a:t>
                      </a:r>
                    </a:p>
                  </a:txBody>
                  <a:tcPr anchor="ctr"/>
                </a:tc>
                <a:extLst>
                  <a:ext uri="{0D108BD9-81ED-4DB2-BD59-A6C34878D82A}">
                    <a16:rowId xmlns:a16="http://schemas.microsoft.com/office/drawing/2014/main" val="1030354935"/>
                  </a:ext>
                </a:extLst>
              </a:tr>
              <a:tr h="1091368">
                <a:tc gridSpan="5">
                  <a:txBody>
                    <a:bodyPr/>
                    <a:lstStyle/>
                    <a:p>
                      <a:pPr rtl="1"/>
                      <a:r>
                        <a:rPr lang="he-IL" sz="1800" b="1" kern="1200" dirty="0">
                          <a:latin typeface="David" panose="020E0502060401010101" pitchFamily="34" charset="-79"/>
                          <a:cs typeface="David" panose="020E0502060401010101" pitchFamily="34" charset="-79"/>
                        </a:rPr>
                        <a:t>חווה דעתך על הפעילויות החברתיות במהלך השנה?</a:t>
                      </a:r>
                    </a:p>
                    <a:p>
                      <a:pPr marL="285750" indent="-285750" rtl="1">
                        <a:lnSpc>
                          <a:spcPct val="150000"/>
                        </a:lnSpc>
                        <a:buFont typeface="Arial" panose="020B0604020202020204" pitchFamily="34" charset="0"/>
                        <a:buChar char="•"/>
                      </a:pPr>
                      <a:r>
                        <a:rPr lang="he-IL" sz="1600" kern="1200" dirty="0">
                          <a:latin typeface="David" panose="020E0502060401010101" pitchFamily="34" charset="-79"/>
                          <a:cs typeface="David" panose="020E0502060401010101" pitchFamily="34" charset="-79"/>
                        </a:rPr>
                        <a:t>מעט מידי פעילויות- על המדריכים </a:t>
                      </a:r>
                      <a:r>
                        <a:rPr lang="he-IL" sz="1600" b="1" kern="1200" dirty="0">
                          <a:latin typeface="David" panose="020E0502060401010101" pitchFamily="34" charset="-79"/>
                          <a:cs typeface="David" panose="020E0502060401010101" pitchFamily="34" charset="-79"/>
                        </a:rPr>
                        <a:t>להיות יותר מעורבים (*5), </a:t>
                      </a:r>
                      <a:r>
                        <a:rPr lang="he-IL" sz="1600" kern="1200" dirty="0">
                          <a:latin typeface="David" panose="020E0502060401010101" pitchFamily="34" charset="-79"/>
                          <a:cs typeface="David" panose="020E0502060401010101" pitchFamily="34" charset="-79"/>
                        </a:rPr>
                        <a:t>(ציטוט: ברמת הצוות לא עשינו אפילו פעילות חברתית אחת- אין לי מה להוסיף)</a:t>
                      </a:r>
                    </a:p>
                    <a:p>
                      <a:pPr marL="285750" indent="-285750" rtl="1">
                        <a:lnSpc>
                          <a:spcPct val="150000"/>
                        </a:lnSpc>
                        <a:buFont typeface="Arial" panose="020B0604020202020204" pitchFamily="34" charset="0"/>
                        <a:buChar char="•"/>
                      </a:pPr>
                      <a:r>
                        <a:rPr lang="he-IL" sz="1600" kern="1200" dirty="0">
                          <a:latin typeface="David" panose="020E0502060401010101" pitchFamily="34" charset="-79"/>
                          <a:cs typeface="David" panose="020E0502060401010101" pitchFamily="34" charset="-79"/>
                        </a:rPr>
                        <a:t>להקצות לכך חלונות זמן בתוך </a:t>
                      </a:r>
                      <a:r>
                        <a:rPr lang="he-IL" sz="1600" kern="1200" dirty="0" err="1">
                          <a:latin typeface="David" panose="020E0502060401010101" pitchFamily="34" charset="-79"/>
                          <a:cs typeface="David" panose="020E0502060401010101" pitchFamily="34" charset="-79"/>
                        </a:rPr>
                        <a:t>הלו"ז</a:t>
                      </a:r>
                      <a:r>
                        <a:rPr lang="he-IL" sz="1600" kern="1200" dirty="0">
                          <a:latin typeface="David" panose="020E0502060401010101" pitchFamily="34" charset="-79"/>
                          <a:cs typeface="David" panose="020E0502060401010101" pitchFamily="34" charset="-79"/>
                        </a:rPr>
                        <a:t> ולא בשעות אחר הפעילות</a:t>
                      </a:r>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dirty="0">
                        <a:solidFill>
                          <a:schemeClr val="tx1"/>
                        </a:solidFill>
                        <a:latin typeface="David" panose="020E0502060401010101" pitchFamily="34" charset="-79"/>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bl>
          </a:graphicData>
        </a:graphic>
      </p:graphicFrame>
    </p:spTree>
    <p:extLst>
      <p:ext uri="{BB962C8B-B14F-4D97-AF65-F5344CB8AC3E}">
        <p14:creationId xmlns:p14="http://schemas.microsoft.com/office/powerpoint/2010/main" val="39886391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שילוב החניכים הבינ"ל</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209443582"/>
              </p:ext>
            </p:extLst>
          </p:nvPr>
        </p:nvGraphicFramePr>
        <p:xfrm>
          <a:off x="629269" y="1444568"/>
          <a:ext cx="10925522" cy="5247120"/>
        </p:xfrm>
        <a:graphic>
          <a:graphicData uri="http://schemas.openxmlformats.org/drawingml/2006/table">
            <a:tbl>
              <a:tblPr rtl="1" firstRow="1" bandRow="1">
                <a:tableStyleId>{5C22544A-7EE6-4342-B048-85BDC9FD1C3A}</a:tableStyleId>
              </a:tblPr>
              <a:tblGrid>
                <a:gridCol w="5831397">
                  <a:extLst>
                    <a:ext uri="{9D8B030D-6E8A-4147-A177-3AD203B41FA5}">
                      <a16:colId xmlns:a16="http://schemas.microsoft.com/office/drawing/2014/main" val="4212086157"/>
                    </a:ext>
                  </a:extLst>
                </a:gridCol>
                <a:gridCol w="1018825">
                  <a:extLst>
                    <a:ext uri="{9D8B030D-6E8A-4147-A177-3AD203B41FA5}">
                      <a16:colId xmlns:a16="http://schemas.microsoft.com/office/drawing/2014/main" val="3669644278"/>
                    </a:ext>
                  </a:extLst>
                </a:gridCol>
                <a:gridCol w="1018825">
                  <a:extLst>
                    <a:ext uri="{9D8B030D-6E8A-4147-A177-3AD203B41FA5}">
                      <a16:colId xmlns:a16="http://schemas.microsoft.com/office/drawing/2014/main" val="608925306"/>
                    </a:ext>
                  </a:extLst>
                </a:gridCol>
                <a:gridCol w="1018825">
                  <a:extLst>
                    <a:ext uri="{9D8B030D-6E8A-4147-A177-3AD203B41FA5}">
                      <a16:colId xmlns:a16="http://schemas.microsoft.com/office/drawing/2014/main" val="1443552393"/>
                    </a:ext>
                  </a:extLst>
                </a:gridCol>
                <a:gridCol w="1018825">
                  <a:extLst>
                    <a:ext uri="{9D8B030D-6E8A-4147-A177-3AD203B41FA5}">
                      <a16:colId xmlns:a16="http://schemas.microsoft.com/office/drawing/2014/main" val="3398194318"/>
                    </a:ext>
                  </a:extLst>
                </a:gridCol>
                <a:gridCol w="1018825">
                  <a:extLst>
                    <a:ext uri="{9D8B030D-6E8A-4147-A177-3AD203B41FA5}">
                      <a16:colId xmlns:a16="http://schemas.microsoft.com/office/drawing/2014/main" val="3629592641"/>
                    </a:ext>
                  </a:extLst>
                </a:gridCol>
              </a:tblGrid>
              <a:tr h="432000">
                <a:tc>
                  <a:txBody>
                    <a:bodyPr/>
                    <a:lstStyle/>
                    <a:p>
                      <a:pPr algn="ctr" rtl="1"/>
                      <a:r>
                        <a:rPr lang="he-IL" sz="2000" kern="1200" dirty="0">
                          <a:latin typeface="David" panose="020E0502060401010101" pitchFamily="34" charset="-79"/>
                          <a:cs typeface="David" panose="020E0502060401010101" pitchFamily="34" charset="-79"/>
                        </a:rPr>
                        <a:t>שאלות:</a:t>
                      </a:r>
                      <a:endParaRPr lang="he-IL" sz="2000" b="1" kern="1200" dirty="0">
                        <a:solidFill>
                          <a:schemeClr val="lt1"/>
                        </a:solidFill>
                        <a:latin typeface="David" panose="020E0502060401010101" pitchFamily="34" charset="-79"/>
                        <a:ea typeface="+mn-ea"/>
                        <a:cs typeface="David" panose="020E0502060401010101" pitchFamily="34" charset="-79"/>
                      </a:endParaRPr>
                    </a:p>
                  </a:txBody>
                  <a:tcPr anchor="ctr"/>
                </a:tc>
                <a:tc>
                  <a:txBody>
                    <a:bodyPr/>
                    <a:lstStyle/>
                    <a:p>
                      <a:pPr algn="ctr" rtl="1"/>
                      <a:r>
                        <a:rPr lang="he-IL" sz="2000"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sz="2000" dirty="0">
                          <a:latin typeface="David" panose="020E0502060401010101" pitchFamily="34" charset="-79"/>
                          <a:cs typeface="David" panose="020E0502060401010101" pitchFamily="34" charset="-79"/>
                        </a:rPr>
                        <a:t>מגמה</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מ"ד</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מ"ג</a:t>
                      </a:r>
                    </a:p>
                  </a:txBody>
                  <a:tcPr anchor="ctr"/>
                </a:tc>
                <a:tc>
                  <a:txBody>
                    <a:bodyPr/>
                    <a:lstStyle/>
                    <a:p>
                      <a:pPr algn="ctr" rtl="1"/>
                      <a:r>
                        <a:rPr lang="he-IL" sz="2000"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540000">
                <a:tc>
                  <a:txBody>
                    <a:bodyPr/>
                    <a:lstStyle/>
                    <a:p>
                      <a:pPr rtl="1"/>
                      <a:r>
                        <a:rPr lang="he-IL" b="1" dirty="0">
                          <a:latin typeface="David" panose="020E0502060401010101" pitchFamily="34" charset="-79"/>
                          <a:cs typeface="David" panose="020E0502060401010101" pitchFamily="34" charset="-79"/>
                        </a:rPr>
                        <a:t>א) </a:t>
                      </a:r>
                      <a:r>
                        <a:rPr lang="he-IL" b="0" dirty="0">
                          <a:latin typeface="David" panose="020E0502060401010101" pitchFamily="34" charset="-79"/>
                          <a:cs typeface="David" panose="020E0502060401010101" pitchFamily="34" charset="-79"/>
                        </a:rPr>
                        <a:t>הלומדים הבינ"ל שולבו היטב בתוכנית הלימודים?</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4.32</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4.19</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4.08</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4.66</a:t>
                      </a:r>
                    </a:p>
                  </a:txBody>
                  <a:tcPr anchor="ctr"/>
                </a:tc>
                <a:extLst>
                  <a:ext uri="{0D108BD9-81ED-4DB2-BD59-A6C34878D82A}">
                    <a16:rowId xmlns:a16="http://schemas.microsoft.com/office/drawing/2014/main" val="3046206537"/>
                  </a:ext>
                </a:extLst>
              </a:tr>
              <a:tr h="540000">
                <a:tc>
                  <a:txBody>
                    <a:bodyPr/>
                    <a:lstStyle/>
                    <a:p>
                      <a:pPr rtl="1"/>
                      <a:r>
                        <a:rPr lang="he-IL" b="1" dirty="0">
                          <a:latin typeface="David" panose="020E0502060401010101" pitchFamily="34" charset="-79"/>
                          <a:cs typeface="David" panose="020E0502060401010101" pitchFamily="34" charset="-79"/>
                        </a:rPr>
                        <a:t>ב) </a:t>
                      </a:r>
                      <a:r>
                        <a:rPr lang="he-IL" b="0" dirty="0">
                          <a:latin typeface="David" panose="020E0502060401010101" pitchFamily="34" charset="-79"/>
                          <a:cs typeface="David" panose="020E0502060401010101" pitchFamily="34" charset="-79"/>
                        </a:rPr>
                        <a:t>הלומדים הבינ"ל תרמו לשאר הלומדים?</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4.09</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4.35</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4.12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3054009436"/>
                  </a:ext>
                </a:extLst>
              </a:tr>
              <a:tr h="540000">
                <a:tc>
                  <a:txBody>
                    <a:bodyPr/>
                    <a:lstStyle/>
                    <a:p>
                      <a:pPr rtl="1"/>
                      <a:r>
                        <a:rPr lang="he-IL" b="1" dirty="0">
                          <a:latin typeface="David" panose="020E0502060401010101" pitchFamily="34" charset="-79"/>
                          <a:cs typeface="David" panose="020E0502060401010101" pitchFamily="34" charset="-79"/>
                        </a:rPr>
                        <a:t>ג) </a:t>
                      </a:r>
                      <a:r>
                        <a:rPr lang="he-IL" b="0" dirty="0">
                          <a:latin typeface="David" panose="020E0502060401010101" pitchFamily="34" charset="-79"/>
                          <a:cs typeface="David" panose="020E0502060401010101" pitchFamily="34" charset="-79"/>
                        </a:rPr>
                        <a:t>אשמור על קשר עם אחד או יותר מהחניכים הבינ"ל?</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3.81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3.62</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3.58</a:t>
                      </a:r>
                    </a:p>
                  </a:txBody>
                  <a:tcPr anchor="ctr"/>
                </a:tc>
                <a:tc>
                  <a:txBody>
                    <a:bodyPr/>
                    <a:lstStyle/>
                    <a:p>
                      <a:pPr marL="0" algn="ctr" defTabSz="914400" rtl="1" eaLnBrk="1" latinLnBrk="0" hangingPunct="1"/>
                      <a:r>
                        <a:rPr lang="he-IL" sz="1800" b="0" u="sng" kern="1200" dirty="0">
                          <a:solidFill>
                            <a:schemeClr val="accent5"/>
                          </a:solidFill>
                          <a:latin typeface="David" panose="020E0502060401010101" pitchFamily="34" charset="-79"/>
                          <a:ea typeface="+mn-ea"/>
                          <a:cs typeface="David" panose="020E0502060401010101" pitchFamily="34" charset="-79"/>
                        </a:rPr>
                        <a:t>5.66</a:t>
                      </a:r>
                    </a:p>
                  </a:txBody>
                  <a:tcPr anchor="ctr"/>
                </a:tc>
                <a:extLst>
                  <a:ext uri="{0D108BD9-81ED-4DB2-BD59-A6C34878D82A}">
                    <a16:rowId xmlns:a16="http://schemas.microsoft.com/office/drawing/2014/main" val="1982887242"/>
                  </a:ext>
                </a:extLst>
              </a:tr>
              <a:tr h="1091368">
                <a:tc gridSpan="6">
                  <a:txBody>
                    <a:bodyPr/>
                    <a:lstStyle/>
                    <a:p>
                      <a:pPr rtl="1"/>
                      <a:r>
                        <a:rPr lang="he-IL" sz="2000" b="1" dirty="0">
                          <a:latin typeface="David" panose="020E0502060401010101" pitchFamily="34" charset="-79"/>
                          <a:cs typeface="David" panose="020E0502060401010101" pitchFamily="34" charset="-79"/>
                        </a:rPr>
                        <a:t>המלצות לאופן שילוב </a:t>
                      </a:r>
                      <a:r>
                        <a:rPr lang="he-IL" sz="2000" b="1" dirty="0" err="1">
                          <a:latin typeface="David" panose="020E0502060401010101" pitchFamily="34" charset="-79"/>
                          <a:cs typeface="David" panose="020E0502060401010101" pitchFamily="34" charset="-79"/>
                        </a:rPr>
                        <a:t>מייטבי</a:t>
                      </a:r>
                      <a:r>
                        <a:rPr lang="he-IL" sz="2000" b="1" dirty="0">
                          <a:latin typeface="David" panose="020E0502060401010101" pitchFamily="34" charset="-79"/>
                          <a:cs typeface="David" panose="020E0502060401010101" pitchFamily="34" charset="-79"/>
                        </a:rPr>
                        <a:t> של החניכים הבינ"ל?</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לתת להם להוביל תכנים במליאה. לשלבם באופן משמעותי בסיורים במדינות שלהם. לדרוש שיציגו סוגיות קונקרטיות במדינתם</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לתת להם באופן מובנה לחוות את דעתם כמעט בכל נושא, גם אם זה פחות נוח להם, או שקשה להם להשתלב בשיח הישראלי הפחות מכבד</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בנושאים הישראליים המובהקים- דוגמת שסעים בחברה רצוי להצמיד להם חונך או לטעון אותם עם ידע מקדים על מנת שלא ישתעממו</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בתהליכי המיון חייבים להתייחס לרכיב האישיותי של המועמדים הבינ"ל- אופי פתוח ורצון לשתף, מוטיבציה להיות במב"ל, וכמובן ליכולות</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600" kern="1200" dirty="0">
                          <a:latin typeface="David" panose="020E0502060401010101" pitchFamily="34" charset="-79"/>
                          <a:cs typeface="David" panose="020E0502060401010101" pitchFamily="34" charset="-79"/>
                        </a:rPr>
                        <a:t>I would encourage, with Teams 1 and 2, some level of required interaction in English.  Maybe, by January all small team sessions in English.  If it is an INDC goal to improve the level of English for Israeli students (</a:t>
                      </a:r>
                      <a:r>
                        <a:rPr lang="en-US" sz="1600" kern="1200" dirty="0" err="1">
                          <a:latin typeface="David" panose="020E0502060401010101" pitchFamily="34" charset="-79"/>
                          <a:cs typeface="David" panose="020E0502060401010101" pitchFamily="34" charset="-79"/>
                        </a:rPr>
                        <a:t>ie</a:t>
                      </a:r>
                      <a:r>
                        <a:rPr lang="en-US" sz="1600" kern="1200" dirty="0">
                          <a:latin typeface="David" panose="020E0502060401010101" pitchFamily="34" charset="-79"/>
                          <a:cs typeface="David" panose="020E0502060401010101" pitchFamily="34" charset="-79"/>
                        </a:rPr>
                        <a:t> weekly phone classes), then it needs to be facilitated in the small teams.  This is a missed opportunity. </a:t>
                      </a:r>
                      <a:endParaRPr lang="he-IL" sz="1600" kern="1200" dirty="0">
                        <a:latin typeface="David" panose="020E0502060401010101" pitchFamily="34" charset="-79"/>
                        <a:cs typeface="David" panose="020E0502060401010101" pitchFamily="34" charset="-79"/>
                      </a:endParaRPr>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dirty="0">
                        <a:solidFill>
                          <a:schemeClr val="tx1"/>
                        </a:solidFill>
                        <a:latin typeface="David" panose="020E0502060401010101" pitchFamily="34" charset="-79"/>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rtl="1"/>
                      <a:endParaRPr lang="he-IL"/>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bl>
          </a:graphicData>
        </a:graphic>
      </p:graphicFrame>
      <p:sp>
        <p:nvSpPr>
          <p:cNvPr id="5" name="אליפסה 4">
            <a:extLst>
              <a:ext uri="{FF2B5EF4-FFF2-40B4-BE49-F238E27FC236}">
                <a16:creationId xmlns:a16="http://schemas.microsoft.com/office/drawing/2014/main" id="{479B2DA8-DA1C-4D66-9776-6201A635F886}"/>
              </a:ext>
            </a:extLst>
          </p:cNvPr>
          <p:cNvSpPr/>
          <p:nvPr/>
        </p:nvSpPr>
        <p:spPr>
          <a:xfrm>
            <a:off x="4778478" y="3246922"/>
            <a:ext cx="934063" cy="501803"/>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6" name="אליפסה 5">
            <a:extLst>
              <a:ext uri="{FF2B5EF4-FFF2-40B4-BE49-F238E27FC236}">
                <a16:creationId xmlns:a16="http://schemas.microsoft.com/office/drawing/2014/main" id="{7333EA91-A1ED-4036-90DF-6049A36704DE}"/>
              </a:ext>
            </a:extLst>
          </p:cNvPr>
          <p:cNvSpPr/>
          <p:nvPr/>
        </p:nvSpPr>
        <p:spPr>
          <a:xfrm>
            <a:off x="661789" y="3246922"/>
            <a:ext cx="934063" cy="501803"/>
          </a:xfrm>
          <a:prstGeom prst="ellipse">
            <a:avLst/>
          </a:prstGeom>
          <a:noFill/>
          <a:ln w="19050">
            <a:solidFill>
              <a:schemeClr val="accent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11" name="צורה חופשית: צורה 10">
            <a:extLst>
              <a:ext uri="{FF2B5EF4-FFF2-40B4-BE49-F238E27FC236}">
                <a16:creationId xmlns:a16="http://schemas.microsoft.com/office/drawing/2014/main" id="{8EA98A83-FD00-4A0D-9C27-69BA1A1AD343}"/>
              </a:ext>
            </a:extLst>
          </p:cNvPr>
          <p:cNvSpPr/>
          <p:nvPr/>
        </p:nvSpPr>
        <p:spPr>
          <a:xfrm>
            <a:off x="1258476" y="3734990"/>
            <a:ext cx="3942789" cy="247076"/>
          </a:xfrm>
          <a:custGeom>
            <a:avLst/>
            <a:gdLst>
              <a:gd name="connsiteX0" fmla="*/ 3942789 w 3942789"/>
              <a:gd name="connsiteY0" fmla="*/ 70095 h 384727"/>
              <a:gd name="connsiteX1" fmla="*/ 3923124 w 3942789"/>
              <a:gd name="connsiteY1" fmla="*/ 119256 h 384727"/>
              <a:gd name="connsiteX2" fmla="*/ 3913292 w 3942789"/>
              <a:gd name="connsiteY2" fmla="*/ 168417 h 384727"/>
              <a:gd name="connsiteX3" fmla="*/ 3854298 w 3942789"/>
              <a:gd name="connsiteY3" fmla="*/ 227411 h 384727"/>
              <a:gd name="connsiteX4" fmla="*/ 3795305 w 3942789"/>
              <a:gd name="connsiteY4" fmla="*/ 266740 h 384727"/>
              <a:gd name="connsiteX5" fmla="*/ 3765808 w 3942789"/>
              <a:gd name="connsiteY5" fmla="*/ 286405 h 384727"/>
              <a:gd name="connsiteX6" fmla="*/ 3687150 w 3942789"/>
              <a:gd name="connsiteY6" fmla="*/ 315901 h 384727"/>
              <a:gd name="connsiteX7" fmla="*/ 3441343 w 3942789"/>
              <a:gd name="connsiteY7" fmla="*/ 335566 h 384727"/>
              <a:gd name="connsiteX8" fmla="*/ 3264363 w 3942789"/>
              <a:gd name="connsiteY8" fmla="*/ 374895 h 384727"/>
              <a:gd name="connsiteX9" fmla="*/ 2477782 w 3942789"/>
              <a:gd name="connsiteY9" fmla="*/ 384727 h 384727"/>
              <a:gd name="connsiteX10" fmla="*/ 1543718 w 3942789"/>
              <a:gd name="connsiteY10" fmla="*/ 374895 h 384727"/>
              <a:gd name="connsiteX11" fmla="*/ 1504389 w 3942789"/>
              <a:gd name="connsiteY11" fmla="*/ 365063 h 384727"/>
              <a:gd name="connsiteX12" fmla="*/ 1445395 w 3942789"/>
              <a:gd name="connsiteY12" fmla="*/ 355230 h 384727"/>
              <a:gd name="connsiteX13" fmla="*/ 1327408 w 3942789"/>
              <a:gd name="connsiteY13" fmla="*/ 325734 h 384727"/>
              <a:gd name="connsiteX14" fmla="*/ 1288079 w 3942789"/>
              <a:gd name="connsiteY14" fmla="*/ 306069 h 384727"/>
              <a:gd name="connsiteX15" fmla="*/ 1258582 w 3942789"/>
              <a:gd name="connsiteY15" fmla="*/ 286405 h 384727"/>
              <a:gd name="connsiteX16" fmla="*/ 1179924 w 3942789"/>
              <a:gd name="connsiteY16" fmla="*/ 276572 h 384727"/>
              <a:gd name="connsiteX17" fmla="*/ 983279 w 3942789"/>
              <a:gd name="connsiteY17" fmla="*/ 256908 h 384727"/>
              <a:gd name="connsiteX18" fmla="*/ 678479 w 3942789"/>
              <a:gd name="connsiteY18" fmla="*/ 227411 h 384727"/>
              <a:gd name="connsiteX19" fmla="*/ 472001 w 3942789"/>
              <a:gd name="connsiteY19" fmla="*/ 207746 h 384727"/>
              <a:gd name="connsiteX20" fmla="*/ 383511 w 3942789"/>
              <a:gd name="connsiteY20" fmla="*/ 197914 h 384727"/>
              <a:gd name="connsiteX21" fmla="*/ 344182 w 3942789"/>
              <a:gd name="connsiteY21" fmla="*/ 188082 h 384727"/>
              <a:gd name="connsiteX22" fmla="*/ 285189 w 3942789"/>
              <a:gd name="connsiteY22" fmla="*/ 178250 h 384727"/>
              <a:gd name="connsiteX23" fmla="*/ 216363 w 3942789"/>
              <a:gd name="connsiteY23" fmla="*/ 148753 h 384727"/>
              <a:gd name="connsiteX24" fmla="*/ 157369 w 3942789"/>
              <a:gd name="connsiteY24" fmla="*/ 129088 h 384727"/>
              <a:gd name="connsiteX25" fmla="*/ 68879 w 3942789"/>
              <a:gd name="connsiteY25" fmla="*/ 99592 h 384727"/>
              <a:gd name="connsiteX26" fmla="*/ 39382 w 3942789"/>
              <a:gd name="connsiteY26" fmla="*/ 89759 h 384727"/>
              <a:gd name="connsiteX27" fmla="*/ 19718 w 3942789"/>
              <a:gd name="connsiteY27" fmla="*/ 60263 h 384727"/>
              <a:gd name="connsiteX28" fmla="*/ 53 w 3942789"/>
              <a:gd name="connsiteY28" fmla="*/ 20934 h 384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942789" h="384727">
                <a:moveTo>
                  <a:pt x="3942789" y="70095"/>
                </a:moveTo>
                <a:cubicBezTo>
                  <a:pt x="3936234" y="86482"/>
                  <a:pt x="3928196" y="102351"/>
                  <a:pt x="3923124" y="119256"/>
                </a:cubicBezTo>
                <a:cubicBezTo>
                  <a:pt x="3918322" y="135263"/>
                  <a:pt x="3922264" y="154318"/>
                  <a:pt x="3913292" y="168417"/>
                </a:cubicBezTo>
                <a:cubicBezTo>
                  <a:pt x="3898361" y="191879"/>
                  <a:pt x="3873963" y="207746"/>
                  <a:pt x="3854298" y="227411"/>
                </a:cubicBezTo>
                <a:cubicBezTo>
                  <a:pt x="3817473" y="264236"/>
                  <a:pt x="3837992" y="252511"/>
                  <a:pt x="3795305" y="266740"/>
                </a:cubicBezTo>
                <a:cubicBezTo>
                  <a:pt x="3785473" y="273295"/>
                  <a:pt x="3776377" y="281120"/>
                  <a:pt x="3765808" y="286405"/>
                </a:cubicBezTo>
                <a:cubicBezTo>
                  <a:pt x="3761614" y="288502"/>
                  <a:pt x="3701334" y="313064"/>
                  <a:pt x="3687150" y="315901"/>
                </a:cubicBezTo>
                <a:cubicBezTo>
                  <a:pt x="3610193" y="331293"/>
                  <a:pt x="3513071" y="331581"/>
                  <a:pt x="3441343" y="335566"/>
                </a:cubicBezTo>
                <a:cubicBezTo>
                  <a:pt x="3373425" y="369524"/>
                  <a:pt x="3375834" y="373502"/>
                  <a:pt x="3264363" y="374895"/>
                </a:cubicBezTo>
                <a:lnTo>
                  <a:pt x="2477782" y="384727"/>
                </a:lnTo>
                <a:lnTo>
                  <a:pt x="1543718" y="374895"/>
                </a:lnTo>
                <a:cubicBezTo>
                  <a:pt x="1530208" y="374622"/>
                  <a:pt x="1517640" y="367713"/>
                  <a:pt x="1504389" y="365063"/>
                </a:cubicBezTo>
                <a:cubicBezTo>
                  <a:pt x="1484840" y="361153"/>
                  <a:pt x="1464736" y="360065"/>
                  <a:pt x="1445395" y="355230"/>
                </a:cubicBezTo>
                <a:cubicBezTo>
                  <a:pt x="1289595" y="316280"/>
                  <a:pt x="1481762" y="351459"/>
                  <a:pt x="1327408" y="325734"/>
                </a:cubicBezTo>
                <a:cubicBezTo>
                  <a:pt x="1314298" y="319179"/>
                  <a:pt x="1300805" y="313341"/>
                  <a:pt x="1288079" y="306069"/>
                </a:cubicBezTo>
                <a:cubicBezTo>
                  <a:pt x="1277819" y="300206"/>
                  <a:pt x="1269982" y="289514"/>
                  <a:pt x="1258582" y="286405"/>
                </a:cubicBezTo>
                <a:cubicBezTo>
                  <a:pt x="1233090" y="279453"/>
                  <a:pt x="1206197" y="279387"/>
                  <a:pt x="1179924" y="276572"/>
                </a:cubicBezTo>
                <a:lnTo>
                  <a:pt x="983279" y="256908"/>
                </a:lnTo>
                <a:cubicBezTo>
                  <a:pt x="686437" y="229922"/>
                  <a:pt x="836533" y="249989"/>
                  <a:pt x="678479" y="227411"/>
                </a:cubicBezTo>
                <a:cubicBezTo>
                  <a:pt x="590582" y="198113"/>
                  <a:pt x="672710" y="222614"/>
                  <a:pt x="472001" y="207746"/>
                </a:cubicBezTo>
                <a:cubicBezTo>
                  <a:pt x="442404" y="205554"/>
                  <a:pt x="413008" y="201191"/>
                  <a:pt x="383511" y="197914"/>
                </a:cubicBezTo>
                <a:cubicBezTo>
                  <a:pt x="370401" y="194637"/>
                  <a:pt x="357433" y="190732"/>
                  <a:pt x="344182" y="188082"/>
                </a:cubicBezTo>
                <a:cubicBezTo>
                  <a:pt x="324634" y="184172"/>
                  <a:pt x="304650" y="182575"/>
                  <a:pt x="285189" y="178250"/>
                </a:cubicBezTo>
                <a:cubicBezTo>
                  <a:pt x="249589" y="170339"/>
                  <a:pt x="253929" y="163779"/>
                  <a:pt x="216363" y="148753"/>
                </a:cubicBezTo>
                <a:cubicBezTo>
                  <a:pt x="197117" y="141055"/>
                  <a:pt x="177034" y="135643"/>
                  <a:pt x="157369" y="129088"/>
                </a:cubicBezTo>
                <a:lnTo>
                  <a:pt x="68879" y="99592"/>
                </a:lnTo>
                <a:lnTo>
                  <a:pt x="39382" y="89759"/>
                </a:lnTo>
                <a:cubicBezTo>
                  <a:pt x="32827" y="79927"/>
                  <a:pt x="24517" y="71061"/>
                  <a:pt x="19718" y="60263"/>
                </a:cubicBezTo>
                <a:cubicBezTo>
                  <a:pt x="-2020" y="11353"/>
                  <a:pt x="53" y="-24615"/>
                  <a:pt x="53" y="20934"/>
                </a:cubicBezTo>
              </a:path>
            </a:pathLst>
          </a:custGeom>
          <a:ln w="19050">
            <a:solidFill>
              <a:srgbClr val="C00000"/>
            </a:solidFill>
            <a:headEnd type="triangle" w="med" len="med"/>
            <a:tailEnd type="triangle" w="med" len="med"/>
          </a:ln>
        </p:spPr>
        <p:style>
          <a:lnRef idx="1">
            <a:schemeClr val="accent2"/>
          </a:lnRef>
          <a:fillRef idx="0">
            <a:schemeClr val="accent2"/>
          </a:fillRef>
          <a:effectRef idx="0">
            <a:schemeClr val="accent2"/>
          </a:effectRef>
          <a:fontRef idx="minor">
            <a:schemeClr val="tx1"/>
          </a:fontRef>
        </p:style>
        <p:txBody>
          <a:bodyPr rtlCol="1" anchor="ctr"/>
          <a:lstStyle/>
          <a:p>
            <a:pPr algn="ctr"/>
            <a:endParaRPr lang="he-IL" dirty="0"/>
          </a:p>
        </p:txBody>
      </p:sp>
      <p:pic>
        <p:nvPicPr>
          <p:cNvPr id="7" name="גרפיקה 6" descr="פרצוף בוכה ללא מילוי">
            <a:extLst>
              <a:ext uri="{FF2B5EF4-FFF2-40B4-BE49-F238E27FC236}">
                <a16:creationId xmlns:a16="http://schemas.microsoft.com/office/drawing/2014/main" id="{85D078CB-23F2-402F-B0A8-F68777E14A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41084" y="3514860"/>
            <a:ext cx="501803" cy="501803"/>
          </a:xfrm>
          <a:prstGeom prst="rect">
            <a:avLst/>
          </a:prstGeom>
        </p:spPr>
      </p:pic>
    </p:spTree>
    <p:extLst>
      <p:ext uri="{BB962C8B-B14F-4D97-AF65-F5344CB8AC3E}">
        <p14:creationId xmlns:p14="http://schemas.microsoft.com/office/powerpoint/2010/main" val="2629795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כותרת 1">
            <a:extLst>
              <a:ext uri="{FF2B5EF4-FFF2-40B4-BE49-F238E27FC236}">
                <a16:creationId xmlns:a16="http://schemas.microsoft.com/office/drawing/2014/main" id="{FE20E1C6-4825-4670-A6D7-44E56D1C4439}"/>
              </a:ext>
            </a:extLst>
          </p:cNvPr>
          <p:cNvSpPr txBox="1">
            <a:spLocks/>
          </p:cNvSpPr>
          <p:nvPr/>
        </p:nvSpPr>
        <p:spPr>
          <a:xfrm>
            <a:off x="1533618" y="2176668"/>
            <a:ext cx="9144000" cy="2303927"/>
          </a:xfrm>
          <a:prstGeom prst="rect">
            <a:avLst/>
          </a:prstGeom>
        </p:spPr>
        <p:txBody>
          <a:bodyPr anchor="t">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פרק ה'</a:t>
            </a:r>
          </a:p>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סיכום כללי</a:t>
            </a:r>
            <a:endParaRPr lang="he-IL" sz="48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39147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שביעות רצון מהקורס</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95318320"/>
              </p:ext>
            </p:extLst>
          </p:nvPr>
        </p:nvGraphicFramePr>
        <p:xfrm>
          <a:off x="444340" y="1444568"/>
          <a:ext cx="11295376" cy="5244720"/>
        </p:xfrm>
        <a:graphic>
          <a:graphicData uri="http://schemas.openxmlformats.org/drawingml/2006/table">
            <a:tbl>
              <a:tblPr rtl="1" firstRow="1" bandRow="1">
                <a:tableStyleId>{5C22544A-7EE6-4342-B048-85BDC9FD1C3A}</a:tableStyleId>
              </a:tblPr>
              <a:tblGrid>
                <a:gridCol w="6028801">
                  <a:extLst>
                    <a:ext uri="{9D8B030D-6E8A-4147-A177-3AD203B41FA5}">
                      <a16:colId xmlns:a16="http://schemas.microsoft.com/office/drawing/2014/main" val="4212086157"/>
                    </a:ext>
                  </a:extLst>
                </a:gridCol>
                <a:gridCol w="1053315">
                  <a:extLst>
                    <a:ext uri="{9D8B030D-6E8A-4147-A177-3AD203B41FA5}">
                      <a16:colId xmlns:a16="http://schemas.microsoft.com/office/drawing/2014/main" val="3669644278"/>
                    </a:ext>
                  </a:extLst>
                </a:gridCol>
                <a:gridCol w="1053315">
                  <a:extLst>
                    <a:ext uri="{9D8B030D-6E8A-4147-A177-3AD203B41FA5}">
                      <a16:colId xmlns:a16="http://schemas.microsoft.com/office/drawing/2014/main" val="608925306"/>
                    </a:ext>
                  </a:extLst>
                </a:gridCol>
                <a:gridCol w="1053315">
                  <a:extLst>
                    <a:ext uri="{9D8B030D-6E8A-4147-A177-3AD203B41FA5}">
                      <a16:colId xmlns:a16="http://schemas.microsoft.com/office/drawing/2014/main" val="1443552393"/>
                    </a:ext>
                  </a:extLst>
                </a:gridCol>
                <a:gridCol w="1053315">
                  <a:extLst>
                    <a:ext uri="{9D8B030D-6E8A-4147-A177-3AD203B41FA5}">
                      <a16:colId xmlns:a16="http://schemas.microsoft.com/office/drawing/2014/main" val="489609203"/>
                    </a:ext>
                  </a:extLst>
                </a:gridCol>
                <a:gridCol w="1053315">
                  <a:extLst>
                    <a:ext uri="{9D8B030D-6E8A-4147-A177-3AD203B41FA5}">
                      <a16:colId xmlns:a16="http://schemas.microsoft.com/office/drawing/2014/main" val="3629592641"/>
                    </a:ext>
                  </a:extLst>
                </a:gridCol>
              </a:tblGrid>
              <a:tr h="432000">
                <a:tc>
                  <a:txBody>
                    <a:bodyPr/>
                    <a:lstStyle/>
                    <a:p>
                      <a:pPr algn="ctr" rtl="1"/>
                      <a:r>
                        <a:rPr lang="he-IL" sz="2000" kern="1200" dirty="0">
                          <a:latin typeface="David" panose="020E0502060401010101" pitchFamily="34" charset="-79"/>
                          <a:cs typeface="David" panose="020E0502060401010101" pitchFamily="34" charset="-79"/>
                        </a:rPr>
                        <a:t>שאלות:</a:t>
                      </a:r>
                      <a:endParaRPr lang="he-IL" sz="2000" b="1" kern="1200" dirty="0">
                        <a:solidFill>
                          <a:schemeClr val="lt1"/>
                        </a:solidFill>
                        <a:latin typeface="David" panose="020E0502060401010101" pitchFamily="34" charset="-79"/>
                        <a:ea typeface="+mn-ea"/>
                        <a:cs typeface="David" panose="020E0502060401010101" pitchFamily="34" charset="-79"/>
                      </a:endParaRPr>
                    </a:p>
                  </a:txBody>
                  <a:tcPr anchor="ctr"/>
                </a:tc>
                <a:tc>
                  <a:txBody>
                    <a:bodyPr/>
                    <a:lstStyle/>
                    <a:p>
                      <a:pPr algn="ctr" rtl="1"/>
                      <a:r>
                        <a:rPr lang="he-IL" sz="2000"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sz="2000" dirty="0">
                          <a:latin typeface="David" panose="020E0502060401010101" pitchFamily="34" charset="-79"/>
                          <a:cs typeface="David" panose="020E0502060401010101" pitchFamily="34" charset="-79"/>
                        </a:rPr>
                        <a:t>מגמה</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מ"ד</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מ"ג</a:t>
                      </a:r>
                    </a:p>
                  </a:txBody>
                  <a:tcPr anchor="ctr"/>
                </a:tc>
                <a:tc>
                  <a:txBody>
                    <a:bodyPr/>
                    <a:lstStyle/>
                    <a:p>
                      <a:pPr algn="ctr" rtl="1"/>
                      <a:r>
                        <a:rPr lang="he-IL" sz="2000"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504000">
                <a:tc>
                  <a:txBody>
                    <a:bodyPr/>
                    <a:lstStyle/>
                    <a:p>
                      <a:pPr rtl="1"/>
                      <a:r>
                        <a:rPr lang="he-IL" sz="2000" b="0" dirty="0">
                          <a:latin typeface="David" panose="020E0502060401010101" pitchFamily="34" charset="-79"/>
                          <a:cs typeface="David" panose="020E0502060401010101" pitchFamily="34" charset="-79"/>
                        </a:rPr>
                        <a:t>מהי שביעות רצונך הכללית מהקורס?</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5.48</a:t>
                      </a:r>
                    </a:p>
                  </a:txBody>
                  <a:tcPr anchor="ctr"/>
                </a:tc>
                <a:tc>
                  <a:txBody>
                    <a:bodyPr/>
                    <a:lstStyle/>
                    <a:p>
                      <a:pPr marL="0" algn="ctr" defTabSz="914400" rtl="1" eaLnBrk="1" latinLnBrk="0" hangingPunct="1"/>
                      <a:r>
                        <a:rPr lang="he-IL" sz="1800" b="0" u="sng" kern="1200" dirty="0">
                          <a:solidFill>
                            <a:schemeClr val="accent5"/>
                          </a:solidFill>
                          <a:latin typeface="David" panose="020E0502060401010101" pitchFamily="34" charset="-79"/>
                          <a:ea typeface="+mn-ea"/>
                          <a:cs typeface="David" panose="020E0502060401010101" pitchFamily="34" charset="-79"/>
                        </a:rPr>
                        <a:t>5.58</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5.16</a:t>
                      </a:r>
                    </a:p>
                  </a:txBody>
                  <a:tcPr anchor="ctr"/>
                </a:tc>
                <a:extLst>
                  <a:ext uri="{0D108BD9-81ED-4DB2-BD59-A6C34878D82A}">
                    <a16:rowId xmlns:a16="http://schemas.microsoft.com/office/drawing/2014/main" val="3046206537"/>
                  </a:ext>
                </a:extLst>
              </a:tr>
              <a:tr h="504000">
                <a:tc>
                  <a:txBody>
                    <a:bodyPr/>
                    <a:lstStyle/>
                    <a:p>
                      <a:pPr rtl="1"/>
                      <a:r>
                        <a:rPr lang="he-IL" sz="2000" b="0" dirty="0">
                          <a:latin typeface="David" panose="020E0502060401010101" pitchFamily="34" charset="-79"/>
                          <a:cs typeface="David" panose="020E0502060401010101" pitchFamily="34" charset="-79"/>
                        </a:rPr>
                        <a:t>האם תמליץ לעמיתייך ללמוד במסגרת מב"ל?</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5.03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sng" kern="1200" dirty="0">
                          <a:solidFill>
                            <a:schemeClr val="accent5"/>
                          </a:solidFill>
                          <a:latin typeface="David" panose="020E0502060401010101" pitchFamily="34" charset="-79"/>
                          <a:ea typeface="+mn-ea"/>
                          <a:cs typeface="David" panose="020E0502060401010101" pitchFamily="34" charset="-79"/>
                        </a:rPr>
                        <a:t>5.63</a:t>
                      </a:r>
                    </a:p>
                  </a:txBody>
                  <a:tcPr anchor="ctr"/>
                </a:tc>
                <a:tc>
                  <a:txBody>
                    <a:bodyPr/>
                    <a:lstStyle/>
                    <a:p>
                      <a:pPr marL="0" algn="ctr" defTabSz="914400" rtl="1" eaLnBrk="1" latinLnBrk="0" hangingPunct="1"/>
                      <a:r>
                        <a:rPr lang="he-IL" sz="1800" b="0" u="sng" kern="1200" dirty="0">
                          <a:solidFill>
                            <a:schemeClr val="accent5"/>
                          </a:solidFill>
                          <a:latin typeface="David" panose="020E0502060401010101" pitchFamily="34" charset="-79"/>
                          <a:ea typeface="+mn-ea"/>
                          <a:cs typeface="David" panose="020E0502060401010101" pitchFamily="34" charset="-79"/>
                        </a:rPr>
                        <a:t>5.88</a:t>
                      </a:r>
                    </a:p>
                  </a:txBody>
                  <a:tcPr anchor="ctr"/>
                </a:tc>
                <a:tc>
                  <a:txBody>
                    <a:bodyPr/>
                    <a:lstStyle/>
                    <a:p>
                      <a:pPr marL="0" algn="ctr" defTabSz="914400" rtl="1" eaLnBrk="1" latinLnBrk="0" hangingPunct="1"/>
                      <a:r>
                        <a:rPr lang="he-IL" sz="1800" b="0" u="sng" kern="1200" dirty="0">
                          <a:solidFill>
                            <a:schemeClr val="accent5"/>
                          </a:solidFill>
                          <a:latin typeface="David" panose="020E0502060401010101" pitchFamily="34" charset="-79"/>
                          <a:ea typeface="+mn-ea"/>
                          <a:cs typeface="David" panose="020E0502060401010101" pitchFamily="34" charset="-79"/>
                        </a:rPr>
                        <a:t>5.5</a:t>
                      </a:r>
                    </a:p>
                  </a:txBody>
                  <a:tcPr anchor="ctr"/>
                </a:tc>
                <a:extLst>
                  <a:ext uri="{0D108BD9-81ED-4DB2-BD59-A6C34878D82A}">
                    <a16:rowId xmlns:a16="http://schemas.microsoft.com/office/drawing/2014/main" val="3815026125"/>
                  </a:ext>
                </a:extLst>
              </a:tr>
              <a:tr h="640080">
                <a:tc gridSpan="6">
                  <a:txBody>
                    <a:bodyPr/>
                    <a:lstStyle/>
                    <a:p>
                      <a:pPr rtl="1"/>
                      <a:r>
                        <a:rPr lang="he-IL" sz="1800" b="1" dirty="0">
                          <a:latin typeface="David" panose="020E0502060401010101" pitchFamily="34" charset="-79"/>
                          <a:cs typeface="David" panose="020E0502060401010101" pitchFamily="34" charset="-79"/>
                        </a:rPr>
                        <a:t>נושא אחד בו הקורס הצטיין?</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800" kern="1200" dirty="0">
                          <a:latin typeface="David" panose="020E0502060401010101" pitchFamily="34" charset="-79"/>
                          <a:cs typeface="David" panose="020E0502060401010101" pitchFamily="34" charset="-79"/>
                        </a:rPr>
                        <a:t>הגיוון, הבכירות ורוחב המידע שהובא לנו ואפשר לנו להתפתח כבכירים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800" kern="1200" dirty="0">
                          <a:latin typeface="David" panose="020E0502060401010101" pitchFamily="34" charset="-79"/>
                          <a:cs typeface="David" panose="020E0502060401010101" pitchFamily="34" charset="-79"/>
                        </a:rPr>
                        <a:t>תמהיל החניכים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800" kern="1200" dirty="0">
                          <a:latin typeface="David" panose="020E0502060401010101" pitchFamily="34" charset="-79"/>
                          <a:cs typeface="David" panose="020E0502060401010101" pitchFamily="34" charset="-79"/>
                        </a:rPr>
                        <a:t>סביבה מאפשרת למידה</a:t>
                      </a: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rtl="1"/>
                      <a:endParaRPr lang="he-IL"/>
                    </a:p>
                  </a:txBody>
                  <a:tcPr/>
                </a:tc>
                <a:tc hMerge="1">
                  <a:txBody>
                    <a:bodyPr/>
                    <a:lstStyle/>
                    <a:p>
                      <a:pPr marL="0" algn="ctr" defTabSz="914400" rtl="1" eaLnBrk="1" latinLnBrk="0" hangingPunct="1"/>
                      <a:endParaRPr lang="he-IL" sz="1800" b="0" u="none" kern="1200" dirty="0">
                        <a:solidFill>
                          <a:schemeClr val="accent5"/>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997879425"/>
                  </a:ext>
                </a:extLst>
              </a:tr>
              <a:tr h="540000">
                <a:tc gridSpan="6">
                  <a:txBody>
                    <a:bodyPr/>
                    <a:lstStyle/>
                    <a:p>
                      <a:pPr rtl="1"/>
                      <a:r>
                        <a:rPr lang="he-IL" b="1" dirty="0">
                          <a:latin typeface="David" panose="020E0502060401010101" pitchFamily="34" charset="-79"/>
                          <a:cs typeface="David" panose="020E0502060401010101" pitchFamily="34" charset="-79"/>
                        </a:rPr>
                        <a:t>נושא אחד הנדרש לשיפור מידי?</a:t>
                      </a:r>
                    </a:p>
                    <a:p>
                      <a:pPr marL="285750" indent="-285750" rtl="1">
                        <a:buFont typeface="Arial" panose="020B0604020202020204" pitchFamily="34" charset="0"/>
                        <a:buChar char="•"/>
                      </a:pPr>
                      <a:r>
                        <a:rPr lang="he-IL" b="0" dirty="0">
                          <a:latin typeface="David" panose="020E0502060401010101" pitchFamily="34" charset="-79"/>
                          <a:cs typeface="David" panose="020E0502060401010101" pitchFamily="34" charset="-79"/>
                        </a:rPr>
                        <a:t>שיטות הלמידה ואיכות המרצים (*8)</a:t>
                      </a:r>
                    </a:p>
                    <a:p>
                      <a:pPr marL="285750" indent="-285750" rtl="1">
                        <a:buFont typeface="Arial" panose="020B0604020202020204" pitchFamily="34" charset="0"/>
                        <a:buChar char="•"/>
                      </a:pPr>
                      <a:r>
                        <a:rPr lang="he-IL" b="0" dirty="0">
                          <a:latin typeface="David" panose="020E0502060401010101" pitchFamily="34" charset="-79"/>
                          <a:cs typeface="David" panose="020E0502060401010101" pitchFamily="34" charset="-79"/>
                        </a:rPr>
                        <a:t>סגל עם יכולת הובלה (*8)</a:t>
                      </a:r>
                    </a:p>
                  </a:txBody>
                  <a:tcPr anchor="ctr"/>
                </a:tc>
                <a:tc hMerge="1">
                  <a:txBody>
                    <a:bodyPr/>
                    <a:lstStyle/>
                    <a:p>
                      <a:pPr marL="0" algn="ctr" defTabSz="914400" rtl="1" eaLnBrk="1" latinLnBrk="0" hangingPunct="1"/>
                      <a:endParaRPr lang="he-IL" sz="1800" b="0" u="sng" kern="1200" dirty="0">
                        <a:solidFill>
                          <a:schemeClr val="accent5"/>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sng" kern="1200" dirty="0">
                        <a:solidFill>
                          <a:schemeClr val="accent5"/>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sng" kern="1200" dirty="0">
                        <a:solidFill>
                          <a:schemeClr val="accent5"/>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sng" kern="1200" dirty="0">
                        <a:solidFill>
                          <a:schemeClr val="accent5"/>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030354935"/>
                  </a:ext>
                </a:extLst>
              </a:tr>
              <a:tr h="1091368">
                <a:tc gridSpan="6">
                  <a:txBody>
                    <a:bodyPr/>
                    <a:lstStyle/>
                    <a:p>
                      <a:pPr rtl="1"/>
                      <a:r>
                        <a:rPr lang="he-IL" sz="1800" b="1" u="none" kern="1200" dirty="0">
                          <a:latin typeface="David" panose="020E0502060401010101" pitchFamily="34" charset="-79"/>
                          <a:cs typeface="David" panose="020E0502060401010101" pitchFamily="34" charset="-79"/>
                        </a:rPr>
                        <a:t>מה היתרון המרכזי של הלימודים במסגרת מב"ל? מה ייחודה?</a:t>
                      </a:r>
                    </a:p>
                    <a:p>
                      <a:pPr marL="285750" indent="-285750" rtl="1">
                        <a:lnSpc>
                          <a:spcPct val="150000"/>
                        </a:lnSpc>
                        <a:buFont typeface="Arial" panose="020B0604020202020204" pitchFamily="34" charset="0"/>
                        <a:buChar char="•"/>
                      </a:pPr>
                      <a:r>
                        <a:rPr lang="he-IL" sz="1600" u="none" kern="1200" dirty="0">
                          <a:latin typeface="David" panose="020E0502060401010101" pitchFamily="34" charset="-79"/>
                          <a:cs typeface="David" panose="020E0502060401010101" pitchFamily="34" charset="-79"/>
                        </a:rPr>
                        <a:t>החניך במב"ל נחשף </a:t>
                      </a:r>
                      <a:r>
                        <a:rPr lang="he-IL" sz="1600" b="1" u="none" kern="1200" dirty="0">
                          <a:latin typeface="David" panose="020E0502060401010101" pitchFamily="34" charset="-79"/>
                          <a:cs typeface="David" panose="020E0502060401010101" pitchFamily="34" charset="-79"/>
                        </a:rPr>
                        <a:t>לתכנים שלא נחשפים אליהם בשום מקום אחר </a:t>
                      </a:r>
                      <a:r>
                        <a:rPr lang="he-IL" sz="1600" u="none" kern="1200" dirty="0">
                          <a:latin typeface="David" panose="020E0502060401010101" pitchFamily="34" charset="-79"/>
                          <a:cs typeface="David" panose="020E0502060401010101" pitchFamily="34" charset="-79"/>
                        </a:rPr>
                        <a:t>(ולכן נדרש תמהיל חניכים הכולל יותר אזרחים). </a:t>
                      </a:r>
                      <a:r>
                        <a:rPr lang="he-IL" sz="1600" b="1" u="none" kern="1200" dirty="0">
                          <a:latin typeface="David" panose="020E0502060401010101" pitchFamily="34" charset="-79"/>
                          <a:cs typeface="David" panose="020E0502060401010101" pitchFamily="34" charset="-79"/>
                        </a:rPr>
                        <a:t>שנה תמימה </a:t>
                      </a:r>
                      <a:r>
                        <a:rPr lang="he-IL" sz="1600" u="none" kern="1200" dirty="0">
                          <a:latin typeface="David" panose="020E0502060401010101" pitchFamily="34" charset="-79"/>
                          <a:cs typeface="David" panose="020E0502060401010101" pitchFamily="34" charset="-79"/>
                        </a:rPr>
                        <a:t>של פניות ללמידה</a:t>
                      </a:r>
                    </a:p>
                    <a:p>
                      <a:pPr marL="285750" indent="-285750" rtl="1">
                        <a:lnSpc>
                          <a:spcPct val="150000"/>
                        </a:lnSpc>
                        <a:buFont typeface="Arial" panose="020B0604020202020204" pitchFamily="34" charset="0"/>
                        <a:buChar char="•"/>
                      </a:pPr>
                      <a:r>
                        <a:rPr lang="he-IL" sz="1600" b="1" u="none" kern="1200" dirty="0">
                          <a:latin typeface="David" panose="020E0502060401010101" pitchFamily="34" charset="-79"/>
                          <a:cs typeface="David" panose="020E0502060401010101" pitchFamily="34" charset="-79"/>
                        </a:rPr>
                        <a:t>הרכב החניכים- </a:t>
                      </a:r>
                      <a:r>
                        <a:rPr lang="he-IL" sz="1600" u="none" kern="1200" dirty="0">
                          <a:latin typeface="David" panose="020E0502060401010101" pitchFamily="34" charset="-79"/>
                          <a:cs typeface="David" panose="020E0502060401010101" pitchFamily="34" charset="-79"/>
                        </a:rPr>
                        <a:t>בכירים המגיעים מדיספלינות וארגונים שונים (ולכן יש בעיה עם ארגונים ששולחים חניכים שאינם בערוץ הקידום)</a:t>
                      </a:r>
                    </a:p>
                    <a:p>
                      <a:pPr marL="285750" indent="-285750" rtl="1">
                        <a:lnSpc>
                          <a:spcPct val="150000"/>
                        </a:lnSpc>
                        <a:buFont typeface="Arial" panose="020B0604020202020204" pitchFamily="34" charset="0"/>
                        <a:buChar char="•"/>
                      </a:pPr>
                      <a:r>
                        <a:rPr lang="he-IL" sz="1600" b="1" u="none" kern="1200" dirty="0">
                          <a:latin typeface="David" panose="020E0502060401010101" pitchFamily="34" charset="-79"/>
                          <a:cs typeface="David" panose="020E0502060401010101" pitchFamily="34" charset="-79"/>
                        </a:rPr>
                        <a:t>ניהול הקורס ע"י צה"ל- </a:t>
                      </a:r>
                      <a:r>
                        <a:rPr lang="he-IL" sz="1600" u="none" kern="1200" dirty="0">
                          <a:latin typeface="David" panose="020E0502060401010101" pitchFamily="34" charset="-79"/>
                          <a:cs typeface="David" panose="020E0502060401010101" pitchFamily="34" charset="-79"/>
                        </a:rPr>
                        <a:t>שום גוף לא יכול לעשות זאת כמו צה"ל. קורס מושקע ובעל מעטפת תומכת</a:t>
                      </a:r>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dirty="0">
                        <a:solidFill>
                          <a:schemeClr val="tx1"/>
                        </a:solidFill>
                        <a:latin typeface="David" panose="020E0502060401010101" pitchFamily="34" charset="-79"/>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rtl="1"/>
                      <a:endParaRPr lang="he-IL"/>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bl>
          </a:graphicData>
        </a:graphic>
      </p:graphicFrame>
      <p:sp>
        <p:nvSpPr>
          <p:cNvPr id="5" name="אליפסה 4">
            <a:extLst>
              <a:ext uri="{FF2B5EF4-FFF2-40B4-BE49-F238E27FC236}">
                <a16:creationId xmlns:a16="http://schemas.microsoft.com/office/drawing/2014/main" id="{89C0C01C-6CE4-4C97-889D-2248AC99034E}"/>
              </a:ext>
            </a:extLst>
          </p:cNvPr>
          <p:cNvSpPr/>
          <p:nvPr/>
        </p:nvSpPr>
        <p:spPr>
          <a:xfrm>
            <a:off x="1425677" y="2115506"/>
            <a:ext cx="4365523" cy="529371"/>
          </a:xfrm>
          <a:prstGeom prst="ellipse">
            <a:avLst/>
          </a:prstGeom>
          <a:noFill/>
          <a:ln w="19050">
            <a:solidFill>
              <a:srgbClr val="FF0000"/>
            </a:solidFill>
            <a:prstDash val="lgDash"/>
          </a:ln>
        </p:spPr>
        <p:style>
          <a:lnRef idx="2">
            <a:schemeClr val="accent2"/>
          </a:lnRef>
          <a:fillRef idx="1">
            <a:schemeClr val="lt1"/>
          </a:fillRef>
          <a:effectRef idx="0">
            <a:schemeClr val="accent2"/>
          </a:effectRef>
          <a:fontRef idx="minor">
            <a:schemeClr val="dk1"/>
          </a:fontRef>
        </p:style>
        <p:txBody>
          <a:bodyPr rtlCol="1" anchor="ctr"/>
          <a:lstStyle/>
          <a:p>
            <a:pPr algn="ctr"/>
            <a:endParaRPr lang="he-IL" dirty="0"/>
          </a:p>
        </p:txBody>
      </p:sp>
    </p:spTree>
    <p:extLst>
      <p:ext uri="{BB962C8B-B14F-4D97-AF65-F5344CB8AC3E}">
        <p14:creationId xmlns:p14="http://schemas.microsoft.com/office/powerpoint/2010/main" val="860420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מוכנות הבוגר</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664321210"/>
              </p:ext>
            </p:extLst>
          </p:nvPr>
        </p:nvGraphicFramePr>
        <p:xfrm>
          <a:off x="444340" y="1444568"/>
          <a:ext cx="11295376" cy="4740720"/>
        </p:xfrm>
        <a:graphic>
          <a:graphicData uri="http://schemas.openxmlformats.org/drawingml/2006/table">
            <a:tbl>
              <a:tblPr rtl="1" firstRow="1" bandRow="1">
                <a:tableStyleId>{5C22544A-7EE6-4342-B048-85BDC9FD1C3A}</a:tableStyleId>
              </a:tblPr>
              <a:tblGrid>
                <a:gridCol w="6028801">
                  <a:extLst>
                    <a:ext uri="{9D8B030D-6E8A-4147-A177-3AD203B41FA5}">
                      <a16:colId xmlns:a16="http://schemas.microsoft.com/office/drawing/2014/main" val="4212086157"/>
                    </a:ext>
                  </a:extLst>
                </a:gridCol>
                <a:gridCol w="1053315">
                  <a:extLst>
                    <a:ext uri="{9D8B030D-6E8A-4147-A177-3AD203B41FA5}">
                      <a16:colId xmlns:a16="http://schemas.microsoft.com/office/drawing/2014/main" val="3669644278"/>
                    </a:ext>
                  </a:extLst>
                </a:gridCol>
                <a:gridCol w="1053315">
                  <a:extLst>
                    <a:ext uri="{9D8B030D-6E8A-4147-A177-3AD203B41FA5}">
                      <a16:colId xmlns:a16="http://schemas.microsoft.com/office/drawing/2014/main" val="608925306"/>
                    </a:ext>
                  </a:extLst>
                </a:gridCol>
                <a:gridCol w="1053315">
                  <a:extLst>
                    <a:ext uri="{9D8B030D-6E8A-4147-A177-3AD203B41FA5}">
                      <a16:colId xmlns:a16="http://schemas.microsoft.com/office/drawing/2014/main" val="1443552393"/>
                    </a:ext>
                  </a:extLst>
                </a:gridCol>
                <a:gridCol w="1053315">
                  <a:extLst>
                    <a:ext uri="{9D8B030D-6E8A-4147-A177-3AD203B41FA5}">
                      <a16:colId xmlns:a16="http://schemas.microsoft.com/office/drawing/2014/main" val="489609203"/>
                    </a:ext>
                  </a:extLst>
                </a:gridCol>
                <a:gridCol w="1053315">
                  <a:extLst>
                    <a:ext uri="{9D8B030D-6E8A-4147-A177-3AD203B41FA5}">
                      <a16:colId xmlns:a16="http://schemas.microsoft.com/office/drawing/2014/main" val="3629592641"/>
                    </a:ext>
                  </a:extLst>
                </a:gridCol>
              </a:tblGrid>
              <a:tr h="432000">
                <a:tc>
                  <a:txBody>
                    <a:bodyPr/>
                    <a:lstStyle/>
                    <a:p>
                      <a:pPr algn="ctr" rtl="1"/>
                      <a:r>
                        <a:rPr lang="he-IL" sz="2000" kern="1200" dirty="0">
                          <a:latin typeface="David" panose="020E0502060401010101" pitchFamily="34" charset="-79"/>
                          <a:cs typeface="David" panose="020E0502060401010101" pitchFamily="34" charset="-79"/>
                        </a:rPr>
                        <a:t>שאלות:</a:t>
                      </a:r>
                      <a:endParaRPr lang="he-IL" sz="2000" b="1" kern="1200" dirty="0">
                        <a:solidFill>
                          <a:schemeClr val="lt1"/>
                        </a:solidFill>
                        <a:latin typeface="David" panose="020E0502060401010101" pitchFamily="34" charset="-79"/>
                        <a:ea typeface="+mn-ea"/>
                        <a:cs typeface="David" panose="020E0502060401010101" pitchFamily="34" charset="-79"/>
                      </a:endParaRPr>
                    </a:p>
                  </a:txBody>
                  <a:tcPr anchor="ctr"/>
                </a:tc>
                <a:tc>
                  <a:txBody>
                    <a:bodyPr/>
                    <a:lstStyle/>
                    <a:p>
                      <a:pPr algn="ctr" rtl="1"/>
                      <a:r>
                        <a:rPr lang="he-IL" sz="2000"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sz="2000" dirty="0">
                          <a:latin typeface="David" panose="020E0502060401010101" pitchFamily="34" charset="-79"/>
                          <a:cs typeface="David" panose="020E0502060401010101" pitchFamily="34" charset="-79"/>
                        </a:rPr>
                        <a:t>מגמה</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מ"ד</a:t>
                      </a:r>
                    </a:p>
                  </a:txBody>
                  <a:tcPr anchor="ctr"/>
                </a:tc>
                <a:tc>
                  <a:txBody>
                    <a:bodyPr/>
                    <a:lstStyle/>
                    <a:p>
                      <a:pPr algn="ctr" rtl="1"/>
                      <a:r>
                        <a:rPr lang="he-IL" sz="2000" dirty="0">
                          <a:latin typeface="David" panose="020E0502060401010101" pitchFamily="34" charset="-79"/>
                          <a:cs typeface="David" panose="020E0502060401010101" pitchFamily="34" charset="-79"/>
                        </a:rPr>
                        <a:t>מחזור מ"ג</a:t>
                      </a:r>
                    </a:p>
                  </a:txBody>
                  <a:tcPr anchor="ctr"/>
                </a:tc>
                <a:tc>
                  <a:txBody>
                    <a:bodyPr/>
                    <a:lstStyle/>
                    <a:p>
                      <a:pPr algn="ctr" rtl="1"/>
                      <a:r>
                        <a:rPr lang="he-IL" sz="2000"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504000">
                <a:tc>
                  <a:txBody>
                    <a:bodyPr/>
                    <a:lstStyle/>
                    <a:p>
                      <a:pPr rtl="1"/>
                      <a:r>
                        <a:rPr lang="he-IL" sz="1800" b="0" dirty="0">
                          <a:latin typeface="David" panose="020E0502060401010101" pitchFamily="34" charset="-79"/>
                          <a:cs typeface="David" panose="020E0502060401010101" pitchFamily="34" charset="-79"/>
                        </a:rPr>
                        <a:t>באיזה מידה אתה מרגיש מוכן לתפקידך הבא?</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5.38</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5.46</a:t>
                      </a:r>
                    </a:p>
                  </a:txBody>
                  <a:tcPr anchor="ctr"/>
                </a:tc>
                <a:tc>
                  <a:txBody>
                    <a:bodyPr/>
                    <a:lstStyle/>
                    <a:p>
                      <a:pPr marL="0" algn="ctr" defTabSz="914400" rtl="1" eaLnBrk="1" latinLnBrk="0" hangingPunct="1"/>
                      <a:r>
                        <a:rPr lang="he-IL" sz="1800" b="0" u="none" kern="1200" dirty="0">
                          <a:solidFill>
                            <a:schemeClr val="accent5"/>
                          </a:solidFill>
                          <a:latin typeface="David" panose="020E0502060401010101" pitchFamily="34" charset="-79"/>
                          <a:ea typeface="+mn-ea"/>
                          <a:cs typeface="David" panose="020E0502060401010101" pitchFamily="34" charset="-79"/>
                        </a:rPr>
                        <a:t>5.0</a:t>
                      </a:r>
                    </a:p>
                  </a:txBody>
                  <a:tcPr anchor="ctr"/>
                </a:tc>
                <a:extLst>
                  <a:ext uri="{0D108BD9-81ED-4DB2-BD59-A6C34878D82A}">
                    <a16:rowId xmlns:a16="http://schemas.microsoft.com/office/drawing/2014/main" val="3046206537"/>
                  </a:ext>
                </a:extLst>
              </a:tr>
              <a:tr h="640080">
                <a:tc gridSpan="6">
                  <a:txBody>
                    <a:bodyPr/>
                    <a:lstStyle/>
                    <a:p>
                      <a:pPr rtl="1"/>
                      <a:r>
                        <a:rPr lang="he-IL" sz="1800" b="1" dirty="0">
                          <a:latin typeface="David" panose="020E0502060401010101" pitchFamily="34" charset="-79"/>
                          <a:cs typeface="David" panose="020E0502060401010101" pitchFamily="34" charset="-79"/>
                        </a:rPr>
                        <a:t>באילו תחומים אתה חש מוכן?</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חשיבה ויכולת ניתוח בעולם מורכב. יכולת אסטרטגית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ראיה רחבה ומערכתית של הביטחון הלאומי- הבנה מהו תפקידו של בכיר בשירות הציבורי</a:t>
                      </a: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rtl="1"/>
                      <a:endParaRPr lang="he-IL"/>
                    </a:p>
                  </a:txBody>
                  <a:tcPr/>
                </a:tc>
                <a:tc hMerge="1">
                  <a:txBody>
                    <a:bodyPr/>
                    <a:lstStyle/>
                    <a:p>
                      <a:pPr marL="0" algn="ctr" defTabSz="914400" rtl="1" eaLnBrk="1" latinLnBrk="0" hangingPunct="1"/>
                      <a:endParaRPr lang="he-IL" sz="1800" b="0" u="none" kern="1200" dirty="0">
                        <a:solidFill>
                          <a:schemeClr val="accent5"/>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997879425"/>
                  </a:ext>
                </a:extLst>
              </a:tr>
              <a:tr h="540000">
                <a:tc gridSpan="6">
                  <a:txBody>
                    <a:bodyPr/>
                    <a:lstStyle/>
                    <a:p>
                      <a:pPr rtl="1"/>
                      <a:r>
                        <a:rPr lang="he-IL" b="1" dirty="0">
                          <a:latin typeface="David" panose="020E0502060401010101" pitchFamily="34" charset="-79"/>
                          <a:cs typeface="David" panose="020E0502060401010101" pitchFamily="34" charset="-79"/>
                        </a:rPr>
                        <a:t>באילו תחומים אינך מוכן מספיק?</a:t>
                      </a:r>
                    </a:p>
                    <a:p>
                      <a:pPr marL="285750" indent="-285750" rtl="1">
                        <a:buFont typeface="Arial" panose="020B0604020202020204" pitchFamily="34" charset="0"/>
                        <a:buChar char="•"/>
                      </a:pPr>
                      <a:r>
                        <a:rPr lang="he-IL" sz="1600" b="0" dirty="0">
                          <a:latin typeface="David" panose="020E0502060401010101" pitchFamily="34" charset="-79"/>
                          <a:cs typeface="David" panose="020E0502060401010101" pitchFamily="34" charset="-79"/>
                        </a:rPr>
                        <a:t>לא למדתי על עצמי מספיק כמנהל</a:t>
                      </a:r>
                    </a:p>
                    <a:p>
                      <a:pPr marL="285750" indent="-285750" rtl="1">
                        <a:buFont typeface="Arial" panose="020B0604020202020204" pitchFamily="34" charset="0"/>
                        <a:buChar char="•"/>
                      </a:pPr>
                      <a:r>
                        <a:rPr lang="he-IL" sz="1600" b="0" dirty="0">
                          <a:latin typeface="David" panose="020E0502060401010101" pitchFamily="34" charset="-79"/>
                          <a:cs typeface="David" panose="020E0502060401010101" pitchFamily="34" charset="-79"/>
                        </a:rPr>
                        <a:t>חיבור מרכיבי הביטחון הלאומי לידי משנה סדורה</a:t>
                      </a:r>
                    </a:p>
                    <a:p>
                      <a:pPr marL="285750" indent="-285750" rtl="1">
                        <a:buFont typeface="Arial" panose="020B0604020202020204" pitchFamily="34" charset="0"/>
                        <a:buChar char="•"/>
                      </a:pPr>
                      <a:r>
                        <a:rPr lang="he-IL" sz="1600" b="0" dirty="0">
                          <a:latin typeface="David" panose="020E0502060401010101" pitchFamily="34" charset="-79"/>
                          <a:cs typeface="David" panose="020E0502060401010101" pitchFamily="34" charset="-79"/>
                        </a:rPr>
                        <a:t>אין זמן כניסה לתפקיד ואין שליטה על </a:t>
                      </a:r>
                      <a:r>
                        <a:rPr lang="he-IL" sz="1600" b="0" dirty="0" err="1">
                          <a:latin typeface="David" panose="020E0502060401010101" pitchFamily="34" charset="-79"/>
                          <a:cs typeface="David" panose="020E0502060401010101" pitchFamily="34" charset="-79"/>
                        </a:rPr>
                        <a:t>הלו"ז</a:t>
                      </a:r>
                      <a:endParaRPr lang="he-IL" sz="1600" b="0" dirty="0">
                        <a:latin typeface="David" panose="020E0502060401010101" pitchFamily="34" charset="-79"/>
                        <a:cs typeface="David" panose="020E0502060401010101" pitchFamily="34" charset="-79"/>
                      </a:endParaRPr>
                    </a:p>
                  </a:txBody>
                  <a:tcPr anchor="ctr"/>
                </a:tc>
                <a:tc hMerge="1">
                  <a:txBody>
                    <a:bodyPr/>
                    <a:lstStyle/>
                    <a:p>
                      <a:pPr marL="0" algn="ctr" defTabSz="914400" rtl="1" eaLnBrk="1" latinLnBrk="0" hangingPunct="1"/>
                      <a:endParaRPr lang="he-IL" sz="1800" b="0" u="sng" kern="1200" dirty="0">
                        <a:solidFill>
                          <a:schemeClr val="accent5"/>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sng" kern="1200" dirty="0">
                        <a:solidFill>
                          <a:schemeClr val="accent5"/>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sng" kern="1200" dirty="0">
                        <a:solidFill>
                          <a:schemeClr val="accent5"/>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sng" kern="1200" dirty="0">
                        <a:solidFill>
                          <a:schemeClr val="accent5"/>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030354935"/>
                  </a:ext>
                </a:extLst>
              </a:tr>
              <a:tr h="1091368">
                <a:tc gridSpan="6">
                  <a:txBody>
                    <a:bodyPr/>
                    <a:lstStyle/>
                    <a:p>
                      <a:pPr rtl="1"/>
                      <a:r>
                        <a:rPr lang="he-IL" sz="1800" b="1" kern="1200" dirty="0">
                          <a:latin typeface="David" panose="020E0502060401010101" pitchFamily="34" charset="-79"/>
                          <a:cs typeface="David" panose="020E0502060401010101" pitchFamily="34" charset="-79"/>
                        </a:rPr>
                        <a:t>איזה סוג של קשרים היית רוצה לקבל </a:t>
                      </a:r>
                      <a:r>
                        <a:rPr lang="he-IL" sz="1800" b="1" kern="1200" dirty="0" err="1">
                          <a:latin typeface="David" panose="020E0502060401010101" pitchFamily="34" charset="-79"/>
                          <a:cs typeface="David" panose="020E0502060401010101" pitchFamily="34" charset="-79"/>
                        </a:rPr>
                        <a:t>ממב"ל</a:t>
                      </a:r>
                      <a:r>
                        <a:rPr lang="he-IL" sz="1800" b="1" kern="1200" dirty="0">
                          <a:latin typeface="David" panose="020E0502060401010101" pitchFamily="34" charset="-79"/>
                          <a:cs typeface="David" panose="020E0502060401010101" pitchFamily="34" charset="-79"/>
                        </a:rPr>
                        <a:t> בעתיד?</a:t>
                      </a:r>
                    </a:p>
                    <a:p>
                      <a:pPr marL="285750" indent="-285750" rtl="1">
                        <a:lnSpc>
                          <a:spcPct val="100000"/>
                        </a:lnSpc>
                        <a:buFont typeface="Arial" panose="020B0604020202020204" pitchFamily="34" charset="0"/>
                        <a:buChar char="•"/>
                      </a:pPr>
                      <a:r>
                        <a:rPr lang="he-IL" sz="1600" kern="1200" dirty="0">
                          <a:latin typeface="David" panose="020E0502060401010101" pitchFamily="34" charset="-79"/>
                          <a:cs typeface="David" panose="020E0502060401010101" pitchFamily="34" charset="-79"/>
                        </a:rPr>
                        <a:t>עדכון לגבי התחדשות ושינויים רלוונטיים בתחומי הביטחון הלאומי. יכולת להיכנס למאגר </a:t>
                      </a:r>
                      <a:r>
                        <a:rPr lang="he-IL" sz="1600" kern="1200">
                          <a:latin typeface="David" panose="020E0502060401010101" pitchFamily="34" charset="-79"/>
                          <a:cs typeface="David" panose="020E0502060401010101" pitchFamily="34" charset="-79"/>
                        </a:rPr>
                        <a:t>העבודות והזמנות לכנסים </a:t>
                      </a:r>
                      <a:r>
                        <a:rPr lang="he-IL" sz="1600" kern="1200" dirty="0">
                          <a:latin typeface="David" panose="020E0502060401010101" pitchFamily="34" charset="-79"/>
                          <a:cs typeface="David" panose="020E0502060401010101" pitchFamily="34" charset="-79"/>
                        </a:rPr>
                        <a:t>וימי עיון רלוונטיים</a:t>
                      </a:r>
                    </a:p>
                    <a:p>
                      <a:pPr marL="285750" indent="-285750" rtl="1">
                        <a:lnSpc>
                          <a:spcPct val="100000"/>
                        </a:lnSpc>
                        <a:buFont typeface="Arial" panose="020B0604020202020204" pitchFamily="34" charset="0"/>
                        <a:buChar char="•"/>
                      </a:pPr>
                      <a:r>
                        <a:rPr lang="he-IL" sz="1600" kern="1200" dirty="0">
                          <a:latin typeface="David" panose="020E0502060401010101" pitchFamily="34" charset="-79"/>
                          <a:cs typeface="David" panose="020E0502060401010101" pitchFamily="34" charset="-79"/>
                        </a:rPr>
                        <a:t>לשמור על הרשת החברתית שנוצרה. לשמור על קבוצת מב"ל כקבוצה מובחנת מעבר לשנת הלימודים עצמה</a:t>
                      </a:r>
                    </a:p>
                    <a:p>
                      <a:pPr marL="285750" indent="-285750" rtl="1">
                        <a:lnSpc>
                          <a:spcPct val="100000"/>
                        </a:lnSpc>
                        <a:buFont typeface="Arial" panose="020B0604020202020204" pitchFamily="34" charset="0"/>
                        <a:buChar char="•"/>
                      </a:pPr>
                      <a:r>
                        <a:rPr lang="he-IL" sz="1600" kern="1200" dirty="0">
                          <a:latin typeface="David" panose="020E0502060401010101" pitchFamily="34" charset="-79"/>
                          <a:cs typeface="David" panose="020E0502060401010101" pitchFamily="34" charset="-79"/>
                        </a:rPr>
                        <a:t>מקום נגיש לבוגרים- </a:t>
                      </a:r>
                      <a:r>
                        <a:rPr lang="he-IL" sz="1600" kern="1200" dirty="0" err="1">
                          <a:latin typeface="David" panose="020E0502060401010101" pitchFamily="34" charset="-79"/>
                          <a:cs typeface="David" panose="020E0502060401010101" pitchFamily="34" charset="-79"/>
                        </a:rPr>
                        <a:t>חד"ן</a:t>
                      </a:r>
                      <a:r>
                        <a:rPr lang="he-IL" sz="1600" kern="1200" dirty="0">
                          <a:latin typeface="David" panose="020E0502060401010101" pitchFamily="34" charset="-79"/>
                          <a:cs typeface="David" panose="020E0502060401010101" pitchFamily="34" charset="-79"/>
                        </a:rPr>
                        <a:t>, מועדון</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תמיכה בנושא לימוד האנגלית</a:t>
                      </a:r>
                    </a:p>
                    <a:p>
                      <a:pPr marL="285750" indent="-285750" algn="l" rtl="0">
                        <a:lnSpc>
                          <a:spcPct val="100000"/>
                        </a:lnSpc>
                        <a:buFont typeface="Arial" panose="020B0604020202020204" pitchFamily="34" charset="0"/>
                        <a:buChar char="•"/>
                      </a:pPr>
                      <a:r>
                        <a:rPr lang="en-US" sz="1600" kern="1200" dirty="0">
                          <a:latin typeface="David" panose="020E0502060401010101" pitchFamily="34" charset="-79"/>
                          <a:cs typeface="David" panose="020E0502060401010101" pitchFamily="34" charset="-79"/>
                        </a:rPr>
                        <a:t>Annual newsletter?  Invitations to annual events in Israel and on tours: alumni mixers</a:t>
                      </a:r>
                      <a:endParaRPr lang="he-IL" sz="1600" kern="1200" dirty="0">
                        <a:latin typeface="David" panose="020E0502060401010101" pitchFamily="34" charset="-79"/>
                        <a:cs typeface="David" panose="020E0502060401010101" pitchFamily="34" charset="-79"/>
                      </a:endParaRPr>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dirty="0">
                        <a:solidFill>
                          <a:schemeClr val="tx1"/>
                        </a:solidFill>
                        <a:latin typeface="David" panose="020E0502060401010101" pitchFamily="34" charset="-79"/>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rtl="1"/>
                      <a:endParaRPr lang="he-IL"/>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bl>
          </a:graphicData>
        </a:graphic>
      </p:graphicFrame>
    </p:spTree>
    <p:extLst>
      <p:ext uri="{BB962C8B-B14F-4D97-AF65-F5344CB8AC3E}">
        <p14:creationId xmlns:p14="http://schemas.microsoft.com/office/powerpoint/2010/main" val="33224036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אינטגרציה- תכני הקורס</a:t>
            </a:r>
          </a:p>
        </p:txBody>
      </p:sp>
      <p:sp>
        <p:nvSpPr>
          <p:cNvPr id="5" name="מציין מיקום תוכן 2">
            <a:extLst>
              <a:ext uri="{FF2B5EF4-FFF2-40B4-BE49-F238E27FC236}">
                <a16:creationId xmlns:a16="http://schemas.microsoft.com/office/drawing/2014/main" id="{E5FEF8E6-B9B1-448F-805F-475F37A21DB3}"/>
              </a:ext>
            </a:extLst>
          </p:cNvPr>
          <p:cNvSpPr txBox="1">
            <a:spLocks/>
          </p:cNvSpPr>
          <p:nvPr/>
        </p:nvSpPr>
        <p:spPr>
          <a:xfrm>
            <a:off x="580100" y="1667481"/>
            <a:ext cx="11038051" cy="5490403"/>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הציר הכלכלי </a:t>
            </a:r>
            <a:r>
              <a:rPr lang="he-IL" sz="1600" dirty="0">
                <a:solidFill>
                  <a:schemeClr val="accent1">
                    <a:lumMod val="75000"/>
                  </a:schemeClr>
                </a:solidFill>
                <a:latin typeface="David" panose="020E0502060401010101" pitchFamily="34" charset="-79"/>
                <a:cs typeface="David" panose="020E0502060401010101" pitchFamily="34" charset="-79"/>
              </a:rPr>
              <a:t>אינו מפוצח מספר מחזורים- מטרות הציר והיקף רצוי, מוביל אקדמי עדכני</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אסטרטגיה- </a:t>
            </a:r>
            <a:r>
              <a:rPr lang="he-IL" sz="1600" dirty="0">
                <a:solidFill>
                  <a:schemeClr val="accent1">
                    <a:lumMod val="75000"/>
                  </a:schemeClr>
                </a:solidFill>
                <a:latin typeface="David" panose="020E0502060401010101" pitchFamily="34" charset="-79"/>
                <a:cs typeface="David" panose="020E0502060401010101" pitchFamily="34" charset="-79"/>
              </a:rPr>
              <a:t>'צעד קדימה, צעד אחורה'. פיצוח הציר מחדש- האופן בו הוא חוצה צירים אחרים ועושה אינטגרציה, היקף התנסויות, גישות נוספות לאסטרטגיה, מע' מורכבות, תכנים לא צבאיים, שילוב בינ"ל וחניכים עם דוגמאות מארגונים</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ציר חברה-</a:t>
            </a:r>
            <a:r>
              <a:rPr lang="he-IL" sz="1600" dirty="0">
                <a:solidFill>
                  <a:schemeClr val="accent1">
                    <a:lumMod val="75000"/>
                  </a:schemeClr>
                </a:solidFill>
                <a:latin typeface="David" panose="020E0502060401010101" pitchFamily="34" charset="-79"/>
                <a:cs typeface="David" panose="020E0502060401010101" pitchFamily="34" charset="-79"/>
              </a:rPr>
              <a:t> החלפת מוביל אקדמי, מ'שסעים לפתרונות', הציר כפלטפורמה לשיח בכירים על קונפליקטים, תרומה לבעיות השעה בתחום?</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הגנה לאומית- </a:t>
            </a:r>
            <a:r>
              <a:rPr lang="he-IL" sz="1600" dirty="0">
                <a:solidFill>
                  <a:schemeClr val="accent1">
                    <a:lumMod val="75000"/>
                  </a:schemeClr>
                </a:solidFill>
                <a:latin typeface="David" panose="020E0502060401010101" pitchFamily="34" charset="-79"/>
                <a:cs typeface="David" panose="020E0502060401010101" pitchFamily="34" charset="-79"/>
              </a:rPr>
              <a:t>פיצוח טוב ושילוב קורס מזה"ת נכון. בחינת '</a:t>
            </a:r>
            <a:r>
              <a:rPr lang="he-IL" sz="1600" dirty="0" err="1">
                <a:solidFill>
                  <a:schemeClr val="accent1">
                    <a:lumMod val="75000"/>
                  </a:schemeClr>
                </a:solidFill>
                <a:latin typeface="David" panose="020E0502060401010101" pitchFamily="34" charset="-79"/>
                <a:cs typeface="David" panose="020E0502060401010101" pitchFamily="34" charset="-79"/>
              </a:rPr>
              <a:t>צירון</a:t>
            </a:r>
            <a:r>
              <a:rPr lang="he-IL" sz="1600" dirty="0">
                <a:solidFill>
                  <a:schemeClr val="accent1">
                    <a:lumMod val="75000"/>
                  </a:schemeClr>
                </a:solidFill>
                <a:latin typeface="David" panose="020E0502060401010101" pitchFamily="34" charset="-79"/>
                <a:cs typeface="David" panose="020E0502060401010101" pitchFamily="34" charset="-79"/>
              </a:rPr>
              <a:t> משנה' בנושא בטחון פנים</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רצף סיורי חו"ל- </a:t>
            </a:r>
            <a:r>
              <a:rPr lang="he-IL" sz="1600" dirty="0">
                <a:solidFill>
                  <a:schemeClr val="accent1">
                    <a:lumMod val="75000"/>
                  </a:schemeClr>
                </a:solidFill>
                <a:latin typeface="David" panose="020E0502060401010101" pitchFamily="34" charset="-79"/>
                <a:cs typeface="David" panose="020E0502060401010101" pitchFamily="34" charset="-79"/>
              </a:rPr>
              <a:t>איכותי ומקיף, יש לבחון </a:t>
            </a:r>
            <a:r>
              <a:rPr lang="he-IL" sz="1600" b="1" dirty="0">
                <a:solidFill>
                  <a:schemeClr val="accent1">
                    <a:lumMod val="75000"/>
                  </a:schemeClr>
                </a:solidFill>
                <a:latin typeface="David" panose="020E0502060401010101" pitchFamily="34" charset="-79"/>
                <a:cs typeface="David" panose="020E0502060401010101" pitchFamily="34" charset="-79"/>
              </a:rPr>
              <a:t>המטרות בראייה אורכית </a:t>
            </a:r>
            <a:r>
              <a:rPr lang="he-IL" sz="1600" dirty="0">
                <a:solidFill>
                  <a:schemeClr val="accent1">
                    <a:lumMod val="75000"/>
                  </a:schemeClr>
                </a:solidFill>
                <a:latin typeface="David" panose="020E0502060401010101" pitchFamily="34" charset="-79"/>
                <a:cs typeface="David" panose="020E0502060401010101" pitchFamily="34" charset="-79"/>
              </a:rPr>
              <a:t>(כולל הצטלבות עם ציר אסטרטגיה), שילוב צוות</a:t>
            </a:r>
            <a:r>
              <a:rPr lang="en-US" sz="1600" dirty="0">
                <a:solidFill>
                  <a:schemeClr val="accent1">
                    <a:lumMod val="75000"/>
                  </a:schemeClr>
                </a:solidFill>
                <a:latin typeface="David" panose="020E0502060401010101" pitchFamily="34" charset="-79"/>
                <a:cs typeface="David" panose="020E0502060401010101" pitchFamily="34" charset="-79"/>
              </a:rPr>
              <a:t>/</a:t>
            </a:r>
            <a:r>
              <a:rPr lang="he-IL" sz="1600" dirty="0">
                <a:solidFill>
                  <a:schemeClr val="accent1">
                    <a:lumMod val="75000"/>
                  </a:schemeClr>
                </a:solidFill>
                <a:latin typeface="David" panose="020E0502060401010101" pitchFamily="34" charset="-79"/>
                <a:cs typeface="David" panose="020E0502060401010101" pitchFamily="34" charset="-79"/>
              </a:rPr>
              <a:t>קב', לוגיסטיקה תומכת </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מסלולים אקדמיים- מפיילוט להטמעה מלאה </a:t>
            </a:r>
            <a:r>
              <a:rPr lang="he-IL" sz="1600" dirty="0">
                <a:solidFill>
                  <a:schemeClr val="accent1">
                    <a:lumMod val="75000"/>
                  </a:schemeClr>
                </a:solidFill>
                <a:latin typeface="David" panose="020E0502060401010101" pitchFamily="34" charset="-79"/>
                <a:cs typeface="David" panose="020E0502060401010101" pitchFamily="34" charset="-79"/>
              </a:rPr>
              <a:t>(מידע ביום אוריינטציה, ידיעון ועוד). </a:t>
            </a:r>
            <a:r>
              <a:rPr lang="he-IL" sz="1600" b="1" dirty="0">
                <a:solidFill>
                  <a:schemeClr val="accent1">
                    <a:lumMod val="75000"/>
                  </a:schemeClr>
                </a:solidFill>
                <a:latin typeface="David" panose="020E0502060401010101" pitchFamily="34" charset="-79"/>
                <a:cs typeface="David" panose="020E0502060401010101" pitchFamily="34" charset="-79"/>
              </a:rPr>
              <a:t>מקסום בחירת החניך</a:t>
            </a:r>
            <a:r>
              <a:rPr lang="he-IL" sz="1600" dirty="0">
                <a:solidFill>
                  <a:schemeClr val="accent1">
                    <a:lumMod val="75000"/>
                  </a:schemeClr>
                </a:solidFill>
                <a:latin typeface="David" panose="020E0502060401010101" pitchFamily="34" charset="-79"/>
                <a:cs typeface="David" panose="020E0502060401010101" pitchFamily="34" charset="-79"/>
              </a:rPr>
              <a:t> ('מב"ל דיפרנציאלי')</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פיתוח אישי </a:t>
            </a:r>
            <a:r>
              <a:rPr lang="he-IL" sz="1600" dirty="0">
                <a:solidFill>
                  <a:schemeClr val="accent1">
                    <a:lumMod val="75000"/>
                  </a:schemeClr>
                </a:solidFill>
                <a:latin typeface="David" panose="020E0502060401010101" pitchFamily="34" charset="-79"/>
                <a:cs typeface="David" panose="020E0502060401010101" pitchFamily="34" charset="-79"/>
              </a:rPr>
              <a:t>(מנטורינג</a:t>
            </a:r>
            <a:r>
              <a:rPr lang="en-US" sz="1600" dirty="0">
                <a:solidFill>
                  <a:schemeClr val="accent1">
                    <a:lumMod val="75000"/>
                  </a:schemeClr>
                </a:solidFill>
                <a:latin typeface="David" panose="020E0502060401010101" pitchFamily="34" charset="-79"/>
                <a:cs typeface="David" panose="020E0502060401010101" pitchFamily="34" charset="-79"/>
              </a:rPr>
              <a:t>/</a:t>
            </a:r>
            <a:r>
              <a:rPr lang="he-IL" sz="1600" dirty="0">
                <a:solidFill>
                  <a:schemeClr val="accent1">
                    <a:lumMod val="75000"/>
                  </a:schemeClr>
                </a:solidFill>
                <a:latin typeface="David" panose="020E0502060401010101" pitchFamily="34" charset="-79"/>
                <a:cs typeface="David" panose="020E0502060401010101" pitchFamily="34" charset="-79"/>
              </a:rPr>
              <a:t>קואצ'ינג)- לא נשק המוני, נדרש בתיווך מדריך צוות ומלו"פ. יש להקצות זמן בגרף ולבקר המימוש</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אנגלית- </a:t>
            </a:r>
            <a:r>
              <a:rPr lang="en-US" sz="1600" dirty="0">
                <a:solidFill>
                  <a:schemeClr val="accent1">
                    <a:lumMod val="75000"/>
                  </a:schemeClr>
                </a:solidFill>
                <a:latin typeface="David" panose="020E0502060401010101" pitchFamily="34" charset="-79"/>
                <a:cs typeface="David" panose="020E0502060401010101" pitchFamily="34" charset="-79"/>
              </a:rPr>
              <a:t>lite talk</a:t>
            </a:r>
            <a:r>
              <a:rPr lang="he-IL" sz="1600" dirty="0">
                <a:solidFill>
                  <a:schemeClr val="accent1">
                    <a:lumMod val="75000"/>
                  </a:schemeClr>
                </a:solidFill>
                <a:latin typeface="David" panose="020E0502060401010101" pitchFamily="34" charset="-79"/>
                <a:cs typeface="David" panose="020E0502060401010101" pitchFamily="34" charset="-79"/>
              </a:rPr>
              <a:t> מענה בסיסי סביר, לקפיצת מדרגה נדרש דבר מה נוסף: מיצוי הצוות</a:t>
            </a:r>
            <a:r>
              <a:rPr lang="en-US" sz="1600" dirty="0">
                <a:solidFill>
                  <a:schemeClr val="accent1">
                    <a:lumMod val="75000"/>
                  </a:schemeClr>
                </a:solidFill>
                <a:latin typeface="David" panose="020E0502060401010101" pitchFamily="34" charset="-79"/>
                <a:cs typeface="David" panose="020E0502060401010101" pitchFamily="34" charset="-79"/>
              </a:rPr>
              <a:t>/</a:t>
            </a:r>
            <a:r>
              <a:rPr lang="he-IL" sz="1600" dirty="0">
                <a:solidFill>
                  <a:schemeClr val="accent1">
                    <a:lumMod val="75000"/>
                  </a:schemeClr>
                </a:solidFill>
                <a:latin typeface="David" panose="020E0502060401010101" pitchFamily="34" charset="-79"/>
                <a:cs typeface="David" panose="020E0502060401010101" pitchFamily="34" charset="-79"/>
              </a:rPr>
              <a:t>הבינ"ל, ערכת שב"כ, מורות אנגלית</a:t>
            </a:r>
          </a:p>
          <a:p>
            <a:pPr>
              <a:lnSpc>
                <a:spcPct val="150000"/>
              </a:lnSpc>
              <a:buClr>
                <a:schemeClr val="accent1"/>
              </a:buClr>
            </a:pPr>
            <a:r>
              <a:rPr lang="he-IL" sz="1600" dirty="0">
                <a:solidFill>
                  <a:schemeClr val="accent1">
                    <a:lumMod val="75000"/>
                  </a:schemeClr>
                </a:solidFill>
                <a:latin typeface="David" panose="020E0502060401010101" pitchFamily="34" charset="-79"/>
                <a:cs typeface="David" panose="020E0502060401010101" pitchFamily="34" charset="-79"/>
              </a:rPr>
              <a:t>'מיומנויות על' לחניך- </a:t>
            </a:r>
            <a:r>
              <a:rPr lang="he-IL" sz="1600" b="1" dirty="0">
                <a:solidFill>
                  <a:schemeClr val="accent1">
                    <a:lumMod val="75000"/>
                  </a:schemeClr>
                </a:solidFill>
                <a:latin typeface="David" panose="020E0502060401010101" pitchFamily="34" charset="-79"/>
                <a:cs typeface="David" panose="020E0502060401010101" pitchFamily="34" charset="-79"/>
              </a:rPr>
              <a:t>אוריינות, מיומנויות מחקר, 'למידה על הלמידה' </a:t>
            </a:r>
            <a:r>
              <a:rPr lang="he-IL" sz="1600" dirty="0">
                <a:solidFill>
                  <a:schemeClr val="accent1">
                    <a:lumMod val="75000"/>
                  </a:schemeClr>
                </a:solidFill>
                <a:latin typeface="David" panose="020E0502060401010101" pitchFamily="34" charset="-79"/>
                <a:cs typeface="David" panose="020E0502060401010101" pitchFamily="34" charset="-79"/>
              </a:rPr>
              <a:t>(רפלקציה ועוד)- לאיזה כיוון מנווטים?</a:t>
            </a:r>
            <a:endParaRPr lang="he-IL" sz="1800" dirty="0">
              <a:solidFill>
                <a:schemeClr val="accent1">
                  <a:lumMod val="75000"/>
                </a:schemeClr>
              </a:solidFill>
              <a:latin typeface="David" panose="020E0502060401010101" pitchFamily="34" charset="-79"/>
              <a:cs typeface="David" panose="020E0502060401010101" pitchFamily="34" charset="-79"/>
            </a:endParaRPr>
          </a:p>
          <a:p>
            <a:pPr marL="0" indent="0">
              <a:lnSpc>
                <a:spcPct val="150000"/>
              </a:lnSpc>
              <a:buClr>
                <a:schemeClr val="accent1"/>
              </a:buClr>
              <a:buNone/>
            </a:pP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600" dirty="0">
              <a:solidFill>
                <a:schemeClr val="accent1">
                  <a:lumMod val="75000"/>
                </a:schemeClr>
              </a:solidFill>
              <a:latin typeface="David" panose="020E0502060401010101" pitchFamily="34" charset="-79"/>
              <a:cs typeface="David" panose="020E0502060401010101" pitchFamily="34" charset="-79"/>
            </a:endParaRP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Font typeface="Arial" panose="020B0604020202020204" pitchFamily="34" charset="0"/>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335869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363791" y="186327"/>
            <a:ext cx="11425083" cy="1325563"/>
          </a:xfrm>
        </p:spPr>
        <p:txBody>
          <a:bodyPr>
            <a:noAutofit/>
          </a:bodyPr>
          <a:lstStyle/>
          <a:p>
            <a:pPr algn="ctr"/>
            <a:r>
              <a:rPr lang="he-IL" sz="2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סמינר שחיתות שלטונית, פרופ' סוזי נבות ומר שמוליק וייס</a:t>
            </a:r>
            <a:endParaRPr lang="he-IL" sz="28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299813649"/>
              </p:ext>
            </p:extLst>
          </p:nvPr>
        </p:nvGraphicFramePr>
        <p:xfrm>
          <a:off x="550605" y="1651036"/>
          <a:ext cx="11308988" cy="4176000"/>
        </p:xfrm>
        <a:graphic>
          <a:graphicData uri="http://schemas.openxmlformats.org/drawingml/2006/table">
            <a:tbl>
              <a:tblPr rtl="1" firstRow="1" bandRow="1">
                <a:tableStyleId>{5C22544A-7EE6-4342-B048-85BDC9FD1C3A}</a:tableStyleId>
              </a:tblPr>
              <a:tblGrid>
                <a:gridCol w="6010682">
                  <a:extLst>
                    <a:ext uri="{9D8B030D-6E8A-4147-A177-3AD203B41FA5}">
                      <a16:colId xmlns:a16="http://schemas.microsoft.com/office/drawing/2014/main" val="4212086157"/>
                    </a:ext>
                  </a:extLst>
                </a:gridCol>
                <a:gridCol w="1469278">
                  <a:extLst>
                    <a:ext uri="{9D8B030D-6E8A-4147-A177-3AD203B41FA5}">
                      <a16:colId xmlns:a16="http://schemas.microsoft.com/office/drawing/2014/main" val="3669644278"/>
                    </a:ext>
                  </a:extLst>
                </a:gridCol>
                <a:gridCol w="890472">
                  <a:extLst>
                    <a:ext uri="{9D8B030D-6E8A-4147-A177-3AD203B41FA5}">
                      <a16:colId xmlns:a16="http://schemas.microsoft.com/office/drawing/2014/main" val="608925306"/>
                    </a:ext>
                  </a:extLst>
                </a:gridCol>
                <a:gridCol w="1469278">
                  <a:extLst>
                    <a:ext uri="{9D8B030D-6E8A-4147-A177-3AD203B41FA5}">
                      <a16:colId xmlns:a16="http://schemas.microsoft.com/office/drawing/2014/main" val="1443552393"/>
                    </a:ext>
                  </a:extLst>
                </a:gridCol>
                <a:gridCol w="1469278">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dirty="0">
                          <a:latin typeface="David" panose="020E0502060401010101" pitchFamily="34" charset="-79"/>
                          <a:cs typeface="David" panose="020E0502060401010101" pitchFamily="34" charset="-79"/>
                        </a:rPr>
                        <a:t>הסמינר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u="sng" kern="1200" dirty="0">
                          <a:solidFill>
                            <a:schemeClr val="accent5"/>
                          </a:solidFill>
                          <a:latin typeface="David" panose="020E0502060401010101" pitchFamily="34" charset="-79"/>
                          <a:ea typeface="+mn-ea"/>
                          <a:cs typeface="David" panose="020E0502060401010101" pitchFamily="34" charset="-79"/>
                        </a:rPr>
                        <a:t>5.90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u="sng" kern="1200" dirty="0">
                          <a:solidFill>
                            <a:schemeClr val="accent5"/>
                          </a:solidFill>
                          <a:latin typeface="David" panose="020E0502060401010101" pitchFamily="34" charset="-79"/>
                          <a:ea typeface="+mn-ea"/>
                          <a:cs typeface="David" panose="020E0502060401010101" pitchFamily="34" charset="-79"/>
                        </a:rPr>
                        <a:t>5.8</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extLst>
                  <a:ext uri="{0D108BD9-81ED-4DB2-BD59-A6C34878D82A}">
                    <a16:rowId xmlns:a16="http://schemas.microsoft.com/office/drawing/2014/main" val="3046206537"/>
                  </a:ext>
                </a:extLst>
              </a:tr>
              <a:tr h="432000">
                <a:tc>
                  <a:txBody>
                    <a:bodyPr/>
                    <a:lstStyle/>
                    <a:p>
                      <a:pPr rtl="1"/>
                      <a:r>
                        <a:rPr lang="he-IL" b="1" dirty="0">
                          <a:latin typeface="David" panose="020E0502060401010101" pitchFamily="34" charset="-79"/>
                          <a:cs typeface="David" panose="020E0502060401010101" pitchFamily="34" charset="-79"/>
                        </a:rPr>
                        <a:t>איכות המרצים וההוראה </a:t>
                      </a:r>
                      <a:r>
                        <a:rPr lang="he-IL" dirty="0">
                          <a:latin typeface="David" panose="020E0502060401010101" pitchFamily="34" charset="-79"/>
                          <a:cs typeface="David" panose="020E0502060401010101" pitchFamily="34" charset="-79"/>
                        </a:rPr>
                        <a:t>בסמינר?</a:t>
                      </a:r>
                    </a:p>
                  </a:txBody>
                  <a:tcPr anchor="ctr"/>
                </a:tc>
                <a:tc>
                  <a:txBody>
                    <a:bodyPr/>
                    <a:lstStyle/>
                    <a:p>
                      <a:pPr marL="0" algn="ctr" defTabSz="914400" rtl="1" eaLnBrk="1" latinLnBrk="0" hangingPunct="1"/>
                      <a:r>
                        <a:rPr lang="he-IL" sz="1800" u="none" kern="1200" dirty="0">
                          <a:solidFill>
                            <a:schemeClr val="accent5"/>
                          </a:solidFill>
                          <a:latin typeface="David" panose="020E0502060401010101" pitchFamily="34" charset="-79"/>
                          <a:ea typeface="+mn-ea"/>
                          <a:cs typeface="David" panose="020E0502060401010101" pitchFamily="34" charset="-79"/>
                        </a:rPr>
                        <a:t>5.27</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u="sng" kern="1200" dirty="0">
                          <a:solidFill>
                            <a:schemeClr val="accent5"/>
                          </a:solidFill>
                          <a:latin typeface="David" panose="020E0502060401010101" pitchFamily="34" charset="-79"/>
                          <a:ea typeface="+mn-ea"/>
                          <a:cs typeface="David" panose="020E0502060401010101" pitchFamily="34" charset="-79"/>
                        </a:rPr>
                        <a:t>5.9</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extLst>
                  <a:ext uri="{0D108BD9-81ED-4DB2-BD59-A6C34878D82A}">
                    <a16:rowId xmlns:a16="http://schemas.microsoft.com/office/drawing/2014/main" val="2717569957"/>
                  </a:ext>
                </a:extLst>
              </a:tr>
              <a:tr h="432000">
                <a:tc>
                  <a:txBody>
                    <a:bodyPr/>
                    <a:lstStyle/>
                    <a:p>
                      <a:pPr rtl="1"/>
                      <a:r>
                        <a:rPr lang="he-IL" dirty="0">
                          <a:latin typeface="David" panose="020E0502060401010101" pitchFamily="34" charset="-79"/>
                          <a:cs typeface="David" panose="020E0502060401010101" pitchFamily="34" charset="-79"/>
                        </a:rPr>
                        <a:t>הסמינר </a:t>
                      </a:r>
                      <a:r>
                        <a:rPr lang="he-IL" b="1" dirty="0" err="1">
                          <a:latin typeface="David" panose="020E0502060401010101" pitchFamily="34" charset="-79"/>
                          <a:cs typeface="David" panose="020E0502060401010101" pitchFamily="34" charset="-79"/>
                        </a:rPr>
                        <a:t>איתגר</a:t>
                      </a:r>
                      <a:r>
                        <a:rPr lang="he-IL" dirty="0">
                          <a:latin typeface="David" panose="020E0502060401010101" pitchFamily="34" charset="-79"/>
                          <a:cs typeface="David" panose="020E0502060401010101" pitchFamily="34" charset="-79"/>
                        </a:rPr>
                        <a:t> והקנה מסגרת חשיבה ביקורתית?</a:t>
                      </a:r>
                    </a:p>
                  </a:txBody>
                  <a:tcPr anchor="ctr"/>
                </a:tc>
                <a:tc>
                  <a:txBody>
                    <a:bodyPr/>
                    <a:lstStyle/>
                    <a:p>
                      <a:pPr marL="0" algn="ctr" defTabSz="914400" rtl="1" eaLnBrk="1" latinLnBrk="0" hangingPunct="1"/>
                      <a:r>
                        <a:rPr lang="he-IL" sz="1800" u="none" kern="1200" dirty="0">
                          <a:solidFill>
                            <a:schemeClr val="accent5"/>
                          </a:solidFill>
                          <a:latin typeface="David" panose="020E0502060401010101" pitchFamily="34" charset="-79"/>
                          <a:ea typeface="+mn-ea"/>
                          <a:cs typeface="David" panose="020E0502060401010101" pitchFamily="34" charset="-79"/>
                        </a:rPr>
                        <a:t>5.36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u="sng" kern="1200" dirty="0">
                          <a:solidFill>
                            <a:schemeClr val="accent5"/>
                          </a:solidFill>
                          <a:latin typeface="David" panose="020E0502060401010101" pitchFamily="34" charset="-79"/>
                          <a:ea typeface="+mn-ea"/>
                          <a:cs typeface="David" panose="020E0502060401010101" pitchFamily="34" charset="-79"/>
                        </a:rPr>
                        <a:t>5.9</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extLst>
                  <a:ext uri="{0D108BD9-81ED-4DB2-BD59-A6C34878D82A}">
                    <a16:rowId xmlns:a16="http://schemas.microsoft.com/office/drawing/2014/main" val="72261686"/>
                  </a:ext>
                </a:extLst>
              </a:tr>
              <a:tr h="432000">
                <a:tc>
                  <a:txBody>
                    <a:bodyPr/>
                    <a:lstStyle/>
                    <a:p>
                      <a:pPr rtl="1"/>
                      <a:r>
                        <a:rPr lang="he-IL" b="1" dirty="0">
                          <a:latin typeface="David" panose="020E0502060401010101" pitchFamily="34" charset="-79"/>
                          <a:cs typeface="David" panose="020E0502060401010101" pitchFamily="34" charset="-79"/>
                        </a:rPr>
                        <a:t>רלוונטיות הסמינר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u="none" kern="1200" dirty="0">
                          <a:solidFill>
                            <a:schemeClr val="accent5"/>
                          </a:solidFill>
                          <a:latin typeface="David" panose="020E0502060401010101" pitchFamily="34" charset="-79"/>
                          <a:ea typeface="+mn-ea"/>
                          <a:cs typeface="David" panose="020E0502060401010101" pitchFamily="34" charset="-79"/>
                        </a:rPr>
                        <a:t>5.45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u="sng" kern="1200" dirty="0">
                          <a:solidFill>
                            <a:schemeClr val="accent5"/>
                          </a:solidFill>
                          <a:latin typeface="David" panose="020E0502060401010101" pitchFamily="34" charset="-79"/>
                          <a:ea typeface="+mn-ea"/>
                          <a:cs typeface="David" panose="020E0502060401010101" pitchFamily="34" charset="-79"/>
                        </a:rPr>
                        <a:t>5.9</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extLst>
                  <a:ext uri="{0D108BD9-81ED-4DB2-BD59-A6C34878D82A}">
                    <a16:rowId xmlns:a16="http://schemas.microsoft.com/office/drawing/2014/main" val="1200385217"/>
                  </a:ext>
                </a:extLst>
              </a:tr>
              <a:tr h="1008000">
                <a:tc gridSpan="5">
                  <a:txBody>
                    <a:bodyPr/>
                    <a:lstStyle/>
                    <a:p>
                      <a:pPr rtl="1"/>
                      <a:r>
                        <a:rPr lang="he-IL" b="1" dirty="0">
                          <a:latin typeface="David" panose="020E0502060401010101" pitchFamily="34" charset="-79"/>
                          <a:cs typeface="David" panose="020E0502060401010101" pitchFamily="34" charset="-79"/>
                        </a:rPr>
                        <a:t>נקודות לשימור בסמינר?</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האכסניה מאפשרת אווירת לימוד פתיחות ונכונות לנהל שיח ודיון עמוק ומקצועי</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5">
                  <a:txBody>
                    <a:bodyPr/>
                    <a:lstStyle/>
                    <a:p>
                      <a:pPr rtl="1"/>
                      <a:r>
                        <a:rPr lang="he-IL" b="1" dirty="0">
                          <a:latin typeface="David" panose="020E0502060401010101" pitchFamily="34" charset="-79"/>
                          <a:cs typeface="David" panose="020E0502060401010101" pitchFamily="34" charset="-79"/>
                        </a:rPr>
                        <a:t>נקודות לשיפור בסמינר?</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b="1" kern="1200" dirty="0">
                          <a:solidFill>
                            <a:schemeClr val="dk1"/>
                          </a:solidFill>
                          <a:latin typeface="David" panose="020E0502060401010101" pitchFamily="34" charset="-79"/>
                          <a:ea typeface="+mn-ea"/>
                          <a:cs typeface="David" panose="020E0502060401010101" pitchFamily="34" charset="-79"/>
                        </a:rPr>
                        <a:t>סמינר חובה לכלל חניכי מב"ל </a:t>
                      </a:r>
                      <a:r>
                        <a:rPr lang="he-IL" sz="1600" kern="1200" dirty="0">
                          <a:solidFill>
                            <a:schemeClr val="dk1"/>
                          </a:solidFill>
                          <a:latin typeface="David" panose="020E0502060401010101" pitchFamily="34" charset="-79"/>
                          <a:ea typeface="+mn-ea"/>
                          <a:cs typeface="David" panose="020E0502060401010101" pitchFamily="34" charset="-79"/>
                        </a:rPr>
                        <a:t>וצריך להיות במתכונת של צוותים קטנים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המיקום והתכנים בוצעו דווקא במיקום בעל אג'נדה קיצונית פוליטית פגע באמינות</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31450448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אינטגרציה- שיטות וסביבת הלמידה</a:t>
            </a:r>
          </a:p>
        </p:txBody>
      </p:sp>
      <p:sp>
        <p:nvSpPr>
          <p:cNvPr id="5" name="מציין מיקום תוכן 2">
            <a:extLst>
              <a:ext uri="{FF2B5EF4-FFF2-40B4-BE49-F238E27FC236}">
                <a16:creationId xmlns:a16="http://schemas.microsoft.com/office/drawing/2014/main" id="{E5FEF8E6-B9B1-448F-805F-475F37A21DB3}"/>
              </a:ext>
            </a:extLst>
          </p:cNvPr>
          <p:cNvSpPr txBox="1">
            <a:spLocks/>
          </p:cNvSpPr>
          <p:nvPr/>
        </p:nvSpPr>
        <p:spPr>
          <a:xfrm>
            <a:off x="550603" y="1647818"/>
            <a:ext cx="11097044" cy="5352747"/>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שילוב תוכן אקטואלי- </a:t>
            </a:r>
            <a:r>
              <a:rPr lang="he-IL" sz="1600" dirty="0">
                <a:solidFill>
                  <a:schemeClr val="accent1">
                    <a:lumMod val="75000"/>
                  </a:schemeClr>
                </a:solidFill>
                <a:latin typeface="David" panose="020E0502060401010101" pitchFamily="34" charset="-79"/>
                <a:cs typeface="David" panose="020E0502060401010101" pitchFamily="34" charset="-79"/>
              </a:rPr>
              <a:t>תפיסת הפעלה. מתי, על ידי מי, באיזה נושאים, אופן קישורו לתוכן אקדמי ועוד (</a:t>
            </a:r>
            <a:r>
              <a:rPr lang="he-IL" sz="1600" b="1" dirty="0">
                <a:solidFill>
                  <a:schemeClr val="accent1">
                    <a:lumMod val="75000"/>
                  </a:schemeClr>
                </a:solidFill>
                <a:latin typeface="David" panose="020E0502060401010101" pitchFamily="34" charset="-79"/>
                <a:cs typeface="David" panose="020E0502060401010101" pitchFamily="34" charset="-79"/>
              </a:rPr>
              <a:t>לו"ז שבועי </a:t>
            </a:r>
            <a:r>
              <a:rPr lang="he-IL" sz="1600" dirty="0">
                <a:solidFill>
                  <a:schemeClr val="accent1">
                    <a:lumMod val="75000"/>
                  </a:schemeClr>
                </a:solidFill>
                <a:latin typeface="David" panose="020E0502060401010101" pitchFamily="34" charset="-79"/>
                <a:cs typeface="David" panose="020E0502060401010101" pitchFamily="34" charset="-79"/>
              </a:rPr>
              <a:t>נושם ואינטראקטיבי)</a:t>
            </a:r>
          </a:p>
          <a:p>
            <a:pPr>
              <a:lnSpc>
                <a:spcPct val="150000"/>
              </a:lnSpc>
              <a:buClr>
                <a:schemeClr val="accent1"/>
              </a:buClr>
            </a:pPr>
            <a:r>
              <a:rPr lang="he-IL" sz="1600" dirty="0">
                <a:solidFill>
                  <a:schemeClr val="accent1">
                    <a:lumMod val="75000"/>
                  </a:schemeClr>
                </a:solidFill>
                <a:latin typeface="David" panose="020E0502060401010101" pitchFamily="34" charset="-79"/>
                <a:cs typeface="David" panose="020E0502060401010101" pitchFamily="34" charset="-79"/>
              </a:rPr>
              <a:t> </a:t>
            </a:r>
            <a:r>
              <a:rPr lang="he-IL" sz="1600" b="1" dirty="0">
                <a:solidFill>
                  <a:schemeClr val="accent1">
                    <a:lumMod val="75000"/>
                  </a:schemeClr>
                </a:solidFill>
                <a:latin typeface="David" panose="020E0502060401010101" pitchFamily="34" charset="-79"/>
                <a:cs typeface="David" panose="020E0502060401010101" pitchFamily="34" charset="-79"/>
              </a:rPr>
              <a:t>'תיקון קל' </a:t>
            </a:r>
            <a:r>
              <a:rPr lang="he-IL" sz="1600" dirty="0">
                <a:solidFill>
                  <a:schemeClr val="accent1">
                    <a:lumMod val="75000"/>
                  </a:schemeClr>
                </a:solidFill>
                <a:latin typeface="David" panose="020E0502060401010101" pitchFamily="34" charset="-79"/>
                <a:cs typeface="David" panose="020E0502060401010101" pitchFamily="34" charset="-79"/>
              </a:rPr>
              <a:t>בתוכנית לכיוון </a:t>
            </a:r>
            <a:r>
              <a:rPr lang="he-IL" sz="1600" b="1" dirty="0">
                <a:solidFill>
                  <a:schemeClr val="accent1">
                    <a:lumMod val="75000"/>
                  </a:schemeClr>
                </a:solidFill>
                <a:latin typeface="David" panose="020E0502060401010101" pitchFamily="34" charset="-79"/>
                <a:cs typeface="David" panose="020E0502060401010101" pitchFamily="34" charset="-79"/>
              </a:rPr>
              <a:t>תוכן יישומי </a:t>
            </a:r>
            <a:r>
              <a:rPr lang="he-IL" sz="1600" dirty="0">
                <a:solidFill>
                  <a:schemeClr val="accent1">
                    <a:lumMod val="75000"/>
                  </a:schemeClr>
                </a:solidFill>
                <a:latin typeface="David" panose="020E0502060401010101" pitchFamily="34" charset="-79"/>
                <a:cs typeface="David" panose="020E0502060401010101" pitchFamily="34" charset="-79"/>
              </a:rPr>
              <a:t>(כלים לחניך) ורפלקציה. סוף שנה- סגירה דרך מטלת ראי למטלת הפתיחה- "אני אסטרטג של </a:t>
            </a:r>
            <a:r>
              <a:rPr lang="he-IL" sz="1600" dirty="0" err="1">
                <a:solidFill>
                  <a:schemeClr val="accent1">
                    <a:lumMod val="75000"/>
                  </a:schemeClr>
                </a:solidFill>
                <a:latin typeface="David" panose="020E0502060401010101" pitchFamily="34" charset="-79"/>
                <a:cs typeface="David" panose="020E0502060401010101" pitchFamily="34" charset="-79"/>
              </a:rPr>
              <a:t>הבטל"ם</a:t>
            </a:r>
            <a:r>
              <a:rPr lang="he-IL" sz="1600" dirty="0">
                <a:solidFill>
                  <a:schemeClr val="accent1">
                    <a:lumMod val="75000"/>
                  </a:schemeClr>
                </a:solidFill>
                <a:latin typeface="David" panose="020E0502060401010101" pitchFamily="34" charset="-79"/>
                <a:cs typeface="David" panose="020E0502060401010101" pitchFamily="34" charset="-79"/>
              </a:rPr>
              <a:t>"!</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עומס-</a:t>
            </a:r>
            <a:r>
              <a:rPr lang="he-IL" sz="1600" dirty="0">
                <a:solidFill>
                  <a:schemeClr val="accent1">
                    <a:lumMod val="75000"/>
                  </a:schemeClr>
                </a:solidFill>
                <a:latin typeface="David" panose="020E0502060401010101" pitchFamily="34" charset="-79"/>
                <a:cs typeface="David" panose="020E0502060401010101" pitchFamily="34" charset="-79"/>
              </a:rPr>
              <a:t> {</a:t>
            </a:r>
            <a:r>
              <a:rPr lang="he-IL" sz="1600" dirty="0" err="1">
                <a:solidFill>
                  <a:schemeClr val="accent1">
                    <a:lumMod val="75000"/>
                  </a:schemeClr>
                </a:solidFill>
                <a:latin typeface="David" panose="020E0502060401010101" pitchFamily="34" charset="-79"/>
                <a:cs typeface="David" panose="020E0502060401010101" pitchFamily="34" charset="-79"/>
              </a:rPr>
              <a:t>הכל</a:t>
            </a:r>
            <a:r>
              <a:rPr lang="he-IL" sz="1600" dirty="0">
                <a:solidFill>
                  <a:schemeClr val="accent1">
                    <a:lumMod val="75000"/>
                  </a:schemeClr>
                </a:solidFill>
                <a:latin typeface="David" panose="020E0502060401010101" pitchFamily="34" charset="-79"/>
                <a:cs typeface="David" panose="020E0502060401010101" pitchFamily="34" charset="-79"/>
              </a:rPr>
              <a:t> בראש? מאמץ התיווך!} מעבר חוזר על תכנים שירדו ממחזור מ"ה וייעלמו </a:t>
            </a:r>
            <a:r>
              <a:rPr lang="he-IL" sz="1600" dirty="0" err="1">
                <a:solidFill>
                  <a:schemeClr val="accent1">
                    <a:lumMod val="75000"/>
                  </a:schemeClr>
                </a:solidFill>
                <a:latin typeface="David" panose="020E0502060401010101" pitchFamily="34" charset="-79"/>
                <a:cs typeface="David" panose="020E0502060401010101" pitchFamily="34" charset="-79"/>
              </a:rPr>
              <a:t>במ"ו</a:t>
            </a:r>
            <a:r>
              <a:rPr lang="he-IL" sz="1600" dirty="0">
                <a:solidFill>
                  <a:schemeClr val="accent1">
                    <a:lumMod val="75000"/>
                  </a:schemeClr>
                </a:solidFill>
                <a:latin typeface="David" panose="020E0502060401010101" pitchFamily="34" charset="-79"/>
                <a:cs typeface="David" panose="020E0502060401010101" pitchFamily="34" charset="-79"/>
              </a:rPr>
              <a:t> לחלוטין- 'תחקיר התחקירים' ככלי בקרה</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שילוב החניך- </a:t>
            </a:r>
            <a:r>
              <a:rPr lang="he-IL" sz="1600" dirty="0">
                <a:solidFill>
                  <a:schemeClr val="accent1">
                    <a:lumMod val="75000"/>
                  </a:schemeClr>
                </a:solidFill>
                <a:latin typeface="David" panose="020E0502060401010101" pitchFamily="34" charset="-79"/>
                <a:cs typeface="David" panose="020E0502060401010101" pitchFamily="34" charset="-79"/>
              </a:rPr>
              <a:t>מיצוי (ולא ניצול) 1000 שנות ניסיון בחדר (ומחברי ולא מרבותיי). </a:t>
            </a:r>
            <a:r>
              <a:rPr lang="he-IL" sz="1600" b="1" dirty="0">
                <a:solidFill>
                  <a:schemeClr val="accent1">
                    <a:lumMod val="75000"/>
                  </a:schemeClr>
                </a:solidFill>
                <a:latin typeface="David" panose="020E0502060401010101" pitchFamily="34" charset="-79"/>
                <a:cs typeface="David" panose="020E0502060401010101" pitchFamily="34" charset="-79"/>
              </a:rPr>
              <a:t>מפגש רשת </a:t>
            </a:r>
            <a:r>
              <a:rPr lang="he-IL" sz="1600" dirty="0">
                <a:solidFill>
                  <a:schemeClr val="accent1">
                    <a:lumMod val="75000"/>
                  </a:schemeClr>
                </a:solidFill>
                <a:latin typeface="David" panose="020E0502060401010101" pitchFamily="34" charset="-79"/>
                <a:cs typeface="David" panose="020E0502060401010101" pitchFamily="34" charset="-79"/>
              </a:rPr>
              <a:t>מתפתח לאורך השנה- כיוון לבחינה</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הרצאות מליאה- </a:t>
            </a:r>
            <a:r>
              <a:rPr lang="he-IL" sz="1600" dirty="0">
                <a:solidFill>
                  <a:schemeClr val="accent1">
                    <a:lumMod val="75000"/>
                  </a:schemeClr>
                </a:solidFill>
                <a:latin typeface="David" panose="020E0502060401010101" pitchFamily="34" charset="-79"/>
                <a:cs typeface="David" panose="020E0502060401010101" pitchFamily="34" charset="-79"/>
              </a:rPr>
              <a:t>היקף משכים (לצמצם), משך המשך (לקצר), חלוקת הזמן בין הרצאה לשאלות (3</a:t>
            </a:r>
            <a:r>
              <a:rPr lang="en-US" sz="1600" dirty="0">
                <a:solidFill>
                  <a:schemeClr val="accent1">
                    <a:lumMod val="75000"/>
                  </a:schemeClr>
                </a:solidFill>
                <a:latin typeface="David" panose="020E0502060401010101" pitchFamily="34" charset="-79"/>
                <a:cs typeface="David" panose="020E0502060401010101" pitchFamily="34" charset="-79"/>
              </a:rPr>
              <a:t>/</a:t>
            </a:r>
            <a:r>
              <a:rPr lang="he-IL" sz="1600" dirty="0">
                <a:solidFill>
                  <a:schemeClr val="accent1">
                    <a:lumMod val="75000"/>
                  </a:schemeClr>
                </a:solidFill>
                <a:latin typeface="David" panose="020E0502060401010101" pitchFamily="34" charset="-79"/>
                <a:cs typeface="David" panose="020E0502060401010101" pitchFamily="34" charset="-79"/>
              </a:rPr>
              <a:t>3:1</a:t>
            </a:r>
            <a:r>
              <a:rPr lang="en-US" sz="1600" dirty="0">
                <a:solidFill>
                  <a:schemeClr val="accent1">
                    <a:lumMod val="75000"/>
                  </a:schemeClr>
                </a:solidFill>
                <a:latin typeface="David" panose="020E0502060401010101" pitchFamily="34" charset="-79"/>
                <a:cs typeface="David" panose="020E0502060401010101" pitchFamily="34" charset="-79"/>
              </a:rPr>
              <a:t>/</a:t>
            </a:r>
            <a:r>
              <a:rPr lang="he-IL" sz="1600" dirty="0">
                <a:solidFill>
                  <a:schemeClr val="accent1">
                    <a:lumMod val="75000"/>
                  </a:schemeClr>
                </a:solidFill>
                <a:latin typeface="David" panose="020E0502060401010101" pitchFamily="34" charset="-79"/>
                <a:cs typeface="David" panose="020E0502060401010101" pitchFamily="34" charset="-79"/>
              </a:rPr>
              <a:t>2), יכולת היתוך במליאה</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עיבוד צוותי- </a:t>
            </a:r>
            <a:r>
              <a:rPr lang="he-IL" sz="1600" dirty="0">
                <a:solidFill>
                  <a:schemeClr val="accent1">
                    <a:lumMod val="75000"/>
                  </a:schemeClr>
                </a:solidFill>
                <a:latin typeface="David" panose="020E0502060401010101" pitchFamily="34" charset="-79"/>
                <a:cs typeface="David" panose="020E0502060401010101" pitchFamily="34" charset="-79"/>
              </a:rPr>
              <a:t>המשך המגמה: (א) קביעת היקף משכים לצוות</a:t>
            </a:r>
            <a:r>
              <a:rPr lang="en-US" sz="1600" dirty="0">
                <a:solidFill>
                  <a:schemeClr val="accent1">
                    <a:lumMod val="75000"/>
                  </a:schemeClr>
                </a:solidFill>
                <a:latin typeface="David" panose="020E0502060401010101" pitchFamily="34" charset="-79"/>
                <a:cs typeface="David" panose="020E0502060401010101" pitchFamily="34" charset="-79"/>
              </a:rPr>
              <a:t>;</a:t>
            </a:r>
            <a:r>
              <a:rPr lang="he-IL" sz="1600" dirty="0">
                <a:solidFill>
                  <a:schemeClr val="accent1">
                    <a:lumMod val="75000"/>
                  </a:schemeClr>
                </a:solidFill>
                <a:latin typeface="David" panose="020E0502060401010101" pitchFamily="34" charset="-79"/>
                <a:cs typeface="David" panose="020E0502060401010101" pitchFamily="34" charset="-79"/>
              </a:rPr>
              <a:t> (ב) פיזור מעבר ל'שבוע 19'</a:t>
            </a:r>
            <a:r>
              <a:rPr lang="en-US" sz="1600" dirty="0">
                <a:solidFill>
                  <a:schemeClr val="accent1">
                    <a:lumMod val="75000"/>
                  </a:schemeClr>
                </a:solidFill>
                <a:latin typeface="David" panose="020E0502060401010101" pitchFamily="34" charset="-79"/>
                <a:cs typeface="David" panose="020E0502060401010101" pitchFamily="34" charset="-79"/>
              </a:rPr>
              <a:t>;</a:t>
            </a:r>
            <a:r>
              <a:rPr lang="he-IL" sz="1600" dirty="0">
                <a:solidFill>
                  <a:schemeClr val="accent1">
                    <a:lumMod val="75000"/>
                  </a:schemeClr>
                </a:solidFill>
                <a:latin typeface="David" panose="020E0502060401010101" pitchFamily="34" charset="-79"/>
                <a:cs typeface="David" panose="020E0502060401010101" pitchFamily="34" charset="-79"/>
              </a:rPr>
              <a:t> (ג) חיזוק מיומנויות הסגל (כולל 'מבוקרות')</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מטלות אקדמיות- </a:t>
            </a:r>
            <a:r>
              <a:rPr lang="he-IL" sz="1600" dirty="0">
                <a:solidFill>
                  <a:schemeClr val="accent1">
                    <a:lumMod val="75000"/>
                  </a:schemeClr>
                </a:solidFill>
                <a:latin typeface="David" panose="020E0502060401010101" pitchFamily="34" charset="-79"/>
                <a:cs typeface="David" panose="020E0502060401010101" pitchFamily="34" charset="-79"/>
              </a:rPr>
              <a:t>רביזיה (סוג עבודה ותרומתה, היקף, פירוז ע"פ השנה, זמן עד משוב ועוד). </a:t>
            </a:r>
            <a:r>
              <a:rPr lang="he-IL" sz="1600" u="sng" dirty="0">
                <a:solidFill>
                  <a:schemeClr val="accent1">
                    <a:lumMod val="75000"/>
                  </a:schemeClr>
                </a:solidFill>
                <a:latin typeface="David" panose="020E0502060401010101" pitchFamily="34" charset="-79"/>
                <a:cs typeface="David" panose="020E0502060401010101" pitchFamily="34" charset="-79"/>
              </a:rPr>
              <a:t>מיצוי בן-ארצי </a:t>
            </a:r>
            <a:r>
              <a:rPr lang="he-IL" sz="1600" dirty="0">
                <a:solidFill>
                  <a:schemeClr val="accent1">
                    <a:lumMod val="75000"/>
                  </a:schemeClr>
                </a:solidFill>
                <a:latin typeface="David" panose="020E0502060401010101" pitchFamily="34" charset="-79"/>
                <a:cs typeface="David" panose="020E0502060401010101" pitchFamily="34" charset="-79"/>
              </a:rPr>
              <a:t>לנושא וראייה רוחבית למול עומס</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גיוון שיטות למידה- </a:t>
            </a:r>
            <a:r>
              <a:rPr lang="en-US" sz="1600" dirty="0">
                <a:solidFill>
                  <a:schemeClr val="accent1">
                    <a:lumMod val="75000"/>
                  </a:schemeClr>
                </a:solidFill>
                <a:latin typeface="David" panose="020E0502060401010101" pitchFamily="34" charset="-79"/>
              </a:rPr>
              <a:t>Case study</a:t>
            </a:r>
            <a:r>
              <a:rPr lang="he-IL" sz="1600" dirty="0">
                <a:solidFill>
                  <a:schemeClr val="accent1">
                    <a:lumMod val="75000"/>
                  </a:schemeClr>
                </a:solidFill>
                <a:latin typeface="David" panose="020E0502060401010101" pitchFamily="34" charset="-79"/>
              </a:rPr>
              <a:t>, </a:t>
            </a:r>
            <a:r>
              <a:rPr lang="he-IL" sz="1600" dirty="0">
                <a:solidFill>
                  <a:schemeClr val="accent1">
                    <a:lumMod val="75000"/>
                  </a:schemeClr>
                </a:solidFill>
                <a:latin typeface="David" panose="020E0502060401010101" pitchFamily="34" charset="-79"/>
                <a:cs typeface="David" panose="020E0502060401010101" pitchFamily="34" charset="-79"/>
              </a:rPr>
              <a:t>קורס מתוקשב, </a:t>
            </a:r>
            <a:r>
              <a:rPr lang="en-US" sz="1600" dirty="0">
                <a:solidFill>
                  <a:schemeClr val="accent1">
                    <a:lumMod val="75000"/>
                  </a:schemeClr>
                </a:solidFill>
                <a:latin typeface="David" panose="020E0502060401010101" pitchFamily="34" charset="-79"/>
                <a:cs typeface="David" panose="020E0502060401010101" pitchFamily="34" charset="-79"/>
              </a:rPr>
              <a:t>Debate</a:t>
            </a:r>
            <a:r>
              <a:rPr lang="he-IL" sz="1600" dirty="0">
                <a:solidFill>
                  <a:schemeClr val="accent1">
                    <a:lumMod val="75000"/>
                  </a:schemeClr>
                </a:solidFill>
                <a:latin typeface="David" panose="020E0502060401010101" pitchFamily="34" charset="-79"/>
                <a:cs typeface="David" panose="020E0502060401010101" pitchFamily="34" charset="-79"/>
              </a:rPr>
              <a:t>. 'המעז מנצח'- לשים בגרף והשאר יקרה</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אתר מב"ל ברשת- </a:t>
            </a:r>
            <a:r>
              <a:rPr lang="he-IL" sz="1600" dirty="0">
                <a:solidFill>
                  <a:schemeClr val="accent1">
                    <a:lumMod val="75000"/>
                  </a:schemeClr>
                </a:solidFill>
                <a:latin typeface="David" panose="020E0502060401010101" pitchFamily="34" charset="-79"/>
                <a:cs typeface="David" panose="020E0502060401010101" pitchFamily="34" charset="-79"/>
              </a:rPr>
              <a:t>קפצנו מדרגה אחת. נדרשת מדרגה נוספת</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תשתיות לימוד- </a:t>
            </a:r>
            <a:r>
              <a:rPr lang="he-IL" sz="1600" dirty="0">
                <a:solidFill>
                  <a:schemeClr val="accent1">
                    <a:lumMod val="75000"/>
                  </a:schemeClr>
                </a:solidFill>
                <a:latin typeface="David" panose="020E0502060401010101" pitchFamily="34" charset="-79"/>
                <a:cs typeface="David" panose="020E0502060401010101" pitchFamily="34" charset="-79"/>
              </a:rPr>
              <a:t>מליאה משופצת, חדר אוכל חדש, קפטריה- יישר כח. </a:t>
            </a:r>
            <a:r>
              <a:rPr lang="he-IL" sz="1600" b="1" dirty="0">
                <a:solidFill>
                  <a:schemeClr val="accent1">
                    <a:lumMod val="75000"/>
                  </a:schemeClr>
                </a:solidFill>
                <a:latin typeface="David" panose="020E0502060401010101" pitchFamily="34" charset="-79"/>
                <a:cs typeface="David" panose="020E0502060401010101" pitchFamily="34" charset="-79"/>
              </a:rPr>
              <a:t>שדרוג כיתות צוות ומרכז הלמידה לבכירים</a:t>
            </a:r>
            <a:r>
              <a:rPr lang="he-IL" sz="1600" dirty="0">
                <a:solidFill>
                  <a:schemeClr val="accent1">
                    <a:lumMod val="75000"/>
                  </a:schemeClr>
                </a:solidFill>
                <a:latin typeface="David" panose="020E0502060401010101" pitchFamily="34" charset="-79"/>
                <a:cs typeface="David" panose="020E0502060401010101" pitchFamily="34" charset="-79"/>
              </a:rPr>
              <a:t> בשירות המדינה- שלב הבא</a:t>
            </a: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marL="0" indent="0">
              <a:lnSpc>
                <a:spcPct val="150000"/>
              </a:lnSpc>
              <a:buClr>
                <a:schemeClr val="accent1"/>
              </a:buClr>
              <a:buNone/>
            </a:pP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600" dirty="0">
              <a:solidFill>
                <a:schemeClr val="accent1">
                  <a:lumMod val="75000"/>
                </a:schemeClr>
              </a:solidFill>
              <a:latin typeface="David" panose="020E0502060401010101" pitchFamily="34" charset="-79"/>
              <a:cs typeface="David" panose="020E0502060401010101" pitchFamily="34" charset="-79"/>
            </a:endParaRP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Font typeface="Arial" panose="020B0604020202020204" pitchFamily="34" charset="0"/>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4814635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אינטגרציה- סגל וחניכים</a:t>
            </a:r>
          </a:p>
        </p:txBody>
      </p:sp>
      <p:sp>
        <p:nvSpPr>
          <p:cNvPr id="5" name="מציין מיקום תוכן 2">
            <a:extLst>
              <a:ext uri="{FF2B5EF4-FFF2-40B4-BE49-F238E27FC236}">
                <a16:creationId xmlns:a16="http://schemas.microsoft.com/office/drawing/2014/main" id="{E5FEF8E6-B9B1-448F-805F-475F37A21DB3}"/>
              </a:ext>
            </a:extLst>
          </p:cNvPr>
          <p:cNvSpPr txBox="1">
            <a:spLocks/>
          </p:cNvSpPr>
          <p:nvPr/>
        </p:nvSpPr>
        <p:spPr>
          <a:xfrm>
            <a:off x="609598" y="1667480"/>
            <a:ext cx="10988889" cy="4702861"/>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תפקיד המדריך והסגל- </a:t>
            </a:r>
            <a:r>
              <a:rPr lang="he-IL" sz="1600" dirty="0">
                <a:solidFill>
                  <a:schemeClr val="accent1">
                    <a:lumMod val="75000"/>
                  </a:schemeClr>
                </a:solidFill>
                <a:latin typeface="David" panose="020E0502060401010101" pitchFamily="34" charset="-79"/>
                <a:cs typeface="David" panose="020E0502060401010101" pitchFamily="34" charset="-79"/>
              </a:rPr>
              <a:t>הגדרות התפקיד וההכנה </a:t>
            </a:r>
            <a:r>
              <a:rPr lang="he-IL" sz="1600" dirty="0" err="1">
                <a:solidFill>
                  <a:schemeClr val="accent1">
                    <a:lumMod val="75000"/>
                  </a:schemeClr>
                </a:solidFill>
                <a:latin typeface="David" panose="020E0502060401010101" pitchFamily="34" charset="-79"/>
                <a:cs typeface="David" panose="020E0502060401010101" pitchFamily="34" charset="-79"/>
              </a:rPr>
              <a:t>למ"ה</a:t>
            </a:r>
            <a:r>
              <a:rPr lang="he-IL" sz="1600" dirty="0">
                <a:solidFill>
                  <a:schemeClr val="accent1">
                    <a:lumMod val="75000"/>
                  </a:schemeClr>
                </a:solidFill>
                <a:latin typeface="David" panose="020E0502060401010101" pitchFamily="34" charset="-79"/>
                <a:cs typeface="David" panose="020E0502060401010101" pitchFamily="34" charset="-79"/>
              </a:rPr>
              <a:t> היו טובות, הביצוע בשטח מורכב (</a:t>
            </a:r>
            <a:r>
              <a:rPr lang="en-US" sz="1600" dirty="0">
                <a:solidFill>
                  <a:schemeClr val="accent1">
                    <a:lumMod val="75000"/>
                  </a:schemeClr>
                </a:solidFill>
                <a:latin typeface="David" panose="020E0502060401010101" pitchFamily="34" charset="-79"/>
                <a:cs typeface="David" panose="020E0502060401010101" pitchFamily="34" charset="-79"/>
              </a:rPr>
              <a:t>Moving target</a:t>
            </a:r>
            <a:r>
              <a:rPr lang="he-IL" sz="1600" dirty="0">
                <a:solidFill>
                  <a:schemeClr val="accent1">
                    <a:lumMod val="75000"/>
                  </a:schemeClr>
                </a:solidFill>
                <a:latin typeface="David" panose="020E0502060401010101" pitchFamily="34" charset="-79"/>
                <a:cs typeface="David" panose="020E0502060401010101" pitchFamily="34" charset="-79"/>
              </a:rPr>
              <a:t>). זהירות מתיקון תותחנים</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אקלים למידה'- </a:t>
            </a:r>
            <a:r>
              <a:rPr lang="he-IL" sz="1600" dirty="0">
                <a:solidFill>
                  <a:schemeClr val="accent1">
                    <a:lumMod val="75000"/>
                  </a:schemeClr>
                </a:solidFill>
                <a:latin typeface="David" panose="020E0502060401010101" pitchFamily="34" charset="-79"/>
                <a:cs typeface="David" panose="020E0502060401010101" pitchFamily="34" charset="-79"/>
              </a:rPr>
              <a:t>גיבוש חברתי בצוות האורגני ב'פקודה', נשיאות מוקפדת, בקרה ונקודות התערבות בחיי המחזור, ניהוג סוף קורס וירידת המתח</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מאמצי התיווך, התחקור והסיכום- </a:t>
            </a:r>
            <a:r>
              <a:rPr lang="he-IL" sz="1600" dirty="0">
                <a:solidFill>
                  <a:schemeClr val="accent1">
                    <a:lumMod val="75000"/>
                  </a:schemeClr>
                </a:solidFill>
                <a:latin typeface="David" panose="020E0502060401010101" pitchFamily="34" charset="-79"/>
                <a:cs typeface="David" panose="020E0502060401010101" pitchFamily="34" charset="-79"/>
              </a:rPr>
              <a:t>חלוקה בין מ. מב"ל, מד"ר, מדריך מוביל, ראש אקדמי. ושיפור איכותו באופן כללי (היתוך ולא ריתוך)</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'מלכי מב"ל' האקדמיים-</a:t>
            </a:r>
            <a:r>
              <a:rPr lang="he-IL" sz="1600" dirty="0">
                <a:solidFill>
                  <a:schemeClr val="accent1">
                    <a:lumMod val="75000"/>
                  </a:schemeClr>
                </a:solidFill>
                <a:latin typeface="David" panose="020E0502060401010101" pitchFamily="34" charset="-79"/>
                <a:cs typeface="David" panose="020E0502060401010101" pitchFamily="34" charset="-79"/>
              </a:rPr>
              <a:t> סוזי, דימה, יוסי. </a:t>
            </a:r>
            <a:r>
              <a:rPr lang="he-IL" sz="1600" b="1" dirty="0">
                <a:solidFill>
                  <a:schemeClr val="accent1">
                    <a:lumMod val="75000"/>
                  </a:schemeClr>
                </a:solidFill>
                <a:latin typeface="David" panose="020E0502060401010101" pitchFamily="34" charset="-79"/>
                <a:cs typeface="David" panose="020E0502060401010101" pitchFamily="34" charset="-79"/>
              </a:rPr>
              <a:t>מרכז אקדמי- </a:t>
            </a:r>
            <a:r>
              <a:rPr lang="he-IL" sz="1600" dirty="0">
                <a:solidFill>
                  <a:schemeClr val="accent1">
                    <a:lumMod val="75000"/>
                  </a:schemeClr>
                </a:solidFill>
                <a:latin typeface="David" panose="020E0502060401010101" pitchFamily="34" charset="-79"/>
                <a:cs typeface="David" panose="020E0502060401010101" pitchFamily="34" charset="-79"/>
              </a:rPr>
              <a:t>אודי ערן ויוסי בן ארצי- מה תפקידם בסגל?</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שילוב בינ"ל- </a:t>
            </a:r>
            <a:r>
              <a:rPr lang="he-IL" sz="1600" dirty="0">
                <a:solidFill>
                  <a:schemeClr val="accent1">
                    <a:lumMod val="75000"/>
                  </a:schemeClr>
                </a:solidFill>
                <a:latin typeface="David" panose="020E0502060401010101" pitchFamily="34" charset="-79"/>
                <a:cs typeface="David" panose="020E0502060401010101" pitchFamily="34" charset="-79"/>
              </a:rPr>
              <a:t>יחס אמביוולנטי לאורך שנים. נדרש מיון מדוקדק והגדרת אינטרסים עבור החניכים מישראל (מבעיה להזדמנות)</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חניכים במינוי משנה </a:t>
            </a:r>
            <a:r>
              <a:rPr lang="he-IL" sz="1600" dirty="0" err="1">
                <a:solidFill>
                  <a:schemeClr val="accent1">
                    <a:lumMod val="75000"/>
                  </a:schemeClr>
                </a:solidFill>
                <a:latin typeface="David" panose="020E0502060401010101" pitchFamily="34" charset="-79"/>
                <a:cs typeface="David" panose="020E0502060401010101" pitchFamily="34" charset="-79"/>
              </a:rPr>
              <a:t>תו"כ</a:t>
            </a:r>
            <a:r>
              <a:rPr lang="he-IL" sz="1600" dirty="0">
                <a:solidFill>
                  <a:schemeClr val="accent1">
                    <a:lumMod val="75000"/>
                  </a:schemeClr>
                </a:solidFill>
                <a:latin typeface="David" panose="020E0502060401010101" pitchFamily="34" charset="-79"/>
                <a:cs typeface="David" panose="020E0502060401010101" pitchFamily="34" charset="-79"/>
              </a:rPr>
              <a:t> מב"ל (מפקדי אוגדה..)</a:t>
            </a:r>
          </a:p>
          <a:p>
            <a:pPr>
              <a:lnSpc>
                <a:spcPct val="150000"/>
              </a:lnSpc>
              <a:buClr>
                <a:schemeClr val="accent1"/>
              </a:buClr>
            </a:pPr>
            <a:r>
              <a:rPr lang="he-IL" sz="1600" dirty="0">
                <a:solidFill>
                  <a:schemeClr val="accent1">
                    <a:lumMod val="75000"/>
                  </a:schemeClr>
                </a:solidFill>
                <a:latin typeface="David" panose="020E0502060401010101" pitchFamily="34" charset="-79"/>
                <a:cs typeface="David" panose="020E0502060401010101" pitchFamily="34" charset="-79"/>
              </a:rPr>
              <a:t>קורס </a:t>
            </a:r>
            <a:r>
              <a:rPr lang="he-IL" sz="1600" b="1" dirty="0">
                <a:solidFill>
                  <a:schemeClr val="accent1">
                    <a:lumMod val="75000"/>
                  </a:schemeClr>
                </a:solidFill>
                <a:latin typeface="David" panose="020E0502060401010101" pitchFamily="34" charset="-79"/>
                <a:cs typeface="David" panose="020E0502060401010101" pitchFamily="34" charset="-79"/>
              </a:rPr>
              <a:t>מכשיר או ממיין?</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מידענית מרכז למידה לבכירים בשירות המדינה </a:t>
            </a:r>
            <a:r>
              <a:rPr lang="he-IL" sz="1600" dirty="0">
                <a:solidFill>
                  <a:schemeClr val="accent1">
                    <a:lumMod val="75000"/>
                  </a:schemeClr>
                </a:solidFill>
                <a:latin typeface="David" panose="020E0502060401010101" pitchFamily="34" charset="-79"/>
                <a:cs typeface="David" panose="020E0502060401010101" pitchFamily="34" charset="-79"/>
              </a:rPr>
              <a:t>(ד"ר ענת חן)- הזדמנות לחניך, לסגל מב"ל וסגל אקדמי. תפיסת תפקיד המבטאת תפיסת למידה</a:t>
            </a: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marL="0" indent="0">
              <a:lnSpc>
                <a:spcPct val="150000"/>
              </a:lnSpc>
              <a:buClr>
                <a:schemeClr val="accent1"/>
              </a:buClr>
              <a:buNone/>
            </a:pP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600" dirty="0">
              <a:solidFill>
                <a:schemeClr val="accent1">
                  <a:lumMod val="75000"/>
                </a:schemeClr>
              </a:solidFill>
              <a:latin typeface="David" panose="020E0502060401010101" pitchFamily="34" charset="-79"/>
              <a:cs typeface="David" panose="020E0502060401010101" pitchFamily="34" charset="-79"/>
            </a:endParaRP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Font typeface="Arial" panose="020B0604020202020204" pitchFamily="34" charset="0"/>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5925424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אינטגרציה- מטרות ההכשרה</a:t>
            </a:r>
          </a:p>
        </p:txBody>
      </p:sp>
      <p:sp>
        <p:nvSpPr>
          <p:cNvPr id="5" name="מציין מיקום תוכן 2">
            <a:extLst>
              <a:ext uri="{FF2B5EF4-FFF2-40B4-BE49-F238E27FC236}">
                <a16:creationId xmlns:a16="http://schemas.microsoft.com/office/drawing/2014/main" id="{E5FEF8E6-B9B1-448F-805F-475F37A21DB3}"/>
              </a:ext>
            </a:extLst>
          </p:cNvPr>
          <p:cNvSpPr txBox="1">
            <a:spLocks/>
          </p:cNvSpPr>
          <p:nvPr/>
        </p:nvSpPr>
        <p:spPr>
          <a:xfrm>
            <a:off x="675867" y="1549495"/>
            <a:ext cx="10834132" cy="4702861"/>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Clr>
                <a:schemeClr val="accent1"/>
              </a:buClr>
              <a:buNone/>
            </a:pPr>
            <a:r>
              <a:rPr lang="he-IL" sz="1800" b="1" dirty="0">
                <a:solidFill>
                  <a:schemeClr val="accent1">
                    <a:lumMod val="75000"/>
                  </a:schemeClr>
                </a:solidFill>
                <a:latin typeface="David" panose="020E0502060401010101" pitchFamily="34" charset="-79"/>
                <a:cs typeface="David" panose="020E0502060401010101" pitchFamily="34" charset="-79"/>
              </a:rPr>
              <a:t>בחינת מטרת ההכשרה של מב"ל (3#)- </a:t>
            </a:r>
            <a:r>
              <a:rPr lang="he-IL" sz="1800" dirty="0">
                <a:solidFill>
                  <a:schemeClr val="accent1">
                    <a:lumMod val="75000"/>
                  </a:schemeClr>
                </a:solidFill>
                <a:latin typeface="David" panose="020E0502060401010101" pitchFamily="34" charset="-79"/>
                <a:cs typeface="David" panose="020E0502060401010101" pitchFamily="34" charset="-79"/>
              </a:rPr>
              <a:t>פיתוח ידע יישומי באמצעות חקר סוגיות הביטחון הלאומי, במטרה לסייע למערכות הביטחון והממשל!</a:t>
            </a:r>
          </a:p>
          <a:p>
            <a:pPr marL="628650" lvl="1" indent="-363538">
              <a:lnSpc>
                <a:spcPct val="15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הכוונת תוצרי עבודות שנתיות, נייר עמדות ומטלות אקדמיות</a:t>
            </a:r>
          </a:p>
          <a:p>
            <a:pPr marL="628650" lvl="1" indent="-363538">
              <a:lnSpc>
                <a:spcPct val="15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הכוונת נושאי הביקור בארגוני הביטחון השונים</a:t>
            </a:r>
          </a:p>
          <a:p>
            <a:pPr marL="628650" lvl="1" indent="-363538">
              <a:lnSpc>
                <a:spcPct val="15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הכנסת תכנים 'מתפרצים' רלוונטיים במהלך השנה, השתתפות בכנסים אסטרטגיים רלוונטיים</a:t>
            </a:r>
          </a:p>
          <a:p>
            <a:pPr marL="628650" lvl="1" indent="-363538">
              <a:lnSpc>
                <a:spcPct val="15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סימולציות רלוונטיות בציר האסטרטגיה (מדינית-</a:t>
            </a:r>
            <a:r>
              <a:rPr lang="he-IL" sz="1800" dirty="0" err="1">
                <a:solidFill>
                  <a:schemeClr val="accent1">
                    <a:lumMod val="75000"/>
                  </a:schemeClr>
                </a:solidFill>
                <a:latin typeface="David" panose="020E0502060401010101" pitchFamily="34" charset="-79"/>
                <a:cs typeface="David" panose="020E0502060401010101" pitchFamily="34" charset="-79"/>
              </a:rPr>
              <a:t>בטחונית</a:t>
            </a:r>
            <a:r>
              <a:rPr lang="he-IL" sz="1800" dirty="0">
                <a:solidFill>
                  <a:schemeClr val="accent1">
                    <a:lumMod val="75000"/>
                  </a:schemeClr>
                </a:solidFill>
                <a:latin typeface="David" panose="020E0502060401010101" pitchFamily="34" charset="-79"/>
                <a:cs typeface="David" panose="020E0502060401010101" pitchFamily="34" charset="-79"/>
              </a:rPr>
              <a:t>, חברתית)</a:t>
            </a:r>
          </a:p>
          <a:p>
            <a:pPr marL="628650" lvl="1" indent="-363538">
              <a:lnSpc>
                <a:spcPct val="15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תיעוד הניסיון המצטבר (הרצאות </a:t>
            </a:r>
            <a:r>
              <a:rPr lang="en-US" sz="1800" dirty="0">
                <a:solidFill>
                  <a:schemeClr val="accent1">
                    <a:lumMod val="75000"/>
                  </a:schemeClr>
                </a:solidFill>
                <a:latin typeface="David" panose="020E0502060401010101" pitchFamily="34" charset="-79"/>
                <a:cs typeface="David" panose="020E0502060401010101" pitchFamily="34" charset="-79"/>
              </a:rPr>
              <a:t>TED</a:t>
            </a:r>
            <a:r>
              <a:rPr lang="he-IL" sz="1800" dirty="0">
                <a:solidFill>
                  <a:schemeClr val="accent1">
                    <a:lumMod val="75000"/>
                  </a:schemeClr>
                </a:solidFill>
                <a:latin typeface="David" panose="020E0502060401010101" pitchFamily="34" charset="-79"/>
                <a:cs typeface="David" panose="020E0502060401010101" pitchFamily="34" charset="-79"/>
              </a:rPr>
              <a:t> המתבססות על ניסיון החניך מתפקידיו הקודמים)</a:t>
            </a:r>
          </a:p>
          <a:p>
            <a:pPr marL="628650" lvl="1" indent="-363538">
              <a:lnSpc>
                <a:spcPct val="15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הכוונת גוף המחקר </a:t>
            </a:r>
            <a:r>
              <a:rPr lang="he-IL" sz="1800" dirty="0" err="1">
                <a:solidFill>
                  <a:schemeClr val="accent1">
                    <a:lumMod val="75000"/>
                  </a:schemeClr>
                </a:solidFill>
                <a:latin typeface="David" panose="020E0502060401010101" pitchFamily="34" charset="-79"/>
                <a:cs typeface="David" panose="020E0502060401010101" pitchFamily="34" charset="-79"/>
              </a:rPr>
              <a:t>המכללתי</a:t>
            </a:r>
            <a:r>
              <a:rPr lang="he-IL" sz="1800" dirty="0">
                <a:solidFill>
                  <a:schemeClr val="accent1">
                    <a:lumMod val="75000"/>
                  </a:schemeClr>
                </a:solidFill>
                <a:latin typeface="David" panose="020E0502060401010101" pitchFamily="34" charset="-79"/>
                <a:cs typeface="David" panose="020E0502060401010101" pitchFamily="34" charset="-79"/>
              </a:rPr>
              <a:t> וגופי ההוצאה לאור (מערכות, עשתונות)</a:t>
            </a: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marL="0" indent="0">
              <a:lnSpc>
                <a:spcPct val="150000"/>
              </a:lnSpc>
              <a:buClr>
                <a:schemeClr val="accent1"/>
              </a:buClr>
              <a:buNone/>
            </a:pP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600" dirty="0">
              <a:solidFill>
                <a:schemeClr val="accent1">
                  <a:lumMod val="75000"/>
                </a:schemeClr>
              </a:solidFill>
              <a:latin typeface="David" panose="020E0502060401010101" pitchFamily="34" charset="-79"/>
              <a:cs typeface="David" panose="020E0502060401010101" pitchFamily="34" charset="-79"/>
            </a:endParaRP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Font typeface="Arial" panose="020B0604020202020204" pitchFamily="34" charset="0"/>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sp>
        <p:nvSpPr>
          <p:cNvPr id="3" name="דמעה 2">
            <a:extLst>
              <a:ext uri="{FF2B5EF4-FFF2-40B4-BE49-F238E27FC236}">
                <a16:creationId xmlns:a16="http://schemas.microsoft.com/office/drawing/2014/main" id="{56A3BBB3-CC5D-45E3-B691-2A0E9111095E}"/>
              </a:ext>
            </a:extLst>
          </p:cNvPr>
          <p:cNvSpPr/>
          <p:nvPr/>
        </p:nvSpPr>
        <p:spPr>
          <a:xfrm>
            <a:off x="235974" y="4817808"/>
            <a:ext cx="3913239" cy="1941871"/>
          </a:xfrm>
          <a:prstGeom prst="teardrop">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lIns="36000" rIns="36000" rtlCol="1" anchor="t"/>
          <a:lstStyle/>
          <a:p>
            <a:pPr algn="ctr">
              <a:lnSpc>
                <a:spcPct val="200000"/>
              </a:lnSpc>
            </a:pPr>
            <a:r>
              <a:rPr lang="he-IL" sz="2000" b="1" dirty="0">
                <a:effectLst>
                  <a:outerShdw blurRad="38100" dist="38100" dir="2700000" algn="tl">
                    <a:srgbClr val="000000">
                      <a:alpha val="43137"/>
                    </a:srgbClr>
                  </a:outerShdw>
                </a:effectLst>
                <a:latin typeface="David" panose="020E0502060401010101" pitchFamily="34" charset="-79"/>
                <a:cs typeface="David" panose="020E0502060401010101" pitchFamily="34" charset="-79"/>
              </a:rPr>
              <a:t>אכזבה קבועה מצד החניכים. </a:t>
            </a:r>
            <a:br>
              <a:rPr lang="en-US" sz="2000" b="1" dirty="0">
                <a:effectLst>
                  <a:outerShdw blurRad="38100" dist="38100" dir="2700000" algn="tl">
                    <a:srgbClr val="000000">
                      <a:alpha val="43137"/>
                    </a:srgbClr>
                  </a:outerShdw>
                </a:effectLst>
                <a:latin typeface="David" panose="020E0502060401010101" pitchFamily="34" charset="-79"/>
                <a:cs typeface="David" panose="020E0502060401010101" pitchFamily="34" charset="-79"/>
              </a:rPr>
            </a:br>
            <a:r>
              <a:rPr lang="he-IL" sz="2000" b="1" dirty="0">
                <a:effectLst>
                  <a:outerShdw blurRad="38100" dist="38100" dir="2700000" algn="tl">
                    <a:srgbClr val="000000">
                      <a:alpha val="43137"/>
                    </a:srgbClr>
                  </a:outerShdw>
                </a:effectLst>
                <a:latin typeface="David" panose="020E0502060401010101" pitchFamily="34" charset="-79"/>
                <a:cs typeface="David" panose="020E0502060401010101" pitchFamily="34" charset="-79"/>
              </a:rPr>
              <a:t>מצד שני, חזון זה חזון</a:t>
            </a:r>
          </a:p>
        </p:txBody>
      </p:sp>
    </p:spTree>
    <p:extLst>
      <p:ext uri="{BB962C8B-B14F-4D97-AF65-F5344CB8AC3E}">
        <p14:creationId xmlns:p14="http://schemas.microsoft.com/office/powerpoint/2010/main" val="23027564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דמעה 8">
            <a:extLst>
              <a:ext uri="{FF2B5EF4-FFF2-40B4-BE49-F238E27FC236}">
                <a16:creationId xmlns:a16="http://schemas.microsoft.com/office/drawing/2014/main" id="{14A7FE72-5F0A-496D-A969-129A868D56BD}"/>
              </a:ext>
            </a:extLst>
          </p:cNvPr>
          <p:cNvSpPr/>
          <p:nvPr/>
        </p:nvSpPr>
        <p:spPr>
          <a:xfrm>
            <a:off x="4227870" y="1401089"/>
            <a:ext cx="1671483" cy="973394"/>
          </a:xfrm>
          <a:prstGeom prst="teardrop">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latin typeface="David" panose="020E0502060401010101" pitchFamily="34" charset="-79"/>
                <a:cs typeface="David" panose="020E0502060401010101" pitchFamily="34" charset="-79"/>
              </a:rPr>
              <a:t>לשימור</a:t>
            </a:r>
          </a:p>
        </p:txBody>
      </p:sp>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מחזור מ"ה- </a:t>
            </a:r>
            <a:r>
              <a:rPr lang="en-US"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Top 5</a:t>
            </a:r>
            <a:endPar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4" name="מלבן: פינות מעוגלות 3">
            <a:extLst>
              <a:ext uri="{FF2B5EF4-FFF2-40B4-BE49-F238E27FC236}">
                <a16:creationId xmlns:a16="http://schemas.microsoft.com/office/drawing/2014/main" id="{A25C3FE2-6790-4336-B209-68A563960AAF}"/>
              </a:ext>
            </a:extLst>
          </p:cNvPr>
          <p:cNvSpPr/>
          <p:nvPr/>
        </p:nvSpPr>
        <p:spPr>
          <a:xfrm>
            <a:off x="2448232" y="1995943"/>
            <a:ext cx="2160000" cy="828000"/>
          </a:xfrm>
          <a:prstGeom prst="roundRect">
            <a:avLst/>
          </a:prstGeom>
          <a:solidFill>
            <a:schemeClr val="accent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hemeClr val="accent6"/>
          </a:lnRef>
          <a:fillRef idx="3">
            <a:schemeClr val="accent6"/>
          </a:fillRef>
          <a:effectRef idx="3">
            <a:schemeClr val="accent6"/>
          </a:effectRef>
          <a:fontRef idx="minor">
            <a:schemeClr val="lt1"/>
          </a:fontRef>
        </p:style>
        <p:txBody>
          <a:bodyPr lIns="36000" tIns="36000" rIns="36000" bIns="36000" rtlCol="1" anchor="ctr"/>
          <a:lstStyle/>
          <a:p>
            <a:pPr algn="ctr"/>
            <a:r>
              <a:rPr lang="he-IL" sz="2400" b="1" dirty="0">
                <a:latin typeface="David" panose="020E0502060401010101" pitchFamily="34" charset="-79"/>
                <a:cs typeface="David" panose="020E0502060401010101" pitchFamily="34" charset="-79"/>
              </a:rPr>
              <a:t>סיורי חו"ל</a:t>
            </a:r>
            <a:br>
              <a:rPr lang="en-US" sz="2400" dirty="0">
                <a:latin typeface="David" panose="020E0502060401010101" pitchFamily="34" charset="-79"/>
                <a:cs typeface="David" panose="020E0502060401010101" pitchFamily="34" charset="-79"/>
              </a:rPr>
            </a:br>
            <a:r>
              <a:rPr lang="he-IL" sz="2400" dirty="0">
                <a:latin typeface="David" panose="020E0502060401010101" pitchFamily="34" charset="-79"/>
                <a:cs typeface="David" panose="020E0502060401010101" pitchFamily="34" charset="-79"/>
              </a:rPr>
              <a:t>(דגש על מזרח)</a:t>
            </a:r>
          </a:p>
        </p:txBody>
      </p:sp>
      <p:sp>
        <p:nvSpPr>
          <p:cNvPr id="5" name="מלבן: פינות מעוגלות 4">
            <a:extLst>
              <a:ext uri="{FF2B5EF4-FFF2-40B4-BE49-F238E27FC236}">
                <a16:creationId xmlns:a16="http://schemas.microsoft.com/office/drawing/2014/main" id="{CFFA833B-E429-4F10-9A2C-7CE42ED8719B}"/>
              </a:ext>
            </a:extLst>
          </p:cNvPr>
          <p:cNvSpPr/>
          <p:nvPr/>
        </p:nvSpPr>
        <p:spPr>
          <a:xfrm>
            <a:off x="2448232" y="2939839"/>
            <a:ext cx="2160000" cy="828000"/>
          </a:xfrm>
          <a:prstGeom prst="roundRect">
            <a:avLst/>
          </a:prstGeom>
          <a:solidFill>
            <a:schemeClr val="accent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hemeClr val="accent6"/>
          </a:lnRef>
          <a:fillRef idx="3">
            <a:schemeClr val="accent6"/>
          </a:fillRef>
          <a:effectRef idx="3">
            <a:schemeClr val="accent6"/>
          </a:effectRef>
          <a:fontRef idx="minor">
            <a:schemeClr val="lt1"/>
          </a:fontRef>
        </p:style>
        <p:txBody>
          <a:bodyPr lIns="36000" tIns="36000" rIns="36000" bIns="36000" rtlCol="1" anchor="ctr"/>
          <a:lstStyle/>
          <a:p>
            <a:pPr algn="ctr"/>
            <a:r>
              <a:rPr lang="he-IL" sz="2400" b="1" dirty="0">
                <a:latin typeface="David" panose="020E0502060401010101" pitchFamily="34" charset="-79"/>
                <a:cs typeface="David" panose="020E0502060401010101" pitchFamily="34" charset="-79"/>
              </a:rPr>
              <a:t>הגנה לאומית</a:t>
            </a:r>
            <a:br>
              <a:rPr lang="en-US" sz="2400" dirty="0">
                <a:latin typeface="David" panose="020E0502060401010101" pitchFamily="34" charset="-79"/>
                <a:cs typeface="David" panose="020E0502060401010101" pitchFamily="34" charset="-79"/>
              </a:rPr>
            </a:br>
            <a:r>
              <a:rPr lang="he-IL" sz="2400" dirty="0">
                <a:latin typeface="David" panose="020E0502060401010101" pitchFamily="34" charset="-79"/>
                <a:cs typeface="David" panose="020E0502060401010101" pitchFamily="34" charset="-79"/>
              </a:rPr>
              <a:t>(קורס מזה"ת)</a:t>
            </a:r>
          </a:p>
        </p:txBody>
      </p:sp>
      <p:sp>
        <p:nvSpPr>
          <p:cNvPr id="6" name="מלבן: פינות מעוגלות 5">
            <a:extLst>
              <a:ext uri="{FF2B5EF4-FFF2-40B4-BE49-F238E27FC236}">
                <a16:creationId xmlns:a16="http://schemas.microsoft.com/office/drawing/2014/main" id="{E990BB9E-5EFE-4C58-A382-90E5C5995E60}"/>
              </a:ext>
            </a:extLst>
          </p:cNvPr>
          <p:cNvSpPr/>
          <p:nvPr/>
        </p:nvSpPr>
        <p:spPr>
          <a:xfrm>
            <a:off x="2448232" y="3883735"/>
            <a:ext cx="2160000" cy="828000"/>
          </a:xfrm>
          <a:prstGeom prst="roundRect">
            <a:avLst/>
          </a:prstGeom>
          <a:solidFill>
            <a:schemeClr val="accent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hemeClr val="accent6"/>
          </a:lnRef>
          <a:fillRef idx="3">
            <a:schemeClr val="accent6"/>
          </a:fillRef>
          <a:effectRef idx="3">
            <a:schemeClr val="accent6"/>
          </a:effectRef>
          <a:fontRef idx="minor">
            <a:schemeClr val="lt1"/>
          </a:fontRef>
        </p:style>
        <p:txBody>
          <a:bodyPr lIns="36000" tIns="36000" rIns="36000" bIns="36000" rtlCol="1" anchor="ctr"/>
          <a:lstStyle/>
          <a:p>
            <a:pPr algn="ctr"/>
            <a:r>
              <a:rPr lang="he-IL" sz="2400" b="1" dirty="0">
                <a:latin typeface="David" panose="020E0502060401010101" pitchFamily="34" charset="-79"/>
                <a:cs typeface="David" panose="020E0502060401010101" pitchFamily="34" charset="-79"/>
              </a:rPr>
              <a:t>מסלולים </a:t>
            </a:r>
            <a:br>
              <a:rPr lang="en-US" sz="2400" b="1" dirty="0">
                <a:latin typeface="David" panose="020E0502060401010101" pitchFamily="34" charset="-79"/>
                <a:cs typeface="David" panose="020E0502060401010101" pitchFamily="34" charset="-79"/>
              </a:rPr>
            </a:br>
            <a:r>
              <a:rPr lang="he-IL" sz="2400" b="1" dirty="0">
                <a:latin typeface="David" panose="020E0502060401010101" pitchFamily="34" charset="-79"/>
                <a:cs typeface="David" panose="020E0502060401010101" pitchFamily="34" charset="-79"/>
              </a:rPr>
              <a:t>אקדמיים</a:t>
            </a:r>
            <a:endParaRPr lang="he-IL" sz="2400" dirty="0">
              <a:latin typeface="David" panose="020E0502060401010101" pitchFamily="34" charset="-79"/>
              <a:cs typeface="David" panose="020E0502060401010101" pitchFamily="34" charset="-79"/>
            </a:endParaRPr>
          </a:p>
        </p:txBody>
      </p:sp>
      <p:sp>
        <p:nvSpPr>
          <p:cNvPr id="7" name="מלבן: פינות מעוגלות 6">
            <a:extLst>
              <a:ext uri="{FF2B5EF4-FFF2-40B4-BE49-F238E27FC236}">
                <a16:creationId xmlns:a16="http://schemas.microsoft.com/office/drawing/2014/main" id="{2D81878C-C860-4C3E-AC66-C83CC44B7D54}"/>
              </a:ext>
            </a:extLst>
          </p:cNvPr>
          <p:cNvSpPr/>
          <p:nvPr/>
        </p:nvSpPr>
        <p:spPr>
          <a:xfrm>
            <a:off x="2448232" y="4827631"/>
            <a:ext cx="2160000" cy="828000"/>
          </a:xfrm>
          <a:prstGeom prst="roundRect">
            <a:avLst/>
          </a:prstGeom>
          <a:solidFill>
            <a:schemeClr val="accent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hemeClr val="accent6"/>
          </a:lnRef>
          <a:fillRef idx="3">
            <a:schemeClr val="accent6"/>
          </a:fillRef>
          <a:effectRef idx="3">
            <a:schemeClr val="accent6"/>
          </a:effectRef>
          <a:fontRef idx="minor">
            <a:schemeClr val="lt1"/>
          </a:fontRef>
        </p:style>
        <p:txBody>
          <a:bodyPr lIns="36000" tIns="36000" rIns="36000" bIns="36000" rtlCol="1" anchor="ctr"/>
          <a:lstStyle/>
          <a:p>
            <a:pPr algn="ctr"/>
            <a:r>
              <a:rPr lang="he-IL" sz="2400" b="1" dirty="0">
                <a:latin typeface="David" panose="020E0502060401010101" pitchFamily="34" charset="-79"/>
                <a:cs typeface="David" panose="020E0502060401010101" pitchFamily="34" charset="-79"/>
              </a:rPr>
              <a:t>תשתיות </a:t>
            </a:r>
            <a:br>
              <a:rPr lang="en-US" sz="2400" b="1" dirty="0">
                <a:latin typeface="David" panose="020E0502060401010101" pitchFamily="34" charset="-79"/>
                <a:cs typeface="David" panose="020E0502060401010101" pitchFamily="34" charset="-79"/>
              </a:rPr>
            </a:br>
            <a:r>
              <a:rPr lang="he-IL" sz="2400" b="1" dirty="0">
                <a:latin typeface="David" panose="020E0502060401010101" pitchFamily="34" charset="-79"/>
                <a:cs typeface="David" panose="020E0502060401010101" pitchFamily="34" charset="-79"/>
              </a:rPr>
              <a:t>הלמידה</a:t>
            </a:r>
            <a:endParaRPr lang="he-IL" sz="2400" dirty="0">
              <a:latin typeface="David" panose="020E0502060401010101" pitchFamily="34" charset="-79"/>
              <a:cs typeface="David" panose="020E0502060401010101" pitchFamily="34" charset="-79"/>
            </a:endParaRPr>
          </a:p>
        </p:txBody>
      </p:sp>
      <p:sp>
        <p:nvSpPr>
          <p:cNvPr id="8" name="מלבן: פינות מעוגלות 7">
            <a:extLst>
              <a:ext uri="{FF2B5EF4-FFF2-40B4-BE49-F238E27FC236}">
                <a16:creationId xmlns:a16="http://schemas.microsoft.com/office/drawing/2014/main" id="{E6DF28D9-15E9-46DE-9A2B-40A06BA9E370}"/>
              </a:ext>
            </a:extLst>
          </p:cNvPr>
          <p:cNvSpPr/>
          <p:nvPr/>
        </p:nvSpPr>
        <p:spPr>
          <a:xfrm>
            <a:off x="2448232" y="5771526"/>
            <a:ext cx="2160000" cy="828000"/>
          </a:xfrm>
          <a:prstGeom prst="roundRect">
            <a:avLst/>
          </a:prstGeom>
          <a:solidFill>
            <a:schemeClr val="accent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hemeClr val="accent6"/>
          </a:lnRef>
          <a:fillRef idx="3">
            <a:schemeClr val="accent6"/>
          </a:fillRef>
          <a:effectRef idx="3">
            <a:schemeClr val="accent6"/>
          </a:effectRef>
          <a:fontRef idx="minor">
            <a:schemeClr val="lt1"/>
          </a:fontRef>
        </p:style>
        <p:txBody>
          <a:bodyPr lIns="36000" tIns="36000" rIns="36000" bIns="36000" rtlCol="1" anchor="ctr"/>
          <a:lstStyle/>
          <a:p>
            <a:pPr algn="ctr"/>
            <a:r>
              <a:rPr lang="he-IL" sz="2400" b="1" dirty="0">
                <a:latin typeface="David" panose="020E0502060401010101" pitchFamily="34" charset="-79"/>
                <a:cs typeface="David" panose="020E0502060401010101" pitchFamily="34" charset="-79"/>
              </a:rPr>
              <a:t>רציונל הכשרה ורוחב היריעה</a:t>
            </a:r>
            <a:endParaRPr lang="he-IL" sz="2400" dirty="0">
              <a:latin typeface="David" panose="020E0502060401010101" pitchFamily="34" charset="-79"/>
              <a:cs typeface="David" panose="020E0502060401010101" pitchFamily="34" charset="-79"/>
            </a:endParaRPr>
          </a:p>
        </p:txBody>
      </p:sp>
      <p:sp>
        <p:nvSpPr>
          <p:cNvPr id="10" name="דמעה 9">
            <a:extLst>
              <a:ext uri="{FF2B5EF4-FFF2-40B4-BE49-F238E27FC236}">
                <a16:creationId xmlns:a16="http://schemas.microsoft.com/office/drawing/2014/main" id="{4C2508C2-1016-46D2-B08F-3E60F6C53D1F}"/>
              </a:ext>
            </a:extLst>
          </p:cNvPr>
          <p:cNvSpPr/>
          <p:nvPr/>
        </p:nvSpPr>
        <p:spPr>
          <a:xfrm>
            <a:off x="9363408" y="1401089"/>
            <a:ext cx="1671483" cy="973394"/>
          </a:xfrm>
          <a:prstGeom prst="teardrop">
            <a:avLst/>
          </a:prstGeom>
          <a:solidFill>
            <a:schemeClr val="accent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latin typeface="David" panose="020E0502060401010101" pitchFamily="34" charset="-79"/>
                <a:cs typeface="David" panose="020E0502060401010101" pitchFamily="34" charset="-79"/>
              </a:rPr>
              <a:t>לשיפור</a:t>
            </a:r>
          </a:p>
        </p:txBody>
      </p:sp>
      <p:sp>
        <p:nvSpPr>
          <p:cNvPr id="11" name="מלבן: פינות מעוגלות 10">
            <a:extLst>
              <a:ext uri="{FF2B5EF4-FFF2-40B4-BE49-F238E27FC236}">
                <a16:creationId xmlns:a16="http://schemas.microsoft.com/office/drawing/2014/main" id="{496B041D-6C12-46BB-A16C-2E18F09ECD3C}"/>
              </a:ext>
            </a:extLst>
          </p:cNvPr>
          <p:cNvSpPr/>
          <p:nvPr/>
        </p:nvSpPr>
        <p:spPr>
          <a:xfrm>
            <a:off x="7583770" y="1995943"/>
            <a:ext cx="2160000" cy="828000"/>
          </a:xfrm>
          <a:prstGeom prst="roundRect">
            <a:avLst/>
          </a:prstGeom>
          <a:solidFill>
            <a:schemeClr val="accent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hemeClr val="accent6"/>
          </a:lnRef>
          <a:fillRef idx="3">
            <a:schemeClr val="accent6"/>
          </a:fillRef>
          <a:effectRef idx="3">
            <a:schemeClr val="accent6"/>
          </a:effectRef>
          <a:fontRef idx="minor">
            <a:schemeClr val="lt1"/>
          </a:fontRef>
        </p:style>
        <p:txBody>
          <a:bodyPr lIns="36000" tIns="36000" rIns="36000" bIns="36000" rtlCol="1" anchor="ctr"/>
          <a:lstStyle/>
          <a:p>
            <a:pPr algn="ctr"/>
            <a:r>
              <a:rPr lang="he-IL" sz="2400" b="1" dirty="0">
                <a:latin typeface="David" panose="020E0502060401010101" pitchFamily="34" charset="-79"/>
                <a:cs typeface="David" panose="020E0502060401010101" pitchFamily="34" charset="-79"/>
              </a:rPr>
              <a:t>עבודת הסגל</a:t>
            </a:r>
            <a:endParaRPr lang="he-IL" sz="2400" dirty="0">
              <a:latin typeface="David" panose="020E0502060401010101" pitchFamily="34" charset="-79"/>
              <a:cs typeface="David" panose="020E0502060401010101" pitchFamily="34" charset="-79"/>
            </a:endParaRPr>
          </a:p>
        </p:txBody>
      </p:sp>
      <p:sp>
        <p:nvSpPr>
          <p:cNvPr id="12" name="מלבן: פינות מעוגלות 11">
            <a:extLst>
              <a:ext uri="{FF2B5EF4-FFF2-40B4-BE49-F238E27FC236}">
                <a16:creationId xmlns:a16="http://schemas.microsoft.com/office/drawing/2014/main" id="{F9A3148A-20EC-40D0-88A7-83A15345E6C0}"/>
              </a:ext>
            </a:extLst>
          </p:cNvPr>
          <p:cNvSpPr/>
          <p:nvPr/>
        </p:nvSpPr>
        <p:spPr>
          <a:xfrm>
            <a:off x="7583770" y="2939839"/>
            <a:ext cx="2160000" cy="828000"/>
          </a:xfrm>
          <a:prstGeom prst="roundRect">
            <a:avLst/>
          </a:prstGeom>
          <a:solidFill>
            <a:schemeClr val="accent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hemeClr val="accent6"/>
          </a:lnRef>
          <a:fillRef idx="3">
            <a:schemeClr val="accent6"/>
          </a:fillRef>
          <a:effectRef idx="3">
            <a:schemeClr val="accent6"/>
          </a:effectRef>
          <a:fontRef idx="minor">
            <a:schemeClr val="lt1"/>
          </a:fontRef>
        </p:style>
        <p:txBody>
          <a:bodyPr lIns="36000" tIns="36000" rIns="36000" bIns="36000" rtlCol="1" anchor="ctr"/>
          <a:lstStyle/>
          <a:p>
            <a:pPr algn="ctr"/>
            <a:r>
              <a:rPr lang="he-IL" sz="2400" b="1" dirty="0">
                <a:latin typeface="David" panose="020E0502060401010101" pitchFamily="34" charset="-79"/>
                <a:cs typeface="David" panose="020E0502060401010101" pitchFamily="34" charset="-79"/>
              </a:rPr>
              <a:t>צעד נוסף </a:t>
            </a:r>
            <a:br>
              <a:rPr lang="en-US" sz="2400" b="1" dirty="0">
                <a:latin typeface="David" panose="020E0502060401010101" pitchFamily="34" charset="-79"/>
                <a:cs typeface="David" panose="020E0502060401010101" pitchFamily="34" charset="-79"/>
              </a:rPr>
            </a:br>
            <a:r>
              <a:rPr lang="he-IL" sz="2400" b="1" dirty="0">
                <a:latin typeface="David" panose="020E0502060401010101" pitchFamily="34" charset="-79"/>
                <a:cs typeface="David" panose="020E0502060401010101" pitchFamily="34" charset="-79"/>
              </a:rPr>
              <a:t>בלמידת בכירים</a:t>
            </a:r>
            <a:endParaRPr lang="he-IL" sz="2400" dirty="0">
              <a:latin typeface="David" panose="020E0502060401010101" pitchFamily="34" charset="-79"/>
              <a:cs typeface="David" panose="020E0502060401010101" pitchFamily="34" charset="-79"/>
            </a:endParaRPr>
          </a:p>
        </p:txBody>
      </p:sp>
      <p:sp>
        <p:nvSpPr>
          <p:cNvPr id="13" name="מלבן: פינות מעוגלות 12">
            <a:extLst>
              <a:ext uri="{FF2B5EF4-FFF2-40B4-BE49-F238E27FC236}">
                <a16:creationId xmlns:a16="http://schemas.microsoft.com/office/drawing/2014/main" id="{A246F6A9-8E22-423F-B12D-1CF9F9E0C64E}"/>
              </a:ext>
            </a:extLst>
          </p:cNvPr>
          <p:cNvSpPr/>
          <p:nvPr/>
        </p:nvSpPr>
        <p:spPr>
          <a:xfrm>
            <a:off x="7583770" y="3883735"/>
            <a:ext cx="2160000" cy="828000"/>
          </a:xfrm>
          <a:prstGeom prst="roundRect">
            <a:avLst/>
          </a:prstGeom>
          <a:solidFill>
            <a:schemeClr val="accent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hemeClr val="accent6"/>
          </a:lnRef>
          <a:fillRef idx="3">
            <a:schemeClr val="accent6"/>
          </a:fillRef>
          <a:effectRef idx="3">
            <a:schemeClr val="accent6"/>
          </a:effectRef>
          <a:fontRef idx="minor">
            <a:schemeClr val="lt1"/>
          </a:fontRef>
        </p:style>
        <p:txBody>
          <a:bodyPr lIns="36000" tIns="36000" rIns="36000" bIns="36000" rtlCol="1" anchor="ctr"/>
          <a:lstStyle/>
          <a:p>
            <a:pPr algn="ctr"/>
            <a:r>
              <a:rPr lang="he-IL" sz="2400" b="1" dirty="0">
                <a:latin typeface="David" panose="020E0502060401010101" pitchFamily="34" charset="-79"/>
                <a:cs typeface="David" panose="020E0502060401010101" pitchFamily="34" charset="-79"/>
              </a:rPr>
              <a:t>רה פיתוח </a:t>
            </a:r>
            <a:br>
              <a:rPr lang="en-US" sz="2400" b="1" dirty="0">
                <a:latin typeface="David" panose="020E0502060401010101" pitchFamily="34" charset="-79"/>
                <a:cs typeface="David" panose="020E0502060401010101" pitchFamily="34" charset="-79"/>
              </a:rPr>
            </a:br>
            <a:r>
              <a:rPr lang="he-IL" sz="2400" b="1" dirty="0">
                <a:latin typeface="David" panose="020E0502060401010101" pitchFamily="34" charset="-79"/>
                <a:cs typeface="David" panose="020E0502060401010101" pitchFamily="34" charset="-79"/>
              </a:rPr>
              <a:t>ציר כלכלי</a:t>
            </a:r>
            <a:endParaRPr lang="he-IL" sz="2400" dirty="0">
              <a:latin typeface="David" panose="020E0502060401010101" pitchFamily="34" charset="-79"/>
              <a:cs typeface="David" panose="020E0502060401010101" pitchFamily="34" charset="-79"/>
            </a:endParaRPr>
          </a:p>
        </p:txBody>
      </p:sp>
      <p:sp>
        <p:nvSpPr>
          <p:cNvPr id="14" name="מלבן: פינות מעוגלות 13">
            <a:extLst>
              <a:ext uri="{FF2B5EF4-FFF2-40B4-BE49-F238E27FC236}">
                <a16:creationId xmlns:a16="http://schemas.microsoft.com/office/drawing/2014/main" id="{87A0B8BA-6525-4DC4-A013-96A9B6816046}"/>
              </a:ext>
            </a:extLst>
          </p:cNvPr>
          <p:cNvSpPr/>
          <p:nvPr/>
        </p:nvSpPr>
        <p:spPr>
          <a:xfrm>
            <a:off x="7583770" y="4827631"/>
            <a:ext cx="2160000" cy="828000"/>
          </a:xfrm>
          <a:prstGeom prst="roundRect">
            <a:avLst/>
          </a:prstGeom>
          <a:solidFill>
            <a:schemeClr val="accent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hemeClr val="accent6"/>
          </a:lnRef>
          <a:fillRef idx="3">
            <a:schemeClr val="accent6"/>
          </a:fillRef>
          <a:effectRef idx="3">
            <a:schemeClr val="accent6"/>
          </a:effectRef>
          <a:fontRef idx="minor">
            <a:schemeClr val="lt1"/>
          </a:fontRef>
        </p:style>
        <p:txBody>
          <a:bodyPr lIns="36000" tIns="36000" rIns="36000" bIns="36000" rtlCol="1" anchor="ctr"/>
          <a:lstStyle/>
          <a:p>
            <a:pPr algn="ctr"/>
            <a:r>
              <a:rPr lang="he-IL" sz="2400" b="1" dirty="0">
                <a:latin typeface="David" panose="020E0502060401010101" pitchFamily="34" charset="-79"/>
                <a:cs typeface="David" panose="020E0502060401010101" pitchFamily="34" charset="-79"/>
              </a:rPr>
              <a:t>רה פיתוח </a:t>
            </a:r>
            <a:br>
              <a:rPr lang="en-US" sz="2400" b="1" dirty="0">
                <a:latin typeface="David" panose="020E0502060401010101" pitchFamily="34" charset="-79"/>
                <a:cs typeface="David" panose="020E0502060401010101" pitchFamily="34" charset="-79"/>
              </a:rPr>
            </a:br>
            <a:r>
              <a:rPr lang="he-IL" sz="2400" b="1" dirty="0">
                <a:latin typeface="David" panose="020E0502060401010101" pitchFamily="34" charset="-79"/>
                <a:cs typeface="David" panose="020E0502060401010101" pitchFamily="34" charset="-79"/>
              </a:rPr>
              <a:t>ציר אסטרטגיה</a:t>
            </a:r>
            <a:endParaRPr lang="he-IL" sz="2400" dirty="0">
              <a:latin typeface="David" panose="020E0502060401010101" pitchFamily="34" charset="-79"/>
              <a:cs typeface="David" panose="020E0502060401010101" pitchFamily="34" charset="-79"/>
            </a:endParaRPr>
          </a:p>
        </p:txBody>
      </p:sp>
      <p:sp>
        <p:nvSpPr>
          <p:cNvPr id="15" name="מלבן: פינות מעוגלות 14">
            <a:extLst>
              <a:ext uri="{FF2B5EF4-FFF2-40B4-BE49-F238E27FC236}">
                <a16:creationId xmlns:a16="http://schemas.microsoft.com/office/drawing/2014/main" id="{6A195785-09E8-47F3-865D-4139C838389D}"/>
              </a:ext>
            </a:extLst>
          </p:cNvPr>
          <p:cNvSpPr/>
          <p:nvPr/>
        </p:nvSpPr>
        <p:spPr>
          <a:xfrm>
            <a:off x="7583770" y="5771526"/>
            <a:ext cx="2160000" cy="828000"/>
          </a:xfrm>
          <a:prstGeom prst="roundRect">
            <a:avLst/>
          </a:prstGeom>
          <a:solidFill>
            <a:schemeClr val="accent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hemeClr val="accent6"/>
          </a:lnRef>
          <a:fillRef idx="3">
            <a:schemeClr val="accent6"/>
          </a:fillRef>
          <a:effectRef idx="3">
            <a:schemeClr val="accent6"/>
          </a:effectRef>
          <a:fontRef idx="minor">
            <a:schemeClr val="lt1"/>
          </a:fontRef>
        </p:style>
        <p:txBody>
          <a:bodyPr lIns="36000" tIns="36000" rIns="36000" bIns="36000" rtlCol="1" anchor="ctr"/>
          <a:lstStyle/>
          <a:p>
            <a:pPr algn="ctr"/>
            <a:r>
              <a:rPr lang="he-IL" sz="2400" b="1" dirty="0">
                <a:latin typeface="David" panose="020E0502060401010101" pitchFamily="34" charset="-79"/>
                <a:cs typeface="David" panose="020E0502060401010101" pitchFamily="34" charset="-79"/>
              </a:rPr>
              <a:t>הכוונת </a:t>
            </a:r>
            <a:br>
              <a:rPr lang="en-US" sz="2400" b="1" dirty="0">
                <a:latin typeface="David" panose="020E0502060401010101" pitchFamily="34" charset="-79"/>
                <a:cs typeface="David" panose="020E0502060401010101" pitchFamily="34" charset="-79"/>
              </a:rPr>
            </a:br>
            <a:r>
              <a:rPr lang="he-IL" sz="2400" b="1" dirty="0">
                <a:latin typeface="David" panose="020E0502060401010101" pitchFamily="34" charset="-79"/>
                <a:cs typeface="David" panose="020E0502060401010101" pitchFamily="34" charset="-79"/>
              </a:rPr>
              <a:t>ציר חברה</a:t>
            </a:r>
            <a:endParaRPr lang="he-IL" sz="24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1831632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מחזור מ"ו- מבט קדימה</a:t>
            </a:r>
          </a:p>
        </p:txBody>
      </p:sp>
      <p:sp>
        <p:nvSpPr>
          <p:cNvPr id="5" name="מציין מיקום תוכן 2">
            <a:extLst>
              <a:ext uri="{FF2B5EF4-FFF2-40B4-BE49-F238E27FC236}">
                <a16:creationId xmlns:a16="http://schemas.microsoft.com/office/drawing/2014/main" id="{E5FEF8E6-B9B1-448F-805F-475F37A21DB3}"/>
              </a:ext>
            </a:extLst>
          </p:cNvPr>
          <p:cNvSpPr txBox="1">
            <a:spLocks/>
          </p:cNvSpPr>
          <p:nvPr/>
        </p:nvSpPr>
        <p:spPr>
          <a:xfrm>
            <a:off x="540774" y="1549495"/>
            <a:ext cx="10969225" cy="4702861"/>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חניכים מצוינים </a:t>
            </a:r>
            <a:r>
              <a:rPr lang="he-IL" sz="2000" dirty="0">
                <a:solidFill>
                  <a:schemeClr val="accent1">
                    <a:lumMod val="75000"/>
                  </a:schemeClr>
                </a:solidFill>
                <a:latin typeface="David" panose="020E0502060401010101" pitchFamily="34" charset="-79"/>
                <a:cs typeface="David" panose="020E0502060401010101" pitchFamily="34" charset="-79"/>
              </a:rPr>
              <a:t>במחזור מ"ו</a:t>
            </a:r>
          </a:p>
          <a:p>
            <a:pPr>
              <a:lnSpc>
                <a:spcPct val="150000"/>
              </a:lnSpc>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סגל מדריכים חדש- </a:t>
            </a:r>
            <a:r>
              <a:rPr lang="he-IL" sz="2000" dirty="0">
                <a:solidFill>
                  <a:schemeClr val="accent1">
                    <a:lumMod val="75000"/>
                  </a:schemeClr>
                </a:solidFill>
                <a:latin typeface="David" panose="020E0502060401010101" pitchFamily="34" charset="-79"/>
                <a:cs typeface="David" panose="020E0502060401010101" pitchFamily="34" charset="-79"/>
              </a:rPr>
              <a:t>בנייתו כ'צוות 5'- מגובש ומתואם, שכלול מיומנויות- הנחיית צוות לומד, עיצוב אסטרטגי ועוד</a:t>
            </a:r>
          </a:p>
          <a:p>
            <a:pPr>
              <a:lnSpc>
                <a:spcPct val="150000"/>
              </a:lnSpc>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אקדמיה-</a:t>
            </a:r>
            <a:r>
              <a:rPr lang="he-IL" sz="2000" dirty="0">
                <a:solidFill>
                  <a:schemeClr val="accent1">
                    <a:lumMod val="75000"/>
                  </a:schemeClr>
                </a:solidFill>
                <a:latin typeface="David" panose="020E0502060401010101" pitchFamily="34" charset="-79"/>
                <a:cs typeface="David" panose="020E0502060401010101" pitchFamily="34" charset="-79"/>
              </a:rPr>
              <a:t> עדכון תפיסה לאור המכרז, סגל מרצים חדש הדורש 'התאמה' למאפייני מב"ל</a:t>
            </a:r>
          </a:p>
          <a:p>
            <a:pPr>
              <a:lnSpc>
                <a:spcPct val="150000"/>
              </a:lnSpc>
              <a:buClr>
                <a:schemeClr val="accent1"/>
              </a:buClr>
            </a:pPr>
            <a:r>
              <a:rPr lang="he-IL" sz="2000" dirty="0">
                <a:solidFill>
                  <a:schemeClr val="accent1">
                    <a:lumMod val="75000"/>
                  </a:schemeClr>
                </a:solidFill>
                <a:latin typeface="David" panose="020E0502060401010101" pitchFamily="34" charset="-79"/>
                <a:cs typeface="David" panose="020E0502060401010101" pitchFamily="34" charset="-79"/>
              </a:rPr>
              <a:t>דגשי וכיווני </a:t>
            </a:r>
            <a:r>
              <a:rPr lang="he-IL" sz="2000" b="1" dirty="0">
                <a:solidFill>
                  <a:schemeClr val="accent1">
                    <a:lumMod val="75000"/>
                  </a:schemeClr>
                </a:solidFill>
                <a:latin typeface="David" panose="020E0502060401010101" pitchFamily="34" charset="-79"/>
                <a:cs typeface="David" panose="020E0502060401010101" pitchFamily="34" charset="-79"/>
              </a:rPr>
              <a:t>מפקד מב"ל</a:t>
            </a:r>
          </a:p>
          <a:p>
            <a:pPr>
              <a:lnSpc>
                <a:spcPct val="150000"/>
              </a:lnSpc>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'אקלים למידה' חיובי- אתגר חדש!</a:t>
            </a:r>
            <a:endParaRPr lang="he-IL" sz="20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marL="0" indent="0">
              <a:lnSpc>
                <a:spcPct val="150000"/>
              </a:lnSpc>
              <a:buClr>
                <a:schemeClr val="accent1"/>
              </a:buClr>
              <a:buNone/>
            </a:pP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600" dirty="0">
              <a:solidFill>
                <a:schemeClr val="accent1">
                  <a:lumMod val="75000"/>
                </a:schemeClr>
              </a:solidFill>
              <a:latin typeface="David" panose="020E0502060401010101" pitchFamily="34" charset="-79"/>
              <a:cs typeface="David" panose="020E0502060401010101" pitchFamily="34" charset="-79"/>
            </a:endParaRP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Font typeface="Arial" panose="020B0604020202020204" pitchFamily="34" charset="0"/>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173649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סמינר צבא חברה, </a:t>
            </a:r>
            <a:r>
              <a:rPr lang="he-IL" sz="3600" b="1" dirty="0" err="1">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ממד"ה</a:t>
            </a: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ומשה יהלומי</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1682146421"/>
              </p:ext>
            </p:extLst>
          </p:nvPr>
        </p:nvGraphicFramePr>
        <p:xfrm>
          <a:off x="550605" y="1651036"/>
          <a:ext cx="11308988" cy="4509120"/>
        </p:xfrm>
        <a:graphic>
          <a:graphicData uri="http://schemas.openxmlformats.org/drawingml/2006/table">
            <a:tbl>
              <a:tblPr rtl="1" firstRow="1" bandRow="1">
                <a:tableStyleId>{5C22544A-7EE6-4342-B048-85BDC9FD1C3A}</a:tableStyleId>
              </a:tblPr>
              <a:tblGrid>
                <a:gridCol w="6010682">
                  <a:extLst>
                    <a:ext uri="{9D8B030D-6E8A-4147-A177-3AD203B41FA5}">
                      <a16:colId xmlns:a16="http://schemas.microsoft.com/office/drawing/2014/main" val="4212086157"/>
                    </a:ext>
                  </a:extLst>
                </a:gridCol>
                <a:gridCol w="1469278">
                  <a:extLst>
                    <a:ext uri="{9D8B030D-6E8A-4147-A177-3AD203B41FA5}">
                      <a16:colId xmlns:a16="http://schemas.microsoft.com/office/drawing/2014/main" val="3669644278"/>
                    </a:ext>
                  </a:extLst>
                </a:gridCol>
                <a:gridCol w="890472">
                  <a:extLst>
                    <a:ext uri="{9D8B030D-6E8A-4147-A177-3AD203B41FA5}">
                      <a16:colId xmlns:a16="http://schemas.microsoft.com/office/drawing/2014/main" val="608925306"/>
                    </a:ext>
                  </a:extLst>
                </a:gridCol>
                <a:gridCol w="1469278">
                  <a:extLst>
                    <a:ext uri="{9D8B030D-6E8A-4147-A177-3AD203B41FA5}">
                      <a16:colId xmlns:a16="http://schemas.microsoft.com/office/drawing/2014/main" val="1443552393"/>
                    </a:ext>
                  </a:extLst>
                </a:gridCol>
                <a:gridCol w="1469278">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dirty="0">
                          <a:latin typeface="David" panose="020E0502060401010101" pitchFamily="34" charset="-79"/>
                          <a:cs typeface="David" panose="020E0502060401010101" pitchFamily="34" charset="-79"/>
                        </a:rPr>
                        <a:t>הסמינר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u="sng" kern="1200" dirty="0">
                          <a:solidFill>
                            <a:srgbClr val="FF0000"/>
                          </a:solidFill>
                          <a:latin typeface="David" panose="020E0502060401010101" pitchFamily="34" charset="-79"/>
                          <a:ea typeface="+mn-ea"/>
                          <a:cs typeface="David" panose="020E0502060401010101" pitchFamily="34" charset="-79"/>
                        </a:rPr>
                        <a:t>2.69</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4.9</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extLst>
                  <a:ext uri="{0D108BD9-81ED-4DB2-BD59-A6C34878D82A}">
                    <a16:rowId xmlns:a16="http://schemas.microsoft.com/office/drawing/2014/main" val="3046206537"/>
                  </a:ext>
                </a:extLst>
              </a:tr>
              <a:tr h="432000">
                <a:tc>
                  <a:txBody>
                    <a:bodyPr/>
                    <a:lstStyle/>
                    <a:p>
                      <a:pPr rtl="1"/>
                      <a:r>
                        <a:rPr lang="he-IL" b="1" dirty="0">
                          <a:latin typeface="David" panose="020E0502060401010101" pitchFamily="34" charset="-79"/>
                          <a:cs typeface="David" panose="020E0502060401010101" pitchFamily="34" charset="-79"/>
                        </a:rPr>
                        <a:t>איכות המרצים וההוראה </a:t>
                      </a:r>
                      <a:r>
                        <a:rPr lang="he-IL" dirty="0">
                          <a:latin typeface="David" panose="020E0502060401010101" pitchFamily="34" charset="-79"/>
                          <a:cs typeface="David" panose="020E0502060401010101" pitchFamily="34" charset="-79"/>
                        </a:rPr>
                        <a:t>בסמינר?</a:t>
                      </a:r>
                    </a:p>
                  </a:txBody>
                  <a:tcPr anchor="ctr"/>
                </a:tc>
                <a:tc>
                  <a:txBody>
                    <a:bodyPr/>
                    <a:lstStyle/>
                    <a:p>
                      <a:pPr marL="0" algn="ctr" defTabSz="914400" rtl="1" eaLnBrk="1" latinLnBrk="0" hangingPunct="1"/>
                      <a:r>
                        <a:rPr lang="he-IL" sz="1800" u="sng" kern="1200" dirty="0">
                          <a:solidFill>
                            <a:srgbClr val="FF0000"/>
                          </a:solidFill>
                          <a:latin typeface="David" panose="020E0502060401010101" pitchFamily="34" charset="-79"/>
                          <a:ea typeface="+mn-ea"/>
                          <a:cs typeface="David" panose="020E0502060401010101" pitchFamily="34" charset="-79"/>
                        </a:rPr>
                        <a:t>2.76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4.89</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extLst>
                  <a:ext uri="{0D108BD9-81ED-4DB2-BD59-A6C34878D82A}">
                    <a16:rowId xmlns:a16="http://schemas.microsoft.com/office/drawing/2014/main" val="2717569957"/>
                  </a:ext>
                </a:extLst>
              </a:tr>
              <a:tr h="432000">
                <a:tc>
                  <a:txBody>
                    <a:bodyPr/>
                    <a:lstStyle/>
                    <a:p>
                      <a:pPr rtl="1"/>
                      <a:r>
                        <a:rPr lang="he-IL" dirty="0">
                          <a:latin typeface="David" panose="020E0502060401010101" pitchFamily="34" charset="-79"/>
                          <a:cs typeface="David" panose="020E0502060401010101" pitchFamily="34" charset="-79"/>
                        </a:rPr>
                        <a:t>הסמינר </a:t>
                      </a:r>
                      <a:r>
                        <a:rPr lang="he-IL" b="1" dirty="0" err="1">
                          <a:latin typeface="David" panose="020E0502060401010101" pitchFamily="34" charset="-79"/>
                          <a:cs typeface="David" panose="020E0502060401010101" pitchFamily="34" charset="-79"/>
                        </a:rPr>
                        <a:t>איתגר</a:t>
                      </a:r>
                      <a:r>
                        <a:rPr lang="he-IL" dirty="0">
                          <a:latin typeface="David" panose="020E0502060401010101" pitchFamily="34" charset="-79"/>
                          <a:cs typeface="David" panose="020E0502060401010101" pitchFamily="34" charset="-79"/>
                        </a:rPr>
                        <a:t> והקנה מסגרת חשיבה ביקורתית?</a:t>
                      </a:r>
                    </a:p>
                  </a:txBody>
                  <a:tcPr anchor="ctr"/>
                </a:tc>
                <a:tc>
                  <a:txBody>
                    <a:bodyPr/>
                    <a:lstStyle/>
                    <a:p>
                      <a:pPr marL="0" algn="ctr" defTabSz="914400" rtl="1" eaLnBrk="1" latinLnBrk="0" hangingPunct="1"/>
                      <a:r>
                        <a:rPr lang="he-IL" sz="1800" u="sng" kern="1200" dirty="0">
                          <a:solidFill>
                            <a:srgbClr val="FF0000"/>
                          </a:solidFill>
                          <a:latin typeface="David" panose="020E0502060401010101" pitchFamily="34" charset="-79"/>
                          <a:ea typeface="+mn-ea"/>
                          <a:cs typeface="David" panose="020E0502060401010101" pitchFamily="34" charset="-79"/>
                        </a:rPr>
                        <a:t>2.53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4.5</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extLst>
                  <a:ext uri="{0D108BD9-81ED-4DB2-BD59-A6C34878D82A}">
                    <a16:rowId xmlns:a16="http://schemas.microsoft.com/office/drawing/2014/main" val="72261686"/>
                  </a:ext>
                </a:extLst>
              </a:tr>
              <a:tr h="432000">
                <a:tc>
                  <a:txBody>
                    <a:bodyPr/>
                    <a:lstStyle/>
                    <a:p>
                      <a:pPr rtl="1"/>
                      <a:r>
                        <a:rPr lang="he-IL" b="1" dirty="0">
                          <a:latin typeface="David" panose="020E0502060401010101" pitchFamily="34" charset="-79"/>
                          <a:cs typeface="David" panose="020E0502060401010101" pitchFamily="34" charset="-79"/>
                        </a:rPr>
                        <a:t>רלוונטיות הסמינר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4.38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5.1</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extLst>
                  <a:ext uri="{0D108BD9-81ED-4DB2-BD59-A6C34878D82A}">
                    <a16:rowId xmlns:a16="http://schemas.microsoft.com/office/drawing/2014/main" val="1200385217"/>
                  </a:ext>
                </a:extLst>
              </a:tr>
              <a:tr h="1008000">
                <a:tc gridSpan="5">
                  <a:txBody>
                    <a:bodyPr/>
                    <a:lstStyle/>
                    <a:p>
                      <a:pPr rtl="1"/>
                      <a:r>
                        <a:rPr lang="he-IL" b="1" dirty="0">
                          <a:latin typeface="David" panose="020E0502060401010101" pitchFamily="34" charset="-79"/>
                          <a:cs typeface="David" panose="020E0502060401010101" pitchFamily="34" charset="-79"/>
                        </a:rPr>
                        <a:t>נקודות לשימור בסמינר?</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הרצאת ראש </a:t>
                      </a:r>
                      <a:r>
                        <a:rPr lang="he-IL" sz="1600" dirty="0" err="1">
                          <a:latin typeface="David" panose="020E0502060401010101" pitchFamily="34" charset="-79"/>
                          <a:cs typeface="David" panose="020E0502060401010101" pitchFamily="34" charset="-79"/>
                        </a:rPr>
                        <a:t>ממד"ה</a:t>
                      </a:r>
                      <a:endParaRPr lang="he-IL" sz="1600" dirty="0">
                        <a:latin typeface="David" panose="020E0502060401010101" pitchFamily="34" charset="-79"/>
                        <a:cs typeface="David" panose="020E0502060401010101" pitchFamily="34" charset="-79"/>
                      </a:endParaRP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הרצאת פרופ' יגיל לוי</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5">
                  <a:txBody>
                    <a:bodyPr/>
                    <a:lstStyle/>
                    <a:p>
                      <a:pPr rtl="1"/>
                      <a:r>
                        <a:rPr lang="he-IL" b="1" dirty="0">
                          <a:latin typeface="David" panose="020E0502060401010101" pitchFamily="34" charset="-79"/>
                          <a:cs typeface="David" panose="020E0502060401010101" pitchFamily="34" charset="-79"/>
                        </a:rPr>
                        <a:t>נקודות לשיפור בסמינר?</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הובלת </a:t>
                      </a:r>
                      <a:r>
                        <a:rPr lang="he-IL" sz="1600" kern="1200" dirty="0" err="1">
                          <a:solidFill>
                            <a:schemeClr val="dk1"/>
                          </a:solidFill>
                          <a:latin typeface="David" panose="020E0502060401010101" pitchFamily="34" charset="-79"/>
                          <a:ea typeface="+mn-ea"/>
                          <a:cs typeface="David" panose="020E0502060401010101" pitchFamily="34" charset="-79"/>
                        </a:rPr>
                        <a:t>ממד""ה</a:t>
                      </a:r>
                      <a:r>
                        <a:rPr lang="he-IL" sz="1600" kern="1200" dirty="0">
                          <a:solidFill>
                            <a:schemeClr val="dk1"/>
                          </a:solidFill>
                          <a:latin typeface="David" panose="020E0502060401010101" pitchFamily="34" charset="-79"/>
                          <a:ea typeface="+mn-ea"/>
                          <a:cs typeface="David" panose="020E0502060401010101" pitchFamily="34" charset="-79"/>
                        </a:rPr>
                        <a:t> חובבנית - מתאימה לרמת </a:t>
                      </a:r>
                      <a:r>
                        <a:rPr lang="he-IL" sz="1600" kern="1200" dirty="0" err="1">
                          <a:solidFill>
                            <a:schemeClr val="dk1"/>
                          </a:solidFill>
                          <a:latin typeface="David" panose="020E0502060401010101" pitchFamily="34" charset="-79"/>
                          <a:ea typeface="+mn-ea"/>
                          <a:cs typeface="David" panose="020E0502060401010101" pitchFamily="34" charset="-79"/>
                        </a:rPr>
                        <a:t>מ""פ</a:t>
                      </a:r>
                      <a:r>
                        <a:rPr lang="he-IL" sz="1600" kern="1200" dirty="0">
                          <a:solidFill>
                            <a:schemeClr val="dk1"/>
                          </a:solidFill>
                          <a:latin typeface="David" panose="020E0502060401010101" pitchFamily="34" charset="-79"/>
                          <a:ea typeface="+mn-ea"/>
                          <a:cs typeface="David" panose="020E0502060401010101" pitchFamily="34" charset="-79"/>
                        </a:rPr>
                        <a:t> בלבד</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שיובל על ידי חניכים ובייעוץ והכוונה מקצועית ברמה הגבוהה ביותר. </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להקדיש יום אחד בסמינר לסיור שטח- הצגת פרוייקטים ייחודיים בתחום וכדומה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להקטין את מינון הרצאות האקדמיה ואנשי המקצוע ולהוסיף הרצאות/הצגות של אנשי שטח ופרקטיקנים שמתמודדים הלכה למעשה עם התופעות</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2606408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668589" y="186327"/>
            <a:ext cx="10802767" cy="1325563"/>
          </a:xfrm>
        </p:spPr>
        <p:txBody>
          <a:bodyPr>
            <a:noAutofit/>
          </a:bodyPr>
          <a:lstStyle/>
          <a:p>
            <a:pPr algn="ctr"/>
            <a:r>
              <a:rPr lang="he-IL" sz="32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סמינר כלכלה גלובאלית, מר דוד ברודט ועודד שמלא</a:t>
            </a:r>
            <a:endParaRPr lang="he-IL" sz="32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057196576"/>
              </p:ext>
            </p:extLst>
          </p:nvPr>
        </p:nvGraphicFramePr>
        <p:xfrm>
          <a:off x="550605" y="1651036"/>
          <a:ext cx="11308988" cy="4509120"/>
        </p:xfrm>
        <a:graphic>
          <a:graphicData uri="http://schemas.openxmlformats.org/drawingml/2006/table">
            <a:tbl>
              <a:tblPr rtl="1" firstRow="1" bandRow="1">
                <a:tableStyleId>{5C22544A-7EE6-4342-B048-85BDC9FD1C3A}</a:tableStyleId>
              </a:tblPr>
              <a:tblGrid>
                <a:gridCol w="6010682">
                  <a:extLst>
                    <a:ext uri="{9D8B030D-6E8A-4147-A177-3AD203B41FA5}">
                      <a16:colId xmlns:a16="http://schemas.microsoft.com/office/drawing/2014/main" val="4212086157"/>
                    </a:ext>
                  </a:extLst>
                </a:gridCol>
                <a:gridCol w="1469278">
                  <a:extLst>
                    <a:ext uri="{9D8B030D-6E8A-4147-A177-3AD203B41FA5}">
                      <a16:colId xmlns:a16="http://schemas.microsoft.com/office/drawing/2014/main" val="3669644278"/>
                    </a:ext>
                  </a:extLst>
                </a:gridCol>
                <a:gridCol w="890472">
                  <a:extLst>
                    <a:ext uri="{9D8B030D-6E8A-4147-A177-3AD203B41FA5}">
                      <a16:colId xmlns:a16="http://schemas.microsoft.com/office/drawing/2014/main" val="608925306"/>
                    </a:ext>
                  </a:extLst>
                </a:gridCol>
                <a:gridCol w="1469278">
                  <a:extLst>
                    <a:ext uri="{9D8B030D-6E8A-4147-A177-3AD203B41FA5}">
                      <a16:colId xmlns:a16="http://schemas.microsoft.com/office/drawing/2014/main" val="1443552393"/>
                    </a:ext>
                  </a:extLst>
                </a:gridCol>
                <a:gridCol w="1469278">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dirty="0">
                          <a:latin typeface="David" panose="020E0502060401010101" pitchFamily="34" charset="-79"/>
                          <a:cs typeface="David" panose="020E0502060401010101" pitchFamily="34" charset="-79"/>
                        </a:rPr>
                        <a:t>הסמינר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u="none" kern="1200" dirty="0">
                          <a:solidFill>
                            <a:srgbClr val="FF0000"/>
                          </a:solidFill>
                          <a:latin typeface="David" panose="020E0502060401010101" pitchFamily="34" charset="-79"/>
                          <a:ea typeface="+mn-ea"/>
                          <a:cs typeface="David" panose="020E0502060401010101" pitchFamily="34" charset="-79"/>
                        </a:rPr>
                        <a:t>4.25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accent5"/>
                          </a:solidFill>
                          <a:latin typeface="David" panose="020E0502060401010101" pitchFamily="34" charset="-79"/>
                          <a:ea typeface="+mn-ea"/>
                          <a:cs typeface="David" panose="020E0502060401010101" pitchFamily="34" charset="-79"/>
                        </a:rPr>
                        <a:t>5.29</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4.66</a:t>
                      </a:r>
                    </a:p>
                  </a:txBody>
                  <a:tcPr anchor="ctr"/>
                </a:tc>
                <a:extLst>
                  <a:ext uri="{0D108BD9-81ED-4DB2-BD59-A6C34878D82A}">
                    <a16:rowId xmlns:a16="http://schemas.microsoft.com/office/drawing/2014/main" val="3046206537"/>
                  </a:ext>
                </a:extLst>
              </a:tr>
              <a:tr h="432000">
                <a:tc>
                  <a:txBody>
                    <a:bodyPr/>
                    <a:lstStyle/>
                    <a:p>
                      <a:pPr rtl="1"/>
                      <a:r>
                        <a:rPr lang="he-IL" b="1" dirty="0">
                          <a:latin typeface="David" panose="020E0502060401010101" pitchFamily="34" charset="-79"/>
                          <a:cs typeface="David" panose="020E0502060401010101" pitchFamily="34" charset="-79"/>
                        </a:rPr>
                        <a:t>איכות המרצים וההוראה </a:t>
                      </a:r>
                      <a:r>
                        <a:rPr lang="he-IL" dirty="0">
                          <a:latin typeface="David" panose="020E0502060401010101" pitchFamily="34" charset="-79"/>
                          <a:cs typeface="David" panose="020E0502060401010101" pitchFamily="34" charset="-79"/>
                        </a:rPr>
                        <a:t>בסמינר?</a:t>
                      </a:r>
                    </a:p>
                  </a:txBody>
                  <a:tcPr anchor="ctr"/>
                </a:tc>
                <a:tc>
                  <a:txBody>
                    <a:bodyPr/>
                    <a:lstStyle/>
                    <a:p>
                      <a:pPr marL="0" algn="ctr" defTabSz="914400" rtl="1" eaLnBrk="1" latinLnBrk="0" hangingPunct="1"/>
                      <a:r>
                        <a:rPr lang="he-IL" sz="1800" u="none" kern="1200" dirty="0">
                          <a:solidFill>
                            <a:srgbClr val="FF0000"/>
                          </a:solidFill>
                          <a:latin typeface="David" panose="020E0502060401010101" pitchFamily="34" charset="-79"/>
                          <a:ea typeface="+mn-ea"/>
                          <a:cs typeface="David" panose="020E0502060401010101" pitchFamily="34" charset="-79"/>
                        </a:rPr>
                        <a:t>4.12</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u="sng" kern="1200" dirty="0">
                          <a:solidFill>
                            <a:schemeClr val="accent5"/>
                          </a:solidFill>
                          <a:latin typeface="David" panose="020E0502060401010101" pitchFamily="34" charset="-79"/>
                          <a:ea typeface="+mn-ea"/>
                          <a:cs typeface="David" panose="020E0502060401010101" pitchFamily="34" charset="-79"/>
                        </a:rPr>
                        <a:t>5.71</a:t>
                      </a: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4.16</a:t>
                      </a:r>
                    </a:p>
                  </a:txBody>
                  <a:tcPr anchor="ctr"/>
                </a:tc>
                <a:extLst>
                  <a:ext uri="{0D108BD9-81ED-4DB2-BD59-A6C34878D82A}">
                    <a16:rowId xmlns:a16="http://schemas.microsoft.com/office/drawing/2014/main" val="2717569957"/>
                  </a:ext>
                </a:extLst>
              </a:tr>
              <a:tr h="432000">
                <a:tc>
                  <a:txBody>
                    <a:bodyPr/>
                    <a:lstStyle/>
                    <a:p>
                      <a:pPr rtl="1"/>
                      <a:r>
                        <a:rPr lang="he-IL" dirty="0">
                          <a:latin typeface="David" panose="020E0502060401010101" pitchFamily="34" charset="-79"/>
                          <a:cs typeface="David" panose="020E0502060401010101" pitchFamily="34" charset="-79"/>
                        </a:rPr>
                        <a:t>הסמינר </a:t>
                      </a:r>
                      <a:r>
                        <a:rPr lang="he-IL" b="1" dirty="0" err="1">
                          <a:latin typeface="David" panose="020E0502060401010101" pitchFamily="34" charset="-79"/>
                          <a:cs typeface="David" panose="020E0502060401010101" pitchFamily="34" charset="-79"/>
                        </a:rPr>
                        <a:t>איתגר</a:t>
                      </a:r>
                      <a:r>
                        <a:rPr lang="he-IL" dirty="0">
                          <a:latin typeface="David" panose="020E0502060401010101" pitchFamily="34" charset="-79"/>
                          <a:cs typeface="David" panose="020E0502060401010101" pitchFamily="34" charset="-79"/>
                        </a:rPr>
                        <a:t> והקנה מסגרת חשיבה ביקורתית?</a:t>
                      </a:r>
                    </a:p>
                  </a:txBody>
                  <a:tcPr anchor="ctr"/>
                </a:tc>
                <a:tc>
                  <a:txBody>
                    <a:bodyPr/>
                    <a:lstStyle/>
                    <a:p>
                      <a:pPr marL="0" algn="ctr" defTabSz="914400" rtl="1" eaLnBrk="1" latinLnBrk="0" hangingPunct="1"/>
                      <a:r>
                        <a:rPr lang="he-IL" sz="1800" u="none" kern="1200" dirty="0">
                          <a:solidFill>
                            <a:srgbClr val="FF0000"/>
                          </a:solidFill>
                          <a:latin typeface="David" panose="020E0502060401010101" pitchFamily="34" charset="-79"/>
                          <a:ea typeface="+mn-ea"/>
                          <a:cs typeface="David" panose="020E0502060401010101" pitchFamily="34" charset="-79"/>
                        </a:rPr>
                        <a:t>3.5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accent5"/>
                          </a:solidFill>
                          <a:latin typeface="David" panose="020E0502060401010101" pitchFamily="34" charset="-79"/>
                          <a:ea typeface="+mn-ea"/>
                          <a:cs typeface="David" panose="020E0502060401010101" pitchFamily="34" charset="-79"/>
                        </a:rPr>
                        <a:t>5.29</a:t>
                      </a: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4.16</a:t>
                      </a:r>
                    </a:p>
                  </a:txBody>
                  <a:tcPr anchor="ctr"/>
                </a:tc>
                <a:extLst>
                  <a:ext uri="{0D108BD9-81ED-4DB2-BD59-A6C34878D82A}">
                    <a16:rowId xmlns:a16="http://schemas.microsoft.com/office/drawing/2014/main" val="72261686"/>
                  </a:ext>
                </a:extLst>
              </a:tr>
              <a:tr h="432000">
                <a:tc>
                  <a:txBody>
                    <a:bodyPr/>
                    <a:lstStyle/>
                    <a:p>
                      <a:pPr rtl="1"/>
                      <a:r>
                        <a:rPr lang="he-IL" b="1" dirty="0">
                          <a:latin typeface="David" panose="020E0502060401010101" pitchFamily="34" charset="-79"/>
                          <a:cs typeface="David" panose="020E0502060401010101" pitchFamily="34" charset="-79"/>
                        </a:rPr>
                        <a:t>רלוונטיות הסמינר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u="none" kern="1200" dirty="0">
                          <a:solidFill>
                            <a:srgbClr val="FF0000"/>
                          </a:solidFill>
                          <a:latin typeface="David" panose="020E0502060401010101" pitchFamily="34" charset="-79"/>
                          <a:ea typeface="+mn-ea"/>
                          <a:cs typeface="David" panose="020E0502060401010101" pitchFamily="34" charset="-79"/>
                        </a:rPr>
                        <a:t>3.87</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u="sng" kern="1200" dirty="0">
                          <a:solidFill>
                            <a:schemeClr val="accent5"/>
                          </a:solidFill>
                          <a:latin typeface="David" panose="020E0502060401010101" pitchFamily="34" charset="-79"/>
                          <a:ea typeface="+mn-ea"/>
                          <a:cs typeface="David" panose="020E0502060401010101" pitchFamily="34" charset="-79"/>
                        </a:rPr>
                        <a:t>5.71</a:t>
                      </a:r>
                    </a:p>
                  </a:txBody>
                  <a:tcPr anchor="ctr"/>
                </a:tc>
                <a:tc>
                  <a:txBody>
                    <a:bodyPr/>
                    <a:lstStyle/>
                    <a:p>
                      <a:pPr marL="0" algn="ctr" defTabSz="914400" rtl="1" eaLnBrk="1" latinLnBrk="0" hangingPunct="1"/>
                      <a:r>
                        <a:rPr lang="he-IL" sz="1800" u="sng" kern="1200" dirty="0">
                          <a:solidFill>
                            <a:srgbClr val="FF0000"/>
                          </a:solidFill>
                          <a:latin typeface="David" panose="020E0502060401010101" pitchFamily="34" charset="-79"/>
                          <a:ea typeface="+mn-ea"/>
                          <a:cs typeface="David" panose="020E0502060401010101" pitchFamily="34" charset="-79"/>
                        </a:rPr>
                        <a:t>3.66</a:t>
                      </a:r>
                    </a:p>
                  </a:txBody>
                  <a:tcPr anchor="ctr"/>
                </a:tc>
                <a:extLst>
                  <a:ext uri="{0D108BD9-81ED-4DB2-BD59-A6C34878D82A}">
                    <a16:rowId xmlns:a16="http://schemas.microsoft.com/office/drawing/2014/main" val="1200385217"/>
                  </a:ext>
                </a:extLst>
              </a:tr>
              <a:tr h="1008000">
                <a:tc gridSpan="5">
                  <a:txBody>
                    <a:bodyPr/>
                    <a:lstStyle/>
                    <a:p>
                      <a:pPr rtl="1"/>
                      <a:r>
                        <a:rPr lang="he-IL" b="1" dirty="0">
                          <a:latin typeface="David" panose="020E0502060401010101" pitchFamily="34" charset="-79"/>
                          <a:cs typeface="David" panose="020E0502060401010101" pitchFamily="34" charset="-79"/>
                        </a:rPr>
                        <a:t>נקודות לשימור בסמינר?</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הביקור באוסם היה מצוין ושיקף את היבטי הכלכלה הגלובאלית</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5">
                  <a:txBody>
                    <a:bodyPr/>
                    <a:lstStyle/>
                    <a:p>
                      <a:pPr rtl="1"/>
                      <a:r>
                        <a:rPr lang="he-IL" b="1" dirty="0">
                          <a:latin typeface="David" panose="020E0502060401010101" pitchFamily="34" charset="-79"/>
                          <a:cs typeface="David" panose="020E0502060401010101" pitchFamily="34" charset="-79"/>
                        </a:rPr>
                        <a:t>נקודות לשיפור בסמינר?</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מטלה מסכמת לא רלוונטית</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latin typeface="David" panose="020E0502060401010101" pitchFamily="34" charset="-79"/>
                          <a:cs typeface="David" panose="020E0502060401010101" pitchFamily="34" charset="-79"/>
                        </a:rPr>
                        <a:t>The idea is sound.  Having a seminar to solidify the year's lectures is a great idea.  However, on several occasions, especially on the tours, they failed to connect it to national security, fiscal policy, or other key elements.  We never had follow up conversations about these visits that day or the next.  The seminar lead needs to attend these visits to best facilitate these conversations</a:t>
                      </a:r>
                      <a:endParaRPr lang="he-IL" sz="1600" dirty="0">
                        <a:latin typeface="David" panose="020E0502060401010101" pitchFamily="34" charset="-79"/>
                        <a:cs typeface="David" panose="020E0502060401010101" pitchFamily="34" charset="-79"/>
                      </a:endParaRP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3570678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2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הובלת שינוי </a:t>
            </a:r>
            <a:r>
              <a:rPr lang="he-IL" sz="3200" b="1" dirty="0" err="1">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במע</a:t>
            </a:r>
            <a:r>
              <a:rPr lang="he-IL" sz="32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מורכבות, פרופ' אורלי יחזקאל</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1781301403"/>
              </p:ext>
            </p:extLst>
          </p:nvPr>
        </p:nvGraphicFramePr>
        <p:xfrm>
          <a:off x="757083" y="1651036"/>
          <a:ext cx="11102509" cy="5184960"/>
        </p:xfrm>
        <a:graphic>
          <a:graphicData uri="http://schemas.openxmlformats.org/drawingml/2006/table">
            <a:tbl>
              <a:tblPr rtl="1" firstRow="1" bandRow="1">
                <a:tableStyleId>{5C22544A-7EE6-4342-B048-85BDC9FD1C3A}</a:tableStyleId>
              </a:tblPr>
              <a:tblGrid>
                <a:gridCol w="6782075">
                  <a:extLst>
                    <a:ext uri="{9D8B030D-6E8A-4147-A177-3AD203B41FA5}">
                      <a16:colId xmlns:a16="http://schemas.microsoft.com/office/drawing/2014/main" val="4212086157"/>
                    </a:ext>
                  </a:extLst>
                </a:gridCol>
                <a:gridCol w="1657841">
                  <a:extLst>
                    <a:ext uri="{9D8B030D-6E8A-4147-A177-3AD203B41FA5}">
                      <a16:colId xmlns:a16="http://schemas.microsoft.com/office/drawing/2014/main" val="3669644278"/>
                    </a:ext>
                  </a:extLst>
                </a:gridCol>
                <a:gridCol w="1004752">
                  <a:extLst>
                    <a:ext uri="{9D8B030D-6E8A-4147-A177-3AD203B41FA5}">
                      <a16:colId xmlns:a16="http://schemas.microsoft.com/office/drawing/2014/main" val="608925306"/>
                    </a:ext>
                  </a:extLst>
                </a:gridCol>
                <a:gridCol w="1657841">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u="sng" kern="1200" dirty="0">
                          <a:solidFill>
                            <a:srgbClr val="FF0000"/>
                          </a:solidFill>
                          <a:latin typeface="David" panose="020E0502060401010101" pitchFamily="34" charset="-79"/>
                          <a:ea typeface="+mn-ea"/>
                          <a:cs typeface="David" panose="020E0502060401010101" pitchFamily="34" charset="-79"/>
                        </a:rPr>
                        <a:t>3.15</a:t>
                      </a:r>
                    </a:p>
                  </a:txBody>
                  <a:tcPr anchor="ctr"/>
                </a:tc>
                <a:tc>
                  <a:txBody>
                    <a:bodyPr/>
                    <a:lstStyle/>
                    <a:p>
                      <a:pPr algn="ctr" rtl="1"/>
                      <a:r>
                        <a:rPr lang="he-IL" u="none" dirty="0">
                          <a:solidFill>
                            <a:schemeClr val="tx1"/>
                          </a:solidFill>
                          <a:latin typeface="David" panose="020E0502060401010101" pitchFamily="34" charset="-79"/>
                          <a:cs typeface="David" panose="020E0502060401010101" pitchFamily="34" charset="-79"/>
                        </a:rPr>
                        <a:t>-</a:t>
                      </a:r>
                    </a:p>
                  </a:txBody>
                  <a:tcPr anchor="ctr"/>
                </a:tc>
                <a:tc>
                  <a:txBody>
                    <a:bodyPr/>
                    <a:lstStyle/>
                    <a:p>
                      <a:pPr algn="ctr" rtl="1"/>
                      <a:r>
                        <a:rPr lang="he-IL" b="0" u="sng" dirty="0">
                          <a:solidFill>
                            <a:srgbClr val="FF0000"/>
                          </a:solidFill>
                          <a:latin typeface="David" panose="020E0502060401010101" pitchFamily="34" charset="-79"/>
                          <a:cs typeface="David" panose="020E0502060401010101" pitchFamily="34" charset="-79"/>
                        </a:rPr>
                        <a:t>3.16</a:t>
                      </a:r>
                    </a:p>
                  </a:txBody>
                  <a:tcPr anchor="ctr"/>
                </a:tc>
                <a:extLst>
                  <a:ext uri="{0D108BD9-81ED-4DB2-BD59-A6C34878D82A}">
                    <a16:rowId xmlns:a16="http://schemas.microsoft.com/office/drawing/2014/main" val="3046206537"/>
                  </a:ext>
                </a:extLst>
              </a:tr>
              <a:tr h="432000">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 של המרצה המוביל- פרופ' אורלי יחזקאל?</a:t>
                      </a:r>
                    </a:p>
                  </a:txBody>
                  <a:tcPr anchor="ctr"/>
                </a:tc>
                <a:tc>
                  <a:txBody>
                    <a:bodyPr/>
                    <a:lstStyle/>
                    <a:p>
                      <a:pPr marL="0" algn="ctr" defTabSz="914400" rtl="1" eaLnBrk="1" latinLnBrk="0" hangingPunct="1"/>
                      <a:r>
                        <a:rPr lang="he-IL" sz="1800" u="sng" kern="1200" dirty="0">
                          <a:solidFill>
                            <a:srgbClr val="FF0000"/>
                          </a:solidFill>
                          <a:latin typeface="David" panose="020E0502060401010101" pitchFamily="34" charset="-79"/>
                          <a:ea typeface="+mn-ea"/>
                          <a:cs typeface="David" panose="020E0502060401010101" pitchFamily="34" charset="-79"/>
                        </a:rPr>
                        <a:t>3.25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u="none" dirty="0">
                          <a:solidFill>
                            <a:schemeClr val="tx1"/>
                          </a:solidFill>
                          <a:latin typeface="David" panose="020E0502060401010101" pitchFamily="34" charset="-79"/>
                          <a:cs typeface="David" panose="020E0502060401010101" pitchFamily="34" charset="-79"/>
                        </a:rPr>
                        <a:t>-</a:t>
                      </a:r>
                    </a:p>
                  </a:txBody>
                  <a:tcPr anchor="ctr"/>
                </a:tc>
                <a:tc>
                  <a:txBody>
                    <a:bodyPr/>
                    <a:lstStyle/>
                    <a:p>
                      <a:pPr algn="ctr" rtl="1"/>
                      <a:r>
                        <a:rPr lang="he-IL" b="0" u="sng" dirty="0">
                          <a:solidFill>
                            <a:srgbClr val="FF0000"/>
                          </a:solidFill>
                          <a:latin typeface="David" panose="020E0502060401010101" pitchFamily="34" charset="-79"/>
                          <a:cs typeface="David" panose="020E0502060401010101" pitchFamily="34" charset="-79"/>
                        </a:rPr>
                        <a:t>3.16</a:t>
                      </a:r>
                    </a:p>
                  </a:txBody>
                  <a:tcPr anchor="ctr"/>
                </a:tc>
                <a:extLst>
                  <a:ext uri="{0D108BD9-81ED-4DB2-BD59-A6C34878D82A}">
                    <a16:rowId xmlns:a16="http://schemas.microsoft.com/office/drawing/2014/main" val="2717569957"/>
                  </a:ext>
                </a:extLst>
              </a:tr>
              <a:tr h="432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 מרצים אורחים?</a:t>
                      </a:r>
                    </a:p>
                  </a:txBody>
                  <a:tcPr anchor="ctr"/>
                </a:tc>
                <a:tc>
                  <a:txBody>
                    <a:bodyPr/>
                    <a:lstStyle/>
                    <a:p>
                      <a:pPr marL="0" algn="ctr" defTabSz="914400" rtl="1" eaLnBrk="1" latinLnBrk="0" hangingPunct="1"/>
                      <a:r>
                        <a:rPr lang="he-IL" sz="1800" u="sng" kern="1200" dirty="0">
                          <a:solidFill>
                            <a:srgbClr val="FF0000"/>
                          </a:solidFill>
                          <a:latin typeface="David" panose="020E0502060401010101" pitchFamily="34" charset="-79"/>
                          <a:ea typeface="+mn-ea"/>
                          <a:cs typeface="David" panose="020E0502060401010101" pitchFamily="34" charset="-79"/>
                        </a:rPr>
                        <a:t>3.65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u="none" dirty="0">
                          <a:solidFill>
                            <a:schemeClr val="tx1"/>
                          </a:solidFill>
                          <a:latin typeface="David" panose="020E0502060401010101" pitchFamily="34" charset="-79"/>
                          <a:cs typeface="David" panose="020E0502060401010101" pitchFamily="34" charset="-79"/>
                        </a:rPr>
                        <a:t>-</a:t>
                      </a:r>
                    </a:p>
                  </a:txBody>
                  <a:tcPr anchor="ctr"/>
                </a:tc>
                <a:tc>
                  <a:txBody>
                    <a:bodyPr/>
                    <a:lstStyle/>
                    <a:p>
                      <a:pPr algn="ctr" rtl="1"/>
                      <a:r>
                        <a:rPr lang="he-IL" b="0" u="sng" dirty="0">
                          <a:solidFill>
                            <a:srgbClr val="FF0000"/>
                          </a:solidFill>
                          <a:latin typeface="David" panose="020E0502060401010101" pitchFamily="34" charset="-79"/>
                          <a:cs typeface="David" panose="020E0502060401010101" pitchFamily="34" charset="-79"/>
                        </a:rPr>
                        <a:t>3.50</a:t>
                      </a:r>
                    </a:p>
                  </a:txBody>
                  <a:tcPr anchor="ctr"/>
                </a:tc>
                <a:extLst>
                  <a:ext uri="{0D108BD9-81ED-4DB2-BD59-A6C34878D82A}">
                    <a16:rowId xmlns:a16="http://schemas.microsoft.com/office/drawing/2014/main" val="3146915278"/>
                  </a:ext>
                </a:extLst>
              </a:tr>
              <a:tr h="432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הקורס </a:t>
                      </a:r>
                      <a:r>
                        <a:rPr lang="he-IL" b="1" dirty="0" err="1">
                          <a:latin typeface="David" panose="020E0502060401010101" pitchFamily="34" charset="-79"/>
                          <a:cs typeface="David" panose="020E0502060401010101" pitchFamily="34" charset="-79"/>
                        </a:rPr>
                        <a:t>איתגר</a:t>
                      </a:r>
                      <a:r>
                        <a:rPr lang="he-IL" dirty="0">
                          <a:latin typeface="David" panose="020E0502060401010101" pitchFamily="34" charset="-79"/>
                          <a:cs typeface="David" panose="020E0502060401010101" pitchFamily="34" charset="-79"/>
                        </a:rPr>
                        <a:t> והקנה מסגרת חשיבה ביקורתית?</a:t>
                      </a:r>
                    </a:p>
                  </a:txBody>
                  <a:tcPr anchor="ctr"/>
                </a:tc>
                <a:tc>
                  <a:txBody>
                    <a:bodyPr/>
                    <a:lstStyle/>
                    <a:p>
                      <a:pPr marL="0" algn="ctr" defTabSz="914400" rtl="1" eaLnBrk="1" latinLnBrk="0" hangingPunct="1"/>
                      <a:r>
                        <a:rPr lang="he-IL" sz="1800" u="sng" kern="1200" dirty="0">
                          <a:solidFill>
                            <a:srgbClr val="FF0000"/>
                          </a:solidFill>
                          <a:latin typeface="David" panose="020E0502060401010101" pitchFamily="34" charset="-79"/>
                          <a:ea typeface="+mn-ea"/>
                          <a:cs typeface="David" panose="020E0502060401010101" pitchFamily="34" charset="-79"/>
                        </a:rPr>
                        <a:t>3.43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a:t>
                      </a:r>
                    </a:p>
                  </a:txBody>
                  <a:tcPr anchor="ctr"/>
                </a:tc>
                <a:tc>
                  <a:txBody>
                    <a:bodyPr/>
                    <a:lstStyle/>
                    <a:p>
                      <a:pPr algn="ctr" rtl="1"/>
                      <a:r>
                        <a:rPr lang="he-IL" b="0" u="sng" dirty="0">
                          <a:solidFill>
                            <a:srgbClr val="FF0000"/>
                          </a:solidFill>
                          <a:latin typeface="David" panose="020E0502060401010101" pitchFamily="34" charset="-79"/>
                          <a:cs typeface="David" panose="020E0502060401010101" pitchFamily="34" charset="-79"/>
                        </a:rPr>
                        <a:t>3.16</a:t>
                      </a:r>
                    </a:p>
                  </a:txBody>
                  <a:tcPr anchor="ctr"/>
                </a:tc>
                <a:extLst>
                  <a:ext uri="{0D108BD9-81ED-4DB2-BD59-A6C34878D82A}">
                    <a16:rowId xmlns:a16="http://schemas.microsoft.com/office/drawing/2014/main" val="1200385217"/>
                  </a:ext>
                </a:extLst>
              </a:tr>
              <a:tr h="432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רלוונטיות הקורס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4.59</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a:t>
                      </a:r>
                    </a:p>
                  </a:txBody>
                  <a:tcPr anchor="ctr"/>
                </a:tc>
                <a:tc>
                  <a:txBody>
                    <a:bodyPr/>
                    <a:lstStyle/>
                    <a:p>
                      <a:pPr algn="ctr" rtl="1"/>
                      <a:r>
                        <a:rPr lang="he-IL" u="sng" dirty="0">
                          <a:solidFill>
                            <a:srgbClr val="FF0000"/>
                          </a:solidFill>
                          <a:latin typeface="David" panose="020E0502060401010101" pitchFamily="34" charset="-79"/>
                          <a:cs typeface="David" panose="020E0502060401010101" pitchFamily="34" charset="-79"/>
                        </a:rPr>
                        <a:t>3.16</a:t>
                      </a:r>
                    </a:p>
                  </a:txBody>
                  <a:tcPr anchor="ctr"/>
                </a:tc>
                <a:extLst>
                  <a:ext uri="{0D108BD9-81ED-4DB2-BD59-A6C34878D82A}">
                    <a16:rowId xmlns:a16="http://schemas.microsoft.com/office/drawing/2014/main" val="1319601091"/>
                  </a:ext>
                </a:extLst>
              </a:tr>
              <a:tr h="1008000">
                <a:tc gridSpan="4">
                  <a:txBody>
                    <a:bodyPr/>
                    <a:lstStyle/>
                    <a:p>
                      <a:pPr rtl="1"/>
                      <a:r>
                        <a:rPr lang="he-IL" b="1" dirty="0">
                          <a:latin typeface="David" panose="020E0502060401010101" pitchFamily="34" charset="-79"/>
                          <a:cs typeface="David" panose="020E0502060401010101" pitchFamily="34" charset="-79"/>
                        </a:rPr>
                        <a:t>נקודות לשימור בקורס?</a:t>
                      </a:r>
                    </a:p>
                    <a:p>
                      <a:pPr marL="285750" indent="-285750" rtl="1">
                        <a:buFont typeface="Arial" panose="020B0604020202020204" pitchFamily="34" charset="0"/>
                        <a:buChar char="•"/>
                      </a:pPr>
                      <a:r>
                        <a:rPr lang="he-IL" sz="1600" u="none" dirty="0">
                          <a:latin typeface="David" panose="020E0502060401010101" pitchFamily="34" charset="-79"/>
                          <a:cs typeface="David" panose="020E0502060401010101" pitchFamily="34" charset="-79"/>
                        </a:rPr>
                        <a:t>נושא הקורס </a:t>
                      </a:r>
                      <a:r>
                        <a:rPr lang="he-IL" sz="1600" b="1" u="none" dirty="0">
                          <a:latin typeface="David" panose="020E0502060401010101" pitchFamily="34" charset="-79"/>
                          <a:cs typeface="David" panose="020E0502060401010101" pitchFamily="34" charset="-79"/>
                        </a:rPr>
                        <a:t>חשוב</a:t>
                      </a:r>
                      <a:r>
                        <a:rPr lang="he-IL" sz="1600" u="none" dirty="0">
                          <a:latin typeface="David" panose="020E0502060401010101" pitchFamily="34" charset="-79"/>
                          <a:cs typeface="David" panose="020E0502060401010101" pitchFamily="34" charset="-79"/>
                        </a:rPr>
                        <a:t> ובעל משמעות רבה (*8)</a:t>
                      </a:r>
                    </a:p>
                    <a:p>
                      <a:pPr marL="285750" indent="-285750" rtl="1">
                        <a:buFont typeface="Arial" panose="020B0604020202020204" pitchFamily="34" charset="0"/>
                        <a:buChar char="•"/>
                      </a:pPr>
                      <a:r>
                        <a:rPr lang="he-IL" sz="1600" u="none" dirty="0">
                          <a:latin typeface="David" panose="020E0502060401010101" pitchFamily="34" charset="-79"/>
                          <a:cs typeface="David" panose="020E0502060401010101" pitchFamily="34" charset="-79"/>
                        </a:rPr>
                        <a:t>השתרשות המונח </a:t>
                      </a:r>
                      <a:r>
                        <a:rPr lang="en-US" sz="1600" u="none" dirty="0">
                          <a:latin typeface="David" panose="020E0502060401010101" pitchFamily="34" charset="-79"/>
                          <a:cs typeface="David" panose="020E0502060401010101" pitchFamily="34" charset="-79"/>
                        </a:rPr>
                        <a:t>VUCA</a:t>
                      </a:r>
                      <a:r>
                        <a:rPr lang="he-IL" sz="1600" u="none" dirty="0">
                          <a:latin typeface="David" panose="020E0502060401010101" pitchFamily="34" charset="-79"/>
                          <a:cs typeface="David" panose="020E0502060401010101" pitchFamily="34" charset="-79"/>
                        </a:rPr>
                        <a:t> בקרב החניכים במב"ל ועשיית שימוש בו במצבים ואירועים שונים</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4">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תחושה של חומרים ממוחזרים- דוגמאות מעט מיושנות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קורס דחוס וקצר מידיי- הוביל לרפרוף על הנושאים וירי שקפים (*4)</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מיקום הקורס ע"פ השנה- נדרש להיות מוקדם יותר (*3)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latin typeface="David" panose="020E0502060401010101" pitchFamily="34" charset="-79"/>
                          <a:cs typeface="David" panose="020E0502060401010101" pitchFamily="34" charset="-79"/>
                        </a:rPr>
                        <a:t>I understand the idea.  The delivery wasn't as well received as it could have been.  Give students preparation time/material and especially ensure slides are also in English. </a:t>
                      </a:r>
                      <a:endParaRPr lang="he-IL" sz="1600" dirty="0">
                        <a:latin typeface="David" panose="020E0502060401010101" pitchFamily="34" charset="-79"/>
                        <a:cs typeface="David" panose="020E0502060401010101" pitchFamily="34" charset="-79"/>
                      </a:endParaRP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
        <p:nvSpPr>
          <p:cNvPr id="3" name="אליפסה 2">
            <a:extLst>
              <a:ext uri="{FF2B5EF4-FFF2-40B4-BE49-F238E27FC236}">
                <a16:creationId xmlns:a16="http://schemas.microsoft.com/office/drawing/2014/main" id="{44564EE1-CD0B-4569-A8D9-EC868CAFC14E}"/>
              </a:ext>
            </a:extLst>
          </p:cNvPr>
          <p:cNvSpPr/>
          <p:nvPr/>
        </p:nvSpPr>
        <p:spPr>
          <a:xfrm rot="20904458">
            <a:off x="1022695" y="4706554"/>
            <a:ext cx="2082801" cy="725556"/>
          </a:xfrm>
          <a:prstGeom prst="ellipse">
            <a:avLst/>
          </a:prstGeom>
        </p:spPr>
        <p:style>
          <a:lnRef idx="0">
            <a:schemeClr val="accent2"/>
          </a:lnRef>
          <a:fillRef idx="3">
            <a:schemeClr val="accent2"/>
          </a:fillRef>
          <a:effectRef idx="3">
            <a:schemeClr val="accent2"/>
          </a:effectRef>
          <a:fontRef idx="minor">
            <a:schemeClr val="lt1"/>
          </a:fontRef>
        </p:style>
        <p:txBody>
          <a:bodyPr lIns="36000" tIns="36000" rIns="36000" bIns="36000" rtlCol="1" anchor="ctr"/>
          <a:lstStyle/>
          <a:p>
            <a:pPr algn="ctr"/>
            <a:r>
              <a:rPr lang="he-IL" sz="1600" dirty="0">
                <a:latin typeface="David" panose="020E0502060401010101" pitchFamily="34" charset="-79"/>
                <a:cs typeface="David" panose="020E0502060401010101" pitchFamily="34" charset="-79"/>
              </a:rPr>
              <a:t>קורס חדש </a:t>
            </a:r>
            <a:br>
              <a:rPr lang="en-US" sz="1600" dirty="0">
                <a:latin typeface="David" panose="020E0502060401010101" pitchFamily="34" charset="-79"/>
                <a:cs typeface="David" panose="020E0502060401010101" pitchFamily="34" charset="-79"/>
              </a:rPr>
            </a:br>
            <a:r>
              <a:rPr lang="he-IL" sz="1600" dirty="0" err="1">
                <a:latin typeface="David" panose="020E0502060401010101" pitchFamily="34" charset="-79"/>
                <a:cs typeface="David" panose="020E0502060401010101" pitchFamily="34" charset="-79"/>
              </a:rPr>
              <a:t>במ"ה</a:t>
            </a:r>
            <a:endParaRPr lang="he-IL" sz="1600" dirty="0">
              <a:latin typeface="David" panose="020E0502060401010101" pitchFamily="34" charset="-79"/>
              <a:cs typeface="David" panose="020E0502060401010101" pitchFamily="34" charset="-79"/>
            </a:endParaRPr>
          </a:p>
        </p:txBody>
      </p:sp>
      <p:sp>
        <p:nvSpPr>
          <p:cNvPr id="5" name="אליפסה 4">
            <a:extLst>
              <a:ext uri="{FF2B5EF4-FFF2-40B4-BE49-F238E27FC236}">
                <a16:creationId xmlns:a16="http://schemas.microsoft.com/office/drawing/2014/main" id="{8550E303-009C-40E2-BEA4-A8E0BB1D4390}"/>
              </a:ext>
            </a:extLst>
          </p:cNvPr>
          <p:cNvSpPr/>
          <p:nvPr/>
        </p:nvSpPr>
        <p:spPr>
          <a:xfrm>
            <a:off x="3952567" y="3840394"/>
            <a:ext cx="589936" cy="353962"/>
          </a:xfrm>
          <a:prstGeom prst="ellipse">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Tree>
    <p:extLst>
      <p:ext uri="{BB962C8B-B14F-4D97-AF65-F5344CB8AC3E}">
        <p14:creationId xmlns:p14="http://schemas.microsoft.com/office/powerpoint/2010/main" val="1521045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סיור ארה"ב, מר חיים וקסמן</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735810281"/>
              </p:ext>
            </p:extLst>
          </p:nvPr>
        </p:nvGraphicFramePr>
        <p:xfrm>
          <a:off x="344131" y="1651036"/>
          <a:ext cx="11594117" cy="4677184"/>
        </p:xfrm>
        <a:graphic>
          <a:graphicData uri="http://schemas.openxmlformats.org/drawingml/2006/table">
            <a:tbl>
              <a:tblPr rtl="1" firstRow="1" bandRow="1">
                <a:tableStyleId>{5C22544A-7EE6-4342-B048-85BDC9FD1C3A}</a:tableStyleId>
              </a:tblPr>
              <a:tblGrid>
                <a:gridCol w="8044873">
                  <a:extLst>
                    <a:ext uri="{9D8B030D-6E8A-4147-A177-3AD203B41FA5}">
                      <a16:colId xmlns:a16="http://schemas.microsoft.com/office/drawing/2014/main" val="4212086157"/>
                    </a:ext>
                  </a:extLst>
                </a:gridCol>
                <a:gridCol w="887311">
                  <a:extLst>
                    <a:ext uri="{9D8B030D-6E8A-4147-A177-3AD203B41FA5}">
                      <a16:colId xmlns:a16="http://schemas.microsoft.com/office/drawing/2014/main" val="3669644278"/>
                    </a:ext>
                  </a:extLst>
                </a:gridCol>
                <a:gridCol w="887311">
                  <a:extLst>
                    <a:ext uri="{9D8B030D-6E8A-4147-A177-3AD203B41FA5}">
                      <a16:colId xmlns:a16="http://schemas.microsoft.com/office/drawing/2014/main" val="608925306"/>
                    </a:ext>
                  </a:extLst>
                </a:gridCol>
                <a:gridCol w="887311">
                  <a:extLst>
                    <a:ext uri="{9D8B030D-6E8A-4147-A177-3AD203B41FA5}">
                      <a16:colId xmlns:a16="http://schemas.microsoft.com/office/drawing/2014/main" val="1443552393"/>
                    </a:ext>
                  </a:extLst>
                </a:gridCol>
                <a:gridCol w="887311">
                  <a:extLst>
                    <a:ext uri="{9D8B030D-6E8A-4147-A177-3AD203B41FA5}">
                      <a16:colId xmlns:a16="http://schemas.microsoft.com/office/drawing/2014/main" val="2085826874"/>
                    </a:ext>
                  </a:extLst>
                </a:gridCol>
              </a:tblGrid>
              <a:tr h="648000">
                <a:tc>
                  <a:txBody>
                    <a:bodyPr/>
                    <a:lstStyle/>
                    <a:p>
                      <a:pPr algn="ctr" rtl="1"/>
                      <a:r>
                        <a:rPr lang="he-IL" sz="2000" b="1" kern="1200" dirty="0">
                          <a:solidFill>
                            <a:schemeClr val="lt1"/>
                          </a:solidFill>
                          <a:latin typeface="David" panose="020E0502060401010101" pitchFamily="34" charset="-79"/>
                          <a:ea typeface="+mn-ea"/>
                          <a:cs typeface="David" panose="020E0502060401010101" pitchFamily="34" charset="-79"/>
                        </a:rPr>
                        <a:t>השגת מטרות הסיור:</a:t>
                      </a:r>
                    </a:p>
                  </a:txBody>
                  <a:tcPr anchor="ctr"/>
                </a:tc>
                <a:tc>
                  <a:txBody>
                    <a:bodyPr/>
                    <a:lstStyle/>
                    <a:p>
                      <a:pPr algn="ctr" rtl="1"/>
                      <a:r>
                        <a:rPr lang="he-IL" dirty="0">
                          <a:latin typeface="David" panose="020E0502060401010101" pitchFamily="34" charset="-79"/>
                          <a:cs typeface="David" panose="020E0502060401010101" pitchFamily="34" charset="-79"/>
                        </a:rPr>
                        <a:t>ממוצע</a:t>
                      </a:r>
                    </a:p>
                  </a:txBody>
                  <a:tcPr anchor="ctr"/>
                </a:tc>
                <a:tc>
                  <a:txBody>
                    <a:bodyPr/>
                    <a:lstStyle/>
                    <a:p>
                      <a:pPr marL="0" algn="ctr" defTabSz="914400" rtl="1" eaLnBrk="1" latinLnBrk="0" hangingPunct="1"/>
                      <a:r>
                        <a:rPr lang="he-IL" sz="1800" b="1" kern="1200" dirty="0">
                          <a:solidFill>
                            <a:schemeClr val="lt1"/>
                          </a:solidFill>
                          <a:latin typeface="David" panose="020E0502060401010101" pitchFamily="34" charset="-79"/>
                          <a:ea typeface="+mn-ea"/>
                          <a:cs typeface="David" panose="020E0502060401010101" pitchFamily="34" charset="-79"/>
                        </a:rPr>
                        <a:t>מגמה</a:t>
                      </a:r>
                    </a:p>
                  </a:txBody>
                  <a:tcPr anchor="ctr"/>
                </a:tc>
                <a:tc>
                  <a:txBody>
                    <a:bodyPr/>
                    <a:lstStyle/>
                    <a:p>
                      <a:pPr marL="0" algn="ctr" defTabSz="914400" rtl="1" eaLnBrk="1" latinLnBrk="0" hangingPunct="1"/>
                      <a:r>
                        <a:rPr lang="he-IL" sz="1800" b="1" kern="1200" dirty="0">
                          <a:solidFill>
                            <a:schemeClr val="lt1"/>
                          </a:solidFill>
                          <a:latin typeface="David" panose="020E0502060401010101" pitchFamily="34" charset="-79"/>
                          <a:ea typeface="+mn-ea"/>
                          <a:cs typeface="David" panose="020E0502060401010101" pitchFamily="34" charset="-79"/>
                        </a:rPr>
                        <a:t>מ"ד</a:t>
                      </a:r>
                    </a:p>
                  </a:txBody>
                  <a:tcPr anchor="ctr"/>
                </a:tc>
                <a:tc>
                  <a:txBody>
                    <a:bodyPr/>
                    <a:lstStyle/>
                    <a:p>
                      <a:pPr marL="0" algn="ctr" defTabSz="914400" rtl="1" eaLnBrk="1" latinLnBrk="0" hangingPunct="1"/>
                      <a:r>
                        <a:rPr lang="he-IL" sz="1800" b="1" kern="1200" dirty="0">
                          <a:solidFill>
                            <a:schemeClr val="lt1"/>
                          </a:solidFill>
                          <a:latin typeface="David" panose="020E0502060401010101" pitchFamily="34" charset="-79"/>
                          <a:ea typeface="+mn-ea"/>
                          <a:cs typeface="David" panose="020E0502060401010101" pitchFamily="34" charset="-79"/>
                        </a:rPr>
                        <a:t>בינ"ל</a:t>
                      </a:r>
                    </a:p>
                  </a:txBody>
                  <a:tcPr anchor="ctr"/>
                </a:tc>
                <a:extLst>
                  <a:ext uri="{0D108BD9-81ED-4DB2-BD59-A6C34878D82A}">
                    <a16:rowId xmlns:a16="http://schemas.microsoft.com/office/drawing/2014/main" val="3113162872"/>
                  </a:ext>
                </a:extLst>
              </a:tr>
              <a:tr h="718918">
                <a:tc>
                  <a:txBody>
                    <a:bodyPr/>
                    <a:lstStyle/>
                    <a:p>
                      <a:pPr rtl="1"/>
                      <a:r>
                        <a:rPr lang="he-IL" b="1" dirty="0">
                          <a:latin typeface="David" panose="020E0502060401010101" pitchFamily="34" charset="-79"/>
                          <a:cs typeface="David" panose="020E0502060401010101" pitchFamily="34" charset="-79"/>
                        </a:rPr>
                        <a:t>1#) </a:t>
                      </a:r>
                      <a:r>
                        <a:rPr lang="he-IL" dirty="0">
                          <a:latin typeface="David" panose="020E0502060401010101" pitchFamily="34" charset="-79"/>
                          <a:cs typeface="David" panose="020E0502060401010101" pitchFamily="34" charset="-79"/>
                        </a:rPr>
                        <a:t>הכרת ממסד הביטחון הלאומי האמריקאי, המערכת הפוליטית והגופים המשתתפים בעיצוב ויישום אסטרטגיית הביטחון הלאומי</a:t>
                      </a:r>
                      <a:endParaRPr lang="he-IL" b="1"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4.56</a:t>
                      </a: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kern="1200" dirty="0">
                          <a:solidFill>
                            <a:schemeClr val="accent1">
                              <a:lumMod val="75000"/>
                            </a:schemeClr>
                          </a:solidFill>
                          <a:latin typeface="David" panose="020E0502060401010101" pitchFamily="34" charset="-79"/>
                          <a:ea typeface="+mn-ea"/>
                          <a:cs typeface="David" panose="020E0502060401010101" pitchFamily="34" charset="-79"/>
                        </a:rPr>
                        <a:t>5.0</a:t>
                      </a:r>
                    </a:p>
                  </a:txBody>
                  <a:tcPr anchor="ctr"/>
                </a:tc>
                <a:extLst>
                  <a:ext uri="{0D108BD9-81ED-4DB2-BD59-A6C34878D82A}">
                    <a16:rowId xmlns:a16="http://schemas.microsoft.com/office/drawing/2014/main" val="3046206537"/>
                  </a:ext>
                </a:extLst>
              </a:tr>
              <a:tr h="634811">
                <a:tc>
                  <a:txBody>
                    <a:bodyPr/>
                    <a:lstStyle/>
                    <a:p>
                      <a:pPr rtl="1"/>
                      <a:r>
                        <a:rPr lang="he-IL" b="1" dirty="0">
                          <a:latin typeface="David" panose="020E0502060401010101" pitchFamily="34" charset="-79"/>
                          <a:cs typeface="David" panose="020E0502060401010101" pitchFamily="34" charset="-79"/>
                        </a:rPr>
                        <a:t>2#) </a:t>
                      </a:r>
                      <a:r>
                        <a:rPr lang="he-IL" dirty="0">
                          <a:latin typeface="David" panose="020E0502060401010101" pitchFamily="34" charset="-79"/>
                          <a:cs typeface="David" panose="020E0502060401010101" pitchFamily="34" charset="-79"/>
                        </a:rPr>
                        <a:t>הכרת סוגיות במדיניות החוץ והביטחון האמריקאית בעידן הנשיא </a:t>
                      </a:r>
                      <a:r>
                        <a:rPr lang="he-IL" dirty="0" err="1">
                          <a:latin typeface="David" panose="020E0502060401010101" pitchFamily="34" charset="-79"/>
                          <a:cs typeface="David" panose="020E0502060401010101" pitchFamily="34" charset="-79"/>
                        </a:rPr>
                        <a:t>טראמפ</a:t>
                      </a:r>
                      <a:r>
                        <a:rPr lang="he-IL" dirty="0">
                          <a:latin typeface="David" panose="020E0502060401010101" pitchFamily="34" charset="-79"/>
                          <a:cs typeface="David" panose="020E0502060401010101" pitchFamily="34" charset="-79"/>
                        </a:rPr>
                        <a:t>, בדגש על מדיניות ארה"ב במזה"ת?</a:t>
                      </a:r>
                      <a:endParaRPr lang="he-IL" b="1"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4.56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b="0" kern="1200" noProof="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kern="1200" dirty="0">
                          <a:solidFill>
                            <a:schemeClr val="accent1">
                              <a:lumMod val="75000"/>
                            </a:schemeClr>
                          </a:solidFill>
                          <a:latin typeface="David" panose="020E0502060401010101" pitchFamily="34" charset="-79"/>
                          <a:ea typeface="+mn-ea"/>
                          <a:cs typeface="David" panose="020E0502060401010101" pitchFamily="34" charset="-79"/>
                        </a:rPr>
                        <a:t>5.0</a:t>
                      </a:r>
                    </a:p>
                  </a:txBody>
                  <a:tcPr anchor="ctr"/>
                </a:tc>
                <a:extLst>
                  <a:ext uri="{0D108BD9-81ED-4DB2-BD59-A6C34878D82A}">
                    <a16:rowId xmlns:a16="http://schemas.microsoft.com/office/drawing/2014/main" val="2717569957"/>
                  </a:ext>
                </a:extLst>
              </a:tr>
              <a:tr h="445031">
                <a:tc>
                  <a:txBody>
                    <a:bodyPr/>
                    <a:lstStyle/>
                    <a:p>
                      <a:pPr rtl="1"/>
                      <a:r>
                        <a:rPr lang="he-IL" b="1" dirty="0">
                          <a:latin typeface="David" panose="020E0502060401010101" pitchFamily="34" charset="-79"/>
                          <a:cs typeface="David" panose="020E0502060401010101" pitchFamily="34" charset="-79"/>
                        </a:rPr>
                        <a:t>3#) </a:t>
                      </a:r>
                      <a:r>
                        <a:rPr lang="he-IL" b="0" dirty="0">
                          <a:latin typeface="David" panose="020E0502060401010101" pitchFamily="34" charset="-79"/>
                          <a:cs typeface="David" panose="020E0502060401010101" pitchFamily="34" charset="-79"/>
                        </a:rPr>
                        <a:t>הכרת הסוגיות העיקריות ביחסי ישראל-ארה"ב?</a:t>
                      </a: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4.75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b="0" kern="1200" noProof="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u="sng" kern="1200" dirty="0">
                          <a:solidFill>
                            <a:schemeClr val="accent1">
                              <a:lumMod val="75000"/>
                            </a:schemeClr>
                          </a:solidFill>
                          <a:latin typeface="David" panose="020E0502060401010101" pitchFamily="34" charset="-79"/>
                          <a:ea typeface="+mn-ea"/>
                          <a:cs typeface="David" panose="020E0502060401010101" pitchFamily="34" charset="-79"/>
                        </a:rPr>
                        <a:t>5.5</a:t>
                      </a:r>
                    </a:p>
                  </a:txBody>
                  <a:tcPr anchor="ctr"/>
                </a:tc>
                <a:extLst>
                  <a:ext uri="{0D108BD9-81ED-4DB2-BD59-A6C34878D82A}">
                    <a16:rowId xmlns:a16="http://schemas.microsoft.com/office/drawing/2014/main" val="1262663538"/>
                  </a:ext>
                </a:extLst>
              </a:tr>
              <a:tr h="445031">
                <a:tc>
                  <a:txBody>
                    <a:bodyPr/>
                    <a:lstStyle/>
                    <a:p>
                      <a:pPr rtl="1"/>
                      <a:r>
                        <a:rPr lang="he-IL" b="1" dirty="0">
                          <a:latin typeface="David" panose="020E0502060401010101" pitchFamily="34" charset="-79"/>
                          <a:cs typeface="David" panose="020E0502060401010101" pitchFamily="34" charset="-79"/>
                        </a:rPr>
                        <a:t>4#) </a:t>
                      </a:r>
                      <a:r>
                        <a:rPr lang="he-IL" b="0" dirty="0">
                          <a:latin typeface="David" panose="020E0502060401010101" pitchFamily="34" charset="-79"/>
                          <a:cs typeface="David" panose="020E0502060401010101" pitchFamily="34" charset="-79"/>
                        </a:rPr>
                        <a:t>הכרת יהדות ארה"ב, האתגרים המרכזיים עימם היא מתמודד והקשר עם ישראל?</a:t>
                      </a:r>
                    </a:p>
                  </a:txBody>
                  <a:tcPr anchor="ctr"/>
                </a:tc>
                <a:tc>
                  <a:txBody>
                    <a:bodyPr/>
                    <a:lstStyle/>
                    <a:p>
                      <a:pPr marL="0" algn="ctr" defTabSz="914400" rtl="1" eaLnBrk="1" latinLnBrk="0" hangingPunct="1"/>
                      <a:r>
                        <a:rPr lang="he-IL" sz="2000" b="0" kern="1200" dirty="0">
                          <a:solidFill>
                            <a:schemeClr val="accent5"/>
                          </a:solidFill>
                          <a:latin typeface="David" panose="020E0502060401010101" pitchFamily="34" charset="-79"/>
                          <a:ea typeface="+mn-ea"/>
                          <a:cs typeface="David" panose="020E0502060401010101" pitchFamily="34" charset="-79"/>
                        </a:rPr>
                        <a:t>5.28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b="0" kern="1200" noProof="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u="sng" kern="1200" dirty="0">
                          <a:solidFill>
                            <a:schemeClr val="accent5"/>
                          </a:solidFill>
                          <a:latin typeface="David" panose="020E0502060401010101" pitchFamily="34" charset="-79"/>
                          <a:ea typeface="+mn-ea"/>
                          <a:cs typeface="David" panose="020E0502060401010101" pitchFamily="34" charset="-79"/>
                        </a:rPr>
                        <a:t>5.66</a:t>
                      </a:r>
                    </a:p>
                  </a:txBody>
                  <a:tcPr anchor="ctr"/>
                </a:tc>
                <a:extLst>
                  <a:ext uri="{0D108BD9-81ED-4DB2-BD59-A6C34878D82A}">
                    <a16:rowId xmlns:a16="http://schemas.microsoft.com/office/drawing/2014/main" val="65943250"/>
                  </a:ext>
                </a:extLst>
              </a:tr>
              <a:tr h="445031">
                <a:tc>
                  <a:txBody>
                    <a:bodyPr/>
                    <a:lstStyle/>
                    <a:p>
                      <a:pPr rtl="1"/>
                      <a:r>
                        <a:rPr lang="he-IL" b="1" dirty="0">
                          <a:latin typeface="David" panose="020E0502060401010101" pitchFamily="34" charset="-79"/>
                          <a:cs typeface="David" panose="020E0502060401010101" pitchFamily="34" charset="-79"/>
                        </a:rPr>
                        <a:t>5#) </a:t>
                      </a:r>
                      <a:r>
                        <a:rPr lang="he-IL" b="0" dirty="0">
                          <a:latin typeface="David" panose="020E0502060401010101" pitchFamily="34" charset="-79"/>
                          <a:cs typeface="David" panose="020E0502060401010101" pitchFamily="34" charset="-79"/>
                        </a:rPr>
                        <a:t>הכרת מרכיבים מרכזיים במורשת ובתרבות האמריקאית?</a:t>
                      </a:r>
                    </a:p>
                  </a:txBody>
                  <a:tcPr anchor="ctr"/>
                </a:tc>
                <a:tc>
                  <a:txBody>
                    <a:bodyPr/>
                    <a:lstStyle/>
                    <a:p>
                      <a:pPr marL="0" algn="ctr" defTabSz="914400" rtl="1" eaLnBrk="1" latinLnBrk="0" hangingPunct="1"/>
                      <a:r>
                        <a:rPr lang="he-IL" sz="2000" b="0" u="sng" kern="1200" dirty="0">
                          <a:solidFill>
                            <a:srgbClr val="FF0000"/>
                          </a:solidFill>
                          <a:latin typeface="David" panose="020E0502060401010101" pitchFamily="34" charset="-79"/>
                          <a:ea typeface="+mn-ea"/>
                          <a:cs typeface="David" panose="020E0502060401010101" pitchFamily="34" charset="-79"/>
                        </a:rPr>
                        <a:t>3.68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b="0" kern="1200" noProof="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kern="1200" dirty="0">
                          <a:solidFill>
                            <a:schemeClr val="tx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4008535875"/>
                  </a:ext>
                </a:extLst>
              </a:tr>
              <a:tr h="445031">
                <a:tc>
                  <a:txBody>
                    <a:bodyPr/>
                    <a:lstStyle/>
                    <a:p>
                      <a:pPr rtl="1"/>
                      <a:r>
                        <a:rPr lang="he-IL" b="1" dirty="0">
                          <a:latin typeface="David" panose="020E0502060401010101" pitchFamily="34" charset="-79"/>
                          <a:cs typeface="David" panose="020E0502060401010101" pitchFamily="34" charset="-79"/>
                        </a:rPr>
                        <a:t>6#) </a:t>
                      </a:r>
                      <a:r>
                        <a:rPr lang="he-IL" b="0" dirty="0">
                          <a:latin typeface="David" panose="020E0502060401010101" pitchFamily="34" charset="-79"/>
                          <a:cs typeface="David" panose="020E0502060401010101" pitchFamily="34" charset="-79"/>
                        </a:rPr>
                        <a:t>הכרת מגמות בכלכלה ובחברה בארה"ב?</a:t>
                      </a:r>
                    </a:p>
                  </a:txBody>
                  <a:tcPr anchor="ctr"/>
                </a:tc>
                <a:tc>
                  <a:txBody>
                    <a:bodyPr/>
                    <a:lstStyle/>
                    <a:p>
                      <a:pPr marL="0" algn="ctr" defTabSz="914400" rtl="1" eaLnBrk="1" latinLnBrk="0" hangingPunct="1"/>
                      <a:r>
                        <a:rPr lang="he-IL" sz="2000" b="0" u="sng" kern="1200" dirty="0">
                          <a:solidFill>
                            <a:srgbClr val="FF0000"/>
                          </a:solidFill>
                          <a:latin typeface="David" panose="020E0502060401010101" pitchFamily="34" charset="-79"/>
                          <a:ea typeface="+mn-ea"/>
                          <a:cs typeface="David" panose="020E0502060401010101" pitchFamily="34" charset="-79"/>
                        </a:rPr>
                        <a:t>3.68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b="0" kern="1200" noProof="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kern="1200" dirty="0">
                          <a:solidFill>
                            <a:schemeClr val="tx1"/>
                          </a:solidFill>
                          <a:latin typeface="David" panose="020E0502060401010101" pitchFamily="34" charset="-79"/>
                          <a:ea typeface="+mn-ea"/>
                          <a:cs typeface="David" panose="020E0502060401010101" pitchFamily="34" charset="-79"/>
                        </a:rPr>
                        <a:t>4.66</a:t>
                      </a:r>
                    </a:p>
                  </a:txBody>
                  <a:tcPr anchor="ctr"/>
                </a:tc>
                <a:extLst>
                  <a:ext uri="{0D108BD9-81ED-4DB2-BD59-A6C34878D82A}">
                    <a16:rowId xmlns:a16="http://schemas.microsoft.com/office/drawing/2014/main" val="3069795135"/>
                  </a:ext>
                </a:extLst>
              </a:tr>
              <a:tr h="445031">
                <a:tc>
                  <a:txBody>
                    <a:bodyPr/>
                    <a:lstStyle/>
                    <a:p>
                      <a:pPr rtl="1"/>
                      <a:r>
                        <a:rPr lang="he-IL" b="1" dirty="0">
                          <a:latin typeface="David" panose="020E0502060401010101" pitchFamily="34" charset="-79"/>
                          <a:cs typeface="David" panose="020E0502060401010101" pitchFamily="34" charset="-79"/>
                        </a:rPr>
                        <a:t>7#) </a:t>
                      </a:r>
                      <a:r>
                        <a:rPr lang="he-IL" b="0" dirty="0">
                          <a:latin typeface="David" panose="020E0502060401010101" pitchFamily="34" charset="-79"/>
                          <a:cs typeface="David" panose="020E0502060401010101" pitchFamily="34" charset="-79"/>
                        </a:rPr>
                        <a:t>הכרת ארה"ב כמרכז גלובאלי בתחום המדיני-כלכלי?</a:t>
                      </a:r>
                    </a:p>
                  </a:txBody>
                  <a:tcPr anchor="ctr"/>
                </a:tc>
                <a:tc>
                  <a:txBody>
                    <a:bodyPr/>
                    <a:lstStyle/>
                    <a:p>
                      <a:pPr marL="0" algn="ctr" defTabSz="914400" rtl="1" eaLnBrk="1" latinLnBrk="0" hangingPunct="1"/>
                      <a:r>
                        <a:rPr lang="he-IL" sz="2000" b="0" kern="1200" dirty="0">
                          <a:solidFill>
                            <a:srgbClr val="FF0000"/>
                          </a:solidFill>
                          <a:latin typeface="David" panose="020E0502060401010101" pitchFamily="34" charset="-79"/>
                          <a:ea typeface="+mn-ea"/>
                          <a:cs typeface="David" panose="020E0502060401010101" pitchFamily="34" charset="-79"/>
                        </a:rPr>
                        <a:t>3.75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b="0" kern="1200" noProof="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kern="1200" dirty="0">
                          <a:solidFill>
                            <a:schemeClr val="accent5"/>
                          </a:solidFill>
                          <a:latin typeface="David" panose="020E0502060401010101" pitchFamily="34" charset="-79"/>
                          <a:ea typeface="+mn-ea"/>
                          <a:cs typeface="David" panose="020E0502060401010101" pitchFamily="34" charset="-79"/>
                        </a:rPr>
                        <a:t>5.0</a:t>
                      </a:r>
                    </a:p>
                  </a:txBody>
                  <a:tcPr anchor="ctr"/>
                </a:tc>
                <a:extLst>
                  <a:ext uri="{0D108BD9-81ED-4DB2-BD59-A6C34878D82A}">
                    <a16:rowId xmlns:a16="http://schemas.microsoft.com/office/drawing/2014/main" val="1387582814"/>
                  </a:ext>
                </a:extLst>
              </a:tr>
              <a:tr h="445031">
                <a:tc>
                  <a:txBody>
                    <a:bodyPr/>
                    <a:lstStyle/>
                    <a:p>
                      <a:pPr algn="l" rtl="1"/>
                      <a:r>
                        <a:rPr lang="he-IL" sz="2000" b="1" dirty="0">
                          <a:latin typeface="David" panose="020E0502060401010101" pitchFamily="34" charset="-79"/>
                          <a:cs typeface="David" panose="020E0502060401010101" pitchFamily="34" charset="-79"/>
                        </a:rPr>
                        <a:t>ממוצע השגת כלל מטרות הסיור-</a:t>
                      </a:r>
                    </a:p>
                  </a:txBody>
                  <a:tcPr anchor="ctr">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algn="ctr" defTabSz="914400" rtl="1" eaLnBrk="1" latinLnBrk="0" hangingPunct="1"/>
                      <a:r>
                        <a:rPr lang="he-IL" sz="2000" kern="1200" dirty="0">
                          <a:solidFill>
                            <a:srgbClr val="FF0000"/>
                          </a:solidFill>
                          <a:latin typeface="David" panose="020E0502060401010101" pitchFamily="34" charset="-79"/>
                          <a:ea typeface="+mn-ea"/>
                          <a:cs typeface="David" panose="020E0502060401010101" pitchFamily="34" charset="-79"/>
                        </a:rPr>
                        <a:t>4.32</a:t>
                      </a:r>
                    </a:p>
                  </a:txBody>
                  <a:tcPr anchor="ctr">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20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algn="ctr" defTabSz="914400" rtl="1" eaLnBrk="1" latinLnBrk="0" hangingPunct="1"/>
                      <a:r>
                        <a:rPr lang="he-IL" sz="2000" b="0" u="sng" kern="1200" dirty="0">
                          <a:solidFill>
                            <a:schemeClr val="accent1">
                              <a:lumMod val="75000"/>
                            </a:schemeClr>
                          </a:solidFill>
                          <a:latin typeface="David" panose="020E0502060401010101" pitchFamily="34" charset="-79"/>
                          <a:ea typeface="+mn-ea"/>
                          <a:cs typeface="David" panose="020E0502060401010101" pitchFamily="34" charset="-79"/>
                        </a:rPr>
                        <a:t>5.56</a:t>
                      </a:r>
                    </a:p>
                  </a:txBody>
                  <a:tcPr anchor="ctr">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algn="ctr" defTabSz="914400" rtl="1" eaLnBrk="1" latinLnBrk="0" hangingPunct="1"/>
                      <a:r>
                        <a:rPr lang="he-IL" sz="2000" kern="1200" dirty="0">
                          <a:solidFill>
                            <a:schemeClr val="accent5"/>
                          </a:solidFill>
                          <a:latin typeface="David" panose="020E0502060401010101" pitchFamily="34" charset="-79"/>
                          <a:ea typeface="+mn-ea"/>
                          <a:cs typeface="David" panose="020E0502060401010101" pitchFamily="34" charset="-79"/>
                        </a:rPr>
                        <a:t>5.09</a:t>
                      </a:r>
                    </a:p>
                  </a:txBody>
                  <a:tcPr anchor="ctr">
                    <a:lnB w="2857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01790876"/>
                  </a:ext>
                </a:extLst>
              </a:tr>
            </a:tbl>
          </a:graphicData>
        </a:graphic>
      </p:graphicFrame>
    </p:spTree>
    <p:extLst>
      <p:ext uri="{BB962C8B-B14F-4D97-AF65-F5344CB8AC3E}">
        <p14:creationId xmlns:p14="http://schemas.microsoft.com/office/powerpoint/2010/main" val="2639812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סיור ארה"ב, מר חיים וקסמן</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1458274407"/>
              </p:ext>
            </p:extLst>
          </p:nvPr>
        </p:nvGraphicFramePr>
        <p:xfrm>
          <a:off x="265475" y="1651036"/>
          <a:ext cx="11594117" cy="2988000"/>
        </p:xfrm>
        <a:graphic>
          <a:graphicData uri="http://schemas.openxmlformats.org/drawingml/2006/table">
            <a:tbl>
              <a:tblPr rtl="1" firstRow="1" bandRow="1">
                <a:tableStyleId>{5C22544A-7EE6-4342-B048-85BDC9FD1C3A}</a:tableStyleId>
              </a:tblPr>
              <a:tblGrid>
                <a:gridCol w="8044873">
                  <a:extLst>
                    <a:ext uri="{9D8B030D-6E8A-4147-A177-3AD203B41FA5}">
                      <a16:colId xmlns:a16="http://schemas.microsoft.com/office/drawing/2014/main" val="4212086157"/>
                    </a:ext>
                  </a:extLst>
                </a:gridCol>
                <a:gridCol w="887311">
                  <a:extLst>
                    <a:ext uri="{9D8B030D-6E8A-4147-A177-3AD203B41FA5}">
                      <a16:colId xmlns:a16="http://schemas.microsoft.com/office/drawing/2014/main" val="3669644278"/>
                    </a:ext>
                  </a:extLst>
                </a:gridCol>
                <a:gridCol w="887311">
                  <a:extLst>
                    <a:ext uri="{9D8B030D-6E8A-4147-A177-3AD203B41FA5}">
                      <a16:colId xmlns:a16="http://schemas.microsoft.com/office/drawing/2014/main" val="608925306"/>
                    </a:ext>
                  </a:extLst>
                </a:gridCol>
                <a:gridCol w="887311">
                  <a:extLst>
                    <a:ext uri="{9D8B030D-6E8A-4147-A177-3AD203B41FA5}">
                      <a16:colId xmlns:a16="http://schemas.microsoft.com/office/drawing/2014/main" val="1443552393"/>
                    </a:ext>
                  </a:extLst>
                </a:gridCol>
                <a:gridCol w="887311">
                  <a:extLst>
                    <a:ext uri="{9D8B030D-6E8A-4147-A177-3AD203B41FA5}">
                      <a16:colId xmlns:a16="http://schemas.microsoft.com/office/drawing/2014/main" val="2085826874"/>
                    </a:ext>
                  </a:extLst>
                </a:gridCol>
              </a:tblGrid>
              <a:tr h="540000">
                <a:tc>
                  <a:txBody>
                    <a:bodyPr/>
                    <a:lstStyle/>
                    <a:p>
                      <a:pPr algn="ctr" rtl="1"/>
                      <a:r>
                        <a:rPr lang="he-IL" sz="2000" b="1" kern="1200" dirty="0">
                          <a:solidFill>
                            <a:schemeClr val="lt1"/>
                          </a:solidFill>
                          <a:latin typeface="David" panose="020E0502060401010101" pitchFamily="34" charset="-79"/>
                          <a:ea typeface="+mn-ea"/>
                          <a:cs typeface="David" panose="020E0502060401010101" pitchFamily="34" charset="-79"/>
                        </a:rPr>
                        <a:t>השאלות:</a:t>
                      </a:r>
                    </a:p>
                  </a:txBody>
                  <a:tcPr anchor="ctr"/>
                </a:tc>
                <a:tc>
                  <a:txBody>
                    <a:bodyPr/>
                    <a:lstStyle/>
                    <a:p>
                      <a:pPr algn="ctr" rtl="1"/>
                      <a:r>
                        <a:rPr lang="he-IL" dirty="0">
                          <a:latin typeface="David" panose="020E0502060401010101" pitchFamily="34" charset="-79"/>
                          <a:cs typeface="David" panose="020E0502060401010101" pitchFamily="34" charset="-79"/>
                        </a:rPr>
                        <a:t>ממוצע</a:t>
                      </a:r>
                    </a:p>
                  </a:txBody>
                  <a:tcPr anchor="ctr"/>
                </a:tc>
                <a:tc>
                  <a:txBody>
                    <a:bodyPr/>
                    <a:lstStyle/>
                    <a:p>
                      <a:pPr marL="0" algn="ctr" defTabSz="914400" rtl="1" eaLnBrk="1" latinLnBrk="0" hangingPunct="1"/>
                      <a:r>
                        <a:rPr lang="he-IL" sz="1800" b="1" kern="1200" dirty="0">
                          <a:solidFill>
                            <a:schemeClr val="lt1"/>
                          </a:solidFill>
                          <a:latin typeface="David" panose="020E0502060401010101" pitchFamily="34" charset="-79"/>
                          <a:ea typeface="+mn-ea"/>
                          <a:cs typeface="David" panose="020E0502060401010101" pitchFamily="34" charset="-79"/>
                        </a:rPr>
                        <a:t>מגמה</a:t>
                      </a:r>
                    </a:p>
                  </a:txBody>
                  <a:tcPr anchor="ctr"/>
                </a:tc>
                <a:tc>
                  <a:txBody>
                    <a:bodyPr/>
                    <a:lstStyle/>
                    <a:p>
                      <a:pPr marL="0" algn="ctr" defTabSz="914400" rtl="1" eaLnBrk="1" latinLnBrk="0" hangingPunct="1"/>
                      <a:r>
                        <a:rPr lang="he-IL" sz="1800" b="1" kern="1200" dirty="0">
                          <a:solidFill>
                            <a:schemeClr val="lt1"/>
                          </a:solidFill>
                          <a:latin typeface="David" panose="020E0502060401010101" pitchFamily="34" charset="-79"/>
                          <a:ea typeface="+mn-ea"/>
                          <a:cs typeface="David" panose="020E0502060401010101" pitchFamily="34" charset="-79"/>
                        </a:rPr>
                        <a:t>מ"ד</a:t>
                      </a:r>
                    </a:p>
                  </a:txBody>
                  <a:tcPr anchor="ctr"/>
                </a:tc>
                <a:tc>
                  <a:txBody>
                    <a:bodyPr/>
                    <a:lstStyle/>
                    <a:p>
                      <a:pPr marL="0" algn="ctr" defTabSz="914400" rtl="1" eaLnBrk="1" latinLnBrk="0" hangingPunct="1"/>
                      <a:r>
                        <a:rPr lang="he-IL" sz="1800" b="1" kern="1200" dirty="0">
                          <a:solidFill>
                            <a:schemeClr val="lt1"/>
                          </a:solidFill>
                          <a:latin typeface="David" panose="020E0502060401010101" pitchFamily="34" charset="-79"/>
                          <a:ea typeface="+mn-ea"/>
                          <a:cs typeface="David" panose="020E0502060401010101" pitchFamily="34" charset="-79"/>
                        </a:rPr>
                        <a:t>בינ"ל</a:t>
                      </a:r>
                    </a:p>
                  </a:txBody>
                  <a:tcPr anchor="ctr"/>
                </a:tc>
                <a:extLst>
                  <a:ext uri="{0D108BD9-81ED-4DB2-BD59-A6C34878D82A}">
                    <a16:rowId xmlns:a16="http://schemas.microsoft.com/office/drawing/2014/main" val="3113162872"/>
                  </a:ext>
                </a:extLst>
              </a:tr>
              <a:tr h="612000">
                <a:tc>
                  <a:txBody>
                    <a:bodyPr/>
                    <a:lstStyle/>
                    <a:p>
                      <a:pPr rtl="1"/>
                      <a:r>
                        <a:rPr lang="he-IL" b="0" dirty="0">
                          <a:latin typeface="David" panose="020E0502060401010101" pitchFamily="34" charset="-79"/>
                          <a:cs typeface="David" panose="020E0502060401010101" pitchFamily="34" charset="-79"/>
                        </a:rPr>
                        <a:t>איכות </a:t>
                      </a:r>
                      <a:r>
                        <a:rPr lang="he-IL" b="1" dirty="0">
                          <a:latin typeface="David" panose="020E0502060401010101" pitchFamily="34" charset="-79"/>
                          <a:cs typeface="David" panose="020E0502060401010101" pitchFamily="34" charset="-79"/>
                        </a:rPr>
                        <a:t>ההכנה</a:t>
                      </a:r>
                      <a:r>
                        <a:rPr lang="he-IL" b="0" dirty="0">
                          <a:latin typeface="David" panose="020E0502060401010101" pitchFamily="34" charset="-79"/>
                          <a:cs typeface="David" panose="020E0502060401010101" pitchFamily="34" charset="-79"/>
                        </a:rPr>
                        <a:t> </a:t>
                      </a:r>
                      <a:r>
                        <a:rPr lang="he-IL" b="1" i="0" dirty="0">
                          <a:latin typeface="David" panose="020E0502060401010101" pitchFamily="34" charset="-79"/>
                          <a:cs typeface="David" panose="020E0502060401010101" pitchFamily="34" charset="-79"/>
                        </a:rPr>
                        <a:t>והטעינה המקדימה</a:t>
                      </a:r>
                      <a:r>
                        <a:rPr lang="he-IL" b="0" dirty="0">
                          <a:latin typeface="David" panose="020E0502060401010101" pitchFamily="34" charset="-79"/>
                          <a:cs typeface="David" panose="020E0502060401010101" pitchFamily="34" charset="-79"/>
                        </a:rPr>
                        <a:t> לסיור?</a:t>
                      </a:r>
                    </a:p>
                  </a:txBody>
                  <a:tcPr anchor="ctr"/>
                </a:tc>
                <a:tc>
                  <a:txBody>
                    <a:bodyPr/>
                    <a:lstStyle/>
                    <a:p>
                      <a:pPr marL="0" algn="ctr" defTabSz="914400" rtl="1" eaLnBrk="1" latinLnBrk="0" hangingPunct="1"/>
                      <a:r>
                        <a:rPr lang="he-IL" sz="2000" b="0" kern="1200" dirty="0">
                          <a:solidFill>
                            <a:srgbClr val="FF0000"/>
                          </a:solidFill>
                          <a:latin typeface="David" panose="020E0502060401010101" pitchFamily="34" charset="-79"/>
                          <a:ea typeface="+mn-ea"/>
                          <a:cs typeface="David" panose="020E0502060401010101" pitchFamily="34" charset="-79"/>
                        </a:rPr>
                        <a:t>4.40</a:t>
                      </a: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u="none" kern="1200" dirty="0">
                          <a:solidFill>
                            <a:schemeClr val="tx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3046206537"/>
                  </a:ext>
                </a:extLst>
              </a:tr>
              <a:tr h="612000">
                <a:tc>
                  <a:txBody>
                    <a:bodyPr/>
                    <a:lstStyle/>
                    <a:p>
                      <a:pPr rtl="1"/>
                      <a:r>
                        <a:rPr lang="he-IL" b="0" dirty="0">
                          <a:latin typeface="David" panose="020E0502060401010101" pitchFamily="34" charset="-79"/>
                          <a:cs typeface="David" panose="020E0502060401010101" pitchFamily="34" charset="-79"/>
                        </a:rPr>
                        <a:t>איכות תכני היעד- </a:t>
                      </a:r>
                      <a:r>
                        <a:rPr lang="he-IL" b="1" dirty="0">
                          <a:latin typeface="David" panose="020E0502060401010101" pitchFamily="34" charset="-79"/>
                          <a:cs typeface="David" panose="020E0502060401010101" pitchFamily="34" charset="-79"/>
                        </a:rPr>
                        <a:t>וושינגטון?</a:t>
                      </a: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4.65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b="0" kern="1200" noProof="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u="none" kern="1200" dirty="0">
                          <a:solidFill>
                            <a:schemeClr val="tx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2717569957"/>
                  </a:ext>
                </a:extLst>
              </a:tr>
              <a:tr h="612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איכות תכני היעד- </a:t>
                      </a:r>
                      <a:r>
                        <a:rPr kumimoji="0" lang="he-IL" sz="18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ניו-יורק?</a:t>
                      </a:r>
                    </a:p>
                  </a:txBody>
                  <a:tcPr anchor="ctr"/>
                </a:tc>
                <a:tc>
                  <a:txBody>
                    <a:bodyPr/>
                    <a:lstStyle/>
                    <a:p>
                      <a:pPr marL="0" algn="ctr" defTabSz="914400" rtl="1" eaLnBrk="1" latinLnBrk="0" hangingPunct="1"/>
                      <a:r>
                        <a:rPr lang="he-IL" sz="2000" b="0" kern="1200" dirty="0">
                          <a:solidFill>
                            <a:srgbClr val="FF0000"/>
                          </a:solidFill>
                          <a:latin typeface="David" panose="020E0502060401010101" pitchFamily="34" charset="-79"/>
                          <a:ea typeface="+mn-ea"/>
                          <a:cs typeface="David" panose="020E0502060401010101" pitchFamily="34" charset="-79"/>
                        </a:rPr>
                        <a:t>4.18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b="0" kern="1200" noProof="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u="none" kern="1200" dirty="0">
                          <a:solidFill>
                            <a:schemeClr val="tx1"/>
                          </a:solidFill>
                          <a:latin typeface="David" panose="020E0502060401010101" pitchFamily="34" charset="-79"/>
                          <a:ea typeface="+mn-ea"/>
                          <a:cs typeface="David" panose="020E0502060401010101" pitchFamily="34" charset="-79"/>
                        </a:rPr>
                        <a:t>4.66</a:t>
                      </a:r>
                    </a:p>
                  </a:txBody>
                  <a:tcPr anchor="ctr"/>
                </a:tc>
                <a:extLst>
                  <a:ext uri="{0D108BD9-81ED-4DB2-BD59-A6C34878D82A}">
                    <a16:rowId xmlns:a16="http://schemas.microsoft.com/office/drawing/2014/main" val="1262663538"/>
                  </a:ext>
                </a:extLst>
              </a:tr>
              <a:tr h="612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איכות תכני היעד- </a:t>
                      </a:r>
                      <a:r>
                        <a:rPr kumimoji="0" lang="he-IL" sz="18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שיקאגו?</a:t>
                      </a:r>
                    </a:p>
                  </a:txBody>
                  <a:tcPr anchor="ctr"/>
                </a:tc>
                <a:tc>
                  <a:txBody>
                    <a:bodyPr/>
                    <a:lstStyle/>
                    <a:p>
                      <a:pPr marL="0" algn="ctr" defTabSz="914400" rtl="1" eaLnBrk="1" latinLnBrk="0" hangingPunct="1"/>
                      <a:r>
                        <a:rPr lang="he-IL" sz="2000" b="0" kern="1200" dirty="0">
                          <a:solidFill>
                            <a:srgbClr val="FF0000"/>
                          </a:solidFill>
                          <a:latin typeface="David" panose="020E0502060401010101" pitchFamily="34" charset="-79"/>
                          <a:ea typeface="+mn-ea"/>
                          <a:cs typeface="David" panose="020E0502060401010101" pitchFamily="34" charset="-79"/>
                        </a:rPr>
                        <a:t>4.48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b="0" kern="1200" noProof="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b="0"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2000" u="none" kern="1200" dirty="0">
                          <a:solidFill>
                            <a:schemeClr val="accent5"/>
                          </a:solidFill>
                          <a:latin typeface="David" panose="020E0502060401010101" pitchFamily="34" charset="-79"/>
                          <a:ea typeface="+mn-ea"/>
                          <a:cs typeface="David" panose="020E0502060401010101" pitchFamily="34" charset="-79"/>
                        </a:rPr>
                        <a:t>5.0</a:t>
                      </a:r>
                    </a:p>
                  </a:txBody>
                  <a:tcPr anchor="ctr"/>
                </a:tc>
                <a:extLst>
                  <a:ext uri="{0D108BD9-81ED-4DB2-BD59-A6C34878D82A}">
                    <a16:rowId xmlns:a16="http://schemas.microsoft.com/office/drawing/2014/main" val="65943250"/>
                  </a:ext>
                </a:extLst>
              </a:tr>
            </a:tbl>
          </a:graphicData>
        </a:graphic>
      </p:graphicFrame>
    </p:spTree>
    <p:extLst>
      <p:ext uri="{BB962C8B-B14F-4D97-AF65-F5344CB8AC3E}">
        <p14:creationId xmlns:p14="http://schemas.microsoft.com/office/powerpoint/2010/main" val="3261201351"/>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4842</TotalTime>
  <Words>5776</Words>
  <Application>Microsoft Office PowerPoint</Application>
  <PresentationFormat>מסך רחב</PresentationFormat>
  <Paragraphs>902</Paragraphs>
  <Slides>44</Slides>
  <Notes>1</Notes>
  <HiddenSlides>0</HiddenSlides>
  <MMClips>0</MMClips>
  <ScaleCrop>false</ScaleCrop>
  <HeadingPairs>
    <vt:vector size="6" baseType="variant">
      <vt:variant>
        <vt:lpstr>גופנים בשימוש</vt:lpstr>
      </vt:variant>
      <vt:variant>
        <vt:i4>8</vt:i4>
      </vt:variant>
      <vt:variant>
        <vt:lpstr>ערכת נושא</vt:lpstr>
      </vt:variant>
      <vt:variant>
        <vt:i4>1</vt:i4>
      </vt:variant>
      <vt:variant>
        <vt:lpstr>כותרות שקופיות</vt:lpstr>
      </vt:variant>
      <vt:variant>
        <vt:i4>44</vt:i4>
      </vt:variant>
    </vt:vector>
  </HeadingPairs>
  <TitlesOfParts>
    <vt:vector size="53" baseType="lpstr">
      <vt:lpstr>AR BERKLEY</vt:lpstr>
      <vt:lpstr>Arial</vt:lpstr>
      <vt:lpstr>Calibri</vt:lpstr>
      <vt:lpstr>Calibri Light</vt:lpstr>
      <vt:lpstr>David</vt:lpstr>
      <vt:lpstr>Tahoma</vt:lpstr>
      <vt:lpstr>Times New Roman</vt:lpstr>
      <vt:lpstr>Wingdings</vt:lpstr>
      <vt:lpstr>ערכת נושא Office</vt:lpstr>
      <vt:lpstr>משוב סיכום השנה יולי 2018</vt:lpstr>
      <vt:lpstr>נתונים</vt:lpstr>
      <vt:lpstr>מצגת של PowerPoint‏</vt:lpstr>
      <vt:lpstr>סמינר שחיתות שלטונית, פרופ' סוזי נבות ומר שמוליק וייס</vt:lpstr>
      <vt:lpstr>סמינר צבא חברה, ממד"ה ומשה יהלומי</vt:lpstr>
      <vt:lpstr>סמינר כלכלה גלובאלית, מר דוד ברודט ועודד שמלא</vt:lpstr>
      <vt:lpstr>הובלת שינוי במע' מורכבות, פרופ' אורלי יחזקאל</vt:lpstr>
      <vt:lpstr>סיור ארה"ב, מר חיים וקסמן</vt:lpstr>
      <vt:lpstr>סיור ארה"ב, מר חיים וקסמן</vt:lpstr>
      <vt:lpstr>סיור ארה"ב, מר חיים וקסמן</vt:lpstr>
      <vt:lpstr>סיור ארה"ב, מר חיים וקסמן</vt:lpstr>
      <vt:lpstr>סיורים, ביקורים, ימי עיון בעונה המסכמת</vt:lpstr>
      <vt:lpstr>תכנים נוספים</vt:lpstr>
      <vt:lpstr>מצגת של PowerPoint‏</vt:lpstr>
      <vt:lpstr>מטרות ההכשרה במב"ל</vt:lpstr>
      <vt:lpstr>מטרות ההכשרה במב"ל</vt:lpstr>
      <vt:lpstr>מאפייני תוכנית הלימודים</vt:lpstr>
      <vt:lpstr>מרכיבי תוכנית הלימודים</vt:lpstr>
      <vt:lpstr>מרכיבי תוכנית הלימודים</vt:lpstr>
      <vt:lpstr>תכני הלימוד</vt:lpstr>
      <vt:lpstr>לימודי אסטרטגיה</vt:lpstr>
      <vt:lpstr>רלוונטיות וגמישות תוכנית הלימודים</vt:lpstr>
      <vt:lpstr>מצגת של PowerPoint‏</vt:lpstr>
      <vt:lpstr>סגל המב"ל</vt:lpstr>
      <vt:lpstr>סגל המב"ל</vt:lpstr>
      <vt:lpstr>סגל המב"ל</vt:lpstr>
      <vt:lpstr>מצגת של PowerPoint‏</vt:lpstr>
      <vt:lpstr>שיטות הלימוד</vt:lpstr>
      <vt:lpstr>תפיסת הלמידה</vt:lpstr>
      <vt:lpstr>רמת העומס בקורס</vt:lpstr>
      <vt:lpstr>מבנה שבוע אידיאלי</vt:lpstr>
      <vt:lpstr>ליווי עבודה שנתית/תזה</vt:lpstr>
      <vt:lpstr>סביבת הלמידה</vt:lpstr>
      <vt:lpstr>יצירת רשת עמיתים</vt:lpstr>
      <vt:lpstr>שילוב החניכים הבינ"ל</vt:lpstr>
      <vt:lpstr>מצגת של PowerPoint‏</vt:lpstr>
      <vt:lpstr>שביעות רצון מהקורס</vt:lpstr>
      <vt:lpstr>מוכנות הבוגר</vt:lpstr>
      <vt:lpstr>אינטגרציה- תכני הקורס</vt:lpstr>
      <vt:lpstr>אינטגרציה- שיטות וסביבת הלמידה</vt:lpstr>
      <vt:lpstr>אינטגרציה- סגל וחניכים</vt:lpstr>
      <vt:lpstr>אינטגרציה- מטרות ההכשרה</vt:lpstr>
      <vt:lpstr>מחזור מ"ה- Top 5</vt:lpstr>
      <vt:lpstr>מחזור מ"ו- מבט קדימה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oren</dc:creator>
  <cp:lastModifiedBy>oren shoham</cp:lastModifiedBy>
  <cp:revision>380</cp:revision>
  <cp:lastPrinted>2018-07-09T18:58:51Z</cp:lastPrinted>
  <dcterms:created xsi:type="dcterms:W3CDTF">2016-06-24T19:14:36Z</dcterms:created>
  <dcterms:modified xsi:type="dcterms:W3CDTF">2018-07-10T17:28:02Z</dcterms:modified>
</cp:coreProperties>
</file>