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67" r:id="rId4"/>
    <p:sldId id="268" r:id="rId5"/>
    <p:sldId id="266" r:id="rId6"/>
    <p:sldId id="269" r:id="rId7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56" autoAdjust="0"/>
    <p:restoredTop sz="94643" autoAdjust="0"/>
  </p:normalViewPr>
  <p:slideViewPr>
    <p:cSldViewPr>
      <p:cViewPr>
        <p:scale>
          <a:sx n="60" d="100"/>
          <a:sy n="60" d="100"/>
        </p:scale>
        <p:origin x="-1650" y="-2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8CA6063-09BF-4EB4-842F-EEEA8D307E87}" type="datetimeFigureOut">
              <a:rPr lang="he-IL" smtClean="0"/>
              <a:pPr/>
              <a:t>י"ב/טבת/תש"מ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48942784-FBBC-4A4C-A69A-4BBAB4A922C6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57595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942784-FBBC-4A4C-A69A-4BBAB4A922C6}" type="slidenum">
              <a:rPr lang="he-IL" smtClean="0"/>
              <a:pPr/>
              <a:t>5</a:t>
            </a:fld>
            <a:endParaRPr lang="he-I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23B9E-6676-47C0-91AA-8920EA52E688}" type="datetimeFigureOut">
              <a:rPr lang="he-IL" smtClean="0"/>
              <a:pPr/>
              <a:t>י"ב/טבת/תש"מ</a:t>
            </a:fld>
            <a:endParaRPr lang="he-IL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C0C58-CD03-40E5-A3F9-41962D767AB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23B9E-6676-47C0-91AA-8920EA52E688}" type="datetimeFigureOut">
              <a:rPr lang="he-IL" smtClean="0"/>
              <a:pPr/>
              <a:t>י"ב/טבת/תש"מ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C0C58-CD03-40E5-A3F9-41962D767AB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23B9E-6676-47C0-91AA-8920EA52E688}" type="datetimeFigureOut">
              <a:rPr lang="he-IL" smtClean="0"/>
              <a:pPr/>
              <a:t>י"ב/טבת/תש"מ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C0C58-CD03-40E5-A3F9-41962D767AB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23B9E-6676-47C0-91AA-8920EA52E688}" type="datetimeFigureOut">
              <a:rPr lang="he-IL" smtClean="0"/>
              <a:pPr/>
              <a:t>י"ב/טבת/תש"מ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C0C58-CD03-40E5-A3F9-41962D767AB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23B9E-6676-47C0-91AA-8920EA52E688}" type="datetimeFigureOut">
              <a:rPr lang="he-IL" smtClean="0"/>
              <a:pPr/>
              <a:t>י"ב/טבת/תש"מ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C0C58-CD03-40E5-A3F9-41962D767AB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23B9E-6676-47C0-91AA-8920EA52E688}" type="datetimeFigureOut">
              <a:rPr lang="he-IL" smtClean="0"/>
              <a:pPr/>
              <a:t>י"ב/טבת/תש"מ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C0C58-CD03-40E5-A3F9-41962D767AB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23B9E-6676-47C0-91AA-8920EA52E688}" type="datetimeFigureOut">
              <a:rPr lang="he-IL" smtClean="0"/>
              <a:pPr/>
              <a:t>י"ב/טבת/תש"מ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C0C58-CD03-40E5-A3F9-41962D767AB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23B9E-6676-47C0-91AA-8920EA52E688}" type="datetimeFigureOut">
              <a:rPr lang="he-IL" smtClean="0"/>
              <a:pPr/>
              <a:t>י"ב/טבת/תש"מ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C0C58-CD03-40E5-A3F9-41962D767AB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23B9E-6676-47C0-91AA-8920EA52E688}" type="datetimeFigureOut">
              <a:rPr lang="he-IL" smtClean="0"/>
              <a:pPr/>
              <a:t>י"ב/טבת/תש"מ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C0C58-CD03-40E5-A3F9-41962D767AB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23B9E-6676-47C0-91AA-8920EA52E688}" type="datetimeFigureOut">
              <a:rPr lang="he-IL" smtClean="0"/>
              <a:pPr/>
              <a:t>י"ב/טבת/תש"מ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C0C58-CD03-40E5-A3F9-41962D767AB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23B9E-6676-47C0-91AA-8920EA52E688}" type="datetimeFigureOut">
              <a:rPr lang="he-IL" smtClean="0"/>
              <a:pPr/>
              <a:t>י"ב/טבת/תש"מ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C0C58-CD03-40E5-A3F9-41962D767AB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A23B9E-6676-47C0-91AA-8920EA52E688}" type="datetimeFigureOut">
              <a:rPr lang="he-IL" smtClean="0"/>
              <a:pPr/>
              <a:t>י"ב/טבת/תש"מ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B89C0C58-CD03-40E5-A3F9-41962D767AB5}" type="slidenum">
              <a:rPr lang="he-IL" smtClean="0"/>
              <a:pPr/>
              <a:t>‹#›</a:t>
            </a:fld>
            <a:endParaRPr lang="he-IL" dirty="0"/>
          </a:p>
        </p:txBody>
      </p:sp>
      <p:pic>
        <p:nvPicPr>
          <p:cNvPr id="7" name="תמונה 6" descr="מבל נקי"/>
          <p:cNvPicPr/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244408" y="116632"/>
            <a:ext cx="720080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 userDrawn="1"/>
        </p:nvSpPr>
        <p:spPr>
          <a:xfrm>
            <a:off x="5148064" y="6165304"/>
            <a:ext cx="396044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u="sng" dirty="0" smtClean="0">
                <a:latin typeface="David" pitchFamily="34" charset="-79"/>
                <a:cs typeface="David" pitchFamily="34" charset="-79"/>
              </a:rPr>
              <a:t>				</a:t>
            </a:r>
          </a:p>
          <a:p>
            <a:r>
              <a:rPr lang="he-IL" b="1" u="none" dirty="0" smtClean="0">
                <a:latin typeface="David" pitchFamily="34" charset="-79"/>
                <a:cs typeface="David" pitchFamily="34" charset="-79"/>
              </a:rPr>
              <a:t>סיור </a:t>
            </a:r>
            <a:r>
              <a:rPr lang="he-IL" b="1" u="none" dirty="0" err="1" smtClean="0">
                <a:latin typeface="David" pitchFamily="34" charset="-79"/>
                <a:cs typeface="David" pitchFamily="34" charset="-79"/>
              </a:rPr>
              <a:t>מב"ל</a:t>
            </a:r>
            <a:r>
              <a:rPr lang="he-IL" b="1" u="none" baseline="0" dirty="0" smtClean="0">
                <a:latin typeface="David" pitchFamily="34" charset="-79"/>
                <a:cs typeface="David" pitchFamily="34" charset="-79"/>
              </a:rPr>
              <a:t> בגליל המערבי 17-18.2.16</a:t>
            </a:r>
            <a:endParaRPr lang="he-IL" b="1" u="none" dirty="0">
              <a:latin typeface="David" pitchFamily="34" charset="-79"/>
              <a:cs typeface="David" pitchFamily="34" charset="-79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11560" y="1268760"/>
            <a:ext cx="7920880" cy="34163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7200" b="1" dirty="0" smtClean="0">
                <a:latin typeface="David" pitchFamily="34" charset="-79"/>
                <a:cs typeface="David" pitchFamily="34" charset="-79"/>
              </a:rPr>
              <a:t>סיור </a:t>
            </a:r>
            <a:r>
              <a:rPr lang="he-IL" sz="7200" b="1" dirty="0" err="1" smtClean="0">
                <a:latin typeface="David" pitchFamily="34" charset="-79"/>
                <a:cs typeface="David" pitchFamily="34" charset="-79"/>
              </a:rPr>
              <a:t>מב"ל</a:t>
            </a:r>
            <a:r>
              <a:rPr lang="he-IL" sz="7200" b="1" dirty="0" smtClean="0">
                <a:latin typeface="David" pitchFamily="34" charset="-79"/>
                <a:cs typeface="David" pitchFamily="34" charset="-79"/>
              </a:rPr>
              <a:t> מחזור מ"ג</a:t>
            </a:r>
          </a:p>
          <a:p>
            <a:pPr algn="ctr"/>
            <a:r>
              <a:rPr lang="he-IL" sz="7200" b="1" dirty="0" smtClean="0">
                <a:latin typeface="David" pitchFamily="34" charset="-79"/>
                <a:cs typeface="David" pitchFamily="34" charset="-79"/>
              </a:rPr>
              <a:t>עמקים – גליל מערבי</a:t>
            </a:r>
          </a:p>
          <a:p>
            <a:pPr algn="ctr"/>
            <a:r>
              <a:rPr lang="he-IL" sz="7200" b="1" dirty="0" smtClean="0">
                <a:latin typeface="David" pitchFamily="34" charset="-79"/>
                <a:cs typeface="David" pitchFamily="34" charset="-79"/>
              </a:rPr>
              <a:t>17-18.2.16</a:t>
            </a:r>
            <a:endParaRPr lang="he-IL" sz="7200" b="1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31640" y="4798893"/>
            <a:ext cx="648072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600" b="1" dirty="0" smtClean="0">
                <a:solidFill>
                  <a:schemeClr val="tx2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תדריך מנהלות</a:t>
            </a:r>
            <a:endParaRPr lang="he-IL" sz="3600" b="1" dirty="0">
              <a:solidFill>
                <a:schemeClr val="tx2">
                  <a:lumMod val="75000"/>
                </a:schemeClr>
              </a:solidFill>
              <a:latin typeface="David" pitchFamily="34" charset="-79"/>
              <a:cs typeface="David" pitchFamily="34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75656" y="404664"/>
            <a:ext cx="648072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600" b="1" dirty="0" smtClean="0">
                <a:solidFill>
                  <a:schemeClr val="tx2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הישגים נדרשים</a:t>
            </a:r>
            <a:endParaRPr lang="he-IL" sz="3600" b="1" dirty="0">
              <a:solidFill>
                <a:schemeClr val="tx2">
                  <a:lumMod val="75000"/>
                </a:schemeClr>
              </a:solidFill>
              <a:latin typeface="David" pitchFamily="34" charset="-79"/>
              <a:cs typeface="David" pitchFamily="34" charset="-79"/>
            </a:endParaRPr>
          </a:p>
        </p:txBody>
      </p:sp>
      <p:pic>
        <p:nvPicPr>
          <p:cNvPr id="13314" name="Picture 2" descr="http://www.issa.org.il/_uploads/extraimg/goalstarget300x238.65057653.10361040.larg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299437"/>
            <a:ext cx="3142702" cy="2492896"/>
          </a:xfrm>
          <a:prstGeom prst="rect">
            <a:avLst/>
          </a:prstGeom>
          <a:noFill/>
        </p:spPr>
      </p:pic>
      <p:grpSp>
        <p:nvGrpSpPr>
          <p:cNvPr id="12" name="קבוצה 11"/>
          <p:cNvGrpSpPr/>
          <p:nvPr/>
        </p:nvGrpSpPr>
        <p:grpSpPr>
          <a:xfrm>
            <a:off x="1286375" y="1235943"/>
            <a:ext cx="7678113" cy="1761009"/>
            <a:chOff x="1259632" y="1340768"/>
            <a:chExt cx="7678113" cy="1761009"/>
          </a:xfrm>
        </p:grpSpPr>
        <p:pic>
          <p:nvPicPr>
            <p:cNvPr id="13318" name="Picture 6" descr="http://4.bp.blogspot.com/_8zxL2h7apOA/TBtdD3tT3yI/AAAAAAAAAzY/LI3Zuy9hGDI/s1600/israeli_money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588224" y="1340768"/>
              <a:ext cx="2349521" cy="1761009"/>
            </a:xfrm>
            <a:prstGeom prst="rect">
              <a:avLst/>
            </a:prstGeom>
            <a:noFill/>
          </p:spPr>
        </p:pic>
        <p:sp>
          <p:nvSpPr>
            <p:cNvPr id="11" name="TextBox 10"/>
            <p:cNvSpPr txBox="1"/>
            <p:nvPr/>
          </p:nvSpPr>
          <p:spPr>
            <a:xfrm>
              <a:off x="1259632" y="1700808"/>
              <a:ext cx="5760640" cy="646331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David" pitchFamily="34" charset="-79"/>
                  <a:cs typeface="David" pitchFamily="34" charset="-79"/>
                </a:rPr>
                <a:t>הכרות עם האתגר </a:t>
              </a:r>
              <a:r>
                <a:rPr lang="he-IL" b="1" dirty="0" smtClean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David" pitchFamily="34" charset="-79"/>
                  <a:cs typeface="David" pitchFamily="34" charset="-79"/>
                </a:rPr>
                <a:t>הכלכלי</a:t>
              </a:r>
              <a:r>
                <a:rPr lang="he-IL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David" pitchFamily="34" charset="-79"/>
                  <a:cs typeface="David" pitchFamily="34" charset="-79"/>
                </a:rPr>
                <a:t> במרחב -תשתיות, </a:t>
              </a:r>
              <a:r>
                <a:rPr lang="he-IL" b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David" pitchFamily="34" charset="-79"/>
                  <a:cs typeface="David" pitchFamily="34" charset="-79"/>
                </a:rPr>
                <a:t>סטף</a:t>
              </a:r>
              <a:r>
                <a:rPr lang="he-IL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David" pitchFamily="34" charset="-79"/>
                  <a:cs typeface="David" pitchFamily="34" charset="-79"/>
                </a:rPr>
                <a:t> </a:t>
              </a:r>
              <a:r>
                <a:rPr lang="he-IL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David" pitchFamily="34" charset="-79"/>
                  <a:cs typeface="David" pitchFamily="34" charset="-79"/>
                </a:rPr>
                <a:t>ורטהיימר, רפא"ל וכו'</a:t>
              </a:r>
              <a:endPara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itchFamily="34" charset="-79"/>
                <a:cs typeface="David" pitchFamily="34" charset="-79"/>
              </a:endParaRPr>
            </a:p>
          </p:txBody>
        </p:sp>
      </p:grpSp>
      <p:grpSp>
        <p:nvGrpSpPr>
          <p:cNvPr id="15" name="קבוצה 14"/>
          <p:cNvGrpSpPr/>
          <p:nvPr/>
        </p:nvGrpSpPr>
        <p:grpSpPr>
          <a:xfrm>
            <a:off x="899592" y="3088997"/>
            <a:ext cx="8064896" cy="1132091"/>
            <a:chOff x="899592" y="3068960"/>
            <a:chExt cx="8064896" cy="1132091"/>
          </a:xfrm>
        </p:grpSpPr>
        <p:pic>
          <p:nvPicPr>
            <p:cNvPr id="13320" name="Picture 8" descr="http://f.frogi.co.il/news/460x226/b6087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660232" y="3068960"/>
              <a:ext cx="2304256" cy="1132091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sp>
          <p:nvSpPr>
            <p:cNvPr id="14" name="TextBox 13"/>
            <p:cNvSpPr txBox="1"/>
            <p:nvPr/>
          </p:nvSpPr>
          <p:spPr>
            <a:xfrm>
              <a:off x="899592" y="3286725"/>
              <a:ext cx="5760640" cy="646331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David" pitchFamily="34" charset="-79"/>
                  <a:cs typeface="David" pitchFamily="34" charset="-79"/>
                </a:rPr>
                <a:t>הכרות עם האתגר </a:t>
              </a:r>
              <a:r>
                <a:rPr lang="he-IL" b="1" dirty="0" smtClean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David" pitchFamily="34" charset="-79"/>
                  <a:cs typeface="David" pitchFamily="34" charset="-79"/>
                </a:rPr>
                <a:t>החברתי</a:t>
              </a:r>
              <a:r>
                <a:rPr lang="he-IL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David" pitchFamily="34" charset="-79"/>
                  <a:cs typeface="David" pitchFamily="34" charset="-79"/>
                </a:rPr>
                <a:t> במרחב – התיישבות, חינוך, בדואים, העדה הדרוזית, ראשי מועצות, תעסוקה </a:t>
              </a:r>
              <a:r>
                <a:rPr lang="he-IL" b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David" pitchFamily="34" charset="-79"/>
                  <a:cs typeface="David" pitchFamily="34" charset="-79"/>
                </a:rPr>
                <a:t>וכו</a:t>
              </a:r>
              <a:r>
                <a:rPr lang="he-IL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David" pitchFamily="34" charset="-79"/>
                  <a:cs typeface="David" pitchFamily="34" charset="-79"/>
                </a:rPr>
                <a:t>' </a:t>
              </a:r>
              <a:endPara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itchFamily="34" charset="-79"/>
                <a:cs typeface="David" pitchFamily="34" charset="-79"/>
              </a:endParaRPr>
            </a:p>
          </p:txBody>
        </p:sp>
      </p:grpSp>
      <p:grpSp>
        <p:nvGrpSpPr>
          <p:cNvPr id="20" name="קבוצה 19"/>
          <p:cNvGrpSpPr/>
          <p:nvPr/>
        </p:nvGrpSpPr>
        <p:grpSpPr>
          <a:xfrm>
            <a:off x="2059761" y="4437112"/>
            <a:ext cx="6976735" cy="1656184"/>
            <a:chOff x="1979712" y="4221088"/>
            <a:chExt cx="6976735" cy="1656184"/>
          </a:xfrm>
        </p:grpSpPr>
        <p:pic>
          <p:nvPicPr>
            <p:cNvPr id="13326" name="Picture 14" descr="https://ravmilim.files.wordpress.com/2015/07/d7a7d795d793d7a7d795d793.jp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7380312" y="4221088"/>
              <a:ext cx="1576135" cy="1656184"/>
            </a:xfrm>
            <a:prstGeom prst="rect">
              <a:avLst/>
            </a:prstGeom>
            <a:noFill/>
          </p:spPr>
        </p:pic>
        <p:sp>
          <p:nvSpPr>
            <p:cNvPr id="16" name="TextBox 15"/>
            <p:cNvSpPr txBox="1"/>
            <p:nvPr/>
          </p:nvSpPr>
          <p:spPr>
            <a:xfrm>
              <a:off x="1979712" y="5085184"/>
              <a:ext cx="5760640" cy="646331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David" pitchFamily="34" charset="-79"/>
                  <a:cs typeface="David" pitchFamily="34" charset="-79"/>
                </a:rPr>
                <a:t>הכרות עם האתגר </a:t>
              </a:r>
              <a:r>
                <a:rPr lang="he-IL" b="1" dirty="0" err="1" smtClean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David" pitchFamily="34" charset="-79"/>
                  <a:cs typeface="David" pitchFamily="34" charset="-79"/>
                </a:rPr>
                <a:t>הבטחוני</a:t>
              </a:r>
              <a:r>
                <a:rPr lang="he-IL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David" pitchFamily="34" charset="-79"/>
                  <a:cs typeface="David" pitchFamily="34" charset="-79"/>
                </a:rPr>
                <a:t> במרחב – אוגדה 91, </a:t>
              </a:r>
              <a:r>
                <a:rPr lang="he-IL" b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David" pitchFamily="34" charset="-79"/>
                  <a:cs typeface="David" pitchFamily="34" charset="-79"/>
                </a:rPr>
                <a:t>הכח</a:t>
              </a:r>
              <a:r>
                <a:rPr lang="he-IL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David" pitchFamily="34" charset="-79"/>
                  <a:cs typeface="David" pitchFamily="34" charset="-79"/>
                </a:rPr>
                <a:t> הרב לאומי בלבנון, הרשות </a:t>
              </a:r>
              <a:r>
                <a:rPr lang="he-IL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David" pitchFamily="34" charset="-79"/>
                  <a:cs typeface="David" pitchFamily="34" charset="-79"/>
                </a:rPr>
                <a:t>הארצית לכבאות וכו'</a:t>
              </a:r>
              <a:endPara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itchFamily="34" charset="-79"/>
                <a:cs typeface="David" pitchFamily="34" charset="-79"/>
              </a:endParaRPr>
            </a:p>
          </p:txBody>
        </p:sp>
      </p:grpSp>
      <p:sp>
        <p:nvSpPr>
          <p:cNvPr id="13322" name="AutoShape 10" descr="תוצאת תמונה עבור חייל מצויר"/>
          <p:cNvSpPr>
            <a:spLocks noChangeAspect="1" noChangeArrowheads="1"/>
          </p:cNvSpPr>
          <p:nvPr/>
        </p:nvSpPr>
        <p:spPr bwMode="auto">
          <a:xfrm>
            <a:off x="8923338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13324" name="AutoShape 12" descr="תוצאת תמונה עבור חייל מצויר"/>
          <p:cNvSpPr>
            <a:spLocks noChangeAspect="1" noChangeArrowheads="1"/>
          </p:cNvSpPr>
          <p:nvPr/>
        </p:nvSpPr>
        <p:spPr bwMode="auto">
          <a:xfrm>
            <a:off x="8923338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6" name="Picture 4" descr="יומן אישי לחולה כאב (צילום: Shutterstock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4624"/>
            <a:ext cx="8183893" cy="6381328"/>
          </a:xfrm>
          <a:prstGeom prst="rect">
            <a:avLst/>
          </a:prstGeom>
          <a:noFill/>
        </p:spPr>
      </p:pic>
      <p:pic>
        <p:nvPicPr>
          <p:cNvPr id="7" name="Picture 2" descr="http://www.magazin.org.il/userfiles/Clock_640001(4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20272" y="4869160"/>
            <a:ext cx="2279576" cy="1528028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331640" y="1886352"/>
            <a:ext cx="5472608" cy="39703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u="sng" dirty="0" smtClean="0">
                <a:latin typeface="Guttman Yad-Brush" pitchFamily="2" charset="-79"/>
                <a:cs typeface="Guttman Yad-Brush" pitchFamily="2" charset="-79"/>
              </a:rPr>
              <a:t>יום ד' 17/2/16</a:t>
            </a:r>
          </a:p>
          <a:p>
            <a:endParaRPr lang="he-IL" b="1" u="sng" dirty="0" smtClean="0">
              <a:latin typeface="Guttman Yad-Brush" pitchFamily="2" charset="-79"/>
              <a:cs typeface="Guttman Yad-Brush" pitchFamily="2" charset="-79"/>
            </a:endParaRPr>
          </a:p>
          <a:p>
            <a:pPr>
              <a:lnSpc>
                <a:spcPct val="150000"/>
              </a:lnSpc>
            </a:pPr>
            <a:r>
              <a:rPr lang="he-IL" dirty="0" smtClean="0">
                <a:latin typeface="Guttman Yad-Brush" pitchFamily="2" charset="-79"/>
                <a:cs typeface="Guttman Yad-Brush" pitchFamily="2" charset="-79"/>
              </a:rPr>
              <a:t>06:45-07:00 התכנסות </a:t>
            </a:r>
            <a:r>
              <a:rPr lang="he-IL" dirty="0" err="1" smtClean="0">
                <a:latin typeface="Guttman Yad-Brush" pitchFamily="2" charset="-79"/>
                <a:cs typeface="Guttman Yad-Brush" pitchFamily="2" charset="-79"/>
              </a:rPr>
              <a:t>במב"ל</a:t>
            </a:r>
            <a:endParaRPr lang="he-IL" dirty="0" smtClean="0">
              <a:latin typeface="Guttman Yad-Brush" pitchFamily="2" charset="-79"/>
              <a:cs typeface="Guttman Yad-Brush" pitchFamily="2" charset="-79"/>
            </a:endParaRPr>
          </a:p>
          <a:p>
            <a:pPr>
              <a:lnSpc>
                <a:spcPct val="150000"/>
              </a:lnSpc>
            </a:pPr>
            <a:r>
              <a:rPr lang="he-IL" dirty="0" smtClean="0">
                <a:latin typeface="Guttman Yad-Brush" pitchFamily="2" charset="-79"/>
                <a:cs typeface="Guttman Yad-Brush" pitchFamily="2" charset="-79"/>
              </a:rPr>
              <a:t>07:00 יציאה !</a:t>
            </a:r>
          </a:p>
          <a:p>
            <a:pPr>
              <a:lnSpc>
                <a:spcPct val="150000"/>
              </a:lnSpc>
            </a:pPr>
            <a:r>
              <a:rPr lang="he-IL" dirty="0" smtClean="0">
                <a:latin typeface="Guttman Yad-Brush" pitchFamily="2" charset="-79"/>
                <a:cs typeface="Guttman Yad-Brush" pitchFamily="2" charset="-79"/>
              </a:rPr>
              <a:t>08:15-09:00 ארוחת בוקר</a:t>
            </a:r>
          </a:p>
          <a:p>
            <a:pPr>
              <a:lnSpc>
                <a:spcPct val="150000"/>
              </a:lnSpc>
            </a:pPr>
            <a:r>
              <a:rPr lang="he-IL" dirty="0" smtClean="0">
                <a:latin typeface="Guttman Yad-Brush" pitchFamily="2" charset="-79"/>
                <a:cs typeface="Guttman Yad-Brush" pitchFamily="2" charset="-79"/>
              </a:rPr>
              <a:t>09:00-09:30 סקירת ראש עיריית יוקנעם</a:t>
            </a:r>
          </a:p>
          <a:p>
            <a:pPr>
              <a:lnSpc>
                <a:spcPct val="150000"/>
              </a:lnSpc>
            </a:pPr>
            <a:r>
              <a:rPr lang="he-IL" dirty="0" smtClean="0">
                <a:latin typeface="Guttman Yad-Brush" pitchFamily="2" charset="-79"/>
                <a:cs typeface="Guttman Yad-Brush" pitchFamily="2" charset="-79"/>
              </a:rPr>
              <a:t>10:15-11:15  סיור ב"מגדל אור" ופגישה עם הרב גרוסמן וראש עיריית מגדל העמק</a:t>
            </a:r>
          </a:p>
          <a:p>
            <a:pPr>
              <a:lnSpc>
                <a:spcPct val="150000"/>
              </a:lnSpc>
            </a:pPr>
            <a:r>
              <a:rPr lang="he-IL" dirty="0" smtClean="0">
                <a:latin typeface="Guttman Yad-Brush" pitchFamily="2" charset="-79"/>
                <a:cs typeface="Guttman Yad-Brush" pitchFamily="2" charset="-79"/>
              </a:rPr>
              <a:t>12:00-12:45 פגישה עם </a:t>
            </a:r>
            <a:r>
              <a:rPr lang="he-IL" dirty="0" err="1" smtClean="0">
                <a:latin typeface="Guttman Yad-Brush" pitchFamily="2" charset="-79"/>
                <a:cs typeface="Guttman Yad-Brush" pitchFamily="2" charset="-79"/>
              </a:rPr>
              <a:t>סטף</a:t>
            </a:r>
            <a:r>
              <a:rPr lang="he-IL" dirty="0" smtClean="0">
                <a:latin typeface="Guttman Yad-Brush" pitchFamily="2" charset="-79"/>
                <a:cs typeface="Guttman Yad-Brush" pitchFamily="2" charset="-79"/>
              </a:rPr>
              <a:t> ורטהיימר</a:t>
            </a:r>
          </a:p>
          <a:p>
            <a:pPr>
              <a:lnSpc>
                <a:spcPct val="150000"/>
              </a:lnSpc>
            </a:pPr>
            <a:r>
              <a:rPr lang="he-IL" dirty="0" smtClean="0">
                <a:latin typeface="Guttman Yad-Brush" pitchFamily="2" charset="-79"/>
                <a:cs typeface="Guttman Yad-Brush" pitchFamily="2" charset="-79"/>
              </a:rPr>
              <a:t>13:00-13:45 ארוחת צהריים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6" name="Picture 4" descr="יומן אישי לחולה כאב (צילום: Shutterstock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172400" cy="6381328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403648" y="1988840"/>
            <a:ext cx="5472608" cy="369331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u="sng" dirty="0" smtClean="0">
                <a:latin typeface="Guttman Yad-Brush" pitchFamily="2" charset="-79"/>
                <a:cs typeface="Guttman Yad-Brush" pitchFamily="2" charset="-79"/>
              </a:rPr>
              <a:t>יום ד' 17/2/16</a:t>
            </a:r>
          </a:p>
          <a:p>
            <a:pPr>
              <a:lnSpc>
                <a:spcPct val="150000"/>
              </a:lnSpc>
            </a:pPr>
            <a:endParaRPr lang="he-IL" b="1" u="sng" dirty="0" smtClean="0">
              <a:latin typeface="Guttman Yad-Brush" pitchFamily="2" charset="-79"/>
              <a:cs typeface="Guttman Yad-Brush" pitchFamily="2" charset="-79"/>
            </a:endParaRPr>
          </a:p>
          <a:p>
            <a:pPr>
              <a:lnSpc>
                <a:spcPct val="150000"/>
              </a:lnSpc>
            </a:pPr>
            <a:r>
              <a:rPr lang="he-IL" dirty="0" smtClean="0">
                <a:latin typeface="Guttman Yad-Brush" pitchFamily="2" charset="-79"/>
                <a:cs typeface="Guttman Yad-Brush" pitchFamily="2" charset="-79"/>
              </a:rPr>
              <a:t>14:00-15:15 פאנל – ר' עיריית נצרת </a:t>
            </a:r>
            <a:r>
              <a:rPr lang="he-IL" dirty="0" err="1" smtClean="0">
                <a:latin typeface="Guttman Yad-Brush" pitchFamily="2" charset="-79"/>
                <a:cs typeface="Guttman Yad-Brush" pitchFamily="2" charset="-79"/>
              </a:rPr>
              <a:t>ור</a:t>
            </a:r>
            <a:r>
              <a:rPr lang="he-IL" dirty="0" smtClean="0">
                <a:latin typeface="Guttman Yad-Brush" pitchFamily="2" charset="-79"/>
                <a:cs typeface="Guttman Yad-Brush" pitchFamily="2" charset="-79"/>
              </a:rPr>
              <a:t>' עיריית נצרת עלית</a:t>
            </a:r>
          </a:p>
          <a:p>
            <a:pPr>
              <a:lnSpc>
                <a:spcPct val="150000"/>
              </a:lnSpc>
            </a:pPr>
            <a:r>
              <a:rPr lang="he-IL" dirty="0" smtClean="0">
                <a:latin typeface="Guttman Yad-Brush" pitchFamily="2" charset="-79"/>
                <a:cs typeface="Guttman Yad-Brush" pitchFamily="2" charset="-79"/>
              </a:rPr>
              <a:t>15:15-15:35 תצפית – </a:t>
            </a:r>
            <a:r>
              <a:rPr lang="he-IL" dirty="0" err="1" smtClean="0">
                <a:latin typeface="Guttman Yad-Brush" pitchFamily="2" charset="-79"/>
                <a:cs typeface="Guttman Yad-Brush" pitchFamily="2" charset="-79"/>
              </a:rPr>
              <a:t>פרופ</a:t>
            </a:r>
            <a:r>
              <a:rPr lang="he-IL" dirty="0" smtClean="0">
                <a:latin typeface="Guttman Yad-Brush" pitchFamily="2" charset="-79"/>
                <a:cs typeface="Guttman Yad-Brush" pitchFamily="2" charset="-79"/>
              </a:rPr>
              <a:t>' בן ארצי</a:t>
            </a:r>
          </a:p>
          <a:p>
            <a:pPr>
              <a:lnSpc>
                <a:spcPct val="150000"/>
              </a:lnSpc>
            </a:pPr>
            <a:r>
              <a:rPr lang="he-IL" dirty="0" smtClean="0">
                <a:latin typeface="Guttman Yad-Brush" pitchFamily="2" charset="-79"/>
                <a:cs typeface="Guttman Yad-Brush" pitchFamily="2" charset="-79"/>
              </a:rPr>
              <a:t>16:45-17:30 סקירת ראש מועצת ג'ת-ינוח</a:t>
            </a:r>
          </a:p>
          <a:p>
            <a:pPr>
              <a:lnSpc>
                <a:spcPct val="150000"/>
              </a:lnSpc>
            </a:pPr>
            <a:r>
              <a:rPr lang="he-IL" dirty="0" smtClean="0">
                <a:latin typeface="Guttman Yad-Brush" pitchFamily="2" charset="-79"/>
                <a:cs typeface="Guttman Yad-Brush" pitchFamily="2" charset="-79"/>
              </a:rPr>
              <a:t>18:00-19:00 קבלת חדרים במלון</a:t>
            </a:r>
          </a:p>
          <a:p>
            <a:pPr>
              <a:lnSpc>
                <a:spcPct val="150000"/>
              </a:lnSpc>
            </a:pPr>
            <a:r>
              <a:rPr lang="he-IL" dirty="0" smtClean="0">
                <a:latin typeface="Guttman Yad-Brush" pitchFamily="2" charset="-79"/>
                <a:cs typeface="Guttman Yad-Brush" pitchFamily="2" charset="-79"/>
              </a:rPr>
              <a:t>19:00-20:00 ארוחת ערב</a:t>
            </a:r>
          </a:p>
          <a:p>
            <a:pPr>
              <a:lnSpc>
                <a:spcPct val="150000"/>
              </a:lnSpc>
            </a:pPr>
            <a:r>
              <a:rPr lang="he-IL" dirty="0" smtClean="0">
                <a:latin typeface="Guttman Yad-Brush" pitchFamily="2" charset="-79"/>
                <a:cs typeface="Guttman Yad-Brush" pitchFamily="2" charset="-79"/>
              </a:rPr>
              <a:t>20:00-21:00 ערב הווי</a:t>
            </a:r>
          </a:p>
        </p:txBody>
      </p:sp>
      <p:pic>
        <p:nvPicPr>
          <p:cNvPr id="4" name="Picture 2" descr="http://www.magazin.org.il/userfiles/Clock_640001(4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20272" y="4869160"/>
            <a:ext cx="2123728" cy="15280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http://xoo.me/template/10399/p16rofhfb3ocl14dv1nrd1o6uh3a9-detail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44818"/>
            <a:ext cx="8172400" cy="603651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5364088" y="1188041"/>
            <a:ext cx="1728192" cy="73866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dirty="0" smtClean="0">
                <a:latin typeface="BN Barvaz" pitchFamily="2" charset="-79"/>
                <a:cs typeface="BN Barvaz" pitchFamily="2" charset="-79"/>
              </a:rPr>
              <a:t>06:45-07:30</a:t>
            </a:r>
          </a:p>
          <a:p>
            <a:pPr algn="ctr"/>
            <a:r>
              <a:rPr lang="he-IL" sz="2400" dirty="0" smtClean="0">
                <a:latin typeface="BN Barvaz" pitchFamily="2" charset="-79"/>
                <a:cs typeface="BN Barvaz" pitchFamily="2" charset="-79"/>
              </a:rPr>
              <a:t>ארוחת בוקר</a:t>
            </a:r>
            <a:endParaRPr lang="he-IL" sz="2400" dirty="0">
              <a:latin typeface="BN Barvaz" pitchFamily="2" charset="-79"/>
              <a:cs typeface="BN Barvaz" pitchFamily="2" charset="-79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131840" y="1052736"/>
            <a:ext cx="1728192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dirty="0" smtClean="0">
                <a:latin typeface="BN Barvaz" pitchFamily="2" charset="-79"/>
                <a:cs typeface="BN Barvaz" pitchFamily="2" charset="-79"/>
              </a:rPr>
              <a:t>08:00-09:00</a:t>
            </a:r>
          </a:p>
          <a:p>
            <a:pPr algn="ctr"/>
            <a:r>
              <a:rPr lang="he-IL" sz="2400" dirty="0" smtClean="0">
                <a:latin typeface="BN Barvaz" pitchFamily="2" charset="-79"/>
                <a:cs typeface="BN Barvaz" pitchFamily="2" charset="-79"/>
              </a:rPr>
              <a:t>סקירת </a:t>
            </a:r>
            <a:r>
              <a:rPr lang="he-IL" sz="2400" dirty="0" err="1" smtClean="0">
                <a:latin typeface="BN Barvaz" pitchFamily="2" charset="-79"/>
                <a:cs typeface="BN Barvaz" pitchFamily="2" charset="-79"/>
              </a:rPr>
              <a:t>מאו"ג</a:t>
            </a:r>
            <a:r>
              <a:rPr lang="he-IL" sz="2400" dirty="0" smtClean="0">
                <a:latin typeface="BN Barvaz" pitchFamily="2" charset="-79"/>
                <a:cs typeface="BN Barvaz" pitchFamily="2" charset="-79"/>
              </a:rPr>
              <a:t> 91</a:t>
            </a:r>
            <a:endParaRPr lang="he-IL" sz="2400" dirty="0">
              <a:latin typeface="BN Barvaz" pitchFamily="2" charset="-79"/>
              <a:cs typeface="BN Barvaz" pitchFamily="2" charset="-79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99592" y="764704"/>
            <a:ext cx="1728192" cy="129266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dirty="0" smtClean="0">
                <a:latin typeface="BN Barvaz" pitchFamily="2" charset="-79"/>
                <a:cs typeface="BN Barvaz" pitchFamily="2" charset="-79"/>
              </a:rPr>
              <a:t>09:15-10:00</a:t>
            </a:r>
          </a:p>
          <a:p>
            <a:pPr algn="ctr"/>
            <a:r>
              <a:rPr lang="he-IL" sz="2000" dirty="0" smtClean="0">
                <a:latin typeface="BN Barvaz" pitchFamily="2" charset="-79"/>
                <a:cs typeface="BN Barvaz" pitchFamily="2" charset="-79"/>
              </a:rPr>
              <a:t>סקירת מפקד כוחות </a:t>
            </a:r>
            <a:r>
              <a:rPr lang="he-IL" sz="2000" dirty="0" err="1" smtClean="0">
                <a:latin typeface="BN Barvaz" pitchFamily="2" charset="-79"/>
                <a:cs typeface="BN Barvaz" pitchFamily="2" charset="-79"/>
              </a:rPr>
              <a:t>יוניפיל</a:t>
            </a:r>
            <a:r>
              <a:rPr lang="he-IL" sz="2000" dirty="0" smtClean="0">
                <a:latin typeface="BN Barvaz" pitchFamily="2" charset="-79"/>
                <a:cs typeface="BN Barvaz" pitchFamily="2" charset="-79"/>
              </a:rPr>
              <a:t> בלבנון</a:t>
            </a:r>
            <a:endParaRPr lang="he-IL" sz="2000" dirty="0">
              <a:latin typeface="BN Barvaz" pitchFamily="2" charset="-79"/>
              <a:cs typeface="BN Barvaz" pitchFamily="2" charset="-79"/>
            </a:endParaRPr>
          </a:p>
        </p:txBody>
      </p:sp>
      <p:sp>
        <p:nvSpPr>
          <p:cNvPr id="10" name="TextBox 9"/>
          <p:cNvSpPr txBox="1"/>
          <p:nvPr/>
        </p:nvSpPr>
        <p:spPr>
          <a:xfrm rot="21357636">
            <a:off x="5471689" y="2849533"/>
            <a:ext cx="1443679" cy="98488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dirty="0" smtClean="0">
                <a:solidFill>
                  <a:schemeClr val="bg1"/>
                </a:solidFill>
                <a:latin typeface="BN Barvaz" pitchFamily="2" charset="-79"/>
                <a:cs typeface="BN Barvaz" pitchFamily="2" charset="-79"/>
              </a:rPr>
              <a:t>10:00-10:30</a:t>
            </a:r>
          </a:p>
          <a:p>
            <a:pPr algn="ctr"/>
            <a:r>
              <a:rPr lang="he-IL" sz="2000" dirty="0" smtClean="0">
                <a:solidFill>
                  <a:schemeClr val="bg1"/>
                </a:solidFill>
                <a:latin typeface="BN Barvaz" pitchFamily="2" charset="-79"/>
                <a:cs typeface="BN Barvaz" pitchFamily="2" charset="-79"/>
              </a:rPr>
              <a:t>סקירת שטח קמ"ן 91</a:t>
            </a:r>
            <a:endParaRPr lang="he-IL" sz="2000" dirty="0">
              <a:solidFill>
                <a:schemeClr val="bg1"/>
              </a:solidFill>
              <a:latin typeface="BN Barvaz" pitchFamily="2" charset="-79"/>
              <a:cs typeface="BN Barvaz" pitchFamily="2" charset="-79"/>
            </a:endParaRPr>
          </a:p>
        </p:txBody>
      </p:sp>
      <p:sp>
        <p:nvSpPr>
          <p:cNvPr id="11" name="TextBox 10"/>
          <p:cNvSpPr txBox="1"/>
          <p:nvPr/>
        </p:nvSpPr>
        <p:spPr>
          <a:xfrm rot="21357636">
            <a:off x="3311449" y="2902561"/>
            <a:ext cx="1443679" cy="98488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dirty="0" smtClean="0">
                <a:solidFill>
                  <a:schemeClr val="bg1"/>
                </a:solidFill>
                <a:latin typeface="BN Barvaz" pitchFamily="2" charset="-79"/>
                <a:cs typeface="BN Barvaz" pitchFamily="2" charset="-79"/>
              </a:rPr>
              <a:t>11:15-11:45</a:t>
            </a:r>
          </a:p>
          <a:p>
            <a:pPr algn="ctr"/>
            <a:r>
              <a:rPr lang="he-IL" sz="2000" dirty="0" smtClean="0">
                <a:solidFill>
                  <a:schemeClr val="bg1"/>
                </a:solidFill>
                <a:latin typeface="BN Barvaz" pitchFamily="2" charset="-79"/>
                <a:cs typeface="BN Barvaz" pitchFamily="2" charset="-79"/>
              </a:rPr>
              <a:t>תצפית מערת קשת</a:t>
            </a:r>
            <a:endParaRPr lang="he-IL" sz="2000" dirty="0">
              <a:solidFill>
                <a:schemeClr val="bg1"/>
              </a:solidFill>
              <a:latin typeface="BN Barvaz" pitchFamily="2" charset="-79"/>
              <a:cs typeface="BN Barvaz" pitchFamily="2" charset="-79"/>
            </a:endParaRPr>
          </a:p>
        </p:txBody>
      </p:sp>
      <p:sp>
        <p:nvSpPr>
          <p:cNvPr id="12" name="TextBox 11"/>
          <p:cNvSpPr txBox="1"/>
          <p:nvPr/>
        </p:nvSpPr>
        <p:spPr>
          <a:xfrm rot="21357636">
            <a:off x="1076504" y="2924989"/>
            <a:ext cx="1443679" cy="113877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000" dirty="0" smtClean="0">
                <a:latin typeface="BN Barvaz" pitchFamily="2" charset="-79"/>
                <a:cs typeface="BN Barvaz" pitchFamily="2" charset="-79"/>
              </a:rPr>
              <a:t>12:15-13:15</a:t>
            </a:r>
          </a:p>
          <a:p>
            <a:pPr algn="ctr"/>
            <a:r>
              <a:rPr lang="he-IL" sz="2400" dirty="0" smtClean="0">
                <a:latin typeface="BN Barvaz" pitchFamily="2" charset="-79"/>
                <a:cs typeface="BN Barvaz" pitchFamily="2" charset="-79"/>
              </a:rPr>
              <a:t>ארוחת צהריים</a:t>
            </a:r>
            <a:endParaRPr lang="he-IL" sz="2400" dirty="0">
              <a:latin typeface="BN Barvaz" pitchFamily="2" charset="-79"/>
              <a:cs typeface="BN Barvaz" pitchFamily="2" charset="-79"/>
            </a:endParaRPr>
          </a:p>
        </p:txBody>
      </p:sp>
      <p:sp>
        <p:nvSpPr>
          <p:cNvPr id="13" name="TextBox 12"/>
          <p:cNvSpPr txBox="1"/>
          <p:nvPr/>
        </p:nvSpPr>
        <p:spPr>
          <a:xfrm rot="21357636">
            <a:off x="5468991" y="4558554"/>
            <a:ext cx="1443679" cy="113877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000" dirty="0" smtClean="0">
                <a:latin typeface="BN Barvaz" pitchFamily="2" charset="-79"/>
                <a:cs typeface="BN Barvaz" pitchFamily="2" charset="-79"/>
              </a:rPr>
              <a:t>13:45-14:45</a:t>
            </a:r>
          </a:p>
          <a:p>
            <a:pPr algn="ctr"/>
            <a:r>
              <a:rPr lang="he-IL" sz="2400" dirty="0" smtClean="0">
                <a:latin typeface="BN Barvaz" pitchFamily="2" charset="-79"/>
                <a:cs typeface="BN Barvaz" pitchFamily="2" charset="-79"/>
              </a:rPr>
              <a:t>תצוגת תכלית</a:t>
            </a:r>
            <a:endParaRPr lang="he-IL" sz="2400" dirty="0">
              <a:latin typeface="BN Barvaz" pitchFamily="2" charset="-79"/>
              <a:cs typeface="BN Barvaz" pitchFamily="2" charset="-79"/>
            </a:endParaRPr>
          </a:p>
        </p:txBody>
      </p:sp>
      <p:pic>
        <p:nvPicPr>
          <p:cNvPr id="2056" name="Picture 8" descr="http://img.auctiva.com/imgdata/1/5/9/9/0/2/3/webimg/662759927_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60032" y="5722208"/>
            <a:ext cx="610943" cy="864096"/>
          </a:xfrm>
          <a:prstGeom prst="rect">
            <a:avLst/>
          </a:prstGeom>
          <a:noFill/>
        </p:spPr>
      </p:pic>
      <p:sp>
        <p:nvSpPr>
          <p:cNvPr id="15" name="TextBox 14"/>
          <p:cNvSpPr txBox="1"/>
          <p:nvPr/>
        </p:nvSpPr>
        <p:spPr>
          <a:xfrm rot="20825900">
            <a:off x="3242164" y="4558554"/>
            <a:ext cx="1443679" cy="113877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000" dirty="0" smtClean="0">
                <a:latin typeface="BN Barvaz" pitchFamily="2" charset="-79"/>
                <a:cs typeface="BN Barvaz" pitchFamily="2" charset="-79"/>
              </a:rPr>
              <a:t>15:00-15:35</a:t>
            </a:r>
          </a:p>
          <a:p>
            <a:pPr algn="ctr"/>
            <a:r>
              <a:rPr lang="he-IL" sz="2400" dirty="0" smtClean="0">
                <a:latin typeface="BN Barvaz" pitchFamily="2" charset="-79"/>
                <a:cs typeface="BN Barvaz" pitchFamily="2" charset="-79"/>
              </a:rPr>
              <a:t>המו"פ ברפא"ל</a:t>
            </a:r>
            <a:endParaRPr lang="he-IL" sz="2400" dirty="0">
              <a:latin typeface="BN Barvaz" pitchFamily="2" charset="-79"/>
              <a:cs typeface="BN Barvaz" pitchFamily="2" charset="-79"/>
            </a:endParaRPr>
          </a:p>
        </p:txBody>
      </p:sp>
      <p:sp>
        <p:nvSpPr>
          <p:cNvPr id="16" name="TextBox 15"/>
          <p:cNvSpPr txBox="1"/>
          <p:nvPr/>
        </p:nvSpPr>
        <p:spPr>
          <a:xfrm rot="20945948">
            <a:off x="1001773" y="4558554"/>
            <a:ext cx="1443679" cy="113877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000" dirty="0" smtClean="0">
                <a:latin typeface="BN Barvaz" pitchFamily="2" charset="-79"/>
                <a:cs typeface="BN Barvaz" pitchFamily="2" charset="-79"/>
              </a:rPr>
              <a:t>15:35-16:00</a:t>
            </a:r>
          </a:p>
          <a:p>
            <a:pPr algn="ctr"/>
            <a:r>
              <a:rPr lang="he-IL" sz="2400" dirty="0" smtClean="0">
                <a:latin typeface="BN Barvaz" pitchFamily="2" charset="-79"/>
                <a:cs typeface="BN Barvaz" pitchFamily="2" charset="-79"/>
              </a:rPr>
              <a:t>נשק טקטי </a:t>
            </a:r>
            <a:r>
              <a:rPr lang="he-IL" sz="2400" dirty="0" err="1" smtClean="0">
                <a:latin typeface="BN Barvaz" pitchFamily="2" charset="-79"/>
                <a:cs typeface="BN Barvaz" pitchFamily="2" charset="-79"/>
              </a:rPr>
              <a:t>מדוייק</a:t>
            </a:r>
            <a:endParaRPr lang="he-IL" sz="2400" dirty="0">
              <a:latin typeface="BN Barvaz" pitchFamily="2" charset="-79"/>
              <a:cs typeface="BN Barvaz" pitchFamily="2" charset="-79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475656" y="116632"/>
            <a:ext cx="648072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600" b="1" dirty="0" smtClean="0">
                <a:solidFill>
                  <a:schemeClr val="tx2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יום ה' 18.2.16</a:t>
            </a:r>
            <a:endParaRPr lang="he-IL" sz="3600" b="1" dirty="0">
              <a:solidFill>
                <a:schemeClr val="tx2">
                  <a:lumMod val="75000"/>
                </a:schemeClr>
              </a:solidFill>
              <a:latin typeface="David" pitchFamily="34" charset="-79"/>
              <a:cs typeface="David" pitchFamily="34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6" name="Picture 6" descr="http://msc.wcdn.co.il/w/w-300/1437825-4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12776"/>
            <a:ext cx="3401870" cy="4535827"/>
          </a:xfrm>
          <a:prstGeom prst="rect">
            <a:avLst/>
          </a:prstGeom>
          <a:noFill/>
        </p:spPr>
      </p:pic>
      <p:pic>
        <p:nvPicPr>
          <p:cNvPr id="30722" name="Picture 2" descr="http://www.sababakids.co.il/media/wysiwyg/file_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776" y="1772816"/>
            <a:ext cx="6408712" cy="4317448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 rot="20621045">
            <a:off x="1363232" y="1694727"/>
            <a:ext cx="850951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b="1" dirty="0" smtClean="0">
                <a:solidFill>
                  <a:schemeClr val="bg1"/>
                </a:solidFill>
              </a:rPr>
              <a:t>וינטר</a:t>
            </a:r>
            <a:endParaRPr lang="he-IL" sz="2400" b="1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95936" y="3717032"/>
            <a:ext cx="922959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000" b="1" dirty="0" smtClean="0">
                <a:solidFill>
                  <a:schemeClr val="bg1"/>
                </a:solidFill>
                <a:latin typeface="David" pitchFamily="34" charset="-79"/>
                <a:cs typeface="David" pitchFamily="34" charset="-79"/>
              </a:rPr>
              <a:t>בר - און</a:t>
            </a:r>
            <a:endParaRPr lang="he-IL" sz="2000" b="1" dirty="0">
              <a:solidFill>
                <a:schemeClr val="bg1"/>
              </a:solidFill>
              <a:latin typeface="David" pitchFamily="34" charset="-79"/>
              <a:cs typeface="David" pitchFamily="34" charset="-79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45776" y="3676962"/>
            <a:ext cx="850951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000" b="1" dirty="0" smtClean="0">
                <a:solidFill>
                  <a:schemeClr val="bg1"/>
                </a:solidFill>
                <a:latin typeface="David" pitchFamily="34" charset="-79"/>
                <a:cs typeface="David" pitchFamily="34" charset="-79"/>
              </a:rPr>
              <a:t>דהן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580112" y="3573016"/>
            <a:ext cx="850951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000" b="1" dirty="0" smtClean="0">
                <a:solidFill>
                  <a:schemeClr val="bg1"/>
                </a:solidFill>
                <a:latin typeface="David" pitchFamily="34" charset="-79"/>
                <a:cs typeface="David" pitchFamily="34" charset="-79"/>
              </a:rPr>
              <a:t>קשתי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753497" y="3501008"/>
            <a:ext cx="850951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000" b="1" dirty="0" smtClean="0">
                <a:solidFill>
                  <a:schemeClr val="bg1"/>
                </a:solidFill>
                <a:latin typeface="David" pitchFamily="34" charset="-79"/>
                <a:cs typeface="David" pitchFamily="34" charset="-79"/>
              </a:rPr>
              <a:t>זיני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475656" y="404664"/>
            <a:ext cx="648072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600" b="1" dirty="0" smtClean="0">
                <a:solidFill>
                  <a:schemeClr val="tx2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אבטחה:</a:t>
            </a:r>
            <a:endParaRPr lang="he-IL" sz="3600" b="1" dirty="0">
              <a:solidFill>
                <a:schemeClr val="tx2">
                  <a:lumMod val="75000"/>
                </a:schemeClr>
              </a:solidFill>
              <a:latin typeface="David" pitchFamily="34" charset="-79"/>
              <a:cs typeface="David" pitchFamily="34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951</TotalTime>
  <Words>193</Words>
  <Application>Microsoft Office PowerPoint</Application>
  <PresentationFormat>‫הצגה על המסך (4:3)</PresentationFormat>
  <Paragraphs>51</Paragraphs>
  <Slides>6</Slides>
  <Notes>1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6</vt:i4>
      </vt:variant>
    </vt:vector>
  </HeadingPairs>
  <TitlesOfParts>
    <vt:vector size="7" baseType="lpstr">
      <vt:lpstr>ערכת נושא Office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1</dc:creator>
  <cp:lastModifiedBy>אמיר לוי</cp:lastModifiedBy>
  <cp:revision>64</cp:revision>
  <dcterms:created xsi:type="dcterms:W3CDTF">2015-12-20T07:15:25Z</dcterms:created>
  <dcterms:modified xsi:type="dcterms:W3CDTF">1979-12-31T22:23:49Z</dcterms:modified>
</cp:coreProperties>
</file>