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5376863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>
        <p:scale>
          <a:sx n="37" d="100"/>
          <a:sy n="37" d="100"/>
        </p:scale>
        <p:origin x="1503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265" y="1646133"/>
            <a:ext cx="4570334" cy="3501813"/>
          </a:xfrm>
        </p:spPr>
        <p:txBody>
          <a:bodyPr anchor="b"/>
          <a:lstStyle>
            <a:lvl1pPr algn="ctr"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108" y="5282989"/>
            <a:ext cx="4032647" cy="2428451"/>
          </a:xfrm>
        </p:spPr>
        <p:txBody>
          <a:bodyPr/>
          <a:lstStyle>
            <a:lvl1pPr marL="0" indent="0" algn="ctr">
              <a:buNone/>
              <a:defRPr sz="1411"/>
            </a:lvl1pPr>
            <a:lvl2pPr marL="268834" indent="0" algn="ctr">
              <a:buNone/>
              <a:defRPr sz="1176"/>
            </a:lvl2pPr>
            <a:lvl3pPr marL="537667" indent="0" algn="ctr">
              <a:buNone/>
              <a:defRPr sz="1058"/>
            </a:lvl3pPr>
            <a:lvl4pPr marL="806501" indent="0" algn="ctr">
              <a:buNone/>
              <a:defRPr sz="941"/>
            </a:lvl4pPr>
            <a:lvl5pPr marL="1075334" indent="0" algn="ctr">
              <a:buNone/>
              <a:defRPr sz="941"/>
            </a:lvl5pPr>
            <a:lvl6pPr marL="1344168" indent="0" algn="ctr">
              <a:buNone/>
              <a:defRPr sz="941"/>
            </a:lvl6pPr>
            <a:lvl7pPr marL="1613002" indent="0" algn="ctr">
              <a:buNone/>
              <a:defRPr sz="941"/>
            </a:lvl7pPr>
            <a:lvl8pPr marL="1881835" indent="0" algn="ctr">
              <a:buNone/>
              <a:defRPr sz="941"/>
            </a:lvl8pPr>
            <a:lvl9pPr marL="2150669" indent="0" algn="ctr">
              <a:buNone/>
              <a:defRPr sz="9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6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2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47818" y="535517"/>
            <a:ext cx="1159386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660" y="535517"/>
            <a:ext cx="341094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9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3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59" y="2507618"/>
            <a:ext cx="4637544" cy="4184014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859" y="6731215"/>
            <a:ext cx="4637544" cy="2200274"/>
          </a:xfrm>
        </p:spPr>
        <p:txBody>
          <a:bodyPr/>
          <a:lstStyle>
            <a:lvl1pPr marL="0" indent="0">
              <a:buNone/>
              <a:defRPr sz="1411">
                <a:solidFill>
                  <a:schemeClr val="tx1"/>
                </a:solidFill>
              </a:defRPr>
            </a:lvl1pPr>
            <a:lvl2pPr marL="26883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2pPr>
            <a:lvl3pPr marL="53766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3pPr>
            <a:lvl4pPr marL="806501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4pPr>
            <a:lvl5pPr marL="1075334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5pPr>
            <a:lvl6pPr marL="1344168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6pPr>
            <a:lvl7pPr marL="1613002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7pPr>
            <a:lvl8pPr marL="1881835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8pPr>
            <a:lvl9pPr marL="2150669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8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659" y="2677584"/>
            <a:ext cx="2285167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2037" y="2677584"/>
            <a:ext cx="2285167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535519"/>
            <a:ext cx="4637544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360" y="2465706"/>
            <a:ext cx="2274665" cy="1208404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60" y="3674110"/>
            <a:ext cx="22746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22037" y="2465706"/>
            <a:ext cx="2285867" cy="1208404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22037" y="3674110"/>
            <a:ext cx="2285867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7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3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670560"/>
            <a:ext cx="1734178" cy="2346960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867" y="1448226"/>
            <a:ext cx="2722037" cy="7147983"/>
          </a:xfrm>
        </p:spPr>
        <p:txBody>
          <a:bodyPr/>
          <a:lstStyle>
            <a:lvl1pPr>
              <a:defRPr sz="1882"/>
            </a:lvl1pPr>
            <a:lvl2pPr>
              <a:defRPr sz="1646"/>
            </a:lvl2pPr>
            <a:lvl3pPr>
              <a:defRPr sz="1411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3017520"/>
            <a:ext cx="1734178" cy="5590329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2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670560"/>
            <a:ext cx="1734178" cy="2346960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867" y="1448226"/>
            <a:ext cx="2722037" cy="7147983"/>
          </a:xfrm>
        </p:spPr>
        <p:txBody>
          <a:bodyPr anchor="t"/>
          <a:lstStyle>
            <a:lvl1pPr marL="0" indent="0">
              <a:buNone/>
              <a:defRPr sz="1882"/>
            </a:lvl1pPr>
            <a:lvl2pPr marL="268834" indent="0">
              <a:buNone/>
              <a:defRPr sz="1646"/>
            </a:lvl2pPr>
            <a:lvl3pPr marL="537667" indent="0">
              <a:buNone/>
              <a:defRPr sz="1411"/>
            </a:lvl3pPr>
            <a:lvl4pPr marL="806501" indent="0">
              <a:buNone/>
              <a:defRPr sz="1176"/>
            </a:lvl4pPr>
            <a:lvl5pPr marL="1075334" indent="0">
              <a:buNone/>
              <a:defRPr sz="1176"/>
            </a:lvl5pPr>
            <a:lvl6pPr marL="1344168" indent="0">
              <a:buNone/>
              <a:defRPr sz="1176"/>
            </a:lvl6pPr>
            <a:lvl7pPr marL="1613002" indent="0">
              <a:buNone/>
              <a:defRPr sz="1176"/>
            </a:lvl7pPr>
            <a:lvl8pPr marL="1881835" indent="0">
              <a:buNone/>
              <a:defRPr sz="1176"/>
            </a:lvl8pPr>
            <a:lvl9pPr marL="2150669" indent="0">
              <a:buNone/>
              <a:defRPr sz="11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3017520"/>
            <a:ext cx="1734178" cy="5590329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6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60" y="535519"/>
            <a:ext cx="4637544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60" y="2677584"/>
            <a:ext cx="4637544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659" y="9322649"/>
            <a:ext cx="120979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41D6-4698-462F-8ADB-3F97648BC4F6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1086" y="9322649"/>
            <a:ext cx="181469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7410" y="9322649"/>
            <a:ext cx="120979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8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37667" rtl="0" eaLnBrk="1" latinLnBrk="0" hangingPunct="1">
        <a:lnSpc>
          <a:spcPct val="90000"/>
        </a:lnSpc>
        <a:spcBef>
          <a:spcPct val="0"/>
        </a:spcBef>
        <a:buNone/>
        <a:defRPr sz="2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417" indent="-134417" algn="l" defTabSz="537667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9409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478585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7474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2016252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285086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1pPr>
      <a:lvl2pPr marL="2688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2pPr>
      <a:lvl3pPr marL="537667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3pPr>
      <a:lvl4pPr marL="806501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8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613002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1881835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150669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washington  icon">
            <a:extLst>
              <a:ext uri="{FF2B5EF4-FFF2-40B4-BE49-F238E27FC236}">
                <a16:creationId xmlns:a16="http://schemas.microsoft.com/office/drawing/2014/main" id="{819217C7-7DCB-47A2-A47B-244B87D6A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82" y="9081236"/>
            <a:ext cx="3612456" cy="1298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71F97-CAFD-4DA1-BC10-9A9682A0AC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9" y="150360"/>
            <a:ext cx="1532857" cy="1516603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BF9FA5-FC95-4D26-93F9-508F613CC84C}"/>
              </a:ext>
            </a:extLst>
          </p:cNvPr>
          <p:cNvSpPr/>
          <p:nvPr/>
        </p:nvSpPr>
        <p:spPr>
          <a:xfrm>
            <a:off x="1834827" y="448458"/>
            <a:ext cx="1969539" cy="82872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0292" rIns="100584" bIns="502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he-IL" sz="36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לו"ז יומי</a:t>
            </a:r>
            <a:endParaRPr lang="en-US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B7D420B-7658-46DE-9B1B-1841AEC698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947" y="254729"/>
            <a:ext cx="1044016" cy="1115338"/>
          </a:xfrm>
          <a:prstGeom prst="rect">
            <a:avLst/>
          </a:prstGeom>
        </p:spPr>
      </p:pic>
      <p:sp>
        <p:nvSpPr>
          <p:cNvPr id="10" name="מלבן 27">
            <a:extLst>
              <a:ext uri="{FF2B5EF4-FFF2-40B4-BE49-F238E27FC236}">
                <a16:creationId xmlns:a16="http://schemas.microsoft.com/office/drawing/2014/main" id="{5E85CE84-1BE9-4C5F-8BAF-43DA406E9172}"/>
              </a:ext>
            </a:extLst>
          </p:cNvPr>
          <p:cNvSpPr/>
          <p:nvPr/>
        </p:nvSpPr>
        <p:spPr>
          <a:xfrm>
            <a:off x="3271750" y="1584068"/>
            <a:ext cx="1274088" cy="226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אחראי יומי</a:t>
            </a:r>
            <a:endParaRPr lang="he-IL" sz="1155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1" name="מלבן 27">
            <a:extLst>
              <a:ext uri="{FF2B5EF4-FFF2-40B4-BE49-F238E27FC236}">
                <a16:creationId xmlns:a16="http://schemas.microsoft.com/office/drawing/2014/main" id="{434E6F32-FAB7-45A5-BB70-0C168C716D22}"/>
              </a:ext>
            </a:extLst>
          </p:cNvPr>
          <p:cNvSpPr/>
          <p:nvPr/>
        </p:nvSpPr>
        <p:spPr>
          <a:xfrm>
            <a:off x="1952842" y="1580180"/>
            <a:ext cx="1274088" cy="226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קוד לבוש</a:t>
            </a:r>
            <a:endParaRPr lang="he-IL" sz="1155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מלבן 27">
            <a:extLst>
              <a:ext uri="{FF2B5EF4-FFF2-40B4-BE49-F238E27FC236}">
                <a16:creationId xmlns:a16="http://schemas.microsoft.com/office/drawing/2014/main" id="{71A2948B-188B-498D-AAF2-8A558B02A06D}"/>
              </a:ext>
            </a:extLst>
          </p:cNvPr>
          <p:cNvSpPr/>
          <p:nvPr/>
        </p:nvSpPr>
        <p:spPr>
          <a:xfrm>
            <a:off x="3271750" y="1883969"/>
            <a:ext cx="1274088" cy="412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solidFill>
                  <a:srgbClr val="FF0000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תא"ל זיו אבטליון</a:t>
            </a:r>
            <a:endParaRPr lang="he-IL" sz="1155" b="1" dirty="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" name="מלבן 27">
            <a:extLst>
              <a:ext uri="{FF2B5EF4-FFF2-40B4-BE49-F238E27FC236}">
                <a16:creationId xmlns:a16="http://schemas.microsoft.com/office/drawing/2014/main" id="{54AA047A-B22D-4001-852F-2A5065E9EB06}"/>
              </a:ext>
            </a:extLst>
          </p:cNvPr>
          <p:cNvSpPr/>
          <p:nvPr/>
        </p:nvSpPr>
        <p:spPr>
          <a:xfrm>
            <a:off x="1952842" y="1880080"/>
            <a:ext cx="1274088" cy="412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solidFill>
                  <a:srgbClr val="FF0000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מדי שרד</a:t>
            </a:r>
            <a:endParaRPr lang="he-IL" sz="1155" b="1" dirty="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מלבן 27">
            <a:extLst>
              <a:ext uri="{FF2B5EF4-FFF2-40B4-BE49-F238E27FC236}">
                <a16:creationId xmlns:a16="http://schemas.microsoft.com/office/drawing/2014/main" id="{F1DCCE91-BAC8-44A1-A9E6-686D0D588B52}"/>
              </a:ext>
            </a:extLst>
          </p:cNvPr>
          <p:cNvSpPr/>
          <p:nvPr/>
        </p:nvSpPr>
        <p:spPr>
          <a:xfrm>
            <a:off x="3857002" y="2418477"/>
            <a:ext cx="1168628" cy="448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שעה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0" name="מלבן 27">
            <a:extLst>
              <a:ext uri="{FF2B5EF4-FFF2-40B4-BE49-F238E27FC236}">
                <a16:creationId xmlns:a16="http://schemas.microsoft.com/office/drawing/2014/main" id="{5A314439-6C81-4ED5-BBD3-1E554E920CB4}"/>
              </a:ext>
            </a:extLst>
          </p:cNvPr>
          <p:cNvSpPr/>
          <p:nvPr/>
        </p:nvSpPr>
        <p:spPr>
          <a:xfrm>
            <a:off x="3857002" y="3023290"/>
            <a:ext cx="1168628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08:20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3" name="מלבן 27">
            <a:extLst>
              <a:ext uri="{FF2B5EF4-FFF2-40B4-BE49-F238E27FC236}">
                <a16:creationId xmlns:a16="http://schemas.microsoft.com/office/drawing/2014/main" id="{519D2D0C-B939-463F-AD0B-4C9A8DD6450C}"/>
              </a:ext>
            </a:extLst>
          </p:cNvPr>
          <p:cNvSpPr/>
          <p:nvPr/>
        </p:nvSpPr>
        <p:spPr>
          <a:xfrm>
            <a:off x="2989258" y="2418477"/>
            <a:ext cx="819234" cy="448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מיקום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מלבן 27">
            <a:extLst>
              <a:ext uri="{FF2B5EF4-FFF2-40B4-BE49-F238E27FC236}">
                <a16:creationId xmlns:a16="http://schemas.microsoft.com/office/drawing/2014/main" id="{06FC0DBB-66D6-448C-B2EF-3D8E690800BB}"/>
              </a:ext>
            </a:extLst>
          </p:cNvPr>
          <p:cNvSpPr/>
          <p:nvPr/>
        </p:nvSpPr>
        <p:spPr>
          <a:xfrm>
            <a:off x="1518550" y="2418465"/>
            <a:ext cx="1422200" cy="448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מופע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5" name="מלבן 27">
            <a:extLst>
              <a:ext uri="{FF2B5EF4-FFF2-40B4-BE49-F238E27FC236}">
                <a16:creationId xmlns:a16="http://schemas.microsoft.com/office/drawing/2014/main" id="{C1EA7498-5FB6-453E-A645-07A08C46A46A}"/>
              </a:ext>
            </a:extLst>
          </p:cNvPr>
          <p:cNvSpPr/>
          <p:nvPr/>
        </p:nvSpPr>
        <p:spPr>
          <a:xfrm>
            <a:off x="351232" y="2418473"/>
            <a:ext cx="1110749" cy="448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הערות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מלבן 27">
            <a:extLst>
              <a:ext uri="{FF2B5EF4-FFF2-40B4-BE49-F238E27FC236}">
                <a16:creationId xmlns:a16="http://schemas.microsoft.com/office/drawing/2014/main" id="{9250E6CA-C8A0-40AF-B5A8-72B29DE1A4C9}"/>
              </a:ext>
            </a:extLst>
          </p:cNvPr>
          <p:cNvSpPr/>
          <p:nvPr/>
        </p:nvSpPr>
        <p:spPr>
          <a:xfrm>
            <a:off x="2989258" y="3023270"/>
            <a:ext cx="819234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מלון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2" name="מלבן 27">
            <a:extLst>
              <a:ext uri="{FF2B5EF4-FFF2-40B4-BE49-F238E27FC236}">
                <a16:creationId xmlns:a16="http://schemas.microsoft.com/office/drawing/2014/main" id="{34908E76-3C46-43F6-84A7-7A0557FA3BC4}"/>
              </a:ext>
            </a:extLst>
          </p:cNvPr>
          <p:cNvSpPr/>
          <p:nvPr/>
        </p:nvSpPr>
        <p:spPr>
          <a:xfrm>
            <a:off x="1518550" y="3023270"/>
            <a:ext cx="1422200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נסיעה ל </a:t>
            </a:r>
            <a:r>
              <a:rPr lang="en-US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NDU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מלבן 27">
            <a:extLst>
              <a:ext uri="{FF2B5EF4-FFF2-40B4-BE49-F238E27FC236}">
                <a16:creationId xmlns:a16="http://schemas.microsoft.com/office/drawing/2014/main" id="{56E386F0-2107-4157-906E-EEC814D9D5E6}"/>
              </a:ext>
            </a:extLst>
          </p:cNvPr>
          <p:cNvSpPr/>
          <p:nvPr/>
        </p:nvSpPr>
        <p:spPr>
          <a:xfrm>
            <a:off x="351232" y="3023270"/>
            <a:ext cx="1110749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14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4" name="מלבן 27">
            <a:extLst>
              <a:ext uri="{FF2B5EF4-FFF2-40B4-BE49-F238E27FC236}">
                <a16:creationId xmlns:a16="http://schemas.microsoft.com/office/drawing/2014/main" id="{2094C723-7D6E-4F81-B364-0CFF7DBC0375}"/>
              </a:ext>
            </a:extLst>
          </p:cNvPr>
          <p:cNvSpPr/>
          <p:nvPr/>
        </p:nvSpPr>
        <p:spPr>
          <a:xfrm>
            <a:off x="570784" y="1880080"/>
            <a:ext cx="1274088" cy="412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solidFill>
                  <a:srgbClr val="FF0000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17:43</a:t>
            </a:r>
            <a:endParaRPr lang="he-IL" sz="1155" b="1" dirty="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933EE9-CDCE-4121-BA68-D5BF2631F6F0}"/>
              </a:ext>
            </a:extLst>
          </p:cNvPr>
          <p:cNvSpPr/>
          <p:nvPr/>
        </p:nvSpPr>
        <p:spPr>
          <a:xfrm>
            <a:off x="570783" y="1580179"/>
            <a:ext cx="1274087" cy="2252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320" b="1" dirty="0"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כניסת שבת</a:t>
            </a:r>
            <a:endParaRPr lang="en-US" sz="1320" b="1" dirty="0">
              <a:latin typeface="Segoe UI Semibold" panose="020B0702040204020203" pitchFamily="34" charset="0"/>
              <a:ea typeface="Adobe Kaiti Std R" panose="02020400000000000000" pitchFamily="18" charset="-128"/>
              <a:cs typeface="Segoe UI Semibold" panose="020B070204020402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D6D8B8-B25F-4FEB-B61B-82B98C3371C0}"/>
              </a:ext>
            </a:extLst>
          </p:cNvPr>
          <p:cNvGrpSpPr/>
          <p:nvPr/>
        </p:nvGrpSpPr>
        <p:grpSpPr>
          <a:xfrm>
            <a:off x="349431" y="5738048"/>
            <a:ext cx="4676200" cy="3587104"/>
            <a:chOff x="347629" y="5420095"/>
            <a:chExt cx="4676200" cy="3644162"/>
          </a:xfrm>
        </p:grpSpPr>
        <p:sp>
          <p:nvSpPr>
            <p:cNvPr id="37" name="מלבן 27">
              <a:extLst>
                <a:ext uri="{FF2B5EF4-FFF2-40B4-BE49-F238E27FC236}">
                  <a16:creationId xmlns:a16="http://schemas.microsoft.com/office/drawing/2014/main" id="{D05DDEEE-9DEF-44EF-9116-291D5DDDA193}"/>
                </a:ext>
              </a:extLst>
            </p:cNvPr>
            <p:cNvSpPr/>
            <p:nvPr/>
          </p:nvSpPr>
          <p:spPr>
            <a:xfrm>
              <a:off x="3855201" y="5443647"/>
              <a:ext cx="1168628" cy="3978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11:45-12:30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39" name="מלבן 27">
              <a:extLst>
                <a:ext uri="{FF2B5EF4-FFF2-40B4-BE49-F238E27FC236}">
                  <a16:creationId xmlns:a16="http://schemas.microsoft.com/office/drawing/2014/main" id="{2DE766CF-2F0E-44AE-8E56-0EAA16FD30E5}"/>
                </a:ext>
              </a:extLst>
            </p:cNvPr>
            <p:cNvSpPr/>
            <p:nvPr/>
          </p:nvSpPr>
          <p:spPr>
            <a:xfrm>
              <a:off x="349429" y="5420095"/>
              <a:ext cx="3453134" cy="3978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מעבר למטה ג'ינסה וא"צ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41" name="מלבן 27">
              <a:extLst>
                <a:ext uri="{FF2B5EF4-FFF2-40B4-BE49-F238E27FC236}">
                  <a16:creationId xmlns:a16="http://schemas.microsoft.com/office/drawing/2014/main" id="{3682B918-ACD6-4CBE-8AF7-D5E6E4BB9314}"/>
                </a:ext>
              </a:extLst>
            </p:cNvPr>
            <p:cNvSpPr/>
            <p:nvPr/>
          </p:nvSpPr>
          <p:spPr>
            <a:xfrm>
              <a:off x="3855201" y="5894671"/>
              <a:ext cx="1168628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11:40-12:30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42" name="מלבן 27">
              <a:extLst>
                <a:ext uri="{FF2B5EF4-FFF2-40B4-BE49-F238E27FC236}">
                  <a16:creationId xmlns:a16="http://schemas.microsoft.com/office/drawing/2014/main" id="{082E65FA-4D93-4CDF-8AE8-26C0B636945C}"/>
                </a:ext>
              </a:extLst>
            </p:cNvPr>
            <p:cNvSpPr/>
            <p:nvPr/>
          </p:nvSpPr>
          <p:spPr>
            <a:xfrm>
              <a:off x="2987457" y="5894649"/>
              <a:ext cx="819234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מטה </a:t>
              </a:r>
              <a:r>
                <a:rPr lang="en-US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JINSA 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45" name="מלבן 27">
              <a:extLst>
                <a:ext uri="{FF2B5EF4-FFF2-40B4-BE49-F238E27FC236}">
                  <a16:creationId xmlns:a16="http://schemas.microsoft.com/office/drawing/2014/main" id="{564CE49E-A4F1-4112-9656-3259C1CFB161}"/>
                </a:ext>
              </a:extLst>
            </p:cNvPr>
            <p:cNvSpPr/>
            <p:nvPr/>
          </p:nvSpPr>
          <p:spPr>
            <a:xfrm>
              <a:off x="3855201" y="7549962"/>
              <a:ext cx="1168628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18:00-19:30</a:t>
              </a:r>
            </a:p>
          </p:txBody>
        </p:sp>
        <p:sp>
          <p:nvSpPr>
            <p:cNvPr id="46" name="מלבן 27">
              <a:extLst>
                <a:ext uri="{FF2B5EF4-FFF2-40B4-BE49-F238E27FC236}">
                  <a16:creationId xmlns:a16="http://schemas.microsoft.com/office/drawing/2014/main" id="{5E8232B7-9F03-4BDD-A15D-0EEB6728CAD7}"/>
                </a:ext>
              </a:extLst>
            </p:cNvPr>
            <p:cNvSpPr/>
            <p:nvPr/>
          </p:nvSpPr>
          <p:spPr>
            <a:xfrm>
              <a:off x="2987457" y="7549940"/>
              <a:ext cx="819234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Washington Hebrew </a:t>
              </a:r>
              <a:r>
                <a:rPr lang="en-US" sz="8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Congregation</a:t>
              </a:r>
              <a:endParaRPr lang="he-IL" sz="8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47" name="מלבן 27">
              <a:extLst>
                <a:ext uri="{FF2B5EF4-FFF2-40B4-BE49-F238E27FC236}">
                  <a16:creationId xmlns:a16="http://schemas.microsoft.com/office/drawing/2014/main" id="{B10D31C3-0CB3-42F8-8CD7-BB5633B50C3F}"/>
                </a:ext>
              </a:extLst>
            </p:cNvPr>
            <p:cNvSpPr/>
            <p:nvPr/>
          </p:nvSpPr>
          <p:spPr>
            <a:xfrm>
              <a:off x="347629" y="7549940"/>
              <a:ext cx="2591320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שיח עם רב הקהילה ותפילת שבת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49" name="מלבן 27">
              <a:extLst>
                <a:ext uri="{FF2B5EF4-FFF2-40B4-BE49-F238E27FC236}">
                  <a16:creationId xmlns:a16="http://schemas.microsoft.com/office/drawing/2014/main" id="{CA9B3C31-F6BC-448C-ADC6-693101C5B8C0}"/>
                </a:ext>
              </a:extLst>
            </p:cNvPr>
            <p:cNvSpPr/>
            <p:nvPr/>
          </p:nvSpPr>
          <p:spPr>
            <a:xfrm>
              <a:off x="3855201" y="8581275"/>
              <a:ext cx="1168628" cy="4829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20:00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50" name="מלבן 27">
              <a:extLst>
                <a:ext uri="{FF2B5EF4-FFF2-40B4-BE49-F238E27FC236}">
                  <a16:creationId xmlns:a16="http://schemas.microsoft.com/office/drawing/2014/main" id="{CEEC0A31-C5AF-4324-88C0-6DA754200140}"/>
                </a:ext>
              </a:extLst>
            </p:cNvPr>
            <p:cNvSpPr/>
            <p:nvPr/>
          </p:nvSpPr>
          <p:spPr>
            <a:xfrm>
              <a:off x="2987457" y="8581256"/>
              <a:ext cx="819234" cy="4829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6</a:t>
              </a:r>
              <a:r>
                <a:rPr lang="en-US" sz="1400" b="1" baseline="30000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th</a:t>
              </a:r>
              <a:r>
                <a:rPr lang="en-US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 &amp; I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51" name="מלבן 27">
              <a:extLst>
                <a:ext uri="{FF2B5EF4-FFF2-40B4-BE49-F238E27FC236}">
                  <a16:creationId xmlns:a16="http://schemas.microsoft.com/office/drawing/2014/main" id="{55BCF2D1-CE3C-40DD-9B76-4C7811A48C88}"/>
                </a:ext>
              </a:extLst>
            </p:cNvPr>
            <p:cNvSpPr/>
            <p:nvPr/>
          </p:nvSpPr>
          <p:spPr>
            <a:xfrm>
              <a:off x="347629" y="8581256"/>
              <a:ext cx="2591320" cy="4829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ארוחת שבת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64" name="מלבן 27">
              <a:extLst>
                <a:ext uri="{FF2B5EF4-FFF2-40B4-BE49-F238E27FC236}">
                  <a16:creationId xmlns:a16="http://schemas.microsoft.com/office/drawing/2014/main" id="{27CE238D-8FC3-4FA2-A826-2C70AAA31463}"/>
                </a:ext>
              </a:extLst>
            </p:cNvPr>
            <p:cNvSpPr/>
            <p:nvPr/>
          </p:nvSpPr>
          <p:spPr>
            <a:xfrm>
              <a:off x="3855201" y="6880960"/>
              <a:ext cx="1168628" cy="5929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13:45-17:30</a:t>
              </a:r>
            </a:p>
          </p:txBody>
        </p:sp>
        <p:sp>
          <p:nvSpPr>
            <p:cNvPr id="66" name="מלבן 27">
              <a:extLst>
                <a:ext uri="{FF2B5EF4-FFF2-40B4-BE49-F238E27FC236}">
                  <a16:creationId xmlns:a16="http://schemas.microsoft.com/office/drawing/2014/main" id="{0122E7DA-BC74-497A-85F8-20924B5246F4}"/>
                </a:ext>
              </a:extLst>
            </p:cNvPr>
            <p:cNvSpPr/>
            <p:nvPr/>
          </p:nvSpPr>
          <p:spPr>
            <a:xfrm>
              <a:off x="349430" y="6880960"/>
              <a:ext cx="3453135" cy="592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זמן חופשי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89" name="מלבן 27">
              <a:extLst>
                <a:ext uri="{FF2B5EF4-FFF2-40B4-BE49-F238E27FC236}">
                  <a16:creationId xmlns:a16="http://schemas.microsoft.com/office/drawing/2014/main" id="{C6CD79A7-9905-4D4D-8963-B36B0F36093D}"/>
                </a:ext>
              </a:extLst>
            </p:cNvPr>
            <p:cNvSpPr/>
            <p:nvPr/>
          </p:nvSpPr>
          <p:spPr>
            <a:xfrm>
              <a:off x="1516747" y="5894671"/>
              <a:ext cx="1422200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יחסי ארה"ב - רוסיה</a:t>
              </a:r>
              <a:endPara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90" name="מלבן 27">
              <a:extLst>
                <a:ext uri="{FF2B5EF4-FFF2-40B4-BE49-F238E27FC236}">
                  <a16:creationId xmlns:a16="http://schemas.microsoft.com/office/drawing/2014/main" id="{DC8F72F8-A457-48D0-8439-5EEBE5F4ED70}"/>
                </a:ext>
              </a:extLst>
            </p:cNvPr>
            <p:cNvSpPr/>
            <p:nvPr/>
          </p:nvSpPr>
          <p:spPr>
            <a:xfrm>
              <a:off x="349429" y="5894671"/>
              <a:ext cx="1110749" cy="87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e-IL" sz="1400" b="1" dirty="0">
                  <a:solidFill>
                    <a:schemeClr val="tx1"/>
                  </a:solidFill>
                  <a:latin typeface="Segoe UI Semibold" panose="020B0702040204020203" pitchFamily="34" charset="0"/>
                  <a:ea typeface="Adobe Kaiti Std R" panose="02020400000000000000" pitchFamily="18" charset="-128"/>
                  <a:cs typeface="Segoe UI Semibold" panose="020B0702040204020203" pitchFamily="34" charset="0"/>
                </a:rPr>
                <a:t>השגריר ראדמייקר וסטיב ססטנוביץ</a:t>
              </a:r>
              <a:endParaRPr lang="he-IL" sz="1600" b="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91" name="מלבן 27">
            <a:extLst>
              <a:ext uri="{FF2B5EF4-FFF2-40B4-BE49-F238E27FC236}">
                <a16:creationId xmlns:a16="http://schemas.microsoft.com/office/drawing/2014/main" id="{6D302603-EE35-4EA9-A13D-39967FFAE276}"/>
              </a:ext>
            </a:extLst>
          </p:cNvPr>
          <p:cNvSpPr/>
          <p:nvPr/>
        </p:nvSpPr>
        <p:spPr>
          <a:xfrm>
            <a:off x="3857002" y="3690199"/>
            <a:ext cx="1168628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09:00-10:00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2" name="מלבן 27">
            <a:extLst>
              <a:ext uri="{FF2B5EF4-FFF2-40B4-BE49-F238E27FC236}">
                <a16:creationId xmlns:a16="http://schemas.microsoft.com/office/drawing/2014/main" id="{A8034184-6C14-4101-AAE2-EFBA7B1ED4DC}"/>
              </a:ext>
            </a:extLst>
          </p:cNvPr>
          <p:cNvSpPr/>
          <p:nvPr/>
        </p:nvSpPr>
        <p:spPr>
          <a:xfrm>
            <a:off x="2989258" y="3690179"/>
            <a:ext cx="819234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NDU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3" name="מלבן 27">
            <a:extLst>
              <a:ext uri="{FF2B5EF4-FFF2-40B4-BE49-F238E27FC236}">
                <a16:creationId xmlns:a16="http://schemas.microsoft.com/office/drawing/2014/main" id="{1078B061-92B8-4ADE-AD05-BAE7611B0050}"/>
              </a:ext>
            </a:extLst>
          </p:cNvPr>
          <p:cNvSpPr/>
          <p:nvPr/>
        </p:nvSpPr>
        <p:spPr>
          <a:xfrm>
            <a:off x="1518550" y="3690179"/>
            <a:ext cx="1422200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Big Data and AI</a:t>
            </a:r>
            <a:endParaRPr lang="he-IL" sz="105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4" name="מלבן 27">
            <a:extLst>
              <a:ext uri="{FF2B5EF4-FFF2-40B4-BE49-F238E27FC236}">
                <a16:creationId xmlns:a16="http://schemas.microsoft.com/office/drawing/2014/main" id="{86E9BE71-A967-447E-92A1-8D647D3A2410}"/>
              </a:ext>
            </a:extLst>
          </p:cNvPr>
          <p:cNvSpPr/>
          <p:nvPr/>
        </p:nvSpPr>
        <p:spPr>
          <a:xfrm>
            <a:off x="351232" y="3690179"/>
            <a:ext cx="1110749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דיקן הפקולטה, מר וינגפילד</a:t>
            </a:r>
          </a:p>
        </p:txBody>
      </p:sp>
      <p:sp>
        <p:nvSpPr>
          <p:cNvPr id="95" name="מלבן 27">
            <a:extLst>
              <a:ext uri="{FF2B5EF4-FFF2-40B4-BE49-F238E27FC236}">
                <a16:creationId xmlns:a16="http://schemas.microsoft.com/office/drawing/2014/main" id="{C7C11A6C-2749-4CDF-ACE7-C01D17EACD7B}"/>
              </a:ext>
            </a:extLst>
          </p:cNvPr>
          <p:cNvSpPr/>
          <p:nvPr/>
        </p:nvSpPr>
        <p:spPr>
          <a:xfrm>
            <a:off x="3855201" y="4347450"/>
            <a:ext cx="1168628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10:00-1030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6" name="מלבן 27">
            <a:extLst>
              <a:ext uri="{FF2B5EF4-FFF2-40B4-BE49-F238E27FC236}">
                <a16:creationId xmlns:a16="http://schemas.microsoft.com/office/drawing/2014/main" id="{84DDD464-4F63-43CD-B665-C1B8FC88133B}"/>
              </a:ext>
            </a:extLst>
          </p:cNvPr>
          <p:cNvSpPr/>
          <p:nvPr/>
        </p:nvSpPr>
        <p:spPr>
          <a:xfrm>
            <a:off x="2987457" y="4347430"/>
            <a:ext cx="819234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מטה </a:t>
            </a:r>
            <a:r>
              <a:rPr lang="en-US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JINSA 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7" name="מלבן 27">
            <a:extLst>
              <a:ext uri="{FF2B5EF4-FFF2-40B4-BE49-F238E27FC236}">
                <a16:creationId xmlns:a16="http://schemas.microsoft.com/office/drawing/2014/main" id="{BBFAF975-B9E4-48AE-AE66-C14D89AC62E6}"/>
              </a:ext>
            </a:extLst>
          </p:cNvPr>
          <p:cNvSpPr/>
          <p:nvPr/>
        </p:nvSpPr>
        <p:spPr>
          <a:xfrm>
            <a:off x="1516749" y="4347430"/>
            <a:ext cx="1422200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פ"נ מ' המכללות ונשיא ה </a:t>
            </a:r>
            <a:r>
              <a:rPr lang="en-US" sz="12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NDU</a:t>
            </a:r>
            <a:endParaRPr lang="he-IL" sz="11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8" name="מלבן 27">
            <a:extLst>
              <a:ext uri="{FF2B5EF4-FFF2-40B4-BE49-F238E27FC236}">
                <a16:creationId xmlns:a16="http://schemas.microsoft.com/office/drawing/2014/main" id="{FE5AE4FA-C00F-4A7E-AB7D-EF00EBEEFD04}"/>
              </a:ext>
            </a:extLst>
          </p:cNvPr>
          <p:cNvSpPr/>
          <p:nvPr/>
        </p:nvSpPr>
        <p:spPr>
          <a:xfrm>
            <a:off x="349431" y="4347430"/>
            <a:ext cx="1110749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האדמירל רוג</a:t>
            </a:r>
          </a:p>
        </p:txBody>
      </p:sp>
      <p:sp>
        <p:nvSpPr>
          <p:cNvPr id="56" name="מלבן 27">
            <a:extLst>
              <a:ext uri="{FF2B5EF4-FFF2-40B4-BE49-F238E27FC236}">
                <a16:creationId xmlns:a16="http://schemas.microsoft.com/office/drawing/2014/main" id="{5AEBBB0C-8C61-4F0B-9804-8D87105192B6}"/>
              </a:ext>
            </a:extLst>
          </p:cNvPr>
          <p:cNvSpPr/>
          <p:nvPr/>
        </p:nvSpPr>
        <p:spPr>
          <a:xfrm>
            <a:off x="3855201" y="5093648"/>
            <a:ext cx="1168628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10:15-11:20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7" name="מלבן 27">
            <a:extLst>
              <a:ext uri="{FF2B5EF4-FFF2-40B4-BE49-F238E27FC236}">
                <a16:creationId xmlns:a16="http://schemas.microsoft.com/office/drawing/2014/main" id="{92D06E01-A0C3-4612-A5F3-8ADCBF6FD067}"/>
              </a:ext>
            </a:extLst>
          </p:cNvPr>
          <p:cNvSpPr/>
          <p:nvPr/>
        </p:nvSpPr>
        <p:spPr>
          <a:xfrm>
            <a:off x="2987457" y="5093628"/>
            <a:ext cx="819234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NDU</a:t>
            </a:r>
            <a:endParaRPr lang="he-IL" sz="1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8" name="מלבן 27">
            <a:extLst>
              <a:ext uri="{FF2B5EF4-FFF2-40B4-BE49-F238E27FC236}">
                <a16:creationId xmlns:a16="http://schemas.microsoft.com/office/drawing/2014/main" id="{519C09C8-73F1-492A-BF96-D55B38D3A1F4}"/>
              </a:ext>
            </a:extLst>
          </p:cNvPr>
          <p:cNvSpPr/>
          <p:nvPr/>
        </p:nvSpPr>
        <p:spPr>
          <a:xfrm>
            <a:off x="1516749" y="5093628"/>
            <a:ext cx="1422200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600" b="1" dirty="0">
                <a:solidFill>
                  <a:schemeClr val="tx1"/>
                </a:solidFill>
                <a:latin typeface="Segoe UI Semibold" panose="020B0702040204020203" pitchFamily="34" charset="0"/>
                <a:ea typeface="Adobe Kaiti Std R" panose="02020400000000000000" pitchFamily="18" charset="-128"/>
                <a:cs typeface="Segoe UI Semibold" panose="020B0702040204020203" pitchFamily="34" charset="0"/>
              </a:rPr>
              <a:t>הרצאה -  סייבר</a:t>
            </a:r>
            <a:endParaRPr lang="he-IL" sz="14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9" name="מלבן 27">
            <a:extLst>
              <a:ext uri="{FF2B5EF4-FFF2-40B4-BE49-F238E27FC236}">
                <a16:creationId xmlns:a16="http://schemas.microsoft.com/office/drawing/2014/main" id="{F0333FDE-41FC-40A3-8A9F-331207D7E60B}"/>
              </a:ext>
            </a:extLst>
          </p:cNvPr>
          <p:cNvSpPr/>
          <p:nvPr/>
        </p:nvSpPr>
        <p:spPr>
          <a:xfrm>
            <a:off x="349431" y="5093628"/>
            <a:ext cx="1110749" cy="567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ד"ר טראוויק</a:t>
            </a:r>
          </a:p>
        </p:txBody>
      </p:sp>
    </p:spTree>
    <p:extLst>
      <p:ext uri="{BB962C8B-B14F-4D97-AF65-F5344CB8AC3E}">
        <p14:creationId xmlns:p14="http://schemas.microsoft.com/office/powerpoint/2010/main" val="37182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washington  icon">
            <a:extLst>
              <a:ext uri="{FF2B5EF4-FFF2-40B4-BE49-F238E27FC236}">
                <a16:creationId xmlns:a16="http://schemas.microsoft.com/office/drawing/2014/main" id="{819217C7-7DCB-47A2-A47B-244B87D6A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976" y="9092990"/>
            <a:ext cx="2352944" cy="1137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71F97-CAFD-4DA1-BC10-9A9682A0AC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72" y="98475"/>
            <a:ext cx="1283045" cy="1094017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BF9FA5-FC95-4D26-93F9-508F613CC84C}"/>
              </a:ext>
            </a:extLst>
          </p:cNvPr>
          <p:cNvSpPr/>
          <p:nvPr/>
        </p:nvSpPr>
        <p:spPr>
          <a:xfrm>
            <a:off x="1586217" y="312618"/>
            <a:ext cx="2259901" cy="5978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0292" rIns="100584" bIns="502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he-IL" sz="14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זרקור מרצי</a:t>
            </a:r>
            <a:r>
              <a:rPr lang="he-IL" sz="14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ם</a:t>
            </a:r>
            <a:endParaRPr lang="en-US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D4693C5-A964-4F21-A568-8C5BE91B39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911" y="240630"/>
            <a:ext cx="960909" cy="80456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3ECA4F7-4594-4ACF-A8F7-76A7D45C5FC0}"/>
              </a:ext>
            </a:extLst>
          </p:cNvPr>
          <p:cNvSpPr/>
          <p:nvPr/>
        </p:nvSpPr>
        <p:spPr>
          <a:xfrm>
            <a:off x="1377519" y="1136140"/>
            <a:ext cx="395322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1400" b="1" dirty="0"/>
              <a:t>VADM </a:t>
            </a:r>
            <a:r>
              <a:rPr lang="en-US" sz="1400" b="1" dirty="0" err="1"/>
              <a:t>Roegge</a:t>
            </a:r>
            <a:r>
              <a:rPr lang="en-US" sz="1400" dirty="0"/>
              <a:t> assumed duties as the 16th President of the National Defense University (NDU) on 25 September 2017. </a:t>
            </a:r>
            <a:r>
              <a:rPr lang="en-US" sz="1400" dirty="0" err="1"/>
              <a:t>Roegge</a:t>
            </a:r>
            <a:r>
              <a:rPr lang="en-US" sz="1400" dirty="0"/>
              <a:t> served as commander, Submarine Group 8; Deputy commander, U.S. 6th Fleet, director of operations and intelligence (N3), Europe-Africa and as Commander, Submarine Force, U.S. Pacific Fleet.</a:t>
            </a:r>
          </a:p>
        </p:txBody>
      </p:sp>
      <p:pic>
        <p:nvPicPr>
          <p:cNvPr id="61" name="Picture 60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99438E6F-A9BB-44C0-9831-BF61E18C01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76" y="7303117"/>
            <a:ext cx="1620377" cy="16203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7DB271BE-0629-4ADF-AA15-C3D716004F3F}"/>
              </a:ext>
            </a:extLst>
          </p:cNvPr>
          <p:cNvSpPr/>
          <p:nvPr/>
        </p:nvSpPr>
        <p:spPr>
          <a:xfrm>
            <a:off x="59928" y="7127551"/>
            <a:ext cx="3584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1400" b="1" dirty="0">
                <a:solidFill>
                  <a:srgbClr val="191919"/>
                </a:solidFill>
                <a:latin typeface="&amp;quot"/>
              </a:rPr>
              <a:t>Jon Lerner </a:t>
            </a:r>
            <a:r>
              <a:rPr lang="en-US" sz="1400" dirty="0">
                <a:solidFill>
                  <a:srgbClr val="191919"/>
                </a:solidFill>
                <a:latin typeface="&amp;quot"/>
              </a:rPr>
              <a:t>is a senior fellow at Hudson Institute where he pursues policy studies in U.S. foreign policy. </a:t>
            </a:r>
            <a:r>
              <a:rPr lang="en-US" sz="1400" dirty="0"/>
              <a:t>Lerner served as a Legislative Assistant to members of the U.S. Senate Foreign Relations Committee and the U.S. House Foreign Affairs Committee, where he worked on national security policies. He then founded a polling and advertising company. In 2017 he was appoint deputy to the UN </a:t>
            </a:r>
            <a:r>
              <a:rPr lang="en-US" sz="1400" dirty="0" err="1"/>
              <a:t>Amb</a:t>
            </a:r>
            <a:r>
              <a:rPr lang="en-US" sz="1400" dirty="0"/>
              <a:t>. Haley. </a:t>
            </a:r>
            <a:endParaRPr lang="en-US" sz="1400" b="0" i="0" u="none" strike="noStrike" dirty="0">
              <a:solidFill>
                <a:srgbClr val="191919"/>
              </a:solidFill>
              <a:effectLst/>
              <a:latin typeface="&amp;quot"/>
            </a:endParaRPr>
          </a:p>
        </p:txBody>
      </p:sp>
      <p:pic>
        <p:nvPicPr>
          <p:cNvPr id="1026" name="Picture 2" descr="Image result for Fritz Roegge">
            <a:extLst>
              <a:ext uri="{FF2B5EF4-FFF2-40B4-BE49-F238E27FC236}">
                <a16:creationId xmlns:a16="http://schemas.microsoft.com/office/drawing/2014/main" id="{A2FFE860-38B2-4BCD-A700-33C37F9FC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" y="1082257"/>
            <a:ext cx="1283045" cy="14760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orge Trawick">
            <a:extLst>
              <a:ext uri="{FF2B5EF4-FFF2-40B4-BE49-F238E27FC236}">
                <a16:creationId xmlns:a16="http://schemas.microsoft.com/office/drawing/2014/main" id="{353D02E5-B409-4357-8312-AA196687F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435" y="2970229"/>
            <a:ext cx="1464130" cy="14528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7A9A04C-0568-407A-A6A6-EBB7D71CE8E3}"/>
              </a:ext>
            </a:extLst>
          </p:cNvPr>
          <p:cNvSpPr/>
          <p:nvPr/>
        </p:nvSpPr>
        <p:spPr>
          <a:xfrm>
            <a:off x="0" y="2865228"/>
            <a:ext cx="37574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1400" b="1" dirty="0">
                <a:solidFill>
                  <a:srgbClr val="333333"/>
                </a:solidFill>
              </a:rPr>
              <a:t>Dr. George Trawick </a:t>
            </a:r>
            <a:r>
              <a:rPr lang="en-US" sz="1400" dirty="0">
                <a:solidFill>
                  <a:srgbClr val="333333"/>
                </a:solidFill>
              </a:rPr>
              <a:t>has 28 years as an Army officer. Experienced as an Infantry Platoon leader, Artillery Platoon Leader and Battery Commander.  Theater network operations, Maneuver Division tactical automation, I.T. Project Management and 4 years as Chief of Information Assurance for the U.S. Army’s Human Resources Command.</a:t>
            </a:r>
          </a:p>
        </p:txBody>
      </p:sp>
      <p:pic>
        <p:nvPicPr>
          <p:cNvPr id="1030" name="Picture 6" descr="Thomas C. Wingfield">
            <a:extLst>
              <a:ext uri="{FF2B5EF4-FFF2-40B4-BE49-F238E27FC236}">
                <a16:creationId xmlns:a16="http://schemas.microsoft.com/office/drawing/2014/main" id="{3869E54A-26DC-4F6C-92FA-2AA288A0C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" y="4988001"/>
            <a:ext cx="1357809" cy="14369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182C0A0-C09A-4EBE-ACE8-8465F7FC7218}"/>
              </a:ext>
            </a:extLst>
          </p:cNvPr>
          <p:cNvSpPr/>
          <p:nvPr/>
        </p:nvSpPr>
        <p:spPr>
          <a:xfrm>
            <a:off x="1450224" y="4655329"/>
            <a:ext cx="40131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333333"/>
                </a:solidFill>
              </a:rPr>
              <a:t>Thomas C. Wingfield </a:t>
            </a:r>
            <a:r>
              <a:rPr lang="en-US" sz="1400" dirty="0">
                <a:solidFill>
                  <a:srgbClr val="333333"/>
                </a:solidFill>
              </a:rPr>
              <a:t>is the acting Chancellor, Dean of Faculty and Academic Programs at the NDU.  He has taught at the UAE’s National Defense College, the Marshall Center in Garmisch-Partenkirchen, Germany, and the US Army Command and General Staff College. He is the author of The Law of Information Conflict: National Security Law in Cyberspace and a member of the drafting committee for the Tallinn Manual on the International Law applicable to Cyber Warfare.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404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5714</TotalTime>
  <Words>279</Words>
  <Application>Microsoft Office PowerPoint</Application>
  <PresentationFormat>Custom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&amp;quot</vt:lpstr>
      <vt:lpstr>Arial</vt:lpstr>
      <vt:lpstr>Calibri</vt:lpstr>
      <vt:lpstr>Calibri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43</cp:revision>
  <dcterms:created xsi:type="dcterms:W3CDTF">2019-10-27T06:37:48Z</dcterms:created>
  <dcterms:modified xsi:type="dcterms:W3CDTF">2020-01-30T19:31:08Z</dcterms:modified>
</cp:coreProperties>
</file>