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Project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1047750" y="53209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October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014" y="7702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50" y="1874227"/>
            <a:ext cx="9906000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b="1" dirty="0" smtClean="0"/>
              <a:t>Objective:</a:t>
            </a:r>
            <a:r>
              <a:rPr lang="en-US" sz="2500" dirty="0" smtClean="0"/>
              <a:t> Training the participants to write an original paper, </a:t>
            </a:r>
          </a:p>
          <a:p>
            <a:pPr marL="285750" indent="-285750" algn="l" rtl="0">
              <a:lnSpc>
                <a:spcPct val="150000"/>
              </a:lnSpc>
            </a:pPr>
            <a:r>
              <a:rPr lang="en-US" sz="2500" dirty="0" smtClean="0"/>
              <a:t>    according to </a:t>
            </a:r>
            <a:r>
              <a:rPr lang="en-US" sz="2500" dirty="0" smtClean="0"/>
              <a:t>academic </a:t>
            </a:r>
            <a:r>
              <a:rPr lang="en-US" sz="2500" dirty="0" smtClean="0"/>
              <a:t>research criteria, </a:t>
            </a:r>
            <a:r>
              <a:rPr lang="en-US" sz="2500" dirty="0" smtClean="0"/>
              <a:t>on issues related to </a:t>
            </a:r>
            <a:r>
              <a:rPr lang="en-US" sz="2500" dirty="0" smtClean="0"/>
              <a:t>national security and to the participants’ fields of interest. </a:t>
            </a:r>
            <a:endParaRPr lang="en-US" sz="2500" dirty="0" smtClean="0"/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The </a:t>
            </a:r>
            <a:r>
              <a:rPr lang="en-US" sz="2500" dirty="0" smtClean="0"/>
              <a:t>project will be written on a relevant topic that is a </a:t>
            </a:r>
            <a:r>
              <a:rPr lang="en-US" sz="2500" dirty="0" smtClean="0"/>
              <a:t>national security challenge, </a:t>
            </a:r>
            <a:r>
              <a:rPr lang="en-US" sz="2500" dirty="0" smtClean="0"/>
              <a:t>which will </a:t>
            </a:r>
            <a:r>
              <a:rPr lang="en-US" sz="2500" dirty="0" smtClean="0"/>
              <a:t>enable participants </a:t>
            </a:r>
            <a:r>
              <a:rPr lang="en-US" sz="2500" dirty="0" smtClean="0"/>
              <a:t>to </a:t>
            </a:r>
            <a:r>
              <a:rPr lang="en-US" sz="2500" dirty="0" smtClean="0"/>
              <a:t>apply their </a:t>
            </a:r>
            <a:r>
              <a:rPr lang="en-US" sz="2500" dirty="0" smtClean="0"/>
              <a:t>practical experience with </a:t>
            </a:r>
            <a:r>
              <a:rPr lang="en-US" sz="2500" dirty="0" smtClean="0"/>
              <a:t>the </a:t>
            </a:r>
            <a:r>
              <a:rPr lang="en-US" sz="2500" dirty="0" smtClean="0"/>
              <a:t>INDC curriculum.</a:t>
            </a:r>
            <a:endParaRPr lang="he-IL" altLang="he-IL" sz="25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61" y="5120640"/>
            <a:ext cx="546239" cy="70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M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60377"/>
            <a:ext cx="95821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Working in groups of three participants (exceptions </a:t>
            </a:r>
            <a:r>
              <a:rPr lang="en-US" sz="2400" dirty="0" smtClean="0"/>
              <a:t>need to be approved)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Multidisciplinary approach (topic selection, </a:t>
            </a:r>
            <a:r>
              <a:rPr lang="en-US" sz="2400" dirty="0" smtClean="0"/>
              <a:t>teaming-up and </a:t>
            </a:r>
            <a:r>
              <a:rPr lang="en-US" sz="2400" dirty="0"/>
              <a:t>writing)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Prioritizing </a:t>
            </a:r>
            <a:r>
              <a:rPr lang="en-US" sz="2400" dirty="0"/>
              <a:t>from a list of </a:t>
            </a:r>
            <a:r>
              <a:rPr lang="en-US" sz="2400" dirty="0" smtClean="0"/>
              <a:t>subjects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Accompanying instructor 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Academic </a:t>
            </a:r>
            <a:r>
              <a:rPr lang="en-US" sz="2400" dirty="0"/>
              <a:t>advisor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Research program</a:t>
            </a: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685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4344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proposal for a research program will be submitted to the academic </a:t>
            </a:r>
            <a:r>
              <a:rPr lang="en-US" sz="2600" dirty="0" smtClean="0"/>
              <a:t>advisor, </a:t>
            </a:r>
            <a:r>
              <a:rPr lang="en-US" sz="2600" dirty="0"/>
              <a:t>and after </a:t>
            </a:r>
            <a:r>
              <a:rPr lang="en-US" sz="2600" dirty="0" smtClean="0"/>
              <a:t>their approval, to the accompanying instructor</a:t>
            </a:r>
            <a:endParaRPr lang="en-US" sz="2600" dirty="0"/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instructor will submit the proposal to the final project committee for approval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Contents of the R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74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Definition of the subject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purpose of the </a:t>
            </a:r>
            <a:r>
              <a:rPr lang="en-US" sz="2600" dirty="0" smtClean="0"/>
              <a:t>project</a:t>
            </a:r>
            <a:endParaRPr lang="en-US" sz="2600" dirty="0"/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Theoretical background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research question </a:t>
            </a:r>
            <a:r>
              <a:rPr lang="en-US" sz="2600" dirty="0" smtClean="0"/>
              <a:t>(approved by the </a:t>
            </a:r>
            <a:r>
              <a:rPr lang="en-US" sz="2600" dirty="0"/>
              <a:t>academic </a:t>
            </a:r>
            <a:r>
              <a:rPr lang="en-US" sz="2600" dirty="0" smtClean="0"/>
              <a:t>advisor)</a:t>
            </a:r>
            <a:endParaRPr lang="en-US" sz="2600" dirty="0"/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The research method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 smtClean="0"/>
              <a:t>Initial sources </a:t>
            </a:r>
            <a:r>
              <a:rPr lang="en-US" sz="2600" dirty="0"/>
              <a:t>(in Hebrew and English)</a:t>
            </a: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350" y="609600"/>
            <a:ext cx="9637776" cy="150495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Timetable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31928"/>
              </p:ext>
            </p:extLst>
          </p:nvPr>
        </p:nvGraphicFramePr>
        <p:xfrm>
          <a:off x="1766752" y="1638061"/>
          <a:ext cx="4064000" cy="42477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3515206770"/>
                    </a:ext>
                  </a:extLst>
                </a:gridCol>
              </a:tblGrid>
              <a:tr h="602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Submission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of subject preferences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1770751"/>
                  </a:ext>
                </a:extLst>
              </a:tr>
              <a:tr h="614671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Announcing the selected subjects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380124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Submitting a research proposal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447603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Progress report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99006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Presenting a draft of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the paper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817967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Submission of final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paper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8607178"/>
                  </a:ext>
                </a:extLst>
              </a:tr>
              <a:tr h="77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Receiving your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grade and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feedback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047527"/>
                  </a:ext>
                </a:extLst>
              </a:tr>
            </a:tbl>
          </a:graphicData>
        </a:graphic>
      </p:graphicFrame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  <p:graphicFrame>
        <p:nvGraphicFramePr>
          <p:cNvPr id="16" name="טבלה 15"/>
          <p:cNvGraphicFramePr>
            <a:graphicFrameLocks noGrp="1"/>
          </p:cNvGraphicFramePr>
          <p:nvPr/>
        </p:nvGraphicFramePr>
        <p:xfrm>
          <a:off x="5887720" y="1652017"/>
          <a:ext cx="4064000" cy="42032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/>
              </a:tblGrid>
              <a:tr h="565109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</a:tr>
              <a:tr h="633839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</a:tr>
              <a:tr h="641475"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algn="l"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</a:tr>
              <a:tr h="496380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</a:tr>
              <a:tr h="527526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</a:tr>
              <a:tr h="585349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</a:tr>
              <a:tr h="753608">
                <a:tc>
                  <a:txBody>
                    <a:bodyPr/>
                    <a:lstStyle/>
                    <a:p>
                      <a:pPr algn="l"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minimum grade for academic and INDC credit </a:t>
            </a:r>
            <a:r>
              <a:rPr lang="en-US" sz="2400" dirty="0" smtClean="0"/>
              <a:t>is 70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smtClean="0"/>
              <a:t>paper will account for 20</a:t>
            </a:r>
            <a:r>
              <a:rPr lang="en-US" sz="2400" dirty="0"/>
              <a:t>% of the final grade </a:t>
            </a:r>
            <a:r>
              <a:rPr lang="en-US" sz="2400" dirty="0" smtClean="0"/>
              <a:t>of the M.A</a:t>
            </a:r>
            <a:r>
              <a:rPr lang="en-US" sz="2400" dirty="0" smtClean="0"/>
              <a:t>. studies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Unclassified </a:t>
            </a:r>
            <a:r>
              <a:rPr lang="en-US" sz="2400" dirty="0" smtClean="0"/>
              <a:t>papers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An option for differential </a:t>
            </a:r>
            <a:r>
              <a:rPr lang="en-US" sz="2400" dirty="0" smtClean="0"/>
              <a:t>grading</a:t>
            </a:r>
            <a:endParaRPr lang="en-US" sz="2400" dirty="0"/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project’s scope- </a:t>
            </a:r>
            <a:r>
              <a:rPr lang="en-US" sz="2400" dirty="0"/>
              <a:t>75-80 pages (for a group of three </a:t>
            </a:r>
            <a:endParaRPr lang="en-US" sz="2400" dirty="0" smtClean="0"/>
          </a:p>
          <a:p>
            <a:pPr marL="285750" lvl="0" indent="-285750" algn="l" rtl="0">
              <a:lnSpc>
                <a:spcPct val="150000"/>
              </a:lnSpc>
            </a:pPr>
            <a:r>
              <a:rPr lang="en-US" sz="2400" dirty="0" smtClean="0"/>
              <a:t>    participants</a:t>
            </a:r>
            <a:r>
              <a:rPr lang="en-US" sz="2400" dirty="0"/>
              <a:t>) in font </a:t>
            </a:r>
            <a:r>
              <a:rPr lang="en-US" sz="2400" dirty="0" err="1">
                <a:latin typeface="David" pitchFamily="34" charset="-79"/>
                <a:cs typeface="David" pitchFamily="34" charset="-79"/>
              </a:rPr>
              <a:t>david</a:t>
            </a:r>
            <a:r>
              <a:rPr lang="en-US" sz="2400" dirty="0"/>
              <a:t> size 12, </a:t>
            </a:r>
            <a:r>
              <a:rPr lang="en-US" sz="2400" dirty="0" smtClean="0"/>
              <a:t>1.5</a:t>
            </a:r>
            <a:r>
              <a:rPr lang="he-IL" altLang="he-IL" sz="2400" dirty="0" smtClean="0"/>
              <a:t> </a:t>
            </a:r>
            <a:r>
              <a:rPr lang="en-US" altLang="he-IL" sz="2400" smtClean="0"/>
              <a:t>spacing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89" y="492789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10896</TotalTime>
  <Words>289</Words>
  <Application>Microsoft Office PowerPoint</Application>
  <PresentationFormat>מותאם אישית</PresentationFormat>
  <Paragraphs>54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Israel National Defense College</vt:lpstr>
      <vt:lpstr>The Final Research Project</vt:lpstr>
      <vt:lpstr>The Method</vt:lpstr>
      <vt:lpstr>The Research Program</vt:lpstr>
      <vt:lpstr>Contents of the Research Program</vt:lpstr>
      <vt:lpstr>Timetable</vt:lpstr>
      <vt:lpstr>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344</cp:revision>
  <cp:lastPrinted>2019-08-30T14:02:34Z</cp:lastPrinted>
  <dcterms:created xsi:type="dcterms:W3CDTF">2017-08-17T05:53:13Z</dcterms:created>
  <dcterms:modified xsi:type="dcterms:W3CDTF">2019-10-03T11:43:01Z</dcterms:modified>
</cp:coreProperties>
</file>