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4" r:id="rId2"/>
    <p:sldId id="263" r:id="rId3"/>
    <p:sldId id="259" r:id="rId4"/>
    <p:sldId id="268" r:id="rId5"/>
    <p:sldId id="269" r:id="rId6"/>
    <p:sldId id="258" r:id="rId7"/>
    <p:sldId id="270" r:id="rId8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34B6-D1DC-4D0A-A14F-3432F9E55E85}" type="datetimeFigureOut">
              <a:rPr lang="he-IL" smtClean="0"/>
              <a:t>כ"א/אדר/תשע"ז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E059-CCD4-4A70-8BE6-D4595C7AA6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52125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34B6-D1DC-4D0A-A14F-3432F9E55E85}" type="datetimeFigureOut">
              <a:rPr lang="he-IL" smtClean="0"/>
              <a:t>כ"א/אדר/תשע"ז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E059-CCD4-4A70-8BE6-D4595C7AA6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6607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34B6-D1DC-4D0A-A14F-3432F9E55E85}" type="datetimeFigureOut">
              <a:rPr lang="he-IL" smtClean="0"/>
              <a:t>כ"א/אדר/תשע"ז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E059-CCD4-4A70-8BE6-D4595C7AA6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18244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34B6-D1DC-4D0A-A14F-3432F9E55E85}" type="datetimeFigureOut">
              <a:rPr lang="he-IL" smtClean="0"/>
              <a:t>כ"א/אדר/תשע"ז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E059-CCD4-4A70-8BE6-D4595C7AA6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38553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34B6-D1DC-4D0A-A14F-3432F9E55E85}" type="datetimeFigureOut">
              <a:rPr lang="he-IL" smtClean="0"/>
              <a:t>כ"א/אדר/תשע"ז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E059-CCD4-4A70-8BE6-D4595C7AA6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2862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34B6-D1DC-4D0A-A14F-3432F9E55E85}" type="datetimeFigureOut">
              <a:rPr lang="he-IL" smtClean="0"/>
              <a:t>כ"א/אדר/תשע"ז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E059-CCD4-4A70-8BE6-D4595C7AA6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74041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34B6-D1DC-4D0A-A14F-3432F9E55E85}" type="datetimeFigureOut">
              <a:rPr lang="he-IL" smtClean="0"/>
              <a:t>כ"א/אדר/תשע"ז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E059-CCD4-4A70-8BE6-D4595C7AA6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88631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34B6-D1DC-4D0A-A14F-3432F9E55E85}" type="datetimeFigureOut">
              <a:rPr lang="he-IL" smtClean="0"/>
              <a:t>כ"א/אדר/תשע"ז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E059-CCD4-4A70-8BE6-D4595C7AA6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21830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34B6-D1DC-4D0A-A14F-3432F9E55E85}" type="datetimeFigureOut">
              <a:rPr lang="he-IL" smtClean="0"/>
              <a:t>כ"א/אדר/תשע"ז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E059-CCD4-4A70-8BE6-D4595C7AA6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0455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34B6-D1DC-4D0A-A14F-3432F9E55E85}" type="datetimeFigureOut">
              <a:rPr lang="he-IL" smtClean="0"/>
              <a:t>כ"א/אדר/תשע"ז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E059-CCD4-4A70-8BE6-D4595C7AA6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20411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34B6-D1DC-4D0A-A14F-3432F9E55E85}" type="datetimeFigureOut">
              <a:rPr lang="he-IL" smtClean="0"/>
              <a:t>כ"א/אדר/תשע"ז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E059-CCD4-4A70-8BE6-D4595C7AA6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03498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E34B6-D1DC-4D0A-A14F-3432F9E55E85}" type="datetimeFigureOut">
              <a:rPr lang="he-IL" smtClean="0"/>
              <a:t>כ"א/אדר/תשע"ז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5E059-CCD4-4A70-8BE6-D4595C7AA6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9990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93408"/>
          </a:xfrm>
        </p:spPr>
        <p:txBody>
          <a:bodyPr/>
          <a:lstStyle/>
          <a:p>
            <a:r>
              <a:rPr lang="he-IL" dirty="0" smtClean="0"/>
              <a:t>התנסות מס' 3</a:t>
            </a:r>
            <a:endParaRPr lang="en-US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091543"/>
            <a:ext cx="9144000" cy="2743200"/>
          </a:xfrm>
        </p:spPr>
        <p:txBody>
          <a:bodyPr>
            <a:normAutofit/>
          </a:bodyPr>
          <a:lstStyle/>
          <a:p>
            <a:r>
              <a:rPr lang="he-IL" sz="7200" dirty="0" smtClean="0"/>
              <a:t>קורס אסטרטגיה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70882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he-IL" dirty="0" smtClean="0"/>
              <a:t>מרכיבי קורס אסטרטגיה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77371" y="1451428"/>
            <a:ext cx="10976429" cy="5065485"/>
          </a:xfrm>
        </p:spPr>
        <p:txBody>
          <a:bodyPr>
            <a:normAutofit/>
          </a:bodyPr>
          <a:lstStyle/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פרק ראשון של דימה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-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אסטרטגיה בין תיאוריה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לפרקטיקה</a:t>
            </a:r>
            <a:r>
              <a:rPr lang="en-US" dirty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פרק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מפקד,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בשילוב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דדו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, בנושא העיצוב והפרקטיקה של האסטרטגיה.</a:t>
            </a:r>
          </a:p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התנסות 1 –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תירגול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מפורק של גישת העיצוב (המצב בסיני).</a:t>
            </a:r>
          </a:p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התנסות 2 – סימולציה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מדינית-צבאית.</a:t>
            </a:r>
            <a:endParaRPr 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היו מתוכננות עוד שתי התנסויות.</a:t>
            </a:r>
            <a:endParaRPr lang="en-US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he-IL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סוכם בדיוני הסגל במהלך פגרת החורף כי ההתנסות השלישית (שתוכננה לתחילת מאי) תשולב עם ההתנסות הרביעית ותהיה </a:t>
            </a:r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התנסות מסכמת</a:t>
            </a:r>
            <a:r>
              <a:rPr lang="he-IL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7957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 flipV="1">
            <a:off x="838200" y="1612899"/>
            <a:ext cx="10515600" cy="406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117601"/>
            <a:ext cx="10515600" cy="493076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 marL="0" lvl="0" indent="0">
              <a:buNone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lvl="0" indent="0">
              <a:lnSpc>
                <a:spcPct val="200000"/>
              </a:lnSpc>
              <a:buNone/>
            </a:pPr>
            <a:r>
              <a:rPr lang="he-IL" sz="3600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מטרת ההתנסות המסכמת</a:t>
            </a: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:  </a:t>
            </a:r>
            <a:r>
              <a:rPr lang="he-IL" sz="36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תירגול</a:t>
            </a: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 מסכם של החשיבה האסטרטגית, המשלבת את כלל תחומי הביטחון הלאומי, לצורך התמודדות עם בעיה </a:t>
            </a:r>
            <a:r>
              <a:rPr lang="he-IL" sz="36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אמיתית</a:t>
            </a: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 ומסובכת.</a:t>
            </a:r>
          </a:p>
          <a:p>
            <a:pPr marL="0" indent="0">
              <a:buNone/>
            </a:pPr>
            <a:r>
              <a:rPr lang="en-US" dirty="0">
                <a:latin typeface="David" panose="020E0502060401010101" pitchFamily="34" charset="-79"/>
                <a:cs typeface="David" panose="020E0502060401010101" pitchFamily="34" charset="-79"/>
              </a:rPr>
              <a:t> 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127000"/>
            <a:ext cx="10515600" cy="1485899"/>
          </a:xfrm>
        </p:spPr>
        <p:txBody>
          <a:bodyPr>
            <a:noAutofit/>
          </a:bodyPr>
          <a:lstStyle/>
          <a:p>
            <a:pPr algn="ctr"/>
            <a:r>
              <a:rPr lang="he-IL" sz="4000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מתווה מוצע להתנסות מס' 3 – מחזור מ"ד</a:t>
            </a:r>
            <a:endParaRPr lang="he-IL" sz="4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8039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השיטה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749300" y="1409700"/>
            <a:ext cx="10604500" cy="5207000"/>
          </a:xfrm>
        </p:spPr>
        <p:txBody>
          <a:bodyPr>
            <a:noAutofit/>
          </a:bodyPr>
          <a:lstStyle/>
          <a:p>
            <a:pPr lvl="0"/>
            <a:r>
              <a:rPr lang="he-IL" sz="2600" dirty="0" smtClean="0">
                <a:latin typeface="David" panose="020E0502060401010101" pitchFamily="34" charset="-79"/>
                <a:cs typeface="David" panose="020E0502060401010101" pitchFamily="34" charset="-79"/>
              </a:rPr>
              <a:t>חלוקה </a:t>
            </a:r>
            <a:r>
              <a:rPr lang="he-IL" sz="2600" dirty="0" smtClean="0">
                <a:latin typeface="David" panose="020E0502060401010101" pitchFamily="34" charset="-79"/>
                <a:cs typeface="David" panose="020E0502060401010101" pitchFamily="34" charset="-79"/>
              </a:rPr>
              <a:t>לששה צוותים </a:t>
            </a:r>
            <a:r>
              <a:rPr lang="he-IL" sz="2600" dirty="0" smtClean="0">
                <a:latin typeface="David" panose="020E0502060401010101" pitchFamily="34" charset="-79"/>
                <a:cs typeface="David" panose="020E0502060401010101" pitchFamily="34" charset="-79"/>
              </a:rPr>
              <a:t>(לא </a:t>
            </a:r>
            <a:r>
              <a:rPr lang="he-IL" sz="26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אורגניים), תחת מובילים.</a:t>
            </a:r>
          </a:p>
          <a:p>
            <a:pPr lvl="0"/>
            <a:r>
              <a:rPr lang="he-IL" sz="26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בחירת </a:t>
            </a:r>
            <a:r>
              <a:rPr lang="he-IL" sz="26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הבעיה לחקירה באופן עצמאי על-ידי כל צוות, ואישורו על-ידי האלוף.  הגדרה של נושא מסובך:  נושא שלא נפתר על כה וכל ניסיון לפתרון מייצר בעיות אחרות (</a:t>
            </a:r>
            <a:r>
              <a:rPr lang="en-US" sz="2600" dirty="0" smtClean="0">
                <a:latin typeface="David" panose="020E0502060401010101" pitchFamily="34" charset="-79"/>
                <a:cs typeface="David" panose="020E0502060401010101" pitchFamily="34" charset="-79"/>
              </a:rPr>
              <a:t>WICKED PROBLEM</a:t>
            </a:r>
            <a:r>
              <a:rPr lang="he-IL" sz="2600" dirty="0" smtClean="0">
                <a:latin typeface="David" panose="020E0502060401010101" pitchFamily="34" charset="-79"/>
                <a:cs typeface="David" panose="020E0502060401010101" pitchFamily="34" charset="-79"/>
              </a:rPr>
              <a:t>).</a:t>
            </a:r>
          </a:p>
          <a:p>
            <a:pPr lvl="0"/>
            <a:r>
              <a:rPr lang="he-IL" sz="2600" dirty="0" smtClean="0">
                <a:latin typeface="David" panose="020E0502060401010101" pitchFamily="34" charset="-79"/>
                <a:cs typeface="David" panose="020E0502060401010101" pitchFamily="34" charset="-79"/>
              </a:rPr>
              <a:t>דוגמאות לנושאים: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he-IL" sz="26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המשבר ההומניטארי בעזה.</a:t>
            </a:r>
            <a:endParaRPr lang="en-US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he-IL" sz="2600" dirty="0" smtClean="0">
                <a:latin typeface="David" panose="020E0502060401010101" pitchFamily="34" charset="-79"/>
                <a:cs typeface="David" panose="020E0502060401010101" pitchFamily="34" charset="-79"/>
              </a:rPr>
              <a:t>סוגיית ירושלים.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he-IL" sz="26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הגז </a:t>
            </a:r>
            <a:r>
              <a:rPr lang="he-IL" sz="2600" dirty="0">
                <a:latin typeface="David" panose="020E0502060401010101" pitchFamily="34" charset="-79"/>
                <a:cs typeface="David" panose="020E0502060401010101" pitchFamily="34" charset="-79"/>
              </a:rPr>
              <a:t>במזרח אגן הים התיכון.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he-IL" sz="2600" dirty="0">
                <a:latin typeface="David" panose="020E0502060401010101" pitchFamily="34" charset="-79"/>
                <a:cs typeface="David" panose="020E0502060401010101" pitchFamily="34" charset="-79"/>
              </a:rPr>
              <a:t>משבר הבריאות בפריפריה בישראל.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he-IL" sz="26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ההתמודדות </a:t>
            </a:r>
            <a:r>
              <a:rPr lang="he-IL" sz="2600" dirty="0">
                <a:latin typeface="David" panose="020E0502060401010101" pitchFamily="34" charset="-79"/>
                <a:cs typeface="David" panose="020E0502060401010101" pitchFamily="34" charset="-79"/>
              </a:rPr>
              <a:t>עם איומים מאזורים חסרי משילות של מדינות שכנות</a:t>
            </a:r>
            <a:r>
              <a:rPr lang="he-IL" sz="2600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he-IL" sz="26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משבר הפליטים באירופה.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he-IL" sz="2600" dirty="0" smtClean="0">
                <a:latin typeface="David" panose="020E0502060401010101" pitchFamily="34" charset="-79"/>
                <a:cs typeface="David" panose="020E0502060401010101" pitchFamily="34" charset="-79"/>
              </a:rPr>
              <a:t>יחסי ישראל עם יהדות ארה"ב.</a:t>
            </a:r>
            <a:endParaRPr 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en-US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en-US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63896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השיטה (2)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749300" y="1409700"/>
            <a:ext cx="10604500" cy="5207000"/>
          </a:xfrm>
        </p:spPr>
        <p:txBody>
          <a:bodyPr>
            <a:noAutofit/>
          </a:bodyPr>
          <a:lstStyle/>
          <a:p>
            <a:pPr lvl="0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חקירה אסטרטגית מערכתית עד להרכבה בסיסית של מערכה.</a:t>
            </a:r>
          </a:p>
          <a:p>
            <a:pPr lvl="0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כולל:</a:t>
            </a:r>
          </a:p>
          <a:p>
            <a:pPr lvl="1"/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הבנית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הלמידה.</a:t>
            </a:r>
          </a:p>
          <a:p>
            <a:pPr lvl="1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חקירת הנושא לעומק ("חופשית").</a:t>
            </a:r>
          </a:p>
          <a:p>
            <a:pPr lvl="1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גיבוש הגיון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אסטרטגי ואסטרטגיה.</a:t>
            </a:r>
            <a:endParaRPr 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גיבוש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תוכנית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מערכה להתערבות ולשינוי המציאות.</a:t>
            </a:r>
            <a:endParaRPr lang="en-US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תפקיד המדריך בצוותים - משקיף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ופחות חונך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/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72758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8583426"/>
              </p:ext>
            </p:extLst>
          </p:nvPr>
        </p:nvGraphicFramePr>
        <p:xfrm>
          <a:off x="889000" y="723900"/>
          <a:ext cx="10655300" cy="567689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663825"/>
                <a:gridCol w="2263102"/>
                <a:gridCol w="2180986"/>
                <a:gridCol w="3547387"/>
              </a:tblGrid>
              <a:tr h="399453"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תאריך</a:t>
                      </a:r>
                      <a:endParaRPr lang="en-US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שעות</a:t>
                      </a:r>
                      <a:endParaRPr lang="en-US" sz="20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משכים</a:t>
                      </a:r>
                      <a:endParaRPr lang="en-US" sz="20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20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</a:tr>
              <a:tr h="820045"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 מרס</a:t>
                      </a:r>
                      <a:endParaRPr lang="en-US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12:00-12:30</a:t>
                      </a:r>
                      <a:endParaRPr lang="en-US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20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רעיון ההתנסות</a:t>
                      </a:r>
                      <a:endParaRPr lang="en-US" sz="20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</a:tr>
              <a:tr h="399453"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25 אפר'</a:t>
                      </a:r>
                      <a:endParaRPr lang="en-US" sz="20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1030-1430</a:t>
                      </a:r>
                      <a:endParaRPr lang="en-US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</a:t>
                      </a:r>
                      <a:endParaRPr lang="en-US" sz="20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20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</a:tr>
              <a:tr h="399453"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27 אפר'</a:t>
                      </a:r>
                      <a:endParaRPr lang="en-US" sz="20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1315-1600</a:t>
                      </a:r>
                      <a:endParaRPr lang="en-US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</a:t>
                      </a:r>
                      <a:endParaRPr lang="en-US" sz="20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20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</a:tr>
              <a:tr h="820045"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6 יוני</a:t>
                      </a:r>
                      <a:endParaRPr lang="en-US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0830-1600</a:t>
                      </a:r>
                      <a:endParaRPr lang="en-US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</a:t>
                      </a:r>
                      <a:endParaRPr lang="en-US" sz="20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</a:tr>
              <a:tr h="399453"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26 יוני</a:t>
                      </a:r>
                      <a:endParaRPr lang="en-US" sz="20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1300-1600</a:t>
                      </a:r>
                      <a:endParaRPr lang="en-US" sz="20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</a:t>
                      </a:r>
                      <a:endParaRPr lang="en-US" sz="20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20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</a:tr>
              <a:tr h="399453"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28 יוני</a:t>
                      </a:r>
                      <a:endParaRPr lang="en-US" sz="20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0830-1600</a:t>
                      </a:r>
                      <a:endParaRPr lang="en-US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4</a:t>
                      </a:r>
                      <a:endParaRPr lang="en-US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20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</a:tr>
              <a:tr h="820045"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סה"כ משכי הכנה</a:t>
                      </a:r>
                      <a:endParaRPr lang="en-US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20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</a:t>
                      </a:r>
                      <a:endParaRPr lang="en-US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20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</a:tr>
              <a:tr h="399453"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29 יוני</a:t>
                      </a:r>
                      <a:endParaRPr lang="en-US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0830-1600</a:t>
                      </a:r>
                      <a:endParaRPr lang="en-US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4</a:t>
                      </a:r>
                      <a:endParaRPr lang="en-US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תוצרים</a:t>
                      </a:r>
                      <a:endParaRPr lang="en-US" sz="20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</a:tr>
              <a:tr h="820045"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 </a:t>
                      </a:r>
                      <a:r>
                        <a:rPr lang="he-IL" sz="2000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יולי</a:t>
                      </a:r>
                      <a:endParaRPr lang="en-US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0830-1600</a:t>
                      </a:r>
                      <a:endParaRPr lang="en-US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</a:t>
                      </a:r>
                      <a:endParaRPr lang="en-US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סכום קורס אסטרטגיה</a:t>
                      </a:r>
                      <a:endParaRPr lang="en-US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נספח:  ריכוז משכי הכנה להתנסות המסכמת</a:t>
            </a:r>
            <a:endParaRPr kumimoji="0" lang="en-US" altLang="he-IL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79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תוצרים נדרשים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הצגה נרחבת של כל צוות במליאה.</a:t>
            </a:r>
          </a:p>
          <a:p>
            <a:r>
              <a:rPr lang="he-IL" dirty="0" smtClean="0"/>
              <a:t>הכנת מסמך המסכם את החקירה, האסטרטגיה ותוכנית הפעולה.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95867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314</Words>
  <Application>Microsoft Office PowerPoint</Application>
  <PresentationFormat>מסך רחב</PresentationFormat>
  <Paragraphs>77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David</vt:lpstr>
      <vt:lpstr>Times New Roman</vt:lpstr>
      <vt:lpstr>Wingdings</vt:lpstr>
      <vt:lpstr>ערכת נושא Office</vt:lpstr>
      <vt:lpstr>התנסות מס' 3</vt:lpstr>
      <vt:lpstr>מרכיבי קורס אסטרטגיה</vt:lpstr>
      <vt:lpstr>מתווה מוצע להתנסות מס' 3 – מחזור מ"ד</vt:lpstr>
      <vt:lpstr>השיטה</vt:lpstr>
      <vt:lpstr>השיטה (2)</vt:lpstr>
      <vt:lpstr>מצגת של PowerPoint</vt:lpstr>
      <vt:lpstr>תוצרים נדרשים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מתווה מוצע להתנסות מס' 3 – מחזור מ"ד</dc:title>
  <dc:creator>u26629</dc:creator>
  <cp:lastModifiedBy>u26629 </cp:lastModifiedBy>
  <cp:revision>21</cp:revision>
  <dcterms:created xsi:type="dcterms:W3CDTF">2017-02-20T09:20:55Z</dcterms:created>
  <dcterms:modified xsi:type="dcterms:W3CDTF">2017-03-19T15:51:14Z</dcterms:modified>
</cp:coreProperties>
</file>